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26.xml" ContentType="application/vnd.openxmlformats-officedocument.presentationml.tags+xml"/>
  <Override PartName="/ppt/charts/chart2.xml" ContentType="application/vnd.openxmlformats-officedocument.drawingml.chart+xml"/>
  <Override PartName="/ppt/tags/tag27.xml" ContentType="application/vnd.openxmlformats-officedocument.presentationml.tags+xml"/>
  <Override PartName="/ppt/notesSlides/notesSlide8.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tags/tag28.xml" ContentType="application/vnd.openxmlformats-officedocument.presentationml.tags+xml"/>
  <Override PartName="/ppt/notesSlides/notesSlide9.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3.xml" ContentType="application/vnd.openxmlformats-officedocument.presentationml.tags+xml"/>
  <Override PartName="/ppt/notesSlides/notesSlide17.xml" ContentType="application/vnd.openxmlformats-officedocument.presentationml.notesSlide+xml"/>
  <Override PartName="/ppt/charts/chart7.xml" ContentType="application/vnd.openxmlformats-officedocument.drawingml.chart+xml"/>
  <Override PartName="/ppt/tags/tag34.xml" ContentType="application/vnd.openxmlformats-officedocument.presentationml.tags+xml"/>
  <Override PartName="/ppt/notesSlides/notesSlide18.xml" ContentType="application/vnd.openxmlformats-officedocument.presentationml.notesSlide+xml"/>
  <Override PartName="/ppt/charts/chart8.xml" ContentType="application/vnd.openxmlformats-officedocument.drawingml.chart+xml"/>
  <Override PartName="/ppt/tags/tag35.xml" ContentType="application/vnd.openxmlformats-officedocument.presentationml.tags+xml"/>
  <Override PartName="/ppt/notesSlides/notesSlide19.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notesSlides/notesSlide23.xml" ContentType="application/vnd.openxmlformats-officedocument.presentationml.notesSlide+xml"/>
  <Override PartName="/ppt/charts/chart11.xml" ContentType="application/vnd.openxmlformats-officedocument.drawingml.chart+xml"/>
  <Override PartName="/ppt/theme/themeOverride7.xml" ContentType="application/vnd.openxmlformats-officedocument.themeOverride+xml"/>
  <Override PartName="/ppt/notesSlides/notesSlide24.xml" ContentType="application/vnd.openxmlformats-officedocument.presentationml.notesSlide+xml"/>
  <Override PartName="/ppt/charts/chart12.xml" ContentType="application/vnd.openxmlformats-officedocument.drawingml.chart+xml"/>
  <Override PartName="/ppt/notesSlides/notesSlide25.xml" ContentType="application/vnd.openxmlformats-officedocument.presentationml.notesSlide+xml"/>
  <Override PartName="/ppt/charts/chart13.xml" ContentType="application/vnd.openxmlformats-officedocument.drawingml.chart+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6.xml" ContentType="application/vnd.openxmlformats-officedocument.drawingml.chart+xml"/>
  <Override PartName="/ppt/theme/themeOverride8.xml" ContentType="application/vnd.openxmlformats-officedocument.themeOverride+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 id="2147483847" r:id="rId2"/>
    <p:sldMasterId id="2147483869" r:id="rId3"/>
    <p:sldMasterId id="2147483902" r:id="rId4"/>
    <p:sldMasterId id="2147483921" r:id="rId5"/>
    <p:sldMasterId id="2147483930" r:id="rId6"/>
    <p:sldMasterId id="2147483950" r:id="rId7"/>
    <p:sldMasterId id="2147483958" r:id="rId8"/>
    <p:sldMasterId id="2147483966" r:id="rId9"/>
    <p:sldMasterId id="2147483978" r:id="rId10"/>
    <p:sldMasterId id="2147483983" r:id="rId11"/>
  </p:sldMasterIdLst>
  <p:notesMasterIdLst>
    <p:notesMasterId r:id="rId71"/>
  </p:notesMasterIdLst>
  <p:handoutMasterIdLst>
    <p:handoutMasterId r:id="rId72"/>
  </p:handoutMasterIdLst>
  <p:sldIdLst>
    <p:sldId id="963" r:id="rId12"/>
    <p:sldId id="1023" r:id="rId13"/>
    <p:sldId id="1024" r:id="rId14"/>
    <p:sldId id="1128" r:id="rId15"/>
    <p:sldId id="667" r:id="rId16"/>
    <p:sldId id="668" r:id="rId17"/>
    <p:sldId id="669" r:id="rId18"/>
    <p:sldId id="972" r:id="rId19"/>
    <p:sldId id="990" r:id="rId20"/>
    <p:sldId id="991" r:id="rId21"/>
    <p:sldId id="993" r:id="rId22"/>
    <p:sldId id="1018" r:id="rId23"/>
    <p:sldId id="677" r:id="rId24"/>
    <p:sldId id="678" r:id="rId25"/>
    <p:sldId id="671" r:id="rId26"/>
    <p:sldId id="973" r:id="rId27"/>
    <p:sldId id="994" r:id="rId28"/>
    <p:sldId id="679" r:id="rId29"/>
    <p:sldId id="1029" r:id="rId30"/>
    <p:sldId id="684" r:id="rId31"/>
    <p:sldId id="875" r:id="rId32"/>
    <p:sldId id="1122" r:id="rId33"/>
    <p:sldId id="743" r:id="rId34"/>
    <p:sldId id="1123" r:id="rId35"/>
    <p:sldId id="1022" r:id="rId36"/>
    <p:sldId id="1124" r:id="rId37"/>
    <p:sldId id="744" r:id="rId38"/>
    <p:sldId id="1173" r:id="rId39"/>
    <p:sldId id="1158" r:id="rId40"/>
    <p:sldId id="1159" r:id="rId41"/>
    <p:sldId id="1179" r:id="rId42"/>
    <p:sldId id="1161" r:id="rId43"/>
    <p:sldId id="1172" r:id="rId44"/>
    <p:sldId id="1163" r:id="rId45"/>
    <p:sldId id="1125" r:id="rId46"/>
    <p:sldId id="921" r:id="rId47"/>
    <p:sldId id="1165" r:id="rId48"/>
    <p:sldId id="1005" r:id="rId49"/>
    <p:sldId id="1006" r:id="rId50"/>
    <p:sldId id="877" r:id="rId51"/>
    <p:sldId id="685" r:id="rId52"/>
    <p:sldId id="695" r:id="rId53"/>
    <p:sldId id="1187" r:id="rId54"/>
    <p:sldId id="1127" r:id="rId55"/>
    <p:sldId id="1180" r:id="rId56"/>
    <p:sldId id="1137" r:id="rId57"/>
    <p:sldId id="1166" r:id="rId58"/>
    <p:sldId id="1167" r:id="rId59"/>
    <p:sldId id="1170" r:id="rId60"/>
    <p:sldId id="1168" r:id="rId61"/>
    <p:sldId id="1169" r:id="rId62"/>
    <p:sldId id="1181" r:id="rId63"/>
    <p:sldId id="1182" r:id="rId64"/>
    <p:sldId id="1183" r:id="rId65"/>
    <p:sldId id="1184" r:id="rId66"/>
    <p:sldId id="1185" r:id="rId67"/>
    <p:sldId id="1186" r:id="rId68"/>
    <p:sldId id="1013" r:id="rId69"/>
    <p:sldId id="725" r:id="rId70"/>
  </p:sldIdLst>
  <p:sldSz cx="9144000" cy="6858000" type="screen4x3"/>
  <p:notesSz cx="6797675" cy="9926638"/>
  <p:custDataLst>
    <p:tags r:id="rId73"/>
  </p:custDataLst>
  <p:defaultTextStyle>
    <a:defPPr>
      <a:defRPr lang="de-DE"/>
    </a:defPPr>
    <a:lvl1pPr algn="l" rtl="0" fontAlgn="base">
      <a:spcBef>
        <a:spcPct val="0"/>
      </a:spcBef>
      <a:spcAft>
        <a:spcPct val="0"/>
      </a:spcAft>
      <a:defRPr sz="3000" kern="1200">
        <a:solidFill>
          <a:schemeClr val="tx1"/>
        </a:solidFill>
        <a:latin typeface="Arial" charset="0"/>
        <a:ea typeface="+mn-ea"/>
        <a:cs typeface="Arial" charset="0"/>
      </a:defRPr>
    </a:lvl1pPr>
    <a:lvl2pPr marL="457200" algn="l" rtl="0" fontAlgn="base">
      <a:spcBef>
        <a:spcPct val="0"/>
      </a:spcBef>
      <a:spcAft>
        <a:spcPct val="0"/>
      </a:spcAft>
      <a:defRPr sz="3000" kern="1200">
        <a:solidFill>
          <a:schemeClr val="tx1"/>
        </a:solidFill>
        <a:latin typeface="Arial" charset="0"/>
        <a:ea typeface="+mn-ea"/>
        <a:cs typeface="Arial" charset="0"/>
      </a:defRPr>
    </a:lvl2pPr>
    <a:lvl3pPr marL="914400" algn="l" rtl="0" fontAlgn="base">
      <a:spcBef>
        <a:spcPct val="0"/>
      </a:spcBef>
      <a:spcAft>
        <a:spcPct val="0"/>
      </a:spcAft>
      <a:defRPr sz="3000" kern="1200">
        <a:solidFill>
          <a:schemeClr val="tx1"/>
        </a:solidFill>
        <a:latin typeface="Arial" charset="0"/>
        <a:ea typeface="+mn-ea"/>
        <a:cs typeface="Arial" charset="0"/>
      </a:defRPr>
    </a:lvl3pPr>
    <a:lvl4pPr marL="1371600" algn="l" rtl="0" fontAlgn="base">
      <a:spcBef>
        <a:spcPct val="0"/>
      </a:spcBef>
      <a:spcAft>
        <a:spcPct val="0"/>
      </a:spcAft>
      <a:defRPr sz="3000" kern="1200">
        <a:solidFill>
          <a:schemeClr val="tx1"/>
        </a:solidFill>
        <a:latin typeface="Arial" charset="0"/>
        <a:ea typeface="+mn-ea"/>
        <a:cs typeface="Arial" charset="0"/>
      </a:defRPr>
    </a:lvl4pPr>
    <a:lvl5pPr marL="1828800" algn="l" rtl="0" fontAlgn="base">
      <a:spcBef>
        <a:spcPct val="0"/>
      </a:spcBef>
      <a:spcAft>
        <a:spcPct val="0"/>
      </a:spcAft>
      <a:defRPr sz="3000" kern="1200">
        <a:solidFill>
          <a:schemeClr val="tx1"/>
        </a:solidFill>
        <a:latin typeface="Arial" charset="0"/>
        <a:ea typeface="+mn-ea"/>
        <a:cs typeface="Arial" charset="0"/>
      </a:defRPr>
    </a:lvl5pPr>
    <a:lvl6pPr marL="2286000" algn="l" defTabSz="914400" rtl="0" eaLnBrk="1" latinLnBrk="0" hangingPunct="1">
      <a:defRPr sz="3000" kern="1200">
        <a:solidFill>
          <a:schemeClr val="tx1"/>
        </a:solidFill>
        <a:latin typeface="Arial" charset="0"/>
        <a:ea typeface="+mn-ea"/>
        <a:cs typeface="Arial" charset="0"/>
      </a:defRPr>
    </a:lvl6pPr>
    <a:lvl7pPr marL="2743200" algn="l" defTabSz="914400" rtl="0" eaLnBrk="1" latinLnBrk="0" hangingPunct="1">
      <a:defRPr sz="3000" kern="1200">
        <a:solidFill>
          <a:schemeClr val="tx1"/>
        </a:solidFill>
        <a:latin typeface="Arial" charset="0"/>
        <a:ea typeface="+mn-ea"/>
        <a:cs typeface="Arial" charset="0"/>
      </a:defRPr>
    </a:lvl7pPr>
    <a:lvl8pPr marL="3200400" algn="l" defTabSz="914400" rtl="0" eaLnBrk="1" latinLnBrk="0" hangingPunct="1">
      <a:defRPr sz="3000" kern="1200">
        <a:solidFill>
          <a:schemeClr val="tx1"/>
        </a:solidFill>
        <a:latin typeface="Arial" charset="0"/>
        <a:ea typeface="+mn-ea"/>
        <a:cs typeface="Arial" charset="0"/>
      </a:defRPr>
    </a:lvl8pPr>
    <a:lvl9pPr marL="3657600" algn="l" defTabSz="914400" rtl="0" eaLnBrk="1" latinLnBrk="0" hangingPunct="1">
      <a:defRPr sz="3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333333"/>
    <a:srgbClr val="C50017"/>
    <a:srgbClr val="F1002B"/>
    <a:srgbClr val="99CC00"/>
    <a:srgbClr val="489A1E"/>
    <a:srgbClr val="F7911E"/>
    <a:srgbClr val="97BF0D"/>
    <a:srgbClr val="0071B9"/>
    <a:srgbClr val="6DE7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2159" autoAdjust="0"/>
  </p:normalViewPr>
  <p:slideViewPr>
    <p:cSldViewPr snapToGrid="0" snapToObjects="1">
      <p:cViewPr>
        <p:scale>
          <a:sx n="100" d="100"/>
          <a:sy n="100" d="100"/>
        </p:scale>
        <p:origin x="-366" y="1224"/>
      </p:cViewPr>
      <p:guideLst>
        <p:guide orient="horz" pos="1199"/>
        <p:guide orient="horz" pos="3628"/>
        <p:guide pos="195"/>
        <p:guide pos="5586"/>
        <p:guide pos="28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992"/>
    </p:cViewPr>
  </p:sorterViewPr>
  <p:notesViewPr>
    <p:cSldViewPr snapToGrid="0" snapToObjects="1">
      <p:cViewPr varScale="1">
        <p:scale>
          <a:sx n="74" d="100"/>
          <a:sy n="74" d="100"/>
        </p:scale>
        <p:origin x="-2124"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Arbeitsblat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Arbeitsblatt10.xlsx"/><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Arbeitsblatt11.xlsx"/><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Arbeitsblat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Arbeitsblat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Arbeitsblat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Arbeitsblatt15.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Arbeitsblatt16.xlsx"/><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Arbeitsblat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Arbeitsblat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Arbeitsblatt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Arbeitsblatt6.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Arbeitsblat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Arbeitsblatt8.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Arbeitsblatt9.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772309711286078E-2"/>
          <c:y val="0.15637248538454437"/>
          <c:w val="0.84174365704286969"/>
          <c:h val="0.71445596797856437"/>
        </c:manualLayout>
      </c:layout>
      <c:barChart>
        <c:barDir val="col"/>
        <c:grouping val="clustered"/>
        <c:varyColors val="0"/>
        <c:ser>
          <c:idx val="8"/>
          <c:order val="0"/>
          <c:tx>
            <c:strRef>
              <c:f>Sheet1!$B$1</c:f>
              <c:strCache>
                <c:ptCount val="1"/>
                <c:pt idx="0">
                  <c:v>Spalte1</c:v>
                </c:pt>
              </c:strCache>
            </c:strRef>
          </c:tx>
          <c:spPr>
            <a:solidFill>
              <a:srgbClr val="C50017"/>
            </a:solidFill>
          </c:spPr>
          <c:invertIfNegative val="0"/>
          <c:dLbls>
            <c:numFmt formatCode="#,##0" sourceLinked="0"/>
            <c:txPr>
              <a:bodyPr/>
              <a:lstStyle/>
              <a:p>
                <a:pPr>
                  <a:defRPr sz="1100">
                    <a:solidFill>
                      <a:schemeClr val="bg1"/>
                    </a:solidFill>
                  </a:defRPr>
                </a:pPr>
                <a:endParaRPr lang="de-DE"/>
              </a:p>
            </c:txPr>
            <c:dLblPos val="inEnd"/>
            <c:showLegendKey val="0"/>
            <c:showVal val="1"/>
            <c:showCatName val="0"/>
            <c:showSerName val="0"/>
            <c:showPercent val="0"/>
            <c:showBubbleSize val="0"/>
            <c:showLeaderLines val="0"/>
          </c:dLbls>
          <c:cat>
            <c:strRef>
              <c:f>Sheet1!$A$2:$A$13</c:f>
              <c:strCach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strCache>
            </c:strRef>
          </c:cat>
          <c:val>
            <c:numRef>
              <c:f>Sheet1!$B$2:$B$13</c:f>
              <c:numCache>
                <c:formatCode>General</c:formatCode>
                <c:ptCount val="12"/>
                <c:pt idx="0">
                  <c:v>37</c:v>
                </c:pt>
                <c:pt idx="1">
                  <c:v>41.7</c:v>
                </c:pt>
                <c:pt idx="2">
                  <c:v>50.1</c:v>
                </c:pt>
                <c:pt idx="3">
                  <c:v>52.7</c:v>
                </c:pt>
                <c:pt idx="4">
                  <c:v>55.1</c:v>
                </c:pt>
                <c:pt idx="5">
                  <c:v>58.2</c:v>
                </c:pt>
                <c:pt idx="6">
                  <c:v>60.2</c:v>
                </c:pt>
                <c:pt idx="7">
                  <c:v>65.099999999999994</c:v>
                </c:pt>
                <c:pt idx="8">
                  <c:v>69.099999999999994</c:v>
                </c:pt>
                <c:pt idx="9">
                  <c:v>72</c:v>
                </c:pt>
                <c:pt idx="10">
                  <c:v>74.7</c:v>
                </c:pt>
                <c:pt idx="11">
                  <c:v>75.599999999999994</c:v>
                </c:pt>
              </c:numCache>
            </c:numRef>
          </c:val>
        </c:ser>
        <c:dLbls>
          <c:showLegendKey val="0"/>
          <c:showVal val="1"/>
          <c:showCatName val="0"/>
          <c:showSerName val="0"/>
          <c:showPercent val="0"/>
          <c:showBubbleSize val="0"/>
        </c:dLbls>
        <c:gapWidth val="20"/>
        <c:axId val="142898688"/>
        <c:axId val="142934400"/>
      </c:barChart>
      <c:catAx>
        <c:axId val="142898688"/>
        <c:scaling>
          <c:orientation val="minMax"/>
        </c:scaling>
        <c:delete val="0"/>
        <c:axPos val="b"/>
        <c:numFmt formatCode="General" sourceLinked="1"/>
        <c:majorTickMark val="none"/>
        <c:minorTickMark val="none"/>
        <c:tickLblPos val="nextTo"/>
        <c:spPr>
          <a:ln>
            <a:noFill/>
          </a:ln>
        </c:spPr>
        <c:txPr>
          <a:bodyPr rot="0" vert="horz"/>
          <a:lstStyle/>
          <a:p>
            <a:pPr>
              <a:defRPr sz="1000">
                <a:solidFill>
                  <a:srgbClr val="333333"/>
                </a:solidFill>
              </a:defRPr>
            </a:pPr>
            <a:endParaRPr lang="de-DE"/>
          </a:p>
        </c:txPr>
        <c:crossAx val="142934400"/>
        <c:crosses val="autoZero"/>
        <c:auto val="1"/>
        <c:lblAlgn val="ctr"/>
        <c:lblOffset val="100"/>
        <c:tickLblSkip val="1"/>
        <c:tickMarkSkip val="1"/>
        <c:noMultiLvlLbl val="0"/>
      </c:catAx>
      <c:valAx>
        <c:axId val="142934400"/>
        <c:scaling>
          <c:orientation val="minMax"/>
          <c:max val="100"/>
        </c:scaling>
        <c:delete val="0"/>
        <c:axPos val="l"/>
        <c:title>
          <c:tx>
            <c:rich>
              <a:bodyPr rot="0" vert="horz"/>
              <a:lstStyle/>
              <a:p>
                <a:pPr>
                  <a:defRPr/>
                </a:pPr>
                <a:r>
                  <a:rPr lang="en-AU" sz="1000" b="0" dirty="0" smtClean="0"/>
                  <a:t>%</a:t>
                </a:r>
                <a:endParaRPr lang="en-AU" sz="1000" b="0" dirty="0"/>
              </a:p>
            </c:rich>
          </c:tx>
          <c:layout>
            <c:manualLayout>
              <c:xMode val="edge"/>
              <c:yMode val="edge"/>
              <c:x val="7.9050087489063864E-2"/>
              <c:y val="0.11999968208441759"/>
            </c:manualLayout>
          </c:layout>
          <c:overlay val="0"/>
        </c:title>
        <c:numFmt formatCode="General" sourceLinked="1"/>
        <c:majorTickMark val="none"/>
        <c:minorTickMark val="none"/>
        <c:tickLblPos val="none"/>
        <c:spPr>
          <a:ln>
            <a:noFill/>
          </a:ln>
        </c:spPr>
        <c:crossAx val="14289868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495025010268396E-2"/>
          <c:y val="0.15746664484733222"/>
          <c:w val="0.84195611820257199"/>
          <c:h val="0.56210878296820255"/>
        </c:manualLayout>
      </c:layout>
      <c:barChart>
        <c:barDir val="bar"/>
        <c:grouping val="clustered"/>
        <c:varyColors val="0"/>
        <c:ser>
          <c:idx val="0"/>
          <c:order val="0"/>
          <c:tx>
            <c:strRef>
              <c:f>Sheet1!$B$1</c:f>
              <c:strCache>
                <c:ptCount val="1"/>
                <c:pt idx="0">
                  <c:v>2013</c:v>
                </c:pt>
              </c:strCache>
            </c:strRef>
          </c:tx>
          <c:spPr>
            <a:solidFill>
              <a:srgbClr val="C00000"/>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dLbl>
              <c:idx val="6"/>
              <c:layout>
                <c:manualLayout>
                  <c:x val="-5.6869943420436633E-3"/>
                  <c:y val="5.1769291922518137E-3"/>
                </c:manualLayout>
              </c:layout>
              <c:numFmt formatCode="#,##0" sourceLinked="0"/>
              <c:spPr/>
              <c:txPr>
                <a:bodyPr/>
                <a:lstStyle/>
                <a:p>
                  <a:pPr>
                    <a:defRPr sz="1200">
                      <a:solidFill>
                        <a:schemeClr val="tx1"/>
                      </a:solidFill>
                    </a:defRPr>
                  </a:pPr>
                  <a:endParaRPr lang="de-DE"/>
                </a:p>
              </c:txPr>
              <c:dLblPos val="outEnd"/>
              <c:showLegendKey val="0"/>
              <c:showVal val="1"/>
              <c:showCatName val="0"/>
              <c:showSerName val="0"/>
              <c:showPercent val="0"/>
              <c:showBubbleSize val="0"/>
            </c:dLbl>
            <c:numFmt formatCode="#,##0" sourceLinked="0"/>
            <c:txPr>
              <a:bodyPr/>
              <a:lstStyle/>
              <a:p>
                <a:pPr>
                  <a:defRPr sz="1200">
                    <a:solidFill>
                      <a:schemeClr val="bg1"/>
                    </a:solidFill>
                  </a:defRPr>
                </a:pPr>
                <a:endParaRPr lang="de-DE"/>
              </a:p>
            </c:txPr>
            <c:dLblPos val="inEnd"/>
            <c:showLegendKey val="0"/>
            <c:showVal val="1"/>
            <c:showCatName val="0"/>
            <c:showSerName val="0"/>
            <c:showPercent val="0"/>
            <c:showBubbleSize val="0"/>
            <c:showLeaderLines val="0"/>
          </c:dLbls>
          <c:cat>
            <c:strRef>
              <c:f>Sheet1!$A$2:$A$8</c:f>
              <c:strCache>
                <c:ptCount val="7"/>
                <c:pt idx="0">
                  <c:v>Informationen stehen schneller zur Verfügung/ Aktualität der Nachrichten</c:v>
                </c:pt>
                <c:pt idx="1">
                  <c:v>Zugriff auf eine Vielzahl an Informationen</c:v>
                </c:pt>
                <c:pt idx="2">
                  <c:v>Vernetzung mit Freunden wird einfacher</c:v>
                </c:pt>
                <c:pt idx="3">
                  <c:v>Mobile Anwendungen können unterwegs genutzt werden</c:v>
                </c:pt>
                <c:pt idx="4">
                  <c:v>Zeitvorteile allgemein</c:v>
                </c:pt>
                <c:pt idx="5">
                  <c:v>Kostenvorteile allgemein</c:v>
                </c:pt>
                <c:pt idx="6">
                  <c:v>Das mobile Internet bietet keine Vorteile</c:v>
                </c:pt>
              </c:strCache>
            </c:strRef>
          </c:cat>
          <c:val>
            <c:numRef>
              <c:f>Sheet1!$B$2:$B$8</c:f>
              <c:numCache>
                <c:formatCode>General</c:formatCode>
                <c:ptCount val="7"/>
                <c:pt idx="0">
                  <c:v>94</c:v>
                </c:pt>
                <c:pt idx="1">
                  <c:v>91</c:v>
                </c:pt>
                <c:pt idx="2">
                  <c:v>87</c:v>
                </c:pt>
                <c:pt idx="3">
                  <c:v>80</c:v>
                </c:pt>
                <c:pt idx="4">
                  <c:v>75</c:v>
                </c:pt>
                <c:pt idx="5">
                  <c:v>44</c:v>
                </c:pt>
                <c:pt idx="6">
                  <c:v>2</c:v>
                </c:pt>
              </c:numCache>
            </c:numRef>
          </c:val>
        </c:ser>
        <c:dLbls>
          <c:showLegendKey val="0"/>
          <c:showVal val="0"/>
          <c:showCatName val="0"/>
          <c:showSerName val="0"/>
          <c:showPercent val="0"/>
          <c:showBubbleSize val="0"/>
        </c:dLbls>
        <c:gapWidth val="20"/>
        <c:axId val="152629248"/>
        <c:axId val="152631168"/>
      </c:barChart>
      <c:catAx>
        <c:axId val="152629248"/>
        <c:scaling>
          <c:orientation val="maxMin"/>
        </c:scaling>
        <c:delete val="1"/>
        <c:axPos val="l"/>
        <c:title>
          <c:tx>
            <c:rich>
              <a:bodyPr rot="0" vert="horz"/>
              <a:lstStyle/>
              <a:p>
                <a:pPr>
                  <a:defRPr/>
                </a:pPr>
                <a:r>
                  <a:rPr lang="en-AU" sz="1000" b="0" dirty="0" smtClean="0"/>
                  <a:t>%</a:t>
                </a:r>
                <a:endParaRPr lang="en-AU" sz="1000" b="0" dirty="0"/>
              </a:p>
            </c:rich>
          </c:tx>
          <c:layout>
            <c:manualLayout>
              <c:xMode val="edge"/>
              <c:yMode val="edge"/>
              <c:x val="0.14082042869641295"/>
              <c:y val="0.11609461901383809"/>
            </c:manualLayout>
          </c:layout>
          <c:overlay val="0"/>
        </c:title>
        <c:majorTickMark val="none"/>
        <c:minorTickMark val="none"/>
        <c:tickLblPos val="nextTo"/>
        <c:crossAx val="152631168"/>
        <c:crosses val="autoZero"/>
        <c:auto val="1"/>
        <c:lblAlgn val="ctr"/>
        <c:lblOffset val="100"/>
        <c:noMultiLvlLbl val="0"/>
      </c:catAx>
      <c:valAx>
        <c:axId val="152631168"/>
        <c:scaling>
          <c:orientation val="minMax"/>
        </c:scaling>
        <c:delete val="1"/>
        <c:axPos val="t"/>
        <c:numFmt formatCode="General" sourceLinked="1"/>
        <c:majorTickMark val="out"/>
        <c:minorTickMark val="none"/>
        <c:tickLblPos val="nextTo"/>
        <c:crossAx val="152629248"/>
        <c:crosses val="autoZero"/>
        <c:crossBetween val="between"/>
        <c:majorUnit val="1"/>
      </c:valAx>
      <c:spPr>
        <a:noFill/>
        <a:ln w="25400">
          <a:noFill/>
        </a:ln>
      </c:spPr>
    </c:plotArea>
    <c:legend>
      <c:legendPos val="r"/>
      <c:layout>
        <c:manualLayout>
          <c:xMode val="edge"/>
          <c:yMode val="edge"/>
          <c:x val="0.18312281277340331"/>
          <c:y val="0.71546025515170986"/>
          <c:w val="0.42662871828521437"/>
          <c:h val="0.10336852521048621"/>
        </c:manualLayout>
      </c:layout>
      <c:overlay val="0"/>
      <c:txPr>
        <a:bodyPr/>
        <a:lstStyle/>
        <a:p>
          <a:pPr>
            <a:defRPr sz="1200">
              <a:solidFill>
                <a:srgbClr val="333333"/>
              </a:solidFill>
            </a:defRPr>
          </a:pPr>
          <a:endParaRPr lang="de-DE"/>
        </a:p>
      </c:txPr>
    </c:legend>
    <c:plotVisOnly val="1"/>
    <c:dispBlanksAs val="gap"/>
    <c:showDLblsOverMax val="0"/>
  </c:chart>
  <c:txPr>
    <a:bodyPr/>
    <a:lstStyle/>
    <a:p>
      <a:pPr>
        <a:defRPr sz="1800"/>
      </a:pPr>
      <a:endParaRPr lang="de-DE"/>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16666666666666"/>
          <c:y val="0.15746664484733222"/>
          <c:w val="0.79828444881889771"/>
          <c:h val="0.56210878296820255"/>
        </c:manualLayout>
      </c:layout>
      <c:barChart>
        <c:barDir val="bar"/>
        <c:grouping val="clustered"/>
        <c:varyColors val="0"/>
        <c:ser>
          <c:idx val="0"/>
          <c:order val="0"/>
          <c:tx>
            <c:strRef>
              <c:f>Sheet1!$B$1</c:f>
              <c:strCache>
                <c:ptCount val="1"/>
                <c:pt idx="0">
                  <c:v>Nicht-mobile Internetnutzer</c:v>
                </c:pt>
              </c:strCache>
            </c:strRef>
          </c:tx>
          <c:spPr>
            <a:solidFill>
              <a:srgbClr val="C00000"/>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numFmt formatCode="#,##0" sourceLinked="0"/>
            <c:txPr>
              <a:bodyPr/>
              <a:lstStyle/>
              <a:p>
                <a:pPr>
                  <a:defRPr sz="1200">
                    <a:solidFill>
                      <a:schemeClr val="bg1"/>
                    </a:solidFill>
                  </a:defRPr>
                </a:pPr>
                <a:endParaRPr lang="de-DE"/>
              </a:p>
            </c:txPr>
            <c:dLblPos val="inEnd"/>
            <c:showLegendKey val="0"/>
            <c:showVal val="1"/>
            <c:showCatName val="0"/>
            <c:showSerName val="0"/>
            <c:showPercent val="0"/>
            <c:showBubbleSize val="0"/>
            <c:showLeaderLines val="0"/>
          </c:dLbls>
          <c:cat>
            <c:strRef>
              <c:f>Sheet1!$A$2:$A$4</c:f>
              <c:strCache>
                <c:ptCount val="3"/>
                <c:pt idx="0">
                  <c:v>Stationäres Internet ist für meine Nutzung ausreichend</c:v>
                </c:pt>
                <c:pt idx="1">
                  <c:v>Sehe keinen Nutzen darin</c:v>
                </c:pt>
                <c:pt idx="2">
                  <c:v>Sicherheits-/Datenschutzbedenken</c:v>
                </c:pt>
              </c:strCache>
            </c:strRef>
          </c:cat>
          <c:val>
            <c:numRef>
              <c:f>Sheet1!$B$2:$B$4</c:f>
              <c:numCache>
                <c:formatCode>General</c:formatCode>
                <c:ptCount val="3"/>
                <c:pt idx="0">
                  <c:v>89</c:v>
                </c:pt>
                <c:pt idx="1">
                  <c:v>64</c:v>
                </c:pt>
                <c:pt idx="2">
                  <c:v>63</c:v>
                </c:pt>
              </c:numCache>
            </c:numRef>
          </c:val>
        </c:ser>
        <c:ser>
          <c:idx val="1"/>
          <c:order val="1"/>
          <c:tx>
            <c:strRef>
              <c:f>Sheet1!$C$1</c:f>
              <c:strCache>
                <c:ptCount val="1"/>
                <c:pt idx="0">
                  <c:v>Offliner</c:v>
                </c:pt>
              </c:strCache>
            </c:strRef>
          </c:tx>
          <c:spPr>
            <a:solidFill>
              <a:srgbClr val="F7911E"/>
            </a:solidFill>
          </c:spPr>
          <c:invertIfNegative val="0"/>
          <c:dLbls>
            <c:txPr>
              <a:bodyPr/>
              <a:lstStyle/>
              <a:p>
                <a:pPr>
                  <a:defRPr sz="1200">
                    <a:solidFill>
                      <a:schemeClr val="bg1"/>
                    </a:solidFill>
                  </a:defRPr>
                </a:pPr>
                <a:endParaRPr lang="de-DE"/>
              </a:p>
            </c:txPr>
            <c:dLblPos val="inEnd"/>
            <c:showLegendKey val="0"/>
            <c:showVal val="1"/>
            <c:showCatName val="0"/>
            <c:showSerName val="0"/>
            <c:showPercent val="0"/>
            <c:showBubbleSize val="0"/>
            <c:showLeaderLines val="0"/>
          </c:dLbls>
          <c:cat>
            <c:strRef>
              <c:f>Sheet1!$A$2:$A$4</c:f>
              <c:strCache>
                <c:ptCount val="3"/>
                <c:pt idx="0">
                  <c:v>Stationäres Internet ist für meine Nutzung ausreichend</c:v>
                </c:pt>
                <c:pt idx="1">
                  <c:v>Sehe keinen Nutzen darin</c:v>
                </c:pt>
                <c:pt idx="2">
                  <c:v>Sicherheits-/Datenschutzbedenken</c:v>
                </c:pt>
              </c:strCache>
            </c:strRef>
          </c:cat>
          <c:val>
            <c:numRef>
              <c:f>Sheet1!$C$2:$C$4</c:f>
              <c:numCache>
                <c:formatCode>General</c:formatCode>
                <c:ptCount val="3"/>
                <c:pt idx="1">
                  <c:v>61</c:v>
                </c:pt>
                <c:pt idx="2">
                  <c:v>50</c:v>
                </c:pt>
              </c:numCache>
            </c:numRef>
          </c:val>
        </c:ser>
        <c:dLbls>
          <c:showLegendKey val="0"/>
          <c:showVal val="0"/>
          <c:showCatName val="0"/>
          <c:showSerName val="0"/>
          <c:showPercent val="0"/>
          <c:showBubbleSize val="0"/>
        </c:dLbls>
        <c:gapWidth val="20"/>
        <c:axId val="157570560"/>
        <c:axId val="157572480"/>
      </c:barChart>
      <c:catAx>
        <c:axId val="157570560"/>
        <c:scaling>
          <c:orientation val="maxMin"/>
        </c:scaling>
        <c:delete val="1"/>
        <c:axPos val="l"/>
        <c:title>
          <c:tx>
            <c:rich>
              <a:bodyPr rot="0" vert="horz"/>
              <a:lstStyle/>
              <a:p>
                <a:pPr>
                  <a:defRPr/>
                </a:pPr>
                <a:r>
                  <a:rPr lang="en-AU" sz="1000" b="0" dirty="0" smtClean="0"/>
                  <a:t>%</a:t>
                </a:r>
                <a:endParaRPr lang="en-AU" sz="1000" b="0" dirty="0"/>
              </a:p>
            </c:rich>
          </c:tx>
          <c:layout>
            <c:manualLayout>
              <c:xMode val="edge"/>
              <c:yMode val="edge"/>
              <c:x val="0.14082042869641295"/>
              <c:y val="0.11609461901383809"/>
            </c:manualLayout>
          </c:layout>
          <c:overlay val="0"/>
        </c:title>
        <c:numFmt formatCode="General" sourceLinked="1"/>
        <c:majorTickMark val="none"/>
        <c:minorTickMark val="none"/>
        <c:tickLblPos val="nextTo"/>
        <c:crossAx val="157572480"/>
        <c:crosses val="autoZero"/>
        <c:auto val="1"/>
        <c:lblAlgn val="ctr"/>
        <c:lblOffset val="100"/>
        <c:noMultiLvlLbl val="0"/>
      </c:catAx>
      <c:valAx>
        <c:axId val="157572480"/>
        <c:scaling>
          <c:orientation val="minMax"/>
        </c:scaling>
        <c:delete val="1"/>
        <c:axPos val="t"/>
        <c:numFmt formatCode="General" sourceLinked="1"/>
        <c:majorTickMark val="out"/>
        <c:minorTickMark val="none"/>
        <c:tickLblPos val="nextTo"/>
        <c:crossAx val="157570560"/>
        <c:crosses val="autoZero"/>
        <c:crossBetween val="between"/>
        <c:majorUnit val="1"/>
      </c:valAx>
      <c:spPr>
        <a:noFill/>
        <a:ln w="25400">
          <a:noFill/>
        </a:ln>
      </c:spPr>
    </c:plotArea>
    <c:legend>
      <c:legendPos val="r"/>
      <c:layout>
        <c:manualLayout>
          <c:xMode val="edge"/>
          <c:yMode val="edge"/>
          <c:x val="0.18590059055118111"/>
          <c:y val="0.82396814104852867"/>
          <c:w val="0.66830544619422583"/>
          <c:h val="0.10298803580534598"/>
        </c:manualLayout>
      </c:layout>
      <c:overlay val="0"/>
      <c:txPr>
        <a:bodyPr/>
        <a:lstStyle/>
        <a:p>
          <a:pPr>
            <a:defRPr sz="1400">
              <a:solidFill>
                <a:srgbClr val="333333"/>
              </a:solidFill>
            </a:defRPr>
          </a:pPr>
          <a:endParaRPr lang="de-DE"/>
        </a:p>
      </c:txPr>
    </c:legend>
    <c:plotVisOnly val="1"/>
    <c:dispBlanksAs val="gap"/>
    <c:showDLblsOverMax val="0"/>
  </c:chart>
  <c:txPr>
    <a:bodyPr/>
    <a:lstStyle/>
    <a:p>
      <a:pPr>
        <a:defRPr sz="1800"/>
      </a:pPr>
      <a:endParaRPr lang="de-DE"/>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7319836194184"/>
          <c:y val="3.3900194478743768E-2"/>
          <c:w val="0.75646100575456232"/>
          <c:h val="0.79961373256737411"/>
        </c:manualLayout>
      </c:layout>
      <c:scatterChart>
        <c:scatterStyle val="lineMarker"/>
        <c:varyColors val="0"/>
        <c:ser>
          <c:idx val="0"/>
          <c:order val="0"/>
          <c:tx>
            <c:strRef>
              <c:f>Sheet1!$B$1</c:f>
              <c:strCache>
                <c:ptCount val="1"/>
                <c:pt idx="0">
                  <c:v>2013</c:v>
                </c:pt>
              </c:strCache>
            </c:strRef>
          </c:tx>
          <c:spPr>
            <a:ln>
              <a:solidFill>
                <a:srgbClr val="C00000"/>
              </a:solidFill>
              <a:prstDash val="sysDot"/>
            </a:ln>
          </c:spPr>
          <c:marker>
            <c:symbol val="none"/>
          </c:marker>
          <c:dPt>
            <c:idx val="3"/>
            <c:bubble3D val="0"/>
          </c:dPt>
          <c:dLbls>
            <c:numFmt formatCode="#,##0" sourceLinked="0"/>
            <c:txPr>
              <a:bodyPr/>
              <a:lstStyle/>
              <a:p>
                <a:pPr>
                  <a:defRPr sz="1400">
                    <a:latin typeface="Verdana" pitchFamily="34" charset="0"/>
                    <a:ea typeface="Verdana" pitchFamily="34" charset="0"/>
                    <a:cs typeface="Verdana" pitchFamily="34" charset="0"/>
                  </a:defRPr>
                </a:pPr>
                <a:endParaRPr lang="de-DE"/>
              </a:p>
            </c:txPr>
            <c:dLblPos val="r"/>
            <c:showLegendKey val="0"/>
            <c:showVal val="0"/>
            <c:showCatName val="1"/>
            <c:showSerName val="0"/>
            <c:showPercent val="0"/>
            <c:showBubbleSize val="0"/>
            <c:showLeaderLines val="0"/>
          </c:dLbls>
          <c:xVal>
            <c:numRef>
              <c:f>Sheet1!$A$2:$A$9</c:f>
              <c:numCache>
                <c:formatCode>General</c:formatCode>
                <c:ptCount val="8"/>
                <c:pt idx="0">
                  <c:v>36</c:v>
                </c:pt>
                <c:pt idx="1">
                  <c:v>45</c:v>
                </c:pt>
                <c:pt idx="2">
                  <c:v>38</c:v>
                </c:pt>
                <c:pt idx="3">
                  <c:v>40</c:v>
                </c:pt>
                <c:pt idx="4">
                  <c:v>32</c:v>
                </c:pt>
                <c:pt idx="5">
                  <c:v>27</c:v>
                </c:pt>
                <c:pt idx="6">
                  <c:v>29</c:v>
                </c:pt>
                <c:pt idx="7">
                  <c:v>27</c:v>
                </c:pt>
              </c:numCache>
            </c:numRef>
          </c:xVal>
          <c:yVal>
            <c:numRef>
              <c:f>Sheet1!$B$2:$B$9</c:f>
              <c:numCache>
                <c:formatCode>General</c:formatCode>
                <c:ptCount val="8"/>
                <c:pt idx="0">
                  <c:v>4</c:v>
                </c:pt>
                <c:pt idx="1">
                  <c:v>3</c:v>
                </c:pt>
                <c:pt idx="2">
                  <c:v>2</c:v>
                </c:pt>
                <c:pt idx="3">
                  <c:v>1</c:v>
                </c:pt>
              </c:numCache>
            </c:numRef>
          </c:yVal>
          <c:smooth val="0"/>
        </c:ser>
        <c:dLbls>
          <c:dLblPos val="r"/>
          <c:showLegendKey val="0"/>
          <c:showVal val="1"/>
          <c:showCatName val="0"/>
          <c:showSerName val="0"/>
          <c:showPercent val="0"/>
          <c:showBubbleSize val="0"/>
        </c:dLbls>
        <c:axId val="157872896"/>
        <c:axId val="157875584"/>
      </c:scatterChart>
      <c:valAx>
        <c:axId val="157872896"/>
        <c:scaling>
          <c:orientation val="minMax"/>
          <c:max val="100"/>
          <c:min val="0"/>
        </c:scaling>
        <c:delete val="1"/>
        <c:axPos val="b"/>
        <c:majorGridlines>
          <c:spPr>
            <a:ln>
              <a:solidFill>
                <a:schemeClr val="bg1">
                  <a:lumMod val="85000"/>
                </a:schemeClr>
              </a:solidFill>
              <a:prstDash val="sysDot"/>
            </a:ln>
          </c:spPr>
        </c:majorGridlines>
        <c:numFmt formatCode="General" sourceLinked="1"/>
        <c:majorTickMark val="none"/>
        <c:minorTickMark val="none"/>
        <c:tickLblPos val="nextTo"/>
        <c:crossAx val="157875584"/>
        <c:crosses val="autoZero"/>
        <c:crossBetween val="midCat"/>
        <c:majorUnit val="20"/>
      </c:valAx>
      <c:valAx>
        <c:axId val="157875584"/>
        <c:scaling>
          <c:orientation val="minMax"/>
        </c:scaling>
        <c:delete val="1"/>
        <c:axPos val="l"/>
        <c:numFmt formatCode="General" sourceLinked="1"/>
        <c:majorTickMark val="out"/>
        <c:minorTickMark val="none"/>
        <c:tickLblPos val="nextTo"/>
        <c:crossAx val="157872896"/>
        <c:crosses val="autoZero"/>
        <c:crossBetween val="midCat"/>
      </c:valAx>
    </c:plotArea>
    <c:plotVisOnly val="1"/>
    <c:dispBlanksAs val="gap"/>
    <c:showDLblsOverMax val="0"/>
  </c:chart>
  <c:txPr>
    <a:bodyPr/>
    <a:lstStyle/>
    <a:p>
      <a:pPr>
        <a:defRPr sz="1000"/>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7319836194184"/>
          <c:y val="3.3900194478743768E-2"/>
          <c:w val="0.75646100575456232"/>
          <c:h val="0.79961373256737411"/>
        </c:manualLayout>
      </c:layout>
      <c:scatterChart>
        <c:scatterStyle val="lineMarker"/>
        <c:varyColors val="0"/>
        <c:ser>
          <c:idx val="0"/>
          <c:order val="0"/>
          <c:tx>
            <c:strRef>
              <c:f>Sheet1!$B$1</c:f>
              <c:strCache>
                <c:ptCount val="1"/>
                <c:pt idx="0">
                  <c:v>Nutzer</c:v>
                </c:pt>
              </c:strCache>
            </c:strRef>
          </c:tx>
          <c:spPr>
            <a:ln w="28575">
              <a:solidFill>
                <a:srgbClr val="C00000"/>
              </a:solidFill>
              <a:prstDash val="sysDot"/>
            </a:ln>
          </c:spPr>
          <c:marker>
            <c:symbol val="none"/>
          </c:marker>
          <c:dLbls>
            <c:dLbl>
              <c:idx val="0"/>
              <c:layout>
                <c:manualLayout>
                  <c:x val="8.3463745435576418E-3"/>
                  <c:y val="2.5881589080659463E-3"/>
                </c:manualLayout>
              </c:layout>
              <c:dLblPos val="r"/>
              <c:showLegendKey val="0"/>
              <c:showVal val="0"/>
              <c:showCatName val="1"/>
              <c:showSerName val="0"/>
              <c:showPercent val="0"/>
              <c:showBubbleSize val="0"/>
            </c:dLbl>
            <c:dLbl>
              <c:idx val="1"/>
              <c:layout>
                <c:manualLayout>
                  <c:x val="-6.2597809076682318E-2"/>
                  <c:y val="7.764476724197839E-3"/>
                </c:manualLayout>
              </c:layout>
              <c:dLblPos val="r"/>
              <c:showLegendKey val="0"/>
              <c:showVal val="0"/>
              <c:showCatName val="1"/>
              <c:showSerName val="0"/>
              <c:showPercent val="0"/>
              <c:showBubbleSize val="0"/>
            </c:dLbl>
            <c:dLbl>
              <c:idx val="2"/>
              <c:layout>
                <c:manualLayout>
                  <c:x val="-6.0511215440792902E-2"/>
                  <c:y val="7.764476724197839E-3"/>
                </c:manualLayout>
              </c:layout>
              <c:dLblPos val="r"/>
              <c:showLegendKey val="0"/>
              <c:showVal val="0"/>
              <c:showCatName val="1"/>
              <c:showSerName val="0"/>
              <c:showPercent val="0"/>
              <c:showBubbleSize val="0"/>
            </c:dLbl>
            <c:dLbl>
              <c:idx val="3"/>
              <c:layout>
                <c:manualLayout>
                  <c:x val="4.1731872717788209E-3"/>
                  <c:y val="1.0352635632263785E-2"/>
                </c:manualLayout>
              </c:layout>
              <c:dLblPos val="r"/>
              <c:showLegendKey val="0"/>
              <c:showVal val="0"/>
              <c:showCatName val="1"/>
              <c:showSerName val="0"/>
              <c:showPercent val="0"/>
              <c:showBubbleSize val="0"/>
            </c:dLbl>
            <c:numFmt formatCode="#,##0" sourceLinked="0"/>
            <c:txPr>
              <a:bodyPr/>
              <a:lstStyle/>
              <a:p>
                <a:pPr>
                  <a:defRPr sz="1400">
                    <a:latin typeface="Verdana" pitchFamily="34" charset="0"/>
                    <a:ea typeface="Verdana" pitchFamily="34" charset="0"/>
                    <a:cs typeface="Verdana" pitchFamily="34" charset="0"/>
                  </a:defRPr>
                </a:pPr>
                <a:endParaRPr lang="de-DE"/>
              </a:p>
            </c:txPr>
            <c:dLblPos val="r"/>
            <c:showLegendKey val="0"/>
            <c:showVal val="0"/>
            <c:showCatName val="1"/>
            <c:showSerName val="0"/>
            <c:showPercent val="0"/>
            <c:showBubbleSize val="0"/>
            <c:showLeaderLines val="0"/>
          </c:dLbls>
          <c:xVal>
            <c:numRef>
              <c:f>Sheet1!$A$2:$A$9</c:f>
              <c:numCache>
                <c:formatCode>General</c:formatCode>
                <c:ptCount val="8"/>
                <c:pt idx="0">
                  <c:v>20</c:v>
                </c:pt>
                <c:pt idx="1">
                  <c:v>58</c:v>
                </c:pt>
                <c:pt idx="2">
                  <c:v>45</c:v>
                </c:pt>
                <c:pt idx="3">
                  <c:v>66</c:v>
                </c:pt>
                <c:pt idx="4">
                  <c:v>19</c:v>
                </c:pt>
                <c:pt idx="5">
                  <c:v>59</c:v>
                </c:pt>
                <c:pt idx="6">
                  <c:v>54</c:v>
                </c:pt>
                <c:pt idx="7">
                  <c:v>49</c:v>
                </c:pt>
              </c:numCache>
            </c:numRef>
          </c:xVal>
          <c:yVal>
            <c:numRef>
              <c:f>Sheet1!$B$2:$B$9</c:f>
              <c:numCache>
                <c:formatCode>General</c:formatCode>
                <c:ptCount val="8"/>
                <c:pt idx="0">
                  <c:v>4</c:v>
                </c:pt>
                <c:pt idx="1">
                  <c:v>3</c:v>
                </c:pt>
                <c:pt idx="2">
                  <c:v>2</c:v>
                </c:pt>
                <c:pt idx="3">
                  <c:v>1</c:v>
                </c:pt>
              </c:numCache>
            </c:numRef>
          </c:yVal>
          <c:smooth val="0"/>
        </c:ser>
        <c:ser>
          <c:idx val="1"/>
          <c:order val="1"/>
          <c:tx>
            <c:strRef>
              <c:f>Sheet1!$C$1</c:f>
              <c:strCache>
                <c:ptCount val="1"/>
                <c:pt idx="0">
                  <c:v>Nichtnutzer</c:v>
                </c:pt>
              </c:strCache>
            </c:strRef>
          </c:tx>
          <c:spPr>
            <a:ln w="28575">
              <a:solidFill>
                <a:schemeClr val="accent1"/>
              </a:solidFill>
              <a:prstDash val="sysDot"/>
            </a:ln>
          </c:spPr>
          <c:marker>
            <c:symbol val="none"/>
          </c:marker>
          <c:dLbls>
            <c:dLbl>
              <c:idx val="4"/>
              <c:layout>
                <c:manualLayout>
                  <c:x val="-7.0944183620239964E-2"/>
                  <c:y val="2.5881589080659463E-3"/>
                </c:manualLayout>
              </c:layout>
              <c:dLblPos val="r"/>
              <c:showLegendKey val="0"/>
              <c:showVal val="0"/>
              <c:showCatName val="1"/>
              <c:showSerName val="0"/>
              <c:showPercent val="0"/>
              <c:showBubbleSize val="0"/>
            </c:dLbl>
            <c:dLbl>
              <c:idx val="5"/>
              <c:layout>
                <c:manualLayout>
                  <c:x val="4.1731872717788209E-3"/>
                  <c:y val="7.764476724197839E-3"/>
                </c:manualLayout>
              </c:layout>
              <c:dLblPos val="r"/>
              <c:showLegendKey val="0"/>
              <c:showVal val="0"/>
              <c:showCatName val="1"/>
              <c:showSerName val="0"/>
              <c:showPercent val="0"/>
              <c:showBubbleSize val="0"/>
            </c:dLbl>
            <c:dLbl>
              <c:idx val="6"/>
              <c:layout>
                <c:manualLayout>
                  <c:x val="-2.0865936358894104E-3"/>
                  <c:y val="0"/>
                </c:manualLayout>
              </c:layout>
              <c:dLblPos val="r"/>
              <c:showLegendKey val="0"/>
              <c:showVal val="0"/>
              <c:showCatName val="1"/>
              <c:showSerName val="0"/>
              <c:showPercent val="0"/>
              <c:showBubbleSize val="0"/>
            </c:dLbl>
            <c:dLbl>
              <c:idx val="7"/>
              <c:layout>
                <c:manualLayout>
                  <c:x val="-5.6338028169014086E-2"/>
                  <c:y val="1.8117112356461625E-2"/>
                </c:manualLayout>
              </c:layout>
              <c:dLblPos val="r"/>
              <c:showLegendKey val="0"/>
              <c:showVal val="0"/>
              <c:showCatName val="1"/>
              <c:showSerName val="0"/>
              <c:showPercent val="0"/>
              <c:showBubbleSize val="0"/>
            </c:dLbl>
            <c:numFmt formatCode="#,##0" sourceLinked="0"/>
            <c:txPr>
              <a:bodyPr/>
              <a:lstStyle/>
              <a:p>
                <a:pPr>
                  <a:defRPr sz="1400">
                    <a:latin typeface="Verdana" pitchFamily="34" charset="0"/>
                    <a:ea typeface="Verdana" pitchFamily="34" charset="0"/>
                    <a:cs typeface="Verdana" pitchFamily="34" charset="0"/>
                  </a:defRPr>
                </a:pPr>
                <a:endParaRPr lang="de-DE"/>
              </a:p>
            </c:txPr>
            <c:dLblPos val="r"/>
            <c:showLegendKey val="0"/>
            <c:showVal val="0"/>
            <c:showCatName val="1"/>
            <c:showSerName val="0"/>
            <c:showPercent val="0"/>
            <c:showBubbleSize val="0"/>
            <c:showLeaderLines val="0"/>
          </c:dLbls>
          <c:xVal>
            <c:numRef>
              <c:f>Sheet1!$A$2:$A$9</c:f>
              <c:numCache>
                <c:formatCode>General</c:formatCode>
                <c:ptCount val="8"/>
                <c:pt idx="0">
                  <c:v>20</c:v>
                </c:pt>
                <c:pt idx="1">
                  <c:v>58</c:v>
                </c:pt>
                <c:pt idx="2">
                  <c:v>45</c:v>
                </c:pt>
                <c:pt idx="3">
                  <c:v>66</c:v>
                </c:pt>
                <c:pt idx="4">
                  <c:v>19</c:v>
                </c:pt>
                <c:pt idx="5">
                  <c:v>59</c:v>
                </c:pt>
                <c:pt idx="6">
                  <c:v>54</c:v>
                </c:pt>
                <c:pt idx="7">
                  <c:v>49</c:v>
                </c:pt>
              </c:numCache>
            </c:numRef>
          </c:xVal>
          <c:yVal>
            <c:numRef>
              <c:f>Sheet1!$C$2:$C$9</c:f>
              <c:numCache>
                <c:formatCode>General</c:formatCode>
                <c:ptCount val="8"/>
                <c:pt idx="4">
                  <c:v>4</c:v>
                </c:pt>
                <c:pt idx="5">
                  <c:v>3</c:v>
                </c:pt>
                <c:pt idx="6">
                  <c:v>2</c:v>
                </c:pt>
                <c:pt idx="7">
                  <c:v>1</c:v>
                </c:pt>
              </c:numCache>
            </c:numRef>
          </c:yVal>
          <c:smooth val="0"/>
        </c:ser>
        <c:dLbls>
          <c:dLblPos val="r"/>
          <c:showLegendKey val="0"/>
          <c:showVal val="1"/>
          <c:showCatName val="0"/>
          <c:showSerName val="0"/>
          <c:showPercent val="0"/>
          <c:showBubbleSize val="0"/>
        </c:dLbls>
        <c:axId val="161622272"/>
        <c:axId val="163778560"/>
      </c:scatterChart>
      <c:valAx>
        <c:axId val="161622272"/>
        <c:scaling>
          <c:orientation val="minMax"/>
          <c:max val="100"/>
          <c:min val="0"/>
        </c:scaling>
        <c:delete val="1"/>
        <c:axPos val="b"/>
        <c:majorGridlines>
          <c:spPr>
            <a:ln>
              <a:solidFill>
                <a:schemeClr val="bg1">
                  <a:lumMod val="85000"/>
                </a:schemeClr>
              </a:solidFill>
            </a:ln>
          </c:spPr>
        </c:majorGridlines>
        <c:numFmt formatCode="General" sourceLinked="1"/>
        <c:majorTickMark val="none"/>
        <c:minorTickMark val="none"/>
        <c:tickLblPos val="nextTo"/>
        <c:crossAx val="163778560"/>
        <c:crosses val="autoZero"/>
        <c:crossBetween val="midCat"/>
        <c:majorUnit val="20"/>
      </c:valAx>
      <c:valAx>
        <c:axId val="163778560"/>
        <c:scaling>
          <c:orientation val="minMax"/>
        </c:scaling>
        <c:delete val="1"/>
        <c:axPos val="l"/>
        <c:numFmt formatCode="General" sourceLinked="1"/>
        <c:majorTickMark val="out"/>
        <c:minorTickMark val="none"/>
        <c:tickLblPos val="nextTo"/>
        <c:crossAx val="161622272"/>
        <c:crosses val="autoZero"/>
        <c:crossBetween val="midCat"/>
      </c:valAx>
    </c:plotArea>
    <c:plotVisOnly val="1"/>
    <c:dispBlanksAs val="gap"/>
    <c:showDLblsOverMax val="0"/>
  </c:chart>
  <c:txPr>
    <a:bodyPr/>
    <a:lstStyle/>
    <a:p>
      <a:pPr>
        <a:defRPr sz="1000"/>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69050743657038"/>
          <c:y val="0.15726061109488701"/>
          <c:w val="0.30160400262467235"/>
          <c:h val="0.56203134199300053"/>
        </c:manualLayout>
      </c:layout>
      <c:doughnutChart>
        <c:varyColors val="1"/>
        <c:ser>
          <c:idx val="0"/>
          <c:order val="0"/>
          <c:tx>
            <c:strRef>
              <c:f>Sheet1!$B$1</c:f>
              <c:strCache>
                <c:ptCount val="1"/>
                <c:pt idx="0">
                  <c:v>Spalte1</c:v>
                </c:pt>
              </c:strCache>
            </c:strRef>
          </c:tx>
          <c:dPt>
            <c:idx val="0"/>
            <c:bubble3D val="0"/>
            <c:spPr>
              <a:solidFill>
                <a:srgbClr val="C00000"/>
              </a:solidFill>
            </c:spPr>
          </c:dPt>
          <c:dPt>
            <c:idx val="1"/>
            <c:bubble3D val="0"/>
            <c:spPr>
              <a:solidFill>
                <a:schemeClr val="accent1"/>
              </a:solidFill>
            </c:spPr>
          </c:dPt>
          <c:dPt>
            <c:idx val="2"/>
            <c:bubble3D val="0"/>
            <c:spPr>
              <a:solidFill>
                <a:schemeClr val="accent3"/>
              </a:solidFill>
            </c:spPr>
          </c:dPt>
          <c:dPt>
            <c:idx val="3"/>
            <c:bubble3D val="0"/>
            <c:spPr>
              <a:solidFill>
                <a:schemeClr val="accent4"/>
              </a:solidFill>
            </c:spPr>
          </c:dPt>
          <c:dPt>
            <c:idx val="4"/>
            <c:bubble3D val="0"/>
            <c:spPr>
              <a:solidFill>
                <a:schemeClr val="accent5"/>
              </a:solidFill>
            </c:spPr>
          </c:dPt>
          <c:dPt>
            <c:idx val="5"/>
            <c:bubble3D val="0"/>
            <c:spPr>
              <a:solidFill>
                <a:schemeClr val="accent6"/>
              </a:solidFill>
            </c:spPr>
          </c:dPt>
          <c:dLbls>
            <c:txPr>
              <a:bodyPr/>
              <a:lstStyle/>
              <a:p>
                <a:pPr>
                  <a:defRPr sz="1400">
                    <a:solidFill>
                      <a:schemeClr val="bg1"/>
                    </a:solidFill>
                  </a:defRPr>
                </a:pPr>
                <a:endParaRPr lang="de-DE"/>
              </a:p>
            </c:txPr>
            <c:showLegendKey val="0"/>
            <c:showVal val="1"/>
            <c:showCatName val="0"/>
            <c:showSerName val="0"/>
            <c:showPercent val="0"/>
            <c:showBubbleSize val="0"/>
            <c:showLeaderLines val="1"/>
          </c:dLbls>
          <c:cat>
            <c:strRef>
              <c:f>Sheet1!$A$2:$A$3</c:f>
              <c:strCache>
                <c:ptCount val="2"/>
                <c:pt idx="0">
                  <c:v>Ja</c:v>
                </c:pt>
                <c:pt idx="1">
                  <c:v>Nein</c:v>
                </c:pt>
              </c:strCache>
            </c:strRef>
          </c:cat>
          <c:val>
            <c:numRef>
              <c:f>Sheet1!$B$2:$B$3</c:f>
              <c:numCache>
                <c:formatCode>0</c:formatCode>
                <c:ptCount val="2"/>
                <c:pt idx="0">
                  <c:v>27</c:v>
                </c:pt>
                <c:pt idx="1">
                  <c:v>73</c:v>
                </c:pt>
              </c:numCache>
            </c:numRef>
          </c:val>
        </c:ser>
        <c:dLbls>
          <c:showLegendKey val="0"/>
          <c:showVal val="1"/>
          <c:showCatName val="0"/>
          <c:showSerName val="0"/>
          <c:showPercent val="0"/>
          <c:showBubbleSize val="0"/>
          <c:showLeaderLines val="1"/>
        </c:dLbls>
        <c:firstSliceAng val="0"/>
        <c:holeSize val="40"/>
      </c:doughnutChart>
    </c:plotArea>
    <c:legend>
      <c:legendPos val="r"/>
      <c:layout>
        <c:manualLayout>
          <c:xMode val="edge"/>
          <c:yMode val="edge"/>
          <c:x val="0.19178258967629047"/>
          <c:y val="0.76756906461287766"/>
          <c:w val="0.2116978346456693"/>
          <c:h val="0.10400506382461013"/>
        </c:manualLayout>
      </c:layout>
      <c:overlay val="0"/>
      <c:txPr>
        <a:bodyPr/>
        <a:lstStyle/>
        <a:p>
          <a:pPr>
            <a:defRPr sz="1000">
              <a:solidFill>
                <a:srgbClr val="333333"/>
              </a:solidFill>
            </a:defRPr>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69050743657038"/>
          <c:y val="0.15726061109488701"/>
          <c:w val="0.30160400262467235"/>
          <c:h val="0.56203134199300053"/>
        </c:manualLayout>
      </c:layout>
      <c:doughnutChart>
        <c:varyColors val="1"/>
        <c:ser>
          <c:idx val="0"/>
          <c:order val="0"/>
          <c:tx>
            <c:strRef>
              <c:f>Sheet1!$B$1</c:f>
              <c:strCache>
                <c:ptCount val="1"/>
                <c:pt idx="0">
                  <c:v>Spalte1</c:v>
                </c:pt>
              </c:strCache>
            </c:strRef>
          </c:tx>
          <c:dPt>
            <c:idx val="0"/>
            <c:bubble3D val="0"/>
            <c:spPr>
              <a:solidFill>
                <a:srgbClr val="C00000"/>
              </a:solidFill>
            </c:spPr>
          </c:dPt>
          <c:dPt>
            <c:idx val="1"/>
            <c:bubble3D val="0"/>
            <c:spPr>
              <a:solidFill>
                <a:schemeClr val="accent2"/>
              </a:solidFill>
            </c:spPr>
          </c:dPt>
          <c:dPt>
            <c:idx val="2"/>
            <c:bubble3D val="0"/>
            <c:spPr>
              <a:solidFill>
                <a:schemeClr val="accent1"/>
              </a:solidFill>
            </c:spPr>
          </c:dPt>
          <c:dPt>
            <c:idx val="3"/>
            <c:bubble3D val="0"/>
            <c:spPr>
              <a:solidFill>
                <a:schemeClr val="bg1">
                  <a:lumMod val="65000"/>
                </a:schemeClr>
              </a:solidFill>
            </c:spPr>
          </c:dPt>
          <c:dPt>
            <c:idx val="4"/>
            <c:bubble3D val="0"/>
            <c:spPr>
              <a:solidFill>
                <a:schemeClr val="accent5"/>
              </a:solidFill>
            </c:spPr>
          </c:dPt>
          <c:dPt>
            <c:idx val="5"/>
            <c:bubble3D val="0"/>
            <c:spPr>
              <a:solidFill>
                <a:schemeClr val="accent6"/>
              </a:solidFill>
            </c:spPr>
          </c:dPt>
          <c:dLbls>
            <c:txPr>
              <a:bodyPr/>
              <a:lstStyle/>
              <a:p>
                <a:pPr>
                  <a:defRPr sz="1400">
                    <a:solidFill>
                      <a:schemeClr val="bg1"/>
                    </a:solidFill>
                  </a:defRPr>
                </a:pPr>
                <a:endParaRPr lang="de-DE"/>
              </a:p>
            </c:txPr>
            <c:showLegendKey val="0"/>
            <c:showVal val="1"/>
            <c:showCatName val="0"/>
            <c:showSerName val="0"/>
            <c:showPercent val="0"/>
            <c:showBubbleSize val="0"/>
            <c:showLeaderLines val="1"/>
          </c:dLbls>
          <c:cat>
            <c:strRef>
              <c:f>Sheet1!$A$2:$A$5</c:f>
              <c:strCache>
                <c:ptCount val="4"/>
                <c:pt idx="0">
                  <c:v>Ja, nutze ich bereits</c:v>
                </c:pt>
                <c:pt idx="1">
                  <c:v>Nein, plane aber die Nutzung</c:v>
                </c:pt>
                <c:pt idx="2">
                  <c:v>Nein, plane auch keine Nutzung</c:v>
                </c:pt>
                <c:pt idx="3">
                  <c:v>weiß nicht / keine Angabe</c:v>
                </c:pt>
              </c:strCache>
            </c:strRef>
          </c:cat>
          <c:val>
            <c:numRef>
              <c:f>Sheet1!$B$2:$B$5</c:f>
              <c:numCache>
                <c:formatCode>0</c:formatCode>
                <c:ptCount val="4"/>
                <c:pt idx="0">
                  <c:v>7</c:v>
                </c:pt>
                <c:pt idx="1">
                  <c:v>18</c:v>
                </c:pt>
                <c:pt idx="2">
                  <c:v>72</c:v>
                </c:pt>
                <c:pt idx="3">
                  <c:v>3</c:v>
                </c:pt>
              </c:numCache>
            </c:numRef>
          </c:val>
        </c:ser>
        <c:dLbls>
          <c:showLegendKey val="0"/>
          <c:showVal val="1"/>
          <c:showCatName val="0"/>
          <c:showSerName val="0"/>
          <c:showPercent val="0"/>
          <c:showBubbleSize val="0"/>
          <c:showLeaderLines val="1"/>
        </c:dLbls>
        <c:firstSliceAng val="0"/>
        <c:holeSize val="40"/>
      </c:doughnutChart>
    </c:plotArea>
    <c:legend>
      <c:legendPos val="r"/>
      <c:layout>
        <c:manualLayout>
          <c:xMode val="edge"/>
          <c:yMode val="edge"/>
          <c:x val="0.11539370078740158"/>
          <c:y val="0.73651115771608633"/>
          <c:w val="0.42697561242344706"/>
          <c:h val="0.15835640089399491"/>
        </c:manualLayout>
      </c:layout>
      <c:overlay val="0"/>
      <c:txPr>
        <a:bodyPr/>
        <a:lstStyle/>
        <a:p>
          <a:pPr>
            <a:defRPr sz="1000">
              <a:solidFill>
                <a:srgbClr val="333333"/>
              </a:solidFill>
            </a:defRPr>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22222222222222"/>
          <c:y val="6.4292924156958184E-2"/>
          <c:w val="0.63995111548556438"/>
          <c:h val="0.78727860796993987"/>
        </c:manualLayout>
      </c:layout>
      <c:barChart>
        <c:barDir val="bar"/>
        <c:grouping val="clustered"/>
        <c:varyColors val="0"/>
        <c:ser>
          <c:idx val="0"/>
          <c:order val="0"/>
          <c:tx>
            <c:strRef>
              <c:f>Sheet1!$B$1</c:f>
              <c:strCache>
                <c:ptCount val="1"/>
                <c:pt idx="0">
                  <c:v>mobile Internetnutzer</c:v>
                </c:pt>
              </c:strCache>
            </c:strRef>
          </c:tx>
          <c:spPr>
            <a:solidFill>
              <a:srgbClr val="C00000"/>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numFmt formatCode="#,##0" sourceLinked="0"/>
            <c:txPr>
              <a:bodyPr/>
              <a:lstStyle/>
              <a:p>
                <a:pPr>
                  <a:defRPr sz="1400">
                    <a:solidFill>
                      <a:schemeClr val="bg1"/>
                    </a:solidFill>
                  </a:defRPr>
                </a:pPr>
                <a:endParaRPr lang="de-DE"/>
              </a:p>
            </c:txPr>
            <c:dLblPos val="inEnd"/>
            <c:showLegendKey val="0"/>
            <c:showVal val="1"/>
            <c:showCatName val="0"/>
            <c:showSerName val="0"/>
            <c:showPercent val="0"/>
            <c:showBubbleSize val="0"/>
            <c:showLeaderLines val="0"/>
          </c:dLbls>
          <c:cat>
            <c:strRef>
              <c:f>Sheet1!$A$2:$A$11</c:f>
              <c:strCache>
                <c:ptCount val="10"/>
                <c:pt idx="0">
                  <c:v>Nach Themen / Inhalten suchen</c:v>
                </c:pt>
                <c:pt idx="1">
                  <c:v>Lokale Informations-/Navigationsdienste</c:v>
                </c:pt>
                <c:pt idx="2">
                  <c:v>E-Mails lesen und senden</c:v>
                </c:pt>
                <c:pt idx="3">
                  <c:v>Kommunikationsdienste*</c:v>
                </c:pt>
                <c:pt idx="4">
                  <c:v>Nachrichten lesen/anschauen</c:v>
                </c:pt>
                <c:pt idx="5">
                  <c:v>Soziale Netzwerke</c:v>
                </c:pt>
                <c:pt idx="6">
                  <c:v>Filme/Videos ansehen</c:v>
                </c:pt>
                <c:pt idx="7">
                  <c:v>Online einkaufen</c:v>
                </c:pt>
                <c:pt idx="8">
                  <c:v>Cloud-Dienste**</c:v>
                </c:pt>
                <c:pt idx="9">
                  <c:v>Audiodienste***</c:v>
                </c:pt>
              </c:strCache>
            </c:strRef>
          </c:cat>
          <c:val>
            <c:numRef>
              <c:f>Sheet1!$B$2:$B$11</c:f>
              <c:numCache>
                <c:formatCode>General</c:formatCode>
                <c:ptCount val="10"/>
                <c:pt idx="0">
                  <c:v>41</c:v>
                </c:pt>
                <c:pt idx="1">
                  <c:v>40.200000000000003</c:v>
                </c:pt>
                <c:pt idx="2">
                  <c:v>38.9</c:v>
                </c:pt>
                <c:pt idx="3">
                  <c:v>37</c:v>
                </c:pt>
                <c:pt idx="4">
                  <c:v>34.700000000000003</c:v>
                </c:pt>
                <c:pt idx="5">
                  <c:v>32.200000000000003</c:v>
                </c:pt>
                <c:pt idx="6">
                  <c:v>20.9</c:v>
                </c:pt>
                <c:pt idx="7">
                  <c:v>17.100000000000001</c:v>
                </c:pt>
                <c:pt idx="8">
                  <c:v>14.9</c:v>
                </c:pt>
                <c:pt idx="9">
                  <c:v>6.7</c:v>
                </c:pt>
              </c:numCache>
            </c:numRef>
          </c:val>
        </c:ser>
        <c:dLbls>
          <c:showLegendKey val="0"/>
          <c:showVal val="0"/>
          <c:showCatName val="0"/>
          <c:showSerName val="0"/>
          <c:showPercent val="0"/>
          <c:showBubbleSize val="0"/>
        </c:dLbls>
        <c:gapWidth val="20"/>
        <c:axId val="165704448"/>
        <c:axId val="165706368"/>
      </c:barChart>
      <c:catAx>
        <c:axId val="165704448"/>
        <c:scaling>
          <c:orientation val="maxMin"/>
        </c:scaling>
        <c:delete val="1"/>
        <c:axPos val="l"/>
        <c:title>
          <c:tx>
            <c:rich>
              <a:bodyPr rot="0" vert="horz"/>
              <a:lstStyle/>
              <a:p>
                <a:pPr>
                  <a:defRPr/>
                </a:pPr>
                <a:r>
                  <a:rPr lang="en-AU" sz="1000" b="0" dirty="0" smtClean="0"/>
                  <a:t>%</a:t>
                </a:r>
                <a:endParaRPr lang="en-AU" sz="1000" b="0" dirty="0"/>
              </a:p>
            </c:rich>
          </c:tx>
          <c:layout>
            <c:manualLayout>
              <c:xMode val="edge"/>
              <c:yMode val="edge"/>
              <c:x val="0.35609820647419071"/>
              <c:y val="2.2156270589364542E-3"/>
            </c:manualLayout>
          </c:layout>
          <c:overlay val="0"/>
        </c:title>
        <c:majorTickMark val="none"/>
        <c:minorTickMark val="none"/>
        <c:tickLblPos val="nextTo"/>
        <c:crossAx val="165706368"/>
        <c:crosses val="autoZero"/>
        <c:auto val="1"/>
        <c:lblAlgn val="ctr"/>
        <c:lblOffset val="100"/>
        <c:noMultiLvlLbl val="0"/>
      </c:catAx>
      <c:valAx>
        <c:axId val="165706368"/>
        <c:scaling>
          <c:orientation val="minMax"/>
          <c:max val="100"/>
        </c:scaling>
        <c:delete val="1"/>
        <c:axPos val="t"/>
        <c:numFmt formatCode="General" sourceLinked="1"/>
        <c:majorTickMark val="out"/>
        <c:minorTickMark val="none"/>
        <c:tickLblPos val="nextTo"/>
        <c:crossAx val="165704448"/>
        <c:crosses val="autoZero"/>
        <c:crossBetween val="between"/>
        <c:majorUnit val="1"/>
      </c:valAx>
      <c:spPr>
        <a:noFill/>
        <a:ln w="25400">
          <a:noFill/>
        </a:ln>
      </c:spPr>
    </c:plotArea>
    <c:plotVisOnly val="1"/>
    <c:dispBlanksAs val="gap"/>
    <c:showDLblsOverMax val="0"/>
  </c:chart>
  <c:txPr>
    <a:bodyPr/>
    <a:lstStyle/>
    <a:p>
      <a:pPr>
        <a:defRPr sz="1800"/>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69050743657038"/>
          <c:y val="0.15726061109488701"/>
          <c:w val="0.30160400262467224"/>
          <c:h val="0.56203134199300053"/>
        </c:manualLayout>
      </c:layout>
      <c:doughnutChart>
        <c:varyColors val="1"/>
        <c:ser>
          <c:idx val="0"/>
          <c:order val="0"/>
          <c:tx>
            <c:strRef>
              <c:f>Sheet1!$B$1</c:f>
              <c:strCache>
                <c:ptCount val="1"/>
                <c:pt idx="0">
                  <c:v>2012</c:v>
                </c:pt>
              </c:strCache>
            </c:strRef>
          </c:tx>
          <c:dPt>
            <c:idx val="0"/>
            <c:bubble3D val="0"/>
            <c:spPr>
              <a:solidFill>
                <a:schemeClr val="bg2"/>
              </a:solidFill>
            </c:spPr>
          </c:dPt>
          <c:dPt>
            <c:idx val="1"/>
            <c:bubble3D val="0"/>
            <c:spPr>
              <a:solidFill>
                <a:schemeClr val="tx2"/>
              </a:solidFill>
            </c:spPr>
          </c:dPt>
          <c:dPt>
            <c:idx val="2"/>
            <c:bubble3D val="0"/>
            <c:explosion val="12"/>
            <c:spPr>
              <a:solidFill>
                <a:schemeClr val="accent1"/>
              </a:solidFill>
            </c:spPr>
          </c:dPt>
          <c:dPt>
            <c:idx val="3"/>
            <c:bubble3D val="0"/>
            <c:spPr>
              <a:solidFill>
                <a:schemeClr val="accent2"/>
              </a:solidFill>
            </c:spPr>
          </c:dPt>
          <c:dPt>
            <c:idx val="4"/>
            <c:bubble3D val="0"/>
            <c:spPr>
              <a:solidFill>
                <a:schemeClr val="accent3"/>
              </a:solidFill>
            </c:spPr>
          </c:dPt>
          <c:dPt>
            <c:idx val="5"/>
            <c:bubble3D val="0"/>
            <c:spPr>
              <a:solidFill>
                <a:schemeClr val="accent5"/>
              </a:solidFill>
            </c:spPr>
          </c:dPt>
          <c:dLbls>
            <c:numFmt formatCode="#,##0.0" sourceLinked="0"/>
            <c:txPr>
              <a:bodyPr/>
              <a:lstStyle/>
              <a:p>
                <a:pPr>
                  <a:defRPr sz="1400">
                    <a:solidFill>
                      <a:schemeClr val="bg1"/>
                    </a:solidFill>
                  </a:defRPr>
                </a:pPr>
                <a:endParaRPr lang="de-DE"/>
              </a:p>
            </c:txPr>
            <c:showLegendKey val="0"/>
            <c:showVal val="1"/>
            <c:showCatName val="0"/>
            <c:showSerName val="0"/>
            <c:showPercent val="0"/>
            <c:showBubbleSize val="0"/>
            <c:showLeaderLines val="1"/>
          </c:dLbls>
          <c:cat>
            <c:strRef>
              <c:f>Sheet1!$A$2:$A$4</c:f>
              <c:strCache>
                <c:ptCount val="3"/>
                <c:pt idx="0">
                  <c:v>Onliner</c:v>
                </c:pt>
                <c:pt idx="1">
                  <c:v>Nutzungsplaner</c:v>
                </c:pt>
                <c:pt idx="2">
                  <c:v>Offliner</c:v>
                </c:pt>
              </c:strCache>
            </c:strRef>
          </c:cat>
          <c:val>
            <c:numRef>
              <c:f>Sheet1!$B$2:$B$4</c:f>
              <c:numCache>
                <c:formatCode>0</c:formatCode>
                <c:ptCount val="3"/>
                <c:pt idx="0">
                  <c:v>53.2</c:v>
                </c:pt>
                <c:pt idx="1">
                  <c:v>2.2000000000000002</c:v>
                </c:pt>
                <c:pt idx="2">
                  <c:v>14.9</c:v>
                </c:pt>
              </c:numCache>
            </c:numRef>
          </c:val>
        </c:ser>
        <c:dLbls>
          <c:showLegendKey val="0"/>
          <c:showVal val="1"/>
          <c:showCatName val="0"/>
          <c:showSerName val="0"/>
          <c:showPercent val="0"/>
          <c:showBubbleSize val="0"/>
          <c:showLeaderLines val="1"/>
        </c:dLbls>
        <c:firstSliceAng val="0"/>
        <c:holeSize val="40"/>
      </c:doughnutChart>
    </c:plotArea>
    <c:legend>
      <c:legendPos val="r"/>
      <c:layout>
        <c:manualLayout>
          <c:xMode val="edge"/>
          <c:yMode val="edge"/>
          <c:x val="0.11539370078740167"/>
          <c:y val="0.82192040168226255"/>
          <c:w val="0.56586450131233557"/>
          <c:h val="0.10400506382461011"/>
        </c:manualLayout>
      </c:layout>
      <c:overlay val="0"/>
      <c:txPr>
        <a:bodyPr/>
        <a:lstStyle/>
        <a:p>
          <a:pPr>
            <a:defRPr sz="1200"/>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0962379702537"/>
          <c:y val="0.1558285644297705"/>
          <c:w val="0.82814293525809279"/>
          <c:h val="0.56384386839680678"/>
        </c:manualLayout>
      </c:layout>
      <c:barChart>
        <c:barDir val="bar"/>
        <c:grouping val="clustered"/>
        <c:varyColors val="0"/>
        <c:ser>
          <c:idx val="0"/>
          <c:order val="0"/>
          <c:tx>
            <c:strRef>
              <c:f>Sheet1!$B$1</c:f>
              <c:strCache>
                <c:ptCount val="1"/>
                <c:pt idx="0">
                  <c:v>DE</c:v>
                </c:pt>
              </c:strCache>
            </c:strRef>
          </c:tx>
          <c:spPr>
            <a:solidFill>
              <a:srgbClr val="C50017"/>
            </a:solidFill>
            <a:ln>
              <a:solidFill>
                <a:srgbClr val="C50017"/>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txPr>
              <a:bodyPr/>
              <a:lstStyle/>
              <a:p>
                <a:pPr>
                  <a:defRPr>
                    <a:solidFill>
                      <a:schemeClr val="bg1"/>
                    </a:solidFill>
                  </a:defRPr>
                </a:pPr>
                <a:endParaRPr lang="de-DE"/>
              </a:p>
            </c:txPr>
            <c:dLblPos val="inEnd"/>
            <c:showLegendKey val="0"/>
            <c:showVal val="1"/>
            <c:showCatName val="0"/>
            <c:showSerName val="0"/>
            <c:showPercent val="0"/>
            <c:showBubbleSize val="0"/>
            <c:showLeaderLines val="0"/>
          </c:dLbls>
          <c:cat>
            <c:strRef>
              <c:f>Sheet1!$A$2:$A$8</c:f>
              <c:strCache>
                <c:ptCount val="7"/>
                <c:pt idx="0">
                  <c:v>14-19</c:v>
                </c:pt>
                <c:pt idx="1">
                  <c:v>20-29</c:v>
                </c:pt>
                <c:pt idx="2">
                  <c:v>30-39</c:v>
                </c:pt>
                <c:pt idx="3">
                  <c:v>40-49</c:v>
                </c:pt>
                <c:pt idx="4">
                  <c:v>50-59</c:v>
                </c:pt>
                <c:pt idx="5">
                  <c:v>60-69</c:v>
                </c:pt>
                <c:pt idx="6">
                  <c:v>70+</c:v>
                </c:pt>
              </c:strCache>
            </c:strRef>
          </c:cat>
          <c:val>
            <c:numRef>
              <c:f>Sheet1!$B$2:$B$8</c:f>
              <c:numCache>
                <c:formatCode>General</c:formatCode>
                <c:ptCount val="7"/>
                <c:pt idx="0">
                  <c:v>97.7</c:v>
                </c:pt>
                <c:pt idx="1">
                  <c:v>96.9</c:v>
                </c:pt>
                <c:pt idx="2">
                  <c:v>94.1</c:v>
                </c:pt>
                <c:pt idx="3">
                  <c:v>87.9</c:v>
                </c:pt>
                <c:pt idx="4">
                  <c:v>76.599999999999994</c:v>
                </c:pt>
                <c:pt idx="5">
                  <c:v>60.4</c:v>
                </c:pt>
                <c:pt idx="6">
                  <c:v>28.2</c:v>
                </c:pt>
              </c:numCache>
            </c:numRef>
          </c:val>
        </c:ser>
        <c:dLbls>
          <c:showLegendKey val="0"/>
          <c:showVal val="0"/>
          <c:showCatName val="0"/>
          <c:showSerName val="0"/>
          <c:showPercent val="0"/>
          <c:showBubbleSize val="0"/>
        </c:dLbls>
        <c:gapWidth val="20"/>
        <c:axId val="143304192"/>
        <c:axId val="143306112"/>
      </c:barChart>
      <c:catAx>
        <c:axId val="143304192"/>
        <c:scaling>
          <c:orientation val="minMax"/>
        </c:scaling>
        <c:delete val="0"/>
        <c:axPos val="l"/>
        <c:title>
          <c:tx>
            <c:rich>
              <a:bodyPr rot="0" vert="horz"/>
              <a:lstStyle/>
              <a:p>
                <a:pPr>
                  <a:defRPr sz="1100" b="0"/>
                </a:pPr>
                <a:r>
                  <a:rPr lang="en-AU" sz="1100" b="0"/>
                  <a:t>in Prozent</a:t>
                </a:r>
              </a:p>
            </c:rich>
          </c:tx>
          <c:layout>
            <c:manualLayout>
              <c:xMode val="edge"/>
              <c:yMode val="edge"/>
              <c:x val="0.14027777777777778"/>
              <c:y val="0.1156864235577077"/>
            </c:manualLayout>
          </c:layout>
          <c:overlay val="0"/>
        </c:title>
        <c:numFmt formatCode="General" sourceLinked="1"/>
        <c:majorTickMark val="none"/>
        <c:minorTickMark val="none"/>
        <c:tickLblPos val="nextTo"/>
        <c:spPr>
          <a:ln>
            <a:noFill/>
          </a:ln>
        </c:spPr>
        <c:crossAx val="143306112"/>
        <c:crosses val="autoZero"/>
        <c:auto val="1"/>
        <c:lblAlgn val="ctr"/>
        <c:lblOffset val="100"/>
        <c:noMultiLvlLbl val="0"/>
      </c:catAx>
      <c:valAx>
        <c:axId val="143306112"/>
        <c:scaling>
          <c:orientation val="minMax"/>
        </c:scaling>
        <c:delete val="1"/>
        <c:axPos val="b"/>
        <c:numFmt formatCode="General" sourceLinked="1"/>
        <c:majorTickMark val="out"/>
        <c:minorTickMark val="none"/>
        <c:tickLblPos val="nextTo"/>
        <c:crossAx val="143304192"/>
        <c:crosses val="autoZero"/>
        <c:crossBetween val="between"/>
        <c:majorUnit val="1"/>
      </c:valAx>
    </c:plotArea>
    <c:plotVisOnly val="1"/>
    <c:dispBlanksAs val="gap"/>
    <c:showDLblsOverMax val="0"/>
  </c:chart>
  <c:txPr>
    <a:bodyPr/>
    <a:lstStyle/>
    <a:p>
      <a:pPr>
        <a:defRPr sz="1200"/>
      </a:pPr>
      <a:endParaRPr lang="de-D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0962379702537"/>
          <c:y val="0.1558285644297705"/>
          <c:w val="0.82814293525809279"/>
          <c:h val="0.56384386839680678"/>
        </c:manualLayout>
      </c:layout>
      <c:barChart>
        <c:barDir val="bar"/>
        <c:grouping val="clustered"/>
        <c:varyColors val="0"/>
        <c:ser>
          <c:idx val="0"/>
          <c:order val="0"/>
          <c:tx>
            <c:strRef>
              <c:f>Sheet1!$B$1</c:f>
              <c:strCache>
                <c:ptCount val="1"/>
                <c:pt idx="0">
                  <c:v>DE</c:v>
                </c:pt>
              </c:strCache>
            </c:strRef>
          </c:tx>
          <c:spPr>
            <a:solidFill>
              <a:srgbClr val="C50017"/>
            </a:solidFill>
            <a:ln>
              <a:solidFill>
                <a:srgbClr val="C50017"/>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5"/>
            <c:invertIfNegative val="0"/>
            <c:bubble3D val="0"/>
          </c:dPt>
          <c:dPt>
            <c:idx val="6"/>
            <c:invertIfNegative val="0"/>
            <c:bubble3D val="0"/>
          </c:dPt>
          <c:dLbls>
            <c:numFmt formatCode="#,##0" sourceLinked="0"/>
            <c:txPr>
              <a:bodyPr/>
              <a:lstStyle/>
              <a:p>
                <a:pPr>
                  <a:defRPr>
                    <a:solidFill>
                      <a:schemeClr val="bg1"/>
                    </a:solidFill>
                  </a:defRPr>
                </a:pPr>
                <a:endParaRPr lang="de-DE"/>
              </a:p>
            </c:txPr>
            <c:dLblPos val="inEnd"/>
            <c:showLegendKey val="0"/>
            <c:showVal val="1"/>
            <c:showCatName val="0"/>
            <c:showSerName val="0"/>
            <c:showPercent val="0"/>
            <c:showBubbleSize val="0"/>
            <c:showLeaderLines val="0"/>
          </c:dLbls>
          <c:cat>
            <c:strRef>
              <c:f>Sheet1!$A$2:$A$7</c:f>
              <c:strCache>
                <c:ptCount val="6"/>
                <c:pt idx="0">
                  <c:v>Schüler</c:v>
                </c:pt>
                <c:pt idx="1">
                  <c:v>Volksschule ohne Lehre</c:v>
                </c:pt>
                <c:pt idx="2">
                  <c:v>Volksschule mit Lehre</c:v>
                </c:pt>
                <c:pt idx="3">
                  <c:v>weiterb. Schule</c:v>
                </c:pt>
                <c:pt idx="4">
                  <c:v>Abitur</c:v>
                </c:pt>
                <c:pt idx="5">
                  <c:v>Studium</c:v>
                </c:pt>
              </c:strCache>
            </c:strRef>
          </c:cat>
          <c:val>
            <c:numRef>
              <c:f>Sheet1!$B$2:$B$7</c:f>
              <c:numCache>
                <c:formatCode>General</c:formatCode>
                <c:ptCount val="6"/>
                <c:pt idx="0">
                  <c:v>98.2</c:v>
                </c:pt>
                <c:pt idx="1">
                  <c:v>51</c:v>
                </c:pt>
                <c:pt idx="2">
                  <c:v>64.2</c:v>
                </c:pt>
                <c:pt idx="3">
                  <c:v>80.3</c:v>
                </c:pt>
                <c:pt idx="4">
                  <c:v>90.8</c:v>
                </c:pt>
                <c:pt idx="5">
                  <c:v>90.7</c:v>
                </c:pt>
              </c:numCache>
            </c:numRef>
          </c:val>
        </c:ser>
        <c:dLbls>
          <c:showLegendKey val="0"/>
          <c:showVal val="0"/>
          <c:showCatName val="0"/>
          <c:showSerName val="0"/>
          <c:showPercent val="0"/>
          <c:showBubbleSize val="0"/>
        </c:dLbls>
        <c:gapWidth val="20"/>
        <c:axId val="143379456"/>
        <c:axId val="143389824"/>
      </c:barChart>
      <c:catAx>
        <c:axId val="143379456"/>
        <c:scaling>
          <c:orientation val="minMax"/>
        </c:scaling>
        <c:delete val="0"/>
        <c:axPos val="l"/>
        <c:title>
          <c:tx>
            <c:rich>
              <a:bodyPr rot="0" vert="horz"/>
              <a:lstStyle/>
              <a:p>
                <a:pPr>
                  <a:defRPr sz="1100" b="0"/>
                </a:pPr>
                <a:r>
                  <a:rPr lang="en-AU" sz="1100" b="0"/>
                  <a:t>in Prozent</a:t>
                </a:r>
              </a:p>
            </c:rich>
          </c:tx>
          <c:layout>
            <c:manualLayout>
              <c:xMode val="edge"/>
              <c:yMode val="edge"/>
              <c:x val="0.14027777777777778"/>
              <c:y val="0.1156864235577077"/>
            </c:manualLayout>
          </c:layout>
          <c:overlay val="0"/>
        </c:title>
        <c:numFmt formatCode="General" sourceLinked="1"/>
        <c:majorTickMark val="none"/>
        <c:minorTickMark val="none"/>
        <c:tickLblPos val="nextTo"/>
        <c:spPr>
          <a:ln>
            <a:noFill/>
          </a:ln>
        </c:spPr>
        <c:crossAx val="143389824"/>
        <c:crosses val="autoZero"/>
        <c:auto val="1"/>
        <c:lblAlgn val="ctr"/>
        <c:lblOffset val="100"/>
        <c:noMultiLvlLbl val="0"/>
      </c:catAx>
      <c:valAx>
        <c:axId val="143389824"/>
        <c:scaling>
          <c:orientation val="minMax"/>
        </c:scaling>
        <c:delete val="1"/>
        <c:axPos val="b"/>
        <c:numFmt formatCode="General" sourceLinked="1"/>
        <c:majorTickMark val="out"/>
        <c:minorTickMark val="none"/>
        <c:tickLblPos val="nextTo"/>
        <c:crossAx val="143379456"/>
        <c:crosses val="autoZero"/>
        <c:crossBetween val="between"/>
        <c:majorUnit val="1"/>
      </c:valAx>
    </c:plotArea>
    <c:plotVisOnly val="1"/>
    <c:dispBlanksAs val="gap"/>
    <c:showDLblsOverMax val="0"/>
  </c:chart>
  <c:txPr>
    <a:bodyPr/>
    <a:lstStyle/>
    <a:p>
      <a:pPr>
        <a:defRPr sz="1200"/>
      </a:pPr>
      <a:endParaRPr lang="de-D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27845036319613E-2"/>
          <c:y val="2.6252983293556086E-2"/>
          <c:w val="0.97457627118644063"/>
          <c:h val="0.76610978520286399"/>
        </c:manualLayout>
      </c:layout>
      <c:barChart>
        <c:barDir val="col"/>
        <c:grouping val="clustered"/>
        <c:varyColors val="0"/>
        <c:ser>
          <c:idx val="1"/>
          <c:order val="0"/>
          <c:tx>
            <c:strRef>
              <c:f>Sheet1!$B$1</c:f>
              <c:strCache>
                <c:ptCount val="1"/>
                <c:pt idx="0">
                  <c:v>DE Experten</c:v>
                </c:pt>
              </c:strCache>
            </c:strRef>
          </c:tx>
          <c:spPr>
            <a:solidFill>
              <a:schemeClr val="accent3"/>
            </a:solidFill>
            <a:ln w="25400">
              <a:noFill/>
            </a:ln>
          </c:spPr>
          <c:invertIfNegative val="0"/>
          <c:dLbls>
            <c:numFmt formatCode="0%" sourceLinked="0"/>
            <c:spPr>
              <a:noFill/>
              <a:ln w="25400">
                <a:noFill/>
              </a:ln>
            </c:spPr>
            <c:txPr>
              <a:bodyPr/>
              <a:lstStyle/>
              <a:p>
                <a:pPr>
                  <a:defRPr sz="1200" b="0" i="0" u="none" strike="noStrike" baseline="0">
                    <a:solidFill>
                      <a:schemeClr val="tx1"/>
                    </a:solidFill>
                    <a:latin typeface="Verdana"/>
                    <a:ea typeface="Verdana"/>
                    <a:cs typeface="Verdana"/>
                  </a:defRPr>
                </a:pPr>
                <a:endParaRPr lang="de-DE"/>
              </a:p>
            </c:txPr>
            <c:dLblPos val="outEnd"/>
            <c:showLegendKey val="0"/>
            <c:showVal val="1"/>
            <c:showCatName val="0"/>
            <c:showSerName val="0"/>
            <c:showPercent val="0"/>
            <c:showBubbleSize val="0"/>
            <c:showLeaderLines val="0"/>
          </c:dLbls>
          <c:cat>
            <c:strRef>
              <c:f>Sheet1!$A$2:$A$7</c:f>
              <c:strCache>
                <c:ptCount val="6"/>
                <c:pt idx="0">
                  <c:v>2010-2014</c:v>
                </c:pt>
                <c:pt idx="1">
                  <c:v>2015-2019</c:v>
                </c:pt>
                <c:pt idx="2">
                  <c:v>2020-2024</c:v>
                </c:pt>
                <c:pt idx="3">
                  <c:v>2025-2030</c:v>
                </c:pt>
                <c:pt idx="4">
                  <c:v>Später</c:v>
                </c:pt>
                <c:pt idx="5">
                  <c:v>Wahrscheinlich nie</c:v>
                </c:pt>
              </c:strCache>
            </c:strRef>
          </c:cat>
          <c:val>
            <c:numRef>
              <c:f>Sheet1!$B$2:$B$7</c:f>
              <c:numCache>
                <c:formatCode>General</c:formatCode>
                <c:ptCount val="6"/>
                <c:pt idx="0">
                  <c:v>0.1</c:v>
                </c:pt>
                <c:pt idx="1">
                  <c:v>0.35310000000000002</c:v>
                </c:pt>
                <c:pt idx="2">
                  <c:v>0.30459999999999998</c:v>
                </c:pt>
                <c:pt idx="3">
                  <c:v>0.1132</c:v>
                </c:pt>
                <c:pt idx="4">
                  <c:v>2.9600000000000001E-2</c:v>
                </c:pt>
                <c:pt idx="5">
                  <c:v>9.9699999999999997E-2</c:v>
                </c:pt>
              </c:numCache>
            </c:numRef>
          </c:val>
        </c:ser>
        <c:dLbls>
          <c:showLegendKey val="0"/>
          <c:showVal val="0"/>
          <c:showCatName val="0"/>
          <c:showSerName val="0"/>
          <c:showPercent val="0"/>
          <c:showBubbleSize val="0"/>
        </c:dLbls>
        <c:gapWidth val="120"/>
        <c:axId val="143536128"/>
        <c:axId val="143537664"/>
      </c:barChart>
      <c:catAx>
        <c:axId val="143536128"/>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1200" b="0" i="0" u="none" strike="noStrike" baseline="0">
                <a:solidFill>
                  <a:schemeClr val="tx1"/>
                </a:solidFill>
                <a:latin typeface="Verdana"/>
                <a:ea typeface="Verdana"/>
                <a:cs typeface="Verdana"/>
              </a:defRPr>
            </a:pPr>
            <a:endParaRPr lang="de-DE"/>
          </a:p>
        </c:txPr>
        <c:crossAx val="143537664"/>
        <c:crosses val="autoZero"/>
        <c:auto val="0"/>
        <c:lblAlgn val="ctr"/>
        <c:lblOffset val="100"/>
        <c:tickLblSkip val="1"/>
        <c:tickMarkSkip val="1"/>
        <c:noMultiLvlLbl val="0"/>
      </c:catAx>
      <c:valAx>
        <c:axId val="143537664"/>
        <c:scaling>
          <c:orientation val="minMax"/>
          <c:max val="0.8"/>
        </c:scaling>
        <c:delete val="1"/>
        <c:axPos val="l"/>
        <c:numFmt formatCode="General" sourceLinked="1"/>
        <c:majorTickMark val="out"/>
        <c:minorTickMark val="none"/>
        <c:tickLblPos val="nextTo"/>
        <c:crossAx val="143536128"/>
        <c:crosses val="autoZero"/>
        <c:crossBetween val="between"/>
      </c:valAx>
      <c:spPr>
        <a:noFill/>
        <a:ln w="25400">
          <a:noFill/>
        </a:ln>
      </c:spPr>
    </c:plotArea>
    <c:plotVisOnly val="1"/>
    <c:dispBlanksAs val="gap"/>
    <c:showDLblsOverMax val="0"/>
  </c:chart>
  <c:spPr>
    <a:noFill/>
    <a:ln>
      <a:noFill/>
    </a:ln>
  </c:spPr>
  <c:txPr>
    <a:bodyPr/>
    <a:lstStyle/>
    <a:p>
      <a:pPr>
        <a:defRPr sz="1200" b="0" i="0" u="none" strike="noStrike" baseline="0">
          <a:solidFill>
            <a:schemeClr val="tx1"/>
          </a:solidFill>
          <a:latin typeface="Verdana"/>
          <a:ea typeface="Verdana"/>
          <a:cs typeface="Verdana"/>
        </a:defRPr>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772309711286078E-2"/>
          <c:y val="0.15637248538454437"/>
          <c:w val="0.84174365704286969"/>
          <c:h val="0.71445596797856437"/>
        </c:manualLayout>
      </c:layout>
      <c:barChart>
        <c:barDir val="col"/>
        <c:grouping val="clustered"/>
        <c:varyColors val="0"/>
        <c:ser>
          <c:idx val="8"/>
          <c:order val="0"/>
          <c:tx>
            <c:strRef>
              <c:f>Sheet1!$B$1</c:f>
              <c:strCache>
                <c:ptCount val="1"/>
                <c:pt idx="0">
                  <c:v>Internetnutzer mit Breitbandzugang</c:v>
                </c:pt>
              </c:strCache>
            </c:strRef>
          </c:tx>
          <c:spPr>
            <a:solidFill>
              <a:srgbClr val="C00000"/>
            </a:solidFill>
          </c:spPr>
          <c:invertIfNegative val="0"/>
          <c:dLbls>
            <c:numFmt formatCode="#,##0" sourceLinked="0"/>
            <c:txPr>
              <a:bodyPr/>
              <a:lstStyle/>
              <a:p>
                <a:pPr>
                  <a:defRPr sz="1100">
                    <a:solidFill>
                      <a:schemeClr val="bg1"/>
                    </a:solidFill>
                  </a:defRPr>
                </a:pPr>
                <a:endParaRPr lang="de-DE"/>
              </a:p>
            </c:txPr>
            <c:dLblPos val="inEnd"/>
            <c:showLegendKey val="0"/>
            <c:showVal val="1"/>
            <c:showCatName val="0"/>
            <c:showSerName val="0"/>
            <c:showPercent val="0"/>
            <c:showBubbleSize val="0"/>
            <c:showLeaderLines val="0"/>
          </c:dLbls>
          <c:cat>
            <c:strRef>
              <c:f>Sheet1!$A$2:$A$7</c:f>
              <c:strCache>
                <c:ptCount val="6"/>
                <c:pt idx="0">
                  <c:v>2007</c:v>
                </c:pt>
                <c:pt idx="1">
                  <c:v>2008</c:v>
                </c:pt>
                <c:pt idx="2">
                  <c:v>2009</c:v>
                </c:pt>
                <c:pt idx="3">
                  <c:v>2010</c:v>
                </c:pt>
                <c:pt idx="4">
                  <c:v>2011</c:v>
                </c:pt>
                <c:pt idx="5">
                  <c:v>2012</c:v>
                </c:pt>
              </c:strCache>
            </c:strRef>
          </c:cat>
          <c:val>
            <c:numRef>
              <c:f>Sheet1!$B$2:$B$7</c:f>
              <c:numCache>
                <c:formatCode>General</c:formatCode>
                <c:ptCount val="6"/>
                <c:pt idx="0">
                  <c:v>35.9</c:v>
                </c:pt>
                <c:pt idx="1">
                  <c:v>42.6</c:v>
                </c:pt>
                <c:pt idx="2">
                  <c:v>46.2</c:v>
                </c:pt>
                <c:pt idx="3">
                  <c:v>49.6</c:v>
                </c:pt>
                <c:pt idx="4">
                  <c:v>52.5</c:v>
                </c:pt>
                <c:pt idx="5">
                  <c:v>57.1</c:v>
                </c:pt>
              </c:numCache>
            </c:numRef>
          </c:val>
        </c:ser>
        <c:dLbls>
          <c:showLegendKey val="0"/>
          <c:showVal val="1"/>
          <c:showCatName val="0"/>
          <c:showSerName val="0"/>
          <c:showPercent val="0"/>
          <c:showBubbleSize val="0"/>
        </c:dLbls>
        <c:gapWidth val="20"/>
        <c:axId val="143687040"/>
        <c:axId val="150632704"/>
      </c:barChart>
      <c:catAx>
        <c:axId val="143687040"/>
        <c:scaling>
          <c:orientation val="minMax"/>
        </c:scaling>
        <c:delete val="0"/>
        <c:axPos val="b"/>
        <c:numFmt formatCode="General" sourceLinked="1"/>
        <c:majorTickMark val="none"/>
        <c:minorTickMark val="none"/>
        <c:tickLblPos val="nextTo"/>
        <c:spPr>
          <a:ln>
            <a:noFill/>
          </a:ln>
        </c:spPr>
        <c:txPr>
          <a:bodyPr rot="0" vert="horz"/>
          <a:lstStyle/>
          <a:p>
            <a:pPr>
              <a:defRPr sz="1000">
                <a:solidFill>
                  <a:srgbClr val="333333"/>
                </a:solidFill>
              </a:defRPr>
            </a:pPr>
            <a:endParaRPr lang="de-DE"/>
          </a:p>
        </c:txPr>
        <c:crossAx val="150632704"/>
        <c:crosses val="autoZero"/>
        <c:auto val="1"/>
        <c:lblAlgn val="ctr"/>
        <c:lblOffset val="100"/>
        <c:tickLblSkip val="1"/>
        <c:tickMarkSkip val="1"/>
        <c:noMultiLvlLbl val="0"/>
      </c:catAx>
      <c:valAx>
        <c:axId val="150632704"/>
        <c:scaling>
          <c:orientation val="minMax"/>
          <c:max val="100"/>
        </c:scaling>
        <c:delete val="0"/>
        <c:axPos val="l"/>
        <c:title>
          <c:tx>
            <c:rich>
              <a:bodyPr rot="0" vert="horz"/>
              <a:lstStyle/>
              <a:p>
                <a:pPr>
                  <a:defRPr/>
                </a:pPr>
                <a:r>
                  <a:rPr lang="en-AU" sz="1000" b="0" dirty="0" smtClean="0"/>
                  <a:t>%</a:t>
                </a:r>
                <a:endParaRPr lang="en-AU" sz="1000" b="0" dirty="0"/>
              </a:p>
            </c:rich>
          </c:tx>
          <c:layout>
            <c:manualLayout>
              <c:xMode val="edge"/>
              <c:yMode val="edge"/>
              <c:x val="7.9050087489063864E-2"/>
              <c:y val="0.11999968208441759"/>
            </c:manualLayout>
          </c:layout>
          <c:overlay val="0"/>
        </c:title>
        <c:numFmt formatCode="General" sourceLinked="1"/>
        <c:majorTickMark val="none"/>
        <c:minorTickMark val="none"/>
        <c:tickLblPos val="none"/>
        <c:spPr>
          <a:ln>
            <a:noFill/>
          </a:ln>
        </c:spPr>
        <c:crossAx val="143687040"/>
        <c:crosses val="autoZero"/>
        <c:crossBetween val="between"/>
      </c:valAx>
    </c:plotArea>
    <c:legend>
      <c:legendPos val="b"/>
      <c:layout/>
      <c:overlay val="0"/>
      <c:txPr>
        <a:bodyPr/>
        <a:lstStyle/>
        <a:p>
          <a:pPr>
            <a:defRPr sz="1200"/>
          </a:pPr>
          <a:endParaRPr lang="de-DE"/>
        </a:p>
      </c:txPr>
    </c:legend>
    <c:plotVisOnly val="1"/>
    <c:dispBlanksAs val="gap"/>
    <c:showDLblsOverMax val="0"/>
  </c:chart>
  <c:txPr>
    <a:bodyPr/>
    <a:lstStyle/>
    <a:p>
      <a:pPr>
        <a:defRPr sz="1800"/>
      </a:pPr>
      <a:endParaRPr lang="de-D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35151485568373E-3"/>
          <c:y val="2.8639541604260788E-2"/>
          <c:w val="0.97300469483568075"/>
          <c:h val="0.82577565632458239"/>
        </c:manualLayout>
      </c:layout>
      <c:barChart>
        <c:barDir val="col"/>
        <c:grouping val="clustered"/>
        <c:varyColors val="0"/>
        <c:ser>
          <c:idx val="1"/>
          <c:order val="0"/>
          <c:tx>
            <c:strRef>
              <c:f>Sheet1!$B$1</c:f>
              <c:strCache>
                <c:ptCount val="1"/>
                <c:pt idx="0">
                  <c:v>DE Experten</c:v>
                </c:pt>
              </c:strCache>
            </c:strRef>
          </c:tx>
          <c:spPr>
            <a:solidFill>
              <a:schemeClr val="accent3"/>
            </a:solidFill>
            <a:ln w="25637">
              <a:noFill/>
            </a:ln>
          </c:spPr>
          <c:invertIfNegative val="0"/>
          <c:dLbls>
            <c:dLbl>
              <c:idx val="0"/>
              <c:layout>
                <c:manualLayout>
                  <c:x val="-1.4609147807553022E-3"/>
                  <c:y val="-9.3442874691315042E-7"/>
                </c:manualLayout>
              </c:layout>
              <c:dLblPos val="outEnd"/>
              <c:showLegendKey val="0"/>
              <c:showVal val="1"/>
              <c:showCatName val="0"/>
              <c:showSerName val="0"/>
              <c:showPercent val="0"/>
              <c:showBubbleSize val="0"/>
            </c:dLbl>
            <c:dLbl>
              <c:idx val="1"/>
              <c:layout>
                <c:manualLayout>
                  <c:x val="6.9095095834808759E-4"/>
                  <c:y val="7.3321046238041141E-3"/>
                </c:manualLayout>
              </c:layout>
              <c:dLblPos val="outEnd"/>
              <c:showLegendKey val="0"/>
              <c:showVal val="1"/>
              <c:showCatName val="0"/>
              <c:showSerName val="0"/>
              <c:showPercent val="0"/>
              <c:showBubbleSize val="0"/>
            </c:dLbl>
            <c:dLbl>
              <c:idx val="2"/>
              <c:layout>
                <c:manualLayout>
                  <c:x val="-1.8521410137646004E-3"/>
                  <c:y val="7.2306286283366859E-3"/>
                </c:manualLayout>
              </c:layout>
              <c:dLblPos val="outEnd"/>
              <c:showLegendKey val="0"/>
              <c:showVal val="1"/>
              <c:showCatName val="0"/>
              <c:showSerName val="0"/>
              <c:showPercent val="0"/>
              <c:showBubbleSize val="0"/>
            </c:dLbl>
            <c:dLbl>
              <c:idx val="4"/>
              <c:layout>
                <c:manualLayout>
                  <c:x val="2.2024838900091452E-3"/>
                  <c:y val="1.5905987924718434E-2"/>
                </c:manualLayout>
              </c:layout>
              <c:dLblPos val="outEnd"/>
              <c:showLegendKey val="0"/>
              <c:showVal val="1"/>
              <c:showCatName val="0"/>
              <c:showSerName val="0"/>
              <c:showPercent val="0"/>
              <c:showBubbleSize val="0"/>
            </c:dLbl>
            <c:dLbl>
              <c:idx val="5"/>
              <c:layout>
                <c:manualLayout>
                  <c:x val="-6.2090306525775778E-3"/>
                  <c:y val="4.2881498816587759E-4"/>
                </c:manualLayout>
              </c:layout>
              <c:dLblPos val="outEnd"/>
              <c:showLegendKey val="0"/>
              <c:showVal val="1"/>
              <c:showCatName val="0"/>
              <c:showSerName val="0"/>
              <c:showPercent val="0"/>
              <c:showBubbleSize val="0"/>
            </c:dLbl>
            <c:numFmt formatCode="0%" sourceLinked="0"/>
            <c:spPr>
              <a:noFill/>
              <a:ln w="25637">
                <a:noFill/>
              </a:ln>
            </c:spPr>
            <c:dLblPos val="outEnd"/>
            <c:showLegendKey val="0"/>
            <c:showVal val="1"/>
            <c:showCatName val="0"/>
            <c:showSerName val="0"/>
            <c:showPercent val="0"/>
            <c:showBubbleSize val="0"/>
            <c:showLeaderLines val="0"/>
          </c:dLbls>
          <c:cat>
            <c:strRef>
              <c:f>Sheet1!$A$2:$A$7</c:f>
              <c:strCache>
                <c:ptCount val="6"/>
                <c:pt idx="0">
                  <c:v>2010-2014</c:v>
                </c:pt>
                <c:pt idx="1">
                  <c:v>2015-2019</c:v>
                </c:pt>
                <c:pt idx="2">
                  <c:v>2020-2024</c:v>
                </c:pt>
                <c:pt idx="3">
                  <c:v>2025-2030</c:v>
                </c:pt>
                <c:pt idx="4">
                  <c:v>Später</c:v>
                </c:pt>
                <c:pt idx="5">
                  <c:v>Wahrscheinlich nie</c:v>
                </c:pt>
              </c:strCache>
            </c:strRef>
          </c:cat>
          <c:val>
            <c:numRef>
              <c:f>Sheet1!$B$2:$B$7</c:f>
              <c:numCache>
                <c:formatCode>0.00%</c:formatCode>
                <c:ptCount val="6"/>
                <c:pt idx="0">
                  <c:v>0.17699999999999999</c:v>
                </c:pt>
                <c:pt idx="1">
                  <c:v>0.45</c:v>
                </c:pt>
                <c:pt idx="2">
                  <c:v>0.221</c:v>
                </c:pt>
                <c:pt idx="3">
                  <c:v>9.2999999999999999E-2</c:v>
                </c:pt>
                <c:pt idx="4">
                  <c:v>1.9E-2</c:v>
                </c:pt>
                <c:pt idx="5">
                  <c:v>4.1000000000000002E-2</c:v>
                </c:pt>
              </c:numCache>
            </c:numRef>
          </c:val>
        </c:ser>
        <c:dLbls>
          <c:showLegendKey val="0"/>
          <c:showVal val="0"/>
          <c:showCatName val="0"/>
          <c:showSerName val="0"/>
          <c:showPercent val="0"/>
          <c:showBubbleSize val="0"/>
        </c:dLbls>
        <c:gapWidth val="120"/>
        <c:axId val="151073152"/>
        <c:axId val="151074688"/>
      </c:barChart>
      <c:catAx>
        <c:axId val="151073152"/>
        <c:scaling>
          <c:orientation val="minMax"/>
        </c:scaling>
        <c:delete val="0"/>
        <c:axPos val="b"/>
        <c:numFmt formatCode="General" sourceLinked="1"/>
        <c:majorTickMark val="cross"/>
        <c:minorTickMark val="none"/>
        <c:tickLblPos val="nextTo"/>
        <c:spPr>
          <a:ln w="12819">
            <a:solidFill>
              <a:srgbClr val="808080"/>
            </a:solidFill>
            <a:prstDash val="solid"/>
          </a:ln>
        </c:spPr>
        <c:txPr>
          <a:bodyPr rot="0" vert="horz"/>
          <a:lstStyle/>
          <a:p>
            <a:pPr>
              <a:defRPr/>
            </a:pPr>
            <a:endParaRPr lang="de-DE"/>
          </a:p>
        </c:txPr>
        <c:crossAx val="151074688"/>
        <c:crosses val="autoZero"/>
        <c:auto val="0"/>
        <c:lblAlgn val="ctr"/>
        <c:lblOffset val="100"/>
        <c:tickLblSkip val="1"/>
        <c:tickMarkSkip val="1"/>
        <c:noMultiLvlLbl val="0"/>
      </c:catAx>
      <c:valAx>
        <c:axId val="151074688"/>
        <c:scaling>
          <c:orientation val="minMax"/>
          <c:max val="0.8"/>
        </c:scaling>
        <c:delete val="1"/>
        <c:axPos val="l"/>
        <c:numFmt formatCode="0.00%" sourceLinked="1"/>
        <c:majorTickMark val="out"/>
        <c:minorTickMark val="none"/>
        <c:tickLblPos val="nextTo"/>
        <c:crossAx val="151073152"/>
        <c:crosses val="autoZero"/>
        <c:crossBetween val="between"/>
      </c:valAx>
      <c:spPr>
        <a:noFill/>
        <a:ln w="25637">
          <a:noFill/>
        </a:ln>
      </c:spPr>
    </c:plotArea>
    <c:plotVisOnly val="1"/>
    <c:dispBlanksAs val="gap"/>
    <c:showDLblsOverMax val="0"/>
  </c:chart>
  <c:spPr>
    <a:noFill/>
    <a:ln>
      <a:noFill/>
    </a:ln>
  </c:spPr>
  <c:txPr>
    <a:bodyPr/>
    <a:lstStyle/>
    <a:p>
      <a:pPr>
        <a:defRPr sz="1400" b="0" i="0" u="none" strike="noStrike" baseline="0">
          <a:solidFill>
            <a:schemeClr val="tx1"/>
          </a:solidFill>
          <a:latin typeface="+mn-lt"/>
          <a:ea typeface="Lucida Sans Unicode"/>
          <a:cs typeface="Lucida Sans Unicode"/>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Tabelle1!$B$1</c:f>
              <c:strCache>
                <c:ptCount val="1"/>
                <c:pt idx="0">
                  <c:v>Ja</c:v>
                </c:pt>
              </c:strCache>
            </c:strRef>
          </c:tx>
          <c:spPr>
            <a:solidFill>
              <a:srgbClr val="FF0000"/>
            </a:solidFill>
          </c:spPr>
          <c:invertIfNegative val="0"/>
          <c:dPt>
            <c:idx val="0"/>
            <c:invertIfNegative val="0"/>
            <c:bubble3D val="0"/>
            <c:spPr>
              <a:solidFill>
                <a:srgbClr val="C00000"/>
              </a:solidFill>
            </c:spPr>
          </c:dPt>
          <c:dPt>
            <c:idx val="2"/>
            <c:invertIfNegative val="0"/>
            <c:bubble3D val="0"/>
            <c:spPr>
              <a:solidFill>
                <a:srgbClr val="C00000"/>
              </a:solidFill>
            </c:spPr>
          </c:dPt>
          <c:dLbls>
            <c:numFmt formatCode="0&quot;%&quot;" sourceLinked="0"/>
            <c:txPr>
              <a:bodyPr/>
              <a:lstStyle/>
              <a:p>
                <a:pPr>
                  <a:defRPr>
                    <a:solidFill>
                      <a:schemeClr val="bg1"/>
                    </a:solidFill>
                  </a:defRPr>
                </a:pPr>
                <a:endParaRPr lang="de-DE"/>
              </a:p>
            </c:txPr>
            <c:showLegendKey val="0"/>
            <c:showVal val="1"/>
            <c:showCatName val="0"/>
            <c:showSerName val="0"/>
            <c:showPercent val="0"/>
            <c:showBubbleSize val="0"/>
            <c:showLeaderLines val="0"/>
          </c:dLbls>
          <c:cat>
            <c:numRef>
              <c:f>Tabelle1!$A$2:$A$5</c:f>
              <c:numCache>
                <c:formatCode>General</c:formatCode>
                <c:ptCount val="4"/>
              </c:numCache>
            </c:numRef>
          </c:cat>
          <c:val>
            <c:numRef>
              <c:f>Tabelle1!$B$2:$B$5</c:f>
              <c:numCache>
                <c:formatCode>General</c:formatCode>
                <c:ptCount val="4"/>
                <c:pt idx="0">
                  <c:v>35</c:v>
                </c:pt>
                <c:pt idx="1">
                  <c:v>27</c:v>
                </c:pt>
                <c:pt idx="2">
                  <c:v>53</c:v>
                </c:pt>
                <c:pt idx="3">
                  <c:v>40</c:v>
                </c:pt>
              </c:numCache>
            </c:numRef>
          </c:val>
        </c:ser>
        <c:ser>
          <c:idx val="1"/>
          <c:order val="1"/>
          <c:tx>
            <c:strRef>
              <c:f>Tabelle1!$C$1</c:f>
              <c:strCache>
                <c:ptCount val="1"/>
                <c:pt idx="0">
                  <c:v>Nein</c:v>
                </c:pt>
              </c:strCache>
            </c:strRef>
          </c:tx>
          <c:spPr>
            <a:solidFill>
              <a:schemeClr val="accent1"/>
            </a:solidFill>
          </c:spPr>
          <c:invertIfNegative val="0"/>
          <c:dPt>
            <c:idx val="0"/>
            <c:invertIfNegative val="0"/>
            <c:bubble3D val="0"/>
            <c:spPr>
              <a:solidFill>
                <a:schemeClr val="accent2"/>
              </a:solidFill>
            </c:spPr>
          </c:dPt>
          <c:dPt>
            <c:idx val="2"/>
            <c:invertIfNegative val="0"/>
            <c:bubble3D val="0"/>
            <c:spPr>
              <a:solidFill>
                <a:schemeClr val="accent2"/>
              </a:solidFill>
            </c:spPr>
          </c:dPt>
          <c:dLbls>
            <c:numFmt formatCode="0&quot;%&quot;" sourceLinked="0"/>
            <c:txPr>
              <a:bodyPr/>
              <a:lstStyle/>
              <a:p>
                <a:pPr>
                  <a:defRPr>
                    <a:solidFill>
                      <a:schemeClr val="bg1"/>
                    </a:solidFill>
                  </a:defRPr>
                </a:pPr>
                <a:endParaRPr lang="de-DE"/>
              </a:p>
            </c:txPr>
            <c:showLegendKey val="0"/>
            <c:showVal val="1"/>
            <c:showCatName val="0"/>
            <c:showSerName val="0"/>
            <c:showPercent val="0"/>
            <c:showBubbleSize val="0"/>
            <c:showLeaderLines val="0"/>
          </c:dLbls>
          <c:cat>
            <c:numRef>
              <c:f>Tabelle1!$A$2:$A$5</c:f>
              <c:numCache>
                <c:formatCode>General</c:formatCode>
                <c:ptCount val="4"/>
              </c:numCache>
            </c:numRef>
          </c:cat>
          <c:val>
            <c:numRef>
              <c:f>Tabelle1!$C$2:$C$5</c:f>
              <c:numCache>
                <c:formatCode>General</c:formatCode>
                <c:ptCount val="4"/>
                <c:pt idx="0">
                  <c:v>65</c:v>
                </c:pt>
                <c:pt idx="1">
                  <c:v>73</c:v>
                </c:pt>
                <c:pt idx="2">
                  <c:v>47</c:v>
                </c:pt>
                <c:pt idx="3">
                  <c:v>60</c:v>
                </c:pt>
              </c:numCache>
            </c:numRef>
          </c:val>
        </c:ser>
        <c:dLbls>
          <c:showLegendKey val="0"/>
          <c:showVal val="0"/>
          <c:showCatName val="0"/>
          <c:showSerName val="0"/>
          <c:showPercent val="0"/>
          <c:showBubbleSize val="0"/>
        </c:dLbls>
        <c:gapWidth val="150"/>
        <c:overlap val="100"/>
        <c:axId val="151393792"/>
        <c:axId val="151395328"/>
      </c:barChart>
      <c:catAx>
        <c:axId val="151393792"/>
        <c:scaling>
          <c:orientation val="minMax"/>
        </c:scaling>
        <c:delete val="0"/>
        <c:axPos val="l"/>
        <c:numFmt formatCode="General" sourceLinked="1"/>
        <c:majorTickMark val="out"/>
        <c:minorTickMark val="none"/>
        <c:tickLblPos val="nextTo"/>
        <c:crossAx val="151395328"/>
        <c:crosses val="autoZero"/>
        <c:auto val="1"/>
        <c:lblAlgn val="ctr"/>
        <c:lblOffset val="100"/>
        <c:noMultiLvlLbl val="0"/>
      </c:catAx>
      <c:valAx>
        <c:axId val="151395328"/>
        <c:scaling>
          <c:orientation val="minMax"/>
        </c:scaling>
        <c:delete val="0"/>
        <c:axPos val="b"/>
        <c:numFmt formatCode="0%" sourceLinked="1"/>
        <c:majorTickMark val="out"/>
        <c:minorTickMark val="none"/>
        <c:tickLblPos val="nextTo"/>
        <c:crossAx val="151393792"/>
        <c:crosses val="autoZero"/>
        <c:crossBetween val="between"/>
      </c:valAx>
    </c:plotArea>
    <c:legend>
      <c:legendPos val="b"/>
      <c:layout>
        <c:manualLayout>
          <c:xMode val="edge"/>
          <c:yMode val="edge"/>
          <c:x val="5.0133662665431213E-2"/>
          <c:y val="0.91277803686254344"/>
          <c:w val="0.22939157317707831"/>
          <c:h val="6.1730955228487795E-2"/>
        </c:manualLayout>
      </c:layout>
      <c:overlay val="0"/>
      <c:spPr>
        <a:noFill/>
      </c:spPr>
      <c:txPr>
        <a:bodyPr/>
        <a:lstStyle/>
        <a:p>
          <a:pPr>
            <a:defRPr sz="1200"/>
          </a:pPr>
          <a:endParaRPr lang="de-DE"/>
        </a:p>
      </c:txPr>
    </c:legend>
    <c:plotVisOnly val="1"/>
    <c:dispBlanksAs val="gap"/>
    <c:showDLblsOverMax val="0"/>
  </c:chart>
  <c:txPr>
    <a:bodyPr/>
    <a:lstStyle/>
    <a:p>
      <a:pPr>
        <a:defRPr sz="1400">
          <a:latin typeface="+mn-lt"/>
        </a:defRPr>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16666666666666"/>
          <c:y val="0.15746664484733222"/>
          <c:w val="0.79828444881889771"/>
          <c:h val="0.56210878296820255"/>
        </c:manualLayout>
      </c:layout>
      <c:barChart>
        <c:barDir val="bar"/>
        <c:grouping val="clustered"/>
        <c:varyColors val="0"/>
        <c:ser>
          <c:idx val="0"/>
          <c:order val="0"/>
          <c:tx>
            <c:strRef>
              <c:f>Sheet1!$B$1</c:f>
              <c:strCache>
                <c:ptCount val="1"/>
                <c:pt idx="0">
                  <c:v>2013</c:v>
                </c:pt>
              </c:strCache>
            </c:strRef>
          </c:tx>
          <c:spPr>
            <a:solidFill>
              <a:srgbClr val="C00000"/>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numFmt formatCode="#,##0" sourceLinked="0"/>
            <c:txPr>
              <a:bodyPr/>
              <a:lstStyle/>
              <a:p>
                <a:pPr>
                  <a:defRPr sz="1200">
                    <a:solidFill>
                      <a:schemeClr val="bg1"/>
                    </a:solidFill>
                  </a:defRPr>
                </a:pPr>
                <a:endParaRPr lang="de-DE"/>
              </a:p>
            </c:txPr>
            <c:dLblPos val="inEnd"/>
            <c:showLegendKey val="0"/>
            <c:showVal val="1"/>
            <c:showCatName val="0"/>
            <c:showSerName val="0"/>
            <c:showPercent val="0"/>
            <c:showBubbleSize val="0"/>
            <c:showLeaderLines val="0"/>
          </c:dLbls>
          <c:cat>
            <c:strRef>
              <c:f>Sheet1!$A$2:$A$6</c:f>
              <c:strCache>
                <c:ptCount val="5"/>
                <c:pt idx="0">
                  <c:v>Mobiltelefon</c:v>
                </c:pt>
                <c:pt idx="1">
                  <c:v>Notebook</c:v>
                </c:pt>
                <c:pt idx="2">
                  <c:v>Desktop-PC</c:v>
                </c:pt>
                <c:pt idx="3">
                  <c:v>Smartphone</c:v>
                </c:pt>
                <c:pt idx="4">
                  <c:v>Tablet-PC</c:v>
                </c:pt>
              </c:strCache>
            </c:strRef>
          </c:cat>
          <c:val>
            <c:numRef>
              <c:f>Sheet1!$B$2:$B$6</c:f>
              <c:numCache>
                <c:formatCode>General</c:formatCode>
                <c:ptCount val="5"/>
                <c:pt idx="0">
                  <c:v>68</c:v>
                </c:pt>
                <c:pt idx="1">
                  <c:v>58</c:v>
                </c:pt>
                <c:pt idx="2">
                  <c:v>50</c:v>
                </c:pt>
                <c:pt idx="3">
                  <c:v>37</c:v>
                </c:pt>
                <c:pt idx="4">
                  <c:v>13</c:v>
                </c:pt>
              </c:numCache>
            </c:numRef>
          </c:val>
        </c:ser>
        <c:ser>
          <c:idx val="1"/>
          <c:order val="1"/>
          <c:tx>
            <c:strRef>
              <c:f>Sheet1!$C$1</c:f>
              <c:strCache>
                <c:ptCount val="1"/>
                <c:pt idx="0">
                  <c:v>2012</c:v>
                </c:pt>
              </c:strCache>
            </c:strRef>
          </c:tx>
          <c:spPr>
            <a:solidFill>
              <a:srgbClr val="F7911E"/>
            </a:solidFill>
          </c:spPr>
          <c:invertIfNegative val="0"/>
          <c:dLbls>
            <c:numFmt formatCode="#,##0" sourceLinked="0"/>
            <c:txPr>
              <a:bodyPr/>
              <a:lstStyle/>
              <a:p>
                <a:pPr>
                  <a:defRPr sz="1200">
                    <a:solidFill>
                      <a:schemeClr val="bg1"/>
                    </a:solidFill>
                  </a:defRPr>
                </a:pPr>
                <a:endParaRPr lang="de-DE"/>
              </a:p>
            </c:txPr>
            <c:dLblPos val="inEnd"/>
            <c:showLegendKey val="0"/>
            <c:showVal val="1"/>
            <c:showCatName val="0"/>
            <c:showSerName val="0"/>
            <c:showPercent val="0"/>
            <c:showBubbleSize val="0"/>
            <c:showLeaderLines val="0"/>
          </c:dLbls>
          <c:cat>
            <c:strRef>
              <c:f>Sheet1!$A$2:$A$6</c:f>
              <c:strCache>
                <c:ptCount val="5"/>
                <c:pt idx="0">
                  <c:v>Mobiltelefon</c:v>
                </c:pt>
                <c:pt idx="1">
                  <c:v>Notebook</c:v>
                </c:pt>
                <c:pt idx="2">
                  <c:v>Desktop-PC</c:v>
                </c:pt>
                <c:pt idx="3">
                  <c:v>Smartphone</c:v>
                </c:pt>
                <c:pt idx="4">
                  <c:v>Tablet-PC</c:v>
                </c:pt>
              </c:strCache>
            </c:strRef>
          </c:cat>
          <c:val>
            <c:numRef>
              <c:f>Sheet1!$C$2:$C$6</c:f>
              <c:numCache>
                <c:formatCode>General</c:formatCode>
                <c:ptCount val="5"/>
                <c:pt idx="0">
                  <c:v>78</c:v>
                </c:pt>
                <c:pt idx="1">
                  <c:v>58</c:v>
                </c:pt>
                <c:pt idx="2">
                  <c:v>58</c:v>
                </c:pt>
                <c:pt idx="3">
                  <c:v>24</c:v>
                </c:pt>
                <c:pt idx="4">
                  <c:v>5</c:v>
                </c:pt>
              </c:numCache>
            </c:numRef>
          </c:val>
        </c:ser>
        <c:dLbls>
          <c:showLegendKey val="0"/>
          <c:showVal val="0"/>
          <c:showCatName val="0"/>
          <c:showSerName val="0"/>
          <c:showPercent val="0"/>
          <c:showBubbleSize val="0"/>
        </c:dLbls>
        <c:gapWidth val="20"/>
        <c:axId val="151941888"/>
        <c:axId val="151943808"/>
      </c:barChart>
      <c:catAx>
        <c:axId val="151941888"/>
        <c:scaling>
          <c:orientation val="maxMin"/>
        </c:scaling>
        <c:delete val="0"/>
        <c:axPos val="l"/>
        <c:title>
          <c:tx>
            <c:rich>
              <a:bodyPr rot="0" vert="horz"/>
              <a:lstStyle/>
              <a:p>
                <a:pPr>
                  <a:defRPr/>
                </a:pPr>
                <a:r>
                  <a:rPr lang="en-AU" sz="1000" b="0" dirty="0" smtClean="0"/>
                  <a:t>%</a:t>
                </a:r>
                <a:endParaRPr lang="en-AU" sz="1000" b="0" dirty="0"/>
              </a:p>
            </c:rich>
          </c:tx>
          <c:layout>
            <c:manualLayout>
              <c:xMode val="edge"/>
              <c:yMode val="edge"/>
              <c:x val="0.14082042869641295"/>
              <c:y val="0.11609461901383809"/>
            </c:manualLayout>
          </c:layout>
          <c:overlay val="0"/>
        </c:title>
        <c:majorTickMark val="none"/>
        <c:minorTickMark val="none"/>
        <c:tickLblPos val="nextTo"/>
        <c:spPr>
          <a:ln>
            <a:noFill/>
          </a:ln>
        </c:spPr>
        <c:txPr>
          <a:bodyPr/>
          <a:lstStyle/>
          <a:p>
            <a:pPr>
              <a:defRPr sz="1200">
                <a:solidFill>
                  <a:srgbClr val="333333"/>
                </a:solidFill>
              </a:defRPr>
            </a:pPr>
            <a:endParaRPr lang="de-DE"/>
          </a:p>
        </c:txPr>
        <c:crossAx val="151943808"/>
        <c:crosses val="autoZero"/>
        <c:auto val="1"/>
        <c:lblAlgn val="ctr"/>
        <c:lblOffset val="100"/>
        <c:noMultiLvlLbl val="0"/>
      </c:catAx>
      <c:valAx>
        <c:axId val="151943808"/>
        <c:scaling>
          <c:orientation val="minMax"/>
        </c:scaling>
        <c:delete val="1"/>
        <c:axPos val="t"/>
        <c:numFmt formatCode="General" sourceLinked="1"/>
        <c:majorTickMark val="out"/>
        <c:minorTickMark val="none"/>
        <c:tickLblPos val="nextTo"/>
        <c:crossAx val="151941888"/>
        <c:crosses val="autoZero"/>
        <c:crossBetween val="between"/>
        <c:majorUnit val="1"/>
      </c:valAx>
      <c:spPr>
        <a:noFill/>
        <a:ln w="25400">
          <a:noFill/>
        </a:ln>
      </c:spPr>
    </c:plotArea>
    <c:legend>
      <c:legendPos val="r"/>
      <c:layout>
        <c:manualLayout>
          <c:xMode val="edge"/>
          <c:yMode val="edge"/>
          <c:x val="0.3220117016622922"/>
          <c:y val="0.82416292929047963"/>
          <c:w val="0.42662871828521437"/>
          <c:h val="0.10336852521048621"/>
        </c:manualLayout>
      </c:layout>
      <c:overlay val="0"/>
      <c:txPr>
        <a:bodyPr/>
        <a:lstStyle/>
        <a:p>
          <a:pPr>
            <a:defRPr sz="1200">
              <a:solidFill>
                <a:srgbClr val="333333"/>
              </a:solidFill>
            </a:defRPr>
          </a:pPr>
          <a:endParaRPr lang="de-DE"/>
        </a:p>
      </c:txPr>
    </c:legend>
    <c:plotVisOnly val="1"/>
    <c:dispBlanksAs val="gap"/>
    <c:showDLblsOverMax val="0"/>
  </c:chart>
  <c:txPr>
    <a:bodyPr/>
    <a:lstStyle/>
    <a:p>
      <a:pPr>
        <a:defRPr sz="1800"/>
      </a:pPr>
      <a:endParaRPr lang="de-DE"/>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7B6038-CB04-4DB8-9FC5-F1AA5277F3F9}" type="doc">
      <dgm:prSet loTypeId="urn:microsoft.com/office/officeart/2005/8/layout/cycle8" loCatId="cycle" qsTypeId="urn:microsoft.com/office/officeart/2005/8/quickstyle/simple1" qsCatId="simple" csTypeId="urn:microsoft.com/office/officeart/2005/8/colors/accent1_2" csCatId="accent1" phldr="1"/>
      <dgm:spPr/>
    </dgm:pt>
    <dgm:pt modelId="{73809A62-5376-4D42-92AD-53406FD662A1}">
      <dgm:prSet phldrT="[Text]" custT="1"/>
      <dgm:spPr>
        <a:solidFill>
          <a:srgbClr val="3EB1CC"/>
        </a:solidFill>
      </dgm:spPr>
      <dgm:t>
        <a:bodyPr/>
        <a:lstStyle/>
        <a:p>
          <a:r>
            <a:rPr lang="de-DE" sz="1600" b="1" dirty="0" smtClean="0">
              <a:solidFill>
                <a:schemeClr val="tx1"/>
              </a:solidFill>
              <a:latin typeface="+mn-lt"/>
              <a:ea typeface="Verdana" pitchFamily="34" charset="0"/>
              <a:cs typeface="Verdana" pitchFamily="34" charset="0"/>
            </a:rPr>
            <a:t>Kosten</a:t>
          </a:r>
          <a:r>
            <a:rPr lang="de-DE" sz="1600" dirty="0" smtClean="0">
              <a:solidFill>
                <a:schemeClr val="tx1"/>
              </a:solidFill>
              <a:latin typeface="+mn-lt"/>
              <a:ea typeface="Verdana" pitchFamily="34" charset="0"/>
              <a:cs typeface="Verdana" pitchFamily="34" charset="0"/>
            </a:rPr>
            <a:t>: </a:t>
          </a:r>
          <a:br>
            <a:rPr lang="de-DE" sz="1600" dirty="0" smtClean="0">
              <a:solidFill>
                <a:schemeClr val="tx1"/>
              </a:solidFill>
              <a:latin typeface="+mn-lt"/>
              <a:ea typeface="Verdana" pitchFamily="34" charset="0"/>
              <a:cs typeface="Verdana" pitchFamily="34" charset="0"/>
            </a:rPr>
          </a:br>
          <a:r>
            <a:rPr lang="de-DE" sz="1600" dirty="0" err="1" smtClean="0">
              <a:solidFill>
                <a:schemeClr val="tx1"/>
              </a:solidFill>
              <a:latin typeface="+mn-lt"/>
              <a:ea typeface="Verdana" pitchFamily="34" charset="0"/>
              <a:cs typeface="Verdana" pitchFamily="34" charset="0"/>
            </a:rPr>
            <a:t>Transp</a:t>
          </a:r>
          <a:r>
            <a:rPr lang="de-DE" sz="1600" dirty="0" smtClean="0">
              <a:solidFill>
                <a:schemeClr val="tx1"/>
              </a:solidFill>
              <a:latin typeface="+mn-lt"/>
              <a:ea typeface="Verdana" pitchFamily="34" charset="0"/>
              <a:cs typeface="Verdana" pitchFamily="34" charset="0"/>
            </a:rPr>
            <a:t>. Datentarife; Flatrates</a:t>
          </a:r>
        </a:p>
        <a:p>
          <a:endParaRPr lang="de-DE" sz="1600" dirty="0" smtClean="0">
            <a:latin typeface="+mn-lt"/>
            <a:cs typeface="Lucida Sans Unicode" pitchFamily="34" charset="0"/>
          </a:endParaRPr>
        </a:p>
        <a:p>
          <a:endParaRPr lang="de-DE" sz="1600" dirty="0">
            <a:latin typeface="+mn-lt"/>
            <a:cs typeface="Lucida Sans Unicode" pitchFamily="34" charset="0"/>
          </a:endParaRPr>
        </a:p>
      </dgm:t>
    </dgm:pt>
    <dgm:pt modelId="{7CD425B1-531A-44E4-9C5E-1F8C048C0302}" type="parTrans" cxnId="{AD404DB7-6B10-47FC-9ACA-DCAD41CB7B19}">
      <dgm:prSet/>
      <dgm:spPr/>
      <dgm:t>
        <a:bodyPr/>
        <a:lstStyle/>
        <a:p>
          <a:endParaRPr lang="de-DE" sz="1600">
            <a:latin typeface="+mn-lt"/>
          </a:endParaRPr>
        </a:p>
      </dgm:t>
    </dgm:pt>
    <dgm:pt modelId="{C74C1825-EFC8-40B6-AB40-E7578504171E}" type="sibTrans" cxnId="{AD404DB7-6B10-47FC-9ACA-DCAD41CB7B19}">
      <dgm:prSet/>
      <dgm:spPr/>
      <dgm:t>
        <a:bodyPr/>
        <a:lstStyle/>
        <a:p>
          <a:endParaRPr lang="de-DE" sz="1600">
            <a:latin typeface="+mn-lt"/>
          </a:endParaRPr>
        </a:p>
      </dgm:t>
    </dgm:pt>
    <dgm:pt modelId="{23F8320E-9A6B-455E-A8E3-A6971C0E6FDE}">
      <dgm:prSet phldrT="[Text]" custT="1"/>
      <dgm:spPr>
        <a:solidFill>
          <a:srgbClr val="FFC000"/>
        </a:solidFill>
      </dgm:spPr>
      <dgm:t>
        <a:bodyPr/>
        <a:lstStyle/>
        <a:p>
          <a:r>
            <a:rPr lang="de-DE" sz="1600" dirty="0" smtClean="0">
              <a:solidFill>
                <a:schemeClr val="tx1"/>
              </a:solidFill>
              <a:latin typeface="+mn-lt"/>
              <a:cs typeface="Lucida Sans Unicode" pitchFamily="34" charset="0"/>
            </a:rPr>
            <a:t/>
          </a:r>
          <a:br>
            <a:rPr lang="de-DE" sz="1600" dirty="0" smtClean="0">
              <a:solidFill>
                <a:schemeClr val="tx1"/>
              </a:solidFill>
              <a:latin typeface="+mn-lt"/>
              <a:cs typeface="Lucida Sans Unicode" pitchFamily="34" charset="0"/>
            </a:rPr>
          </a:br>
          <a:endParaRPr lang="de-DE" sz="1600" dirty="0" smtClean="0">
            <a:solidFill>
              <a:schemeClr val="tx1"/>
            </a:solidFill>
            <a:latin typeface="+mn-lt"/>
            <a:cs typeface="Lucida Sans Unicode" pitchFamily="34" charset="0"/>
          </a:endParaRPr>
        </a:p>
        <a:p>
          <a:r>
            <a:rPr lang="de-DE" sz="1600" b="1" dirty="0" smtClean="0">
              <a:solidFill>
                <a:schemeClr val="tx1"/>
              </a:solidFill>
              <a:latin typeface="+mn-lt"/>
              <a:ea typeface="Verdana" pitchFamily="34" charset="0"/>
              <a:cs typeface="Verdana" pitchFamily="34" charset="0"/>
            </a:rPr>
            <a:t>Software</a:t>
          </a:r>
          <a:r>
            <a:rPr lang="de-DE" sz="1600" dirty="0" smtClean="0">
              <a:solidFill>
                <a:schemeClr val="tx1"/>
              </a:solidFill>
              <a:latin typeface="+mn-lt"/>
              <a:ea typeface="Verdana" pitchFamily="34" charset="0"/>
              <a:cs typeface="Verdana" pitchFamily="34" charset="0"/>
            </a:rPr>
            <a:t>: Verbesserte Benutzer-oberflächen</a:t>
          </a:r>
          <a:endParaRPr lang="de-DE" sz="1600" dirty="0">
            <a:solidFill>
              <a:schemeClr val="tx1"/>
            </a:solidFill>
            <a:latin typeface="+mn-lt"/>
            <a:ea typeface="Verdana" pitchFamily="34" charset="0"/>
            <a:cs typeface="Verdana" pitchFamily="34" charset="0"/>
          </a:endParaRPr>
        </a:p>
      </dgm:t>
    </dgm:pt>
    <dgm:pt modelId="{B72CE87B-8832-4BFC-869E-CDD8A965C6CA}" type="parTrans" cxnId="{705567B2-ED2A-4CAF-8D20-1C14ACC09F0C}">
      <dgm:prSet/>
      <dgm:spPr/>
      <dgm:t>
        <a:bodyPr/>
        <a:lstStyle/>
        <a:p>
          <a:endParaRPr lang="de-DE" sz="1600">
            <a:latin typeface="+mn-lt"/>
          </a:endParaRPr>
        </a:p>
      </dgm:t>
    </dgm:pt>
    <dgm:pt modelId="{AE59CB9C-95CF-4EE4-9E67-3A032574E758}" type="sibTrans" cxnId="{705567B2-ED2A-4CAF-8D20-1C14ACC09F0C}">
      <dgm:prSet/>
      <dgm:spPr/>
      <dgm:t>
        <a:bodyPr/>
        <a:lstStyle/>
        <a:p>
          <a:endParaRPr lang="de-DE" sz="1600">
            <a:latin typeface="+mn-lt"/>
          </a:endParaRPr>
        </a:p>
      </dgm:t>
    </dgm:pt>
    <dgm:pt modelId="{B789DC26-506A-4D2B-8CEC-D9CD72A14B82}">
      <dgm:prSet phldrT="[Text]" custT="1"/>
      <dgm:spPr>
        <a:solidFill>
          <a:srgbClr val="F1002B"/>
        </a:solidFill>
      </dgm:spPr>
      <dgm:t>
        <a:bodyPr/>
        <a:lstStyle/>
        <a:p>
          <a:r>
            <a:rPr lang="de-DE" sz="1600" dirty="0" smtClean="0">
              <a:latin typeface="+mn-lt"/>
              <a:cs typeface="Lucida Sans Unicode" pitchFamily="34" charset="0"/>
            </a:rPr>
            <a:t>  </a:t>
          </a:r>
          <a:r>
            <a:rPr lang="de-DE" sz="1600" b="1" dirty="0" smtClean="0">
              <a:latin typeface="+mn-lt"/>
              <a:ea typeface="Verdana" pitchFamily="34" charset="0"/>
              <a:cs typeface="Verdana" pitchFamily="34" charset="0"/>
            </a:rPr>
            <a:t>Hardware</a:t>
          </a:r>
          <a:r>
            <a:rPr lang="de-DE" sz="1600" dirty="0" smtClean="0">
              <a:latin typeface="+mn-lt"/>
              <a:ea typeface="Verdana" pitchFamily="34" charset="0"/>
              <a:cs typeface="Verdana" pitchFamily="34" charset="0"/>
            </a:rPr>
            <a:t>: Intuitive Endgeräte</a:t>
          </a:r>
        </a:p>
        <a:p>
          <a:endParaRPr lang="de-DE" sz="1600" dirty="0" smtClean="0">
            <a:latin typeface="+mn-lt"/>
            <a:ea typeface="Verdana" pitchFamily="34" charset="0"/>
            <a:cs typeface="Verdana" pitchFamily="34" charset="0"/>
          </a:endParaRPr>
        </a:p>
        <a:p>
          <a:endParaRPr lang="de-DE" sz="1600" dirty="0">
            <a:latin typeface="+mn-lt"/>
            <a:cs typeface="Lucida Sans Unicode" pitchFamily="34" charset="0"/>
          </a:endParaRPr>
        </a:p>
      </dgm:t>
    </dgm:pt>
    <dgm:pt modelId="{221EC5BA-F314-43DC-9302-973BD141907E}" type="parTrans" cxnId="{44966A0D-BC5A-40FE-B88B-98E87C2894EF}">
      <dgm:prSet/>
      <dgm:spPr/>
      <dgm:t>
        <a:bodyPr/>
        <a:lstStyle/>
        <a:p>
          <a:endParaRPr lang="de-DE" sz="1600">
            <a:latin typeface="+mn-lt"/>
          </a:endParaRPr>
        </a:p>
      </dgm:t>
    </dgm:pt>
    <dgm:pt modelId="{B2EE0714-7222-45B6-BF12-14DB93EA0D2A}" type="sibTrans" cxnId="{44966A0D-BC5A-40FE-B88B-98E87C2894EF}">
      <dgm:prSet/>
      <dgm:spPr/>
      <dgm:t>
        <a:bodyPr/>
        <a:lstStyle/>
        <a:p>
          <a:endParaRPr lang="de-DE" sz="1600">
            <a:latin typeface="+mn-lt"/>
          </a:endParaRPr>
        </a:p>
      </dgm:t>
    </dgm:pt>
    <dgm:pt modelId="{4409A6F2-F381-438F-BB90-34FF80EDA5F7}">
      <dgm:prSet custT="1"/>
      <dgm:spPr>
        <a:solidFill>
          <a:srgbClr val="489A1E"/>
        </a:solidFill>
      </dgm:spPr>
      <dgm:t>
        <a:bodyPr/>
        <a:lstStyle/>
        <a:p>
          <a:endParaRPr lang="de-DE" sz="1600" dirty="0" smtClean="0">
            <a:latin typeface="+mn-lt"/>
            <a:cs typeface="Lucida Sans Unicode" pitchFamily="34" charset="0"/>
          </a:endParaRPr>
        </a:p>
        <a:p>
          <a:endParaRPr lang="de-DE" sz="1600" dirty="0" smtClean="0">
            <a:latin typeface="+mn-lt"/>
            <a:cs typeface="Lucida Sans Unicode" pitchFamily="34" charset="0"/>
          </a:endParaRPr>
        </a:p>
        <a:p>
          <a:r>
            <a:rPr lang="de-DE" sz="1600" dirty="0" smtClean="0">
              <a:latin typeface="+mn-lt"/>
              <a:ea typeface="Verdana" pitchFamily="34" charset="0"/>
              <a:cs typeface="Verdana" pitchFamily="34" charset="0"/>
            </a:rPr>
            <a:t>Zunehmende Bedeutung des </a:t>
          </a:r>
          <a:r>
            <a:rPr lang="de-DE" sz="1600" b="1" dirty="0" smtClean="0">
              <a:latin typeface="+mn-lt"/>
              <a:ea typeface="Verdana" pitchFamily="34" charset="0"/>
              <a:cs typeface="Verdana" pitchFamily="34" charset="0"/>
            </a:rPr>
            <a:t>JETZT</a:t>
          </a:r>
          <a:endParaRPr lang="de-DE" sz="1600" b="1" dirty="0">
            <a:latin typeface="+mn-lt"/>
            <a:ea typeface="Verdana" pitchFamily="34" charset="0"/>
            <a:cs typeface="Verdana" pitchFamily="34" charset="0"/>
          </a:endParaRPr>
        </a:p>
      </dgm:t>
    </dgm:pt>
    <dgm:pt modelId="{A1E27B77-B7D4-4588-ACDC-A0DD387798DB}" type="parTrans" cxnId="{3DC31189-FD4A-49A3-97C7-FACD9B7272DF}">
      <dgm:prSet/>
      <dgm:spPr/>
      <dgm:t>
        <a:bodyPr/>
        <a:lstStyle/>
        <a:p>
          <a:endParaRPr lang="de-DE" sz="1600">
            <a:latin typeface="+mn-lt"/>
          </a:endParaRPr>
        </a:p>
      </dgm:t>
    </dgm:pt>
    <dgm:pt modelId="{736739F7-6984-424C-BFF3-99362828F04F}" type="sibTrans" cxnId="{3DC31189-FD4A-49A3-97C7-FACD9B7272DF}">
      <dgm:prSet/>
      <dgm:spPr/>
      <dgm:t>
        <a:bodyPr/>
        <a:lstStyle/>
        <a:p>
          <a:endParaRPr lang="de-DE" sz="1600">
            <a:latin typeface="+mn-lt"/>
          </a:endParaRPr>
        </a:p>
      </dgm:t>
    </dgm:pt>
    <dgm:pt modelId="{CED555B0-170E-4857-9735-891A3CD0D152}" type="pres">
      <dgm:prSet presAssocID="{A47B6038-CB04-4DB8-9FC5-F1AA5277F3F9}" presName="compositeShape" presStyleCnt="0">
        <dgm:presLayoutVars>
          <dgm:chMax val="7"/>
          <dgm:dir/>
          <dgm:resizeHandles val="exact"/>
        </dgm:presLayoutVars>
      </dgm:prSet>
      <dgm:spPr/>
    </dgm:pt>
    <dgm:pt modelId="{EFA38DA9-B706-4236-8562-6DA15C4E8E0E}" type="pres">
      <dgm:prSet presAssocID="{A47B6038-CB04-4DB8-9FC5-F1AA5277F3F9}" presName="wedge1" presStyleLbl="node1" presStyleIdx="0" presStyleCnt="4"/>
      <dgm:spPr/>
      <dgm:t>
        <a:bodyPr/>
        <a:lstStyle/>
        <a:p>
          <a:endParaRPr lang="de-DE"/>
        </a:p>
      </dgm:t>
    </dgm:pt>
    <dgm:pt modelId="{2230A84A-DC75-47C3-8EBE-F772B49D11F9}" type="pres">
      <dgm:prSet presAssocID="{A47B6038-CB04-4DB8-9FC5-F1AA5277F3F9}" presName="dummy1a" presStyleCnt="0"/>
      <dgm:spPr/>
    </dgm:pt>
    <dgm:pt modelId="{4D65B97B-3407-48C7-8536-9BBA0E27E464}" type="pres">
      <dgm:prSet presAssocID="{A47B6038-CB04-4DB8-9FC5-F1AA5277F3F9}" presName="dummy1b" presStyleCnt="0"/>
      <dgm:spPr/>
    </dgm:pt>
    <dgm:pt modelId="{064AAAE1-4094-4BE4-A1A1-CFB602FA7484}" type="pres">
      <dgm:prSet presAssocID="{A47B6038-CB04-4DB8-9FC5-F1AA5277F3F9}" presName="wedge1Tx" presStyleLbl="node1" presStyleIdx="0" presStyleCnt="4">
        <dgm:presLayoutVars>
          <dgm:chMax val="0"/>
          <dgm:chPref val="0"/>
          <dgm:bulletEnabled val="1"/>
        </dgm:presLayoutVars>
      </dgm:prSet>
      <dgm:spPr/>
      <dgm:t>
        <a:bodyPr/>
        <a:lstStyle/>
        <a:p>
          <a:endParaRPr lang="de-DE"/>
        </a:p>
      </dgm:t>
    </dgm:pt>
    <dgm:pt modelId="{EB1E60A1-AC21-4C5A-877D-E4CD08BED464}" type="pres">
      <dgm:prSet presAssocID="{A47B6038-CB04-4DB8-9FC5-F1AA5277F3F9}" presName="wedge2" presStyleLbl="node1" presStyleIdx="1" presStyleCnt="4"/>
      <dgm:spPr/>
      <dgm:t>
        <a:bodyPr/>
        <a:lstStyle/>
        <a:p>
          <a:endParaRPr lang="de-DE"/>
        </a:p>
      </dgm:t>
    </dgm:pt>
    <dgm:pt modelId="{22B1388C-4CE1-4517-A486-95ADFF2B22D9}" type="pres">
      <dgm:prSet presAssocID="{A47B6038-CB04-4DB8-9FC5-F1AA5277F3F9}" presName="dummy2a" presStyleCnt="0"/>
      <dgm:spPr/>
    </dgm:pt>
    <dgm:pt modelId="{5F8B5AD1-8E73-45D8-B54B-2CF374099BDE}" type="pres">
      <dgm:prSet presAssocID="{A47B6038-CB04-4DB8-9FC5-F1AA5277F3F9}" presName="dummy2b" presStyleCnt="0"/>
      <dgm:spPr/>
    </dgm:pt>
    <dgm:pt modelId="{96B6BF64-4746-4DC5-AC6E-062694E18AE6}" type="pres">
      <dgm:prSet presAssocID="{A47B6038-CB04-4DB8-9FC5-F1AA5277F3F9}" presName="wedge2Tx" presStyleLbl="node1" presStyleIdx="1" presStyleCnt="4">
        <dgm:presLayoutVars>
          <dgm:chMax val="0"/>
          <dgm:chPref val="0"/>
          <dgm:bulletEnabled val="1"/>
        </dgm:presLayoutVars>
      </dgm:prSet>
      <dgm:spPr/>
      <dgm:t>
        <a:bodyPr/>
        <a:lstStyle/>
        <a:p>
          <a:endParaRPr lang="de-DE"/>
        </a:p>
      </dgm:t>
    </dgm:pt>
    <dgm:pt modelId="{3BF78DD1-3081-4E66-A860-CE8E25148A63}" type="pres">
      <dgm:prSet presAssocID="{A47B6038-CB04-4DB8-9FC5-F1AA5277F3F9}" presName="wedge3" presStyleLbl="node1" presStyleIdx="2" presStyleCnt="4"/>
      <dgm:spPr/>
      <dgm:t>
        <a:bodyPr/>
        <a:lstStyle/>
        <a:p>
          <a:endParaRPr lang="de-DE"/>
        </a:p>
      </dgm:t>
    </dgm:pt>
    <dgm:pt modelId="{E6269CF0-BB5B-4523-B3B9-444BBA7BD476}" type="pres">
      <dgm:prSet presAssocID="{A47B6038-CB04-4DB8-9FC5-F1AA5277F3F9}" presName="dummy3a" presStyleCnt="0"/>
      <dgm:spPr/>
    </dgm:pt>
    <dgm:pt modelId="{9766F34B-3B35-4BF8-98E2-DD26BF500B1F}" type="pres">
      <dgm:prSet presAssocID="{A47B6038-CB04-4DB8-9FC5-F1AA5277F3F9}" presName="dummy3b" presStyleCnt="0"/>
      <dgm:spPr/>
    </dgm:pt>
    <dgm:pt modelId="{6A586513-69D5-446B-B564-B5B2D1A30C49}" type="pres">
      <dgm:prSet presAssocID="{A47B6038-CB04-4DB8-9FC5-F1AA5277F3F9}" presName="wedge3Tx" presStyleLbl="node1" presStyleIdx="2" presStyleCnt="4">
        <dgm:presLayoutVars>
          <dgm:chMax val="0"/>
          <dgm:chPref val="0"/>
          <dgm:bulletEnabled val="1"/>
        </dgm:presLayoutVars>
      </dgm:prSet>
      <dgm:spPr/>
      <dgm:t>
        <a:bodyPr/>
        <a:lstStyle/>
        <a:p>
          <a:endParaRPr lang="de-DE"/>
        </a:p>
      </dgm:t>
    </dgm:pt>
    <dgm:pt modelId="{0D18AA62-E892-40D5-86A7-D088BD15A620}" type="pres">
      <dgm:prSet presAssocID="{A47B6038-CB04-4DB8-9FC5-F1AA5277F3F9}" presName="wedge4" presStyleLbl="node1" presStyleIdx="3" presStyleCnt="4"/>
      <dgm:spPr/>
      <dgm:t>
        <a:bodyPr/>
        <a:lstStyle/>
        <a:p>
          <a:endParaRPr lang="de-DE"/>
        </a:p>
      </dgm:t>
    </dgm:pt>
    <dgm:pt modelId="{7183450C-3264-4598-8873-769E6616DD29}" type="pres">
      <dgm:prSet presAssocID="{A47B6038-CB04-4DB8-9FC5-F1AA5277F3F9}" presName="dummy4a" presStyleCnt="0"/>
      <dgm:spPr/>
    </dgm:pt>
    <dgm:pt modelId="{E7E42D81-46DE-42EF-8768-F89D4D43D0F4}" type="pres">
      <dgm:prSet presAssocID="{A47B6038-CB04-4DB8-9FC5-F1AA5277F3F9}" presName="dummy4b" presStyleCnt="0"/>
      <dgm:spPr/>
    </dgm:pt>
    <dgm:pt modelId="{675F71EF-052A-4BF6-A65F-90440CE89274}" type="pres">
      <dgm:prSet presAssocID="{A47B6038-CB04-4DB8-9FC5-F1AA5277F3F9}" presName="wedge4Tx" presStyleLbl="node1" presStyleIdx="3" presStyleCnt="4">
        <dgm:presLayoutVars>
          <dgm:chMax val="0"/>
          <dgm:chPref val="0"/>
          <dgm:bulletEnabled val="1"/>
        </dgm:presLayoutVars>
      </dgm:prSet>
      <dgm:spPr/>
      <dgm:t>
        <a:bodyPr/>
        <a:lstStyle/>
        <a:p>
          <a:endParaRPr lang="de-DE"/>
        </a:p>
      </dgm:t>
    </dgm:pt>
    <dgm:pt modelId="{250BD746-7D4A-42FD-AED9-AD8356051230}" type="pres">
      <dgm:prSet presAssocID="{C74C1825-EFC8-40B6-AB40-E7578504171E}" presName="arrowWedge1" presStyleLbl="fgSibTrans2D1" presStyleIdx="0" presStyleCnt="4"/>
      <dgm:spPr>
        <a:solidFill>
          <a:schemeClr val="bg1">
            <a:lumMod val="65000"/>
          </a:schemeClr>
        </a:solidFill>
      </dgm:spPr>
    </dgm:pt>
    <dgm:pt modelId="{3F106D26-C28D-4798-B26F-E7208B79C386}" type="pres">
      <dgm:prSet presAssocID="{AE59CB9C-95CF-4EE4-9E67-3A032574E758}" presName="arrowWedge2" presStyleLbl="fgSibTrans2D1" presStyleIdx="1" presStyleCnt="4"/>
      <dgm:spPr>
        <a:solidFill>
          <a:schemeClr val="tx1">
            <a:lumMod val="65000"/>
            <a:lumOff val="35000"/>
          </a:schemeClr>
        </a:solidFill>
      </dgm:spPr>
    </dgm:pt>
    <dgm:pt modelId="{86A38A28-9ED3-489E-93E8-8C919A309B59}" type="pres">
      <dgm:prSet presAssocID="{736739F7-6984-424C-BFF3-99362828F04F}" presName="arrowWedge3" presStyleLbl="fgSibTrans2D1" presStyleIdx="2" presStyleCnt="4"/>
      <dgm:spPr>
        <a:solidFill>
          <a:schemeClr val="bg1">
            <a:lumMod val="95000"/>
          </a:schemeClr>
        </a:solidFill>
      </dgm:spPr>
    </dgm:pt>
    <dgm:pt modelId="{4F9C6B63-BB03-4996-BB56-B3DA07109B7F}" type="pres">
      <dgm:prSet presAssocID="{B2EE0714-7222-45B6-BF12-14DB93EA0D2A}" presName="arrowWedge4" presStyleLbl="fgSibTrans2D1" presStyleIdx="3" presStyleCnt="4" custLinFactNeighborX="-496" custLinFactNeighborY="2442"/>
      <dgm:spPr>
        <a:solidFill>
          <a:schemeClr val="bg1">
            <a:lumMod val="65000"/>
          </a:schemeClr>
        </a:solidFill>
      </dgm:spPr>
    </dgm:pt>
  </dgm:ptLst>
  <dgm:cxnLst>
    <dgm:cxn modelId="{C30810BC-39DC-4A74-86F6-B2B56FE8D051}" type="presOf" srcId="{4409A6F2-F381-438F-BB90-34FF80EDA5F7}" destId="{3BF78DD1-3081-4E66-A860-CE8E25148A63}" srcOrd="0" destOrd="0" presId="urn:microsoft.com/office/officeart/2005/8/layout/cycle8"/>
    <dgm:cxn modelId="{2C828E25-8B30-490B-9005-3BC7E8CC6D7D}" type="presOf" srcId="{4409A6F2-F381-438F-BB90-34FF80EDA5F7}" destId="{6A586513-69D5-446B-B564-B5B2D1A30C49}" srcOrd="1" destOrd="0" presId="urn:microsoft.com/office/officeart/2005/8/layout/cycle8"/>
    <dgm:cxn modelId="{3DC31189-FD4A-49A3-97C7-FACD9B7272DF}" srcId="{A47B6038-CB04-4DB8-9FC5-F1AA5277F3F9}" destId="{4409A6F2-F381-438F-BB90-34FF80EDA5F7}" srcOrd="2" destOrd="0" parTransId="{A1E27B77-B7D4-4588-ACDC-A0DD387798DB}" sibTransId="{736739F7-6984-424C-BFF3-99362828F04F}"/>
    <dgm:cxn modelId="{137BDA9B-A2D8-4CFA-A1A4-B66412578BB1}" type="presOf" srcId="{B789DC26-506A-4D2B-8CEC-D9CD72A14B82}" destId="{675F71EF-052A-4BF6-A65F-90440CE89274}" srcOrd="1" destOrd="0" presId="urn:microsoft.com/office/officeart/2005/8/layout/cycle8"/>
    <dgm:cxn modelId="{705567B2-ED2A-4CAF-8D20-1C14ACC09F0C}" srcId="{A47B6038-CB04-4DB8-9FC5-F1AA5277F3F9}" destId="{23F8320E-9A6B-455E-A8E3-A6971C0E6FDE}" srcOrd="1" destOrd="0" parTransId="{B72CE87B-8832-4BFC-869E-CDD8A965C6CA}" sibTransId="{AE59CB9C-95CF-4EE4-9E67-3A032574E758}"/>
    <dgm:cxn modelId="{AD404DB7-6B10-47FC-9ACA-DCAD41CB7B19}" srcId="{A47B6038-CB04-4DB8-9FC5-F1AA5277F3F9}" destId="{73809A62-5376-4D42-92AD-53406FD662A1}" srcOrd="0" destOrd="0" parTransId="{7CD425B1-531A-44E4-9C5E-1F8C048C0302}" sibTransId="{C74C1825-EFC8-40B6-AB40-E7578504171E}"/>
    <dgm:cxn modelId="{D94E3586-E20D-4856-A970-87872FA305E3}" type="presOf" srcId="{73809A62-5376-4D42-92AD-53406FD662A1}" destId="{064AAAE1-4094-4BE4-A1A1-CFB602FA7484}" srcOrd="1" destOrd="0" presId="urn:microsoft.com/office/officeart/2005/8/layout/cycle8"/>
    <dgm:cxn modelId="{C1DFC0F3-EA73-4053-BC62-068B50CF8257}" type="presOf" srcId="{B789DC26-506A-4D2B-8CEC-D9CD72A14B82}" destId="{0D18AA62-E892-40D5-86A7-D088BD15A620}" srcOrd="0" destOrd="0" presId="urn:microsoft.com/office/officeart/2005/8/layout/cycle8"/>
    <dgm:cxn modelId="{038F6D7C-F05F-4216-878B-E3CCC98AE957}" type="presOf" srcId="{23F8320E-9A6B-455E-A8E3-A6971C0E6FDE}" destId="{EB1E60A1-AC21-4C5A-877D-E4CD08BED464}" srcOrd="0" destOrd="0" presId="urn:microsoft.com/office/officeart/2005/8/layout/cycle8"/>
    <dgm:cxn modelId="{F7F2FF7C-D75D-4ABD-8C12-6386DBB0C187}" type="presOf" srcId="{23F8320E-9A6B-455E-A8E3-A6971C0E6FDE}" destId="{96B6BF64-4746-4DC5-AC6E-062694E18AE6}" srcOrd="1" destOrd="0" presId="urn:microsoft.com/office/officeart/2005/8/layout/cycle8"/>
    <dgm:cxn modelId="{F5891310-E7C3-4932-AE86-B679561234AF}" type="presOf" srcId="{A47B6038-CB04-4DB8-9FC5-F1AA5277F3F9}" destId="{CED555B0-170E-4857-9735-891A3CD0D152}" srcOrd="0" destOrd="0" presId="urn:microsoft.com/office/officeart/2005/8/layout/cycle8"/>
    <dgm:cxn modelId="{44966A0D-BC5A-40FE-B88B-98E87C2894EF}" srcId="{A47B6038-CB04-4DB8-9FC5-F1AA5277F3F9}" destId="{B789DC26-506A-4D2B-8CEC-D9CD72A14B82}" srcOrd="3" destOrd="0" parTransId="{221EC5BA-F314-43DC-9302-973BD141907E}" sibTransId="{B2EE0714-7222-45B6-BF12-14DB93EA0D2A}"/>
    <dgm:cxn modelId="{8805961A-1720-4507-91C8-05143E35169A}" type="presOf" srcId="{73809A62-5376-4D42-92AD-53406FD662A1}" destId="{EFA38DA9-B706-4236-8562-6DA15C4E8E0E}" srcOrd="0" destOrd="0" presId="urn:microsoft.com/office/officeart/2005/8/layout/cycle8"/>
    <dgm:cxn modelId="{195E4147-B390-4759-9986-C2C6D4F8D66C}" type="presParOf" srcId="{CED555B0-170E-4857-9735-891A3CD0D152}" destId="{EFA38DA9-B706-4236-8562-6DA15C4E8E0E}" srcOrd="0" destOrd="0" presId="urn:microsoft.com/office/officeart/2005/8/layout/cycle8"/>
    <dgm:cxn modelId="{88FEC2CB-150C-4108-8B41-B7FADD2B5B93}" type="presParOf" srcId="{CED555B0-170E-4857-9735-891A3CD0D152}" destId="{2230A84A-DC75-47C3-8EBE-F772B49D11F9}" srcOrd="1" destOrd="0" presId="urn:microsoft.com/office/officeart/2005/8/layout/cycle8"/>
    <dgm:cxn modelId="{9F98C002-065E-46E4-A642-B2FC78880B54}" type="presParOf" srcId="{CED555B0-170E-4857-9735-891A3CD0D152}" destId="{4D65B97B-3407-48C7-8536-9BBA0E27E464}" srcOrd="2" destOrd="0" presId="urn:microsoft.com/office/officeart/2005/8/layout/cycle8"/>
    <dgm:cxn modelId="{5E29C07B-9A96-4B5D-AFCA-A6906E880DF3}" type="presParOf" srcId="{CED555B0-170E-4857-9735-891A3CD0D152}" destId="{064AAAE1-4094-4BE4-A1A1-CFB602FA7484}" srcOrd="3" destOrd="0" presId="urn:microsoft.com/office/officeart/2005/8/layout/cycle8"/>
    <dgm:cxn modelId="{DC70C4AD-9378-451E-9710-48E0D0FAE98F}" type="presParOf" srcId="{CED555B0-170E-4857-9735-891A3CD0D152}" destId="{EB1E60A1-AC21-4C5A-877D-E4CD08BED464}" srcOrd="4" destOrd="0" presId="urn:microsoft.com/office/officeart/2005/8/layout/cycle8"/>
    <dgm:cxn modelId="{E40056B1-3B44-4A57-8E86-D88A0C2A78EE}" type="presParOf" srcId="{CED555B0-170E-4857-9735-891A3CD0D152}" destId="{22B1388C-4CE1-4517-A486-95ADFF2B22D9}" srcOrd="5" destOrd="0" presId="urn:microsoft.com/office/officeart/2005/8/layout/cycle8"/>
    <dgm:cxn modelId="{2A7D5BDA-25B9-4F05-8F42-12D8BFFF2F68}" type="presParOf" srcId="{CED555B0-170E-4857-9735-891A3CD0D152}" destId="{5F8B5AD1-8E73-45D8-B54B-2CF374099BDE}" srcOrd="6" destOrd="0" presId="urn:microsoft.com/office/officeart/2005/8/layout/cycle8"/>
    <dgm:cxn modelId="{1EF37484-A588-416A-A2C5-6E61DABDF34D}" type="presParOf" srcId="{CED555B0-170E-4857-9735-891A3CD0D152}" destId="{96B6BF64-4746-4DC5-AC6E-062694E18AE6}" srcOrd="7" destOrd="0" presId="urn:microsoft.com/office/officeart/2005/8/layout/cycle8"/>
    <dgm:cxn modelId="{0BA7A388-193B-4D68-8523-3503E50DD81F}" type="presParOf" srcId="{CED555B0-170E-4857-9735-891A3CD0D152}" destId="{3BF78DD1-3081-4E66-A860-CE8E25148A63}" srcOrd="8" destOrd="0" presId="urn:microsoft.com/office/officeart/2005/8/layout/cycle8"/>
    <dgm:cxn modelId="{C0FD1282-C038-4345-821B-F30A29C5E1CE}" type="presParOf" srcId="{CED555B0-170E-4857-9735-891A3CD0D152}" destId="{E6269CF0-BB5B-4523-B3B9-444BBA7BD476}" srcOrd="9" destOrd="0" presId="urn:microsoft.com/office/officeart/2005/8/layout/cycle8"/>
    <dgm:cxn modelId="{29F5F0B2-25C8-4975-A7CC-EEF21143B621}" type="presParOf" srcId="{CED555B0-170E-4857-9735-891A3CD0D152}" destId="{9766F34B-3B35-4BF8-98E2-DD26BF500B1F}" srcOrd="10" destOrd="0" presId="urn:microsoft.com/office/officeart/2005/8/layout/cycle8"/>
    <dgm:cxn modelId="{1E8722CD-562F-43B2-8D50-4FBBE089493A}" type="presParOf" srcId="{CED555B0-170E-4857-9735-891A3CD0D152}" destId="{6A586513-69D5-446B-B564-B5B2D1A30C49}" srcOrd="11" destOrd="0" presId="urn:microsoft.com/office/officeart/2005/8/layout/cycle8"/>
    <dgm:cxn modelId="{E167B9D4-15E0-4BE0-9255-10361D61222E}" type="presParOf" srcId="{CED555B0-170E-4857-9735-891A3CD0D152}" destId="{0D18AA62-E892-40D5-86A7-D088BD15A620}" srcOrd="12" destOrd="0" presId="urn:microsoft.com/office/officeart/2005/8/layout/cycle8"/>
    <dgm:cxn modelId="{AAF80A86-CE17-43F5-9CE6-98ECCC61A569}" type="presParOf" srcId="{CED555B0-170E-4857-9735-891A3CD0D152}" destId="{7183450C-3264-4598-8873-769E6616DD29}" srcOrd="13" destOrd="0" presId="urn:microsoft.com/office/officeart/2005/8/layout/cycle8"/>
    <dgm:cxn modelId="{974E376B-0CDB-41B4-ACD8-E22E8B89D878}" type="presParOf" srcId="{CED555B0-170E-4857-9735-891A3CD0D152}" destId="{E7E42D81-46DE-42EF-8768-F89D4D43D0F4}" srcOrd="14" destOrd="0" presId="urn:microsoft.com/office/officeart/2005/8/layout/cycle8"/>
    <dgm:cxn modelId="{BEAF3F98-0AAE-4234-A2FE-A70132E3F458}" type="presParOf" srcId="{CED555B0-170E-4857-9735-891A3CD0D152}" destId="{675F71EF-052A-4BF6-A65F-90440CE89274}" srcOrd="15" destOrd="0" presId="urn:microsoft.com/office/officeart/2005/8/layout/cycle8"/>
    <dgm:cxn modelId="{51244B45-8CBB-48A4-AFBF-4BBE8C133472}" type="presParOf" srcId="{CED555B0-170E-4857-9735-891A3CD0D152}" destId="{250BD746-7D4A-42FD-AED9-AD8356051230}" srcOrd="16" destOrd="0" presId="urn:microsoft.com/office/officeart/2005/8/layout/cycle8"/>
    <dgm:cxn modelId="{AC07B259-D4E8-46BE-87C8-DA217015E00C}" type="presParOf" srcId="{CED555B0-170E-4857-9735-891A3CD0D152}" destId="{3F106D26-C28D-4798-B26F-E7208B79C386}" srcOrd="17" destOrd="0" presId="urn:microsoft.com/office/officeart/2005/8/layout/cycle8"/>
    <dgm:cxn modelId="{4356CD35-0AE7-481D-BB1C-D8AA229FCC9D}" type="presParOf" srcId="{CED555B0-170E-4857-9735-891A3CD0D152}" destId="{86A38A28-9ED3-489E-93E8-8C919A309B59}" srcOrd="18" destOrd="0" presId="urn:microsoft.com/office/officeart/2005/8/layout/cycle8"/>
    <dgm:cxn modelId="{E1EA905E-CB77-4AD1-9997-8CFF02C34710}" type="presParOf" srcId="{CED555B0-170E-4857-9735-891A3CD0D152}" destId="{4F9C6B63-BB03-4996-BB56-B3DA07109B7F}" srcOrd="19" destOrd="0" presId="urn:microsoft.com/office/officeart/2005/8/layout/cycle8"/>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image" Target="../media/image7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2150" tIns="46074" rIns="92150" bIns="46074" numCol="1" anchor="t" anchorCtr="0" compatLnSpc="1">
            <a:prstTxWarp prst="textNoShape">
              <a:avLst/>
            </a:prstTxWarp>
          </a:bodyPr>
          <a:lstStyle>
            <a:lvl1pPr algn="l" defTabSz="922338">
              <a:defRPr sz="1100" b="0">
                <a:cs typeface="+mn-cs"/>
              </a:defRPr>
            </a:lvl1pPr>
          </a:lstStyle>
          <a:p>
            <a:pPr>
              <a:defRPr/>
            </a:pPr>
            <a:endParaRPr lang="de-DE"/>
          </a:p>
        </p:txBody>
      </p:sp>
      <p:sp>
        <p:nvSpPr>
          <p:cNvPr id="4099" name="Rectangle 1027"/>
          <p:cNvSpPr>
            <a:spLocks noGrp="1" noChangeArrowheads="1"/>
          </p:cNvSpPr>
          <p:nvPr>
            <p:ph type="dt" sz="quarter" idx="1"/>
          </p:nvPr>
        </p:nvSpPr>
        <p:spPr bwMode="auto">
          <a:xfrm>
            <a:off x="3852863" y="0"/>
            <a:ext cx="2944812" cy="495300"/>
          </a:xfrm>
          <a:prstGeom prst="rect">
            <a:avLst/>
          </a:prstGeom>
          <a:noFill/>
          <a:ln w="9525">
            <a:noFill/>
            <a:miter lim="800000"/>
            <a:headEnd/>
            <a:tailEnd/>
          </a:ln>
          <a:effectLst/>
        </p:spPr>
        <p:txBody>
          <a:bodyPr vert="horz" wrap="square" lIns="92150" tIns="46074" rIns="92150" bIns="46074" numCol="1" anchor="t" anchorCtr="0" compatLnSpc="1">
            <a:prstTxWarp prst="textNoShape">
              <a:avLst/>
            </a:prstTxWarp>
          </a:bodyPr>
          <a:lstStyle>
            <a:lvl1pPr algn="r" defTabSz="922338">
              <a:defRPr sz="1100" b="0">
                <a:cs typeface="+mn-cs"/>
              </a:defRPr>
            </a:lvl1pPr>
          </a:lstStyle>
          <a:p>
            <a:pPr>
              <a:defRPr/>
            </a:pPr>
            <a:endParaRPr lang="de-DE"/>
          </a:p>
        </p:txBody>
      </p:sp>
      <p:sp>
        <p:nvSpPr>
          <p:cNvPr id="4100" name="Rectangle 1028"/>
          <p:cNvSpPr>
            <a:spLocks noGrp="1" noChangeArrowheads="1"/>
          </p:cNvSpPr>
          <p:nvPr>
            <p:ph type="ftr" sz="quarter" idx="2"/>
          </p:nvPr>
        </p:nvSpPr>
        <p:spPr bwMode="auto">
          <a:xfrm>
            <a:off x="0" y="9431338"/>
            <a:ext cx="2944813" cy="495300"/>
          </a:xfrm>
          <a:prstGeom prst="rect">
            <a:avLst/>
          </a:prstGeom>
          <a:noFill/>
          <a:ln w="9525">
            <a:noFill/>
            <a:miter lim="800000"/>
            <a:headEnd/>
            <a:tailEnd/>
          </a:ln>
          <a:effectLst/>
        </p:spPr>
        <p:txBody>
          <a:bodyPr vert="horz" wrap="square" lIns="92150" tIns="46074" rIns="92150" bIns="46074" numCol="1" anchor="b" anchorCtr="0" compatLnSpc="1">
            <a:prstTxWarp prst="textNoShape">
              <a:avLst/>
            </a:prstTxWarp>
          </a:bodyPr>
          <a:lstStyle>
            <a:lvl1pPr algn="l" defTabSz="922338">
              <a:defRPr sz="1100" b="0">
                <a:cs typeface="+mn-cs"/>
              </a:defRPr>
            </a:lvl1pPr>
          </a:lstStyle>
          <a:p>
            <a:pPr>
              <a:defRPr/>
            </a:pPr>
            <a:endParaRPr lang="de-DE"/>
          </a:p>
        </p:txBody>
      </p:sp>
      <p:sp>
        <p:nvSpPr>
          <p:cNvPr id="4101" name="Rectangle 1029"/>
          <p:cNvSpPr>
            <a:spLocks noGrp="1" noChangeArrowheads="1"/>
          </p:cNvSpPr>
          <p:nvPr>
            <p:ph type="sldNum" sz="quarter" idx="3"/>
          </p:nvPr>
        </p:nvSpPr>
        <p:spPr bwMode="auto">
          <a:xfrm>
            <a:off x="3852863" y="9431338"/>
            <a:ext cx="2944812" cy="495300"/>
          </a:xfrm>
          <a:prstGeom prst="rect">
            <a:avLst/>
          </a:prstGeom>
          <a:noFill/>
          <a:ln w="9525">
            <a:noFill/>
            <a:miter lim="800000"/>
            <a:headEnd/>
            <a:tailEnd/>
          </a:ln>
          <a:effectLst/>
        </p:spPr>
        <p:txBody>
          <a:bodyPr vert="horz" wrap="square" lIns="92150" tIns="46074" rIns="92150" bIns="46074" numCol="1" anchor="b" anchorCtr="0" compatLnSpc="1">
            <a:prstTxWarp prst="textNoShape">
              <a:avLst/>
            </a:prstTxWarp>
          </a:bodyPr>
          <a:lstStyle>
            <a:lvl1pPr algn="r" defTabSz="922338">
              <a:defRPr sz="1100" b="0">
                <a:cs typeface="+mn-cs"/>
              </a:defRPr>
            </a:lvl1pPr>
          </a:lstStyle>
          <a:p>
            <a:pPr>
              <a:defRPr/>
            </a:pPr>
            <a:fld id="{FCC98ED5-B8C7-44D2-ABCD-66E3F73C7951}" type="slidenum">
              <a:rPr lang="de-DE"/>
              <a:pPr>
                <a:defRPr/>
              </a:pPr>
              <a:t>‹Nr.›</a:t>
            </a:fld>
            <a:endParaRPr lang="de-DE"/>
          </a:p>
        </p:txBody>
      </p:sp>
    </p:spTree>
    <p:extLst>
      <p:ext uri="{BB962C8B-B14F-4D97-AF65-F5344CB8AC3E}">
        <p14:creationId xmlns:p14="http://schemas.microsoft.com/office/powerpoint/2010/main" val="30642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4975" cy="533400"/>
          </a:xfrm>
          <a:prstGeom prst="rect">
            <a:avLst/>
          </a:prstGeom>
          <a:noFill/>
          <a:ln w="9525">
            <a:noFill/>
            <a:miter lim="800000"/>
            <a:headEnd/>
            <a:tailEnd/>
          </a:ln>
          <a:effectLst/>
        </p:spPr>
        <p:txBody>
          <a:bodyPr vert="horz" wrap="square" lIns="91455" tIns="45727" rIns="91455" bIns="45727" numCol="1" anchor="t" anchorCtr="0" compatLnSpc="1">
            <a:prstTxWarp prst="textNoShape">
              <a:avLst/>
            </a:prstTxWarp>
          </a:bodyPr>
          <a:lstStyle>
            <a:lvl1pPr algn="l" defTabSz="912813">
              <a:defRPr sz="1100" b="1">
                <a:cs typeface="+mn-cs"/>
              </a:defRPr>
            </a:lvl1pPr>
          </a:lstStyle>
          <a:p>
            <a:pPr>
              <a:defRPr/>
            </a:pPr>
            <a:endParaRPr lang="de-DE"/>
          </a:p>
        </p:txBody>
      </p:sp>
      <p:sp>
        <p:nvSpPr>
          <p:cNvPr id="22531" name="Rectangle 3"/>
          <p:cNvSpPr>
            <a:spLocks noGrp="1" noChangeArrowheads="1"/>
          </p:cNvSpPr>
          <p:nvPr>
            <p:ph type="dt" idx="1"/>
          </p:nvPr>
        </p:nvSpPr>
        <p:spPr bwMode="auto">
          <a:xfrm>
            <a:off x="3886200" y="0"/>
            <a:ext cx="2897188" cy="533400"/>
          </a:xfrm>
          <a:prstGeom prst="rect">
            <a:avLst/>
          </a:prstGeom>
          <a:noFill/>
          <a:ln w="9525">
            <a:noFill/>
            <a:miter lim="800000"/>
            <a:headEnd/>
            <a:tailEnd/>
          </a:ln>
          <a:effectLst/>
        </p:spPr>
        <p:txBody>
          <a:bodyPr vert="horz" wrap="square" lIns="91455" tIns="45727" rIns="91455" bIns="45727" numCol="1" anchor="t" anchorCtr="0" compatLnSpc="1">
            <a:prstTxWarp prst="textNoShape">
              <a:avLst/>
            </a:prstTxWarp>
          </a:bodyPr>
          <a:lstStyle>
            <a:lvl1pPr algn="r" defTabSz="912813">
              <a:defRPr sz="1100" b="1">
                <a:cs typeface="+mn-cs"/>
              </a:defRPr>
            </a:lvl1pPr>
          </a:lstStyle>
          <a:p>
            <a:pPr>
              <a:defRPr/>
            </a:pPr>
            <a:endParaRPr lang="de-DE"/>
          </a:p>
        </p:txBody>
      </p:sp>
      <p:sp>
        <p:nvSpPr>
          <p:cNvPr id="62468" name="Rectangle 4"/>
          <p:cNvSpPr>
            <a:spLocks noGrp="1" noRot="1" noChangeAspect="1" noChangeArrowheads="1" noTextEdit="1"/>
          </p:cNvSpPr>
          <p:nvPr>
            <p:ph type="sldImg" idx="2"/>
          </p:nvPr>
        </p:nvSpPr>
        <p:spPr bwMode="auto">
          <a:xfrm>
            <a:off x="904875" y="763588"/>
            <a:ext cx="4979988" cy="3735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915988" y="4729163"/>
            <a:ext cx="4954587" cy="4421187"/>
          </a:xfrm>
          <a:prstGeom prst="rect">
            <a:avLst/>
          </a:prstGeom>
          <a:noFill/>
          <a:ln w="9525">
            <a:noFill/>
            <a:miter lim="800000"/>
            <a:headEnd/>
            <a:tailEnd/>
          </a:ln>
          <a:effectLst/>
        </p:spPr>
        <p:txBody>
          <a:bodyPr vert="horz" wrap="square" lIns="91455" tIns="45727" rIns="91455" bIns="45727"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2534" name="Rectangle 6"/>
          <p:cNvSpPr>
            <a:spLocks noGrp="1" noChangeArrowheads="1"/>
          </p:cNvSpPr>
          <p:nvPr>
            <p:ph type="ftr" sz="quarter" idx="4"/>
          </p:nvPr>
        </p:nvSpPr>
        <p:spPr bwMode="auto">
          <a:xfrm>
            <a:off x="0" y="9456738"/>
            <a:ext cx="2974975" cy="457200"/>
          </a:xfrm>
          <a:prstGeom prst="rect">
            <a:avLst/>
          </a:prstGeom>
          <a:noFill/>
          <a:ln w="9525">
            <a:noFill/>
            <a:miter lim="800000"/>
            <a:headEnd/>
            <a:tailEnd/>
          </a:ln>
          <a:effectLst/>
        </p:spPr>
        <p:txBody>
          <a:bodyPr vert="horz" wrap="square" lIns="91455" tIns="45727" rIns="91455" bIns="45727" numCol="1" anchor="b" anchorCtr="0" compatLnSpc="1">
            <a:prstTxWarp prst="textNoShape">
              <a:avLst/>
            </a:prstTxWarp>
          </a:bodyPr>
          <a:lstStyle>
            <a:lvl1pPr algn="l" defTabSz="912813">
              <a:defRPr sz="1100" b="1">
                <a:cs typeface="+mn-cs"/>
              </a:defRPr>
            </a:lvl1pPr>
          </a:lstStyle>
          <a:p>
            <a:pPr>
              <a:defRPr/>
            </a:pPr>
            <a:endParaRPr lang="de-DE"/>
          </a:p>
        </p:txBody>
      </p:sp>
      <p:sp>
        <p:nvSpPr>
          <p:cNvPr id="22535" name="Rectangle 7"/>
          <p:cNvSpPr>
            <a:spLocks noGrp="1" noChangeArrowheads="1"/>
          </p:cNvSpPr>
          <p:nvPr>
            <p:ph type="sldNum" sz="quarter" idx="5"/>
          </p:nvPr>
        </p:nvSpPr>
        <p:spPr bwMode="auto">
          <a:xfrm>
            <a:off x="3886200" y="9456738"/>
            <a:ext cx="2897188" cy="457200"/>
          </a:xfrm>
          <a:prstGeom prst="rect">
            <a:avLst/>
          </a:prstGeom>
          <a:noFill/>
          <a:ln w="9525">
            <a:noFill/>
            <a:miter lim="800000"/>
            <a:headEnd/>
            <a:tailEnd/>
          </a:ln>
          <a:effectLst/>
        </p:spPr>
        <p:txBody>
          <a:bodyPr vert="horz" wrap="square" lIns="91455" tIns="45727" rIns="91455" bIns="45727" numCol="1" anchor="b" anchorCtr="0" compatLnSpc="1">
            <a:prstTxWarp prst="textNoShape">
              <a:avLst/>
            </a:prstTxWarp>
          </a:bodyPr>
          <a:lstStyle>
            <a:lvl1pPr algn="r" defTabSz="912813">
              <a:defRPr sz="1100" b="1">
                <a:cs typeface="+mn-cs"/>
              </a:defRPr>
            </a:lvl1pPr>
          </a:lstStyle>
          <a:p>
            <a:pPr>
              <a:defRPr/>
            </a:pPr>
            <a:fld id="{A7669554-C17A-4700-8712-D426EA2E368D}" type="slidenum">
              <a:rPr lang="de-DE"/>
              <a:pPr>
                <a:defRPr/>
              </a:pPr>
              <a:t>‹Nr.›</a:t>
            </a:fld>
            <a:endParaRPr lang="de-DE"/>
          </a:p>
        </p:txBody>
      </p:sp>
    </p:spTree>
    <p:extLst>
      <p:ext uri="{BB962C8B-B14F-4D97-AF65-F5344CB8AC3E}">
        <p14:creationId xmlns:p14="http://schemas.microsoft.com/office/powerpoint/2010/main" val="1392062081"/>
      </p:ext>
    </p:extLst>
  </p:cSld>
  <p:clrMap bg1="lt1" tx1="dk1" bg2="lt2" tx2="dk2" accent1="accent1" accent2="accent2" accent3="accent3" accent4="accent4" accent5="accent5" accent6="accent6" hlink="hlink" folHlink="folHlink"/>
  <p:notesStyle>
    <a:lvl1pPr algn="l" rtl="0" eaLnBrk="0" fontAlgn="base" hangingPunct="0">
      <a:spcBef>
        <a:spcPct val="25000"/>
      </a:spcBef>
      <a:spcAft>
        <a:spcPct val="0"/>
      </a:spcAft>
      <a:defRPr sz="1200" kern="1200">
        <a:solidFill>
          <a:schemeClr val="tx1"/>
        </a:solidFill>
        <a:latin typeface="Arial" charset="0"/>
        <a:ea typeface="+mn-ea"/>
        <a:cs typeface="+mn-cs"/>
      </a:defRPr>
    </a:lvl1pPr>
    <a:lvl2pPr marL="457200" algn="l" rtl="0" eaLnBrk="0" fontAlgn="base" hangingPunct="0">
      <a:spcBef>
        <a:spcPct val="25000"/>
      </a:spcBef>
      <a:spcAft>
        <a:spcPct val="0"/>
      </a:spcAft>
      <a:defRPr sz="1200" kern="1200">
        <a:solidFill>
          <a:schemeClr val="tx1"/>
        </a:solidFill>
        <a:latin typeface="Arial" charset="0"/>
        <a:ea typeface="+mn-ea"/>
        <a:cs typeface="+mn-cs"/>
      </a:defRPr>
    </a:lvl2pPr>
    <a:lvl3pPr marL="914400" algn="l" rtl="0" eaLnBrk="0" fontAlgn="base" hangingPunct="0">
      <a:spcBef>
        <a:spcPct val="25000"/>
      </a:spcBef>
      <a:spcAft>
        <a:spcPct val="0"/>
      </a:spcAft>
      <a:defRPr sz="1200" kern="1200">
        <a:solidFill>
          <a:schemeClr val="tx1"/>
        </a:solidFill>
        <a:latin typeface="Arial" charset="0"/>
        <a:ea typeface="+mn-ea"/>
        <a:cs typeface="+mn-cs"/>
      </a:defRPr>
    </a:lvl3pPr>
    <a:lvl4pPr marL="1371600" algn="l" rtl="0" eaLnBrk="0" fontAlgn="base" hangingPunct="0">
      <a:spcBef>
        <a:spcPct val="25000"/>
      </a:spcBef>
      <a:spcAft>
        <a:spcPct val="0"/>
      </a:spcAft>
      <a:defRPr sz="1200" kern="1200">
        <a:solidFill>
          <a:schemeClr val="tx1"/>
        </a:solidFill>
        <a:latin typeface="Arial" charset="0"/>
        <a:ea typeface="+mn-ea"/>
        <a:cs typeface="+mn-cs"/>
      </a:defRPr>
    </a:lvl4pPr>
    <a:lvl5pPr marL="1828800" algn="l" rtl="0" eaLnBrk="0" fontAlgn="base" hangingPunct="0">
      <a:spcBef>
        <a:spcPct val="25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50294" y="9427766"/>
            <a:ext cx="2945862" cy="497332"/>
          </a:xfrm>
          <a:prstGeom prst="rect">
            <a:avLst/>
          </a:prstGeom>
          <a:noFill/>
          <a:ln w="9525">
            <a:noFill/>
            <a:miter lim="800000"/>
            <a:headEnd/>
            <a:tailEnd/>
          </a:ln>
        </p:spPr>
        <p:txBody>
          <a:bodyPr lIns="91424" tIns="45712" rIns="91424" bIns="45712" anchor="b"/>
          <a:lstStyle/>
          <a:p>
            <a:pPr algn="r" defTabSz="914378"/>
            <a:fld id="{2715D77E-9931-453C-A84D-BCE7F917DC0F}" type="slidenum">
              <a:rPr lang="de-DE" sz="1200" b="0"/>
              <a:pPr algn="r" defTabSz="914378"/>
              <a:t>2</a:t>
            </a:fld>
            <a:endParaRPr lang="de-DE" sz="1200" b="0" dirty="0"/>
          </a:p>
        </p:txBody>
      </p:sp>
      <p:sp>
        <p:nvSpPr>
          <p:cNvPr id="57347" name="Rectangle 2"/>
          <p:cNvSpPr>
            <a:spLocks noGrp="1" noRot="1" noChangeAspect="1" noChangeArrowheads="1" noTextEdit="1"/>
          </p:cNvSpPr>
          <p:nvPr>
            <p:ph type="sldImg"/>
          </p:nvPr>
        </p:nvSpPr>
        <p:spPr>
          <a:xfrm>
            <a:off x="917575" y="744538"/>
            <a:ext cx="4964113" cy="3722687"/>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50294" y="9427766"/>
            <a:ext cx="2945861" cy="497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80" tIns="43740" rIns="87480" bIns="43740" anchor="b"/>
          <a:lstStyle>
            <a:lvl1pPr defTabSz="947738" eaLnBrk="0" hangingPunct="0">
              <a:defRPr sz="2400">
                <a:solidFill>
                  <a:schemeClr val="tx1"/>
                </a:solidFill>
                <a:latin typeface="Lucida Sans" pitchFamily="34" charset="0"/>
              </a:defRPr>
            </a:lvl1pPr>
            <a:lvl2pPr marL="769938" indent="-296863" defTabSz="947738" eaLnBrk="0" hangingPunct="0">
              <a:defRPr sz="2400">
                <a:solidFill>
                  <a:schemeClr val="tx1"/>
                </a:solidFill>
                <a:latin typeface="Lucida Sans" pitchFamily="34" charset="0"/>
              </a:defRPr>
            </a:lvl2pPr>
            <a:lvl3pPr marL="1184275" indent="-236538" defTabSz="947738" eaLnBrk="0" hangingPunct="0">
              <a:defRPr sz="2400">
                <a:solidFill>
                  <a:schemeClr val="tx1"/>
                </a:solidFill>
                <a:latin typeface="Lucida Sans" pitchFamily="34" charset="0"/>
              </a:defRPr>
            </a:lvl3pPr>
            <a:lvl4pPr marL="1658938" indent="-238125" defTabSz="947738" eaLnBrk="0" hangingPunct="0">
              <a:defRPr sz="2400">
                <a:solidFill>
                  <a:schemeClr val="tx1"/>
                </a:solidFill>
                <a:latin typeface="Lucida Sans" pitchFamily="34" charset="0"/>
              </a:defRPr>
            </a:lvl4pPr>
            <a:lvl5pPr marL="2132013" indent="-236538" defTabSz="947738" eaLnBrk="0" hangingPunct="0">
              <a:defRPr sz="2400">
                <a:solidFill>
                  <a:schemeClr val="tx1"/>
                </a:solidFill>
                <a:latin typeface="Lucida Sans" pitchFamily="34" charset="0"/>
              </a:defRPr>
            </a:lvl5pPr>
            <a:lvl6pPr marL="2589213" indent="-236538" defTabSz="947738" eaLnBrk="0" fontAlgn="base" hangingPunct="0">
              <a:spcBef>
                <a:spcPct val="0"/>
              </a:spcBef>
              <a:spcAft>
                <a:spcPct val="0"/>
              </a:spcAft>
              <a:defRPr sz="2400">
                <a:solidFill>
                  <a:schemeClr val="tx1"/>
                </a:solidFill>
                <a:latin typeface="Lucida Sans" pitchFamily="34" charset="0"/>
              </a:defRPr>
            </a:lvl6pPr>
            <a:lvl7pPr marL="3046413" indent="-236538" defTabSz="947738" eaLnBrk="0" fontAlgn="base" hangingPunct="0">
              <a:spcBef>
                <a:spcPct val="0"/>
              </a:spcBef>
              <a:spcAft>
                <a:spcPct val="0"/>
              </a:spcAft>
              <a:defRPr sz="2400">
                <a:solidFill>
                  <a:schemeClr val="tx1"/>
                </a:solidFill>
                <a:latin typeface="Lucida Sans" pitchFamily="34" charset="0"/>
              </a:defRPr>
            </a:lvl7pPr>
            <a:lvl8pPr marL="3503613" indent="-236538" defTabSz="947738" eaLnBrk="0" fontAlgn="base" hangingPunct="0">
              <a:spcBef>
                <a:spcPct val="0"/>
              </a:spcBef>
              <a:spcAft>
                <a:spcPct val="0"/>
              </a:spcAft>
              <a:defRPr sz="2400">
                <a:solidFill>
                  <a:schemeClr val="tx1"/>
                </a:solidFill>
                <a:latin typeface="Lucida Sans" pitchFamily="34" charset="0"/>
              </a:defRPr>
            </a:lvl8pPr>
            <a:lvl9pPr marL="3960813" indent="-236538" defTabSz="947738" eaLnBrk="0" fontAlgn="base" hangingPunct="0">
              <a:spcBef>
                <a:spcPct val="0"/>
              </a:spcBef>
              <a:spcAft>
                <a:spcPct val="0"/>
              </a:spcAft>
              <a:defRPr sz="2400">
                <a:solidFill>
                  <a:schemeClr val="tx1"/>
                </a:solidFill>
                <a:latin typeface="Lucida Sans" pitchFamily="34" charset="0"/>
              </a:defRPr>
            </a:lvl9pPr>
          </a:lstStyle>
          <a:p>
            <a:pPr algn="r" eaLnBrk="1" hangingPunct="1"/>
            <a:fld id="{D06848A1-7328-4BF1-9304-1EFA7AC9BB2B}" type="slidenum">
              <a:rPr lang="de-DE" sz="1100">
                <a:latin typeface="Arial" pitchFamily="34" charset="0"/>
              </a:rPr>
              <a:pPr algn="r" eaLnBrk="1" hangingPunct="1"/>
              <a:t>13</a:t>
            </a:fld>
            <a:endParaRPr lang="de-DE" sz="1100">
              <a:latin typeface="Arial" pitchFamily="34" charset="0"/>
            </a:endParaRPr>
          </a:p>
        </p:txBody>
      </p:sp>
      <p:sp>
        <p:nvSpPr>
          <p:cNvPr id="157699" name="Rectangle 2"/>
          <p:cNvSpPr>
            <a:spLocks noGrp="1" noRot="1" noChangeAspect="1" noChangeArrowheads="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49689" y="9428164"/>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2" tIns="46033" rIns="92062" bIns="46033" anchor="b"/>
          <a:lstStyle>
            <a:lvl1pPr defTabSz="920750" eaLnBrk="0" hangingPunct="0">
              <a:defRPr b="1" i="1">
                <a:solidFill>
                  <a:schemeClr val="tx1"/>
                </a:solidFill>
                <a:latin typeface="Arial" pitchFamily="34" charset="0"/>
                <a:cs typeface="Arial" pitchFamily="34" charset="0"/>
              </a:defRPr>
            </a:lvl1pPr>
            <a:lvl2pPr marL="742950" indent="-285750" defTabSz="920750" eaLnBrk="0" hangingPunct="0">
              <a:defRPr b="1" i="1">
                <a:solidFill>
                  <a:schemeClr val="tx1"/>
                </a:solidFill>
                <a:latin typeface="Arial" pitchFamily="34" charset="0"/>
                <a:cs typeface="Arial" pitchFamily="34" charset="0"/>
              </a:defRPr>
            </a:lvl2pPr>
            <a:lvl3pPr marL="1143000" indent="-228600" defTabSz="920750" eaLnBrk="0" hangingPunct="0">
              <a:defRPr b="1" i="1">
                <a:solidFill>
                  <a:schemeClr val="tx1"/>
                </a:solidFill>
                <a:latin typeface="Arial" pitchFamily="34" charset="0"/>
                <a:cs typeface="Arial" pitchFamily="34" charset="0"/>
              </a:defRPr>
            </a:lvl3pPr>
            <a:lvl4pPr marL="1600200" indent="-228600" defTabSz="920750" eaLnBrk="0" hangingPunct="0">
              <a:defRPr b="1" i="1">
                <a:solidFill>
                  <a:schemeClr val="tx1"/>
                </a:solidFill>
                <a:latin typeface="Arial" pitchFamily="34" charset="0"/>
                <a:cs typeface="Arial" pitchFamily="34" charset="0"/>
              </a:defRPr>
            </a:lvl4pPr>
            <a:lvl5pPr marL="2057400" indent="-228600" defTabSz="920750" eaLnBrk="0" hangingPunct="0">
              <a:defRPr b="1" i="1">
                <a:solidFill>
                  <a:schemeClr val="tx1"/>
                </a:solidFill>
                <a:latin typeface="Arial" pitchFamily="34" charset="0"/>
                <a:cs typeface="Arial" pitchFamily="34" charset="0"/>
              </a:defRPr>
            </a:lvl5pPr>
            <a:lvl6pPr marL="2514600" indent="-228600" algn="ctr" defTabSz="920750" eaLnBrk="0" fontAlgn="base" hangingPunct="0">
              <a:spcBef>
                <a:spcPct val="0"/>
              </a:spcBef>
              <a:spcAft>
                <a:spcPct val="0"/>
              </a:spcAft>
              <a:defRPr b="1" i="1">
                <a:solidFill>
                  <a:schemeClr val="tx1"/>
                </a:solidFill>
                <a:latin typeface="Arial" pitchFamily="34" charset="0"/>
                <a:cs typeface="Arial" pitchFamily="34" charset="0"/>
              </a:defRPr>
            </a:lvl6pPr>
            <a:lvl7pPr marL="2971800" indent="-228600" algn="ctr" defTabSz="920750" eaLnBrk="0" fontAlgn="base" hangingPunct="0">
              <a:spcBef>
                <a:spcPct val="0"/>
              </a:spcBef>
              <a:spcAft>
                <a:spcPct val="0"/>
              </a:spcAft>
              <a:defRPr b="1" i="1">
                <a:solidFill>
                  <a:schemeClr val="tx1"/>
                </a:solidFill>
                <a:latin typeface="Arial" pitchFamily="34" charset="0"/>
                <a:cs typeface="Arial" pitchFamily="34" charset="0"/>
              </a:defRPr>
            </a:lvl7pPr>
            <a:lvl8pPr marL="3429000" indent="-228600" algn="ctr" defTabSz="920750" eaLnBrk="0" fontAlgn="base" hangingPunct="0">
              <a:spcBef>
                <a:spcPct val="0"/>
              </a:spcBef>
              <a:spcAft>
                <a:spcPct val="0"/>
              </a:spcAft>
              <a:defRPr b="1" i="1">
                <a:solidFill>
                  <a:schemeClr val="tx1"/>
                </a:solidFill>
                <a:latin typeface="Arial" pitchFamily="34" charset="0"/>
                <a:cs typeface="Arial" pitchFamily="34" charset="0"/>
              </a:defRPr>
            </a:lvl8pPr>
            <a:lvl9pPr marL="3886200" indent="-228600" algn="ctr" defTabSz="920750" eaLnBrk="0" fontAlgn="base" hangingPunct="0">
              <a:spcBef>
                <a:spcPct val="0"/>
              </a:spcBef>
              <a:spcAft>
                <a:spcPct val="0"/>
              </a:spcAft>
              <a:defRPr b="1" i="1">
                <a:solidFill>
                  <a:schemeClr val="tx1"/>
                </a:solidFill>
                <a:latin typeface="Arial" pitchFamily="34" charset="0"/>
                <a:cs typeface="Arial" pitchFamily="34" charset="0"/>
              </a:defRPr>
            </a:lvl9pPr>
          </a:lstStyle>
          <a:p>
            <a:pPr algn="r" eaLnBrk="1" hangingPunct="1"/>
            <a:fld id="{C9711498-E65E-411B-B513-A8B6FA2787E1}" type="slidenum">
              <a:rPr lang="de-DE" sz="1200" b="0" i="0">
                <a:latin typeface="Lucida Sans" pitchFamily="34" charset="0"/>
              </a:rPr>
              <a:pPr algn="r" eaLnBrk="1" hangingPunct="1"/>
              <a:t>14</a:t>
            </a:fld>
            <a:endParaRPr lang="de-DE" sz="1200" b="0" i="0">
              <a:latin typeface="Lucida Sans" pitchFamily="34" charset="0"/>
            </a:endParaRPr>
          </a:p>
        </p:txBody>
      </p:sp>
      <p:sp>
        <p:nvSpPr>
          <p:cNvPr id="70659" name="Rectangle 2"/>
          <p:cNvSpPr>
            <a:spLocks noGrp="1" noRot="1" noChangeAspect="1" noChangeArrowheads="1" noTextEdit="1"/>
          </p:cNvSpPr>
          <p:nvPr>
            <p:ph type="sldImg"/>
          </p:nvPr>
        </p:nvSpPr>
        <p:spPr>
          <a:xfrm>
            <a:off x="919163" y="746125"/>
            <a:ext cx="4960937" cy="3721100"/>
          </a:xfrm>
          <a:ln/>
        </p:spPr>
      </p:sp>
      <p:sp>
        <p:nvSpPr>
          <p:cNvPr id="70660" name="Rectangle 3"/>
          <p:cNvSpPr>
            <a:spLocks noGrp="1" noChangeArrowheads="1"/>
          </p:cNvSpPr>
          <p:nvPr>
            <p:ph type="body" idx="1"/>
          </p:nvPr>
        </p:nvSpPr>
        <p:spPr>
          <a:xfrm>
            <a:off x="679451" y="4716464"/>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2" tIns="46033" rIns="92062" bIns="46033"/>
          <a:lstStyle/>
          <a:p>
            <a:pPr eaLnBrk="1" hangingPunct="1"/>
            <a:r>
              <a:rPr lang="de-DE" dirty="0" smtClean="0">
                <a:latin typeface="Arial" pitchFamily="34" charset="0"/>
              </a:rPr>
              <a:t>MÜNCHNER KREIS ZUKUNFTSSTUDIE 2009 – Experten</a:t>
            </a:r>
            <a:r>
              <a:rPr lang="de-DE" baseline="0" dirty="0" smtClean="0">
                <a:latin typeface="Arial" pitchFamily="34" charset="0"/>
              </a:rPr>
              <a:t> Delphi</a:t>
            </a:r>
            <a:endParaRPr lang="de-DE"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D5B90A-30CA-4325-83CE-346B0A6BEFA9}" type="slidenum">
              <a:rPr lang="en-GB" smtClean="0"/>
              <a:pPr/>
              <a:t>15</a:t>
            </a:fld>
            <a:endParaRPr lang="en-GB" dirty="0"/>
          </a:p>
        </p:txBody>
      </p:sp>
    </p:spTree>
    <p:extLst>
      <p:ext uri="{BB962C8B-B14F-4D97-AF65-F5344CB8AC3E}">
        <p14:creationId xmlns:p14="http://schemas.microsoft.com/office/powerpoint/2010/main" val="2477208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1AD4B83-A31A-4E0A-91B6-9D355ECC3C51}" type="slidenum">
              <a:rPr lang="de-DE"/>
              <a:pPr/>
              <a:t>16</a:t>
            </a:fld>
            <a:endParaRPr lang="de-DE"/>
          </a:p>
        </p:txBody>
      </p:sp>
      <p:sp>
        <p:nvSpPr>
          <p:cNvPr id="5122" name="Rectangle 2"/>
          <p:cNvSpPr>
            <a:spLocks noGrp="1" noRot="1" noChangeAspect="1" noChangeArrowheads="1" noTextEdit="1"/>
          </p:cNvSpPr>
          <p:nvPr>
            <p:ph type="sldImg"/>
          </p:nvPr>
        </p:nvSpPr>
        <p:spPr>
          <a:xfrm>
            <a:off x="919163" y="746125"/>
            <a:ext cx="4960937" cy="3721100"/>
          </a:xfrm>
          <a:ln/>
        </p:spPr>
      </p:sp>
      <p:sp>
        <p:nvSpPr>
          <p:cNvPr id="2" name="Notizenplatzhalter 1"/>
          <p:cNvSpPr>
            <a:spLocks noGrp="1"/>
          </p:cNvSpPr>
          <p:nvPr>
            <p:ph type="body" idx="1"/>
          </p:nvPr>
        </p:nvSpPr>
        <p:spPr/>
        <p:txBody>
          <a:bodyPr/>
          <a:lstStyle/>
          <a:p>
            <a:r>
              <a:rPr lang="de-DE" dirty="0" smtClean="0"/>
              <a:t>Breitbandiges</a:t>
            </a:r>
            <a:r>
              <a:rPr lang="de-DE" baseline="0" dirty="0" smtClean="0"/>
              <a:t> Internet umfasst dabei laut Tabellen folgende Zugangsmöglichkeiten:</a:t>
            </a:r>
          </a:p>
          <a:p>
            <a:r>
              <a:rPr lang="de-DE" sz="1200" b="0" i="0" u="none" strike="noStrike" kern="1200" baseline="0" dirty="0" smtClean="0">
                <a:solidFill>
                  <a:schemeClr val="tx1"/>
                </a:solidFill>
                <a:latin typeface="Arial" charset="0"/>
                <a:ea typeface="+mn-ea"/>
                <a:cs typeface="+mn-cs"/>
              </a:rPr>
              <a:t>- DSL-Anschluss (z.B. A-DSL, V-DSL)</a:t>
            </a:r>
          </a:p>
          <a:p>
            <a:r>
              <a:rPr lang="de-DE" sz="1200" b="0" i="0" u="none" strike="noStrike" kern="1200" baseline="0" dirty="0" smtClean="0">
                <a:solidFill>
                  <a:schemeClr val="tx1"/>
                </a:solidFill>
                <a:latin typeface="Arial" charset="0"/>
                <a:ea typeface="+mn-ea"/>
                <a:cs typeface="+mn-cs"/>
              </a:rPr>
              <a:t>- Internet über Kabel-Anschluss (z.B. über das Fernsehkabel)</a:t>
            </a:r>
          </a:p>
          <a:p>
            <a:r>
              <a:rPr lang="de-DE" sz="1200" b="0" i="0" u="none" strike="noStrike" kern="1200" baseline="0" dirty="0" smtClean="0">
                <a:solidFill>
                  <a:schemeClr val="tx1"/>
                </a:solidFill>
                <a:latin typeface="Arial" charset="0"/>
                <a:ea typeface="+mn-ea"/>
                <a:cs typeface="+mn-cs"/>
              </a:rPr>
              <a:t>- über einen Mobilfunk-Zugang, wie z.B. UMTS-Laptop-Karte, Surf-Stick, Mobilfunkrouter oder internetfähiges Handy</a:t>
            </a:r>
          </a:p>
          <a:p>
            <a:r>
              <a:rPr lang="de-DE" sz="1200" b="0" i="0" u="none" strike="noStrike" kern="1200" baseline="0" dirty="0" smtClean="0">
                <a:solidFill>
                  <a:schemeClr val="tx1"/>
                </a:solidFill>
                <a:latin typeface="Arial" charset="0"/>
                <a:ea typeface="+mn-ea"/>
                <a:cs typeface="+mn-cs"/>
              </a:rPr>
              <a:t>- anderer breitbandiger Zugang</a:t>
            </a:r>
            <a:endParaRPr lang="de-DE" baseline="0" dirty="0" smtClean="0"/>
          </a:p>
          <a:p>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D5B90A-30CA-4325-83CE-346B0A6BEFA9}" type="slidenum">
              <a:rPr lang="en-GB" smtClean="0"/>
              <a:pPr/>
              <a:t>18</a:t>
            </a:fld>
            <a:endParaRPr lang="en-GB" dirty="0"/>
          </a:p>
        </p:txBody>
      </p:sp>
    </p:spTree>
    <p:extLst>
      <p:ext uri="{BB962C8B-B14F-4D97-AF65-F5344CB8AC3E}">
        <p14:creationId xmlns:p14="http://schemas.microsoft.com/office/powerpoint/2010/main" val="701260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50296" y="9427766"/>
            <a:ext cx="2945862" cy="497332"/>
          </a:xfrm>
          <a:prstGeom prst="rect">
            <a:avLst/>
          </a:prstGeom>
          <a:noFill/>
          <a:ln w="9525">
            <a:noFill/>
            <a:miter lim="800000"/>
            <a:headEnd/>
            <a:tailEnd/>
          </a:ln>
        </p:spPr>
        <p:txBody>
          <a:bodyPr lIns="91424" tIns="45712" rIns="91424" bIns="45712" anchor="b"/>
          <a:lstStyle/>
          <a:p>
            <a:pPr algn="r" defTabSz="914378"/>
            <a:fld id="{06C9A24A-F5BA-42C9-95B5-5B00F9C765B3}" type="slidenum">
              <a:rPr lang="de-DE" sz="1200" b="0"/>
              <a:pPr algn="r" defTabSz="914378"/>
              <a:t>20</a:t>
            </a:fld>
            <a:endParaRPr lang="de-DE" sz="1200" b="0"/>
          </a:p>
        </p:txBody>
      </p:sp>
      <p:sp>
        <p:nvSpPr>
          <p:cNvPr id="61443" name="Rectangle 2"/>
          <p:cNvSpPr>
            <a:spLocks noGrp="1" noRot="1" noChangeAspect="1" noChangeArrowheads="1" noTextEdit="1"/>
          </p:cNvSpPr>
          <p:nvPr>
            <p:ph type="sldImg"/>
          </p:nvPr>
        </p:nvSpPr>
        <p:spPr>
          <a:xfrm>
            <a:off x="919163" y="744538"/>
            <a:ext cx="4960937" cy="3722687"/>
          </a:xfrm>
          <a:ln/>
        </p:spPr>
      </p:sp>
      <p:sp>
        <p:nvSpPr>
          <p:cNvPr id="61444" name="Rectangle 4"/>
          <p:cNvSpPr>
            <a:spLocks noGrp="1" noChangeArrowheads="1"/>
          </p:cNvSpPr>
          <p:nvPr>
            <p:ph type="body" idx="1"/>
          </p:nvPr>
        </p:nvSpPr>
        <p:spPr>
          <a:noFill/>
        </p:spPr>
        <p:txBody>
          <a:bodyPr/>
          <a:lstStyle/>
          <a:p>
            <a:r>
              <a:rPr lang="de-DE" altLang="ko-KR" sz="1900">
                <a:ea typeface="Gulim"/>
                <a:cs typeface="Gulim"/>
              </a:rPr>
              <a:t>63 Prozent unserer Experten hat uns 2009 bereits gesagt, dass die Mehrheit der Deutschen allerallerspätestens 2019 das </a:t>
            </a:r>
            <a:r>
              <a:rPr lang="de-DE" altLang="ko-KR" sz="1900" b="1">
                <a:ea typeface="Gulim"/>
                <a:cs typeface="Gulim"/>
              </a:rPr>
              <a:t>Internet regelmäßig über mobile Endgeräte nutzt</a:t>
            </a:r>
            <a:r>
              <a:rPr lang="de-DE" altLang="ko-KR" sz="1900">
                <a:ea typeface="Gulim"/>
                <a:cs typeface="Gulim"/>
              </a:rPr>
              <a:t>.</a:t>
            </a:r>
            <a:endParaRPr lang="de-DE" sz="1900">
              <a:ea typeface="Gulim"/>
              <a:cs typeface="Gulim"/>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50296" y="9427766"/>
            <a:ext cx="2945862" cy="497332"/>
          </a:xfrm>
          <a:prstGeom prst="rect">
            <a:avLst/>
          </a:prstGeom>
          <a:noFill/>
          <a:ln w="9525">
            <a:noFill/>
            <a:miter lim="800000"/>
            <a:headEnd/>
            <a:tailEnd/>
          </a:ln>
        </p:spPr>
        <p:txBody>
          <a:bodyPr lIns="91424" tIns="45712" rIns="91424" bIns="45712" anchor="b"/>
          <a:lstStyle/>
          <a:p>
            <a:pPr algn="r" defTabSz="914378"/>
            <a:fld id="{FA678F12-377D-4E8E-AE89-004646BBC875}" type="slidenum">
              <a:rPr lang="de-DE" sz="1200" b="0"/>
              <a:pPr algn="r" defTabSz="914378"/>
              <a:t>21</a:t>
            </a:fld>
            <a:endParaRPr lang="de-DE" sz="1200" b="0"/>
          </a:p>
        </p:txBody>
      </p:sp>
      <p:sp>
        <p:nvSpPr>
          <p:cNvPr id="62467" name="Rectangle 2"/>
          <p:cNvSpPr>
            <a:spLocks noGrp="1" noRot="1" noChangeAspect="1" noChangeArrowheads="1" noTextEdit="1"/>
          </p:cNvSpPr>
          <p:nvPr>
            <p:ph type="sldImg"/>
          </p:nvPr>
        </p:nvSpPr>
        <p:spPr>
          <a:xfrm>
            <a:off x="919163" y="744538"/>
            <a:ext cx="4960937" cy="3722687"/>
          </a:xfrm>
          <a:ln/>
        </p:spPr>
      </p:sp>
      <p:sp>
        <p:nvSpPr>
          <p:cNvPr id="62468" name="Rectangle 4"/>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25000"/>
              </a:spcBef>
              <a:spcAft>
                <a:spcPct val="0"/>
              </a:spcAft>
              <a:buClrTx/>
              <a:buSzTx/>
              <a:buFontTx/>
              <a:buNone/>
              <a:tabLst/>
              <a:defRPr/>
            </a:pPr>
            <a:r>
              <a:rPr lang="de-DE" sz="2000" dirty="0" smtClean="0">
                <a:latin typeface="Arial" pitchFamily="34" charset="0"/>
              </a:rPr>
              <a:t>MÜNCHNER KREIS ZUKUNFTSSTUDIE 2009 – Experten</a:t>
            </a:r>
            <a:r>
              <a:rPr lang="de-DE" sz="2000" baseline="0" dirty="0" smtClean="0">
                <a:latin typeface="Arial" pitchFamily="34" charset="0"/>
              </a:rPr>
              <a:t> Delphi</a:t>
            </a:r>
            <a:endParaRPr lang="de-DE" sz="2000" dirty="0" smtClean="0">
              <a:latin typeface="Arial" pitchFamily="34" charset="0"/>
            </a:endParaRPr>
          </a:p>
          <a:p>
            <a:endParaRPr lang="de-DE" altLang="ko-KR" sz="1900" dirty="0" smtClean="0">
              <a:ea typeface="Gulim"/>
              <a:cs typeface="Gulim"/>
            </a:endParaRPr>
          </a:p>
          <a:p>
            <a:endParaRPr lang="de-DE" altLang="ko-KR" sz="1900" dirty="0" smtClean="0">
              <a:ea typeface="Gulim"/>
              <a:cs typeface="Gulim"/>
            </a:endParaRPr>
          </a:p>
          <a:p>
            <a:r>
              <a:rPr lang="de-DE" altLang="ko-KR" sz="1900" dirty="0" smtClean="0">
                <a:ea typeface="Gulim"/>
                <a:cs typeface="Gulim"/>
              </a:rPr>
              <a:t>63 </a:t>
            </a:r>
            <a:r>
              <a:rPr lang="de-DE" altLang="ko-KR" sz="1900" dirty="0">
                <a:ea typeface="Gulim"/>
                <a:cs typeface="Gulim"/>
              </a:rPr>
              <a:t>Prozent unserer Experten hat uns 2009 bereits gesagt, dass die Mehrheit der Deutschen </a:t>
            </a:r>
            <a:r>
              <a:rPr lang="de-DE" altLang="ko-KR" sz="1900" dirty="0" err="1">
                <a:ea typeface="Gulim"/>
                <a:cs typeface="Gulim"/>
              </a:rPr>
              <a:t>allerallerspätestens</a:t>
            </a:r>
            <a:r>
              <a:rPr lang="de-DE" altLang="ko-KR" sz="1900" dirty="0">
                <a:ea typeface="Gulim"/>
                <a:cs typeface="Gulim"/>
              </a:rPr>
              <a:t> 2019 das </a:t>
            </a:r>
            <a:r>
              <a:rPr lang="de-DE" altLang="ko-KR" sz="1900" b="1" dirty="0">
                <a:ea typeface="Gulim"/>
                <a:cs typeface="Gulim"/>
              </a:rPr>
              <a:t>Internet regelmäßig über mobile Endgeräte nutzt</a:t>
            </a:r>
            <a:r>
              <a:rPr lang="de-DE" altLang="ko-KR" sz="1900" dirty="0">
                <a:ea typeface="Gulim"/>
                <a:cs typeface="Gulim"/>
              </a:rPr>
              <a:t>.</a:t>
            </a:r>
            <a:endParaRPr lang="de-DE" sz="1900" dirty="0">
              <a:ea typeface="Gulim"/>
              <a:cs typeface="Gulim"/>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GB" dirty="0" err="1" smtClean="0"/>
              <a:t>Methodensteckbrief</a:t>
            </a:r>
            <a:r>
              <a:rPr lang="en-GB" dirty="0" smtClean="0"/>
              <a:t>: </a:t>
            </a:r>
          </a:p>
          <a:p>
            <a:pPr eaLnBrk="1" hangingPunct="1">
              <a:buFontTx/>
              <a:buNone/>
            </a:pPr>
            <a:endParaRPr lang="en-GB" dirty="0" smtClean="0"/>
          </a:p>
          <a:p>
            <a:r>
              <a:rPr lang="de-DE" sz="1200" b="1" i="0" u="none" strike="noStrike" kern="1200" baseline="0" dirty="0" smtClean="0">
                <a:solidFill>
                  <a:schemeClr val="tx1"/>
                </a:solidFill>
                <a:latin typeface="Arial" charset="0"/>
                <a:ea typeface="+mn-ea"/>
                <a:cs typeface="+mn-cs"/>
              </a:rPr>
              <a:t>Auswahl Interviews</a:t>
            </a:r>
          </a:p>
          <a:p>
            <a:r>
              <a:rPr lang="de-DE" sz="1200" b="0" i="0" u="none" strike="noStrike" kern="1200" baseline="0" dirty="0" smtClean="0">
                <a:solidFill>
                  <a:schemeClr val="tx1"/>
                </a:solidFill>
                <a:latin typeface="Arial" charset="0"/>
                <a:ea typeface="+mn-ea"/>
                <a:cs typeface="+mn-cs"/>
              </a:rPr>
              <a:t>Durchführung von 1.005 Interviews in Deutschland (2012: 1.005 Interviews).</a:t>
            </a:r>
          </a:p>
          <a:p>
            <a:endParaRPr lang="de-DE" sz="1200" b="1" i="0" u="none" strike="noStrike" kern="1200" baseline="0" dirty="0" smtClean="0">
              <a:solidFill>
                <a:schemeClr val="tx1"/>
              </a:solidFill>
              <a:latin typeface="Arial" charset="0"/>
              <a:ea typeface="+mn-ea"/>
              <a:cs typeface="+mn-cs"/>
            </a:endParaRPr>
          </a:p>
          <a:p>
            <a:r>
              <a:rPr lang="de-DE" sz="1200" b="1" i="0" u="none" strike="noStrike" kern="1200" baseline="0" dirty="0" smtClean="0">
                <a:solidFill>
                  <a:schemeClr val="tx1"/>
                </a:solidFill>
                <a:latin typeface="Arial" charset="0"/>
                <a:ea typeface="+mn-ea"/>
                <a:cs typeface="+mn-cs"/>
              </a:rPr>
              <a:t>Grundgesamtheit</a:t>
            </a:r>
          </a:p>
          <a:p>
            <a:r>
              <a:rPr lang="de-DE" sz="1200" b="0" i="0" u="none" strike="noStrike" kern="1200" baseline="0" dirty="0" smtClean="0">
                <a:solidFill>
                  <a:schemeClr val="tx1"/>
                </a:solidFill>
                <a:latin typeface="Arial" charset="0"/>
                <a:ea typeface="+mn-ea"/>
                <a:cs typeface="+mn-cs"/>
              </a:rPr>
              <a:t>Deutschsprachige Wohnbevölkerung ab 14 Jahren mit Festnetz - Telefonanschluss im Haushalt.</a:t>
            </a:r>
          </a:p>
          <a:p>
            <a:endParaRPr lang="de-DE" sz="1200" b="1" i="0" u="none" strike="noStrike" kern="1200" baseline="0" dirty="0" smtClean="0">
              <a:solidFill>
                <a:schemeClr val="tx1"/>
              </a:solidFill>
              <a:latin typeface="Arial" charset="0"/>
              <a:ea typeface="+mn-ea"/>
              <a:cs typeface="+mn-cs"/>
            </a:endParaRPr>
          </a:p>
          <a:p>
            <a:r>
              <a:rPr lang="de-DE" sz="1200" b="1" i="0" u="none" strike="noStrike" kern="1200" baseline="0" dirty="0" smtClean="0">
                <a:solidFill>
                  <a:schemeClr val="tx1"/>
                </a:solidFill>
                <a:latin typeface="Arial" charset="0"/>
                <a:ea typeface="+mn-ea"/>
                <a:cs typeface="+mn-cs"/>
              </a:rPr>
              <a:t>Erhebungsmethode</a:t>
            </a:r>
          </a:p>
          <a:p>
            <a:r>
              <a:rPr lang="de-DE" sz="1200" b="0" i="0" u="none" strike="noStrike" kern="1200" baseline="0" dirty="0" smtClean="0">
                <a:solidFill>
                  <a:schemeClr val="tx1"/>
                </a:solidFill>
                <a:latin typeface="Arial" charset="0"/>
                <a:ea typeface="+mn-ea"/>
                <a:cs typeface="+mn-cs"/>
              </a:rPr>
              <a:t>Durchführung als telefonische Befragung im Rahmen des TNS - Bus</a:t>
            </a:r>
          </a:p>
          <a:p>
            <a:r>
              <a:rPr lang="de-DE" sz="1200" b="0" i="0" u="none" strike="noStrike" kern="1200" baseline="0" dirty="0" smtClean="0">
                <a:solidFill>
                  <a:schemeClr val="tx1"/>
                </a:solidFill>
                <a:latin typeface="Arial" charset="0"/>
                <a:ea typeface="+mn-ea"/>
                <a:cs typeface="+mn-cs"/>
              </a:rPr>
              <a:t>(computergestütztes Telefoninterview (CATI, KW 02 bis KW 03 2013).</a:t>
            </a:r>
          </a:p>
          <a:p>
            <a:endParaRPr lang="de-DE" sz="1200" b="1" i="0" u="none" strike="noStrike" kern="1200" baseline="0" dirty="0" smtClean="0">
              <a:solidFill>
                <a:schemeClr val="tx1"/>
              </a:solidFill>
              <a:latin typeface="Arial" charset="0"/>
              <a:ea typeface="+mn-ea"/>
              <a:cs typeface="+mn-cs"/>
            </a:endParaRPr>
          </a:p>
          <a:p>
            <a:r>
              <a:rPr lang="de-DE" sz="1200" b="1" i="0" u="none" strike="noStrike" kern="1200" baseline="0" dirty="0" smtClean="0">
                <a:solidFill>
                  <a:schemeClr val="tx1"/>
                </a:solidFill>
                <a:latin typeface="Arial" charset="0"/>
                <a:ea typeface="+mn-ea"/>
                <a:cs typeface="+mn-cs"/>
              </a:rPr>
              <a:t>Stichprobenziehung</a:t>
            </a:r>
          </a:p>
          <a:p>
            <a:r>
              <a:rPr lang="de-DE" sz="1200" b="0" i="0" u="none" strike="noStrike" kern="1200" baseline="0" dirty="0" smtClean="0">
                <a:solidFill>
                  <a:schemeClr val="tx1"/>
                </a:solidFill>
                <a:latin typeface="Arial" charset="0"/>
                <a:ea typeface="+mn-ea"/>
                <a:cs typeface="+mn-cs"/>
              </a:rPr>
              <a:t>Standardisiertes Zufallsverfahren (</a:t>
            </a:r>
            <a:r>
              <a:rPr lang="de-DE" sz="1200" b="0" i="0" u="none" strike="noStrike" kern="1200" baseline="0" dirty="0" err="1" smtClean="0">
                <a:solidFill>
                  <a:schemeClr val="tx1"/>
                </a:solidFill>
                <a:latin typeface="Arial" charset="0"/>
                <a:ea typeface="+mn-ea"/>
                <a:cs typeface="+mn-cs"/>
              </a:rPr>
              <a:t>random</a:t>
            </a:r>
            <a:r>
              <a:rPr lang="de-DE" sz="1200" b="0" i="0" u="none" strike="noStrike" kern="1200" baseline="0" dirty="0" smtClean="0">
                <a:solidFill>
                  <a:schemeClr val="tx1"/>
                </a:solidFill>
                <a:latin typeface="Arial" charset="0"/>
                <a:ea typeface="+mn-ea"/>
                <a:cs typeface="+mn-cs"/>
              </a:rPr>
              <a:t> last </a:t>
            </a:r>
            <a:r>
              <a:rPr lang="de-DE" sz="1200" b="0" i="0" u="none" strike="noStrike" kern="1200" baseline="0" dirty="0" err="1" smtClean="0">
                <a:solidFill>
                  <a:schemeClr val="tx1"/>
                </a:solidFill>
                <a:latin typeface="Arial" charset="0"/>
                <a:ea typeface="+mn-ea"/>
                <a:cs typeface="+mn-cs"/>
              </a:rPr>
              <a:t>two</a:t>
            </a:r>
            <a:r>
              <a:rPr lang="de-DE" sz="1200" b="0" i="0" u="none" strike="noStrike" kern="1200" baseline="0" dirty="0" smtClean="0">
                <a:solidFill>
                  <a:schemeClr val="tx1"/>
                </a:solidFill>
                <a:latin typeface="Arial" charset="0"/>
                <a:ea typeface="+mn-ea"/>
                <a:cs typeface="+mn-cs"/>
              </a:rPr>
              <a:t> </a:t>
            </a:r>
            <a:r>
              <a:rPr lang="de-DE" sz="1200" b="0" i="0" u="none" strike="noStrike" kern="1200" baseline="0" dirty="0" err="1" smtClean="0">
                <a:solidFill>
                  <a:schemeClr val="tx1"/>
                </a:solidFill>
                <a:latin typeface="Arial" charset="0"/>
                <a:ea typeface="+mn-ea"/>
                <a:cs typeface="+mn-cs"/>
              </a:rPr>
              <a:t>digits</a:t>
            </a:r>
            <a:r>
              <a:rPr lang="de-DE" sz="1200" b="0" i="0" u="none" strike="noStrike" kern="1200" baseline="0" dirty="0" smtClean="0">
                <a:solidFill>
                  <a:schemeClr val="tx1"/>
                </a:solidFill>
                <a:latin typeface="Arial" charset="0"/>
                <a:ea typeface="+mn-ea"/>
                <a:cs typeface="+mn-cs"/>
              </a:rPr>
              <a:t>) auf Basis des ADM - Telefonmastersamples; Daten</a:t>
            </a:r>
          </a:p>
          <a:p>
            <a:r>
              <a:rPr lang="de-DE" sz="1200" b="0" i="0" u="none" strike="noStrike" kern="1200" baseline="0" dirty="0" smtClean="0">
                <a:solidFill>
                  <a:schemeClr val="tx1"/>
                </a:solidFill>
                <a:latin typeface="Arial" charset="0"/>
                <a:ea typeface="+mn-ea"/>
                <a:cs typeface="+mn-cs"/>
              </a:rPr>
              <a:t>gewichtet nach zentralen Merkmalen (Geschlecht, Alter und formale Bildung); repräsentative Erhebung.</a:t>
            </a:r>
          </a:p>
          <a:p>
            <a:endParaRPr lang="de-DE" sz="1200" b="0" i="0" u="none" strike="noStrike" kern="1200" baseline="0" dirty="0" smtClean="0">
              <a:solidFill>
                <a:schemeClr val="tx1"/>
              </a:solidFill>
              <a:latin typeface="Arial" charset="0"/>
              <a:ea typeface="+mn-ea"/>
              <a:cs typeface="+mn-cs"/>
            </a:endParaRPr>
          </a:p>
          <a:p>
            <a:r>
              <a:rPr lang="de-DE" sz="1200" b="1" i="0" u="none" strike="noStrike" kern="1200" baseline="0" dirty="0" smtClean="0">
                <a:solidFill>
                  <a:schemeClr val="tx1"/>
                </a:solidFill>
                <a:latin typeface="Arial" charset="0"/>
                <a:ea typeface="+mn-ea"/>
                <a:cs typeface="+mn-cs"/>
              </a:rPr>
              <a:t>Definition »Mobiles Internet«</a:t>
            </a:r>
          </a:p>
          <a:p>
            <a:r>
              <a:rPr lang="de-DE" sz="1200" b="0" i="0" u="none" strike="noStrike" kern="1200" baseline="0" dirty="0" smtClean="0">
                <a:solidFill>
                  <a:schemeClr val="tx1"/>
                </a:solidFill>
                <a:latin typeface="Arial" charset="0"/>
                <a:ea typeface="+mn-ea"/>
                <a:cs typeface="+mn-cs"/>
              </a:rPr>
              <a:t>Unter mobilem Internet wird der Internetzugang über das Datennetz eines Mobilfunkproviders verstanden,</a:t>
            </a:r>
          </a:p>
          <a:p>
            <a:r>
              <a:rPr lang="de-DE" sz="1200" b="0" i="0" u="none" strike="noStrike" kern="1200" baseline="0" dirty="0" smtClean="0">
                <a:solidFill>
                  <a:schemeClr val="tx1"/>
                </a:solidFill>
                <a:latin typeface="Arial" charset="0"/>
                <a:ea typeface="+mn-ea"/>
                <a:cs typeface="+mn-cs"/>
              </a:rPr>
              <a:t>d.h. der Zugang via 3G, UMTS, LTE etc.</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7669554-C17A-4700-8712-D426EA2E368D}" type="slidenum">
              <a:rPr lang="de-DE" smtClean="0"/>
              <a:pPr>
                <a:defRPr/>
              </a:pPr>
              <a:t>25</a:t>
            </a:fld>
            <a:endParaRPr lang="de-DE"/>
          </a:p>
        </p:txBody>
      </p:sp>
    </p:spTree>
    <p:extLst>
      <p:ext uri="{BB962C8B-B14F-4D97-AF65-F5344CB8AC3E}">
        <p14:creationId xmlns:p14="http://schemas.microsoft.com/office/powerpoint/2010/main" val="2377344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917575" y="744538"/>
            <a:ext cx="4962525" cy="3722687"/>
          </a:xfrm>
          <a:ln/>
        </p:spPr>
      </p:sp>
      <p:sp>
        <p:nvSpPr>
          <p:cNvPr id="58371" name="Rectangle 3"/>
          <p:cNvSpPr>
            <a:spLocks noGrp="1" noChangeArrowheads="1"/>
          </p:cNvSpPr>
          <p:nvPr>
            <p:ph type="body" idx="1"/>
          </p:nvPr>
        </p:nvSpPr>
        <p:spPr>
          <a:xfrm>
            <a:off x="679464" y="4714653"/>
            <a:ext cx="5438748" cy="4466756"/>
          </a:xfrm>
          <a:noFill/>
        </p:spPr>
        <p:txBody>
          <a:bodyPr/>
          <a:lstStyle/>
          <a:p>
            <a:endParaRPr lang="de-DE" sz="1900" dirty="0" smtClean="0"/>
          </a:p>
          <a:p>
            <a:endParaRPr lang="de-DE" sz="1900" dirty="0" smtClean="0"/>
          </a:p>
          <a:p>
            <a:endParaRPr lang="de-DE" sz="19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GB"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7669554-C17A-4700-8712-D426EA2E368D}" type="slidenum">
              <a:rPr lang="de-DE" smtClean="0"/>
              <a:pPr>
                <a:defRPr/>
              </a:pPr>
              <a:t>28</a:t>
            </a:fld>
            <a:endParaRPr lang="de-DE"/>
          </a:p>
        </p:txBody>
      </p:sp>
    </p:spTree>
    <p:extLst>
      <p:ext uri="{BB962C8B-B14F-4D97-AF65-F5344CB8AC3E}">
        <p14:creationId xmlns:p14="http://schemas.microsoft.com/office/powerpoint/2010/main" val="751230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153178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153178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153178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p:cNvSpPr>
            <a:spLocks noGrp="1"/>
          </p:cNvSpPr>
          <p:nvPr>
            <p:ph type="body" idx="1"/>
          </p:nvPr>
        </p:nvSpPr>
        <p:spPr/>
        <p:txBody>
          <a:bodyPr/>
          <a:lstStyle/>
          <a:p>
            <a:endParaRPr lang="de-DE" dirty="0" smtClean="0"/>
          </a:p>
          <a:p>
            <a:endParaRPr lang="de-DE" dirty="0"/>
          </a:p>
        </p:txBody>
      </p:sp>
    </p:spTree>
    <p:extLst>
      <p:ext uri="{BB962C8B-B14F-4D97-AF65-F5344CB8AC3E}">
        <p14:creationId xmlns:p14="http://schemas.microsoft.com/office/powerpoint/2010/main" val="1153178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7669554-C17A-4700-8712-D426EA2E368D}" type="slidenum">
              <a:rPr lang="de-DE" smtClean="0"/>
              <a:pPr>
                <a:defRPr/>
              </a:pPr>
              <a:t>33</a:t>
            </a:fld>
            <a:endParaRPr lang="de-DE"/>
          </a:p>
        </p:txBody>
      </p:sp>
    </p:spTree>
    <p:extLst>
      <p:ext uri="{BB962C8B-B14F-4D97-AF65-F5344CB8AC3E}">
        <p14:creationId xmlns:p14="http://schemas.microsoft.com/office/powerpoint/2010/main" val="751230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 mobilen Internetnutzer kennen bereits</a:t>
            </a:r>
            <a:r>
              <a:rPr lang="de-DE" baseline="0" dirty="0" smtClean="0"/>
              <a:t> 48 Prozent LTE 4G.</a:t>
            </a:r>
          </a:p>
          <a:p>
            <a:endParaRPr lang="de-DE" baseline="0" dirty="0" smtClean="0"/>
          </a:p>
          <a:p>
            <a:r>
              <a:rPr lang="de-DE" baseline="0" dirty="0" smtClean="0"/>
              <a:t>LTE 4G – Informationen: </a:t>
            </a:r>
          </a:p>
          <a:p>
            <a:r>
              <a:rPr lang="de-DE" baseline="0" dirty="0" smtClean="0"/>
              <a:t>LTE: Long Term Evolution</a:t>
            </a:r>
          </a:p>
          <a:p>
            <a:endParaRPr lang="de-DE" baseline="0" dirty="0" smtClean="0"/>
          </a:p>
          <a:p>
            <a:r>
              <a:rPr lang="de-DE" sz="1200" b="0" i="0" u="none" strike="noStrike" kern="1200" baseline="0" dirty="0" smtClean="0">
                <a:solidFill>
                  <a:schemeClr val="tx1"/>
                </a:solidFill>
                <a:latin typeface="+mn-lt"/>
                <a:ea typeface="+mn-ea"/>
                <a:cs typeface="+mn-cs"/>
              </a:rPr>
              <a:t>LTE ist nach GPRS, EDGE, UMTS und HSDPA der nächste Schritt in der Mobilfunkkommunikation</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Mit der zunehmenden Verbreitung mobiler Geräte gewinnt auch die Qualität und die Bandbreite des Netzes an Bedeutung. So können Nutzer mit den bisherigen Standards bei datenintensiven Diensten durchaus an ihre Grenzen stoßen. Mit der Einführung des neuen </a:t>
            </a:r>
            <a:r>
              <a:rPr lang="en-US" sz="1200" b="0" i="0" u="none" strike="noStrike" kern="1200" baseline="0" dirty="0" err="1" smtClean="0">
                <a:solidFill>
                  <a:schemeClr val="tx1"/>
                </a:solidFill>
                <a:latin typeface="+mn-lt"/>
                <a:ea typeface="+mn-ea"/>
                <a:cs typeface="+mn-cs"/>
              </a:rPr>
              <a:t>Mobilfunkstandards</a:t>
            </a:r>
            <a:r>
              <a:rPr lang="en-US" sz="1200" b="0" i="0" u="none" strike="noStrike" kern="1200" baseline="0" dirty="0" smtClean="0">
                <a:solidFill>
                  <a:schemeClr val="tx1"/>
                </a:solidFill>
                <a:latin typeface="+mn-lt"/>
                <a:ea typeface="+mn-ea"/>
                <a:cs typeface="+mn-cs"/>
              </a:rPr>
              <a:t> Long Term Evolution (LTE), der </a:t>
            </a:r>
            <a:r>
              <a:rPr lang="en-US" sz="1200" b="0" i="0" u="none" strike="noStrike" kern="1200" baseline="0" dirty="0" err="1" smtClean="0">
                <a:solidFill>
                  <a:schemeClr val="tx1"/>
                </a:solidFill>
                <a:latin typeface="+mn-lt"/>
                <a:ea typeface="+mn-ea"/>
                <a:cs typeface="+mn-cs"/>
              </a:rPr>
              <a:t>auch</a:t>
            </a:r>
            <a:r>
              <a:rPr lang="en-US" sz="1200" b="0" i="0" u="none" strike="noStrike" kern="1200" baseline="0" dirty="0" smtClean="0">
                <a:solidFill>
                  <a:schemeClr val="tx1"/>
                </a:solidFill>
                <a:latin typeface="+mn-lt"/>
                <a:ea typeface="+mn-ea"/>
                <a:cs typeface="+mn-cs"/>
              </a:rPr>
              <a:t> </a:t>
            </a:r>
            <a:r>
              <a:rPr lang="de-DE" sz="1200" b="0" i="0" u="none" strike="noStrike" kern="1200" baseline="0" dirty="0" smtClean="0">
                <a:solidFill>
                  <a:schemeClr val="tx1"/>
                </a:solidFill>
                <a:latin typeface="+mn-lt"/>
                <a:ea typeface="+mn-ea"/>
                <a:cs typeface="+mn-cs"/>
              </a:rPr>
              <a:t>als vierte Mobilfunkgeneration (4G) bezeichnet wird und höhere Übertragungskapazitäten ermöglicht, ist eine Verbesserung der Netzqualität möglich.</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Frage 1: „Kennen Sie den Begriff LTE `4G´?“  		Basis: Alle Befragten</a:t>
            </a:r>
          </a:p>
          <a:p>
            <a:r>
              <a:rPr lang="de-DE" sz="1200" b="0" i="0" u="none" strike="noStrike" kern="1200" baseline="0" dirty="0" smtClean="0">
                <a:solidFill>
                  <a:schemeClr val="tx1"/>
                </a:solidFill>
                <a:latin typeface="+mn-lt"/>
                <a:ea typeface="+mn-ea"/>
                <a:cs typeface="+mn-cs"/>
              </a:rPr>
              <a:t>Frage 2: „Nutzen Sie bereits den LTE `4G´ Standard?“ 	Basis: Mobile Internetnutzer, die LTE kennen	</a:t>
            </a:r>
            <a:endParaRPr lang="de-DE" baseline="0" dirty="0" smtClean="0"/>
          </a:p>
        </p:txBody>
      </p:sp>
      <p:sp>
        <p:nvSpPr>
          <p:cNvPr id="4" name="Foliennummernplatzhalter 3"/>
          <p:cNvSpPr>
            <a:spLocks noGrp="1"/>
          </p:cNvSpPr>
          <p:nvPr>
            <p:ph type="sldNum" sz="quarter" idx="10"/>
          </p:nvPr>
        </p:nvSpPr>
        <p:spPr/>
        <p:txBody>
          <a:bodyPr/>
          <a:lstStyle/>
          <a:p>
            <a:fld id="{A9994EA7-638F-4F01-8BB9-72044EE53C31}" type="slidenum">
              <a:rPr lang="de-DE" smtClean="0"/>
              <a:t>34</a:t>
            </a:fld>
            <a:endParaRPr lang="de-DE"/>
          </a:p>
        </p:txBody>
      </p:sp>
    </p:spTree>
    <p:extLst>
      <p:ext uri="{BB962C8B-B14F-4D97-AF65-F5344CB8AC3E}">
        <p14:creationId xmlns:p14="http://schemas.microsoft.com/office/powerpoint/2010/main" val="503044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7669554-C17A-4700-8712-D426EA2E368D}" type="slidenum">
              <a:rPr lang="de-DE" smtClean="0"/>
              <a:pPr>
                <a:defRPr/>
              </a:pPr>
              <a:t>35</a:t>
            </a:fld>
            <a:endParaRPr lang="de-DE"/>
          </a:p>
        </p:txBody>
      </p:sp>
    </p:spTree>
    <p:extLst>
      <p:ext uri="{BB962C8B-B14F-4D97-AF65-F5344CB8AC3E}">
        <p14:creationId xmlns:p14="http://schemas.microsoft.com/office/powerpoint/2010/main" val="751230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Neue Nutzungssituationen</a:t>
            </a:r>
            <a:r>
              <a:rPr lang="de-DE" baseline="0" dirty="0" smtClean="0"/>
              <a:t> durch zunehmende Verbreitung von </a:t>
            </a:r>
            <a:r>
              <a:rPr lang="de-DE" baseline="0" dirty="0" err="1" smtClean="0"/>
              <a:t>Smartphones</a:t>
            </a:r>
            <a:r>
              <a:rPr lang="de-DE" baseline="0" dirty="0" smtClean="0"/>
              <a:t> erschlossen, die Menschen sind rund um die Uhr durch IT vernetzt</a:t>
            </a:r>
          </a:p>
          <a:p>
            <a:endParaRPr lang="de-DE" baseline="0" dirty="0" smtClean="0"/>
          </a:p>
          <a:p>
            <a:r>
              <a:rPr lang="de-DE" baseline="0" dirty="0" smtClean="0"/>
              <a:t>(kaum Abweichung im Vergleich zu </a:t>
            </a:r>
            <a:r>
              <a:rPr lang="de-DE" baseline="0" dirty="0" err="1" smtClean="0"/>
              <a:t>Dtl</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B9487D93-240F-4041-8284-FC16D3A96101}" type="slidenum">
              <a:rPr lang="en-AU" smtClean="0">
                <a:solidFill>
                  <a:prstClr val="black"/>
                </a:solidFill>
              </a:rPr>
              <a:pPr/>
              <a:t>36</a:t>
            </a:fld>
            <a:endParaRPr lang="en-AU">
              <a:solidFill>
                <a:prstClr val="black"/>
              </a:solidFill>
            </a:endParaRPr>
          </a:p>
        </p:txBody>
      </p:sp>
    </p:spTree>
    <p:extLst>
      <p:ext uri="{BB962C8B-B14F-4D97-AF65-F5344CB8AC3E}">
        <p14:creationId xmlns:p14="http://schemas.microsoft.com/office/powerpoint/2010/main" val="1602956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ADD5B90A-30CA-4325-83CE-346B0A6BEFA9}"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991561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25000"/>
              </a:spcBef>
              <a:spcAft>
                <a:spcPct val="0"/>
              </a:spcAft>
              <a:buClrTx/>
              <a:buSzTx/>
              <a:buFontTx/>
              <a:buNone/>
              <a:tabLst/>
              <a:defRPr/>
            </a:pPr>
            <a:r>
              <a:rPr lang="de-DE" baseline="0" dirty="0" smtClean="0"/>
              <a:t>Vorsicht: </a:t>
            </a:r>
            <a:r>
              <a:rPr lang="de-DE" sz="1200" dirty="0" smtClean="0">
                <a:solidFill>
                  <a:schemeClr val="tx1"/>
                </a:solidFill>
              </a:rPr>
              <a:t>SAW für Vortrag, in der Publikation sind alle Internetnutzer abgebildet!!!</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pPr>
              <a:defRPr/>
            </a:pPr>
            <a:fld id="{A7669554-C17A-4700-8712-D426EA2E368D}" type="slidenum">
              <a:rPr lang="de-DE" smtClean="0"/>
              <a:pPr>
                <a:defRPr/>
              </a:pPr>
              <a:t>37</a:t>
            </a:fld>
            <a:endParaRPr lang="de-DE"/>
          </a:p>
        </p:txBody>
      </p:sp>
    </p:spTree>
    <p:extLst>
      <p:ext uri="{BB962C8B-B14F-4D97-AF65-F5344CB8AC3E}">
        <p14:creationId xmlns:p14="http://schemas.microsoft.com/office/powerpoint/2010/main" val="1353995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pPr eaLnBrk="1" hangingPunct="1"/>
            <a:r>
              <a:rPr lang="de-DE" dirty="0" smtClean="0">
                <a:latin typeface="Arial" pitchFamily="34" charset="0"/>
              </a:rPr>
              <a:t>MÜNCHNER KREIS ZUKUNFTSSTUDIE 2010</a:t>
            </a:r>
            <a:r>
              <a:rPr lang="de-DE" baseline="0" dirty="0" smtClean="0">
                <a:latin typeface="Arial" pitchFamily="34" charset="0"/>
              </a:rPr>
              <a:t> </a:t>
            </a:r>
            <a:r>
              <a:rPr lang="de-DE" dirty="0" smtClean="0">
                <a:latin typeface="Arial" pitchFamily="34" charset="0"/>
              </a:rPr>
              <a:t> – Diskurs Experten</a:t>
            </a:r>
            <a:r>
              <a:rPr lang="de-DE" baseline="0" dirty="0" smtClean="0">
                <a:latin typeface="Arial" pitchFamily="34" charset="0"/>
              </a:rPr>
              <a:t> Delphi – Online Diskussion mit Experten</a:t>
            </a:r>
            <a:endParaRPr lang="de-DE" dirty="0"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50296" y="9427766"/>
            <a:ext cx="2945862" cy="497332"/>
          </a:xfrm>
          <a:prstGeom prst="rect">
            <a:avLst/>
          </a:prstGeom>
          <a:noFill/>
          <a:ln w="9525">
            <a:noFill/>
            <a:miter lim="800000"/>
            <a:headEnd/>
            <a:tailEnd/>
          </a:ln>
        </p:spPr>
        <p:txBody>
          <a:bodyPr lIns="91424" tIns="45712" rIns="91424" bIns="45712" anchor="b"/>
          <a:lstStyle/>
          <a:p>
            <a:pPr algn="r" defTabSz="914378"/>
            <a:fld id="{72231758-E317-4224-963A-E65624B6F08D}" type="slidenum">
              <a:rPr lang="de-DE" sz="1200" b="0"/>
              <a:pPr algn="r" defTabSz="914378"/>
              <a:t>40</a:t>
            </a:fld>
            <a:endParaRPr lang="de-DE" sz="1200" b="0"/>
          </a:p>
        </p:txBody>
      </p:sp>
      <p:sp>
        <p:nvSpPr>
          <p:cNvPr id="70659" name="Rectangle 2"/>
          <p:cNvSpPr>
            <a:spLocks noGrp="1" noRot="1" noChangeAspect="1" noChangeArrowheads="1" noTextEdit="1"/>
          </p:cNvSpPr>
          <p:nvPr>
            <p:ph type="sldImg"/>
          </p:nvPr>
        </p:nvSpPr>
        <p:spPr>
          <a:xfrm>
            <a:off x="919163" y="744538"/>
            <a:ext cx="4960937" cy="3722687"/>
          </a:xfr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endParaRPr lang="en-GB" smtClean="0"/>
          </a:p>
        </p:txBody>
      </p:sp>
      <p:sp>
        <p:nvSpPr>
          <p:cNvPr id="64516" name="Slide Number Placeholder 3"/>
          <p:cNvSpPr>
            <a:spLocks noGrp="1"/>
          </p:cNvSpPr>
          <p:nvPr>
            <p:ph type="sldNum" sz="quarter" idx="5"/>
          </p:nvPr>
        </p:nvSpPr>
        <p:spPr>
          <a:noFill/>
          <a:ln>
            <a:miter lim="800000"/>
            <a:headEnd/>
            <a:tailEnd/>
          </a:ln>
        </p:spPr>
        <p:txBody>
          <a:bodyPr/>
          <a:lstStyle/>
          <a:p>
            <a:fld id="{25010FBA-895F-47CB-BBCA-5E030543B05F}" type="slidenum">
              <a:rPr lang="en-GB" smtClean="0">
                <a:latin typeface="Arial" charset="0"/>
                <a:cs typeface="Arial" charset="0"/>
              </a:rPr>
              <a:pPr/>
              <a:t>41</a:t>
            </a:fld>
            <a:endParaRPr lang="en-GB" smtClean="0">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D5B90A-30CA-4325-83CE-346B0A6BEFA9}" type="slidenum">
              <a:rPr lang="en-GB" smtClean="0"/>
              <a:pPr/>
              <a:t>42</a:t>
            </a:fld>
            <a:endParaRPr lang="en-GB" dirty="0"/>
          </a:p>
        </p:txBody>
      </p:sp>
    </p:spTree>
    <p:extLst>
      <p:ext uri="{BB962C8B-B14F-4D97-AF65-F5344CB8AC3E}">
        <p14:creationId xmlns:p14="http://schemas.microsoft.com/office/powerpoint/2010/main" val="4205135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25000"/>
              </a:spcBef>
              <a:spcAft>
                <a:spcPct val="0"/>
              </a:spcAft>
              <a:buClrTx/>
              <a:buSzTx/>
              <a:buFontTx/>
              <a:buNone/>
              <a:tabLst/>
              <a:defRPr/>
            </a:pPr>
            <a:r>
              <a:rPr lang="de-DE" dirty="0" smtClean="0">
                <a:latin typeface="Arial" pitchFamily="34" charset="0"/>
              </a:rPr>
              <a:t>MÜNCHNER KREIS ZUKUNFTSSTUDIE 2011 – Nutzerbefragung in sechs Ländern:</a:t>
            </a:r>
            <a:r>
              <a:rPr lang="de-DE" baseline="0" dirty="0" smtClean="0">
                <a:latin typeface="Arial" pitchFamily="34" charset="0"/>
              </a:rPr>
              <a:t> Deutschland, Schweden, USA, Brasilien, China und Südkorea</a:t>
            </a:r>
            <a:endParaRPr lang="de-DE" dirty="0" smtClean="0">
              <a:latin typeface="Arial" pitchFamily="34" charset="0"/>
            </a:endParaRPr>
          </a:p>
          <a:p>
            <a:endParaRPr lang="de-DE" dirty="0" smtClean="0"/>
          </a:p>
          <a:p>
            <a:endParaRPr lang="de-DE" dirty="0"/>
          </a:p>
        </p:txBody>
      </p:sp>
      <p:sp>
        <p:nvSpPr>
          <p:cNvPr id="4" name="Foliennummernplatzhalter 3"/>
          <p:cNvSpPr>
            <a:spLocks noGrp="1"/>
          </p:cNvSpPr>
          <p:nvPr>
            <p:ph type="sldNum" sz="quarter" idx="10"/>
          </p:nvPr>
        </p:nvSpPr>
        <p:spPr/>
        <p:txBody>
          <a:bodyPr/>
          <a:lstStyle/>
          <a:p>
            <a:fld id="{ADD5B90A-30CA-4325-83CE-346B0A6BEFA9}" type="slidenum">
              <a:rPr lang="en-GB" smtClean="0"/>
              <a:pPr/>
              <a:t>43</a:t>
            </a:fld>
            <a:endParaRPr lang="en-GB" dirty="0"/>
          </a:p>
        </p:txBody>
      </p:sp>
    </p:spTree>
    <p:extLst>
      <p:ext uri="{BB962C8B-B14F-4D97-AF65-F5344CB8AC3E}">
        <p14:creationId xmlns:p14="http://schemas.microsoft.com/office/powerpoint/2010/main" val="1146064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917575" y="744538"/>
            <a:ext cx="4964113" cy="3722687"/>
          </a:xfrm>
          <a:ln/>
        </p:spPr>
      </p:sp>
      <p:sp>
        <p:nvSpPr>
          <p:cNvPr id="63491" name="Rectangle 3"/>
          <p:cNvSpPr>
            <a:spLocks noGrp="1" noChangeArrowheads="1"/>
          </p:cNvSpPr>
          <p:nvPr>
            <p:ph type="body" idx="1"/>
          </p:nvPr>
        </p:nvSpPr>
        <p:spPr>
          <a:noFill/>
        </p:spPr>
        <p:txBody>
          <a:bodyPr/>
          <a:lstStyle/>
          <a:p>
            <a:r>
              <a:rPr lang="de-DE" sz="1900"/>
              <a:t>Die Frage: Treiben Technologie und Innovation die Nutzung und schaffen sich Angebote somit ihre Nachfrage </a:t>
            </a:r>
            <a:br>
              <a:rPr lang="de-DE" sz="1900"/>
            </a:br>
            <a:r>
              <a:rPr lang="de-DE" sz="1900"/>
              <a:t>oder entstehen neue Bedürfnisse und neue Nutzungssituationen und suchen sich einen nutzenstiftenden </a:t>
            </a:r>
          </a:p>
          <a:p>
            <a:r>
              <a:rPr lang="de-DE" sz="1900"/>
              <a:t>Wert um die entstandene Lücke zu schließen?</a:t>
            </a:r>
          </a:p>
          <a:p>
            <a:r>
              <a:rPr lang="de-DE" sz="1900"/>
              <a:t>Jüngstes Beispiel der Tablet-Computer:</a:t>
            </a:r>
          </a:p>
          <a:p>
            <a:endParaRPr lang="de-DE" sz="19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bildplatzhalt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2048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25000"/>
              </a:spcBef>
              <a:spcAft>
                <a:spcPct val="0"/>
              </a:spcAft>
              <a:buClrTx/>
              <a:buSzTx/>
              <a:buFontTx/>
              <a:buNone/>
              <a:tabLst/>
              <a:defRPr/>
            </a:pPr>
            <a:r>
              <a:rPr lang="de-DE" dirty="0" smtClean="0">
                <a:latin typeface="Arial" pitchFamily="34" charset="0"/>
              </a:rPr>
              <a:t>MÜNCHNER KREIS ZUKUNFTSSTUDIE 2011 – Nutzerbefragung in sechs Ländern:</a:t>
            </a:r>
            <a:r>
              <a:rPr lang="de-DE" baseline="0" dirty="0" smtClean="0">
                <a:latin typeface="Arial" pitchFamily="34" charset="0"/>
              </a:rPr>
              <a:t> Deutschland, Schweden, USA, Brasilien, China und Südkorea</a:t>
            </a:r>
            <a:endParaRPr lang="de-DE" dirty="0" smtClean="0">
              <a:latin typeface="Arial" pitchFamily="34" charset="0"/>
            </a:endParaRPr>
          </a:p>
          <a:p>
            <a:endParaRPr lang="de-DE" dirty="0" smtClean="0"/>
          </a:p>
          <a:p>
            <a:pPr eaLnBrk="1" hangingPunct="1">
              <a:spcBef>
                <a:spcPts val="600"/>
              </a:spcBef>
            </a:pPr>
            <a:endParaRPr lang="de-DE" b="1" dirty="0" smtClean="0">
              <a:solidFill>
                <a:srgbClr val="809BCB"/>
              </a:solidFill>
              <a:latin typeface="Lucida Sans Unicode" pitchFamily="34" charset="0"/>
              <a:ea typeface="Arial Unicode MS" pitchFamily="34" charset="-128"/>
              <a:cs typeface="Arial Unicode MS" pitchFamily="34" charset="-128"/>
            </a:endParaRPr>
          </a:p>
          <a:p>
            <a:pPr eaLnBrk="1" hangingPunct="1">
              <a:spcBef>
                <a:spcPts val="600"/>
              </a:spcBef>
            </a:pPr>
            <a:r>
              <a:rPr lang="de-DE" b="1" dirty="0" smtClean="0">
                <a:solidFill>
                  <a:srgbClr val="809BCB"/>
                </a:solidFill>
                <a:latin typeface="Lucida Sans Unicode" pitchFamily="34" charset="0"/>
                <a:ea typeface="Arial Unicode MS" pitchFamily="34" charset="-128"/>
                <a:cs typeface="Arial Unicode MS" pitchFamily="34" charset="-128"/>
              </a:rPr>
              <a:t>Gestrichelt</a:t>
            </a:r>
            <a:r>
              <a:rPr lang="de-DE" b="1" baseline="0" dirty="0" smtClean="0">
                <a:solidFill>
                  <a:srgbClr val="809BCB"/>
                </a:solidFill>
                <a:latin typeface="Lucida Sans Unicode" pitchFamily="34" charset="0"/>
                <a:ea typeface="Arial Unicode MS" pitchFamily="34" charset="-128"/>
                <a:cs typeface="Arial Unicode MS" pitchFamily="34" charset="-128"/>
              </a:rPr>
              <a:t>  sind die die INSBESONDERE mobil sind.</a:t>
            </a:r>
            <a:endParaRPr lang="de-DE" b="1" dirty="0" smtClean="0">
              <a:solidFill>
                <a:srgbClr val="809BCB"/>
              </a:solidFill>
              <a:latin typeface="Lucida Sans Unicode" pitchFamily="34" charset="0"/>
              <a:ea typeface="Arial Unicode MS" pitchFamily="34" charset="-128"/>
              <a:cs typeface="Arial Unicode MS" pitchFamily="34" charset="-128"/>
            </a:endParaRPr>
          </a:p>
          <a:p>
            <a:pPr eaLnBrk="1" hangingPunct="1">
              <a:spcBef>
                <a:spcPts val="600"/>
              </a:spcBef>
            </a:pPr>
            <a:endParaRPr lang="de-DE" b="1" dirty="0" smtClean="0">
              <a:solidFill>
                <a:srgbClr val="809BCB"/>
              </a:solidFill>
              <a:latin typeface="Lucida Sans Unicode" pitchFamily="34" charset="0"/>
              <a:ea typeface="Arial Unicode MS" pitchFamily="34" charset="-128"/>
              <a:cs typeface="Arial Unicode MS" pitchFamily="34" charset="-128"/>
            </a:endParaRPr>
          </a:p>
          <a:p>
            <a:pPr eaLnBrk="1" hangingPunct="1">
              <a:spcBef>
                <a:spcPts val="600"/>
              </a:spcBef>
            </a:pPr>
            <a:endParaRPr lang="de-DE" b="1" dirty="0" smtClean="0">
              <a:solidFill>
                <a:srgbClr val="809BCB"/>
              </a:solidFill>
              <a:latin typeface="Lucida Sans Unicode" pitchFamily="34" charset="0"/>
              <a:ea typeface="Arial Unicode MS" pitchFamily="34" charset="-128"/>
              <a:cs typeface="Arial Unicode MS" pitchFamily="34" charset="-128"/>
            </a:endParaRPr>
          </a:p>
          <a:p>
            <a:pPr eaLnBrk="1" hangingPunct="1">
              <a:spcBef>
                <a:spcPts val="600"/>
              </a:spcBef>
            </a:pPr>
            <a:r>
              <a:rPr lang="de-DE" b="1" dirty="0" smtClean="0">
                <a:solidFill>
                  <a:srgbClr val="809BCB"/>
                </a:solidFill>
                <a:latin typeface="Lucida Sans Unicode" pitchFamily="34" charset="0"/>
                <a:ea typeface="Arial Unicode MS" pitchFamily="34" charset="-128"/>
                <a:cs typeface="Arial Unicode MS" pitchFamily="34" charset="-128"/>
              </a:rPr>
              <a:t>------------------------------------------------------------------------------------------</a:t>
            </a:r>
          </a:p>
          <a:p>
            <a:pPr eaLnBrk="1" hangingPunct="1">
              <a:spcBef>
                <a:spcPts val="600"/>
              </a:spcBef>
            </a:pPr>
            <a:endParaRPr lang="de-DE" b="1" dirty="0" smtClean="0">
              <a:solidFill>
                <a:srgbClr val="809BCB"/>
              </a:solidFill>
              <a:latin typeface="Lucida Sans Unicode" pitchFamily="34" charset="0"/>
              <a:ea typeface="Arial Unicode MS" pitchFamily="34" charset="-128"/>
              <a:cs typeface="Arial Unicode MS" pitchFamily="34" charset="-128"/>
            </a:endParaRPr>
          </a:p>
          <a:p>
            <a:pPr eaLnBrk="1" hangingPunct="1">
              <a:spcBef>
                <a:spcPts val="600"/>
              </a:spcBef>
            </a:pPr>
            <a:r>
              <a:rPr lang="de-DE" b="1" dirty="0" smtClean="0">
                <a:solidFill>
                  <a:srgbClr val="FFC000"/>
                </a:solidFill>
                <a:latin typeface="Lucida Sans Unicode" pitchFamily="34" charset="0"/>
                <a:ea typeface="Arial Unicode MS" pitchFamily="34" charset="-128"/>
                <a:cs typeface="Arial Unicode MS" pitchFamily="34" charset="-128"/>
              </a:rPr>
              <a:t>Kernergebnisse zu jedem Zukunftsbild: - falls Nachfragen kommen!</a:t>
            </a:r>
          </a:p>
          <a:p>
            <a:pPr eaLnBrk="1" hangingPunct="1">
              <a:spcBef>
                <a:spcPts val="600"/>
              </a:spcBef>
            </a:pPr>
            <a:endParaRPr lang="de-DE" b="1" dirty="0" smtClean="0">
              <a:solidFill>
                <a:srgbClr val="FFC000"/>
              </a:solidFill>
              <a:latin typeface="Lucida Sans Unicode" pitchFamily="34" charset="0"/>
              <a:ea typeface="Arial Unicode MS" pitchFamily="34" charset="-128"/>
              <a:cs typeface="Arial Unicode MS" pitchFamily="34" charset="-128"/>
            </a:endParaRPr>
          </a:p>
          <a:p>
            <a:pPr eaLnBrk="1" hangingPunct="1">
              <a:spcBef>
                <a:spcPts val="600"/>
              </a:spcBef>
            </a:pPr>
            <a:r>
              <a:rPr lang="de-DE" b="1" dirty="0" smtClean="0">
                <a:solidFill>
                  <a:srgbClr val="FFC000"/>
                </a:solidFill>
                <a:latin typeface="Lucida Sans Unicode" pitchFamily="34" charset="0"/>
                <a:ea typeface="Arial Unicode MS" pitchFamily="34" charset="-128"/>
                <a:cs typeface="Arial Unicode MS" pitchFamily="34" charset="-128"/>
              </a:rPr>
              <a:t>Kapitel 1: Lernen und wissen.</a:t>
            </a:r>
            <a:br>
              <a:rPr lang="de-DE" b="1" dirty="0" smtClean="0">
                <a:solidFill>
                  <a:srgbClr val="FFC000"/>
                </a:solidFill>
                <a:latin typeface="Lucida Sans Unicode" pitchFamily="34" charset="0"/>
                <a:ea typeface="Arial Unicode MS" pitchFamily="34" charset="-128"/>
                <a:cs typeface="Arial Unicode MS" pitchFamily="34" charset="-128"/>
              </a:rPr>
            </a:br>
            <a:r>
              <a:rPr lang="de-DE" dirty="0" smtClean="0">
                <a:solidFill>
                  <a:srgbClr val="FFC000"/>
                </a:solidFill>
                <a:latin typeface="Lucida Sans Unicode" pitchFamily="34" charset="0"/>
                <a:ea typeface="Arial Unicode MS" pitchFamily="34" charset="-128"/>
                <a:cs typeface="Arial Unicode MS" pitchFamily="34" charset="-128"/>
              </a:rPr>
              <a:t>Das digitale Schulbuch: 61% der Deutschen würden ihr Kind das </a:t>
            </a:r>
            <a:r>
              <a:rPr lang="de-DE" dirty="0" err="1" smtClean="0">
                <a:solidFill>
                  <a:srgbClr val="FFC000"/>
                </a:solidFill>
                <a:latin typeface="Lucida Sans Unicode" pitchFamily="34" charset="0"/>
                <a:ea typeface="Arial Unicode MS" pitchFamily="34" charset="-128"/>
                <a:cs typeface="Arial Unicode MS" pitchFamily="34" charset="-128"/>
              </a:rPr>
              <a:t>dig</a:t>
            </a:r>
            <a:r>
              <a:rPr lang="de-DE" dirty="0" smtClean="0">
                <a:solidFill>
                  <a:srgbClr val="FFC000"/>
                </a:solidFill>
                <a:latin typeface="Lucida Sans Unicode" pitchFamily="34" charset="0"/>
                <a:ea typeface="Arial Unicode MS" pitchFamily="34" charset="-128"/>
                <a:cs typeface="Arial Unicode MS" pitchFamily="34" charset="-128"/>
              </a:rPr>
              <a:t>. Schulbuch ausprobieren lassen – im </a:t>
            </a:r>
            <a:r>
              <a:rPr lang="de-DE" dirty="0" err="1" smtClean="0">
                <a:solidFill>
                  <a:srgbClr val="FFC000"/>
                </a:solidFill>
                <a:latin typeface="Lucida Sans Unicode" pitchFamily="34" charset="0"/>
                <a:ea typeface="Arial Unicode MS" pitchFamily="34" charset="-128"/>
                <a:cs typeface="Arial Unicode MS" pitchFamily="34" charset="-128"/>
              </a:rPr>
              <a:t>internat</a:t>
            </a:r>
            <a:r>
              <a:rPr lang="de-DE" dirty="0" smtClean="0">
                <a:solidFill>
                  <a:srgbClr val="FFC000"/>
                </a:solidFill>
                <a:latin typeface="Lucida Sans Unicode" pitchFamily="34" charset="0"/>
                <a:ea typeface="Arial Unicode MS" pitchFamily="34" charset="-128"/>
                <a:cs typeface="Arial Unicode MS" pitchFamily="34" charset="-128"/>
              </a:rPr>
              <a:t>. Vergleich der kleinste Wert. Größte Angst der Deutschen: Dass ihre Kinder nicht mehr lernen, wie man ohne Computer zurechtkommt.</a:t>
            </a:r>
          </a:p>
          <a:p>
            <a:pPr eaLnBrk="1" hangingPunct="1">
              <a:spcBef>
                <a:spcPts val="600"/>
              </a:spcBef>
            </a:pPr>
            <a:endParaRPr lang="de-DE" sz="1800" dirty="0" smtClean="0">
              <a:solidFill>
                <a:srgbClr val="FFC000"/>
              </a:solidFill>
              <a:latin typeface="Times New Roman" pitchFamily="18" charset="0"/>
              <a:cs typeface="Times New Roman" pitchFamily="18" charset="0"/>
            </a:endParaRPr>
          </a:p>
          <a:p>
            <a:pPr eaLnBrk="1" hangingPunct="1">
              <a:spcBef>
                <a:spcPts val="600"/>
              </a:spcBef>
            </a:pPr>
            <a:r>
              <a:rPr lang="de-DE" b="1" dirty="0" smtClean="0">
                <a:solidFill>
                  <a:srgbClr val="FFC000"/>
                </a:solidFill>
                <a:latin typeface="Lucida Sans Unicode" pitchFamily="34" charset="0"/>
                <a:ea typeface="Arial Unicode MS" pitchFamily="34" charset="-128"/>
                <a:cs typeface="Arial Unicode MS" pitchFamily="34" charset="-128"/>
              </a:rPr>
              <a:t>Kapitel 2: Arbeiten und organisieren.</a:t>
            </a:r>
            <a:endParaRPr lang="de-DE" sz="1800" dirty="0" smtClean="0">
              <a:solidFill>
                <a:srgbClr val="FFC000"/>
              </a:solidFill>
              <a:latin typeface="Times New Roman" pitchFamily="18" charset="0"/>
              <a:cs typeface="Times New Roman" pitchFamily="18" charset="0"/>
            </a:endParaRPr>
          </a:p>
          <a:p>
            <a:pPr eaLnBrk="1" hangingPunct="1">
              <a:spcBef>
                <a:spcPts val="600"/>
              </a:spcBef>
            </a:pPr>
            <a:r>
              <a:rPr lang="de-DE" dirty="0" smtClean="0">
                <a:solidFill>
                  <a:srgbClr val="FFC000"/>
                </a:solidFill>
                <a:latin typeface="Lucida Sans Unicode" pitchFamily="34" charset="0"/>
                <a:ea typeface="Arial Unicode MS" pitchFamily="34" charset="-128"/>
                <a:cs typeface="Arial Unicode MS" pitchFamily="34" charset="-128"/>
              </a:rPr>
              <a:t>Der Online-Datenmanager: Insgesamt wenig Begeisterung, geringstes Interesse in den USA. Größte Sorge: Dass persönliche Daten auch nach dem Löschen noch irgendwo im Internet vorhanden sind – d.h. dem Online-Datenmanager wird nicht zugetraut, seine Arbeit wirklich erledigen zu können.</a:t>
            </a:r>
          </a:p>
          <a:p>
            <a:pPr eaLnBrk="1" hangingPunct="1">
              <a:spcBef>
                <a:spcPts val="600"/>
              </a:spcBef>
            </a:pPr>
            <a:r>
              <a:rPr lang="de-DE" dirty="0" smtClean="0">
                <a:solidFill>
                  <a:srgbClr val="FFC000"/>
                </a:solidFill>
                <a:latin typeface="Lucida Sans Unicode" pitchFamily="34" charset="0"/>
                <a:ea typeface="Arial Unicode MS" pitchFamily="34" charset="-128"/>
                <a:cs typeface="Arial Unicode MS" pitchFamily="34" charset="-128"/>
              </a:rPr>
              <a:t>Der allgegenwärtige Schreibtisch: Größtes Interesse in Brasilien, geringstes in </a:t>
            </a:r>
            <a:r>
              <a:rPr lang="de-DE" dirty="0" err="1" smtClean="0">
                <a:solidFill>
                  <a:srgbClr val="FFC000"/>
                </a:solidFill>
                <a:latin typeface="Lucida Sans Unicode" pitchFamily="34" charset="0"/>
                <a:ea typeface="Arial Unicode MS" pitchFamily="34" charset="-128"/>
                <a:cs typeface="Arial Unicode MS" pitchFamily="34" charset="-128"/>
              </a:rPr>
              <a:t>Dtl</a:t>
            </a:r>
            <a:r>
              <a:rPr lang="de-DE" dirty="0" smtClean="0">
                <a:solidFill>
                  <a:srgbClr val="FFC000"/>
                </a:solidFill>
                <a:latin typeface="Lucida Sans Unicode" pitchFamily="34" charset="0"/>
                <a:ea typeface="Arial Unicode MS" pitchFamily="34" charset="-128"/>
                <a:cs typeface="Arial Unicode MS" pitchFamily="34" charset="-128"/>
              </a:rPr>
              <a:t>., kaum Zahlungsbereitschaft, größte Angst in </a:t>
            </a:r>
            <a:r>
              <a:rPr lang="de-DE" dirty="0" err="1" smtClean="0">
                <a:solidFill>
                  <a:srgbClr val="FFC000"/>
                </a:solidFill>
                <a:latin typeface="Lucida Sans Unicode" pitchFamily="34" charset="0"/>
                <a:ea typeface="Arial Unicode MS" pitchFamily="34" charset="-128"/>
                <a:cs typeface="Arial Unicode MS" pitchFamily="34" charset="-128"/>
              </a:rPr>
              <a:t>Dtl</a:t>
            </a:r>
            <a:r>
              <a:rPr lang="de-DE" dirty="0" smtClean="0">
                <a:solidFill>
                  <a:srgbClr val="FFC000"/>
                </a:solidFill>
                <a:latin typeface="Lucida Sans Unicode" pitchFamily="34" charset="0"/>
                <a:ea typeface="Arial Unicode MS" pitchFamily="34" charset="-128"/>
                <a:cs typeface="Arial Unicode MS" pitchFamily="34" charset="-128"/>
              </a:rPr>
              <a:t>.: Datenmissbrauch.</a:t>
            </a:r>
            <a:br>
              <a:rPr lang="de-DE" dirty="0" smtClean="0">
                <a:solidFill>
                  <a:srgbClr val="FFC000"/>
                </a:solidFill>
                <a:latin typeface="Lucida Sans Unicode" pitchFamily="34" charset="0"/>
                <a:ea typeface="Arial Unicode MS" pitchFamily="34" charset="-128"/>
                <a:cs typeface="Arial Unicode MS" pitchFamily="34" charset="-128"/>
              </a:rPr>
            </a:br>
            <a:r>
              <a:rPr lang="de-DE" dirty="0" smtClean="0">
                <a:solidFill>
                  <a:srgbClr val="FFC000"/>
                </a:solidFill>
                <a:latin typeface="Lucida Sans Unicode" pitchFamily="34" charset="0"/>
                <a:ea typeface="Arial Unicode MS" pitchFamily="34" charset="-128"/>
                <a:cs typeface="Arial Unicode MS" pitchFamily="34" charset="-128"/>
              </a:rPr>
              <a:t>Das digitale Bürgerservicebüro: Großes Interesse in China, am wenigsten in den USA, größte Angst (</a:t>
            </a:r>
            <a:r>
              <a:rPr lang="de-DE" dirty="0" err="1" smtClean="0">
                <a:solidFill>
                  <a:srgbClr val="FFC000"/>
                </a:solidFill>
                <a:latin typeface="Lucida Sans Unicode" pitchFamily="34" charset="0"/>
                <a:ea typeface="Arial Unicode MS" pitchFamily="34" charset="-128"/>
                <a:cs typeface="Arial Unicode MS" pitchFamily="34" charset="-128"/>
              </a:rPr>
              <a:t>Dtl</a:t>
            </a:r>
            <a:r>
              <a:rPr lang="de-DE" dirty="0" smtClean="0">
                <a:solidFill>
                  <a:srgbClr val="FFC000"/>
                </a:solidFill>
                <a:latin typeface="Lucida Sans Unicode" pitchFamily="34" charset="0"/>
                <a:ea typeface="Arial Unicode MS" pitchFamily="34" charset="-128"/>
                <a:cs typeface="Arial Unicode MS" pitchFamily="34" charset="-128"/>
              </a:rPr>
              <a:t>., China): Datenmissbrauch.</a:t>
            </a:r>
          </a:p>
          <a:p>
            <a:pPr eaLnBrk="1" hangingPunct="1">
              <a:spcBef>
                <a:spcPts val="600"/>
              </a:spcBef>
            </a:pPr>
            <a:endParaRPr lang="de-DE" sz="1800" dirty="0" smtClean="0">
              <a:solidFill>
                <a:srgbClr val="FFC000"/>
              </a:solidFill>
              <a:latin typeface="Times New Roman" pitchFamily="18" charset="0"/>
              <a:cs typeface="Times New Roman" pitchFamily="18" charset="0"/>
            </a:endParaRPr>
          </a:p>
          <a:p>
            <a:pPr eaLnBrk="1" hangingPunct="1">
              <a:spcBef>
                <a:spcPts val="600"/>
              </a:spcBef>
            </a:pPr>
            <a:r>
              <a:rPr lang="de-DE" b="1" dirty="0" smtClean="0">
                <a:solidFill>
                  <a:srgbClr val="FFC000"/>
                </a:solidFill>
                <a:latin typeface="Lucida Sans Unicode" pitchFamily="34" charset="0"/>
                <a:ea typeface="Arial Unicode MS" pitchFamily="34" charset="-128"/>
                <a:cs typeface="Arial Unicode MS" pitchFamily="34" charset="-128"/>
              </a:rPr>
              <a:t>Kapitel 3: Unterhalten und bewahren.</a:t>
            </a:r>
            <a:endParaRPr lang="de-DE" sz="1800" dirty="0" smtClean="0">
              <a:solidFill>
                <a:srgbClr val="FFC000"/>
              </a:solidFill>
              <a:latin typeface="Times New Roman" pitchFamily="18" charset="0"/>
              <a:cs typeface="Times New Roman" pitchFamily="18" charset="0"/>
            </a:endParaRPr>
          </a:p>
          <a:p>
            <a:pPr eaLnBrk="1" hangingPunct="1">
              <a:spcBef>
                <a:spcPts val="600"/>
              </a:spcBef>
            </a:pPr>
            <a:r>
              <a:rPr lang="de-DE" dirty="0" smtClean="0">
                <a:solidFill>
                  <a:srgbClr val="FFC000"/>
                </a:solidFill>
                <a:latin typeface="Lucida Sans Unicode" pitchFamily="34" charset="0"/>
                <a:ea typeface="Arial Unicode MS" pitchFamily="34" charset="-128"/>
                <a:cs typeface="Arial Unicode MS" pitchFamily="34" charset="-128"/>
              </a:rPr>
              <a:t>Der lebenslange Datentresor: Größtes Interesse in China, in Deutschland und USA am geringsten. Größte Sorge in </a:t>
            </a:r>
            <a:r>
              <a:rPr lang="de-DE" dirty="0" err="1" smtClean="0">
                <a:solidFill>
                  <a:srgbClr val="FFC000"/>
                </a:solidFill>
                <a:latin typeface="Lucida Sans Unicode" pitchFamily="34" charset="0"/>
                <a:ea typeface="Arial Unicode MS" pitchFamily="34" charset="-128"/>
                <a:cs typeface="Arial Unicode MS" pitchFamily="34" charset="-128"/>
              </a:rPr>
              <a:t>Dtl</a:t>
            </a:r>
            <a:r>
              <a:rPr lang="de-DE" dirty="0" smtClean="0">
                <a:solidFill>
                  <a:srgbClr val="FFC000"/>
                </a:solidFill>
                <a:latin typeface="Lucida Sans Unicode" pitchFamily="34" charset="0"/>
                <a:ea typeface="Arial Unicode MS" pitchFamily="34" charset="-128"/>
                <a:cs typeface="Arial Unicode MS" pitchFamily="34" charset="-128"/>
              </a:rPr>
              <a:t>.: Datenmissbrauch.</a:t>
            </a:r>
            <a:br>
              <a:rPr lang="de-DE" dirty="0" smtClean="0">
                <a:solidFill>
                  <a:srgbClr val="FFC000"/>
                </a:solidFill>
                <a:latin typeface="Lucida Sans Unicode" pitchFamily="34" charset="0"/>
                <a:ea typeface="Arial Unicode MS" pitchFamily="34" charset="-128"/>
                <a:cs typeface="Arial Unicode MS" pitchFamily="34" charset="-128"/>
              </a:rPr>
            </a:br>
            <a:r>
              <a:rPr lang="de-DE" dirty="0" smtClean="0">
                <a:solidFill>
                  <a:srgbClr val="FFC000"/>
                </a:solidFill>
                <a:latin typeface="Lucida Sans Unicode" pitchFamily="34" charset="0"/>
                <a:ea typeface="Arial Unicode MS" pitchFamily="34" charset="-128"/>
                <a:cs typeface="Arial Unicode MS" pitchFamily="34" charset="-128"/>
              </a:rPr>
              <a:t>Mein persönliches Fernsehen: Großes Interesse in Brasilien, am wenigsten in Deutschland, sehr geringe Zahlungsbereitschaft in </a:t>
            </a:r>
            <a:r>
              <a:rPr lang="de-DE" dirty="0" err="1" smtClean="0">
                <a:solidFill>
                  <a:srgbClr val="FFC000"/>
                </a:solidFill>
                <a:latin typeface="Lucida Sans Unicode" pitchFamily="34" charset="0"/>
                <a:ea typeface="Arial Unicode MS" pitchFamily="34" charset="-128"/>
                <a:cs typeface="Arial Unicode MS" pitchFamily="34" charset="-128"/>
              </a:rPr>
              <a:t>Dtl</a:t>
            </a:r>
            <a:r>
              <a:rPr lang="de-DE" dirty="0" smtClean="0">
                <a:solidFill>
                  <a:srgbClr val="FFC000"/>
                </a:solidFill>
                <a:latin typeface="Lucida Sans Unicode" pitchFamily="34" charset="0"/>
                <a:ea typeface="Arial Unicode MS" pitchFamily="34" charset="-128"/>
                <a:cs typeface="Arial Unicode MS" pitchFamily="34" charset="-128"/>
              </a:rPr>
              <a:t>., größte Angst </a:t>
            </a:r>
            <a:r>
              <a:rPr lang="de-DE" dirty="0" err="1" smtClean="0">
                <a:solidFill>
                  <a:srgbClr val="FFC000"/>
                </a:solidFill>
                <a:latin typeface="Lucida Sans Unicode" pitchFamily="34" charset="0"/>
                <a:ea typeface="Arial Unicode MS" pitchFamily="34" charset="-128"/>
                <a:cs typeface="Arial Unicode MS" pitchFamily="34" charset="-128"/>
              </a:rPr>
              <a:t>Dtl</a:t>
            </a:r>
            <a:r>
              <a:rPr lang="de-DE" dirty="0" smtClean="0">
                <a:solidFill>
                  <a:srgbClr val="FFC000"/>
                </a:solidFill>
                <a:latin typeface="Lucida Sans Unicode" pitchFamily="34" charset="0"/>
                <a:ea typeface="Arial Unicode MS" pitchFamily="34" charset="-128"/>
                <a:cs typeface="Arial Unicode MS" pitchFamily="34" charset="-128"/>
              </a:rPr>
              <a:t>.: Datenmissbrauch.</a:t>
            </a:r>
          </a:p>
          <a:p>
            <a:pPr eaLnBrk="1" hangingPunct="1">
              <a:spcBef>
                <a:spcPts val="600"/>
              </a:spcBef>
            </a:pPr>
            <a:endParaRPr lang="de-DE" sz="1800" dirty="0" smtClean="0">
              <a:solidFill>
                <a:srgbClr val="FFC000"/>
              </a:solidFill>
              <a:latin typeface="Times New Roman" pitchFamily="18" charset="0"/>
              <a:cs typeface="Times New Roman" pitchFamily="18" charset="0"/>
            </a:endParaRPr>
          </a:p>
          <a:p>
            <a:pPr eaLnBrk="1" hangingPunct="1">
              <a:spcBef>
                <a:spcPts val="600"/>
              </a:spcBef>
            </a:pPr>
            <a:r>
              <a:rPr lang="de-DE" b="1" dirty="0" smtClean="0">
                <a:solidFill>
                  <a:srgbClr val="FFC000"/>
                </a:solidFill>
                <a:latin typeface="Lucida Sans Unicode" pitchFamily="34" charset="0"/>
                <a:ea typeface="Arial Unicode MS" pitchFamily="34" charset="-128"/>
                <a:cs typeface="Arial Unicode MS" pitchFamily="34" charset="-128"/>
              </a:rPr>
              <a:t>Kapitel 4: Wohnen.</a:t>
            </a:r>
            <a:endParaRPr lang="de-DE" sz="1800" dirty="0" smtClean="0">
              <a:solidFill>
                <a:srgbClr val="FFC000"/>
              </a:solidFill>
              <a:latin typeface="Times New Roman" pitchFamily="18" charset="0"/>
              <a:cs typeface="Times New Roman" pitchFamily="18" charset="0"/>
            </a:endParaRPr>
          </a:p>
          <a:p>
            <a:pPr eaLnBrk="1" hangingPunct="1">
              <a:spcBef>
                <a:spcPts val="600"/>
              </a:spcBef>
            </a:pPr>
            <a:r>
              <a:rPr lang="de-DE" dirty="0" smtClean="0">
                <a:solidFill>
                  <a:srgbClr val="FFC000"/>
                </a:solidFill>
                <a:latin typeface="Lucida Sans Unicode" pitchFamily="34" charset="0"/>
                <a:ea typeface="Arial Unicode MS" pitchFamily="34" charset="-128"/>
                <a:cs typeface="Arial Unicode MS" pitchFamily="34" charset="-128"/>
              </a:rPr>
              <a:t>Der automatische Energiemanager: Insgesamt hohes Interesse, in den USA am geringsten. Größte Angst in allen Ländern: dass man sich neue, kompatible </a:t>
            </a:r>
            <a:r>
              <a:rPr lang="de-DE" dirty="0" err="1" smtClean="0">
                <a:solidFill>
                  <a:srgbClr val="FFC000"/>
                </a:solidFill>
                <a:latin typeface="Lucida Sans Unicode" pitchFamily="34" charset="0"/>
                <a:ea typeface="Arial Unicode MS" pitchFamily="34" charset="-128"/>
                <a:cs typeface="Arial Unicode MS" pitchFamily="34" charset="-128"/>
              </a:rPr>
              <a:t>HHGeräte</a:t>
            </a:r>
            <a:r>
              <a:rPr lang="de-DE" dirty="0" smtClean="0">
                <a:solidFill>
                  <a:srgbClr val="FFC000"/>
                </a:solidFill>
                <a:latin typeface="Lucida Sans Unicode" pitchFamily="34" charset="0"/>
                <a:ea typeface="Arial Unicode MS" pitchFamily="34" charset="-128"/>
                <a:cs typeface="Arial Unicode MS" pitchFamily="34" charset="-128"/>
              </a:rPr>
              <a:t> anschaffen muss.</a:t>
            </a:r>
            <a:br>
              <a:rPr lang="de-DE" dirty="0" smtClean="0">
                <a:solidFill>
                  <a:srgbClr val="FFC000"/>
                </a:solidFill>
                <a:latin typeface="Lucida Sans Unicode" pitchFamily="34" charset="0"/>
                <a:ea typeface="Arial Unicode MS" pitchFamily="34" charset="-128"/>
                <a:cs typeface="Arial Unicode MS" pitchFamily="34" charset="-128"/>
              </a:rPr>
            </a:br>
            <a:r>
              <a:rPr lang="de-DE" dirty="0" smtClean="0">
                <a:solidFill>
                  <a:srgbClr val="FFC000"/>
                </a:solidFill>
                <a:latin typeface="Lucida Sans Unicode" pitchFamily="34" charset="0"/>
                <a:ea typeface="Arial Unicode MS" pitchFamily="34" charset="-128"/>
                <a:cs typeface="Arial Unicode MS" pitchFamily="34" charset="-128"/>
              </a:rPr>
              <a:t>Der Gesundheitsassistent zu Hause: Hohe Akzeptanz in Brasilien und China, geringste in </a:t>
            </a:r>
            <a:r>
              <a:rPr lang="de-DE" dirty="0" err="1" smtClean="0">
                <a:solidFill>
                  <a:srgbClr val="FFC000"/>
                </a:solidFill>
                <a:latin typeface="Lucida Sans Unicode" pitchFamily="34" charset="0"/>
                <a:ea typeface="Arial Unicode MS" pitchFamily="34" charset="-128"/>
                <a:cs typeface="Arial Unicode MS" pitchFamily="34" charset="-128"/>
              </a:rPr>
              <a:t>Dtl</a:t>
            </a:r>
            <a:r>
              <a:rPr lang="de-DE" dirty="0" smtClean="0">
                <a:solidFill>
                  <a:srgbClr val="FFC000"/>
                </a:solidFill>
                <a:latin typeface="Lucida Sans Unicode" pitchFamily="34" charset="0"/>
                <a:ea typeface="Arial Unicode MS" pitchFamily="34" charset="-128"/>
                <a:cs typeface="Arial Unicode MS" pitchFamily="34" charset="-128"/>
              </a:rPr>
              <a:t>. und USA. Größte Angst in </a:t>
            </a:r>
            <a:r>
              <a:rPr lang="de-DE" dirty="0" err="1" smtClean="0">
                <a:solidFill>
                  <a:srgbClr val="FFC000"/>
                </a:solidFill>
                <a:latin typeface="Lucida Sans Unicode" pitchFamily="34" charset="0"/>
                <a:ea typeface="Arial Unicode MS" pitchFamily="34" charset="-128"/>
                <a:cs typeface="Arial Unicode MS" pitchFamily="34" charset="-128"/>
              </a:rPr>
              <a:t>Dtl</a:t>
            </a:r>
            <a:r>
              <a:rPr lang="de-DE" dirty="0" smtClean="0">
                <a:solidFill>
                  <a:srgbClr val="FFC000"/>
                </a:solidFill>
                <a:latin typeface="Lucida Sans Unicode" pitchFamily="34" charset="0"/>
                <a:ea typeface="Arial Unicode MS" pitchFamily="34" charset="-128"/>
                <a:cs typeface="Arial Unicode MS" pitchFamily="34" charset="-128"/>
              </a:rPr>
              <a:t>. Und Schweden: dass sich das soziale Umfeld zurückzieht.</a:t>
            </a:r>
          </a:p>
          <a:p>
            <a:pPr eaLnBrk="1" hangingPunct="1">
              <a:spcBef>
                <a:spcPts val="600"/>
              </a:spcBef>
            </a:pPr>
            <a:endParaRPr lang="de-DE" sz="1800" dirty="0" smtClean="0">
              <a:solidFill>
                <a:srgbClr val="FFC000"/>
              </a:solidFill>
              <a:latin typeface="Times New Roman" pitchFamily="18" charset="0"/>
              <a:cs typeface="Times New Roman" pitchFamily="18" charset="0"/>
            </a:endParaRPr>
          </a:p>
          <a:p>
            <a:pPr eaLnBrk="1" hangingPunct="1">
              <a:spcBef>
                <a:spcPts val="600"/>
              </a:spcBef>
            </a:pPr>
            <a:r>
              <a:rPr lang="de-DE" b="1" dirty="0" smtClean="0">
                <a:solidFill>
                  <a:srgbClr val="FFC000"/>
                </a:solidFill>
                <a:latin typeface="Lucida Sans Unicode" pitchFamily="34" charset="0"/>
                <a:ea typeface="Arial Unicode MS" pitchFamily="34" charset="-128"/>
                <a:cs typeface="Arial Unicode MS" pitchFamily="34" charset="-128"/>
              </a:rPr>
              <a:t>Kapitel 5: Gesund sein und bleiben.</a:t>
            </a:r>
            <a:endParaRPr lang="de-DE" sz="1800" dirty="0" smtClean="0">
              <a:solidFill>
                <a:srgbClr val="FFC000"/>
              </a:solidFill>
              <a:latin typeface="Times New Roman" pitchFamily="18" charset="0"/>
              <a:cs typeface="Times New Roman" pitchFamily="18" charset="0"/>
            </a:endParaRPr>
          </a:p>
          <a:p>
            <a:pPr eaLnBrk="1" hangingPunct="1">
              <a:spcBef>
                <a:spcPts val="600"/>
              </a:spcBef>
            </a:pPr>
            <a:r>
              <a:rPr lang="de-DE" dirty="0" err="1" smtClean="0">
                <a:solidFill>
                  <a:srgbClr val="FFC000"/>
                </a:solidFill>
                <a:latin typeface="Lucida Sans Unicode" pitchFamily="34" charset="0"/>
                <a:ea typeface="Arial Unicode MS" pitchFamily="34" charset="-128"/>
                <a:cs typeface="Arial Unicode MS" pitchFamily="34" charset="-128"/>
              </a:rPr>
              <a:t>Telemonitoring</a:t>
            </a:r>
            <a:r>
              <a:rPr lang="de-DE" dirty="0" smtClean="0">
                <a:solidFill>
                  <a:srgbClr val="FFC000"/>
                </a:solidFill>
                <a:latin typeface="Lucida Sans Unicode" pitchFamily="34" charset="0"/>
                <a:ea typeface="Arial Unicode MS" pitchFamily="34" charset="-128"/>
                <a:cs typeface="Arial Unicode MS" pitchFamily="34" charset="-128"/>
              </a:rPr>
              <a:t>: Größtes Interesse in Brasilien, geringstes in </a:t>
            </a:r>
            <a:r>
              <a:rPr lang="de-DE" dirty="0" err="1" smtClean="0">
                <a:solidFill>
                  <a:srgbClr val="FFC000"/>
                </a:solidFill>
                <a:latin typeface="Lucida Sans Unicode" pitchFamily="34" charset="0"/>
                <a:ea typeface="Arial Unicode MS" pitchFamily="34" charset="-128"/>
                <a:cs typeface="Arial Unicode MS" pitchFamily="34" charset="-128"/>
              </a:rPr>
              <a:t>Dtl</a:t>
            </a:r>
            <a:r>
              <a:rPr lang="de-DE" dirty="0" smtClean="0">
                <a:solidFill>
                  <a:srgbClr val="FFC000"/>
                </a:solidFill>
                <a:latin typeface="Lucida Sans Unicode" pitchFamily="34" charset="0"/>
                <a:ea typeface="Arial Unicode MS" pitchFamily="34" charset="-128"/>
                <a:cs typeface="Arial Unicode MS" pitchFamily="34" charset="-128"/>
              </a:rPr>
              <a:t>./USA. Größte Angst </a:t>
            </a:r>
            <a:r>
              <a:rPr lang="de-DE" dirty="0" err="1" smtClean="0">
                <a:solidFill>
                  <a:srgbClr val="FFC000"/>
                </a:solidFill>
                <a:latin typeface="Lucida Sans Unicode" pitchFamily="34" charset="0"/>
                <a:ea typeface="Arial Unicode MS" pitchFamily="34" charset="-128"/>
                <a:cs typeface="Arial Unicode MS" pitchFamily="34" charset="-128"/>
              </a:rPr>
              <a:t>Dtl</a:t>
            </a:r>
            <a:r>
              <a:rPr lang="de-DE" dirty="0" smtClean="0">
                <a:solidFill>
                  <a:srgbClr val="FFC000"/>
                </a:solidFill>
                <a:latin typeface="Lucida Sans Unicode" pitchFamily="34" charset="0"/>
                <a:ea typeface="Arial Unicode MS" pitchFamily="34" charset="-128"/>
                <a:cs typeface="Arial Unicode MS" pitchFamily="34" charset="-128"/>
              </a:rPr>
              <a:t>.: Datenmissbrauch. </a:t>
            </a:r>
            <a:br>
              <a:rPr lang="de-DE" dirty="0" smtClean="0">
                <a:solidFill>
                  <a:srgbClr val="FFC000"/>
                </a:solidFill>
                <a:latin typeface="Lucida Sans Unicode" pitchFamily="34" charset="0"/>
                <a:ea typeface="Arial Unicode MS" pitchFamily="34" charset="-128"/>
                <a:cs typeface="Arial Unicode MS" pitchFamily="34" charset="-128"/>
              </a:rPr>
            </a:br>
            <a:r>
              <a:rPr lang="de-DE" dirty="0" smtClean="0">
                <a:solidFill>
                  <a:srgbClr val="FFC000"/>
                </a:solidFill>
                <a:latin typeface="Lucida Sans Unicode" pitchFamily="34" charset="0"/>
                <a:ea typeface="Arial Unicode MS" pitchFamily="34" charset="-128"/>
                <a:cs typeface="Arial Unicode MS" pitchFamily="34" charset="-128"/>
              </a:rPr>
              <a:t>Der intelligente Arztbericht und das elektronische Rezept: Hohes Interesse allgemein, größte Angst </a:t>
            </a:r>
            <a:r>
              <a:rPr lang="de-DE" dirty="0" err="1" smtClean="0">
                <a:solidFill>
                  <a:srgbClr val="FFC000"/>
                </a:solidFill>
                <a:latin typeface="Lucida Sans Unicode" pitchFamily="34" charset="0"/>
                <a:ea typeface="Arial Unicode MS" pitchFamily="34" charset="-128"/>
                <a:cs typeface="Arial Unicode MS" pitchFamily="34" charset="-128"/>
              </a:rPr>
              <a:t>Dtl</a:t>
            </a:r>
            <a:r>
              <a:rPr lang="de-DE" dirty="0" smtClean="0">
                <a:solidFill>
                  <a:srgbClr val="FFC000"/>
                </a:solidFill>
                <a:latin typeface="Lucida Sans Unicode" pitchFamily="34" charset="0"/>
                <a:ea typeface="Arial Unicode MS" pitchFamily="34" charset="-128"/>
                <a:cs typeface="Arial Unicode MS" pitchFamily="34" charset="-128"/>
              </a:rPr>
              <a:t>.: Datenmissbrauch, sehr geringe Zahlungsbereitschaft weltweit</a:t>
            </a:r>
          </a:p>
          <a:p>
            <a:pPr eaLnBrk="1" hangingPunct="1">
              <a:spcBef>
                <a:spcPts val="600"/>
              </a:spcBef>
            </a:pPr>
            <a:endParaRPr lang="de-DE" sz="1800" dirty="0" smtClean="0">
              <a:solidFill>
                <a:srgbClr val="FFC000"/>
              </a:solidFill>
              <a:latin typeface="Times New Roman" pitchFamily="18" charset="0"/>
              <a:cs typeface="Times New Roman" pitchFamily="18" charset="0"/>
            </a:endParaRPr>
          </a:p>
          <a:p>
            <a:pPr eaLnBrk="1" hangingPunct="1">
              <a:spcBef>
                <a:spcPts val="600"/>
              </a:spcBef>
            </a:pPr>
            <a:r>
              <a:rPr lang="de-DE" b="1" dirty="0" smtClean="0">
                <a:solidFill>
                  <a:srgbClr val="FFC000"/>
                </a:solidFill>
                <a:latin typeface="Lucida Sans Unicode" pitchFamily="34" charset="0"/>
                <a:ea typeface="Arial Unicode MS" pitchFamily="34" charset="-128"/>
                <a:cs typeface="Arial Unicode MS" pitchFamily="34" charset="-128"/>
              </a:rPr>
              <a:t>Kapitel 6: Mobil sein und bleiben.</a:t>
            </a:r>
            <a:endParaRPr lang="de-DE" sz="1800" dirty="0" smtClean="0">
              <a:solidFill>
                <a:srgbClr val="FFC000"/>
              </a:solidFill>
              <a:latin typeface="Times New Roman" pitchFamily="18" charset="0"/>
              <a:cs typeface="Times New Roman" pitchFamily="18" charset="0"/>
            </a:endParaRPr>
          </a:p>
          <a:p>
            <a:pPr eaLnBrk="1" hangingPunct="1">
              <a:spcBef>
                <a:spcPts val="600"/>
              </a:spcBef>
            </a:pPr>
            <a:r>
              <a:rPr lang="de-DE" dirty="0" smtClean="0">
                <a:solidFill>
                  <a:srgbClr val="FFC000"/>
                </a:solidFill>
                <a:latin typeface="Lucida Sans Unicode" pitchFamily="34" charset="0"/>
                <a:ea typeface="Arial Unicode MS" pitchFamily="34" charset="-128"/>
                <a:cs typeface="Arial Unicode MS" pitchFamily="34" charset="-128"/>
              </a:rPr>
              <a:t>Der persönliche Mobilitätsassistent: Eher weniger Interesse allgemein, geringstes Interesse in </a:t>
            </a:r>
            <a:r>
              <a:rPr lang="de-DE" dirty="0" err="1" smtClean="0">
                <a:solidFill>
                  <a:srgbClr val="FFC000"/>
                </a:solidFill>
                <a:latin typeface="Lucida Sans Unicode" pitchFamily="34" charset="0"/>
                <a:ea typeface="Arial Unicode MS" pitchFamily="34" charset="-128"/>
                <a:cs typeface="Arial Unicode MS" pitchFamily="34" charset="-128"/>
              </a:rPr>
              <a:t>Dtl</a:t>
            </a:r>
            <a:r>
              <a:rPr lang="de-DE" dirty="0" smtClean="0">
                <a:solidFill>
                  <a:srgbClr val="FFC000"/>
                </a:solidFill>
                <a:latin typeface="Lucida Sans Unicode" pitchFamily="34" charset="0"/>
                <a:ea typeface="Arial Unicode MS" pitchFamily="34" charset="-128"/>
                <a:cs typeface="Arial Unicode MS" pitchFamily="34" charset="-128"/>
              </a:rPr>
              <a:t>. Und USA, größte Angst </a:t>
            </a:r>
            <a:r>
              <a:rPr lang="de-DE" dirty="0" err="1" smtClean="0">
                <a:solidFill>
                  <a:srgbClr val="FFC000"/>
                </a:solidFill>
                <a:latin typeface="Lucida Sans Unicode" pitchFamily="34" charset="0"/>
                <a:ea typeface="Arial Unicode MS" pitchFamily="34" charset="-128"/>
                <a:cs typeface="Arial Unicode MS" pitchFamily="34" charset="-128"/>
              </a:rPr>
              <a:t>Dtl</a:t>
            </a:r>
            <a:r>
              <a:rPr lang="de-DE" dirty="0" smtClean="0">
                <a:solidFill>
                  <a:srgbClr val="FFC000"/>
                </a:solidFill>
                <a:latin typeface="Lucida Sans Unicode" pitchFamily="34" charset="0"/>
                <a:ea typeface="Arial Unicode MS" pitchFamily="34" charset="-128"/>
                <a:cs typeface="Arial Unicode MS" pitchFamily="34" charset="-128"/>
              </a:rPr>
              <a:t>.: Datenmissbrauch, sehr geringe Zahlungsbereitschaft weltweit (abgesehen von China)</a:t>
            </a:r>
            <a:br>
              <a:rPr lang="de-DE" dirty="0" smtClean="0">
                <a:solidFill>
                  <a:srgbClr val="FFC000"/>
                </a:solidFill>
                <a:latin typeface="Lucida Sans Unicode" pitchFamily="34" charset="0"/>
                <a:ea typeface="Arial Unicode MS" pitchFamily="34" charset="-128"/>
                <a:cs typeface="Arial Unicode MS" pitchFamily="34" charset="-128"/>
              </a:rPr>
            </a:br>
            <a:r>
              <a:rPr lang="de-DE" dirty="0" smtClean="0">
                <a:solidFill>
                  <a:srgbClr val="FFC000"/>
                </a:solidFill>
                <a:latin typeface="Lucida Sans Unicode" pitchFamily="34" charset="0"/>
                <a:ea typeface="Arial Unicode MS" pitchFamily="34" charset="-128"/>
                <a:cs typeface="Arial Unicode MS" pitchFamily="34" charset="-128"/>
              </a:rPr>
              <a:t>Umgebungskommunikation: Sehr hohes Interesse in Brasilien, sehr gering den USA, größte Angst </a:t>
            </a:r>
            <a:r>
              <a:rPr lang="de-DE" dirty="0" err="1" smtClean="0">
                <a:solidFill>
                  <a:srgbClr val="FFC000"/>
                </a:solidFill>
                <a:latin typeface="Lucida Sans Unicode" pitchFamily="34" charset="0"/>
                <a:ea typeface="Arial Unicode MS" pitchFamily="34" charset="-128"/>
                <a:cs typeface="Arial Unicode MS" pitchFamily="34" charset="-128"/>
              </a:rPr>
              <a:t>Dtl</a:t>
            </a:r>
            <a:r>
              <a:rPr lang="de-DE" dirty="0" smtClean="0">
                <a:solidFill>
                  <a:srgbClr val="FFC000"/>
                </a:solidFill>
                <a:latin typeface="Lucida Sans Unicode" pitchFamily="34" charset="0"/>
                <a:ea typeface="Arial Unicode MS" pitchFamily="34" charset="-128"/>
                <a:cs typeface="Arial Unicode MS" pitchFamily="34" charset="-128"/>
              </a:rPr>
              <a:t>.: Dass die Konzentration durch die Zusatzinformationen leidet</a:t>
            </a:r>
            <a:br>
              <a:rPr lang="de-DE" dirty="0" smtClean="0">
                <a:solidFill>
                  <a:srgbClr val="FFC000"/>
                </a:solidFill>
                <a:latin typeface="Lucida Sans Unicode" pitchFamily="34" charset="0"/>
                <a:ea typeface="Arial Unicode MS" pitchFamily="34" charset="-128"/>
                <a:cs typeface="Arial Unicode MS" pitchFamily="34" charset="-128"/>
              </a:rPr>
            </a:br>
            <a:r>
              <a:rPr lang="de-DE" dirty="0" smtClean="0">
                <a:solidFill>
                  <a:srgbClr val="FFC000"/>
                </a:solidFill>
                <a:latin typeface="Lucida Sans Unicode" pitchFamily="34" charset="0"/>
                <a:ea typeface="Arial Unicode MS" pitchFamily="34" charset="-128"/>
                <a:cs typeface="Arial Unicode MS" pitchFamily="34" charset="-128"/>
              </a:rPr>
              <a:t>Das selbstständig fahrende Auto / Bestellauto: Eher verhaltene Reaktion, große Angst weltweit: Technikausfall, hohe Zahlungsbereitschaft weltweit</a:t>
            </a:r>
          </a:p>
          <a:p>
            <a:pPr eaLnBrk="1" hangingPunct="1">
              <a:spcBef>
                <a:spcPts val="600"/>
              </a:spcBef>
            </a:pPr>
            <a:endParaRPr lang="de-DE" sz="1800" dirty="0" smtClean="0">
              <a:solidFill>
                <a:srgbClr val="FFC000"/>
              </a:solidFill>
              <a:latin typeface="Times New Roman" pitchFamily="18" charset="0"/>
              <a:cs typeface="Times New Roman" pitchFamily="18" charset="0"/>
            </a:endParaRPr>
          </a:p>
          <a:p>
            <a:pPr eaLnBrk="1" hangingPunct="1">
              <a:spcBef>
                <a:spcPts val="600"/>
              </a:spcBef>
            </a:pPr>
            <a:r>
              <a:rPr lang="de-DE" b="1" dirty="0" smtClean="0">
                <a:solidFill>
                  <a:srgbClr val="FFC000"/>
                </a:solidFill>
                <a:latin typeface="Lucida Sans Unicode" pitchFamily="34" charset="0"/>
                <a:ea typeface="Arial Unicode MS" pitchFamily="34" charset="-128"/>
                <a:cs typeface="Arial Unicode MS" pitchFamily="34" charset="-128"/>
              </a:rPr>
              <a:t>Kapitel 7: Konsumieren und bezahlen.</a:t>
            </a:r>
            <a:endParaRPr lang="de-DE" sz="1800" dirty="0" smtClean="0">
              <a:solidFill>
                <a:srgbClr val="FFC000"/>
              </a:solidFill>
              <a:latin typeface="Times New Roman" pitchFamily="18" charset="0"/>
              <a:cs typeface="Times New Roman" pitchFamily="18" charset="0"/>
            </a:endParaRPr>
          </a:p>
          <a:p>
            <a:pPr eaLnBrk="1" hangingPunct="1">
              <a:lnSpc>
                <a:spcPct val="115000"/>
              </a:lnSpc>
            </a:pPr>
            <a:r>
              <a:rPr lang="de-DE" dirty="0" smtClean="0">
                <a:solidFill>
                  <a:srgbClr val="FFC000"/>
                </a:solidFill>
                <a:latin typeface="Lucida Sans Unicode" pitchFamily="34" charset="0"/>
                <a:ea typeface="Arial Unicode MS" pitchFamily="34" charset="-128"/>
                <a:cs typeface="Arial Unicode MS" pitchFamily="34" charset="-128"/>
              </a:rPr>
              <a:t>Der Einkauf über das Mobiltelefon: Gespaltenes Interesse – in Brasilien, China, Südkorea hoch, in Europa und USA eher gering, </a:t>
            </a:r>
            <a:r>
              <a:rPr lang="de-DE" dirty="0" err="1" smtClean="0">
                <a:solidFill>
                  <a:srgbClr val="FFC000"/>
                </a:solidFill>
                <a:latin typeface="Lucida Sans Unicode" pitchFamily="34" charset="0"/>
                <a:ea typeface="Arial Unicode MS" pitchFamily="34" charset="-128"/>
                <a:cs typeface="Arial Unicode MS" pitchFamily="34" charset="-128"/>
              </a:rPr>
              <a:t>Dtl</a:t>
            </a:r>
            <a:r>
              <a:rPr lang="de-DE" dirty="0" smtClean="0">
                <a:solidFill>
                  <a:srgbClr val="FFC000"/>
                </a:solidFill>
                <a:latin typeface="Lucida Sans Unicode" pitchFamily="34" charset="0"/>
                <a:ea typeface="Arial Unicode MS" pitchFamily="34" charset="-128"/>
                <a:cs typeface="Arial Unicode MS" pitchFamily="34" charset="-128"/>
              </a:rPr>
              <a:t>: größte Angst Datenmissbrauch, sehr geringe Zahlungsbereitschaft weltweit</a:t>
            </a:r>
            <a:br>
              <a:rPr lang="de-DE" dirty="0" smtClean="0">
                <a:solidFill>
                  <a:srgbClr val="FFC000"/>
                </a:solidFill>
                <a:latin typeface="Lucida Sans Unicode" pitchFamily="34" charset="0"/>
                <a:ea typeface="Arial Unicode MS" pitchFamily="34" charset="-128"/>
                <a:cs typeface="Arial Unicode MS" pitchFamily="34" charset="-128"/>
              </a:rPr>
            </a:br>
            <a:r>
              <a:rPr lang="de-DE" dirty="0" smtClean="0">
                <a:solidFill>
                  <a:srgbClr val="FFC000"/>
                </a:solidFill>
                <a:latin typeface="Lucida Sans Unicode" pitchFamily="34" charset="0"/>
                <a:ea typeface="Arial Unicode MS" pitchFamily="34" charset="-128"/>
                <a:cs typeface="Arial Unicode MS" pitchFamily="34" charset="-128"/>
              </a:rPr>
              <a:t>Die Brieftasche im Mobiltelefon: Sehr unterschiedliches Interesse – in China sehr hoch, USA und </a:t>
            </a:r>
            <a:r>
              <a:rPr lang="de-DE" dirty="0" err="1" smtClean="0">
                <a:solidFill>
                  <a:srgbClr val="FFC000"/>
                </a:solidFill>
                <a:latin typeface="Lucida Sans Unicode" pitchFamily="34" charset="0"/>
                <a:ea typeface="Arial Unicode MS" pitchFamily="34" charset="-128"/>
                <a:cs typeface="Arial Unicode MS" pitchFamily="34" charset="-128"/>
              </a:rPr>
              <a:t>Dtl</a:t>
            </a:r>
            <a:r>
              <a:rPr lang="de-DE" dirty="0" smtClean="0">
                <a:solidFill>
                  <a:srgbClr val="FFC000"/>
                </a:solidFill>
                <a:latin typeface="Lucida Sans Unicode" pitchFamily="34" charset="0"/>
                <a:ea typeface="Arial Unicode MS" pitchFamily="34" charset="-128"/>
                <a:cs typeface="Arial Unicode MS" pitchFamily="34" charset="-128"/>
              </a:rPr>
              <a:t>. eher gering, größte Angst </a:t>
            </a:r>
            <a:r>
              <a:rPr lang="de-DE" dirty="0" err="1" smtClean="0">
                <a:solidFill>
                  <a:srgbClr val="FFC000"/>
                </a:solidFill>
                <a:latin typeface="Lucida Sans Unicode" pitchFamily="34" charset="0"/>
                <a:ea typeface="Arial Unicode MS" pitchFamily="34" charset="-128"/>
                <a:cs typeface="Arial Unicode MS" pitchFamily="34" charset="-128"/>
              </a:rPr>
              <a:t>Dtl</a:t>
            </a:r>
            <a:r>
              <a:rPr lang="de-DE" dirty="0" smtClean="0">
                <a:solidFill>
                  <a:srgbClr val="FFC000"/>
                </a:solidFill>
                <a:latin typeface="Lucida Sans Unicode" pitchFamily="34" charset="0"/>
                <a:ea typeface="Arial Unicode MS" pitchFamily="34" charset="-128"/>
                <a:cs typeface="Arial Unicode MS" pitchFamily="34" charset="-128"/>
              </a:rPr>
              <a:t>.: Datenmissbrauch, China: unsicherer Zahlungsvorgang, sehr geringe Zahlungsbereitschaft</a:t>
            </a:r>
            <a:br>
              <a:rPr lang="de-DE" dirty="0" smtClean="0">
                <a:solidFill>
                  <a:srgbClr val="FFC000"/>
                </a:solidFill>
                <a:latin typeface="Lucida Sans Unicode" pitchFamily="34" charset="0"/>
                <a:ea typeface="Arial Unicode MS" pitchFamily="34" charset="-128"/>
                <a:cs typeface="Arial Unicode MS" pitchFamily="34" charset="-128"/>
              </a:rPr>
            </a:br>
            <a:r>
              <a:rPr lang="de-DE" dirty="0" smtClean="0">
                <a:solidFill>
                  <a:srgbClr val="FFC000"/>
                </a:solidFill>
                <a:latin typeface="Lucida Sans Unicode" pitchFamily="34" charset="0"/>
                <a:ea typeface="Arial Unicode MS" pitchFamily="34" charset="-128"/>
                <a:cs typeface="Arial Unicode MS" pitchFamily="34" charset="-128"/>
              </a:rPr>
              <a:t>Die Kontoeröffnung im Internet und elektronische Rechnungsverwaltung: Besonders in USA und </a:t>
            </a:r>
            <a:r>
              <a:rPr lang="de-DE" dirty="0" err="1" smtClean="0">
                <a:solidFill>
                  <a:srgbClr val="FFC000"/>
                </a:solidFill>
                <a:latin typeface="Lucida Sans Unicode" pitchFamily="34" charset="0"/>
                <a:ea typeface="Arial Unicode MS" pitchFamily="34" charset="-128"/>
                <a:cs typeface="Arial Unicode MS" pitchFamily="34" charset="-128"/>
              </a:rPr>
              <a:t>Dtl</a:t>
            </a:r>
            <a:r>
              <a:rPr lang="de-DE" dirty="0" smtClean="0">
                <a:solidFill>
                  <a:srgbClr val="FFC000"/>
                </a:solidFill>
                <a:latin typeface="Lucida Sans Unicode" pitchFamily="34" charset="0"/>
                <a:ea typeface="Arial Unicode MS" pitchFamily="34" charset="-128"/>
                <a:cs typeface="Arial Unicode MS" pitchFamily="34" charset="-128"/>
              </a:rPr>
              <a:t>. Sehr geringes Interesse, große Angst weltweit: Datenmissbrauch, sehr geringe Zahlungsbereitschaft weltweit</a:t>
            </a:r>
            <a:endParaRPr lang="de-DE" sz="1600" dirty="0" smtClean="0">
              <a:solidFill>
                <a:srgbClr val="FFC000"/>
              </a:solidFill>
              <a:latin typeface="Arial" pitchFamily="34" charset="0"/>
              <a:cs typeface="Calibri" pitchFamily="34" charset="0"/>
            </a:endParaRPr>
          </a:p>
          <a:p>
            <a:pPr eaLnBrk="1" hangingPunct="1"/>
            <a:endParaRPr lang="de-DE" dirty="0" smtClean="0">
              <a:solidFill>
                <a:srgbClr val="FFC000"/>
              </a:solidFill>
              <a:latin typeface="Arial" pitchFamily="34" charset="0"/>
            </a:endParaRPr>
          </a:p>
        </p:txBody>
      </p:sp>
      <p:sp>
        <p:nvSpPr>
          <p:cNvPr id="20484" name="Foliennummernplatzhalter 3"/>
          <p:cNvSpPr>
            <a:spLocks noGrp="1"/>
          </p:cNvSpPr>
          <p:nvPr>
            <p:ph type="sldNum" sz="quarter" idx="5"/>
          </p:nvPr>
        </p:nvSpPr>
        <p:spPr>
          <a:noFill/>
        </p:spPr>
        <p:txBody>
          <a:bodyPr/>
          <a:lstStyle>
            <a:lvl1pPr>
              <a:defRPr sz="2400">
                <a:solidFill>
                  <a:srgbClr val="4F4F36"/>
                </a:solidFill>
                <a:latin typeface="Arial Narrow" pitchFamily="34" charset="0"/>
                <a:ea typeface="MS PGothic" pitchFamily="34" charset="-128"/>
              </a:defRPr>
            </a:lvl1pPr>
            <a:lvl2pPr marL="742950" indent="-285750">
              <a:defRPr sz="2400">
                <a:solidFill>
                  <a:srgbClr val="4F4F36"/>
                </a:solidFill>
                <a:latin typeface="Arial Narrow" pitchFamily="34" charset="0"/>
                <a:ea typeface="MS PGothic" pitchFamily="34" charset="-128"/>
              </a:defRPr>
            </a:lvl2pPr>
            <a:lvl3pPr marL="1143000" indent="-228600">
              <a:defRPr sz="2400">
                <a:solidFill>
                  <a:srgbClr val="4F4F36"/>
                </a:solidFill>
                <a:latin typeface="Arial Narrow" pitchFamily="34" charset="0"/>
                <a:ea typeface="MS PGothic" pitchFamily="34" charset="-128"/>
              </a:defRPr>
            </a:lvl3pPr>
            <a:lvl4pPr marL="1600200" indent="-228600">
              <a:defRPr sz="2400">
                <a:solidFill>
                  <a:srgbClr val="4F4F36"/>
                </a:solidFill>
                <a:latin typeface="Arial Narrow" pitchFamily="34" charset="0"/>
                <a:ea typeface="MS PGothic" pitchFamily="34" charset="-128"/>
              </a:defRPr>
            </a:lvl4pPr>
            <a:lvl5pPr marL="2057400" indent="-228600">
              <a:defRPr sz="2400">
                <a:solidFill>
                  <a:srgbClr val="4F4F36"/>
                </a:solidFill>
                <a:latin typeface="Arial Narrow" pitchFamily="34" charset="0"/>
                <a:ea typeface="MS PGothic" pitchFamily="34" charset="-128"/>
              </a:defRPr>
            </a:lvl5pPr>
            <a:lvl6pPr marL="2514600" indent="-228600" eaLnBrk="0" fontAlgn="base" hangingPunct="0">
              <a:spcBef>
                <a:spcPct val="0"/>
              </a:spcBef>
              <a:spcAft>
                <a:spcPct val="0"/>
              </a:spcAft>
              <a:defRPr sz="2400">
                <a:solidFill>
                  <a:srgbClr val="4F4F36"/>
                </a:solidFill>
                <a:latin typeface="Arial Narrow" pitchFamily="34" charset="0"/>
                <a:ea typeface="MS PGothic" pitchFamily="34" charset="-128"/>
              </a:defRPr>
            </a:lvl6pPr>
            <a:lvl7pPr marL="2971800" indent="-228600" eaLnBrk="0" fontAlgn="base" hangingPunct="0">
              <a:spcBef>
                <a:spcPct val="0"/>
              </a:spcBef>
              <a:spcAft>
                <a:spcPct val="0"/>
              </a:spcAft>
              <a:defRPr sz="2400">
                <a:solidFill>
                  <a:srgbClr val="4F4F36"/>
                </a:solidFill>
                <a:latin typeface="Arial Narrow" pitchFamily="34" charset="0"/>
                <a:ea typeface="MS PGothic" pitchFamily="34" charset="-128"/>
              </a:defRPr>
            </a:lvl7pPr>
            <a:lvl8pPr marL="3429000" indent="-228600" eaLnBrk="0" fontAlgn="base" hangingPunct="0">
              <a:spcBef>
                <a:spcPct val="0"/>
              </a:spcBef>
              <a:spcAft>
                <a:spcPct val="0"/>
              </a:spcAft>
              <a:defRPr sz="2400">
                <a:solidFill>
                  <a:srgbClr val="4F4F36"/>
                </a:solidFill>
                <a:latin typeface="Arial Narrow" pitchFamily="34" charset="0"/>
                <a:ea typeface="MS PGothic" pitchFamily="34" charset="-128"/>
              </a:defRPr>
            </a:lvl8pPr>
            <a:lvl9pPr marL="3886200" indent="-228600" eaLnBrk="0" fontAlgn="base" hangingPunct="0">
              <a:spcBef>
                <a:spcPct val="0"/>
              </a:spcBef>
              <a:spcAft>
                <a:spcPct val="0"/>
              </a:spcAft>
              <a:defRPr sz="2400">
                <a:solidFill>
                  <a:srgbClr val="4F4F36"/>
                </a:solidFill>
                <a:latin typeface="Arial Narrow" pitchFamily="34" charset="0"/>
                <a:ea typeface="MS PGothic" pitchFamily="34" charset="-128"/>
              </a:defRPr>
            </a:lvl9pPr>
          </a:lstStyle>
          <a:p>
            <a:fld id="{DBFB263E-A379-4F3A-8DF7-9337AC1451C4}" type="slidenum">
              <a:rPr lang="de-DE" sz="1200" smtClean="0">
                <a:solidFill>
                  <a:schemeClr val="tx1"/>
                </a:solidFill>
              </a:rPr>
              <a:pPr/>
              <a:t>45</a:t>
            </a:fld>
            <a:endParaRPr lang="de-DE" sz="1200" smtClean="0">
              <a:solidFill>
                <a:schemeClr val="tx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25000"/>
              </a:spcBef>
              <a:spcAft>
                <a:spcPct val="0"/>
              </a:spcAft>
              <a:buClrTx/>
              <a:buSzTx/>
              <a:buFontTx/>
              <a:buNone/>
              <a:tabLst/>
              <a:defRPr/>
            </a:pPr>
            <a:r>
              <a:rPr lang="de-DE" dirty="0" smtClean="0">
                <a:latin typeface="Arial" pitchFamily="34" charset="0"/>
              </a:rPr>
              <a:t>MÜNCHNER KREIS ZUKUNFTSSTUDIE 2011 – Nutzerbefragung in sechs Ländern:</a:t>
            </a:r>
            <a:r>
              <a:rPr lang="de-DE" baseline="0" dirty="0" smtClean="0">
                <a:latin typeface="Arial" pitchFamily="34" charset="0"/>
              </a:rPr>
              <a:t> Deutschland, Schweden, USA, Brasilien, China und Südkorea</a:t>
            </a:r>
            <a:endParaRPr lang="de-DE" dirty="0" smtClean="0">
              <a:latin typeface="Arial" pitchFamily="34" charset="0"/>
            </a:endParaRPr>
          </a:p>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A7669554-C17A-4700-8712-D426EA2E368D}" type="slidenum">
              <a:rPr lang="de-DE" smtClean="0"/>
              <a:pPr>
                <a:defRPr/>
              </a:pPr>
              <a:t>46</a:t>
            </a:fld>
            <a:endParaRPr lang="de-DE"/>
          </a:p>
        </p:txBody>
      </p:sp>
    </p:spTree>
    <p:extLst>
      <p:ext uri="{BB962C8B-B14F-4D97-AF65-F5344CB8AC3E}">
        <p14:creationId xmlns:p14="http://schemas.microsoft.com/office/powerpoint/2010/main" val="1336823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ADD5B90A-30CA-4325-83CE-346B0A6BEFA9}" type="slidenum">
              <a:rPr lang="en-GB" smtClean="0"/>
              <a:pPr/>
              <a:t>5</a:t>
            </a:fld>
            <a:endParaRPr lang="en-GB" dirty="0"/>
          </a:p>
        </p:txBody>
      </p:sp>
    </p:spTree>
    <p:extLst>
      <p:ext uri="{BB962C8B-B14F-4D97-AF65-F5344CB8AC3E}">
        <p14:creationId xmlns:p14="http://schemas.microsoft.com/office/powerpoint/2010/main" val="991561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25000"/>
              </a:spcBef>
              <a:spcAft>
                <a:spcPct val="0"/>
              </a:spcAft>
              <a:buClrTx/>
              <a:buSzTx/>
              <a:buFontTx/>
              <a:buNone/>
              <a:tabLst/>
              <a:defRPr/>
            </a:pPr>
            <a:r>
              <a:rPr lang="de-DE" dirty="0" smtClean="0">
                <a:latin typeface="Arial" pitchFamily="34" charset="0"/>
              </a:rPr>
              <a:t>MÜNCHNER KREIS ZUKUNFTSSTUDIE 2011 – Nutzerbefragung in sechs Ländern:</a:t>
            </a:r>
            <a:r>
              <a:rPr lang="de-DE" baseline="0" dirty="0" smtClean="0">
                <a:latin typeface="Arial" pitchFamily="34" charset="0"/>
              </a:rPr>
              <a:t> Deutschland, Schweden, USA, Brasilien, China und Südkorea</a:t>
            </a:r>
            <a:endParaRPr lang="de-DE" dirty="0" smtClean="0">
              <a:latin typeface="Arial" pitchFamily="34" charset="0"/>
            </a:endParaRPr>
          </a:p>
          <a:p>
            <a:endParaRPr lang="de-DE" dirty="0"/>
          </a:p>
        </p:txBody>
      </p:sp>
      <p:sp>
        <p:nvSpPr>
          <p:cNvPr id="4" name="Foliennummernplatzhalter 3"/>
          <p:cNvSpPr>
            <a:spLocks noGrp="1"/>
          </p:cNvSpPr>
          <p:nvPr>
            <p:ph type="sldNum" sz="quarter" idx="10"/>
          </p:nvPr>
        </p:nvSpPr>
        <p:spPr/>
        <p:txBody>
          <a:bodyPr/>
          <a:lstStyle/>
          <a:p>
            <a:fld id="{ADD5B90A-30CA-4325-83CE-346B0A6BEFA9}" type="slidenum">
              <a:rPr lang="en-GB" smtClean="0"/>
              <a:pPr/>
              <a:t>47</a:t>
            </a:fld>
            <a:endParaRPr lang="en-GB" dirty="0"/>
          </a:p>
        </p:txBody>
      </p:sp>
    </p:spTree>
    <p:extLst>
      <p:ext uri="{BB962C8B-B14F-4D97-AF65-F5344CB8AC3E}">
        <p14:creationId xmlns:p14="http://schemas.microsoft.com/office/powerpoint/2010/main" val="1058683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25000"/>
              </a:spcBef>
              <a:spcAft>
                <a:spcPct val="0"/>
              </a:spcAft>
              <a:buClrTx/>
              <a:buSzTx/>
              <a:buFontTx/>
              <a:buNone/>
              <a:tabLst/>
              <a:defRPr/>
            </a:pPr>
            <a:r>
              <a:rPr lang="de-DE" dirty="0" smtClean="0">
                <a:latin typeface="Arial" pitchFamily="34" charset="0"/>
              </a:rPr>
              <a:t>MÜNCHNER KREIS ZUKUNFTSSTUDIE 2011 – Nutzerbefragung in sechs Ländern:</a:t>
            </a:r>
            <a:r>
              <a:rPr lang="de-DE" baseline="0" dirty="0" smtClean="0">
                <a:latin typeface="Arial" pitchFamily="34" charset="0"/>
              </a:rPr>
              <a:t> Deutschland, Schweden, USA, Brasilien, China und Südkorea</a:t>
            </a:r>
            <a:endParaRPr lang="de-DE" dirty="0" smtClean="0">
              <a:latin typeface="Arial" pitchFamily="34" charset="0"/>
            </a:endParaRPr>
          </a:p>
          <a:p>
            <a:endParaRPr lang="de-DE" dirty="0" smtClean="0"/>
          </a:p>
          <a:p>
            <a:endParaRPr lang="de-DE" dirty="0"/>
          </a:p>
        </p:txBody>
      </p:sp>
      <p:sp>
        <p:nvSpPr>
          <p:cNvPr id="4" name="Foliennummernplatzhalter 3"/>
          <p:cNvSpPr>
            <a:spLocks noGrp="1"/>
          </p:cNvSpPr>
          <p:nvPr>
            <p:ph type="sldNum" sz="quarter" idx="10"/>
          </p:nvPr>
        </p:nvSpPr>
        <p:spPr/>
        <p:txBody>
          <a:bodyPr/>
          <a:lstStyle/>
          <a:p>
            <a:fld id="{ADD5B90A-30CA-4325-83CE-346B0A6BEFA9}" type="slidenum">
              <a:rPr lang="en-GB" smtClean="0"/>
              <a:pPr/>
              <a:t>48</a:t>
            </a:fld>
            <a:endParaRPr lang="en-GB" dirty="0"/>
          </a:p>
        </p:txBody>
      </p:sp>
    </p:spTree>
    <p:extLst>
      <p:ext uri="{BB962C8B-B14F-4D97-AF65-F5344CB8AC3E}">
        <p14:creationId xmlns:p14="http://schemas.microsoft.com/office/powerpoint/2010/main" val="1058683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25000"/>
              </a:spcBef>
              <a:spcAft>
                <a:spcPct val="0"/>
              </a:spcAft>
              <a:buClrTx/>
              <a:buSzTx/>
              <a:buFontTx/>
              <a:buNone/>
              <a:tabLst/>
              <a:defRPr/>
            </a:pPr>
            <a:r>
              <a:rPr lang="de-DE" dirty="0" smtClean="0">
                <a:latin typeface="Arial" pitchFamily="34" charset="0"/>
              </a:rPr>
              <a:t>MÜNCHNER KREIS ZUKUNFTSSTUDIE 2011 – Nutzerbefragung in sechs Ländern:</a:t>
            </a:r>
            <a:r>
              <a:rPr lang="de-DE" baseline="0" dirty="0" smtClean="0">
                <a:latin typeface="Arial" pitchFamily="34" charset="0"/>
              </a:rPr>
              <a:t> Deutschland, Schweden, USA, Brasilien, China und Südkorea</a:t>
            </a:r>
            <a:endParaRPr lang="de-DE" dirty="0" smtClean="0">
              <a:latin typeface="Arial" pitchFamily="34" charset="0"/>
            </a:endParaRPr>
          </a:p>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A7669554-C17A-4700-8712-D426EA2E368D}" type="slidenum">
              <a:rPr lang="de-DE" smtClean="0"/>
              <a:pPr>
                <a:defRPr/>
              </a:pPr>
              <a:t>49</a:t>
            </a:fld>
            <a:endParaRPr lang="de-DE"/>
          </a:p>
        </p:txBody>
      </p:sp>
    </p:spTree>
    <p:extLst>
      <p:ext uri="{BB962C8B-B14F-4D97-AF65-F5344CB8AC3E}">
        <p14:creationId xmlns:p14="http://schemas.microsoft.com/office/powerpoint/2010/main" val="22357629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25000"/>
              </a:spcBef>
              <a:spcAft>
                <a:spcPct val="0"/>
              </a:spcAft>
              <a:buClrTx/>
              <a:buSzTx/>
              <a:buFontTx/>
              <a:buNone/>
              <a:tabLst/>
              <a:defRPr/>
            </a:pPr>
            <a:r>
              <a:rPr lang="de-DE" dirty="0" smtClean="0">
                <a:latin typeface="Arial" pitchFamily="34" charset="0"/>
              </a:rPr>
              <a:t>MÜNCHNER KREIS ZUKUNFTSSTUDIE 2011 – Nutzerbefragung in sechs Ländern:</a:t>
            </a:r>
            <a:r>
              <a:rPr lang="de-DE" baseline="0" dirty="0" smtClean="0">
                <a:latin typeface="Arial" pitchFamily="34" charset="0"/>
              </a:rPr>
              <a:t> Deutschland, Schweden, USA, Brasilien, China und Südkorea</a:t>
            </a:r>
            <a:endParaRPr lang="de-DE" dirty="0" smtClean="0">
              <a:latin typeface="Arial" pitchFamily="34" charset="0"/>
            </a:endParaRPr>
          </a:p>
          <a:p>
            <a:endParaRPr lang="de-DE" dirty="0" smtClean="0"/>
          </a:p>
          <a:p>
            <a:endParaRPr lang="de-DE" dirty="0"/>
          </a:p>
        </p:txBody>
      </p:sp>
      <p:sp>
        <p:nvSpPr>
          <p:cNvPr id="4" name="Foliennummernplatzhalter 3"/>
          <p:cNvSpPr>
            <a:spLocks noGrp="1"/>
          </p:cNvSpPr>
          <p:nvPr>
            <p:ph type="sldNum" sz="quarter" idx="10"/>
          </p:nvPr>
        </p:nvSpPr>
        <p:spPr/>
        <p:txBody>
          <a:bodyPr/>
          <a:lstStyle/>
          <a:p>
            <a:fld id="{ADD5B90A-30CA-4325-83CE-346B0A6BEFA9}" type="slidenum">
              <a:rPr lang="en-GB" smtClean="0"/>
              <a:pPr/>
              <a:t>50</a:t>
            </a:fld>
            <a:endParaRPr lang="en-GB" dirty="0"/>
          </a:p>
        </p:txBody>
      </p:sp>
    </p:spTree>
    <p:extLst>
      <p:ext uri="{BB962C8B-B14F-4D97-AF65-F5344CB8AC3E}">
        <p14:creationId xmlns:p14="http://schemas.microsoft.com/office/powerpoint/2010/main" val="2264981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25000"/>
              </a:spcBef>
              <a:spcAft>
                <a:spcPct val="0"/>
              </a:spcAft>
              <a:buClrTx/>
              <a:buSzTx/>
              <a:buFontTx/>
              <a:buNone/>
              <a:tabLst/>
              <a:defRPr/>
            </a:pPr>
            <a:r>
              <a:rPr lang="de-DE" dirty="0" smtClean="0">
                <a:latin typeface="Arial" pitchFamily="34" charset="0"/>
              </a:rPr>
              <a:t>MÜNCHNER KREIS ZUKUNFTSSTUDIE 2011 – Nutzerbefragung in sechs Ländern:</a:t>
            </a:r>
            <a:r>
              <a:rPr lang="de-DE" baseline="0" dirty="0" smtClean="0">
                <a:latin typeface="Arial" pitchFamily="34" charset="0"/>
              </a:rPr>
              <a:t> Deutschland, Schweden, USA, Brasilien, China und Südkorea</a:t>
            </a:r>
            <a:endParaRPr lang="de-DE" dirty="0" smtClean="0">
              <a:latin typeface="Arial" pitchFamily="34" charset="0"/>
            </a:endParaRPr>
          </a:p>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A7669554-C17A-4700-8712-D426EA2E368D}" type="slidenum">
              <a:rPr lang="de-DE" smtClean="0"/>
              <a:pPr>
                <a:defRPr/>
              </a:pPr>
              <a:t>51</a:t>
            </a:fld>
            <a:endParaRPr lang="de-DE"/>
          </a:p>
        </p:txBody>
      </p:sp>
    </p:spTree>
    <p:extLst>
      <p:ext uri="{BB962C8B-B14F-4D97-AF65-F5344CB8AC3E}">
        <p14:creationId xmlns:p14="http://schemas.microsoft.com/office/powerpoint/2010/main" val="15121183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b"/>
          <a:lstStyle>
            <a:lvl1pPr defTabSz="947738" eaLnBrk="0" hangingPunct="0">
              <a:defRPr sz="2500" b="1">
                <a:solidFill>
                  <a:schemeClr val="tx1"/>
                </a:solidFill>
                <a:latin typeface="Arial" pitchFamily="34" charset="0"/>
                <a:cs typeface="Arial" pitchFamily="34" charset="0"/>
              </a:defRPr>
            </a:lvl1pPr>
            <a:lvl2pPr marL="742950" indent="-285750" defTabSz="947738" eaLnBrk="0" hangingPunct="0">
              <a:defRPr sz="2500" b="1">
                <a:solidFill>
                  <a:schemeClr val="tx1"/>
                </a:solidFill>
                <a:latin typeface="Arial" pitchFamily="34" charset="0"/>
                <a:cs typeface="Arial" pitchFamily="34" charset="0"/>
              </a:defRPr>
            </a:lvl2pPr>
            <a:lvl3pPr marL="1143000" indent="-228600" defTabSz="947738" eaLnBrk="0" hangingPunct="0">
              <a:defRPr sz="2500" b="1">
                <a:solidFill>
                  <a:schemeClr val="tx1"/>
                </a:solidFill>
                <a:latin typeface="Arial" pitchFamily="34" charset="0"/>
                <a:cs typeface="Arial" pitchFamily="34" charset="0"/>
              </a:defRPr>
            </a:lvl3pPr>
            <a:lvl4pPr marL="1600200" indent="-228600" defTabSz="947738" eaLnBrk="0" hangingPunct="0">
              <a:defRPr sz="2500" b="1">
                <a:solidFill>
                  <a:schemeClr val="tx1"/>
                </a:solidFill>
                <a:latin typeface="Arial" pitchFamily="34" charset="0"/>
                <a:cs typeface="Arial" pitchFamily="34" charset="0"/>
              </a:defRPr>
            </a:lvl4pPr>
            <a:lvl5pPr marL="2057400" indent="-228600" defTabSz="947738" eaLnBrk="0" hangingPunct="0">
              <a:defRPr sz="2500" b="1">
                <a:solidFill>
                  <a:schemeClr val="tx1"/>
                </a:solidFill>
                <a:latin typeface="Arial" pitchFamily="34" charset="0"/>
                <a:cs typeface="Arial" pitchFamily="34" charset="0"/>
              </a:defRPr>
            </a:lvl5pPr>
            <a:lvl6pPr marL="2514600" indent="-228600" algn="ctr" defTabSz="947738" eaLnBrk="0" fontAlgn="base" hangingPunct="0">
              <a:spcBef>
                <a:spcPct val="0"/>
              </a:spcBef>
              <a:spcAft>
                <a:spcPct val="0"/>
              </a:spcAft>
              <a:defRPr sz="2500" b="1">
                <a:solidFill>
                  <a:schemeClr val="tx1"/>
                </a:solidFill>
                <a:latin typeface="Arial" pitchFamily="34" charset="0"/>
                <a:cs typeface="Arial" pitchFamily="34" charset="0"/>
              </a:defRPr>
            </a:lvl6pPr>
            <a:lvl7pPr marL="2971800" indent="-228600" algn="ctr" defTabSz="947738" eaLnBrk="0" fontAlgn="base" hangingPunct="0">
              <a:spcBef>
                <a:spcPct val="0"/>
              </a:spcBef>
              <a:spcAft>
                <a:spcPct val="0"/>
              </a:spcAft>
              <a:defRPr sz="2500" b="1">
                <a:solidFill>
                  <a:schemeClr val="tx1"/>
                </a:solidFill>
                <a:latin typeface="Arial" pitchFamily="34" charset="0"/>
                <a:cs typeface="Arial" pitchFamily="34" charset="0"/>
              </a:defRPr>
            </a:lvl7pPr>
            <a:lvl8pPr marL="3429000" indent="-228600" algn="ctr" defTabSz="947738" eaLnBrk="0" fontAlgn="base" hangingPunct="0">
              <a:spcBef>
                <a:spcPct val="0"/>
              </a:spcBef>
              <a:spcAft>
                <a:spcPct val="0"/>
              </a:spcAft>
              <a:defRPr sz="2500" b="1">
                <a:solidFill>
                  <a:schemeClr val="tx1"/>
                </a:solidFill>
                <a:latin typeface="Arial" pitchFamily="34" charset="0"/>
                <a:cs typeface="Arial" pitchFamily="34" charset="0"/>
              </a:defRPr>
            </a:lvl8pPr>
            <a:lvl9pPr marL="3886200" indent="-228600" algn="ctr" defTabSz="947738" eaLnBrk="0" fontAlgn="base" hangingPunct="0">
              <a:spcBef>
                <a:spcPct val="0"/>
              </a:spcBef>
              <a:spcAft>
                <a:spcPct val="0"/>
              </a:spcAft>
              <a:defRPr sz="2500" b="1">
                <a:solidFill>
                  <a:schemeClr val="tx1"/>
                </a:solidFill>
                <a:latin typeface="Arial" pitchFamily="34" charset="0"/>
                <a:cs typeface="Arial" pitchFamily="34" charset="0"/>
              </a:defRPr>
            </a:lvl9pPr>
          </a:lstStyle>
          <a:p>
            <a:pPr algn="r" eaLnBrk="1" hangingPunct="1"/>
            <a:fld id="{52D58E34-BD79-425E-9AA7-0A8CB525A664}" type="slidenum">
              <a:rPr lang="de-DE" sz="1200" b="0"/>
              <a:pPr algn="r" eaLnBrk="1" hangingPunct="1"/>
              <a:t>58</a:t>
            </a:fld>
            <a:endParaRPr lang="de-DE" sz="1200" b="0"/>
          </a:p>
        </p:txBody>
      </p:sp>
      <p:sp>
        <p:nvSpPr>
          <p:cNvPr id="60419" name="Rectangle 2"/>
          <p:cNvSpPr>
            <a:spLocks noGrp="1" noRot="1" noChangeAspect="1" noChangeArrowheads="1" noTextEdit="1"/>
          </p:cNvSpPr>
          <p:nvPr>
            <p:ph type="sldImg"/>
          </p:nvPr>
        </p:nvSpPr>
        <p:spPr>
          <a:xfrm>
            <a:off x="919163" y="744538"/>
            <a:ext cx="4960937" cy="3722687"/>
          </a:xfr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6776" y="9457021"/>
            <a:ext cx="2897220" cy="457299"/>
          </a:xfrm>
          <a:prstGeom prst="rect">
            <a:avLst/>
          </a:prstGeom>
          <a:noFill/>
          <a:ln w="9525">
            <a:noFill/>
            <a:miter lim="800000"/>
            <a:headEnd/>
            <a:tailEnd/>
          </a:ln>
        </p:spPr>
        <p:txBody>
          <a:bodyPr lIns="91681" tIns="45841" rIns="91681" bIns="45841" anchor="b"/>
          <a:lstStyle/>
          <a:p>
            <a:pPr algn="r" defTabSz="914378"/>
            <a:fld id="{32C21AB6-2B3A-4E3C-BF88-E8A6D458E2F8}" type="slidenum">
              <a:rPr lang="de-DE" sz="1100"/>
              <a:pPr algn="r" defTabSz="914378"/>
              <a:t>59</a:t>
            </a:fld>
            <a:endParaRPr lang="de-DE" sz="1100"/>
          </a:p>
        </p:txBody>
      </p:sp>
      <p:sp>
        <p:nvSpPr>
          <p:cNvPr id="90115" name="Rectangle 2"/>
          <p:cNvSpPr>
            <a:spLocks noGrp="1" noRot="1" noChangeAspect="1" noChangeArrowheads="1" noTextEdit="1"/>
          </p:cNvSpPr>
          <p:nvPr>
            <p:ph type="sldImg"/>
          </p:nvPr>
        </p:nvSpPr>
        <p:spPr>
          <a:xfrm>
            <a:off x="919163" y="746125"/>
            <a:ext cx="4959350" cy="3721100"/>
          </a:xfrm>
          <a:ln/>
        </p:spPr>
      </p:sp>
      <p:sp>
        <p:nvSpPr>
          <p:cNvPr id="90116" name="Rectangle 4"/>
          <p:cNvSpPr>
            <a:spLocks noGrp="1" noChangeArrowheads="1"/>
          </p:cNvSpPr>
          <p:nvPr>
            <p:ph type="body" idx="1"/>
          </p:nvPr>
        </p:nvSpPr>
        <p:spPr>
          <a:noFill/>
        </p:spPr>
        <p:txBody>
          <a:bodyPr lIns="91441" tIns="45719" rIns="91441" bIns="45719"/>
          <a:lstStyle/>
          <a:p>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D5B90A-30CA-4325-83CE-346B0A6BEFA9}" type="slidenum">
              <a:rPr lang="en-GB" smtClean="0"/>
              <a:pPr/>
              <a:t>6</a:t>
            </a:fld>
            <a:endParaRPr lang="en-GB" dirty="0"/>
          </a:p>
        </p:txBody>
      </p:sp>
    </p:spTree>
    <p:extLst>
      <p:ext uri="{BB962C8B-B14F-4D97-AF65-F5344CB8AC3E}">
        <p14:creationId xmlns:p14="http://schemas.microsoft.com/office/powerpoint/2010/main" val="2111894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D5B90A-30CA-4325-83CE-346B0A6BEFA9}" type="slidenum">
              <a:rPr lang="en-GB" smtClean="0"/>
              <a:pPr/>
              <a:t>7</a:t>
            </a:fld>
            <a:endParaRPr lang="en-GB" dirty="0"/>
          </a:p>
        </p:txBody>
      </p:sp>
    </p:spTree>
    <p:extLst>
      <p:ext uri="{BB962C8B-B14F-4D97-AF65-F5344CB8AC3E}">
        <p14:creationId xmlns:p14="http://schemas.microsoft.com/office/powerpoint/2010/main" val="2104628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1AD4B83-A31A-4E0A-91B6-9D355ECC3C51}" type="slidenum">
              <a:rPr lang="de-DE"/>
              <a:pPr/>
              <a:t>8</a:t>
            </a:fld>
            <a:endParaRPr lang="de-DE"/>
          </a:p>
        </p:txBody>
      </p:sp>
      <p:sp>
        <p:nvSpPr>
          <p:cNvPr id="5122" name="Rectangle 2"/>
          <p:cNvSpPr>
            <a:spLocks noGrp="1" noRot="1" noChangeAspect="1" noChangeArrowheads="1" noTextEdit="1"/>
          </p:cNvSpPr>
          <p:nvPr>
            <p:ph type="sldImg"/>
          </p:nvPr>
        </p:nvSpPr>
        <p:spPr>
          <a:xfrm>
            <a:off x="919163" y="746125"/>
            <a:ext cx="4960937" cy="3721100"/>
          </a:xfrm>
          <a:ln/>
        </p:spPr>
      </p:sp>
      <p:sp>
        <p:nvSpPr>
          <p:cNvPr id="2" name="Notizenplatzhalter 1"/>
          <p:cNvSpPr>
            <a:spLocks noGrp="1"/>
          </p:cNvSpPr>
          <p:nvPr>
            <p:ph type="body" idx="1"/>
          </p:nvPr>
        </p:nvSpPr>
        <p:spPr/>
        <p:txBody>
          <a:bodyPr/>
          <a:lstStyle/>
          <a:p>
            <a:pPr marL="0" marR="0" indent="0" algn="l" defTabSz="914400" rtl="0" eaLnBrk="0" fontAlgn="base" latinLnBrk="0" hangingPunct="0">
              <a:lnSpc>
                <a:spcPct val="100000"/>
              </a:lnSpc>
              <a:spcBef>
                <a:spcPct val="25000"/>
              </a:spcBef>
              <a:spcAft>
                <a:spcPct val="0"/>
              </a:spcAft>
              <a:buClrTx/>
              <a:buSzTx/>
              <a:buFontTx/>
              <a:buNone/>
              <a:tabLst/>
              <a:defRPr/>
            </a:pPr>
            <a:r>
              <a:rPr lang="de-DE" sz="1200" b="0" dirty="0" smtClean="0">
                <a:solidFill>
                  <a:schemeClr val="bg1"/>
                </a:solidFill>
              </a:rPr>
              <a:t>Eine Studie der Initiative D21, durchgeführt von TNS Infratest </a:t>
            </a:r>
          </a:p>
          <a:p>
            <a:pPr marL="0" marR="0" indent="0" algn="l" defTabSz="914400" rtl="0" eaLnBrk="0" fontAlgn="base" latinLnBrk="0" hangingPunct="0">
              <a:lnSpc>
                <a:spcPct val="100000"/>
              </a:lnSpc>
              <a:spcBef>
                <a:spcPct val="25000"/>
              </a:spcBef>
              <a:spcAft>
                <a:spcPct val="0"/>
              </a:spcAft>
              <a:buClrTx/>
              <a:buSzTx/>
              <a:buFontTx/>
              <a:buNone/>
              <a:tabLst/>
              <a:defRPr/>
            </a:pPr>
            <a:r>
              <a:rPr lang="de-DE" sz="1200" b="0" dirty="0" smtClean="0">
                <a:solidFill>
                  <a:schemeClr val="bg1"/>
                </a:solidFill>
              </a:rPr>
              <a:t>30.000 telefonische Interviews</a:t>
            </a:r>
          </a:p>
          <a:p>
            <a:pPr marL="0" marR="0" indent="0" algn="l" defTabSz="914400" rtl="0" eaLnBrk="0" fontAlgn="base" latinLnBrk="0" hangingPunct="0">
              <a:lnSpc>
                <a:spcPct val="100000"/>
              </a:lnSpc>
              <a:spcBef>
                <a:spcPct val="25000"/>
              </a:spcBef>
              <a:spcAft>
                <a:spcPct val="0"/>
              </a:spcAft>
              <a:buClrTx/>
              <a:buSzTx/>
              <a:buFontTx/>
              <a:buNone/>
              <a:tabLst/>
              <a:defRPr/>
            </a:pPr>
            <a:r>
              <a:rPr lang="de-DE" sz="1200" b="0" dirty="0" smtClean="0">
                <a:solidFill>
                  <a:schemeClr val="bg1"/>
                </a:solidFill>
              </a:rPr>
              <a:t>Bevölkerungsrepräsentative Erhebung</a:t>
            </a:r>
          </a:p>
          <a:p>
            <a:pPr marL="0" marR="0" indent="0" algn="l" defTabSz="914400" rtl="0" eaLnBrk="0" fontAlgn="base" latinLnBrk="0" hangingPunct="0">
              <a:lnSpc>
                <a:spcPct val="100000"/>
              </a:lnSpc>
              <a:spcBef>
                <a:spcPct val="25000"/>
              </a:spcBef>
              <a:spcAft>
                <a:spcPct val="0"/>
              </a:spcAft>
              <a:buClrTx/>
              <a:buSzTx/>
              <a:buFontTx/>
              <a:buNone/>
              <a:tabLst/>
              <a:defRPr/>
            </a:pPr>
            <a:r>
              <a:rPr lang="de-DE" sz="1200" b="0" dirty="0" smtClean="0">
                <a:solidFill>
                  <a:schemeClr val="bg1"/>
                </a:solidFill>
              </a:rPr>
              <a:t>Basis für Hochrechnung: 70,5 Mio. Personen,</a:t>
            </a:r>
            <a:r>
              <a:rPr lang="de-DE" sz="1200" b="0" dirty="0" smtClean="0">
                <a:solidFill>
                  <a:srgbClr val="ED1B33"/>
                </a:solidFill>
              </a:rPr>
              <a:t> </a:t>
            </a:r>
            <a:br>
              <a:rPr lang="de-DE" sz="1200" b="0" dirty="0" smtClean="0">
                <a:solidFill>
                  <a:srgbClr val="ED1B33"/>
                </a:solidFill>
              </a:rPr>
            </a:br>
            <a:r>
              <a:rPr lang="de-DE" sz="1200" b="0" dirty="0" smtClean="0">
                <a:solidFill>
                  <a:schemeClr val="bg1"/>
                </a:solidFill>
              </a:rPr>
              <a:t>Deutschsprachige Bevölkerung ab 14 Jahren</a:t>
            </a:r>
          </a:p>
          <a:p>
            <a:pPr marL="0" marR="0" indent="0" algn="l" defTabSz="914400" rtl="0" eaLnBrk="0" fontAlgn="base" latinLnBrk="0" hangingPunct="0">
              <a:lnSpc>
                <a:spcPct val="100000"/>
              </a:lnSpc>
              <a:spcBef>
                <a:spcPct val="25000"/>
              </a:spcBef>
              <a:spcAft>
                <a:spcPct val="0"/>
              </a:spcAft>
              <a:buClrTx/>
              <a:buSzTx/>
              <a:buFontTx/>
              <a:buNone/>
              <a:tabLst/>
              <a:defRPr/>
            </a:pPr>
            <a:r>
              <a:rPr lang="de-DE" sz="1200" b="0" dirty="0" smtClean="0">
                <a:solidFill>
                  <a:schemeClr val="bg1"/>
                </a:solidFill>
              </a:rPr>
              <a:t>Umfangreichste Erhebung zur Struktur der </a:t>
            </a:r>
            <a:br>
              <a:rPr lang="de-DE" sz="1200" b="0" dirty="0" smtClean="0">
                <a:solidFill>
                  <a:schemeClr val="bg1"/>
                </a:solidFill>
              </a:rPr>
            </a:br>
            <a:r>
              <a:rPr lang="de-DE" sz="1200" b="0" dirty="0" smtClean="0">
                <a:solidFill>
                  <a:schemeClr val="bg1"/>
                </a:solidFill>
              </a:rPr>
              <a:t>Onliner / Nutzungsplaner / </a:t>
            </a:r>
            <a:r>
              <a:rPr lang="de-DE" sz="1200" b="0" dirty="0" err="1" smtClean="0">
                <a:solidFill>
                  <a:schemeClr val="bg1"/>
                </a:solidFill>
              </a:rPr>
              <a:t>Offliner</a:t>
            </a:r>
            <a:r>
              <a:rPr lang="de-DE" sz="1200" b="0" dirty="0" smtClean="0">
                <a:solidFill>
                  <a:schemeClr val="bg1"/>
                </a:solidFill>
              </a:rPr>
              <a:t> in Deutschland</a:t>
            </a:r>
          </a:p>
          <a:p>
            <a:pPr marL="0" marR="0" indent="0" algn="l" defTabSz="914400" rtl="0" eaLnBrk="0" fontAlgn="base" latinLnBrk="0" hangingPunct="0">
              <a:lnSpc>
                <a:spcPct val="100000"/>
              </a:lnSpc>
              <a:spcBef>
                <a:spcPct val="25000"/>
              </a:spcBef>
              <a:spcAft>
                <a:spcPct val="0"/>
              </a:spcAft>
              <a:buClrTx/>
              <a:buSzTx/>
              <a:buFontTx/>
              <a:buNone/>
              <a:tabLst/>
              <a:defRPr/>
            </a:pPr>
            <a:endParaRPr lang="de-DE" sz="1200" b="1" dirty="0" smtClean="0">
              <a:solidFill>
                <a:schemeClr val="bg1"/>
              </a:solidFill>
            </a:endParaRPr>
          </a:p>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53975" indent="-253975">
              <a:buFont typeface="Wingdings"/>
              <a:buChar char="à"/>
            </a:pPr>
            <a:r>
              <a:rPr lang="de-DE" sz="1200" b="0" dirty="0" smtClean="0">
                <a:solidFill>
                  <a:srgbClr val="333333"/>
                </a:solidFill>
                <a:latin typeface="Verdana" pitchFamily="34" charset="0"/>
                <a:ea typeface="Verdana" pitchFamily="34" charset="0"/>
                <a:cs typeface="Verdana" pitchFamily="34" charset="0"/>
              </a:rPr>
              <a:t>Wichtiges Wachstum bei den ab 70-Jährigen </a:t>
            </a:r>
          </a:p>
          <a:p>
            <a:pPr marL="253975" indent="-253975">
              <a:buFont typeface="Wingdings"/>
              <a:buChar char="à"/>
            </a:pPr>
            <a:r>
              <a:rPr lang="de-DE" sz="1200" b="0" dirty="0" smtClean="0">
                <a:solidFill>
                  <a:srgbClr val="333333"/>
                </a:solidFill>
                <a:latin typeface="Verdana" pitchFamily="34" charset="0"/>
                <a:ea typeface="Verdana" pitchFamily="34" charset="0"/>
                <a:cs typeface="Verdana" pitchFamily="34" charset="0"/>
              </a:rPr>
              <a:t>Kluft verringert sich</a:t>
            </a:r>
          </a:p>
          <a:p>
            <a:pPr marL="253975" indent="-253975">
              <a:buFont typeface="Wingdings"/>
              <a:buChar char="à"/>
            </a:pPr>
            <a:r>
              <a:rPr lang="de-DE" sz="1200" b="0" dirty="0" smtClean="0">
                <a:solidFill>
                  <a:srgbClr val="333333"/>
                </a:solidFill>
                <a:latin typeface="Verdana" pitchFamily="34" charset="0"/>
                <a:ea typeface="Verdana" pitchFamily="34" charset="0"/>
                <a:cs typeface="Verdana" pitchFamily="34" charset="0"/>
              </a:rPr>
              <a:t>Aber noch viel Luft nach oben!</a:t>
            </a:r>
            <a:endParaRPr lang="de-DE" sz="1200" dirty="0" smtClean="0">
              <a:solidFill>
                <a:srgbClr val="333333"/>
              </a:solidFill>
              <a:latin typeface="Verdana" pitchFamily="34" charset="0"/>
              <a:ea typeface="Verdana" pitchFamily="34" charset="0"/>
              <a:cs typeface="Verdana" pitchFamily="34" charset="0"/>
            </a:endParaRPr>
          </a:p>
          <a:p>
            <a:endParaRPr lang="de-DE" dirty="0"/>
          </a:p>
        </p:txBody>
      </p:sp>
      <p:sp>
        <p:nvSpPr>
          <p:cNvPr id="4" name="Foliennummernplatzhalter 3"/>
          <p:cNvSpPr>
            <a:spLocks noGrp="1"/>
          </p:cNvSpPr>
          <p:nvPr>
            <p:ph type="sldNum" sz="quarter" idx="10"/>
          </p:nvPr>
        </p:nvSpPr>
        <p:spPr/>
        <p:txBody>
          <a:bodyPr/>
          <a:lstStyle/>
          <a:p>
            <a:pPr>
              <a:defRPr/>
            </a:pPr>
            <a:fld id="{A7669554-C17A-4700-8712-D426EA2E368D}" type="slidenum">
              <a:rPr lang="de-DE" smtClean="0"/>
              <a:pPr>
                <a:defRPr/>
              </a:pPr>
              <a:t>11</a:t>
            </a:fld>
            <a:endParaRPr lang="de-DE"/>
          </a:p>
        </p:txBody>
      </p:sp>
    </p:spTree>
    <p:extLst>
      <p:ext uri="{BB962C8B-B14F-4D97-AF65-F5344CB8AC3E}">
        <p14:creationId xmlns:p14="http://schemas.microsoft.com/office/powerpoint/2010/main" val="392407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smtClean="0">
                <a:solidFill>
                  <a:srgbClr val="ADBBC4"/>
                </a:solidFill>
              </a:rPr>
              <a:t>Über die Hälfte der Frauen über 50 Jahren </a:t>
            </a:r>
            <a:br>
              <a:rPr lang="de-DE" b="0" dirty="0" smtClean="0">
                <a:solidFill>
                  <a:srgbClr val="ADBBC4"/>
                </a:solidFill>
              </a:rPr>
            </a:br>
            <a:r>
              <a:rPr lang="de-DE" b="0" dirty="0" smtClean="0">
                <a:solidFill>
                  <a:srgbClr val="ADBBC4"/>
                </a:solidFill>
              </a:rPr>
              <a:t>nutzt kein Internet</a:t>
            </a:r>
          </a:p>
          <a:p>
            <a:endParaRPr lang="de-DE" b="0" dirty="0" smtClean="0">
              <a:solidFill>
                <a:srgbClr val="ADBBC4"/>
              </a:solidFill>
            </a:endParaRPr>
          </a:p>
          <a:p>
            <a:r>
              <a:rPr lang="de-DE" b="0" dirty="0" smtClean="0">
                <a:solidFill>
                  <a:srgbClr val="ADBBC4"/>
                </a:solidFill>
              </a:rPr>
              <a:t>	</a:t>
            </a:r>
            <a:r>
              <a:rPr lang="de-DE" b="0" baseline="0" dirty="0" smtClean="0">
                <a:solidFill>
                  <a:srgbClr val="ADBBC4"/>
                </a:solidFill>
              </a:rPr>
              <a:t>       Männer		Frauen</a:t>
            </a:r>
            <a:endParaRPr lang="de-DE" b="0" dirty="0" smtClean="0">
              <a:solidFill>
                <a:srgbClr val="ADBBC4"/>
              </a:solidFill>
            </a:endParaRPr>
          </a:p>
          <a:p>
            <a:pPr rtl="0" eaLnBrk="1" fontAlgn="t" latinLnBrk="0" hangingPunct="1"/>
            <a:r>
              <a:rPr lang="de-DE" sz="1200" b="0" i="0" u="none" strike="noStrike" kern="1200" dirty="0" smtClean="0">
                <a:solidFill>
                  <a:schemeClr val="tx1"/>
                </a:solidFill>
                <a:effectLst/>
                <a:latin typeface="Arial" charset="0"/>
                <a:ea typeface="+mn-ea"/>
                <a:cs typeface="+mn-cs"/>
              </a:rPr>
              <a:t>14-49</a:t>
            </a:r>
            <a:r>
              <a:rPr lang="de-DE" sz="1200" b="0" i="0" u="none" strike="noStrike" kern="1200" baseline="0" dirty="0" smtClean="0">
                <a:solidFill>
                  <a:schemeClr val="tx1"/>
                </a:solidFill>
                <a:effectLst/>
                <a:latin typeface="Arial" charset="0"/>
                <a:ea typeface="+mn-ea"/>
                <a:cs typeface="+mn-cs"/>
              </a:rPr>
              <a:t> Jahre	       </a:t>
            </a:r>
            <a:r>
              <a:rPr lang="de-DE" sz="1200" b="1" i="0" u="none" strike="noStrike" kern="1200" dirty="0" smtClean="0">
                <a:solidFill>
                  <a:schemeClr val="tx1"/>
                </a:solidFill>
                <a:effectLst/>
                <a:latin typeface="Arial" charset="0"/>
                <a:ea typeface="+mn-ea"/>
                <a:cs typeface="+mn-cs"/>
              </a:rPr>
              <a:t>94,2%                      91,9% </a:t>
            </a:r>
            <a:endParaRPr lang="de-DE" sz="1200" b="0" i="0" u="none" strike="noStrike" kern="1200" dirty="0" smtClean="0">
              <a:solidFill>
                <a:schemeClr val="tx1"/>
              </a:solidFill>
              <a:effectLst/>
              <a:latin typeface="Arial" charset="0"/>
              <a:ea typeface="+mn-ea"/>
              <a:cs typeface="+mn-cs"/>
            </a:endParaRPr>
          </a:p>
          <a:p>
            <a:pPr rtl="0" eaLnBrk="1" fontAlgn="t" latinLnBrk="0" hangingPunct="1"/>
            <a:r>
              <a:rPr lang="de-DE" sz="1200" b="0" i="0" u="none" strike="noStrike" kern="1200" dirty="0" smtClean="0">
                <a:solidFill>
                  <a:schemeClr val="tx1"/>
                </a:solidFill>
                <a:effectLst/>
                <a:latin typeface="Arial" charset="0"/>
                <a:ea typeface="+mn-ea"/>
                <a:cs typeface="+mn-cs"/>
              </a:rPr>
              <a:t>50+ Jahre	       </a:t>
            </a:r>
            <a:r>
              <a:rPr lang="de-DE" sz="1200" b="1" i="0" u="none" strike="noStrike" kern="1200" dirty="0" smtClean="0">
                <a:solidFill>
                  <a:schemeClr val="tx1"/>
                </a:solidFill>
                <a:effectLst/>
                <a:latin typeface="Arial" charset="0"/>
                <a:ea typeface="+mn-ea"/>
                <a:cs typeface="+mn-cs"/>
              </a:rPr>
              <a:t>63,7%                      46,9%</a:t>
            </a:r>
            <a:endParaRPr lang="de-DE" sz="1200" b="0" i="0" u="none" strike="noStrike" kern="1200" dirty="0" smtClean="0">
              <a:solidFill>
                <a:schemeClr val="tx1"/>
              </a:solidFill>
              <a:effectLst/>
              <a:latin typeface="Arial" charset="0"/>
              <a:ea typeface="+mn-ea"/>
              <a:cs typeface="+mn-cs"/>
            </a:endParaRPr>
          </a:p>
          <a:p>
            <a:pPr rtl="0" eaLnBrk="1" fontAlgn="t" latinLnBrk="0" hangingPunct="1"/>
            <a:endParaRPr lang="de-DE" sz="1200" b="0" i="0" u="none" strike="noStrike" kern="1200" dirty="0" smtClean="0">
              <a:solidFill>
                <a:schemeClr val="tx1"/>
              </a:solidFill>
              <a:effectLst/>
              <a:latin typeface="Arial" charset="0"/>
              <a:ea typeface="+mn-ea"/>
              <a:cs typeface="+mn-cs"/>
            </a:endParaRPr>
          </a:p>
          <a:p>
            <a:endParaRPr lang="de-DE" dirty="0"/>
          </a:p>
        </p:txBody>
      </p:sp>
      <p:sp>
        <p:nvSpPr>
          <p:cNvPr id="4" name="Foliennummernplatzhalter 3"/>
          <p:cNvSpPr>
            <a:spLocks noGrp="1"/>
          </p:cNvSpPr>
          <p:nvPr>
            <p:ph type="sldNum" sz="quarter" idx="10"/>
          </p:nvPr>
        </p:nvSpPr>
        <p:spPr/>
        <p:txBody>
          <a:bodyPr/>
          <a:lstStyle/>
          <a:p>
            <a:pPr>
              <a:defRPr/>
            </a:pPr>
            <a:fld id="{A7669554-C17A-4700-8712-D426EA2E368D}" type="slidenum">
              <a:rPr lang="de-DE" smtClean="0"/>
              <a:pPr>
                <a:defRPr/>
              </a:pPr>
              <a:t>12</a:t>
            </a:fld>
            <a:endParaRPr lang="de-DE"/>
          </a:p>
        </p:txBody>
      </p:sp>
    </p:spTree>
    <p:extLst>
      <p:ext uri="{BB962C8B-B14F-4D97-AF65-F5344CB8AC3E}">
        <p14:creationId xmlns:p14="http://schemas.microsoft.com/office/powerpoint/2010/main" val="1751799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0.xml"/><Relationship Id="rId4" Type="http://schemas.openxmlformats.org/officeDocument/2006/relationships/image" Target="../media/image2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slideMaster" Target="../slideMasters/slideMaster3.xml"/><Relationship Id="rId5" Type="http://schemas.openxmlformats.org/officeDocument/2006/relationships/tags" Target="../tags/tag5.xml"/><Relationship Id="rId4" Type="http://schemas.openxmlformats.org/officeDocument/2006/relationships/tags" Target="../tags/tag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7.xml"/><Relationship Id="rId7" Type="http://schemas.openxmlformats.org/officeDocument/2006/relationships/oleObject" Target="../embeddings/oleObject2.bin"/><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slideMaster" Target="../slideMasters/slideMaster4.xml"/><Relationship Id="rId5" Type="http://schemas.openxmlformats.org/officeDocument/2006/relationships/tags" Target="../tags/tag9.xml"/><Relationship Id="rId4" Type="http://schemas.openxmlformats.org/officeDocument/2006/relationships/tags" Target="../tags/tag8.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1.xml"/><Relationship Id="rId7" Type="http://schemas.openxmlformats.org/officeDocument/2006/relationships/oleObject" Target="../embeddings/oleObject3.bin"/><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slideMaster" Target="../slideMasters/slideMaster4.xml"/><Relationship Id="rId5" Type="http://schemas.openxmlformats.org/officeDocument/2006/relationships/tags" Target="../tags/tag13.xml"/><Relationship Id="rId4" Type="http://schemas.openxmlformats.org/officeDocument/2006/relationships/tags" Target="../tags/tag12.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5.xml"/><Relationship Id="rId7" Type="http://schemas.openxmlformats.org/officeDocument/2006/relationships/oleObject" Target="../embeddings/oleObject4.bin"/><Relationship Id="rId2" Type="http://schemas.openxmlformats.org/officeDocument/2006/relationships/tags" Target="../tags/tag14.xml"/><Relationship Id="rId1" Type="http://schemas.openxmlformats.org/officeDocument/2006/relationships/vmlDrawing" Target="../drawings/vmlDrawing4.vml"/><Relationship Id="rId6" Type="http://schemas.openxmlformats.org/officeDocument/2006/relationships/slideMaster" Target="../slideMasters/slideMaster4.xml"/><Relationship Id="rId5" Type="http://schemas.openxmlformats.org/officeDocument/2006/relationships/tags" Target="../tags/tag17.xml"/><Relationship Id="rId4" Type="http://schemas.openxmlformats.org/officeDocument/2006/relationships/tags" Target="../tags/tag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9.xml"/><Relationship Id="rId7" Type="http://schemas.openxmlformats.org/officeDocument/2006/relationships/oleObject" Target="../embeddings/oleObject5.bin"/><Relationship Id="rId2" Type="http://schemas.openxmlformats.org/officeDocument/2006/relationships/tags" Target="../tags/tag18.xml"/><Relationship Id="rId1" Type="http://schemas.openxmlformats.org/officeDocument/2006/relationships/vmlDrawing" Target="../drawings/vmlDrawing5.vml"/><Relationship Id="rId6" Type="http://schemas.openxmlformats.org/officeDocument/2006/relationships/slideMaster" Target="../slideMasters/slideMaster5.xml"/><Relationship Id="rId5" Type="http://schemas.openxmlformats.org/officeDocument/2006/relationships/tags" Target="../tags/tag21.xml"/><Relationship Id="rId4" Type="http://schemas.openxmlformats.org/officeDocument/2006/relationships/tags" Target="../tags/tag2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bwMode="ltGray">
      <p:bgPr>
        <a:solidFill>
          <a:schemeClr val="bg1"/>
        </a:solidFill>
        <a:effectLst/>
      </p:bgPr>
    </p:bg>
    <p:spTree>
      <p:nvGrpSpPr>
        <p:cNvPr id="1" name=""/>
        <p:cNvGrpSpPr/>
        <p:nvPr/>
      </p:nvGrpSpPr>
      <p:grpSpPr>
        <a:xfrm>
          <a:off x="0" y="0"/>
          <a:ext cx="0" cy="0"/>
          <a:chOff x="0" y="0"/>
          <a:chExt cx="0" cy="0"/>
        </a:xfrm>
      </p:grpSpPr>
      <p:sp>
        <p:nvSpPr>
          <p:cNvPr id="4" name="Rectangle 47"/>
          <p:cNvSpPr>
            <a:spLocks noChangeArrowheads="1"/>
          </p:cNvSpPr>
          <p:nvPr/>
        </p:nvSpPr>
        <p:spPr bwMode="gray">
          <a:xfrm>
            <a:off x="0" y="5943600"/>
            <a:ext cx="9144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de-DE" sz="1800" b="1"/>
          </a:p>
        </p:txBody>
      </p:sp>
      <p:sp>
        <p:nvSpPr>
          <p:cNvPr id="418820" name="Rectangle 4"/>
          <p:cNvSpPr>
            <a:spLocks noGrp="1" noChangeArrowheads="1"/>
          </p:cNvSpPr>
          <p:nvPr>
            <p:ph type="subTitle" sz="quarter" idx="1"/>
          </p:nvPr>
        </p:nvSpPr>
        <p:spPr>
          <a:xfrm>
            <a:off x="331788" y="4821238"/>
            <a:ext cx="8456612" cy="719137"/>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spcAft>
                <a:spcPct val="0"/>
              </a:spcAft>
              <a:buFont typeface="Wingdings" pitchFamily="2" charset="2"/>
              <a:buNone/>
              <a:defRPr sz="2200">
                <a:solidFill>
                  <a:schemeClr val="accent2"/>
                </a:solidFill>
              </a:defRPr>
            </a:lvl1pPr>
          </a:lstStyle>
          <a:p>
            <a:pPr lvl="0"/>
            <a:r>
              <a:rPr lang="de-DE" noProof="0" smtClean="0"/>
              <a:t>Untertitelmasters durch Klicken bearbeiten</a:t>
            </a:r>
          </a:p>
        </p:txBody>
      </p:sp>
      <p:sp>
        <p:nvSpPr>
          <p:cNvPr id="418821" name="Rectangle 5"/>
          <p:cNvSpPr>
            <a:spLocks noGrp="1" noChangeArrowheads="1"/>
          </p:cNvSpPr>
          <p:nvPr>
            <p:ph type="ctrTitle"/>
          </p:nvPr>
        </p:nvSpPr>
        <p:spPr>
          <a:xfrm>
            <a:off x="331788" y="3892550"/>
            <a:ext cx="8456612" cy="900113"/>
          </a:xfrm>
          <a:extLst>
            <a:ext uri="{91240B29-F687-4F45-9708-019B960494DF}">
              <a14:hiddenLine xmlns:a14="http://schemas.microsoft.com/office/drawing/2010/main" w="9525">
                <a:solidFill>
                  <a:schemeClr val="tx1"/>
                </a:solidFill>
                <a:miter lim="800000"/>
                <a:headEnd/>
                <a:tailEnd/>
              </a14:hiddenLine>
            </a:ext>
          </a:extLst>
        </p:spPr>
        <p:txBody>
          <a:bodyPr anchor="b"/>
          <a:lstStyle>
            <a:lvl1pPr>
              <a:defRPr sz="3000">
                <a:solidFill>
                  <a:schemeClr val="tx1"/>
                </a:solidFill>
              </a:defRPr>
            </a:lvl1pPr>
          </a:lstStyle>
          <a:p>
            <a:pPr lvl="0"/>
            <a:r>
              <a:rPr lang="de-DE" noProof="0" smtClean="0"/>
              <a:t>Titel</a:t>
            </a:r>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91299" y="6216451"/>
            <a:ext cx="1751077"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7595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1120427849"/>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ouble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031839"/>
            <a:ext cx="4572000" cy="4916524"/>
          </a:xfrm>
        </p:spPr>
        <p:txBody>
          <a:bodyPr>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573617" y="1031839"/>
            <a:ext cx="4572000" cy="4916524"/>
          </a:xfrm>
        </p:spPr>
        <p:txBody>
          <a:bodyPr lIns="23760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Tree>
    <p:extLst>
      <p:ext uri="{BB962C8B-B14F-4D97-AF65-F5344CB8AC3E}">
        <p14:creationId xmlns:p14="http://schemas.microsoft.com/office/powerpoint/2010/main" val="37791647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ouble Object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790699"/>
            <a:ext cx="4572000" cy="4157663"/>
          </a:xfrm>
        </p:spPr>
        <p:txBody>
          <a:bodyPr tIns="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573617" y="1790699"/>
            <a:ext cx="4572000" cy="4157663"/>
          </a:xfrm>
        </p:spPr>
        <p:txBody>
          <a:bodyPr lIns="237600" tIns="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0" y="1031839"/>
            <a:ext cx="4572000" cy="758861"/>
          </a:xfrm>
        </p:spPr>
        <p:txBody>
          <a:bodyPr/>
          <a:lstStyle>
            <a:lvl1pPr>
              <a:defRPr sz="1200"/>
            </a:lvl1pPr>
          </a:lstStyle>
          <a:p>
            <a:pPr lvl="0"/>
            <a:r>
              <a:rPr lang="en-US" dirty="0" smtClean="0"/>
              <a:t>Click to edit Master text styles</a:t>
            </a:r>
          </a:p>
        </p:txBody>
      </p:sp>
      <p:sp>
        <p:nvSpPr>
          <p:cNvPr id="11" name="Text Placeholder 9"/>
          <p:cNvSpPr>
            <a:spLocks noGrp="1"/>
          </p:cNvSpPr>
          <p:nvPr>
            <p:ph type="body" sz="quarter" idx="16"/>
          </p:nvPr>
        </p:nvSpPr>
        <p:spPr>
          <a:xfrm>
            <a:off x="4573616" y="1031839"/>
            <a:ext cx="4570383" cy="758861"/>
          </a:xfrm>
        </p:spPr>
        <p:txBody>
          <a:bodyPr lIns="237600"/>
          <a:lstStyle>
            <a:lvl1pPr>
              <a:defRPr sz="1200"/>
            </a:lvl1pPr>
          </a:lstStyle>
          <a:p>
            <a:pPr lvl="0"/>
            <a:r>
              <a:rPr lang="en-US" dirty="0" smtClean="0"/>
              <a:t>Click to edit Master text styles</a:t>
            </a:r>
          </a:p>
        </p:txBody>
      </p:sp>
      <p:sp>
        <p:nvSpPr>
          <p:cNvPr id="12" name="Text Placeholder 9"/>
          <p:cNvSpPr>
            <a:spLocks noGrp="1"/>
          </p:cNvSpPr>
          <p:nvPr>
            <p:ph type="body" sz="quarter" idx="17"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Tree>
    <p:extLst>
      <p:ext uri="{BB962C8B-B14F-4D97-AF65-F5344CB8AC3E}">
        <p14:creationId xmlns:p14="http://schemas.microsoft.com/office/powerpoint/2010/main" val="23061245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riple Object ">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00351" y="1033230"/>
            <a:ext cx="3028950" cy="4916524"/>
          </a:xfrm>
        </p:spPr>
        <p:txBody>
          <a:bodyPr lIns="24840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5578679" y="1036005"/>
            <a:ext cx="3020015" cy="4912358"/>
          </a:xfrm>
        </p:spPr>
        <p:txBody>
          <a:bodyPr lIns="24840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031839"/>
            <a:ext cx="3055620" cy="4916524"/>
          </a:xfrm>
        </p:spPr>
        <p:txBody>
          <a:bodyPr>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Tree>
    <p:extLst>
      <p:ext uri="{BB962C8B-B14F-4D97-AF65-F5344CB8AC3E}">
        <p14:creationId xmlns:p14="http://schemas.microsoft.com/office/powerpoint/2010/main" val="19014195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riple Object + Title ">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00351" y="1788563"/>
            <a:ext cx="3028950" cy="4161189"/>
          </a:xfrm>
        </p:spPr>
        <p:txBody>
          <a:bodyPr lIns="248400" tIns="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5578679" y="1790699"/>
            <a:ext cx="3020015" cy="4157663"/>
          </a:xfrm>
        </p:spPr>
        <p:txBody>
          <a:bodyPr lIns="248400" tIns="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787172"/>
            <a:ext cx="3055620" cy="4161189"/>
          </a:xfrm>
        </p:spPr>
        <p:txBody>
          <a:bodyPr tIns="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0" y="1031839"/>
            <a:ext cx="2800350" cy="758861"/>
          </a:xfrm>
        </p:spPr>
        <p:txBody>
          <a:bodyPr/>
          <a:lstStyle>
            <a:lvl1pPr>
              <a:defRPr sz="1200"/>
            </a:lvl1pPr>
          </a:lstStyle>
          <a:p>
            <a:pPr lvl="0"/>
            <a:r>
              <a:rPr lang="en-US" dirty="0" smtClean="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
        <p:nvSpPr>
          <p:cNvPr id="11" name="Text Placeholder 9"/>
          <p:cNvSpPr>
            <a:spLocks noGrp="1"/>
          </p:cNvSpPr>
          <p:nvPr>
            <p:ph type="body" sz="quarter" idx="20"/>
          </p:nvPr>
        </p:nvSpPr>
        <p:spPr>
          <a:xfrm>
            <a:off x="2797065" y="1031839"/>
            <a:ext cx="2788395" cy="758861"/>
          </a:xfrm>
        </p:spPr>
        <p:txBody>
          <a:bodyPr lIns="252000"/>
          <a:lstStyle>
            <a:lvl1pPr>
              <a:defRPr sz="1200"/>
            </a:lvl1pPr>
          </a:lstStyle>
          <a:p>
            <a:pPr lvl="0"/>
            <a:r>
              <a:rPr lang="en-US" dirty="0" smtClean="0"/>
              <a:t>Click to edit Master text styles</a:t>
            </a:r>
          </a:p>
        </p:txBody>
      </p:sp>
      <p:sp>
        <p:nvSpPr>
          <p:cNvPr id="13" name="Text Placeholder 9"/>
          <p:cNvSpPr>
            <a:spLocks noGrp="1"/>
          </p:cNvSpPr>
          <p:nvPr>
            <p:ph type="body" sz="quarter" idx="21"/>
          </p:nvPr>
        </p:nvSpPr>
        <p:spPr>
          <a:xfrm>
            <a:off x="5578365" y="1039459"/>
            <a:ext cx="2788395" cy="758861"/>
          </a:xfrm>
        </p:spPr>
        <p:txBody>
          <a:bodyPr lIns="252000"/>
          <a:lstStyle>
            <a:lvl1pPr>
              <a:defRPr sz="1200"/>
            </a:lvl1pPr>
          </a:lstStyle>
          <a:p>
            <a:pPr lvl="0"/>
            <a:r>
              <a:rPr lang="en-US" dirty="0" smtClean="0"/>
              <a:t>Click to edit Master text styles</a:t>
            </a:r>
          </a:p>
        </p:txBody>
      </p:sp>
    </p:spTree>
    <p:extLst>
      <p:ext uri="{BB962C8B-B14F-4D97-AF65-F5344CB8AC3E}">
        <p14:creationId xmlns:p14="http://schemas.microsoft.com/office/powerpoint/2010/main" val="20973327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‹Nr.›</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Tree>
    <p:extLst>
      <p:ext uri="{BB962C8B-B14F-4D97-AF65-F5344CB8AC3E}">
        <p14:creationId xmlns:p14="http://schemas.microsoft.com/office/powerpoint/2010/main" val="31069591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ingle Objec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031839"/>
            <a:ext cx="9144000" cy="4906999"/>
          </a:xfrm>
        </p:spPr>
        <p:txBody>
          <a:bodyPr>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800" b="0" baseline="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270885164"/>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ngle Object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790700"/>
            <a:ext cx="9144000" cy="4148138"/>
          </a:xfrm>
        </p:spPr>
        <p:txBody>
          <a:bodyPr tIns="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0" y="1031839"/>
            <a:ext cx="8855074" cy="758861"/>
          </a:xfrm>
        </p:spPr>
        <p:txBody>
          <a:bodyPr/>
          <a:lstStyle/>
          <a:p>
            <a:pPr lvl="0"/>
            <a:r>
              <a:rPr lang="en-US" dirty="0" smtClean="0"/>
              <a:t>Click to edit Master text styles</a:t>
            </a:r>
          </a:p>
        </p:txBody>
      </p:sp>
      <p:sp>
        <p:nvSpPr>
          <p:cNvPr id="10" name="Text Placeholder 9"/>
          <p:cNvSpPr>
            <a:spLocks noGrp="1"/>
          </p:cNvSpPr>
          <p:nvPr>
            <p:ph type="body" sz="quarter" idx="16"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Tree>
    <p:extLst>
      <p:ext uri="{BB962C8B-B14F-4D97-AF65-F5344CB8AC3E}">
        <p14:creationId xmlns:p14="http://schemas.microsoft.com/office/powerpoint/2010/main" val="123809937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ouble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031839"/>
            <a:ext cx="4572000" cy="4916524"/>
          </a:xfrm>
        </p:spPr>
        <p:txBody>
          <a:bodyPr>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573617" y="1031839"/>
            <a:ext cx="4572000" cy="4916524"/>
          </a:xfrm>
        </p:spPr>
        <p:txBody>
          <a:bodyPr lIns="23760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Tree>
    <p:extLst>
      <p:ext uri="{BB962C8B-B14F-4D97-AF65-F5344CB8AC3E}">
        <p14:creationId xmlns:p14="http://schemas.microsoft.com/office/powerpoint/2010/main" val="75471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ouble Object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790699"/>
            <a:ext cx="4572000" cy="4157663"/>
          </a:xfrm>
        </p:spPr>
        <p:txBody>
          <a:bodyPr tIns="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573617" y="1790699"/>
            <a:ext cx="4572000" cy="4157663"/>
          </a:xfrm>
        </p:spPr>
        <p:txBody>
          <a:bodyPr lIns="237600" tIns="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0" y="1031839"/>
            <a:ext cx="4572000" cy="758861"/>
          </a:xfrm>
        </p:spPr>
        <p:txBody>
          <a:bodyPr/>
          <a:lstStyle>
            <a:lvl1pPr>
              <a:defRPr sz="1200"/>
            </a:lvl1pPr>
          </a:lstStyle>
          <a:p>
            <a:pPr lvl="0"/>
            <a:r>
              <a:rPr lang="en-US" dirty="0" smtClean="0"/>
              <a:t>Click to edit Master text styles</a:t>
            </a:r>
          </a:p>
        </p:txBody>
      </p:sp>
      <p:sp>
        <p:nvSpPr>
          <p:cNvPr id="11" name="Text Placeholder 9"/>
          <p:cNvSpPr>
            <a:spLocks noGrp="1"/>
          </p:cNvSpPr>
          <p:nvPr>
            <p:ph type="body" sz="quarter" idx="16"/>
          </p:nvPr>
        </p:nvSpPr>
        <p:spPr>
          <a:xfrm>
            <a:off x="4573616" y="1031839"/>
            <a:ext cx="4570383" cy="758861"/>
          </a:xfrm>
        </p:spPr>
        <p:txBody>
          <a:bodyPr lIns="237600"/>
          <a:lstStyle>
            <a:lvl1pPr>
              <a:defRPr sz="1200"/>
            </a:lvl1pPr>
          </a:lstStyle>
          <a:p>
            <a:pPr lvl="0"/>
            <a:r>
              <a:rPr lang="en-US" dirty="0" smtClean="0"/>
              <a:t>Click to edit Master text styles</a:t>
            </a:r>
          </a:p>
        </p:txBody>
      </p:sp>
      <p:sp>
        <p:nvSpPr>
          <p:cNvPr id="12" name="Text Placeholder 9"/>
          <p:cNvSpPr>
            <a:spLocks noGrp="1"/>
          </p:cNvSpPr>
          <p:nvPr>
            <p:ph type="body" sz="quarter" idx="17"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Tree>
    <p:extLst>
      <p:ext uri="{BB962C8B-B14F-4D97-AF65-F5344CB8AC3E}">
        <p14:creationId xmlns:p14="http://schemas.microsoft.com/office/powerpoint/2010/main" val="7267407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riple Object ">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00351" y="1033230"/>
            <a:ext cx="3028950" cy="4916524"/>
          </a:xfrm>
        </p:spPr>
        <p:txBody>
          <a:bodyPr lIns="24840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5578679" y="1036005"/>
            <a:ext cx="3020015" cy="4912358"/>
          </a:xfrm>
        </p:spPr>
        <p:txBody>
          <a:bodyPr lIns="24840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031839"/>
            <a:ext cx="3055620" cy="4916524"/>
          </a:xfrm>
        </p:spPr>
        <p:txBody>
          <a:bodyPr>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Tree>
    <p:extLst>
      <p:ext uri="{BB962C8B-B14F-4D97-AF65-F5344CB8AC3E}">
        <p14:creationId xmlns:p14="http://schemas.microsoft.com/office/powerpoint/2010/main" val="606054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70688" y="179388"/>
            <a:ext cx="2195512" cy="5778500"/>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179388" y="179388"/>
            <a:ext cx="6438900" cy="57785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431775342"/>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riple Object + Title ">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00351" y="1788563"/>
            <a:ext cx="3028950" cy="4161189"/>
          </a:xfrm>
        </p:spPr>
        <p:txBody>
          <a:bodyPr lIns="248400" tIns="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5578679" y="1790699"/>
            <a:ext cx="3020015" cy="4157663"/>
          </a:xfrm>
        </p:spPr>
        <p:txBody>
          <a:bodyPr lIns="248400" tIns="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787172"/>
            <a:ext cx="3055620" cy="4161189"/>
          </a:xfrm>
        </p:spPr>
        <p:txBody>
          <a:bodyPr tIns="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0" y="1031839"/>
            <a:ext cx="2800350" cy="758861"/>
          </a:xfrm>
        </p:spPr>
        <p:txBody>
          <a:bodyPr/>
          <a:lstStyle>
            <a:lvl1pPr>
              <a:defRPr sz="1200"/>
            </a:lvl1pPr>
          </a:lstStyle>
          <a:p>
            <a:pPr lvl="0"/>
            <a:r>
              <a:rPr lang="en-US" dirty="0" smtClean="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
        <p:nvSpPr>
          <p:cNvPr id="4" name="Footer Placeholder 3"/>
          <p:cNvSpPr>
            <a:spLocks noGrp="1"/>
          </p:cNvSpPr>
          <p:nvPr>
            <p:ph type="ftr" sz="quarter" idx="19"/>
          </p:nvPr>
        </p:nvSpPr>
        <p:spPr>
          <a:xfrm>
            <a:off x="785814" y="6156199"/>
            <a:ext cx="7555320" cy="377062"/>
          </a:xfrm>
          <a:prstGeom prst="rect">
            <a:avLst/>
          </a:prstGeom>
        </p:spPr>
        <p:txBody>
          <a:bodyPr/>
          <a:lstStyle/>
          <a:p>
            <a:pPr>
              <a:spcBef>
                <a:spcPct val="20000"/>
              </a:spcBef>
              <a:buFont typeface="Arial" pitchFamily="34" charset="0"/>
              <a:buNone/>
            </a:pPr>
            <a:r>
              <a:rPr lang="de-DE" smtClean="0"/>
              <a:t>Presentation Title</a:t>
            </a:r>
            <a:endParaRPr dirty="0"/>
          </a:p>
        </p:txBody>
      </p:sp>
      <p:sp>
        <p:nvSpPr>
          <p:cNvPr id="11" name="Text Placeholder 9"/>
          <p:cNvSpPr>
            <a:spLocks noGrp="1"/>
          </p:cNvSpPr>
          <p:nvPr>
            <p:ph type="body" sz="quarter" idx="20"/>
          </p:nvPr>
        </p:nvSpPr>
        <p:spPr>
          <a:xfrm>
            <a:off x="2797065" y="1031839"/>
            <a:ext cx="2788395" cy="758861"/>
          </a:xfrm>
        </p:spPr>
        <p:txBody>
          <a:bodyPr lIns="252000"/>
          <a:lstStyle>
            <a:lvl1pPr>
              <a:defRPr sz="1200"/>
            </a:lvl1pPr>
          </a:lstStyle>
          <a:p>
            <a:pPr lvl="0"/>
            <a:r>
              <a:rPr lang="en-US" dirty="0" smtClean="0"/>
              <a:t>Click to edit Master text styles</a:t>
            </a:r>
          </a:p>
        </p:txBody>
      </p:sp>
      <p:sp>
        <p:nvSpPr>
          <p:cNvPr id="13" name="Text Placeholder 9"/>
          <p:cNvSpPr>
            <a:spLocks noGrp="1"/>
          </p:cNvSpPr>
          <p:nvPr>
            <p:ph type="body" sz="quarter" idx="21"/>
          </p:nvPr>
        </p:nvSpPr>
        <p:spPr>
          <a:xfrm>
            <a:off x="5578365" y="1039459"/>
            <a:ext cx="2788395" cy="758861"/>
          </a:xfrm>
        </p:spPr>
        <p:txBody>
          <a:bodyPr lIns="252000"/>
          <a:lstStyle>
            <a:lvl1pPr>
              <a:defRPr sz="1200"/>
            </a:lvl1pPr>
          </a:lstStyle>
          <a:p>
            <a:pPr lvl="0"/>
            <a:r>
              <a:rPr lang="en-US" dirty="0" smtClean="0"/>
              <a:t>Click to edit Master text styles</a:t>
            </a:r>
          </a:p>
        </p:txBody>
      </p:sp>
    </p:spTree>
    <p:extLst>
      <p:ext uri="{BB962C8B-B14F-4D97-AF65-F5344CB8AC3E}">
        <p14:creationId xmlns:p14="http://schemas.microsoft.com/office/powerpoint/2010/main" val="33397898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‹Nr.›</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Tree>
    <p:extLst>
      <p:ext uri="{BB962C8B-B14F-4D97-AF65-F5344CB8AC3E}">
        <p14:creationId xmlns:p14="http://schemas.microsoft.com/office/powerpoint/2010/main" val="37918888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ngle Objec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031839"/>
            <a:ext cx="9144000" cy="4906999"/>
          </a:xfrm>
        </p:spPr>
        <p:txBody>
          <a:bodyPr>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800" b="0" baseline="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637687055"/>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ingle Object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790700"/>
            <a:ext cx="9144000" cy="4148138"/>
          </a:xfrm>
        </p:spPr>
        <p:txBody>
          <a:bodyPr tIns="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0" y="1031839"/>
            <a:ext cx="8855074" cy="758861"/>
          </a:xfrm>
        </p:spPr>
        <p:txBody>
          <a:bodyPr/>
          <a:lstStyle/>
          <a:p>
            <a:pPr lvl="0"/>
            <a:r>
              <a:rPr lang="en-US" dirty="0" smtClean="0"/>
              <a:t>Click to edit Master text styles</a:t>
            </a:r>
          </a:p>
        </p:txBody>
      </p:sp>
      <p:sp>
        <p:nvSpPr>
          <p:cNvPr id="10" name="Text Placeholder 9"/>
          <p:cNvSpPr>
            <a:spLocks noGrp="1"/>
          </p:cNvSpPr>
          <p:nvPr>
            <p:ph type="body" sz="quarter" idx="16"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Tree>
    <p:extLst>
      <p:ext uri="{BB962C8B-B14F-4D97-AF65-F5344CB8AC3E}">
        <p14:creationId xmlns:p14="http://schemas.microsoft.com/office/powerpoint/2010/main" val="187535396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ouble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031839"/>
            <a:ext cx="4572000" cy="4916524"/>
          </a:xfrm>
        </p:spPr>
        <p:txBody>
          <a:bodyPr>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573617" y="1031839"/>
            <a:ext cx="4572000" cy="4916524"/>
          </a:xfrm>
        </p:spPr>
        <p:txBody>
          <a:bodyPr lIns="23760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Tree>
    <p:extLst>
      <p:ext uri="{BB962C8B-B14F-4D97-AF65-F5344CB8AC3E}">
        <p14:creationId xmlns:p14="http://schemas.microsoft.com/office/powerpoint/2010/main" val="24785964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ouble Object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790699"/>
            <a:ext cx="4572000" cy="4157663"/>
          </a:xfrm>
        </p:spPr>
        <p:txBody>
          <a:bodyPr tIns="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573617" y="1790699"/>
            <a:ext cx="4572000" cy="4157663"/>
          </a:xfrm>
        </p:spPr>
        <p:txBody>
          <a:bodyPr lIns="237600" tIns="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0" y="1031839"/>
            <a:ext cx="4572000" cy="758861"/>
          </a:xfrm>
        </p:spPr>
        <p:txBody>
          <a:bodyPr/>
          <a:lstStyle>
            <a:lvl1pPr>
              <a:defRPr sz="1200"/>
            </a:lvl1pPr>
          </a:lstStyle>
          <a:p>
            <a:pPr lvl="0"/>
            <a:r>
              <a:rPr lang="en-US" dirty="0" smtClean="0"/>
              <a:t>Click to edit Master text styles</a:t>
            </a:r>
          </a:p>
        </p:txBody>
      </p:sp>
      <p:sp>
        <p:nvSpPr>
          <p:cNvPr id="11" name="Text Placeholder 9"/>
          <p:cNvSpPr>
            <a:spLocks noGrp="1"/>
          </p:cNvSpPr>
          <p:nvPr>
            <p:ph type="body" sz="quarter" idx="16"/>
          </p:nvPr>
        </p:nvSpPr>
        <p:spPr>
          <a:xfrm>
            <a:off x="4573616" y="1031839"/>
            <a:ext cx="4570383" cy="758861"/>
          </a:xfrm>
        </p:spPr>
        <p:txBody>
          <a:bodyPr lIns="237600"/>
          <a:lstStyle>
            <a:lvl1pPr>
              <a:defRPr sz="1200"/>
            </a:lvl1pPr>
          </a:lstStyle>
          <a:p>
            <a:pPr lvl="0"/>
            <a:r>
              <a:rPr lang="en-US" dirty="0" smtClean="0"/>
              <a:t>Click to edit Master text styles</a:t>
            </a:r>
          </a:p>
        </p:txBody>
      </p:sp>
      <p:sp>
        <p:nvSpPr>
          <p:cNvPr id="12" name="Text Placeholder 9"/>
          <p:cNvSpPr>
            <a:spLocks noGrp="1"/>
          </p:cNvSpPr>
          <p:nvPr>
            <p:ph type="body" sz="quarter" idx="17"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Tree>
    <p:extLst>
      <p:ext uri="{BB962C8B-B14F-4D97-AF65-F5344CB8AC3E}">
        <p14:creationId xmlns:p14="http://schemas.microsoft.com/office/powerpoint/2010/main" val="14926898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riple Object ">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00351" y="1033230"/>
            <a:ext cx="3028950" cy="4916524"/>
          </a:xfrm>
        </p:spPr>
        <p:txBody>
          <a:bodyPr lIns="24840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5578679" y="1036005"/>
            <a:ext cx="3020015" cy="4912358"/>
          </a:xfrm>
        </p:spPr>
        <p:txBody>
          <a:bodyPr lIns="24840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031839"/>
            <a:ext cx="3055620" cy="4916524"/>
          </a:xfrm>
        </p:spPr>
        <p:txBody>
          <a:bodyPr>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Tree>
    <p:extLst>
      <p:ext uri="{BB962C8B-B14F-4D97-AF65-F5344CB8AC3E}">
        <p14:creationId xmlns:p14="http://schemas.microsoft.com/office/powerpoint/2010/main" val="33074822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riple Object + Title ">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00351" y="1788563"/>
            <a:ext cx="3028950" cy="4161189"/>
          </a:xfrm>
        </p:spPr>
        <p:txBody>
          <a:bodyPr lIns="248400" tIns="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5578679" y="1790699"/>
            <a:ext cx="3020015" cy="4157663"/>
          </a:xfrm>
        </p:spPr>
        <p:txBody>
          <a:bodyPr lIns="248400" tIns="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787172"/>
            <a:ext cx="3055620" cy="4161189"/>
          </a:xfrm>
        </p:spPr>
        <p:txBody>
          <a:bodyPr tIns="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0" y="1031839"/>
            <a:ext cx="2800350" cy="758861"/>
          </a:xfrm>
        </p:spPr>
        <p:txBody>
          <a:bodyPr/>
          <a:lstStyle>
            <a:lvl1pPr>
              <a:defRPr sz="1200"/>
            </a:lvl1pPr>
          </a:lstStyle>
          <a:p>
            <a:pPr lvl="0"/>
            <a:r>
              <a:rPr lang="en-US" dirty="0" smtClean="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
        <p:nvSpPr>
          <p:cNvPr id="11" name="Text Placeholder 9"/>
          <p:cNvSpPr>
            <a:spLocks noGrp="1"/>
          </p:cNvSpPr>
          <p:nvPr>
            <p:ph type="body" sz="quarter" idx="20"/>
          </p:nvPr>
        </p:nvSpPr>
        <p:spPr>
          <a:xfrm>
            <a:off x="2797065" y="1031839"/>
            <a:ext cx="2788395" cy="758861"/>
          </a:xfrm>
        </p:spPr>
        <p:txBody>
          <a:bodyPr lIns="252000"/>
          <a:lstStyle>
            <a:lvl1pPr>
              <a:defRPr sz="1200"/>
            </a:lvl1pPr>
          </a:lstStyle>
          <a:p>
            <a:pPr lvl="0"/>
            <a:r>
              <a:rPr lang="en-US" dirty="0" smtClean="0"/>
              <a:t>Click to edit Master text styles</a:t>
            </a:r>
          </a:p>
        </p:txBody>
      </p:sp>
      <p:sp>
        <p:nvSpPr>
          <p:cNvPr id="13" name="Text Placeholder 9"/>
          <p:cNvSpPr>
            <a:spLocks noGrp="1"/>
          </p:cNvSpPr>
          <p:nvPr>
            <p:ph type="body" sz="quarter" idx="21"/>
          </p:nvPr>
        </p:nvSpPr>
        <p:spPr>
          <a:xfrm>
            <a:off x="5578365" y="1039459"/>
            <a:ext cx="2788395" cy="758861"/>
          </a:xfrm>
        </p:spPr>
        <p:txBody>
          <a:bodyPr lIns="252000"/>
          <a:lstStyle>
            <a:lvl1pPr>
              <a:defRPr sz="1200"/>
            </a:lvl1pPr>
          </a:lstStyle>
          <a:p>
            <a:pPr lvl="0"/>
            <a:r>
              <a:rPr lang="en-US" dirty="0" smtClean="0"/>
              <a:t>Click to edit Master text styles</a:t>
            </a:r>
          </a:p>
        </p:txBody>
      </p:sp>
    </p:spTree>
    <p:extLst>
      <p:ext uri="{BB962C8B-B14F-4D97-AF65-F5344CB8AC3E}">
        <p14:creationId xmlns:p14="http://schemas.microsoft.com/office/powerpoint/2010/main" val="41339209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‹Nr.›</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Tree>
    <p:extLst>
      <p:ext uri="{BB962C8B-B14F-4D97-AF65-F5344CB8AC3E}">
        <p14:creationId xmlns:p14="http://schemas.microsoft.com/office/powerpoint/2010/main" val="1669215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tle with Property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spcBef>
                <a:spcPct val="20000"/>
              </a:spcBef>
              <a:buFont typeface="Arial" pitchFamily="34" charset="0"/>
              <a:buNone/>
            </a:pPr>
            <a:r>
              <a:rPr smtClean="0"/>
              <a:t>Zukunftspfade Digitales Bayern 2020</a:t>
            </a:r>
            <a:endParaRPr dirty="0" smtClean="0"/>
          </a:p>
        </p:txBody>
      </p:sp>
      <p:pic>
        <p:nvPicPr>
          <p:cNvPr id="9" name="Picture 3"/>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88900"/>
            <a:ext cx="9144000" cy="604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5405437" y="711866"/>
            <a:ext cx="3743325" cy="524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 y="1028700"/>
            <a:ext cx="5073650" cy="2400300"/>
          </a:xfrm>
        </p:spPr>
        <p:txBody>
          <a:bodyPr lIns="252000" tIns="180000"/>
          <a:lstStyle/>
          <a:p>
            <a:r>
              <a:rPr lang="de-DE" smtClean="0"/>
              <a:t>Titelmasterformat durch Klicken bearbeiten</a:t>
            </a:r>
            <a:endParaRPr lang="en-AU" dirty="0"/>
          </a:p>
        </p:txBody>
      </p:sp>
      <p:pic>
        <p:nvPicPr>
          <p:cNvPr id="8" name="Picture 3"/>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76200" y="838200"/>
            <a:ext cx="44958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456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179388" y="179388"/>
            <a:ext cx="8786812" cy="396875"/>
          </a:xfrm>
        </p:spPr>
        <p:txBody>
          <a:bodyPr/>
          <a:lstStyle/>
          <a:p>
            <a:r>
              <a:rPr lang="de-DE" smtClean="0"/>
              <a:t>Titelmasterformat durch Klicken bearbeiten</a:t>
            </a:r>
            <a:endParaRPr lang="en-US"/>
          </a:p>
        </p:txBody>
      </p:sp>
      <p:sp>
        <p:nvSpPr>
          <p:cNvPr id="3" name="Diagrammplatzhalter 2"/>
          <p:cNvSpPr>
            <a:spLocks noGrp="1"/>
          </p:cNvSpPr>
          <p:nvPr>
            <p:ph type="chart" idx="1"/>
          </p:nvPr>
        </p:nvSpPr>
        <p:spPr>
          <a:xfrm>
            <a:off x="334963" y="1441450"/>
            <a:ext cx="8424862" cy="4516438"/>
          </a:xfrm>
        </p:spPr>
        <p:txBody>
          <a:bodyPr/>
          <a:lstStyle/>
          <a:p>
            <a:pPr lvl="0"/>
            <a:endParaRPr lang="en-US" noProof="0" smtClean="0"/>
          </a:p>
        </p:txBody>
      </p:sp>
    </p:spTree>
    <p:extLst>
      <p:ext uri="{BB962C8B-B14F-4D97-AF65-F5344CB8AC3E}">
        <p14:creationId xmlns:p14="http://schemas.microsoft.com/office/powerpoint/2010/main" val="1516171812"/>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Single Objec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‹Nr.›</a:t>
            </a:fld>
            <a:endParaRPr lang="en-AU"/>
          </a:p>
        </p:txBody>
      </p:sp>
      <p:sp>
        <p:nvSpPr>
          <p:cNvPr id="7" name="Content Placeholder 6"/>
          <p:cNvSpPr>
            <a:spLocks noGrp="1"/>
          </p:cNvSpPr>
          <p:nvPr>
            <p:ph sz="quarter" idx="11"/>
          </p:nvPr>
        </p:nvSpPr>
        <p:spPr>
          <a:xfrm>
            <a:off x="190500" y="1203289"/>
            <a:ext cx="9144000" cy="4906999"/>
          </a:xfrm>
          <a:prstGeom prst="rect">
            <a:avLst/>
          </a:prstGeom>
        </p:spPr>
        <p:txBody>
          <a:bodyPr>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4" name="Footer Placeholder 3"/>
          <p:cNvSpPr>
            <a:spLocks noGrp="1"/>
          </p:cNvSpPr>
          <p:nvPr>
            <p:ph type="ftr" sz="quarter" idx="17"/>
          </p:nvPr>
        </p:nvSpPr>
        <p:spPr/>
        <p:txBody>
          <a:bodyPr/>
          <a:lstStyle/>
          <a:p>
            <a:pPr>
              <a:spcBef>
                <a:spcPct val="20000"/>
              </a:spcBef>
              <a:buFont typeface="Arial" pitchFamily="34" charset="0"/>
              <a:buNone/>
            </a:pPr>
            <a:r>
              <a:rPr smtClean="0"/>
              <a:t>Zukunftspfade Digitales Bayern 2020</a:t>
            </a:r>
          </a:p>
        </p:txBody>
      </p:sp>
      <p:sp>
        <p:nvSpPr>
          <p:cNvPr id="9" name="Textplatzhalter 6"/>
          <p:cNvSpPr>
            <a:spLocks noGrp="1"/>
          </p:cNvSpPr>
          <p:nvPr>
            <p:ph type="body" sz="quarter" idx="18" hasCustomPrompt="1"/>
          </p:nvPr>
        </p:nvSpPr>
        <p:spPr>
          <a:xfrm>
            <a:off x="285749" y="5565776"/>
            <a:ext cx="8569325" cy="368300"/>
          </a:xfrm>
          <a:prstGeom prst="rect">
            <a:avLst/>
          </a:prstGeom>
        </p:spPr>
        <p:txBody>
          <a:bodyPr anchor="b" anchorCtr="0"/>
          <a:lstStyle>
            <a:lvl1pPr>
              <a:defRPr sz="1400" b="0"/>
            </a:lvl1pPr>
          </a:lstStyle>
          <a:p>
            <a:r>
              <a:rPr lang="de-DE" sz="1200" dirty="0" smtClean="0"/>
              <a:t>Quelle:</a:t>
            </a:r>
            <a:endParaRPr lang="de-DE" sz="1200" dirty="0"/>
          </a:p>
        </p:txBody>
      </p:sp>
    </p:spTree>
    <p:extLst>
      <p:ext uri="{BB962C8B-B14F-4D97-AF65-F5344CB8AC3E}">
        <p14:creationId xmlns:p14="http://schemas.microsoft.com/office/powerpoint/2010/main" val="30065276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6" name="Text Placeholder 9"/>
          <p:cNvSpPr>
            <a:spLocks noGrp="1"/>
          </p:cNvSpPr>
          <p:nvPr>
            <p:ph type="body" sz="quarter" idx="16" hasCustomPrompt="1"/>
          </p:nvPr>
        </p:nvSpPr>
        <p:spPr>
          <a:xfrm>
            <a:off x="1292225" y="5570538"/>
            <a:ext cx="7562850" cy="368300"/>
          </a:xfrm>
          <a:prstGeom prst="rect">
            <a:avLst/>
          </a:prstGeom>
        </p:spPr>
        <p:txBody>
          <a:bodyPr vert="horz" lIns="0" tIns="0" rIns="0" bIns="108000" rtlCol="0" anchor="b">
            <a:noAutofit/>
          </a:bodyPr>
          <a:lstStyle>
            <a:lvl1pPr>
              <a:defRPr lang="en-US" sz="800" b="0" baseline="0" dirty="0" smtClean="0"/>
            </a:lvl1pPr>
          </a:lstStyle>
          <a:p>
            <a:pPr lvl="0"/>
            <a:r>
              <a:rPr lang="en-US" dirty="0" smtClean="0"/>
              <a:t>SOURCE:</a:t>
            </a:r>
          </a:p>
        </p:txBody>
      </p:sp>
      <p:sp>
        <p:nvSpPr>
          <p:cNvPr id="4" name="Footer Placeholder 3"/>
          <p:cNvSpPr>
            <a:spLocks noGrp="1"/>
          </p:cNvSpPr>
          <p:nvPr>
            <p:ph type="ftr" sz="quarter" idx="17"/>
          </p:nvPr>
        </p:nvSpPr>
        <p:spPr/>
        <p:txBody>
          <a:bodyPr/>
          <a:lstStyle/>
          <a:p>
            <a:pPr>
              <a:spcBef>
                <a:spcPct val="20000"/>
              </a:spcBef>
              <a:buFont typeface="Arial" pitchFamily="34" charset="0"/>
              <a:buNone/>
            </a:pPr>
            <a:r>
              <a:rPr smtClean="0"/>
              <a:t>TNS Presentation Title</a:t>
            </a:r>
            <a:endParaRPr dirty="0" smtClean="0"/>
          </a:p>
        </p:txBody>
      </p:sp>
    </p:spTree>
    <p:extLst>
      <p:ext uri="{BB962C8B-B14F-4D97-AF65-F5344CB8AC3E}">
        <p14:creationId xmlns:p14="http://schemas.microsoft.com/office/powerpoint/2010/main" val="2711444655"/>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675713"/>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with Property Layout">
    <p:spTree>
      <p:nvGrpSpPr>
        <p:cNvPr id="1" name=""/>
        <p:cNvGrpSpPr/>
        <p:nvPr/>
      </p:nvGrpSpPr>
      <p:grpSpPr>
        <a:xfrm>
          <a:off x="0" y="0"/>
          <a:ext cx="0" cy="0"/>
          <a:chOff x="0" y="0"/>
          <a:chExt cx="0" cy="0"/>
        </a:xfrm>
      </p:grpSpPr>
      <p:pic>
        <p:nvPicPr>
          <p:cNvPr id="7" name="Picture 6"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8748" r="43660" b="2571"/>
          <a:stretch/>
        </p:blipFill>
        <p:spPr bwMode="auto">
          <a:xfrm>
            <a:off x="2390643" y="0"/>
            <a:ext cx="6753357"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dirty="0" smtClean="0"/>
              <a:t>Click to edit Master title style</a:t>
            </a:r>
            <a:endParaRPr lang="en-AU" dirty="0"/>
          </a:p>
        </p:txBody>
      </p:sp>
      <p:sp>
        <p:nvSpPr>
          <p:cNvPr id="4" name="Footer Placeholder 3"/>
          <p:cNvSpPr>
            <a:spLocks noGrp="1"/>
          </p:cNvSpPr>
          <p:nvPr>
            <p:ph type="ftr" sz="quarter" idx="11"/>
          </p:nvPr>
        </p:nvSpPr>
        <p:spPr/>
        <p:txBody>
          <a:bodyPr/>
          <a:lstStyle/>
          <a:p>
            <a:pPr>
              <a:spcBef>
                <a:spcPct val="20000"/>
              </a:spcBef>
              <a:buFont typeface="Arial" pitchFamily="34" charset="0"/>
              <a:buNone/>
            </a:pPr>
            <a:r>
              <a:rPr smtClean="0"/>
              <a:t>TNS Future Research Center</a:t>
            </a:r>
            <a:endParaRPr dirty="0" smtClean="0"/>
          </a:p>
        </p:txBody>
      </p:sp>
    </p:spTree>
    <p:extLst>
      <p:ext uri="{BB962C8B-B14F-4D97-AF65-F5344CB8AC3E}">
        <p14:creationId xmlns:p14="http://schemas.microsoft.com/office/powerpoint/2010/main" val="32780291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Property Chapter Layout">
    <p:spTree>
      <p:nvGrpSpPr>
        <p:cNvPr id="1" name=""/>
        <p:cNvGrpSpPr/>
        <p:nvPr/>
      </p:nvGrpSpPr>
      <p:grpSpPr>
        <a:xfrm>
          <a:off x="0" y="0"/>
          <a:ext cx="0" cy="0"/>
          <a:chOff x="0" y="0"/>
          <a:chExt cx="0" cy="0"/>
        </a:xfrm>
      </p:grpSpPr>
      <p:pic>
        <p:nvPicPr>
          <p:cNvPr id="8" name="Picture 7"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8748" r="43660" b="2571"/>
          <a:stretch/>
        </p:blipFill>
        <p:spPr bwMode="auto">
          <a:xfrm>
            <a:off x="2390643" y="0"/>
            <a:ext cx="6753357"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dirty="0" smtClean="0"/>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p:txBody>
          <a:bodyPr/>
          <a:lstStyle/>
          <a:p>
            <a:pPr>
              <a:spcBef>
                <a:spcPct val="20000"/>
              </a:spcBef>
              <a:buFont typeface="Arial" pitchFamily="34" charset="0"/>
              <a:buNone/>
            </a:pPr>
            <a:r>
              <a:rPr smtClean="0"/>
              <a:t>TNS Future Research Center</a:t>
            </a:r>
            <a:endParaRPr dirty="0" smtClean="0"/>
          </a:p>
        </p:txBody>
      </p:sp>
    </p:spTree>
    <p:extLst>
      <p:ext uri="{BB962C8B-B14F-4D97-AF65-F5344CB8AC3E}">
        <p14:creationId xmlns:p14="http://schemas.microsoft.com/office/powerpoint/2010/main" val="15428718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Title with Property Layout">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8675" r="37677" b="-1"/>
          <a:stretch/>
        </p:blipFill>
        <p:spPr bwMode="auto">
          <a:xfrm>
            <a:off x="2834957" y="0"/>
            <a:ext cx="6309043"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dirty="0" smtClean="0"/>
              <a:t>Click to edit Master title style</a:t>
            </a:r>
            <a:endParaRPr lang="en-AU" dirty="0"/>
          </a:p>
        </p:txBody>
      </p:sp>
      <p:sp>
        <p:nvSpPr>
          <p:cNvPr id="4" name="Footer Placeholder 3"/>
          <p:cNvSpPr>
            <a:spLocks noGrp="1"/>
          </p:cNvSpPr>
          <p:nvPr>
            <p:ph type="ftr" sz="quarter" idx="11"/>
          </p:nvPr>
        </p:nvSpPr>
        <p:spPr/>
        <p:txBody>
          <a:bodyPr/>
          <a:lstStyle/>
          <a:p>
            <a:pPr>
              <a:spcBef>
                <a:spcPct val="20000"/>
              </a:spcBef>
              <a:buFont typeface="Arial" pitchFamily="34" charset="0"/>
              <a:buNone/>
            </a:pPr>
            <a:r>
              <a:rPr smtClean="0"/>
              <a:t>TNS Future Research Center</a:t>
            </a:r>
            <a:endParaRPr dirty="0" smtClean="0"/>
          </a:p>
        </p:txBody>
      </p:sp>
    </p:spTree>
    <p:extLst>
      <p:ext uri="{BB962C8B-B14F-4D97-AF65-F5344CB8AC3E}">
        <p14:creationId xmlns:p14="http://schemas.microsoft.com/office/powerpoint/2010/main" val="17808377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_Property Chapter Layout">
    <p:spTree>
      <p:nvGrpSpPr>
        <p:cNvPr id="1" name=""/>
        <p:cNvGrpSpPr/>
        <p:nvPr/>
      </p:nvGrpSpPr>
      <p:grpSpPr>
        <a:xfrm>
          <a:off x="0" y="0"/>
          <a:ext cx="0" cy="0"/>
          <a:chOff x="0" y="0"/>
          <a:chExt cx="0" cy="0"/>
        </a:xfrm>
      </p:grpSpPr>
      <p:pic>
        <p:nvPicPr>
          <p:cNvPr id="7"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8675" r="37677" b="-1"/>
          <a:stretch/>
        </p:blipFill>
        <p:spPr bwMode="auto">
          <a:xfrm>
            <a:off x="2834957" y="0"/>
            <a:ext cx="6309043"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dirty="0" smtClean="0"/>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p:txBody>
          <a:bodyPr/>
          <a:lstStyle/>
          <a:p>
            <a:pPr>
              <a:spcBef>
                <a:spcPct val="20000"/>
              </a:spcBef>
              <a:buFont typeface="Arial" pitchFamily="34" charset="0"/>
              <a:buNone/>
            </a:pPr>
            <a:r>
              <a:rPr smtClean="0"/>
              <a:t>TNS Future Research Center</a:t>
            </a:r>
            <a:endParaRPr dirty="0" smtClean="0"/>
          </a:p>
        </p:txBody>
      </p:sp>
    </p:spTree>
    <p:extLst>
      <p:ext uri="{BB962C8B-B14F-4D97-AF65-F5344CB8AC3E}">
        <p14:creationId xmlns:p14="http://schemas.microsoft.com/office/powerpoint/2010/main" val="3887805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_Title with Property Layout">
    <p:spTree>
      <p:nvGrpSpPr>
        <p:cNvPr id="1" name=""/>
        <p:cNvGrpSpPr/>
        <p:nvPr/>
      </p:nvGrpSpPr>
      <p:grpSpPr>
        <a:xfrm>
          <a:off x="0" y="0"/>
          <a:ext cx="0" cy="0"/>
          <a:chOff x="0" y="0"/>
          <a:chExt cx="0" cy="0"/>
        </a:xfrm>
      </p:grpSpPr>
      <p:pic>
        <p:nvPicPr>
          <p:cNvPr id="5" name="Picture 2" descr="C:\Users\AndrewA\Desktop\Email ATT\RGB_MASTER_A0_landscape_03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488" t="29859" r="-1" b="3435"/>
          <a:stretch/>
        </p:blipFill>
        <p:spPr bwMode="auto">
          <a:xfrm>
            <a:off x="3180018" y="0"/>
            <a:ext cx="5963981" cy="5570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dirty="0" smtClean="0"/>
              <a:t>Click to edit Master title style</a:t>
            </a:r>
            <a:endParaRPr lang="en-AU" dirty="0"/>
          </a:p>
        </p:txBody>
      </p:sp>
      <p:sp>
        <p:nvSpPr>
          <p:cNvPr id="4" name="Footer Placeholder 3"/>
          <p:cNvSpPr>
            <a:spLocks noGrp="1"/>
          </p:cNvSpPr>
          <p:nvPr>
            <p:ph type="ftr" sz="quarter" idx="11"/>
          </p:nvPr>
        </p:nvSpPr>
        <p:spPr/>
        <p:txBody>
          <a:bodyPr/>
          <a:lstStyle/>
          <a:p>
            <a:pPr>
              <a:spcBef>
                <a:spcPct val="20000"/>
              </a:spcBef>
              <a:buFont typeface="Arial" pitchFamily="34" charset="0"/>
              <a:buNone/>
            </a:pPr>
            <a:r>
              <a:rPr smtClean="0"/>
              <a:t>TNS Future Research Center</a:t>
            </a:r>
            <a:endParaRPr dirty="0" smtClean="0"/>
          </a:p>
        </p:txBody>
      </p:sp>
    </p:spTree>
    <p:extLst>
      <p:ext uri="{BB962C8B-B14F-4D97-AF65-F5344CB8AC3E}">
        <p14:creationId xmlns:p14="http://schemas.microsoft.com/office/powerpoint/2010/main" val="7118567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_Property Chapter Layout">
    <p:spTree>
      <p:nvGrpSpPr>
        <p:cNvPr id="1" name=""/>
        <p:cNvGrpSpPr/>
        <p:nvPr/>
      </p:nvGrpSpPr>
      <p:grpSpPr>
        <a:xfrm>
          <a:off x="0" y="0"/>
          <a:ext cx="0" cy="0"/>
          <a:chOff x="0" y="0"/>
          <a:chExt cx="0" cy="0"/>
        </a:xfrm>
      </p:grpSpPr>
      <p:pic>
        <p:nvPicPr>
          <p:cNvPr id="7" name="Picture 2" descr="C:\Users\AndrewA\Desktop\Email ATT\RGB_MASTER_A0_landscape_03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488" t="29859" r="-1" b="3435"/>
          <a:stretch/>
        </p:blipFill>
        <p:spPr bwMode="auto">
          <a:xfrm>
            <a:off x="3180018" y="0"/>
            <a:ext cx="5963981" cy="5570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dirty="0" smtClean="0"/>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p:txBody>
          <a:bodyPr/>
          <a:lstStyle/>
          <a:p>
            <a:pPr>
              <a:spcBef>
                <a:spcPct val="20000"/>
              </a:spcBef>
              <a:buFont typeface="Arial" pitchFamily="34" charset="0"/>
              <a:buNone/>
            </a:pPr>
            <a:r>
              <a:rPr smtClean="0"/>
              <a:t>TNS Future Research Center</a:t>
            </a:r>
            <a:endParaRPr dirty="0" smtClean="0"/>
          </a:p>
        </p:txBody>
      </p:sp>
    </p:spTree>
    <p:extLst>
      <p:ext uri="{BB962C8B-B14F-4D97-AF65-F5344CB8AC3E}">
        <p14:creationId xmlns:p14="http://schemas.microsoft.com/office/powerpoint/2010/main" val="2996048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_Title with Property Layout">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347" r="16787" b="9440"/>
          <a:stretch/>
        </p:blipFill>
        <p:spPr bwMode="auto">
          <a:xfrm>
            <a:off x="611188" y="0"/>
            <a:ext cx="8532811" cy="5527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dirty="0" smtClean="0"/>
              <a:t>Click to edit Master title style</a:t>
            </a:r>
            <a:endParaRPr lang="en-AU" dirty="0"/>
          </a:p>
        </p:txBody>
      </p:sp>
      <p:sp>
        <p:nvSpPr>
          <p:cNvPr id="4" name="Footer Placeholder 3"/>
          <p:cNvSpPr>
            <a:spLocks noGrp="1"/>
          </p:cNvSpPr>
          <p:nvPr>
            <p:ph type="ftr" sz="quarter" idx="11"/>
          </p:nvPr>
        </p:nvSpPr>
        <p:spPr/>
        <p:txBody>
          <a:bodyPr/>
          <a:lstStyle/>
          <a:p>
            <a:pPr>
              <a:spcBef>
                <a:spcPct val="20000"/>
              </a:spcBef>
              <a:buFont typeface="Arial" pitchFamily="34" charset="0"/>
              <a:buNone/>
            </a:pPr>
            <a:r>
              <a:rPr smtClean="0"/>
              <a:t>TNS Future Research Center</a:t>
            </a:r>
            <a:endParaRPr dirty="0" smtClean="0"/>
          </a:p>
        </p:txBody>
      </p:sp>
    </p:spTree>
    <p:extLst>
      <p:ext uri="{BB962C8B-B14F-4D97-AF65-F5344CB8AC3E}">
        <p14:creationId xmlns:p14="http://schemas.microsoft.com/office/powerpoint/2010/main" val="42718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79855" y="179349"/>
            <a:ext cx="8786672" cy="577874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86367724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_Property Chapter Layout">
    <p:spTree>
      <p:nvGrpSpPr>
        <p:cNvPr id="1" name=""/>
        <p:cNvGrpSpPr/>
        <p:nvPr/>
      </p:nvGrpSpPr>
      <p:grpSpPr>
        <a:xfrm>
          <a:off x="0" y="0"/>
          <a:ext cx="0" cy="0"/>
          <a:chOff x="0" y="0"/>
          <a:chExt cx="0" cy="0"/>
        </a:xfrm>
      </p:grpSpPr>
      <p:pic>
        <p:nvPicPr>
          <p:cNvPr id="7"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347" r="16787" b="9440"/>
          <a:stretch/>
        </p:blipFill>
        <p:spPr bwMode="auto">
          <a:xfrm>
            <a:off x="611188" y="0"/>
            <a:ext cx="8532811" cy="5527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dirty="0" smtClean="0"/>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p:txBody>
          <a:bodyPr/>
          <a:lstStyle/>
          <a:p>
            <a:pPr>
              <a:spcBef>
                <a:spcPct val="20000"/>
              </a:spcBef>
              <a:buFont typeface="Arial" pitchFamily="34" charset="0"/>
              <a:buNone/>
            </a:pPr>
            <a:r>
              <a:rPr smtClean="0"/>
              <a:t>TNS Future Research Center</a:t>
            </a:r>
            <a:endParaRPr dirty="0" smtClean="0"/>
          </a:p>
        </p:txBody>
      </p:sp>
    </p:spTree>
    <p:extLst>
      <p:ext uri="{BB962C8B-B14F-4D97-AF65-F5344CB8AC3E}">
        <p14:creationId xmlns:p14="http://schemas.microsoft.com/office/powerpoint/2010/main" val="14494589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5_Title with Property Layout">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638" r="10527" b="3640"/>
          <a:stretch/>
        </p:blipFill>
        <p:spPr bwMode="auto">
          <a:xfrm>
            <a:off x="3990416" y="0"/>
            <a:ext cx="4971236"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dirty="0" smtClean="0"/>
              <a:t>Click to edit Master title style</a:t>
            </a:r>
            <a:endParaRPr lang="en-AU" dirty="0"/>
          </a:p>
        </p:txBody>
      </p:sp>
      <p:sp>
        <p:nvSpPr>
          <p:cNvPr id="4" name="Footer Placeholder 3"/>
          <p:cNvSpPr>
            <a:spLocks noGrp="1"/>
          </p:cNvSpPr>
          <p:nvPr>
            <p:ph type="ftr" sz="quarter" idx="11"/>
          </p:nvPr>
        </p:nvSpPr>
        <p:spPr/>
        <p:txBody>
          <a:bodyPr/>
          <a:lstStyle/>
          <a:p>
            <a:pPr>
              <a:spcBef>
                <a:spcPct val="20000"/>
              </a:spcBef>
              <a:buFont typeface="Arial" pitchFamily="34" charset="0"/>
              <a:buNone/>
            </a:pPr>
            <a:r>
              <a:rPr smtClean="0"/>
              <a:t>TNS Future Research Center</a:t>
            </a:r>
            <a:endParaRPr dirty="0" smtClean="0"/>
          </a:p>
        </p:txBody>
      </p:sp>
    </p:spTree>
    <p:extLst>
      <p:ext uri="{BB962C8B-B14F-4D97-AF65-F5344CB8AC3E}">
        <p14:creationId xmlns:p14="http://schemas.microsoft.com/office/powerpoint/2010/main" val="33041552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5_Property Chapter Layout">
    <p:spTree>
      <p:nvGrpSpPr>
        <p:cNvPr id="1" name=""/>
        <p:cNvGrpSpPr/>
        <p:nvPr/>
      </p:nvGrpSpPr>
      <p:grpSpPr>
        <a:xfrm>
          <a:off x="0" y="0"/>
          <a:ext cx="0" cy="0"/>
          <a:chOff x="0" y="0"/>
          <a:chExt cx="0" cy="0"/>
        </a:xfrm>
      </p:grpSpPr>
      <p:pic>
        <p:nvPicPr>
          <p:cNvPr id="7"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638" r="10527" b="3640"/>
          <a:stretch/>
        </p:blipFill>
        <p:spPr bwMode="auto">
          <a:xfrm>
            <a:off x="3990416" y="0"/>
            <a:ext cx="4971236"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dirty="0" smtClean="0"/>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p:txBody>
          <a:bodyPr/>
          <a:lstStyle/>
          <a:p>
            <a:pPr>
              <a:spcBef>
                <a:spcPct val="20000"/>
              </a:spcBef>
              <a:buFont typeface="Arial" pitchFamily="34" charset="0"/>
              <a:buNone/>
            </a:pPr>
            <a:r>
              <a:rPr smtClean="0"/>
              <a:t>TNS Future Research Center</a:t>
            </a:r>
            <a:endParaRPr dirty="0" smtClean="0"/>
          </a:p>
        </p:txBody>
      </p:sp>
    </p:spTree>
    <p:extLst>
      <p:ext uri="{BB962C8B-B14F-4D97-AF65-F5344CB8AC3E}">
        <p14:creationId xmlns:p14="http://schemas.microsoft.com/office/powerpoint/2010/main" val="20307356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6_Title with Property Layout">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051" r="19759" b="3525"/>
          <a:stretch/>
        </p:blipFill>
        <p:spPr bwMode="auto">
          <a:xfrm>
            <a:off x="4633975" y="-1"/>
            <a:ext cx="4221099" cy="5686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dirty="0" smtClean="0"/>
              <a:t>Click to edit Master title style</a:t>
            </a:r>
            <a:endParaRPr lang="en-AU" dirty="0"/>
          </a:p>
        </p:txBody>
      </p:sp>
      <p:sp>
        <p:nvSpPr>
          <p:cNvPr id="4" name="Footer Placeholder 3"/>
          <p:cNvSpPr>
            <a:spLocks noGrp="1"/>
          </p:cNvSpPr>
          <p:nvPr>
            <p:ph type="ftr" sz="quarter" idx="11"/>
          </p:nvPr>
        </p:nvSpPr>
        <p:spPr/>
        <p:txBody>
          <a:bodyPr/>
          <a:lstStyle/>
          <a:p>
            <a:pPr>
              <a:spcBef>
                <a:spcPct val="20000"/>
              </a:spcBef>
              <a:buFont typeface="Arial" pitchFamily="34" charset="0"/>
              <a:buNone/>
            </a:pPr>
            <a:r>
              <a:rPr smtClean="0"/>
              <a:t>TNS Future Research Center</a:t>
            </a:r>
            <a:endParaRPr dirty="0" smtClean="0"/>
          </a:p>
        </p:txBody>
      </p:sp>
    </p:spTree>
    <p:extLst>
      <p:ext uri="{BB962C8B-B14F-4D97-AF65-F5344CB8AC3E}">
        <p14:creationId xmlns:p14="http://schemas.microsoft.com/office/powerpoint/2010/main" val="402227158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6_Property Chapter Layout">
    <p:spTree>
      <p:nvGrpSpPr>
        <p:cNvPr id="1" name=""/>
        <p:cNvGrpSpPr/>
        <p:nvPr/>
      </p:nvGrpSpPr>
      <p:grpSpPr>
        <a:xfrm>
          <a:off x="0" y="0"/>
          <a:ext cx="0" cy="0"/>
          <a:chOff x="0" y="0"/>
          <a:chExt cx="0" cy="0"/>
        </a:xfrm>
      </p:grpSpPr>
      <p:pic>
        <p:nvPicPr>
          <p:cNvPr id="7"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051" r="19759" b="3525"/>
          <a:stretch/>
        </p:blipFill>
        <p:spPr bwMode="auto">
          <a:xfrm>
            <a:off x="4633975" y="-1"/>
            <a:ext cx="4221099" cy="5686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dirty="0" smtClean="0"/>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p:txBody>
          <a:bodyPr/>
          <a:lstStyle/>
          <a:p>
            <a:pPr>
              <a:spcBef>
                <a:spcPct val="20000"/>
              </a:spcBef>
              <a:buFont typeface="Arial" pitchFamily="34" charset="0"/>
              <a:buNone/>
            </a:pPr>
            <a:r>
              <a:rPr smtClean="0"/>
              <a:t>TNS Future Research Center</a:t>
            </a:r>
            <a:endParaRPr dirty="0" smtClean="0"/>
          </a:p>
        </p:txBody>
      </p:sp>
    </p:spTree>
    <p:extLst>
      <p:ext uri="{BB962C8B-B14F-4D97-AF65-F5344CB8AC3E}">
        <p14:creationId xmlns:p14="http://schemas.microsoft.com/office/powerpoint/2010/main" val="4031081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7_Title with Property Layout">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479" r="7985" b="3545"/>
          <a:stretch/>
        </p:blipFill>
        <p:spPr bwMode="auto">
          <a:xfrm>
            <a:off x="4056113" y="0"/>
            <a:ext cx="5087887" cy="57855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dirty="0" smtClean="0"/>
              <a:t>Click to edit Master title style</a:t>
            </a:r>
            <a:endParaRPr lang="en-AU" dirty="0"/>
          </a:p>
        </p:txBody>
      </p:sp>
      <p:sp>
        <p:nvSpPr>
          <p:cNvPr id="4" name="Footer Placeholder 3"/>
          <p:cNvSpPr>
            <a:spLocks noGrp="1"/>
          </p:cNvSpPr>
          <p:nvPr>
            <p:ph type="ftr" sz="quarter" idx="11"/>
          </p:nvPr>
        </p:nvSpPr>
        <p:spPr/>
        <p:txBody>
          <a:bodyPr/>
          <a:lstStyle/>
          <a:p>
            <a:pPr>
              <a:spcBef>
                <a:spcPct val="20000"/>
              </a:spcBef>
              <a:buFont typeface="Arial" pitchFamily="34" charset="0"/>
              <a:buNone/>
            </a:pPr>
            <a:r>
              <a:rPr smtClean="0"/>
              <a:t>TNS Future Research Center</a:t>
            </a:r>
            <a:endParaRPr dirty="0" smtClean="0"/>
          </a:p>
        </p:txBody>
      </p:sp>
    </p:spTree>
    <p:extLst>
      <p:ext uri="{BB962C8B-B14F-4D97-AF65-F5344CB8AC3E}">
        <p14:creationId xmlns:p14="http://schemas.microsoft.com/office/powerpoint/2010/main" val="34997869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7_Property Chapter Layout">
    <p:spTree>
      <p:nvGrpSpPr>
        <p:cNvPr id="1" name=""/>
        <p:cNvGrpSpPr/>
        <p:nvPr/>
      </p:nvGrpSpPr>
      <p:grpSpPr>
        <a:xfrm>
          <a:off x="0" y="0"/>
          <a:ext cx="0" cy="0"/>
          <a:chOff x="0" y="0"/>
          <a:chExt cx="0" cy="0"/>
        </a:xfrm>
      </p:grpSpPr>
      <p:pic>
        <p:nvPicPr>
          <p:cNvPr id="7"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479" r="7985" b="3545"/>
          <a:stretch/>
        </p:blipFill>
        <p:spPr bwMode="auto">
          <a:xfrm>
            <a:off x="4056113" y="0"/>
            <a:ext cx="5087887" cy="57855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dirty="0" smtClean="0"/>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p:txBody>
          <a:bodyPr/>
          <a:lstStyle/>
          <a:p>
            <a:pPr>
              <a:spcBef>
                <a:spcPct val="20000"/>
              </a:spcBef>
              <a:buFont typeface="Arial" pitchFamily="34" charset="0"/>
              <a:buNone/>
            </a:pPr>
            <a:r>
              <a:rPr smtClean="0"/>
              <a:t>TNS Future Research Center</a:t>
            </a:r>
            <a:endParaRPr dirty="0" smtClean="0"/>
          </a:p>
        </p:txBody>
      </p:sp>
    </p:spTree>
    <p:extLst>
      <p:ext uri="{BB962C8B-B14F-4D97-AF65-F5344CB8AC3E}">
        <p14:creationId xmlns:p14="http://schemas.microsoft.com/office/powerpoint/2010/main" val="39931364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8_Title with Property Layout">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4746" r="23617" b="898"/>
          <a:stretch/>
        </p:blipFill>
        <p:spPr bwMode="auto">
          <a:xfrm>
            <a:off x="2105479" y="-1"/>
            <a:ext cx="7038521" cy="5680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dirty="0" smtClean="0"/>
              <a:t>Click to edit Master title style</a:t>
            </a:r>
            <a:endParaRPr lang="en-AU" dirty="0"/>
          </a:p>
        </p:txBody>
      </p:sp>
      <p:sp>
        <p:nvSpPr>
          <p:cNvPr id="4" name="Footer Placeholder 3"/>
          <p:cNvSpPr>
            <a:spLocks noGrp="1"/>
          </p:cNvSpPr>
          <p:nvPr>
            <p:ph type="ftr" sz="quarter" idx="11"/>
          </p:nvPr>
        </p:nvSpPr>
        <p:spPr/>
        <p:txBody>
          <a:bodyPr/>
          <a:lstStyle/>
          <a:p>
            <a:pPr>
              <a:spcBef>
                <a:spcPct val="20000"/>
              </a:spcBef>
              <a:buFont typeface="Arial" pitchFamily="34" charset="0"/>
              <a:buNone/>
            </a:pPr>
            <a:r>
              <a:rPr smtClean="0"/>
              <a:t>TNS Future Research Center</a:t>
            </a:r>
            <a:endParaRPr dirty="0" smtClean="0"/>
          </a:p>
        </p:txBody>
      </p:sp>
    </p:spTree>
    <p:extLst>
      <p:ext uri="{BB962C8B-B14F-4D97-AF65-F5344CB8AC3E}">
        <p14:creationId xmlns:p14="http://schemas.microsoft.com/office/powerpoint/2010/main" val="1416102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8_Property Chapter Layout">
    <p:spTree>
      <p:nvGrpSpPr>
        <p:cNvPr id="1" name=""/>
        <p:cNvGrpSpPr/>
        <p:nvPr/>
      </p:nvGrpSpPr>
      <p:grpSpPr>
        <a:xfrm>
          <a:off x="0" y="0"/>
          <a:ext cx="0" cy="0"/>
          <a:chOff x="0" y="0"/>
          <a:chExt cx="0" cy="0"/>
        </a:xfrm>
      </p:grpSpPr>
      <p:pic>
        <p:nvPicPr>
          <p:cNvPr id="7"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4746" r="23617" b="898"/>
          <a:stretch/>
        </p:blipFill>
        <p:spPr bwMode="auto">
          <a:xfrm>
            <a:off x="2105479" y="-1"/>
            <a:ext cx="7038521" cy="5680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dirty="0" smtClean="0"/>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p:txBody>
          <a:bodyPr/>
          <a:lstStyle/>
          <a:p>
            <a:pPr>
              <a:spcBef>
                <a:spcPct val="20000"/>
              </a:spcBef>
              <a:buFont typeface="Arial" pitchFamily="34" charset="0"/>
              <a:buNone/>
            </a:pPr>
            <a:r>
              <a:rPr smtClean="0"/>
              <a:t>TNS Future Research Center</a:t>
            </a:r>
            <a:endParaRPr dirty="0" smtClean="0"/>
          </a:p>
        </p:txBody>
      </p:sp>
    </p:spTree>
    <p:extLst>
      <p:ext uri="{BB962C8B-B14F-4D97-AF65-F5344CB8AC3E}">
        <p14:creationId xmlns:p14="http://schemas.microsoft.com/office/powerpoint/2010/main" val="6735423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p>
            <a:fld id="{9784CBA3-D598-4B1F-BAA3-EE14B5154290}" type="slidenum">
              <a:rPr lang="en-AU" smtClean="0"/>
              <a:pPr/>
              <a:t>‹Nr.›</a:t>
            </a:fld>
            <a:endParaRPr lang="en-AU" dirty="0"/>
          </a:p>
        </p:txBody>
      </p:sp>
      <p:sp>
        <p:nvSpPr>
          <p:cNvPr id="2" name="Title 1"/>
          <p:cNvSpPr>
            <a:spLocks noGrp="1"/>
          </p:cNvSpPr>
          <p:nvPr>
            <p:ph type="title"/>
          </p:nvPr>
        </p:nvSpPr>
        <p:spPr/>
        <p:txBody>
          <a:bodyPr>
            <a:noAutofit/>
          </a:bodyPr>
          <a:lstStyle/>
          <a:p>
            <a:r>
              <a:rPr lang="en-US" dirty="0" smtClean="0"/>
              <a:t>Click to edit Master title style</a:t>
            </a:r>
            <a:endParaRPr lang="en-AU" dirty="0"/>
          </a:p>
        </p:txBody>
      </p:sp>
      <p:sp>
        <p:nvSpPr>
          <p:cNvPr id="4" name="Footer Placeholder 3"/>
          <p:cNvSpPr>
            <a:spLocks noGrp="1"/>
          </p:cNvSpPr>
          <p:nvPr>
            <p:ph type="ftr" sz="quarter" idx="11"/>
          </p:nvPr>
        </p:nvSpPr>
        <p:spPr/>
        <p:txBody>
          <a:bodyPr>
            <a:noAutofit/>
          </a:bodyPr>
          <a:lstStyle/>
          <a:p>
            <a:pPr>
              <a:spcBef>
                <a:spcPct val="20000"/>
              </a:spcBef>
              <a:buFont typeface="Arial" pitchFamily="34" charset="0"/>
              <a:buNone/>
            </a:pPr>
            <a:r>
              <a:rPr smtClean="0"/>
              <a:t>TNS Future Research Center</a:t>
            </a:r>
            <a:endParaRPr dirty="0" smtClean="0"/>
          </a:p>
        </p:txBody>
      </p:sp>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endParaRPr lang="en-AU" dirty="0"/>
          </a:p>
        </p:txBody>
      </p:sp>
    </p:spTree>
    <p:extLst>
      <p:ext uri="{BB962C8B-B14F-4D97-AF65-F5344CB8AC3E}">
        <p14:creationId xmlns:p14="http://schemas.microsoft.com/office/powerpoint/2010/main" val="1582118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ed Blank Slide">
    <p:spTree>
      <p:nvGrpSpPr>
        <p:cNvPr id="1" name=""/>
        <p:cNvGrpSpPr/>
        <p:nvPr/>
      </p:nvGrpSpPr>
      <p:grpSpPr>
        <a:xfrm>
          <a:off x="0" y="0"/>
          <a:ext cx="0" cy="0"/>
          <a:chOff x="0" y="0"/>
          <a:chExt cx="0" cy="0"/>
        </a:xfrm>
      </p:grpSpPr>
      <p:sp>
        <p:nvSpPr>
          <p:cNvPr id="5" name="Titel 1"/>
          <p:cNvSpPr>
            <a:spLocks noGrp="1"/>
          </p:cNvSpPr>
          <p:nvPr>
            <p:ph type="title"/>
          </p:nvPr>
        </p:nvSpPr>
        <p:spPr>
          <a:xfrm>
            <a:off x="179855" y="179347"/>
            <a:ext cx="8786672" cy="400110"/>
          </a:xfrm>
        </p:spPr>
        <p:txBody>
          <a:bodyPr/>
          <a:lstStyle/>
          <a:p>
            <a:r>
              <a:rPr lang="de-DE" dirty="0" smtClean="0"/>
              <a:t>Titelmasterformat durch Klicken bearbeiten</a:t>
            </a:r>
            <a:endParaRPr lang="de-DE" dirty="0"/>
          </a:p>
        </p:txBody>
      </p:sp>
    </p:spTree>
    <p:extLst>
      <p:ext uri="{BB962C8B-B14F-4D97-AF65-F5344CB8AC3E}">
        <p14:creationId xmlns:p14="http://schemas.microsoft.com/office/powerpoint/2010/main" val="909063708"/>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hapter 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p>
            <a:fld id="{9784CBA3-D598-4B1F-BAA3-EE14B5154290}" type="slidenum">
              <a:rPr lang="en-AU" smtClean="0"/>
              <a:pPr/>
              <a:t>‹Nr.›</a:t>
            </a:fld>
            <a:endParaRPr lang="en-AU" dirty="0"/>
          </a:p>
        </p:txBody>
      </p:sp>
      <p:sp>
        <p:nvSpPr>
          <p:cNvPr id="7" name="Picture Placeholder 6"/>
          <p:cNvSpPr>
            <a:spLocks noGrp="1"/>
          </p:cNvSpPr>
          <p:nvPr>
            <p:ph type="pic" sz="quarter" idx="19"/>
          </p:nvPr>
        </p:nvSpPr>
        <p:spPr>
          <a:xfrm>
            <a:off x="2826327" y="2974846"/>
            <a:ext cx="6028747" cy="2595692"/>
          </a:xfrm>
          <a:prstGeom prst="rect">
            <a:avLst/>
          </a:prstGeom>
        </p:spPr>
        <p:txBody>
          <a:bodyPr>
            <a:noAutofit/>
          </a:bodyPr>
          <a:lstStyle/>
          <a:p>
            <a:endParaRPr lang="en-AU" dirty="0"/>
          </a:p>
        </p:txBody>
      </p:sp>
      <p:sp>
        <p:nvSpPr>
          <p:cNvPr id="4" name="Footer Placeholder 3"/>
          <p:cNvSpPr>
            <a:spLocks noGrp="1"/>
          </p:cNvSpPr>
          <p:nvPr>
            <p:ph type="ftr" sz="quarter" idx="20"/>
          </p:nvPr>
        </p:nvSpPr>
        <p:spPr/>
        <p:txBody>
          <a:bodyPr>
            <a:noAutofit/>
          </a:bodyPr>
          <a:lstStyle/>
          <a:p>
            <a:pPr>
              <a:spcBef>
                <a:spcPct val="20000"/>
              </a:spcBef>
              <a:buFont typeface="Arial" pitchFamily="34" charset="0"/>
              <a:buNone/>
            </a:pPr>
            <a:r>
              <a:rPr smtClean="0"/>
              <a:t>TNS Future Research Center</a:t>
            </a:r>
            <a:endParaRPr dirty="0" smtClean="0"/>
          </a:p>
        </p:txBody>
      </p:sp>
      <p:sp>
        <p:nvSpPr>
          <p:cNvPr id="8" name="Title 1"/>
          <p:cNvSpPr>
            <a:spLocks noGrp="1"/>
          </p:cNvSpPr>
          <p:nvPr>
            <p:ph type="title"/>
          </p:nvPr>
        </p:nvSpPr>
        <p:spPr>
          <a:xfrm>
            <a:off x="-1" y="2301945"/>
            <a:ext cx="5073651" cy="1638299"/>
          </a:xfrm>
        </p:spPr>
        <p:txBody>
          <a:bodyPr tIns="180000"/>
          <a:lstStyle/>
          <a:p>
            <a:r>
              <a:rPr lang="en-US" dirty="0" smtClean="0"/>
              <a:t>Click to edit Master title style</a:t>
            </a:r>
            <a:endParaRPr lang="en-AU" dirty="0"/>
          </a:p>
        </p:txBody>
      </p:sp>
      <p:sp>
        <p:nvSpPr>
          <p:cNvPr id="9" name="Text Placeholder 4"/>
          <p:cNvSpPr>
            <a:spLocks noGrp="1"/>
          </p:cNvSpPr>
          <p:nvPr>
            <p:ph type="body" sz="quarter" idx="18" hasCustomPrompt="1"/>
          </p:nvPr>
        </p:nvSpPr>
        <p:spPr>
          <a:xfrm>
            <a:off x="0" y="52077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Tree>
    <p:extLst>
      <p:ext uri="{BB962C8B-B14F-4D97-AF65-F5344CB8AC3E}">
        <p14:creationId xmlns:p14="http://schemas.microsoft.com/office/powerpoint/2010/main" val="785193320"/>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5" name="Fußzeilenplatzhalter 4"/>
          <p:cNvSpPr>
            <a:spLocks noGrp="1"/>
          </p:cNvSpPr>
          <p:nvPr>
            <p:ph type="ftr" sz="quarter" idx="11"/>
          </p:nvPr>
        </p:nvSpPr>
        <p:spPr/>
        <p:txBody>
          <a:bodyPr/>
          <a:lstStyle/>
          <a:p>
            <a:r>
              <a:rPr lang="de-DE" smtClean="0">
                <a:solidFill>
                  <a:prstClr val="black">
                    <a:tint val="75000"/>
                  </a:prstClr>
                </a:solidFill>
              </a:rPr>
              <a:t>TNS Future Research Center</a:t>
            </a:r>
            <a:endParaRPr lang="de-DE" dirty="0">
              <a:solidFill>
                <a:prstClr val="black">
                  <a:tint val="75000"/>
                </a:prstClr>
              </a:solidFill>
            </a:endParaRPr>
          </a:p>
        </p:txBody>
      </p:sp>
      <p:sp>
        <p:nvSpPr>
          <p:cNvPr id="6" name="Foliennummernplatzhalter 5"/>
          <p:cNvSpPr>
            <a:spLocks noGrp="1"/>
          </p:cNvSpPr>
          <p:nvPr>
            <p:ph type="sldNum" sz="quarter" idx="12"/>
          </p:nvPr>
        </p:nvSpPr>
        <p:spPr/>
        <p:txBody>
          <a:bodyPr/>
          <a:lstStyle/>
          <a:p>
            <a:fld id="{EA3914A1-17CA-48C0-BF6F-ABA99D222D5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18542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‹Nr.›</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Tree>
    <p:extLst>
      <p:ext uri="{BB962C8B-B14F-4D97-AF65-F5344CB8AC3E}">
        <p14:creationId xmlns:p14="http://schemas.microsoft.com/office/powerpoint/2010/main" val="109568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836712"/>
            <a:ext cx="8229600" cy="436910"/>
          </a:xfrm>
          <a:prstGeom prst="rect">
            <a:avLst/>
          </a:prstGeom>
        </p:spPr>
        <p:txBody>
          <a:bodyPr/>
          <a:lstStyle>
            <a:lvl1pPr algn="l">
              <a:defRPr sz="2400" baseline="0">
                <a:solidFill>
                  <a:srgbClr val="E2002A"/>
                </a:solidFill>
                <a:latin typeface="Franklin Gothic Demi Cond" pitchFamily="34" charset="0"/>
              </a:defRPr>
            </a:lvl1pPr>
          </a:lstStyle>
          <a:p>
            <a:r>
              <a:rPr lang="de-DE" dirty="0" smtClean="0"/>
              <a:t>TITELMASTERFORMAT DURCH KLICKEN BEARBEITEN</a:t>
            </a:r>
            <a:br>
              <a:rPr lang="de-DE" dirty="0" smtClean="0"/>
            </a:br>
            <a:endParaRPr lang="de-DE" dirty="0"/>
          </a:p>
        </p:txBody>
      </p:sp>
      <p:sp>
        <p:nvSpPr>
          <p:cNvPr id="9" name="Foliennummernplatzhalter 8"/>
          <p:cNvSpPr>
            <a:spLocks noGrp="1"/>
          </p:cNvSpPr>
          <p:nvPr>
            <p:ph type="sldNum" sz="quarter" idx="12"/>
          </p:nvPr>
        </p:nvSpPr>
        <p:spPr>
          <a:xfrm>
            <a:off x="6553200" y="6520259"/>
            <a:ext cx="2133600" cy="365125"/>
          </a:xfrm>
          <a:prstGeom prst="rect">
            <a:avLst/>
          </a:prstGeom>
        </p:spPr>
        <p:txBody>
          <a:bodyPr/>
          <a:lstStyle>
            <a:lvl1pPr>
              <a:defRPr sz="1200">
                <a:solidFill>
                  <a:schemeClr val="bg1"/>
                </a:solidFill>
                <a:latin typeface="Arial" pitchFamily="34" charset="0"/>
                <a:cs typeface="Arial" pitchFamily="34" charset="0"/>
              </a:defRPr>
            </a:lvl1pPr>
          </a:lstStyle>
          <a:p>
            <a:pPr algn="r"/>
            <a:fld id="{235E7BFA-C773-49E1-AFE3-8F7A4C0F16E1}" type="slidenum">
              <a:rPr lang="de-DE" smtClean="0"/>
              <a:pPr algn="r"/>
              <a:t>‹Nr.›</a:t>
            </a:fld>
            <a:endParaRPr lang="de-DE" dirty="0"/>
          </a:p>
        </p:txBody>
      </p:sp>
    </p:spTree>
    <p:extLst>
      <p:ext uri="{BB962C8B-B14F-4D97-AF65-F5344CB8AC3E}">
        <p14:creationId xmlns:p14="http://schemas.microsoft.com/office/powerpoint/2010/main" val="335618467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0" y="0"/>
            <a:ext cx="9144000" cy="485775"/>
          </a:xfrm>
          <a:prstGeom prst="rect">
            <a:avLst/>
          </a:prstGeom>
          <a:solidFill>
            <a:srgbClr val="ED1B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de-DE" sz="1800">
              <a:solidFill>
                <a:srgbClr val="CC0000"/>
              </a:solidFill>
              <a:latin typeface="Arial" pitchFamily="34" charset="0"/>
              <a:cs typeface="+mn-cs"/>
            </a:endParaRPr>
          </a:p>
        </p:txBody>
      </p:sp>
      <p:sp>
        <p:nvSpPr>
          <p:cNvPr id="7" name="Rectangle 33"/>
          <p:cNvSpPr>
            <a:spLocks noChangeArrowheads="1"/>
          </p:cNvSpPr>
          <p:nvPr userDrawn="1"/>
        </p:nvSpPr>
        <p:spPr bwMode="auto">
          <a:xfrm>
            <a:off x="0" y="0"/>
            <a:ext cx="9144000" cy="485775"/>
          </a:xfrm>
          <a:prstGeom prst="rect">
            <a:avLst/>
          </a:prstGeom>
          <a:noFill/>
          <a:ln w="9525">
            <a:solidFill>
              <a:srgbClr val="ED1B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357188"/>
            <a:r>
              <a:rPr lang="de-DE" sz="1600" b="1" dirty="0">
                <a:solidFill>
                  <a:srgbClr val="FFFFFF"/>
                </a:solidFill>
                <a:latin typeface="Arial" pitchFamily="34" charset="0"/>
                <a:cs typeface="+mn-cs"/>
              </a:rPr>
              <a:t>Pressekonferenz </a:t>
            </a:r>
            <a:r>
              <a:rPr lang="de-DE" sz="1600" b="1" dirty="0" smtClean="0">
                <a:solidFill>
                  <a:srgbClr val="FFFFFF"/>
                </a:solidFill>
                <a:latin typeface="Arial" pitchFamily="34" charset="0"/>
                <a:cs typeface="+mn-cs"/>
              </a:rPr>
              <a:t>Mobiles Internet, 23. Februar 2012, </a:t>
            </a:r>
            <a:r>
              <a:rPr lang="de-DE" sz="1600" b="1" dirty="0">
                <a:solidFill>
                  <a:srgbClr val="FFFFFF"/>
                </a:solidFill>
                <a:latin typeface="Arial" pitchFamily="34" charset="0"/>
                <a:cs typeface="+mn-cs"/>
              </a:rPr>
              <a:t>Berlin</a:t>
            </a:r>
          </a:p>
        </p:txBody>
      </p:sp>
      <p:pic>
        <p:nvPicPr>
          <p:cNvPr id="9" name="Picture 11" descr="C:\Users\Daniel\Desktop\Desktop\Dokumente\Pressearbeit allgemein\D21-Logos\InitiativeD21.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94000" y="754063"/>
            <a:ext cx="34607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6" name="Rectangle 34"/>
          <p:cNvSpPr>
            <a:spLocks noGrp="1" noChangeArrowheads="1"/>
          </p:cNvSpPr>
          <p:nvPr>
            <p:ph type="subTitle" sz="quarter" idx="1"/>
          </p:nvPr>
        </p:nvSpPr>
        <p:spPr>
          <a:xfrm>
            <a:off x="344488" y="3424238"/>
            <a:ext cx="8437562" cy="2214562"/>
          </a:xfrm>
        </p:spPr>
        <p:txBody>
          <a:bodyPr lIns="91440" tIns="45720" rIns="91440" bIns="45720"/>
          <a:lstStyle>
            <a:lvl1pPr marL="0" indent="0">
              <a:spcBef>
                <a:spcPct val="20000"/>
              </a:spcBef>
              <a:buFontTx/>
              <a:buNone/>
              <a:defRPr sz="2400" b="1">
                <a:solidFill>
                  <a:srgbClr val="ADBBC4"/>
                </a:solidFill>
              </a:defRPr>
            </a:lvl1pPr>
          </a:lstStyle>
          <a:p>
            <a:r>
              <a:rPr lang="de-DE" dirty="0"/>
              <a:t>Autor</a:t>
            </a:r>
          </a:p>
        </p:txBody>
      </p:sp>
      <p:sp>
        <p:nvSpPr>
          <p:cNvPr id="8223" name="Rectangle 31"/>
          <p:cNvSpPr>
            <a:spLocks noGrp="1" noChangeArrowheads="1"/>
          </p:cNvSpPr>
          <p:nvPr>
            <p:ph type="ctrTitle" sz="quarter"/>
          </p:nvPr>
        </p:nvSpPr>
        <p:spPr>
          <a:xfrm>
            <a:off x="349250" y="2416175"/>
            <a:ext cx="8424863" cy="1011238"/>
          </a:xfrm>
        </p:spPr>
        <p:txBody>
          <a:bodyPr/>
          <a:lstStyle>
            <a:lvl1pPr>
              <a:buFontTx/>
              <a:buNone/>
              <a:defRPr sz="2800">
                <a:solidFill>
                  <a:srgbClr val="ADBBC4"/>
                </a:solidFill>
              </a:defRPr>
            </a:lvl1pPr>
          </a:lstStyle>
          <a:p>
            <a:r>
              <a:rPr lang="de-DE"/>
              <a:t>Titel</a:t>
            </a:r>
          </a:p>
        </p:txBody>
      </p:sp>
      <p:pic>
        <p:nvPicPr>
          <p:cNvPr id="77827" name="Picture 3" descr="G:\clients_6209\InitiativeD21\09.126521_NOA 2012\Huawei\60 Reporting\62 Bericht\JPEGs\Titel.jp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l="19760" t="34476" r="31450" b="61275"/>
          <a:stretch/>
        </p:blipFill>
        <p:spPr bwMode="auto">
          <a:xfrm>
            <a:off x="1635932" y="1281113"/>
            <a:ext cx="5891993" cy="7254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1"/>
          <p:cNvSpPr txBox="1">
            <a:spLocks noChangeArrowheads="1"/>
          </p:cNvSpPr>
          <p:nvPr userDrawn="1"/>
        </p:nvSpPr>
        <p:spPr bwMode="auto">
          <a:xfrm>
            <a:off x="2168525" y="4878388"/>
            <a:ext cx="48260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algn="ctr" eaLnBrk="1" hangingPunct="1">
              <a:spcBef>
                <a:spcPct val="50000"/>
              </a:spcBef>
            </a:pPr>
            <a:r>
              <a:rPr lang="de-DE" sz="1300" b="1" dirty="0">
                <a:solidFill>
                  <a:srgbClr val="000000"/>
                </a:solidFill>
                <a:cs typeface="+mn-cs"/>
              </a:rPr>
              <a:t>Mit freundlicher Unterstützung von</a:t>
            </a:r>
          </a:p>
        </p:txBody>
      </p:sp>
      <p:pic>
        <p:nvPicPr>
          <p:cNvPr id="11"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91299" y="5622686"/>
            <a:ext cx="2876156" cy="7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6561137" y="5329116"/>
            <a:ext cx="1933575" cy="129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8" name="Picture 4" descr="G:\clients_6209\InitiativeD21\09.126521_NOA 2012\Huawei\60 Reporting\62 Bericht\JPEGs\Titel.jpg"/>
          <p:cNvPicPr>
            <a:picLocks noChangeAspect="1" noChangeArrowheads="1"/>
          </p:cNvPicPr>
          <p:nvPr userDrawn="1"/>
        </p:nvPicPr>
        <p:blipFill rotWithShape="1">
          <a:blip r:embed="rId6"/>
          <a:srcRect/>
          <a:stretch/>
        </p:blipFill>
        <p:spPr bwMode="auto">
          <a:xfrm>
            <a:off x="0" y="4457700"/>
            <a:ext cx="9232899" cy="88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2520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400751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4916383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28705137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2438" y="1666875"/>
            <a:ext cx="3173412" cy="404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778250" y="1666875"/>
            <a:ext cx="3173413" cy="404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242235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36167158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4612089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7957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1295351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68872415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24785234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51663" y="530225"/>
            <a:ext cx="2192337" cy="51863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69888" y="530225"/>
            <a:ext cx="6429375" cy="518636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93689583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35_Title and Content">
    <p:spTree>
      <p:nvGrpSpPr>
        <p:cNvPr id="1" name=""/>
        <p:cNvGrpSpPr/>
        <p:nvPr/>
      </p:nvGrpSpPr>
      <p:grpSpPr>
        <a:xfrm>
          <a:off x="0" y="0"/>
          <a:ext cx="0" cy="0"/>
          <a:chOff x="0" y="0"/>
          <a:chExt cx="0" cy="0"/>
        </a:xfrm>
      </p:grpSpPr>
      <p:sp>
        <p:nvSpPr>
          <p:cNvPr id="5" name="Line 3"/>
          <p:cNvSpPr>
            <a:spLocks noChangeShapeType="1"/>
          </p:cNvSpPr>
          <p:nvPr userDrawn="1"/>
        </p:nvSpPr>
        <p:spPr bwMode="auto">
          <a:xfrm>
            <a:off x="539750" y="6092825"/>
            <a:ext cx="8112125" cy="0"/>
          </a:xfrm>
          <a:prstGeom prst="line">
            <a:avLst/>
          </a:prstGeom>
          <a:noFill/>
          <a:ln w="6350">
            <a:solidFill>
              <a:schemeClr val="tx1"/>
            </a:solidFill>
            <a:round/>
            <a:headEnd/>
            <a:tailEnd/>
          </a:ln>
          <a:effectLst/>
        </p:spPr>
        <p:txBody>
          <a:bodyPr/>
          <a:lstStyle/>
          <a:p>
            <a:pPr fontAlgn="auto">
              <a:spcBef>
                <a:spcPts val="0"/>
              </a:spcBef>
              <a:spcAft>
                <a:spcPts val="0"/>
              </a:spcAft>
              <a:defRPr/>
            </a:pPr>
            <a:endParaRPr lang="en-GB" sz="1000">
              <a:solidFill>
                <a:srgbClr val="000000"/>
              </a:solidFill>
              <a:latin typeface="Arial"/>
              <a:cs typeface="+mn-cs"/>
            </a:endParaRPr>
          </a:p>
        </p:txBody>
      </p:sp>
      <p:sp>
        <p:nvSpPr>
          <p:cNvPr id="2" name="Title 1"/>
          <p:cNvSpPr>
            <a:spLocks noGrp="1"/>
          </p:cNvSpPr>
          <p:nvPr>
            <p:ph type="title"/>
          </p:nvPr>
        </p:nvSpPr>
        <p:spPr>
          <a:xfrm>
            <a:off x="550863" y="479424"/>
            <a:ext cx="8113712" cy="949326"/>
          </a:xfrm>
        </p:spPr>
        <p:txBody>
          <a:bodyPr/>
          <a:lstStyle/>
          <a:p>
            <a:r>
              <a:rPr lang="en-US" smtClean="0"/>
              <a:t>Click to edit Master title style</a:t>
            </a:r>
            <a:endParaRPr lang="en-GB"/>
          </a:p>
        </p:txBody>
      </p:sp>
      <p:sp>
        <p:nvSpPr>
          <p:cNvPr id="3" name="Content Placeholder 2"/>
          <p:cNvSpPr>
            <a:spLocks noGrp="1"/>
          </p:cNvSpPr>
          <p:nvPr>
            <p:ph idx="1"/>
          </p:nvPr>
        </p:nvSpPr>
        <p:spPr>
          <a:xfrm>
            <a:off x="550863" y="1611313"/>
            <a:ext cx="8113712" cy="3867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11"/>
          </p:nvPr>
        </p:nvSpPr>
        <p:spPr>
          <a:xfrm>
            <a:off x="8664575" y="6524625"/>
            <a:ext cx="479425" cy="138113"/>
          </a:xfrm>
          <a:prstGeom prst="rect">
            <a:avLst/>
          </a:prstGeom>
        </p:spPr>
        <p:txBody>
          <a:bodyPr/>
          <a:lstStyle>
            <a:lvl1pPr algn="ctr" fontAlgn="auto">
              <a:spcBef>
                <a:spcPts val="0"/>
              </a:spcBef>
              <a:spcAft>
                <a:spcPts val="0"/>
              </a:spcAft>
              <a:defRPr sz="900">
                <a:solidFill>
                  <a:schemeClr val="tx1"/>
                </a:solidFill>
                <a:latin typeface="+mn-lt"/>
                <a:cs typeface="+mn-cs"/>
              </a:defRPr>
            </a:lvl1pPr>
          </a:lstStyle>
          <a:p>
            <a:pPr>
              <a:defRPr/>
            </a:pPr>
            <a:fld id="{031AD05D-AD75-49B0-AD77-57602864D29E}"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74911380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179388" y="179388"/>
            <a:ext cx="8786812" cy="396875"/>
          </a:xfrm>
        </p:spPr>
        <p:txBody>
          <a:bodyPr/>
          <a:lstStyle/>
          <a:p>
            <a:r>
              <a:rPr lang="de-DE" smtClean="0"/>
              <a:t>Titelmasterformat durch Klicken bearbeiten</a:t>
            </a:r>
            <a:endParaRPr lang="de-DE"/>
          </a:p>
        </p:txBody>
      </p:sp>
      <p:sp>
        <p:nvSpPr>
          <p:cNvPr id="3" name="Diagrammplatzhalter 2"/>
          <p:cNvSpPr>
            <a:spLocks noGrp="1"/>
          </p:cNvSpPr>
          <p:nvPr>
            <p:ph type="chart" idx="1"/>
          </p:nvPr>
        </p:nvSpPr>
        <p:spPr>
          <a:xfrm>
            <a:off x="334963" y="1441450"/>
            <a:ext cx="8424862" cy="4516438"/>
          </a:xfrm>
        </p:spPr>
        <p:txBody>
          <a:bodyPr/>
          <a:lstStyle/>
          <a:p>
            <a:endParaRPr lang="de-DE"/>
          </a:p>
        </p:txBody>
      </p:sp>
    </p:spTree>
    <p:extLst>
      <p:ext uri="{BB962C8B-B14F-4D97-AF65-F5344CB8AC3E}">
        <p14:creationId xmlns:p14="http://schemas.microsoft.com/office/powerpoint/2010/main" val="12634959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42138233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79855" y="179349"/>
            <a:ext cx="8786672" cy="577874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48632850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Red Blank Slide">
    <p:spTree>
      <p:nvGrpSpPr>
        <p:cNvPr id="1" name=""/>
        <p:cNvGrpSpPr/>
        <p:nvPr/>
      </p:nvGrpSpPr>
      <p:grpSpPr>
        <a:xfrm>
          <a:off x="0" y="0"/>
          <a:ext cx="0" cy="0"/>
          <a:chOff x="0" y="0"/>
          <a:chExt cx="0" cy="0"/>
        </a:xfrm>
      </p:grpSpPr>
      <p:sp>
        <p:nvSpPr>
          <p:cNvPr id="5" name="Titel 1"/>
          <p:cNvSpPr>
            <a:spLocks noGrp="1"/>
          </p:cNvSpPr>
          <p:nvPr>
            <p:ph type="title"/>
          </p:nvPr>
        </p:nvSpPr>
        <p:spPr>
          <a:xfrm>
            <a:off x="179855" y="179347"/>
            <a:ext cx="8786672" cy="400110"/>
          </a:xfrm>
        </p:spPr>
        <p:txBody>
          <a:bodyPr/>
          <a:lstStyle/>
          <a:p>
            <a:r>
              <a:rPr lang="de-DE" dirty="0" smtClean="0"/>
              <a:t>Titelmasterformat durch Klicken bearbeiten</a:t>
            </a:r>
            <a:endParaRPr lang="de-DE" dirty="0"/>
          </a:p>
        </p:txBody>
      </p:sp>
    </p:spTree>
    <p:extLst>
      <p:ext uri="{BB962C8B-B14F-4D97-AF65-F5344CB8AC3E}">
        <p14:creationId xmlns:p14="http://schemas.microsoft.com/office/powerpoint/2010/main" val="7445228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elfolie">
    <p:bg bwMode="ltGray">
      <p:bgPr>
        <a:solidFill>
          <a:schemeClr val="bg1"/>
        </a:solidFill>
        <a:effectLst/>
      </p:bgPr>
    </p:bg>
    <p:spTree>
      <p:nvGrpSpPr>
        <p:cNvPr id="1" name=""/>
        <p:cNvGrpSpPr/>
        <p:nvPr/>
      </p:nvGrpSpPr>
      <p:grpSpPr>
        <a:xfrm>
          <a:off x="0" y="0"/>
          <a:ext cx="0" cy="0"/>
          <a:chOff x="0" y="0"/>
          <a:chExt cx="0" cy="0"/>
        </a:xfrm>
      </p:grpSpPr>
      <p:sp>
        <p:nvSpPr>
          <p:cNvPr id="4" name="Rectangle 47"/>
          <p:cNvSpPr>
            <a:spLocks noChangeArrowheads="1"/>
          </p:cNvSpPr>
          <p:nvPr/>
        </p:nvSpPr>
        <p:spPr bwMode="gray">
          <a:xfrm>
            <a:off x="0" y="5943600"/>
            <a:ext cx="9144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de-DE" sz="1800" b="1">
              <a:solidFill>
                <a:srgbClr val="000000"/>
              </a:solidFill>
            </a:endParaRPr>
          </a:p>
        </p:txBody>
      </p:sp>
      <p:sp>
        <p:nvSpPr>
          <p:cNvPr id="418820" name="Rectangle 4"/>
          <p:cNvSpPr>
            <a:spLocks noGrp="1" noChangeArrowheads="1"/>
          </p:cNvSpPr>
          <p:nvPr>
            <p:ph type="subTitle" sz="quarter" idx="1"/>
          </p:nvPr>
        </p:nvSpPr>
        <p:spPr>
          <a:xfrm>
            <a:off x="331788" y="4821238"/>
            <a:ext cx="8456612" cy="719137"/>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spcAft>
                <a:spcPct val="0"/>
              </a:spcAft>
              <a:buFont typeface="Wingdings" pitchFamily="2" charset="2"/>
              <a:buNone/>
              <a:defRPr sz="2200">
                <a:solidFill>
                  <a:schemeClr val="accent2"/>
                </a:solidFill>
              </a:defRPr>
            </a:lvl1pPr>
          </a:lstStyle>
          <a:p>
            <a:pPr lvl="0"/>
            <a:r>
              <a:rPr lang="de-DE" noProof="0" smtClean="0"/>
              <a:t>Untertitelmasters durch Klicken bearbeiten</a:t>
            </a:r>
          </a:p>
        </p:txBody>
      </p:sp>
      <p:sp>
        <p:nvSpPr>
          <p:cNvPr id="418821" name="Rectangle 5"/>
          <p:cNvSpPr>
            <a:spLocks noGrp="1" noChangeArrowheads="1"/>
          </p:cNvSpPr>
          <p:nvPr>
            <p:ph type="ctrTitle"/>
          </p:nvPr>
        </p:nvSpPr>
        <p:spPr>
          <a:xfrm>
            <a:off x="331788" y="3892550"/>
            <a:ext cx="8456612" cy="900113"/>
          </a:xfrm>
          <a:extLst>
            <a:ext uri="{91240B29-F687-4F45-9708-019B960494DF}">
              <a14:hiddenLine xmlns:a14="http://schemas.microsoft.com/office/drawing/2010/main" w="9525">
                <a:solidFill>
                  <a:schemeClr val="tx1"/>
                </a:solidFill>
                <a:miter lim="800000"/>
                <a:headEnd/>
                <a:tailEnd/>
              </a14:hiddenLine>
            </a:ext>
          </a:extLst>
        </p:spPr>
        <p:txBody>
          <a:bodyPr anchor="b"/>
          <a:lstStyle>
            <a:lvl1pPr>
              <a:defRPr sz="3000">
                <a:solidFill>
                  <a:schemeClr val="tx1"/>
                </a:solidFill>
              </a:defRPr>
            </a:lvl1pPr>
          </a:lstStyle>
          <a:p>
            <a:pPr lvl="0"/>
            <a:r>
              <a:rPr lang="de-DE" noProof="0" smtClean="0"/>
              <a:t>Titel</a:t>
            </a:r>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91299" y="6216451"/>
            <a:ext cx="1751077"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69916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407238603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419625667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334963" y="1441450"/>
            <a:ext cx="4135437" cy="451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22800" y="1441450"/>
            <a:ext cx="4137025" cy="451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173618264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303415432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365998119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94356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7100771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334963" y="1441450"/>
            <a:ext cx="4135437" cy="451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22800" y="1441450"/>
            <a:ext cx="4137025" cy="451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173623736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409111381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46609055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70688" y="179388"/>
            <a:ext cx="2195512" cy="5778500"/>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179388" y="179388"/>
            <a:ext cx="6438900" cy="57785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29888285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179388" y="179388"/>
            <a:ext cx="8786812" cy="396875"/>
          </a:xfrm>
        </p:spPr>
        <p:txBody>
          <a:bodyPr/>
          <a:lstStyle/>
          <a:p>
            <a:r>
              <a:rPr lang="de-DE" smtClean="0"/>
              <a:t>Titelmasterformat durch Klicken bearbeiten</a:t>
            </a:r>
            <a:endParaRPr lang="en-US"/>
          </a:p>
        </p:txBody>
      </p:sp>
      <p:sp>
        <p:nvSpPr>
          <p:cNvPr id="3" name="Diagrammplatzhalter 2"/>
          <p:cNvSpPr>
            <a:spLocks noGrp="1"/>
          </p:cNvSpPr>
          <p:nvPr>
            <p:ph type="chart" idx="1"/>
          </p:nvPr>
        </p:nvSpPr>
        <p:spPr>
          <a:xfrm>
            <a:off x="334963" y="1441450"/>
            <a:ext cx="8424862" cy="4516438"/>
          </a:xfrm>
        </p:spPr>
        <p:txBody>
          <a:bodyPr/>
          <a:lstStyle/>
          <a:p>
            <a:pPr lvl="0"/>
            <a:endParaRPr lang="en-US" noProof="0" smtClean="0"/>
          </a:p>
        </p:txBody>
      </p:sp>
    </p:spTree>
    <p:extLst>
      <p:ext uri="{BB962C8B-B14F-4D97-AF65-F5344CB8AC3E}">
        <p14:creationId xmlns:p14="http://schemas.microsoft.com/office/powerpoint/2010/main" val="351358678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Abschnitts-Titelfolie">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93132"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hteck 10"/>
          <p:cNvSpPr/>
          <p:nvPr userDrawn="1">
            <p:custDataLst>
              <p:tags r:id="rId3"/>
            </p:custData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8" name="Rechteck 7"/>
          <p:cNvSpPr/>
          <p:nvPr userDrawn="1">
            <p:custDataLst>
              <p:tags r:id="rId4"/>
            </p:custDataLst>
          </p:nvPr>
        </p:nvSpPr>
        <p:spPr>
          <a:xfrm>
            <a:off x="179512" y="188640"/>
            <a:ext cx="8784976" cy="6480720"/>
          </a:xfrm>
          <a:prstGeom prst="rect">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9" name="Titel 1"/>
          <p:cNvSpPr>
            <a:spLocks noGrp="1"/>
          </p:cNvSpPr>
          <p:nvPr>
            <p:ph type="ctrTitle"/>
            <p:custDataLst>
              <p:tags r:id="rId5"/>
            </p:custDataLst>
          </p:nvPr>
        </p:nvSpPr>
        <p:spPr>
          <a:xfrm>
            <a:off x="511175" y="4869160"/>
            <a:ext cx="4032250" cy="1512590"/>
          </a:xfrm>
        </p:spPr>
        <p:txBody>
          <a:bodyPr lIns="36000" tIns="0" anchor="b">
            <a:normAutofit/>
          </a:bodyPr>
          <a:lstStyle>
            <a:lvl1pPr algn="l">
              <a:defRPr sz="2700" b="1">
                <a:solidFill>
                  <a:schemeClr val="bg1"/>
                </a:solidFill>
                <a:latin typeface="Sylfaen" pitchFamily="18" charset="0"/>
                <a:ea typeface="Cambria Math" pitchFamily="18"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421766648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33103942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1803" y="4407468"/>
            <a:ext cx="7773055" cy="1046440"/>
          </a:xfrm>
        </p:spPr>
        <p:txBody>
          <a:bodyPr/>
          <a:lstStyle>
            <a:lvl1pPr algn="l">
              <a:defRPr sz="34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1803" y="2906043"/>
            <a:ext cx="7773055" cy="1501427"/>
          </a:xfrm>
        </p:spPr>
        <p:txBody>
          <a:bodyPr anchor="b"/>
          <a:lstStyle>
            <a:lvl1pPr marL="0" indent="0">
              <a:buNone/>
              <a:defRPr sz="1700"/>
            </a:lvl1pPr>
            <a:lvl2pPr marL="384008" indent="0">
              <a:buNone/>
              <a:defRPr sz="1500"/>
            </a:lvl2pPr>
            <a:lvl3pPr marL="768014" indent="0">
              <a:buNone/>
              <a:defRPr sz="1300"/>
            </a:lvl3pPr>
            <a:lvl4pPr marL="1152021" indent="0">
              <a:buNone/>
              <a:defRPr sz="1200"/>
            </a:lvl4pPr>
            <a:lvl5pPr marL="1536029" indent="0">
              <a:buNone/>
              <a:defRPr sz="1200"/>
            </a:lvl5pPr>
            <a:lvl6pPr marL="1920035" indent="0">
              <a:buNone/>
              <a:defRPr sz="1200"/>
            </a:lvl6pPr>
            <a:lvl7pPr marL="2304041" indent="0">
              <a:buNone/>
              <a:defRPr sz="1200"/>
            </a:lvl7pPr>
            <a:lvl8pPr marL="2688049" indent="0">
              <a:buNone/>
              <a:defRPr sz="1200"/>
            </a:lvl8pPr>
            <a:lvl9pPr marL="3072056" indent="0">
              <a:buNone/>
              <a:defRPr sz="1200"/>
            </a:lvl9pPr>
          </a:lstStyle>
          <a:p>
            <a:pPr lvl="0"/>
            <a:r>
              <a:rPr lang="de-DE" smtClean="0"/>
              <a:t>Textmasterformat bearbeiten</a:t>
            </a:r>
          </a:p>
        </p:txBody>
      </p:sp>
    </p:spTree>
    <p:extLst>
      <p:ext uri="{BB962C8B-B14F-4D97-AF65-F5344CB8AC3E}">
        <p14:creationId xmlns:p14="http://schemas.microsoft.com/office/powerpoint/2010/main" val="428627724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34697" y="1441119"/>
            <a:ext cx="4154523" cy="4516979"/>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03565" y="1441119"/>
            <a:ext cx="4155713" cy="4516979"/>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8700770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379" y="274573"/>
            <a:ext cx="8229243" cy="40011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379" y="1534758"/>
            <a:ext cx="4040178" cy="639614"/>
          </a:xfrm>
        </p:spPr>
        <p:txBody>
          <a:bodyPr anchor="b"/>
          <a:lstStyle>
            <a:lvl1pPr marL="0" indent="0">
              <a:buNone/>
              <a:defRPr sz="2000" b="1"/>
            </a:lvl1pPr>
            <a:lvl2pPr marL="384008" indent="0">
              <a:buNone/>
              <a:defRPr sz="1700" b="1"/>
            </a:lvl2pPr>
            <a:lvl3pPr marL="768014" indent="0">
              <a:buNone/>
              <a:defRPr sz="1500" b="1"/>
            </a:lvl3pPr>
            <a:lvl4pPr marL="1152021" indent="0">
              <a:buNone/>
              <a:defRPr sz="1300" b="1"/>
            </a:lvl4pPr>
            <a:lvl5pPr marL="1536029" indent="0">
              <a:buNone/>
              <a:defRPr sz="1300" b="1"/>
            </a:lvl5pPr>
            <a:lvl6pPr marL="1920035" indent="0">
              <a:buNone/>
              <a:defRPr sz="1300" b="1"/>
            </a:lvl6pPr>
            <a:lvl7pPr marL="2304041" indent="0">
              <a:buNone/>
              <a:defRPr sz="1300" b="1"/>
            </a:lvl7pPr>
            <a:lvl8pPr marL="2688049" indent="0">
              <a:buNone/>
              <a:defRPr sz="1300" b="1"/>
            </a:lvl8pPr>
            <a:lvl9pPr marL="3072056" indent="0">
              <a:buNone/>
              <a:defRPr sz="1300" b="1"/>
            </a:lvl9pPr>
          </a:lstStyle>
          <a:p>
            <a:pPr lvl="0"/>
            <a:r>
              <a:rPr lang="de-DE" smtClean="0"/>
              <a:t>Textmasterformat bearbeiten</a:t>
            </a:r>
          </a:p>
        </p:txBody>
      </p:sp>
      <p:sp>
        <p:nvSpPr>
          <p:cNvPr id="4" name="Inhaltsplatzhalter 3"/>
          <p:cNvSpPr>
            <a:spLocks noGrp="1"/>
          </p:cNvSpPr>
          <p:nvPr>
            <p:ph sz="half" idx="2"/>
          </p:nvPr>
        </p:nvSpPr>
        <p:spPr>
          <a:xfrm>
            <a:off x="457379" y="2174374"/>
            <a:ext cx="4040178" cy="3951960"/>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254" y="1534758"/>
            <a:ext cx="4041369" cy="639614"/>
          </a:xfrm>
        </p:spPr>
        <p:txBody>
          <a:bodyPr anchor="b"/>
          <a:lstStyle>
            <a:lvl1pPr marL="0" indent="0">
              <a:buNone/>
              <a:defRPr sz="2000" b="1"/>
            </a:lvl1pPr>
            <a:lvl2pPr marL="384008" indent="0">
              <a:buNone/>
              <a:defRPr sz="1700" b="1"/>
            </a:lvl2pPr>
            <a:lvl3pPr marL="768014" indent="0">
              <a:buNone/>
              <a:defRPr sz="1500" b="1"/>
            </a:lvl3pPr>
            <a:lvl4pPr marL="1152021" indent="0">
              <a:buNone/>
              <a:defRPr sz="1300" b="1"/>
            </a:lvl4pPr>
            <a:lvl5pPr marL="1536029" indent="0">
              <a:buNone/>
              <a:defRPr sz="1300" b="1"/>
            </a:lvl5pPr>
            <a:lvl6pPr marL="1920035" indent="0">
              <a:buNone/>
              <a:defRPr sz="1300" b="1"/>
            </a:lvl6pPr>
            <a:lvl7pPr marL="2304041" indent="0">
              <a:buNone/>
              <a:defRPr sz="1300" b="1"/>
            </a:lvl7pPr>
            <a:lvl8pPr marL="2688049" indent="0">
              <a:buNone/>
              <a:defRPr sz="1300" b="1"/>
            </a:lvl8pPr>
            <a:lvl9pPr marL="3072056" indent="0">
              <a:buNone/>
              <a:defRPr sz="1300" b="1"/>
            </a:lvl9pPr>
          </a:lstStyle>
          <a:p>
            <a:pPr lvl="0"/>
            <a:r>
              <a:rPr lang="de-DE" smtClean="0"/>
              <a:t>Textmasterformat bearbeiten</a:t>
            </a:r>
          </a:p>
        </p:txBody>
      </p:sp>
      <p:sp>
        <p:nvSpPr>
          <p:cNvPr id="6" name="Inhaltsplatzhalter 5"/>
          <p:cNvSpPr>
            <a:spLocks noGrp="1"/>
          </p:cNvSpPr>
          <p:nvPr>
            <p:ph sz="quarter" idx="4"/>
          </p:nvPr>
        </p:nvSpPr>
        <p:spPr>
          <a:xfrm>
            <a:off x="4645254" y="2174374"/>
            <a:ext cx="4041369" cy="3951960"/>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63479053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046904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392221069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52543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380" y="911548"/>
            <a:ext cx="3008694" cy="523220"/>
          </a:xfrm>
        </p:spPr>
        <p:txBody>
          <a:bodyPr anchor="b"/>
          <a:lstStyle>
            <a:lvl1pPr algn="l">
              <a:defRPr sz="1700" b="1"/>
            </a:lvl1pPr>
          </a:lstStyle>
          <a:p>
            <a:r>
              <a:rPr lang="de-DE" smtClean="0"/>
              <a:t>Titelmasterformat durch Klicken bearbeiten</a:t>
            </a:r>
            <a:endParaRPr lang="de-DE"/>
          </a:p>
        </p:txBody>
      </p:sp>
      <p:sp>
        <p:nvSpPr>
          <p:cNvPr id="3" name="Inhaltsplatzhalter 2"/>
          <p:cNvSpPr>
            <a:spLocks noGrp="1"/>
          </p:cNvSpPr>
          <p:nvPr>
            <p:ph idx="1"/>
          </p:nvPr>
        </p:nvSpPr>
        <p:spPr>
          <a:xfrm>
            <a:off x="3574462" y="272989"/>
            <a:ext cx="5112159" cy="585334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380" y="1434768"/>
            <a:ext cx="3008694" cy="4691564"/>
          </a:xfrm>
        </p:spPr>
        <p:txBody>
          <a:bodyPr/>
          <a:lstStyle>
            <a:lvl1pPr marL="0" indent="0">
              <a:buNone/>
              <a:defRPr sz="1200"/>
            </a:lvl1pPr>
            <a:lvl2pPr marL="384008" indent="0">
              <a:buNone/>
              <a:defRPr sz="1000"/>
            </a:lvl2pPr>
            <a:lvl3pPr marL="768014" indent="0">
              <a:buNone/>
              <a:defRPr sz="800"/>
            </a:lvl3pPr>
            <a:lvl4pPr marL="1152021" indent="0">
              <a:buNone/>
              <a:defRPr sz="800"/>
            </a:lvl4pPr>
            <a:lvl5pPr marL="1536029" indent="0">
              <a:buNone/>
              <a:defRPr sz="800"/>
            </a:lvl5pPr>
            <a:lvl6pPr marL="1920035" indent="0">
              <a:buNone/>
              <a:defRPr sz="800"/>
            </a:lvl6pPr>
            <a:lvl7pPr marL="2304041" indent="0">
              <a:buNone/>
              <a:defRPr sz="800"/>
            </a:lvl7pPr>
            <a:lvl8pPr marL="2688049" indent="0">
              <a:buNone/>
              <a:defRPr sz="800"/>
            </a:lvl8pPr>
            <a:lvl9pPr marL="3072056" indent="0">
              <a:buNone/>
              <a:defRPr sz="800"/>
            </a:lvl9pPr>
          </a:lstStyle>
          <a:p>
            <a:pPr lvl="0"/>
            <a:r>
              <a:rPr lang="de-DE" smtClean="0"/>
              <a:t>Textmasterformat bearbeiten</a:t>
            </a:r>
          </a:p>
        </p:txBody>
      </p:sp>
    </p:spTree>
    <p:extLst>
      <p:ext uri="{BB962C8B-B14F-4D97-AF65-F5344CB8AC3E}">
        <p14:creationId xmlns:p14="http://schemas.microsoft.com/office/powerpoint/2010/main" val="7817261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591" y="5106075"/>
            <a:ext cx="5486162" cy="261610"/>
          </a:xfrm>
        </p:spPr>
        <p:txBody>
          <a:bodyPr anchor="b"/>
          <a:lstStyle>
            <a:lvl1pPr algn="l">
              <a:defRPr sz="1700" b="1"/>
            </a:lvl1pPr>
          </a:lstStyle>
          <a:p>
            <a:r>
              <a:rPr lang="de-DE" smtClean="0"/>
              <a:t>Titelmasterformat durch Klicken bearbeiten</a:t>
            </a:r>
            <a:endParaRPr lang="de-DE"/>
          </a:p>
        </p:txBody>
      </p:sp>
      <p:sp>
        <p:nvSpPr>
          <p:cNvPr id="3" name="Bildplatzhalter 2"/>
          <p:cNvSpPr>
            <a:spLocks noGrp="1"/>
          </p:cNvSpPr>
          <p:nvPr>
            <p:ph type="pic" idx="1"/>
          </p:nvPr>
        </p:nvSpPr>
        <p:spPr>
          <a:xfrm>
            <a:off x="1792591" y="612633"/>
            <a:ext cx="5486162" cy="4115435"/>
          </a:xfrm>
        </p:spPr>
        <p:txBody>
          <a:bodyPr/>
          <a:lstStyle>
            <a:lvl1pPr marL="0" indent="0">
              <a:buNone/>
              <a:defRPr sz="2700"/>
            </a:lvl1pPr>
            <a:lvl2pPr marL="384008" indent="0">
              <a:buNone/>
              <a:defRPr sz="2400"/>
            </a:lvl2pPr>
            <a:lvl3pPr marL="768014" indent="0">
              <a:buNone/>
              <a:defRPr sz="2000"/>
            </a:lvl3pPr>
            <a:lvl4pPr marL="1152021" indent="0">
              <a:buNone/>
              <a:defRPr sz="1700"/>
            </a:lvl4pPr>
            <a:lvl5pPr marL="1536029" indent="0">
              <a:buNone/>
              <a:defRPr sz="1700"/>
            </a:lvl5pPr>
            <a:lvl6pPr marL="1920035" indent="0">
              <a:buNone/>
              <a:defRPr sz="1700"/>
            </a:lvl6pPr>
            <a:lvl7pPr marL="2304041" indent="0">
              <a:buNone/>
              <a:defRPr sz="1700"/>
            </a:lvl7pPr>
            <a:lvl8pPr marL="2688049" indent="0">
              <a:buNone/>
              <a:defRPr sz="1700"/>
            </a:lvl8pPr>
            <a:lvl9pPr marL="3072056" indent="0">
              <a:buNone/>
              <a:defRPr sz="1700"/>
            </a:lvl9pPr>
          </a:lstStyle>
          <a:p>
            <a:pPr lvl="0"/>
            <a:endParaRPr lang="de-DE" noProof="0" smtClean="0"/>
          </a:p>
        </p:txBody>
      </p:sp>
      <p:sp>
        <p:nvSpPr>
          <p:cNvPr id="4" name="Textplatzhalter 3"/>
          <p:cNvSpPr>
            <a:spLocks noGrp="1"/>
          </p:cNvSpPr>
          <p:nvPr>
            <p:ph type="body" sz="half" idx="2"/>
          </p:nvPr>
        </p:nvSpPr>
        <p:spPr>
          <a:xfrm>
            <a:off x="1792591" y="5367684"/>
            <a:ext cx="5486162" cy="804677"/>
          </a:xfrm>
        </p:spPr>
        <p:txBody>
          <a:bodyPr/>
          <a:lstStyle>
            <a:lvl1pPr marL="0" indent="0">
              <a:buNone/>
              <a:defRPr sz="1200"/>
            </a:lvl1pPr>
            <a:lvl2pPr marL="384008" indent="0">
              <a:buNone/>
              <a:defRPr sz="1000"/>
            </a:lvl2pPr>
            <a:lvl3pPr marL="768014" indent="0">
              <a:buNone/>
              <a:defRPr sz="800"/>
            </a:lvl3pPr>
            <a:lvl4pPr marL="1152021" indent="0">
              <a:buNone/>
              <a:defRPr sz="800"/>
            </a:lvl4pPr>
            <a:lvl5pPr marL="1536029" indent="0">
              <a:buNone/>
              <a:defRPr sz="800"/>
            </a:lvl5pPr>
            <a:lvl6pPr marL="1920035" indent="0">
              <a:buNone/>
              <a:defRPr sz="800"/>
            </a:lvl6pPr>
            <a:lvl7pPr marL="2304041" indent="0">
              <a:buNone/>
              <a:defRPr sz="800"/>
            </a:lvl7pPr>
            <a:lvl8pPr marL="2688049" indent="0">
              <a:buNone/>
              <a:defRPr sz="800"/>
            </a:lvl8pPr>
            <a:lvl9pPr marL="3072056" indent="0">
              <a:buNone/>
              <a:defRPr sz="800"/>
            </a:lvl9pPr>
          </a:lstStyle>
          <a:p>
            <a:pPr lvl="0"/>
            <a:r>
              <a:rPr lang="de-DE" smtClean="0"/>
              <a:t>Textmasterformat bearbeiten</a:t>
            </a:r>
          </a:p>
        </p:txBody>
      </p:sp>
    </p:spTree>
    <p:extLst>
      <p:ext uri="{BB962C8B-B14F-4D97-AF65-F5344CB8AC3E}">
        <p14:creationId xmlns:p14="http://schemas.microsoft.com/office/powerpoint/2010/main" val="59822238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2247360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166310" y="179349"/>
            <a:ext cx="800219" cy="5778749"/>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79857" y="179349"/>
            <a:ext cx="6475957" cy="5778749"/>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02156266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79855" y="179349"/>
            <a:ext cx="8786672" cy="577874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714163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179388" y="179388"/>
            <a:ext cx="8786812" cy="396875"/>
          </a:xfrm>
        </p:spPr>
        <p:txBody>
          <a:bodyPr/>
          <a:lstStyle/>
          <a:p>
            <a:r>
              <a:rPr lang="de-DE" smtClean="0"/>
              <a:t>Titelmasterformat durch Klicken bearbeiten</a:t>
            </a:r>
            <a:endParaRPr lang="de-DE"/>
          </a:p>
        </p:txBody>
      </p:sp>
      <p:sp>
        <p:nvSpPr>
          <p:cNvPr id="3" name="Diagrammplatzhalter 2"/>
          <p:cNvSpPr>
            <a:spLocks noGrp="1"/>
          </p:cNvSpPr>
          <p:nvPr>
            <p:ph type="chart" idx="1"/>
          </p:nvPr>
        </p:nvSpPr>
        <p:spPr>
          <a:xfrm>
            <a:off x="334963" y="1441450"/>
            <a:ext cx="8424862" cy="4516438"/>
          </a:xfrm>
        </p:spPr>
        <p:txBody>
          <a:bodyPr/>
          <a:lstStyle/>
          <a:p>
            <a:endParaRPr lang="de-DE"/>
          </a:p>
        </p:txBody>
      </p:sp>
    </p:spTree>
    <p:extLst>
      <p:ext uri="{BB962C8B-B14F-4D97-AF65-F5344CB8AC3E}">
        <p14:creationId xmlns:p14="http://schemas.microsoft.com/office/powerpoint/2010/main" val="5579090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7_Abschnitts-Titelfolie">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461"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hteck 10"/>
          <p:cNvSpPr/>
          <p:nvPr userDrawn="1">
            <p:custDataLst>
              <p:tags r:id="rId3"/>
            </p:custData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a:solidFill>
                <a:srgbClr val="FFFFFF"/>
              </a:solidFill>
            </a:endParaRPr>
          </a:p>
        </p:txBody>
      </p:sp>
      <p:sp>
        <p:nvSpPr>
          <p:cNvPr id="8" name="Rechteck 7"/>
          <p:cNvSpPr/>
          <p:nvPr userDrawn="1">
            <p:custDataLst>
              <p:tags r:id="rId4"/>
            </p:custDataLst>
          </p:nvPr>
        </p:nvSpPr>
        <p:spPr>
          <a:xfrm>
            <a:off x="179512" y="188640"/>
            <a:ext cx="8784976" cy="6480720"/>
          </a:xfrm>
          <a:prstGeom prst="rect">
            <a:avLst/>
          </a:prstGeom>
          <a:solidFill>
            <a:srgbClr val="B60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a:solidFill>
                <a:srgbClr val="FFFFFF"/>
              </a:solidFill>
            </a:endParaRPr>
          </a:p>
        </p:txBody>
      </p:sp>
      <p:sp>
        <p:nvSpPr>
          <p:cNvPr id="9" name="Titel 1"/>
          <p:cNvSpPr>
            <a:spLocks noGrp="1"/>
          </p:cNvSpPr>
          <p:nvPr>
            <p:ph type="ctrTitle"/>
            <p:custDataLst>
              <p:tags r:id="rId5"/>
            </p:custDataLst>
          </p:nvPr>
        </p:nvSpPr>
        <p:spPr>
          <a:xfrm>
            <a:off x="511175" y="4869160"/>
            <a:ext cx="4032250" cy="1512590"/>
          </a:xfrm>
        </p:spPr>
        <p:txBody>
          <a:bodyPr lIns="36000" tIns="0" anchor="b">
            <a:normAutofit/>
          </a:bodyPr>
          <a:lstStyle>
            <a:lvl1pPr algn="l">
              <a:defRPr sz="2700" b="1">
                <a:solidFill>
                  <a:schemeClr val="bg1"/>
                </a:solidFill>
                <a:latin typeface="Sylfaen" pitchFamily="18" charset="0"/>
                <a:ea typeface="Cambria Math" pitchFamily="18"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7601483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Abschnitts-Titelfolie">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8485"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hteck 10"/>
          <p:cNvSpPr/>
          <p:nvPr userDrawn="1">
            <p:custDataLst>
              <p:tags r:id="rId3"/>
            </p:custDataLst>
          </p:nvPr>
        </p:nvSpPr>
        <p:spPr>
          <a:xfrm>
            <a:off x="0" y="-27384"/>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a:solidFill>
                <a:srgbClr val="FFFFFF"/>
              </a:solidFill>
            </a:endParaRPr>
          </a:p>
        </p:txBody>
      </p:sp>
      <p:sp>
        <p:nvSpPr>
          <p:cNvPr id="8" name="Rechteck 7"/>
          <p:cNvSpPr/>
          <p:nvPr userDrawn="1">
            <p:custDataLst>
              <p:tags r:id="rId4"/>
            </p:custDataLst>
          </p:nvPr>
        </p:nvSpPr>
        <p:spPr>
          <a:xfrm>
            <a:off x="179512" y="188640"/>
            <a:ext cx="8784976" cy="6480720"/>
          </a:xfrm>
          <a:prstGeom prst="rect">
            <a:avLst/>
          </a:prstGeom>
          <a:solidFill>
            <a:srgbClr val="809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a:solidFill>
                <a:srgbClr val="FFFFFF"/>
              </a:solidFill>
            </a:endParaRPr>
          </a:p>
        </p:txBody>
      </p:sp>
      <p:sp>
        <p:nvSpPr>
          <p:cNvPr id="9" name="Titel 1"/>
          <p:cNvSpPr>
            <a:spLocks noGrp="1"/>
          </p:cNvSpPr>
          <p:nvPr>
            <p:ph type="ctrTitle"/>
            <p:custDataLst>
              <p:tags r:id="rId5"/>
            </p:custDataLst>
          </p:nvPr>
        </p:nvSpPr>
        <p:spPr>
          <a:xfrm>
            <a:off x="511175" y="4869160"/>
            <a:ext cx="4032250" cy="1512590"/>
          </a:xfrm>
        </p:spPr>
        <p:txBody>
          <a:bodyPr lIns="36000" tIns="0" anchor="b">
            <a:normAutofit/>
          </a:bodyPr>
          <a:lstStyle>
            <a:lvl1pPr algn="l">
              <a:defRPr sz="2700" b="1">
                <a:solidFill>
                  <a:schemeClr val="bg1"/>
                </a:solidFill>
                <a:latin typeface="Sylfaen" pitchFamily="18" charset="0"/>
                <a:ea typeface="Cambria Math" pitchFamily="18"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16397577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Abschnitts-Titelfolie">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9509"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hteck 10"/>
          <p:cNvSpPr/>
          <p:nvPr userDrawn="1">
            <p:custDataLst>
              <p:tags r:id="rId3"/>
            </p:custData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a:solidFill>
                <a:srgbClr val="FFFFFF"/>
              </a:solidFill>
            </a:endParaRPr>
          </a:p>
        </p:txBody>
      </p:sp>
      <p:sp>
        <p:nvSpPr>
          <p:cNvPr id="8" name="Rechteck 7"/>
          <p:cNvSpPr/>
          <p:nvPr userDrawn="1">
            <p:custDataLst>
              <p:tags r:id="rId4"/>
            </p:custDataLst>
          </p:nvPr>
        </p:nvSpPr>
        <p:spPr>
          <a:xfrm>
            <a:off x="179512" y="188640"/>
            <a:ext cx="8784976" cy="6480720"/>
          </a:xfrm>
          <a:prstGeom prst="rect">
            <a:avLst/>
          </a:prstGeom>
          <a:solidFill>
            <a:srgbClr val="F0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a:solidFill>
                <a:srgbClr val="FFFFFF"/>
              </a:solidFill>
            </a:endParaRPr>
          </a:p>
        </p:txBody>
      </p:sp>
      <p:sp>
        <p:nvSpPr>
          <p:cNvPr id="9" name="Titel 1"/>
          <p:cNvSpPr>
            <a:spLocks noGrp="1"/>
          </p:cNvSpPr>
          <p:nvPr>
            <p:ph type="ctrTitle"/>
            <p:custDataLst>
              <p:tags r:id="rId5"/>
            </p:custDataLst>
          </p:nvPr>
        </p:nvSpPr>
        <p:spPr>
          <a:xfrm>
            <a:off x="511175" y="4869160"/>
            <a:ext cx="4032250" cy="1512590"/>
          </a:xfrm>
        </p:spPr>
        <p:txBody>
          <a:bodyPr lIns="36000" tIns="0" anchor="b">
            <a:normAutofit/>
          </a:bodyPr>
          <a:lstStyle>
            <a:lvl1pPr algn="l">
              <a:defRPr sz="2700" b="1">
                <a:solidFill>
                  <a:schemeClr val="bg1"/>
                </a:solidFill>
                <a:latin typeface="Sylfaen" pitchFamily="18" charset="0"/>
                <a:ea typeface="Cambria Math" pitchFamily="18"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205589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145299549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Red Blank Slide">
    <p:spTree>
      <p:nvGrpSpPr>
        <p:cNvPr id="1" name=""/>
        <p:cNvGrpSpPr/>
        <p:nvPr/>
      </p:nvGrpSpPr>
      <p:grpSpPr>
        <a:xfrm>
          <a:off x="0" y="0"/>
          <a:ext cx="0" cy="0"/>
          <a:chOff x="0" y="0"/>
          <a:chExt cx="0" cy="0"/>
        </a:xfrm>
      </p:grpSpPr>
      <p:sp>
        <p:nvSpPr>
          <p:cNvPr id="5" name="Titel 1"/>
          <p:cNvSpPr>
            <a:spLocks noGrp="1"/>
          </p:cNvSpPr>
          <p:nvPr>
            <p:ph type="title"/>
          </p:nvPr>
        </p:nvSpPr>
        <p:spPr>
          <a:xfrm>
            <a:off x="179855" y="179347"/>
            <a:ext cx="8786672" cy="400110"/>
          </a:xfrm>
        </p:spPr>
        <p:txBody>
          <a:bodyPr/>
          <a:lstStyle/>
          <a:p>
            <a:r>
              <a:rPr lang="de-DE" dirty="0" smtClean="0"/>
              <a:t>Titelmasterformat durch Klicken bearbeiten</a:t>
            </a:r>
            <a:endParaRPr lang="de-DE" dirty="0"/>
          </a:p>
        </p:txBody>
      </p:sp>
    </p:spTree>
    <p:extLst>
      <p:ext uri="{BB962C8B-B14F-4D97-AF65-F5344CB8AC3E}">
        <p14:creationId xmlns:p14="http://schemas.microsoft.com/office/powerpoint/2010/main" val="110055504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ingle Objec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031839"/>
            <a:ext cx="9144000" cy="4906999"/>
          </a:xfrm>
        </p:spPr>
        <p:txBody>
          <a:bodyPr>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800" b="0" baseline="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40422750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ngle Object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790700"/>
            <a:ext cx="9144000" cy="4148138"/>
          </a:xfrm>
        </p:spPr>
        <p:txBody>
          <a:bodyPr tIns="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0" y="1031839"/>
            <a:ext cx="8855074" cy="758861"/>
          </a:xfrm>
        </p:spPr>
        <p:txBody>
          <a:bodyPr/>
          <a:lstStyle/>
          <a:p>
            <a:pPr lvl="0"/>
            <a:r>
              <a:rPr lang="en-US" dirty="0" smtClean="0"/>
              <a:t>Click to edit Master text styles</a:t>
            </a:r>
          </a:p>
        </p:txBody>
      </p:sp>
      <p:sp>
        <p:nvSpPr>
          <p:cNvPr id="10" name="Text Placeholder 9"/>
          <p:cNvSpPr>
            <a:spLocks noGrp="1"/>
          </p:cNvSpPr>
          <p:nvPr>
            <p:ph type="body" sz="quarter" idx="16"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Tree>
    <p:extLst>
      <p:ext uri="{BB962C8B-B14F-4D97-AF65-F5344CB8AC3E}">
        <p14:creationId xmlns:p14="http://schemas.microsoft.com/office/powerpoint/2010/main" val="2898343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ouble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031839"/>
            <a:ext cx="4572000" cy="4916524"/>
          </a:xfrm>
        </p:spPr>
        <p:txBody>
          <a:bodyPr>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573617" y="1031839"/>
            <a:ext cx="4572000" cy="4916524"/>
          </a:xfrm>
        </p:spPr>
        <p:txBody>
          <a:bodyPr lIns="23760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Tree>
    <p:extLst>
      <p:ext uri="{BB962C8B-B14F-4D97-AF65-F5344CB8AC3E}">
        <p14:creationId xmlns:p14="http://schemas.microsoft.com/office/powerpoint/2010/main" val="255103090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ouble Object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790699"/>
            <a:ext cx="4572000" cy="4157663"/>
          </a:xfrm>
        </p:spPr>
        <p:txBody>
          <a:bodyPr tIns="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573617" y="1790699"/>
            <a:ext cx="4572000" cy="4157663"/>
          </a:xfrm>
        </p:spPr>
        <p:txBody>
          <a:bodyPr lIns="237600" tIns="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0" y="1031839"/>
            <a:ext cx="4572000" cy="758861"/>
          </a:xfrm>
        </p:spPr>
        <p:txBody>
          <a:bodyPr/>
          <a:lstStyle>
            <a:lvl1pPr>
              <a:defRPr sz="1200"/>
            </a:lvl1pPr>
          </a:lstStyle>
          <a:p>
            <a:pPr lvl="0"/>
            <a:r>
              <a:rPr lang="en-US" dirty="0" smtClean="0"/>
              <a:t>Click to edit Master text styles</a:t>
            </a:r>
          </a:p>
        </p:txBody>
      </p:sp>
      <p:sp>
        <p:nvSpPr>
          <p:cNvPr id="11" name="Text Placeholder 9"/>
          <p:cNvSpPr>
            <a:spLocks noGrp="1"/>
          </p:cNvSpPr>
          <p:nvPr>
            <p:ph type="body" sz="quarter" idx="16"/>
          </p:nvPr>
        </p:nvSpPr>
        <p:spPr>
          <a:xfrm>
            <a:off x="4573616" y="1031839"/>
            <a:ext cx="4570383" cy="758861"/>
          </a:xfrm>
        </p:spPr>
        <p:txBody>
          <a:bodyPr lIns="237600"/>
          <a:lstStyle>
            <a:lvl1pPr>
              <a:defRPr sz="1200"/>
            </a:lvl1pPr>
          </a:lstStyle>
          <a:p>
            <a:pPr lvl="0"/>
            <a:r>
              <a:rPr lang="en-US" dirty="0" smtClean="0"/>
              <a:t>Click to edit Master text styles</a:t>
            </a:r>
          </a:p>
        </p:txBody>
      </p:sp>
      <p:sp>
        <p:nvSpPr>
          <p:cNvPr id="12" name="Text Placeholder 9"/>
          <p:cNvSpPr>
            <a:spLocks noGrp="1"/>
          </p:cNvSpPr>
          <p:nvPr>
            <p:ph type="body" sz="quarter" idx="17"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Tree>
    <p:extLst>
      <p:ext uri="{BB962C8B-B14F-4D97-AF65-F5344CB8AC3E}">
        <p14:creationId xmlns:p14="http://schemas.microsoft.com/office/powerpoint/2010/main" val="18384903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riple Object ">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00351" y="1033230"/>
            <a:ext cx="3028950" cy="4916524"/>
          </a:xfrm>
        </p:spPr>
        <p:txBody>
          <a:bodyPr lIns="24840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5578679" y="1036005"/>
            <a:ext cx="3020015" cy="4912358"/>
          </a:xfrm>
        </p:spPr>
        <p:txBody>
          <a:bodyPr lIns="24840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031839"/>
            <a:ext cx="3055620" cy="4916524"/>
          </a:xfrm>
        </p:spPr>
        <p:txBody>
          <a:bodyPr>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Tree>
    <p:extLst>
      <p:ext uri="{BB962C8B-B14F-4D97-AF65-F5344CB8AC3E}">
        <p14:creationId xmlns:p14="http://schemas.microsoft.com/office/powerpoint/2010/main" val="21613805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riple Object + Title ">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00351" y="1788563"/>
            <a:ext cx="3028950" cy="4161189"/>
          </a:xfrm>
        </p:spPr>
        <p:txBody>
          <a:bodyPr lIns="248400" tIns="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5578679" y="1790699"/>
            <a:ext cx="3020015" cy="4157663"/>
          </a:xfrm>
        </p:spPr>
        <p:txBody>
          <a:bodyPr lIns="248400" tIns="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787172"/>
            <a:ext cx="3055620" cy="4161189"/>
          </a:xfrm>
        </p:spPr>
        <p:txBody>
          <a:bodyPr tIns="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0" y="1031839"/>
            <a:ext cx="2800350" cy="758861"/>
          </a:xfrm>
        </p:spPr>
        <p:txBody>
          <a:bodyPr/>
          <a:lstStyle>
            <a:lvl1pPr>
              <a:defRPr sz="1200"/>
            </a:lvl1pPr>
          </a:lstStyle>
          <a:p>
            <a:pPr lvl="0"/>
            <a:r>
              <a:rPr lang="en-US" dirty="0" smtClean="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
        <p:nvSpPr>
          <p:cNvPr id="11" name="Text Placeholder 9"/>
          <p:cNvSpPr>
            <a:spLocks noGrp="1"/>
          </p:cNvSpPr>
          <p:nvPr>
            <p:ph type="body" sz="quarter" idx="20"/>
          </p:nvPr>
        </p:nvSpPr>
        <p:spPr>
          <a:xfrm>
            <a:off x="2797065" y="1031839"/>
            <a:ext cx="2788395" cy="758861"/>
          </a:xfrm>
        </p:spPr>
        <p:txBody>
          <a:bodyPr lIns="252000"/>
          <a:lstStyle>
            <a:lvl1pPr>
              <a:defRPr sz="1200"/>
            </a:lvl1pPr>
          </a:lstStyle>
          <a:p>
            <a:pPr lvl="0"/>
            <a:r>
              <a:rPr lang="en-US" dirty="0" smtClean="0"/>
              <a:t>Click to edit Master text styles</a:t>
            </a:r>
          </a:p>
        </p:txBody>
      </p:sp>
      <p:sp>
        <p:nvSpPr>
          <p:cNvPr id="13" name="Text Placeholder 9"/>
          <p:cNvSpPr>
            <a:spLocks noGrp="1"/>
          </p:cNvSpPr>
          <p:nvPr>
            <p:ph type="body" sz="quarter" idx="21"/>
          </p:nvPr>
        </p:nvSpPr>
        <p:spPr>
          <a:xfrm>
            <a:off x="5578365" y="1039459"/>
            <a:ext cx="2788395" cy="758861"/>
          </a:xfrm>
        </p:spPr>
        <p:txBody>
          <a:bodyPr lIns="252000"/>
          <a:lstStyle>
            <a:lvl1pPr>
              <a:defRPr sz="1200"/>
            </a:lvl1pPr>
          </a:lstStyle>
          <a:p>
            <a:pPr lvl="0"/>
            <a:r>
              <a:rPr lang="en-US" dirty="0" smtClean="0"/>
              <a:t>Click to edit Master text styles</a:t>
            </a:r>
          </a:p>
        </p:txBody>
      </p:sp>
    </p:spTree>
    <p:extLst>
      <p:ext uri="{BB962C8B-B14F-4D97-AF65-F5344CB8AC3E}">
        <p14:creationId xmlns:p14="http://schemas.microsoft.com/office/powerpoint/2010/main" val="13783793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Tree>
    <p:extLst>
      <p:ext uri="{BB962C8B-B14F-4D97-AF65-F5344CB8AC3E}">
        <p14:creationId xmlns:p14="http://schemas.microsoft.com/office/powerpoint/2010/main" val="6961792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9784CBA3-D598-4B1F-BAA3-EE14B5154290}" type="slidenum">
              <a:rPr lang="en-AU" smtClean="0"/>
              <a:pPr/>
              <a:t>‹Nr.›</a:t>
            </a:fld>
            <a:endParaRPr lang="en-AU" dirty="0"/>
          </a:p>
        </p:txBody>
      </p:sp>
    </p:spTree>
    <p:extLst>
      <p:ext uri="{BB962C8B-B14F-4D97-AF65-F5344CB8AC3E}">
        <p14:creationId xmlns:p14="http://schemas.microsoft.com/office/powerpoint/2010/main" val="258625044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5076479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29147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41989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Single Object - Grey Box">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5617" cy="1031838"/>
          </a:xfrm>
          <a:prstGeom prst="rect">
            <a:avLst/>
          </a:prstGeom>
        </p:spPr>
        <p:txBody>
          <a:bodyPr lIns="91431" tIns="45715" rIns="91431" bIns="45715"/>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031840"/>
            <a:ext cx="9144000" cy="4906999"/>
          </a:xfrm>
          <a:prstGeom prst="rect">
            <a:avLst/>
          </a:prstGeom>
        </p:spPr>
        <p:txBody>
          <a:bodyPr lIns="91431" tIns="45715" rIns="91431" bIns="45715">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6" hasCustomPrompt="1"/>
          </p:nvPr>
        </p:nvSpPr>
        <p:spPr>
          <a:xfrm>
            <a:off x="1292226" y="5570538"/>
            <a:ext cx="7562850" cy="368300"/>
          </a:xfrm>
          <a:prstGeom prst="rect">
            <a:avLst/>
          </a:prstGeom>
        </p:spPr>
        <p:txBody>
          <a:bodyPr lIns="0" tIns="0" rIns="0" bIns="107989"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4" name="Footer Placeholder 3"/>
          <p:cNvSpPr>
            <a:spLocks noGrp="1"/>
          </p:cNvSpPr>
          <p:nvPr>
            <p:ph type="ftr" sz="quarter" idx="17"/>
          </p:nvPr>
        </p:nvSpPr>
        <p:spPr>
          <a:xfrm>
            <a:off x="785814" y="5946775"/>
            <a:ext cx="7555320" cy="377062"/>
          </a:xfrm>
          <a:prstGeom prst="rect">
            <a:avLst/>
          </a:prstGeom>
        </p:spPr>
        <p:txBody>
          <a:bodyPr lIns="81272" tIns="40636" rIns="81272" bIns="40636"/>
          <a:lstStyle/>
          <a:p>
            <a:pPr>
              <a:spcBef>
                <a:spcPct val="20000"/>
              </a:spcBef>
              <a:buFont typeface="Arial" pitchFamily="34" charset="0"/>
              <a:buNone/>
            </a:pPr>
            <a:r>
              <a:rPr lang="de-DE" smtClean="0"/>
              <a:t>Digitales Leben heute und übermorgen!</a:t>
            </a:r>
            <a:endParaRPr lang="en-AU" dirty="0" smtClean="0"/>
          </a:p>
        </p:txBody>
      </p:sp>
    </p:spTree>
    <p:extLst>
      <p:ext uri="{BB962C8B-B14F-4D97-AF65-F5344CB8AC3E}">
        <p14:creationId xmlns:p14="http://schemas.microsoft.com/office/powerpoint/2010/main" val="1890028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9622891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Single Object -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031839"/>
            <a:ext cx="9144000" cy="4906999"/>
          </a:xfrm>
          <a:prstGeom prst="rect">
            <a:avLst/>
          </a:prstGeom>
        </p:spPr>
        <p:txBody>
          <a:bodyPr>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6" hasCustomPrompt="1"/>
          </p:nvPr>
        </p:nvSpPr>
        <p:spPr>
          <a:xfrm>
            <a:off x="1292225" y="5570538"/>
            <a:ext cx="7562850" cy="368300"/>
          </a:xfrm>
          <a:prstGeom prst="rect">
            <a:avLst/>
          </a:prstGeo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4" name="Footer Placeholder 3"/>
          <p:cNvSpPr>
            <a:spLocks noGrp="1"/>
          </p:cNvSpPr>
          <p:nvPr>
            <p:ph type="ftr" sz="quarter" idx="17"/>
          </p:nvPr>
        </p:nvSpPr>
        <p:spPr>
          <a:xfrm>
            <a:off x="785814" y="6156199"/>
            <a:ext cx="7555320" cy="377062"/>
          </a:xfrm>
          <a:prstGeom prst="rect">
            <a:avLst/>
          </a:prstGeom>
        </p:spPr>
        <p:txBody>
          <a:bodyPr/>
          <a:lstStyle/>
          <a:p>
            <a:pPr>
              <a:spcBef>
                <a:spcPct val="20000"/>
              </a:spcBef>
              <a:buFont typeface="Arial" pitchFamily="34" charset="0"/>
              <a:buNone/>
            </a:pPr>
            <a:r>
              <a:rPr lang="en-AU" smtClean="0"/>
              <a:t>TNS chart pack 4:3</a:t>
            </a:r>
            <a:endParaRPr lang="en-AU" dirty="0" smtClean="0"/>
          </a:p>
        </p:txBody>
      </p:sp>
    </p:spTree>
    <p:extLst>
      <p:ext uri="{BB962C8B-B14F-4D97-AF65-F5344CB8AC3E}">
        <p14:creationId xmlns:p14="http://schemas.microsoft.com/office/powerpoint/2010/main" val="11450043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7_Abschnitts-Titelfolie">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72795"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hteck 10"/>
          <p:cNvSpPr/>
          <p:nvPr userDrawn="1">
            <p:custDataLst>
              <p:tags r:id="rId3"/>
            </p:custData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custDataLst>
              <p:tags r:id="rId4"/>
            </p:custDataLst>
          </p:nvPr>
        </p:nvSpPr>
        <p:spPr>
          <a:xfrm>
            <a:off x="179512" y="188640"/>
            <a:ext cx="8784976" cy="6480720"/>
          </a:xfrm>
          <a:prstGeom prst="rect">
            <a:avLst/>
          </a:prstGeom>
          <a:solidFill>
            <a:srgbClr val="B60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itel 1"/>
          <p:cNvSpPr>
            <a:spLocks noGrp="1"/>
          </p:cNvSpPr>
          <p:nvPr>
            <p:ph type="ctrTitle"/>
            <p:custDataLst>
              <p:tags r:id="rId5"/>
            </p:custDataLst>
          </p:nvPr>
        </p:nvSpPr>
        <p:spPr>
          <a:xfrm>
            <a:off x="511175" y="4869160"/>
            <a:ext cx="4032250" cy="1512590"/>
          </a:xfrm>
        </p:spPr>
        <p:txBody>
          <a:bodyPr lIns="36000" tIns="0" anchor="b">
            <a:normAutofit/>
          </a:bodyPr>
          <a:lstStyle>
            <a:lvl1pPr algn="l">
              <a:defRPr sz="2700" b="1">
                <a:solidFill>
                  <a:schemeClr val="bg1"/>
                </a:solidFill>
                <a:latin typeface="Sylfaen" pitchFamily="18" charset="0"/>
                <a:ea typeface="Cambria Math" pitchFamily="18"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31032205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836712"/>
            <a:ext cx="8229600" cy="436910"/>
          </a:xfrm>
          <a:prstGeom prst="rect">
            <a:avLst/>
          </a:prstGeom>
        </p:spPr>
        <p:txBody>
          <a:bodyPr/>
          <a:lstStyle>
            <a:lvl1pPr algn="l">
              <a:defRPr sz="2400" baseline="0">
                <a:solidFill>
                  <a:srgbClr val="E2002A"/>
                </a:solidFill>
                <a:latin typeface="Franklin Gothic Demi Cond" pitchFamily="34" charset="0"/>
              </a:defRPr>
            </a:lvl1pPr>
          </a:lstStyle>
          <a:p>
            <a:r>
              <a:rPr lang="de-DE" dirty="0" smtClean="0"/>
              <a:t>TITELMASTERFORMAT DURCH KLICKEN BEARBEITEN</a:t>
            </a:r>
            <a:br>
              <a:rPr lang="de-DE" dirty="0" smtClean="0"/>
            </a:br>
            <a:endParaRPr lang="de-DE" dirty="0"/>
          </a:p>
        </p:txBody>
      </p:sp>
      <p:sp>
        <p:nvSpPr>
          <p:cNvPr id="9" name="Foliennummernplatzhalter 8"/>
          <p:cNvSpPr>
            <a:spLocks noGrp="1"/>
          </p:cNvSpPr>
          <p:nvPr>
            <p:ph type="sldNum" sz="quarter" idx="12"/>
          </p:nvPr>
        </p:nvSpPr>
        <p:spPr>
          <a:xfrm>
            <a:off x="6553200" y="6520259"/>
            <a:ext cx="2133600" cy="365125"/>
          </a:xfrm>
          <a:prstGeom prst="rect">
            <a:avLst/>
          </a:prstGeom>
        </p:spPr>
        <p:txBody>
          <a:bodyPr/>
          <a:lstStyle>
            <a:lvl1pPr>
              <a:defRPr sz="1200">
                <a:solidFill>
                  <a:schemeClr val="bg1"/>
                </a:solidFill>
                <a:latin typeface="Arial" pitchFamily="34" charset="0"/>
                <a:cs typeface="Arial" pitchFamily="34" charset="0"/>
              </a:defRPr>
            </a:lvl1pPr>
          </a:lstStyle>
          <a:p>
            <a:pPr algn="r"/>
            <a:fld id="{235E7BFA-C773-49E1-AFE3-8F7A4C0F16E1}" type="slidenum">
              <a:rPr lang="de-DE" smtClean="0"/>
              <a:pPr algn="r"/>
              <a:t>‹Nr.›</a:t>
            </a:fld>
            <a:endParaRPr lang="de-DE" dirty="0"/>
          </a:p>
        </p:txBody>
      </p:sp>
    </p:spTree>
    <p:extLst>
      <p:ext uri="{BB962C8B-B14F-4D97-AF65-F5344CB8AC3E}">
        <p14:creationId xmlns:p14="http://schemas.microsoft.com/office/powerpoint/2010/main" val="3092210838"/>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3" name="Foliennummernplatzhalter 8"/>
          <p:cNvSpPr>
            <a:spLocks noGrp="1"/>
          </p:cNvSpPr>
          <p:nvPr>
            <p:ph type="sldNum" sz="quarter" idx="12"/>
          </p:nvPr>
        </p:nvSpPr>
        <p:spPr>
          <a:xfrm>
            <a:off x="6553200" y="6520259"/>
            <a:ext cx="2133600" cy="365125"/>
          </a:xfrm>
          <a:prstGeom prst="rect">
            <a:avLst/>
          </a:prstGeom>
        </p:spPr>
        <p:txBody>
          <a:bodyPr/>
          <a:lstStyle>
            <a:lvl1pPr>
              <a:defRPr sz="1200">
                <a:solidFill>
                  <a:schemeClr val="bg1"/>
                </a:solidFill>
                <a:latin typeface="Arial" pitchFamily="34" charset="0"/>
                <a:cs typeface="Arial" pitchFamily="34" charset="0"/>
              </a:defRPr>
            </a:lvl1pPr>
          </a:lstStyle>
          <a:p>
            <a:pPr algn="r"/>
            <a:fld id="{235E7BFA-C773-49E1-AFE3-8F7A4C0F16E1}" type="slidenum">
              <a:rPr lang="de-DE" smtClean="0"/>
              <a:pPr algn="r"/>
              <a:t>‹Nr.›</a:t>
            </a:fld>
            <a:endParaRPr lang="de-DE" dirty="0"/>
          </a:p>
        </p:txBody>
      </p:sp>
    </p:spTree>
    <p:extLst>
      <p:ext uri="{BB962C8B-B14F-4D97-AF65-F5344CB8AC3E}">
        <p14:creationId xmlns:p14="http://schemas.microsoft.com/office/powerpoint/2010/main" val="179791437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cSld name="1_Titelfolie">
    <p:bg bwMode="ltGray">
      <p:bgPr>
        <a:solidFill>
          <a:schemeClr val="bg1"/>
        </a:solidFill>
        <a:effectLst/>
      </p:bgPr>
    </p:bg>
    <p:spTree>
      <p:nvGrpSpPr>
        <p:cNvPr id="1" name=""/>
        <p:cNvGrpSpPr/>
        <p:nvPr/>
      </p:nvGrpSpPr>
      <p:grpSpPr>
        <a:xfrm>
          <a:off x="0" y="0"/>
          <a:ext cx="0" cy="0"/>
          <a:chOff x="0" y="0"/>
          <a:chExt cx="0" cy="0"/>
        </a:xfrm>
      </p:grpSpPr>
      <p:sp>
        <p:nvSpPr>
          <p:cNvPr id="4" name="Rectangle 47"/>
          <p:cNvSpPr>
            <a:spLocks noChangeArrowheads="1"/>
          </p:cNvSpPr>
          <p:nvPr/>
        </p:nvSpPr>
        <p:spPr bwMode="gray">
          <a:xfrm>
            <a:off x="0" y="5943600"/>
            <a:ext cx="9144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de-DE" sz="1800" b="1"/>
          </a:p>
        </p:txBody>
      </p:sp>
      <p:sp>
        <p:nvSpPr>
          <p:cNvPr id="418820" name="Rectangle 4"/>
          <p:cNvSpPr>
            <a:spLocks noGrp="1" noChangeArrowheads="1"/>
          </p:cNvSpPr>
          <p:nvPr>
            <p:ph type="subTitle" sz="quarter" idx="1"/>
          </p:nvPr>
        </p:nvSpPr>
        <p:spPr>
          <a:xfrm>
            <a:off x="331788" y="4821238"/>
            <a:ext cx="8456612" cy="719137"/>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spcAft>
                <a:spcPct val="0"/>
              </a:spcAft>
              <a:buFont typeface="Wingdings" pitchFamily="2" charset="2"/>
              <a:buNone/>
              <a:defRPr sz="2200">
                <a:solidFill>
                  <a:schemeClr val="accent2"/>
                </a:solidFill>
              </a:defRPr>
            </a:lvl1pPr>
          </a:lstStyle>
          <a:p>
            <a:pPr lvl="0"/>
            <a:r>
              <a:rPr lang="de-DE" noProof="0" smtClean="0"/>
              <a:t>Untertitelmasters durch Klicken bearbeiten</a:t>
            </a:r>
          </a:p>
        </p:txBody>
      </p:sp>
      <p:sp>
        <p:nvSpPr>
          <p:cNvPr id="418821" name="Rectangle 5"/>
          <p:cNvSpPr>
            <a:spLocks noGrp="1" noChangeArrowheads="1"/>
          </p:cNvSpPr>
          <p:nvPr>
            <p:ph type="ctrTitle"/>
          </p:nvPr>
        </p:nvSpPr>
        <p:spPr>
          <a:xfrm>
            <a:off x="331788" y="3892550"/>
            <a:ext cx="8456612" cy="900113"/>
          </a:xfrm>
          <a:extLst>
            <a:ext uri="{91240B29-F687-4F45-9708-019B960494DF}">
              <a14:hiddenLine xmlns:a14="http://schemas.microsoft.com/office/drawing/2010/main" w="9525">
                <a:solidFill>
                  <a:schemeClr val="tx1"/>
                </a:solidFill>
                <a:miter lim="800000"/>
                <a:headEnd/>
                <a:tailEnd/>
              </a14:hiddenLine>
            </a:ext>
          </a:extLst>
        </p:spPr>
        <p:txBody>
          <a:bodyPr anchor="b"/>
          <a:lstStyle>
            <a:lvl1pPr>
              <a:defRPr sz="3000">
                <a:solidFill>
                  <a:schemeClr val="tx1"/>
                </a:solidFill>
              </a:defRPr>
            </a:lvl1pPr>
          </a:lstStyle>
          <a:p>
            <a:pPr lvl="0"/>
            <a:r>
              <a:rPr lang="de-DE" noProof="0" smtClean="0"/>
              <a:t>Titel</a:t>
            </a:r>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91299" y="6216451"/>
            <a:ext cx="1751077"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8262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with Property Layout">
    <p:spTree>
      <p:nvGrpSpPr>
        <p:cNvPr id="1" name=""/>
        <p:cNvGrpSpPr/>
        <p:nvPr/>
      </p:nvGrpSpPr>
      <p:grpSpPr>
        <a:xfrm>
          <a:off x="0" y="0"/>
          <a:ext cx="0" cy="0"/>
          <a:chOff x="0" y="0"/>
          <a:chExt cx="0" cy="0"/>
        </a:xfrm>
      </p:grpSpPr>
      <p:pic>
        <p:nvPicPr>
          <p:cNvPr id="7" name="Picture 6"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390643" y="0"/>
            <a:ext cx="6753357"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de-DE" smtClean="0"/>
              <a:t>Titelmasterformat durch Klicken bearbeiten</a:t>
            </a:r>
            <a:endParaRPr lang="en-AU" dirty="0"/>
          </a:p>
        </p:txBody>
      </p:sp>
    </p:spTree>
    <p:extLst>
      <p:ext uri="{BB962C8B-B14F-4D97-AF65-F5344CB8AC3E}">
        <p14:creationId xmlns:p14="http://schemas.microsoft.com/office/powerpoint/2010/main" val="140475841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Property Chapter Layout">
    <p:spTree>
      <p:nvGrpSpPr>
        <p:cNvPr id="1" name=""/>
        <p:cNvGrpSpPr/>
        <p:nvPr/>
      </p:nvGrpSpPr>
      <p:grpSpPr>
        <a:xfrm>
          <a:off x="0" y="0"/>
          <a:ext cx="0" cy="0"/>
          <a:chOff x="0" y="0"/>
          <a:chExt cx="0" cy="0"/>
        </a:xfrm>
      </p:grpSpPr>
      <p:pic>
        <p:nvPicPr>
          <p:cNvPr id="8" name="Picture 7"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390643" y="0"/>
            <a:ext cx="6753357"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de-DE" smtClean="0"/>
              <a:t>Titelmasterformat durch Klicken bearbeiten</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Tree>
    <p:extLst>
      <p:ext uri="{BB962C8B-B14F-4D97-AF65-F5344CB8AC3E}">
        <p14:creationId xmlns:p14="http://schemas.microsoft.com/office/powerpoint/2010/main" val="17152986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046619871"/>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with Property Layout">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b="-1"/>
          <a:stretch/>
        </p:blipFill>
        <p:spPr bwMode="auto">
          <a:xfrm>
            <a:off x="2834957" y="0"/>
            <a:ext cx="6309043"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de-DE" smtClean="0"/>
              <a:t>Titelmasterformat durch Klicken bearbeiten</a:t>
            </a:r>
            <a:endParaRPr lang="en-AU" dirty="0"/>
          </a:p>
        </p:txBody>
      </p:sp>
    </p:spTree>
    <p:extLst>
      <p:ext uri="{BB962C8B-B14F-4D97-AF65-F5344CB8AC3E}">
        <p14:creationId xmlns:p14="http://schemas.microsoft.com/office/powerpoint/2010/main" val="164798248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Property Chapter Layout">
    <p:spTree>
      <p:nvGrpSpPr>
        <p:cNvPr id="1" name=""/>
        <p:cNvGrpSpPr/>
        <p:nvPr/>
      </p:nvGrpSpPr>
      <p:grpSpPr>
        <a:xfrm>
          <a:off x="0" y="0"/>
          <a:ext cx="0" cy="0"/>
          <a:chOff x="0" y="0"/>
          <a:chExt cx="0" cy="0"/>
        </a:xfrm>
      </p:grpSpPr>
      <p:pic>
        <p:nvPicPr>
          <p:cNvPr id="7" name="Picture 2" descr="C:\Users\AndrewA\Desktop\Email ATT\RGB_MASTER_A0_landscape_02_lefttoright.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b="-1"/>
          <a:stretch/>
        </p:blipFill>
        <p:spPr bwMode="auto">
          <a:xfrm>
            <a:off x="2834957" y="0"/>
            <a:ext cx="6309043"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de-DE" smtClean="0"/>
              <a:t>Titelmasterformat durch Klicken bearbeiten</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Tree>
    <p:extLst>
      <p:ext uri="{BB962C8B-B14F-4D97-AF65-F5344CB8AC3E}">
        <p14:creationId xmlns:p14="http://schemas.microsoft.com/office/powerpoint/2010/main" val="36033980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Title with Property Layout">
    <p:spTree>
      <p:nvGrpSpPr>
        <p:cNvPr id="1" name=""/>
        <p:cNvGrpSpPr/>
        <p:nvPr/>
      </p:nvGrpSpPr>
      <p:grpSpPr>
        <a:xfrm>
          <a:off x="0" y="0"/>
          <a:ext cx="0" cy="0"/>
          <a:chOff x="0" y="0"/>
          <a:chExt cx="0" cy="0"/>
        </a:xfrm>
      </p:grpSpPr>
      <p:pic>
        <p:nvPicPr>
          <p:cNvPr id="5" name="Picture 2" descr="C:\Users\AndrewA\Desktop\Email ATT\RGB_MASTER_A0_landscape_03_righttoleft.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r="-2"/>
          <a:stretch/>
        </p:blipFill>
        <p:spPr bwMode="auto">
          <a:xfrm>
            <a:off x="3180018" y="0"/>
            <a:ext cx="5963981" cy="5570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de-DE" smtClean="0"/>
              <a:t>Titelmasterformat durch Klicken bearbeiten</a:t>
            </a:r>
            <a:endParaRPr lang="en-AU" dirty="0"/>
          </a:p>
        </p:txBody>
      </p:sp>
    </p:spTree>
    <p:extLst>
      <p:ext uri="{BB962C8B-B14F-4D97-AF65-F5344CB8AC3E}">
        <p14:creationId xmlns:p14="http://schemas.microsoft.com/office/powerpoint/2010/main" val="198293146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Property Chapter Layout">
    <p:spTree>
      <p:nvGrpSpPr>
        <p:cNvPr id="1" name=""/>
        <p:cNvGrpSpPr/>
        <p:nvPr/>
      </p:nvGrpSpPr>
      <p:grpSpPr>
        <a:xfrm>
          <a:off x="0" y="0"/>
          <a:ext cx="0" cy="0"/>
          <a:chOff x="0" y="0"/>
          <a:chExt cx="0" cy="0"/>
        </a:xfrm>
      </p:grpSpPr>
      <p:pic>
        <p:nvPicPr>
          <p:cNvPr id="7" name="Picture 2" descr="C:\Users\AndrewA\Desktop\Email ATT\RGB_MASTER_A0_landscape_03_righttoleft.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r="-2"/>
          <a:stretch/>
        </p:blipFill>
        <p:spPr bwMode="auto">
          <a:xfrm>
            <a:off x="3180018" y="0"/>
            <a:ext cx="5963981" cy="5570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de-DE" smtClean="0"/>
              <a:t>Titelmasterformat durch Klicken bearbeiten</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Tree>
    <p:extLst>
      <p:ext uri="{BB962C8B-B14F-4D97-AF65-F5344CB8AC3E}">
        <p14:creationId xmlns:p14="http://schemas.microsoft.com/office/powerpoint/2010/main" val="18867341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Title with Property Layout">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11188" y="0"/>
            <a:ext cx="8532811" cy="5527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de-DE" smtClean="0"/>
              <a:t>Titelmasterformat durch Klicken bearbeiten</a:t>
            </a:r>
            <a:endParaRPr lang="en-AU" dirty="0"/>
          </a:p>
        </p:txBody>
      </p:sp>
    </p:spTree>
    <p:extLst>
      <p:ext uri="{BB962C8B-B14F-4D97-AF65-F5344CB8AC3E}">
        <p14:creationId xmlns:p14="http://schemas.microsoft.com/office/powerpoint/2010/main" val="67301820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Property Chapter Layout">
    <p:spTree>
      <p:nvGrpSpPr>
        <p:cNvPr id="1" name=""/>
        <p:cNvGrpSpPr/>
        <p:nvPr/>
      </p:nvGrpSpPr>
      <p:grpSpPr>
        <a:xfrm>
          <a:off x="0" y="0"/>
          <a:ext cx="0" cy="0"/>
          <a:chOff x="0" y="0"/>
          <a:chExt cx="0" cy="0"/>
        </a:xfrm>
      </p:grpSpPr>
      <p:pic>
        <p:nvPicPr>
          <p:cNvPr id="7" name="Picture 2" descr="C:\Users\AndrewA\Desktop\Email ATT\RGB_MASTER_A0_longlandscape.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11188" y="0"/>
            <a:ext cx="8532811" cy="5527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de-DE" smtClean="0"/>
              <a:t>Titelmasterformat durch Klicken bearbeiten</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Tree>
    <p:extLst>
      <p:ext uri="{BB962C8B-B14F-4D97-AF65-F5344CB8AC3E}">
        <p14:creationId xmlns:p14="http://schemas.microsoft.com/office/powerpoint/2010/main" val="24586656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_Title with Property Layout">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3990416" y="0"/>
            <a:ext cx="4971236"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de-DE" smtClean="0"/>
              <a:t>Titelmasterformat durch Klicken bearbeiten</a:t>
            </a:r>
            <a:endParaRPr lang="en-AU" dirty="0"/>
          </a:p>
        </p:txBody>
      </p:sp>
    </p:spTree>
    <p:extLst>
      <p:ext uri="{BB962C8B-B14F-4D97-AF65-F5344CB8AC3E}">
        <p14:creationId xmlns:p14="http://schemas.microsoft.com/office/powerpoint/2010/main" val="141352560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Property Chapter Layout">
    <p:spTree>
      <p:nvGrpSpPr>
        <p:cNvPr id="1" name=""/>
        <p:cNvGrpSpPr/>
        <p:nvPr/>
      </p:nvGrpSpPr>
      <p:grpSpPr>
        <a:xfrm>
          <a:off x="0" y="0"/>
          <a:ext cx="0" cy="0"/>
          <a:chOff x="0" y="0"/>
          <a:chExt cx="0" cy="0"/>
        </a:xfrm>
      </p:grpSpPr>
      <p:pic>
        <p:nvPicPr>
          <p:cNvPr id="7" name="Picture 2" descr="C:\Users\AndrewA\Desktop\Email ATT\RGB_MASTER_A0_portrait_01_righttoleft.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3990416" y="0"/>
            <a:ext cx="4971236"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de-DE" smtClean="0"/>
              <a:t>Titelmasterformat durch Klicken bearbeiten</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Tree>
    <p:extLst>
      <p:ext uri="{BB962C8B-B14F-4D97-AF65-F5344CB8AC3E}">
        <p14:creationId xmlns:p14="http://schemas.microsoft.com/office/powerpoint/2010/main" val="13073591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_Title with Property Layout">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633975" y="-1"/>
            <a:ext cx="4221099" cy="5686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de-DE" smtClean="0"/>
              <a:t>Titelmasterformat durch Klicken bearbeiten</a:t>
            </a:r>
            <a:endParaRPr lang="en-AU" dirty="0"/>
          </a:p>
        </p:txBody>
      </p:sp>
    </p:spTree>
    <p:extLst>
      <p:ext uri="{BB962C8B-B14F-4D97-AF65-F5344CB8AC3E}">
        <p14:creationId xmlns:p14="http://schemas.microsoft.com/office/powerpoint/2010/main" val="251678130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Property Chapter Layout">
    <p:spTree>
      <p:nvGrpSpPr>
        <p:cNvPr id="1" name=""/>
        <p:cNvGrpSpPr/>
        <p:nvPr/>
      </p:nvGrpSpPr>
      <p:grpSpPr>
        <a:xfrm>
          <a:off x="0" y="0"/>
          <a:ext cx="0" cy="0"/>
          <a:chOff x="0" y="0"/>
          <a:chExt cx="0" cy="0"/>
        </a:xfrm>
      </p:grpSpPr>
      <p:pic>
        <p:nvPicPr>
          <p:cNvPr id="7" name="Picture 2" descr="C:\Users\AndrewA\Desktop\Email ATT\RGB_MASTER_A0_portrait_02_righttoleft.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633975" y="-1"/>
            <a:ext cx="4221099" cy="5686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de-DE" smtClean="0"/>
              <a:t>Titelmasterformat durch Klicken bearbeiten</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Tree>
    <p:extLst>
      <p:ext uri="{BB962C8B-B14F-4D97-AF65-F5344CB8AC3E}">
        <p14:creationId xmlns:p14="http://schemas.microsoft.com/office/powerpoint/2010/main" val="27981307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017461752"/>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Title with Property Layout">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056113" y="0"/>
            <a:ext cx="5087887" cy="57855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de-DE" smtClean="0"/>
              <a:t>Titelmasterformat durch Klicken bearbeiten</a:t>
            </a:r>
            <a:endParaRPr lang="en-AU" dirty="0"/>
          </a:p>
        </p:txBody>
      </p:sp>
    </p:spTree>
    <p:extLst>
      <p:ext uri="{BB962C8B-B14F-4D97-AF65-F5344CB8AC3E}">
        <p14:creationId xmlns:p14="http://schemas.microsoft.com/office/powerpoint/2010/main" val="30121629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7_Property Chapter Layout">
    <p:spTree>
      <p:nvGrpSpPr>
        <p:cNvPr id="1" name=""/>
        <p:cNvGrpSpPr/>
        <p:nvPr/>
      </p:nvGrpSpPr>
      <p:grpSpPr>
        <a:xfrm>
          <a:off x="0" y="0"/>
          <a:ext cx="0" cy="0"/>
          <a:chOff x="0" y="0"/>
          <a:chExt cx="0" cy="0"/>
        </a:xfrm>
      </p:grpSpPr>
      <p:pic>
        <p:nvPicPr>
          <p:cNvPr id="7" name="Picture 2" descr="C:\Users\AndrewA\Desktop\Email ATT\RGB_MASTER_A0_portrait_03_straight.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056113" y="0"/>
            <a:ext cx="5087887" cy="57855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de-DE" smtClean="0"/>
              <a:t>Titelmasterformat durch Klicken bearbeiten</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Tree>
    <p:extLst>
      <p:ext uri="{BB962C8B-B14F-4D97-AF65-F5344CB8AC3E}">
        <p14:creationId xmlns:p14="http://schemas.microsoft.com/office/powerpoint/2010/main" val="2938004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8_Title with Property Layout">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105479" y="-1"/>
            <a:ext cx="7038521" cy="5680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de-DE" smtClean="0"/>
              <a:t>Titelmasterformat durch Klicken bearbeiten</a:t>
            </a:r>
            <a:endParaRPr lang="en-AU" dirty="0"/>
          </a:p>
        </p:txBody>
      </p:sp>
    </p:spTree>
    <p:extLst>
      <p:ext uri="{BB962C8B-B14F-4D97-AF65-F5344CB8AC3E}">
        <p14:creationId xmlns:p14="http://schemas.microsoft.com/office/powerpoint/2010/main" val="34761261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Property Chapter Layout">
    <p:spTree>
      <p:nvGrpSpPr>
        <p:cNvPr id="1" name=""/>
        <p:cNvGrpSpPr/>
        <p:nvPr/>
      </p:nvGrpSpPr>
      <p:grpSpPr>
        <a:xfrm>
          <a:off x="0" y="0"/>
          <a:ext cx="0" cy="0"/>
          <a:chOff x="0" y="0"/>
          <a:chExt cx="0" cy="0"/>
        </a:xfrm>
      </p:grpSpPr>
      <p:pic>
        <p:nvPicPr>
          <p:cNvPr id="7" name="Picture 2" descr="C:\Users\AndrewA\Desktop\Email ATT\RGB_MASTER_A0_square.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105479" y="-1"/>
            <a:ext cx="7038521" cy="5680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de-DE" smtClean="0"/>
              <a:t>Titelmasterformat durch Klicken bearbeiten</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Tree>
    <p:extLst>
      <p:ext uri="{BB962C8B-B14F-4D97-AF65-F5344CB8AC3E}">
        <p14:creationId xmlns:p14="http://schemas.microsoft.com/office/powerpoint/2010/main" val="10517291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p>
            <a:fld id="{9784CBA3-D598-4B1F-BAA3-EE14B5154290}" type="slidenum">
              <a:rPr lang="en-AU" smtClean="0"/>
              <a:pPr/>
              <a:t>‹Nr.›</a:t>
            </a:fld>
            <a:endParaRPr lang="en-AU" dirty="0"/>
          </a:p>
        </p:txBody>
      </p:sp>
      <p:sp>
        <p:nvSpPr>
          <p:cNvPr id="2" name="Title 1"/>
          <p:cNvSpPr>
            <a:spLocks noGrp="1"/>
          </p:cNvSpPr>
          <p:nvPr>
            <p:ph type="title"/>
          </p:nvPr>
        </p:nvSpPr>
        <p:spPr/>
        <p:txBody>
          <a:bodyPr>
            <a:noAutofit/>
          </a:bodyPr>
          <a:lstStyle/>
          <a:p>
            <a:r>
              <a:rPr lang="de-DE" smtClean="0"/>
              <a:t>Titelmasterformat durch Klicken bearbeiten</a:t>
            </a:r>
            <a:endParaRPr lang="en-AU" dirty="0"/>
          </a:p>
        </p:txBody>
      </p:sp>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de-DE" dirty="0" smtClean="0"/>
              <a:t>Bild durch Klicken auf Symbol hinzufügen</a:t>
            </a:r>
            <a:endParaRPr lang="en-AU" dirty="0"/>
          </a:p>
        </p:txBody>
      </p:sp>
    </p:spTree>
    <p:extLst>
      <p:ext uri="{BB962C8B-B14F-4D97-AF65-F5344CB8AC3E}">
        <p14:creationId xmlns:p14="http://schemas.microsoft.com/office/powerpoint/2010/main" val="20617821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hapter 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p>
            <a:fld id="{9784CBA3-D598-4B1F-BAA3-EE14B5154290}" type="slidenum">
              <a:rPr lang="en-AU" smtClean="0"/>
              <a:pPr/>
              <a:t>‹Nr.›</a:t>
            </a:fld>
            <a:endParaRPr lang="en-AU" dirty="0"/>
          </a:p>
        </p:txBody>
      </p:sp>
      <p:sp>
        <p:nvSpPr>
          <p:cNvPr id="7" name="Picture Placeholder 6"/>
          <p:cNvSpPr>
            <a:spLocks noGrp="1"/>
          </p:cNvSpPr>
          <p:nvPr>
            <p:ph type="pic" sz="quarter" idx="19"/>
          </p:nvPr>
        </p:nvSpPr>
        <p:spPr>
          <a:xfrm>
            <a:off x="2826327" y="2974846"/>
            <a:ext cx="6028747" cy="2595692"/>
          </a:xfrm>
          <a:prstGeom prst="rect">
            <a:avLst/>
          </a:prstGeom>
        </p:spPr>
        <p:txBody>
          <a:bodyPr>
            <a:noAutofit/>
          </a:bodyPr>
          <a:lstStyle/>
          <a:p>
            <a:r>
              <a:rPr lang="de-DE" dirty="0" smtClean="0"/>
              <a:t>Bild durch Klicken auf Symbol hinzufügen</a:t>
            </a:r>
            <a:endParaRPr lang="en-AU" dirty="0"/>
          </a:p>
        </p:txBody>
      </p:sp>
      <p:sp>
        <p:nvSpPr>
          <p:cNvPr id="8" name="Title 1"/>
          <p:cNvSpPr>
            <a:spLocks noGrp="1"/>
          </p:cNvSpPr>
          <p:nvPr>
            <p:ph type="title"/>
          </p:nvPr>
        </p:nvSpPr>
        <p:spPr>
          <a:xfrm>
            <a:off x="-1" y="2301945"/>
            <a:ext cx="5073651" cy="1638299"/>
          </a:xfrm>
        </p:spPr>
        <p:txBody>
          <a:bodyPr tIns="180000"/>
          <a:lstStyle/>
          <a:p>
            <a:r>
              <a:rPr lang="de-DE" smtClean="0"/>
              <a:t>Titelmasterformat durch Klicken bearbeiten</a:t>
            </a:r>
            <a:endParaRPr lang="en-AU" dirty="0"/>
          </a:p>
        </p:txBody>
      </p:sp>
      <p:sp>
        <p:nvSpPr>
          <p:cNvPr id="9" name="Text Placeholder 4"/>
          <p:cNvSpPr>
            <a:spLocks noGrp="1"/>
          </p:cNvSpPr>
          <p:nvPr>
            <p:ph type="body" sz="quarter" idx="18" hasCustomPrompt="1"/>
          </p:nvPr>
        </p:nvSpPr>
        <p:spPr>
          <a:xfrm>
            <a:off x="0" y="52077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Tree>
    <p:extLst>
      <p:ext uri="{BB962C8B-B14F-4D97-AF65-F5344CB8AC3E}">
        <p14:creationId xmlns:p14="http://schemas.microsoft.com/office/powerpoint/2010/main" val="34791096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6" name="Text Placeholder 9"/>
          <p:cNvSpPr>
            <a:spLocks noGrp="1"/>
          </p:cNvSpPr>
          <p:nvPr>
            <p:ph type="body" sz="quarter" idx="16" hasCustomPrompt="1"/>
          </p:nvPr>
        </p:nvSpPr>
        <p:spPr>
          <a:xfrm>
            <a:off x="1292225" y="5570538"/>
            <a:ext cx="7562850" cy="368300"/>
          </a:xfrm>
          <a:prstGeom prst="rect">
            <a:avLst/>
          </a:prstGeom>
        </p:spPr>
        <p:txBody>
          <a:bodyPr vert="horz" lIns="0" tIns="0" rIns="0" bIns="108000" rtlCol="0" anchor="b">
            <a:noAutofit/>
          </a:bodyPr>
          <a:lstStyle>
            <a:lvl1pPr>
              <a:defRPr lang="en-US" sz="800" b="0" baseline="0" dirty="0" smtClean="0">
                <a:solidFill>
                  <a:srgbClr val="333333"/>
                </a:solidFill>
              </a:defRPr>
            </a:lvl1pPr>
          </a:lstStyle>
          <a:p>
            <a:pPr lvl="0"/>
            <a:r>
              <a:rPr lang="en-US" dirty="0" smtClean="0"/>
              <a:t>SOURCE:</a:t>
            </a:r>
          </a:p>
        </p:txBody>
      </p:sp>
    </p:spTree>
    <p:extLst>
      <p:ext uri="{BB962C8B-B14F-4D97-AF65-F5344CB8AC3E}">
        <p14:creationId xmlns:p14="http://schemas.microsoft.com/office/powerpoint/2010/main" val="336314872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79855" y="179349"/>
            <a:ext cx="8786672" cy="5778749"/>
          </a:xfrm>
          <a:prstGeom prst="rect">
            <a:avLst/>
          </a:prstGeom>
        </p:spPr>
        <p:txBody>
          <a:bodyPr lIns="76819" tIns="38409" rIns="76819" bIns="38409"/>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8599519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ngle Objec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031839"/>
            <a:ext cx="9144000" cy="4906999"/>
          </a:xfrm>
        </p:spPr>
        <p:txBody>
          <a:bodyPr>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800" b="0" baseline="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253297299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ingle Object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790700"/>
            <a:ext cx="9144000" cy="4148138"/>
          </a:xfrm>
        </p:spPr>
        <p:txBody>
          <a:bodyPr tIns="0">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0" y="1031839"/>
            <a:ext cx="8855074" cy="758861"/>
          </a:xfrm>
        </p:spPr>
        <p:txBody>
          <a:bodyPr/>
          <a:lstStyle/>
          <a:p>
            <a:pPr lvl="0"/>
            <a:r>
              <a:rPr lang="en-US" dirty="0" smtClean="0"/>
              <a:t>Click to edit Master text styles</a:t>
            </a:r>
          </a:p>
        </p:txBody>
      </p:sp>
      <p:sp>
        <p:nvSpPr>
          <p:cNvPr id="10" name="Text Placeholder 9"/>
          <p:cNvSpPr>
            <a:spLocks noGrp="1"/>
          </p:cNvSpPr>
          <p:nvPr>
            <p:ph type="body" sz="quarter" idx="16"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Tree>
    <p:extLst>
      <p:ext uri="{BB962C8B-B14F-4D97-AF65-F5344CB8AC3E}">
        <p14:creationId xmlns:p14="http://schemas.microsoft.com/office/powerpoint/2010/main" val="18065331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image" Target="../media/image4.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21.xml"/><Relationship Id="rId7" Type="http://schemas.openxmlformats.org/officeDocument/2006/relationships/image" Target="../media/image20.png"/><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image" Target="../media/image19.jpeg"/><Relationship Id="rId5" Type="http://schemas.openxmlformats.org/officeDocument/2006/relationships/theme" Target="../theme/theme10.xml"/><Relationship Id="rId4" Type="http://schemas.openxmlformats.org/officeDocument/2006/relationships/slideLayout" Target="../slideLayouts/slideLayout12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3" Type="http://schemas.openxmlformats.org/officeDocument/2006/relationships/slideLayout" Target="../slideLayouts/slideLayout125.xml"/><Relationship Id="rId21" Type="http://schemas.openxmlformats.org/officeDocument/2006/relationships/image" Target="../media/image25.jpeg"/><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theme" Target="../theme/theme11.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6.jpe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4.emf"/><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3.emf"/><Relationship Id="rId2" Type="http://schemas.openxmlformats.org/officeDocument/2006/relationships/slideLayout" Target="../slideLayouts/slideLayout33.xml"/><Relationship Id="rId16" Type="http://schemas.openxmlformats.org/officeDocument/2006/relationships/image" Target="../media/image2.emf"/><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jpe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1.jpeg"/><Relationship Id="rId3" Type="http://schemas.openxmlformats.org/officeDocument/2006/relationships/slideLayout" Target="../slideLayouts/slideLayout47.xml"/><Relationship Id="rId21" Type="http://schemas.openxmlformats.org/officeDocument/2006/relationships/image" Target="../media/image4.emf"/><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image" Target="../media/image3.emf"/><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2.emf"/><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theme" Target="../theme/theme5.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image" Target="../media/image1.jpeg"/><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21" Type="http://schemas.openxmlformats.org/officeDocument/2006/relationships/theme" Target="../theme/theme6.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4" Type="http://schemas.openxmlformats.org/officeDocument/2006/relationships/slideLayout" Target="../slideLayouts/slideLayout101.xml"/><Relationship Id="rId9"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5" Type="http://schemas.openxmlformats.org/officeDocument/2006/relationships/slideLayout" Target="../slideLayouts/slideLayout109.xml"/><Relationship Id="rId4" Type="http://schemas.openxmlformats.org/officeDocument/2006/relationships/slideLayout" Target="../slideLayouts/slideLayout108.xml"/><Relationship Id="rId9"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5" Type="http://schemas.openxmlformats.org/officeDocument/2006/relationships/slideLayout" Target="../slideLayouts/slideLayout116.xml"/><Relationship Id="rId4" Type="http://schemas.openxmlformats.org/officeDocument/2006/relationships/slideLayout" Target="../slideLayouts/slideLayout115.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17"/>
          <p:cNvSpPr>
            <a:spLocks noGrp="1" noChangeArrowheads="1"/>
          </p:cNvSpPr>
          <p:nvPr>
            <p:ph type="body" idx="1"/>
          </p:nvPr>
        </p:nvSpPr>
        <p:spPr bwMode="gray">
          <a:xfrm>
            <a:off x="334963" y="1441450"/>
            <a:ext cx="8424862" cy="451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27" name="Rectangle 18"/>
          <p:cNvSpPr>
            <a:spLocks noGrp="1" noChangeArrowheads="1"/>
          </p:cNvSpPr>
          <p:nvPr>
            <p:ph type="title"/>
          </p:nvPr>
        </p:nvSpPr>
        <p:spPr bwMode="gray">
          <a:xfrm>
            <a:off x="179388" y="179388"/>
            <a:ext cx="8786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smtClean="0"/>
              <a:t>Klicken Sie, um das Titelformat 26pt schwarz</a:t>
            </a:r>
          </a:p>
        </p:txBody>
      </p:sp>
      <p:sp>
        <p:nvSpPr>
          <p:cNvPr id="1031" name="Rectangle 27"/>
          <p:cNvSpPr>
            <a:spLocks noChangeArrowheads="1"/>
          </p:cNvSpPr>
          <p:nvPr/>
        </p:nvSpPr>
        <p:spPr bwMode="gray">
          <a:xfrm>
            <a:off x="8448675" y="6481763"/>
            <a:ext cx="360363" cy="152400"/>
          </a:xfrm>
          <a:prstGeom prst="rect">
            <a:avLst/>
          </a:prstGeom>
          <a:noFill/>
          <a:ln>
            <a:noFill/>
          </a:ln>
          <a:effectLst/>
          <a:extLst>
            <a:ext uri="{909E8E84-426E-40DD-AFC4-6F175D3DCCD1}">
              <a14:hiddenFill xmlns:a14="http://schemas.microsoft.com/office/drawing/2010/main">
                <a:solidFill>
                  <a:srgbClr val="E6E6E6"/>
                </a:solidFill>
              </a14:hiddenFill>
            </a:ext>
            <a:ext uri="{91240B29-F687-4F45-9708-019B960494DF}">
              <a14:hiddenLine xmlns:a14="http://schemas.microsoft.com/office/drawing/2010/main" w="158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buClr>
                <a:schemeClr val="tx1"/>
              </a:buClr>
              <a:buSzPct val="80000"/>
              <a:buFont typeface="Wingdings" pitchFamily="2" charset="2"/>
              <a:buNone/>
            </a:pPr>
            <a:fld id="{B6A0B57E-F3B6-4479-B2ED-8BC4FF520146}" type="slidenum">
              <a:rPr lang="de-DE" sz="1000">
                <a:solidFill>
                  <a:schemeClr val="bg2"/>
                </a:solidFill>
              </a:rPr>
              <a:pPr algn="r">
                <a:buClr>
                  <a:schemeClr val="tx1"/>
                </a:buClr>
                <a:buSzPct val="80000"/>
                <a:buFont typeface="Wingdings" pitchFamily="2" charset="2"/>
                <a:buNone/>
              </a:pPr>
              <a:t>‹Nr.›</a:t>
            </a:fld>
            <a:endParaRPr lang="de-DE" sz="1000" dirty="0">
              <a:solidFill>
                <a:schemeClr val="bg2"/>
              </a:solidFill>
            </a:endParaRPr>
          </a:p>
        </p:txBody>
      </p:sp>
      <p:pic>
        <p:nvPicPr>
          <p:cNvPr id="7" name="Picture 2" descr="\\PSTUDIOTERM\Clients\TNS Global\TNS_002 Templates\4. Design\1. Assets\Logos\TNS_LOGOS\final brand jpgs\TNS_logo_rgb.jp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82988" y="6072637"/>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785814" y="5946775"/>
            <a:ext cx="7555320" cy="377062"/>
          </a:xfrm>
          <a:prstGeom prst="rect">
            <a:avLst/>
          </a:prstGeom>
        </p:spPr>
        <p:txBody>
          <a:bodyPr lIns="496800" tIns="90000">
            <a:noAutofit/>
          </a:bodyPr>
          <a:lstStyle>
            <a:defPPr>
              <a:defRPr lang="en-AU"/>
            </a:defPPr>
            <a:lvl1pPr>
              <a:spcBef>
                <a:spcPct val="20000"/>
              </a:spcBef>
              <a:buFont typeface="Arial" pitchFamily="34" charset="0"/>
              <a:buNone/>
              <a:defRPr sz="1250" b="0">
                <a:solidFill>
                  <a:srgbClr val="333333"/>
                </a:solidFill>
                <a:latin typeface="+mn-lt"/>
                <a:cs typeface="+mn-cs"/>
              </a:defRPr>
            </a:lvl1pPr>
          </a:lstStyle>
          <a:p>
            <a:r>
              <a:rPr lang="de-DE" b="1" dirty="0" smtClean="0">
                <a:solidFill>
                  <a:srgbClr val="D10074"/>
                </a:solidFill>
              </a:rPr>
              <a:t>TNS Infratest</a:t>
            </a:r>
          </a:p>
        </p:txBody>
      </p:sp>
    </p:spTree>
  </p:cSld>
  <p:clrMap bg1="lt1" tx1="dk1" bg2="lt2" tx2="dk2" accent1="accent1" accent2="accent2" accent3="accent3" accent4="accent4" accent5="accent5" accent6="accent6" hlink="hlink" folHlink="folHlink"/>
  <p:sldLayoutIdLst>
    <p:sldLayoutId id="2147483827"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919" r:id="rId13"/>
    <p:sldLayoutId id="2147483920" r:id="rId14"/>
    <p:sldLayoutId id="2147484044" r:id="rId15"/>
    <p:sldLayoutId id="2147484062" r:id="rId16"/>
  </p:sldLayoutIdLst>
  <p:timing>
    <p:tnLst>
      <p:par>
        <p:cTn id="1" dur="indefinite" restart="never" nodeType="tmRoot"/>
      </p:par>
    </p:tnLst>
  </p:timing>
  <p:hf hdr="0" dt="0"/>
  <p:txStyles>
    <p:titleStyle>
      <a:lvl1pPr algn="l" defTabSz="960438" rtl="0" eaLnBrk="0" fontAlgn="base" hangingPunct="0">
        <a:spcBef>
          <a:spcPct val="0"/>
        </a:spcBef>
        <a:spcAft>
          <a:spcPct val="0"/>
        </a:spcAft>
        <a:defRPr sz="2600">
          <a:solidFill>
            <a:srgbClr val="000000"/>
          </a:solidFill>
          <a:latin typeface="Verdana" pitchFamily="34" charset="0"/>
          <a:ea typeface="Verdana" pitchFamily="34" charset="0"/>
          <a:cs typeface="Verdana" pitchFamily="34" charset="0"/>
        </a:defRPr>
      </a:lvl1pPr>
      <a:lvl2pPr algn="l" defTabSz="960438" rtl="0" eaLnBrk="0" fontAlgn="base" hangingPunct="0">
        <a:spcBef>
          <a:spcPct val="0"/>
        </a:spcBef>
        <a:spcAft>
          <a:spcPct val="0"/>
        </a:spcAft>
        <a:defRPr sz="2600">
          <a:solidFill>
            <a:srgbClr val="000000"/>
          </a:solidFill>
          <a:latin typeface="Arial" charset="0"/>
        </a:defRPr>
      </a:lvl2pPr>
      <a:lvl3pPr algn="l" defTabSz="960438" rtl="0" eaLnBrk="0" fontAlgn="base" hangingPunct="0">
        <a:spcBef>
          <a:spcPct val="0"/>
        </a:spcBef>
        <a:spcAft>
          <a:spcPct val="0"/>
        </a:spcAft>
        <a:defRPr sz="2600">
          <a:solidFill>
            <a:srgbClr val="000000"/>
          </a:solidFill>
          <a:latin typeface="Arial" charset="0"/>
        </a:defRPr>
      </a:lvl3pPr>
      <a:lvl4pPr algn="l" defTabSz="960438" rtl="0" eaLnBrk="0" fontAlgn="base" hangingPunct="0">
        <a:spcBef>
          <a:spcPct val="0"/>
        </a:spcBef>
        <a:spcAft>
          <a:spcPct val="0"/>
        </a:spcAft>
        <a:defRPr sz="2600">
          <a:solidFill>
            <a:srgbClr val="000000"/>
          </a:solidFill>
          <a:latin typeface="Arial" charset="0"/>
        </a:defRPr>
      </a:lvl4pPr>
      <a:lvl5pPr algn="l" defTabSz="960438" rtl="0" eaLnBrk="0" fontAlgn="base" hangingPunct="0">
        <a:spcBef>
          <a:spcPct val="0"/>
        </a:spcBef>
        <a:spcAft>
          <a:spcPct val="0"/>
        </a:spcAft>
        <a:defRPr sz="2600">
          <a:solidFill>
            <a:srgbClr val="000000"/>
          </a:solidFill>
          <a:latin typeface="Arial" charset="0"/>
        </a:defRPr>
      </a:lvl5pPr>
      <a:lvl6pPr marL="457200" algn="l" defTabSz="960438" rtl="0" fontAlgn="base">
        <a:spcBef>
          <a:spcPct val="0"/>
        </a:spcBef>
        <a:spcAft>
          <a:spcPct val="0"/>
        </a:spcAft>
        <a:defRPr sz="2600">
          <a:solidFill>
            <a:srgbClr val="000000"/>
          </a:solidFill>
          <a:latin typeface="Arial" charset="0"/>
        </a:defRPr>
      </a:lvl6pPr>
      <a:lvl7pPr marL="914400" algn="l" defTabSz="960438" rtl="0" fontAlgn="base">
        <a:spcBef>
          <a:spcPct val="0"/>
        </a:spcBef>
        <a:spcAft>
          <a:spcPct val="0"/>
        </a:spcAft>
        <a:defRPr sz="2600">
          <a:solidFill>
            <a:srgbClr val="000000"/>
          </a:solidFill>
          <a:latin typeface="Arial" charset="0"/>
        </a:defRPr>
      </a:lvl7pPr>
      <a:lvl8pPr marL="1371600" algn="l" defTabSz="960438" rtl="0" fontAlgn="base">
        <a:spcBef>
          <a:spcPct val="0"/>
        </a:spcBef>
        <a:spcAft>
          <a:spcPct val="0"/>
        </a:spcAft>
        <a:defRPr sz="2600">
          <a:solidFill>
            <a:srgbClr val="000000"/>
          </a:solidFill>
          <a:latin typeface="Arial" charset="0"/>
        </a:defRPr>
      </a:lvl8pPr>
      <a:lvl9pPr marL="1828800" algn="l" defTabSz="960438" rtl="0" fontAlgn="base">
        <a:spcBef>
          <a:spcPct val="0"/>
        </a:spcBef>
        <a:spcAft>
          <a:spcPct val="0"/>
        </a:spcAft>
        <a:defRPr sz="2600">
          <a:solidFill>
            <a:srgbClr val="000000"/>
          </a:solidFill>
          <a:latin typeface="Arial" charset="0"/>
        </a:defRPr>
      </a:lvl9pPr>
    </p:titleStyle>
    <p:bodyStyle>
      <a:lvl1pPr marL="287338" indent="-287338" algn="l" defTabSz="960438" rtl="0" eaLnBrk="0" fontAlgn="base" hangingPunct="0">
        <a:spcBef>
          <a:spcPct val="0"/>
        </a:spcBef>
        <a:spcAft>
          <a:spcPct val="25000"/>
        </a:spcAft>
        <a:buClr>
          <a:srgbClr val="FF008C"/>
        </a:buClr>
        <a:buSzPct val="80000"/>
        <a:buFont typeface="Wingdings" pitchFamily="2" charset="2"/>
        <a:buBlip>
          <a:blip r:embed="rId19"/>
        </a:buBlip>
        <a:defRPr sz="1600">
          <a:solidFill>
            <a:schemeClr val="tx1"/>
          </a:solidFill>
          <a:latin typeface="Verdana" pitchFamily="34" charset="0"/>
          <a:ea typeface="Verdana" pitchFamily="34" charset="0"/>
          <a:cs typeface="Verdana" pitchFamily="34" charset="0"/>
        </a:defRPr>
      </a:lvl1pPr>
      <a:lvl2pPr marL="574675" indent="-287338" algn="l" defTabSz="960438" rtl="0" eaLnBrk="0" fontAlgn="base" hangingPunct="0">
        <a:spcBef>
          <a:spcPct val="0"/>
        </a:spcBef>
        <a:spcAft>
          <a:spcPct val="25000"/>
        </a:spcAft>
        <a:buClr>
          <a:srgbClr val="6E6E6E"/>
        </a:buClr>
        <a:buSzPct val="80000"/>
        <a:buFont typeface="Wingdings" pitchFamily="2" charset="2"/>
        <a:buBlip>
          <a:blip r:embed="rId20"/>
        </a:buBlip>
        <a:defRPr sz="1600">
          <a:solidFill>
            <a:schemeClr val="tx1"/>
          </a:solidFill>
          <a:latin typeface="Verdana" pitchFamily="34" charset="0"/>
          <a:ea typeface="Verdana" pitchFamily="34" charset="0"/>
          <a:cs typeface="Verdana" pitchFamily="34" charset="0"/>
        </a:defRPr>
      </a:lvl2pPr>
      <a:lvl3pPr marL="862013" indent="-287338" algn="l" defTabSz="960438" rtl="0" eaLnBrk="0" fontAlgn="base" hangingPunct="0">
        <a:spcBef>
          <a:spcPct val="0"/>
        </a:spcBef>
        <a:spcAft>
          <a:spcPct val="25000"/>
        </a:spcAft>
        <a:buClr>
          <a:srgbClr val="6E6E6E"/>
        </a:buClr>
        <a:buSzPct val="80000"/>
        <a:buFont typeface="Wingdings" pitchFamily="2" charset="2"/>
        <a:buBlip>
          <a:blip r:embed="rId21"/>
        </a:buBlip>
        <a:defRPr sz="1600">
          <a:solidFill>
            <a:schemeClr val="tx1"/>
          </a:solidFill>
          <a:latin typeface="Verdana" pitchFamily="34" charset="0"/>
          <a:ea typeface="Verdana" pitchFamily="34" charset="0"/>
          <a:cs typeface="Verdana" pitchFamily="34" charset="0"/>
        </a:defRPr>
      </a:lvl3pPr>
      <a:lvl4pPr marL="1149350" indent="-287338" algn="l" defTabSz="960438" rtl="0" eaLnBrk="0" fontAlgn="base" hangingPunct="0">
        <a:spcBef>
          <a:spcPct val="0"/>
        </a:spcBef>
        <a:spcAft>
          <a:spcPct val="25000"/>
        </a:spcAft>
        <a:buClr>
          <a:srgbClr val="6E6E6E"/>
        </a:buClr>
        <a:buSzPct val="80000"/>
        <a:buBlip>
          <a:blip r:embed="rId21"/>
        </a:buBlip>
        <a:defRPr sz="1600">
          <a:solidFill>
            <a:schemeClr val="tx1"/>
          </a:solidFill>
          <a:latin typeface="Verdana" pitchFamily="34" charset="0"/>
          <a:ea typeface="Verdana" pitchFamily="34" charset="0"/>
          <a:cs typeface="Verdana" pitchFamily="34" charset="0"/>
        </a:defRPr>
      </a:lvl4pPr>
      <a:lvl5pPr marL="1436688" indent="-287338" algn="l" defTabSz="960438" rtl="0" eaLnBrk="0" fontAlgn="base" hangingPunct="0">
        <a:spcBef>
          <a:spcPct val="0"/>
        </a:spcBef>
        <a:spcAft>
          <a:spcPct val="25000"/>
        </a:spcAft>
        <a:buClr>
          <a:srgbClr val="6E6E6E"/>
        </a:buClr>
        <a:buSzPct val="80000"/>
        <a:buBlip>
          <a:blip r:embed="rId21"/>
        </a:buBlip>
        <a:defRPr sz="1600">
          <a:solidFill>
            <a:schemeClr val="tx1"/>
          </a:solidFill>
          <a:latin typeface="Verdana" pitchFamily="34" charset="0"/>
          <a:ea typeface="Verdana" pitchFamily="34" charset="0"/>
          <a:cs typeface="Verdana" pitchFamily="34" charset="0"/>
        </a:defRPr>
      </a:lvl5pPr>
      <a:lvl6pPr marL="1893888" indent="-287338" algn="l" defTabSz="960438" rtl="0" fontAlgn="base">
        <a:spcBef>
          <a:spcPct val="0"/>
        </a:spcBef>
        <a:spcAft>
          <a:spcPct val="25000"/>
        </a:spcAft>
        <a:buClr>
          <a:srgbClr val="6E6E6E"/>
        </a:buClr>
        <a:buSzPct val="80000"/>
        <a:buBlip>
          <a:blip r:embed="rId21"/>
        </a:buBlip>
        <a:defRPr sz="1600">
          <a:solidFill>
            <a:schemeClr val="tx1"/>
          </a:solidFill>
          <a:latin typeface="+mn-lt"/>
          <a:cs typeface="+mn-cs"/>
        </a:defRPr>
      </a:lvl6pPr>
      <a:lvl7pPr marL="2351088" indent="-287338" algn="l" defTabSz="960438" rtl="0" fontAlgn="base">
        <a:spcBef>
          <a:spcPct val="0"/>
        </a:spcBef>
        <a:spcAft>
          <a:spcPct val="25000"/>
        </a:spcAft>
        <a:buClr>
          <a:srgbClr val="6E6E6E"/>
        </a:buClr>
        <a:buSzPct val="80000"/>
        <a:buBlip>
          <a:blip r:embed="rId21"/>
        </a:buBlip>
        <a:defRPr sz="1600">
          <a:solidFill>
            <a:schemeClr val="tx1"/>
          </a:solidFill>
          <a:latin typeface="+mn-lt"/>
          <a:cs typeface="+mn-cs"/>
        </a:defRPr>
      </a:lvl7pPr>
      <a:lvl8pPr marL="2808288" indent="-287338" algn="l" defTabSz="960438" rtl="0" fontAlgn="base">
        <a:spcBef>
          <a:spcPct val="0"/>
        </a:spcBef>
        <a:spcAft>
          <a:spcPct val="25000"/>
        </a:spcAft>
        <a:buClr>
          <a:srgbClr val="6E6E6E"/>
        </a:buClr>
        <a:buSzPct val="80000"/>
        <a:buBlip>
          <a:blip r:embed="rId21"/>
        </a:buBlip>
        <a:defRPr sz="1600">
          <a:solidFill>
            <a:schemeClr val="tx1"/>
          </a:solidFill>
          <a:latin typeface="+mn-lt"/>
          <a:cs typeface="+mn-cs"/>
        </a:defRPr>
      </a:lvl8pPr>
      <a:lvl9pPr marL="3265488" indent="-287338" algn="l" defTabSz="960438" rtl="0" fontAlgn="base">
        <a:spcBef>
          <a:spcPct val="0"/>
        </a:spcBef>
        <a:spcAft>
          <a:spcPct val="25000"/>
        </a:spcAft>
        <a:buClr>
          <a:srgbClr val="6E6E6E"/>
        </a:buClr>
        <a:buSzPct val="80000"/>
        <a:buBlip>
          <a:blip r:embed="rId21"/>
        </a:buBlip>
        <a:defRPr sz="16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 name="Footer Placeholder 70"/>
          <p:cNvSpPr>
            <a:spLocks noGrp="1"/>
          </p:cNvSpPr>
          <p:nvPr>
            <p:ph type="ftr" sz="quarter" idx="3"/>
          </p:nvPr>
        </p:nvSpPr>
        <p:spPr bwMode="gray">
          <a:xfrm>
            <a:off x="785814" y="6156199"/>
            <a:ext cx="7555320" cy="377062"/>
          </a:xfrm>
          <a:prstGeom prst="rect">
            <a:avLst/>
          </a:prstGeom>
        </p:spPr>
        <p:txBody>
          <a:bodyPr lIns="496800" tIns="90000">
            <a:noAutofit/>
          </a:bodyPr>
          <a:lstStyle>
            <a:lvl1pPr>
              <a:defRPr lang="en-AU" sz="1250" b="0">
                <a:solidFill>
                  <a:srgbClr val="333333"/>
                </a:solidFill>
                <a:latin typeface="+mn-lt"/>
                <a:cs typeface="+mn-cs"/>
              </a:defRPr>
            </a:lvl1pPr>
          </a:lstStyle>
          <a:p>
            <a:pPr>
              <a:spcBef>
                <a:spcPct val="20000"/>
              </a:spcBef>
              <a:buFont typeface="Arial" pitchFamily="34" charset="0"/>
              <a:buNone/>
            </a:pPr>
            <a:r>
              <a:rPr lang="en-US" smtClean="0"/>
              <a:t>Zukunftspfade Digitales Bayern 2020</a:t>
            </a:r>
            <a:endParaRPr lang="en-US" dirty="0" smtClean="0"/>
          </a:p>
        </p:txBody>
      </p:sp>
      <p:sp>
        <p:nvSpPr>
          <p:cNvPr id="77" name="TextBox 76"/>
          <p:cNvSpPr txBox="1"/>
          <p:nvPr/>
        </p:nvSpPr>
        <p:spPr bwMode="gray">
          <a:xfrm>
            <a:off x="1291688" y="6323837"/>
            <a:ext cx="754475" cy="531000"/>
          </a:xfrm>
          <a:prstGeom prst="rect">
            <a:avLst/>
          </a:prstGeom>
          <a:noFill/>
        </p:spPr>
        <p:txBody>
          <a:bodyPr wrap="square" lIns="0" tIns="0" rIns="0" bIns="266400" rtlCol="0" anchor="b">
            <a:noAutofit/>
          </a:bodyPr>
          <a:lstStyle/>
          <a:p>
            <a:r>
              <a:rPr lang="en-AU" sz="750" dirty="0" smtClean="0">
                <a:solidFill>
                  <a:srgbClr val="333333"/>
                </a:solidFill>
                <a:latin typeface="Verdana"/>
              </a:rPr>
              <a:t>©TNS 2012</a:t>
            </a:r>
            <a:endParaRPr lang="en-AU" sz="750" dirty="0">
              <a:solidFill>
                <a:srgbClr val="333333"/>
              </a:solidFill>
              <a:latin typeface="Verdana"/>
            </a:endParaRPr>
          </a:p>
        </p:txBody>
      </p:sp>
      <p:sp>
        <p:nvSpPr>
          <p:cNvPr id="2" name="Title Placeholder 1"/>
          <p:cNvSpPr>
            <a:spLocks noGrp="1"/>
          </p:cNvSpPr>
          <p:nvPr>
            <p:ph type="title"/>
          </p:nvPr>
        </p:nvSpPr>
        <p:spPr bwMode="gray">
          <a:xfrm>
            <a:off x="1" y="0"/>
            <a:ext cx="5073650" cy="1284971"/>
          </a:xfrm>
          <a:prstGeom prst="rect">
            <a:avLst/>
          </a:prstGeom>
        </p:spPr>
        <p:txBody>
          <a:bodyPr vert="horz" lIns="277200" tIns="208800" rIns="277200" bIns="0" rtlCol="0" anchor="t">
            <a:noAutofit/>
          </a:bodyPr>
          <a:lstStyle/>
          <a:p>
            <a:r>
              <a:rPr lang="de-DE" smtClean="0"/>
              <a:t>Titelmasterformat durch Klicken bearbeiten</a:t>
            </a:r>
            <a:endParaRPr lang="en-AU" dirty="0"/>
          </a:p>
        </p:txBody>
      </p:sp>
      <p:sp>
        <p:nvSpPr>
          <p:cNvPr id="4" name="Slide Number Placeholder 3"/>
          <p:cNvSpPr>
            <a:spLocks noGrp="1"/>
          </p:cNvSpPr>
          <p:nvPr>
            <p:ph type="sldNum" sz="quarter" idx="4"/>
          </p:nvPr>
        </p:nvSpPr>
        <p:spPr bwMode="gray">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‹Nr.›</a:t>
            </a:fld>
            <a:endParaRPr lang="en-AU" dirty="0"/>
          </a:p>
        </p:txBody>
      </p:sp>
      <p:cxnSp>
        <p:nvCxnSpPr>
          <p:cNvPr id="70" name="Straight Connector 69"/>
          <p:cNvCxnSpPr/>
          <p:nvPr/>
        </p:nvCxnSpPr>
        <p:spPr bwMode="gray">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93" name="Picture 2" descr="\\PSTUDIOTERM\Clients\TNS Global\TNS_002 Templates\4. Design\1. Assets\Logos\TNS_LOGOS\final brand jpgs\TNS_logo_rgb.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gray">
          <a:xfrm>
            <a:off x="282988" y="6072637"/>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785814" y="5946775"/>
            <a:ext cx="7555320" cy="377062"/>
          </a:xfrm>
          <a:prstGeom prst="rect">
            <a:avLst/>
          </a:prstGeom>
        </p:spPr>
        <p:txBody>
          <a:bodyPr lIns="496800" tIns="90000">
            <a:noAutofit/>
          </a:bodyPr>
          <a:lstStyle>
            <a:defPPr>
              <a:defRPr lang="en-AU"/>
            </a:defPPr>
            <a:lvl1pPr>
              <a:spcBef>
                <a:spcPct val="20000"/>
              </a:spcBef>
              <a:buFont typeface="Arial" pitchFamily="34" charset="0"/>
              <a:buNone/>
              <a:defRPr sz="1250" b="0">
                <a:solidFill>
                  <a:srgbClr val="333333"/>
                </a:solidFill>
                <a:latin typeface="+mn-lt"/>
                <a:cs typeface="+mn-cs"/>
              </a:defRPr>
            </a:lvl1pPr>
          </a:lstStyle>
          <a:p>
            <a:r>
              <a:rPr lang="de-DE" b="1" dirty="0" smtClean="0">
                <a:solidFill>
                  <a:srgbClr val="D10074"/>
                </a:solidFill>
              </a:rPr>
              <a:t>TNS Infratest</a:t>
            </a:r>
          </a:p>
        </p:txBody>
      </p:sp>
      <p:pic>
        <p:nvPicPr>
          <p:cNvPr id="26" name="Picture 3"/>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786863" y="6051177"/>
            <a:ext cx="813930" cy="5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432836" y="6214942"/>
            <a:ext cx="2354027" cy="37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33036"/>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Lst>
  <p:hf sldNum="0"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 name="Footer Placeholder 70"/>
          <p:cNvSpPr>
            <a:spLocks noGrp="1"/>
          </p:cNvSpPr>
          <p:nvPr>
            <p:ph type="ftr" sz="quarter" idx="3"/>
          </p:nvPr>
        </p:nvSpPr>
        <p:spPr bwMode="gray">
          <a:xfrm>
            <a:off x="785814" y="6156199"/>
            <a:ext cx="7555320" cy="377062"/>
          </a:xfrm>
          <a:prstGeom prst="rect">
            <a:avLst/>
          </a:prstGeom>
        </p:spPr>
        <p:txBody>
          <a:bodyPr lIns="496800" tIns="90000">
            <a:noAutofit/>
          </a:bodyPr>
          <a:lstStyle>
            <a:lvl1pPr>
              <a:defRPr lang="en-AU" sz="1250" b="0">
                <a:solidFill>
                  <a:srgbClr val="333333"/>
                </a:solidFill>
                <a:latin typeface="+mn-lt"/>
                <a:cs typeface="+mn-cs"/>
              </a:defRPr>
            </a:lvl1pPr>
          </a:lstStyle>
          <a:p>
            <a:pPr>
              <a:spcBef>
                <a:spcPct val="20000"/>
              </a:spcBef>
              <a:buFont typeface="Arial" pitchFamily="34" charset="0"/>
              <a:buNone/>
            </a:pPr>
            <a:r>
              <a:rPr lang="en-US" smtClean="0"/>
              <a:t>TNS Future Research Center</a:t>
            </a:r>
            <a:endParaRPr lang="en-US" dirty="0" smtClean="0"/>
          </a:p>
        </p:txBody>
      </p:sp>
      <p:sp>
        <p:nvSpPr>
          <p:cNvPr id="77" name="TextBox 76"/>
          <p:cNvSpPr txBox="1"/>
          <p:nvPr/>
        </p:nvSpPr>
        <p:spPr bwMode="gray">
          <a:xfrm>
            <a:off x="1291688" y="6323837"/>
            <a:ext cx="754475" cy="531000"/>
          </a:xfrm>
          <a:prstGeom prst="rect">
            <a:avLst/>
          </a:prstGeom>
          <a:noFill/>
        </p:spPr>
        <p:txBody>
          <a:bodyPr wrap="square" lIns="0" tIns="0" rIns="0" bIns="266400" rtlCol="0" anchor="b">
            <a:noAutofit/>
          </a:bodyPr>
          <a:lstStyle/>
          <a:p>
            <a:r>
              <a:rPr lang="en-AU" sz="750" dirty="0" smtClean="0">
                <a:solidFill>
                  <a:srgbClr val="333333"/>
                </a:solidFill>
                <a:latin typeface="Verdana"/>
              </a:rPr>
              <a:t>©TNS 2012</a:t>
            </a:r>
            <a:endParaRPr lang="en-AU" sz="750" dirty="0">
              <a:solidFill>
                <a:srgbClr val="333333"/>
              </a:solidFill>
              <a:latin typeface="Verdana"/>
            </a:endParaRPr>
          </a:p>
        </p:txBody>
      </p:sp>
      <p:sp>
        <p:nvSpPr>
          <p:cNvPr id="2" name="Title Placeholder 1"/>
          <p:cNvSpPr>
            <a:spLocks noGrp="1"/>
          </p:cNvSpPr>
          <p:nvPr>
            <p:ph type="title"/>
          </p:nvPr>
        </p:nvSpPr>
        <p:spPr bwMode="gray">
          <a:xfrm>
            <a:off x="1" y="0"/>
            <a:ext cx="5073650" cy="1284971"/>
          </a:xfrm>
          <a:prstGeom prst="rect">
            <a:avLst/>
          </a:prstGeom>
        </p:spPr>
        <p:txBody>
          <a:bodyPr vert="horz" lIns="277200" tIns="208800" rIns="277200" bIns="0" rtlCol="0" anchor="t">
            <a:noAutofit/>
          </a:bodyPr>
          <a:lstStyle/>
          <a:p>
            <a:r>
              <a:rPr lang="en-US" dirty="0" smtClean="0"/>
              <a:t>Click to edit Master title style</a:t>
            </a:r>
            <a:endParaRPr lang="en-AU" dirty="0"/>
          </a:p>
        </p:txBody>
      </p:sp>
      <p:sp>
        <p:nvSpPr>
          <p:cNvPr id="4" name="Slide Number Placeholder 3"/>
          <p:cNvSpPr>
            <a:spLocks noGrp="1"/>
          </p:cNvSpPr>
          <p:nvPr>
            <p:ph type="sldNum" sz="quarter" idx="4"/>
          </p:nvPr>
        </p:nvSpPr>
        <p:spPr bwMode="gray">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‹Nr.›</a:t>
            </a:fld>
            <a:endParaRPr lang="en-AU" dirty="0"/>
          </a:p>
        </p:txBody>
      </p:sp>
      <p:cxnSp>
        <p:nvCxnSpPr>
          <p:cNvPr id="70" name="Straight Connector 69"/>
          <p:cNvCxnSpPr/>
          <p:nvPr/>
        </p:nvCxnSpPr>
        <p:spPr bwMode="gray">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93" name="Picture 2" descr="\\PSTUDIOTERM\Clients\TNS Global\TNS_002 Templates\4. Design\1. Assets\Logos\TNS_LOGOS\final brand jpgs\TNS_logo_rgb.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gray">
          <a:xfrm>
            <a:off x="282988" y="6072637"/>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785814" y="5946775"/>
            <a:ext cx="7555320" cy="377062"/>
          </a:xfrm>
          <a:prstGeom prst="rect">
            <a:avLst/>
          </a:prstGeom>
        </p:spPr>
        <p:txBody>
          <a:bodyPr lIns="496800" tIns="90000">
            <a:noAutofit/>
          </a:bodyPr>
          <a:lstStyle>
            <a:defPPr>
              <a:defRPr lang="en-AU"/>
            </a:defPPr>
            <a:lvl1pPr>
              <a:spcBef>
                <a:spcPct val="20000"/>
              </a:spcBef>
              <a:buFont typeface="Arial" pitchFamily="34" charset="0"/>
              <a:buNone/>
              <a:defRPr sz="1250" b="0">
                <a:solidFill>
                  <a:srgbClr val="333333"/>
                </a:solidFill>
                <a:latin typeface="+mn-lt"/>
                <a:cs typeface="+mn-cs"/>
              </a:defRPr>
            </a:lvl1pPr>
          </a:lstStyle>
          <a:p>
            <a:r>
              <a:rPr lang="de-DE" b="1" dirty="0" smtClean="0">
                <a:solidFill>
                  <a:srgbClr val="D10074"/>
                </a:solidFill>
              </a:rPr>
              <a:t>TNS Infratest</a:t>
            </a:r>
          </a:p>
        </p:txBody>
      </p:sp>
    </p:spTree>
    <p:extLst>
      <p:ext uri="{BB962C8B-B14F-4D97-AF65-F5344CB8AC3E}">
        <p14:creationId xmlns:p14="http://schemas.microsoft.com/office/powerpoint/2010/main" val="2540662954"/>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 id="2147484001" r:id="rId18"/>
    <p:sldLayoutId id="2147484003" r:id="rId19"/>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43"/>
          <p:cNvSpPr>
            <a:spLocks noGrp="1" noChangeArrowheads="1"/>
          </p:cNvSpPr>
          <p:nvPr>
            <p:ph type="title"/>
          </p:nvPr>
        </p:nvSpPr>
        <p:spPr bwMode="gray">
          <a:xfrm>
            <a:off x="369888" y="530225"/>
            <a:ext cx="8774112"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Titelmasterformat durch Klicken bearbeiten</a:t>
            </a:r>
          </a:p>
        </p:txBody>
      </p:sp>
      <p:sp>
        <p:nvSpPr>
          <p:cNvPr id="1027" name="Rectangle 48"/>
          <p:cNvSpPr>
            <a:spLocks noGrp="1" noChangeArrowheads="1"/>
          </p:cNvSpPr>
          <p:nvPr>
            <p:ph type="body" idx="1"/>
          </p:nvPr>
        </p:nvSpPr>
        <p:spPr bwMode="gray">
          <a:xfrm>
            <a:off x="452438" y="1666875"/>
            <a:ext cx="6499225"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p:txBody>
      </p:sp>
      <p:sp>
        <p:nvSpPr>
          <p:cNvPr id="1029" name="Rectangle 72"/>
          <p:cNvSpPr>
            <a:spLocks noChangeArrowheads="1"/>
          </p:cNvSpPr>
          <p:nvPr/>
        </p:nvSpPr>
        <p:spPr bwMode="gray">
          <a:xfrm rot="-5400000">
            <a:off x="4564326" y="-4087018"/>
            <a:ext cx="17463" cy="9144000"/>
          </a:xfrm>
          <a:prstGeom prst="rect">
            <a:avLst/>
          </a:prstGeom>
          <a:gradFill rotWithShape="1">
            <a:gsLst>
              <a:gs pos="0">
                <a:srgbClr val="B0BFC6"/>
              </a:gs>
              <a:gs pos="100000">
                <a:srgbClr val="ED1B3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de-DE" sz="1800">
              <a:solidFill>
                <a:srgbClr val="000000"/>
              </a:solidFill>
              <a:latin typeface="Arial" pitchFamily="34" charset="0"/>
              <a:cs typeface="+mn-cs"/>
            </a:endParaRPr>
          </a:p>
        </p:txBody>
      </p:sp>
      <p:pic>
        <p:nvPicPr>
          <p:cNvPr id="1032" name="Picture 11" descr="C:\Users\Daniel\Desktop\Desktop\Dokumente\Pressearbeit allgemein\D21-Logos\InitiativeD21.jp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675841" y="0"/>
            <a:ext cx="34607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7"/>
          <p:cNvSpPr>
            <a:spLocks noChangeArrowheads="1"/>
          </p:cNvSpPr>
          <p:nvPr/>
        </p:nvSpPr>
        <p:spPr bwMode="gray">
          <a:xfrm>
            <a:off x="8448675" y="6481763"/>
            <a:ext cx="360363" cy="152400"/>
          </a:xfrm>
          <a:prstGeom prst="rect">
            <a:avLst/>
          </a:prstGeom>
          <a:noFill/>
          <a:ln>
            <a:noFill/>
          </a:ln>
          <a:effectLst/>
          <a:extLst>
            <a:ext uri="{909E8E84-426E-40DD-AFC4-6F175D3DCCD1}">
              <a14:hiddenFill xmlns:a14="http://schemas.microsoft.com/office/drawing/2010/main">
                <a:solidFill>
                  <a:srgbClr val="E6E6E6"/>
                </a:solidFill>
              </a14:hiddenFill>
            </a:ext>
            <a:ext uri="{91240B29-F687-4F45-9708-019B960494DF}">
              <a14:hiddenLine xmlns:a14="http://schemas.microsoft.com/office/drawing/2010/main" w="158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buClr>
                <a:schemeClr val="tx1"/>
              </a:buClr>
              <a:buSzPct val="80000"/>
              <a:buFont typeface="Wingdings" pitchFamily="2" charset="2"/>
              <a:buNone/>
            </a:pPr>
            <a:fld id="{B6A0B57E-F3B6-4479-B2ED-8BC4FF520146}" type="slidenum">
              <a:rPr lang="de-DE" sz="1000">
                <a:solidFill>
                  <a:schemeClr val="bg1">
                    <a:lumMod val="50000"/>
                  </a:schemeClr>
                </a:solidFill>
              </a:rPr>
              <a:pPr algn="r">
                <a:buClr>
                  <a:schemeClr val="tx1"/>
                </a:buClr>
                <a:buSzPct val="80000"/>
                <a:buFont typeface="Wingdings" pitchFamily="2" charset="2"/>
                <a:buNone/>
              </a:pPr>
              <a:t>‹Nr.›</a:t>
            </a:fld>
            <a:endParaRPr lang="de-DE" sz="1000" dirty="0">
              <a:solidFill>
                <a:schemeClr val="bg1">
                  <a:lumMod val="50000"/>
                </a:schemeClr>
              </a:solidFill>
            </a:endParaRPr>
          </a:p>
        </p:txBody>
      </p:sp>
      <p:pic>
        <p:nvPicPr>
          <p:cNvPr id="8" name="Picture 2" descr="\\PSTUDIOTERM\Clients\TNS Global\TNS_002 Templates\4. Design\1. Assets\Logos\TNS_LOGOS\final brand jpgs\TNS_logo_rgb.jp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82988" y="6072637"/>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785814" y="5946775"/>
            <a:ext cx="7555320" cy="377062"/>
          </a:xfrm>
          <a:prstGeom prst="rect">
            <a:avLst/>
          </a:prstGeom>
        </p:spPr>
        <p:txBody>
          <a:bodyPr lIns="496800" tIns="90000">
            <a:noAutofit/>
          </a:bodyPr>
          <a:lstStyle>
            <a:defPPr>
              <a:defRPr lang="en-AU"/>
            </a:defPPr>
            <a:lvl1pPr>
              <a:spcBef>
                <a:spcPct val="20000"/>
              </a:spcBef>
              <a:buFont typeface="Arial" pitchFamily="34" charset="0"/>
              <a:buNone/>
              <a:defRPr sz="1250" b="0">
                <a:solidFill>
                  <a:srgbClr val="333333"/>
                </a:solidFill>
                <a:latin typeface="+mn-lt"/>
                <a:cs typeface="+mn-cs"/>
              </a:defRPr>
            </a:lvl1pPr>
          </a:lstStyle>
          <a:p>
            <a:r>
              <a:rPr lang="de-DE" b="1" dirty="0" smtClean="0">
                <a:solidFill>
                  <a:srgbClr val="D10074"/>
                </a:solidFill>
              </a:rPr>
              <a:t>TNS Infratest</a:t>
            </a:r>
          </a:p>
        </p:txBody>
      </p:sp>
    </p:spTree>
    <p:extLst>
      <p:ext uri="{BB962C8B-B14F-4D97-AF65-F5344CB8AC3E}">
        <p14:creationId xmlns:p14="http://schemas.microsoft.com/office/powerpoint/2010/main" val="54276891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1" r:id="rId13"/>
    <p:sldLayoutId id="2147483862" r:id="rId14"/>
    <p:sldLayoutId id="2147483863" r:id="rId15"/>
  </p:sldLayoutIdLst>
  <p:timing>
    <p:tnLst>
      <p:par>
        <p:cTn id="1" dur="indefinite" restart="never" nodeType="tmRoot"/>
      </p:par>
    </p:tnLst>
  </p:timing>
  <p:hf hdr="0" dt="0"/>
  <p:txStyles>
    <p:titleStyle>
      <a:lvl1pPr algn="l" defTabSz="449263" rtl="0" eaLnBrk="0" fontAlgn="base" hangingPunct="0">
        <a:lnSpc>
          <a:spcPct val="90000"/>
        </a:lnSpc>
        <a:spcBef>
          <a:spcPct val="0"/>
        </a:spcBef>
        <a:spcAft>
          <a:spcPct val="0"/>
        </a:spcAft>
        <a:buClr>
          <a:srgbClr val="000000"/>
        </a:buClr>
        <a:buSzPct val="100000"/>
        <a:buFont typeface="Wingdings" pitchFamily="2" charset="2"/>
        <a:defRPr sz="2700" b="1">
          <a:solidFill>
            <a:srgbClr val="ED1B33"/>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defRPr>
      </a:lvl2pPr>
      <a:lvl3pPr algn="l" defTabSz="449263" rtl="0" eaLnBrk="0" fontAlgn="base" hangingPunct="0">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defRPr>
      </a:lvl3pPr>
      <a:lvl4pPr algn="l" defTabSz="449263" rtl="0" eaLnBrk="0" fontAlgn="base" hangingPunct="0">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defRPr>
      </a:lvl4pPr>
      <a:lvl5pPr algn="l" defTabSz="449263" rtl="0" eaLnBrk="0" fontAlgn="base" hangingPunct="0">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defRPr>
      </a:lvl5pPr>
      <a:lvl6pPr marL="457200" algn="l" defTabSz="449263" rtl="0" fontAlgn="base">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defRPr>
      </a:lvl6pPr>
      <a:lvl7pPr marL="914400" algn="l" defTabSz="449263" rtl="0" fontAlgn="base">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defRPr>
      </a:lvl7pPr>
      <a:lvl8pPr marL="1371600" algn="l" defTabSz="449263" rtl="0" fontAlgn="base">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defRPr>
      </a:lvl8pPr>
      <a:lvl9pPr marL="1828800" algn="l" defTabSz="449263" rtl="0" fontAlgn="base">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defRPr>
      </a:lvl9pPr>
    </p:titleStyle>
    <p:bodyStyle>
      <a:lvl1pPr marL="341313" indent="-341313" algn="l" defTabSz="449263" rtl="0" eaLnBrk="0" fontAlgn="base" hangingPunct="0">
        <a:spcBef>
          <a:spcPct val="55000"/>
        </a:spcBef>
        <a:spcAft>
          <a:spcPct val="0"/>
        </a:spcAft>
        <a:buClr>
          <a:srgbClr val="ED1B33"/>
        </a:buClr>
        <a:buSzPct val="100000"/>
        <a:buFont typeface="Wingdings" pitchFamily="2" charset="2"/>
        <a:buChar char="§"/>
        <a:defRPr>
          <a:solidFill>
            <a:srgbClr val="000000"/>
          </a:solidFill>
          <a:latin typeface="+mn-lt"/>
          <a:ea typeface="+mn-ea"/>
          <a:cs typeface="+mn-cs"/>
        </a:defRPr>
      </a:lvl1pPr>
      <a:lvl2pPr marL="622300" indent="-279400" algn="l" defTabSz="449263" rtl="0" eaLnBrk="0" fontAlgn="base" hangingPunct="0">
        <a:spcBef>
          <a:spcPts val="688"/>
        </a:spcBef>
        <a:spcAft>
          <a:spcPct val="0"/>
        </a:spcAft>
        <a:buClr>
          <a:srgbClr val="ED1B33"/>
        </a:buClr>
        <a:buSzPct val="100000"/>
        <a:buFont typeface="Wingdings" pitchFamily="2" charset="2"/>
        <a:buChar char="§"/>
        <a:defRPr>
          <a:solidFill>
            <a:srgbClr val="000000"/>
          </a:solidFill>
          <a:latin typeface="+mn-lt"/>
        </a:defRPr>
      </a:lvl2pPr>
      <a:lvl3pPr marL="1149350" indent="-228600" algn="l" defTabSz="449263" rtl="0" eaLnBrk="0" fontAlgn="base" hangingPunct="0">
        <a:spcBef>
          <a:spcPts val="588"/>
        </a:spcBef>
        <a:spcAft>
          <a:spcPct val="0"/>
        </a:spcAft>
        <a:buClr>
          <a:srgbClr val="ED1B33"/>
        </a:buClr>
        <a:buSzPct val="100000"/>
        <a:buFont typeface="Wingdings" pitchFamily="2" charset="2"/>
        <a:buChar char="§"/>
        <a:defRPr>
          <a:solidFill>
            <a:srgbClr val="000000"/>
          </a:solidFill>
          <a:latin typeface="+mn-lt"/>
        </a:defRPr>
      </a:lvl3pPr>
      <a:lvl4pPr marL="1600200" indent="-228600" algn="l" defTabSz="449263" rtl="0" eaLnBrk="0" fontAlgn="base" hangingPunct="0">
        <a:spcBef>
          <a:spcPts val="488"/>
        </a:spcBef>
        <a:spcAft>
          <a:spcPct val="0"/>
        </a:spcAft>
        <a:buClr>
          <a:srgbClr val="ED1B33"/>
        </a:buClr>
        <a:buSzPct val="100000"/>
        <a:buFont typeface="Wingdings" pitchFamily="2" charset="2"/>
        <a:buChar char="§"/>
        <a:defRPr>
          <a:solidFill>
            <a:srgbClr val="000000"/>
          </a:solidFill>
          <a:latin typeface="+mn-lt"/>
        </a:defRPr>
      </a:lvl4pPr>
      <a:lvl5pPr marL="2057400" indent="-228600" algn="l" defTabSz="449263" rtl="0" eaLnBrk="0" fontAlgn="base" hangingPunct="0">
        <a:spcBef>
          <a:spcPts val="488"/>
        </a:spcBef>
        <a:spcAft>
          <a:spcPct val="0"/>
        </a:spcAft>
        <a:buClr>
          <a:srgbClr val="ED1B33"/>
        </a:buClr>
        <a:buSzPct val="100000"/>
        <a:buFont typeface="Wingdings" pitchFamily="2" charset="2"/>
        <a:buChar char="§"/>
        <a:defRPr>
          <a:solidFill>
            <a:srgbClr val="000000"/>
          </a:solidFill>
          <a:latin typeface="+mn-lt"/>
        </a:defRPr>
      </a:lvl5pPr>
      <a:lvl6pPr marL="2514600" indent="-228600" algn="l" defTabSz="449263" rtl="0" fontAlgn="base">
        <a:spcBef>
          <a:spcPts val="488"/>
        </a:spcBef>
        <a:spcAft>
          <a:spcPct val="0"/>
        </a:spcAft>
        <a:buClr>
          <a:srgbClr val="ED1B33"/>
        </a:buClr>
        <a:buSzPct val="100000"/>
        <a:buFont typeface="Wingdings" pitchFamily="2" charset="2"/>
        <a:buChar char="§"/>
        <a:defRPr>
          <a:solidFill>
            <a:srgbClr val="000000"/>
          </a:solidFill>
          <a:latin typeface="+mn-lt"/>
        </a:defRPr>
      </a:lvl6pPr>
      <a:lvl7pPr marL="2971800" indent="-228600" algn="l" defTabSz="449263" rtl="0" fontAlgn="base">
        <a:spcBef>
          <a:spcPts val="488"/>
        </a:spcBef>
        <a:spcAft>
          <a:spcPct val="0"/>
        </a:spcAft>
        <a:buClr>
          <a:srgbClr val="ED1B33"/>
        </a:buClr>
        <a:buSzPct val="100000"/>
        <a:buFont typeface="Wingdings" pitchFamily="2" charset="2"/>
        <a:buChar char="§"/>
        <a:defRPr>
          <a:solidFill>
            <a:srgbClr val="000000"/>
          </a:solidFill>
          <a:latin typeface="+mn-lt"/>
        </a:defRPr>
      </a:lvl7pPr>
      <a:lvl8pPr marL="3429000" indent="-228600" algn="l" defTabSz="449263" rtl="0" fontAlgn="base">
        <a:spcBef>
          <a:spcPts val="488"/>
        </a:spcBef>
        <a:spcAft>
          <a:spcPct val="0"/>
        </a:spcAft>
        <a:buClr>
          <a:srgbClr val="ED1B33"/>
        </a:buClr>
        <a:buSzPct val="100000"/>
        <a:buFont typeface="Wingdings" pitchFamily="2" charset="2"/>
        <a:buChar char="§"/>
        <a:defRPr>
          <a:solidFill>
            <a:srgbClr val="000000"/>
          </a:solidFill>
          <a:latin typeface="+mn-lt"/>
        </a:defRPr>
      </a:lvl8pPr>
      <a:lvl9pPr marL="3886200" indent="-228600" algn="l" defTabSz="449263" rtl="0" fontAlgn="base">
        <a:spcBef>
          <a:spcPts val="488"/>
        </a:spcBef>
        <a:spcAft>
          <a:spcPct val="0"/>
        </a:spcAft>
        <a:buClr>
          <a:srgbClr val="ED1B33"/>
        </a:buClr>
        <a:buSzPct val="100000"/>
        <a:buFont typeface="Wingdings" pitchFamily="2" charset="2"/>
        <a:buChar char="§"/>
        <a:defRPr>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17"/>
          <p:cNvSpPr>
            <a:spLocks noGrp="1" noChangeArrowheads="1"/>
          </p:cNvSpPr>
          <p:nvPr>
            <p:ph type="body" idx="1"/>
          </p:nvPr>
        </p:nvSpPr>
        <p:spPr bwMode="gray">
          <a:xfrm>
            <a:off x="334963" y="1441450"/>
            <a:ext cx="8424862" cy="451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27" name="Rectangle 18"/>
          <p:cNvSpPr>
            <a:spLocks noGrp="1" noChangeArrowheads="1"/>
          </p:cNvSpPr>
          <p:nvPr>
            <p:ph type="title"/>
          </p:nvPr>
        </p:nvSpPr>
        <p:spPr bwMode="gray">
          <a:xfrm>
            <a:off x="179388" y="179388"/>
            <a:ext cx="8786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smtClean="0"/>
              <a:t>Klicken Sie, um das Titelformat 26pt schwarz</a:t>
            </a:r>
          </a:p>
        </p:txBody>
      </p:sp>
      <p:sp>
        <p:nvSpPr>
          <p:cNvPr id="1031" name="Rectangle 27"/>
          <p:cNvSpPr>
            <a:spLocks noChangeArrowheads="1"/>
          </p:cNvSpPr>
          <p:nvPr/>
        </p:nvSpPr>
        <p:spPr bwMode="gray">
          <a:xfrm>
            <a:off x="8448675" y="6481763"/>
            <a:ext cx="360363" cy="152400"/>
          </a:xfrm>
          <a:prstGeom prst="rect">
            <a:avLst/>
          </a:prstGeom>
          <a:noFill/>
          <a:ln>
            <a:noFill/>
          </a:ln>
          <a:effectLst/>
          <a:extLst>
            <a:ext uri="{909E8E84-426E-40DD-AFC4-6F175D3DCCD1}">
              <a14:hiddenFill xmlns:a14="http://schemas.microsoft.com/office/drawing/2010/main">
                <a:solidFill>
                  <a:srgbClr val="E6E6E6"/>
                </a:solidFill>
              </a14:hiddenFill>
            </a:ext>
            <a:ext uri="{91240B29-F687-4F45-9708-019B960494DF}">
              <a14:hiddenLine xmlns:a14="http://schemas.microsoft.com/office/drawing/2010/main" w="158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buClr>
                <a:srgbClr val="000000"/>
              </a:buClr>
              <a:buSzPct val="80000"/>
              <a:buFont typeface="Wingdings" pitchFamily="2" charset="2"/>
              <a:buNone/>
            </a:pPr>
            <a:fld id="{B6A0B57E-F3B6-4479-B2ED-8BC4FF520146}" type="slidenum">
              <a:rPr lang="de-DE" sz="1000">
                <a:solidFill>
                  <a:srgbClr val="999999"/>
                </a:solidFill>
              </a:rPr>
              <a:pPr algn="r">
                <a:buClr>
                  <a:srgbClr val="000000"/>
                </a:buClr>
                <a:buSzPct val="80000"/>
                <a:buFont typeface="Wingdings" pitchFamily="2" charset="2"/>
                <a:buNone/>
              </a:pPr>
              <a:t>‹Nr.›</a:t>
            </a:fld>
            <a:endParaRPr lang="de-DE" sz="1000" dirty="0">
              <a:solidFill>
                <a:srgbClr val="999999"/>
              </a:solidFill>
            </a:endParaRPr>
          </a:p>
        </p:txBody>
      </p:sp>
      <p:pic>
        <p:nvPicPr>
          <p:cNvPr id="6" name="Picture 2" descr="\\PSTUDIOTERM\Clients\TNS Global\TNS_002 Templates\4. Design\1. Assets\Logos\TNS_LOGOS\final brand jpgs\TNS_logo_rgb.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82988" y="6072637"/>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785814" y="5946775"/>
            <a:ext cx="7555320" cy="377062"/>
          </a:xfrm>
          <a:prstGeom prst="rect">
            <a:avLst/>
          </a:prstGeom>
        </p:spPr>
        <p:txBody>
          <a:bodyPr lIns="496800" tIns="90000">
            <a:noAutofit/>
          </a:bodyPr>
          <a:lstStyle>
            <a:defPPr>
              <a:defRPr lang="en-AU"/>
            </a:defPPr>
            <a:lvl1pPr>
              <a:spcBef>
                <a:spcPct val="20000"/>
              </a:spcBef>
              <a:buFont typeface="Arial" pitchFamily="34" charset="0"/>
              <a:buNone/>
              <a:defRPr sz="1250" b="0">
                <a:solidFill>
                  <a:srgbClr val="333333"/>
                </a:solidFill>
                <a:latin typeface="+mn-lt"/>
                <a:cs typeface="+mn-cs"/>
              </a:defRPr>
            </a:lvl1pPr>
          </a:lstStyle>
          <a:p>
            <a:r>
              <a:rPr lang="de-DE" b="1" dirty="0" smtClean="0">
                <a:solidFill>
                  <a:srgbClr val="D10074"/>
                </a:solidFill>
              </a:rPr>
              <a:t>TNS Infratest</a:t>
            </a:r>
          </a:p>
        </p:txBody>
      </p:sp>
    </p:spTree>
    <p:extLst>
      <p:ext uri="{BB962C8B-B14F-4D97-AF65-F5344CB8AC3E}">
        <p14:creationId xmlns:p14="http://schemas.microsoft.com/office/powerpoint/2010/main" val="323514589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Lst>
  <p:timing>
    <p:tnLst>
      <p:par>
        <p:cTn id="1" dur="indefinite" restart="never" nodeType="tmRoot"/>
      </p:par>
    </p:tnLst>
  </p:timing>
  <p:hf hdr="0" dt="0"/>
  <p:txStyles>
    <p:titleStyle>
      <a:lvl1pPr algn="l" defTabSz="960438" rtl="0" eaLnBrk="0" fontAlgn="base" hangingPunct="0">
        <a:spcBef>
          <a:spcPct val="0"/>
        </a:spcBef>
        <a:spcAft>
          <a:spcPct val="0"/>
        </a:spcAft>
        <a:defRPr sz="2600">
          <a:solidFill>
            <a:srgbClr val="000000"/>
          </a:solidFill>
          <a:latin typeface="Verdana" pitchFamily="34" charset="0"/>
          <a:ea typeface="Verdana" pitchFamily="34" charset="0"/>
          <a:cs typeface="Verdana" pitchFamily="34" charset="0"/>
        </a:defRPr>
      </a:lvl1pPr>
      <a:lvl2pPr algn="l" defTabSz="960438" rtl="0" eaLnBrk="0" fontAlgn="base" hangingPunct="0">
        <a:spcBef>
          <a:spcPct val="0"/>
        </a:spcBef>
        <a:spcAft>
          <a:spcPct val="0"/>
        </a:spcAft>
        <a:defRPr sz="2600">
          <a:solidFill>
            <a:srgbClr val="000000"/>
          </a:solidFill>
          <a:latin typeface="Arial" charset="0"/>
        </a:defRPr>
      </a:lvl2pPr>
      <a:lvl3pPr algn="l" defTabSz="960438" rtl="0" eaLnBrk="0" fontAlgn="base" hangingPunct="0">
        <a:spcBef>
          <a:spcPct val="0"/>
        </a:spcBef>
        <a:spcAft>
          <a:spcPct val="0"/>
        </a:spcAft>
        <a:defRPr sz="2600">
          <a:solidFill>
            <a:srgbClr val="000000"/>
          </a:solidFill>
          <a:latin typeface="Arial" charset="0"/>
        </a:defRPr>
      </a:lvl3pPr>
      <a:lvl4pPr algn="l" defTabSz="960438" rtl="0" eaLnBrk="0" fontAlgn="base" hangingPunct="0">
        <a:spcBef>
          <a:spcPct val="0"/>
        </a:spcBef>
        <a:spcAft>
          <a:spcPct val="0"/>
        </a:spcAft>
        <a:defRPr sz="2600">
          <a:solidFill>
            <a:srgbClr val="000000"/>
          </a:solidFill>
          <a:latin typeface="Arial" charset="0"/>
        </a:defRPr>
      </a:lvl4pPr>
      <a:lvl5pPr algn="l" defTabSz="960438" rtl="0" eaLnBrk="0" fontAlgn="base" hangingPunct="0">
        <a:spcBef>
          <a:spcPct val="0"/>
        </a:spcBef>
        <a:spcAft>
          <a:spcPct val="0"/>
        </a:spcAft>
        <a:defRPr sz="2600">
          <a:solidFill>
            <a:srgbClr val="000000"/>
          </a:solidFill>
          <a:latin typeface="Arial" charset="0"/>
        </a:defRPr>
      </a:lvl5pPr>
      <a:lvl6pPr marL="457200" algn="l" defTabSz="960438" rtl="0" fontAlgn="base">
        <a:spcBef>
          <a:spcPct val="0"/>
        </a:spcBef>
        <a:spcAft>
          <a:spcPct val="0"/>
        </a:spcAft>
        <a:defRPr sz="2600">
          <a:solidFill>
            <a:srgbClr val="000000"/>
          </a:solidFill>
          <a:latin typeface="Arial" charset="0"/>
        </a:defRPr>
      </a:lvl6pPr>
      <a:lvl7pPr marL="914400" algn="l" defTabSz="960438" rtl="0" fontAlgn="base">
        <a:spcBef>
          <a:spcPct val="0"/>
        </a:spcBef>
        <a:spcAft>
          <a:spcPct val="0"/>
        </a:spcAft>
        <a:defRPr sz="2600">
          <a:solidFill>
            <a:srgbClr val="000000"/>
          </a:solidFill>
          <a:latin typeface="Arial" charset="0"/>
        </a:defRPr>
      </a:lvl7pPr>
      <a:lvl8pPr marL="1371600" algn="l" defTabSz="960438" rtl="0" fontAlgn="base">
        <a:spcBef>
          <a:spcPct val="0"/>
        </a:spcBef>
        <a:spcAft>
          <a:spcPct val="0"/>
        </a:spcAft>
        <a:defRPr sz="2600">
          <a:solidFill>
            <a:srgbClr val="000000"/>
          </a:solidFill>
          <a:latin typeface="Arial" charset="0"/>
        </a:defRPr>
      </a:lvl8pPr>
      <a:lvl9pPr marL="1828800" algn="l" defTabSz="960438" rtl="0" fontAlgn="base">
        <a:spcBef>
          <a:spcPct val="0"/>
        </a:spcBef>
        <a:spcAft>
          <a:spcPct val="0"/>
        </a:spcAft>
        <a:defRPr sz="2600">
          <a:solidFill>
            <a:srgbClr val="000000"/>
          </a:solidFill>
          <a:latin typeface="Arial" charset="0"/>
        </a:defRPr>
      </a:lvl9pPr>
    </p:titleStyle>
    <p:bodyStyle>
      <a:lvl1pPr marL="287338" indent="-287338" algn="l" defTabSz="960438" rtl="0" eaLnBrk="0" fontAlgn="base" hangingPunct="0">
        <a:spcBef>
          <a:spcPct val="0"/>
        </a:spcBef>
        <a:spcAft>
          <a:spcPct val="25000"/>
        </a:spcAft>
        <a:buClr>
          <a:srgbClr val="FF008C"/>
        </a:buClr>
        <a:buSzPct val="80000"/>
        <a:buFont typeface="Wingdings" pitchFamily="2" charset="2"/>
        <a:buBlip>
          <a:blip r:embed="rId16"/>
        </a:buBlip>
        <a:defRPr sz="1600">
          <a:solidFill>
            <a:schemeClr val="tx1"/>
          </a:solidFill>
          <a:latin typeface="Verdana" pitchFamily="34" charset="0"/>
          <a:ea typeface="Verdana" pitchFamily="34" charset="0"/>
          <a:cs typeface="Verdana" pitchFamily="34" charset="0"/>
        </a:defRPr>
      </a:lvl1pPr>
      <a:lvl2pPr marL="574675" indent="-287338" algn="l" defTabSz="960438" rtl="0" eaLnBrk="0" fontAlgn="base" hangingPunct="0">
        <a:spcBef>
          <a:spcPct val="0"/>
        </a:spcBef>
        <a:spcAft>
          <a:spcPct val="25000"/>
        </a:spcAft>
        <a:buClr>
          <a:srgbClr val="6E6E6E"/>
        </a:buClr>
        <a:buSzPct val="80000"/>
        <a:buFont typeface="Wingdings" pitchFamily="2" charset="2"/>
        <a:buBlip>
          <a:blip r:embed="rId17"/>
        </a:buBlip>
        <a:defRPr sz="1600">
          <a:solidFill>
            <a:schemeClr val="tx1"/>
          </a:solidFill>
          <a:latin typeface="Verdana" pitchFamily="34" charset="0"/>
          <a:ea typeface="Verdana" pitchFamily="34" charset="0"/>
          <a:cs typeface="Verdana" pitchFamily="34" charset="0"/>
        </a:defRPr>
      </a:lvl2pPr>
      <a:lvl3pPr marL="862013" indent="-287338" algn="l" defTabSz="960438" rtl="0" eaLnBrk="0" fontAlgn="base" hangingPunct="0">
        <a:spcBef>
          <a:spcPct val="0"/>
        </a:spcBef>
        <a:spcAft>
          <a:spcPct val="25000"/>
        </a:spcAft>
        <a:buClr>
          <a:srgbClr val="6E6E6E"/>
        </a:buClr>
        <a:buSzPct val="80000"/>
        <a:buFont typeface="Wingdings" pitchFamily="2" charset="2"/>
        <a:buBlip>
          <a:blip r:embed="rId18"/>
        </a:buBlip>
        <a:defRPr sz="1600">
          <a:solidFill>
            <a:schemeClr val="tx1"/>
          </a:solidFill>
          <a:latin typeface="Verdana" pitchFamily="34" charset="0"/>
          <a:ea typeface="Verdana" pitchFamily="34" charset="0"/>
          <a:cs typeface="Verdana" pitchFamily="34" charset="0"/>
        </a:defRPr>
      </a:lvl3pPr>
      <a:lvl4pPr marL="1149350" indent="-287338" algn="l" defTabSz="960438" rtl="0" eaLnBrk="0" fontAlgn="base" hangingPunct="0">
        <a:spcBef>
          <a:spcPct val="0"/>
        </a:spcBef>
        <a:spcAft>
          <a:spcPct val="25000"/>
        </a:spcAft>
        <a:buClr>
          <a:srgbClr val="6E6E6E"/>
        </a:buClr>
        <a:buSzPct val="80000"/>
        <a:buBlip>
          <a:blip r:embed="rId18"/>
        </a:buBlip>
        <a:defRPr sz="1600">
          <a:solidFill>
            <a:schemeClr val="tx1"/>
          </a:solidFill>
          <a:latin typeface="Verdana" pitchFamily="34" charset="0"/>
          <a:ea typeface="Verdana" pitchFamily="34" charset="0"/>
          <a:cs typeface="Verdana" pitchFamily="34" charset="0"/>
        </a:defRPr>
      </a:lvl4pPr>
      <a:lvl5pPr marL="1436688" indent="-287338" algn="l" defTabSz="960438" rtl="0" eaLnBrk="0" fontAlgn="base" hangingPunct="0">
        <a:spcBef>
          <a:spcPct val="0"/>
        </a:spcBef>
        <a:spcAft>
          <a:spcPct val="25000"/>
        </a:spcAft>
        <a:buClr>
          <a:srgbClr val="6E6E6E"/>
        </a:buClr>
        <a:buSzPct val="80000"/>
        <a:buBlip>
          <a:blip r:embed="rId18"/>
        </a:buBlip>
        <a:defRPr sz="1600">
          <a:solidFill>
            <a:schemeClr val="tx1"/>
          </a:solidFill>
          <a:latin typeface="Verdana" pitchFamily="34" charset="0"/>
          <a:ea typeface="Verdana" pitchFamily="34" charset="0"/>
          <a:cs typeface="Verdana" pitchFamily="34" charset="0"/>
        </a:defRPr>
      </a:lvl5pPr>
      <a:lvl6pPr marL="1893888" indent="-287338" algn="l" defTabSz="960438" rtl="0" fontAlgn="base">
        <a:spcBef>
          <a:spcPct val="0"/>
        </a:spcBef>
        <a:spcAft>
          <a:spcPct val="25000"/>
        </a:spcAft>
        <a:buClr>
          <a:srgbClr val="6E6E6E"/>
        </a:buClr>
        <a:buSzPct val="80000"/>
        <a:buBlip>
          <a:blip r:embed="rId18"/>
        </a:buBlip>
        <a:defRPr sz="1600">
          <a:solidFill>
            <a:schemeClr val="tx1"/>
          </a:solidFill>
          <a:latin typeface="+mn-lt"/>
          <a:cs typeface="+mn-cs"/>
        </a:defRPr>
      </a:lvl6pPr>
      <a:lvl7pPr marL="2351088" indent="-287338" algn="l" defTabSz="960438" rtl="0" fontAlgn="base">
        <a:spcBef>
          <a:spcPct val="0"/>
        </a:spcBef>
        <a:spcAft>
          <a:spcPct val="25000"/>
        </a:spcAft>
        <a:buClr>
          <a:srgbClr val="6E6E6E"/>
        </a:buClr>
        <a:buSzPct val="80000"/>
        <a:buBlip>
          <a:blip r:embed="rId18"/>
        </a:buBlip>
        <a:defRPr sz="1600">
          <a:solidFill>
            <a:schemeClr val="tx1"/>
          </a:solidFill>
          <a:latin typeface="+mn-lt"/>
          <a:cs typeface="+mn-cs"/>
        </a:defRPr>
      </a:lvl7pPr>
      <a:lvl8pPr marL="2808288" indent="-287338" algn="l" defTabSz="960438" rtl="0" fontAlgn="base">
        <a:spcBef>
          <a:spcPct val="0"/>
        </a:spcBef>
        <a:spcAft>
          <a:spcPct val="25000"/>
        </a:spcAft>
        <a:buClr>
          <a:srgbClr val="6E6E6E"/>
        </a:buClr>
        <a:buSzPct val="80000"/>
        <a:buBlip>
          <a:blip r:embed="rId18"/>
        </a:buBlip>
        <a:defRPr sz="1600">
          <a:solidFill>
            <a:schemeClr val="tx1"/>
          </a:solidFill>
          <a:latin typeface="+mn-lt"/>
          <a:cs typeface="+mn-cs"/>
        </a:defRPr>
      </a:lvl8pPr>
      <a:lvl9pPr marL="3265488" indent="-287338" algn="l" defTabSz="960438" rtl="0" fontAlgn="base">
        <a:spcBef>
          <a:spcPct val="0"/>
        </a:spcBef>
        <a:spcAft>
          <a:spcPct val="25000"/>
        </a:spcAft>
        <a:buClr>
          <a:srgbClr val="6E6E6E"/>
        </a:buClr>
        <a:buSzPct val="80000"/>
        <a:buBlip>
          <a:blip r:embed="rId18"/>
        </a:buBlip>
        <a:defRPr sz="16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7"/>
          <p:cNvSpPr>
            <a:spLocks noGrp="1" noChangeArrowheads="1"/>
          </p:cNvSpPr>
          <p:nvPr>
            <p:ph type="body" idx="1"/>
          </p:nvPr>
        </p:nvSpPr>
        <p:spPr bwMode="gray">
          <a:xfrm>
            <a:off x="334697" y="1441117"/>
            <a:ext cx="8424581" cy="451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7" name="Rectangle 18"/>
          <p:cNvSpPr>
            <a:spLocks noGrp="1" noChangeArrowheads="1"/>
          </p:cNvSpPr>
          <p:nvPr>
            <p:ph type="title"/>
          </p:nvPr>
        </p:nvSpPr>
        <p:spPr bwMode="gray">
          <a:xfrm>
            <a:off x="179855" y="179347"/>
            <a:ext cx="87866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smtClean="0"/>
              <a:t>Klicken Sie, um das Titelformat 26pt schwarz</a:t>
            </a:r>
          </a:p>
        </p:txBody>
      </p:sp>
      <p:sp>
        <p:nvSpPr>
          <p:cNvPr id="14" name="Rectangle 4"/>
          <p:cNvSpPr>
            <a:spLocks noChangeArrowheads="1"/>
          </p:cNvSpPr>
          <p:nvPr/>
        </p:nvSpPr>
        <p:spPr bwMode="gray">
          <a:xfrm>
            <a:off x="8448675" y="6481763"/>
            <a:ext cx="360363" cy="152400"/>
          </a:xfrm>
          <a:prstGeom prst="rect">
            <a:avLst/>
          </a:prstGeom>
          <a:noFill/>
          <a:ln>
            <a:noFill/>
          </a:ln>
          <a:effectLst/>
          <a:extLst>
            <a:ext uri="{909E8E84-426E-40DD-AFC4-6F175D3DCCD1}">
              <a14:hiddenFill xmlns:a14="http://schemas.microsoft.com/office/drawing/2010/main">
                <a:solidFill>
                  <a:srgbClr val="E6E6E6"/>
                </a:solidFill>
              </a14:hiddenFill>
            </a:ext>
            <a:ext uri="{91240B29-F687-4F45-9708-019B960494DF}">
              <a14:hiddenLine xmlns:a14="http://schemas.microsoft.com/office/drawing/2010/main" w="158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fontAlgn="auto">
              <a:spcBef>
                <a:spcPts val="0"/>
              </a:spcBef>
              <a:spcAft>
                <a:spcPts val="0"/>
              </a:spcAft>
              <a:buClr>
                <a:srgbClr val="000000"/>
              </a:buClr>
              <a:buSzPct val="80000"/>
              <a:buFont typeface="Wingdings" pitchFamily="2" charset="2"/>
              <a:buNone/>
            </a:pPr>
            <a:fld id="{BA4CAECC-9DBA-4DEB-82FB-D457E10AB6E3}" type="slidenum">
              <a:rPr lang="de-DE" sz="1000">
                <a:solidFill>
                  <a:srgbClr val="999999"/>
                </a:solidFill>
                <a:latin typeface="Arial"/>
                <a:cs typeface="Arial"/>
              </a:rPr>
              <a:pPr algn="r" fontAlgn="auto">
                <a:spcBef>
                  <a:spcPts val="0"/>
                </a:spcBef>
                <a:spcAft>
                  <a:spcPts val="0"/>
                </a:spcAft>
                <a:buClr>
                  <a:srgbClr val="000000"/>
                </a:buClr>
                <a:buSzPct val="80000"/>
                <a:buFont typeface="Wingdings" pitchFamily="2" charset="2"/>
                <a:buNone/>
              </a:pPr>
              <a:t>‹Nr.›</a:t>
            </a:fld>
            <a:endParaRPr lang="de-DE" sz="1000">
              <a:solidFill>
                <a:srgbClr val="999999"/>
              </a:solidFill>
              <a:latin typeface="Arial"/>
              <a:cs typeface="Arial"/>
            </a:endParaRPr>
          </a:p>
        </p:txBody>
      </p:sp>
      <p:pic>
        <p:nvPicPr>
          <p:cNvPr id="6" name="Picture 2" descr="\\PSTUDIOTERM\Clients\TNS Global\TNS_002 Templates\4. Design\1. Assets\Logos\TNS_LOGOS\final brand jpgs\TNS_logo_rgb.jp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82988" y="6072637"/>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785814" y="5946775"/>
            <a:ext cx="7555320" cy="377062"/>
          </a:xfrm>
          <a:prstGeom prst="rect">
            <a:avLst/>
          </a:prstGeom>
        </p:spPr>
        <p:txBody>
          <a:bodyPr lIns="496800" tIns="90000">
            <a:noAutofit/>
          </a:bodyPr>
          <a:lstStyle>
            <a:defPPr>
              <a:defRPr lang="en-AU"/>
            </a:defPPr>
            <a:lvl1pPr>
              <a:spcBef>
                <a:spcPct val="20000"/>
              </a:spcBef>
              <a:buFont typeface="Arial" pitchFamily="34" charset="0"/>
              <a:buNone/>
              <a:defRPr sz="1250" b="0">
                <a:solidFill>
                  <a:srgbClr val="333333"/>
                </a:solidFill>
                <a:latin typeface="+mn-lt"/>
                <a:cs typeface="+mn-cs"/>
              </a:defRPr>
            </a:lvl1pPr>
          </a:lstStyle>
          <a:p>
            <a:r>
              <a:rPr lang="de-DE" b="1" dirty="0" smtClean="0">
                <a:solidFill>
                  <a:srgbClr val="D10074"/>
                </a:solidFill>
              </a:rPr>
              <a:t>TNS Infratest</a:t>
            </a:r>
          </a:p>
        </p:txBody>
      </p:sp>
    </p:spTree>
    <p:extLst>
      <p:ext uri="{BB962C8B-B14F-4D97-AF65-F5344CB8AC3E}">
        <p14:creationId xmlns:p14="http://schemas.microsoft.com/office/powerpoint/2010/main" val="4283838837"/>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Lst>
  <p:timing>
    <p:tnLst>
      <p:par>
        <p:cTn id="1" dur="indefinite" restart="never" nodeType="tmRoot"/>
      </p:par>
    </p:tnLst>
  </p:timing>
  <p:hf hdr="0" dt="0"/>
  <p:txStyles>
    <p:titleStyle>
      <a:lvl1pPr algn="l" defTabSz="958901" rtl="0" eaLnBrk="0" fontAlgn="base" hangingPunct="0">
        <a:spcBef>
          <a:spcPct val="0"/>
        </a:spcBef>
        <a:spcAft>
          <a:spcPct val="0"/>
        </a:spcAft>
        <a:defRPr sz="2600">
          <a:solidFill>
            <a:srgbClr val="000000"/>
          </a:solidFill>
          <a:latin typeface="+mj-lt"/>
          <a:ea typeface="+mj-ea"/>
          <a:cs typeface="+mj-cs"/>
        </a:defRPr>
      </a:lvl1pPr>
      <a:lvl2pPr algn="l" defTabSz="958901" rtl="0" eaLnBrk="0" fontAlgn="base" hangingPunct="0">
        <a:spcBef>
          <a:spcPct val="0"/>
        </a:spcBef>
        <a:spcAft>
          <a:spcPct val="0"/>
        </a:spcAft>
        <a:defRPr sz="2600">
          <a:solidFill>
            <a:srgbClr val="000000"/>
          </a:solidFill>
          <a:latin typeface="Arial" pitchFamily="34" charset="0"/>
        </a:defRPr>
      </a:lvl2pPr>
      <a:lvl3pPr algn="l" defTabSz="958901" rtl="0" eaLnBrk="0" fontAlgn="base" hangingPunct="0">
        <a:spcBef>
          <a:spcPct val="0"/>
        </a:spcBef>
        <a:spcAft>
          <a:spcPct val="0"/>
        </a:spcAft>
        <a:defRPr sz="2600">
          <a:solidFill>
            <a:srgbClr val="000000"/>
          </a:solidFill>
          <a:latin typeface="Arial" pitchFamily="34" charset="0"/>
        </a:defRPr>
      </a:lvl3pPr>
      <a:lvl4pPr algn="l" defTabSz="958901" rtl="0" eaLnBrk="0" fontAlgn="base" hangingPunct="0">
        <a:spcBef>
          <a:spcPct val="0"/>
        </a:spcBef>
        <a:spcAft>
          <a:spcPct val="0"/>
        </a:spcAft>
        <a:defRPr sz="2600">
          <a:solidFill>
            <a:srgbClr val="000000"/>
          </a:solidFill>
          <a:latin typeface="Arial" pitchFamily="34" charset="0"/>
        </a:defRPr>
      </a:lvl4pPr>
      <a:lvl5pPr algn="l" defTabSz="958901" rtl="0" eaLnBrk="0" fontAlgn="base" hangingPunct="0">
        <a:spcBef>
          <a:spcPct val="0"/>
        </a:spcBef>
        <a:spcAft>
          <a:spcPct val="0"/>
        </a:spcAft>
        <a:defRPr sz="2600">
          <a:solidFill>
            <a:srgbClr val="000000"/>
          </a:solidFill>
          <a:latin typeface="Arial" pitchFamily="34" charset="0"/>
        </a:defRPr>
      </a:lvl5pPr>
      <a:lvl6pPr marL="384008" algn="l" defTabSz="960018" rtl="0" fontAlgn="base">
        <a:spcBef>
          <a:spcPct val="0"/>
        </a:spcBef>
        <a:spcAft>
          <a:spcPct val="0"/>
        </a:spcAft>
        <a:defRPr sz="2600">
          <a:solidFill>
            <a:srgbClr val="000000"/>
          </a:solidFill>
          <a:latin typeface="Arial" pitchFamily="34" charset="0"/>
        </a:defRPr>
      </a:lvl6pPr>
      <a:lvl7pPr marL="768014" algn="l" defTabSz="960018" rtl="0" fontAlgn="base">
        <a:spcBef>
          <a:spcPct val="0"/>
        </a:spcBef>
        <a:spcAft>
          <a:spcPct val="0"/>
        </a:spcAft>
        <a:defRPr sz="2600">
          <a:solidFill>
            <a:srgbClr val="000000"/>
          </a:solidFill>
          <a:latin typeface="Arial" pitchFamily="34" charset="0"/>
        </a:defRPr>
      </a:lvl7pPr>
      <a:lvl8pPr marL="1152021" algn="l" defTabSz="960018" rtl="0" fontAlgn="base">
        <a:spcBef>
          <a:spcPct val="0"/>
        </a:spcBef>
        <a:spcAft>
          <a:spcPct val="0"/>
        </a:spcAft>
        <a:defRPr sz="2600">
          <a:solidFill>
            <a:srgbClr val="000000"/>
          </a:solidFill>
          <a:latin typeface="Arial" pitchFamily="34" charset="0"/>
        </a:defRPr>
      </a:lvl8pPr>
      <a:lvl9pPr marL="1536029" algn="l" defTabSz="960018" rtl="0" fontAlgn="base">
        <a:spcBef>
          <a:spcPct val="0"/>
        </a:spcBef>
        <a:spcAft>
          <a:spcPct val="0"/>
        </a:spcAft>
        <a:defRPr sz="2600">
          <a:solidFill>
            <a:srgbClr val="000000"/>
          </a:solidFill>
          <a:latin typeface="Arial" pitchFamily="34" charset="0"/>
        </a:defRPr>
      </a:lvl9pPr>
    </p:titleStyle>
    <p:bodyStyle>
      <a:lvl1pPr marL="285403" indent="-285403" algn="l" defTabSz="958901" rtl="0" eaLnBrk="0" fontAlgn="base" hangingPunct="0">
        <a:spcBef>
          <a:spcPct val="0"/>
        </a:spcBef>
        <a:spcAft>
          <a:spcPct val="25000"/>
        </a:spcAft>
        <a:buClr>
          <a:srgbClr val="FF008C"/>
        </a:buClr>
        <a:buSzPct val="80000"/>
        <a:buFont typeface="Wingdings" pitchFamily="2" charset="2"/>
        <a:buBlip>
          <a:blip r:embed="rId19"/>
        </a:buBlip>
        <a:defRPr sz="1600">
          <a:solidFill>
            <a:schemeClr val="tx1"/>
          </a:solidFill>
          <a:latin typeface="+mn-lt"/>
          <a:ea typeface="+mn-ea"/>
          <a:cs typeface="+mn-cs"/>
        </a:defRPr>
      </a:lvl1pPr>
      <a:lvl2pPr marL="573473" indent="-286737" algn="l" defTabSz="958901" rtl="0" eaLnBrk="0" fontAlgn="base" hangingPunct="0">
        <a:spcBef>
          <a:spcPct val="0"/>
        </a:spcBef>
        <a:spcAft>
          <a:spcPct val="25000"/>
        </a:spcAft>
        <a:buClr>
          <a:srgbClr val="6E6E6E"/>
        </a:buClr>
        <a:buSzPct val="80000"/>
        <a:buFont typeface="Wingdings" pitchFamily="2" charset="2"/>
        <a:buBlip>
          <a:blip r:embed="rId20"/>
        </a:buBlip>
        <a:defRPr sz="1600">
          <a:solidFill>
            <a:schemeClr val="tx1"/>
          </a:solidFill>
          <a:latin typeface="+mn-lt"/>
          <a:cs typeface="+mn-cs"/>
        </a:defRPr>
      </a:lvl2pPr>
      <a:lvl3pPr marL="860210" indent="-285403" algn="l" defTabSz="958901" rtl="0" eaLnBrk="0" fontAlgn="base" hangingPunct="0">
        <a:spcBef>
          <a:spcPct val="0"/>
        </a:spcBef>
        <a:spcAft>
          <a:spcPct val="25000"/>
        </a:spcAft>
        <a:buClr>
          <a:srgbClr val="6E6E6E"/>
        </a:buClr>
        <a:buSzPct val="80000"/>
        <a:buFont typeface="Wingdings" pitchFamily="2" charset="2"/>
        <a:buBlip>
          <a:blip r:embed="rId21"/>
        </a:buBlip>
        <a:defRPr sz="1600">
          <a:solidFill>
            <a:schemeClr val="tx1"/>
          </a:solidFill>
          <a:latin typeface="+mn-lt"/>
          <a:cs typeface="+mn-cs"/>
        </a:defRPr>
      </a:lvl3pPr>
      <a:lvl4pPr marL="1148281" indent="-286737" algn="l" defTabSz="958901" rtl="0" eaLnBrk="0" fontAlgn="base" hangingPunct="0">
        <a:spcBef>
          <a:spcPct val="0"/>
        </a:spcBef>
        <a:spcAft>
          <a:spcPct val="25000"/>
        </a:spcAft>
        <a:buClr>
          <a:srgbClr val="6E6E6E"/>
        </a:buClr>
        <a:buSzPct val="80000"/>
        <a:buBlip>
          <a:blip r:embed="rId21"/>
        </a:buBlip>
        <a:defRPr sz="1600">
          <a:solidFill>
            <a:schemeClr val="tx1"/>
          </a:solidFill>
          <a:latin typeface="+mn-lt"/>
          <a:cs typeface="+mn-cs"/>
        </a:defRPr>
      </a:lvl4pPr>
      <a:lvl5pPr marL="1435017" indent="-285403" algn="l" defTabSz="958901" rtl="0" eaLnBrk="0" fontAlgn="base" hangingPunct="0">
        <a:spcBef>
          <a:spcPct val="0"/>
        </a:spcBef>
        <a:spcAft>
          <a:spcPct val="25000"/>
        </a:spcAft>
        <a:buClr>
          <a:srgbClr val="6E6E6E"/>
        </a:buClr>
        <a:buSzPct val="80000"/>
        <a:buBlip>
          <a:blip r:embed="rId21"/>
        </a:buBlip>
        <a:defRPr sz="1600">
          <a:solidFill>
            <a:schemeClr val="tx1"/>
          </a:solidFill>
          <a:latin typeface="+mn-lt"/>
          <a:cs typeface="+mn-cs"/>
        </a:defRPr>
      </a:lvl5pPr>
      <a:lvl6pPr marL="1820035" indent="-286672" algn="l" defTabSz="960018" rtl="0" fontAlgn="base">
        <a:spcBef>
          <a:spcPct val="0"/>
        </a:spcBef>
        <a:spcAft>
          <a:spcPct val="25000"/>
        </a:spcAft>
        <a:buClr>
          <a:srgbClr val="6E6E6E"/>
        </a:buClr>
        <a:buSzPct val="80000"/>
        <a:buBlip>
          <a:blip r:embed="rId21"/>
        </a:buBlip>
        <a:defRPr sz="1600">
          <a:solidFill>
            <a:schemeClr val="tx1"/>
          </a:solidFill>
          <a:latin typeface="+mn-lt"/>
          <a:cs typeface="+mn-cs"/>
        </a:defRPr>
      </a:lvl6pPr>
      <a:lvl7pPr marL="2204040" indent="-286672" algn="l" defTabSz="960018" rtl="0" fontAlgn="base">
        <a:spcBef>
          <a:spcPct val="0"/>
        </a:spcBef>
        <a:spcAft>
          <a:spcPct val="25000"/>
        </a:spcAft>
        <a:buClr>
          <a:srgbClr val="6E6E6E"/>
        </a:buClr>
        <a:buSzPct val="80000"/>
        <a:buBlip>
          <a:blip r:embed="rId21"/>
        </a:buBlip>
        <a:defRPr sz="1600">
          <a:solidFill>
            <a:schemeClr val="tx1"/>
          </a:solidFill>
          <a:latin typeface="+mn-lt"/>
          <a:cs typeface="+mn-cs"/>
        </a:defRPr>
      </a:lvl7pPr>
      <a:lvl8pPr marL="2588047" indent="-286672" algn="l" defTabSz="960018" rtl="0" fontAlgn="base">
        <a:spcBef>
          <a:spcPct val="0"/>
        </a:spcBef>
        <a:spcAft>
          <a:spcPct val="25000"/>
        </a:spcAft>
        <a:buClr>
          <a:srgbClr val="6E6E6E"/>
        </a:buClr>
        <a:buSzPct val="80000"/>
        <a:buBlip>
          <a:blip r:embed="rId21"/>
        </a:buBlip>
        <a:defRPr sz="1600">
          <a:solidFill>
            <a:schemeClr val="tx1"/>
          </a:solidFill>
          <a:latin typeface="+mn-lt"/>
          <a:cs typeface="+mn-cs"/>
        </a:defRPr>
      </a:lvl8pPr>
      <a:lvl9pPr marL="2972055" indent="-286672" algn="l" defTabSz="960018" rtl="0" fontAlgn="base">
        <a:spcBef>
          <a:spcPct val="0"/>
        </a:spcBef>
        <a:spcAft>
          <a:spcPct val="25000"/>
        </a:spcAft>
        <a:buClr>
          <a:srgbClr val="6E6E6E"/>
        </a:buClr>
        <a:buSzPct val="80000"/>
        <a:buBlip>
          <a:blip r:embed="rId21"/>
        </a:buBlip>
        <a:defRPr sz="1600">
          <a:solidFill>
            <a:schemeClr val="tx1"/>
          </a:solidFill>
          <a:latin typeface="+mn-lt"/>
          <a:cs typeface="+mn-cs"/>
        </a:defRPr>
      </a:lvl9pPr>
    </p:bodyStyle>
    <p:otherStyle>
      <a:defPPr>
        <a:defRPr lang="de-DE"/>
      </a:defPPr>
      <a:lvl1pPr marL="0" algn="l" defTabSz="768014" rtl="0" eaLnBrk="1" latinLnBrk="0" hangingPunct="1">
        <a:defRPr sz="1500" kern="1200">
          <a:solidFill>
            <a:schemeClr val="tx1"/>
          </a:solidFill>
          <a:latin typeface="+mn-lt"/>
          <a:ea typeface="+mn-ea"/>
          <a:cs typeface="+mn-cs"/>
        </a:defRPr>
      </a:lvl1pPr>
      <a:lvl2pPr marL="384008" algn="l" defTabSz="768014" rtl="0" eaLnBrk="1" latinLnBrk="0" hangingPunct="1">
        <a:defRPr sz="1500" kern="1200">
          <a:solidFill>
            <a:schemeClr val="tx1"/>
          </a:solidFill>
          <a:latin typeface="+mn-lt"/>
          <a:ea typeface="+mn-ea"/>
          <a:cs typeface="+mn-cs"/>
        </a:defRPr>
      </a:lvl2pPr>
      <a:lvl3pPr marL="768014" algn="l" defTabSz="768014" rtl="0" eaLnBrk="1" latinLnBrk="0" hangingPunct="1">
        <a:defRPr sz="1500" kern="1200">
          <a:solidFill>
            <a:schemeClr val="tx1"/>
          </a:solidFill>
          <a:latin typeface="+mn-lt"/>
          <a:ea typeface="+mn-ea"/>
          <a:cs typeface="+mn-cs"/>
        </a:defRPr>
      </a:lvl3pPr>
      <a:lvl4pPr marL="1152021" algn="l" defTabSz="768014" rtl="0" eaLnBrk="1" latinLnBrk="0" hangingPunct="1">
        <a:defRPr sz="1500" kern="1200">
          <a:solidFill>
            <a:schemeClr val="tx1"/>
          </a:solidFill>
          <a:latin typeface="+mn-lt"/>
          <a:ea typeface="+mn-ea"/>
          <a:cs typeface="+mn-cs"/>
        </a:defRPr>
      </a:lvl4pPr>
      <a:lvl5pPr marL="1536029" algn="l" defTabSz="768014" rtl="0" eaLnBrk="1" latinLnBrk="0" hangingPunct="1">
        <a:defRPr sz="1500" kern="1200">
          <a:solidFill>
            <a:schemeClr val="tx1"/>
          </a:solidFill>
          <a:latin typeface="+mn-lt"/>
          <a:ea typeface="+mn-ea"/>
          <a:cs typeface="+mn-cs"/>
        </a:defRPr>
      </a:lvl5pPr>
      <a:lvl6pPr marL="1920035" algn="l" defTabSz="768014" rtl="0" eaLnBrk="1" latinLnBrk="0" hangingPunct="1">
        <a:defRPr sz="1500" kern="1200">
          <a:solidFill>
            <a:schemeClr val="tx1"/>
          </a:solidFill>
          <a:latin typeface="+mn-lt"/>
          <a:ea typeface="+mn-ea"/>
          <a:cs typeface="+mn-cs"/>
        </a:defRPr>
      </a:lvl6pPr>
      <a:lvl7pPr marL="2304041" algn="l" defTabSz="768014" rtl="0" eaLnBrk="1" latinLnBrk="0" hangingPunct="1">
        <a:defRPr sz="1500" kern="1200">
          <a:solidFill>
            <a:schemeClr val="tx1"/>
          </a:solidFill>
          <a:latin typeface="+mn-lt"/>
          <a:ea typeface="+mn-ea"/>
          <a:cs typeface="+mn-cs"/>
        </a:defRPr>
      </a:lvl7pPr>
      <a:lvl8pPr marL="2688049" algn="l" defTabSz="768014" rtl="0" eaLnBrk="1" latinLnBrk="0" hangingPunct="1">
        <a:defRPr sz="1500" kern="1200">
          <a:solidFill>
            <a:schemeClr val="tx1"/>
          </a:solidFill>
          <a:latin typeface="+mn-lt"/>
          <a:ea typeface="+mn-ea"/>
          <a:cs typeface="+mn-cs"/>
        </a:defRPr>
      </a:lvl8pPr>
      <a:lvl9pPr marL="3072056" algn="l" defTabSz="768014"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p:nvSpPr>
        <p:spPr>
          <a:xfrm>
            <a:off x="1291688" y="6323837"/>
            <a:ext cx="754475" cy="531000"/>
          </a:xfrm>
          <a:prstGeom prst="rect">
            <a:avLst/>
          </a:prstGeom>
          <a:noFill/>
        </p:spPr>
        <p:txBody>
          <a:bodyPr wrap="square" lIns="0" tIns="0" rIns="0" bIns="266400" rtlCol="0" anchor="b">
            <a:noAutofit/>
          </a:bodyPr>
          <a:lstStyle/>
          <a:p>
            <a:r>
              <a:rPr lang="en-AU" sz="750" dirty="0">
                <a:solidFill>
                  <a:srgbClr val="333333"/>
                </a:solidFill>
                <a:latin typeface="Verdana"/>
              </a:rPr>
              <a:t>©TNS 2012</a:t>
            </a:r>
          </a:p>
        </p:txBody>
      </p:sp>
      <p:sp>
        <p:nvSpPr>
          <p:cNvPr id="2" name="Title Placeholder 1"/>
          <p:cNvSpPr>
            <a:spLocks noGrp="1"/>
          </p:cNvSpPr>
          <p:nvPr>
            <p:ph type="title"/>
          </p:nvPr>
        </p:nvSpPr>
        <p:spPr>
          <a:xfrm>
            <a:off x="0" y="1"/>
            <a:ext cx="9145617" cy="1031838"/>
          </a:xfrm>
          <a:prstGeom prst="rect">
            <a:avLst/>
          </a:prstGeom>
        </p:spPr>
        <p:txBody>
          <a:bodyPr vert="horz" lIns="277200" tIns="208800" rIns="27720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0" y="1031837"/>
            <a:ext cx="9145617" cy="4035515"/>
          </a:xfrm>
          <a:prstGeom prst="rect">
            <a:avLst/>
          </a:prstGeom>
        </p:spPr>
        <p:txBody>
          <a:bodyPr vert="horz" lIns="277200" tIns="212400" rIns="27720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‹Nr.›</a:t>
            </a:fld>
            <a:endParaRPr lang="en-AU" dirty="0"/>
          </a:p>
        </p:txBody>
      </p:sp>
      <p:cxnSp>
        <p:nvCxnSpPr>
          <p:cNvPr id="70" name="Straight Connector 69"/>
          <p:cNvCxnSpPr/>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88" name="Picture 2" descr="\\PSTUDIOTERM\Clients\TNS Global\TNS_002 Templates\4. Design\1. Assets\Logos\TNS_LOGOS\final brand jpgs\TNS_logo_rgb.jp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82988" y="6072637"/>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p:cNvSpPr txBox="1"/>
          <p:nvPr/>
        </p:nvSpPr>
        <p:spPr>
          <a:xfrm>
            <a:off x="785814" y="5946775"/>
            <a:ext cx="7555320" cy="377062"/>
          </a:xfrm>
          <a:prstGeom prst="rect">
            <a:avLst/>
          </a:prstGeom>
        </p:spPr>
        <p:txBody>
          <a:bodyPr lIns="496800" tIns="90000">
            <a:noAutofit/>
          </a:bodyPr>
          <a:lstStyle>
            <a:defPPr>
              <a:defRPr lang="en-AU"/>
            </a:defPPr>
            <a:lvl1pPr>
              <a:spcBef>
                <a:spcPct val="20000"/>
              </a:spcBef>
              <a:buFont typeface="Arial" pitchFamily="34" charset="0"/>
              <a:buNone/>
              <a:defRPr sz="1250" b="0">
                <a:solidFill>
                  <a:srgbClr val="333333"/>
                </a:solidFill>
                <a:latin typeface="+mn-lt"/>
                <a:cs typeface="+mn-cs"/>
              </a:defRPr>
            </a:lvl1pPr>
          </a:lstStyle>
          <a:p>
            <a:r>
              <a:rPr lang="de-DE" b="1" dirty="0" smtClean="0">
                <a:solidFill>
                  <a:srgbClr val="D10074"/>
                </a:solidFill>
              </a:rPr>
              <a:t>TNS Infratest</a:t>
            </a:r>
          </a:p>
        </p:txBody>
      </p:sp>
    </p:spTree>
    <p:extLst>
      <p:ext uri="{BB962C8B-B14F-4D97-AF65-F5344CB8AC3E}">
        <p14:creationId xmlns:p14="http://schemas.microsoft.com/office/powerpoint/2010/main" val="1938495449"/>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75" r:id="rId8"/>
    <p:sldLayoutId id="2147483929" r:id="rId9"/>
    <p:sldLayoutId id="2147484042" r:id="rId10"/>
    <p:sldLayoutId id="2147484043" r:id="rId11"/>
    <p:sldLayoutId id="2147484045" r:id="rId12"/>
    <p:sldLayoutId id="2147484048" r:id="rId13"/>
    <p:sldLayoutId id="2147484055" r:id="rId14"/>
    <p:sldLayoutId id="2147484060" r:id="rId15"/>
    <p:sldLayoutId id="2147484061" r:id="rId16"/>
    <p:sldLayoutId id="2147484063" r:id="rId17"/>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p:nvSpPr>
        <p:spPr bwMode="gray">
          <a:xfrm>
            <a:off x="1291688" y="6323837"/>
            <a:ext cx="754475" cy="531000"/>
          </a:xfrm>
          <a:prstGeom prst="rect">
            <a:avLst/>
          </a:prstGeom>
          <a:noFill/>
        </p:spPr>
        <p:txBody>
          <a:bodyPr wrap="square" lIns="0" tIns="0" rIns="0" bIns="266400" rtlCol="0" anchor="b">
            <a:noAutofit/>
          </a:bodyPr>
          <a:lstStyle/>
          <a:p>
            <a:r>
              <a:rPr lang="en-AU" sz="750" dirty="0" smtClean="0">
                <a:solidFill>
                  <a:srgbClr val="333333"/>
                </a:solidFill>
                <a:latin typeface="Verdana"/>
              </a:rPr>
              <a:t>©TNS 2012</a:t>
            </a:r>
            <a:endParaRPr lang="en-AU" sz="750" dirty="0">
              <a:solidFill>
                <a:srgbClr val="333333"/>
              </a:solidFill>
              <a:latin typeface="Verdana"/>
            </a:endParaRPr>
          </a:p>
        </p:txBody>
      </p:sp>
      <p:sp>
        <p:nvSpPr>
          <p:cNvPr id="2" name="Title Placeholder 1"/>
          <p:cNvSpPr>
            <a:spLocks noGrp="1"/>
          </p:cNvSpPr>
          <p:nvPr>
            <p:ph type="title"/>
          </p:nvPr>
        </p:nvSpPr>
        <p:spPr bwMode="gray">
          <a:xfrm>
            <a:off x="1" y="0"/>
            <a:ext cx="5073650" cy="1284971"/>
          </a:xfrm>
          <a:prstGeom prst="rect">
            <a:avLst/>
          </a:prstGeom>
        </p:spPr>
        <p:txBody>
          <a:bodyPr vert="horz" lIns="277200" tIns="208800" rIns="277200" bIns="0" rtlCol="0" anchor="t">
            <a:noAutofit/>
          </a:bodyPr>
          <a:lstStyle/>
          <a:p>
            <a:r>
              <a:rPr lang="de-DE" smtClean="0"/>
              <a:t>Titelmasterformat durch Klicken bearbeiten</a:t>
            </a:r>
            <a:endParaRPr lang="en-AU" dirty="0"/>
          </a:p>
        </p:txBody>
      </p:sp>
      <p:sp>
        <p:nvSpPr>
          <p:cNvPr id="4" name="Slide Number Placeholder 3"/>
          <p:cNvSpPr>
            <a:spLocks noGrp="1"/>
          </p:cNvSpPr>
          <p:nvPr>
            <p:ph type="sldNum" sz="quarter" idx="4"/>
          </p:nvPr>
        </p:nvSpPr>
        <p:spPr bwMode="gray">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‹Nr.›</a:t>
            </a:fld>
            <a:endParaRPr lang="en-AU" dirty="0"/>
          </a:p>
        </p:txBody>
      </p:sp>
      <p:cxnSp>
        <p:nvCxnSpPr>
          <p:cNvPr id="70" name="Straight Connector 69"/>
          <p:cNvCxnSpPr/>
          <p:nvPr/>
        </p:nvCxnSpPr>
        <p:spPr bwMode="gray">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93" name="Picture 2" descr="\\PSTUDIOTERM\Clients\TNS Global\TNS_002 Templates\4. Design\1. Assets\Logos\TNS_LOGOS\final brand jpgs\TNS_logo_rgb.jp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gray">
          <a:xfrm>
            <a:off x="282988" y="6072637"/>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785814" y="5946775"/>
            <a:ext cx="7555320" cy="377062"/>
          </a:xfrm>
          <a:prstGeom prst="rect">
            <a:avLst/>
          </a:prstGeom>
        </p:spPr>
        <p:txBody>
          <a:bodyPr lIns="496800" tIns="90000">
            <a:noAutofit/>
          </a:bodyPr>
          <a:lstStyle>
            <a:defPPr>
              <a:defRPr lang="en-AU"/>
            </a:defPPr>
            <a:lvl1pPr>
              <a:spcBef>
                <a:spcPct val="20000"/>
              </a:spcBef>
              <a:buFont typeface="Arial" pitchFamily="34" charset="0"/>
              <a:buNone/>
              <a:defRPr sz="1250" b="0">
                <a:solidFill>
                  <a:srgbClr val="333333"/>
                </a:solidFill>
                <a:latin typeface="+mn-lt"/>
                <a:cs typeface="+mn-cs"/>
              </a:defRPr>
            </a:lvl1pPr>
          </a:lstStyle>
          <a:p>
            <a:r>
              <a:rPr lang="de-DE" b="1" dirty="0" smtClean="0">
                <a:solidFill>
                  <a:srgbClr val="D10074"/>
                </a:solidFill>
              </a:rPr>
              <a:t>TNS Infratest</a:t>
            </a:r>
          </a:p>
        </p:txBody>
      </p:sp>
    </p:spTree>
    <p:extLst>
      <p:ext uri="{BB962C8B-B14F-4D97-AF65-F5344CB8AC3E}">
        <p14:creationId xmlns:p14="http://schemas.microsoft.com/office/powerpoint/2010/main" val="2468715171"/>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 id="2147483948" r:id="rId18"/>
    <p:sldLayoutId id="2147483949" r:id="rId19"/>
    <p:sldLayoutId id="2147484047" r:id="rId20"/>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p:nvSpPr>
        <p:spPr>
          <a:xfrm>
            <a:off x="1291688" y="6323837"/>
            <a:ext cx="754475" cy="531000"/>
          </a:xfrm>
          <a:prstGeom prst="rect">
            <a:avLst/>
          </a:prstGeom>
          <a:noFill/>
        </p:spPr>
        <p:txBody>
          <a:bodyPr wrap="square" lIns="0" tIns="0" rIns="0" bIns="266400" rtlCol="0" anchor="b">
            <a:noAutofit/>
          </a:bodyPr>
          <a:lstStyle/>
          <a:p>
            <a:r>
              <a:rPr lang="en-AU" sz="750" dirty="0" smtClean="0">
                <a:solidFill>
                  <a:srgbClr val="333333"/>
                </a:solidFill>
                <a:latin typeface="Verdana"/>
              </a:rPr>
              <a:t>©TNS 2012</a:t>
            </a:r>
            <a:endParaRPr lang="en-AU" sz="750" dirty="0">
              <a:solidFill>
                <a:srgbClr val="333333"/>
              </a:solidFill>
              <a:latin typeface="Verdana"/>
            </a:endParaRPr>
          </a:p>
        </p:txBody>
      </p:sp>
      <p:sp>
        <p:nvSpPr>
          <p:cNvPr id="2" name="Title Placeholder 1"/>
          <p:cNvSpPr>
            <a:spLocks noGrp="1"/>
          </p:cNvSpPr>
          <p:nvPr>
            <p:ph type="title"/>
          </p:nvPr>
        </p:nvSpPr>
        <p:spPr>
          <a:xfrm>
            <a:off x="0" y="1"/>
            <a:ext cx="9145617" cy="1031838"/>
          </a:xfrm>
          <a:prstGeom prst="rect">
            <a:avLst/>
          </a:prstGeom>
        </p:spPr>
        <p:txBody>
          <a:bodyPr vert="horz" lIns="277200" tIns="208800" rIns="27720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0" y="1031837"/>
            <a:ext cx="9145617" cy="4035515"/>
          </a:xfrm>
          <a:prstGeom prst="rect">
            <a:avLst/>
          </a:prstGeom>
        </p:spPr>
        <p:txBody>
          <a:bodyPr vert="horz" lIns="277200" tIns="212400" rIns="27720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cxnSp>
        <p:nvCxnSpPr>
          <p:cNvPr id="70" name="Straight Connector 69"/>
          <p:cNvCxnSpPr/>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88" name="Picture 2" descr="\\PSTUDIOTERM\Clients\TNS Global\TNS_002 Templates\4. Design\1. Assets\Logos\TNS_LOGOS\final brand jpgs\TNS_logo_rgb.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2988" y="6072637"/>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p:cNvSpPr txBox="1"/>
          <p:nvPr/>
        </p:nvSpPr>
        <p:spPr>
          <a:xfrm>
            <a:off x="785814" y="5946775"/>
            <a:ext cx="7555320" cy="377062"/>
          </a:xfrm>
          <a:prstGeom prst="rect">
            <a:avLst/>
          </a:prstGeom>
        </p:spPr>
        <p:txBody>
          <a:bodyPr lIns="496800" tIns="90000">
            <a:noAutofit/>
          </a:bodyPr>
          <a:lstStyle>
            <a:defPPr>
              <a:defRPr lang="en-AU"/>
            </a:defPPr>
            <a:lvl1pPr>
              <a:spcBef>
                <a:spcPct val="20000"/>
              </a:spcBef>
              <a:buFont typeface="Arial" pitchFamily="34" charset="0"/>
              <a:buNone/>
              <a:defRPr sz="1250" b="0">
                <a:solidFill>
                  <a:srgbClr val="333333"/>
                </a:solidFill>
                <a:latin typeface="+mn-lt"/>
                <a:cs typeface="+mn-cs"/>
              </a:defRPr>
            </a:lvl1pPr>
          </a:lstStyle>
          <a:p>
            <a:r>
              <a:rPr lang="de-DE" b="1" dirty="0" smtClean="0">
                <a:solidFill>
                  <a:srgbClr val="D10074"/>
                </a:solidFill>
              </a:rPr>
              <a:t>TNS Infratest</a:t>
            </a:r>
          </a:p>
        </p:txBody>
      </p:sp>
      <p:sp>
        <p:nvSpPr>
          <p:cNvPr id="27" name="Slide Number Placeholder 3"/>
          <p:cNvSpPr>
            <a:spLocks noGrp="1"/>
          </p:cNvSpPr>
          <p:nvPr>
            <p:ph type="sldNum" sz="quarter" idx="4"/>
          </p:nvPr>
        </p:nvSpPr>
        <p:spPr bwMode="gray">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‹Nr.›</a:t>
            </a:fld>
            <a:endParaRPr lang="en-AU" dirty="0"/>
          </a:p>
        </p:txBody>
      </p:sp>
    </p:spTree>
    <p:extLst>
      <p:ext uri="{BB962C8B-B14F-4D97-AF65-F5344CB8AC3E}">
        <p14:creationId xmlns:p14="http://schemas.microsoft.com/office/powerpoint/2010/main" val="3580617628"/>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p:nvSpPr>
        <p:spPr>
          <a:xfrm>
            <a:off x="1291688" y="6323837"/>
            <a:ext cx="754475" cy="531000"/>
          </a:xfrm>
          <a:prstGeom prst="rect">
            <a:avLst/>
          </a:prstGeom>
          <a:noFill/>
        </p:spPr>
        <p:txBody>
          <a:bodyPr wrap="square" lIns="0" tIns="0" rIns="0" bIns="266400" rtlCol="0" anchor="b">
            <a:noAutofit/>
          </a:bodyPr>
          <a:lstStyle/>
          <a:p>
            <a:r>
              <a:rPr lang="en-AU" sz="750" dirty="0" smtClean="0">
                <a:solidFill>
                  <a:srgbClr val="333333"/>
                </a:solidFill>
                <a:latin typeface="Verdana"/>
              </a:rPr>
              <a:t>©TNS 2012</a:t>
            </a:r>
            <a:endParaRPr lang="en-AU" sz="750" dirty="0">
              <a:solidFill>
                <a:srgbClr val="333333"/>
              </a:solidFill>
              <a:latin typeface="Verdana"/>
            </a:endParaRPr>
          </a:p>
        </p:txBody>
      </p:sp>
      <p:sp>
        <p:nvSpPr>
          <p:cNvPr id="2" name="Title Placeholder 1"/>
          <p:cNvSpPr>
            <a:spLocks noGrp="1"/>
          </p:cNvSpPr>
          <p:nvPr>
            <p:ph type="title"/>
          </p:nvPr>
        </p:nvSpPr>
        <p:spPr>
          <a:xfrm>
            <a:off x="0" y="1"/>
            <a:ext cx="9145617" cy="1031838"/>
          </a:xfrm>
          <a:prstGeom prst="rect">
            <a:avLst/>
          </a:prstGeom>
        </p:spPr>
        <p:txBody>
          <a:bodyPr vert="horz" lIns="277200" tIns="208800" rIns="27720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0" y="1031837"/>
            <a:ext cx="9145617" cy="4035515"/>
          </a:xfrm>
          <a:prstGeom prst="rect">
            <a:avLst/>
          </a:prstGeom>
        </p:spPr>
        <p:txBody>
          <a:bodyPr vert="horz" lIns="277200" tIns="212400" rIns="27720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cxnSp>
        <p:nvCxnSpPr>
          <p:cNvPr id="70" name="Straight Connector 69"/>
          <p:cNvCxnSpPr/>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1630680" y="-501206"/>
            <a:ext cx="10507979" cy="5637807"/>
            <a:chOff x="-1630680" y="-501206"/>
            <a:chExt cx="10507979" cy="5637807"/>
          </a:xfrm>
        </p:grpSpPr>
        <p:cxnSp>
          <p:nvCxnSpPr>
            <p:cNvPr id="90" name="Straight Connector 89"/>
            <p:cNvCxnSpPr/>
            <p:nvPr userDrawn="1"/>
          </p:nvCxnSpPr>
          <p:spPr>
            <a:xfrm>
              <a:off x="-517443" y="4560579"/>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userDrawn="1"/>
          </p:nvSpPr>
          <p:spPr>
            <a:xfrm>
              <a:off x="-1630680" y="4491328"/>
              <a:ext cx="1072330" cy="138499"/>
            </a:xfrm>
            <a:prstGeom prst="rect">
              <a:avLst/>
            </a:prstGeom>
            <a:solidFill>
              <a:schemeClr val="bg1"/>
            </a:solidFill>
          </p:spPr>
          <p:txBody>
            <a:bodyPr wrap="square" lIns="0" tIns="0" rIns="0" bIns="0" rtlCol="0" anchor="ctr">
              <a:noAutofit/>
            </a:bodyPr>
            <a:lstStyle/>
            <a:p>
              <a:pPr algn="ctr"/>
              <a:r>
                <a:rPr lang="en-AU" sz="900" b="1" dirty="0" smtClean="0">
                  <a:solidFill>
                    <a:prstClr val="black">
                      <a:lumMod val="85000"/>
                      <a:lumOff val="15000"/>
                    </a:prstClr>
                  </a:solidFill>
                  <a:latin typeface="Verdana"/>
                </a:rPr>
                <a:t>X AXIS</a:t>
              </a:r>
              <a:endParaRPr lang="en-AU" sz="900" b="1" dirty="0">
                <a:solidFill>
                  <a:prstClr val="black">
                    <a:lumMod val="85000"/>
                    <a:lumOff val="15000"/>
                  </a:prstClr>
                </a:solidFill>
                <a:latin typeface="Verdana"/>
              </a:endParaRPr>
            </a:p>
          </p:txBody>
        </p:sp>
        <p:cxnSp>
          <p:nvCxnSpPr>
            <p:cNvPr id="94" name="Straight Connector 93"/>
            <p:cNvCxnSpPr/>
            <p:nvPr userDrawn="1"/>
          </p:nvCxnSpPr>
          <p:spPr>
            <a:xfrm>
              <a:off x="-517443" y="5067353"/>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userDrawn="1"/>
          </p:nvSpPr>
          <p:spPr>
            <a:xfrm>
              <a:off x="-1630680" y="4998102"/>
              <a:ext cx="1072330" cy="138499"/>
            </a:xfrm>
            <a:prstGeom prst="rect">
              <a:avLst/>
            </a:prstGeom>
            <a:solidFill>
              <a:schemeClr val="bg1"/>
            </a:solidFill>
          </p:spPr>
          <p:txBody>
            <a:bodyPr wrap="square" lIns="0" tIns="0" rIns="0" bIns="0" rtlCol="0" anchor="ctr">
              <a:noAutofit/>
            </a:bodyPr>
            <a:lstStyle/>
            <a:p>
              <a:pPr algn="ctr"/>
              <a:r>
                <a:rPr lang="en-AU" sz="900" b="1" dirty="0" smtClean="0">
                  <a:solidFill>
                    <a:prstClr val="black">
                      <a:lumMod val="85000"/>
                      <a:lumOff val="15000"/>
                    </a:prstClr>
                  </a:solidFill>
                  <a:latin typeface="Verdana"/>
                </a:rPr>
                <a:t>LOWER LIMIT</a:t>
              </a:r>
              <a:endParaRPr lang="en-AU" sz="900" b="1" dirty="0">
                <a:solidFill>
                  <a:prstClr val="black">
                    <a:lumMod val="85000"/>
                    <a:lumOff val="15000"/>
                  </a:prstClr>
                </a:solidFill>
                <a:latin typeface="Verdana"/>
              </a:endParaRPr>
            </a:p>
          </p:txBody>
        </p:sp>
        <p:cxnSp>
          <p:nvCxnSpPr>
            <p:cNvPr id="96" name="Straight Connector 95"/>
            <p:cNvCxnSpPr/>
            <p:nvPr userDrawn="1"/>
          </p:nvCxnSpPr>
          <p:spPr>
            <a:xfrm>
              <a:off x="-517443" y="1284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userDrawn="1"/>
          </p:nvSpPr>
          <p:spPr>
            <a:xfrm>
              <a:off x="-1630680" y="1215723"/>
              <a:ext cx="1072330" cy="138499"/>
            </a:xfrm>
            <a:prstGeom prst="rect">
              <a:avLst/>
            </a:prstGeom>
            <a:solidFill>
              <a:schemeClr val="bg1"/>
            </a:solidFill>
          </p:spPr>
          <p:txBody>
            <a:bodyPr wrap="square" lIns="0" tIns="0" rIns="0" bIns="0" rtlCol="0" anchor="ctr">
              <a:noAutofit/>
            </a:bodyPr>
            <a:lstStyle/>
            <a:p>
              <a:pPr algn="ctr"/>
              <a:r>
                <a:rPr lang="en-AU" sz="900" b="1" dirty="0" smtClean="0">
                  <a:solidFill>
                    <a:prstClr val="black">
                      <a:lumMod val="85000"/>
                      <a:lumOff val="15000"/>
                    </a:prstClr>
                  </a:solidFill>
                  <a:latin typeface="Verdana"/>
                </a:rPr>
                <a:t>UPPER LIMIT</a:t>
              </a:r>
              <a:endParaRPr lang="en-AU" sz="900" b="1" dirty="0">
                <a:solidFill>
                  <a:prstClr val="black">
                    <a:lumMod val="85000"/>
                    <a:lumOff val="15000"/>
                  </a:prstClr>
                </a:solidFill>
                <a:latin typeface="Verdana"/>
              </a:endParaRPr>
            </a:p>
          </p:txBody>
        </p:sp>
        <p:cxnSp>
          <p:nvCxnSpPr>
            <p:cNvPr id="98" name="Straight Connector 97"/>
            <p:cNvCxnSpPr/>
            <p:nvPr userDrawn="1"/>
          </p:nvCxnSpPr>
          <p:spPr>
            <a:xfrm>
              <a:off x="-517443" y="1788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1630680" y="1719723"/>
              <a:ext cx="1072330" cy="138499"/>
            </a:xfrm>
            <a:prstGeom prst="rect">
              <a:avLst/>
            </a:prstGeom>
            <a:solidFill>
              <a:schemeClr val="bg1"/>
            </a:solidFill>
          </p:spPr>
          <p:txBody>
            <a:bodyPr wrap="square" lIns="0" tIns="0" rIns="0" bIns="0" rtlCol="0" anchor="ctr">
              <a:noAutofit/>
            </a:bodyPr>
            <a:lstStyle/>
            <a:p>
              <a:pPr algn="ctr"/>
              <a:r>
                <a:rPr lang="en-AU" sz="900" b="1" dirty="0" smtClean="0">
                  <a:solidFill>
                    <a:prstClr val="black">
                      <a:lumMod val="85000"/>
                      <a:lumOff val="15000"/>
                    </a:prstClr>
                  </a:solidFill>
                  <a:latin typeface="Verdana"/>
                </a:rPr>
                <a:t>CHART TOP</a:t>
              </a:r>
              <a:endParaRPr lang="en-AU" sz="900" b="1" dirty="0">
                <a:solidFill>
                  <a:prstClr val="black">
                    <a:lumMod val="85000"/>
                    <a:lumOff val="15000"/>
                  </a:prstClr>
                </a:solidFill>
                <a:latin typeface="Verdana"/>
              </a:endParaRPr>
            </a:p>
          </p:txBody>
        </p:sp>
        <p:grpSp>
          <p:nvGrpSpPr>
            <p:cNvPr id="105" name="Group 104"/>
            <p:cNvGrpSpPr/>
            <p:nvPr userDrawn="1"/>
          </p:nvGrpSpPr>
          <p:grpSpPr>
            <a:xfrm>
              <a:off x="755523" y="-501206"/>
              <a:ext cx="8121776" cy="424749"/>
              <a:chOff x="755523" y="-501206"/>
              <a:chExt cx="8121776" cy="424749"/>
            </a:xfrm>
          </p:grpSpPr>
          <p:cxnSp>
            <p:nvCxnSpPr>
              <p:cNvPr id="106" name="Straight Connector 105"/>
              <p:cNvCxnSpPr/>
              <p:nvPr userDrawn="1"/>
            </p:nvCxnSpPr>
            <p:spPr>
              <a:xfrm>
                <a:off x="1293019"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userDrawn="1"/>
            </p:nvSpPr>
            <p:spPr>
              <a:xfrm>
                <a:off x="755523"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r>
                  <a:rPr lang="en-AU" b="1" dirty="0" smtClean="0">
                    <a:solidFill>
                      <a:prstClr val="black">
                        <a:lumMod val="85000"/>
                        <a:lumOff val="15000"/>
                      </a:prstClr>
                    </a:solidFill>
                  </a:rPr>
                  <a:t>Y AXIS</a:t>
                </a:r>
                <a:endParaRPr lang="en-AU" b="1" dirty="0">
                  <a:solidFill>
                    <a:prstClr val="black">
                      <a:lumMod val="85000"/>
                      <a:lumOff val="15000"/>
                    </a:prstClr>
                  </a:solidFill>
                </a:endParaRPr>
              </a:p>
            </p:txBody>
          </p:sp>
          <p:cxnSp>
            <p:nvCxnSpPr>
              <p:cNvPr id="108" name="Straight Connector 107"/>
              <p:cNvCxnSpPr/>
              <p:nvPr userDrawn="1"/>
            </p:nvCxnSpPr>
            <p:spPr>
              <a:xfrm>
                <a:off x="5575903"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5036026"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r>
                  <a:rPr lang="en-AU" b="1" dirty="0" smtClean="0">
                    <a:solidFill>
                      <a:prstClr val="black">
                        <a:lumMod val="85000"/>
                        <a:lumOff val="15000"/>
                      </a:prstClr>
                    </a:solidFill>
                  </a:rPr>
                  <a:t>Y AXIS</a:t>
                </a:r>
                <a:endParaRPr lang="en-AU" b="1" dirty="0">
                  <a:solidFill>
                    <a:prstClr val="black">
                      <a:lumMod val="85000"/>
                      <a:lumOff val="15000"/>
                    </a:prstClr>
                  </a:solidFill>
                </a:endParaRPr>
              </a:p>
            </p:txBody>
          </p:sp>
          <p:cxnSp>
            <p:nvCxnSpPr>
              <p:cNvPr id="113" name="Straight Connector 112"/>
              <p:cNvCxnSpPr/>
              <p:nvPr userDrawn="1"/>
            </p:nvCxnSpPr>
            <p:spPr>
              <a:xfrm>
                <a:off x="8349608"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userDrawn="1"/>
            </p:nvSpPr>
            <p:spPr>
              <a:xfrm>
                <a:off x="7804969"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r>
                  <a:rPr lang="en-AU" b="1" dirty="0" smtClean="0">
                    <a:solidFill>
                      <a:prstClr val="black">
                        <a:lumMod val="85000"/>
                        <a:lumOff val="15000"/>
                      </a:prstClr>
                    </a:solidFill>
                  </a:rPr>
                  <a:t>LIMIT</a:t>
                </a:r>
                <a:endParaRPr lang="en-AU" b="1" dirty="0">
                  <a:solidFill>
                    <a:prstClr val="black">
                      <a:lumMod val="85000"/>
                      <a:lumOff val="15000"/>
                    </a:prstClr>
                  </a:solidFill>
                </a:endParaRPr>
              </a:p>
            </p:txBody>
          </p:sp>
        </p:grpSp>
      </p:grpSp>
      <p:pic>
        <p:nvPicPr>
          <p:cNvPr id="88" name="Picture 2" descr="\\PSTUDIOTERM\Clients\TNS Global\TNS_002 Templates\4. Design\1. Assets\Logos\TNS_LOGOS\final brand jpgs\TNS_logo_rgb.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2988" y="6072637"/>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p:cNvSpPr txBox="1"/>
          <p:nvPr/>
        </p:nvSpPr>
        <p:spPr>
          <a:xfrm>
            <a:off x="785814" y="5946775"/>
            <a:ext cx="7555320" cy="377062"/>
          </a:xfrm>
          <a:prstGeom prst="rect">
            <a:avLst/>
          </a:prstGeom>
        </p:spPr>
        <p:txBody>
          <a:bodyPr lIns="496800" tIns="90000">
            <a:noAutofit/>
          </a:bodyPr>
          <a:lstStyle>
            <a:defPPr>
              <a:defRPr lang="en-AU"/>
            </a:defPPr>
            <a:lvl1pPr>
              <a:spcBef>
                <a:spcPct val="20000"/>
              </a:spcBef>
              <a:buFont typeface="Arial" pitchFamily="34" charset="0"/>
              <a:buNone/>
              <a:defRPr sz="1250" b="0">
                <a:solidFill>
                  <a:srgbClr val="333333"/>
                </a:solidFill>
                <a:latin typeface="+mn-lt"/>
                <a:cs typeface="+mn-cs"/>
              </a:defRPr>
            </a:lvl1pPr>
          </a:lstStyle>
          <a:p>
            <a:r>
              <a:rPr lang="de-DE" b="1" dirty="0" smtClean="0">
                <a:solidFill>
                  <a:srgbClr val="D10074"/>
                </a:solidFill>
              </a:rPr>
              <a:t>TNS Infratest</a:t>
            </a:r>
          </a:p>
        </p:txBody>
      </p:sp>
      <p:sp>
        <p:nvSpPr>
          <p:cNvPr id="27" name="Slide Number Placeholder 3"/>
          <p:cNvSpPr>
            <a:spLocks noGrp="1"/>
          </p:cNvSpPr>
          <p:nvPr>
            <p:ph type="sldNum" sz="quarter" idx="4"/>
          </p:nvPr>
        </p:nvSpPr>
        <p:spPr bwMode="gray">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‹Nr.›</a:t>
            </a:fld>
            <a:endParaRPr lang="en-AU" dirty="0"/>
          </a:p>
        </p:txBody>
      </p:sp>
    </p:spTree>
    <p:extLst>
      <p:ext uri="{BB962C8B-B14F-4D97-AF65-F5344CB8AC3E}">
        <p14:creationId xmlns:p14="http://schemas.microsoft.com/office/powerpoint/2010/main" val="1875022375"/>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p:nvSpPr>
        <p:spPr>
          <a:xfrm>
            <a:off x="1291688" y="6323837"/>
            <a:ext cx="754475" cy="531000"/>
          </a:xfrm>
          <a:prstGeom prst="rect">
            <a:avLst/>
          </a:prstGeom>
          <a:noFill/>
        </p:spPr>
        <p:txBody>
          <a:bodyPr wrap="square" lIns="0" tIns="0" rIns="0" bIns="266400" rtlCol="0" anchor="b">
            <a:noAutofit/>
          </a:bodyPr>
          <a:lstStyle/>
          <a:p>
            <a:r>
              <a:rPr lang="en-AU" sz="750" dirty="0" smtClean="0">
                <a:solidFill>
                  <a:srgbClr val="333333"/>
                </a:solidFill>
                <a:latin typeface="Verdana"/>
              </a:rPr>
              <a:t>©TNS 2012</a:t>
            </a:r>
            <a:endParaRPr lang="en-AU" sz="750" dirty="0">
              <a:solidFill>
                <a:srgbClr val="333333"/>
              </a:solidFill>
              <a:latin typeface="Verdana"/>
            </a:endParaRPr>
          </a:p>
        </p:txBody>
      </p:sp>
      <p:sp>
        <p:nvSpPr>
          <p:cNvPr id="2" name="Title Placeholder 1"/>
          <p:cNvSpPr>
            <a:spLocks noGrp="1"/>
          </p:cNvSpPr>
          <p:nvPr>
            <p:ph type="title"/>
          </p:nvPr>
        </p:nvSpPr>
        <p:spPr>
          <a:xfrm>
            <a:off x="0" y="1"/>
            <a:ext cx="9145617" cy="1031838"/>
          </a:xfrm>
          <a:prstGeom prst="rect">
            <a:avLst/>
          </a:prstGeom>
        </p:spPr>
        <p:txBody>
          <a:bodyPr vert="horz" lIns="277200" tIns="208800" rIns="27720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0" y="1031837"/>
            <a:ext cx="9145617" cy="4035515"/>
          </a:xfrm>
          <a:prstGeom prst="rect">
            <a:avLst/>
          </a:prstGeom>
        </p:spPr>
        <p:txBody>
          <a:bodyPr vert="horz" lIns="277200" tIns="212400" rIns="27720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cxnSp>
        <p:nvCxnSpPr>
          <p:cNvPr id="70" name="Straight Connector 69"/>
          <p:cNvCxnSpPr/>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88" name="Picture 2" descr="\\PSTUDIOTERM\Clients\TNS Global\TNS_002 Templates\4. Design\1. Assets\Logos\TNS_LOGOS\final brand jpgs\TNS_logo_rgb.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2988" y="6072637"/>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p:cNvSpPr txBox="1"/>
          <p:nvPr/>
        </p:nvSpPr>
        <p:spPr>
          <a:xfrm>
            <a:off x="785814" y="5946775"/>
            <a:ext cx="7555320" cy="377062"/>
          </a:xfrm>
          <a:prstGeom prst="rect">
            <a:avLst/>
          </a:prstGeom>
        </p:spPr>
        <p:txBody>
          <a:bodyPr lIns="496800" tIns="90000">
            <a:noAutofit/>
          </a:bodyPr>
          <a:lstStyle>
            <a:defPPr>
              <a:defRPr lang="en-AU"/>
            </a:defPPr>
            <a:lvl1pPr>
              <a:spcBef>
                <a:spcPct val="20000"/>
              </a:spcBef>
              <a:buFont typeface="Arial" pitchFamily="34" charset="0"/>
              <a:buNone/>
              <a:defRPr sz="1250" b="0">
                <a:solidFill>
                  <a:srgbClr val="333333"/>
                </a:solidFill>
                <a:latin typeface="+mn-lt"/>
                <a:cs typeface="+mn-cs"/>
              </a:defRPr>
            </a:lvl1pPr>
          </a:lstStyle>
          <a:p>
            <a:r>
              <a:rPr lang="de-DE" b="1" dirty="0" smtClean="0">
                <a:solidFill>
                  <a:srgbClr val="D10074"/>
                </a:solidFill>
              </a:rPr>
              <a:t>TNS Infratest</a:t>
            </a:r>
          </a:p>
        </p:txBody>
      </p:sp>
      <p:sp>
        <p:nvSpPr>
          <p:cNvPr id="27" name="Slide Number Placeholder 3"/>
          <p:cNvSpPr>
            <a:spLocks noGrp="1"/>
          </p:cNvSpPr>
          <p:nvPr>
            <p:ph type="sldNum" sz="quarter" idx="4"/>
          </p:nvPr>
        </p:nvSpPr>
        <p:spPr bwMode="gray">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‹Nr.›</a:t>
            </a:fld>
            <a:endParaRPr lang="en-AU" dirty="0"/>
          </a:p>
        </p:txBody>
      </p:sp>
    </p:spTree>
    <p:extLst>
      <p:ext uri="{BB962C8B-B14F-4D97-AF65-F5344CB8AC3E}">
        <p14:creationId xmlns:p14="http://schemas.microsoft.com/office/powerpoint/2010/main" val="1037822849"/>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71.xml"/><Relationship Id="rId1" Type="http://schemas.openxmlformats.org/officeDocument/2006/relationships/tags" Target="../tags/tag2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7.xml"/><Relationship Id="rId1" Type="http://schemas.openxmlformats.org/officeDocument/2006/relationships/tags" Target="../tags/tag27.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7.xml"/><Relationship Id="rId1" Type="http://schemas.openxmlformats.org/officeDocument/2006/relationships/tags" Target="../tags/tag28.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5.png"/><Relationship Id="rId5" Type="http://schemas.openxmlformats.org/officeDocument/2006/relationships/chart" Target="../charts/chart5.xml"/><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51.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chart" Target="../charts/chart6.xml"/><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104.xml"/><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7.xml"/><Relationship Id="rId1" Type="http://schemas.openxmlformats.org/officeDocument/2006/relationships/tags" Target="../tags/tag33.xml"/><Relationship Id="rId5" Type="http://schemas.openxmlformats.org/officeDocument/2006/relationships/image" Target="../media/image35.png"/><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9.xml"/><Relationship Id="rId1" Type="http://schemas.openxmlformats.org/officeDocument/2006/relationships/tags" Target="../tags/tag34.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7.xml"/><Relationship Id="rId4" Type="http://schemas.openxmlformats.org/officeDocument/2006/relationships/image" Target="../media/image57.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3.xml"/><Relationship Id="rId1" Type="http://schemas.openxmlformats.org/officeDocument/2006/relationships/tags" Target="../tags/tag35.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15.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8.xml"/><Relationship Id="rId1" Type="http://schemas.openxmlformats.org/officeDocument/2006/relationships/vmlDrawing" Target="../drawings/vmlDrawing7.vml"/><Relationship Id="rId5" Type="http://schemas.openxmlformats.org/officeDocument/2006/relationships/image" Target="../media/image63.emf"/><Relationship Id="rId4"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1.xml"/><Relationship Id="rId1" Type="http://schemas.openxmlformats.org/officeDocument/2006/relationships/slideLayout" Target="../slideLayouts/slideLayout104.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10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9.xml"/><Relationship Id="rId1" Type="http://schemas.openxmlformats.org/officeDocument/2006/relationships/vmlDrawing" Target="../drawings/vmlDrawing6.vml"/><Relationship Id="rId6" Type="http://schemas.openxmlformats.org/officeDocument/2006/relationships/image" Target="../media/image36.emf"/><Relationship Id="rId5" Type="http://schemas.openxmlformats.org/officeDocument/2006/relationships/oleObject" Target="../embeddings/Microsoft_Excel_97-2003-Arbeitsblatt1.xls"/><Relationship Id="rId4"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104.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104.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104.xml"/></Relationships>
</file>

<file path=ppt/slides/_rels/slide33.xml.rels><?xml version="1.0" encoding="UTF-8" standalone="yes"?>
<Relationships xmlns="http://schemas.openxmlformats.org/package/2006/relationships"><Relationship Id="rId3" Type="http://schemas.openxmlformats.org/officeDocument/2006/relationships/image" Target="../media/image67.emf"/><Relationship Id="rId7" Type="http://schemas.openxmlformats.org/officeDocument/2006/relationships/image" Target="../media/image71.emf"/><Relationship Id="rId2" Type="http://schemas.openxmlformats.org/officeDocument/2006/relationships/notesSlide" Target="../notesSlides/notesSlide26.xml"/><Relationship Id="rId1" Type="http://schemas.openxmlformats.org/officeDocument/2006/relationships/slideLayout" Target="../slideLayouts/slideLayout104.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68.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4.xml"/><Relationship Id="rId1" Type="http://schemas.openxmlformats.org/officeDocument/2006/relationships/tags" Target="../tags/tag36.xml"/><Relationship Id="rId5" Type="http://schemas.openxmlformats.org/officeDocument/2006/relationships/chart" Target="../charts/chart15.xml"/><Relationship Id="rId4" Type="http://schemas.openxmlformats.org/officeDocument/2006/relationships/chart" Target="../charts/chart14.xml"/></Relationships>
</file>

<file path=ppt/slides/_rels/slide35.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72.emf"/><Relationship Id="rId7" Type="http://schemas.openxmlformats.org/officeDocument/2006/relationships/image" Target="../media/image76.emf"/><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image" Target="../media/image75.emf"/><Relationship Id="rId5" Type="http://schemas.openxmlformats.org/officeDocument/2006/relationships/image" Target="../media/image74.emf"/><Relationship Id="rId4" Type="http://schemas.openxmlformats.org/officeDocument/2006/relationships/image" Target="../media/image73.emf"/></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118.xml"/><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0.xml"/><Relationship Id="rId1" Type="http://schemas.openxmlformats.org/officeDocument/2006/relationships/slideLayout" Target="../slideLayouts/slideLayout1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slideLayout" Target="../slideLayouts/slideLayout69.xml"/><Relationship Id="rId7" Type="http://schemas.openxmlformats.org/officeDocument/2006/relationships/oleObject" Target="../embeddings/oleObject9.bin"/><Relationship Id="rId2" Type="http://schemas.openxmlformats.org/officeDocument/2006/relationships/tags" Target="../tags/tag37.xml"/><Relationship Id="rId1" Type="http://schemas.openxmlformats.org/officeDocument/2006/relationships/vmlDrawing" Target="../drawings/vmlDrawing8.vml"/><Relationship Id="rId6" Type="http://schemas.openxmlformats.org/officeDocument/2006/relationships/image" Target="../media/image79.emf"/><Relationship Id="rId5" Type="http://schemas.openxmlformats.org/officeDocument/2006/relationships/oleObject" Target="../embeddings/oleObject8.bin"/><Relationship Id="rId4" Type="http://schemas.openxmlformats.org/officeDocument/2006/relationships/notesSlide" Target="../notesSlides/notesSlide32.xml"/><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1.jpeg"/><Relationship Id="rId3" Type="http://schemas.openxmlformats.org/officeDocument/2006/relationships/image" Target="../media/image37.png"/><Relationship Id="rId7" Type="http://schemas.openxmlformats.org/officeDocument/2006/relationships/image" Target="../media/image40.jpeg"/><Relationship Id="rId12" Type="http://schemas.openxmlformats.org/officeDocument/2006/relationships/image" Target="../media/image45.jpeg"/><Relationship Id="rId17" Type="http://schemas.openxmlformats.org/officeDocument/2006/relationships/image" Target="../media/image35.png"/><Relationship Id="rId2" Type="http://schemas.openxmlformats.org/officeDocument/2006/relationships/notesSlide" Target="../notesSlides/notesSlide3.xml"/><Relationship Id="rId16" Type="http://schemas.openxmlformats.org/officeDocument/2006/relationships/image" Target="../media/image48.png"/><Relationship Id="rId1" Type="http://schemas.openxmlformats.org/officeDocument/2006/relationships/slideLayout" Target="../slideLayouts/slideLayout68.xml"/><Relationship Id="rId6" Type="http://schemas.microsoft.com/office/2007/relationships/hdphoto" Target="../media/hdphoto1.wdp"/><Relationship Id="rId11" Type="http://schemas.openxmlformats.org/officeDocument/2006/relationships/image" Target="../media/image44.jpeg"/><Relationship Id="rId5" Type="http://schemas.openxmlformats.org/officeDocument/2006/relationships/image" Target="../media/image39.png"/><Relationship Id="rId15" Type="http://schemas.openxmlformats.org/officeDocument/2006/relationships/image" Target="../media/image47.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 Id="rId14" Type="http://schemas.openxmlformats.org/officeDocument/2006/relationships/image" Target="../media/image4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6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83.png"/><Relationship Id="rId18" Type="http://schemas.openxmlformats.org/officeDocument/2006/relationships/image" Target="../media/image35.png"/><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image" Target="../media/image82.png"/><Relationship Id="rId17" Type="http://schemas.openxmlformats.org/officeDocument/2006/relationships/image" Target="../media/image87.png"/><Relationship Id="rId2" Type="http://schemas.openxmlformats.org/officeDocument/2006/relationships/tags" Target="../tags/tag39.xml"/><Relationship Id="rId16" Type="http://schemas.openxmlformats.org/officeDocument/2006/relationships/image" Target="../media/image86.png"/><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81.png"/><Relationship Id="rId5" Type="http://schemas.openxmlformats.org/officeDocument/2006/relationships/tags" Target="../tags/tag42.xml"/><Relationship Id="rId15" Type="http://schemas.openxmlformats.org/officeDocument/2006/relationships/image" Target="../media/image85.png"/><Relationship Id="rId10" Type="http://schemas.openxmlformats.org/officeDocument/2006/relationships/image" Target="../media/image47.png"/><Relationship Id="rId4" Type="http://schemas.openxmlformats.org/officeDocument/2006/relationships/tags" Target="../tags/tag41.xml"/><Relationship Id="rId9" Type="http://schemas.openxmlformats.org/officeDocument/2006/relationships/notesSlide" Target="../notesSlides/notesSlide36.xml"/><Relationship Id="rId14" Type="http://schemas.openxmlformats.org/officeDocument/2006/relationships/image" Target="../media/image84.png"/></Relationships>
</file>

<file path=ppt/slides/_rels/slide44.xml.rels><?xml version="1.0" encoding="UTF-8" standalone="yes"?>
<Relationships xmlns="http://schemas.openxmlformats.org/package/2006/relationships"><Relationship Id="rId8" Type="http://schemas.openxmlformats.org/officeDocument/2006/relationships/image" Target="../media/image93.emf"/><Relationship Id="rId3" Type="http://schemas.openxmlformats.org/officeDocument/2006/relationships/image" Target="../media/image88.emf"/><Relationship Id="rId7" Type="http://schemas.openxmlformats.org/officeDocument/2006/relationships/image" Target="../media/image92.emf"/><Relationship Id="rId2" Type="http://schemas.openxmlformats.org/officeDocument/2006/relationships/notesSlide" Target="../notesSlides/notesSlide37.xml"/><Relationship Id="rId1" Type="http://schemas.openxmlformats.org/officeDocument/2006/relationships/slideLayout" Target="../slideLayouts/slideLayout72.xml"/><Relationship Id="rId6" Type="http://schemas.openxmlformats.org/officeDocument/2006/relationships/image" Target="../media/image91.emf"/><Relationship Id="rId5" Type="http://schemas.openxmlformats.org/officeDocument/2006/relationships/image" Target="../media/image90.emf"/><Relationship Id="rId10" Type="http://schemas.openxmlformats.org/officeDocument/2006/relationships/image" Target="../media/image95.emf"/><Relationship Id="rId4" Type="http://schemas.openxmlformats.org/officeDocument/2006/relationships/image" Target="../media/image89.emf"/><Relationship Id="rId9" Type="http://schemas.openxmlformats.org/officeDocument/2006/relationships/image" Target="../media/image94.emf"/></Relationships>
</file>

<file path=ppt/slides/_rels/slide45.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image" Target="../media/image96.jpeg"/><Relationship Id="rId7" Type="http://schemas.openxmlformats.org/officeDocument/2006/relationships/image" Target="../media/image100.jpeg"/><Relationship Id="rId2" Type="http://schemas.openxmlformats.org/officeDocument/2006/relationships/notesSlide" Target="../notesSlides/notesSlide38.xml"/><Relationship Id="rId1" Type="http://schemas.openxmlformats.org/officeDocument/2006/relationships/slideLayout" Target="../slideLayouts/slideLayout77.xml"/><Relationship Id="rId6" Type="http://schemas.openxmlformats.org/officeDocument/2006/relationships/image" Target="../media/image99.jpeg"/><Relationship Id="rId5" Type="http://schemas.openxmlformats.org/officeDocument/2006/relationships/image" Target="../media/image98.jpeg"/><Relationship Id="rId10" Type="http://schemas.openxmlformats.org/officeDocument/2006/relationships/image" Target="../media/image35.png"/><Relationship Id="rId4" Type="http://schemas.openxmlformats.org/officeDocument/2006/relationships/image" Target="../media/image97.jpeg"/><Relationship Id="rId9" Type="http://schemas.openxmlformats.org/officeDocument/2006/relationships/image" Target="../media/image102.jpeg"/></Relationships>
</file>

<file path=ppt/slides/_rels/slide46.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39.xml"/><Relationship Id="rId1" Type="http://schemas.openxmlformats.org/officeDocument/2006/relationships/slideLayout" Target="../slideLayouts/slideLayout74.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0.xml"/><Relationship Id="rId1" Type="http://schemas.openxmlformats.org/officeDocument/2006/relationships/slideLayout" Target="../slideLayouts/slideLayout74.xml"/><Relationship Id="rId5" Type="http://schemas.openxmlformats.org/officeDocument/2006/relationships/image" Target="../media/image35.png"/><Relationship Id="rId4" Type="http://schemas.microsoft.com/office/2007/relationships/hdphoto" Target="../media/hdphoto3.wdp"/></Relationships>
</file>

<file path=ppt/slides/_rels/slide4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04.png"/><Relationship Id="rId7" Type="http://schemas.openxmlformats.org/officeDocument/2006/relationships/image" Target="../media/image107.png"/><Relationship Id="rId2" Type="http://schemas.openxmlformats.org/officeDocument/2006/relationships/notesSlide" Target="../notesSlides/notesSlide41.xml"/><Relationship Id="rId1" Type="http://schemas.openxmlformats.org/officeDocument/2006/relationships/slideLayout" Target="../slideLayouts/slideLayout74.xml"/><Relationship Id="rId6" Type="http://schemas.openxmlformats.org/officeDocument/2006/relationships/image" Target="../media/image106.png"/><Relationship Id="rId5" Type="http://schemas.openxmlformats.org/officeDocument/2006/relationships/image" Target="../media/image105.png"/><Relationship Id="rId4" Type="http://schemas.microsoft.com/office/2007/relationships/hdphoto" Target="../media/hdphoto3.wdp"/></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35.png"/><Relationship Id="rId2" Type="http://schemas.openxmlformats.org/officeDocument/2006/relationships/slideLayout" Target="../slideLayouts/slideLayout74.xml"/><Relationship Id="rId1" Type="http://schemas.openxmlformats.org/officeDocument/2006/relationships/tags" Target="../tags/tag45.xml"/><Relationship Id="rId6" Type="http://schemas.microsoft.com/office/2007/relationships/hdphoto" Target="../media/hdphoto3.wdp"/><Relationship Id="rId5" Type="http://schemas.openxmlformats.org/officeDocument/2006/relationships/image" Target="../media/image104.png"/><Relationship Id="rId4" Type="http://schemas.openxmlformats.org/officeDocument/2006/relationships/image" Target="../media/image10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35.png"/><Relationship Id="rId2" Type="http://schemas.openxmlformats.org/officeDocument/2006/relationships/slideLayout" Target="../slideLayouts/slideLayout74.xml"/><Relationship Id="rId1" Type="http://schemas.openxmlformats.org/officeDocument/2006/relationships/tags" Target="../tags/tag46.xml"/><Relationship Id="rId6" Type="http://schemas.microsoft.com/office/2007/relationships/hdphoto" Target="../media/hdphoto3.wdp"/><Relationship Id="rId5" Type="http://schemas.openxmlformats.org/officeDocument/2006/relationships/image" Target="../media/image104.png"/><Relationship Id="rId4" Type="http://schemas.openxmlformats.org/officeDocument/2006/relationships/image" Target="../media/image109.jpeg"/></Relationships>
</file>

<file path=ppt/slides/_rels/slide5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44.xml"/><Relationship Id="rId7" Type="http://schemas.openxmlformats.org/officeDocument/2006/relationships/image" Target="../media/image104.png"/><Relationship Id="rId2" Type="http://schemas.openxmlformats.org/officeDocument/2006/relationships/slideLayout" Target="../slideLayouts/slideLayout74.xml"/><Relationship Id="rId1" Type="http://schemas.openxmlformats.org/officeDocument/2006/relationships/tags" Target="../tags/tag47.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jpeg"/><Relationship Id="rId9" Type="http://schemas.openxmlformats.org/officeDocument/2006/relationships/image" Target="../media/image35.png"/></Relationships>
</file>

<file path=ppt/slides/_rels/slide5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45.xml"/><Relationship Id="rId1" Type="http://schemas.openxmlformats.org/officeDocument/2006/relationships/slideLayout" Target="../slideLayouts/slideLayout70.xml"/></Relationships>
</file>

<file path=ppt/slides/_rels/slide59.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46.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chart" Target="../charts/chart1.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075" r="6473"/>
          <a:stretch/>
        </p:blipFill>
        <p:spPr bwMode="auto">
          <a:xfrm>
            <a:off x="31457" y="0"/>
            <a:ext cx="9112544" cy="5780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6"/>
          <p:cNvSpPr>
            <a:spLocks noGrp="1"/>
          </p:cNvSpPr>
          <p:nvPr>
            <p:ph type="title"/>
          </p:nvPr>
        </p:nvSpPr>
        <p:spPr>
          <a:xfrm>
            <a:off x="1" y="1877737"/>
            <a:ext cx="6905296" cy="3230291"/>
          </a:xfrm>
          <a:noFill/>
        </p:spPr>
        <p:txBody>
          <a:bodyPr/>
          <a:lstStyle/>
          <a:p>
            <a:r>
              <a:rPr lang="de-DE" dirty="0" smtClean="0"/>
              <a:t>Schlaglichter zum </a:t>
            </a:r>
            <a:br>
              <a:rPr lang="de-DE" dirty="0" smtClean="0"/>
            </a:br>
            <a:r>
              <a:rPr lang="de-DE" dirty="0" smtClean="0"/>
              <a:t>Kundenverhalten</a:t>
            </a:r>
            <a:br>
              <a:rPr lang="de-DE" dirty="0" smtClean="0"/>
            </a:br>
            <a:r>
              <a:rPr lang="de-DE" dirty="0" smtClean="0"/>
              <a:t/>
            </a:r>
            <a:br>
              <a:rPr lang="de-DE" dirty="0" smtClean="0"/>
            </a:br>
            <a:r>
              <a:rPr lang="de-DE" sz="1400" dirty="0"/>
              <a:t/>
            </a:r>
            <a:br>
              <a:rPr lang="de-DE" sz="1400" dirty="0"/>
            </a:br>
            <a:r>
              <a:rPr lang="de-DE" sz="1400" dirty="0" smtClean="0"/>
              <a:t>Robert-Alexander Wieland, Geschäftsführer T/M/B/F</a:t>
            </a:r>
            <a:r>
              <a:rPr lang="de-DE" sz="1400" dirty="0"/>
              <a:t/>
            </a:r>
            <a:br>
              <a:rPr lang="de-DE" sz="1400" dirty="0"/>
            </a:br>
            <a:r>
              <a:rPr lang="de-DE" sz="1400" dirty="0"/>
              <a:t>TNS Infratest GmbH</a:t>
            </a:r>
            <a:br>
              <a:rPr lang="de-DE" sz="1400" dirty="0"/>
            </a:br>
            <a:r>
              <a:rPr lang="de-DE" sz="1400" dirty="0"/>
              <a:t/>
            </a:r>
            <a:br>
              <a:rPr lang="de-DE" sz="1400" dirty="0"/>
            </a:br>
            <a:r>
              <a:rPr lang="de-DE" sz="1400" dirty="0" smtClean="0"/>
              <a:t>MÜNCHNER KREIS</a:t>
            </a:r>
            <a:br>
              <a:rPr lang="de-DE" sz="1400" dirty="0" smtClean="0"/>
            </a:br>
            <a:r>
              <a:rPr lang="de-DE" sz="1400" dirty="0" smtClean="0"/>
              <a:t>Workshop </a:t>
            </a:r>
            <a:r>
              <a:rPr lang="de-DE" sz="1400" dirty="0"/>
              <a:t>„Spektrum für Mobiles Breitband und Rundfunk“</a:t>
            </a:r>
            <a:br>
              <a:rPr lang="de-DE" sz="1400" dirty="0"/>
            </a:br>
            <a:r>
              <a:rPr lang="de-DE" sz="1400" dirty="0"/>
              <a:t>15. März 2013, Bayerischer </a:t>
            </a:r>
            <a:r>
              <a:rPr lang="de-DE" sz="1400" dirty="0" smtClean="0"/>
              <a:t>Rundfunk</a:t>
            </a:r>
            <a:endParaRPr lang="en-GB" sz="1400" dirty="0"/>
          </a:p>
        </p:txBody>
      </p:sp>
      <p:pic>
        <p:nvPicPr>
          <p:cNvPr id="5" name="Picture 10"/>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43412" y="5965519"/>
            <a:ext cx="1682379" cy="695308"/>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398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7"/>
          <p:cNvGraphicFramePr>
            <a:graphicFrameLocks noGrp="1"/>
          </p:cNvGraphicFramePr>
          <p:nvPr>
            <p:ph sz="quarter" idx="11"/>
            <p:extLst>
              <p:ext uri="{D42A27DB-BD31-4B8C-83A1-F6EECF244321}">
                <p14:modId xmlns:p14="http://schemas.microsoft.com/office/powerpoint/2010/main" val="1355981427"/>
              </p:ext>
            </p:extLst>
          </p:nvPr>
        </p:nvGraphicFramePr>
        <p:xfrm>
          <a:off x="0" y="1031876"/>
          <a:ext cx="9144000" cy="4906963"/>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4761190" y="1961683"/>
            <a:ext cx="4093628" cy="13040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256" tIns="127961" rIns="81256" bIns="40627" rtlCol="0" anchor="ctr"/>
          <a:lstStyle/>
          <a:p>
            <a:pPr marL="253975" indent="-253975">
              <a:buFont typeface="Wingdings"/>
              <a:buChar char="à"/>
            </a:pPr>
            <a:r>
              <a:rPr lang="de-DE" sz="1800" b="0" dirty="0" smtClean="0">
                <a:solidFill>
                  <a:schemeClr val="tx1">
                    <a:lumMod val="75000"/>
                    <a:lumOff val="25000"/>
                  </a:schemeClr>
                </a:solidFill>
                <a:ea typeface="Verdana" pitchFamily="34" charset="0"/>
                <a:cs typeface="Verdana" pitchFamily="34" charset="0"/>
              </a:rPr>
              <a:t>76 </a:t>
            </a:r>
            <a:r>
              <a:rPr lang="de-DE" sz="1800" b="0" dirty="0">
                <a:solidFill>
                  <a:schemeClr val="tx1">
                    <a:lumMod val="75000"/>
                    <a:lumOff val="25000"/>
                  </a:schemeClr>
                </a:solidFill>
                <a:ea typeface="Verdana" pitchFamily="34" charset="0"/>
                <a:cs typeface="Verdana" pitchFamily="34" charset="0"/>
              </a:rPr>
              <a:t>Prozent sind </a:t>
            </a:r>
            <a:r>
              <a:rPr lang="de-DE" sz="1800" b="0" dirty="0" smtClean="0">
                <a:solidFill>
                  <a:schemeClr val="tx1">
                    <a:lumMod val="75000"/>
                    <a:lumOff val="25000"/>
                  </a:schemeClr>
                </a:solidFill>
                <a:ea typeface="Verdana" pitchFamily="34" charset="0"/>
                <a:cs typeface="Verdana" pitchFamily="34" charset="0"/>
              </a:rPr>
              <a:t>online!</a:t>
            </a:r>
          </a:p>
          <a:p>
            <a:pPr marL="253975" indent="-253975">
              <a:buFont typeface="Wingdings"/>
              <a:buChar char="à"/>
            </a:pPr>
            <a:r>
              <a:rPr lang="de-DE" sz="1800" b="0" dirty="0" smtClean="0">
                <a:solidFill>
                  <a:schemeClr val="tx1">
                    <a:lumMod val="75000"/>
                    <a:lumOff val="25000"/>
                  </a:schemeClr>
                </a:solidFill>
                <a:ea typeface="Verdana" pitchFamily="34" charset="0"/>
                <a:cs typeface="Verdana" pitchFamily="34" charset="0"/>
              </a:rPr>
              <a:t>53,2 </a:t>
            </a:r>
            <a:r>
              <a:rPr lang="de-DE" sz="1800" b="0" dirty="0">
                <a:solidFill>
                  <a:schemeClr val="tx1">
                    <a:lumMod val="75000"/>
                    <a:lumOff val="25000"/>
                  </a:schemeClr>
                </a:solidFill>
                <a:ea typeface="Verdana" pitchFamily="34" charset="0"/>
                <a:cs typeface="Verdana" pitchFamily="34" charset="0"/>
              </a:rPr>
              <a:t>Mio. Onliner in </a:t>
            </a:r>
            <a:r>
              <a:rPr lang="de-DE" sz="1800" b="0" dirty="0" smtClean="0">
                <a:solidFill>
                  <a:schemeClr val="tx1">
                    <a:lumMod val="75000"/>
                    <a:lumOff val="25000"/>
                  </a:schemeClr>
                </a:solidFill>
                <a:ea typeface="Verdana" pitchFamily="34" charset="0"/>
                <a:cs typeface="Verdana" pitchFamily="34" charset="0"/>
              </a:rPr>
              <a:t>Deutschland</a:t>
            </a:r>
          </a:p>
          <a:p>
            <a:pPr marL="253975" indent="-253975">
              <a:buFont typeface="Wingdings"/>
              <a:buChar char="à"/>
            </a:pPr>
            <a:r>
              <a:rPr lang="de-DE" sz="1800" b="0" dirty="0" smtClean="0">
                <a:solidFill>
                  <a:schemeClr val="tx1">
                    <a:lumMod val="75000"/>
                    <a:lumOff val="25000"/>
                  </a:schemeClr>
                </a:solidFill>
                <a:ea typeface="Verdana" pitchFamily="34" charset="0"/>
                <a:cs typeface="Verdana" pitchFamily="34" charset="0"/>
              </a:rPr>
              <a:t>14,9 </a:t>
            </a:r>
            <a:r>
              <a:rPr lang="de-DE" sz="1800" b="0" dirty="0">
                <a:solidFill>
                  <a:schemeClr val="tx1">
                    <a:lumMod val="75000"/>
                    <a:lumOff val="25000"/>
                  </a:schemeClr>
                </a:solidFill>
                <a:ea typeface="Verdana" pitchFamily="34" charset="0"/>
                <a:cs typeface="Verdana" pitchFamily="34" charset="0"/>
              </a:rPr>
              <a:t>Mio. „überzeugte“ </a:t>
            </a:r>
            <a:r>
              <a:rPr lang="de-DE" sz="1800" b="0" dirty="0" err="1">
                <a:solidFill>
                  <a:schemeClr val="tx1">
                    <a:lumMod val="75000"/>
                    <a:lumOff val="25000"/>
                  </a:schemeClr>
                </a:solidFill>
                <a:ea typeface="Verdana" pitchFamily="34" charset="0"/>
                <a:cs typeface="Verdana" pitchFamily="34" charset="0"/>
              </a:rPr>
              <a:t>Offliner</a:t>
            </a:r>
            <a:endParaRPr lang="de-DE" sz="1800" b="0" dirty="0">
              <a:solidFill>
                <a:schemeClr val="tx1">
                  <a:lumMod val="75000"/>
                  <a:lumOff val="25000"/>
                </a:schemeClr>
              </a:solidFill>
              <a:ea typeface="Verdana" pitchFamily="34" charset="0"/>
              <a:cs typeface="Verdana" pitchFamily="34" charset="0"/>
            </a:endParaRPr>
          </a:p>
        </p:txBody>
      </p:sp>
      <p:sp>
        <p:nvSpPr>
          <p:cNvPr id="14" name="TextBox 13"/>
          <p:cNvSpPr txBox="1"/>
          <p:nvPr/>
        </p:nvSpPr>
        <p:spPr>
          <a:xfrm>
            <a:off x="786910" y="1807793"/>
            <a:ext cx="832056" cy="223320"/>
          </a:xfrm>
          <a:prstGeom prst="rect">
            <a:avLst/>
          </a:prstGeom>
          <a:noFill/>
        </p:spPr>
        <p:txBody>
          <a:bodyPr wrap="square" lIns="0" tIns="0" rIns="0" bIns="0" rtlCol="0">
            <a:spAutoFit/>
          </a:bodyPr>
          <a:lstStyle/>
          <a:p>
            <a:r>
              <a:rPr lang="en-AU" sz="1400" dirty="0">
                <a:latin typeface="+mn-lt"/>
              </a:rPr>
              <a:t>in Mio.</a:t>
            </a:r>
          </a:p>
        </p:txBody>
      </p:sp>
      <p:sp>
        <p:nvSpPr>
          <p:cNvPr id="3" name="Foliennummernplatzhalter 2"/>
          <p:cNvSpPr>
            <a:spLocks noGrp="1"/>
          </p:cNvSpPr>
          <p:nvPr>
            <p:ph type="sldNum" sz="quarter" idx="10"/>
          </p:nvPr>
        </p:nvSpPr>
        <p:spPr/>
        <p:txBody>
          <a:bodyPr/>
          <a:lstStyle/>
          <a:p>
            <a:fld id="{9784CBA3-D598-4B1F-BAA3-EE14B5154290}" type="slidenum">
              <a:rPr lang="en-AU" smtClean="0"/>
              <a:pPr/>
              <a:t>10</a:t>
            </a:fld>
            <a:endParaRPr lang="en-AU" dirty="0"/>
          </a:p>
        </p:txBody>
      </p:sp>
      <p:sp>
        <p:nvSpPr>
          <p:cNvPr id="12" name="Textfeld 11"/>
          <p:cNvSpPr txBox="1"/>
          <p:nvPr/>
        </p:nvSpPr>
        <p:spPr>
          <a:xfrm>
            <a:off x="1292225" y="5570538"/>
            <a:ext cx="7562850" cy="368300"/>
          </a:xfrm>
          <a:prstGeom prst="rect">
            <a:avLst/>
          </a:prstGeom>
          <a:extLst/>
        </p:spPr>
        <p:txBody>
          <a:bodyPr vert="horz" lIns="0" tIns="0" rIns="0" bIns="108000" rtlCol="0" anchor="b">
            <a:noAutofit/>
          </a:bodyPr>
          <a:lstStyle>
            <a:lvl1pPr marL="0" indent="0" defTabSz="914400" eaLnBrk="1" latinLnBrk="0" hangingPunct="1">
              <a:spcBef>
                <a:spcPct val="20000"/>
              </a:spcBef>
              <a:buFont typeface="Arial" pitchFamily="34" charset="0"/>
              <a:buNone/>
              <a:defRPr sz="800" b="0" baseline="0">
                <a:solidFill>
                  <a:srgbClr val="333333"/>
                </a:solidFill>
                <a:latin typeface="+mn-lt"/>
                <a:cs typeface="+mn-cs"/>
              </a:defRPr>
            </a:lvl1pPr>
            <a:lvl2pPr marL="0" indent="0" defTabSz="914400" eaLnBrk="1" latinLnBrk="0" hangingPunct="1">
              <a:spcBef>
                <a:spcPct val="20000"/>
              </a:spcBef>
              <a:buFont typeface="Arial" pitchFamily="34" charset="0"/>
              <a:buNone/>
              <a:defRPr sz="600">
                <a:solidFill>
                  <a:srgbClr val="333333"/>
                </a:solidFill>
                <a:latin typeface="+mn-lt"/>
                <a:cs typeface="+mn-cs"/>
              </a:defRPr>
            </a:lvl2pPr>
            <a:lvl3pPr marL="252413" indent="-252413" defTabSz="914400" eaLnBrk="1" latinLnBrk="0" hangingPunct="1">
              <a:spcBef>
                <a:spcPct val="20000"/>
              </a:spcBef>
              <a:buFont typeface="Wingdings" pitchFamily="2" charset="2"/>
              <a:buChar char=""/>
              <a:defRPr sz="600">
                <a:solidFill>
                  <a:srgbClr val="333333"/>
                </a:solidFill>
                <a:latin typeface="+mn-lt"/>
                <a:cs typeface="+mn-cs"/>
              </a:defRPr>
            </a:lvl3pPr>
            <a:lvl4pPr marL="508000" indent="-255588" defTabSz="914400" eaLnBrk="1" latinLnBrk="0" hangingPunct="1">
              <a:spcBef>
                <a:spcPct val="20000"/>
              </a:spcBef>
              <a:buFont typeface="Wingdings" pitchFamily="2" charset="2"/>
              <a:buChar char="n"/>
              <a:defRPr sz="600">
                <a:solidFill>
                  <a:srgbClr val="333333"/>
                </a:solidFill>
                <a:latin typeface="+mn-lt"/>
                <a:cs typeface="+mn-cs"/>
              </a:defRPr>
            </a:lvl4pPr>
            <a:lvl5pPr marL="760413" indent="-252413" defTabSz="914400" eaLnBrk="1" latinLnBrk="0" hangingPunct="1">
              <a:spcBef>
                <a:spcPct val="20000"/>
              </a:spcBef>
              <a:buFont typeface="Wingdings" pitchFamily="2" charset="2"/>
              <a:buChar char="n"/>
              <a:defRPr sz="600">
                <a:solidFill>
                  <a:srgbClr val="333333"/>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de-DE" dirty="0">
                <a:latin typeface="Verdana" pitchFamily="34" charset="0"/>
                <a:ea typeface="Verdana" pitchFamily="34" charset="0"/>
                <a:cs typeface="Verdana" pitchFamily="34" charset="0"/>
              </a:rPr>
              <a:t>Basis: Bevölkerung in Deutschland ab 14 Jahre</a:t>
            </a:r>
          </a:p>
          <a:p>
            <a:r>
              <a:rPr lang="de-DE" dirty="0"/>
              <a:t>Quelle: Initiative D21 (N)ONLINER Atlas 2012</a:t>
            </a:r>
          </a:p>
        </p:txBody>
      </p:sp>
      <p:sp>
        <p:nvSpPr>
          <p:cNvPr id="9" name="Title 7"/>
          <p:cNvSpPr txBox="1">
            <a:spLocks/>
          </p:cNvSpPr>
          <p:nvPr/>
        </p:nvSpPr>
        <p:spPr>
          <a:xfrm>
            <a:off x="179388" y="179388"/>
            <a:ext cx="8786812" cy="861764"/>
          </a:xfrm>
          <a:prstGeom prst="rect">
            <a:avLst/>
          </a:prstGeom>
        </p:spPr>
        <p:txBody>
          <a:bodyPr vert="horz" lIns="91431" tIns="45715" rIns="91431" bIns="45715" rtlCol="0" anchor="t">
            <a:noAutofit/>
          </a:bodyPr>
          <a:lstStyle>
            <a:lvl1pPr algn="l" defTabSz="914400" rtl="0" eaLnBrk="1" latinLnBrk="0" hangingPunct="1">
              <a:spcBef>
                <a:spcPct val="0"/>
              </a:spcBef>
              <a:buNone/>
              <a:defRPr sz="2400" kern="1200">
                <a:solidFill>
                  <a:srgbClr val="333333"/>
                </a:solidFill>
                <a:latin typeface="+mj-lt"/>
                <a:ea typeface="+mj-ea"/>
                <a:cs typeface="+mj-cs"/>
              </a:defRPr>
            </a:lvl1pPr>
          </a:lstStyle>
          <a:p>
            <a:r>
              <a:rPr lang="en-AU" sz="2500" dirty="0" err="1"/>
              <a:t>Internetnutzung</a:t>
            </a:r>
            <a:r>
              <a:rPr lang="en-AU" sz="2500" dirty="0"/>
              <a:t> in </a:t>
            </a:r>
            <a:r>
              <a:rPr lang="en-AU" sz="2500" dirty="0" smtClean="0"/>
              <a:t>Deutschland 2012</a:t>
            </a:r>
            <a:r>
              <a:rPr lang="de-DE" sz="2500" dirty="0" smtClean="0"/>
              <a:t> </a:t>
            </a:r>
            <a:r>
              <a:rPr lang="de-DE" sz="2500" dirty="0"/>
              <a:t/>
            </a:r>
            <a:br>
              <a:rPr lang="de-DE" sz="2500" dirty="0"/>
            </a:br>
            <a:r>
              <a:rPr lang="de-DE" sz="2500" dirty="0"/>
              <a:t>(in Millionen </a:t>
            </a:r>
            <a:r>
              <a:rPr lang="de-DE" sz="2500" dirty="0" smtClean="0"/>
              <a:t>Bundesbürger</a:t>
            </a:r>
            <a:r>
              <a:rPr lang="de-DE" sz="2500" dirty="0"/>
              <a:t>)</a:t>
            </a:r>
            <a:r>
              <a:rPr lang="en-AU" sz="2500" dirty="0"/>
              <a:t> </a:t>
            </a:r>
          </a:p>
        </p:txBody>
      </p:sp>
    </p:spTree>
    <p:custDataLst>
      <p:tags r:id="rId1"/>
    </p:custDataLst>
    <p:extLst>
      <p:ext uri="{BB962C8B-B14F-4D97-AF65-F5344CB8AC3E}">
        <p14:creationId xmlns:p14="http://schemas.microsoft.com/office/powerpoint/2010/main" val="3260424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quarter" idx="4294967295"/>
            <p:extLst>
              <p:ext uri="{D42A27DB-BD31-4B8C-83A1-F6EECF244321}">
                <p14:modId xmlns:p14="http://schemas.microsoft.com/office/powerpoint/2010/main" val="276591487"/>
              </p:ext>
            </p:extLst>
          </p:nvPr>
        </p:nvGraphicFramePr>
        <p:xfrm>
          <a:off x="0" y="1023938"/>
          <a:ext cx="9144000" cy="4906962"/>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7"/>
          <p:cNvSpPr>
            <a:spLocks noGrp="1"/>
          </p:cNvSpPr>
          <p:nvPr>
            <p:ph type="title"/>
          </p:nvPr>
        </p:nvSpPr>
        <p:spPr/>
        <p:txBody>
          <a:bodyPr lIns="91431" tIns="45715" rIns="91431" bIns="45715"/>
          <a:lstStyle/>
          <a:p>
            <a:r>
              <a:rPr lang="de-DE" sz="2500" dirty="0"/>
              <a:t>Internetnutzung nach </a:t>
            </a:r>
            <a:r>
              <a:rPr lang="de-DE" sz="2500" dirty="0" smtClean="0"/>
              <a:t>Alter in Deutschland</a:t>
            </a:r>
            <a:endParaRPr lang="en-AU" sz="2500" dirty="0"/>
          </a:p>
        </p:txBody>
      </p:sp>
      <p:sp>
        <p:nvSpPr>
          <p:cNvPr id="5" name="Textplatzhalter 4"/>
          <p:cNvSpPr>
            <a:spLocks noGrp="1"/>
          </p:cNvSpPr>
          <p:nvPr>
            <p:ph type="body" sz="quarter" idx="16"/>
          </p:nvPr>
        </p:nvSpPr>
        <p:spPr>
          <a:xfrm>
            <a:off x="1292225" y="5562600"/>
            <a:ext cx="7562850" cy="368300"/>
          </a:xfrm>
        </p:spPr>
        <p:txBody>
          <a:bodyPr/>
          <a:lstStyle/>
          <a:p>
            <a:r>
              <a:rPr lang="de-DE" dirty="0">
                <a:latin typeface="Verdana" pitchFamily="34" charset="0"/>
                <a:ea typeface="Verdana" pitchFamily="34" charset="0"/>
                <a:cs typeface="Verdana" pitchFamily="34" charset="0"/>
              </a:rPr>
              <a:t>Basis: Bevölkerung in Deutschland ab 14 Jahre</a:t>
            </a:r>
          </a:p>
          <a:p>
            <a:r>
              <a:rPr lang="de-DE" dirty="0"/>
              <a:t>Quelle: Initiative D21 (N)ONLINER Atlas 2012</a:t>
            </a:r>
          </a:p>
        </p:txBody>
      </p:sp>
      <p:sp>
        <p:nvSpPr>
          <p:cNvPr id="9" name="Text Box 6"/>
          <p:cNvSpPr txBox="1">
            <a:spLocks noChangeArrowheads="1"/>
          </p:cNvSpPr>
          <p:nvPr/>
        </p:nvSpPr>
        <p:spPr bwMode="auto">
          <a:xfrm>
            <a:off x="326667" y="1047183"/>
            <a:ext cx="1602280" cy="52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5" rIns="91431"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400" dirty="0">
                <a:solidFill>
                  <a:schemeClr val="tx1">
                    <a:lumMod val="50000"/>
                    <a:lumOff val="50000"/>
                  </a:schemeClr>
                </a:solidFill>
                <a:latin typeface="Verdana" pitchFamily="34" charset="0"/>
                <a:ea typeface="Verdana" pitchFamily="34" charset="0"/>
                <a:cs typeface="Verdana" pitchFamily="34" charset="0"/>
              </a:rPr>
              <a:t>Zuwachs in </a:t>
            </a:r>
            <a:br>
              <a:rPr lang="de-DE" sz="1400" dirty="0">
                <a:solidFill>
                  <a:schemeClr val="tx1">
                    <a:lumMod val="50000"/>
                    <a:lumOff val="50000"/>
                  </a:schemeClr>
                </a:solidFill>
                <a:latin typeface="Verdana" pitchFamily="34" charset="0"/>
                <a:ea typeface="Verdana" pitchFamily="34" charset="0"/>
                <a:cs typeface="Verdana" pitchFamily="34" charset="0"/>
              </a:rPr>
            </a:br>
            <a:r>
              <a:rPr lang="de-DE" sz="1400" dirty="0">
                <a:solidFill>
                  <a:schemeClr val="tx1">
                    <a:lumMod val="50000"/>
                    <a:lumOff val="50000"/>
                  </a:schemeClr>
                </a:solidFill>
                <a:latin typeface="Verdana" pitchFamily="34" charset="0"/>
                <a:ea typeface="Verdana" pitchFamily="34" charset="0"/>
                <a:cs typeface="Verdana" pitchFamily="34" charset="0"/>
              </a:rPr>
              <a:t>Prozentpunkten</a:t>
            </a:r>
          </a:p>
        </p:txBody>
      </p:sp>
      <p:sp>
        <p:nvSpPr>
          <p:cNvPr id="21" name="Text Box 12"/>
          <p:cNvSpPr txBox="1">
            <a:spLocks noChangeArrowheads="1"/>
          </p:cNvSpPr>
          <p:nvPr/>
        </p:nvSpPr>
        <p:spPr bwMode="auto">
          <a:xfrm>
            <a:off x="5731883" y="2246117"/>
            <a:ext cx="562956" cy="27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5" rIns="91431"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dirty="0" smtClean="0">
                <a:latin typeface="Verdana" pitchFamily="34" charset="0"/>
                <a:ea typeface="Verdana" pitchFamily="34" charset="0"/>
                <a:cs typeface="Verdana" pitchFamily="34" charset="0"/>
              </a:rPr>
              <a:t>+3,1</a:t>
            </a:r>
            <a:endParaRPr lang="de-DE" sz="1200" dirty="0">
              <a:latin typeface="Verdana" pitchFamily="34" charset="0"/>
              <a:ea typeface="Verdana" pitchFamily="34" charset="0"/>
              <a:cs typeface="Verdana" pitchFamily="34" charset="0"/>
            </a:endParaRPr>
          </a:p>
        </p:txBody>
      </p:sp>
      <p:sp>
        <p:nvSpPr>
          <p:cNvPr id="22" name="Text Box 12"/>
          <p:cNvSpPr txBox="1">
            <a:spLocks noChangeArrowheads="1"/>
          </p:cNvSpPr>
          <p:nvPr/>
        </p:nvSpPr>
        <p:spPr bwMode="auto">
          <a:xfrm>
            <a:off x="3377015" y="1843191"/>
            <a:ext cx="562956" cy="27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5" rIns="91431"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dirty="0" smtClean="0">
                <a:latin typeface="Verdana" pitchFamily="34" charset="0"/>
                <a:ea typeface="Verdana" pitchFamily="34" charset="0"/>
                <a:cs typeface="Verdana" pitchFamily="34" charset="0"/>
              </a:rPr>
              <a:t>+3,6</a:t>
            </a:r>
            <a:endParaRPr lang="de-DE" sz="1200" dirty="0">
              <a:latin typeface="Verdana" pitchFamily="34" charset="0"/>
              <a:ea typeface="Verdana" pitchFamily="34" charset="0"/>
              <a:cs typeface="Verdana" pitchFamily="34" charset="0"/>
            </a:endParaRPr>
          </a:p>
        </p:txBody>
      </p:sp>
      <p:sp>
        <p:nvSpPr>
          <p:cNvPr id="3" name="Rechteck 2"/>
          <p:cNvSpPr/>
          <p:nvPr/>
        </p:nvSpPr>
        <p:spPr>
          <a:xfrm>
            <a:off x="346772" y="1804895"/>
            <a:ext cx="8540022" cy="776713"/>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t"/>
          <a:lstStyle/>
          <a:p>
            <a:pPr algn="ctr"/>
            <a:endParaRPr lang="de-DE" sz="1200" dirty="0" err="1"/>
          </a:p>
        </p:txBody>
      </p:sp>
    </p:spTree>
    <p:custDataLst>
      <p:tags r:id="rId1"/>
    </p:custDataLst>
    <p:extLst>
      <p:ext uri="{BB962C8B-B14F-4D97-AF65-F5344CB8AC3E}">
        <p14:creationId xmlns:p14="http://schemas.microsoft.com/office/powerpoint/2010/main" val="4208246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quarter" idx="4294967295"/>
            <p:extLst>
              <p:ext uri="{D42A27DB-BD31-4B8C-83A1-F6EECF244321}">
                <p14:modId xmlns:p14="http://schemas.microsoft.com/office/powerpoint/2010/main" val="3239190789"/>
              </p:ext>
            </p:extLst>
          </p:nvPr>
        </p:nvGraphicFramePr>
        <p:xfrm>
          <a:off x="0" y="1031875"/>
          <a:ext cx="9144000" cy="4906963"/>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7"/>
          <p:cNvSpPr>
            <a:spLocks noGrp="1"/>
          </p:cNvSpPr>
          <p:nvPr>
            <p:ph type="title"/>
          </p:nvPr>
        </p:nvSpPr>
        <p:spPr/>
        <p:txBody>
          <a:bodyPr lIns="91431" tIns="45715" rIns="91431" bIns="45715"/>
          <a:lstStyle/>
          <a:p>
            <a:r>
              <a:rPr lang="de-DE" sz="2500" dirty="0"/>
              <a:t>Internetnutzung nach </a:t>
            </a:r>
            <a:r>
              <a:rPr lang="de-DE" sz="2500" dirty="0" smtClean="0"/>
              <a:t>Bildung in Deutschland</a:t>
            </a:r>
            <a:endParaRPr lang="en-AU" sz="2500" dirty="0"/>
          </a:p>
        </p:txBody>
      </p:sp>
      <p:sp>
        <p:nvSpPr>
          <p:cNvPr id="2" name="Textplatzhalter 1"/>
          <p:cNvSpPr>
            <a:spLocks noGrp="1"/>
          </p:cNvSpPr>
          <p:nvPr>
            <p:ph type="body" sz="quarter" idx="16"/>
          </p:nvPr>
        </p:nvSpPr>
        <p:spPr/>
        <p:txBody>
          <a:bodyPr/>
          <a:lstStyle/>
          <a:p>
            <a:r>
              <a:rPr lang="de-DE" dirty="0">
                <a:latin typeface="Verdana" pitchFamily="34" charset="0"/>
                <a:ea typeface="Verdana" pitchFamily="34" charset="0"/>
                <a:cs typeface="Verdana" pitchFamily="34" charset="0"/>
              </a:rPr>
              <a:t>Basis: Bevölkerung in Deutschland ab 14 Jahre</a:t>
            </a:r>
          </a:p>
          <a:p>
            <a:r>
              <a:rPr lang="de-DE" dirty="0" smtClean="0"/>
              <a:t>Quelle</a:t>
            </a:r>
            <a:r>
              <a:rPr lang="de-DE" dirty="0"/>
              <a:t>: Initiative D21 (N)ONLINER Atlas 2012</a:t>
            </a:r>
          </a:p>
        </p:txBody>
      </p:sp>
      <p:sp>
        <p:nvSpPr>
          <p:cNvPr id="15" name="Rechteck 14"/>
          <p:cNvSpPr/>
          <p:nvPr/>
        </p:nvSpPr>
        <p:spPr>
          <a:xfrm>
            <a:off x="87084" y="3164113"/>
            <a:ext cx="8741654" cy="926951"/>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t"/>
          <a:lstStyle/>
          <a:p>
            <a:pPr algn="ctr"/>
            <a:endParaRPr lang="de-DE" sz="1200" dirty="0" err="1"/>
          </a:p>
        </p:txBody>
      </p:sp>
    </p:spTree>
    <p:custDataLst>
      <p:tags r:id="rId1"/>
    </p:custDataLst>
    <p:extLst>
      <p:ext uri="{BB962C8B-B14F-4D97-AF65-F5344CB8AC3E}">
        <p14:creationId xmlns:p14="http://schemas.microsoft.com/office/powerpoint/2010/main" val="1749850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liennummernplatzhalter 3"/>
          <p:cNvSpPr txBox="1">
            <a:spLocks noGrp="1"/>
          </p:cNvSpPr>
          <p:nvPr/>
        </p:nvSpPr>
        <p:spPr bwMode="auto">
          <a:xfrm>
            <a:off x="8642350" y="6492875"/>
            <a:ext cx="466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defRPr>
            </a:lvl1pPr>
            <a:lvl2pPr marL="742950" indent="-285750" eaLnBrk="0" hangingPunct="0">
              <a:defRPr sz="2400">
                <a:solidFill>
                  <a:schemeClr val="tx1"/>
                </a:solidFill>
                <a:latin typeface="Lucida Sans" pitchFamily="34" charset="0"/>
              </a:defRPr>
            </a:lvl2pPr>
            <a:lvl3pPr marL="1143000" indent="-228600" eaLnBrk="0" hangingPunct="0">
              <a:defRPr sz="2400">
                <a:solidFill>
                  <a:schemeClr val="tx1"/>
                </a:solidFill>
                <a:latin typeface="Lucida Sans" pitchFamily="34" charset="0"/>
              </a:defRPr>
            </a:lvl3pPr>
            <a:lvl4pPr marL="1600200" indent="-228600" eaLnBrk="0" hangingPunct="0">
              <a:defRPr sz="2400">
                <a:solidFill>
                  <a:schemeClr val="tx1"/>
                </a:solidFill>
                <a:latin typeface="Lucida Sans" pitchFamily="34" charset="0"/>
              </a:defRPr>
            </a:lvl4pPr>
            <a:lvl5pPr marL="2057400" indent="-228600" eaLnBrk="0" hangingPunct="0">
              <a:defRPr sz="2400">
                <a:solidFill>
                  <a:schemeClr val="tx1"/>
                </a:solidFill>
                <a:latin typeface="Lucida Sans" pitchFamily="34" charset="0"/>
              </a:defRPr>
            </a:lvl5pPr>
            <a:lvl6pPr marL="2514600" indent="-228600" eaLnBrk="0" fontAlgn="base" hangingPunct="0">
              <a:spcBef>
                <a:spcPct val="0"/>
              </a:spcBef>
              <a:spcAft>
                <a:spcPct val="0"/>
              </a:spcAft>
              <a:defRPr sz="2400">
                <a:solidFill>
                  <a:schemeClr val="tx1"/>
                </a:solidFill>
                <a:latin typeface="Lucida Sans" pitchFamily="34" charset="0"/>
              </a:defRPr>
            </a:lvl6pPr>
            <a:lvl7pPr marL="2971800" indent="-228600" eaLnBrk="0" fontAlgn="base" hangingPunct="0">
              <a:spcBef>
                <a:spcPct val="0"/>
              </a:spcBef>
              <a:spcAft>
                <a:spcPct val="0"/>
              </a:spcAft>
              <a:defRPr sz="2400">
                <a:solidFill>
                  <a:schemeClr val="tx1"/>
                </a:solidFill>
                <a:latin typeface="Lucida Sans" pitchFamily="34" charset="0"/>
              </a:defRPr>
            </a:lvl7pPr>
            <a:lvl8pPr marL="3429000" indent="-228600" eaLnBrk="0" fontAlgn="base" hangingPunct="0">
              <a:spcBef>
                <a:spcPct val="0"/>
              </a:spcBef>
              <a:spcAft>
                <a:spcPct val="0"/>
              </a:spcAft>
              <a:defRPr sz="2400">
                <a:solidFill>
                  <a:schemeClr val="tx1"/>
                </a:solidFill>
                <a:latin typeface="Lucida Sans" pitchFamily="34" charset="0"/>
              </a:defRPr>
            </a:lvl8pPr>
            <a:lvl9pPr marL="3886200" indent="-228600" eaLnBrk="0" fontAlgn="base" hangingPunct="0">
              <a:spcBef>
                <a:spcPct val="0"/>
              </a:spcBef>
              <a:spcAft>
                <a:spcPct val="0"/>
              </a:spcAft>
              <a:defRPr sz="2400">
                <a:solidFill>
                  <a:schemeClr val="tx1"/>
                </a:solidFill>
                <a:latin typeface="Lucida Sans" pitchFamily="34" charset="0"/>
              </a:defRPr>
            </a:lvl9pPr>
          </a:lstStyle>
          <a:p>
            <a:pPr algn="ctr" eaLnBrk="1" hangingPunct="1"/>
            <a:fld id="{4590A850-6D80-4FEA-8A21-B016BACFA719}" type="slidenum">
              <a:rPr lang="de-DE" sz="1100" b="1">
                <a:solidFill>
                  <a:schemeClr val="bg1"/>
                </a:solidFill>
              </a:rPr>
              <a:pPr algn="ctr" eaLnBrk="1" hangingPunct="1"/>
              <a:t>13</a:t>
            </a:fld>
            <a:endParaRPr lang="de-DE" sz="1100" b="1">
              <a:solidFill>
                <a:schemeClr val="bg1"/>
              </a:solidFill>
            </a:endParaRPr>
          </a:p>
        </p:txBody>
      </p:sp>
      <p:sp>
        <p:nvSpPr>
          <p:cNvPr id="156675" name="Rectangle 2"/>
          <p:cNvSpPr>
            <a:spLocks noChangeArrowheads="1"/>
          </p:cNvSpPr>
          <p:nvPr/>
        </p:nvSpPr>
        <p:spPr bwMode="auto">
          <a:xfrm>
            <a:off x="0" y="-110359"/>
            <a:ext cx="9144000" cy="7044559"/>
          </a:xfrm>
          <a:prstGeom prst="rect">
            <a:avLst/>
          </a:prstGeom>
          <a:solidFill>
            <a:schemeClr val="accent3"/>
          </a:solidFill>
          <a:ln>
            <a:noFill/>
          </a:ln>
          <a:extLst/>
        </p:spPr>
        <p:txBody>
          <a:bodyPr wrap="none" anchor="ctr"/>
          <a:lstStyle/>
          <a:p>
            <a:pPr algn="ctr"/>
            <a:endParaRPr lang="de-DE" sz="3600">
              <a:solidFill>
                <a:schemeClr val="bg1"/>
              </a:solidFill>
              <a:latin typeface="Arial" pitchFamily="34" charset="0"/>
            </a:endParaRPr>
          </a:p>
          <a:p>
            <a:pPr algn="ctr"/>
            <a:endParaRPr lang="de-DE" sz="3600">
              <a:solidFill>
                <a:schemeClr val="bg1"/>
              </a:solidFill>
              <a:latin typeface="Arial" pitchFamily="34" charset="0"/>
            </a:endParaRPr>
          </a:p>
          <a:p>
            <a:pPr algn="ctr"/>
            <a:endParaRPr lang="de-DE" sz="3200">
              <a:latin typeface="Arial" pitchFamily="34" charset="0"/>
            </a:endParaRPr>
          </a:p>
        </p:txBody>
      </p:sp>
      <p:sp>
        <p:nvSpPr>
          <p:cNvPr id="156676" name="Text Box 3"/>
          <p:cNvSpPr txBox="1">
            <a:spLocks noChangeArrowheads="1"/>
          </p:cNvSpPr>
          <p:nvPr/>
        </p:nvSpPr>
        <p:spPr bwMode="auto">
          <a:xfrm>
            <a:off x="166364" y="1418701"/>
            <a:ext cx="863409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itchFamily="34" charset="0"/>
              </a:defRPr>
            </a:lvl1pPr>
            <a:lvl2pPr marL="742950" indent="-285750" eaLnBrk="0" hangingPunct="0">
              <a:defRPr sz="2400">
                <a:solidFill>
                  <a:schemeClr val="tx1"/>
                </a:solidFill>
                <a:latin typeface="Lucida Sans" pitchFamily="34" charset="0"/>
              </a:defRPr>
            </a:lvl2pPr>
            <a:lvl3pPr marL="1143000" indent="-228600" eaLnBrk="0" hangingPunct="0">
              <a:defRPr sz="2400">
                <a:solidFill>
                  <a:schemeClr val="tx1"/>
                </a:solidFill>
                <a:latin typeface="Lucida Sans" pitchFamily="34" charset="0"/>
              </a:defRPr>
            </a:lvl3pPr>
            <a:lvl4pPr marL="1600200" indent="-228600" eaLnBrk="0" hangingPunct="0">
              <a:defRPr sz="2400">
                <a:solidFill>
                  <a:schemeClr val="tx1"/>
                </a:solidFill>
                <a:latin typeface="Lucida Sans" pitchFamily="34" charset="0"/>
              </a:defRPr>
            </a:lvl4pPr>
            <a:lvl5pPr marL="2057400" indent="-228600" eaLnBrk="0" hangingPunct="0">
              <a:defRPr sz="2400">
                <a:solidFill>
                  <a:schemeClr val="tx1"/>
                </a:solidFill>
                <a:latin typeface="Lucida Sans" pitchFamily="34" charset="0"/>
              </a:defRPr>
            </a:lvl5pPr>
            <a:lvl6pPr marL="2514600" indent="-228600" eaLnBrk="0" fontAlgn="base" hangingPunct="0">
              <a:spcBef>
                <a:spcPct val="0"/>
              </a:spcBef>
              <a:spcAft>
                <a:spcPct val="0"/>
              </a:spcAft>
              <a:defRPr sz="2400">
                <a:solidFill>
                  <a:schemeClr val="tx1"/>
                </a:solidFill>
                <a:latin typeface="Lucida Sans" pitchFamily="34" charset="0"/>
              </a:defRPr>
            </a:lvl6pPr>
            <a:lvl7pPr marL="2971800" indent="-228600" eaLnBrk="0" fontAlgn="base" hangingPunct="0">
              <a:spcBef>
                <a:spcPct val="0"/>
              </a:spcBef>
              <a:spcAft>
                <a:spcPct val="0"/>
              </a:spcAft>
              <a:defRPr sz="2400">
                <a:solidFill>
                  <a:schemeClr val="tx1"/>
                </a:solidFill>
                <a:latin typeface="Lucida Sans" pitchFamily="34" charset="0"/>
              </a:defRPr>
            </a:lvl7pPr>
            <a:lvl8pPr marL="3429000" indent="-228600" eaLnBrk="0" fontAlgn="base" hangingPunct="0">
              <a:spcBef>
                <a:spcPct val="0"/>
              </a:spcBef>
              <a:spcAft>
                <a:spcPct val="0"/>
              </a:spcAft>
              <a:defRPr sz="2400">
                <a:solidFill>
                  <a:schemeClr val="tx1"/>
                </a:solidFill>
                <a:latin typeface="Lucida Sans" pitchFamily="34" charset="0"/>
              </a:defRPr>
            </a:lvl8pPr>
            <a:lvl9pPr marL="3886200" indent="-228600" eaLnBrk="0" fontAlgn="base" hangingPunct="0">
              <a:spcBef>
                <a:spcPct val="0"/>
              </a:spcBef>
              <a:spcAft>
                <a:spcPct val="0"/>
              </a:spcAft>
              <a:defRPr sz="2400">
                <a:solidFill>
                  <a:schemeClr val="tx1"/>
                </a:solidFill>
                <a:latin typeface="Lucida Sans" pitchFamily="34" charset="0"/>
              </a:defRPr>
            </a:lvl9pPr>
          </a:lstStyle>
          <a:p>
            <a:pPr eaLnBrk="1" hangingPunct="1"/>
            <a:r>
              <a:rPr lang="de-DE" sz="1800" b="1" dirty="0" smtClean="0">
                <a:solidFill>
                  <a:schemeClr val="bg1"/>
                </a:solidFill>
                <a:latin typeface="+mn-lt"/>
              </a:rPr>
              <a:t>Wann?</a:t>
            </a:r>
            <a:endParaRPr lang="de-DE" sz="8800" b="1" dirty="0" smtClean="0">
              <a:solidFill>
                <a:schemeClr val="bg1"/>
              </a:solidFill>
              <a:latin typeface="+mn-lt"/>
            </a:endParaRPr>
          </a:p>
          <a:p>
            <a:pPr eaLnBrk="1" hangingPunct="1"/>
            <a:r>
              <a:rPr lang="de-DE" sz="8000" b="1" dirty="0" smtClean="0">
                <a:solidFill>
                  <a:schemeClr val="bg1"/>
                </a:solidFill>
                <a:latin typeface="+mn-lt"/>
              </a:rPr>
              <a:t>Internet 2020 </a:t>
            </a:r>
            <a:r>
              <a:rPr lang="de-DE" sz="8800" b="1" dirty="0">
                <a:solidFill>
                  <a:schemeClr val="bg1"/>
                </a:solidFill>
                <a:latin typeface="+mn-lt"/>
              </a:rPr>
              <a:t/>
            </a:r>
            <a:br>
              <a:rPr lang="de-DE" sz="8800" b="1" dirty="0">
                <a:solidFill>
                  <a:schemeClr val="bg1"/>
                </a:solidFill>
                <a:latin typeface="+mn-lt"/>
              </a:rPr>
            </a:br>
            <a:endParaRPr lang="de-DE" sz="5400" dirty="0">
              <a:solidFill>
                <a:schemeClr val="bg1"/>
              </a:solidFill>
              <a:latin typeface="+mn-lt"/>
            </a:endParaRPr>
          </a:p>
        </p:txBody>
      </p:sp>
      <p:sp>
        <p:nvSpPr>
          <p:cNvPr id="156677" name="Rectangle 4"/>
          <p:cNvSpPr>
            <a:spLocks noChangeArrowheads="1"/>
          </p:cNvSpPr>
          <p:nvPr/>
        </p:nvSpPr>
        <p:spPr bwMode="auto">
          <a:xfrm>
            <a:off x="2346055" y="3275231"/>
            <a:ext cx="6802929" cy="107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r"/>
            <a:r>
              <a:rPr lang="de-DE" sz="3200" dirty="0">
                <a:solidFill>
                  <a:schemeClr val="bg1"/>
                </a:solidFill>
                <a:latin typeface="+mn-lt"/>
              </a:rPr>
              <a:t>Über 95 Prozent der Deutschen </a:t>
            </a:r>
            <a:br>
              <a:rPr lang="de-DE" sz="3200" dirty="0">
                <a:solidFill>
                  <a:schemeClr val="bg1"/>
                </a:solidFill>
                <a:latin typeface="+mn-lt"/>
              </a:rPr>
            </a:br>
            <a:r>
              <a:rPr lang="de-DE" sz="3200" dirty="0">
                <a:solidFill>
                  <a:schemeClr val="bg1"/>
                </a:solidFill>
                <a:latin typeface="+mn-lt"/>
              </a:rPr>
              <a:t>sind aktive Internetnutzer!</a:t>
            </a:r>
          </a:p>
        </p:txBody>
      </p:sp>
      <p:sp>
        <p:nvSpPr>
          <p:cNvPr id="7" name="Rechteck 6"/>
          <p:cNvSpPr/>
          <p:nvPr/>
        </p:nvSpPr>
        <p:spPr>
          <a:xfrm>
            <a:off x="81888" y="6655011"/>
            <a:ext cx="6288979" cy="215444"/>
          </a:xfrm>
          <a:prstGeom prst="rect">
            <a:avLst/>
          </a:prstGeom>
        </p:spPr>
        <p:txBody>
          <a:bodyPr wrap="square">
            <a:spAutoFit/>
          </a:bodyPr>
          <a:lstStyle/>
          <a:p>
            <a:r>
              <a:rPr lang="de-DE" sz="800" dirty="0">
                <a:solidFill>
                  <a:srgbClr val="000000"/>
                </a:solidFill>
                <a:latin typeface="Lucida Sans Unicode" pitchFamily="34" charset="0"/>
                <a:ea typeface="MS PGothic" pitchFamily="34" charset="-128"/>
                <a:cs typeface="Lucida Sans Unicode" pitchFamily="34" charset="0"/>
              </a:rPr>
              <a:t>Quelle: </a:t>
            </a:r>
            <a:r>
              <a:rPr lang="de-DE" sz="800" dirty="0" smtClean="0">
                <a:solidFill>
                  <a:srgbClr val="000000"/>
                </a:solidFill>
                <a:latin typeface="Lucida Sans Unicode" pitchFamily="34" charset="0"/>
                <a:ea typeface="MS PGothic" pitchFamily="34" charset="-128"/>
                <a:cs typeface="Lucida Sans Unicode" pitchFamily="34" charset="0"/>
              </a:rPr>
              <a:t>Zukunftsstudie MÜNCHNER KREIS </a:t>
            </a:r>
            <a:r>
              <a:rPr lang="de-DE" sz="800" dirty="0">
                <a:solidFill>
                  <a:srgbClr val="000000"/>
                </a:solidFill>
                <a:latin typeface="Lucida Sans Unicode" pitchFamily="34" charset="0"/>
                <a:ea typeface="MS PGothic" pitchFamily="34" charset="-128"/>
                <a:cs typeface="Lucida Sans Unicode" pitchFamily="34" charset="0"/>
              </a:rPr>
              <a:t>– www.zukunft-ikt.de</a:t>
            </a:r>
            <a:endParaRPr lang="de-DE" sz="800" dirty="0"/>
          </a:p>
        </p:txBody>
      </p:sp>
    </p:spTree>
    <p:extLst>
      <p:ext uri="{BB962C8B-B14F-4D97-AF65-F5344CB8AC3E}">
        <p14:creationId xmlns:p14="http://schemas.microsoft.com/office/powerpoint/2010/main" val="4047664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1"/>
          <p:cNvGraphicFramePr>
            <a:graphicFrameLocks/>
          </p:cNvGraphicFramePr>
          <p:nvPr>
            <p:extLst>
              <p:ext uri="{D42A27DB-BD31-4B8C-83A1-F6EECF244321}">
                <p14:modId xmlns:p14="http://schemas.microsoft.com/office/powerpoint/2010/main" val="3523580335"/>
              </p:ext>
            </p:extLst>
          </p:nvPr>
        </p:nvGraphicFramePr>
        <p:xfrm>
          <a:off x="515938" y="1413763"/>
          <a:ext cx="7861300" cy="3984625"/>
        </p:xfrm>
        <a:graphic>
          <a:graphicData uri="http://schemas.openxmlformats.org/drawingml/2006/chart">
            <c:chart xmlns:c="http://schemas.openxmlformats.org/drawingml/2006/chart" xmlns:r="http://schemas.openxmlformats.org/officeDocument/2006/relationships" r:id="rId5"/>
          </a:graphicData>
        </a:graphic>
      </p:graphicFrame>
      <p:sp>
        <p:nvSpPr>
          <p:cNvPr id="33795" name="Rectangle 3"/>
          <p:cNvSpPr>
            <a:spLocks noGrp="1" noChangeArrowheads="1"/>
          </p:cNvSpPr>
          <p:nvPr>
            <p:ph type="title"/>
            <p:custDataLst>
              <p:tags r:id="rId1"/>
            </p:custDataLst>
          </p:nvPr>
        </p:nvSpPr>
        <p:spPr/>
        <p:txBody>
          <a:bodyPr/>
          <a:lstStyle/>
          <a:p>
            <a:r>
              <a:rPr lang="de-DE" smtClean="0"/>
              <a:t>Internetnutzung in Deutschland</a:t>
            </a:r>
            <a:endParaRPr lang="de-DE" dirty="0"/>
          </a:p>
        </p:txBody>
      </p:sp>
      <p:sp>
        <p:nvSpPr>
          <p:cNvPr id="5" name="Textplatzhalter 4"/>
          <p:cNvSpPr>
            <a:spLocks noGrp="1"/>
          </p:cNvSpPr>
          <p:nvPr>
            <p:ph type="body" sz="quarter" idx="16"/>
          </p:nvPr>
        </p:nvSpPr>
        <p:spPr/>
        <p:txBody>
          <a:bodyPr/>
          <a:lstStyle/>
          <a:p>
            <a:pPr fontAlgn="base">
              <a:lnSpc>
                <a:spcPct val="90000"/>
              </a:lnSpc>
              <a:spcBef>
                <a:spcPct val="0"/>
              </a:spcBef>
              <a:spcAft>
                <a:spcPct val="0"/>
              </a:spcAft>
              <a:buClr>
                <a:srgbClr val="000000"/>
              </a:buClr>
              <a:buSzPct val="80000"/>
            </a:pPr>
            <a:r>
              <a:rPr lang="de-DE" dirty="0">
                <a:solidFill>
                  <a:srgbClr val="000000"/>
                </a:solidFill>
                <a:latin typeface="Verdana" pitchFamily="34" charset="0"/>
                <a:ea typeface="Verdana" pitchFamily="34" charset="0"/>
                <a:cs typeface="Verdana" pitchFamily="34" charset="0"/>
              </a:rPr>
              <a:t>Quelle: Zukunftsstudie </a:t>
            </a:r>
            <a:r>
              <a:rPr lang="de-DE" dirty="0" smtClean="0">
                <a:solidFill>
                  <a:srgbClr val="000000"/>
                </a:solidFill>
                <a:latin typeface="Verdana" pitchFamily="34" charset="0"/>
                <a:ea typeface="Verdana" pitchFamily="34" charset="0"/>
                <a:cs typeface="Verdana" pitchFamily="34" charset="0"/>
              </a:rPr>
              <a:t>2009 MÜNCHNER </a:t>
            </a:r>
            <a:r>
              <a:rPr lang="de-DE" dirty="0">
                <a:solidFill>
                  <a:srgbClr val="000000"/>
                </a:solidFill>
                <a:latin typeface="Verdana" pitchFamily="34" charset="0"/>
                <a:ea typeface="Verdana" pitchFamily="34" charset="0"/>
                <a:cs typeface="Verdana" pitchFamily="34" charset="0"/>
              </a:rPr>
              <a:t>KREIS – www.zukunft-ikt.de</a:t>
            </a:r>
          </a:p>
        </p:txBody>
      </p:sp>
      <p:sp>
        <p:nvSpPr>
          <p:cNvPr id="33797" name="Line 7"/>
          <p:cNvSpPr>
            <a:spLocks noChangeShapeType="1"/>
          </p:cNvSpPr>
          <p:nvPr/>
        </p:nvSpPr>
        <p:spPr bwMode="auto">
          <a:xfrm>
            <a:off x="6993255" y="2445638"/>
            <a:ext cx="0" cy="27670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de-DE">
              <a:latin typeface="Lucida Sans Unicode" pitchFamily="34" charset="0"/>
              <a:cs typeface="Lucida Sans Unicode" pitchFamily="34" charset="0"/>
            </a:endParaRPr>
          </a:p>
        </p:txBody>
      </p:sp>
      <p:sp>
        <p:nvSpPr>
          <p:cNvPr id="33798" name="Rectangle 7"/>
          <p:cNvSpPr>
            <a:spLocks noChangeArrowheads="1"/>
          </p:cNvSpPr>
          <p:nvPr/>
        </p:nvSpPr>
        <p:spPr bwMode="auto">
          <a:xfrm>
            <a:off x="215900" y="178317"/>
            <a:ext cx="547242" cy="55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l" eaLnBrk="0" hangingPunct="0"/>
            <a:r>
              <a:rPr lang="de-DE" b="0" i="0">
                <a:latin typeface="Lucida Sans Unicode" pitchFamily="34" charset="0"/>
                <a:cs typeface="Lucida Sans Unicode" pitchFamily="34" charset="0"/>
              </a:rPr>
              <a:t>   </a:t>
            </a:r>
          </a:p>
        </p:txBody>
      </p:sp>
      <p:sp>
        <p:nvSpPr>
          <p:cNvPr id="33799" name="Rectangle 21"/>
          <p:cNvSpPr>
            <a:spLocks noChangeArrowheads="1"/>
          </p:cNvSpPr>
          <p:nvPr/>
        </p:nvSpPr>
        <p:spPr bwMode="auto">
          <a:xfrm>
            <a:off x="608013" y="2456080"/>
            <a:ext cx="3843337" cy="2828925"/>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algn="l"/>
            <a:endParaRPr lang="de-DE" sz="2400" b="0" i="0">
              <a:latin typeface="Lucida Sans Unicode" pitchFamily="34" charset="0"/>
              <a:cs typeface="Lucida Sans Unicode" pitchFamily="34" charset="0"/>
            </a:endParaRPr>
          </a:p>
        </p:txBody>
      </p:sp>
      <p:sp>
        <p:nvSpPr>
          <p:cNvPr id="33800" name="Text Box 30"/>
          <p:cNvSpPr txBox="1">
            <a:spLocks noChangeArrowheads="1"/>
          </p:cNvSpPr>
          <p:nvPr/>
        </p:nvSpPr>
        <p:spPr bwMode="auto">
          <a:xfrm>
            <a:off x="1330325" y="1099438"/>
            <a:ext cx="2833125" cy="144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b="1" i="1">
                <a:solidFill>
                  <a:schemeClr val="tx1"/>
                </a:solidFill>
                <a:latin typeface="Arial" pitchFamily="34" charset="0"/>
                <a:cs typeface="Arial" pitchFamily="34" charset="0"/>
              </a:defRPr>
            </a:lvl1pPr>
            <a:lvl2pPr marL="742950" indent="-285750" eaLnBrk="0" hangingPunct="0">
              <a:defRPr b="1" i="1">
                <a:solidFill>
                  <a:schemeClr val="tx1"/>
                </a:solidFill>
                <a:latin typeface="Arial" pitchFamily="34" charset="0"/>
                <a:cs typeface="Arial" pitchFamily="34" charset="0"/>
              </a:defRPr>
            </a:lvl2pPr>
            <a:lvl3pPr marL="1143000" indent="-228600" eaLnBrk="0" hangingPunct="0">
              <a:defRPr b="1" i="1">
                <a:solidFill>
                  <a:schemeClr val="tx1"/>
                </a:solidFill>
                <a:latin typeface="Arial" pitchFamily="34" charset="0"/>
                <a:cs typeface="Arial" pitchFamily="34" charset="0"/>
              </a:defRPr>
            </a:lvl3pPr>
            <a:lvl4pPr marL="1600200" indent="-228600" eaLnBrk="0" hangingPunct="0">
              <a:defRPr b="1" i="1">
                <a:solidFill>
                  <a:schemeClr val="tx1"/>
                </a:solidFill>
                <a:latin typeface="Arial" pitchFamily="34" charset="0"/>
                <a:cs typeface="Arial" pitchFamily="34" charset="0"/>
              </a:defRPr>
            </a:lvl4pPr>
            <a:lvl5pPr marL="2057400" indent="-228600" eaLnBrk="0" hangingPunct="0">
              <a:defRPr b="1" i="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b="1" i="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b="1" i="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b="1" i="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b="1" i="1">
                <a:solidFill>
                  <a:schemeClr val="tx1"/>
                </a:solidFill>
                <a:latin typeface="Arial" pitchFamily="34" charset="0"/>
                <a:cs typeface="Arial" pitchFamily="34" charset="0"/>
              </a:defRPr>
            </a:lvl9pPr>
          </a:lstStyle>
          <a:p>
            <a:pPr algn="l" eaLnBrk="1" hangingPunct="1"/>
            <a:r>
              <a:rPr lang="de-DE" sz="8800" b="0" i="0" dirty="0" smtClean="0">
                <a:solidFill>
                  <a:schemeClr val="accent3"/>
                </a:solidFill>
                <a:latin typeface="Verdana" pitchFamily="34" charset="0"/>
                <a:ea typeface="Verdana" pitchFamily="34" charset="0"/>
                <a:cs typeface="Verdana" pitchFamily="34" charset="0"/>
              </a:rPr>
              <a:t>75%</a:t>
            </a:r>
            <a:endParaRPr lang="de-DE" sz="8800" b="0" i="0" dirty="0">
              <a:solidFill>
                <a:schemeClr val="accent3"/>
              </a:solidFill>
              <a:latin typeface="Verdana" pitchFamily="34" charset="0"/>
              <a:ea typeface="Verdana" pitchFamily="34" charset="0"/>
              <a:cs typeface="Verdana" pitchFamily="34" charset="0"/>
            </a:endParaRPr>
          </a:p>
        </p:txBody>
      </p:sp>
      <p:sp>
        <p:nvSpPr>
          <p:cNvPr id="11" name="Title 9"/>
          <p:cNvSpPr txBox="1">
            <a:spLocks/>
          </p:cNvSpPr>
          <p:nvPr>
            <p:custDataLst>
              <p:tags r:id="rId2"/>
            </p:custDataLst>
          </p:nvPr>
        </p:nvSpPr>
        <p:spPr bwMode="gray">
          <a:xfrm>
            <a:off x="5643" y="366892"/>
            <a:ext cx="9145617" cy="671333"/>
          </a:xfrm>
          <a:prstGeom prst="rect">
            <a:avLst/>
          </a:prstGeom>
          <a:solidFill>
            <a:srgbClr val="FFFFFF">
              <a:alpha val="0"/>
            </a:srgbClr>
          </a:solidFill>
          <a:ln/>
          <a:effectLst/>
          <a:extLst>
            <a:ext uri="{AF507438-7753-43E0-B8FC-AC1667EBCBE1}">
              <a14:hiddenEffects xmlns:a14="http://schemas.microsoft.com/office/drawing/2010/main">
                <a:effectLst>
                  <a:outerShdw blurRad="63500" dist="35921" dir="2700002" rotWithShape="0">
                    <a:scrgbClr r="0" g="0" b="0"/>
                  </a:outerShdw>
                </a:effectLst>
              </a14:hiddenEffects>
            </a:ext>
          </a:extLst>
        </p:spPr>
        <p:txBody>
          <a:bodyPr vert="horz" wrap="square" lIns="277200" tIns="208800" rIns="277200" bIns="0" rtlCol="0" anchor="t" anchorCtr="0">
            <a:noAutofit/>
          </a:bodyPr>
          <a:lstStyle>
            <a:lvl1pPr algn="l" defTabSz="914400" rtl="0" eaLnBrk="1" latinLnBrk="0" hangingPunct="1">
              <a:spcBef>
                <a:spcPct val="0"/>
              </a:spcBef>
              <a:buNone/>
              <a:defRPr sz="2400" kern="1200">
                <a:solidFill>
                  <a:srgbClr val="333333"/>
                </a:solidFill>
                <a:latin typeface="+mj-lt"/>
                <a:ea typeface="+mj-ea"/>
                <a:cs typeface="+mj-cs"/>
              </a:defRPr>
            </a:lvl1pPr>
          </a:lstStyle>
          <a:p>
            <a:pPr fontAlgn="auto">
              <a:buClr>
                <a:srgbClr val="000000"/>
              </a:buClr>
              <a:buSzPct val="100000"/>
            </a:pPr>
            <a:r>
              <a:rPr lang="de-DE" sz="2000" dirty="0">
                <a:solidFill>
                  <a:srgbClr val="D10074"/>
                </a:solidFill>
                <a:latin typeface="Verdana"/>
              </a:rPr>
              <a:t>"Mehr als 95 Prozent der erwachsenen Bevölkerung in Deutschland nutzen das Internet und seine Dienste aktiv und regelmäßig</a:t>
            </a:r>
            <a:r>
              <a:rPr lang="de-DE" sz="2000" dirty="0" smtClean="0">
                <a:solidFill>
                  <a:srgbClr val="D10074"/>
                </a:solidFill>
                <a:latin typeface="Verdana"/>
              </a:rPr>
              <a:t>."</a:t>
            </a:r>
            <a:endParaRPr lang="de-DE" sz="2000" dirty="0">
              <a:solidFill>
                <a:srgbClr val="D10074"/>
              </a:solidFill>
              <a:latin typeface="Verdana"/>
            </a:endParaRPr>
          </a:p>
        </p:txBody>
      </p:sp>
      <p:pic>
        <p:nvPicPr>
          <p:cNvPr id="10" name="Picture 10"/>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703574" y="6056676"/>
            <a:ext cx="1195981" cy="49428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06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0" y="0"/>
            <a:ext cx="9144000" cy="6858000"/>
          </a:xfrm>
          <a:prstGeom prst="rect">
            <a:avLst/>
          </a:prstGeom>
          <a:solidFill>
            <a:schemeClr val="accent2"/>
          </a:solidFill>
          <a:ln w="9525">
            <a:noFill/>
            <a:miter lim="800000"/>
            <a:headEnd/>
            <a:tailEnd/>
          </a:ln>
          <a:extLst/>
        </p:spPr>
        <p:txBody>
          <a:bodyPr wrap="none" lIns="91410" tIns="45705" rIns="91410" bIns="45705" anchor="ctr"/>
          <a:lstStyle/>
          <a:p>
            <a:pPr defTabSz="913557"/>
            <a:endParaRPr lang="de-DE" sz="1800" dirty="0"/>
          </a:p>
        </p:txBody>
      </p:sp>
      <p:sp>
        <p:nvSpPr>
          <p:cNvPr id="6" name="Freeform 2" descr="08"/>
          <p:cNvSpPr>
            <a:spLocks noChangeAspect="1"/>
          </p:cNvSpPr>
          <p:nvPr/>
        </p:nvSpPr>
        <p:spPr bwMode="gray">
          <a:xfrm>
            <a:off x="5379059" y="-130327"/>
            <a:ext cx="3598862" cy="3600450"/>
          </a:xfrm>
          <a:custGeom>
            <a:avLst/>
            <a:gdLst>
              <a:gd name="T0" fmla="*/ 498 w 1500"/>
              <a:gd name="T1" fmla="*/ 2 h 1510"/>
              <a:gd name="T2" fmla="*/ 1422 w 1500"/>
              <a:gd name="T3" fmla="*/ 0 h 1510"/>
              <a:gd name="T4" fmla="*/ 1438 w 1500"/>
              <a:gd name="T5" fmla="*/ 2 h 1510"/>
              <a:gd name="T6" fmla="*/ 1455 w 1500"/>
              <a:gd name="T7" fmla="*/ 7 h 1510"/>
              <a:gd name="T8" fmla="*/ 1466 w 1500"/>
              <a:gd name="T9" fmla="*/ 12 h 1510"/>
              <a:gd name="T10" fmla="*/ 1482 w 1500"/>
              <a:gd name="T11" fmla="*/ 24 h 1510"/>
              <a:gd name="T12" fmla="*/ 1492 w 1500"/>
              <a:gd name="T13" fmla="*/ 40 h 1510"/>
              <a:gd name="T14" fmla="*/ 1498 w 1500"/>
              <a:gd name="T15" fmla="*/ 56 h 1510"/>
              <a:gd name="T16" fmla="*/ 1500 w 1500"/>
              <a:gd name="T17" fmla="*/ 74 h 1510"/>
              <a:gd name="T18" fmla="*/ 1500 w 1500"/>
              <a:gd name="T19" fmla="*/ 1032 h 1510"/>
              <a:gd name="T20" fmla="*/ 1495 w 1500"/>
              <a:gd name="T21" fmla="*/ 1061 h 1510"/>
              <a:gd name="T22" fmla="*/ 1486 w 1500"/>
              <a:gd name="T23" fmla="*/ 1082 h 1510"/>
              <a:gd name="T24" fmla="*/ 1472 w 1500"/>
              <a:gd name="T25" fmla="*/ 1102 h 1510"/>
              <a:gd name="T26" fmla="*/ 1454 w 1500"/>
              <a:gd name="T27" fmla="*/ 1125 h 1510"/>
              <a:gd name="T28" fmla="*/ 1440 w 1500"/>
              <a:gd name="T29" fmla="*/ 1140 h 1510"/>
              <a:gd name="T30" fmla="*/ 1431 w 1500"/>
              <a:gd name="T31" fmla="*/ 1149 h 1510"/>
              <a:gd name="T32" fmla="*/ 1132 w 1500"/>
              <a:gd name="T33" fmla="*/ 1449 h 1510"/>
              <a:gd name="T34" fmla="*/ 1115 w 1500"/>
              <a:gd name="T35" fmla="*/ 1463 h 1510"/>
              <a:gd name="T36" fmla="*/ 1100 w 1500"/>
              <a:gd name="T37" fmla="*/ 1474 h 1510"/>
              <a:gd name="T38" fmla="*/ 1080 w 1500"/>
              <a:gd name="T39" fmla="*/ 1486 h 1510"/>
              <a:gd name="T40" fmla="*/ 1054 w 1500"/>
              <a:gd name="T41" fmla="*/ 1498 h 1510"/>
              <a:gd name="T42" fmla="*/ 1024 w 1500"/>
              <a:gd name="T43" fmla="*/ 1506 h 1510"/>
              <a:gd name="T44" fmla="*/ 995 w 1500"/>
              <a:gd name="T45" fmla="*/ 1510 h 1510"/>
              <a:gd name="T46" fmla="*/ 77 w 1500"/>
              <a:gd name="T47" fmla="*/ 1510 h 1510"/>
              <a:gd name="T48" fmla="*/ 58 w 1500"/>
              <a:gd name="T49" fmla="*/ 1510 h 1510"/>
              <a:gd name="T50" fmla="*/ 34 w 1500"/>
              <a:gd name="T51" fmla="*/ 1500 h 1510"/>
              <a:gd name="T52" fmla="*/ 20 w 1500"/>
              <a:gd name="T53" fmla="*/ 1488 h 1510"/>
              <a:gd name="T54" fmla="*/ 7 w 1500"/>
              <a:gd name="T55" fmla="*/ 1470 h 1510"/>
              <a:gd name="T56" fmla="*/ 4 w 1500"/>
              <a:gd name="T57" fmla="*/ 1455 h 1510"/>
              <a:gd name="T58" fmla="*/ 0 w 1500"/>
              <a:gd name="T59" fmla="*/ 1436 h 1510"/>
              <a:gd name="T60" fmla="*/ 0 w 1500"/>
              <a:gd name="T61" fmla="*/ 490 h 1510"/>
              <a:gd name="T62" fmla="*/ 6 w 1500"/>
              <a:gd name="T63" fmla="*/ 462 h 1510"/>
              <a:gd name="T64" fmla="*/ 14 w 1500"/>
              <a:gd name="T65" fmla="*/ 442 h 1510"/>
              <a:gd name="T66" fmla="*/ 26 w 1500"/>
              <a:gd name="T67" fmla="*/ 422 h 1510"/>
              <a:gd name="T68" fmla="*/ 41 w 1500"/>
              <a:gd name="T69" fmla="*/ 397 h 1510"/>
              <a:gd name="T70" fmla="*/ 58 w 1500"/>
              <a:gd name="T71" fmla="*/ 380 h 1510"/>
              <a:gd name="T72" fmla="*/ 328 w 1500"/>
              <a:gd name="T73" fmla="*/ 102 h 1510"/>
              <a:gd name="T74" fmla="*/ 342 w 1500"/>
              <a:gd name="T75" fmla="*/ 90 h 1510"/>
              <a:gd name="T76" fmla="*/ 358 w 1500"/>
              <a:gd name="T77" fmla="*/ 74 h 1510"/>
              <a:gd name="T78" fmla="*/ 366 w 1500"/>
              <a:gd name="T79" fmla="*/ 66 h 1510"/>
              <a:gd name="T80" fmla="*/ 374 w 1500"/>
              <a:gd name="T81" fmla="*/ 60 h 1510"/>
              <a:gd name="T82" fmla="*/ 386 w 1500"/>
              <a:gd name="T83" fmla="*/ 50 h 1510"/>
              <a:gd name="T84" fmla="*/ 402 w 1500"/>
              <a:gd name="T85" fmla="*/ 40 h 1510"/>
              <a:gd name="T86" fmla="*/ 418 w 1500"/>
              <a:gd name="T87" fmla="*/ 30 h 1510"/>
              <a:gd name="T88" fmla="*/ 436 w 1500"/>
              <a:gd name="T89" fmla="*/ 22 h 1510"/>
              <a:gd name="T90" fmla="*/ 454 w 1500"/>
              <a:gd name="T91" fmla="*/ 14 h 1510"/>
              <a:gd name="T92" fmla="*/ 476 w 1500"/>
              <a:gd name="T93" fmla="*/ 8 h 1510"/>
              <a:gd name="T94" fmla="*/ 498 w 1500"/>
              <a:gd name="T95" fmla="*/ 2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00" h="1510">
                <a:moveTo>
                  <a:pt x="498" y="2"/>
                </a:moveTo>
                <a:lnTo>
                  <a:pt x="1422" y="0"/>
                </a:lnTo>
                <a:lnTo>
                  <a:pt x="1438" y="2"/>
                </a:lnTo>
                <a:lnTo>
                  <a:pt x="1455" y="7"/>
                </a:lnTo>
                <a:lnTo>
                  <a:pt x="1466" y="12"/>
                </a:lnTo>
                <a:lnTo>
                  <a:pt x="1482" y="24"/>
                </a:lnTo>
                <a:lnTo>
                  <a:pt x="1492" y="40"/>
                </a:lnTo>
                <a:lnTo>
                  <a:pt x="1498" y="56"/>
                </a:lnTo>
                <a:lnTo>
                  <a:pt x="1500" y="74"/>
                </a:lnTo>
                <a:lnTo>
                  <a:pt x="1500" y="1032"/>
                </a:lnTo>
                <a:lnTo>
                  <a:pt x="1495" y="1061"/>
                </a:lnTo>
                <a:lnTo>
                  <a:pt x="1486" y="1082"/>
                </a:lnTo>
                <a:lnTo>
                  <a:pt x="1472" y="1102"/>
                </a:lnTo>
                <a:lnTo>
                  <a:pt x="1454" y="1125"/>
                </a:lnTo>
                <a:lnTo>
                  <a:pt x="1440" y="1140"/>
                </a:lnTo>
                <a:lnTo>
                  <a:pt x="1431" y="1149"/>
                </a:lnTo>
                <a:lnTo>
                  <a:pt x="1132" y="1449"/>
                </a:lnTo>
                <a:lnTo>
                  <a:pt x="1115" y="1463"/>
                </a:lnTo>
                <a:lnTo>
                  <a:pt x="1100" y="1474"/>
                </a:lnTo>
                <a:lnTo>
                  <a:pt x="1080" y="1486"/>
                </a:lnTo>
                <a:lnTo>
                  <a:pt x="1054" y="1498"/>
                </a:lnTo>
                <a:lnTo>
                  <a:pt x="1024" y="1506"/>
                </a:lnTo>
                <a:lnTo>
                  <a:pt x="995" y="1510"/>
                </a:lnTo>
                <a:lnTo>
                  <a:pt x="77" y="1510"/>
                </a:lnTo>
                <a:lnTo>
                  <a:pt x="58" y="1510"/>
                </a:lnTo>
                <a:lnTo>
                  <a:pt x="34" y="1500"/>
                </a:lnTo>
                <a:lnTo>
                  <a:pt x="20" y="1488"/>
                </a:lnTo>
                <a:lnTo>
                  <a:pt x="7" y="1470"/>
                </a:lnTo>
                <a:lnTo>
                  <a:pt x="4" y="1455"/>
                </a:lnTo>
                <a:lnTo>
                  <a:pt x="0" y="1436"/>
                </a:lnTo>
                <a:lnTo>
                  <a:pt x="0" y="490"/>
                </a:lnTo>
                <a:lnTo>
                  <a:pt x="6" y="462"/>
                </a:lnTo>
                <a:lnTo>
                  <a:pt x="14" y="442"/>
                </a:lnTo>
                <a:lnTo>
                  <a:pt x="26" y="422"/>
                </a:lnTo>
                <a:lnTo>
                  <a:pt x="41" y="397"/>
                </a:lnTo>
                <a:lnTo>
                  <a:pt x="58" y="380"/>
                </a:lnTo>
                <a:lnTo>
                  <a:pt x="328" y="102"/>
                </a:lnTo>
                <a:lnTo>
                  <a:pt x="342" y="90"/>
                </a:lnTo>
                <a:lnTo>
                  <a:pt x="358" y="74"/>
                </a:lnTo>
                <a:lnTo>
                  <a:pt x="366" y="66"/>
                </a:lnTo>
                <a:lnTo>
                  <a:pt x="374" y="60"/>
                </a:lnTo>
                <a:lnTo>
                  <a:pt x="386" y="50"/>
                </a:lnTo>
                <a:lnTo>
                  <a:pt x="402" y="40"/>
                </a:lnTo>
                <a:lnTo>
                  <a:pt x="418" y="30"/>
                </a:lnTo>
                <a:lnTo>
                  <a:pt x="436" y="22"/>
                </a:lnTo>
                <a:lnTo>
                  <a:pt x="454" y="14"/>
                </a:lnTo>
                <a:lnTo>
                  <a:pt x="476" y="8"/>
                </a:lnTo>
                <a:lnTo>
                  <a:pt x="498" y="2"/>
                </a:lnTo>
                <a:close/>
              </a:path>
            </a:pathLst>
          </a:custGeom>
          <a:blipFill dpi="0" rotWithShape="1">
            <a:blip r:embed="rId3" cstate="email">
              <a:extLst>
                <a:ext uri="{BEBA8EAE-BF5A-486C-A8C5-ECC9F3942E4B}">
                  <a14:imgProps xmlns:a14="http://schemas.microsoft.com/office/drawing/2010/main">
                    <a14:imgLayer r:embed="rId4">
                      <a14:imgEffect>
                        <a14:backgroundRemoval t="1523" b="100000" l="0" r="99154">
                          <a14:foregroundMark x1="16413" y1="19628" x2="16413" y2="19628"/>
                          <a14:foregroundMark x1="24027" y1="20643" x2="24027" y2="20643"/>
                          <a14:foregroundMark x1="40271" y1="21151" x2="40271" y2="21151"/>
                          <a14:foregroundMark x1="39594" y1="28596" x2="39594" y2="28596"/>
                          <a14:foregroundMark x1="46701" y1="34010" x2="46701" y2="34010"/>
                          <a14:foregroundMark x1="53130" y1="29780" x2="53130" y2="29780"/>
                          <a14:foregroundMark x1="68020" y1="34687" x2="68020" y2="34687"/>
                          <a14:foregroundMark x1="57699" y1="38071" x2="57699" y2="38071"/>
                          <a14:foregroundMark x1="57699" y1="46193" x2="57699" y2="46193"/>
                          <a14:foregroundMark x1="74450" y1="45685" x2="74450" y2="45685"/>
                          <a14:foregroundMark x1="87648" y1="51777" x2="87648" y2="51777"/>
                          <a14:foregroundMark x1="78511" y1="51438" x2="78511" y2="51438"/>
                          <a14:foregroundMark x1="81218" y1="56007" x2="81218" y2="56007"/>
                          <a14:foregroundMark x1="82403" y1="51438" x2="82403" y2="51438"/>
                          <a14:foregroundMark x1="67513" y1="49915" x2="67513" y2="49915"/>
                          <a14:foregroundMark x1="60406" y1="45347" x2="60406" y2="45347"/>
                          <a14:foregroundMark x1="69543" y1="45347" x2="69543" y2="45347"/>
                          <a14:foregroundMark x1="67513" y1="46531" x2="67513" y2="46531"/>
                          <a14:foregroundMark x1="68020" y1="44670" x2="68020" y2="44670"/>
                          <a14:foregroundMark x1="81557" y1="47547" x2="81557" y2="47547"/>
                          <a14:foregroundMark x1="82741" y1="46531" x2="82741" y2="46531"/>
                          <a14:foregroundMark x1="46701" y1="30626" x2="46701" y2="30626"/>
                          <a14:foregroundMark x1="44501" y1="33164" x2="44501" y2="33164"/>
                          <a14:foregroundMark x1="47885" y1="29103" x2="47885" y2="29103"/>
                          <a14:foregroundMark x1="47885" y1="29103" x2="47885" y2="29103"/>
                          <a14:foregroundMark x1="58037" y1="33672" x2="58037" y2="33672"/>
                          <a14:foregroundMark x1="60406" y1="31303" x2="60406" y2="31303"/>
                          <a14:foregroundMark x1="62267" y1="33164" x2="62267" y2="33164"/>
                          <a14:foregroundMark x1="64975" y1="32826" x2="64975" y2="32826"/>
                          <a14:foregroundMark x1="49746" y1="39255" x2="49746" y2="39255"/>
                          <a14:foregroundMark x1="28934" y1="24873" x2="28934" y2="24873"/>
                          <a14:foregroundMark x1="31641" y1="23012" x2="31641" y2="23012"/>
                          <a14:foregroundMark x1="26565" y1="17766" x2="26565" y2="17766"/>
                          <a14:foregroundMark x1="22504" y1="18443" x2="22504" y2="18443"/>
                          <a14:foregroundMark x1="10660" y1="21827" x2="10660" y2="21827"/>
                          <a14:foregroundMark x1="14044" y1="18782" x2="14044" y2="18782"/>
                          <a14:foregroundMark x1="44162" y1="23689" x2="44162" y2="23689"/>
                          <a14:foregroundMark x1="44839" y1="21151" x2="44839" y2="21151"/>
                          <a14:foregroundMark x1="41455" y1="20305" x2="41455" y2="20305"/>
                          <a14:foregroundMark x1="46024" y1="19120" x2="46024" y2="19120"/>
                          <a14:foregroundMark x1="35025" y1="17259" x2="35025" y2="17259"/>
                          <a14:foregroundMark x1="33503" y1="20305" x2="33503" y2="20305"/>
                          <a14:foregroundMark x1="29272" y1="15736" x2="29272" y2="15736"/>
                          <a14:foregroundMark x1="20135" y1="14213" x2="20135" y2="14213"/>
                          <a14:foregroundMark x1="21658" y1="15059" x2="21658" y2="15059"/>
                          <a14:foregroundMark x1="24027" y1="15398" x2="24027" y2="15398"/>
                          <a14:foregroundMark x1="18613" y1="16244" x2="18613" y2="16244"/>
                        </a14:backgroundRemoval>
                      </a14:imgEffect>
                    </a14:imgLayer>
                  </a14:imgProps>
                </a:ex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28575" cmpd="sng">
                <a:solidFill>
                  <a:schemeClr val="accent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pic>
        <p:nvPicPr>
          <p:cNvPr id="3614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139700" y="1928799"/>
            <a:ext cx="8850313" cy="3385542"/>
          </a:xfrm>
          <a:prstGeom prst="rect">
            <a:avLst/>
          </a:prstGeom>
          <a:noFill/>
        </p:spPr>
        <p:txBody>
          <a:bodyPr wrap="square" rtlCol="0">
            <a:spAutoFit/>
          </a:bodyPr>
          <a:lstStyle/>
          <a:p>
            <a:r>
              <a:rPr lang="de-DE" sz="2400" dirty="0" smtClean="0">
                <a:latin typeface="Lucida Sans Unicode" pitchFamily="34" charset="0"/>
                <a:cs typeface="Lucida Sans Unicode" pitchFamily="34" charset="0"/>
              </a:rPr>
              <a:t>„Vollwertige“</a:t>
            </a:r>
          </a:p>
          <a:p>
            <a:r>
              <a:rPr lang="de-DE" sz="3200" dirty="0" smtClean="0">
                <a:latin typeface="Lucida Sans Unicode" pitchFamily="34" charset="0"/>
                <a:cs typeface="Lucida Sans Unicode" pitchFamily="34" charset="0"/>
              </a:rPr>
              <a:t>Internetnutzung im Jahr 2012 heißt</a:t>
            </a:r>
          </a:p>
          <a:p>
            <a:endParaRPr lang="de-DE" sz="3200" dirty="0" smtClean="0">
              <a:latin typeface="Lucida Sans Unicode" pitchFamily="34" charset="0"/>
              <a:cs typeface="Lucida Sans Unicode" pitchFamily="34" charset="0"/>
            </a:endParaRPr>
          </a:p>
          <a:p>
            <a:r>
              <a:rPr lang="de-DE" sz="5400" b="1" u="sng" dirty="0" smtClean="0">
                <a:solidFill>
                  <a:schemeClr val="bg1"/>
                </a:solidFill>
                <a:latin typeface="Lucida Sans Unicode" pitchFamily="34" charset="0"/>
                <a:cs typeface="Lucida Sans Unicode" pitchFamily="34" charset="0"/>
              </a:rPr>
              <a:t>b  r  e  i  t  b  a  n  d  i  g</a:t>
            </a:r>
            <a:r>
              <a:rPr lang="de-DE" sz="5400" b="1" dirty="0" smtClean="0">
                <a:solidFill>
                  <a:schemeClr val="bg1"/>
                </a:solidFill>
                <a:latin typeface="Lucida Sans Unicode" pitchFamily="34" charset="0"/>
                <a:cs typeface="Lucida Sans Unicode" pitchFamily="34" charset="0"/>
              </a:rPr>
              <a:t> </a:t>
            </a:r>
          </a:p>
          <a:p>
            <a:endParaRPr lang="de-DE" sz="3200" dirty="0" smtClean="0">
              <a:latin typeface="Lucida Sans Unicode" pitchFamily="34" charset="0"/>
              <a:cs typeface="Lucida Sans Unicode" pitchFamily="34" charset="0"/>
            </a:endParaRPr>
          </a:p>
          <a:p>
            <a:r>
              <a:rPr lang="de-DE" sz="3200" dirty="0" smtClean="0">
                <a:latin typeface="Lucida Sans Unicode" pitchFamily="34" charset="0"/>
                <a:cs typeface="Lucida Sans Unicode" pitchFamily="34" charset="0"/>
              </a:rPr>
              <a:t>Nutzung!</a:t>
            </a:r>
            <a:endParaRPr lang="de-DE" sz="3200" dirty="0">
              <a:latin typeface="Lucida Sans Unicode" pitchFamily="34" charset="0"/>
              <a:cs typeface="Lucida Sans Unicode" pitchFamily="34" charset="0"/>
            </a:endParaRPr>
          </a:p>
        </p:txBody>
      </p:sp>
      <p:sp>
        <p:nvSpPr>
          <p:cNvPr id="2" name="Textfeld 1"/>
          <p:cNvSpPr txBox="1"/>
          <p:nvPr/>
        </p:nvSpPr>
        <p:spPr>
          <a:xfrm>
            <a:off x="142818" y="6076555"/>
            <a:ext cx="9001182" cy="707886"/>
          </a:xfrm>
          <a:prstGeom prst="rect">
            <a:avLst/>
          </a:prstGeom>
          <a:noFill/>
        </p:spPr>
        <p:txBody>
          <a:bodyPr wrap="none" rtlCol="0">
            <a:spAutoFit/>
          </a:bodyPr>
          <a:lstStyle/>
          <a:p>
            <a:pPr lvl="0" algn="r"/>
            <a:r>
              <a:rPr lang="de-DE" sz="2000" dirty="0" smtClean="0">
                <a:solidFill>
                  <a:schemeClr val="bg1"/>
                </a:solidFill>
                <a:latin typeface="Lucida Sans Unicode" pitchFamily="34" charset="0"/>
                <a:cs typeface="Lucida Sans Unicode" pitchFamily="34" charset="0"/>
              </a:rPr>
              <a:t>In Südkorea ist die durchschnittliche </a:t>
            </a:r>
            <a:r>
              <a:rPr lang="de-DE" sz="2000" dirty="0">
                <a:solidFill>
                  <a:schemeClr val="bg1"/>
                </a:solidFill>
                <a:latin typeface="Lucida Sans Unicode" pitchFamily="34" charset="0"/>
                <a:cs typeface="Lucida Sans Unicode" pitchFamily="34" charset="0"/>
              </a:rPr>
              <a:t>Breitbandverbindung </a:t>
            </a:r>
            <a:endParaRPr lang="de-DE" sz="2000" dirty="0" smtClean="0">
              <a:solidFill>
                <a:schemeClr val="bg1"/>
              </a:solidFill>
              <a:latin typeface="Lucida Sans Unicode" pitchFamily="34" charset="0"/>
              <a:cs typeface="Lucida Sans Unicode" pitchFamily="34" charset="0"/>
            </a:endParaRPr>
          </a:p>
          <a:p>
            <a:pPr lvl="0" algn="r"/>
            <a:r>
              <a:rPr lang="de-DE" sz="2000" dirty="0">
                <a:solidFill>
                  <a:schemeClr val="bg1"/>
                </a:solidFill>
                <a:latin typeface="Lucida Sans Unicode" pitchFamily="34" charset="0"/>
                <a:cs typeface="Lucida Sans Unicode" pitchFamily="34" charset="0"/>
              </a:rPr>
              <a:t>heute </a:t>
            </a:r>
            <a:r>
              <a:rPr lang="de-DE" sz="2000" dirty="0" smtClean="0">
                <a:solidFill>
                  <a:schemeClr val="bg1"/>
                </a:solidFill>
                <a:latin typeface="Lucida Sans Unicode" pitchFamily="34" charset="0"/>
                <a:cs typeface="Lucida Sans Unicode" pitchFamily="34" charset="0"/>
              </a:rPr>
              <a:t>bereits 100 </a:t>
            </a:r>
            <a:r>
              <a:rPr lang="de-DE" sz="2000" dirty="0" err="1" smtClean="0">
                <a:solidFill>
                  <a:schemeClr val="bg1"/>
                </a:solidFill>
                <a:latin typeface="Lucida Sans Unicode" pitchFamily="34" charset="0"/>
                <a:cs typeface="Lucida Sans Unicode" pitchFamily="34" charset="0"/>
              </a:rPr>
              <a:t>Mbit</a:t>
            </a:r>
            <a:r>
              <a:rPr lang="de-DE" sz="2000" dirty="0" smtClean="0">
                <a:solidFill>
                  <a:schemeClr val="bg1"/>
                </a:solidFill>
                <a:latin typeface="Lucida Sans Unicode" pitchFamily="34" charset="0"/>
                <a:cs typeface="Lucida Sans Unicode" pitchFamily="34" charset="0"/>
              </a:rPr>
              <a:t>/s schnell – zeitnah sind alle Haushalte erreicht.</a:t>
            </a:r>
            <a:endParaRPr lang="de-DE" sz="2000" dirty="0">
              <a:solidFill>
                <a:schemeClr val="bg1"/>
              </a:solidFill>
              <a:latin typeface="Lucida Sans Unicode" pitchFamily="34" charset="0"/>
              <a:cs typeface="Lucida Sans Unicode" pitchFamily="34" charset="0"/>
            </a:endParaRPr>
          </a:p>
        </p:txBody>
      </p:sp>
    </p:spTree>
    <p:extLst>
      <p:ext uri="{BB962C8B-B14F-4D97-AF65-F5344CB8AC3E}">
        <p14:creationId xmlns:p14="http://schemas.microsoft.com/office/powerpoint/2010/main" val="2139921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p:cNvGraphicFramePr>
            <a:graphicFrameLocks/>
          </p:cNvGraphicFramePr>
          <p:nvPr>
            <p:extLst>
              <p:ext uri="{D42A27DB-BD31-4B8C-83A1-F6EECF244321}">
                <p14:modId xmlns:p14="http://schemas.microsoft.com/office/powerpoint/2010/main" val="3308901611"/>
              </p:ext>
            </p:extLst>
          </p:nvPr>
        </p:nvGraphicFramePr>
        <p:xfrm>
          <a:off x="0" y="710751"/>
          <a:ext cx="9144000" cy="4906963"/>
        </p:xfrm>
        <a:graphic>
          <a:graphicData uri="http://schemas.openxmlformats.org/drawingml/2006/chart">
            <c:chart xmlns:c="http://schemas.openxmlformats.org/drawingml/2006/chart" xmlns:r="http://schemas.openxmlformats.org/officeDocument/2006/relationships" r:id="rId5"/>
          </a:graphicData>
        </a:graphic>
      </p:graphicFrame>
      <p:sp>
        <p:nvSpPr>
          <p:cNvPr id="2" name="Titel 1"/>
          <p:cNvSpPr>
            <a:spLocks noGrp="1"/>
          </p:cNvSpPr>
          <p:nvPr>
            <p:ph type="title"/>
          </p:nvPr>
        </p:nvSpPr>
        <p:spPr/>
        <p:txBody>
          <a:bodyPr/>
          <a:lstStyle/>
          <a:p>
            <a:r>
              <a:rPr lang="de-DE" dirty="0"/>
              <a:t>Breitbandanschlüsse insgesamt in Deutschland</a:t>
            </a:r>
            <a:br>
              <a:rPr lang="de-DE" dirty="0"/>
            </a:br>
            <a:endParaRPr lang="de-DE" dirty="0"/>
          </a:p>
        </p:txBody>
      </p:sp>
      <p:sp>
        <p:nvSpPr>
          <p:cNvPr id="9" name="Textfeld 8"/>
          <p:cNvSpPr txBox="1"/>
          <p:nvPr/>
        </p:nvSpPr>
        <p:spPr>
          <a:xfrm>
            <a:off x="216287" y="5681568"/>
            <a:ext cx="8802157" cy="43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type="none" w="lg"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defPPr>
              <a:defRPr lang="en-US"/>
            </a:defPPr>
            <a:lvl1pPr defTabSz="1085850" fontAlgn="base">
              <a:lnSpc>
                <a:spcPct val="90000"/>
              </a:lnSpc>
              <a:spcBef>
                <a:spcPct val="0"/>
              </a:spcBef>
              <a:spcAft>
                <a:spcPct val="0"/>
              </a:spcAft>
              <a:buClr>
                <a:srgbClr val="000000"/>
              </a:buClr>
              <a:buSzPct val="80000"/>
              <a:buFont typeface="Wingdings" pitchFamily="2" charset="2"/>
              <a:buNone/>
              <a:defRPr sz="1000" b="0">
                <a:solidFill>
                  <a:srgbClr val="000000"/>
                </a:solidFill>
                <a:latin typeface="Arial" pitchFamily="34" charset="0"/>
                <a:ea typeface="MS PGothic" pitchFamily="34" charset="-128"/>
                <a:cs typeface="Arial" pitchFamily="34" charset="0"/>
              </a:defRPr>
            </a:lvl1pPr>
            <a:lvl2pPr marL="742950" indent="-285750" defTabSz="1085850" eaLnBrk="0" hangingPunct="0">
              <a:defRPr sz="3000" b="1">
                <a:latin typeface="Arial" pitchFamily="34" charset="0"/>
                <a:cs typeface="Arial" pitchFamily="34" charset="0"/>
              </a:defRPr>
            </a:lvl2pPr>
            <a:lvl3pPr marL="1143000" indent="-228600" defTabSz="1085850" eaLnBrk="0" hangingPunct="0">
              <a:defRPr sz="3000" b="1">
                <a:latin typeface="Arial" pitchFamily="34" charset="0"/>
                <a:cs typeface="Arial" pitchFamily="34" charset="0"/>
              </a:defRPr>
            </a:lvl3pPr>
            <a:lvl4pPr marL="1600200" indent="-228600" defTabSz="1085850" eaLnBrk="0" hangingPunct="0">
              <a:defRPr sz="3000" b="1">
                <a:latin typeface="Arial" pitchFamily="34" charset="0"/>
                <a:cs typeface="Arial" pitchFamily="34" charset="0"/>
              </a:defRPr>
            </a:lvl4pPr>
            <a:lvl5pPr marL="2057400" indent="-228600" defTabSz="1085850" eaLnBrk="0" hangingPunct="0">
              <a:defRPr sz="3000" b="1">
                <a:latin typeface="Arial" pitchFamily="34" charset="0"/>
                <a:cs typeface="Arial" pitchFamily="34" charset="0"/>
              </a:defRPr>
            </a:lvl5pPr>
            <a:lvl6pPr marL="2514600" indent="-228600" algn="ctr" defTabSz="1085850" eaLnBrk="0" fontAlgn="base" hangingPunct="0">
              <a:spcBef>
                <a:spcPct val="0"/>
              </a:spcBef>
              <a:spcAft>
                <a:spcPct val="0"/>
              </a:spcAft>
              <a:defRPr sz="3000" b="1">
                <a:latin typeface="Arial" pitchFamily="34" charset="0"/>
                <a:cs typeface="Arial" pitchFamily="34" charset="0"/>
              </a:defRPr>
            </a:lvl6pPr>
            <a:lvl7pPr marL="2971800" indent="-228600" algn="ctr" defTabSz="1085850" eaLnBrk="0" fontAlgn="base" hangingPunct="0">
              <a:spcBef>
                <a:spcPct val="0"/>
              </a:spcBef>
              <a:spcAft>
                <a:spcPct val="0"/>
              </a:spcAft>
              <a:defRPr sz="3000" b="1">
                <a:latin typeface="Arial" pitchFamily="34" charset="0"/>
                <a:cs typeface="Arial" pitchFamily="34" charset="0"/>
              </a:defRPr>
            </a:lvl7pPr>
            <a:lvl8pPr marL="3429000" indent="-228600" algn="ctr" defTabSz="1085850" eaLnBrk="0" fontAlgn="base" hangingPunct="0">
              <a:spcBef>
                <a:spcPct val="0"/>
              </a:spcBef>
              <a:spcAft>
                <a:spcPct val="0"/>
              </a:spcAft>
              <a:defRPr sz="3000" b="1">
                <a:latin typeface="Arial" pitchFamily="34" charset="0"/>
                <a:cs typeface="Arial" pitchFamily="34" charset="0"/>
              </a:defRPr>
            </a:lvl8pPr>
            <a:lvl9pPr marL="3886200" indent="-228600" algn="ctr" defTabSz="1085850" eaLnBrk="0" fontAlgn="base" hangingPunct="0">
              <a:spcBef>
                <a:spcPct val="0"/>
              </a:spcBef>
              <a:spcAft>
                <a:spcPct val="0"/>
              </a:spcAft>
              <a:defRPr sz="3000" b="1">
                <a:latin typeface="Arial" pitchFamily="34" charset="0"/>
                <a:cs typeface="Arial" pitchFamily="34" charset="0"/>
              </a:defRPr>
            </a:lvl9pPr>
          </a:lstStyle>
          <a:p>
            <a:endParaRPr lang="de-DE" dirty="0">
              <a:latin typeface="Verdana" pitchFamily="34" charset="0"/>
              <a:ea typeface="Verdana" pitchFamily="34" charset="0"/>
              <a:cs typeface="Verdana" pitchFamily="34" charset="0"/>
            </a:endParaRPr>
          </a:p>
        </p:txBody>
      </p:sp>
      <p:sp>
        <p:nvSpPr>
          <p:cNvPr id="12" name="Title 9"/>
          <p:cNvSpPr txBox="1">
            <a:spLocks/>
          </p:cNvSpPr>
          <p:nvPr>
            <p:custDataLst>
              <p:tags r:id="rId2"/>
            </p:custDataLst>
          </p:nvPr>
        </p:nvSpPr>
        <p:spPr bwMode="gray">
          <a:xfrm>
            <a:off x="5643" y="366892"/>
            <a:ext cx="9145617" cy="671333"/>
          </a:xfrm>
          <a:prstGeom prst="rect">
            <a:avLst/>
          </a:prstGeom>
        </p:spPr>
        <p:txBody>
          <a:bodyPr vert="horz" lIns="277200" tIns="208800" rIns="277200" bIns="0" rtlCol="0" anchor="t">
            <a:noAutofit/>
          </a:bodyPr>
          <a:lstStyle>
            <a:lvl1pPr algn="l" defTabSz="914400" rtl="0" eaLnBrk="1" latinLnBrk="0" hangingPunct="1">
              <a:spcBef>
                <a:spcPct val="0"/>
              </a:spcBef>
              <a:buNone/>
              <a:defRPr sz="2400" kern="1200">
                <a:solidFill>
                  <a:srgbClr val="333333"/>
                </a:solidFill>
                <a:latin typeface="+mj-lt"/>
                <a:ea typeface="+mj-ea"/>
                <a:cs typeface="+mj-cs"/>
              </a:defRPr>
            </a:lvl1pPr>
          </a:lstStyle>
          <a:p>
            <a:pPr lvl="0" fontAlgn="auto">
              <a:spcAft>
                <a:spcPts val="0"/>
              </a:spcAft>
            </a:pPr>
            <a:r>
              <a:rPr lang="de-DE" sz="2000" dirty="0" smtClean="0">
                <a:solidFill>
                  <a:srgbClr val="D10074"/>
                </a:solidFill>
                <a:latin typeface="Verdana"/>
              </a:rPr>
              <a:t>2012 </a:t>
            </a:r>
            <a:r>
              <a:rPr lang="de-DE" sz="2000" dirty="0">
                <a:solidFill>
                  <a:srgbClr val="D10074"/>
                </a:solidFill>
                <a:latin typeface="Verdana"/>
              </a:rPr>
              <a:t>nutzen </a:t>
            </a:r>
            <a:r>
              <a:rPr lang="de-DE" sz="2000" dirty="0" smtClean="0">
                <a:solidFill>
                  <a:srgbClr val="D10074"/>
                </a:solidFill>
                <a:latin typeface="Verdana"/>
              </a:rPr>
              <a:t>57 </a:t>
            </a:r>
            <a:r>
              <a:rPr lang="de-DE" sz="2000" dirty="0">
                <a:solidFill>
                  <a:srgbClr val="D10074"/>
                </a:solidFill>
                <a:latin typeface="Verdana"/>
              </a:rPr>
              <a:t>Prozent der deutschen </a:t>
            </a:r>
            <a:r>
              <a:rPr lang="de-DE" sz="2000" dirty="0" smtClean="0">
                <a:solidFill>
                  <a:srgbClr val="D10074"/>
                </a:solidFill>
                <a:latin typeface="Verdana"/>
              </a:rPr>
              <a:t>Onliner eine </a:t>
            </a:r>
            <a:r>
              <a:rPr lang="de-DE" sz="2000" dirty="0">
                <a:solidFill>
                  <a:srgbClr val="D10074"/>
                </a:solidFill>
                <a:latin typeface="Verdana"/>
              </a:rPr>
              <a:t>breitbandige </a:t>
            </a:r>
            <a:r>
              <a:rPr lang="de-DE" sz="2000" dirty="0" smtClean="0">
                <a:solidFill>
                  <a:srgbClr val="D10074"/>
                </a:solidFill>
                <a:latin typeface="Verdana"/>
              </a:rPr>
              <a:t>Infrastruktur</a:t>
            </a:r>
            <a:endParaRPr lang="de-DE" sz="2000" dirty="0">
              <a:solidFill>
                <a:srgbClr val="D10074"/>
              </a:solidFill>
              <a:latin typeface="Verdana"/>
            </a:endParaRPr>
          </a:p>
        </p:txBody>
      </p:sp>
      <p:sp>
        <p:nvSpPr>
          <p:cNvPr id="4" name="Textplatzhalter 3"/>
          <p:cNvSpPr>
            <a:spLocks noGrp="1"/>
          </p:cNvSpPr>
          <p:nvPr>
            <p:ph type="body" sz="quarter" idx="16"/>
          </p:nvPr>
        </p:nvSpPr>
        <p:spPr>
          <a:xfrm>
            <a:off x="1292225" y="5570538"/>
            <a:ext cx="2784475" cy="368300"/>
          </a:xfrm>
        </p:spPr>
        <p:txBody>
          <a:bodyPr/>
          <a:lstStyle/>
          <a:p>
            <a:r>
              <a:rPr lang="de-DE" dirty="0" smtClean="0">
                <a:latin typeface="Verdana" pitchFamily="34" charset="0"/>
                <a:ea typeface="Verdana" pitchFamily="34" charset="0"/>
                <a:cs typeface="Verdana" pitchFamily="34" charset="0"/>
              </a:rPr>
              <a:t>Basis: Internetnutzer in Deutschland ab 14 Jahre </a:t>
            </a:r>
          </a:p>
          <a:p>
            <a:r>
              <a:rPr lang="de-DE" dirty="0" smtClean="0"/>
              <a:t>Quelle</a:t>
            </a:r>
            <a:r>
              <a:rPr lang="de-DE" dirty="0"/>
              <a:t>: Initiative D21 (N)ONLINER Atlas 2012</a:t>
            </a:r>
          </a:p>
        </p:txBody>
      </p:sp>
      <p:sp>
        <p:nvSpPr>
          <p:cNvPr id="5" name="Textfeld 4"/>
          <p:cNvSpPr txBox="1"/>
          <p:nvPr/>
        </p:nvSpPr>
        <p:spPr>
          <a:xfrm>
            <a:off x="6124354" y="1573619"/>
            <a:ext cx="2243470" cy="523220"/>
          </a:xfrm>
          <a:prstGeom prst="rect">
            <a:avLst/>
          </a:prstGeom>
          <a:noFill/>
        </p:spPr>
        <p:txBody>
          <a:bodyPr wrap="square" rtlCol="0">
            <a:spAutoFit/>
          </a:bodyPr>
          <a:lstStyle/>
          <a:p>
            <a:pPr algn="r"/>
            <a:r>
              <a:rPr lang="de-DE" sz="1400" b="0" dirty="0" smtClean="0">
                <a:latin typeface="+mn-lt"/>
              </a:rPr>
              <a:t>Spitzenreiter 2012: Berli</a:t>
            </a:r>
            <a:r>
              <a:rPr lang="de-DE" sz="1400" dirty="0" smtClean="0">
                <a:latin typeface="+mn-lt"/>
              </a:rPr>
              <a:t>n: 61 Prozent</a:t>
            </a:r>
            <a:endParaRPr lang="de-DE" sz="1400" b="0" dirty="0" smtClean="0">
              <a:latin typeface="+mn-lt"/>
            </a:endParaRPr>
          </a:p>
        </p:txBody>
      </p:sp>
      <p:sp>
        <p:nvSpPr>
          <p:cNvPr id="8" name="Textplatzhalter 3"/>
          <p:cNvSpPr txBox="1">
            <a:spLocks/>
          </p:cNvSpPr>
          <p:nvPr/>
        </p:nvSpPr>
        <p:spPr>
          <a:xfrm>
            <a:off x="4235450" y="5675313"/>
            <a:ext cx="4213225" cy="368300"/>
          </a:xfrm>
          <a:prstGeom prst="rect">
            <a:avLst/>
          </a:prstGeom>
        </p:spPr>
        <p:txBody>
          <a:bodyPr vert="horz" lIns="0" tIns="0" rIns="0" bIns="108000" rtlCol="0" anchor="b">
            <a:noAutofit/>
          </a:bodyPr>
          <a:lstStyle>
            <a:lvl1pPr marL="0" indent="0" algn="l" defTabSz="914400" rtl="0" eaLnBrk="1" latinLnBrk="0" hangingPunct="1">
              <a:spcBef>
                <a:spcPct val="20000"/>
              </a:spcBef>
              <a:buFont typeface="Arial" pitchFamily="34" charset="0"/>
              <a:buNone/>
              <a:defRPr lang="en-US" sz="800" b="0" kern="1200" baseline="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indent="-180975"/>
            <a:r>
              <a:rPr lang="de-DE" dirty="0" smtClean="0">
                <a:latin typeface="Verdana" pitchFamily="34" charset="0"/>
                <a:ea typeface="Verdana" pitchFamily="34" charset="0"/>
                <a:cs typeface="Verdana" pitchFamily="34" charset="0"/>
              </a:rPr>
              <a:t>*</a:t>
            </a:r>
            <a:r>
              <a:rPr lang="de-DE" dirty="0">
                <a:solidFill>
                  <a:schemeClr val="tx1"/>
                </a:solidFill>
                <a:latin typeface="Arial" charset="0"/>
              </a:rPr>
              <a:t>	</a:t>
            </a:r>
            <a:r>
              <a:rPr lang="de-DE" dirty="0" smtClean="0">
                <a:solidFill>
                  <a:schemeClr val="tx1"/>
                </a:solidFill>
                <a:latin typeface="Arial" charset="0"/>
              </a:rPr>
              <a:t>DSL-Anschluss </a:t>
            </a:r>
            <a:r>
              <a:rPr lang="de-DE" dirty="0">
                <a:solidFill>
                  <a:schemeClr val="tx1"/>
                </a:solidFill>
                <a:latin typeface="Arial" charset="0"/>
              </a:rPr>
              <a:t>(z.B. A-DSL, V-DSL</a:t>
            </a:r>
            <a:r>
              <a:rPr lang="de-DE" dirty="0" smtClean="0">
                <a:solidFill>
                  <a:schemeClr val="tx1"/>
                </a:solidFill>
                <a:latin typeface="Arial" charset="0"/>
              </a:rPr>
              <a:t>), Internet </a:t>
            </a:r>
            <a:r>
              <a:rPr lang="de-DE" dirty="0">
                <a:solidFill>
                  <a:schemeClr val="tx1"/>
                </a:solidFill>
                <a:latin typeface="Arial" charset="0"/>
              </a:rPr>
              <a:t>über Kabel-Anschluss (z.B. über das </a:t>
            </a:r>
            <a:r>
              <a:rPr lang="de-DE" dirty="0" smtClean="0">
                <a:solidFill>
                  <a:schemeClr val="tx1"/>
                </a:solidFill>
                <a:latin typeface="Arial" charset="0"/>
              </a:rPr>
              <a:t>Fernsehkabel), über </a:t>
            </a:r>
            <a:r>
              <a:rPr lang="de-DE" dirty="0">
                <a:solidFill>
                  <a:schemeClr val="tx1"/>
                </a:solidFill>
                <a:latin typeface="Arial" charset="0"/>
              </a:rPr>
              <a:t>einen Mobilfunk-Zugang, wie z.B. UMTS-Laptop-Karte, Surf-Stick, Mobilfunkrouter oder internetfähiges </a:t>
            </a:r>
            <a:r>
              <a:rPr lang="de-DE" dirty="0" smtClean="0">
                <a:solidFill>
                  <a:schemeClr val="tx1"/>
                </a:solidFill>
                <a:latin typeface="Arial" charset="0"/>
              </a:rPr>
              <a:t>Handy, anderer </a:t>
            </a:r>
            <a:r>
              <a:rPr lang="de-DE" dirty="0">
                <a:solidFill>
                  <a:schemeClr val="tx1"/>
                </a:solidFill>
                <a:latin typeface="Arial" charset="0"/>
              </a:rPr>
              <a:t>breitbandiger </a:t>
            </a:r>
            <a:r>
              <a:rPr lang="de-DE" dirty="0" smtClean="0">
                <a:solidFill>
                  <a:schemeClr val="tx1"/>
                </a:solidFill>
                <a:latin typeface="Arial" charset="0"/>
              </a:rPr>
              <a:t>Zugang</a:t>
            </a:r>
            <a:endParaRPr lang="de-DE" dirty="0"/>
          </a:p>
        </p:txBody>
      </p:sp>
      <p:sp>
        <p:nvSpPr>
          <p:cNvPr id="11" name="Textplatzhalter 3"/>
          <p:cNvSpPr txBox="1">
            <a:spLocks/>
          </p:cNvSpPr>
          <p:nvPr/>
        </p:nvSpPr>
        <p:spPr>
          <a:xfrm>
            <a:off x="6026150" y="5197381"/>
            <a:ext cx="593725" cy="368300"/>
          </a:xfrm>
          <a:prstGeom prst="rect">
            <a:avLst/>
          </a:prstGeom>
        </p:spPr>
        <p:txBody>
          <a:bodyPr vert="horz" lIns="0" tIns="0" rIns="0" bIns="108000" rtlCol="0" anchor="b">
            <a:noAutofit/>
          </a:bodyPr>
          <a:lstStyle>
            <a:lvl1pPr marL="0" indent="0" algn="l" defTabSz="914400" rtl="0" eaLnBrk="1" latinLnBrk="0" hangingPunct="1">
              <a:spcBef>
                <a:spcPct val="20000"/>
              </a:spcBef>
              <a:buFont typeface="Arial" pitchFamily="34" charset="0"/>
              <a:buNone/>
              <a:defRPr lang="en-US" sz="800" b="0" kern="1200" baseline="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indent="-180975"/>
            <a:r>
              <a:rPr lang="de-DE" sz="1200" dirty="0" smtClean="0">
                <a:latin typeface="Verdana" pitchFamily="34" charset="0"/>
                <a:ea typeface="Verdana" pitchFamily="34" charset="0"/>
                <a:cs typeface="Verdana" pitchFamily="34" charset="0"/>
              </a:rPr>
              <a:t>*</a:t>
            </a:r>
            <a:endParaRPr lang="de-DE" sz="1200" dirty="0"/>
          </a:p>
        </p:txBody>
      </p:sp>
    </p:spTree>
    <p:custDataLst>
      <p:tags r:id="rId1"/>
    </p:custDataLst>
    <p:extLst>
      <p:ext uri="{BB962C8B-B14F-4D97-AF65-F5344CB8AC3E}">
        <p14:creationId xmlns:p14="http://schemas.microsoft.com/office/powerpoint/2010/main" val="89023108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3"/>
          <p:cNvSpPr>
            <a:spLocks noGrp="1"/>
          </p:cNvSpPr>
          <p:nvPr>
            <p:ph type="ftr" sz="quarter" idx="4294967295"/>
          </p:nvPr>
        </p:nvSpPr>
        <p:spPr>
          <a:xfrm>
            <a:off x="785814" y="5946775"/>
            <a:ext cx="7555320" cy="377062"/>
          </a:xfrm>
          <a:prstGeom prst="rect">
            <a:avLst/>
          </a:prstGeom>
        </p:spPr>
        <p:txBody>
          <a:bodyPr lIns="81272" tIns="40636" rIns="81272" bIns="40636"/>
          <a:lstStyle/>
          <a:p>
            <a:pPr>
              <a:spcBef>
                <a:spcPct val="20000"/>
              </a:spcBef>
              <a:buFont typeface="Arial" pitchFamily="34" charset="0"/>
              <a:buNone/>
            </a:pPr>
            <a:r>
              <a:rPr lang="de-DE" smtClean="0"/>
              <a:t>Digitales Leben heute und übermorgen!</a:t>
            </a:r>
            <a:endParaRPr lang="de-DE" dirty="0" smtClean="0"/>
          </a:p>
        </p:txBody>
      </p:sp>
      <p:sp>
        <p:nvSpPr>
          <p:cNvPr id="6" name="Rechteck 5"/>
          <p:cNvSpPr/>
          <p:nvPr/>
        </p:nvSpPr>
        <p:spPr>
          <a:xfrm>
            <a:off x="0" y="0"/>
            <a:ext cx="9144000" cy="6858000"/>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ctr"/>
          <a:lstStyle/>
          <a:p>
            <a:pPr algn="ctr"/>
            <a:endParaRPr lang="de-DE" sz="1200" dirty="0"/>
          </a:p>
        </p:txBody>
      </p:sp>
      <p:sp>
        <p:nvSpPr>
          <p:cNvPr id="5" name="Titel 1"/>
          <p:cNvSpPr txBox="1">
            <a:spLocks/>
          </p:cNvSpPr>
          <p:nvPr/>
        </p:nvSpPr>
        <p:spPr>
          <a:xfrm>
            <a:off x="94520" y="1240590"/>
            <a:ext cx="8576582" cy="3328236"/>
          </a:xfrm>
          <a:prstGeom prst="rect">
            <a:avLst/>
          </a:prstGeom>
        </p:spPr>
        <p:txBody>
          <a:bodyPr vert="horz" lIns="277117" tIns="208737" rIns="277117" bIns="0" rtlCol="0" anchor="t">
            <a:noAutofit/>
          </a:bodyPr>
          <a:lstStyle>
            <a:lvl1pPr algn="l" defTabSz="1028495" rtl="0" eaLnBrk="1" latinLnBrk="0" hangingPunct="1">
              <a:spcBef>
                <a:spcPct val="0"/>
              </a:spcBef>
              <a:buNone/>
              <a:defRPr sz="2700" kern="1200">
                <a:solidFill>
                  <a:srgbClr val="333333"/>
                </a:solidFill>
                <a:latin typeface="+mj-lt"/>
                <a:ea typeface="+mj-ea"/>
                <a:cs typeface="+mj-cs"/>
              </a:defRPr>
            </a:lvl1pPr>
          </a:lstStyle>
          <a:p>
            <a:r>
              <a:rPr lang="de-DE" sz="3900" dirty="0">
                <a:solidFill>
                  <a:schemeClr val="bg1"/>
                </a:solidFill>
              </a:rPr>
              <a:t>Treiber:</a:t>
            </a:r>
          </a:p>
          <a:p>
            <a:r>
              <a:rPr lang="de-DE" sz="3900" spc="889" dirty="0">
                <a:solidFill>
                  <a:srgbClr val="FF0000"/>
                </a:solidFill>
              </a:rPr>
              <a:t>BREITBAND</a:t>
            </a:r>
          </a:p>
          <a:p>
            <a:endParaRPr lang="de-DE" sz="3900" spc="889" dirty="0">
              <a:solidFill>
                <a:schemeClr val="bg1"/>
              </a:solidFill>
            </a:endParaRPr>
          </a:p>
          <a:p>
            <a:r>
              <a:rPr lang="de-DE" sz="3900" dirty="0">
                <a:solidFill>
                  <a:schemeClr val="bg1"/>
                </a:solidFill>
              </a:rPr>
              <a:t>Verstärkte Nutzung von Breitbandkabel und Mobilfunkzugang zu Hause</a:t>
            </a:r>
          </a:p>
        </p:txBody>
      </p:sp>
      <p:sp>
        <p:nvSpPr>
          <p:cNvPr id="3" name="Foliennummernplatzhalter 2"/>
          <p:cNvSpPr>
            <a:spLocks noGrp="1"/>
          </p:cNvSpPr>
          <p:nvPr>
            <p:ph type="sldNum" sz="quarter" idx="10"/>
          </p:nvPr>
        </p:nvSpPr>
        <p:spPr/>
        <p:txBody>
          <a:bodyPr/>
          <a:lstStyle/>
          <a:p>
            <a:fld id="{9784CBA3-D598-4B1F-BAA3-EE14B5154290}" type="slidenum">
              <a:rPr lang="en-AU" smtClean="0"/>
              <a:pPr/>
              <a:t>17</a:t>
            </a:fld>
            <a:endParaRPr lang="en-AU" dirty="0"/>
          </a:p>
        </p:txBody>
      </p:sp>
      <p:pic>
        <p:nvPicPr>
          <p:cNvPr id="7" name="Picture 2" descr="C:\Users\wm112031\AppData\Local\Microsoft\Windows\Temporary Internet Files\Content.Outlook\5UZ9U2Q1\TNS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709" y="6074080"/>
            <a:ext cx="504505" cy="52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391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72570" y="1029342"/>
            <a:ext cx="9148390" cy="1015663"/>
          </a:xfrm>
          <a:prstGeom prst="rect">
            <a:avLst/>
          </a:prstGeom>
        </p:spPr>
        <p:txBody>
          <a:bodyPr wrap="square">
            <a:spAutoFit/>
          </a:bodyPr>
          <a:lstStyle/>
          <a:p>
            <a:pPr lvl="0"/>
            <a:r>
              <a:rPr lang="de-DE" sz="6000" b="1" dirty="0">
                <a:solidFill>
                  <a:srgbClr val="FFFFFF"/>
                </a:solidFill>
                <a:latin typeface="Verdana" pitchFamily="34" charset="0"/>
                <a:ea typeface="Verdana" pitchFamily="34" charset="0"/>
                <a:cs typeface="Verdana" pitchFamily="34" charset="0"/>
              </a:rPr>
              <a:t>Deutschland</a:t>
            </a:r>
            <a:r>
              <a:rPr lang="de-DE" sz="4400" b="1" dirty="0">
                <a:solidFill>
                  <a:srgbClr val="FFFFFF"/>
                </a:solidFill>
                <a:latin typeface="Verdana" pitchFamily="34" charset="0"/>
                <a:ea typeface="Verdana" pitchFamily="34" charset="0"/>
                <a:cs typeface="Verdana" pitchFamily="34" charset="0"/>
              </a:rPr>
              <a:t> </a:t>
            </a:r>
            <a:r>
              <a:rPr lang="de-DE" sz="6000" b="1" dirty="0" smtClean="0">
                <a:solidFill>
                  <a:srgbClr val="FFFFFF"/>
                </a:solidFill>
                <a:latin typeface="Verdana" pitchFamily="34" charset="0"/>
                <a:ea typeface="Verdana" pitchFamily="34" charset="0"/>
                <a:cs typeface="Verdana" pitchFamily="34" charset="0"/>
              </a:rPr>
              <a:t>2011:</a:t>
            </a:r>
            <a:endParaRPr lang="de-DE" sz="6000" b="1" dirty="0">
              <a:solidFill>
                <a:srgbClr val="FFFFFF"/>
              </a:solidFill>
              <a:latin typeface="Verdana" pitchFamily="34" charset="0"/>
              <a:ea typeface="Verdana" pitchFamily="34" charset="0"/>
              <a:cs typeface="Verdana" pitchFamily="34" charset="0"/>
            </a:endParaRPr>
          </a:p>
        </p:txBody>
      </p:sp>
      <p:sp>
        <p:nvSpPr>
          <p:cNvPr id="3" name="Textfeld 2"/>
          <p:cNvSpPr txBox="1"/>
          <p:nvPr/>
        </p:nvSpPr>
        <p:spPr>
          <a:xfrm>
            <a:off x="201765" y="1029342"/>
            <a:ext cx="8890000" cy="3785652"/>
          </a:xfrm>
          <a:prstGeom prst="rect">
            <a:avLst/>
          </a:prstGeom>
          <a:noFill/>
        </p:spPr>
        <p:txBody>
          <a:bodyPr wrap="square" rtlCol="0">
            <a:spAutoFit/>
          </a:bodyPr>
          <a:lstStyle/>
          <a:p>
            <a:r>
              <a:rPr lang="de-DE" sz="2000" dirty="0">
                <a:solidFill>
                  <a:srgbClr val="333333"/>
                </a:solidFill>
                <a:latin typeface="Verdana" pitchFamily="34" charset="0"/>
                <a:ea typeface="Verdana" pitchFamily="34" charset="0"/>
                <a:cs typeface="Verdana" pitchFamily="34" charset="0"/>
              </a:rPr>
              <a:t>Status-Quo:</a:t>
            </a:r>
            <a:r>
              <a:rPr lang="de-DE" sz="3600" dirty="0" smtClean="0">
                <a:solidFill>
                  <a:srgbClr val="333333"/>
                </a:solidFill>
                <a:latin typeface="Verdana" pitchFamily="34" charset="0"/>
                <a:ea typeface="Verdana" pitchFamily="34" charset="0"/>
                <a:cs typeface="Verdana" pitchFamily="34" charset="0"/>
              </a:rPr>
              <a:t/>
            </a:r>
            <a:br>
              <a:rPr lang="de-DE" sz="3600" dirty="0" smtClean="0">
                <a:solidFill>
                  <a:srgbClr val="333333"/>
                </a:solidFill>
                <a:latin typeface="Verdana" pitchFamily="34" charset="0"/>
                <a:ea typeface="Verdana" pitchFamily="34" charset="0"/>
                <a:cs typeface="Verdana" pitchFamily="34" charset="0"/>
              </a:rPr>
            </a:br>
            <a:r>
              <a:rPr lang="de-DE" sz="3600" dirty="0">
                <a:solidFill>
                  <a:srgbClr val="333333"/>
                </a:solidFill>
                <a:latin typeface="Verdana" pitchFamily="34" charset="0"/>
                <a:ea typeface="Verdana" pitchFamily="34" charset="0"/>
                <a:cs typeface="Verdana" pitchFamily="34" charset="0"/>
              </a:rPr>
              <a:t>Digitale Gesellschaft</a:t>
            </a:r>
          </a:p>
          <a:p>
            <a:endParaRPr lang="de-DE" sz="3600" dirty="0" smtClean="0">
              <a:latin typeface="Verdana" pitchFamily="34" charset="0"/>
              <a:ea typeface="Verdana" pitchFamily="34" charset="0"/>
              <a:cs typeface="Verdana" pitchFamily="34" charset="0"/>
            </a:endParaRPr>
          </a:p>
          <a:p>
            <a:r>
              <a:rPr lang="de-DE" sz="2000" b="1" dirty="0">
                <a:solidFill>
                  <a:srgbClr val="D10074"/>
                </a:solidFill>
                <a:latin typeface="Verdana" pitchFamily="34" charset="0"/>
                <a:ea typeface="Verdana" pitchFamily="34" charset="0"/>
                <a:cs typeface="Verdana" pitchFamily="34" charset="0"/>
              </a:rPr>
              <a:t>… der nächste Trend:</a:t>
            </a:r>
          </a:p>
          <a:p>
            <a:r>
              <a:rPr lang="de-DE" sz="3600" b="1" dirty="0">
                <a:solidFill>
                  <a:srgbClr val="D10074"/>
                </a:solidFill>
                <a:latin typeface="Verdana" pitchFamily="34" charset="0"/>
                <a:ea typeface="Verdana" pitchFamily="34" charset="0"/>
                <a:cs typeface="Verdana" pitchFamily="34" charset="0"/>
              </a:rPr>
              <a:t>Mobile </a:t>
            </a:r>
            <a:r>
              <a:rPr lang="de-DE" sz="3600" b="1" dirty="0" smtClean="0">
                <a:solidFill>
                  <a:srgbClr val="D10074"/>
                </a:solidFill>
                <a:latin typeface="Verdana" pitchFamily="34" charset="0"/>
                <a:ea typeface="Verdana" pitchFamily="34" charset="0"/>
                <a:cs typeface="Verdana" pitchFamily="34" charset="0"/>
              </a:rPr>
              <a:t>Nutzung</a:t>
            </a:r>
            <a:endParaRPr lang="de-DE" sz="3600" dirty="0">
              <a:solidFill>
                <a:schemeClr val="bg2"/>
              </a:solidFill>
              <a:latin typeface="Verdana" pitchFamily="34" charset="0"/>
              <a:ea typeface="Verdana" pitchFamily="34" charset="0"/>
              <a:cs typeface="Verdana" pitchFamily="34" charset="0"/>
            </a:endParaRPr>
          </a:p>
          <a:p>
            <a:endParaRPr lang="de-DE" sz="3600" dirty="0">
              <a:solidFill>
                <a:schemeClr val="bg2"/>
              </a:solidFill>
              <a:latin typeface="Verdana" pitchFamily="34" charset="0"/>
              <a:ea typeface="Verdana" pitchFamily="34" charset="0"/>
              <a:cs typeface="Verdana" pitchFamily="34" charset="0"/>
            </a:endParaRPr>
          </a:p>
          <a:p>
            <a:r>
              <a:rPr lang="de-DE" sz="2000" dirty="0">
                <a:solidFill>
                  <a:srgbClr val="333333"/>
                </a:solidFill>
                <a:latin typeface="Verdana" pitchFamily="34" charset="0"/>
                <a:ea typeface="Verdana" pitchFamily="34" charset="0"/>
                <a:cs typeface="Verdana" pitchFamily="34" charset="0"/>
              </a:rPr>
              <a:t>… und was denken die Nutzer?</a:t>
            </a:r>
          </a:p>
          <a:p>
            <a:r>
              <a:rPr lang="de-DE" sz="3600" dirty="0">
                <a:solidFill>
                  <a:srgbClr val="333333"/>
                </a:solidFill>
                <a:latin typeface="Verdana" pitchFamily="34" charset="0"/>
                <a:ea typeface="Verdana" pitchFamily="34" charset="0"/>
                <a:cs typeface="Verdana" pitchFamily="34" charset="0"/>
              </a:rPr>
              <a:t>Zukunftsbilder der digitalen Welt</a:t>
            </a:r>
          </a:p>
        </p:txBody>
      </p:sp>
    </p:spTree>
    <p:extLst>
      <p:ext uri="{BB962C8B-B14F-4D97-AF65-F5344CB8AC3E}">
        <p14:creationId xmlns:p14="http://schemas.microsoft.com/office/powerpoint/2010/main" val="2595267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de-DE" b="1" dirty="0" smtClean="0"/>
              <a:t>Megatrend</a:t>
            </a:r>
            <a:r>
              <a:rPr lang="de-DE" dirty="0" smtClean="0"/>
              <a:t> mobiles Breitband</a:t>
            </a:r>
          </a:p>
        </p:txBody>
      </p:sp>
      <p:sp>
        <p:nvSpPr>
          <p:cNvPr id="661548" name="Rectangle 44"/>
          <p:cNvSpPr>
            <a:spLocks noChangeArrowheads="1"/>
          </p:cNvSpPr>
          <p:nvPr/>
        </p:nvSpPr>
        <p:spPr bwMode="auto">
          <a:xfrm>
            <a:off x="5349114" y="2547389"/>
            <a:ext cx="1386898" cy="1908205"/>
          </a:xfrm>
          <a:prstGeom prst="rect">
            <a:avLst/>
          </a:prstGeom>
          <a:noFill/>
          <a:ln w="12700" algn="ctr">
            <a:noFill/>
            <a:miter lim="800000"/>
            <a:headEnd/>
            <a:tailEnd type="none" w="lg" len="med"/>
          </a:ln>
          <a:effectLst/>
        </p:spPr>
        <p:txBody>
          <a:bodyPr wrap="none" lIns="91430" tIns="45715" rIns="91430" bIns="45715">
            <a:spAutoFit/>
          </a:bodyPr>
          <a:lstStyle/>
          <a:p>
            <a:pPr defTabSz="912223"/>
            <a:r>
              <a:rPr lang="de-DE" sz="11800" dirty="0">
                <a:latin typeface="Lucida Sans Unicode" pitchFamily="34" charset="0"/>
                <a:cs typeface="Lucida Sans Unicode" pitchFamily="34" charset="0"/>
              </a:rPr>
              <a:t>=</a:t>
            </a:r>
          </a:p>
        </p:txBody>
      </p:sp>
      <p:pic>
        <p:nvPicPr>
          <p:cNvPr id="13319" name="Picture 11" descr="D:\01_Dropbox_2011\Dropbox\Prezi 2011\social-media-prism.jp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25292" y="2213274"/>
            <a:ext cx="2520000" cy="2520000"/>
          </a:xfrm>
          <a:prstGeom prst="rect">
            <a:avLst/>
          </a:prstGeom>
          <a:noFill/>
          <a:ln w="9525">
            <a:noFill/>
            <a:miter lim="800000"/>
            <a:headEnd/>
            <a:tailEnd/>
          </a:ln>
        </p:spPr>
      </p:pic>
      <p:sp>
        <p:nvSpPr>
          <p:cNvPr id="13320" name="Textfeld 2"/>
          <p:cNvSpPr txBox="1">
            <a:spLocks noChangeArrowheads="1"/>
          </p:cNvSpPr>
          <p:nvPr/>
        </p:nvSpPr>
        <p:spPr bwMode="auto">
          <a:xfrm>
            <a:off x="8659508" y="1545189"/>
            <a:ext cx="600773" cy="923954"/>
          </a:xfrm>
          <a:prstGeom prst="rect">
            <a:avLst/>
          </a:prstGeom>
          <a:noFill/>
          <a:ln w="9525">
            <a:noFill/>
            <a:miter lim="800000"/>
            <a:headEnd/>
            <a:tailEnd/>
          </a:ln>
        </p:spPr>
        <p:txBody>
          <a:bodyPr wrap="none" lIns="76819" tIns="38409" rIns="76819" bIns="38409">
            <a:spAutoFit/>
          </a:bodyPr>
          <a:lstStyle/>
          <a:p>
            <a:r>
              <a:rPr lang="de-DE" sz="5500" dirty="0">
                <a:latin typeface="Lucida Sans Unicode" pitchFamily="34" charset="0"/>
                <a:cs typeface="Lucida Sans Unicode" pitchFamily="34" charset="0"/>
              </a:rPr>
              <a:t>2</a:t>
            </a:r>
          </a:p>
        </p:txBody>
      </p:sp>
      <p:sp>
        <p:nvSpPr>
          <p:cNvPr id="13322" name="Text Box 16"/>
          <p:cNvSpPr txBox="1">
            <a:spLocks noChangeArrowheads="1"/>
          </p:cNvSpPr>
          <p:nvPr/>
        </p:nvSpPr>
        <p:spPr bwMode="auto">
          <a:xfrm>
            <a:off x="0" y="2086206"/>
            <a:ext cx="845674" cy="3032223"/>
          </a:xfrm>
          <a:prstGeom prst="rect">
            <a:avLst/>
          </a:prstGeom>
          <a:noFill/>
          <a:ln w="12700" algn="ctr">
            <a:noFill/>
            <a:miter lim="800000"/>
            <a:headEnd/>
            <a:tailEnd type="none" w="lg" len="med"/>
          </a:ln>
          <a:effectLst/>
        </p:spPr>
        <p:txBody>
          <a:bodyPr lIns="76819" tIns="38409" rIns="76819" bIns="38409">
            <a:spAutoFit/>
          </a:bodyPr>
          <a:lstStyle/>
          <a:p>
            <a:pPr defTabSz="912223">
              <a:spcBef>
                <a:spcPct val="50000"/>
              </a:spcBef>
            </a:pPr>
            <a:r>
              <a:rPr lang="de-DE" sz="19200" dirty="0">
                <a:latin typeface="Lucida Sans Unicode" pitchFamily="34" charset="0"/>
                <a:cs typeface="Lucida Sans Unicode" pitchFamily="34" charset="0"/>
              </a:rPr>
              <a:t>(</a:t>
            </a:r>
          </a:p>
        </p:txBody>
      </p:sp>
      <p:sp>
        <p:nvSpPr>
          <p:cNvPr id="661543" name="Text Box 39"/>
          <p:cNvSpPr txBox="1">
            <a:spLocks noChangeArrowheads="1"/>
          </p:cNvSpPr>
          <p:nvPr/>
        </p:nvSpPr>
        <p:spPr bwMode="auto">
          <a:xfrm>
            <a:off x="2228232" y="2483889"/>
            <a:ext cx="1183317" cy="1600428"/>
          </a:xfrm>
          <a:prstGeom prst="rect">
            <a:avLst/>
          </a:prstGeom>
          <a:noFill/>
          <a:ln w="12700" algn="ctr">
            <a:noFill/>
            <a:miter lim="800000"/>
            <a:headEnd/>
            <a:tailEnd type="none" w="lg" len="med"/>
          </a:ln>
          <a:effectLst/>
        </p:spPr>
        <p:txBody>
          <a:bodyPr wrap="none" lIns="91430" tIns="45715" rIns="91430" bIns="45715">
            <a:spAutoFit/>
          </a:bodyPr>
          <a:lstStyle/>
          <a:p>
            <a:pPr defTabSz="912223"/>
            <a:r>
              <a:rPr lang="de-DE" sz="9800" dirty="0">
                <a:latin typeface="Lucida Sans Unicode" pitchFamily="34" charset="0"/>
                <a:cs typeface="Lucida Sans Unicode" pitchFamily="34" charset="0"/>
              </a:rPr>
              <a:t>+</a:t>
            </a:r>
          </a:p>
        </p:txBody>
      </p:sp>
      <p:sp>
        <p:nvSpPr>
          <p:cNvPr id="13324" name="Text Box 17"/>
          <p:cNvSpPr txBox="1">
            <a:spLocks noChangeArrowheads="1"/>
          </p:cNvSpPr>
          <p:nvPr/>
        </p:nvSpPr>
        <p:spPr bwMode="auto">
          <a:xfrm>
            <a:off x="4846956" y="2086206"/>
            <a:ext cx="845674" cy="3032223"/>
          </a:xfrm>
          <a:prstGeom prst="rect">
            <a:avLst/>
          </a:prstGeom>
          <a:noFill/>
          <a:ln w="12700" algn="ctr">
            <a:noFill/>
            <a:miter lim="800000"/>
            <a:headEnd/>
            <a:tailEnd type="none" w="lg" len="med"/>
          </a:ln>
          <a:effectLst/>
        </p:spPr>
        <p:txBody>
          <a:bodyPr lIns="76819" tIns="38409" rIns="76819" bIns="38409">
            <a:spAutoFit/>
          </a:bodyPr>
          <a:lstStyle/>
          <a:p>
            <a:pPr defTabSz="912223">
              <a:spcBef>
                <a:spcPct val="50000"/>
              </a:spcBef>
            </a:pPr>
            <a:r>
              <a:rPr lang="de-DE" sz="19200" dirty="0">
                <a:latin typeface="Lucida Sans Unicode" pitchFamily="34" charset="0"/>
                <a:cs typeface="Lucida Sans Unicode" pitchFamily="34" charset="0"/>
              </a:rPr>
              <a:t>)</a:t>
            </a:r>
          </a:p>
        </p:txBody>
      </p:sp>
      <p:pic>
        <p:nvPicPr>
          <p:cNvPr id="13" name="Picture 6" descr="C:\Documents and Settings\abbie filer\Desktop\TNS icons\PNGs\Devices\Grey\Smartphone_grey.png"/>
          <p:cNvPicPr>
            <a:picLocks noChangeAspect="1" noChangeArrowheads="1"/>
          </p:cNvPicPr>
          <p:nvPr/>
        </p:nvPicPr>
        <p:blipFill>
          <a:blip r:embed="rId4" cstate="print">
            <a:duotone>
              <a:prstClr val="black"/>
              <a:schemeClr val="tx2">
                <a:tint val="45000"/>
                <a:satMod val="400000"/>
              </a:schemeClr>
            </a:duotone>
            <a:lum bright="20000"/>
          </a:blip>
          <a:srcRect/>
          <a:stretch>
            <a:fillRect/>
          </a:stretch>
        </p:blipFill>
        <p:spPr bwMode="auto">
          <a:xfrm>
            <a:off x="3535329" y="2625629"/>
            <a:ext cx="499568" cy="942139"/>
          </a:xfrm>
          <a:prstGeom prst="rect">
            <a:avLst/>
          </a:prstGeom>
          <a:noFill/>
        </p:spPr>
      </p:pic>
      <p:pic>
        <p:nvPicPr>
          <p:cNvPr id="16" name="Picture 7" descr="C:\Documents and Settings\abbie filer\Desktop\TNS icons\PNGs\Devices\Grey\Tablet_grey.png"/>
          <p:cNvPicPr>
            <a:picLocks noChangeAspect="1" noChangeArrowheads="1"/>
          </p:cNvPicPr>
          <p:nvPr/>
        </p:nvPicPr>
        <p:blipFill>
          <a:blip r:embed="rId5" cstate="print">
            <a:duotone>
              <a:prstClr val="black"/>
              <a:schemeClr val="tx2">
                <a:tint val="45000"/>
                <a:satMod val="400000"/>
              </a:schemeClr>
            </a:duotone>
            <a:lum bright="20000"/>
          </a:blip>
          <a:srcRect/>
          <a:stretch>
            <a:fillRect/>
          </a:stretch>
        </p:blipFill>
        <p:spPr bwMode="auto">
          <a:xfrm>
            <a:off x="4183981" y="3227422"/>
            <a:ext cx="1004226" cy="1044130"/>
          </a:xfrm>
          <a:prstGeom prst="rect">
            <a:avLst/>
          </a:prstGeom>
          <a:noFill/>
        </p:spPr>
      </p:pic>
      <p:sp>
        <p:nvSpPr>
          <p:cNvPr id="2" name="Textfeld 1"/>
          <p:cNvSpPr txBox="1"/>
          <p:nvPr/>
        </p:nvSpPr>
        <p:spPr>
          <a:xfrm>
            <a:off x="686180" y="2296604"/>
            <a:ext cx="568456" cy="1862048"/>
          </a:xfrm>
          <a:prstGeom prst="rect">
            <a:avLst/>
          </a:prstGeom>
          <a:noFill/>
        </p:spPr>
        <p:txBody>
          <a:bodyPr wrap="square" rtlCol="0">
            <a:spAutoFit/>
          </a:bodyPr>
          <a:lstStyle/>
          <a:p>
            <a:r>
              <a:rPr lang="de-DE" sz="11500" dirty="0" smtClean="0">
                <a:solidFill>
                  <a:schemeClr val="tx1">
                    <a:lumMod val="50000"/>
                    <a:lumOff val="50000"/>
                  </a:schemeClr>
                </a:solidFill>
              </a:rPr>
              <a:t>@</a:t>
            </a:r>
            <a:endParaRPr lang="de-DE" sz="11500" dirty="0">
              <a:solidFill>
                <a:schemeClr val="tx1">
                  <a:lumMod val="50000"/>
                  <a:lumOff val="50000"/>
                </a:schemeClr>
              </a:solidFill>
            </a:endParaRPr>
          </a:p>
        </p:txBody>
      </p:sp>
    </p:spTree>
    <p:extLst>
      <p:ext uri="{BB962C8B-B14F-4D97-AF65-F5344CB8AC3E}">
        <p14:creationId xmlns:p14="http://schemas.microsoft.com/office/powerpoint/2010/main" val="340933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5950160"/>
          </a:xfrm>
          <a:prstGeom prst="rect">
            <a:avLst/>
          </a:prstGeom>
          <a:solidFill>
            <a:schemeClr val="accent2"/>
          </a:solidFill>
          <a:ln w="9525">
            <a:noFill/>
            <a:miter lim="800000"/>
            <a:headEnd/>
            <a:tailEnd/>
          </a:ln>
        </p:spPr>
        <p:txBody>
          <a:bodyPr wrap="none" lIns="91410" tIns="45705" rIns="91410" bIns="45705" anchor="ctr"/>
          <a:lstStyle/>
          <a:p>
            <a:pPr defTabSz="913557"/>
            <a:endParaRPr lang="de-DE" sz="1800" dirty="0"/>
          </a:p>
        </p:txBody>
      </p:sp>
      <p:grpSp>
        <p:nvGrpSpPr>
          <p:cNvPr id="10244" name="Group 28"/>
          <p:cNvGrpSpPr>
            <a:grpSpLocks/>
          </p:cNvGrpSpPr>
          <p:nvPr/>
        </p:nvGrpSpPr>
        <p:grpSpPr bwMode="auto">
          <a:xfrm>
            <a:off x="-88003" y="969738"/>
            <a:ext cx="3678929" cy="4913761"/>
            <a:chOff x="544" y="1374"/>
            <a:chExt cx="1704" cy="2142"/>
          </a:xfrm>
        </p:grpSpPr>
        <p:sp>
          <p:nvSpPr>
            <p:cNvPr id="10248" name="Oval 23"/>
            <p:cNvSpPr>
              <a:spLocks noChangeArrowheads="1"/>
            </p:cNvSpPr>
            <p:nvPr/>
          </p:nvSpPr>
          <p:spPr bwMode="auto">
            <a:xfrm>
              <a:off x="544" y="1676"/>
              <a:ext cx="1704" cy="1704"/>
            </a:xfrm>
            <a:prstGeom prst="ellipse">
              <a:avLst/>
            </a:prstGeom>
            <a:solidFill>
              <a:schemeClr val="bg1"/>
            </a:solidFill>
            <a:ln w="12700" algn="ctr">
              <a:solidFill>
                <a:schemeClr val="bg1"/>
              </a:solidFill>
              <a:round/>
              <a:headEnd/>
              <a:tailEnd type="none" w="lg" len="med"/>
            </a:ln>
            <a:effectLst/>
          </p:spPr>
          <p:txBody>
            <a:bodyPr wrap="none" anchor="ctr"/>
            <a:lstStyle/>
            <a:p>
              <a:endParaRPr lang="de-DE" dirty="0"/>
            </a:p>
          </p:txBody>
        </p:sp>
        <p:sp>
          <p:nvSpPr>
            <p:cNvPr id="10249" name="Oval 24"/>
            <p:cNvSpPr>
              <a:spLocks noChangeArrowheads="1"/>
            </p:cNvSpPr>
            <p:nvPr/>
          </p:nvSpPr>
          <p:spPr bwMode="auto">
            <a:xfrm>
              <a:off x="664" y="1724"/>
              <a:ext cx="1536" cy="1632"/>
            </a:xfrm>
            <a:prstGeom prst="ellipse">
              <a:avLst/>
            </a:prstGeom>
            <a:solidFill>
              <a:schemeClr val="accent2"/>
            </a:solidFill>
            <a:ln w="12700" algn="ctr">
              <a:solidFill>
                <a:schemeClr val="bg1"/>
              </a:solidFill>
              <a:round/>
              <a:headEnd/>
              <a:tailEnd type="none" w="lg" len="med"/>
            </a:ln>
            <a:effectLst/>
          </p:spPr>
          <p:txBody>
            <a:bodyPr wrap="none" anchor="ctr"/>
            <a:lstStyle/>
            <a:p>
              <a:endParaRPr lang="de-DE" dirty="0"/>
            </a:p>
          </p:txBody>
        </p:sp>
        <p:sp>
          <p:nvSpPr>
            <p:cNvPr id="10250" name="Line 9"/>
            <p:cNvSpPr>
              <a:spLocks noChangeShapeType="1"/>
            </p:cNvSpPr>
            <p:nvPr/>
          </p:nvSpPr>
          <p:spPr bwMode="auto">
            <a:xfrm flipH="1">
              <a:off x="920" y="1776"/>
              <a:ext cx="928" cy="1480"/>
            </a:xfrm>
            <a:prstGeom prst="line">
              <a:avLst/>
            </a:prstGeom>
            <a:noFill/>
            <a:ln w="38100">
              <a:solidFill>
                <a:schemeClr val="bg1"/>
              </a:solidFill>
              <a:round/>
              <a:headEnd/>
              <a:tailEnd type="none" w="lg" len="med"/>
            </a:ln>
            <a:effectLst/>
          </p:spPr>
          <p:txBody>
            <a:bodyPr anchor="ctr"/>
            <a:lstStyle/>
            <a:p>
              <a:endParaRPr lang="de-DE" dirty="0"/>
            </a:p>
          </p:txBody>
        </p:sp>
        <p:sp>
          <p:nvSpPr>
            <p:cNvPr id="10251" name="Oval 20"/>
            <p:cNvSpPr>
              <a:spLocks noChangeArrowheads="1"/>
            </p:cNvSpPr>
            <p:nvPr/>
          </p:nvSpPr>
          <p:spPr bwMode="auto">
            <a:xfrm>
              <a:off x="1008" y="3460"/>
              <a:ext cx="784" cy="56"/>
            </a:xfrm>
            <a:prstGeom prst="ellipse">
              <a:avLst/>
            </a:prstGeom>
            <a:solidFill>
              <a:schemeClr val="bg1"/>
            </a:solidFill>
            <a:ln w="12700" algn="ctr">
              <a:solidFill>
                <a:schemeClr val="bg1"/>
              </a:solidFill>
              <a:round/>
              <a:headEnd/>
              <a:tailEnd type="none" w="lg" len="med"/>
            </a:ln>
            <a:effectLst/>
          </p:spPr>
          <p:txBody>
            <a:bodyPr wrap="none" anchor="ctr"/>
            <a:lstStyle/>
            <a:p>
              <a:endParaRPr lang="de-DE" dirty="0"/>
            </a:p>
          </p:txBody>
        </p:sp>
        <p:sp>
          <p:nvSpPr>
            <p:cNvPr id="10252" name="Line 21"/>
            <p:cNvSpPr>
              <a:spLocks noChangeShapeType="1"/>
            </p:cNvSpPr>
            <p:nvPr/>
          </p:nvSpPr>
          <p:spPr bwMode="auto">
            <a:xfrm>
              <a:off x="1400" y="3232"/>
              <a:ext cx="0" cy="244"/>
            </a:xfrm>
            <a:prstGeom prst="line">
              <a:avLst/>
            </a:prstGeom>
            <a:noFill/>
            <a:ln w="76200">
              <a:solidFill>
                <a:schemeClr val="bg1"/>
              </a:solidFill>
              <a:round/>
              <a:headEnd/>
              <a:tailEnd type="none" w="lg" len="med"/>
            </a:ln>
            <a:effectLst/>
          </p:spPr>
          <p:txBody>
            <a:bodyPr anchor="ctr"/>
            <a:lstStyle/>
            <a:p>
              <a:endParaRPr lang="de-DE" dirty="0"/>
            </a:p>
          </p:txBody>
        </p:sp>
        <p:sp>
          <p:nvSpPr>
            <p:cNvPr id="10253" name="Rectangle 27"/>
            <p:cNvSpPr>
              <a:spLocks noChangeArrowheads="1"/>
            </p:cNvSpPr>
            <p:nvPr/>
          </p:nvSpPr>
          <p:spPr bwMode="auto">
            <a:xfrm rot="1980635">
              <a:off x="576" y="1374"/>
              <a:ext cx="864" cy="1776"/>
            </a:xfrm>
            <a:prstGeom prst="rect">
              <a:avLst/>
            </a:prstGeom>
            <a:solidFill>
              <a:schemeClr val="accent2"/>
            </a:solidFill>
            <a:ln w="12700" algn="ctr">
              <a:noFill/>
              <a:miter lim="800000"/>
              <a:headEnd/>
              <a:tailEnd type="none" w="lg" len="med"/>
            </a:ln>
            <a:effectLst/>
          </p:spPr>
          <p:txBody>
            <a:bodyPr wrap="none" anchor="ctr"/>
            <a:lstStyle/>
            <a:p>
              <a:endParaRPr lang="de-DE" dirty="0"/>
            </a:p>
          </p:txBody>
        </p:sp>
        <p:sp>
          <p:nvSpPr>
            <p:cNvPr id="10254" name="Oval 7"/>
            <p:cNvSpPr>
              <a:spLocks noChangeArrowheads="1"/>
            </p:cNvSpPr>
            <p:nvPr/>
          </p:nvSpPr>
          <p:spPr bwMode="auto">
            <a:xfrm>
              <a:off x="612" y="1747"/>
              <a:ext cx="1552" cy="1560"/>
            </a:xfrm>
            <a:prstGeom prst="ellipse">
              <a:avLst/>
            </a:prstGeom>
            <a:solidFill>
              <a:schemeClr val="bg1"/>
            </a:solidFill>
            <a:ln w="12700" algn="ctr">
              <a:solidFill>
                <a:schemeClr val="bg1"/>
              </a:solidFill>
              <a:round/>
              <a:headEnd/>
              <a:tailEnd type="none" w="lg" len="med"/>
            </a:ln>
            <a:effectLst/>
          </p:spPr>
          <p:txBody>
            <a:bodyPr wrap="none" anchor="ctr"/>
            <a:lstStyle/>
            <a:p>
              <a:endParaRPr lang="de-DE" dirty="0"/>
            </a:p>
          </p:txBody>
        </p:sp>
      </p:grpSp>
      <p:sp>
        <p:nvSpPr>
          <p:cNvPr id="10245" name="Text Box 3"/>
          <p:cNvSpPr txBox="1">
            <a:spLocks noChangeArrowheads="1"/>
          </p:cNvSpPr>
          <p:nvPr/>
        </p:nvSpPr>
        <p:spPr bwMode="auto">
          <a:xfrm>
            <a:off x="580560" y="327288"/>
            <a:ext cx="4572000" cy="1323409"/>
          </a:xfrm>
          <a:prstGeom prst="rect">
            <a:avLst/>
          </a:prstGeom>
          <a:noFill/>
          <a:ln w="9525">
            <a:noFill/>
            <a:miter lim="800000"/>
            <a:headEnd/>
            <a:tailEnd/>
          </a:ln>
        </p:spPr>
        <p:txBody>
          <a:bodyPr wrap="square" lIns="91410" tIns="45705" rIns="91410" bIns="45705">
            <a:spAutoFit/>
          </a:bodyPr>
          <a:lstStyle/>
          <a:p>
            <a:pPr defTabSz="914890"/>
            <a:r>
              <a:rPr lang="de-DE" sz="4000" dirty="0" smtClean="0">
                <a:solidFill>
                  <a:schemeClr val="bg1"/>
                </a:solidFill>
              </a:rPr>
              <a:t>Digitalisierung und </a:t>
            </a:r>
            <a:r>
              <a:rPr lang="de-DE" sz="4000" dirty="0" smtClean="0">
                <a:solidFill>
                  <a:srgbClr val="99CC00"/>
                </a:solidFill>
              </a:rPr>
              <a:t>Mobilisierung</a:t>
            </a:r>
            <a:endParaRPr lang="de-DE" sz="4000" dirty="0">
              <a:solidFill>
                <a:srgbClr val="99CC00"/>
              </a:solidFill>
            </a:endParaRPr>
          </a:p>
        </p:txBody>
      </p:sp>
      <p:sp>
        <p:nvSpPr>
          <p:cNvPr id="10246" name="Text Box 5"/>
          <p:cNvSpPr txBox="1">
            <a:spLocks noChangeArrowheads="1"/>
          </p:cNvSpPr>
          <p:nvPr/>
        </p:nvSpPr>
        <p:spPr bwMode="auto">
          <a:xfrm>
            <a:off x="3491086" y="3899586"/>
            <a:ext cx="5523375" cy="1323409"/>
          </a:xfrm>
          <a:prstGeom prst="rect">
            <a:avLst/>
          </a:prstGeom>
          <a:noFill/>
          <a:ln w="9525">
            <a:noFill/>
            <a:miter lim="800000"/>
            <a:headEnd/>
            <a:tailEnd/>
          </a:ln>
        </p:spPr>
        <p:txBody>
          <a:bodyPr wrap="none" lIns="91410" tIns="45705" rIns="91410" bIns="45705">
            <a:spAutoFit/>
          </a:bodyPr>
          <a:lstStyle/>
          <a:p>
            <a:pPr defTabSz="914890"/>
            <a:r>
              <a:rPr lang="de-DE" sz="8000" u="sng" dirty="0">
                <a:solidFill>
                  <a:schemeClr val="bg1"/>
                </a:solidFill>
              </a:rPr>
              <a:t>WELTWEIT</a:t>
            </a:r>
          </a:p>
        </p:txBody>
      </p:sp>
      <p:sp>
        <p:nvSpPr>
          <p:cNvPr id="13" name="Text Box 3"/>
          <p:cNvSpPr txBox="1">
            <a:spLocks noChangeArrowheads="1"/>
          </p:cNvSpPr>
          <p:nvPr/>
        </p:nvSpPr>
        <p:spPr bwMode="auto">
          <a:xfrm>
            <a:off x="5269758" y="-9060"/>
            <a:ext cx="2248625" cy="4508896"/>
          </a:xfrm>
          <a:prstGeom prst="rect">
            <a:avLst/>
          </a:prstGeom>
          <a:noFill/>
          <a:ln w="9525">
            <a:noFill/>
            <a:miter lim="800000"/>
            <a:headEnd/>
            <a:tailEnd/>
          </a:ln>
        </p:spPr>
        <p:txBody>
          <a:bodyPr wrap="square" lIns="91410" tIns="45705" rIns="91410" bIns="45705">
            <a:spAutoFit/>
          </a:bodyPr>
          <a:lstStyle/>
          <a:p>
            <a:pPr defTabSz="914890"/>
            <a:r>
              <a:rPr lang="de-DE" sz="28700" dirty="0" smtClean="0">
                <a:solidFill>
                  <a:srgbClr val="002060"/>
                </a:solidFill>
              </a:rPr>
              <a:t>?</a:t>
            </a:r>
            <a:endParaRPr lang="de-DE" sz="28700" dirty="0">
              <a:solidFill>
                <a:srgbClr val="002060"/>
              </a:solidFill>
            </a:endParaRPr>
          </a:p>
        </p:txBody>
      </p:sp>
    </p:spTree>
    <p:extLst>
      <p:ext uri="{BB962C8B-B14F-4D97-AF65-F5344CB8AC3E}">
        <p14:creationId xmlns:p14="http://schemas.microsoft.com/office/powerpoint/2010/main" val="3572249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0" y="0"/>
            <a:ext cx="9144000" cy="6858000"/>
          </a:xfrm>
          <a:prstGeom prst="rect">
            <a:avLst/>
          </a:prstGeom>
          <a:solidFill>
            <a:srgbClr val="C00000"/>
          </a:solidFill>
          <a:ln w="9525">
            <a:noFill/>
            <a:miter lim="800000"/>
            <a:headEnd/>
            <a:tailEnd/>
          </a:ln>
        </p:spPr>
        <p:txBody>
          <a:bodyPr wrap="none" lIns="91410" tIns="45705" rIns="91410" bIns="45705" anchor="ctr"/>
          <a:lstStyle/>
          <a:p>
            <a:pPr defTabSz="913557"/>
            <a:endParaRPr lang="de-DE" sz="1600">
              <a:latin typeface="Lucida Sans Unicode" pitchFamily="34" charset="0"/>
              <a:cs typeface="Lucida Sans Unicode" pitchFamily="34" charset="0"/>
            </a:endParaRPr>
          </a:p>
        </p:txBody>
      </p:sp>
      <p:sp>
        <p:nvSpPr>
          <p:cNvPr id="14340" name="Text Box 3"/>
          <p:cNvSpPr txBox="1">
            <a:spLocks noChangeArrowheads="1"/>
          </p:cNvSpPr>
          <p:nvPr/>
        </p:nvSpPr>
        <p:spPr bwMode="auto">
          <a:xfrm>
            <a:off x="-385467" y="15954"/>
            <a:ext cx="9144000" cy="3370123"/>
          </a:xfrm>
          <a:prstGeom prst="rect">
            <a:avLst/>
          </a:prstGeom>
          <a:noFill/>
          <a:ln w="9525">
            <a:noFill/>
            <a:miter lim="800000"/>
            <a:headEnd/>
            <a:tailEnd/>
          </a:ln>
        </p:spPr>
        <p:txBody>
          <a:bodyPr lIns="91410" tIns="45705" rIns="91410" bIns="45705">
            <a:spAutoFit/>
          </a:bodyPr>
          <a:lstStyle/>
          <a:p>
            <a:pPr algn="r" defTabSz="914890"/>
            <a:r>
              <a:rPr lang="de-DE" sz="2400" dirty="0" smtClean="0">
                <a:solidFill>
                  <a:srgbClr val="FFFF00"/>
                </a:solidFill>
                <a:latin typeface="Verdana" pitchFamily="34" charset="0"/>
                <a:ea typeface="Verdana" pitchFamily="34" charset="0"/>
                <a:cs typeface="Verdana" pitchFamily="34" charset="0"/>
              </a:rPr>
              <a:t>spätestens</a:t>
            </a:r>
            <a:r>
              <a:rPr lang="de-DE" sz="4000" dirty="0" smtClean="0">
                <a:solidFill>
                  <a:schemeClr val="bg1"/>
                </a:solidFill>
                <a:latin typeface="Verdana" pitchFamily="34" charset="0"/>
                <a:ea typeface="Verdana" pitchFamily="34" charset="0"/>
                <a:cs typeface="Verdana" pitchFamily="34" charset="0"/>
              </a:rPr>
              <a:t> </a:t>
            </a:r>
            <a:r>
              <a:rPr lang="de-DE" sz="11700" dirty="0" smtClean="0">
                <a:solidFill>
                  <a:schemeClr val="bg1"/>
                </a:solidFill>
                <a:latin typeface="Verdana" pitchFamily="34" charset="0"/>
                <a:ea typeface="Verdana" pitchFamily="34" charset="0"/>
                <a:cs typeface="Verdana" pitchFamily="34" charset="0"/>
              </a:rPr>
              <a:t>2019</a:t>
            </a:r>
            <a:r>
              <a:rPr lang="de-DE" sz="9600" dirty="0">
                <a:solidFill>
                  <a:schemeClr val="bg1"/>
                </a:solidFill>
                <a:latin typeface="Verdana" pitchFamily="34" charset="0"/>
                <a:ea typeface="Verdana" pitchFamily="34" charset="0"/>
                <a:cs typeface="Verdana" pitchFamily="34" charset="0"/>
              </a:rPr>
              <a:t/>
            </a:r>
            <a:br>
              <a:rPr lang="de-DE" sz="9600" dirty="0">
                <a:solidFill>
                  <a:schemeClr val="bg1"/>
                </a:solidFill>
                <a:latin typeface="Verdana" pitchFamily="34" charset="0"/>
                <a:ea typeface="Verdana" pitchFamily="34" charset="0"/>
                <a:cs typeface="Verdana" pitchFamily="34" charset="0"/>
              </a:rPr>
            </a:br>
            <a:endParaRPr lang="de-DE" sz="9600" dirty="0">
              <a:solidFill>
                <a:schemeClr val="bg1"/>
              </a:solidFill>
              <a:latin typeface="Verdana" pitchFamily="34" charset="0"/>
              <a:ea typeface="Verdana" pitchFamily="34" charset="0"/>
              <a:cs typeface="Verdana" pitchFamily="34" charset="0"/>
            </a:endParaRPr>
          </a:p>
        </p:txBody>
      </p:sp>
      <p:sp>
        <p:nvSpPr>
          <p:cNvPr id="14341" name="Text Box 8"/>
          <p:cNvSpPr txBox="1">
            <a:spLocks noChangeArrowheads="1"/>
          </p:cNvSpPr>
          <p:nvPr/>
        </p:nvSpPr>
        <p:spPr bwMode="auto">
          <a:xfrm>
            <a:off x="832573" y="2344402"/>
            <a:ext cx="9143999" cy="3277790"/>
          </a:xfrm>
          <a:prstGeom prst="rect">
            <a:avLst/>
          </a:prstGeom>
          <a:noFill/>
          <a:ln w="9525">
            <a:noFill/>
            <a:miter lim="800000"/>
            <a:headEnd/>
            <a:tailEnd/>
          </a:ln>
        </p:spPr>
        <p:txBody>
          <a:bodyPr lIns="91410" tIns="45705" rIns="91410" bIns="45705">
            <a:spAutoFit/>
          </a:bodyPr>
          <a:lstStyle/>
          <a:p>
            <a:pPr defTabSz="914890">
              <a:lnSpc>
                <a:spcPct val="85000"/>
              </a:lnSpc>
            </a:pPr>
            <a:r>
              <a:rPr lang="de-DE" sz="6600" dirty="0">
                <a:solidFill>
                  <a:schemeClr val="bg1"/>
                </a:solidFill>
                <a:latin typeface="Verdana" pitchFamily="34" charset="0"/>
                <a:ea typeface="Verdana" pitchFamily="34" charset="0"/>
                <a:cs typeface="Verdana" pitchFamily="34" charset="0"/>
              </a:rPr>
              <a:t>…ist das</a:t>
            </a:r>
            <a:r>
              <a:rPr lang="de-DE" sz="8000" dirty="0">
                <a:solidFill>
                  <a:schemeClr val="bg1"/>
                </a:solidFill>
                <a:latin typeface="Verdana" pitchFamily="34" charset="0"/>
                <a:ea typeface="Verdana" pitchFamily="34" charset="0"/>
                <a:cs typeface="Verdana" pitchFamily="34" charset="0"/>
              </a:rPr>
              <a:t> Internet </a:t>
            </a:r>
            <a:r>
              <a:rPr lang="de-DE" sz="6000" dirty="0">
                <a:solidFill>
                  <a:schemeClr val="bg1"/>
                </a:solidFill>
                <a:latin typeface="Verdana" pitchFamily="34" charset="0"/>
                <a:ea typeface="Verdana" pitchFamily="34" charset="0"/>
                <a:cs typeface="Verdana" pitchFamily="34" charset="0"/>
              </a:rPr>
              <a:t>vorwiegend</a:t>
            </a:r>
            <a:r>
              <a:rPr lang="de-DE" sz="8000" dirty="0">
                <a:solidFill>
                  <a:schemeClr val="bg1"/>
                </a:solidFill>
                <a:latin typeface="Verdana" pitchFamily="34" charset="0"/>
                <a:ea typeface="Verdana" pitchFamily="34" charset="0"/>
                <a:cs typeface="Verdana" pitchFamily="34" charset="0"/>
              </a:rPr>
              <a:t> 								</a:t>
            </a:r>
            <a:r>
              <a:rPr lang="de-DE" sz="8000" i="1" dirty="0">
                <a:solidFill>
                  <a:schemeClr val="bg1"/>
                </a:solidFill>
                <a:latin typeface="Verdana" pitchFamily="34" charset="0"/>
                <a:ea typeface="Verdana" pitchFamily="34" charset="0"/>
                <a:cs typeface="Verdana" pitchFamily="34" charset="0"/>
              </a:rPr>
              <a:t>mobil</a:t>
            </a:r>
          </a:p>
        </p:txBody>
      </p:sp>
      <p:sp>
        <p:nvSpPr>
          <p:cNvPr id="14342" name="Oval 13"/>
          <p:cNvSpPr>
            <a:spLocks noChangeArrowheads="1"/>
          </p:cNvSpPr>
          <p:nvPr/>
        </p:nvSpPr>
        <p:spPr bwMode="auto">
          <a:xfrm>
            <a:off x="4920138" y="5290059"/>
            <a:ext cx="602692" cy="652207"/>
          </a:xfrm>
          <a:prstGeom prst="ellipse">
            <a:avLst/>
          </a:prstGeom>
          <a:solidFill>
            <a:schemeClr val="bg1"/>
          </a:solidFill>
          <a:ln w="9525">
            <a:noFill/>
            <a:round/>
            <a:headEnd/>
            <a:tailEnd/>
          </a:ln>
        </p:spPr>
        <p:txBody>
          <a:bodyPr lIns="89970" tIns="46783" rIns="89970" bIns="46783" anchor="ctr">
            <a:spAutoFit/>
          </a:bodyPr>
          <a:lstStyle/>
          <a:p>
            <a:pPr defTabSz="913557"/>
            <a:endParaRPr lang="de-DE" sz="2400">
              <a:latin typeface="Lucida Sans Unicode" pitchFamily="34" charset="0"/>
              <a:cs typeface="Lucida Sans Unicode" pitchFamily="34" charset="0"/>
            </a:endParaRPr>
          </a:p>
        </p:txBody>
      </p:sp>
      <p:sp>
        <p:nvSpPr>
          <p:cNvPr id="14343" name="Oval 14"/>
          <p:cNvSpPr>
            <a:spLocks noChangeArrowheads="1"/>
          </p:cNvSpPr>
          <p:nvPr/>
        </p:nvSpPr>
        <p:spPr bwMode="auto">
          <a:xfrm>
            <a:off x="6061202" y="5278950"/>
            <a:ext cx="627705" cy="652207"/>
          </a:xfrm>
          <a:prstGeom prst="ellipse">
            <a:avLst/>
          </a:prstGeom>
          <a:solidFill>
            <a:schemeClr val="bg1"/>
          </a:solidFill>
          <a:ln w="9525">
            <a:noFill/>
            <a:round/>
            <a:headEnd/>
            <a:tailEnd/>
          </a:ln>
        </p:spPr>
        <p:txBody>
          <a:bodyPr lIns="89970" tIns="46783" rIns="89970" bIns="46783" anchor="ctr">
            <a:spAutoFit/>
          </a:bodyPr>
          <a:lstStyle/>
          <a:p>
            <a:pPr defTabSz="913557"/>
            <a:endParaRPr lang="de-DE" sz="2400">
              <a:latin typeface="Lucida Sans Unicode" pitchFamily="34" charset="0"/>
              <a:cs typeface="Lucida Sans Unicode" pitchFamily="34" charset="0"/>
            </a:endParaRPr>
          </a:p>
        </p:txBody>
      </p:sp>
      <p:sp>
        <p:nvSpPr>
          <p:cNvPr id="7" name="Rechteck 6"/>
          <p:cNvSpPr/>
          <p:nvPr/>
        </p:nvSpPr>
        <p:spPr>
          <a:xfrm>
            <a:off x="81888" y="6655011"/>
            <a:ext cx="6288979" cy="215444"/>
          </a:xfrm>
          <a:prstGeom prst="rect">
            <a:avLst/>
          </a:prstGeom>
        </p:spPr>
        <p:txBody>
          <a:bodyPr wrap="square">
            <a:spAutoFit/>
          </a:bodyPr>
          <a:lstStyle/>
          <a:p>
            <a:r>
              <a:rPr lang="de-DE" sz="800" dirty="0">
                <a:solidFill>
                  <a:srgbClr val="000000"/>
                </a:solidFill>
                <a:latin typeface="Lucida Sans Unicode" pitchFamily="34" charset="0"/>
                <a:ea typeface="MS PGothic" pitchFamily="34" charset="-128"/>
                <a:cs typeface="Lucida Sans Unicode" pitchFamily="34" charset="0"/>
              </a:rPr>
              <a:t>Quelle: </a:t>
            </a:r>
            <a:r>
              <a:rPr lang="de-DE" sz="800" dirty="0" smtClean="0">
                <a:solidFill>
                  <a:srgbClr val="000000"/>
                </a:solidFill>
                <a:latin typeface="Lucida Sans Unicode" pitchFamily="34" charset="0"/>
                <a:ea typeface="MS PGothic" pitchFamily="34" charset="-128"/>
                <a:cs typeface="Lucida Sans Unicode" pitchFamily="34" charset="0"/>
              </a:rPr>
              <a:t>Zukunftsstudie </a:t>
            </a:r>
            <a:r>
              <a:rPr lang="de-DE" sz="800" dirty="0">
                <a:solidFill>
                  <a:srgbClr val="000000"/>
                </a:solidFill>
                <a:latin typeface="Lucida Sans Unicode" pitchFamily="34" charset="0"/>
                <a:ea typeface="MS PGothic" pitchFamily="34" charset="-128"/>
                <a:cs typeface="Lucida Sans Unicode" pitchFamily="34" charset="0"/>
              </a:rPr>
              <a:t>MÜNCHNER KREIS – www.zukunft-ikt.de</a:t>
            </a:r>
            <a:endParaRPr lang="de-DE" sz="800" dirty="0"/>
          </a:p>
        </p:txBody>
      </p:sp>
    </p:spTree>
    <p:extLst>
      <p:ext uri="{BB962C8B-B14F-4D97-AF65-F5344CB8AC3E}">
        <p14:creationId xmlns:p14="http://schemas.microsoft.com/office/powerpoint/2010/main" val="3592643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Oval 13"/>
          <p:cNvSpPr>
            <a:spLocks noChangeArrowheads="1"/>
          </p:cNvSpPr>
          <p:nvPr/>
        </p:nvSpPr>
        <p:spPr bwMode="auto">
          <a:xfrm>
            <a:off x="4348671" y="4845567"/>
            <a:ext cx="626513" cy="652207"/>
          </a:xfrm>
          <a:prstGeom prst="ellipse">
            <a:avLst/>
          </a:prstGeom>
          <a:solidFill>
            <a:schemeClr val="bg1"/>
          </a:solidFill>
          <a:ln w="9525">
            <a:noFill/>
            <a:round/>
            <a:headEnd/>
            <a:tailEnd/>
          </a:ln>
        </p:spPr>
        <p:txBody>
          <a:bodyPr lIns="89970" tIns="46783" rIns="89970" bIns="46783" anchor="ctr">
            <a:spAutoFit/>
          </a:bodyPr>
          <a:lstStyle/>
          <a:p>
            <a:pPr defTabSz="913557"/>
            <a:endParaRPr lang="de-DE" sz="2400">
              <a:latin typeface="Lucida Sans Unicode" pitchFamily="34" charset="0"/>
              <a:cs typeface="Lucida Sans Unicode" pitchFamily="34" charset="0"/>
            </a:endParaRPr>
          </a:p>
        </p:txBody>
      </p:sp>
      <p:sp>
        <p:nvSpPr>
          <p:cNvPr id="15365" name="Oval 14"/>
          <p:cNvSpPr>
            <a:spLocks noChangeArrowheads="1"/>
          </p:cNvSpPr>
          <p:nvPr/>
        </p:nvSpPr>
        <p:spPr bwMode="auto">
          <a:xfrm>
            <a:off x="5662443" y="4845567"/>
            <a:ext cx="627705" cy="652207"/>
          </a:xfrm>
          <a:prstGeom prst="ellipse">
            <a:avLst/>
          </a:prstGeom>
          <a:solidFill>
            <a:schemeClr val="bg1"/>
          </a:solidFill>
          <a:ln w="9525">
            <a:noFill/>
            <a:round/>
            <a:headEnd/>
            <a:tailEnd/>
          </a:ln>
        </p:spPr>
        <p:txBody>
          <a:bodyPr lIns="89970" tIns="46783" rIns="89970" bIns="46783" anchor="ctr">
            <a:spAutoFit/>
          </a:bodyPr>
          <a:lstStyle/>
          <a:p>
            <a:pPr defTabSz="913557"/>
            <a:endParaRPr lang="de-DE" sz="2400">
              <a:latin typeface="Lucida Sans Unicode" pitchFamily="34" charset="0"/>
              <a:cs typeface="Lucida Sans Unicode" pitchFamily="34" charset="0"/>
            </a:endParaRPr>
          </a:p>
        </p:txBody>
      </p:sp>
      <p:sp>
        <p:nvSpPr>
          <p:cNvPr id="15368" name="Text Box 4"/>
          <p:cNvSpPr txBox="1">
            <a:spLocks noChangeArrowheads="1"/>
          </p:cNvSpPr>
          <p:nvPr/>
        </p:nvSpPr>
        <p:spPr bwMode="auto">
          <a:xfrm>
            <a:off x="230188" y="269763"/>
            <a:ext cx="8429345" cy="1072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US"/>
            </a:defPPr>
            <a:lvl1pPr>
              <a:lnSpc>
                <a:spcPct val="90000"/>
              </a:lnSpc>
              <a:buClr>
                <a:srgbClr val="074B88"/>
              </a:buClr>
              <a:buSzPct val="85000"/>
              <a:buFont typeface="Wingdings" pitchFamily="2" charset="2"/>
              <a:buNone/>
              <a:defRPr sz="2200" b="0" i="0">
                <a:solidFill>
                  <a:srgbClr val="FF0099"/>
                </a:solidFill>
                <a:latin typeface="Arial" pitchFamily="34" charset="0"/>
                <a:cs typeface="Arial" pitchFamily="34" charset="0"/>
              </a:defRPr>
            </a:lvl1pPr>
            <a:lvl2pPr marL="742950" indent="-285750" eaLnBrk="0" hangingPunct="0">
              <a:defRPr b="1" i="1">
                <a:latin typeface="Arial" pitchFamily="34" charset="0"/>
                <a:cs typeface="Arial" pitchFamily="34" charset="0"/>
              </a:defRPr>
            </a:lvl2pPr>
            <a:lvl3pPr marL="1143000" indent="-228600" eaLnBrk="0" hangingPunct="0">
              <a:defRPr b="1" i="1">
                <a:latin typeface="Arial" pitchFamily="34" charset="0"/>
                <a:cs typeface="Arial" pitchFamily="34" charset="0"/>
              </a:defRPr>
            </a:lvl3pPr>
            <a:lvl4pPr marL="1600200" indent="-228600" eaLnBrk="0" hangingPunct="0">
              <a:defRPr b="1" i="1">
                <a:latin typeface="Arial" pitchFamily="34" charset="0"/>
                <a:cs typeface="Arial" pitchFamily="34" charset="0"/>
              </a:defRPr>
            </a:lvl4pPr>
            <a:lvl5pPr marL="2057400" indent="-228600" eaLnBrk="0" hangingPunct="0">
              <a:defRPr b="1" i="1">
                <a:latin typeface="Arial" pitchFamily="34" charset="0"/>
                <a:cs typeface="Arial" pitchFamily="34" charset="0"/>
              </a:defRPr>
            </a:lvl5pPr>
            <a:lvl6pPr marL="2514600" indent="-228600" algn="ctr" eaLnBrk="0" fontAlgn="base" hangingPunct="0">
              <a:spcBef>
                <a:spcPct val="0"/>
              </a:spcBef>
              <a:spcAft>
                <a:spcPct val="0"/>
              </a:spcAft>
              <a:defRPr b="1" i="1">
                <a:latin typeface="Arial" pitchFamily="34" charset="0"/>
                <a:cs typeface="Arial" pitchFamily="34" charset="0"/>
              </a:defRPr>
            </a:lvl6pPr>
            <a:lvl7pPr marL="2971800" indent="-228600" algn="ctr" eaLnBrk="0" fontAlgn="base" hangingPunct="0">
              <a:spcBef>
                <a:spcPct val="0"/>
              </a:spcBef>
              <a:spcAft>
                <a:spcPct val="0"/>
              </a:spcAft>
              <a:defRPr b="1" i="1">
                <a:latin typeface="Arial" pitchFamily="34" charset="0"/>
                <a:cs typeface="Arial" pitchFamily="34" charset="0"/>
              </a:defRPr>
            </a:lvl7pPr>
            <a:lvl8pPr marL="3429000" indent="-228600" algn="ctr" eaLnBrk="0" fontAlgn="base" hangingPunct="0">
              <a:spcBef>
                <a:spcPct val="0"/>
              </a:spcBef>
              <a:spcAft>
                <a:spcPct val="0"/>
              </a:spcAft>
              <a:defRPr b="1" i="1">
                <a:latin typeface="Arial" pitchFamily="34" charset="0"/>
                <a:cs typeface="Arial" pitchFamily="34" charset="0"/>
              </a:defRPr>
            </a:lvl8pPr>
            <a:lvl9pPr marL="3886200" indent="-228600" algn="ctr" eaLnBrk="0" fontAlgn="base" hangingPunct="0">
              <a:spcBef>
                <a:spcPct val="0"/>
              </a:spcBef>
              <a:spcAft>
                <a:spcPct val="0"/>
              </a:spcAft>
              <a:defRPr b="1" i="1">
                <a:latin typeface="Arial" pitchFamily="34" charset="0"/>
                <a:cs typeface="Arial" pitchFamily="34" charset="0"/>
              </a:defRPr>
            </a:lvl9pPr>
          </a:lstStyle>
          <a:p>
            <a:endParaRPr lang="de-DE" dirty="0">
              <a:latin typeface="Lucida Sans Unicode" pitchFamily="34" charset="0"/>
              <a:cs typeface="Lucida Sans Unicode" pitchFamily="34" charset="0"/>
            </a:endParaRPr>
          </a:p>
        </p:txBody>
      </p:sp>
      <p:graphicFrame>
        <p:nvGraphicFramePr>
          <p:cNvPr id="5" name="Object 42"/>
          <p:cNvGraphicFramePr>
            <a:graphicFrameLocks/>
          </p:cNvGraphicFramePr>
          <p:nvPr>
            <p:extLst>
              <p:ext uri="{D42A27DB-BD31-4B8C-83A1-F6EECF244321}">
                <p14:modId xmlns:p14="http://schemas.microsoft.com/office/powerpoint/2010/main" val="2181498583"/>
              </p:ext>
            </p:extLst>
          </p:nvPr>
        </p:nvGraphicFramePr>
        <p:xfrm>
          <a:off x="555625" y="1343785"/>
          <a:ext cx="8194675" cy="402272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4"/>
          <p:cNvSpPr txBox="1">
            <a:spLocks noChangeArrowheads="1"/>
          </p:cNvSpPr>
          <p:nvPr>
            <p:custDataLst>
              <p:tags r:id="rId1"/>
            </p:custDataLst>
          </p:nvPr>
        </p:nvSpPr>
        <p:spPr bwMode="gray">
          <a:xfrm>
            <a:off x="216287" y="5681568"/>
            <a:ext cx="8802157" cy="43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type="none" w="lg"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defTabSz="1085850" eaLnBrk="0" hangingPunct="0">
              <a:defRPr sz="3000" b="1">
                <a:solidFill>
                  <a:schemeClr val="tx1"/>
                </a:solidFill>
                <a:latin typeface="Arial" pitchFamily="34" charset="0"/>
                <a:cs typeface="Arial" pitchFamily="34" charset="0"/>
              </a:defRPr>
            </a:lvl1pPr>
            <a:lvl2pPr marL="742950" indent="-285750" defTabSz="1085850" eaLnBrk="0" hangingPunct="0">
              <a:defRPr sz="3000" b="1">
                <a:solidFill>
                  <a:schemeClr val="tx1"/>
                </a:solidFill>
                <a:latin typeface="Arial" pitchFamily="34" charset="0"/>
                <a:cs typeface="Arial" pitchFamily="34" charset="0"/>
              </a:defRPr>
            </a:lvl2pPr>
            <a:lvl3pPr marL="1143000" indent="-228600" defTabSz="1085850" eaLnBrk="0" hangingPunct="0">
              <a:defRPr sz="3000" b="1">
                <a:solidFill>
                  <a:schemeClr val="tx1"/>
                </a:solidFill>
                <a:latin typeface="Arial" pitchFamily="34" charset="0"/>
                <a:cs typeface="Arial" pitchFamily="34" charset="0"/>
              </a:defRPr>
            </a:lvl3pPr>
            <a:lvl4pPr marL="1600200" indent="-228600" defTabSz="1085850" eaLnBrk="0" hangingPunct="0">
              <a:defRPr sz="3000" b="1">
                <a:solidFill>
                  <a:schemeClr val="tx1"/>
                </a:solidFill>
                <a:latin typeface="Arial" pitchFamily="34" charset="0"/>
                <a:cs typeface="Arial" pitchFamily="34" charset="0"/>
              </a:defRPr>
            </a:lvl4pPr>
            <a:lvl5pPr marL="2057400" indent="-228600" defTabSz="1085850" eaLnBrk="0" hangingPunct="0">
              <a:defRPr sz="3000" b="1">
                <a:solidFill>
                  <a:schemeClr val="tx1"/>
                </a:solidFill>
                <a:latin typeface="Arial" pitchFamily="34" charset="0"/>
                <a:cs typeface="Arial" pitchFamily="34" charset="0"/>
              </a:defRPr>
            </a:lvl5pPr>
            <a:lvl6pPr marL="2514600" indent="-228600" algn="ctr" defTabSz="1085850" eaLnBrk="0" fontAlgn="base" hangingPunct="0">
              <a:spcBef>
                <a:spcPct val="0"/>
              </a:spcBef>
              <a:spcAft>
                <a:spcPct val="0"/>
              </a:spcAft>
              <a:defRPr sz="3000" b="1">
                <a:solidFill>
                  <a:schemeClr val="tx1"/>
                </a:solidFill>
                <a:latin typeface="Arial" pitchFamily="34" charset="0"/>
                <a:cs typeface="Arial" pitchFamily="34" charset="0"/>
              </a:defRPr>
            </a:lvl6pPr>
            <a:lvl7pPr marL="2971800" indent="-228600" algn="ctr" defTabSz="1085850" eaLnBrk="0" fontAlgn="base" hangingPunct="0">
              <a:spcBef>
                <a:spcPct val="0"/>
              </a:spcBef>
              <a:spcAft>
                <a:spcPct val="0"/>
              </a:spcAft>
              <a:defRPr sz="3000" b="1">
                <a:solidFill>
                  <a:schemeClr val="tx1"/>
                </a:solidFill>
                <a:latin typeface="Arial" pitchFamily="34" charset="0"/>
                <a:cs typeface="Arial" pitchFamily="34" charset="0"/>
              </a:defRPr>
            </a:lvl7pPr>
            <a:lvl8pPr marL="3429000" indent="-228600" algn="ctr" defTabSz="1085850" eaLnBrk="0" fontAlgn="base" hangingPunct="0">
              <a:spcBef>
                <a:spcPct val="0"/>
              </a:spcBef>
              <a:spcAft>
                <a:spcPct val="0"/>
              </a:spcAft>
              <a:defRPr sz="3000" b="1">
                <a:solidFill>
                  <a:schemeClr val="tx1"/>
                </a:solidFill>
                <a:latin typeface="Arial" pitchFamily="34" charset="0"/>
                <a:cs typeface="Arial" pitchFamily="34" charset="0"/>
              </a:defRPr>
            </a:lvl8pPr>
            <a:lvl9pPr marL="3886200" indent="-228600" algn="ctr" defTabSz="1085850" eaLnBrk="0" fontAlgn="base" hangingPunct="0">
              <a:spcBef>
                <a:spcPct val="0"/>
              </a:spcBef>
              <a:spcAft>
                <a:spcPct val="0"/>
              </a:spcAft>
              <a:defRPr sz="3000" b="1">
                <a:solidFill>
                  <a:schemeClr val="tx1"/>
                </a:solidFill>
                <a:latin typeface="Arial" pitchFamily="34" charset="0"/>
                <a:cs typeface="Arial" pitchFamily="34" charset="0"/>
              </a:defRPr>
            </a:lvl9pPr>
          </a:lstStyle>
          <a:p>
            <a:pPr eaLnBrk="1" fontAlgn="base" hangingPunct="1">
              <a:lnSpc>
                <a:spcPct val="90000"/>
              </a:lnSpc>
              <a:spcBef>
                <a:spcPct val="0"/>
              </a:spcBef>
              <a:spcAft>
                <a:spcPct val="0"/>
              </a:spcAft>
              <a:buClr>
                <a:srgbClr val="000000"/>
              </a:buClr>
              <a:buSzPct val="80000"/>
              <a:buFont typeface="Wingdings" pitchFamily="2" charset="2"/>
              <a:buNone/>
            </a:pPr>
            <a:endParaRPr lang="de-DE" sz="1000" b="0" dirty="0">
              <a:solidFill>
                <a:srgbClr val="000000"/>
              </a:solidFill>
              <a:latin typeface="Lucida Sans Unicode" pitchFamily="34" charset="0"/>
              <a:ea typeface="MS PGothic" pitchFamily="34" charset="-128"/>
              <a:cs typeface="Lucida Sans Unicode" pitchFamily="34" charset="0"/>
            </a:endParaRPr>
          </a:p>
        </p:txBody>
      </p:sp>
      <p:sp>
        <p:nvSpPr>
          <p:cNvPr id="8" name="Line 7"/>
          <p:cNvSpPr>
            <a:spLocks noChangeShapeType="1"/>
          </p:cNvSpPr>
          <p:nvPr/>
        </p:nvSpPr>
        <p:spPr bwMode="auto">
          <a:xfrm>
            <a:off x="7315087" y="2688679"/>
            <a:ext cx="0" cy="27670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de-DE">
              <a:latin typeface="Lucida Sans Unicode" pitchFamily="34" charset="0"/>
              <a:cs typeface="Lucida Sans Unicode" pitchFamily="34" charset="0"/>
            </a:endParaRPr>
          </a:p>
        </p:txBody>
      </p:sp>
      <p:sp>
        <p:nvSpPr>
          <p:cNvPr id="3" name="Titel 2"/>
          <p:cNvSpPr>
            <a:spLocks noGrp="1"/>
          </p:cNvSpPr>
          <p:nvPr>
            <p:ph type="title"/>
          </p:nvPr>
        </p:nvSpPr>
        <p:spPr/>
        <p:txBody>
          <a:bodyPr/>
          <a:lstStyle/>
          <a:p>
            <a:r>
              <a:rPr lang="de-DE" dirty="0"/>
              <a:t>Im Jahr 2015 – spätestens in 2019 - findet </a:t>
            </a:r>
            <a:r>
              <a:rPr lang="de-DE" dirty="0" smtClean="0"/>
              <a:t>in DEUTSCHLAND </a:t>
            </a:r>
            <a:r>
              <a:rPr lang="de-DE" dirty="0"/>
              <a:t>die regelmäßige Internetnutzung bei mehr Menschen über mobile  Endgeräte als über stationäre Computer statt.</a:t>
            </a:r>
            <a:br>
              <a:rPr lang="de-DE" dirty="0"/>
            </a:br>
            <a:r>
              <a:rPr lang="de-DE" dirty="0">
                <a:latin typeface="Lucida Sans Unicode" pitchFamily="34" charset="0"/>
                <a:cs typeface="Lucida Sans Unicode" pitchFamily="34" charset="0"/>
              </a:rPr>
              <a:t/>
            </a:r>
            <a:br>
              <a:rPr lang="de-DE" dirty="0">
                <a:latin typeface="Lucida Sans Unicode" pitchFamily="34" charset="0"/>
                <a:cs typeface="Lucida Sans Unicode" pitchFamily="34" charset="0"/>
              </a:rPr>
            </a:br>
            <a:r>
              <a:rPr lang="de-DE" dirty="0">
                <a:latin typeface="Lucida Sans Unicode" pitchFamily="34" charset="0"/>
                <a:cs typeface="Lucida Sans Unicode" pitchFamily="34" charset="0"/>
              </a:rPr>
              <a:t/>
            </a:r>
            <a:br>
              <a:rPr lang="de-DE" dirty="0">
                <a:latin typeface="Lucida Sans Unicode" pitchFamily="34" charset="0"/>
                <a:cs typeface="Lucida Sans Unicode" pitchFamily="34" charset="0"/>
              </a:rPr>
            </a:br>
            <a:endParaRPr lang="de-DE" dirty="0"/>
          </a:p>
        </p:txBody>
      </p:sp>
      <p:sp>
        <p:nvSpPr>
          <p:cNvPr id="4" name="Textplatzhalter 3"/>
          <p:cNvSpPr>
            <a:spLocks noGrp="1"/>
          </p:cNvSpPr>
          <p:nvPr>
            <p:ph type="body" sz="quarter" idx="16"/>
          </p:nvPr>
        </p:nvSpPr>
        <p:spPr/>
        <p:txBody>
          <a:bodyPr/>
          <a:lstStyle/>
          <a:p>
            <a:r>
              <a:rPr lang="de-DE" dirty="0"/>
              <a:t>Quelle: Zukunftsstudie </a:t>
            </a:r>
            <a:r>
              <a:rPr lang="de-DE" dirty="0" smtClean="0"/>
              <a:t>2009 MÜNCHNER </a:t>
            </a:r>
            <a:r>
              <a:rPr lang="de-DE" dirty="0"/>
              <a:t>KREIS – www.zukunft-ikt.de</a:t>
            </a:r>
          </a:p>
        </p:txBody>
      </p:sp>
      <p:pic>
        <p:nvPicPr>
          <p:cNvPr id="10" name="Picture 10"/>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703574" y="6056676"/>
            <a:ext cx="1195981" cy="49428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1"/>
          <p:cNvSpPr>
            <a:spLocks noChangeArrowheads="1"/>
          </p:cNvSpPr>
          <p:nvPr/>
        </p:nvSpPr>
        <p:spPr bwMode="auto">
          <a:xfrm>
            <a:off x="608013" y="2456080"/>
            <a:ext cx="2524931" cy="2828925"/>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algn="l"/>
            <a:endParaRPr lang="de-DE" sz="2400" b="0" i="0">
              <a:latin typeface="Lucida Sans Unicode" pitchFamily="34" charset="0"/>
              <a:cs typeface="Lucida Sans Unicode" pitchFamily="34" charset="0"/>
            </a:endParaRPr>
          </a:p>
        </p:txBody>
      </p:sp>
      <p:sp>
        <p:nvSpPr>
          <p:cNvPr id="14" name="Text Box 30"/>
          <p:cNvSpPr txBox="1">
            <a:spLocks noChangeArrowheads="1"/>
          </p:cNvSpPr>
          <p:nvPr/>
        </p:nvSpPr>
        <p:spPr bwMode="auto">
          <a:xfrm>
            <a:off x="1105475" y="1609098"/>
            <a:ext cx="1861259" cy="92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b="1" i="1">
                <a:solidFill>
                  <a:schemeClr val="tx1"/>
                </a:solidFill>
                <a:latin typeface="Arial" pitchFamily="34" charset="0"/>
                <a:cs typeface="Arial" pitchFamily="34" charset="0"/>
              </a:defRPr>
            </a:lvl1pPr>
            <a:lvl2pPr marL="742950" indent="-285750" eaLnBrk="0" hangingPunct="0">
              <a:defRPr b="1" i="1">
                <a:solidFill>
                  <a:schemeClr val="tx1"/>
                </a:solidFill>
                <a:latin typeface="Arial" pitchFamily="34" charset="0"/>
                <a:cs typeface="Arial" pitchFamily="34" charset="0"/>
              </a:defRPr>
            </a:lvl2pPr>
            <a:lvl3pPr marL="1143000" indent="-228600" eaLnBrk="0" hangingPunct="0">
              <a:defRPr b="1" i="1">
                <a:solidFill>
                  <a:schemeClr val="tx1"/>
                </a:solidFill>
                <a:latin typeface="Arial" pitchFamily="34" charset="0"/>
                <a:cs typeface="Arial" pitchFamily="34" charset="0"/>
              </a:defRPr>
            </a:lvl3pPr>
            <a:lvl4pPr marL="1600200" indent="-228600" eaLnBrk="0" hangingPunct="0">
              <a:defRPr b="1" i="1">
                <a:solidFill>
                  <a:schemeClr val="tx1"/>
                </a:solidFill>
                <a:latin typeface="Arial" pitchFamily="34" charset="0"/>
                <a:cs typeface="Arial" pitchFamily="34" charset="0"/>
              </a:defRPr>
            </a:lvl4pPr>
            <a:lvl5pPr marL="2057400" indent="-228600" eaLnBrk="0" hangingPunct="0">
              <a:defRPr b="1" i="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b="1" i="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b="1" i="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b="1" i="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b="1" i="1">
                <a:solidFill>
                  <a:schemeClr val="tx1"/>
                </a:solidFill>
                <a:latin typeface="Arial" pitchFamily="34" charset="0"/>
                <a:cs typeface="Arial" pitchFamily="34" charset="0"/>
              </a:defRPr>
            </a:lvl9pPr>
          </a:lstStyle>
          <a:p>
            <a:pPr algn="l" eaLnBrk="1" hangingPunct="1"/>
            <a:r>
              <a:rPr lang="de-DE" sz="5400" b="0" i="0" dirty="0" smtClean="0">
                <a:solidFill>
                  <a:schemeClr val="accent3"/>
                </a:solidFill>
                <a:latin typeface="Verdana" pitchFamily="34" charset="0"/>
                <a:ea typeface="Verdana" pitchFamily="34" charset="0"/>
                <a:cs typeface="Verdana" pitchFamily="34" charset="0"/>
              </a:rPr>
              <a:t>63%</a:t>
            </a:r>
            <a:endParaRPr lang="de-DE" sz="5400" b="0" i="0" dirty="0">
              <a:solidFill>
                <a:schemeClr val="accent3"/>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33814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Foliennummernplatzhalter 2"/>
          <p:cNvSpPr>
            <a:spLocks noGrp="1"/>
          </p:cNvSpPr>
          <p:nvPr>
            <p:ph type="sldNum" sz="quarter" idx="10"/>
          </p:nvPr>
        </p:nvSpPr>
        <p:spPr/>
        <p:txBody>
          <a:bodyPr/>
          <a:lstStyle/>
          <a:p>
            <a:fld id="{9784CBA3-D598-4B1F-BAA3-EE14B5154290}" type="slidenum">
              <a:rPr lang="en-AU" smtClean="0"/>
              <a:pPr/>
              <a:t>22</a:t>
            </a:fld>
            <a:endParaRPr lang="en-AU" dirty="0"/>
          </a:p>
        </p:txBody>
      </p:sp>
      <p:sp>
        <p:nvSpPr>
          <p:cNvPr id="4" name="Textplatzhalter 3"/>
          <p:cNvSpPr>
            <a:spLocks noGrp="1"/>
          </p:cNvSpPr>
          <p:nvPr>
            <p:ph type="body" sz="quarter" idx="16"/>
          </p:nvPr>
        </p:nvSpPr>
        <p:spPr/>
        <p:txBody>
          <a:bodyPr/>
          <a:lstStyle/>
          <a:p>
            <a:endParaRPr lang="de-DE"/>
          </a:p>
        </p:txBody>
      </p:sp>
      <p:sp>
        <p:nvSpPr>
          <p:cNvPr id="5" name="Rectangle 2"/>
          <p:cNvSpPr>
            <a:spLocks noChangeArrowheads="1"/>
          </p:cNvSpPr>
          <p:nvPr/>
        </p:nvSpPr>
        <p:spPr bwMode="auto">
          <a:xfrm>
            <a:off x="0" y="0"/>
            <a:ext cx="9144000" cy="6858000"/>
          </a:xfrm>
          <a:prstGeom prst="rect">
            <a:avLst/>
          </a:prstGeom>
          <a:solidFill>
            <a:srgbClr val="3EB1CC"/>
          </a:solidFill>
          <a:ln w="9525">
            <a:noFill/>
            <a:miter lim="800000"/>
            <a:headEnd/>
            <a:tailEnd/>
          </a:ln>
        </p:spPr>
        <p:txBody>
          <a:bodyPr wrap="none" lIns="91410" tIns="45705" rIns="91410" bIns="45705" anchor="ctr"/>
          <a:lstStyle/>
          <a:p>
            <a:pPr defTabSz="913557"/>
            <a:endParaRPr lang="de-DE" sz="3600" dirty="0" smtClean="0">
              <a:latin typeface="Lucida Sans Unicode" pitchFamily="34" charset="0"/>
              <a:cs typeface="Lucida Sans Unicode" pitchFamily="34" charset="0"/>
            </a:endParaRPr>
          </a:p>
          <a:p>
            <a:pPr defTabSz="913557"/>
            <a:endParaRPr lang="de-DE" sz="3600" dirty="0">
              <a:latin typeface="Lucida Sans Unicode" pitchFamily="34" charset="0"/>
              <a:cs typeface="Lucida Sans Unicode" pitchFamily="34" charset="0"/>
            </a:endParaRPr>
          </a:p>
          <a:p>
            <a:pPr defTabSz="913557"/>
            <a:endParaRPr lang="de-DE" sz="3600" dirty="0" smtClean="0">
              <a:latin typeface="Lucida Sans Unicode" pitchFamily="34" charset="0"/>
              <a:cs typeface="Lucida Sans Unicode" pitchFamily="34" charset="0"/>
            </a:endParaRPr>
          </a:p>
        </p:txBody>
      </p:sp>
      <p:sp>
        <p:nvSpPr>
          <p:cNvPr id="6" name="Pfeil nach rechts 5"/>
          <p:cNvSpPr/>
          <p:nvPr/>
        </p:nvSpPr>
        <p:spPr>
          <a:xfrm rot="16200000">
            <a:off x="-664754" y="1077946"/>
            <a:ext cx="3913957" cy="2157511"/>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de-DE" sz="1600" b="0" dirty="0" smtClean="0"/>
          </a:p>
        </p:txBody>
      </p:sp>
      <p:pic>
        <p:nvPicPr>
          <p:cNvPr id="18" name="Grafik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019276">
            <a:off x="2253593" y="1037873"/>
            <a:ext cx="2962223" cy="5712859"/>
          </a:xfrm>
          <a:prstGeom prst="rect">
            <a:avLst/>
          </a:prstGeom>
        </p:spPr>
      </p:pic>
      <p:sp>
        <p:nvSpPr>
          <p:cNvPr id="7" name="Textfeld 6"/>
          <p:cNvSpPr txBox="1"/>
          <p:nvPr/>
        </p:nvSpPr>
        <p:spPr>
          <a:xfrm>
            <a:off x="-20544" y="522655"/>
            <a:ext cx="4914999" cy="584775"/>
          </a:xfrm>
          <a:prstGeom prst="rect">
            <a:avLst/>
          </a:prstGeom>
          <a:noFill/>
        </p:spPr>
        <p:txBody>
          <a:bodyPr wrap="square" rtlCol="0">
            <a:spAutoFit/>
          </a:bodyPr>
          <a:lstStyle/>
          <a:p>
            <a:pPr algn="r"/>
            <a:r>
              <a:rPr lang="de-DE" sz="3200" b="0" dirty="0" smtClean="0">
                <a:solidFill>
                  <a:srgbClr val="FFFF00"/>
                </a:solidFill>
                <a:latin typeface="+mn-lt"/>
              </a:rPr>
              <a:t>+13 Prozentpunkte</a:t>
            </a:r>
          </a:p>
        </p:txBody>
      </p:sp>
      <p:sp>
        <p:nvSpPr>
          <p:cNvPr id="13" name="AutoShape 3"/>
          <p:cNvSpPr>
            <a:spLocks noChangeAspect="1" noChangeArrowheads="1" noTextEdit="1"/>
          </p:cNvSpPr>
          <p:nvPr/>
        </p:nvSpPr>
        <p:spPr bwMode="auto">
          <a:xfrm>
            <a:off x="590628" y="283201"/>
            <a:ext cx="2586038"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6" name="Grafi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658513" flipV="1">
            <a:off x="6320744" y="386618"/>
            <a:ext cx="1666667" cy="1666667"/>
          </a:xfrm>
          <a:prstGeom prst="rect">
            <a:avLst/>
          </a:prstGeom>
        </p:spPr>
      </p:pic>
      <p:sp>
        <p:nvSpPr>
          <p:cNvPr id="17" name="Textplatzhalter 3"/>
          <p:cNvSpPr txBox="1">
            <a:spLocks/>
          </p:cNvSpPr>
          <p:nvPr/>
        </p:nvSpPr>
        <p:spPr>
          <a:xfrm>
            <a:off x="755330" y="2985511"/>
            <a:ext cx="8390287" cy="2209668"/>
          </a:xfrm>
          <a:prstGeom prst="rect">
            <a:avLst/>
          </a:prstGeom>
        </p:spPr>
        <p:txBody>
          <a:bodyPr vert="horz" lIns="0" tIns="0" rIns="0" bIns="108000" rtlCol="0" anchor="b">
            <a:noAutofit/>
          </a:bodyPr>
          <a:lstStyle>
            <a:lvl1pPr marL="0" indent="0" algn="l" defTabSz="914400" rtl="0" eaLnBrk="1" latinLnBrk="0" hangingPunct="1">
              <a:spcBef>
                <a:spcPct val="20000"/>
              </a:spcBef>
              <a:buFont typeface="Arial" pitchFamily="34" charset="0"/>
              <a:buNone/>
              <a:defRPr lang="en-US" sz="800" b="0" kern="1200" baseline="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3557"/>
            <a:r>
              <a:rPr lang="de-DE" sz="6000" b="1" dirty="0">
                <a:solidFill>
                  <a:schemeClr val="bg1"/>
                </a:solidFill>
                <a:latin typeface="Lucida Sans Unicode" pitchFamily="34" charset="0"/>
                <a:cs typeface="Lucida Sans Unicode" pitchFamily="34" charset="0"/>
              </a:rPr>
              <a:t>Mobile</a:t>
            </a:r>
            <a:r>
              <a:rPr lang="de-DE" sz="5400" b="1" dirty="0">
                <a:solidFill>
                  <a:schemeClr val="bg1"/>
                </a:solidFill>
                <a:latin typeface="Lucida Sans Unicode" pitchFamily="34" charset="0"/>
                <a:cs typeface="Lucida Sans Unicode" pitchFamily="34" charset="0"/>
              </a:rPr>
              <a:t> </a:t>
            </a:r>
            <a:r>
              <a:rPr lang="de-DE" sz="4000" b="1" dirty="0">
                <a:solidFill>
                  <a:schemeClr val="bg1"/>
                </a:solidFill>
                <a:latin typeface="Lucida Sans Unicode" pitchFamily="34" charset="0"/>
                <a:cs typeface="Lucida Sans Unicode" pitchFamily="34" charset="0"/>
              </a:rPr>
              <a:t>Internetnutzung </a:t>
            </a:r>
            <a:r>
              <a:rPr lang="de-DE" sz="4000" b="1" dirty="0" smtClean="0">
                <a:solidFill>
                  <a:schemeClr val="bg1"/>
                </a:solidFill>
                <a:latin typeface="Lucida Sans Unicode" pitchFamily="34" charset="0"/>
                <a:cs typeface="Lucida Sans Unicode" pitchFamily="34" charset="0"/>
              </a:rPr>
              <a:t>in Deutschland </a:t>
            </a:r>
            <a:endParaRPr lang="de-DE" sz="4000" b="1" dirty="0">
              <a:solidFill>
                <a:schemeClr val="bg1"/>
              </a:solidFill>
              <a:latin typeface="Lucida Sans Unicode" pitchFamily="34" charset="0"/>
              <a:cs typeface="Lucida Sans Unicode" pitchFamily="34" charset="0"/>
            </a:endParaRPr>
          </a:p>
          <a:p>
            <a:pPr defTabSz="913557"/>
            <a:r>
              <a:rPr lang="de-DE" sz="4000" b="1" dirty="0">
                <a:solidFill>
                  <a:schemeClr val="bg1"/>
                </a:solidFill>
                <a:latin typeface="Lucida Sans Unicode" pitchFamily="34" charset="0"/>
                <a:cs typeface="Lucida Sans Unicode" pitchFamily="34" charset="0"/>
              </a:rPr>
              <a:t>mit hohem</a:t>
            </a:r>
            <a:r>
              <a:rPr lang="de-DE" sz="5400" b="1" dirty="0">
                <a:solidFill>
                  <a:schemeClr val="bg1"/>
                </a:solidFill>
                <a:latin typeface="Lucida Sans Unicode" pitchFamily="34" charset="0"/>
                <a:cs typeface="Lucida Sans Unicode" pitchFamily="34" charset="0"/>
              </a:rPr>
              <a:t> </a:t>
            </a:r>
            <a:r>
              <a:rPr lang="de-DE" sz="7200" b="1" dirty="0">
                <a:solidFill>
                  <a:schemeClr val="bg1"/>
                </a:solidFill>
                <a:latin typeface="Lucida Sans Unicode" pitchFamily="34" charset="0"/>
                <a:cs typeface="Lucida Sans Unicode" pitchFamily="34" charset="0"/>
              </a:rPr>
              <a:t>Zuwachs!</a:t>
            </a:r>
          </a:p>
        </p:txBody>
      </p:sp>
    </p:spTree>
    <p:extLst>
      <p:ext uri="{BB962C8B-B14F-4D97-AF65-F5344CB8AC3E}">
        <p14:creationId xmlns:p14="http://schemas.microsoft.com/office/powerpoint/2010/main" val="2965978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p:cNvGraphicFramePr/>
          <p:nvPr>
            <p:extLst>
              <p:ext uri="{D42A27DB-BD31-4B8C-83A1-F6EECF244321}">
                <p14:modId xmlns:p14="http://schemas.microsoft.com/office/powerpoint/2010/main" val="2667484087"/>
              </p:ext>
            </p:extLst>
          </p:nvPr>
        </p:nvGraphicFramePr>
        <p:xfrm>
          <a:off x="1387352" y="1752839"/>
          <a:ext cx="7480423" cy="380583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feld 13"/>
          <p:cNvSpPr txBox="1"/>
          <p:nvPr/>
        </p:nvSpPr>
        <p:spPr>
          <a:xfrm>
            <a:off x="1292225" y="5570538"/>
            <a:ext cx="7562850" cy="368300"/>
          </a:xfrm>
          <a:prstGeom prst="rect">
            <a:avLst/>
          </a:prstGeom>
          <a:extLst/>
        </p:spPr>
        <p:txBody>
          <a:bodyPr vert="horz" lIns="0" tIns="0" rIns="0" bIns="108000" rtlCol="0" anchor="b">
            <a:noAutofit/>
          </a:bodyPr>
          <a:lstStyle>
            <a:lvl1pPr marL="0" indent="0" defTabSz="914400" eaLnBrk="1" latinLnBrk="0" hangingPunct="1">
              <a:spcBef>
                <a:spcPct val="20000"/>
              </a:spcBef>
              <a:buFont typeface="Arial" pitchFamily="34" charset="0"/>
              <a:buNone/>
              <a:defRPr lang="en-US" sz="800" b="0" baseline="0" dirty="0" smtClean="0">
                <a:solidFill>
                  <a:srgbClr val="333333"/>
                </a:solidFill>
                <a:latin typeface="+mn-lt"/>
                <a:cs typeface="+mn-cs"/>
              </a:defRPr>
            </a:lvl1pPr>
            <a:lvl2pPr marL="0" indent="0" defTabSz="914400" eaLnBrk="1" latinLnBrk="0" hangingPunct="1">
              <a:spcBef>
                <a:spcPct val="20000"/>
              </a:spcBef>
              <a:buFont typeface="Arial" pitchFamily="34" charset="0"/>
              <a:buNone/>
              <a:defRPr sz="1600">
                <a:solidFill>
                  <a:srgbClr val="333333"/>
                </a:solidFill>
                <a:latin typeface="+mn-lt"/>
                <a:cs typeface="+mn-cs"/>
              </a:defRPr>
            </a:lvl2pPr>
            <a:lvl3pPr marL="252413" indent="-252413" defTabSz="914400" eaLnBrk="1" latinLnBrk="0" hangingPunct="1">
              <a:spcBef>
                <a:spcPct val="20000"/>
              </a:spcBef>
              <a:buFont typeface="Wingdings" pitchFamily="2" charset="2"/>
              <a:buChar char=""/>
              <a:defRPr sz="1600">
                <a:solidFill>
                  <a:srgbClr val="333333"/>
                </a:solidFill>
                <a:latin typeface="+mn-lt"/>
                <a:cs typeface="+mn-cs"/>
              </a:defRPr>
            </a:lvl3pPr>
            <a:lvl4pPr marL="508000" indent="-255588" defTabSz="914400" eaLnBrk="1" latinLnBrk="0" hangingPunct="1">
              <a:spcBef>
                <a:spcPct val="20000"/>
              </a:spcBef>
              <a:buFont typeface="Wingdings" pitchFamily="2" charset="2"/>
              <a:buChar char="n"/>
              <a:defRPr sz="1600">
                <a:solidFill>
                  <a:srgbClr val="333333"/>
                </a:solidFill>
                <a:latin typeface="+mn-lt"/>
                <a:cs typeface="+mn-cs"/>
              </a:defRPr>
            </a:lvl4pPr>
            <a:lvl5pPr marL="760413" indent="-252413" defTabSz="914400" eaLnBrk="1" latinLnBrk="0" hangingPunct="1">
              <a:spcBef>
                <a:spcPct val="20000"/>
              </a:spcBef>
              <a:buFont typeface="Wingdings" pitchFamily="2" charset="2"/>
              <a:buChar char="n"/>
              <a:defRPr sz="1600">
                <a:solidFill>
                  <a:srgbClr val="333333"/>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de-DE" dirty="0" smtClean="0"/>
              <a:t>Basis: Alle </a:t>
            </a:r>
            <a:r>
              <a:rPr lang="de-DE" dirty="0"/>
              <a:t>Befragten </a:t>
            </a:r>
            <a:r>
              <a:rPr lang="de-DE" dirty="0" smtClean="0">
                <a:latin typeface="Verdana" pitchFamily="34" charset="0"/>
                <a:ea typeface="Verdana" pitchFamily="34" charset="0"/>
                <a:cs typeface="Verdana" pitchFamily="34" charset="0"/>
              </a:rPr>
              <a:t>(Bevölkerung </a:t>
            </a:r>
            <a:r>
              <a:rPr lang="de-DE" dirty="0">
                <a:latin typeface="Verdana" pitchFamily="34" charset="0"/>
                <a:ea typeface="Verdana" pitchFamily="34" charset="0"/>
                <a:cs typeface="Verdana" pitchFamily="34" charset="0"/>
              </a:rPr>
              <a:t>in Deutschland ab 14 </a:t>
            </a:r>
            <a:r>
              <a:rPr lang="de-DE" dirty="0" smtClean="0">
                <a:latin typeface="Verdana" pitchFamily="34" charset="0"/>
                <a:ea typeface="Verdana" pitchFamily="34" charset="0"/>
                <a:cs typeface="Verdana" pitchFamily="34" charset="0"/>
              </a:rPr>
              <a:t>Jahre) </a:t>
            </a:r>
            <a:r>
              <a:rPr lang="de-DE" dirty="0" smtClean="0"/>
              <a:t>2013</a:t>
            </a:r>
            <a:r>
              <a:rPr lang="de-DE" dirty="0"/>
              <a:t>: </a:t>
            </a:r>
            <a:r>
              <a:rPr lang="de-DE" dirty="0" smtClean="0"/>
              <a:t>n=1.005, 2012: n=1.005 </a:t>
            </a:r>
            <a:r>
              <a:rPr lang="de-DE" dirty="0"/>
              <a:t>|</a:t>
            </a:r>
            <a:r>
              <a:rPr lang="de-DE" dirty="0" smtClean="0"/>
              <a:t> Internetnutzer </a:t>
            </a:r>
            <a:r>
              <a:rPr lang="de-DE" dirty="0"/>
              <a:t>2013: n=766; 2012: </a:t>
            </a:r>
            <a:r>
              <a:rPr lang="de-DE" dirty="0" smtClean="0"/>
              <a:t>n=766</a:t>
            </a:r>
          </a:p>
          <a:p>
            <a:r>
              <a:rPr lang="de-DE" dirty="0" smtClean="0"/>
              <a:t>Quelle</a:t>
            </a:r>
            <a:r>
              <a:rPr lang="de-DE" dirty="0"/>
              <a:t>: </a:t>
            </a:r>
            <a:r>
              <a:rPr lang="de-DE" dirty="0" smtClean="0"/>
              <a:t>Initiative D21 Mobile </a:t>
            </a:r>
            <a:r>
              <a:rPr lang="de-DE" dirty="0"/>
              <a:t>Internetnutzung </a:t>
            </a:r>
            <a:r>
              <a:rPr lang="de-DE" dirty="0" smtClean="0"/>
              <a:t>2013</a:t>
            </a:r>
            <a:endParaRPr lang="de-DE" dirty="0"/>
          </a:p>
        </p:txBody>
      </p:sp>
      <p:sp>
        <p:nvSpPr>
          <p:cNvPr id="3" name="Titel 2"/>
          <p:cNvSpPr>
            <a:spLocks noGrp="1"/>
          </p:cNvSpPr>
          <p:nvPr>
            <p:ph type="title"/>
          </p:nvPr>
        </p:nvSpPr>
        <p:spPr/>
        <p:txBody>
          <a:bodyPr/>
          <a:lstStyle/>
          <a:p>
            <a:r>
              <a:rPr lang="de-DE" kern="0" dirty="0">
                <a:latin typeface="+mn-lt"/>
              </a:rPr>
              <a:t>Nutzung von mobilem Internet</a:t>
            </a:r>
            <a:endParaRPr lang="de-DE" dirty="0">
              <a:latin typeface="+mn-lt"/>
            </a:endParaRPr>
          </a:p>
        </p:txBody>
      </p:sp>
      <p:sp>
        <p:nvSpPr>
          <p:cNvPr id="13" name="Rectangle 11"/>
          <p:cNvSpPr txBox="1">
            <a:spLocks noChangeArrowheads="1"/>
          </p:cNvSpPr>
          <p:nvPr>
            <p:custDataLst>
              <p:tags r:id="rId1"/>
            </p:custDataLst>
          </p:nvPr>
        </p:nvSpPr>
        <p:spPr bwMode="gray">
          <a:xfrm>
            <a:off x="5643" y="366892"/>
            <a:ext cx="9145617" cy="671333"/>
          </a:xfrm>
          <a:prstGeom prst="rect">
            <a:avLst/>
          </a:prstGeom>
          <a:solidFill>
            <a:srgbClr val="FFFFFF">
              <a:alpha val="0"/>
            </a:srgbClr>
          </a:solidFill>
          <a:ln>
            <a:noFill/>
          </a:ln>
          <a:effectLst/>
          <a:extLst>
            <a:ext uri="{AF507438-7753-43E0-B8FC-AC1667EBCBE1}">
              <a14:hiddenEffects xmlns:a14="http://schemas.microsoft.com/office/drawing/2010/main">
                <a:effectLst>
                  <a:outerShdw blurRad="63500" dist="35921" dir="2700002" rotWithShape="0">
                    <a:scrgbClr r="0" g="0" b="0"/>
                  </a:outerShdw>
                </a:effectLst>
              </a14:hiddenEffects>
            </a:ext>
          </a:extLst>
        </p:spPr>
        <p:txBody>
          <a:bodyPr vert="horz" wrap="square" lIns="277200" tIns="208800" rIns="277200" bIns="0" numCol="1" anchor="t" anchorCtr="0" compatLnSpc="1">
            <a:prstTxWarp prst="textNoShape">
              <a:avLst/>
            </a:prstTxWarp>
            <a:noAutofit/>
          </a:bodyPr>
          <a:lstStyle>
            <a:lvl1pPr algn="l" defTabSz="449263" rtl="0" eaLnBrk="0" fontAlgn="base" hangingPunct="0">
              <a:lnSpc>
                <a:spcPct val="90000"/>
              </a:lnSpc>
              <a:spcBef>
                <a:spcPct val="0"/>
              </a:spcBef>
              <a:spcAft>
                <a:spcPct val="0"/>
              </a:spcAft>
              <a:buClr>
                <a:srgbClr val="000000"/>
              </a:buClr>
              <a:buSzPct val="100000"/>
              <a:buFont typeface="Wingdings" pitchFamily="2" charset="2"/>
              <a:defRPr sz="2700" b="1">
                <a:solidFill>
                  <a:srgbClr val="ED1B33"/>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defRPr>
            </a:lvl2pPr>
            <a:lvl3pPr algn="l" defTabSz="449263" rtl="0" eaLnBrk="0" fontAlgn="base" hangingPunct="0">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defRPr>
            </a:lvl3pPr>
            <a:lvl4pPr algn="l" defTabSz="449263" rtl="0" eaLnBrk="0" fontAlgn="base" hangingPunct="0">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defRPr>
            </a:lvl4pPr>
            <a:lvl5pPr algn="l" defTabSz="449263" rtl="0" eaLnBrk="0" fontAlgn="base" hangingPunct="0">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defRPr>
            </a:lvl5pPr>
            <a:lvl6pPr marL="457200" algn="l" defTabSz="449263" rtl="0" fontAlgn="base">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defRPr>
            </a:lvl6pPr>
            <a:lvl7pPr marL="914400" algn="l" defTabSz="449263" rtl="0" fontAlgn="base">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defRPr>
            </a:lvl7pPr>
            <a:lvl8pPr marL="1371600" algn="l" defTabSz="449263" rtl="0" fontAlgn="base">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defRPr>
            </a:lvl8pPr>
            <a:lvl9pPr marL="1828800" algn="l" defTabSz="449263" rtl="0" fontAlgn="base">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defRPr>
            </a:lvl9pPr>
          </a:lstStyle>
          <a:p>
            <a:pPr eaLnBrk="1" hangingPunct="1">
              <a:lnSpc>
                <a:spcPct val="100000"/>
              </a:lnSpc>
            </a:pPr>
            <a:r>
              <a:rPr lang="de-DE" sz="2000" b="0" dirty="0" smtClean="0">
                <a:solidFill>
                  <a:srgbClr val="D10074"/>
                </a:solidFill>
                <a:latin typeface="Verdana"/>
              </a:rPr>
              <a:t>Bereits 40 </a:t>
            </a:r>
            <a:r>
              <a:rPr lang="de-DE" sz="2000" b="0" dirty="0">
                <a:solidFill>
                  <a:srgbClr val="D10074"/>
                </a:solidFill>
                <a:latin typeface="Verdana"/>
              </a:rPr>
              <a:t>Prozent der Deutschen </a:t>
            </a:r>
            <a:r>
              <a:rPr lang="de-DE" sz="2000" b="0" dirty="0" smtClean="0">
                <a:solidFill>
                  <a:srgbClr val="D10074"/>
                </a:solidFill>
                <a:latin typeface="Verdana"/>
              </a:rPr>
              <a:t>sind im </a:t>
            </a:r>
            <a:r>
              <a:rPr lang="de-DE" sz="2000" b="0" dirty="0">
                <a:solidFill>
                  <a:srgbClr val="D10074"/>
                </a:solidFill>
                <a:latin typeface="Verdana"/>
              </a:rPr>
              <a:t>mobilen </a:t>
            </a:r>
            <a:r>
              <a:rPr lang="de-DE" sz="2000" b="0" dirty="0" smtClean="0">
                <a:solidFill>
                  <a:srgbClr val="D10074"/>
                </a:solidFill>
                <a:latin typeface="Verdana"/>
              </a:rPr>
              <a:t>Internet unterwegs – bei den Onlinern sind es bereits 53 Prozent</a:t>
            </a:r>
            <a:endParaRPr kumimoji="0" lang="de-DE" sz="2000" b="0" strike="noStrike" kern="0" cap="none" spc="0" normalizeH="0" baseline="0" noProof="0" dirty="0" smtClean="0">
              <a:ln>
                <a:noFill/>
              </a:ln>
              <a:solidFill>
                <a:srgbClr val="D10074"/>
              </a:solidFill>
              <a:effectLst/>
              <a:uLnTx/>
              <a:uFillTx/>
              <a:latin typeface="Verdana"/>
            </a:endParaRPr>
          </a:p>
        </p:txBody>
      </p:sp>
      <p:graphicFrame>
        <p:nvGraphicFramePr>
          <p:cNvPr id="5" name="Tabelle 4"/>
          <p:cNvGraphicFramePr>
            <a:graphicFrameLocks noGrp="1"/>
          </p:cNvGraphicFramePr>
          <p:nvPr>
            <p:extLst>
              <p:ext uri="{D42A27DB-BD31-4B8C-83A1-F6EECF244321}">
                <p14:modId xmlns:p14="http://schemas.microsoft.com/office/powerpoint/2010/main" val="312382114"/>
              </p:ext>
            </p:extLst>
          </p:nvPr>
        </p:nvGraphicFramePr>
        <p:xfrm>
          <a:off x="135989" y="1885034"/>
          <a:ext cx="1292761" cy="2934616"/>
        </p:xfrm>
        <a:graphic>
          <a:graphicData uri="http://schemas.openxmlformats.org/drawingml/2006/table">
            <a:tbl>
              <a:tblPr firstRow="1" bandRow="1">
                <a:tableStyleId>{2D5ABB26-0587-4C30-8999-92F81FD0307C}</a:tableStyleId>
              </a:tblPr>
              <a:tblGrid>
                <a:gridCol w="1292761"/>
              </a:tblGrid>
              <a:tr h="1467308">
                <a:tc>
                  <a:txBody>
                    <a:bodyPr/>
                    <a:lstStyle/>
                    <a:p>
                      <a:pPr algn="r"/>
                      <a:r>
                        <a:rPr lang="de-DE" dirty="0" smtClean="0"/>
                        <a:t>2013</a:t>
                      </a:r>
                      <a:endParaRPr lang="de-DE" dirty="0"/>
                    </a:p>
                  </a:txBody>
                  <a:tcPr anchor="ctr"/>
                </a:tc>
              </a:tr>
              <a:tr h="1467308">
                <a:tc>
                  <a:txBody>
                    <a:bodyPr/>
                    <a:lstStyle/>
                    <a:p>
                      <a:pPr algn="r"/>
                      <a:r>
                        <a:rPr lang="de-DE" dirty="0" smtClean="0"/>
                        <a:t>2012</a:t>
                      </a:r>
                      <a:endParaRPr lang="de-DE" dirty="0"/>
                    </a:p>
                  </a:txBody>
                  <a:tcPr anchor="ctr"/>
                </a:tc>
              </a:tr>
            </a:tbl>
          </a:graphicData>
        </a:graphic>
      </p:graphicFrame>
      <p:sp>
        <p:nvSpPr>
          <p:cNvPr id="6" name="Rechteck 5"/>
          <p:cNvSpPr/>
          <p:nvPr/>
        </p:nvSpPr>
        <p:spPr>
          <a:xfrm>
            <a:off x="5348325" y="5274142"/>
            <a:ext cx="85632" cy="8478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de-DE" sz="1600" b="0" dirty="0" smtClean="0"/>
          </a:p>
        </p:txBody>
      </p:sp>
      <p:sp>
        <p:nvSpPr>
          <p:cNvPr id="9" name="Rechteck 8"/>
          <p:cNvSpPr/>
          <p:nvPr/>
        </p:nvSpPr>
        <p:spPr>
          <a:xfrm>
            <a:off x="6015919" y="5274142"/>
            <a:ext cx="83945" cy="8478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de-DE" sz="1600" b="0" dirty="0" smtClean="0"/>
          </a:p>
        </p:txBody>
      </p:sp>
      <p:sp>
        <p:nvSpPr>
          <p:cNvPr id="7" name="Textfeld 6"/>
          <p:cNvSpPr txBox="1"/>
          <p:nvPr/>
        </p:nvSpPr>
        <p:spPr>
          <a:xfrm>
            <a:off x="752475" y="5181600"/>
            <a:ext cx="1352550" cy="276999"/>
          </a:xfrm>
          <a:prstGeom prst="rect">
            <a:avLst/>
          </a:prstGeom>
          <a:noFill/>
        </p:spPr>
        <p:txBody>
          <a:bodyPr wrap="square" rtlCol="0">
            <a:spAutoFit/>
          </a:bodyPr>
          <a:lstStyle/>
          <a:p>
            <a:pPr algn="l"/>
            <a:r>
              <a:rPr lang="de-DE" sz="1200" b="0" dirty="0" smtClean="0">
                <a:latin typeface="+mn-lt"/>
              </a:rPr>
              <a:t>Alle Befragten:</a:t>
            </a:r>
          </a:p>
        </p:txBody>
      </p:sp>
      <p:sp>
        <p:nvSpPr>
          <p:cNvPr id="11" name="Textfeld 10"/>
          <p:cNvSpPr txBox="1"/>
          <p:nvPr/>
        </p:nvSpPr>
        <p:spPr>
          <a:xfrm>
            <a:off x="3790950" y="5181600"/>
            <a:ext cx="1460500" cy="276999"/>
          </a:xfrm>
          <a:prstGeom prst="rect">
            <a:avLst/>
          </a:prstGeom>
          <a:noFill/>
        </p:spPr>
        <p:txBody>
          <a:bodyPr wrap="square" rtlCol="0">
            <a:spAutoFit/>
          </a:bodyPr>
          <a:lstStyle/>
          <a:p>
            <a:pPr algn="l"/>
            <a:r>
              <a:rPr lang="de-DE" sz="1200" b="0" dirty="0" smtClean="0">
                <a:latin typeface="+mn-lt"/>
              </a:rPr>
              <a:t>Internetnutzer:</a:t>
            </a:r>
          </a:p>
        </p:txBody>
      </p:sp>
      <p:sp>
        <p:nvSpPr>
          <p:cNvPr id="15" name="Textfeld 14"/>
          <p:cNvSpPr txBox="1"/>
          <p:nvPr/>
        </p:nvSpPr>
        <p:spPr>
          <a:xfrm>
            <a:off x="6038850" y="5181600"/>
            <a:ext cx="1460500" cy="276999"/>
          </a:xfrm>
          <a:prstGeom prst="rect">
            <a:avLst/>
          </a:prstGeom>
          <a:noFill/>
        </p:spPr>
        <p:txBody>
          <a:bodyPr wrap="square" rtlCol="0">
            <a:spAutoFit/>
          </a:bodyPr>
          <a:lstStyle/>
          <a:p>
            <a:pPr algn="l"/>
            <a:r>
              <a:rPr lang="de-DE" sz="1200" dirty="0" smtClean="0">
                <a:latin typeface="+mn-lt"/>
              </a:rPr>
              <a:t>Nein</a:t>
            </a:r>
            <a:r>
              <a:rPr lang="de-DE" sz="1200" b="0" dirty="0" smtClean="0">
                <a:latin typeface="+mn-lt"/>
              </a:rPr>
              <a:t> </a:t>
            </a:r>
          </a:p>
        </p:txBody>
      </p:sp>
      <p:sp>
        <p:nvSpPr>
          <p:cNvPr id="12" name="Textfeld 11"/>
          <p:cNvSpPr txBox="1"/>
          <p:nvPr/>
        </p:nvSpPr>
        <p:spPr>
          <a:xfrm>
            <a:off x="5410200" y="5181600"/>
            <a:ext cx="1460500" cy="276999"/>
          </a:xfrm>
          <a:prstGeom prst="rect">
            <a:avLst/>
          </a:prstGeom>
          <a:noFill/>
        </p:spPr>
        <p:txBody>
          <a:bodyPr wrap="square" rtlCol="0">
            <a:spAutoFit/>
          </a:bodyPr>
          <a:lstStyle/>
          <a:p>
            <a:pPr algn="l"/>
            <a:r>
              <a:rPr lang="de-DE" sz="1200" b="0" dirty="0" smtClean="0">
                <a:latin typeface="+mn-lt"/>
              </a:rPr>
              <a:t>Ja </a:t>
            </a:r>
          </a:p>
        </p:txBody>
      </p:sp>
      <p:sp>
        <p:nvSpPr>
          <p:cNvPr id="4" name="Rechteck 3"/>
          <p:cNvSpPr/>
          <p:nvPr/>
        </p:nvSpPr>
        <p:spPr>
          <a:xfrm>
            <a:off x="203200" y="1291174"/>
            <a:ext cx="8321675" cy="461665"/>
          </a:xfrm>
          <a:prstGeom prst="rect">
            <a:avLst/>
          </a:prstGeom>
        </p:spPr>
        <p:txBody>
          <a:bodyPr wrap="square">
            <a:spAutoFit/>
          </a:bodyPr>
          <a:lstStyle/>
          <a:p>
            <a:pPr eaLnBrk="1" hangingPunct="1">
              <a:buFontTx/>
              <a:buNone/>
              <a:tabLst>
                <a:tab pos="542925" algn="l"/>
              </a:tabLst>
            </a:pPr>
            <a:r>
              <a:rPr lang="en-GB" sz="1200" dirty="0" err="1">
                <a:latin typeface="+mn-lt"/>
              </a:rPr>
              <a:t>Frage</a:t>
            </a:r>
            <a:r>
              <a:rPr lang="en-GB" sz="1200" dirty="0">
                <a:latin typeface="+mn-lt"/>
              </a:rPr>
              <a:t>: </a:t>
            </a:r>
            <a:r>
              <a:rPr lang="en-GB" sz="1200" dirty="0" smtClean="0">
                <a:latin typeface="+mn-lt"/>
              </a:rPr>
              <a:t>“</a:t>
            </a:r>
            <a:r>
              <a:rPr lang="en-GB" sz="1200" dirty="0" err="1">
                <a:latin typeface="+mn-lt"/>
              </a:rPr>
              <a:t>Nutzen</a:t>
            </a:r>
            <a:r>
              <a:rPr lang="en-GB" sz="1200" dirty="0">
                <a:latin typeface="+mn-lt"/>
              </a:rPr>
              <a:t> </a:t>
            </a:r>
            <a:r>
              <a:rPr lang="en-GB" sz="1200" dirty="0" err="1">
                <a:latin typeface="+mn-lt"/>
              </a:rPr>
              <a:t>Sie</a:t>
            </a:r>
            <a:r>
              <a:rPr lang="en-GB" sz="1200" dirty="0">
                <a:latin typeface="+mn-lt"/>
              </a:rPr>
              <a:t> </a:t>
            </a:r>
            <a:r>
              <a:rPr lang="en-GB" sz="1200" dirty="0" err="1">
                <a:latin typeface="+mn-lt"/>
              </a:rPr>
              <a:t>derzeit</a:t>
            </a:r>
            <a:r>
              <a:rPr lang="en-GB" sz="1200" dirty="0">
                <a:latin typeface="+mn-lt"/>
              </a:rPr>
              <a:t> </a:t>
            </a:r>
            <a:r>
              <a:rPr lang="en-GB" sz="1200" dirty="0" err="1">
                <a:latin typeface="+mn-lt"/>
              </a:rPr>
              <a:t>persönlich</a:t>
            </a:r>
            <a:r>
              <a:rPr lang="en-GB" sz="1200" dirty="0">
                <a:latin typeface="+mn-lt"/>
              </a:rPr>
              <a:t> </a:t>
            </a:r>
            <a:r>
              <a:rPr lang="en-GB" sz="1200" dirty="0" err="1">
                <a:latin typeface="+mn-lt"/>
              </a:rPr>
              <a:t>aus</a:t>
            </a:r>
            <a:r>
              <a:rPr lang="en-GB" sz="1200" dirty="0">
                <a:latin typeface="+mn-lt"/>
              </a:rPr>
              <a:t> </a:t>
            </a:r>
            <a:r>
              <a:rPr lang="en-GB" sz="1200" dirty="0" err="1">
                <a:latin typeface="+mn-lt"/>
              </a:rPr>
              <a:t>privaten</a:t>
            </a:r>
            <a:r>
              <a:rPr lang="en-GB" sz="1200" dirty="0">
                <a:latin typeface="+mn-lt"/>
              </a:rPr>
              <a:t>/</a:t>
            </a:r>
            <a:r>
              <a:rPr lang="en-GB" sz="1200" dirty="0" err="1">
                <a:latin typeface="+mn-lt"/>
              </a:rPr>
              <a:t>beruflichen</a:t>
            </a:r>
            <a:r>
              <a:rPr lang="en-GB" sz="1200" dirty="0">
                <a:latin typeface="+mn-lt"/>
              </a:rPr>
              <a:t> </a:t>
            </a:r>
            <a:r>
              <a:rPr lang="en-GB" sz="1200" dirty="0" err="1">
                <a:latin typeface="+mn-lt"/>
              </a:rPr>
              <a:t>Gründen</a:t>
            </a:r>
            <a:r>
              <a:rPr lang="en-GB" sz="1200" dirty="0">
                <a:latin typeface="+mn-lt"/>
              </a:rPr>
              <a:t> das Internet </a:t>
            </a:r>
            <a:r>
              <a:rPr lang="en-GB" sz="1200" dirty="0" err="1">
                <a:latin typeface="+mn-lt"/>
              </a:rPr>
              <a:t>auch</a:t>
            </a:r>
            <a:r>
              <a:rPr lang="en-GB" sz="1200" dirty="0">
                <a:latin typeface="+mn-lt"/>
              </a:rPr>
              <a:t> </a:t>
            </a:r>
            <a:r>
              <a:rPr lang="en-GB" sz="1200" dirty="0" err="1">
                <a:latin typeface="+mn-lt"/>
              </a:rPr>
              <a:t>über</a:t>
            </a:r>
            <a:r>
              <a:rPr lang="en-GB" sz="1200" dirty="0">
                <a:latin typeface="+mn-lt"/>
              </a:rPr>
              <a:t> das </a:t>
            </a:r>
            <a:r>
              <a:rPr lang="en-GB" sz="1200" dirty="0" smtClean="0">
                <a:latin typeface="+mn-lt"/>
              </a:rPr>
              <a:t>	</a:t>
            </a:r>
            <a:r>
              <a:rPr lang="en-GB" sz="1200" dirty="0" err="1" smtClean="0">
                <a:latin typeface="+mn-lt"/>
              </a:rPr>
              <a:t>Datennetz</a:t>
            </a:r>
            <a:r>
              <a:rPr lang="en-GB" sz="1200" dirty="0" smtClean="0">
                <a:latin typeface="+mn-lt"/>
              </a:rPr>
              <a:t> </a:t>
            </a:r>
            <a:r>
              <a:rPr lang="en-GB" sz="1200" dirty="0" err="1">
                <a:latin typeface="+mn-lt"/>
              </a:rPr>
              <a:t>eines</a:t>
            </a:r>
            <a:r>
              <a:rPr lang="en-GB" sz="1200" dirty="0">
                <a:latin typeface="+mn-lt"/>
              </a:rPr>
              <a:t> </a:t>
            </a:r>
            <a:r>
              <a:rPr lang="en-GB" sz="1200" dirty="0" err="1">
                <a:latin typeface="+mn-lt"/>
              </a:rPr>
              <a:t>Mobilfunkanbieters</a:t>
            </a:r>
            <a:r>
              <a:rPr lang="en-GB" sz="1200" dirty="0">
                <a:latin typeface="+mn-lt"/>
              </a:rPr>
              <a:t>?” </a:t>
            </a:r>
          </a:p>
        </p:txBody>
      </p:sp>
    </p:spTree>
    <p:extLst>
      <p:ext uri="{BB962C8B-B14F-4D97-AF65-F5344CB8AC3E}">
        <p14:creationId xmlns:p14="http://schemas.microsoft.com/office/powerpoint/2010/main" val="46167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6858000"/>
          </a:xfrm>
          <a:prstGeom prst="rect">
            <a:avLst/>
          </a:prstGeom>
          <a:solidFill>
            <a:srgbClr val="3EB1CC"/>
          </a:solidFill>
          <a:ln w="9525">
            <a:noFill/>
            <a:miter lim="800000"/>
            <a:headEnd/>
            <a:tailEnd/>
          </a:ln>
        </p:spPr>
        <p:txBody>
          <a:bodyPr wrap="none" lIns="91410" tIns="45705" rIns="91410" bIns="45705" anchor="ctr"/>
          <a:lstStyle/>
          <a:p>
            <a:pPr marL="87313" defTabSz="913557"/>
            <a:endParaRPr lang="de-DE" sz="4000" b="1" dirty="0">
              <a:solidFill>
                <a:schemeClr val="bg1"/>
              </a:solidFill>
              <a:latin typeface="Lucida Sans Unicode" pitchFamily="34" charset="0"/>
              <a:cs typeface="Lucida Sans Unicode" pitchFamily="34" charset="0"/>
            </a:endParaRPr>
          </a:p>
        </p:txBody>
      </p:sp>
      <p:pic>
        <p:nvPicPr>
          <p:cNvPr id="19" name="Picture 6" descr="C:\Documents and Settings\abbie filer\Desktop\TNS icons\PNGs\Devices\Grey\Smartphone_grey.png"/>
          <p:cNvPicPr>
            <a:picLocks noChangeAspect="1" noChangeArrowheads="1"/>
          </p:cNvPicPr>
          <p:nvPr/>
        </p:nvPicPr>
        <p:blipFill>
          <a:blip r:embed="rId2" cstate="print">
            <a:duotone>
              <a:prstClr val="black"/>
              <a:schemeClr val="tx2">
                <a:tint val="45000"/>
                <a:satMod val="400000"/>
              </a:schemeClr>
            </a:duotone>
            <a:lum bright="20000"/>
          </a:blip>
          <a:srcRect/>
          <a:stretch>
            <a:fillRect/>
          </a:stretch>
        </p:blipFill>
        <p:spPr bwMode="auto">
          <a:xfrm>
            <a:off x="7283554" y="3193112"/>
            <a:ext cx="1064709" cy="2007946"/>
          </a:xfrm>
          <a:prstGeom prst="rect">
            <a:avLst/>
          </a:prstGeom>
          <a:noFill/>
        </p:spPr>
      </p:pic>
      <p:grpSp>
        <p:nvGrpSpPr>
          <p:cNvPr id="22" name="Group 26"/>
          <p:cNvGrpSpPr/>
          <p:nvPr/>
        </p:nvGrpSpPr>
        <p:grpSpPr>
          <a:xfrm>
            <a:off x="6240478" y="1281137"/>
            <a:ext cx="2136349" cy="1505606"/>
            <a:chOff x="1665289" y="1460502"/>
            <a:chExt cx="511175" cy="393701"/>
          </a:xfrm>
          <a:solidFill>
            <a:srgbClr val="797979"/>
          </a:solidFill>
        </p:grpSpPr>
        <p:sp>
          <p:nvSpPr>
            <p:cNvPr id="24" name="Freeform 67"/>
            <p:cNvSpPr>
              <a:spLocks noEditPoints="1"/>
            </p:cNvSpPr>
            <p:nvPr/>
          </p:nvSpPr>
          <p:spPr bwMode="auto">
            <a:xfrm>
              <a:off x="1671639" y="1752602"/>
              <a:ext cx="498475" cy="63500"/>
            </a:xfrm>
            <a:custGeom>
              <a:avLst/>
              <a:gdLst>
                <a:gd name="T0" fmla="*/ 294 w 314"/>
                <a:gd name="T1" fmla="*/ 0 h 40"/>
                <a:gd name="T2" fmla="*/ 21 w 314"/>
                <a:gd name="T3" fmla="*/ 0 h 40"/>
                <a:gd name="T4" fmla="*/ 0 w 314"/>
                <a:gd name="T5" fmla="*/ 40 h 40"/>
                <a:gd name="T6" fmla="*/ 314 w 314"/>
                <a:gd name="T7" fmla="*/ 40 h 40"/>
                <a:gd name="T8" fmla="*/ 294 w 314"/>
                <a:gd name="T9" fmla="*/ 0 h 40"/>
                <a:gd name="T10" fmla="*/ 123 w 314"/>
                <a:gd name="T11" fmla="*/ 30 h 40"/>
                <a:gd name="T12" fmla="*/ 132 w 314"/>
                <a:gd name="T13" fmla="*/ 14 h 40"/>
                <a:gd name="T14" fmla="*/ 183 w 314"/>
                <a:gd name="T15" fmla="*/ 14 h 40"/>
                <a:gd name="T16" fmla="*/ 190 w 314"/>
                <a:gd name="T17" fmla="*/ 30 h 40"/>
                <a:gd name="T18" fmla="*/ 123 w 314"/>
                <a:gd name="T19"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4" h="40">
                  <a:moveTo>
                    <a:pt x="294" y="0"/>
                  </a:moveTo>
                  <a:lnTo>
                    <a:pt x="21" y="0"/>
                  </a:lnTo>
                  <a:lnTo>
                    <a:pt x="0" y="40"/>
                  </a:lnTo>
                  <a:lnTo>
                    <a:pt x="314" y="40"/>
                  </a:lnTo>
                  <a:lnTo>
                    <a:pt x="294" y="0"/>
                  </a:lnTo>
                  <a:close/>
                  <a:moveTo>
                    <a:pt x="123" y="30"/>
                  </a:moveTo>
                  <a:lnTo>
                    <a:pt x="132" y="14"/>
                  </a:lnTo>
                  <a:lnTo>
                    <a:pt x="183" y="14"/>
                  </a:lnTo>
                  <a:lnTo>
                    <a:pt x="190" y="30"/>
                  </a:lnTo>
                  <a:lnTo>
                    <a:pt x="12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25" name="Freeform 68"/>
            <p:cNvSpPr>
              <a:spLocks noEditPoints="1"/>
            </p:cNvSpPr>
            <p:nvPr/>
          </p:nvSpPr>
          <p:spPr bwMode="auto">
            <a:xfrm>
              <a:off x="1712914" y="1460502"/>
              <a:ext cx="415925" cy="273050"/>
            </a:xfrm>
            <a:custGeom>
              <a:avLst/>
              <a:gdLst>
                <a:gd name="T0" fmla="*/ 183 w 183"/>
                <a:gd name="T1" fmla="*/ 120 h 120"/>
                <a:gd name="T2" fmla="*/ 183 w 183"/>
                <a:gd name="T3" fmla="*/ 120 h 120"/>
                <a:gd name="T4" fmla="*/ 183 w 183"/>
                <a:gd name="T5" fmla="*/ 119 h 120"/>
                <a:gd name="T6" fmla="*/ 183 w 183"/>
                <a:gd name="T7" fmla="*/ 5 h 120"/>
                <a:gd name="T8" fmla="*/ 178 w 183"/>
                <a:gd name="T9" fmla="*/ 0 h 120"/>
                <a:gd name="T10" fmla="*/ 5 w 183"/>
                <a:gd name="T11" fmla="*/ 0 h 120"/>
                <a:gd name="T12" fmla="*/ 0 w 183"/>
                <a:gd name="T13" fmla="*/ 5 h 120"/>
                <a:gd name="T14" fmla="*/ 0 w 183"/>
                <a:gd name="T15" fmla="*/ 119 h 120"/>
                <a:gd name="T16" fmla="*/ 0 w 183"/>
                <a:gd name="T17" fmla="*/ 120 h 120"/>
                <a:gd name="T18" fmla="*/ 0 w 183"/>
                <a:gd name="T19" fmla="*/ 120 h 120"/>
                <a:gd name="T20" fmla="*/ 0 w 183"/>
                <a:gd name="T21" fmla="*/ 120 h 120"/>
                <a:gd name="T22" fmla="*/ 183 w 183"/>
                <a:gd name="T23" fmla="*/ 120 h 120"/>
                <a:gd name="T24" fmla="*/ 170 w 183"/>
                <a:gd name="T25" fmla="*/ 111 h 120"/>
                <a:gd name="T26" fmla="*/ 13 w 183"/>
                <a:gd name="T27" fmla="*/ 111 h 120"/>
                <a:gd name="T28" fmla="*/ 13 w 183"/>
                <a:gd name="T29" fmla="*/ 13 h 120"/>
                <a:gd name="T30" fmla="*/ 170 w 183"/>
                <a:gd name="T31" fmla="*/ 13 h 120"/>
                <a:gd name="T32" fmla="*/ 170 w 183"/>
                <a:gd name="T33" fmla="*/ 1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20">
                  <a:moveTo>
                    <a:pt x="183" y="120"/>
                  </a:moveTo>
                  <a:cubicBezTo>
                    <a:pt x="183" y="120"/>
                    <a:pt x="183" y="120"/>
                    <a:pt x="183" y="120"/>
                  </a:cubicBezTo>
                  <a:cubicBezTo>
                    <a:pt x="183" y="119"/>
                    <a:pt x="183" y="119"/>
                    <a:pt x="183" y="119"/>
                  </a:cubicBezTo>
                  <a:cubicBezTo>
                    <a:pt x="183" y="5"/>
                    <a:pt x="183" y="5"/>
                    <a:pt x="183" y="5"/>
                  </a:cubicBezTo>
                  <a:cubicBezTo>
                    <a:pt x="183" y="2"/>
                    <a:pt x="181" y="0"/>
                    <a:pt x="178" y="0"/>
                  </a:cubicBezTo>
                  <a:cubicBezTo>
                    <a:pt x="5" y="0"/>
                    <a:pt x="5" y="0"/>
                    <a:pt x="5" y="0"/>
                  </a:cubicBezTo>
                  <a:cubicBezTo>
                    <a:pt x="2" y="0"/>
                    <a:pt x="0" y="2"/>
                    <a:pt x="0" y="5"/>
                  </a:cubicBezTo>
                  <a:cubicBezTo>
                    <a:pt x="0" y="119"/>
                    <a:pt x="0" y="119"/>
                    <a:pt x="0" y="119"/>
                  </a:cubicBezTo>
                  <a:cubicBezTo>
                    <a:pt x="0" y="119"/>
                    <a:pt x="0" y="119"/>
                    <a:pt x="0" y="120"/>
                  </a:cubicBezTo>
                  <a:cubicBezTo>
                    <a:pt x="0" y="120"/>
                    <a:pt x="0" y="120"/>
                    <a:pt x="0" y="120"/>
                  </a:cubicBezTo>
                  <a:cubicBezTo>
                    <a:pt x="0" y="120"/>
                    <a:pt x="0" y="120"/>
                    <a:pt x="0" y="120"/>
                  </a:cubicBezTo>
                  <a:cubicBezTo>
                    <a:pt x="183" y="120"/>
                    <a:pt x="183" y="120"/>
                    <a:pt x="183" y="120"/>
                  </a:cubicBezTo>
                  <a:close/>
                  <a:moveTo>
                    <a:pt x="170" y="111"/>
                  </a:moveTo>
                  <a:cubicBezTo>
                    <a:pt x="13" y="111"/>
                    <a:pt x="13" y="111"/>
                    <a:pt x="13" y="111"/>
                  </a:cubicBezTo>
                  <a:cubicBezTo>
                    <a:pt x="13" y="13"/>
                    <a:pt x="13" y="13"/>
                    <a:pt x="13" y="13"/>
                  </a:cubicBezTo>
                  <a:cubicBezTo>
                    <a:pt x="170" y="13"/>
                    <a:pt x="170" y="13"/>
                    <a:pt x="170" y="13"/>
                  </a:cubicBezTo>
                  <a:lnTo>
                    <a:pt x="17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26" name="Freeform 69"/>
            <p:cNvSpPr>
              <a:spLocks/>
            </p:cNvSpPr>
            <p:nvPr/>
          </p:nvSpPr>
          <p:spPr bwMode="auto">
            <a:xfrm>
              <a:off x="1665289" y="1833565"/>
              <a:ext cx="511175" cy="20638"/>
            </a:xfrm>
            <a:custGeom>
              <a:avLst/>
              <a:gdLst>
                <a:gd name="T0" fmla="*/ 322 w 322"/>
                <a:gd name="T1" fmla="*/ 0 h 13"/>
                <a:gd name="T2" fmla="*/ 0 w 322"/>
                <a:gd name="T3" fmla="*/ 0 h 13"/>
                <a:gd name="T4" fmla="*/ 0 w 322"/>
                <a:gd name="T5" fmla="*/ 2 h 13"/>
                <a:gd name="T6" fmla="*/ 7 w 322"/>
                <a:gd name="T7" fmla="*/ 13 h 13"/>
                <a:gd name="T8" fmla="*/ 315 w 322"/>
                <a:gd name="T9" fmla="*/ 13 h 13"/>
                <a:gd name="T10" fmla="*/ 322 w 322"/>
                <a:gd name="T11" fmla="*/ 2 h 13"/>
                <a:gd name="T12" fmla="*/ 322 w 32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22" h="13">
                  <a:moveTo>
                    <a:pt x="322" y="0"/>
                  </a:moveTo>
                  <a:lnTo>
                    <a:pt x="0" y="0"/>
                  </a:lnTo>
                  <a:lnTo>
                    <a:pt x="0" y="2"/>
                  </a:lnTo>
                  <a:lnTo>
                    <a:pt x="7" y="13"/>
                  </a:lnTo>
                  <a:lnTo>
                    <a:pt x="315" y="13"/>
                  </a:lnTo>
                  <a:lnTo>
                    <a:pt x="322" y="2"/>
                  </a:lnTo>
                  <a:lnTo>
                    <a:pt x="3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pic>
        <p:nvPicPr>
          <p:cNvPr id="28" name="Picture 7" descr="C:\Documents and Settings\abbie filer\Desktop\TNS icons\PNGs\Devices\Grey\Tablet_grey.png"/>
          <p:cNvPicPr>
            <a:picLocks noChangeAspect="1" noChangeArrowheads="1"/>
          </p:cNvPicPr>
          <p:nvPr/>
        </p:nvPicPr>
        <p:blipFill>
          <a:blip r:embed="rId3" cstate="print">
            <a:duotone>
              <a:prstClr val="black"/>
              <a:schemeClr val="tx2">
                <a:tint val="45000"/>
                <a:satMod val="400000"/>
              </a:schemeClr>
            </a:duotone>
            <a:lum bright="20000"/>
          </a:blip>
          <a:srcRect/>
          <a:stretch>
            <a:fillRect/>
          </a:stretch>
        </p:blipFill>
        <p:spPr bwMode="auto">
          <a:xfrm>
            <a:off x="4572000" y="4123528"/>
            <a:ext cx="2077334" cy="2155059"/>
          </a:xfrm>
          <a:prstGeom prst="rect">
            <a:avLst/>
          </a:prstGeom>
          <a:noFill/>
        </p:spPr>
      </p:pic>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8497">
            <a:off x="839235" y="3246826"/>
            <a:ext cx="3043429" cy="2888678"/>
          </a:xfrm>
          <a:prstGeom prst="rect">
            <a:avLst/>
          </a:prstGeom>
        </p:spPr>
      </p:pic>
      <p:sp>
        <p:nvSpPr>
          <p:cNvPr id="11" name="Textplatzhalter 3"/>
          <p:cNvSpPr>
            <a:spLocks noGrp="1"/>
          </p:cNvSpPr>
          <p:nvPr>
            <p:ph type="body" sz="quarter" idx="16"/>
          </p:nvPr>
        </p:nvSpPr>
        <p:spPr>
          <a:xfrm>
            <a:off x="265829" y="1913860"/>
            <a:ext cx="8390287" cy="2209668"/>
          </a:xfrm>
        </p:spPr>
        <p:txBody>
          <a:bodyPr/>
          <a:lstStyle/>
          <a:p>
            <a:pPr marL="87313" defTabSz="913557"/>
            <a:r>
              <a:rPr lang="de-DE" sz="5400" b="1" dirty="0">
                <a:solidFill>
                  <a:schemeClr val="bg1"/>
                </a:solidFill>
                <a:latin typeface="Lucida Sans Unicode" pitchFamily="34" charset="0"/>
                <a:cs typeface="Lucida Sans Unicode" pitchFamily="34" charset="0"/>
              </a:rPr>
              <a:t>Mobile</a:t>
            </a:r>
            <a:r>
              <a:rPr lang="de-DE" sz="4000" b="1" dirty="0">
                <a:solidFill>
                  <a:schemeClr val="bg1"/>
                </a:solidFill>
                <a:latin typeface="Lucida Sans Unicode" pitchFamily="34" charset="0"/>
                <a:cs typeface="Lucida Sans Unicode" pitchFamily="34" charset="0"/>
              </a:rPr>
              <a:t> Endgeräte  </a:t>
            </a:r>
            <a:r>
              <a:rPr lang="de-DE" sz="4000" b="1" dirty="0" smtClean="0">
                <a:solidFill>
                  <a:schemeClr val="bg1"/>
                </a:solidFill>
                <a:latin typeface="Lucida Sans Unicode" pitchFamily="34" charset="0"/>
                <a:cs typeface="Lucida Sans Unicode" pitchFamily="34" charset="0"/>
              </a:rPr>
              <a:t>         gewinnen                                   in </a:t>
            </a:r>
            <a:r>
              <a:rPr lang="de-DE" sz="4000" b="1" dirty="0">
                <a:solidFill>
                  <a:schemeClr val="bg1"/>
                </a:solidFill>
                <a:latin typeface="Lucida Sans Unicode" pitchFamily="34" charset="0"/>
                <a:cs typeface="Lucida Sans Unicode" pitchFamily="34" charset="0"/>
              </a:rPr>
              <a:t>Deutschland </a:t>
            </a:r>
            <a:r>
              <a:rPr lang="de-DE" sz="4000" b="1" dirty="0" smtClean="0">
                <a:solidFill>
                  <a:schemeClr val="bg1"/>
                </a:solidFill>
                <a:latin typeface="Lucida Sans Unicode" pitchFamily="34" charset="0"/>
                <a:cs typeface="Lucida Sans Unicode" pitchFamily="34" charset="0"/>
              </a:rPr>
              <a:t>                         an </a:t>
            </a:r>
            <a:r>
              <a:rPr lang="de-DE" sz="6600" b="1" dirty="0">
                <a:solidFill>
                  <a:schemeClr val="bg1"/>
                </a:solidFill>
                <a:latin typeface="Lucida Sans Unicode" pitchFamily="34" charset="0"/>
                <a:cs typeface="Lucida Sans Unicode" pitchFamily="34" charset="0"/>
              </a:rPr>
              <a:t>Beliebtheit…</a:t>
            </a:r>
          </a:p>
        </p:txBody>
      </p:sp>
    </p:spTree>
    <p:extLst>
      <p:ext uri="{BB962C8B-B14F-4D97-AF65-F5344CB8AC3E}">
        <p14:creationId xmlns:p14="http://schemas.microsoft.com/office/powerpoint/2010/main" val="3663066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Mobile Endgeräte haben in Deutschland ein hohes Wachstum vorzuweisen!</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25</a:t>
            </a:fld>
            <a:endParaRPr lang="en-AU" dirty="0"/>
          </a:p>
        </p:txBody>
      </p:sp>
      <p:graphicFrame>
        <p:nvGraphicFramePr>
          <p:cNvPr id="10" name="Content Placeholder 9"/>
          <p:cNvGraphicFramePr>
            <a:graphicFrameLocks noGrp="1"/>
          </p:cNvGraphicFramePr>
          <p:nvPr>
            <p:ph sz="quarter" idx="11"/>
            <p:extLst>
              <p:ext uri="{D42A27DB-BD31-4B8C-83A1-F6EECF244321}">
                <p14:modId xmlns:p14="http://schemas.microsoft.com/office/powerpoint/2010/main" val="3433250113"/>
              </p:ext>
            </p:extLst>
          </p:nvPr>
        </p:nvGraphicFramePr>
        <p:xfrm>
          <a:off x="0" y="1031875"/>
          <a:ext cx="9144000" cy="4906963"/>
        </p:xfrm>
        <a:graphic>
          <a:graphicData uri="http://schemas.openxmlformats.org/drawingml/2006/chart">
            <c:chart xmlns:c="http://schemas.openxmlformats.org/drawingml/2006/chart" xmlns:r="http://schemas.openxmlformats.org/officeDocument/2006/relationships" r:id="rId4"/>
          </a:graphicData>
        </a:graphic>
      </p:graphicFrame>
      <p:sp>
        <p:nvSpPr>
          <p:cNvPr id="4" name="Rechteck 3"/>
          <p:cNvSpPr/>
          <p:nvPr/>
        </p:nvSpPr>
        <p:spPr>
          <a:xfrm>
            <a:off x="138223" y="3444948"/>
            <a:ext cx="8304028" cy="12014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de-DE" sz="1600" b="0" dirty="0" smtClean="0"/>
          </a:p>
        </p:txBody>
      </p:sp>
      <p:sp>
        <p:nvSpPr>
          <p:cNvPr id="9" name="Textfeld 8"/>
          <p:cNvSpPr txBox="1"/>
          <p:nvPr/>
        </p:nvSpPr>
        <p:spPr>
          <a:xfrm>
            <a:off x="1292225" y="5570538"/>
            <a:ext cx="7562850" cy="368300"/>
          </a:xfrm>
          <a:prstGeom prst="rect">
            <a:avLst/>
          </a:prstGeom>
          <a:extLst/>
        </p:spPr>
        <p:txBody>
          <a:bodyPr vert="horz" lIns="0" tIns="0" rIns="0" bIns="108000" rtlCol="0" anchor="b">
            <a:noAutofit/>
          </a:bodyPr>
          <a:lstStyle>
            <a:lvl1pPr marL="0" indent="0" defTabSz="914400" eaLnBrk="1" latinLnBrk="0" hangingPunct="1">
              <a:spcBef>
                <a:spcPct val="20000"/>
              </a:spcBef>
              <a:buFont typeface="Arial" pitchFamily="34" charset="0"/>
              <a:buNone/>
              <a:defRPr lang="en-US" sz="800" b="0" baseline="0" dirty="0" smtClean="0">
                <a:solidFill>
                  <a:srgbClr val="333333"/>
                </a:solidFill>
                <a:latin typeface="+mn-lt"/>
                <a:cs typeface="+mn-cs"/>
              </a:defRPr>
            </a:lvl1pPr>
            <a:lvl2pPr marL="0" indent="0" defTabSz="914400" eaLnBrk="1" latinLnBrk="0" hangingPunct="1">
              <a:spcBef>
                <a:spcPct val="20000"/>
              </a:spcBef>
              <a:buFont typeface="Arial" pitchFamily="34" charset="0"/>
              <a:buNone/>
              <a:defRPr sz="1600">
                <a:solidFill>
                  <a:srgbClr val="333333"/>
                </a:solidFill>
                <a:latin typeface="+mn-lt"/>
                <a:cs typeface="+mn-cs"/>
              </a:defRPr>
            </a:lvl2pPr>
            <a:lvl3pPr marL="252413" indent="-252413" defTabSz="914400" eaLnBrk="1" latinLnBrk="0" hangingPunct="1">
              <a:spcBef>
                <a:spcPct val="20000"/>
              </a:spcBef>
              <a:buFont typeface="Wingdings" pitchFamily="2" charset="2"/>
              <a:buChar char=""/>
              <a:defRPr sz="1600">
                <a:solidFill>
                  <a:srgbClr val="333333"/>
                </a:solidFill>
                <a:latin typeface="+mn-lt"/>
                <a:cs typeface="+mn-cs"/>
              </a:defRPr>
            </a:lvl3pPr>
            <a:lvl4pPr marL="508000" indent="-255588" defTabSz="914400" eaLnBrk="1" latinLnBrk="0" hangingPunct="1">
              <a:spcBef>
                <a:spcPct val="20000"/>
              </a:spcBef>
              <a:buFont typeface="Wingdings" pitchFamily="2" charset="2"/>
              <a:buChar char="n"/>
              <a:defRPr sz="1600">
                <a:solidFill>
                  <a:srgbClr val="333333"/>
                </a:solidFill>
                <a:latin typeface="+mn-lt"/>
                <a:cs typeface="+mn-cs"/>
              </a:defRPr>
            </a:lvl4pPr>
            <a:lvl5pPr marL="760413" indent="-252413" defTabSz="914400" eaLnBrk="1" latinLnBrk="0" hangingPunct="1">
              <a:spcBef>
                <a:spcPct val="20000"/>
              </a:spcBef>
              <a:buFont typeface="Wingdings" pitchFamily="2" charset="2"/>
              <a:buChar char="n"/>
              <a:defRPr sz="1600">
                <a:solidFill>
                  <a:srgbClr val="333333"/>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de-DE" dirty="0"/>
              <a:t>Basis:  Alle Befragten </a:t>
            </a:r>
            <a:r>
              <a:rPr lang="de-DE" dirty="0" smtClean="0">
                <a:latin typeface="Verdana" pitchFamily="34" charset="0"/>
                <a:ea typeface="Verdana" pitchFamily="34" charset="0"/>
                <a:cs typeface="Verdana" pitchFamily="34" charset="0"/>
              </a:rPr>
              <a:t>(Bevölkerung </a:t>
            </a:r>
            <a:r>
              <a:rPr lang="de-DE" dirty="0">
                <a:latin typeface="Verdana" pitchFamily="34" charset="0"/>
                <a:ea typeface="Verdana" pitchFamily="34" charset="0"/>
                <a:cs typeface="Verdana" pitchFamily="34" charset="0"/>
              </a:rPr>
              <a:t>in Deutschland ab 14 </a:t>
            </a:r>
            <a:r>
              <a:rPr lang="de-DE" dirty="0" smtClean="0">
                <a:latin typeface="Verdana" pitchFamily="34" charset="0"/>
                <a:ea typeface="Verdana" pitchFamily="34" charset="0"/>
                <a:cs typeface="Verdana" pitchFamily="34" charset="0"/>
              </a:rPr>
              <a:t>Jahre) </a:t>
            </a:r>
            <a:r>
              <a:rPr lang="de-DE" dirty="0" smtClean="0"/>
              <a:t>2013</a:t>
            </a:r>
            <a:r>
              <a:rPr lang="de-DE" dirty="0"/>
              <a:t>: n=1.005, 2012: n=1.005 | Mehrfachantworten </a:t>
            </a:r>
            <a:r>
              <a:rPr lang="de-DE" dirty="0" smtClean="0"/>
              <a:t>möglich</a:t>
            </a:r>
          </a:p>
          <a:p>
            <a:r>
              <a:rPr lang="de-DE" dirty="0" smtClean="0"/>
              <a:t>Quelle</a:t>
            </a:r>
            <a:r>
              <a:rPr lang="de-DE" dirty="0"/>
              <a:t>: </a:t>
            </a:r>
            <a:r>
              <a:rPr lang="de-DE" dirty="0" smtClean="0"/>
              <a:t>Initiative D21 Mobile </a:t>
            </a:r>
            <a:r>
              <a:rPr lang="de-DE" dirty="0"/>
              <a:t>Internetnutzung </a:t>
            </a:r>
            <a:r>
              <a:rPr lang="de-DE" dirty="0" smtClean="0"/>
              <a:t>2013</a:t>
            </a:r>
            <a:endParaRPr lang="de-DE" dirty="0"/>
          </a:p>
        </p:txBody>
      </p:sp>
      <p:sp>
        <p:nvSpPr>
          <p:cNvPr id="11" name="Rechteck 10"/>
          <p:cNvSpPr/>
          <p:nvPr/>
        </p:nvSpPr>
        <p:spPr>
          <a:xfrm>
            <a:off x="203200" y="1100674"/>
            <a:ext cx="8321675" cy="276999"/>
          </a:xfrm>
          <a:prstGeom prst="rect">
            <a:avLst/>
          </a:prstGeom>
        </p:spPr>
        <p:txBody>
          <a:bodyPr wrap="square">
            <a:spAutoFit/>
          </a:bodyPr>
          <a:lstStyle/>
          <a:p>
            <a:pPr eaLnBrk="1" hangingPunct="1">
              <a:buFontTx/>
              <a:buNone/>
              <a:tabLst>
                <a:tab pos="542925" algn="l"/>
              </a:tabLst>
            </a:pPr>
            <a:r>
              <a:rPr lang="en-GB" sz="1200" dirty="0" err="1" smtClean="0">
                <a:latin typeface="+mn-lt"/>
              </a:rPr>
              <a:t>Frage</a:t>
            </a:r>
            <a:r>
              <a:rPr lang="en-GB" sz="1200" dirty="0" smtClean="0">
                <a:latin typeface="+mn-lt"/>
              </a:rPr>
              <a:t>: </a:t>
            </a:r>
            <a:r>
              <a:rPr lang="de-DE" sz="1200" dirty="0">
                <a:latin typeface="+mn-lt"/>
              </a:rPr>
              <a:t>„Welches der folgenden Geräte besitzen Sie derzeit?“ </a:t>
            </a:r>
          </a:p>
        </p:txBody>
      </p:sp>
    </p:spTree>
    <p:custDataLst>
      <p:tags r:id="rId1"/>
    </p:custDataLst>
    <p:extLst>
      <p:ext uri="{BB962C8B-B14F-4D97-AF65-F5344CB8AC3E}">
        <p14:creationId xmlns:p14="http://schemas.microsoft.com/office/powerpoint/2010/main" val="3510570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Rectangle 2"/>
          <p:cNvSpPr>
            <a:spLocks noChangeArrowheads="1"/>
          </p:cNvSpPr>
          <p:nvPr/>
        </p:nvSpPr>
        <p:spPr bwMode="auto">
          <a:xfrm>
            <a:off x="0" y="0"/>
            <a:ext cx="9144000" cy="6858000"/>
          </a:xfrm>
          <a:prstGeom prst="rect">
            <a:avLst/>
          </a:prstGeom>
          <a:solidFill>
            <a:srgbClr val="3EB1CC"/>
          </a:solidFill>
          <a:ln w="9525">
            <a:noFill/>
            <a:miter lim="800000"/>
            <a:headEnd/>
            <a:tailEnd/>
          </a:ln>
        </p:spPr>
        <p:txBody>
          <a:bodyPr wrap="none" lIns="91410" tIns="45705" rIns="91410" bIns="45705" anchor="ctr"/>
          <a:lstStyle/>
          <a:p>
            <a:pPr marL="87313" defTabSz="913557"/>
            <a:endParaRPr lang="de-DE" sz="4000" b="1" dirty="0">
              <a:solidFill>
                <a:schemeClr val="bg1"/>
              </a:solidFill>
              <a:latin typeface="Lucida Sans Unicode" pitchFamily="34" charset="0"/>
              <a:cs typeface="Lucida Sans Unicode" pitchFamily="34" charset="0"/>
            </a:endParaRP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536623">
            <a:off x="1773567" y="3143939"/>
            <a:ext cx="2479156" cy="4151250"/>
          </a:xfrm>
          <a:prstGeom prst="rect">
            <a:avLst/>
          </a:prstGeom>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68685">
            <a:off x="4864358" y="5219564"/>
            <a:ext cx="845167" cy="888750"/>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04062">
            <a:off x="1912721" y="2950874"/>
            <a:ext cx="901511" cy="888750"/>
          </a:xfrm>
          <a:prstGeom prst="rect">
            <a:avLst/>
          </a:prstGeom>
        </p:spPr>
      </p:pic>
      <p:pic>
        <p:nvPicPr>
          <p:cNvPr id="11"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80374">
            <a:off x="5227093" y="3548588"/>
            <a:ext cx="855000" cy="652500"/>
          </a:xfrm>
          <a:prstGeom prst="rect">
            <a:avLst/>
          </a:prstGeom>
        </p:spPr>
      </p:pic>
      <p:pic>
        <p:nvPicPr>
          <p:cNvPr id="12" name="Grafi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026940">
            <a:off x="807436" y="4146922"/>
            <a:ext cx="599048" cy="1018178"/>
          </a:xfrm>
          <a:prstGeom prst="rect">
            <a:avLst/>
          </a:prstGeom>
        </p:spPr>
      </p:pic>
      <p:sp>
        <p:nvSpPr>
          <p:cNvPr id="4" name="Textplatzhalter 3"/>
          <p:cNvSpPr>
            <a:spLocks noGrp="1"/>
          </p:cNvSpPr>
          <p:nvPr>
            <p:ph type="body" sz="quarter" idx="16"/>
          </p:nvPr>
        </p:nvSpPr>
        <p:spPr>
          <a:xfrm>
            <a:off x="387969" y="836525"/>
            <a:ext cx="8390287" cy="2038234"/>
          </a:xfrm>
        </p:spPr>
        <p:txBody>
          <a:bodyPr/>
          <a:lstStyle/>
          <a:p>
            <a:pPr marL="0" indent="0">
              <a:buNone/>
            </a:pPr>
            <a:r>
              <a:rPr lang="de-DE" sz="6000" b="1" dirty="0" smtClean="0">
                <a:solidFill>
                  <a:schemeClr val="bg1"/>
                </a:solidFill>
                <a:latin typeface="Lucida Sans Unicode" pitchFamily="34" charset="0"/>
                <a:cs typeface="Lucida Sans Unicode" pitchFamily="34" charset="0"/>
              </a:rPr>
              <a:t>Mobile</a:t>
            </a:r>
            <a:r>
              <a:rPr lang="de-DE" sz="4000" b="1" dirty="0" smtClean="0">
                <a:solidFill>
                  <a:schemeClr val="bg1"/>
                </a:solidFill>
                <a:latin typeface="Lucida Sans Unicode" pitchFamily="34" charset="0"/>
                <a:cs typeface="Lucida Sans Unicode" pitchFamily="34" charset="0"/>
              </a:rPr>
              <a:t> Endgeräte führen zu einer </a:t>
            </a:r>
            <a:r>
              <a:rPr lang="de-DE" sz="6600" b="1" dirty="0" smtClean="0">
                <a:solidFill>
                  <a:schemeClr val="bg1"/>
                </a:solidFill>
                <a:latin typeface="Lucida Sans Unicode" pitchFamily="34" charset="0"/>
                <a:cs typeface="Lucida Sans Unicode" pitchFamily="34" charset="0"/>
              </a:rPr>
              <a:t>gesteigerten</a:t>
            </a:r>
            <a:r>
              <a:rPr lang="de-DE" sz="4000" b="1" dirty="0" smtClean="0">
                <a:solidFill>
                  <a:schemeClr val="bg1"/>
                </a:solidFill>
                <a:latin typeface="Lucida Sans Unicode" pitchFamily="34" charset="0"/>
                <a:cs typeface="Lucida Sans Unicode" pitchFamily="34" charset="0"/>
              </a:rPr>
              <a:t> Internetnutzung in Deutschland.</a:t>
            </a:r>
            <a:endParaRPr lang="de-DE" sz="4000" b="1" dirty="0">
              <a:solidFill>
                <a:schemeClr val="bg1"/>
              </a:solidFill>
              <a:latin typeface="Lucida Sans Unicode" pitchFamily="34" charset="0"/>
              <a:cs typeface="Lucida Sans Unicode" pitchFamily="34" charset="0"/>
            </a:endParaRPr>
          </a:p>
        </p:txBody>
      </p:sp>
    </p:spTree>
    <p:extLst>
      <p:ext uri="{BB962C8B-B14F-4D97-AF65-F5344CB8AC3E}">
        <p14:creationId xmlns:p14="http://schemas.microsoft.com/office/powerpoint/2010/main" val="215842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e 10"/>
          <p:cNvGraphicFramePr>
            <a:graphicFrameLocks noGrp="1"/>
          </p:cNvGraphicFramePr>
          <p:nvPr>
            <p:extLst>
              <p:ext uri="{D42A27DB-BD31-4B8C-83A1-F6EECF244321}">
                <p14:modId xmlns:p14="http://schemas.microsoft.com/office/powerpoint/2010/main" val="345440209"/>
              </p:ext>
            </p:extLst>
          </p:nvPr>
        </p:nvGraphicFramePr>
        <p:xfrm>
          <a:off x="523876" y="1367826"/>
          <a:ext cx="2486024" cy="4042374"/>
        </p:xfrm>
        <a:graphic>
          <a:graphicData uri="http://schemas.openxmlformats.org/drawingml/2006/table">
            <a:tbl>
              <a:tblPr firstRow="1" bandRow="1">
                <a:tableStyleId>{5C22544A-7EE6-4342-B048-85BDC9FD1C3A}</a:tableStyleId>
              </a:tblPr>
              <a:tblGrid>
                <a:gridCol w="2486024"/>
              </a:tblGrid>
              <a:tr h="673729">
                <a:tc>
                  <a:txBody>
                    <a:bodyPr/>
                    <a:lstStyle/>
                    <a:p>
                      <a:pPr algn="l"/>
                      <a:r>
                        <a:rPr lang="de-DE" sz="1600" b="0" dirty="0" smtClean="0">
                          <a:solidFill>
                            <a:schemeClr val="tx1"/>
                          </a:solidFill>
                          <a:latin typeface="Verdana" pitchFamily="34" charset="0"/>
                          <a:ea typeface="Verdana" pitchFamily="34" charset="0"/>
                          <a:cs typeface="Verdana" pitchFamily="34" charset="0"/>
                        </a:rPr>
                        <a:t>stark</a:t>
                      </a:r>
                      <a:r>
                        <a:rPr lang="de-DE" sz="1600" b="0" baseline="0" dirty="0" smtClean="0">
                          <a:solidFill>
                            <a:schemeClr val="tx1"/>
                          </a:solidFill>
                          <a:latin typeface="Verdana" pitchFamily="34" charset="0"/>
                          <a:ea typeface="Verdana" pitchFamily="34" charset="0"/>
                          <a:cs typeface="Verdana" pitchFamily="34" charset="0"/>
                        </a:rPr>
                        <a:t> gestiegen</a:t>
                      </a:r>
                      <a:endParaRPr lang="de-DE" sz="1600" b="0" dirty="0">
                        <a:solidFill>
                          <a:schemeClr val="tx1"/>
                        </a:solidFill>
                        <a:latin typeface="Verdana" pitchFamily="34" charset="0"/>
                        <a:ea typeface="Verdana" pitchFamily="34" charset="0"/>
                        <a:cs typeface="Verdana" pitchFamily="34" charset="0"/>
                      </a:endParaRPr>
                    </a:p>
                  </a:txBody>
                  <a:tcPr marL="91447" marR="91447" marT="45727" marB="45727"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73729">
                <a:tc>
                  <a:txBody>
                    <a:bodyPr/>
                    <a:lstStyle/>
                    <a:p>
                      <a:pPr algn="l"/>
                      <a:r>
                        <a:rPr lang="de-DE" sz="1600" b="0" dirty="0" smtClean="0">
                          <a:latin typeface="Verdana" pitchFamily="34" charset="0"/>
                          <a:ea typeface="Verdana" pitchFamily="34" charset="0"/>
                          <a:cs typeface="Verdana" pitchFamily="34" charset="0"/>
                        </a:rPr>
                        <a:t>leicht g</a:t>
                      </a:r>
                      <a:r>
                        <a:rPr lang="de-DE" sz="1600" b="0" baseline="0" dirty="0" smtClean="0">
                          <a:latin typeface="Verdana" pitchFamily="34" charset="0"/>
                          <a:ea typeface="Verdana" pitchFamily="34" charset="0"/>
                          <a:cs typeface="Verdana" pitchFamily="34" charset="0"/>
                        </a:rPr>
                        <a:t>estiegen</a:t>
                      </a:r>
                      <a:endParaRPr lang="de-DE" sz="1600" b="0" dirty="0" smtClean="0">
                        <a:latin typeface="Verdana" pitchFamily="34" charset="0"/>
                        <a:ea typeface="Verdana" pitchFamily="34" charset="0"/>
                        <a:cs typeface="Verdana" pitchFamily="34" charset="0"/>
                      </a:endParaRPr>
                    </a:p>
                  </a:txBody>
                  <a:tcPr marL="91447" marR="91447" marT="45727" marB="45727"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673729">
                <a:tc>
                  <a:txBody>
                    <a:bodyPr/>
                    <a:lstStyle/>
                    <a:p>
                      <a:pPr algn="l"/>
                      <a:r>
                        <a:rPr lang="de-DE" sz="1600" b="0" dirty="0" smtClean="0">
                          <a:latin typeface="Verdana" pitchFamily="34" charset="0"/>
                          <a:ea typeface="Verdana" pitchFamily="34" charset="0"/>
                          <a:cs typeface="Verdana" pitchFamily="34" charset="0"/>
                        </a:rPr>
                        <a:t>gleich</a:t>
                      </a:r>
                      <a:r>
                        <a:rPr lang="de-DE" sz="1600" b="0" baseline="0" dirty="0" smtClean="0">
                          <a:latin typeface="Verdana" pitchFamily="34" charset="0"/>
                          <a:ea typeface="Verdana" pitchFamily="34" charset="0"/>
                          <a:cs typeface="Verdana" pitchFamily="34" charset="0"/>
                        </a:rPr>
                        <a:t> geblieben</a:t>
                      </a:r>
                      <a:endParaRPr lang="de-DE" sz="1600" b="0" dirty="0" smtClean="0">
                        <a:latin typeface="Verdana" pitchFamily="34" charset="0"/>
                        <a:ea typeface="Verdana" pitchFamily="34" charset="0"/>
                        <a:cs typeface="Verdana" pitchFamily="34" charset="0"/>
                      </a:endParaRPr>
                    </a:p>
                  </a:txBody>
                  <a:tcPr marL="91447" marR="91447"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73729">
                <a:tc>
                  <a:txBody>
                    <a:bodyPr/>
                    <a:lstStyle/>
                    <a:p>
                      <a:pPr algn="l"/>
                      <a:r>
                        <a:rPr lang="de-DE" sz="1600" b="0" dirty="0" smtClean="0">
                          <a:latin typeface="Verdana" pitchFamily="34" charset="0"/>
                          <a:ea typeface="Verdana" pitchFamily="34" charset="0"/>
                          <a:cs typeface="Verdana" pitchFamily="34" charset="0"/>
                        </a:rPr>
                        <a:t>leicht gesunken</a:t>
                      </a:r>
                    </a:p>
                  </a:txBody>
                  <a:tcPr marL="91447" marR="91447"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73729">
                <a:tc>
                  <a:txBody>
                    <a:bodyPr/>
                    <a:lstStyle/>
                    <a:p>
                      <a:pPr algn="l"/>
                      <a:r>
                        <a:rPr lang="de-DE" sz="1600" b="0" dirty="0" smtClean="0">
                          <a:latin typeface="Verdana" pitchFamily="34" charset="0"/>
                          <a:ea typeface="Verdana" pitchFamily="34" charset="0"/>
                          <a:cs typeface="Verdana" pitchFamily="34" charset="0"/>
                        </a:rPr>
                        <a:t>stark gesunken</a:t>
                      </a:r>
                    </a:p>
                  </a:txBody>
                  <a:tcPr marL="91447" marR="91447"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73729">
                <a:tc>
                  <a:txBody>
                    <a:bodyPr/>
                    <a:lstStyle/>
                    <a:p>
                      <a:pPr algn="l"/>
                      <a:r>
                        <a:rPr lang="de-DE" sz="1600" b="0" dirty="0" smtClean="0">
                          <a:latin typeface="Verdana" pitchFamily="34" charset="0"/>
                          <a:ea typeface="Verdana" pitchFamily="34" charset="0"/>
                          <a:cs typeface="Verdana" pitchFamily="34" charset="0"/>
                        </a:rPr>
                        <a:t>Keine</a:t>
                      </a:r>
                      <a:r>
                        <a:rPr lang="de-DE" sz="1600" b="0" baseline="0" dirty="0" smtClean="0">
                          <a:latin typeface="Verdana" pitchFamily="34" charset="0"/>
                          <a:ea typeface="Verdana" pitchFamily="34" charset="0"/>
                          <a:cs typeface="Verdana" pitchFamily="34" charset="0"/>
                        </a:rPr>
                        <a:t> Angabe </a:t>
                      </a:r>
                      <a:endParaRPr lang="de-DE" sz="1600" b="0" dirty="0" smtClean="0">
                        <a:latin typeface="Verdana" pitchFamily="34" charset="0"/>
                        <a:ea typeface="Verdana" pitchFamily="34" charset="0"/>
                        <a:cs typeface="Verdana" pitchFamily="34" charset="0"/>
                      </a:endParaRPr>
                    </a:p>
                  </a:txBody>
                  <a:tcPr marL="91447" marR="91447"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 name="Geschweifte Klammer rechts 1"/>
          <p:cNvSpPr/>
          <p:nvPr/>
        </p:nvSpPr>
        <p:spPr>
          <a:xfrm>
            <a:off x="5785132" y="1494804"/>
            <a:ext cx="145774" cy="125175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 name="Titel 3"/>
          <p:cNvSpPr>
            <a:spLocks noGrp="1"/>
          </p:cNvSpPr>
          <p:nvPr>
            <p:ph type="title"/>
          </p:nvPr>
        </p:nvSpPr>
        <p:spPr/>
        <p:txBody>
          <a:bodyPr/>
          <a:lstStyle/>
          <a:p>
            <a:r>
              <a:rPr lang="de-DE" dirty="0"/>
              <a:t>Einfluss mobiler Endgeräte auf Internetnutzung</a:t>
            </a:r>
            <a:r>
              <a:rPr lang="de-DE" sz="2000" b="1" kern="0" dirty="0">
                <a:solidFill>
                  <a:srgbClr val="ED1B33"/>
                </a:solidFill>
                <a:latin typeface="Arial"/>
              </a:rPr>
              <a:t/>
            </a:r>
            <a:br>
              <a:rPr lang="de-DE" sz="2000" b="1" kern="0" dirty="0">
                <a:solidFill>
                  <a:srgbClr val="ED1B33"/>
                </a:solidFill>
                <a:latin typeface="Arial"/>
              </a:rPr>
            </a:br>
            <a:endParaRPr lang="de-DE" dirty="0"/>
          </a:p>
        </p:txBody>
      </p:sp>
      <p:sp>
        <p:nvSpPr>
          <p:cNvPr id="5" name="Textplatzhalter 4"/>
          <p:cNvSpPr>
            <a:spLocks noGrp="1"/>
          </p:cNvSpPr>
          <p:nvPr>
            <p:ph type="body" sz="quarter" idx="16"/>
          </p:nvPr>
        </p:nvSpPr>
        <p:spPr/>
        <p:txBody>
          <a:bodyPr/>
          <a:lstStyle/>
          <a:p>
            <a:r>
              <a:rPr lang="de-DE" dirty="0">
                <a:latin typeface="Verdana" pitchFamily="34" charset="0"/>
                <a:ea typeface="Verdana" pitchFamily="34" charset="0"/>
                <a:cs typeface="Verdana" pitchFamily="34" charset="0"/>
              </a:rPr>
              <a:t>Basis: Alle </a:t>
            </a:r>
            <a:r>
              <a:rPr lang="de-DE" dirty="0" smtClean="0">
                <a:latin typeface="Verdana" pitchFamily="34" charset="0"/>
                <a:ea typeface="Verdana" pitchFamily="34" charset="0"/>
                <a:cs typeface="Verdana" pitchFamily="34" charset="0"/>
              </a:rPr>
              <a:t>Befragten (Bevölkerung </a:t>
            </a:r>
            <a:r>
              <a:rPr lang="de-DE" dirty="0">
                <a:latin typeface="Verdana" pitchFamily="34" charset="0"/>
                <a:ea typeface="Verdana" pitchFamily="34" charset="0"/>
                <a:cs typeface="Verdana" pitchFamily="34" charset="0"/>
              </a:rPr>
              <a:t>in Deutschland ab 14 </a:t>
            </a:r>
            <a:r>
              <a:rPr lang="de-DE" dirty="0" smtClean="0">
                <a:latin typeface="Verdana" pitchFamily="34" charset="0"/>
                <a:ea typeface="Verdana" pitchFamily="34" charset="0"/>
                <a:cs typeface="Verdana" pitchFamily="34" charset="0"/>
              </a:rPr>
              <a:t>Jahre), </a:t>
            </a:r>
            <a:r>
              <a:rPr lang="de-DE" dirty="0">
                <a:latin typeface="Verdana" pitchFamily="34" charset="0"/>
                <a:ea typeface="Verdana" pitchFamily="34" charset="0"/>
                <a:cs typeface="Verdana" pitchFamily="34" charset="0"/>
              </a:rPr>
              <a:t>die min. ein mobiles Endgerät besitzen 2013: n=555; 2012: n=466 | Alle Befragten (Bevölkerung in Deutschland ab 14 </a:t>
            </a:r>
            <a:r>
              <a:rPr lang="de-DE" dirty="0" smtClean="0">
                <a:latin typeface="Verdana" pitchFamily="34" charset="0"/>
                <a:ea typeface="Verdana" pitchFamily="34" charset="0"/>
                <a:cs typeface="Verdana" pitchFamily="34" charset="0"/>
              </a:rPr>
              <a:t>Jahre), </a:t>
            </a:r>
            <a:r>
              <a:rPr lang="de-DE" dirty="0">
                <a:latin typeface="Verdana" pitchFamily="34" charset="0"/>
                <a:ea typeface="Verdana" pitchFamily="34" charset="0"/>
                <a:cs typeface="Verdana" pitchFamily="34" charset="0"/>
              </a:rPr>
              <a:t>die ein </a:t>
            </a:r>
            <a:r>
              <a:rPr lang="de-DE" dirty="0" err="1">
                <a:latin typeface="Verdana" pitchFamily="34" charset="0"/>
                <a:ea typeface="Verdana" pitchFamily="34" charset="0"/>
                <a:cs typeface="Verdana" pitchFamily="34" charset="0"/>
              </a:rPr>
              <a:t>Tablet</a:t>
            </a:r>
            <a:r>
              <a:rPr lang="de-DE" dirty="0">
                <a:latin typeface="Verdana" pitchFamily="34" charset="0"/>
                <a:ea typeface="Verdana" pitchFamily="34" charset="0"/>
                <a:cs typeface="Verdana" pitchFamily="34" charset="0"/>
              </a:rPr>
              <a:t> besitzen 2013: n=125; 2012: n=49</a:t>
            </a:r>
          </a:p>
          <a:p>
            <a:pPr lvl="0"/>
            <a:r>
              <a:rPr lang="de-DE" dirty="0" smtClean="0">
                <a:latin typeface="Verdana" pitchFamily="34" charset="0"/>
                <a:ea typeface="Verdana" pitchFamily="34" charset="0"/>
                <a:cs typeface="Verdana" pitchFamily="34" charset="0"/>
              </a:rPr>
              <a:t>Quelle</a:t>
            </a:r>
            <a:r>
              <a:rPr lang="de-DE" dirty="0">
                <a:latin typeface="Verdana" pitchFamily="34" charset="0"/>
                <a:ea typeface="Verdana" pitchFamily="34" charset="0"/>
                <a:cs typeface="Verdana" pitchFamily="34" charset="0"/>
              </a:rPr>
              <a:t>: Initiative D21: Mobile Internetnutzung </a:t>
            </a:r>
            <a:r>
              <a:rPr lang="de-DE" dirty="0" smtClean="0">
                <a:latin typeface="Verdana" pitchFamily="34" charset="0"/>
                <a:ea typeface="Verdana" pitchFamily="34" charset="0"/>
                <a:cs typeface="Verdana" pitchFamily="34" charset="0"/>
              </a:rPr>
              <a:t>2013</a:t>
            </a:r>
            <a:endParaRPr lang="de-DE" dirty="0"/>
          </a:p>
        </p:txBody>
      </p:sp>
      <p:sp>
        <p:nvSpPr>
          <p:cNvPr id="6" name="Textfeld 5"/>
          <p:cNvSpPr txBox="1"/>
          <p:nvPr/>
        </p:nvSpPr>
        <p:spPr>
          <a:xfrm>
            <a:off x="6054725" y="1751349"/>
            <a:ext cx="2711450" cy="738664"/>
          </a:xfrm>
          <a:prstGeom prst="rect">
            <a:avLst/>
          </a:prstGeom>
          <a:noFill/>
        </p:spPr>
        <p:txBody>
          <a:bodyPr wrap="square" rtlCol="0">
            <a:spAutoFit/>
          </a:bodyPr>
          <a:lstStyle/>
          <a:p>
            <a:pPr algn="l"/>
            <a:r>
              <a:rPr lang="de-DE" sz="1400" b="0" dirty="0" smtClean="0">
                <a:latin typeface="+mn-lt"/>
              </a:rPr>
              <a:t>Alle Nutzer: 59 Prozent</a:t>
            </a:r>
          </a:p>
          <a:p>
            <a:pPr algn="l"/>
            <a:endParaRPr lang="de-DE" sz="1400" dirty="0" smtClean="0">
              <a:latin typeface="+mn-lt"/>
            </a:endParaRPr>
          </a:p>
          <a:p>
            <a:pPr algn="l"/>
            <a:r>
              <a:rPr lang="de-DE" sz="1400" dirty="0" err="1" smtClean="0">
                <a:latin typeface="+mn-lt"/>
              </a:rPr>
              <a:t>Tablet</a:t>
            </a:r>
            <a:r>
              <a:rPr lang="de-DE" sz="1400" dirty="0" smtClean="0">
                <a:latin typeface="+mn-lt"/>
              </a:rPr>
              <a:t>-Besitzer: 75 Prozent</a:t>
            </a:r>
            <a:endParaRPr lang="de-DE" sz="1400" b="0" dirty="0" smtClean="0">
              <a:latin typeface="+mn-lt"/>
            </a:endParaRPr>
          </a:p>
        </p:txBody>
      </p:sp>
      <p:graphicFrame>
        <p:nvGraphicFramePr>
          <p:cNvPr id="12" name="Objekt 2"/>
          <p:cNvGraphicFramePr>
            <a:graphicFrameLocks/>
          </p:cNvGraphicFramePr>
          <p:nvPr>
            <p:extLst>
              <p:ext uri="{D42A27DB-BD31-4B8C-83A1-F6EECF244321}">
                <p14:modId xmlns:p14="http://schemas.microsoft.com/office/powerpoint/2010/main" val="3647490524"/>
              </p:ext>
            </p:extLst>
          </p:nvPr>
        </p:nvGraphicFramePr>
        <p:xfrm>
          <a:off x="2505076" y="924915"/>
          <a:ext cx="4705350" cy="4485285"/>
        </p:xfrm>
        <a:graphic>
          <a:graphicData uri="http://schemas.openxmlformats.org/presentationml/2006/ole">
            <mc:AlternateContent xmlns:mc="http://schemas.openxmlformats.org/markup-compatibility/2006">
              <mc:Choice xmlns:v="urn:schemas-microsoft-com:vml" Requires="v">
                <p:oleObj spid="_x0000_s284001" name="Diagramm" r:id="rId4" imgW="5286257" imgH="4924352" progId="MSGraph.Chart.8">
                  <p:embed followColorScheme="full"/>
                </p:oleObj>
              </mc:Choice>
              <mc:Fallback>
                <p:oleObj name="Diagramm" r:id="rId4" imgW="5286257" imgH="4924352" progId="MSGraph.Chart.8">
                  <p:embed followColorScheme="full"/>
                  <p:pic>
                    <p:nvPicPr>
                      <p:cNvPr id="0" name=""/>
                      <p:cNvPicPr>
                        <a:picLocks noChangeArrowheads="1"/>
                      </p:cNvPicPr>
                      <p:nvPr/>
                    </p:nvPicPr>
                    <p:blipFill>
                      <a:blip r:embed="rId5"/>
                      <a:srcRect/>
                      <a:stretch>
                        <a:fillRect/>
                      </a:stretch>
                    </p:blipFill>
                    <p:spPr bwMode="gray">
                      <a:xfrm>
                        <a:off x="2505076" y="924915"/>
                        <a:ext cx="4705350" cy="4485285"/>
                      </a:xfrm>
                      <a:prstGeom prst="rect">
                        <a:avLst/>
                      </a:prstGeom>
                      <a:noFill/>
                      <a:ln>
                        <a:noFill/>
                      </a:ln>
                      <a:effectLst/>
                      <a:extLst/>
                    </p:spPr>
                  </p:pic>
                </p:oleObj>
              </mc:Fallback>
            </mc:AlternateContent>
          </a:graphicData>
        </a:graphic>
      </p:graphicFrame>
      <p:sp>
        <p:nvSpPr>
          <p:cNvPr id="9" name="Rechteck 8"/>
          <p:cNvSpPr/>
          <p:nvPr/>
        </p:nvSpPr>
        <p:spPr>
          <a:xfrm>
            <a:off x="203200" y="833974"/>
            <a:ext cx="8321675" cy="461665"/>
          </a:xfrm>
          <a:prstGeom prst="rect">
            <a:avLst/>
          </a:prstGeom>
        </p:spPr>
        <p:txBody>
          <a:bodyPr wrap="square">
            <a:spAutoFit/>
          </a:bodyPr>
          <a:lstStyle/>
          <a:p>
            <a:pPr eaLnBrk="1" hangingPunct="1">
              <a:buFontTx/>
              <a:buNone/>
              <a:tabLst>
                <a:tab pos="542925" algn="l"/>
              </a:tabLst>
            </a:pPr>
            <a:r>
              <a:rPr lang="en-GB" sz="1200" dirty="0" err="1" smtClean="0">
                <a:latin typeface="+mn-lt"/>
              </a:rPr>
              <a:t>Frage</a:t>
            </a:r>
            <a:r>
              <a:rPr lang="en-GB" sz="1200" dirty="0" smtClean="0">
                <a:latin typeface="+mn-lt"/>
              </a:rPr>
              <a:t>: </a:t>
            </a:r>
            <a:r>
              <a:rPr lang="de-DE" sz="1200" dirty="0">
                <a:latin typeface="+mn-lt"/>
              </a:rPr>
              <a:t>„Würden Sie sagen, die Zeit, die Sie insgesamt im Internet verbringen ist durch mobile Endgeräte </a:t>
            </a:r>
            <a:r>
              <a:rPr lang="de-DE" sz="1200" dirty="0" smtClean="0">
                <a:latin typeface="+mn-lt"/>
              </a:rPr>
              <a:t>	gestiegen</a:t>
            </a:r>
            <a:r>
              <a:rPr lang="de-DE" sz="1200" dirty="0">
                <a:latin typeface="+mn-lt"/>
              </a:rPr>
              <a:t>, gleich geblieben oder gesunken</a:t>
            </a:r>
            <a:r>
              <a:rPr lang="de-DE" sz="1200" dirty="0" smtClean="0">
                <a:latin typeface="+mn-lt"/>
              </a:rPr>
              <a:t>?“</a:t>
            </a:r>
            <a:endParaRPr lang="de-DE" sz="1200" dirty="0">
              <a:latin typeface="+mn-lt"/>
            </a:endParaRPr>
          </a:p>
        </p:txBody>
      </p:sp>
    </p:spTree>
    <p:extLst>
      <p:ext uri="{BB962C8B-B14F-4D97-AF65-F5344CB8AC3E}">
        <p14:creationId xmlns:p14="http://schemas.microsoft.com/office/powerpoint/2010/main" val="37529518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Rectangle 2"/>
          <p:cNvSpPr>
            <a:spLocks noChangeArrowheads="1"/>
          </p:cNvSpPr>
          <p:nvPr/>
        </p:nvSpPr>
        <p:spPr bwMode="auto">
          <a:xfrm>
            <a:off x="0" y="0"/>
            <a:ext cx="9144000" cy="6858000"/>
          </a:xfrm>
          <a:prstGeom prst="rect">
            <a:avLst/>
          </a:prstGeom>
          <a:solidFill>
            <a:srgbClr val="3EB1CC"/>
          </a:solidFill>
          <a:ln w="9525">
            <a:noFill/>
            <a:miter lim="800000"/>
            <a:headEnd/>
            <a:tailEnd/>
          </a:ln>
        </p:spPr>
        <p:txBody>
          <a:bodyPr wrap="none" lIns="91410" tIns="45705" rIns="91410" bIns="45705" anchor="ctr"/>
          <a:lstStyle/>
          <a:p>
            <a:pPr marL="87313" defTabSz="913557"/>
            <a:endParaRPr lang="de-DE" sz="4000" b="1" dirty="0">
              <a:solidFill>
                <a:schemeClr val="bg1"/>
              </a:solidFill>
              <a:latin typeface="Lucida Sans Unicode" pitchFamily="34" charset="0"/>
              <a:cs typeface="Lucida Sans Unicode" pitchFamily="34" charset="0"/>
            </a:endParaRPr>
          </a:p>
        </p:txBody>
      </p:sp>
      <p:sp>
        <p:nvSpPr>
          <p:cNvPr id="4" name="Textplatzhalter 3"/>
          <p:cNvSpPr>
            <a:spLocks noGrp="1"/>
          </p:cNvSpPr>
          <p:nvPr>
            <p:ph type="body" sz="quarter" idx="16"/>
          </p:nvPr>
        </p:nvSpPr>
        <p:spPr>
          <a:xfrm>
            <a:off x="184695" y="2628828"/>
            <a:ext cx="4887035" cy="4005919"/>
          </a:xfrm>
        </p:spPr>
        <p:txBody>
          <a:bodyPr/>
          <a:lstStyle/>
          <a:p>
            <a:pPr marL="0" indent="0">
              <a:buNone/>
            </a:pPr>
            <a:r>
              <a:rPr lang="de-DE" sz="4000" b="1" dirty="0" smtClean="0">
                <a:solidFill>
                  <a:schemeClr val="bg1"/>
                </a:solidFill>
                <a:latin typeface="Lucida Sans Unicode" pitchFamily="34" charset="0"/>
                <a:cs typeface="Lucida Sans Unicode" pitchFamily="34" charset="0"/>
              </a:rPr>
              <a:t>Pros und Cons mobiles Internet</a:t>
            </a:r>
          </a:p>
        </p:txBody>
      </p:sp>
      <p:pic>
        <p:nvPicPr>
          <p:cNvPr id="22" name="Grafik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13040" y="-1809808"/>
            <a:ext cx="5140147" cy="8937926"/>
          </a:xfrm>
          <a:prstGeom prst="rect">
            <a:avLst/>
          </a:prstGeom>
        </p:spPr>
      </p:pic>
      <p:pic>
        <p:nvPicPr>
          <p:cNvPr id="16" name="Grafik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501" y="3719378"/>
            <a:ext cx="3655862" cy="1128375"/>
          </a:xfrm>
          <a:prstGeom prst="rect">
            <a:avLst/>
          </a:prstGeom>
        </p:spPr>
      </p:pic>
      <p:pic>
        <p:nvPicPr>
          <p:cNvPr id="15" name="Grafik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2799" y="775070"/>
            <a:ext cx="735456" cy="3105259"/>
          </a:xfrm>
          <a:prstGeom prst="rect">
            <a:avLst/>
          </a:prstGeom>
        </p:spPr>
      </p:pic>
      <p:pic>
        <p:nvPicPr>
          <p:cNvPr id="19" name="Grafik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7501" y="799991"/>
            <a:ext cx="1336050" cy="3080338"/>
          </a:xfrm>
          <a:prstGeom prst="rect">
            <a:avLst/>
          </a:prstGeom>
        </p:spPr>
      </p:pic>
    </p:spTree>
    <p:extLst>
      <p:ext uri="{BB962C8B-B14F-4D97-AF65-F5344CB8AC3E}">
        <p14:creationId xmlns:p14="http://schemas.microsoft.com/office/powerpoint/2010/main" val="3403803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3686269438"/>
              </p:ext>
            </p:extLst>
          </p:nvPr>
        </p:nvGraphicFramePr>
        <p:xfrm>
          <a:off x="76200" y="1765300"/>
          <a:ext cx="2794000" cy="2844800"/>
        </p:xfrm>
        <a:graphic>
          <a:graphicData uri="http://schemas.openxmlformats.org/drawingml/2006/table">
            <a:tbl>
              <a:tblPr firstRow="1" bandRow="1">
                <a:tableStyleId>{2D5ABB26-0587-4C30-8999-92F81FD0307C}</a:tableStyleId>
              </a:tblPr>
              <a:tblGrid>
                <a:gridCol w="2794000"/>
              </a:tblGrid>
              <a:tr h="406400">
                <a:tc>
                  <a:txBody>
                    <a:bodyPr/>
                    <a:lstStyle/>
                    <a:p>
                      <a:pPr algn="l" fontAlgn="b"/>
                      <a:r>
                        <a:rPr lang="de-DE" sz="1150" b="0" i="0" u="none" strike="noStrike" dirty="0">
                          <a:solidFill>
                            <a:srgbClr val="000000"/>
                          </a:solidFill>
                          <a:effectLst/>
                          <a:latin typeface="+mj-lt"/>
                        </a:rPr>
                        <a:t>Informationen stehen schneller zur </a:t>
                      </a:r>
                      <a:r>
                        <a:rPr lang="de-DE" sz="1150" b="0" i="0" u="none" strike="noStrike" dirty="0" smtClean="0">
                          <a:solidFill>
                            <a:srgbClr val="000000"/>
                          </a:solidFill>
                          <a:effectLst/>
                          <a:latin typeface="+mj-lt"/>
                        </a:rPr>
                        <a:t>Verfügung/Aktualität d.</a:t>
                      </a:r>
                      <a:r>
                        <a:rPr lang="de-DE" sz="1150" b="0" i="0" u="none" strike="noStrike" baseline="0" dirty="0" smtClean="0">
                          <a:solidFill>
                            <a:srgbClr val="000000"/>
                          </a:solidFill>
                          <a:effectLst/>
                          <a:latin typeface="+mj-lt"/>
                        </a:rPr>
                        <a:t> N</a:t>
                      </a:r>
                      <a:r>
                        <a:rPr lang="de-DE" sz="1150" b="0" i="0" u="none" strike="noStrike" dirty="0" smtClean="0">
                          <a:solidFill>
                            <a:srgbClr val="000000"/>
                          </a:solidFill>
                          <a:effectLst/>
                          <a:latin typeface="+mj-lt"/>
                        </a:rPr>
                        <a:t>achrichten</a:t>
                      </a:r>
                      <a:endParaRPr lang="de-DE" sz="1150" b="0" i="0" u="none" strike="noStrike" dirty="0">
                        <a:solidFill>
                          <a:srgbClr val="000000"/>
                        </a:solidFill>
                        <a:effectLst/>
                        <a:latin typeface="+mj-lt"/>
                      </a:endParaRPr>
                    </a:p>
                  </a:txBody>
                  <a:tcPr marL="9525" marR="9525" marT="9525" marB="0" anchor="ctr"/>
                </a:tc>
              </a:tr>
              <a:tr h="406400">
                <a:tc>
                  <a:txBody>
                    <a:bodyPr/>
                    <a:lstStyle/>
                    <a:p>
                      <a:pPr algn="l" fontAlgn="b"/>
                      <a:r>
                        <a:rPr lang="de-DE" sz="1150" b="0" i="0" u="none" strike="noStrike" dirty="0">
                          <a:solidFill>
                            <a:srgbClr val="000000"/>
                          </a:solidFill>
                          <a:effectLst/>
                          <a:latin typeface="+mj-lt"/>
                        </a:rPr>
                        <a:t>Zugriff auf eine Vielzahl an Informationen</a:t>
                      </a:r>
                    </a:p>
                  </a:txBody>
                  <a:tcPr marL="9525" marR="9525" marT="9525" marB="0" anchor="ctr"/>
                </a:tc>
              </a:tr>
              <a:tr h="406400">
                <a:tc>
                  <a:txBody>
                    <a:bodyPr/>
                    <a:lstStyle/>
                    <a:p>
                      <a:pPr algn="l" fontAlgn="b"/>
                      <a:r>
                        <a:rPr lang="de-DE" sz="1150" b="0" i="0" u="none" strike="noStrike">
                          <a:solidFill>
                            <a:srgbClr val="000000"/>
                          </a:solidFill>
                          <a:effectLst/>
                          <a:latin typeface="+mj-lt"/>
                        </a:rPr>
                        <a:t>Vernetzung mit Freunden wird einfacher</a:t>
                      </a:r>
                    </a:p>
                  </a:txBody>
                  <a:tcPr marL="9525" marR="9525" marT="9525" marB="0" anchor="ctr"/>
                </a:tc>
              </a:tr>
              <a:tr h="406400">
                <a:tc>
                  <a:txBody>
                    <a:bodyPr/>
                    <a:lstStyle/>
                    <a:p>
                      <a:pPr algn="l" fontAlgn="b"/>
                      <a:r>
                        <a:rPr lang="de-DE" sz="1150" b="0" i="0" u="none" strike="noStrike" dirty="0">
                          <a:solidFill>
                            <a:srgbClr val="000000"/>
                          </a:solidFill>
                          <a:effectLst/>
                          <a:latin typeface="+mj-lt"/>
                        </a:rPr>
                        <a:t>Mobile Anwendungen können unterwegs genutzt werden</a:t>
                      </a:r>
                    </a:p>
                  </a:txBody>
                  <a:tcPr marL="9525" marR="9525" marT="9525" marB="0" anchor="ctr"/>
                </a:tc>
              </a:tr>
              <a:tr h="406400">
                <a:tc>
                  <a:txBody>
                    <a:bodyPr/>
                    <a:lstStyle/>
                    <a:p>
                      <a:pPr algn="l" fontAlgn="b"/>
                      <a:r>
                        <a:rPr lang="de-DE" sz="1150" b="0" i="0" u="none" strike="noStrike">
                          <a:solidFill>
                            <a:srgbClr val="000000"/>
                          </a:solidFill>
                          <a:effectLst/>
                          <a:latin typeface="+mj-lt"/>
                        </a:rPr>
                        <a:t>Zeitvorteile allgemein</a:t>
                      </a:r>
                    </a:p>
                  </a:txBody>
                  <a:tcPr marL="9525" marR="9525" marT="9525" marB="0" anchor="ctr"/>
                </a:tc>
              </a:tr>
              <a:tr h="406400">
                <a:tc>
                  <a:txBody>
                    <a:bodyPr/>
                    <a:lstStyle/>
                    <a:p>
                      <a:pPr algn="l" fontAlgn="b"/>
                      <a:r>
                        <a:rPr lang="de-DE" sz="1150" b="0" i="0" u="none" strike="noStrike" dirty="0">
                          <a:solidFill>
                            <a:srgbClr val="000000"/>
                          </a:solidFill>
                          <a:effectLst/>
                          <a:latin typeface="+mj-lt"/>
                        </a:rPr>
                        <a:t>Kostenvorteile allgemein</a:t>
                      </a:r>
                    </a:p>
                  </a:txBody>
                  <a:tcPr marL="9525" marR="9525" marT="9525" marB="0" anchor="ctr"/>
                </a:tc>
              </a:tr>
              <a:tr h="406400">
                <a:tc>
                  <a:txBody>
                    <a:bodyPr/>
                    <a:lstStyle/>
                    <a:p>
                      <a:pPr algn="l" fontAlgn="b"/>
                      <a:r>
                        <a:rPr lang="de-DE" sz="1150" b="0" i="0" u="none" strike="noStrike" dirty="0">
                          <a:solidFill>
                            <a:srgbClr val="000000"/>
                          </a:solidFill>
                          <a:effectLst/>
                          <a:latin typeface="+mj-lt"/>
                        </a:rPr>
                        <a:t>Das mobile Internet bietet keine Vorteile</a:t>
                      </a:r>
                    </a:p>
                  </a:txBody>
                  <a:tcPr marL="9525" marR="9525" marT="9525" marB="0" anchor="ctr"/>
                </a:tc>
              </a:tr>
            </a:tbl>
          </a:graphicData>
        </a:graphic>
      </p:graphicFrame>
      <p:sp>
        <p:nvSpPr>
          <p:cNvPr id="3" name="Titel 2"/>
          <p:cNvSpPr>
            <a:spLocks noGrp="1"/>
          </p:cNvSpPr>
          <p:nvPr>
            <p:ph type="title"/>
          </p:nvPr>
        </p:nvSpPr>
        <p:spPr/>
        <p:txBody>
          <a:bodyPr/>
          <a:lstStyle/>
          <a:p>
            <a:r>
              <a:rPr lang="de-DE" dirty="0" smtClean="0"/>
              <a:t>Vorteile des mobilen Internets</a:t>
            </a:r>
            <a:endParaRPr lang="de-DE" dirty="0"/>
          </a:p>
        </p:txBody>
      </p:sp>
      <p:sp>
        <p:nvSpPr>
          <p:cNvPr id="6" name="Textfeld 5"/>
          <p:cNvSpPr txBox="1"/>
          <p:nvPr/>
        </p:nvSpPr>
        <p:spPr>
          <a:xfrm>
            <a:off x="541169" y="6611765"/>
            <a:ext cx="8604448" cy="230832"/>
          </a:xfrm>
          <a:prstGeom prst="rect">
            <a:avLst/>
          </a:prstGeom>
          <a:noFill/>
        </p:spPr>
        <p:txBody>
          <a:bodyPr wrap="square" rtlCol="0">
            <a:spAutoFit/>
          </a:bodyPr>
          <a:lstStyle/>
          <a:p>
            <a:r>
              <a:rPr lang="de-DE" sz="900" dirty="0">
                <a:solidFill>
                  <a:schemeClr val="bg1">
                    <a:lumMod val="65000"/>
                  </a:schemeClr>
                </a:solidFill>
              </a:rPr>
              <a:t>Basis </a:t>
            </a:r>
            <a:r>
              <a:rPr lang="de-DE" sz="900" dirty="0" smtClean="0">
                <a:solidFill>
                  <a:schemeClr val="bg1">
                    <a:lumMod val="65000"/>
                  </a:schemeClr>
                </a:solidFill>
              </a:rPr>
              <a:t> Mobile </a:t>
            </a:r>
            <a:r>
              <a:rPr lang="de-DE" sz="900" dirty="0">
                <a:solidFill>
                  <a:schemeClr val="bg1">
                    <a:lumMod val="65000"/>
                  </a:schemeClr>
                </a:solidFill>
              </a:rPr>
              <a:t>Internetnutzer </a:t>
            </a:r>
            <a:r>
              <a:rPr lang="de-DE" sz="900" dirty="0" smtClean="0">
                <a:solidFill>
                  <a:schemeClr val="bg1">
                    <a:lumMod val="65000"/>
                  </a:schemeClr>
                </a:solidFill>
              </a:rPr>
              <a:t>2013: n=407</a:t>
            </a:r>
            <a:endParaRPr lang="de-DE" sz="900" dirty="0">
              <a:solidFill>
                <a:schemeClr val="bg1">
                  <a:lumMod val="65000"/>
                </a:schemeClr>
              </a:solidFill>
            </a:endParaRPr>
          </a:p>
        </p:txBody>
      </p:sp>
      <p:sp>
        <p:nvSpPr>
          <p:cNvPr id="13" name="Textplatzhalter 3"/>
          <p:cNvSpPr txBox="1">
            <a:spLocks/>
          </p:cNvSpPr>
          <p:nvPr/>
        </p:nvSpPr>
        <p:spPr>
          <a:xfrm>
            <a:off x="1292225" y="5570538"/>
            <a:ext cx="7562850" cy="368300"/>
          </a:xfrm>
          <a:prstGeom prst="rect">
            <a:avLst/>
          </a:prstGeom>
        </p:spPr>
        <p:txBody>
          <a:bodyPr vert="horz" lIns="0" tIns="0" rIns="0" bIns="108000" rtlCol="0" anchor="b">
            <a:noAutofit/>
          </a:bodyPr>
          <a:lstStyle>
            <a:lvl1pPr marL="0" indent="0" algn="l" defTabSz="914400" rtl="0" eaLnBrk="1" latinLnBrk="0" hangingPunct="1">
              <a:spcBef>
                <a:spcPct val="20000"/>
              </a:spcBef>
              <a:buFont typeface="Arial" pitchFamily="34" charset="0"/>
              <a:buNone/>
              <a:defRPr lang="en-US" sz="800" b="0" kern="1200" baseline="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spcAft>
                <a:spcPts val="0"/>
              </a:spcAft>
              <a:defRPr/>
            </a:pPr>
            <a:r>
              <a:rPr lang="de-DE" dirty="0">
                <a:latin typeface="Verdana" pitchFamily="34" charset="0"/>
                <a:ea typeface="Verdana" pitchFamily="34" charset="0"/>
                <a:cs typeface="Verdana" pitchFamily="34" charset="0"/>
              </a:rPr>
              <a:t>Basis: </a:t>
            </a:r>
            <a:r>
              <a:rPr lang="de-DE" dirty="0" smtClean="0">
                <a:latin typeface="Verdana" pitchFamily="34" charset="0"/>
                <a:ea typeface="Verdana" pitchFamily="34" charset="0"/>
                <a:cs typeface="Verdana" pitchFamily="34" charset="0"/>
              </a:rPr>
              <a:t>Mobile Internetnutzer in Deutschland ab 14 Jahre 2013</a:t>
            </a:r>
            <a:r>
              <a:rPr lang="de-DE" dirty="0">
                <a:latin typeface="Verdana" pitchFamily="34" charset="0"/>
                <a:ea typeface="Verdana" pitchFamily="34" charset="0"/>
                <a:cs typeface="Verdana" pitchFamily="34" charset="0"/>
              </a:rPr>
              <a:t>:</a:t>
            </a:r>
            <a:r>
              <a:rPr lang="de-DE" dirty="0"/>
              <a:t> </a:t>
            </a:r>
            <a:r>
              <a:rPr lang="de-DE" dirty="0" smtClean="0"/>
              <a:t>n=407</a:t>
            </a:r>
          </a:p>
          <a:p>
            <a:pPr lvl="0" fontAlgn="auto">
              <a:spcAft>
                <a:spcPts val="0"/>
              </a:spcAft>
              <a:defRPr/>
            </a:pPr>
            <a:r>
              <a:rPr kumimoji="0" lang="de-DE" sz="800" b="0" i="0" u="none" strike="noStrike" kern="1200" cap="none" spc="0" normalizeH="0" baseline="0" noProof="0" dirty="0" smtClean="0">
                <a:ln>
                  <a:noFill/>
                </a:ln>
                <a:solidFill>
                  <a:srgbClr val="333333"/>
                </a:solidFill>
                <a:effectLst/>
                <a:uLnTx/>
                <a:uFillTx/>
                <a:latin typeface="Verdana" pitchFamily="34" charset="0"/>
                <a:ea typeface="Verdana" pitchFamily="34" charset="0"/>
                <a:cs typeface="Verdana" pitchFamily="34" charset="0"/>
              </a:rPr>
              <a:t>Quelle: Initiative</a:t>
            </a:r>
            <a:r>
              <a:rPr kumimoji="0" lang="de-DE" sz="800" b="0" i="0" u="none" strike="noStrike" kern="1200" cap="none" spc="0" normalizeH="0" noProof="0" dirty="0" smtClean="0">
                <a:ln>
                  <a:noFill/>
                </a:ln>
                <a:solidFill>
                  <a:srgbClr val="333333"/>
                </a:solidFill>
                <a:effectLst/>
                <a:uLnTx/>
                <a:uFillTx/>
                <a:latin typeface="Verdana" pitchFamily="34" charset="0"/>
                <a:ea typeface="Verdana" pitchFamily="34" charset="0"/>
                <a:cs typeface="Verdana" pitchFamily="34" charset="0"/>
              </a:rPr>
              <a:t> D21: Mobile Internetnutzung 2013</a:t>
            </a:r>
            <a:endParaRPr kumimoji="0" lang="de-DE" sz="800" b="0" i="0" u="none" strike="noStrike" kern="1200" cap="none" spc="0" normalizeH="0" baseline="0" noProof="0" dirty="0">
              <a:ln>
                <a:noFill/>
              </a:ln>
              <a:solidFill>
                <a:srgbClr val="333333"/>
              </a:solidFill>
              <a:effectLst/>
              <a:uLnTx/>
              <a:uFillTx/>
              <a:latin typeface="Verdana"/>
              <a:ea typeface="+mn-ea"/>
              <a:cs typeface="+mn-cs"/>
            </a:endParaRPr>
          </a:p>
        </p:txBody>
      </p:sp>
      <p:graphicFrame>
        <p:nvGraphicFramePr>
          <p:cNvPr id="14" name="Content Placeholder 9"/>
          <p:cNvGraphicFramePr>
            <a:graphicFrameLocks/>
          </p:cNvGraphicFramePr>
          <p:nvPr>
            <p:extLst>
              <p:ext uri="{D42A27DB-BD31-4B8C-83A1-F6EECF244321}">
                <p14:modId xmlns:p14="http://schemas.microsoft.com/office/powerpoint/2010/main" val="4262059499"/>
              </p:ext>
            </p:extLst>
          </p:nvPr>
        </p:nvGraphicFramePr>
        <p:xfrm>
          <a:off x="2159000" y="1031875"/>
          <a:ext cx="6984999" cy="490696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hteck 6"/>
          <p:cNvSpPr/>
          <p:nvPr/>
        </p:nvSpPr>
        <p:spPr>
          <a:xfrm>
            <a:off x="203200" y="833974"/>
            <a:ext cx="8321675" cy="276999"/>
          </a:xfrm>
          <a:prstGeom prst="rect">
            <a:avLst/>
          </a:prstGeom>
        </p:spPr>
        <p:txBody>
          <a:bodyPr wrap="square">
            <a:spAutoFit/>
          </a:bodyPr>
          <a:lstStyle/>
          <a:p>
            <a:pPr eaLnBrk="1" hangingPunct="1">
              <a:buFontTx/>
              <a:buNone/>
              <a:tabLst>
                <a:tab pos="542925" algn="l"/>
              </a:tabLst>
            </a:pPr>
            <a:r>
              <a:rPr lang="en-GB" sz="1200" dirty="0" err="1" smtClean="0">
                <a:latin typeface="+mn-lt"/>
              </a:rPr>
              <a:t>Frage</a:t>
            </a:r>
            <a:r>
              <a:rPr lang="en-GB" sz="1200" dirty="0" smtClean="0">
                <a:latin typeface="+mn-lt"/>
              </a:rPr>
              <a:t>: </a:t>
            </a:r>
            <a:r>
              <a:rPr lang="de-DE" sz="1200" dirty="0">
                <a:latin typeface="+mn-lt"/>
              </a:rPr>
              <a:t>„Welche Vorteile bietet das mobile Internet aus Ihrer Sicht?“</a:t>
            </a:r>
          </a:p>
        </p:txBody>
      </p:sp>
    </p:spTree>
    <p:extLst>
      <p:ext uri="{BB962C8B-B14F-4D97-AF65-F5344CB8AC3E}">
        <p14:creationId xmlns:p14="http://schemas.microsoft.com/office/powerpoint/2010/main" val="506895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Starke Diffusion bei „Mobile“ weltweit</a:t>
            </a:r>
            <a:endParaRPr lang="de-DE" dirty="0"/>
          </a:p>
        </p:txBody>
      </p:sp>
      <p:graphicFrame>
        <p:nvGraphicFramePr>
          <p:cNvPr id="11268" name="Object 24"/>
          <p:cNvGraphicFramePr>
            <a:graphicFrameLocks noGrp="1" noChangeAspect="1"/>
          </p:cNvGraphicFramePr>
          <p:nvPr>
            <p:ph idx="4294967295"/>
            <p:extLst>
              <p:ext uri="{D42A27DB-BD31-4B8C-83A1-F6EECF244321}">
                <p14:modId xmlns:p14="http://schemas.microsoft.com/office/powerpoint/2010/main" val="2358682061"/>
              </p:ext>
            </p:extLst>
          </p:nvPr>
        </p:nvGraphicFramePr>
        <p:xfrm>
          <a:off x="736600" y="1320800"/>
          <a:ext cx="7194550" cy="4213225"/>
        </p:xfrm>
        <a:graphic>
          <a:graphicData uri="http://schemas.openxmlformats.org/presentationml/2006/ole">
            <mc:AlternateContent xmlns:mc="http://schemas.openxmlformats.org/markup-compatibility/2006">
              <mc:Choice xmlns:v="urn:schemas-microsoft-com:vml" Requires="v">
                <p:oleObj spid="_x0000_s360578" name="Arbeitsblatt" r:id="rId5" imgW="9124849" imgH="5343406" progId="Excel.Sheet.8">
                  <p:embed/>
                </p:oleObj>
              </mc:Choice>
              <mc:Fallback>
                <p:oleObj name="Arbeitsblatt" r:id="rId5" imgW="9124849" imgH="5343406" progId="Excel.Sheet.8">
                  <p:embed/>
                  <p:pic>
                    <p:nvPicPr>
                      <p:cNvPr id="0" name=""/>
                      <p:cNvPicPr>
                        <a:picLocks noChangeAspect="1" noChangeArrowheads="1"/>
                      </p:cNvPicPr>
                      <p:nvPr/>
                    </p:nvPicPr>
                    <p:blipFill>
                      <a:blip r:embed="rId6"/>
                      <a:srcRect/>
                      <a:stretch>
                        <a:fillRect/>
                      </a:stretch>
                    </p:blipFill>
                    <p:spPr bwMode="auto">
                      <a:xfrm>
                        <a:off x="736600" y="1320800"/>
                        <a:ext cx="7194550" cy="4213225"/>
                      </a:xfrm>
                      <a:prstGeom prst="rect">
                        <a:avLst/>
                      </a:prstGeom>
                      <a:noFill/>
                      <a:ln>
                        <a:noFill/>
                      </a:ln>
                      <a:extLst/>
                    </p:spPr>
                  </p:pic>
                </p:oleObj>
              </mc:Fallback>
            </mc:AlternateContent>
          </a:graphicData>
        </a:graphic>
      </p:graphicFrame>
      <p:sp>
        <p:nvSpPr>
          <p:cNvPr id="9" name="Textfeld 8"/>
          <p:cNvSpPr txBox="1"/>
          <p:nvPr/>
        </p:nvSpPr>
        <p:spPr>
          <a:xfrm>
            <a:off x="1292225" y="5570538"/>
            <a:ext cx="7562850" cy="368300"/>
          </a:xfrm>
          <a:prstGeom prst="rect">
            <a:avLst/>
          </a:prstGeom>
          <a:extLst/>
        </p:spPr>
        <p:txBody>
          <a:bodyPr vert="horz" lIns="0" tIns="0" rIns="0" bIns="108000" rtlCol="0" anchor="b">
            <a:noAutofit/>
          </a:bodyPr>
          <a:lstStyle>
            <a:lvl1pPr marL="0" indent="0" defTabSz="914400" eaLnBrk="1" latinLnBrk="0" hangingPunct="1">
              <a:spcBef>
                <a:spcPct val="20000"/>
              </a:spcBef>
              <a:buFont typeface="Arial" pitchFamily="34" charset="0"/>
              <a:buNone/>
              <a:defRPr sz="800" b="0" baseline="0">
                <a:solidFill>
                  <a:srgbClr val="333333"/>
                </a:solidFill>
                <a:latin typeface="+mn-lt"/>
                <a:cs typeface="+mn-cs"/>
              </a:defRPr>
            </a:lvl1pPr>
            <a:lvl2pPr marL="0" indent="0" defTabSz="914400" eaLnBrk="1" latinLnBrk="0" hangingPunct="1">
              <a:spcBef>
                <a:spcPct val="20000"/>
              </a:spcBef>
              <a:buFont typeface="Arial" pitchFamily="34" charset="0"/>
              <a:buNone/>
              <a:defRPr sz="600">
                <a:solidFill>
                  <a:srgbClr val="333333"/>
                </a:solidFill>
                <a:latin typeface="+mn-lt"/>
                <a:cs typeface="+mn-cs"/>
              </a:defRPr>
            </a:lvl2pPr>
            <a:lvl3pPr marL="252413" indent="-252413" defTabSz="914400" eaLnBrk="1" latinLnBrk="0" hangingPunct="1">
              <a:spcBef>
                <a:spcPct val="20000"/>
              </a:spcBef>
              <a:buFont typeface="Wingdings" pitchFamily="2" charset="2"/>
              <a:buChar char=""/>
              <a:defRPr sz="600">
                <a:solidFill>
                  <a:srgbClr val="333333"/>
                </a:solidFill>
                <a:latin typeface="+mn-lt"/>
                <a:cs typeface="+mn-cs"/>
              </a:defRPr>
            </a:lvl3pPr>
            <a:lvl4pPr marL="508000" indent="-255588" defTabSz="914400" eaLnBrk="1" latinLnBrk="0" hangingPunct="1">
              <a:spcBef>
                <a:spcPct val="20000"/>
              </a:spcBef>
              <a:buFont typeface="Wingdings" pitchFamily="2" charset="2"/>
              <a:buChar char="n"/>
              <a:defRPr sz="600">
                <a:solidFill>
                  <a:srgbClr val="333333"/>
                </a:solidFill>
                <a:latin typeface="+mn-lt"/>
                <a:cs typeface="+mn-cs"/>
              </a:defRPr>
            </a:lvl4pPr>
            <a:lvl5pPr marL="760413" indent="-252413" defTabSz="914400" eaLnBrk="1" latinLnBrk="0" hangingPunct="1">
              <a:spcBef>
                <a:spcPct val="20000"/>
              </a:spcBef>
              <a:buFont typeface="Wingdings" pitchFamily="2" charset="2"/>
              <a:buChar char="n"/>
              <a:defRPr sz="600">
                <a:solidFill>
                  <a:srgbClr val="333333"/>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de-DE" dirty="0"/>
              <a:t>Quelle: </a:t>
            </a:r>
            <a:r>
              <a:rPr lang="de-DE" dirty="0" smtClean="0"/>
              <a:t>ITU</a:t>
            </a:r>
            <a:endParaRPr lang="de-DE" dirty="0"/>
          </a:p>
        </p:txBody>
      </p:sp>
      <p:sp>
        <p:nvSpPr>
          <p:cNvPr id="6" name="Textfeld 5"/>
          <p:cNvSpPr txBox="1"/>
          <p:nvPr/>
        </p:nvSpPr>
        <p:spPr>
          <a:xfrm rot="16200000">
            <a:off x="-1035557" y="3134410"/>
            <a:ext cx="2986087" cy="422492"/>
          </a:xfrm>
          <a:prstGeom prst="rect">
            <a:avLst/>
          </a:prstGeom>
          <a:extLst/>
        </p:spPr>
        <p:txBody>
          <a:bodyPr vert="horz" lIns="0" tIns="0" rIns="0" bIns="108000" rtlCol="0" anchor="b">
            <a:noAutofit/>
          </a:bodyPr>
          <a:lstStyle>
            <a:lvl1pPr marL="0" indent="0" defTabSz="914400" eaLnBrk="1" latinLnBrk="0" hangingPunct="1">
              <a:spcBef>
                <a:spcPct val="20000"/>
              </a:spcBef>
              <a:buFont typeface="Arial" pitchFamily="34" charset="0"/>
              <a:buNone/>
              <a:defRPr sz="800" b="0" baseline="0">
                <a:solidFill>
                  <a:srgbClr val="333333"/>
                </a:solidFill>
                <a:latin typeface="+mn-lt"/>
                <a:cs typeface="+mn-cs"/>
              </a:defRPr>
            </a:lvl1pPr>
            <a:lvl2pPr marL="0" indent="0" defTabSz="914400" eaLnBrk="1" latinLnBrk="0" hangingPunct="1">
              <a:spcBef>
                <a:spcPct val="20000"/>
              </a:spcBef>
              <a:buFont typeface="Arial" pitchFamily="34" charset="0"/>
              <a:buNone/>
              <a:defRPr sz="600">
                <a:solidFill>
                  <a:srgbClr val="333333"/>
                </a:solidFill>
                <a:latin typeface="+mn-lt"/>
                <a:cs typeface="+mn-cs"/>
              </a:defRPr>
            </a:lvl2pPr>
            <a:lvl3pPr marL="252413" indent="-252413" defTabSz="914400" eaLnBrk="1" latinLnBrk="0" hangingPunct="1">
              <a:spcBef>
                <a:spcPct val="20000"/>
              </a:spcBef>
              <a:buFont typeface="Wingdings" pitchFamily="2" charset="2"/>
              <a:buChar char=""/>
              <a:defRPr sz="600">
                <a:solidFill>
                  <a:srgbClr val="333333"/>
                </a:solidFill>
                <a:latin typeface="+mn-lt"/>
                <a:cs typeface="+mn-cs"/>
              </a:defRPr>
            </a:lvl3pPr>
            <a:lvl4pPr marL="508000" indent="-255588" defTabSz="914400" eaLnBrk="1" latinLnBrk="0" hangingPunct="1">
              <a:spcBef>
                <a:spcPct val="20000"/>
              </a:spcBef>
              <a:buFont typeface="Wingdings" pitchFamily="2" charset="2"/>
              <a:buChar char="n"/>
              <a:defRPr sz="600">
                <a:solidFill>
                  <a:srgbClr val="333333"/>
                </a:solidFill>
                <a:latin typeface="+mn-lt"/>
                <a:cs typeface="+mn-cs"/>
              </a:defRPr>
            </a:lvl4pPr>
            <a:lvl5pPr marL="760413" indent="-252413" defTabSz="914400" eaLnBrk="1" latinLnBrk="0" hangingPunct="1">
              <a:spcBef>
                <a:spcPct val="20000"/>
              </a:spcBef>
              <a:buFont typeface="Wingdings" pitchFamily="2" charset="2"/>
              <a:buChar char="n"/>
              <a:defRPr sz="600">
                <a:solidFill>
                  <a:srgbClr val="333333"/>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algn="ctr"/>
            <a:r>
              <a:rPr lang="de-DE" sz="1200" dirty="0" err="1" smtClean="0"/>
              <a:t>Subscriptions</a:t>
            </a:r>
            <a:r>
              <a:rPr lang="de-DE" sz="1200" dirty="0" smtClean="0"/>
              <a:t> per 100 </a:t>
            </a:r>
            <a:r>
              <a:rPr lang="de-DE" sz="1200" dirty="0" err="1" smtClean="0"/>
              <a:t>inhabitants</a:t>
            </a:r>
            <a:endParaRPr lang="de-DE" sz="1200" dirty="0"/>
          </a:p>
        </p:txBody>
      </p:sp>
    </p:spTree>
    <p:extLst>
      <p:ext uri="{BB962C8B-B14F-4D97-AF65-F5344CB8AC3E}">
        <p14:creationId xmlns:p14="http://schemas.microsoft.com/office/powerpoint/2010/main" val="1896568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Gründe für die Nichtnutzung mobiles Internet</a:t>
            </a:r>
            <a:endParaRPr lang="de-DE" dirty="0"/>
          </a:p>
        </p:txBody>
      </p:sp>
      <p:sp>
        <p:nvSpPr>
          <p:cNvPr id="12" name="Textplatzhalter 3"/>
          <p:cNvSpPr txBox="1">
            <a:spLocks/>
          </p:cNvSpPr>
          <p:nvPr/>
        </p:nvSpPr>
        <p:spPr>
          <a:xfrm>
            <a:off x="1292225" y="5570538"/>
            <a:ext cx="7562850" cy="438149"/>
          </a:xfrm>
          <a:prstGeom prst="rect">
            <a:avLst/>
          </a:prstGeom>
        </p:spPr>
        <p:txBody>
          <a:bodyPr vert="horz" lIns="0" tIns="0" rIns="0" bIns="108000" rtlCol="0" anchor="b">
            <a:noAutofit/>
          </a:bodyPr>
          <a:lstStyle>
            <a:lvl1pPr marL="0" indent="0" algn="l" defTabSz="914400" rtl="0" eaLnBrk="1" latinLnBrk="0" hangingPunct="1">
              <a:spcBef>
                <a:spcPct val="20000"/>
              </a:spcBef>
              <a:buFont typeface="Arial" pitchFamily="34" charset="0"/>
              <a:buNone/>
              <a:defRPr lang="en-US" sz="800" b="0" kern="1200" baseline="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de-DE" dirty="0">
                <a:latin typeface="Verdana" pitchFamily="34" charset="0"/>
                <a:ea typeface="Verdana" pitchFamily="34" charset="0"/>
                <a:cs typeface="Verdana" pitchFamily="34" charset="0"/>
              </a:rPr>
              <a:t>Basis: Alle Befragten (Bevölkerung in Deutschland ab 14 </a:t>
            </a:r>
            <a:r>
              <a:rPr lang="de-DE" dirty="0" smtClean="0">
                <a:latin typeface="Verdana" pitchFamily="34" charset="0"/>
                <a:ea typeface="Verdana" pitchFamily="34" charset="0"/>
                <a:cs typeface="Verdana" pitchFamily="34" charset="0"/>
              </a:rPr>
              <a:t>Jahre), </a:t>
            </a:r>
            <a:r>
              <a:rPr lang="de-DE" dirty="0">
                <a:latin typeface="Verdana" pitchFamily="34" charset="0"/>
                <a:ea typeface="Verdana" pitchFamily="34" charset="0"/>
                <a:cs typeface="Verdana" pitchFamily="34" charset="0"/>
              </a:rPr>
              <a:t>die kein (mobiles) Internet nutzen 2013: Nichtnutzer mobiles Internet: n=359 | </a:t>
            </a:r>
            <a:r>
              <a:rPr lang="de-DE" dirty="0" err="1">
                <a:latin typeface="Verdana" pitchFamily="34" charset="0"/>
                <a:ea typeface="Verdana" pitchFamily="34" charset="0"/>
                <a:cs typeface="Verdana" pitchFamily="34" charset="0"/>
              </a:rPr>
              <a:t>Offliner</a:t>
            </a:r>
            <a:r>
              <a:rPr lang="de-DE" dirty="0">
                <a:latin typeface="Verdana" pitchFamily="34" charset="0"/>
                <a:ea typeface="Verdana" pitchFamily="34" charset="0"/>
                <a:cs typeface="Verdana" pitchFamily="34" charset="0"/>
              </a:rPr>
              <a:t>: n=239 | </a:t>
            </a:r>
            <a:r>
              <a:rPr lang="de-DE" dirty="0" smtClean="0">
                <a:latin typeface="Verdana" pitchFamily="34" charset="0"/>
                <a:ea typeface="Verdana" pitchFamily="34" charset="0"/>
                <a:cs typeface="Verdana" pitchFamily="34" charset="0"/>
              </a:rPr>
              <a:t>Mehrfachantworten möglich</a:t>
            </a:r>
            <a:endParaRPr kumimoji="0" lang="de-DE" sz="800" b="0" i="0" u="none" strike="noStrike" kern="1200" cap="none" spc="0" normalizeH="0" baseline="0" noProof="0" dirty="0" smtClean="0">
              <a:ln>
                <a:noFill/>
              </a:ln>
              <a:solidFill>
                <a:srgbClr val="333333"/>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800" b="0" i="0" u="none" strike="noStrike" kern="1200" cap="none" spc="0" normalizeH="0" baseline="0" noProof="0" dirty="0" smtClean="0">
                <a:ln>
                  <a:noFill/>
                </a:ln>
                <a:solidFill>
                  <a:srgbClr val="333333"/>
                </a:solidFill>
                <a:effectLst/>
                <a:uLnTx/>
                <a:uFillTx/>
                <a:latin typeface="Verdana" pitchFamily="34" charset="0"/>
                <a:ea typeface="Verdana" pitchFamily="34" charset="0"/>
                <a:cs typeface="Verdana" pitchFamily="34" charset="0"/>
              </a:rPr>
              <a:t>Quelle: Initiative</a:t>
            </a:r>
            <a:r>
              <a:rPr kumimoji="0" lang="de-DE" sz="800" b="0" i="0" u="none" strike="noStrike" kern="1200" cap="none" spc="0" normalizeH="0" noProof="0" dirty="0" smtClean="0">
                <a:ln>
                  <a:noFill/>
                </a:ln>
                <a:solidFill>
                  <a:srgbClr val="333333"/>
                </a:solidFill>
                <a:effectLst/>
                <a:uLnTx/>
                <a:uFillTx/>
                <a:latin typeface="Verdana" pitchFamily="34" charset="0"/>
                <a:ea typeface="Verdana" pitchFamily="34" charset="0"/>
                <a:cs typeface="Verdana" pitchFamily="34" charset="0"/>
              </a:rPr>
              <a:t> D21: Mobile Internetnutzung 2013</a:t>
            </a:r>
            <a:endParaRPr kumimoji="0" lang="de-DE" sz="800" b="0" i="0" u="none" strike="noStrike" kern="1200" cap="none" spc="0" normalizeH="0" baseline="0" noProof="0" dirty="0">
              <a:ln>
                <a:noFill/>
              </a:ln>
              <a:solidFill>
                <a:srgbClr val="333333"/>
              </a:solidFill>
              <a:effectLst/>
              <a:uLnTx/>
              <a:uFillTx/>
              <a:latin typeface="Verdana"/>
              <a:ea typeface="+mn-ea"/>
              <a:cs typeface="+mn-cs"/>
            </a:endParaRPr>
          </a:p>
        </p:txBody>
      </p:sp>
      <p:graphicFrame>
        <p:nvGraphicFramePr>
          <p:cNvPr id="20" name="Content Placeholder 9"/>
          <p:cNvGraphicFramePr>
            <a:graphicFrameLocks/>
          </p:cNvGraphicFramePr>
          <p:nvPr>
            <p:extLst>
              <p:ext uri="{D42A27DB-BD31-4B8C-83A1-F6EECF244321}">
                <p14:modId xmlns:p14="http://schemas.microsoft.com/office/powerpoint/2010/main" val="1274890340"/>
              </p:ext>
            </p:extLst>
          </p:nvPr>
        </p:nvGraphicFramePr>
        <p:xfrm>
          <a:off x="1816100" y="1031875"/>
          <a:ext cx="7289800" cy="44476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520018513"/>
              </p:ext>
            </p:extLst>
          </p:nvPr>
        </p:nvGraphicFramePr>
        <p:xfrm>
          <a:off x="76200" y="1765300"/>
          <a:ext cx="2794000" cy="2438400"/>
        </p:xfrm>
        <a:graphic>
          <a:graphicData uri="http://schemas.openxmlformats.org/drawingml/2006/table">
            <a:tbl>
              <a:tblPr firstRow="1" bandRow="1">
                <a:tableStyleId>{2D5ABB26-0587-4C30-8999-92F81FD0307C}</a:tableStyleId>
              </a:tblPr>
              <a:tblGrid>
                <a:gridCol w="2794000"/>
              </a:tblGrid>
              <a:tr h="812800">
                <a:tc>
                  <a:txBody>
                    <a:bodyPr/>
                    <a:lstStyle/>
                    <a:p>
                      <a:pPr algn="l" fontAlgn="b"/>
                      <a:r>
                        <a:rPr lang="de-DE" sz="1200" b="0" i="0" u="none" strike="noStrike" dirty="0">
                          <a:solidFill>
                            <a:srgbClr val="000000"/>
                          </a:solidFill>
                          <a:effectLst/>
                          <a:latin typeface="+mj-lt"/>
                        </a:rPr>
                        <a:t>Stationäres Internet ist für meine Nutzung ausreichend</a:t>
                      </a:r>
                    </a:p>
                  </a:txBody>
                  <a:tcPr marL="9525" marR="9525" marT="9525" marB="0" anchor="ctr"/>
                </a:tc>
              </a:tr>
              <a:tr h="812800">
                <a:tc>
                  <a:txBody>
                    <a:bodyPr/>
                    <a:lstStyle/>
                    <a:p>
                      <a:pPr algn="l" fontAlgn="b"/>
                      <a:r>
                        <a:rPr lang="de-DE" sz="1200" b="0" i="0" u="none" strike="noStrike">
                          <a:solidFill>
                            <a:srgbClr val="000000"/>
                          </a:solidFill>
                          <a:effectLst/>
                          <a:latin typeface="+mj-lt"/>
                        </a:rPr>
                        <a:t>Sehe keinen Nutzen darin</a:t>
                      </a:r>
                    </a:p>
                  </a:txBody>
                  <a:tcPr marL="9525" marR="9525" marT="9525" marB="0" anchor="ctr"/>
                </a:tc>
              </a:tr>
              <a:tr h="812800">
                <a:tc>
                  <a:txBody>
                    <a:bodyPr/>
                    <a:lstStyle/>
                    <a:p>
                      <a:pPr algn="l" fontAlgn="b"/>
                      <a:r>
                        <a:rPr lang="de-DE" sz="1200" b="0" i="0" u="none" strike="noStrike" dirty="0">
                          <a:solidFill>
                            <a:srgbClr val="000000"/>
                          </a:solidFill>
                          <a:effectLst/>
                          <a:latin typeface="+mj-lt"/>
                        </a:rPr>
                        <a:t>Sicherheits-/Datenschutzbedenken</a:t>
                      </a:r>
                    </a:p>
                  </a:txBody>
                  <a:tcPr marL="9525" marR="9525" marT="9525" marB="0" anchor="ctr"/>
                </a:tc>
              </a:tr>
            </a:tbl>
          </a:graphicData>
        </a:graphic>
      </p:graphicFrame>
      <p:sp>
        <p:nvSpPr>
          <p:cNvPr id="8" name="Rechteck 7"/>
          <p:cNvSpPr/>
          <p:nvPr/>
        </p:nvSpPr>
        <p:spPr>
          <a:xfrm>
            <a:off x="203200" y="833974"/>
            <a:ext cx="8321675" cy="276999"/>
          </a:xfrm>
          <a:prstGeom prst="rect">
            <a:avLst/>
          </a:prstGeom>
        </p:spPr>
        <p:txBody>
          <a:bodyPr wrap="square">
            <a:spAutoFit/>
          </a:bodyPr>
          <a:lstStyle/>
          <a:p>
            <a:pPr eaLnBrk="1" hangingPunct="1">
              <a:buFontTx/>
              <a:buNone/>
              <a:tabLst>
                <a:tab pos="542925" algn="l"/>
              </a:tabLst>
            </a:pPr>
            <a:r>
              <a:rPr lang="en-GB" sz="1200" dirty="0" err="1" smtClean="0">
                <a:latin typeface="+mn-lt"/>
              </a:rPr>
              <a:t>Frage</a:t>
            </a:r>
            <a:r>
              <a:rPr lang="en-GB" sz="1200" dirty="0" smtClean="0">
                <a:latin typeface="+mn-lt"/>
              </a:rPr>
              <a:t>: </a:t>
            </a:r>
            <a:r>
              <a:rPr lang="de-DE" sz="1200" dirty="0">
                <a:latin typeface="+mn-lt"/>
              </a:rPr>
              <a:t>„Welche Gründe sind ausschlaggebend dafür, dass Sie das mobile Internet nicht nutzen</a:t>
            </a:r>
            <a:r>
              <a:rPr lang="de-DE" sz="1200" dirty="0" smtClean="0">
                <a:latin typeface="+mn-lt"/>
              </a:rPr>
              <a:t>?“</a:t>
            </a:r>
            <a:endParaRPr lang="de-DE" sz="1200" dirty="0">
              <a:latin typeface="+mn-lt"/>
            </a:endParaRPr>
          </a:p>
        </p:txBody>
      </p:sp>
    </p:spTree>
    <p:extLst>
      <p:ext uri="{BB962C8B-B14F-4D97-AF65-F5344CB8AC3E}">
        <p14:creationId xmlns:p14="http://schemas.microsoft.com/office/powerpoint/2010/main" val="32008869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Mobiles Internet und die Nutzer</a:t>
            </a:r>
            <a:endParaRPr lang="de-DE" dirty="0"/>
          </a:p>
        </p:txBody>
      </p:sp>
      <p:graphicFrame>
        <p:nvGraphicFramePr>
          <p:cNvPr id="11" name="Content Placeholder 12"/>
          <p:cNvGraphicFramePr>
            <a:graphicFrameLocks/>
          </p:cNvGraphicFramePr>
          <p:nvPr>
            <p:extLst>
              <p:ext uri="{D42A27DB-BD31-4B8C-83A1-F6EECF244321}">
                <p14:modId xmlns:p14="http://schemas.microsoft.com/office/powerpoint/2010/main" val="1312682339"/>
              </p:ext>
            </p:extLst>
          </p:nvPr>
        </p:nvGraphicFramePr>
        <p:xfrm>
          <a:off x="3529513" y="1495059"/>
          <a:ext cx="6086475" cy="4906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oup 4"/>
          <p:cNvGraphicFramePr>
            <a:graphicFrameLocks noGrp="1"/>
          </p:cNvGraphicFramePr>
          <p:nvPr>
            <p:extLst>
              <p:ext uri="{D42A27DB-BD31-4B8C-83A1-F6EECF244321}">
                <p14:modId xmlns:p14="http://schemas.microsoft.com/office/powerpoint/2010/main" val="3992183615"/>
              </p:ext>
            </p:extLst>
          </p:nvPr>
        </p:nvGraphicFramePr>
        <p:xfrm>
          <a:off x="288479" y="1825005"/>
          <a:ext cx="3782194" cy="3076577"/>
        </p:xfrm>
        <a:graphic>
          <a:graphicData uri="http://schemas.openxmlformats.org/drawingml/2006/table">
            <a:tbl>
              <a:tblPr>
                <a:tableStyleId>{2D5ABB26-0587-4C30-8999-92F81FD0307C}</a:tableStyleId>
              </a:tblPr>
              <a:tblGrid>
                <a:gridCol w="3782194"/>
              </a:tblGrid>
              <a:tr h="786156">
                <a:tc>
                  <a:txBody>
                    <a:bodyPr/>
                    <a:lstStyle/>
                    <a:p>
                      <a:pPr algn="l" fontAlgn="b"/>
                      <a:r>
                        <a:rPr kumimoji="0" lang="de-DE" sz="1200" u="none" strike="noStrike" kern="1200" cap="none" normalizeH="0" baseline="0" dirty="0" smtClean="0">
                          <a:ln>
                            <a:noFill/>
                          </a:ln>
                          <a:effectLst/>
                          <a:latin typeface="Verdana" pitchFamily="34" charset="0"/>
                          <a:ea typeface="Verdana" pitchFamily="34" charset="0"/>
                          <a:cs typeface="Verdana" pitchFamily="34" charset="0"/>
                        </a:rPr>
                        <a:t>Einen Verzicht auf stationäres, kabelgebundenes Internet und die ausschließliche Nutzung des mobilen Internets kann ich mir schon heute gut vorstellen.</a:t>
                      </a:r>
                      <a:endParaRPr kumimoji="0" lang="de-DE" sz="1200" b="0" i="0" u="none" strike="noStrike" kern="1200" cap="none" normalizeH="0" baseline="0" dirty="0" smtClean="0">
                        <a:ln>
                          <a:noFill/>
                        </a:ln>
                        <a:solidFill>
                          <a:schemeClr val="tx1"/>
                        </a:solidFill>
                        <a:effectLst/>
                        <a:latin typeface="Verdana" pitchFamily="34" charset="0"/>
                        <a:ea typeface="Verdana" pitchFamily="34" charset="0"/>
                        <a:cs typeface="Verdana" pitchFamily="34" charset="0"/>
                      </a:endParaRPr>
                    </a:p>
                  </a:txBody>
                  <a:tcPr marL="9525" marR="9525" marT="9525" marB="0" anchor="ctr"/>
                </a:tc>
              </a:tr>
              <a:tr h="786156">
                <a:tc>
                  <a:txBody>
                    <a:bodyPr/>
                    <a:lstStyle/>
                    <a:p>
                      <a:pPr algn="l" fontAlgn="b"/>
                      <a:r>
                        <a:rPr kumimoji="0" lang="de-DE" sz="1200" u="none" strike="noStrike" kern="1200" cap="none" normalizeH="0" baseline="0" dirty="0" smtClean="0">
                          <a:ln>
                            <a:noFill/>
                          </a:ln>
                          <a:effectLst/>
                          <a:latin typeface="Verdana" pitchFamily="34" charset="0"/>
                          <a:ea typeface="Verdana" pitchFamily="34" charset="0"/>
                          <a:cs typeface="Verdana" pitchFamily="34" charset="0"/>
                        </a:rPr>
                        <a:t>Ich würde das mobile Internet über ein Mobilfunknetz intensiver nutzen, wenn die mobilen Internetverbindungen schneller als heute wären.</a:t>
                      </a:r>
                      <a:endParaRPr kumimoji="0" lang="de-DE" sz="1200" b="0" i="0" u="none" strike="noStrike" kern="1200" cap="none" normalizeH="0" baseline="0" dirty="0" smtClean="0">
                        <a:ln>
                          <a:noFill/>
                        </a:ln>
                        <a:solidFill>
                          <a:schemeClr val="tx1"/>
                        </a:solidFill>
                        <a:effectLst/>
                        <a:latin typeface="Verdana" pitchFamily="34" charset="0"/>
                        <a:ea typeface="Verdana" pitchFamily="34" charset="0"/>
                        <a:cs typeface="Verdana" pitchFamily="34" charset="0"/>
                      </a:endParaRPr>
                    </a:p>
                  </a:txBody>
                  <a:tcPr marL="9525" marR="9525" marT="9525" marB="0" anchor="ctr"/>
                </a:tc>
              </a:tr>
              <a:tr h="786156">
                <a:tc>
                  <a:txBody>
                    <a:bodyPr/>
                    <a:lstStyle/>
                    <a:p>
                      <a:pPr algn="l" fontAlgn="b"/>
                      <a:r>
                        <a:rPr kumimoji="0" lang="de-DE" sz="1200" u="none" strike="noStrike" kern="1200" cap="none" normalizeH="0" baseline="0" dirty="0" smtClean="0">
                          <a:ln>
                            <a:noFill/>
                          </a:ln>
                          <a:effectLst/>
                          <a:latin typeface="Verdana" pitchFamily="34" charset="0"/>
                          <a:ea typeface="Verdana" pitchFamily="34" charset="0"/>
                          <a:cs typeface="Verdana" pitchFamily="34" charset="0"/>
                        </a:rPr>
                        <a:t>Für Internetdienste, die ich auch unterwegs nutzen will, sind die Internetverbindungen über ein Mobilfunknetz derzeit schon schnell genug.</a:t>
                      </a:r>
                      <a:endParaRPr kumimoji="0" lang="de-DE" sz="1200" b="0" i="0" u="none" strike="noStrike" kern="1200" cap="none" normalizeH="0" baseline="0" dirty="0" smtClean="0">
                        <a:ln>
                          <a:noFill/>
                        </a:ln>
                        <a:solidFill>
                          <a:schemeClr val="tx1"/>
                        </a:solidFill>
                        <a:effectLst/>
                        <a:latin typeface="Verdana" pitchFamily="34" charset="0"/>
                        <a:ea typeface="Verdana" pitchFamily="34" charset="0"/>
                        <a:cs typeface="Verdana" pitchFamily="34" charset="0"/>
                      </a:endParaRPr>
                    </a:p>
                  </a:txBody>
                  <a:tcPr marL="9525" marR="9525" marT="9525" marB="0" anchor="ctr"/>
                </a:tc>
              </a:tr>
              <a:tr h="718109">
                <a:tc>
                  <a:txBody>
                    <a:bodyPr/>
                    <a:lstStyle/>
                    <a:p>
                      <a:pPr marL="0" marR="0" lvl="0" indent="0" algn="l" defTabSz="914400" rtl="0" eaLnBrk="1" fontAlgn="ctr" latinLnBrk="0" hangingPunct="1">
                        <a:lnSpc>
                          <a:spcPct val="90000"/>
                        </a:lnSpc>
                        <a:spcBef>
                          <a:spcPct val="0"/>
                        </a:spcBef>
                        <a:spcAft>
                          <a:spcPct val="25000"/>
                        </a:spcAft>
                        <a:buClr>
                          <a:schemeClr val="bg1"/>
                        </a:buClr>
                        <a:buSzPct val="80000"/>
                        <a:buFontTx/>
                        <a:buNone/>
                        <a:tabLst/>
                        <a:defRPr/>
                      </a:pPr>
                      <a:r>
                        <a:rPr kumimoji="0" lang="de-DE" sz="1200" u="none" strike="noStrike" kern="1200" cap="none" normalizeH="0" baseline="0" dirty="0" smtClean="0">
                          <a:ln>
                            <a:noFill/>
                          </a:ln>
                          <a:effectLst/>
                          <a:latin typeface="Verdana" pitchFamily="34" charset="0"/>
                          <a:ea typeface="Verdana" pitchFamily="34" charset="0"/>
                          <a:cs typeface="Verdana" pitchFamily="34" charset="0"/>
                        </a:rPr>
                        <a:t>Mobiles Internet über ein Mobilfunknetz wird wahrscheinlich nie so schnell sein, dass ich auf stationäres, kabelgebundenes Internet verzichten würde.</a:t>
                      </a:r>
                      <a:endParaRPr kumimoji="0" lang="de-DE" sz="1200" b="0" i="0" u="none" strike="noStrike" kern="1200" cap="none" normalizeH="0" baseline="0" dirty="0" smtClean="0">
                        <a:ln>
                          <a:noFill/>
                        </a:ln>
                        <a:solidFill>
                          <a:schemeClr val="tx1"/>
                        </a:solidFill>
                        <a:effectLst/>
                        <a:latin typeface="Verdana" pitchFamily="34" charset="0"/>
                        <a:ea typeface="Verdana" pitchFamily="34" charset="0"/>
                        <a:cs typeface="Verdana" pitchFamily="34" charset="0"/>
                      </a:endParaRPr>
                    </a:p>
                  </a:txBody>
                  <a:tcPr marL="9525" marR="9525" marT="9525" marB="0" anchor="ctr"/>
                </a:tc>
              </a:tr>
            </a:tbl>
          </a:graphicData>
        </a:graphic>
      </p:graphicFrame>
      <p:sp>
        <p:nvSpPr>
          <p:cNvPr id="5" name="Ellipse 4"/>
          <p:cNvSpPr/>
          <p:nvPr/>
        </p:nvSpPr>
        <p:spPr>
          <a:xfrm>
            <a:off x="5785751" y="2023037"/>
            <a:ext cx="90264" cy="90000"/>
          </a:xfrm>
          <a:prstGeom prst="ellipse">
            <a:avLst/>
          </a:prstGeom>
          <a:solidFill>
            <a:schemeClr val="accent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6209928" y="2887133"/>
            <a:ext cx="90264" cy="90000"/>
          </a:xfrm>
          <a:prstGeom prst="ellipse">
            <a:avLst/>
          </a:prstGeom>
          <a:solidFill>
            <a:schemeClr val="accent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5902401" y="3751229"/>
            <a:ext cx="90264" cy="90000"/>
          </a:xfrm>
          <a:prstGeom prst="ellipse">
            <a:avLst/>
          </a:prstGeom>
          <a:solidFill>
            <a:schemeClr val="accent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a:off x="5993904" y="4615325"/>
            <a:ext cx="90264" cy="90000"/>
          </a:xfrm>
          <a:prstGeom prst="ellipse">
            <a:avLst/>
          </a:prstGeom>
          <a:solidFill>
            <a:schemeClr val="accent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 Verbindung 8"/>
          <p:cNvCxnSpPr/>
          <p:nvPr/>
        </p:nvCxnSpPr>
        <p:spPr>
          <a:xfrm>
            <a:off x="144828" y="2617093"/>
            <a:ext cx="8640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144828" y="3409181"/>
            <a:ext cx="8640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144828" y="4191221"/>
            <a:ext cx="8640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144828" y="1825005"/>
            <a:ext cx="8640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3674810" y="4993357"/>
            <a:ext cx="5289678"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3970583" y="4993357"/>
            <a:ext cx="432048" cy="246221"/>
          </a:xfrm>
          <a:prstGeom prst="rect">
            <a:avLst/>
          </a:prstGeom>
          <a:noFill/>
        </p:spPr>
        <p:txBody>
          <a:bodyPr wrap="square" rtlCol="0">
            <a:spAutoFit/>
          </a:bodyPr>
          <a:lstStyle/>
          <a:p>
            <a:pPr algn="ctr"/>
            <a:r>
              <a:rPr lang="de-DE" sz="1000" dirty="0" smtClean="0">
                <a:solidFill>
                  <a:schemeClr val="bg1">
                    <a:lumMod val="50000"/>
                  </a:schemeClr>
                </a:solidFill>
                <a:latin typeface="Verdana" pitchFamily="34" charset="0"/>
                <a:ea typeface="Verdana" pitchFamily="34" charset="0"/>
                <a:cs typeface="Verdana" pitchFamily="34" charset="0"/>
              </a:rPr>
              <a:t>0</a:t>
            </a:r>
            <a:endParaRPr lang="de-DE" sz="1000" dirty="0">
              <a:solidFill>
                <a:schemeClr val="bg1">
                  <a:lumMod val="50000"/>
                </a:schemeClr>
              </a:solidFill>
              <a:latin typeface="Verdana" pitchFamily="34" charset="0"/>
              <a:ea typeface="Verdana" pitchFamily="34" charset="0"/>
              <a:cs typeface="Verdana" pitchFamily="34" charset="0"/>
            </a:endParaRPr>
          </a:p>
        </p:txBody>
      </p:sp>
      <p:sp>
        <p:nvSpPr>
          <p:cNvPr id="29" name="Textfeld 28"/>
          <p:cNvSpPr txBox="1"/>
          <p:nvPr/>
        </p:nvSpPr>
        <p:spPr>
          <a:xfrm>
            <a:off x="4890419" y="4993357"/>
            <a:ext cx="432048" cy="246221"/>
          </a:xfrm>
          <a:prstGeom prst="rect">
            <a:avLst/>
          </a:prstGeom>
          <a:noFill/>
        </p:spPr>
        <p:txBody>
          <a:bodyPr wrap="square" rtlCol="0">
            <a:spAutoFit/>
          </a:bodyPr>
          <a:lstStyle/>
          <a:p>
            <a:pPr algn="ctr"/>
            <a:r>
              <a:rPr lang="de-DE" sz="1000" dirty="0" smtClean="0">
                <a:solidFill>
                  <a:schemeClr val="bg1">
                    <a:lumMod val="50000"/>
                  </a:schemeClr>
                </a:solidFill>
                <a:latin typeface="Verdana" pitchFamily="34" charset="0"/>
                <a:ea typeface="Verdana" pitchFamily="34" charset="0"/>
                <a:cs typeface="Verdana" pitchFamily="34" charset="0"/>
              </a:rPr>
              <a:t>20</a:t>
            </a:r>
            <a:endParaRPr lang="de-DE" sz="1000" dirty="0">
              <a:solidFill>
                <a:schemeClr val="bg1">
                  <a:lumMod val="50000"/>
                </a:schemeClr>
              </a:solidFill>
              <a:latin typeface="Verdana" pitchFamily="34" charset="0"/>
              <a:ea typeface="Verdana" pitchFamily="34" charset="0"/>
              <a:cs typeface="Verdana" pitchFamily="34" charset="0"/>
            </a:endParaRPr>
          </a:p>
        </p:txBody>
      </p:sp>
      <p:sp>
        <p:nvSpPr>
          <p:cNvPr id="30" name="Textfeld 29"/>
          <p:cNvSpPr txBox="1"/>
          <p:nvPr/>
        </p:nvSpPr>
        <p:spPr>
          <a:xfrm>
            <a:off x="5810255" y="4993357"/>
            <a:ext cx="432048" cy="246221"/>
          </a:xfrm>
          <a:prstGeom prst="rect">
            <a:avLst/>
          </a:prstGeom>
          <a:noFill/>
        </p:spPr>
        <p:txBody>
          <a:bodyPr wrap="square" rtlCol="0">
            <a:spAutoFit/>
          </a:bodyPr>
          <a:lstStyle/>
          <a:p>
            <a:pPr algn="ctr"/>
            <a:r>
              <a:rPr lang="de-DE" sz="1000" dirty="0">
                <a:solidFill>
                  <a:schemeClr val="bg1">
                    <a:lumMod val="50000"/>
                  </a:schemeClr>
                </a:solidFill>
                <a:latin typeface="Verdana" pitchFamily="34" charset="0"/>
                <a:ea typeface="Verdana" pitchFamily="34" charset="0"/>
                <a:cs typeface="Verdana" pitchFamily="34" charset="0"/>
              </a:rPr>
              <a:t>4</a:t>
            </a:r>
            <a:r>
              <a:rPr lang="de-DE" sz="1000" dirty="0" smtClean="0">
                <a:solidFill>
                  <a:schemeClr val="bg1">
                    <a:lumMod val="50000"/>
                  </a:schemeClr>
                </a:solidFill>
                <a:latin typeface="Verdana" pitchFamily="34" charset="0"/>
                <a:ea typeface="Verdana" pitchFamily="34" charset="0"/>
                <a:cs typeface="Verdana" pitchFamily="34" charset="0"/>
              </a:rPr>
              <a:t>0</a:t>
            </a:r>
            <a:endParaRPr lang="de-DE" sz="1000" dirty="0">
              <a:solidFill>
                <a:schemeClr val="bg1">
                  <a:lumMod val="50000"/>
                </a:schemeClr>
              </a:solidFill>
              <a:latin typeface="Verdana" pitchFamily="34" charset="0"/>
              <a:ea typeface="Verdana" pitchFamily="34" charset="0"/>
              <a:cs typeface="Verdana" pitchFamily="34" charset="0"/>
            </a:endParaRPr>
          </a:p>
        </p:txBody>
      </p:sp>
      <p:sp>
        <p:nvSpPr>
          <p:cNvPr id="31" name="Textfeld 30"/>
          <p:cNvSpPr txBox="1"/>
          <p:nvPr/>
        </p:nvSpPr>
        <p:spPr>
          <a:xfrm>
            <a:off x="6730091" y="4993357"/>
            <a:ext cx="432048" cy="246221"/>
          </a:xfrm>
          <a:prstGeom prst="rect">
            <a:avLst/>
          </a:prstGeom>
          <a:noFill/>
        </p:spPr>
        <p:txBody>
          <a:bodyPr wrap="square" rtlCol="0">
            <a:spAutoFit/>
          </a:bodyPr>
          <a:lstStyle/>
          <a:p>
            <a:pPr algn="ctr"/>
            <a:r>
              <a:rPr lang="de-DE" sz="1000" dirty="0" smtClean="0">
                <a:solidFill>
                  <a:schemeClr val="bg1">
                    <a:lumMod val="50000"/>
                  </a:schemeClr>
                </a:solidFill>
                <a:latin typeface="Verdana" pitchFamily="34" charset="0"/>
                <a:ea typeface="Verdana" pitchFamily="34" charset="0"/>
                <a:cs typeface="Verdana" pitchFamily="34" charset="0"/>
              </a:rPr>
              <a:t>60</a:t>
            </a:r>
            <a:endParaRPr lang="de-DE" sz="1000" dirty="0">
              <a:solidFill>
                <a:schemeClr val="bg1">
                  <a:lumMod val="50000"/>
                </a:schemeClr>
              </a:solidFill>
              <a:latin typeface="Verdana" pitchFamily="34" charset="0"/>
              <a:ea typeface="Verdana" pitchFamily="34" charset="0"/>
              <a:cs typeface="Verdana" pitchFamily="34" charset="0"/>
            </a:endParaRPr>
          </a:p>
        </p:txBody>
      </p:sp>
      <p:sp>
        <p:nvSpPr>
          <p:cNvPr id="32" name="Textfeld 31"/>
          <p:cNvSpPr txBox="1"/>
          <p:nvPr/>
        </p:nvSpPr>
        <p:spPr>
          <a:xfrm>
            <a:off x="7649927" y="4993357"/>
            <a:ext cx="432048" cy="246221"/>
          </a:xfrm>
          <a:prstGeom prst="rect">
            <a:avLst/>
          </a:prstGeom>
          <a:noFill/>
        </p:spPr>
        <p:txBody>
          <a:bodyPr wrap="square" rtlCol="0">
            <a:spAutoFit/>
          </a:bodyPr>
          <a:lstStyle/>
          <a:p>
            <a:pPr algn="ctr"/>
            <a:r>
              <a:rPr lang="de-DE" sz="1000" dirty="0" smtClean="0">
                <a:solidFill>
                  <a:schemeClr val="bg1">
                    <a:lumMod val="50000"/>
                  </a:schemeClr>
                </a:solidFill>
                <a:latin typeface="Verdana" pitchFamily="34" charset="0"/>
                <a:ea typeface="Verdana" pitchFamily="34" charset="0"/>
                <a:cs typeface="Verdana" pitchFamily="34" charset="0"/>
              </a:rPr>
              <a:t>80</a:t>
            </a:r>
            <a:endParaRPr lang="de-DE" sz="1000" dirty="0">
              <a:solidFill>
                <a:schemeClr val="bg1">
                  <a:lumMod val="50000"/>
                </a:schemeClr>
              </a:solidFill>
              <a:latin typeface="Verdana" pitchFamily="34" charset="0"/>
              <a:ea typeface="Verdana" pitchFamily="34" charset="0"/>
              <a:cs typeface="Verdana" pitchFamily="34" charset="0"/>
            </a:endParaRPr>
          </a:p>
        </p:txBody>
      </p:sp>
      <p:sp>
        <p:nvSpPr>
          <p:cNvPr id="33" name="Textfeld 32"/>
          <p:cNvSpPr txBox="1"/>
          <p:nvPr/>
        </p:nvSpPr>
        <p:spPr>
          <a:xfrm>
            <a:off x="8513778" y="4993357"/>
            <a:ext cx="574236" cy="246221"/>
          </a:xfrm>
          <a:prstGeom prst="rect">
            <a:avLst/>
          </a:prstGeom>
          <a:noFill/>
        </p:spPr>
        <p:txBody>
          <a:bodyPr wrap="square" rtlCol="0">
            <a:spAutoFit/>
          </a:bodyPr>
          <a:lstStyle/>
          <a:p>
            <a:pPr algn="ctr"/>
            <a:r>
              <a:rPr lang="de-DE" sz="1000" dirty="0" smtClean="0">
                <a:solidFill>
                  <a:schemeClr val="bg1">
                    <a:lumMod val="50000"/>
                  </a:schemeClr>
                </a:solidFill>
                <a:latin typeface="Verdana" pitchFamily="34" charset="0"/>
                <a:ea typeface="Verdana" pitchFamily="34" charset="0"/>
                <a:cs typeface="Verdana" pitchFamily="34" charset="0"/>
              </a:rPr>
              <a:t>100%</a:t>
            </a:r>
            <a:endParaRPr lang="de-DE" sz="1000" dirty="0">
              <a:solidFill>
                <a:schemeClr val="bg1">
                  <a:lumMod val="50000"/>
                </a:schemeClr>
              </a:solidFill>
              <a:latin typeface="Verdana" pitchFamily="34" charset="0"/>
              <a:ea typeface="Verdana" pitchFamily="34" charset="0"/>
              <a:cs typeface="Verdana" pitchFamily="34" charset="0"/>
            </a:endParaRPr>
          </a:p>
        </p:txBody>
      </p:sp>
      <p:sp>
        <p:nvSpPr>
          <p:cNvPr id="34" name="Ellipse 33"/>
          <p:cNvSpPr/>
          <p:nvPr/>
        </p:nvSpPr>
        <p:spPr>
          <a:xfrm>
            <a:off x="168579" y="5250782"/>
            <a:ext cx="90264" cy="9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Verdana" pitchFamily="34" charset="0"/>
              <a:ea typeface="Verdana" pitchFamily="34" charset="0"/>
              <a:cs typeface="Verdana" pitchFamily="34" charset="0"/>
            </a:endParaRPr>
          </a:p>
        </p:txBody>
      </p:sp>
      <p:sp>
        <p:nvSpPr>
          <p:cNvPr id="35" name="Textfeld 34"/>
          <p:cNvSpPr txBox="1"/>
          <p:nvPr/>
        </p:nvSpPr>
        <p:spPr>
          <a:xfrm>
            <a:off x="312595" y="5169842"/>
            <a:ext cx="1853952" cy="261610"/>
          </a:xfrm>
          <a:prstGeom prst="rect">
            <a:avLst/>
          </a:prstGeom>
          <a:noFill/>
        </p:spPr>
        <p:txBody>
          <a:bodyPr wrap="square" rtlCol="0">
            <a:spAutoFit/>
          </a:bodyPr>
          <a:lstStyle/>
          <a:p>
            <a:r>
              <a:rPr lang="de-DE" sz="1100" dirty="0" smtClean="0">
                <a:latin typeface="Verdana" pitchFamily="34" charset="0"/>
                <a:ea typeface="Verdana" pitchFamily="34" charset="0"/>
                <a:cs typeface="Verdana" pitchFamily="34" charset="0"/>
              </a:rPr>
              <a:t>Mobile Internetnutzer</a:t>
            </a:r>
            <a:endParaRPr lang="de-DE" sz="1100" dirty="0">
              <a:latin typeface="Verdana" pitchFamily="34" charset="0"/>
              <a:ea typeface="Verdana" pitchFamily="34" charset="0"/>
              <a:cs typeface="Verdana" pitchFamily="34" charset="0"/>
            </a:endParaRPr>
          </a:p>
        </p:txBody>
      </p:sp>
      <p:sp>
        <p:nvSpPr>
          <p:cNvPr id="28" name="Textplatzhalter 3"/>
          <p:cNvSpPr txBox="1">
            <a:spLocks/>
          </p:cNvSpPr>
          <p:nvPr/>
        </p:nvSpPr>
        <p:spPr>
          <a:xfrm>
            <a:off x="1292225" y="5570538"/>
            <a:ext cx="7562850" cy="368300"/>
          </a:xfrm>
          <a:prstGeom prst="rect">
            <a:avLst/>
          </a:prstGeom>
        </p:spPr>
        <p:txBody>
          <a:bodyPr vert="horz" lIns="0" tIns="0" rIns="0" bIns="108000" rtlCol="0" anchor="b">
            <a:noAutofit/>
          </a:bodyPr>
          <a:lstStyle>
            <a:lvl1pPr marL="0" indent="0" algn="l" defTabSz="914400" rtl="0" eaLnBrk="1" latinLnBrk="0" hangingPunct="1">
              <a:spcBef>
                <a:spcPct val="20000"/>
              </a:spcBef>
              <a:buFont typeface="Arial" pitchFamily="34" charset="0"/>
              <a:buNone/>
              <a:defRPr lang="en-US" sz="800" b="0" kern="1200" baseline="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de-DE" dirty="0"/>
              <a:t>Basis: </a:t>
            </a:r>
            <a:r>
              <a:rPr lang="de-DE" dirty="0">
                <a:latin typeface="Verdana" pitchFamily="34" charset="0"/>
                <a:ea typeface="Verdana" pitchFamily="34" charset="0"/>
                <a:cs typeface="Verdana" pitchFamily="34" charset="0"/>
              </a:rPr>
              <a:t>Mobile Internetnutzer </a:t>
            </a:r>
            <a:r>
              <a:rPr lang="de-DE" dirty="0" smtClean="0">
                <a:latin typeface="Verdana" pitchFamily="34" charset="0"/>
                <a:ea typeface="Verdana" pitchFamily="34" charset="0"/>
                <a:cs typeface="Verdana" pitchFamily="34" charset="0"/>
              </a:rPr>
              <a:t>in </a:t>
            </a:r>
            <a:r>
              <a:rPr lang="de-DE" dirty="0">
                <a:latin typeface="Verdana" pitchFamily="34" charset="0"/>
                <a:ea typeface="Verdana" pitchFamily="34" charset="0"/>
                <a:cs typeface="Verdana" pitchFamily="34" charset="0"/>
              </a:rPr>
              <a:t>Deutschland ab 14 </a:t>
            </a:r>
            <a:r>
              <a:rPr lang="de-DE" dirty="0" smtClean="0">
                <a:latin typeface="Verdana" pitchFamily="34" charset="0"/>
                <a:ea typeface="Verdana" pitchFamily="34" charset="0"/>
                <a:cs typeface="Verdana" pitchFamily="34" charset="0"/>
              </a:rPr>
              <a:t>Jahre 2013:</a:t>
            </a:r>
            <a:r>
              <a:rPr lang="de-DE" dirty="0" smtClean="0"/>
              <a:t> n=407; </a:t>
            </a:r>
            <a:r>
              <a:rPr lang="de-DE" dirty="0">
                <a:solidFill>
                  <a:schemeClr val="bg1">
                    <a:lumMod val="65000"/>
                  </a:schemeClr>
                </a:solidFill>
              </a:rPr>
              <a:t>| </a:t>
            </a:r>
            <a:r>
              <a:rPr lang="de-DE" dirty="0" smtClean="0"/>
              <a:t>Top-2-Werte </a:t>
            </a:r>
            <a:r>
              <a:rPr lang="de-DE" dirty="0"/>
              <a:t>Skala von 1 bis 5 |  1 = trifft voll und ganz zu, 5 = trifft überhaupt nicht zu</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de-DE" dirty="0"/>
              <a:t>Quelle: Initiative D21: Mobile Internetnutzung 2013</a:t>
            </a:r>
          </a:p>
        </p:txBody>
      </p:sp>
      <p:sp>
        <p:nvSpPr>
          <p:cNvPr id="24" name="Rechteck 23"/>
          <p:cNvSpPr/>
          <p:nvPr/>
        </p:nvSpPr>
        <p:spPr>
          <a:xfrm>
            <a:off x="203200" y="833974"/>
            <a:ext cx="8321675" cy="276999"/>
          </a:xfrm>
          <a:prstGeom prst="rect">
            <a:avLst/>
          </a:prstGeom>
        </p:spPr>
        <p:txBody>
          <a:bodyPr wrap="square">
            <a:spAutoFit/>
          </a:bodyPr>
          <a:lstStyle/>
          <a:p>
            <a:pPr eaLnBrk="1" hangingPunct="1">
              <a:buFontTx/>
              <a:buNone/>
              <a:tabLst>
                <a:tab pos="542925" algn="l"/>
              </a:tabLst>
            </a:pPr>
            <a:r>
              <a:rPr lang="en-GB" sz="1200" dirty="0" err="1" smtClean="0">
                <a:latin typeface="+mn-lt"/>
              </a:rPr>
              <a:t>Frage</a:t>
            </a:r>
            <a:r>
              <a:rPr lang="en-GB" sz="1200" dirty="0" smtClean="0">
                <a:latin typeface="+mn-lt"/>
              </a:rPr>
              <a:t>: </a:t>
            </a:r>
            <a:r>
              <a:rPr lang="de-DE" sz="1200" dirty="0">
                <a:latin typeface="+mn-lt"/>
              </a:rPr>
              <a:t>„Inwieweit treffen diese Aussagen zum Thema mobile Internetnutzung auf Sie persönlich zu?“</a:t>
            </a:r>
          </a:p>
        </p:txBody>
      </p:sp>
    </p:spTree>
    <p:extLst>
      <p:ext uri="{BB962C8B-B14F-4D97-AF65-F5344CB8AC3E}">
        <p14:creationId xmlns:p14="http://schemas.microsoft.com/office/powerpoint/2010/main" val="1557548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Auswirkungen des mobilen Internets auf die Gesellschaft</a:t>
            </a:r>
          </a:p>
        </p:txBody>
      </p:sp>
      <p:graphicFrame>
        <p:nvGraphicFramePr>
          <p:cNvPr id="12" name="Group 4"/>
          <p:cNvGraphicFramePr>
            <a:graphicFrameLocks noGrp="1"/>
          </p:cNvGraphicFramePr>
          <p:nvPr>
            <p:extLst>
              <p:ext uri="{D42A27DB-BD31-4B8C-83A1-F6EECF244321}">
                <p14:modId xmlns:p14="http://schemas.microsoft.com/office/powerpoint/2010/main" val="1844183252"/>
              </p:ext>
            </p:extLst>
          </p:nvPr>
        </p:nvGraphicFramePr>
        <p:xfrm>
          <a:off x="278954" y="1729755"/>
          <a:ext cx="3782194" cy="3076577"/>
        </p:xfrm>
        <a:graphic>
          <a:graphicData uri="http://schemas.openxmlformats.org/drawingml/2006/table">
            <a:tbl>
              <a:tblPr>
                <a:tableStyleId>{2D5ABB26-0587-4C30-8999-92F81FD0307C}</a:tableStyleId>
              </a:tblPr>
              <a:tblGrid>
                <a:gridCol w="3782194"/>
              </a:tblGrid>
              <a:tr h="786156">
                <a:tc>
                  <a:txBody>
                    <a:bodyPr/>
                    <a:lstStyle/>
                    <a:p>
                      <a:pPr lvl="0"/>
                      <a:r>
                        <a:rPr lang="de-DE" sz="1200" dirty="0" smtClean="0">
                          <a:latin typeface="Verdana" pitchFamily="34" charset="0"/>
                          <a:ea typeface="Verdana" pitchFamily="34" charset="0"/>
                          <a:cs typeface="Verdana" pitchFamily="34" charset="0"/>
                        </a:rPr>
                        <a:t>Durch das mobile Internet wird das gesellschaftliche Miteinander nachhaltig positiv verändert. </a:t>
                      </a:r>
                      <a:endParaRPr lang="de-DE" sz="1200" dirty="0">
                        <a:latin typeface="Verdana" pitchFamily="34" charset="0"/>
                        <a:ea typeface="Verdana" pitchFamily="34" charset="0"/>
                        <a:cs typeface="Verdana" pitchFamily="34" charset="0"/>
                      </a:endParaRPr>
                    </a:p>
                  </a:txBody>
                  <a:tcPr marL="9525" marR="9525" marT="9525" marB="0" anchor="ctr"/>
                </a:tc>
              </a:tr>
              <a:tr h="78615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200" dirty="0" smtClean="0">
                          <a:latin typeface="Verdana" pitchFamily="34" charset="0"/>
                          <a:ea typeface="Verdana" pitchFamily="34" charset="0"/>
                          <a:cs typeface="Verdana" pitchFamily="34" charset="0"/>
                        </a:rPr>
                        <a:t>Durch das mobile Internet wird die Kommunikation zwischen Menschen immer oberflächiger. </a:t>
                      </a:r>
                    </a:p>
                  </a:txBody>
                  <a:tcPr marL="9525" marR="9525" marT="9525" marB="0" anchor="ctr"/>
                </a:tc>
              </a:tr>
              <a:tr h="786156">
                <a:tc>
                  <a:txBody>
                    <a:bodyPr/>
                    <a:lstStyle/>
                    <a:p>
                      <a:pPr lvl="0"/>
                      <a:r>
                        <a:rPr lang="de-DE" sz="1200" dirty="0" smtClean="0">
                          <a:latin typeface="Verdana" pitchFamily="34" charset="0"/>
                          <a:ea typeface="Verdana" pitchFamily="34" charset="0"/>
                          <a:cs typeface="Verdana" pitchFamily="34" charset="0"/>
                        </a:rPr>
                        <a:t>Durch das mobile Internet nehmen die persönlichen Kontakte ab und die Menschen werden immer einsamer.</a:t>
                      </a:r>
                      <a:endParaRPr lang="de-DE" sz="1200" dirty="0">
                        <a:latin typeface="Verdana" pitchFamily="34" charset="0"/>
                        <a:ea typeface="Verdana" pitchFamily="34" charset="0"/>
                        <a:cs typeface="Verdana" pitchFamily="34" charset="0"/>
                      </a:endParaRPr>
                    </a:p>
                  </a:txBody>
                  <a:tcPr marL="9525" marR="9525" marT="9525" marB="0" anchor="ctr"/>
                </a:tc>
              </a:tr>
              <a:tr h="718109">
                <a:tc>
                  <a:txBody>
                    <a:bodyPr/>
                    <a:lstStyle/>
                    <a:p>
                      <a:pPr marL="0" marR="0" lvl="0" indent="0" algn="l" defTabSz="914400" rtl="0" eaLnBrk="1" fontAlgn="ctr" latinLnBrk="0" hangingPunct="1">
                        <a:lnSpc>
                          <a:spcPct val="90000"/>
                        </a:lnSpc>
                        <a:spcBef>
                          <a:spcPct val="0"/>
                        </a:spcBef>
                        <a:spcAft>
                          <a:spcPct val="25000"/>
                        </a:spcAft>
                        <a:buClr>
                          <a:schemeClr val="bg1"/>
                        </a:buClr>
                        <a:buSzPct val="80000"/>
                        <a:buFontTx/>
                        <a:buNone/>
                        <a:tabLst/>
                        <a:defRPr/>
                      </a:pPr>
                      <a:r>
                        <a:rPr lang="de-DE" sz="1200" dirty="0" smtClean="0">
                          <a:latin typeface="Verdana" pitchFamily="34" charset="0"/>
                          <a:ea typeface="Verdana" pitchFamily="34" charset="0"/>
                          <a:cs typeface="Verdana" pitchFamily="34" charset="0"/>
                        </a:rPr>
                        <a:t>Das mobile Internet macht die Kontaktpflege viel einfacher</a:t>
                      </a:r>
                      <a:r>
                        <a:rPr kumimoji="0" lang="de-DE" sz="1200" b="0" i="0" u="none" strike="noStrike" kern="1200" cap="none" normalizeH="0" baseline="0" dirty="0" smtClean="0">
                          <a:ln>
                            <a:noFill/>
                          </a:ln>
                          <a:solidFill>
                            <a:schemeClr val="tx1"/>
                          </a:solidFill>
                          <a:effectLst/>
                          <a:latin typeface="Verdana" pitchFamily="34" charset="0"/>
                          <a:ea typeface="Verdana" pitchFamily="34" charset="0"/>
                          <a:cs typeface="Verdana" pitchFamily="34" charset="0"/>
                        </a:rPr>
                        <a:t>.</a:t>
                      </a:r>
                    </a:p>
                  </a:txBody>
                  <a:tcPr marL="9525" marR="9525" marT="9525" marB="0" anchor="ctr"/>
                </a:tc>
              </a:tr>
            </a:tbl>
          </a:graphicData>
        </a:graphic>
      </p:graphicFrame>
      <p:sp>
        <p:nvSpPr>
          <p:cNvPr id="5" name="Ellipse 4"/>
          <p:cNvSpPr/>
          <p:nvPr/>
        </p:nvSpPr>
        <p:spPr>
          <a:xfrm>
            <a:off x="5076656" y="1857749"/>
            <a:ext cx="90264" cy="9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6795517" y="2710544"/>
            <a:ext cx="90264" cy="9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6219453" y="3601963"/>
            <a:ext cx="90264" cy="9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a:off x="7173813" y="4466059"/>
            <a:ext cx="90264" cy="9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 Verbindung 8"/>
          <p:cNvCxnSpPr/>
          <p:nvPr/>
        </p:nvCxnSpPr>
        <p:spPr>
          <a:xfrm>
            <a:off x="154353" y="2521843"/>
            <a:ext cx="8640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154353" y="3313931"/>
            <a:ext cx="8640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154353" y="4095971"/>
            <a:ext cx="8640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154353" y="1729755"/>
            <a:ext cx="8640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3665285" y="5164807"/>
            <a:ext cx="5289678"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24" name="Content Placeholder 12"/>
          <p:cNvGraphicFramePr>
            <a:graphicFrameLocks/>
          </p:cNvGraphicFramePr>
          <p:nvPr>
            <p:extLst>
              <p:ext uri="{D42A27DB-BD31-4B8C-83A1-F6EECF244321}">
                <p14:modId xmlns:p14="http://schemas.microsoft.com/office/powerpoint/2010/main" val="2491467449"/>
              </p:ext>
            </p:extLst>
          </p:nvPr>
        </p:nvGraphicFramePr>
        <p:xfrm>
          <a:off x="3511130" y="1296813"/>
          <a:ext cx="6086475" cy="4906963"/>
        </p:xfrm>
        <a:graphic>
          <a:graphicData uri="http://schemas.openxmlformats.org/drawingml/2006/chart">
            <c:chart xmlns:c="http://schemas.openxmlformats.org/drawingml/2006/chart" xmlns:r="http://schemas.openxmlformats.org/officeDocument/2006/relationships" r:id="rId3"/>
          </a:graphicData>
        </a:graphic>
      </p:graphicFrame>
      <p:sp>
        <p:nvSpPr>
          <p:cNvPr id="26" name="Ellipse 25"/>
          <p:cNvSpPr/>
          <p:nvPr/>
        </p:nvSpPr>
        <p:spPr>
          <a:xfrm>
            <a:off x="5004648" y="1857749"/>
            <a:ext cx="90264" cy="9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p:cNvSpPr/>
          <p:nvPr/>
        </p:nvSpPr>
        <p:spPr>
          <a:xfrm>
            <a:off x="6623508" y="3601963"/>
            <a:ext cx="90264" cy="9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p:cNvSpPr/>
          <p:nvPr/>
        </p:nvSpPr>
        <p:spPr>
          <a:xfrm>
            <a:off x="6381725" y="4466059"/>
            <a:ext cx="90264" cy="9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p:cNvSpPr/>
          <p:nvPr/>
        </p:nvSpPr>
        <p:spPr>
          <a:xfrm>
            <a:off x="3808160" y="5048349"/>
            <a:ext cx="5289678"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3970583" y="5040982"/>
            <a:ext cx="432048" cy="246221"/>
          </a:xfrm>
          <a:prstGeom prst="rect">
            <a:avLst/>
          </a:prstGeom>
          <a:noFill/>
        </p:spPr>
        <p:txBody>
          <a:bodyPr wrap="square" rtlCol="0">
            <a:spAutoFit/>
          </a:bodyPr>
          <a:lstStyle/>
          <a:p>
            <a:pPr algn="ctr"/>
            <a:r>
              <a:rPr lang="de-DE" sz="1000" dirty="0" smtClean="0">
                <a:solidFill>
                  <a:schemeClr val="bg1">
                    <a:lumMod val="50000"/>
                  </a:schemeClr>
                </a:solidFill>
                <a:latin typeface="Verdana" pitchFamily="34" charset="0"/>
                <a:ea typeface="Verdana" pitchFamily="34" charset="0"/>
                <a:cs typeface="Verdana" pitchFamily="34" charset="0"/>
              </a:rPr>
              <a:t>0</a:t>
            </a:r>
            <a:endParaRPr lang="de-DE" sz="1000" dirty="0">
              <a:solidFill>
                <a:schemeClr val="bg1">
                  <a:lumMod val="50000"/>
                </a:schemeClr>
              </a:solidFill>
              <a:latin typeface="Verdana" pitchFamily="34" charset="0"/>
              <a:ea typeface="Verdana" pitchFamily="34" charset="0"/>
              <a:cs typeface="Verdana" pitchFamily="34" charset="0"/>
            </a:endParaRPr>
          </a:p>
        </p:txBody>
      </p:sp>
      <p:sp>
        <p:nvSpPr>
          <p:cNvPr id="29" name="Textfeld 28"/>
          <p:cNvSpPr txBox="1"/>
          <p:nvPr/>
        </p:nvSpPr>
        <p:spPr>
          <a:xfrm>
            <a:off x="4890419" y="5040982"/>
            <a:ext cx="432048" cy="246221"/>
          </a:xfrm>
          <a:prstGeom prst="rect">
            <a:avLst/>
          </a:prstGeom>
          <a:noFill/>
        </p:spPr>
        <p:txBody>
          <a:bodyPr wrap="square" rtlCol="0">
            <a:spAutoFit/>
          </a:bodyPr>
          <a:lstStyle/>
          <a:p>
            <a:pPr algn="ctr"/>
            <a:r>
              <a:rPr lang="de-DE" sz="1000" dirty="0" smtClean="0">
                <a:solidFill>
                  <a:schemeClr val="bg1">
                    <a:lumMod val="50000"/>
                  </a:schemeClr>
                </a:solidFill>
                <a:latin typeface="Verdana" pitchFamily="34" charset="0"/>
                <a:ea typeface="Verdana" pitchFamily="34" charset="0"/>
                <a:cs typeface="Verdana" pitchFamily="34" charset="0"/>
              </a:rPr>
              <a:t>20</a:t>
            </a:r>
            <a:endParaRPr lang="de-DE" sz="1000" dirty="0">
              <a:solidFill>
                <a:schemeClr val="bg1">
                  <a:lumMod val="50000"/>
                </a:schemeClr>
              </a:solidFill>
              <a:latin typeface="Verdana" pitchFamily="34" charset="0"/>
              <a:ea typeface="Verdana" pitchFamily="34" charset="0"/>
              <a:cs typeface="Verdana" pitchFamily="34" charset="0"/>
            </a:endParaRPr>
          </a:p>
        </p:txBody>
      </p:sp>
      <p:sp>
        <p:nvSpPr>
          <p:cNvPr id="30" name="Textfeld 29"/>
          <p:cNvSpPr txBox="1"/>
          <p:nvPr/>
        </p:nvSpPr>
        <p:spPr>
          <a:xfrm>
            <a:off x="5810255" y="5040982"/>
            <a:ext cx="432048" cy="246221"/>
          </a:xfrm>
          <a:prstGeom prst="rect">
            <a:avLst/>
          </a:prstGeom>
          <a:noFill/>
        </p:spPr>
        <p:txBody>
          <a:bodyPr wrap="square" rtlCol="0">
            <a:spAutoFit/>
          </a:bodyPr>
          <a:lstStyle/>
          <a:p>
            <a:pPr algn="ctr"/>
            <a:r>
              <a:rPr lang="de-DE" sz="1000" dirty="0">
                <a:solidFill>
                  <a:schemeClr val="bg1">
                    <a:lumMod val="50000"/>
                  </a:schemeClr>
                </a:solidFill>
                <a:latin typeface="Verdana" pitchFamily="34" charset="0"/>
                <a:ea typeface="Verdana" pitchFamily="34" charset="0"/>
                <a:cs typeface="Verdana" pitchFamily="34" charset="0"/>
              </a:rPr>
              <a:t>4</a:t>
            </a:r>
            <a:r>
              <a:rPr lang="de-DE" sz="1000" dirty="0" smtClean="0">
                <a:solidFill>
                  <a:schemeClr val="bg1">
                    <a:lumMod val="50000"/>
                  </a:schemeClr>
                </a:solidFill>
                <a:latin typeface="Verdana" pitchFamily="34" charset="0"/>
                <a:ea typeface="Verdana" pitchFamily="34" charset="0"/>
                <a:cs typeface="Verdana" pitchFamily="34" charset="0"/>
              </a:rPr>
              <a:t>0</a:t>
            </a:r>
            <a:endParaRPr lang="de-DE" sz="1000" dirty="0">
              <a:solidFill>
                <a:schemeClr val="bg1">
                  <a:lumMod val="50000"/>
                </a:schemeClr>
              </a:solidFill>
              <a:latin typeface="Verdana" pitchFamily="34" charset="0"/>
              <a:ea typeface="Verdana" pitchFamily="34" charset="0"/>
              <a:cs typeface="Verdana" pitchFamily="34" charset="0"/>
            </a:endParaRPr>
          </a:p>
        </p:txBody>
      </p:sp>
      <p:sp>
        <p:nvSpPr>
          <p:cNvPr id="31" name="Textfeld 30"/>
          <p:cNvSpPr txBox="1"/>
          <p:nvPr/>
        </p:nvSpPr>
        <p:spPr>
          <a:xfrm>
            <a:off x="6730091" y="5040982"/>
            <a:ext cx="432048" cy="246221"/>
          </a:xfrm>
          <a:prstGeom prst="rect">
            <a:avLst/>
          </a:prstGeom>
          <a:noFill/>
        </p:spPr>
        <p:txBody>
          <a:bodyPr wrap="square" rtlCol="0">
            <a:spAutoFit/>
          </a:bodyPr>
          <a:lstStyle/>
          <a:p>
            <a:pPr algn="ctr"/>
            <a:r>
              <a:rPr lang="de-DE" sz="1000" dirty="0" smtClean="0">
                <a:solidFill>
                  <a:schemeClr val="bg1">
                    <a:lumMod val="50000"/>
                  </a:schemeClr>
                </a:solidFill>
                <a:latin typeface="Verdana" pitchFamily="34" charset="0"/>
                <a:ea typeface="Verdana" pitchFamily="34" charset="0"/>
                <a:cs typeface="Verdana" pitchFamily="34" charset="0"/>
              </a:rPr>
              <a:t>60</a:t>
            </a:r>
            <a:endParaRPr lang="de-DE" sz="1000" dirty="0">
              <a:solidFill>
                <a:schemeClr val="bg1">
                  <a:lumMod val="50000"/>
                </a:schemeClr>
              </a:solidFill>
              <a:latin typeface="Verdana" pitchFamily="34" charset="0"/>
              <a:ea typeface="Verdana" pitchFamily="34" charset="0"/>
              <a:cs typeface="Verdana" pitchFamily="34" charset="0"/>
            </a:endParaRPr>
          </a:p>
        </p:txBody>
      </p:sp>
      <p:sp>
        <p:nvSpPr>
          <p:cNvPr id="32" name="Textfeld 31"/>
          <p:cNvSpPr txBox="1"/>
          <p:nvPr/>
        </p:nvSpPr>
        <p:spPr>
          <a:xfrm>
            <a:off x="7649927" y="5040982"/>
            <a:ext cx="432048" cy="246221"/>
          </a:xfrm>
          <a:prstGeom prst="rect">
            <a:avLst/>
          </a:prstGeom>
          <a:noFill/>
        </p:spPr>
        <p:txBody>
          <a:bodyPr wrap="square" rtlCol="0">
            <a:spAutoFit/>
          </a:bodyPr>
          <a:lstStyle/>
          <a:p>
            <a:pPr algn="ctr"/>
            <a:r>
              <a:rPr lang="de-DE" sz="1000" dirty="0" smtClean="0">
                <a:solidFill>
                  <a:schemeClr val="bg1">
                    <a:lumMod val="50000"/>
                  </a:schemeClr>
                </a:solidFill>
                <a:latin typeface="Verdana" pitchFamily="34" charset="0"/>
                <a:ea typeface="Verdana" pitchFamily="34" charset="0"/>
                <a:cs typeface="Verdana" pitchFamily="34" charset="0"/>
              </a:rPr>
              <a:t>80</a:t>
            </a:r>
            <a:endParaRPr lang="de-DE" sz="1000" dirty="0">
              <a:solidFill>
                <a:schemeClr val="bg1">
                  <a:lumMod val="50000"/>
                </a:schemeClr>
              </a:solidFill>
              <a:latin typeface="Verdana" pitchFamily="34" charset="0"/>
              <a:ea typeface="Verdana" pitchFamily="34" charset="0"/>
              <a:cs typeface="Verdana" pitchFamily="34" charset="0"/>
            </a:endParaRPr>
          </a:p>
        </p:txBody>
      </p:sp>
      <p:sp>
        <p:nvSpPr>
          <p:cNvPr id="33" name="Textfeld 32"/>
          <p:cNvSpPr txBox="1"/>
          <p:nvPr/>
        </p:nvSpPr>
        <p:spPr>
          <a:xfrm>
            <a:off x="8513778" y="5040982"/>
            <a:ext cx="574236" cy="246221"/>
          </a:xfrm>
          <a:prstGeom prst="rect">
            <a:avLst/>
          </a:prstGeom>
          <a:noFill/>
        </p:spPr>
        <p:txBody>
          <a:bodyPr wrap="square" rtlCol="0">
            <a:spAutoFit/>
          </a:bodyPr>
          <a:lstStyle/>
          <a:p>
            <a:pPr algn="ctr"/>
            <a:r>
              <a:rPr lang="de-DE" sz="1000" dirty="0" smtClean="0">
                <a:solidFill>
                  <a:schemeClr val="bg1">
                    <a:lumMod val="50000"/>
                  </a:schemeClr>
                </a:solidFill>
                <a:latin typeface="Verdana" pitchFamily="34" charset="0"/>
                <a:ea typeface="Verdana" pitchFamily="34" charset="0"/>
                <a:cs typeface="Verdana" pitchFamily="34" charset="0"/>
              </a:rPr>
              <a:t>100%</a:t>
            </a:r>
            <a:endParaRPr lang="de-DE" sz="1000" dirty="0">
              <a:solidFill>
                <a:schemeClr val="bg1">
                  <a:lumMod val="50000"/>
                </a:schemeClr>
              </a:solidFill>
              <a:latin typeface="Verdana" pitchFamily="34" charset="0"/>
              <a:ea typeface="Verdana" pitchFamily="34" charset="0"/>
              <a:cs typeface="Verdana" pitchFamily="34" charset="0"/>
            </a:endParaRPr>
          </a:p>
        </p:txBody>
      </p:sp>
      <p:sp>
        <p:nvSpPr>
          <p:cNvPr id="36" name="Ellipse 35"/>
          <p:cNvSpPr/>
          <p:nvPr/>
        </p:nvSpPr>
        <p:spPr>
          <a:xfrm>
            <a:off x="6873269" y="2710544"/>
            <a:ext cx="90264" cy="9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p:cNvSpPr/>
          <p:nvPr/>
        </p:nvSpPr>
        <p:spPr>
          <a:xfrm>
            <a:off x="261045" y="4861887"/>
            <a:ext cx="90264" cy="9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p:cNvSpPr/>
          <p:nvPr/>
        </p:nvSpPr>
        <p:spPr>
          <a:xfrm>
            <a:off x="261045" y="5204787"/>
            <a:ext cx="90264" cy="9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405061" y="4780947"/>
            <a:ext cx="1853952" cy="261610"/>
          </a:xfrm>
          <a:prstGeom prst="rect">
            <a:avLst/>
          </a:prstGeom>
          <a:noFill/>
        </p:spPr>
        <p:txBody>
          <a:bodyPr wrap="square" rtlCol="0">
            <a:spAutoFit/>
          </a:bodyPr>
          <a:lstStyle/>
          <a:p>
            <a:r>
              <a:rPr lang="de-DE" sz="1100" dirty="0" smtClean="0">
                <a:latin typeface="Verdana" pitchFamily="34" charset="0"/>
                <a:ea typeface="Verdana" pitchFamily="34" charset="0"/>
                <a:cs typeface="Verdana" pitchFamily="34" charset="0"/>
              </a:rPr>
              <a:t>Mobile Internetnutzer</a:t>
            </a:r>
            <a:endParaRPr lang="de-DE" sz="1100" dirty="0">
              <a:latin typeface="Verdana" pitchFamily="34" charset="0"/>
              <a:ea typeface="Verdana" pitchFamily="34" charset="0"/>
              <a:cs typeface="Verdana" pitchFamily="34" charset="0"/>
            </a:endParaRPr>
          </a:p>
        </p:txBody>
      </p:sp>
      <p:sp>
        <p:nvSpPr>
          <p:cNvPr id="39" name="Textfeld 38"/>
          <p:cNvSpPr txBox="1"/>
          <p:nvPr/>
        </p:nvSpPr>
        <p:spPr>
          <a:xfrm>
            <a:off x="405061" y="5123847"/>
            <a:ext cx="3570910" cy="261610"/>
          </a:xfrm>
          <a:prstGeom prst="rect">
            <a:avLst/>
          </a:prstGeom>
          <a:noFill/>
        </p:spPr>
        <p:txBody>
          <a:bodyPr wrap="square" rtlCol="0">
            <a:spAutoFit/>
          </a:bodyPr>
          <a:lstStyle/>
          <a:p>
            <a:r>
              <a:rPr lang="de-DE" sz="1100" dirty="0" smtClean="0">
                <a:latin typeface="Verdana" pitchFamily="34" charset="0"/>
                <a:ea typeface="Verdana" pitchFamily="34" charset="0"/>
                <a:cs typeface="Verdana" pitchFamily="34" charset="0"/>
              </a:rPr>
              <a:t>Nichtnutzer mobiles Internet</a:t>
            </a:r>
            <a:endParaRPr lang="de-DE" sz="1100" dirty="0">
              <a:latin typeface="Verdana" pitchFamily="34" charset="0"/>
              <a:ea typeface="Verdana" pitchFamily="34" charset="0"/>
              <a:cs typeface="Verdana" pitchFamily="34" charset="0"/>
            </a:endParaRPr>
          </a:p>
        </p:txBody>
      </p:sp>
      <p:sp>
        <p:nvSpPr>
          <p:cNvPr id="42" name="Textplatzhalter 3"/>
          <p:cNvSpPr txBox="1">
            <a:spLocks/>
          </p:cNvSpPr>
          <p:nvPr/>
        </p:nvSpPr>
        <p:spPr>
          <a:xfrm>
            <a:off x="1292225" y="5570538"/>
            <a:ext cx="7562850" cy="368300"/>
          </a:xfrm>
          <a:prstGeom prst="rect">
            <a:avLst/>
          </a:prstGeom>
        </p:spPr>
        <p:txBody>
          <a:bodyPr vert="horz" lIns="0" tIns="0" rIns="0" bIns="108000" rtlCol="0" anchor="b">
            <a:noAutofit/>
          </a:bodyPr>
          <a:lstStyle>
            <a:lvl1pPr marL="0" indent="0" algn="l" defTabSz="914400" rtl="0" eaLnBrk="1" latinLnBrk="0" hangingPunct="1">
              <a:spcBef>
                <a:spcPct val="20000"/>
              </a:spcBef>
              <a:buFont typeface="Arial" pitchFamily="34" charset="0"/>
              <a:buNone/>
              <a:defRPr lang="en-US" sz="800" b="0" kern="1200" baseline="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de-DE" dirty="0" smtClean="0">
                <a:latin typeface="Verdana" pitchFamily="34" charset="0"/>
                <a:ea typeface="Verdana" pitchFamily="34" charset="0"/>
                <a:cs typeface="Verdana" pitchFamily="34" charset="0"/>
              </a:rPr>
              <a:t>Basis: Mobile Internetnutzer in Deutschland ab 14 Jahre 2013</a:t>
            </a:r>
            <a:r>
              <a:rPr lang="de-DE" dirty="0">
                <a:latin typeface="Verdana" pitchFamily="34" charset="0"/>
                <a:ea typeface="Verdana" pitchFamily="34" charset="0"/>
                <a:cs typeface="Verdana" pitchFamily="34" charset="0"/>
              </a:rPr>
              <a:t>: n=407 | Befragte, die kein (mobiles) Internet nutzen 2013: n=598 | Top2-Werte Skala von 1 bis 5 | 1 = stimme voll und ganz zu, 5 = stimme überhaupt nicht </a:t>
            </a:r>
            <a:r>
              <a:rPr lang="de-DE" dirty="0" smtClean="0">
                <a:latin typeface="Verdana" pitchFamily="34" charset="0"/>
                <a:ea typeface="Verdana" pitchFamily="34" charset="0"/>
                <a:cs typeface="Verdana" pitchFamily="34" charset="0"/>
              </a:rPr>
              <a:t>zu</a:t>
            </a:r>
            <a:endParaRPr kumimoji="0" lang="de-DE" sz="800" b="0" i="0" u="none" strike="noStrike" kern="1200" cap="none" spc="0" normalizeH="0" baseline="0" noProof="0" dirty="0" smtClean="0">
              <a:ln>
                <a:noFill/>
              </a:ln>
              <a:solidFill>
                <a:srgbClr val="333333"/>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800" b="0" i="0" u="none" strike="noStrike" kern="1200" cap="none" spc="0" normalizeH="0" baseline="0" noProof="0" dirty="0" smtClean="0">
                <a:ln>
                  <a:noFill/>
                </a:ln>
                <a:solidFill>
                  <a:srgbClr val="333333"/>
                </a:solidFill>
                <a:effectLst/>
                <a:uLnTx/>
                <a:uFillTx/>
                <a:latin typeface="Verdana" pitchFamily="34" charset="0"/>
                <a:ea typeface="Verdana" pitchFamily="34" charset="0"/>
                <a:cs typeface="Verdana" pitchFamily="34" charset="0"/>
              </a:rPr>
              <a:t>Quelle: Initiative</a:t>
            </a:r>
            <a:r>
              <a:rPr kumimoji="0" lang="de-DE" sz="800" b="0" i="0" u="none" strike="noStrike" kern="1200" cap="none" spc="0" normalizeH="0" noProof="0" dirty="0" smtClean="0">
                <a:ln>
                  <a:noFill/>
                </a:ln>
                <a:solidFill>
                  <a:srgbClr val="333333"/>
                </a:solidFill>
                <a:effectLst/>
                <a:uLnTx/>
                <a:uFillTx/>
                <a:latin typeface="Verdana" pitchFamily="34" charset="0"/>
                <a:ea typeface="Verdana" pitchFamily="34" charset="0"/>
                <a:cs typeface="Verdana" pitchFamily="34" charset="0"/>
              </a:rPr>
              <a:t> D21: Mobile Internetnutzung 2013</a:t>
            </a:r>
            <a:endParaRPr kumimoji="0" lang="de-DE" sz="800" b="0" i="0" u="none" strike="noStrike" kern="1200" cap="none" spc="0" normalizeH="0" baseline="0" noProof="0" dirty="0">
              <a:ln>
                <a:noFill/>
              </a:ln>
              <a:solidFill>
                <a:srgbClr val="333333"/>
              </a:solidFill>
              <a:effectLst/>
              <a:uLnTx/>
              <a:uFillTx/>
              <a:latin typeface="Verdana"/>
              <a:ea typeface="+mn-ea"/>
              <a:cs typeface="+mn-cs"/>
            </a:endParaRPr>
          </a:p>
        </p:txBody>
      </p:sp>
      <p:sp>
        <p:nvSpPr>
          <p:cNvPr id="41" name="Rechteck 40"/>
          <p:cNvSpPr/>
          <p:nvPr/>
        </p:nvSpPr>
        <p:spPr>
          <a:xfrm>
            <a:off x="203200" y="1062574"/>
            <a:ext cx="8321675" cy="276999"/>
          </a:xfrm>
          <a:prstGeom prst="rect">
            <a:avLst/>
          </a:prstGeom>
        </p:spPr>
        <p:txBody>
          <a:bodyPr wrap="square">
            <a:spAutoFit/>
          </a:bodyPr>
          <a:lstStyle/>
          <a:p>
            <a:pPr eaLnBrk="1" hangingPunct="1">
              <a:buFontTx/>
              <a:buNone/>
              <a:tabLst>
                <a:tab pos="542925" algn="l"/>
              </a:tabLst>
            </a:pPr>
            <a:r>
              <a:rPr lang="en-GB" sz="1200" dirty="0" err="1" smtClean="0">
                <a:latin typeface="+mn-lt"/>
              </a:rPr>
              <a:t>Frage</a:t>
            </a:r>
            <a:r>
              <a:rPr lang="en-GB" sz="1200" dirty="0" smtClean="0">
                <a:latin typeface="+mn-lt"/>
              </a:rPr>
              <a:t>: </a:t>
            </a:r>
            <a:r>
              <a:rPr lang="de-DE" sz="1200" dirty="0">
                <a:latin typeface="+mn-lt"/>
              </a:rPr>
              <a:t>„Inwieweit treffen diese Aussagen zum Thema mobile Internetnutzung auf Sie persönlich zu?“</a:t>
            </a:r>
          </a:p>
        </p:txBody>
      </p:sp>
    </p:spTree>
    <p:extLst>
      <p:ext uri="{BB962C8B-B14F-4D97-AF65-F5344CB8AC3E}">
        <p14:creationId xmlns:p14="http://schemas.microsoft.com/office/powerpoint/2010/main" val="28020669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Rectangle 2"/>
          <p:cNvSpPr>
            <a:spLocks noChangeArrowheads="1"/>
          </p:cNvSpPr>
          <p:nvPr/>
        </p:nvSpPr>
        <p:spPr bwMode="auto">
          <a:xfrm>
            <a:off x="1588" y="1"/>
            <a:ext cx="9144000" cy="6858000"/>
          </a:xfrm>
          <a:prstGeom prst="rect">
            <a:avLst/>
          </a:prstGeom>
          <a:solidFill>
            <a:srgbClr val="3EB1CC"/>
          </a:solidFill>
          <a:ln w="9525">
            <a:noFill/>
            <a:miter lim="800000"/>
            <a:headEnd/>
            <a:tailEnd/>
          </a:ln>
        </p:spPr>
        <p:txBody>
          <a:bodyPr wrap="none" lIns="91410" tIns="45705" rIns="91410" bIns="45705" anchor="ctr"/>
          <a:lstStyle/>
          <a:p>
            <a:pPr marL="87313" defTabSz="913557"/>
            <a:endParaRPr lang="de-DE" sz="4000" b="1" dirty="0">
              <a:solidFill>
                <a:schemeClr val="bg1"/>
              </a:solidFill>
              <a:latin typeface="Lucida Sans Unicode" pitchFamily="34" charset="0"/>
              <a:cs typeface="Lucida Sans Unicode" pitchFamily="34" charset="0"/>
            </a:endParaRPr>
          </a:p>
        </p:txBody>
      </p:sp>
      <p:sp>
        <p:nvSpPr>
          <p:cNvPr id="4" name="Textplatzhalter 3"/>
          <p:cNvSpPr>
            <a:spLocks noGrp="1"/>
          </p:cNvSpPr>
          <p:nvPr>
            <p:ph type="body" sz="quarter" idx="16"/>
          </p:nvPr>
        </p:nvSpPr>
        <p:spPr>
          <a:xfrm>
            <a:off x="3064420" y="1371600"/>
            <a:ext cx="4887035" cy="2407926"/>
          </a:xfrm>
        </p:spPr>
        <p:txBody>
          <a:bodyPr/>
          <a:lstStyle/>
          <a:p>
            <a:pPr marL="0" indent="0">
              <a:buNone/>
            </a:pPr>
            <a:r>
              <a:rPr lang="de-DE" sz="8000" b="1" dirty="0" smtClean="0">
                <a:solidFill>
                  <a:schemeClr val="bg1"/>
                </a:solidFill>
                <a:latin typeface="Lucida Sans Unicode" pitchFamily="34" charset="0"/>
                <a:cs typeface="Lucida Sans Unicode" pitchFamily="34" charset="0"/>
              </a:rPr>
              <a:t>LTE</a:t>
            </a:r>
          </a:p>
        </p:txBody>
      </p:sp>
      <p:pic>
        <p:nvPicPr>
          <p:cNvPr id="16" name="Grafi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222" y="1781198"/>
            <a:ext cx="1977485" cy="844049"/>
          </a:xfrm>
          <a:prstGeom prst="rect">
            <a:avLst/>
          </a:prstGeom>
        </p:spPr>
      </p:pic>
      <p:pic>
        <p:nvPicPr>
          <p:cNvPr id="18" name="Grafik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7650" y="3092442"/>
            <a:ext cx="3208695" cy="900000"/>
          </a:xfrm>
          <a:prstGeom prst="rect">
            <a:avLst/>
          </a:prstGeom>
        </p:spPr>
      </p:pic>
      <p:pic>
        <p:nvPicPr>
          <p:cNvPr id="19" name="Grafik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222" y="2734415"/>
            <a:ext cx="1803112" cy="756862"/>
          </a:xfrm>
          <a:prstGeom prst="rect">
            <a:avLst/>
          </a:prstGeom>
        </p:spPr>
      </p:pic>
      <p:pic>
        <p:nvPicPr>
          <p:cNvPr id="21" name="Grafik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222" y="3600445"/>
            <a:ext cx="1930721" cy="774829"/>
          </a:xfrm>
          <a:prstGeom prst="rect">
            <a:avLst/>
          </a:prstGeom>
        </p:spPr>
      </p:pic>
      <p:pic>
        <p:nvPicPr>
          <p:cNvPr id="22" name="Grafik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222" y="4484442"/>
            <a:ext cx="2356271" cy="787185"/>
          </a:xfrm>
          <a:prstGeom prst="rect">
            <a:avLst/>
          </a:prstGeom>
        </p:spPr>
      </p:pic>
      <p:sp>
        <p:nvSpPr>
          <p:cNvPr id="27" name="Gestreifter Pfeil nach rechts 26"/>
          <p:cNvSpPr/>
          <p:nvPr/>
        </p:nvSpPr>
        <p:spPr>
          <a:xfrm>
            <a:off x="2355851" y="3294894"/>
            <a:ext cx="3340608" cy="484632"/>
          </a:xfrm>
          <a:prstGeom prst="strip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de-DE" sz="1600" b="0" dirty="0" smtClean="0"/>
          </a:p>
        </p:txBody>
      </p:sp>
    </p:spTree>
    <p:extLst>
      <p:ext uri="{BB962C8B-B14F-4D97-AF65-F5344CB8AC3E}">
        <p14:creationId xmlns:p14="http://schemas.microsoft.com/office/powerpoint/2010/main" val="4174772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Nutzung und Kenntnis LTE 4G</a:t>
            </a:r>
            <a:endParaRPr lang="en-AU" dirty="0"/>
          </a:p>
        </p:txBody>
      </p:sp>
      <p:graphicFrame>
        <p:nvGraphicFramePr>
          <p:cNvPr id="5" name="Chart Placeholder 7"/>
          <p:cNvGraphicFramePr>
            <a:graphicFrameLocks/>
          </p:cNvGraphicFramePr>
          <p:nvPr>
            <p:extLst>
              <p:ext uri="{D42A27DB-BD31-4B8C-83A1-F6EECF244321}">
                <p14:modId xmlns:p14="http://schemas.microsoft.com/office/powerpoint/2010/main" val="1672824240"/>
              </p:ext>
            </p:extLst>
          </p:nvPr>
        </p:nvGraphicFramePr>
        <p:xfrm>
          <a:off x="-540568" y="983257"/>
          <a:ext cx="9144000" cy="49069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Placeholder 7"/>
          <p:cNvGraphicFramePr>
            <a:graphicFrameLocks/>
          </p:cNvGraphicFramePr>
          <p:nvPr>
            <p:extLst>
              <p:ext uri="{D42A27DB-BD31-4B8C-83A1-F6EECF244321}">
                <p14:modId xmlns:p14="http://schemas.microsoft.com/office/powerpoint/2010/main" val="505543997"/>
              </p:ext>
            </p:extLst>
          </p:nvPr>
        </p:nvGraphicFramePr>
        <p:xfrm>
          <a:off x="3780928" y="1135657"/>
          <a:ext cx="9144000" cy="4906963"/>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feld 15"/>
          <p:cNvSpPr txBox="1"/>
          <p:nvPr/>
        </p:nvSpPr>
        <p:spPr>
          <a:xfrm>
            <a:off x="203251" y="5526544"/>
            <a:ext cx="4379862" cy="215444"/>
          </a:xfrm>
          <a:prstGeom prst="rect">
            <a:avLst/>
          </a:prstGeom>
          <a:noFill/>
        </p:spPr>
        <p:txBody>
          <a:bodyPr wrap="square" rtlCol="0">
            <a:spAutoFit/>
          </a:bodyPr>
          <a:lstStyle/>
          <a:p>
            <a:r>
              <a:rPr lang="de-DE" sz="800" dirty="0">
                <a:latin typeface="+mn-lt"/>
              </a:rPr>
              <a:t>Basis </a:t>
            </a:r>
            <a:r>
              <a:rPr lang="de-DE" sz="800" dirty="0" smtClean="0">
                <a:latin typeface="+mn-lt"/>
              </a:rPr>
              <a:t> Alle Befragten (</a:t>
            </a:r>
            <a:r>
              <a:rPr lang="de-DE" sz="800" dirty="0">
                <a:latin typeface="Verdana" pitchFamily="34" charset="0"/>
                <a:ea typeface="Verdana" pitchFamily="34" charset="0"/>
                <a:cs typeface="Verdana" pitchFamily="34" charset="0"/>
              </a:rPr>
              <a:t>Bevölkerung in Deutschland ab 14 </a:t>
            </a:r>
            <a:r>
              <a:rPr lang="de-DE" sz="800" dirty="0" smtClean="0">
                <a:latin typeface="Verdana" pitchFamily="34" charset="0"/>
                <a:ea typeface="Verdana" pitchFamily="34" charset="0"/>
                <a:cs typeface="Verdana" pitchFamily="34" charset="0"/>
              </a:rPr>
              <a:t>Jahre</a:t>
            </a:r>
            <a:r>
              <a:rPr lang="de-DE" sz="800" dirty="0" smtClean="0">
                <a:latin typeface="+mn-lt"/>
              </a:rPr>
              <a:t>) 2013</a:t>
            </a:r>
            <a:r>
              <a:rPr lang="de-DE" sz="800" dirty="0">
                <a:latin typeface="+mn-lt"/>
              </a:rPr>
              <a:t>: </a:t>
            </a:r>
            <a:r>
              <a:rPr lang="de-DE" sz="800" dirty="0" smtClean="0">
                <a:latin typeface="+mn-lt"/>
              </a:rPr>
              <a:t>n=1.005</a:t>
            </a:r>
            <a:endParaRPr lang="de-DE" sz="800" dirty="0">
              <a:latin typeface="+mn-lt"/>
            </a:endParaRPr>
          </a:p>
        </p:txBody>
      </p:sp>
      <p:sp>
        <p:nvSpPr>
          <p:cNvPr id="17" name="Textfeld 16"/>
          <p:cNvSpPr txBox="1"/>
          <p:nvPr/>
        </p:nvSpPr>
        <p:spPr>
          <a:xfrm>
            <a:off x="4468813" y="5526544"/>
            <a:ext cx="3996952" cy="215444"/>
          </a:xfrm>
          <a:prstGeom prst="rect">
            <a:avLst/>
          </a:prstGeom>
          <a:noFill/>
        </p:spPr>
        <p:txBody>
          <a:bodyPr wrap="square" rtlCol="0">
            <a:spAutoFit/>
          </a:bodyPr>
          <a:lstStyle/>
          <a:p>
            <a:r>
              <a:rPr lang="de-DE" sz="800" dirty="0">
                <a:latin typeface="+mn-lt"/>
              </a:rPr>
              <a:t>Basis </a:t>
            </a:r>
            <a:r>
              <a:rPr lang="de-DE" sz="800" dirty="0" smtClean="0">
                <a:latin typeface="+mn-lt"/>
              </a:rPr>
              <a:t>: Mobile Internetnutzer, die LTE 4G kennen 2013: n=193</a:t>
            </a:r>
            <a:endParaRPr lang="de-DE" sz="800" dirty="0">
              <a:latin typeface="+mn-lt"/>
            </a:endParaRPr>
          </a:p>
        </p:txBody>
      </p:sp>
      <p:sp>
        <p:nvSpPr>
          <p:cNvPr id="21" name="TextBox 5"/>
          <p:cNvSpPr txBox="1"/>
          <p:nvPr/>
        </p:nvSpPr>
        <p:spPr>
          <a:xfrm>
            <a:off x="643940" y="2204864"/>
            <a:ext cx="327660" cy="153888"/>
          </a:xfrm>
          <a:prstGeom prst="rect">
            <a:avLst/>
          </a:prstGeom>
          <a:noFill/>
        </p:spPr>
        <p:txBody>
          <a:bodyPr wrap="square" lIns="0" tIns="0" rIns="0" bIns="0" rtlCol="0">
            <a:spAutoFit/>
          </a:bodyPr>
          <a:lstStyle/>
          <a:p>
            <a:r>
              <a:rPr lang="en-AU" sz="1000" b="0" dirty="0" smtClean="0">
                <a:latin typeface="+mn-lt"/>
              </a:rPr>
              <a:t>%</a:t>
            </a:r>
            <a:endParaRPr lang="en-AU" sz="1000" b="0" dirty="0">
              <a:latin typeface="+mn-lt"/>
            </a:endParaRPr>
          </a:p>
        </p:txBody>
      </p:sp>
      <p:sp>
        <p:nvSpPr>
          <p:cNvPr id="22" name="TextBox 5"/>
          <p:cNvSpPr txBox="1"/>
          <p:nvPr/>
        </p:nvSpPr>
        <p:spPr>
          <a:xfrm>
            <a:off x="4676388" y="2204864"/>
            <a:ext cx="327660" cy="153888"/>
          </a:xfrm>
          <a:prstGeom prst="rect">
            <a:avLst/>
          </a:prstGeom>
          <a:noFill/>
        </p:spPr>
        <p:txBody>
          <a:bodyPr wrap="square" lIns="0" tIns="0" rIns="0" bIns="0" rtlCol="0">
            <a:spAutoFit/>
          </a:bodyPr>
          <a:lstStyle/>
          <a:p>
            <a:r>
              <a:rPr lang="en-AU" sz="1000" b="0" dirty="0" smtClean="0">
                <a:latin typeface="+mn-lt"/>
              </a:rPr>
              <a:t>%</a:t>
            </a:r>
            <a:endParaRPr lang="en-AU" sz="1000" b="0" dirty="0">
              <a:latin typeface="+mn-lt"/>
            </a:endParaRPr>
          </a:p>
        </p:txBody>
      </p:sp>
      <p:sp>
        <p:nvSpPr>
          <p:cNvPr id="26" name="Textplatzhalter 3"/>
          <p:cNvSpPr txBox="1">
            <a:spLocks/>
          </p:cNvSpPr>
          <p:nvPr/>
        </p:nvSpPr>
        <p:spPr>
          <a:xfrm>
            <a:off x="1292225" y="5618163"/>
            <a:ext cx="7562850" cy="368300"/>
          </a:xfrm>
          <a:prstGeom prst="rect">
            <a:avLst/>
          </a:prstGeom>
        </p:spPr>
        <p:txBody>
          <a:bodyPr vert="horz" lIns="0" tIns="0" rIns="0" bIns="108000" rtlCol="0" anchor="b">
            <a:noAutofit/>
          </a:bodyPr>
          <a:lstStyle>
            <a:lvl1pPr marL="0" indent="0" algn="l" defTabSz="914400" rtl="0" eaLnBrk="1" latinLnBrk="0" hangingPunct="1">
              <a:spcBef>
                <a:spcPct val="20000"/>
              </a:spcBef>
              <a:buFont typeface="Arial" pitchFamily="34" charset="0"/>
              <a:buNone/>
              <a:defRPr lang="en-US" sz="800" b="0" kern="1200" baseline="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800" b="0" i="0" u="none" strike="noStrike" kern="1200" cap="none" spc="0" normalizeH="0" baseline="0" noProof="0" dirty="0" smtClean="0">
                <a:ln>
                  <a:noFill/>
                </a:ln>
                <a:solidFill>
                  <a:srgbClr val="333333"/>
                </a:solidFill>
                <a:effectLst/>
                <a:uLnTx/>
                <a:uFillTx/>
                <a:latin typeface="Verdana" pitchFamily="34" charset="0"/>
                <a:ea typeface="Verdana" pitchFamily="34" charset="0"/>
                <a:cs typeface="Verdana" pitchFamily="34" charset="0"/>
              </a:rPr>
              <a:t>Quelle: Initiative</a:t>
            </a:r>
            <a:r>
              <a:rPr kumimoji="0" lang="de-DE" sz="800" b="0" i="0" u="none" strike="noStrike" kern="1200" cap="none" spc="0" normalizeH="0" noProof="0" dirty="0" smtClean="0">
                <a:ln>
                  <a:noFill/>
                </a:ln>
                <a:solidFill>
                  <a:srgbClr val="333333"/>
                </a:solidFill>
                <a:effectLst/>
                <a:uLnTx/>
                <a:uFillTx/>
                <a:latin typeface="Verdana" pitchFamily="34" charset="0"/>
                <a:ea typeface="Verdana" pitchFamily="34" charset="0"/>
                <a:cs typeface="Verdana" pitchFamily="34" charset="0"/>
              </a:rPr>
              <a:t> D21: Mobile Internetnutzung 2013</a:t>
            </a:r>
            <a:endParaRPr kumimoji="0" lang="de-DE" sz="800" b="0" i="0" u="none" strike="noStrike" kern="1200" cap="none" spc="0" normalizeH="0" baseline="0" noProof="0" dirty="0">
              <a:ln>
                <a:noFill/>
              </a:ln>
              <a:solidFill>
                <a:srgbClr val="333333"/>
              </a:solidFill>
              <a:effectLst/>
              <a:uLnTx/>
              <a:uFillTx/>
              <a:latin typeface="Verdana"/>
              <a:ea typeface="+mn-ea"/>
              <a:cs typeface="+mn-cs"/>
            </a:endParaRPr>
          </a:p>
        </p:txBody>
      </p:sp>
      <p:sp>
        <p:nvSpPr>
          <p:cNvPr id="12" name="Rechteck 11"/>
          <p:cNvSpPr/>
          <p:nvPr/>
        </p:nvSpPr>
        <p:spPr>
          <a:xfrm>
            <a:off x="203201" y="1167349"/>
            <a:ext cx="2368550" cy="276999"/>
          </a:xfrm>
          <a:prstGeom prst="rect">
            <a:avLst/>
          </a:prstGeom>
        </p:spPr>
        <p:txBody>
          <a:bodyPr wrap="square">
            <a:spAutoFit/>
          </a:bodyPr>
          <a:lstStyle/>
          <a:p>
            <a:pPr eaLnBrk="1" hangingPunct="1">
              <a:buFontTx/>
              <a:buNone/>
              <a:tabLst>
                <a:tab pos="542925" algn="l"/>
              </a:tabLst>
            </a:pPr>
            <a:r>
              <a:rPr lang="en-GB" sz="1200" dirty="0" err="1" smtClean="0">
                <a:latin typeface="+mn-lt"/>
              </a:rPr>
              <a:t>Frage</a:t>
            </a:r>
            <a:r>
              <a:rPr lang="en-GB" sz="1200" dirty="0" smtClean="0">
                <a:latin typeface="+mn-lt"/>
              </a:rPr>
              <a:t>: </a:t>
            </a:r>
            <a:r>
              <a:rPr lang="de-DE" sz="1200" dirty="0" smtClean="0">
                <a:latin typeface="+mn-lt"/>
              </a:rPr>
              <a:t>„Kennen Sie LTE 4G?</a:t>
            </a:r>
            <a:endParaRPr lang="de-DE" sz="1200" dirty="0">
              <a:latin typeface="+mn-lt"/>
            </a:endParaRPr>
          </a:p>
        </p:txBody>
      </p:sp>
      <p:sp>
        <p:nvSpPr>
          <p:cNvPr id="13" name="Rechteck 12"/>
          <p:cNvSpPr/>
          <p:nvPr/>
        </p:nvSpPr>
        <p:spPr>
          <a:xfrm>
            <a:off x="4460875" y="1167349"/>
            <a:ext cx="3301813" cy="276999"/>
          </a:xfrm>
          <a:prstGeom prst="rect">
            <a:avLst/>
          </a:prstGeom>
        </p:spPr>
        <p:txBody>
          <a:bodyPr wrap="square">
            <a:spAutoFit/>
          </a:bodyPr>
          <a:lstStyle/>
          <a:p>
            <a:pPr eaLnBrk="1" hangingPunct="1">
              <a:buFontTx/>
              <a:buNone/>
              <a:tabLst>
                <a:tab pos="542925" algn="l"/>
              </a:tabLst>
            </a:pPr>
            <a:r>
              <a:rPr lang="en-GB" sz="1200" dirty="0" err="1" smtClean="0">
                <a:latin typeface="+mn-lt"/>
              </a:rPr>
              <a:t>Frage</a:t>
            </a:r>
            <a:r>
              <a:rPr lang="en-GB" sz="1200" dirty="0" smtClean="0">
                <a:latin typeface="+mn-lt"/>
              </a:rPr>
              <a:t>: </a:t>
            </a:r>
            <a:r>
              <a:rPr lang="de-DE" sz="1200" dirty="0" smtClean="0">
                <a:latin typeface="+mn-lt"/>
              </a:rPr>
              <a:t>„Nutzen Sie bereits LTE 4G?“</a:t>
            </a:r>
            <a:endParaRPr lang="de-DE" sz="1200" dirty="0">
              <a:latin typeface="+mn-lt"/>
            </a:endParaRPr>
          </a:p>
        </p:txBody>
      </p:sp>
    </p:spTree>
    <p:custDataLst>
      <p:tags r:id="rId1"/>
    </p:custDataLst>
    <p:extLst>
      <p:ext uri="{BB962C8B-B14F-4D97-AF65-F5344CB8AC3E}">
        <p14:creationId xmlns:p14="http://schemas.microsoft.com/office/powerpoint/2010/main" val="611739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7" grpId="0"/>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Rectangle 2"/>
          <p:cNvSpPr>
            <a:spLocks noChangeArrowheads="1"/>
          </p:cNvSpPr>
          <p:nvPr/>
        </p:nvSpPr>
        <p:spPr bwMode="auto">
          <a:xfrm>
            <a:off x="0" y="0"/>
            <a:ext cx="9144000" cy="6858000"/>
          </a:xfrm>
          <a:prstGeom prst="rect">
            <a:avLst/>
          </a:prstGeom>
          <a:solidFill>
            <a:srgbClr val="3EB1CC"/>
          </a:solidFill>
          <a:ln w="9525">
            <a:noFill/>
            <a:miter lim="800000"/>
            <a:headEnd/>
            <a:tailEnd/>
          </a:ln>
        </p:spPr>
        <p:txBody>
          <a:bodyPr wrap="none" lIns="91410" tIns="45705" rIns="91410" bIns="45705" anchor="ctr"/>
          <a:lstStyle/>
          <a:p>
            <a:pPr marL="87313" defTabSz="913557"/>
            <a:endParaRPr lang="de-DE" sz="4000" b="1" dirty="0">
              <a:solidFill>
                <a:schemeClr val="bg1"/>
              </a:solidFill>
              <a:latin typeface="Lucida Sans Unicode" pitchFamily="34" charset="0"/>
              <a:cs typeface="Lucida Sans Unicode" pitchFamily="34" charset="0"/>
            </a:endParaRPr>
          </a:p>
        </p:txBody>
      </p:sp>
      <p:grpSp>
        <p:nvGrpSpPr>
          <p:cNvPr id="14" name="Gruppieren 13"/>
          <p:cNvGrpSpPr/>
          <p:nvPr/>
        </p:nvGrpSpPr>
        <p:grpSpPr>
          <a:xfrm>
            <a:off x="3987230" y="1454856"/>
            <a:ext cx="4759292" cy="4505978"/>
            <a:chOff x="2025665" y="366724"/>
            <a:chExt cx="6098494" cy="5564016"/>
          </a:xfrm>
        </p:grpSpPr>
        <p:grpSp>
          <p:nvGrpSpPr>
            <p:cNvPr id="8" name="Gruppieren 7"/>
            <p:cNvGrpSpPr/>
            <p:nvPr/>
          </p:nvGrpSpPr>
          <p:grpSpPr>
            <a:xfrm>
              <a:off x="3511658" y="1424764"/>
              <a:ext cx="4612501" cy="4505976"/>
              <a:chOff x="2712373" y="1658958"/>
              <a:chExt cx="4612501" cy="4505976"/>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276957">
                <a:off x="2712373" y="2879934"/>
                <a:ext cx="4612501" cy="3285000"/>
              </a:xfrm>
              <a:prstGeom prst="rect">
                <a:avLst/>
              </a:prstGeom>
            </p:spPr>
          </p:pic>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80710">
                <a:off x="3726818" y="1658958"/>
                <a:ext cx="2755349" cy="1962346"/>
              </a:xfrm>
              <a:prstGeom prst="rect">
                <a:avLst/>
              </a:prstGeom>
            </p:spPr>
          </p:pic>
        </p:grpSp>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34547">
              <a:off x="4266654" y="366724"/>
              <a:ext cx="610691" cy="1331509"/>
            </a:xfrm>
            <a:prstGeom prst="rect">
              <a:avLst/>
            </a:prstGeom>
          </p:spPr>
        </p:pic>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7547" y="1719116"/>
              <a:ext cx="639575" cy="1709884"/>
            </a:xfrm>
            <a:prstGeom prst="rect">
              <a:avLst/>
            </a:prstGeom>
          </p:spPr>
        </p:pic>
        <p:pic>
          <p:nvPicPr>
            <p:cNvPr id="10" name="Grafi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7071359">
              <a:off x="2709965" y="4148505"/>
              <a:ext cx="562325" cy="1930926"/>
            </a:xfrm>
            <a:prstGeom prst="rect">
              <a:avLst/>
            </a:prstGeom>
          </p:spPr>
        </p:pic>
        <p:pic>
          <p:nvPicPr>
            <p:cNvPr id="12" name="Grafik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98978" y="1424762"/>
              <a:ext cx="369583" cy="1181695"/>
            </a:xfrm>
            <a:prstGeom prst="rect">
              <a:avLst/>
            </a:prstGeom>
          </p:spPr>
        </p:pic>
        <p:pic>
          <p:nvPicPr>
            <p:cNvPr id="13" name="Grafik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828480">
              <a:off x="4548037" y="2151192"/>
              <a:ext cx="405000" cy="933750"/>
            </a:xfrm>
            <a:prstGeom prst="rect">
              <a:avLst/>
            </a:prstGeom>
          </p:spPr>
        </p:pic>
      </p:grpSp>
      <p:sp>
        <p:nvSpPr>
          <p:cNvPr id="4" name="Textplatzhalter 3"/>
          <p:cNvSpPr>
            <a:spLocks noGrp="1"/>
          </p:cNvSpPr>
          <p:nvPr>
            <p:ph type="body" sz="quarter" idx="16"/>
          </p:nvPr>
        </p:nvSpPr>
        <p:spPr>
          <a:xfrm>
            <a:off x="184695" y="2628828"/>
            <a:ext cx="4887035" cy="4005919"/>
          </a:xfrm>
        </p:spPr>
        <p:txBody>
          <a:bodyPr/>
          <a:lstStyle/>
          <a:p>
            <a:pPr marL="0" indent="0">
              <a:buNone/>
            </a:pPr>
            <a:r>
              <a:rPr lang="de-DE" sz="4000" b="1" dirty="0" smtClean="0">
                <a:solidFill>
                  <a:schemeClr val="bg1"/>
                </a:solidFill>
                <a:latin typeface="Lucida Sans Unicode" pitchFamily="34" charset="0"/>
                <a:cs typeface="Lucida Sans Unicode" pitchFamily="34" charset="0"/>
              </a:rPr>
              <a:t>Durch die Verbreitung von </a:t>
            </a:r>
            <a:r>
              <a:rPr lang="de-DE" sz="6000" b="1" dirty="0" smtClean="0">
                <a:solidFill>
                  <a:schemeClr val="bg1"/>
                </a:solidFill>
                <a:latin typeface="Lucida Sans Unicode" pitchFamily="34" charset="0"/>
                <a:cs typeface="Lucida Sans Unicode" pitchFamily="34" charset="0"/>
              </a:rPr>
              <a:t>mobilen</a:t>
            </a:r>
            <a:r>
              <a:rPr lang="de-DE" sz="4000" b="1" dirty="0" smtClean="0">
                <a:solidFill>
                  <a:schemeClr val="bg1"/>
                </a:solidFill>
                <a:latin typeface="Lucida Sans Unicode" pitchFamily="34" charset="0"/>
                <a:cs typeface="Lucida Sans Unicode" pitchFamily="34" charset="0"/>
              </a:rPr>
              <a:t> Endgeräten sind die</a:t>
            </a:r>
            <a:r>
              <a:rPr lang="de-DE" sz="4000" b="1" dirty="0">
                <a:solidFill>
                  <a:schemeClr val="bg1"/>
                </a:solidFill>
                <a:latin typeface="Lucida Sans Unicode" pitchFamily="34" charset="0"/>
                <a:cs typeface="Lucida Sans Unicode" pitchFamily="34" charset="0"/>
              </a:rPr>
              <a:t> </a:t>
            </a:r>
            <a:r>
              <a:rPr lang="de-DE" sz="4000" b="1" dirty="0" smtClean="0">
                <a:solidFill>
                  <a:schemeClr val="bg1"/>
                </a:solidFill>
                <a:latin typeface="Lucida Sans Unicode" pitchFamily="34" charset="0"/>
                <a:cs typeface="Lucida Sans Unicode" pitchFamily="34" charset="0"/>
              </a:rPr>
              <a:t>Menschen </a:t>
            </a:r>
            <a:r>
              <a:rPr lang="de-DE" sz="8000" b="1" dirty="0" smtClean="0">
                <a:solidFill>
                  <a:schemeClr val="bg1"/>
                </a:solidFill>
                <a:latin typeface="Lucida Sans Unicode" pitchFamily="34" charset="0"/>
                <a:cs typeface="Lucida Sans Unicode" pitchFamily="34" charset="0"/>
              </a:rPr>
              <a:t>rund um die Uhr</a:t>
            </a:r>
            <a:r>
              <a:rPr lang="de-DE" sz="6600" b="1" dirty="0" smtClean="0">
                <a:solidFill>
                  <a:schemeClr val="bg1"/>
                </a:solidFill>
                <a:latin typeface="Lucida Sans Unicode" pitchFamily="34" charset="0"/>
                <a:cs typeface="Lucida Sans Unicode" pitchFamily="34" charset="0"/>
              </a:rPr>
              <a:t> </a:t>
            </a:r>
            <a:r>
              <a:rPr lang="de-DE" sz="4000" b="1" dirty="0" smtClean="0">
                <a:solidFill>
                  <a:schemeClr val="bg1"/>
                </a:solidFill>
                <a:latin typeface="Lucida Sans Unicode" pitchFamily="34" charset="0"/>
                <a:cs typeface="Lucida Sans Unicode" pitchFamily="34" charset="0"/>
              </a:rPr>
              <a:t>durch IT vernetzt.</a:t>
            </a:r>
          </a:p>
        </p:txBody>
      </p:sp>
    </p:spTree>
    <p:extLst>
      <p:ext uri="{BB962C8B-B14F-4D97-AF65-F5344CB8AC3E}">
        <p14:creationId xmlns:p14="http://schemas.microsoft.com/office/powerpoint/2010/main" val="8974383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Mediennutzung der Bayern im Tagesablauf</a:t>
            </a:r>
            <a:endParaRPr lang="de-DE" dirty="0"/>
          </a:p>
        </p:txBody>
      </p:sp>
      <p:sp>
        <p:nvSpPr>
          <p:cNvPr id="3" name="Textplatzhalter 2"/>
          <p:cNvSpPr>
            <a:spLocks noGrp="1"/>
          </p:cNvSpPr>
          <p:nvPr>
            <p:ph type="body" sz="quarter" idx="16"/>
          </p:nvPr>
        </p:nvSpPr>
        <p:spPr/>
        <p:txBody>
          <a:bodyPr/>
          <a:lstStyle/>
          <a:p>
            <a:r>
              <a:rPr lang="de-DE" dirty="0" smtClean="0"/>
              <a:t>Quelle</a:t>
            </a:r>
            <a:r>
              <a:rPr lang="de-DE" dirty="0"/>
              <a:t>: TNS, Basis: Internetnutzer in Bayern zwischen 16 und 65 Jahren, Zukunftspfade Digitales Bayern </a:t>
            </a:r>
            <a:r>
              <a:rPr lang="de-DE" dirty="0" smtClean="0"/>
              <a:t>2020</a:t>
            </a:r>
            <a:endParaRPr lang="de-DE" dirty="0"/>
          </a:p>
        </p:txBody>
      </p:sp>
      <p:pic>
        <p:nvPicPr>
          <p:cNvPr id="512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952172" y="1260879"/>
            <a:ext cx="5268686" cy="445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50000" r="50000"/>
          <a:stretch/>
        </p:blipFill>
        <p:spPr bwMode="auto">
          <a:xfrm>
            <a:off x="428852" y="4560888"/>
            <a:ext cx="2347232" cy="94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627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9"/>
          <p:cNvGraphicFramePr>
            <a:graphicFrameLocks/>
          </p:cNvGraphicFramePr>
          <p:nvPr>
            <p:extLst>
              <p:ext uri="{D42A27DB-BD31-4B8C-83A1-F6EECF244321}">
                <p14:modId xmlns:p14="http://schemas.microsoft.com/office/powerpoint/2010/main" val="1212545748"/>
              </p:ext>
            </p:extLst>
          </p:nvPr>
        </p:nvGraphicFramePr>
        <p:xfrm>
          <a:off x="0" y="1031875"/>
          <a:ext cx="9144000" cy="4906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el 5"/>
          <p:cNvSpPr>
            <a:spLocks noGrp="1"/>
          </p:cNvSpPr>
          <p:nvPr>
            <p:ph type="title"/>
          </p:nvPr>
        </p:nvSpPr>
        <p:spPr/>
        <p:txBody>
          <a:bodyPr/>
          <a:lstStyle/>
          <a:p>
            <a:r>
              <a:rPr lang="de-DE" dirty="0" smtClean="0"/>
              <a:t>Nutzung von Anwendungen über das mobile Internet</a:t>
            </a:r>
            <a:endParaRPr lang="de-DE" dirty="0"/>
          </a:p>
        </p:txBody>
      </p:sp>
      <p:sp>
        <p:nvSpPr>
          <p:cNvPr id="7" name="Textplatzhalter 6"/>
          <p:cNvSpPr>
            <a:spLocks noGrp="1"/>
          </p:cNvSpPr>
          <p:nvPr>
            <p:ph type="body" sz="quarter" idx="16"/>
          </p:nvPr>
        </p:nvSpPr>
        <p:spPr/>
        <p:txBody>
          <a:bodyPr/>
          <a:lstStyle/>
          <a:p>
            <a:r>
              <a:rPr lang="de-DE" dirty="0" smtClean="0">
                <a:latin typeface="Verdana" pitchFamily="34" charset="0"/>
                <a:ea typeface="Verdana" pitchFamily="34" charset="0"/>
                <a:cs typeface="Verdana" pitchFamily="34" charset="0"/>
              </a:rPr>
              <a:t>Basis:  Mobile Internetnutzer in Deutschland ab 14 Jahre 2013</a:t>
            </a:r>
            <a:r>
              <a:rPr lang="de-DE" dirty="0">
                <a:latin typeface="Verdana" pitchFamily="34" charset="0"/>
                <a:ea typeface="Verdana" pitchFamily="34" charset="0"/>
                <a:cs typeface="Verdana" pitchFamily="34" charset="0"/>
              </a:rPr>
              <a:t>: n=390 | Mehrfachantworten möglich | </a:t>
            </a:r>
          </a:p>
          <a:p>
            <a:pPr lvl="0"/>
            <a:r>
              <a:rPr lang="de-DE" dirty="0">
                <a:latin typeface="Verdana" pitchFamily="34" charset="0"/>
                <a:ea typeface="Verdana" pitchFamily="34" charset="0"/>
                <a:cs typeface="Verdana" pitchFamily="34" charset="0"/>
              </a:rPr>
              <a:t>* z.B.: </a:t>
            </a:r>
            <a:r>
              <a:rPr lang="de-DE" dirty="0" err="1">
                <a:latin typeface="Verdana" pitchFamily="34" charset="0"/>
                <a:ea typeface="Verdana" pitchFamily="34" charset="0"/>
                <a:cs typeface="Verdana" pitchFamily="34" charset="0"/>
              </a:rPr>
              <a:t>WhatsApp</a:t>
            </a:r>
            <a:r>
              <a:rPr lang="de-DE" dirty="0">
                <a:latin typeface="Verdana" pitchFamily="34" charset="0"/>
                <a:ea typeface="Verdana" pitchFamily="34" charset="0"/>
                <a:cs typeface="Verdana" pitchFamily="34" charset="0"/>
              </a:rPr>
              <a:t>, Skype | * * z.B.: für Fotos: </a:t>
            </a:r>
            <a:r>
              <a:rPr lang="de-DE" dirty="0" err="1">
                <a:latin typeface="Verdana" pitchFamily="34" charset="0"/>
                <a:ea typeface="Verdana" pitchFamily="34" charset="0"/>
                <a:cs typeface="Verdana" pitchFamily="34" charset="0"/>
              </a:rPr>
              <a:t>Dropbox</a:t>
            </a:r>
            <a:r>
              <a:rPr lang="de-DE" dirty="0">
                <a:latin typeface="Verdana" pitchFamily="34" charset="0"/>
                <a:ea typeface="Verdana" pitchFamily="34" charset="0"/>
                <a:cs typeface="Verdana" pitchFamily="34" charset="0"/>
              </a:rPr>
              <a:t>, </a:t>
            </a:r>
            <a:r>
              <a:rPr lang="de-DE" dirty="0" err="1">
                <a:latin typeface="Verdana" pitchFamily="34" charset="0"/>
                <a:ea typeface="Verdana" pitchFamily="34" charset="0"/>
                <a:cs typeface="Verdana" pitchFamily="34" charset="0"/>
              </a:rPr>
              <a:t>Skydrive</a:t>
            </a:r>
            <a:r>
              <a:rPr lang="de-DE" dirty="0">
                <a:latin typeface="Verdana" pitchFamily="34" charset="0"/>
                <a:ea typeface="Verdana" pitchFamily="34" charset="0"/>
                <a:cs typeface="Verdana" pitchFamily="34" charset="0"/>
              </a:rPr>
              <a:t> | * * * z.B.: </a:t>
            </a:r>
            <a:r>
              <a:rPr lang="de-DE" dirty="0" err="1">
                <a:latin typeface="Verdana" pitchFamily="34" charset="0"/>
                <a:ea typeface="Verdana" pitchFamily="34" charset="0"/>
                <a:cs typeface="Verdana" pitchFamily="34" charset="0"/>
              </a:rPr>
              <a:t>Spotify</a:t>
            </a:r>
            <a:r>
              <a:rPr lang="de-DE" dirty="0">
                <a:latin typeface="Verdana" pitchFamily="34" charset="0"/>
                <a:ea typeface="Verdana" pitchFamily="34" charset="0"/>
                <a:cs typeface="Verdana" pitchFamily="34" charset="0"/>
              </a:rPr>
              <a:t> oder </a:t>
            </a:r>
            <a:r>
              <a:rPr lang="de-DE" dirty="0" smtClean="0">
                <a:latin typeface="Verdana" pitchFamily="34" charset="0"/>
                <a:ea typeface="Verdana" pitchFamily="34" charset="0"/>
                <a:cs typeface="Verdana" pitchFamily="34" charset="0"/>
              </a:rPr>
              <a:t>Webradio</a:t>
            </a:r>
          </a:p>
          <a:p>
            <a:pPr lvl="0"/>
            <a:r>
              <a:rPr lang="de-DE" dirty="0" smtClean="0">
                <a:latin typeface="Verdana" pitchFamily="34" charset="0"/>
                <a:ea typeface="Verdana" pitchFamily="34" charset="0"/>
                <a:cs typeface="Verdana" pitchFamily="34" charset="0"/>
              </a:rPr>
              <a:t>Quelle</a:t>
            </a:r>
            <a:r>
              <a:rPr lang="de-DE" dirty="0">
                <a:latin typeface="Verdana" pitchFamily="34" charset="0"/>
                <a:ea typeface="Verdana" pitchFamily="34" charset="0"/>
                <a:cs typeface="Verdana" pitchFamily="34" charset="0"/>
              </a:rPr>
              <a:t>: Initiative D21: Mobile Internetnutzung </a:t>
            </a:r>
            <a:r>
              <a:rPr lang="de-DE" dirty="0" smtClean="0">
                <a:latin typeface="Verdana" pitchFamily="34" charset="0"/>
                <a:ea typeface="Verdana" pitchFamily="34" charset="0"/>
                <a:cs typeface="Verdana" pitchFamily="34" charset="0"/>
              </a:rPr>
              <a:t>2013</a:t>
            </a:r>
            <a:endParaRPr lang="de-DE" dirty="0"/>
          </a:p>
        </p:txBody>
      </p:sp>
      <p:graphicFrame>
        <p:nvGraphicFramePr>
          <p:cNvPr id="9" name="Group 4"/>
          <p:cNvGraphicFramePr>
            <a:graphicFrameLocks noGrp="1"/>
          </p:cNvGraphicFramePr>
          <p:nvPr>
            <p:extLst>
              <p:ext uri="{D42A27DB-BD31-4B8C-83A1-F6EECF244321}">
                <p14:modId xmlns:p14="http://schemas.microsoft.com/office/powerpoint/2010/main" val="2142011891"/>
              </p:ext>
            </p:extLst>
          </p:nvPr>
        </p:nvGraphicFramePr>
        <p:xfrm>
          <a:off x="286472" y="1295404"/>
          <a:ext cx="3590972" cy="3911597"/>
        </p:xfrm>
        <a:graphic>
          <a:graphicData uri="http://schemas.openxmlformats.org/drawingml/2006/table">
            <a:tbl>
              <a:tblPr>
                <a:tableStyleId>{2D5ABB26-0587-4C30-8999-92F81FD0307C}</a:tableStyleId>
              </a:tblPr>
              <a:tblGrid>
                <a:gridCol w="3590972"/>
              </a:tblGrid>
              <a:tr h="416387">
                <a:tc>
                  <a:txBody>
                    <a:bodyPr/>
                    <a:lstStyle/>
                    <a:p>
                      <a:pPr algn="l" fontAlgn="b"/>
                      <a:r>
                        <a:rPr kumimoji="0" lang="de-DE" sz="1150" b="0" i="0" u="none" strike="noStrike" kern="1200" cap="none" normalizeH="0" baseline="0" dirty="0" smtClean="0">
                          <a:ln>
                            <a:noFill/>
                          </a:ln>
                          <a:solidFill>
                            <a:schemeClr val="tx1"/>
                          </a:solidFill>
                          <a:effectLst/>
                          <a:latin typeface="Verdana" pitchFamily="34" charset="0"/>
                          <a:ea typeface="Verdana" pitchFamily="34" charset="0"/>
                          <a:cs typeface="Verdana" pitchFamily="34" charset="0"/>
                        </a:rPr>
                        <a:t>Nach Themen / Inhalten suchen</a:t>
                      </a:r>
                    </a:p>
                  </a:txBody>
                  <a:tcPr marL="9525" marR="9525" marT="9525" marB="0" anchor="ctr"/>
                </a:tc>
              </a:tr>
              <a:tr h="41638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de-DE" sz="1150" b="0" i="0" u="none" strike="noStrike" kern="1200" cap="none" normalizeH="0" baseline="0" dirty="0" smtClean="0">
                          <a:ln>
                            <a:noFill/>
                          </a:ln>
                          <a:solidFill>
                            <a:schemeClr val="tx1"/>
                          </a:solidFill>
                          <a:effectLst/>
                          <a:latin typeface="Verdana" pitchFamily="34" charset="0"/>
                          <a:ea typeface="Verdana" pitchFamily="34" charset="0"/>
                          <a:cs typeface="Verdana" pitchFamily="34" charset="0"/>
                        </a:rPr>
                        <a:t>Lokale Informations-/Navigationsdienste</a:t>
                      </a:r>
                    </a:p>
                  </a:txBody>
                  <a:tcPr marL="9525" marR="9525" marT="9525" marB="0" anchor="ctr"/>
                </a:tc>
              </a:tr>
              <a:tr h="41638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de-DE" sz="1150" b="0" i="0" u="none" strike="noStrike" kern="1200" cap="none" normalizeH="0" baseline="0" dirty="0" smtClean="0">
                          <a:ln>
                            <a:noFill/>
                          </a:ln>
                          <a:solidFill>
                            <a:schemeClr val="tx1"/>
                          </a:solidFill>
                          <a:effectLst/>
                          <a:latin typeface="Verdana" pitchFamily="34" charset="0"/>
                          <a:ea typeface="Verdana" pitchFamily="34" charset="0"/>
                          <a:cs typeface="Verdana" pitchFamily="34" charset="0"/>
                        </a:rPr>
                        <a:t>E-Mails lesen und senden</a:t>
                      </a:r>
                    </a:p>
                  </a:txBody>
                  <a:tcPr marL="9525" marR="9525" marT="9525" marB="0" anchor="ctr"/>
                </a:tc>
              </a:tr>
              <a:tr h="380348">
                <a:tc>
                  <a:txBody>
                    <a:bodyPr/>
                    <a:lstStyle/>
                    <a:p>
                      <a:pPr marL="0" marR="0" lvl="0" indent="0" algn="l" defTabSz="914400" rtl="0" eaLnBrk="1" fontAlgn="ctr" latinLnBrk="0" hangingPunct="1">
                        <a:lnSpc>
                          <a:spcPct val="90000"/>
                        </a:lnSpc>
                        <a:spcBef>
                          <a:spcPct val="0"/>
                        </a:spcBef>
                        <a:spcAft>
                          <a:spcPct val="25000"/>
                        </a:spcAft>
                        <a:buClr>
                          <a:schemeClr val="bg1"/>
                        </a:buClr>
                        <a:buSzPct val="80000"/>
                        <a:buFontTx/>
                        <a:buNone/>
                        <a:tabLst/>
                        <a:defRPr/>
                      </a:pPr>
                      <a:r>
                        <a:rPr kumimoji="0" lang="de-DE" sz="1150" b="0" i="0" u="none" strike="noStrike" kern="1200" cap="none" normalizeH="0" baseline="0" dirty="0" smtClean="0">
                          <a:ln>
                            <a:noFill/>
                          </a:ln>
                          <a:solidFill>
                            <a:schemeClr val="tx1"/>
                          </a:solidFill>
                          <a:effectLst/>
                          <a:latin typeface="Verdana" pitchFamily="34" charset="0"/>
                          <a:ea typeface="Verdana" pitchFamily="34" charset="0"/>
                          <a:cs typeface="Verdana" pitchFamily="34" charset="0"/>
                        </a:rPr>
                        <a:t>Kommunikationsdienste*</a:t>
                      </a:r>
                    </a:p>
                  </a:txBody>
                  <a:tcPr marL="9525" marR="9525" marT="9525" marB="0" anchor="ctr"/>
                </a:tc>
              </a:tr>
              <a:tr h="380348">
                <a:tc>
                  <a:txBody>
                    <a:bodyPr/>
                    <a:lstStyle/>
                    <a:p>
                      <a:pPr marL="0" marR="0" lvl="0" indent="0" algn="l" defTabSz="914400" rtl="0" eaLnBrk="1" fontAlgn="ctr" latinLnBrk="0" hangingPunct="1">
                        <a:lnSpc>
                          <a:spcPct val="90000"/>
                        </a:lnSpc>
                        <a:spcBef>
                          <a:spcPct val="0"/>
                        </a:spcBef>
                        <a:spcAft>
                          <a:spcPct val="25000"/>
                        </a:spcAft>
                        <a:buClr>
                          <a:schemeClr val="bg1"/>
                        </a:buClr>
                        <a:buSzPct val="80000"/>
                        <a:buFontTx/>
                        <a:buNone/>
                        <a:tabLst/>
                        <a:defRPr/>
                      </a:pPr>
                      <a:r>
                        <a:rPr kumimoji="0" lang="de-DE" sz="1150" b="0" i="0" u="none" strike="noStrike" kern="1200" cap="none" normalizeH="0" baseline="0" dirty="0" smtClean="0">
                          <a:ln>
                            <a:noFill/>
                          </a:ln>
                          <a:solidFill>
                            <a:schemeClr val="tx1"/>
                          </a:solidFill>
                          <a:effectLst/>
                          <a:latin typeface="Verdana" pitchFamily="34" charset="0"/>
                          <a:ea typeface="Verdana" pitchFamily="34" charset="0"/>
                          <a:cs typeface="Verdana" pitchFamily="34" charset="0"/>
                        </a:rPr>
                        <a:t>Nachrichten lesen/anschauen</a:t>
                      </a:r>
                    </a:p>
                  </a:txBody>
                  <a:tcPr marL="9525" marR="9525" marT="9525" marB="0" anchor="ctr"/>
                </a:tc>
              </a:tr>
              <a:tr h="380348">
                <a:tc>
                  <a:txBody>
                    <a:bodyPr/>
                    <a:lstStyle/>
                    <a:p>
                      <a:pPr marL="0" marR="0" lvl="0" indent="0" algn="l" defTabSz="914400" rtl="0" eaLnBrk="1" fontAlgn="ctr" latinLnBrk="0" hangingPunct="1">
                        <a:lnSpc>
                          <a:spcPct val="90000"/>
                        </a:lnSpc>
                        <a:spcBef>
                          <a:spcPct val="0"/>
                        </a:spcBef>
                        <a:spcAft>
                          <a:spcPct val="25000"/>
                        </a:spcAft>
                        <a:buClr>
                          <a:schemeClr val="bg1"/>
                        </a:buClr>
                        <a:buSzPct val="80000"/>
                        <a:buFontTx/>
                        <a:buNone/>
                        <a:tabLst/>
                        <a:defRPr/>
                      </a:pPr>
                      <a:r>
                        <a:rPr kumimoji="0" lang="de-DE" sz="1150" b="0" i="0" u="none" strike="noStrike" kern="1200" cap="none" normalizeH="0" baseline="0" dirty="0" smtClean="0">
                          <a:ln>
                            <a:noFill/>
                          </a:ln>
                          <a:solidFill>
                            <a:schemeClr val="tx1"/>
                          </a:solidFill>
                          <a:effectLst/>
                          <a:latin typeface="Verdana" pitchFamily="34" charset="0"/>
                          <a:ea typeface="Verdana" pitchFamily="34" charset="0"/>
                          <a:cs typeface="Verdana" pitchFamily="34" charset="0"/>
                        </a:rPr>
                        <a:t>Soziale Netzwerke</a:t>
                      </a:r>
                    </a:p>
                  </a:txBody>
                  <a:tcPr marL="9525" marR="9525" marT="9525" marB="0" anchor="ctr"/>
                </a:tc>
              </a:tr>
              <a:tr h="380348">
                <a:tc>
                  <a:txBody>
                    <a:bodyPr/>
                    <a:lstStyle/>
                    <a:p>
                      <a:pPr marL="0" marR="0" lvl="0" indent="0" algn="l" defTabSz="914400" rtl="0" eaLnBrk="1" fontAlgn="ctr" latinLnBrk="0" hangingPunct="1">
                        <a:lnSpc>
                          <a:spcPct val="90000"/>
                        </a:lnSpc>
                        <a:spcBef>
                          <a:spcPct val="0"/>
                        </a:spcBef>
                        <a:spcAft>
                          <a:spcPct val="25000"/>
                        </a:spcAft>
                        <a:buClr>
                          <a:schemeClr val="bg1"/>
                        </a:buClr>
                        <a:buSzPct val="80000"/>
                        <a:buFontTx/>
                        <a:buNone/>
                        <a:tabLst/>
                        <a:defRPr/>
                      </a:pPr>
                      <a:r>
                        <a:rPr kumimoji="0" lang="de-DE" sz="1150" b="0" i="0" u="none" strike="noStrike" kern="1200" cap="none" normalizeH="0" baseline="0" dirty="0" smtClean="0">
                          <a:ln>
                            <a:noFill/>
                          </a:ln>
                          <a:solidFill>
                            <a:schemeClr val="tx1"/>
                          </a:solidFill>
                          <a:effectLst/>
                          <a:latin typeface="Verdana" pitchFamily="34" charset="0"/>
                          <a:ea typeface="Verdana" pitchFamily="34" charset="0"/>
                          <a:cs typeface="Verdana" pitchFamily="34" charset="0"/>
                        </a:rPr>
                        <a:t>Filme/Videos ansehen</a:t>
                      </a:r>
                    </a:p>
                  </a:txBody>
                  <a:tcPr marL="9525" marR="9525" marT="9525" marB="0" anchor="ctr"/>
                </a:tc>
              </a:tr>
              <a:tr h="380348">
                <a:tc>
                  <a:txBody>
                    <a:bodyPr/>
                    <a:lstStyle/>
                    <a:p>
                      <a:pPr marL="0" marR="0" lvl="0" indent="0" algn="l" defTabSz="914400" rtl="0" eaLnBrk="1" fontAlgn="ctr" latinLnBrk="0" hangingPunct="1">
                        <a:lnSpc>
                          <a:spcPct val="90000"/>
                        </a:lnSpc>
                        <a:spcBef>
                          <a:spcPct val="0"/>
                        </a:spcBef>
                        <a:spcAft>
                          <a:spcPct val="25000"/>
                        </a:spcAft>
                        <a:buClr>
                          <a:schemeClr val="bg1"/>
                        </a:buClr>
                        <a:buSzPct val="80000"/>
                        <a:buFontTx/>
                        <a:buNone/>
                        <a:tabLst/>
                        <a:defRPr/>
                      </a:pPr>
                      <a:r>
                        <a:rPr kumimoji="0" lang="de-DE" sz="1150" b="0" i="0" u="none" strike="noStrike" kern="1200" cap="none" normalizeH="0" baseline="0" dirty="0" smtClean="0">
                          <a:ln>
                            <a:noFill/>
                          </a:ln>
                          <a:solidFill>
                            <a:schemeClr val="tx1"/>
                          </a:solidFill>
                          <a:effectLst/>
                          <a:latin typeface="Verdana" pitchFamily="34" charset="0"/>
                          <a:ea typeface="Verdana" pitchFamily="34" charset="0"/>
                          <a:cs typeface="Verdana" pitchFamily="34" charset="0"/>
                        </a:rPr>
                        <a:t>Online einkaufen</a:t>
                      </a:r>
                    </a:p>
                  </a:txBody>
                  <a:tcPr marL="9525" marR="9525" marT="9525" marB="0" anchor="ctr"/>
                </a:tc>
              </a:tr>
              <a:tr h="380348">
                <a:tc>
                  <a:txBody>
                    <a:bodyPr/>
                    <a:lstStyle/>
                    <a:p>
                      <a:pPr marL="0" marR="0" lvl="0" indent="0" algn="l" defTabSz="914400" rtl="0" eaLnBrk="1" fontAlgn="ctr" latinLnBrk="0" hangingPunct="1">
                        <a:lnSpc>
                          <a:spcPct val="90000"/>
                        </a:lnSpc>
                        <a:spcBef>
                          <a:spcPct val="0"/>
                        </a:spcBef>
                        <a:spcAft>
                          <a:spcPct val="25000"/>
                        </a:spcAft>
                        <a:buClr>
                          <a:schemeClr val="bg1"/>
                        </a:buClr>
                        <a:buSzPct val="80000"/>
                        <a:buFontTx/>
                        <a:buNone/>
                        <a:tabLst/>
                        <a:defRPr/>
                      </a:pPr>
                      <a:r>
                        <a:rPr kumimoji="0" lang="de-DE" sz="1150" b="0" i="0" u="none" strike="noStrike" kern="1200" cap="none" normalizeH="0" baseline="0" dirty="0" err="1" smtClean="0">
                          <a:ln>
                            <a:noFill/>
                          </a:ln>
                          <a:solidFill>
                            <a:schemeClr val="tx1"/>
                          </a:solidFill>
                          <a:effectLst/>
                          <a:latin typeface="Verdana" pitchFamily="34" charset="0"/>
                          <a:ea typeface="Verdana" pitchFamily="34" charset="0"/>
                          <a:cs typeface="Verdana" pitchFamily="34" charset="0"/>
                        </a:rPr>
                        <a:t>Cloud</a:t>
                      </a:r>
                      <a:r>
                        <a:rPr kumimoji="0" lang="de-DE" sz="1150" b="0" i="0" u="none" strike="noStrike" kern="1200" cap="none" normalizeH="0" baseline="0" dirty="0" smtClean="0">
                          <a:ln>
                            <a:noFill/>
                          </a:ln>
                          <a:solidFill>
                            <a:schemeClr val="tx1"/>
                          </a:solidFill>
                          <a:effectLst/>
                          <a:latin typeface="Verdana" pitchFamily="34" charset="0"/>
                          <a:ea typeface="Verdana" pitchFamily="34" charset="0"/>
                          <a:cs typeface="Verdana" pitchFamily="34" charset="0"/>
                        </a:rPr>
                        <a:t>-Dienste**</a:t>
                      </a:r>
                    </a:p>
                  </a:txBody>
                  <a:tcPr marL="9525" marR="9525" marT="9525" marB="0" anchor="ctr"/>
                </a:tc>
              </a:tr>
              <a:tr h="380348">
                <a:tc>
                  <a:txBody>
                    <a:bodyPr/>
                    <a:lstStyle/>
                    <a:p>
                      <a:pPr marL="0" marR="0" lvl="0" indent="0" algn="l" defTabSz="914400" rtl="0" eaLnBrk="1" fontAlgn="ctr" latinLnBrk="0" hangingPunct="1">
                        <a:lnSpc>
                          <a:spcPct val="90000"/>
                        </a:lnSpc>
                        <a:spcBef>
                          <a:spcPct val="0"/>
                        </a:spcBef>
                        <a:spcAft>
                          <a:spcPct val="25000"/>
                        </a:spcAft>
                        <a:buClr>
                          <a:schemeClr val="bg1"/>
                        </a:buClr>
                        <a:buSzPct val="80000"/>
                        <a:buFontTx/>
                        <a:buNone/>
                        <a:tabLst/>
                        <a:defRPr/>
                      </a:pPr>
                      <a:r>
                        <a:rPr kumimoji="0" lang="de-DE" sz="1150" b="0" i="0" u="none" strike="noStrike" kern="1200" cap="none" normalizeH="0" baseline="0" dirty="0" smtClean="0">
                          <a:ln>
                            <a:noFill/>
                          </a:ln>
                          <a:solidFill>
                            <a:schemeClr val="tx1"/>
                          </a:solidFill>
                          <a:effectLst/>
                          <a:latin typeface="Verdana" pitchFamily="34" charset="0"/>
                          <a:ea typeface="Verdana" pitchFamily="34" charset="0"/>
                          <a:cs typeface="Verdana" pitchFamily="34" charset="0"/>
                        </a:rPr>
                        <a:t>Audiodienste***</a:t>
                      </a:r>
                    </a:p>
                  </a:txBody>
                  <a:tcPr marL="9525" marR="9525" marT="9525" marB="0" anchor="ctr"/>
                </a:tc>
              </a:tr>
            </a:tbl>
          </a:graphicData>
        </a:graphic>
      </p:graphicFrame>
      <p:sp>
        <p:nvSpPr>
          <p:cNvPr id="11" name="Rechteck 10"/>
          <p:cNvSpPr/>
          <p:nvPr/>
        </p:nvSpPr>
        <p:spPr>
          <a:xfrm>
            <a:off x="203200" y="662524"/>
            <a:ext cx="8321675" cy="461665"/>
          </a:xfrm>
          <a:prstGeom prst="rect">
            <a:avLst/>
          </a:prstGeom>
        </p:spPr>
        <p:txBody>
          <a:bodyPr wrap="square">
            <a:spAutoFit/>
          </a:bodyPr>
          <a:lstStyle/>
          <a:p>
            <a:pPr eaLnBrk="1" hangingPunct="1">
              <a:buFontTx/>
              <a:buNone/>
              <a:tabLst>
                <a:tab pos="542925" algn="l"/>
              </a:tabLst>
            </a:pPr>
            <a:r>
              <a:rPr lang="en-GB" sz="1200" dirty="0" err="1" smtClean="0">
                <a:latin typeface="+mn-lt"/>
              </a:rPr>
              <a:t>Frage</a:t>
            </a:r>
            <a:r>
              <a:rPr lang="en-GB" sz="1200" dirty="0" smtClean="0">
                <a:latin typeface="+mn-lt"/>
              </a:rPr>
              <a:t>: </a:t>
            </a:r>
            <a:r>
              <a:rPr lang="de-DE" sz="1200" dirty="0">
                <a:latin typeface="+mn-lt"/>
              </a:rPr>
              <a:t>„Bitte geben Sie an, welche der folgenden Internetanwendungen Sie </a:t>
            </a:r>
            <a:r>
              <a:rPr lang="de-DE" sz="1200" dirty="0" smtClean="0">
                <a:latin typeface="+mn-lt"/>
              </a:rPr>
              <a:t>über welche 	Internetverbindung nutzen?“ </a:t>
            </a:r>
            <a:r>
              <a:rPr lang="de-DE" sz="1200" dirty="0">
                <a:latin typeface="+mn-lt"/>
              </a:rPr>
              <a:t>– Auswahl mobiles </a:t>
            </a:r>
            <a:r>
              <a:rPr lang="de-DE" sz="1200" dirty="0" smtClean="0">
                <a:latin typeface="+mn-lt"/>
              </a:rPr>
              <a:t>Internet</a:t>
            </a:r>
            <a:endParaRPr lang="de-DE" sz="1200" dirty="0">
              <a:latin typeface="+mn-lt"/>
            </a:endParaRPr>
          </a:p>
        </p:txBody>
      </p:sp>
    </p:spTree>
    <p:extLst>
      <p:ext uri="{BB962C8B-B14F-4D97-AF65-F5344CB8AC3E}">
        <p14:creationId xmlns:p14="http://schemas.microsoft.com/office/powerpoint/2010/main" val="592940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60" name="Rectangle 2"/>
          <p:cNvSpPr>
            <a:spLocks noChangeArrowheads="1"/>
          </p:cNvSpPr>
          <p:nvPr/>
        </p:nvSpPr>
        <p:spPr bwMode="auto">
          <a:xfrm>
            <a:off x="0" y="0"/>
            <a:ext cx="9144000" cy="6858000"/>
          </a:xfrm>
          <a:prstGeom prst="rect">
            <a:avLst/>
          </a:prstGeom>
          <a:solidFill>
            <a:srgbClr val="3EB1CC"/>
          </a:solidFill>
          <a:ln w="9525">
            <a:noFill/>
            <a:miter lim="800000"/>
            <a:headEnd/>
            <a:tailEnd/>
          </a:ln>
        </p:spPr>
        <p:txBody>
          <a:bodyPr wrap="none" lIns="91410" tIns="45705" rIns="91410" bIns="45705" anchor="ctr"/>
          <a:lstStyle/>
          <a:p>
            <a:pPr defTabSz="913557"/>
            <a:endParaRPr lang="de-DE"/>
          </a:p>
        </p:txBody>
      </p:sp>
      <p:sp>
        <p:nvSpPr>
          <p:cNvPr id="45061" name="Text Box 3"/>
          <p:cNvSpPr txBox="1">
            <a:spLocks noChangeArrowheads="1"/>
          </p:cNvSpPr>
          <p:nvPr/>
        </p:nvSpPr>
        <p:spPr bwMode="auto">
          <a:xfrm>
            <a:off x="0" y="1245899"/>
            <a:ext cx="9144000" cy="3862566"/>
          </a:xfrm>
          <a:prstGeom prst="rect">
            <a:avLst/>
          </a:prstGeom>
          <a:noFill/>
          <a:ln w="9525">
            <a:noFill/>
            <a:miter lim="800000"/>
            <a:headEnd/>
            <a:tailEnd/>
          </a:ln>
        </p:spPr>
        <p:txBody>
          <a:bodyPr lIns="91410" tIns="45705" rIns="91410" bIns="45705">
            <a:spAutoFit/>
          </a:bodyPr>
          <a:lstStyle/>
          <a:p>
            <a:pPr defTabSz="914890"/>
            <a:r>
              <a:rPr lang="de-DE" sz="2400" dirty="0" smtClean="0">
                <a:solidFill>
                  <a:srgbClr val="FFFFFF"/>
                </a:solidFill>
                <a:latin typeface="Lucida Sans Unicode" pitchFamily="34" charset="0"/>
                <a:cs typeface="Lucida Sans Unicode" pitchFamily="34" charset="0"/>
              </a:rPr>
              <a:t/>
            </a:r>
            <a:br>
              <a:rPr lang="de-DE" sz="2400" dirty="0" smtClean="0">
                <a:solidFill>
                  <a:srgbClr val="FFFFFF"/>
                </a:solidFill>
                <a:latin typeface="Lucida Sans Unicode" pitchFamily="34" charset="0"/>
                <a:cs typeface="Lucida Sans Unicode" pitchFamily="34" charset="0"/>
              </a:rPr>
            </a:br>
            <a:r>
              <a:rPr lang="de-DE" sz="6700" dirty="0" smtClean="0">
                <a:solidFill>
                  <a:srgbClr val="FFFFFF"/>
                </a:solidFill>
                <a:latin typeface="Lucida Sans Unicode" pitchFamily="34" charset="0"/>
                <a:cs typeface="Lucida Sans Unicode" pitchFamily="34" charset="0"/>
              </a:rPr>
              <a:t>Sicherheit</a:t>
            </a:r>
            <a:r>
              <a:rPr lang="de-DE" sz="6700" dirty="0">
                <a:solidFill>
                  <a:srgbClr val="FFFFFF"/>
                </a:solidFill>
                <a:latin typeface="Lucida Sans Unicode" pitchFamily="34" charset="0"/>
                <a:cs typeface="Lucida Sans Unicode" pitchFamily="34" charset="0"/>
              </a:rPr>
              <a:t>,</a:t>
            </a:r>
            <a:r>
              <a:rPr lang="de-DE" sz="8000" dirty="0">
                <a:solidFill>
                  <a:srgbClr val="FFFFFF"/>
                </a:solidFill>
                <a:latin typeface="Lucida Sans Unicode" pitchFamily="34" charset="0"/>
                <a:cs typeface="Lucida Sans Unicode" pitchFamily="34" charset="0"/>
              </a:rPr>
              <a:t/>
            </a:r>
            <a:br>
              <a:rPr lang="de-DE" sz="8000" dirty="0">
                <a:solidFill>
                  <a:srgbClr val="FFFFFF"/>
                </a:solidFill>
                <a:latin typeface="Lucida Sans Unicode" pitchFamily="34" charset="0"/>
                <a:cs typeface="Lucida Sans Unicode" pitchFamily="34" charset="0"/>
              </a:rPr>
            </a:br>
            <a:r>
              <a:rPr lang="de-DE" sz="8000" dirty="0">
                <a:solidFill>
                  <a:srgbClr val="FFFFFF"/>
                </a:solidFill>
                <a:latin typeface="Lucida Sans Unicode" pitchFamily="34" charset="0"/>
                <a:cs typeface="Lucida Sans Unicode" pitchFamily="34" charset="0"/>
              </a:rPr>
              <a:t>	</a:t>
            </a:r>
            <a:r>
              <a:rPr lang="de-DE" sz="6700" b="1" dirty="0">
                <a:solidFill>
                  <a:srgbClr val="FFFF00"/>
                </a:solidFill>
                <a:latin typeface="Lucida Sans Unicode" pitchFamily="34" charset="0"/>
                <a:cs typeface="Lucida Sans Unicode" pitchFamily="34" charset="0"/>
              </a:rPr>
              <a:t>Mobiles Breitband</a:t>
            </a:r>
            <a:endParaRPr lang="de-DE" sz="4400" b="1" dirty="0">
              <a:solidFill>
                <a:srgbClr val="FFFF00"/>
              </a:solidFill>
              <a:latin typeface="Lucida Sans Unicode" pitchFamily="34" charset="0"/>
              <a:cs typeface="Lucida Sans Unicode" pitchFamily="34" charset="0"/>
            </a:endParaRPr>
          </a:p>
          <a:p>
            <a:pPr defTabSz="914890"/>
            <a:endParaRPr lang="de-DE" sz="2000" dirty="0">
              <a:solidFill>
                <a:srgbClr val="FFFFFF"/>
              </a:solidFill>
              <a:latin typeface="Lucida Sans Unicode" pitchFamily="34" charset="0"/>
              <a:cs typeface="Lucida Sans Unicode" pitchFamily="34" charset="0"/>
            </a:endParaRPr>
          </a:p>
          <a:p>
            <a:pPr defTabSz="914890"/>
            <a:r>
              <a:rPr lang="de-DE" sz="4000" dirty="0">
                <a:solidFill>
                  <a:srgbClr val="FFFFFF"/>
                </a:solidFill>
                <a:latin typeface="Lucida Sans Unicode" pitchFamily="34" charset="0"/>
                <a:cs typeface="Lucida Sans Unicode" pitchFamily="34" charset="0"/>
              </a:rPr>
              <a:t>und </a:t>
            </a:r>
            <a:r>
              <a:rPr lang="de-DE" sz="5000" dirty="0" err="1">
                <a:solidFill>
                  <a:srgbClr val="FFFFFF"/>
                </a:solidFill>
                <a:latin typeface="Lucida Sans Unicode" pitchFamily="34" charset="0"/>
                <a:cs typeface="Lucida Sans Unicode" pitchFamily="34" charset="0"/>
              </a:rPr>
              <a:t>Cloud</a:t>
            </a:r>
            <a:r>
              <a:rPr lang="de-DE" sz="5000" dirty="0">
                <a:solidFill>
                  <a:srgbClr val="FFFFFF"/>
                </a:solidFill>
                <a:latin typeface="Lucida Sans Unicode" pitchFamily="34" charset="0"/>
                <a:cs typeface="Lucida Sans Unicode" pitchFamily="34" charset="0"/>
              </a:rPr>
              <a:t> Computing</a:t>
            </a:r>
            <a:endParaRPr lang="de-DE" sz="4000" dirty="0">
              <a:solidFill>
                <a:srgbClr val="FFFFFF"/>
              </a:solidFill>
              <a:latin typeface="Lucida Sans Unicode" pitchFamily="34" charset="0"/>
              <a:cs typeface="Lucida Sans Unicode" pitchFamily="34" charset="0"/>
            </a:endParaRPr>
          </a:p>
        </p:txBody>
      </p:sp>
      <p:sp>
        <p:nvSpPr>
          <p:cNvPr id="45062" name="Text Box 9"/>
          <p:cNvSpPr txBox="1">
            <a:spLocks noChangeArrowheads="1"/>
          </p:cNvSpPr>
          <p:nvPr/>
        </p:nvSpPr>
        <p:spPr bwMode="auto">
          <a:xfrm>
            <a:off x="38115" y="596762"/>
            <a:ext cx="4496981" cy="648478"/>
          </a:xfrm>
          <a:prstGeom prst="rect">
            <a:avLst/>
          </a:prstGeom>
          <a:noFill/>
          <a:ln w="9525">
            <a:noFill/>
            <a:miter lim="800000"/>
            <a:headEnd/>
            <a:tailEnd/>
          </a:ln>
          <a:effectLst/>
        </p:spPr>
        <p:txBody>
          <a:bodyPr wrap="none" lIns="89970" tIns="46783" rIns="89970" bIns="46783">
            <a:spAutoFit/>
          </a:bodyPr>
          <a:lstStyle/>
          <a:p>
            <a:pPr defTabSz="914890"/>
            <a:r>
              <a:rPr lang="de-DE" sz="3600" dirty="0">
                <a:solidFill>
                  <a:srgbClr val="FFFFFF"/>
                </a:solidFill>
                <a:latin typeface="Lucida Sans Unicode" pitchFamily="34" charset="0"/>
                <a:cs typeface="Lucida Sans Unicode" pitchFamily="34" charset="0"/>
              </a:rPr>
              <a:t>Technologietrends:</a:t>
            </a:r>
          </a:p>
        </p:txBody>
      </p:sp>
      <p:sp>
        <p:nvSpPr>
          <p:cNvPr id="45063" name="Text Box 4"/>
          <p:cNvSpPr txBox="1">
            <a:spLocks noChangeArrowheads="1"/>
          </p:cNvSpPr>
          <p:nvPr/>
        </p:nvSpPr>
        <p:spPr bwMode="auto">
          <a:xfrm rot="-897654">
            <a:off x="5164695" y="4971841"/>
            <a:ext cx="3865088" cy="1340975"/>
          </a:xfrm>
          <a:prstGeom prst="rect">
            <a:avLst/>
          </a:prstGeom>
          <a:noFill/>
          <a:ln w="9525">
            <a:noFill/>
            <a:miter lim="800000"/>
            <a:headEnd/>
            <a:tailEnd/>
          </a:ln>
        </p:spPr>
        <p:txBody>
          <a:bodyPr lIns="89970" tIns="46783" rIns="89970" bIns="46783">
            <a:spAutoFit/>
          </a:bodyPr>
          <a:lstStyle/>
          <a:p>
            <a:pPr defTabSz="914890">
              <a:spcBef>
                <a:spcPct val="50000"/>
              </a:spcBef>
            </a:pPr>
            <a:r>
              <a:rPr lang="de-DE" sz="2700" dirty="0">
                <a:solidFill>
                  <a:schemeClr val="bg1"/>
                </a:solidFill>
                <a:latin typeface="Lucida Sans Unicode" pitchFamily="34" charset="0"/>
                <a:cs typeface="Lucida Sans Unicode" pitchFamily="34" charset="0"/>
              </a:rPr>
              <a:t>Entwicklungstreiber für die deutsche Wirtschaft</a:t>
            </a:r>
          </a:p>
        </p:txBody>
      </p:sp>
    </p:spTree>
    <p:extLst>
      <p:ext uri="{BB962C8B-B14F-4D97-AF65-F5344CB8AC3E}">
        <p14:creationId xmlns:p14="http://schemas.microsoft.com/office/powerpoint/2010/main" val="106483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de-DE" smtClean="0"/>
              <a:t>Wichtigkeit von Technologietrends für die wirtschaftliche Entwicklung</a:t>
            </a:r>
            <a:br>
              <a:rPr lang="de-DE" smtClean="0"/>
            </a:br>
            <a:endParaRPr lang="de-DE" dirty="0" smtClean="0"/>
          </a:p>
        </p:txBody>
      </p:sp>
      <p:sp>
        <p:nvSpPr>
          <p:cNvPr id="46083" name="Rectangle 3"/>
          <p:cNvSpPr>
            <a:spLocks noGrp="1" noChangeArrowheads="1"/>
          </p:cNvSpPr>
          <p:nvPr>
            <p:ph type="body" idx="4294967295"/>
            <p:custDataLst>
              <p:tags r:id="rId2"/>
            </p:custDataLst>
          </p:nvPr>
        </p:nvSpPr>
        <p:spPr>
          <a:xfrm>
            <a:off x="-1588" y="781050"/>
            <a:ext cx="9145588" cy="671513"/>
          </a:xfrm>
          <a:solidFill>
            <a:srgbClr val="FFFFFF">
              <a:alpha val="0"/>
            </a:srgbClr>
          </a:solidFill>
          <a:ln/>
          <a:effectLst/>
          <a:extLst>
            <a:ext uri="{AF507438-7753-43E0-B8FC-AC1667EBCBE1}">
              <a14:hiddenEffects xmlns:a14="http://schemas.microsoft.com/office/drawing/2010/main">
                <a:effectLst>
                  <a:outerShdw blurRad="63500" dist="35921" dir="2700002" rotWithShape="0">
                    <a:scrgbClr r="0" g="0" b="0"/>
                  </a:outerShdw>
                </a:effectLst>
              </a14:hiddenEffects>
            </a:ext>
          </a:extLst>
        </p:spPr>
        <p:txBody>
          <a:bodyPr vert="horz" wrap="square" lIns="277200" tIns="208800" rIns="277200" bIns="0" anchor="t" anchorCtr="0">
            <a:noAutofit/>
          </a:bodyPr>
          <a:lstStyle/>
          <a:p>
            <a:pPr>
              <a:spcBef>
                <a:spcPct val="0"/>
              </a:spcBef>
              <a:spcAft>
                <a:spcPct val="0"/>
              </a:spcAft>
              <a:buClr>
                <a:srgbClr val="000000"/>
              </a:buClr>
              <a:buSzPct val="100000"/>
            </a:pPr>
            <a:r>
              <a:rPr lang="de-DE" sz="2000" b="0" dirty="0" smtClean="0">
                <a:solidFill>
                  <a:srgbClr val="D10074"/>
                </a:solidFill>
                <a:latin typeface="Verdana"/>
              </a:rPr>
              <a:t>Wie wichtig sind die folgenden Technologietrends für die wirtschaftliche Entwicklung in Deutschland?</a:t>
            </a:r>
          </a:p>
          <a:p>
            <a:pPr marL="0" indent="0" eaLnBrk="1" hangingPunct="1"/>
            <a:endParaRPr lang="de-DE" sz="2000" b="0" dirty="0" smtClean="0">
              <a:solidFill>
                <a:srgbClr val="D10074"/>
              </a:solidFill>
              <a:latin typeface="Verdana"/>
            </a:endParaRPr>
          </a:p>
        </p:txBody>
      </p:sp>
      <p:sp>
        <p:nvSpPr>
          <p:cNvPr id="46084" name="Foliennummernplatzhalter 3"/>
          <p:cNvSpPr txBox="1">
            <a:spLocks noGrp="1"/>
          </p:cNvSpPr>
          <p:nvPr/>
        </p:nvSpPr>
        <p:spPr bwMode="auto">
          <a:xfrm>
            <a:off x="8642551" y="5959684"/>
            <a:ext cx="466907" cy="276161"/>
          </a:xfrm>
          <a:prstGeom prst="rect">
            <a:avLst/>
          </a:prstGeom>
          <a:noFill/>
          <a:ln w="9525">
            <a:noFill/>
            <a:miter lim="800000"/>
            <a:headEnd/>
            <a:tailEnd/>
          </a:ln>
        </p:spPr>
        <p:txBody>
          <a:bodyPr lIns="91410" tIns="45705" rIns="91410" bIns="45705"/>
          <a:lstStyle/>
          <a:p>
            <a:pPr defTabSz="914890"/>
            <a:fld id="{52D38E99-A122-4BE1-9877-9D317FB9A33B}" type="slidenum">
              <a:rPr lang="de-DE" sz="1100">
                <a:solidFill>
                  <a:srgbClr val="FFFFFF"/>
                </a:solidFill>
                <a:latin typeface="Lucida Sans" pitchFamily="34" charset="0"/>
              </a:rPr>
              <a:pPr defTabSz="914890"/>
              <a:t>39</a:t>
            </a:fld>
            <a:endParaRPr lang="de-DE" sz="1100">
              <a:solidFill>
                <a:srgbClr val="FFFFFF"/>
              </a:solidFill>
              <a:latin typeface="Lucida Sans" pitchFamily="34" charset="0"/>
            </a:endParaRPr>
          </a:p>
        </p:txBody>
      </p:sp>
      <p:graphicFrame>
        <p:nvGraphicFramePr>
          <p:cNvPr id="46085" name="Object 22"/>
          <p:cNvGraphicFramePr>
            <a:graphicFrameLocks/>
          </p:cNvGraphicFramePr>
          <p:nvPr>
            <p:extLst>
              <p:ext uri="{D42A27DB-BD31-4B8C-83A1-F6EECF244321}">
                <p14:modId xmlns:p14="http://schemas.microsoft.com/office/powerpoint/2010/main" val="3739301370"/>
              </p:ext>
            </p:extLst>
          </p:nvPr>
        </p:nvGraphicFramePr>
        <p:xfrm>
          <a:off x="1771650" y="2363241"/>
          <a:ext cx="3157082" cy="3298061"/>
        </p:xfrm>
        <a:graphic>
          <a:graphicData uri="http://schemas.openxmlformats.org/presentationml/2006/ole">
            <mc:AlternateContent xmlns:mc="http://schemas.openxmlformats.org/markup-compatibility/2006">
              <mc:Choice xmlns:v="urn:schemas-microsoft-com:vml" Requires="v">
                <p:oleObj spid="_x0000_s359748" name="Diagramm" r:id="rId5" imgW="3505245" imgH="3086100" progId="MSGraph.Chart.8">
                  <p:embed followColorScheme="full"/>
                </p:oleObj>
              </mc:Choice>
              <mc:Fallback>
                <p:oleObj name="Diagramm" r:id="rId5" imgW="3505245" imgH="3086100" progId="MSGraph.Chart.8">
                  <p:embed followColorScheme="full"/>
                  <p:pic>
                    <p:nvPicPr>
                      <p:cNvPr id="0" name=""/>
                      <p:cNvPicPr>
                        <a:picLocks noChangeArrowheads="1"/>
                      </p:cNvPicPr>
                      <p:nvPr/>
                    </p:nvPicPr>
                    <p:blipFill>
                      <a:blip r:embed="rId6"/>
                      <a:srcRect/>
                      <a:stretch>
                        <a:fillRect/>
                      </a:stretch>
                    </p:blipFill>
                    <p:spPr bwMode="gray">
                      <a:xfrm>
                        <a:off x="1771650" y="2363241"/>
                        <a:ext cx="3157082" cy="3298061"/>
                      </a:xfrm>
                      <a:prstGeom prst="rect">
                        <a:avLst/>
                      </a:prstGeom>
                      <a:noFill/>
                      <a:extLst/>
                    </p:spPr>
                  </p:pic>
                </p:oleObj>
              </mc:Fallback>
            </mc:AlternateContent>
          </a:graphicData>
        </a:graphic>
      </p:graphicFrame>
      <p:sp>
        <p:nvSpPr>
          <p:cNvPr id="46086" name="Rectangle 3"/>
          <p:cNvSpPr>
            <a:spLocks noChangeArrowheads="1"/>
          </p:cNvSpPr>
          <p:nvPr/>
        </p:nvSpPr>
        <p:spPr bwMode="auto">
          <a:xfrm>
            <a:off x="4937070" y="4509044"/>
            <a:ext cx="669393" cy="707861"/>
          </a:xfrm>
          <a:prstGeom prst="rect">
            <a:avLst/>
          </a:prstGeom>
          <a:noFill/>
          <a:ln w="9525">
            <a:noFill/>
            <a:miter lim="800000"/>
            <a:headEnd/>
            <a:tailEnd/>
          </a:ln>
        </p:spPr>
        <p:txBody>
          <a:bodyPr lIns="89970" tIns="46783" rIns="89970" bIns="46783" anchor="ctr"/>
          <a:lstStyle/>
          <a:p>
            <a:pPr defTabSz="913557" eaLnBrk="0" hangingPunct="0">
              <a:lnSpc>
                <a:spcPts val="1701"/>
              </a:lnSpc>
              <a:spcBef>
                <a:spcPct val="5000"/>
              </a:spcBef>
              <a:buClr>
                <a:srgbClr val="008BBF"/>
              </a:buClr>
              <a:buSzPct val="75000"/>
            </a:pPr>
            <a:r>
              <a:rPr lang="de-DE" sz="1200">
                <a:solidFill>
                  <a:srgbClr val="000000"/>
                </a:solidFill>
                <a:latin typeface="Lucida Sans" pitchFamily="34" charset="0"/>
              </a:rPr>
              <a:t>35%</a:t>
            </a:r>
          </a:p>
        </p:txBody>
      </p:sp>
      <p:sp>
        <p:nvSpPr>
          <p:cNvPr id="46087" name="Rectangle 5"/>
          <p:cNvSpPr>
            <a:spLocks noChangeArrowheads="1"/>
          </p:cNvSpPr>
          <p:nvPr/>
        </p:nvSpPr>
        <p:spPr bwMode="auto">
          <a:xfrm>
            <a:off x="4937070" y="2169611"/>
            <a:ext cx="669393" cy="707861"/>
          </a:xfrm>
          <a:prstGeom prst="rect">
            <a:avLst/>
          </a:prstGeom>
          <a:noFill/>
          <a:ln w="9525">
            <a:noFill/>
            <a:miter lim="800000"/>
            <a:headEnd/>
            <a:tailEnd/>
          </a:ln>
        </p:spPr>
        <p:txBody>
          <a:bodyPr lIns="89970" tIns="46783" rIns="89970" bIns="46783" anchor="ctr"/>
          <a:lstStyle/>
          <a:p>
            <a:pPr defTabSz="913557" eaLnBrk="0" hangingPunct="0">
              <a:lnSpc>
                <a:spcPts val="1701"/>
              </a:lnSpc>
              <a:spcBef>
                <a:spcPct val="5000"/>
              </a:spcBef>
              <a:buClr>
                <a:srgbClr val="008BBF"/>
              </a:buClr>
              <a:buSzPct val="75000"/>
            </a:pPr>
            <a:r>
              <a:rPr lang="de-DE" sz="1200">
                <a:solidFill>
                  <a:srgbClr val="000000"/>
                </a:solidFill>
                <a:latin typeface="Lucida Sans" pitchFamily="34" charset="0"/>
              </a:rPr>
              <a:t>16%</a:t>
            </a:r>
          </a:p>
        </p:txBody>
      </p:sp>
      <p:sp>
        <p:nvSpPr>
          <p:cNvPr id="46088" name="Rectangle 6"/>
          <p:cNvSpPr>
            <a:spLocks noChangeArrowheads="1"/>
          </p:cNvSpPr>
          <p:nvPr/>
        </p:nvSpPr>
        <p:spPr bwMode="auto">
          <a:xfrm>
            <a:off x="1016000" y="4007510"/>
            <a:ext cx="2033191" cy="718971"/>
          </a:xfrm>
          <a:prstGeom prst="rect">
            <a:avLst/>
          </a:prstGeom>
          <a:noFill/>
          <a:ln w="9525">
            <a:noFill/>
            <a:miter lim="800000"/>
            <a:headEnd/>
            <a:tailEnd/>
          </a:ln>
        </p:spPr>
        <p:txBody>
          <a:bodyPr lIns="89970" tIns="46783" rIns="89970" bIns="46783" anchor="ctr"/>
          <a:lstStyle/>
          <a:p>
            <a:pPr algn="r" defTabSz="913557" eaLnBrk="0" hangingPunct="0">
              <a:lnSpc>
                <a:spcPts val="1995"/>
              </a:lnSpc>
              <a:spcBef>
                <a:spcPct val="20000"/>
              </a:spcBef>
              <a:buClr>
                <a:srgbClr val="008BBF"/>
              </a:buClr>
              <a:buSzPct val="75000"/>
            </a:pPr>
            <a:r>
              <a:rPr lang="de-DE" sz="1200">
                <a:solidFill>
                  <a:srgbClr val="000000"/>
                </a:solidFill>
                <a:latin typeface="Lucida Sans" pitchFamily="34" charset="0"/>
              </a:rPr>
              <a:t>11. Medienkonvergenz</a:t>
            </a:r>
          </a:p>
        </p:txBody>
      </p:sp>
      <p:sp>
        <p:nvSpPr>
          <p:cNvPr id="46089" name="Rectangle 7"/>
          <p:cNvSpPr>
            <a:spLocks noChangeArrowheads="1"/>
          </p:cNvSpPr>
          <p:nvPr/>
        </p:nvSpPr>
        <p:spPr bwMode="auto">
          <a:xfrm>
            <a:off x="1331639" y="3075863"/>
            <a:ext cx="1717552" cy="720558"/>
          </a:xfrm>
          <a:prstGeom prst="rect">
            <a:avLst/>
          </a:prstGeom>
          <a:noFill/>
          <a:ln w="9525">
            <a:noFill/>
            <a:miter lim="800000"/>
            <a:headEnd/>
            <a:tailEnd/>
          </a:ln>
        </p:spPr>
        <p:txBody>
          <a:bodyPr lIns="89970" tIns="46783" rIns="89970" bIns="46783" anchor="ctr"/>
          <a:lstStyle/>
          <a:p>
            <a:pPr algn="r" defTabSz="913557" eaLnBrk="0" hangingPunct="0">
              <a:lnSpc>
                <a:spcPts val="1995"/>
              </a:lnSpc>
              <a:spcBef>
                <a:spcPct val="20000"/>
              </a:spcBef>
              <a:buClr>
                <a:srgbClr val="008BBF"/>
              </a:buClr>
              <a:buSzPct val="75000"/>
            </a:pPr>
            <a:r>
              <a:rPr lang="de-DE" sz="1200">
                <a:solidFill>
                  <a:srgbClr val="000000"/>
                </a:solidFill>
                <a:latin typeface="Lucida Sans" pitchFamily="34" charset="0"/>
              </a:rPr>
              <a:t>4. E-Commerce</a:t>
            </a:r>
          </a:p>
        </p:txBody>
      </p:sp>
      <p:sp>
        <p:nvSpPr>
          <p:cNvPr id="46090" name="Rectangle 8"/>
          <p:cNvSpPr>
            <a:spLocks noChangeArrowheads="1"/>
          </p:cNvSpPr>
          <p:nvPr/>
        </p:nvSpPr>
        <p:spPr bwMode="auto">
          <a:xfrm>
            <a:off x="1331639" y="2610834"/>
            <a:ext cx="1717552" cy="718971"/>
          </a:xfrm>
          <a:prstGeom prst="rect">
            <a:avLst/>
          </a:prstGeom>
          <a:noFill/>
          <a:ln w="9525">
            <a:noFill/>
            <a:miter lim="800000"/>
            <a:headEnd/>
            <a:tailEnd/>
          </a:ln>
        </p:spPr>
        <p:txBody>
          <a:bodyPr lIns="89970" tIns="46783" rIns="89970" bIns="46783" anchor="ctr"/>
          <a:lstStyle/>
          <a:p>
            <a:pPr algn="r" defTabSz="913557" eaLnBrk="0" hangingPunct="0">
              <a:lnSpc>
                <a:spcPts val="1995"/>
              </a:lnSpc>
              <a:spcBef>
                <a:spcPct val="20000"/>
              </a:spcBef>
              <a:buClr>
                <a:srgbClr val="008BBF"/>
              </a:buClr>
              <a:buSzPct val="75000"/>
            </a:pPr>
            <a:r>
              <a:rPr lang="de-DE" sz="1200">
                <a:solidFill>
                  <a:srgbClr val="000000"/>
                </a:solidFill>
                <a:latin typeface="Lucida Sans" pitchFamily="34" charset="0"/>
              </a:rPr>
              <a:t>2. Mobiles Breitband</a:t>
            </a:r>
          </a:p>
        </p:txBody>
      </p:sp>
      <p:sp>
        <p:nvSpPr>
          <p:cNvPr id="46091" name="Rectangle 9"/>
          <p:cNvSpPr>
            <a:spLocks noChangeArrowheads="1"/>
          </p:cNvSpPr>
          <p:nvPr/>
        </p:nvSpPr>
        <p:spPr bwMode="auto">
          <a:xfrm>
            <a:off x="854012" y="2145803"/>
            <a:ext cx="2195179" cy="718972"/>
          </a:xfrm>
          <a:prstGeom prst="rect">
            <a:avLst/>
          </a:prstGeom>
          <a:noFill/>
          <a:ln w="9525">
            <a:noFill/>
            <a:miter lim="800000"/>
            <a:headEnd/>
            <a:tailEnd/>
          </a:ln>
        </p:spPr>
        <p:txBody>
          <a:bodyPr lIns="89970" tIns="46783" rIns="89970" bIns="46783" anchor="ctr"/>
          <a:lstStyle/>
          <a:p>
            <a:pPr algn="r" defTabSz="913557" eaLnBrk="0" hangingPunct="0">
              <a:lnSpc>
                <a:spcPts val="1995"/>
              </a:lnSpc>
              <a:spcBef>
                <a:spcPct val="20000"/>
              </a:spcBef>
              <a:buClr>
                <a:srgbClr val="008BBF"/>
              </a:buClr>
              <a:buSzPct val="75000"/>
            </a:pPr>
            <a:r>
              <a:rPr lang="de-DE" sz="1200">
                <a:solidFill>
                  <a:srgbClr val="000000"/>
                </a:solidFill>
                <a:latin typeface="Lucida Sans" pitchFamily="34" charset="0"/>
              </a:rPr>
              <a:t>1. Sicherheitstechnologie</a:t>
            </a:r>
          </a:p>
        </p:txBody>
      </p:sp>
      <p:sp>
        <p:nvSpPr>
          <p:cNvPr id="46092" name="Rectangle 10"/>
          <p:cNvSpPr>
            <a:spLocks noChangeArrowheads="1"/>
          </p:cNvSpPr>
          <p:nvPr/>
        </p:nvSpPr>
        <p:spPr bwMode="auto">
          <a:xfrm>
            <a:off x="4937070" y="2647338"/>
            <a:ext cx="669393" cy="707861"/>
          </a:xfrm>
          <a:prstGeom prst="rect">
            <a:avLst/>
          </a:prstGeom>
          <a:noFill/>
          <a:ln w="9525">
            <a:noFill/>
            <a:miter lim="800000"/>
            <a:headEnd/>
            <a:tailEnd/>
          </a:ln>
        </p:spPr>
        <p:txBody>
          <a:bodyPr lIns="89970" tIns="46783" rIns="89970" bIns="46783" anchor="ctr"/>
          <a:lstStyle/>
          <a:p>
            <a:pPr defTabSz="913557" eaLnBrk="0" hangingPunct="0">
              <a:lnSpc>
                <a:spcPts val="1701"/>
              </a:lnSpc>
              <a:spcBef>
                <a:spcPct val="5000"/>
              </a:spcBef>
              <a:buClr>
                <a:srgbClr val="008BBF"/>
              </a:buClr>
              <a:buSzPct val="75000"/>
            </a:pPr>
            <a:r>
              <a:rPr lang="de-DE" sz="1200">
                <a:solidFill>
                  <a:srgbClr val="000000"/>
                </a:solidFill>
                <a:latin typeface="Lucida Sans" pitchFamily="34" charset="0"/>
              </a:rPr>
              <a:t>17%</a:t>
            </a:r>
          </a:p>
        </p:txBody>
      </p:sp>
      <p:sp>
        <p:nvSpPr>
          <p:cNvPr id="46093" name="Text Box 33"/>
          <p:cNvSpPr txBox="1">
            <a:spLocks noChangeArrowheads="1"/>
          </p:cNvSpPr>
          <p:nvPr/>
        </p:nvSpPr>
        <p:spPr bwMode="gray">
          <a:xfrm>
            <a:off x="6991699" y="1844249"/>
            <a:ext cx="968357" cy="396783"/>
          </a:xfrm>
          <a:prstGeom prst="rect">
            <a:avLst/>
          </a:prstGeom>
          <a:noFill/>
          <a:ln w="12700" algn="ctr">
            <a:noFill/>
            <a:miter lim="800000"/>
            <a:headEnd/>
            <a:tailEnd/>
          </a:ln>
        </p:spPr>
        <p:txBody>
          <a:bodyPr lIns="89970" tIns="46783" rIns="89970" bIns="46783"/>
          <a:lstStyle/>
          <a:p>
            <a:pPr defTabSz="914890">
              <a:spcBef>
                <a:spcPct val="50000"/>
              </a:spcBef>
              <a:buClr>
                <a:schemeClr val="tx1"/>
              </a:buClr>
              <a:buSzPct val="80000"/>
            </a:pPr>
            <a:r>
              <a:rPr lang="de-DE" sz="1000">
                <a:solidFill>
                  <a:srgbClr val="000000"/>
                </a:solidFill>
                <a:latin typeface="Lucida Sans" pitchFamily="34" charset="0"/>
              </a:rPr>
              <a:t>Äußerst wichtig</a:t>
            </a:r>
          </a:p>
        </p:txBody>
      </p:sp>
      <p:sp>
        <p:nvSpPr>
          <p:cNvPr id="46094" name="Text Box 34"/>
          <p:cNvSpPr txBox="1">
            <a:spLocks noChangeArrowheads="1"/>
          </p:cNvSpPr>
          <p:nvPr/>
        </p:nvSpPr>
        <p:spPr bwMode="gray">
          <a:xfrm>
            <a:off x="5892324" y="1844249"/>
            <a:ext cx="739667" cy="396783"/>
          </a:xfrm>
          <a:prstGeom prst="rect">
            <a:avLst/>
          </a:prstGeom>
          <a:noFill/>
          <a:ln w="12700" algn="ctr">
            <a:noFill/>
            <a:miter lim="800000"/>
            <a:headEnd/>
            <a:tailEnd/>
          </a:ln>
        </p:spPr>
        <p:txBody>
          <a:bodyPr lIns="89970" tIns="46783" rIns="89970" bIns="46783"/>
          <a:lstStyle/>
          <a:p>
            <a:pPr defTabSz="914890">
              <a:spcBef>
                <a:spcPct val="50000"/>
              </a:spcBef>
              <a:buClr>
                <a:schemeClr val="tx1"/>
              </a:buClr>
              <a:buSzPct val="80000"/>
            </a:pPr>
            <a:r>
              <a:rPr lang="de-DE" sz="1000">
                <a:solidFill>
                  <a:srgbClr val="000000"/>
                </a:solidFill>
                <a:latin typeface="Lucida Sans" pitchFamily="34" charset="0"/>
              </a:rPr>
              <a:t>Sehr wichtig</a:t>
            </a:r>
          </a:p>
        </p:txBody>
      </p:sp>
      <p:sp>
        <p:nvSpPr>
          <p:cNvPr id="46095" name="Text Box 35"/>
          <p:cNvSpPr txBox="1">
            <a:spLocks noChangeArrowheads="1"/>
          </p:cNvSpPr>
          <p:nvPr/>
        </p:nvSpPr>
        <p:spPr bwMode="gray">
          <a:xfrm>
            <a:off x="4778654" y="1844249"/>
            <a:ext cx="739667" cy="396783"/>
          </a:xfrm>
          <a:prstGeom prst="rect">
            <a:avLst/>
          </a:prstGeom>
          <a:noFill/>
          <a:ln w="12700" algn="ctr">
            <a:noFill/>
            <a:miter lim="800000"/>
            <a:headEnd/>
            <a:tailEnd/>
          </a:ln>
        </p:spPr>
        <p:txBody>
          <a:bodyPr lIns="89970" tIns="46783" rIns="89970" bIns="46783"/>
          <a:lstStyle/>
          <a:p>
            <a:pPr defTabSz="914890">
              <a:spcBef>
                <a:spcPct val="50000"/>
              </a:spcBef>
              <a:buClr>
                <a:schemeClr val="tx1"/>
              </a:buClr>
              <a:buSzPct val="80000"/>
            </a:pPr>
            <a:r>
              <a:rPr lang="de-DE" sz="1000">
                <a:solidFill>
                  <a:srgbClr val="000000"/>
                </a:solidFill>
                <a:latin typeface="Lucida Sans" pitchFamily="34" charset="0"/>
              </a:rPr>
              <a:t>Wichtig</a:t>
            </a:r>
          </a:p>
        </p:txBody>
      </p:sp>
      <p:sp>
        <p:nvSpPr>
          <p:cNvPr id="46096" name="Text Box 36"/>
          <p:cNvSpPr txBox="1">
            <a:spLocks noChangeArrowheads="1"/>
          </p:cNvSpPr>
          <p:nvPr/>
        </p:nvSpPr>
        <p:spPr bwMode="gray">
          <a:xfrm flipH="1">
            <a:off x="3038472" y="1844249"/>
            <a:ext cx="1191090" cy="396783"/>
          </a:xfrm>
          <a:prstGeom prst="rect">
            <a:avLst/>
          </a:prstGeom>
          <a:noFill/>
          <a:ln w="12700" algn="ctr">
            <a:noFill/>
            <a:miter lim="800000"/>
            <a:headEnd/>
            <a:tailEnd/>
          </a:ln>
        </p:spPr>
        <p:txBody>
          <a:bodyPr lIns="89970" tIns="46783" rIns="89970" bIns="46783"/>
          <a:lstStyle/>
          <a:p>
            <a:pPr defTabSz="914890">
              <a:spcBef>
                <a:spcPct val="50000"/>
              </a:spcBef>
              <a:buClr>
                <a:schemeClr val="tx1"/>
              </a:buClr>
              <a:buSzPct val="80000"/>
            </a:pPr>
            <a:r>
              <a:rPr lang="de-DE" sz="1000">
                <a:solidFill>
                  <a:srgbClr val="000000"/>
                </a:solidFill>
                <a:latin typeface="Lucida Sans" pitchFamily="34" charset="0"/>
              </a:rPr>
              <a:t>Unwichtig</a:t>
            </a:r>
          </a:p>
        </p:txBody>
      </p:sp>
      <p:sp>
        <p:nvSpPr>
          <p:cNvPr id="46097" name="Text Box 37"/>
          <p:cNvSpPr txBox="1">
            <a:spLocks noChangeArrowheads="1"/>
          </p:cNvSpPr>
          <p:nvPr/>
        </p:nvSpPr>
        <p:spPr bwMode="gray">
          <a:xfrm>
            <a:off x="4025885" y="1844248"/>
            <a:ext cx="921904" cy="549148"/>
          </a:xfrm>
          <a:prstGeom prst="rect">
            <a:avLst/>
          </a:prstGeom>
          <a:noFill/>
          <a:ln w="12700" algn="ctr">
            <a:noFill/>
            <a:miter lim="800000"/>
            <a:headEnd/>
            <a:tailEnd/>
          </a:ln>
        </p:spPr>
        <p:txBody>
          <a:bodyPr lIns="89970" tIns="46783" rIns="89970" bIns="46783"/>
          <a:lstStyle/>
          <a:p>
            <a:pPr defTabSz="914890">
              <a:spcBef>
                <a:spcPct val="50000"/>
              </a:spcBef>
              <a:buClr>
                <a:schemeClr val="tx1"/>
              </a:buClr>
              <a:buSzPct val="80000"/>
            </a:pPr>
            <a:r>
              <a:rPr lang="de-DE" sz="1000">
                <a:solidFill>
                  <a:srgbClr val="000000"/>
                </a:solidFill>
                <a:latin typeface="Lucida Sans" pitchFamily="34" charset="0"/>
              </a:rPr>
              <a:t>Weniger wichtig</a:t>
            </a:r>
          </a:p>
        </p:txBody>
      </p:sp>
      <p:sp>
        <p:nvSpPr>
          <p:cNvPr id="46098" name="Rectangle 38"/>
          <p:cNvSpPr>
            <a:spLocks noChangeArrowheads="1"/>
          </p:cNvSpPr>
          <p:nvPr/>
        </p:nvSpPr>
        <p:spPr bwMode="gray">
          <a:xfrm>
            <a:off x="5763686" y="1922018"/>
            <a:ext cx="100052" cy="107925"/>
          </a:xfrm>
          <a:prstGeom prst="rect">
            <a:avLst/>
          </a:prstGeom>
          <a:solidFill>
            <a:srgbClr val="7DB9B4"/>
          </a:solidFill>
          <a:ln w="9525" algn="ctr">
            <a:solidFill>
              <a:srgbClr val="FFFFFF"/>
            </a:solidFill>
            <a:miter lim="800000"/>
            <a:headEnd/>
            <a:tailEnd/>
          </a:ln>
        </p:spPr>
        <p:txBody>
          <a:bodyPr lIns="91410" tIns="45705" rIns="91410" bIns="45705"/>
          <a:lstStyle/>
          <a:p>
            <a:pPr defTabSz="913557"/>
            <a:endParaRPr lang="de-DE" sz="2400">
              <a:latin typeface="Lucida Sans" pitchFamily="34" charset="0"/>
            </a:endParaRPr>
          </a:p>
        </p:txBody>
      </p:sp>
      <p:sp>
        <p:nvSpPr>
          <p:cNvPr id="46099" name="Rectangle 41"/>
          <p:cNvSpPr>
            <a:spLocks noChangeArrowheads="1"/>
          </p:cNvSpPr>
          <p:nvPr/>
        </p:nvSpPr>
        <p:spPr bwMode="gray">
          <a:xfrm>
            <a:off x="6911897" y="1922018"/>
            <a:ext cx="100052" cy="107925"/>
          </a:xfrm>
          <a:prstGeom prst="rect">
            <a:avLst/>
          </a:prstGeom>
          <a:solidFill>
            <a:srgbClr val="007C76"/>
          </a:solidFill>
          <a:ln w="9525" algn="ctr">
            <a:solidFill>
              <a:srgbClr val="FFFFFF"/>
            </a:solidFill>
            <a:miter lim="800000"/>
            <a:headEnd/>
            <a:tailEnd/>
          </a:ln>
        </p:spPr>
        <p:txBody>
          <a:bodyPr lIns="91410" tIns="45705" rIns="91410" bIns="45705"/>
          <a:lstStyle/>
          <a:p>
            <a:pPr defTabSz="913557"/>
            <a:endParaRPr lang="de-DE" sz="2400">
              <a:latin typeface="Lucida Sans" pitchFamily="34" charset="0"/>
            </a:endParaRPr>
          </a:p>
        </p:txBody>
      </p:sp>
      <p:sp>
        <p:nvSpPr>
          <p:cNvPr id="46100" name="Text Box 42"/>
          <p:cNvSpPr txBox="1">
            <a:spLocks noChangeArrowheads="1"/>
          </p:cNvSpPr>
          <p:nvPr/>
        </p:nvSpPr>
        <p:spPr bwMode="gray">
          <a:xfrm>
            <a:off x="8042241" y="1844249"/>
            <a:ext cx="968357" cy="244418"/>
          </a:xfrm>
          <a:prstGeom prst="rect">
            <a:avLst/>
          </a:prstGeom>
          <a:noFill/>
          <a:ln w="12700" algn="ctr">
            <a:noFill/>
            <a:miter lim="800000"/>
            <a:headEnd/>
            <a:tailEnd/>
          </a:ln>
        </p:spPr>
        <p:txBody>
          <a:bodyPr lIns="89970" tIns="46783" rIns="89970" bIns="46783"/>
          <a:lstStyle/>
          <a:p>
            <a:pPr defTabSz="914890">
              <a:spcBef>
                <a:spcPct val="50000"/>
              </a:spcBef>
              <a:buClr>
                <a:schemeClr val="tx1"/>
              </a:buClr>
              <a:buSzPct val="80000"/>
            </a:pPr>
            <a:r>
              <a:rPr lang="de-DE" sz="1000">
                <a:solidFill>
                  <a:srgbClr val="000000"/>
                </a:solidFill>
                <a:latin typeface="Lucida Sans" pitchFamily="34" charset="0"/>
              </a:rPr>
              <a:t>Top 2</a:t>
            </a:r>
          </a:p>
        </p:txBody>
      </p:sp>
      <p:sp>
        <p:nvSpPr>
          <p:cNvPr id="46101" name="Text Box 43"/>
          <p:cNvSpPr txBox="1">
            <a:spLocks noChangeArrowheads="1"/>
          </p:cNvSpPr>
          <p:nvPr/>
        </p:nvSpPr>
        <p:spPr bwMode="gray">
          <a:xfrm>
            <a:off x="2089172" y="1844249"/>
            <a:ext cx="968357" cy="244418"/>
          </a:xfrm>
          <a:prstGeom prst="rect">
            <a:avLst/>
          </a:prstGeom>
          <a:noFill/>
          <a:ln w="12700" algn="ctr">
            <a:noFill/>
            <a:miter lim="800000"/>
            <a:headEnd/>
            <a:tailEnd/>
          </a:ln>
        </p:spPr>
        <p:txBody>
          <a:bodyPr lIns="89970" tIns="46783" rIns="89970" bIns="46783"/>
          <a:lstStyle/>
          <a:p>
            <a:pPr defTabSz="914890">
              <a:spcBef>
                <a:spcPct val="50000"/>
              </a:spcBef>
              <a:buClr>
                <a:schemeClr val="tx1"/>
              </a:buClr>
              <a:buSzPct val="80000"/>
            </a:pPr>
            <a:r>
              <a:rPr lang="de-DE" sz="1000">
                <a:solidFill>
                  <a:srgbClr val="000000"/>
                </a:solidFill>
                <a:latin typeface="Lucida Sans" pitchFamily="34" charset="0"/>
              </a:rPr>
              <a:t>Bottom 2</a:t>
            </a:r>
          </a:p>
        </p:txBody>
      </p:sp>
      <p:sp>
        <p:nvSpPr>
          <p:cNvPr id="46102" name="Rectangle 39"/>
          <p:cNvSpPr>
            <a:spLocks noChangeArrowheads="1"/>
          </p:cNvSpPr>
          <p:nvPr/>
        </p:nvSpPr>
        <p:spPr bwMode="gray">
          <a:xfrm>
            <a:off x="2946757" y="1922018"/>
            <a:ext cx="100052" cy="107925"/>
          </a:xfrm>
          <a:prstGeom prst="rect">
            <a:avLst/>
          </a:prstGeom>
          <a:solidFill>
            <a:srgbClr val="333333"/>
          </a:solidFill>
          <a:ln w="9525" algn="ctr">
            <a:solidFill>
              <a:srgbClr val="FFFFFF"/>
            </a:solidFill>
            <a:miter lim="800000"/>
            <a:headEnd/>
            <a:tailEnd/>
          </a:ln>
        </p:spPr>
        <p:txBody>
          <a:bodyPr lIns="91410" tIns="45705" rIns="91410" bIns="45705"/>
          <a:lstStyle/>
          <a:p>
            <a:pPr defTabSz="913557"/>
            <a:endParaRPr lang="de-DE" sz="2400">
              <a:latin typeface="Lucida Sans" pitchFamily="34" charset="0"/>
            </a:endParaRPr>
          </a:p>
        </p:txBody>
      </p:sp>
      <p:sp>
        <p:nvSpPr>
          <p:cNvPr id="46103" name="Rectangle 40"/>
          <p:cNvSpPr>
            <a:spLocks noChangeArrowheads="1"/>
          </p:cNvSpPr>
          <p:nvPr/>
        </p:nvSpPr>
        <p:spPr bwMode="gray">
          <a:xfrm>
            <a:off x="3882954" y="1922018"/>
            <a:ext cx="100052" cy="107925"/>
          </a:xfrm>
          <a:prstGeom prst="rect">
            <a:avLst/>
          </a:prstGeom>
          <a:solidFill>
            <a:srgbClr val="B2B2B2"/>
          </a:solidFill>
          <a:ln w="9525" algn="ctr">
            <a:solidFill>
              <a:srgbClr val="FFFFFF"/>
            </a:solidFill>
            <a:miter lim="800000"/>
            <a:headEnd/>
            <a:tailEnd/>
          </a:ln>
        </p:spPr>
        <p:txBody>
          <a:bodyPr lIns="91410" tIns="45705" rIns="91410" bIns="45705"/>
          <a:lstStyle/>
          <a:p>
            <a:pPr defTabSz="913557"/>
            <a:endParaRPr lang="de-DE" sz="2400">
              <a:latin typeface="Lucida Sans" pitchFamily="34" charset="0"/>
            </a:endParaRPr>
          </a:p>
        </p:txBody>
      </p:sp>
      <p:graphicFrame>
        <p:nvGraphicFramePr>
          <p:cNvPr id="46104" name="Object 23"/>
          <p:cNvGraphicFramePr>
            <a:graphicFrameLocks/>
          </p:cNvGraphicFramePr>
          <p:nvPr>
            <p:extLst>
              <p:ext uri="{D42A27DB-BD31-4B8C-83A1-F6EECF244321}">
                <p14:modId xmlns:p14="http://schemas.microsoft.com/office/powerpoint/2010/main" val="596744573"/>
              </p:ext>
            </p:extLst>
          </p:nvPr>
        </p:nvGraphicFramePr>
        <p:xfrm>
          <a:off x="5903044" y="2336259"/>
          <a:ext cx="3110498" cy="3290126"/>
        </p:xfrm>
        <a:graphic>
          <a:graphicData uri="http://schemas.openxmlformats.org/presentationml/2006/ole">
            <mc:AlternateContent xmlns:mc="http://schemas.openxmlformats.org/markup-compatibility/2006">
              <mc:Choice xmlns:v="urn:schemas-microsoft-com:vml" Requires="v">
                <p:oleObj spid="_x0000_s359749" name="Diagramm" r:id="rId7" imgW="3676751" imgH="3333786" progId="MSGraph.Chart.8">
                  <p:embed followColorScheme="full"/>
                </p:oleObj>
              </mc:Choice>
              <mc:Fallback>
                <p:oleObj name="Diagramm" r:id="rId7" imgW="3676751" imgH="3333786" progId="MSGraph.Chart.8">
                  <p:embed followColorScheme="full"/>
                  <p:pic>
                    <p:nvPicPr>
                      <p:cNvPr id="0" name=""/>
                      <p:cNvPicPr>
                        <a:picLocks noChangeArrowheads="1"/>
                      </p:cNvPicPr>
                      <p:nvPr/>
                    </p:nvPicPr>
                    <p:blipFill>
                      <a:blip r:embed="rId8"/>
                      <a:srcRect/>
                      <a:stretch>
                        <a:fillRect/>
                      </a:stretch>
                    </p:blipFill>
                    <p:spPr bwMode="gray">
                      <a:xfrm>
                        <a:off x="5903044" y="2336259"/>
                        <a:ext cx="3110498" cy="3290126"/>
                      </a:xfrm>
                      <a:prstGeom prst="rect">
                        <a:avLst/>
                      </a:prstGeom>
                      <a:noFill/>
                      <a:extLst/>
                    </p:spPr>
                  </p:pic>
                </p:oleObj>
              </mc:Fallback>
            </mc:AlternateContent>
          </a:graphicData>
        </a:graphic>
      </p:graphicFrame>
      <p:sp>
        <p:nvSpPr>
          <p:cNvPr id="46105" name="Rectangle 26"/>
          <p:cNvSpPr>
            <a:spLocks noChangeArrowheads="1"/>
          </p:cNvSpPr>
          <p:nvPr/>
        </p:nvSpPr>
        <p:spPr bwMode="auto">
          <a:xfrm>
            <a:off x="1105332" y="3542479"/>
            <a:ext cx="1943859" cy="718972"/>
          </a:xfrm>
          <a:prstGeom prst="rect">
            <a:avLst/>
          </a:prstGeom>
          <a:noFill/>
          <a:ln w="9525">
            <a:noFill/>
            <a:miter lim="800000"/>
            <a:headEnd/>
            <a:tailEnd/>
          </a:ln>
        </p:spPr>
        <p:txBody>
          <a:bodyPr lIns="89970" tIns="46783" rIns="89970" bIns="46783" anchor="ctr"/>
          <a:lstStyle/>
          <a:p>
            <a:pPr algn="r" defTabSz="913557" eaLnBrk="0" hangingPunct="0">
              <a:lnSpc>
                <a:spcPts val="1995"/>
              </a:lnSpc>
              <a:spcBef>
                <a:spcPct val="20000"/>
              </a:spcBef>
              <a:buClr>
                <a:srgbClr val="008BBF"/>
              </a:buClr>
              <a:buSzPct val="75000"/>
            </a:pPr>
            <a:r>
              <a:rPr lang="de-DE" sz="1200">
                <a:solidFill>
                  <a:srgbClr val="000000"/>
                </a:solidFill>
                <a:latin typeface="Lucida Sans" pitchFamily="34" charset="0"/>
              </a:rPr>
              <a:t>10. Cloud Computing</a:t>
            </a:r>
          </a:p>
        </p:txBody>
      </p:sp>
      <p:sp>
        <p:nvSpPr>
          <p:cNvPr id="46106" name="Rectangle 6"/>
          <p:cNvSpPr>
            <a:spLocks noChangeArrowheads="1"/>
          </p:cNvSpPr>
          <p:nvPr/>
        </p:nvSpPr>
        <p:spPr bwMode="auto">
          <a:xfrm>
            <a:off x="1016000" y="4472539"/>
            <a:ext cx="2033191" cy="718972"/>
          </a:xfrm>
          <a:prstGeom prst="rect">
            <a:avLst/>
          </a:prstGeom>
          <a:noFill/>
          <a:ln w="9525">
            <a:noFill/>
            <a:miter lim="800000"/>
            <a:headEnd/>
            <a:tailEnd/>
          </a:ln>
        </p:spPr>
        <p:txBody>
          <a:bodyPr lIns="89970" tIns="46783" rIns="89970" bIns="46783" anchor="ctr"/>
          <a:lstStyle/>
          <a:p>
            <a:pPr algn="r" defTabSz="913557" eaLnBrk="0" hangingPunct="0">
              <a:lnSpc>
                <a:spcPts val="1995"/>
              </a:lnSpc>
              <a:spcBef>
                <a:spcPct val="20000"/>
              </a:spcBef>
              <a:buClr>
                <a:srgbClr val="008BBF"/>
              </a:buClr>
              <a:buSzPct val="75000"/>
            </a:pPr>
            <a:r>
              <a:rPr lang="de-DE" sz="1200">
                <a:solidFill>
                  <a:srgbClr val="000000"/>
                </a:solidFill>
                <a:latin typeface="Lucida Sans" pitchFamily="34" charset="0"/>
              </a:rPr>
              <a:t>14. Smart Home</a:t>
            </a:r>
          </a:p>
        </p:txBody>
      </p:sp>
      <p:sp>
        <p:nvSpPr>
          <p:cNvPr id="46107" name="Rectangle 6"/>
          <p:cNvSpPr>
            <a:spLocks noChangeArrowheads="1"/>
          </p:cNvSpPr>
          <p:nvPr/>
        </p:nvSpPr>
        <p:spPr bwMode="auto">
          <a:xfrm>
            <a:off x="-51217" y="4951853"/>
            <a:ext cx="3100408" cy="718972"/>
          </a:xfrm>
          <a:prstGeom prst="rect">
            <a:avLst/>
          </a:prstGeom>
          <a:noFill/>
          <a:ln w="9525">
            <a:noFill/>
            <a:miter lim="800000"/>
            <a:headEnd/>
            <a:tailEnd/>
          </a:ln>
        </p:spPr>
        <p:txBody>
          <a:bodyPr lIns="89970" tIns="46783" rIns="89970" bIns="46783" anchor="ctr"/>
          <a:lstStyle/>
          <a:p>
            <a:pPr algn="r" defTabSz="913557" eaLnBrk="0" hangingPunct="0">
              <a:lnSpc>
                <a:spcPts val="1995"/>
              </a:lnSpc>
              <a:spcBef>
                <a:spcPct val="20000"/>
              </a:spcBef>
              <a:buClr>
                <a:srgbClr val="008BBF"/>
              </a:buClr>
              <a:buSzPct val="75000"/>
            </a:pPr>
            <a:r>
              <a:rPr lang="de-DE" sz="1200">
                <a:solidFill>
                  <a:srgbClr val="000000"/>
                </a:solidFill>
                <a:latin typeface="Lucida Sans" pitchFamily="34" charset="0"/>
              </a:rPr>
              <a:t>17. Augmented-Reality-Technology</a:t>
            </a:r>
          </a:p>
        </p:txBody>
      </p:sp>
      <p:sp>
        <p:nvSpPr>
          <p:cNvPr id="46108" name="Rectangle 3"/>
          <p:cNvSpPr>
            <a:spLocks noChangeArrowheads="1"/>
          </p:cNvSpPr>
          <p:nvPr/>
        </p:nvSpPr>
        <p:spPr bwMode="auto">
          <a:xfrm>
            <a:off x="4937070" y="4974074"/>
            <a:ext cx="669393" cy="707861"/>
          </a:xfrm>
          <a:prstGeom prst="rect">
            <a:avLst/>
          </a:prstGeom>
          <a:noFill/>
          <a:ln w="9525">
            <a:noFill/>
            <a:miter lim="800000"/>
            <a:headEnd/>
            <a:tailEnd/>
          </a:ln>
        </p:spPr>
        <p:txBody>
          <a:bodyPr lIns="89970" tIns="46783" rIns="89970" bIns="46783" anchor="ctr"/>
          <a:lstStyle/>
          <a:p>
            <a:pPr defTabSz="913557" eaLnBrk="0" hangingPunct="0">
              <a:lnSpc>
                <a:spcPts val="1701"/>
              </a:lnSpc>
              <a:spcBef>
                <a:spcPct val="5000"/>
              </a:spcBef>
              <a:buClr>
                <a:srgbClr val="008BBF"/>
              </a:buClr>
              <a:buSzPct val="75000"/>
            </a:pPr>
            <a:r>
              <a:rPr lang="de-DE" sz="1200">
                <a:solidFill>
                  <a:srgbClr val="000000"/>
                </a:solidFill>
                <a:latin typeface="Lucida Sans" pitchFamily="34" charset="0"/>
              </a:rPr>
              <a:t>34%</a:t>
            </a:r>
          </a:p>
        </p:txBody>
      </p:sp>
      <p:sp>
        <p:nvSpPr>
          <p:cNvPr id="46109" name="Rectangle 3"/>
          <p:cNvSpPr>
            <a:spLocks noChangeArrowheads="1"/>
          </p:cNvSpPr>
          <p:nvPr/>
        </p:nvSpPr>
        <p:spPr bwMode="auto">
          <a:xfrm>
            <a:off x="4937070" y="4044014"/>
            <a:ext cx="669393" cy="707861"/>
          </a:xfrm>
          <a:prstGeom prst="rect">
            <a:avLst/>
          </a:prstGeom>
          <a:noFill/>
          <a:ln w="9525">
            <a:noFill/>
            <a:miter lim="800000"/>
            <a:headEnd/>
            <a:tailEnd/>
          </a:ln>
        </p:spPr>
        <p:txBody>
          <a:bodyPr lIns="89970" tIns="46783" rIns="89970" bIns="46783" anchor="ctr"/>
          <a:lstStyle/>
          <a:p>
            <a:pPr defTabSz="913557" eaLnBrk="0" hangingPunct="0">
              <a:lnSpc>
                <a:spcPts val="1701"/>
              </a:lnSpc>
              <a:spcBef>
                <a:spcPct val="5000"/>
              </a:spcBef>
              <a:buClr>
                <a:srgbClr val="008BBF"/>
              </a:buClr>
              <a:buSzPct val="75000"/>
            </a:pPr>
            <a:r>
              <a:rPr lang="de-DE" sz="1200">
                <a:solidFill>
                  <a:srgbClr val="000000"/>
                </a:solidFill>
                <a:latin typeface="Lucida Sans" pitchFamily="34" charset="0"/>
              </a:rPr>
              <a:t>34%</a:t>
            </a:r>
          </a:p>
        </p:txBody>
      </p:sp>
      <p:sp>
        <p:nvSpPr>
          <p:cNvPr id="46110" name="Rectangle 3"/>
          <p:cNvSpPr>
            <a:spLocks noChangeArrowheads="1"/>
          </p:cNvSpPr>
          <p:nvPr/>
        </p:nvSpPr>
        <p:spPr bwMode="auto">
          <a:xfrm>
            <a:off x="4937070" y="3578985"/>
            <a:ext cx="669393" cy="707861"/>
          </a:xfrm>
          <a:prstGeom prst="rect">
            <a:avLst/>
          </a:prstGeom>
          <a:noFill/>
          <a:ln w="9525">
            <a:noFill/>
            <a:miter lim="800000"/>
            <a:headEnd/>
            <a:tailEnd/>
          </a:ln>
        </p:spPr>
        <p:txBody>
          <a:bodyPr lIns="89970" tIns="46783" rIns="89970" bIns="46783" anchor="ctr"/>
          <a:lstStyle/>
          <a:p>
            <a:pPr defTabSz="913557" eaLnBrk="0" hangingPunct="0">
              <a:lnSpc>
                <a:spcPts val="1701"/>
              </a:lnSpc>
              <a:spcBef>
                <a:spcPct val="5000"/>
              </a:spcBef>
              <a:buClr>
                <a:srgbClr val="008BBF"/>
              </a:buClr>
              <a:buSzPct val="75000"/>
            </a:pPr>
            <a:r>
              <a:rPr lang="de-DE" sz="1200" dirty="0">
                <a:solidFill>
                  <a:srgbClr val="000000"/>
                </a:solidFill>
                <a:latin typeface="Lucida Sans" pitchFamily="34" charset="0"/>
              </a:rPr>
              <a:t>35%</a:t>
            </a:r>
          </a:p>
        </p:txBody>
      </p:sp>
      <p:sp>
        <p:nvSpPr>
          <p:cNvPr id="46111" name="Rectangle 10"/>
          <p:cNvSpPr>
            <a:spLocks noChangeArrowheads="1"/>
          </p:cNvSpPr>
          <p:nvPr/>
        </p:nvSpPr>
        <p:spPr bwMode="auto">
          <a:xfrm>
            <a:off x="4937070" y="3099670"/>
            <a:ext cx="669393" cy="709448"/>
          </a:xfrm>
          <a:prstGeom prst="rect">
            <a:avLst/>
          </a:prstGeom>
          <a:noFill/>
          <a:ln w="9525">
            <a:noFill/>
            <a:miter lim="800000"/>
            <a:headEnd/>
            <a:tailEnd/>
          </a:ln>
        </p:spPr>
        <p:txBody>
          <a:bodyPr lIns="89970" tIns="46783" rIns="89970" bIns="46783" anchor="ctr"/>
          <a:lstStyle/>
          <a:p>
            <a:pPr defTabSz="913557" eaLnBrk="0" hangingPunct="0">
              <a:lnSpc>
                <a:spcPts val="1701"/>
              </a:lnSpc>
              <a:spcBef>
                <a:spcPct val="5000"/>
              </a:spcBef>
              <a:buClr>
                <a:srgbClr val="008BBF"/>
              </a:buClr>
              <a:buSzPct val="75000"/>
            </a:pPr>
            <a:r>
              <a:rPr lang="de-DE" sz="1200">
                <a:solidFill>
                  <a:srgbClr val="000000"/>
                </a:solidFill>
                <a:latin typeface="Lucida Sans" pitchFamily="34" charset="0"/>
              </a:rPr>
              <a:t>28%</a:t>
            </a:r>
          </a:p>
        </p:txBody>
      </p:sp>
      <p:sp>
        <p:nvSpPr>
          <p:cNvPr id="46112" name="Footer Placeholder 3"/>
          <p:cNvSpPr txBox="1">
            <a:spLocks noGrp="1"/>
          </p:cNvSpPr>
          <p:nvPr/>
        </p:nvSpPr>
        <p:spPr bwMode="gray">
          <a:xfrm>
            <a:off x="1292225" y="5570538"/>
            <a:ext cx="7562850" cy="368300"/>
          </a:xfrm>
          <a:prstGeom prst="rect">
            <a:avLst/>
          </a:prstGeom>
        </p:spPr>
        <p:txBody>
          <a:bodyPr vert="horz" lIns="0" tIns="0" rIns="0" bIns="108000" rtlCol="0" anchor="b">
            <a:noAutofit/>
          </a:bodyPr>
          <a:lstStyle>
            <a:lvl1pPr marL="0" indent="0" defTabSz="914400" eaLnBrk="1" latinLnBrk="0" hangingPunct="1">
              <a:spcBef>
                <a:spcPct val="20000"/>
              </a:spcBef>
              <a:buFont typeface="Arial" pitchFamily="34" charset="0"/>
              <a:buNone/>
              <a:defRPr lang="en-US" sz="800" b="0" baseline="0" dirty="0" smtClean="0">
                <a:solidFill>
                  <a:srgbClr val="333333"/>
                </a:solidFill>
                <a:latin typeface="+mn-lt"/>
                <a:cs typeface="+mn-cs"/>
              </a:defRPr>
            </a:lvl1pPr>
            <a:lvl2pPr marL="0" indent="0" defTabSz="914400" eaLnBrk="1" latinLnBrk="0" hangingPunct="1">
              <a:spcBef>
                <a:spcPct val="20000"/>
              </a:spcBef>
              <a:buFont typeface="Arial" pitchFamily="34" charset="0"/>
              <a:buNone/>
              <a:defRPr sz="1600">
                <a:solidFill>
                  <a:srgbClr val="333333"/>
                </a:solidFill>
                <a:latin typeface="+mn-lt"/>
                <a:cs typeface="+mn-cs"/>
              </a:defRPr>
            </a:lvl2pPr>
            <a:lvl3pPr marL="252413" indent="-252413" defTabSz="914400" eaLnBrk="1" latinLnBrk="0" hangingPunct="1">
              <a:spcBef>
                <a:spcPct val="20000"/>
              </a:spcBef>
              <a:buFont typeface="Wingdings" pitchFamily="2" charset="2"/>
              <a:buChar char=""/>
              <a:defRPr sz="1600">
                <a:solidFill>
                  <a:srgbClr val="333333"/>
                </a:solidFill>
                <a:latin typeface="+mn-lt"/>
                <a:cs typeface="+mn-cs"/>
              </a:defRPr>
            </a:lvl3pPr>
            <a:lvl4pPr marL="508000" indent="-255588" defTabSz="914400" eaLnBrk="1" latinLnBrk="0" hangingPunct="1">
              <a:spcBef>
                <a:spcPct val="20000"/>
              </a:spcBef>
              <a:buFont typeface="Wingdings" pitchFamily="2" charset="2"/>
              <a:buChar char="n"/>
              <a:defRPr sz="1600">
                <a:solidFill>
                  <a:srgbClr val="333333"/>
                </a:solidFill>
                <a:latin typeface="+mn-lt"/>
                <a:cs typeface="+mn-cs"/>
              </a:defRPr>
            </a:lvl4pPr>
            <a:lvl5pPr marL="760413" indent="-252413" defTabSz="914400" eaLnBrk="1" latinLnBrk="0" hangingPunct="1">
              <a:spcBef>
                <a:spcPct val="20000"/>
              </a:spcBef>
              <a:buFont typeface="Wingdings" pitchFamily="2" charset="2"/>
              <a:buChar char="n"/>
              <a:defRPr sz="1600">
                <a:solidFill>
                  <a:srgbClr val="333333"/>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de-DE" dirty="0" smtClean="0"/>
              <a:t>Quelle: </a:t>
            </a:r>
            <a:r>
              <a:rPr lang="de-DE" dirty="0">
                <a:solidFill>
                  <a:srgbClr val="000000"/>
                </a:solidFill>
                <a:latin typeface="Lucida Sans Unicode" pitchFamily="34" charset="0"/>
                <a:ea typeface="MS PGothic" pitchFamily="34" charset="-128"/>
                <a:cs typeface="Lucida Sans Unicode" pitchFamily="34" charset="0"/>
              </a:rPr>
              <a:t>: Zukunftsstudie </a:t>
            </a:r>
            <a:r>
              <a:rPr lang="de-DE" dirty="0" smtClean="0">
                <a:solidFill>
                  <a:srgbClr val="000000"/>
                </a:solidFill>
                <a:latin typeface="Lucida Sans Unicode" pitchFamily="34" charset="0"/>
                <a:ea typeface="MS PGothic" pitchFamily="34" charset="-128"/>
                <a:cs typeface="Lucida Sans Unicode" pitchFamily="34" charset="0"/>
              </a:rPr>
              <a:t>2010 MÜNCHNER </a:t>
            </a:r>
            <a:r>
              <a:rPr lang="de-DE" dirty="0">
                <a:solidFill>
                  <a:srgbClr val="000000"/>
                </a:solidFill>
                <a:latin typeface="Lucida Sans Unicode" pitchFamily="34" charset="0"/>
                <a:ea typeface="MS PGothic" pitchFamily="34" charset="-128"/>
                <a:cs typeface="Lucida Sans Unicode" pitchFamily="34" charset="0"/>
              </a:rPr>
              <a:t>KREIS – </a:t>
            </a:r>
            <a:r>
              <a:rPr lang="de-DE" dirty="0" smtClean="0">
                <a:solidFill>
                  <a:srgbClr val="000000"/>
                </a:solidFill>
                <a:latin typeface="Lucida Sans Unicode" pitchFamily="34" charset="0"/>
                <a:ea typeface="MS PGothic" pitchFamily="34" charset="-128"/>
                <a:cs typeface="Lucida Sans Unicode" pitchFamily="34" charset="0"/>
              </a:rPr>
              <a:t>Ergebnisse der Expertenbefragung; www.zukunft-ikt.de</a:t>
            </a:r>
            <a:endParaRPr lang="de-DE" dirty="0"/>
          </a:p>
        </p:txBody>
      </p:sp>
      <p:sp>
        <p:nvSpPr>
          <p:cNvPr id="46115" name="Rectangle 71"/>
          <p:cNvSpPr>
            <a:spLocks noChangeArrowheads="1"/>
          </p:cNvSpPr>
          <p:nvPr/>
        </p:nvSpPr>
        <p:spPr bwMode="auto">
          <a:xfrm>
            <a:off x="852821" y="2812399"/>
            <a:ext cx="7443123" cy="444397"/>
          </a:xfrm>
          <a:prstGeom prst="rect">
            <a:avLst/>
          </a:prstGeom>
          <a:noFill/>
          <a:ln w="38100" algn="ctr">
            <a:solidFill>
              <a:srgbClr val="FFCC00"/>
            </a:solidFill>
            <a:miter lim="800000"/>
            <a:headEnd/>
            <a:tailEnd type="none" w="lg" len="med"/>
          </a:ln>
          <a:effectLst/>
        </p:spPr>
        <p:txBody>
          <a:bodyPr wrap="none" lIns="76801" tIns="38399" rIns="76801" bIns="38399" anchor="ctr"/>
          <a:lstStyle/>
          <a:p>
            <a:endParaRPr lang="de-DE"/>
          </a:p>
        </p:txBody>
      </p:sp>
      <p:pic>
        <p:nvPicPr>
          <p:cNvPr id="35" name="Picture 10"/>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703574" y="6056676"/>
            <a:ext cx="1195981" cy="49428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848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0" y="1"/>
            <a:ext cx="9145617" cy="1031838"/>
          </a:xfrm>
          <a:prstGeom prst="rect">
            <a:avLst/>
          </a:prstGeom>
        </p:spPr>
        <p:txBody>
          <a:bodyPr/>
          <a:lstStyle>
            <a:lvl1pPr algn="l" defTabSz="914400" rtl="0" eaLnBrk="1" latinLnBrk="0" hangingPunct="1">
              <a:spcBef>
                <a:spcPct val="0"/>
              </a:spcBef>
              <a:buNone/>
              <a:defRPr sz="2400" kern="1200">
                <a:solidFill>
                  <a:srgbClr val="333333"/>
                </a:solidFill>
                <a:latin typeface="+mj-lt"/>
                <a:ea typeface="+mj-ea"/>
                <a:cs typeface="+mj-cs"/>
              </a:defRPr>
            </a:lvl1pPr>
          </a:lstStyle>
          <a:p>
            <a:r>
              <a:rPr lang="de-DE" dirty="0" smtClean="0"/>
              <a:t>Studienüberblick</a:t>
            </a:r>
            <a:endParaRPr lang="de-DE" dirty="0"/>
          </a:p>
        </p:txBody>
      </p:sp>
      <p:pic>
        <p:nvPicPr>
          <p:cNvPr id="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3767" y="4955125"/>
            <a:ext cx="886313"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5507" y="4955125"/>
            <a:ext cx="998471" cy="90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ss112603\Pictures\IMG_4439.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1656" y1="68165" x2="21656" y2="68165"/>
                        <a14:foregroundMark x1="16255" y1="74452" x2="16255" y2="74452"/>
                        <a14:foregroundMark x1="16530" y1="77047" x2="16530" y2="77047"/>
                        <a14:foregroundMark x1="17215" y1="80373" x2="17215" y2="80373"/>
                        <a14:foregroundMark x1="17791" y1="78509" x2="17791" y2="78509"/>
                        <a14:foregroundMark x1="19298" y1="83882" x2="19298" y2="83882"/>
                        <a14:foregroundMark x1="16530" y1="83882" x2="16530" y2="83882"/>
                        <a14:foregroundMark x1="21519" y1="71857" x2="21519" y2="71857"/>
                        <a14:foregroundMark x1="86458" y1="63816" x2="86458" y2="63816"/>
                        <a14:foregroundMark x1="86678" y1="62902" x2="86678" y2="62902"/>
                        <a14:foregroundMark x1="86678" y1="65570" x2="86678" y2="65570"/>
                        <a14:foregroundMark x1="76837" y1="89437" x2="76837" y2="89437"/>
                        <a14:foregroundMark x1="83388" y1="90351" x2="83388" y2="90351"/>
                        <a14:foregroundMark x1="85307" y1="90643" x2="85307" y2="90643"/>
                        <a14:foregroundMark x1="86568" y1="75000" x2="86568" y2="75000"/>
                        <a14:foregroundMark x1="86678" y1="69042" x2="86678" y2="69042"/>
                        <a14:foregroundMark x1="86294" y1="77997" x2="86294" y2="77997"/>
                        <a14:foregroundMark x1="86458" y1="75914" x2="86458" y2="75914"/>
                        <a14:foregroundMark x1="86732" y1="70212" x2="86732" y2="70212"/>
                        <a14:foregroundMark x1="86732" y1="70212" x2="86732" y2="70212"/>
                        <a14:foregroundMark x1="86732" y1="70833" x2="86732" y2="70833"/>
                        <a14:foregroundMark x1="86870" y1="64949" x2="86870" y2="64949"/>
                        <a14:foregroundMark x1="86979" y1="67654" x2="86979" y2="67654"/>
                      </a14:backgroundRemoval>
                    </a14:imgEffect>
                  </a14:imgLayer>
                </a14:imgProps>
              </a:ext>
              <a:ext uri="{28A0092B-C50C-407E-A947-70E740481C1C}">
                <a14:useLocalDpi xmlns:a14="http://schemas.microsoft.com/office/drawing/2010/main" val="0"/>
              </a:ext>
            </a:extLst>
          </a:blip>
          <a:srcRect/>
          <a:stretch>
            <a:fillRect/>
          </a:stretch>
        </p:blipFill>
        <p:spPr bwMode="auto">
          <a:xfrm>
            <a:off x="3489237" y="3464023"/>
            <a:ext cx="1824000" cy="136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ieren 1"/>
          <p:cNvGrpSpPr>
            <a:grpSpLocks noChangeAspect="1"/>
          </p:cNvGrpSpPr>
          <p:nvPr/>
        </p:nvGrpSpPr>
        <p:grpSpPr>
          <a:xfrm>
            <a:off x="3736672" y="507535"/>
            <a:ext cx="5051904" cy="1389913"/>
            <a:chOff x="3394136" y="1366392"/>
            <a:chExt cx="5261295" cy="1447521"/>
          </a:xfrm>
        </p:grpSpPr>
        <p:pic>
          <p:nvPicPr>
            <p:cNvPr id="10" name="Picture 2" descr="G:\clients_6209\InitiativeD21\09.114066_NOA 2011\DigitaleGesellschaft\50 Ergebnisse\62 Bericht\final\JGP_DigitaleGesellschaft\Gesellschaftsstudie_251111a_Dig0001.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94136" y="1370873"/>
              <a:ext cx="1018016" cy="1440000"/>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45325" y="1370873"/>
              <a:ext cx="1016888" cy="1440000"/>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966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1038" y="1366392"/>
              <a:ext cx="1014393" cy="14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966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87355" y="1373913"/>
              <a:ext cx="1010350" cy="14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05546" y="1370873"/>
              <a:ext cx="1018156" cy="1440000"/>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4" name="Grafik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4920" y="1004339"/>
            <a:ext cx="3384376" cy="446389"/>
          </a:xfrm>
          <a:prstGeom prst="rect">
            <a:avLst/>
          </a:prstGeom>
        </p:spPr>
      </p:pic>
      <p:pic>
        <p:nvPicPr>
          <p:cNvPr id="16" name="Picture 2" descr="\\PSTUDIOTERM\Clients\TNS Global\TNS_002 Templates\4. Design\1. Assets\Logos\TNS_LOGOS\final brand jpgs\TNS_logo_rgb.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81536" y="5243877"/>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feld 16"/>
          <p:cNvSpPr txBox="1"/>
          <p:nvPr/>
        </p:nvSpPr>
        <p:spPr>
          <a:xfrm>
            <a:off x="755334" y="5118015"/>
            <a:ext cx="1906586" cy="377062"/>
          </a:xfrm>
          <a:prstGeom prst="rect">
            <a:avLst/>
          </a:prstGeom>
        </p:spPr>
        <p:txBody>
          <a:bodyPr lIns="496800" tIns="90000">
            <a:noAutofit/>
          </a:bodyPr>
          <a:lstStyle>
            <a:defPPr>
              <a:defRPr lang="en-AU"/>
            </a:defPPr>
            <a:lvl1pPr>
              <a:spcBef>
                <a:spcPct val="20000"/>
              </a:spcBef>
              <a:buFont typeface="Arial" pitchFamily="34" charset="0"/>
              <a:buNone/>
              <a:defRPr sz="1250" b="0">
                <a:solidFill>
                  <a:srgbClr val="333333"/>
                </a:solidFill>
                <a:latin typeface="+mn-lt"/>
                <a:cs typeface="+mn-cs"/>
              </a:defRPr>
            </a:lvl1pPr>
          </a:lstStyle>
          <a:p>
            <a:r>
              <a:rPr lang="de-DE" b="1" dirty="0" smtClean="0">
                <a:solidFill>
                  <a:srgbClr val="D10074"/>
                </a:solidFill>
              </a:rPr>
              <a:t>TNS Infratest</a:t>
            </a:r>
          </a:p>
        </p:txBody>
      </p:sp>
      <p:pic>
        <p:nvPicPr>
          <p:cNvPr id="369669" name="Picture 5" descr="G:\clients_6209\eGovernment MONITOR\eGovernment MONITOR 2012\50 Ergebnisse\62 Bericht\final\JPEGs eGov 2012\120710_Umschlag_RZ3.jpg"/>
          <p:cNvPicPr>
            <a:picLocks noChangeAspect="1" noChangeArrowheads="1"/>
          </p:cNvPicPr>
          <p:nvPr/>
        </p:nvPicPr>
        <p:blipFill rotWithShape="1">
          <a:blip r:embed="rId14">
            <a:extLst>
              <a:ext uri="{28A0092B-C50C-407E-A947-70E740481C1C}">
                <a14:useLocalDpi xmlns:a14="http://schemas.microsoft.com/office/drawing/2010/main" val="0"/>
              </a:ext>
            </a:extLst>
          </a:blip>
          <a:srcRect l="38654" t="71405" r="38380" b="24462"/>
          <a:stretch/>
        </p:blipFill>
        <p:spPr bwMode="auto">
          <a:xfrm>
            <a:off x="114920" y="4026270"/>
            <a:ext cx="3394988" cy="86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714095" y="2099989"/>
            <a:ext cx="976280" cy="137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60114" y="2094938"/>
            <a:ext cx="976280" cy="1384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437367" y="2217556"/>
            <a:ext cx="2777653" cy="114797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317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5950160"/>
          </a:xfrm>
          <a:prstGeom prst="rect">
            <a:avLst/>
          </a:prstGeom>
          <a:solidFill>
            <a:srgbClr val="999999"/>
          </a:solidFill>
          <a:ln w="9525">
            <a:noFill/>
            <a:miter lim="800000"/>
            <a:headEnd/>
            <a:tailEnd/>
          </a:ln>
        </p:spPr>
        <p:txBody>
          <a:bodyPr wrap="none" lIns="91410" tIns="45705" rIns="91410" bIns="45705" anchor="ctr"/>
          <a:lstStyle/>
          <a:p>
            <a:pPr defTabSz="913557"/>
            <a:r>
              <a:rPr lang="de-DE">
                <a:latin typeface="Lucida Sans Unicode" pitchFamily="34" charset="0"/>
                <a:cs typeface="Lucida Sans Unicode" pitchFamily="34" charset="0"/>
              </a:rPr>
              <a:t>			</a:t>
            </a:r>
            <a:br>
              <a:rPr lang="de-DE">
                <a:latin typeface="Lucida Sans Unicode" pitchFamily="34" charset="0"/>
                <a:cs typeface="Lucida Sans Unicode" pitchFamily="34" charset="0"/>
              </a:rPr>
            </a:br>
            <a:r>
              <a:rPr lang="de-DE">
                <a:latin typeface="Lucida Sans Unicode" pitchFamily="34" charset="0"/>
                <a:cs typeface="Lucida Sans Unicode" pitchFamily="34" charset="0"/>
              </a:rPr>
              <a:t/>
            </a:r>
            <a:br>
              <a:rPr lang="de-DE">
                <a:latin typeface="Lucida Sans Unicode" pitchFamily="34" charset="0"/>
                <a:cs typeface="Lucida Sans Unicode" pitchFamily="34" charset="0"/>
              </a:rPr>
            </a:br>
            <a:r>
              <a:rPr lang="de-DE">
                <a:latin typeface="Lucida Sans Unicode" pitchFamily="34" charset="0"/>
                <a:cs typeface="Lucida Sans Unicode" pitchFamily="34" charset="0"/>
              </a:rPr>
              <a:t/>
            </a:r>
            <a:br>
              <a:rPr lang="de-DE">
                <a:latin typeface="Lucida Sans Unicode" pitchFamily="34" charset="0"/>
                <a:cs typeface="Lucida Sans Unicode" pitchFamily="34" charset="0"/>
              </a:rPr>
            </a:br>
            <a:r>
              <a:rPr lang="de-DE">
                <a:latin typeface="Lucida Sans Unicode" pitchFamily="34" charset="0"/>
                <a:cs typeface="Lucida Sans Unicode" pitchFamily="34" charset="0"/>
              </a:rPr>
              <a:t>		</a:t>
            </a:r>
          </a:p>
        </p:txBody>
      </p:sp>
      <p:sp>
        <p:nvSpPr>
          <p:cNvPr id="24579" name="Text Box 6"/>
          <p:cNvSpPr txBox="1">
            <a:spLocks noChangeArrowheads="1"/>
          </p:cNvSpPr>
          <p:nvPr/>
        </p:nvSpPr>
        <p:spPr bwMode="auto">
          <a:xfrm>
            <a:off x="0" y="349335"/>
            <a:ext cx="9144000" cy="2554515"/>
          </a:xfrm>
          <a:prstGeom prst="rect">
            <a:avLst/>
          </a:prstGeom>
          <a:noFill/>
          <a:ln w="9525">
            <a:noFill/>
            <a:miter lim="800000"/>
            <a:headEnd/>
            <a:tailEnd/>
          </a:ln>
        </p:spPr>
        <p:txBody>
          <a:bodyPr lIns="91410" tIns="45705" rIns="91410" bIns="45705">
            <a:spAutoFit/>
          </a:bodyPr>
          <a:lstStyle/>
          <a:p>
            <a:pPr defTabSz="914890"/>
            <a:r>
              <a:rPr lang="de-DE" sz="8000" dirty="0" smtClean="0">
                <a:solidFill>
                  <a:schemeClr val="bg1"/>
                </a:solidFill>
              </a:rPr>
              <a:t>Mobile Endgeräte…</a:t>
            </a:r>
            <a:endParaRPr lang="de-DE" sz="8000" dirty="0">
              <a:solidFill>
                <a:schemeClr val="bg1"/>
              </a:solidFill>
            </a:endParaRPr>
          </a:p>
        </p:txBody>
      </p:sp>
      <p:sp>
        <p:nvSpPr>
          <p:cNvPr id="24580" name="Rectangle 5"/>
          <p:cNvSpPr>
            <a:spLocks noChangeArrowheads="1"/>
          </p:cNvSpPr>
          <p:nvPr/>
        </p:nvSpPr>
        <p:spPr bwMode="auto">
          <a:xfrm>
            <a:off x="-323976" y="2244206"/>
            <a:ext cx="8784291" cy="3624677"/>
          </a:xfrm>
          <a:prstGeom prst="rect">
            <a:avLst/>
          </a:prstGeom>
          <a:noFill/>
          <a:ln w="9525">
            <a:noFill/>
            <a:miter lim="800000"/>
            <a:headEnd/>
            <a:tailEnd/>
          </a:ln>
          <a:effectLst/>
        </p:spPr>
        <p:txBody>
          <a:bodyPr lIns="89970" tIns="46783" rIns="89970" bIns="46783">
            <a:spAutoFit/>
          </a:bodyPr>
          <a:lstStyle/>
          <a:p>
            <a:pPr algn="r" defTabSz="913557">
              <a:lnSpc>
                <a:spcPct val="155000"/>
              </a:lnSpc>
            </a:pPr>
            <a:r>
              <a:rPr lang="de-DE" sz="6000" dirty="0" smtClean="0">
                <a:solidFill>
                  <a:schemeClr val="bg1"/>
                </a:solidFill>
                <a:latin typeface="Arial "/>
                <a:ea typeface="Arial "/>
                <a:cs typeface="Arial "/>
              </a:rPr>
              <a:t>…ist </a:t>
            </a:r>
            <a:r>
              <a:rPr lang="de-DE" sz="6000" dirty="0">
                <a:solidFill>
                  <a:schemeClr val="bg1"/>
                </a:solidFill>
                <a:latin typeface="Arial "/>
                <a:ea typeface="Arial "/>
                <a:cs typeface="Arial "/>
              </a:rPr>
              <a:t>mehr als </a:t>
            </a:r>
            <a:r>
              <a:rPr lang="de-DE" sz="8800" dirty="0">
                <a:solidFill>
                  <a:schemeClr val="bg1"/>
                </a:solidFill>
                <a:latin typeface="Arial "/>
                <a:ea typeface="Arial "/>
                <a:cs typeface="Arial "/>
              </a:rPr>
              <a:t>	</a:t>
            </a:r>
            <a:r>
              <a:rPr lang="de-DE" sz="8000" dirty="0" smtClean="0">
                <a:solidFill>
                  <a:schemeClr val="bg1"/>
                </a:solidFill>
                <a:latin typeface="Arial "/>
                <a:ea typeface="Arial "/>
                <a:cs typeface="Arial "/>
              </a:rPr>
              <a:t>Kommunikation</a:t>
            </a:r>
            <a:endParaRPr lang="de-DE" sz="8000" dirty="0">
              <a:solidFill>
                <a:schemeClr val="bg1"/>
              </a:solidFill>
              <a:latin typeface="Arial "/>
              <a:ea typeface="Arial "/>
              <a:cs typeface="Arial "/>
            </a:endParaRPr>
          </a:p>
        </p:txBody>
      </p:sp>
      <p:grpSp>
        <p:nvGrpSpPr>
          <p:cNvPr id="2" name="Gruppieren 1"/>
          <p:cNvGrpSpPr/>
          <p:nvPr/>
        </p:nvGrpSpPr>
        <p:grpSpPr>
          <a:xfrm>
            <a:off x="97320" y="3153831"/>
            <a:ext cx="1432353" cy="2409266"/>
            <a:chOff x="619367" y="2239445"/>
            <a:chExt cx="1033866" cy="2409266"/>
          </a:xfrm>
        </p:grpSpPr>
        <p:sp>
          <p:nvSpPr>
            <p:cNvPr id="24581" name="AutoShape 7"/>
            <p:cNvSpPr>
              <a:spLocks noChangeArrowheads="1"/>
            </p:cNvSpPr>
            <p:nvPr/>
          </p:nvSpPr>
          <p:spPr bwMode="auto">
            <a:xfrm>
              <a:off x="1002898" y="3199659"/>
              <a:ext cx="304919" cy="1449052"/>
            </a:xfrm>
            <a:prstGeom prst="flowChartExtract">
              <a:avLst/>
            </a:prstGeom>
            <a:solidFill>
              <a:schemeClr val="bg1"/>
            </a:solidFill>
            <a:ln w="12700" algn="ctr">
              <a:noFill/>
              <a:miter lim="800000"/>
              <a:headEnd/>
              <a:tailEnd type="none" w="lg" len="med"/>
            </a:ln>
            <a:effectLst/>
          </p:spPr>
          <p:txBody>
            <a:bodyPr wrap="none" lIns="76801" tIns="38399" rIns="76801" bIns="38399" anchor="ctr"/>
            <a:lstStyle/>
            <a:p>
              <a:endParaRPr lang="de-DE"/>
            </a:p>
          </p:txBody>
        </p:sp>
        <p:sp>
          <p:nvSpPr>
            <p:cNvPr id="24582" name="Oval 8"/>
            <p:cNvSpPr>
              <a:spLocks noChangeArrowheads="1"/>
            </p:cNvSpPr>
            <p:nvPr/>
          </p:nvSpPr>
          <p:spPr bwMode="auto">
            <a:xfrm>
              <a:off x="986223" y="2709236"/>
              <a:ext cx="304919" cy="407893"/>
            </a:xfrm>
            <a:prstGeom prst="ellipse">
              <a:avLst/>
            </a:prstGeom>
            <a:solidFill>
              <a:schemeClr val="bg1"/>
            </a:solidFill>
            <a:ln w="12700" algn="ctr">
              <a:noFill/>
              <a:round/>
              <a:headEnd/>
              <a:tailEnd type="none" w="lg" len="med"/>
            </a:ln>
            <a:effectLst/>
          </p:spPr>
          <p:txBody>
            <a:bodyPr wrap="none" lIns="76801" tIns="38399" rIns="76801" bIns="38399" anchor="ctr"/>
            <a:lstStyle/>
            <a:p>
              <a:endParaRPr lang="de-DE"/>
            </a:p>
          </p:txBody>
        </p:sp>
        <p:sp>
          <p:nvSpPr>
            <p:cNvPr id="24583" name="Oval 9"/>
            <p:cNvSpPr>
              <a:spLocks noChangeArrowheads="1"/>
            </p:cNvSpPr>
            <p:nvPr/>
          </p:nvSpPr>
          <p:spPr bwMode="auto">
            <a:xfrm>
              <a:off x="876643" y="2533064"/>
              <a:ext cx="515742" cy="753888"/>
            </a:xfrm>
            <a:prstGeom prst="ellipse">
              <a:avLst/>
            </a:prstGeom>
            <a:noFill/>
            <a:ln w="28575" algn="ctr">
              <a:solidFill>
                <a:schemeClr val="bg1"/>
              </a:solidFill>
              <a:round/>
              <a:headEnd/>
              <a:tailEnd type="none" w="lg" len="med"/>
            </a:ln>
            <a:effectLst/>
          </p:spPr>
          <p:txBody>
            <a:bodyPr wrap="none" lIns="76801" tIns="38399" rIns="76801" bIns="38399" anchor="ctr"/>
            <a:lstStyle/>
            <a:p>
              <a:endParaRPr lang="de-DE"/>
            </a:p>
          </p:txBody>
        </p:sp>
        <p:sp>
          <p:nvSpPr>
            <p:cNvPr id="24584" name="Oval 10"/>
            <p:cNvSpPr>
              <a:spLocks noChangeArrowheads="1"/>
            </p:cNvSpPr>
            <p:nvPr/>
          </p:nvSpPr>
          <p:spPr bwMode="auto">
            <a:xfrm>
              <a:off x="752769" y="2334673"/>
              <a:ext cx="759916" cy="1126864"/>
            </a:xfrm>
            <a:prstGeom prst="ellipse">
              <a:avLst/>
            </a:prstGeom>
            <a:noFill/>
            <a:ln w="28575" algn="ctr">
              <a:solidFill>
                <a:schemeClr val="bg1"/>
              </a:solidFill>
              <a:round/>
              <a:headEnd/>
              <a:tailEnd type="none" w="lg" len="med"/>
            </a:ln>
            <a:effectLst/>
          </p:spPr>
          <p:txBody>
            <a:bodyPr wrap="none" lIns="76801" tIns="38399" rIns="76801" bIns="38399" anchor="ctr"/>
            <a:lstStyle/>
            <a:p>
              <a:endParaRPr lang="de-DE"/>
            </a:p>
          </p:txBody>
        </p:sp>
        <p:sp>
          <p:nvSpPr>
            <p:cNvPr id="24585" name="Oval 11"/>
            <p:cNvSpPr>
              <a:spLocks noChangeArrowheads="1"/>
            </p:cNvSpPr>
            <p:nvPr/>
          </p:nvSpPr>
          <p:spPr bwMode="auto">
            <a:xfrm>
              <a:off x="619367" y="2239445"/>
              <a:ext cx="1033866" cy="1322081"/>
            </a:xfrm>
            <a:prstGeom prst="ellipse">
              <a:avLst/>
            </a:prstGeom>
            <a:noFill/>
            <a:ln w="28575" algn="ctr">
              <a:solidFill>
                <a:schemeClr val="bg1"/>
              </a:solidFill>
              <a:round/>
              <a:headEnd/>
              <a:tailEnd type="none" w="lg" len="med"/>
            </a:ln>
            <a:effectLst/>
          </p:spPr>
          <p:txBody>
            <a:bodyPr wrap="none" lIns="76801" tIns="38399" rIns="76801" bIns="38399" anchor="ctr"/>
            <a:lstStyle/>
            <a:p>
              <a:endParaRPr lang="de-DE"/>
            </a:p>
          </p:txBody>
        </p:sp>
      </p:grpSp>
    </p:spTree>
    <p:extLst>
      <p:ext uri="{BB962C8B-B14F-4D97-AF65-F5344CB8AC3E}">
        <p14:creationId xmlns:p14="http://schemas.microsoft.com/office/powerpoint/2010/main" val="3494922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Zusammenfassung: Vier Hauptfaktoren führen zur Explosion der mobilen Internetnutzung</a:t>
            </a:r>
            <a:br>
              <a:rPr lang="de-DE" dirty="0"/>
            </a:br>
            <a:endParaRPr lang="de-DE" dirty="0"/>
          </a:p>
        </p:txBody>
      </p:sp>
      <p:graphicFrame>
        <p:nvGraphicFramePr>
          <p:cNvPr id="2" name="Diagramm 1"/>
          <p:cNvGraphicFramePr/>
          <p:nvPr>
            <p:extLst>
              <p:ext uri="{D42A27DB-BD31-4B8C-83A1-F6EECF244321}">
                <p14:modId xmlns:p14="http://schemas.microsoft.com/office/powerpoint/2010/main" val="1877917189"/>
              </p:ext>
            </p:extLst>
          </p:nvPr>
        </p:nvGraphicFramePr>
        <p:xfrm>
          <a:off x="594283" y="763528"/>
          <a:ext cx="7826485" cy="5204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utoShape 48"/>
          <p:cNvSpPr>
            <a:spLocks noChangeArrowheads="1"/>
          </p:cNvSpPr>
          <p:nvPr/>
        </p:nvSpPr>
        <p:spPr bwMode="auto">
          <a:xfrm>
            <a:off x="3185615" y="2713828"/>
            <a:ext cx="2340817" cy="1282513"/>
          </a:xfrm>
          <a:prstGeom prst="cloudCallout">
            <a:avLst>
              <a:gd name="adj1" fmla="val 61256"/>
              <a:gd name="adj2" fmla="val 2209"/>
            </a:avLst>
          </a:prstGeom>
          <a:solidFill>
            <a:schemeClr val="bg1"/>
          </a:solidFill>
          <a:ln w="12700">
            <a:noFill/>
            <a:round/>
            <a:headEnd/>
            <a:tailEnd type="none" w="lg" len="med"/>
          </a:ln>
          <a:effectLst/>
        </p:spPr>
        <p:txBody>
          <a:bodyPr lIns="91410" tIns="45705" rIns="91410" bIns="45705"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0889"/>
            <a:r>
              <a:rPr lang="de-DE" sz="1600" b="1" spc="50" dirty="0" err="1" smtClean="0">
                <a:ln w="11430"/>
                <a:latin typeface="Verdana" pitchFamily="34" charset="0"/>
                <a:ea typeface="Verdana" pitchFamily="34" charset="0"/>
                <a:cs typeface="Verdana" pitchFamily="34" charset="0"/>
              </a:rPr>
              <a:t>Cloud</a:t>
            </a:r>
            <a:r>
              <a:rPr lang="de-DE" sz="1600" b="1" spc="50" dirty="0" smtClean="0">
                <a:ln w="11430"/>
                <a:latin typeface="Verdana" pitchFamily="34" charset="0"/>
                <a:ea typeface="Verdana" pitchFamily="34" charset="0"/>
                <a:cs typeface="Verdana" pitchFamily="34" charset="0"/>
              </a:rPr>
              <a:t> </a:t>
            </a:r>
            <a:r>
              <a:rPr lang="de-DE" sz="1600" b="1" spc="50" dirty="0" err="1" smtClean="0">
                <a:ln w="11430"/>
                <a:latin typeface="Verdana" pitchFamily="34" charset="0"/>
                <a:ea typeface="Verdana" pitchFamily="34" charset="0"/>
                <a:cs typeface="Verdana" pitchFamily="34" charset="0"/>
              </a:rPr>
              <a:t>Compu-ting</a:t>
            </a:r>
            <a:endParaRPr lang="de-DE" sz="1600" b="1" spc="50" dirty="0">
              <a:ln w="11430"/>
              <a:latin typeface="Verdana" pitchFamily="34" charset="0"/>
              <a:ea typeface="Verdana" pitchFamily="34" charset="0"/>
              <a:cs typeface="Verdana" pitchFamily="34" charset="0"/>
            </a:endParaRPr>
          </a:p>
        </p:txBody>
      </p:sp>
      <p:sp>
        <p:nvSpPr>
          <p:cNvPr id="11" name="Freeform 18"/>
          <p:cNvSpPr>
            <a:spLocks noEditPoints="1"/>
          </p:cNvSpPr>
          <p:nvPr/>
        </p:nvSpPr>
        <p:spPr bwMode="auto">
          <a:xfrm>
            <a:off x="6491077" y="5023063"/>
            <a:ext cx="402014" cy="398166"/>
          </a:xfrm>
          <a:custGeom>
            <a:avLst/>
            <a:gdLst>
              <a:gd name="T0" fmla="*/ 0 w 146"/>
              <a:gd name="T1" fmla="*/ 0 h 145"/>
              <a:gd name="T2" fmla="*/ 0 w 146"/>
              <a:gd name="T3" fmla="*/ 145 h 145"/>
              <a:gd name="T4" fmla="*/ 146 w 146"/>
              <a:gd name="T5" fmla="*/ 145 h 145"/>
              <a:gd name="T6" fmla="*/ 146 w 146"/>
              <a:gd name="T7" fmla="*/ 0 h 145"/>
              <a:gd name="T8" fmla="*/ 0 w 146"/>
              <a:gd name="T9" fmla="*/ 0 h 145"/>
              <a:gd name="T10" fmla="*/ 48 w 146"/>
              <a:gd name="T11" fmla="*/ 119 h 145"/>
              <a:gd name="T12" fmla="*/ 26 w 146"/>
              <a:gd name="T13" fmla="*/ 119 h 145"/>
              <a:gd name="T14" fmla="*/ 26 w 146"/>
              <a:gd name="T15" fmla="*/ 54 h 145"/>
              <a:gd name="T16" fmla="*/ 48 w 146"/>
              <a:gd name="T17" fmla="*/ 54 h 145"/>
              <a:gd name="T18" fmla="*/ 48 w 146"/>
              <a:gd name="T19" fmla="*/ 119 h 145"/>
              <a:gd name="T20" fmla="*/ 37 w 146"/>
              <a:gd name="T21" fmla="*/ 45 h 145"/>
              <a:gd name="T22" fmla="*/ 37 w 146"/>
              <a:gd name="T23" fmla="*/ 45 h 145"/>
              <a:gd name="T24" fmla="*/ 25 w 146"/>
              <a:gd name="T25" fmla="*/ 34 h 145"/>
              <a:gd name="T26" fmla="*/ 37 w 146"/>
              <a:gd name="T27" fmla="*/ 22 h 145"/>
              <a:gd name="T28" fmla="*/ 49 w 146"/>
              <a:gd name="T29" fmla="*/ 34 h 145"/>
              <a:gd name="T30" fmla="*/ 37 w 146"/>
              <a:gd name="T31" fmla="*/ 45 h 145"/>
              <a:gd name="T32" fmla="*/ 126 w 146"/>
              <a:gd name="T33" fmla="*/ 119 h 145"/>
              <a:gd name="T34" fmla="*/ 104 w 146"/>
              <a:gd name="T35" fmla="*/ 119 h 145"/>
              <a:gd name="T36" fmla="*/ 104 w 146"/>
              <a:gd name="T37" fmla="*/ 84 h 145"/>
              <a:gd name="T38" fmla="*/ 93 w 146"/>
              <a:gd name="T39" fmla="*/ 69 h 145"/>
              <a:gd name="T40" fmla="*/ 82 w 146"/>
              <a:gd name="T41" fmla="*/ 77 h 145"/>
              <a:gd name="T42" fmla="*/ 81 w 146"/>
              <a:gd name="T43" fmla="*/ 82 h 145"/>
              <a:gd name="T44" fmla="*/ 81 w 146"/>
              <a:gd name="T45" fmla="*/ 119 h 145"/>
              <a:gd name="T46" fmla="*/ 60 w 146"/>
              <a:gd name="T47" fmla="*/ 119 h 145"/>
              <a:gd name="T48" fmla="*/ 60 w 146"/>
              <a:gd name="T49" fmla="*/ 54 h 145"/>
              <a:gd name="T50" fmla="*/ 81 w 146"/>
              <a:gd name="T51" fmla="*/ 54 h 145"/>
              <a:gd name="T52" fmla="*/ 81 w 146"/>
              <a:gd name="T53" fmla="*/ 63 h 145"/>
              <a:gd name="T54" fmla="*/ 101 w 146"/>
              <a:gd name="T55" fmla="*/ 52 h 145"/>
              <a:gd name="T56" fmla="*/ 126 w 146"/>
              <a:gd name="T57" fmla="*/ 81 h 145"/>
              <a:gd name="T58" fmla="*/ 126 w 146"/>
              <a:gd name="T59" fmla="*/ 11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5">
                <a:moveTo>
                  <a:pt x="0" y="0"/>
                </a:moveTo>
                <a:cubicBezTo>
                  <a:pt x="0" y="145"/>
                  <a:pt x="0" y="145"/>
                  <a:pt x="0" y="145"/>
                </a:cubicBezTo>
                <a:cubicBezTo>
                  <a:pt x="146" y="145"/>
                  <a:pt x="146" y="145"/>
                  <a:pt x="146" y="145"/>
                </a:cubicBezTo>
                <a:cubicBezTo>
                  <a:pt x="146" y="0"/>
                  <a:pt x="146" y="0"/>
                  <a:pt x="146" y="0"/>
                </a:cubicBezTo>
                <a:lnTo>
                  <a:pt x="0" y="0"/>
                </a:lnTo>
                <a:close/>
                <a:moveTo>
                  <a:pt x="48" y="119"/>
                </a:moveTo>
                <a:cubicBezTo>
                  <a:pt x="26" y="119"/>
                  <a:pt x="26" y="119"/>
                  <a:pt x="26" y="119"/>
                </a:cubicBezTo>
                <a:cubicBezTo>
                  <a:pt x="26" y="54"/>
                  <a:pt x="26" y="54"/>
                  <a:pt x="26" y="54"/>
                </a:cubicBezTo>
                <a:cubicBezTo>
                  <a:pt x="48" y="54"/>
                  <a:pt x="48" y="54"/>
                  <a:pt x="48" y="54"/>
                </a:cubicBezTo>
                <a:lnTo>
                  <a:pt x="48" y="119"/>
                </a:lnTo>
                <a:close/>
                <a:moveTo>
                  <a:pt x="37" y="45"/>
                </a:moveTo>
                <a:cubicBezTo>
                  <a:pt x="37" y="45"/>
                  <a:pt x="37" y="45"/>
                  <a:pt x="37" y="45"/>
                </a:cubicBezTo>
                <a:cubicBezTo>
                  <a:pt x="30" y="45"/>
                  <a:pt x="25" y="40"/>
                  <a:pt x="25" y="34"/>
                </a:cubicBezTo>
                <a:cubicBezTo>
                  <a:pt x="25" y="27"/>
                  <a:pt x="30" y="22"/>
                  <a:pt x="37" y="22"/>
                </a:cubicBezTo>
                <a:cubicBezTo>
                  <a:pt x="45" y="22"/>
                  <a:pt x="49" y="27"/>
                  <a:pt x="49" y="34"/>
                </a:cubicBezTo>
                <a:cubicBezTo>
                  <a:pt x="49" y="40"/>
                  <a:pt x="45" y="45"/>
                  <a:pt x="37" y="45"/>
                </a:cubicBezTo>
                <a:close/>
                <a:moveTo>
                  <a:pt x="126" y="119"/>
                </a:moveTo>
                <a:cubicBezTo>
                  <a:pt x="104" y="119"/>
                  <a:pt x="104" y="119"/>
                  <a:pt x="104" y="119"/>
                </a:cubicBezTo>
                <a:cubicBezTo>
                  <a:pt x="104" y="84"/>
                  <a:pt x="104" y="84"/>
                  <a:pt x="104" y="84"/>
                </a:cubicBezTo>
                <a:cubicBezTo>
                  <a:pt x="104" y="75"/>
                  <a:pt x="101" y="69"/>
                  <a:pt x="93" y="69"/>
                </a:cubicBezTo>
                <a:cubicBezTo>
                  <a:pt x="87" y="69"/>
                  <a:pt x="84" y="73"/>
                  <a:pt x="82" y="77"/>
                </a:cubicBezTo>
                <a:cubicBezTo>
                  <a:pt x="82" y="78"/>
                  <a:pt x="81" y="80"/>
                  <a:pt x="81" y="82"/>
                </a:cubicBezTo>
                <a:cubicBezTo>
                  <a:pt x="81" y="119"/>
                  <a:pt x="81" y="119"/>
                  <a:pt x="81" y="119"/>
                </a:cubicBezTo>
                <a:cubicBezTo>
                  <a:pt x="60" y="119"/>
                  <a:pt x="60" y="119"/>
                  <a:pt x="60" y="119"/>
                </a:cubicBezTo>
                <a:cubicBezTo>
                  <a:pt x="60" y="119"/>
                  <a:pt x="60" y="60"/>
                  <a:pt x="60" y="54"/>
                </a:cubicBezTo>
                <a:cubicBezTo>
                  <a:pt x="81" y="54"/>
                  <a:pt x="81" y="54"/>
                  <a:pt x="81" y="54"/>
                </a:cubicBezTo>
                <a:cubicBezTo>
                  <a:pt x="81" y="63"/>
                  <a:pt x="81" y="63"/>
                  <a:pt x="81" y="63"/>
                </a:cubicBezTo>
                <a:cubicBezTo>
                  <a:pt x="84" y="58"/>
                  <a:pt x="89" y="52"/>
                  <a:pt x="101" y="52"/>
                </a:cubicBezTo>
                <a:cubicBezTo>
                  <a:pt x="115" y="52"/>
                  <a:pt x="126" y="61"/>
                  <a:pt x="126" y="81"/>
                </a:cubicBezTo>
                <a:lnTo>
                  <a:pt x="126" y="119"/>
                </a:ln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12" name="Freeform 19"/>
          <p:cNvSpPr>
            <a:spLocks noEditPoints="1"/>
          </p:cNvSpPr>
          <p:nvPr/>
        </p:nvSpPr>
        <p:spPr bwMode="auto">
          <a:xfrm>
            <a:off x="7057400" y="5222146"/>
            <a:ext cx="402014" cy="398166"/>
          </a:xfrm>
          <a:custGeom>
            <a:avLst/>
            <a:gdLst>
              <a:gd name="T0" fmla="*/ 0 w 146"/>
              <a:gd name="T1" fmla="*/ 0 h 145"/>
              <a:gd name="T2" fmla="*/ 0 w 146"/>
              <a:gd name="T3" fmla="*/ 145 h 145"/>
              <a:gd name="T4" fmla="*/ 146 w 146"/>
              <a:gd name="T5" fmla="*/ 145 h 145"/>
              <a:gd name="T6" fmla="*/ 146 w 146"/>
              <a:gd name="T7" fmla="*/ 0 h 145"/>
              <a:gd name="T8" fmla="*/ 0 w 146"/>
              <a:gd name="T9" fmla="*/ 0 h 145"/>
              <a:gd name="T10" fmla="*/ 95 w 146"/>
              <a:gd name="T11" fmla="*/ 73 h 145"/>
              <a:gd name="T12" fmla="*/ 81 w 146"/>
              <a:gd name="T13" fmla="*/ 73 h 145"/>
              <a:gd name="T14" fmla="*/ 81 w 146"/>
              <a:gd name="T15" fmla="*/ 123 h 145"/>
              <a:gd name="T16" fmla="*/ 60 w 146"/>
              <a:gd name="T17" fmla="*/ 123 h 145"/>
              <a:gd name="T18" fmla="*/ 60 w 146"/>
              <a:gd name="T19" fmla="*/ 73 h 145"/>
              <a:gd name="T20" fmla="*/ 50 w 146"/>
              <a:gd name="T21" fmla="*/ 73 h 145"/>
              <a:gd name="T22" fmla="*/ 50 w 146"/>
              <a:gd name="T23" fmla="*/ 55 h 145"/>
              <a:gd name="T24" fmla="*/ 60 w 146"/>
              <a:gd name="T25" fmla="*/ 55 h 145"/>
              <a:gd name="T26" fmla="*/ 60 w 146"/>
              <a:gd name="T27" fmla="*/ 43 h 145"/>
              <a:gd name="T28" fmla="*/ 81 w 146"/>
              <a:gd name="T29" fmla="*/ 22 h 145"/>
              <a:gd name="T30" fmla="*/ 97 w 146"/>
              <a:gd name="T31" fmla="*/ 22 h 145"/>
              <a:gd name="T32" fmla="*/ 97 w 146"/>
              <a:gd name="T33" fmla="*/ 39 h 145"/>
              <a:gd name="T34" fmla="*/ 85 w 146"/>
              <a:gd name="T35" fmla="*/ 39 h 145"/>
              <a:gd name="T36" fmla="*/ 81 w 146"/>
              <a:gd name="T37" fmla="*/ 44 h 145"/>
              <a:gd name="T38" fmla="*/ 81 w 146"/>
              <a:gd name="T39" fmla="*/ 55 h 145"/>
              <a:gd name="T40" fmla="*/ 97 w 146"/>
              <a:gd name="T41" fmla="*/ 55 h 145"/>
              <a:gd name="T42" fmla="*/ 95 w 146"/>
              <a:gd name="T43" fmla="*/ 7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 h="145">
                <a:moveTo>
                  <a:pt x="0" y="0"/>
                </a:moveTo>
                <a:cubicBezTo>
                  <a:pt x="0" y="145"/>
                  <a:pt x="0" y="145"/>
                  <a:pt x="0" y="145"/>
                </a:cubicBezTo>
                <a:cubicBezTo>
                  <a:pt x="146" y="145"/>
                  <a:pt x="146" y="145"/>
                  <a:pt x="146" y="145"/>
                </a:cubicBezTo>
                <a:cubicBezTo>
                  <a:pt x="146" y="0"/>
                  <a:pt x="146" y="0"/>
                  <a:pt x="146" y="0"/>
                </a:cubicBezTo>
                <a:lnTo>
                  <a:pt x="0" y="0"/>
                </a:lnTo>
                <a:close/>
                <a:moveTo>
                  <a:pt x="95" y="73"/>
                </a:moveTo>
                <a:cubicBezTo>
                  <a:pt x="81" y="73"/>
                  <a:pt x="81" y="73"/>
                  <a:pt x="81" y="73"/>
                </a:cubicBezTo>
                <a:cubicBezTo>
                  <a:pt x="81" y="123"/>
                  <a:pt x="81" y="123"/>
                  <a:pt x="81" y="123"/>
                </a:cubicBezTo>
                <a:cubicBezTo>
                  <a:pt x="60" y="123"/>
                  <a:pt x="60" y="123"/>
                  <a:pt x="60" y="123"/>
                </a:cubicBezTo>
                <a:cubicBezTo>
                  <a:pt x="60" y="73"/>
                  <a:pt x="60" y="73"/>
                  <a:pt x="60" y="73"/>
                </a:cubicBezTo>
                <a:cubicBezTo>
                  <a:pt x="50" y="73"/>
                  <a:pt x="50" y="73"/>
                  <a:pt x="50" y="73"/>
                </a:cubicBezTo>
                <a:cubicBezTo>
                  <a:pt x="50" y="55"/>
                  <a:pt x="50" y="55"/>
                  <a:pt x="50" y="55"/>
                </a:cubicBezTo>
                <a:cubicBezTo>
                  <a:pt x="60" y="55"/>
                  <a:pt x="60" y="55"/>
                  <a:pt x="60" y="55"/>
                </a:cubicBezTo>
                <a:cubicBezTo>
                  <a:pt x="60" y="43"/>
                  <a:pt x="60" y="43"/>
                  <a:pt x="60" y="43"/>
                </a:cubicBezTo>
                <a:cubicBezTo>
                  <a:pt x="60" y="35"/>
                  <a:pt x="64" y="22"/>
                  <a:pt x="81" y="22"/>
                </a:cubicBezTo>
                <a:cubicBezTo>
                  <a:pt x="97" y="22"/>
                  <a:pt x="97" y="22"/>
                  <a:pt x="97" y="22"/>
                </a:cubicBezTo>
                <a:cubicBezTo>
                  <a:pt x="97" y="39"/>
                  <a:pt x="97" y="39"/>
                  <a:pt x="97" y="39"/>
                </a:cubicBezTo>
                <a:cubicBezTo>
                  <a:pt x="85" y="39"/>
                  <a:pt x="85" y="39"/>
                  <a:pt x="85" y="39"/>
                </a:cubicBezTo>
                <a:cubicBezTo>
                  <a:pt x="83" y="39"/>
                  <a:pt x="81" y="40"/>
                  <a:pt x="81" y="44"/>
                </a:cubicBezTo>
                <a:cubicBezTo>
                  <a:pt x="81" y="55"/>
                  <a:pt x="81" y="55"/>
                  <a:pt x="81" y="55"/>
                </a:cubicBezTo>
                <a:cubicBezTo>
                  <a:pt x="97" y="55"/>
                  <a:pt x="97" y="55"/>
                  <a:pt x="97" y="55"/>
                </a:cubicBezTo>
                <a:lnTo>
                  <a:pt x="95" y="73"/>
                </a:ln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13" name="Freeform 116"/>
          <p:cNvSpPr>
            <a:spLocks noEditPoints="1"/>
          </p:cNvSpPr>
          <p:nvPr/>
        </p:nvSpPr>
        <p:spPr bwMode="auto">
          <a:xfrm>
            <a:off x="6872691" y="4577611"/>
            <a:ext cx="402014" cy="398166"/>
          </a:xfrm>
          <a:custGeom>
            <a:avLst/>
            <a:gdLst>
              <a:gd name="T0" fmla="*/ 0 w 146"/>
              <a:gd name="T1" fmla="*/ 0 h 145"/>
              <a:gd name="T2" fmla="*/ 0 w 146"/>
              <a:gd name="T3" fmla="*/ 145 h 145"/>
              <a:gd name="T4" fmla="*/ 146 w 146"/>
              <a:gd name="T5" fmla="*/ 145 h 145"/>
              <a:gd name="T6" fmla="*/ 146 w 146"/>
              <a:gd name="T7" fmla="*/ 0 h 145"/>
              <a:gd name="T8" fmla="*/ 0 w 146"/>
              <a:gd name="T9" fmla="*/ 0 h 145"/>
              <a:gd name="T10" fmla="*/ 94 w 146"/>
              <a:gd name="T11" fmla="*/ 116 h 145"/>
              <a:gd name="T12" fmla="*/ 68 w 146"/>
              <a:gd name="T13" fmla="*/ 116 h 145"/>
              <a:gd name="T14" fmla="*/ 40 w 146"/>
              <a:gd name="T15" fmla="*/ 83 h 145"/>
              <a:gd name="T16" fmla="*/ 40 w 146"/>
              <a:gd name="T17" fmla="*/ 69 h 145"/>
              <a:gd name="T18" fmla="*/ 40 w 146"/>
              <a:gd name="T19" fmla="*/ 57 h 145"/>
              <a:gd name="T20" fmla="*/ 40 w 146"/>
              <a:gd name="T21" fmla="*/ 53 h 145"/>
              <a:gd name="T22" fmla="*/ 42 w 146"/>
              <a:gd name="T23" fmla="*/ 33 h 145"/>
              <a:gd name="T24" fmla="*/ 52 w 146"/>
              <a:gd name="T25" fmla="*/ 27 h 145"/>
              <a:gd name="T26" fmla="*/ 64 w 146"/>
              <a:gd name="T27" fmla="*/ 49 h 145"/>
              <a:gd name="T28" fmla="*/ 97 w 146"/>
              <a:gd name="T29" fmla="*/ 49 h 145"/>
              <a:gd name="T30" fmla="*/ 106 w 146"/>
              <a:gd name="T31" fmla="*/ 63 h 145"/>
              <a:gd name="T32" fmla="*/ 93 w 146"/>
              <a:gd name="T33" fmla="*/ 72 h 145"/>
              <a:gd name="T34" fmla="*/ 63 w 146"/>
              <a:gd name="T35" fmla="*/ 72 h 145"/>
              <a:gd name="T36" fmla="*/ 63 w 146"/>
              <a:gd name="T37" fmla="*/ 83 h 145"/>
              <a:gd name="T38" fmla="*/ 78 w 146"/>
              <a:gd name="T39" fmla="*/ 94 h 145"/>
              <a:gd name="T40" fmla="*/ 95 w 146"/>
              <a:gd name="T41" fmla="*/ 94 h 145"/>
              <a:gd name="T42" fmla="*/ 106 w 146"/>
              <a:gd name="T43" fmla="*/ 106 h 145"/>
              <a:gd name="T44" fmla="*/ 94 w 146"/>
              <a:gd name="T45" fmla="*/ 11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145">
                <a:moveTo>
                  <a:pt x="0" y="0"/>
                </a:moveTo>
                <a:cubicBezTo>
                  <a:pt x="0" y="145"/>
                  <a:pt x="0" y="145"/>
                  <a:pt x="0" y="145"/>
                </a:cubicBezTo>
                <a:cubicBezTo>
                  <a:pt x="146" y="145"/>
                  <a:pt x="146" y="145"/>
                  <a:pt x="146" y="145"/>
                </a:cubicBezTo>
                <a:cubicBezTo>
                  <a:pt x="146" y="0"/>
                  <a:pt x="146" y="0"/>
                  <a:pt x="146" y="0"/>
                </a:cubicBezTo>
                <a:lnTo>
                  <a:pt x="0" y="0"/>
                </a:lnTo>
                <a:close/>
                <a:moveTo>
                  <a:pt x="94" y="116"/>
                </a:moveTo>
                <a:cubicBezTo>
                  <a:pt x="91" y="116"/>
                  <a:pt x="73" y="116"/>
                  <a:pt x="68" y="116"/>
                </a:cubicBezTo>
                <a:cubicBezTo>
                  <a:pt x="64" y="116"/>
                  <a:pt x="40" y="109"/>
                  <a:pt x="40" y="83"/>
                </a:cubicBezTo>
                <a:cubicBezTo>
                  <a:pt x="40" y="79"/>
                  <a:pt x="40" y="74"/>
                  <a:pt x="40" y="69"/>
                </a:cubicBezTo>
                <a:cubicBezTo>
                  <a:pt x="40" y="65"/>
                  <a:pt x="40" y="61"/>
                  <a:pt x="40" y="57"/>
                </a:cubicBezTo>
                <a:cubicBezTo>
                  <a:pt x="40" y="56"/>
                  <a:pt x="40" y="54"/>
                  <a:pt x="40" y="53"/>
                </a:cubicBezTo>
                <a:cubicBezTo>
                  <a:pt x="40" y="47"/>
                  <a:pt x="39" y="39"/>
                  <a:pt x="42" y="33"/>
                </a:cubicBezTo>
                <a:cubicBezTo>
                  <a:pt x="43" y="29"/>
                  <a:pt x="47" y="27"/>
                  <a:pt x="52" y="27"/>
                </a:cubicBezTo>
                <a:cubicBezTo>
                  <a:pt x="63" y="27"/>
                  <a:pt x="64" y="38"/>
                  <a:pt x="64" y="49"/>
                </a:cubicBezTo>
                <a:cubicBezTo>
                  <a:pt x="97" y="49"/>
                  <a:pt x="97" y="49"/>
                  <a:pt x="97" y="49"/>
                </a:cubicBezTo>
                <a:cubicBezTo>
                  <a:pt x="102" y="49"/>
                  <a:pt x="106" y="55"/>
                  <a:pt x="106" y="63"/>
                </a:cubicBezTo>
                <a:cubicBezTo>
                  <a:pt x="106" y="70"/>
                  <a:pt x="97" y="72"/>
                  <a:pt x="93" y="72"/>
                </a:cubicBezTo>
                <a:cubicBezTo>
                  <a:pt x="63" y="72"/>
                  <a:pt x="63" y="72"/>
                  <a:pt x="63" y="72"/>
                </a:cubicBezTo>
                <a:cubicBezTo>
                  <a:pt x="63" y="77"/>
                  <a:pt x="63" y="81"/>
                  <a:pt x="63" y="83"/>
                </a:cubicBezTo>
                <a:cubicBezTo>
                  <a:pt x="63" y="88"/>
                  <a:pt x="65" y="94"/>
                  <a:pt x="78" y="94"/>
                </a:cubicBezTo>
                <a:cubicBezTo>
                  <a:pt x="95" y="94"/>
                  <a:pt x="95" y="94"/>
                  <a:pt x="95" y="94"/>
                </a:cubicBezTo>
                <a:cubicBezTo>
                  <a:pt x="100" y="94"/>
                  <a:pt x="106" y="97"/>
                  <a:pt x="106" y="106"/>
                </a:cubicBezTo>
                <a:cubicBezTo>
                  <a:pt x="106" y="115"/>
                  <a:pt x="97" y="116"/>
                  <a:pt x="94" y="116"/>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15" name="Freeform 29"/>
          <p:cNvSpPr>
            <a:spLocks noEditPoints="1"/>
          </p:cNvSpPr>
          <p:nvPr/>
        </p:nvSpPr>
        <p:spPr bwMode="auto">
          <a:xfrm>
            <a:off x="1284758" y="4172238"/>
            <a:ext cx="869501" cy="1208911"/>
          </a:xfrm>
          <a:custGeom>
            <a:avLst/>
            <a:gdLst>
              <a:gd name="T0" fmla="*/ 108 w 154"/>
              <a:gd name="T1" fmla="*/ 80 h 238"/>
              <a:gd name="T2" fmla="*/ 136 w 154"/>
              <a:gd name="T3" fmla="*/ 70 h 238"/>
              <a:gd name="T4" fmla="*/ 127 w 154"/>
              <a:gd name="T5" fmla="*/ 36 h 238"/>
              <a:gd name="T6" fmla="*/ 113 w 154"/>
              <a:gd name="T7" fmla="*/ 36 h 238"/>
              <a:gd name="T8" fmla="*/ 95 w 154"/>
              <a:gd name="T9" fmla="*/ 8 h 238"/>
              <a:gd name="T10" fmla="*/ 35 w 154"/>
              <a:gd name="T11" fmla="*/ 39 h 238"/>
              <a:gd name="T12" fmla="*/ 28 w 154"/>
              <a:gd name="T13" fmla="*/ 30 h 238"/>
              <a:gd name="T14" fmla="*/ 27 w 154"/>
              <a:gd name="T15" fmla="*/ 44 h 238"/>
              <a:gd name="T16" fmla="*/ 14 w 154"/>
              <a:gd name="T17" fmla="*/ 71 h 238"/>
              <a:gd name="T18" fmla="*/ 35 w 154"/>
              <a:gd name="T19" fmla="*/ 63 h 238"/>
              <a:gd name="T20" fmla="*/ 42 w 154"/>
              <a:gd name="T21" fmla="*/ 80 h 238"/>
              <a:gd name="T22" fmla="*/ 43 w 154"/>
              <a:gd name="T23" fmla="*/ 80 h 238"/>
              <a:gd name="T24" fmla="*/ 42 w 154"/>
              <a:gd name="T25" fmla="*/ 80 h 238"/>
              <a:gd name="T26" fmla="*/ 0 w 154"/>
              <a:gd name="T27" fmla="*/ 141 h 238"/>
              <a:gd name="T28" fmla="*/ 37 w 154"/>
              <a:gd name="T29" fmla="*/ 212 h 238"/>
              <a:gd name="T30" fmla="*/ 28 w 154"/>
              <a:gd name="T31" fmla="*/ 224 h 238"/>
              <a:gd name="T32" fmla="*/ 28 w 154"/>
              <a:gd name="T33" fmla="*/ 238 h 238"/>
              <a:gd name="T34" fmla="*/ 34 w 154"/>
              <a:gd name="T35" fmla="*/ 227 h 238"/>
              <a:gd name="T36" fmla="*/ 108 w 154"/>
              <a:gd name="T37" fmla="*/ 214 h 238"/>
              <a:gd name="T38" fmla="*/ 112 w 154"/>
              <a:gd name="T39" fmla="*/ 231 h 238"/>
              <a:gd name="T40" fmla="*/ 127 w 154"/>
              <a:gd name="T41" fmla="*/ 231 h 238"/>
              <a:gd name="T42" fmla="*/ 118 w 154"/>
              <a:gd name="T43" fmla="*/ 224 h 238"/>
              <a:gd name="T44" fmla="*/ 151 w 154"/>
              <a:gd name="T45" fmla="*/ 142 h 238"/>
              <a:gd name="T46" fmla="*/ 63 w 154"/>
              <a:gd name="T47" fmla="*/ 51 h 238"/>
              <a:gd name="T48" fmla="*/ 34 w 154"/>
              <a:gd name="T49" fmla="*/ 40 h 238"/>
              <a:gd name="T50" fmla="*/ 50 w 154"/>
              <a:gd name="T51" fmla="*/ 16 h 238"/>
              <a:gd name="T52" fmla="*/ 95 w 154"/>
              <a:gd name="T53" fmla="*/ 14 h 238"/>
              <a:gd name="T54" fmla="*/ 114 w 154"/>
              <a:gd name="T55" fmla="*/ 39 h 238"/>
              <a:gd name="T56" fmla="*/ 104 w 154"/>
              <a:gd name="T57" fmla="*/ 39 h 238"/>
              <a:gd name="T58" fmla="*/ 107 w 154"/>
              <a:gd name="T59" fmla="*/ 60 h 238"/>
              <a:gd name="T60" fmla="*/ 49 w 154"/>
              <a:gd name="T61" fmla="*/ 77 h 238"/>
              <a:gd name="T62" fmla="*/ 115 w 154"/>
              <a:gd name="T63" fmla="*/ 184 h 238"/>
              <a:gd name="T64" fmla="*/ 21 w 154"/>
              <a:gd name="T65" fmla="*/ 153 h 238"/>
              <a:gd name="T66" fmla="*/ 69 w 154"/>
              <a:gd name="T67" fmla="*/ 94 h 238"/>
              <a:gd name="T68" fmla="*/ 115 w 154"/>
              <a:gd name="T69" fmla="*/ 18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 h="238">
                <a:moveTo>
                  <a:pt x="151" y="142"/>
                </a:moveTo>
                <a:cubicBezTo>
                  <a:pt x="149" y="112"/>
                  <a:pt x="128" y="92"/>
                  <a:pt x="108" y="80"/>
                </a:cubicBezTo>
                <a:cubicBezTo>
                  <a:pt x="114" y="62"/>
                  <a:pt x="114" y="62"/>
                  <a:pt x="114" y="62"/>
                </a:cubicBezTo>
                <a:cubicBezTo>
                  <a:pt x="121" y="64"/>
                  <a:pt x="128" y="68"/>
                  <a:pt x="136" y="70"/>
                </a:cubicBezTo>
                <a:cubicBezTo>
                  <a:pt x="139" y="55"/>
                  <a:pt x="130" y="48"/>
                  <a:pt x="121" y="43"/>
                </a:cubicBezTo>
                <a:cubicBezTo>
                  <a:pt x="125" y="42"/>
                  <a:pt x="127" y="39"/>
                  <a:pt x="127" y="36"/>
                </a:cubicBezTo>
                <a:cubicBezTo>
                  <a:pt x="127" y="32"/>
                  <a:pt x="124" y="29"/>
                  <a:pt x="120" y="29"/>
                </a:cubicBezTo>
                <a:cubicBezTo>
                  <a:pt x="116" y="29"/>
                  <a:pt x="113" y="32"/>
                  <a:pt x="113" y="36"/>
                </a:cubicBezTo>
                <a:cubicBezTo>
                  <a:pt x="113" y="36"/>
                  <a:pt x="113" y="37"/>
                  <a:pt x="113" y="37"/>
                </a:cubicBezTo>
                <a:cubicBezTo>
                  <a:pt x="102" y="32"/>
                  <a:pt x="107" y="14"/>
                  <a:pt x="95" y="8"/>
                </a:cubicBezTo>
                <a:cubicBezTo>
                  <a:pt x="94" y="8"/>
                  <a:pt x="46" y="0"/>
                  <a:pt x="43" y="18"/>
                </a:cubicBezTo>
                <a:cubicBezTo>
                  <a:pt x="42" y="25"/>
                  <a:pt x="43" y="36"/>
                  <a:pt x="35" y="39"/>
                </a:cubicBezTo>
                <a:cubicBezTo>
                  <a:pt x="35" y="38"/>
                  <a:pt x="35" y="38"/>
                  <a:pt x="35" y="37"/>
                </a:cubicBezTo>
                <a:cubicBezTo>
                  <a:pt x="35" y="33"/>
                  <a:pt x="32" y="30"/>
                  <a:pt x="28" y="30"/>
                </a:cubicBezTo>
                <a:cubicBezTo>
                  <a:pt x="24" y="30"/>
                  <a:pt x="21" y="33"/>
                  <a:pt x="21" y="37"/>
                </a:cubicBezTo>
                <a:cubicBezTo>
                  <a:pt x="21" y="41"/>
                  <a:pt x="24" y="44"/>
                  <a:pt x="27" y="44"/>
                </a:cubicBezTo>
                <a:cubicBezTo>
                  <a:pt x="25" y="46"/>
                  <a:pt x="23" y="47"/>
                  <a:pt x="21" y="48"/>
                </a:cubicBezTo>
                <a:cubicBezTo>
                  <a:pt x="15" y="53"/>
                  <a:pt x="10" y="59"/>
                  <a:pt x="14" y="71"/>
                </a:cubicBezTo>
                <a:cubicBezTo>
                  <a:pt x="19" y="69"/>
                  <a:pt x="22" y="68"/>
                  <a:pt x="27" y="66"/>
                </a:cubicBezTo>
                <a:cubicBezTo>
                  <a:pt x="28" y="66"/>
                  <a:pt x="32" y="63"/>
                  <a:pt x="35" y="63"/>
                </a:cubicBezTo>
                <a:cubicBezTo>
                  <a:pt x="41" y="77"/>
                  <a:pt x="41" y="77"/>
                  <a:pt x="41" y="77"/>
                </a:cubicBezTo>
                <a:cubicBezTo>
                  <a:pt x="42" y="78"/>
                  <a:pt x="42" y="79"/>
                  <a:pt x="42" y="80"/>
                </a:cubicBezTo>
                <a:cubicBezTo>
                  <a:pt x="42" y="79"/>
                  <a:pt x="42" y="79"/>
                  <a:pt x="42" y="79"/>
                </a:cubicBezTo>
                <a:cubicBezTo>
                  <a:pt x="43" y="80"/>
                  <a:pt x="43" y="80"/>
                  <a:pt x="43" y="80"/>
                </a:cubicBezTo>
                <a:cubicBezTo>
                  <a:pt x="42" y="80"/>
                  <a:pt x="42" y="80"/>
                  <a:pt x="41" y="80"/>
                </a:cubicBezTo>
                <a:cubicBezTo>
                  <a:pt x="42" y="80"/>
                  <a:pt x="42" y="80"/>
                  <a:pt x="42" y="80"/>
                </a:cubicBezTo>
                <a:cubicBezTo>
                  <a:pt x="39" y="82"/>
                  <a:pt x="34" y="85"/>
                  <a:pt x="34" y="86"/>
                </a:cubicBezTo>
                <a:cubicBezTo>
                  <a:pt x="16" y="97"/>
                  <a:pt x="2" y="117"/>
                  <a:pt x="0" y="141"/>
                </a:cubicBezTo>
                <a:cubicBezTo>
                  <a:pt x="0" y="153"/>
                  <a:pt x="0" y="153"/>
                  <a:pt x="0" y="153"/>
                </a:cubicBezTo>
                <a:cubicBezTo>
                  <a:pt x="3" y="182"/>
                  <a:pt x="18" y="199"/>
                  <a:pt x="37" y="212"/>
                </a:cubicBezTo>
                <a:cubicBezTo>
                  <a:pt x="35" y="216"/>
                  <a:pt x="33" y="220"/>
                  <a:pt x="31" y="225"/>
                </a:cubicBezTo>
                <a:cubicBezTo>
                  <a:pt x="30" y="224"/>
                  <a:pt x="29" y="224"/>
                  <a:pt x="28" y="224"/>
                </a:cubicBezTo>
                <a:cubicBezTo>
                  <a:pt x="24" y="224"/>
                  <a:pt x="21" y="227"/>
                  <a:pt x="21" y="231"/>
                </a:cubicBezTo>
                <a:cubicBezTo>
                  <a:pt x="21" y="235"/>
                  <a:pt x="24" y="238"/>
                  <a:pt x="28" y="238"/>
                </a:cubicBezTo>
                <a:cubicBezTo>
                  <a:pt x="32" y="238"/>
                  <a:pt x="35" y="235"/>
                  <a:pt x="35" y="231"/>
                </a:cubicBezTo>
                <a:cubicBezTo>
                  <a:pt x="35" y="229"/>
                  <a:pt x="35" y="228"/>
                  <a:pt x="34" y="227"/>
                </a:cubicBezTo>
                <a:cubicBezTo>
                  <a:pt x="36" y="222"/>
                  <a:pt x="42" y="216"/>
                  <a:pt x="43" y="214"/>
                </a:cubicBezTo>
                <a:cubicBezTo>
                  <a:pt x="59" y="224"/>
                  <a:pt x="92" y="223"/>
                  <a:pt x="108" y="214"/>
                </a:cubicBezTo>
                <a:cubicBezTo>
                  <a:pt x="110" y="218"/>
                  <a:pt x="113" y="222"/>
                  <a:pt x="115" y="225"/>
                </a:cubicBezTo>
                <a:cubicBezTo>
                  <a:pt x="113" y="227"/>
                  <a:pt x="112" y="229"/>
                  <a:pt x="112" y="231"/>
                </a:cubicBezTo>
                <a:cubicBezTo>
                  <a:pt x="112" y="235"/>
                  <a:pt x="115" y="238"/>
                  <a:pt x="119" y="238"/>
                </a:cubicBezTo>
                <a:cubicBezTo>
                  <a:pt x="123" y="238"/>
                  <a:pt x="127" y="235"/>
                  <a:pt x="127" y="231"/>
                </a:cubicBezTo>
                <a:cubicBezTo>
                  <a:pt x="127" y="227"/>
                  <a:pt x="123" y="224"/>
                  <a:pt x="119" y="224"/>
                </a:cubicBezTo>
                <a:cubicBezTo>
                  <a:pt x="119" y="224"/>
                  <a:pt x="119" y="224"/>
                  <a:pt x="118" y="224"/>
                </a:cubicBezTo>
                <a:cubicBezTo>
                  <a:pt x="116" y="220"/>
                  <a:pt x="115" y="214"/>
                  <a:pt x="113" y="211"/>
                </a:cubicBezTo>
                <a:cubicBezTo>
                  <a:pt x="135" y="198"/>
                  <a:pt x="154" y="176"/>
                  <a:pt x="151" y="142"/>
                </a:cubicBezTo>
                <a:close/>
                <a:moveTo>
                  <a:pt x="42" y="61"/>
                </a:moveTo>
                <a:cubicBezTo>
                  <a:pt x="48" y="56"/>
                  <a:pt x="56" y="55"/>
                  <a:pt x="63" y="51"/>
                </a:cubicBezTo>
                <a:cubicBezTo>
                  <a:pt x="60" y="41"/>
                  <a:pt x="45" y="39"/>
                  <a:pt x="34" y="41"/>
                </a:cubicBezTo>
                <a:cubicBezTo>
                  <a:pt x="34" y="41"/>
                  <a:pt x="34" y="41"/>
                  <a:pt x="34" y="40"/>
                </a:cubicBezTo>
                <a:cubicBezTo>
                  <a:pt x="38" y="39"/>
                  <a:pt x="43" y="40"/>
                  <a:pt x="45" y="37"/>
                </a:cubicBezTo>
                <a:cubicBezTo>
                  <a:pt x="49" y="31"/>
                  <a:pt x="45" y="21"/>
                  <a:pt x="50" y="16"/>
                </a:cubicBezTo>
                <a:cubicBezTo>
                  <a:pt x="55" y="11"/>
                  <a:pt x="61" y="13"/>
                  <a:pt x="74" y="12"/>
                </a:cubicBezTo>
                <a:cubicBezTo>
                  <a:pt x="86" y="12"/>
                  <a:pt x="92" y="12"/>
                  <a:pt x="95" y="14"/>
                </a:cubicBezTo>
                <a:cubicBezTo>
                  <a:pt x="102" y="19"/>
                  <a:pt x="98" y="31"/>
                  <a:pt x="104" y="36"/>
                </a:cubicBezTo>
                <a:cubicBezTo>
                  <a:pt x="105" y="37"/>
                  <a:pt x="111" y="38"/>
                  <a:pt x="114" y="39"/>
                </a:cubicBezTo>
                <a:cubicBezTo>
                  <a:pt x="114" y="39"/>
                  <a:pt x="114" y="40"/>
                  <a:pt x="114" y="40"/>
                </a:cubicBezTo>
                <a:cubicBezTo>
                  <a:pt x="111" y="40"/>
                  <a:pt x="107" y="39"/>
                  <a:pt x="104" y="39"/>
                </a:cubicBezTo>
                <a:cubicBezTo>
                  <a:pt x="95" y="39"/>
                  <a:pt x="89" y="44"/>
                  <a:pt x="86" y="51"/>
                </a:cubicBezTo>
                <a:cubicBezTo>
                  <a:pt x="92" y="55"/>
                  <a:pt x="101" y="57"/>
                  <a:pt x="107" y="60"/>
                </a:cubicBezTo>
                <a:cubicBezTo>
                  <a:pt x="101" y="77"/>
                  <a:pt x="101" y="77"/>
                  <a:pt x="101" y="77"/>
                </a:cubicBezTo>
                <a:cubicBezTo>
                  <a:pt x="86" y="72"/>
                  <a:pt x="64" y="72"/>
                  <a:pt x="49" y="77"/>
                </a:cubicBezTo>
                <a:lnTo>
                  <a:pt x="42" y="61"/>
                </a:lnTo>
                <a:close/>
                <a:moveTo>
                  <a:pt x="115" y="184"/>
                </a:moveTo>
                <a:cubicBezTo>
                  <a:pt x="107" y="193"/>
                  <a:pt x="95" y="200"/>
                  <a:pt x="81" y="201"/>
                </a:cubicBezTo>
                <a:cubicBezTo>
                  <a:pt x="48" y="204"/>
                  <a:pt x="25" y="182"/>
                  <a:pt x="21" y="153"/>
                </a:cubicBezTo>
                <a:cubicBezTo>
                  <a:pt x="19" y="136"/>
                  <a:pt x="25" y="121"/>
                  <a:pt x="33" y="112"/>
                </a:cubicBezTo>
                <a:cubicBezTo>
                  <a:pt x="40" y="103"/>
                  <a:pt x="53" y="95"/>
                  <a:pt x="69" y="94"/>
                </a:cubicBezTo>
                <a:cubicBezTo>
                  <a:pt x="102" y="90"/>
                  <a:pt x="130" y="114"/>
                  <a:pt x="130" y="147"/>
                </a:cubicBezTo>
                <a:cubicBezTo>
                  <a:pt x="130" y="164"/>
                  <a:pt x="124" y="175"/>
                  <a:pt x="115" y="184"/>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AU"/>
          </a:p>
        </p:txBody>
      </p:sp>
      <p:pic>
        <p:nvPicPr>
          <p:cNvPr id="16" name="Picture 7" descr="C:\Documents and Settings\abbie filer\Desktop\TNS icons\PNGs\Devices\Grey\Tablet_grey.png"/>
          <p:cNvPicPr>
            <a:picLocks noChangeAspect="1" noChangeArrowheads="1"/>
          </p:cNvPicPr>
          <p:nvPr/>
        </p:nvPicPr>
        <p:blipFill>
          <a:blip r:embed="rId8" cstate="print">
            <a:duotone>
              <a:prstClr val="black"/>
              <a:schemeClr val="tx2">
                <a:tint val="45000"/>
                <a:satMod val="400000"/>
              </a:schemeClr>
            </a:duotone>
            <a:lum bright="20000"/>
          </a:blip>
          <a:srcRect/>
          <a:stretch>
            <a:fillRect/>
          </a:stretch>
        </p:blipFill>
        <p:spPr bwMode="auto">
          <a:xfrm>
            <a:off x="1008127" y="1151898"/>
            <a:ext cx="1422762" cy="1476000"/>
          </a:xfrm>
          <a:prstGeom prst="rect">
            <a:avLst/>
          </a:prstGeom>
          <a:noFill/>
        </p:spPr>
      </p:pic>
      <p:sp>
        <p:nvSpPr>
          <p:cNvPr id="17" name="Freeform 88"/>
          <p:cNvSpPr>
            <a:spLocks noEditPoints="1"/>
          </p:cNvSpPr>
          <p:nvPr/>
        </p:nvSpPr>
        <p:spPr bwMode="auto">
          <a:xfrm>
            <a:off x="6764957" y="1395247"/>
            <a:ext cx="1019495" cy="989301"/>
          </a:xfrm>
          <a:custGeom>
            <a:avLst/>
            <a:gdLst>
              <a:gd name="T0" fmla="*/ 228 w 235"/>
              <a:gd name="T1" fmla="*/ 71 h 233"/>
              <a:gd name="T2" fmla="*/ 156 w 235"/>
              <a:gd name="T3" fmla="*/ 0 h 233"/>
              <a:gd name="T4" fmla="*/ 0 w 235"/>
              <a:gd name="T5" fmla="*/ 157 h 233"/>
              <a:gd name="T6" fmla="*/ 39 w 235"/>
              <a:gd name="T7" fmla="*/ 203 h 233"/>
              <a:gd name="T8" fmla="*/ 104 w 235"/>
              <a:gd name="T9" fmla="*/ 233 h 233"/>
              <a:gd name="T10" fmla="*/ 168 w 235"/>
              <a:gd name="T11" fmla="*/ 203 h 233"/>
              <a:gd name="T12" fmla="*/ 168 w 235"/>
              <a:gd name="T13" fmla="*/ 159 h 233"/>
              <a:gd name="T14" fmla="*/ 229 w 235"/>
              <a:gd name="T15" fmla="*/ 103 h 233"/>
              <a:gd name="T16" fmla="*/ 221 w 235"/>
              <a:gd name="T17" fmla="*/ 80 h 233"/>
              <a:gd name="T18" fmla="*/ 39 w 235"/>
              <a:gd name="T19" fmla="*/ 159 h 233"/>
              <a:gd name="T20" fmla="*/ 20 w 235"/>
              <a:gd name="T21" fmla="*/ 156 h 233"/>
              <a:gd name="T22" fmla="*/ 210 w 235"/>
              <a:gd name="T23" fmla="*/ 72 h 233"/>
              <a:gd name="T24" fmla="*/ 104 w 235"/>
              <a:gd name="T25" fmla="*/ 132 h 233"/>
              <a:gd name="T26" fmla="*/ 104 w 235"/>
              <a:gd name="T27" fmla="*/ 222 h 233"/>
              <a:gd name="T28" fmla="*/ 57 w 235"/>
              <a:gd name="T29" fmla="*/ 213 h 233"/>
              <a:gd name="T30" fmla="*/ 50 w 235"/>
              <a:gd name="T31" fmla="*/ 206 h 233"/>
              <a:gd name="T32" fmla="*/ 69 w 235"/>
              <a:gd name="T33" fmla="*/ 206 h 233"/>
              <a:gd name="T34" fmla="*/ 75 w 235"/>
              <a:gd name="T35" fmla="*/ 207 h 233"/>
              <a:gd name="T36" fmla="*/ 95 w 235"/>
              <a:gd name="T37" fmla="*/ 209 h 233"/>
              <a:gd name="T38" fmla="*/ 152 w 235"/>
              <a:gd name="T39" fmla="*/ 201 h 233"/>
              <a:gd name="T40" fmla="*/ 104 w 235"/>
              <a:gd name="T41" fmla="*/ 222 h 233"/>
              <a:gd name="T42" fmla="*/ 146 w 235"/>
              <a:gd name="T43" fmla="*/ 191 h 233"/>
              <a:gd name="T44" fmla="*/ 110 w 235"/>
              <a:gd name="T45" fmla="*/ 198 h 233"/>
              <a:gd name="T46" fmla="*/ 103 w 235"/>
              <a:gd name="T47" fmla="*/ 199 h 233"/>
              <a:gd name="T48" fmla="*/ 84 w 235"/>
              <a:gd name="T49" fmla="*/ 197 h 233"/>
              <a:gd name="T50" fmla="*/ 61 w 235"/>
              <a:gd name="T51" fmla="*/ 191 h 233"/>
              <a:gd name="T52" fmla="*/ 51 w 235"/>
              <a:gd name="T53" fmla="*/ 183 h 233"/>
              <a:gd name="T54" fmla="*/ 72 w 235"/>
              <a:gd name="T55" fmla="*/ 183 h 233"/>
              <a:gd name="T56" fmla="*/ 96 w 235"/>
              <a:gd name="T57" fmla="*/ 186 h 233"/>
              <a:gd name="T58" fmla="*/ 104 w 235"/>
              <a:gd name="T59" fmla="*/ 186 h 233"/>
              <a:gd name="T60" fmla="*/ 117 w 235"/>
              <a:gd name="T61" fmla="*/ 185 h 233"/>
              <a:gd name="T62" fmla="*/ 136 w 235"/>
              <a:gd name="T63" fmla="*/ 183 h 233"/>
              <a:gd name="T64" fmla="*/ 157 w 235"/>
              <a:gd name="T65" fmla="*/ 183 h 233"/>
              <a:gd name="T66" fmla="*/ 160 w 235"/>
              <a:gd name="T67" fmla="*/ 145 h 233"/>
              <a:gd name="T68" fmla="*/ 211 w 235"/>
              <a:gd name="T69" fmla="*/ 90 h 233"/>
              <a:gd name="T70" fmla="*/ 160 w 235"/>
              <a:gd name="T71" fmla="*/ 14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5" h="233">
                <a:moveTo>
                  <a:pt x="221" y="80"/>
                </a:moveTo>
                <a:cubicBezTo>
                  <a:pt x="228" y="71"/>
                  <a:pt x="228" y="71"/>
                  <a:pt x="228" y="71"/>
                </a:cubicBezTo>
                <a:cubicBezTo>
                  <a:pt x="162" y="5"/>
                  <a:pt x="162" y="5"/>
                  <a:pt x="162" y="5"/>
                </a:cubicBezTo>
                <a:cubicBezTo>
                  <a:pt x="156" y="0"/>
                  <a:pt x="156" y="0"/>
                  <a:pt x="156" y="0"/>
                </a:cubicBezTo>
                <a:cubicBezTo>
                  <a:pt x="5" y="152"/>
                  <a:pt x="5" y="152"/>
                  <a:pt x="5" y="152"/>
                </a:cubicBezTo>
                <a:cubicBezTo>
                  <a:pt x="0" y="157"/>
                  <a:pt x="0" y="157"/>
                  <a:pt x="0" y="157"/>
                </a:cubicBezTo>
                <a:cubicBezTo>
                  <a:pt x="39" y="195"/>
                  <a:pt x="39" y="195"/>
                  <a:pt x="39" y="195"/>
                </a:cubicBezTo>
                <a:cubicBezTo>
                  <a:pt x="39" y="203"/>
                  <a:pt x="39" y="203"/>
                  <a:pt x="39" y="203"/>
                </a:cubicBezTo>
                <a:cubicBezTo>
                  <a:pt x="39" y="206"/>
                  <a:pt x="39" y="206"/>
                  <a:pt x="39" y="206"/>
                </a:cubicBezTo>
                <a:cubicBezTo>
                  <a:pt x="39" y="224"/>
                  <a:pt x="72" y="233"/>
                  <a:pt x="104" y="233"/>
                </a:cubicBezTo>
                <a:cubicBezTo>
                  <a:pt x="135" y="233"/>
                  <a:pt x="168" y="224"/>
                  <a:pt x="168" y="206"/>
                </a:cubicBezTo>
                <a:cubicBezTo>
                  <a:pt x="168" y="203"/>
                  <a:pt x="168" y="203"/>
                  <a:pt x="168" y="203"/>
                </a:cubicBezTo>
                <a:cubicBezTo>
                  <a:pt x="168" y="183"/>
                  <a:pt x="168" y="183"/>
                  <a:pt x="168" y="183"/>
                </a:cubicBezTo>
                <a:cubicBezTo>
                  <a:pt x="168" y="159"/>
                  <a:pt x="168" y="159"/>
                  <a:pt x="168" y="159"/>
                </a:cubicBezTo>
                <a:cubicBezTo>
                  <a:pt x="168" y="156"/>
                  <a:pt x="168" y="156"/>
                  <a:pt x="168" y="156"/>
                </a:cubicBezTo>
                <a:cubicBezTo>
                  <a:pt x="229" y="103"/>
                  <a:pt x="229" y="103"/>
                  <a:pt x="229" y="103"/>
                </a:cubicBezTo>
                <a:cubicBezTo>
                  <a:pt x="235" y="98"/>
                  <a:pt x="235" y="98"/>
                  <a:pt x="235" y="98"/>
                </a:cubicBezTo>
                <a:cubicBezTo>
                  <a:pt x="235" y="98"/>
                  <a:pt x="225" y="85"/>
                  <a:pt x="221" y="80"/>
                </a:cubicBezTo>
                <a:close/>
                <a:moveTo>
                  <a:pt x="39" y="158"/>
                </a:moveTo>
                <a:cubicBezTo>
                  <a:pt x="39" y="158"/>
                  <a:pt x="39" y="159"/>
                  <a:pt x="39" y="159"/>
                </a:cubicBezTo>
                <a:cubicBezTo>
                  <a:pt x="39" y="176"/>
                  <a:pt x="39" y="176"/>
                  <a:pt x="39" y="176"/>
                </a:cubicBezTo>
                <a:cubicBezTo>
                  <a:pt x="20" y="156"/>
                  <a:pt x="20" y="156"/>
                  <a:pt x="20" y="156"/>
                </a:cubicBezTo>
                <a:cubicBezTo>
                  <a:pt x="157" y="19"/>
                  <a:pt x="157" y="19"/>
                  <a:pt x="157" y="19"/>
                </a:cubicBezTo>
                <a:cubicBezTo>
                  <a:pt x="210" y="72"/>
                  <a:pt x="210" y="72"/>
                  <a:pt x="210" y="72"/>
                </a:cubicBezTo>
                <a:cubicBezTo>
                  <a:pt x="144" y="138"/>
                  <a:pt x="144" y="138"/>
                  <a:pt x="144" y="138"/>
                </a:cubicBezTo>
                <a:cubicBezTo>
                  <a:pt x="132" y="134"/>
                  <a:pt x="118" y="132"/>
                  <a:pt x="104" y="132"/>
                </a:cubicBezTo>
                <a:cubicBezTo>
                  <a:pt x="72" y="132"/>
                  <a:pt x="41" y="141"/>
                  <a:pt x="39" y="158"/>
                </a:cubicBezTo>
                <a:close/>
                <a:moveTo>
                  <a:pt x="104" y="222"/>
                </a:moveTo>
                <a:cubicBezTo>
                  <a:pt x="95" y="222"/>
                  <a:pt x="87" y="221"/>
                  <a:pt x="81" y="220"/>
                </a:cubicBezTo>
                <a:cubicBezTo>
                  <a:pt x="70" y="219"/>
                  <a:pt x="62" y="216"/>
                  <a:pt x="57" y="213"/>
                </a:cubicBezTo>
                <a:cubicBezTo>
                  <a:pt x="53" y="211"/>
                  <a:pt x="50" y="208"/>
                  <a:pt x="50" y="206"/>
                </a:cubicBezTo>
                <a:cubicBezTo>
                  <a:pt x="50" y="206"/>
                  <a:pt x="50" y="206"/>
                  <a:pt x="50" y="206"/>
                </a:cubicBezTo>
                <a:cubicBezTo>
                  <a:pt x="50" y="205"/>
                  <a:pt x="52" y="203"/>
                  <a:pt x="55" y="201"/>
                </a:cubicBezTo>
                <a:cubicBezTo>
                  <a:pt x="59" y="203"/>
                  <a:pt x="64" y="204"/>
                  <a:pt x="69" y="206"/>
                </a:cubicBezTo>
                <a:cubicBezTo>
                  <a:pt x="71" y="206"/>
                  <a:pt x="73" y="207"/>
                  <a:pt x="75" y="207"/>
                </a:cubicBezTo>
                <a:cubicBezTo>
                  <a:pt x="75" y="207"/>
                  <a:pt x="75" y="207"/>
                  <a:pt x="75" y="207"/>
                </a:cubicBezTo>
                <a:cubicBezTo>
                  <a:pt x="80" y="208"/>
                  <a:pt x="86" y="209"/>
                  <a:pt x="92" y="209"/>
                </a:cubicBezTo>
                <a:cubicBezTo>
                  <a:pt x="93" y="209"/>
                  <a:pt x="94" y="209"/>
                  <a:pt x="95" y="209"/>
                </a:cubicBezTo>
                <a:cubicBezTo>
                  <a:pt x="98" y="209"/>
                  <a:pt x="101" y="210"/>
                  <a:pt x="104" y="210"/>
                </a:cubicBezTo>
                <a:cubicBezTo>
                  <a:pt x="122" y="210"/>
                  <a:pt x="140" y="207"/>
                  <a:pt x="152" y="201"/>
                </a:cubicBezTo>
                <a:cubicBezTo>
                  <a:pt x="155" y="203"/>
                  <a:pt x="157" y="205"/>
                  <a:pt x="157" y="206"/>
                </a:cubicBezTo>
                <a:cubicBezTo>
                  <a:pt x="157" y="212"/>
                  <a:pt x="138" y="222"/>
                  <a:pt x="104" y="222"/>
                </a:cubicBezTo>
                <a:close/>
                <a:moveTo>
                  <a:pt x="152" y="188"/>
                </a:moveTo>
                <a:cubicBezTo>
                  <a:pt x="151" y="189"/>
                  <a:pt x="149" y="190"/>
                  <a:pt x="146" y="191"/>
                </a:cubicBezTo>
                <a:cubicBezTo>
                  <a:pt x="144" y="193"/>
                  <a:pt x="141" y="194"/>
                  <a:pt x="137" y="194"/>
                </a:cubicBezTo>
                <a:cubicBezTo>
                  <a:pt x="130" y="196"/>
                  <a:pt x="121" y="198"/>
                  <a:pt x="110" y="198"/>
                </a:cubicBezTo>
                <a:cubicBezTo>
                  <a:pt x="108" y="199"/>
                  <a:pt x="106" y="199"/>
                  <a:pt x="104" y="199"/>
                </a:cubicBezTo>
                <a:cubicBezTo>
                  <a:pt x="103" y="199"/>
                  <a:pt x="103" y="199"/>
                  <a:pt x="103" y="199"/>
                </a:cubicBezTo>
                <a:cubicBezTo>
                  <a:pt x="97" y="199"/>
                  <a:pt x="92" y="198"/>
                  <a:pt x="87" y="198"/>
                </a:cubicBezTo>
                <a:cubicBezTo>
                  <a:pt x="86" y="198"/>
                  <a:pt x="85" y="197"/>
                  <a:pt x="84" y="197"/>
                </a:cubicBezTo>
                <a:cubicBezTo>
                  <a:pt x="79" y="197"/>
                  <a:pt x="74" y="196"/>
                  <a:pt x="70" y="194"/>
                </a:cubicBezTo>
                <a:cubicBezTo>
                  <a:pt x="67" y="194"/>
                  <a:pt x="64" y="193"/>
                  <a:pt x="61" y="191"/>
                </a:cubicBezTo>
                <a:cubicBezTo>
                  <a:pt x="59" y="190"/>
                  <a:pt x="56" y="189"/>
                  <a:pt x="55" y="188"/>
                </a:cubicBezTo>
                <a:cubicBezTo>
                  <a:pt x="52" y="186"/>
                  <a:pt x="51" y="185"/>
                  <a:pt x="51" y="183"/>
                </a:cubicBezTo>
                <a:cubicBezTo>
                  <a:pt x="51" y="182"/>
                  <a:pt x="50" y="175"/>
                  <a:pt x="50" y="175"/>
                </a:cubicBezTo>
                <a:cubicBezTo>
                  <a:pt x="55" y="177"/>
                  <a:pt x="65" y="181"/>
                  <a:pt x="72" y="183"/>
                </a:cubicBezTo>
                <a:cubicBezTo>
                  <a:pt x="77" y="184"/>
                  <a:pt x="84" y="185"/>
                  <a:pt x="90" y="185"/>
                </a:cubicBezTo>
                <a:cubicBezTo>
                  <a:pt x="92" y="186"/>
                  <a:pt x="94" y="186"/>
                  <a:pt x="96" y="186"/>
                </a:cubicBezTo>
                <a:cubicBezTo>
                  <a:pt x="98" y="186"/>
                  <a:pt x="101" y="186"/>
                  <a:pt x="103" y="186"/>
                </a:cubicBezTo>
                <a:cubicBezTo>
                  <a:pt x="104" y="186"/>
                  <a:pt x="104" y="186"/>
                  <a:pt x="104" y="186"/>
                </a:cubicBezTo>
                <a:cubicBezTo>
                  <a:pt x="108" y="186"/>
                  <a:pt x="112" y="186"/>
                  <a:pt x="116" y="186"/>
                </a:cubicBezTo>
                <a:cubicBezTo>
                  <a:pt x="116" y="186"/>
                  <a:pt x="116" y="185"/>
                  <a:pt x="117" y="185"/>
                </a:cubicBezTo>
                <a:cubicBezTo>
                  <a:pt x="121" y="185"/>
                  <a:pt x="126" y="185"/>
                  <a:pt x="130" y="184"/>
                </a:cubicBezTo>
                <a:cubicBezTo>
                  <a:pt x="132" y="183"/>
                  <a:pt x="134" y="183"/>
                  <a:pt x="136" y="183"/>
                </a:cubicBezTo>
                <a:cubicBezTo>
                  <a:pt x="142" y="181"/>
                  <a:pt x="152" y="177"/>
                  <a:pt x="156" y="175"/>
                </a:cubicBezTo>
                <a:cubicBezTo>
                  <a:pt x="156" y="175"/>
                  <a:pt x="157" y="181"/>
                  <a:pt x="157" y="183"/>
                </a:cubicBezTo>
                <a:cubicBezTo>
                  <a:pt x="157" y="184"/>
                  <a:pt x="155" y="186"/>
                  <a:pt x="152" y="188"/>
                </a:cubicBezTo>
                <a:close/>
                <a:moveTo>
                  <a:pt x="160" y="145"/>
                </a:moveTo>
                <a:cubicBezTo>
                  <a:pt x="159" y="145"/>
                  <a:pt x="157" y="144"/>
                  <a:pt x="156" y="144"/>
                </a:cubicBezTo>
                <a:cubicBezTo>
                  <a:pt x="156" y="144"/>
                  <a:pt x="211" y="90"/>
                  <a:pt x="211" y="90"/>
                </a:cubicBezTo>
                <a:cubicBezTo>
                  <a:pt x="211" y="90"/>
                  <a:pt x="215" y="94"/>
                  <a:pt x="216" y="95"/>
                </a:cubicBezTo>
                <a:lnTo>
                  <a:pt x="160" y="145"/>
                </a:lnTo>
                <a:close/>
              </a:path>
            </a:pathLst>
          </a:custGeom>
          <a:solidFill>
            <a:srgbClr val="737373"/>
          </a:solidFill>
          <a:ln>
            <a:noFill/>
          </a:ln>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307176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72570" y="1029342"/>
            <a:ext cx="9148390" cy="1015663"/>
          </a:xfrm>
          <a:prstGeom prst="rect">
            <a:avLst/>
          </a:prstGeom>
        </p:spPr>
        <p:txBody>
          <a:bodyPr wrap="square">
            <a:spAutoFit/>
          </a:bodyPr>
          <a:lstStyle/>
          <a:p>
            <a:pPr lvl="0"/>
            <a:r>
              <a:rPr lang="de-DE" sz="6000" b="1" dirty="0">
                <a:solidFill>
                  <a:srgbClr val="FFFFFF"/>
                </a:solidFill>
                <a:latin typeface="Verdana" pitchFamily="34" charset="0"/>
                <a:ea typeface="Verdana" pitchFamily="34" charset="0"/>
                <a:cs typeface="Verdana" pitchFamily="34" charset="0"/>
              </a:rPr>
              <a:t>Deutschland</a:t>
            </a:r>
            <a:r>
              <a:rPr lang="de-DE" sz="4400" b="1" dirty="0">
                <a:solidFill>
                  <a:srgbClr val="FFFFFF"/>
                </a:solidFill>
                <a:latin typeface="Verdana" pitchFamily="34" charset="0"/>
                <a:ea typeface="Verdana" pitchFamily="34" charset="0"/>
                <a:cs typeface="Verdana" pitchFamily="34" charset="0"/>
              </a:rPr>
              <a:t> </a:t>
            </a:r>
            <a:r>
              <a:rPr lang="de-DE" sz="6000" b="1" dirty="0" smtClean="0">
                <a:solidFill>
                  <a:srgbClr val="FFFFFF"/>
                </a:solidFill>
                <a:latin typeface="Verdana" pitchFamily="34" charset="0"/>
                <a:ea typeface="Verdana" pitchFamily="34" charset="0"/>
                <a:cs typeface="Verdana" pitchFamily="34" charset="0"/>
              </a:rPr>
              <a:t>2011:</a:t>
            </a:r>
            <a:endParaRPr lang="de-DE" sz="6000" b="1" dirty="0">
              <a:solidFill>
                <a:srgbClr val="FFFFFF"/>
              </a:solidFill>
              <a:latin typeface="Verdana" pitchFamily="34" charset="0"/>
              <a:ea typeface="Verdana" pitchFamily="34" charset="0"/>
              <a:cs typeface="Verdana" pitchFamily="34" charset="0"/>
            </a:endParaRPr>
          </a:p>
        </p:txBody>
      </p:sp>
      <p:sp>
        <p:nvSpPr>
          <p:cNvPr id="3" name="Textfeld 2"/>
          <p:cNvSpPr txBox="1"/>
          <p:nvPr/>
        </p:nvSpPr>
        <p:spPr>
          <a:xfrm>
            <a:off x="201765" y="1029342"/>
            <a:ext cx="8890000" cy="3785652"/>
          </a:xfrm>
          <a:prstGeom prst="rect">
            <a:avLst/>
          </a:prstGeom>
          <a:noFill/>
        </p:spPr>
        <p:txBody>
          <a:bodyPr wrap="square" rtlCol="0">
            <a:spAutoFit/>
          </a:bodyPr>
          <a:lstStyle/>
          <a:p>
            <a:r>
              <a:rPr lang="de-DE" sz="2000" dirty="0">
                <a:solidFill>
                  <a:srgbClr val="333333"/>
                </a:solidFill>
                <a:latin typeface="Verdana" pitchFamily="34" charset="0"/>
                <a:ea typeface="Verdana" pitchFamily="34" charset="0"/>
                <a:cs typeface="Verdana" pitchFamily="34" charset="0"/>
              </a:rPr>
              <a:t>Status-Quo:</a:t>
            </a:r>
            <a:r>
              <a:rPr lang="de-DE" sz="3600" dirty="0" smtClean="0">
                <a:solidFill>
                  <a:srgbClr val="333333"/>
                </a:solidFill>
                <a:latin typeface="Verdana" pitchFamily="34" charset="0"/>
                <a:ea typeface="Verdana" pitchFamily="34" charset="0"/>
                <a:cs typeface="Verdana" pitchFamily="34" charset="0"/>
              </a:rPr>
              <a:t/>
            </a:r>
            <a:br>
              <a:rPr lang="de-DE" sz="3600" dirty="0" smtClean="0">
                <a:solidFill>
                  <a:srgbClr val="333333"/>
                </a:solidFill>
                <a:latin typeface="Verdana" pitchFamily="34" charset="0"/>
                <a:ea typeface="Verdana" pitchFamily="34" charset="0"/>
                <a:cs typeface="Verdana" pitchFamily="34" charset="0"/>
              </a:rPr>
            </a:br>
            <a:r>
              <a:rPr lang="de-DE" sz="3600" dirty="0">
                <a:solidFill>
                  <a:srgbClr val="333333"/>
                </a:solidFill>
                <a:latin typeface="Verdana" pitchFamily="34" charset="0"/>
                <a:ea typeface="Verdana" pitchFamily="34" charset="0"/>
                <a:cs typeface="Verdana" pitchFamily="34" charset="0"/>
              </a:rPr>
              <a:t>Digitale Gesellschaft</a:t>
            </a:r>
          </a:p>
          <a:p>
            <a:endParaRPr lang="de-DE" sz="3600" dirty="0" smtClean="0">
              <a:solidFill>
                <a:srgbClr val="333333"/>
              </a:solidFill>
              <a:latin typeface="Verdana" pitchFamily="34" charset="0"/>
              <a:ea typeface="Verdana" pitchFamily="34" charset="0"/>
              <a:cs typeface="Verdana" pitchFamily="34" charset="0"/>
            </a:endParaRPr>
          </a:p>
          <a:p>
            <a:r>
              <a:rPr lang="de-DE" sz="2000" dirty="0">
                <a:solidFill>
                  <a:srgbClr val="333333"/>
                </a:solidFill>
                <a:latin typeface="Verdana" pitchFamily="34" charset="0"/>
                <a:ea typeface="Verdana" pitchFamily="34" charset="0"/>
                <a:cs typeface="Verdana" pitchFamily="34" charset="0"/>
              </a:rPr>
              <a:t>… der nächste Trend:</a:t>
            </a:r>
          </a:p>
          <a:p>
            <a:r>
              <a:rPr lang="de-DE" sz="3600" dirty="0">
                <a:solidFill>
                  <a:srgbClr val="333333"/>
                </a:solidFill>
                <a:latin typeface="Verdana" pitchFamily="34" charset="0"/>
                <a:ea typeface="Verdana" pitchFamily="34" charset="0"/>
                <a:cs typeface="Verdana" pitchFamily="34" charset="0"/>
              </a:rPr>
              <a:t>Mobile </a:t>
            </a:r>
            <a:r>
              <a:rPr lang="de-DE" sz="3600" dirty="0" smtClean="0">
                <a:solidFill>
                  <a:srgbClr val="333333"/>
                </a:solidFill>
                <a:latin typeface="Verdana" pitchFamily="34" charset="0"/>
                <a:ea typeface="Verdana" pitchFamily="34" charset="0"/>
                <a:cs typeface="Verdana" pitchFamily="34" charset="0"/>
              </a:rPr>
              <a:t>Nutzung</a:t>
            </a:r>
            <a:endParaRPr lang="de-DE" sz="3600" dirty="0">
              <a:solidFill>
                <a:srgbClr val="333333"/>
              </a:solidFill>
              <a:latin typeface="Verdana" pitchFamily="34" charset="0"/>
              <a:ea typeface="Verdana" pitchFamily="34" charset="0"/>
              <a:cs typeface="Verdana" pitchFamily="34" charset="0"/>
            </a:endParaRPr>
          </a:p>
          <a:p>
            <a:endParaRPr lang="de-DE" sz="3600" dirty="0">
              <a:solidFill>
                <a:schemeClr val="bg2"/>
              </a:solidFill>
              <a:latin typeface="Verdana" pitchFamily="34" charset="0"/>
              <a:ea typeface="Verdana" pitchFamily="34" charset="0"/>
              <a:cs typeface="Verdana" pitchFamily="34" charset="0"/>
            </a:endParaRPr>
          </a:p>
          <a:p>
            <a:r>
              <a:rPr lang="de-DE" sz="2000" b="1" dirty="0">
                <a:solidFill>
                  <a:srgbClr val="D10074"/>
                </a:solidFill>
                <a:latin typeface="Verdana" pitchFamily="34" charset="0"/>
                <a:ea typeface="Verdana" pitchFamily="34" charset="0"/>
                <a:cs typeface="Verdana" pitchFamily="34" charset="0"/>
              </a:rPr>
              <a:t>… und was denken die Nutzer?</a:t>
            </a:r>
          </a:p>
          <a:p>
            <a:r>
              <a:rPr lang="de-DE" sz="3600" b="1" dirty="0">
                <a:solidFill>
                  <a:srgbClr val="D10074"/>
                </a:solidFill>
                <a:latin typeface="Verdana" pitchFamily="34" charset="0"/>
                <a:ea typeface="Verdana" pitchFamily="34" charset="0"/>
                <a:cs typeface="Verdana" pitchFamily="34" charset="0"/>
              </a:rPr>
              <a:t>Zukunftsbilder der digitalen Welt</a:t>
            </a:r>
          </a:p>
        </p:txBody>
      </p:sp>
    </p:spTree>
    <p:extLst>
      <p:ext uri="{BB962C8B-B14F-4D97-AF65-F5344CB8AC3E}">
        <p14:creationId xmlns:p14="http://schemas.microsoft.com/office/powerpoint/2010/main" val="9171151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hteck 4"/>
          <p:cNvSpPr/>
          <p:nvPr/>
        </p:nvSpPr>
        <p:spPr>
          <a:xfrm>
            <a:off x="0" y="0"/>
            <a:ext cx="9144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1858"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5571" y="714374"/>
            <a:ext cx="3849076"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custDataLst>
              <p:tags r:id="rId1"/>
            </p:custDataLst>
          </p:nvPr>
        </p:nvPicPr>
        <p:blipFill>
          <a:blip r:embed="rId11" cstate="email">
            <a:extLst>
              <a:ext uri="{28A0092B-C50C-407E-A947-70E740481C1C}">
                <a14:useLocalDpi xmlns:a14="http://schemas.microsoft.com/office/drawing/2010/main"/>
              </a:ext>
            </a:extLst>
          </a:blip>
          <a:srcRect/>
          <a:stretch>
            <a:fillRect/>
          </a:stretch>
        </p:blipFill>
        <p:spPr bwMode="auto">
          <a:xfrm>
            <a:off x="4930448" y="81192"/>
            <a:ext cx="2292631" cy="1620000"/>
          </a:xfrm>
          <a:prstGeom prst="rect">
            <a:avLst/>
          </a:prstGeom>
          <a:noFill/>
          <a:ln w="3175">
            <a:solidFill>
              <a:schemeClr val="bg1">
                <a:lumMod val="85000"/>
              </a:schemeClr>
            </a:solidFill>
            <a:miter lim="800000"/>
            <a:headEnd/>
            <a:tailEnd/>
          </a:ln>
          <a:effectLst>
            <a:outerShdw blurRad="50800" dist="38100" dir="2700000" algn="tl" rotWithShape="0">
              <a:prstClr val="black">
                <a:alpha val="40000"/>
              </a:prstClr>
            </a:outerShdw>
          </a:effectLst>
        </p:spPr>
      </p:pic>
      <p:pic>
        <p:nvPicPr>
          <p:cNvPr id="8" name="Picture 4"/>
          <p:cNvPicPr>
            <a:picLocks noChangeAspect="1" noChangeArrowheads="1"/>
          </p:cNvPicPr>
          <p:nvPr>
            <p:custDataLst>
              <p:tags r:id="rId2"/>
            </p:custDataLst>
          </p:nvPr>
        </p:nvPicPr>
        <p:blipFill>
          <a:blip r:embed="rId12" cstate="email">
            <a:extLst>
              <a:ext uri="{28A0092B-C50C-407E-A947-70E740481C1C}">
                <a14:useLocalDpi xmlns:a14="http://schemas.microsoft.com/office/drawing/2010/main"/>
              </a:ext>
            </a:extLst>
          </a:blip>
          <a:srcRect/>
          <a:stretch>
            <a:fillRect/>
          </a:stretch>
        </p:blipFill>
        <p:spPr bwMode="auto">
          <a:xfrm>
            <a:off x="5481876" y="891192"/>
            <a:ext cx="2297213" cy="1620000"/>
          </a:xfrm>
          <a:prstGeom prst="rect">
            <a:avLst/>
          </a:prstGeom>
          <a:noFill/>
          <a:ln w="3175">
            <a:solidFill>
              <a:schemeClr val="bg1">
                <a:lumMod val="85000"/>
              </a:schemeClr>
            </a:solidFill>
            <a:miter lim="800000"/>
            <a:headEnd/>
            <a:tailEnd/>
          </a:ln>
          <a:effectLst>
            <a:outerShdw blurRad="50800" dist="38100" dir="2700000" algn="tl" rotWithShape="0">
              <a:prstClr val="black">
                <a:alpha val="40000"/>
              </a:prstClr>
            </a:outerShdw>
          </a:effectLst>
        </p:spPr>
      </p:pic>
      <p:pic>
        <p:nvPicPr>
          <p:cNvPr id="10" name="Picture 6"/>
          <p:cNvPicPr>
            <a:picLocks noChangeAspect="1" noChangeArrowheads="1"/>
          </p:cNvPicPr>
          <p:nvPr>
            <p:custDataLst>
              <p:tags r:id="rId3"/>
            </p:custDataLst>
          </p:nvPr>
        </p:nvPicPr>
        <p:blipFill>
          <a:blip r:embed="rId13" cstate="email">
            <a:extLst>
              <a:ext uri="{28A0092B-C50C-407E-A947-70E740481C1C}">
                <a14:useLocalDpi xmlns:a14="http://schemas.microsoft.com/office/drawing/2010/main"/>
              </a:ext>
            </a:extLst>
          </a:blip>
          <a:srcRect/>
          <a:stretch>
            <a:fillRect/>
          </a:stretch>
        </p:blipFill>
        <p:spPr bwMode="auto">
          <a:xfrm>
            <a:off x="4513297" y="2952007"/>
            <a:ext cx="2298007" cy="1620000"/>
          </a:xfrm>
          <a:prstGeom prst="rect">
            <a:avLst/>
          </a:prstGeom>
          <a:noFill/>
          <a:ln w="3175">
            <a:solidFill>
              <a:schemeClr val="bg1">
                <a:lumMod val="85000"/>
              </a:schemeClr>
            </a:solidFill>
            <a:miter lim="800000"/>
            <a:headEnd/>
            <a:tailEnd/>
          </a:ln>
          <a:effectLst>
            <a:outerShdw blurRad="50800" dist="38100" dir="2700000" algn="tl" rotWithShape="0">
              <a:prstClr val="black">
                <a:alpha val="40000"/>
              </a:prstClr>
            </a:outerShdw>
          </a:effectLst>
        </p:spPr>
      </p:pic>
      <p:pic>
        <p:nvPicPr>
          <p:cNvPr id="11" name="Picture 8"/>
          <p:cNvPicPr>
            <a:picLocks noChangeAspect="1" noChangeArrowheads="1"/>
          </p:cNvPicPr>
          <p:nvPr>
            <p:custDataLst>
              <p:tags r:id="rId4"/>
            </p:custDataLst>
          </p:nvPr>
        </p:nvPicPr>
        <p:blipFill>
          <a:blip r:embed="rId14" cstate="email">
            <a:extLst>
              <a:ext uri="{28A0092B-C50C-407E-A947-70E740481C1C}">
                <a14:useLocalDpi xmlns:a14="http://schemas.microsoft.com/office/drawing/2010/main"/>
              </a:ext>
            </a:extLst>
          </a:blip>
          <a:srcRect/>
          <a:stretch>
            <a:fillRect/>
          </a:stretch>
        </p:blipFill>
        <p:spPr bwMode="auto">
          <a:xfrm>
            <a:off x="5324591" y="3626545"/>
            <a:ext cx="2295316" cy="1620000"/>
          </a:xfrm>
          <a:prstGeom prst="rect">
            <a:avLst/>
          </a:prstGeom>
          <a:noFill/>
          <a:ln w="3175">
            <a:solidFill>
              <a:schemeClr val="bg1">
                <a:lumMod val="85000"/>
              </a:schemeClr>
            </a:solidFill>
            <a:miter lim="800000"/>
            <a:headEnd/>
            <a:tailEnd/>
          </a:ln>
          <a:effectLst>
            <a:outerShdw blurRad="50800" dist="38100" dir="2700000" algn="tl" rotWithShape="0">
              <a:prstClr val="black">
                <a:alpha val="40000"/>
              </a:prstClr>
            </a:outerShdw>
          </a:effectLst>
        </p:spPr>
      </p:pic>
      <p:pic>
        <p:nvPicPr>
          <p:cNvPr id="12" name="Picture 9"/>
          <p:cNvPicPr>
            <a:picLocks noChangeAspect="1" noChangeArrowheads="1"/>
          </p:cNvPicPr>
          <p:nvPr>
            <p:custDataLst>
              <p:tags r:id="rId5"/>
            </p:custDataLst>
          </p:nvPr>
        </p:nvPicPr>
        <p:blipFill>
          <a:blip r:embed="rId15" cstate="email">
            <a:extLst>
              <a:ext uri="{28A0092B-C50C-407E-A947-70E740481C1C}">
                <a14:useLocalDpi xmlns:a14="http://schemas.microsoft.com/office/drawing/2010/main"/>
              </a:ext>
            </a:extLst>
          </a:blip>
          <a:srcRect/>
          <a:stretch>
            <a:fillRect/>
          </a:stretch>
        </p:blipFill>
        <p:spPr bwMode="auto">
          <a:xfrm>
            <a:off x="6241910" y="4436545"/>
            <a:ext cx="2296108" cy="1620000"/>
          </a:xfrm>
          <a:prstGeom prst="rect">
            <a:avLst/>
          </a:prstGeom>
          <a:noFill/>
          <a:ln w="3175">
            <a:solidFill>
              <a:schemeClr val="bg1">
                <a:lumMod val="85000"/>
              </a:schemeClr>
            </a:solidFill>
            <a:miter lim="800000"/>
            <a:headEnd/>
            <a:tailEnd/>
          </a:ln>
          <a:effectLst>
            <a:outerShdw blurRad="50800" dist="38100" dir="2700000" algn="tl" rotWithShape="0">
              <a:prstClr val="black">
                <a:alpha val="40000"/>
              </a:prstClr>
            </a:outerShdw>
          </a:effectLst>
        </p:spPr>
      </p:pic>
      <p:pic>
        <p:nvPicPr>
          <p:cNvPr id="13" name="Picture 7"/>
          <p:cNvPicPr>
            <a:picLocks noChangeAspect="1" noChangeArrowheads="1"/>
          </p:cNvPicPr>
          <p:nvPr>
            <p:custDataLst>
              <p:tags r:id="rId6"/>
            </p:custDataLst>
          </p:nvPr>
        </p:nvPicPr>
        <p:blipFill>
          <a:blip r:embed="rId16" cstate="email">
            <a:extLst>
              <a:ext uri="{28A0092B-C50C-407E-A947-70E740481C1C}">
                <a14:useLocalDpi xmlns:a14="http://schemas.microsoft.com/office/drawing/2010/main"/>
              </a:ext>
            </a:extLst>
          </a:blip>
          <a:srcRect/>
          <a:stretch>
            <a:fillRect/>
          </a:stretch>
        </p:blipFill>
        <p:spPr bwMode="auto">
          <a:xfrm>
            <a:off x="6075421" y="1519842"/>
            <a:ext cx="2295316" cy="1620000"/>
          </a:xfrm>
          <a:prstGeom prst="rect">
            <a:avLst/>
          </a:prstGeom>
          <a:noFill/>
          <a:ln w="3175">
            <a:solidFill>
              <a:schemeClr val="bg1">
                <a:lumMod val="85000"/>
              </a:schemeClr>
            </a:solidFill>
            <a:miter lim="800000"/>
            <a:headEnd/>
            <a:tailEnd/>
          </a:ln>
          <a:effectLst>
            <a:outerShdw blurRad="50800" dist="38100" dir="2700000" algn="tl" rotWithShape="0">
              <a:prstClr val="black">
                <a:alpha val="40000"/>
              </a:prstClr>
            </a:outerShdw>
          </a:effectLst>
        </p:spPr>
      </p:pic>
      <p:pic>
        <p:nvPicPr>
          <p:cNvPr id="9" name="Picture 5"/>
          <p:cNvPicPr>
            <a:picLocks noChangeAspect="1" noChangeArrowheads="1"/>
          </p:cNvPicPr>
          <p:nvPr>
            <p:custDataLst>
              <p:tags r:id="rId7"/>
            </p:custDataLst>
          </p:nvPr>
        </p:nvPicPr>
        <p:blipFill>
          <a:blip r:embed="rId17" cstate="email">
            <a:extLst>
              <a:ext uri="{28A0092B-C50C-407E-A947-70E740481C1C}">
                <a14:useLocalDpi xmlns:a14="http://schemas.microsoft.com/office/drawing/2010/main"/>
              </a:ext>
            </a:extLst>
          </a:blip>
          <a:srcRect/>
          <a:stretch>
            <a:fillRect/>
          </a:stretch>
        </p:blipFill>
        <p:spPr bwMode="auto">
          <a:xfrm>
            <a:off x="6630482" y="2329842"/>
            <a:ext cx="2295316" cy="1620000"/>
          </a:xfrm>
          <a:prstGeom prst="rect">
            <a:avLst/>
          </a:prstGeom>
          <a:noFill/>
          <a:ln w="3175">
            <a:solidFill>
              <a:schemeClr val="bg1">
                <a:lumMod val="85000"/>
              </a:schemeClr>
            </a:solidFill>
            <a:miter lim="800000"/>
            <a:headEnd/>
            <a:tailEnd/>
          </a:ln>
          <a:effectLst>
            <a:outerShdw blurRad="50800" dist="38100" dir="2700000" algn="tl" rotWithShape="0">
              <a:prstClr val="black">
                <a:alpha val="40000"/>
              </a:prstClr>
            </a:outerShdw>
          </a:effectLst>
        </p:spPr>
      </p:pic>
      <p:pic>
        <p:nvPicPr>
          <p:cNvPr id="14" name="Picture 10"/>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7703574" y="6056676"/>
            <a:ext cx="1195981" cy="49428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eck 14"/>
          <p:cNvSpPr/>
          <p:nvPr/>
        </p:nvSpPr>
        <p:spPr>
          <a:xfrm>
            <a:off x="81888" y="6655011"/>
            <a:ext cx="6288979" cy="215444"/>
          </a:xfrm>
          <a:prstGeom prst="rect">
            <a:avLst/>
          </a:prstGeom>
        </p:spPr>
        <p:txBody>
          <a:bodyPr wrap="square">
            <a:spAutoFit/>
          </a:bodyPr>
          <a:lstStyle/>
          <a:p>
            <a:r>
              <a:rPr lang="de-DE" sz="800" dirty="0">
                <a:solidFill>
                  <a:srgbClr val="000000"/>
                </a:solidFill>
                <a:latin typeface="Lucida Sans Unicode" pitchFamily="34" charset="0"/>
                <a:ea typeface="MS PGothic" pitchFamily="34" charset="-128"/>
                <a:cs typeface="Lucida Sans Unicode" pitchFamily="34" charset="0"/>
              </a:rPr>
              <a:t>Quelle: </a:t>
            </a:r>
            <a:r>
              <a:rPr lang="de-DE" sz="800" dirty="0" smtClean="0">
                <a:solidFill>
                  <a:srgbClr val="000000"/>
                </a:solidFill>
                <a:latin typeface="Lucida Sans Unicode" pitchFamily="34" charset="0"/>
                <a:ea typeface="MS PGothic" pitchFamily="34" charset="-128"/>
                <a:cs typeface="Lucida Sans Unicode" pitchFamily="34" charset="0"/>
              </a:rPr>
              <a:t>Zukunftsstudie 2011 MÜNCHNER </a:t>
            </a:r>
            <a:r>
              <a:rPr lang="de-DE" sz="800" dirty="0">
                <a:solidFill>
                  <a:srgbClr val="000000"/>
                </a:solidFill>
                <a:latin typeface="Lucida Sans Unicode" pitchFamily="34" charset="0"/>
                <a:ea typeface="MS PGothic" pitchFamily="34" charset="-128"/>
                <a:cs typeface="Lucida Sans Unicode" pitchFamily="34" charset="0"/>
              </a:rPr>
              <a:t>KREIS – www.zukunft-ikt.de</a:t>
            </a:r>
            <a:endParaRPr lang="de-DE" sz="800" dirty="0"/>
          </a:p>
        </p:txBody>
      </p:sp>
    </p:spTree>
    <p:extLst>
      <p:ext uri="{BB962C8B-B14F-4D97-AF65-F5344CB8AC3E}">
        <p14:creationId xmlns:p14="http://schemas.microsoft.com/office/powerpoint/2010/main" val="1444727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5950160"/>
          </a:xfrm>
          <a:prstGeom prst="rect">
            <a:avLst/>
          </a:prstGeom>
          <a:solidFill>
            <a:srgbClr val="999999"/>
          </a:solidFill>
          <a:ln w="9525">
            <a:noFill/>
            <a:miter lim="800000"/>
            <a:headEnd/>
            <a:tailEnd/>
          </a:ln>
        </p:spPr>
        <p:txBody>
          <a:bodyPr wrap="none" lIns="91410" tIns="45705" rIns="91410" bIns="45705" anchor="ctr"/>
          <a:lstStyle/>
          <a:p>
            <a:pPr defTabSz="913557"/>
            <a:endParaRPr lang="de-DE">
              <a:latin typeface="Lucida Sans Unicode" pitchFamily="34" charset="0"/>
              <a:cs typeface="Lucida Sans Unicode" pitchFamily="34" charset="0"/>
            </a:endParaRPr>
          </a:p>
        </p:txBody>
      </p:sp>
      <p:grpSp>
        <p:nvGrpSpPr>
          <p:cNvPr id="12" name="Gruppieren 11"/>
          <p:cNvGrpSpPr>
            <a:grpSpLocks noChangeAspect="1"/>
          </p:cNvGrpSpPr>
          <p:nvPr/>
        </p:nvGrpSpPr>
        <p:grpSpPr>
          <a:xfrm>
            <a:off x="4484267" y="1900568"/>
            <a:ext cx="4600552" cy="4042558"/>
            <a:chOff x="1730649" y="435429"/>
            <a:chExt cx="6216964" cy="5462916"/>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779" y="435429"/>
              <a:ext cx="450000" cy="888750"/>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7032" y="1483150"/>
              <a:ext cx="2375297" cy="2031504"/>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1462" y="689751"/>
              <a:ext cx="652909" cy="634428"/>
            </a:xfrm>
            <a:prstGeom prst="rect">
              <a:avLst/>
            </a:prstGeom>
          </p:spPr>
        </p:pic>
        <p:pic>
          <p:nvPicPr>
            <p:cNvPr id="7" name="Grafi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7779" y="2760904"/>
              <a:ext cx="945000" cy="753750"/>
            </a:xfrm>
            <a:prstGeom prst="rect">
              <a:avLst/>
            </a:prstGeom>
          </p:spPr>
        </p:pic>
        <p:pic>
          <p:nvPicPr>
            <p:cNvPr id="8" name="Grafik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71871" y="3137779"/>
              <a:ext cx="562500" cy="562500"/>
            </a:xfrm>
            <a:prstGeom prst="rect">
              <a:avLst/>
            </a:prstGeom>
          </p:spPr>
        </p:pic>
        <p:pic>
          <p:nvPicPr>
            <p:cNvPr id="9" name="Grafik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8863" y="2316529"/>
              <a:ext cx="888750" cy="888750"/>
            </a:xfrm>
            <a:prstGeom prst="rect">
              <a:avLst/>
            </a:prstGeom>
          </p:spPr>
        </p:pic>
        <p:pic>
          <p:nvPicPr>
            <p:cNvPr id="10" name="Grafik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26647" y="3445118"/>
              <a:ext cx="2587344" cy="2453227"/>
            </a:xfrm>
            <a:prstGeom prst="rect">
              <a:avLst/>
            </a:prstGeom>
          </p:spPr>
        </p:pic>
        <p:pic>
          <p:nvPicPr>
            <p:cNvPr id="11" name="Grafik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30649" y="2049853"/>
              <a:ext cx="742500" cy="753750"/>
            </a:xfrm>
            <a:prstGeom prst="rect">
              <a:avLst/>
            </a:prstGeom>
          </p:spPr>
        </p:pic>
      </p:grpSp>
      <p:sp>
        <p:nvSpPr>
          <p:cNvPr id="17411" name="Text Box 5"/>
          <p:cNvSpPr txBox="1">
            <a:spLocks noChangeArrowheads="1"/>
          </p:cNvSpPr>
          <p:nvPr/>
        </p:nvSpPr>
        <p:spPr bwMode="auto">
          <a:xfrm>
            <a:off x="0" y="620604"/>
            <a:ext cx="5185064" cy="4708951"/>
          </a:xfrm>
          <a:prstGeom prst="rect">
            <a:avLst/>
          </a:prstGeom>
          <a:noFill/>
          <a:ln w="9525">
            <a:noFill/>
            <a:miter lim="800000"/>
            <a:headEnd/>
            <a:tailEnd/>
          </a:ln>
          <a:effectLst/>
        </p:spPr>
        <p:txBody>
          <a:bodyPr wrap="square" lIns="91410" tIns="45705" rIns="91410" bIns="45705">
            <a:spAutoFit/>
          </a:bodyPr>
          <a:lstStyle/>
          <a:p>
            <a:pPr defTabSz="914890"/>
            <a:r>
              <a:rPr lang="de-DE" sz="6000" dirty="0">
                <a:solidFill>
                  <a:schemeClr val="bg1"/>
                </a:solidFill>
              </a:rPr>
              <a:t>Neue </a:t>
            </a:r>
            <a:br>
              <a:rPr lang="de-DE" sz="6000" dirty="0">
                <a:solidFill>
                  <a:schemeClr val="bg1"/>
                </a:solidFill>
              </a:rPr>
            </a:br>
            <a:r>
              <a:rPr lang="de-DE" sz="6000" dirty="0">
                <a:solidFill>
                  <a:schemeClr val="bg1"/>
                </a:solidFill>
              </a:rPr>
              <a:t>Möglichkeiten = </a:t>
            </a:r>
            <a:r>
              <a:rPr lang="de-DE" sz="6000" dirty="0" smtClean="0">
                <a:solidFill>
                  <a:schemeClr val="bg1"/>
                </a:solidFill>
              </a:rPr>
              <a:t/>
            </a:r>
            <a:br>
              <a:rPr lang="de-DE" sz="6000" dirty="0" smtClean="0">
                <a:solidFill>
                  <a:schemeClr val="bg1"/>
                </a:solidFill>
              </a:rPr>
            </a:br>
            <a:r>
              <a:rPr lang="de-DE" sz="6000" dirty="0" smtClean="0">
                <a:solidFill>
                  <a:schemeClr val="bg1"/>
                </a:solidFill>
              </a:rPr>
              <a:t>neue </a:t>
            </a:r>
            <a:r>
              <a:rPr lang="de-DE" sz="6000" dirty="0">
                <a:solidFill>
                  <a:schemeClr val="bg1"/>
                </a:solidFill>
              </a:rPr>
              <a:t/>
            </a:r>
            <a:br>
              <a:rPr lang="de-DE" sz="6000" dirty="0">
                <a:solidFill>
                  <a:schemeClr val="bg1"/>
                </a:solidFill>
              </a:rPr>
            </a:br>
            <a:r>
              <a:rPr lang="de-DE" sz="6000" dirty="0">
                <a:solidFill>
                  <a:schemeClr val="bg1"/>
                </a:solidFill>
              </a:rPr>
              <a:t>Bedürfnisse?</a:t>
            </a:r>
          </a:p>
        </p:txBody>
      </p:sp>
    </p:spTree>
    <p:extLst>
      <p:ext uri="{BB962C8B-B14F-4D97-AF65-F5344CB8AC3E}">
        <p14:creationId xmlns:p14="http://schemas.microsoft.com/office/powerpoint/2010/main" val="32001125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Grafik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8317" y="3924597"/>
            <a:ext cx="252095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Grafik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7367" y="4055316"/>
            <a:ext cx="252095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Grafik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3849" y="2385467"/>
            <a:ext cx="2519363"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Grafik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00163" y="1034232"/>
            <a:ext cx="2520950"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Grafik 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21113" y="1177924"/>
            <a:ext cx="252095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p:cNvSpPr txBox="1">
            <a:spLocks/>
          </p:cNvSpPr>
          <p:nvPr/>
        </p:nvSpPr>
        <p:spPr>
          <a:xfrm>
            <a:off x="526103" y="390831"/>
            <a:ext cx="8135938" cy="949937"/>
          </a:xfrm>
          <a:prstGeom prst="rect">
            <a:avLst/>
          </a:prstGeom>
        </p:spPr>
        <p:txBody>
          <a:bodyPr vert="horz" lIns="0" tIns="0" rIns="0" bIns="0" rtlCol="0" anchor="t">
            <a:noAutofit/>
          </a:bodyPr>
          <a:lstStyle>
            <a:lvl1pPr algn="l" defTabSz="914400" rtl="0" eaLnBrk="1" latinLnBrk="0" hangingPunct="1">
              <a:spcBef>
                <a:spcPct val="0"/>
              </a:spcBef>
              <a:buNone/>
              <a:defRPr sz="2700" kern="1200">
                <a:solidFill>
                  <a:srgbClr val="4B4B47"/>
                </a:solidFill>
                <a:latin typeface="Sylfaen" pitchFamily="18" charset="0"/>
                <a:ea typeface="Cambria Math" pitchFamily="18" charset="0"/>
                <a:cs typeface="+mj-cs"/>
              </a:defRPr>
            </a:lvl1pPr>
          </a:lstStyle>
          <a:p>
            <a:r>
              <a:rPr lang="de-DE" dirty="0" smtClean="0">
                <a:solidFill>
                  <a:srgbClr val="0071B9"/>
                </a:solidFill>
              </a:rPr>
              <a:t>7 Lebenssituationen – 16 Zukunftsbilder.</a:t>
            </a:r>
            <a:endParaRPr lang="de-DE" dirty="0">
              <a:solidFill>
                <a:srgbClr val="0071B9"/>
              </a:solidFill>
            </a:endParaRPr>
          </a:p>
        </p:txBody>
      </p:sp>
      <p:pic>
        <p:nvPicPr>
          <p:cNvPr id="11266" name="Grafik 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39267" y="4056904"/>
            <a:ext cx="2519362"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Grafik 9"/>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516215" y="2518924"/>
            <a:ext cx="2519363"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bwMode="auto">
          <a:xfrm>
            <a:off x="7867650" y="2628900"/>
            <a:ext cx="1076325" cy="792849"/>
          </a:xfrm>
          <a:prstGeom prst="rect">
            <a:avLst/>
          </a:prstGeom>
          <a:noFill/>
          <a:ln w="28575" cap="flat" cmpd="sng" algn="ctr">
            <a:solidFill>
              <a:schemeClr val="tx1">
                <a:lumMod val="75000"/>
                <a:lumOff val="25000"/>
              </a:schemeClr>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pPr marL="0" marR="0" indent="0" algn="l" defTabSz="960438" rtl="0" eaLnBrk="1" fontAlgn="base" latinLnBrk="0" hangingPunct="1">
              <a:lnSpc>
                <a:spcPct val="100000"/>
              </a:lnSpc>
              <a:spcBef>
                <a:spcPct val="0"/>
              </a:spcBef>
              <a:spcAft>
                <a:spcPct val="0"/>
              </a:spcAft>
              <a:buClrTx/>
              <a:buSzTx/>
              <a:buFontTx/>
              <a:buNone/>
              <a:tabLst/>
            </a:pPr>
            <a:endParaRPr kumimoji="0" lang="de-DE" sz="3000" b="0" i="0" u="none" strike="noStrike" cap="none" normalizeH="0" baseline="0" smtClean="0">
              <a:ln>
                <a:noFill/>
              </a:ln>
              <a:solidFill>
                <a:schemeClr val="tx1"/>
              </a:solidFill>
              <a:effectLst/>
              <a:latin typeface="Arial" charset="0"/>
              <a:cs typeface="Arial" charset="0"/>
            </a:endParaRPr>
          </a:p>
        </p:txBody>
      </p:sp>
      <p:sp>
        <p:nvSpPr>
          <p:cNvPr id="11" name="Rechteck 10"/>
          <p:cNvSpPr/>
          <p:nvPr/>
        </p:nvSpPr>
        <p:spPr bwMode="auto">
          <a:xfrm>
            <a:off x="7589802" y="4686300"/>
            <a:ext cx="1167928" cy="835380"/>
          </a:xfrm>
          <a:prstGeom prst="rect">
            <a:avLst/>
          </a:prstGeom>
          <a:noFill/>
          <a:ln w="28575" cap="flat" cmpd="sng" algn="ctr">
            <a:solidFill>
              <a:schemeClr val="tx1">
                <a:lumMod val="75000"/>
                <a:lumOff val="25000"/>
              </a:schemeClr>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pPr marL="0" marR="0" indent="0" algn="l" defTabSz="960438" rtl="0" eaLnBrk="1" fontAlgn="base" latinLnBrk="0" hangingPunct="1">
              <a:lnSpc>
                <a:spcPct val="100000"/>
              </a:lnSpc>
              <a:spcBef>
                <a:spcPct val="0"/>
              </a:spcBef>
              <a:spcAft>
                <a:spcPct val="0"/>
              </a:spcAft>
              <a:buClrTx/>
              <a:buSzTx/>
              <a:buFontTx/>
              <a:buNone/>
              <a:tabLst/>
            </a:pPr>
            <a:endParaRPr kumimoji="0" lang="de-DE" sz="3000" b="0" i="0" u="none" strike="noStrike" cap="none" normalizeH="0" baseline="0" smtClean="0">
              <a:ln>
                <a:noFill/>
              </a:ln>
              <a:solidFill>
                <a:schemeClr val="tx1"/>
              </a:solidFill>
              <a:effectLst/>
              <a:latin typeface="Arial" charset="0"/>
              <a:cs typeface="Arial" charset="0"/>
            </a:endParaRPr>
          </a:p>
        </p:txBody>
      </p:sp>
      <p:sp>
        <p:nvSpPr>
          <p:cNvPr id="12" name="Rechteck 11"/>
          <p:cNvSpPr/>
          <p:nvPr/>
        </p:nvSpPr>
        <p:spPr bwMode="auto">
          <a:xfrm>
            <a:off x="7608473" y="3454754"/>
            <a:ext cx="1063093" cy="792849"/>
          </a:xfrm>
          <a:prstGeom prst="rect">
            <a:avLst/>
          </a:prstGeom>
          <a:noFill/>
          <a:ln w="28575" cap="flat" cmpd="sng" algn="ctr">
            <a:solidFill>
              <a:schemeClr val="tx1">
                <a:lumMod val="75000"/>
                <a:lumOff val="25000"/>
              </a:schemeClr>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pPr marL="0" marR="0" indent="0" algn="l" defTabSz="960438" rtl="0" eaLnBrk="1" fontAlgn="base" latinLnBrk="0" hangingPunct="1">
              <a:lnSpc>
                <a:spcPct val="100000"/>
              </a:lnSpc>
              <a:spcBef>
                <a:spcPct val="0"/>
              </a:spcBef>
              <a:spcAft>
                <a:spcPct val="0"/>
              </a:spcAft>
              <a:buClrTx/>
              <a:buSzTx/>
              <a:buFontTx/>
              <a:buNone/>
              <a:tabLst/>
            </a:pPr>
            <a:endParaRPr kumimoji="0" lang="de-DE" sz="3000" b="0" i="0" u="none" strike="noStrike" cap="none" normalizeH="0" baseline="0" smtClean="0">
              <a:ln>
                <a:noFill/>
              </a:ln>
              <a:solidFill>
                <a:schemeClr val="tx1"/>
              </a:solidFill>
              <a:effectLst/>
              <a:latin typeface="Arial" charset="0"/>
              <a:cs typeface="Arial" charset="0"/>
            </a:endParaRPr>
          </a:p>
        </p:txBody>
      </p:sp>
      <p:sp>
        <p:nvSpPr>
          <p:cNvPr id="13" name="Rechteck 12"/>
          <p:cNvSpPr/>
          <p:nvPr/>
        </p:nvSpPr>
        <p:spPr bwMode="auto">
          <a:xfrm>
            <a:off x="1389914" y="4276179"/>
            <a:ext cx="1167928" cy="835380"/>
          </a:xfrm>
          <a:prstGeom prst="rect">
            <a:avLst/>
          </a:prstGeom>
          <a:noFill/>
          <a:ln w="28575" cap="flat" cmpd="sng" algn="ctr">
            <a:solidFill>
              <a:schemeClr val="tx1">
                <a:lumMod val="75000"/>
                <a:lumOff val="25000"/>
              </a:schemeClr>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pPr marL="0" marR="0" indent="0" algn="l" defTabSz="960438" rtl="0" eaLnBrk="1" fontAlgn="base" latinLnBrk="0" hangingPunct="1">
              <a:lnSpc>
                <a:spcPct val="100000"/>
              </a:lnSpc>
              <a:spcBef>
                <a:spcPct val="0"/>
              </a:spcBef>
              <a:spcAft>
                <a:spcPct val="0"/>
              </a:spcAft>
              <a:buClrTx/>
              <a:buSzTx/>
              <a:buFontTx/>
              <a:buNone/>
              <a:tabLst/>
            </a:pPr>
            <a:endParaRPr kumimoji="0" lang="de-DE" sz="3000" b="0" i="0" u="none" strike="noStrike" cap="none" normalizeH="0" baseline="0" smtClean="0">
              <a:ln>
                <a:noFill/>
              </a:ln>
              <a:solidFill>
                <a:schemeClr val="tx1"/>
              </a:solidFill>
              <a:effectLst/>
              <a:latin typeface="Arial" charset="0"/>
              <a:cs typeface="Arial" charset="0"/>
            </a:endParaRPr>
          </a:p>
        </p:txBody>
      </p:sp>
      <p:sp>
        <p:nvSpPr>
          <p:cNvPr id="14" name="Rechteck 13"/>
          <p:cNvSpPr/>
          <p:nvPr/>
        </p:nvSpPr>
        <p:spPr bwMode="auto">
          <a:xfrm>
            <a:off x="4295678" y="1257300"/>
            <a:ext cx="980273" cy="756004"/>
          </a:xfrm>
          <a:prstGeom prst="rect">
            <a:avLst/>
          </a:prstGeom>
          <a:noFill/>
          <a:ln w="28575" cap="flat" cmpd="sng" algn="ctr">
            <a:solidFill>
              <a:schemeClr val="tx1">
                <a:lumMod val="75000"/>
                <a:lumOff val="25000"/>
              </a:schemeClr>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pPr marL="0" marR="0" indent="0" algn="l" defTabSz="960438" rtl="0" eaLnBrk="1" fontAlgn="base" latinLnBrk="0" hangingPunct="1">
              <a:lnSpc>
                <a:spcPct val="100000"/>
              </a:lnSpc>
              <a:spcBef>
                <a:spcPct val="0"/>
              </a:spcBef>
              <a:spcAft>
                <a:spcPct val="0"/>
              </a:spcAft>
              <a:buClrTx/>
              <a:buSzTx/>
              <a:buFontTx/>
              <a:buNone/>
              <a:tabLst/>
            </a:pPr>
            <a:endParaRPr kumimoji="0" lang="de-DE" sz="3000" b="0" i="0" u="none" strike="noStrike" cap="none" normalizeH="0" baseline="0" smtClean="0">
              <a:ln>
                <a:noFill/>
              </a:ln>
              <a:solidFill>
                <a:schemeClr val="tx1"/>
              </a:solidFill>
              <a:effectLst/>
              <a:latin typeface="Arial" charset="0"/>
              <a:cs typeface="Arial" charset="0"/>
            </a:endParaRPr>
          </a:p>
        </p:txBody>
      </p:sp>
      <p:sp>
        <p:nvSpPr>
          <p:cNvPr id="15" name="Rechteck 14"/>
          <p:cNvSpPr/>
          <p:nvPr/>
        </p:nvSpPr>
        <p:spPr bwMode="auto">
          <a:xfrm>
            <a:off x="5574135" y="1340768"/>
            <a:ext cx="1045740" cy="782512"/>
          </a:xfrm>
          <a:prstGeom prst="rect">
            <a:avLst/>
          </a:prstGeom>
          <a:noFill/>
          <a:ln w="28575" cap="flat" cmpd="sng" algn="ctr">
            <a:solidFill>
              <a:schemeClr val="tx1">
                <a:lumMod val="75000"/>
                <a:lumOff val="25000"/>
              </a:schemeClr>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pPr marL="0" marR="0" indent="0" algn="l" defTabSz="960438" rtl="0" eaLnBrk="1" fontAlgn="base" latinLnBrk="0" hangingPunct="1">
              <a:lnSpc>
                <a:spcPct val="100000"/>
              </a:lnSpc>
              <a:spcBef>
                <a:spcPct val="0"/>
              </a:spcBef>
              <a:spcAft>
                <a:spcPct val="0"/>
              </a:spcAft>
              <a:buClrTx/>
              <a:buSzTx/>
              <a:buFontTx/>
              <a:buNone/>
              <a:tabLst/>
            </a:pPr>
            <a:endParaRPr kumimoji="0" lang="de-DE" sz="3000" b="0" i="0" u="none" strike="noStrike" cap="none" normalizeH="0" baseline="0" smtClean="0">
              <a:ln>
                <a:noFill/>
              </a:ln>
              <a:solidFill>
                <a:schemeClr val="tx1"/>
              </a:solidFill>
              <a:effectLst/>
              <a:latin typeface="Arial" charset="0"/>
              <a:cs typeface="Arial" charset="0"/>
            </a:endParaRPr>
          </a:p>
        </p:txBody>
      </p:sp>
      <p:sp>
        <p:nvSpPr>
          <p:cNvPr id="16" name="Rechteck 15"/>
          <p:cNvSpPr/>
          <p:nvPr/>
        </p:nvSpPr>
        <p:spPr bwMode="auto">
          <a:xfrm>
            <a:off x="5343904" y="2123280"/>
            <a:ext cx="995363" cy="801664"/>
          </a:xfrm>
          <a:prstGeom prst="rect">
            <a:avLst/>
          </a:prstGeom>
          <a:noFill/>
          <a:ln w="28575" cap="flat" cmpd="sng" algn="ctr">
            <a:solidFill>
              <a:schemeClr val="tx1">
                <a:lumMod val="75000"/>
                <a:lumOff val="25000"/>
              </a:schemeClr>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pPr marL="0" marR="0" indent="0" algn="l" defTabSz="960438" rtl="0" eaLnBrk="1" fontAlgn="base" latinLnBrk="0" hangingPunct="1">
              <a:lnSpc>
                <a:spcPct val="100000"/>
              </a:lnSpc>
              <a:spcBef>
                <a:spcPct val="0"/>
              </a:spcBef>
              <a:spcAft>
                <a:spcPct val="0"/>
              </a:spcAft>
              <a:buClrTx/>
              <a:buSzTx/>
              <a:buFontTx/>
              <a:buNone/>
              <a:tabLst/>
            </a:pPr>
            <a:endParaRPr kumimoji="0" lang="de-DE" sz="3000" b="0" i="0" u="none" strike="noStrike" cap="none" normalizeH="0" baseline="0" smtClean="0">
              <a:ln>
                <a:noFill/>
              </a:ln>
              <a:solidFill>
                <a:schemeClr val="tx1"/>
              </a:solidFill>
              <a:effectLst/>
              <a:latin typeface="Arial" charset="0"/>
              <a:cs typeface="Arial" charset="0"/>
            </a:endParaRPr>
          </a:p>
        </p:txBody>
      </p:sp>
      <p:sp>
        <p:nvSpPr>
          <p:cNvPr id="17" name="Rechteck 16"/>
          <p:cNvSpPr/>
          <p:nvPr/>
        </p:nvSpPr>
        <p:spPr bwMode="auto">
          <a:xfrm>
            <a:off x="2557842" y="4623464"/>
            <a:ext cx="1175958" cy="917266"/>
          </a:xfrm>
          <a:prstGeom prst="rect">
            <a:avLst/>
          </a:prstGeom>
          <a:noFill/>
          <a:ln w="28575" cap="flat" cmpd="sng" algn="ctr">
            <a:solidFill>
              <a:schemeClr val="tx1">
                <a:lumMod val="75000"/>
                <a:lumOff val="25000"/>
              </a:schemeClr>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pPr marL="0" marR="0" indent="0" algn="l" defTabSz="960438" rtl="0" eaLnBrk="1" fontAlgn="base" latinLnBrk="0" hangingPunct="1">
              <a:lnSpc>
                <a:spcPct val="100000"/>
              </a:lnSpc>
              <a:spcBef>
                <a:spcPct val="0"/>
              </a:spcBef>
              <a:spcAft>
                <a:spcPct val="0"/>
              </a:spcAft>
              <a:buClrTx/>
              <a:buSzTx/>
              <a:buFontTx/>
              <a:buNone/>
              <a:tabLst/>
            </a:pPr>
            <a:endParaRPr kumimoji="0" lang="de-DE" sz="3000" b="0" i="0" u="none" strike="noStrike" cap="none" normalizeH="0" baseline="0" smtClean="0">
              <a:ln>
                <a:noFill/>
              </a:ln>
              <a:solidFill>
                <a:schemeClr val="tx1"/>
              </a:solidFill>
              <a:effectLst/>
              <a:latin typeface="Arial" charset="0"/>
              <a:cs typeface="Arial" charset="0"/>
            </a:endParaRPr>
          </a:p>
        </p:txBody>
      </p:sp>
      <p:pic>
        <p:nvPicPr>
          <p:cNvPr id="18" name="Picture 10"/>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703574" y="6056676"/>
            <a:ext cx="1195981" cy="49428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hteck 18"/>
          <p:cNvSpPr/>
          <p:nvPr/>
        </p:nvSpPr>
        <p:spPr bwMode="auto">
          <a:xfrm>
            <a:off x="1792710" y="1314334"/>
            <a:ext cx="1167928" cy="835380"/>
          </a:xfrm>
          <a:prstGeom prst="rect">
            <a:avLst/>
          </a:prstGeom>
          <a:noFill/>
          <a:ln w="28575" cap="flat" cmpd="sng" algn="ctr">
            <a:solidFill>
              <a:schemeClr val="tx1">
                <a:lumMod val="75000"/>
                <a:lumOff val="25000"/>
              </a:schemeClr>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pPr marL="0" marR="0" indent="0" algn="l" defTabSz="960438" rtl="0" eaLnBrk="1" fontAlgn="base" latinLnBrk="0" hangingPunct="1">
              <a:lnSpc>
                <a:spcPct val="100000"/>
              </a:lnSpc>
              <a:spcBef>
                <a:spcPct val="0"/>
              </a:spcBef>
              <a:spcAft>
                <a:spcPct val="0"/>
              </a:spcAft>
              <a:buClrTx/>
              <a:buSzTx/>
              <a:buFontTx/>
              <a:buNone/>
              <a:tabLst/>
            </a:pPr>
            <a:endParaRPr kumimoji="0" lang="de-DE" sz="3000" b="0" i="0" u="none" strike="noStrike" cap="none" normalizeH="0" baseline="0" smtClean="0">
              <a:ln>
                <a:noFill/>
              </a:ln>
              <a:solidFill>
                <a:schemeClr val="tx1"/>
              </a:solidFill>
              <a:effectLst/>
              <a:latin typeface="Arial" charset="0"/>
              <a:cs typeface="Arial" charset="0"/>
            </a:endParaRPr>
          </a:p>
        </p:txBody>
      </p:sp>
      <p:sp>
        <p:nvSpPr>
          <p:cNvPr id="20" name="Rechteck 19"/>
          <p:cNvSpPr/>
          <p:nvPr/>
        </p:nvSpPr>
        <p:spPr bwMode="auto">
          <a:xfrm>
            <a:off x="5071348" y="4033779"/>
            <a:ext cx="1167928" cy="835380"/>
          </a:xfrm>
          <a:prstGeom prst="rect">
            <a:avLst/>
          </a:prstGeom>
          <a:noFill/>
          <a:ln w="28575" cap="flat" cmpd="sng" algn="ctr">
            <a:solidFill>
              <a:schemeClr val="tx1">
                <a:lumMod val="75000"/>
                <a:lumOff val="25000"/>
              </a:schemeClr>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pPr marL="0" marR="0" indent="0" algn="l" defTabSz="960438" rtl="0" eaLnBrk="1" fontAlgn="base" latinLnBrk="0" hangingPunct="1">
              <a:lnSpc>
                <a:spcPct val="100000"/>
              </a:lnSpc>
              <a:spcBef>
                <a:spcPct val="0"/>
              </a:spcBef>
              <a:spcAft>
                <a:spcPct val="0"/>
              </a:spcAft>
              <a:buClrTx/>
              <a:buSzTx/>
              <a:buFontTx/>
              <a:buNone/>
              <a:tabLst/>
            </a:pPr>
            <a:endParaRPr kumimoji="0" lang="de-DE" sz="3000" b="0" i="0" u="none" strike="noStrike" cap="none" normalizeH="0" baseline="0" smtClean="0">
              <a:ln>
                <a:noFill/>
              </a:ln>
              <a:solidFill>
                <a:schemeClr val="tx1"/>
              </a:solidFill>
              <a:effectLst/>
              <a:latin typeface="Arial" charset="0"/>
              <a:cs typeface="Arial" charset="0"/>
            </a:endParaRPr>
          </a:p>
        </p:txBody>
      </p:sp>
      <p:sp>
        <p:nvSpPr>
          <p:cNvPr id="23" name="Rechteck 22"/>
          <p:cNvSpPr/>
          <p:nvPr/>
        </p:nvSpPr>
        <p:spPr bwMode="auto">
          <a:xfrm>
            <a:off x="4863120" y="4861434"/>
            <a:ext cx="1167928" cy="835380"/>
          </a:xfrm>
          <a:prstGeom prst="rect">
            <a:avLst/>
          </a:prstGeom>
          <a:noFill/>
          <a:ln w="28575" cap="flat" cmpd="sng" algn="ctr">
            <a:solidFill>
              <a:schemeClr val="tx1">
                <a:lumMod val="75000"/>
                <a:lumOff val="25000"/>
              </a:schemeClr>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pPr marL="0" marR="0" indent="0" algn="l" defTabSz="960438" rtl="0" eaLnBrk="1" fontAlgn="base" latinLnBrk="0" hangingPunct="1">
              <a:lnSpc>
                <a:spcPct val="100000"/>
              </a:lnSpc>
              <a:spcBef>
                <a:spcPct val="0"/>
              </a:spcBef>
              <a:spcAft>
                <a:spcPct val="0"/>
              </a:spcAft>
              <a:buClrTx/>
              <a:buSzTx/>
              <a:buFontTx/>
              <a:buNone/>
              <a:tabLst/>
            </a:pPr>
            <a:endParaRPr kumimoji="0" lang="de-DE" sz="30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27218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Konsumieren und bezahlen.</a:t>
            </a:r>
            <a:endParaRPr lang="de-DE" dirty="0"/>
          </a:p>
        </p:txBody>
      </p:sp>
      <p:pic>
        <p:nvPicPr>
          <p:cNvPr id="32772" name="Picture 4" descr="G:\clients_6209\Zukunftsstudie\62.09.120608_ZukunftIKT4\90 Sonstiges\Logos und Fotos\mobilewall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1060" y="991551"/>
            <a:ext cx="5499982" cy="388800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8" name="Rechteck 7"/>
          <p:cNvSpPr/>
          <p:nvPr/>
        </p:nvSpPr>
        <p:spPr>
          <a:xfrm>
            <a:off x="4180696" y="4952514"/>
            <a:ext cx="3294698" cy="276999"/>
          </a:xfrm>
          <a:prstGeom prst="rect">
            <a:avLst/>
          </a:prstGeom>
        </p:spPr>
        <p:txBody>
          <a:bodyPr wrap="square">
            <a:spAutoFit/>
          </a:bodyPr>
          <a:lstStyle/>
          <a:p>
            <a:pPr algn="r"/>
            <a:r>
              <a:rPr lang="de-DE" sz="1200" dirty="0" smtClean="0">
                <a:solidFill>
                  <a:srgbClr val="FFFFFF"/>
                </a:solidFill>
                <a:latin typeface="Lucida Sans Unicode" pitchFamily="34" charset="0"/>
                <a:ea typeface="Arial Unicode MS" pitchFamily="34" charset="-128"/>
                <a:cs typeface="Lucida Sans Unicode" pitchFamily="34" charset="0"/>
              </a:rPr>
              <a:t>Die Brieftasche im Mobiltelefon.</a:t>
            </a:r>
            <a:endParaRPr lang="de-DE" dirty="0"/>
          </a:p>
        </p:txBody>
      </p:sp>
      <p:pic>
        <p:nvPicPr>
          <p:cNvPr id="5" name="Picture 10"/>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763734" y="6176996"/>
            <a:ext cx="1195981" cy="49428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813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clients_6209\Zukunftsstudie\62.09.120608_ZukunftIKT4\90 Sonstiges\Zukunftsraum\Slideshow Stelen\ZB_7_2\1.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6000" b="100000" l="2785" r="96154">
                        <a14:foregroundMark x1="6366" y1="25600" x2="6366" y2="25600"/>
                      </a14:backgroundRemoval>
                    </a14:imgEffect>
                  </a14:imgLayer>
                </a14:imgProps>
              </a:ext>
              <a:ext uri="{28A0092B-C50C-407E-A947-70E740481C1C}">
                <a14:useLocalDpi xmlns:a14="http://schemas.microsoft.com/office/drawing/2010/main"/>
              </a:ext>
            </a:extLst>
          </a:blip>
          <a:srcRect/>
          <a:stretch/>
        </p:blipFill>
        <p:spPr bwMode="auto">
          <a:xfrm>
            <a:off x="142647" y="245396"/>
            <a:ext cx="4789393" cy="798287"/>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1361728" y="1426799"/>
            <a:ext cx="6837392" cy="4616648"/>
          </a:xfrm>
          <a:prstGeom prst="rect">
            <a:avLst/>
          </a:prstGeom>
          <a:noFill/>
        </p:spPr>
        <p:txBody>
          <a:bodyPr wrap="square" rtlCol="0">
            <a:spAutoFit/>
          </a:bodyPr>
          <a:lstStyle/>
          <a:p>
            <a:r>
              <a:rPr lang="de-DE" sz="4000" i="1" dirty="0" smtClean="0">
                <a:solidFill>
                  <a:schemeClr val="bg1"/>
                </a:solidFill>
                <a:latin typeface="Lucida Sans Unicode" pitchFamily="34" charset="0"/>
                <a:cs typeface="Lucida Sans Unicode" pitchFamily="34" charset="0"/>
              </a:rPr>
              <a:t>„…spätestens </a:t>
            </a:r>
            <a:r>
              <a:rPr lang="de-DE" sz="5400" b="1" i="1" dirty="0">
                <a:solidFill>
                  <a:schemeClr val="bg1"/>
                </a:solidFill>
                <a:latin typeface="Lucida Sans Unicode" pitchFamily="34" charset="0"/>
                <a:cs typeface="Lucida Sans Unicode" pitchFamily="34" charset="0"/>
              </a:rPr>
              <a:t>2024</a:t>
            </a:r>
            <a:r>
              <a:rPr lang="de-DE" sz="5400" i="1" dirty="0">
                <a:solidFill>
                  <a:schemeClr val="bg1"/>
                </a:solidFill>
                <a:latin typeface="Lucida Sans Unicode" pitchFamily="34" charset="0"/>
                <a:cs typeface="Lucida Sans Unicode" pitchFamily="34" charset="0"/>
              </a:rPr>
              <a:t> </a:t>
            </a:r>
            <a:r>
              <a:rPr lang="de-DE" sz="4000" i="1" dirty="0">
                <a:solidFill>
                  <a:schemeClr val="bg1"/>
                </a:solidFill>
                <a:latin typeface="Lucida Sans Unicode" pitchFamily="34" charset="0"/>
                <a:cs typeface="Lucida Sans Unicode" pitchFamily="34" charset="0"/>
              </a:rPr>
              <a:t>ist die Bezahlung im Einzelhandel </a:t>
            </a:r>
            <a:r>
              <a:rPr lang="de-DE" sz="4000" i="1" dirty="0" smtClean="0">
                <a:solidFill>
                  <a:schemeClr val="bg1"/>
                </a:solidFill>
                <a:latin typeface="Lucida Sans Unicode" pitchFamily="34" charset="0"/>
                <a:cs typeface="Lucida Sans Unicode" pitchFamily="34" charset="0"/>
              </a:rPr>
              <a:t>oder Restaurant </a:t>
            </a:r>
            <a:r>
              <a:rPr lang="de-DE" sz="4000" i="1" dirty="0">
                <a:solidFill>
                  <a:schemeClr val="bg1"/>
                </a:solidFill>
                <a:latin typeface="Lucida Sans Unicode" pitchFamily="34" charset="0"/>
                <a:cs typeface="Lucida Sans Unicode" pitchFamily="34" charset="0"/>
              </a:rPr>
              <a:t>über das mobile Endgerät </a:t>
            </a:r>
            <a:r>
              <a:rPr lang="de-DE" sz="4000" i="1" dirty="0" smtClean="0">
                <a:solidFill>
                  <a:schemeClr val="bg1"/>
                </a:solidFill>
                <a:latin typeface="Lucida Sans Unicode" pitchFamily="34" charset="0"/>
                <a:cs typeface="Lucida Sans Unicode" pitchFamily="34" charset="0"/>
              </a:rPr>
              <a:t>weltweit mit </a:t>
            </a:r>
            <a:r>
              <a:rPr lang="de-DE" sz="4000" i="1" dirty="0">
                <a:solidFill>
                  <a:schemeClr val="bg1"/>
                </a:solidFill>
                <a:latin typeface="Lucida Sans Unicode" pitchFamily="34" charset="0"/>
                <a:cs typeface="Lucida Sans Unicode" pitchFamily="34" charset="0"/>
              </a:rPr>
              <a:t>einheitlicher Technologie möglich.“</a:t>
            </a:r>
          </a:p>
        </p:txBody>
      </p:sp>
      <p:sp>
        <p:nvSpPr>
          <p:cNvPr id="8" name="Rechteck 7"/>
          <p:cNvSpPr/>
          <p:nvPr/>
        </p:nvSpPr>
        <p:spPr>
          <a:xfrm>
            <a:off x="81888" y="6655011"/>
            <a:ext cx="6288979" cy="215444"/>
          </a:xfrm>
          <a:prstGeom prst="rect">
            <a:avLst/>
          </a:prstGeom>
        </p:spPr>
        <p:txBody>
          <a:bodyPr wrap="square">
            <a:spAutoFit/>
          </a:bodyPr>
          <a:lstStyle/>
          <a:p>
            <a:r>
              <a:rPr lang="de-DE" sz="800" dirty="0">
                <a:solidFill>
                  <a:srgbClr val="000000"/>
                </a:solidFill>
                <a:latin typeface="Lucida Sans Unicode" pitchFamily="34" charset="0"/>
                <a:ea typeface="MS PGothic" pitchFamily="34" charset="-128"/>
                <a:cs typeface="Lucida Sans Unicode" pitchFamily="34" charset="0"/>
              </a:rPr>
              <a:t>Quelle: </a:t>
            </a:r>
            <a:r>
              <a:rPr lang="de-DE" sz="800" dirty="0" smtClean="0">
                <a:solidFill>
                  <a:srgbClr val="000000"/>
                </a:solidFill>
                <a:latin typeface="Lucida Sans Unicode" pitchFamily="34" charset="0"/>
                <a:ea typeface="MS PGothic" pitchFamily="34" charset="-128"/>
                <a:cs typeface="Lucida Sans Unicode" pitchFamily="34" charset="0"/>
              </a:rPr>
              <a:t>Zukunftsstudie MÜNCHNER </a:t>
            </a:r>
            <a:r>
              <a:rPr lang="de-DE" sz="800" dirty="0">
                <a:solidFill>
                  <a:srgbClr val="000000"/>
                </a:solidFill>
                <a:latin typeface="Lucida Sans Unicode" pitchFamily="34" charset="0"/>
                <a:ea typeface="MS PGothic" pitchFamily="34" charset="-128"/>
                <a:cs typeface="Lucida Sans Unicode" pitchFamily="34" charset="0"/>
              </a:rPr>
              <a:t>KREIS </a:t>
            </a:r>
            <a:r>
              <a:rPr lang="de-DE" sz="800" dirty="0" smtClean="0">
                <a:solidFill>
                  <a:srgbClr val="000000"/>
                </a:solidFill>
                <a:latin typeface="Lucida Sans Unicode" pitchFamily="34" charset="0"/>
                <a:ea typeface="MS PGothic" pitchFamily="34" charset="-128"/>
                <a:cs typeface="Lucida Sans Unicode" pitchFamily="34" charset="0"/>
              </a:rPr>
              <a:t>2011 – </a:t>
            </a:r>
            <a:r>
              <a:rPr lang="de-DE" sz="800" dirty="0">
                <a:solidFill>
                  <a:srgbClr val="000000"/>
                </a:solidFill>
                <a:latin typeface="Lucida Sans Unicode" pitchFamily="34" charset="0"/>
                <a:ea typeface="MS PGothic" pitchFamily="34" charset="-128"/>
                <a:cs typeface="Lucida Sans Unicode" pitchFamily="34" charset="0"/>
              </a:rPr>
              <a:t>www.zukunft-ikt.de</a:t>
            </a:r>
            <a:endParaRPr lang="de-DE" sz="800" dirty="0"/>
          </a:p>
        </p:txBody>
      </p:sp>
      <p:pic>
        <p:nvPicPr>
          <p:cNvPr id="7" name="Picture 10"/>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763734" y="6176996"/>
            <a:ext cx="1195981" cy="49428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401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hteck 5"/>
          <p:cNvSpPr/>
          <p:nvPr/>
        </p:nvSpPr>
        <p:spPr>
          <a:xfrm>
            <a:off x="232467" y="1175672"/>
            <a:ext cx="8670525" cy="5022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2" descr="G:\clients_6209\Zukunftsstudie\62.09.120608_ZukunftIKT4\90 Sonstiges\Zukunftsraum\Slideshow Stelen\ZB_7_2\1.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6000" b="100000" l="2785" r="96154">
                        <a14:foregroundMark x1="6366" y1="25600" x2="6366" y2="25600"/>
                      </a14:backgroundRemoval>
                    </a14:imgEffect>
                  </a14:imgLayer>
                </a14:imgProps>
              </a:ext>
              <a:ext uri="{28A0092B-C50C-407E-A947-70E740481C1C}">
                <a14:useLocalDpi xmlns:a14="http://schemas.microsoft.com/office/drawing/2010/main"/>
              </a:ext>
            </a:extLst>
          </a:blip>
          <a:srcRect/>
          <a:stretch/>
        </p:blipFill>
        <p:spPr bwMode="auto">
          <a:xfrm>
            <a:off x="142647" y="245396"/>
            <a:ext cx="4789393" cy="798287"/>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81888" y="6655011"/>
            <a:ext cx="6288979" cy="215444"/>
          </a:xfrm>
          <a:prstGeom prst="rect">
            <a:avLst/>
          </a:prstGeom>
        </p:spPr>
        <p:txBody>
          <a:bodyPr wrap="square">
            <a:spAutoFit/>
          </a:bodyPr>
          <a:lstStyle/>
          <a:p>
            <a:r>
              <a:rPr lang="de-DE" sz="800" dirty="0">
                <a:solidFill>
                  <a:srgbClr val="000000"/>
                </a:solidFill>
                <a:latin typeface="Lucida Sans Unicode" pitchFamily="34" charset="0"/>
                <a:ea typeface="MS PGothic" pitchFamily="34" charset="-128"/>
                <a:cs typeface="Lucida Sans Unicode" pitchFamily="34" charset="0"/>
              </a:rPr>
              <a:t>Quelle: </a:t>
            </a:r>
            <a:r>
              <a:rPr lang="de-DE" sz="800" dirty="0" smtClean="0">
                <a:solidFill>
                  <a:srgbClr val="000000"/>
                </a:solidFill>
                <a:latin typeface="Lucida Sans Unicode" pitchFamily="34" charset="0"/>
                <a:ea typeface="MS PGothic" pitchFamily="34" charset="-128"/>
                <a:cs typeface="Lucida Sans Unicode" pitchFamily="34" charset="0"/>
              </a:rPr>
              <a:t>Zukunftsstudie </a:t>
            </a:r>
            <a:r>
              <a:rPr lang="de-DE" sz="800" dirty="0">
                <a:solidFill>
                  <a:srgbClr val="000000"/>
                </a:solidFill>
                <a:latin typeface="Lucida Sans Unicode" pitchFamily="34" charset="0"/>
                <a:ea typeface="MS PGothic" pitchFamily="34" charset="-128"/>
                <a:cs typeface="Lucida Sans Unicode" pitchFamily="34" charset="0"/>
              </a:rPr>
              <a:t>MÜNCHNER </a:t>
            </a:r>
            <a:r>
              <a:rPr lang="de-DE" sz="800" dirty="0" smtClean="0">
                <a:solidFill>
                  <a:srgbClr val="000000"/>
                </a:solidFill>
                <a:latin typeface="Lucida Sans Unicode" pitchFamily="34" charset="0"/>
                <a:ea typeface="MS PGothic" pitchFamily="34" charset="-128"/>
                <a:cs typeface="Lucida Sans Unicode" pitchFamily="34" charset="0"/>
              </a:rPr>
              <a:t>KREIS 2011 – </a:t>
            </a:r>
            <a:r>
              <a:rPr lang="de-DE" sz="800" dirty="0">
                <a:solidFill>
                  <a:srgbClr val="000000"/>
                </a:solidFill>
                <a:latin typeface="Lucida Sans Unicode" pitchFamily="34" charset="0"/>
                <a:ea typeface="MS PGothic" pitchFamily="34" charset="-128"/>
                <a:cs typeface="Lucida Sans Unicode" pitchFamily="34" charset="0"/>
              </a:rPr>
              <a:t>www.zukunft-ikt.de</a:t>
            </a:r>
            <a:endParaRPr lang="de-DE" sz="800" dirty="0"/>
          </a:p>
        </p:txBody>
      </p:sp>
      <p:pic>
        <p:nvPicPr>
          <p:cNvPr id="3788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830" y="1726623"/>
            <a:ext cx="439102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88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2320" y="1713200"/>
            <a:ext cx="3943350"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88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1026" y="5159087"/>
            <a:ext cx="33337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0"/>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763734" y="6176996"/>
            <a:ext cx="1195981" cy="49428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9029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2780928"/>
            <a:ext cx="395536"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9" name="Rechteck 8"/>
          <p:cNvSpPr/>
          <p:nvPr>
            <p:custDataLst>
              <p:tags r:id="rId1"/>
            </p:custDataLst>
          </p:nvPr>
        </p:nvSpPr>
        <p:spPr>
          <a:xfrm>
            <a:off x="179512" y="188640"/>
            <a:ext cx="8784976" cy="6480720"/>
          </a:xfrm>
          <a:prstGeom prst="rect">
            <a:avLst/>
          </a:prstGeom>
          <a:solidFill>
            <a:srgbClr val="B60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8914" name="Picture 2" descr="G:\clients_6209\Zukunftsstudie\62.09.120608_ZukunftIKT4\90 Sonstiges\Zukunftsraum\Slideshow Stelen\ZB_7_2\7.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411761" y="904838"/>
            <a:ext cx="6263928" cy="52586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clients_6209\Zukunftsstudie\62.09.120608_ZukunftIKT4\90 Sonstiges\Zukunftsraum\Slideshow Stelen\ZB_7_2\1.jpg"/>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ackgroundRemoval t="16000" b="100000" l="2785" r="96154">
                        <a14:foregroundMark x1="6366" y1="25600" x2="6366" y2="25600"/>
                      </a14:backgroundRemoval>
                    </a14:imgEffect>
                  </a14:imgLayer>
                </a14:imgProps>
              </a:ext>
              <a:ext uri="{28A0092B-C50C-407E-A947-70E740481C1C}">
                <a14:useLocalDpi xmlns:a14="http://schemas.microsoft.com/office/drawing/2010/main"/>
              </a:ext>
            </a:extLst>
          </a:blip>
          <a:srcRect/>
          <a:stretch/>
        </p:blipFill>
        <p:spPr bwMode="auto">
          <a:xfrm>
            <a:off x="142647" y="245396"/>
            <a:ext cx="4789393" cy="798287"/>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81888" y="6655011"/>
            <a:ext cx="6288979" cy="215444"/>
          </a:xfrm>
          <a:prstGeom prst="rect">
            <a:avLst/>
          </a:prstGeom>
        </p:spPr>
        <p:txBody>
          <a:bodyPr wrap="square">
            <a:spAutoFit/>
          </a:bodyPr>
          <a:lstStyle/>
          <a:p>
            <a:r>
              <a:rPr lang="de-DE" sz="800" dirty="0">
                <a:solidFill>
                  <a:srgbClr val="000000"/>
                </a:solidFill>
                <a:latin typeface="Lucida Sans Unicode" pitchFamily="34" charset="0"/>
                <a:ea typeface="MS PGothic" pitchFamily="34" charset="-128"/>
                <a:cs typeface="Lucida Sans Unicode" pitchFamily="34" charset="0"/>
              </a:rPr>
              <a:t>Quelle: </a:t>
            </a:r>
            <a:r>
              <a:rPr lang="de-DE" sz="800" dirty="0" smtClean="0">
                <a:solidFill>
                  <a:srgbClr val="000000"/>
                </a:solidFill>
                <a:latin typeface="Lucida Sans Unicode" pitchFamily="34" charset="0"/>
                <a:ea typeface="MS PGothic" pitchFamily="34" charset="-128"/>
                <a:cs typeface="Lucida Sans Unicode" pitchFamily="34" charset="0"/>
              </a:rPr>
              <a:t>Zukunftsstudie </a:t>
            </a:r>
            <a:r>
              <a:rPr lang="de-DE" sz="800" dirty="0">
                <a:solidFill>
                  <a:srgbClr val="000000"/>
                </a:solidFill>
                <a:latin typeface="Lucida Sans Unicode" pitchFamily="34" charset="0"/>
                <a:ea typeface="MS PGothic" pitchFamily="34" charset="-128"/>
                <a:cs typeface="Lucida Sans Unicode" pitchFamily="34" charset="0"/>
              </a:rPr>
              <a:t>MÜNCHNER KREIS </a:t>
            </a:r>
            <a:r>
              <a:rPr lang="de-DE" sz="800" dirty="0" smtClean="0">
                <a:solidFill>
                  <a:srgbClr val="000000"/>
                </a:solidFill>
                <a:latin typeface="Lucida Sans Unicode" pitchFamily="34" charset="0"/>
                <a:ea typeface="MS PGothic" pitchFamily="34" charset="-128"/>
                <a:cs typeface="Lucida Sans Unicode" pitchFamily="34" charset="0"/>
              </a:rPr>
              <a:t>2011 – </a:t>
            </a:r>
            <a:r>
              <a:rPr lang="de-DE" sz="800" dirty="0">
                <a:solidFill>
                  <a:srgbClr val="000000"/>
                </a:solidFill>
                <a:latin typeface="Lucida Sans Unicode" pitchFamily="34" charset="0"/>
                <a:ea typeface="MS PGothic" pitchFamily="34" charset="-128"/>
                <a:cs typeface="Lucida Sans Unicode" pitchFamily="34" charset="0"/>
              </a:rPr>
              <a:t>www.zukunft-ikt.de</a:t>
            </a:r>
            <a:endParaRPr lang="de-DE" sz="800" dirty="0"/>
          </a:p>
        </p:txBody>
      </p:sp>
      <p:pic>
        <p:nvPicPr>
          <p:cNvPr id="7" name="Picture 10"/>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763734" y="6176996"/>
            <a:ext cx="1195981" cy="49428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964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72570" y="1029342"/>
            <a:ext cx="9148390" cy="1015663"/>
          </a:xfrm>
          <a:prstGeom prst="rect">
            <a:avLst/>
          </a:prstGeom>
        </p:spPr>
        <p:txBody>
          <a:bodyPr wrap="square">
            <a:spAutoFit/>
          </a:bodyPr>
          <a:lstStyle/>
          <a:p>
            <a:pPr lvl="0"/>
            <a:r>
              <a:rPr lang="de-DE" sz="6000" b="1" dirty="0">
                <a:solidFill>
                  <a:srgbClr val="FFFFFF"/>
                </a:solidFill>
                <a:latin typeface="Verdana" pitchFamily="34" charset="0"/>
                <a:ea typeface="Verdana" pitchFamily="34" charset="0"/>
                <a:cs typeface="Verdana" pitchFamily="34" charset="0"/>
              </a:rPr>
              <a:t>Deutschland</a:t>
            </a:r>
            <a:r>
              <a:rPr lang="de-DE" sz="4400" b="1" dirty="0">
                <a:solidFill>
                  <a:srgbClr val="FFFFFF"/>
                </a:solidFill>
                <a:latin typeface="Verdana" pitchFamily="34" charset="0"/>
                <a:ea typeface="Verdana" pitchFamily="34" charset="0"/>
                <a:cs typeface="Verdana" pitchFamily="34" charset="0"/>
              </a:rPr>
              <a:t> </a:t>
            </a:r>
            <a:r>
              <a:rPr lang="de-DE" sz="6000" b="1" dirty="0" smtClean="0">
                <a:solidFill>
                  <a:srgbClr val="FFFFFF"/>
                </a:solidFill>
                <a:latin typeface="Verdana" pitchFamily="34" charset="0"/>
                <a:ea typeface="Verdana" pitchFamily="34" charset="0"/>
                <a:cs typeface="Verdana" pitchFamily="34" charset="0"/>
              </a:rPr>
              <a:t>2011:</a:t>
            </a:r>
            <a:endParaRPr lang="de-DE" sz="6000" b="1" dirty="0">
              <a:solidFill>
                <a:srgbClr val="FFFFFF"/>
              </a:solidFill>
              <a:latin typeface="Verdana" pitchFamily="34" charset="0"/>
              <a:ea typeface="Verdana" pitchFamily="34" charset="0"/>
              <a:cs typeface="Verdana" pitchFamily="34" charset="0"/>
            </a:endParaRPr>
          </a:p>
        </p:txBody>
      </p:sp>
      <p:sp>
        <p:nvSpPr>
          <p:cNvPr id="3" name="Textfeld 2"/>
          <p:cNvSpPr txBox="1"/>
          <p:nvPr/>
        </p:nvSpPr>
        <p:spPr>
          <a:xfrm>
            <a:off x="201765" y="1029342"/>
            <a:ext cx="8890000" cy="3785652"/>
          </a:xfrm>
          <a:prstGeom prst="rect">
            <a:avLst/>
          </a:prstGeom>
          <a:noFill/>
        </p:spPr>
        <p:txBody>
          <a:bodyPr wrap="square" rtlCol="0">
            <a:spAutoFit/>
          </a:bodyPr>
          <a:lstStyle/>
          <a:p>
            <a:r>
              <a:rPr lang="de-DE" sz="2000" dirty="0" smtClean="0">
                <a:solidFill>
                  <a:srgbClr val="333333"/>
                </a:solidFill>
                <a:latin typeface="Verdana" pitchFamily="34" charset="0"/>
                <a:ea typeface="Verdana" pitchFamily="34" charset="0"/>
                <a:cs typeface="Verdana" pitchFamily="34" charset="0"/>
              </a:rPr>
              <a:t>Status-Quo:</a:t>
            </a:r>
            <a:r>
              <a:rPr lang="de-DE" sz="3600" dirty="0" smtClean="0">
                <a:solidFill>
                  <a:srgbClr val="333333"/>
                </a:solidFill>
                <a:latin typeface="Verdana" pitchFamily="34" charset="0"/>
                <a:ea typeface="Verdana" pitchFamily="34" charset="0"/>
                <a:cs typeface="Verdana" pitchFamily="34" charset="0"/>
              </a:rPr>
              <a:t/>
            </a:r>
            <a:br>
              <a:rPr lang="de-DE" sz="3600" dirty="0" smtClean="0">
                <a:solidFill>
                  <a:srgbClr val="333333"/>
                </a:solidFill>
                <a:latin typeface="Verdana" pitchFamily="34" charset="0"/>
                <a:ea typeface="Verdana" pitchFamily="34" charset="0"/>
                <a:cs typeface="Verdana" pitchFamily="34" charset="0"/>
              </a:rPr>
            </a:br>
            <a:r>
              <a:rPr lang="de-DE" sz="3600" dirty="0" smtClean="0">
                <a:solidFill>
                  <a:srgbClr val="333333"/>
                </a:solidFill>
                <a:latin typeface="Verdana" pitchFamily="34" charset="0"/>
                <a:ea typeface="Verdana" pitchFamily="34" charset="0"/>
                <a:cs typeface="Verdana" pitchFamily="34" charset="0"/>
              </a:rPr>
              <a:t>Digitale Gesellschaft</a:t>
            </a:r>
          </a:p>
          <a:p>
            <a:endParaRPr lang="de-DE" sz="3600" dirty="0" smtClean="0">
              <a:solidFill>
                <a:srgbClr val="333333"/>
              </a:solidFill>
              <a:latin typeface="Verdana" pitchFamily="34" charset="0"/>
              <a:ea typeface="Verdana" pitchFamily="34" charset="0"/>
              <a:cs typeface="Verdana" pitchFamily="34" charset="0"/>
            </a:endParaRPr>
          </a:p>
          <a:p>
            <a:r>
              <a:rPr lang="de-DE" sz="2000" dirty="0" smtClean="0">
                <a:solidFill>
                  <a:srgbClr val="333333"/>
                </a:solidFill>
                <a:latin typeface="Verdana" pitchFamily="34" charset="0"/>
                <a:ea typeface="Verdana" pitchFamily="34" charset="0"/>
                <a:cs typeface="Verdana" pitchFamily="34" charset="0"/>
              </a:rPr>
              <a:t>… der nächste Trend:</a:t>
            </a:r>
          </a:p>
          <a:p>
            <a:r>
              <a:rPr lang="de-DE" sz="3600" dirty="0" smtClean="0">
                <a:solidFill>
                  <a:srgbClr val="333333"/>
                </a:solidFill>
                <a:latin typeface="Verdana" pitchFamily="34" charset="0"/>
                <a:ea typeface="Verdana" pitchFamily="34" charset="0"/>
                <a:cs typeface="Verdana" pitchFamily="34" charset="0"/>
              </a:rPr>
              <a:t>Mobile Nutzung</a:t>
            </a:r>
          </a:p>
          <a:p>
            <a:endParaRPr lang="de-DE" sz="3600" dirty="0" smtClean="0">
              <a:solidFill>
                <a:srgbClr val="333333"/>
              </a:solidFill>
              <a:latin typeface="Verdana" pitchFamily="34" charset="0"/>
              <a:ea typeface="Verdana" pitchFamily="34" charset="0"/>
              <a:cs typeface="Verdana" pitchFamily="34" charset="0"/>
            </a:endParaRPr>
          </a:p>
          <a:p>
            <a:r>
              <a:rPr lang="de-DE" sz="2000" dirty="0">
                <a:solidFill>
                  <a:srgbClr val="333333"/>
                </a:solidFill>
                <a:latin typeface="Verdana" pitchFamily="34" charset="0"/>
                <a:ea typeface="Verdana" pitchFamily="34" charset="0"/>
                <a:cs typeface="Verdana" pitchFamily="34" charset="0"/>
              </a:rPr>
              <a:t>… </a:t>
            </a:r>
            <a:r>
              <a:rPr lang="de-DE" sz="2000" dirty="0" smtClean="0">
                <a:solidFill>
                  <a:srgbClr val="333333"/>
                </a:solidFill>
                <a:latin typeface="Verdana" pitchFamily="34" charset="0"/>
                <a:ea typeface="Verdana" pitchFamily="34" charset="0"/>
                <a:cs typeface="Verdana" pitchFamily="34" charset="0"/>
              </a:rPr>
              <a:t>und was denken die Nutzer?</a:t>
            </a:r>
            <a:endParaRPr lang="de-DE" sz="2000" dirty="0">
              <a:solidFill>
                <a:srgbClr val="333333"/>
              </a:solidFill>
              <a:latin typeface="Verdana" pitchFamily="34" charset="0"/>
              <a:ea typeface="Verdana" pitchFamily="34" charset="0"/>
              <a:cs typeface="Verdana" pitchFamily="34" charset="0"/>
            </a:endParaRPr>
          </a:p>
          <a:p>
            <a:r>
              <a:rPr lang="de-DE" sz="3600" dirty="0" smtClean="0">
                <a:solidFill>
                  <a:srgbClr val="333333"/>
                </a:solidFill>
                <a:latin typeface="Verdana" pitchFamily="34" charset="0"/>
                <a:ea typeface="Verdana" pitchFamily="34" charset="0"/>
                <a:cs typeface="Verdana" pitchFamily="34" charset="0"/>
              </a:rPr>
              <a:t>Zukunftsbilder der digitalen Welt</a:t>
            </a:r>
            <a:endParaRPr lang="de-DE" sz="3600" dirty="0">
              <a:solidFill>
                <a:srgbClr val="333333"/>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646804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2780928"/>
            <a:ext cx="395536"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9" name="Rechteck 8"/>
          <p:cNvSpPr/>
          <p:nvPr>
            <p:custDataLst>
              <p:tags r:id="rId1"/>
            </p:custDataLst>
          </p:nvPr>
        </p:nvSpPr>
        <p:spPr>
          <a:xfrm>
            <a:off x="179512" y="188640"/>
            <a:ext cx="8784976" cy="6480720"/>
          </a:xfrm>
          <a:prstGeom prst="rect">
            <a:avLst/>
          </a:prstGeom>
          <a:solidFill>
            <a:srgbClr val="B60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6866" name="Picture 2" descr="G:\clients_6209\Zukunftsstudie\62.09.120608_ZukunftIKT4\90 Sonstiges\Zukunftsraum\Slideshow Stelen\ZB_7_2\5.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87624" y="620688"/>
            <a:ext cx="7488064" cy="45276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clients_6209\Zukunftsstudie\62.09.120608_ZukunftIKT4\90 Sonstiges\Zukunftsraum\Slideshow Stelen\ZB_7_2\1.jpg"/>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ackgroundRemoval t="16000" b="100000" l="2785" r="96154">
                        <a14:foregroundMark x1="6366" y1="25600" x2="6366" y2="25600"/>
                      </a14:backgroundRemoval>
                    </a14:imgEffect>
                  </a14:imgLayer>
                </a14:imgProps>
              </a:ext>
              <a:ext uri="{28A0092B-C50C-407E-A947-70E740481C1C}">
                <a14:useLocalDpi xmlns:a14="http://schemas.microsoft.com/office/drawing/2010/main"/>
              </a:ext>
            </a:extLst>
          </a:blip>
          <a:srcRect/>
          <a:stretch/>
        </p:blipFill>
        <p:spPr bwMode="auto">
          <a:xfrm>
            <a:off x="142647" y="245396"/>
            <a:ext cx="4789393" cy="798287"/>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81888" y="6655011"/>
            <a:ext cx="6288979" cy="215444"/>
          </a:xfrm>
          <a:prstGeom prst="rect">
            <a:avLst/>
          </a:prstGeom>
        </p:spPr>
        <p:txBody>
          <a:bodyPr wrap="square">
            <a:spAutoFit/>
          </a:bodyPr>
          <a:lstStyle/>
          <a:p>
            <a:r>
              <a:rPr lang="de-DE" sz="800" dirty="0">
                <a:solidFill>
                  <a:srgbClr val="000000"/>
                </a:solidFill>
                <a:latin typeface="Lucida Sans Unicode" pitchFamily="34" charset="0"/>
                <a:ea typeface="MS PGothic" pitchFamily="34" charset="-128"/>
                <a:cs typeface="Lucida Sans Unicode" pitchFamily="34" charset="0"/>
              </a:rPr>
              <a:t>Quelle: </a:t>
            </a:r>
            <a:r>
              <a:rPr lang="de-DE" sz="800" dirty="0" smtClean="0">
                <a:solidFill>
                  <a:srgbClr val="000000"/>
                </a:solidFill>
                <a:latin typeface="Lucida Sans Unicode" pitchFamily="34" charset="0"/>
                <a:ea typeface="MS PGothic" pitchFamily="34" charset="-128"/>
                <a:cs typeface="Lucida Sans Unicode" pitchFamily="34" charset="0"/>
              </a:rPr>
              <a:t>Zukunftsstudie </a:t>
            </a:r>
            <a:r>
              <a:rPr lang="de-DE" sz="800" dirty="0">
                <a:solidFill>
                  <a:srgbClr val="000000"/>
                </a:solidFill>
                <a:latin typeface="Lucida Sans Unicode" pitchFamily="34" charset="0"/>
                <a:ea typeface="MS PGothic" pitchFamily="34" charset="-128"/>
                <a:cs typeface="Lucida Sans Unicode" pitchFamily="34" charset="0"/>
              </a:rPr>
              <a:t>MÜNCHNER KREIS </a:t>
            </a:r>
            <a:r>
              <a:rPr lang="de-DE" sz="800" dirty="0" smtClean="0">
                <a:solidFill>
                  <a:srgbClr val="000000"/>
                </a:solidFill>
                <a:latin typeface="Lucida Sans Unicode" pitchFamily="34" charset="0"/>
                <a:ea typeface="MS PGothic" pitchFamily="34" charset="-128"/>
                <a:cs typeface="Lucida Sans Unicode" pitchFamily="34" charset="0"/>
              </a:rPr>
              <a:t>2011 – </a:t>
            </a:r>
            <a:r>
              <a:rPr lang="de-DE" sz="800" dirty="0">
                <a:solidFill>
                  <a:srgbClr val="000000"/>
                </a:solidFill>
                <a:latin typeface="Lucida Sans Unicode" pitchFamily="34" charset="0"/>
                <a:ea typeface="MS PGothic" pitchFamily="34" charset="-128"/>
                <a:cs typeface="Lucida Sans Unicode" pitchFamily="34" charset="0"/>
              </a:rPr>
              <a:t>www.zukunft-ikt.de</a:t>
            </a:r>
            <a:endParaRPr lang="de-DE" sz="800" dirty="0"/>
          </a:p>
        </p:txBody>
      </p:sp>
      <p:pic>
        <p:nvPicPr>
          <p:cNvPr id="7" name="Picture 10"/>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763734" y="6176996"/>
            <a:ext cx="1195981" cy="49428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919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2780928"/>
            <a:ext cx="395536"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9" name="Rechteck 8"/>
          <p:cNvSpPr/>
          <p:nvPr>
            <p:custDataLst>
              <p:tags r:id="rId1"/>
            </p:custDataLst>
          </p:nvPr>
        </p:nvSpPr>
        <p:spPr>
          <a:xfrm>
            <a:off x="179512" y="188640"/>
            <a:ext cx="8784976" cy="6480720"/>
          </a:xfrm>
          <a:prstGeom prst="rect">
            <a:avLst/>
          </a:prstGeom>
          <a:solidFill>
            <a:srgbClr val="B60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5842" name="Picture 2" descr="G:\clients_6209\Zukunftsstudie\62.09.120608_ZukunftIKT4\90 Sonstiges\Zukunftsraum\Slideshow Stelen\ZB_7_2\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67618" y="260648"/>
            <a:ext cx="3152254" cy="27654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clients_6209\Zukunftsstudie\62.09.120608_ZukunftIKT4\90 Sonstiges\Zukunftsraum\Slideshow Stelen\ZB_7_2\4.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83568" y="2918272"/>
            <a:ext cx="6315422" cy="35682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clients_6209\Zukunftsstudie\62.09.120608_ZukunftIKT4\90 Sonstiges\Zukunftsraum\Slideshow Stelen\ZB_7_2\4.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876256" y="3648274"/>
            <a:ext cx="2063452" cy="28382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clients_6209\Zukunftsstudie\62.09.120608_ZukunftIKT4\90 Sonstiges\Zukunftsraum\Slideshow Stelen\ZB_7_2\1.jpg"/>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ackgroundRemoval t="16000" b="100000" l="2785" r="96154">
                        <a14:foregroundMark x1="6366" y1="25600" x2="6366" y2="25600"/>
                      </a14:backgroundRemoval>
                    </a14:imgEffect>
                  </a14:imgLayer>
                </a14:imgProps>
              </a:ext>
              <a:ext uri="{28A0092B-C50C-407E-A947-70E740481C1C}">
                <a14:useLocalDpi xmlns:a14="http://schemas.microsoft.com/office/drawing/2010/main"/>
              </a:ext>
            </a:extLst>
          </a:blip>
          <a:srcRect/>
          <a:stretch/>
        </p:blipFill>
        <p:spPr bwMode="auto">
          <a:xfrm>
            <a:off x="142647" y="245396"/>
            <a:ext cx="4789393" cy="798287"/>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p:cNvSpPr/>
          <p:nvPr/>
        </p:nvSpPr>
        <p:spPr>
          <a:xfrm>
            <a:off x="81888" y="6655011"/>
            <a:ext cx="6288979" cy="215444"/>
          </a:xfrm>
          <a:prstGeom prst="rect">
            <a:avLst/>
          </a:prstGeom>
        </p:spPr>
        <p:txBody>
          <a:bodyPr wrap="square">
            <a:spAutoFit/>
          </a:bodyPr>
          <a:lstStyle/>
          <a:p>
            <a:r>
              <a:rPr lang="de-DE" sz="800" dirty="0">
                <a:solidFill>
                  <a:srgbClr val="000000"/>
                </a:solidFill>
                <a:latin typeface="Lucida Sans Unicode" pitchFamily="34" charset="0"/>
                <a:ea typeface="MS PGothic" pitchFamily="34" charset="-128"/>
                <a:cs typeface="Lucida Sans Unicode" pitchFamily="34" charset="0"/>
              </a:rPr>
              <a:t>Quelle: </a:t>
            </a:r>
            <a:r>
              <a:rPr lang="de-DE" sz="800" dirty="0" smtClean="0">
                <a:solidFill>
                  <a:srgbClr val="000000"/>
                </a:solidFill>
                <a:latin typeface="Lucida Sans Unicode" pitchFamily="34" charset="0"/>
                <a:ea typeface="MS PGothic" pitchFamily="34" charset="-128"/>
                <a:cs typeface="Lucida Sans Unicode" pitchFamily="34" charset="0"/>
              </a:rPr>
              <a:t>Zukunftsstudie </a:t>
            </a:r>
            <a:r>
              <a:rPr lang="de-DE" sz="800" dirty="0">
                <a:solidFill>
                  <a:srgbClr val="000000"/>
                </a:solidFill>
                <a:latin typeface="Lucida Sans Unicode" pitchFamily="34" charset="0"/>
                <a:ea typeface="MS PGothic" pitchFamily="34" charset="-128"/>
                <a:cs typeface="Lucida Sans Unicode" pitchFamily="34" charset="0"/>
              </a:rPr>
              <a:t>MÜNCHNER KREIS </a:t>
            </a:r>
            <a:r>
              <a:rPr lang="de-DE" sz="800" dirty="0" smtClean="0">
                <a:solidFill>
                  <a:srgbClr val="000000"/>
                </a:solidFill>
                <a:latin typeface="Lucida Sans Unicode" pitchFamily="34" charset="0"/>
                <a:ea typeface="MS PGothic" pitchFamily="34" charset="-128"/>
                <a:cs typeface="Lucida Sans Unicode" pitchFamily="34" charset="0"/>
              </a:rPr>
              <a:t>2011 – </a:t>
            </a:r>
            <a:r>
              <a:rPr lang="de-DE" sz="800" dirty="0">
                <a:solidFill>
                  <a:srgbClr val="000000"/>
                </a:solidFill>
                <a:latin typeface="Lucida Sans Unicode" pitchFamily="34" charset="0"/>
                <a:ea typeface="MS PGothic" pitchFamily="34" charset="-128"/>
                <a:cs typeface="Lucida Sans Unicode" pitchFamily="34" charset="0"/>
              </a:rPr>
              <a:t>www.zukunft-ikt.de</a:t>
            </a:r>
            <a:endParaRPr lang="de-DE" sz="800" dirty="0"/>
          </a:p>
        </p:txBody>
      </p:sp>
      <p:pic>
        <p:nvPicPr>
          <p:cNvPr id="10" name="Picture 10"/>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768507" y="150254"/>
            <a:ext cx="1195981" cy="49428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304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6858000"/>
          </a:xfrm>
          <a:prstGeom prst="rect">
            <a:avLst/>
          </a:prstGeom>
          <a:solidFill>
            <a:srgbClr val="3EB1CC"/>
          </a:solidFill>
          <a:ln w="9525">
            <a:noFill/>
            <a:miter lim="800000"/>
            <a:headEnd/>
            <a:tailEnd/>
          </a:ln>
        </p:spPr>
        <p:txBody>
          <a:bodyPr wrap="none" lIns="91410" tIns="45705" rIns="91410" bIns="45705" anchor="ctr"/>
          <a:lstStyle/>
          <a:p>
            <a:pPr marL="87313" defTabSz="913557"/>
            <a:endParaRPr lang="de-DE" sz="4000" b="1" dirty="0">
              <a:solidFill>
                <a:schemeClr val="bg1"/>
              </a:solidFill>
              <a:latin typeface="Lucida Sans Unicode" pitchFamily="34" charset="0"/>
              <a:cs typeface="Lucida Sans Unicode" pitchFamily="34" charset="0"/>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8497">
            <a:off x="5729287" y="3061296"/>
            <a:ext cx="3043429" cy="2888678"/>
          </a:xfrm>
          <a:prstGeom prst="rect">
            <a:avLst/>
          </a:prstGeom>
        </p:spPr>
      </p:pic>
      <p:sp>
        <p:nvSpPr>
          <p:cNvPr id="11" name="Textplatzhalter 3"/>
          <p:cNvSpPr>
            <a:spLocks noGrp="1"/>
          </p:cNvSpPr>
          <p:nvPr>
            <p:ph type="body" sz="quarter" idx="16"/>
          </p:nvPr>
        </p:nvSpPr>
        <p:spPr>
          <a:xfrm>
            <a:off x="265829" y="1913860"/>
            <a:ext cx="8390287" cy="2209668"/>
          </a:xfrm>
        </p:spPr>
        <p:txBody>
          <a:bodyPr/>
          <a:lstStyle/>
          <a:p>
            <a:pPr marL="87313" defTabSz="913557"/>
            <a:r>
              <a:rPr lang="de-DE" sz="5400" b="1" dirty="0" smtClean="0">
                <a:solidFill>
                  <a:schemeClr val="bg1"/>
                </a:solidFill>
                <a:latin typeface="Lucida Sans Unicode" pitchFamily="34" charset="0"/>
                <a:cs typeface="Lucida Sans Unicode" pitchFamily="34" charset="0"/>
              </a:rPr>
              <a:t>Fazit</a:t>
            </a:r>
            <a:endParaRPr lang="de-DE" sz="6600" b="1" dirty="0">
              <a:solidFill>
                <a:schemeClr val="bg1"/>
              </a:solidFill>
              <a:latin typeface="Lucida Sans Unicode" pitchFamily="34" charset="0"/>
              <a:cs typeface="Lucida Sans Unicode" pitchFamily="34" charset="0"/>
            </a:endParaRPr>
          </a:p>
        </p:txBody>
      </p:sp>
    </p:spTree>
    <p:extLst>
      <p:ext uri="{BB962C8B-B14F-4D97-AF65-F5344CB8AC3E}">
        <p14:creationId xmlns:p14="http://schemas.microsoft.com/office/powerpoint/2010/main" val="8507005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4294967295"/>
          </p:nvPr>
        </p:nvSpPr>
        <p:spPr>
          <a:xfrm>
            <a:off x="785814" y="5946775"/>
            <a:ext cx="7555320" cy="377062"/>
          </a:xfrm>
          <a:prstGeom prst="rect">
            <a:avLst/>
          </a:prstGeom>
        </p:spPr>
        <p:txBody>
          <a:bodyPr lIns="81272" tIns="40636" rIns="81272" bIns="40636"/>
          <a:lstStyle/>
          <a:p>
            <a:pPr>
              <a:spcBef>
                <a:spcPct val="20000"/>
              </a:spcBef>
              <a:buFont typeface="Arial" pitchFamily="34" charset="0"/>
              <a:buNone/>
            </a:pPr>
            <a:r>
              <a:rPr lang="de-DE" smtClean="0"/>
              <a:t>Digitales Leben heute und übermorgen!</a:t>
            </a:r>
            <a:endParaRPr lang="de-DE" dirty="0" smtClean="0"/>
          </a:p>
        </p:txBody>
      </p:sp>
      <p:sp>
        <p:nvSpPr>
          <p:cNvPr id="6" name="Rechteck 5"/>
          <p:cNvSpPr/>
          <p:nvPr/>
        </p:nvSpPr>
        <p:spPr>
          <a:xfrm>
            <a:off x="0" y="0"/>
            <a:ext cx="9144000" cy="6858000"/>
          </a:xfrm>
          <a:prstGeom prst="rect">
            <a:avLst/>
          </a:prstGeom>
          <a:solidFill>
            <a:schemeClr val="accent4">
              <a:lumMod val="5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ctr"/>
          <a:lstStyle/>
          <a:p>
            <a:pPr algn="ctr"/>
            <a:endParaRPr lang="de-DE" sz="1200" dirty="0"/>
          </a:p>
        </p:txBody>
      </p:sp>
      <p:sp>
        <p:nvSpPr>
          <p:cNvPr id="5" name="Titel 1"/>
          <p:cNvSpPr txBox="1">
            <a:spLocks/>
          </p:cNvSpPr>
          <p:nvPr/>
        </p:nvSpPr>
        <p:spPr>
          <a:xfrm>
            <a:off x="94520" y="354765"/>
            <a:ext cx="8576582" cy="2188410"/>
          </a:xfrm>
          <a:prstGeom prst="rect">
            <a:avLst/>
          </a:prstGeom>
        </p:spPr>
        <p:txBody>
          <a:bodyPr vert="horz" lIns="277117" tIns="208737" rIns="277117" bIns="0" rtlCol="0" anchor="t">
            <a:noAutofit/>
          </a:bodyPr>
          <a:lstStyle>
            <a:lvl1pPr algn="l" defTabSz="1028495" rtl="0" eaLnBrk="1" latinLnBrk="0" hangingPunct="1">
              <a:spcBef>
                <a:spcPct val="0"/>
              </a:spcBef>
              <a:buNone/>
              <a:defRPr sz="2700" kern="1200">
                <a:solidFill>
                  <a:srgbClr val="333333"/>
                </a:solidFill>
                <a:latin typeface="+mj-lt"/>
                <a:ea typeface="+mj-ea"/>
                <a:cs typeface="+mj-cs"/>
              </a:defRPr>
            </a:lvl1pPr>
          </a:lstStyle>
          <a:p>
            <a:r>
              <a:rPr lang="de-DE" sz="2100" dirty="0">
                <a:solidFill>
                  <a:srgbClr val="FF0000"/>
                </a:solidFill>
              </a:rPr>
              <a:t>Zentrale Erkenntnis:</a:t>
            </a:r>
            <a:endParaRPr lang="de-DE" sz="3600" dirty="0">
              <a:solidFill>
                <a:srgbClr val="FF0000"/>
              </a:solidFill>
            </a:endParaRPr>
          </a:p>
          <a:p>
            <a:r>
              <a:rPr lang="de-DE" sz="2800" dirty="0">
                <a:solidFill>
                  <a:schemeClr val="bg1"/>
                </a:solidFill>
              </a:rPr>
              <a:t>Mobiles Internet hat in Deutschland an Bedeutung gewonnen. Bei den Onlinern nutzt aktuell jeder Zweite das mobile Internet. </a:t>
            </a:r>
            <a:r>
              <a:rPr lang="de-DE" sz="2800" dirty="0" err="1">
                <a:solidFill>
                  <a:schemeClr val="bg1"/>
                </a:solidFill>
              </a:rPr>
              <a:t>Smartphones</a:t>
            </a:r>
            <a:r>
              <a:rPr lang="de-DE" sz="2800" dirty="0">
                <a:solidFill>
                  <a:schemeClr val="bg1"/>
                </a:solidFill>
              </a:rPr>
              <a:t> und </a:t>
            </a:r>
            <a:r>
              <a:rPr lang="de-DE" sz="2800" dirty="0" err="1">
                <a:solidFill>
                  <a:schemeClr val="bg1"/>
                </a:solidFill>
              </a:rPr>
              <a:t>Tablets</a:t>
            </a:r>
            <a:r>
              <a:rPr lang="de-DE" sz="2800" dirty="0">
                <a:solidFill>
                  <a:schemeClr val="bg1"/>
                </a:solidFill>
              </a:rPr>
              <a:t> treiben diese Entwicklung.</a:t>
            </a:r>
          </a:p>
        </p:txBody>
      </p:sp>
      <p:sp>
        <p:nvSpPr>
          <p:cNvPr id="2" name="Foliennummernplatzhalter 1"/>
          <p:cNvSpPr>
            <a:spLocks noGrp="1"/>
          </p:cNvSpPr>
          <p:nvPr>
            <p:ph type="sldNum" sz="quarter" idx="10"/>
          </p:nvPr>
        </p:nvSpPr>
        <p:spPr/>
        <p:txBody>
          <a:bodyPr/>
          <a:lstStyle/>
          <a:p>
            <a:fld id="{9784CBA3-D598-4B1F-BAA3-EE14B5154290}" type="slidenum">
              <a:rPr lang="en-AU" smtClean="0"/>
              <a:pPr/>
              <a:t>53</a:t>
            </a:fld>
            <a:endParaRPr lang="en-AU" dirty="0"/>
          </a:p>
        </p:txBody>
      </p:sp>
      <p:sp>
        <p:nvSpPr>
          <p:cNvPr id="7" name="Titel 1"/>
          <p:cNvSpPr txBox="1">
            <a:spLocks/>
          </p:cNvSpPr>
          <p:nvPr/>
        </p:nvSpPr>
        <p:spPr>
          <a:xfrm>
            <a:off x="1" y="3839901"/>
            <a:ext cx="8860290" cy="2188410"/>
          </a:xfrm>
          <a:prstGeom prst="rect">
            <a:avLst/>
          </a:prstGeom>
        </p:spPr>
        <p:txBody>
          <a:bodyPr vert="horz" lIns="277117" tIns="208737" rIns="277117" bIns="0" rtlCol="0" anchor="t">
            <a:noAutofit/>
          </a:bodyPr>
          <a:lstStyle>
            <a:lvl1pPr algn="l" defTabSz="1028495" rtl="0" eaLnBrk="1" latinLnBrk="0" hangingPunct="1">
              <a:spcBef>
                <a:spcPct val="0"/>
              </a:spcBef>
              <a:buNone/>
              <a:defRPr sz="2700" kern="1200">
                <a:solidFill>
                  <a:srgbClr val="333333"/>
                </a:solidFill>
                <a:latin typeface="+mj-lt"/>
                <a:ea typeface="+mj-ea"/>
                <a:cs typeface="+mj-cs"/>
              </a:defRPr>
            </a:lvl1pPr>
          </a:lstStyle>
          <a:p>
            <a:pPr algn="r"/>
            <a:r>
              <a:rPr lang="de-DE" sz="2100" dirty="0">
                <a:solidFill>
                  <a:srgbClr val="00B050"/>
                </a:solidFill>
              </a:rPr>
              <a:t>Empfehlung:</a:t>
            </a:r>
          </a:p>
          <a:p>
            <a:pPr marL="0" lvl="1" algn="r" fontAlgn="auto">
              <a:spcBef>
                <a:spcPts val="0"/>
              </a:spcBef>
              <a:spcAft>
                <a:spcPts val="200"/>
              </a:spcAft>
              <a:buClr>
                <a:srgbClr val="ED1B33"/>
              </a:buClr>
              <a:buSzPct val="90000"/>
              <a:defRPr/>
            </a:pPr>
            <a:r>
              <a:rPr lang="de-DE" sz="2800" dirty="0">
                <a:solidFill>
                  <a:schemeClr val="bg1"/>
                </a:solidFill>
                <a:latin typeface="+mj-lt"/>
              </a:rPr>
              <a:t>Internetinhalte und digitale Geschäftsmodelle müssen vermehrt auf mobile Endgeräte adaptiert werden.</a:t>
            </a:r>
          </a:p>
        </p:txBody>
      </p:sp>
    </p:spTree>
    <p:extLst>
      <p:ext uri="{BB962C8B-B14F-4D97-AF65-F5344CB8AC3E}">
        <p14:creationId xmlns:p14="http://schemas.microsoft.com/office/powerpoint/2010/main" val="39910754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4294967295"/>
          </p:nvPr>
        </p:nvSpPr>
        <p:spPr>
          <a:xfrm>
            <a:off x="785814" y="5946775"/>
            <a:ext cx="7555320" cy="377062"/>
          </a:xfrm>
          <a:prstGeom prst="rect">
            <a:avLst/>
          </a:prstGeom>
        </p:spPr>
        <p:txBody>
          <a:bodyPr lIns="81272" tIns="40636" rIns="81272" bIns="40636"/>
          <a:lstStyle/>
          <a:p>
            <a:pPr>
              <a:spcBef>
                <a:spcPct val="20000"/>
              </a:spcBef>
              <a:buFont typeface="Arial" pitchFamily="34" charset="0"/>
              <a:buNone/>
            </a:pPr>
            <a:r>
              <a:rPr lang="de-DE" smtClean="0"/>
              <a:t>Digitales Leben heute und übermorgen!</a:t>
            </a:r>
            <a:endParaRPr lang="de-DE" dirty="0" smtClean="0"/>
          </a:p>
        </p:txBody>
      </p:sp>
      <p:sp>
        <p:nvSpPr>
          <p:cNvPr id="6" name="Rechteck 5"/>
          <p:cNvSpPr/>
          <p:nvPr/>
        </p:nvSpPr>
        <p:spPr>
          <a:xfrm>
            <a:off x="0" y="0"/>
            <a:ext cx="9144000" cy="6858000"/>
          </a:xfrm>
          <a:prstGeom prst="rect">
            <a:avLst/>
          </a:prstGeom>
          <a:solidFill>
            <a:schemeClr val="accent4">
              <a:lumMod val="5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ctr"/>
          <a:lstStyle/>
          <a:p>
            <a:pPr algn="ctr"/>
            <a:endParaRPr lang="de-DE" sz="1200" dirty="0"/>
          </a:p>
        </p:txBody>
      </p:sp>
      <p:sp>
        <p:nvSpPr>
          <p:cNvPr id="5" name="Titel 1"/>
          <p:cNvSpPr txBox="1">
            <a:spLocks/>
          </p:cNvSpPr>
          <p:nvPr/>
        </p:nvSpPr>
        <p:spPr>
          <a:xfrm>
            <a:off x="94520" y="354765"/>
            <a:ext cx="8576582" cy="2188410"/>
          </a:xfrm>
          <a:prstGeom prst="rect">
            <a:avLst/>
          </a:prstGeom>
        </p:spPr>
        <p:txBody>
          <a:bodyPr vert="horz" lIns="277117" tIns="208737" rIns="277117" bIns="0" rtlCol="0" anchor="t">
            <a:noAutofit/>
          </a:bodyPr>
          <a:lstStyle>
            <a:lvl1pPr algn="l" defTabSz="1028495" rtl="0" eaLnBrk="1" latinLnBrk="0" hangingPunct="1">
              <a:spcBef>
                <a:spcPct val="0"/>
              </a:spcBef>
              <a:buNone/>
              <a:defRPr sz="2700" kern="1200">
                <a:solidFill>
                  <a:srgbClr val="333333"/>
                </a:solidFill>
                <a:latin typeface="+mj-lt"/>
                <a:ea typeface="+mj-ea"/>
                <a:cs typeface="+mj-cs"/>
              </a:defRPr>
            </a:lvl1pPr>
          </a:lstStyle>
          <a:p>
            <a:r>
              <a:rPr lang="de-DE" sz="2100" dirty="0">
                <a:solidFill>
                  <a:srgbClr val="FF0000"/>
                </a:solidFill>
              </a:rPr>
              <a:t>Zentrale Erkenntnis:</a:t>
            </a:r>
            <a:endParaRPr lang="de-DE" sz="3600" dirty="0">
              <a:solidFill>
                <a:srgbClr val="FF0000"/>
              </a:solidFill>
            </a:endParaRPr>
          </a:p>
          <a:p>
            <a:pPr marL="0" lvl="1" defTabSz="1028495"/>
            <a:r>
              <a:rPr lang="de-DE" sz="2800" dirty="0" smtClean="0">
                <a:solidFill>
                  <a:schemeClr val="bg1"/>
                </a:solidFill>
                <a:latin typeface="+mj-lt"/>
              </a:rPr>
              <a:t>Aktualität </a:t>
            </a:r>
            <a:r>
              <a:rPr lang="de-DE" sz="2800" dirty="0">
                <a:solidFill>
                  <a:schemeClr val="bg1"/>
                </a:solidFill>
                <a:latin typeface="+mj-lt"/>
              </a:rPr>
              <a:t>und Vielzahl der verfügbaren Informationen sowie die mobile Vernetzung mit Freunden werden als zentrale Vorteile des mobilen Internets gesehen. </a:t>
            </a:r>
          </a:p>
          <a:p>
            <a:endParaRPr lang="de-DE" sz="3600" dirty="0">
              <a:solidFill>
                <a:schemeClr val="bg1"/>
              </a:solidFill>
            </a:endParaRPr>
          </a:p>
        </p:txBody>
      </p:sp>
      <p:sp>
        <p:nvSpPr>
          <p:cNvPr id="2" name="Foliennummernplatzhalter 1"/>
          <p:cNvSpPr>
            <a:spLocks noGrp="1"/>
          </p:cNvSpPr>
          <p:nvPr>
            <p:ph type="sldNum" sz="quarter" idx="10"/>
          </p:nvPr>
        </p:nvSpPr>
        <p:spPr/>
        <p:txBody>
          <a:bodyPr/>
          <a:lstStyle/>
          <a:p>
            <a:fld id="{9784CBA3-D598-4B1F-BAA3-EE14B5154290}" type="slidenum">
              <a:rPr lang="en-AU" smtClean="0"/>
              <a:pPr/>
              <a:t>54</a:t>
            </a:fld>
            <a:endParaRPr lang="en-AU" dirty="0"/>
          </a:p>
        </p:txBody>
      </p:sp>
      <p:sp>
        <p:nvSpPr>
          <p:cNvPr id="7" name="Titel 1"/>
          <p:cNvSpPr txBox="1">
            <a:spLocks/>
          </p:cNvSpPr>
          <p:nvPr/>
        </p:nvSpPr>
        <p:spPr>
          <a:xfrm>
            <a:off x="1" y="3839901"/>
            <a:ext cx="8860290" cy="2188410"/>
          </a:xfrm>
          <a:prstGeom prst="rect">
            <a:avLst/>
          </a:prstGeom>
        </p:spPr>
        <p:txBody>
          <a:bodyPr vert="horz" lIns="277117" tIns="208737" rIns="277117" bIns="0" rtlCol="0" anchor="t">
            <a:noAutofit/>
          </a:bodyPr>
          <a:lstStyle>
            <a:lvl1pPr algn="l" defTabSz="1028495" rtl="0" eaLnBrk="1" latinLnBrk="0" hangingPunct="1">
              <a:spcBef>
                <a:spcPct val="0"/>
              </a:spcBef>
              <a:buNone/>
              <a:defRPr sz="2700" kern="1200">
                <a:solidFill>
                  <a:srgbClr val="333333"/>
                </a:solidFill>
                <a:latin typeface="+mj-lt"/>
                <a:ea typeface="+mj-ea"/>
                <a:cs typeface="+mj-cs"/>
              </a:defRPr>
            </a:lvl1pPr>
          </a:lstStyle>
          <a:p>
            <a:pPr algn="r"/>
            <a:r>
              <a:rPr lang="de-DE" sz="2100" dirty="0" smtClean="0">
                <a:solidFill>
                  <a:srgbClr val="00B050"/>
                </a:solidFill>
              </a:rPr>
              <a:t>Empfehlung:</a:t>
            </a:r>
          </a:p>
          <a:p>
            <a:pPr marL="0" lvl="1" algn="r" defTabSz="1028495"/>
            <a:r>
              <a:rPr lang="de-DE" sz="2800" dirty="0">
                <a:solidFill>
                  <a:schemeClr val="bg1"/>
                </a:solidFill>
                <a:latin typeface="+mj-lt"/>
              </a:rPr>
              <a:t>Die zentralen </a:t>
            </a:r>
            <a:r>
              <a:rPr lang="de-DE" sz="2800" dirty="0" err="1">
                <a:solidFill>
                  <a:schemeClr val="bg1"/>
                </a:solidFill>
                <a:latin typeface="+mj-lt"/>
              </a:rPr>
              <a:t>Benefits</a:t>
            </a:r>
            <a:r>
              <a:rPr lang="de-DE" sz="2800" dirty="0">
                <a:solidFill>
                  <a:schemeClr val="bg1"/>
                </a:solidFill>
                <a:latin typeface="+mj-lt"/>
              </a:rPr>
              <a:t> und der Mehrwert für den Einzelnen müssen an Nichtnutzer kommuniziert werden. </a:t>
            </a:r>
          </a:p>
          <a:p>
            <a:pPr algn="r"/>
            <a:endParaRPr lang="de-DE" sz="2800" dirty="0">
              <a:solidFill>
                <a:srgbClr val="00B050"/>
              </a:solidFill>
            </a:endParaRPr>
          </a:p>
        </p:txBody>
      </p:sp>
    </p:spTree>
    <p:extLst>
      <p:ext uri="{BB962C8B-B14F-4D97-AF65-F5344CB8AC3E}">
        <p14:creationId xmlns:p14="http://schemas.microsoft.com/office/powerpoint/2010/main" val="36751399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4294967295"/>
          </p:nvPr>
        </p:nvSpPr>
        <p:spPr>
          <a:xfrm>
            <a:off x="785814" y="5946775"/>
            <a:ext cx="7555320" cy="377062"/>
          </a:xfrm>
          <a:prstGeom prst="rect">
            <a:avLst/>
          </a:prstGeom>
        </p:spPr>
        <p:txBody>
          <a:bodyPr lIns="81272" tIns="40636" rIns="81272" bIns="40636"/>
          <a:lstStyle/>
          <a:p>
            <a:pPr>
              <a:spcBef>
                <a:spcPct val="20000"/>
              </a:spcBef>
              <a:buFont typeface="Arial" pitchFamily="34" charset="0"/>
              <a:buNone/>
            </a:pPr>
            <a:r>
              <a:rPr lang="de-DE" smtClean="0"/>
              <a:t>Digitales Leben heute und übermorgen!</a:t>
            </a:r>
            <a:endParaRPr lang="de-DE" dirty="0" smtClean="0"/>
          </a:p>
        </p:txBody>
      </p:sp>
      <p:sp>
        <p:nvSpPr>
          <p:cNvPr id="6" name="Rechteck 5"/>
          <p:cNvSpPr/>
          <p:nvPr/>
        </p:nvSpPr>
        <p:spPr>
          <a:xfrm>
            <a:off x="0" y="0"/>
            <a:ext cx="9144000" cy="6858000"/>
          </a:xfrm>
          <a:prstGeom prst="rect">
            <a:avLst/>
          </a:prstGeom>
          <a:solidFill>
            <a:schemeClr val="accent4">
              <a:lumMod val="5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ctr"/>
          <a:lstStyle/>
          <a:p>
            <a:pPr algn="ctr"/>
            <a:endParaRPr lang="de-DE" sz="1200" dirty="0"/>
          </a:p>
        </p:txBody>
      </p:sp>
      <p:sp>
        <p:nvSpPr>
          <p:cNvPr id="5" name="Titel 1"/>
          <p:cNvSpPr txBox="1">
            <a:spLocks/>
          </p:cNvSpPr>
          <p:nvPr/>
        </p:nvSpPr>
        <p:spPr>
          <a:xfrm>
            <a:off x="94520" y="354765"/>
            <a:ext cx="8576582" cy="2188410"/>
          </a:xfrm>
          <a:prstGeom prst="rect">
            <a:avLst/>
          </a:prstGeom>
        </p:spPr>
        <p:txBody>
          <a:bodyPr vert="horz" lIns="277117" tIns="208737" rIns="277117" bIns="0" rtlCol="0" anchor="t">
            <a:noAutofit/>
          </a:bodyPr>
          <a:lstStyle>
            <a:lvl1pPr algn="l" defTabSz="1028495" rtl="0" eaLnBrk="1" latinLnBrk="0" hangingPunct="1">
              <a:spcBef>
                <a:spcPct val="0"/>
              </a:spcBef>
              <a:buNone/>
              <a:defRPr sz="2700" kern="1200">
                <a:solidFill>
                  <a:srgbClr val="333333"/>
                </a:solidFill>
                <a:latin typeface="+mj-lt"/>
                <a:ea typeface="+mj-ea"/>
                <a:cs typeface="+mj-cs"/>
              </a:defRPr>
            </a:lvl1pPr>
          </a:lstStyle>
          <a:p>
            <a:r>
              <a:rPr lang="de-DE" sz="2100" dirty="0">
                <a:solidFill>
                  <a:srgbClr val="FF0000"/>
                </a:solidFill>
              </a:rPr>
              <a:t>Zentrale Erkenntnis:</a:t>
            </a:r>
            <a:endParaRPr lang="de-DE" sz="3600" dirty="0">
              <a:solidFill>
                <a:srgbClr val="FF0000"/>
              </a:solidFill>
            </a:endParaRPr>
          </a:p>
          <a:p>
            <a:pPr marL="0" lvl="1" fontAlgn="auto">
              <a:spcBef>
                <a:spcPts val="0"/>
              </a:spcBef>
              <a:spcAft>
                <a:spcPts val="200"/>
              </a:spcAft>
              <a:buClr>
                <a:srgbClr val="ED1B33"/>
              </a:buClr>
              <a:buSzPct val="90000"/>
              <a:defRPr/>
            </a:pPr>
            <a:r>
              <a:rPr lang="de-DE" sz="2800" dirty="0">
                <a:solidFill>
                  <a:schemeClr val="bg1"/>
                </a:solidFill>
                <a:latin typeface="+mj-lt"/>
              </a:rPr>
              <a:t>Bei den Nichtnutzern des mobilen Internets sind Datenschutz- und Sicherheitsbedenken wesentliche Barrieren für das mobile Internet.  </a:t>
            </a:r>
          </a:p>
        </p:txBody>
      </p:sp>
      <p:sp>
        <p:nvSpPr>
          <p:cNvPr id="2" name="Foliennummernplatzhalter 1"/>
          <p:cNvSpPr>
            <a:spLocks noGrp="1"/>
          </p:cNvSpPr>
          <p:nvPr>
            <p:ph type="sldNum" sz="quarter" idx="10"/>
          </p:nvPr>
        </p:nvSpPr>
        <p:spPr/>
        <p:txBody>
          <a:bodyPr/>
          <a:lstStyle/>
          <a:p>
            <a:fld id="{9784CBA3-D598-4B1F-BAA3-EE14B5154290}" type="slidenum">
              <a:rPr lang="en-AU" smtClean="0"/>
              <a:pPr/>
              <a:t>55</a:t>
            </a:fld>
            <a:endParaRPr lang="en-AU" dirty="0"/>
          </a:p>
        </p:txBody>
      </p:sp>
      <p:sp>
        <p:nvSpPr>
          <p:cNvPr id="7" name="Titel 1"/>
          <p:cNvSpPr txBox="1">
            <a:spLocks/>
          </p:cNvSpPr>
          <p:nvPr/>
        </p:nvSpPr>
        <p:spPr>
          <a:xfrm>
            <a:off x="1" y="3839901"/>
            <a:ext cx="8860290" cy="2188410"/>
          </a:xfrm>
          <a:prstGeom prst="rect">
            <a:avLst/>
          </a:prstGeom>
        </p:spPr>
        <p:txBody>
          <a:bodyPr vert="horz" lIns="277117" tIns="208737" rIns="277117" bIns="0" rtlCol="0" anchor="t">
            <a:noAutofit/>
          </a:bodyPr>
          <a:lstStyle>
            <a:lvl1pPr algn="l" defTabSz="1028495" rtl="0" eaLnBrk="1" latinLnBrk="0" hangingPunct="1">
              <a:spcBef>
                <a:spcPct val="0"/>
              </a:spcBef>
              <a:buNone/>
              <a:defRPr sz="2700" kern="1200">
                <a:solidFill>
                  <a:srgbClr val="333333"/>
                </a:solidFill>
                <a:latin typeface="+mj-lt"/>
                <a:ea typeface="+mj-ea"/>
                <a:cs typeface="+mj-cs"/>
              </a:defRPr>
            </a:lvl1pPr>
          </a:lstStyle>
          <a:p>
            <a:pPr algn="r"/>
            <a:r>
              <a:rPr lang="de-DE" sz="2100" dirty="0" smtClean="0">
                <a:solidFill>
                  <a:srgbClr val="00B050"/>
                </a:solidFill>
              </a:rPr>
              <a:t>Empfehlung:</a:t>
            </a:r>
          </a:p>
          <a:p>
            <a:pPr marL="0" lvl="1" algn="r" defTabSz="1028495"/>
            <a:r>
              <a:rPr lang="de-DE" sz="2800" dirty="0">
                <a:solidFill>
                  <a:schemeClr val="bg1"/>
                </a:solidFill>
                <a:latin typeface="+mj-lt"/>
              </a:rPr>
              <a:t>Sicherheitsbedenken sind ernst zu nehmen. Entsprechende Aufklärungskampagnen sind zu tätigen, um positive Fakten und </a:t>
            </a:r>
            <a:r>
              <a:rPr lang="de-DE" sz="2800" dirty="0" smtClean="0">
                <a:solidFill>
                  <a:schemeClr val="bg1"/>
                </a:solidFill>
                <a:latin typeface="+mj-lt"/>
              </a:rPr>
              <a:t/>
            </a:r>
            <a:br>
              <a:rPr lang="de-DE" sz="2800" dirty="0" smtClean="0">
                <a:solidFill>
                  <a:schemeClr val="bg1"/>
                </a:solidFill>
                <a:latin typeface="+mj-lt"/>
              </a:rPr>
            </a:br>
            <a:r>
              <a:rPr lang="de-DE" sz="2800" dirty="0" smtClean="0">
                <a:solidFill>
                  <a:schemeClr val="bg1"/>
                </a:solidFill>
                <a:latin typeface="+mj-lt"/>
              </a:rPr>
              <a:t>Nutzen </a:t>
            </a:r>
            <a:r>
              <a:rPr lang="de-DE" sz="2800" dirty="0">
                <a:solidFill>
                  <a:schemeClr val="bg1"/>
                </a:solidFill>
                <a:latin typeface="+mj-lt"/>
              </a:rPr>
              <a:t>zu vermitteln.</a:t>
            </a:r>
          </a:p>
          <a:p>
            <a:pPr algn="r"/>
            <a:endParaRPr lang="de-DE" sz="2100" dirty="0">
              <a:solidFill>
                <a:srgbClr val="00B050"/>
              </a:solidFill>
            </a:endParaRPr>
          </a:p>
        </p:txBody>
      </p:sp>
    </p:spTree>
    <p:extLst>
      <p:ext uri="{BB962C8B-B14F-4D97-AF65-F5344CB8AC3E}">
        <p14:creationId xmlns:p14="http://schemas.microsoft.com/office/powerpoint/2010/main" val="23696798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4294967295"/>
          </p:nvPr>
        </p:nvSpPr>
        <p:spPr>
          <a:xfrm>
            <a:off x="785814" y="5946775"/>
            <a:ext cx="7555320" cy="377062"/>
          </a:xfrm>
          <a:prstGeom prst="rect">
            <a:avLst/>
          </a:prstGeom>
        </p:spPr>
        <p:txBody>
          <a:bodyPr lIns="81272" tIns="40636" rIns="81272" bIns="40636"/>
          <a:lstStyle/>
          <a:p>
            <a:pPr>
              <a:spcBef>
                <a:spcPct val="20000"/>
              </a:spcBef>
              <a:buFont typeface="Arial" pitchFamily="34" charset="0"/>
              <a:buNone/>
            </a:pPr>
            <a:r>
              <a:rPr lang="de-DE" smtClean="0"/>
              <a:t>Digitales Leben heute und übermorgen!</a:t>
            </a:r>
            <a:endParaRPr lang="de-DE" dirty="0" smtClean="0"/>
          </a:p>
        </p:txBody>
      </p:sp>
      <p:sp>
        <p:nvSpPr>
          <p:cNvPr id="6" name="Rechteck 5"/>
          <p:cNvSpPr/>
          <p:nvPr/>
        </p:nvSpPr>
        <p:spPr>
          <a:xfrm>
            <a:off x="0" y="0"/>
            <a:ext cx="9144000" cy="6858000"/>
          </a:xfrm>
          <a:prstGeom prst="rect">
            <a:avLst/>
          </a:prstGeom>
          <a:solidFill>
            <a:schemeClr val="accent4">
              <a:lumMod val="5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ctr"/>
          <a:lstStyle/>
          <a:p>
            <a:pPr algn="ctr"/>
            <a:endParaRPr lang="de-DE" sz="1200" dirty="0"/>
          </a:p>
        </p:txBody>
      </p:sp>
      <p:sp>
        <p:nvSpPr>
          <p:cNvPr id="5" name="Titel 1"/>
          <p:cNvSpPr txBox="1">
            <a:spLocks/>
          </p:cNvSpPr>
          <p:nvPr/>
        </p:nvSpPr>
        <p:spPr>
          <a:xfrm>
            <a:off x="94520" y="354765"/>
            <a:ext cx="8576582" cy="2188410"/>
          </a:xfrm>
          <a:prstGeom prst="rect">
            <a:avLst/>
          </a:prstGeom>
        </p:spPr>
        <p:txBody>
          <a:bodyPr vert="horz" lIns="277117" tIns="208737" rIns="277117" bIns="0" rtlCol="0" anchor="t">
            <a:noAutofit/>
          </a:bodyPr>
          <a:lstStyle>
            <a:lvl1pPr algn="l" defTabSz="1028495" rtl="0" eaLnBrk="1" latinLnBrk="0" hangingPunct="1">
              <a:spcBef>
                <a:spcPct val="0"/>
              </a:spcBef>
              <a:buNone/>
              <a:defRPr sz="2700" kern="1200">
                <a:solidFill>
                  <a:srgbClr val="333333"/>
                </a:solidFill>
                <a:latin typeface="+mj-lt"/>
                <a:ea typeface="+mj-ea"/>
                <a:cs typeface="+mj-cs"/>
              </a:defRPr>
            </a:lvl1pPr>
          </a:lstStyle>
          <a:p>
            <a:r>
              <a:rPr lang="de-DE" sz="2100" dirty="0">
                <a:solidFill>
                  <a:srgbClr val="FF0000"/>
                </a:solidFill>
              </a:rPr>
              <a:t>Zentrale Erkenntnis:</a:t>
            </a:r>
            <a:endParaRPr lang="de-DE" sz="3600" dirty="0">
              <a:solidFill>
                <a:srgbClr val="FF0000"/>
              </a:solidFill>
            </a:endParaRPr>
          </a:p>
          <a:p>
            <a:pPr marL="0" lvl="1" fontAlgn="auto">
              <a:spcBef>
                <a:spcPts val="0"/>
              </a:spcBef>
              <a:spcAft>
                <a:spcPts val="200"/>
              </a:spcAft>
              <a:buClr>
                <a:srgbClr val="ED1B33"/>
              </a:buClr>
              <a:buSzPct val="90000"/>
              <a:defRPr/>
            </a:pPr>
            <a:r>
              <a:rPr lang="de-DE" sz="2800" dirty="0" smtClean="0">
                <a:solidFill>
                  <a:schemeClr val="bg1"/>
                </a:solidFill>
                <a:latin typeface="+mj-lt"/>
              </a:rPr>
              <a:t>Mobiles Internet wird als Alternative angesehen, dennoch ist stationäres Internet für Nutzer in bestimmten Bereichen noch unersetzbar. Jedem Dritten ist das mobile Internet aktuell schnell genug. </a:t>
            </a:r>
            <a:endParaRPr lang="de-DE" sz="2800" dirty="0">
              <a:solidFill>
                <a:schemeClr val="bg1"/>
              </a:solidFill>
              <a:latin typeface="+mj-lt"/>
            </a:endParaRPr>
          </a:p>
        </p:txBody>
      </p:sp>
      <p:sp>
        <p:nvSpPr>
          <p:cNvPr id="2" name="Foliennummernplatzhalter 1"/>
          <p:cNvSpPr>
            <a:spLocks noGrp="1"/>
          </p:cNvSpPr>
          <p:nvPr>
            <p:ph type="sldNum" sz="quarter" idx="10"/>
          </p:nvPr>
        </p:nvSpPr>
        <p:spPr/>
        <p:txBody>
          <a:bodyPr/>
          <a:lstStyle/>
          <a:p>
            <a:fld id="{9784CBA3-D598-4B1F-BAA3-EE14B5154290}" type="slidenum">
              <a:rPr lang="en-AU" smtClean="0"/>
              <a:pPr/>
              <a:t>56</a:t>
            </a:fld>
            <a:endParaRPr lang="en-AU" dirty="0"/>
          </a:p>
        </p:txBody>
      </p:sp>
      <p:sp>
        <p:nvSpPr>
          <p:cNvPr id="7" name="Titel 1"/>
          <p:cNvSpPr txBox="1">
            <a:spLocks/>
          </p:cNvSpPr>
          <p:nvPr/>
        </p:nvSpPr>
        <p:spPr>
          <a:xfrm>
            <a:off x="1" y="3839901"/>
            <a:ext cx="8860290" cy="2188410"/>
          </a:xfrm>
          <a:prstGeom prst="rect">
            <a:avLst/>
          </a:prstGeom>
        </p:spPr>
        <p:txBody>
          <a:bodyPr vert="horz" lIns="277117" tIns="208737" rIns="277117" bIns="0" rtlCol="0" anchor="t">
            <a:noAutofit/>
          </a:bodyPr>
          <a:lstStyle>
            <a:lvl1pPr algn="l" defTabSz="1028495" rtl="0" eaLnBrk="1" latinLnBrk="0" hangingPunct="1">
              <a:spcBef>
                <a:spcPct val="0"/>
              </a:spcBef>
              <a:buNone/>
              <a:defRPr sz="2700" kern="1200">
                <a:solidFill>
                  <a:srgbClr val="333333"/>
                </a:solidFill>
                <a:latin typeface="+mj-lt"/>
                <a:ea typeface="+mj-ea"/>
                <a:cs typeface="+mj-cs"/>
              </a:defRPr>
            </a:lvl1pPr>
          </a:lstStyle>
          <a:p>
            <a:pPr algn="r"/>
            <a:r>
              <a:rPr lang="de-DE" sz="2100" dirty="0">
                <a:solidFill>
                  <a:srgbClr val="00B050"/>
                </a:solidFill>
              </a:rPr>
              <a:t>Empfehlung</a:t>
            </a:r>
            <a:r>
              <a:rPr lang="de-DE" sz="2100" dirty="0" smtClean="0">
                <a:solidFill>
                  <a:srgbClr val="00B050"/>
                </a:solidFill>
              </a:rPr>
              <a:t>:</a:t>
            </a:r>
          </a:p>
          <a:p>
            <a:pPr marL="0" lvl="1" algn="r" defTabSz="1028495"/>
            <a:r>
              <a:rPr lang="de-DE" sz="2800" dirty="0">
                <a:solidFill>
                  <a:schemeClr val="bg1"/>
                </a:solidFill>
                <a:latin typeface="+mj-lt"/>
              </a:rPr>
              <a:t>Der Ausbau eines leistungsfähigen mobilen Breitbandnetzes </a:t>
            </a:r>
            <a:r>
              <a:rPr lang="de-DE" sz="2800" dirty="0" smtClean="0">
                <a:solidFill>
                  <a:schemeClr val="bg1"/>
                </a:solidFill>
                <a:latin typeface="+mj-lt"/>
              </a:rPr>
              <a:t>muss </a:t>
            </a:r>
            <a:r>
              <a:rPr lang="de-DE" sz="2800" dirty="0">
                <a:solidFill>
                  <a:schemeClr val="bg1"/>
                </a:solidFill>
                <a:latin typeface="+mj-lt"/>
              </a:rPr>
              <a:t>vorangetrieben werden, um den Nutzern eine wirkliche Alternative zu bieten.</a:t>
            </a:r>
          </a:p>
          <a:p>
            <a:pPr algn="r"/>
            <a:endParaRPr lang="de-DE" sz="2100" dirty="0">
              <a:solidFill>
                <a:srgbClr val="00B050"/>
              </a:solidFill>
            </a:endParaRPr>
          </a:p>
        </p:txBody>
      </p:sp>
    </p:spTree>
    <p:extLst>
      <p:ext uri="{BB962C8B-B14F-4D97-AF65-F5344CB8AC3E}">
        <p14:creationId xmlns:p14="http://schemas.microsoft.com/office/powerpoint/2010/main" val="25867420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4294967295"/>
          </p:nvPr>
        </p:nvSpPr>
        <p:spPr>
          <a:xfrm>
            <a:off x="785814" y="5946775"/>
            <a:ext cx="7555320" cy="377062"/>
          </a:xfrm>
          <a:prstGeom prst="rect">
            <a:avLst/>
          </a:prstGeom>
        </p:spPr>
        <p:txBody>
          <a:bodyPr lIns="81272" tIns="40636" rIns="81272" bIns="40636"/>
          <a:lstStyle/>
          <a:p>
            <a:pPr>
              <a:spcBef>
                <a:spcPct val="20000"/>
              </a:spcBef>
              <a:buFont typeface="Arial" pitchFamily="34" charset="0"/>
              <a:buNone/>
            </a:pPr>
            <a:r>
              <a:rPr lang="de-DE" smtClean="0"/>
              <a:t>Digitales Leben heute und übermorgen!</a:t>
            </a:r>
            <a:endParaRPr lang="de-DE" dirty="0" smtClean="0"/>
          </a:p>
        </p:txBody>
      </p:sp>
      <p:sp>
        <p:nvSpPr>
          <p:cNvPr id="6" name="Rechteck 5"/>
          <p:cNvSpPr/>
          <p:nvPr/>
        </p:nvSpPr>
        <p:spPr>
          <a:xfrm>
            <a:off x="0" y="0"/>
            <a:ext cx="9144000" cy="6858000"/>
          </a:xfrm>
          <a:prstGeom prst="rect">
            <a:avLst/>
          </a:prstGeom>
          <a:solidFill>
            <a:schemeClr val="accent4">
              <a:lumMod val="5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ctr"/>
          <a:lstStyle/>
          <a:p>
            <a:pPr algn="ctr"/>
            <a:endParaRPr lang="de-DE" sz="1200" dirty="0"/>
          </a:p>
        </p:txBody>
      </p:sp>
      <p:sp>
        <p:nvSpPr>
          <p:cNvPr id="5" name="Titel 1"/>
          <p:cNvSpPr txBox="1">
            <a:spLocks/>
          </p:cNvSpPr>
          <p:nvPr/>
        </p:nvSpPr>
        <p:spPr>
          <a:xfrm>
            <a:off x="94520" y="354765"/>
            <a:ext cx="8576582" cy="2188410"/>
          </a:xfrm>
          <a:prstGeom prst="rect">
            <a:avLst/>
          </a:prstGeom>
        </p:spPr>
        <p:txBody>
          <a:bodyPr vert="horz" lIns="277117" tIns="208737" rIns="277117" bIns="0" rtlCol="0" anchor="t">
            <a:noAutofit/>
          </a:bodyPr>
          <a:lstStyle>
            <a:lvl1pPr algn="l" defTabSz="1028495" rtl="0" eaLnBrk="1" latinLnBrk="0" hangingPunct="1">
              <a:spcBef>
                <a:spcPct val="0"/>
              </a:spcBef>
              <a:buNone/>
              <a:defRPr sz="2700" kern="1200">
                <a:solidFill>
                  <a:srgbClr val="333333"/>
                </a:solidFill>
                <a:latin typeface="+mj-lt"/>
                <a:ea typeface="+mj-ea"/>
                <a:cs typeface="+mj-cs"/>
              </a:defRPr>
            </a:lvl1pPr>
          </a:lstStyle>
          <a:p>
            <a:r>
              <a:rPr lang="de-DE" sz="2100" dirty="0">
                <a:solidFill>
                  <a:srgbClr val="FF0000"/>
                </a:solidFill>
              </a:rPr>
              <a:t>Zentrale Erkenntnis:</a:t>
            </a:r>
            <a:endParaRPr lang="de-DE" sz="3600" dirty="0">
              <a:solidFill>
                <a:srgbClr val="FF0000"/>
              </a:solidFill>
            </a:endParaRPr>
          </a:p>
          <a:p>
            <a:pPr marL="0" lvl="1" fontAlgn="auto">
              <a:spcBef>
                <a:spcPts val="0"/>
              </a:spcBef>
              <a:spcAft>
                <a:spcPts val="200"/>
              </a:spcAft>
              <a:buClr>
                <a:srgbClr val="ED1B33"/>
              </a:buClr>
              <a:buSzPct val="90000"/>
              <a:defRPr/>
            </a:pPr>
            <a:r>
              <a:rPr lang="de-DE" sz="2800" dirty="0">
                <a:solidFill>
                  <a:schemeClr val="bg1"/>
                </a:solidFill>
                <a:latin typeface="+mj-lt"/>
              </a:rPr>
              <a:t>LTE ist aktuell 27 Prozent der Deutschen bekannt. Die Nutzung ist mit sieben Prozent  </a:t>
            </a:r>
            <a:r>
              <a:rPr lang="de-DE" sz="2800" dirty="0">
                <a:solidFill>
                  <a:schemeClr val="bg1"/>
                </a:solidFill>
                <a:latin typeface="+mj-lt"/>
                <a:sym typeface="Wingdings" pitchFamily="2" charset="2"/>
              </a:rPr>
              <a:t>der mobilen Internetnutzer, die den Begriff „LTE“ kennen </a:t>
            </a:r>
            <a:r>
              <a:rPr lang="de-DE" sz="2800" dirty="0">
                <a:solidFill>
                  <a:schemeClr val="bg1"/>
                </a:solidFill>
                <a:latin typeface="+mj-lt"/>
              </a:rPr>
              <a:t>noch auf einem niedrigen Niveau und steht noch am Anfang.</a:t>
            </a:r>
          </a:p>
        </p:txBody>
      </p:sp>
      <p:sp>
        <p:nvSpPr>
          <p:cNvPr id="2" name="Foliennummernplatzhalter 1"/>
          <p:cNvSpPr>
            <a:spLocks noGrp="1"/>
          </p:cNvSpPr>
          <p:nvPr>
            <p:ph type="sldNum" sz="quarter" idx="10"/>
          </p:nvPr>
        </p:nvSpPr>
        <p:spPr/>
        <p:txBody>
          <a:bodyPr/>
          <a:lstStyle/>
          <a:p>
            <a:fld id="{9784CBA3-D598-4B1F-BAA3-EE14B5154290}" type="slidenum">
              <a:rPr lang="en-AU" smtClean="0"/>
              <a:pPr/>
              <a:t>57</a:t>
            </a:fld>
            <a:endParaRPr lang="en-AU" dirty="0"/>
          </a:p>
        </p:txBody>
      </p:sp>
      <p:sp>
        <p:nvSpPr>
          <p:cNvPr id="7" name="Titel 1"/>
          <p:cNvSpPr txBox="1">
            <a:spLocks/>
          </p:cNvSpPr>
          <p:nvPr/>
        </p:nvSpPr>
        <p:spPr>
          <a:xfrm>
            <a:off x="1" y="3839901"/>
            <a:ext cx="8860290" cy="2188410"/>
          </a:xfrm>
          <a:prstGeom prst="rect">
            <a:avLst/>
          </a:prstGeom>
        </p:spPr>
        <p:txBody>
          <a:bodyPr vert="horz" lIns="277117" tIns="208737" rIns="277117" bIns="0" rtlCol="0" anchor="t">
            <a:noAutofit/>
          </a:bodyPr>
          <a:lstStyle>
            <a:lvl1pPr algn="l" defTabSz="1028495" rtl="0" eaLnBrk="1" latinLnBrk="0" hangingPunct="1">
              <a:spcBef>
                <a:spcPct val="0"/>
              </a:spcBef>
              <a:buNone/>
              <a:defRPr sz="2700" kern="1200">
                <a:solidFill>
                  <a:srgbClr val="333333"/>
                </a:solidFill>
                <a:latin typeface="+mj-lt"/>
                <a:ea typeface="+mj-ea"/>
                <a:cs typeface="+mj-cs"/>
              </a:defRPr>
            </a:lvl1pPr>
          </a:lstStyle>
          <a:p>
            <a:pPr marL="0" lvl="1" algn="r" defTabSz="1028495"/>
            <a:r>
              <a:rPr lang="de-DE" sz="2100" dirty="0" smtClean="0">
                <a:solidFill>
                  <a:srgbClr val="00B050"/>
                </a:solidFill>
                <a:latin typeface="+mj-lt"/>
              </a:rPr>
              <a:t>Empfehlung:</a:t>
            </a:r>
          </a:p>
          <a:p>
            <a:pPr marL="0" lvl="1" algn="r" defTabSz="1028495"/>
            <a:r>
              <a:rPr lang="de-DE" sz="2800" dirty="0" smtClean="0">
                <a:solidFill>
                  <a:schemeClr val="bg1"/>
                </a:solidFill>
                <a:latin typeface="+mj-lt"/>
              </a:rPr>
              <a:t>Das </a:t>
            </a:r>
            <a:r>
              <a:rPr lang="de-DE" sz="2800" dirty="0">
                <a:solidFill>
                  <a:schemeClr val="bg1"/>
                </a:solidFill>
                <a:latin typeface="+mj-lt"/>
              </a:rPr>
              <a:t>Potenzial von LTE muss genutzt werden. Hierfür müssen neben dem Ausbau der Infrastruktur auch attraktive Tarife sowie  die Verfügbarkeit von entsprechenden Endgeräten sichergestellt werden.</a:t>
            </a:r>
            <a:r>
              <a:rPr lang="de-DE" sz="3200" dirty="0">
                <a:solidFill>
                  <a:schemeClr val="bg1"/>
                </a:solidFill>
                <a:latin typeface="+mj-lt"/>
              </a:rPr>
              <a:t> </a:t>
            </a:r>
          </a:p>
          <a:p>
            <a:pPr algn="r"/>
            <a:endParaRPr lang="de-DE" sz="3200" dirty="0">
              <a:solidFill>
                <a:srgbClr val="00B050"/>
              </a:solidFill>
            </a:endParaRPr>
          </a:p>
        </p:txBody>
      </p:sp>
    </p:spTree>
    <p:extLst>
      <p:ext uri="{BB962C8B-B14F-4D97-AF65-F5344CB8AC3E}">
        <p14:creationId xmlns:p14="http://schemas.microsoft.com/office/powerpoint/2010/main" val="35928166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nummernplatzhalter 3"/>
          <p:cNvSpPr txBox="1">
            <a:spLocks noGrp="1"/>
          </p:cNvSpPr>
          <p:nvPr/>
        </p:nvSpPr>
        <p:spPr bwMode="auto">
          <a:xfrm>
            <a:off x="8642350" y="6492875"/>
            <a:ext cx="466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cs typeface="Arial" pitchFamily="34" charset="0"/>
              </a:defRPr>
            </a:lvl1pPr>
            <a:lvl2pPr marL="742950" indent="-285750" eaLnBrk="0" hangingPunct="0">
              <a:defRPr sz="2500" b="1">
                <a:solidFill>
                  <a:schemeClr val="tx1"/>
                </a:solidFill>
                <a:latin typeface="Arial" pitchFamily="34" charset="0"/>
                <a:cs typeface="Arial" pitchFamily="34" charset="0"/>
              </a:defRPr>
            </a:lvl2pPr>
            <a:lvl3pPr marL="1143000" indent="-228600" eaLnBrk="0" hangingPunct="0">
              <a:defRPr sz="2500" b="1">
                <a:solidFill>
                  <a:schemeClr val="tx1"/>
                </a:solidFill>
                <a:latin typeface="Arial" pitchFamily="34" charset="0"/>
                <a:cs typeface="Arial" pitchFamily="34" charset="0"/>
              </a:defRPr>
            </a:lvl3pPr>
            <a:lvl4pPr marL="1600200" indent="-228600" eaLnBrk="0" hangingPunct="0">
              <a:defRPr sz="2500" b="1">
                <a:solidFill>
                  <a:schemeClr val="tx1"/>
                </a:solidFill>
                <a:latin typeface="Arial" pitchFamily="34" charset="0"/>
                <a:cs typeface="Arial" pitchFamily="34" charset="0"/>
              </a:defRPr>
            </a:lvl4pPr>
            <a:lvl5pPr marL="2057400" indent="-228600" eaLnBrk="0" hangingPunct="0">
              <a:defRPr sz="25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5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5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5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500" b="1">
                <a:solidFill>
                  <a:schemeClr val="tx1"/>
                </a:solidFill>
                <a:latin typeface="Arial" pitchFamily="34" charset="0"/>
                <a:cs typeface="Arial" pitchFamily="34" charset="0"/>
              </a:defRPr>
            </a:lvl9pPr>
          </a:lstStyle>
          <a:p>
            <a:pPr eaLnBrk="1" hangingPunct="1"/>
            <a:fld id="{EAE9BD11-9D81-4F3A-9B00-0AEECE11EFBA}" type="slidenum">
              <a:rPr lang="de-DE" sz="1100">
                <a:solidFill>
                  <a:schemeClr val="bg1"/>
                </a:solidFill>
                <a:latin typeface="Lucida Sans" pitchFamily="34" charset="0"/>
              </a:rPr>
              <a:pPr eaLnBrk="1" hangingPunct="1"/>
              <a:t>58</a:t>
            </a:fld>
            <a:endParaRPr lang="de-DE" sz="1100">
              <a:solidFill>
                <a:schemeClr val="bg1"/>
              </a:solidFill>
              <a:latin typeface="Lucida Sans" pitchFamily="34" charset="0"/>
            </a:endParaRPr>
          </a:p>
        </p:txBody>
      </p:sp>
      <p:pic>
        <p:nvPicPr>
          <p:cNvPr id="16387" name="Picture 5" descr="shutterstock_36294781_2000pix"/>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0291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4581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6"/>
          <p:cNvSpPr>
            <a:spLocks noChangeArrowheads="1"/>
          </p:cNvSpPr>
          <p:nvPr/>
        </p:nvSpPr>
        <p:spPr bwMode="gray">
          <a:xfrm>
            <a:off x="3257740" y="2367448"/>
            <a:ext cx="5610035" cy="1338818"/>
          </a:xfrm>
          <a:prstGeom prst="rect">
            <a:avLst/>
          </a:prstGeom>
          <a:noFill/>
          <a:ln w="12700" algn="ctr">
            <a:noFill/>
            <a:miter lim="800000"/>
            <a:headEnd/>
            <a:tailEnd type="none" w="lg" len="med"/>
          </a:ln>
          <a:effectLst/>
        </p:spPr>
        <p:txBody>
          <a:bodyPr lIns="91430" tIns="45715" rIns="91430" bIns="45715">
            <a:spAutoFit/>
          </a:bodyPr>
          <a:lstStyle/>
          <a:p>
            <a:pPr defTabSz="912223">
              <a:spcAft>
                <a:spcPct val="25000"/>
              </a:spcAft>
              <a:buClr>
                <a:srgbClr val="FF008C"/>
              </a:buClr>
              <a:buSzPct val="80000"/>
            </a:pPr>
            <a:r>
              <a:rPr lang="de-DE" sz="2000" i="1" dirty="0" smtClean="0">
                <a:solidFill>
                  <a:srgbClr val="D10074"/>
                </a:solidFill>
                <a:latin typeface="Verdana" pitchFamily="34" charset="0"/>
                <a:ea typeface="Verdana" pitchFamily="34" charset="0"/>
                <a:cs typeface="Verdana" pitchFamily="34" charset="0"/>
              </a:rPr>
              <a:t>Robert A. Wieland</a:t>
            </a:r>
          </a:p>
          <a:p>
            <a:pPr defTabSz="912223"/>
            <a:r>
              <a:rPr lang="de-DE" sz="1400" i="1" dirty="0">
                <a:solidFill>
                  <a:srgbClr val="000000"/>
                </a:solidFill>
                <a:latin typeface="Verdana" pitchFamily="34" charset="0"/>
                <a:ea typeface="Verdana" pitchFamily="34" charset="0"/>
                <a:cs typeface="Verdana" pitchFamily="34" charset="0"/>
              </a:rPr>
              <a:t>TNS Infratest GmbH</a:t>
            </a:r>
          </a:p>
          <a:p>
            <a:pPr defTabSz="912223"/>
            <a:r>
              <a:rPr lang="de-DE" sz="1400" i="1" dirty="0" smtClean="0">
                <a:solidFill>
                  <a:srgbClr val="000000"/>
                </a:solidFill>
                <a:latin typeface="Verdana" pitchFamily="34" charset="0"/>
                <a:ea typeface="Verdana" pitchFamily="34" charset="0"/>
                <a:cs typeface="Verdana" pitchFamily="34" charset="0"/>
              </a:rPr>
              <a:t>Geschäftsführer</a:t>
            </a:r>
          </a:p>
          <a:p>
            <a:pPr defTabSz="912223"/>
            <a:r>
              <a:rPr lang="de-DE" sz="1400" i="1" dirty="0" smtClean="0">
                <a:solidFill>
                  <a:srgbClr val="000000"/>
                </a:solidFill>
                <a:latin typeface="Verdana" pitchFamily="34" charset="0"/>
                <a:ea typeface="Verdana" pitchFamily="34" charset="0"/>
                <a:cs typeface="Verdana" pitchFamily="34" charset="0"/>
              </a:rPr>
              <a:t>robert-alexander.wieland@tns-infratest.com</a:t>
            </a:r>
          </a:p>
          <a:p>
            <a:pPr defTabSz="912223"/>
            <a:endParaRPr lang="de-DE" sz="1400" i="1" dirty="0">
              <a:solidFill>
                <a:srgbClr val="000000"/>
              </a:solidFill>
              <a:latin typeface="Verdana" pitchFamily="34" charset="0"/>
              <a:ea typeface="Verdana" pitchFamily="34" charset="0"/>
              <a:cs typeface="Verdana" pitchFamily="34" charset="0"/>
            </a:endParaRPr>
          </a:p>
        </p:txBody>
      </p:sp>
      <p:sp>
        <p:nvSpPr>
          <p:cNvPr id="2" name="Titel 1"/>
          <p:cNvSpPr>
            <a:spLocks noGrp="1"/>
          </p:cNvSpPr>
          <p:nvPr>
            <p:ph type="title"/>
          </p:nvPr>
        </p:nvSpPr>
        <p:spPr/>
        <p:txBody>
          <a:bodyPr/>
          <a:lstStyle/>
          <a:p>
            <a:r>
              <a:rPr lang="de-DE" dirty="0" smtClean="0"/>
              <a:t>Kontakt</a:t>
            </a:r>
            <a:endParaRPr lang="de-DE" dirty="0"/>
          </a:p>
        </p:txBody>
      </p:sp>
      <p:pic>
        <p:nvPicPr>
          <p:cNvPr id="37990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84666" y="1608673"/>
            <a:ext cx="2723690"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0295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72570" y="1029342"/>
            <a:ext cx="9148390" cy="1015663"/>
          </a:xfrm>
          <a:prstGeom prst="rect">
            <a:avLst/>
          </a:prstGeom>
        </p:spPr>
        <p:txBody>
          <a:bodyPr wrap="square">
            <a:spAutoFit/>
          </a:bodyPr>
          <a:lstStyle/>
          <a:p>
            <a:pPr lvl="0"/>
            <a:r>
              <a:rPr lang="de-DE" sz="6000" b="1" dirty="0">
                <a:solidFill>
                  <a:srgbClr val="FFFFFF"/>
                </a:solidFill>
                <a:latin typeface="Verdana" pitchFamily="34" charset="0"/>
                <a:ea typeface="Verdana" pitchFamily="34" charset="0"/>
                <a:cs typeface="Verdana" pitchFamily="34" charset="0"/>
              </a:rPr>
              <a:t>Deutschland</a:t>
            </a:r>
            <a:r>
              <a:rPr lang="de-DE" sz="4400" b="1" dirty="0">
                <a:solidFill>
                  <a:srgbClr val="FFFFFF"/>
                </a:solidFill>
                <a:latin typeface="Verdana" pitchFamily="34" charset="0"/>
                <a:ea typeface="Verdana" pitchFamily="34" charset="0"/>
                <a:cs typeface="Verdana" pitchFamily="34" charset="0"/>
              </a:rPr>
              <a:t> </a:t>
            </a:r>
            <a:r>
              <a:rPr lang="de-DE" sz="6000" b="1" dirty="0" smtClean="0">
                <a:solidFill>
                  <a:srgbClr val="FFFFFF"/>
                </a:solidFill>
                <a:latin typeface="Verdana" pitchFamily="34" charset="0"/>
                <a:ea typeface="Verdana" pitchFamily="34" charset="0"/>
                <a:cs typeface="Verdana" pitchFamily="34" charset="0"/>
              </a:rPr>
              <a:t>2011:</a:t>
            </a:r>
            <a:endParaRPr lang="de-DE" sz="6000" b="1" dirty="0">
              <a:solidFill>
                <a:srgbClr val="FFFFFF"/>
              </a:solidFill>
              <a:latin typeface="Verdana" pitchFamily="34" charset="0"/>
              <a:ea typeface="Verdana" pitchFamily="34" charset="0"/>
              <a:cs typeface="Verdana" pitchFamily="34" charset="0"/>
            </a:endParaRPr>
          </a:p>
        </p:txBody>
      </p:sp>
      <p:sp>
        <p:nvSpPr>
          <p:cNvPr id="3" name="Textfeld 2"/>
          <p:cNvSpPr txBox="1"/>
          <p:nvPr/>
        </p:nvSpPr>
        <p:spPr>
          <a:xfrm>
            <a:off x="201765" y="1029342"/>
            <a:ext cx="8890000" cy="3785652"/>
          </a:xfrm>
          <a:prstGeom prst="rect">
            <a:avLst/>
          </a:prstGeom>
          <a:noFill/>
        </p:spPr>
        <p:txBody>
          <a:bodyPr wrap="square" rtlCol="0">
            <a:spAutoFit/>
          </a:bodyPr>
          <a:lstStyle/>
          <a:p>
            <a:r>
              <a:rPr lang="de-DE" sz="2000" b="1" dirty="0" smtClean="0">
                <a:solidFill>
                  <a:srgbClr val="D10074"/>
                </a:solidFill>
                <a:latin typeface="Verdana" pitchFamily="34" charset="0"/>
                <a:ea typeface="Verdana" pitchFamily="34" charset="0"/>
                <a:cs typeface="Verdana" pitchFamily="34" charset="0"/>
              </a:rPr>
              <a:t>Status-Quo:</a:t>
            </a:r>
            <a:r>
              <a:rPr lang="de-DE" sz="3600" b="1" dirty="0" smtClean="0">
                <a:solidFill>
                  <a:srgbClr val="D10074"/>
                </a:solidFill>
                <a:latin typeface="Verdana" pitchFamily="34" charset="0"/>
                <a:ea typeface="Verdana" pitchFamily="34" charset="0"/>
                <a:cs typeface="Verdana" pitchFamily="34" charset="0"/>
              </a:rPr>
              <a:t/>
            </a:r>
            <a:br>
              <a:rPr lang="de-DE" sz="3600" b="1" dirty="0" smtClean="0">
                <a:solidFill>
                  <a:srgbClr val="D10074"/>
                </a:solidFill>
                <a:latin typeface="Verdana" pitchFamily="34" charset="0"/>
                <a:ea typeface="Verdana" pitchFamily="34" charset="0"/>
                <a:cs typeface="Verdana" pitchFamily="34" charset="0"/>
              </a:rPr>
            </a:br>
            <a:r>
              <a:rPr lang="de-DE" sz="3600" b="1" dirty="0" smtClean="0">
                <a:solidFill>
                  <a:srgbClr val="D10074"/>
                </a:solidFill>
                <a:latin typeface="Verdana" pitchFamily="34" charset="0"/>
                <a:ea typeface="Verdana" pitchFamily="34" charset="0"/>
                <a:cs typeface="Verdana" pitchFamily="34" charset="0"/>
              </a:rPr>
              <a:t>Digitale Gesellschaft</a:t>
            </a:r>
          </a:p>
          <a:p>
            <a:endParaRPr lang="de-DE" sz="3600" dirty="0" smtClean="0">
              <a:latin typeface="Verdana" pitchFamily="34" charset="0"/>
              <a:ea typeface="Verdana" pitchFamily="34" charset="0"/>
              <a:cs typeface="Verdana" pitchFamily="34" charset="0"/>
            </a:endParaRPr>
          </a:p>
          <a:p>
            <a:r>
              <a:rPr lang="de-DE" sz="2000" dirty="0">
                <a:solidFill>
                  <a:srgbClr val="333333"/>
                </a:solidFill>
                <a:latin typeface="Verdana" pitchFamily="34" charset="0"/>
                <a:ea typeface="Verdana" pitchFamily="34" charset="0"/>
                <a:cs typeface="Verdana" pitchFamily="34" charset="0"/>
              </a:rPr>
              <a:t>… der nächste Trend:</a:t>
            </a:r>
          </a:p>
          <a:p>
            <a:r>
              <a:rPr lang="de-DE" sz="3600" dirty="0">
                <a:solidFill>
                  <a:srgbClr val="333333"/>
                </a:solidFill>
                <a:latin typeface="Verdana" pitchFamily="34" charset="0"/>
                <a:ea typeface="Verdana" pitchFamily="34" charset="0"/>
                <a:cs typeface="Verdana" pitchFamily="34" charset="0"/>
              </a:rPr>
              <a:t>Mobile Nutzung</a:t>
            </a:r>
          </a:p>
          <a:p>
            <a:endParaRPr lang="de-DE" sz="3600" dirty="0">
              <a:solidFill>
                <a:srgbClr val="333333"/>
              </a:solidFill>
              <a:latin typeface="Verdana" pitchFamily="34" charset="0"/>
              <a:ea typeface="Verdana" pitchFamily="34" charset="0"/>
              <a:cs typeface="Verdana" pitchFamily="34" charset="0"/>
            </a:endParaRPr>
          </a:p>
          <a:p>
            <a:r>
              <a:rPr lang="de-DE" sz="2000" dirty="0">
                <a:solidFill>
                  <a:srgbClr val="333333"/>
                </a:solidFill>
                <a:latin typeface="Verdana" pitchFamily="34" charset="0"/>
                <a:ea typeface="Verdana" pitchFamily="34" charset="0"/>
                <a:cs typeface="Verdana" pitchFamily="34" charset="0"/>
              </a:rPr>
              <a:t>… und was denken die Nutzer?</a:t>
            </a:r>
          </a:p>
          <a:p>
            <a:r>
              <a:rPr lang="de-DE" sz="3600" dirty="0">
                <a:solidFill>
                  <a:srgbClr val="333333"/>
                </a:solidFill>
                <a:latin typeface="Verdana" pitchFamily="34" charset="0"/>
                <a:ea typeface="Verdana" pitchFamily="34" charset="0"/>
                <a:cs typeface="Verdana" pitchFamily="34" charset="0"/>
              </a:rPr>
              <a:t>Zukunftsbilder der digitalen Welt</a:t>
            </a:r>
          </a:p>
        </p:txBody>
      </p:sp>
    </p:spTree>
    <p:extLst>
      <p:ext uri="{BB962C8B-B14F-4D97-AF65-F5344CB8AC3E}">
        <p14:creationId xmlns:p14="http://schemas.microsoft.com/office/powerpoint/2010/main" val="3624200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bwMode="auto">
          <a:xfrm>
            <a:off x="0" y="0"/>
            <a:ext cx="9144000" cy="6858000"/>
          </a:xfrm>
          <a:prstGeom prst="rect">
            <a:avLst/>
          </a:prstGeom>
          <a:solidFill>
            <a:schemeClr val="accent2"/>
          </a:solidFill>
          <a:ln w="12700" cap="flat" cmpd="sng" algn="ctr">
            <a:solidFill>
              <a:schemeClr val="accent4"/>
            </a:solidFill>
            <a:prstDash val="solid"/>
            <a:round/>
            <a:headEnd type="none" w="med" len="med"/>
            <a:tailEnd type="none" w="lg" len="med"/>
          </a:ln>
          <a:effectLst/>
          <a:extLst/>
        </p:spPr>
        <p:txBody>
          <a:bodyPr vert="horz" wrap="square" lIns="91440" tIns="45720" rIns="91440" bIns="45720" numCol="1" rtlCol="0" anchor="ctr" anchorCtr="0" compatLnSpc="1">
            <a:prstTxWarp prst="textNoShape">
              <a:avLst/>
            </a:prstTxWarp>
          </a:bodyPr>
          <a:lstStyle/>
          <a:p>
            <a:pPr marL="0" marR="0" indent="0" algn="ctr" defTabSz="1085850" rtl="0" eaLnBrk="1" fontAlgn="base" latinLnBrk="0" hangingPunct="1">
              <a:lnSpc>
                <a:spcPct val="100000"/>
              </a:lnSpc>
              <a:spcBef>
                <a:spcPct val="0"/>
              </a:spcBef>
              <a:spcAft>
                <a:spcPct val="0"/>
              </a:spcAft>
              <a:buClrTx/>
              <a:buSzTx/>
              <a:buFontTx/>
              <a:buNone/>
              <a:tabLst/>
            </a:pPr>
            <a:endParaRPr kumimoji="0" lang="de-DE" sz="3000" b="1" i="0" u="none" strike="noStrike" cap="none" normalizeH="0" baseline="0" smtClean="0">
              <a:ln>
                <a:noFill/>
              </a:ln>
              <a:solidFill>
                <a:schemeClr val="tx1"/>
              </a:solidFill>
              <a:effectLst/>
              <a:latin typeface="Arial" pitchFamily="34" charset="0"/>
              <a:cs typeface="Arial" pitchFamily="34" charset="0"/>
            </a:endParaRPr>
          </a:p>
        </p:txBody>
      </p:sp>
      <p:sp>
        <p:nvSpPr>
          <p:cNvPr id="2" name="Rechteck 1"/>
          <p:cNvSpPr/>
          <p:nvPr/>
        </p:nvSpPr>
        <p:spPr>
          <a:xfrm>
            <a:off x="465207" y="579250"/>
            <a:ext cx="7982757" cy="6032421"/>
          </a:xfrm>
          <a:prstGeom prst="rect">
            <a:avLst/>
          </a:prstGeom>
        </p:spPr>
        <p:txBody>
          <a:bodyPr wrap="square">
            <a:spAutoFit/>
          </a:bodyPr>
          <a:lstStyle/>
          <a:p>
            <a:pPr lvl="0"/>
            <a:r>
              <a:rPr lang="de-DE" sz="3200" dirty="0" smtClean="0"/>
              <a:t>Vergleich:</a:t>
            </a:r>
          </a:p>
          <a:p>
            <a:pPr lvl="0"/>
            <a:r>
              <a:rPr lang="de-DE" sz="4800" dirty="0" smtClean="0"/>
              <a:t>Deutschland 	</a:t>
            </a:r>
            <a:r>
              <a:rPr lang="de-DE" sz="6600" dirty="0" smtClean="0">
                <a:solidFill>
                  <a:schemeClr val="bg1"/>
                </a:solidFill>
                <a:latin typeface="Magneto" pitchFamily="82" charset="0"/>
              </a:rPr>
              <a:t>digital</a:t>
            </a:r>
            <a:r>
              <a:rPr lang="de-DE" sz="4800" dirty="0" smtClean="0">
                <a:solidFill>
                  <a:schemeClr val="bg1"/>
                </a:solidFill>
              </a:rPr>
              <a:t/>
            </a:r>
            <a:br>
              <a:rPr lang="de-DE" sz="4800" dirty="0" smtClean="0">
                <a:solidFill>
                  <a:schemeClr val="bg1"/>
                </a:solidFill>
              </a:rPr>
            </a:br>
            <a:r>
              <a:rPr lang="de-DE" sz="4800" dirty="0" smtClean="0"/>
              <a:t>				</a:t>
            </a:r>
            <a:r>
              <a:rPr lang="de-DE" sz="3600" dirty="0" smtClean="0"/>
              <a:t>nur </a:t>
            </a:r>
            <a:r>
              <a:rPr lang="de-DE" sz="4800" dirty="0" smtClean="0"/>
              <a:t/>
            </a:r>
            <a:br>
              <a:rPr lang="de-DE" sz="4800" dirty="0" smtClean="0"/>
            </a:br>
            <a:r>
              <a:rPr lang="de-DE" sz="4800" dirty="0" smtClean="0"/>
              <a:t>				</a:t>
            </a:r>
            <a:r>
              <a:rPr lang="de-DE" sz="6600" dirty="0" smtClean="0"/>
              <a:t>Mittelmaß!</a:t>
            </a:r>
            <a:endParaRPr lang="de-DE" sz="4800" dirty="0"/>
          </a:p>
          <a:p>
            <a:pPr lvl="0"/>
            <a:r>
              <a:rPr lang="de-DE" sz="2800" b="1" dirty="0" smtClean="0">
                <a:solidFill>
                  <a:schemeClr val="bg1"/>
                </a:solidFill>
                <a:latin typeface="Lucida Sans Unicode" pitchFamily="34" charset="0"/>
                <a:cs typeface="Lucida Sans Unicode" pitchFamily="34" charset="0"/>
              </a:rPr>
              <a:t>Niederlande 94%</a:t>
            </a:r>
            <a:endParaRPr lang="de-DE" sz="2800" b="1" dirty="0">
              <a:solidFill>
                <a:schemeClr val="bg1"/>
              </a:solidFill>
              <a:latin typeface="Lucida Sans Unicode" pitchFamily="34" charset="0"/>
              <a:cs typeface="Lucida Sans Unicode" pitchFamily="34" charset="0"/>
            </a:endParaRPr>
          </a:p>
          <a:p>
            <a:r>
              <a:rPr lang="de-DE" sz="2800" b="1" dirty="0">
                <a:solidFill>
                  <a:schemeClr val="bg1"/>
                </a:solidFill>
                <a:latin typeface="Lucida Sans Unicode" pitchFamily="34" charset="0"/>
                <a:cs typeface="Lucida Sans Unicode" pitchFamily="34" charset="0"/>
              </a:rPr>
              <a:t>Luxemburg 93%</a:t>
            </a:r>
          </a:p>
          <a:p>
            <a:pPr lvl="0"/>
            <a:r>
              <a:rPr lang="de-DE" sz="2800" b="1" dirty="0" smtClean="0">
                <a:solidFill>
                  <a:schemeClr val="bg1"/>
                </a:solidFill>
                <a:latin typeface="Lucida Sans Unicode" pitchFamily="34" charset="0"/>
                <a:cs typeface="Lucida Sans Unicode" pitchFamily="34" charset="0"/>
              </a:rPr>
              <a:t>Schweden: 92%</a:t>
            </a:r>
          </a:p>
          <a:p>
            <a:pPr lvl="0"/>
            <a:r>
              <a:rPr lang="de-DE" b="1" dirty="0" smtClean="0">
                <a:solidFill>
                  <a:schemeClr val="bg1"/>
                </a:solidFill>
                <a:latin typeface="Lucida Sans Unicode" pitchFamily="34" charset="0"/>
                <a:cs typeface="Lucida Sans Unicode" pitchFamily="34" charset="0"/>
              </a:rPr>
              <a:t>Dänemark: 92%</a:t>
            </a:r>
          </a:p>
          <a:p>
            <a:pPr lvl="0"/>
            <a:r>
              <a:rPr lang="de-DE" sz="1800" b="1" dirty="0" smtClean="0">
                <a:solidFill>
                  <a:schemeClr val="bg1"/>
                </a:solidFill>
                <a:latin typeface="Lucida Sans Unicode" pitchFamily="34" charset="0"/>
                <a:cs typeface="Lucida Sans Unicode" pitchFamily="34" charset="0"/>
              </a:rPr>
              <a:t>…</a:t>
            </a:r>
          </a:p>
          <a:p>
            <a:pPr lvl="0"/>
            <a:r>
              <a:rPr lang="de-DE" b="1" dirty="0" smtClean="0">
                <a:solidFill>
                  <a:schemeClr val="bg1"/>
                </a:solidFill>
                <a:latin typeface="Lucida Sans Unicode" pitchFamily="34" charset="0"/>
                <a:cs typeface="Lucida Sans Unicode" pitchFamily="34" charset="0"/>
              </a:rPr>
              <a:t>Deutschland: 85%</a:t>
            </a:r>
            <a:r>
              <a:rPr lang="de-DE" b="1" dirty="0" smtClean="0">
                <a:solidFill>
                  <a:srgbClr val="FF0000"/>
                </a:solidFill>
                <a:latin typeface="Lucida Sans Unicode" pitchFamily="34" charset="0"/>
                <a:cs typeface="Lucida Sans Unicode" pitchFamily="34" charset="0"/>
              </a:rPr>
              <a:t>	</a:t>
            </a:r>
            <a:r>
              <a:rPr lang="de-DE" sz="2400" b="1" dirty="0" smtClean="0">
                <a:solidFill>
                  <a:srgbClr val="FF0000"/>
                </a:solidFill>
                <a:latin typeface="Lucida Sans Unicode" pitchFamily="34" charset="0"/>
                <a:cs typeface="Lucida Sans Unicode" pitchFamily="34" charset="0"/>
              </a:rPr>
              <a:t>			</a:t>
            </a:r>
            <a:endParaRPr lang="de-DE" sz="4800" dirty="0"/>
          </a:p>
        </p:txBody>
      </p:sp>
      <p:sp>
        <p:nvSpPr>
          <p:cNvPr id="5" name="Textfeld 4"/>
          <p:cNvSpPr txBox="1">
            <a:spLocks/>
          </p:cNvSpPr>
          <p:nvPr>
            <p:custDataLst>
              <p:tags r:id="rId1"/>
            </p:custDataLst>
          </p:nvPr>
        </p:nvSpPr>
        <p:spPr>
          <a:xfrm>
            <a:off x="179388" y="6520839"/>
            <a:ext cx="8802688" cy="138499"/>
          </a:xfrm>
          <a:prstGeom prst="rect">
            <a:avLst/>
          </a:prstGeom>
          <a:noFill/>
          <a:ln w="12700">
            <a:noFill/>
          </a:ln>
          <a:effectLst/>
        </p:spPr>
        <p:txBody>
          <a:bodyPr vert="horz" wrap="square" lIns="0" tIns="0" rIns="0" bIns="0" rtlCol="0" anchor="b" anchorCtr="0">
            <a:spAutoFit/>
          </a:bodyPr>
          <a:lstStyle/>
          <a:p>
            <a:pPr>
              <a:lnSpc>
                <a:spcPct val="90000"/>
              </a:lnSpc>
              <a:spcBef>
                <a:spcPct val="0"/>
              </a:spcBef>
              <a:spcAft>
                <a:spcPct val="0"/>
              </a:spcAft>
              <a:buClr>
                <a:srgbClr val="000000"/>
              </a:buClr>
              <a:buSzPct val="80000"/>
            </a:pPr>
            <a:r>
              <a:rPr lang="de-DE" sz="1000" dirty="0" smtClean="0">
                <a:solidFill>
                  <a:srgbClr val="000000"/>
                </a:solidFill>
                <a:latin typeface="Verdana" pitchFamily="34" charset="0"/>
                <a:ea typeface="Verdana" pitchFamily="34" charset="0"/>
                <a:cs typeface="Verdana" pitchFamily="34" charset="0"/>
              </a:rPr>
              <a:t>Quelle: </a:t>
            </a:r>
            <a:r>
              <a:rPr lang="de-DE" sz="1000" dirty="0" err="1" smtClean="0">
                <a:solidFill>
                  <a:srgbClr val="000000"/>
                </a:solidFill>
                <a:latin typeface="Verdana" pitchFamily="34" charset="0"/>
                <a:ea typeface="Verdana" pitchFamily="34" charset="0"/>
                <a:cs typeface="Verdana" pitchFamily="34" charset="0"/>
              </a:rPr>
              <a:t>Eurostat</a:t>
            </a:r>
            <a:r>
              <a:rPr lang="de-DE" sz="1000" dirty="0" smtClean="0">
                <a:solidFill>
                  <a:srgbClr val="000000"/>
                </a:solidFill>
                <a:latin typeface="Verdana" pitchFamily="34" charset="0"/>
                <a:ea typeface="Verdana" pitchFamily="34" charset="0"/>
                <a:cs typeface="Verdana" pitchFamily="34" charset="0"/>
              </a:rPr>
              <a:t>: Internet </a:t>
            </a:r>
            <a:r>
              <a:rPr lang="de-DE" sz="1000" dirty="0" err="1" smtClean="0">
                <a:solidFill>
                  <a:srgbClr val="000000"/>
                </a:solidFill>
                <a:latin typeface="Verdana" pitchFamily="34" charset="0"/>
                <a:ea typeface="Verdana" pitchFamily="34" charset="0"/>
                <a:cs typeface="Verdana" pitchFamily="34" charset="0"/>
              </a:rPr>
              <a:t>use</a:t>
            </a:r>
            <a:r>
              <a:rPr lang="de-DE" sz="1000" dirty="0" smtClean="0">
                <a:solidFill>
                  <a:srgbClr val="000000"/>
                </a:solidFill>
                <a:latin typeface="Verdana" pitchFamily="34" charset="0"/>
                <a:ea typeface="Verdana" pitchFamily="34" charset="0"/>
                <a:cs typeface="Verdana" pitchFamily="34" charset="0"/>
              </a:rPr>
              <a:t> in </a:t>
            </a:r>
            <a:r>
              <a:rPr lang="de-DE" sz="1000" dirty="0" err="1" smtClean="0">
                <a:solidFill>
                  <a:srgbClr val="000000"/>
                </a:solidFill>
                <a:latin typeface="Verdana" pitchFamily="34" charset="0"/>
                <a:ea typeface="Verdana" pitchFamily="34" charset="0"/>
                <a:cs typeface="Verdana" pitchFamily="34" charset="0"/>
              </a:rPr>
              <a:t>households</a:t>
            </a:r>
            <a:r>
              <a:rPr lang="de-DE" sz="1000" dirty="0" smtClean="0">
                <a:solidFill>
                  <a:srgbClr val="000000"/>
                </a:solidFill>
                <a:latin typeface="Verdana" pitchFamily="34" charset="0"/>
                <a:ea typeface="Verdana" pitchFamily="34" charset="0"/>
                <a:cs typeface="Verdana" pitchFamily="34" charset="0"/>
              </a:rPr>
              <a:t> </a:t>
            </a:r>
            <a:r>
              <a:rPr lang="de-DE" sz="1000" dirty="0" err="1" smtClean="0">
                <a:solidFill>
                  <a:srgbClr val="000000"/>
                </a:solidFill>
                <a:latin typeface="Verdana" pitchFamily="34" charset="0"/>
                <a:ea typeface="Verdana" pitchFamily="34" charset="0"/>
                <a:cs typeface="Verdana" pitchFamily="34" charset="0"/>
              </a:rPr>
              <a:t>and</a:t>
            </a:r>
            <a:r>
              <a:rPr lang="de-DE" sz="1000" dirty="0" smtClean="0">
                <a:solidFill>
                  <a:srgbClr val="000000"/>
                </a:solidFill>
                <a:latin typeface="Verdana" pitchFamily="34" charset="0"/>
                <a:ea typeface="Verdana" pitchFamily="34" charset="0"/>
                <a:cs typeface="Verdana" pitchFamily="34" charset="0"/>
              </a:rPr>
              <a:t> </a:t>
            </a:r>
            <a:r>
              <a:rPr lang="de-DE" sz="1000" dirty="0" err="1" smtClean="0">
                <a:solidFill>
                  <a:srgbClr val="000000"/>
                </a:solidFill>
                <a:latin typeface="Verdana" pitchFamily="34" charset="0"/>
                <a:ea typeface="Verdana" pitchFamily="34" charset="0"/>
                <a:cs typeface="Verdana" pitchFamily="34" charset="0"/>
              </a:rPr>
              <a:t>by</a:t>
            </a:r>
            <a:r>
              <a:rPr lang="de-DE" sz="1000" dirty="0" smtClean="0">
                <a:solidFill>
                  <a:srgbClr val="000000"/>
                </a:solidFill>
                <a:latin typeface="Verdana" pitchFamily="34" charset="0"/>
                <a:ea typeface="Verdana" pitchFamily="34" charset="0"/>
                <a:cs typeface="Verdana" pitchFamily="34" charset="0"/>
              </a:rPr>
              <a:t> </a:t>
            </a:r>
            <a:r>
              <a:rPr lang="de-DE" sz="1000" dirty="0" err="1" smtClean="0">
                <a:solidFill>
                  <a:srgbClr val="000000"/>
                </a:solidFill>
                <a:latin typeface="Verdana" pitchFamily="34" charset="0"/>
                <a:ea typeface="Verdana" pitchFamily="34" charset="0"/>
                <a:cs typeface="Verdana" pitchFamily="34" charset="0"/>
              </a:rPr>
              <a:t>individuals</a:t>
            </a:r>
            <a:r>
              <a:rPr lang="de-DE" sz="1000" dirty="0" smtClean="0">
                <a:solidFill>
                  <a:srgbClr val="000000"/>
                </a:solidFill>
                <a:latin typeface="Verdana" pitchFamily="34" charset="0"/>
                <a:ea typeface="Verdana" pitchFamily="34" charset="0"/>
                <a:cs typeface="Verdana" pitchFamily="34" charset="0"/>
              </a:rPr>
              <a:t> in 2012</a:t>
            </a:r>
            <a:endParaRPr lang="de-DE" sz="1000" dirty="0">
              <a:solidFill>
                <a:srgbClr val="000000"/>
              </a:solidFill>
              <a:latin typeface="Verdana" pitchFamily="34" charset="0"/>
              <a:ea typeface="Verdana" pitchFamily="34" charset="0"/>
              <a:cs typeface="Verdana" pitchFamily="34" charset="0"/>
            </a:endParaRPr>
          </a:p>
        </p:txBody>
      </p:sp>
      <p:sp>
        <p:nvSpPr>
          <p:cNvPr id="6" name="Textfeld 5"/>
          <p:cNvSpPr txBox="1">
            <a:spLocks/>
          </p:cNvSpPr>
          <p:nvPr>
            <p:custDataLst>
              <p:tags r:id="rId2"/>
            </p:custDataLst>
          </p:nvPr>
        </p:nvSpPr>
        <p:spPr>
          <a:xfrm>
            <a:off x="170656" y="6363810"/>
            <a:ext cx="8802688" cy="138499"/>
          </a:xfrm>
          <a:prstGeom prst="rect">
            <a:avLst/>
          </a:prstGeom>
          <a:noFill/>
          <a:ln w="12700">
            <a:noFill/>
          </a:ln>
          <a:effectLst/>
        </p:spPr>
        <p:txBody>
          <a:bodyPr vert="horz" wrap="square" lIns="0" tIns="0" rIns="0" bIns="0" rtlCol="0" anchor="b" anchorCtr="0">
            <a:spAutoFit/>
          </a:bodyPr>
          <a:lstStyle/>
          <a:p>
            <a:pPr>
              <a:lnSpc>
                <a:spcPct val="90000"/>
              </a:lnSpc>
              <a:spcBef>
                <a:spcPct val="0"/>
              </a:spcBef>
              <a:spcAft>
                <a:spcPct val="0"/>
              </a:spcAft>
              <a:buClr>
                <a:srgbClr val="000000"/>
              </a:buClr>
              <a:buSzPct val="80000"/>
            </a:pPr>
            <a:r>
              <a:rPr lang="de-DE" sz="1000" dirty="0" smtClean="0">
                <a:solidFill>
                  <a:srgbClr val="000000"/>
                </a:solidFill>
                <a:latin typeface="Verdana" pitchFamily="34" charset="0"/>
                <a:ea typeface="Verdana" pitchFamily="34" charset="0"/>
                <a:cs typeface="Verdana" pitchFamily="34" charset="0"/>
              </a:rPr>
              <a:t>Basis: Haushalte mit min. einer Person 16-74 Jahre</a:t>
            </a:r>
            <a:endParaRPr lang="de-DE" sz="100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34714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6"/>
          <p:cNvGraphicFramePr>
            <a:graphicFrameLocks/>
          </p:cNvGraphicFramePr>
          <p:nvPr>
            <p:extLst>
              <p:ext uri="{D42A27DB-BD31-4B8C-83A1-F6EECF244321}">
                <p14:modId xmlns:p14="http://schemas.microsoft.com/office/powerpoint/2010/main" val="1575817186"/>
              </p:ext>
            </p:extLst>
          </p:nvPr>
        </p:nvGraphicFramePr>
        <p:xfrm>
          <a:off x="0" y="1031875"/>
          <a:ext cx="9144000" cy="4906963"/>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feld 8"/>
          <p:cNvSpPr txBox="1"/>
          <p:nvPr/>
        </p:nvSpPr>
        <p:spPr>
          <a:xfrm>
            <a:off x="1292225" y="5570538"/>
            <a:ext cx="7562850" cy="368300"/>
          </a:xfrm>
          <a:prstGeom prst="rect">
            <a:avLst/>
          </a:prstGeom>
          <a:extLst/>
        </p:spPr>
        <p:txBody>
          <a:bodyPr vert="horz" lIns="0" tIns="0" rIns="0" bIns="108000" rtlCol="0" anchor="b">
            <a:noAutofit/>
          </a:bodyPr>
          <a:lstStyle>
            <a:lvl1pPr marL="0" indent="0" defTabSz="914400" eaLnBrk="1" latinLnBrk="0" hangingPunct="1">
              <a:spcBef>
                <a:spcPct val="20000"/>
              </a:spcBef>
              <a:buFont typeface="Arial" pitchFamily="34" charset="0"/>
              <a:buNone/>
              <a:defRPr sz="800" b="0" baseline="0">
                <a:solidFill>
                  <a:srgbClr val="333333"/>
                </a:solidFill>
                <a:latin typeface="+mn-lt"/>
                <a:cs typeface="+mn-cs"/>
              </a:defRPr>
            </a:lvl1pPr>
            <a:lvl2pPr marL="0" indent="0" defTabSz="914400" eaLnBrk="1" latinLnBrk="0" hangingPunct="1">
              <a:spcBef>
                <a:spcPct val="20000"/>
              </a:spcBef>
              <a:buFont typeface="Arial" pitchFamily="34" charset="0"/>
              <a:buNone/>
              <a:defRPr sz="600">
                <a:solidFill>
                  <a:srgbClr val="333333"/>
                </a:solidFill>
                <a:latin typeface="+mn-lt"/>
                <a:cs typeface="+mn-cs"/>
              </a:defRPr>
            </a:lvl2pPr>
            <a:lvl3pPr marL="252413" indent="-252413" defTabSz="914400" eaLnBrk="1" latinLnBrk="0" hangingPunct="1">
              <a:spcBef>
                <a:spcPct val="20000"/>
              </a:spcBef>
              <a:buFont typeface="Wingdings" pitchFamily="2" charset="2"/>
              <a:buChar char=""/>
              <a:defRPr sz="600">
                <a:solidFill>
                  <a:srgbClr val="333333"/>
                </a:solidFill>
                <a:latin typeface="+mn-lt"/>
                <a:cs typeface="+mn-cs"/>
              </a:defRPr>
            </a:lvl3pPr>
            <a:lvl4pPr marL="508000" indent="-255588" defTabSz="914400" eaLnBrk="1" latinLnBrk="0" hangingPunct="1">
              <a:spcBef>
                <a:spcPct val="20000"/>
              </a:spcBef>
              <a:buFont typeface="Wingdings" pitchFamily="2" charset="2"/>
              <a:buChar char="n"/>
              <a:defRPr sz="600">
                <a:solidFill>
                  <a:srgbClr val="333333"/>
                </a:solidFill>
                <a:latin typeface="+mn-lt"/>
                <a:cs typeface="+mn-cs"/>
              </a:defRPr>
            </a:lvl4pPr>
            <a:lvl5pPr marL="760413" indent="-252413" defTabSz="914400" eaLnBrk="1" latinLnBrk="0" hangingPunct="1">
              <a:spcBef>
                <a:spcPct val="20000"/>
              </a:spcBef>
              <a:buFont typeface="Wingdings" pitchFamily="2" charset="2"/>
              <a:buChar char="n"/>
              <a:defRPr sz="600">
                <a:solidFill>
                  <a:srgbClr val="333333"/>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de-DE" dirty="0">
                <a:latin typeface="Verdana" pitchFamily="34" charset="0"/>
                <a:ea typeface="Verdana" pitchFamily="34" charset="0"/>
                <a:cs typeface="Verdana" pitchFamily="34" charset="0"/>
              </a:rPr>
              <a:t>Basis: Bevölkerung in Deutschland ab 14 Jahre</a:t>
            </a:r>
          </a:p>
          <a:p>
            <a:r>
              <a:rPr lang="de-DE" dirty="0"/>
              <a:t>Quelle: Initiative D21 (N)ONLINER Atlas 2012</a:t>
            </a:r>
          </a:p>
        </p:txBody>
      </p:sp>
      <p:sp>
        <p:nvSpPr>
          <p:cNvPr id="7" name="Rectangle 2"/>
          <p:cNvSpPr>
            <a:spLocks noGrp="1" noChangeArrowheads="1"/>
          </p:cNvSpPr>
          <p:nvPr>
            <p:ph type="title"/>
          </p:nvPr>
        </p:nvSpPr>
        <p:spPr/>
        <p:txBody>
          <a:bodyPr/>
          <a:lstStyle/>
          <a:p>
            <a:r>
              <a:rPr lang="de-DE" dirty="0" smtClean="0"/>
              <a:t>Entwicklung der Internetnutzung in Deutschland</a:t>
            </a:r>
            <a:endParaRPr lang="de-DE" dirty="0"/>
          </a:p>
        </p:txBody>
      </p:sp>
      <p:sp>
        <p:nvSpPr>
          <p:cNvPr id="10" name="Title 9"/>
          <p:cNvSpPr txBox="1">
            <a:spLocks/>
          </p:cNvSpPr>
          <p:nvPr>
            <p:custDataLst>
              <p:tags r:id="rId2"/>
            </p:custDataLst>
          </p:nvPr>
        </p:nvSpPr>
        <p:spPr bwMode="gray">
          <a:xfrm>
            <a:off x="5643" y="366892"/>
            <a:ext cx="9145617" cy="671333"/>
          </a:xfrm>
          <a:prstGeom prst="rect">
            <a:avLst/>
          </a:prstGeom>
        </p:spPr>
        <p:txBody>
          <a:bodyPr vert="horz" lIns="277200" tIns="208800" rIns="277200" bIns="0" rtlCol="0" anchor="t">
            <a:noAutofit/>
          </a:bodyPr>
          <a:lstStyle>
            <a:lvl1pPr algn="l" defTabSz="914400" rtl="0" eaLnBrk="1" latinLnBrk="0" hangingPunct="1">
              <a:spcBef>
                <a:spcPct val="0"/>
              </a:spcBef>
              <a:buNone/>
              <a:defRPr sz="2400" kern="1200">
                <a:solidFill>
                  <a:srgbClr val="333333"/>
                </a:solidFill>
                <a:latin typeface="+mj-lt"/>
                <a:ea typeface="+mj-ea"/>
                <a:cs typeface="+mj-cs"/>
              </a:defRPr>
            </a:lvl1pPr>
          </a:lstStyle>
          <a:p>
            <a:pPr lvl="0" fontAlgn="auto">
              <a:spcAft>
                <a:spcPts val="0"/>
              </a:spcAft>
            </a:pPr>
            <a:r>
              <a:rPr lang="de-DE" sz="2000" dirty="0">
                <a:solidFill>
                  <a:srgbClr val="D10074"/>
                </a:solidFill>
                <a:latin typeface="Verdana"/>
              </a:rPr>
              <a:t>In </a:t>
            </a:r>
            <a:r>
              <a:rPr lang="de-DE" sz="2000" dirty="0" smtClean="0">
                <a:solidFill>
                  <a:srgbClr val="D10074"/>
                </a:solidFill>
                <a:latin typeface="Verdana"/>
              </a:rPr>
              <a:t>2012 </a:t>
            </a:r>
            <a:r>
              <a:rPr lang="de-DE" sz="2000" dirty="0">
                <a:solidFill>
                  <a:srgbClr val="D10074"/>
                </a:solidFill>
                <a:latin typeface="Verdana"/>
              </a:rPr>
              <a:t>nutzen </a:t>
            </a:r>
            <a:r>
              <a:rPr lang="de-DE" sz="2000" dirty="0" smtClean="0">
                <a:solidFill>
                  <a:srgbClr val="D10074"/>
                </a:solidFill>
                <a:latin typeface="Verdana"/>
              </a:rPr>
              <a:t>76 </a:t>
            </a:r>
            <a:r>
              <a:rPr lang="de-DE" sz="2000" dirty="0">
                <a:solidFill>
                  <a:srgbClr val="D10074"/>
                </a:solidFill>
                <a:latin typeface="Verdana"/>
              </a:rPr>
              <a:t>Prozent der Deutschen ab 14 Jahre das Internet</a:t>
            </a:r>
          </a:p>
        </p:txBody>
      </p:sp>
      <p:sp>
        <p:nvSpPr>
          <p:cNvPr id="12" name="Text Box 7"/>
          <p:cNvSpPr txBox="1">
            <a:spLocks noChangeArrowheads="1"/>
          </p:cNvSpPr>
          <p:nvPr/>
        </p:nvSpPr>
        <p:spPr bwMode="auto">
          <a:xfrm>
            <a:off x="5845396" y="2614265"/>
            <a:ext cx="582852" cy="27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870" tIns="51435" rIns="102870" bIns="5143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100" b="1" dirty="0">
                <a:solidFill>
                  <a:schemeClr val="bg1">
                    <a:lumMod val="50000"/>
                  </a:schemeClr>
                </a:solidFill>
                <a:latin typeface="+mn-lt"/>
              </a:rPr>
              <a:t>+4,0</a:t>
            </a:r>
          </a:p>
        </p:txBody>
      </p:sp>
      <p:sp>
        <p:nvSpPr>
          <p:cNvPr id="13" name="Text Box 8"/>
          <p:cNvSpPr txBox="1">
            <a:spLocks noChangeArrowheads="1"/>
          </p:cNvSpPr>
          <p:nvPr/>
        </p:nvSpPr>
        <p:spPr bwMode="auto">
          <a:xfrm>
            <a:off x="5205212" y="2747483"/>
            <a:ext cx="582852" cy="27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870" tIns="51435" rIns="102870" bIns="5143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100" b="1" dirty="0">
                <a:solidFill>
                  <a:schemeClr val="bg1">
                    <a:lumMod val="50000"/>
                  </a:schemeClr>
                </a:solidFill>
                <a:latin typeface="+mn-lt"/>
              </a:rPr>
              <a:t>+4,9</a:t>
            </a:r>
          </a:p>
        </p:txBody>
      </p:sp>
      <p:sp>
        <p:nvSpPr>
          <p:cNvPr id="14" name="Text Box 9"/>
          <p:cNvSpPr txBox="1">
            <a:spLocks noChangeArrowheads="1"/>
          </p:cNvSpPr>
          <p:nvPr/>
        </p:nvSpPr>
        <p:spPr bwMode="auto">
          <a:xfrm>
            <a:off x="4555697" y="2929682"/>
            <a:ext cx="582852" cy="27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870" tIns="51435" rIns="102870" bIns="5143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100" b="1" dirty="0">
                <a:solidFill>
                  <a:schemeClr val="bg1">
                    <a:lumMod val="50000"/>
                  </a:schemeClr>
                </a:solidFill>
                <a:latin typeface="+mn-lt"/>
              </a:rPr>
              <a:t>+2,0</a:t>
            </a:r>
          </a:p>
        </p:txBody>
      </p:sp>
      <p:sp>
        <p:nvSpPr>
          <p:cNvPr id="15" name="Text Box 10"/>
          <p:cNvSpPr txBox="1">
            <a:spLocks noChangeArrowheads="1"/>
          </p:cNvSpPr>
          <p:nvPr/>
        </p:nvSpPr>
        <p:spPr bwMode="auto">
          <a:xfrm>
            <a:off x="3906182" y="2981439"/>
            <a:ext cx="582852" cy="27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870" tIns="51435" rIns="102870" bIns="5143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100" b="1" dirty="0">
                <a:solidFill>
                  <a:schemeClr val="bg1">
                    <a:lumMod val="50000"/>
                  </a:schemeClr>
                </a:solidFill>
                <a:latin typeface="+mn-lt"/>
              </a:rPr>
              <a:t>+3,1</a:t>
            </a:r>
          </a:p>
        </p:txBody>
      </p:sp>
      <p:sp>
        <p:nvSpPr>
          <p:cNvPr id="16" name="Text Box 11"/>
          <p:cNvSpPr txBox="1">
            <a:spLocks noChangeArrowheads="1"/>
          </p:cNvSpPr>
          <p:nvPr/>
        </p:nvSpPr>
        <p:spPr bwMode="auto">
          <a:xfrm>
            <a:off x="3256667" y="3098635"/>
            <a:ext cx="582852" cy="27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870" tIns="51435" rIns="102870" bIns="5143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100" b="1" dirty="0">
                <a:solidFill>
                  <a:schemeClr val="bg1">
                    <a:lumMod val="50000"/>
                  </a:schemeClr>
                </a:solidFill>
                <a:latin typeface="+mn-lt"/>
              </a:rPr>
              <a:t>+2,4</a:t>
            </a:r>
          </a:p>
        </p:txBody>
      </p:sp>
      <p:sp>
        <p:nvSpPr>
          <p:cNvPr id="17" name="Text Box 14"/>
          <p:cNvSpPr txBox="1">
            <a:spLocks noChangeArrowheads="1"/>
          </p:cNvSpPr>
          <p:nvPr/>
        </p:nvSpPr>
        <p:spPr bwMode="auto">
          <a:xfrm>
            <a:off x="7116433" y="2410688"/>
            <a:ext cx="582852" cy="27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870" tIns="51435" rIns="102870" bIns="5143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100" b="1" dirty="0">
                <a:solidFill>
                  <a:schemeClr val="bg1">
                    <a:lumMod val="50000"/>
                  </a:schemeClr>
                </a:solidFill>
                <a:latin typeface="+mn-lt"/>
              </a:rPr>
              <a:t>+2,7</a:t>
            </a:r>
          </a:p>
        </p:txBody>
      </p:sp>
      <p:sp>
        <p:nvSpPr>
          <p:cNvPr id="18" name="Text Box 18"/>
          <p:cNvSpPr txBox="1">
            <a:spLocks noChangeArrowheads="1"/>
          </p:cNvSpPr>
          <p:nvPr/>
        </p:nvSpPr>
        <p:spPr bwMode="auto">
          <a:xfrm>
            <a:off x="6485580" y="2510090"/>
            <a:ext cx="582852" cy="27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870" tIns="51435" rIns="102870" bIns="5143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100" b="1" dirty="0">
                <a:solidFill>
                  <a:schemeClr val="bg1">
                    <a:lumMod val="50000"/>
                  </a:schemeClr>
                </a:solidFill>
                <a:latin typeface="+mn-lt"/>
              </a:rPr>
              <a:t>+2,9</a:t>
            </a:r>
          </a:p>
        </p:txBody>
      </p:sp>
      <p:sp>
        <p:nvSpPr>
          <p:cNvPr id="19" name="Text Box 14"/>
          <p:cNvSpPr txBox="1">
            <a:spLocks noChangeArrowheads="1"/>
          </p:cNvSpPr>
          <p:nvPr/>
        </p:nvSpPr>
        <p:spPr bwMode="auto">
          <a:xfrm>
            <a:off x="7627984" y="2309179"/>
            <a:ext cx="751168" cy="35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870" tIns="51435" rIns="102870" bIns="5143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b="1" dirty="0">
                <a:solidFill>
                  <a:schemeClr val="bg1">
                    <a:lumMod val="50000"/>
                  </a:schemeClr>
                </a:solidFill>
                <a:latin typeface="+mn-lt"/>
              </a:rPr>
              <a:t>+0,9</a:t>
            </a:r>
          </a:p>
        </p:txBody>
      </p:sp>
      <p:sp>
        <p:nvSpPr>
          <p:cNvPr id="20" name="Text Box 12"/>
          <p:cNvSpPr txBox="1">
            <a:spLocks noChangeArrowheads="1"/>
          </p:cNvSpPr>
          <p:nvPr/>
        </p:nvSpPr>
        <p:spPr bwMode="auto">
          <a:xfrm>
            <a:off x="2616483" y="3194747"/>
            <a:ext cx="582852" cy="27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870" tIns="51435" rIns="102870" bIns="5143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100" b="1" dirty="0">
                <a:solidFill>
                  <a:schemeClr val="bg1">
                    <a:lumMod val="50000"/>
                  </a:schemeClr>
                </a:solidFill>
                <a:latin typeface="+mn-lt"/>
              </a:rPr>
              <a:t>+2,6</a:t>
            </a:r>
          </a:p>
        </p:txBody>
      </p:sp>
      <p:sp>
        <p:nvSpPr>
          <p:cNvPr id="21" name="Text Box 12"/>
          <p:cNvSpPr txBox="1">
            <a:spLocks noChangeArrowheads="1"/>
          </p:cNvSpPr>
          <p:nvPr/>
        </p:nvSpPr>
        <p:spPr bwMode="auto">
          <a:xfrm>
            <a:off x="1985630" y="3273020"/>
            <a:ext cx="582852" cy="27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870" tIns="51435" rIns="102870" bIns="5143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100" b="1" dirty="0" smtClean="0">
                <a:solidFill>
                  <a:schemeClr val="bg1">
                    <a:lumMod val="50000"/>
                  </a:schemeClr>
                </a:solidFill>
                <a:latin typeface="+mn-lt"/>
              </a:rPr>
              <a:t>+8,4</a:t>
            </a:r>
            <a:endParaRPr lang="de-DE" sz="1100" b="1" dirty="0">
              <a:solidFill>
                <a:schemeClr val="bg1">
                  <a:lumMod val="50000"/>
                </a:schemeClr>
              </a:solidFill>
              <a:latin typeface="+mn-lt"/>
            </a:endParaRPr>
          </a:p>
        </p:txBody>
      </p:sp>
      <p:sp>
        <p:nvSpPr>
          <p:cNvPr id="22" name="Text Box 12"/>
          <p:cNvSpPr txBox="1">
            <a:spLocks noChangeArrowheads="1"/>
          </p:cNvSpPr>
          <p:nvPr/>
        </p:nvSpPr>
        <p:spPr bwMode="auto">
          <a:xfrm>
            <a:off x="1336115" y="3579390"/>
            <a:ext cx="582852" cy="27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870" tIns="51435" rIns="102870" bIns="5143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100" b="1" dirty="0" smtClean="0">
                <a:solidFill>
                  <a:schemeClr val="bg1">
                    <a:lumMod val="50000"/>
                  </a:schemeClr>
                </a:solidFill>
                <a:latin typeface="+mn-lt"/>
              </a:rPr>
              <a:t>+4,7</a:t>
            </a:r>
            <a:endParaRPr lang="de-DE" sz="1100" b="1" dirty="0">
              <a:solidFill>
                <a:schemeClr val="bg1">
                  <a:lumMod val="50000"/>
                </a:schemeClr>
              </a:solidFill>
              <a:latin typeface="+mn-lt"/>
            </a:endParaRPr>
          </a:p>
        </p:txBody>
      </p:sp>
      <p:sp>
        <p:nvSpPr>
          <p:cNvPr id="26" name="Text Box 6"/>
          <p:cNvSpPr txBox="1">
            <a:spLocks noChangeArrowheads="1"/>
          </p:cNvSpPr>
          <p:nvPr/>
        </p:nvSpPr>
        <p:spPr bwMode="auto">
          <a:xfrm>
            <a:off x="555267" y="1815279"/>
            <a:ext cx="1795666" cy="52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5" rIns="91431"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400" b="1" dirty="0">
                <a:solidFill>
                  <a:schemeClr val="bg1">
                    <a:lumMod val="50000"/>
                  </a:schemeClr>
                </a:solidFill>
                <a:latin typeface="Verdana" pitchFamily="34" charset="0"/>
                <a:ea typeface="Verdana" pitchFamily="34" charset="0"/>
                <a:cs typeface="Verdana" pitchFamily="34" charset="0"/>
              </a:rPr>
              <a:t>Zuwachs in </a:t>
            </a:r>
            <a:br>
              <a:rPr lang="de-DE" sz="1400" b="1" dirty="0">
                <a:solidFill>
                  <a:schemeClr val="bg1">
                    <a:lumMod val="50000"/>
                  </a:schemeClr>
                </a:solidFill>
                <a:latin typeface="Verdana" pitchFamily="34" charset="0"/>
                <a:ea typeface="Verdana" pitchFamily="34" charset="0"/>
                <a:cs typeface="Verdana" pitchFamily="34" charset="0"/>
              </a:rPr>
            </a:br>
            <a:r>
              <a:rPr lang="de-DE" sz="1400" b="1" dirty="0">
                <a:solidFill>
                  <a:schemeClr val="bg1">
                    <a:lumMod val="50000"/>
                  </a:schemeClr>
                </a:solidFill>
                <a:latin typeface="Verdana" pitchFamily="34" charset="0"/>
                <a:ea typeface="Verdana" pitchFamily="34" charset="0"/>
                <a:cs typeface="Verdana" pitchFamily="34" charset="0"/>
              </a:rPr>
              <a:t>Prozentpunkten</a:t>
            </a:r>
          </a:p>
        </p:txBody>
      </p:sp>
    </p:spTree>
    <p:custDataLst>
      <p:tags r:id="rId1"/>
    </p:custDataLst>
    <p:extLst>
      <p:ext uri="{BB962C8B-B14F-4D97-AF65-F5344CB8AC3E}">
        <p14:creationId xmlns:p14="http://schemas.microsoft.com/office/powerpoint/2010/main" val="389829275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4294967295"/>
          </p:nvPr>
        </p:nvSpPr>
        <p:spPr>
          <a:xfrm>
            <a:off x="785814" y="5946775"/>
            <a:ext cx="7555320" cy="377062"/>
          </a:xfrm>
          <a:prstGeom prst="rect">
            <a:avLst/>
          </a:prstGeom>
        </p:spPr>
        <p:txBody>
          <a:bodyPr lIns="81272" tIns="40636" rIns="81272" bIns="40636"/>
          <a:lstStyle/>
          <a:p>
            <a:pPr>
              <a:spcBef>
                <a:spcPct val="20000"/>
              </a:spcBef>
              <a:buFont typeface="Arial" pitchFamily="34" charset="0"/>
              <a:buNone/>
            </a:pPr>
            <a:r>
              <a:rPr lang="de-DE" smtClean="0"/>
              <a:t>Digitales Leben heute und übermorgen!</a:t>
            </a:r>
            <a:endParaRPr lang="de-DE" dirty="0" smtClean="0"/>
          </a:p>
        </p:txBody>
      </p:sp>
      <p:sp>
        <p:nvSpPr>
          <p:cNvPr id="6" name="Rechteck 5"/>
          <p:cNvSpPr/>
          <p:nvPr/>
        </p:nvSpPr>
        <p:spPr>
          <a:xfrm>
            <a:off x="0" y="0"/>
            <a:ext cx="9144000" cy="6858000"/>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ctr"/>
          <a:lstStyle/>
          <a:p>
            <a:pPr algn="ctr"/>
            <a:endParaRPr lang="de-DE" sz="1200" dirty="0"/>
          </a:p>
        </p:txBody>
      </p:sp>
      <p:sp>
        <p:nvSpPr>
          <p:cNvPr id="5" name="Titel 1"/>
          <p:cNvSpPr txBox="1">
            <a:spLocks/>
          </p:cNvSpPr>
          <p:nvPr/>
        </p:nvSpPr>
        <p:spPr>
          <a:xfrm>
            <a:off x="94520" y="1240590"/>
            <a:ext cx="8576582" cy="3328236"/>
          </a:xfrm>
          <a:prstGeom prst="rect">
            <a:avLst/>
          </a:prstGeom>
        </p:spPr>
        <p:txBody>
          <a:bodyPr vert="horz" lIns="277117" tIns="208737" rIns="277117" bIns="0" rtlCol="0" anchor="ctr">
            <a:noAutofit/>
          </a:bodyPr>
          <a:lstStyle>
            <a:lvl1pPr algn="l" defTabSz="1028495" rtl="0" eaLnBrk="1" latinLnBrk="0" hangingPunct="1">
              <a:spcBef>
                <a:spcPct val="0"/>
              </a:spcBef>
              <a:buNone/>
              <a:defRPr sz="2700" kern="1200">
                <a:solidFill>
                  <a:srgbClr val="333333"/>
                </a:solidFill>
                <a:latin typeface="+mj-lt"/>
                <a:ea typeface="+mj-ea"/>
                <a:cs typeface="+mj-cs"/>
              </a:defRPr>
            </a:lvl1pPr>
          </a:lstStyle>
          <a:p>
            <a:r>
              <a:rPr lang="de-DE" sz="3900" dirty="0">
                <a:solidFill>
                  <a:schemeClr val="accent3"/>
                </a:solidFill>
              </a:rPr>
              <a:t>14,9 Millionen </a:t>
            </a:r>
            <a:r>
              <a:rPr lang="de-DE" sz="3900" dirty="0">
                <a:solidFill>
                  <a:schemeClr val="bg1"/>
                </a:solidFill>
              </a:rPr>
              <a:t>Menschen in Deutschland sind "überzeugte" </a:t>
            </a:r>
            <a:r>
              <a:rPr lang="de-DE" sz="3900" dirty="0" err="1">
                <a:solidFill>
                  <a:schemeClr val="bg1"/>
                </a:solidFill>
              </a:rPr>
              <a:t>Offliner</a:t>
            </a:r>
            <a:endParaRPr lang="de-DE" sz="3900" dirty="0">
              <a:solidFill>
                <a:schemeClr val="bg1"/>
              </a:solidFill>
            </a:endParaRPr>
          </a:p>
          <a:p>
            <a:endParaRPr lang="de-DE" sz="3900" dirty="0">
              <a:solidFill>
                <a:schemeClr val="bg1"/>
              </a:solidFill>
            </a:endParaRPr>
          </a:p>
        </p:txBody>
      </p:sp>
      <p:sp>
        <p:nvSpPr>
          <p:cNvPr id="2" name="Foliennummernplatzhalter 1"/>
          <p:cNvSpPr>
            <a:spLocks noGrp="1"/>
          </p:cNvSpPr>
          <p:nvPr>
            <p:ph type="sldNum" sz="quarter" idx="10"/>
          </p:nvPr>
        </p:nvSpPr>
        <p:spPr/>
        <p:txBody>
          <a:bodyPr/>
          <a:lstStyle/>
          <a:p>
            <a:fld id="{9784CBA3-D598-4B1F-BAA3-EE14B5154290}" type="slidenum">
              <a:rPr lang="en-AU" smtClean="0"/>
              <a:pPr/>
              <a:t>9</a:t>
            </a:fld>
            <a:endParaRPr lang="en-AU" dirty="0"/>
          </a:p>
        </p:txBody>
      </p:sp>
      <p:pic>
        <p:nvPicPr>
          <p:cNvPr id="7" name="Picture 2" descr="C:\Users\wm112031\AppData\Local\Microsoft\Windows\Temporary Internet Files\Content.Outlook\5UZ9U2Q1\TNS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709" y="6074080"/>
            <a:ext cx="504505" cy="52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1850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SKACUSTOMERCOLOR_RED" val="255"/>
  <p:tag name="ESKACUSTOMERCOLOR_GREEN" val="255"/>
  <p:tag name="ESKACUSTOMERCOLOR_BLUE" val="255"/>
  <p:tag name="ESKA_CLIENTLIBRARY" val="TNS Deutschland 4x3 Screen 2012"/>
  <p:tag name="ESKA_CLIENTLIBRARYVERSION"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DwmJp47QuU6E73XxUdJil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O2jfJjl4yEGCQ2rrS8ej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Svvk9d3l2EeSXmYFpVn.V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DwmJp47QuU6E73XxUdJil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O2jfJjl4yEGCQ2rrS8ejw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Svvk9d3l2EeSXmYFpVn.V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DwmJp47QuU6E73XxUdJil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O2jfJjl4yEGCQ2rrS8ejw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Svvk9d3l2EeSXmYFpVn.VA"/>
</p:tagLst>
</file>

<file path=ppt/tags/tag22.xml><?xml version="1.0" encoding="utf-8"?>
<p:tagLst xmlns:a="http://schemas.openxmlformats.org/drawingml/2006/main" xmlns:r="http://schemas.openxmlformats.org/officeDocument/2006/relationships" xmlns:p="http://schemas.openxmlformats.org/presentationml/2006/main">
  <p:tag name="ESKATEXT_FORMATNAME" val="Fußnote"/>
</p:tagLst>
</file>

<file path=ppt/tags/tag23.xml><?xml version="1.0" encoding="utf-8"?>
<p:tagLst xmlns:a="http://schemas.openxmlformats.org/drawingml/2006/main" xmlns:r="http://schemas.openxmlformats.org/officeDocument/2006/relationships" xmlns:p="http://schemas.openxmlformats.org/presentationml/2006/main">
  <p:tag name="ESKATEXT_FORMATNAME" val="Fußnote"/>
</p:tagLst>
</file>

<file path=ppt/tags/tag24.xml><?xml version="1.0" encoding="utf-8"?>
<p:tagLst xmlns:a="http://schemas.openxmlformats.org/drawingml/2006/main" xmlns:r="http://schemas.openxmlformats.org/officeDocument/2006/relationships" xmlns:p="http://schemas.openxmlformats.org/presentationml/2006/main">
  <p:tag name="ESKATOOLS_LIBREFESHABLE" val="0"/>
  <p:tag name="ESKATOOLS_REFRESHAUTOMATIC" val="0"/>
  <p:tag name="ESKATOOLS_ITEMVERSION" val="1"/>
  <p:tag name="ESKATOOLS_ITEMNAME" val="1 Kategorie83036995.ppt"/>
  <p:tag name="ESKATOOLS_SOURCELIBNAME" val="TNS Deutschland Bibliothek"/>
  <p:tag name="ESKATOOLS_CREATEDATETS" val="1326628115"/>
  <p:tag name="ESKATOOLS_UPDATEDATETS" val="1326628115"/>
</p:tagLst>
</file>

<file path=ppt/tags/tag25.xml><?xml version="1.0" encoding="utf-8"?>
<p:tagLst xmlns:a="http://schemas.openxmlformats.org/drawingml/2006/main" xmlns:r="http://schemas.openxmlformats.org/officeDocument/2006/relationships" xmlns:p="http://schemas.openxmlformats.org/presentationml/2006/main">
  <p:tag name="ESKATEXT_FORMATNAME" val="Action Titel"/>
</p:tagLst>
</file>

<file path=ppt/tags/tag26.xml><?xml version="1.0" encoding="utf-8"?>
<p:tagLst xmlns:a="http://schemas.openxmlformats.org/drawingml/2006/main" xmlns:r="http://schemas.openxmlformats.org/officeDocument/2006/relationships" xmlns:p="http://schemas.openxmlformats.org/presentationml/2006/main">
  <p:tag name="ESKATOOLS_LIBREFESHABLE" val="0"/>
  <p:tag name="ESKATOOLS_REFRESHAUTOMATIC" val="0"/>
  <p:tag name="ESKATOOLS_ITEMVERSION" val="1"/>
  <p:tag name="ESKATOOLS_ITEMNAME" val="Doughnut with comment box.pptx"/>
  <p:tag name="ESKATOOLS_SOURCELIBNAME" val="TNS Deutschland 4x3 Screen 2012"/>
  <p:tag name="ESKATOOLS_CREATEDATETS" val="1340623620"/>
  <p:tag name="ESKATOOLS_UPDATEDATETS" val="1340623620"/>
</p:tagLst>
</file>

<file path=ppt/tags/tag27.xml><?xml version="1.0" encoding="utf-8"?>
<p:tagLst xmlns:a="http://schemas.openxmlformats.org/drawingml/2006/main" xmlns:r="http://schemas.openxmlformats.org/officeDocument/2006/relationships" xmlns:p="http://schemas.openxmlformats.org/presentationml/2006/main">
  <p:tag name="ESKATOOLS_LIBREFESHABLE" val="0"/>
  <p:tag name="ESKATOOLS_REFRESHAUTOMATIC" val="0"/>
  <p:tag name="ESKATOOLS_ITEMVERSION" val="1"/>
  <p:tag name="ESKATOOLS_ITEMNAME" val="Horizontal bar.pptx"/>
  <p:tag name="ESKATOOLS_SOURCELIBNAME" val="TNS Deutschland 4x3 Screen 2012"/>
  <p:tag name="ESKATOOLS_CREATEDATETS" val="1340614928"/>
  <p:tag name="ESKATOOLS_UPDATEDATETS" val="1340614928"/>
</p:tagLst>
</file>

<file path=ppt/tags/tag28.xml><?xml version="1.0" encoding="utf-8"?>
<p:tagLst xmlns:a="http://schemas.openxmlformats.org/drawingml/2006/main" xmlns:r="http://schemas.openxmlformats.org/officeDocument/2006/relationships" xmlns:p="http://schemas.openxmlformats.org/presentationml/2006/main">
  <p:tag name="ESKATOOLS_LIBREFESHABLE" val="0"/>
  <p:tag name="ESKATOOLS_REFRESHAUTOMATIC" val="0"/>
  <p:tag name="ESKATOOLS_ITEMVERSION" val="1"/>
  <p:tag name="ESKATOOLS_ITEMNAME" val="Horizontal bar.pptx"/>
  <p:tag name="ESKATOOLS_SOURCELIBNAME" val="TNS Deutschland 4x3 Screen 2012"/>
  <p:tag name="ESKATOOLS_CREATEDATETS" val="1340614928"/>
  <p:tag name="ESKATOOLS_UPDATEDATETS" val="1340614928"/>
</p:tagLst>
</file>

<file path=ppt/tags/tag29.xml><?xml version="1.0" encoding="utf-8"?>
<p:tagLst xmlns:a="http://schemas.openxmlformats.org/drawingml/2006/main" xmlns:r="http://schemas.openxmlformats.org/officeDocument/2006/relationships" xmlns:p="http://schemas.openxmlformats.org/presentationml/2006/main">
  <p:tag name="ESKATEXT_FORMATNAME" val="Titel"/>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wmJp47QuU6E73XxUdJilA"/>
</p:tagLst>
</file>

<file path=ppt/tags/tag30.xml><?xml version="1.0" encoding="utf-8"?>
<p:tagLst xmlns:a="http://schemas.openxmlformats.org/drawingml/2006/main" xmlns:r="http://schemas.openxmlformats.org/officeDocument/2006/relationships" xmlns:p="http://schemas.openxmlformats.org/presentationml/2006/main">
  <p:tag name="ESKATEXT_FORMATNAME" val="Action Titel"/>
</p:tagLst>
</file>

<file path=ppt/tags/tag31.xml><?xml version="1.0" encoding="utf-8"?>
<p:tagLst xmlns:a="http://schemas.openxmlformats.org/drawingml/2006/main" xmlns:r="http://schemas.openxmlformats.org/officeDocument/2006/relationships" xmlns:p="http://schemas.openxmlformats.org/presentationml/2006/main">
  <p:tag name="ESKATOOLS_LIBREFESHABLE" val="0"/>
  <p:tag name="ESKATOOLS_REFRESHAUTOMATIC" val="0"/>
  <p:tag name="ESKATOOLS_ITEMVERSION" val="1"/>
  <p:tag name="ESKATOOLS_ITEMNAME" val="1 Kategorie83036995.ppt"/>
  <p:tag name="ESKATOOLS_SOURCELIBNAME" val="TNS Deutschland Bibliothek"/>
  <p:tag name="ESKATOOLS_CREATEDATETS" val="1326628115"/>
  <p:tag name="ESKATOOLS_UPDATEDATETS" val="1326628115"/>
</p:tagLst>
</file>

<file path=ppt/tags/tag32.xml><?xml version="1.0" encoding="utf-8"?>
<p:tagLst xmlns:a="http://schemas.openxmlformats.org/drawingml/2006/main" xmlns:r="http://schemas.openxmlformats.org/officeDocument/2006/relationships" xmlns:p="http://schemas.openxmlformats.org/presentationml/2006/main">
  <p:tag name="ESKATEXT_FORMATNAME" val="Action Titel"/>
</p:tagLst>
</file>

<file path=ppt/tags/tag33.xml><?xml version="1.0" encoding="utf-8"?>
<p:tagLst xmlns:a="http://schemas.openxmlformats.org/drawingml/2006/main" xmlns:r="http://schemas.openxmlformats.org/officeDocument/2006/relationships" xmlns:p="http://schemas.openxmlformats.org/presentationml/2006/main">
  <p:tag name="ESKATEXT_FORMATNAME" val="Fußnote"/>
</p:tagLst>
</file>

<file path=ppt/tags/tag34.xml><?xml version="1.0" encoding="utf-8"?>
<p:tagLst xmlns:a="http://schemas.openxmlformats.org/drawingml/2006/main" xmlns:r="http://schemas.openxmlformats.org/officeDocument/2006/relationships" xmlns:p="http://schemas.openxmlformats.org/presentationml/2006/main">
  <p:tag name="ESKATEXT_FORMATNAME" val="Action Titel"/>
</p:tagLst>
</file>

<file path=ppt/tags/tag35.xml><?xml version="1.0" encoding="utf-8"?>
<p:tagLst xmlns:a="http://schemas.openxmlformats.org/drawingml/2006/main" xmlns:r="http://schemas.openxmlformats.org/officeDocument/2006/relationships" xmlns:p="http://schemas.openxmlformats.org/presentationml/2006/main">
  <p:tag name="ESKATOOLS_LIBREFESHABLE" val="0"/>
  <p:tag name="ESKATOOLS_REFRESHAUTOMATIC" val="0"/>
  <p:tag name="ESKATOOLS_ITEMVERSION" val="1"/>
  <p:tag name="ESKATOOLS_ITEMNAME" val="Balken Gruppiert.pptx"/>
  <p:tag name="ESKATOOLS_SOURCELIBNAME" val="TNS Deutschland 4x3 Screen 2012"/>
  <p:tag name="ESKATOOLS_CREATEDATETS" val="1361795803"/>
  <p:tag name="ESKATOOLS_UPDATEDATETS" val="1361795803"/>
</p:tagLst>
</file>

<file path=ppt/tags/tag36.xml><?xml version="1.0" encoding="utf-8"?>
<p:tagLst xmlns:a="http://schemas.openxmlformats.org/drawingml/2006/main" xmlns:r="http://schemas.openxmlformats.org/officeDocument/2006/relationships" xmlns:p="http://schemas.openxmlformats.org/presentationml/2006/main">
  <p:tag name="ESKATOOLS_LIBREFESHABLE" val="0"/>
  <p:tag name="ESKATOOLS_REFRESHAUTOMATIC" val="0"/>
  <p:tag name="ESKATOOLS_ITEMVERSION" val="1"/>
  <p:tag name="ESKATOOLS_ITEMNAME" val="Doughnut with comment box (1).pptx"/>
  <p:tag name="ESKATOOLS_SOURCELIBNAME" val="TNS Deutschland V2 4x3 Screen 2012"/>
  <p:tag name="ESKATOOLS_CREATEDATETS" val="1360323235"/>
  <p:tag name="ESKATOOLS_UPDATEDATETS" val="1360323235"/>
</p:tagLst>
</file>

<file path=ppt/tags/tag37.xml><?xml version="1.0" encoding="utf-8"?>
<p:tagLst xmlns:a="http://schemas.openxmlformats.org/drawingml/2006/main" xmlns:r="http://schemas.openxmlformats.org/officeDocument/2006/relationships" xmlns:p="http://schemas.openxmlformats.org/presentationml/2006/main">
  <p:tag name="ESKATEXT_FORMATNAME" val="Action Titel"/>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aAMiDV1s3kSdQA07iIRaK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LF3q60bYm0mo6H1OO68oX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2jfJjl4yEGCQ2rrS8ejw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nkTqQNf1GkisjWR3Luxcm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t5NxfNohrEmAh1Ws2WSfk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Lf4f83e3EW4M7TPGuMOC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CGkODIkjpkePu1GUN5sdJ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wlvkoCuulE.OnyIfvZU_L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O2jfJjl4yEGCQ2rrS8ejw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O2jfJjl4yEGCQ2rrS8ejw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O2jfJjl4yEGCQ2rrS8ejw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Svvk9d3l2EeSXmYFpVn.V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DwmJp47QuU6E73XxUdJil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O2jfJjl4yEGCQ2rrS8ejw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Svvk9d3l2EeSXmYFpVn.VA"/>
</p:tagLst>
</file>

<file path=ppt/theme/theme1.xml><?xml version="1.0" encoding="utf-8"?>
<a:theme xmlns:a="http://schemas.openxmlformats.org/drawingml/2006/main" name="standard">
  <a:themeElements>
    <a:clrScheme name="standard 1">
      <a:dk1>
        <a:srgbClr val="000000"/>
      </a:dk1>
      <a:lt1>
        <a:srgbClr val="FFFFFF"/>
      </a:lt1>
      <a:dk2>
        <a:srgbClr val="000000"/>
      </a:dk2>
      <a:lt2>
        <a:srgbClr val="999999"/>
      </a:lt2>
      <a:accent1>
        <a:srgbClr val="DFDFDF"/>
      </a:accent1>
      <a:accent2>
        <a:srgbClr val="FF0099"/>
      </a:accent2>
      <a:accent3>
        <a:srgbClr val="FFFFFF"/>
      </a:accent3>
      <a:accent4>
        <a:srgbClr val="000000"/>
      </a:accent4>
      <a:accent5>
        <a:srgbClr val="ECECEC"/>
      </a:accent5>
      <a:accent6>
        <a:srgbClr val="E7008A"/>
      </a:accent6>
      <a:hlink>
        <a:srgbClr val="3399CC"/>
      </a:hlink>
      <a:folHlink>
        <a:srgbClr val="676767"/>
      </a:folHlink>
    </a:clrScheme>
    <a:fontScheme name="standard">
      <a:majorFont>
        <a:latin typeface="Arial"/>
        <a:ea typeface=""/>
        <a:cs typeface=""/>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l" defTabSz="960438" rtl="0" eaLnBrk="1" fontAlgn="base" latinLnBrk="0" hangingPunct="1">
          <a:lnSpc>
            <a:spcPct val="100000"/>
          </a:lnSpc>
          <a:spcBef>
            <a:spcPct val="0"/>
          </a:spcBef>
          <a:spcAft>
            <a:spcPct val="0"/>
          </a:spcAft>
          <a:buClrTx/>
          <a:buSzTx/>
          <a:buFontTx/>
          <a:buNone/>
          <a:tabLst/>
          <a:defRPr kumimoji="0" lang="de-DE" sz="3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l" defTabSz="960438" rtl="0" eaLnBrk="1" fontAlgn="base" latinLnBrk="0" hangingPunct="1">
          <a:lnSpc>
            <a:spcPct val="100000"/>
          </a:lnSpc>
          <a:spcBef>
            <a:spcPct val="0"/>
          </a:spcBef>
          <a:spcAft>
            <a:spcPct val="0"/>
          </a:spcAft>
          <a:buClrTx/>
          <a:buSzTx/>
          <a:buFontTx/>
          <a:buNone/>
          <a:tabLst/>
          <a:defRPr kumimoji="0" lang="de-DE" sz="3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andard 1">
        <a:dk1>
          <a:srgbClr val="000000"/>
        </a:dk1>
        <a:lt1>
          <a:srgbClr val="FFFFFF"/>
        </a:lt1>
        <a:dk2>
          <a:srgbClr val="000000"/>
        </a:dk2>
        <a:lt2>
          <a:srgbClr val="999999"/>
        </a:lt2>
        <a:accent1>
          <a:srgbClr val="DFDFDF"/>
        </a:accent1>
        <a:accent2>
          <a:srgbClr val="FF0099"/>
        </a:accent2>
        <a:accent3>
          <a:srgbClr val="FFFFFF"/>
        </a:accent3>
        <a:accent4>
          <a:srgbClr val="000000"/>
        </a:accent4>
        <a:accent5>
          <a:srgbClr val="ECECEC"/>
        </a:accent5>
        <a:accent6>
          <a:srgbClr val="E7008A"/>
        </a:accent6>
        <a:hlink>
          <a:srgbClr val="3399CC"/>
        </a:hlink>
        <a:folHlink>
          <a:srgbClr val="676767"/>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 TNS 4x3 Screen Template">
  <a:themeElements>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11.xml><?xml version="1.0" encoding="utf-8"?>
<a:theme xmlns:a="http://schemas.openxmlformats.org/drawingml/2006/main" name="Title &amp; Divider Slides">
  <a:themeElements>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1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el">
  <a:themeElements>
    <a:clrScheme name="Tite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te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e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ite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ite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ite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ite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ite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ite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andard">
  <a:themeElements>
    <a:clrScheme name="standard 1">
      <a:dk1>
        <a:srgbClr val="000000"/>
      </a:dk1>
      <a:lt1>
        <a:srgbClr val="FFFFFF"/>
      </a:lt1>
      <a:dk2>
        <a:srgbClr val="000000"/>
      </a:dk2>
      <a:lt2>
        <a:srgbClr val="999999"/>
      </a:lt2>
      <a:accent1>
        <a:srgbClr val="DFDFDF"/>
      </a:accent1>
      <a:accent2>
        <a:srgbClr val="FF0099"/>
      </a:accent2>
      <a:accent3>
        <a:srgbClr val="FFFFFF"/>
      </a:accent3>
      <a:accent4>
        <a:srgbClr val="000000"/>
      </a:accent4>
      <a:accent5>
        <a:srgbClr val="ECECEC"/>
      </a:accent5>
      <a:accent6>
        <a:srgbClr val="E7008A"/>
      </a:accent6>
      <a:hlink>
        <a:srgbClr val="3399CC"/>
      </a:hlink>
      <a:folHlink>
        <a:srgbClr val="676767"/>
      </a:folHlink>
    </a:clrScheme>
    <a:fontScheme name="standard">
      <a:majorFont>
        <a:latin typeface="Arial"/>
        <a:ea typeface=""/>
        <a:cs typeface=""/>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l" defTabSz="960438" rtl="0" eaLnBrk="1" fontAlgn="base" latinLnBrk="0" hangingPunct="1">
          <a:lnSpc>
            <a:spcPct val="100000"/>
          </a:lnSpc>
          <a:spcBef>
            <a:spcPct val="0"/>
          </a:spcBef>
          <a:spcAft>
            <a:spcPct val="0"/>
          </a:spcAft>
          <a:buClrTx/>
          <a:buSzTx/>
          <a:buFontTx/>
          <a:buNone/>
          <a:tabLst/>
          <a:defRPr kumimoji="0" lang="de-DE" sz="3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l" defTabSz="960438" rtl="0" eaLnBrk="1" fontAlgn="base" latinLnBrk="0" hangingPunct="1">
          <a:lnSpc>
            <a:spcPct val="100000"/>
          </a:lnSpc>
          <a:spcBef>
            <a:spcPct val="0"/>
          </a:spcBef>
          <a:spcAft>
            <a:spcPct val="0"/>
          </a:spcAft>
          <a:buClrTx/>
          <a:buSzTx/>
          <a:buFontTx/>
          <a:buNone/>
          <a:tabLst/>
          <a:defRPr kumimoji="0" lang="de-DE" sz="3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andard 1">
        <a:dk1>
          <a:srgbClr val="000000"/>
        </a:dk1>
        <a:lt1>
          <a:srgbClr val="FFFFFF"/>
        </a:lt1>
        <a:dk2>
          <a:srgbClr val="000000"/>
        </a:dk2>
        <a:lt2>
          <a:srgbClr val="999999"/>
        </a:lt2>
        <a:accent1>
          <a:srgbClr val="DFDFDF"/>
        </a:accent1>
        <a:accent2>
          <a:srgbClr val="FF0099"/>
        </a:accent2>
        <a:accent3>
          <a:srgbClr val="FFFFFF"/>
        </a:accent3>
        <a:accent4>
          <a:srgbClr val="000000"/>
        </a:accent4>
        <a:accent5>
          <a:srgbClr val="ECECEC"/>
        </a:accent5>
        <a:accent6>
          <a:srgbClr val="E7008A"/>
        </a:accent6>
        <a:hlink>
          <a:srgbClr val="3399CC"/>
        </a:hlink>
        <a:folHlink>
          <a:srgbClr val="67676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tandard">
  <a:themeElements>
    <a:clrScheme name="standard 1">
      <a:dk1>
        <a:srgbClr val="000000"/>
      </a:dk1>
      <a:lt1>
        <a:srgbClr val="FFFFFF"/>
      </a:lt1>
      <a:dk2>
        <a:srgbClr val="000000"/>
      </a:dk2>
      <a:lt2>
        <a:srgbClr val="999999"/>
      </a:lt2>
      <a:accent1>
        <a:srgbClr val="DFDFDF"/>
      </a:accent1>
      <a:accent2>
        <a:srgbClr val="FF0099"/>
      </a:accent2>
      <a:accent3>
        <a:srgbClr val="FFFFFF"/>
      </a:accent3>
      <a:accent4>
        <a:srgbClr val="000000"/>
      </a:accent4>
      <a:accent5>
        <a:srgbClr val="ECECEC"/>
      </a:accent5>
      <a:accent6>
        <a:srgbClr val="E7008A"/>
      </a:accent6>
      <a:hlink>
        <a:srgbClr val="3399CC"/>
      </a:hlink>
      <a:folHlink>
        <a:srgbClr val="676767"/>
      </a:folHlink>
    </a:clrScheme>
    <a:fontScheme name="standard">
      <a:majorFont>
        <a:latin typeface="Arial"/>
        <a:ea typeface=""/>
        <a:cs typeface=""/>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1085850" rtl="0" eaLnBrk="1" fontAlgn="base" latinLnBrk="0" hangingPunct="1">
          <a:lnSpc>
            <a:spcPct val="100000"/>
          </a:lnSpc>
          <a:spcBef>
            <a:spcPct val="0"/>
          </a:spcBef>
          <a:spcAft>
            <a:spcPct val="0"/>
          </a:spcAft>
          <a:buClrTx/>
          <a:buSzTx/>
          <a:buFontTx/>
          <a:buNone/>
          <a:tabLst/>
          <a:defRPr kumimoji="0" lang="de-DE" sz="30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1085850" rtl="0" eaLnBrk="1" fontAlgn="base" latinLnBrk="0" hangingPunct="1">
          <a:lnSpc>
            <a:spcPct val="100000"/>
          </a:lnSpc>
          <a:spcBef>
            <a:spcPct val="0"/>
          </a:spcBef>
          <a:spcAft>
            <a:spcPct val="0"/>
          </a:spcAft>
          <a:buClrTx/>
          <a:buSzTx/>
          <a:buFontTx/>
          <a:buNone/>
          <a:tabLst/>
          <a:defRPr kumimoji="0" lang="de-DE" sz="30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standard 1">
        <a:dk1>
          <a:srgbClr val="000000"/>
        </a:dk1>
        <a:lt1>
          <a:srgbClr val="FFFFFF"/>
        </a:lt1>
        <a:dk2>
          <a:srgbClr val="000000"/>
        </a:dk2>
        <a:lt2>
          <a:srgbClr val="999999"/>
        </a:lt2>
        <a:accent1>
          <a:srgbClr val="DFDFDF"/>
        </a:accent1>
        <a:accent2>
          <a:srgbClr val="FF0099"/>
        </a:accent2>
        <a:accent3>
          <a:srgbClr val="FFFFFF"/>
        </a:accent3>
        <a:accent4>
          <a:srgbClr val="000000"/>
        </a:accent4>
        <a:accent5>
          <a:srgbClr val="ECECEC"/>
        </a:accent5>
        <a:accent6>
          <a:srgbClr val="E7008A"/>
        </a:accent6>
        <a:hlink>
          <a:srgbClr val="3399CC"/>
        </a:hlink>
        <a:folHlink>
          <a:srgbClr val="67676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NO Grey Box Masters">
  <a:themeElements>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t"/>
      <a:lstStyle>
        <a:defPPr algn="l">
          <a:defRPr sz="1600" b="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400" b="0" dirty="0" smtClean="0">
            <a:latin typeface="+mn-lt"/>
          </a:defRPr>
        </a:defPPr>
      </a:lstStyle>
    </a:txDef>
  </a:objectDefaults>
  <a:extraClrSchemeLst/>
</a:theme>
</file>

<file path=ppt/theme/theme6.xml><?xml version="1.0" encoding="utf-8"?>
<a:theme xmlns:a="http://schemas.openxmlformats.org/drawingml/2006/main" name="1. TNS Infratest 4x3 Screen Template">
  <a:themeElements>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7.xml><?xml version="1.0" encoding="utf-8"?>
<a:theme xmlns:a="http://schemas.openxmlformats.org/drawingml/2006/main" name="1_NO Grey Box Masters">
  <a:themeElements>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t"/>
      <a:lstStyle>
        <a:defPPr algn="l">
          <a:defRPr sz="1600" b="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400" b="0" dirty="0" smtClean="0">
            <a:latin typeface="+mn-lt"/>
          </a:defRPr>
        </a:defPPr>
      </a:lstStyle>
    </a:txDef>
  </a:objectDefaults>
  <a:extraClrSchemeLst/>
</a:theme>
</file>

<file path=ppt/theme/theme8.xml><?xml version="1.0" encoding="utf-8"?>
<a:theme xmlns:a="http://schemas.openxmlformats.org/drawingml/2006/main" name="2_NO Grey Box Masters">
  <a:themeElements>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t"/>
      <a:lstStyle>
        <a:defPPr algn="l">
          <a:defRPr sz="1600" b="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400" b="0" dirty="0" smtClean="0">
            <a:latin typeface="+mn-lt"/>
          </a:defRPr>
        </a:defPPr>
      </a:lstStyle>
    </a:txDef>
  </a:objectDefaults>
  <a:extraClrSchemeLst/>
</a:theme>
</file>

<file path=ppt/theme/theme9.xml><?xml version="1.0" encoding="utf-8"?>
<a:theme xmlns:a="http://schemas.openxmlformats.org/drawingml/2006/main" name="3_NO Grey Box Masters">
  <a:themeElements>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t"/>
      <a:lstStyle>
        <a:defPPr algn="l">
          <a:defRPr sz="1600" b="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400" b="0" dirty="0" smtClean="0">
            <a:latin typeface="+mn-lt"/>
          </a:defRPr>
        </a:defPPr>
      </a:lstStyle>
    </a:txDef>
  </a:objectDefaults>
  <a:extraClrSchemeLst/>
</a:theme>
</file>

<file path=ppt/theme/themeOverride1.xml><?xml version="1.0" encoding="utf-8"?>
<a:themeOverride xmlns:a="http://schemas.openxmlformats.org/drawingml/2006/main">
  <a:clrScheme name="TNS">
    <a:dk1>
      <a:sysClr val="windowText" lastClr="000000"/>
    </a:dk1>
    <a:lt1>
      <a:sysClr val="window" lastClr="FFFFFF"/>
    </a:lt1>
    <a:dk2>
      <a:srgbClr val="FF0099"/>
    </a:dk2>
    <a:lt2>
      <a:srgbClr val="737373"/>
    </a:lt2>
    <a:accent1>
      <a:srgbClr val="BB3FC1"/>
    </a:accent1>
    <a:accent2>
      <a:srgbClr val="798EDF"/>
    </a:accent2>
    <a:accent3>
      <a:srgbClr val="6DE7F6"/>
    </a:accent3>
    <a:accent4>
      <a:srgbClr val="F1002B"/>
    </a:accent4>
    <a:accent5>
      <a:srgbClr val="FFD138"/>
    </a:accent5>
    <a:accent6>
      <a:srgbClr val="79D738"/>
    </a:accent6>
    <a:hlink>
      <a:srgbClr val="FFFFFF"/>
    </a:hlink>
    <a:folHlink>
      <a:srgbClr val="FFFFFF"/>
    </a:folHlink>
  </a:clrScheme>
  <a:fontScheme name="Custom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NS">
    <a:dk1>
      <a:sysClr val="windowText" lastClr="000000"/>
    </a:dk1>
    <a:lt1>
      <a:sysClr val="window" lastClr="FFFFFF"/>
    </a:lt1>
    <a:dk2>
      <a:srgbClr val="FF0099"/>
    </a:dk2>
    <a:lt2>
      <a:srgbClr val="737373"/>
    </a:lt2>
    <a:accent1>
      <a:srgbClr val="BB3FC1"/>
    </a:accent1>
    <a:accent2>
      <a:srgbClr val="798EDF"/>
    </a:accent2>
    <a:accent3>
      <a:srgbClr val="6DE7F6"/>
    </a:accent3>
    <a:accent4>
      <a:srgbClr val="F1002B"/>
    </a:accent4>
    <a:accent5>
      <a:srgbClr val="FFD138"/>
    </a:accent5>
    <a:accent6>
      <a:srgbClr val="79D738"/>
    </a:accent6>
    <a:hlink>
      <a:srgbClr val="FFFFFF"/>
    </a:hlink>
    <a:folHlink>
      <a:srgbClr val="FFFFFF"/>
    </a:folHlink>
  </a:clrScheme>
  <a:fontScheme name="Custom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2560</Words>
  <Application>Microsoft Office PowerPoint</Application>
  <PresentationFormat>Bildschirmpräsentation (4:3)</PresentationFormat>
  <Paragraphs>479</Paragraphs>
  <Slides>59</Slides>
  <Notes>46</Notes>
  <HiddenSlides>8</HiddenSlides>
  <MMClips>0</MMClips>
  <ScaleCrop>false</ScaleCrop>
  <HeadingPairs>
    <vt:vector size="6" baseType="variant">
      <vt:variant>
        <vt:lpstr>Design</vt:lpstr>
      </vt:variant>
      <vt:variant>
        <vt:i4>11</vt:i4>
      </vt:variant>
      <vt:variant>
        <vt:lpstr>Eingebettete OLE-Server</vt:lpstr>
      </vt:variant>
      <vt:variant>
        <vt:i4>3</vt:i4>
      </vt:variant>
      <vt:variant>
        <vt:lpstr>Folientitel</vt:lpstr>
      </vt:variant>
      <vt:variant>
        <vt:i4>59</vt:i4>
      </vt:variant>
    </vt:vector>
  </HeadingPairs>
  <TitlesOfParts>
    <vt:vector size="73" baseType="lpstr">
      <vt:lpstr>standard</vt:lpstr>
      <vt:lpstr>Titel</vt:lpstr>
      <vt:lpstr>1_standard</vt:lpstr>
      <vt:lpstr>2_standard</vt:lpstr>
      <vt:lpstr>NO Grey Box Masters</vt:lpstr>
      <vt:lpstr>1. TNS Infratest 4x3 Screen Template</vt:lpstr>
      <vt:lpstr>1_NO Grey Box Masters</vt:lpstr>
      <vt:lpstr>2_NO Grey Box Masters</vt:lpstr>
      <vt:lpstr>3_NO Grey Box Masters</vt:lpstr>
      <vt:lpstr>1. TNS 4x3 Screen Template</vt:lpstr>
      <vt:lpstr>Title &amp; Divider Slides</vt:lpstr>
      <vt:lpstr>think-cell Slide</vt:lpstr>
      <vt:lpstr>Arbeitsblatt</vt:lpstr>
      <vt:lpstr>Diagramm</vt:lpstr>
      <vt:lpstr>Schlaglichter zum  Kundenverhalten   Robert-Alexander Wieland, Geschäftsführer T/M/B/F TNS Infratest GmbH  MÜNCHNER KREIS Workshop „Spektrum für Mobiles Breitband und Rundfunk“ 15. März 2013, Bayerischer Rundfunk</vt:lpstr>
      <vt:lpstr>PowerPoint-Präsentation</vt:lpstr>
      <vt:lpstr>Starke Diffusion bei „Mobile“ weltweit</vt:lpstr>
      <vt:lpstr>PowerPoint-Präsentation</vt:lpstr>
      <vt:lpstr>PowerPoint-Präsentation</vt:lpstr>
      <vt:lpstr>PowerPoint-Präsentation</vt:lpstr>
      <vt:lpstr>PowerPoint-Präsentation</vt:lpstr>
      <vt:lpstr>Entwicklung der Internetnutzung in Deutschland</vt:lpstr>
      <vt:lpstr>PowerPoint-Präsentation</vt:lpstr>
      <vt:lpstr>PowerPoint-Präsentation</vt:lpstr>
      <vt:lpstr>Internetnutzung nach Alter in Deutschland</vt:lpstr>
      <vt:lpstr>Internetnutzung nach Bildung in Deutschland</vt:lpstr>
      <vt:lpstr>PowerPoint-Präsentation</vt:lpstr>
      <vt:lpstr>Internetnutzung in Deutschland</vt:lpstr>
      <vt:lpstr>PowerPoint-Präsentation</vt:lpstr>
      <vt:lpstr>Breitbandanschlüsse insgesamt in Deutschland </vt:lpstr>
      <vt:lpstr>PowerPoint-Präsentation</vt:lpstr>
      <vt:lpstr>PowerPoint-Präsentation</vt:lpstr>
      <vt:lpstr>Megatrend mobiles Breitband</vt:lpstr>
      <vt:lpstr>PowerPoint-Präsentation</vt:lpstr>
      <vt:lpstr>Im Jahr 2015 – spätestens in 2019 - findet in DEUTSCHLAND die regelmäßige Internetnutzung bei mehr Menschen über mobile  Endgeräte als über stationäre Computer statt.   </vt:lpstr>
      <vt:lpstr>PowerPoint-Präsentation</vt:lpstr>
      <vt:lpstr>Nutzung von mobilem Internet</vt:lpstr>
      <vt:lpstr>PowerPoint-Präsentation</vt:lpstr>
      <vt:lpstr>Mobile Endgeräte haben in Deutschland ein hohes Wachstum vorzuweisen!</vt:lpstr>
      <vt:lpstr>PowerPoint-Präsentation</vt:lpstr>
      <vt:lpstr>Einfluss mobiler Endgeräte auf Internetnutzung </vt:lpstr>
      <vt:lpstr>PowerPoint-Präsentation</vt:lpstr>
      <vt:lpstr>Vorteile des mobilen Internets</vt:lpstr>
      <vt:lpstr>Gründe für die Nichtnutzung mobiles Internet</vt:lpstr>
      <vt:lpstr>Mobiles Internet und die Nutzer</vt:lpstr>
      <vt:lpstr>Auswirkungen des mobilen Internets auf die Gesellschaft</vt:lpstr>
      <vt:lpstr>PowerPoint-Präsentation</vt:lpstr>
      <vt:lpstr>Nutzung und Kenntnis LTE 4G</vt:lpstr>
      <vt:lpstr>PowerPoint-Präsentation</vt:lpstr>
      <vt:lpstr>Mediennutzung der Bayern im Tagesablauf</vt:lpstr>
      <vt:lpstr>Nutzung von Anwendungen über das mobile Internet</vt:lpstr>
      <vt:lpstr>PowerPoint-Präsentation</vt:lpstr>
      <vt:lpstr>Wichtigkeit von Technologietrends für die wirtschaftliche Entwicklung </vt:lpstr>
      <vt:lpstr>PowerPoint-Präsentation</vt:lpstr>
      <vt:lpstr>Zusammenfassung: Vier Hauptfaktoren führen zur Explosion der mobilen Internetnutzung </vt:lpstr>
      <vt:lpstr>PowerPoint-Präsentation</vt:lpstr>
      <vt:lpstr>PowerPoint-Präsentation</vt:lpstr>
      <vt:lpstr>PowerPoint-Präsentation</vt:lpstr>
      <vt:lpstr>PowerPoint-Präsentation</vt:lpstr>
      <vt:lpstr>Konsumieren und bezahlen.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Kontakt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Studientitel</dc:title>
  <dc:creator>Dr. Malthe Wolf</dc:creator>
  <cp:lastModifiedBy>Wieland, Robert Alexander (TSMMH)</cp:lastModifiedBy>
  <cp:revision>759</cp:revision>
  <cp:lastPrinted>2013-03-12T14:29:31Z</cp:lastPrinted>
  <dcterms:created xsi:type="dcterms:W3CDTF">2008-10-13T15:48:24Z</dcterms:created>
  <dcterms:modified xsi:type="dcterms:W3CDTF">2013-03-15T08:59:30Z</dcterms:modified>
</cp:coreProperties>
</file>