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56" r:id="rId2"/>
    <p:sldId id="442" r:id="rId3"/>
    <p:sldId id="409" r:id="rId4"/>
    <p:sldId id="483" r:id="rId5"/>
    <p:sldId id="484" r:id="rId6"/>
    <p:sldId id="460" r:id="rId7"/>
    <p:sldId id="462" r:id="rId8"/>
    <p:sldId id="487" r:id="rId9"/>
    <p:sldId id="480" r:id="rId10"/>
    <p:sldId id="493" r:id="rId11"/>
    <p:sldId id="461" r:id="rId12"/>
    <p:sldId id="450" r:id="rId13"/>
    <p:sldId id="482" r:id="rId14"/>
    <p:sldId id="490" r:id="rId15"/>
    <p:sldId id="463" r:id="rId16"/>
    <p:sldId id="492" r:id="rId17"/>
    <p:sldId id="491" r:id="rId18"/>
    <p:sldId id="481" r:id="rId19"/>
    <p:sldId id="466" r:id="rId20"/>
    <p:sldId id="464" r:id="rId21"/>
    <p:sldId id="469" r:id="rId22"/>
    <p:sldId id="269" r:id="rId23"/>
  </p:sldIdLst>
  <p:sldSz cx="9144000" cy="6858000" type="screen4x3"/>
  <p:notesSz cx="6797675" cy="9928225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00"/>
    <a:srgbClr val="FF0000"/>
    <a:srgbClr val="AAAAAA"/>
    <a:srgbClr val="EC4E1F"/>
    <a:srgbClr val="FF99FF"/>
    <a:srgbClr val="FF33CC"/>
    <a:srgbClr val="FF4D00"/>
    <a:srgbClr val="C7C7C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6" autoAdjust="0"/>
    <p:restoredTop sz="97996" autoAdjust="0"/>
  </p:normalViewPr>
  <p:slideViewPr>
    <p:cSldViewPr>
      <p:cViewPr>
        <p:scale>
          <a:sx n="60" d="100"/>
          <a:sy n="60" d="100"/>
        </p:scale>
        <p:origin x="-1764" y="-222"/>
      </p:cViewPr>
      <p:guideLst>
        <p:guide orient="horz" pos="4246"/>
        <p:guide orient="horz" pos="1350"/>
        <p:guide orient="horz" pos="3380"/>
        <p:guide orient="horz" pos="4206"/>
        <p:guide pos="431"/>
        <p:guide pos="640"/>
        <p:guide pos="840"/>
        <p:guide pos="2152"/>
        <p:guide pos="5454"/>
        <p:guide pos="3000"/>
        <p:guide pos="4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40" y="6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0ACB-DC2F-4B0B-96E3-2FFDBDE01178}" type="datetimeFigureOut">
              <a:rPr lang="de-DE" smtClean="0"/>
              <a:pPr/>
              <a:t>12.03.2013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02B0-87A0-4411-9933-D3D56BAB83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68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80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8" tIns="45984" rIns="91968" bIns="45984" numCol="1" anchor="t" anchorCtr="0" compatLnSpc="1">
            <a:prstTxWarp prst="textNoShape">
              <a:avLst/>
            </a:prstTxWarp>
          </a:bodyPr>
          <a:lstStyle>
            <a:lvl1pPr algn="l" defTabSz="918226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99" y="1"/>
            <a:ext cx="2945979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8" tIns="45984" rIns="91968" bIns="45984" numCol="1" anchor="t" anchorCtr="0" compatLnSpc="1">
            <a:prstTxWarp prst="textNoShape">
              <a:avLst/>
            </a:prstTxWarp>
          </a:bodyPr>
          <a:lstStyle>
            <a:lvl1pPr algn="r" defTabSz="918226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17" y="4715271"/>
            <a:ext cx="4986242" cy="446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8" tIns="45984" rIns="91968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135"/>
            <a:ext cx="2945980" cy="49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8" tIns="45984" rIns="91968" bIns="45984" numCol="1" anchor="b" anchorCtr="0" compatLnSpc="1">
            <a:prstTxWarp prst="textNoShape">
              <a:avLst/>
            </a:prstTxWarp>
          </a:bodyPr>
          <a:lstStyle>
            <a:lvl1pPr algn="l" defTabSz="918226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99" y="9432135"/>
            <a:ext cx="2945979" cy="49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8" tIns="45984" rIns="91968" bIns="45984" numCol="1" anchor="b" anchorCtr="0" compatLnSpc="1">
            <a:prstTxWarp prst="textNoShape">
              <a:avLst/>
            </a:prstTxWarp>
          </a:bodyPr>
          <a:lstStyle>
            <a:lvl1pPr algn="r" defTabSz="918226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7057694B-EF69-420E-87CC-4B9FCF627C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035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6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26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2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26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6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872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78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0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204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19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9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11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7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78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BC2E-70DD-46D5-B5FF-6E117A3791F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21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11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694B-EF69-420E-87CC-4B9FCF627C5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166589" y="5108128"/>
          <a:ext cx="4531782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594"/>
                <a:gridCol w="1510594"/>
                <a:gridCol w="151059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Öffentl.-Rechtl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Private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 der Fläche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 Bedeckungen</a:t>
                      </a:r>
                    </a:p>
                    <a:p>
                      <a:r>
                        <a:rPr lang="de-DE" sz="1200" dirty="0" smtClean="0"/>
                        <a:t>Jeweils 7 Kanäle</a:t>
                      </a:r>
                    </a:p>
                    <a:p>
                      <a:r>
                        <a:rPr lang="de-DE" sz="1200" dirty="0" smtClean="0"/>
                        <a:t>Jeweils</a:t>
                      </a:r>
                      <a:r>
                        <a:rPr lang="de-DE" sz="1200" baseline="0" dirty="0" smtClean="0"/>
                        <a:t> 8 MHz</a:t>
                      </a:r>
                    </a:p>
                    <a:p>
                      <a:r>
                        <a:rPr lang="de-DE" sz="1200" b="1" baseline="0" dirty="0" smtClean="0"/>
                        <a:t>3 x 7 x 8 = 168 MHz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/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Ballungsgebiete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168 MHz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 Bedeckungen</a:t>
                      </a:r>
                    </a:p>
                    <a:p>
                      <a:r>
                        <a:rPr lang="de-DE" sz="1200" dirty="0" smtClean="0"/>
                        <a:t>Jeweils 3 Kanäle</a:t>
                      </a:r>
                    </a:p>
                    <a:p>
                      <a:r>
                        <a:rPr lang="de-DE" sz="1200" dirty="0" smtClean="0"/>
                        <a:t>Jeweils</a:t>
                      </a:r>
                      <a:r>
                        <a:rPr lang="de-DE" sz="1200" baseline="0" dirty="0" smtClean="0"/>
                        <a:t> 8 MHz</a:t>
                      </a:r>
                    </a:p>
                    <a:p>
                      <a:r>
                        <a:rPr lang="de-DE" sz="1200" b="1" baseline="0" dirty="0" smtClean="0"/>
                        <a:t>3 x 3 x 8 = 72 MHz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Insgesamt</a:t>
                      </a:r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200" b="1" dirty="0" smtClean="0"/>
                        <a:t>168 + 72 = 240 MHz</a:t>
                      </a:r>
                      <a:endParaRPr lang="de-DE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0" y="6381328"/>
            <a:ext cx="91440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5" name="Picture 27" descr="logo_irt_v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440488"/>
            <a:ext cx="1951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3"/>
          <p:cNvSpPr txBox="1">
            <a:spLocks noChangeArrowheads="1"/>
          </p:cNvSpPr>
          <p:nvPr userDrawn="1"/>
        </p:nvSpPr>
        <p:spPr bwMode="auto">
          <a:xfrm>
            <a:off x="7473950" y="6573838"/>
            <a:ext cx="15541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r">
              <a:defRPr/>
            </a:pPr>
            <a:r>
              <a:rPr lang="en-US" sz="1000" dirty="0">
                <a:solidFill>
                  <a:schemeClr val="accent1"/>
                </a:solidFill>
                <a:cs typeface="Arial" charset="0"/>
              </a:rPr>
              <a:t>© IRT – </a:t>
            </a:r>
            <a:r>
              <a:rPr lang="en-US" sz="1000" dirty="0" smtClean="0">
                <a:solidFill>
                  <a:schemeClr val="accent1"/>
                </a:solidFill>
                <a:cs typeface="Arial" charset="0"/>
              </a:rPr>
              <a:t>J. </a:t>
            </a:r>
            <a:r>
              <a:rPr lang="en-US" sz="1000" dirty="0" err="1" smtClean="0">
                <a:solidFill>
                  <a:schemeClr val="accent1"/>
                </a:solidFill>
                <a:cs typeface="Arial" charset="0"/>
              </a:rPr>
              <a:t>Mezger</a:t>
            </a:r>
            <a:endParaRPr lang="en-US" sz="100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059832" y="6525344"/>
            <a:ext cx="410485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l">
              <a:defRPr/>
            </a:pPr>
            <a:r>
              <a:rPr lang="de-DE" sz="1000" dirty="0" smtClean="0">
                <a:solidFill>
                  <a:schemeClr val="accent1"/>
                </a:solidFill>
              </a:rPr>
              <a:t>Kooperation und Konvergenz</a:t>
            </a:r>
            <a:r>
              <a:rPr lang="de-DE" sz="1000" baseline="0" dirty="0" smtClean="0">
                <a:solidFill>
                  <a:schemeClr val="accent1"/>
                </a:solidFill>
              </a:rPr>
              <a:t> – Sicht TV und Rundfunk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12.03.2013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06" name="Line 22"/>
          <p:cNvSpPr>
            <a:spLocks noChangeShapeType="1"/>
          </p:cNvSpPr>
          <p:nvPr/>
        </p:nvSpPr>
        <p:spPr bwMode="auto">
          <a:xfrm>
            <a:off x="0" y="6394450"/>
            <a:ext cx="91440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46827" name="Text Box 43"/>
          <p:cNvSpPr txBox="1">
            <a:spLocks noChangeArrowheads="1"/>
          </p:cNvSpPr>
          <p:nvPr/>
        </p:nvSpPr>
        <p:spPr bwMode="auto">
          <a:xfrm>
            <a:off x="7473950" y="6573838"/>
            <a:ext cx="15541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r">
              <a:defRPr/>
            </a:pPr>
            <a:r>
              <a:rPr lang="en-US" sz="1000" dirty="0">
                <a:solidFill>
                  <a:schemeClr val="accent1"/>
                </a:solidFill>
                <a:cs typeface="Arial" charset="0"/>
              </a:rPr>
              <a:t>© IRT – </a:t>
            </a:r>
            <a:r>
              <a:rPr lang="en-US" sz="1000" dirty="0" smtClean="0">
                <a:solidFill>
                  <a:schemeClr val="accent1"/>
                </a:solidFill>
                <a:cs typeface="Arial" charset="0"/>
              </a:rPr>
              <a:t>J. </a:t>
            </a:r>
            <a:r>
              <a:rPr lang="en-US" sz="1000" dirty="0" err="1" smtClean="0">
                <a:solidFill>
                  <a:schemeClr val="accent1"/>
                </a:solidFill>
                <a:cs typeface="Arial" charset="0"/>
              </a:rPr>
              <a:t>Mezger</a:t>
            </a:r>
            <a:endParaRPr lang="en-US" sz="1000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2052" name="Picture 47" descr="logo_irt_v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6440488"/>
            <a:ext cx="1951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8432800" y="6396038"/>
            <a:ext cx="647700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800">
                <a:solidFill>
                  <a:schemeClr val="accent1"/>
                </a:solidFill>
              </a:rPr>
              <a:t>Seite </a:t>
            </a:r>
            <a:fld id="{A1A53F14-A920-4AC4-9B24-B741122313DC}" type="slidenum">
              <a:rPr lang="de-DE" sz="800">
                <a:solidFill>
                  <a:schemeClr val="accent1"/>
                </a:solidFill>
              </a:rPr>
              <a:pPr algn="r">
                <a:defRPr/>
              </a:pPr>
              <a:t>‹Nr.›</a:t>
            </a:fld>
            <a:endParaRPr lang="de-DE" sz="800">
              <a:solidFill>
                <a:schemeClr val="accent1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059832" y="6525344"/>
            <a:ext cx="410485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l">
              <a:defRPr/>
            </a:pPr>
            <a:r>
              <a:rPr lang="de-DE" sz="1000" dirty="0" smtClean="0">
                <a:solidFill>
                  <a:schemeClr val="accent1"/>
                </a:solidFill>
              </a:rPr>
              <a:t>Kooperation und Konvergenz</a:t>
            </a:r>
            <a:r>
              <a:rPr lang="de-DE" sz="1000" baseline="0" dirty="0" smtClean="0">
                <a:solidFill>
                  <a:schemeClr val="accent1"/>
                </a:solidFill>
              </a:rPr>
              <a:t> – Sicht TV und Rundfunk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4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Wingdings" pitchFamily="2" charset="2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10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buChar char="–"/>
        <a:defRPr sz="2800">
          <a:solidFill>
            <a:schemeClr val="tx1"/>
          </a:solidFill>
          <a:latin typeface="+mn-lt"/>
        </a:defRPr>
      </a:lvl2pPr>
      <a:lvl3pPr marL="825500" indent="-1397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1600">
          <a:solidFill>
            <a:schemeClr val="tx1"/>
          </a:solidFill>
          <a:latin typeface="+mn-lt"/>
        </a:defRPr>
      </a:lvl3pPr>
      <a:lvl4pPr marL="1641475" indent="-1349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14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552" y="2564904"/>
            <a:ext cx="8280920" cy="1728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3200" dirty="0" smtClean="0"/>
              <a:t>Kooperation und Konvergenz</a:t>
            </a:r>
            <a:br>
              <a:rPr lang="de-DE" sz="3200" dirty="0" smtClean="0"/>
            </a:br>
            <a:r>
              <a:rPr lang="de-DE" sz="3200" dirty="0" smtClean="0"/>
              <a:t>Sicht TV und Rundfunk</a:t>
            </a:r>
            <a:endParaRPr lang="de-DE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43608" y="4077072"/>
            <a:ext cx="6807200" cy="2084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de-DE" sz="1800" b="1" dirty="0" smtClean="0"/>
              <a:t>Vortrag für den Münchner Kreis </a:t>
            </a:r>
          </a:p>
          <a:p>
            <a:pPr marL="0" indent="0" eaLnBrk="1" hangingPunct="1">
              <a:buNone/>
            </a:pPr>
            <a:r>
              <a:rPr lang="de-DE" sz="1800" b="1" dirty="0" smtClean="0"/>
              <a:t>„Spektrum für mobiles Breitband und Rundfunk“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DE" sz="1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dirty="0" smtClean="0"/>
              <a:t>Jochen Mezger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dirty="0" smtClean="0"/>
              <a:t>IRT/Programmverbreitung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DE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3406" y="1196752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Blick nach Europa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96136" y="3140968"/>
            <a:ext cx="3184252" cy="1368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Eine rein deutsche Lösung ist bedeutungslos</a:t>
            </a:r>
          </a:p>
          <a:p>
            <a:pPr marL="482600" lvl="2" indent="0" eaLnBrk="1" hangingPunct="1">
              <a:buNone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749300" lvl="2" indent="-266700" eaLnBrk="1" hangingPunct="1"/>
            <a:endParaRPr lang="de-DE" b="1" dirty="0" smtClean="0"/>
          </a:p>
          <a:p>
            <a:pPr marL="0" lvl="0" indent="0" eaLnBrk="1" hangingPunct="1">
              <a:buNone/>
            </a:pPr>
            <a:r>
              <a:rPr lang="de-DE" sz="1800" b="1" dirty="0">
                <a:solidFill>
                  <a:srgbClr val="0070C0"/>
                </a:solidFill>
              </a:rPr>
              <a:t>	</a:t>
            </a:r>
            <a:endParaRPr lang="de-DE" b="1" dirty="0" smtClean="0"/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749300" lvl="2" indent="-266700" eaLnBrk="1" hangingPunct="1"/>
            <a:endParaRPr lang="de-DE" sz="1400" b="1" dirty="0" smtClean="0"/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rgbClr val="FFFF00"/>
                </a:solidFill>
              </a:rPr>
              <a:t>Voraussetzungen für den Erfolg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5544616" cy="417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91232" y="1731633"/>
            <a:ext cx="8604448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kern="0" dirty="0" smtClean="0"/>
              <a:t>FOR 120 MILLION HOUSEHOLDS, 275 MILLION PEOPLE (IN THE EU) THE TERRESTRIAL PLATFORM IS THE MAIN ACCESS TO TV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85901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Zukünftiger </a:t>
            </a:r>
            <a:r>
              <a:rPr lang="de-DE" sz="2400" dirty="0" err="1" smtClean="0"/>
              <a:t>Spektrumsbedarf</a:t>
            </a:r>
            <a:r>
              <a:rPr lang="de-DE" sz="2400" dirty="0" smtClean="0"/>
              <a:t> für TV-</a:t>
            </a:r>
            <a:r>
              <a:rPr lang="de-DE" sz="2400" dirty="0" err="1" smtClean="0"/>
              <a:t>Terrestrik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4375" y="1988840"/>
            <a:ext cx="8034089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Heute belegtes Spektrum: 320 MHz</a:t>
            </a:r>
          </a:p>
          <a:p>
            <a:pPr marL="749300" lvl="2" indent="-266700" eaLnBrk="1" hangingPunct="1"/>
            <a:r>
              <a:rPr lang="de-DE" sz="1400" b="1" dirty="0" smtClean="0"/>
              <a:t>Incl. private Anbieter</a:t>
            </a:r>
          </a:p>
          <a:p>
            <a:pPr marL="482600" lvl="2" indent="0" eaLnBrk="1" hangingPunct="1">
              <a:buNone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Zukünftiger Bedarf: ca. 230-270 MHz</a:t>
            </a:r>
          </a:p>
          <a:p>
            <a:pPr marL="749300" lvl="2" indent="-266700" eaLnBrk="1" hangingPunct="1"/>
            <a:r>
              <a:rPr lang="de-DE" sz="1400" b="1" dirty="0" smtClean="0"/>
              <a:t>private Anbieter nur in Ballungsgebieten </a:t>
            </a:r>
          </a:p>
          <a:p>
            <a:pPr marL="749300" lvl="2" indent="-266700" eaLnBrk="1" hangingPunct="1"/>
            <a:r>
              <a:rPr lang="de-DE" sz="1400" b="1" dirty="0" smtClean="0"/>
              <a:t>Programmvielfalt, HD, Mobilität, Netzkosten wie heute</a:t>
            </a:r>
          </a:p>
          <a:p>
            <a:pPr marL="749300" lvl="2" indent="-266700" eaLnBrk="1" hangingPunct="1"/>
            <a:r>
              <a:rPr lang="de-DE" sz="1400" b="1" dirty="0" smtClean="0"/>
              <a:t>70 </a:t>
            </a:r>
            <a:r>
              <a:rPr lang="de-DE" sz="1400" b="1" dirty="0" err="1" smtClean="0"/>
              <a:t>Mbit</a:t>
            </a:r>
            <a:r>
              <a:rPr lang="de-DE" sz="1400" b="1" dirty="0" smtClean="0"/>
              <a:t>/s (flächendeckend) – 140 </a:t>
            </a:r>
            <a:r>
              <a:rPr lang="de-DE" sz="1400" b="1" dirty="0" err="1" smtClean="0"/>
              <a:t>Mbit</a:t>
            </a:r>
            <a:r>
              <a:rPr lang="de-DE" sz="1400" b="1" dirty="0" smtClean="0"/>
              <a:t>/s (Ballungsgebieten)</a:t>
            </a:r>
          </a:p>
          <a:p>
            <a:pPr marL="749300" lvl="2" indent="-266700" eaLnBrk="1" hangingPunct="1"/>
            <a:r>
              <a:rPr lang="de-DE" sz="1400" b="1" dirty="0" smtClean="0"/>
              <a:t>Technik sekundär: DVB-T2 </a:t>
            </a:r>
            <a:r>
              <a:rPr lang="de-DE" sz="1400" b="1" dirty="0"/>
              <a:t>oder </a:t>
            </a:r>
            <a:r>
              <a:rPr lang="de-DE" sz="1400" b="1" dirty="0" smtClean="0"/>
              <a:t>LTE</a:t>
            </a:r>
            <a:br>
              <a:rPr lang="de-DE" sz="1400" b="1" dirty="0" smtClean="0"/>
            </a:br>
            <a:endParaRPr lang="de-DE" sz="1400" b="1" dirty="0" smtClean="0"/>
          </a:p>
          <a:p>
            <a:pPr marL="749300" lvl="2" indent="-266700" eaLnBrk="1" hangingPunct="1"/>
            <a:endParaRPr lang="de-DE" sz="1400" b="1" dirty="0" smtClean="0"/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Dafür geeignete </a:t>
            </a:r>
            <a:r>
              <a:rPr lang="de-DE" sz="1800" b="1" dirty="0" err="1" smtClean="0">
                <a:solidFill>
                  <a:srgbClr val="0070C0"/>
                </a:solidFill>
              </a:rPr>
              <a:t>Spektrumsnutzung</a:t>
            </a:r>
            <a:r>
              <a:rPr lang="de-DE" sz="1800" b="1" dirty="0" smtClean="0">
                <a:solidFill>
                  <a:srgbClr val="0070C0"/>
                </a:solidFill>
              </a:rPr>
              <a:t> (UHF-Frequenzbänder)</a:t>
            </a:r>
          </a:p>
          <a:p>
            <a:pPr marL="749300" lvl="2" indent="-266700" eaLnBrk="1" hangingPunct="1"/>
            <a:r>
              <a:rPr lang="de-DE" sz="1400" b="1" dirty="0" smtClean="0"/>
              <a:t>International koordiniert durch RRC-06</a:t>
            </a:r>
          </a:p>
          <a:p>
            <a:pPr marL="749300" lvl="2" indent="-266700" eaLnBrk="1" hangingPunct="1">
              <a:buNone/>
            </a:pPr>
            <a:endParaRPr lang="de-DE" sz="1400" b="1" dirty="0" smtClean="0"/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12160" y="71438"/>
            <a:ext cx="2808312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err="1" smtClean="0">
                <a:solidFill>
                  <a:srgbClr val="FF33CC"/>
                </a:solidFill>
              </a:rPr>
              <a:t>Spektrumsbedarf</a:t>
            </a:r>
            <a:endParaRPr lang="de-DE" sz="2000" b="1" dirty="0" smtClean="0">
              <a:solidFill>
                <a:srgbClr val="FF33CC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043608" y="5445224"/>
            <a:ext cx="172819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771800" y="5445224"/>
            <a:ext cx="172819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499992" y="5445224"/>
            <a:ext cx="1728192" cy="936104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6228184" y="5445224"/>
            <a:ext cx="1728192" cy="936104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59632" y="55172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500 MHz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87824" y="55172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600 MHz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860032" y="55172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700 MHz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16216" y="55172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800 MHz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907704" y="5949280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Rundfunk, PMSE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4572000" y="5841558"/>
            <a:ext cx="15841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Mobilfunk, BOS, PMSE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444208" y="5949280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Mobilfunk</a:t>
            </a:r>
            <a:endParaRPr lang="de-DE" sz="1400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716016" y="5085474"/>
            <a:ext cx="0" cy="1512168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4499992" y="5229200"/>
            <a:ext cx="432048" cy="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Topologie versus Technologie 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54955" y="2132856"/>
            <a:ext cx="8034089" cy="201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749300" lvl="2" indent="-266700" eaLnBrk="1" hangingPunct="1"/>
            <a:endParaRPr lang="de-DE" sz="1400" b="1" dirty="0" smtClean="0">
              <a:solidFill>
                <a:srgbClr val="00000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3"/>
                </a:solidFill>
              </a:rPr>
              <a:t>Technische Lösungen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9" y="1916832"/>
            <a:ext cx="17319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70412" y="3785798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Kleinzellig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98751" y="3785798"/>
            <a:ext cx="1117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Großzellig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31306" y="4293096"/>
            <a:ext cx="8261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70C0"/>
                </a:solidFill>
              </a:rPr>
              <a:t>Topologie</a:t>
            </a:r>
            <a:r>
              <a:rPr lang="en-US" sz="1800" dirty="0" smtClean="0">
                <a:solidFill>
                  <a:srgbClr val="0070C0"/>
                </a:solidFill>
              </a:rPr>
              <a:t> (</a:t>
            </a:r>
            <a:r>
              <a:rPr lang="en-US" sz="1800" dirty="0" err="1" smtClean="0">
                <a:solidFill>
                  <a:srgbClr val="0070C0"/>
                </a:solidFill>
              </a:rPr>
              <a:t>weitgehend</a:t>
            </a:r>
            <a:r>
              <a:rPr lang="en-US" sz="1800" dirty="0" smtClean="0">
                <a:solidFill>
                  <a:srgbClr val="0070C0"/>
                </a:solidFill>
              </a:rPr>
              <a:t>) </a:t>
            </a:r>
            <a:r>
              <a:rPr lang="en-US" sz="1800" dirty="0" err="1" smtClean="0">
                <a:solidFill>
                  <a:srgbClr val="0070C0"/>
                </a:solidFill>
              </a:rPr>
              <a:t>unabhängig</a:t>
            </a:r>
            <a:r>
              <a:rPr lang="en-US" sz="1800" dirty="0" smtClean="0">
                <a:solidFill>
                  <a:srgbClr val="0070C0"/>
                </a:solidFill>
              </a:rPr>
              <a:t> von der </a:t>
            </a:r>
            <a:r>
              <a:rPr lang="en-US" sz="1800" dirty="0" err="1" smtClean="0">
                <a:solidFill>
                  <a:srgbClr val="0070C0"/>
                </a:solidFill>
              </a:rPr>
              <a:t>Technik</a:t>
            </a:r>
            <a:r>
              <a:rPr lang="en-US" sz="1800" dirty="0" smtClean="0">
                <a:solidFill>
                  <a:srgbClr val="0070C0"/>
                </a:solidFill>
              </a:rPr>
              <a:t> (DVB, LTE)</a:t>
            </a:r>
          </a:p>
          <a:p>
            <a:pPr algn="l"/>
            <a:endParaRPr lang="en-US" sz="1800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70C0"/>
                </a:solidFill>
              </a:rPr>
              <a:t>Spektrumsbedarfunterschiede</a:t>
            </a:r>
            <a:r>
              <a:rPr lang="en-US" sz="1800" dirty="0" smtClean="0">
                <a:solidFill>
                  <a:srgbClr val="0070C0"/>
                </a:solidFill>
              </a:rPr>
              <a:t> von </a:t>
            </a:r>
            <a:r>
              <a:rPr lang="en-US" sz="1800" dirty="0" err="1" smtClean="0">
                <a:solidFill>
                  <a:srgbClr val="0070C0"/>
                </a:solidFill>
              </a:rPr>
              <a:t>Topologie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bestimmt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US" sz="1800" dirty="0">
              <a:solidFill>
                <a:srgbClr val="0070C0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70C0"/>
                </a:solidFill>
              </a:rPr>
              <a:t>Dichte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kleinzellulare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Netze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benötigen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weniger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Spektrum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sz="1800" dirty="0">
              <a:solidFill>
                <a:srgbClr val="0070C0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Die </a:t>
            </a:r>
            <a:r>
              <a:rPr lang="en-US" sz="1800" dirty="0" err="1" smtClean="0">
                <a:solidFill>
                  <a:srgbClr val="0070C0"/>
                </a:solidFill>
              </a:rPr>
              <a:t>Topologie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bestimmt</a:t>
            </a:r>
            <a:r>
              <a:rPr lang="en-US" sz="1800" dirty="0" smtClean="0">
                <a:solidFill>
                  <a:srgbClr val="0070C0"/>
                </a:solidFill>
              </a:rPr>
              <a:t> die </a:t>
            </a:r>
            <a:r>
              <a:rPr lang="en-US" sz="1800" dirty="0" err="1" smtClean="0">
                <a:solidFill>
                  <a:srgbClr val="0070C0"/>
                </a:solidFill>
              </a:rPr>
              <a:t>Netzkosten</a:t>
            </a:r>
            <a:r>
              <a:rPr lang="en-US" sz="1800" dirty="0" smtClean="0">
                <a:solidFill>
                  <a:srgbClr val="0070C0"/>
                </a:solidFill>
              </a:rPr>
              <a:t>; </a:t>
            </a:r>
            <a:r>
              <a:rPr lang="en-US" sz="1800" dirty="0" err="1" smtClean="0">
                <a:solidFill>
                  <a:srgbClr val="0070C0"/>
                </a:solidFill>
              </a:rPr>
              <a:t>großzellige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Netze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billiger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US" sz="18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091715" y="1916832"/>
            <a:ext cx="1807412" cy="1689100"/>
            <a:chOff x="6084168" y="2188797"/>
            <a:chExt cx="1807412" cy="1689100"/>
          </a:xfrm>
        </p:grpSpPr>
        <p:sp>
          <p:nvSpPr>
            <p:cNvPr id="4" name="Ellipse 3"/>
            <p:cNvSpPr/>
            <p:nvPr/>
          </p:nvSpPr>
          <p:spPr bwMode="auto">
            <a:xfrm>
              <a:off x="6084168" y="2188797"/>
              <a:ext cx="1807412" cy="1689100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6899666" y="2943532"/>
              <a:ext cx="176415" cy="17962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Fünf Lösungsvarianten in der Diskussion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54955" y="1916832"/>
            <a:ext cx="8034089" cy="40324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Lösung 1: 	</a:t>
            </a:r>
            <a:r>
              <a:rPr lang="de-DE" sz="1800" b="1" dirty="0" err="1" smtClean="0">
                <a:solidFill>
                  <a:srgbClr val="0070C0"/>
                </a:solidFill>
              </a:rPr>
              <a:t>eMBMS</a:t>
            </a:r>
            <a:endParaRPr lang="de-DE" sz="18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1800" b="1" dirty="0">
                <a:solidFill>
                  <a:srgbClr val="0070C0"/>
                </a:solidFill>
              </a:rPr>
              <a:t>Lösung </a:t>
            </a:r>
            <a:r>
              <a:rPr lang="de-DE" sz="1800" b="1" dirty="0" smtClean="0">
                <a:solidFill>
                  <a:srgbClr val="0070C0"/>
                </a:solidFill>
              </a:rPr>
              <a:t>2: </a:t>
            </a:r>
            <a:r>
              <a:rPr lang="de-DE" sz="1800" b="1" dirty="0">
                <a:solidFill>
                  <a:srgbClr val="0070C0"/>
                </a:solidFill>
              </a:rPr>
              <a:t>	Tower </a:t>
            </a:r>
            <a:r>
              <a:rPr lang="de-DE" sz="1800" b="1" dirty="0" err="1">
                <a:solidFill>
                  <a:srgbClr val="0070C0"/>
                </a:solidFill>
              </a:rPr>
              <a:t>Overlay</a:t>
            </a:r>
            <a:r>
              <a:rPr lang="de-DE" sz="1800" b="1" dirty="0">
                <a:solidFill>
                  <a:srgbClr val="0070C0"/>
                </a:solidFill>
              </a:rPr>
              <a:t> – </a:t>
            </a:r>
            <a:r>
              <a:rPr lang="de-DE" sz="1800" b="1" dirty="0" smtClean="0">
                <a:solidFill>
                  <a:srgbClr val="0070C0"/>
                </a:solidFill>
              </a:rPr>
              <a:t>DVB-T2/FEF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de-DE" sz="1800" b="1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Lösung </a:t>
            </a:r>
            <a:r>
              <a:rPr lang="de-DE" sz="1800" b="1" dirty="0">
                <a:solidFill>
                  <a:srgbClr val="0070C0"/>
                </a:solidFill>
              </a:rPr>
              <a:t>3</a:t>
            </a:r>
            <a:r>
              <a:rPr lang="de-DE" sz="1800" b="1" dirty="0" smtClean="0">
                <a:solidFill>
                  <a:srgbClr val="0070C0"/>
                </a:solidFill>
              </a:rPr>
              <a:t>:	Tower </a:t>
            </a:r>
            <a:r>
              <a:rPr lang="de-DE" sz="1800" b="1" dirty="0" err="1" smtClean="0">
                <a:solidFill>
                  <a:srgbClr val="0070C0"/>
                </a:solidFill>
              </a:rPr>
              <a:t>Overlay</a:t>
            </a:r>
            <a:r>
              <a:rPr lang="de-DE" sz="1800" b="1" dirty="0" smtClean="0">
                <a:solidFill>
                  <a:srgbClr val="0070C0"/>
                </a:solidFill>
              </a:rPr>
              <a:t> - LTE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1800" b="1" dirty="0">
                <a:solidFill>
                  <a:srgbClr val="0070C0"/>
                </a:solidFill>
              </a:rPr>
              <a:t>	</a:t>
            </a:r>
            <a:endParaRPr lang="de-DE" sz="18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Lösung 4:	</a:t>
            </a:r>
            <a:r>
              <a:rPr lang="de-DE" sz="1800" b="1" dirty="0" err="1" smtClean="0">
                <a:solidFill>
                  <a:srgbClr val="0070C0"/>
                </a:solidFill>
              </a:rPr>
              <a:t>scalable</a:t>
            </a:r>
            <a:r>
              <a:rPr lang="de-DE" sz="1800" b="1" dirty="0" smtClean="0">
                <a:solidFill>
                  <a:srgbClr val="0070C0"/>
                </a:solidFill>
              </a:rPr>
              <a:t> LTE-B (5G)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Lösung 5: 	Konvergenz auf dem Endgerät</a:t>
            </a:r>
          </a:p>
          <a:p>
            <a:pPr marL="482600" lvl="2" indent="0" eaLnBrk="1" hangingPunct="1">
              <a:buNone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3"/>
                </a:solidFill>
              </a:rPr>
              <a:t>Technische Lösungen</a:t>
            </a:r>
          </a:p>
        </p:txBody>
      </p:sp>
    </p:spTree>
    <p:extLst>
      <p:ext uri="{BB962C8B-B14F-4D97-AF65-F5344CB8AC3E}">
        <p14:creationId xmlns:p14="http://schemas.microsoft.com/office/powerpoint/2010/main" val="216599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Lösung 1: </a:t>
            </a:r>
            <a:r>
              <a:rPr lang="de-DE" sz="2400" dirty="0" err="1" smtClean="0"/>
              <a:t>eMBMS</a:t>
            </a:r>
            <a:r>
              <a:rPr lang="de-DE" sz="2400" dirty="0" smtClean="0"/>
              <a:t>*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54955" y="3849052"/>
            <a:ext cx="8034089" cy="201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Vorteile:</a:t>
            </a:r>
          </a:p>
          <a:p>
            <a:pPr marL="749300" lvl="2" indent="-266700" eaLnBrk="1" hangingPunct="1"/>
            <a:r>
              <a:rPr lang="de-DE" sz="1400" b="1" dirty="0" smtClean="0"/>
              <a:t>Weltweiter Standard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Kein eigenständiger Rundfunkempfänger erforderlich</a:t>
            </a:r>
          </a:p>
          <a:p>
            <a:pPr marL="482600" lvl="2" indent="0" eaLnBrk="1" hangingPunct="1">
              <a:buNone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Nachteile:</a:t>
            </a:r>
          </a:p>
          <a:p>
            <a:pPr marL="749300" lvl="2" indent="-266700" eaLnBrk="1" hangingPunct="1"/>
            <a:r>
              <a:rPr lang="de-DE" sz="1400" b="1" dirty="0" smtClean="0"/>
              <a:t>Netzkosten deutlich höher als  bei einem Rundfunknetz</a:t>
            </a:r>
          </a:p>
          <a:p>
            <a:pPr marL="482600" lvl="2" indent="0" eaLnBrk="1" hangingPunct="1">
              <a:buNone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3"/>
                </a:solidFill>
              </a:rPr>
              <a:t>Technische Lösungen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5877272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Evolved Multimedia Broadcast/Multicast service </a:t>
            </a:r>
          </a:p>
          <a:p>
            <a:pPr algn="l"/>
            <a:r>
              <a:rPr lang="en-US" sz="1200" dirty="0" smtClean="0"/>
              <a:t> </a:t>
            </a:r>
            <a:r>
              <a:rPr lang="en-US" sz="1200" dirty="0" err="1" smtClean="0"/>
              <a:t>Rundfunkmodus</a:t>
            </a:r>
            <a:r>
              <a:rPr lang="en-US" sz="1200" dirty="0" smtClean="0"/>
              <a:t> in LTE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12" y="1988840"/>
            <a:ext cx="17319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23928" y="209472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 smtClean="0"/>
              <a:t>Kleinzellular</a:t>
            </a:r>
            <a:endParaRPr lang="en-US" sz="18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 smtClean="0"/>
              <a:t>Standardisiert</a:t>
            </a:r>
            <a:endParaRPr lang="en-US" sz="18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 smtClean="0"/>
              <a:t>Einfache</a:t>
            </a:r>
            <a:r>
              <a:rPr lang="en-US" sz="1800" dirty="0" smtClean="0"/>
              <a:t> </a:t>
            </a:r>
            <a:r>
              <a:rPr lang="en-US" sz="1800" dirty="0" err="1" smtClean="0"/>
              <a:t>Verknüpfung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LTE unicast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 smtClean="0"/>
              <a:t>Bisher</a:t>
            </a:r>
            <a:r>
              <a:rPr lang="en-US" sz="1800" dirty="0" smtClean="0"/>
              <a:t> </a:t>
            </a:r>
            <a:r>
              <a:rPr lang="en-US" sz="1800" dirty="0" err="1" smtClean="0"/>
              <a:t>nirgends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Regelbetrieb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5480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987514" cy="209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Lösung 2: Tower-</a:t>
            </a:r>
            <a:r>
              <a:rPr lang="de-DE" sz="2400" dirty="0" err="1" smtClean="0"/>
              <a:t>Overlay</a:t>
            </a:r>
            <a:r>
              <a:rPr lang="de-DE" sz="2400" dirty="0" smtClean="0"/>
              <a:t> mit DVB-T2/FEF*</a:t>
            </a:r>
            <a:br>
              <a:rPr lang="de-DE" sz="2400" dirty="0" smtClean="0"/>
            </a:br>
            <a:endParaRPr lang="de-DE" sz="2800" dirty="0" smtClean="0">
              <a:solidFill>
                <a:srgbClr val="FF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3"/>
                </a:solidFill>
              </a:rPr>
              <a:t>Technische Lösungen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2579" y="6141552"/>
            <a:ext cx="6066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FEF: Future Extension Frames; </a:t>
            </a:r>
            <a:r>
              <a:rPr lang="en-US" sz="1200" dirty="0" err="1" smtClean="0"/>
              <a:t>bisher</a:t>
            </a:r>
            <a:r>
              <a:rPr lang="en-US" sz="1200" dirty="0" smtClean="0"/>
              <a:t> </a:t>
            </a:r>
            <a:r>
              <a:rPr lang="en-US" sz="1200" dirty="0" err="1" smtClean="0"/>
              <a:t>ungenutzte</a:t>
            </a:r>
            <a:r>
              <a:rPr lang="en-US" sz="1200" dirty="0" smtClean="0"/>
              <a:t> </a:t>
            </a:r>
            <a:r>
              <a:rPr lang="en-US" sz="1200" dirty="0" err="1" smtClean="0"/>
              <a:t>Übertragungsrahmen</a:t>
            </a:r>
            <a:r>
              <a:rPr lang="en-US" sz="1200" dirty="0" smtClean="0"/>
              <a:t> in DVB-T2 </a:t>
            </a:r>
            <a:endParaRPr lang="en-US" sz="1200" dirty="0"/>
          </a:p>
        </p:txBody>
      </p:sp>
      <p:sp>
        <p:nvSpPr>
          <p:cNvPr id="15" name="Rechteck 14"/>
          <p:cNvSpPr/>
          <p:nvPr/>
        </p:nvSpPr>
        <p:spPr>
          <a:xfrm>
            <a:off x="5868144" y="3140968"/>
            <a:ext cx="1923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(Vorschlag der TUBS)</a:t>
            </a:r>
            <a:endParaRPr lang="de-DE" sz="1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0939" y="3937841"/>
            <a:ext cx="8625557" cy="2136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Vorteile:</a:t>
            </a:r>
          </a:p>
          <a:p>
            <a:pPr marL="749300" lvl="2" indent="-266700" eaLnBrk="1" hangingPunct="1"/>
            <a:r>
              <a:rPr lang="de-DE" sz="1400" b="1" dirty="0" err="1" smtClean="0">
                <a:solidFill>
                  <a:srgbClr val="000000"/>
                </a:solidFill>
              </a:rPr>
              <a:t>Koprimäre</a:t>
            </a:r>
            <a:r>
              <a:rPr lang="de-DE" sz="1400" b="1" dirty="0" smtClean="0">
                <a:solidFill>
                  <a:srgbClr val="000000"/>
                </a:solidFill>
              </a:rPr>
              <a:t> Frequenznutzung im Zeitmultiplex</a:t>
            </a:r>
          </a:p>
          <a:p>
            <a:pPr marL="749300" lvl="2" indent="-266700" eaLnBrk="1" hangingPunct="1"/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Nachteile: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Ohne Rundfunkempfänger nur Untermenge von Inhalten </a:t>
            </a:r>
            <a:r>
              <a:rPr lang="de-DE" sz="1400" b="1" dirty="0" err="1" smtClean="0">
                <a:solidFill>
                  <a:srgbClr val="000000"/>
                </a:solidFill>
              </a:rPr>
              <a:t>empfangbar</a:t>
            </a:r>
            <a:endParaRPr lang="de-DE" sz="1400" b="1" dirty="0" smtClean="0">
              <a:solidFill>
                <a:srgbClr val="000000"/>
              </a:solidFill>
            </a:endParaRP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Für alle Programme: </a:t>
            </a:r>
            <a:r>
              <a:rPr lang="de-DE" sz="1400" b="1" u="sng" dirty="0" smtClean="0">
                <a:solidFill>
                  <a:srgbClr val="000000"/>
                </a:solidFill>
              </a:rPr>
              <a:t>Entweder</a:t>
            </a:r>
            <a:r>
              <a:rPr lang="de-DE" sz="1400" b="1" dirty="0" smtClean="0">
                <a:solidFill>
                  <a:srgbClr val="000000"/>
                </a:solidFill>
              </a:rPr>
              <a:t> </a:t>
            </a:r>
            <a:r>
              <a:rPr lang="de-DE" sz="1400" b="1" dirty="0" smtClean="0">
                <a:solidFill>
                  <a:srgbClr val="000000"/>
                </a:solidFill>
              </a:rPr>
              <a:t>erhöhter Spektrumsbedarf </a:t>
            </a:r>
            <a:r>
              <a:rPr lang="de-DE" sz="1400" b="1" u="sng" dirty="0" smtClean="0">
                <a:solidFill>
                  <a:srgbClr val="000000"/>
                </a:solidFill>
              </a:rPr>
              <a:t>oder </a:t>
            </a:r>
            <a:r>
              <a:rPr lang="de-DE" sz="1400" b="1" dirty="0" smtClean="0">
                <a:solidFill>
                  <a:srgbClr val="000000"/>
                </a:solidFill>
              </a:rPr>
              <a:t> zwei Empfänger (LTE/DVB)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Komplex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Keine </a:t>
            </a:r>
            <a:r>
              <a:rPr lang="de-DE" sz="1400" b="1" dirty="0" smtClean="0">
                <a:solidFill>
                  <a:srgbClr val="000000"/>
                </a:solidFill>
              </a:rPr>
              <a:t>Unterstützer </a:t>
            </a:r>
            <a:r>
              <a:rPr lang="de-DE" sz="1400" b="1" dirty="0" smtClean="0">
                <a:solidFill>
                  <a:srgbClr val="000000"/>
                </a:solidFill>
              </a:rPr>
              <a:t>bisher</a:t>
            </a: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3689" y="1268760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Lösung 3: Tower-</a:t>
            </a:r>
            <a:r>
              <a:rPr lang="de-DE" sz="2400" dirty="0" err="1" smtClean="0"/>
              <a:t>Overlay</a:t>
            </a:r>
            <a:r>
              <a:rPr lang="de-DE" sz="2400" dirty="0" smtClean="0"/>
              <a:t> - LTE</a:t>
            </a:r>
            <a:endParaRPr lang="de-DE" sz="2800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7" y="4072194"/>
            <a:ext cx="8496944" cy="20211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Vorteile:</a:t>
            </a:r>
          </a:p>
          <a:p>
            <a:pPr marL="749300" lvl="2" indent="-266700" eaLnBrk="1" hangingPunct="1"/>
            <a:r>
              <a:rPr lang="de-DE" sz="1400" b="1" dirty="0" smtClean="0"/>
              <a:t>Weltstandard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Kein zusätzlicher TV-Empfänger erforderlich</a:t>
            </a:r>
          </a:p>
          <a:p>
            <a:pPr marL="749300" lvl="2" indent="-266700" eaLnBrk="1" hangingPunct="1"/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Nachteile: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Standard-Änderungen erforderlich (</a:t>
            </a:r>
            <a:r>
              <a:rPr lang="de-DE" sz="1400" b="1" dirty="0" err="1" smtClean="0">
                <a:solidFill>
                  <a:srgbClr val="000000"/>
                </a:solidFill>
              </a:rPr>
              <a:t>Guard</a:t>
            </a:r>
            <a:r>
              <a:rPr lang="de-DE" sz="1400" b="1" dirty="0" smtClean="0">
                <a:solidFill>
                  <a:srgbClr val="000000"/>
                </a:solidFill>
              </a:rPr>
              <a:t>-Intervall für große Sender-Abstände)</a:t>
            </a:r>
          </a:p>
          <a:p>
            <a:pPr marL="1565275" lvl="3" indent="-266700" eaLnBrk="1" hangingPunct="1"/>
            <a:r>
              <a:rPr lang="de-DE" sz="1200" b="1" dirty="0" smtClean="0">
                <a:solidFill>
                  <a:srgbClr val="000000"/>
                </a:solidFill>
              </a:rPr>
              <a:t>Setzt weltweite Zustimmung voraus (3GPP)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3"/>
                </a:solidFill>
              </a:rPr>
              <a:t>Technische Lösungen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0" y="1757710"/>
            <a:ext cx="4056070" cy="227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33211" y="1792403"/>
            <a:ext cx="25026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Ähnliche</a:t>
            </a:r>
            <a:r>
              <a:rPr lang="en-US" dirty="0" smtClean="0"/>
              <a:t> </a:t>
            </a:r>
            <a:r>
              <a:rPr lang="en-US" dirty="0" err="1" smtClean="0"/>
              <a:t>Vorschläge</a:t>
            </a:r>
            <a:r>
              <a:rPr lang="en-US" dirty="0" smtClean="0"/>
              <a:t> von:</a:t>
            </a:r>
          </a:p>
          <a:p>
            <a:endParaRPr lang="en-US" dirty="0" smtClean="0"/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Ericsson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Alcatel-Lucent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-Project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TU </a:t>
            </a:r>
            <a:r>
              <a:rPr lang="en-US" dirty="0" err="1" smtClean="0"/>
              <a:t>Braunschweig</a:t>
            </a:r>
            <a:endParaRPr lang="en-US" dirty="0" smtClean="0"/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IRT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5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1950" y="1266927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Lösung 4: </a:t>
            </a:r>
            <a:r>
              <a:rPr lang="de-DE" sz="2400" dirty="0" err="1" smtClean="0"/>
              <a:t>scalable</a:t>
            </a:r>
            <a:r>
              <a:rPr lang="de-DE" sz="2400" dirty="0" smtClean="0"/>
              <a:t> LTE-B (5G)</a:t>
            </a:r>
            <a:br>
              <a:rPr lang="de-DE" sz="2400" dirty="0" smtClean="0"/>
            </a:br>
            <a:endParaRPr lang="de-DE" sz="2800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74922" y="4370792"/>
            <a:ext cx="8034089" cy="201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Vorteile:</a:t>
            </a:r>
          </a:p>
          <a:p>
            <a:pPr marL="749300" lvl="2" indent="-266700" eaLnBrk="1" hangingPunct="1"/>
            <a:r>
              <a:rPr lang="de-DE" sz="1400" b="1" dirty="0" smtClean="0"/>
              <a:t>Echter Weltstandard für TV und Kommunikation möglich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Überzeugungsarbeit leichter</a:t>
            </a:r>
          </a:p>
          <a:p>
            <a:pPr marL="749300" lvl="2" indent="-266700" eaLnBrk="1" hangingPunct="1"/>
            <a:r>
              <a:rPr lang="de-DE" sz="1400" b="1" dirty="0" smtClean="0">
                <a:solidFill>
                  <a:srgbClr val="000000"/>
                </a:solidFill>
              </a:rPr>
              <a:t>Weltweites Potential, da viele Belange </a:t>
            </a:r>
            <a:r>
              <a:rPr lang="de-DE" sz="1400" b="1" dirty="0" err="1" smtClean="0">
                <a:solidFill>
                  <a:srgbClr val="000000"/>
                </a:solidFill>
              </a:rPr>
              <a:t>berücksichtigbar</a:t>
            </a:r>
            <a:endParaRPr lang="de-DE" sz="1400" b="1" dirty="0" smtClean="0">
              <a:solidFill>
                <a:srgbClr val="000000"/>
              </a:solidFill>
            </a:endParaRPr>
          </a:p>
          <a:p>
            <a:pPr marL="749300" lvl="2" indent="-266700" eaLnBrk="1" hangingPunct="1"/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Nachteile:</a:t>
            </a:r>
          </a:p>
          <a:p>
            <a:pPr marL="749300" lvl="2" indent="-266700" eaLnBrk="1" hangingPunct="1"/>
            <a:r>
              <a:rPr lang="de-DE" sz="1400" b="1" dirty="0" smtClean="0"/>
              <a:t>Ca. 8-10 Jahre Zeitbedarf</a:t>
            </a:r>
          </a:p>
          <a:p>
            <a:pPr marL="749300" lvl="2" indent="-266700" eaLnBrk="1" hangingPunct="1"/>
            <a:r>
              <a:rPr lang="de-DE" sz="1400" b="1" smtClean="0">
                <a:solidFill>
                  <a:srgbClr val="000000"/>
                </a:solidFill>
              </a:rPr>
              <a:t>Umsetzungsrisiko</a:t>
            </a:r>
            <a:endParaRPr lang="de-DE" sz="1400" b="1" dirty="0" smtClean="0">
              <a:solidFill>
                <a:srgbClr val="00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3"/>
                </a:solidFill>
              </a:rPr>
              <a:t>Technische Lösungen</a:t>
            </a:r>
          </a:p>
        </p:txBody>
      </p:sp>
      <p:grpSp>
        <p:nvGrpSpPr>
          <p:cNvPr id="43010" name="Gruppieren 43009"/>
          <p:cNvGrpSpPr/>
          <p:nvPr/>
        </p:nvGrpSpPr>
        <p:grpSpPr>
          <a:xfrm>
            <a:off x="5436096" y="1318212"/>
            <a:ext cx="3623298" cy="3794028"/>
            <a:chOff x="5332683" y="1121884"/>
            <a:chExt cx="3623298" cy="3794028"/>
          </a:xfrm>
        </p:grpSpPr>
        <p:sp>
          <p:nvSpPr>
            <p:cNvPr id="17" name="Ellipse 16"/>
            <p:cNvSpPr/>
            <p:nvPr/>
          </p:nvSpPr>
          <p:spPr bwMode="auto">
            <a:xfrm>
              <a:off x="6402198" y="2537821"/>
              <a:ext cx="1535426" cy="135481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6690693" y="2806586"/>
              <a:ext cx="958436" cy="81728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6041518" y="2093222"/>
              <a:ext cx="2205631" cy="2193929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5332684" y="1291161"/>
              <a:ext cx="3623297" cy="3624751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532589" y="1340768"/>
              <a:ext cx="1457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BROADCAST</a:t>
              </a:r>
              <a:endParaRPr lang="en-US" dirty="0"/>
            </a:p>
          </p:txBody>
        </p:sp>
        <p:cxnSp>
          <p:nvCxnSpPr>
            <p:cNvPr id="16" name="Gerade Verbindung mit Pfeil 15"/>
            <p:cNvCxnSpPr/>
            <p:nvPr/>
          </p:nvCxnSpPr>
          <p:spPr bwMode="auto">
            <a:xfrm flipH="1" flipV="1">
              <a:off x="5332683" y="1291161"/>
              <a:ext cx="1811649" cy="1948959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feld 21"/>
            <p:cNvSpPr txBox="1"/>
            <p:nvPr/>
          </p:nvSpPr>
          <p:spPr>
            <a:xfrm>
              <a:off x="5528534" y="1121884"/>
              <a:ext cx="11079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Zellgröße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793031" y="2866089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WLAN</a:t>
              </a:r>
              <a:endParaRPr lang="en-US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759369" y="2391543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WRAN</a:t>
              </a:r>
              <a:endParaRPr lang="en-US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597700" y="1978558"/>
              <a:ext cx="1241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CELLULAR</a:t>
              </a:r>
              <a:endParaRPr lang="en-US" dirty="0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236114" y="1972251"/>
            <a:ext cx="537204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err="1" smtClean="0"/>
              <a:t>Freie</a:t>
            </a:r>
            <a:r>
              <a:rPr lang="en-US" sz="1800" dirty="0" smtClean="0"/>
              <a:t> Adaption von </a:t>
            </a:r>
            <a:r>
              <a:rPr lang="en-US" sz="1800" dirty="0" err="1" smtClean="0"/>
              <a:t>Zellgröße</a:t>
            </a:r>
            <a:r>
              <a:rPr lang="en-US" sz="1800" dirty="0" smtClean="0"/>
              <a:t>, </a:t>
            </a:r>
            <a:r>
              <a:rPr lang="en-US" sz="1800" dirty="0" err="1" smtClean="0"/>
              <a:t>Mobilität</a:t>
            </a:r>
            <a:r>
              <a:rPr lang="en-US" sz="1800" dirty="0" smtClean="0"/>
              <a:t>, Modus  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/>
              <a:t>Integration in “beyond LTE-A” (LTE-B </a:t>
            </a:r>
            <a:r>
              <a:rPr lang="en-US" sz="1800" dirty="0" err="1" smtClean="0"/>
              <a:t>oder</a:t>
            </a:r>
            <a:r>
              <a:rPr lang="en-US" sz="1800" dirty="0" smtClean="0"/>
              <a:t> 5G)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err="1" smtClean="0"/>
              <a:t>Standardisierung</a:t>
            </a:r>
            <a:r>
              <a:rPr lang="en-US" sz="1800" dirty="0" smtClean="0"/>
              <a:t> </a:t>
            </a:r>
            <a:r>
              <a:rPr lang="en-US" sz="1800" dirty="0" err="1" smtClean="0"/>
              <a:t>offen</a:t>
            </a:r>
            <a:r>
              <a:rPr lang="en-US" sz="1800" dirty="0" smtClean="0"/>
              <a:t>, </a:t>
            </a:r>
            <a:r>
              <a:rPr lang="en-US" sz="1800" dirty="0" err="1" smtClean="0"/>
              <a:t>große</a:t>
            </a:r>
            <a:r>
              <a:rPr lang="en-US" sz="1800" dirty="0" smtClean="0"/>
              <a:t> </a:t>
            </a:r>
            <a:r>
              <a:rPr lang="en-US" sz="1800" dirty="0" err="1" smtClean="0"/>
              <a:t>Flexibilität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357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Lösung 5: Konvergenz im Endgerät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3568" y="4036388"/>
            <a:ext cx="8034089" cy="201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Vorteile:</a:t>
            </a:r>
          </a:p>
          <a:p>
            <a:pPr marL="749300" lvl="2" indent="-266700" eaLnBrk="1" hangingPunct="1"/>
            <a:r>
              <a:rPr lang="de-DE" sz="1400" b="1" dirty="0" smtClean="0"/>
              <a:t>Reife Technik; bereits im Einsatz</a:t>
            </a:r>
          </a:p>
          <a:p>
            <a:pPr marL="749300" lvl="2" indent="-266700" eaLnBrk="1" hangingPunct="1"/>
            <a:r>
              <a:rPr lang="de-DE" sz="1400" b="1" dirty="0" smtClean="0"/>
              <a:t>Sofort umsetzbar</a:t>
            </a:r>
            <a:br>
              <a:rPr lang="de-DE" sz="1400" b="1" dirty="0" smtClean="0"/>
            </a:br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Nachteile:</a:t>
            </a:r>
          </a:p>
          <a:p>
            <a:pPr marL="749300" lvl="2" indent="-266700" eaLnBrk="1" hangingPunct="1"/>
            <a:r>
              <a:rPr lang="de-DE" sz="1400" b="1" dirty="0" smtClean="0"/>
              <a:t>Einbau eines zusätzlichen Tuners in Mobilfunkgeräte erforderlich</a:t>
            </a:r>
          </a:p>
          <a:p>
            <a:pPr marL="749300" lvl="2" indent="-266700" eaLnBrk="1" hangingPunct="1"/>
            <a:r>
              <a:rPr lang="de-DE" sz="1400" b="1" dirty="0" smtClean="0"/>
              <a:t>Kein Weltstandard</a:t>
            </a:r>
          </a:p>
          <a:p>
            <a:pPr marL="749300" lvl="2" indent="-266700" eaLnBrk="1" hangingPunct="1"/>
            <a:endParaRPr lang="de-DE" sz="1400" b="1" dirty="0" smtClean="0">
              <a:solidFill>
                <a:srgbClr val="00000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3"/>
                </a:solidFill>
              </a:rPr>
              <a:t>Technische Lösungen</a:t>
            </a:r>
          </a:p>
        </p:txBody>
      </p:sp>
      <p:pic>
        <p:nvPicPr>
          <p:cNvPr id="11266" name="Picture 2" descr="File:Digital broadcast standard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38414"/>
            <a:ext cx="4176464" cy="2119556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310561" y="1905255"/>
            <a:ext cx="3226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smtClean="0"/>
              <a:t>Linear:  	DVB-T2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err="1" smtClean="0"/>
              <a:t>Nicht</a:t>
            </a:r>
            <a:r>
              <a:rPr lang="en-US" sz="1800" dirty="0" smtClean="0"/>
              <a:t>-linear:      WLAN/LTE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sz="1800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smtClean="0"/>
              <a:t>App auf </a:t>
            </a:r>
            <a:r>
              <a:rPr lang="en-US" sz="1800" dirty="0" err="1" smtClean="0"/>
              <a:t>dem</a:t>
            </a:r>
            <a:r>
              <a:rPr lang="en-US" sz="1800" dirty="0" smtClean="0"/>
              <a:t> </a:t>
            </a:r>
            <a:r>
              <a:rPr lang="en-US" sz="1800" dirty="0" err="1" smtClean="0"/>
              <a:t>Endgerät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4247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3900" y="1340768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000" dirty="0" smtClean="0"/>
              <a:t>Die „App“ – im Prinzip </a:t>
            </a:r>
            <a:endParaRPr lang="de-DE" sz="2400" dirty="0" smtClean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21699" y="102166"/>
            <a:ext cx="3168352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rgbClr val="FFFF00"/>
                </a:solidFill>
              </a:rPr>
              <a:t>Konvergenz auf dem Endgerät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1657862" y="2101989"/>
            <a:ext cx="6025147" cy="317356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 descr="File:Football iu 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032" y="3294211"/>
            <a:ext cx="2523351" cy="1769767"/>
          </a:xfrm>
          <a:prstGeom prst="rect">
            <a:avLst/>
          </a:prstGeom>
          <a:noFill/>
        </p:spPr>
      </p:pic>
      <p:grpSp>
        <p:nvGrpSpPr>
          <p:cNvPr id="8" name="Gruppieren 7"/>
          <p:cNvGrpSpPr/>
          <p:nvPr/>
        </p:nvGrpSpPr>
        <p:grpSpPr>
          <a:xfrm>
            <a:off x="1808934" y="2276578"/>
            <a:ext cx="870892" cy="894425"/>
            <a:chOff x="1711638" y="2276578"/>
            <a:chExt cx="870892" cy="894425"/>
          </a:xfrm>
        </p:grpSpPr>
        <p:pic>
          <p:nvPicPr>
            <p:cNvPr id="28" name="Picture 3" descr="C:\Dokumente und Einstellungen\Schertz\Lokale Einstellungen\Temporary Internet Files\Content.IE5\HAF3INGU\MC900434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1638" y="2276578"/>
              <a:ext cx="870892" cy="894425"/>
            </a:xfrm>
            <a:prstGeom prst="rect">
              <a:avLst/>
            </a:prstGeom>
            <a:noFill/>
          </p:spPr>
        </p:pic>
        <p:sp>
          <p:nvSpPr>
            <p:cNvPr id="29" name="Textfeld 28"/>
            <p:cNvSpPr txBox="1"/>
            <p:nvPr/>
          </p:nvSpPr>
          <p:spPr>
            <a:xfrm>
              <a:off x="1913069" y="2483523"/>
              <a:ext cx="497652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50" b="1" dirty="0" smtClean="0"/>
                <a:t>Live</a:t>
              </a:r>
            </a:p>
            <a:p>
              <a:r>
                <a:rPr lang="de-DE" sz="950" b="1" dirty="0" smtClean="0"/>
                <a:t>TV</a:t>
              </a:r>
              <a:endParaRPr lang="de-DE" sz="950" b="1" dirty="0"/>
            </a:p>
          </p:txBody>
        </p:sp>
      </p:grpSp>
      <p:pic>
        <p:nvPicPr>
          <p:cNvPr id="32" name="Picture 3" descr="C:\Dokumente und Einstellungen\Schertz\Lokale Einstellungen\Temporary Internet Files\Content.IE5\HAF3INGU\MC9004346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566" y="2276578"/>
            <a:ext cx="870892" cy="894425"/>
          </a:xfrm>
          <a:prstGeom prst="rect">
            <a:avLst/>
          </a:prstGeom>
          <a:noFill/>
        </p:spPr>
      </p:pic>
      <p:sp>
        <p:nvSpPr>
          <p:cNvPr id="33" name="Textfeld 32"/>
          <p:cNvSpPr txBox="1"/>
          <p:nvPr/>
        </p:nvSpPr>
        <p:spPr>
          <a:xfrm>
            <a:off x="3131840" y="2471730"/>
            <a:ext cx="568474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50" b="1" dirty="0" smtClean="0"/>
              <a:t>Live</a:t>
            </a:r>
          </a:p>
          <a:p>
            <a:r>
              <a:rPr lang="de-DE" sz="950" b="1" dirty="0" smtClean="0"/>
              <a:t>Radio</a:t>
            </a:r>
            <a:endParaRPr lang="de-DE" sz="950" b="1" dirty="0"/>
          </a:p>
        </p:txBody>
      </p:sp>
      <p:pic>
        <p:nvPicPr>
          <p:cNvPr id="34" name="Picture 3" descr="C:\Dokumente und Einstellungen\Schertz\Lokale Einstellungen\Temporary Internet Files\Content.IE5\HAF3INGU\MC9004346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990" y="2276578"/>
            <a:ext cx="870892" cy="894425"/>
          </a:xfrm>
          <a:prstGeom prst="rect">
            <a:avLst/>
          </a:prstGeom>
          <a:noFill/>
        </p:spPr>
      </p:pic>
      <p:sp>
        <p:nvSpPr>
          <p:cNvPr id="35" name="Textfeld 34"/>
          <p:cNvSpPr txBox="1"/>
          <p:nvPr/>
        </p:nvSpPr>
        <p:spPr>
          <a:xfrm>
            <a:off x="4373408" y="2546819"/>
            <a:ext cx="5940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50" b="1" dirty="0" smtClean="0">
                <a:solidFill>
                  <a:srgbClr val="00B0F0"/>
                </a:solidFill>
              </a:rPr>
              <a:t>Video</a:t>
            </a:r>
            <a:endParaRPr lang="de-DE" sz="950" b="1" dirty="0">
              <a:solidFill>
                <a:srgbClr val="00B0F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402420" y="2277736"/>
            <a:ext cx="870892" cy="894425"/>
            <a:chOff x="6402420" y="2277736"/>
            <a:chExt cx="870892" cy="894425"/>
          </a:xfrm>
        </p:grpSpPr>
        <p:pic>
          <p:nvPicPr>
            <p:cNvPr id="36" name="Picture 3" descr="C:\Dokumente und Einstellungen\Schertz\Lokale Einstellungen\Temporary Internet Files\Content.IE5\HAF3INGU\MC900434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2420" y="2277736"/>
              <a:ext cx="870892" cy="894425"/>
            </a:xfrm>
            <a:prstGeom prst="rect">
              <a:avLst/>
            </a:prstGeom>
            <a:noFill/>
          </p:spPr>
        </p:pic>
        <p:sp>
          <p:nvSpPr>
            <p:cNvPr id="37" name="Textfeld 36"/>
            <p:cNvSpPr txBox="1"/>
            <p:nvPr/>
          </p:nvSpPr>
          <p:spPr>
            <a:xfrm>
              <a:off x="6569671" y="2469875"/>
              <a:ext cx="522609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50" b="1" dirty="0" smtClean="0">
                  <a:solidFill>
                    <a:srgbClr val="FF0000"/>
                  </a:solidFill>
                </a:rPr>
                <a:t>Catch</a:t>
              </a:r>
            </a:p>
            <a:p>
              <a:r>
                <a:rPr lang="de-DE" sz="950" b="1" dirty="0" err="1" smtClean="0">
                  <a:solidFill>
                    <a:srgbClr val="FF0000"/>
                  </a:solidFill>
                </a:rPr>
                <a:t>Up</a:t>
              </a:r>
              <a:endParaRPr lang="de-DE" sz="95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3" descr="C:\Dokumente und Einstellungen\Schertz\Lokale Einstellungen\Temporary Internet Files\Content.IE5\HAF3INGU\MC9004346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917" y="3294211"/>
            <a:ext cx="870892" cy="532256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6578558" y="3450246"/>
            <a:ext cx="647358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50" b="1" dirty="0" smtClean="0">
                <a:solidFill>
                  <a:srgbClr val="FF0000"/>
                </a:solidFill>
              </a:rPr>
              <a:t>Verkehr</a:t>
            </a:r>
            <a:endParaRPr lang="de-DE" sz="950" b="1" dirty="0">
              <a:solidFill>
                <a:srgbClr val="FF0000"/>
              </a:solidFill>
            </a:endParaRPr>
          </a:p>
        </p:txBody>
      </p:sp>
      <p:pic>
        <p:nvPicPr>
          <p:cNvPr id="19" name="Picture 3" descr="C:\Dokumente und Einstellungen\Schertz\Lokale Einstellungen\Temporary Internet Files\Content.IE5\HAF3INGU\MC9004346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437" y="3884781"/>
            <a:ext cx="870892" cy="529444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6587665" y="3957142"/>
            <a:ext cx="62206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50" b="1" dirty="0" smtClean="0">
                <a:solidFill>
                  <a:srgbClr val="FF0000"/>
                </a:solidFill>
              </a:rPr>
              <a:t>Nach-richten</a:t>
            </a:r>
            <a:endParaRPr lang="de-DE" sz="950" b="1" dirty="0">
              <a:solidFill>
                <a:srgbClr val="FF000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479437" y="4494769"/>
            <a:ext cx="873478" cy="533836"/>
            <a:chOff x="6505414" y="4773812"/>
            <a:chExt cx="873478" cy="533836"/>
          </a:xfrm>
        </p:grpSpPr>
        <p:pic>
          <p:nvPicPr>
            <p:cNvPr id="21" name="Picture 3" descr="C:\Dokumente und Einstellungen\Schertz\Lokale Einstellungen\Temporary Internet Files\Content.IE5\HAF3INGU\MC900434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5414" y="4773812"/>
              <a:ext cx="873478" cy="533836"/>
            </a:xfrm>
            <a:prstGeom prst="rect">
              <a:avLst/>
            </a:prstGeom>
            <a:noFill/>
          </p:spPr>
        </p:pic>
        <p:sp>
          <p:nvSpPr>
            <p:cNvPr id="22" name="Textfeld 21"/>
            <p:cNvSpPr txBox="1"/>
            <p:nvPr/>
          </p:nvSpPr>
          <p:spPr>
            <a:xfrm>
              <a:off x="6655348" y="4929889"/>
              <a:ext cx="5705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50" b="1" dirty="0" smtClean="0">
                  <a:solidFill>
                    <a:srgbClr val="FF0000"/>
                  </a:solidFill>
                </a:rPr>
                <a:t>EPG</a:t>
              </a:r>
              <a:endParaRPr lang="de-DE" sz="95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5" name="Picture 3" descr="C:\Dokumente und Einstellungen\Schertz\Lokale Einstellungen\Temporary Internet Files\Content.IE5\HAF3INGU\MC9004346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427" y="2276578"/>
            <a:ext cx="870892" cy="894425"/>
          </a:xfrm>
          <a:prstGeom prst="rect">
            <a:avLst/>
          </a:prstGeom>
          <a:noFill/>
        </p:spPr>
      </p:pic>
      <p:sp>
        <p:nvSpPr>
          <p:cNvPr id="26" name="Textfeld 25"/>
          <p:cNvSpPr txBox="1"/>
          <p:nvPr/>
        </p:nvSpPr>
        <p:spPr>
          <a:xfrm>
            <a:off x="5447221" y="2560467"/>
            <a:ext cx="6093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50" b="1" dirty="0" smtClean="0">
                <a:solidFill>
                  <a:srgbClr val="00B0F0"/>
                </a:solidFill>
              </a:rPr>
              <a:t>Audio</a:t>
            </a:r>
            <a:endParaRPr lang="de-DE" sz="950" b="1" dirty="0">
              <a:solidFill>
                <a:srgbClr val="00B0F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1787" y="5756610"/>
            <a:ext cx="7059946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=&gt;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erster</a:t>
            </a:r>
            <a:r>
              <a:rPr lang="en-US" sz="2000" b="1" dirty="0" smtClean="0"/>
              <a:t> Demonstrator </a:t>
            </a:r>
            <a:r>
              <a:rPr lang="en-US" sz="2000" b="1" dirty="0" err="1" smtClean="0"/>
              <a:t>wurde</a:t>
            </a:r>
            <a:r>
              <a:rPr lang="en-US" sz="2000" b="1" dirty="0" smtClean="0"/>
              <a:t> am IRT </a:t>
            </a:r>
            <a:r>
              <a:rPr lang="en-US" sz="2000" b="1" dirty="0" err="1" smtClean="0"/>
              <a:t>bereits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gebaut</a:t>
            </a:r>
            <a:endParaRPr lang="en-US" sz="2000" b="1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1816767" y="3327466"/>
            <a:ext cx="870892" cy="532256"/>
            <a:chOff x="6402420" y="2277736"/>
            <a:chExt cx="870892" cy="894425"/>
          </a:xfrm>
        </p:grpSpPr>
        <p:pic>
          <p:nvPicPr>
            <p:cNvPr id="30" name="Picture 3" descr="C:\Dokumente und Einstellungen\Schertz\Lokale Einstellungen\Temporary Internet Files\Content.IE5\HAF3INGU\MC900434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2420" y="2277736"/>
              <a:ext cx="870892" cy="894425"/>
            </a:xfrm>
            <a:prstGeom prst="rect">
              <a:avLst/>
            </a:prstGeom>
            <a:noFill/>
          </p:spPr>
        </p:pic>
        <p:sp>
          <p:nvSpPr>
            <p:cNvPr id="31" name="Textfeld 30"/>
            <p:cNvSpPr txBox="1"/>
            <p:nvPr/>
          </p:nvSpPr>
          <p:spPr>
            <a:xfrm>
              <a:off x="6576560" y="2486422"/>
              <a:ext cx="522609" cy="400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50" b="1" dirty="0" smtClean="0">
                  <a:solidFill>
                    <a:srgbClr val="00B050"/>
                  </a:solidFill>
                </a:rPr>
                <a:t>Game</a:t>
              </a:r>
              <a:endParaRPr lang="de-DE" sz="95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1815981" y="3912966"/>
            <a:ext cx="870892" cy="532256"/>
            <a:chOff x="6402420" y="2277736"/>
            <a:chExt cx="870892" cy="894425"/>
          </a:xfrm>
        </p:grpSpPr>
        <p:pic>
          <p:nvPicPr>
            <p:cNvPr id="42" name="Picture 3" descr="C:\Dokumente und Einstellungen\Schertz\Lokale Einstellungen\Temporary Internet Files\Content.IE5\HAF3INGU\MC900434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2420" y="2277736"/>
              <a:ext cx="870892" cy="894425"/>
            </a:xfrm>
            <a:prstGeom prst="rect">
              <a:avLst/>
            </a:prstGeom>
            <a:noFill/>
          </p:spPr>
        </p:pic>
        <p:sp>
          <p:nvSpPr>
            <p:cNvPr id="43" name="Textfeld 42"/>
            <p:cNvSpPr txBox="1"/>
            <p:nvPr/>
          </p:nvSpPr>
          <p:spPr>
            <a:xfrm>
              <a:off x="6576561" y="2421926"/>
              <a:ext cx="522609" cy="400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50" b="1" dirty="0" err="1" smtClean="0">
                  <a:solidFill>
                    <a:srgbClr val="00B050"/>
                  </a:solidFill>
                </a:rPr>
                <a:t>VoD</a:t>
              </a:r>
              <a:endParaRPr lang="de-DE" sz="95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816767" y="4494769"/>
            <a:ext cx="870892" cy="532256"/>
            <a:chOff x="6402420" y="2277736"/>
            <a:chExt cx="870892" cy="894425"/>
          </a:xfrm>
        </p:grpSpPr>
        <p:pic>
          <p:nvPicPr>
            <p:cNvPr id="45" name="Picture 3" descr="C:\Dokumente und Einstellungen\Schertz\Lokale Einstellungen\Temporary Internet Files\Content.IE5\HAF3INGU\MC900434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2420" y="2277736"/>
              <a:ext cx="870892" cy="894425"/>
            </a:xfrm>
            <a:prstGeom prst="rect">
              <a:avLst/>
            </a:prstGeom>
            <a:noFill/>
          </p:spPr>
        </p:pic>
        <p:sp>
          <p:nvSpPr>
            <p:cNvPr id="46" name="Textfeld 45"/>
            <p:cNvSpPr txBox="1"/>
            <p:nvPr/>
          </p:nvSpPr>
          <p:spPr>
            <a:xfrm>
              <a:off x="6529902" y="2391025"/>
              <a:ext cx="615928" cy="6465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50" b="1" dirty="0" smtClean="0">
                  <a:solidFill>
                    <a:srgbClr val="00B050"/>
                  </a:solidFill>
                </a:rPr>
                <a:t>Pay-</a:t>
              </a:r>
            </a:p>
            <a:p>
              <a:r>
                <a:rPr lang="de-DE" sz="950" b="1" dirty="0" smtClean="0">
                  <a:solidFill>
                    <a:srgbClr val="00B050"/>
                  </a:solidFill>
                </a:rPr>
                <a:t>Service</a:t>
              </a:r>
              <a:endParaRPr lang="de-DE" sz="95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51520" y="3171003"/>
            <a:ext cx="2880320" cy="2104554"/>
            <a:chOff x="251520" y="3171003"/>
            <a:chExt cx="2880320" cy="2104554"/>
          </a:xfrm>
        </p:grpSpPr>
        <p:sp>
          <p:nvSpPr>
            <p:cNvPr id="9" name="Ellipse 8"/>
            <p:cNvSpPr/>
            <p:nvPr/>
          </p:nvSpPr>
          <p:spPr bwMode="auto">
            <a:xfrm>
              <a:off x="1331640" y="3171003"/>
              <a:ext cx="1800200" cy="2104554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51520" y="3623865"/>
              <a:ext cx="155741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Optionen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err="1" smtClean="0">
                  <a:solidFill>
                    <a:srgbClr val="FF0000"/>
                  </a:solidFill>
                </a:rPr>
                <a:t>für</a:t>
              </a:r>
              <a:r>
                <a:rPr lang="en-US" sz="1200" dirty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kommerzielle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err="1" smtClean="0">
                  <a:solidFill>
                    <a:srgbClr val="FF0000"/>
                  </a:solidFill>
                </a:rPr>
                <a:t>Anbieter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endParaRPr lang="en-US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Agenda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4375" y="1988840"/>
            <a:ext cx="7674049" cy="3965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49300" lvl="2" indent="-266700" eaLnBrk="1" hangingPunct="1"/>
            <a:endParaRPr lang="de-DE" sz="1400" b="1" dirty="0" smtClean="0"/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0070C0"/>
                </a:solidFill>
              </a:rPr>
              <a:t>Kundenbedürfnisse</a:t>
            </a: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0070C0"/>
                </a:solidFill>
              </a:rPr>
              <a:t>Voraussetzungen für den Erfolg</a:t>
            </a:r>
          </a:p>
          <a:p>
            <a:pPr marL="749300" lvl="2" indent="-266700" eaLnBrk="1" hangingPunct="1"/>
            <a:endParaRPr lang="de-DE" sz="1800" dirty="0" smtClean="0"/>
          </a:p>
          <a:p>
            <a:pPr marL="266700" lvl="0" indent="-266700" eaLnBrk="1" hangingPunct="1">
              <a:buFont typeface="Arial" pitchFamily="34" charset="0"/>
              <a:buChar char="•"/>
            </a:pPr>
            <a:r>
              <a:rPr lang="de-DE" sz="1800" dirty="0" err="1" smtClean="0">
                <a:solidFill>
                  <a:srgbClr val="0070C0"/>
                </a:solidFill>
              </a:rPr>
              <a:t>Spektrumsbedarf</a:t>
            </a:r>
            <a:endParaRPr lang="de-DE" sz="1800" dirty="0" smtClean="0">
              <a:solidFill>
                <a:srgbClr val="0070C0"/>
              </a:solidFill>
            </a:endParaRPr>
          </a:p>
          <a:p>
            <a:pPr marL="266700" lvl="0" indent="-266700" eaLnBrk="1" hangingPunct="1">
              <a:buFont typeface="Arial" pitchFamily="34" charset="0"/>
              <a:buChar char="•"/>
            </a:pPr>
            <a:endParaRPr lang="de-DE" sz="1800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0070C0"/>
                </a:solidFill>
              </a:rPr>
              <a:t>Technische Lösungen</a:t>
            </a: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0070C0"/>
                </a:solidFill>
              </a:rPr>
              <a:t>Resümee</a:t>
            </a: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0070C0"/>
                </a:solidFill>
              </a:rPr>
              <a:t>Vorschläge zur weiteren Vorgehensweise</a:t>
            </a:r>
            <a:endParaRPr lang="de-DE" sz="1800" dirty="0" smtClean="0"/>
          </a:p>
          <a:p>
            <a:pPr marL="266700" lvl="0" indent="-266700" eaLnBrk="1" hangingPunct="1">
              <a:buFont typeface="Arial" pitchFamily="34" charset="0"/>
              <a:buChar char="•"/>
            </a:pPr>
            <a:endParaRPr lang="de-DE" sz="1600" dirty="0" smtClean="0">
              <a:solidFill>
                <a:srgbClr val="0070C0"/>
              </a:solidFill>
            </a:endParaRPr>
          </a:p>
          <a:p>
            <a:pPr marL="749300" lvl="2" indent="-266700" eaLnBrk="1" hangingPunct="1"/>
            <a:endParaRPr lang="de-DE" b="1" dirty="0" smtClean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680" y="1196752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Resümee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988840"/>
            <a:ext cx="8613521" cy="3816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u="sng" dirty="0" smtClean="0">
                <a:solidFill>
                  <a:srgbClr val="0070C0"/>
                </a:solidFill>
                <a:ea typeface="+mn-ea"/>
                <a:cs typeface="+mn-cs"/>
              </a:rPr>
              <a:t>Nutzerinteresse:</a:t>
            </a: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 portable / mobile Nutzung</a:t>
            </a: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Nur eine Kooperation führt zum Ziel</a:t>
            </a: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>
              <a:solidFill>
                <a:srgbClr val="0070C0"/>
              </a:solidFill>
              <a:ea typeface="+mn-ea"/>
              <a:cs typeface="+mn-cs"/>
            </a:endParaRP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Ein „weiter so“ funktioniert nicht, s. RTL-Ausstieg</a:t>
            </a:r>
          </a:p>
          <a:p>
            <a:pPr marL="0" lvl="2" indent="0" eaLnBrk="1" hangingPunct="1">
              <a:lnSpc>
                <a:spcPct val="105000"/>
              </a:lnSpc>
              <a:buNone/>
            </a:pPr>
            <a:endParaRPr lang="de-DE" sz="18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Geschäftsmodelle entscheidend</a:t>
            </a:r>
          </a:p>
          <a:p>
            <a:pPr marL="0" lvl="2" indent="0" eaLnBrk="1" hangingPunct="1">
              <a:lnSpc>
                <a:spcPct val="105000"/>
              </a:lnSpc>
              <a:buNone/>
            </a:pPr>
            <a:endParaRPr lang="de-DE" sz="18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internationale Lösung</a:t>
            </a: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dirty="0">
                <a:solidFill>
                  <a:srgbClr val="0070C0"/>
                </a:solidFill>
                <a:ea typeface="+mn-ea"/>
                <a:cs typeface="+mn-cs"/>
              </a:rPr>
              <a:t>Großzellulare Netze sind </a:t>
            </a: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wirtschaftlicher für Broadcast</a:t>
            </a:r>
            <a:endParaRPr lang="de-DE" sz="1800" b="1" dirty="0">
              <a:solidFill>
                <a:srgbClr val="0070C0"/>
              </a:solidFill>
              <a:ea typeface="+mn-ea"/>
              <a:cs typeface="+mn-cs"/>
            </a:endParaRPr>
          </a:p>
          <a:p>
            <a:pPr marL="1082675" lvl="3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266700" lvl="2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b="1" dirty="0" smtClean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Resümee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680" y="1196752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Vorschläge zur weiteren Vorgehensweise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576" y="1556792"/>
            <a:ext cx="8034089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de-DE" sz="1800" b="1" dirty="0" smtClean="0">
                <a:solidFill>
                  <a:srgbClr val="0070C0"/>
                </a:solidFill>
              </a:rPr>
              <a:t>Festhalten an Umstellung DVB-T/T2</a:t>
            </a:r>
          </a:p>
          <a:p>
            <a:pPr eaLnBrk="1" hangingPunct="1">
              <a:buFont typeface="+mj-lt"/>
              <a:buAutoNum type="arabicPeriod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de-DE" sz="1800" b="1" dirty="0" smtClean="0">
                <a:solidFill>
                  <a:srgbClr val="0070C0"/>
                </a:solidFill>
              </a:rPr>
              <a:t>Zunächst „Konvergenz auf dem Endgerät“ mit DVB-T2/WLAN/LTE</a:t>
            </a:r>
          </a:p>
          <a:p>
            <a:pPr eaLnBrk="1" hangingPunct="1">
              <a:buFont typeface="+mj-lt"/>
              <a:buAutoNum type="arabicPeriod"/>
            </a:pPr>
            <a:endParaRPr lang="de-DE" sz="1800" b="1" dirty="0">
              <a:solidFill>
                <a:srgbClr val="0070C0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de-DE" sz="1800" b="1" dirty="0" smtClean="0">
                <a:solidFill>
                  <a:srgbClr val="0070C0"/>
                </a:solidFill>
              </a:rPr>
              <a:t>Umsetzung eines integrierten Konzeptes auf LTE-Basis (LTE-B/5G)</a:t>
            </a:r>
            <a:br>
              <a:rPr lang="de-DE" sz="1800" b="1" dirty="0" smtClean="0">
                <a:solidFill>
                  <a:srgbClr val="0070C0"/>
                </a:solidFill>
              </a:rPr>
            </a:br>
            <a:r>
              <a:rPr lang="de-DE" sz="1800" b="1" dirty="0" smtClean="0">
                <a:solidFill>
                  <a:srgbClr val="0070C0"/>
                </a:solidFill>
              </a:rPr>
              <a:t>	</a:t>
            </a:r>
            <a:r>
              <a:rPr lang="de-DE" sz="1400" b="1" dirty="0" smtClean="0"/>
              <a:t>Schritt 1: prüfen, ob die Mobilfunkunternehmen interessiert sind</a:t>
            </a:r>
          </a:p>
          <a:p>
            <a:pPr lvl="2" indent="-342900" eaLnBrk="1" hangingPunct="1">
              <a:buNone/>
            </a:pPr>
            <a:r>
              <a:rPr lang="de-DE" sz="1400" b="1" dirty="0" smtClean="0"/>
              <a:t>		Schritt 2: erforderliche LTE-Standardänderungen klären</a:t>
            </a:r>
            <a:br>
              <a:rPr lang="de-DE" sz="1400" b="1" dirty="0" smtClean="0"/>
            </a:br>
            <a:r>
              <a:rPr lang="de-DE" sz="1400" b="1" dirty="0" smtClean="0"/>
              <a:t>	Schritt 3: Vorschlag bei 3GPP einbringen, Reaktion abwarten</a:t>
            </a:r>
          </a:p>
          <a:p>
            <a:pPr lvl="2" indent="-342900" eaLnBrk="1" hangingPunct="1">
              <a:buNone/>
            </a:pPr>
            <a:r>
              <a:rPr lang="de-DE" sz="1400" b="1" dirty="0" smtClean="0"/>
              <a:t>		Schritt 4: ggf. Konzept umsetzen</a:t>
            </a:r>
          </a:p>
          <a:p>
            <a:pPr lvl="2" indent="-342900" eaLnBrk="1" hangingPunct="1">
              <a:buNone/>
            </a:pPr>
            <a:endParaRPr lang="de-DE" sz="1400" b="1" dirty="0" smtClean="0">
              <a:solidFill>
                <a:srgbClr val="0070C0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de-DE" sz="1800" b="1" dirty="0" smtClean="0">
                <a:solidFill>
                  <a:srgbClr val="0070C0"/>
                </a:solidFill>
              </a:rPr>
              <a:t>Weitere Aspekte untersuchen</a:t>
            </a:r>
            <a:endParaRPr lang="de-DE" sz="1800" b="1" dirty="0">
              <a:solidFill>
                <a:srgbClr val="0070C0"/>
              </a:solidFill>
            </a:endParaRPr>
          </a:p>
          <a:p>
            <a:pPr lvl="2" indent="-342900" eaLnBrk="1" hangingPunct="1">
              <a:buFont typeface="Arial" pitchFamily="34" charset="0"/>
              <a:buChar char="•"/>
            </a:pPr>
            <a:r>
              <a:rPr lang="de-DE" sz="1400" b="1" dirty="0" smtClean="0"/>
              <a:t>T2-Empfänger in Tablets</a:t>
            </a:r>
          </a:p>
          <a:p>
            <a:pPr lvl="2" indent="-342900" eaLnBrk="1" hangingPunct="1">
              <a:buFont typeface="Arial" pitchFamily="34" charset="0"/>
              <a:buChar char="•"/>
            </a:pPr>
            <a:r>
              <a:rPr lang="de-DE" sz="1400" b="1" dirty="0" smtClean="0"/>
              <a:t>Software </a:t>
            </a:r>
            <a:r>
              <a:rPr lang="de-DE" sz="1400" b="1" dirty="0" err="1" smtClean="0"/>
              <a:t>Defined</a:t>
            </a:r>
            <a:r>
              <a:rPr lang="de-DE" sz="1400" b="1" dirty="0" smtClean="0"/>
              <a:t> Radio (Empfänger auf Softwarebasis)</a:t>
            </a:r>
          </a:p>
          <a:p>
            <a:pPr lvl="2" indent="-342900" eaLnBrk="1" hangingPunct="1">
              <a:buFont typeface="Arial" pitchFamily="34" charset="0"/>
              <a:buChar char="•"/>
            </a:pPr>
            <a:r>
              <a:rPr lang="de-DE" sz="1400" b="1" dirty="0" smtClean="0"/>
              <a:t>Neue Geschäftsmodelle</a:t>
            </a:r>
            <a:r>
              <a:rPr lang="de-DE" sz="1400" b="1" dirty="0"/>
              <a:t/>
            </a:r>
            <a:br>
              <a:rPr lang="de-DE" sz="1400" b="1" dirty="0"/>
            </a:br>
            <a:endParaRPr lang="de-DE" sz="1400" b="1" dirty="0" smtClean="0"/>
          </a:p>
          <a:p>
            <a:pPr marL="749300" lvl="2" indent="-266700" eaLnBrk="1" hangingPunct="1"/>
            <a:endParaRPr lang="de-DE" sz="1400" b="1" dirty="0" smtClean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Weitere Vorgehensweise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279525" y="2209800"/>
            <a:ext cx="7900988" cy="931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dirty="0" smtClean="0"/>
              <a:t>Vielen Dank für Ihre Aufmerksamkeit.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476375" y="4221163"/>
            <a:ext cx="5040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14" tIns="45057" rIns="90114" bIns="45057"/>
          <a:lstStyle/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Institut für Rundfunktechnik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 err="1"/>
              <a:t>Floriansmühlstraße</a:t>
            </a:r>
            <a:r>
              <a:rPr lang="de-DE" sz="1800" dirty="0"/>
              <a:t> 60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80939 München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800" dirty="0"/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Tel. +49-(</a:t>
            </a:r>
            <a:r>
              <a:rPr lang="de-DE" sz="1800" dirty="0" smtClean="0"/>
              <a:t>0)89-32399-330</a:t>
            </a:r>
            <a:endParaRPr lang="de-DE" sz="1800" dirty="0"/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Fax +49-(0)89-32399-351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E-Mail: </a:t>
            </a:r>
            <a:r>
              <a:rPr lang="de-DE" sz="1800" dirty="0" smtClean="0"/>
              <a:t>mezger@irt.de</a:t>
            </a:r>
            <a:endParaRPr lang="de-DE" sz="1800" dirty="0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4932363" y="5805488"/>
            <a:ext cx="4319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 lIns="92075" tIns="46038" rIns="92075" bIns="46038" anchor="ctr"/>
          <a:lstStyle/>
          <a:p>
            <a:pPr algn="l" eaLnBrk="1" hangingPunct="1">
              <a:lnSpc>
                <a:spcPct val="105000"/>
              </a:lnSpc>
            </a:pPr>
            <a:r>
              <a:rPr lang="de-DE" sz="1000"/>
              <a:t>Die Folien/Dokumente sind durch das Urheberrecht geschützt.</a:t>
            </a:r>
            <a:br>
              <a:rPr lang="de-DE" sz="1000"/>
            </a:br>
            <a:r>
              <a:rPr lang="de-DE" sz="1000"/>
              <a:t>Eine Vervielfältigung ist nur mit Genehmigung des Verfassers gestattet.</a:t>
            </a:r>
            <a:br>
              <a:rPr lang="de-DE" sz="1000"/>
            </a:br>
            <a:r>
              <a:rPr lang="de-DE" sz="1000"/>
              <a:t>Dieser Urheberrechtshinweis darf nicht entfernt werden.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76375" y="3429000"/>
            <a:ext cx="5616575" cy="936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dirty="0" smtClean="0"/>
              <a:t>Jochen Mezger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dirty="0" smtClean="0"/>
              <a:t>Geschäftsfeld Programmverbreitung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463" y="1323975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Wie sehen die zukünftigen Kundenbedürfnisse für mobiles/portables TV aus?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54955" y="1772816"/>
            <a:ext cx="8034089" cy="39604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Haupttrends: Vernetzung und Mobilität</a:t>
            </a: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4h TV-Nutzung pro Tag stationär</a:t>
            </a:r>
          </a:p>
          <a:p>
            <a:pPr marL="0" indent="0" eaLnBrk="1" hangingPunct="1">
              <a:buNone/>
            </a:pPr>
            <a:endParaRPr lang="de-DE" sz="1800" b="1" dirty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>
                <a:solidFill>
                  <a:srgbClr val="0070C0"/>
                </a:solidFill>
              </a:rPr>
              <a:t>Mobile / portable Mediennutzung </a:t>
            </a:r>
            <a:r>
              <a:rPr lang="de-DE" sz="1800" b="1" dirty="0" smtClean="0">
                <a:solidFill>
                  <a:srgbClr val="0070C0"/>
                </a:solidFill>
              </a:rPr>
              <a:t>alltäglich </a:t>
            </a:r>
            <a:endParaRPr lang="de-DE" sz="1800" b="1" dirty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Nichtlineare/lineare TV-Inhalte </a:t>
            </a:r>
            <a:r>
              <a:rPr lang="de-DE" sz="1800" b="1" dirty="0">
                <a:solidFill>
                  <a:srgbClr val="0070C0"/>
                </a:solidFill>
              </a:rPr>
              <a:t>an jedem Ort zu jeder Zeit mit hoher </a:t>
            </a:r>
            <a:r>
              <a:rPr lang="de-DE" sz="1800" b="1" dirty="0" smtClean="0">
                <a:solidFill>
                  <a:srgbClr val="0070C0"/>
                </a:solidFill>
              </a:rPr>
              <a:t>Qualität</a:t>
            </a:r>
          </a:p>
          <a:p>
            <a:pPr marL="0" indent="0" eaLnBrk="1" hangingPunct="1">
              <a:buNone/>
            </a:pPr>
            <a:endParaRPr lang="de-DE" sz="1800" b="1" dirty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Jedes Smartphone und </a:t>
            </a:r>
            <a:r>
              <a:rPr lang="de-DE" sz="1800" b="1" dirty="0" err="1" smtClean="0">
                <a:solidFill>
                  <a:srgbClr val="0070C0"/>
                </a:solidFill>
              </a:rPr>
              <a:t>Tablet</a:t>
            </a:r>
            <a:r>
              <a:rPr lang="de-DE" sz="1800" b="1" dirty="0" smtClean="0">
                <a:solidFill>
                  <a:srgbClr val="0070C0"/>
                </a:solidFill>
              </a:rPr>
              <a:t> ist ein TV-Empfänger</a:t>
            </a: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Free-</a:t>
            </a:r>
            <a:r>
              <a:rPr lang="de-DE" sz="1800" b="1" dirty="0" err="1" smtClean="0">
                <a:solidFill>
                  <a:srgbClr val="0070C0"/>
                </a:solidFill>
              </a:rPr>
              <a:t>to</a:t>
            </a:r>
            <a:r>
              <a:rPr lang="de-DE" sz="1800" b="1" dirty="0" smtClean="0">
                <a:solidFill>
                  <a:srgbClr val="0070C0"/>
                </a:solidFill>
              </a:rPr>
              <a:t>-</a:t>
            </a:r>
            <a:r>
              <a:rPr lang="de-DE" sz="1800" b="1" dirty="0" err="1" smtClean="0">
                <a:solidFill>
                  <a:srgbClr val="0070C0"/>
                </a:solidFill>
              </a:rPr>
              <a:t>air</a:t>
            </a:r>
            <a:r>
              <a:rPr lang="de-DE" sz="1800" b="1" dirty="0" smtClean="0">
                <a:solidFill>
                  <a:srgbClr val="0070C0"/>
                </a:solidFill>
              </a:rPr>
              <a:t>-TV – öffentlich-rechtlicher Versorgungsauftrag</a:t>
            </a:r>
          </a:p>
          <a:p>
            <a:pPr marL="0" indent="0" eaLnBrk="1" hangingPunct="1">
              <a:buNone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482600" lvl="2" indent="0" eaLnBrk="1" hangingPunct="1">
              <a:buNone/>
            </a:pPr>
            <a:endParaRPr lang="de-DE" sz="14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0" lvl="1" indent="0" eaLnBrk="1" hangingPunct="1">
              <a:lnSpc>
                <a:spcPct val="105000"/>
              </a:lnSpc>
              <a:buNone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rgbClr val="FFFF00"/>
                </a:solidFill>
              </a:rPr>
              <a:t>Kundenbedürfnisse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2391" y="5852011"/>
            <a:ext cx="8379217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=&gt; </a:t>
            </a:r>
            <a:r>
              <a:rPr lang="en-US" sz="1800" b="1" dirty="0" err="1" smtClean="0">
                <a:solidFill>
                  <a:srgbClr val="0070C0"/>
                </a:solidFill>
              </a:rPr>
              <a:t>Gibt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es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nach</a:t>
            </a:r>
            <a:r>
              <a:rPr lang="en-US" sz="1800" b="1" dirty="0" smtClean="0">
                <a:solidFill>
                  <a:srgbClr val="0070C0"/>
                </a:solidFill>
              </a:rPr>
              <a:t> den Flops von DVB-H, </a:t>
            </a:r>
            <a:r>
              <a:rPr lang="en-US" sz="1800" b="1" dirty="0" err="1" smtClean="0">
                <a:solidFill>
                  <a:srgbClr val="0070C0"/>
                </a:solidFill>
              </a:rPr>
              <a:t>Mediaflo</a:t>
            </a:r>
            <a:r>
              <a:rPr lang="en-US" sz="1800" b="1" dirty="0" smtClean="0">
                <a:solidFill>
                  <a:srgbClr val="0070C0"/>
                </a:solidFill>
              </a:rPr>
              <a:t> etc. </a:t>
            </a:r>
            <a:r>
              <a:rPr lang="en-US" sz="1800" b="1" dirty="0" err="1" smtClean="0">
                <a:solidFill>
                  <a:srgbClr val="0070C0"/>
                </a:solidFill>
              </a:rPr>
              <a:t>wirklich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einen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Bedarf</a:t>
            </a:r>
            <a:r>
              <a:rPr lang="en-US" sz="1800" b="1" dirty="0" smtClean="0">
                <a:solidFill>
                  <a:srgbClr val="0070C0"/>
                </a:solidFill>
              </a:rPr>
              <a:t>?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6" y="0"/>
            <a:ext cx="9152586" cy="645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2339752" y="3516897"/>
            <a:ext cx="1080120" cy="720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2339752" y="4221088"/>
            <a:ext cx="1080120" cy="720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7624" y="5494901"/>
            <a:ext cx="1512168" cy="180000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19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" y="0"/>
            <a:ext cx="913659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3492597" y="2996952"/>
            <a:ext cx="1080120" cy="720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3131840" y="3717032"/>
            <a:ext cx="1080120" cy="720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71600" y="6006191"/>
            <a:ext cx="656963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=&gt; </a:t>
            </a:r>
            <a:r>
              <a:rPr lang="en-US" sz="1800" b="1" dirty="0" err="1" smtClean="0"/>
              <a:t>Welche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Voraussetzungen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braucht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für</a:t>
            </a:r>
            <a:r>
              <a:rPr lang="en-US" sz="1800" b="1" dirty="0" smtClean="0"/>
              <a:t> den </a:t>
            </a:r>
            <a:r>
              <a:rPr lang="en-US" sz="1800" b="1" dirty="0" err="1" smtClean="0"/>
              <a:t>Erfolg</a:t>
            </a:r>
            <a:r>
              <a:rPr lang="en-US" sz="1800" b="1" dirty="0" smtClean="0"/>
              <a:t>?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34730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560" y="1340768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Erfolgreich in Fernost – in Deutschland noch Hindernisse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4375" y="1988840"/>
            <a:ext cx="8034089" cy="3965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Mobile TV-Nutzung ist in Japan und Südkorea schon ein Renner</a:t>
            </a:r>
          </a:p>
          <a:p>
            <a:pPr marL="749300" lvl="2" indent="-266700" eaLnBrk="1" hangingPunct="1"/>
            <a:endParaRPr lang="de-DE" sz="1400" b="1" dirty="0" smtClean="0">
              <a:solidFill>
                <a:srgbClr val="000000"/>
              </a:solidFill>
            </a:endParaRPr>
          </a:p>
          <a:p>
            <a:pPr marL="749300" lvl="2" indent="-266700" eaLnBrk="1" hangingPunct="1"/>
            <a:endParaRPr lang="de-DE" sz="1400" b="1" dirty="0" smtClean="0">
              <a:solidFill>
                <a:srgbClr val="000000"/>
              </a:solidFill>
            </a:endParaRPr>
          </a:p>
          <a:p>
            <a:pPr marL="266700" indent="-266700" eaLnBrk="1" hangingPunct="1"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</a:rPr>
              <a:t>Live TV als OTT-Service (</a:t>
            </a:r>
            <a:r>
              <a:rPr lang="de-DE" sz="1800" b="1" dirty="0" err="1" smtClean="0">
                <a:solidFill>
                  <a:srgbClr val="0070C0"/>
                </a:solidFill>
              </a:rPr>
              <a:t>Zattoo</a:t>
            </a:r>
            <a:r>
              <a:rPr lang="de-DE" sz="1800" b="1" dirty="0" smtClean="0">
                <a:solidFill>
                  <a:srgbClr val="0070C0"/>
                </a:solidFill>
              </a:rPr>
              <a:t>) etabliert</a:t>
            </a:r>
          </a:p>
          <a:p>
            <a:pPr marL="749300" lvl="2" indent="-266700" eaLnBrk="1" hangingPunct="1"/>
            <a:endParaRPr lang="de-DE" sz="1400" b="1" dirty="0" smtClean="0"/>
          </a:p>
          <a:p>
            <a:pPr marL="482600" lvl="2" indent="0" eaLnBrk="1" hangingPunct="1">
              <a:buNone/>
            </a:pPr>
            <a:endParaRPr lang="de-DE" sz="1400" b="1" dirty="0" smtClean="0"/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Kaum mobile Nutzung, da Datenvolumen begrenzt</a:t>
            </a:r>
            <a:endParaRPr lang="de-DE" sz="1800" b="1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749300" lvl="2" indent="-266700" eaLnBrk="1" hangingPunct="1"/>
            <a:r>
              <a:rPr lang="de-DE" sz="1400" dirty="0" smtClean="0"/>
              <a:t>Durchschnittlich verfügbar: ca. 400 MB/Monat</a:t>
            </a:r>
          </a:p>
          <a:p>
            <a:pPr marL="749300" lvl="2" indent="-266700" eaLnBrk="1" hangingPunct="1"/>
            <a:r>
              <a:rPr lang="de-DE" sz="1400" dirty="0" smtClean="0"/>
              <a:t>200 MB/Monat = </a:t>
            </a:r>
            <a:r>
              <a:rPr lang="de-DE" sz="1400" dirty="0" smtClean="0">
                <a:solidFill>
                  <a:srgbClr val="FF0000"/>
                </a:solidFill>
              </a:rPr>
              <a:t>1 Minute am Tag </a:t>
            </a:r>
            <a:r>
              <a:rPr lang="de-DE" sz="1400" dirty="0" smtClean="0"/>
              <a:t>mit 1 </a:t>
            </a:r>
            <a:r>
              <a:rPr lang="de-DE" sz="1400" dirty="0" err="1" smtClean="0"/>
              <a:t>Mbit</a:t>
            </a:r>
            <a:r>
              <a:rPr lang="de-DE" sz="1400" dirty="0" smtClean="0"/>
              <a:t>/s fernsehen =&gt; </a:t>
            </a:r>
            <a:r>
              <a:rPr lang="de-DE" sz="1400" dirty="0" smtClean="0">
                <a:solidFill>
                  <a:srgbClr val="FF0000"/>
                </a:solidFill>
              </a:rPr>
              <a:t>Nutzungsangst</a:t>
            </a:r>
          </a:p>
          <a:p>
            <a:pPr marL="482600" lvl="2" indent="0" eaLnBrk="1" hangingPunct="1">
              <a:buNone/>
            </a:pPr>
            <a:r>
              <a:rPr lang="de-DE" sz="1400" dirty="0"/>
              <a:t> </a:t>
            </a:r>
            <a:r>
              <a:rPr lang="de-DE" sz="1400" dirty="0" smtClean="0"/>
              <a:t>     =&gt; Realität: Nutzung per  WLAN </a:t>
            </a:r>
          </a:p>
          <a:p>
            <a:pPr marL="749300" lvl="2" indent="-266700" eaLnBrk="1" hangingPunct="1"/>
            <a:endParaRPr lang="de-DE" b="1" dirty="0" smtClean="0"/>
          </a:p>
          <a:p>
            <a:pPr marL="482600" lvl="2" indent="0" eaLnBrk="1" hangingPunct="1">
              <a:buNone/>
            </a:pPr>
            <a:endParaRPr lang="de-DE" b="1" dirty="0" smtClean="0"/>
          </a:p>
          <a:p>
            <a:pPr lvl="0" eaLnBrk="1" hangingPunct="1">
              <a:buFont typeface="Symbol"/>
              <a:buChar char="Þ"/>
            </a:pPr>
            <a:r>
              <a:rPr lang="de-DE" sz="1800" b="1" dirty="0" smtClean="0">
                <a:solidFill>
                  <a:srgbClr val="0070C0"/>
                </a:solidFill>
              </a:rPr>
              <a:t>Durchbruch in Deutschland erfordert Broadcast-Übertragung ohne Volumenbegrenzung</a:t>
            </a:r>
          </a:p>
          <a:p>
            <a:pPr marL="0" lvl="0" indent="0" eaLnBrk="1" hangingPunct="1">
              <a:buNone/>
            </a:pPr>
            <a:r>
              <a:rPr lang="de-DE" sz="1800" b="1" dirty="0">
                <a:solidFill>
                  <a:srgbClr val="0070C0"/>
                </a:solidFill>
              </a:rPr>
              <a:t>	</a:t>
            </a:r>
            <a:endParaRPr lang="de-DE" b="1" dirty="0" smtClean="0"/>
          </a:p>
          <a:p>
            <a:pPr marL="266700" indent="-266700" eaLnBrk="1" hangingPunct="1"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749300" lvl="2" indent="-266700" eaLnBrk="1" hangingPunct="1"/>
            <a:endParaRPr lang="de-DE" sz="1400" b="1" dirty="0" smtClean="0"/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rgbClr val="FFFF00"/>
                </a:solidFill>
              </a:rPr>
              <a:t>Voraussetzungen für den Erfolg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732" y="1139472"/>
            <a:ext cx="8420100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400" dirty="0" smtClean="0"/>
              <a:t>Empfang muss überall möglich sein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54955" y="4869160"/>
            <a:ext cx="8034089" cy="16561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49300" lvl="2" indent="-266700" eaLnBrk="1" hangingPunct="1"/>
            <a:endParaRPr lang="de-DE" sz="1400" b="1" dirty="0" smtClean="0"/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Empfang über </a:t>
            </a:r>
            <a:r>
              <a:rPr lang="de-DE" sz="1800" b="1" dirty="0" smtClean="0">
                <a:solidFill>
                  <a:srgbClr val="FF0000"/>
                </a:solidFill>
                <a:ea typeface="+mn-ea"/>
                <a:cs typeface="+mn-cs"/>
              </a:rPr>
              <a:t>mobiles Internet</a:t>
            </a:r>
            <a:r>
              <a:rPr lang="de-DE" sz="1800" b="1" dirty="0" smtClean="0">
                <a:solidFill>
                  <a:srgbClr val="0070C0"/>
                </a:solidFill>
                <a:ea typeface="+mn-ea"/>
                <a:cs typeface="+mn-cs"/>
              </a:rPr>
              <a:t> ist möglich, aber derzeit</a:t>
            </a:r>
            <a:r>
              <a:rPr lang="de-DE" sz="1800" b="1" dirty="0" smtClean="0">
                <a:solidFill>
                  <a:srgbClr val="0070C0"/>
                </a:solidFill>
              </a:rPr>
              <a:t> </a:t>
            </a:r>
            <a:r>
              <a:rPr lang="de-DE" sz="1800" b="1" dirty="0" smtClean="0">
                <a:solidFill>
                  <a:srgbClr val="FF0000"/>
                </a:solidFill>
                <a:ea typeface="+mn-ea"/>
                <a:cs typeface="+mn-cs"/>
              </a:rPr>
              <a:t>nicht überall</a:t>
            </a: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0" lvl="1" indent="0" eaLnBrk="1" hangingPunct="1">
              <a:lnSpc>
                <a:spcPct val="105000"/>
              </a:lnSpc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=&gt; Aktuell noch geringe Nutzung von mobilem TV kein Beweis für geringes Interesse</a:t>
            </a:r>
          </a:p>
          <a:p>
            <a:pPr marL="749300" lvl="2" indent="-266700" eaLnBrk="1" hangingPunct="1"/>
            <a:endParaRPr lang="de-DE" sz="1400" b="1" dirty="0" smtClean="0"/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266700" lvl="1" indent="-266700" eaLnBrk="1" hangingPunct="1">
              <a:lnSpc>
                <a:spcPct val="105000"/>
              </a:lnSpc>
              <a:buFont typeface="Arial" pitchFamily="34" charset="0"/>
              <a:buChar char="•"/>
            </a:pPr>
            <a:endParaRPr lang="de-DE" sz="1800" b="1" dirty="0" smtClean="0">
              <a:solidFill>
                <a:srgbClr val="0070C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6096" y="71438"/>
            <a:ext cx="3456384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rgbClr val="FFFF00"/>
                </a:solidFill>
              </a:rPr>
              <a:t>Voraussetzungen für den Erfolg</a:t>
            </a:r>
          </a:p>
        </p:txBody>
      </p:sp>
      <p:pic>
        <p:nvPicPr>
          <p:cNvPr id="10" name="Grafik 9" descr="scan0001.jpg"/>
          <p:cNvPicPr/>
          <p:nvPr/>
        </p:nvPicPr>
        <p:blipFill rotWithShape="1">
          <a:blip r:embed="rId3"/>
          <a:srcRect l="21975" t="5808" r="3353" b="15773"/>
          <a:stretch/>
        </p:blipFill>
        <p:spPr>
          <a:xfrm>
            <a:off x="2195736" y="1628800"/>
            <a:ext cx="4298315" cy="328231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6804248" y="4525833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Quelle</a:t>
            </a:r>
            <a:r>
              <a:rPr lang="en-US" sz="1000" dirty="0" smtClean="0"/>
              <a:t>: Vodafone </a:t>
            </a:r>
            <a:r>
              <a:rPr lang="en-US" sz="1000" dirty="0" err="1" smtClean="0"/>
              <a:t>Werbung</a:t>
            </a:r>
            <a:r>
              <a:rPr lang="en-US" sz="1000" dirty="0" smtClean="0"/>
              <a:t>, </a:t>
            </a:r>
          </a:p>
          <a:p>
            <a:pPr algn="l"/>
            <a:r>
              <a:rPr lang="en-US" sz="1000" dirty="0" err="1" smtClean="0"/>
              <a:t>Handelsblatt</a:t>
            </a:r>
            <a:r>
              <a:rPr lang="en-US" sz="1000" dirty="0" smtClean="0"/>
              <a:t> 07.03.2013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26096" y="4117110"/>
            <a:ext cx="330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Verknüpfung</a:t>
            </a:r>
            <a:r>
              <a:rPr lang="en-US" dirty="0" smtClean="0"/>
              <a:t> von </a:t>
            </a:r>
            <a:r>
              <a:rPr lang="en-US" dirty="0" err="1" smtClean="0"/>
              <a:t>mobilem</a:t>
            </a:r>
            <a:r>
              <a:rPr lang="en-US" dirty="0" smtClean="0"/>
              <a:t> </a:t>
            </a:r>
            <a:r>
              <a:rPr lang="en-US" dirty="0" err="1" smtClean="0"/>
              <a:t>LiveTV</a:t>
            </a:r>
            <a:r>
              <a:rPr lang="en-US" dirty="0" smtClean="0"/>
              <a:t> 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it</a:t>
            </a:r>
            <a:r>
              <a:rPr lang="en-US" dirty="0" smtClean="0"/>
              <a:t> </a:t>
            </a:r>
            <a:r>
              <a:rPr lang="en-US" dirty="0" err="1" smtClean="0"/>
              <a:t>Gamig</a:t>
            </a:r>
            <a:r>
              <a:rPr lang="en-US" dirty="0" smtClean="0"/>
              <a:t>/</a:t>
            </a:r>
            <a:r>
              <a:rPr lang="en-US" dirty="0" err="1" smtClean="0"/>
              <a:t>VoD</a:t>
            </a:r>
            <a:r>
              <a:rPr lang="en-US" dirty="0" smtClean="0"/>
              <a:t>/</a:t>
            </a:r>
            <a:r>
              <a:rPr lang="en-US" dirty="0" err="1" smtClean="0"/>
              <a:t>Onlinediensten</a:t>
            </a:r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5525" y="71438"/>
            <a:ext cx="2664296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de-DE" sz="2000" b="1" dirty="0" smtClean="0">
                <a:solidFill>
                  <a:srgbClr val="FFFF00"/>
                </a:solidFill>
              </a:rPr>
              <a:t>Geschäftsmodelle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0351" y="1147433"/>
            <a:ext cx="2122377" cy="1929041"/>
            <a:chOff x="294161" y="2013730"/>
            <a:chExt cx="2122377" cy="1929041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2" y="2013730"/>
              <a:ext cx="1224137" cy="122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94161" y="3357996"/>
              <a:ext cx="2122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Tablet </a:t>
              </a:r>
              <a:r>
                <a:rPr lang="en-US" dirty="0" err="1" smtClean="0"/>
                <a:t>personalisiert</a:t>
              </a:r>
              <a:r>
                <a:rPr lang="en-US" dirty="0" smtClean="0"/>
                <a:t>, </a:t>
              </a:r>
            </a:p>
            <a:p>
              <a:r>
                <a:rPr lang="en-US" dirty="0" smtClean="0"/>
                <a:t>TV-</a:t>
              </a:r>
              <a:r>
                <a:rPr lang="en-US" dirty="0" err="1" smtClean="0"/>
                <a:t>Gerät</a:t>
              </a:r>
              <a:r>
                <a:rPr lang="en-US" dirty="0"/>
                <a:t> </a:t>
              </a:r>
              <a:r>
                <a:rPr lang="en-US" dirty="0" err="1" smtClean="0"/>
                <a:t>nicht</a:t>
              </a:r>
              <a:endParaRPr lang="en-US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161646" y="1254906"/>
            <a:ext cx="3001142" cy="1556130"/>
            <a:chOff x="2161646" y="1598111"/>
            <a:chExt cx="3001142" cy="155613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37" y="1598111"/>
              <a:ext cx="864096" cy="102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2161646" y="2569466"/>
              <a:ext cx="3001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Smartphones </a:t>
              </a:r>
              <a:r>
                <a:rPr lang="en-US" dirty="0" err="1" smtClean="0"/>
                <a:t>mit</a:t>
              </a:r>
              <a:r>
                <a:rPr lang="en-US" dirty="0" smtClean="0"/>
                <a:t> </a:t>
              </a:r>
              <a:r>
                <a:rPr lang="en-US" dirty="0" err="1" smtClean="0"/>
                <a:t>Kontozugang</a:t>
              </a:r>
              <a:endParaRPr lang="en-US" dirty="0" smtClean="0"/>
            </a:p>
            <a:p>
              <a:r>
                <a:rPr lang="en-US" dirty="0" smtClean="0"/>
                <a:t> </a:t>
              </a:r>
              <a:r>
                <a:rPr lang="en-US" dirty="0" err="1" smtClean="0"/>
                <a:t>sind</a:t>
              </a:r>
              <a:r>
                <a:rPr lang="en-US" dirty="0" smtClean="0"/>
                <a:t> die Regel (App-Store)</a:t>
              </a:r>
              <a:endParaRPr lang="en-US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795626" y="2784086"/>
            <a:ext cx="3320140" cy="1833398"/>
            <a:chOff x="5334660" y="2702897"/>
            <a:chExt cx="3320140" cy="18333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002" y="2702897"/>
              <a:ext cx="1669256" cy="102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5334660" y="3705298"/>
              <a:ext cx="33201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mobile On Demand </a:t>
              </a:r>
              <a:r>
                <a:rPr lang="en-US" dirty="0" err="1" smtClean="0"/>
                <a:t>Nutzung</a:t>
              </a:r>
              <a:r>
                <a:rPr lang="en-US" dirty="0" smtClean="0"/>
                <a:t> </a:t>
              </a:r>
              <a:r>
                <a:rPr lang="en-US" dirty="0" err="1" smtClean="0"/>
                <a:t>steigt</a:t>
              </a:r>
              <a:endParaRPr lang="en-US" dirty="0" smtClean="0"/>
            </a:p>
            <a:p>
              <a:r>
                <a:rPr lang="en-US" dirty="0" smtClean="0"/>
                <a:t>-&gt; </a:t>
              </a:r>
              <a:r>
                <a:rPr lang="en-US" dirty="0" err="1" smtClean="0"/>
                <a:t>Datentransport</a:t>
              </a: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521255" y="4857135"/>
            <a:ext cx="3381650" cy="1321911"/>
            <a:chOff x="5161173" y="4496855"/>
            <a:chExt cx="3381650" cy="132191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966" y="4496855"/>
              <a:ext cx="2160240" cy="85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pieren 10"/>
            <p:cNvGrpSpPr/>
            <p:nvPr/>
          </p:nvGrpSpPr>
          <p:grpSpPr>
            <a:xfrm>
              <a:off x="5161173" y="4522622"/>
              <a:ext cx="3381650" cy="1296144"/>
              <a:chOff x="5141209" y="4721789"/>
              <a:chExt cx="3381650" cy="1296144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1209" y="4721789"/>
                <a:ext cx="1053793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6274488" y="5429642"/>
                <a:ext cx="22483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Mobile </a:t>
                </a:r>
                <a:r>
                  <a:rPr lang="en-US" dirty="0" err="1" smtClean="0"/>
                  <a:t>Übertragung</a:t>
                </a:r>
                <a:r>
                  <a:rPr lang="en-US" dirty="0" smtClean="0"/>
                  <a:t> per Broadcast </a:t>
                </a:r>
                <a:r>
                  <a:rPr lang="en-US" dirty="0" err="1" smtClean="0"/>
                  <a:t>effizient</a:t>
                </a:r>
                <a:endParaRPr lang="en-US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755458" y="514386"/>
            <a:ext cx="3731984" cy="1567355"/>
            <a:chOff x="4837056" y="758004"/>
            <a:chExt cx="3731984" cy="156735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198" y="758004"/>
              <a:ext cx="1656184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4837056" y="1740584"/>
              <a:ext cx="37319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Kommerzielle</a:t>
              </a:r>
              <a:r>
                <a:rPr lang="en-US" dirty="0" smtClean="0"/>
                <a:t> </a:t>
              </a:r>
              <a:r>
                <a:rPr lang="en-US" dirty="0" err="1" smtClean="0"/>
                <a:t>Plattformen</a:t>
              </a:r>
              <a:r>
                <a:rPr lang="en-US" dirty="0" smtClean="0"/>
                <a:t> (T-Entertain)</a:t>
              </a:r>
            </a:p>
            <a:p>
              <a:r>
                <a:rPr lang="en-US" dirty="0" err="1" smtClean="0"/>
                <a:t>für</a:t>
              </a:r>
              <a:r>
                <a:rPr lang="en-US" dirty="0" smtClean="0"/>
                <a:t> </a:t>
              </a:r>
              <a:r>
                <a:rPr lang="en-US" dirty="0" err="1" smtClean="0"/>
                <a:t>viele</a:t>
              </a:r>
              <a:r>
                <a:rPr lang="en-US" dirty="0" smtClean="0"/>
                <a:t> per Broadcast </a:t>
              </a:r>
              <a:r>
                <a:rPr lang="en-US" dirty="0" err="1" smtClean="0"/>
                <a:t>mobil</a:t>
              </a:r>
              <a:r>
                <a:rPr lang="en-US" dirty="0" smtClean="0"/>
                <a:t> </a:t>
              </a:r>
              <a:r>
                <a:rPr lang="en-US" dirty="0" err="1" smtClean="0"/>
                <a:t>machen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12248" y="3542351"/>
            <a:ext cx="2350195" cy="1910029"/>
            <a:chOff x="3516641" y="2633286"/>
            <a:chExt cx="2350195" cy="1910029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011" y="2633286"/>
              <a:ext cx="1325254" cy="132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3516641" y="3958540"/>
              <a:ext cx="23501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TV-</a:t>
              </a:r>
              <a:r>
                <a:rPr lang="en-US" dirty="0" err="1" smtClean="0"/>
                <a:t>Nischenprogramme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per </a:t>
              </a:r>
              <a:r>
                <a:rPr lang="en-US" dirty="0" err="1" smtClean="0"/>
                <a:t>Mobilfunk</a:t>
              </a:r>
              <a:endParaRPr lang="en-US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713613" y="4701885"/>
            <a:ext cx="3288080" cy="1597882"/>
            <a:chOff x="1713613" y="4701885"/>
            <a:chExt cx="3288080" cy="1597882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693" y="4701885"/>
              <a:ext cx="1529669" cy="1529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1713613" y="5714992"/>
              <a:ext cx="3288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Massenprogramme</a:t>
              </a:r>
              <a:r>
                <a:rPr lang="en-US" dirty="0" smtClean="0"/>
                <a:t> per Broadcast</a:t>
              </a:r>
            </a:p>
            <a:p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uppieren 27"/>
          <p:cNvGrpSpPr/>
          <p:nvPr/>
        </p:nvGrpSpPr>
        <p:grpSpPr>
          <a:xfrm>
            <a:off x="2518030" y="2926590"/>
            <a:ext cx="3771026" cy="1412296"/>
            <a:chOff x="2784800" y="2626788"/>
            <a:chExt cx="3771026" cy="14122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327" y="2626788"/>
              <a:ext cx="1911499" cy="71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4079689" y="3077026"/>
              <a:ext cx="7873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2784800" y="2852776"/>
              <a:ext cx="1389040" cy="954965"/>
              <a:chOff x="1398094" y="2959797"/>
              <a:chExt cx="1389040" cy="954965"/>
            </a:xfrm>
          </p:grpSpPr>
          <p:pic>
            <p:nvPicPr>
              <p:cNvPr id="25" name="Grafik 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094" y="2959797"/>
                <a:ext cx="1389040" cy="954965"/>
              </a:xfrm>
              <a:prstGeom prst="rect">
                <a:avLst/>
              </a:prstGeom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/>
              </a:gradFill>
            </p:spPr>
          </p:pic>
          <p:sp>
            <p:nvSpPr>
              <p:cNvPr id="26" name="Textfeld 25"/>
              <p:cNvSpPr txBox="1"/>
              <p:nvPr/>
            </p:nvSpPr>
            <p:spPr>
              <a:xfrm>
                <a:off x="1488083" y="3235311"/>
                <a:ext cx="12022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Antique Olive Compact" pitchFamily="34" charset="0"/>
                  </a:rPr>
                  <a:t>Live TV</a:t>
                </a:r>
                <a:endParaRPr lang="en-US" b="1" dirty="0">
                  <a:solidFill>
                    <a:srgbClr val="FF0000"/>
                  </a:solidFill>
                  <a:latin typeface="Antique Olive Compact" pitchFamily="34" charset="0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3479320" y="3415580"/>
              <a:ext cx="1968808" cy="623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3200" dirty="0">
                  <a:solidFill>
                    <a:srgbClr val="00B0F0"/>
                  </a:solidFill>
                  <a:latin typeface="Gill Sans Ultra Bold"/>
                  <a:ea typeface="Calibri"/>
                  <a:cs typeface="Times New Roman"/>
                </a:rPr>
                <a:t>GAMES</a:t>
              </a:r>
              <a:endParaRPr lang="en-US" sz="3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07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4324048" y="2010995"/>
            <a:ext cx="4603928" cy="4464497"/>
            <a:chOff x="4324048" y="2010995"/>
            <a:chExt cx="4603928" cy="4464497"/>
          </a:xfrm>
        </p:grpSpPr>
        <p:sp>
          <p:nvSpPr>
            <p:cNvPr id="26" name="Abgerundetes Rechteck 25"/>
            <p:cNvSpPr/>
            <p:nvPr/>
          </p:nvSpPr>
          <p:spPr>
            <a:xfrm>
              <a:off x="4324048" y="2303826"/>
              <a:ext cx="4603928" cy="4171666"/>
            </a:xfrm>
            <a:prstGeom prst="roundRect">
              <a:avLst>
                <a:gd name="adj" fmla="val 9953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5220072" y="4467652"/>
              <a:ext cx="2448272" cy="49567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Partizipation an den übertragenen Diensten</a:t>
              </a: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5560072" y="5017744"/>
              <a:ext cx="2540320" cy="49567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Betrieb eigener Plattform</a:t>
              </a:r>
            </a:p>
            <a:p>
              <a:pPr algn="ctr"/>
              <a:r>
                <a:rPr lang="de-DE" sz="12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T-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Entertain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5835021" y="5611396"/>
              <a:ext cx="2769428" cy="49567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r>
                <a:rPr lang="de-DE" sz="1200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igener Inhalte</a:t>
              </a:r>
            </a:p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(z.B. Fußballrechte)</a:t>
              </a:r>
            </a:p>
          </p:txBody>
        </p:sp>
        <p:sp>
          <p:nvSpPr>
            <p:cNvPr id="29" name="Pfeil nach unten 28"/>
            <p:cNvSpPr/>
            <p:nvPr/>
          </p:nvSpPr>
          <p:spPr>
            <a:xfrm>
              <a:off x="7328344" y="2010995"/>
              <a:ext cx="195984" cy="245665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Pfeil nach unten 29"/>
            <p:cNvSpPr/>
            <p:nvPr/>
          </p:nvSpPr>
          <p:spPr>
            <a:xfrm>
              <a:off x="7740352" y="2010996"/>
              <a:ext cx="195984" cy="30067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8210272" y="2010996"/>
              <a:ext cx="195984" cy="360040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 rot="5400000">
              <a:off x="7535505" y="3500615"/>
              <a:ext cx="2108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„Veredeln“ des Bittransports</a:t>
              </a:r>
            </a:p>
            <a:p>
              <a:pPr algn="ctr"/>
              <a:r>
                <a:rPr lang="de-DE" sz="12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 Erhöhen Rendite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bgerundetes Rechteck 3"/>
          <p:cNvSpPr/>
          <p:nvPr/>
        </p:nvSpPr>
        <p:spPr>
          <a:xfrm>
            <a:off x="683568" y="354812"/>
            <a:ext cx="165618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de-DE" sz="1400" dirty="0" smtClean="0">
                <a:latin typeface="Arial" pitchFamily="34" charset="0"/>
                <a:cs typeface="Arial" pitchFamily="34" charset="0"/>
              </a:rPr>
              <a:t>Rundfunk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6012160" y="332656"/>
            <a:ext cx="1656184" cy="5982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de-DE" sz="1400" dirty="0" smtClean="0">
                <a:latin typeface="Arial" pitchFamily="34" charset="0"/>
                <a:cs typeface="Arial" pitchFamily="34" charset="0"/>
              </a:rPr>
              <a:t>Mobilfunk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39552" y="1218908"/>
            <a:ext cx="3376224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r>
              <a:rPr lang="de-DE" sz="1200" u="sng" dirty="0" smtClean="0">
                <a:latin typeface="Arial" pitchFamily="34" charset="0"/>
                <a:cs typeface="Arial" pitchFamily="34" charset="0"/>
              </a:rPr>
              <a:t>Strategisches Ziel: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Versorgungsauftrages (ÖR)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Geld verdienen (Private)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932040" y="1218908"/>
            <a:ext cx="352839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r>
              <a:rPr lang="de-DE" sz="1200" u="sng" dirty="0" smtClean="0">
                <a:latin typeface="Arial" pitchFamily="34" charset="0"/>
                <a:cs typeface="Arial" pitchFamily="34" charset="0"/>
              </a:rPr>
              <a:t>Strategisches Ziel: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Geld verdienen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Wachstum 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323528" y="2036684"/>
            <a:ext cx="3848352" cy="4438808"/>
            <a:chOff x="323528" y="2036684"/>
            <a:chExt cx="3848352" cy="443880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23528" y="2303826"/>
              <a:ext cx="3848352" cy="4171666"/>
              <a:chOff x="323528" y="2303826"/>
              <a:chExt cx="3848352" cy="4171666"/>
            </a:xfrm>
          </p:grpSpPr>
          <p:sp>
            <p:nvSpPr>
              <p:cNvPr id="25" name="Abgerundetes Rechteck 24"/>
              <p:cNvSpPr/>
              <p:nvPr/>
            </p:nvSpPr>
            <p:spPr>
              <a:xfrm>
                <a:off x="323528" y="2303826"/>
                <a:ext cx="3848352" cy="4171666"/>
              </a:xfrm>
              <a:prstGeom prst="roundRect">
                <a:avLst>
                  <a:gd name="adj" fmla="val 1174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de-DE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bgerundetes Rechteck 12"/>
              <p:cNvSpPr/>
              <p:nvPr/>
            </p:nvSpPr>
            <p:spPr>
              <a:xfrm>
                <a:off x="827584" y="4725872"/>
                <a:ext cx="2896284" cy="49567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r>
                  <a:rPr lang="de-DE" sz="1200" dirty="0" smtClean="0">
                    <a:latin typeface="Arial" pitchFamily="34" charset="0"/>
                    <a:cs typeface="Arial" pitchFamily="34" charset="0"/>
                  </a:rPr>
                  <a:t>Nicht-Lineare Dienste</a:t>
                </a: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 rot="16200000">
                <a:off x="51412" y="3242105"/>
                <a:ext cx="1522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 smtClean="0">
                    <a:latin typeface="Arial" pitchFamily="34" charset="0"/>
                    <a:cs typeface="Arial" pitchFamily="34" charset="0"/>
                  </a:rPr>
                  <a:t>Erweiterung  </a:t>
                </a:r>
              </a:p>
              <a:p>
                <a:pPr algn="ctr"/>
                <a:r>
                  <a:rPr lang="de-DE" sz="1200" dirty="0" smtClean="0">
                    <a:latin typeface="Arial" pitchFamily="34" charset="0"/>
                    <a:cs typeface="Arial" pitchFamily="34" charset="0"/>
                  </a:rPr>
                  <a:t>Versorgungsauftrag</a:t>
                </a:r>
                <a:endParaRPr lang="de-DE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Pfeil nach unten 14"/>
            <p:cNvSpPr/>
            <p:nvPr/>
          </p:nvSpPr>
          <p:spPr>
            <a:xfrm>
              <a:off x="971600" y="2036684"/>
              <a:ext cx="195984" cy="2699394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1259632" y="2010996"/>
            <a:ext cx="2912248" cy="2376264"/>
            <a:chOff x="1259632" y="2010996"/>
            <a:chExt cx="2912248" cy="2376264"/>
          </a:xfrm>
        </p:grpSpPr>
        <p:sp>
          <p:nvSpPr>
            <p:cNvPr id="23" name="Abgerundetes Rechteck 22"/>
            <p:cNvSpPr/>
            <p:nvPr/>
          </p:nvSpPr>
          <p:spPr>
            <a:xfrm>
              <a:off x="1259632" y="2443044"/>
              <a:ext cx="2912248" cy="19442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483768" y="2731076"/>
              <a:ext cx="1688112" cy="79208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Rundfunknetz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feil nach unten 9"/>
            <p:cNvSpPr/>
            <p:nvPr/>
          </p:nvSpPr>
          <p:spPr>
            <a:xfrm>
              <a:off x="3131840" y="2010996"/>
              <a:ext cx="195984" cy="72008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1351680" y="3748968"/>
              <a:ext cx="2264176" cy="49567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Lineare Dienste</a:t>
              </a:r>
            </a:p>
          </p:txBody>
        </p:sp>
        <p:sp>
          <p:nvSpPr>
            <p:cNvPr id="14" name="Pfeil nach unten 13"/>
            <p:cNvSpPr/>
            <p:nvPr/>
          </p:nvSpPr>
          <p:spPr>
            <a:xfrm>
              <a:off x="1691680" y="2044750"/>
              <a:ext cx="195984" cy="170421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unten 16"/>
            <p:cNvSpPr/>
            <p:nvPr/>
          </p:nvSpPr>
          <p:spPr>
            <a:xfrm flipV="1">
              <a:off x="3132218" y="3523164"/>
              <a:ext cx="195606" cy="223135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491686" y="2500243"/>
              <a:ext cx="1628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 Narrow" pitchFamily="34" charset="0"/>
                  <a:cs typeface="Arial" pitchFamily="34" charset="0"/>
                </a:rPr>
                <a:t>Klassisches Kerngeschäft</a:t>
              </a:r>
              <a:endParaRPr lang="de-DE" sz="1200" dirty="0"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2261307" y="10182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</a:rPr>
              <a:t>Geschäftsmodelle für alle!</a:t>
            </a:r>
            <a:endParaRPr lang="de-DE" sz="2400" dirty="0">
              <a:solidFill>
                <a:srgbClr val="FFFF00"/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4350075" y="2010996"/>
            <a:ext cx="2982823" cy="2370266"/>
            <a:chOff x="4350075" y="2010996"/>
            <a:chExt cx="2982823" cy="2370266"/>
          </a:xfrm>
        </p:grpSpPr>
        <p:sp>
          <p:nvSpPr>
            <p:cNvPr id="24" name="Abgerundetes Rechteck 23"/>
            <p:cNvSpPr/>
            <p:nvPr/>
          </p:nvSpPr>
          <p:spPr>
            <a:xfrm>
              <a:off x="4350075" y="2437046"/>
              <a:ext cx="2982823" cy="19442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uppieren 49"/>
            <p:cNvGrpSpPr/>
            <p:nvPr/>
          </p:nvGrpSpPr>
          <p:grpSpPr>
            <a:xfrm>
              <a:off x="4385650" y="2010996"/>
              <a:ext cx="2880320" cy="2233644"/>
              <a:chOff x="4315896" y="2010996"/>
              <a:chExt cx="2880320" cy="2233644"/>
            </a:xfrm>
          </p:grpSpPr>
          <p:sp>
            <p:nvSpPr>
              <p:cNvPr id="11" name="Pfeil nach unten 10"/>
              <p:cNvSpPr/>
              <p:nvPr/>
            </p:nvSpPr>
            <p:spPr>
              <a:xfrm>
                <a:off x="5364088" y="2010996"/>
                <a:ext cx="195984" cy="720080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Abgerundetes Rechteck 8"/>
              <p:cNvSpPr/>
              <p:nvPr/>
            </p:nvSpPr>
            <p:spPr>
              <a:xfrm>
                <a:off x="4315896" y="2731076"/>
                <a:ext cx="1688112" cy="792088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r>
                  <a:rPr lang="de-DE" sz="1200" b="1" dirty="0" smtClean="0">
                    <a:latin typeface="Arial" pitchFamily="34" charset="0"/>
                    <a:cs typeface="Arial" pitchFamily="34" charset="0"/>
                  </a:rPr>
                  <a:t>Mobilfunknetz</a:t>
                </a:r>
                <a:endParaRPr lang="de-DE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bgerundetes Rechteck 21"/>
              <p:cNvSpPr/>
              <p:nvPr/>
            </p:nvSpPr>
            <p:spPr>
              <a:xfrm>
                <a:off x="4932040" y="3748968"/>
                <a:ext cx="2264176" cy="49567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r>
                  <a:rPr lang="de-DE" sz="1200" dirty="0" smtClean="0">
                    <a:latin typeface="Arial" pitchFamily="34" charset="0"/>
                    <a:cs typeface="Arial" pitchFamily="34" charset="0"/>
                  </a:rPr>
                  <a:t>Voice / mobiles Internet</a:t>
                </a: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292079" y="2469253"/>
                <a:ext cx="18593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 smtClean="0">
                    <a:latin typeface="Arial Narrow" pitchFamily="34" charset="0"/>
                    <a:cs typeface="Arial" pitchFamily="34" charset="0"/>
                  </a:rPr>
                  <a:t>Klassisches</a:t>
                </a:r>
                <a:r>
                  <a:rPr lang="de-DE" sz="1200" dirty="0">
                    <a:latin typeface="Arial Narrow" pitchFamily="34" charset="0"/>
                    <a:cs typeface="Arial" pitchFamily="34" charset="0"/>
                  </a:rPr>
                  <a:t> </a:t>
                </a:r>
                <a:r>
                  <a:rPr lang="de-DE" sz="1200" dirty="0" smtClean="0">
                    <a:latin typeface="Arial Narrow" pitchFamily="34" charset="0"/>
                    <a:cs typeface="Arial" pitchFamily="34" charset="0"/>
                  </a:rPr>
                  <a:t>Kerngeschäft</a:t>
                </a:r>
                <a:endParaRPr lang="de-DE" sz="1200" dirty="0"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33" name="Pfeil nach unten 32"/>
              <p:cNvSpPr/>
              <p:nvPr/>
            </p:nvSpPr>
            <p:spPr>
              <a:xfrm flipV="1">
                <a:off x="5384506" y="3516053"/>
                <a:ext cx="195606" cy="223135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7" name="Ellipse 46"/>
          <p:cNvSpPr/>
          <p:nvPr/>
        </p:nvSpPr>
        <p:spPr>
          <a:xfrm>
            <a:off x="3491880" y="3307140"/>
            <a:ext cx="1476991" cy="181888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§1 …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§2 …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§3 …</a:t>
            </a:r>
            <a:endParaRPr lang="de-DE" dirty="0"/>
          </a:p>
        </p:txBody>
      </p:sp>
      <p:grpSp>
        <p:nvGrpSpPr>
          <p:cNvPr id="56" name="Gruppieren 55"/>
          <p:cNvGrpSpPr/>
          <p:nvPr/>
        </p:nvGrpSpPr>
        <p:grpSpPr>
          <a:xfrm>
            <a:off x="3419872" y="3080639"/>
            <a:ext cx="2688689" cy="3137994"/>
            <a:chOff x="3419872" y="3080639"/>
            <a:chExt cx="2688689" cy="3137994"/>
          </a:xfrm>
        </p:grpSpPr>
        <p:sp>
          <p:nvSpPr>
            <p:cNvPr id="34" name="Pfeil nach unten 33"/>
            <p:cNvSpPr/>
            <p:nvPr/>
          </p:nvSpPr>
          <p:spPr>
            <a:xfrm rot="8586306">
              <a:off x="4613970" y="3080639"/>
              <a:ext cx="216024" cy="3137994"/>
            </a:xfrm>
            <a:prstGeom prst="downArrow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3419872" y="3199970"/>
              <a:ext cx="2688689" cy="2907098"/>
              <a:chOff x="3419872" y="3199970"/>
              <a:chExt cx="2688689" cy="2907098"/>
            </a:xfrm>
          </p:grpSpPr>
          <p:cxnSp>
            <p:nvCxnSpPr>
              <p:cNvPr id="39" name="Gerade Verbindung 38"/>
              <p:cNvCxnSpPr/>
              <p:nvPr/>
            </p:nvCxnSpPr>
            <p:spPr>
              <a:xfrm flipV="1">
                <a:off x="3615856" y="4849120"/>
                <a:ext cx="1676224" cy="33022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ys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Legende mit Linie 1 (Markierungsleiste) 45"/>
              <p:cNvSpPr/>
              <p:nvPr/>
            </p:nvSpPr>
            <p:spPr>
              <a:xfrm>
                <a:off x="3644145" y="5336279"/>
                <a:ext cx="999444" cy="285208"/>
              </a:xfrm>
              <a:prstGeom prst="accentCallout1">
                <a:avLst>
                  <a:gd name="adj1" fmla="val 13092"/>
                  <a:gd name="adj2" fmla="val 104975"/>
                  <a:gd name="adj3" fmla="val -104967"/>
                  <a:gd name="adj4" fmla="val 8995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Übertragung mit</a:t>
                </a:r>
              </a:p>
              <a:p>
                <a:pPr algn="ctr"/>
                <a:r>
                  <a:rPr lang="de-DE" sz="800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Qualitätssicherung</a:t>
                </a:r>
                <a:endParaRPr lang="de-DE" sz="8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35" name="Pfeil nach unten 34"/>
              <p:cNvSpPr/>
              <p:nvPr/>
            </p:nvSpPr>
            <p:spPr>
              <a:xfrm rot="12790539">
                <a:off x="4033626" y="3199970"/>
                <a:ext cx="216024" cy="1969717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0" name="Gerade Verbindung 39"/>
              <p:cNvCxnSpPr/>
              <p:nvPr/>
            </p:nvCxnSpPr>
            <p:spPr>
              <a:xfrm>
                <a:off x="3419872" y="4171236"/>
                <a:ext cx="658079" cy="83949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ysDash"/>
                <a:headEnd type="non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Pfeil nach unten 35"/>
              <p:cNvSpPr/>
              <p:nvPr/>
            </p:nvSpPr>
            <p:spPr>
              <a:xfrm rot="5400000">
                <a:off x="5272698" y="5054714"/>
                <a:ext cx="216024" cy="465292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Pfeil nach unten 36"/>
              <p:cNvSpPr/>
              <p:nvPr/>
            </p:nvSpPr>
            <p:spPr>
              <a:xfrm rot="5400000">
                <a:off x="5731899" y="5590582"/>
                <a:ext cx="216024" cy="53730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Legende mit Linie 1 (Markierungsleiste) 43"/>
              <p:cNvSpPr/>
              <p:nvPr/>
            </p:nvSpPr>
            <p:spPr>
              <a:xfrm>
                <a:off x="4222270" y="5888658"/>
                <a:ext cx="792466" cy="218410"/>
              </a:xfrm>
              <a:prstGeom prst="accentCallout1">
                <a:avLst>
                  <a:gd name="adj1" fmla="val 13092"/>
                  <a:gd name="adj2" fmla="val 104975"/>
                  <a:gd name="adj3" fmla="val -45913"/>
                  <a:gd name="adj4" fmla="val 169571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Lineare Inhalte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22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C1CDDB"/>
      </a:lt2>
      <a:accent1>
        <a:srgbClr val="0F437A"/>
      </a:accent1>
      <a:accent2>
        <a:srgbClr val="6D89AB"/>
      </a:accent2>
      <a:accent3>
        <a:srgbClr val="FFFFFF"/>
      </a:accent3>
      <a:accent4>
        <a:srgbClr val="000000"/>
      </a:accent4>
      <a:accent5>
        <a:srgbClr val="AAB0BE"/>
      </a:accent5>
      <a:accent6>
        <a:srgbClr val="627C9B"/>
      </a:accent6>
      <a:hlink>
        <a:srgbClr val="C82430"/>
      </a:hlink>
      <a:folHlink>
        <a:srgbClr val="47A03A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FF7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FF7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948</Words>
  <Application>Microsoft Office PowerPoint</Application>
  <PresentationFormat>Bildschirmpräsentation (4:3)</PresentationFormat>
  <Paragraphs>350</Paragraphs>
  <Slides>22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blank</vt:lpstr>
      <vt:lpstr>Kooperation und Konvergenz Sicht TV und Rundfunk</vt:lpstr>
      <vt:lpstr>Agenda</vt:lpstr>
      <vt:lpstr>Wie sehen die zukünftigen Kundenbedürfnisse für mobiles/portables TV aus?</vt:lpstr>
      <vt:lpstr>PowerPoint-Präsentation</vt:lpstr>
      <vt:lpstr>PowerPoint-Präsentation</vt:lpstr>
      <vt:lpstr>Erfolgreich in Fernost – in Deutschland noch Hindernisse</vt:lpstr>
      <vt:lpstr>Empfang muss überall möglich sein</vt:lpstr>
      <vt:lpstr>PowerPoint-Präsentation</vt:lpstr>
      <vt:lpstr>PowerPoint-Präsentation</vt:lpstr>
      <vt:lpstr>Blick nach Europa</vt:lpstr>
      <vt:lpstr>Zukünftiger Spektrumsbedarf für TV-Terrestrik</vt:lpstr>
      <vt:lpstr>Topologie versus Technologie </vt:lpstr>
      <vt:lpstr>Fünf Lösungsvarianten in der Diskussion</vt:lpstr>
      <vt:lpstr>Lösung 1: eMBMS*</vt:lpstr>
      <vt:lpstr>Lösung 2: Tower-Overlay mit DVB-T2/FEF* </vt:lpstr>
      <vt:lpstr>Lösung 3: Tower-Overlay - LTE</vt:lpstr>
      <vt:lpstr>Lösung 4: scalable LTE-B (5G) </vt:lpstr>
      <vt:lpstr>Lösung 5: Konvergenz im Endgerät</vt:lpstr>
      <vt:lpstr>Die „App“ – im Prinzip </vt:lpstr>
      <vt:lpstr>Resümee</vt:lpstr>
      <vt:lpstr>Vorschläge zur weiteren Vorgehensweise</vt:lpstr>
      <vt:lpstr>Vielen Dank für Ihre Aufmerksamkeit.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Übertragung einer elektronischen Programmzeitung in DAB, DRM, DMB</dc:title>
  <dc:creator>-</dc:creator>
  <cp:lastModifiedBy>Jochen Mezger</cp:lastModifiedBy>
  <cp:revision>1333</cp:revision>
  <dcterms:created xsi:type="dcterms:W3CDTF">2007-05-31T08:30:53Z</dcterms:created>
  <dcterms:modified xsi:type="dcterms:W3CDTF">2013-03-12T10:08:02Z</dcterms:modified>
</cp:coreProperties>
</file>