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6" r:id="rId2"/>
    <p:sldId id="547" r:id="rId3"/>
    <p:sldId id="533" r:id="rId4"/>
    <p:sldId id="536" r:id="rId5"/>
    <p:sldId id="539" r:id="rId6"/>
    <p:sldId id="543" r:id="rId7"/>
    <p:sldId id="527" r:id="rId8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bg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37"/>
    <a:srgbClr val="0068AF"/>
    <a:srgbClr val="7E1C4B"/>
    <a:srgbClr val="7F7FA6"/>
    <a:srgbClr val="CCCCCC"/>
    <a:srgbClr val="BE8DA5"/>
    <a:srgbClr val="C0C0C0"/>
    <a:srgbClr val="99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8898" autoAdjust="0"/>
  </p:normalViewPr>
  <p:slideViewPr>
    <p:cSldViewPr>
      <p:cViewPr>
        <p:scale>
          <a:sx n="80" d="100"/>
          <a:sy n="80" d="100"/>
        </p:scale>
        <p:origin x="-1338" y="-864"/>
      </p:cViewPr>
      <p:guideLst>
        <p:guide orient="horz" pos="3974"/>
        <p:guide pos="5738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2737" y="175557"/>
            <a:ext cx="2945862" cy="21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294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737" y="401935"/>
            <a:ext cx="2945862" cy="2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94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75777" y="628311"/>
            <a:ext cx="2945862" cy="2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94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1A91252B-2649-4507-A701-4C01E90446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1749" name="Picture 6" descr="BDEW_SW_M_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8659" y="217138"/>
            <a:ext cx="1185641" cy="6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40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1211263"/>
            <a:ext cx="49657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32" y="5262099"/>
            <a:ext cx="4984252" cy="394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73" tIns="44086" rIns="88173" bIns="44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2737" y="175557"/>
            <a:ext cx="2945862" cy="21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294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737" y="401935"/>
            <a:ext cx="2945862" cy="2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94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75777" y="628311"/>
            <a:ext cx="2945862" cy="2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912940">
              <a:defRPr/>
            </a:pPr>
            <a:r>
              <a:rPr lang="de-DE" sz="1200" dirty="0">
                <a:latin typeface="Arial" pitchFamily="34" charset="0"/>
              </a:rPr>
              <a:t>Seite </a:t>
            </a:r>
            <a:fld id="{B806BDAA-52CC-45BF-8182-3A84A684D94B}" type="slidenum">
              <a:rPr lang="de-DE" sz="1200">
                <a:latin typeface="Arial" pitchFamily="34" charset="0"/>
              </a:rPr>
              <a:pPr algn="l" defTabSz="912940">
                <a:defRPr/>
              </a:pPr>
              <a:t>‹Nr.›</a:t>
            </a:fld>
            <a:endParaRPr lang="de-DE" sz="1200" dirty="0">
              <a:latin typeface="Arial" pitchFamily="34" charset="0"/>
            </a:endParaRPr>
          </a:p>
        </p:txBody>
      </p:sp>
      <p:pic>
        <p:nvPicPr>
          <p:cNvPr id="29703" name="Picture 11" descr="BDEW_SW_M_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8659" y="217138"/>
            <a:ext cx="1185641" cy="6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33375" indent="-153988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34988" indent="-200025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00088" indent="-163513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55663" indent="-153988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In seiner </a:t>
            </a:r>
            <a:r>
              <a:rPr lang="de-DE" dirty="0" err="1" smtClean="0"/>
              <a:t>Roadmap</a:t>
            </a:r>
            <a:r>
              <a:rPr lang="de-DE" dirty="0" smtClean="0"/>
              <a:t> hat der BDEW 3 Phasen und die notwendigen</a:t>
            </a:r>
            <a:r>
              <a:rPr lang="de-DE" baseline="0" dirty="0" smtClean="0"/>
              <a:t> Meilensteine zur Umsetzung von Smart 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 in Deutschland identifiziert.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b="0" i="0" dirty="0" smtClean="0"/>
              <a:t>Schritt</a:t>
            </a:r>
            <a:r>
              <a:rPr lang="de-DE" b="0" i="0" baseline="0" dirty="0" smtClean="0"/>
              <a:t> 1: </a:t>
            </a:r>
            <a:r>
              <a:rPr lang="de-DE" sz="120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Abgrenzung sowie Interaktion von Markt und Netz</a:t>
            </a:r>
            <a:endParaRPr lang="de-DE" sz="1200" b="0" dirty="0" smtClean="0">
              <a:solidFill>
                <a:srgbClr val="A01437"/>
              </a:solidFill>
            </a:endParaRP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endParaRPr lang="de-DE" sz="1200" b="0" kern="1200" dirty="0" smtClean="0">
              <a:solidFill>
                <a:srgbClr val="A01437"/>
              </a:solidFill>
              <a:latin typeface="Arial" pitchFamily="34" charset="0"/>
              <a:ea typeface="+mn-ea"/>
              <a:cs typeface="+mn-cs"/>
            </a:endParaRP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Das Ampelkonzept</a:t>
            </a:r>
            <a:r>
              <a:rPr lang="de-DE" sz="12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kann einen wesentlichen Beitrag zur </a:t>
            </a:r>
            <a:r>
              <a:rPr lang="de-DE" sz="120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Abgrenzung sowie Interaktion von Markt und Netz leisten.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lang="de-DE" sz="1200" b="0" kern="1200" dirty="0" smtClean="0">
              <a:solidFill>
                <a:srgbClr val="A01437"/>
              </a:solidFill>
              <a:latin typeface="Arial" pitchFamily="34" charset="0"/>
              <a:ea typeface="+mn-ea"/>
              <a:cs typeface="+mn-cs"/>
            </a:endParaRP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200" b="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Aufbauend</a:t>
            </a:r>
            <a:r>
              <a:rPr lang="de-DE" sz="12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auf der BDEW-</a:t>
            </a:r>
            <a:r>
              <a:rPr lang="de-DE" sz="1200" b="0" kern="1200" baseline="0" dirty="0" err="1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Roadmap</a:t>
            </a:r>
            <a:r>
              <a:rPr lang="de-DE" sz="12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geht der BDEW bereits den nächsten Schritt und erarbeitet derzeit die Beschreibung des Ampelkonzepts. Der Verband wird dieses Modell in Kürze der Öffentlichkeit vorstellen.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100" b="0" i="0" dirty="0" smtClean="0"/>
              <a:t>Schritt</a:t>
            </a:r>
            <a:r>
              <a:rPr lang="de-DE" sz="1100" b="0" i="0" baseline="0" dirty="0" smtClean="0"/>
              <a:t> 2: </a:t>
            </a:r>
            <a:r>
              <a:rPr lang="de-DE" sz="1100" b="0" dirty="0" smtClean="0">
                <a:solidFill>
                  <a:srgbClr val="A01437"/>
                </a:solidFill>
              </a:rPr>
              <a:t>Rechtlicher und regulatorischer Rahmen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endParaRPr lang="de-DE" sz="1100" b="0" kern="1200" dirty="0" smtClean="0">
              <a:solidFill>
                <a:srgbClr val="A01437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100" kern="1200" dirty="0" smtClean="0">
                <a:latin typeface="Arial" pitchFamily="34" charset="0"/>
              </a:rPr>
              <a:t>Die Bundesregierung hat im Sommer 2011 mit der EnWG-Novelle erste Weichenstellungen zur Realisierung von Smart </a:t>
            </a:r>
            <a:r>
              <a:rPr lang="de-DE" sz="1100" kern="1200" dirty="0" err="1" smtClean="0">
                <a:latin typeface="Arial" pitchFamily="34" charset="0"/>
              </a:rPr>
              <a:t>Grids</a:t>
            </a:r>
            <a:r>
              <a:rPr lang="de-DE" sz="1100" kern="1200" dirty="0" smtClean="0">
                <a:latin typeface="Arial" pitchFamily="34" charset="0"/>
              </a:rPr>
              <a:t> in Deutschland vorgenommen.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100" kern="1200" dirty="0" smtClean="0">
                <a:latin typeface="Arial" pitchFamily="34" charset="0"/>
              </a:rPr>
              <a:t>Diese müssen jetzt konkretisiert werden und im Ergebnis </a:t>
            </a:r>
            <a:r>
              <a:rPr lang="de-DE" sz="1100" b="1" kern="1200" dirty="0" smtClean="0">
                <a:latin typeface="Arial" pitchFamily="34" charset="0"/>
              </a:rPr>
              <a:t>für den Markt umsetzbare Verordnungen</a:t>
            </a:r>
            <a:r>
              <a:rPr lang="de-DE" sz="1100" kern="1200" dirty="0" smtClean="0">
                <a:latin typeface="Arial" pitchFamily="34" charset="0"/>
              </a:rPr>
              <a:t> darstellen.</a:t>
            </a:r>
          </a:p>
          <a:p>
            <a:pPr>
              <a:spcBef>
                <a:spcPts val="600"/>
              </a:spcBef>
              <a:buNone/>
            </a:pPr>
            <a:r>
              <a:rPr lang="de-DE" sz="1100" kern="1200" dirty="0" smtClean="0">
                <a:latin typeface="Arial" pitchFamily="34" charset="0"/>
              </a:rPr>
              <a:t> 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100" b="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Der Gesetzgeber ist gefordert, ein aufeinander</a:t>
            </a:r>
            <a:r>
              <a:rPr lang="de-DE" sz="11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abgestimmtes und sinnvolles Gesamtpaket zu entwerfen. Die Anstöße unserer BDEW-</a:t>
            </a:r>
            <a:r>
              <a:rPr lang="de-DE" sz="1100" b="0" kern="1200" baseline="0" dirty="0" err="1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Roadmap</a:t>
            </a:r>
            <a:r>
              <a:rPr lang="de-DE" sz="11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sowie der Beschreibung des Ampelkonzepts können hierbei helfen, notwendige Aspekte zusammenzutragen.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lang="de-DE" sz="1100" b="0" kern="1200" baseline="0" dirty="0" smtClean="0">
              <a:solidFill>
                <a:srgbClr val="A01437"/>
              </a:solidFill>
              <a:latin typeface="Arial" pitchFamily="34" charset="0"/>
              <a:ea typeface="+mn-ea"/>
              <a:cs typeface="+mn-cs"/>
            </a:endParaRP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100" b="0" kern="120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Wesentliche</a:t>
            </a:r>
            <a:r>
              <a:rPr lang="de-DE" sz="11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Forderung des BDEW: Änderungen der </a:t>
            </a:r>
            <a:r>
              <a:rPr lang="de-DE" sz="1100" b="0" kern="1200" baseline="0" dirty="0" err="1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Anreizregulierungsverordnung</a:t>
            </a:r>
            <a:r>
              <a:rPr lang="de-DE" sz="1100" b="0" kern="1200" baseline="0" dirty="0" smtClean="0">
                <a:solidFill>
                  <a:srgbClr val="A01437"/>
                </a:solidFill>
                <a:latin typeface="Arial" pitchFamily="34" charset="0"/>
                <a:ea typeface="+mn-ea"/>
                <a:cs typeface="+mn-cs"/>
              </a:rPr>
              <a:t> (siehe nächste Folie)</a:t>
            </a:r>
          </a:p>
          <a:p>
            <a:pPr marL="177800" marR="0" lvl="2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None/>
              <a:tabLst/>
              <a:defRPr/>
            </a:pPr>
            <a:endParaRPr lang="de-DE" sz="11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20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Schritt 6: Steuern &amp; Regeln Automatisierung der Netze</a:t>
            </a:r>
          </a:p>
          <a:p>
            <a:pPr>
              <a:buNone/>
            </a:pPr>
            <a:endParaRPr lang="de-DE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Die </a:t>
            </a:r>
            <a:r>
              <a:rPr lang="de-DE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Automatisierung der Netze </a:t>
            </a:r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wird in vielen </a:t>
            </a:r>
            <a:r>
              <a:rPr lang="de-DE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Verteilnetzen</a:t>
            </a:r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notwendig werden. </a:t>
            </a:r>
          </a:p>
          <a:p>
            <a:pPr>
              <a:buNone/>
            </a:pPr>
            <a:endParaRPr lang="de-DE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Technologien zur Automatisierung müssen allerdings nach volkswirtschaftlichen </a:t>
            </a:r>
            <a:r>
              <a:rPr lang="de-DE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Kosten-Nutzen-Gesichtspunkten</a:t>
            </a:r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Abhängigkeit von den Herausforderungen </a:t>
            </a:r>
            <a:r>
              <a:rPr lang="de-DE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im jeweiligen </a:t>
            </a:r>
            <a:r>
              <a:rPr lang="de-DE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Verteilnetz</a:t>
            </a:r>
            <a:r>
              <a:rPr lang="de-DE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installiert werden (regionale Gegebenheiten der Netztopologie, Meteorologie etc.). </a:t>
            </a:r>
          </a:p>
          <a:p>
            <a:pPr>
              <a:buNone/>
            </a:pPr>
            <a:endParaRPr lang="de-DE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Losgelöst von der Größe der Herausforderungen werden für </a:t>
            </a:r>
            <a:r>
              <a:rPr lang="de-DE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die Netzplanung modulare technische Konzepte </a:t>
            </a:r>
            <a:r>
              <a: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und eine möglichst zuverlässige Abschätzung des Zubaus Erneuerbarer Energien benötigt.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de-DE" sz="1000" dirty="0" smtClean="0"/>
              <a:t>Schritt 10:</a:t>
            </a:r>
            <a:r>
              <a:rPr lang="de-DE" sz="1000" baseline="0" dirty="0" smtClean="0"/>
              <a:t> Variabler Verbrauch – Demand Side Integration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sz="1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Neben</a:t>
            </a:r>
            <a:r>
              <a:rPr lang="de-DE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der variablen Erzeugung spielt die direkte Beeinflussung des Energieverbrauchs auf der Verbraucherseite eine ebenso wichtige Rolle.</a:t>
            </a:r>
          </a:p>
          <a:p>
            <a:pPr>
              <a:buNone/>
            </a:pPr>
            <a:endParaRPr lang="de-DE" sz="10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de-DE" sz="1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Kommentar Zur</a:t>
            </a:r>
            <a:r>
              <a:rPr lang="de-DE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Grafik:</a:t>
            </a:r>
            <a:endParaRPr lang="de-DE" sz="10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Eine im BDEW unter Mitgliedsunternehmen vorgenommene Abschätzung der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Potenziale technischer Komponenten 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im Smart </a:t>
            </a:r>
            <a:r>
              <a:rPr lang="de-DE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Grid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ergab eine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hohe Wertung für regelbare Lasten im </a:t>
            </a:r>
            <a:r>
              <a:rPr lang="de-DE" sz="10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Verteilnetz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Wichtig ist hierbei jedoch, Industrie, Gewerbe und Haushalte als Kundengruppen zu differenzieren. </a:t>
            </a:r>
          </a:p>
          <a:p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 ist das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Lastverschiebungspotenzial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 Haushalten niedriger als das in Gewerbe und Industrie. </a:t>
            </a:r>
          </a:p>
          <a:p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 einem ersten Schritt sollte folglich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industrielles Lastmanagement 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im Fokus stehen. 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Für eine valide Einschätzung der Lastverschiebungspotenziale ist außerdem entscheidend, auch den demografischen Wandel und die Entwicklung neuer Technologien (bspw.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Elektromobilität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zu betrachten. 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Durch Entwicklungen wie die Einführung der Elektromobilität wird es künftig ein deutlich </a:t>
            </a:r>
            <a:r>
              <a:rPr lang="de-DE" sz="1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höheres koordinierbares Lastverschiebungspotenzial </a:t>
            </a: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geben.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r>
              <a:rPr lang="de-DE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Um dieses Potenzial zu heben, werden Lieferanten oder – als neue Marktrolle ausgestaltet – so genannte Aggregatoren/Demand Side Manager Produkte generieren, die das Bündeln von Lasten ermöglichen. </a:t>
            </a:r>
          </a:p>
          <a:p>
            <a:endParaRPr lang="de-DE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endParaRPr lang="de-DE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de-DE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/>
        </p:nvSpPr>
        <p:spPr bwMode="hidden">
          <a:xfrm>
            <a:off x="0" y="1268413"/>
            <a:ext cx="9144000" cy="5589587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5" name="Rectangle 1034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3000">
              <a:solidFill>
                <a:srgbClr val="0068AF"/>
              </a:solidFill>
              <a:latin typeface="Arial" pitchFamily="34" charset="0"/>
            </a:endParaRPr>
          </a:p>
        </p:txBody>
      </p:sp>
      <p:sp>
        <p:nvSpPr>
          <p:cNvPr id="6" name="Rectangle 1035"/>
          <p:cNvSpPr>
            <a:spLocks noChangeArrowheads="1"/>
          </p:cNvSpPr>
          <p:nvPr/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3000">
              <a:solidFill>
                <a:srgbClr val="F82B26"/>
              </a:solidFill>
              <a:latin typeface="Arial" pitchFamily="34" charset="0"/>
            </a:endParaRPr>
          </a:p>
        </p:txBody>
      </p:sp>
      <p:sp>
        <p:nvSpPr>
          <p:cNvPr id="7" name="Rectangle 1036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8" name="Rectangle 1026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0" name="Text Box 1037"/>
          <p:cNvSpPr txBox="1">
            <a:spLocks noChangeArrowheads="1"/>
          </p:cNvSpPr>
          <p:nvPr/>
        </p:nvSpPr>
        <p:spPr bwMode="gray">
          <a:xfrm>
            <a:off x="7956550" y="6429375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www.bdew.de</a:t>
            </a:r>
          </a:p>
        </p:txBody>
      </p:sp>
      <p:sp>
        <p:nvSpPr>
          <p:cNvPr id="11" name="Text Box 1048"/>
          <p:cNvSpPr txBox="1">
            <a:spLocks noChangeArrowheads="1"/>
          </p:cNvSpPr>
          <p:nvPr/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BDEW Bundesverband der </a:t>
            </a:r>
          </a:p>
          <a:p>
            <a:pPr algn="l">
              <a:lnSpc>
                <a:spcPct val="90000"/>
              </a:lnSpc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Energie- und Wasserwirtschaft e.V.</a:t>
            </a:r>
          </a:p>
        </p:txBody>
      </p:sp>
      <p:grpSp>
        <p:nvGrpSpPr>
          <p:cNvPr id="12" name="Group 1068"/>
          <p:cNvGrpSpPr>
            <a:grpSpLocks/>
          </p:cNvGrpSpPr>
          <p:nvPr/>
        </p:nvGrpSpPr>
        <p:grpSpPr bwMode="auto">
          <a:xfrm>
            <a:off x="7472363" y="296863"/>
            <a:ext cx="1417637" cy="736600"/>
            <a:chOff x="4707" y="187"/>
            <a:chExt cx="893" cy="464"/>
          </a:xfrm>
        </p:grpSpPr>
        <p:sp>
          <p:nvSpPr>
            <p:cNvPr id="13" name="Freeform 1063"/>
            <p:cNvSpPr>
              <a:spLocks/>
            </p:cNvSpPr>
            <p:nvPr userDrawn="1"/>
          </p:nvSpPr>
          <p:spPr bwMode="auto">
            <a:xfrm>
              <a:off x="5346" y="276"/>
              <a:ext cx="254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4" name="Freeform 1064"/>
            <p:cNvSpPr>
              <a:spLocks/>
            </p:cNvSpPr>
            <p:nvPr userDrawn="1"/>
          </p:nvSpPr>
          <p:spPr bwMode="auto">
            <a:xfrm>
              <a:off x="5132" y="270"/>
              <a:ext cx="199" cy="199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5" name="Freeform 1065"/>
            <p:cNvSpPr>
              <a:spLocks noEditPoints="1"/>
            </p:cNvSpPr>
            <p:nvPr userDrawn="1"/>
          </p:nvSpPr>
          <p:spPr bwMode="auto">
            <a:xfrm>
              <a:off x="4918" y="187"/>
              <a:ext cx="200" cy="284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6" name="Freeform 1066"/>
            <p:cNvSpPr>
              <a:spLocks noEditPoints="1"/>
            </p:cNvSpPr>
            <p:nvPr userDrawn="1"/>
          </p:nvSpPr>
          <p:spPr bwMode="auto">
            <a:xfrm>
              <a:off x="4707" y="187"/>
              <a:ext cx="199" cy="284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7" name="Freeform 1067"/>
            <p:cNvSpPr>
              <a:spLocks noEditPoints="1"/>
            </p:cNvSpPr>
            <p:nvPr userDrawn="1"/>
          </p:nvSpPr>
          <p:spPr bwMode="auto">
            <a:xfrm>
              <a:off x="4707" y="568"/>
              <a:ext cx="893" cy="8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6407150" cy="8921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24175"/>
            <a:ext cx="6400800" cy="16573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</a:t>
            </a:r>
          </a:p>
          <a:p>
            <a:r>
              <a:rPr lang="de-DE"/>
              <a:t>durch Klicken bearbeiten.</a:t>
            </a:r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39FDE7-63A3-4601-B601-FDD10207CC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04788"/>
            <a:ext cx="2159000" cy="5921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04788"/>
            <a:ext cx="6329363" cy="5921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5F7D120-FAD5-4A07-BA90-35B411F4D7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4788"/>
            <a:ext cx="6842125" cy="7762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52413" y="1341438"/>
            <a:ext cx="8639175" cy="47847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D971A60-BA2E-4319-92F2-974FB205D6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hidden">
          <a:xfrm>
            <a:off x="0" y="1304925"/>
            <a:ext cx="9144000" cy="55530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4106" name="Rectangle 103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 noProof="0">
              <a:solidFill>
                <a:srgbClr val="0068AF"/>
              </a:solidFill>
            </a:endParaRPr>
          </a:p>
        </p:txBody>
      </p:sp>
      <p:sp>
        <p:nvSpPr>
          <p:cNvPr id="410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5084763"/>
            <a:ext cx="9144000" cy="1368425"/>
          </a:xfrm>
          <a:prstGeom prst="rect">
            <a:avLst/>
          </a:prstGeom>
          <a:solidFill>
            <a:srgbClr val="A014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3000" noProof="0">
              <a:solidFill>
                <a:srgbClr val="F82B26"/>
              </a:solidFill>
            </a:endParaRPr>
          </a:p>
        </p:txBody>
      </p:sp>
      <p:sp>
        <p:nvSpPr>
          <p:cNvPr id="4108" name="Rectangle 103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4098" name="Rectangle 10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4099" name="Rectangle 102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rgbClr val="757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noProof="0"/>
          </a:p>
        </p:txBody>
      </p:sp>
      <p:sp>
        <p:nvSpPr>
          <p:cNvPr id="4109" name="Text Box 10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56550" y="6450392"/>
            <a:ext cx="936625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noProof="0" dirty="0">
                <a:solidFill>
                  <a:schemeClr val="bg1"/>
                </a:solidFill>
              </a:rPr>
              <a:t>www.bdew.de</a:t>
            </a:r>
          </a:p>
        </p:txBody>
      </p:sp>
      <p:sp>
        <p:nvSpPr>
          <p:cNvPr id="4120" name="Text Box 10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de-DE" sz="1000" noProof="0">
                <a:solidFill>
                  <a:schemeClr val="bg1"/>
                </a:solidFill>
              </a:rPr>
              <a:t>BDEW Bundesverband der </a:t>
            </a:r>
          </a:p>
          <a:p>
            <a:pPr algn="l">
              <a:lnSpc>
                <a:spcPct val="90000"/>
              </a:lnSpc>
            </a:pPr>
            <a:r>
              <a:rPr lang="de-DE" sz="1000" noProof="0">
                <a:solidFill>
                  <a:schemeClr val="bg1"/>
                </a:solidFill>
              </a:rPr>
              <a:t>Energie- und Wasserwirtschaft e.V.</a:t>
            </a:r>
          </a:p>
        </p:txBody>
      </p:sp>
      <p:grpSp>
        <p:nvGrpSpPr>
          <p:cNvPr id="2" name="Group 17"/>
          <p:cNvGrpSpPr/>
          <p:nvPr>
            <p:custDataLst>
              <p:tags r:id="rId9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4135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4136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4137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4138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4139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660232" y="6470475"/>
            <a:ext cx="1296988" cy="108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 smtClean="0"/>
              <a:t>14.05.2014</a:t>
            </a:r>
            <a:endParaRPr lang="de-DE" dirty="0"/>
          </a:p>
        </p:txBody>
      </p:sp>
      <p:sp>
        <p:nvSpPr>
          <p:cNvPr id="23" name="TextBox 5"/>
          <p:cNvSpPr txBox="1"/>
          <p:nvPr>
            <p:custDataLst>
              <p:tags r:id="rId13"/>
            </p:custDataLst>
          </p:nvPr>
        </p:nvSpPr>
        <p:spPr>
          <a:xfrm>
            <a:off x="827583" y="1772816"/>
            <a:ext cx="8065591" cy="935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noProof="0" dirty="0" smtClean="0"/>
              <a:t>Vielen Dank für Ihre Aufmerksamkeit!</a:t>
            </a:r>
          </a:p>
        </p:txBody>
      </p:sp>
      <p:sp>
        <p:nvSpPr>
          <p:cNvPr id="24" name="TextBox 6"/>
          <p:cNvSpPr txBox="1"/>
          <p:nvPr>
            <p:custDataLst>
              <p:tags r:id="rId14"/>
            </p:custDataLst>
          </p:nvPr>
        </p:nvSpPr>
        <p:spPr>
          <a:xfrm>
            <a:off x="827583" y="3140174"/>
            <a:ext cx="8065591" cy="1800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400" noProof="0" dirty="0" smtClean="0"/>
              <a:t>BDEW</a:t>
            </a:r>
            <a:br>
              <a:rPr lang="de-DE" sz="1400" noProof="0" dirty="0" smtClean="0"/>
            </a:br>
            <a:r>
              <a:rPr lang="de-DE" sz="1400" noProof="0" dirty="0" smtClean="0"/>
              <a:t>Bundesverband</a:t>
            </a:r>
            <a:r>
              <a:rPr lang="de-DE" sz="1400" baseline="0" noProof="0" dirty="0" smtClean="0"/>
              <a:t> der Energie- und Wasserwirtschaft e.V.</a:t>
            </a:r>
            <a:br>
              <a:rPr lang="de-DE" sz="1400" baseline="0" noProof="0" dirty="0" smtClean="0"/>
            </a:br>
            <a:r>
              <a:rPr lang="de-DE" sz="1400" baseline="0" noProof="0" dirty="0" smtClean="0"/>
              <a:t>Reinhardtstraße 32</a:t>
            </a:r>
          </a:p>
          <a:p>
            <a:pPr algn="l"/>
            <a:r>
              <a:rPr lang="de-DE" sz="1400" baseline="0" noProof="0" dirty="0" smtClean="0"/>
              <a:t>10117 Berlin</a:t>
            </a:r>
          </a:p>
          <a:p>
            <a:pPr algn="l"/>
            <a:endParaRPr lang="de-DE" sz="1400" baseline="0" noProof="0" dirty="0" smtClean="0"/>
          </a:p>
          <a:p>
            <a:pPr algn="l"/>
            <a:r>
              <a:rPr lang="de-DE" sz="1400" baseline="0" noProof="0" dirty="0" smtClean="0"/>
              <a:t>Telefon +49 30 / 300199-0</a:t>
            </a:r>
          </a:p>
          <a:p>
            <a:pPr algn="l"/>
            <a:r>
              <a:rPr lang="de-DE" sz="1400" baseline="0" noProof="0" dirty="0" smtClean="0"/>
              <a:t>www.bdew.de</a:t>
            </a:r>
          </a:p>
          <a:p>
            <a:pPr algn="l"/>
            <a:endParaRPr lang="de-DE" sz="1400" baseline="0" noProof="0" dirty="0" smtClean="0"/>
          </a:p>
          <a:p>
            <a:pPr algn="l"/>
            <a:endParaRPr lang="de-DE" sz="1400" noProof="0" dirty="0"/>
          </a:p>
        </p:txBody>
      </p:sp>
      <p:grpSp>
        <p:nvGrpSpPr>
          <p:cNvPr id="3" name="Group 17"/>
          <p:cNvGrpSpPr/>
          <p:nvPr userDrawn="1">
            <p:custDataLst>
              <p:tags r:id="rId15"/>
            </p:custDataLst>
          </p:nvPr>
        </p:nvGrpSpPr>
        <p:grpSpPr>
          <a:xfrm>
            <a:off x="7472363" y="340143"/>
            <a:ext cx="1417637" cy="736601"/>
            <a:chOff x="7472363" y="296863"/>
            <a:chExt cx="1417637" cy="736601"/>
          </a:xfrm>
        </p:grpSpPr>
        <p:sp>
          <p:nvSpPr>
            <p:cNvPr id="26" name="Freeform 1063"/>
            <p:cNvSpPr>
              <a:spLocks/>
            </p:cNvSpPr>
            <p:nvPr userDrawn="1"/>
          </p:nvSpPr>
          <p:spPr bwMode="auto">
            <a:xfrm>
              <a:off x="8486775" y="438151"/>
              <a:ext cx="403225" cy="309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27" name="Freeform 1064"/>
            <p:cNvSpPr>
              <a:spLocks/>
            </p:cNvSpPr>
            <p:nvPr userDrawn="1"/>
          </p:nvSpPr>
          <p:spPr bwMode="auto">
            <a:xfrm>
              <a:off x="8147050" y="428626"/>
              <a:ext cx="315912" cy="315913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28" name="Freeform 1065"/>
            <p:cNvSpPr>
              <a:spLocks noEditPoints="1"/>
            </p:cNvSpPr>
            <p:nvPr userDrawn="1"/>
          </p:nvSpPr>
          <p:spPr bwMode="auto">
            <a:xfrm>
              <a:off x="7807325" y="296863"/>
              <a:ext cx="317500" cy="450850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29" name="Freeform 1066"/>
            <p:cNvSpPr>
              <a:spLocks noEditPoints="1"/>
            </p:cNvSpPr>
            <p:nvPr userDrawn="1"/>
          </p:nvSpPr>
          <p:spPr bwMode="auto">
            <a:xfrm>
              <a:off x="7472363" y="296863"/>
              <a:ext cx="315912" cy="450850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  <p:sp>
          <p:nvSpPr>
            <p:cNvPr id="30" name="Freeform 1067"/>
            <p:cNvSpPr>
              <a:spLocks noEditPoints="1"/>
            </p:cNvSpPr>
            <p:nvPr userDrawn="1"/>
          </p:nvSpPr>
          <p:spPr bwMode="auto">
            <a:xfrm>
              <a:off x="7472363" y="901701"/>
              <a:ext cx="1417637" cy="131763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noProof="0"/>
            </a:p>
          </p:txBody>
        </p:sp>
      </p:grpSp>
      <p:sp>
        <p:nvSpPr>
          <p:cNvPr id="31" name="TextBox 5"/>
          <p:cNvSpPr txBox="1"/>
          <p:nvPr userDrawn="1">
            <p:custDataLst>
              <p:tags r:id="rId16"/>
            </p:custDataLst>
          </p:nvPr>
        </p:nvSpPr>
        <p:spPr>
          <a:xfrm>
            <a:off x="827583" y="1772816"/>
            <a:ext cx="8065591" cy="935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noProof="0" dirty="0" smtClean="0"/>
              <a:t>Vielen Dank für Ihre Aufmerksamkeit!</a:t>
            </a:r>
          </a:p>
        </p:txBody>
      </p:sp>
      <p:sp>
        <p:nvSpPr>
          <p:cNvPr id="32" name="TextBox 6"/>
          <p:cNvSpPr txBox="1"/>
          <p:nvPr userDrawn="1">
            <p:custDataLst>
              <p:tags r:id="rId17"/>
            </p:custDataLst>
          </p:nvPr>
        </p:nvSpPr>
        <p:spPr>
          <a:xfrm>
            <a:off x="827583" y="3140174"/>
            <a:ext cx="8065591" cy="1800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400" noProof="0" dirty="0" smtClean="0"/>
              <a:t>BDEW</a:t>
            </a:r>
            <a:br>
              <a:rPr lang="de-DE" sz="1400" noProof="0" dirty="0" smtClean="0"/>
            </a:br>
            <a:r>
              <a:rPr lang="de-DE" sz="1400" noProof="0" dirty="0" smtClean="0"/>
              <a:t>Bundesverband</a:t>
            </a:r>
            <a:r>
              <a:rPr lang="de-DE" sz="1400" baseline="0" noProof="0" dirty="0" smtClean="0"/>
              <a:t> der Energie- und Wasserwirtschaft e.V.</a:t>
            </a:r>
            <a:br>
              <a:rPr lang="de-DE" sz="1400" baseline="0" noProof="0" dirty="0" smtClean="0"/>
            </a:br>
            <a:r>
              <a:rPr lang="de-DE" sz="1400" baseline="0" noProof="0" dirty="0" smtClean="0"/>
              <a:t>Reinhardtstraße 32</a:t>
            </a:r>
          </a:p>
          <a:p>
            <a:pPr algn="l"/>
            <a:r>
              <a:rPr lang="de-DE" sz="1400" baseline="0" noProof="0" dirty="0" smtClean="0"/>
              <a:t>10117 Berlin</a:t>
            </a:r>
          </a:p>
          <a:p>
            <a:pPr algn="l"/>
            <a:endParaRPr lang="de-DE" sz="1400" baseline="0" noProof="0" dirty="0" smtClean="0"/>
          </a:p>
          <a:p>
            <a:pPr algn="l"/>
            <a:r>
              <a:rPr lang="de-DE" sz="1400" baseline="0" noProof="0" dirty="0" smtClean="0"/>
              <a:t>Telefon +49 30 / 300199-0</a:t>
            </a:r>
          </a:p>
          <a:p>
            <a:pPr algn="l"/>
            <a:r>
              <a:rPr lang="de-DE" sz="1400" baseline="0" noProof="0" dirty="0" smtClean="0"/>
              <a:t>www.bdew.de</a:t>
            </a:r>
          </a:p>
          <a:p>
            <a:pPr algn="l"/>
            <a:endParaRPr lang="de-DE" sz="1400" baseline="0" noProof="0" dirty="0" smtClean="0"/>
          </a:p>
          <a:p>
            <a:pPr algn="l"/>
            <a:endParaRPr lang="de-DE" sz="1400" noProof="0" dirty="0"/>
          </a:p>
        </p:txBody>
      </p:sp>
    </p:spTree>
  </p:cSld>
  <p:clrMapOvr>
    <a:masterClrMapping/>
  </p:clrMapOvr>
  <p:transition spd="slow"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1B41565-C8E5-42F7-9008-A657558004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6A4A11B-D563-447B-A6D2-65C7CDEC17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413" y="1341438"/>
            <a:ext cx="4243387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243388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F1D504A-04D1-4783-B1D0-1B625A399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A5550A-F9E5-4885-BB5C-DCE96D4878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0B5CDD6-BFB1-4767-8A1B-936258512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CDE8843-0961-4394-9F12-8B25A6B649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A689309-6F62-4D99-89B9-648B823104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219C3D6-04B2-4881-B907-3863EE361B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hidden">
          <a:xfrm>
            <a:off x="0" y="1125538"/>
            <a:ext cx="9144000" cy="5732462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6308725"/>
            <a:ext cx="9144000" cy="73025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381750"/>
            <a:ext cx="9144000" cy="476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04788"/>
            <a:ext cx="68421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ist Platz für den Titel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413" y="1341438"/>
            <a:ext cx="86391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407150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gray">
          <a:xfrm>
            <a:off x="252413" y="6381750"/>
            <a:ext cx="2436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</a:rPr>
              <a:t>BDEW Bundesverband der </a:t>
            </a:r>
          </a:p>
          <a:p>
            <a:pPr algn="l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</a:rPr>
              <a:t>Energie- und Wasserwirtschaft e.V.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3025" y="6407150"/>
            <a:ext cx="1296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9850" y="6559550"/>
            <a:ext cx="1298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0DC2BD31-837B-4D7E-81AC-5E276C47A8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5" name="Group 36"/>
          <p:cNvGrpSpPr>
            <a:grpSpLocks noChangeAspect="1"/>
          </p:cNvGrpSpPr>
          <p:nvPr/>
        </p:nvGrpSpPr>
        <p:grpSpPr bwMode="auto">
          <a:xfrm>
            <a:off x="7856538" y="339725"/>
            <a:ext cx="1033462" cy="536575"/>
            <a:chOff x="4707" y="187"/>
            <a:chExt cx="893" cy="464"/>
          </a:xfrm>
        </p:grpSpPr>
        <p:sp>
          <p:nvSpPr>
            <p:cNvPr id="1061" name="Freeform 37"/>
            <p:cNvSpPr>
              <a:spLocks noChangeAspect="1"/>
            </p:cNvSpPr>
            <p:nvPr userDrawn="1"/>
          </p:nvSpPr>
          <p:spPr bwMode="auto">
            <a:xfrm>
              <a:off x="5346" y="276"/>
              <a:ext cx="254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9"/>
                </a:cxn>
                <a:cxn ang="0">
                  <a:pos x="523" y="1367"/>
                </a:cxn>
                <a:cxn ang="0">
                  <a:pos x="890" y="1204"/>
                </a:cxn>
                <a:cxn ang="0">
                  <a:pos x="1253" y="1367"/>
                </a:cxn>
                <a:cxn ang="0">
                  <a:pos x="1775" y="869"/>
                </a:cxn>
                <a:cxn ang="0">
                  <a:pos x="1775" y="0"/>
                </a:cxn>
                <a:cxn ang="0">
                  <a:pos x="1461" y="0"/>
                </a:cxn>
                <a:cxn ang="0">
                  <a:pos x="1461" y="877"/>
                </a:cxn>
                <a:cxn ang="0">
                  <a:pos x="1253" y="1076"/>
                </a:cxn>
                <a:cxn ang="0">
                  <a:pos x="1047" y="877"/>
                </a:cxn>
                <a:cxn ang="0">
                  <a:pos x="1047" y="0"/>
                </a:cxn>
                <a:cxn ang="0">
                  <a:pos x="733" y="0"/>
                </a:cxn>
                <a:cxn ang="0">
                  <a:pos x="733" y="877"/>
                </a:cxn>
                <a:cxn ang="0">
                  <a:pos x="523" y="1076"/>
                </a:cxn>
                <a:cxn ang="0">
                  <a:pos x="315" y="877"/>
                </a:cxn>
                <a:cxn ang="0">
                  <a:pos x="315" y="0"/>
                </a:cxn>
                <a:cxn ang="0">
                  <a:pos x="0" y="0"/>
                </a:cxn>
              </a:cxnLst>
              <a:rect l="0" t="0" r="r" b="b"/>
              <a:pathLst>
                <a:path w="1775" h="1367">
                  <a:moveTo>
                    <a:pt x="0" y="0"/>
                  </a:moveTo>
                  <a:lnTo>
                    <a:pt x="0" y="869"/>
                  </a:lnTo>
                  <a:cubicBezTo>
                    <a:pt x="0" y="1145"/>
                    <a:pt x="237" y="1367"/>
                    <a:pt x="523" y="1367"/>
                  </a:cubicBezTo>
                  <a:cubicBezTo>
                    <a:pt x="661" y="1367"/>
                    <a:pt x="820" y="1293"/>
                    <a:pt x="890" y="1204"/>
                  </a:cubicBezTo>
                  <a:cubicBezTo>
                    <a:pt x="956" y="1293"/>
                    <a:pt x="1115" y="1367"/>
                    <a:pt x="1253" y="1367"/>
                  </a:cubicBezTo>
                  <a:cubicBezTo>
                    <a:pt x="1541" y="1367"/>
                    <a:pt x="1775" y="1145"/>
                    <a:pt x="1775" y="869"/>
                  </a:cubicBezTo>
                  <a:lnTo>
                    <a:pt x="1775" y="0"/>
                  </a:lnTo>
                  <a:lnTo>
                    <a:pt x="1461" y="0"/>
                  </a:lnTo>
                  <a:lnTo>
                    <a:pt x="1461" y="877"/>
                  </a:lnTo>
                  <a:cubicBezTo>
                    <a:pt x="1461" y="985"/>
                    <a:pt x="1369" y="1076"/>
                    <a:pt x="1253" y="1076"/>
                  </a:cubicBezTo>
                  <a:cubicBezTo>
                    <a:pt x="1142" y="1076"/>
                    <a:pt x="1047" y="985"/>
                    <a:pt x="1047" y="877"/>
                  </a:cubicBezTo>
                  <a:lnTo>
                    <a:pt x="1047" y="0"/>
                  </a:lnTo>
                  <a:lnTo>
                    <a:pt x="733" y="0"/>
                  </a:lnTo>
                  <a:lnTo>
                    <a:pt x="733" y="877"/>
                  </a:lnTo>
                  <a:cubicBezTo>
                    <a:pt x="733" y="985"/>
                    <a:pt x="638" y="1076"/>
                    <a:pt x="523" y="1076"/>
                  </a:cubicBezTo>
                  <a:cubicBezTo>
                    <a:pt x="407" y="1076"/>
                    <a:pt x="315" y="985"/>
                    <a:pt x="315" y="877"/>
                  </a:cubicBez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062" name="Freeform 38"/>
            <p:cNvSpPr>
              <a:spLocks noChangeAspect="1"/>
            </p:cNvSpPr>
            <p:nvPr userDrawn="1"/>
          </p:nvSpPr>
          <p:spPr bwMode="auto">
            <a:xfrm>
              <a:off x="5132" y="269"/>
              <a:ext cx="199" cy="199"/>
            </a:xfrm>
            <a:custGeom>
              <a:avLst/>
              <a:gdLst/>
              <a:ahLst/>
              <a:cxnLst>
                <a:cxn ang="0">
                  <a:pos x="1384" y="800"/>
                </a:cxn>
                <a:cxn ang="0">
                  <a:pos x="1391" y="696"/>
                </a:cxn>
                <a:cxn ang="0">
                  <a:pos x="697" y="0"/>
                </a:cxn>
                <a:cxn ang="0">
                  <a:pos x="0" y="696"/>
                </a:cxn>
                <a:cxn ang="0">
                  <a:pos x="697" y="1392"/>
                </a:cxn>
                <a:cxn ang="0">
                  <a:pos x="1344" y="948"/>
                </a:cxn>
                <a:cxn ang="0">
                  <a:pos x="1017" y="948"/>
                </a:cxn>
                <a:cxn ang="0">
                  <a:pos x="697" y="1107"/>
                </a:cxn>
                <a:cxn ang="0">
                  <a:pos x="286" y="696"/>
                </a:cxn>
                <a:cxn ang="0">
                  <a:pos x="697" y="288"/>
                </a:cxn>
                <a:cxn ang="0">
                  <a:pos x="1062" y="515"/>
                </a:cxn>
                <a:cxn ang="0">
                  <a:pos x="566" y="515"/>
                </a:cxn>
                <a:cxn ang="0">
                  <a:pos x="566" y="800"/>
                </a:cxn>
                <a:cxn ang="0">
                  <a:pos x="1384" y="800"/>
                </a:cxn>
              </a:cxnLst>
              <a:rect l="0" t="0" r="r" b="b"/>
              <a:pathLst>
                <a:path w="1391" h="1392">
                  <a:moveTo>
                    <a:pt x="1384" y="800"/>
                  </a:moveTo>
                  <a:cubicBezTo>
                    <a:pt x="1390" y="766"/>
                    <a:pt x="1391" y="732"/>
                    <a:pt x="1391" y="696"/>
                  </a:cubicBezTo>
                  <a:cubicBezTo>
                    <a:pt x="1391" y="312"/>
                    <a:pt x="1081" y="0"/>
                    <a:pt x="697" y="0"/>
                  </a:cubicBezTo>
                  <a:cubicBezTo>
                    <a:pt x="310" y="0"/>
                    <a:pt x="0" y="312"/>
                    <a:pt x="0" y="696"/>
                  </a:cubicBezTo>
                  <a:cubicBezTo>
                    <a:pt x="0" y="1082"/>
                    <a:pt x="310" y="1392"/>
                    <a:pt x="697" y="1392"/>
                  </a:cubicBezTo>
                  <a:cubicBezTo>
                    <a:pt x="992" y="1392"/>
                    <a:pt x="1244" y="1207"/>
                    <a:pt x="1344" y="948"/>
                  </a:cubicBezTo>
                  <a:lnTo>
                    <a:pt x="1017" y="948"/>
                  </a:lnTo>
                  <a:cubicBezTo>
                    <a:pt x="943" y="1044"/>
                    <a:pt x="827" y="1107"/>
                    <a:pt x="697" y="1107"/>
                  </a:cubicBezTo>
                  <a:cubicBezTo>
                    <a:pt x="469" y="1107"/>
                    <a:pt x="286" y="923"/>
                    <a:pt x="286" y="696"/>
                  </a:cubicBezTo>
                  <a:cubicBezTo>
                    <a:pt x="286" y="471"/>
                    <a:pt x="469" y="288"/>
                    <a:pt x="697" y="288"/>
                  </a:cubicBezTo>
                  <a:cubicBezTo>
                    <a:pt x="856" y="288"/>
                    <a:pt x="994" y="381"/>
                    <a:pt x="1062" y="515"/>
                  </a:cubicBezTo>
                  <a:lnTo>
                    <a:pt x="566" y="515"/>
                  </a:lnTo>
                  <a:lnTo>
                    <a:pt x="566" y="800"/>
                  </a:lnTo>
                  <a:lnTo>
                    <a:pt x="1384" y="80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063" name="Freeform 39"/>
            <p:cNvSpPr>
              <a:spLocks noChangeAspect="1" noEditPoints="1"/>
            </p:cNvSpPr>
            <p:nvPr userDrawn="1"/>
          </p:nvSpPr>
          <p:spPr bwMode="auto">
            <a:xfrm>
              <a:off x="4918" y="187"/>
              <a:ext cx="200" cy="284"/>
            </a:xfrm>
            <a:custGeom>
              <a:avLst/>
              <a:gdLst/>
              <a:ahLst/>
              <a:cxnLst>
                <a:cxn ang="0">
                  <a:pos x="785" y="1685"/>
                </a:cxn>
                <a:cxn ang="0">
                  <a:pos x="690" y="1699"/>
                </a:cxn>
                <a:cxn ang="0">
                  <a:pos x="537" y="1665"/>
                </a:cxn>
                <a:cxn ang="0">
                  <a:pos x="284" y="1287"/>
                </a:cxn>
                <a:cxn ang="0">
                  <a:pos x="694" y="877"/>
                </a:cxn>
                <a:cxn ang="0">
                  <a:pos x="1104" y="1287"/>
                </a:cxn>
                <a:cxn ang="0">
                  <a:pos x="785" y="1685"/>
                </a:cxn>
                <a:cxn ang="0">
                  <a:pos x="1093" y="0"/>
                </a:cxn>
                <a:cxn ang="0">
                  <a:pos x="1093" y="739"/>
                </a:cxn>
                <a:cxn ang="0">
                  <a:pos x="690" y="601"/>
                </a:cxn>
                <a:cxn ang="0">
                  <a:pos x="0" y="1292"/>
                </a:cxn>
                <a:cxn ang="0">
                  <a:pos x="690" y="1984"/>
                </a:cxn>
                <a:cxn ang="0">
                  <a:pos x="1093" y="1853"/>
                </a:cxn>
                <a:cxn ang="0">
                  <a:pos x="1093" y="1969"/>
                </a:cxn>
                <a:cxn ang="0">
                  <a:pos x="1392" y="1969"/>
                </a:cxn>
                <a:cxn ang="0">
                  <a:pos x="1392" y="0"/>
                </a:cxn>
                <a:cxn ang="0">
                  <a:pos x="1093" y="0"/>
                </a:cxn>
              </a:cxnLst>
              <a:rect l="0" t="0" r="r" b="b"/>
              <a:pathLst>
                <a:path w="1392" h="1984">
                  <a:moveTo>
                    <a:pt x="785" y="1685"/>
                  </a:moveTo>
                  <a:cubicBezTo>
                    <a:pt x="756" y="1693"/>
                    <a:pt x="724" y="1699"/>
                    <a:pt x="690" y="1699"/>
                  </a:cubicBezTo>
                  <a:cubicBezTo>
                    <a:pt x="635" y="1699"/>
                    <a:pt x="583" y="1687"/>
                    <a:pt x="537" y="1665"/>
                  </a:cubicBezTo>
                  <a:cubicBezTo>
                    <a:pt x="388" y="1604"/>
                    <a:pt x="284" y="1457"/>
                    <a:pt x="284" y="1287"/>
                  </a:cubicBezTo>
                  <a:cubicBezTo>
                    <a:pt x="284" y="1060"/>
                    <a:pt x="467" y="877"/>
                    <a:pt x="694" y="877"/>
                  </a:cubicBezTo>
                  <a:cubicBezTo>
                    <a:pt x="921" y="877"/>
                    <a:pt x="1104" y="1060"/>
                    <a:pt x="1104" y="1287"/>
                  </a:cubicBezTo>
                  <a:cubicBezTo>
                    <a:pt x="1104" y="1481"/>
                    <a:pt x="968" y="1644"/>
                    <a:pt x="785" y="1685"/>
                  </a:cubicBezTo>
                  <a:close/>
                  <a:moveTo>
                    <a:pt x="1093" y="0"/>
                  </a:moveTo>
                  <a:lnTo>
                    <a:pt x="1093" y="739"/>
                  </a:lnTo>
                  <a:cubicBezTo>
                    <a:pt x="981" y="654"/>
                    <a:pt x="843" y="601"/>
                    <a:pt x="690" y="601"/>
                  </a:cubicBezTo>
                  <a:cubicBezTo>
                    <a:pt x="310" y="601"/>
                    <a:pt x="0" y="911"/>
                    <a:pt x="0" y="1292"/>
                  </a:cubicBezTo>
                  <a:cubicBezTo>
                    <a:pt x="0" y="1674"/>
                    <a:pt x="310" y="1984"/>
                    <a:pt x="690" y="1984"/>
                  </a:cubicBezTo>
                  <a:cubicBezTo>
                    <a:pt x="843" y="1984"/>
                    <a:pt x="981" y="1935"/>
                    <a:pt x="1093" y="1853"/>
                  </a:cubicBezTo>
                  <a:lnTo>
                    <a:pt x="1093" y="1969"/>
                  </a:lnTo>
                  <a:lnTo>
                    <a:pt x="1392" y="1969"/>
                  </a:lnTo>
                  <a:lnTo>
                    <a:pt x="1392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064" name="Freeform 40"/>
            <p:cNvSpPr>
              <a:spLocks noChangeAspect="1" noEditPoints="1"/>
            </p:cNvSpPr>
            <p:nvPr userDrawn="1"/>
          </p:nvSpPr>
          <p:spPr bwMode="auto">
            <a:xfrm>
              <a:off x="4707" y="187"/>
              <a:ext cx="199" cy="284"/>
            </a:xfrm>
            <a:custGeom>
              <a:avLst/>
              <a:gdLst/>
              <a:ahLst/>
              <a:cxnLst>
                <a:cxn ang="0">
                  <a:pos x="1709" y="3329"/>
                </a:cxn>
                <a:cxn ang="0">
                  <a:pos x="1399" y="3397"/>
                </a:cxn>
                <a:cxn ang="0">
                  <a:pos x="1210" y="3370"/>
                </a:cxn>
                <a:cxn ang="0">
                  <a:pos x="575" y="2573"/>
                </a:cxn>
                <a:cxn ang="0">
                  <a:pos x="1395" y="1753"/>
                </a:cxn>
                <a:cxn ang="0">
                  <a:pos x="2216" y="2573"/>
                </a:cxn>
                <a:cxn ang="0">
                  <a:pos x="1709" y="3329"/>
                </a:cxn>
                <a:cxn ang="0">
                  <a:pos x="1399" y="1202"/>
                </a:cxn>
                <a:cxn ang="0">
                  <a:pos x="597" y="1478"/>
                </a:cxn>
                <a:cxn ang="0">
                  <a:pos x="597" y="0"/>
                </a:cxn>
                <a:cxn ang="0">
                  <a:pos x="0" y="0"/>
                </a:cxn>
                <a:cxn ang="0">
                  <a:pos x="0" y="3937"/>
                </a:cxn>
                <a:cxn ang="0">
                  <a:pos x="597" y="3937"/>
                </a:cxn>
                <a:cxn ang="0">
                  <a:pos x="597" y="3706"/>
                </a:cxn>
                <a:cxn ang="0">
                  <a:pos x="1399" y="3967"/>
                </a:cxn>
                <a:cxn ang="0">
                  <a:pos x="2783" y="2584"/>
                </a:cxn>
                <a:cxn ang="0">
                  <a:pos x="1399" y="1202"/>
                </a:cxn>
              </a:cxnLst>
              <a:rect l="0" t="0" r="r" b="b"/>
              <a:pathLst>
                <a:path w="2783" h="3967">
                  <a:moveTo>
                    <a:pt x="1709" y="3329"/>
                  </a:moveTo>
                  <a:cubicBezTo>
                    <a:pt x="1615" y="3374"/>
                    <a:pt x="1512" y="3397"/>
                    <a:pt x="1399" y="3397"/>
                  </a:cubicBezTo>
                  <a:cubicBezTo>
                    <a:pt x="1335" y="3397"/>
                    <a:pt x="1270" y="3385"/>
                    <a:pt x="1210" y="3370"/>
                  </a:cubicBezTo>
                  <a:cubicBezTo>
                    <a:pt x="847" y="3287"/>
                    <a:pt x="575" y="2962"/>
                    <a:pt x="575" y="2573"/>
                  </a:cubicBezTo>
                  <a:cubicBezTo>
                    <a:pt x="575" y="2120"/>
                    <a:pt x="941" y="1753"/>
                    <a:pt x="1395" y="1753"/>
                  </a:cubicBezTo>
                  <a:cubicBezTo>
                    <a:pt x="1849" y="1753"/>
                    <a:pt x="2216" y="2120"/>
                    <a:pt x="2216" y="2573"/>
                  </a:cubicBezTo>
                  <a:cubicBezTo>
                    <a:pt x="2216" y="2913"/>
                    <a:pt x="2008" y="3208"/>
                    <a:pt x="1709" y="3329"/>
                  </a:cubicBezTo>
                  <a:close/>
                  <a:moveTo>
                    <a:pt x="1399" y="1202"/>
                  </a:moveTo>
                  <a:cubicBezTo>
                    <a:pt x="1093" y="1202"/>
                    <a:pt x="820" y="1308"/>
                    <a:pt x="597" y="1478"/>
                  </a:cubicBezTo>
                  <a:lnTo>
                    <a:pt x="597" y="0"/>
                  </a:lnTo>
                  <a:lnTo>
                    <a:pt x="0" y="0"/>
                  </a:lnTo>
                  <a:lnTo>
                    <a:pt x="0" y="3937"/>
                  </a:lnTo>
                  <a:lnTo>
                    <a:pt x="597" y="3937"/>
                  </a:lnTo>
                  <a:lnTo>
                    <a:pt x="597" y="3706"/>
                  </a:lnTo>
                  <a:cubicBezTo>
                    <a:pt x="820" y="3869"/>
                    <a:pt x="1093" y="3967"/>
                    <a:pt x="1399" y="3967"/>
                  </a:cubicBezTo>
                  <a:cubicBezTo>
                    <a:pt x="2163" y="3967"/>
                    <a:pt x="2783" y="3348"/>
                    <a:pt x="2783" y="2584"/>
                  </a:cubicBezTo>
                  <a:cubicBezTo>
                    <a:pt x="2783" y="1821"/>
                    <a:pt x="2163" y="1202"/>
                    <a:pt x="1399" y="1202"/>
                  </a:cubicBezTo>
                  <a:close/>
                </a:path>
              </a:pathLst>
            </a:custGeom>
            <a:solidFill>
              <a:srgbClr val="A0143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  <p:sp>
          <p:nvSpPr>
            <p:cNvPr id="1065" name="Freeform 41"/>
            <p:cNvSpPr>
              <a:spLocks noChangeAspect="1" noEditPoints="1"/>
            </p:cNvSpPr>
            <p:nvPr userDrawn="1"/>
          </p:nvSpPr>
          <p:spPr bwMode="auto">
            <a:xfrm>
              <a:off x="4707" y="569"/>
              <a:ext cx="893" cy="82"/>
            </a:xfrm>
            <a:custGeom>
              <a:avLst/>
              <a:gdLst/>
              <a:ahLst/>
              <a:cxnLst>
                <a:cxn ang="0">
                  <a:pos x="227" y="276"/>
                </a:cxn>
                <a:cxn ang="0">
                  <a:pos x="255" y="45"/>
                </a:cxn>
                <a:cxn ang="0">
                  <a:pos x="591" y="246"/>
                </a:cxn>
                <a:cxn ang="0">
                  <a:pos x="323" y="150"/>
                </a:cxn>
                <a:cxn ang="0">
                  <a:pos x="474" y="216"/>
                </a:cxn>
                <a:cxn ang="0">
                  <a:pos x="792" y="145"/>
                </a:cxn>
                <a:cxn ang="0">
                  <a:pos x="799" y="397"/>
                </a:cxn>
                <a:cxn ang="0">
                  <a:pos x="746" y="273"/>
                </a:cxn>
                <a:cxn ang="0">
                  <a:pos x="1079" y="182"/>
                </a:cxn>
                <a:cxn ang="0">
                  <a:pos x="996" y="453"/>
                </a:cxn>
                <a:cxn ang="0">
                  <a:pos x="1175" y="152"/>
                </a:cxn>
                <a:cxn ang="0">
                  <a:pos x="1218" y="301"/>
                </a:cxn>
                <a:cxn ang="0">
                  <a:pos x="1407" y="482"/>
                </a:cxn>
                <a:cxn ang="0">
                  <a:pos x="1489" y="497"/>
                </a:cxn>
                <a:cxn ang="0">
                  <a:pos x="1347" y="386"/>
                </a:cxn>
                <a:cxn ang="0">
                  <a:pos x="1660" y="49"/>
                </a:cxn>
                <a:cxn ang="0">
                  <a:pos x="1651" y="453"/>
                </a:cxn>
                <a:cxn ang="0">
                  <a:pos x="1651" y="453"/>
                </a:cxn>
                <a:cxn ang="0">
                  <a:pos x="1978" y="429"/>
                </a:cxn>
                <a:cxn ang="0">
                  <a:pos x="1982" y="295"/>
                </a:cxn>
                <a:cxn ang="0">
                  <a:pos x="2146" y="414"/>
                </a:cxn>
                <a:cxn ang="0">
                  <a:pos x="2799" y="51"/>
                </a:cxn>
                <a:cxn ang="0">
                  <a:pos x="2582" y="45"/>
                </a:cxn>
                <a:cxn ang="0">
                  <a:pos x="2365" y="41"/>
                </a:cxn>
                <a:cxn ang="0">
                  <a:pos x="2537" y="160"/>
                </a:cxn>
                <a:cxn ang="0">
                  <a:pos x="3081" y="453"/>
                </a:cxn>
                <a:cxn ang="0">
                  <a:pos x="2852" y="171"/>
                </a:cxn>
                <a:cxn ang="0">
                  <a:pos x="2862" y="307"/>
                </a:cxn>
                <a:cxn ang="0">
                  <a:pos x="3081" y="453"/>
                </a:cxn>
                <a:cxn ang="0">
                  <a:pos x="2994" y="320"/>
                </a:cxn>
                <a:cxn ang="0">
                  <a:pos x="3257" y="209"/>
                </a:cxn>
                <a:cxn ang="0">
                  <a:pos x="3264" y="340"/>
                </a:cxn>
                <a:cxn ang="0">
                  <a:pos x="3255" y="461"/>
                </a:cxn>
                <a:cxn ang="0">
                  <a:pos x="3532" y="209"/>
                </a:cxn>
                <a:cxn ang="0">
                  <a:pos x="3538" y="340"/>
                </a:cxn>
                <a:cxn ang="0">
                  <a:pos x="3529" y="461"/>
                </a:cxn>
                <a:cxn ang="0">
                  <a:pos x="3821" y="461"/>
                </a:cxn>
                <a:cxn ang="0">
                  <a:pos x="3957" y="320"/>
                </a:cxn>
                <a:cxn ang="0">
                  <a:pos x="3876" y="273"/>
                </a:cxn>
                <a:cxn ang="0">
                  <a:pos x="4107" y="150"/>
                </a:cxn>
                <a:cxn ang="0">
                  <a:pos x="4112" y="241"/>
                </a:cxn>
                <a:cxn ang="0">
                  <a:pos x="4241" y="369"/>
                </a:cxn>
                <a:cxn ang="0">
                  <a:pos x="4749" y="378"/>
                </a:cxn>
                <a:cxn ang="0">
                  <a:pos x="4749" y="453"/>
                </a:cxn>
                <a:cxn ang="0">
                  <a:pos x="5051" y="429"/>
                </a:cxn>
                <a:cxn ang="0">
                  <a:pos x="5057" y="295"/>
                </a:cxn>
                <a:cxn ang="0">
                  <a:pos x="5406" y="301"/>
                </a:cxn>
                <a:cxn ang="0">
                  <a:pos x="5130" y="19"/>
                </a:cxn>
                <a:cxn ang="0">
                  <a:pos x="5291" y="461"/>
                </a:cxn>
                <a:cxn ang="0">
                  <a:pos x="5213" y="233"/>
                </a:cxn>
                <a:cxn ang="0">
                  <a:pos x="5467" y="303"/>
                </a:cxn>
                <a:cxn ang="0">
                  <a:pos x="5552" y="320"/>
                </a:cxn>
                <a:cxn ang="0">
                  <a:pos x="5599" y="203"/>
                </a:cxn>
                <a:cxn ang="0">
                  <a:pos x="5977" y="145"/>
                </a:cxn>
                <a:cxn ang="0">
                  <a:pos x="5801" y="453"/>
                </a:cxn>
                <a:cxn ang="0">
                  <a:pos x="5984" y="453"/>
                </a:cxn>
                <a:cxn ang="0">
                  <a:pos x="6184" y="461"/>
                </a:cxn>
              </a:cxnLst>
              <a:rect l="0" t="0" r="r" b="b"/>
              <a:pathLst>
                <a:path w="6233" h="583">
                  <a:moveTo>
                    <a:pt x="261" y="453"/>
                  </a:moveTo>
                  <a:lnTo>
                    <a:pt x="261" y="382"/>
                  </a:lnTo>
                  <a:lnTo>
                    <a:pt x="83" y="382"/>
                  </a:lnTo>
                  <a:lnTo>
                    <a:pt x="83" y="276"/>
                  </a:lnTo>
                  <a:lnTo>
                    <a:pt x="227" y="276"/>
                  </a:lnTo>
                  <a:lnTo>
                    <a:pt x="227" y="207"/>
                  </a:lnTo>
                  <a:lnTo>
                    <a:pt x="83" y="207"/>
                  </a:lnTo>
                  <a:lnTo>
                    <a:pt x="83" y="116"/>
                  </a:lnTo>
                  <a:lnTo>
                    <a:pt x="248" y="116"/>
                  </a:lnTo>
                  <a:lnTo>
                    <a:pt x="255" y="45"/>
                  </a:lnTo>
                  <a:lnTo>
                    <a:pt x="0" y="45"/>
                  </a:lnTo>
                  <a:lnTo>
                    <a:pt x="0" y="453"/>
                  </a:lnTo>
                  <a:lnTo>
                    <a:pt x="261" y="453"/>
                  </a:lnTo>
                  <a:close/>
                  <a:moveTo>
                    <a:pt x="591" y="453"/>
                  </a:moveTo>
                  <a:lnTo>
                    <a:pt x="591" y="246"/>
                  </a:lnTo>
                  <a:cubicBezTo>
                    <a:pt x="591" y="218"/>
                    <a:pt x="588" y="196"/>
                    <a:pt x="576" y="179"/>
                  </a:cubicBezTo>
                  <a:cubicBezTo>
                    <a:pt x="561" y="158"/>
                    <a:pt x="538" y="145"/>
                    <a:pt x="503" y="145"/>
                  </a:cubicBezTo>
                  <a:cubicBezTo>
                    <a:pt x="459" y="145"/>
                    <a:pt x="416" y="180"/>
                    <a:pt x="404" y="192"/>
                  </a:cubicBezTo>
                  <a:cubicBezTo>
                    <a:pt x="404" y="173"/>
                    <a:pt x="401" y="150"/>
                    <a:pt x="401" y="150"/>
                  </a:cubicBezTo>
                  <a:lnTo>
                    <a:pt x="323" y="150"/>
                  </a:lnTo>
                  <a:cubicBezTo>
                    <a:pt x="323" y="150"/>
                    <a:pt x="327" y="188"/>
                    <a:pt x="327" y="226"/>
                  </a:cubicBezTo>
                  <a:lnTo>
                    <a:pt x="327" y="453"/>
                  </a:lnTo>
                  <a:lnTo>
                    <a:pt x="408" y="453"/>
                  </a:lnTo>
                  <a:lnTo>
                    <a:pt x="408" y="248"/>
                  </a:lnTo>
                  <a:cubicBezTo>
                    <a:pt x="419" y="237"/>
                    <a:pt x="448" y="216"/>
                    <a:pt x="474" y="216"/>
                  </a:cubicBezTo>
                  <a:cubicBezTo>
                    <a:pt x="495" y="216"/>
                    <a:pt x="508" y="220"/>
                    <a:pt x="508" y="254"/>
                  </a:cubicBezTo>
                  <a:lnTo>
                    <a:pt x="508" y="453"/>
                  </a:lnTo>
                  <a:lnTo>
                    <a:pt x="591" y="453"/>
                  </a:lnTo>
                  <a:close/>
                  <a:moveTo>
                    <a:pt x="922" y="295"/>
                  </a:moveTo>
                  <a:cubicBezTo>
                    <a:pt x="922" y="224"/>
                    <a:pt x="895" y="145"/>
                    <a:pt x="792" y="145"/>
                  </a:cubicBezTo>
                  <a:cubicBezTo>
                    <a:pt x="701" y="145"/>
                    <a:pt x="659" y="222"/>
                    <a:pt x="659" y="303"/>
                  </a:cubicBezTo>
                  <a:cubicBezTo>
                    <a:pt x="659" y="359"/>
                    <a:pt x="678" y="461"/>
                    <a:pt x="786" y="461"/>
                  </a:cubicBezTo>
                  <a:cubicBezTo>
                    <a:pt x="869" y="461"/>
                    <a:pt x="916" y="429"/>
                    <a:pt x="916" y="429"/>
                  </a:cubicBezTo>
                  <a:lnTo>
                    <a:pt x="914" y="367"/>
                  </a:lnTo>
                  <a:cubicBezTo>
                    <a:pt x="914" y="367"/>
                    <a:pt x="856" y="397"/>
                    <a:pt x="799" y="397"/>
                  </a:cubicBezTo>
                  <a:cubicBezTo>
                    <a:pt x="763" y="397"/>
                    <a:pt x="746" y="374"/>
                    <a:pt x="746" y="320"/>
                  </a:cubicBezTo>
                  <a:lnTo>
                    <a:pt x="922" y="320"/>
                  </a:lnTo>
                  <a:cubicBezTo>
                    <a:pt x="922" y="320"/>
                    <a:pt x="922" y="301"/>
                    <a:pt x="922" y="295"/>
                  </a:cubicBezTo>
                  <a:moveTo>
                    <a:pt x="841" y="273"/>
                  </a:moveTo>
                  <a:lnTo>
                    <a:pt x="746" y="273"/>
                  </a:lnTo>
                  <a:cubicBezTo>
                    <a:pt x="746" y="248"/>
                    <a:pt x="754" y="203"/>
                    <a:pt x="792" y="203"/>
                  </a:cubicBezTo>
                  <a:cubicBezTo>
                    <a:pt x="835" y="203"/>
                    <a:pt x="841" y="246"/>
                    <a:pt x="841" y="273"/>
                  </a:cubicBezTo>
                  <a:moveTo>
                    <a:pt x="1175" y="152"/>
                  </a:moveTo>
                  <a:cubicBezTo>
                    <a:pt x="1175" y="152"/>
                    <a:pt x="1169" y="147"/>
                    <a:pt x="1139" y="147"/>
                  </a:cubicBezTo>
                  <a:cubicBezTo>
                    <a:pt x="1115" y="147"/>
                    <a:pt x="1092" y="169"/>
                    <a:pt x="1079" y="182"/>
                  </a:cubicBezTo>
                  <a:cubicBezTo>
                    <a:pt x="1077" y="184"/>
                    <a:pt x="1075" y="186"/>
                    <a:pt x="1075" y="186"/>
                  </a:cubicBezTo>
                  <a:cubicBezTo>
                    <a:pt x="1075" y="173"/>
                    <a:pt x="1071" y="150"/>
                    <a:pt x="1071" y="150"/>
                  </a:cubicBezTo>
                  <a:lnTo>
                    <a:pt x="992" y="150"/>
                  </a:lnTo>
                  <a:cubicBezTo>
                    <a:pt x="992" y="150"/>
                    <a:pt x="996" y="188"/>
                    <a:pt x="996" y="226"/>
                  </a:cubicBezTo>
                  <a:lnTo>
                    <a:pt x="996" y="453"/>
                  </a:lnTo>
                  <a:lnTo>
                    <a:pt x="1077" y="453"/>
                  </a:lnTo>
                  <a:lnTo>
                    <a:pt x="1077" y="241"/>
                  </a:lnTo>
                  <a:cubicBezTo>
                    <a:pt x="1098" y="222"/>
                    <a:pt x="1116" y="212"/>
                    <a:pt x="1126" y="212"/>
                  </a:cubicBezTo>
                  <a:cubicBezTo>
                    <a:pt x="1149" y="212"/>
                    <a:pt x="1167" y="216"/>
                    <a:pt x="1167" y="216"/>
                  </a:cubicBezTo>
                  <a:lnTo>
                    <a:pt x="1175" y="152"/>
                  </a:lnTo>
                  <a:close/>
                  <a:moveTo>
                    <a:pt x="1496" y="150"/>
                  </a:moveTo>
                  <a:lnTo>
                    <a:pt x="1419" y="150"/>
                  </a:lnTo>
                  <a:cubicBezTo>
                    <a:pt x="1419" y="150"/>
                    <a:pt x="1415" y="158"/>
                    <a:pt x="1415" y="169"/>
                  </a:cubicBezTo>
                  <a:cubicBezTo>
                    <a:pt x="1405" y="164"/>
                    <a:pt x="1377" y="145"/>
                    <a:pt x="1341" y="145"/>
                  </a:cubicBezTo>
                  <a:cubicBezTo>
                    <a:pt x="1256" y="145"/>
                    <a:pt x="1218" y="211"/>
                    <a:pt x="1218" y="301"/>
                  </a:cubicBezTo>
                  <a:cubicBezTo>
                    <a:pt x="1218" y="359"/>
                    <a:pt x="1237" y="455"/>
                    <a:pt x="1326" y="455"/>
                  </a:cubicBezTo>
                  <a:cubicBezTo>
                    <a:pt x="1371" y="455"/>
                    <a:pt x="1405" y="419"/>
                    <a:pt x="1411" y="412"/>
                  </a:cubicBezTo>
                  <a:cubicBezTo>
                    <a:pt x="1411" y="412"/>
                    <a:pt x="1409" y="431"/>
                    <a:pt x="1409" y="440"/>
                  </a:cubicBezTo>
                  <a:lnTo>
                    <a:pt x="1409" y="459"/>
                  </a:lnTo>
                  <a:cubicBezTo>
                    <a:pt x="1409" y="466"/>
                    <a:pt x="1409" y="476"/>
                    <a:pt x="1407" y="482"/>
                  </a:cubicBezTo>
                  <a:cubicBezTo>
                    <a:pt x="1402" y="500"/>
                    <a:pt x="1385" y="510"/>
                    <a:pt x="1351" y="510"/>
                  </a:cubicBezTo>
                  <a:cubicBezTo>
                    <a:pt x="1288" y="510"/>
                    <a:pt x="1235" y="487"/>
                    <a:pt x="1235" y="487"/>
                  </a:cubicBezTo>
                  <a:lnTo>
                    <a:pt x="1234" y="559"/>
                  </a:lnTo>
                  <a:cubicBezTo>
                    <a:pt x="1234" y="559"/>
                    <a:pt x="1279" y="583"/>
                    <a:pt x="1351" y="583"/>
                  </a:cubicBezTo>
                  <a:cubicBezTo>
                    <a:pt x="1426" y="583"/>
                    <a:pt x="1475" y="553"/>
                    <a:pt x="1489" y="497"/>
                  </a:cubicBezTo>
                  <a:cubicBezTo>
                    <a:pt x="1490" y="485"/>
                    <a:pt x="1492" y="463"/>
                    <a:pt x="1492" y="448"/>
                  </a:cubicBezTo>
                  <a:lnTo>
                    <a:pt x="1492" y="226"/>
                  </a:lnTo>
                  <a:cubicBezTo>
                    <a:pt x="1492" y="190"/>
                    <a:pt x="1496" y="150"/>
                    <a:pt x="1496" y="150"/>
                  </a:cubicBezTo>
                  <a:moveTo>
                    <a:pt x="1409" y="352"/>
                  </a:moveTo>
                  <a:cubicBezTo>
                    <a:pt x="1385" y="380"/>
                    <a:pt x="1362" y="386"/>
                    <a:pt x="1347" y="386"/>
                  </a:cubicBezTo>
                  <a:cubicBezTo>
                    <a:pt x="1309" y="386"/>
                    <a:pt x="1302" y="329"/>
                    <a:pt x="1302" y="301"/>
                  </a:cubicBezTo>
                  <a:cubicBezTo>
                    <a:pt x="1302" y="265"/>
                    <a:pt x="1305" y="211"/>
                    <a:pt x="1353" y="211"/>
                  </a:cubicBezTo>
                  <a:cubicBezTo>
                    <a:pt x="1370" y="211"/>
                    <a:pt x="1387" y="216"/>
                    <a:pt x="1409" y="227"/>
                  </a:cubicBezTo>
                  <a:lnTo>
                    <a:pt x="1409" y="352"/>
                  </a:lnTo>
                  <a:close/>
                  <a:moveTo>
                    <a:pt x="1660" y="49"/>
                  </a:moveTo>
                  <a:cubicBezTo>
                    <a:pt x="1660" y="24"/>
                    <a:pt x="1642" y="0"/>
                    <a:pt x="1611" y="0"/>
                  </a:cubicBezTo>
                  <a:cubicBezTo>
                    <a:pt x="1579" y="0"/>
                    <a:pt x="1562" y="22"/>
                    <a:pt x="1562" y="49"/>
                  </a:cubicBezTo>
                  <a:cubicBezTo>
                    <a:pt x="1562" y="71"/>
                    <a:pt x="1579" y="96"/>
                    <a:pt x="1611" y="96"/>
                  </a:cubicBezTo>
                  <a:cubicBezTo>
                    <a:pt x="1642" y="96"/>
                    <a:pt x="1660" y="71"/>
                    <a:pt x="1660" y="49"/>
                  </a:cubicBezTo>
                  <a:moveTo>
                    <a:pt x="1651" y="453"/>
                  </a:moveTo>
                  <a:lnTo>
                    <a:pt x="1651" y="216"/>
                  </a:lnTo>
                  <a:cubicBezTo>
                    <a:pt x="1651" y="190"/>
                    <a:pt x="1645" y="150"/>
                    <a:pt x="1645" y="150"/>
                  </a:cubicBezTo>
                  <a:lnTo>
                    <a:pt x="1570" y="150"/>
                  </a:lnTo>
                  <a:lnTo>
                    <a:pt x="1570" y="453"/>
                  </a:lnTo>
                  <a:lnTo>
                    <a:pt x="1651" y="453"/>
                  </a:lnTo>
                  <a:close/>
                  <a:moveTo>
                    <a:pt x="1982" y="295"/>
                  </a:moveTo>
                  <a:cubicBezTo>
                    <a:pt x="1982" y="224"/>
                    <a:pt x="1955" y="145"/>
                    <a:pt x="1853" y="145"/>
                  </a:cubicBezTo>
                  <a:cubicBezTo>
                    <a:pt x="1762" y="145"/>
                    <a:pt x="1721" y="222"/>
                    <a:pt x="1721" y="303"/>
                  </a:cubicBezTo>
                  <a:cubicBezTo>
                    <a:pt x="1721" y="359"/>
                    <a:pt x="1738" y="461"/>
                    <a:pt x="1847" y="461"/>
                  </a:cubicBezTo>
                  <a:cubicBezTo>
                    <a:pt x="1929" y="461"/>
                    <a:pt x="1978" y="429"/>
                    <a:pt x="1978" y="429"/>
                  </a:cubicBezTo>
                  <a:lnTo>
                    <a:pt x="1976" y="367"/>
                  </a:lnTo>
                  <a:cubicBezTo>
                    <a:pt x="1976" y="367"/>
                    <a:pt x="1917" y="397"/>
                    <a:pt x="1861" y="397"/>
                  </a:cubicBezTo>
                  <a:cubicBezTo>
                    <a:pt x="1825" y="397"/>
                    <a:pt x="1806" y="374"/>
                    <a:pt x="1806" y="320"/>
                  </a:cubicBezTo>
                  <a:lnTo>
                    <a:pt x="1982" y="320"/>
                  </a:lnTo>
                  <a:cubicBezTo>
                    <a:pt x="1982" y="320"/>
                    <a:pt x="1982" y="301"/>
                    <a:pt x="1982" y="295"/>
                  </a:cubicBezTo>
                  <a:moveTo>
                    <a:pt x="1900" y="273"/>
                  </a:moveTo>
                  <a:lnTo>
                    <a:pt x="1808" y="273"/>
                  </a:lnTo>
                  <a:cubicBezTo>
                    <a:pt x="1808" y="248"/>
                    <a:pt x="1813" y="203"/>
                    <a:pt x="1853" y="203"/>
                  </a:cubicBezTo>
                  <a:cubicBezTo>
                    <a:pt x="1895" y="203"/>
                    <a:pt x="1900" y="246"/>
                    <a:pt x="1900" y="273"/>
                  </a:cubicBezTo>
                  <a:moveTo>
                    <a:pt x="2146" y="414"/>
                  </a:moveTo>
                  <a:cubicBezTo>
                    <a:pt x="2146" y="393"/>
                    <a:pt x="2129" y="369"/>
                    <a:pt x="2097" y="369"/>
                  </a:cubicBezTo>
                  <a:cubicBezTo>
                    <a:pt x="2065" y="369"/>
                    <a:pt x="2046" y="391"/>
                    <a:pt x="2046" y="414"/>
                  </a:cubicBezTo>
                  <a:cubicBezTo>
                    <a:pt x="2046" y="438"/>
                    <a:pt x="2065" y="461"/>
                    <a:pt x="2097" y="461"/>
                  </a:cubicBezTo>
                  <a:cubicBezTo>
                    <a:pt x="2129" y="461"/>
                    <a:pt x="2146" y="436"/>
                    <a:pt x="2146" y="414"/>
                  </a:cubicBezTo>
                  <a:moveTo>
                    <a:pt x="2799" y="51"/>
                  </a:moveTo>
                  <a:lnTo>
                    <a:pt x="2714" y="45"/>
                  </a:lnTo>
                  <a:lnTo>
                    <a:pt x="2665" y="243"/>
                  </a:lnTo>
                  <a:cubicBezTo>
                    <a:pt x="2658" y="273"/>
                    <a:pt x="2648" y="331"/>
                    <a:pt x="2646" y="342"/>
                  </a:cubicBezTo>
                  <a:cubicBezTo>
                    <a:pt x="2645" y="331"/>
                    <a:pt x="2633" y="273"/>
                    <a:pt x="2628" y="243"/>
                  </a:cubicBezTo>
                  <a:lnTo>
                    <a:pt x="2582" y="45"/>
                  </a:lnTo>
                  <a:lnTo>
                    <a:pt x="2493" y="45"/>
                  </a:lnTo>
                  <a:lnTo>
                    <a:pt x="2448" y="243"/>
                  </a:lnTo>
                  <a:cubicBezTo>
                    <a:pt x="2441" y="273"/>
                    <a:pt x="2433" y="329"/>
                    <a:pt x="2431" y="340"/>
                  </a:cubicBezTo>
                  <a:cubicBezTo>
                    <a:pt x="2427" y="327"/>
                    <a:pt x="2418" y="273"/>
                    <a:pt x="2412" y="243"/>
                  </a:cubicBezTo>
                  <a:lnTo>
                    <a:pt x="2365" y="41"/>
                  </a:lnTo>
                  <a:lnTo>
                    <a:pt x="2276" y="45"/>
                  </a:lnTo>
                  <a:lnTo>
                    <a:pt x="2384" y="453"/>
                  </a:lnTo>
                  <a:lnTo>
                    <a:pt x="2473" y="453"/>
                  </a:lnTo>
                  <a:lnTo>
                    <a:pt x="2516" y="265"/>
                  </a:lnTo>
                  <a:cubicBezTo>
                    <a:pt x="2522" y="237"/>
                    <a:pt x="2537" y="160"/>
                    <a:pt x="2537" y="160"/>
                  </a:cubicBezTo>
                  <a:cubicBezTo>
                    <a:pt x="2537" y="160"/>
                    <a:pt x="2550" y="235"/>
                    <a:pt x="2558" y="265"/>
                  </a:cubicBezTo>
                  <a:lnTo>
                    <a:pt x="2597" y="453"/>
                  </a:lnTo>
                  <a:lnTo>
                    <a:pt x="2690" y="453"/>
                  </a:lnTo>
                  <a:lnTo>
                    <a:pt x="2799" y="51"/>
                  </a:lnTo>
                  <a:close/>
                  <a:moveTo>
                    <a:pt x="3081" y="453"/>
                  </a:moveTo>
                  <a:cubicBezTo>
                    <a:pt x="3081" y="453"/>
                    <a:pt x="3077" y="425"/>
                    <a:pt x="3077" y="391"/>
                  </a:cubicBezTo>
                  <a:lnTo>
                    <a:pt x="3077" y="246"/>
                  </a:lnTo>
                  <a:cubicBezTo>
                    <a:pt x="3077" y="216"/>
                    <a:pt x="3073" y="192"/>
                    <a:pt x="3058" y="173"/>
                  </a:cubicBezTo>
                  <a:cubicBezTo>
                    <a:pt x="3043" y="156"/>
                    <a:pt x="3017" y="145"/>
                    <a:pt x="2979" y="145"/>
                  </a:cubicBezTo>
                  <a:cubicBezTo>
                    <a:pt x="2915" y="145"/>
                    <a:pt x="2852" y="171"/>
                    <a:pt x="2852" y="171"/>
                  </a:cubicBezTo>
                  <a:lnTo>
                    <a:pt x="2858" y="235"/>
                  </a:lnTo>
                  <a:cubicBezTo>
                    <a:pt x="2879" y="224"/>
                    <a:pt x="2920" y="207"/>
                    <a:pt x="2962" y="207"/>
                  </a:cubicBezTo>
                  <a:cubicBezTo>
                    <a:pt x="2986" y="207"/>
                    <a:pt x="2994" y="222"/>
                    <a:pt x="2994" y="244"/>
                  </a:cubicBezTo>
                  <a:lnTo>
                    <a:pt x="2994" y="275"/>
                  </a:lnTo>
                  <a:cubicBezTo>
                    <a:pt x="2956" y="275"/>
                    <a:pt x="2896" y="280"/>
                    <a:pt x="2862" y="307"/>
                  </a:cubicBezTo>
                  <a:cubicBezTo>
                    <a:pt x="2843" y="322"/>
                    <a:pt x="2832" y="340"/>
                    <a:pt x="2832" y="367"/>
                  </a:cubicBezTo>
                  <a:cubicBezTo>
                    <a:pt x="2832" y="406"/>
                    <a:pt x="2852" y="461"/>
                    <a:pt x="2918" y="461"/>
                  </a:cubicBezTo>
                  <a:cubicBezTo>
                    <a:pt x="2962" y="461"/>
                    <a:pt x="3000" y="425"/>
                    <a:pt x="3000" y="425"/>
                  </a:cubicBezTo>
                  <a:cubicBezTo>
                    <a:pt x="3000" y="436"/>
                    <a:pt x="3003" y="453"/>
                    <a:pt x="3003" y="453"/>
                  </a:cubicBezTo>
                  <a:lnTo>
                    <a:pt x="3081" y="453"/>
                  </a:lnTo>
                  <a:close/>
                  <a:moveTo>
                    <a:pt x="2994" y="376"/>
                  </a:moveTo>
                  <a:cubicBezTo>
                    <a:pt x="2986" y="384"/>
                    <a:pt x="2964" y="399"/>
                    <a:pt x="2941" y="399"/>
                  </a:cubicBezTo>
                  <a:cubicBezTo>
                    <a:pt x="2920" y="399"/>
                    <a:pt x="2913" y="378"/>
                    <a:pt x="2913" y="363"/>
                  </a:cubicBezTo>
                  <a:cubicBezTo>
                    <a:pt x="2913" y="354"/>
                    <a:pt x="2917" y="346"/>
                    <a:pt x="2924" y="339"/>
                  </a:cubicBezTo>
                  <a:cubicBezTo>
                    <a:pt x="2943" y="322"/>
                    <a:pt x="2983" y="320"/>
                    <a:pt x="2994" y="320"/>
                  </a:cubicBezTo>
                  <a:lnTo>
                    <a:pt x="2994" y="376"/>
                  </a:lnTo>
                  <a:close/>
                  <a:moveTo>
                    <a:pt x="3368" y="363"/>
                  </a:moveTo>
                  <a:cubicBezTo>
                    <a:pt x="3368" y="291"/>
                    <a:pt x="3300" y="278"/>
                    <a:pt x="3249" y="256"/>
                  </a:cubicBezTo>
                  <a:cubicBezTo>
                    <a:pt x="3238" y="250"/>
                    <a:pt x="3226" y="244"/>
                    <a:pt x="3226" y="233"/>
                  </a:cubicBezTo>
                  <a:cubicBezTo>
                    <a:pt x="3226" y="222"/>
                    <a:pt x="3234" y="209"/>
                    <a:pt x="3257" y="209"/>
                  </a:cubicBezTo>
                  <a:cubicBezTo>
                    <a:pt x="3296" y="209"/>
                    <a:pt x="3347" y="229"/>
                    <a:pt x="3347" y="229"/>
                  </a:cubicBezTo>
                  <a:lnTo>
                    <a:pt x="3351" y="162"/>
                  </a:lnTo>
                  <a:cubicBezTo>
                    <a:pt x="3351" y="162"/>
                    <a:pt x="3309" y="145"/>
                    <a:pt x="3260" y="145"/>
                  </a:cubicBezTo>
                  <a:cubicBezTo>
                    <a:pt x="3204" y="145"/>
                    <a:pt x="3149" y="177"/>
                    <a:pt x="3149" y="241"/>
                  </a:cubicBezTo>
                  <a:cubicBezTo>
                    <a:pt x="3149" y="307"/>
                    <a:pt x="3217" y="320"/>
                    <a:pt x="3264" y="340"/>
                  </a:cubicBezTo>
                  <a:cubicBezTo>
                    <a:pt x="3277" y="348"/>
                    <a:pt x="3289" y="354"/>
                    <a:pt x="3289" y="367"/>
                  </a:cubicBezTo>
                  <a:cubicBezTo>
                    <a:pt x="3289" y="384"/>
                    <a:pt x="3275" y="395"/>
                    <a:pt x="3257" y="395"/>
                  </a:cubicBezTo>
                  <a:cubicBezTo>
                    <a:pt x="3211" y="395"/>
                    <a:pt x="3149" y="365"/>
                    <a:pt x="3149" y="365"/>
                  </a:cubicBezTo>
                  <a:lnTo>
                    <a:pt x="3145" y="438"/>
                  </a:lnTo>
                  <a:cubicBezTo>
                    <a:pt x="3145" y="438"/>
                    <a:pt x="3198" y="461"/>
                    <a:pt x="3255" y="461"/>
                  </a:cubicBezTo>
                  <a:cubicBezTo>
                    <a:pt x="3313" y="461"/>
                    <a:pt x="3368" y="431"/>
                    <a:pt x="3368" y="363"/>
                  </a:cubicBezTo>
                  <a:moveTo>
                    <a:pt x="3644" y="363"/>
                  </a:moveTo>
                  <a:cubicBezTo>
                    <a:pt x="3644" y="291"/>
                    <a:pt x="3576" y="278"/>
                    <a:pt x="3525" y="256"/>
                  </a:cubicBezTo>
                  <a:cubicBezTo>
                    <a:pt x="3513" y="250"/>
                    <a:pt x="3502" y="244"/>
                    <a:pt x="3502" y="233"/>
                  </a:cubicBezTo>
                  <a:cubicBezTo>
                    <a:pt x="3502" y="222"/>
                    <a:pt x="3510" y="209"/>
                    <a:pt x="3532" y="209"/>
                  </a:cubicBezTo>
                  <a:cubicBezTo>
                    <a:pt x="3572" y="209"/>
                    <a:pt x="3621" y="229"/>
                    <a:pt x="3621" y="229"/>
                  </a:cubicBezTo>
                  <a:lnTo>
                    <a:pt x="3627" y="162"/>
                  </a:lnTo>
                  <a:cubicBezTo>
                    <a:pt x="3627" y="162"/>
                    <a:pt x="3585" y="145"/>
                    <a:pt x="3536" y="145"/>
                  </a:cubicBezTo>
                  <a:cubicBezTo>
                    <a:pt x="3478" y="145"/>
                    <a:pt x="3423" y="177"/>
                    <a:pt x="3423" y="241"/>
                  </a:cubicBezTo>
                  <a:cubicBezTo>
                    <a:pt x="3423" y="307"/>
                    <a:pt x="3493" y="320"/>
                    <a:pt x="3538" y="340"/>
                  </a:cubicBezTo>
                  <a:cubicBezTo>
                    <a:pt x="3553" y="348"/>
                    <a:pt x="3564" y="354"/>
                    <a:pt x="3564" y="367"/>
                  </a:cubicBezTo>
                  <a:cubicBezTo>
                    <a:pt x="3564" y="384"/>
                    <a:pt x="3551" y="395"/>
                    <a:pt x="3530" y="395"/>
                  </a:cubicBezTo>
                  <a:cubicBezTo>
                    <a:pt x="3485" y="395"/>
                    <a:pt x="3425" y="365"/>
                    <a:pt x="3425" y="365"/>
                  </a:cubicBezTo>
                  <a:lnTo>
                    <a:pt x="3421" y="438"/>
                  </a:lnTo>
                  <a:cubicBezTo>
                    <a:pt x="3421" y="438"/>
                    <a:pt x="3474" y="461"/>
                    <a:pt x="3529" y="461"/>
                  </a:cubicBezTo>
                  <a:cubicBezTo>
                    <a:pt x="3589" y="461"/>
                    <a:pt x="3644" y="431"/>
                    <a:pt x="3644" y="363"/>
                  </a:cubicBezTo>
                  <a:moveTo>
                    <a:pt x="3957" y="295"/>
                  </a:moveTo>
                  <a:cubicBezTo>
                    <a:pt x="3957" y="224"/>
                    <a:pt x="3931" y="145"/>
                    <a:pt x="3827" y="145"/>
                  </a:cubicBezTo>
                  <a:cubicBezTo>
                    <a:pt x="3736" y="145"/>
                    <a:pt x="3695" y="222"/>
                    <a:pt x="3695" y="303"/>
                  </a:cubicBezTo>
                  <a:cubicBezTo>
                    <a:pt x="3695" y="359"/>
                    <a:pt x="3714" y="461"/>
                    <a:pt x="3821" y="461"/>
                  </a:cubicBezTo>
                  <a:cubicBezTo>
                    <a:pt x="3904" y="461"/>
                    <a:pt x="3952" y="429"/>
                    <a:pt x="3952" y="429"/>
                  </a:cubicBezTo>
                  <a:lnTo>
                    <a:pt x="3950" y="367"/>
                  </a:lnTo>
                  <a:cubicBezTo>
                    <a:pt x="3950" y="367"/>
                    <a:pt x="3891" y="397"/>
                    <a:pt x="3835" y="397"/>
                  </a:cubicBezTo>
                  <a:cubicBezTo>
                    <a:pt x="3799" y="397"/>
                    <a:pt x="3782" y="374"/>
                    <a:pt x="3782" y="320"/>
                  </a:cubicBezTo>
                  <a:lnTo>
                    <a:pt x="3957" y="320"/>
                  </a:lnTo>
                  <a:cubicBezTo>
                    <a:pt x="3957" y="320"/>
                    <a:pt x="3957" y="301"/>
                    <a:pt x="3957" y="295"/>
                  </a:cubicBezTo>
                  <a:moveTo>
                    <a:pt x="3876" y="273"/>
                  </a:moveTo>
                  <a:lnTo>
                    <a:pt x="3782" y="273"/>
                  </a:lnTo>
                  <a:cubicBezTo>
                    <a:pt x="3782" y="248"/>
                    <a:pt x="3789" y="203"/>
                    <a:pt x="3827" y="203"/>
                  </a:cubicBezTo>
                  <a:cubicBezTo>
                    <a:pt x="3870" y="203"/>
                    <a:pt x="3876" y="246"/>
                    <a:pt x="3876" y="273"/>
                  </a:cubicBezTo>
                  <a:moveTo>
                    <a:pt x="4210" y="152"/>
                  </a:moveTo>
                  <a:cubicBezTo>
                    <a:pt x="4210" y="152"/>
                    <a:pt x="4205" y="147"/>
                    <a:pt x="4175" y="147"/>
                  </a:cubicBezTo>
                  <a:cubicBezTo>
                    <a:pt x="4150" y="147"/>
                    <a:pt x="4127" y="169"/>
                    <a:pt x="4114" y="182"/>
                  </a:cubicBezTo>
                  <a:cubicBezTo>
                    <a:pt x="4112" y="184"/>
                    <a:pt x="4110" y="186"/>
                    <a:pt x="4110" y="186"/>
                  </a:cubicBezTo>
                  <a:cubicBezTo>
                    <a:pt x="4110" y="173"/>
                    <a:pt x="4107" y="150"/>
                    <a:pt x="4107" y="150"/>
                  </a:cubicBezTo>
                  <a:lnTo>
                    <a:pt x="4027" y="150"/>
                  </a:lnTo>
                  <a:cubicBezTo>
                    <a:pt x="4027" y="150"/>
                    <a:pt x="4031" y="188"/>
                    <a:pt x="4031" y="226"/>
                  </a:cubicBezTo>
                  <a:lnTo>
                    <a:pt x="4031" y="453"/>
                  </a:lnTo>
                  <a:lnTo>
                    <a:pt x="4112" y="453"/>
                  </a:lnTo>
                  <a:lnTo>
                    <a:pt x="4112" y="241"/>
                  </a:lnTo>
                  <a:cubicBezTo>
                    <a:pt x="4133" y="222"/>
                    <a:pt x="4152" y="212"/>
                    <a:pt x="4161" y="212"/>
                  </a:cubicBezTo>
                  <a:cubicBezTo>
                    <a:pt x="4184" y="212"/>
                    <a:pt x="4203" y="216"/>
                    <a:pt x="4203" y="216"/>
                  </a:cubicBezTo>
                  <a:lnTo>
                    <a:pt x="4210" y="152"/>
                  </a:lnTo>
                  <a:close/>
                  <a:moveTo>
                    <a:pt x="4288" y="414"/>
                  </a:moveTo>
                  <a:cubicBezTo>
                    <a:pt x="4288" y="393"/>
                    <a:pt x="4273" y="369"/>
                    <a:pt x="4241" y="369"/>
                  </a:cubicBezTo>
                  <a:cubicBezTo>
                    <a:pt x="4207" y="369"/>
                    <a:pt x="4190" y="391"/>
                    <a:pt x="4190" y="414"/>
                  </a:cubicBezTo>
                  <a:cubicBezTo>
                    <a:pt x="4190" y="438"/>
                    <a:pt x="4207" y="461"/>
                    <a:pt x="4241" y="461"/>
                  </a:cubicBezTo>
                  <a:cubicBezTo>
                    <a:pt x="4273" y="461"/>
                    <a:pt x="4288" y="436"/>
                    <a:pt x="4288" y="414"/>
                  </a:cubicBezTo>
                  <a:moveTo>
                    <a:pt x="4749" y="453"/>
                  </a:moveTo>
                  <a:lnTo>
                    <a:pt x="4749" y="378"/>
                  </a:lnTo>
                  <a:lnTo>
                    <a:pt x="4575" y="378"/>
                  </a:lnTo>
                  <a:lnTo>
                    <a:pt x="4575" y="45"/>
                  </a:lnTo>
                  <a:lnTo>
                    <a:pt x="4492" y="45"/>
                  </a:lnTo>
                  <a:lnTo>
                    <a:pt x="4492" y="453"/>
                  </a:lnTo>
                  <a:lnTo>
                    <a:pt x="4749" y="453"/>
                  </a:lnTo>
                  <a:close/>
                  <a:moveTo>
                    <a:pt x="5057" y="295"/>
                  </a:moveTo>
                  <a:cubicBezTo>
                    <a:pt x="5057" y="224"/>
                    <a:pt x="5028" y="145"/>
                    <a:pt x="4926" y="145"/>
                  </a:cubicBezTo>
                  <a:cubicBezTo>
                    <a:pt x="4836" y="145"/>
                    <a:pt x="4794" y="222"/>
                    <a:pt x="4794" y="303"/>
                  </a:cubicBezTo>
                  <a:cubicBezTo>
                    <a:pt x="4794" y="359"/>
                    <a:pt x="4811" y="461"/>
                    <a:pt x="4921" y="461"/>
                  </a:cubicBezTo>
                  <a:cubicBezTo>
                    <a:pt x="5002" y="461"/>
                    <a:pt x="5051" y="429"/>
                    <a:pt x="5051" y="429"/>
                  </a:cubicBezTo>
                  <a:lnTo>
                    <a:pt x="5049" y="367"/>
                  </a:lnTo>
                  <a:cubicBezTo>
                    <a:pt x="5049" y="367"/>
                    <a:pt x="4991" y="397"/>
                    <a:pt x="4934" y="397"/>
                  </a:cubicBezTo>
                  <a:cubicBezTo>
                    <a:pt x="4898" y="397"/>
                    <a:pt x="4879" y="374"/>
                    <a:pt x="4879" y="320"/>
                  </a:cubicBezTo>
                  <a:lnTo>
                    <a:pt x="5055" y="320"/>
                  </a:lnTo>
                  <a:cubicBezTo>
                    <a:pt x="5055" y="320"/>
                    <a:pt x="5057" y="301"/>
                    <a:pt x="5057" y="295"/>
                  </a:cubicBezTo>
                  <a:moveTo>
                    <a:pt x="4975" y="273"/>
                  </a:moveTo>
                  <a:lnTo>
                    <a:pt x="4881" y="273"/>
                  </a:lnTo>
                  <a:cubicBezTo>
                    <a:pt x="4881" y="248"/>
                    <a:pt x="4889" y="203"/>
                    <a:pt x="4926" y="203"/>
                  </a:cubicBezTo>
                  <a:cubicBezTo>
                    <a:pt x="4968" y="203"/>
                    <a:pt x="4975" y="246"/>
                    <a:pt x="4975" y="273"/>
                  </a:cubicBezTo>
                  <a:moveTo>
                    <a:pt x="5406" y="301"/>
                  </a:moveTo>
                  <a:cubicBezTo>
                    <a:pt x="5406" y="239"/>
                    <a:pt x="5391" y="145"/>
                    <a:pt x="5293" y="145"/>
                  </a:cubicBezTo>
                  <a:cubicBezTo>
                    <a:pt x="5257" y="145"/>
                    <a:pt x="5219" y="171"/>
                    <a:pt x="5212" y="177"/>
                  </a:cubicBezTo>
                  <a:cubicBezTo>
                    <a:pt x="5212" y="177"/>
                    <a:pt x="5213" y="156"/>
                    <a:pt x="5213" y="145"/>
                  </a:cubicBezTo>
                  <a:lnTo>
                    <a:pt x="5213" y="9"/>
                  </a:lnTo>
                  <a:lnTo>
                    <a:pt x="5130" y="19"/>
                  </a:lnTo>
                  <a:lnTo>
                    <a:pt x="5130" y="389"/>
                  </a:lnTo>
                  <a:cubicBezTo>
                    <a:pt x="5130" y="419"/>
                    <a:pt x="5127" y="453"/>
                    <a:pt x="5127" y="453"/>
                  </a:cubicBezTo>
                  <a:lnTo>
                    <a:pt x="5206" y="453"/>
                  </a:lnTo>
                  <a:cubicBezTo>
                    <a:pt x="5208" y="446"/>
                    <a:pt x="5208" y="434"/>
                    <a:pt x="5208" y="431"/>
                  </a:cubicBezTo>
                  <a:cubicBezTo>
                    <a:pt x="5213" y="434"/>
                    <a:pt x="5249" y="461"/>
                    <a:pt x="5291" y="461"/>
                  </a:cubicBezTo>
                  <a:cubicBezTo>
                    <a:pt x="5365" y="461"/>
                    <a:pt x="5406" y="391"/>
                    <a:pt x="5406" y="301"/>
                  </a:cubicBezTo>
                  <a:moveTo>
                    <a:pt x="5323" y="301"/>
                  </a:moveTo>
                  <a:cubicBezTo>
                    <a:pt x="5323" y="371"/>
                    <a:pt x="5298" y="393"/>
                    <a:pt x="5274" y="393"/>
                  </a:cubicBezTo>
                  <a:cubicBezTo>
                    <a:pt x="5259" y="393"/>
                    <a:pt x="5236" y="389"/>
                    <a:pt x="5213" y="376"/>
                  </a:cubicBezTo>
                  <a:lnTo>
                    <a:pt x="5213" y="233"/>
                  </a:lnTo>
                  <a:cubicBezTo>
                    <a:pt x="5238" y="216"/>
                    <a:pt x="5259" y="211"/>
                    <a:pt x="5276" y="211"/>
                  </a:cubicBezTo>
                  <a:cubicBezTo>
                    <a:pt x="5317" y="211"/>
                    <a:pt x="5323" y="267"/>
                    <a:pt x="5323" y="301"/>
                  </a:cubicBezTo>
                  <a:moveTo>
                    <a:pt x="5727" y="295"/>
                  </a:moveTo>
                  <a:cubicBezTo>
                    <a:pt x="5727" y="224"/>
                    <a:pt x="5701" y="145"/>
                    <a:pt x="5599" y="145"/>
                  </a:cubicBezTo>
                  <a:cubicBezTo>
                    <a:pt x="5508" y="145"/>
                    <a:pt x="5467" y="222"/>
                    <a:pt x="5467" y="303"/>
                  </a:cubicBezTo>
                  <a:cubicBezTo>
                    <a:pt x="5467" y="359"/>
                    <a:pt x="5484" y="461"/>
                    <a:pt x="5593" y="461"/>
                  </a:cubicBezTo>
                  <a:cubicBezTo>
                    <a:pt x="5674" y="461"/>
                    <a:pt x="5723" y="429"/>
                    <a:pt x="5723" y="429"/>
                  </a:cubicBezTo>
                  <a:lnTo>
                    <a:pt x="5720" y="367"/>
                  </a:lnTo>
                  <a:cubicBezTo>
                    <a:pt x="5720" y="367"/>
                    <a:pt x="5661" y="397"/>
                    <a:pt x="5606" y="397"/>
                  </a:cubicBezTo>
                  <a:cubicBezTo>
                    <a:pt x="5570" y="397"/>
                    <a:pt x="5552" y="374"/>
                    <a:pt x="5552" y="320"/>
                  </a:cubicBezTo>
                  <a:lnTo>
                    <a:pt x="5727" y="320"/>
                  </a:lnTo>
                  <a:cubicBezTo>
                    <a:pt x="5727" y="320"/>
                    <a:pt x="5727" y="301"/>
                    <a:pt x="5727" y="295"/>
                  </a:cubicBezTo>
                  <a:moveTo>
                    <a:pt x="5646" y="273"/>
                  </a:moveTo>
                  <a:lnTo>
                    <a:pt x="5552" y="273"/>
                  </a:lnTo>
                  <a:cubicBezTo>
                    <a:pt x="5552" y="248"/>
                    <a:pt x="5559" y="203"/>
                    <a:pt x="5599" y="203"/>
                  </a:cubicBezTo>
                  <a:cubicBezTo>
                    <a:pt x="5640" y="203"/>
                    <a:pt x="5646" y="246"/>
                    <a:pt x="5646" y="273"/>
                  </a:cubicBezTo>
                  <a:moveTo>
                    <a:pt x="6067" y="453"/>
                  </a:moveTo>
                  <a:lnTo>
                    <a:pt x="6067" y="246"/>
                  </a:lnTo>
                  <a:cubicBezTo>
                    <a:pt x="6067" y="218"/>
                    <a:pt x="6062" y="196"/>
                    <a:pt x="6050" y="179"/>
                  </a:cubicBezTo>
                  <a:cubicBezTo>
                    <a:pt x="6037" y="158"/>
                    <a:pt x="6012" y="145"/>
                    <a:pt x="5977" y="145"/>
                  </a:cubicBezTo>
                  <a:cubicBezTo>
                    <a:pt x="5935" y="145"/>
                    <a:pt x="5890" y="180"/>
                    <a:pt x="5880" y="192"/>
                  </a:cubicBezTo>
                  <a:cubicBezTo>
                    <a:pt x="5880" y="173"/>
                    <a:pt x="5876" y="150"/>
                    <a:pt x="5876" y="150"/>
                  </a:cubicBezTo>
                  <a:lnTo>
                    <a:pt x="5797" y="150"/>
                  </a:lnTo>
                  <a:cubicBezTo>
                    <a:pt x="5797" y="150"/>
                    <a:pt x="5801" y="188"/>
                    <a:pt x="5801" y="226"/>
                  </a:cubicBezTo>
                  <a:lnTo>
                    <a:pt x="5801" y="453"/>
                  </a:lnTo>
                  <a:lnTo>
                    <a:pt x="5884" y="453"/>
                  </a:lnTo>
                  <a:lnTo>
                    <a:pt x="5884" y="248"/>
                  </a:lnTo>
                  <a:cubicBezTo>
                    <a:pt x="5895" y="237"/>
                    <a:pt x="5922" y="216"/>
                    <a:pt x="5948" y="216"/>
                  </a:cubicBezTo>
                  <a:cubicBezTo>
                    <a:pt x="5969" y="216"/>
                    <a:pt x="5984" y="220"/>
                    <a:pt x="5984" y="254"/>
                  </a:cubicBezTo>
                  <a:lnTo>
                    <a:pt x="5984" y="453"/>
                  </a:lnTo>
                  <a:lnTo>
                    <a:pt x="6067" y="453"/>
                  </a:lnTo>
                  <a:close/>
                  <a:moveTo>
                    <a:pt x="6233" y="414"/>
                  </a:moveTo>
                  <a:cubicBezTo>
                    <a:pt x="6233" y="393"/>
                    <a:pt x="6218" y="369"/>
                    <a:pt x="6184" y="369"/>
                  </a:cubicBezTo>
                  <a:cubicBezTo>
                    <a:pt x="6152" y="369"/>
                    <a:pt x="6135" y="391"/>
                    <a:pt x="6135" y="414"/>
                  </a:cubicBezTo>
                  <a:cubicBezTo>
                    <a:pt x="6135" y="438"/>
                    <a:pt x="6152" y="461"/>
                    <a:pt x="6184" y="461"/>
                  </a:cubicBezTo>
                  <a:cubicBezTo>
                    <a:pt x="6218" y="461"/>
                    <a:pt x="6233" y="436"/>
                    <a:pt x="6233" y="414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sp>
        <p:nvSpPr>
          <p:cNvPr id="19" name="BDEW-Autor"/>
          <p:cNvSpPr txBox="1">
            <a:spLocks noChangeArrowheads="1"/>
          </p:cNvSpPr>
          <p:nvPr/>
        </p:nvSpPr>
        <p:spPr bwMode="auto">
          <a:xfrm>
            <a:off x="3348037" y="6559550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Roadmap Smart Grids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48" r:id="rId13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9pPr>
    </p:titleStyle>
    <p:bodyStyle>
      <a:lvl1pPr marL="269875" indent="-269875" algn="l" rtl="0" eaLnBrk="0" fontAlgn="base" hangingPunct="0">
        <a:spcBef>
          <a:spcPct val="40000"/>
        </a:spcBef>
        <a:spcAft>
          <a:spcPct val="0"/>
        </a:spcAft>
        <a:buClr>
          <a:srgbClr val="A01437"/>
        </a:buClr>
        <a:buSzPct val="110000"/>
        <a:buFont typeface="Wingdings" pitchFamily="2" charset="2"/>
        <a:buChar char="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1463" algn="l" rtl="0" eaLnBrk="0" fontAlgn="base" hangingPunct="0">
        <a:spcBef>
          <a:spcPct val="20000"/>
        </a:spcBef>
        <a:spcAft>
          <a:spcPct val="0"/>
        </a:spcAft>
        <a:buClr>
          <a:srgbClr val="A01437"/>
        </a:buClr>
        <a:buSzPct val="110000"/>
        <a:buFont typeface="Wingdings" pitchFamily="2" charset="2"/>
        <a:buChar char=""/>
        <a:defRPr sz="2200">
          <a:solidFill>
            <a:schemeClr val="tx1"/>
          </a:solidFill>
          <a:latin typeface="+mn-lt"/>
        </a:defRPr>
      </a:lvl2pPr>
      <a:lvl3pPr marL="808038" indent="-263525" algn="l" rtl="0" eaLnBrk="0" fontAlgn="base" hangingPunct="0">
        <a:spcBef>
          <a:spcPct val="0"/>
        </a:spcBef>
        <a:spcAft>
          <a:spcPct val="0"/>
        </a:spcAft>
        <a:buClr>
          <a:srgbClr val="A01437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3pPr>
      <a:lvl4pPr marL="1079500" indent="-269875" algn="l" rtl="0" eaLnBrk="0" fontAlgn="base" hangingPunct="0">
        <a:spcBef>
          <a:spcPct val="0"/>
        </a:spcBef>
        <a:spcAft>
          <a:spcPct val="0"/>
        </a:spcAft>
        <a:buClr>
          <a:srgbClr val="A01437"/>
        </a:buClr>
        <a:defRPr>
          <a:solidFill>
            <a:schemeClr val="tx1"/>
          </a:solidFill>
          <a:latin typeface="+mn-lt"/>
        </a:defRPr>
      </a:lvl4pPr>
      <a:lvl5pPr marL="1349375" indent="-268288" algn="l" rtl="0" eaLnBrk="0" fontAlgn="base" hangingPunct="0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5pPr>
      <a:lvl6pPr marL="1806575" indent="-268288" algn="l" rtl="0" fontAlgn="base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6pPr>
      <a:lvl7pPr marL="2263775" indent="-268288" algn="l" rtl="0" fontAlgn="base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7pPr>
      <a:lvl8pPr marL="2720975" indent="-268288" algn="l" rtl="0" fontAlgn="base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8pPr>
      <a:lvl9pPr marL="3178175" indent="-268288" algn="l" rtl="0" fontAlgn="base">
        <a:spcBef>
          <a:spcPct val="0"/>
        </a:spcBef>
        <a:spcAft>
          <a:spcPct val="0"/>
        </a:spcAft>
        <a:buClr>
          <a:srgbClr val="A01437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958166" cy="892175"/>
          </a:xfrm>
        </p:spPr>
        <p:txBody>
          <a:bodyPr/>
          <a:lstStyle/>
          <a:p>
            <a:r>
              <a:rPr lang="de-DE" dirty="0" smtClean="0"/>
              <a:t>Smart </a:t>
            </a:r>
            <a:r>
              <a:rPr lang="de-DE" dirty="0" err="1" smtClean="0"/>
              <a:t>Energy</a:t>
            </a:r>
            <a:r>
              <a:rPr lang="de-DE" dirty="0" smtClean="0"/>
              <a:t> – eine administrative Aufgabe oder eine Chance für den Markt?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84212" y="2924175"/>
            <a:ext cx="8102629" cy="1657350"/>
          </a:xfrm>
        </p:spPr>
        <p:txBody>
          <a:bodyPr/>
          <a:lstStyle/>
          <a:p>
            <a:r>
              <a:rPr lang="de-DE" sz="1800" dirty="0" smtClean="0"/>
              <a:t>München, 14. Mai 2014</a:t>
            </a:r>
          </a:p>
          <a:p>
            <a:endParaRPr lang="de-DE" sz="1800" dirty="0" smtClean="0"/>
          </a:p>
          <a:p>
            <a:r>
              <a:rPr lang="de-DE" sz="1800" b="1" dirty="0" smtClean="0"/>
              <a:t>Fachkonferenz Münchner Kreis</a:t>
            </a:r>
          </a:p>
          <a:p>
            <a:r>
              <a:rPr lang="de-DE" sz="1800" b="1" dirty="0" smtClean="0"/>
              <a:t>Smart </a:t>
            </a:r>
            <a:r>
              <a:rPr lang="de-DE" sz="1800" b="1" dirty="0" err="1" smtClean="0"/>
              <a:t>Energy</a:t>
            </a:r>
            <a:r>
              <a:rPr lang="de-DE" sz="1800" b="1" dirty="0" smtClean="0"/>
              <a:t> – Eine </a:t>
            </a:r>
            <a:r>
              <a:rPr lang="de-DE" sz="1800" b="1" dirty="0" err="1" smtClean="0"/>
              <a:t>Roadmap</a:t>
            </a:r>
            <a:r>
              <a:rPr lang="de-DE" sz="1800" b="1" dirty="0" smtClean="0"/>
              <a:t> für die Energiewende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643734" cy="776287"/>
          </a:xfrm>
        </p:spPr>
        <p:txBody>
          <a:bodyPr/>
          <a:lstStyle/>
          <a:p>
            <a:r>
              <a:rPr lang="de-DE" sz="2400" dirty="0" smtClean="0"/>
              <a:t>Phasen und einzelne Schritte </a:t>
            </a:r>
            <a:br>
              <a:rPr lang="de-DE" sz="2400" dirty="0" smtClean="0"/>
            </a:br>
            <a:r>
              <a:rPr lang="de-DE" sz="2400" dirty="0" smtClean="0"/>
              <a:t>zu Smart </a:t>
            </a:r>
            <a:r>
              <a:rPr lang="de-DE" sz="2400" dirty="0" err="1" smtClean="0"/>
              <a:t>Grids</a:t>
            </a:r>
            <a:r>
              <a:rPr lang="de-DE" sz="2400" dirty="0" smtClean="0"/>
              <a:t> in Deutschland</a:t>
            </a:r>
            <a:endParaRPr lang="de-DE" sz="2400" dirty="0"/>
          </a:p>
        </p:txBody>
      </p:sp>
      <p:grpSp>
        <p:nvGrpSpPr>
          <p:cNvPr id="7" name="Gruppieren 58"/>
          <p:cNvGrpSpPr>
            <a:grpSpLocks noGrp="1"/>
          </p:cNvGrpSpPr>
          <p:nvPr/>
        </p:nvGrpSpPr>
        <p:grpSpPr>
          <a:xfrm>
            <a:off x="131157" y="1341439"/>
            <a:ext cx="8248678" cy="4445016"/>
            <a:chOff x="490558" y="1142984"/>
            <a:chExt cx="7609834" cy="5153061"/>
          </a:xfrm>
        </p:grpSpPr>
        <p:grpSp>
          <p:nvGrpSpPr>
            <p:cNvPr id="8" name="Gruppieren 56"/>
            <p:cNvGrpSpPr/>
            <p:nvPr/>
          </p:nvGrpSpPr>
          <p:grpSpPr>
            <a:xfrm>
              <a:off x="490558" y="1142984"/>
              <a:ext cx="7609834" cy="5153061"/>
              <a:chOff x="490558" y="1142984"/>
              <a:chExt cx="7609834" cy="5153061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2071670" y="1142984"/>
                <a:ext cx="30718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rgbClr val="F3750D"/>
                    </a:solidFill>
                  </a:rPr>
                  <a:t>Etablierungs- und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rgbClr val="F3750D"/>
                    </a:solidFill>
                  </a:rPr>
                  <a:t>Ausgestaltungsphase</a:t>
                </a:r>
                <a:endParaRPr lang="de-DE" sz="1200" b="1" dirty="0">
                  <a:solidFill>
                    <a:srgbClr val="F3750D"/>
                  </a:solidFill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auto">
              <a:xfrm>
                <a:off x="4603750" y="1614487"/>
                <a:ext cx="3064594" cy="3940969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l"/>
                <a:endParaRPr lang="de-DE" sz="10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2143109" y="1614488"/>
                <a:ext cx="2460641" cy="3943350"/>
              </a:xfrm>
              <a:prstGeom prst="rect">
                <a:avLst/>
              </a:prstGeom>
              <a:solidFill>
                <a:srgbClr val="F3750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l"/>
                <a:endParaRPr lang="de-DE" sz="10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857224" y="1614488"/>
                <a:ext cx="1309711" cy="3940968"/>
              </a:xfrm>
              <a:prstGeom prst="rect">
                <a:avLst/>
              </a:prstGeom>
              <a:solidFill>
                <a:srgbClr val="A014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l"/>
                <a:endParaRPr lang="de-DE" sz="1000" b="1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uppieren 121"/>
              <p:cNvGrpSpPr/>
              <p:nvPr/>
            </p:nvGrpSpPr>
            <p:grpSpPr>
              <a:xfrm>
                <a:off x="490558" y="1615440"/>
                <a:ext cx="7609834" cy="4680605"/>
                <a:chOff x="490558" y="1615440"/>
                <a:chExt cx="7609834" cy="4680605"/>
              </a:xfrm>
            </p:grpSpPr>
            <p:sp>
              <p:nvSpPr>
                <p:cNvPr id="2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90558" y="5929333"/>
                  <a:ext cx="9906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 dirty="0" smtClean="0"/>
                    <a:t>2012</a:t>
                  </a:r>
                  <a:endParaRPr lang="de-DE" b="1" dirty="0"/>
                </a:p>
              </p:txBody>
            </p:sp>
            <p:sp>
              <p:nvSpPr>
                <p:cNvPr id="2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510358" y="5929330"/>
                  <a:ext cx="990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 dirty="0" smtClean="0"/>
                    <a:t>2022</a:t>
                  </a:r>
                  <a:endParaRPr lang="de-DE" b="1" dirty="0"/>
                </a:p>
              </p:txBody>
            </p:sp>
            <p:sp>
              <p:nvSpPr>
                <p:cNvPr id="3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763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2013</a:t>
                  </a:r>
                  <a:endParaRPr lang="de-DE" sz="1200" b="1" dirty="0"/>
                </a:p>
              </p:txBody>
            </p:sp>
            <p:sp>
              <p:nvSpPr>
                <p:cNvPr id="3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7859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2014</a:t>
                  </a:r>
                  <a:endParaRPr lang="de-DE" sz="1200" b="1" dirty="0"/>
                </a:p>
              </p:txBody>
            </p:sp>
            <p:sp>
              <p:nvSpPr>
                <p:cNvPr id="3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3955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2015</a:t>
                  </a:r>
                  <a:endParaRPr lang="de-DE" sz="1200" b="1" dirty="0"/>
                </a:p>
              </p:txBody>
            </p:sp>
            <p:sp>
              <p:nvSpPr>
                <p:cNvPr id="3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289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2016</a:t>
                  </a:r>
                  <a:endParaRPr lang="de-DE" sz="1200" b="1" dirty="0"/>
                </a:p>
              </p:txBody>
            </p:sp>
            <p:sp>
              <p:nvSpPr>
                <p:cNvPr id="3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5385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2017</a:t>
                  </a:r>
                  <a:endParaRPr lang="de-DE" sz="1200" b="1" dirty="0"/>
                </a:p>
              </p:txBody>
            </p:sp>
            <p:sp>
              <p:nvSpPr>
                <p:cNvPr id="3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1481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2018</a:t>
                  </a:r>
                  <a:endParaRPr lang="de-DE" sz="1200" b="1" dirty="0"/>
                </a:p>
              </p:txBody>
            </p:sp>
            <p:sp>
              <p:nvSpPr>
                <p:cNvPr id="3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7577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2019</a:t>
                  </a:r>
                  <a:endParaRPr lang="de-DE" sz="1200" b="1" dirty="0"/>
                </a:p>
              </p:txBody>
            </p:sp>
            <p:sp>
              <p:nvSpPr>
                <p:cNvPr id="3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3673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2020</a:t>
                  </a:r>
                  <a:endParaRPr lang="de-DE" sz="1200" b="1" dirty="0"/>
                </a:p>
              </p:txBody>
            </p:sp>
            <p:sp>
              <p:nvSpPr>
                <p:cNvPr id="3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976958" y="5929330"/>
                  <a:ext cx="99060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 smtClean="0"/>
                    <a:t>2021</a:t>
                  </a:r>
                  <a:endParaRPr lang="de-DE" sz="1200" b="1" dirty="0"/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>
                  <a:off x="1019131" y="5624530"/>
                  <a:ext cx="0" cy="3048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>
                  <a:off x="16287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36"/>
                <p:cNvSpPr>
                  <a:spLocks noChangeShapeType="1"/>
                </p:cNvSpPr>
                <p:nvPr/>
              </p:nvSpPr>
              <p:spPr bwMode="auto">
                <a:xfrm>
                  <a:off x="21621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Line 37"/>
                <p:cNvSpPr>
                  <a:spLocks noChangeShapeType="1"/>
                </p:cNvSpPr>
                <p:nvPr/>
              </p:nvSpPr>
              <p:spPr bwMode="auto">
                <a:xfrm>
                  <a:off x="27717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" name="Line 38"/>
                <p:cNvSpPr>
                  <a:spLocks noChangeShapeType="1"/>
                </p:cNvSpPr>
                <p:nvPr/>
              </p:nvSpPr>
              <p:spPr bwMode="auto">
                <a:xfrm>
                  <a:off x="33813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Line 39"/>
                <p:cNvSpPr>
                  <a:spLocks noChangeShapeType="1"/>
                </p:cNvSpPr>
                <p:nvPr/>
              </p:nvSpPr>
              <p:spPr bwMode="auto">
                <a:xfrm>
                  <a:off x="39909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Line 40"/>
                <p:cNvSpPr>
                  <a:spLocks noChangeShapeType="1"/>
                </p:cNvSpPr>
                <p:nvPr/>
              </p:nvSpPr>
              <p:spPr bwMode="auto">
                <a:xfrm>
                  <a:off x="46005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>
                  <a:off x="58197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>
                  <a:off x="64293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>
                  <a:off x="6962731" y="5624530"/>
                  <a:ext cx="0" cy="3048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" name="Line 41"/>
                <p:cNvSpPr>
                  <a:spLocks noChangeShapeType="1"/>
                </p:cNvSpPr>
                <p:nvPr/>
              </p:nvSpPr>
              <p:spPr bwMode="auto">
                <a:xfrm>
                  <a:off x="5210131" y="5624530"/>
                  <a:ext cx="0" cy="22860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" name="Line 11"/>
                <p:cNvSpPr>
                  <a:spLocks noChangeShapeType="1"/>
                </p:cNvSpPr>
                <p:nvPr/>
              </p:nvSpPr>
              <p:spPr bwMode="auto">
                <a:xfrm>
                  <a:off x="1619672" y="1628800"/>
                  <a:ext cx="9059" cy="4224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" name="Line 12"/>
                <p:cNvSpPr>
                  <a:spLocks noChangeShapeType="1"/>
                </p:cNvSpPr>
                <p:nvPr/>
              </p:nvSpPr>
              <p:spPr bwMode="auto">
                <a:xfrm>
                  <a:off x="2156460" y="1623060"/>
                  <a:ext cx="5671" cy="42300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771730" y="1623060"/>
                  <a:ext cx="1949" cy="42300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Line 14"/>
                <p:cNvSpPr>
                  <a:spLocks noChangeShapeType="1"/>
                </p:cNvSpPr>
                <p:nvPr/>
              </p:nvSpPr>
              <p:spPr bwMode="auto">
                <a:xfrm>
                  <a:off x="3375660" y="1630680"/>
                  <a:ext cx="5671" cy="4222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600531" y="1619250"/>
                  <a:ext cx="3219" cy="42338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5210130" y="1628800"/>
                  <a:ext cx="9941" cy="4224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" name="Line 18"/>
                <p:cNvSpPr>
                  <a:spLocks noChangeShapeType="1"/>
                </p:cNvSpPr>
                <p:nvPr/>
              </p:nvSpPr>
              <p:spPr bwMode="auto">
                <a:xfrm>
                  <a:off x="5796136" y="1628800"/>
                  <a:ext cx="23595" cy="4224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429330" y="1628800"/>
                  <a:ext cx="14877" cy="4224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Line 20"/>
                <p:cNvSpPr>
                  <a:spLocks noChangeShapeType="1"/>
                </p:cNvSpPr>
                <p:nvPr/>
              </p:nvSpPr>
              <p:spPr bwMode="auto">
                <a:xfrm>
                  <a:off x="6948264" y="1628800"/>
                  <a:ext cx="14467" cy="43005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19130" y="1615440"/>
                  <a:ext cx="1949" cy="42376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90929" y="1628800"/>
                  <a:ext cx="5006" cy="4224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1" name="Pfeil nach rechts 60"/>
                <p:cNvSpPr/>
                <p:nvPr/>
              </p:nvSpPr>
              <p:spPr bwMode="auto">
                <a:xfrm>
                  <a:off x="611560" y="5495925"/>
                  <a:ext cx="7488832" cy="237331"/>
                </a:xfrm>
                <a:prstGeom prst="rightArrow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l"/>
                  <a:endParaRPr lang="de-DE" sz="10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Rechteck 15"/>
              <p:cNvSpPr/>
              <p:nvPr/>
            </p:nvSpPr>
            <p:spPr>
              <a:xfrm>
                <a:off x="785786" y="1142984"/>
                <a:ext cx="1143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rgbClr val="C00000"/>
                    </a:solidFill>
                  </a:rPr>
                  <a:t>Aufbau- und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rgbClr val="C00000"/>
                    </a:solidFill>
                  </a:rPr>
                  <a:t>Pionierphase</a:t>
                </a:r>
                <a:endParaRPr lang="de-DE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AutoShape 30"/>
              <p:cNvSpPr>
                <a:spLocks noChangeArrowheads="1"/>
              </p:cNvSpPr>
              <p:nvPr/>
            </p:nvSpPr>
            <p:spPr bwMode="auto">
              <a:xfrm>
                <a:off x="895368" y="4071942"/>
                <a:ext cx="6700968" cy="252000"/>
              </a:xfrm>
              <a:prstGeom prst="flowChartAlternateProcess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0"/>
                    </a:schemeClr>
                  </a:gs>
                  <a:gs pos="1000">
                    <a:schemeClr val="bg1"/>
                  </a:gs>
                  <a:gs pos="100000">
                    <a:schemeClr val="accent2">
                      <a:lumMod val="20000"/>
                      <a:lumOff val="80000"/>
                      <a:alpha val="7200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4 Standards, Normen, Datenschutz und Datensicherheit</a:t>
                </a:r>
                <a:endParaRPr lang="de-DE" sz="1100" b="1" dirty="0"/>
              </a:p>
            </p:txBody>
          </p:sp>
          <p:sp>
            <p:nvSpPr>
              <p:cNvPr id="18" name="AutoShape 31"/>
              <p:cNvSpPr>
                <a:spLocks noChangeArrowheads="1"/>
              </p:cNvSpPr>
              <p:nvPr/>
            </p:nvSpPr>
            <p:spPr bwMode="auto">
              <a:xfrm>
                <a:off x="900352" y="4784641"/>
                <a:ext cx="6840000" cy="252000"/>
              </a:xfrm>
              <a:prstGeom prst="flowChartAlternateProcess">
                <a:avLst/>
              </a:prstGeom>
              <a:gradFill>
                <a:gsLst>
                  <a:gs pos="27000">
                    <a:schemeClr val="accent2">
                      <a:lumMod val="20000"/>
                      <a:lumOff val="80000"/>
                      <a:alpha val="59000"/>
                    </a:schemeClr>
                  </a:gs>
                  <a:gs pos="14000">
                    <a:schemeClr val="bg1"/>
                  </a:gs>
                  <a:gs pos="80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/>
                  <a:t>2</a:t>
                </a:r>
                <a:r>
                  <a:rPr lang="de-DE" sz="1100" b="1" dirty="0" smtClean="0"/>
                  <a:t> Rechtlicher und regulatorischer Rahmen für Smart Grids</a:t>
                </a:r>
                <a:endParaRPr lang="de-DE" sz="1100" b="1" dirty="0"/>
              </a:p>
            </p:txBody>
          </p:sp>
          <p:sp>
            <p:nvSpPr>
              <p:cNvPr id="19" name="AutoShape 23"/>
              <p:cNvSpPr>
                <a:spLocks noChangeArrowheads="1"/>
              </p:cNvSpPr>
              <p:nvPr/>
            </p:nvSpPr>
            <p:spPr bwMode="auto">
              <a:xfrm>
                <a:off x="3131840" y="1785926"/>
                <a:ext cx="4464496" cy="252000"/>
              </a:xfrm>
              <a:prstGeom prst="flowChartAlternateProcess">
                <a:avLst/>
              </a:prstGeom>
              <a:gradFill>
                <a:gsLst>
                  <a:gs pos="17000">
                    <a:schemeClr val="accent2">
                      <a:lumMod val="20000"/>
                      <a:lumOff val="80000"/>
                      <a:alpha val="23000"/>
                    </a:schemeClr>
                  </a:gs>
                  <a:gs pos="49000">
                    <a:schemeClr val="bg1"/>
                  </a:gs>
                  <a:gs pos="10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de-DE" sz="1100" b="1" dirty="0" smtClean="0"/>
                  <a:t>	10 Variabler Verbrauch - Demand Side Management</a:t>
                </a:r>
                <a:endParaRPr lang="de-DE" sz="1100" b="1" dirty="0"/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>
                <a:off x="2123728" y="2132856"/>
                <a:ext cx="5472608" cy="252000"/>
              </a:xfrm>
              <a:prstGeom prst="flowChartAlternateProcess">
                <a:avLst/>
              </a:prstGeom>
              <a:gradFill>
                <a:gsLst>
                  <a:gs pos="17000">
                    <a:schemeClr val="accent2">
                      <a:lumMod val="20000"/>
                      <a:lumOff val="80000"/>
                      <a:alpha val="22000"/>
                    </a:schemeClr>
                  </a:gs>
                  <a:gs pos="49000">
                    <a:schemeClr val="bg1"/>
                  </a:gs>
                  <a:gs pos="10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		9 Variable Erzeugung - Supply Side Management</a:t>
                </a:r>
              </a:p>
            </p:txBody>
          </p:sp>
          <p:sp>
            <p:nvSpPr>
              <p:cNvPr id="21" name="AutoShape 25"/>
              <p:cNvSpPr>
                <a:spLocks noChangeArrowheads="1"/>
              </p:cNvSpPr>
              <p:nvPr/>
            </p:nvSpPr>
            <p:spPr bwMode="auto">
              <a:xfrm>
                <a:off x="1259632" y="3212976"/>
                <a:ext cx="6336704" cy="252000"/>
              </a:xfrm>
              <a:prstGeom prst="flowChartAlternateProcess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6000"/>
                    </a:schemeClr>
                  </a:gs>
                  <a:gs pos="21000">
                    <a:schemeClr val="bg1"/>
                  </a:gs>
                  <a:gs pos="11000">
                    <a:schemeClr val="accent2">
                      <a:lumMod val="20000"/>
                      <a:lumOff val="80000"/>
                      <a:alpha val="3300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	6 Steuern &amp; Regeln: Automatisierung der Netze </a:t>
                </a:r>
                <a:endParaRPr lang="de-DE" sz="1100" b="1" dirty="0"/>
              </a:p>
            </p:txBody>
          </p:sp>
          <p:sp>
            <p:nvSpPr>
              <p:cNvPr id="22" name="AutoShape 28"/>
              <p:cNvSpPr>
                <a:spLocks noChangeArrowheads="1"/>
              </p:cNvSpPr>
              <p:nvPr/>
            </p:nvSpPr>
            <p:spPr bwMode="auto">
              <a:xfrm>
                <a:off x="900352" y="4429132"/>
                <a:ext cx="6840000" cy="252000"/>
              </a:xfrm>
              <a:prstGeom prst="flowChartAlternateProcess">
                <a:avLst/>
              </a:prstGeom>
              <a:gradFill>
                <a:gsLst>
                  <a:gs pos="100000">
                    <a:schemeClr val="accent2">
                      <a:lumMod val="20000"/>
                      <a:lumOff val="80000"/>
                      <a:alpha val="4000"/>
                    </a:schemeClr>
                  </a:gs>
                  <a:gs pos="44000">
                    <a:schemeClr val="bg1"/>
                  </a:gs>
                  <a:gs pos="68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3 Forschung und Entwicklung, Pilot- und Demonstrationsprojekte</a:t>
                </a:r>
                <a:endParaRPr lang="de-DE" sz="1100" b="1" dirty="0"/>
              </a:p>
            </p:txBody>
          </p:sp>
          <p:sp>
            <p:nvSpPr>
              <p:cNvPr id="23" name="AutoShape 29"/>
              <p:cNvSpPr>
                <a:spLocks noChangeArrowheads="1"/>
              </p:cNvSpPr>
              <p:nvPr/>
            </p:nvSpPr>
            <p:spPr bwMode="auto">
              <a:xfrm>
                <a:off x="900118" y="5141826"/>
                <a:ext cx="6840000" cy="252000"/>
              </a:xfrm>
              <a:prstGeom prst="flowChartAlternateProcess">
                <a:avLst/>
              </a:prstGeom>
              <a:gradFill>
                <a:gsLst>
                  <a:gs pos="27000">
                    <a:schemeClr val="accent2">
                      <a:lumMod val="20000"/>
                      <a:lumOff val="80000"/>
                      <a:alpha val="62000"/>
                    </a:schemeClr>
                  </a:gs>
                  <a:gs pos="14000">
                    <a:schemeClr val="bg1"/>
                  </a:gs>
                  <a:gs pos="80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1 Abgrenzung sowie Interaktion von Markt und Netz</a:t>
                </a: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930248" y="3573016"/>
                <a:ext cx="6666088" cy="252000"/>
              </a:xfrm>
              <a:prstGeom prst="flowChartAlternateProcess">
                <a:avLst/>
              </a:prstGeom>
              <a:gradFill>
                <a:gsLst>
                  <a:gs pos="17000">
                    <a:schemeClr val="accent2">
                      <a:lumMod val="20000"/>
                      <a:lumOff val="80000"/>
                      <a:alpha val="88000"/>
                    </a:schemeClr>
                  </a:gs>
                  <a:gs pos="17000">
                    <a:schemeClr val="bg1"/>
                  </a:gs>
                  <a:gs pos="800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	5 Messen: Sensorik im Netz, Roll-Out intelligenter Messsysteme</a:t>
                </a:r>
                <a:endParaRPr lang="de-DE" sz="1100" b="1" dirty="0"/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699792" y="2852936"/>
                <a:ext cx="4896544" cy="252000"/>
              </a:xfrm>
              <a:prstGeom prst="flowChartAlternateProcess">
                <a:avLst/>
              </a:prstGeom>
              <a:gradFill>
                <a:gsLst>
                  <a:gs pos="4000">
                    <a:schemeClr val="accent2">
                      <a:lumMod val="20000"/>
                      <a:lumOff val="80000"/>
                      <a:alpha val="66000"/>
                    </a:schemeClr>
                  </a:gs>
                  <a:gs pos="48000">
                    <a:schemeClr val="bg1"/>
                  </a:gs>
                  <a:gs pos="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7 Lokale &amp; globale Optimierung im Energiesystem</a:t>
                </a:r>
                <a:endParaRPr lang="de-DE" sz="1100" b="1" dirty="0"/>
              </a:p>
            </p:txBody>
          </p:sp>
          <p:sp>
            <p:nvSpPr>
              <p:cNvPr id="26" name="AutoShape 21"/>
              <p:cNvSpPr>
                <a:spLocks noChangeArrowheads="1"/>
              </p:cNvSpPr>
              <p:nvPr/>
            </p:nvSpPr>
            <p:spPr bwMode="auto">
              <a:xfrm>
                <a:off x="1907704" y="2492896"/>
                <a:ext cx="5688632" cy="252000"/>
              </a:xfrm>
              <a:prstGeom prst="flowChartAlternateProcess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8000"/>
                    </a:schemeClr>
                  </a:gs>
                  <a:gs pos="50000">
                    <a:schemeClr val="bg1"/>
                  </a:gs>
                  <a:gs pos="28000">
                    <a:schemeClr val="accent2">
                      <a:lumMod val="20000"/>
                      <a:lumOff val="80000"/>
                      <a:alpha val="41000"/>
                    </a:schemeClr>
                  </a:gs>
                </a:gsLst>
                <a:lin ang="2154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de-DE" sz="1100" b="1" dirty="0" smtClean="0"/>
                  <a:t>	8 Speicher und Elektromobilität</a:t>
                </a:r>
                <a:r>
                  <a:rPr lang="de-DE" sz="1100" b="1" smtClean="0"/>
                  <a:t>, Hybridnetze</a:t>
                </a:r>
                <a:endParaRPr lang="de-DE" sz="1100" b="1" dirty="0" smtClean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4500562" y="1142984"/>
                <a:ext cx="2786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chemeClr val="accent5"/>
                    </a:solidFill>
                  </a:rPr>
                  <a:t>Realisierungs-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de-DE" sz="1200" b="1" dirty="0" smtClean="0">
                    <a:solidFill>
                      <a:schemeClr val="accent5"/>
                    </a:solidFill>
                  </a:rPr>
                  <a:t>und Marktphase</a:t>
                </a:r>
                <a:endParaRPr lang="de-DE" sz="12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7308304" y="5949280"/>
              <a:ext cx="36004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 dirty="0" smtClean="0"/>
                <a:t>…</a:t>
              </a:r>
              <a:endParaRPr lang="de-DE" sz="1200" b="1" dirty="0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7451582" y="5624183"/>
              <a:ext cx="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" name="Inhaltsplatzhalter 8"/>
          <p:cNvSpPr txBox="1">
            <a:spLocks/>
          </p:cNvSpPr>
          <p:nvPr/>
        </p:nvSpPr>
        <p:spPr>
          <a:xfrm>
            <a:off x="642910" y="5929330"/>
            <a:ext cx="7000924" cy="357190"/>
          </a:xfrm>
          <a:prstGeom prst="rect">
            <a:avLst/>
          </a:prstGeom>
        </p:spPr>
        <p:txBody>
          <a:bodyPr/>
          <a:lstStyle/>
          <a:p>
            <a:pPr lvl="0" algn="l" eaLnBrk="0" hangingPunct="0">
              <a:spcBef>
                <a:spcPts val="0"/>
              </a:spcBef>
              <a:buClr>
                <a:srgbClr val="A01437"/>
              </a:buClr>
              <a:buSzPct val="110000"/>
              <a:defRPr/>
            </a:pP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Abb. 10 Schritte zum Smart </a:t>
            </a:r>
            <a:r>
              <a:rPr lang="de-DE" sz="1200" kern="0" dirty="0" err="1" smtClean="0">
                <a:latin typeface="Arial" pitchFamily="34" charset="0"/>
                <a:cs typeface="Arial" pitchFamily="34" charset="0"/>
              </a:rPr>
              <a:t>Grid</a:t>
            </a: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 in Deutschland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66" name="Foliennummernplatzhalt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B41565-C8E5-42F7-9008-A657558004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7" name="Datumsplatzhalter 6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04788"/>
            <a:ext cx="6664354" cy="776287"/>
          </a:xfrm>
        </p:spPr>
        <p:txBody>
          <a:bodyPr/>
          <a:lstStyle/>
          <a:p>
            <a:r>
              <a:rPr lang="de-DE" dirty="0" smtClean="0"/>
              <a:t>I. Aufbau und Pionierphase</a:t>
            </a:r>
            <a:br>
              <a:rPr lang="de-DE" dirty="0" smtClean="0"/>
            </a:br>
            <a:endParaRPr lang="de-DE" sz="1800" dirty="0">
              <a:solidFill>
                <a:srgbClr val="A01437"/>
              </a:solidFill>
              <a:latin typeface="+mn-lt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589439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8"/>
          <p:cNvSpPr txBox="1">
            <a:spLocks/>
          </p:cNvSpPr>
          <p:nvPr/>
        </p:nvSpPr>
        <p:spPr>
          <a:xfrm>
            <a:off x="428596" y="1428736"/>
            <a:ext cx="2643206" cy="4786346"/>
          </a:xfrm>
          <a:prstGeom prst="rect">
            <a:avLst/>
          </a:prstGeom>
        </p:spPr>
        <p:txBody>
          <a:bodyPr/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Wer?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Alle Marktteilnehmer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lang="de-DE" sz="1600" kern="0" dirty="0" smtClean="0">
                <a:latin typeface="+mn-lt"/>
                <a:cs typeface="Arial" charset="0"/>
              </a:rPr>
              <a:t>(Systemischer Ansatz)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Was?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</a:pPr>
            <a:r>
              <a:rPr lang="de-DE" sz="1600" dirty="0" smtClean="0"/>
              <a:t>Regelung der Arbeitsteilung / Schnittstellen zwischen regulierten &amp; wettbewerblichen Akteuren definieren</a:t>
            </a: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r>
              <a:rPr lang="de-DE" sz="1600" b="1" dirty="0" smtClean="0">
                <a:solidFill>
                  <a:srgbClr val="A01437"/>
                </a:solidFill>
              </a:rPr>
              <a:t>Wann?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</a:pPr>
            <a:r>
              <a:rPr lang="de-DE" sz="1600" dirty="0" smtClean="0"/>
              <a:t>Sofort</a:t>
            </a: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3428992" y="5286388"/>
            <a:ext cx="2714644" cy="357190"/>
          </a:xfrm>
          <a:prstGeom prst="rect">
            <a:avLst/>
          </a:prstGeom>
        </p:spPr>
        <p:txBody>
          <a:bodyPr/>
          <a:lstStyle/>
          <a:p>
            <a:pPr lvl="0" algn="l" eaLnBrk="0" hangingPunct="0">
              <a:spcBef>
                <a:spcPts val="0"/>
              </a:spcBef>
              <a:buClr>
                <a:srgbClr val="A01437"/>
              </a:buClr>
              <a:buSzPct val="110000"/>
              <a:defRPr/>
            </a:pP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Abb. Ampelkonzept (BDEW)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B41565-C8E5-42F7-9008-A657558004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04788"/>
            <a:ext cx="6664354" cy="776287"/>
          </a:xfrm>
        </p:spPr>
        <p:txBody>
          <a:bodyPr/>
          <a:lstStyle/>
          <a:p>
            <a:r>
              <a:rPr lang="de-DE" dirty="0" smtClean="0"/>
              <a:t>I. Aufbau und Pionierphase</a:t>
            </a:r>
            <a:br>
              <a:rPr lang="de-DE" dirty="0" smtClean="0"/>
            </a:br>
            <a:endParaRPr lang="de-DE" sz="1800" dirty="0">
              <a:solidFill>
                <a:srgbClr val="A01437"/>
              </a:solidFill>
              <a:latin typeface="+mn-lt"/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428596" y="1404798"/>
            <a:ext cx="2214578" cy="1357322"/>
          </a:xfrm>
          <a:prstGeom prst="rect">
            <a:avLst/>
          </a:prstGeom>
        </p:spPr>
        <p:txBody>
          <a:bodyPr/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Wer?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Bundesregierung 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Bundestag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Bundesnetzagentur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				</a:t>
            </a: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428596" y="2928370"/>
            <a:ext cx="3714776" cy="1714512"/>
          </a:xfrm>
          <a:prstGeom prst="rect">
            <a:avLst/>
          </a:prstGeom>
        </p:spPr>
        <p:txBody>
          <a:bodyPr/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Was?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Konsistentes EnWG/EEG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Ausgestaltung durch Verordnungen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dirty="0" smtClean="0"/>
              <a:t>Berücksichtigung von Eichrecht, </a:t>
            </a:r>
            <a:br>
              <a:rPr lang="de-DE" sz="1600" dirty="0" smtClean="0"/>
            </a:br>
            <a:r>
              <a:rPr lang="de-DE" sz="1600" dirty="0" smtClean="0"/>
              <a:t>EU-Recht und Telekommunikations-Regulierung</a:t>
            </a:r>
            <a:endParaRPr lang="de-DE" sz="1600" b="1" kern="0" dirty="0" smtClean="0">
              <a:solidFill>
                <a:srgbClr val="A01437"/>
              </a:solidFill>
              <a:cs typeface="Arial" charset="0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r>
              <a:rPr lang="de-DE" sz="1600" b="1" kern="0" dirty="0" smtClean="0">
                <a:solidFill>
                  <a:srgbClr val="A01437"/>
                </a:solidFill>
                <a:cs typeface="Arial" charset="0"/>
              </a:rPr>
              <a:t>					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				</a:t>
            </a: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523972" y="4834198"/>
            <a:ext cx="2214578" cy="1000132"/>
          </a:xfrm>
          <a:prstGeom prst="rect">
            <a:avLst/>
          </a:prstGeom>
        </p:spPr>
        <p:txBody>
          <a:bodyPr/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Wann?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Sofort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de-DE" sz="1600" b="1" kern="0" dirty="0" smtClean="0">
                <a:solidFill>
                  <a:srgbClr val="A01437"/>
                </a:solidFill>
                <a:latin typeface="+mn-lt"/>
                <a:cs typeface="Arial" charset="0"/>
              </a:rPr>
              <a:t>				</a:t>
            </a: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b="1" dirty="0" smtClean="0">
              <a:solidFill>
                <a:srgbClr val="A01437"/>
              </a:solidFill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YVONNE~1.ANI\AppData\Local\Temp\notes5524D1\Regulatorische Rahmenbedingun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497" y="1754637"/>
            <a:ext cx="4515086" cy="3746065"/>
          </a:xfrm>
          <a:prstGeom prst="rect">
            <a:avLst/>
          </a:prstGeom>
          <a:noFill/>
        </p:spPr>
      </p:pic>
      <p:sp>
        <p:nvSpPr>
          <p:cNvPr id="11" name="Inhaltsplatzhalter 8"/>
          <p:cNvSpPr txBox="1">
            <a:spLocks/>
          </p:cNvSpPr>
          <p:nvPr/>
        </p:nvSpPr>
        <p:spPr>
          <a:xfrm>
            <a:off x="4143372" y="5572140"/>
            <a:ext cx="3929090" cy="357190"/>
          </a:xfrm>
          <a:prstGeom prst="rect">
            <a:avLst/>
          </a:prstGeom>
        </p:spPr>
        <p:txBody>
          <a:bodyPr/>
          <a:lstStyle/>
          <a:p>
            <a:pPr lvl="0" algn="l" eaLnBrk="0" hangingPunct="0">
              <a:spcBef>
                <a:spcPts val="0"/>
              </a:spcBef>
              <a:buClr>
                <a:srgbClr val="A01437"/>
              </a:buClr>
              <a:buSzPct val="110000"/>
              <a:defRPr/>
            </a:pP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Abb. Regulatorische Rahmenbedingungen (BDEW)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B41565-C8E5-42F7-9008-A657558004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04788"/>
            <a:ext cx="7358114" cy="776287"/>
          </a:xfrm>
        </p:spPr>
        <p:txBody>
          <a:bodyPr/>
          <a:lstStyle/>
          <a:p>
            <a:r>
              <a:rPr lang="de-DE" dirty="0" smtClean="0"/>
              <a:t>II. Etablierungs- und Ausgestaltungsphase </a:t>
            </a:r>
            <a:br>
              <a:rPr lang="de-DE" dirty="0" smtClean="0"/>
            </a:br>
            <a:endParaRPr lang="de-DE" sz="1800" dirty="0">
              <a:solidFill>
                <a:srgbClr val="A01437"/>
              </a:solidFill>
              <a:latin typeface="+mn-lt"/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323528" y="1916832"/>
            <a:ext cx="3240360" cy="2863220"/>
          </a:xfrm>
          <a:prstGeom prst="rect">
            <a:avLst/>
          </a:prstGeom>
        </p:spPr>
        <p:txBody>
          <a:bodyPr/>
          <a:lstStyle/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Schritt 5:</a:t>
            </a:r>
            <a:br>
              <a:rPr lang="de-DE" sz="1600" kern="0" dirty="0" smtClean="0">
                <a:latin typeface="+mn-lt"/>
                <a:cs typeface="Arial" charset="0"/>
              </a:rPr>
            </a:br>
            <a:r>
              <a:rPr lang="de-DE" sz="1600" kern="0" dirty="0" smtClean="0">
                <a:latin typeface="+mn-lt"/>
                <a:cs typeface="Arial" charset="0"/>
              </a:rPr>
              <a:t>Messen, </a:t>
            </a:r>
            <a:r>
              <a:rPr lang="de-DE" sz="1600" kern="0" dirty="0" err="1" smtClean="0">
                <a:latin typeface="+mn-lt"/>
                <a:cs typeface="Arial" charset="0"/>
              </a:rPr>
              <a:t>Sensorik</a:t>
            </a:r>
            <a:r>
              <a:rPr lang="de-DE" sz="1600" kern="0" dirty="0" smtClean="0">
                <a:latin typeface="+mn-lt"/>
                <a:cs typeface="Arial" charset="0"/>
              </a:rPr>
              <a:t> im  Netz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endParaRPr lang="de-DE" sz="1600" kern="0" dirty="0" smtClean="0">
              <a:latin typeface="+mn-lt"/>
              <a:cs typeface="Arial" charset="0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Schritt 6: </a:t>
            </a:r>
            <a:br>
              <a:rPr lang="de-DE" sz="1600" kern="0" dirty="0" smtClean="0">
                <a:latin typeface="+mn-lt"/>
                <a:cs typeface="Arial" charset="0"/>
              </a:rPr>
            </a:br>
            <a:r>
              <a:rPr lang="de-DE" sz="1600" kern="0" dirty="0" smtClean="0">
                <a:latin typeface="+mn-lt"/>
                <a:cs typeface="Arial" charset="0"/>
              </a:rPr>
              <a:t>Steuern &amp; Regeln, Automatisierung der Netze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endParaRPr lang="de-DE" sz="1600" kern="0" dirty="0" smtClean="0">
              <a:latin typeface="+mn-lt"/>
              <a:cs typeface="Arial" charset="0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Schritt 7: </a:t>
            </a:r>
            <a:br>
              <a:rPr lang="de-DE" sz="1600" kern="0" dirty="0" smtClean="0">
                <a:latin typeface="+mn-lt"/>
                <a:cs typeface="Arial" charset="0"/>
              </a:rPr>
            </a:br>
            <a:r>
              <a:rPr lang="de-DE" sz="1600" kern="0" dirty="0" smtClean="0">
                <a:latin typeface="+mn-lt"/>
                <a:cs typeface="Arial" charset="0"/>
              </a:rPr>
              <a:t>Lokale &amp; globale Optimierung im Energiesystem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endParaRPr lang="de-DE" sz="1600" kern="0" dirty="0" smtClean="0">
              <a:latin typeface="+mn-lt"/>
              <a:cs typeface="Arial" charset="0"/>
            </a:endParaRP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Schritt 8: </a:t>
            </a:r>
            <a:br>
              <a:rPr lang="de-DE" sz="1600" kern="0" dirty="0" smtClean="0">
                <a:latin typeface="+mn-lt"/>
                <a:cs typeface="Arial" charset="0"/>
              </a:rPr>
            </a:br>
            <a:r>
              <a:rPr lang="de-DE" sz="1600" kern="0" dirty="0" smtClean="0">
                <a:latin typeface="+mn-lt"/>
                <a:cs typeface="Arial" charset="0"/>
              </a:rPr>
              <a:t>Speicher und Elektromobilität, Hybridnetze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Arial" pitchFamily="34" charset="0"/>
              <a:buChar char="•"/>
              <a:defRPr/>
            </a:pPr>
            <a:endParaRPr lang="de-DE" sz="1400" dirty="0" smtClean="0">
              <a:solidFill>
                <a:srgbClr val="A01437"/>
              </a:solidFill>
              <a:latin typeface="+mn-lt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200" b="1" dirty="0" smtClean="0">
              <a:latin typeface="+mj-lt"/>
              <a:ea typeface="+mj-ea"/>
              <a:cs typeface="+mj-cs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200" b="1" dirty="0" smtClean="0">
              <a:latin typeface="+mj-lt"/>
              <a:ea typeface="+mj-ea"/>
              <a:cs typeface="+mj-cs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158" y="246260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>
              <a:solidFill>
                <a:srgbClr val="A01437"/>
              </a:solidFill>
            </a:endParaRPr>
          </a:p>
          <a:p>
            <a:endParaRPr lang="de-DE" dirty="0"/>
          </a:p>
        </p:txBody>
      </p:sp>
      <p:pic>
        <p:nvPicPr>
          <p:cNvPr id="4098" name="Picture 2" descr="N:\ER-K\Scholz\BDEW und Smart Grids\Grafiken\Broschüre Smart Grids_Diagramme und Grafiken als JPGs\Sensorik im Ne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4825663" cy="4357694"/>
          </a:xfrm>
          <a:prstGeom prst="rect">
            <a:avLst/>
          </a:prstGeom>
          <a:noFill/>
        </p:spPr>
      </p:pic>
      <p:sp>
        <p:nvSpPr>
          <p:cNvPr id="13" name="Inhaltsplatzhalter 8"/>
          <p:cNvSpPr txBox="1">
            <a:spLocks/>
          </p:cNvSpPr>
          <p:nvPr/>
        </p:nvSpPr>
        <p:spPr>
          <a:xfrm>
            <a:off x="4000496" y="5786454"/>
            <a:ext cx="2571768" cy="357190"/>
          </a:xfrm>
          <a:prstGeom prst="rect">
            <a:avLst/>
          </a:prstGeom>
        </p:spPr>
        <p:txBody>
          <a:bodyPr/>
          <a:lstStyle/>
          <a:p>
            <a:pPr lvl="0" algn="l" eaLnBrk="0" hangingPunct="0">
              <a:spcBef>
                <a:spcPts val="0"/>
              </a:spcBef>
              <a:buClr>
                <a:srgbClr val="A01437"/>
              </a:buClr>
              <a:buSzPct val="110000"/>
              <a:defRPr/>
            </a:pP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Abb. </a:t>
            </a:r>
            <a:r>
              <a:rPr lang="de-DE" sz="1200" kern="0" dirty="0" err="1" smtClean="0">
                <a:latin typeface="Arial" pitchFamily="34" charset="0"/>
                <a:cs typeface="Arial" pitchFamily="34" charset="0"/>
              </a:rPr>
              <a:t>Sensorik</a:t>
            </a: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 im Netz (BDEW)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B41565-C8E5-42F7-9008-A657558004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04788"/>
            <a:ext cx="6664354" cy="776287"/>
          </a:xfrm>
        </p:spPr>
        <p:txBody>
          <a:bodyPr/>
          <a:lstStyle/>
          <a:p>
            <a:r>
              <a:rPr lang="de-DE" dirty="0" smtClean="0"/>
              <a:t>III. Realisierungs- und Marktphase </a:t>
            </a:r>
            <a:br>
              <a:rPr lang="de-DE" dirty="0" smtClean="0"/>
            </a:br>
            <a:endParaRPr lang="de-DE" sz="1800" dirty="0">
              <a:solidFill>
                <a:srgbClr val="A01437"/>
              </a:solidFill>
              <a:latin typeface="+mn-lt"/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428628" y="1142984"/>
            <a:ext cx="4214810" cy="6000792"/>
          </a:xfrm>
          <a:prstGeom prst="rect">
            <a:avLst/>
          </a:prstGeom>
        </p:spPr>
        <p:txBody>
          <a:bodyPr/>
          <a:lstStyle/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r>
              <a:rPr lang="de-DE" sz="1600" dirty="0" smtClean="0">
                <a:solidFill>
                  <a:srgbClr val="A01437"/>
                </a:solidFill>
              </a:rPr>
              <a:t>Schritt 9: 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r>
              <a:rPr lang="de-DE" sz="1600" dirty="0" smtClean="0">
                <a:solidFill>
                  <a:srgbClr val="A01437"/>
                </a:solidFill>
              </a:rPr>
              <a:t>Variable Erzeugung – </a:t>
            </a:r>
            <a:r>
              <a:rPr lang="de-DE" sz="1600" dirty="0" err="1" smtClean="0">
                <a:solidFill>
                  <a:srgbClr val="A01437"/>
                </a:solidFill>
              </a:rPr>
              <a:t>Supply</a:t>
            </a:r>
            <a:r>
              <a:rPr lang="de-DE" sz="1600" dirty="0" smtClean="0">
                <a:solidFill>
                  <a:srgbClr val="A01437"/>
                </a:solidFill>
              </a:rPr>
              <a:t> Side Management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Märkte für </a:t>
            </a:r>
            <a:r>
              <a:rPr lang="de-DE" sz="1600" kern="0" dirty="0" err="1" smtClean="0">
                <a:latin typeface="+mn-lt"/>
                <a:cs typeface="Arial" charset="0"/>
              </a:rPr>
              <a:t>Flexibilitäten</a:t>
            </a:r>
            <a:r>
              <a:rPr lang="de-DE" sz="1600" kern="0" dirty="0" smtClean="0">
                <a:latin typeface="+mn-lt"/>
                <a:cs typeface="Arial" charset="0"/>
              </a:rPr>
              <a:t> und Systemdienstleistungen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latin typeface="+mn-lt"/>
                <a:cs typeface="Arial" charset="0"/>
              </a:rPr>
              <a:t>Aggregation zu virtuellen Kraftwerken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600" kern="0" dirty="0" smtClean="0">
              <a:cs typeface="Arial" charset="0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r>
              <a:rPr lang="de-DE" sz="1600" dirty="0" smtClean="0">
                <a:solidFill>
                  <a:srgbClr val="A01437"/>
                </a:solidFill>
                <a:latin typeface="+mn-lt"/>
              </a:rPr>
              <a:t>Schritt 10: 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r>
              <a:rPr lang="de-DE" sz="1600" dirty="0" smtClean="0">
                <a:solidFill>
                  <a:srgbClr val="A01437"/>
                </a:solidFill>
                <a:latin typeface="+mn-lt"/>
              </a:rPr>
              <a:t>Variabler Verbrauch – Demand Side Integration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cs typeface="Arial" charset="0"/>
              </a:rPr>
              <a:t>Regelbaren Lasten differenzieren 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cs typeface="Arial" charset="0"/>
              </a:rPr>
              <a:t>Industrielles Lastmanagement im Fokus</a:t>
            </a: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cs typeface="Arial" charset="0"/>
              </a:rPr>
              <a:t>Technologie und koordinierbares Lastverschiebungspotenzial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cs typeface="Arial" charset="0"/>
              </a:rPr>
              <a:t>Marktrollen: Aggregatoren/Demand Side Manager </a:t>
            </a:r>
          </a:p>
          <a:p>
            <a:pPr marL="269875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buFont typeface="Wingdings" pitchFamily="2" charset="2"/>
              <a:buChar char="§"/>
              <a:defRPr/>
            </a:pPr>
            <a:r>
              <a:rPr lang="de-DE" sz="1600" kern="0" dirty="0" smtClean="0">
                <a:cs typeface="Arial" charset="0"/>
              </a:rPr>
              <a:t>Geschäftsmodelle</a:t>
            </a:r>
            <a:endParaRPr lang="de-DE" sz="1600" dirty="0" smtClean="0">
              <a:latin typeface="Arial" pitchFamily="34" charset="0"/>
            </a:endParaRPr>
          </a:p>
          <a:p>
            <a:pPr>
              <a:buNone/>
            </a:pPr>
            <a:endParaRPr lang="de-DE" sz="1600" dirty="0" smtClean="0">
              <a:latin typeface="Arial" pitchFamily="34" charset="0"/>
            </a:endParaRPr>
          </a:p>
          <a:p>
            <a:endParaRPr lang="de-DE" sz="1400" dirty="0" smtClean="0"/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400" dirty="0" smtClean="0">
              <a:solidFill>
                <a:srgbClr val="A01437"/>
              </a:solidFill>
              <a:latin typeface="+mn-lt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400" dirty="0" smtClean="0">
              <a:solidFill>
                <a:srgbClr val="A01437"/>
              </a:solidFill>
              <a:latin typeface="+mn-lt"/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400" dirty="0" smtClean="0">
              <a:solidFill>
                <a:srgbClr val="A01437"/>
              </a:solidFill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400" dirty="0" smtClean="0">
              <a:solidFill>
                <a:srgbClr val="A01437"/>
              </a:solidFill>
            </a:endParaRPr>
          </a:p>
          <a:p>
            <a:pPr marL="269875" lvl="0"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  <a:defRPr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2990" y="1785926"/>
            <a:ext cx="4418166" cy="341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Inhaltsplatzhalter 8"/>
          <p:cNvSpPr txBox="1">
            <a:spLocks/>
          </p:cNvSpPr>
          <p:nvPr/>
        </p:nvSpPr>
        <p:spPr>
          <a:xfrm>
            <a:off x="4786314" y="5286388"/>
            <a:ext cx="3786214" cy="500066"/>
          </a:xfrm>
          <a:prstGeom prst="rect">
            <a:avLst/>
          </a:prstGeom>
        </p:spPr>
        <p:txBody>
          <a:bodyPr/>
          <a:lstStyle/>
          <a:p>
            <a:pPr lvl="0" algn="l" eaLnBrk="0" hangingPunct="0">
              <a:spcBef>
                <a:spcPts val="0"/>
              </a:spcBef>
              <a:buClr>
                <a:srgbClr val="A01437"/>
              </a:buClr>
              <a:buSzPct val="110000"/>
              <a:defRPr/>
            </a:pP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Abb. Potenzial und Marktnähe </a:t>
            </a:r>
            <a:br>
              <a:rPr lang="de-DE" sz="1200" kern="0" dirty="0" smtClean="0">
                <a:latin typeface="Arial" pitchFamily="34" charset="0"/>
                <a:cs typeface="Arial" pitchFamily="34" charset="0"/>
              </a:rPr>
            </a:b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technischer Komponenten im Smart </a:t>
            </a:r>
            <a:r>
              <a:rPr lang="de-DE" sz="1200" kern="0" dirty="0" err="1" smtClean="0">
                <a:latin typeface="Arial" pitchFamily="34" charset="0"/>
                <a:cs typeface="Arial" pitchFamily="34" charset="0"/>
              </a:rPr>
              <a:t>Grid</a:t>
            </a:r>
            <a:r>
              <a:rPr lang="de-DE" sz="1200" kern="0" dirty="0" smtClean="0">
                <a:latin typeface="Arial" pitchFamily="34" charset="0"/>
                <a:cs typeface="Arial" pitchFamily="34" charset="0"/>
              </a:rPr>
              <a:t> (BDEW).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indent="-269875" algn="l" eaLnBrk="0" hangingPunct="0">
              <a:spcBef>
                <a:spcPts val="600"/>
              </a:spcBef>
              <a:buClr>
                <a:srgbClr val="A01437"/>
              </a:buClr>
              <a:buSzPct val="110000"/>
            </a:pPr>
            <a:endParaRPr lang="de-DE" sz="1600" dirty="0" smtClean="0"/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01437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B41565-C8E5-42F7-9008-A657558004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Eric Ahlers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7282E12-AC30-4C30-91CF-1304F955FEA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14.05.2014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7E1C4B"/>
      </a:accent1>
      <a:accent2>
        <a:srgbClr val="4D6581"/>
      </a:accent2>
      <a:accent3>
        <a:srgbClr val="FFFFFF"/>
      </a:accent3>
      <a:accent4>
        <a:srgbClr val="000000"/>
      </a:accent4>
      <a:accent5>
        <a:srgbClr val="C0ABB1"/>
      </a:accent5>
      <a:accent6>
        <a:srgbClr val="455B74"/>
      </a:accent6>
      <a:hlink>
        <a:srgbClr val="BE8DA5"/>
      </a:hlink>
      <a:folHlink>
        <a:srgbClr val="626C21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7E1C4B"/>
        </a:accent1>
        <a:accent2>
          <a:srgbClr val="4D6581"/>
        </a:accent2>
        <a:accent3>
          <a:srgbClr val="FFFFFF"/>
        </a:accent3>
        <a:accent4>
          <a:srgbClr val="000000"/>
        </a:accent4>
        <a:accent5>
          <a:srgbClr val="C0ABB1"/>
        </a:accent5>
        <a:accent6>
          <a:srgbClr val="455B74"/>
        </a:accent6>
        <a:hlink>
          <a:srgbClr val="BE8DA5"/>
        </a:hlink>
        <a:folHlink>
          <a:srgbClr val="626C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47576"/>
      </a:lt2>
      <a:accent1>
        <a:srgbClr val="7E1C4B"/>
      </a:accent1>
      <a:accent2>
        <a:srgbClr val="4D6581"/>
      </a:accent2>
      <a:accent3>
        <a:srgbClr val="FFFFFF"/>
      </a:accent3>
      <a:accent4>
        <a:srgbClr val="000000"/>
      </a:accent4>
      <a:accent5>
        <a:srgbClr val="C0ABB1"/>
      </a:accent5>
      <a:accent6>
        <a:srgbClr val="455B74"/>
      </a:accent6>
      <a:hlink>
        <a:srgbClr val="BE8DA5"/>
      </a:hlink>
      <a:folHlink>
        <a:srgbClr val="626C2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47576"/>
      </a:lt2>
      <a:accent1>
        <a:srgbClr val="7E1C4B"/>
      </a:accent1>
      <a:accent2>
        <a:srgbClr val="4D6581"/>
      </a:accent2>
      <a:accent3>
        <a:srgbClr val="FFFFFF"/>
      </a:accent3>
      <a:accent4>
        <a:srgbClr val="000000"/>
      </a:accent4>
      <a:accent5>
        <a:srgbClr val="C0ABB1"/>
      </a:accent5>
      <a:accent6>
        <a:srgbClr val="455B74"/>
      </a:accent6>
      <a:hlink>
        <a:srgbClr val="BE8DA5"/>
      </a:hlink>
      <a:folHlink>
        <a:srgbClr val="626C2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675</Words>
  <Application>Microsoft Office PowerPoint</Application>
  <PresentationFormat>Bildschirmpräsentation (4:3)</PresentationFormat>
  <Paragraphs>266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blank</vt:lpstr>
      <vt:lpstr>Smart Energy – eine administrative Aufgabe oder eine Chance für den Markt?</vt:lpstr>
      <vt:lpstr>Phasen und einzelne Schritte  zu Smart Grids in Deutschland</vt:lpstr>
      <vt:lpstr>I. Aufbau und Pionierphase </vt:lpstr>
      <vt:lpstr>I. Aufbau und Pionierphase </vt:lpstr>
      <vt:lpstr>II. Etablierungs- und Ausgestaltungsphase  </vt:lpstr>
      <vt:lpstr>III. Realisierungs- und Marktphase 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Smart Grids</dc:title>
  <dc:creator/>
  <cp:lastModifiedBy/>
  <cp:revision>316</cp:revision>
  <cp:lastPrinted>2007-10-23T10:13:23Z</cp:lastPrinted>
  <dcterms:created xsi:type="dcterms:W3CDTF">2011-04-12T08:46:26Z</dcterms:created>
  <dcterms:modified xsi:type="dcterms:W3CDTF">2014-05-15T08:01:56Z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14.05.2014</vt:lpwstr>
  </property>
  <property fmtid="{D5CDD505-2E9C-101B-9397-08002B2CF9AE}" pid="3" name="Seitenzahl">
    <vt:lpwstr>-1</vt:lpwstr>
  </property>
</Properties>
</file>