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57" r:id="rId2"/>
    <p:sldId id="358" r:id="rId3"/>
    <p:sldId id="361" r:id="rId4"/>
    <p:sldId id="356" r:id="rId5"/>
    <p:sldId id="360" r:id="rId6"/>
    <p:sldId id="362" r:id="rId7"/>
    <p:sldId id="310" r:id="rId8"/>
    <p:sldId id="265" r:id="rId9"/>
    <p:sldId id="339" r:id="rId10"/>
    <p:sldId id="330" r:id="rId11"/>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050"/>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84" autoAdjust="0"/>
    <p:restoredTop sz="94704" autoAdjust="0"/>
  </p:normalViewPr>
  <p:slideViewPr>
    <p:cSldViewPr snapToGrid="0" showGuides="1">
      <p:cViewPr varScale="1">
        <p:scale>
          <a:sx n="67" d="100"/>
          <a:sy n="67" d="100"/>
        </p:scale>
        <p:origin x="-1050" y="-102"/>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25" d="100"/>
        <a:sy n="125" d="100"/>
      </p:scale>
      <p:origin x="0" y="0"/>
    </p:cViewPr>
  </p:sorterViewPr>
  <p:notesViewPr>
    <p:cSldViewPr snapToGrid="0" showGuides="1">
      <p:cViewPr>
        <p:scale>
          <a:sx n="100" d="100"/>
          <a:sy n="100" d="100"/>
        </p:scale>
        <p:origin x="-2508" y="-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10" name="Slide Image Placeholder 9"/>
          <p:cNvSpPr>
            <a:spLocks noGrp="1" noRot="1" noChangeAspect="1"/>
          </p:cNvSpPr>
          <p:nvPr>
            <p:ph type="sldImg"/>
          </p:nvPr>
        </p:nvSpPr>
        <p:spPr>
          <a:xfrm>
            <a:off x="1268413" y="612775"/>
            <a:ext cx="4321175" cy="3241675"/>
          </a:xfrm>
        </p:spPr>
      </p:sp>
      <p:sp>
        <p:nvSpPr>
          <p:cNvPr id="11" name="Notes Placeholder 10"/>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612775"/>
            <a:ext cx="4321175" cy="32416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8</a:t>
            </a:fld>
            <a:endParaRPr lang="en-US"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chemeClr val="tx1"/>
                </a:solidFill>
                <a:ea typeface="Arial Unicode MS" pitchFamily="34" charset="-128"/>
                <a:cs typeface="Arial Unicode MS" pitchFamily="34" charset="-128"/>
              </a:rPr>
              <a:t>Use this title slide only with an</a:t>
            </a:r>
            <a:r>
              <a:rPr lang="en-US" sz="1600" kern="0" baseline="0" dirty="0" smtClean="0">
                <a:solidFill>
                  <a:schemeClr val="tx1"/>
                </a:solidFill>
                <a:ea typeface="Arial Unicode MS" pitchFamily="34" charset="-128"/>
                <a:cs typeface="Arial Unicode MS" pitchFamily="34" charset="-128"/>
              </a:rPr>
              <a:t> image</a:t>
            </a:r>
            <a:endParaRPr lang="en-US" sz="1600" kern="0" dirty="0" smtClean="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8698291" y="6636183"/>
            <a:ext cx="125034" cy="123111"/>
          </a:xfrm>
          <a:prstGeom prst="rect">
            <a:avLst/>
          </a:prstGeom>
          <a:noFill/>
        </p:spPr>
        <p:txBody>
          <a:bodyPr wrap="none" lIns="0" tIns="0" rIns="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tx1"/>
                </a:solidFill>
              </a:rPr>
              <a:pPr marL="93663" indent="-93663" algn="r">
                <a:buClr>
                  <a:schemeClr val="accent2"/>
                </a:buClr>
                <a:buFont typeface="Arial" pitchFamily="34" charset="0"/>
                <a:buNone/>
              </a:pPr>
              <a:t>‹#›</a:t>
            </a:fld>
            <a:endParaRPr lang="en-US" sz="800" noProof="0" dirty="0" smtClean="0">
              <a:solidFill>
                <a:schemeClr val="tx1"/>
              </a:solidFill>
            </a:endParaRPr>
          </a:p>
        </p:txBody>
      </p:sp>
      <p:sp>
        <p:nvSpPr>
          <p:cNvPr id="4" name="TextBox 3"/>
          <p:cNvSpPr txBox="1"/>
          <p:nvPr userDrawn="1"/>
        </p:nvSpPr>
        <p:spPr bwMode="black">
          <a:xfrm>
            <a:off x="324000" y="6636183"/>
            <a:ext cx="3065510" cy="123111"/>
          </a:xfrm>
          <a:prstGeom prst="rect">
            <a:avLst/>
          </a:prstGeom>
          <a:noFill/>
        </p:spPr>
        <p:txBody>
          <a:bodyPr wrap="none" lIns="0" tIns="0" rIns="0" bIns="0" rtlCol="0">
            <a:spAutoFit/>
          </a:bodyPr>
          <a:lstStyle/>
          <a:p>
            <a:pPr marL="133350" indent="-133350" algn="l">
              <a:buClrTx/>
              <a:buFont typeface="Arial" pitchFamily="34" charset="0"/>
              <a:buChar char="©"/>
              <a:tabLst/>
            </a:pPr>
            <a:r>
              <a:rPr lang="en-US" sz="800" noProof="0" dirty="0" smtClean="0">
                <a:solidFill>
                  <a:schemeClr val="tx1"/>
                </a:solidFill>
              </a:rPr>
              <a:t>2014 SAP AG or an SAP affiliate company.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en-US" dirty="0"/>
          </a:p>
        </p:txBody>
      </p:sp>
      <p:sp>
        <p:nvSpPr>
          <p:cNvPr id="10" name="TextBox 9"/>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smtClean="0">
                <a:solidFill>
                  <a:schemeClr val="tx1"/>
                </a:solidFill>
                <a:ea typeface="Arial Unicode MS" pitchFamily="34" charset="-128"/>
                <a:cs typeface="Arial Unicode MS" pitchFamily="34" charset="-128"/>
              </a:rPr>
              <a:t>Use this title slide only with an</a:t>
            </a:r>
            <a:r>
              <a:rPr lang="en-US" sz="1600" kern="0" baseline="0" dirty="0" smtClean="0">
                <a:solidFill>
                  <a:schemeClr val="tx1"/>
                </a:solidFill>
                <a:ea typeface="Arial Unicode MS" pitchFamily="34" charset="-128"/>
                <a:cs typeface="Arial Unicode MS" pitchFamily="34" charset="-128"/>
              </a:rPr>
              <a:t> image</a:t>
            </a:r>
            <a:endParaRPr lang="en-US" sz="1600" kern="0" dirty="0" smtClean="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smtClean="0">
                <a:solidFill>
                  <a:schemeClr val="accent2"/>
                </a:solidFill>
                <a:latin typeface="+mj-lt"/>
                <a:ea typeface="+mj-ea"/>
                <a:cs typeface="+mj-cs"/>
              </a:rPr>
              <a:t>© 2014 SAP AG or an SAP affiliate company. </a:t>
            </a:r>
            <a:br>
              <a:rPr lang="en-US" sz="2400" b="1" kern="1200" noProof="0" dirty="0" smtClean="0">
                <a:solidFill>
                  <a:schemeClr val="accent2"/>
                </a:solidFill>
                <a:latin typeface="+mj-lt"/>
                <a:ea typeface="+mj-ea"/>
                <a:cs typeface="+mj-cs"/>
              </a:rPr>
            </a:br>
            <a:r>
              <a:rPr lang="en-US" sz="2400" b="1" kern="1200" noProof="0" dirty="0" smtClean="0">
                <a:solidFill>
                  <a:schemeClr val="accent2"/>
                </a:solidFill>
                <a:latin typeface="+mj-lt"/>
                <a:ea typeface="+mj-ea"/>
                <a:cs typeface="+mj-cs"/>
              </a:rPr>
              <a:t>All rights reserved.</a:t>
            </a:r>
          </a:p>
        </p:txBody>
      </p:sp>
      <p:sp>
        <p:nvSpPr>
          <p:cNvPr id="5" name="TextBox 4"/>
          <p:cNvSpPr txBox="1"/>
          <p:nvPr userDrawn="1"/>
        </p:nvSpPr>
        <p:spPr bwMode="gray">
          <a:xfrm>
            <a:off x="324000" y="1692000"/>
            <a:ext cx="8496150" cy="3539430"/>
          </a:xfrm>
          <a:prstGeom prst="rect">
            <a:avLst/>
          </a:prstGeom>
          <a:noFill/>
        </p:spPr>
        <p:txBody>
          <a:bodyPr wrap="square" lIns="0" tIns="0" rIns="0" bIns="0" rtlCol="0">
            <a:spAutoFit/>
          </a:bodyPr>
          <a:lstStyle/>
          <a:p>
            <a:r>
              <a:rPr lang="en-US" sz="1000" kern="1200" dirty="0" smtClean="0">
                <a:solidFill>
                  <a:schemeClr val="tx1"/>
                </a:solidFill>
                <a:latin typeface="Arial"/>
                <a:ea typeface="MS PGothic" pitchFamily="34" charset="-128"/>
                <a:cs typeface="+mn-cs"/>
              </a:rPr>
              <a:t>No part of this publication may be reproduced or transmitted in any form or for any purpose without the express permission of SAP AG or an </a:t>
            </a:r>
          </a:p>
          <a:p>
            <a:r>
              <a:rPr lang="en-US" sz="1000" kern="1200" dirty="0" smtClean="0">
                <a:solidFill>
                  <a:schemeClr val="tx1"/>
                </a:solidFill>
                <a:latin typeface="Arial"/>
                <a:ea typeface="MS PGothic" pitchFamily="34" charset="-128"/>
                <a:cs typeface="+mn-cs"/>
              </a:rPr>
              <a:t>SAP affiliate company.</a:t>
            </a:r>
          </a:p>
          <a:p>
            <a:pPr>
              <a:spcBef>
                <a:spcPts val="1200"/>
              </a:spcBef>
            </a:pPr>
            <a:r>
              <a:rPr lang="en-US" sz="1000" kern="1200" dirty="0" smtClean="0">
                <a:solidFill>
                  <a:schemeClr val="tx1"/>
                </a:solidFill>
                <a:latin typeface="Arial"/>
                <a:ea typeface="MS PGothic" pitchFamily="34" charset="-128"/>
                <a:cs typeface="+mn-cs"/>
              </a:rPr>
              <a:t>SAP and other SAP products and services mentioned herein as well as their respective logos are trademarks or registered trademarks of SAP AG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(or an SAP affiliate company) in Germany and other countries. Please see </a:t>
            </a:r>
            <a:r>
              <a:rPr lang="en-US" sz="1000" kern="1200" dirty="0" smtClean="0">
                <a:solidFill>
                  <a:schemeClr val="tx1"/>
                </a:solidFill>
                <a:latin typeface="Arial"/>
                <a:ea typeface="MS PGothic" pitchFamily="34" charset="-128"/>
                <a:cs typeface="+mn-cs"/>
                <a:hlinkClick r:id="rId2"/>
              </a:rPr>
              <a:t>http://global12.sap.com/corporate-en/legal/copyright/index.epx</a:t>
            </a:r>
            <a:r>
              <a:rPr lang="en-US" sz="1000" kern="1200" dirty="0" smtClean="0">
                <a:solidFill>
                  <a:schemeClr val="tx1"/>
                </a:solidFill>
                <a:latin typeface="Arial"/>
                <a:ea typeface="MS PGothic" pitchFamily="34" charset="-128"/>
                <a:cs typeface="+mn-cs"/>
              </a:rPr>
              <a:t> for additional trademark information and notices.</a:t>
            </a:r>
          </a:p>
          <a:p>
            <a:pPr>
              <a:spcBef>
                <a:spcPts val="1200"/>
              </a:spcBef>
            </a:pPr>
            <a:r>
              <a:rPr lang="en-US" sz="1000" kern="1200" dirty="0"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a:spcBef>
                <a:spcPts val="1200"/>
              </a:spcBef>
            </a:pPr>
            <a:r>
              <a:rPr lang="en-US" sz="1000" kern="1200" dirty="0" smtClean="0">
                <a:solidFill>
                  <a:schemeClr val="tx1"/>
                </a:solidFill>
                <a:latin typeface="Arial"/>
                <a:ea typeface="MS PGothic" pitchFamily="34" charset="-128"/>
                <a:cs typeface="+mn-cs"/>
              </a:rPr>
              <a:t>National product specifications may vary.</a:t>
            </a:r>
          </a:p>
          <a:p>
            <a:pPr>
              <a:spcBef>
                <a:spcPts val="1200"/>
              </a:spcBef>
            </a:pPr>
            <a:r>
              <a:rPr lang="en-US" sz="1000" kern="1200" dirty="0" smtClean="0">
                <a:solidFill>
                  <a:schemeClr val="tx1"/>
                </a:solidFill>
                <a:latin typeface="Arial"/>
                <a:ea typeface="MS PGothic" pitchFamily="34" charset="-128"/>
                <a:cs typeface="+mn-cs"/>
              </a:rPr>
              <a:t>These materials are provided by SAP AG or an SAP affiliate company for informational purposes only, without representation or warranty of any kind, and SAP AG or its affiliated companies shall not be liable for errors or omissions with respect to the materials. The only warranties for SAP AG or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SAP affiliate company products and services are those that are set forth in the express warranty statements accompanying such products and </a:t>
            </a:r>
            <a:br>
              <a:rPr lang="en-US" sz="1000" kern="1200" dirty="0" smtClean="0">
                <a:solidFill>
                  <a:schemeClr val="tx1"/>
                </a:solidFill>
                <a:latin typeface="Arial"/>
                <a:ea typeface="MS PGothic" pitchFamily="34" charset="-128"/>
                <a:cs typeface="+mn-cs"/>
              </a:rPr>
            </a:br>
            <a:r>
              <a:rPr lang="en-US" sz="1000" kern="1200" dirty="0" smtClean="0">
                <a:solidFill>
                  <a:schemeClr val="tx1"/>
                </a:solidFill>
                <a:latin typeface="Arial"/>
                <a:ea typeface="MS PGothic" pitchFamily="34" charset="-128"/>
                <a:cs typeface="+mn-cs"/>
              </a:rPr>
              <a:t>services, if any. Nothing herein should be construed as constituting an additional warranty. </a:t>
            </a:r>
          </a:p>
          <a:p>
            <a:pPr>
              <a:spcBef>
                <a:spcPts val="1200"/>
              </a:spcBef>
            </a:pPr>
            <a:r>
              <a:rPr lang="en-US" sz="1000" kern="1200" dirty="0" smtClean="0">
                <a:solidFill>
                  <a:schemeClr val="tx1"/>
                </a:solidFill>
                <a:latin typeface="Arial"/>
                <a:ea typeface="MS PGothic" pitchFamily="34" charset="-128"/>
                <a:cs typeface="+mn-cs"/>
              </a:rPr>
              <a:t>In particular, SAP AG or its affiliated companies have no obligation to pursue any course of business outlined in this document or any related presentation, or to develop or release any functionality mentioned therein. This document, or any related presentation, and SAP AG’s or its affiliated companies’ strategy and possible future developments, products, and/or platform directions and functionality are all subject to change and may be changed by SAP AG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de-DE" sz="2400" b="1" kern="1200" noProof="0" dirty="0" smtClean="0">
                <a:solidFill>
                  <a:schemeClr val="accent2"/>
                </a:solidFill>
                <a:latin typeface="+mj-lt"/>
                <a:ea typeface="+mj-ea"/>
                <a:cs typeface="+mj-cs"/>
              </a:rPr>
              <a:t>© 2014 SAP AG oder ein SAP-Konzernunternehmen. </a:t>
            </a:r>
            <a:br>
              <a:rPr lang="de-DE" sz="2400" b="1" kern="1200" noProof="0" dirty="0" smtClean="0">
                <a:solidFill>
                  <a:schemeClr val="accent2"/>
                </a:solidFill>
                <a:latin typeface="+mj-lt"/>
                <a:ea typeface="+mj-ea"/>
                <a:cs typeface="+mj-cs"/>
              </a:rPr>
            </a:br>
            <a:r>
              <a:rPr lang="de-DE" sz="2400" b="1" kern="1200" noProof="0" dirty="0" smtClean="0">
                <a:solidFill>
                  <a:schemeClr val="accent2"/>
                </a:solidFill>
                <a:latin typeface="+mj-lt"/>
                <a:ea typeface="+mj-ea"/>
                <a:cs typeface="+mj-cs"/>
              </a:rPr>
              <a:t>Alle Rechte vorbehalten.</a:t>
            </a:r>
          </a:p>
        </p:txBody>
      </p:sp>
      <p:sp>
        <p:nvSpPr>
          <p:cNvPr id="6" name="TextBox 5"/>
          <p:cNvSpPr txBox="1"/>
          <p:nvPr userDrawn="1"/>
        </p:nvSpPr>
        <p:spPr bwMode="gray">
          <a:xfrm>
            <a:off x="324000" y="1692000"/>
            <a:ext cx="8496150" cy="4001095"/>
          </a:xfrm>
          <a:prstGeom prst="rect">
            <a:avLst/>
          </a:prstGeom>
          <a:noFill/>
        </p:spPr>
        <p:txBody>
          <a:bodyPr wrap="square" lIns="0" tIns="0" rIns="0" bIns="0" rtlCol="0">
            <a:spAutoFit/>
          </a:bodyPr>
          <a:lstStyle/>
          <a:p>
            <a:r>
              <a:rPr lang="de-DE" sz="1000" kern="1200" noProof="0" dirty="0" smtClean="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AG oder ein SAP-Konzernunternehmen nicht gestattet.</a:t>
            </a:r>
          </a:p>
          <a:p>
            <a:pPr>
              <a:spcBef>
                <a:spcPts val="1200"/>
              </a:spcBef>
            </a:pPr>
            <a:r>
              <a:rPr lang="de-DE" sz="1000" kern="1200" noProof="0" dirty="0" smtClean="0">
                <a:solidFill>
                  <a:schemeClr val="tx1"/>
                </a:solidFill>
                <a:effectLst/>
                <a:latin typeface="Arial"/>
                <a:ea typeface="+mn-ea"/>
                <a:cs typeface="+mn-cs"/>
              </a:rPr>
              <a:t>SAP und andere in diesem Dokument erwähnte Produkte und Dienstleistungen von SAP sowie die dazugehörigen Logos sind Marken oder eingetragene Marken der SAP AG (oder von einem SAP-Konzernunternehmen) in Deutschland und verschiedenen anderen Ländern weltweit.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Weitere Hinweise und Informationen zum Markenrecht finden Sie unter </a:t>
            </a:r>
            <a:r>
              <a:rPr lang="de-DE" sz="1000" kern="1200" noProof="0" dirty="0" smtClean="0">
                <a:solidFill>
                  <a:schemeClr val="tx1"/>
                </a:solidFill>
                <a:effectLst/>
                <a:latin typeface="Arial"/>
                <a:ea typeface="+mn-ea"/>
                <a:cs typeface="+mn-cs"/>
                <a:hlinkClick r:id="rId2"/>
              </a:rPr>
              <a:t>http://global.sap.com/corporate-de/legal/copyright/index.epx</a:t>
            </a:r>
            <a:r>
              <a:rPr lang="de-DE" sz="1000" kern="1200" noProof="0" dirty="0" smtClean="0">
                <a:solidFill>
                  <a:schemeClr val="tx1"/>
                </a:solidFill>
                <a:effectLst/>
                <a:latin typeface="Arial"/>
                <a:ea typeface="+mn-ea"/>
                <a:cs typeface="+mn-cs"/>
              </a:rPr>
              <a:t>.</a:t>
            </a:r>
          </a:p>
          <a:p>
            <a:pPr>
              <a:spcBef>
                <a:spcPts val="1200"/>
              </a:spcBef>
            </a:pPr>
            <a:r>
              <a:rPr lang="de-DE" sz="1000" kern="1200" noProof="0" dirty="0" smtClean="0">
                <a:solidFill>
                  <a:schemeClr val="tx1"/>
                </a:solidFill>
                <a:effectLst/>
                <a:latin typeface="Arial"/>
                <a:ea typeface="+mn-ea"/>
                <a:cs typeface="+mn-cs"/>
              </a:rPr>
              <a:t>Die von SAP AG oder deren Vertriebsfirmen angebotenen Softwareprodukte können Softwarekomponenten auch anderer Softwarehersteller enthalten.</a:t>
            </a:r>
          </a:p>
          <a:p>
            <a:pPr>
              <a:spcBef>
                <a:spcPts val="1200"/>
              </a:spcBef>
            </a:pPr>
            <a:r>
              <a:rPr lang="de-DE" sz="1000" kern="1200" noProof="0" dirty="0" smtClean="0">
                <a:solidFill>
                  <a:schemeClr val="tx1"/>
                </a:solidFill>
                <a:effectLst/>
                <a:latin typeface="Arial"/>
                <a:ea typeface="+mn-ea"/>
                <a:cs typeface="+mn-cs"/>
              </a:rPr>
              <a:t>Produkte können länderspezifische Unterschiede aufweisen.</a:t>
            </a:r>
          </a:p>
          <a:p>
            <a:pPr>
              <a:spcBef>
                <a:spcPts val="1200"/>
              </a:spcBef>
            </a:pPr>
            <a:r>
              <a:rPr lang="de-DE" sz="1000" kern="1200" noProof="0" dirty="0" smtClean="0">
                <a:solidFill>
                  <a:schemeClr val="tx1"/>
                </a:solidFill>
                <a:effectLst/>
                <a:latin typeface="Arial"/>
                <a:ea typeface="+mn-ea"/>
                <a:cs typeface="+mn-cs"/>
              </a:rPr>
              <a:t>Die vorliegenden Unterlagen werden von der SAP AG oder einem SAP-Konzernunternehmen bereitgestellt und dienen ausschließlich zu Informations-zwecken. Die SAP AG oder ihre Konzernunternehmen übernehmen keinerlei Haftung oder Gewährleistung für Fehler oder Unvollständigkeiten in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dieser Publikation. Die SAP AG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000" kern="1200" noProof="0" dirty="0" smtClean="0">
                <a:solidFill>
                  <a:schemeClr val="tx1"/>
                </a:solidFill>
                <a:effectLst/>
                <a:latin typeface="Arial"/>
                <a:ea typeface="+mn-ea"/>
                <a:cs typeface="+mn-cs"/>
              </a:rPr>
              <a:t>Insbesondere sind die SAP AG 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eine zugehörige Präsentation, die Strategie und etwaige künftige Entwicklungen, Produkte und/oder Plattformen der SAP AG oder ihrer Konzern-</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unternehmen können von der SAP AG oder ihren Konzernunternehmen jederzeit und ohne Angabe von Gründen unangekündigt geändert werden.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die tatsächlichen Ergebnisse von den Erwartungen abweichen können. Die vorausschauenden Aussagen geben die Sicht zu dem Zeitpunkt wieder, </a:t>
            </a:r>
            <a:br>
              <a:rPr lang="de-DE" sz="1000" kern="1200" noProof="0" dirty="0" smtClean="0">
                <a:solidFill>
                  <a:schemeClr val="tx1"/>
                </a:solidFill>
                <a:effectLst/>
                <a:latin typeface="Arial"/>
                <a:ea typeface="+mn-ea"/>
                <a:cs typeface="+mn-cs"/>
              </a:rPr>
            </a:br>
            <a:r>
              <a:rPr lang="de-DE" sz="1000" kern="1200" noProof="0" dirty="0" smtClean="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el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1"/>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1"/>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extLst>
      <p:ext uri="{BB962C8B-B14F-4D97-AF65-F5344CB8AC3E}">
        <p14:creationId xmlns:p14="http://schemas.microsoft.com/office/powerpoint/2010/main" val="393780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Ref idx="1001">
        <a:schemeClr val="bg1"/>
      </p:bgRef>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
        <p:nvSpPr>
          <p:cNvPr id="6" name="Subtitle 2"/>
          <p:cNvSpPr>
            <a:spLocks noGrp="1"/>
          </p:cNvSpPr>
          <p:nvPr>
            <p:ph type="subTitle" idx="1" hasCustomPrompt="1"/>
          </p:nvPr>
        </p:nvSpPr>
        <p:spPr bwMode="gray">
          <a:xfrm>
            <a:off x="32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2014</a:t>
            </a:r>
          </a:p>
        </p:txBody>
      </p:sp>
      <p:sp>
        <p:nvSpPr>
          <p:cNvPr id="9" name="Title 1"/>
          <p:cNvSpPr>
            <a:spLocks noGrp="1"/>
          </p:cNvSpPr>
          <p:nvPr>
            <p:ph type="ctrTitle" hasCustomPrompt="1"/>
          </p:nvPr>
        </p:nvSpPr>
        <p:spPr bwMode="gray">
          <a:xfrm>
            <a:off x="324000" y="324000"/>
            <a:ext cx="8496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en-US" dirty="0"/>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en-US"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dirty="0"/>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en-US"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478631"/>
            <a:ext cx="1832305" cy="907257"/>
          </a:xfrm>
          <a:prstGeom prst="rect">
            <a:avLst/>
          </a:prstGeom>
        </p:spPr>
      </p:pic>
      <p:sp>
        <p:nvSpPr>
          <p:cNvPr id="6" name="TextBox 5"/>
          <p:cNvSpPr txBox="1"/>
          <p:nvPr userDrawn="1"/>
        </p:nvSpPr>
        <p:spPr bwMode="black">
          <a:xfrm>
            <a:off x="324000" y="6626658"/>
            <a:ext cx="3065510" cy="123111"/>
          </a:xfrm>
          <a:prstGeom prst="rect">
            <a:avLst/>
          </a:prstGeom>
          <a:noFill/>
        </p:spPr>
        <p:txBody>
          <a:bodyPr wrap="none" lIns="0" tIns="0" rIns="0" bIns="0" rtlCol="0">
            <a:spAutoFit/>
          </a:bodyPr>
          <a:lstStyle/>
          <a:p>
            <a:pPr marL="133350" indent="-133350" algn="l">
              <a:buClrTx/>
              <a:buFont typeface="Arial" pitchFamily="34" charset="0"/>
              <a:buChar char="©"/>
              <a:tabLst/>
            </a:pPr>
            <a:r>
              <a:rPr lang="en-US" sz="800" noProof="0" dirty="0" smtClean="0">
                <a:solidFill>
                  <a:schemeClr val="tx1"/>
                </a:solidFill>
              </a:rPr>
              <a:t>2014 SAP AG or an SAP affiliate company. All rights reserved.</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3065510"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2014 SAP AG or an SAP affiliate company.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1" r:id="rId22"/>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slideLayout" Target="../slideLayouts/slideLayout9.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7.xml"/><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notesSlide" Target="../notesSlides/notesSlide2.xml"/><Relationship Id="rId11" Type="http://schemas.openxmlformats.org/officeDocument/2006/relationships/image" Target="../media/image11.png"/><Relationship Id="rId5" Type="http://schemas.openxmlformats.org/officeDocument/2006/relationships/slideLayout" Target="../slideLayouts/slideLayout19.xml"/><Relationship Id="rId10" Type="http://schemas.openxmlformats.org/officeDocument/2006/relationships/image" Target="../media/image8.emf"/><Relationship Id="rId4" Type="http://schemas.openxmlformats.org/officeDocument/2006/relationships/tags" Target="../tags/tag8.xml"/><Relationship Id="rId9"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wdf032\cmedia\Arbeit\_Jobs_eOn\2014\29412_es_FKOM_Barcelona\Presentations\D1_Solution Overview RTDP_OSIsoft_Norbert_Becker\275473_l_srgb_s_g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gray">
          <a:xfrm>
            <a:off x="242937" y="0"/>
            <a:ext cx="8656646" cy="2143126"/>
          </a:xfrm>
          <a:prstGeom prst="rect">
            <a:avLst/>
          </a:prstGeom>
          <a:solidFill>
            <a:schemeClr val="bg1">
              <a:alpha val="14000"/>
            </a:schemeClr>
          </a:solidFill>
          <a:ln w="6350" algn="ctr">
            <a:noFill/>
            <a:miter lim="800000"/>
            <a:headEnd/>
            <a:tailEnd/>
          </a:ln>
        </p:spPr>
        <p:txBody>
          <a:bodyPr lIns="89985" tIns="71987" rIns="89985" bIns="71987" rtlCol="0" anchor="ctr"/>
          <a:lstStyle/>
          <a:p>
            <a:pPr algn="ctr" defTabSz="914245"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11" name="Rectangle 10"/>
          <p:cNvSpPr/>
          <p:nvPr/>
        </p:nvSpPr>
        <p:spPr bwMode="gray">
          <a:xfrm>
            <a:off x="242937" y="0"/>
            <a:ext cx="8656646" cy="162001"/>
          </a:xfrm>
          <a:prstGeom prst="rect">
            <a:avLst/>
          </a:prstGeom>
          <a:solidFill>
            <a:schemeClr val="accent1"/>
          </a:solidFill>
          <a:ln w="9525" algn="ctr">
            <a:noFill/>
            <a:miter lim="800000"/>
            <a:headEnd/>
            <a:tailEnd/>
          </a:ln>
        </p:spPr>
        <p:txBody>
          <a:bodyPr lIns="89985" tIns="71987" rIns="89985" bIns="71987" rtlCol="0" anchor="ctr"/>
          <a:lstStyle/>
          <a:p>
            <a:pPr algn="ctr" defTabSz="914245" fontAlgn="base">
              <a:spcBef>
                <a:spcPct val="50000"/>
              </a:spcBef>
              <a:spcAft>
                <a:spcPct val="0"/>
              </a:spcAft>
              <a:buClr>
                <a:srgbClr val="F0AB00"/>
              </a:buClr>
              <a:buSzPct val="80000"/>
            </a:pPr>
            <a:endParaRPr lang="en-US" sz="1600" kern="0" dirty="0" err="1" smtClean="0">
              <a:ea typeface="Arial Unicode MS" pitchFamily="34" charset="-128"/>
              <a:cs typeface="Arial Unicode MS" pitchFamily="34" charset="-128"/>
            </a:endParaRPr>
          </a:p>
        </p:txBody>
      </p:sp>
      <p:sp>
        <p:nvSpPr>
          <p:cNvPr id="3" name="Subtitle 2"/>
          <p:cNvSpPr>
            <a:spLocks noGrp="1"/>
          </p:cNvSpPr>
          <p:nvPr>
            <p:ph type="subTitle" idx="1"/>
          </p:nvPr>
        </p:nvSpPr>
        <p:spPr/>
        <p:txBody>
          <a:bodyPr/>
          <a:lstStyle/>
          <a:p>
            <a:r>
              <a:rPr lang="en-US" sz="1800" dirty="0" smtClean="0">
                <a:solidFill>
                  <a:schemeClr val="bg1"/>
                </a:solidFill>
              </a:rPr>
              <a:t>Dr. Stefan Engelhardt, SAP AG</a:t>
            </a:r>
          </a:p>
        </p:txBody>
      </p:sp>
      <p:sp>
        <p:nvSpPr>
          <p:cNvPr id="2" name="Title 1"/>
          <p:cNvSpPr>
            <a:spLocks noGrp="1"/>
          </p:cNvSpPr>
          <p:nvPr>
            <p:ph type="ctrTitle"/>
          </p:nvPr>
        </p:nvSpPr>
        <p:spPr/>
        <p:txBody>
          <a:bodyPr/>
          <a:lstStyle/>
          <a:p>
            <a:r>
              <a:rPr lang="en-US" dirty="0" smtClean="0">
                <a:solidFill>
                  <a:schemeClr val="bg1"/>
                </a:solidFill>
              </a:rPr>
              <a:t>IKT </a:t>
            </a:r>
            <a:r>
              <a:rPr lang="en-US" dirty="0" err="1" smtClean="0">
                <a:solidFill>
                  <a:schemeClr val="bg1"/>
                </a:solidFill>
              </a:rPr>
              <a:t>als</a:t>
            </a:r>
            <a:r>
              <a:rPr lang="en-US" dirty="0" smtClean="0">
                <a:solidFill>
                  <a:schemeClr val="bg1"/>
                </a:solidFill>
              </a:rPr>
              <a:t> Enabler </a:t>
            </a:r>
            <a:r>
              <a:rPr lang="en-US" dirty="0" err="1" smtClean="0">
                <a:solidFill>
                  <a:schemeClr val="bg1"/>
                </a:solidFill>
              </a:rPr>
              <a:t>für</a:t>
            </a:r>
            <a:r>
              <a:rPr lang="en-US" dirty="0" smtClean="0">
                <a:solidFill>
                  <a:schemeClr val="bg1"/>
                </a:solidFill>
              </a:rPr>
              <a:t> die Transformation der </a:t>
            </a:r>
            <a:r>
              <a:rPr lang="en-US" dirty="0" err="1" smtClean="0">
                <a:solidFill>
                  <a:schemeClr val="bg1"/>
                </a:solidFill>
              </a:rPr>
              <a:t>Energiewirtschaft</a:t>
            </a:r>
            <a:endParaRPr lang="en-US" b="0" dirty="0">
              <a:solidFill>
                <a:schemeClr val="bg1"/>
              </a:solidFill>
            </a:endParaRPr>
          </a:p>
        </p:txBody>
      </p:sp>
      <p:pic>
        <p:nvPicPr>
          <p:cNvPr id="13" name="Picture 12"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438" y="6083726"/>
            <a:ext cx="913247" cy="453600"/>
          </a:xfrm>
          <a:prstGeom prst="rect">
            <a:avLst/>
          </a:prstGeom>
          <a:noFill/>
          <a:ln>
            <a:noFill/>
          </a:ln>
        </p:spPr>
      </p:pic>
    </p:spTree>
    <p:extLst>
      <p:ext uri="{BB962C8B-B14F-4D97-AF65-F5344CB8AC3E}">
        <p14:creationId xmlns:p14="http://schemas.microsoft.com/office/powerpoint/2010/main" val="194052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Group 28"/>
          <p:cNvGrpSpPr/>
          <p:nvPr/>
        </p:nvGrpSpPr>
        <p:grpSpPr>
          <a:xfrm>
            <a:off x="323999" y="324000"/>
            <a:ext cx="8496000" cy="5761738"/>
            <a:chOff x="323999" y="324000"/>
            <a:chExt cx="8496000" cy="5761738"/>
          </a:xfrm>
        </p:grpSpPr>
        <p:grpSp>
          <p:nvGrpSpPr>
            <p:cNvPr id="5" name="Group 73"/>
            <p:cNvGrpSpPr/>
            <p:nvPr/>
          </p:nvGrpSpPr>
          <p:grpSpPr>
            <a:xfrm>
              <a:off x="1245790" y="325738"/>
              <a:ext cx="163513" cy="5760000"/>
              <a:chOff x="0" y="0"/>
              <a:chExt cx="163513" cy="6858000"/>
            </a:xfrm>
          </p:grpSpPr>
          <p:cxnSp>
            <p:nvCxnSpPr>
              <p:cNvPr id="73" name="Straight Connector 72"/>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76"/>
            <p:cNvGrpSpPr/>
            <p:nvPr/>
          </p:nvGrpSpPr>
          <p:grpSpPr>
            <a:xfrm>
              <a:off x="2328068" y="325738"/>
              <a:ext cx="163513" cy="5760000"/>
              <a:chOff x="0" y="0"/>
              <a:chExt cx="163513" cy="6858000"/>
            </a:xfrm>
          </p:grpSpPr>
          <p:cxnSp>
            <p:nvCxnSpPr>
              <p:cNvPr id="71" name="Straight Connector 70"/>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 name="Group 79"/>
            <p:cNvGrpSpPr/>
            <p:nvPr/>
          </p:nvGrpSpPr>
          <p:grpSpPr>
            <a:xfrm>
              <a:off x="3410346" y="325738"/>
              <a:ext cx="163513" cy="5760000"/>
              <a:chOff x="0" y="0"/>
              <a:chExt cx="163513" cy="6858000"/>
            </a:xfrm>
          </p:grpSpPr>
          <p:cxnSp>
            <p:nvCxnSpPr>
              <p:cNvPr id="69" name="Straight Connector 68"/>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Group 82"/>
            <p:cNvGrpSpPr/>
            <p:nvPr/>
          </p:nvGrpSpPr>
          <p:grpSpPr>
            <a:xfrm>
              <a:off x="4492624" y="325738"/>
              <a:ext cx="163513" cy="5760000"/>
              <a:chOff x="0" y="0"/>
              <a:chExt cx="163513" cy="6858000"/>
            </a:xfrm>
          </p:grpSpPr>
          <p:cxnSp>
            <p:nvCxnSpPr>
              <p:cNvPr id="67" name="Straight Connector 66"/>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 name="Group 85"/>
            <p:cNvGrpSpPr/>
            <p:nvPr/>
          </p:nvGrpSpPr>
          <p:grpSpPr>
            <a:xfrm>
              <a:off x="5574902" y="325738"/>
              <a:ext cx="163513" cy="5760000"/>
              <a:chOff x="0" y="0"/>
              <a:chExt cx="163513" cy="6858000"/>
            </a:xfrm>
          </p:grpSpPr>
          <p:cxnSp>
            <p:nvCxnSpPr>
              <p:cNvPr id="65" name="Straight Connector 64"/>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 name="Group 88"/>
            <p:cNvGrpSpPr/>
            <p:nvPr/>
          </p:nvGrpSpPr>
          <p:grpSpPr>
            <a:xfrm>
              <a:off x="6657180" y="325738"/>
              <a:ext cx="163513" cy="5760000"/>
              <a:chOff x="0" y="0"/>
              <a:chExt cx="163513" cy="6858000"/>
            </a:xfrm>
          </p:grpSpPr>
          <p:cxnSp>
            <p:nvCxnSpPr>
              <p:cNvPr id="63" name="Straight Connector 62"/>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2" name="Group 91"/>
            <p:cNvGrpSpPr/>
            <p:nvPr/>
          </p:nvGrpSpPr>
          <p:grpSpPr>
            <a:xfrm>
              <a:off x="7739458" y="325738"/>
              <a:ext cx="163513" cy="5760000"/>
              <a:chOff x="0" y="0"/>
              <a:chExt cx="163513" cy="6858000"/>
            </a:xfrm>
          </p:grpSpPr>
          <p:cxnSp>
            <p:nvCxnSpPr>
              <p:cNvPr id="61" name="Straight Connector 60"/>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23999" y="324000"/>
              <a:ext cx="8496000" cy="5760000"/>
              <a:chOff x="323999" y="324000"/>
              <a:chExt cx="8496000" cy="5760000"/>
            </a:xfrm>
          </p:grpSpPr>
          <p:sp>
            <p:nvSpPr>
              <p:cNvPr id="60" name="Rectangle 59"/>
              <p:cNvSpPr/>
              <p:nvPr/>
            </p:nvSpPr>
            <p:spPr bwMode="gray">
              <a:xfrm>
                <a:off x="324000" y="324000"/>
                <a:ext cx="8494713" cy="912663"/>
              </a:xfrm>
              <a:prstGeom prst="rect">
                <a:avLst/>
              </a:prstGeom>
              <a:solidFill>
                <a:schemeClr val="tx2">
                  <a:lumMod val="20000"/>
                  <a:lumOff val="80000"/>
                  <a:alpha val="4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solidFill>
                      <a:schemeClr val="tx2"/>
                    </a:solidFill>
                    <a:effectLst/>
                    <a:uLnTx/>
                    <a:uFillTx/>
                    <a:ea typeface="Arial Unicode MS" pitchFamily="34" charset="-128"/>
                    <a:cs typeface="Arial Unicode MS" pitchFamily="34" charset="-128"/>
                  </a:rPr>
                  <a:t>Headline area</a:t>
                </a:r>
              </a:p>
            </p:txBody>
          </p:sp>
          <p:sp>
            <p:nvSpPr>
              <p:cNvPr id="3" name="Rectangle 2"/>
              <p:cNvSpPr/>
              <p:nvPr/>
            </p:nvSpPr>
            <p:spPr bwMode="gray">
              <a:xfrm>
                <a:off x="324000" y="1690688"/>
                <a:ext cx="8494713" cy="4391025"/>
              </a:xfrm>
              <a:prstGeom prst="rect">
                <a:avLst/>
              </a:prstGeom>
              <a:solidFill>
                <a:schemeClr val="tx2">
                  <a:lumMod val="20000"/>
                  <a:lumOff val="80000"/>
                  <a:alpha val="4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kern="0" dirty="0" smtClean="0">
                    <a:solidFill>
                      <a:schemeClr val="tx2"/>
                    </a:solidFill>
                    <a:ea typeface="Arial Unicode MS" pitchFamily="34" charset="-128"/>
                    <a:cs typeface="Arial Unicode MS" pitchFamily="34" charset="-128"/>
                  </a:rPr>
                  <a:t>Drawing area</a:t>
                </a:r>
              </a:p>
            </p:txBody>
          </p:sp>
          <p:sp>
            <p:nvSpPr>
              <p:cNvPr id="164" name="Rectangle 163"/>
              <p:cNvSpPr/>
              <p:nvPr/>
            </p:nvSpPr>
            <p:spPr bwMode="gray">
              <a:xfrm>
                <a:off x="323999" y="324000"/>
                <a:ext cx="8496000" cy="5760000"/>
              </a:xfrm>
              <a:prstGeom prst="rect">
                <a:avLst/>
              </a:prstGeom>
              <a:noFill/>
              <a:ln w="3175"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3" name="Rectangle 82"/>
              <p:cNvSpPr/>
              <p:nvPr/>
            </p:nvSpPr>
            <p:spPr bwMode="gray">
              <a:xfrm>
                <a:off x="324000" y="1236663"/>
                <a:ext cx="8494712" cy="453600"/>
              </a:xfrm>
              <a:prstGeom prst="rect">
                <a:avLst/>
              </a:prstGeom>
              <a:solidFill>
                <a:schemeClr val="tx2">
                  <a:alpha val="53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White space</a:t>
                </a:r>
              </a:p>
            </p:txBody>
          </p:sp>
        </p:grpSp>
      </p:grpSp>
      <p:sp>
        <p:nvSpPr>
          <p:cNvPr id="55" name="Title 54"/>
          <p:cNvSpPr>
            <a:spLocks noGrp="1"/>
          </p:cNvSpPr>
          <p:nvPr>
            <p:ph type="title"/>
          </p:nvPr>
        </p:nvSpPr>
        <p:spPr/>
        <p:txBody>
          <a:bodyPr/>
          <a:lstStyle/>
          <a:p>
            <a:r>
              <a:rPr lang="en-US" dirty="0" smtClean="0"/>
              <a:t>The Grid</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entagon 12"/>
          <p:cNvSpPr/>
          <p:nvPr/>
        </p:nvSpPr>
        <p:spPr bwMode="gray">
          <a:xfrm>
            <a:off x="376541" y="1685924"/>
            <a:ext cx="6129337" cy="4557709"/>
          </a:xfrm>
          <a:prstGeom prst="homePlate">
            <a:avLst>
              <a:gd name="adj" fmla="val 25987"/>
            </a:avLst>
          </a:prstGeom>
          <a:solidFill>
            <a:schemeClr val="bg1"/>
          </a:solidFill>
          <a:ln w="6350" algn="ctr">
            <a:noFill/>
            <a:miter lim="800000"/>
            <a:headEnd/>
            <a:tailEnd/>
          </a:ln>
          <a:scene3d>
            <a:camera prst="orthographicFront"/>
            <a:lightRig rig="threePt" dir="t"/>
          </a:scene3d>
          <a:sp3d>
            <a:bevelT/>
          </a:sp3d>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a:xfrm>
            <a:off x="228602" y="133716"/>
            <a:ext cx="8972550" cy="1107990"/>
          </a:xfrm>
          <a:noFill/>
        </p:spPr>
        <p:txBody>
          <a:bodyPr vert="horz" wrap="square" lIns="91434" tIns="45717" rIns="91434" bIns="45717" rtlCol="0" anchor="ctr" anchorCtr="0">
            <a:spAutoFit/>
          </a:bodyPr>
          <a:lstStyle/>
          <a:p>
            <a:pPr defTabSz="1152250"/>
            <a:r>
              <a:rPr lang="de-DE" sz="2200" dirty="0">
                <a:solidFill>
                  <a:srgbClr val="FFC000"/>
                </a:solidFill>
                <a:ea typeface="+mn-ea"/>
                <a:cs typeface="BentonSans Black"/>
              </a:rPr>
              <a:t>Die Neuausrichtung der Energiewirtschaft erfordert den Einsatz neuster Technologien für eine nachhaltige </a:t>
            </a:r>
            <a:r>
              <a:rPr lang="de-DE" sz="2200" dirty="0" smtClean="0">
                <a:solidFill>
                  <a:srgbClr val="FFC000"/>
                </a:solidFill>
                <a:ea typeface="+mn-ea"/>
                <a:cs typeface="BentonSans Black"/>
              </a:rPr>
              <a:t>Unternehmens-transformation</a:t>
            </a:r>
            <a:endParaRPr lang="de-DE" sz="2200" dirty="0">
              <a:solidFill>
                <a:srgbClr val="FFC000"/>
              </a:solidFill>
              <a:ea typeface="+mn-ea"/>
              <a:cs typeface="BentonSans Black"/>
            </a:endParaRPr>
          </a:p>
        </p:txBody>
      </p:sp>
      <p:graphicFrame>
        <p:nvGraphicFramePr>
          <p:cNvPr id="3" name="Table 2"/>
          <p:cNvGraphicFramePr>
            <a:graphicFrameLocks noGrp="1"/>
          </p:cNvGraphicFramePr>
          <p:nvPr>
            <p:extLst>
              <p:ext uri="{D42A27DB-BD31-4B8C-83A1-F6EECF244321}">
                <p14:modId xmlns:p14="http://schemas.microsoft.com/office/powerpoint/2010/main" val="1289597784"/>
              </p:ext>
            </p:extLst>
          </p:nvPr>
        </p:nvGraphicFramePr>
        <p:xfrm>
          <a:off x="563019" y="1393304"/>
          <a:ext cx="4317532" cy="5424425"/>
        </p:xfrm>
        <a:graphic>
          <a:graphicData uri="http://schemas.openxmlformats.org/drawingml/2006/table">
            <a:tbl>
              <a:tblPr firstRow="1" bandRow="1">
                <a:tableStyleId>{2D5ABB26-0587-4C30-8999-92F81FD0307C}</a:tableStyleId>
              </a:tblPr>
              <a:tblGrid>
                <a:gridCol w="4317532"/>
              </a:tblGrid>
              <a:tr h="832935">
                <a:tc>
                  <a:txBody>
                    <a:bodyPr/>
                    <a:lstStyle/>
                    <a:p>
                      <a:endParaRPr lang="de-DE" sz="2100" b="1" dirty="0"/>
                    </a:p>
                  </a:txBody>
                  <a:tcPr marL="66862" marR="66862" marT="59496" marB="59496"/>
                </a:tc>
              </a:tr>
              <a:tr h="4108916">
                <a:tc>
                  <a:txBody>
                    <a:bodyPr/>
                    <a:lstStyle/>
                    <a:p>
                      <a:endParaRPr lang="de-DE" sz="2400" dirty="0"/>
                    </a:p>
                  </a:txBody>
                  <a:tcPr marL="66862" marR="66862" marT="59496" marB="59496"/>
                </a:tc>
              </a:tr>
              <a:tr h="482574">
                <a:tc>
                  <a:txBody>
                    <a:bodyPr/>
                    <a:lstStyle/>
                    <a:p>
                      <a:pPr algn="ctr"/>
                      <a:endParaRPr lang="de-DE" sz="1800" b="1" dirty="0"/>
                    </a:p>
                  </a:txBody>
                  <a:tcPr marL="66862" marR="66862" marT="59496" marB="59496"/>
                </a:tc>
              </a:tr>
            </a:tbl>
          </a:graphicData>
        </a:graphic>
      </p:graphicFrame>
      <p:pic>
        <p:nvPicPr>
          <p:cNvPr id="5" name="Picture 263"/>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83447" y="1905164"/>
            <a:ext cx="5550943" cy="420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08729" y="6304184"/>
            <a:ext cx="3222356" cy="307777"/>
          </a:xfrm>
          <a:prstGeom prst="rect">
            <a:avLst/>
          </a:prstGeom>
        </p:spPr>
        <p:txBody>
          <a:bodyPr wrap="none">
            <a:spAutoFit/>
          </a:bodyPr>
          <a:lstStyle/>
          <a:p>
            <a:pPr algn="ctr"/>
            <a:r>
              <a:rPr lang="de-DE" sz="1400" kern="0" dirty="0">
                <a:solidFill>
                  <a:schemeClr val="accent1"/>
                </a:solidFill>
                <a:latin typeface="Arial"/>
                <a:ea typeface="+mj-ea"/>
                <a:cs typeface="+mj-cs"/>
              </a:rPr>
              <a:t>Service Bereitstellung und Abwicklung</a:t>
            </a:r>
          </a:p>
        </p:txBody>
      </p:sp>
      <p:sp>
        <p:nvSpPr>
          <p:cNvPr id="7" name="Rectangle 6"/>
          <p:cNvSpPr/>
          <p:nvPr/>
        </p:nvSpPr>
        <p:spPr>
          <a:xfrm>
            <a:off x="504469" y="1300778"/>
            <a:ext cx="1846979" cy="307777"/>
          </a:xfrm>
          <a:prstGeom prst="rect">
            <a:avLst/>
          </a:prstGeom>
        </p:spPr>
        <p:txBody>
          <a:bodyPr wrap="none">
            <a:spAutoFit/>
          </a:bodyPr>
          <a:lstStyle/>
          <a:p>
            <a:pPr algn="ctr"/>
            <a:r>
              <a:rPr lang="de-DE" sz="1400" kern="0" dirty="0">
                <a:solidFill>
                  <a:schemeClr val="accent1"/>
                </a:solidFill>
                <a:latin typeface="Arial"/>
                <a:ea typeface="+mj-ea"/>
                <a:cs typeface="+mj-cs"/>
              </a:rPr>
              <a:t>Dienstleistungsmarkt</a:t>
            </a:r>
          </a:p>
        </p:txBody>
      </p:sp>
      <p:cxnSp>
        <p:nvCxnSpPr>
          <p:cNvPr id="8" name="Straight Connector 15"/>
          <p:cNvCxnSpPr>
            <a:cxnSpLocks noChangeShapeType="1"/>
            <a:stCxn id="7" idx="2"/>
          </p:cNvCxnSpPr>
          <p:nvPr>
            <p:custDataLst>
              <p:tags r:id="rId3"/>
            </p:custDataLst>
          </p:nvPr>
        </p:nvCxnSpPr>
        <p:spPr bwMode="auto">
          <a:xfrm>
            <a:off x="1427959" y="1608555"/>
            <a:ext cx="534494" cy="563142"/>
          </a:xfrm>
          <a:prstGeom prst="line">
            <a:avLst/>
          </a:prstGeom>
          <a:noFill/>
          <a:ln w="38100" algn="ctr">
            <a:solidFill>
              <a:schemeClr val="accent1"/>
            </a:solidFill>
            <a:round/>
            <a:headEnd/>
            <a:tailEnd/>
          </a:ln>
          <a:extLst>
            <a:ext uri="{909E8E84-426E-40DD-AFC4-6F175D3DCCD1}">
              <a14:hiddenFill xmlns:a14="http://schemas.microsoft.com/office/drawing/2010/main">
                <a:noFill/>
              </a14:hiddenFill>
            </a:ext>
          </a:extLst>
        </p:spPr>
      </p:cxnSp>
      <p:cxnSp>
        <p:nvCxnSpPr>
          <p:cNvPr id="9" name="Straight Connector 15"/>
          <p:cNvCxnSpPr>
            <a:cxnSpLocks noChangeShapeType="1"/>
          </p:cNvCxnSpPr>
          <p:nvPr>
            <p:custDataLst>
              <p:tags r:id="rId4"/>
            </p:custDataLst>
          </p:nvPr>
        </p:nvCxnSpPr>
        <p:spPr bwMode="auto">
          <a:xfrm flipH="1" flipV="1">
            <a:off x="3619803" y="5000626"/>
            <a:ext cx="28575" cy="1300162"/>
          </a:xfrm>
          <a:prstGeom prst="line">
            <a:avLst/>
          </a:prstGeom>
          <a:noFill/>
          <a:ln w="38100" algn="ctr">
            <a:solidFill>
              <a:schemeClr val="accent1"/>
            </a:solidFill>
            <a:round/>
            <a:headEnd/>
            <a:tailEnd/>
          </a:ln>
          <a:extLst>
            <a:ext uri="{909E8E84-426E-40DD-AFC4-6F175D3DCCD1}">
              <a14:hiddenFill xmlns:a14="http://schemas.microsoft.com/office/drawing/2010/main">
                <a:noFill/>
              </a14:hiddenFill>
            </a:ext>
          </a:extLst>
        </p:spPr>
      </p:cxnSp>
      <p:graphicFrame>
        <p:nvGraphicFramePr>
          <p:cNvPr id="11" name="Table 10"/>
          <p:cNvGraphicFramePr>
            <a:graphicFrameLocks noGrp="1"/>
          </p:cNvGraphicFramePr>
          <p:nvPr>
            <p:extLst>
              <p:ext uri="{D42A27DB-BD31-4B8C-83A1-F6EECF244321}">
                <p14:modId xmlns:p14="http://schemas.microsoft.com/office/powerpoint/2010/main" val="467759424"/>
              </p:ext>
            </p:extLst>
          </p:nvPr>
        </p:nvGraphicFramePr>
        <p:xfrm>
          <a:off x="6477768" y="1263891"/>
          <a:ext cx="2504000" cy="5697345"/>
        </p:xfrm>
        <a:graphic>
          <a:graphicData uri="http://schemas.openxmlformats.org/drawingml/2006/table">
            <a:tbl>
              <a:tblPr firstRow="1" bandRow="1">
                <a:tableStyleId>{2D5ABB26-0587-4C30-8999-92F81FD0307C}</a:tableStyleId>
              </a:tblPr>
              <a:tblGrid>
                <a:gridCol w="2504000"/>
              </a:tblGrid>
              <a:tr h="621239">
                <a:tc>
                  <a:txBody>
                    <a:bodyPr/>
                    <a:lstStyle/>
                    <a:p>
                      <a:pPr marL="0" marR="0" indent="0" algn="l" defTabSz="954421" rtl="0" eaLnBrk="1" fontAlgn="auto" latinLnBrk="0" hangingPunct="1">
                        <a:lnSpc>
                          <a:spcPct val="100000"/>
                        </a:lnSpc>
                        <a:spcBef>
                          <a:spcPts val="600"/>
                        </a:spcBef>
                        <a:spcAft>
                          <a:spcPts val="0"/>
                        </a:spcAft>
                        <a:buClr>
                          <a:schemeClr val="accent1"/>
                        </a:buClr>
                        <a:buSzTx/>
                        <a:buFontTx/>
                        <a:buNone/>
                        <a:tabLst/>
                        <a:defRPr/>
                      </a:pPr>
                      <a:r>
                        <a:rPr lang="de-DE" sz="1400" kern="0" dirty="0" smtClean="0">
                          <a:solidFill>
                            <a:schemeClr val="accent1"/>
                          </a:solidFill>
                          <a:latin typeface="Arial Black" pitchFamily="34" charset="0"/>
                          <a:ea typeface="Arial Unicode MS" pitchFamily="34" charset="-128"/>
                          <a:cs typeface="Arial Unicode MS" pitchFamily="34" charset="-128"/>
                        </a:rPr>
                        <a:t>Transformationsziele des</a:t>
                      </a:r>
                      <a:r>
                        <a:rPr lang="de-DE" sz="1400" kern="0" baseline="0" dirty="0" smtClean="0">
                          <a:solidFill>
                            <a:schemeClr val="accent1"/>
                          </a:solidFill>
                          <a:latin typeface="Arial Black" pitchFamily="34" charset="0"/>
                          <a:ea typeface="Arial Unicode MS" pitchFamily="34" charset="-128"/>
                          <a:cs typeface="Arial Unicode MS" pitchFamily="34" charset="-128"/>
                        </a:rPr>
                        <a:t> „</a:t>
                      </a:r>
                      <a:r>
                        <a:rPr lang="de-DE" sz="1400" kern="0" dirty="0" smtClean="0">
                          <a:solidFill>
                            <a:schemeClr val="accent1"/>
                          </a:solidFill>
                          <a:latin typeface="Arial Black" pitchFamily="34" charset="0"/>
                          <a:ea typeface="Arial Unicode MS" pitchFamily="34" charset="-128"/>
                          <a:cs typeface="Arial Unicode MS" pitchFamily="34" charset="-128"/>
                        </a:rPr>
                        <a:t>Smart Digital Utility“</a:t>
                      </a:r>
                      <a:endParaRPr kumimoji="0" lang="de-DE" sz="1400" b="0" i="0" u="none" strike="noStrike" kern="0" cap="none" spc="0" normalizeH="0" baseline="0" noProof="0" dirty="0" smtClean="0">
                        <a:ln>
                          <a:noFill/>
                        </a:ln>
                        <a:solidFill>
                          <a:schemeClr val="accent1"/>
                        </a:solidFill>
                        <a:effectLst/>
                        <a:uLnTx/>
                        <a:uFillTx/>
                        <a:latin typeface="Arial Black" pitchFamily="34" charset="0"/>
                        <a:ea typeface="Arial Unicode MS" pitchFamily="34" charset="-128"/>
                        <a:cs typeface="Arial Unicode MS" pitchFamily="34" charset="-128"/>
                      </a:endParaRPr>
                    </a:p>
                  </a:txBody>
                  <a:tcPr marL="66862" marR="66862" marT="59496" marB="59496"/>
                </a:tc>
              </a:tr>
              <a:tr h="4291378">
                <a:tc>
                  <a:txBody>
                    <a:bodyPr/>
                    <a:lstStyle/>
                    <a:p>
                      <a:pPr marL="285750" indent="-200025">
                        <a:spcBef>
                          <a:spcPts val="600"/>
                        </a:spcBef>
                        <a:buClr>
                          <a:schemeClr val="accent1"/>
                        </a:buClr>
                        <a:buFontTx/>
                        <a:buChar char="•"/>
                      </a:pPr>
                      <a:r>
                        <a:rPr lang="de-DE" sz="1200" dirty="0" smtClean="0">
                          <a:solidFill>
                            <a:schemeClr val="accent1"/>
                          </a:solidFill>
                        </a:rPr>
                        <a:t>Vorhersehend und kundenzentriert</a:t>
                      </a:r>
                    </a:p>
                    <a:p>
                      <a:pPr marL="285750" indent="-200025">
                        <a:spcBef>
                          <a:spcPts val="600"/>
                        </a:spcBef>
                        <a:buClr>
                          <a:schemeClr val="accent1"/>
                        </a:buClr>
                        <a:buFontTx/>
                        <a:buChar char="•"/>
                      </a:pPr>
                      <a:r>
                        <a:rPr lang="de-DE" sz="1200" dirty="0" smtClean="0">
                          <a:solidFill>
                            <a:schemeClr val="accent1"/>
                          </a:solidFill>
                        </a:rPr>
                        <a:t>Schnelle Anpassungsfähigkeit und kurze</a:t>
                      </a:r>
                      <a:r>
                        <a:rPr lang="de-DE" sz="1200" baseline="0" dirty="0" smtClean="0">
                          <a:solidFill>
                            <a:schemeClr val="accent1"/>
                          </a:solidFill>
                        </a:rPr>
                        <a:t> </a:t>
                      </a:r>
                      <a:r>
                        <a:rPr lang="de-DE" sz="1200" dirty="0" smtClean="0">
                          <a:solidFill>
                            <a:schemeClr val="accent1"/>
                          </a:solidFill>
                        </a:rPr>
                        <a:t>Time-</a:t>
                      </a:r>
                      <a:r>
                        <a:rPr lang="de-DE" sz="1200" dirty="0" err="1" smtClean="0">
                          <a:solidFill>
                            <a:schemeClr val="accent1"/>
                          </a:solidFill>
                        </a:rPr>
                        <a:t>To</a:t>
                      </a:r>
                      <a:r>
                        <a:rPr lang="de-DE" sz="1200" dirty="0" smtClean="0">
                          <a:solidFill>
                            <a:schemeClr val="accent1"/>
                          </a:solidFill>
                        </a:rPr>
                        <a:t>-Market Spanne für Innovationen</a:t>
                      </a:r>
                    </a:p>
                    <a:p>
                      <a:pPr marL="285750" marR="0" indent="-200025" algn="l" defTabSz="914400" rtl="0" eaLnBrk="1" fontAlgn="auto" latinLnBrk="0" hangingPunct="1">
                        <a:lnSpc>
                          <a:spcPct val="100000"/>
                        </a:lnSpc>
                        <a:spcBef>
                          <a:spcPts val="600"/>
                        </a:spcBef>
                        <a:spcAft>
                          <a:spcPts val="0"/>
                        </a:spcAft>
                        <a:buClr>
                          <a:schemeClr val="accent1"/>
                        </a:buClr>
                        <a:buSzTx/>
                        <a:buFontTx/>
                        <a:buChar char="•"/>
                        <a:tabLst/>
                        <a:defRPr/>
                      </a:pPr>
                      <a:r>
                        <a:rPr lang="de-DE" sz="1200" baseline="0" dirty="0" smtClean="0">
                          <a:solidFill>
                            <a:schemeClr val="accent1"/>
                          </a:solidFill>
                        </a:rPr>
                        <a:t>Operativer Zugriff auf  </a:t>
                      </a:r>
                      <a:br>
                        <a:rPr lang="de-DE" sz="1200" baseline="0" dirty="0" smtClean="0">
                          <a:solidFill>
                            <a:schemeClr val="accent1"/>
                          </a:solidFill>
                        </a:rPr>
                      </a:br>
                      <a:r>
                        <a:rPr lang="de-DE" sz="1200" baseline="0" dirty="0" smtClean="0">
                          <a:solidFill>
                            <a:schemeClr val="accent1"/>
                          </a:solidFill>
                        </a:rPr>
                        <a:t>technische  und raumbezogene Daten in Echtzeit</a:t>
                      </a:r>
                      <a:endParaRPr lang="de-DE" sz="1200" dirty="0" smtClean="0">
                        <a:solidFill>
                          <a:schemeClr val="accent1"/>
                        </a:solidFill>
                      </a:endParaRPr>
                    </a:p>
                    <a:p>
                      <a:pPr marL="285750" indent="-200025">
                        <a:spcBef>
                          <a:spcPts val="600"/>
                        </a:spcBef>
                        <a:buClr>
                          <a:schemeClr val="accent1"/>
                        </a:buClr>
                        <a:buFontTx/>
                        <a:buChar char="•"/>
                      </a:pPr>
                      <a:r>
                        <a:rPr lang="de-DE" sz="1200" dirty="0" smtClean="0">
                          <a:solidFill>
                            <a:schemeClr val="accent1"/>
                          </a:solidFill>
                        </a:rPr>
                        <a:t>Bereitstellung von individuellen Kundenerlebnissen über alle Kommunikationskanäle</a:t>
                      </a:r>
                    </a:p>
                    <a:p>
                      <a:pPr marL="285750" indent="-200025">
                        <a:spcBef>
                          <a:spcPts val="600"/>
                        </a:spcBef>
                        <a:buClr>
                          <a:schemeClr val="accent1"/>
                        </a:buClr>
                        <a:buFontTx/>
                        <a:buChar char="•"/>
                      </a:pPr>
                      <a:r>
                        <a:rPr lang="de-DE" sz="1200" dirty="0" smtClean="0">
                          <a:solidFill>
                            <a:schemeClr val="accent1"/>
                          </a:solidFill>
                        </a:rPr>
                        <a:t>„Insight-</a:t>
                      </a:r>
                      <a:r>
                        <a:rPr lang="de-DE" sz="1200" dirty="0" err="1" smtClean="0">
                          <a:solidFill>
                            <a:schemeClr val="accent1"/>
                          </a:solidFill>
                        </a:rPr>
                        <a:t>to</a:t>
                      </a:r>
                      <a:r>
                        <a:rPr lang="de-DE" sz="1200" dirty="0" smtClean="0">
                          <a:solidFill>
                            <a:schemeClr val="accent1"/>
                          </a:solidFill>
                        </a:rPr>
                        <a:t>-Action“ durch operative  Echtzeitanalyse</a:t>
                      </a:r>
                    </a:p>
                    <a:p>
                      <a:pPr marL="285750" indent="-200025">
                        <a:spcBef>
                          <a:spcPts val="600"/>
                        </a:spcBef>
                        <a:buClr>
                          <a:schemeClr val="accent1"/>
                        </a:buClr>
                        <a:buFontTx/>
                        <a:buChar char="•"/>
                      </a:pPr>
                      <a:r>
                        <a:rPr lang="de-DE" sz="1200" dirty="0" smtClean="0">
                          <a:solidFill>
                            <a:schemeClr val="accent1"/>
                          </a:solidFill>
                        </a:rPr>
                        <a:t>Skalierungsfähig im Sinne einer industriellen Fertigung</a:t>
                      </a:r>
                    </a:p>
                    <a:p>
                      <a:pPr marL="285750" indent="-200025">
                        <a:spcBef>
                          <a:spcPts val="600"/>
                        </a:spcBef>
                        <a:buClr>
                          <a:schemeClr val="accent1"/>
                        </a:buClr>
                        <a:buFontTx/>
                        <a:buChar char="•"/>
                      </a:pPr>
                      <a:r>
                        <a:rPr lang="de-DE" sz="1200" dirty="0" smtClean="0">
                          <a:solidFill>
                            <a:schemeClr val="accent1"/>
                          </a:solidFill>
                        </a:rPr>
                        <a:t>Hoch-</a:t>
                      </a:r>
                      <a:r>
                        <a:rPr lang="de-DE" sz="1200" dirty="0" err="1" smtClean="0">
                          <a:solidFill>
                            <a:schemeClr val="accent1"/>
                          </a:solidFill>
                        </a:rPr>
                        <a:t>performante</a:t>
                      </a:r>
                      <a:r>
                        <a:rPr lang="de-DE" sz="1200" dirty="0" smtClean="0">
                          <a:solidFill>
                            <a:schemeClr val="accent1"/>
                          </a:solidFill>
                        </a:rPr>
                        <a:t> Transaktionen und Servicebereitstellung </a:t>
                      </a:r>
                    </a:p>
                    <a:p>
                      <a:pPr marL="285750" indent="-200025">
                        <a:spcBef>
                          <a:spcPts val="600"/>
                        </a:spcBef>
                        <a:buClr>
                          <a:schemeClr val="accent1"/>
                        </a:buClr>
                        <a:buFontTx/>
                        <a:buChar char="•"/>
                      </a:pPr>
                      <a:r>
                        <a:rPr lang="de-DE" sz="1200" dirty="0" smtClean="0">
                          <a:solidFill>
                            <a:schemeClr val="accent1"/>
                          </a:solidFill>
                        </a:rPr>
                        <a:t>Hoch-automatisierte Entscheidungen</a:t>
                      </a:r>
                    </a:p>
                  </a:txBody>
                  <a:tcPr marL="66862" marR="66862" marT="59496" marB="59496"/>
                </a:tc>
              </a:tr>
              <a:tr h="445401">
                <a:tc>
                  <a:txBody>
                    <a:bodyPr/>
                    <a:lstStyle/>
                    <a:p>
                      <a:pPr marL="285750" indent="-285750">
                        <a:spcBef>
                          <a:spcPts val="600"/>
                        </a:spcBef>
                        <a:buClr>
                          <a:schemeClr val="accent1"/>
                        </a:buClr>
                        <a:buFontTx/>
                        <a:buChar char="•"/>
                      </a:pPr>
                      <a:endParaRPr lang="de-DE" sz="1800" dirty="0">
                        <a:solidFill>
                          <a:schemeClr val="accent1"/>
                        </a:solidFill>
                      </a:endParaRPr>
                    </a:p>
                  </a:txBody>
                  <a:tcPr marL="78191" marR="78191" marT="52155" marB="52155"/>
                </a:tc>
              </a:tr>
            </a:tbl>
          </a:graphicData>
        </a:graphic>
      </p:graphicFrame>
      <p:sp>
        <p:nvSpPr>
          <p:cNvPr id="22" name="Rectangle 21"/>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3" name="Rectangle 22"/>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4" name="TextBox 23"/>
          <p:cNvSpPr txBox="1"/>
          <p:nvPr/>
        </p:nvSpPr>
        <p:spPr bwMode="black">
          <a:xfrm>
            <a:off x="324000" y="6636183"/>
            <a:ext cx="3065510"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2">
                    <a:lumMod val="90000"/>
                  </a:schemeClr>
                </a:solidFill>
              </a:rPr>
              <a:t>2014 SAP AG or an SAP affiliate company. All rights reserved.</a:t>
            </a:r>
          </a:p>
        </p:txBody>
      </p:sp>
      <p:sp>
        <p:nvSpPr>
          <p:cNvPr id="25" name="TextBox 24"/>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2</a:t>
            </a:fld>
            <a:endParaRPr lang="en-US" sz="800" noProof="0" dirty="0" smtClean="0">
              <a:solidFill>
                <a:schemeClr val="bg1"/>
              </a:solidFill>
            </a:endParaRPr>
          </a:p>
        </p:txBody>
      </p:sp>
    </p:spTree>
    <p:extLst>
      <p:ext uri="{BB962C8B-B14F-4D97-AF65-F5344CB8AC3E}">
        <p14:creationId xmlns:p14="http://schemas.microsoft.com/office/powerpoint/2010/main" val="172948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2" y="302993"/>
            <a:ext cx="8972550" cy="769435"/>
          </a:xfrm>
          <a:noFill/>
        </p:spPr>
        <p:txBody>
          <a:bodyPr vert="horz" wrap="square" lIns="91434" tIns="45717" rIns="91434" bIns="45717" rtlCol="0" anchor="ctr" anchorCtr="0">
            <a:spAutoFit/>
          </a:bodyPr>
          <a:lstStyle/>
          <a:p>
            <a:pPr defTabSz="1152250"/>
            <a:r>
              <a:rPr lang="de-DE" sz="2200" dirty="0" smtClean="0">
                <a:solidFill>
                  <a:srgbClr val="FFC000"/>
                </a:solidFill>
                <a:ea typeface="+mn-ea"/>
                <a:cs typeface="BentonSans Black"/>
              </a:rPr>
              <a:t>Neue Geschäftsmodelle für Energieversorger durch optimale Vermarktung von Flexibilitätsoptionen</a:t>
            </a:r>
            <a:endParaRPr lang="de-DE" sz="2200" dirty="0">
              <a:solidFill>
                <a:srgbClr val="FFC000"/>
              </a:solidFill>
              <a:ea typeface="+mn-ea"/>
              <a:cs typeface="BentonSans Black"/>
            </a:endParaRPr>
          </a:p>
        </p:txBody>
      </p:sp>
      <p:graphicFrame>
        <p:nvGraphicFramePr>
          <p:cNvPr id="3" name="Table 2"/>
          <p:cNvGraphicFramePr>
            <a:graphicFrameLocks noGrp="1"/>
          </p:cNvGraphicFramePr>
          <p:nvPr>
            <p:extLst>
              <p:ext uri="{D42A27DB-BD31-4B8C-83A1-F6EECF244321}">
                <p14:modId xmlns:p14="http://schemas.microsoft.com/office/powerpoint/2010/main" val="2556827197"/>
              </p:ext>
            </p:extLst>
          </p:nvPr>
        </p:nvGraphicFramePr>
        <p:xfrm>
          <a:off x="563019" y="1393304"/>
          <a:ext cx="4317532" cy="5424425"/>
        </p:xfrm>
        <a:graphic>
          <a:graphicData uri="http://schemas.openxmlformats.org/drawingml/2006/table">
            <a:tbl>
              <a:tblPr firstRow="1" bandRow="1">
                <a:tableStyleId>{2D5ABB26-0587-4C30-8999-92F81FD0307C}</a:tableStyleId>
              </a:tblPr>
              <a:tblGrid>
                <a:gridCol w="4317532"/>
              </a:tblGrid>
              <a:tr h="832935">
                <a:tc>
                  <a:txBody>
                    <a:bodyPr/>
                    <a:lstStyle/>
                    <a:p>
                      <a:endParaRPr lang="de-DE" sz="2100" b="1" dirty="0"/>
                    </a:p>
                  </a:txBody>
                  <a:tcPr marL="66862" marR="66862" marT="59496" marB="59496"/>
                </a:tc>
              </a:tr>
              <a:tr h="4108916">
                <a:tc>
                  <a:txBody>
                    <a:bodyPr/>
                    <a:lstStyle/>
                    <a:p>
                      <a:endParaRPr lang="de-DE" sz="2400" dirty="0"/>
                    </a:p>
                  </a:txBody>
                  <a:tcPr marL="66862" marR="66862" marT="59496" marB="59496"/>
                </a:tc>
              </a:tr>
              <a:tr h="482574">
                <a:tc>
                  <a:txBody>
                    <a:bodyPr/>
                    <a:lstStyle/>
                    <a:p>
                      <a:pPr algn="ctr"/>
                      <a:endParaRPr lang="de-DE" sz="1800" b="1" dirty="0"/>
                    </a:p>
                  </a:txBody>
                  <a:tcPr marL="66862" marR="66862" marT="59496" marB="59496"/>
                </a:tc>
              </a:tr>
            </a:tbl>
          </a:graphicData>
        </a:graphic>
      </p:graphicFrame>
      <p:sp>
        <p:nvSpPr>
          <p:cNvPr id="22" name="Rectangle 21"/>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3" name="Rectangle 22"/>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4" name="TextBox 23"/>
          <p:cNvSpPr txBox="1"/>
          <p:nvPr/>
        </p:nvSpPr>
        <p:spPr bwMode="black">
          <a:xfrm>
            <a:off x="324000" y="6636183"/>
            <a:ext cx="3065510"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2">
                    <a:lumMod val="90000"/>
                  </a:schemeClr>
                </a:solidFill>
              </a:rPr>
              <a:t>2014 SAP AG or an SAP affiliate company. All rights reserved.</a:t>
            </a:r>
          </a:p>
        </p:txBody>
      </p:sp>
      <p:sp>
        <p:nvSpPr>
          <p:cNvPr id="25" name="TextBox 24"/>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3</a:t>
            </a:fld>
            <a:endParaRPr lang="en-US" sz="800" noProof="0" dirty="0" smtClean="0">
              <a:solidFill>
                <a:schemeClr val="bg1"/>
              </a:solidFill>
            </a:endParaRPr>
          </a:p>
        </p:txBody>
      </p:sp>
      <p:sp>
        <p:nvSpPr>
          <p:cNvPr id="4" name="TextBox 3"/>
          <p:cNvSpPr txBox="1"/>
          <p:nvPr/>
        </p:nvSpPr>
        <p:spPr>
          <a:xfrm>
            <a:off x="368709" y="5353665"/>
            <a:ext cx="8288593" cy="1261884"/>
          </a:xfrm>
          <a:prstGeom prst="rect">
            <a:avLst/>
          </a:prstGeom>
          <a:noFill/>
        </p:spPr>
        <p:txBody>
          <a:bodyPr wrap="square" lIns="0" tIns="0" rIns="0" bIns="0" rtlCol="0">
            <a:spAutoFit/>
          </a:bodyPr>
          <a:lstStyle/>
          <a:p>
            <a:pPr fontAlgn="base">
              <a:spcBef>
                <a:spcPts val="600"/>
              </a:spcBef>
              <a:spcAft>
                <a:spcPct val="0"/>
              </a:spcAft>
              <a:buClr>
                <a:srgbClr val="F0AB00"/>
              </a:buClr>
              <a:buSzPct val="100000"/>
            </a:pPr>
            <a:r>
              <a:rPr lang="de-DE" b="1" kern="0" dirty="0" smtClean="0">
                <a:solidFill>
                  <a:schemeClr val="accent1"/>
                </a:solidFill>
                <a:ea typeface="Arial Unicode MS" pitchFamily="34" charset="-128"/>
                <a:cs typeface="Arial Unicode MS" pitchFamily="34" charset="-128"/>
              </a:rPr>
              <a:t>Beispiel: </a:t>
            </a:r>
            <a:endParaRPr lang="de-DE" b="1" kern="0" dirty="0">
              <a:solidFill>
                <a:schemeClr val="accent1"/>
              </a:solidFill>
              <a:ea typeface="Arial Unicode MS" pitchFamily="34" charset="-128"/>
              <a:cs typeface="Arial Unicode MS" pitchFamily="34" charset="-128"/>
            </a:endParaRPr>
          </a:p>
          <a:p>
            <a:pPr fontAlgn="base">
              <a:spcBef>
                <a:spcPts val="600"/>
              </a:spcBef>
              <a:spcAft>
                <a:spcPct val="0"/>
              </a:spcAft>
              <a:buClr>
                <a:srgbClr val="F0AB00"/>
              </a:buClr>
              <a:buSzPct val="100000"/>
            </a:pPr>
            <a:r>
              <a:rPr lang="de-DE" kern="0" dirty="0" smtClean="0">
                <a:solidFill>
                  <a:schemeClr val="accent1"/>
                </a:solidFill>
                <a:ea typeface="Arial Unicode MS" pitchFamily="34" charset="-128"/>
                <a:cs typeface="Arial Unicode MS" pitchFamily="34" charset="-128"/>
              </a:rPr>
              <a:t>POWER TO HEAT: Integrierte Energiedienstleistung durch Kombination  von Dezentraler/Regenerativer Erzeugung – Speicherung  - Wärmeservice  - Trading</a:t>
            </a:r>
          </a:p>
          <a:p>
            <a:pPr marL="285750" indent="-285750" fontAlgn="base">
              <a:spcBef>
                <a:spcPts val="600"/>
              </a:spcBef>
              <a:spcAft>
                <a:spcPct val="0"/>
              </a:spcAft>
              <a:buClr>
                <a:srgbClr val="F0AB00"/>
              </a:buClr>
              <a:buSzPct val="100000"/>
              <a:buFont typeface="Arial" panose="020B0604020202020204" pitchFamily="34" charset="0"/>
              <a:buChar char="•"/>
            </a:pPr>
            <a:endParaRPr lang="de-DE" kern="0" dirty="0" smtClean="0">
              <a:solidFill>
                <a:schemeClr val="accent1"/>
              </a:solidFill>
              <a:ea typeface="Arial Unicode MS" pitchFamily="34" charset="-128"/>
              <a:cs typeface="Arial Unicode MS" pitchFamily="34" charset="-128"/>
            </a:endParaRPr>
          </a:p>
        </p:txBody>
      </p:sp>
      <p:grpSp>
        <p:nvGrpSpPr>
          <p:cNvPr id="14" name="Group 13"/>
          <p:cNvGrpSpPr/>
          <p:nvPr/>
        </p:nvGrpSpPr>
        <p:grpSpPr>
          <a:xfrm>
            <a:off x="1106126" y="1347814"/>
            <a:ext cx="6740012" cy="3797190"/>
            <a:chOff x="1106126" y="1347814"/>
            <a:chExt cx="6740012" cy="3797190"/>
          </a:xfrm>
        </p:grpSpPr>
        <p:pic>
          <p:nvPicPr>
            <p:cNvPr id="3074" name="Picture 2" descr="C:\Users\d024498\AppData\Local\Microsoft\Windows\Temporary Internet Files\Content.Outlook\HKSR79UG\Fo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126" y="1347814"/>
              <a:ext cx="6740012" cy="37971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24388" y="3376619"/>
              <a:ext cx="70532" cy="153888"/>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de-DE" sz="1000" b="1" kern="0" dirty="0" smtClean="0">
                  <a:ea typeface="Arial Unicode MS" pitchFamily="34" charset="-128"/>
                  <a:cs typeface="Arial Unicode MS" pitchFamily="34" charset="-128"/>
                </a:rPr>
                <a:t>e</a:t>
              </a:r>
              <a:endParaRPr lang="de-DE" sz="1000" b="1" kern="0" dirty="0" smtClean="0">
                <a:ea typeface="Arial Unicode MS" pitchFamily="34" charset="-128"/>
                <a:cs typeface="Arial Unicode MS" pitchFamily="34" charset="-128"/>
              </a:endParaRPr>
            </a:p>
          </p:txBody>
        </p:sp>
      </p:grpSp>
      <p:sp>
        <p:nvSpPr>
          <p:cNvPr id="15" name="TextBox 14"/>
          <p:cNvSpPr txBox="1"/>
          <p:nvPr/>
        </p:nvSpPr>
        <p:spPr>
          <a:xfrm>
            <a:off x="1165124" y="4999703"/>
            <a:ext cx="2923877" cy="138499"/>
          </a:xfrm>
          <a:prstGeom prst="rect">
            <a:avLst/>
          </a:prstGeom>
          <a:noFill/>
        </p:spPr>
        <p:txBody>
          <a:bodyPr wrap="none" lIns="0" tIns="0" rIns="0" bIns="0" rtlCol="0">
            <a:spAutoFit/>
          </a:bodyPr>
          <a:lstStyle/>
          <a:p>
            <a:pPr fontAlgn="base">
              <a:spcBef>
                <a:spcPts val="600"/>
              </a:spcBef>
              <a:spcAft>
                <a:spcPct val="0"/>
              </a:spcAft>
              <a:buClr>
                <a:srgbClr val="F0AB00"/>
              </a:buClr>
              <a:buSzPct val="80000"/>
            </a:pPr>
            <a:r>
              <a:rPr lang="de-DE" sz="900" kern="0" dirty="0" smtClean="0">
                <a:ea typeface="Arial Unicode MS" pitchFamily="34" charset="-128"/>
                <a:cs typeface="Arial Unicode MS" pitchFamily="34" charset="-128"/>
              </a:rPr>
              <a:t>Quelle: Smart </a:t>
            </a:r>
            <a:r>
              <a:rPr lang="de-DE" sz="900" kern="0" dirty="0" err="1" smtClean="0">
                <a:ea typeface="Arial Unicode MS" pitchFamily="34" charset="-128"/>
                <a:cs typeface="Arial Unicode MS" pitchFamily="34" charset="-128"/>
              </a:rPr>
              <a:t>Grids</a:t>
            </a:r>
            <a:r>
              <a:rPr lang="de-DE" sz="900" kern="0" dirty="0" smtClean="0">
                <a:ea typeface="Arial Unicode MS" pitchFamily="34" charset="-128"/>
                <a:cs typeface="Arial Unicode MS" pitchFamily="34" charset="-128"/>
              </a:rPr>
              <a:t> </a:t>
            </a:r>
            <a:r>
              <a:rPr lang="de-DE" sz="900" kern="0" dirty="0" err="1" smtClean="0">
                <a:ea typeface="Arial Unicode MS" pitchFamily="34" charset="-128"/>
                <a:cs typeface="Arial Unicode MS" pitchFamily="34" charset="-128"/>
              </a:rPr>
              <a:t>Plattfoirm</a:t>
            </a:r>
            <a:r>
              <a:rPr lang="de-DE" sz="900" kern="0" dirty="0" smtClean="0">
                <a:ea typeface="Arial Unicode MS" pitchFamily="34" charset="-128"/>
                <a:cs typeface="Arial Unicode MS" pitchFamily="34" charset="-128"/>
              </a:rPr>
              <a:t> Baden-Württemberg, 2013</a:t>
            </a:r>
            <a:endParaRPr lang="de-DE" sz="900" kern="0"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2009322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07817" y="2019466"/>
            <a:ext cx="4527869" cy="514350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52" y="0"/>
            <a:ext cx="9163977" cy="6858000"/>
          </a:xfrm>
          <a:prstGeom prst="rect">
            <a:avLst/>
          </a:prstGeom>
        </p:spPr>
      </p:pic>
      <p:sp>
        <p:nvSpPr>
          <p:cNvPr id="43" name="Rectangle 42"/>
          <p:cNvSpPr/>
          <p:nvPr>
            <p:custDataLst>
              <p:tags r:id="rId2"/>
            </p:custDataLst>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2129405163"/>
              </p:ext>
            </p:extLst>
          </p:nvPr>
        </p:nvGraphicFramePr>
        <p:xfrm>
          <a:off x="1590" y="2119"/>
          <a:ext cx="1587" cy="2116"/>
        </p:xfrm>
        <a:graphic>
          <a:graphicData uri="http://schemas.openxmlformats.org/presentationml/2006/ole">
            <mc:AlternateContent xmlns:mc="http://schemas.openxmlformats.org/markup-compatibility/2006">
              <mc:Choice xmlns:v="urn:schemas-microsoft-com:vml" Requires="v">
                <p:oleObj spid="_x0000_s2077" name="think-cell Slide" r:id="rId9" imgW="360" imgH="360" progId="TCLayout.ActiveDocument.1">
                  <p:embed/>
                </p:oleObj>
              </mc:Choice>
              <mc:Fallback>
                <p:oleObj name="think-cell Slide" r:id="rId9" imgW="360" imgH="360" progId="TCLayout.ActiveDocument.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0" y="2119"/>
                        <a:ext cx="1587"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Box 38"/>
          <p:cNvSpPr txBox="1"/>
          <p:nvPr>
            <p:custDataLst>
              <p:tags r:id="rId4"/>
            </p:custDataLst>
          </p:nvPr>
        </p:nvSpPr>
        <p:spPr>
          <a:xfrm>
            <a:off x="248105" y="287102"/>
            <a:ext cx="8615676" cy="830991"/>
          </a:xfrm>
          <a:prstGeom prst="rect">
            <a:avLst/>
          </a:prstGeom>
          <a:noFill/>
        </p:spPr>
        <p:txBody>
          <a:bodyPr wrap="square" lIns="91434" tIns="45717" rIns="91434" bIns="45717" rtlCol="0">
            <a:spAutoFit/>
          </a:bodyPr>
          <a:lstStyle>
            <a:defPPr>
              <a:defRPr lang="de-DE"/>
            </a:defPPr>
            <a:lvl1pPr defTabSz="1152250">
              <a:defRPr sz="3200">
                <a:solidFill>
                  <a:srgbClr val="FFC000"/>
                </a:solidFill>
                <a:latin typeface="BentonSans Black"/>
                <a:cs typeface="BentonSans Black"/>
              </a:defRPr>
            </a:lvl1pPr>
          </a:lstStyle>
          <a:p>
            <a:r>
              <a:rPr lang="en-US" sz="2400" b="1" dirty="0" smtClean="0">
                <a:latin typeface="+mj-lt"/>
              </a:rPr>
              <a:t>IKT </a:t>
            </a:r>
            <a:r>
              <a:rPr lang="en-US" sz="2400" b="1" dirty="0" err="1" smtClean="0">
                <a:latin typeface="+mj-lt"/>
              </a:rPr>
              <a:t>Architektur</a:t>
            </a:r>
            <a:r>
              <a:rPr lang="en-US" sz="2400" b="1" dirty="0" smtClean="0">
                <a:latin typeface="+mj-lt"/>
              </a:rPr>
              <a:t> </a:t>
            </a:r>
            <a:r>
              <a:rPr lang="en-US" sz="2400" b="1" dirty="0" err="1" smtClean="0">
                <a:latin typeface="+mj-lt"/>
              </a:rPr>
              <a:t>für</a:t>
            </a:r>
            <a:r>
              <a:rPr lang="en-US" sz="2400" b="1" dirty="0" smtClean="0">
                <a:latin typeface="+mj-lt"/>
              </a:rPr>
              <a:t> das </a:t>
            </a:r>
            <a:r>
              <a:rPr lang="en-US" sz="2400" b="1" dirty="0" err="1" smtClean="0">
                <a:latin typeface="+mj-lt"/>
              </a:rPr>
              <a:t>transformierte</a:t>
            </a:r>
            <a:r>
              <a:rPr lang="en-US" sz="2400" b="1" dirty="0" smtClean="0">
                <a:latin typeface="+mj-lt"/>
              </a:rPr>
              <a:t> </a:t>
            </a:r>
            <a:r>
              <a:rPr lang="en-US" sz="2400" b="1" dirty="0" err="1" smtClean="0">
                <a:latin typeface="+mj-lt"/>
              </a:rPr>
              <a:t>Energie-Unternehmen</a:t>
            </a:r>
            <a:endParaRPr lang="en-US" sz="2400" b="1" dirty="0">
              <a:latin typeface="+mj-lt"/>
            </a:endParaRPr>
          </a:p>
        </p:txBody>
      </p:sp>
      <p:pic>
        <p:nvPicPr>
          <p:cNvPr id="199" name="Picture 198" descr="SAP_grad_R_pref.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47416" y="5815029"/>
            <a:ext cx="1009275" cy="501310"/>
          </a:xfrm>
          <a:prstGeom prst="rect">
            <a:avLst/>
          </a:prstGeom>
          <a:noFill/>
          <a:ln>
            <a:noFill/>
          </a:ln>
        </p:spPr>
      </p:pic>
      <p:pic>
        <p:nvPicPr>
          <p:cNvPr id="20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441" y="1371601"/>
            <a:ext cx="8890472"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1" name="Rectangle 10"/>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2" name="TextBox 11"/>
          <p:cNvSpPr txBox="1"/>
          <p:nvPr/>
        </p:nvSpPr>
        <p:spPr bwMode="black">
          <a:xfrm>
            <a:off x="324000" y="6636183"/>
            <a:ext cx="3065510"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2014 SAP AG or an SAP affiliate company. All rights reserved.</a:t>
            </a:r>
          </a:p>
        </p:txBody>
      </p:sp>
      <p:sp>
        <p:nvSpPr>
          <p:cNvPr id="13" name="TextBox 12"/>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4</a:t>
            </a:fld>
            <a:endParaRPr lang="en-US" sz="800" noProof="0" dirty="0" smtClean="0">
              <a:solidFill>
                <a:schemeClr val="bg1"/>
              </a:solidFill>
            </a:endParaRPr>
          </a:p>
        </p:txBody>
      </p:sp>
    </p:spTree>
    <p:extLst>
      <p:ext uri="{BB962C8B-B14F-4D97-AF65-F5344CB8AC3E}">
        <p14:creationId xmlns:p14="http://schemas.microsoft.com/office/powerpoint/2010/main" val="91868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4" name="TextBox 3"/>
          <p:cNvSpPr txBox="1"/>
          <p:nvPr/>
        </p:nvSpPr>
        <p:spPr bwMode="black">
          <a:xfrm>
            <a:off x="324000" y="6636183"/>
            <a:ext cx="3065510"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2014 SAP AG or an SAP affiliate company. All rights reserved.</a:t>
            </a:r>
          </a:p>
        </p:txBody>
      </p:sp>
      <p:sp>
        <p:nvSpPr>
          <p:cNvPr id="8" name="TextBox 7"/>
          <p:cNvSpPr txBox="1"/>
          <p:nvPr>
            <p:custDataLst>
              <p:tags r:id="rId2"/>
            </p:custDataLst>
          </p:nvPr>
        </p:nvSpPr>
        <p:spPr>
          <a:xfrm>
            <a:off x="248105" y="287102"/>
            <a:ext cx="8895896" cy="461659"/>
          </a:xfrm>
          <a:prstGeom prst="rect">
            <a:avLst/>
          </a:prstGeom>
          <a:noFill/>
        </p:spPr>
        <p:txBody>
          <a:bodyPr wrap="square" lIns="91434" tIns="45717" rIns="91434" bIns="45717" rtlCol="0">
            <a:spAutoFit/>
          </a:bodyPr>
          <a:lstStyle>
            <a:defPPr>
              <a:defRPr lang="de-DE"/>
            </a:defPPr>
            <a:lvl1pPr defTabSz="1152250">
              <a:defRPr sz="3200">
                <a:solidFill>
                  <a:srgbClr val="FFC000"/>
                </a:solidFill>
                <a:latin typeface="BentonSans Black"/>
                <a:cs typeface="BentonSans Black"/>
              </a:defRPr>
            </a:lvl1pPr>
          </a:lstStyle>
          <a:p>
            <a:r>
              <a:rPr lang="en-US" sz="2400" b="1" dirty="0" smtClean="0">
                <a:latin typeface="+mj-lt"/>
              </a:rPr>
              <a:t>IT/OT </a:t>
            </a:r>
            <a:r>
              <a:rPr lang="en-US" sz="2400" b="1" dirty="0" err="1" smtClean="0">
                <a:latin typeface="+mj-lt"/>
              </a:rPr>
              <a:t>Plattform</a:t>
            </a:r>
            <a:r>
              <a:rPr lang="en-US" sz="2400" b="1" dirty="0" smtClean="0">
                <a:latin typeface="+mj-lt"/>
              </a:rPr>
              <a:t> </a:t>
            </a:r>
            <a:r>
              <a:rPr lang="en-US" sz="2400" b="1" dirty="0" err="1" smtClean="0">
                <a:latin typeface="+mj-lt"/>
              </a:rPr>
              <a:t>Konzept</a:t>
            </a:r>
            <a:endParaRPr lang="en-US" sz="2400" b="1" dirty="0">
              <a:latin typeface="+mj-lt"/>
            </a:endParaRPr>
          </a:p>
        </p:txBody>
      </p:sp>
      <p:sp>
        <p:nvSpPr>
          <p:cNvPr id="9" name="Text Placeholder 2"/>
          <p:cNvSpPr txBox="1">
            <a:spLocks/>
          </p:cNvSpPr>
          <p:nvPr/>
        </p:nvSpPr>
        <p:spPr bwMode="gray">
          <a:xfrm>
            <a:off x="1323297" y="2844072"/>
            <a:ext cx="6348502" cy="1606231"/>
          </a:xfrm>
          <a:prstGeom prst="rect">
            <a:avLst/>
          </a:prstGeom>
          <a:solidFill>
            <a:schemeClr val="accent1">
              <a:lumMod val="40000"/>
              <a:lumOff val="60000"/>
            </a:schemeClr>
          </a:solidFill>
          <a:ln w="9525">
            <a:solidFill>
              <a:schemeClr val="tx1"/>
            </a:solidFill>
            <a:miter lim="800000"/>
            <a:headEnd/>
            <a:tailEnd/>
          </a:ln>
          <a:scene3d>
            <a:camera prst="orthographicFront"/>
            <a:lightRig rig="threePt" dir="t"/>
          </a:scene3d>
          <a:sp3d>
            <a:bevelT/>
          </a:sp3d>
        </p:spPr>
        <p:txBody>
          <a:bodyPr lIns="0" tIns="0" rIns="0" bIns="0" anchor="t" anchorCtr="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816256">
              <a:buClr>
                <a:srgbClr val="F0AB00"/>
              </a:buClr>
              <a:buSzPct val="80000"/>
            </a:pPr>
            <a:r>
              <a:rPr lang="en-US" sz="1400" b="1" dirty="0" smtClean="0">
                <a:solidFill>
                  <a:srgbClr val="000000"/>
                </a:solidFill>
              </a:rPr>
              <a:t/>
            </a:r>
            <a:br>
              <a:rPr lang="en-US" sz="1400" b="1" dirty="0" smtClean="0">
                <a:solidFill>
                  <a:srgbClr val="000000"/>
                </a:solidFill>
              </a:rPr>
            </a:br>
            <a:r>
              <a:rPr lang="en-US" sz="1400" b="1" dirty="0" smtClean="0">
                <a:solidFill>
                  <a:srgbClr val="000000"/>
                </a:solidFill>
              </a:rPr>
              <a:t>  </a:t>
            </a:r>
            <a:endParaRPr lang="en-US" sz="1100" b="1" dirty="0">
              <a:solidFill>
                <a:srgbClr val="000000"/>
              </a:solidFill>
            </a:endParaRPr>
          </a:p>
        </p:txBody>
      </p:sp>
      <p:sp>
        <p:nvSpPr>
          <p:cNvPr id="10" name="Text Placeholder 2"/>
          <p:cNvSpPr txBox="1">
            <a:spLocks/>
          </p:cNvSpPr>
          <p:nvPr/>
        </p:nvSpPr>
        <p:spPr bwMode="gray">
          <a:xfrm>
            <a:off x="2937075" y="3847673"/>
            <a:ext cx="1425526" cy="448803"/>
          </a:xfrm>
          <a:prstGeom prst="rect">
            <a:avLst/>
          </a:prstGeom>
          <a:solidFill>
            <a:schemeClr val="accent1">
              <a:lumMod val="60000"/>
              <a:lumOff val="40000"/>
            </a:schemeClr>
          </a:solidFill>
          <a:ln>
            <a:noFill/>
          </a:ln>
          <a:effectLst>
            <a:innerShdw blurRad="63500" dist="50800" dir="13500000">
              <a:prstClr val="black">
                <a:alpha val="50000"/>
              </a:prstClr>
            </a:innerShdw>
          </a:effectLst>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000000"/>
                </a:solidFill>
              </a:rPr>
              <a:t>  SAP </a:t>
            </a:r>
            <a:r>
              <a:rPr lang="en-US" sz="1100" dirty="0" err="1" smtClean="0">
                <a:solidFill>
                  <a:srgbClr val="000000"/>
                </a:solidFill>
              </a:rPr>
              <a:t>PCo</a:t>
            </a:r>
            <a:r>
              <a:rPr lang="en-US" sz="1100" dirty="0" smtClean="0">
                <a:solidFill>
                  <a:srgbClr val="000000"/>
                </a:solidFill>
              </a:rPr>
              <a:t/>
            </a:r>
            <a:br>
              <a:rPr lang="en-US" sz="1100" dirty="0" smtClean="0">
                <a:solidFill>
                  <a:srgbClr val="000000"/>
                </a:solidFill>
              </a:rPr>
            </a:br>
            <a:r>
              <a:rPr lang="en-US" sz="1000" dirty="0" smtClean="0">
                <a:solidFill>
                  <a:srgbClr val="000000"/>
                </a:solidFill>
              </a:rPr>
              <a:t>Plant Connectivity</a:t>
            </a:r>
            <a:endParaRPr lang="en-US" sz="1100" dirty="0">
              <a:solidFill>
                <a:srgbClr val="000000"/>
              </a:solidFill>
            </a:endParaRPr>
          </a:p>
        </p:txBody>
      </p:sp>
      <p:sp>
        <p:nvSpPr>
          <p:cNvPr id="11" name="Text Placeholder 2"/>
          <p:cNvSpPr txBox="1">
            <a:spLocks/>
          </p:cNvSpPr>
          <p:nvPr/>
        </p:nvSpPr>
        <p:spPr bwMode="gray">
          <a:xfrm>
            <a:off x="4452837" y="3847673"/>
            <a:ext cx="1544074" cy="448803"/>
          </a:xfrm>
          <a:prstGeom prst="rect">
            <a:avLst/>
          </a:prstGeom>
          <a:solidFill>
            <a:schemeClr val="accent1">
              <a:lumMod val="60000"/>
              <a:lumOff val="40000"/>
            </a:schemeClr>
          </a:solidFill>
          <a:ln>
            <a:noFill/>
          </a:ln>
          <a:effectLst>
            <a:innerShdw blurRad="63500" dist="50800" dir="13500000">
              <a:prstClr val="black">
                <a:alpha val="50000"/>
              </a:prstClr>
            </a:innerShdw>
          </a:effectLst>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000000"/>
                </a:solidFill>
              </a:rPr>
              <a:t> SAP Data Services</a:t>
            </a:r>
            <a:endParaRPr lang="en-US" sz="1100" dirty="0">
              <a:solidFill>
                <a:srgbClr val="000000"/>
              </a:solidFill>
            </a:endParaRPr>
          </a:p>
        </p:txBody>
      </p:sp>
      <p:sp>
        <p:nvSpPr>
          <p:cNvPr id="12" name="Text Placeholder 2"/>
          <p:cNvSpPr txBox="1">
            <a:spLocks/>
          </p:cNvSpPr>
          <p:nvPr/>
        </p:nvSpPr>
        <p:spPr bwMode="gray">
          <a:xfrm>
            <a:off x="1395787" y="3070925"/>
            <a:ext cx="4204911" cy="681651"/>
          </a:xfrm>
          <a:prstGeom prst="rect">
            <a:avLst/>
          </a:prstGeom>
          <a:solidFill>
            <a:schemeClr val="accent1">
              <a:lumMod val="60000"/>
              <a:lumOff val="40000"/>
            </a:schemeClr>
          </a:solidFill>
          <a:ln>
            <a:noFill/>
          </a:ln>
          <a:effectLst>
            <a:innerShdw blurRad="63500" dist="50800" dir="13500000">
              <a:prstClr val="black">
                <a:alpha val="50000"/>
              </a:prstClr>
            </a:innerShdw>
          </a:effectLst>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000000"/>
                </a:solidFill>
              </a:rPr>
              <a:t> SAP HANA</a:t>
            </a:r>
            <a:br>
              <a:rPr lang="en-US" sz="1100" dirty="0" smtClean="0">
                <a:solidFill>
                  <a:srgbClr val="000000"/>
                </a:solidFill>
              </a:rPr>
            </a:br>
            <a:r>
              <a:rPr lang="en-US" sz="1050" dirty="0" smtClean="0">
                <a:solidFill>
                  <a:srgbClr val="000000"/>
                </a:solidFill>
              </a:rPr>
              <a:t>including HANA spatial, Predictive Analytics Library, HANA Live and more</a:t>
            </a:r>
            <a:endParaRPr lang="en-US" sz="1100" dirty="0">
              <a:solidFill>
                <a:srgbClr val="000000"/>
              </a:solidFill>
            </a:endParaRPr>
          </a:p>
        </p:txBody>
      </p:sp>
      <p:sp>
        <p:nvSpPr>
          <p:cNvPr id="13" name="Text Placeholder 2"/>
          <p:cNvSpPr txBox="1">
            <a:spLocks/>
          </p:cNvSpPr>
          <p:nvPr/>
        </p:nvSpPr>
        <p:spPr bwMode="gray">
          <a:xfrm>
            <a:off x="5700713" y="3070925"/>
            <a:ext cx="1880687" cy="681651"/>
          </a:xfrm>
          <a:prstGeom prst="rect">
            <a:avLst/>
          </a:prstGeom>
          <a:solidFill>
            <a:schemeClr val="accent1">
              <a:lumMod val="60000"/>
              <a:lumOff val="40000"/>
            </a:schemeClr>
          </a:solidFill>
          <a:ln>
            <a:noFill/>
          </a:ln>
          <a:effectLst>
            <a:innerShdw blurRad="63500" dist="50800" dir="13500000">
              <a:prstClr val="black">
                <a:alpha val="50000"/>
              </a:prstClr>
            </a:innerShdw>
          </a:effectLst>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000000"/>
                </a:solidFill>
              </a:rPr>
              <a:t> SAP Sybase IQ</a:t>
            </a:r>
            <a:endParaRPr lang="en-US" sz="1100" dirty="0">
              <a:solidFill>
                <a:srgbClr val="000000"/>
              </a:solidFill>
            </a:endParaRPr>
          </a:p>
        </p:txBody>
      </p:sp>
      <p:sp>
        <p:nvSpPr>
          <p:cNvPr id="14" name="Text Placeholder 2"/>
          <p:cNvSpPr txBox="1">
            <a:spLocks/>
          </p:cNvSpPr>
          <p:nvPr/>
        </p:nvSpPr>
        <p:spPr bwMode="gray">
          <a:xfrm>
            <a:off x="1381495" y="3847673"/>
            <a:ext cx="1425526" cy="448803"/>
          </a:xfrm>
          <a:prstGeom prst="rect">
            <a:avLst/>
          </a:prstGeom>
          <a:solidFill>
            <a:schemeClr val="accent1">
              <a:lumMod val="60000"/>
              <a:lumOff val="40000"/>
            </a:schemeClr>
          </a:solidFill>
          <a:ln>
            <a:noFill/>
          </a:ln>
          <a:effectLst>
            <a:innerShdw blurRad="63500" dist="50800" dir="13500000">
              <a:prstClr val="black">
                <a:alpha val="50000"/>
              </a:prstClr>
            </a:innerShdw>
          </a:effectLst>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000000"/>
                </a:solidFill>
              </a:rPr>
              <a:t>SAP </a:t>
            </a:r>
            <a:r>
              <a:rPr lang="en-US" sz="1100" dirty="0">
                <a:solidFill>
                  <a:srgbClr val="000000"/>
                </a:solidFill>
              </a:rPr>
              <a:t>Sybase </a:t>
            </a:r>
            <a:r>
              <a:rPr lang="en-US" sz="1100" dirty="0" smtClean="0">
                <a:solidFill>
                  <a:srgbClr val="000000"/>
                </a:solidFill>
              </a:rPr>
              <a:t>ESP</a:t>
            </a:r>
            <a:br>
              <a:rPr lang="en-US" sz="1100" dirty="0" smtClean="0">
                <a:solidFill>
                  <a:srgbClr val="000000"/>
                </a:solidFill>
              </a:rPr>
            </a:br>
            <a:r>
              <a:rPr lang="en-US" sz="1000" dirty="0" smtClean="0">
                <a:solidFill>
                  <a:srgbClr val="000000"/>
                </a:solidFill>
              </a:rPr>
              <a:t>Event Stream Proc.</a:t>
            </a:r>
            <a:endParaRPr lang="en-US" sz="1100" dirty="0">
              <a:solidFill>
                <a:srgbClr val="000000"/>
              </a:solidFill>
            </a:endParaRPr>
          </a:p>
        </p:txBody>
      </p:sp>
      <p:sp>
        <p:nvSpPr>
          <p:cNvPr id="15" name="Text Placeholder 2"/>
          <p:cNvSpPr txBox="1">
            <a:spLocks/>
          </p:cNvSpPr>
          <p:nvPr/>
        </p:nvSpPr>
        <p:spPr bwMode="gray">
          <a:xfrm>
            <a:off x="6098717" y="3847673"/>
            <a:ext cx="1425526" cy="448803"/>
          </a:xfrm>
          <a:prstGeom prst="rect">
            <a:avLst/>
          </a:prstGeom>
          <a:solidFill>
            <a:schemeClr val="accent1">
              <a:lumMod val="60000"/>
              <a:lumOff val="40000"/>
            </a:schemeClr>
          </a:solidFill>
          <a:ln>
            <a:noFill/>
          </a:ln>
          <a:effectLst>
            <a:innerShdw blurRad="63500" dist="50800" dir="13500000">
              <a:prstClr val="black">
                <a:alpha val="50000"/>
              </a:prstClr>
            </a:innerShdw>
          </a:effectLst>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000000"/>
                </a:solidFill>
              </a:rPr>
              <a:t>  SAP PI</a:t>
            </a:r>
            <a:r>
              <a:rPr lang="en-US" sz="1000" dirty="0" smtClean="0">
                <a:solidFill>
                  <a:srgbClr val="000000"/>
                </a:solidFill>
              </a:rPr>
              <a:t/>
            </a:r>
            <a:br>
              <a:rPr lang="en-US" sz="1000" dirty="0" smtClean="0">
                <a:solidFill>
                  <a:srgbClr val="000000"/>
                </a:solidFill>
              </a:rPr>
            </a:br>
            <a:r>
              <a:rPr lang="en-US" sz="1000" dirty="0" smtClean="0">
                <a:solidFill>
                  <a:srgbClr val="000000"/>
                </a:solidFill>
              </a:rPr>
              <a:t>Process Integration</a:t>
            </a:r>
            <a:endParaRPr lang="en-US" sz="1100" dirty="0">
              <a:solidFill>
                <a:srgbClr val="000000"/>
              </a:solidFill>
            </a:endParaRPr>
          </a:p>
        </p:txBody>
      </p:sp>
      <p:sp>
        <p:nvSpPr>
          <p:cNvPr id="16" name="TextBox 15"/>
          <p:cNvSpPr txBox="1"/>
          <p:nvPr/>
        </p:nvSpPr>
        <p:spPr>
          <a:xfrm>
            <a:off x="100015" y="3231659"/>
            <a:ext cx="1150937" cy="830997"/>
          </a:xfrm>
          <a:prstGeom prst="rect">
            <a:avLst/>
          </a:prstGeom>
          <a:noFill/>
        </p:spPr>
        <p:txBody>
          <a:bodyPr>
            <a:spAutoFit/>
          </a:bodyPr>
          <a:lstStyle/>
          <a:p>
            <a:pPr algn="ctr" defTabSz="816256">
              <a:spcBef>
                <a:spcPct val="50000"/>
              </a:spcBef>
              <a:buClr>
                <a:srgbClr val="F0AB00"/>
              </a:buClr>
              <a:buSzPct val="80000"/>
              <a:defRPr/>
            </a:pPr>
            <a:r>
              <a:rPr lang="en-US" sz="1600" b="1" kern="0" dirty="0" err="1" smtClean="0">
                <a:solidFill>
                  <a:srgbClr val="FFFFFF"/>
                </a:solidFill>
                <a:ea typeface="Arial Unicode MS" pitchFamily="34" charset="-128"/>
                <a:cs typeface="Arial Unicode MS" pitchFamily="34" charset="-128"/>
              </a:rPr>
              <a:t>RealtimeData</a:t>
            </a:r>
            <a:r>
              <a:rPr lang="en-US" sz="1600" b="1" kern="0" dirty="0" smtClean="0">
                <a:solidFill>
                  <a:srgbClr val="FFFFFF"/>
                </a:solidFill>
                <a:ea typeface="Arial Unicode MS" pitchFamily="34" charset="-128"/>
                <a:cs typeface="Arial Unicode MS" pitchFamily="34" charset="-128"/>
              </a:rPr>
              <a:t> Platform</a:t>
            </a:r>
            <a:endParaRPr lang="en-US" sz="1600" b="1" kern="0" dirty="0">
              <a:solidFill>
                <a:srgbClr val="FFFFFF"/>
              </a:solidFill>
              <a:ea typeface="Arial Unicode MS" pitchFamily="34" charset="-128"/>
              <a:cs typeface="Arial Unicode MS" pitchFamily="34" charset="-128"/>
            </a:endParaRPr>
          </a:p>
        </p:txBody>
      </p:sp>
      <p:grpSp>
        <p:nvGrpSpPr>
          <p:cNvPr id="17" name="Group 16"/>
          <p:cNvGrpSpPr/>
          <p:nvPr/>
        </p:nvGrpSpPr>
        <p:grpSpPr>
          <a:xfrm>
            <a:off x="-633" y="4450303"/>
            <a:ext cx="9144635" cy="1542831"/>
            <a:chOff x="-635" y="3562761"/>
            <a:chExt cx="9144635" cy="1157123"/>
          </a:xfrm>
        </p:grpSpPr>
        <p:sp>
          <p:nvSpPr>
            <p:cNvPr id="18" name="Text Placeholder 2"/>
            <p:cNvSpPr txBox="1">
              <a:spLocks/>
            </p:cNvSpPr>
            <p:nvPr/>
          </p:nvSpPr>
          <p:spPr bwMode="gray">
            <a:xfrm>
              <a:off x="6788506" y="3788540"/>
              <a:ext cx="836778" cy="341457"/>
            </a:xfrm>
            <a:prstGeom prst="rect">
              <a:avLst/>
            </a:prstGeom>
            <a:solidFill>
              <a:schemeClr val="accent1">
                <a:lumMod val="40000"/>
                <a:lumOff val="60000"/>
              </a:schemeClr>
            </a:solidFill>
            <a:ln>
              <a:solidFill>
                <a:schemeClr val="tx1"/>
              </a:solidFill>
            </a:ln>
            <a:scene3d>
              <a:camera prst="orthographicFront"/>
              <a:lightRig rig="threePt" dir="t"/>
            </a:scene3d>
            <a:sp3d>
              <a:bevelT/>
            </a:sp3d>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000000"/>
                  </a:solidFill>
                </a:rPr>
                <a:t> MDM </a:t>
              </a:r>
              <a:endParaRPr lang="en-US" sz="1100" dirty="0">
                <a:solidFill>
                  <a:srgbClr val="000000"/>
                </a:solidFill>
              </a:endParaRPr>
            </a:p>
          </p:txBody>
        </p:sp>
        <p:sp>
          <p:nvSpPr>
            <p:cNvPr id="19" name="Text Placeholder 2"/>
            <p:cNvSpPr txBox="1">
              <a:spLocks/>
            </p:cNvSpPr>
            <p:nvPr/>
          </p:nvSpPr>
          <p:spPr bwMode="gray">
            <a:xfrm>
              <a:off x="5007517" y="3788540"/>
              <a:ext cx="961163" cy="341457"/>
            </a:xfrm>
            <a:prstGeom prst="rect">
              <a:avLst/>
            </a:prstGeom>
            <a:solidFill>
              <a:schemeClr val="accent1">
                <a:lumMod val="40000"/>
                <a:lumOff val="60000"/>
              </a:schemeClr>
            </a:solidFill>
            <a:ln>
              <a:solidFill>
                <a:schemeClr val="tx1"/>
              </a:solidFill>
            </a:ln>
            <a:scene3d>
              <a:camera prst="orthographicFront"/>
              <a:lightRig rig="threePt" dir="t"/>
            </a:scene3d>
            <a:sp3d>
              <a:bevelT/>
            </a:sp3d>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000000"/>
                  </a:solidFill>
                </a:rPr>
                <a:t> Data Historian</a:t>
              </a:r>
              <a:endParaRPr lang="en-US" sz="1100" dirty="0">
                <a:solidFill>
                  <a:srgbClr val="000000"/>
                </a:solidFill>
              </a:endParaRPr>
            </a:p>
          </p:txBody>
        </p:sp>
        <p:sp>
          <p:nvSpPr>
            <p:cNvPr id="20" name="Text Placeholder 2"/>
            <p:cNvSpPr txBox="1">
              <a:spLocks/>
            </p:cNvSpPr>
            <p:nvPr/>
          </p:nvSpPr>
          <p:spPr bwMode="gray">
            <a:xfrm>
              <a:off x="2536898" y="4378427"/>
              <a:ext cx="1036002" cy="341457"/>
            </a:xfrm>
            <a:prstGeom prst="rect">
              <a:avLst/>
            </a:prstGeom>
            <a:solidFill>
              <a:schemeClr val="accent1">
                <a:lumMod val="20000"/>
                <a:lumOff val="80000"/>
              </a:schemeClr>
            </a:solidFill>
            <a:ln>
              <a:solidFill>
                <a:schemeClr val="tx1"/>
              </a:solidFill>
            </a:ln>
            <a:scene3d>
              <a:camera prst="orthographicFront"/>
              <a:lightRig rig="threePt" dir="t"/>
            </a:scene3d>
            <a:sp3d>
              <a:bevelT/>
            </a:sp3d>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000000"/>
                  </a:solidFill>
                </a:rPr>
                <a:t> GIS</a:t>
              </a:r>
              <a:endParaRPr lang="en-US" sz="1100" dirty="0">
                <a:solidFill>
                  <a:srgbClr val="000000"/>
                </a:solidFill>
              </a:endParaRPr>
            </a:p>
          </p:txBody>
        </p:sp>
        <p:sp>
          <p:nvSpPr>
            <p:cNvPr id="21" name="Text Placeholder 2"/>
            <p:cNvSpPr txBox="1">
              <a:spLocks/>
            </p:cNvSpPr>
            <p:nvPr/>
          </p:nvSpPr>
          <p:spPr bwMode="gray">
            <a:xfrm>
              <a:off x="3713853" y="4378427"/>
              <a:ext cx="1036001" cy="341457"/>
            </a:xfrm>
            <a:prstGeom prst="rect">
              <a:avLst/>
            </a:prstGeom>
            <a:solidFill>
              <a:schemeClr val="accent1">
                <a:lumMod val="20000"/>
                <a:lumOff val="80000"/>
              </a:schemeClr>
            </a:solidFill>
            <a:ln>
              <a:solidFill>
                <a:schemeClr val="tx1"/>
              </a:solidFill>
            </a:ln>
            <a:scene3d>
              <a:camera prst="orthographicFront"/>
              <a:lightRig rig="threePt" dir="t"/>
            </a:scene3d>
            <a:sp3d>
              <a:bevelT/>
            </a:sp3d>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000000"/>
                  </a:solidFill>
                </a:rPr>
                <a:t> OMS</a:t>
              </a:r>
              <a:endParaRPr lang="en-US" sz="1100" dirty="0">
                <a:solidFill>
                  <a:srgbClr val="000000"/>
                </a:solidFill>
              </a:endParaRPr>
            </a:p>
          </p:txBody>
        </p:sp>
        <p:sp>
          <p:nvSpPr>
            <p:cNvPr id="22" name="Text Placeholder 2"/>
            <p:cNvSpPr txBox="1">
              <a:spLocks/>
            </p:cNvSpPr>
            <p:nvPr/>
          </p:nvSpPr>
          <p:spPr bwMode="gray">
            <a:xfrm>
              <a:off x="1323298" y="4378427"/>
              <a:ext cx="1036001" cy="341457"/>
            </a:xfrm>
            <a:prstGeom prst="rect">
              <a:avLst/>
            </a:prstGeom>
            <a:solidFill>
              <a:schemeClr val="bg1">
                <a:lumMod val="95000"/>
              </a:schemeClr>
            </a:solidFill>
            <a:ln>
              <a:solidFill>
                <a:schemeClr val="tx1"/>
              </a:solidFill>
            </a:ln>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FFFFFF"/>
                  </a:solidFill>
                </a:rPr>
                <a:t> </a:t>
              </a:r>
              <a:r>
                <a:rPr lang="en-US" sz="1100" dirty="0">
                  <a:solidFill>
                    <a:srgbClr val="FFFFFF"/>
                  </a:solidFill>
                </a:rPr>
                <a:t>External Provider</a:t>
              </a:r>
            </a:p>
          </p:txBody>
        </p:sp>
        <p:cxnSp>
          <p:nvCxnSpPr>
            <p:cNvPr id="23" name="Elbow Connector 22"/>
            <p:cNvCxnSpPr/>
            <p:nvPr/>
          </p:nvCxnSpPr>
          <p:spPr>
            <a:xfrm rot="16200000" flipH="1">
              <a:off x="3826615" y="3972483"/>
              <a:ext cx="811886" cy="0"/>
            </a:xfrm>
            <a:prstGeom prst="bentConnector3">
              <a:avLst>
                <a:gd name="adj1" fmla="val 50000"/>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a:off x="5303273" y="4294913"/>
              <a:ext cx="327715" cy="0"/>
            </a:xfrm>
            <a:prstGeom prst="bentConnector3">
              <a:avLst>
                <a:gd name="adj1" fmla="val 50000"/>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a:off x="6814808" y="4338255"/>
              <a:ext cx="414401" cy="0"/>
            </a:xfrm>
            <a:prstGeom prst="bentConnector3">
              <a:avLst>
                <a:gd name="adj1" fmla="val 50000"/>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H="1">
              <a:off x="2649661" y="3972483"/>
              <a:ext cx="811886" cy="0"/>
            </a:xfrm>
            <a:prstGeom prst="bentConnector3">
              <a:avLst>
                <a:gd name="adj1" fmla="val 50000"/>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H="1">
              <a:off x="1436060" y="3972483"/>
              <a:ext cx="811886" cy="0"/>
            </a:xfrm>
            <a:prstGeom prst="bentConnector3">
              <a:avLst>
                <a:gd name="adj1" fmla="val 50000"/>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 Placeholder 2"/>
            <p:cNvSpPr txBox="1">
              <a:spLocks/>
            </p:cNvSpPr>
            <p:nvPr/>
          </p:nvSpPr>
          <p:spPr bwMode="gray">
            <a:xfrm>
              <a:off x="4903491" y="4375255"/>
              <a:ext cx="1365830" cy="341458"/>
            </a:xfrm>
            <a:prstGeom prst="rect">
              <a:avLst/>
            </a:prstGeom>
            <a:solidFill>
              <a:schemeClr val="accent1">
                <a:lumMod val="20000"/>
                <a:lumOff val="80000"/>
              </a:schemeClr>
            </a:solidFill>
            <a:ln>
              <a:solidFill>
                <a:schemeClr val="tx1"/>
              </a:solidFill>
            </a:ln>
            <a:scene3d>
              <a:camera prst="orthographicFront"/>
              <a:lightRig rig="threePt" dir="t"/>
            </a:scene3d>
            <a:sp3d>
              <a:bevelT/>
            </a:sp3d>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dirty="0" smtClean="0">
                  <a:solidFill>
                    <a:srgbClr val="000000"/>
                  </a:solidFill>
                </a:rPr>
                <a:t> SCADA, NIS </a:t>
              </a:r>
              <a:endParaRPr lang="en-US" sz="1100" dirty="0">
                <a:solidFill>
                  <a:srgbClr val="000000"/>
                </a:solidFill>
              </a:endParaRPr>
            </a:p>
          </p:txBody>
        </p:sp>
        <p:sp>
          <p:nvSpPr>
            <p:cNvPr id="29" name="Text Placeholder 2"/>
            <p:cNvSpPr txBox="1">
              <a:spLocks/>
            </p:cNvSpPr>
            <p:nvPr/>
          </p:nvSpPr>
          <p:spPr bwMode="gray">
            <a:xfrm>
              <a:off x="6494845" y="4378427"/>
              <a:ext cx="1176954" cy="341457"/>
            </a:xfrm>
            <a:prstGeom prst="rect">
              <a:avLst/>
            </a:prstGeom>
            <a:solidFill>
              <a:schemeClr val="accent1">
                <a:lumMod val="20000"/>
                <a:lumOff val="80000"/>
              </a:schemeClr>
            </a:solidFill>
            <a:ln>
              <a:solidFill>
                <a:schemeClr val="tx1"/>
              </a:solidFill>
            </a:ln>
            <a:scene3d>
              <a:camera prst="orthographicFront"/>
              <a:lightRig rig="threePt" dir="t"/>
            </a:scene3d>
            <a:sp3d>
              <a:bevelT/>
            </a:sp3d>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F0AB00"/>
                </a:buClr>
                <a:defRPr/>
              </a:pPr>
              <a:r>
                <a:rPr lang="en-US" sz="1100" smtClean="0">
                  <a:solidFill>
                    <a:srgbClr val="000000"/>
                  </a:solidFill>
                </a:rPr>
                <a:t> AMI Headend</a:t>
              </a:r>
              <a:endParaRPr lang="en-US" sz="1100" dirty="0">
                <a:solidFill>
                  <a:srgbClr val="000000"/>
                </a:solidFill>
              </a:endParaRPr>
            </a:p>
          </p:txBody>
        </p:sp>
        <p:cxnSp>
          <p:nvCxnSpPr>
            <p:cNvPr id="30" name="Straight Connector 29"/>
            <p:cNvCxnSpPr/>
            <p:nvPr/>
          </p:nvCxnSpPr>
          <p:spPr>
            <a:xfrm>
              <a:off x="0" y="3562761"/>
              <a:ext cx="91440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H="1">
              <a:off x="5648119" y="3972484"/>
              <a:ext cx="811886" cy="0"/>
            </a:xfrm>
            <a:prstGeom prst="bentConnector3">
              <a:avLst>
                <a:gd name="adj1" fmla="val 50000"/>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6233336" y="3972485"/>
              <a:ext cx="811886" cy="0"/>
            </a:xfrm>
            <a:prstGeom prst="bentConnector3">
              <a:avLst>
                <a:gd name="adj1" fmla="val 50000"/>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5400000">
              <a:off x="5377101" y="3674471"/>
              <a:ext cx="221999" cy="1"/>
            </a:xfrm>
            <a:prstGeom prst="bentConnector3">
              <a:avLst>
                <a:gd name="adj1" fmla="val 50000"/>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5400000">
              <a:off x="6911007" y="3674471"/>
              <a:ext cx="222000" cy="0"/>
            </a:xfrm>
            <a:prstGeom prst="bentConnector3">
              <a:avLst>
                <a:gd name="adj1" fmla="val 50000"/>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35" y="3989559"/>
              <a:ext cx="1338262" cy="253915"/>
            </a:xfrm>
            <a:prstGeom prst="rect">
              <a:avLst/>
            </a:prstGeom>
            <a:noFill/>
          </p:spPr>
          <p:txBody>
            <a:bodyPr>
              <a:spAutoFit/>
            </a:bodyPr>
            <a:lstStyle/>
            <a:p>
              <a:pPr algn="ctr" defTabSz="816256">
                <a:spcBef>
                  <a:spcPct val="50000"/>
                </a:spcBef>
                <a:buClr>
                  <a:srgbClr val="F0AB00"/>
                </a:buClr>
                <a:buSzPct val="80000"/>
                <a:defRPr/>
              </a:pPr>
              <a:r>
                <a:rPr lang="en-US" sz="1600" b="1" kern="0" dirty="0" smtClean="0">
                  <a:solidFill>
                    <a:srgbClr val="E35500"/>
                  </a:solidFill>
                  <a:ea typeface="Arial Unicode MS" pitchFamily="34" charset="-128"/>
                  <a:cs typeface="Arial Unicode MS" pitchFamily="34" charset="-128"/>
                </a:rPr>
                <a:t> </a:t>
              </a:r>
              <a:r>
                <a:rPr lang="en-US" sz="1600" b="1" kern="0" dirty="0" smtClean="0">
                  <a:solidFill>
                    <a:srgbClr val="FFFFFF"/>
                  </a:solidFill>
                  <a:ea typeface="Arial Unicode MS" pitchFamily="34" charset="-128"/>
                  <a:cs typeface="Arial Unicode MS" pitchFamily="34" charset="-128"/>
                </a:rPr>
                <a:t>OT</a:t>
              </a:r>
              <a:endParaRPr lang="en-US" sz="1600" b="1" kern="0" dirty="0">
                <a:solidFill>
                  <a:srgbClr val="FFFFFF"/>
                </a:solidFill>
                <a:ea typeface="Arial Unicode MS" pitchFamily="34" charset="-128"/>
                <a:cs typeface="Arial Unicode MS" pitchFamily="34" charset="-128"/>
              </a:endParaRPr>
            </a:p>
          </p:txBody>
        </p:sp>
      </p:grpSp>
      <p:grpSp>
        <p:nvGrpSpPr>
          <p:cNvPr id="36" name="Group 35"/>
          <p:cNvGrpSpPr/>
          <p:nvPr/>
        </p:nvGrpSpPr>
        <p:grpSpPr>
          <a:xfrm>
            <a:off x="-46954" y="1359283"/>
            <a:ext cx="9183900" cy="1500892"/>
            <a:chOff x="-46954" y="1244497"/>
            <a:chExt cx="9183900" cy="1125669"/>
          </a:xfrm>
        </p:grpSpPr>
        <p:cxnSp>
          <p:nvCxnSpPr>
            <p:cNvPr id="37" name="Straight Connector 36"/>
            <p:cNvCxnSpPr/>
            <p:nvPr/>
          </p:nvCxnSpPr>
          <p:spPr>
            <a:xfrm>
              <a:off x="-7054" y="2370166"/>
              <a:ext cx="91440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8" name="Text Placeholder 2"/>
            <p:cNvSpPr txBox="1">
              <a:spLocks/>
            </p:cNvSpPr>
            <p:nvPr/>
          </p:nvSpPr>
          <p:spPr>
            <a:xfrm>
              <a:off x="4903492" y="1244498"/>
              <a:ext cx="901979" cy="1106830"/>
            </a:xfrm>
            <a:prstGeom prst="rect">
              <a:avLst/>
            </a:prstGeom>
            <a:solidFill>
              <a:schemeClr val="accent3">
                <a:lumMod val="40000"/>
                <a:lumOff val="60000"/>
              </a:schemeClr>
            </a:solidFill>
            <a:ln>
              <a:solidFill>
                <a:schemeClr val="tx1"/>
              </a:solidFill>
            </a:ln>
            <a:scene3d>
              <a:camera prst="orthographicFront"/>
              <a:lightRig rig="threePt" dir="t"/>
            </a:scene3d>
            <a:sp3d>
              <a:bevelT/>
            </a:sp3d>
          </p:spPr>
          <p:txBody>
            <a:bodyPr lIns="0" tIns="0" rIns="0" bIns="0" anchor="ctr"/>
            <a:lstStyle>
              <a:defPPr>
                <a:defRPr lang="de-DE"/>
              </a:defPPr>
              <a:lvl1pPr marL="0" indent="0" algn="ctr" eaLnBrk="1" fontAlgn="auto" hangingPunct="1">
                <a:spcBef>
                  <a:spcPts val="0"/>
                </a:spcBef>
                <a:spcAft>
                  <a:spcPts val="0"/>
                </a:spcAft>
                <a:buClr>
                  <a:schemeClr val="accent1"/>
                </a:buClr>
                <a:buSzPct val="80000"/>
                <a:defRPr sz="1200" b="1">
                  <a:latin typeface="+mn-lt"/>
                  <a:cs typeface="+mn-cs"/>
                </a:defRPr>
              </a:lvl1pPr>
              <a:lvl2pPr marL="742950" indent="-285750" eaLnBrk="0" hangingPunct="0">
                <a:spcBef>
                  <a:spcPts val="500"/>
                </a:spcBef>
                <a:buClr>
                  <a:schemeClr val="accent1"/>
                </a:buClr>
                <a:buSzPct val="80000"/>
                <a:buFont typeface="Wingdings" pitchFamily="2" charset="2"/>
                <a:defRPr>
                  <a:latin typeface="+mn-lt"/>
                  <a:cs typeface="+mn-cs"/>
                </a:defRPr>
              </a:lvl2pPr>
              <a:lvl3pPr marL="269875" indent="-180975" eaLnBrk="0" hangingPunct="0">
                <a:spcBef>
                  <a:spcPts val="425"/>
                </a:spcBef>
                <a:buClr>
                  <a:schemeClr val="accent1"/>
                </a:buClr>
                <a:buSzPct val="100000"/>
                <a:buFont typeface="Wingdings" pitchFamily="2" charset="2"/>
                <a:buChar char=""/>
                <a:defRPr sz="1600">
                  <a:latin typeface="+mn-lt"/>
                  <a:cs typeface="+mn-cs"/>
                </a:defRPr>
              </a:lvl3pPr>
              <a:lvl4pPr marL="447675" indent="-177800" eaLnBrk="0" hangingPunct="0">
                <a:spcBef>
                  <a:spcPts val="425"/>
                </a:spcBef>
                <a:buClr>
                  <a:schemeClr val="accent2"/>
                </a:buClr>
                <a:buSzPct val="100000"/>
                <a:buFont typeface="Arial" charset="0"/>
                <a:buChar char="–"/>
                <a:defRPr sz="1400">
                  <a:latin typeface="+mn-lt"/>
                  <a:cs typeface="+mn-cs"/>
                </a:defRPr>
              </a:lvl4pPr>
              <a:lvl5pPr marL="627063" indent="-179388" eaLnBrk="0" hangingPunct="0">
                <a:spcBef>
                  <a:spcPts val="250"/>
                </a:spcBef>
                <a:buClr>
                  <a:schemeClr val="accent2"/>
                </a:buClr>
                <a:buSzPct val="100000"/>
                <a:buFont typeface="Courier New" pitchFamily="49" charset="0"/>
                <a:buChar char="o"/>
                <a:defRPr sz="14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pPr defTabSz="816256">
                <a:buClr>
                  <a:srgbClr val="F0AB00"/>
                </a:buClr>
              </a:pPr>
              <a:r>
                <a:rPr lang="en-US" sz="1100" dirty="0">
                  <a:solidFill>
                    <a:srgbClr val="000000"/>
                  </a:solidFill>
                </a:rPr>
                <a:t> Further SAP Solutions</a:t>
              </a:r>
            </a:p>
            <a:p>
              <a:pPr defTabSz="816256">
                <a:buClr>
                  <a:srgbClr val="F0AB00"/>
                </a:buClr>
              </a:pPr>
              <a:r>
                <a:rPr lang="en-US" sz="1100" b="0" dirty="0">
                  <a:solidFill>
                    <a:srgbClr val="000000"/>
                  </a:solidFill>
                </a:rPr>
                <a:t>e.g. </a:t>
              </a:r>
              <a:br>
                <a:rPr lang="en-US" sz="1100" b="0" dirty="0">
                  <a:solidFill>
                    <a:srgbClr val="000000"/>
                  </a:solidFill>
                </a:rPr>
              </a:br>
              <a:r>
                <a:rPr lang="en-US" sz="1100" b="0" dirty="0" smtClean="0">
                  <a:solidFill>
                    <a:srgbClr val="000000"/>
                  </a:solidFill>
                </a:rPr>
                <a:t>Predictive Maintenance, MRS</a:t>
              </a:r>
              <a:endParaRPr lang="en-US" sz="1100" b="0" dirty="0">
                <a:solidFill>
                  <a:srgbClr val="000000"/>
                </a:solidFill>
              </a:endParaRPr>
            </a:p>
          </p:txBody>
        </p:sp>
        <p:sp>
          <p:nvSpPr>
            <p:cNvPr id="39" name="Text Placeholder 2"/>
            <p:cNvSpPr txBox="1">
              <a:spLocks/>
            </p:cNvSpPr>
            <p:nvPr/>
          </p:nvSpPr>
          <p:spPr bwMode="gray">
            <a:xfrm>
              <a:off x="5968680" y="1244498"/>
              <a:ext cx="767137" cy="1111058"/>
            </a:xfrm>
            <a:prstGeom prst="rect">
              <a:avLst/>
            </a:prstGeom>
            <a:solidFill>
              <a:schemeClr val="accent3">
                <a:lumMod val="20000"/>
                <a:lumOff val="80000"/>
              </a:schemeClr>
            </a:solidFill>
            <a:ln>
              <a:solidFill>
                <a:schemeClr val="tx1"/>
              </a:solidFill>
            </a:ln>
            <a:scene3d>
              <a:camera prst="orthographicFront"/>
              <a:lightRig rig="threePt" dir="t"/>
            </a:scene3d>
            <a:sp3d>
              <a:bevelT/>
            </a:sp3d>
          </p:spPr>
          <p:txBody>
            <a:bodyPr lIns="0" tIns="0" rIns="0" bIns="0" anchor="ct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16256" eaLnBrk="1" fontAlgn="auto" hangingPunct="1">
                <a:spcBef>
                  <a:spcPts val="0"/>
                </a:spcBef>
                <a:spcAft>
                  <a:spcPts val="0"/>
                </a:spcAft>
                <a:buClr>
                  <a:srgbClr val="F0AB00"/>
                </a:buClr>
                <a:defRPr/>
              </a:pPr>
              <a:r>
                <a:rPr lang="en-US" sz="1100" dirty="0" smtClean="0">
                  <a:solidFill>
                    <a:srgbClr val="000000"/>
                  </a:solidFill>
                </a:rPr>
                <a:t>Partner Solutions</a:t>
              </a:r>
            </a:p>
            <a:p>
              <a:pPr marL="0" indent="0" algn="ctr" defTabSz="816256" eaLnBrk="1" fontAlgn="auto" hangingPunct="1">
                <a:spcBef>
                  <a:spcPts val="0"/>
                </a:spcBef>
                <a:spcAft>
                  <a:spcPts val="0"/>
                </a:spcAft>
                <a:buClr>
                  <a:srgbClr val="F0AB00"/>
                </a:buClr>
                <a:defRPr/>
              </a:pPr>
              <a:r>
                <a:rPr lang="en-US" sz="1100" b="0" dirty="0" smtClean="0">
                  <a:solidFill>
                    <a:srgbClr val="000000"/>
                  </a:solidFill>
                </a:rPr>
                <a:t>e.g.</a:t>
              </a:r>
            </a:p>
            <a:p>
              <a:pPr marL="0" indent="0" algn="ctr" defTabSz="816256" eaLnBrk="1" fontAlgn="auto" hangingPunct="1">
                <a:spcBef>
                  <a:spcPts val="0"/>
                </a:spcBef>
                <a:spcAft>
                  <a:spcPts val="0"/>
                </a:spcAft>
                <a:buClr>
                  <a:srgbClr val="F0AB00"/>
                </a:buClr>
                <a:defRPr/>
              </a:pPr>
              <a:r>
                <a:rPr lang="en-US" sz="1100" b="0" dirty="0">
                  <a:solidFill>
                    <a:srgbClr val="000000"/>
                  </a:solidFill>
                </a:rPr>
                <a:t>Asset Intelligence, One View</a:t>
              </a:r>
            </a:p>
            <a:p>
              <a:pPr marL="0" indent="0" algn="ctr" defTabSz="816256" eaLnBrk="1" fontAlgn="auto" hangingPunct="1">
                <a:spcBef>
                  <a:spcPts val="0"/>
                </a:spcBef>
                <a:spcAft>
                  <a:spcPts val="0"/>
                </a:spcAft>
                <a:buClr>
                  <a:srgbClr val="F0AB00"/>
                </a:buClr>
                <a:defRPr/>
              </a:pPr>
              <a:endParaRPr lang="en-US" sz="1100" b="0" dirty="0">
                <a:solidFill>
                  <a:srgbClr val="000000"/>
                </a:solidFill>
              </a:endParaRPr>
            </a:p>
          </p:txBody>
        </p:sp>
        <p:sp>
          <p:nvSpPr>
            <p:cNvPr id="40" name="Text Placeholder 2"/>
            <p:cNvSpPr txBox="1">
              <a:spLocks/>
            </p:cNvSpPr>
            <p:nvPr/>
          </p:nvSpPr>
          <p:spPr bwMode="gray">
            <a:xfrm>
              <a:off x="3877058" y="1244497"/>
              <a:ext cx="883309" cy="1111058"/>
            </a:xfrm>
            <a:prstGeom prst="rect">
              <a:avLst/>
            </a:prstGeom>
            <a:solidFill>
              <a:schemeClr val="accent3">
                <a:lumMod val="40000"/>
                <a:lumOff val="60000"/>
              </a:schemeClr>
            </a:solidFill>
            <a:ln>
              <a:solidFill>
                <a:schemeClr val="tx1"/>
              </a:solidFill>
            </a:ln>
            <a:scene3d>
              <a:camera prst="orthographicFront"/>
              <a:lightRig rig="threePt" dir="t"/>
            </a:scene3d>
            <a:sp3d>
              <a:bevelT/>
            </a:sp3d>
          </p:spPr>
          <p:txBody>
            <a:bodyPr lIns="0" tIns="0" rIns="0" bIns="0" anchor="ct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16256" eaLnBrk="1" fontAlgn="auto" hangingPunct="1">
                <a:spcBef>
                  <a:spcPts val="0"/>
                </a:spcBef>
                <a:spcAft>
                  <a:spcPts val="0"/>
                </a:spcAft>
                <a:buClr>
                  <a:srgbClr val="F0AB00"/>
                </a:buClr>
                <a:defRPr/>
              </a:pPr>
              <a:r>
                <a:rPr lang="en-US" sz="1100" dirty="0" smtClean="0">
                  <a:solidFill>
                    <a:srgbClr val="000000"/>
                  </a:solidFill>
                </a:rPr>
                <a:t> SAP Business Intelligence &amp;</a:t>
              </a:r>
              <a:br>
                <a:rPr lang="en-US" sz="1100" dirty="0" smtClean="0">
                  <a:solidFill>
                    <a:srgbClr val="000000"/>
                  </a:solidFill>
                </a:rPr>
              </a:br>
              <a:r>
                <a:rPr lang="en-US" sz="1100" dirty="0" smtClean="0">
                  <a:solidFill>
                    <a:srgbClr val="000000"/>
                  </a:solidFill>
                </a:rPr>
                <a:t>Analytical Solutions</a:t>
              </a:r>
            </a:p>
          </p:txBody>
        </p:sp>
        <p:sp>
          <p:nvSpPr>
            <p:cNvPr id="41" name="Text Placeholder 2"/>
            <p:cNvSpPr txBox="1">
              <a:spLocks/>
            </p:cNvSpPr>
            <p:nvPr/>
          </p:nvSpPr>
          <p:spPr bwMode="gray">
            <a:xfrm>
              <a:off x="1316953" y="1244498"/>
              <a:ext cx="2396900" cy="1108944"/>
            </a:xfrm>
            <a:prstGeom prst="rect">
              <a:avLst/>
            </a:prstGeom>
            <a:solidFill>
              <a:schemeClr val="accent3">
                <a:lumMod val="40000"/>
                <a:lumOff val="60000"/>
              </a:schemeClr>
            </a:solidFill>
            <a:ln>
              <a:solidFill>
                <a:schemeClr val="tx1"/>
              </a:solidFill>
            </a:ln>
            <a:scene3d>
              <a:camera prst="orthographicFront"/>
              <a:lightRig rig="threePt" dir="t"/>
            </a:scene3d>
            <a:sp3d>
              <a:bevelT/>
            </a:sp3d>
          </p:spPr>
          <p:txBody>
            <a:bodyPr lIns="0" tIns="0" rIns="0" bIns="0" anchor="ct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16256" eaLnBrk="1" fontAlgn="auto" hangingPunct="1">
                <a:spcBef>
                  <a:spcPts val="0"/>
                </a:spcBef>
                <a:spcAft>
                  <a:spcPts val="0"/>
                </a:spcAft>
                <a:buClr>
                  <a:srgbClr val="F0AB00"/>
                </a:buClr>
                <a:defRPr/>
              </a:pPr>
              <a:r>
                <a:rPr lang="en-US" sz="1100" dirty="0" smtClean="0">
                  <a:solidFill>
                    <a:srgbClr val="000000"/>
                  </a:solidFill>
                </a:rPr>
                <a:t> SAP Business Suite</a:t>
              </a:r>
              <a:br>
                <a:rPr lang="en-US" sz="1100" dirty="0" smtClean="0">
                  <a:solidFill>
                    <a:srgbClr val="000000"/>
                  </a:solidFill>
                </a:rPr>
              </a:br>
              <a:r>
                <a:rPr lang="en-US" sz="1100" dirty="0" smtClean="0">
                  <a:solidFill>
                    <a:srgbClr val="000000"/>
                  </a:solidFill>
                </a:rPr>
                <a:t>incl. SAP IS-U</a:t>
              </a:r>
              <a:endParaRPr lang="en-US" sz="1100" dirty="0">
                <a:solidFill>
                  <a:srgbClr val="000000"/>
                </a:solidFill>
              </a:endParaRPr>
            </a:p>
          </p:txBody>
        </p:sp>
        <p:sp>
          <p:nvSpPr>
            <p:cNvPr id="42" name="Text Placeholder 2"/>
            <p:cNvSpPr txBox="1">
              <a:spLocks/>
            </p:cNvSpPr>
            <p:nvPr/>
          </p:nvSpPr>
          <p:spPr bwMode="gray">
            <a:xfrm>
              <a:off x="6899025" y="1244498"/>
              <a:ext cx="767137" cy="1111058"/>
            </a:xfrm>
            <a:prstGeom prst="rect">
              <a:avLst/>
            </a:prstGeom>
            <a:solidFill>
              <a:schemeClr val="accent3">
                <a:lumMod val="20000"/>
                <a:lumOff val="80000"/>
              </a:schemeClr>
            </a:solidFill>
            <a:ln>
              <a:solidFill>
                <a:schemeClr val="tx1"/>
              </a:solidFill>
            </a:ln>
            <a:scene3d>
              <a:camera prst="orthographicFront"/>
              <a:lightRig rig="threePt" dir="t"/>
            </a:scene3d>
            <a:sp3d>
              <a:bevelT/>
            </a:sp3d>
          </p:spPr>
          <p:txBody>
            <a:bodyPr lIns="0" tIns="0" rIns="0" bIns="0" anchor="ctr"/>
            <a:lstStyle>
              <a:lvl1pPr marL="342900" indent="-342900" algn="l" rtl="0" eaLnBrk="0" fontAlgn="base" hangingPunct="0">
                <a:spcBef>
                  <a:spcPts val="1625"/>
                </a:spcBef>
                <a:spcAft>
                  <a:spcPct val="0"/>
                </a:spcAft>
                <a:buClr>
                  <a:schemeClr val="accent1"/>
                </a:buClr>
                <a:buSzPct val="80000"/>
                <a:defRPr b="1" kern="1200">
                  <a:solidFill>
                    <a:schemeClr val="tx1"/>
                  </a:solidFill>
                  <a:latin typeface="+mn-lt"/>
                  <a:ea typeface="+mn-ea"/>
                  <a:cs typeface="+mn-cs"/>
                </a:defRPr>
              </a:lvl1pPr>
              <a:lvl2pPr marL="742950" indent="-285750" algn="l" rtl="0" eaLnBrk="0" fontAlgn="base" hangingPunct="0">
                <a:spcBef>
                  <a:spcPts val="500"/>
                </a:spcBef>
                <a:spcAft>
                  <a:spcPct val="0"/>
                </a:spcAft>
                <a:buClr>
                  <a:schemeClr val="accent1"/>
                </a:buClr>
                <a:buSzPct val="80000"/>
                <a:buFont typeface="Wingdings" pitchFamily="2" charset="2"/>
                <a:defRPr kern="1200">
                  <a:solidFill>
                    <a:schemeClr val="tx1"/>
                  </a:solidFill>
                  <a:latin typeface="+mn-lt"/>
                  <a:ea typeface="+mn-ea"/>
                  <a:cs typeface="+mn-cs"/>
                </a:defRPr>
              </a:lvl2pPr>
              <a:lvl3pPr marL="269875" indent="-180975" algn="l" rtl="0" eaLnBrk="0" fontAlgn="base" hangingPunct="0">
                <a:spcBef>
                  <a:spcPts val="425"/>
                </a:spcBef>
                <a:spcAft>
                  <a:spcPct val="0"/>
                </a:spcAft>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rtl="0" eaLnBrk="0" fontAlgn="base" hangingPunct="0">
                <a:spcBef>
                  <a:spcPts val="425"/>
                </a:spcBef>
                <a:spcAft>
                  <a:spcPct val="0"/>
                </a:spcAft>
                <a:buClr>
                  <a:schemeClr val="accent2"/>
                </a:buClr>
                <a:buSzPct val="100000"/>
                <a:buFont typeface="Arial" charset="0"/>
                <a:buChar char="–"/>
                <a:defRPr sz="1400" kern="1200">
                  <a:solidFill>
                    <a:schemeClr val="tx1"/>
                  </a:solidFill>
                  <a:latin typeface="+mn-lt"/>
                  <a:ea typeface="+mn-ea"/>
                  <a:cs typeface="+mn-cs"/>
                </a:defRPr>
              </a:lvl4pPr>
              <a:lvl5pPr marL="627063" indent="-179388" algn="l" rtl="0" eaLnBrk="0" fontAlgn="base" hangingPunct="0">
                <a:spcBef>
                  <a:spcPts val="250"/>
                </a:spcBef>
                <a:spcAft>
                  <a:spcPct val="0"/>
                </a:spcAft>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816256" eaLnBrk="1" fontAlgn="auto" hangingPunct="1">
                <a:spcBef>
                  <a:spcPts val="0"/>
                </a:spcBef>
                <a:spcAft>
                  <a:spcPts val="0"/>
                </a:spcAft>
                <a:buClr>
                  <a:srgbClr val="F0AB00"/>
                </a:buClr>
                <a:defRPr/>
              </a:pPr>
              <a:r>
                <a:rPr lang="en-US" sz="1100" dirty="0" smtClean="0">
                  <a:solidFill>
                    <a:srgbClr val="000000"/>
                  </a:solidFill>
                </a:rPr>
                <a:t>Customer Solutions</a:t>
              </a:r>
              <a:endParaRPr lang="en-US" sz="1100" dirty="0">
                <a:solidFill>
                  <a:srgbClr val="000000"/>
                </a:solidFill>
              </a:endParaRPr>
            </a:p>
          </p:txBody>
        </p:sp>
        <p:sp>
          <p:nvSpPr>
            <p:cNvPr id="43" name="TextBox 42"/>
            <p:cNvSpPr txBox="1"/>
            <p:nvPr/>
          </p:nvSpPr>
          <p:spPr>
            <a:xfrm>
              <a:off x="-46954" y="1654126"/>
              <a:ext cx="1430901" cy="253916"/>
            </a:xfrm>
            <a:prstGeom prst="rect">
              <a:avLst/>
            </a:prstGeom>
            <a:noFill/>
          </p:spPr>
          <p:txBody>
            <a:bodyPr wrap="square">
              <a:spAutoFit/>
            </a:bodyPr>
            <a:lstStyle/>
            <a:p>
              <a:pPr algn="ctr" defTabSz="816256">
                <a:spcBef>
                  <a:spcPct val="50000"/>
                </a:spcBef>
                <a:buClr>
                  <a:srgbClr val="F0AB00"/>
                </a:buClr>
                <a:buSzPct val="80000"/>
                <a:defRPr/>
              </a:pPr>
              <a:r>
                <a:rPr lang="en-US" sz="1600" b="1" kern="0" dirty="0" smtClean="0">
                  <a:solidFill>
                    <a:srgbClr val="E35500"/>
                  </a:solidFill>
                  <a:ea typeface="Arial Unicode MS" pitchFamily="34" charset="-128"/>
                  <a:cs typeface="Arial Unicode MS" pitchFamily="34" charset="-128"/>
                </a:rPr>
                <a:t> </a:t>
              </a:r>
              <a:r>
                <a:rPr lang="en-US" sz="1600" b="1" kern="0" dirty="0" smtClean="0">
                  <a:solidFill>
                    <a:srgbClr val="FFFFFF"/>
                  </a:solidFill>
                  <a:ea typeface="Arial Unicode MS" pitchFamily="34" charset="-128"/>
                  <a:cs typeface="Arial Unicode MS" pitchFamily="34" charset="-128"/>
                </a:rPr>
                <a:t>IT</a:t>
              </a:r>
              <a:endParaRPr lang="en-US" sz="1600" b="1" kern="0" dirty="0">
                <a:solidFill>
                  <a:srgbClr val="FFFFFF"/>
                </a:solidFill>
                <a:ea typeface="Arial Unicode MS" pitchFamily="34" charset="-128"/>
                <a:cs typeface="Arial Unicode MS" pitchFamily="34" charset="-128"/>
              </a:endParaRPr>
            </a:p>
          </p:txBody>
        </p:sp>
      </p:grpSp>
      <p:sp>
        <p:nvSpPr>
          <p:cNvPr id="45" name="Text Placeholder 2"/>
          <p:cNvSpPr txBox="1">
            <a:spLocks/>
          </p:cNvSpPr>
          <p:nvPr/>
        </p:nvSpPr>
        <p:spPr bwMode="gray">
          <a:xfrm>
            <a:off x="1332820" y="5561666"/>
            <a:ext cx="1036001" cy="455276"/>
          </a:xfrm>
          <a:prstGeom prst="rect">
            <a:avLst/>
          </a:prstGeom>
          <a:solidFill>
            <a:srgbClr val="000000">
              <a:lumMod val="95000"/>
            </a:srgbClr>
          </a:solidFill>
          <a:ln>
            <a:solidFill>
              <a:srgbClr val="FFFFFF"/>
            </a:solidFill>
          </a:ln>
          <a:scene3d>
            <a:camera prst="orthographicFront"/>
            <a:lightRig rig="threePt" dir="t"/>
          </a:scene3d>
          <a:sp3d>
            <a:bevelT/>
          </a:sp3d>
        </p:spPr>
        <p:txBody>
          <a:bodyPr lIns="0" tIns="0" rIns="0" bIns="0" anchor="ct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AB00"/>
              </a:buClr>
              <a:buSzPct val="80000"/>
              <a:buFontTx/>
              <a:buNone/>
              <a:tabLst/>
              <a:defRPr/>
            </a:pPr>
            <a:r>
              <a:rPr kumimoji="0" lang="en-US" sz="1100" b="1" i="0" u="none" strike="noStrike" kern="1200" cap="none" spc="0" normalizeH="0" baseline="0" noProof="0" dirty="0" smtClean="0">
                <a:ln>
                  <a:noFill/>
                </a:ln>
                <a:solidFill>
                  <a:srgbClr val="FFFFFF"/>
                </a:solidFill>
                <a:effectLst/>
                <a:uLnTx/>
                <a:uFillTx/>
                <a:latin typeface="Arial"/>
              </a:rPr>
              <a:t> </a:t>
            </a:r>
            <a:r>
              <a:rPr kumimoji="0" lang="en-US" sz="1100" b="1" i="0" u="none" strike="noStrike" kern="1200" cap="none" spc="0" normalizeH="0" baseline="0" noProof="0" dirty="0">
                <a:ln>
                  <a:noFill/>
                </a:ln>
                <a:solidFill>
                  <a:srgbClr val="FFFFFF"/>
                </a:solidFill>
                <a:effectLst/>
                <a:uLnTx/>
                <a:uFillTx/>
                <a:latin typeface="Arial"/>
              </a:rPr>
              <a:t>External Provider</a:t>
            </a:r>
          </a:p>
        </p:txBody>
      </p:sp>
    </p:spTree>
    <p:extLst>
      <p:ext uri="{BB962C8B-B14F-4D97-AF65-F5344CB8AC3E}">
        <p14:creationId xmlns:p14="http://schemas.microsoft.com/office/powerpoint/2010/main" val="4245737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custDataLst>
              <p:tags r:id="rId1"/>
            </p:custDataLst>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8098" y="317741"/>
            <a:ext cx="8972550" cy="769435"/>
          </a:xfrm>
          <a:noFill/>
        </p:spPr>
        <p:txBody>
          <a:bodyPr vert="horz" wrap="square" lIns="91434" tIns="45717" rIns="91434" bIns="45717" rtlCol="0" anchor="ctr" anchorCtr="0">
            <a:spAutoFit/>
          </a:bodyPr>
          <a:lstStyle/>
          <a:p>
            <a:pPr defTabSz="1152250"/>
            <a:r>
              <a:rPr lang="de-DE" sz="2200" dirty="0" smtClean="0">
                <a:solidFill>
                  <a:srgbClr val="FFC000"/>
                </a:solidFill>
                <a:ea typeface="+mn-ea"/>
                <a:cs typeface="BentonSans Black"/>
              </a:rPr>
              <a:t>Summary:  Grundlegende Anforderungen </a:t>
            </a:r>
            <a:r>
              <a:rPr lang="de-DE" sz="2200" dirty="0" smtClean="0">
                <a:solidFill>
                  <a:srgbClr val="FFC000"/>
                </a:solidFill>
                <a:ea typeface="+mn-ea"/>
                <a:cs typeface="BentonSans Black"/>
              </a:rPr>
              <a:t>an zukunftssichere </a:t>
            </a:r>
            <a:r>
              <a:rPr lang="de-DE" sz="2200" dirty="0" smtClean="0">
                <a:solidFill>
                  <a:srgbClr val="FFC000"/>
                </a:solidFill>
                <a:ea typeface="+mn-ea"/>
                <a:cs typeface="BentonSans Black"/>
              </a:rPr>
              <a:t> IKT-Architekturen für die Energiewirtschaft</a:t>
            </a:r>
            <a:endParaRPr lang="de-DE" sz="2200" dirty="0">
              <a:solidFill>
                <a:srgbClr val="FFC000"/>
              </a:solidFill>
              <a:ea typeface="+mn-ea"/>
              <a:cs typeface="BentonSans Black"/>
            </a:endParaRPr>
          </a:p>
        </p:txBody>
      </p:sp>
      <p:graphicFrame>
        <p:nvGraphicFramePr>
          <p:cNvPr id="3" name="Table 2"/>
          <p:cNvGraphicFramePr>
            <a:graphicFrameLocks noGrp="1"/>
          </p:cNvGraphicFramePr>
          <p:nvPr>
            <p:extLst>
              <p:ext uri="{D42A27DB-BD31-4B8C-83A1-F6EECF244321}">
                <p14:modId xmlns:p14="http://schemas.microsoft.com/office/powerpoint/2010/main" val="4111494192"/>
              </p:ext>
            </p:extLst>
          </p:nvPr>
        </p:nvGraphicFramePr>
        <p:xfrm>
          <a:off x="563019" y="1393304"/>
          <a:ext cx="4317532" cy="5424425"/>
        </p:xfrm>
        <a:graphic>
          <a:graphicData uri="http://schemas.openxmlformats.org/drawingml/2006/table">
            <a:tbl>
              <a:tblPr firstRow="1" bandRow="1">
                <a:tableStyleId>{2D5ABB26-0587-4C30-8999-92F81FD0307C}</a:tableStyleId>
              </a:tblPr>
              <a:tblGrid>
                <a:gridCol w="4317532"/>
              </a:tblGrid>
              <a:tr h="832935">
                <a:tc>
                  <a:txBody>
                    <a:bodyPr/>
                    <a:lstStyle/>
                    <a:p>
                      <a:endParaRPr lang="de-DE" sz="2100" b="1" dirty="0"/>
                    </a:p>
                  </a:txBody>
                  <a:tcPr marL="66862" marR="66862" marT="59496" marB="59496"/>
                </a:tc>
              </a:tr>
              <a:tr h="4108916">
                <a:tc>
                  <a:txBody>
                    <a:bodyPr/>
                    <a:lstStyle/>
                    <a:p>
                      <a:endParaRPr lang="de-DE" sz="2400" dirty="0"/>
                    </a:p>
                  </a:txBody>
                  <a:tcPr marL="66862" marR="66862" marT="59496" marB="59496"/>
                </a:tc>
              </a:tr>
              <a:tr h="482574">
                <a:tc>
                  <a:txBody>
                    <a:bodyPr/>
                    <a:lstStyle/>
                    <a:p>
                      <a:pPr algn="ctr"/>
                      <a:endParaRPr lang="de-DE" sz="1800" b="1" dirty="0"/>
                    </a:p>
                  </a:txBody>
                  <a:tcPr marL="66862" marR="66862" marT="59496" marB="59496"/>
                </a:tc>
              </a:tr>
            </a:tbl>
          </a:graphicData>
        </a:graphic>
      </p:graphicFrame>
      <p:sp>
        <p:nvSpPr>
          <p:cNvPr id="22" name="Rectangle 21"/>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3" name="Rectangle 22"/>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4" name="TextBox 23"/>
          <p:cNvSpPr txBox="1"/>
          <p:nvPr/>
        </p:nvSpPr>
        <p:spPr bwMode="black">
          <a:xfrm>
            <a:off x="324000" y="6636183"/>
            <a:ext cx="3065510"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2">
                    <a:lumMod val="90000"/>
                  </a:schemeClr>
                </a:solidFill>
              </a:rPr>
              <a:t>2014 SAP AG or an SAP affiliate company. All rights reserved.</a:t>
            </a:r>
          </a:p>
        </p:txBody>
      </p:sp>
      <p:sp>
        <p:nvSpPr>
          <p:cNvPr id="25" name="TextBox 24"/>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6</a:t>
            </a:fld>
            <a:endParaRPr lang="en-US" sz="800" noProof="0" dirty="0" smtClean="0">
              <a:solidFill>
                <a:schemeClr val="bg1"/>
              </a:solidFill>
            </a:endParaRPr>
          </a:p>
        </p:txBody>
      </p:sp>
      <p:sp>
        <p:nvSpPr>
          <p:cNvPr id="4" name="TextBox 3"/>
          <p:cNvSpPr txBox="1"/>
          <p:nvPr/>
        </p:nvSpPr>
        <p:spPr>
          <a:xfrm>
            <a:off x="353961" y="1666568"/>
            <a:ext cx="8288593" cy="4247317"/>
          </a:xfrm>
          <a:prstGeom prst="rect">
            <a:avLst/>
          </a:prstGeom>
          <a:noFill/>
        </p:spPr>
        <p:txBody>
          <a:bodyPr wrap="square" lIns="0" tIns="0" rIns="0" bIns="0" rtlCol="0">
            <a:spAutoFit/>
          </a:bodyPr>
          <a:lstStyle/>
          <a:p>
            <a:pPr marL="285750" indent="-285750" fontAlgn="base">
              <a:spcBef>
                <a:spcPts val="1200"/>
              </a:spcBef>
              <a:spcAft>
                <a:spcPct val="0"/>
              </a:spcAft>
              <a:buClr>
                <a:srgbClr val="F0AB00"/>
              </a:buClr>
              <a:buSzPct val="100000"/>
              <a:buFont typeface="Arial" panose="020B0604020202020204" pitchFamily="34" charset="0"/>
              <a:buChar char="•"/>
            </a:pPr>
            <a:r>
              <a:rPr lang="de-DE" kern="0" dirty="0" smtClean="0">
                <a:solidFill>
                  <a:schemeClr val="accent1"/>
                </a:solidFill>
                <a:ea typeface="Arial Unicode MS" pitchFamily="34" charset="-128"/>
                <a:cs typeface="Arial Unicode MS" pitchFamily="34" charset="-128"/>
              </a:rPr>
              <a:t>Konvergentes Management von OT und IT Daten </a:t>
            </a:r>
          </a:p>
          <a:p>
            <a:pPr marL="285750" indent="-285750" fontAlgn="base">
              <a:spcBef>
                <a:spcPts val="1200"/>
              </a:spcBef>
              <a:spcAft>
                <a:spcPct val="0"/>
              </a:spcAft>
              <a:buClr>
                <a:srgbClr val="F0AB00"/>
              </a:buClr>
              <a:buSzPct val="100000"/>
              <a:buFont typeface="Arial" panose="020B0604020202020204" pitchFamily="34" charset="0"/>
              <a:buChar char="•"/>
            </a:pPr>
            <a:r>
              <a:rPr lang="de-DE" kern="0" dirty="0" smtClean="0">
                <a:solidFill>
                  <a:schemeClr val="accent1"/>
                </a:solidFill>
                <a:ea typeface="Arial Unicode MS" pitchFamily="34" charset="-128"/>
                <a:cs typeface="Arial Unicode MS" pitchFamily="34" charset="-128"/>
              </a:rPr>
              <a:t>Kosten-Nutzen-optimierte Orchestrierung der verschiedenem Datenhaltungs-Optionen (In-memory, traditionelle DB, Analyse-DB, Archive, …) </a:t>
            </a:r>
            <a:endParaRPr lang="de-DE" kern="0" dirty="0">
              <a:solidFill>
                <a:schemeClr val="accent1"/>
              </a:solidFill>
              <a:ea typeface="Arial Unicode MS" pitchFamily="34" charset="-128"/>
              <a:cs typeface="Arial Unicode MS" pitchFamily="34" charset="-128"/>
            </a:endParaRPr>
          </a:p>
          <a:p>
            <a:pPr marL="285750" indent="-285750" fontAlgn="base">
              <a:spcBef>
                <a:spcPts val="1200"/>
              </a:spcBef>
              <a:spcAft>
                <a:spcPct val="0"/>
              </a:spcAft>
              <a:buClr>
                <a:srgbClr val="F0AB00"/>
              </a:buClr>
              <a:buSzPct val="100000"/>
              <a:buFont typeface="Arial" panose="020B0604020202020204" pitchFamily="34" charset="0"/>
              <a:buChar char="•"/>
            </a:pPr>
            <a:r>
              <a:rPr lang="de-DE" kern="0" dirty="0">
                <a:solidFill>
                  <a:schemeClr val="accent1"/>
                </a:solidFill>
                <a:ea typeface="Arial Unicode MS" pitchFamily="34" charset="-128"/>
                <a:cs typeface="Arial Unicode MS" pitchFamily="34" charset="-128"/>
              </a:rPr>
              <a:t>Komplexes Event Management zur effizienten M2M Kommunikation</a:t>
            </a:r>
          </a:p>
          <a:p>
            <a:pPr marL="285750" indent="-285750" fontAlgn="base">
              <a:spcBef>
                <a:spcPts val="1200"/>
              </a:spcBef>
              <a:spcAft>
                <a:spcPct val="0"/>
              </a:spcAft>
              <a:buClr>
                <a:srgbClr val="F0AB00"/>
              </a:buClr>
              <a:buSzPct val="100000"/>
              <a:buFont typeface="Arial" panose="020B0604020202020204" pitchFamily="34" charset="0"/>
              <a:buChar char="•"/>
            </a:pPr>
            <a:r>
              <a:rPr lang="de-DE" kern="0" dirty="0" smtClean="0">
                <a:solidFill>
                  <a:schemeClr val="accent1"/>
                </a:solidFill>
                <a:ea typeface="Arial Unicode MS" pitchFamily="34" charset="-128"/>
                <a:cs typeface="Arial Unicode MS" pitchFamily="34" charset="-128"/>
              </a:rPr>
              <a:t>Fähigkeit zur Echtzeitanalyse extrem großer Datenmengen aus verschiedensten Quellen mittels komplexer Algorithme</a:t>
            </a:r>
            <a:r>
              <a:rPr lang="de-DE" kern="0" dirty="0">
                <a:solidFill>
                  <a:schemeClr val="accent1"/>
                </a:solidFill>
                <a:ea typeface="Arial Unicode MS" pitchFamily="34" charset="-128"/>
                <a:cs typeface="Arial Unicode MS" pitchFamily="34" charset="-128"/>
              </a:rPr>
              <a:t>n</a:t>
            </a:r>
            <a:r>
              <a:rPr lang="de-DE" kern="0" dirty="0" smtClean="0">
                <a:solidFill>
                  <a:schemeClr val="accent1"/>
                </a:solidFill>
                <a:ea typeface="Arial Unicode MS" pitchFamily="34" charset="-128"/>
                <a:cs typeface="Arial Unicode MS" pitchFamily="34" charset="-128"/>
              </a:rPr>
              <a:t> während der Laufzeit (z.B. </a:t>
            </a:r>
            <a:r>
              <a:rPr lang="de-DE" kern="0" dirty="0" err="1" smtClean="0">
                <a:solidFill>
                  <a:schemeClr val="accent1"/>
                </a:solidFill>
                <a:ea typeface="Arial Unicode MS" pitchFamily="34" charset="-128"/>
                <a:cs typeface="Arial Unicode MS" pitchFamily="34" charset="-128"/>
              </a:rPr>
              <a:t>Predictive</a:t>
            </a:r>
            <a:r>
              <a:rPr lang="de-DE" kern="0" dirty="0" smtClean="0">
                <a:solidFill>
                  <a:schemeClr val="accent1"/>
                </a:solidFill>
                <a:ea typeface="Arial Unicode MS" pitchFamily="34" charset="-128"/>
                <a:cs typeface="Arial Unicode MS" pitchFamily="34" charset="-128"/>
              </a:rPr>
              <a:t> </a:t>
            </a:r>
            <a:r>
              <a:rPr lang="de-DE" kern="0" dirty="0" err="1" smtClean="0">
                <a:solidFill>
                  <a:schemeClr val="accent1"/>
                </a:solidFill>
                <a:ea typeface="Arial Unicode MS" pitchFamily="34" charset="-128"/>
                <a:cs typeface="Arial Unicode MS" pitchFamily="34" charset="-128"/>
              </a:rPr>
              <a:t>Analytics</a:t>
            </a:r>
            <a:r>
              <a:rPr lang="de-DE" kern="0" dirty="0" smtClean="0">
                <a:solidFill>
                  <a:schemeClr val="accent1"/>
                </a:solidFill>
                <a:ea typeface="Arial Unicode MS" pitchFamily="34" charset="-128"/>
                <a:cs typeface="Arial Unicode MS" pitchFamily="34" charset="-128"/>
              </a:rPr>
              <a:t>)</a:t>
            </a:r>
          </a:p>
          <a:p>
            <a:pPr marL="285750" indent="-285750" fontAlgn="base">
              <a:spcBef>
                <a:spcPts val="1200"/>
              </a:spcBef>
              <a:spcAft>
                <a:spcPct val="0"/>
              </a:spcAft>
              <a:buClr>
                <a:srgbClr val="F0AB00"/>
              </a:buClr>
              <a:buSzPct val="100000"/>
              <a:buFont typeface="Arial" panose="020B0604020202020204" pitchFamily="34" charset="0"/>
              <a:buChar char="•"/>
            </a:pPr>
            <a:r>
              <a:rPr lang="de-DE" kern="0" dirty="0" smtClean="0">
                <a:solidFill>
                  <a:schemeClr val="accent1"/>
                </a:solidFill>
                <a:ea typeface="Arial Unicode MS" pitchFamily="34" charset="-128"/>
                <a:cs typeface="Arial Unicode MS" pitchFamily="34" charset="-128"/>
              </a:rPr>
              <a:t>„Insight-</a:t>
            </a:r>
            <a:r>
              <a:rPr lang="de-DE" kern="0" dirty="0" err="1" smtClean="0">
                <a:solidFill>
                  <a:schemeClr val="accent1"/>
                </a:solidFill>
                <a:ea typeface="Arial Unicode MS" pitchFamily="34" charset="-128"/>
                <a:cs typeface="Arial Unicode MS" pitchFamily="34" charset="-128"/>
              </a:rPr>
              <a:t>to</a:t>
            </a:r>
            <a:r>
              <a:rPr lang="de-DE" kern="0" dirty="0" smtClean="0">
                <a:solidFill>
                  <a:schemeClr val="accent1"/>
                </a:solidFill>
                <a:ea typeface="Arial Unicode MS" pitchFamily="34" charset="-128"/>
                <a:cs typeface="Arial Unicode MS" pitchFamily="34" charset="-128"/>
              </a:rPr>
              <a:t>-action“ Fähigkeit durch integrierte Prozessabläufe auf der Basis von Echtzeitanalysen</a:t>
            </a:r>
          </a:p>
          <a:p>
            <a:pPr marL="285750" indent="-285750" fontAlgn="base">
              <a:spcBef>
                <a:spcPts val="1200"/>
              </a:spcBef>
              <a:spcAft>
                <a:spcPct val="0"/>
              </a:spcAft>
              <a:buClr>
                <a:srgbClr val="F0AB00"/>
              </a:buClr>
              <a:buSzPct val="100000"/>
              <a:buFont typeface="Arial" panose="020B0604020202020204" pitchFamily="34" charset="0"/>
              <a:buChar char="•"/>
            </a:pPr>
            <a:r>
              <a:rPr lang="de-DE" kern="0" dirty="0" smtClean="0">
                <a:solidFill>
                  <a:schemeClr val="accent1"/>
                </a:solidFill>
                <a:ea typeface="Arial Unicode MS" pitchFamily="34" charset="-128"/>
                <a:cs typeface="Arial Unicode MS" pitchFamily="34" charset="-128"/>
              </a:rPr>
              <a:t>Hochgradig automatisierbare Kollaborationsprozesse mit Kunden und Marktpartnern über alle Kommunikationskanäle</a:t>
            </a:r>
          </a:p>
          <a:p>
            <a:pPr marL="285750" indent="-285750" fontAlgn="base">
              <a:spcBef>
                <a:spcPts val="1200"/>
              </a:spcBef>
              <a:spcAft>
                <a:spcPct val="0"/>
              </a:spcAft>
              <a:buClr>
                <a:srgbClr val="F0AB00"/>
              </a:buClr>
              <a:buSzPct val="100000"/>
              <a:buFont typeface="Arial" panose="020B0604020202020204" pitchFamily="34" charset="0"/>
              <a:buChar char="•"/>
            </a:pPr>
            <a:r>
              <a:rPr lang="de-DE" kern="0" dirty="0" smtClean="0">
                <a:solidFill>
                  <a:schemeClr val="accent1"/>
                </a:solidFill>
                <a:ea typeface="Arial Unicode MS" pitchFamily="34" charset="-128"/>
                <a:cs typeface="Arial Unicode MS" pitchFamily="34" charset="-128"/>
              </a:rPr>
              <a:t>Bereitstellbar als </a:t>
            </a:r>
            <a:r>
              <a:rPr lang="de-DE" kern="0" dirty="0" err="1" smtClean="0">
                <a:solidFill>
                  <a:schemeClr val="accent1"/>
                </a:solidFill>
                <a:ea typeface="Arial Unicode MS" pitchFamily="34" charset="-128"/>
                <a:cs typeface="Arial Unicode MS" pitchFamily="34" charset="-128"/>
              </a:rPr>
              <a:t>Cloud</a:t>
            </a:r>
            <a:r>
              <a:rPr lang="de-DE" kern="0" dirty="0" smtClean="0">
                <a:solidFill>
                  <a:schemeClr val="accent1"/>
                </a:solidFill>
                <a:ea typeface="Arial Unicode MS" pitchFamily="34" charset="-128"/>
                <a:cs typeface="Arial Unicode MS" pitchFamily="34" charset="-128"/>
              </a:rPr>
              <a:t>- , On-</a:t>
            </a:r>
            <a:r>
              <a:rPr lang="de-DE" kern="0" dirty="0" err="1" smtClean="0">
                <a:solidFill>
                  <a:schemeClr val="accent1"/>
                </a:solidFill>
                <a:ea typeface="Arial Unicode MS" pitchFamily="34" charset="-128"/>
                <a:cs typeface="Arial Unicode MS" pitchFamily="34" charset="-128"/>
              </a:rPr>
              <a:t>Premise</a:t>
            </a:r>
            <a:r>
              <a:rPr lang="de-DE" kern="0" dirty="0" smtClean="0">
                <a:solidFill>
                  <a:schemeClr val="accent1"/>
                </a:solidFill>
                <a:ea typeface="Arial Unicode MS" pitchFamily="34" charset="-128"/>
                <a:cs typeface="Arial Unicode MS" pitchFamily="34" charset="-128"/>
              </a:rPr>
              <a:t> oder Hybrid-Installation</a:t>
            </a:r>
          </a:p>
        </p:txBody>
      </p:sp>
    </p:spTree>
    <p:extLst>
      <p:ext uri="{BB962C8B-B14F-4D97-AF65-F5344CB8AC3E}">
        <p14:creationId xmlns:p14="http://schemas.microsoft.com/office/powerpoint/2010/main" val="1878194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7" name="TextBox 6"/>
          <p:cNvSpPr txBox="1"/>
          <p:nvPr/>
        </p:nvSpPr>
        <p:spPr bwMode="black">
          <a:xfrm>
            <a:off x="324000" y="6636183"/>
            <a:ext cx="3065510"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2014 SAP AG or an SAP affiliate company. All rights reserved.</a:t>
            </a:r>
          </a:p>
        </p:txBody>
      </p:sp>
      <p:sp>
        <p:nvSpPr>
          <p:cNvPr id="5" name="Title 4"/>
          <p:cNvSpPr>
            <a:spLocks noGrp="1"/>
          </p:cNvSpPr>
          <p:nvPr>
            <p:ph type="ctrTitle"/>
          </p:nvPr>
        </p:nvSpPr>
        <p:spPr>
          <a:xfrm>
            <a:off x="452588" y="1587150"/>
            <a:ext cx="8496000" cy="738664"/>
          </a:xfrm>
        </p:spPr>
        <p:txBody>
          <a:bodyPr/>
          <a:lstStyle/>
          <a:p>
            <a:r>
              <a:rPr lang="en-US" dirty="0" err="1" smtClean="0">
                <a:solidFill>
                  <a:schemeClr val="accent1"/>
                </a:solidFill>
              </a:rPr>
              <a:t>Vielen</a:t>
            </a:r>
            <a:r>
              <a:rPr lang="en-US" dirty="0" smtClean="0">
                <a:solidFill>
                  <a:schemeClr val="accent1"/>
                </a:solidFill>
              </a:rPr>
              <a:t> Dank!</a:t>
            </a:r>
            <a:endParaRPr lang="en-US" dirty="0">
              <a:solidFill>
                <a:schemeClr val="accent1"/>
              </a:solidFill>
            </a:endParaRPr>
          </a:p>
        </p:txBody>
      </p:sp>
      <p:sp>
        <p:nvSpPr>
          <p:cNvPr id="3" name="Text Placeholder 2"/>
          <p:cNvSpPr>
            <a:spLocks noGrp="1"/>
          </p:cNvSpPr>
          <p:nvPr>
            <p:ph type="body" sz="quarter" idx="10"/>
          </p:nvPr>
        </p:nvSpPr>
        <p:spPr>
          <a:xfrm>
            <a:off x="404814" y="4647247"/>
            <a:ext cx="8496300" cy="1477328"/>
          </a:xfrm>
        </p:spPr>
        <p:txBody>
          <a:bodyPr/>
          <a:lstStyle/>
          <a:p>
            <a:r>
              <a:rPr lang="en-US" dirty="0">
                <a:solidFill>
                  <a:schemeClr val="accent1"/>
                </a:solidFill>
              </a:rPr>
              <a:t>Dr. Stefan Engelhardt</a:t>
            </a:r>
            <a:endParaRPr lang="de-DE" dirty="0">
              <a:solidFill>
                <a:schemeClr val="accent1"/>
              </a:solidFill>
            </a:endParaRPr>
          </a:p>
          <a:p>
            <a:r>
              <a:rPr lang="en-US" dirty="0">
                <a:solidFill>
                  <a:schemeClr val="accent1"/>
                </a:solidFill>
              </a:rPr>
              <a:t>Vice President, Industry Business Unit Utilities</a:t>
            </a:r>
            <a:endParaRPr lang="de-DE" dirty="0">
              <a:solidFill>
                <a:schemeClr val="accent1"/>
              </a:solidFill>
            </a:endParaRPr>
          </a:p>
          <a:p>
            <a:r>
              <a:rPr lang="de-DE" dirty="0">
                <a:solidFill>
                  <a:schemeClr val="accent1"/>
                </a:solidFill>
              </a:rPr>
              <a:t>SAP AG</a:t>
            </a:r>
          </a:p>
          <a:p>
            <a:r>
              <a:rPr lang="de-DE" dirty="0">
                <a:solidFill>
                  <a:schemeClr val="accent1"/>
                </a:solidFill>
              </a:rPr>
              <a:t>Dietmar-Hopp-Allee 16</a:t>
            </a:r>
          </a:p>
          <a:p>
            <a:r>
              <a:rPr lang="de-DE" dirty="0">
                <a:solidFill>
                  <a:schemeClr val="accent1"/>
                </a:solidFill>
              </a:rPr>
              <a:t>69190 Walldorf</a:t>
            </a:r>
          </a:p>
          <a:p>
            <a:r>
              <a:rPr lang="de-DE" dirty="0">
                <a:solidFill>
                  <a:schemeClr val="accent1"/>
                </a:solidFill>
              </a:rPr>
              <a:t>T   +49 6227 7 48579</a:t>
            </a:r>
          </a:p>
          <a:p>
            <a:r>
              <a:rPr lang="de-DE" dirty="0">
                <a:solidFill>
                  <a:schemeClr val="accent1"/>
                </a:solidFill>
              </a:rPr>
              <a:t>F   +49 6227 7 58579</a:t>
            </a:r>
          </a:p>
          <a:p>
            <a:r>
              <a:rPr lang="de-DE" dirty="0">
                <a:solidFill>
                  <a:schemeClr val="accent1"/>
                </a:solidFill>
              </a:rPr>
              <a:t>M   +49 170 8555574</a:t>
            </a:r>
          </a:p>
          <a:p>
            <a:r>
              <a:rPr lang="de-DE" dirty="0">
                <a:solidFill>
                  <a:schemeClr val="accent1"/>
                </a:solidFill>
              </a:rPr>
              <a:t>E   stefan.engelhardt@sap.com</a:t>
            </a:r>
          </a:p>
          <a:p>
            <a:r>
              <a:rPr lang="de-DE" dirty="0">
                <a:solidFill>
                  <a:schemeClr val="accent1"/>
                </a:solidFill>
              </a:rPr>
              <a:t>http://www.sap.com</a:t>
            </a:r>
          </a:p>
        </p:txBody>
      </p:sp>
      <p:pic>
        <p:nvPicPr>
          <p:cNvPr id="8" name="Picture 7" descr="SAP_grad_R_pref.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7416" y="5815029"/>
            <a:ext cx="1009275" cy="50131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z3_x5rxAE.AQW.RMoPCN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Y0TIhMdkkyveYUsY0xob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z3_x5rxAE.AQW.RMoPC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Pz3_x5rxAE.AQW.RMoPC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_oiTpynyLEOSxOctndG8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Ib6_k5_Rki3oHnz63yf7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Ib6_k5_Rki3oHnz63yf7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z3_x5rxAE.AQW.RMoPCN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z3_x5rxAE.AQW.RMoPCN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Y0TIhMdkkyveYUsY0xob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Pz3_x5rxAE.AQW.RMoPCNg"/>
</p:tagLst>
</file>

<file path=ppt/theme/theme1.xml><?xml version="1.0" encoding="utf-8"?>
<a:theme xmlns:a="http://schemas.openxmlformats.org/drawingml/2006/main" name="SAP_2014_v1.0">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SAP_2014_v1.0</Template>
  <TotalTime>0</TotalTime>
  <Words>402</Words>
  <Application>Microsoft Office PowerPoint</Application>
  <PresentationFormat>On-screen Show (4:3)</PresentationFormat>
  <Paragraphs>86</Paragraphs>
  <Slides>10</Slides>
  <Notes>6</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SAP_2014_v1.0</vt:lpstr>
      <vt:lpstr>think-cell Slide</vt:lpstr>
      <vt:lpstr>IKT als Enabler für die Transformation der Energiewirtschaft</vt:lpstr>
      <vt:lpstr>Die Neuausrichtung der Energiewirtschaft erfordert den Einsatz neuster Technologien für eine nachhaltige Unternehmens-transformation</vt:lpstr>
      <vt:lpstr>Neue Geschäftsmodelle für Energieversorger durch optimale Vermarktung von Flexibilitätsoptionen</vt:lpstr>
      <vt:lpstr>PowerPoint Presentation</vt:lpstr>
      <vt:lpstr>PowerPoint Presentation</vt:lpstr>
      <vt:lpstr>Summary:  Grundlegende Anforderungen an zukunftssichere  IKT-Architekturen für die Energiewirtschaft</vt:lpstr>
      <vt:lpstr>Vielen Dank!</vt:lpstr>
      <vt:lpstr>PowerPoint Presentation</vt:lpstr>
      <vt:lpstr>PowerPoint Presentation</vt:lpstr>
      <vt:lpstr>The Grid</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Engelhardt, Stefan</dc:creator>
  <cp:lastModifiedBy>Engelhardt, Stefan</cp:lastModifiedBy>
  <cp:revision>27</cp:revision>
  <dcterms:created xsi:type="dcterms:W3CDTF">2014-05-11T20:02:32Z</dcterms:created>
  <dcterms:modified xsi:type="dcterms:W3CDTF">2014-05-14T05:27:37Z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