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77" r:id="rId1"/>
    <p:sldMasterId id="2147483859" r:id="rId2"/>
    <p:sldMasterId id="2147483890" r:id="rId3"/>
  </p:sldMasterIdLst>
  <p:notesMasterIdLst>
    <p:notesMasterId r:id="rId20"/>
  </p:notesMasterIdLst>
  <p:handoutMasterIdLst>
    <p:handoutMasterId r:id="rId21"/>
  </p:handoutMasterIdLst>
  <p:sldIdLst>
    <p:sldId id="297" r:id="rId4"/>
    <p:sldId id="494" r:id="rId5"/>
    <p:sldId id="392" r:id="rId6"/>
    <p:sldId id="463" r:id="rId7"/>
    <p:sldId id="409" r:id="rId8"/>
    <p:sldId id="493" r:id="rId9"/>
    <p:sldId id="410" r:id="rId10"/>
    <p:sldId id="411" r:id="rId11"/>
    <p:sldId id="488" r:id="rId12"/>
    <p:sldId id="489" r:id="rId13"/>
    <p:sldId id="484" r:id="rId14"/>
    <p:sldId id="485" r:id="rId15"/>
    <p:sldId id="486" r:id="rId16"/>
    <p:sldId id="490" r:id="rId17"/>
    <p:sldId id="491" r:id="rId18"/>
    <p:sldId id="325" r:id="rId19"/>
  </p:sldIdLst>
  <p:sldSz cx="9144000" cy="6858000" type="screen4x3"/>
  <p:notesSz cx="6797675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latin typeface="L Frutiger Light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latin typeface="L Frutiger Light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latin typeface="L Frutiger Light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latin typeface="L Frutiger Light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latin typeface="L Frutiger Light"/>
        <a:ea typeface="MS PGothic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bg1"/>
        </a:solidFill>
        <a:latin typeface="L Frutiger Light"/>
        <a:ea typeface="MS PGothic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bg1"/>
        </a:solidFill>
        <a:latin typeface="L Frutiger Light"/>
        <a:ea typeface="MS PGothic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bg1"/>
        </a:solidFill>
        <a:latin typeface="L Frutiger Light"/>
        <a:ea typeface="MS PGothic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bg1"/>
        </a:solidFill>
        <a:latin typeface="L Frutiger Light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B800"/>
    <a:srgbClr val="D8DDE8"/>
    <a:srgbClr val="003867"/>
    <a:srgbClr val="E0E4ED"/>
    <a:srgbClr val="53749B"/>
    <a:srgbClr val="C2CBDC"/>
    <a:srgbClr val="8A9DBB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0" autoAdjust="0"/>
    <p:restoredTop sz="98908" autoAdjust="0"/>
  </p:normalViewPr>
  <p:slideViewPr>
    <p:cSldViewPr snapToGrid="0" snapToObjects="1">
      <p:cViewPr>
        <p:scale>
          <a:sx n="100" d="100"/>
          <a:sy n="100" d="100"/>
        </p:scale>
        <p:origin x="-1206" y="-246"/>
      </p:cViewPr>
      <p:guideLst>
        <p:guide orient="horz" pos="1243"/>
        <p:guide orient="horz" pos="156"/>
        <p:guide orient="horz" pos="566"/>
        <p:guide orient="horz" pos="3969"/>
        <p:guide pos="161"/>
        <p:guide pos="56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napToObjects="1">
      <p:cViewPr varScale="1">
        <p:scale>
          <a:sx n="76" d="100"/>
          <a:sy n="76" d="100"/>
        </p:scale>
        <p:origin x="-2112" y="-114"/>
      </p:cViewPr>
      <p:guideLst>
        <p:guide orient="horz" pos="3127"/>
        <p:guide pos="2141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443" cy="279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98" tIns="47050" rIns="94098" bIns="4705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200">
                <a:latin typeface="L Frutiger Light" pitchFamily="-76" charset="0"/>
                <a:ea typeface="ＭＳ Ｐゴシック" pitchFamily="-76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01" y="0"/>
            <a:ext cx="2944875" cy="279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98" tIns="47050" rIns="94098" bIns="4705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>
                <a:latin typeface="L Frutiger Light" pitchFamily="-76" charset="0"/>
                <a:ea typeface="ＭＳ Ｐゴシック" pitchFamily="-76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8003"/>
            <a:ext cx="2946443" cy="279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98" tIns="47050" rIns="94098" bIns="4705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200">
                <a:latin typeface="L Frutiger Light" pitchFamily="-76" charset="0"/>
                <a:ea typeface="ＭＳ Ｐゴシック" pitchFamily="-76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01" y="9648540"/>
            <a:ext cx="2944875" cy="279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98" tIns="47050" rIns="94098" bIns="47050" numCol="1" anchor="b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>
                <a:latin typeface="L Frutiger Light" pitchFamily="-76" charset="0"/>
                <a:ea typeface="ＭＳ Ｐゴシック" pitchFamily="-76" charset="-128"/>
                <a:cs typeface="+mn-cs"/>
              </a:defRPr>
            </a:lvl1pPr>
          </a:lstStyle>
          <a:p>
            <a:pPr>
              <a:defRPr/>
            </a:pPr>
            <a:fld id="{D2105D93-FBAF-4EE0-B426-5ADD9EAB1A6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443" cy="279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98" tIns="47050" rIns="94098" bIns="4705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200">
                <a:latin typeface="L Frutiger Light" pitchFamily="-76" charset="0"/>
                <a:ea typeface="ＭＳ Ｐゴシック" pitchFamily="-76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01" y="0"/>
            <a:ext cx="2944875" cy="279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98" tIns="47050" rIns="94098" bIns="4705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>
                <a:latin typeface="L Frutiger Light" pitchFamily="-76" charset="0"/>
                <a:ea typeface="ＭＳ Ｐゴシック" pitchFamily="-76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908"/>
            <a:ext cx="4984962" cy="1283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98" tIns="47050" rIns="94098" bIns="4705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8003"/>
            <a:ext cx="2946443" cy="279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98" tIns="47050" rIns="94098" bIns="4705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200">
                <a:latin typeface="L Frutiger Light" pitchFamily="-76" charset="0"/>
                <a:ea typeface="ＭＳ Ｐゴシック" pitchFamily="-76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01" y="9648540"/>
            <a:ext cx="2944875" cy="279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98" tIns="47050" rIns="94098" bIns="47050" numCol="1" anchor="b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>
                <a:latin typeface="L Frutiger Light" pitchFamily="-76" charset="0"/>
                <a:ea typeface="ＭＳ Ｐゴシック" pitchFamily="-76" charset="-128"/>
                <a:cs typeface="+mn-cs"/>
              </a:defRPr>
            </a:lvl1pPr>
          </a:lstStyle>
          <a:p>
            <a:pPr>
              <a:defRPr/>
            </a:pPr>
            <a:fld id="{F7C04022-756E-47F3-B81C-AE10BC780CD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3767BE-F80E-4558-830E-8B0D178603EA}" type="slidenum">
              <a:rPr lang="de-DE" smtClean="0">
                <a:solidFill>
                  <a:srgbClr val="FFFFFF"/>
                </a:solidFill>
                <a:latin typeface="L Frutiger Light"/>
                <a:ea typeface="MS PGothic" pitchFamily="34" charset="-128"/>
              </a:rPr>
              <a:pPr>
                <a:defRPr/>
              </a:pPr>
              <a:t>1</a:t>
            </a:fld>
            <a:endParaRPr lang="de-DE" smtClean="0">
              <a:solidFill>
                <a:srgbClr val="FFFFFF"/>
              </a:solidFill>
              <a:latin typeface="L Frutiger Light"/>
              <a:ea typeface="MS PGothic" pitchFamily="34" charset="-128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8"/>
            <a:ext cx="4984962" cy="48161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de-DE" smtClean="0">
                <a:latin typeface="Arial" pitchFamily="34" charset="0"/>
              </a:rPr>
              <a:t>Vortitel-Folie (Hier trägt man den Titel der Präsentation ein. Ebenso in der Fußzeile. Die Kopfzeile bleibt leer)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Diagramm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rammplatzhalter 2"/>
          <p:cNvSpPr>
            <a:spLocks noGrp="1"/>
          </p:cNvSpPr>
          <p:nvPr>
            <p:ph type="chart" sz="half" idx="1"/>
          </p:nvPr>
        </p:nvSpPr>
        <p:spPr>
          <a:xfrm>
            <a:off x="0" y="2923952"/>
            <a:ext cx="9144000" cy="350874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 smtClean="0"/>
              <a:t>Diagramm durch Klicken auf Symbol hinzufügen</a:t>
            </a:r>
            <a:endParaRPr lang="de-DE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67"/>
                </a:solidFill>
              </a:defRPr>
            </a:lvl1pPr>
          </a:lstStyle>
          <a:p>
            <a:r>
              <a:rPr lang="de-DE" dirty="0" smtClean="0"/>
              <a:t>Titelmasterformat durch Klicken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10000"/>
              </a:lnSpc>
              <a:buClr>
                <a:srgbClr val="003867"/>
              </a:buClr>
              <a:defRPr sz="1800"/>
            </a:lvl1pPr>
            <a:lvl2pPr>
              <a:lnSpc>
                <a:spcPct val="110000"/>
              </a:lnSpc>
              <a:defRPr sz="1600"/>
            </a:lvl2pPr>
            <a:lvl3pPr>
              <a:lnSpc>
                <a:spcPct val="110000"/>
              </a:lnSpc>
              <a:defRPr sz="1600"/>
            </a:lvl3pPr>
            <a:lvl4pPr>
              <a:lnSpc>
                <a:spcPct val="110000"/>
              </a:lnSpc>
              <a:defRPr sz="1600"/>
            </a:lvl4pPr>
            <a:lvl5pPr>
              <a:lnSpc>
                <a:spcPct val="110000"/>
              </a:lnSpc>
              <a:defRPr sz="160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Kapitelüberschrift</a:t>
            </a:r>
            <a:endParaRPr lang="de-DE" sz="120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095D6-9089-4F72-B199-77043E0FD3A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079D6-5B81-4A50-AC5D-333A6422C742}" type="datetime1">
              <a:rPr lang="de-DE"/>
              <a:pPr>
                <a:defRPr/>
              </a:pPr>
              <a:t>08.07.2010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590800"/>
            <a:ext cx="40386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590800"/>
            <a:ext cx="40386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Kapitelüberschrift</a:t>
            </a:r>
            <a:endParaRPr lang="de-DE" sz="12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953F2-1A2D-4F3B-AAE5-C210D2F2A35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42E36-BE4B-4056-B5C6-889FABFA5A3D}" type="datetime1">
              <a:rPr lang="de-DE"/>
              <a:pPr>
                <a:defRPr/>
              </a:pPr>
              <a:t>08.07.2010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6" name="Diagrammplatzhalter 2"/>
          <p:cNvSpPr>
            <a:spLocks noGrp="1"/>
          </p:cNvSpPr>
          <p:nvPr>
            <p:ph type="chart" sz="half" idx="1"/>
          </p:nvPr>
        </p:nvSpPr>
        <p:spPr>
          <a:xfrm>
            <a:off x="0" y="2923952"/>
            <a:ext cx="9144000" cy="3508746"/>
          </a:xfrm>
          <a:prstGeom prst="rect">
            <a:avLst/>
          </a:prstGeom>
          <a:noFill/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de-DE" noProof="0" smtClean="0"/>
              <a:t>Diagramm durch Klicken auf Symbol hinzufügen</a:t>
            </a:r>
            <a:endParaRPr lang="de-DE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Kapitelüberschrift</a:t>
            </a:r>
            <a:endParaRPr lang="de-DE" sz="120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63C49-E1CB-4205-A247-B0FE3A55C65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2147F-0723-4B98-A3C8-530389CE44B1}" type="datetime1">
              <a:rPr lang="de-DE"/>
              <a:pPr>
                <a:defRPr/>
              </a:pPr>
              <a:t>08.07.2010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Kapitelüberschrift</a:t>
            </a:r>
            <a:endParaRPr lang="de-DE" sz="120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88F15-CC70-4462-B3DF-38D03DB61AB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FE740-2EFC-436A-B528-759030113D45}" type="datetime1">
              <a:rPr lang="de-DE"/>
              <a:pPr>
                <a:defRPr/>
              </a:pPr>
              <a:t>08.07.2010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5300" y="511175"/>
            <a:ext cx="6464300" cy="8382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066800" y="1536700"/>
            <a:ext cx="3429000" cy="42545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536700"/>
            <a:ext cx="3429000" cy="42545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Kapitelüberschrift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381000" y="6515100"/>
            <a:ext cx="12192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D2D3E-13BD-4B8F-AF92-35C899C62F3E}" type="datetime1">
              <a:rPr lang="de-DE"/>
              <a:pPr>
                <a:defRPr/>
              </a:pPr>
              <a:t>08.07.2010</a:t>
            </a:fld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77200" y="6515100"/>
            <a:ext cx="6858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CBBC5-D02C-48EB-A821-61AEB333B10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tzte 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0" y="6453188"/>
            <a:ext cx="9144000" cy="504825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endParaRPr lang="de-DE">
              <a:latin typeface="L Frutiger Light" pitchFamily="-76" charset="0"/>
              <a:ea typeface="ＭＳ Ｐゴシック" pitchFamily="-76" charset="-128"/>
            </a:endParaRPr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89563" y="-31750"/>
            <a:ext cx="371316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5846763" y="6488113"/>
            <a:ext cx="3119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i="1" dirty="0">
                <a:latin typeface="Arial" pitchFamily="34" charset="0"/>
                <a:cs typeface="Arial" pitchFamily="34" charset="0"/>
              </a:rPr>
              <a:t>www.partnerschaften-deutschland.de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9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2413" y="828675"/>
            <a:ext cx="8605837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  <a:br>
              <a:rPr lang="de-DE" smtClean="0"/>
            </a:br>
            <a:r>
              <a:rPr lang="de-DE" smtClean="0"/>
              <a:t>Mastertitelformat bearbeiten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413" y="1979613"/>
            <a:ext cx="8605837" cy="4314825"/>
          </a:xfrm>
          <a:prstGeom prst="rect">
            <a:avLst/>
          </a:prstGeom>
          <a:solidFill>
            <a:srgbClr val="E0E4ED"/>
          </a:solidFill>
          <a:ln w="9525">
            <a:noFill/>
            <a:miter lim="800000"/>
            <a:headEnd/>
            <a:tailEnd/>
          </a:ln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endParaRPr lang="de-DE">
              <a:solidFill>
                <a:srgbClr val="FFFFFF"/>
              </a:solidFill>
              <a:latin typeface="L Frutiger Light" pitchFamily="-76" charset="0"/>
              <a:ea typeface="ＭＳ Ｐゴシック" pitchFamily="-76" charset="-128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31950" y="6515100"/>
            <a:ext cx="6369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latin typeface="+mn-lt"/>
                <a:ea typeface="ＭＳ Ｐゴシック" pitchFamily="-76" charset="-128"/>
                <a:cs typeface="+mn-cs"/>
              </a:defRPr>
            </a:lvl1pPr>
          </a:lstStyle>
          <a:p>
            <a:pPr>
              <a:defRPr/>
            </a:pPr>
            <a:r>
              <a:rPr lang="de-DE"/>
              <a:t>Kapitelüberschrift</a:t>
            </a:r>
            <a:endParaRPr lang="de-DE" sz="12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5151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rgbClr val="BEC1C0"/>
                </a:solidFill>
                <a:latin typeface="+mn-lt"/>
                <a:ea typeface="ＭＳ Ｐゴシック" pitchFamily="-76" charset="-128"/>
                <a:cs typeface="+mn-cs"/>
              </a:defRPr>
            </a:lvl1pPr>
          </a:lstStyle>
          <a:p>
            <a:pPr>
              <a:defRPr/>
            </a:pPr>
            <a:fld id="{159D5F9D-9B83-49E5-ACD0-EB066C43E43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2413" y="65151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BEC1C0"/>
                </a:solidFill>
                <a:latin typeface="+mn-lt"/>
                <a:ea typeface="ＭＳ Ｐゴシック" pitchFamily="-76" charset="-128"/>
                <a:cs typeface="+mn-cs"/>
              </a:defRPr>
            </a:lvl1pPr>
          </a:lstStyle>
          <a:p>
            <a:pPr>
              <a:defRPr/>
            </a:pPr>
            <a:fld id="{11684366-ED7A-4330-ADC1-E9F26ED71806}" type="datetime1">
              <a:rPr lang="de-DE"/>
              <a:pPr>
                <a:defRPr/>
              </a:pPr>
              <a:t>08.07.2010</a:t>
            </a:fld>
            <a:endParaRPr lang="de-DE" dirty="0"/>
          </a:p>
        </p:txBody>
      </p:sp>
      <p:pic>
        <p:nvPicPr>
          <p:cNvPr id="3080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04063" y="106363"/>
            <a:ext cx="187166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92" r:id="rId3"/>
    <p:sldLayoutId id="2147484093" r:id="rId4"/>
    <p:sldLayoutId id="2147484097" r:id="rId5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3867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3867"/>
          </a:solidFill>
          <a:latin typeface="Arial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3867"/>
          </a:solidFill>
          <a:latin typeface="Arial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3867"/>
          </a:solidFill>
          <a:latin typeface="Arial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3867"/>
          </a:solidFill>
          <a:latin typeface="Arial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284467"/>
          </a:solidFill>
          <a:latin typeface="Arial" charset="0"/>
          <a:ea typeface="ＭＳ Ｐゴシック" pitchFamily="-7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284467"/>
          </a:solidFill>
          <a:latin typeface="Arial" charset="0"/>
          <a:ea typeface="ＭＳ Ｐゴシック" pitchFamily="-7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284467"/>
          </a:solidFill>
          <a:latin typeface="Arial" charset="0"/>
          <a:ea typeface="ＭＳ Ｐゴシック" pitchFamily="-7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284467"/>
          </a:solidFill>
          <a:latin typeface="Arial" charset="0"/>
          <a:ea typeface="ＭＳ Ｐゴシック" pitchFamily="-7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84467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&gt;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-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900">
          <a:solidFill>
            <a:schemeClr val="tx1"/>
          </a:solidFill>
          <a:latin typeface="+mn-lt"/>
          <a:ea typeface="MS PGothic" pitchFamily="34" charset="-128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&gt;"/>
        <a:defRPr sz="1900">
          <a:solidFill>
            <a:schemeClr val="tx1"/>
          </a:solidFill>
          <a:latin typeface="+mn-lt"/>
          <a:ea typeface="MS PGothic" pitchFamily="34" charset="-128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&gt;"/>
        <a:defRPr sz="1900">
          <a:solidFill>
            <a:schemeClr val="tx1"/>
          </a:solidFill>
          <a:latin typeface="+mn-lt"/>
          <a:ea typeface="+mn-ea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&gt;"/>
        <a:defRPr sz="1900">
          <a:solidFill>
            <a:schemeClr val="tx1"/>
          </a:solidFill>
          <a:latin typeface="+mn-lt"/>
          <a:ea typeface="+mn-ea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&gt;"/>
        <a:defRPr sz="1900">
          <a:solidFill>
            <a:schemeClr val="tx1"/>
          </a:solidFill>
          <a:latin typeface="+mn-lt"/>
          <a:ea typeface="+mn-ea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&gt;"/>
        <a:defRPr sz="1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6367463"/>
            <a:ext cx="9144000" cy="504825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endParaRPr lang="de-DE">
              <a:latin typeface="L Frutiger Light" pitchFamily="-76" charset="0"/>
              <a:ea typeface="ＭＳ Ｐゴシック" pitchFamily="-76" charset="-128"/>
            </a:endParaRPr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89563" y="-31750"/>
            <a:ext cx="371316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5676900" y="6488113"/>
            <a:ext cx="3119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i="1" dirty="0">
                <a:latin typeface="Arial" pitchFamily="34" charset="0"/>
                <a:cs typeface="Arial" pitchFamily="34" charset="0"/>
              </a:rPr>
              <a:t>www.partnerschaften-deutschland.de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5" r:id="rId1"/>
    <p:sldLayoutId id="214748409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feld 7"/>
          <p:cNvSpPr txBox="1">
            <a:spLocks noChangeAspect="1"/>
          </p:cNvSpPr>
          <p:nvPr/>
        </p:nvSpPr>
        <p:spPr bwMode="auto">
          <a:xfrm>
            <a:off x="252413" y="147638"/>
            <a:ext cx="5040312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de-DE" sz="2800" dirty="0" err="1">
                <a:solidFill>
                  <a:srgbClr val="77B800"/>
                </a:solidFill>
                <a:latin typeface="Arial" pitchFamily="34" charset="0"/>
              </a:rPr>
              <a:t>Partnering</a:t>
            </a:r>
            <a:r>
              <a:rPr lang="de-DE" sz="2800" dirty="0">
                <a:solidFill>
                  <a:srgbClr val="77B800"/>
                </a:solidFill>
                <a:latin typeface="Arial" pitchFamily="34" charset="0"/>
              </a:rPr>
              <a:t> und Finanzierung – Modelle für die Stadt der Zukunft</a:t>
            </a:r>
          </a:p>
        </p:txBody>
      </p:sp>
      <p:sp>
        <p:nvSpPr>
          <p:cNvPr id="6147" name="Textfeld 8"/>
          <p:cNvSpPr txBox="1">
            <a:spLocks noChangeAspect="1"/>
          </p:cNvSpPr>
          <p:nvPr/>
        </p:nvSpPr>
        <p:spPr bwMode="auto">
          <a:xfrm>
            <a:off x="252413" y="1404938"/>
            <a:ext cx="504031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de-DE" sz="1800">
                <a:solidFill>
                  <a:srgbClr val="003867"/>
                </a:solidFill>
                <a:latin typeface="Arial" pitchFamily="34" charset="0"/>
              </a:rPr>
              <a:t>Burkhard Landré</a:t>
            </a:r>
          </a:p>
          <a:p>
            <a:r>
              <a:rPr lang="de-DE" sz="1800">
                <a:solidFill>
                  <a:srgbClr val="003867"/>
                </a:solidFill>
                <a:latin typeface="Arial" pitchFamily="34" charset="0"/>
              </a:rPr>
              <a:t>Direktor</a:t>
            </a:r>
          </a:p>
          <a:p>
            <a:r>
              <a:rPr lang="de-DE" sz="1800">
                <a:solidFill>
                  <a:srgbClr val="003867"/>
                </a:solidFill>
                <a:latin typeface="Arial" pitchFamily="34" charset="0"/>
              </a:rPr>
              <a:t>ÖPP Deutschland AG</a:t>
            </a:r>
          </a:p>
          <a:p>
            <a:endParaRPr lang="de-DE" sz="1600">
              <a:solidFill>
                <a:srgbClr val="003867"/>
              </a:solidFill>
              <a:latin typeface="Arial" pitchFamily="34" charset="0"/>
            </a:endParaRPr>
          </a:p>
          <a:p>
            <a:r>
              <a:rPr lang="de-DE" sz="1800">
                <a:solidFill>
                  <a:srgbClr val="003867"/>
                </a:solidFill>
                <a:latin typeface="Arial" pitchFamily="34" charset="0"/>
              </a:rPr>
              <a:t>Berlin, 8. Juli 2010</a:t>
            </a:r>
          </a:p>
        </p:txBody>
      </p:sp>
      <p:pic>
        <p:nvPicPr>
          <p:cNvPr id="6148" name="Grafik 4" descr="Kappelufer bei Nacht_dreamstime_11705229_PPT_Titelbil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05125"/>
            <a:ext cx="9144000" cy="355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>
                <a:cs typeface="Arial" pitchFamily="34" charset="0"/>
              </a:rPr>
              <a:t>Konsequenzen der Finanzmarktkrise auf ÖPP-Finanzierungen </a:t>
            </a:r>
            <a:endParaRPr lang="de-DE" smtClean="0"/>
          </a:p>
        </p:txBody>
      </p:sp>
      <p:sp>
        <p:nvSpPr>
          <p:cNvPr id="13315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Deutlich </a:t>
            </a:r>
            <a:r>
              <a:rPr lang="de-DE" b="1" smtClean="0"/>
              <a:t>gestiegene Finanzierungsmargen </a:t>
            </a:r>
            <a:r>
              <a:rPr lang="de-DE" smtClean="0"/>
              <a:t>(Liquiditätskosten, Risikokosten) und Finanzierungsnebenkosten (Bearbeitungs- und Bereitstellungsgebühren)</a:t>
            </a:r>
          </a:p>
          <a:p>
            <a:r>
              <a:rPr lang="de-DE" b="1" smtClean="0"/>
              <a:t>Rückgang verbindlicher Finanzierungszusagen  </a:t>
            </a:r>
            <a:r>
              <a:rPr lang="de-DE" smtClean="0"/>
              <a:t>bzw. deutliche Verkürzung der Bindefristen (max. 2-6 Wochen)</a:t>
            </a:r>
          </a:p>
          <a:p>
            <a:r>
              <a:rPr lang="de-DE" smtClean="0"/>
              <a:t>Konzentration der Banken auf </a:t>
            </a:r>
            <a:r>
              <a:rPr lang="de-DE" b="1" smtClean="0"/>
              <a:t>risikoarme Projekte</a:t>
            </a:r>
          </a:p>
          <a:p>
            <a:r>
              <a:rPr lang="de-DE" b="1" smtClean="0"/>
              <a:t>Verringerte Anzahl an Banken</a:t>
            </a:r>
            <a:r>
              <a:rPr lang="de-DE" smtClean="0"/>
              <a:t>, die ÖPP-Projektfinanzierungen anbieten</a:t>
            </a:r>
          </a:p>
          <a:p>
            <a:r>
              <a:rPr lang="de-DE" smtClean="0"/>
              <a:t>Höhere Eigenkapitalanforderungen an die Sponsoren</a:t>
            </a:r>
          </a:p>
          <a:p>
            <a:r>
              <a:rPr lang="de-DE" b="1" smtClean="0"/>
              <a:t>Erhebliche Reduzierung der Finanzierungslaufzeiten </a:t>
            </a:r>
            <a:r>
              <a:rPr lang="de-DE" smtClean="0"/>
              <a:t>bei Projektfinanzierungen (langfristige Finanzierungen grundsätzlich möglich, aber teuer und nicht für jeden Sponsor und jedes Projekt)</a:t>
            </a:r>
          </a:p>
          <a:p>
            <a:r>
              <a:rPr lang="de-DE" b="1" smtClean="0"/>
              <a:t>Gesunkene Finanzierungsvolumina </a:t>
            </a:r>
            <a:r>
              <a:rPr lang="de-DE" smtClean="0"/>
              <a:t>(Ticketgrößen &lt; 50 Mio.)</a:t>
            </a:r>
          </a:p>
          <a:p>
            <a:r>
              <a:rPr lang="de-DE" smtClean="0"/>
              <a:t>Trend zur Bildung von Bankenkonsortien (Club-Deals statt Syndizierung)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8194675" y="6515100"/>
            <a:ext cx="685800" cy="304800"/>
          </a:xfrm>
        </p:spPr>
        <p:txBody>
          <a:bodyPr/>
          <a:lstStyle/>
          <a:p>
            <a:pPr>
              <a:defRPr/>
            </a:pPr>
            <a:fld id="{21CDBED8-B76C-4E07-BB23-53166BCFF7FA}" type="slidenum">
              <a:rPr lang="de-DE" smtClean="0">
                <a:solidFill>
                  <a:schemeClr val="bg1"/>
                </a:solidFill>
                <a:ea typeface="MS PGothic" pitchFamily="34" charset="-128"/>
              </a:rPr>
              <a:pPr>
                <a:defRPr/>
              </a:pPr>
              <a:t>10</a:t>
            </a:fld>
            <a:endParaRPr lang="de-DE" dirty="0" smtClean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8" name="Datumsplatzhalter 4"/>
          <p:cNvSpPr>
            <a:spLocks noGrp="1"/>
          </p:cNvSpPr>
          <p:nvPr>
            <p:ph type="dt" sz="quarter" idx="12"/>
          </p:nvPr>
        </p:nvSpPr>
        <p:spPr>
          <a:xfrm>
            <a:off x="252413" y="6515100"/>
            <a:ext cx="1219200" cy="304800"/>
          </a:xfrm>
        </p:spPr>
        <p:txBody>
          <a:bodyPr/>
          <a:lstStyle/>
          <a:p>
            <a:pPr>
              <a:defRPr/>
            </a:pPr>
            <a:fld id="{2B0E3178-D85D-42FF-A4F7-2676EC8005A7}" type="datetime1">
              <a:rPr lang="de-DE" smtClean="0">
                <a:solidFill>
                  <a:schemeClr val="bg1"/>
                </a:solidFill>
                <a:ea typeface="MS PGothic" pitchFamily="34" charset="-128"/>
              </a:rPr>
              <a:pPr>
                <a:defRPr/>
              </a:pPr>
              <a:t>08.07.2010</a:t>
            </a:fld>
            <a:endParaRPr lang="de-DE" dirty="0" smtClean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1631950" y="6515100"/>
            <a:ext cx="6369050" cy="304800"/>
          </a:xfrm>
        </p:spPr>
        <p:txBody>
          <a:bodyPr/>
          <a:lstStyle/>
          <a:p>
            <a:r>
              <a:rPr lang="de-DE" dirty="0" err="1" smtClean="0">
                <a:solidFill>
                  <a:schemeClr val="bg1"/>
                </a:solidFill>
                <a:latin typeface="Arial" pitchFamily="34" charset="0"/>
              </a:rPr>
              <a:t>Partnering</a:t>
            </a:r>
            <a:r>
              <a:rPr lang="de-DE" dirty="0" smtClean="0">
                <a:solidFill>
                  <a:schemeClr val="bg1"/>
                </a:solidFill>
                <a:latin typeface="Arial" pitchFamily="34" charset="0"/>
              </a:rPr>
              <a:t> und Finanzierung – Modelle für die Stadt der Zukunft</a:t>
            </a:r>
            <a:endParaRPr lang="de-DE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200" smtClean="0"/>
              <a:t>Die Einteilung der ÖPP-Projekte zu Fallgruppen, kann bei der Auswahl und Ausgestaltung der Finanzierungsvariante helfen.</a:t>
            </a:r>
          </a:p>
        </p:txBody>
      </p:sp>
      <p:sp>
        <p:nvSpPr>
          <p:cNvPr id="10" name="Rechteck 50"/>
          <p:cNvSpPr>
            <a:spLocks noChangeArrowheads="1"/>
          </p:cNvSpPr>
          <p:nvPr/>
        </p:nvSpPr>
        <p:spPr bwMode="auto">
          <a:xfrm>
            <a:off x="95250" y="2922588"/>
            <a:ext cx="2143125" cy="2206625"/>
          </a:xfrm>
          <a:prstGeom prst="rect">
            <a:avLst/>
          </a:prstGeom>
          <a:solidFill>
            <a:srgbClr val="53749B"/>
          </a:solidFill>
          <a:ln w="15875">
            <a:solidFill>
              <a:srgbClr val="C2CADC"/>
            </a:solidFill>
            <a:miter lim="800000"/>
            <a:headEnd/>
            <a:tailEnd/>
          </a:ln>
        </p:spPr>
        <p:txBody>
          <a:bodyPr tIns="90000" bIns="90000"/>
          <a:lstStyle/>
          <a:p>
            <a:pPr eaLnBrk="0" hangingPunct="0">
              <a:defRPr/>
            </a:pPr>
            <a:r>
              <a:rPr lang="de-DE" b="1" dirty="0">
                <a:cs typeface="Arial" pitchFamily="34" charset="0"/>
              </a:rPr>
              <a:t>Kriterien zur Einteilung der Projekte zu den Fallgruppen</a:t>
            </a:r>
          </a:p>
          <a:p>
            <a:pPr eaLnBrk="0" hangingPunct="0">
              <a:defRPr/>
            </a:pPr>
            <a:endParaRPr lang="de-DE" sz="1200" b="1" dirty="0">
              <a:cs typeface="Arial" pitchFamily="34" charset="0"/>
            </a:endParaRPr>
          </a:p>
          <a:p>
            <a:pPr marL="182563" indent="-182563" eaLnBrk="0" hangingPunct="0">
              <a:buFont typeface="Arial" pitchFamily="34" charset="0"/>
              <a:buChar char="•"/>
              <a:defRPr/>
            </a:pPr>
            <a:r>
              <a:rPr lang="de-DE" sz="1200" b="1" dirty="0" err="1">
                <a:cs typeface="Arial" pitchFamily="34" charset="0"/>
              </a:rPr>
              <a:t>Investvolumen</a:t>
            </a:r>
            <a:endParaRPr lang="de-DE" sz="1200" b="1" dirty="0">
              <a:cs typeface="Arial" pitchFamily="34" charset="0"/>
            </a:endParaRPr>
          </a:p>
          <a:p>
            <a:pPr marL="182563" indent="-182563" eaLnBrk="0" hangingPunct="0">
              <a:buFont typeface="Arial" pitchFamily="34" charset="0"/>
              <a:buChar char="•"/>
              <a:defRPr/>
            </a:pPr>
            <a:r>
              <a:rPr lang="de-DE" sz="1200" b="1" dirty="0">
                <a:cs typeface="Arial" pitchFamily="34" charset="0"/>
              </a:rPr>
              <a:t>Finanzielle Rahmenbedingungen</a:t>
            </a:r>
          </a:p>
          <a:p>
            <a:pPr marL="182563" indent="-182563" eaLnBrk="0" hangingPunct="0">
              <a:buFont typeface="Arial" pitchFamily="34" charset="0"/>
              <a:buChar char="•"/>
              <a:defRPr/>
            </a:pPr>
            <a:r>
              <a:rPr lang="de-DE" sz="1200" b="1" dirty="0">
                <a:cs typeface="Arial" pitchFamily="34" charset="0"/>
              </a:rPr>
              <a:t>Konkrete Projektstruktur</a:t>
            </a:r>
          </a:p>
        </p:txBody>
      </p:sp>
      <p:sp>
        <p:nvSpPr>
          <p:cNvPr id="12" name="Rechteck 11"/>
          <p:cNvSpPr/>
          <p:nvPr/>
        </p:nvSpPr>
        <p:spPr bwMode="auto">
          <a:xfrm>
            <a:off x="2763838" y="1714500"/>
            <a:ext cx="3500437" cy="4706938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solidFill>
              <a:srgbClr val="C2CADC"/>
            </a:solidFill>
            <a:miter lim="800000"/>
            <a:headEnd/>
            <a:tailEnd/>
          </a:ln>
        </p:spPr>
        <p:txBody>
          <a:bodyPr tIns="90000" bIns="90000"/>
          <a:lstStyle/>
          <a:p>
            <a:pPr algn="ctr" eaLnBrk="0" hangingPunct="0">
              <a:defRPr/>
            </a:pPr>
            <a:r>
              <a:rPr lang="de-DE" dirty="0">
                <a:solidFill>
                  <a:srgbClr val="003A67"/>
                </a:solidFill>
                <a:cs typeface="Arial" pitchFamily="34" charset="0"/>
              </a:rPr>
              <a:t>Einteilung nach</a:t>
            </a:r>
          </a:p>
          <a:p>
            <a:pPr algn="ctr" eaLnBrk="0" hangingPunct="0">
              <a:defRPr/>
            </a:pPr>
            <a:r>
              <a:rPr lang="de-DE" dirty="0">
                <a:solidFill>
                  <a:srgbClr val="003A67"/>
                </a:solidFill>
                <a:cs typeface="Arial" pitchFamily="34" charset="0"/>
              </a:rPr>
              <a:t>Fallgruppen</a:t>
            </a:r>
          </a:p>
        </p:txBody>
      </p:sp>
      <p:sp>
        <p:nvSpPr>
          <p:cNvPr id="14344" name="Rechteck 8"/>
          <p:cNvSpPr>
            <a:spLocks noChangeArrowheads="1"/>
          </p:cNvSpPr>
          <p:nvPr/>
        </p:nvSpPr>
        <p:spPr bwMode="auto">
          <a:xfrm>
            <a:off x="2960688" y="2500313"/>
            <a:ext cx="3106737" cy="539750"/>
          </a:xfrm>
          <a:prstGeom prst="rect">
            <a:avLst/>
          </a:prstGeom>
          <a:solidFill>
            <a:srgbClr val="E0E4ED"/>
          </a:solidFill>
          <a:ln w="15875">
            <a:solidFill>
              <a:srgbClr val="C2CADC"/>
            </a:solidFill>
            <a:miter lim="800000"/>
            <a:headEnd/>
            <a:tailEnd/>
          </a:ln>
        </p:spPr>
        <p:txBody>
          <a:bodyPr tIns="90000" bIns="90000" anchor="ctr"/>
          <a:lstStyle/>
          <a:p>
            <a:pPr algn="ctr" eaLnBrk="0" hangingPunct="0"/>
            <a:r>
              <a:rPr lang="de-DE" sz="1200">
                <a:solidFill>
                  <a:srgbClr val="003A67"/>
                </a:solidFill>
              </a:rPr>
              <a:t>Fallgruppe 1 – ÖPPs  mit staatlicher     Förderung</a:t>
            </a:r>
          </a:p>
        </p:txBody>
      </p:sp>
      <p:sp>
        <p:nvSpPr>
          <p:cNvPr id="14345" name="Rechteck 8"/>
          <p:cNvSpPr>
            <a:spLocks noChangeArrowheads="1"/>
          </p:cNvSpPr>
          <p:nvPr/>
        </p:nvSpPr>
        <p:spPr bwMode="auto">
          <a:xfrm>
            <a:off x="2978150" y="3143250"/>
            <a:ext cx="3071813" cy="539750"/>
          </a:xfrm>
          <a:prstGeom prst="rect">
            <a:avLst/>
          </a:prstGeom>
          <a:solidFill>
            <a:srgbClr val="E0E4ED"/>
          </a:solidFill>
          <a:ln w="15875">
            <a:solidFill>
              <a:srgbClr val="C2CADC"/>
            </a:solidFill>
            <a:miter lim="800000"/>
            <a:headEnd/>
            <a:tailEnd/>
          </a:ln>
        </p:spPr>
        <p:txBody>
          <a:bodyPr tIns="90000" bIns="90000" anchor="ctr"/>
          <a:lstStyle/>
          <a:p>
            <a:pPr algn="ctr" eaLnBrk="0" hangingPunct="0"/>
            <a:r>
              <a:rPr lang="de-DE" sz="1200">
                <a:solidFill>
                  <a:srgbClr val="003A67"/>
                </a:solidFill>
              </a:rPr>
              <a:t>Fallgruppe 2 – ÖPPs mit geringen 	Betriebsleistungen</a:t>
            </a:r>
          </a:p>
        </p:txBody>
      </p:sp>
      <p:sp>
        <p:nvSpPr>
          <p:cNvPr id="14346" name="Rechteck 8"/>
          <p:cNvSpPr>
            <a:spLocks noChangeArrowheads="1"/>
          </p:cNvSpPr>
          <p:nvPr/>
        </p:nvSpPr>
        <p:spPr bwMode="auto">
          <a:xfrm>
            <a:off x="2978150" y="3786188"/>
            <a:ext cx="3071813" cy="539750"/>
          </a:xfrm>
          <a:prstGeom prst="rect">
            <a:avLst/>
          </a:prstGeom>
          <a:solidFill>
            <a:srgbClr val="E0E4ED"/>
          </a:solidFill>
          <a:ln w="15875">
            <a:solidFill>
              <a:srgbClr val="C2CADC"/>
            </a:solidFill>
            <a:miter lim="800000"/>
            <a:headEnd/>
            <a:tailEnd/>
          </a:ln>
        </p:spPr>
        <p:txBody>
          <a:bodyPr tIns="90000" bIns="90000" anchor="ctr"/>
          <a:lstStyle/>
          <a:p>
            <a:pPr algn="ctr" eaLnBrk="0" hangingPunct="0"/>
            <a:r>
              <a:rPr lang="de-DE" sz="1200">
                <a:solidFill>
                  <a:srgbClr val="003A67"/>
                </a:solidFill>
              </a:rPr>
              <a:t>Fallgruppe 3 – Innovative ÖPPs</a:t>
            </a:r>
          </a:p>
        </p:txBody>
      </p:sp>
      <p:sp>
        <p:nvSpPr>
          <p:cNvPr id="14347" name="Rechteck 8"/>
          <p:cNvSpPr>
            <a:spLocks noChangeArrowheads="1"/>
          </p:cNvSpPr>
          <p:nvPr/>
        </p:nvSpPr>
        <p:spPr bwMode="auto">
          <a:xfrm>
            <a:off x="2978150" y="4429125"/>
            <a:ext cx="3071813" cy="539750"/>
          </a:xfrm>
          <a:prstGeom prst="rect">
            <a:avLst/>
          </a:prstGeom>
          <a:solidFill>
            <a:srgbClr val="E0E4ED"/>
          </a:solidFill>
          <a:ln w="15875">
            <a:solidFill>
              <a:srgbClr val="C2CADC"/>
            </a:solidFill>
            <a:miter lim="800000"/>
            <a:headEnd/>
            <a:tailEnd/>
          </a:ln>
        </p:spPr>
        <p:txBody>
          <a:bodyPr tIns="90000" bIns="90000" anchor="ctr"/>
          <a:lstStyle/>
          <a:p>
            <a:pPr algn="ctr" eaLnBrk="0" hangingPunct="0"/>
            <a:r>
              <a:rPr lang="de-DE" sz="1200">
                <a:solidFill>
                  <a:srgbClr val="003A67"/>
                </a:solidFill>
              </a:rPr>
              <a:t>Fallgruppe 4 – ÖPPs mit Marktrisiken</a:t>
            </a:r>
          </a:p>
        </p:txBody>
      </p:sp>
      <p:sp>
        <p:nvSpPr>
          <p:cNvPr id="14348" name="Rechteck 8"/>
          <p:cNvSpPr>
            <a:spLocks noChangeArrowheads="1"/>
          </p:cNvSpPr>
          <p:nvPr/>
        </p:nvSpPr>
        <p:spPr bwMode="auto">
          <a:xfrm>
            <a:off x="2978150" y="5072063"/>
            <a:ext cx="3071813" cy="539750"/>
          </a:xfrm>
          <a:prstGeom prst="rect">
            <a:avLst/>
          </a:prstGeom>
          <a:solidFill>
            <a:srgbClr val="E0E4ED"/>
          </a:solidFill>
          <a:ln w="15875">
            <a:solidFill>
              <a:srgbClr val="C2CADC"/>
            </a:solidFill>
            <a:miter lim="800000"/>
            <a:headEnd/>
            <a:tailEnd/>
          </a:ln>
        </p:spPr>
        <p:txBody>
          <a:bodyPr tIns="90000" bIns="90000" anchor="ctr"/>
          <a:lstStyle/>
          <a:p>
            <a:pPr algn="ctr" eaLnBrk="0" hangingPunct="0"/>
            <a:r>
              <a:rPr lang="de-DE" sz="1200">
                <a:solidFill>
                  <a:srgbClr val="003A67"/>
                </a:solidFill>
              </a:rPr>
              <a:t>Fallgruppe 5 – ÖPPs im Infrastrukturbereich </a:t>
            </a:r>
          </a:p>
          <a:p>
            <a:pPr algn="ctr" eaLnBrk="0" hangingPunct="0"/>
            <a:r>
              <a:rPr lang="de-DE" sz="1200">
                <a:solidFill>
                  <a:srgbClr val="003A67"/>
                </a:solidFill>
              </a:rPr>
              <a:t>mit hohen Investitionsvolumina</a:t>
            </a:r>
          </a:p>
        </p:txBody>
      </p:sp>
      <p:sp>
        <p:nvSpPr>
          <p:cNvPr id="14349" name="Rechteck 8"/>
          <p:cNvSpPr>
            <a:spLocks noChangeArrowheads="1"/>
          </p:cNvSpPr>
          <p:nvPr/>
        </p:nvSpPr>
        <p:spPr bwMode="auto">
          <a:xfrm>
            <a:off x="2978150" y="5700713"/>
            <a:ext cx="3071813" cy="541337"/>
          </a:xfrm>
          <a:prstGeom prst="rect">
            <a:avLst/>
          </a:prstGeom>
          <a:solidFill>
            <a:srgbClr val="E0E4ED"/>
          </a:solidFill>
          <a:ln w="15875">
            <a:solidFill>
              <a:srgbClr val="C2CADC"/>
            </a:solidFill>
            <a:miter lim="800000"/>
            <a:headEnd/>
            <a:tailEnd/>
          </a:ln>
        </p:spPr>
        <p:txBody>
          <a:bodyPr tIns="90000" bIns="90000" anchor="ctr"/>
          <a:lstStyle/>
          <a:p>
            <a:pPr algn="ctr" eaLnBrk="0" hangingPunct="0"/>
            <a:r>
              <a:rPr lang="de-DE" sz="1200">
                <a:solidFill>
                  <a:srgbClr val="003A67"/>
                </a:solidFill>
              </a:rPr>
              <a:t>Fallgruppe 6 – Kleine ÖPPs</a:t>
            </a:r>
          </a:p>
        </p:txBody>
      </p:sp>
      <p:sp>
        <p:nvSpPr>
          <p:cNvPr id="14350" name="Pfeil nach rechts 20"/>
          <p:cNvSpPr>
            <a:spLocks noChangeArrowheads="1"/>
          </p:cNvSpPr>
          <p:nvPr/>
        </p:nvSpPr>
        <p:spPr bwMode="auto">
          <a:xfrm>
            <a:off x="2286000" y="3567113"/>
            <a:ext cx="428625" cy="59848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E0E4ED"/>
          </a:solidFill>
          <a:ln w="15875">
            <a:solidFill>
              <a:srgbClr val="C2CADC"/>
            </a:solidFill>
            <a:miter lim="800000"/>
            <a:headEnd/>
            <a:tailEnd/>
          </a:ln>
        </p:spPr>
        <p:txBody>
          <a:bodyPr tIns="90000" bIns="90000" anchor="ctr"/>
          <a:lstStyle/>
          <a:p>
            <a:pPr algn="ctr" eaLnBrk="0" hangingPunct="0"/>
            <a:endParaRPr lang="de-DE" sz="1200">
              <a:solidFill>
                <a:srgbClr val="003A67"/>
              </a:solidFill>
            </a:endParaRPr>
          </a:p>
        </p:txBody>
      </p:sp>
      <p:sp>
        <p:nvSpPr>
          <p:cNvPr id="14351" name="Pfeil nach rechts 20"/>
          <p:cNvSpPr>
            <a:spLocks noChangeArrowheads="1"/>
          </p:cNvSpPr>
          <p:nvPr/>
        </p:nvSpPr>
        <p:spPr bwMode="auto">
          <a:xfrm>
            <a:off x="6362700" y="3567113"/>
            <a:ext cx="428625" cy="59848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E0E4ED"/>
          </a:solidFill>
          <a:ln w="15875">
            <a:solidFill>
              <a:srgbClr val="C2CADC"/>
            </a:solidFill>
            <a:miter lim="800000"/>
            <a:headEnd/>
            <a:tailEnd/>
          </a:ln>
        </p:spPr>
        <p:txBody>
          <a:bodyPr tIns="90000" bIns="90000" anchor="ctr"/>
          <a:lstStyle/>
          <a:p>
            <a:pPr algn="ctr" eaLnBrk="0" hangingPunct="0"/>
            <a:endParaRPr lang="de-DE" sz="1200">
              <a:solidFill>
                <a:srgbClr val="003A67"/>
              </a:solidFill>
            </a:endParaRPr>
          </a:p>
        </p:txBody>
      </p:sp>
      <p:sp>
        <p:nvSpPr>
          <p:cNvPr id="24" name="Rechteck 22"/>
          <p:cNvSpPr>
            <a:spLocks noChangeArrowheads="1"/>
          </p:cNvSpPr>
          <p:nvPr/>
        </p:nvSpPr>
        <p:spPr bwMode="auto">
          <a:xfrm>
            <a:off x="6858000" y="3155950"/>
            <a:ext cx="2143125" cy="1644650"/>
          </a:xfrm>
          <a:prstGeom prst="rect">
            <a:avLst/>
          </a:prstGeom>
          <a:solidFill>
            <a:srgbClr val="53749B"/>
          </a:solidFill>
          <a:ln w="15875">
            <a:solidFill>
              <a:srgbClr val="C2CADC"/>
            </a:solidFill>
            <a:miter lim="800000"/>
            <a:headEnd/>
            <a:tailEnd/>
          </a:ln>
        </p:spPr>
        <p:txBody>
          <a:bodyPr tIns="90000" bIns="90000"/>
          <a:lstStyle/>
          <a:p>
            <a:pPr eaLnBrk="0" hangingPunct="0">
              <a:defRPr/>
            </a:pPr>
            <a:r>
              <a:rPr lang="de-DE" b="1" dirty="0">
                <a:cs typeface="Arial" pitchFamily="34" charset="0"/>
              </a:rPr>
              <a:t>Prüfraster</a:t>
            </a:r>
          </a:p>
          <a:p>
            <a:pPr eaLnBrk="0" hangingPunct="0">
              <a:defRPr/>
            </a:pPr>
            <a:endParaRPr lang="de-DE" sz="1050" b="1" dirty="0">
              <a:cs typeface="Arial" pitchFamily="34" charset="0"/>
            </a:endParaRPr>
          </a:p>
          <a:p>
            <a:pPr marL="182563" indent="-182563" ea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de-DE" sz="1200" b="1" dirty="0">
                <a:cs typeface="Arial" pitchFamily="34" charset="0"/>
              </a:rPr>
              <a:t>Eignung</a:t>
            </a:r>
          </a:p>
          <a:p>
            <a:pPr marL="182563" indent="-182563" eaLnBrk="0" hangingPunct="0">
              <a:buFont typeface="Arial" pitchFamily="34" charset="0"/>
              <a:buChar char="•"/>
              <a:defRPr/>
            </a:pPr>
            <a:r>
              <a:rPr lang="de-DE" sz="1200" b="1" dirty="0" err="1">
                <a:cs typeface="Arial" pitchFamily="34" charset="0"/>
              </a:rPr>
              <a:t>Finanzierungsmodell</a:t>
            </a:r>
          </a:p>
          <a:p>
            <a:pPr marL="182563" indent="-182563" eaLnBrk="0" hangingPunct="0">
              <a:buFont typeface="Arial" pitchFamily="34" charset="0"/>
              <a:buChar char="•"/>
              <a:defRPr/>
            </a:pPr>
            <a:r>
              <a:rPr lang="de-DE" sz="1200" b="1" dirty="0" err="1">
                <a:cs typeface="Arial" pitchFamily="34" charset="0"/>
              </a:rPr>
              <a:t>Sicherheitenkonzept</a:t>
            </a:r>
          </a:p>
          <a:p>
            <a:pPr marL="182563" indent="-182563" eaLnBrk="0" hangingPunct="0">
              <a:buFont typeface="Arial" pitchFamily="34" charset="0"/>
              <a:buChar char="•"/>
              <a:defRPr/>
            </a:pPr>
            <a:r>
              <a:rPr lang="de-DE" sz="1200" b="1" dirty="0" err="1">
                <a:cs typeface="Arial" pitchFamily="34" charset="0"/>
              </a:rPr>
              <a:t>Ausschreibung</a:t>
            </a:r>
          </a:p>
        </p:txBody>
      </p:sp>
      <p:sp>
        <p:nvSpPr>
          <p:cNvPr id="17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8194675" y="6515100"/>
            <a:ext cx="685800" cy="304800"/>
          </a:xfrm>
        </p:spPr>
        <p:txBody>
          <a:bodyPr/>
          <a:lstStyle/>
          <a:p>
            <a:pPr>
              <a:defRPr/>
            </a:pPr>
            <a:fld id="{21CDBED8-B76C-4E07-BB23-53166BCFF7FA}" type="slidenum">
              <a:rPr lang="de-DE" smtClean="0">
                <a:solidFill>
                  <a:schemeClr val="bg1"/>
                </a:solidFill>
                <a:ea typeface="MS PGothic" pitchFamily="34" charset="-128"/>
              </a:rPr>
              <a:pPr>
                <a:defRPr/>
              </a:pPr>
              <a:t>11</a:t>
            </a:fld>
            <a:endParaRPr lang="de-DE" dirty="0" smtClean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18" name="Datumsplatzhalter 4"/>
          <p:cNvSpPr>
            <a:spLocks noGrp="1"/>
          </p:cNvSpPr>
          <p:nvPr>
            <p:ph type="dt" sz="quarter" idx="12"/>
          </p:nvPr>
        </p:nvSpPr>
        <p:spPr>
          <a:xfrm>
            <a:off x="252413" y="6515100"/>
            <a:ext cx="1219200" cy="304800"/>
          </a:xfrm>
        </p:spPr>
        <p:txBody>
          <a:bodyPr/>
          <a:lstStyle/>
          <a:p>
            <a:pPr>
              <a:defRPr/>
            </a:pPr>
            <a:fld id="{2B0E3178-D85D-42FF-A4F7-2676EC8005A7}" type="datetime1">
              <a:rPr lang="de-DE" smtClean="0">
                <a:solidFill>
                  <a:schemeClr val="bg1"/>
                </a:solidFill>
                <a:ea typeface="MS PGothic" pitchFamily="34" charset="-128"/>
              </a:rPr>
              <a:pPr>
                <a:defRPr/>
              </a:pPr>
              <a:t>08.07.2010</a:t>
            </a:fld>
            <a:endParaRPr lang="de-DE" dirty="0" smtClean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19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1631950" y="6515100"/>
            <a:ext cx="6369050" cy="304800"/>
          </a:xfrm>
        </p:spPr>
        <p:txBody>
          <a:bodyPr/>
          <a:lstStyle/>
          <a:p>
            <a:r>
              <a:rPr lang="de-DE" dirty="0" err="1" smtClean="0">
                <a:solidFill>
                  <a:schemeClr val="bg1"/>
                </a:solidFill>
                <a:latin typeface="Arial" pitchFamily="34" charset="0"/>
              </a:rPr>
              <a:t>Partnering</a:t>
            </a:r>
            <a:r>
              <a:rPr lang="de-DE" dirty="0" smtClean="0">
                <a:solidFill>
                  <a:schemeClr val="bg1"/>
                </a:solidFill>
                <a:latin typeface="Arial" pitchFamily="34" charset="0"/>
              </a:rPr>
              <a:t> und Finanzierung – Modelle für die Stadt der Zukunft</a:t>
            </a:r>
            <a:endParaRPr lang="de-DE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152400" y="2152650"/>
            <a:ext cx="8848725" cy="1296988"/>
          </a:xfrm>
          <a:prstGeom prst="rect">
            <a:avLst/>
          </a:prstGeom>
          <a:solidFill>
            <a:srgbClr val="E0E4ED"/>
          </a:solidFill>
          <a:ln w="12700">
            <a:solidFill>
              <a:srgbClr val="C2CA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de-DE" b="1" dirty="0">
                <a:solidFill>
                  <a:srgbClr val="003867"/>
                </a:solidFill>
                <a:cs typeface="Arial" pitchFamily="34" charset="0"/>
              </a:rPr>
              <a:t>Fallgruppe 1 -</a:t>
            </a:r>
          </a:p>
          <a:p>
            <a:pPr>
              <a:defRPr/>
            </a:pPr>
            <a:r>
              <a:rPr lang="de-DE" dirty="0">
                <a:solidFill>
                  <a:srgbClr val="003A67"/>
                </a:solidFill>
              </a:rPr>
              <a:t>ÖPPs mit </a:t>
            </a:r>
          </a:p>
          <a:p>
            <a:pPr>
              <a:defRPr/>
            </a:pPr>
            <a:r>
              <a:rPr lang="de-DE" dirty="0">
                <a:solidFill>
                  <a:srgbClr val="003A67"/>
                </a:solidFill>
              </a:rPr>
              <a:t>staatl. Förderung</a:t>
            </a:r>
          </a:p>
        </p:txBody>
      </p:sp>
      <p:sp>
        <p:nvSpPr>
          <p:cNvPr id="12" name="Rechteck 11"/>
          <p:cNvSpPr/>
          <p:nvPr/>
        </p:nvSpPr>
        <p:spPr>
          <a:xfrm>
            <a:off x="142875" y="3554413"/>
            <a:ext cx="8858250" cy="1260475"/>
          </a:xfrm>
          <a:prstGeom prst="rect">
            <a:avLst/>
          </a:prstGeom>
          <a:solidFill>
            <a:srgbClr val="E0E4ED"/>
          </a:solidFill>
          <a:ln w="12700">
            <a:solidFill>
              <a:srgbClr val="C2CA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de-DE" b="1" dirty="0">
                <a:solidFill>
                  <a:srgbClr val="003867"/>
                </a:solidFill>
                <a:cs typeface="Arial" pitchFamily="34" charset="0"/>
              </a:rPr>
              <a:t>Fallgruppe 2 -</a:t>
            </a:r>
          </a:p>
          <a:p>
            <a:pPr>
              <a:defRPr/>
            </a:pPr>
            <a:r>
              <a:rPr lang="de-DE" dirty="0">
                <a:solidFill>
                  <a:srgbClr val="003A67"/>
                </a:solidFill>
              </a:rPr>
              <a:t>ÖPPs mit geringen</a:t>
            </a:r>
          </a:p>
          <a:p>
            <a:pPr>
              <a:defRPr/>
            </a:pPr>
            <a:r>
              <a:rPr lang="de-DE" dirty="0">
                <a:solidFill>
                  <a:srgbClr val="003A67"/>
                </a:solidFill>
              </a:rPr>
              <a:t>Betriebsleistungen</a:t>
            </a:r>
          </a:p>
        </p:txBody>
      </p:sp>
      <p:sp>
        <p:nvSpPr>
          <p:cNvPr id="13" name="Rechteck 12"/>
          <p:cNvSpPr/>
          <p:nvPr/>
        </p:nvSpPr>
        <p:spPr>
          <a:xfrm>
            <a:off x="142875" y="4940300"/>
            <a:ext cx="8858250" cy="1368425"/>
          </a:xfrm>
          <a:prstGeom prst="rect">
            <a:avLst/>
          </a:prstGeom>
          <a:solidFill>
            <a:srgbClr val="E0E4ED"/>
          </a:solidFill>
          <a:ln w="12700">
            <a:solidFill>
              <a:srgbClr val="C2CA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de-DE" b="1" dirty="0">
                <a:solidFill>
                  <a:srgbClr val="003867"/>
                </a:solidFill>
                <a:cs typeface="Arial" pitchFamily="34" charset="0"/>
              </a:rPr>
              <a:t>Fallgruppe 3 -  </a:t>
            </a:r>
          </a:p>
          <a:p>
            <a:pPr>
              <a:defRPr/>
            </a:pPr>
            <a:r>
              <a:rPr lang="de-DE" dirty="0">
                <a:solidFill>
                  <a:srgbClr val="003A67"/>
                </a:solidFill>
              </a:rPr>
              <a:t>Innovative ÖPPs</a:t>
            </a:r>
          </a:p>
          <a:p>
            <a:pPr>
              <a:defRPr/>
            </a:pPr>
            <a:endParaRPr lang="de-DE" b="1" dirty="0">
              <a:solidFill>
                <a:srgbClr val="003867"/>
              </a:solidFill>
              <a:cs typeface="Arial" pitchFamily="34" charset="0"/>
            </a:endParaRPr>
          </a:p>
        </p:txBody>
      </p:sp>
      <p:sp>
        <p:nvSpPr>
          <p:cNvPr id="15365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Prüfraster für die Fallgruppen (2)</a:t>
            </a:r>
          </a:p>
        </p:txBody>
      </p:sp>
      <p:sp>
        <p:nvSpPr>
          <p:cNvPr id="15" name="Rechteck 14"/>
          <p:cNvSpPr/>
          <p:nvPr/>
        </p:nvSpPr>
        <p:spPr bwMode="auto">
          <a:xfrm>
            <a:off x="1714500" y="2071688"/>
            <a:ext cx="1714500" cy="4214812"/>
          </a:xfrm>
          <a:prstGeom prst="rect">
            <a:avLst/>
          </a:prstGeom>
          <a:solidFill>
            <a:srgbClr val="C9E399">
              <a:alpha val="40392"/>
            </a:srgbClr>
          </a:solidFill>
          <a:ln w="15875">
            <a:solidFill>
              <a:srgbClr val="C2CADC"/>
            </a:solidFill>
            <a:miter lim="800000"/>
            <a:headEnd/>
            <a:tailEnd/>
          </a:ln>
        </p:spPr>
        <p:txBody>
          <a:bodyPr tIns="90000" bIns="90000"/>
          <a:lstStyle/>
          <a:p>
            <a:pPr algn="ctr" eaLnBrk="0" hangingPunct="0">
              <a:defRPr/>
            </a:pPr>
            <a:r>
              <a:rPr lang="de-DE" dirty="0">
                <a:solidFill>
                  <a:srgbClr val="003A67"/>
                </a:solidFill>
                <a:cs typeface="Arial" pitchFamily="34" charset="0"/>
              </a:rPr>
              <a:t>Eignung</a:t>
            </a:r>
          </a:p>
          <a:p>
            <a:pPr algn="ctr" eaLnBrk="0" hangingPunct="0"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Übertragung aller Betriebsleistungen</a:t>
            </a: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Beachtung des LSZ</a:t>
            </a: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Zumindest Übertragung der Instandhaltung</a:t>
            </a: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Planung, Bau und Finanzierung	</a:t>
            </a: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Marktkonforme Projektstruktur </a:t>
            </a: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gegebenenfalls Markterkundung	</a:t>
            </a:r>
          </a:p>
        </p:txBody>
      </p:sp>
      <p:sp>
        <p:nvSpPr>
          <p:cNvPr id="16" name="Rechteck 15"/>
          <p:cNvSpPr/>
          <p:nvPr/>
        </p:nvSpPr>
        <p:spPr bwMode="auto">
          <a:xfrm>
            <a:off x="3462338" y="2071688"/>
            <a:ext cx="1928812" cy="4214812"/>
          </a:xfrm>
          <a:prstGeom prst="rect">
            <a:avLst/>
          </a:prstGeom>
          <a:solidFill>
            <a:srgbClr val="E5B2A7">
              <a:alpha val="40784"/>
            </a:srgbClr>
          </a:solidFill>
          <a:ln w="15875">
            <a:solidFill>
              <a:srgbClr val="C2CADC"/>
            </a:solidFill>
            <a:miter lim="800000"/>
            <a:headEnd/>
            <a:tailEnd/>
          </a:ln>
        </p:spPr>
        <p:txBody>
          <a:bodyPr tIns="90000" bIns="90000"/>
          <a:lstStyle/>
          <a:p>
            <a:pPr algn="ctr" eaLnBrk="0" hangingPunct="0">
              <a:defRPr/>
            </a:pPr>
            <a:r>
              <a:rPr lang="de-DE" dirty="0">
                <a:solidFill>
                  <a:srgbClr val="003A67"/>
                </a:solidFill>
                <a:cs typeface="Arial" pitchFamily="34" charset="0"/>
              </a:rPr>
              <a:t>Finanzierungsmodell</a:t>
            </a:r>
          </a:p>
          <a:p>
            <a:pPr algn="ctr" eaLnBrk="0" hangingPunct="0"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nachschüssige Zahlungen </a:t>
            </a: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Zahlungen gemäß Baufortschritt</a:t>
            </a: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Forfaitierung/</a:t>
            </a:r>
          </a:p>
          <a:p>
            <a:pPr marL="182563" indent="-182563" eaLnBrk="0" hangingPunct="0"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	Mischmodell</a:t>
            </a: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Projektfinanzierung</a:t>
            </a: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ausreichenden EK				</a:t>
            </a:r>
          </a:p>
          <a:p>
            <a:pPr algn="ctr" eaLnBrk="0" hangingPunct="0"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algn="ctr" eaLnBrk="0" hangingPunct="0"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</p:txBody>
      </p:sp>
      <p:sp>
        <p:nvSpPr>
          <p:cNvPr id="18" name="Rechteck 17"/>
          <p:cNvSpPr/>
          <p:nvPr/>
        </p:nvSpPr>
        <p:spPr bwMode="auto">
          <a:xfrm>
            <a:off x="5443538" y="2062163"/>
            <a:ext cx="1835150" cy="4214812"/>
          </a:xfrm>
          <a:prstGeom prst="rect">
            <a:avLst/>
          </a:prstGeom>
          <a:solidFill>
            <a:srgbClr val="8A9DBB">
              <a:alpha val="41000"/>
            </a:srgbClr>
          </a:solidFill>
          <a:ln w="15875">
            <a:solidFill>
              <a:srgbClr val="C2CADC"/>
            </a:solidFill>
            <a:miter lim="800000"/>
            <a:headEnd/>
            <a:tailEnd/>
          </a:ln>
        </p:spPr>
        <p:txBody>
          <a:bodyPr tIns="90000" bIns="90000"/>
          <a:lstStyle/>
          <a:p>
            <a:pPr algn="ctr" eaLnBrk="0" hangingPunct="0">
              <a:defRPr/>
            </a:pPr>
            <a:r>
              <a:rPr lang="de-DE" dirty="0" err="1">
                <a:solidFill>
                  <a:srgbClr val="003A67"/>
                </a:solidFill>
                <a:cs typeface="Arial" pitchFamily="34" charset="0"/>
              </a:rPr>
              <a:t>Sicherheitenkonzept</a:t>
            </a:r>
            <a:endParaRPr lang="de-DE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defRPr/>
            </a:pPr>
            <a:endParaRPr lang="de-DE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Sicherung des Risikotransfers</a:t>
            </a: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Instandhaltungs-/ Rücklagenkonto</a:t>
            </a: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abhängig vom Finanzierungsmodel</a:t>
            </a: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Minimales </a:t>
            </a:r>
            <a:r>
              <a:rPr lang="de-DE" sz="1200" dirty="0" err="1">
                <a:solidFill>
                  <a:srgbClr val="003A67"/>
                </a:solidFill>
                <a:cs typeface="Arial" pitchFamily="34" charset="0"/>
              </a:rPr>
              <a:t>Sicherheitenkonzept</a:t>
            </a: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Flankierung der Projektfinanzierung	</a:t>
            </a:r>
          </a:p>
          <a:p>
            <a:pPr eaLnBrk="0" hangingPunct="0"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eaLnBrk="0" hangingPunct="0"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</p:txBody>
      </p:sp>
      <p:sp>
        <p:nvSpPr>
          <p:cNvPr id="19" name="Rechteck 18"/>
          <p:cNvSpPr/>
          <p:nvPr/>
        </p:nvSpPr>
        <p:spPr bwMode="auto">
          <a:xfrm>
            <a:off x="7350125" y="2071688"/>
            <a:ext cx="1571625" cy="4214812"/>
          </a:xfrm>
          <a:prstGeom prst="rect">
            <a:avLst/>
          </a:prstGeom>
          <a:solidFill>
            <a:schemeClr val="bg1">
              <a:lumMod val="95000"/>
              <a:alpha val="41000"/>
            </a:schemeClr>
          </a:solidFill>
          <a:ln w="15875">
            <a:solidFill>
              <a:srgbClr val="C2CADC"/>
            </a:solidFill>
            <a:miter lim="800000"/>
            <a:headEnd/>
            <a:tailEnd/>
          </a:ln>
        </p:spPr>
        <p:txBody>
          <a:bodyPr tIns="90000" bIns="90000"/>
          <a:lstStyle/>
          <a:p>
            <a:pPr eaLnBrk="0" hangingPunct="0">
              <a:defRPr/>
            </a:pPr>
            <a:r>
              <a:rPr lang="de-DE" dirty="0">
                <a:solidFill>
                  <a:srgbClr val="003A67"/>
                </a:solidFill>
                <a:cs typeface="Arial" pitchFamily="34" charset="0"/>
              </a:rPr>
              <a:t>Ausschreibung</a:t>
            </a:r>
          </a:p>
          <a:p>
            <a:pPr eaLnBrk="0" hangingPunct="0"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 </a:t>
            </a: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Verhandlungs-verfahren</a:t>
            </a: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ggf. ein offenes Verfahren</a:t>
            </a: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Verhandlungs-verfahren</a:t>
            </a: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Verhandlungs-</a:t>
            </a:r>
          </a:p>
          <a:p>
            <a:pPr marL="182563" indent="-182563" eaLnBrk="0" hangingPunct="0"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	verfahren/</a:t>
            </a:r>
          </a:p>
          <a:p>
            <a:pPr marL="182563" indent="-182563" eaLnBrk="0" hangingPunct="0"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	Wettbewerblicher Dialog</a:t>
            </a:r>
          </a:p>
        </p:txBody>
      </p:sp>
      <p:sp>
        <p:nvSpPr>
          <p:cNvPr id="14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8194675" y="6515100"/>
            <a:ext cx="685800" cy="304800"/>
          </a:xfrm>
        </p:spPr>
        <p:txBody>
          <a:bodyPr/>
          <a:lstStyle/>
          <a:p>
            <a:pPr>
              <a:defRPr/>
            </a:pPr>
            <a:fld id="{21CDBED8-B76C-4E07-BB23-53166BCFF7FA}" type="slidenum">
              <a:rPr lang="de-DE" smtClean="0">
                <a:solidFill>
                  <a:schemeClr val="bg1"/>
                </a:solidFill>
                <a:ea typeface="MS PGothic" pitchFamily="34" charset="-128"/>
              </a:rPr>
              <a:pPr>
                <a:defRPr/>
              </a:pPr>
              <a:t>12</a:t>
            </a:fld>
            <a:endParaRPr lang="de-DE" dirty="0" smtClean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17" name="Datumsplatzhalter 4"/>
          <p:cNvSpPr>
            <a:spLocks noGrp="1"/>
          </p:cNvSpPr>
          <p:nvPr>
            <p:ph type="dt" sz="quarter" idx="12"/>
          </p:nvPr>
        </p:nvSpPr>
        <p:spPr>
          <a:xfrm>
            <a:off x="252413" y="6515100"/>
            <a:ext cx="1219200" cy="304800"/>
          </a:xfrm>
        </p:spPr>
        <p:txBody>
          <a:bodyPr/>
          <a:lstStyle/>
          <a:p>
            <a:pPr>
              <a:defRPr/>
            </a:pPr>
            <a:fld id="{2B0E3178-D85D-42FF-A4F7-2676EC8005A7}" type="datetime1">
              <a:rPr lang="de-DE" smtClean="0">
                <a:solidFill>
                  <a:schemeClr val="bg1"/>
                </a:solidFill>
                <a:ea typeface="MS PGothic" pitchFamily="34" charset="-128"/>
              </a:rPr>
              <a:pPr>
                <a:defRPr/>
              </a:pPr>
              <a:t>08.07.2010</a:t>
            </a:fld>
            <a:endParaRPr lang="de-DE" dirty="0" smtClean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20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1631950" y="6515100"/>
            <a:ext cx="6369050" cy="304800"/>
          </a:xfrm>
        </p:spPr>
        <p:txBody>
          <a:bodyPr/>
          <a:lstStyle/>
          <a:p>
            <a:r>
              <a:rPr lang="de-DE" dirty="0" err="1" smtClean="0">
                <a:solidFill>
                  <a:schemeClr val="bg1"/>
                </a:solidFill>
                <a:latin typeface="Arial" pitchFamily="34" charset="0"/>
              </a:rPr>
              <a:t>Partnering</a:t>
            </a:r>
            <a:r>
              <a:rPr lang="de-DE" dirty="0" smtClean="0">
                <a:solidFill>
                  <a:schemeClr val="bg1"/>
                </a:solidFill>
                <a:latin typeface="Arial" pitchFamily="34" charset="0"/>
              </a:rPr>
              <a:t> und Finanzierung – Modelle für die Stadt der Zukunft</a:t>
            </a:r>
            <a:endParaRPr lang="de-DE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152400" y="2152650"/>
            <a:ext cx="8848725" cy="1296988"/>
          </a:xfrm>
          <a:prstGeom prst="rect">
            <a:avLst/>
          </a:prstGeom>
          <a:solidFill>
            <a:srgbClr val="E0E4ED"/>
          </a:solidFill>
          <a:ln w="12700">
            <a:solidFill>
              <a:srgbClr val="C2CA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de-DE" b="1" dirty="0">
                <a:solidFill>
                  <a:srgbClr val="003867"/>
                </a:solidFill>
                <a:cs typeface="Arial" pitchFamily="34" charset="0"/>
              </a:rPr>
              <a:t>Fallgruppe 4 -</a:t>
            </a:r>
          </a:p>
          <a:p>
            <a:pPr>
              <a:defRPr/>
            </a:pPr>
            <a:r>
              <a:rPr lang="de-DE" dirty="0">
                <a:solidFill>
                  <a:srgbClr val="003A67"/>
                </a:solidFill>
              </a:rPr>
              <a:t>ÖPPs mit </a:t>
            </a:r>
          </a:p>
          <a:p>
            <a:pPr>
              <a:defRPr/>
            </a:pPr>
            <a:r>
              <a:rPr lang="de-DE" dirty="0">
                <a:solidFill>
                  <a:srgbClr val="003A67"/>
                </a:solidFill>
              </a:rPr>
              <a:t>Marktrisiken</a:t>
            </a:r>
          </a:p>
        </p:txBody>
      </p:sp>
      <p:sp>
        <p:nvSpPr>
          <p:cNvPr id="12" name="Rechteck 11"/>
          <p:cNvSpPr/>
          <p:nvPr/>
        </p:nvSpPr>
        <p:spPr>
          <a:xfrm>
            <a:off x="142875" y="3554413"/>
            <a:ext cx="8858250" cy="1260475"/>
          </a:xfrm>
          <a:prstGeom prst="rect">
            <a:avLst/>
          </a:prstGeom>
          <a:solidFill>
            <a:srgbClr val="E0E4ED"/>
          </a:solidFill>
          <a:ln w="12700">
            <a:solidFill>
              <a:srgbClr val="C2CA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de-DE" b="1" dirty="0">
                <a:solidFill>
                  <a:srgbClr val="003867"/>
                </a:solidFill>
                <a:cs typeface="Arial" pitchFamily="34" charset="0"/>
              </a:rPr>
              <a:t>Fallgruppe 5 -</a:t>
            </a:r>
          </a:p>
          <a:p>
            <a:pPr>
              <a:defRPr/>
            </a:pPr>
            <a:r>
              <a:rPr lang="de-DE" dirty="0">
                <a:solidFill>
                  <a:srgbClr val="003A67"/>
                </a:solidFill>
              </a:rPr>
              <a:t>ÖPPs im </a:t>
            </a:r>
          </a:p>
          <a:p>
            <a:pPr>
              <a:defRPr/>
            </a:pPr>
            <a:r>
              <a:rPr lang="de-DE" dirty="0">
                <a:solidFill>
                  <a:srgbClr val="003A67"/>
                </a:solidFill>
              </a:rPr>
              <a:t>Infrastruktur-</a:t>
            </a:r>
          </a:p>
          <a:p>
            <a:pPr>
              <a:defRPr/>
            </a:pPr>
            <a:r>
              <a:rPr lang="de-DE" dirty="0" err="1">
                <a:solidFill>
                  <a:srgbClr val="003A67"/>
                </a:solidFill>
              </a:rPr>
              <a:t>bereich</a:t>
            </a:r>
            <a:r>
              <a:rPr lang="de-DE" dirty="0">
                <a:solidFill>
                  <a:srgbClr val="003A67"/>
                </a:solidFill>
              </a:rPr>
              <a:t> mit hohen </a:t>
            </a:r>
          </a:p>
          <a:p>
            <a:pPr>
              <a:defRPr/>
            </a:pPr>
            <a:r>
              <a:rPr lang="de-DE" dirty="0" err="1">
                <a:solidFill>
                  <a:srgbClr val="003A67"/>
                </a:solidFill>
              </a:rPr>
              <a:t>Investvolumen</a:t>
            </a:r>
            <a:endParaRPr lang="de-DE" dirty="0">
              <a:solidFill>
                <a:srgbClr val="003A67"/>
              </a:solidFill>
            </a:endParaRPr>
          </a:p>
          <a:p>
            <a:pPr>
              <a:defRPr/>
            </a:pPr>
            <a:endParaRPr lang="de-DE" b="1" dirty="0">
              <a:solidFill>
                <a:srgbClr val="003867"/>
              </a:solidFill>
              <a:cs typeface="Arial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142875" y="4940300"/>
            <a:ext cx="8858250" cy="1368425"/>
          </a:xfrm>
          <a:prstGeom prst="rect">
            <a:avLst/>
          </a:prstGeom>
          <a:solidFill>
            <a:srgbClr val="E0E4ED"/>
          </a:solidFill>
          <a:ln w="12700">
            <a:solidFill>
              <a:srgbClr val="C2CA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de-DE" b="1" dirty="0">
                <a:solidFill>
                  <a:srgbClr val="003867"/>
                </a:solidFill>
                <a:cs typeface="Arial" pitchFamily="34" charset="0"/>
              </a:rPr>
              <a:t>Fallgruppe 6 –</a:t>
            </a:r>
          </a:p>
          <a:p>
            <a:pPr>
              <a:defRPr/>
            </a:pPr>
            <a:r>
              <a:rPr lang="de-DE" dirty="0">
                <a:solidFill>
                  <a:srgbClr val="003867"/>
                </a:solidFill>
                <a:cs typeface="Arial" pitchFamily="34" charset="0"/>
              </a:rPr>
              <a:t>Kleine ÖPPs </a:t>
            </a:r>
          </a:p>
          <a:p>
            <a:pPr>
              <a:defRPr/>
            </a:pPr>
            <a:endParaRPr lang="de-DE" b="1" dirty="0">
              <a:solidFill>
                <a:srgbClr val="003867"/>
              </a:solidFill>
              <a:cs typeface="Arial" pitchFamily="34" charset="0"/>
            </a:endParaRPr>
          </a:p>
        </p:txBody>
      </p:sp>
      <p:sp>
        <p:nvSpPr>
          <p:cNvPr id="1638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Prüfraster für die Fallgruppen (3)</a:t>
            </a:r>
          </a:p>
        </p:txBody>
      </p:sp>
      <p:sp>
        <p:nvSpPr>
          <p:cNvPr id="15" name="Rechteck 14"/>
          <p:cNvSpPr/>
          <p:nvPr/>
        </p:nvSpPr>
        <p:spPr bwMode="auto">
          <a:xfrm>
            <a:off x="1714500" y="2071688"/>
            <a:ext cx="1714500" cy="4214812"/>
          </a:xfrm>
          <a:prstGeom prst="rect">
            <a:avLst/>
          </a:prstGeom>
          <a:solidFill>
            <a:srgbClr val="C9E399">
              <a:alpha val="40392"/>
            </a:srgbClr>
          </a:solidFill>
          <a:ln w="15875">
            <a:solidFill>
              <a:srgbClr val="C2CADC"/>
            </a:solidFill>
            <a:miter lim="800000"/>
            <a:headEnd/>
            <a:tailEnd/>
          </a:ln>
        </p:spPr>
        <p:txBody>
          <a:bodyPr tIns="90000" bIns="90000"/>
          <a:lstStyle/>
          <a:p>
            <a:pPr algn="ctr" eaLnBrk="0" hangingPunct="0">
              <a:defRPr/>
            </a:pPr>
            <a:r>
              <a:rPr lang="de-DE" dirty="0">
                <a:solidFill>
                  <a:srgbClr val="003A67"/>
                </a:solidFill>
                <a:cs typeface="Arial" pitchFamily="34" charset="0"/>
              </a:rPr>
              <a:t>Eignung</a:t>
            </a:r>
          </a:p>
          <a:p>
            <a:pPr algn="ctr" eaLnBrk="0" hangingPunct="0"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Marktkonformes Projekt</a:t>
            </a: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Business Case</a:t>
            </a: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Markterkundung</a:t>
            </a:r>
          </a:p>
          <a:p>
            <a:pPr marL="182563" indent="-182563" eaLnBrk="0" hangingPunct="0"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Prüfung der Liquidität des Marktes (hohes Projektvolumen)</a:t>
            </a: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besondere Prüfung  Wirtschaftlichkeit</a:t>
            </a: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besondere Prüfung</a:t>
            </a:r>
          </a:p>
          <a:p>
            <a:pPr marL="182563" indent="-182563" eaLnBrk="0" hangingPunct="0"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	Betriebsleistungen	</a:t>
            </a:r>
          </a:p>
        </p:txBody>
      </p:sp>
      <p:sp>
        <p:nvSpPr>
          <p:cNvPr id="16" name="Rechteck 15"/>
          <p:cNvSpPr/>
          <p:nvPr/>
        </p:nvSpPr>
        <p:spPr bwMode="auto">
          <a:xfrm>
            <a:off x="3462338" y="2071688"/>
            <a:ext cx="1928812" cy="4214812"/>
          </a:xfrm>
          <a:prstGeom prst="rect">
            <a:avLst/>
          </a:prstGeom>
          <a:solidFill>
            <a:srgbClr val="E5B2A7">
              <a:alpha val="40784"/>
            </a:srgbClr>
          </a:solidFill>
          <a:ln w="15875">
            <a:solidFill>
              <a:srgbClr val="C2CADC"/>
            </a:solidFill>
            <a:miter lim="800000"/>
            <a:headEnd/>
            <a:tailEnd/>
          </a:ln>
        </p:spPr>
        <p:txBody>
          <a:bodyPr tIns="90000" bIns="90000"/>
          <a:lstStyle/>
          <a:p>
            <a:pPr algn="ctr" eaLnBrk="0" hangingPunct="0">
              <a:defRPr/>
            </a:pPr>
            <a:r>
              <a:rPr lang="de-DE" dirty="0">
                <a:solidFill>
                  <a:srgbClr val="003A67"/>
                </a:solidFill>
                <a:cs typeface="Arial" pitchFamily="34" charset="0"/>
              </a:rPr>
              <a:t>Finanzierungsmodell</a:t>
            </a:r>
          </a:p>
          <a:p>
            <a:pPr algn="ctr" eaLnBrk="0" hangingPunct="0"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Mischmodell</a:t>
            </a: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Forfaitierung des Nutzungsentgelts</a:t>
            </a: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EK+FK im Rahmen der Projektfinanzierung</a:t>
            </a: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Kombination Projektfinanzierung/ staatl. Investitions-</a:t>
            </a:r>
          </a:p>
          <a:p>
            <a:pPr marL="182563" indent="-182563" eaLnBrk="0" hangingPunct="0"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	</a:t>
            </a:r>
            <a:r>
              <a:rPr lang="de-DE" sz="1200" dirty="0" err="1">
                <a:solidFill>
                  <a:srgbClr val="003A67"/>
                </a:solidFill>
                <a:cs typeface="Arial" pitchFamily="34" charset="0"/>
              </a:rPr>
              <a:t>zuschüssen</a:t>
            </a: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 </a:t>
            </a: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Schattenmautmodelle</a:t>
            </a:r>
          </a:p>
          <a:p>
            <a:pPr marL="182563" indent="-182563" eaLnBrk="0" hangingPunct="0"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Forfaitierung				</a:t>
            </a:r>
          </a:p>
          <a:p>
            <a:pPr algn="ctr" eaLnBrk="0" hangingPunct="0"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algn="ctr" eaLnBrk="0" hangingPunct="0"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</p:txBody>
      </p:sp>
      <p:sp>
        <p:nvSpPr>
          <p:cNvPr id="18" name="Rechteck 17"/>
          <p:cNvSpPr/>
          <p:nvPr/>
        </p:nvSpPr>
        <p:spPr bwMode="auto">
          <a:xfrm>
            <a:off x="5443538" y="2062163"/>
            <a:ext cx="1835150" cy="4214812"/>
          </a:xfrm>
          <a:prstGeom prst="rect">
            <a:avLst/>
          </a:prstGeom>
          <a:solidFill>
            <a:srgbClr val="A5B2CA">
              <a:alpha val="41000"/>
            </a:srgbClr>
          </a:solidFill>
          <a:ln w="15875">
            <a:solidFill>
              <a:srgbClr val="C2CADC"/>
            </a:solidFill>
            <a:miter lim="800000"/>
            <a:headEnd/>
            <a:tailEnd/>
          </a:ln>
        </p:spPr>
        <p:txBody>
          <a:bodyPr tIns="90000" bIns="90000"/>
          <a:lstStyle/>
          <a:p>
            <a:pPr algn="ctr" eaLnBrk="0" hangingPunct="0">
              <a:defRPr/>
            </a:pPr>
            <a:r>
              <a:rPr lang="de-DE" dirty="0" err="1">
                <a:solidFill>
                  <a:srgbClr val="003A67"/>
                </a:solidFill>
                <a:cs typeface="Arial" pitchFamily="34" charset="0"/>
              </a:rPr>
              <a:t>Sicherheitenkonzept</a:t>
            </a:r>
            <a:endParaRPr lang="de-DE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Eigenkapital des privaten Partners</a:t>
            </a: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Sicherheiten einer Forfaitierung</a:t>
            </a:r>
          </a:p>
          <a:p>
            <a:pPr marL="182563" indent="-182563" eaLnBrk="0" hangingPunct="0"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abhängig von der Projektstruktur</a:t>
            </a: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Absicherung des Risikotransfer</a:t>
            </a: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Bürgschaften, Garantien und gemeinschaftliche Konten</a:t>
            </a: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defRPr/>
            </a:pPr>
            <a:r>
              <a:rPr lang="de-DE" dirty="0">
                <a:solidFill>
                  <a:srgbClr val="003A67"/>
                </a:solidFill>
                <a:cs typeface="Arial" pitchFamily="34" charset="0"/>
              </a:rPr>
              <a:t>	</a:t>
            </a:r>
          </a:p>
          <a:p>
            <a:pPr eaLnBrk="0" hangingPunct="0">
              <a:defRPr/>
            </a:pPr>
            <a:endParaRPr lang="de-DE" dirty="0">
              <a:solidFill>
                <a:srgbClr val="003A67"/>
              </a:solidFill>
              <a:cs typeface="Arial" pitchFamily="34" charset="0"/>
            </a:endParaRPr>
          </a:p>
          <a:p>
            <a:pPr eaLnBrk="0" hangingPunct="0">
              <a:defRPr/>
            </a:pPr>
            <a:endParaRPr lang="de-DE" dirty="0">
              <a:solidFill>
                <a:srgbClr val="003A67"/>
              </a:solidFill>
              <a:cs typeface="Arial" pitchFamily="34" charset="0"/>
            </a:endParaRPr>
          </a:p>
        </p:txBody>
      </p:sp>
      <p:sp>
        <p:nvSpPr>
          <p:cNvPr id="19" name="Rechteck 18"/>
          <p:cNvSpPr/>
          <p:nvPr/>
        </p:nvSpPr>
        <p:spPr bwMode="auto">
          <a:xfrm>
            <a:off x="7350125" y="2071688"/>
            <a:ext cx="1571625" cy="4214812"/>
          </a:xfrm>
          <a:prstGeom prst="rect">
            <a:avLst/>
          </a:prstGeom>
          <a:solidFill>
            <a:schemeClr val="bg1">
              <a:lumMod val="95000"/>
              <a:alpha val="41000"/>
            </a:schemeClr>
          </a:solidFill>
          <a:ln w="15875">
            <a:solidFill>
              <a:srgbClr val="C2CADC"/>
            </a:solidFill>
            <a:miter lim="800000"/>
            <a:headEnd/>
            <a:tailEnd/>
          </a:ln>
        </p:spPr>
        <p:txBody>
          <a:bodyPr tIns="90000" bIns="90000"/>
          <a:lstStyle/>
          <a:p>
            <a:pPr eaLnBrk="0" hangingPunct="0">
              <a:defRPr/>
            </a:pPr>
            <a:r>
              <a:rPr lang="de-DE" dirty="0">
                <a:solidFill>
                  <a:srgbClr val="003A67"/>
                </a:solidFill>
                <a:cs typeface="Arial" pitchFamily="34" charset="0"/>
              </a:rPr>
              <a:t>Ausschreibung</a:t>
            </a:r>
          </a:p>
          <a:p>
            <a:pPr eaLnBrk="0" hangingPunct="0"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 </a:t>
            </a: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Verhandlungs-</a:t>
            </a:r>
          </a:p>
          <a:p>
            <a:pPr marL="182563" indent="-182563" eaLnBrk="0" hangingPunct="0"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	verfahren/</a:t>
            </a:r>
          </a:p>
          <a:p>
            <a:pPr marL="182563" indent="-182563" eaLnBrk="0" hangingPunct="0"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	Wettbewerblicher Dialog</a:t>
            </a:r>
          </a:p>
          <a:p>
            <a:pPr marL="182563" indent="-182563" eaLnBrk="0" hangingPunct="0"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Verhandlungs-</a:t>
            </a:r>
          </a:p>
          <a:p>
            <a:pPr marL="182563" indent="-182563" eaLnBrk="0" hangingPunct="0"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	verfahren/</a:t>
            </a:r>
          </a:p>
          <a:p>
            <a:pPr marL="182563" indent="-182563" eaLnBrk="0" hangingPunct="0"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	Wettbewerblicher Dialog</a:t>
            </a: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buFont typeface="Wingdings" pitchFamily="2" charset="2"/>
              <a:buChar char="§"/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Verhandlungs-</a:t>
            </a:r>
          </a:p>
          <a:p>
            <a:pPr marL="182563" indent="-182563" eaLnBrk="0" hangingPunct="0"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	verfahren/</a:t>
            </a:r>
          </a:p>
          <a:p>
            <a:pPr marL="182563" indent="-182563" eaLnBrk="0" hangingPunct="0">
              <a:defRPr/>
            </a:pPr>
            <a:r>
              <a:rPr lang="de-DE" sz="1200" dirty="0">
                <a:solidFill>
                  <a:srgbClr val="003A67"/>
                </a:solidFill>
                <a:cs typeface="Arial" pitchFamily="34" charset="0"/>
              </a:rPr>
              <a:t>	offenes Verfahren</a:t>
            </a:r>
          </a:p>
          <a:p>
            <a:pPr marL="182563" indent="-182563" eaLnBrk="0" hangingPunct="0"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  <a:p>
            <a:pPr marL="182563" indent="-182563" eaLnBrk="0" hangingPunct="0">
              <a:defRPr/>
            </a:pPr>
            <a:endParaRPr lang="de-DE" sz="1200" dirty="0">
              <a:solidFill>
                <a:srgbClr val="003A67"/>
              </a:solidFill>
              <a:cs typeface="Arial" pitchFamily="34" charset="0"/>
            </a:endParaRPr>
          </a:p>
        </p:txBody>
      </p:sp>
      <p:sp>
        <p:nvSpPr>
          <p:cNvPr id="14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8194675" y="6515100"/>
            <a:ext cx="685800" cy="304800"/>
          </a:xfrm>
        </p:spPr>
        <p:txBody>
          <a:bodyPr/>
          <a:lstStyle/>
          <a:p>
            <a:pPr>
              <a:defRPr/>
            </a:pPr>
            <a:fld id="{21CDBED8-B76C-4E07-BB23-53166BCFF7FA}" type="slidenum">
              <a:rPr lang="de-DE" smtClean="0">
                <a:solidFill>
                  <a:schemeClr val="bg1"/>
                </a:solidFill>
                <a:ea typeface="MS PGothic" pitchFamily="34" charset="-128"/>
              </a:rPr>
              <a:pPr>
                <a:defRPr/>
              </a:pPr>
              <a:t>13</a:t>
            </a:fld>
            <a:endParaRPr lang="de-DE" dirty="0" smtClean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17" name="Datumsplatzhalter 4"/>
          <p:cNvSpPr>
            <a:spLocks noGrp="1"/>
          </p:cNvSpPr>
          <p:nvPr>
            <p:ph type="dt" sz="quarter" idx="12"/>
          </p:nvPr>
        </p:nvSpPr>
        <p:spPr>
          <a:xfrm>
            <a:off x="252413" y="6515100"/>
            <a:ext cx="1219200" cy="304800"/>
          </a:xfrm>
        </p:spPr>
        <p:txBody>
          <a:bodyPr/>
          <a:lstStyle/>
          <a:p>
            <a:pPr>
              <a:defRPr/>
            </a:pPr>
            <a:fld id="{2B0E3178-D85D-42FF-A4F7-2676EC8005A7}" type="datetime1">
              <a:rPr lang="de-DE" smtClean="0">
                <a:solidFill>
                  <a:schemeClr val="bg1"/>
                </a:solidFill>
                <a:ea typeface="MS PGothic" pitchFamily="34" charset="-128"/>
              </a:rPr>
              <a:pPr>
                <a:defRPr/>
              </a:pPr>
              <a:t>08.07.2010</a:t>
            </a:fld>
            <a:endParaRPr lang="de-DE" dirty="0" smtClean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20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1631950" y="6515100"/>
            <a:ext cx="6369050" cy="304800"/>
          </a:xfrm>
        </p:spPr>
        <p:txBody>
          <a:bodyPr/>
          <a:lstStyle/>
          <a:p>
            <a:r>
              <a:rPr lang="de-DE" dirty="0" err="1" smtClean="0">
                <a:solidFill>
                  <a:schemeClr val="bg1"/>
                </a:solidFill>
                <a:latin typeface="Arial" pitchFamily="34" charset="0"/>
              </a:rPr>
              <a:t>Partnering</a:t>
            </a:r>
            <a:r>
              <a:rPr lang="de-DE" dirty="0" smtClean="0">
                <a:solidFill>
                  <a:schemeClr val="bg1"/>
                </a:solidFill>
                <a:latin typeface="Arial" pitchFamily="34" charset="0"/>
              </a:rPr>
              <a:t> und Finanzierung – Modelle für die Stadt der Zukunft</a:t>
            </a:r>
            <a:endParaRPr lang="de-DE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Strategische IT- und Dienstleistungs-ÖPPs folgen grundsätzlich einer der folgenden strategischen Stoßrichtungen:</a:t>
            </a:r>
          </a:p>
        </p:txBody>
      </p:sp>
      <p:sp>
        <p:nvSpPr>
          <p:cNvPr id="6" name="Rectangle 75"/>
          <p:cNvSpPr>
            <a:spLocks noChangeArrowheads="1"/>
          </p:cNvSpPr>
          <p:nvPr/>
        </p:nvSpPr>
        <p:spPr bwMode="gray">
          <a:xfrm>
            <a:off x="2433638" y="1838325"/>
            <a:ext cx="1819275" cy="711200"/>
          </a:xfrm>
          <a:prstGeom prst="rect">
            <a:avLst/>
          </a:prstGeom>
          <a:solidFill>
            <a:srgbClr val="53749B"/>
          </a:solidFill>
          <a:ln w="9525" algn="ctr">
            <a:solidFill>
              <a:srgbClr val="6D99C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de-DE" sz="1600" b="1" dirty="0">
                <a:latin typeface="+mj-lt"/>
                <a:cs typeface="Arial" pitchFamily="34" charset="0"/>
              </a:rPr>
              <a:t>Sourcing-</a:t>
            </a:r>
            <a:br>
              <a:rPr lang="de-DE" sz="1600" b="1" dirty="0">
                <a:latin typeface="+mj-lt"/>
                <a:cs typeface="Arial" pitchFamily="34" charset="0"/>
              </a:rPr>
            </a:br>
            <a:r>
              <a:rPr lang="de-DE" sz="1600" b="1" dirty="0">
                <a:latin typeface="+mj-lt"/>
                <a:cs typeface="Arial" pitchFamily="34" charset="0"/>
              </a:rPr>
              <a:t>Optimierung</a:t>
            </a:r>
            <a:endParaRPr lang="de-DE" sz="1800" b="1" dirty="0">
              <a:latin typeface="+mj-lt"/>
              <a:cs typeface="Arial" pitchFamily="34" charset="0"/>
            </a:endParaRPr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2447925" y="2698750"/>
            <a:ext cx="1795463" cy="2492375"/>
          </a:xfrm>
          <a:prstGeom prst="rect">
            <a:avLst/>
          </a:prstGeom>
          <a:solidFill>
            <a:srgbClr val="F5F6F9"/>
          </a:solidFill>
          <a:ln>
            <a:solidFill>
              <a:srgbClr val="53749B"/>
            </a:solidFill>
          </a:ln>
        </p:spPr>
        <p:txBody>
          <a:bodyPr anchor="ctr"/>
          <a:lstStyle/>
          <a:p>
            <a:pPr algn="ctr" eaLnBrk="0" hangingPunct="0">
              <a:spcBef>
                <a:spcPct val="20000"/>
              </a:spcBef>
              <a:buClr>
                <a:srgbClr val="284467"/>
              </a:buClr>
              <a:defRPr/>
            </a:pPr>
            <a:r>
              <a:rPr lang="de-DE" sz="1200" kern="0" dirty="0">
                <a:solidFill>
                  <a:schemeClr val="tx1"/>
                </a:solidFill>
                <a:latin typeface="+mn-lt"/>
                <a:cs typeface="Arial" pitchFamily="34" charset="0"/>
              </a:rPr>
              <a:t>Optimierung der Fertigungs- und Wertschöpfungstiefe</a:t>
            </a:r>
            <a:endParaRPr lang="de-DE" sz="1200" kern="0" dirty="0">
              <a:solidFill>
                <a:schemeClr val="tx1"/>
              </a:solidFill>
              <a:latin typeface="+mn-lt"/>
              <a:cs typeface="Arial" pitchFamily="34" charset="0"/>
              <a:sym typeface="Wingdings" pitchFamily="2" charset="2"/>
            </a:endParaRPr>
          </a:p>
          <a:p>
            <a:pPr algn="ctr" eaLnBrk="0" hangingPunct="0">
              <a:spcBef>
                <a:spcPct val="20000"/>
              </a:spcBef>
              <a:buClr>
                <a:srgbClr val="284467"/>
              </a:buClr>
              <a:defRPr/>
            </a:pPr>
            <a:endParaRPr lang="de-DE" sz="1200" kern="0" dirty="0">
              <a:solidFill>
                <a:schemeClr val="tx1"/>
              </a:solidFill>
              <a:latin typeface="+mn-lt"/>
              <a:cs typeface="Arial" pitchFamily="34" charset="0"/>
              <a:sym typeface="Wingdings" pitchFamily="2" charset="2"/>
            </a:endParaRPr>
          </a:p>
          <a:p>
            <a:pPr algn="ctr" eaLnBrk="0" hangingPunct="0">
              <a:spcBef>
                <a:spcPct val="20000"/>
              </a:spcBef>
              <a:buClr>
                <a:srgbClr val="284467"/>
              </a:buClr>
              <a:defRPr/>
            </a:pPr>
            <a:r>
              <a:rPr lang="de-DE" sz="1200" kern="0" dirty="0">
                <a:solidFill>
                  <a:schemeClr val="tx1"/>
                </a:solidFill>
                <a:latin typeface="+mn-lt"/>
                <a:cs typeface="Arial" pitchFamily="34" charset="0"/>
                <a:sym typeface="Wingdings" pitchFamily="2" charset="2"/>
              </a:rPr>
              <a:t>Teile der Wertschöpfungskette werden im Rahmen einer ÖPP erbracht. </a:t>
            </a:r>
          </a:p>
          <a:p>
            <a:pPr eaLnBrk="0" hangingPunct="0">
              <a:spcBef>
                <a:spcPct val="20000"/>
              </a:spcBef>
              <a:buClr>
                <a:srgbClr val="284467"/>
              </a:buClr>
              <a:defRPr/>
            </a:pPr>
            <a:endParaRPr lang="de-DE" sz="1200" kern="0" dirty="0">
              <a:solidFill>
                <a:schemeClr val="tx1"/>
              </a:solidFill>
              <a:latin typeface="+mn-lt"/>
              <a:cs typeface="Arial" pitchFamily="34" charset="0"/>
              <a:sym typeface="Wingdings" pitchFamily="2" charset="2"/>
            </a:endParaRPr>
          </a:p>
          <a:p>
            <a:pPr algn="ctr" eaLnBrk="0" hangingPunct="0">
              <a:spcBef>
                <a:spcPct val="20000"/>
              </a:spcBef>
              <a:buClr>
                <a:srgbClr val="284467"/>
              </a:buClr>
              <a:defRPr/>
            </a:pPr>
            <a:r>
              <a:rPr lang="de-DE" sz="1200" kern="0" dirty="0">
                <a:solidFill>
                  <a:schemeClr val="tx1"/>
                </a:solidFill>
                <a:latin typeface="+mn-lt"/>
                <a:cs typeface="Arial" pitchFamily="34" charset="0"/>
                <a:sym typeface="Wingdings" pitchFamily="2" charset="2"/>
              </a:rPr>
              <a:t>Verringerung der Aufgaben der Öffentlichen Hand</a:t>
            </a:r>
          </a:p>
        </p:txBody>
      </p:sp>
      <p:sp>
        <p:nvSpPr>
          <p:cNvPr id="10" name="Rectangle 75"/>
          <p:cNvSpPr>
            <a:spLocks noChangeArrowheads="1"/>
          </p:cNvSpPr>
          <p:nvPr/>
        </p:nvSpPr>
        <p:spPr bwMode="gray">
          <a:xfrm>
            <a:off x="4602163" y="1838325"/>
            <a:ext cx="1819275" cy="711200"/>
          </a:xfrm>
          <a:prstGeom prst="rect">
            <a:avLst/>
          </a:prstGeom>
          <a:solidFill>
            <a:srgbClr val="53749B"/>
          </a:solidFill>
          <a:ln w="9525" algn="ctr">
            <a:solidFill>
              <a:srgbClr val="6D99C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de-DE" sz="1600" b="1" dirty="0" err="1">
                <a:latin typeface="+mj-lt"/>
                <a:cs typeface="Arial" pitchFamily="34" charset="0"/>
              </a:rPr>
              <a:t>Professionali</a:t>
            </a:r>
            <a:r>
              <a:rPr lang="de-DE" sz="1600" b="1" dirty="0">
                <a:latin typeface="+mj-lt"/>
                <a:cs typeface="Arial" pitchFamily="34" charset="0"/>
              </a:rPr>
              <a:t>-</a:t>
            </a:r>
            <a:br>
              <a:rPr lang="de-DE" sz="1600" b="1" dirty="0">
                <a:latin typeface="+mj-lt"/>
                <a:cs typeface="Arial" pitchFamily="34" charset="0"/>
              </a:rPr>
            </a:br>
            <a:r>
              <a:rPr lang="de-DE" sz="1600" b="1" dirty="0" err="1">
                <a:latin typeface="+mj-lt"/>
                <a:cs typeface="Arial" pitchFamily="34" charset="0"/>
              </a:rPr>
              <a:t>sierung</a:t>
            </a:r>
            <a:endParaRPr lang="de-DE" sz="1800" b="1" dirty="0">
              <a:latin typeface="+mj-lt"/>
              <a:cs typeface="Arial" pitchFamily="34" charset="0"/>
            </a:endParaRPr>
          </a:p>
        </p:txBody>
      </p:sp>
      <p:sp>
        <p:nvSpPr>
          <p:cNvPr id="11" name="Inhaltsplatzhalter 2"/>
          <p:cNvSpPr txBox="1">
            <a:spLocks/>
          </p:cNvSpPr>
          <p:nvPr/>
        </p:nvSpPr>
        <p:spPr>
          <a:xfrm>
            <a:off x="4610100" y="2698750"/>
            <a:ext cx="1820863" cy="2492375"/>
          </a:xfrm>
          <a:prstGeom prst="rect">
            <a:avLst/>
          </a:prstGeom>
          <a:solidFill>
            <a:srgbClr val="F5F6F9"/>
          </a:solidFill>
          <a:ln>
            <a:solidFill>
              <a:srgbClr val="53749B"/>
            </a:solidFill>
          </a:ln>
        </p:spPr>
        <p:txBody>
          <a:bodyPr anchor="ctr"/>
          <a:lstStyle/>
          <a:p>
            <a:pPr algn="ctr" eaLnBrk="0" hangingPunct="0">
              <a:spcBef>
                <a:spcPts val="0"/>
              </a:spcBef>
              <a:buClr>
                <a:srgbClr val="77B800"/>
              </a:buClr>
              <a:defRPr/>
            </a:pPr>
            <a:r>
              <a:rPr lang="de-DE" sz="1200" kern="0" dirty="0">
                <a:solidFill>
                  <a:schemeClr val="tx1"/>
                </a:solidFill>
                <a:latin typeface="+mn-lt"/>
                <a:cs typeface="Arial" pitchFamily="34" charset="0"/>
              </a:rPr>
              <a:t>Professionalisierung</a:t>
            </a:r>
            <a:br>
              <a:rPr lang="de-DE" sz="1200" kern="0" dirty="0">
                <a:solidFill>
                  <a:schemeClr val="tx1"/>
                </a:solidFill>
                <a:latin typeface="+mn-lt"/>
                <a:cs typeface="Arial" pitchFamily="34" charset="0"/>
              </a:rPr>
            </a:br>
            <a:r>
              <a:rPr lang="de-DE" sz="1200" kern="0" dirty="0">
                <a:solidFill>
                  <a:schemeClr val="tx1"/>
                </a:solidFill>
                <a:latin typeface="+mn-lt"/>
                <a:cs typeface="Arial" pitchFamily="34" charset="0"/>
              </a:rPr>
              <a:t>(Skills und Effizienz)</a:t>
            </a:r>
          </a:p>
          <a:p>
            <a:pPr algn="ctr" eaLnBrk="0" hangingPunct="0">
              <a:spcBef>
                <a:spcPts val="0"/>
              </a:spcBef>
              <a:buClr>
                <a:srgbClr val="77B800"/>
              </a:buClr>
              <a:defRPr/>
            </a:pPr>
            <a:endParaRPr lang="de-DE" sz="1200" kern="0" dirty="0">
              <a:solidFill>
                <a:schemeClr val="tx1"/>
              </a:solidFill>
              <a:latin typeface="+mn-lt"/>
              <a:cs typeface="Arial" pitchFamily="34" charset="0"/>
            </a:endParaRPr>
          </a:p>
          <a:p>
            <a:pPr algn="ctr" eaLnBrk="0" hangingPunct="0">
              <a:spcBef>
                <a:spcPts val="0"/>
              </a:spcBef>
              <a:buClr>
                <a:srgbClr val="77B800"/>
              </a:buClr>
              <a:defRPr/>
            </a:pPr>
            <a:endParaRPr lang="de-DE" sz="1200" kern="0" dirty="0">
              <a:solidFill>
                <a:schemeClr val="tx1"/>
              </a:solidFill>
              <a:latin typeface="+mn-lt"/>
              <a:cs typeface="Arial" pitchFamily="34" charset="0"/>
            </a:endParaRPr>
          </a:p>
          <a:p>
            <a:pPr algn="ctr" eaLnBrk="0" hangingPunct="0">
              <a:spcBef>
                <a:spcPts val="0"/>
              </a:spcBef>
              <a:buClr>
                <a:srgbClr val="77B800"/>
              </a:buClr>
              <a:defRPr/>
            </a:pPr>
            <a:r>
              <a:rPr lang="de-DE" sz="1200" kern="0" dirty="0">
                <a:solidFill>
                  <a:schemeClr val="tx1"/>
                </a:solidFill>
                <a:latin typeface="+mn-lt"/>
                <a:cs typeface="Arial" pitchFamily="34" charset="0"/>
              </a:rPr>
              <a:t>Nutzung industrieller Strukturen und Know-how durch die ÖV im Rahmen einer ÖPP</a:t>
            </a:r>
          </a:p>
          <a:p>
            <a:pPr algn="ctr" eaLnBrk="0" hangingPunct="0">
              <a:spcBef>
                <a:spcPts val="0"/>
              </a:spcBef>
              <a:buClr>
                <a:srgbClr val="77B800"/>
              </a:buClr>
              <a:defRPr/>
            </a:pPr>
            <a:endParaRPr lang="de-DE" sz="1200" kern="0" dirty="0">
              <a:solidFill>
                <a:schemeClr val="tx1"/>
              </a:solidFill>
              <a:latin typeface="+mn-lt"/>
              <a:cs typeface="Arial" pitchFamily="34" charset="0"/>
            </a:endParaRPr>
          </a:p>
          <a:p>
            <a:pPr algn="ctr" eaLnBrk="0" hangingPunct="0">
              <a:spcBef>
                <a:spcPts val="0"/>
              </a:spcBef>
              <a:buClr>
                <a:srgbClr val="77B800"/>
              </a:buClr>
              <a:defRPr/>
            </a:pPr>
            <a:endParaRPr lang="de-DE" sz="1200" kern="0" dirty="0">
              <a:solidFill>
                <a:schemeClr val="tx1"/>
              </a:solidFill>
              <a:latin typeface="+mn-lt"/>
              <a:cs typeface="Arial" pitchFamily="34" charset="0"/>
            </a:endParaRPr>
          </a:p>
          <a:p>
            <a:pPr algn="ctr" eaLnBrk="0" hangingPunct="0">
              <a:spcBef>
                <a:spcPts val="0"/>
              </a:spcBef>
              <a:buClr>
                <a:srgbClr val="77B800"/>
              </a:buClr>
              <a:defRPr/>
            </a:pPr>
            <a:r>
              <a:rPr lang="de-DE" sz="1200" kern="0" dirty="0">
                <a:solidFill>
                  <a:schemeClr val="tx1"/>
                </a:solidFill>
                <a:latin typeface="+mn-lt"/>
                <a:cs typeface="Arial" pitchFamily="34" charset="0"/>
              </a:rPr>
              <a:t>Steigerung der Qualität der Leistungserbringung</a:t>
            </a:r>
          </a:p>
        </p:txBody>
      </p:sp>
      <p:sp>
        <p:nvSpPr>
          <p:cNvPr id="12" name="Rectangle 75"/>
          <p:cNvSpPr>
            <a:spLocks noChangeArrowheads="1"/>
          </p:cNvSpPr>
          <p:nvPr/>
        </p:nvSpPr>
        <p:spPr bwMode="gray">
          <a:xfrm>
            <a:off x="6815138" y="1838325"/>
            <a:ext cx="1820862" cy="711200"/>
          </a:xfrm>
          <a:prstGeom prst="rect">
            <a:avLst/>
          </a:prstGeom>
          <a:solidFill>
            <a:srgbClr val="53749B"/>
          </a:solidFill>
          <a:ln w="9525" algn="ctr">
            <a:solidFill>
              <a:srgbClr val="6D99C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de-DE" sz="1600" b="1" dirty="0">
                <a:latin typeface="+mj-lt"/>
                <a:cs typeface="Arial" pitchFamily="34" charset="0"/>
              </a:rPr>
              <a:t>Leistungs-</a:t>
            </a:r>
            <a:br>
              <a:rPr lang="de-DE" sz="1600" b="1" dirty="0">
                <a:latin typeface="+mj-lt"/>
                <a:cs typeface="Arial" pitchFamily="34" charset="0"/>
              </a:rPr>
            </a:br>
            <a:r>
              <a:rPr lang="de-DE" sz="1600" b="1" dirty="0" err="1">
                <a:latin typeface="+mj-lt"/>
                <a:cs typeface="Arial" pitchFamily="34" charset="0"/>
              </a:rPr>
              <a:t>erweiterung</a:t>
            </a:r>
            <a:endParaRPr lang="de-DE" sz="1800" b="1" dirty="0">
              <a:latin typeface="+mj-lt"/>
              <a:cs typeface="Arial" pitchFamily="34" charset="0"/>
            </a:endParaRPr>
          </a:p>
        </p:txBody>
      </p:sp>
      <p:sp>
        <p:nvSpPr>
          <p:cNvPr id="13" name="Inhaltsplatzhalter 2"/>
          <p:cNvSpPr txBox="1">
            <a:spLocks/>
          </p:cNvSpPr>
          <p:nvPr/>
        </p:nvSpPr>
        <p:spPr>
          <a:xfrm>
            <a:off x="6815138" y="2698750"/>
            <a:ext cx="1820862" cy="2492375"/>
          </a:xfrm>
          <a:prstGeom prst="rect">
            <a:avLst/>
          </a:prstGeom>
          <a:solidFill>
            <a:srgbClr val="F5F6F9"/>
          </a:solidFill>
          <a:ln>
            <a:solidFill>
              <a:srgbClr val="53749B"/>
            </a:solidFill>
          </a:ln>
        </p:spPr>
        <p:txBody>
          <a:bodyPr anchor="ctr"/>
          <a:lstStyle/>
          <a:p>
            <a:pPr algn="ctr" eaLnBrk="0" hangingPunct="0">
              <a:spcBef>
                <a:spcPts val="0"/>
              </a:spcBef>
              <a:buClr>
                <a:srgbClr val="77B800"/>
              </a:buClr>
              <a:defRPr/>
            </a:pPr>
            <a:r>
              <a:rPr lang="de-DE" sz="1200" kern="0" dirty="0">
                <a:solidFill>
                  <a:schemeClr val="tx1"/>
                </a:solidFill>
                <a:cs typeface="Arial" pitchFamily="34" charset="0"/>
              </a:rPr>
              <a:t>Freisetzung von Ressourcen für neue Aufgaben </a:t>
            </a:r>
          </a:p>
          <a:p>
            <a:pPr algn="ctr" eaLnBrk="0" hangingPunct="0">
              <a:spcBef>
                <a:spcPts val="0"/>
              </a:spcBef>
              <a:buClr>
                <a:srgbClr val="77B800"/>
              </a:buClr>
              <a:defRPr/>
            </a:pPr>
            <a:endParaRPr lang="de-DE" sz="1200" kern="0" dirty="0">
              <a:solidFill>
                <a:schemeClr val="tx1"/>
              </a:solidFill>
              <a:latin typeface="+mn-lt"/>
              <a:cs typeface="Arial" pitchFamily="34" charset="0"/>
            </a:endParaRPr>
          </a:p>
          <a:p>
            <a:pPr algn="ctr" eaLnBrk="0" hangingPunct="0">
              <a:spcBef>
                <a:spcPts val="0"/>
              </a:spcBef>
              <a:buClr>
                <a:srgbClr val="77B800"/>
              </a:buClr>
              <a:defRPr/>
            </a:pPr>
            <a:r>
              <a:rPr lang="de-DE" sz="1200" kern="0" dirty="0">
                <a:solidFill>
                  <a:schemeClr val="tx1"/>
                </a:solidFill>
                <a:latin typeface="+mn-lt"/>
                <a:cs typeface="Arial" pitchFamily="34" charset="0"/>
              </a:rPr>
              <a:t>Optimierung der Aufgabenerledigung im Rahmen einer ÖPP</a:t>
            </a:r>
          </a:p>
          <a:p>
            <a:pPr algn="ctr" eaLnBrk="0" hangingPunct="0">
              <a:spcBef>
                <a:spcPts val="0"/>
              </a:spcBef>
              <a:buClr>
                <a:srgbClr val="77B800"/>
              </a:buClr>
              <a:defRPr/>
            </a:pPr>
            <a:endParaRPr lang="de-DE" sz="1200" kern="0" dirty="0">
              <a:solidFill>
                <a:schemeClr val="tx1"/>
              </a:solidFill>
              <a:latin typeface="+mn-lt"/>
              <a:cs typeface="Arial" pitchFamily="34" charset="0"/>
            </a:endParaRPr>
          </a:p>
          <a:p>
            <a:pPr algn="ctr" eaLnBrk="0" hangingPunct="0">
              <a:spcBef>
                <a:spcPts val="0"/>
              </a:spcBef>
              <a:buClr>
                <a:srgbClr val="77B800"/>
              </a:buClr>
              <a:defRPr/>
            </a:pPr>
            <a:endParaRPr lang="de-DE" sz="1200" kern="0" dirty="0">
              <a:solidFill>
                <a:schemeClr val="tx1"/>
              </a:solidFill>
              <a:latin typeface="+mn-lt"/>
              <a:cs typeface="Arial" pitchFamily="34" charset="0"/>
            </a:endParaRPr>
          </a:p>
          <a:p>
            <a:pPr algn="ctr" eaLnBrk="0" hangingPunct="0">
              <a:spcBef>
                <a:spcPts val="0"/>
              </a:spcBef>
              <a:buClr>
                <a:srgbClr val="77B800"/>
              </a:buClr>
              <a:defRPr/>
            </a:pPr>
            <a:r>
              <a:rPr lang="de-DE" sz="1200" kern="0" dirty="0">
                <a:solidFill>
                  <a:schemeClr val="tx1"/>
                </a:solidFill>
                <a:latin typeface="+mn-lt"/>
                <a:cs typeface="Arial" pitchFamily="34" charset="0"/>
              </a:rPr>
              <a:t>Erweiterung des Aufgabenfeldes der Öffentlichen Hand</a:t>
            </a:r>
          </a:p>
        </p:txBody>
      </p:sp>
      <p:sp>
        <p:nvSpPr>
          <p:cNvPr id="17417" name="Ellipse 15"/>
          <p:cNvSpPr>
            <a:spLocks noChangeArrowheads="1"/>
          </p:cNvSpPr>
          <p:nvPr/>
        </p:nvSpPr>
        <p:spPr bwMode="auto">
          <a:xfrm>
            <a:off x="3084513" y="5332413"/>
            <a:ext cx="534987" cy="508000"/>
          </a:xfrm>
          <a:prstGeom prst="ellipse">
            <a:avLst/>
          </a:prstGeom>
          <a:solidFill>
            <a:srgbClr val="53749B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>
              <a:lnSpc>
                <a:spcPts val="4000"/>
              </a:lnSpc>
            </a:pPr>
            <a:r>
              <a:rPr lang="de-DE" sz="4000" b="1">
                <a:latin typeface="Arial" pitchFamily="34" charset="0"/>
              </a:rPr>
              <a:t>–</a:t>
            </a:r>
          </a:p>
        </p:txBody>
      </p:sp>
      <p:cxnSp>
        <p:nvCxnSpPr>
          <p:cNvPr id="17418" name="Gerade Verbindung mit Pfeil 24"/>
          <p:cNvCxnSpPr>
            <a:cxnSpLocks noChangeShapeType="1"/>
          </p:cNvCxnSpPr>
          <p:nvPr/>
        </p:nvCxnSpPr>
        <p:spPr bwMode="auto">
          <a:xfrm>
            <a:off x="400050" y="6021388"/>
            <a:ext cx="8235950" cy="1587"/>
          </a:xfrm>
          <a:prstGeom prst="straightConnector1">
            <a:avLst/>
          </a:prstGeom>
          <a:noFill/>
          <a:ln w="57150" algn="ctr">
            <a:solidFill>
              <a:srgbClr val="53749B"/>
            </a:solidFill>
            <a:round/>
            <a:headEnd/>
            <a:tailEnd type="arrow" w="med" len="med"/>
          </a:ln>
        </p:spPr>
      </p:cxnSp>
      <p:sp>
        <p:nvSpPr>
          <p:cNvPr id="17419" name="Textfeld 25"/>
          <p:cNvSpPr txBox="1">
            <a:spLocks noChangeArrowheads="1"/>
          </p:cNvSpPr>
          <p:nvPr/>
        </p:nvSpPr>
        <p:spPr bwMode="auto">
          <a:xfrm>
            <a:off x="2578100" y="6008688"/>
            <a:ext cx="38195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solidFill>
                  <a:schemeClr val="tx1"/>
                </a:solidFill>
              </a:rPr>
              <a:t>Evolution von IT- und Dienstleistungs-ÖPP</a:t>
            </a:r>
          </a:p>
        </p:txBody>
      </p:sp>
      <p:sp>
        <p:nvSpPr>
          <p:cNvPr id="18" name="Rectangle 75"/>
          <p:cNvSpPr>
            <a:spLocks noChangeArrowheads="1"/>
          </p:cNvSpPr>
          <p:nvPr/>
        </p:nvSpPr>
        <p:spPr bwMode="gray">
          <a:xfrm>
            <a:off x="400050" y="2698750"/>
            <a:ext cx="1885950" cy="701675"/>
          </a:xfrm>
          <a:prstGeom prst="rect">
            <a:avLst/>
          </a:prstGeom>
          <a:solidFill>
            <a:srgbClr val="53749B"/>
          </a:solidFill>
          <a:ln w="9525" algn="ctr">
            <a:solidFill>
              <a:srgbClr val="6D99C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de-DE" sz="1600" b="1" dirty="0">
                <a:latin typeface="+mj-lt"/>
                <a:cs typeface="Arial" pitchFamily="34" charset="0"/>
              </a:rPr>
              <a:t>Ziel</a:t>
            </a:r>
            <a:endParaRPr lang="de-DE" sz="1800" b="1" dirty="0">
              <a:latin typeface="+mj-lt"/>
              <a:cs typeface="Arial" pitchFamily="34" charset="0"/>
            </a:endParaRPr>
          </a:p>
        </p:txBody>
      </p:sp>
      <p:sp>
        <p:nvSpPr>
          <p:cNvPr id="20" name="Rectangle 75"/>
          <p:cNvSpPr>
            <a:spLocks noChangeArrowheads="1"/>
          </p:cNvSpPr>
          <p:nvPr/>
        </p:nvSpPr>
        <p:spPr bwMode="gray">
          <a:xfrm>
            <a:off x="400050" y="3603625"/>
            <a:ext cx="1885950" cy="701675"/>
          </a:xfrm>
          <a:prstGeom prst="rect">
            <a:avLst/>
          </a:prstGeom>
          <a:solidFill>
            <a:srgbClr val="53749B"/>
          </a:solidFill>
          <a:ln w="9525" algn="ctr">
            <a:solidFill>
              <a:srgbClr val="6D99C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de-DE" sz="1600" b="1" dirty="0">
                <a:latin typeface="+mj-lt"/>
                <a:cs typeface="Arial" pitchFamily="34" charset="0"/>
              </a:rPr>
              <a:t>Lösung</a:t>
            </a:r>
            <a:endParaRPr lang="de-DE" sz="1800" b="1" dirty="0">
              <a:latin typeface="+mj-lt"/>
              <a:cs typeface="Arial" pitchFamily="34" charset="0"/>
            </a:endParaRPr>
          </a:p>
        </p:txBody>
      </p:sp>
      <p:sp>
        <p:nvSpPr>
          <p:cNvPr id="17422" name="Ellipse 15"/>
          <p:cNvSpPr>
            <a:spLocks noChangeArrowheads="1"/>
          </p:cNvSpPr>
          <p:nvPr/>
        </p:nvSpPr>
        <p:spPr bwMode="auto">
          <a:xfrm>
            <a:off x="5256213" y="5332413"/>
            <a:ext cx="534987" cy="508000"/>
          </a:xfrm>
          <a:prstGeom prst="ellipse">
            <a:avLst/>
          </a:prstGeom>
          <a:solidFill>
            <a:srgbClr val="53749B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/>
            <a:r>
              <a:rPr lang="de-DE" sz="4000" b="1">
                <a:latin typeface="Arial" pitchFamily="34" charset="0"/>
              </a:rPr>
              <a:t>=</a:t>
            </a:r>
          </a:p>
        </p:txBody>
      </p:sp>
      <p:sp>
        <p:nvSpPr>
          <p:cNvPr id="17423" name="Ellipse 15"/>
          <p:cNvSpPr>
            <a:spLocks noChangeArrowheads="1"/>
          </p:cNvSpPr>
          <p:nvPr/>
        </p:nvSpPr>
        <p:spPr bwMode="auto">
          <a:xfrm>
            <a:off x="7466013" y="5332413"/>
            <a:ext cx="534987" cy="508000"/>
          </a:xfrm>
          <a:prstGeom prst="ellipse">
            <a:avLst/>
          </a:prstGeom>
          <a:solidFill>
            <a:srgbClr val="53749B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/>
            <a:r>
              <a:rPr lang="de-DE" sz="4000" b="1">
                <a:latin typeface="Arial" pitchFamily="34" charset="0"/>
              </a:rPr>
              <a:t>+</a:t>
            </a:r>
          </a:p>
        </p:txBody>
      </p:sp>
      <p:sp>
        <p:nvSpPr>
          <p:cNvPr id="26" name="Rectangle 75"/>
          <p:cNvSpPr>
            <a:spLocks noChangeArrowheads="1"/>
          </p:cNvSpPr>
          <p:nvPr/>
        </p:nvSpPr>
        <p:spPr bwMode="gray">
          <a:xfrm>
            <a:off x="400050" y="4505325"/>
            <a:ext cx="1885950" cy="701675"/>
          </a:xfrm>
          <a:prstGeom prst="rect">
            <a:avLst/>
          </a:prstGeom>
          <a:solidFill>
            <a:srgbClr val="53749B"/>
          </a:solidFill>
          <a:ln w="9525" algn="ctr">
            <a:solidFill>
              <a:srgbClr val="6D99C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de-DE" sz="1600" b="1" dirty="0">
                <a:latin typeface="+mj-lt"/>
                <a:cs typeface="Arial" pitchFamily="34" charset="0"/>
              </a:rPr>
              <a:t>Ergebnis</a:t>
            </a:r>
            <a:endParaRPr lang="de-DE" sz="1800" b="1" dirty="0">
              <a:latin typeface="+mj-lt"/>
              <a:cs typeface="Arial" pitchFamily="34" charset="0"/>
            </a:endParaRPr>
          </a:p>
        </p:txBody>
      </p:sp>
      <p:sp>
        <p:nvSpPr>
          <p:cNvPr id="22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8194675" y="6515100"/>
            <a:ext cx="685800" cy="304800"/>
          </a:xfrm>
        </p:spPr>
        <p:txBody>
          <a:bodyPr/>
          <a:lstStyle/>
          <a:p>
            <a:pPr>
              <a:defRPr/>
            </a:pPr>
            <a:fld id="{21CDBED8-B76C-4E07-BB23-53166BCFF7FA}" type="slidenum">
              <a:rPr lang="de-DE" smtClean="0">
                <a:solidFill>
                  <a:schemeClr val="bg1"/>
                </a:solidFill>
                <a:ea typeface="MS PGothic" pitchFamily="34" charset="-128"/>
              </a:rPr>
              <a:pPr>
                <a:defRPr/>
              </a:pPr>
              <a:t>14</a:t>
            </a:fld>
            <a:endParaRPr lang="de-DE" dirty="0" smtClean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23" name="Datumsplatzhalter 4"/>
          <p:cNvSpPr>
            <a:spLocks noGrp="1"/>
          </p:cNvSpPr>
          <p:nvPr>
            <p:ph type="dt" sz="quarter" idx="12"/>
          </p:nvPr>
        </p:nvSpPr>
        <p:spPr>
          <a:xfrm>
            <a:off x="252413" y="6515100"/>
            <a:ext cx="1219200" cy="304800"/>
          </a:xfrm>
        </p:spPr>
        <p:txBody>
          <a:bodyPr/>
          <a:lstStyle/>
          <a:p>
            <a:pPr>
              <a:defRPr/>
            </a:pPr>
            <a:fld id="{2B0E3178-D85D-42FF-A4F7-2676EC8005A7}" type="datetime1">
              <a:rPr lang="de-DE" smtClean="0">
                <a:solidFill>
                  <a:schemeClr val="bg1"/>
                </a:solidFill>
                <a:ea typeface="MS PGothic" pitchFamily="34" charset="-128"/>
              </a:rPr>
              <a:pPr>
                <a:defRPr/>
              </a:pPr>
              <a:t>08.07.2010</a:t>
            </a:fld>
            <a:endParaRPr lang="de-DE" dirty="0" smtClean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24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1631950" y="6515100"/>
            <a:ext cx="6369050" cy="304800"/>
          </a:xfrm>
        </p:spPr>
        <p:txBody>
          <a:bodyPr/>
          <a:lstStyle/>
          <a:p>
            <a:r>
              <a:rPr lang="de-DE" dirty="0" err="1" smtClean="0">
                <a:solidFill>
                  <a:schemeClr val="bg1"/>
                </a:solidFill>
                <a:latin typeface="Arial" pitchFamily="34" charset="0"/>
              </a:rPr>
              <a:t>Partnering</a:t>
            </a:r>
            <a:r>
              <a:rPr lang="de-DE" dirty="0" smtClean="0">
                <a:solidFill>
                  <a:schemeClr val="bg1"/>
                </a:solidFill>
                <a:latin typeface="Arial" pitchFamily="34" charset="0"/>
              </a:rPr>
              <a:t> und Finanzierung – Modelle für die Stadt der Zukunft</a:t>
            </a:r>
            <a:endParaRPr lang="de-DE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latin typeface="+mn-lt"/>
              </a:rPr>
              <a:t>Partnerschaften Deutschland berät die öffentliche Hand in vielen Teilbereichen der IT- und Dienstleistungserbringung für die Verwaltung</a:t>
            </a:r>
          </a:p>
        </p:txBody>
      </p:sp>
      <p:sp>
        <p:nvSpPr>
          <p:cNvPr id="42" name="Inhaltsplatzhalter 26"/>
          <p:cNvSpPr txBox="1">
            <a:spLocks/>
          </p:cNvSpPr>
          <p:nvPr/>
        </p:nvSpPr>
        <p:spPr bwMode="auto">
          <a:xfrm>
            <a:off x="3259138" y="2359025"/>
            <a:ext cx="2073275" cy="5873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marL="342900" indent="-342900" algn="ctr" eaLnBrk="0" hangingPunct="0">
              <a:spcBef>
                <a:spcPct val="20000"/>
              </a:spcBef>
              <a:buClr>
                <a:srgbClr val="284467"/>
              </a:buClr>
              <a:defRPr/>
            </a:pPr>
            <a:r>
              <a:rPr lang="de-DE" sz="1050" b="1" kern="0" dirty="0">
                <a:solidFill>
                  <a:schemeClr val="tx1"/>
                </a:solidFill>
                <a:latin typeface="+mn-lt"/>
                <a:cs typeface="Arial" pitchFamily="34" charset="0"/>
              </a:rPr>
              <a:t>Transformations-Partnerschaft</a:t>
            </a:r>
          </a:p>
        </p:txBody>
      </p:sp>
      <p:sp>
        <p:nvSpPr>
          <p:cNvPr id="24580" name="Zylinder 45"/>
          <p:cNvSpPr>
            <a:spLocks noChangeArrowheads="1"/>
          </p:cNvSpPr>
          <p:nvPr/>
        </p:nvSpPr>
        <p:spPr bwMode="auto">
          <a:xfrm>
            <a:off x="882650" y="4497388"/>
            <a:ext cx="2135188" cy="669925"/>
          </a:xfrm>
          <a:prstGeom prst="can">
            <a:avLst>
              <a:gd name="adj" fmla="val 25000"/>
            </a:avLst>
          </a:prstGeom>
          <a:solidFill>
            <a:srgbClr val="A5B2CA"/>
          </a:solidFill>
          <a:ln w="15875">
            <a:solidFill>
              <a:srgbClr val="C2CADC"/>
            </a:solidFill>
            <a:miter lim="800000"/>
            <a:headEnd/>
            <a:tailEnd/>
          </a:ln>
        </p:spPr>
        <p:txBody>
          <a:bodyPr tIns="144000" anchor="ctr"/>
          <a:lstStyle/>
          <a:p>
            <a:pPr algn="ctr" eaLnBrk="0" hangingPunct="0">
              <a:defRPr/>
            </a:pPr>
            <a:r>
              <a:rPr lang="de-DE" sz="1050" b="1">
                <a:solidFill>
                  <a:srgbClr val="003A67"/>
                </a:solidFill>
                <a:latin typeface="+mn-lt"/>
                <a:cs typeface="Arial" pitchFamily="34" charset="0"/>
              </a:rPr>
              <a:t>Infrastruktur </a:t>
            </a:r>
          </a:p>
          <a:p>
            <a:pPr algn="ctr" eaLnBrk="0" hangingPunct="0">
              <a:defRPr/>
            </a:pPr>
            <a:r>
              <a:rPr lang="de-DE" sz="1050" b="1">
                <a:solidFill>
                  <a:srgbClr val="003A67"/>
                </a:solidFill>
                <a:latin typeface="+mn-lt"/>
                <a:cs typeface="Arial" pitchFamily="34" charset="0"/>
              </a:rPr>
              <a:t>Betriebsdienste</a:t>
            </a:r>
          </a:p>
        </p:txBody>
      </p:sp>
      <p:sp>
        <p:nvSpPr>
          <p:cNvPr id="47" name="Zylinder 46"/>
          <p:cNvSpPr/>
          <p:nvPr/>
        </p:nvSpPr>
        <p:spPr bwMode="auto">
          <a:xfrm>
            <a:off x="882650" y="3614738"/>
            <a:ext cx="2166938" cy="833437"/>
          </a:xfrm>
          <a:prstGeom prst="can">
            <a:avLst/>
          </a:prstGeom>
          <a:solidFill>
            <a:srgbClr val="A5B2CA"/>
          </a:solidFill>
          <a:ln w="15875">
            <a:solidFill>
              <a:srgbClr val="C2CADC"/>
            </a:solidFill>
            <a:miter lim="800000"/>
            <a:headEnd/>
            <a:tailEnd/>
          </a:ln>
        </p:spPr>
        <p:txBody>
          <a:bodyPr tIns="144000" anchor="ctr"/>
          <a:lstStyle/>
          <a:p>
            <a:pPr algn="ctr" eaLnBrk="0" hangingPunct="0">
              <a:defRPr/>
            </a:pPr>
            <a:r>
              <a:rPr lang="de-DE" sz="900" b="1" dirty="0" err="1">
                <a:solidFill>
                  <a:srgbClr val="003A67"/>
                </a:solidFill>
                <a:latin typeface="+mn-lt"/>
                <a:cs typeface="Arial" pitchFamily="34" charset="0"/>
              </a:rPr>
              <a:t>Application</a:t>
            </a:r>
            <a:r>
              <a:rPr lang="de-DE" sz="900" b="1" dirty="0">
                <a:solidFill>
                  <a:srgbClr val="003A67"/>
                </a:solidFill>
                <a:latin typeface="+mn-lt"/>
                <a:cs typeface="Arial" pitchFamily="34" charset="0"/>
              </a:rPr>
              <a:t> Management Services </a:t>
            </a:r>
          </a:p>
          <a:p>
            <a:pPr algn="ctr" eaLnBrk="0" hangingPunct="0">
              <a:defRPr/>
            </a:pPr>
            <a:r>
              <a:rPr lang="de-DE" sz="900" dirty="0">
                <a:solidFill>
                  <a:srgbClr val="003A67"/>
                </a:solidFill>
                <a:latin typeface="+mn-lt"/>
                <a:cs typeface="Arial" pitchFamily="34" charset="0"/>
              </a:rPr>
              <a:t>(Hosting, Life-Cycle-Management, End-</a:t>
            </a:r>
            <a:r>
              <a:rPr lang="de-DE" sz="900" dirty="0" err="1">
                <a:solidFill>
                  <a:srgbClr val="003A67"/>
                </a:solidFill>
                <a:latin typeface="+mn-lt"/>
                <a:cs typeface="Arial" pitchFamily="34" charset="0"/>
              </a:rPr>
              <a:t>Of</a:t>
            </a:r>
            <a:r>
              <a:rPr lang="de-DE" sz="900" dirty="0">
                <a:solidFill>
                  <a:srgbClr val="003A67"/>
                </a:solidFill>
                <a:latin typeface="+mn-lt"/>
                <a:cs typeface="Arial" pitchFamily="34" charset="0"/>
              </a:rPr>
              <a:t>-Life) Architekturleistungen</a:t>
            </a:r>
          </a:p>
        </p:txBody>
      </p:sp>
      <p:sp>
        <p:nvSpPr>
          <p:cNvPr id="24582" name="Zylinder 47"/>
          <p:cNvSpPr>
            <a:spLocks noChangeArrowheads="1"/>
          </p:cNvSpPr>
          <p:nvPr/>
        </p:nvSpPr>
        <p:spPr bwMode="auto">
          <a:xfrm>
            <a:off x="850900" y="2284413"/>
            <a:ext cx="2166938" cy="1244600"/>
          </a:xfrm>
          <a:prstGeom prst="can">
            <a:avLst>
              <a:gd name="adj" fmla="val 25000"/>
            </a:avLst>
          </a:prstGeom>
          <a:solidFill>
            <a:srgbClr val="A5B2CA"/>
          </a:solidFill>
          <a:ln w="15875">
            <a:solidFill>
              <a:srgbClr val="C2CADC"/>
            </a:solidFill>
            <a:miter lim="800000"/>
            <a:headEnd/>
            <a:tailEnd/>
          </a:ln>
        </p:spPr>
        <p:txBody>
          <a:bodyPr tIns="144000" anchor="ctr"/>
          <a:lstStyle/>
          <a:p>
            <a:pPr algn="ctr" eaLnBrk="0" hangingPunct="0">
              <a:defRPr/>
            </a:pPr>
            <a:r>
              <a:rPr lang="de-DE" sz="1000" b="1" dirty="0">
                <a:solidFill>
                  <a:srgbClr val="003A67"/>
                </a:solidFill>
                <a:latin typeface="+mn-lt"/>
                <a:cs typeface="Arial" pitchFamily="34" charset="0"/>
              </a:rPr>
              <a:t>IT-Prozesse, Verwaltungsprozessberatung</a:t>
            </a:r>
          </a:p>
          <a:p>
            <a:pPr algn="ctr" eaLnBrk="0" hangingPunct="0">
              <a:defRPr/>
            </a:pPr>
            <a:r>
              <a:rPr lang="de-DE" sz="1000" dirty="0">
                <a:solidFill>
                  <a:srgbClr val="003A67"/>
                </a:solidFill>
                <a:latin typeface="+mn-lt"/>
                <a:cs typeface="Arial" pitchFamily="34" charset="0"/>
              </a:rPr>
              <a:t>(Strategisches Sourcing, Entwicklung zum Dienstleistungszentrum, </a:t>
            </a:r>
          </a:p>
          <a:p>
            <a:pPr algn="ctr" eaLnBrk="0" hangingPunct="0">
              <a:defRPr/>
            </a:pPr>
            <a:r>
              <a:rPr lang="de-DE" sz="1000" dirty="0" err="1">
                <a:solidFill>
                  <a:srgbClr val="003A67"/>
                </a:solidFill>
                <a:latin typeface="+mn-lt"/>
                <a:cs typeface="Arial" pitchFamily="34" charset="0"/>
              </a:rPr>
              <a:t>Supply</a:t>
            </a:r>
            <a:r>
              <a:rPr lang="de-DE" sz="1000" dirty="0">
                <a:solidFill>
                  <a:srgbClr val="003A67"/>
                </a:solidFill>
                <a:latin typeface="+mn-lt"/>
                <a:cs typeface="Arial" pitchFamily="34" charset="0"/>
              </a:rPr>
              <a:t>-On-Demand)</a:t>
            </a:r>
          </a:p>
        </p:txBody>
      </p:sp>
      <p:sp>
        <p:nvSpPr>
          <p:cNvPr id="24583" name="Textfeld 13"/>
          <p:cNvSpPr txBox="1">
            <a:spLocks noChangeArrowheads="1"/>
          </p:cNvSpPr>
          <p:nvPr/>
        </p:nvSpPr>
        <p:spPr bwMode="auto">
          <a:xfrm>
            <a:off x="374650" y="5299075"/>
            <a:ext cx="2643188" cy="461963"/>
          </a:xfrm>
          <a:prstGeom prst="rect">
            <a:avLst/>
          </a:prstGeom>
          <a:solidFill>
            <a:srgbClr val="E0E4ED"/>
          </a:solidFill>
          <a:ln w="15875">
            <a:solidFill>
              <a:srgbClr val="C2CADC"/>
            </a:solidFill>
            <a:miter lim="800000"/>
            <a:headEnd/>
            <a:tailEnd/>
          </a:ln>
        </p:spPr>
        <p:txBody>
          <a:bodyPr tIns="46800">
            <a:spAutoFit/>
          </a:bodyPr>
          <a:lstStyle/>
          <a:p>
            <a:pPr algn="ctr">
              <a:defRPr/>
            </a:pPr>
            <a:r>
              <a:rPr lang="de-DE" sz="1200" dirty="0">
                <a:solidFill>
                  <a:srgbClr val="003A67"/>
                </a:solidFill>
                <a:latin typeface="+mn-lt"/>
                <a:cs typeface="Arial" pitchFamily="34" charset="0"/>
              </a:rPr>
              <a:t>Wertschöpfung im Bereich </a:t>
            </a:r>
          </a:p>
          <a:p>
            <a:pPr algn="ctr">
              <a:defRPr/>
            </a:pPr>
            <a:r>
              <a:rPr lang="de-DE" sz="1200" dirty="0">
                <a:solidFill>
                  <a:srgbClr val="003A67"/>
                </a:solidFill>
                <a:latin typeface="+mn-lt"/>
                <a:cs typeface="Arial" pitchFamily="34" charset="0"/>
              </a:rPr>
              <a:t>der  IT- und Dienstleistungen</a:t>
            </a:r>
          </a:p>
        </p:txBody>
      </p:sp>
      <p:sp>
        <p:nvSpPr>
          <p:cNvPr id="24584" name="Textfeld 13"/>
          <p:cNvSpPr txBox="1">
            <a:spLocks noChangeArrowheads="1"/>
          </p:cNvSpPr>
          <p:nvPr/>
        </p:nvSpPr>
        <p:spPr bwMode="auto">
          <a:xfrm>
            <a:off x="3259138" y="5299075"/>
            <a:ext cx="3151187" cy="461963"/>
          </a:xfrm>
          <a:prstGeom prst="rect">
            <a:avLst/>
          </a:prstGeom>
          <a:solidFill>
            <a:srgbClr val="E0E4ED"/>
          </a:solidFill>
          <a:ln w="15875">
            <a:solidFill>
              <a:srgbClr val="C2CADC"/>
            </a:solidFill>
            <a:miter lim="800000"/>
            <a:headEnd/>
            <a:tailEnd/>
          </a:ln>
        </p:spPr>
        <p:txBody>
          <a:bodyPr tIns="46800">
            <a:spAutoFit/>
          </a:bodyPr>
          <a:lstStyle/>
          <a:p>
            <a:pPr algn="ctr">
              <a:defRPr/>
            </a:pPr>
            <a:r>
              <a:rPr lang="de-DE" sz="1200" dirty="0">
                <a:solidFill>
                  <a:srgbClr val="003A67"/>
                </a:solidFill>
                <a:latin typeface="+mn-lt"/>
                <a:cs typeface="Arial" pitchFamily="34" charset="0"/>
              </a:rPr>
              <a:t>Beispielthemen für IT- und </a:t>
            </a:r>
          </a:p>
          <a:p>
            <a:pPr algn="ctr">
              <a:defRPr/>
            </a:pPr>
            <a:r>
              <a:rPr lang="de-DE" sz="1200" dirty="0">
                <a:solidFill>
                  <a:srgbClr val="003A67"/>
                </a:solidFill>
                <a:latin typeface="+mn-lt"/>
                <a:cs typeface="Arial" pitchFamily="34" charset="0"/>
              </a:rPr>
              <a:t>Dienstleistungs-Partnerschaften</a:t>
            </a:r>
          </a:p>
        </p:txBody>
      </p:sp>
      <p:sp>
        <p:nvSpPr>
          <p:cNvPr id="24585" name="Richtungspfeil 32"/>
          <p:cNvSpPr>
            <a:spLocks noChangeArrowheads="1"/>
          </p:cNvSpPr>
          <p:nvPr/>
        </p:nvSpPr>
        <p:spPr bwMode="auto">
          <a:xfrm rot="16200000">
            <a:off x="-981869" y="3455194"/>
            <a:ext cx="3068638" cy="355600"/>
          </a:xfrm>
          <a:prstGeom prst="homePlate">
            <a:avLst>
              <a:gd name="adj" fmla="val 49893"/>
            </a:avLst>
          </a:prstGeom>
          <a:gradFill rotWithShape="0">
            <a:gsLst>
              <a:gs pos="0">
                <a:srgbClr val="A5B2CA"/>
              </a:gs>
              <a:gs pos="37000">
                <a:srgbClr val="D8DDE8"/>
              </a:gs>
              <a:gs pos="83000">
                <a:srgbClr val="E7EAF1"/>
              </a:gs>
              <a:gs pos="100000">
                <a:srgbClr val="FFFFFF"/>
              </a:gs>
            </a:gsLst>
            <a:lin ang="0"/>
          </a:gradFill>
          <a:ln w="15875">
            <a:solidFill>
              <a:srgbClr val="C2CADC"/>
            </a:solidFill>
            <a:miter lim="800000"/>
            <a:headEnd/>
            <a:tailEnd/>
          </a:ln>
        </p:spPr>
        <p:txBody>
          <a:bodyPr tIns="90000" bIns="90000" anchor="ctr"/>
          <a:lstStyle/>
          <a:p>
            <a:pPr algn="ctr" eaLnBrk="0" hangingPunct="0">
              <a:defRPr/>
            </a:pPr>
            <a:endParaRPr lang="de-DE" sz="1200" b="1">
              <a:solidFill>
                <a:srgbClr val="003A67"/>
              </a:solidFill>
              <a:latin typeface="+mn-lt"/>
              <a:cs typeface="Arial" pitchFamily="34" charset="0"/>
            </a:endParaRPr>
          </a:p>
        </p:txBody>
      </p:sp>
      <p:sp>
        <p:nvSpPr>
          <p:cNvPr id="24586" name="Textfeld 51"/>
          <p:cNvSpPr txBox="1">
            <a:spLocks noChangeArrowheads="1"/>
          </p:cNvSpPr>
          <p:nvPr/>
        </p:nvSpPr>
        <p:spPr bwMode="auto">
          <a:xfrm rot="16200000">
            <a:off x="-804863" y="3571876"/>
            <a:ext cx="268287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050">
                <a:solidFill>
                  <a:srgbClr val="003A67"/>
                </a:solidFill>
                <a:latin typeface="+mn-lt"/>
                <a:cs typeface="Arial" pitchFamily="34" charset="0"/>
              </a:rPr>
              <a:t>Strategische Bedeutung des Wertbeitrags</a:t>
            </a:r>
          </a:p>
        </p:txBody>
      </p:sp>
      <p:sp>
        <p:nvSpPr>
          <p:cNvPr id="36" name="Inhaltsplatzhalter 26"/>
          <p:cNvSpPr txBox="1">
            <a:spLocks/>
          </p:cNvSpPr>
          <p:nvPr/>
        </p:nvSpPr>
        <p:spPr bwMode="auto">
          <a:xfrm>
            <a:off x="3259138" y="3614738"/>
            <a:ext cx="1019175" cy="7524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lIns="72000" tIns="72000" rIns="72000" bIns="72000" anchor="ctr" anchorCtr="1"/>
          <a:lstStyle/>
          <a:p>
            <a:pPr marL="0" lvl="3" indent="85725" algn="ctr" eaLnBrk="0" hangingPunct="0">
              <a:spcBef>
                <a:spcPct val="20000"/>
              </a:spcBef>
              <a:defRPr/>
            </a:pPr>
            <a:r>
              <a:rPr lang="de-DE" sz="1050" b="1" kern="0" dirty="0">
                <a:solidFill>
                  <a:schemeClr val="tx1"/>
                </a:solidFill>
                <a:cs typeface="Arial" pitchFamily="34" charset="0"/>
              </a:rPr>
              <a:t>Software-Factory</a:t>
            </a:r>
          </a:p>
        </p:txBody>
      </p:sp>
      <p:sp>
        <p:nvSpPr>
          <p:cNvPr id="19" name="Inhaltsplatzhalter 26"/>
          <p:cNvSpPr txBox="1">
            <a:spLocks/>
          </p:cNvSpPr>
          <p:nvPr/>
        </p:nvSpPr>
        <p:spPr bwMode="auto">
          <a:xfrm>
            <a:off x="3259138" y="4448175"/>
            <a:ext cx="1019175" cy="78263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lIns="72000" tIns="72000" rIns="72000" bIns="72000" anchor="ctr" anchorCtr="1"/>
          <a:lstStyle/>
          <a:p>
            <a:pPr marL="0" lvl="3" indent="85725" algn="ctr" eaLnBrk="0" hangingPunct="0">
              <a:spcBef>
                <a:spcPct val="20000"/>
              </a:spcBef>
              <a:defRPr/>
            </a:pPr>
            <a:r>
              <a:rPr lang="de-DE" sz="1050" b="1" kern="0" dirty="0">
                <a:solidFill>
                  <a:schemeClr val="tx1"/>
                </a:solidFill>
                <a:latin typeface="+mn-lt"/>
                <a:cs typeface="Arial" pitchFamily="34" charset="0"/>
              </a:rPr>
              <a:t>Green RZ</a:t>
            </a:r>
          </a:p>
        </p:txBody>
      </p:sp>
      <p:sp>
        <p:nvSpPr>
          <p:cNvPr id="17" name="Inhaltsplatzhalter 26"/>
          <p:cNvSpPr txBox="1">
            <a:spLocks/>
          </p:cNvSpPr>
          <p:nvPr/>
        </p:nvSpPr>
        <p:spPr bwMode="auto">
          <a:xfrm>
            <a:off x="5407025" y="2373313"/>
            <a:ext cx="1003300" cy="285591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marL="342900" indent="-342900" algn="ctr" eaLnBrk="0" hangingPunct="0">
              <a:spcBef>
                <a:spcPct val="20000"/>
              </a:spcBef>
              <a:buClr>
                <a:srgbClr val="284467"/>
              </a:buClr>
              <a:defRPr/>
            </a:pPr>
            <a:r>
              <a:rPr lang="de-DE" sz="1050" b="1" kern="0" dirty="0" err="1">
                <a:solidFill>
                  <a:schemeClr val="tx1"/>
                </a:solidFill>
                <a:latin typeface="+mn-lt"/>
                <a:cs typeface="Arial" pitchFamily="34" charset="0"/>
              </a:rPr>
              <a:t>Skill</a:t>
            </a:r>
            <a:r>
              <a:rPr lang="de-DE" sz="1050" b="1" kern="0" dirty="0">
                <a:solidFill>
                  <a:schemeClr val="tx1"/>
                </a:solidFill>
                <a:latin typeface="+mn-lt"/>
                <a:cs typeface="Arial" pitchFamily="34" charset="0"/>
              </a:rPr>
              <a:t>-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rgbClr val="284467"/>
              </a:buClr>
              <a:defRPr/>
            </a:pPr>
            <a:r>
              <a:rPr lang="de-DE" sz="1050" b="1" kern="0" dirty="0">
                <a:solidFill>
                  <a:schemeClr val="tx1"/>
                </a:solidFill>
                <a:latin typeface="+mn-lt"/>
                <a:cs typeface="Arial" pitchFamily="34" charset="0"/>
              </a:rPr>
              <a:t>Partner-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rgbClr val="284467"/>
              </a:buClr>
              <a:defRPr/>
            </a:pPr>
            <a:r>
              <a:rPr lang="de-DE" sz="1050" b="1" kern="0" dirty="0" err="1">
                <a:solidFill>
                  <a:schemeClr val="tx1"/>
                </a:solidFill>
                <a:latin typeface="+mn-lt"/>
                <a:cs typeface="Arial" pitchFamily="34" charset="0"/>
              </a:rPr>
              <a:t>schaft</a:t>
            </a:r>
            <a:r>
              <a:rPr lang="de-DE" sz="1050" b="1" kern="0" dirty="0">
                <a:solidFill>
                  <a:schemeClr val="tx1"/>
                </a:solidFill>
                <a:latin typeface="+mn-lt"/>
                <a:cs typeface="Arial" pitchFamily="34" charset="0"/>
              </a:rPr>
              <a:t> /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rgbClr val="284467"/>
              </a:buClr>
              <a:defRPr/>
            </a:pPr>
            <a:r>
              <a:rPr lang="de-DE" sz="1050" b="1" kern="0" dirty="0" err="1">
                <a:solidFill>
                  <a:schemeClr val="tx1"/>
                </a:solidFill>
                <a:latin typeface="+mn-lt"/>
                <a:cs typeface="Arial" pitchFamily="34" charset="0"/>
              </a:rPr>
              <a:t>Inhouse</a:t>
            </a:r>
            <a:r>
              <a:rPr lang="de-DE" sz="1050" b="1" kern="0" dirty="0">
                <a:solidFill>
                  <a:schemeClr val="tx1"/>
                </a:solidFill>
                <a:latin typeface="+mn-lt"/>
                <a:cs typeface="Arial" pitchFamily="34" charset="0"/>
              </a:rPr>
              <a:t>-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rgbClr val="284467"/>
              </a:buClr>
              <a:defRPr/>
            </a:pPr>
            <a:r>
              <a:rPr lang="de-DE" sz="1050" b="1" kern="0" dirty="0">
                <a:solidFill>
                  <a:schemeClr val="tx1"/>
                </a:solidFill>
                <a:latin typeface="+mn-lt"/>
                <a:cs typeface="Arial" pitchFamily="34" charset="0"/>
              </a:rPr>
              <a:t>Consulting</a:t>
            </a:r>
          </a:p>
        </p:txBody>
      </p:sp>
      <p:sp>
        <p:nvSpPr>
          <p:cNvPr id="18" name="Inhaltsplatzhalter 26"/>
          <p:cNvSpPr txBox="1">
            <a:spLocks/>
          </p:cNvSpPr>
          <p:nvPr/>
        </p:nvSpPr>
        <p:spPr bwMode="auto">
          <a:xfrm>
            <a:off x="3259138" y="3024188"/>
            <a:ext cx="2073275" cy="50482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marL="342900" indent="-342900" algn="ctr" eaLnBrk="0" hangingPunct="0">
              <a:spcBef>
                <a:spcPct val="20000"/>
              </a:spcBef>
              <a:buClr>
                <a:srgbClr val="284467"/>
              </a:buClr>
              <a:defRPr/>
            </a:pPr>
            <a:r>
              <a:rPr lang="de-DE" sz="1050" b="1" kern="0" dirty="0">
                <a:solidFill>
                  <a:schemeClr val="tx1"/>
                </a:solidFill>
                <a:latin typeface="+mn-lt"/>
                <a:cs typeface="Arial" pitchFamily="34" charset="0"/>
              </a:rPr>
              <a:t>Innovations-Management</a:t>
            </a:r>
          </a:p>
        </p:txBody>
      </p:sp>
      <p:sp>
        <p:nvSpPr>
          <p:cNvPr id="21" name="Inhaltsplatzhalter 26"/>
          <p:cNvSpPr txBox="1">
            <a:spLocks/>
          </p:cNvSpPr>
          <p:nvPr/>
        </p:nvSpPr>
        <p:spPr bwMode="auto">
          <a:xfrm>
            <a:off x="4357688" y="3614738"/>
            <a:ext cx="974725" cy="16160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lIns="72000" tIns="72000" rIns="72000" bIns="72000" anchor="ctr" anchorCtr="1"/>
          <a:lstStyle/>
          <a:p>
            <a:pPr marL="0" lvl="3" indent="85725" algn="ctr" eaLnBrk="0" hangingPunct="0">
              <a:spcBef>
                <a:spcPct val="20000"/>
              </a:spcBef>
              <a:defRPr/>
            </a:pPr>
            <a:r>
              <a:rPr lang="de-DE" sz="1050" b="1" kern="0" dirty="0" err="1">
                <a:solidFill>
                  <a:schemeClr val="tx1"/>
                </a:solidFill>
                <a:cs typeface="Arial" pitchFamily="34" charset="0"/>
              </a:rPr>
              <a:t>Cloud</a:t>
            </a:r>
            <a:endParaRPr lang="de-DE" sz="1050" b="1" kern="0" dirty="0">
              <a:solidFill>
                <a:schemeClr val="tx1"/>
              </a:solidFill>
              <a:cs typeface="Arial" pitchFamily="34" charset="0"/>
            </a:endParaRPr>
          </a:p>
          <a:p>
            <a:pPr marL="0" lvl="3" indent="85725" algn="ctr" eaLnBrk="0" hangingPunct="0">
              <a:spcBef>
                <a:spcPct val="20000"/>
              </a:spcBef>
              <a:defRPr/>
            </a:pPr>
            <a:r>
              <a:rPr lang="de-DE" sz="1050" b="1" kern="0" dirty="0">
                <a:solidFill>
                  <a:schemeClr val="tx1"/>
                </a:solidFill>
                <a:cs typeface="Arial" pitchFamily="34" charset="0"/>
              </a:rPr>
              <a:t>Computing</a:t>
            </a:r>
          </a:p>
        </p:txBody>
      </p:sp>
      <p:sp>
        <p:nvSpPr>
          <p:cNvPr id="20" name="Textfeld 13"/>
          <p:cNvSpPr txBox="1">
            <a:spLocks noChangeArrowheads="1"/>
          </p:cNvSpPr>
          <p:nvPr/>
        </p:nvSpPr>
        <p:spPr bwMode="auto">
          <a:xfrm>
            <a:off x="6629400" y="5299075"/>
            <a:ext cx="2228850" cy="461963"/>
          </a:xfrm>
          <a:prstGeom prst="rect">
            <a:avLst/>
          </a:prstGeom>
          <a:solidFill>
            <a:srgbClr val="E0E4ED"/>
          </a:solidFill>
          <a:ln w="15875">
            <a:solidFill>
              <a:srgbClr val="C2CADC"/>
            </a:solidFill>
            <a:miter lim="800000"/>
            <a:headEnd/>
            <a:tailEnd/>
          </a:ln>
        </p:spPr>
        <p:txBody>
          <a:bodyPr tIns="46800"/>
          <a:lstStyle/>
          <a:p>
            <a:pPr algn="ctr">
              <a:defRPr/>
            </a:pPr>
            <a:r>
              <a:rPr lang="de-DE" sz="1200" dirty="0">
                <a:solidFill>
                  <a:srgbClr val="003A67"/>
                </a:solidFill>
                <a:latin typeface="+mn-lt"/>
                <a:cs typeface="Arial" pitchFamily="34" charset="0"/>
              </a:rPr>
              <a:t>Weitere Themen für </a:t>
            </a:r>
          </a:p>
          <a:p>
            <a:pPr algn="ctr">
              <a:defRPr/>
            </a:pPr>
            <a:r>
              <a:rPr lang="de-DE" sz="1200" dirty="0">
                <a:solidFill>
                  <a:srgbClr val="003A67"/>
                </a:solidFill>
                <a:latin typeface="+mn-lt"/>
                <a:cs typeface="Arial" pitchFamily="34" charset="0"/>
              </a:rPr>
              <a:t>DL-Partnerschaften</a:t>
            </a:r>
          </a:p>
        </p:txBody>
      </p:sp>
      <p:sp>
        <p:nvSpPr>
          <p:cNvPr id="22" name="Inhaltsplatzhalter 26"/>
          <p:cNvSpPr txBox="1">
            <a:spLocks/>
          </p:cNvSpPr>
          <p:nvPr/>
        </p:nvSpPr>
        <p:spPr bwMode="auto">
          <a:xfrm>
            <a:off x="6629400" y="4497388"/>
            <a:ext cx="2228850" cy="70326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lIns="72000" tIns="72000" rIns="72000" bIns="72000" anchor="ctr" anchorCtr="1"/>
          <a:lstStyle/>
          <a:p>
            <a:pPr marL="0" lvl="3" indent="85725" algn="ctr" eaLnBrk="0" hangingPunct="0">
              <a:spcBef>
                <a:spcPct val="20000"/>
              </a:spcBef>
              <a:defRPr/>
            </a:pPr>
            <a:r>
              <a:rPr lang="de-DE" sz="1050" b="1" kern="0" dirty="0">
                <a:solidFill>
                  <a:schemeClr val="tx1"/>
                </a:solidFill>
                <a:latin typeface="+mn-lt"/>
                <a:cs typeface="Arial" pitchFamily="34" charset="0"/>
              </a:rPr>
              <a:t>Input- / Output-</a:t>
            </a:r>
          </a:p>
          <a:p>
            <a:pPr marL="0" lvl="3" indent="85725" algn="ctr" eaLnBrk="0" hangingPunct="0">
              <a:spcBef>
                <a:spcPct val="20000"/>
              </a:spcBef>
              <a:defRPr/>
            </a:pPr>
            <a:r>
              <a:rPr lang="de-DE" sz="1050" b="1" kern="0" dirty="0">
                <a:solidFill>
                  <a:schemeClr val="tx1"/>
                </a:solidFill>
                <a:latin typeface="+mn-lt"/>
                <a:cs typeface="Arial" pitchFamily="34" charset="0"/>
              </a:rPr>
              <a:t>Management</a:t>
            </a:r>
          </a:p>
        </p:txBody>
      </p:sp>
      <p:sp>
        <p:nvSpPr>
          <p:cNvPr id="23" name="Inhaltsplatzhalter 26"/>
          <p:cNvSpPr txBox="1">
            <a:spLocks/>
          </p:cNvSpPr>
          <p:nvPr/>
        </p:nvSpPr>
        <p:spPr bwMode="auto">
          <a:xfrm>
            <a:off x="6629400" y="2373313"/>
            <a:ext cx="2228850" cy="5873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marL="342900" indent="-342900" algn="ctr" eaLnBrk="0" hangingPunct="0">
              <a:spcBef>
                <a:spcPct val="20000"/>
              </a:spcBef>
              <a:buClr>
                <a:srgbClr val="284467"/>
              </a:buClr>
              <a:defRPr/>
            </a:pPr>
            <a:r>
              <a:rPr lang="de-DE" sz="1050" b="1" kern="0" dirty="0">
                <a:solidFill>
                  <a:schemeClr val="tx1"/>
                </a:solidFill>
                <a:latin typeface="+mn-lt"/>
                <a:cs typeface="Arial" pitchFamily="34" charset="0"/>
              </a:rPr>
              <a:t>Front-/Back-Office / D115 /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rgbClr val="284467"/>
              </a:buClr>
              <a:defRPr/>
            </a:pPr>
            <a:r>
              <a:rPr lang="de-DE" sz="1050" b="1" kern="0" dirty="0">
                <a:solidFill>
                  <a:schemeClr val="tx1"/>
                </a:solidFill>
                <a:latin typeface="+mn-lt"/>
                <a:cs typeface="Arial" pitchFamily="34" charset="0"/>
              </a:rPr>
              <a:t>Bürgerservices</a:t>
            </a:r>
          </a:p>
        </p:txBody>
      </p:sp>
      <p:sp>
        <p:nvSpPr>
          <p:cNvPr id="24" name="Inhaltsplatzhalter 26"/>
          <p:cNvSpPr txBox="1">
            <a:spLocks/>
          </p:cNvSpPr>
          <p:nvPr/>
        </p:nvSpPr>
        <p:spPr bwMode="auto">
          <a:xfrm>
            <a:off x="6629400" y="3024188"/>
            <a:ext cx="2228850" cy="5873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 eaLnBrk="0" hangingPunct="0">
              <a:spcBef>
                <a:spcPts val="0"/>
              </a:spcBef>
              <a:buClr>
                <a:srgbClr val="284467"/>
              </a:buClr>
              <a:defRPr/>
            </a:pPr>
            <a:r>
              <a:rPr lang="de-DE" sz="1050" b="1" kern="0" dirty="0">
                <a:solidFill>
                  <a:schemeClr val="tx1"/>
                </a:solidFill>
                <a:latin typeface="+mn-lt"/>
                <a:cs typeface="Arial" pitchFamily="34" charset="0"/>
              </a:rPr>
              <a:t>Interkommunale Zusammenarbeit</a:t>
            </a:r>
          </a:p>
        </p:txBody>
      </p:sp>
      <p:sp>
        <p:nvSpPr>
          <p:cNvPr id="25" name="Inhaltsplatzhalter 26"/>
          <p:cNvSpPr txBox="1">
            <a:spLocks/>
          </p:cNvSpPr>
          <p:nvPr/>
        </p:nvSpPr>
        <p:spPr bwMode="auto">
          <a:xfrm>
            <a:off x="6629400" y="3697288"/>
            <a:ext cx="1066800" cy="75088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 eaLnBrk="0" hangingPunct="0">
              <a:spcBef>
                <a:spcPts val="0"/>
              </a:spcBef>
              <a:buClr>
                <a:srgbClr val="284467"/>
              </a:buClr>
              <a:defRPr/>
            </a:pPr>
            <a:r>
              <a:rPr lang="de-DE" sz="1050" b="1" kern="0" dirty="0" err="1">
                <a:solidFill>
                  <a:schemeClr val="tx1"/>
                </a:solidFill>
                <a:latin typeface="+mn-lt"/>
                <a:cs typeface="Arial" pitchFamily="34" charset="0"/>
              </a:rPr>
              <a:t>eVergabe</a:t>
            </a:r>
            <a:r>
              <a:rPr lang="de-DE" sz="1050" b="1" kern="0" dirty="0">
                <a:solidFill>
                  <a:schemeClr val="tx1"/>
                </a:solidFill>
                <a:latin typeface="+mn-lt"/>
                <a:cs typeface="Arial" pitchFamily="34" charset="0"/>
              </a:rPr>
              <a:t> / </a:t>
            </a:r>
            <a:r>
              <a:rPr lang="de-DE" sz="1050" b="1" kern="0" dirty="0" err="1">
                <a:solidFill>
                  <a:schemeClr val="tx1"/>
                </a:solidFill>
                <a:latin typeface="+mn-lt"/>
                <a:cs typeface="Arial" pitchFamily="34" charset="0"/>
              </a:rPr>
              <a:t>ePoststelle</a:t>
            </a:r>
            <a:endParaRPr lang="de-DE" sz="1050" b="1" kern="0" dirty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7" name="Inhaltsplatzhalter 26"/>
          <p:cNvSpPr txBox="1">
            <a:spLocks/>
          </p:cNvSpPr>
          <p:nvPr/>
        </p:nvSpPr>
        <p:spPr bwMode="auto">
          <a:xfrm>
            <a:off x="7761288" y="3697288"/>
            <a:ext cx="1096962" cy="75088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 eaLnBrk="0" hangingPunct="0">
              <a:spcBef>
                <a:spcPts val="0"/>
              </a:spcBef>
              <a:buClr>
                <a:srgbClr val="284467"/>
              </a:buClr>
              <a:defRPr/>
            </a:pPr>
            <a:r>
              <a:rPr lang="de-DE" sz="1050" b="1" kern="0" dirty="0">
                <a:solidFill>
                  <a:schemeClr val="tx1"/>
                </a:solidFill>
                <a:latin typeface="+mn-lt"/>
                <a:cs typeface="Arial" pitchFamily="34" charset="0"/>
              </a:rPr>
              <a:t>Kommunale  DL-Zentren &amp; </a:t>
            </a:r>
            <a:r>
              <a:rPr lang="de-DE" sz="1050" b="1" kern="0" dirty="0" err="1">
                <a:solidFill>
                  <a:schemeClr val="tx1"/>
                </a:solidFill>
                <a:cs typeface="Arial" pitchFamily="34" charset="0"/>
              </a:rPr>
              <a:t>CallCenter</a:t>
            </a:r>
            <a:r>
              <a:rPr lang="de-DE" sz="1050" b="1" kern="0" dirty="0">
                <a:solidFill>
                  <a:schemeClr val="tx1"/>
                </a:solidFill>
                <a:cs typeface="Arial" pitchFamily="34" charset="0"/>
              </a:rPr>
              <a:t> </a:t>
            </a:r>
            <a:endParaRPr lang="de-DE" sz="1050" b="1" kern="0" dirty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8454" name="Rechteck 27"/>
          <p:cNvSpPr>
            <a:spLocks noChangeArrowheads="1"/>
          </p:cNvSpPr>
          <p:nvPr/>
        </p:nvSpPr>
        <p:spPr bwMode="auto">
          <a:xfrm>
            <a:off x="257175" y="1990725"/>
            <a:ext cx="6256338" cy="3881438"/>
          </a:xfrm>
          <a:prstGeom prst="rect">
            <a:avLst/>
          </a:prstGeom>
          <a:noFill/>
          <a:ln w="15875">
            <a:solidFill>
              <a:srgbClr val="53749B"/>
            </a:solidFill>
            <a:miter lim="800000"/>
            <a:headEnd/>
            <a:tailEnd/>
          </a:ln>
        </p:spPr>
        <p:txBody>
          <a:bodyPr tIns="90000" bIns="90000" anchor="ctr"/>
          <a:lstStyle/>
          <a:p>
            <a:pPr algn="ctr" eaLnBrk="0" hangingPunct="0"/>
            <a:endParaRPr lang="de-DE" sz="1200">
              <a:solidFill>
                <a:srgbClr val="003A67"/>
              </a:solidFill>
              <a:latin typeface="Arial" pitchFamily="34" charset="0"/>
            </a:endParaRPr>
          </a:p>
        </p:txBody>
      </p:sp>
      <p:sp>
        <p:nvSpPr>
          <p:cNvPr id="18455" name="Rechteck 28"/>
          <p:cNvSpPr>
            <a:spLocks noChangeArrowheads="1"/>
          </p:cNvSpPr>
          <p:nvPr/>
        </p:nvSpPr>
        <p:spPr bwMode="auto">
          <a:xfrm>
            <a:off x="6584950" y="1990725"/>
            <a:ext cx="2352675" cy="3881438"/>
          </a:xfrm>
          <a:prstGeom prst="rect">
            <a:avLst/>
          </a:prstGeom>
          <a:noFill/>
          <a:ln w="15875">
            <a:solidFill>
              <a:srgbClr val="53749B"/>
            </a:solidFill>
            <a:miter lim="800000"/>
            <a:headEnd/>
            <a:tailEnd/>
          </a:ln>
        </p:spPr>
        <p:txBody>
          <a:bodyPr tIns="90000" bIns="90000" anchor="ctr"/>
          <a:lstStyle/>
          <a:p>
            <a:pPr algn="ctr" eaLnBrk="0" hangingPunct="0"/>
            <a:endParaRPr lang="de-DE" sz="1200">
              <a:solidFill>
                <a:srgbClr val="003A67"/>
              </a:solidFill>
              <a:latin typeface="Arial" pitchFamily="34" charset="0"/>
            </a:endParaRPr>
          </a:p>
        </p:txBody>
      </p:sp>
      <p:sp>
        <p:nvSpPr>
          <p:cNvPr id="30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8194675" y="6515100"/>
            <a:ext cx="685800" cy="304800"/>
          </a:xfrm>
        </p:spPr>
        <p:txBody>
          <a:bodyPr/>
          <a:lstStyle/>
          <a:p>
            <a:pPr>
              <a:defRPr/>
            </a:pPr>
            <a:fld id="{21CDBED8-B76C-4E07-BB23-53166BCFF7FA}" type="slidenum">
              <a:rPr lang="de-DE" smtClean="0">
                <a:solidFill>
                  <a:schemeClr val="bg1"/>
                </a:solidFill>
                <a:ea typeface="MS PGothic" pitchFamily="34" charset="-128"/>
              </a:rPr>
              <a:pPr>
                <a:defRPr/>
              </a:pPr>
              <a:t>15</a:t>
            </a:fld>
            <a:endParaRPr lang="de-DE" dirty="0" smtClean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31" name="Datumsplatzhalter 4"/>
          <p:cNvSpPr>
            <a:spLocks noGrp="1"/>
          </p:cNvSpPr>
          <p:nvPr>
            <p:ph type="dt" sz="quarter" idx="12"/>
          </p:nvPr>
        </p:nvSpPr>
        <p:spPr>
          <a:xfrm>
            <a:off x="252413" y="6515100"/>
            <a:ext cx="1219200" cy="304800"/>
          </a:xfrm>
        </p:spPr>
        <p:txBody>
          <a:bodyPr/>
          <a:lstStyle/>
          <a:p>
            <a:pPr>
              <a:defRPr/>
            </a:pPr>
            <a:fld id="{2B0E3178-D85D-42FF-A4F7-2676EC8005A7}" type="datetime1">
              <a:rPr lang="de-DE" smtClean="0">
                <a:solidFill>
                  <a:schemeClr val="bg1"/>
                </a:solidFill>
                <a:ea typeface="MS PGothic" pitchFamily="34" charset="-128"/>
              </a:rPr>
              <a:pPr>
                <a:defRPr/>
              </a:pPr>
              <a:t>08.07.2010</a:t>
            </a:fld>
            <a:endParaRPr lang="de-DE" dirty="0" smtClean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32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1631950" y="6515100"/>
            <a:ext cx="6369050" cy="304800"/>
          </a:xfrm>
        </p:spPr>
        <p:txBody>
          <a:bodyPr/>
          <a:lstStyle/>
          <a:p>
            <a:r>
              <a:rPr lang="de-DE" dirty="0" err="1" smtClean="0">
                <a:solidFill>
                  <a:schemeClr val="bg1"/>
                </a:solidFill>
                <a:latin typeface="Arial" pitchFamily="34" charset="0"/>
              </a:rPr>
              <a:t>Partnering</a:t>
            </a:r>
            <a:r>
              <a:rPr lang="de-DE" dirty="0" smtClean="0">
                <a:solidFill>
                  <a:schemeClr val="bg1"/>
                </a:solidFill>
                <a:latin typeface="Arial" pitchFamily="34" charset="0"/>
              </a:rPr>
              <a:t> und Finanzierung – Modelle für die Stadt der Zukunft</a:t>
            </a:r>
            <a:endParaRPr lang="de-DE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feld 2"/>
          <p:cNvSpPr txBox="1">
            <a:spLocks noChangeAspect="1"/>
          </p:cNvSpPr>
          <p:nvPr/>
        </p:nvSpPr>
        <p:spPr bwMode="auto">
          <a:xfrm>
            <a:off x="241300" y="1914525"/>
            <a:ext cx="7200900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de-DE" sz="2400" dirty="0">
                <a:solidFill>
                  <a:schemeClr val="tx1"/>
                </a:solidFill>
                <a:latin typeface="Arial" pitchFamily="34" charset="0"/>
              </a:rPr>
              <a:t>Vielen Dank für Ihre Aufmerksamkeit.</a:t>
            </a:r>
            <a:br>
              <a:rPr lang="de-DE" sz="2400" dirty="0">
                <a:solidFill>
                  <a:schemeClr val="tx1"/>
                </a:solidFill>
                <a:latin typeface="Arial" pitchFamily="34" charset="0"/>
              </a:rPr>
            </a:br>
            <a:r>
              <a:rPr lang="de-DE" sz="2400" dirty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de-DE" sz="2400" dirty="0">
                <a:solidFill>
                  <a:schemeClr val="tx1"/>
                </a:solidFill>
                <a:latin typeface="Arial" pitchFamily="34" charset="0"/>
              </a:rPr>
            </a:br>
            <a:r>
              <a:rPr lang="de-DE" sz="2000" dirty="0">
                <a:solidFill>
                  <a:schemeClr val="tx1"/>
                </a:solidFill>
                <a:latin typeface="Arial" pitchFamily="34" charset="0"/>
              </a:rPr>
              <a:t>Burkhard Landré</a:t>
            </a:r>
            <a:br>
              <a:rPr lang="de-DE" sz="2000" dirty="0">
                <a:solidFill>
                  <a:schemeClr val="tx1"/>
                </a:solidFill>
                <a:latin typeface="Arial" pitchFamily="34" charset="0"/>
              </a:rPr>
            </a:br>
            <a:r>
              <a:rPr lang="de-DE" sz="2000" dirty="0">
                <a:solidFill>
                  <a:schemeClr val="tx1"/>
                </a:solidFill>
                <a:latin typeface="Arial" pitchFamily="34" charset="0"/>
              </a:rPr>
              <a:t>ÖPP Deutschland AG</a:t>
            </a:r>
            <a:br>
              <a:rPr lang="de-DE" sz="2000" dirty="0">
                <a:solidFill>
                  <a:schemeClr val="tx1"/>
                </a:solidFill>
                <a:latin typeface="Arial" pitchFamily="34" charset="0"/>
              </a:rPr>
            </a:br>
            <a:r>
              <a:rPr lang="de-DE" sz="2000" dirty="0">
                <a:solidFill>
                  <a:schemeClr val="tx1"/>
                </a:solidFill>
                <a:latin typeface="Arial" pitchFamily="34" charset="0"/>
              </a:rPr>
              <a:t>Mauerstraße 79 · 10117 Berlin</a:t>
            </a:r>
            <a:br>
              <a:rPr lang="de-DE" sz="2000" dirty="0">
                <a:solidFill>
                  <a:schemeClr val="tx1"/>
                </a:solidFill>
                <a:latin typeface="Arial" pitchFamily="34" charset="0"/>
              </a:rPr>
            </a:br>
            <a:r>
              <a:rPr lang="de-DE" sz="2000" dirty="0">
                <a:solidFill>
                  <a:schemeClr val="tx1"/>
                </a:solidFill>
                <a:latin typeface="Arial" pitchFamily="34" charset="0"/>
              </a:rPr>
              <a:t>Telefon: +49 30 / 25 76 79-300 · Telefax: +49 30 / 25 76 79-4300</a:t>
            </a:r>
            <a:br>
              <a:rPr lang="de-DE" sz="2000" dirty="0">
                <a:solidFill>
                  <a:schemeClr val="tx1"/>
                </a:solidFill>
                <a:latin typeface="Arial" pitchFamily="34" charset="0"/>
              </a:rPr>
            </a:br>
            <a:r>
              <a:rPr lang="de-DE" sz="2000" dirty="0">
                <a:solidFill>
                  <a:schemeClr val="tx1"/>
                </a:solidFill>
                <a:latin typeface="Arial" pitchFamily="34" charset="0"/>
              </a:rPr>
              <a:t>E-Mail: burkhard.landre@partnerschaften-deutschland.de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cs typeface="Arial" pitchFamily="34" charset="0"/>
              </a:rPr>
              <a:t>Anforderungen an die Stadt der Zukunft</a:t>
            </a:r>
            <a:endParaRPr lang="de-DE" dirty="0" smtClean="0"/>
          </a:p>
        </p:txBody>
      </p:sp>
      <p:sp>
        <p:nvSpPr>
          <p:cNvPr id="13315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Wandel und Zuwachs kommunaler Aufgaben bei steigendem interkommunalen Wettbewerb, schwankender haushalterischer Mittel und strukturell schwieriger demographischer Entwicklung im ländlichen Bereich</a:t>
            </a:r>
            <a:endParaRPr lang="de-DE" dirty="0" smtClean="0"/>
          </a:p>
          <a:p>
            <a:r>
              <a:rPr lang="de-DE" dirty="0" smtClean="0"/>
              <a:t>Die Notwendigkeit innovativer Lösungen im kommunalen Raum erstreckt sich auf den gesamten Bereich öffentlicher Infrastruktur wie </a:t>
            </a:r>
          </a:p>
          <a:p>
            <a:pPr lvl="1"/>
            <a:r>
              <a:rPr lang="de-DE" dirty="0" smtClean="0"/>
              <a:t>Immobilien,</a:t>
            </a:r>
          </a:p>
          <a:p>
            <a:pPr lvl="1"/>
            <a:r>
              <a:rPr lang="de-DE" dirty="0" smtClean="0"/>
              <a:t>Öffentlicher Nahverkehr,</a:t>
            </a:r>
          </a:p>
          <a:p>
            <a:pPr lvl="1"/>
            <a:r>
              <a:rPr lang="de-DE" dirty="0" smtClean="0"/>
              <a:t>Gesundheitswesen,</a:t>
            </a:r>
          </a:p>
          <a:p>
            <a:pPr lvl="1"/>
            <a:r>
              <a:rPr lang="de-DE" dirty="0" smtClean="0"/>
              <a:t>Öffentliche Beleuchtung und Verkehrssteuerungstechnik,</a:t>
            </a:r>
          </a:p>
          <a:p>
            <a:pPr lvl="1"/>
            <a:r>
              <a:rPr lang="de-DE" dirty="0" smtClean="0"/>
              <a:t>IT- und Dienstleistungsbereich.</a:t>
            </a:r>
          </a:p>
          <a:p>
            <a:pPr lvl="1"/>
            <a:endParaRPr lang="de-DE" dirty="0" smtClean="0"/>
          </a:p>
          <a:p>
            <a:pPr marL="342900" lvl="1" indent="-342900">
              <a:buClr>
                <a:srgbClr val="003867"/>
              </a:buClr>
              <a:buFont typeface="Wingdings" pitchFamily="2" charset="2"/>
              <a:buChar char="§"/>
            </a:pPr>
            <a:r>
              <a:rPr lang="de-DE" sz="1800" dirty="0" smtClean="0">
                <a:cs typeface="+mn-cs"/>
              </a:rPr>
              <a:t>Im IT-Dienstleistungsbereich sind die Aufgaben durch Komplexität und eine hohe Dynamik hinsichtlich Bedarfen, (rechtlicher) Rahmenbedingungen geprägt. </a:t>
            </a:r>
            <a:endParaRPr lang="de-DE" sz="1800" dirty="0" smtClean="0">
              <a:cs typeface="+mn-cs"/>
            </a:endParaRPr>
          </a:p>
        </p:txBody>
      </p:sp>
      <p:sp>
        <p:nvSpPr>
          <p:cNvPr id="60420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CDBED8-B76C-4E07-BB23-53166BCFF7FA}" type="slidenum">
              <a:rPr lang="de-DE" smtClean="0">
                <a:solidFill>
                  <a:schemeClr val="bg1"/>
                </a:solidFill>
                <a:ea typeface="MS PGothic" pitchFamily="34" charset="-128"/>
              </a:rPr>
              <a:pPr>
                <a:defRPr/>
              </a:pPr>
              <a:t>2</a:t>
            </a:fld>
            <a:endParaRPr lang="de-DE" dirty="0" smtClean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60421" name="Datumsplatzhalter 4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2B0E3178-D85D-42FF-A4F7-2676EC8005A7}" type="datetime1">
              <a:rPr lang="de-DE" smtClean="0">
                <a:solidFill>
                  <a:schemeClr val="bg1"/>
                </a:solidFill>
                <a:ea typeface="MS PGothic" pitchFamily="34" charset="-128"/>
              </a:rPr>
              <a:pPr>
                <a:defRPr/>
              </a:pPr>
              <a:t>08.07.2010</a:t>
            </a:fld>
            <a:endParaRPr lang="de-DE" dirty="0" smtClean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6042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bg1"/>
                </a:solidFill>
                <a:latin typeface="Arial" pitchFamily="34" charset="0"/>
              </a:rPr>
              <a:t>Partnering</a:t>
            </a:r>
            <a:r>
              <a:rPr lang="de-DE" dirty="0" smtClean="0">
                <a:solidFill>
                  <a:schemeClr val="bg1"/>
                </a:solidFill>
                <a:latin typeface="Arial" pitchFamily="34" charset="0"/>
              </a:rPr>
              <a:t> und Finanzierung – Modelle für die Stadt der Zukunft</a:t>
            </a:r>
            <a:endParaRPr lang="de-DE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Ausgangslage für </a:t>
            </a:r>
            <a:r>
              <a:rPr lang="de-DE" dirty="0" err="1" smtClean="0"/>
              <a:t>Partneringmodelle</a:t>
            </a:r>
            <a:endParaRPr 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975" defTabSz="912813">
              <a:lnSpc>
                <a:spcPct val="90000"/>
              </a:lnSpc>
              <a:spcBef>
                <a:spcPct val="35000"/>
              </a:spcBef>
              <a:spcAft>
                <a:spcPct val="5000"/>
              </a:spcAft>
              <a:tabLst>
                <a:tab pos="2333625" algn="l"/>
                <a:tab pos="6543675" algn="l"/>
              </a:tabLst>
              <a:defRPr/>
            </a:pPr>
            <a:r>
              <a:rPr lang="de-DE" dirty="0" smtClean="0">
                <a:solidFill>
                  <a:srgbClr val="003867"/>
                </a:solidFill>
              </a:rPr>
              <a:t>Entwurf § 7 Abs. 2, Satz 4 BHO: </a:t>
            </a:r>
          </a:p>
          <a:p>
            <a:pPr marL="581025" lvl="1" defTabSz="912813">
              <a:lnSpc>
                <a:spcPct val="90000"/>
              </a:lnSpc>
              <a:spcBef>
                <a:spcPct val="35000"/>
              </a:spcBef>
              <a:spcAft>
                <a:spcPct val="5000"/>
              </a:spcAft>
              <a:tabLst>
                <a:tab pos="2333625" algn="l"/>
                <a:tab pos="6543675" algn="l"/>
              </a:tabLst>
              <a:defRPr/>
            </a:pPr>
            <a:r>
              <a:rPr lang="de-DE" dirty="0" smtClean="0"/>
              <a:t>ÖPP immer dann, wenn  </a:t>
            </a:r>
            <a:r>
              <a:rPr lang="de-DE" i="1" dirty="0" smtClean="0"/>
              <a:t>„…Private </a:t>
            </a:r>
            <a:r>
              <a:rPr lang="de-DE" i="1" dirty="0" smtClean="0">
                <a:solidFill>
                  <a:srgbClr val="003867"/>
                </a:solidFill>
              </a:rPr>
              <a:t>… staatliche Aufgaben … ebenso gut oder besser erbringen können“.</a:t>
            </a:r>
            <a:r>
              <a:rPr lang="de-DE" dirty="0" smtClean="0">
                <a:solidFill>
                  <a:srgbClr val="003867"/>
                </a:solidFill>
              </a:rPr>
              <a:t> </a:t>
            </a:r>
          </a:p>
          <a:p>
            <a:pPr marL="581025" lvl="1" defTabSz="912813">
              <a:lnSpc>
                <a:spcPct val="90000"/>
              </a:lnSpc>
              <a:spcBef>
                <a:spcPct val="35000"/>
              </a:spcBef>
              <a:spcAft>
                <a:spcPct val="5000"/>
              </a:spcAft>
              <a:buFontTx/>
              <a:buNone/>
              <a:tabLst>
                <a:tab pos="2333625" algn="l"/>
                <a:tab pos="6543675" algn="l"/>
              </a:tabLst>
              <a:defRPr/>
            </a:pPr>
            <a:r>
              <a:rPr lang="de-DE" dirty="0" smtClean="0">
                <a:solidFill>
                  <a:srgbClr val="003867"/>
                </a:solidFill>
              </a:rPr>
              <a:t>	</a:t>
            </a:r>
            <a:r>
              <a:rPr lang="de-DE" dirty="0" smtClean="0"/>
              <a:t>(Beschluss von CDU/CSU und SPD vom 18. März 2009, BT-Drucksache 16/12283)</a:t>
            </a:r>
          </a:p>
          <a:p>
            <a:pPr marL="581025" lvl="1" defTabSz="912813">
              <a:lnSpc>
                <a:spcPct val="90000"/>
              </a:lnSpc>
              <a:spcBef>
                <a:spcPct val="35000"/>
              </a:spcBef>
              <a:spcAft>
                <a:spcPct val="5000"/>
              </a:spcAft>
              <a:buFontTx/>
              <a:buNone/>
              <a:tabLst>
                <a:tab pos="2333625" algn="l"/>
                <a:tab pos="6543675" algn="l"/>
              </a:tabLst>
              <a:defRPr/>
            </a:pPr>
            <a:endParaRPr lang="de-DE" sz="800" b="1" dirty="0" smtClean="0"/>
          </a:p>
          <a:p>
            <a:pPr marL="180975" defTabSz="912813">
              <a:lnSpc>
                <a:spcPct val="90000"/>
              </a:lnSpc>
              <a:spcAft>
                <a:spcPct val="50000"/>
              </a:spcAft>
              <a:tabLst>
                <a:tab pos="2333625" algn="l"/>
                <a:tab pos="6543675" algn="l"/>
              </a:tabLst>
              <a:defRPr/>
            </a:pPr>
            <a:r>
              <a:rPr lang="de-DE" b="1" dirty="0" smtClean="0">
                <a:solidFill>
                  <a:srgbClr val="003867"/>
                </a:solidFill>
              </a:rPr>
              <a:t>Effizienzvorteile</a:t>
            </a:r>
            <a:r>
              <a:rPr lang="de-DE" b="1" dirty="0" smtClean="0"/>
              <a:t> </a:t>
            </a:r>
            <a:r>
              <a:rPr lang="de-DE" dirty="0" smtClean="0"/>
              <a:t>erreichbar durch:</a:t>
            </a:r>
          </a:p>
          <a:p>
            <a:pPr marL="581025" lvl="1" defTabSz="912813">
              <a:lnSpc>
                <a:spcPct val="90000"/>
              </a:lnSpc>
              <a:spcAft>
                <a:spcPct val="50000"/>
              </a:spcAft>
              <a:tabLst>
                <a:tab pos="2333625" algn="l"/>
                <a:tab pos="6543675" algn="l"/>
              </a:tabLst>
              <a:defRPr/>
            </a:pPr>
            <a:r>
              <a:rPr lang="de-DE" dirty="0" smtClean="0"/>
              <a:t>Lebenszyklusansatz</a:t>
            </a:r>
          </a:p>
          <a:p>
            <a:pPr marL="581025" lvl="1" defTabSz="912813">
              <a:lnSpc>
                <a:spcPct val="90000"/>
              </a:lnSpc>
              <a:spcAft>
                <a:spcPct val="50000"/>
              </a:spcAft>
              <a:tabLst>
                <a:tab pos="2333625" algn="l"/>
                <a:tab pos="6543675" algn="l"/>
              </a:tabLst>
              <a:defRPr/>
            </a:pPr>
            <a:r>
              <a:rPr lang="de-DE" dirty="0" smtClean="0"/>
              <a:t>optimale Aufgaben- und Risikoverteilung</a:t>
            </a:r>
          </a:p>
          <a:p>
            <a:pPr marL="581025" lvl="1" defTabSz="912813">
              <a:lnSpc>
                <a:spcPct val="90000"/>
              </a:lnSpc>
              <a:spcAft>
                <a:spcPct val="50000"/>
              </a:spcAft>
              <a:buFontTx/>
              <a:buNone/>
              <a:tabLst>
                <a:tab pos="2333625" algn="l"/>
                <a:tab pos="6543675" algn="l"/>
              </a:tabLst>
              <a:defRPr/>
            </a:pPr>
            <a:endParaRPr lang="de-DE" sz="800" dirty="0" smtClean="0"/>
          </a:p>
          <a:p>
            <a:pPr marL="180975" defTabSz="912813">
              <a:lnSpc>
                <a:spcPct val="90000"/>
              </a:lnSpc>
              <a:spcAft>
                <a:spcPct val="50000"/>
              </a:spcAft>
              <a:tabLst>
                <a:tab pos="2333625" algn="l"/>
                <a:tab pos="6543675" algn="l"/>
              </a:tabLst>
              <a:defRPr/>
            </a:pPr>
            <a:r>
              <a:rPr lang="de-DE" dirty="0" smtClean="0"/>
              <a:t>Das bedeutet für viele </a:t>
            </a:r>
            <a:r>
              <a:rPr lang="de-DE" b="1" dirty="0" smtClean="0">
                <a:solidFill>
                  <a:srgbClr val="003867"/>
                </a:solidFill>
              </a:rPr>
              <a:t>Verwaltungen</a:t>
            </a:r>
            <a:r>
              <a:rPr lang="de-DE" dirty="0" smtClean="0">
                <a:solidFill>
                  <a:srgbClr val="003867"/>
                </a:solidFill>
              </a:rPr>
              <a:t>:</a:t>
            </a:r>
          </a:p>
          <a:p>
            <a:pPr marL="581025" lvl="1" defTabSz="912813">
              <a:lnSpc>
                <a:spcPct val="90000"/>
              </a:lnSpc>
              <a:spcAft>
                <a:spcPct val="50000"/>
              </a:spcAft>
              <a:tabLst>
                <a:tab pos="2333625" algn="l"/>
                <a:tab pos="6543675" algn="l"/>
              </a:tabLst>
              <a:defRPr/>
            </a:pPr>
            <a:r>
              <a:rPr lang="de-DE" dirty="0" smtClean="0"/>
              <a:t>neues Denken – Output statt Input</a:t>
            </a:r>
          </a:p>
          <a:p>
            <a:pPr marL="581025" lvl="1" defTabSz="912813">
              <a:lnSpc>
                <a:spcPct val="90000"/>
              </a:lnSpc>
              <a:spcAft>
                <a:spcPct val="50000"/>
              </a:spcAft>
              <a:tabLst>
                <a:tab pos="2333625" algn="l"/>
                <a:tab pos="6543675" algn="l"/>
              </a:tabLst>
              <a:defRPr/>
            </a:pPr>
            <a:r>
              <a:rPr lang="de-DE" dirty="0" smtClean="0"/>
              <a:t>komplexere Aufgaben </a:t>
            </a:r>
          </a:p>
          <a:p>
            <a:pPr marL="581025" lvl="1" defTabSz="912813">
              <a:lnSpc>
                <a:spcPct val="90000"/>
              </a:lnSpc>
              <a:spcAft>
                <a:spcPct val="50000"/>
              </a:spcAft>
              <a:tabLst>
                <a:tab pos="2333625" algn="l"/>
                <a:tab pos="6543675" algn="l"/>
              </a:tabLst>
              <a:defRPr/>
            </a:pPr>
            <a:r>
              <a:rPr lang="de-DE" dirty="0" smtClean="0"/>
              <a:t>mehr Verantwortung</a:t>
            </a:r>
          </a:p>
          <a:p>
            <a:pPr>
              <a:defRPr/>
            </a:pPr>
            <a:endParaRPr lang="de-DE" dirty="0"/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8194675" y="6515100"/>
            <a:ext cx="685800" cy="304800"/>
          </a:xfrm>
        </p:spPr>
        <p:txBody>
          <a:bodyPr/>
          <a:lstStyle/>
          <a:p>
            <a:pPr>
              <a:defRPr/>
            </a:pPr>
            <a:fld id="{21CDBED8-B76C-4E07-BB23-53166BCFF7FA}" type="slidenum">
              <a:rPr lang="de-DE" smtClean="0">
                <a:solidFill>
                  <a:schemeClr val="bg1"/>
                </a:solidFill>
                <a:ea typeface="MS PGothic" pitchFamily="34" charset="-128"/>
              </a:rPr>
              <a:pPr>
                <a:defRPr/>
              </a:pPr>
              <a:t>3</a:t>
            </a:fld>
            <a:endParaRPr lang="de-DE" dirty="0" smtClean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8" name="Datumsplatzhalter 4"/>
          <p:cNvSpPr>
            <a:spLocks noGrp="1"/>
          </p:cNvSpPr>
          <p:nvPr>
            <p:ph type="dt" sz="quarter" idx="12"/>
          </p:nvPr>
        </p:nvSpPr>
        <p:spPr>
          <a:xfrm>
            <a:off x="252413" y="6515100"/>
            <a:ext cx="1219200" cy="304800"/>
          </a:xfrm>
        </p:spPr>
        <p:txBody>
          <a:bodyPr/>
          <a:lstStyle/>
          <a:p>
            <a:pPr>
              <a:defRPr/>
            </a:pPr>
            <a:fld id="{2B0E3178-D85D-42FF-A4F7-2676EC8005A7}" type="datetime1">
              <a:rPr lang="de-DE" smtClean="0">
                <a:solidFill>
                  <a:schemeClr val="bg1"/>
                </a:solidFill>
                <a:ea typeface="MS PGothic" pitchFamily="34" charset="-128"/>
              </a:rPr>
              <a:pPr>
                <a:defRPr/>
              </a:pPr>
              <a:t>08.07.2010</a:t>
            </a:fld>
            <a:endParaRPr lang="de-DE" dirty="0" smtClean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1631950" y="6515100"/>
            <a:ext cx="6369050" cy="304800"/>
          </a:xfrm>
        </p:spPr>
        <p:txBody>
          <a:bodyPr/>
          <a:lstStyle/>
          <a:p>
            <a:r>
              <a:rPr lang="de-DE" dirty="0" err="1" smtClean="0">
                <a:solidFill>
                  <a:schemeClr val="bg1"/>
                </a:solidFill>
                <a:latin typeface="Arial" pitchFamily="34" charset="0"/>
              </a:rPr>
              <a:t>Partnering</a:t>
            </a:r>
            <a:r>
              <a:rPr lang="de-DE" dirty="0" smtClean="0">
                <a:solidFill>
                  <a:schemeClr val="bg1"/>
                </a:solidFill>
                <a:latin typeface="Arial" pitchFamily="34" charset="0"/>
              </a:rPr>
              <a:t> und Finanzierung – Modelle für die Stadt der Zukunft</a:t>
            </a:r>
            <a:endParaRPr lang="de-DE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Systematische Einordnung von ÖPP (vorläufige Darstellung)</a:t>
            </a:r>
          </a:p>
        </p:txBody>
      </p:sp>
      <p:sp>
        <p:nvSpPr>
          <p:cNvPr id="9" name="Rechteck 8"/>
          <p:cNvSpPr/>
          <p:nvPr/>
        </p:nvSpPr>
        <p:spPr bwMode="auto">
          <a:xfrm>
            <a:off x="793750" y="2619375"/>
            <a:ext cx="1530350" cy="3671888"/>
          </a:xfrm>
          <a:prstGeom prst="rect">
            <a:avLst/>
          </a:prstGeom>
          <a:solidFill>
            <a:srgbClr val="00386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de-DE" dirty="0">
              <a:solidFill>
                <a:schemeClr val="tx1"/>
              </a:solidFill>
              <a:latin typeface="L Frutiger Light" pitchFamily="-76" charset="0"/>
              <a:ea typeface="ＭＳ Ｐゴシック" pitchFamily="-76" charset="-128"/>
            </a:endParaRPr>
          </a:p>
          <a:p>
            <a:pPr eaLnBrk="0" hangingPunct="0">
              <a:defRPr/>
            </a:pPr>
            <a:endParaRPr lang="de-DE" dirty="0">
              <a:solidFill>
                <a:schemeClr val="tx1"/>
              </a:solidFill>
              <a:latin typeface="L Frutiger Light" pitchFamily="-76" charset="0"/>
              <a:ea typeface="ＭＳ Ｐゴシック" pitchFamily="-76" charset="-128"/>
            </a:endParaRPr>
          </a:p>
          <a:p>
            <a:pPr eaLnBrk="0" hangingPunct="0">
              <a:defRPr/>
            </a:pPr>
            <a:endParaRPr lang="de-DE" dirty="0">
              <a:solidFill>
                <a:schemeClr val="tx1"/>
              </a:solidFill>
              <a:latin typeface="L Frutiger Light" pitchFamily="-76" charset="0"/>
              <a:ea typeface="ＭＳ Ｐゴシック" pitchFamily="-76" charset="-128"/>
            </a:endParaRPr>
          </a:p>
          <a:p>
            <a:pPr eaLnBrk="0" hangingPunct="0">
              <a:defRPr/>
            </a:pPr>
            <a:endParaRPr lang="de-DE" dirty="0">
              <a:solidFill>
                <a:schemeClr val="tx1"/>
              </a:solidFill>
              <a:latin typeface="L Frutiger Light" pitchFamily="-76" charset="0"/>
              <a:ea typeface="ＭＳ Ｐゴシック" pitchFamily="-76" charset="-128"/>
            </a:endParaRPr>
          </a:p>
          <a:p>
            <a:pPr eaLnBrk="0" hangingPunct="0">
              <a:defRPr/>
            </a:pPr>
            <a:endParaRPr lang="de-DE" dirty="0">
              <a:solidFill>
                <a:schemeClr val="tx1"/>
              </a:solidFill>
              <a:latin typeface="L Frutiger Light" pitchFamily="-76" charset="0"/>
              <a:ea typeface="ＭＳ Ｐゴシック" pitchFamily="-76" charset="-128"/>
            </a:endParaRPr>
          </a:p>
          <a:p>
            <a:pPr eaLnBrk="0" hangingPunct="0">
              <a:defRPr/>
            </a:pPr>
            <a:endParaRPr lang="de-DE" dirty="0">
              <a:solidFill>
                <a:schemeClr val="tx1"/>
              </a:solidFill>
              <a:latin typeface="L Frutiger Light" pitchFamily="-76" charset="0"/>
              <a:ea typeface="ＭＳ Ｐゴシック" pitchFamily="-76" charset="-128"/>
            </a:endParaRPr>
          </a:p>
          <a:p>
            <a:pPr algn="ctr" eaLnBrk="0" hangingPunct="0">
              <a:defRPr/>
            </a:pPr>
            <a:r>
              <a:rPr lang="de-DE" dirty="0">
                <a:latin typeface="+mn-lt"/>
                <a:ea typeface="ＭＳ Ｐゴシック" pitchFamily="-76" charset="-128"/>
              </a:rPr>
              <a:t>Eigenerledigung</a:t>
            </a:r>
          </a:p>
          <a:p>
            <a:pPr eaLnBrk="0" hangingPunct="0">
              <a:defRPr/>
            </a:pPr>
            <a:endParaRPr lang="de-DE" dirty="0">
              <a:solidFill>
                <a:schemeClr val="tx1"/>
              </a:solidFill>
              <a:latin typeface="L Frutiger Light" pitchFamily="-76" charset="0"/>
              <a:ea typeface="ＭＳ Ｐゴシック" pitchFamily="-76" charset="-128"/>
            </a:endParaRPr>
          </a:p>
          <a:p>
            <a:pPr eaLnBrk="0" hangingPunct="0">
              <a:defRPr/>
            </a:pPr>
            <a:endParaRPr lang="de-DE" dirty="0">
              <a:solidFill>
                <a:schemeClr val="tx1"/>
              </a:solidFill>
              <a:latin typeface="L Frutiger Light" pitchFamily="-76" charset="0"/>
              <a:ea typeface="ＭＳ Ｐゴシック" pitchFamily="-76" charset="-128"/>
            </a:endParaRPr>
          </a:p>
          <a:p>
            <a:pPr eaLnBrk="0" hangingPunct="0">
              <a:defRPr/>
            </a:pPr>
            <a:endParaRPr lang="de-DE" dirty="0">
              <a:solidFill>
                <a:schemeClr val="tx1"/>
              </a:solidFill>
              <a:latin typeface="L Frutiger Light" pitchFamily="-76" charset="0"/>
              <a:ea typeface="ＭＳ Ｐゴシック" pitchFamily="-76" charset="-128"/>
            </a:endParaRPr>
          </a:p>
          <a:p>
            <a:pPr eaLnBrk="0" hangingPunct="0">
              <a:defRPr/>
            </a:pPr>
            <a:endParaRPr lang="de-DE" dirty="0">
              <a:solidFill>
                <a:schemeClr val="tx1"/>
              </a:solidFill>
              <a:latin typeface="L Frutiger Light" pitchFamily="-76" charset="0"/>
              <a:ea typeface="ＭＳ Ｐゴシック" pitchFamily="-76" charset="-128"/>
            </a:endParaRPr>
          </a:p>
          <a:p>
            <a:pPr eaLnBrk="0" hangingPunct="0">
              <a:defRPr/>
            </a:pPr>
            <a:endParaRPr lang="de-DE" dirty="0">
              <a:solidFill>
                <a:schemeClr val="tx1"/>
              </a:solidFill>
              <a:latin typeface="L Frutiger Light" pitchFamily="-76" charset="0"/>
              <a:ea typeface="ＭＳ Ｐゴシック" pitchFamily="-76" charset="-128"/>
            </a:endParaRPr>
          </a:p>
          <a:p>
            <a:pPr eaLnBrk="0" hangingPunct="0">
              <a:defRPr/>
            </a:pPr>
            <a:endParaRPr lang="de-DE" dirty="0">
              <a:solidFill>
                <a:schemeClr val="tx1"/>
              </a:solidFill>
              <a:latin typeface="L Frutiger Light" pitchFamily="-76" charset="0"/>
              <a:ea typeface="ＭＳ Ｐゴシック" pitchFamily="-76" charset="-128"/>
            </a:endParaRPr>
          </a:p>
          <a:p>
            <a:pPr eaLnBrk="0" hangingPunct="0">
              <a:defRPr/>
            </a:pPr>
            <a:endParaRPr lang="de-DE" dirty="0">
              <a:solidFill>
                <a:schemeClr val="tx1"/>
              </a:solidFill>
              <a:latin typeface="L Frutiger Light" pitchFamily="-76" charset="0"/>
              <a:ea typeface="ＭＳ Ｐゴシック" pitchFamily="-76" charset="-128"/>
            </a:endParaRPr>
          </a:p>
          <a:p>
            <a:pPr eaLnBrk="0" hangingPunct="0">
              <a:defRPr/>
            </a:pPr>
            <a:endParaRPr lang="de-DE" dirty="0">
              <a:solidFill>
                <a:schemeClr val="tx1"/>
              </a:solidFill>
              <a:latin typeface="L Frutiger Light" pitchFamily="-76" charset="0"/>
              <a:ea typeface="ＭＳ Ｐゴシック" pitchFamily="-76" charset="-128"/>
            </a:endParaRPr>
          </a:p>
        </p:txBody>
      </p:sp>
      <p:sp>
        <p:nvSpPr>
          <p:cNvPr id="10" name="Rechteck 9"/>
          <p:cNvSpPr/>
          <p:nvPr/>
        </p:nvSpPr>
        <p:spPr bwMode="auto">
          <a:xfrm>
            <a:off x="6804025" y="2619375"/>
            <a:ext cx="1530350" cy="3671888"/>
          </a:xfrm>
          <a:prstGeom prst="rect">
            <a:avLst/>
          </a:prstGeom>
          <a:solidFill>
            <a:srgbClr val="00386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de-DE" dirty="0">
              <a:solidFill>
                <a:schemeClr val="tx1"/>
              </a:solidFill>
              <a:latin typeface="L Frutiger Light" pitchFamily="-76" charset="0"/>
              <a:ea typeface="ＭＳ Ｐゴシック" pitchFamily="-76" charset="-128"/>
            </a:endParaRPr>
          </a:p>
          <a:p>
            <a:pPr eaLnBrk="0" hangingPunct="0">
              <a:defRPr/>
            </a:pPr>
            <a:endParaRPr lang="de-DE" dirty="0">
              <a:solidFill>
                <a:schemeClr val="tx1"/>
              </a:solidFill>
              <a:latin typeface="L Frutiger Light" pitchFamily="-76" charset="0"/>
              <a:ea typeface="ＭＳ Ｐゴシック" pitchFamily="-76" charset="-128"/>
            </a:endParaRPr>
          </a:p>
          <a:p>
            <a:pPr eaLnBrk="0" hangingPunct="0">
              <a:defRPr/>
            </a:pPr>
            <a:endParaRPr lang="de-DE" dirty="0">
              <a:solidFill>
                <a:schemeClr val="tx1"/>
              </a:solidFill>
              <a:latin typeface="L Frutiger Light" pitchFamily="-76" charset="0"/>
              <a:ea typeface="ＭＳ Ｐゴシック" pitchFamily="-76" charset="-128"/>
            </a:endParaRPr>
          </a:p>
          <a:p>
            <a:pPr eaLnBrk="0" hangingPunct="0">
              <a:defRPr/>
            </a:pPr>
            <a:endParaRPr lang="de-DE" dirty="0">
              <a:solidFill>
                <a:schemeClr val="tx1"/>
              </a:solidFill>
              <a:latin typeface="L Frutiger Light" pitchFamily="-76" charset="0"/>
              <a:ea typeface="ＭＳ Ｐゴシック" pitchFamily="-76" charset="-128"/>
            </a:endParaRPr>
          </a:p>
          <a:p>
            <a:pPr eaLnBrk="0" hangingPunct="0">
              <a:defRPr/>
            </a:pPr>
            <a:endParaRPr lang="de-DE" dirty="0">
              <a:solidFill>
                <a:schemeClr val="tx1"/>
              </a:solidFill>
              <a:latin typeface="L Frutiger Light" pitchFamily="-76" charset="0"/>
              <a:ea typeface="ＭＳ Ｐゴシック" pitchFamily="-76" charset="-128"/>
            </a:endParaRPr>
          </a:p>
          <a:p>
            <a:pPr eaLnBrk="0" hangingPunct="0">
              <a:defRPr/>
            </a:pPr>
            <a:endParaRPr lang="de-DE" dirty="0">
              <a:solidFill>
                <a:schemeClr val="tx1"/>
              </a:solidFill>
              <a:latin typeface="L Frutiger Light" pitchFamily="-76" charset="0"/>
              <a:ea typeface="ＭＳ Ｐゴシック" pitchFamily="-76" charset="-128"/>
            </a:endParaRPr>
          </a:p>
          <a:p>
            <a:pPr algn="ctr" eaLnBrk="0" hangingPunct="0">
              <a:defRPr/>
            </a:pPr>
            <a:r>
              <a:rPr lang="de-DE" dirty="0">
                <a:latin typeface="+mn-lt"/>
                <a:ea typeface="ＭＳ Ｐゴシック" pitchFamily="-76" charset="-128"/>
              </a:rPr>
              <a:t>Materielle Privatisierung</a:t>
            </a:r>
            <a:endParaRPr lang="de-DE" dirty="0">
              <a:solidFill>
                <a:schemeClr val="tx1"/>
              </a:solidFill>
              <a:latin typeface="+mn-lt"/>
              <a:ea typeface="ＭＳ Ｐゴシック" pitchFamily="-76" charset="-128"/>
            </a:endParaRPr>
          </a:p>
          <a:p>
            <a:pPr eaLnBrk="0" hangingPunct="0">
              <a:defRPr/>
            </a:pPr>
            <a:endParaRPr lang="de-DE" dirty="0">
              <a:solidFill>
                <a:schemeClr val="tx1"/>
              </a:solidFill>
              <a:latin typeface="L Frutiger Light" pitchFamily="-76" charset="0"/>
              <a:ea typeface="ＭＳ Ｐゴシック" pitchFamily="-76" charset="-128"/>
            </a:endParaRPr>
          </a:p>
          <a:p>
            <a:pPr eaLnBrk="0" hangingPunct="0">
              <a:defRPr/>
            </a:pPr>
            <a:endParaRPr lang="de-DE" dirty="0">
              <a:solidFill>
                <a:schemeClr val="tx1"/>
              </a:solidFill>
              <a:latin typeface="L Frutiger Light" pitchFamily="-76" charset="0"/>
              <a:ea typeface="ＭＳ Ｐゴシック" pitchFamily="-76" charset="-128"/>
            </a:endParaRPr>
          </a:p>
          <a:p>
            <a:pPr eaLnBrk="0" hangingPunct="0">
              <a:defRPr/>
            </a:pPr>
            <a:endParaRPr lang="de-DE" dirty="0">
              <a:solidFill>
                <a:schemeClr val="tx1"/>
              </a:solidFill>
              <a:latin typeface="L Frutiger Light" pitchFamily="-76" charset="0"/>
              <a:ea typeface="ＭＳ Ｐゴシック" pitchFamily="-76" charset="-128"/>
            </a:endParaRPr>
          </a:p>
          <a:p>
            <a:pPr eaLnBrk="0" hangingPunct="0">
              <a:defRPr/>
            </a:pPr>
            <a:endParaRPr lang="de-DE" dirty="0">
              <a:solidFill>
                <a:schemeClr val="tx1"/>
              </a:solidFill>
              <a:latin typeface="L Frutiger Light" pitchFamily="-76" charset="0"/>
              <a:ea typeface="ＭＳ Ｐゴシック" pitchFamily="-76" charset="-128"/>
            </a:endParaRPr>
          </a:p>
          <a:p>
            <a:pPr eaLnBrk="0" hangingPunct="0">
              <a:defRPr/>
            </a:pPr>
            <a:endParaRPr lang="de-DE" dirty="0">
              <a:solidFill>
                <a:schemeClr val="tx1"/>
              </a:solidFill>
              <a:latin typeface="L Frutiger Light" pitchFamily="-76" charset="0"/>
              <a:ea typeface="ＭＳ Ｐゴシック" pitchFamily="-76" charset="-128"/>
            </a:endParaRPr>
          </a:p>
          <a:p>
            <a:pPr eaLnBrk="0" hangingPunct="0">
              <a:defRPr/>
            </a:pPr>
            <a:endParaRPr lang="de-DE" dirty="0">
              <a:solidFill>
                <a:schemeClr val="tx1"/>
              </a:solidFill>
              <a:latin typeface="L Frutiger Light" pitchFamily="-76" charset="0"/>
              <a:ea typeface="ＭＳ Ｐゴシック" pitchFamily="-76" charset="-128"/>
            </a:endParaRPr>
          </a:p>
          <a:p>
            <a:pPr eaLnBrk="0" hangingPunct="0">
              <a:defRPr/>
            </a:pPr>
            <a:endParaRPr lang="de-DE" dirty="0">
              <a:solidFill>
                <a:schemeClr val="tx1"/>
              </a:solidFill>
              <a:latin typeface="L Frutiger Light" pitchFamily="-76" charset="0"/>
              <a:ea typeface="ＭＳ Ｐゴシック" pitchFamily="-76" charset="-128"/>
            </a:endParaRPr>
          </a:p>
        </p:txBody>
      </p:sp>
      <p:sp>
        <p:nvSpPr>
          <p:cNvPr id="11" name="Rechteck 10"/>
          <p:cNvSpPr/>
          <p:nvPr/>
        </p:nvSpPr>
        <p:spPr bwMode="auto">
          <a:xfrm>
            <a:off x="793750" y="3057525"/>
            <a:ext cx="1547813" cy="523875"/>
          </a:xfrm>
          <a:prstGeom prst="rect">
            <a:avLst/>
          </a:prstGeom>
          <a:solidFill>
            <a:srgbClr val="D8DDE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de-DE" dirty="0">
                <a:solidFill>
                  <a:schemeClr val="tx1"/>
                </a:solidFill>
                <a:latin typeface="+mn-lt"/>
                <a:ea typeface="ＭＳ Ｐゴシック" pitchFamily="-76" charset="-128"/>
              </a:rPr>
              <a:t>Formale Privatisierung</a:t>
            </a:r>
          </a:p>
        </p:txBody>
      </p:sp>
      <p:sp>
        <p:nvSpPr>
          <p:cNvPr id="12" name="Rechteck 11"/>
          <p:cNvSpPr/>
          <p:nvPr/>
        </p:nvSpPr>
        <p:spPr bwMode="auto">
          <a:xfrm>
            <a:off x="863600" y="5391150"/>
            <a:ext cx="1836738" cy="523875"/>
          </a:xfrm>
          <a:prstGeom prst="rect">
            <a:avLst/>
          </a:prstGeom>
          <a:solidFill>
            <a:srgbClr val="D8DDE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de-DE" dirty="0">
                <a:solidFill>
                  <a:schemeClr val="tx1"/>
                </a:solidFill>
                <a:latin typeface="+mj-lt"/>
                <a:ea typeface="ＭＳ Ｐゴシック" pitchFamily="-76" charset="-128"/>
              </a:rPr>
              <a:t>Herkömmliche Beschaffung</a:t>
            </a:r>
          </a:p>
        </p:txBody>
      </p:sp>
      <p:sp>
        <p:nvSpPr>
          <p:cNvPr id="13" name="Rechteck 12"/>
          <p:cNvSpPr/>
          <p:nvPr/>
        </p:nvSpPr>
        <p:spPr bwMode="auto">
          <a:xfrm>
            <a:off x="1828800" y="4667250"/>
            <a:ext cx="1530350" cy="307975"/>
          </a:xfrm>
          <a:prstGeom prst="rect">
            <a:avLst/>
          </a:prstGeom>
          <a:solidFill>
            <a:srgbClr val="D8DDE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de-DE" dirty="0">
                <a:solidFill>
                  <a:schemeClr val="tx1"/>
                </a:solidFill>
                <a:latin typeface="+mn-lt"/>
                <a:ea typeface="ＭＳ Ｐゴシック" pitchFamily="-76" charset="-128"/>
              </a:rPr>
              <a:t>Outsourcing</a:t>
            </a:r>
          </a:p>
        </p:txBody>
      </p:sp>
      <p:sp>
        <p:nvSpPr>
          <p:cNvPr id="14" name="Rechteck 13"/>
          <p:cNvSpPr/>
          <p:nvPr/>
        </p:nvSpPr>
        <p:spPr bwMode="auto">
          <a:xfrm>
            <a:off x="2578100" y="3441700"/>
            <a:ext cx="1530350" cy="307975"/>
          </a:xfrm>
          <a:prstGeom prst="rect">
            <a:avLst/>
          </a:prstGeom>
          <a:solidFill>
            <a:srgbClr val="D8DDE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de-DE" dirty="0">
                <a:solidFill>
                  <a:schemeClr val="tx1"/>
                </a:solidFill>
                <a:latin typeface="+mn-lt"/>
                <a:ea typeface="ＭＳ Ｐゴシック" pitchFamily="-76" charset="-128"/>
              </a:rPr>
              <a:t>Informelle ÖPPs</a:t>
            </a:r>
          </a:p>
        </p:txBody>
      </p:sp>
      <p:sp>
        <p:nvSpPr>
          <p:cNvPr id="15" name="Rechteck 14"/>
          <p:cNvSpPr/>
          <p:nvPr/>
        </p:nvSpPr>
        <p:spPr bwMode="auto">
          <a:xfrm>
            <a:off x="3359150" y="4067175"/>
            <a:ext cx="2162175" cy="523875"/>
          </a:xfrm>
          <a:prstGeom prst="rect">
            <a:avLst/>
          </a:prstGeom>
          <a:solidFill>
            <a:srgbClr val="D8DDE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de-DE" dirty="0">
                <a:solidFill>
                  <a:schemeClr val="tx1"/>
                </a:solidFill>
                <a:latin typeface="+mn-lt"/>
                <a:ea typeface="ＭＳ Ｐゴシック" pitchFamily="-76" charset="-128"/>
              </a:rPr>
              <a:t>Zivilrechtliche Kooperationsverträge</a:t>
            </a:r>
          </a:p>
        </p:txBody>
      </p:sp>
      <p:sp>
        <p:nvSpPr>
          <p:cNvPr id="16" name="Rechteck 15"/>
          <p:cNvSpPr/>
          <p:nvPr/>
        </p:nvSpPr>
        <p:spPr bwMode="auto">
          <a:xfrm>
            <a:off x="3857625" y="5391150"/>
            <a:ext cx="2581275" cy="523875"/>
          </a:xfrm>
          <a:prstGeom prst="rect">
            <a:avLst/>
          </a:prstGeom>
          <a:solidFill>
            <a:srgbClr val="D8DDE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de-DE" dirty="0">
                <a:solidFill>
                  <a:schemeClr val="tx1"/>
                </a:solidFill>
                <a:latin typeface="+mn-lt"/>
                <a:ea typeface="ＭＳ Ｐゴシック" pitchFamily="-76" charset="-128"/>
              </a:rPr>
              <a:t>Öffentlich-rechtliche Kooperationsverträge</a:t>
            </a:r>
          </a:p>
        </p:txBody>
      </p:sp>
      <p:sp>
        <p:nvSpPr>
          <p:cNvPr id="17" name="Rechteck 16"/>
          <p:cNvSpPr/>
          <p:nvPr/>
        </p:nvSpPr>
        <p:spPr bwMode="auto">
          <a:xfrm>
            <a:off x="4286250" y="2795588"/>
            <a:ext cx="2343150" cy="739775"/>
          </a:xfrm>
          <a:prstGeom prst="rect">
            <a:avLst/>
          </a:prstGeom>
          <a:solidFill>
            <a:srgbClr val="D8DDE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de-DE" dirty="0">
                <a:solidFill>
                  <a:schemeClr val="tx1"/>
                </a:solidFill>
                <a:latin typeface="+mn-lt"/>
                <a:ea typeface="ＭＳ Ｐゴシック" pitchFamily="-76" charset="-128"/>
              </a:rPr>
              <a:t>Teilprivatisierung gesellschaftsrechtliche Kooperation</a:t>
            </a:r>
          </a:p>
        </p:txBody>
      </p:sp>
      <p:sp>
        <p:nvSpPr>
          <p:cNvPr id="8207" name="Inhaltsplatzhalter 2"/>
          <p:cNvSpPr txBox="1">
            <a:spLocks/>
          </p:cNvSpPr>
          <p:nvPr/>
        </p:nvSpPr>
        <p:spPr bwMode="auto">
          <a:xfrm>
            <a:off x="242888" y="1550988"/>
            <a:ext cx="842168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lang="de-DE" sz="1800">
                <a:solidFill>
                  <a:schemeClr val="tx1"/>
                </a:solidFill>
              </a:rPr>
              <a:t>ÖPP zwischen Eigenerledigung und materieller Privatisierung</a:t>
            </a:r>
          </a:p>
        </p:txBody>
      </p:sp>
      <p:sp>
        <p:nvSpPr>
          <p:cNvPr id="20" name="Rechteck 19"/>
          <p:cNvSpPr/>
          <p:nvPr/>
        </p:nvSpPr>
        <p:spPr bwMode="auto">
          <a:xfrm>
            <a:off x="2324100" y="2190750"/>
            <a:ext cx="4479925" cy="307975"/>
          </a:xfrm>
          <a:prstGeom prst="rect">
            <a:avLst/>
          </a:prstGeom>
          <a:solidFill>
            <a:srgbClr val="D8DDE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de-DE" dirty="0">
                <a:solidFill>
                  <a:schemeClr val="tx1"/>
                </a:solidFill>
                <a:latin typeface="+mn-lt"/>
                <a:ea typeface="ＭＳ Ｐゴシック" pitchFamily="-76" charset="-128"/>
              </a:rPr>
              <a:t>ÖPP</a:t>
            </a:r>
          </a:p>
        </p:txBody>
      </p:sp>
      <p:sp>
        <p:nvSpPr>
          <p:cNvPr id="18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8194675" y="6515100"/>
            <a:ext cx="685800" cy="304800"/>
          </a:xfrm>
        </p:spPr>
        <p:txBody>
          <a:bodyPr/>
          <a:lstStyle/>
          <a:p>
            <a:pPr>
              <a:defRPr/>
            </a:pPr>
            <a:fld id="{21CDBED8-B76C-4E07-BB23-53166BCFF7FA}" type="slidenum">
              <a:rPr lang="de-DE" smtClean="0">
                <a:solidFill>
                  <a:schemeClr val="bg1"/>
                </a:solidFill>
                <a:ea typeface="MS PGothic" pitchFamily="34" charset="-128"/>
              </a:rPr>
              <a:pPr>
                <a:defRPr/>
              </a:pPr>
              <a:t>4</a:t>
            </a:fld>
            <a:endParaRPr lang="de-DE" dirty="0" smtClean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19" name="Datumsplatzhalter 4"/>
          <p:cNvSpPr>
            <a:spLocks noGrp="1"/>
          </p:cNvSpPr>
          <p:nvPr>
            <p:ph type="dt" sz="quarter" idx="12"/>
          </p:nvPr>
        </p:nvSpPr>
        <p:spPr>
          <a:xfrm>
            <a:off x="252413" y="6515100"/>
            <a:ext cx="1219200" cy="304800"/>
          </a:xfrm>
        </p:spPr>
        <p:txBody>
          <a:bodyPr/>
          <a:lstStyle/>
          <a:p>
            <a:pPr>
              <a:defRPr/>
            </a:pPr>
            <a:fld id="{2B0E3178-D85D-42FF-A4F7-2676EC8005A7}" type="datetime1">
              <a:rPr lang="de-DE" smtClean="0">
                <a:solidFill>
                  <a:schemeClr val="bg1"/>
                </a:solidFill>
                <a:ea typeface="MS PGothic" pitchFamily="34" charset="-128"/>
              </a:rPr>
              <a:pPr>
                <a:defRPr/>
              </a:pPr>
              <a:t>08.07.2010</a:t>
            </a:fld>
            <a:endParaRPr lang="de-DE" dirty="0" smtClean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21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1631950" y="6515100"/>
            <a:ext cx="6369050" cy="304800"/>
          </a:xfrm>
        </p:spPr>
        <p:txBody>
          <a:bodyPr/>
          <a:lstStyle/>
          <a:p>
            <a:r>
              <a:rPr lang="de-DE" dirty="0" err="1" smtClean="0">
                <a:solidFill>
                  <a:schemeClr val="bg1"/>
                </a:solidFill>
                <a:latin typeface="Arial" pitchFamily="34" charset="0"/>
              </a:rPr>
              <a:t>Partnering</a:t>
            </a:r>
            <a:r>
              <a:rPr lang="de-DE" dirty="0" smtClean="0">
                <a:solidFill>
                  <a:schemeClr val="bg1"/>
                </a:solidFill>
                <a:latin typeface="Arial" pitchFamily="34" charset="0"/>
              </a:rPr>
              <a:t> und Finanzierung – Modelle für die Stadt der Zukunft</a:t>
            </a:r>
            <a:endParaRPr lang="de-DE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Öffentlich-Private Partnerschaften (ÖPP)</a:t>
            </a:r>
          </a:p>
        </p:txBody>
      </p:sp>
      <p:grpSp>
        <p:nvGrpSpPr>
          <p:cNvPr id="9221" name="Gruppieren 14"/>
          <p:cNvGrpSpPr>
            <a:grpSpLocks/>
          </p:cNvGrpSpPr>
          <p:nvPr/>
        </p:nvGrpSpPr>
        <p:grpSpPr bwMode="auto">
          <a:xfrm>
            <a:off x="261938" y="1966913"/>
            <a:ext cx="8612187" cy="4341812"/>
            <a:chOff x="269455" y="1968047"/>
            <a:chExt cx="8612352" cy="4341485"/>
          </a:xfrm>
        </p:grpSpPr>
        <p:sp>
          <p:nvSpPr>
            <p:cNvPr id="8" name="Textfeld 7"/>
            <p:cNvSpPr txBox="1"/>
            <p:nvPr/>
          </p:nvSpPr>
          <p:spPr>
            <a:xfrm>
              <a:off x="269455" y="1968047"/>
              <a:ext cx="4248231" cy="2123915"/>
            </a:xfrm>
            <a:prstGeom prst="rect">
              <a:avLst/>
            </a:prstGeom>
            <a:solidFill>
              <a:srgbClr val="E0E4ED"/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sz="1600" dirty="0">
                  <a:solidFill>
                    <a:srgbClr val="003867"/>
                  </a:solidFill>
                  <a:latin typeface="+mn-lt"/>
                  <a:cs typeface="Arial" pitchFamily="34" charset="0"/>
                </a:rPr>
                <a:t>Merkmale</a:t>
              </a:r>
            </a:p>
            <a:p>
              <a:pPr>
                <a:defRPr/>
              </a:pPr>
              <a:endParaRPr lang="de-DE" dirty="0">
                <a:solidFill>
                  <a:schemeClr val="tx1"/>
                </a:solidFill>
                <a:latin typeface="+mn-lt"/>
                <a:cs typeface="Arial" pitchFamily="34" charset="0"/>
              </a:endParaRPr>
            </a:p>
            <a:p>
              <a:pPr marL="268288" lvl="1" indent="-268288">
                <a:buClr>
                  <a:srgbClr val="003867"/>
                </a:buClr>
                <a:buFont typeface="Wingdings" pitchFamily="2" charset="2"/>
                <a:buChar char="§"/>
                <a:defRPr/>
              </a:pPr>
              <a:r>
                <a:rPr lang="de-DE" dirty="0">
                  <a:solidFill>
                    <a:schemeClr val="tx1"/>
                  </a:solidFill>
                  <a:latin typeface="+mn-lt"/>
                  <a:cs typeface="Arial" pitchFamily="34" charset="0"/>
                </a:rPr>
                <a:t>Lebenszyklusbetrachtung</a:t>
              </a:r>
            </a:p>
            <a:p>
              <a:pPr marL="268288" lvl="1" indent="-268288">
                <a:buClr>
                  <a:srgbClr val="003867"/>
                </a:buClr>
                <a:buFont typeface="Wingdings" pitchFamily="2" charset="2"/>
                <a:buChar char="§"/>
                <a:defRPr/>
              </a:pPr>
              <a:r>
                <a:rPr lang="de-DE" dirty="0">
                  <a:solidFill>
                    <a:schemeClr val="tx1"/>
                  </a:solidFill>
                  <a:latin typeface="+mn-lt"/>
                  <a:cs typeface="Arial" pitchFamily="34" charset="0"/>
                </a:rPr>
                <a:t>Funktionale Leistungsbeschreibung</a:t>
              </a:r>
            </a:p>
            <a:p>
              <a:pPr marL="268288" lvl="1" indent="-268288">
                <a:buClr>
                  <a:srgbClr val="003867"/>
                </a:buClr>
                <a:buFont typeface="Wingdings" pitchFamily="2" charset="2"/>
                <a:buChar char="§"/>
                <a:defRPr/>
              </a:pPr>
              <a:r>
                <a:rPr lang="de-DE" dirty="0">
                  <a:solidFill>
                    <a:schemeClr val="tx1"/>
                  </a:solidFill>
                  <a:latin typeface="+mn-lt"/>
                  <a:cs typeface="Arial" pitchFamily="34" charset="0"/>
                </a:rPr>
                <a:t>Projektspezifisch optimale Risikoallokation</a:t>
              </a:r>
            </a:p>
            <a:p>
              <a:pPr marL="268288" lvl="1" indent="-268288">
                <a:buClr>
                  <a:srgbClr val="003867"/>
                </a:buClr>
                <a:buFont typeface="Wingdings" pitchFamily="2" charset="2"/>
                <a:buChar char="§"/>
                <a:defRPr/>
              </a:pPr>
              <a:r>
                <a:rPr lang="de-DE" dirty="0">
                  <a:solidFill>
                    <a:schemeClr val="tx1"/>
                  </a:solidFill>
                  <a:latin typeface="+mn-lt"/>
                  <a:cs typeface="Arial" pitchFamily="34" charset="0"/>
                </a:rPr>
                <a:t>Anreizorientierte Vergütung</a:t>
              </a:r>
            </a:p>
            <a:p>
              <a:pPr marL="268288" lvl="1" indent="-268288">
                <a:buClr>
                  <a:srgbClr val="003867"/>
                </a:buClr>
                <a:buFont typeface="Wingdings" pitchFamily="2" charset="2"/>
                <a:buChar char="§"/>
                <a:defRPr/>
              </a:pPr>
              <a:r>
                <a:rPr lang="de-DE" dirty="0">
                  <a:solidFill>
                    <a:schemeClr val="tx1"/>
                  </a:solidFill>
                  <a:latin typeface="+mn-lt"/>
                  <a:cs typeface="Arial" pitchFamily="34" charset="0"/>
                </a:rPr>
                <a:t>Definitionskompetenz der öffentlichen Hand</a:t>
              </a:r>
            </a:p>
            <a:p>
              <a:pPr marL="268288" lvl="1" indent="-268288">
                <a:buClr>
                  <a:srgbClr val="003867"/>
                </a:buClr>
                <a:buFont typeface="Wingdings" pitchFamily="2" charset="2"/>
                <a:buChar char="§"/>
                <a:defRPr/>
              </a:pPr>
              <a:endParaRPr lang="de-DE" dirty="0">
                <a:solidFill>
                  <a:schemeClr val="tx1"/>
                </a:solidFill>
                <a:latin typeface="+mn-lt"/>
                <a:cs typeface="Arial" pitchFamily="34" charset="0"/>
              </a:endParaRPr>
            </a:p>
            <a:p>
              <a:pPr marL="268288" lvl="1" indent="-268288">
                <a:buClr>
                  <a:srgbClr val="003867"/>
                </a:buClr>
                <a:buFont typeface="Wingdings" pitchFamily="2" charset="2"/>
                <a:buChar char="§"/>
                <a:defRPr/>
              </a:pPr>
              <a:endParaRPr lang="de-DE" dirty="0">
                <a:solidFill>
                  <a:schemeClr val="tx1"/>
                </a:solidFill>
                <a:latin typeface="+mn-lt"/>
                <a:cs typeface="Arial" pitchFamily="34" charset="0"/>
              </a:endParaRPr>
            </a:p>
            <a:p>
              <a:pPr marL="268288" lvl="1" indent="-268288">
                <a:buClr>
                  <a:srgbClr val="003867"/>
                </a:buClr>
                <a:buFont typeface="Wingdings" pitchFamily="2" charset="2"/>
                <a:buChar char="§"/>
                <a:defRPr/>
              </a:pPr>
              <a:endParaRPr lang="de-DE" dirty="0">
                <a:solidFill>
                  <a:srgbClr val="284467"/>
                </a:solidFill>
                <a:latin typeface="+mn-lt"/>
                <a:cs typeface="Arial" pitchFamily="34" charset="0"/>
              </a:endParaRPr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4633576" y="1968047"/>
              <a:ext cx="4248231" cy="2123915"/>
            </a:xfrm>
            <a:prstGeom prst="rect">
              <a:avLst/>
            </a:prstGeom>
            <a:solidFill>
              <a:srgbClr val="E0E4ED"/>
            </a:solidFill>
          </p:spPr>
          <p:txBody>
            <a:bodyPr>
              <a:spAutoFit/>
            </a:bodyPr>
            <a:lstStyle/>
            <a:p>
              <a:pPr algn="r">
                <a:defRPr/>
              </a:pPr>
              <a:r>
                <a:rPr lang="de-DE" sz="1600" dirty="0">
                  <a:solidFill>
                    <a:srgbClr val="003867"/>
                  </a:solidFill>
                  <a:latin typeface="+mn-lt"/>
                  <a:cs typeface="Arial" pitchFamily="34" charset="0"/>
                </a:rPr>
                <a:t>Anforderungen</a:t>
              </a:r>
            </a:p>
            <a:p>
              <a:pPr>
                <a:defRPr/>
              </a:pPr>
              <a:endParaRPr lang="de-DE" dirty="0">
                <a:solidFill>
                  <a:srgbClr val="284467"/>
                </a:solidFill>
                <a:latin typeface="+mn-lt"/>
                <a:cs typeface="Arial" pitchFamily="34" charset="0"/>
              </a:endParaRPr>
            </a:p>
            <a:p>
              <a:pPr marL="268288" lvl="1" indent="-268288">
                <a:buClr>
                  <a:srgbClr val="003867"/>
                </a:buClr>
                <a:buFont typeface="Wingdings" pitchFamily="2" charset="2"/>
                <a:buChar char="§"/>
                <a:defRPr/>
              </a:pPr>
              <a:r>
                <a:rPr lang="de-DE" dirty="0">
                  <a:solidFill>
                    <a:schemeClr val="tx1"/>
                  </a:solidFill>
                  <a:latin typeface="+mn-lt"/>
                  <a:cs typeface="Arial" pitchFamily="34" charset="0"/>
                </a:rPr>
                <a:t>Klare Abgrenzung von Rechten und Pflichten</a:t>
              </a:r>
            </a:p>
            <a:p>
              <a:pPr marL="268288" lvl="1" indent="-268288">
                <a:buClr>
                  <a:srgbClr val="003867"/>
                </a:buClr>
                <a:buFont typeface="Wingdings" pitchFamily="2" charset="2"/>
                <a:buChar char="§"/>
                <a:defRPr/>
              </a:pPr>
              <a:r>
                <a:rPr lang="de-DE" dirty="0">
                  <a:solidFill>
                    <a:schemeClr val="tx1"/>
                  </a:solidFill>
                  <a:latin typeface="+mn-lt"/>
                  <a:cs typeface="Arial" pitchFamily="34" charset="0"/>
                </a:rPr>
                <a:t>Eindeutige Leistungsbeschreibung</a:t>
              </a:r>
            </a:p>
            <a:p>
              <a:pPr marL="268288" lvl="1" indent="-268288">
                <a:buClr>
                  <a:srgbClr val="003867"/>
                </a:buClr>
                <a:buFont typeface="Wingdings" pitchFamily="2" charset="2"/>
                <a:buChar char="§"/>
                <a:defRPr/>
              </a:pPr>
              <a:r>
                <a:rPr lang="de-DE" dirty="0">
                  <a:solidFill>
                    <a:schemeClr val="tx1"/>
                  </a:solidFill>
                  <a:latin typeface="+mn-lt"/>
                  <a:cs typeface="Arial" pitchFamily="34" charset="0"/>
                </a:rPr>
                <a:t>Tragfähiges Geschäftsmodell</a:t>
              </a:r>
            </a:p>
            <a:p>
              <a:pPr marL="268288" lvl="1" indent="-268288">
                <a:buClr>
                  <a:srgbClr val="003867"/>
                </a:buClr>
                <a:buFont typeface="Wingdings" pitchFamily="2" charset="2"/>
                <a:buChar char="§"/>
                <a:defRPr/>
              </a:pPr>
              <a:r>
                <a:rPr lang="de-DE" dirty="0">
                  <a:solidFill>
                    <a:schemeClr val="tx1"/>
                  </a:solidFill>
                  <a:latin typeface="+mn-lt"/>
                  <a:cs typeface="Arial" pitchFamily="34" charset="0"/>
                </a:rPr>
                <a:t>Marktinteresse</a:t>
              </a:r>
            </a:p>
            <a:p>
              <a:pPr marL="268288" lvl="1" indent="-268288">
                <a:buClr>
                  <a:srgbClr val="003867"/>
                </a:buClr>
                <a:buFont typeface="Wingdings" pitchFamily="2" charset="2"/>
                <a:buChar char="§"/>
                <a:defRPr/>
              </a:pPr>
              <a:r>
                <a:rPr lang="de-DE" dirty="0">
                  <a:solidFill>
                    <a:schemeClr val="tx1"/>
                  </a:solidFill>
                  <a:latin typeface="+mn-lt"/>
                  <a:cs typeface="Arial" pitchFamily="34" charset="0"/>
                </a:rPr>
                <a:t>Ausschreibung/Wettbewerb</a:t>
              </a:r>
            </a:p>
            <a:p>
              <a:pPr marL="268288" lvl="1" indent="-268288">
                <a:buClr>
                  <a:srgbClr val="003867"/>
                </a:buClr>
                <a:buFont typeface="Wingdings" pitchFamily="2" charset="2"/>
                <a:buChar char="§"/>
                <a:defRPr/>
              </a:pPr>
              <a:r>
                <a:rPr lang="de-DE" dirty="0">
                  <a:solidFill>
                    <a:schemeClr val="tx1"/>
                  </a:solidFill>
                  <a:latin typeface="+mn-lt"/>
                  <a:cs typeface="Arial" pitchFamily="34" charset="0"/>
                </a:rPr>
                <a:t>Ausschreibung Kontrollmöglichkeiten der öffentlichen Hand</a:t>
              </a:r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269455" y="4185617"/>
              <a:ext cx="4248231" cy="2123915"/>
            </a:xfrm>
            <a:prstGeom prst="rect">
              <a:avLst/>
            </a:prstGeom>
            <a:solidFill>
              <a:srgbClr val="E0E4ED"/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sz="1600" dirty="0">
                  <a:solidFill>
                    <a:srgbClr val="003867"/>
                  </a:solidFill>
                  <a:latin typeface="+mn-lt"/>
                  <a:cs typeface="Arial" pitchFamily="34" charset="0"/>
                </a:rPr>
                <a:t>Ziele der öffentlichen Hand</a:t>
              </a:r>
            </a:p>
            <a:p>
              <a:pPr>
                <a:defRPr/>
              </a:pPr>
              <a:endParaRPr lang="de-DE" dirty="0">
                <a:solidFill>
                  <a:srgbClr val="284467"/>
                </a:solidFill>
                <a:latin typeface="+mn-lt"/>
                <a:cs typeface="Arial" pitchFamily="34" charset="0"/>
              </a:endParaRPr>
            </a:p>
            <a:p>
              <a:pPr marL="268288" lvl="1" indent="-268288">
                <a:buClr>
                  <a:srgbClr val="003867"/>
                </a:buClr>
                <a:buFont typeface="Wingdings" pitchFamily="2" charset="2"/>
                <a:buChar char="§"/>
                <a:defRPr/>
              </a:pPr>
              <a:r>
                <a:rPr lang="de-DE" dirty="0">
                  <a:solidFill>
                    <a:schemeClr val="tx1"/>
                  </a:solidFill>
                  <a:latin typeface="+mn-lt"/>
                  <a:cs typeface="Arial" pitchFamily="34" charset="0"/>
                </a:rPr>
                <a:t>Konzentration auf Kernaufgaben</a:t>
              </a:r>
            </a:p>
            <a:p>
              <a:pPr marL="268288" lvl="1" indent="-268288">
                <a:buClr>
                  <a:srgbClr val="003867"/>
                </a:buClr>
                <a:buFont typeface="Wingdings" pitchFamily="2" charset="2"/>
                <a:buChar char="§"/>
                <a:defRPr/>
              </a:pPr>
              <a:r>
                <a:rPr lang="de-DE" dirty="0">
                  <a:solidFill>
                    <a:schemeClr val="tx1"/>
                  </a:solidFill>
                  <a:latin typeface="+mn-lt"/>
                  <a:cs typeface="Arial" pitchFamily="34" charset="0"/>
                </a:rPr>
                <a:t>Effizienzvorteile und Qualitätsverbesserung</a:t>
              </a:r>
            </a:p>
            <a:p>
              <a:pPr marL="268288" lvl="1" indent="-268288">
                <a:buClr>
                  <a:srgbClr val="003867"/>
                </a:buClr>
                <a:buFont typeface="Wingdings" pitchFamily="2" charset="2"/>
                <a:buChar char="§"/>
                <a:defRPr/>
              </a:pPr>
              <a:r>
                <a:rPr lang="de-DE" dirty="0">
                  <a:solidFill>
                    <a:schemeClr val="tx1"/>
                  </a:solidFill>
                  <a:latin typeface="+mn-lt"/>
                  <a:cs typeface="Arial" pitchFamily="34" charset="0"/>
                </a:rPr>
                <a:t>Schnellere Projektrealisierung</a:t>
              </a:r>
            </a:p>
            <a:p>
              <a:pPr marL="268288" lvl="1" indent="-268288">
                <a:buClr>
                  <a:srgbClr val="003867"/>
                </a:buClr>
                <a:buFont typeface="Wingdings" pitchFamily="2" charset="2"/>
                <a:buChar char="§"/>
                <a:defRPr/>
              </a:pPr>
              <a:endParaRPr lang="de-DE" dirty="0">
                <a:solidFill>
                  <a:schemeClr val="tx1"/>
                </a:solidFill>
                <a:latin typeface="+mn-lt"/>
                <a:cs typeface="Arial" pitchFamily="34" charset="0"/>
              </a:endParaRPr>
            </a:p>
            <a:p>
              <a:pPr marL="268288" lvl="1" indent="-268288">
                <a:buFont typeface="Wingdings" pitchFamily="2" charset="2"/>
                <a:buChar char="§"/>
                <a:defRPr/>
              </a:pPr>
              <a:endParaRPr lang="de-DE" dirty="0">
                <a:solidFill>
                  <a:srgbClr val="284467"/>
                </a:solidFill>
                <a:latin typeface="+mn-lt"/>
                <a:cs typeface="Arial" pitchFamily="34" charset="0"/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4633576" y="4169743"/>
              <a:ext cx="4248231" cy="2123915"/>
            </a:xfrm>
            <a:prstGeom prst="rect">
              <a:avLst/>
            </a:prstGeom>
            <a:solidFill>
              <a:srgbClr val="E0E4ED"/>
            </a:solidFill>
          </p:spPr>
          <p:txBody>
            <a:bodyPr>
              <a:spAutoFit/>
            </a:bodyPr>
            <a:lstStyle/>
            <a:p>
              <a:pPr algn="r">
                <a:defRPr/>
              </a:pPr>
              <a:r>
                <a:rPr lang="de-DE" sz="1600" dirty="0">
                  <a:solidFill>
                    <a:srgbClr val="003867"/>
                  </a:solidFill>
                  <a:latin typeface="+mn-lt"/>
                  <a:cs typeface="Arial" pitchFamily="34" charset="0"/>
                </a:rPr>
                <a:t>Ziele des privaten Partners</a:t>
              </a:r>
            </a:p>
            <a:p>
              <a:pPr marL="268288" lvl="1" indent="-268288">
                <a:buFont typeface="Wingdings" pitchFamily="2" charset="2"/>
                <a:buChar char="§"/>
                <a:defRPr/>
              </a:pPr>
              <a:endParaRPr lang="de-DE" dirty="0">
                <a:solidFill>
                  <a:srgbClr val="38628D"/>
                </a:solidFill>
                <a:latin typeface="+mn-lt"/>
                <a:cs typeface="Arial" pitchFamily="34" charset="0"/>
              </a:endParaRPr>
            </a:p>
            <a:p>
              <a:pPr marL="268288" lvl="1" indent="-268288">
                <a:buClr>
                  <a:srgbClr val="003867"/>
                </a:buClr>
                <a:buFont typeface="Wingdings" pitchFamily="2" charset="2"/>
                <a:buChar char="§"/>
                <a:defRPr/>
              </a:pPr>
              <a:r>
                <a:rPr lang="de-DE" dirty="0">
                  <a:solidFill>
                    <a:schemeClr val="tx1"/>
                  </a:solidFill>
                  <a:latin typeface="+mn-lt"/>
                  <a:cs typeface="Arial" pitchFamily="34" charset="0"/>
                </a:rPr>
                <a:t>Stärkung der Wettbewerbsfähigkeit</a:t>
              </a:r>
            </a:p>
            <a:p>
              <a:pPr marL="268288" lvl="1" indent="-268288">
                <a:buClr>
                  <a:srgbClr val="003867"/>
                </a:buClr>
                <a:buFont typeface="Wingdings" pitchFamily="2" charset="2"/>
                <a:buChar char="§"/>
                <a:defRPr/>
              </a:pPr>
              <a:r>
                <a:rPr lang="de-DE" dirty="0">
                  <a:solidFill>
                    <a:schemeClr val="tx1"/>
                  </a:solidFill>
                  <a:latin typeface="+mn-lt"/>
                  <a:cs typeface="Arial" pitchFamily="34" charset="0"/>
                </a:rPr>
                <a:t>Zugang zu neuen Geschäftsfeldern</a:t>
              </a:r>
            </a:p>
            <a:p>
              <a:pPr marL="268288" lvl="1" indent="-268288">
                <a:buClr>
                  <a:srgbClr val="003867"/>
                </a:buClr>
                <a:buFont typeface="Wingdings" pitchFamily="2" charset="2"/>
                <a:buChar char="§"/>
                <a:defRPr/>
              </a:pPr>
              <a:r>
                <a:rPr lang="de-DE" dirty="0">
                  <a:solidFill>
                    <a:schemeClr val="tx1"/>
                  </a:solidFill>
                  <a:latin typeface="+mn-lt"/>
                  <a:cs typeface="Arial" pitchFamily="34" charset="0"/>
                </a:rPr>
                <a:t>Verbesserung der Auslastung</a:t>
              </a:r>
            </a:p>
            <a:p>
              <a:pPr marL="268288" lvl="1" indent="-268288">
                <a:buClr>
                  <a:srgbClr val="003867"/>
                </a:buClr>
                <a:buFont typeface="Wingdings" pitchFamily="2" charset="2"/>
                <a:buChar char="§"/>
                <a:defRPr/>
              </a:pPr>
              <a:r>
                <a:rPr lang="de-DE" dirty="0">
                  <a:solidFill>
                    <a:schemeClr val="tx1"/>
                  </a:solidFill>
                  <a:latin typeface="+mn-lt"/>
                  <a:cs typeface="Arial" pitchFamily="34" charset="0"/>
                </a:rPr>
                <a:t>Diversifizierung von Projektrisiken</a:t>
              </a:r>
            </a:p>
            <a:p>
              <a:pPr marL="268288" lvl="1" indent="-268288">
                <a:buFont typeface="Wingdings" pitchFamily="2" charset="2"/>
                <a:buChar char="§"/>
                <a:defRPr/>
              </a:pPr>
              <a:endParaRPr lang="de-DE" dirty="0">
                <a:solidFill>
                  <a:srgbClr val="284467"/>
                </a:solidFill>
                <a:latin typeface="+mn-lt"/>
                <a:cs typeface="Arial" pitchFamily="34" charset="0"/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4077940" y="3798296"/>
              <a:ext cx="900130" cy="757181"/>
            </a:xfrm>
            <a:prstGeom prst="rect">
              <a:avLst/>
            </a:prstGeom>
            <a:solidFill>
              <a:srgbClr val="A5B2CA">
                <a:alpha val="82353"/>
              </a:srgbClr>
            </a:solidFill>
          </p:spPr>
          <p:txBody>
            <a:bodyPr anchor="ctr"/>
            <a:lstStyle/>
            <a:p>
              <a:pPr algn="ctr">
                <a:defRPr/>
              </a:pPr>
              <a:endParaRPr lang="de-DE" dirty="0">
                <a:solidFill>
                  <a:srgbClr val="284467"/>
                </a:solidFill>
                <a:latin typeface="+mn-lt"/>
                <a:cs typeface="Arial" pitchFamily="34" charset="0"/>
              </a:endParaRPr>
            </a:p>
            <a:p>
              <a:pPr algn="ctr">
                <a:defRPr/>
              </a:pPr>
              <a:r>
                <a:rPr lang="de-DE" sz="2000" b="1" dirty="0">
                  <a:latin typeface="+mn-lt"/>
                  <a:cs typeface="Arial" pitchFamily="34" charset="0"/>
                </a:rPr>
                <a:t>ÖPP</a:t>
              </a:r>
            </a:p>
            <a:p>
              <a:pPr marL="268288" lvl="1" indent="-268288" algn="ctr">
                <a:buFont typeface="Wingdings" pitchFamily="2" charset="2"/>
                <a:buChar char="§"/>
                <a:defRPr/>
              </a:pPr>
              <a:endParaRPr lang="de-DE" dirty="0">
                <a:solidFill>
                  <a:srgbClr val="284467"/>
                </a:solidFill>
                <a:latin typeface="+mn-lt"/>
                <a:cs typeface="Arial" pitchFamily="34" charset="0"/>
              </a:endParaRPr>
            </a:p>
          </p:txBody>
        </p:sp>
      </p:grpSp>
      <p:sp>
        <p:nvSpPr>
          <p:cNvPr id="14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8194675" y="6515100"/>
            <a:ext cx="685800" cy="304800"/>
          </a:xfrm>
        </p:spPr>
        <p:txBody>
          <a:bodyPr/>
          <a:lstStyle/>
          <a:p>
            <a:pPr>
              <a:defRPr/>
            </a:pPr>
            <a:fld id="{21CDBED8-B76C-4E07-BB23-53166BCFF7FA}" type="slidenum">
              <a:rPr lang="de-DE" smtClean="0">
                <a:solidFill>
                  <a:schemeClr val="bg1"/>
                </a:solidFill>
                <a:ea typeface="MS PGothic" pitchFamily="34" charset="-128"/>
              </a:rPr>
              <a:pPr>
                <a:defRPr/>
              </a:pPr>
              <a:t>5</a:t>
            </a:fld>
            <a:endParaRPr lang="de-DE" dirty="0" smtClean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15" name="Datumsplatzhalter 4"/>
          <p:cNvSpPr>
            <a:spLocks noGrp="1"/>
          </p:cNvSpPr>
          <p:nvPr>
            <p:ph type="dt" sz="quarter" idx="12"/>
          </p:nvPr>
        </p:nvSpPr>
        <p:spPr>
          <a:xfrm>
            <a:off x="252413" y="6515100"/>
            <a:ext cx="1219200" cy="304800"/>
          </a:xfrm>
        </p:spPr>
        <p:txBody>
          <a:bodyPr/>
          <a:lstStyle/>
          <a:p>
            <a:pPr>
              <a:defRPr/>
            </a:pPr>
            <a:fld id="{2B0E3178-D85D-42FF-A4F7-2676EC8005A7}" type="datetime1">
              <a:rPr lang="de-DE" smtClean="0">
                <a:solidFill>
                  <a:schemeClr val="bg1"/>
                </a:solidFill>
                <a:ea typeface="MS PGothic" pitchFamily="34" charset="-128"/>
              </a:rPr>
              <a:pPr>
                <a:defRPr/>
              </a:pPr>
              <a:t>08.07.2010</a:t>
            </a:fld>
            <a:endParaRPr lang="de-DE" dirty="0" smtClean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1631950" y="6515100"/>
            <a:ext cx="6369050" cy="304800"/>
          </a:xfrm>
        </p:spPr>
        <p:txBody>
          <a:bodyPr/>
          <a:lstStyle/>
          <a:p>
            <a:r>
              <a:rPr lang="de-DE" dirty="0" err="1" smtClean="0">
                <a:solidFill>
                  <a:schemeClr val="bg1"/>
                </a:solidFill>
                <a:latin typeface="Arial" pitchFamily="34" charset="0"/>
              </a:rPr>
              <a:t>Partnering</a:t>
            </a:r>
            <a:r>
              <a:rPr lang="de-DE" dirty="0" smtClean="0">
                <a:solidFill>
                  <a:schemeClr val="bg1"/>
                </a:solidFill>
                <a:latin typeface="Arial" pitchFamily="34" charset="0"/>
              </a:rPr>
              <a:t> und Finanzierung – Modelle für die Stadt der Zukunft</a:t>
            </a:r>
            <a:endParaRPr lang="de-DE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cs typeface="Arial" pitchFamily="34" charset="0"/>
              </a:rPr>
              <a:t>Finanzierung als Teil des Geschäftsmodells von </a:t>
            </a:r>
            <a:r>
              <a:rPr lang="de-DE" dirty="0" err="1" smtClean="0">
                <a:cs typeface="Arial" pitchFamily="34" charset="0"/>
              </a:rPr>
              <a:t>Partneringmodellen</a:t>
            </a:r>
            <a:endParaRPr lang="de-DE" dirty="0" smtClean="0"/>
          </a:p>
        </p:txBody>
      </p:sp>
      <p:sp>
        <p:nvSpPr>
          <p:cNvPr id="13315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Partnerschaftsmodelle basieren auf einer langfristigen vertraglichen Bindung, die durch Anreizmechanismen eine Pflichtenanspannung des privaten Partners über Gewährleistungsfristen hinaus vorsieht.</a:t>
            </a:r>
          </a:p>
          <a:p>
            <a:r>
              <a:rPr lang="de-DE" dirty="0" smtClean="0"/>
              <a:t>Mit der Einbringung von Eigenkapital hat der private Partner ein substanzielles Interesse an dem wirtschaftlichen Erfolg des Projektes.</a:t>
            </a:r>
          </a:p>
          <a:p>
            <a:r>
              <a:rPr lang="de-DE" dirty="0" smtClean="0"/>
              <a:t>Durch die Einbeziehung einer Bankenfinanzierung wird die Stabilität durch die anfängliche Due Diligence und die </a:t>
            </a:r>
            <a:r>
              <a:rPr lang="de-DE" dirty="0" err="1" smtClean="0"/>
              <a:t>Controllingmechanismen</a:t>
            </a:r>
            <a:r>
              <a:rPr lang="de-DE" dirty="0" smtClean="0"/>
              <a:t> während der Betriebsphase erhöht.</a:t>
            </a:r>
          </a:p>
          <a:p>
            <a:r>
              <a:rPr lang="de-DE" dirty="0" smtClean="0"/>
              <a:t>Durch diese Geschäftsstruktur können aufgrund der übertragenen unternehmerischen Verantwortung die entsprechenden Risiken transferiert werden.  </a:t>
            </a:r>
          </a:p>
          <a:p>
            <a:endParaRPr lang="de-DE" dirty="0" smtClean="0"/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8194675" y="6515100"/>
            <a:ext cx="685800" cy="304800"/>
          </a:xfrm>
        </p:spPr>
        <p:txBody>
          <a:bodyPr/>
          <a:lstStyle/>
          <a:p>
            <a:pPr>
              <a:defRPr/>
            </a:pPr>
            <a:fld id="{21CDBED8-B76C-4E07-BB23-53166BCFF7FA}" type="slidenum">
              <a:rPr lang="de-DE" smtClean="0">
                <a:solidFill>
                  <a:schemeClr val="bg1"/>
                </a:solidFill>
                <a:ea typeface="MS PGothic" pitchFamily="34" charset="-128"/>
              </a:rPr>
              <a:pPr>
                <a:defRPr/>
              </a:pPr>
              <a:t>6</a:t>
            </a:fld>
            <a:endParaRPr lang="de-DE" dirty="0" smtClean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8" name="Datumsplatzhalter 4"/>
          <p:cNvSpPr>
            <a:spLocks noGrp="1"/>
          </p:cNvSpPr>
          <p:nvPr>
            <p:ph type="dt" sz="quarter" idx="12"/>
          </p:nvPr>
        </p:nvSpPr>
        <p:spPr>
          <a:xfrm>
            <a:off x="252413" y="6515100"/>
            <a:ext cx="1219200" cy="304800"/>
          </a:xfrm>
        </p:spPr>
        <p:txBody>
          <a:bodyPr/>
          <a:lstStyle/>
          <a:p>
            <a:pPr>
              <a:defRPr/>
            </a:pPr>
            <a:fld id="{2B0E3178-D85D-42FF-A4F7-2676EC8005A7}" type="datetime1">
              <a:rPr lang="de-DE" smtClean="0">
                <a:solidFill>
                  <a:schemeClr val="bg1"/>
                </a:solidFill>
                <a:ea typeface="MS PGothic" pitchFamily="34" charset="-128"/>
              </a:rPr>
              <a:pPr>
                <a:defRPr/>
              </a:pPr>
              <a:t>08.07.2010</a:t>
            </a:fld>
            <a:endParaRPr lang="de-DE" dirty="0" smtClean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1631950" y="6515100"/>
            <a:ext cx="6369050" cy="304800"/>
          </a:xfrm>
        </p:spPr>
        <p:txBody>
          <a:bodyPr/>
          <a:lstStyle/>
          <a:p>
            <a:r>
              <a:rPr lang="de-DE" dirty="0" err="1" smtClean="0">
                <a:solidFill>
                  <a:schemeClr val="bg1"/>
                </a:solidFill>
                <a:latin typeface="Arial" pitchFamily="34" charset="0"/>
              </a:rPr>
              <a:t>Partnering</a:t>
            </a:r>
            <a:r>
              <a:rPr lang="de-DE" dirty="0" smtClean="0">
                <a:solidFill>
                  <a:schemeClr val="bg1"/>
                </a:solidFill>
                <a:latin typeface="Arial" pitchFamily="34" charset="0"/>
              </a:rPr>
              <a:t> und Finanzierung – Modelle für die Stadt der Zukunft</a:t>
            </a:r>
            <a:endParaRPr lang="de-DE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Vertrags- und Finanzierungsstruktur von ÖPP-Projekten</a:t>
            </a:r>
            <a:br>
              <a:rPr lang="de-DE" smtClean="0"/>
            </a:br>
            <a:endParaRPr lang="de-DE" smtClean="0"/>
          </a:p>
        </p:txBody>
      </p:sp>
      <p:grpSp>
        <p:nvGrpSpPr>
          <p:cNvPr id="10245" name="Gruppieren 74"/>
          <p:cNvGrpSpPr>
            <a:grpSpLocks/>
          </p:cNvGrpSpPr>
          <p:nvPr/>
        </p:nvGrpSpPr>
        <p:grpSpPr bwMode="auto">
          <a:xfrm>
            <a:off x="244475" y="2247900"/>
            <a:ext cx="4232275" cy="4052888"/>
            <a:chOff x="521678" y="2569172"/>
            <a:chExt cx="4097528" cy="3539430"/>
          </a:xfrm>
        </p:grpSpPr>
        <p:sp>
          <p:nvSpPr>
            <p:cNvPr id="10275" name="Textfeld 35"/>
            <p:cNvSpPr txBox="1">
              <a:spLocks noChangeArrowheads="1"/>
            </p:cNvSpPr>
            <p:nvPr/>
          </p:nvSpPr>
          <p:spPr bwMode="auto">
            <a:xfrm>
              <a:off x="521678" y="2569172"/>
              <a:ext cx="4097528" cy="353943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/>
                <a:t>A</a:t>
              </a:r>
            </a:p>
            <a:p>
              <a:endParaRPr lang="de-DE"/>
            </a:p>
            <a:p>
              <a:endParaRPr lang="de-DE"/>
            </a:p>
            <a:p>
              <a:endParaRPr lang="de-DE"/>
            </a:p>
            <a:p>
              <a:endParaRPr lang="de-DE"/>
            </a:p>
            <a:p>
              <a:endParaRPr lang="de-DE"/>
            </a:p>
            <a:p>
              <a:endParaRPr lang="de-DE"/>
            </a:p>
            <a:p>
              <a:endParaRPr lang="de-DE"/>
            </a:p>
            <a:p>
              <a:endParaRPr lang="de-DE"/>
            </a:p>
            <a:p>
              <a:endParaRPr lang="de-DE"/>
            </a:p>
            <a:p>
              <a:endParaRPr lang="de-DE"/>
            </a:p>
            <a:p>
              <a:endParaRPr lang="de-DE"/>
            </a:p>
            <a:p>
              <a:endParaRPr lang="de-DE"/>
            </a:p>
            <a:p>
              <a:endParaRPr lang="de-DE"/>
            </a:p>
            <a:p>
              <a:endParaRPr lang="de-DE"/>
            </a:p>
            <a:p>
              <a:endParaRPr lang="de-DE"/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1944900" y="2750788"/>
              <a:ext cx="1258768" cy="461664"/>
            </a:xfrm>
            <a:prstGeom prst="rect">
              <a:avLst/>
            </a:prstGeom>
            <a:solidFill>
              <a:srgbClr val="E0E4ED"/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200" dirty="0">
                  <a:solidFill>
                    <a:schemeClr val="tx1"/>
                  </a:solidFill>
                  <a:latin typeface="+mn-lt"/>
                  <a:cs typeface="Arial" pitchFamily="34" charset="0"/>
                </a:rPr>
                <a:t>Öffentlicher Auftraggeber</a:t>
              </a:r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1941826" y="3834938"/>
              <a:ext cx="1258768" cy="461664"/>
            </a:xfrm>
            <a:prstGeom prst="rect">
              <a:avLst/>
            </a:prstGeom>
            <a:solidFill>
              <a:srgbClr val="E0E4ED"/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200" dirty="0">
                  <a:solidFill>
                    <a:schemeClr val="tx1"/>
                  </a:solidFill>
                  <a:latin typeface="+mn-lt"/>
                  <a:cs typeface="Arial" pitchFamily="34" charset="0"/>
                </a:rPr>
                <a:t>Projekt-</a:t>
              </a:r>
              <a:r>
                <a:rPr lang="de-DE" sz="1200" dirty="0" err="1">
                  <a:solidFill>
                    <a:schemeClr val="tx1"/>
                  </a:solidFill>
                  <a:latin typeface="+mn-lt"/>
                  <a:cs typeface="Arial" pitchFamily="34" charset="0"/>
                </a:rPr>
                <a:t>gesellschaft</a:t>
              </a:r>
              <a:endParaRPr lang="de-DE" sz="1200" dirty="0">
                <a:solidFill>
                  <a:schemeClr val="tx1"/>
                </a:solidFill>
                <a:latin typeface="+mn-lt"/>
                <a:cs typeface="Arial" pitchFamily="34" charset="0"/>
              </a:endParaRPr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3527966" y="3929212"/>
              <a:ext cx="1002096" cy="277276"/>
            </a:xfrm>
            <a:prstGeom prst="rect">
              <a:avLst/>
            </a:prstGeom>
            <a:solidFill>
              <a:srgbClr val="A5B2CA"/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200" dirty="0">
                  <a:solidFill>
                    <a:schemeClr val="tx1"/>
                  </a:solidFill>
                  <a:latin typeface="+mn-lt"/>
                  <a:cs typeface="Arial" pitchFamily="34" charset="0"/>
                </a:rPr>
                <a:t>Banken</a:t>
              </a:r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609285" y="3930598"/>
              <a:ext cx="1002096" cy="277276"/>
            </a:xfrm>
            <a:prstGeom prst="rect">
              <a:avLst/>
            </a:prstGeom>
            <a:solidFill>
              <a:srgbClr val="A5B2CA"/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200" dirty="0">
                  <a:solidFill>
                    <a:schemeClr val="tx1"/>
                  </a:solidFill>
                  <a:latin typeface="+mn-lt"/>
                  <a:cs typeface="Arial" pitchFamily="34" charset="0"/>
                </a:rPr>
                <a:t>Sponsoren</a:t>
              </a:r>
            </a:p>
          </p:txBody>
        </p:sp>
        <p:grpSp>
          <p:nvGrpSpPr>
            <p:cNvPr id="10280" name="Gruppieren 21"/>
            <p:cNvGrpSpPr>
              <a:grpSpLocks/>
            </p:cNvGrpSpPr>
            <p:nvPr/>
          </p:nvGrpSpPr>
          <p:grpSpPr bwMode="auto">
            <a:xfrm>
              <a:off x="1237845" y="5063706"/>
              <a:ext cx="2658645" cy="670870"/>
              <a:chOff x="1350045" y="5063706"/>
              <a:chExt cx="2658645" cy="670870"/>
            </a:xfrm>
          </p:grpSpPr>
          <p:sp>
            <p:nvSpPr>
              <p:cNvPr id="52" name="Textfeld 51"/>
              <p:cNvSpPr txBox="1"/>
              <p:nvPr/>
            </p:nvSpPr>
            <p:spPr>
              <a:xfrm>
                <a:off x="1350100" y="5063271"/>
                <a:ext cx="2658936" cy="277276"/>
              </a:xfrm>
              <a:prstGeom prst="rect">
                <a:avLst/>
              </a:prstGeom>
              <a:solidFill>
                <a:srgbClr val="A5B2CA"/>
              </a:solidFill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de-DE" sz="1200" dirty="0">
                    <a:solidFill>
                      <a:schemeClr val="tx1"/>
                    </a:solidFill>
                    <a:latin typeface="+mn-lt"/>
                    <a:cs typeface="Arial" pitchFamily="34" charset="0"/>
                  </a:rPr>
                  <a:t>Bieterkonsortium</a:t>
                </a:r>
              </a:p>
            </p:txBody>
          </p:sp>
          <p:sp>
            <p:nvSpPr>
              <p:cNvPr id="53" name="Textfeld 52"/>
              <p:cNvSpPr txBox="1"/>
              <p:nvPr/>
            </p:nvSpPr>
            <p:spPr>
              <a:xfrm>
                <a:off x="1350100" y="5362729"/>
                <a:ext cx="863770" cy="370163"/>
              </a:xfrm>
              <a:prstGeom prst="rect">
                <a:avLst/>
              </a:prstGeom>
              <a:solidFill>
                <a:srgbClr val="E0E4ED"/>
              </a:solidFill>
            </p:spPr>
            <p:txBody>
              <a:bodyPr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de-DE" sz="1200" dirty="0">
                    <a:solidFill>
                      <a:schemeClr val="tx1"/>
                    </a:solidFill>
                    <a:latin typeface="+mn-lt"/>
                    <a:cs typeface="Arial" pitchFamily="34" charset="0"/>
                  </a:rPr>
                  <a:t>Bau</a:t>
                </a:r>
              </a:p>
              <a:p>
                <a:pPr algn="ctr">
                  <a:defRPr/>
                </a:pPr>
                <a:endParaRPr lang="de-DE" sz="1200" dirty="0">
                  <a:solidFill>
                    <a:schemeClr val="tx1"/>
                  </a:solidFill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54" name="Textfeld 53"/>
              <p:cNvSpPr txBox="1"/>
              <p:nvPr/>
            </p:nvSpPr>
            <p:spPr>
              <a:xfrm>
                <a:off x="2252295" y="5362729"/>
                <a:ext cx="863770" cy="371550"/>
              </a:xfrm>
              <a:prstGeom prst="rect">
                <a:avLst/>
              </a:prstGeom>
              <a:solidFill>
                <a:srgbClr val="E0E4ED"/>
              </a:solidFill>
            </p:spPr>
            <p:txBody>
              <a:bodyPr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de-DE" sz="1200" dirty="0">
                    <a:solidFill>
                      <a:schemeClr val="tx1"/>
                    </a:solidFill>
                    <a:latin typeface="+mn-lt"/>
                    <a:cs typeface="Arial" pitchFamily="34" charset="0"/>
                  </a:rPr>
                  <a:t>Betrieb    </a:t>
                </a:r>
              </a:p>
              <a:p>
                <a:pPr algn="ctr">
                  <a:defRPr/>
                </a:pPr>
                <a:r>
                  <a:rPr lang="de-DE" sz="1200" dirty="0">
                    <a:solidFill>
                      <a:schemeClr val="tx1"/>
                    </a:solidFill>
                    <a:latin typeface="+mn-lt"/>
                    <a:cs typeface="Arial" pitchFamily="34" charset="0"/>
                  </a:rPr>
                  <a:t>FM</a:t>
                </a:r>
              </a:p>
            </p:txBody>
          </p:sp>
          <p:sp>
            <p:nvSpPr>
              <p:cNvPr id="55" name="Textfeld 54"/>
              <p:cNvSpPr txBox="1"/>
              <p:nvPr/>
            </p:nvSpPr>
            <p:spPr>
              <a:xfrm>
                <a:off x="3146804" y="5362729"/>
                <a:ext cx="862233" cy="370163"/>
              </a:xfrm>
              <a:prstGeom prst="rect">
                <a:avLst/>
              </a:prstGeom>
              <a:solidFill>
                <a:srgbClr val="E0E4ED"/>
              </a:solidFill>
            </p:spPr>
            <p:txBody>
              <a:bodyPr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de-DE" sz="1200" dirty="0">
                    <a:solidFill>
                      <a:schemeClr val="tx1"/>
                    </a:solidFill>
                    <a:latin typeface="+mn-lt"/>
                    <a:cs typeface="Arial" pitchFamily="34" charset="0"/>
                  </a:rPr>
                  <a:t>Betrieb Technik</a:t>
                </a:r>
              </a:p>
            </p:txBody>
          </p:sp>
        </p:grpSp>
        <p:cxnSp>
          <p:nvCxnSpPr>
            <p:cNvPr id="10281" name="Gerade Verbindung 41"/>
            <p:cNvCxnSpPr>
              <a:cxnSpLocks noChangeShapeType="1"/>
              <a:stCxn id="37" idx="2"/>
              <a:endCxn id="38" idx="0"/>
            </p:cNvCxnSpPr>
            <p:nvPr/>
          </p:nvCxnSpPr>
          <p:spPr bwMode="auto">
            <a:xfrm rot="5400000">
              <a:off x="2262337" y="3523550"/>
              <a:ext cx="623386" cy="0"/>
            </a:xfrm>
            <a:prstGeom prst="line">
              <a:avLst/>
            </a:prstGeom>
            <a:noFill/>
            <a:ln w="635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0282" name="Gerade Verbindung mit Pfeil 42"/>
            <p:cNvCxnSpPr>
              <a:cxnSpLocks noChangeShapeType="1"/>
              <a:stCxn id="39" idx="1"/>
              <a:endCxn id="38" idx="3"/>
            </p:cNvCxnSpPr>
            <p:nvPr/>
          </p:nvCxnSpPr>
          <p:spPr bwMode="auto">
            <a:xfrm rot="10800000">
              <a:off x="3199964" y="4067662"/>
              <a:ext cx="328673" cy="0"/>
            </a:xfrm>
            <a:prstGeom prst="straightConnector1">
              <a:avLst/>
            </a:prstGeom>
            <a:noFill/>
            <a:ln w="6350" algn="ctr">
              <a:solidFill>
                <a:schemeClr val="tx1"/>
              </a:solidFill>
              <a:round/>
              <a:headEnd/>
              <a:tailEnd type="triangle" w="med" len="sm"/>
            </a:ln>
          </p:spPr>
        </p:cxnSp>
        <p:cxnSp>
          <p:nvCxnSpPr>
            <p:cNvPr id="10283" name="Gerade Verbindung mit Pfeil 43"/>
            <p:cNvCxnSpPr>
              <a:cxnSpLocks noChangeShapeType="1"/>
              <a:stCxn id="40" idx="3"/>
              <a:endCxn id="38" idx="1"/>
            </p:cNvCxnSpPr>
            <p:nvPr/>
          </p:nvCxnSpPr>
          <p:spPr bwMode="auto">
            <a:xfrm flipV="1">
              <a:off x="1611420" y="4066076"/>
              <a:ext cx="330645" cy="0"/>
            </a:xfrm>
            <a:prstGeom prst="straightConnector1">
              <a:avLst/>
            </a:prstGeom>
            <a:noFill/>
            <a:ln w="6350" algn="ctr">
              <a:solidFill>
                <a:schemeClr val="tx1"/>
              </a:solidFill>
              <a:round/>
              <a:headEnd/>
              <a:tailEnd type="triangle" w="med" len="sm"/>
            </a:ln>
          </p:spPr>
        </p:cxnSp>
        <p:cxnSp>
          <p:nvCxnSpPr>
            <p:cNvPr id="10284" name="Gerade Verbindung mit Pfeil 44"/>
            <p:cNvCxnSpPr>
              <a:cxnSpLocks noChangeShapeType="1"/>
              <a:stCxn id="52" idx="0"/>
              <a:endCxn id="38" idx="2"/>
            </p:cNvCxnSpPr>
            <p:nvPr/>
          </p:nvCxnSpPr>
          <p:spPr bwMode="auto">
            <a:xfrm rot="5400000" flipH="1" flipV="1">
              <a:off x="2187615" y="4680307"/>
              <a:ext cx="766798" cy="0"/>
            </a:xfrm>
            <a:prstGeom prst="straightConnector1">
              <a:avLst/>
            </a:prstGeom>
            <a:noFill/>
            <a:ln w="6350" algn="ctr">
              <a:solidFill>
                <a:schemeClr val="tx1"/>
              </a:solidFill>
              <a:round/>
              <a:headEnd/>
              <a:tailEnd type="triangle" w="med" len="sm"/>
            </a:ln>
          </p:spPr>
        </p:cxnSp>
        <p:cxnSp>
          <p:nvCxnSpPr>
            <p:cNvPr id="10285" name="Gewinkelte Verbindung 45"/>
            <p:cNvCxnSpPr>
              <a:cxnSpLocks noChangeShapeType="1"/>
              <a:stCxn id="53" idx="2"/>
              <a:endCxn id="40" idx="2"/>
            </p:cNvCxnSpPr>
            <p:nvPr/>
          </p:nvCxnSpPr>
          <p:spPr bwMode="auto">
            <a:xfrm rot="5400000" flipH="1">
              <a:off x="627297" y="4690352"/>
              <a:ext cx="1525689" cy="559406"/>
            </a:xfrm>
            <a:prstGeom prst="bentConnector3">
              <a:avLst>
                <a:gd name="adj1" fmla="val -14981"/>
              </a:avLst>
            </a:prstGeom>
            <a:noFill/>
            <a:ln w="6350" algn="ctr">
              <a:solidFill>
                <a:schemeClr val="tx1"/>
              </a:solidFill>
              <a:round/>
              <a:headEnd/>
              <a:tailEnd type="triangle" w="med" len="sm"/>
            </a:ln>
          </p:spPr>
        </p:cxnSp>
        <p:cxnSp>
          <p:nvCxnSpPr>
            <p:cNvPr id="10286" name="Gewinkelte Verbindung 46"/>
            <p:cNvCxnSpPr>
              <a:cxnSpLocks noChangeShapeType="1"/>
              <a:stCxn id="54" idx="2"/>
            </p:cNvCxnSpPr>
            <p:nvPr/>
          </p:nvCxnSpPr>
          <p:spPr bwMode="auto">
            <a:xfrm rot="5400000" flipH="1">
              <a:off x="1077184" y="4240466"/>
              <a:ext cx="1527363" cy="1460855"/>
            </a:xfrm>
            <a:prstGeom prst="bentConnector3">
              <a:avLst>
                <a:gd name="adj1" fmla="val -14889"/>
              </a:avLst>
            </a:prstGeom>
            <a:noFill/>
            <a:ln w="6350" algn="ctr">
              <a:solidFill>
                <a:schemeClr val="tx1"/>
              </a:solidFill>
              <a:round/>
              <a:headEnd/>
              <a:tailEnd type="triangle" w="med" len="sm"/>
            </a:ln>
          </p:spPr>
        </p:cxnSp>
        <p:cxnSp>
          <p:nvCxnSpPr>
            <p:cNvPr id="10287" name="Gewinkelte Verbindung 60"/>
            <p:cNvCxnSpPr>
              <a:cxnSpLocks noChangeShapeType="1"/>
            </p:cNvCxnSpPr>
            <p:nvPr/>
          </p:nvCxnSpPr>
          <p:spPr bwMode="auto">
            <a:xfrm rot="5400000" flipH="1">
              <a:off x="1524957" y="3792693"/>
              <a:ext cx="1525688" cy="2354725"/>
            </a:xfrm>
            <a:prstGeom prst="bentConnector4">
              <a:avLst>
                <a:gd name="adj1" fmla="val -14981"/>
                <a:gd name="adj2" fmla="val 100028"/>
              </a:avLst>
            </a:prstGeom>
            <a:noFill/>
            <a:ln w="6350" algn="ctr">
              <a:solidFill>
                <a:schemeClr val="tx1"/>
              </a:solidFill>
              <a:round/>
              <a:headEnd/>
              <a:tailEnd type="triangle" w="med" len="sm"/>
            </a:ln>
          </p:spPr>
        </p:cxnSp>
        <p:sp>
          <p:nvSpPr>
            <p:cNvPr id="49" name="Textfeld 48"/>
            <p:cNvSpPr txBox="1"/>
            <p:nvPr/>
          </p:nvSpPr>
          <p:spPr>
            <a:xfrm>
              <a:off x="1986399" y="3417637"/>
              <a:ext cx="1180383" cy="262026"/>
            </a:xfrm>
            <a:prstGeom prst="rect">
              <a:avLst/>
            </a:prstGeom>
            <a:solidFill>
              <a:schemeClr val="bg1"/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100" dirty="0">
                  <a:solidFill>
                    <a:srgbClr val="003867"/>
                  </a:solidFill>
                  <a:latin typeface="+mn-lt"/>
                  <a:cs typeface="Arial" pitchFamily="34" charset="0"/>
                </a:rPr>
                <a:t>Projektvertrag</a:t>
              </a:r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1571420" y="3812756"/>
              <a:ext cx="431885" cy="2620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sz="1100" dirty="0">
                  <a:solidFill>
                    <a:srgbClr val="003867"/>
                  </a:solidFill>
                  <a:latin typeface="+mn-lt"/>
                  <a:cs typeface="Arial" pitchFamily="34" charset="0"/>
                </a:rPr>
                <a:t>EK</a:t>
              </a:r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3200595" y="3812756"/>
              <a:ext cx="431885" cy="2620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sz="1100" dirty="0">
                  <a:solidFill>
                    <a:srgbClr val="003867"/>
                  </a:solidFill>
                  <a:latin typeface="+mn-lt"/>
                  <a:cs typeface="Arial" pitchFamily="34" charset="0"/>
                </a:rPr>
                <a:t>FK</a:t>
              </a:r>
            </a:p>
          </p:txBody>
        </p:sp>
      </p:grpSp>
      <p:sp>
        <p:nvSpPr>
          <p:cNvPr id="9" name="Textfeld 8"/>
          <p:cNvSpPr txBox="1"/>
          <p:nvPr/>
        </p:nvSpPr>
        <p:spPr>
          <a:xfrm>
            <a:off x="142875" y="1889125"/>
            <a:ext cx="239395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800" dirty="0">
                <a:solidFill>
                  <a:srgbClr val="003867"/>
                </a:solidFill>
                <a:latin typeface="+mn-lt"/>
                <a:cs typeface="Arial" pitchFamily="34" charset="0"/>
              </a:rPr>
              <a:t>Projektfinanzierung</a:t>
            </a:r>
          </a:p>
        </p:txBody>
      </p:sp>
      <p:grpSp>
        <p:nvGrpSpPr>
          <p:cNvPr id="10247" name="Gruppieren 55"/>
          <p:cNvGrpSpPr>
            <a:grpSpLocks/>
          </p:cNvGrpSpPr>
          <p:nvPr/>
        </p:nvGrpSpPr>
        <p:grpSpPr bwMode="auto">
          <a:xfrm>
            <a:off x="4572000" y="1895475"/>
            <a:ext cx="4295775" cy="4406900"/>
            <a:chOff x="4667108" y="1895431"/>
            <a:chExt cx="4201195" cy="3903053"/>
          </a:xfrm>
        </p:grpSpPr>
        <p:sp>
          <p:nvSpPr>
            <p:cNvPr id="10" name="Textfeld 9"/>
            <p:cNvSpPr txBox="1"/>
            <p:nvPr/>
          </p:nvSpPr>
          <p:spPr>
            <a:xfrm>
              <a:off x="4667108" y="1895431"/>
              <a:ext cx="2394029" cy="36977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sz="1800" dirty="0">
                  <a:solidFill>
                    <a:srgbClr val="003867"/>
                  </a:solidFill>
                  <a:latin typeface="+mn-lt"/>
                  <a:cs typeface="Arial" pitchFamily="34" charset="0"/>
                </a:rPr>
                <a:t>Forfaitierung</a:t>
              </a:r>
            </a:p>
          </p:txBody>
        </p:sp>
        <p:sp>
          <p:nvSpPr>
            <p:cNvPr id="10250" name="Textfeld 10"/>
            <p:cNvSpPr txBox="1">
              <a:spLocks noChangeArrowheads="1"/>
            </p:cNvSpPr>
            <p:nvPr/>
          </p:nvSpPr>
          <p:spPr bwMode="auto">
            <a:xfrm>
              <a:off x="4770775" y="2207892"/>
              <a:ext cx="4097528" cy="359059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/>
                <a:t>A</a:t>
              </a:r>
            </a:p>
            <a:p>
              <a:endParaRPr lang="de-DE"/>
            </a:p>
            <a:p>
              <a:endParaRPr lang="de-DE"/>
            </a:p>
            <a:p>
              <a:endParaRPr lang="de-DE"/>
            </a:p>
            <a:p>
              <a:endParaRPr lang="de-DE"/>
            </a:p>
            <a:p>
              <a:endParaRPr lang="de-DE"/>
            </a:p>
            <a:p>
              <a:endParaRPr lang="de-DE"/>
            </a:p>
            <a:p>
              <a:endParaRPr lang="de-DE"/>
            </a:p>
            <a:p>
              <a:endParaRPr lang="de-DE"/>
            </a:p>
            <a:p>
              <a:endParaRPr lang="de-DE"/>
            </a:p>
            <a:p>
              <a:endParaRPr lang="de-DE"/>
            </a:p>
            <a:p>
              <a:endParaRPr lang="de-DE"/>
            </a:p>
            <a:p>
              <a:endParaRPr lang="de-DE"/>
            </a:p>
            <a:p>
              <a:endParaRPr lang="de-DE"/>
            </a:p>
            <a:p>
              <a:endParaRPr lang="de-DE"/>
            </a:p>
            <a:p>
              <a:endParaRPr lang="de-DE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6204131" y="2432523"/>
              <a:ext cx="1257564" cy="461168"/>
            </a:xfrm>
            <a:prstGeom prst="rect">
              <a:avLst/>
            </a:prstGeom>
            <a:solidFill>
              <a:srgbClr val="E0E4ED"/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200" dirty="0">
                  <a:solidFill>
                    <a:schemeClr val="tx1"/>
                  </a:solidFill>
                  <a:latin typeface="+mn-lt"/>
                  <a:cs typeface="Arial" pitchFamily="34" charset="0"/>
                </a:rPr>
                <a:t>Öffentlicher Auftraggeber</a:t>
              </a: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6201025" y="3516548"/>
              <a:ext cx="1257564" cy="462573"/>
            </a:xfrm>
            <a:prstGeom prst="rect">
              <a:avLst/>
            </a:prstGeom>
            <a:solidFill>
              <a:srgbClr val="E0E4ED"/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200" dirty="0">
                  <a:solidFill>
                    <a:schemeClr val="tx1"/>
                  </a:solidFill>
                  <a:latin typeface="+mn-lt"/>
                  <a:cs typeface="Arial" pitchFamily="34" charset="0"/>
                </a:rPr>
                <a:t>Projekt-</a:t>
              </a:r>
              <a:r>
                <a:rPr lang="de-DE" sz="1200" dirty="0" err="1">
                  <a:solidFill>
                    <a:schemeClr val="tx1"/>
                  </a:solidFill>
                  <a:latin typeface="+mn-lt"/>
                  <a:cs typeface="Arial" pitchFamily="34" charset="0"/>
                </a:rPr>
                <a:t>gesellschaft</a:t>
              </a:r>
              <a:endParaRPr lang="de-DE" sz="1200" dirty="0">
                <a:solidFill>
                  <a:schemeClr val="tx1"/>
                </a:solidFill>
                <a:latin typeface="+mn-lt"/>
                <a:cs typeface="Arial" pitchFamily="34" charset="0"/>
              </a:endParaRP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7787730" y="3610750"/>
              <a:ext cx="1001394" cy="276982"/>
            </a:xfrm>
            <a:prstGeom prst="rect">
              <a:avLst/>
            </a:prstGeom>
            <a:solidFill>
              <a:srgbClr val="A5B2CA"/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200" dirty="0">
                  <a:solidFill>
                    <a:schemeClr val="tx1"/>
                  </a:solidFill>
                  <a:latin typeface="+mn-lt"/>
                  <a:cs typeface="Arial" pitchFamily="34" charset="0"/>
                </a:rPr>
                <a:t>Banken</a:t>
              </a: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4867387" y="3612156"/>
              <a:ext cx="1002946" cy="276981"/>
            </a:xfrm>
            <a:prstGeom prst="rect">
              <a:avLst/>
            </a:prstGeom>
            <a:solidFill>
              <a:srgbClr val="A5B2CA"/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200" dirty="0">
                  <a:solidFill>
                    <a:schemeClr val="tx1"/>
                  </a:solidFill>
                  <a:latin typeface="+mn-lt"/>
                  <a:cs typeface="Arial" pitchFamily="34" charset="0"/>
                </a:rPr>
                <a:t>Sponsoren</a:t>
              </a:r>
            </a:p>
          </p:txBody>
        </p:sp>
        <p:grpSp>
          <p:nvGrpSpPr>
            <p:cNvPr id="10255" name="Gruppieren 21"/>
            <p:cNvGrpSpPr>
              <a:grpSpLocks/>
            </p:cNvGrpSpPr>
            <p:nvPr/>
          </p:nvGrpSpPr>
          <p:grpSpPr bwMode="auto">
            <a:xfrm>
              <a:off x="5496467" y="4745487"/>
              <a:ext cx="2658645" cy="676139"/>
              <a:chOff x="1350045" y="5063706"/>
              <a:chExt cx="2658645" cy="676139"/>
            </a:xfrm>
          </p:grpSpPr>
          <p:sp>
            <p:nvSpPr>
              <p:cNvPr id="32" name="Textfeld 31"/>
              <p:cNvSpPr txBox="1"/>
              <p:nvPr/>
            </p:nvSpPr>
            <p:spPr>
              <a:xfrm>
                <a:off x="1349747" y="5063610"/>
                <a:ext cx="2659515" cy="276981"/>
              </a:xfrm>
              <a:prstGeom prst="rect">
                <a:avLst/>
              </a:prstGeom>
              <a:solidFill>
                <a:srgbClr val="A5B2CA"/>
              </a:solidFill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de-DE" sz="1200" dirty="0">
                    <a:solidFill>
                      <a:schemeClr val="tx1"/>
                    </a:solidFill>
                    <a:latin typeface="+mn-lt"/>
                    <a:cs typeface="Arial" pitchFamily="34" charset="0"/>
                  </a:rPr>
                  <a:t>Bieterkonsortium</a:t>
                </a:r>
              </a:p>
            </p:txBody>
          </p:sp>
          <p:sp>
            <p:nvSpPr>
              <p:cNvPr id="33" name="Textfeld 32"/>
              <p:cNvSpPr txBox="1"/>
              <p:nvPr/>
            </p:nvSpPr>
            <p:spPr>
              <a:xfrm>
                <a:off x="1349747" y="5363088"/>
                <a:ext cx="864770" cy="369778"/>
              </a:xfrm>
              <a:prstGeom prst="rect">
                <a:avLst/>
              </a:prstGeom>
              <a:solidFill>
                <a:srgbClr val="E0E4ED"/>
              </a:solidFill>
            </p:spPr>
            <p:txBody>
              <a:bodyPr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de-DE" sz="1200" dirty="0">
                    <a:solidFill>
                      <a:schemeClr val="tx1"/>
                    </a:solidFill>
                    <a:latin typeface="+mn-lt"/>
                    <a:cs typeface="Arial" pitchFamily="34" charset="0"/>
                  </a:rPr>
                  <a:t>Bau</a:t>
                </a:r>
              </a:p>
              <a:p>
                <a:pPr algn="ctr">
                  <a:defRPr/>
                </a:pPr>
                <a:endParaRPr lang="de-DE" sz="1200" dirty="0">
                  <a:solidFill>
                    <a:schemeClr val="tx1"/>
                  </a:solidFill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4" name="Textfeld 33"/>
              <p:cNvSpPr txBox="1"/>
              <p:nvPr/>
            </p:nvSpPr>
            <p:spPr>
              <a:xfrm>
                <a:off x="2251778" y="5363088"/>
                <a:ext cx="864769" cy="376808"/>
              </a:xfrm>
              <a:prstGeom prst="rect">
                <a:avLst/>
              </a:prstGeom>
              <a:solidFill>
                <a:srgbClr val="E0E4ED"/>
              </a:solidFill>
            </p:spPr>
            <p:txBody>
              <a:bodyPr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de-DE" sz="1200" dirty="0">
                    <a:solidFill>
                      <a:schemeClr val="tx1"/>
                    </a:solidFill>
                    <a:latin typeface="+mn-lt"/>
                    <a:cs typeface="Arial" pitchFamily="34" charset="0"/>
                  </a:rPr>
                  <a:t>Betrieb </a:t>
                </a:r>
              </a:p>
              <a:p>
                <a:pPr algn="ctr">
                  <a:defRPr/>
                </a:pPr>
                <a:r>
                  <a:rPr lang="de-DE" sz="1200" dirty="0">
                    <a:solidFill>
                      <a:schemeClr val="tx1"/>
                    </a:solidFill>
                    <a:latin typeface="+mn-lt"/>
                    <a:cs typeface="Arial" pitchFamily="34" charset="0"/>
                  </a:rPr>
                  <a:t>FM</a:t>
                </a:r>
              </a:p>
            </p:txBody>
          </p:sp>
          <p:sp>
            <p:nvSpPr>
              <p:cNvPr id="35" name="Textfeld 34"/>
              <p:cNvSpPr txBox="1"/>
              <p:nvPr/>
            </p:nvSpPr>
            <p:spPr>
              <a:xfrm>
                <a:off x="3146045" y="5363088"/>
                <a:ext cx="863217" cy="369778"/>
              </a:xfrm>
              <a:prstGeom prst="rect">
                <a:avLst/>
              </a:prstGeom>
              <a:solidFill>
                <a:srgbClr val="E0E4ED"/>
              </a:solidFill>
            </p:spPr>
            <p:txBody>
              <a:bodyPr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de-DE" sz="1200" dirty="0">
                    <a:solidFill>
                      <a:schemeClr val="tx1"/>
                    </a:solidFill>
                    <a:latin typeface="+mn-lt"/>
                    <a:cs typeface="Arial" pitchFamily="34" charset="0"/>
                  </a:rPr>
                  <a:t>Betrieb Technik</a:t>
                </a:r>
              </a:p>
            </p:txBody>
          </p:sp>
        </p:grpSp>
        <p:cxnSp>
          <p:nvCxnSpPr>
            <p:cNvPr id="10256" name="Gerade Verbindung 16"/>
            <p:cNvCxnSpPr>
              <a:cxnSpLocks noChangeShapeType="1"/>
              <a:stCxn id="12" idx="2"/>
              <a:endCxn id="13" idx="0"/>
            </p:cNvCxnSpPr>
            <p:nvPr/>
          </p:nvCxnSpPr>
          <p:spPr bwMode="auto">
            <a:xfrm rot="5400000">
              <a:off x="6520959" y="3205331"/>
              <a:ext cx="623386" cy="0"/>
            </a:xfrm>
            <a:prstGeom prst="line">
              <a:avLst/>
            </a:prstGeom>
            <a:noFill/>
            <a:ln w="635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0257" name="Gerade Verbindung mit Pfeil 17"/>
            <p:cNvCxnSpPr>
              <a:cxnSpLocks noChangeShapeType="1"/>
              <a:stCxn id="14" idx="1"/>
              <a:endCxn id="13" idx="3"/>
            </p:cNvCxnSpPr>
            <p:nvPr/>
          </p:nvCxnSpPr>
          <p:spPr bwMode="auto">
            <a:xfrm rot="10800000">
              <a:off x="7458586" y="3749443"/>
              <a:ext cx="328673" cy="0"/>
            </a:xfrm>
            <a:prstGeom prst="straightConnector1">
              <a:avLst/>
            </a:prstGeom>
            <a:noFill/>
            <a:ln w="6350" algn="ctr">
              <a:solidFill>
                <a:schemeClr val="tx1"/>
              </a:solidFill>
              <a:round/>
              <a:headEnd/>
              <a:tailEnd type="triangle" w="med" len="sm"/>
            </a:ln>
          </p:spPr>
        </p:cxnSp>
        <p:cxnSp>
          <p:nvCxnSpPr>
            <p:cNvPr id="10258" name="Gerade Verbindung mit Pfeil 18"/>
            <p:cNvCxnSpPr>
              <a:cxnSpLocks noChangeShapeType="1"/>
              <a:endCxn id="13" idx="1"/>
            </p:cNvCxnSpPr>
            <p:nvPr/>
          </p:nvCxnSpPr>
          <p:spPr bwMode="auto">
            <a:xfrm flipV="1">
              <a:off x="5870042" y="3747857"/>
              <a:ext cx="330645" cy="0"/>
            </a:xfrm>
            <a:prstGeom prst="straightConnector1">
              <a:avLst/>
            </a:prstGeom>
            <a:noFill/>
            <a:ln w="6350" algn="ctr">
              <a:solidFill>
                <a:schemeClr val="tx1"/>
              </a:solidFill>
              <a:round/>
              <a:headEnd/>
              <a:tailEnd type="triangle" w="med" len="sm"/>
            </a:ln>
          </p:spPr>
        </p:cxnSp>
        <p:cxnSp>
          <p:nvCxnSpPr>
            <p:cNvPr id="10259" name="Gerade Verbindung mit Pfeil 19"/>
            <p:cNvCxnSpPr>
              <a:cxnSpLocks noChangeShapeType="1"/>
              <a:endCxn id="13" idx="2"/>
            </p:cNvCxnSpPr>
            <p:nvPr/>
          </p:nvCxnSpPr>
          <p:spPr bwMode="auto">
            <a:xfrm rot="5400000" flipH="1" flipV="1">
              <a:off x="6446237" y="4362088"/>
              <a:ext cx="766798" cy="0"/>
            </a:xfrm>
            <a:prstGeom prst="straightConnector1">
              <a:avLst/>
            </a:prstGeom>
            <a:noFill/>
            <a:ln w="6350" algn="ctr">
              <a:solidFill>
                <a:schemeClr val="tx1"/>
              </a:solidFill>
              <a:round/>
              <a:headEnd/>
              <a:tailEnd type="triangle" w="med" len="sm"/>
            </a:ln>
          </p:spPr>
        </p:cxnSp>
        <p:cxnSp>
          <p:nvCxnSpPr>
            <p:cNvPr id="10260" name="Gewinkelte Verbindung 20"/>
            <p:cNvCxnSpPr>
              <a:cxnSpLocks noChangeShapeType="1"/>
            </p:cNvCxnSpPr>
            <p:nvPr/>
          </p:nvCxnSpPr>
          <p:spPr bwMode="auto">
            <a:xfrm rot="5400000" flipH="1">
              <a:off x="4885919" y="4372133"/>
              <a:ext cx="1525689" cy="559406"/>
            </a:xfrm>
            <a:prstGeom prst="bentConnector3">
              <a:avLst>
                <a:gd name="adj1" fmla="val -14981"/>
              </a:avLst>
            </a:prstGeom>
            <a:noFill/>
            <a:ln w="6350" algn="ctr">
              <a:solidFill>
                <a:schemeClr val="tx1"/>
              </a:solidFill>
              <a:round/>
              <a:headEnd/>
              <a:tailEnd type="triangle" w="med" len="sm"/>
            </a:ln>
          </p:spPr>
        </p:cxnSp>
        <p:cxnSp>
          <p:nvCxnSpPr>
            <p:cNvPr id="10261" name="Gewinkelte Verbindung 21"/>
            <p:cNvCxnSpPr>
              <a:cxnSpLocks noChangeShapeType="1"/>
            </p:cNvCxnSpPr>
            <p:nvPr/>
          </p:nvCxnSpPr>
          <p:spPr bwMode="auto">
            <a:xfrm rot="5400000" flipH="1">
              <a:off x="5336643" y="3921409"/>
              <a:ext cx="1525689" cy="1460855"/>
            </a:xfrm>
            <a:prstGeom prst="bentConnector3">
              <a:avLst>
                <a:gd name="adj1" fmla="val -14981"/>
              </a:avLst>
            </a:prstGeom>
            <a:noFill/>
            <a:ln w="6350" algn="ctr">
              <a:solidFill>
                <a:schemeClr val="tx1"/>
              </a:solidFill>
              <a:round/>
              <a:headEnd/>
              <a:tailEnd type="triangle" w="med" len="sm"/>
            </a:ln>
          </p:spPr>
        </p:cxnSp>
        <p:cxnSp>
          <p:nvCxnSpPr>
            <p:cNvPr id="10262" name="Gewinkelte Verbindung 60"/>
            <p:cNvCxnSpPr>
              <a:cxnSpLocks noChangeShapeType="1"/>
            </p:cNvCxnSpPr>
            <p:nvPr/>
          </p:nvCxnSpPr>
          <p:spPr bwMode="auto">
            <a:xfrm rot="5400000" flipH="1">
              <a:off x="5783579" y="3474474"/>
              <a:ext cx="1525688" cy="2354725"/>
            </a:xfrm>
            <a:prstGeom prst="bentConnector4">
              <a:avLst>
                <a:gd name="adj1" fmla="val -14981"/>
                <a:gd name="adj2" fmla="val 100028"/>
              </a:avLst>
            </a:prstGeom>
            <a:noFill/>
            <a:ln w="6350" algn="ctr">
              <a:solidFill>
                <a:schemeClr val="tx1"/>
              </a:solidFill>
              <a:round/>
              <a:headEnd/>
              <a:tailEnd type="triangle" w="med" len="sm"/>
            </a:ln>
          </p:spPr>
        </p:cxnSp>
        <p:sp>
          <p:nvSpPr>
            <p:cNvPr id="24" name="Textfeld 23"/>
            <p:cNvSpPr txBox="1"/>
            <p:nvPr/>
          </p:nvSpPr>
          <p:spPr>
            <a:xfrm>
              <a:off x="6244497" y="3070846"/>
              <a:ext cx="1181490" cy="261516"/>
            </a:xfrm>
            <a:prstGeom prst="rect">
              <a:avLst/>
            </a:prstGeom>
            <a:solidFill>
              <a:schemeClr val="bg1"/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100" dirty="0">
                  <a:solidFill>
                    <a:srgbClr val="003867"/>
                  </a:solidFill>
                  <a:latin typeface="+mn-lt"/>
                  <a:cs typeface="Arial" pitchFamily="34" charset="0"/>
                </a:rPr>
                <a:t>Projektvertrag</a:t>
              </a:r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5829967" y="3495458"/>
              <a:ext cx="431608" cy="26151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sz="1100" dirty="0">
                  <a:solidFill>
                    <a:srgbClr val="003867"/>
                  </a:solidFill>
                  <a:latin typeface="+mn-lt"/>
                  <a:cs typeface="Arial" pitchFamily="34" charset="0"/>
                </a:rPr>
                <a:t>EK</a:t>
              </a: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7149633" y="3255032"/>
              <a:ext cx="970342" cy="43023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100" dirty="0" err="1">
                  <a:solidFill>
                    <a:srgbClr val="003867"/>
                  </a:solidFill>
                  <a:latin typeface="+mn-lt"/>
                  <a:cs typeface="Arial" pitchFamily="34" charset="0"/>
                </a:rPr>
                <a:t>Forderungs</a:t>
              </a:r>
              <a:r>
                <a:rPr lang="de-DE" sz="1100" dirty="0">
                  <a:solidFill>
                    <a:srgbClr val="003867"/>
                  </a:solidFill>
                  <a:latin typeface="+mn-lt"/>
                  <a:cs typeface="Arial" pitchFamily="34" charset="0"/>
                </a:rPr>
                <a:t> KV</a:t>
              </a:r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7450827" y="3728854"/>
              <a:ext cx="433160" cy="26151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sz="1100" dirty="0">
                  <a:solidFill>
                    <a:srgbClr val="003867"/>
                  </a:solidFill>
                  <a:latin typeface="+mn-lt"/>
                  <a:cs typeface="Arial" pitchFamily="34" charset="0"/>
                </a:rPr>
                <a:t>FK</a:t>
              </a:r>
            </a:p>
          </p:txBody>
        </p:sp>
        <p:cxnSp>
          <p:nvCxnSpPr>
            <p:cNvPr id="10267" name="Gerade Verbindung mit Pfeil 27"/>
            <p:cNvCxnSpPr>
              <a:cxnSpLocks noChangeShapeType="1"/>
            </p:cNvCxnSpPr>
            <p:nvPr/>
          </p:nvCxnSpPr>
          <p:spPr bwMode="auto">
            <a:xfrm>
              <a:off x="7458585" y="3663631"/>
              <a:ext cx="328673" cy="0"/>
            </a:xfrm>
            <a:prstGeom prst="straightConnector1">
              <a:avLst/>
            </a:prstGeom>
            <a:noFill/>
            <a:ln w="6350" algn="ctr">
              <a:solidFill>
                <a:schemeClr val="tx1"/>
              </a:solidFill>
              <a:round/>
              <a:headEnd/>
              <a:tailEnd type="triangle" w="med" len="sm"/>
            </a:ln>
          </p:spPr>
        </p:cxnSp>
        <p:sp>
          <p:nvSpPr>
            <p:cNvPr id="29" name="Textfeld 28"/>
            <p:cNvSpPr txBox="1"/>
            <p:nvPr/>
          </p:nvSpPr>
          <p:spPr>
            <a:xfrm>
              <a:off x="7449274" y="2279269"/>
              <a:ext cx="1153544" cy="43023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sz="1100" dirty="0">
                  <a:solidFill>
                    <a:srgbClr val="003867"/>
                  </a:solidFill>
                  <a:latin typeface="+mn-lt"/>
                  <a:cs typeface="Arial" pitchFamily="34" charset="0"/>
                </a:rPr>
                <a:t>Einwendungs-, </a:t>
              </a:r>
              <a:r>
                <a:rPr lang="de-DE" sz="1100" dirty="0" err="1">
                  <a:solidFill>
                    <a:srgbClr val="003867"/>
                  </a:solidFill>
                  <a:latin typeface="+mn-lt"/>
                  <a:cs typeface="Arial" pitchFamily="34" charset="0"/>
                </a:rPr>
                <a:t>Einredeverzicht</a:t>
              </a:r>
              <a:endParaRPr lang="de-DE" sz="1100" dirty="0">
                <a:solidFill>
                  <a:srgbClr val="003867"/>
                </a:solidFill>
                <a:latin typeface="+mn-lt"/>
                <a:cs typeface="Arial" pitchFamily="34" charset="0"/>
              </a:endParaRPr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8098239" y="2900721"/>
              <a:ext cx="431608" cy="26151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sz="1100" dirty="0">
                  <a:solidFill>
                    <a:srgbClr val="003867"/>
                  </a:solidFill>
                  <a:latin typeface="+mn-lt"/>
                  <a:cs typeface="Arial" pitchFamily="34" charset="0"/>
                </a:rPr>
                <a:t>€</a:t>
              </a:r>
            </a:p>
          </p:txBody>
        </p:sp>
        <p:cxnSp>
          <p:nvCxnSpPr>
            <p:cNvPr id="10270" name="Gewinkelte Verbindung 111"/>
            <p:cNvCxnSpPr>
              <a:cxnSpLocks noChangeShapeType="1"/>
              <a:stCxn id="12" idx="3"/>
            </p:cNvCxnSpPr>
            <p:nvPr/>
          </p:nvCxnSpPr>
          <p:spPr bwMode="auto">
            <a:xfrm>
              <a:off x="7461601" y="2662806"/>
              <a:ext cx="833869" cy="948137"/>
            </a:xfrm>
            <a:prstGeom prst="bentConnector2">
              <a:avLst/>
            </a:prstGeom>
            <a:noFill/>
            <a:ln w="6350" algn="ctr">
              <a:solidFill>
                <a:schemeClr val="tx1"/>
              </a:solidFill>
              <a:round/>
              <a:headEnd/>
              <a:tailEnd type="triangle" w="med" len="sm"/>
            </a:ln>
          </p:spPr>
        </p:cxnSp>
      </p:grpSp>
      <p:sp>
        <p:nvSpPr>
          <p:cNvPr id="57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8194675" y="6515100"/>
            <a:ext cx="685800" cy="304800"/>
          </a:xfrm>
        </p:spPr>
        <p:txBody>
          <a:bodyPr/>
          <a:lstStyle/>
          <a:p>
            <a:pPr>
              <a:defRPr/>
            </a:pPr>
            <a:fld id="{21CDBED8-B76C-4E07-BB23-53166BCFF7FA}" type="slidenum">
              <a:rPr lang="de-DE" smtClean="0">
                <a:solidFill>
                  <a:schemeClr val="bg1"/>
                </a:solidFill>
                <a:ea typeface="MS PGothic" pitchFamily="34" charset="-128"/>
              </a:rPr>
              <a:pPr>
                <a:defRPr/>
              </a:pPr>
              <a:t>7</a:t>
            </a:fld>
            <a:endParaRPr lang="de-DE" dirty="0" smtClean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58" name="Datumsplatzhalter 4"/>
          <p:cNvSpPr>
            <a:spLocks noGrp="1"/>
          </p:cNvSpPr>
          <p:nvPr>
            <p:ph type="dt" sz="quarter" idx="12"/>
          </p:nvPr>
        </p:nvSpPr>
        <p:spPr>
          <a:xfrm>
            <a:off x="252413" y="6515100"/>
            <a:ext cx="1219200" cy="304800"/>
          </a:xfrm>
        </p:spPr>
        <p:txBody>
          <a:bodyPr/>
          <a:lstStyle/>
          <a:p>
            <a:pPr>
              <a:defRPr/>
            </a:pPr>
            <a:fld id="{2B0E3178-D85D-42FF-A4F7-2676EC8005A7}" type="datetime1">
              <a:rPr lang="de-DE" smtClean="0">
                <a:solidFill>
                  <a:schemeClr val="bg1"/>
                </a:solidFill>
                <a:ea typeface="MS PGothic" pitchFamily="34" charset="-128"/>
              </a:rPr>
              <a:pPr>
                <a:defRPr/>
              </a:pPr>
              <a:t>08.07.2010</a:t>
            </a:fld>
            <a:endParaRPr lang="de-DE" dirty="0" smtClean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59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1631950" y="6515100"/>
            <a:ext cx="6369050" cy="304800"/>
          </a:xfrm>
        </p:spPr>
        <p:txBody>
          <a:bodyPr/>
          <a:lstStyle/>
          <a:p>
            <a:r>
              <a:rPr lang="de-DE" dirty="0" err="1" smtClean="0">
                <a:solidFill>
                  <a:schemeClr val="bg1"/>
                </a:solidFill>
                <a:latin typeface="Arial" pitchFamily="34" charset="0"/>
              </a:rPr>
              <a:t>Partnering</a:t>
            </a:r>
            <a:r>
              <a:rPr lang="de-DE" dirty="0" smtClean="0">
                <a:solidFill>
                  <a:schemeClr val="bg1"/>
                </a:solidFill>
                <a:latin typeface="Arial" pitchFamily="34" charset="0"/>
              </a:rPr>
              <a:t> und Finanzierung – Modelle für die Stadt der Zukunft</a:t>
            </a:r>
            <a:endParaRPr lang="de-DE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Pro &amp; Contra der Finanzierungsstrukturen von ÖPP-Projekten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249238" y="1973263"/>
          <a:ext cx="8609728" cy="4327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399"/>
                <a:gridCol w="3514725"/>
                <a:gridCol w="4219604"/>
              </a:tblGrid>
              <a:tr h="686785"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72000" marB="72000">
                    <a:solidFill>
                      <a:srgbClr val="C2CB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rgbClr val="003867"/>
                          </a:solidFill>
                        </a:rPr>
                        <a:t>Projektfinanzierung</a:t>
                      </a:r>
                      <a:endParaRPr lang="de-DE" b="0" dirty="0">
                        <a:solidFill>
                          <a:srgbClr val="003867"/>
                        </a:solidFill>
                      </a:endParaRPr>
                    </a:p>
                  </a:txBody>
                  <a:tcPr marL="72000" marR="72000" marT="72000" marB="72000">
                    <a:solidFill>
                      <a:srgbClr val="C2CB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rgbClr val="003867"/>
                          </a:solidFill>
                        </a:rPr>
                        <a:t>Forfaitierung</a:t>
                      </a:r>
                      <a:endParaRPr lang="de-DE" b="0" dirty="0">
                        <a:solidFill>
                          <a:srgbClr val="003867"/>
                        </a:solidFill>
                      </a:endParaRPr>
                    </a:p>
                  </a:txBody>
                  <a:tcPr marL="72000" marR="72000" marT="72000" marB="72000">
                    <a:solidFill>
                      <a:srgbClr val="C2CBDC"/>
                    </a:solidFill>
                  </a:tcPr>
                </a:tc>
              </a:tr>
              <a:tr h="1999597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rgbClr val="003867"/>
                          </a:solidFill>
                        </a:rPr>
                        <a:t>Pro</a:t>
                      </a:r>
                      <a:endParaRPr lang="de-DE" dirty="0">
                        <a:solidFill>
                          <a:srgbClr val="003867"/>
                        </a:solidFill>
                      </a:endParaRPr>
                    </a:p>
                  </a:txBody>
                  <a:tcPr marL="72000" marR="72000" marT="72000" marB="72000">
                    <a:solidFill>
                      <a:srgbClr val="C2CBDC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lnSpc>
                          <a:spcPct val="120000"/>
                        </a:lnSpc>
                        <a:buClr>
                          <a:srgbClr val="003867"/>
                        </a:buClr>
                        <a:buFont typeface="Wingdings" pitchFamily="2" charset="2"/>
                        <a:buChar char="§"/>
                      </a:pPr>
                      <a:r>
                        <a:rPr kumimoji="0" lang="de-DE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Cash-Flow entscheidend, i.d.R. non </a:t>
                      </a:r>
                      <a:r>
                        <a:rPr kumimoji="0" lang="de-DE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recourse</a:t>
                      </a:r>
                      <a:endParaRPr kumimoji="0" lang="de-DE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177800" indent="-177800" algn="l">
                        <a:lnSpc>
                          <a:spcPct val="120000"/>
                        </a:lnSpc>
                        <a:buClr>
                          <a:srgbClr val="003867"/>
                        </a:buClr>
                        <a:buFont typeface="Wingdings" pitchFamily="2" charset="2"/>
                        <a:buChar char="§"/>
                      </a:pPr>
                      <a:r>
                        <a:rPr kumimoji="0" lang="de-DE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Prüfung der projektspezifischen Risiken durch die Bank vor </a:t>
                      </a:r>
                      <a:r>
                        <a:rPr kumimoji="0" lang="de-DE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Vorhabensbeginn</a:t>
                      </a:r>
                      <a:r>
                        <a:rPr kumimoji="0" lang="de-DE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 = zusätzliche Sicherheit für AG</a:t>
                      </a:r>
                    </a:p>
                    <a:p>
                      <a:pPr marL="177800" indent="-177800">
                        <a:lnSpc>
                          <a:spcPct val="120000"/>
                        </a:lnSpc>
                        <a:buClr>
                          <a:srgbClr val="003867"/>
                        </a:buClr>
                        <a:buFont typeface="Wingdings" pitchFamily="2" charset="2"/>
                        <a:buChar char="§"/>
                      </a:pPr>
                      <a:r>
                        <a:rPr kumimoji="0" lang="de-DE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Einzahlung von EK und Einhaltung von Finanzierungskennzahlen</a:t>
                      </a:r>
                    </a:p>
                  </a:txBody>
                  <a:tcPr marL="72000" marR="72000" marT="72000" marB="72000">
                    <a:solidFill>
                      <a:srgbClr val="E0E4ED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 algn="l" defTabSz="914400" rtl="0" eaLnBrk="1" latinLnBrk="0" hangingPunct="1">
                        <a:lnSpc>
                          <a:spcPct val="120000"/>
                        </a:lnSpc>
                        <a:buClr>
                          <a:srgbClr val="003867"/>
                        </a:buClr>
                        <a:buFont typeface="Wingdings" pitchFamily="2" charset="2"/>
                        <a:buChar char="§"/>
                      </a:pPr>
                      <a:r>
                        <a:rPr kumimoji="0" lang="de-DE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Niedrige Finanzierungskosten</a:t>
                      </a:r>
                    </a:p>
                    <a:p>
                      <a:pPr marL="177800" indent="-177800" algn="l" defTabSz="914400" rtl="0" eaLnBrk="1" latinLnBrk="0" hangingPunct="1">
                        <a:lnSpc>
                          <a:spcPct val="120000"/>
                        </a:lnSpc>
                        <a:buClr>
                          <a:srgbClr val="003867"/>
                        </a:buClr>
                        <a:buFont typeface="Wingdings" pitchFamily="2" charset="2"/>
                        <a:buChar char="§"/>
                      </a:pPr>
                      <a:r>
                        <a:rPr kumimoji="0" lang="de-DE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Niedrige Transaktionskosten</a:t>
                      </a:r>
                    </a:p>
                  </a:txBody>
                  <a:tcPr marL="72000" marR="72000" marT="72000" marB="72000">
                    <a:solidFill>
                      <a:srgbClr val="E0E4ED"/>
                    </a:solidFill>
                  </a:tcPr>
                </a:tc>
              </a:tr>
              <a:tr h="1641143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3867"/>
                          </a:solidFill>
                        </a:rPr>
                        <a:t>Contra</a:t>
                      </a:r>
                      <a:endParaRPr lang="de-DE" dirty="0">
                        <a:solidFill>
                          <a:srgbClr val="003867"/>
                        </a:solidFill>
                      </a:endParaRPr>
                    </a:p>
                  </a:txBody>
                  <a:tcPr marL="72000" marR="72000" marT="72000" marB="72000">
                    <a:solidFill>
                      <a:srgbClr val="C2CBDC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 algn="l" defTabSz="914400" rtl="0" eaLnBrk="1" latinLnBrk="0" hangingPunct="1">
                        <a:lnSpc>
                          <a:spcPct val="120000"/>
                        </a:lnSpc>
                        <a:buClr>
                          <a:srgbClr val="003867"/>
                        </a:buClr>
                        <a:buFont typeface="Wingdings" pitchFamily="2" charset="2"/>
                        <a:buChar char="§"/>
                      </a:pPr>
                      <a:r>
                        <a:rPr kumimoji="0" lang="de-DE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Besicherung des Projektkredits erforderlich (Konditionen der Banken bei PF)</a:t>
                      </a:r>
                    </a:p>
                    <a:p>
                      <a:pPr marL="177800" indent="-177800" algn="l" defTabSz="914400" rtl="0" eaLnBrk="1" latinLnBrk="0" hangingPunct="1">
                        <a:lnSpc>
                          <a:spcPct val="120000"/>
                        </a:lnSpc>
                        <a:buClr>
                          <a:srgbClr val="003867"/>
                        </a:buClr>
                        <a:buFont typeface="Wingdings" pitchFamily="2" charset="2"/>
                        <a:buChar char="§"/>
                      </a:pPr>
                      <a:r>
                        <a:rPr kumimoji="0" lang="de-DE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Höhere Transaktionskosten</a:t>
                      </a:r>
                    </a:p>
                    <a:p>
                      <a:pPr marL="177800" indent="-177800" algn="l" defTabSz="914400" rtl="0" eaLnBrk="1" latinLnBrk="0" hangingPunct="1">
                        <a:lnSpc>
                          <a:spcPct val="120000"/>
                        </a:lnSpc>
                        <a:buClr>
                          <a:srgbClr val="003867"/>
                        </a:buClr>
                        <a:buFont typeface="Wingdings" pitchFamily="2" charset="2"/>
                        <a:buChar char="§"/>
                      </a:pPr>
                      <a:r>
                        <a:rPr kumimoji="0" lang="de-DE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Höhere Finanzierungskosten</a:t>
                      </a:r>
                    </a:p>
                  </a:txBody>
                  <a:tcPr marL="72000" marR="72000" marT="72000" marB="72000">
                    <a:solidFill>
                      <a:srgbClr val="E0E4ED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 algn="l" defTabSz="914400" rtl="0" eaLnBrk="1" latinLnBrk="0" hangingPunct="1">
                        <a:lnSpc>
                          <a:spcPct val="120000"/>
                        </a:lnSpc>
                        <a:buClr>
                          <a:srgbClr val="003867"/>
                        </a:buClr>
                        <a:buFont typeface="Wingdings" pitchFamily="2" charset="2"/>
                        <a:buChar char="§"/>
                      </a:pPr>
                      <a:r>
                        <a:rPr kumimoji="0" lang="de-DE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Übernahme des Kreditrisikos durch AG</a:t>
                      </a:r>
                    </a:p>
                    <a:p>
                      <a:pPr marL="177800" indent="-177800" algn="l" defTabSz="914400" rtl="0" eaLnBrk="1" latinLnBrk="0" hangingPunct="1">
                        <a:lnSpc>
                          <a:spcPct val="120000"/>
                        </a:lnSpc>
                        <a:buClr>
                          <a:srgbClr val="003867"/>
                        </a:buClr>
                        <a:buFont typeface="Wingdings" pitchFamily="2" charset="2"/>
                        <a:buChar char="§"/>
                      </a:pPr>
                      <a:r>
                        <a:rPr kumimoji="0" lang="de-DE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Keine Due Diligence vor </a:t>
                      </a:r>
                      <a:r>
                        <a:rPr kumimoji="0" lang="de-DE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Vorhabensbeginn</a:t>
                      </a:r>
                      <a:endParaRPr kumimoji="0" lang="de-DE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177800" indent="-177800" algn="l" defTabSz="914400" rtl="0" eaLnBrk="1" latinLnBrk="0" hangingPunct="1">
                        <a:lnSpc>
                          <a:spcPct val="120000"/>
                        </a:lnSpc>
                        <a:buClr>
                          <a:srgbClr val="003867"/>
                        </a:buClr>
                        <a:buFont typeface="Wingdings" pitchFamily="2" charset="2"/>
                        <a:buChar char="§"/>
                      </a:pPr>
                      <a:r>
                        <a:rPr kumimoji="0" lang="de-DE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Schwächung der Stellung des AG bei nachhaltiger Schlechtleistung oder gravierender baulicher Mängel</a:t>
                      </a:r>
                    </a:p>
                  </a:txBody>
                  <a:tcPr marL="72000" marR="72000" marT="72000" marB="72000">
                    <a:solidFill>
                      <a:srgbClr val="E0E4ED"/>
                    </a:solidFill>
                  </a:tcPr>
                </a:tc>
              </a:tr>
            </a:tbl>
          </a:graphicData>
        </a:graphic>
      </p:graphicFrame>
      <p:sp>
        <p:nvSpPr>
          <p:cNvPr id="9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8194675" y="6515100"/>
            <a:ext cx="685800" cy="304800"/>
          </a:xfrm>
        </p:spPr>
        <p:txBody>
          <a:bodyPr/>
          <a:lstStyle/>
          <a:p>
            <a:pPr>
              <a:defRPr/>
            </a:pPr>
            <a:fld id="{21CDBED8-B76C-4E07-BB23-53166BCFF7FA}" type="slidenum">
              <a:rPr lang="de-DE" smtClean="0">
                <a:solidFill>
                  <a:schemeClr val="bg1"/>
                </a:solidFill>
                <a:ea typeface="MS PGothic" pitchFamily="34" charset="-128"/>
              </a:rPr>
              <a:pPr>
                <a:defRPr/>
              </a:pPr>
              <a:t>8</a:t>
            </a:fld>
            <a:endParaRPr lang="de-DE" dirty="0" smtClean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10" name="Datumsplatzhalter 4"/>
          <p:cNvSpPr>
            <a:spLocks noGrp="1"/>
          </p:cNvSpPr>
          <p:nvPr>
            <p:ph type="dt" sz="quarter" idx="12"/>
          </p:nvPr>
        </p:nvSpPr>
        <p:spPr>
          <a:xfrm>
            <a:off x="252413" y="6515100"/>
            <a:ext cx="1219200" cy="304800"/>
          </a:xfrm>
        </p:spPr>
        <p:txBody>
          <a:bodyPr/>
          <a:lstStyle/>
          <a:p>
            <a:pPr>
              <a:defRPr/>
            </a:pPr>
            <a:fld id="{2B0E3178-D85D-42FF-A4F7-2676EC8005A7}" type="datetime1">
              <a:rPr lang="de-DE" smtClean="0">
                <a:solidFill>
                  <a:schemeClr val="bg1"/>
                </a:solidFill>
                <a:ea typeface="MS PGothic" pitchFamily="34" charset="-128"/>
              </a:rPr>
              <a:pPr>
                <a:defRPr/>
              </a:pPr>
              <a:t>08.07.2010</a:t>
            </a:fld>
            <a:endParaRPr lang="de-DE" dirty="0" smtClean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1631950" y="6515100"/>
            <a:ext cx="6369050" cy="304800"/>
          </a:xfrm>
        </p:spPr>
        <p:txBody>
          <a:bodyPr/>
          <a:lstStyle/>
          <a:p>
            <a:r>
              <a:rPr lang="de-DE" dirty="0" err="1" smtClean="0">
                <a:solidFill>
                  <a:schemeClr val="bg1"/>
                </a:solidFill>
                <a:latin typeface="Arial" pitchFamily="34" charset="0"/>
              </a:rPr>
              <a:t>Partnering</a:t>
            </a:r>
            <a:r>
              <a:rPr lang="de-DE" dirty="0" smtClean="0">
                <a:solidFill>
                  <a:schemeClr val="bg1"/>
                </a:solidFill>
                <a:latin typeface="Arial" pitchFamily="34" charset="0"/>
              </a:rPr>
              <a:t> und Finanzierung – Modelle für die Stadt der Zukunft</a:t>
            </a:r>
            <a:endParaRPr lang="de-DE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>
                <a:cs typeface="Arial" pitchFamily="34" charset="0"/>
              </a:rPr>
              <a:t>Konsequenzen der globalen Finanzmarktkrise </a:t>
            </a:r>
            <a:br>
              <a:rPr lang="de-DE" smtClean="0">
                <a:cs typeface="Arial" pitchFamily="34" charset="0"/>
              </a:rPr>
            </a:br>
            <a:endParaRPr lang="de-DE" smtClean="0"/>
          </a:p>
        </p:txBody>
      </p:sp>
      <p:sp>
        <p:nvSpPr>
          <p:cNvPr id="12291" name="Inhaltsplatzhalter 5"/>
          <p:cNvSpPr>
            <a:spLocks noGrp="1"/>
          </p:cNvSpPr>
          <p:nvPr>
            <p:ph idx="1"/>
          </p:nvPr>
        </p:nvSpPr>
        <p:spPr>
          <a:xfrm>
            <a:off x="274638" y="1770063"/>
            <a:ext cx="8605837" cy="2592387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de-DE" smtClean="0"/>
              <a:t>Zusammenbruch des Syndizierungsmarktes</a:t>
            </a:r>
          </a:p>
          <a:p>
            <a:r>
              <a:rPr lang="de-DE" smtClean="0"/>
              <a:t>Einbruch des Interbanken- und Pfandbriefmarktes</a:t>
            </a:r>
          </a:p>
          <a:p>
            <a:r>
              <a:rPr lang="de-DE" smtClean="0"/>
              <a:t>Hoher Abschreibungsbedarf bei Banken</a:t>
            </a:r>
          </a:p>
          <a:p>
            <a:r>
              <a:rPr lang="de-DE" smtClean="0"/>
              <a:t>Geringe Liquidität für langfristige Mittel am Markt u.a. aufgrund gesunkener Eigenkapitalquoten der Banken</a:t>
            </a:r>
          </a:p>
          <a:p>
            <a:r>
              <a:rPr lang="de-DE" smtClean="0"/>
              <a:t>Hohe und stark volatile Liquiditätsbeschaffungskosten</a:t>
            </a:r>
          </a:p>
          <a:p>
            <a:r>
              <a:rPr lang="de-DE" smtClean="0"/>
              <a:t>Höhere Risikoaversität der Banken</a:t>
            </a:r>
          </a:p>
          <a:p>
            <a:pPr>
              <a:buFont typeface="Wingdings" pitchFamily="2" charset="2"/>
              <a:buNone/>
            </a:pPr>
            <a:endParaRPr lang="de-DE" smtClean="0"/>
          </a:p>
        </p:txBody>
      </p:sp>
      <p:sp>
        <p:nvSpPr>
          <p:cNvPr id="9" name="Inhaltsplatzhalter 5"/>
          <p:cNvSpPr txBox="1">
            <a:spLocks/>
          </p:cNvSpPr>
          <p:nvPr/>
        </p:nvSpPr>
        <p:spPr bwMode="auto">
          <a:xfrm>
            <a:off x="252413" y="5419725"/>
            <a:ext cx="8628062" cy="781050"/>
          </a:xfrm>
          <a:prstGeom prst="rect">
            <a:avLst/>
          </a:prstGeom>
          <a:solidFill>
            <a:srgbClr val="E0E4E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/>
          <a:lstStyle/>
          <a:p>
            <a:pPr marL="342900" indent="-342900" algn="ctr" eaLnBrk="0" hangingPunct="0">
              <a:lnSpc>
                <a:spcPct val="110000"/>
              </a:lnSpc>
              <a:spcBef>
                <a:spcPct val="20000"/>
              </a:spcBef>
              <a:buClr>
                <a:srgbClr val="003867"/>
              </a:buClr>
              <a:defRPr/>
            </a:pPr>
            <a:r>
              <a:rPr lang="de-DE" kern="0" dirty="0">
                <a:solidFill>
                  <a:srgbClr val="000000"/>
                </a:solidFill>
                <a:latin typeface="+mn-lt"/>
              </a:rPr>
              <a:t>Die globale Finanzmarktkrise hat zu eine Verschlechterung der Rahmenbedingungen am ÖPP-Markt geführt</a:t>
            </a:r>
          </a:p>
        </p:txBody>
      </p:sp>
      <p:sp>
        <p:nvSpPr>
          <p:cNvPr id="12296" name="Pfeil nach unten 10"/>
          <p:cNvSpPr>
            <a:spLocks noChangeArrowheads="1"/>
          </p:cNvSpPr>
          <p:nvPr/>
        </p:nvSpPr>
        <p:spPr bwMode="auto">
          <a:xfrm>
            <a:off x="4241800" y="4476750"/>
            <a:ext cx="661988" cy="876300"/>
          </a:xfrm>
          <a:prstGeom prst="downArrow">
            <a:avLst>
              <a:gd name="adj1" fmla="val 50000"/>
              <a:gd name="adj2" fmla="val 50100"/>
            </a:avLst>
          </a:prstGeom>
          <a:solidFill>
            <a:srgbClr val="53749B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de-DE">
              <a:solidFill>
                <a:srgbClr val="FFFFFF"/>
              </a:solidFill>
            </a:endParaRPr>
          </a:p>
        </p:txBody>
      </p:sp>
      <p:sp>
        <p:nvSpPr>
          <p:cNvPr id="10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8194675" y="6515100"/>
            <a:ext cx="685800" cy="304800"/>
          </a:xfrm>
        </p:spPr>
        <p:txBody>
          <a:bodyPr/>
          <a:lstStyle/>
          <a:p>
            <a:pPr>
              <a:defRPr/>
            </a:pPr>
            <a:fld id="{21CDBED8-B76C-4E07-BB23-53166BCFF7FA}" type="slidenum">
              <a:rPr lang="de-DE" smtClean="0">
                <a:solidFill>
                  <a:schemeClr val="bg1"/>
                </a:solidFill>
                <a:ea typeface="MS PGothic" pitchFamily="34" charset="-128"/>
              </a:rPr>
              <a:pPr>
                <a:defRPr/>
              </a:pPr>
              <a:t>9</a:t>
            </a:fld>
            <a:endParaRPr lang="de-DE" dirty="0" smtClean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11" name="Datumsplatzhalter 4"/>
          <p:cNvSpPr>
            <a:spLocks noGrp="1"/>
          </p:cNvSpPr>
          <p:nvPr>
            <p:ph type="dt" sz="quarter" idx="12"/>
          </p:nvPr>
        </p:nvSpPr>
        <p:spPr>
          <a:xfrm>
            <a:off x="252413" y="6515100"/>
            <a:ext cx="1219200" cy="304800"/>
          </a:xfrm>
        </p:spPr>
        <p:txBody>
          <a:bodyPr/>
          <a:lstStyle/>
          <a:p>
            <a:pPr>
              <a:defRPr/>
            </a:pPr>
            <a:fld id="{2B0E3178-D85D-42FF-A4F7-2676EC8005A7}" type="datetime1">
              <a:rPr lang="de-DE" smtClean="0">
                <a:solidFill>
                  <a:schemeClr val="bg1"/>
                </a:solidFill>
                <a:ea typeface="MS PGothic" pitchFamily="34" charset="-128"/>
              </a:rPr>
              <a:pPr>
                <a:defRPr/>
              </a:pPr>
              <a:t>08.07.2010</a:t>
            </a:fld>
            <a:endParaRPr lang="de-DE" dirty="0" smtClean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1631950" y="6515100"/>
            <a:ext cx="6369050" cy="304800"/>
          </a:xfrm>
        </p:spPr>
        <p:txBody>
          <a:bodyPr/>
          <a:lstStyle/>
          <a:p>
            <a:r>
              <a:rPr lang="de-DE" dirty="0" err="1" smtClean="0">
                <a:solidFill>
                  <a:schemeClr val="bg1"/>
                </a:solidFill>
                <a:latin typeface="Arial" pitchFamily="34" charset="0"/>
              </a:rPr>
              <a:t>Partnering</a:t>
            </a:r>
            <a:r>
              <a:rPr lang="de-DE" dirty="0" smtClean="0">
                <a:solidFill>
                  <a:schemeClr val="bg1"/>
                </a:solidFill>
                <a:latin typeface="Arial" pitchFamily="34" charset="0"/>
              </a:rPr>
              <a:t> und Finanzierung – Modelle für die Stadt der Zukunft</a:t>
            </a:r>
            <a:endParaRPr lang="de-DE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elfoli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lIns="0" tIns="0" rIns="0" bIns="0" rtlCol="0">
        <a:spAutoFit/>
      </a:bodyPr>
      <a:lstStyle>
        <a:defPPr>
          <a:defRPr sz="1800" dirty="0" smtClean="0">
            <a:solidFill>
              <a:srgbClr val="003867"/>
            </a:solidFill>
            <a:latin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ePP_PPT_Vorlage">
  <a:themeElements>
    <a:clrScheme name="Larissa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-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 Frutiger Light" pitchFamily="-76" charset="0"/>
            <a:ea typeface="ＭＳ Ｐゴシック" pitchFamily="-76" charset="-128"/>
          </a:defRPr>
        </a:defPPr>
      </a:lstStyle>
    </a:spDef>
    <a:lnDef>
      <a:spPr bwMode="auto">
        <a:noFill/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solidFill>
          <a:srgbClr val="D8DDE8"/>
        </a:solidFill>
      </a:spPr>
      <a:bodyPr wrap="square" rtlCol="0">
        <a:noAutofit/>
      </a:bodyPr>
      <a:lstStyle>
        <a:defPPr marL="341313" indent="-341313" defTabSz="893763" eaLnBrk="0" hangingPunct="0">
          <a:lnSpc>
            <a:spcPct val="110000"/>
          </a:lnSpc>
          <a:spcBef>
            <a:spcPct val="20000"/>
          </a:spcBef>
          <a:buClr>
            <a:srgbClr val="003867"/>
          </a:buClr>
          <a:buFont typeface="Arial" pitchFamily="34" charset="0"/>
          <a:buAutoNum type="romanUcPeriod" startAt="3"/>
          <a:tabLst>
            <a:tab pos="265113" algn="l"/>
          </a:tabLst>
          <a:defRPr sz="2000" kern="0" dirty="0" err="1">
            <a:solidFill>
              <a:srgbClr val="000000"/>
            </a:solidFill>
            <a:latin typeface="Arial"/>
          </a:defRPr>
        </a:defPPr>
      </a:lstStyle>
    </a:txDef>
  </a:objectDefaults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tzte Foli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eaLnBrk="0" hangingPunct="0">
          <a:defRPr dirty="0" smtClean="0">
            <a:solidFill>
              <a:schemeClr val="tx1"/>
            </a:solidFill>
            <a:ea typeface="ＭＳ Ｐゴシック" pitchFamily="-76" charset="-128"/>
            <a:cs typeface="+mn-cs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OePP_PPT_Vorlage</Template>
  <TotalTime>0</TotalTime>
  <Words>1181</Words>
  <Application>Microsoft Office PowerPoint</Application>
  <PresentationFormat>Bildschirmpräsentation (4:3)</PresentationFormat>
  <Paragraphs>471</Paragraphs>
  <Slides>16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16</vt:i4>
      </vt:variant>
    </vt:vector>
  </HeadingPairs>
  <TitlesOfParts>
    <vt:vector size="25" baseType="lpstr">
      <vt:lpstr>L Frutiger Light</vt:lpstr>
      <vt:lpstr>MS PGothic</vt:lpstr>
      <vt:lpstr>Arial</vt:lpstr>
      <vt:lpstr>Calibri</vt:lpstr>
      <vt:lpstr>Wingdings</vt:lpstr>
      <vt:lpstr>Symbol</vt:lpstr>
      <vt:lpstr>Titelfolie</vt:lpstr>
      <vt:lpstr>1_OePP_PPT_Vorlage</vt:lpstr>
      <vt:lpstr>Letzte Folie</vt:lpstr>
      <vt:lpstr>Folie 1</vt:lpstr>
      <vt:lpstr>Anforderungen an die Stadt der Zukunft</vt:lpstr>
      <vt:lpstr>Ausgangslage für Partneringmodelle</vt:lpstr>
      <vt:lpstr>Systematische Einordnung von ÖPP (vorläufige Darstellung)</vt:lpstr>
      <vt:lpstr>Öffentlich-Private Partnerschaften (ÖPP)</vt:lpstr>
      <vt:lpstr>Finanzierung als Teil des Geschäftsmodells von Partneringmodellen</vt:lpstr>
      <vt:lpstr>Vertrags- und Finanzierungsstruktur von ÖPP-Projekten </vt:lpstr>
      <vt:lpstr>Pro &amp; Contra der Finanzierungsstrukturen von ÖPP-Projekten</vt:lpstr>
      <vt:lpstr>Konsequenzen der globalen Finanzmarktkrise  </vt:lpstr>
      <vt:lpstr>Konsequenzen der Finanzmarktkrise auf ÖPP-Finanzierungen </vt:lpstr>
      <vt:lpstr>Die Einteilung der ÖPP-Projekte zu Fallgruppen, kann bei der Auswahl und Ausgestaltung der Finanzierungsvariante helfen.</vt:lpstr>
      <vt:lpstr>Prüfraster für die Fallgruppen (2)</vt:lpstr>
      <vt:lpstr>Prüfraster für die Fallgruppen (3)</vt:lpstr>
      <vt:lpstr>Strategische IT- und Dienstleistungs-ÖPPs folgen grundsätzlich einer der folgenden strategischen Stoßrichtungen:</vt:lpstr>
      <vt:lpstr>Partnerschaften Deutschland berät die öffentliche Hand in vielen Teilbereichen der IT- und Dienstleistungserbringung für die Verwaltung</vt:lpstr>
      <vt:lpstr>Folie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Frank</dc:creator>
  <cp:lastModifiedBy>Burkhard Landré</cp:lastModifiedBy>
  <cp:revision>1127</cp:revision>
  <dcterms:created xsi:type="dcterms:W3CDTF">2009-03-20T09:36:54Z</dcterms:created>
  <dcterms:modified xsi:type="dcterms:W3CDTF">2010-07-08T11:30:35Z</dcterms:modified>
</cp:coreProperties>
</file>