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7" r:id="rId1"/>
  </p:sldMasterIdLst>
  <p:notesMasterIdLst>
    <p:notesMasterId r:id="rId21"/>
  </p:notesMasterIdLst>
  <p:handoutMasterIdLst>
    <p:handoutMasterId r:id="rId22"/>
  </p:handoutMasterIdLst>
  <p:sldIdLst>
    <p:sldId id="320" r:id="rId2"/>
    <p:sldId id="294" r:id="rId3"/>
    <p:sldId id="296" r:id="rId4"/>
    <p:sldId id="321" r:id="rId5"/>
    <p:sldId id="322" r:id="rId6"/>
    <p:sldId id="324" r:id="rId7"/>
    <p:sldId id="326" r:id="rId8"/>
    <p:sldId id="319" r:id="rId9"/>
    <p:sldId id="298" r:id="rId10"/>
    <p:sldId id="299" r:id="rId11"/>
    <p:sldId id="306" r:id="rId12"/>
    <p:sldId id="311" r:id="rId13"/>
    <p:sldId id="316" r:id="rId14"/>
    <p:sldId id="325" r:id="rId15"/>
    <p:sldId id="302" r:id="rId16"/>
    <p:sldId id="304" r:id="rId17"/>
    <p:sldId id="303" r:id="rId18"/>
    <p:sldId id="313" r:id="rId19"/>
    <p:sldId id="308" r:id="rId20"/>
  </p:sldIdLst>
  <p:sldSz cx="9144000" cy="6858000" type="screen4x3"/>
  <p:notesSz cx="6669088" cy="9926638"/>
  <p:embeddedFontLst>
    <p:embeddedFont>
      <p:font typeface="Verdana" pitchFamily="34" charset="0"/>
      <p:regular r:id="rId23"/>
      <p:bold r:id="rId24"/>
      <p:italic r:id="rId25"/>
      <p:boldItalic r:id="rId26"/>
    </p:embeddedFont>
    <p:embeddedFont>
      <p:font typeface="ＭＳ Ｐゴシック" charset="-128"/>
      <p:regular r:id="rId27"/>
    </p:embeddedFont>
  </p:embeddedFontLst>
  <p:defaultTextStyle>
    <a:defPPr>
      <a:defRPr lang="en-GB"/>
    </a:defPPr>
    <a:lvl1pPr algn="ctr" rtl="0" fontAlgn="base">
      <a:spcBef>
        <a:spcPct val="50000"/>
      </a:spcBef>
      <a:spcAft>
        <a:spcPct val="0"/>
      </a:spcAft>
      <a:defRPr kern="1200">
        <a:solidFill>
          <a:schemeClr val="tx1"/>
        </a:solidFill>
        <a:latin typeface="Verdana" pitchFamily="34" charset="0"/>
        <a:ea typeface="+mn-ea"/>
        <a:cs typeface="+mn-cs"/>
      </a:defRPr>
    </a:lvl1pPr>
    <a:lvl2pPr marL="457200" algn="ctr" rtl="0" fontAlgn="base">
      <a:spcBef>
        <a:spcPct val="50000"/>
      </a:spcBef>
      <a:spcAft>
        <a:spcPct val="0"/>
      </a:spcAft>
      <a:defRPr kern="1200">
        <a:solidFill>
          <a:schemeClr val="tx1"/>
        </a:solidFill>
        <a:latin typeface="Verdana" pitchFamily="34" charset="0"/>
        <a:ea typeface="+mn-ea"/>
        <a:cs typeface="+mn-cs"/>
      </a:defRPr>
    </a:lvl2pPr>
    <a:lvl3pPr marL="914400" algn="ctr" rtl="0" fontAlgn="base">
      <a:spcBef>
        <a:spcPct val="50000"/>
      </a:spcBef>
      <a:spcAft>
        <a:spcPct val="0"/>
      </a:spcAft>
      <a:defRPr kern="1200">
        <a:solidFill>
          <a:schemeClr val="tx1"/>
        </a:solidFill>
        <a:latin typeface="Verdana" pitchFamily="34" charset="0"/>
        <a:ea typeface="+mn-ea"/>
        <a:cs typeface="+mn-cs"/>
      </a:defRPr>
    </a:lvl3pPr>
    <a:lvl4pPr marL="1371600" algn="ctr" rtl="0" fontAlgn="base">
      <a:spcBef>
        <a:spcPct val="50000"/>
      </a:spcBef>
      <a:spcAft>
        <a:spcPct val="0"/>
      </a:spcAft>
      <a:defRPr kern="1200">
        <a:solidFill>
          <a:schemeClr val="tx1"/>
        </a:solidFill>
        <a:latin typeface="Verdana" pitchFamily="34" charset="0"/>
        <a:ea typeface="+mn-ea"/>
        <a:cs typeface="+mn-cs"/>
      </a:defRPr>
    </a:lvl4pPr>
    <a:lvl5pPr marL="1828800" algn="ctr" rtl="0" fontAlgn="base">
      <a:spcBef>
        <a:spcPct val="5000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10082"/>
    <a:srgbClr val="F7DB17"/>
    <a:srgbClr val="8C8F91"/>
    <a:srgbClr val="C9B582"/>
    <a:srgbClr val="7D8F29"/>
    <a:srgbClr val="0099FF"/>
    <a:srgbClr val="3333FF"/>
    <a:srgbClr val="C9DB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86619" autoAdjust="0"/>
  </p:normalViewPr>
  <p:slideViewPr>
    <p:cSldViewPr>
      <p:cViewPr varScale="1">
        <p:scale>
          <a:sx n="75" d="100"/>
          <a:sy n="75" d="100"/>
        </p:scale>
        <p:origin x="-75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0617" tIns="45309" rIns="90617" bIns="45309" numCol="1" anchor="t" anchorCtr="0" compatLnSpc="1">
            <a:prstTxWarp prst="textNoShape">
              <a:avLst/>
            </a:prstTxWarp>
          </a:bodyPr>
          <a:lstStyle>
            <a:lvl1pPr algn="l" defTabSz="906463">
              <a:spcBef>
                <a:spcPct val="0"/>
              </a:spcBef>
              <a:defRPr sz="1200">
                <a:latin typeface="Arial" charset="0"/>
              </a:defRPr>
            </a:lvl1pPr>
          </a:lstStyle>
          <a:p>
            <a:endParaRPr lang="en-GB"/>
          </a:p>
        </p:txBody>
      </p:sp>
      <p:sp>
        <p:nvSpPr>
          <p:cNvPr id="8195" name="Rectangle 3"/>
          <p:cNvSpPr>
            <a:spLocks noGrp="1" noChangeArrowheads="1"/>
          </p:cNvSpPr>
          <p:nvPr>
            <p:ph type="dt" sz="quarter" idx="1"/>
          </p:nvPr>
        </p:nvSpPr>
        <p:spPr bwMode="auto">
          <a:xfrm>
            <a:off x="3776663" y="0"/>
            <a:ext cx="2890837" cy="496888"/>
          </a:xfrm>
          <a:prstGeom prst="rect">
            <a:avLst/>
          </a:prstGeom>
          <a:noFill/>
          <a:ln w="9525">
            <a:noFill/>
            <a:miter lim="800000"/>
            <a:headEnd/>
            <a:tailEnd/>
          </a:ln>
          <a:effectLst/>
        </p:spPr>
        <p:txBody>
          <a:bodyPr vert="horz" wrap="square" lIns="90617" tIns="45309" rIns="90617" bIns="45309" numCol="1" anchor="t" anchorCtr="0" compatLnSpc="1">
            <a:prstTxWarp prst="textNoShape">
              <a:avLst/>
            </a:prstTxWarp>
          </a:bodyPr>
          <a:lstStyle>
            <a:lvl1pPr algn="r" defTabSz="906463">
              <a:spcBef>
                <a:spcPct val="0"/>
              </a:spcBef>
              <a:defRPr sz="1200">
                <a:latin typeface="Arial" charset="0"/>
              </a:defRPr>
            </a:lvl1pPr>
          </a:lstStyle>
          <a:p>
            <a:endParaRPr lang="en-GB"/>
          </a:p>
        </p:txBody>
      </p:sp>
      <p:sp>
        <p:nvSpPr>
          <p:cNvPr id="8196" name="Rectangle 4"/>
          <p:cNvSpPr>
            <a:spLocks noGrp="1" noChangeArrowheads="1"/>
          </p:cNvSpPr>
          <p:nvPr>
            <p:ph type="ftr" sz="quarter" idx="2"/>
          </p:nvPr>
        </p:nvSpPr>
        <p:spPr bwMode="auto">
          <a:xfrm>
            <a:off x="0" y="9428163"/>
            <a:ext cx="2890838" cy="496887"/>
          </a:xfrm>
          <a:prstGeom prst="rect">
            <a:avLst/>
          </a:prstGeom>
          <a:noFill/>
          <a:ln w="9525">
            <a:noFill/>
            <a:miter lim="800000"/>
            <a:headEnd/>
            <a:tailEnd/>
          </a:ln>
          <a:effectLst/>
        </p:spPr>
        <p:txBody>
          <a:bodyPr vert="horz" wrap="square" lIns="90617" tIns="45309" rIns="90617" bIns="45309" numCol="1" anchor="b" anchorCtr="0" compatLnSpc="1">
            <a:prstTxWarp prst="textNoShape">
              <a:avLst/>
            </a:prstTxWarp>
          </a:bodyPr>
          <a:lstStyle>
            <a:lvl1pPr algn="l" defTabSz="906463">
              <a:spcBef>
                <a:spcPct val="0"/>
              </a:spcBef>
              <a:defRPr sz="1200">
                <a:latin typeface="Arial" charset="0"/>
              </a:defRPr>
            </a:lvl1pPr>
          </a:lstStyle>
          <a:p>
            <a:endParaRPr lang="en-GB"/>
          </a:p>
        </p:txBody>
      </p:sp>
      <p:sp>
        <p:nvSpPr>
          <p:cNvPr id="8197" name="Rectangle 5"/>
          <p:cNvSpPr>
            <a:spLocks noGrp="1" noChangeArrowheads="1"/>
          </p:cNvSpPr>
          <p:nvPr>
            <p:ph type="sldNum" sz="quarter" idx="3"/>
          </p:nvPr>
        </p:nvSpPr>
        <p:spPr bwMode="auto">
          <a:xfrm>
            <a:off x="3776663" y="9428163"/>
            <a:ext cx="2890837" cy="496887"/>
          </a:xfrm>
          <a:prstGeom prst="rect">
            <a:avLst/>
          </a:prstGeom>
          <a:noFill/>
          <a:ln w="9525">
            <a:noFill/>
            <a:miter lim="800000"/>
            <a:headEnd/>
            <a:tailEnd/>
          </a:ln>
          <a:effectLst/>
        </p:spPr>
        <p:txBody>
          <a:bodyPr vert="horz" wrap="square" lIns="90617" tIns="45309" rIns="90617" bIns="45309" numCol="1" anchor="b" anchorCtr="0" compatLnSpc="1">
            <a:prstTxWarp prst="textNoShape">
              <a:avLst/>
            </a:prstTxWarp>
          </a:bodyPr>
          <a:lstStyle>
            <a:lvl1pPr algn="r" defTabSz="906463">
              <a:spcBef>
                <a:spcPct val="0"/>
              </a:spcBef>
              <a:defRPr sz="1200">
                <a:latin typeface="Arial" charset="0"/>
              </a:defRPr>
            </a:lvl1pPr>
          </a:lstStyle>
          <a:p>
            <a:fld id="{BC88E297-FB2F-4A4C-AE2A-19719EDBFAF6}"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0617" tIns="45309" rIns="90617" bIns="45309" numCol="1" anchor="t" anchorCtr="0" compatLnSpc="1">
            <a:prstTxWarp prst="textNoShape">
              <a:avLst/>
            </a:prstTxWarp>
          </a:bodyPr>
          <a:lstStyle>
            <a:lvl1pPr algn="l" defTabSz="906463">
              <a:spcBef>
                <a:spcPct val="0"/>
              </a:spcBef>
              <a:defRPr sz="1200">
                <a:latin typeface="Arial" charset="0"/>
              </a:defRPr>
            </a:lvl1pPr>
          </a:lstStyle>
          <a:p>
            <a:endParaRPr lang="en-GB"/>
          </a:p>
        </p:txBody>
      </p:sp>
      <p:sp>
        <p:nvSpPr>
          <p:cNvPr id="9219" name="Rectangle 3"/>
          <p:cNvSpPr>
            <a:spLocks noGrp="1" noChangeArrowheads="1"/>
          </p:cNvSpPr>
          <p:nvPr>
            <p:ph type="dt" idx="1"/>
          </p:nvPr>
        </p:nvSpPr>
        <p:spPr bwMode="auto">
          <a:xfrm>
            <a:off x="3776663" y="0"/>
            <a:ext cx="2890837" cy="496888"/>
          </a:xfrm>
          <a:prstGeom prst="rect">
            <a:avLst/>
          </a:prstGeom>
          <a:noFill/>
          <a:ln w="9525">
            <a:noFill/>
            <a:miter lim="800000"/>
            <a:headEnd/>
            <a:tailEnd/>
          </a:ln>
          <a:effectLst/>
        </p:spPr>
        <p:txBody>
          <a:bodyPr vert="horz" wrap="square" lIns="90617" tIns="45309" rIns="90617" bIns="45309" numCol="1" anchor="t" anchorCtr="0" compatLnSpc="1">
            <a:prstTxWarp prst="textNoShape">
              <a:avLst/>
            </a:prstTxWarp>
          </a:bodyPr>
          <a:lstStyle>
            <a:lvl1pPr algn="r" defTabSz="906463">
              <a:spcBef>
                <a:spcPct val="0"/>
              </a:spcBef>
              <a:defRPr sz="1200">
                <a:latin typeface="Arial" charset="0"/>
              </a:defRPr>
            </a:lvl1pPr>
          </a:lstStyle>
          <a:p>
            <a:endParaRPr lang="en-GB"/>
          </a:p>
        </p:txBody>
      </p:sp>
      <p:sp>
        <p:nvSpPr>
          <p:cNvPr id="9220" name="Rectangle 4"/>
          <p:cNvSpPr>
            <a:spLocks noGrp="1" noRot="1" noChangeAspect="1" noChangeArrowheads="1" noTextEdit="1"/>
          </p:cNvSpPr>
          <p:nvPr>
            <p:ph type="sldImg" idx="2"/>
          </p:nvPr>
        </p:nvSpPr>
        <p:spPr bwMode="auto">
          <a:xfrm>
            <a:off x="855663" y="744538"/>
            <a:ext cx="4960937" cy="37211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0617" tIns="45309" rIns="90617" bIns="45309"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2" name="Rectangle 6"/>
          <p:cNvSpPr>
            <a:spLocks noGrp="1" noChangeArrowheads="1"/>
          </p:cNvSpPr>
          <p:nvPr>
            <p:ph type="ftr" sz="quarter" idx="4"/>
          </p:nvPr>
        </p:nvSpPr>
        <p:spPr bwMode="auto">
          <a:xfrm>
            <a:off x="0" y="9428163"/>
            <a:ext cx="2890838" cy="496887"/>
          </a:xfrm>
          <a:prstGeom prst="rect">
            <a:avLst/>
          </a:prstGeom>
          <a:noFill/>
          <a:ln w="9525">
            <a:noFill/>
            <a:miter lim="800000"/>
            <a:headEnd/>
            <a:tailEnd/>
          </a:ln>
          <a:effectLst/>
        </p:spPr>
        <p:txBody>
          <a:bodyPr vert="horz" wrap="square" lIns="90617" tIns="45309" rIns="90617" bIns="45309" numCol="1" anchor="b" anchorCtr="0" compatLnSpc="1">
            <a:prstTxWarp prst="textNoShape">
              <a:avLst/>
            </a:prstTxWarp>
          </a:bodyPr>
          <a:lstStyle>
            <a:lvl1pPr algn="l" defTabSz="906463">
              <a:spcBef>
                <a:spcPct val="0"/>
              </a:spcBef>
              <a:defRPr sz="1200">
                <a:latin typeface="Arial" charset="0"/>
              </a:defRPr>
            </a:lvl1pPr>
          </a:lstStyle>
          <a:p>
            <a:endParaRPr lang="en-GB"/>
          </a:p>
        </p:txBody>
      </p:sp>
      <p:sp>
        <p:nvSpPr>
          <p:cNvPr id="9223" name="Rectangle 7"/>
          <p:cNvSpPr>
            <a:spLocks noGrp="1" noChangeArrowheads="1"/>
          </p:cNvSpPr>
          <p:nvPr>
            <p:ph type="sldNum" sz="quarter" idx="5"/>
          </p:nvPr>
        </p:nvSpPr>
        <p:spPr bwMode="auto">
          <a:xfrm>
            <a:off x="3776663" y="9428163"/>
            <a:ext cx="2890837" cy="496887"/>
          </a:xfrm>
          <a:prstGeom prst="rect">
            <a:avLst/>
          </a:prstGeom>
          <a:noFill/>
          <a:ln w="9525">
            <a:noFill/>
            <a:miter lim="800000"/>
            <a:headEnd/>
            <a:tailEnd/>
          </a:ln>
          <a:effectLst/>
        </p:spPr>
        <p:txBody>
          <a:bodyPr vert="horz" wrap="square" lIns="90617" tIns="45309" rIns="90617" bIns="45309" numCol="1" anchor="b" anchorCtr="0" compatLnSpc="1">
            <a:prstTxWarp prst="textNoShape">
              <a:avLst/>
            </a:prstTxWarp>
          </a:bodyPr>
          <a:lstStyle>
            <a:lvl1pPr algn="r" defTabSz="906463">
              <a:spcBef>
                <a:spcPct val="0"/>
              </a:spcBef>
              <a:defRPr sz="1200">
                <a:latin typeface="Arial" charset="0"/>
              </a:defRPr>
            </a:lvl1pPr>
          </a:lstStyle>
          <a:p>
            <a:fld id="{F832989A-722E-4FBC-9075-31F740A06CC5}"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80D04-3A5A-4166-A6AD-8ABBA0BD62C8}" type="slidenum">
              <a:rPr lang="en-GB"/>
              <a:pPr/>
              <a:t>1</a:t>
            </a:fld>
            <a:endParaRPr lang="en-GB"/>
          </a:p>
        </p:txBody>
      </p:sp>
      <p:sp>
        <p:nvSpPr>
          <p:cNvPr id="1421314" name="Rectangle 2"/>
          <p:cNvSpPr>
            <a:spLocks noGrp="1" noRot="1" noChangeAspect="1" noChangeArrowheads="1" noTextEdit="1"/>
          </p:cNvSpPr>
          <p:nvPr>
            <p:ph type="sldImg"/>
          </p:nvPr>
        </p:nvSpPr>
        <p:spPr>
          <a:ln/>
        </p:spPr>
      </p:sp>
      <p:sp>
        <p:nvSpPr>
          <p:cNvPr id="142131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latin typeface="Arial" charset="0"/>
                <a:cs typeface="Arial" charset="0"/>
              </a:rPr>
              <a:t>My name is Marie </a:t>
            </a:r>
            <a:r>
              <a:rPr lang="en-GB" dirty="0" err="1" smtClean="0">
                <a:latin typeface="Arial" charset="0"/>
                <a:cs typeface="Arial" charset="0"/>
              </a:rPr>
              <a:t>Austenaa</a:t>
            </a:r>
            <a:r>
              <a:rPr lang="en-GB" dirty="0" smtClean="0">
                <a:latin typeface="Arial" charset="0"/>
                <a:cs typeface="Arial" charset="0"/>
              </a:rPr>
              <a:t> and I head up the Strategy and Products team in </a:t>
            </a:r>
            <a:r>
              <a:rPr lang="en-GB" dirty="0" err="1" smtClean="0">
                <a:latin typeface="Arial" charset="0"/>
                <a:cs typeface="Arial" charset="0"/>
              </a:rPr>
              <a:t>Telenor</a:t>
            </a:r>
            <a:r>
              <a:rPr lang="en-GB" dirty="0" smtClean="0">
                <a:latin typeface="Arial" charset="0"/>
                <a:cs typeface="Arial" charset="0"/>
              </a:rPr>
              <a:t> Objects. Prior</a:t>
            </a:r>
            <a:r>
              <a:rPr lang="en-GB" baseline="0" dirty="0" smtClean="0">
                <a:latin typeface="Arial" charset="0"/>
                <a:cs typeface="Arial" charset="0"/>
              </a:rPr>
              <a:t> to this, I led </a:t>
            </a:r>
            <a:r>
              <a:rPr lang="en-GB" baseline="0" dirty="0" err="1" smtClean="0">
                <a:latin typeface="Arial" charset="0"/>
                <a:cs typeface="Arial" charset="0"/>
              </a:rPr>
              <a:t>Telenor’s</a:t>
            </a:r>
            <a:r>
              <a:rPr lang="en-GB" baseline="0" dirty="0" smtClean="0">
                <a:latin typeface="Arial" charset="0"/>
                <a:cs typeface="Arial" charset="0"/>
              </a:rPr>
              <a:t> research and innovation initiative on Connected Objects – which led to the establishment of </a:t>
            </a:r>
            <a:r>
              <a:rPr lang="en-GB" baseline="0" dirty="0" err="1" smtClean="0">
                <a:latin typeface="Arial" charset="0"/>
                <a:cs typeface="Arial" charset="0"/>
              </a:rPr>
              <a:t>Telenor</a:t>
            </a:r>
            <a:r>
              <a:rPr lang="en-GB" baseline="0" dirty="0" smtClean="0">
                <a:latin typeface="Arial" charset="0"/>
                <a:cs typeface="Arial" charset="0"/>
              </a:rPr>
              <a:t> Objects in July 2009. </a:t>
            </a:r>
            <a:r>
              <a:rPr lang="en-GB" baseline="0" dirty="0" err="1" smtClean="0">
                <a:latin typeface="Arial" charset="0"/>
                <a:cs typeface="Arial" charset="0"/>
              </a:rPr>
              <a:t>Telenor</a:t>
            </a:r>
            <a:r>
              <a:rPr lang="en-GB" baseline="0" dirty="0" smtClean="0">
                <a:latin typeface="Arial" charset="0"/>
                <a:cs typeface="Arial" charset="0"/>
              </a:rPr>
              <a:t> Objects is one of </a:t>
            </a:r>
            <a:r>
              <a:rPr lang="en-GB" baseline="0" dirty="0" err="1" smtClean="0">
                <a:latin typeface="Arial" charset="0"/>
                <a:cs typeface="Arial" charset="0"/>
              </a:rPr>
              <a:t>Telenor’s</a:t>
            </a:r>
            <a:r>
              <a:rPr lang="en-GB" baseline="0" dirty="0" smtClean="0">
                <a:latin typeface="Arial" charset="0"/>
                <a:cs typeface="Arial" charset="0"/>
              </a:rPr>
              <a:t> two main business units in M2M – the other is </a:t>
            </a:r>
            <a:r>
              <a:rPr lang="en-GB" baseline="0" dirty="0" err="1" smtClean="0">
                <a:latin typeface="Arial" charset="0"/>
                <a:cs typeface="Arial" charset="0"/>
              </a:rPr>
              <a:t>Telenor</a:t>
            </a:r>
            <a:r>
              <a:rPr lang="en-GB" baseline="0" dirty="0" smtClean="0">
                <a:latin typeface="Arial" charset="0"/>
                <a:cs typeface="Arial" charset="0"/>
              </a:rPr>
              <a:t> Connexion, offering cellular connectivity tailored to M2M services. I will now give an overview of </a:t>
            </a:r>
            <a:r>
              <a:rPr lang="en-GB" baseline="0" dirty="0" err="1" smtClean="0">
                <a:latin typeface="Arial" charset="0"/>
                <a:cs typeface="Arial" charset="0"/>
              </a:rPr>
              <a:t>Telenor</a:t>
            </a:r>
            <a:r>
              <a:rPr lang="en-GB" baseline="0" dirty="0" smtClean="0">
                <a:latin typeface="Arial" charset="0"/>
                <a:cs typeface="Arial" charset="0"/>
              </a:rPr>
              <a:t> Objects approach to M2M – or telecommunication solution for smart objects.</a:t>
            </a:r>
            <a:endParaRPr lang="en-GB" dirty="0" smtClean="0">
              <a:latin typeface="Arial" charset="0"/>
              <a:cs typeface="Arial" charset="0"/>
            </a:endParaRPr>
          </a:p>
          <a:p>
            <a:endParaRPr lang="nb-NO"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5E148-C3C1-4A62-9626-C035D331DF0E}" type="slidenum">
              <a:rPr lang="en-GB"/>
              <a:pPr/>
              <a:t>15</a:t>
            </a:fld>
            <a:endParaRPr lang="en-GB"/>
          </a:p>
        </p:txBody>
      </p:sp>
      <p:sp>
        <p:nvSpPr>
          <p:cNvPr id="1441794" name="Rectangle 2"/>
          <p:cNvSpPr>
            <a:spLocks noGrp="1" noRot="1" noChangeAspect="1" noChangeArrowheads="1" noTextEdit="1"/>
          </p:cNvSpPr>
          <p:nvPr>
            <p:ph type="sldImg"/>
          </p:nvPr>
        </p:nvSpPr>
        <p:spPr>
          <a:ln/>
        </p:spPr>
      </p:sp>
      <p:sp>
        <p:nvSpPr>
          <p:cNvPr id="1441795" name="Rectangle 3"/>
          <p:cNvSpPr>
            <a:spLocks noGrp="1" noChangeArrowheads="1"/>
          </p:cNvSpPr>
          <p:nvPr>
            <p:ph type="body" idx="1"/>
          </p:nvPr>
        </p:nvSpPr>
        <p:spPr/>
        <p:txBody>
          <a:bodyPr/>
          <a:lstStyle/>
          <a:p>
            <a:endParaRPr 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61E4BE41-7442-43A1-8D39-F2F3E28B266D}" type="slidenum">
              <a:rPr lang="en-GB"/>
              <a:pPr/>
              <a:t>16</a:t>
            </a:fld>
            <a:endParaRPr lang="en-GB"/>
          </a:p>
        </p:txBody>
      </p:sp>
      <p:sp>
        <p:nvSpPr>
          <p:cNvPr id="1445890" name="Rectangle 2"/>
          <p:cNvSpPr>
            <a:spLocks noGrp="1" noRot="1" noChangeAspect="1" noChangeArrowheads="1" noTextEdit="1"/>
          </p:cNvSpPr>
          <p:nvPr>
            <p:ph type="sldImg"/>
          </p:nvPr>
        </p:nvSpPr>
        <p:spPr>
          <a:xfrm>
            <a:off x="852488" y="744538"/>
            <a:ext cx="4964112" cy="3722687"/>
          </a:xfrm>
          <a:ln/>
        </p:spPr>
      </p:sp>
      <p:sp>
        <p:nvSpPr>
          <p:cNvPr id="1445891" name="Rectangle 3"/>
          <p:cNvSpPr>
            <a:spLocks noGrp="1" noChangeArrowheads="1"/>
          </p:cNvSpPr>
          <p:nvPr>
            <p:ph type="body" idx="1"/>
          </p:nvPr>
        </p:nvSpPr>
        <p:spPr>
          <a:xfrm>
            <a:off x="889000" y="4714875"/>
            <a:ext cx="4891088" cy="4467225"/>
          </a:xfrm>
        </p:spPr>
        <p:txBody>
          <a:bodyPr lIns="91440" tIns="45720" rIns="91440" bIns="45720"/>
          <a:lstStyle/>
          <a:p>
            <a:endParaRPr lang="sv-SE"/>
          </a:p>
        </p:txBody>
      </p:sp>
      <p:sp>
        <p:nvSpPr>
          <p:cNvPr id="1445892" name="Rectangle 13"/>
          <p:cNvSpPr>
            <a:spLocks noChangeArrowheads="1"/>
          </p:cNvSpPr>
          <p:nvPr/>
        </p:nvSpPr>
        <p:spPr bwMode="auto">
          <a:xfrm>
            <a:off x="1144588" y="4891088"/>
            <a:ext cx="3956050" cy="457200"/>
          </a:xfrm>
          <a:prstGeom prst="rect">
            <a:avLst/>
          </a:prstGeom>
          <a:noFill/>
          <a:ln w="9525">
            <a:noFill/>
            <a:miter lim="800000"/>
            <a:headEnd/>
            <a:tailEnd/>
          </a:ln>
        </p:spPr>
        <p:txBody>
          <a:bodyPr>
            <a:spAutoFit/>
          </a:bodyPr>
          <a:lstStyle/>
          <a:p>
            <a:pPr algn="l"/>
            <a:r>
              <a:rPr lang="en-US" sz="1200" i="1">
                <a:ea typeface="ＭＳ Ｐゴシック" pitchFamily="34" charset="-128"/>
              </a:rPr>
              <a:t>Vertical approach: Transferring SMS or GPRS data from SIM to customer central system.</a:t>
            </a:r>
          </a:p>
        </p:txBody>
      </p:sp>
      <p:sp>
        <p:nvSpPr>
          <p:cNvPr id="1445893" name="Text Box 98"/>
          <p:cNvSpPr txBox="1">
            <a:spLocks noChangeArrowheads="1"/>
          </p:cNvSpPr>
          <p:nvPr/>
        </p:nvSpPr>
        <p:spPr bwMode="auto">
          <a:xfrm>
            <a:off x="1144588" y="5538788"/>
            <a:ext cx="4027487" cy="822325"/>
          </a:xfrm>
          <a:prstGeom prst="rect">
            <a:avLst/>
          </a:prstGeom>
          <a:noFill/>
          <a:ln w="9525">
            <a:noFill/>
            <a:miter lim="800000"/>
            <a:headEnd/>
            <a:tailEnd/>
          </a:ln>
        </p:spPr>
        <p:txBody>
          <a:bodyPr>
            <a:spAutoFit/>
          </a:bodyPr>
          <a:lstStyle/>
          <a:p>
            <a:pPr algn="l"/>
            <a:r>
              <a:rPr lang="en-US" sz="1200" i="1">
                <a:ea typeface="ＭＳ Ｐゴシック" pitchFamily="34" charset="-128"/>
              </a:rPr>
              <a:t>Horizontal approach: Generic M2M switch which </a:t>
            </a:r>
            <a:r>
              <a:rPr lang="en-GB" sz="1200" i="1">
                <a:ea typeface="ＭＳ Ｐゴシック" pitchFamily="34" charset="-128"/>
              </a:rPr>
              <a:t>gives the ability for any device to be monitored and controlled by any application in a safe and efficient manner.</a:t>
            </a:r>
            <a:endParaRPr lang="en-US" sz="1200" i="1">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68A619-D304-4D55-B444-056EAD4FDC8F}" type="slidenum">
              <a:rPr lang="en-GB"/>
              <a:pPr/>
              <a:t>17</a:t>
            </a:fld>
            <a:endParaRPr lang="en-GB"/>
          </a:p>
        </p:txBody>
      </p:sp>
      <p:sp>
        <p:nvSpPr>
          <p:cNvPr id="1443842" name="Rectangle 2"/>
          <p:cNvSpPr>
            <a:spLocks noGrp="1" noRot="1" noChangeAspect="1" noChangeArrowheads="1" noTextEdit="1"/>
          </p:cNvSpPr>
          <p:nvPr>
            <p:ph type="sldImg"/>
          </p:nvPr>
        </p:nvSpPr>
        <p:spPr>
          <a:ln/>
        </p:spPr>
      </p:sp>
      <p:sp>
        <p:nvSpPr>
          <p:cNvPr id="1443843" name="Rectangle 3"/>
          <p:cNvSpPr>
            <a:spLocks noGrp="1" noChangeArrowheads="1"/>
          </p:cNvSpPr>
          <p:nvPr>
            <p:ph type="body" idx="1"/>
          </p:nvPr>
        </p:nvSpPr>
        <p:spPr/>
        <p:txBody>
          <a:bodyPr/>
          <a:lstStyle/>
          <a:p>
            <a:endParaRPr 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6A028BA1-02EA-411F-B71A-A550A033F639}" type="slidenum">
              <a:rPr lang="en-GB" smtClean="0"/>
              <a:pPr/>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918BD3-7FF1-4E3A-AC0E-31B90C4CEF39}" type="slidenum">
              <a:rPr lang="en-GB"/>
              <a:pPr/>
              <a:t>2</a:t>
            </a:fld>
            <a:endParaRPr lang="en-GB"/>
          </a:p>
        </p:txBody>
      </p:sp>
      <p:sp>
        <p:nvSpPr>
          <p:cNvPr id="1423362" name="Rectangle 2"/>
          <p:cNvSpPr>
            <a:spLocks noGrp="1" noRot="1" noChangeAspect="1" noChangeArrowheads="1" noTextEdit="1"/>
          </p:cNvSpPr>
          <p:nvPr>
            <p:ph type="sldImg"/>
          </p:nvPr>
        </p:nvSpPr>
        <p:spPr>
          <a:xfrm>
            <a:off x="852488" y="744538"/>
            <a:ext cx="4964112" cy="3722687"/>
          </a:xfrm>
          <a:ln/>
        </p:spPr>
      </p:sp>
      <p:sp>
        <p:nvSpPr>
          <p:cNvPr id="1423363" name="Rectangle 3"/>
          <p:cNvSpPr>
            <a:spLocks noGrp="1" noChangeArrowheads="1"/>
          </p:cNvSpPr>
          <p:nvPr>
            <p:ph type="body" idx="1"/>
          </p:nvPr>
        </p:nvSpPr>
        <p:spPr>
          <a:xfrm>
            <a:off x="889000" y="4714875"/>
            <a:ext cx="4891088" cy="4467225"/>
          </a:xfrm>
        </p:spPr>
        <p:txBody>
          <a:bodyPr/>
          <a:lstStyle/>
          <a:p>
            <a:r>
              <a:rPr lang="en-GB" b="1" dirty="0" err="1" smtClean="0"/>
              <a:t>Telenor</a:t>
            </a:r>
            <a:r>
              <a:rPr lang="en-GB" b="1" dirty="0" smtClean="0"/>
              <a:t> has worked in the M2M market</a:t>
            </a:r>
            <a:r>
              <a:rPr lang="en-GB" b="1" baseline="0" dirty="0" smtClean="0"/>
              <a:t> since the 1990s. Initial focus was on connectivity – and we had a lot of success in the automotive and alarm markets, but we also launched a number of vertical M2M services in for instance AMR, asset management, remote control and monitoring and RFID. In the end of 2007, I headed up an innovation programme on Connected Objects which combined business development with research activities. This took the best </a:t>
            </a:r>
            <a:r>
              <a:rPr lang="en-GB" b="1" baseline="0" dirty="0" err="1" smtClean="0"/>
              <a:t>learnings</a:t>
            </a:r>
            <a:r>
              <a:rPr lang="en-GB" b="1" baseline="0" dirty="0" smtClean="0"/>
              <a:t> from the different initiatives and new technology developments. This resulted in the launch of </a:t>
            </a:r>
            <a:r>
              <a:rPr lang="en-GB" b="1" baseline="0" dirty="0" err="1" smtClean="0"/>
              <a:t>Telenor</a:t>
            </a:r>
            <a:r>
              <a:rPr lang="en-GB" b="1" baseline="0" dirty="0" smtClean="0"/>
              <a:t> Objects in July 2009. hence </a:t>
            </a:r>
            <a:r>
              <a:rPr lang="en-GB" b="1" baseline="0" dirty="0" err="1" smtClean="0"/>
              <a:t>Telenor</a:t>
            </a:r>
            <a:r>
              <a:rPr lang="en-GB" b="1" baseline="0" dirty="0" smtClean="0"/>
              <a:t> believe we are fairly experienced in the M2M market, having tried different approaches. </a:t>
            </a:r>
          </a:p>
          <a:p>
            <a:endParaRPr lang="en-GB" b="1" baseline="0" dirty="0" smtClean="0"/>
          </a:p>
          <a:p>
            <a:r>
              <a:rPr lang="en-GB" b="1" baseline="0" dirty="0" smtClean="0"/>
              <a:t>We learned that all these different services did much of the same things, yet we continued to do the same all over every time we established a new vertical service: Connectivity handling (different bearers), device interfacing, data capture and storage, device monitoring, SMS, location, etc.  </a:t>
            </a:r>
            <a:endParaRPr lang="en-GB" b="1" dirty="0" smtClean="0"/>
          </a:p>
          <a:p>
            <a:endParaRPr lang="en-GB" b="0" dirty="0" smtClean="0"/>
          </a:p>
          <a:p>
            <a:r>
              <a:rPr lang="en-GB" b="0" dirty="0" err="1" smtClean="0"/>
              <a:t>Telenor</a:t>
            </a:r>
            <a:r>
              <a:rPr lang="en-GB" b="0" dirty="0" smtClean="0"/>
              <a:t> has</a:t>
            </a:r>
            <a:r>
              <a:rPr lang="en-GB" b="0" baseline="0" dirty="0" smtClean="0"/>
              <a:t> provided M2M services and undertaken research activities in the market since the 1990s. Some of our earlier initiatives were cellular connectivity services for automotive and home alarm applications. </a:t>
            </a:r>
          </a:p>
          <a:p>
            <a:endParaRPr lang="en-GB" b="0" baseline="0" dirty="0" smtClean="0"/>
          </a:p>
          <a:p>
            <a:r>
              <a:rPr lang="en-GB" b="0" baseline="0" dirty="0" smtClean="0"/>
              <a:t>We have also established services to:</a:t>
            </a:r>
          </a:p>
          <a:p>
            <a:pPr>
              <a:buFontTx/>
              <a:buChar char="-"/>
            </a:pPr>
            <a:r>
              <a:rPr lang="en-GB" b="0" baseline="0" dirty="0" smtClean="0"/>
              <a:t>Track containers on railways – </a:t>
            </a:r>
            <a:r>
              <a:rPr lang="en-GB" b="0" baseline="0" dirty="0" err="1" smtClean="0"/>
              <a:t>Telenor</a:t>
            </a:r>
            <a:r>
              <a:rPr lang="en-GB" b="0" baseline="0" dirty="0" smtClean="0"/>
              <a:t> </a:t>
            </a:r>
            <a:r>
              <a:rPr lang="en-GB" b="0" baseline="0" dirty="0" err="1" smtClean="0"/>
              <a:t>Traxion</a:t>
            </a:r>
            <a:endParaRPr lang="en-GB" b="0" baseline="0" dirty="0" smtClean="0"/>
          </a:p>
          <a:p>
            <a:pPr>
              <a:buFontTx/>
              <a:buChar char="-"/>
            </a:pPr>
            <a:r>
              <a:rPr lang="en-GB" b="0" baseline="0" dirty="0" smtClean="0"/>
              <a:t>Track sheep </a:t>
            </a:r>
            <a:r>
              <a:rPr lang="en-GB" dirty="0" smtClean="0"/>
              <a:t>and periodic monitoring of movements to detect whether the animal</a:t>
            </a:r>
            <a:r>
              <a:rPr lang="en-GB" baseline="0" dirty="0" smtClean="0"/>
              <a:t> is still alive and where it is – this is </a:t>
            </a:r>
            <a:r>
              <a:rPr lang="en-GB" baseline="0" dirty="0" err="1" smtClean="0"/>
              <a:t>Telespor</a:t>
            </a:r>
            <a:endParaRPr lang="en-GB" dirty="0" smtClean="0"/>
          </a:p>
          <a:p>
            <a:r>
              <a:rPr lang="en-GB" dirty="0" smtClean="0"/>
              <a:t>- </a:t>
            </a:r>
            <a:r>
              <a:rPr lang="en-GB" dirty="0" err="1" smtClean="0"/>
              <a:t>TelCage</a:t>
            </a:r>
            <a:r>
              <a:rPr lang="en-GB" dirty="0" smtClean="0"/>
              <a:t> which is Monitoring and remote control of off-shore fish farms</a:t>
            </a:r>
          </a:p>
          <a:p>
            <a:r>
              <a:rPr lang="en-GB" dirty="0" smtClean="0"/>
              <a:t>- We did asset management based on RFID (this was</a:t>
            </a:r>
            <a:r>
              <a:rPr lang="en-GB" baseline="0" dirty="0" smtClean="0"/>
              <a:t> integrated into </a:t>
            </a:r>
            <a:r>
              <a:rPr lang="en-GB" baseline="0" dirty="0" err="1" smtClean="0"/>
              <a:t>Telenor</a:t>
            </a:r>
            <a:r>
              <a:rPr lang="en-GB" baseline="0" dirty="0" smtClean="0"/>
              <a:t> Objects)</a:t>
            </a:r>
            <a:endParaRPr lang="en-GB" dirty="0" smtClean="0"/>
          </a:p>
          <a:p>
            <a:r>
              <a:rPr lang="en-GB" dirty="0" smtClean="0"/>
              <a:t>- Cinclus –Automatic reading of electricity meters</a:t>
            </a:r>
          </a:p>
          <a:p>
            <a:r>
              <a:rPr lang="en-GB" dirty="0" smtClean="0"/>
              <a:t>- Connexion: M2M connectivity</a:t>
            </a:r>
          </a:p>
          <a:p>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7A92A0-F074-455B-891C-B9FD5C8DCA29}" type="slidenum">
              <a:rPr lang="en-GB"/>
              <a:pPr/>
              <a:t>3</a:t>
            </a:fld>
            <a:endParaRPr lang="en-GB"/>
          </a:p>
        </p:txBody>
      </p:sp>
      <p:sp>
        <p:nvSpPr>
          <p:cNvPr id="1427458" name="Rectangle 2"/>
          <p:cNvSpPr>
            <a:spLocks noGrp="1" noRot="1" noChangeAspect="1" noChangeArrowheads="1" noTextEdit="1"/>
          </p:cNvSpPr>
          <p:nvPr>
            <p:ph type="sldImg"/>
          </p:nvPr>
        </p:nvSpPr>
        <p:spPr>
          <a:ln/>
        </p:spPr>
      </p:sp>
      <p:sp>
        <p:nvSpPr>
          <p:cNvPr id="1427459" name="Rectangle 3"/>
          <p:cNvSpPr>
            <a:spLocks noGrp="1" noChangeArrowheads="1"/>
          </p:cNvSpPr>
          <p:nvPr>
            <p:ph type="body" idx="1"/>
          </p:nvPr>
        </p:nvSpPr>
        <p:spPr/>
        <p:txBody>
          <a:bodyPr/>
          <a:lstStyle/>
          <a:p>
            <a:r>
              <a:rPr lang="en-GB" noProof="0" dirty="0" smtClean="0"/>
              <a:t>The classical approach</a:t>
            </a:r>
            <a:r>
              <a:rPr lang="en-GB" baseline="0" noProof="0" dirty="0" smtClean="0"/>
              <a:t> to M2M services is “vertical” – specific devices are fully integrated with a specific application. This works very well – for closed solutions. The application makes the most out of the devices and may have tailored functionality to take advantage of specific device features. The customer buys an end-to-end solution from a service provider. However, we believe that this approach will limit the potential in the M2M market and in particular be insufficient in realising the potential in creating Smart Cities. WHY?</a:t>
            </a:r>
            <a:endParaRPr lang="en-GB" noProof="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5D2D4E-326E-477C-8FA3-640E61136D6A}" type="slidenum">
              <a:rPr lang="en-GB"/>
              <a:pPr/>
              <a:t>6</a:t>
            </a:fld>
            <a:endParaRPr lang="en-GB"/>
          </a:p>
        </p:txBody>
      </p:sp>
      <p:sp>
        <p:nvSpPr>
          <p:cNvPr id="1540098" name="Rectangle 2"/>
          <p:cNvSpPr>
            <a:spLocks noRot="1" noChangeArrowheads="1" noTextEdit="1"/>
          </p:cNvSpPr>
          <p:nvPr>
            <p:ph type="sldImg"/>
          </p:nvPr>
        </p:nvSpPr>
        <p:spPr>
          <a:xfrm>
            <a:off x="852488" y="742950"/>
            <a:ext cx="4964112" cy="3724275"/>
          </a:xfrm>
          <a:ln/>
        </p:spPr>
      </p:sp>
      <p:sp>
        <p:nvSpPr>
          <p:cNvPr id="1540099" name="Rectangle 3"/>
          <p:cNvSpPr>
            <a:spLocks noGrp="1" noChangeArrowheads="1"/>
          </p:cNvSpPr>
          <p:nvPr>
            <p:ph type="body" idx="1"/>
          </p:nvPr>
        </p:nvSpPr>
        <p:spPr>
          <a:xfrm>
            <a:off x="889316" y="4714355"/>
            <a:ext cx="4890457" cy="4468583"/>
          </a:xfrm>
        </p:spPr>
        <p:txBody>
          <a:bodyPr/>
          <a:lstStyle/>
          <a:p>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We</a:t>
            </a:r>
            <a:r>
              <a:rPr lang="en-GB" baseline="0" dirty="0" smtClean="0"/>
              <a:t> believe that the vertical approach to M2M will fail to deliver the full potential of M2M services and the internet of things. With this approach, there are high barriers for generating new services and for innovation. It is inefficient – it reinvents common functionality such as addressing, device interfacing, management functions. It is also complex as there is a need to take on responsibilities for both devices and application. A fully integrated service gives also limited choice in terms selecting the optimum combination of application and devices for the end user and it is hard to reuse existing infrastructure for instance of deployed GPS units or RFID readers. It is also hard to share access to devices and information. To conclude, we believe that the common vertical approach to M2M services is unlikely create the services and innovation the market to realise its potential. </a:t>
            </a:r>
            <a:endParaRPr lang="en-GB" dirty="0" smtClean="0"/>
          </a:p>
          <a:p>
            <a:endParaRPr lang="en-GB" dirty="0"/>
          </a:p>
        </p:txBody>
      </p:sp>
      <p:sp>
        <p:nvSpPr>
          <p:cNvPr id="4" name="Slide Number Placeholder 3"/>
          <p:cNvSpPr>
            <a:spLocks noGrp="1"/>
          </p:cNvSpPr>
          <p:nvPr>
            <p:ph type="sldNum" sz="quarter" idx="10"/>
          </p:nvPr>
        </p:nvSpPr>
        <p:spPr/>
        <p:txBody>
          <a:bodyPr/>
          <a:lstStyle/>
          <a:p>
            <a:fld id="{F832989A-722E-4FBC-9075-31F740A06CC5}"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156916-6D4D-41B6-A030-AEDB8E45A3F6}" type="slidenum">
              <a:rPr lang="en-GB"/>
              <a:pPr/>
              <a:t>9</a:t>
            </a:fld>
            <a:endParaRPr lang="en-GB"/>
          </a:p>
        </p:txBody>
      </p:sp>
      <p:sp>
        <p:nvSpPr>
          <p:cNvPr id="1431554" name="Rectangle 2"/>
          <p:cNvSpPr>
            <a:spLocks noGrp="1" noRot="1" noChangeAspect="1" noChangeArrowheads="1" noTextEdit="1"/>
          </p:cNvSpPr>
          <p:nvPr>
            <p:ph type="sldImg"/>
          </p:nvPr>
        </p:nvSpPr>
        <p:spPr>
          <a:ln/>
        </p:spPr>
      </p:sp>
      <p:sp>
        <p:nvSpPr>
          <p:cNvPr id="1431555" name="Rectangle 3"/>
          <p:cNvSpPr>
            <a:spLocks noGrp="1" noChangeArrowheads="1"/>
          </p:cNvSpPr>
          <p:nvPr>
            <p:ph type="body" idx="1"/>
          </p:nvPr>
        </p:nvSpPr>
        <p:spPr/>
        <p:txBody>
          <a:bodyPr/>
          <a:lstStyle/>
          <a:p>
            <a:r>
              <a:rPr lang="en-GB" noProof="0" dirty="0" smtClean="0"/>
              <a:t>What many argue – including us – is that the market needs</a:t>
            </a:r>
            <a:r>
              <a:rPr lang="en-GB" baseline="0" noProof="0" dirty="0" smtClean="0"/>
              <a:t> a new approach to make it quick and easy to deploy new services. This approach would define the interfaces between the different layers and protect the developers at each level from the complexity found at the other levels. A device manufacturer would not have to know everything about the application in the same way as an application developer can focus on creating good software independent of the specific devices. A word processor does not need to know everything about the different printers, it just needs to be able to print.  </a:t>
            </a:r>
            <a:endParaRPr lang="en-GB" noProof="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6957D-4085-4A0C-B762-72EDD9140804}" type="slidenum">
              <a:rPr lang="en-GB"/>
              <a:pPr/>
              <a:t>10</a:t>
            </a:fld>
            <a:endParaRPr lang="en-GB"/>
          </a:p>
        </p:txBody>
      </p:sp>
      <p:sp>
        <p:nvSpPr>
          <p:cNvPr id="1433602" name="Rectangle 2"/>
          <p:cNvSpPr>
            <a:spLocks noGrp="1" noRot="1" noChangeAspect="1" noChangeArrowheads="1" noTextEdit="1"/>
          </p:cNvSpPr>
          <p:nvPr>
            <p:ph type="sldImg"/>
          </p:nvPr>
        </p:nvSpPr>
        <p:spPr>
          <a:ln/>
        </p:spPr>
      </p:sp>
      <p:sp>
        <p:nvSpPr>
          <p:cNvPr id="143360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noProof="0" dirty="0" smtClean="0"/>
              <a:t>Our vision</a:t>
            </a:r>
            <a:r>
              <a:rPr lang="en-GB" baseline="0" noProof="0" dirty="0" smtClean="0"/>
              <a:t> is to allow any application to control and monitor any device by providing an open horizontal architecture for M2M enabled objects. This is a kind of service layer or middleware between the devices and the applications using the information generated by the devices. Typical services are APIs and device interfacing to simplify data capture, processing and storage, device control and monitoring, device management and information exchange. </a:t>
            </a:r>
            <a:endParaRPr lang="en-GB" noProof="0" dirty="0" smtClean="0"/>
          </a:p>
          <a:p>
            <a:r>
              <a:rPr lang="nb-NO" dirty="0" smtClean="0"/>
              <a:t>Note </a:t>
            </a:r>
            <a:r>
              <a:rPr lang="nb-NO" dirty="0" err="1" smtClean="0"/>
              <a:t>that</a:t>
            </a:r>
            <a:r>
              <a:rPr lang="nb-NO" dirty="0" smtClean="0"/>
              <a:t> </a:t>
            </a:r>
            <a:r>
              <a:rPr lang="nb-NO" dirty="0" err="1" smtClean="0"/>
              <a:t>this</a:t>
            </a:r>
            <a:r>
              <a:rPr lang="nb-NO" dirty="0" smtClean="0"/>
              <a:t> is not a </a:t>
            </a:r>
            <a:r>
              <a:rPr lang="nb-NO" dirty="0" err="1" smtClean="0"/>
              <a:t>centralised</a:t>
            </a:r>
            <a:r>
              <a:rPr lang="nb-NO" dirty="0" smtClean="0"/>
              <a:t> system – it is a</a:t>
            </a:r>
            <a:r>
              <a:rPr lang="nb-NO" baseline="0" dirty="0" smtClean="0"/>
              <a:t> </a:t>
            </a:r>
            <a:r>
              <a:rPr lang="nb-NO" baseline="0" dirty="0" err="1" smtClean="0"/>
              <a:t>network</a:t>
            </a:r>
            <a:r>
              <a:rPr lang="nb-NO" baseline="0" dirty="0" smtClean="0"/>
              <a:t> </a:t>
            </a:r>
            <a:r>
              <a:rPr lang="nb-NO" baseline="0" dirty="0" err="1" smtClean="0"/>
              <a:t>of</a:t>
            </a:r>
            <a:r>
              <a:rPr lang="nb-NO" baseline="0" dirty="0" smtClean="0"/>
              <a:t> </a:t>
            </a:r>
            <a:r>
              <a:rPr lang="nb-NO" baseline="0" dirty="0" err="1" smtClean="0"/>
              <a:t>networks</a:t>
            </a:r>
            <a:r>
              <a:rPr lang="nb-NO" baseline="0" dirty="0" smtClean="0"/>
              <a:t> – </a:t>
            </a:r>
            <a:r>
              <a:rPr lang="nb-NO" baseline="0" dirty="0" err="1" smtClean="0"/>
              <a:t>distributed</a:t>
            </a:r>
            <a:r>
              <a:rPr lang="nb-NO" baseline="0" dirty="0" smtClean="0"/>
              <a:t> and </a:t>
            </a:r>
            <a:r>
              <a:rPr lang="nb-NO" baseline="0" dirty="0" err="1" smtClean="0"/>
              <a:t>interconnected</a:t>
            </a:r>
            <a:r>
              <a:rPr lang="nb-NO" baseline="0" dirty="0" smtClean="0"/>
              <a:t>.</a:t>
            </a:r>
            <a:endParaRPr lang="nb-NO"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Service enablers include:</a:t>
            </a:r>
          </a:p>
          <a:p>
            <a:r>
              <a:rPr lang="en-GB" dirty="0" smtClean="0"/>
              <a:t>Generic: send/receive</a:t>
            </a:r>
            <a:r>
              <a:rPr lang="en-GB" baseline="0" dirty="0" smtClean="0"/>
              <a:t> message, subscribe to messages from a specific IMSI, SMS, email, IM</a:t>
            </a:r>
          </a:p>
          <a:p>
            <a:r>
              <a:rPr lang="en-GB" baseline="0" dirty="0" smtClean="0"/>
              <a:t>Location: get position, set geo-fence</a:t>
            </a:r>
          </a:p>
          <a:p>
            <a:r>
              <a:rPr lang="en-GB" baseline="0" dirty="0" smtClean="0"/>
              <a:t>Configuration of device: set status (predefined and custom)</a:t>
            </a:r>
          </a:p>
          <a:p>
            <a:r>
              <a:rPr lang="en-GB" baseline="0" dirty="0" smtClean="0"/>
              <a:t>Alarms: configure threshold, define recipients</a:t>
            </a:r>
          </a:p>
          <a:p>
            <a:r>
              <a:rPr lang="en-GB" baseline="0" dirty="0" smtClean="0"/>
              <a:t>RFID: get tag, start / stop read, send command to RFID reader</a:t>
            </a:r>
          </a:p>
          <a:p>
            <a:r>
              <a:rPr lang="en-GB" baseline="0" dirty="0" smtClean="0"/>
              <a:t>GPS enablers: start send location, stop send location, clear alarm </a:t>
            </a:r>
          </a:p>
          <a:p>
            <a:r>
              <a:rPr lang="en-GB" baseline="0" dirty="0" smtClean="0"/>
              <a:t>Locally deployed logic</a:t>
            </a:r>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F832989A-722E-4FBC-9075-31F740A06CC5}" type="slidenum">
              <a:rPr lang="en-GB" smtClean="0"/>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6A028BA1-02EA-411F-B71A-A550A033F639}"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69354" name="Picture 10" descr="Front page creative"/>
          <p:cNvPicPr>
            <a:picLocks noChangeAspect="1" noChangeArrowheads="1"/>
          </p:cNvPicPr>
          <p:nvPr userDrawn="1"/>
        </p:nvPicPr>
        <p:blipFill>
          <a:blip r:embed="rId2" cstate="print"/>
          <a:srcRect/>
          <a:stretch>
            <a:fillRect/>
          </a:stretch>
        </p:blipFill>
        <p:spPr bwMode="auto">
          <a:xfrm>
            <a:off x="-9525" y="1684338"/>
            <a:ext cx="9190038" cy="5210175"/>
          </a:xfrm>
          <a:prstGeom prst="rect">
            <a:avLst/>
          </a:prstGeom>
          <a:noFill/>
        </p:spPr>
      </p:pic>
      <p:sp>
        <p:nvSpPr>
          <p:cNvPr id="569350" name="Rectangle 6"/>
          <p:cNvSpPr>
            <a:spLocks noGrp="1" noChangeArrowheads="1"/>
          </p:cNvSpPr>
          <p:nvPr>
            <p:ph type="ctrTitle"/>
          </p:nvPr>
        </p:nvSpPr>
        <p:spPr>
          <a:xfrm>
            <a:off x="395288" y="3810000"/>
            <a:ext cx="5646737" cy="381000"/>
          </a:xfrm>
        </p:spPr>
        <p:txBody>
          <a:bodyPr lIns="91440" tIns="45720" rIns="91440" bIns="45720" anchor="ctr"/>
          <a:lstStyle>
            <a:lvl1pPr>
              <a:defRPr sz="1500">
                <a:solidFill>
                  <a:schemeClr val="bg1"/>
                </a:solidFill>
              </a:defRPr>
            </a:lvl1pPr>
          </a:lstStyle>
          <a:p>
            <a:r>
              <a:rPr lang="en-US"/>
              <a:t>Klikk for å redigere tittelstil</a:t>
            </a:r>
          </a:p>
        </p:txBody>
      </p:sp>
      <p:sp>
        <p:nvSpPr>
          <p:cNvPr id="569351" name="Rectangle 7"/>
          <p:cNvSpPr>
            <a:spLocks noGrp="1" noChangeArrowheads="1"/>
          </p:cNvSpPr>
          <p:nvPr>
            <p:ph type="subTitle" sz="quarter" idx="1"/>
          </p:nvPr>
        </p:nvSpPr>
        <p:spPr>
          <a:xfrm>
            <a:off x="395288" y="4191000"/>
            <a:ext cx="5638800" cy="381000"/>
          </a:xfrm>
          <a:ln/>
        </p:spPr>
        <p:txBody>
          <a:bodyPr lIns="91440" tIns="45720" rIns="91440" bIns="45720"/>
          <a:lstStyle>
            <a:lvl1pPr>
              <a:defRPr sz="1000">
                <a:solidFill>
                  <a:schemeClr val="bg1"/>
                </a:solidFill>
              </a:defRPr>
            </a:lvl1pPr>
          </a:lstStyle>
          <a:p>
            <a:r>
              <a:rPr lang="en-US"/>
              <a:t>Klikk for å redigere undertittelstil i malen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3313" y="466725"/>
            <a:ext cx="1905000" cy="5353050"/>
          </a:xfrm>
        </p:spPr>
        <p:txBody>
          <a:bodyPr vert="eaVert"/>
          <a:lstStyle>
            <a:lvl1pPr>
              <a:defRPr>
                <a:solidFill>
                  <a:schemeClr val="bg1"/>
                </a:solidFill>
              </a:defRPr>
            </a:lvl1pPr>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466725"/>
            <a:ext cx="5562600" cy="5353050"/>
          </a:xfrm>
        </p:spPr>
        <p:txBody>
          <a:bodyPr vert="eaVert"/>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28775"/>
            <a:ext cx="37004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21175" y="1628775"/>
            <a:ext cx="37020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568323" name="Rectangle 3"/>
          <p:cNvSpPr>
            <a:spLocks noGrp="1" noChangeArrowheads="1"/>
          </p:cNvSpPr>
          <p:nvPr>
            <p:ph type="title"/>
          </p:nvPr>
        </p:nvSpPr>
        <p:spPr bwMode="auto">
          <a:xfrm>
            <a:off x="468313" y="466725"/>
            <a:ext cx="7620000" cy="914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Klikk for å redigere tittelstil</a:t>
            </a:r>
          </a:p>
        </p:txBody>
      </p:sp>
      <p:sp>
        <p:nvSpPr>
          <p:cNvPr id="568324" name="Rectangle 4"/>
          <p:cNvSpPr>
            <a:spLocks noGrp="1" noChangeArrowheads="1"/>
          </p:cNvSpPr>
          <p:nvPr>
            <p:ph type="body" idx="1"/>
          </p:nvPr>
        </p:nvSpPr>
        <p:spPr bwMode="auto">
          <a:xfrm>
            <a:off x="468313" y="1628775"/>
            <a:ext cx="7554912" cy="41910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US" smtClean="0"/>
              <a:t>Klikk for å redigere tekststiler i malen</a:t>
            </a:r>
          </a:p>
          <a:p>
            <a:pPr lvl="1"/>
            <a:r>
              <a:rPr lang="en-US" smtClean="0"/>
              <a:t>Andre nivå</a:t>
            </a:r>
          </a:p>
          <a:p>
            <a:pPr lvl="2"/>
            <a:r>
              <a:rPr lang="en-US" smtClean="0"/>
              <a:t>Tredje nivå</a:t>
            </a:r>
          </a:p>
          <a:p>
            <a:pPr lvl="3"/>
            <a:r>
              <a:rPr lang="en-US" smtClean="0"/>
              <a:t>Fjerde nivå</a:t>
            </a:r>
          </a:p>
          <a:p>
            <a:pPr lvl="4"/>
            <a:r>
              <a:rPr lang="en-US" smtClean="0"/>
              <a:t>Femte nivå</a:t>
            </a:r>
          </a:p>
        </p:txBody>
      </p:sp>
      <p:pic>
        <p:nvPicPr>
          <p:cNvPr id="568365" name="Picture 45" descr="logo_black"/>
          <p:cNvPicPr>
            <a:picLocks noChangeAspect="1" noChangeArrowheads="1"/>
          </p:cNvPicPr>
          <p:nvPr userDrawn="1"/>
        </p:nvPicPr>
        <p:blipFill>
          <a:blip r:embed="rId13" cstate="print"/>
          <a:srcRect/>
          <a:stretch>
            <a:fillRect/>
          </a:stretch>
        </p:blipFill>
        <p:spPr bwMode="auto">
          <a:xfrm>
            <a:off x="7164388" y="6311900"/>
            <a:ext cx="1800225" cy="531813"/>
          </a:xfrm>
          <a:prstGeom prst="rect">
            <a:avLst/>
          </a:prstGeom>
          <a:noFill/>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iming>
    <p:tnLst>
      <p:par>
        <p:cTn id="1" dur="indefinite" restart="never" nodeType="tmRoot"/>
      </p:par>
    </p:tnLst>
  </p:timing>
  <p:txStyles>
    <p:titleStyle>
      <a:lvl1pPr algn="l" rtl="0" fontAlgn="base">
        <a:spcBef>
          <a:spcPct val="0"/>
        </a:spcBef>
        <a:spcAft>
          <a:spcPct val="0"/>
        </a:spcAft>
        <a:defRPr sz="2600">
          <a:solidFill>
            <a:schemeClr val="tx1"/>
          </a:solidFill>
          <a:latin typeface="+mj-lt"/>
          <a:ea typeface="+mj-ea"/>
          <a:cs typeface="+mj-cs"/>
        </a:defRPr>
      </a:lvl1pPr>
      <a:lvl2pPr algn="l" rtl="0" fontAlgn="base">
        <a:spcBef>
          <a:spcPct val="0"/>
        </a:spcBef>
        <a:spcAft>
          <a:spcPct val="0"/>
        </a:spcAft>
        <a:defRPr sz="2600">
          <a:solidFill>
            <a:schemeClr val="tx1"/>
          </a:solidFill>
          <a:latin typeface="Verdana" pitchFamily="34" charset="0"/>
        </a:defRPr>
      </a:lvl2pPr>
      <a:lvl3pPr algn="l" rtl="0" fontAlgn="base">
        <a:spcBef>
          <a:spcPct val="0"/>
        </a:spcBef>
        <a:spcAft>
          <a:spcPct val="0"/>
        </a:spcAft>
        <a:defRPr sz="2600">
          <a:solidFill>
            <a:schemeClr val="tx1"/>
          </a:solidFill>
          <a:latin typeface="Verdana" pitchFamily="34" charset="0"/>
        </a:defRPr>
      </a:lvl3pPr>
      <a:lvl4pPr algn="l" rtl="0" fontAlgn="base">
        <a:spcBef>
          <a:spcPct val="0"/>
        </a:spcBef>
        <a:spcAft>
          <a:spcPct val="0"/>
        </a:spcAft>
        <a:defRPr sz="2600">
          <a:solidFill>
            <a:schemeClr val="tx1"/>
          </a:solidFill>
          <a:latin typeface="Verdana" pitchFamily="34" charset="0"/>
        </a:defRPr>
      </a:lvl4pPr>
      <a:lvl5pPr algn="l" rtl="0" fontAlgn="base">
        <a:spcBef>
          <a:spcPct val="0"/>
        </a:spcBef>
        <a:spcAft>
          <a:spcPct val="0"/>
        </a:spcAft>
        <a:defRPr sz="2600">
          <a:solidFill>
            <a:schemeClr val="tx1"/>
          </a:solidFill>
          <a:latin typeface="Verdana" pitchFamily="34" charset="0"/>
        </a:defRPr>
      </a:lvl5pPr>
      <a:lvl6pPr marL="457200" algn="l" rtl="0" fontAlgn="base">
        <a:spcBef>
          <a:spcPct val="0"/>
        </a:spcBef>
        <a:spcAft>
          <a:spcPct val="0"/>
        </a:spcAft>
        <a:defRPr sz="2600">
          <a:solidFill>
            <a:schemeClr val="tx1"/>
          </a:solidFill>
          <a:latin typeface="Verdana" pitchFamily="34" charset="0"/>
        </a:defRPr>
      </a:lvl6pPr>
      <a:lvl7pPr marL="914400" algn="l" rtl="0" fontAlgn="base">
        <a:spcBef>
          <a:spcPct val="0"/>
        </a:spcBef>
        <a:spcAft>
          <a:spcPct val="0"/>
        </a:spcAft>
        <a:defRPr sz="2600">
          <a:solidFill>
            <a:schemeClr val="tx1"/>
          </a:solidFill>
          <a:latin typeface="Verdana" pitchFamily="34" charset="0"/>
        </a:defRPr>
      </a:lvl7pPr>
      <a:lvl8pPr marL="1371600" algn="l" rtl="0" fontAlgn="base">
        <a:spcBef>
          <a:spcPct val="0"/>
        </a:spcBef>
        <a:spcAft>
          <a:spcPct val="0"/>
        </a:spcAft>
        <a:defRPr sz="2600">
          <a:solidFill>
            <a:schemeClr val="tx1"/>
          </a:solidFill>
          <a:latin typeface="Verdana" pitchFamily="34" charset="0"/>
        </a:defRPr>
      </a:lvl8pPr>
      <a:lvl9pPr marL="1828800" algn="l" rtl="0" fontAlgn="base">
        <a:spcBef>
          <a:spcPct val="0"/>
        </a:spcBef>
        <a:spcAft>
          <a:spcPct val="0"/>
        </a:spcAft>
        <a:defRPr sz="2600">
          <a:solidFill>
            <a:schemeClr val="tx1"/>
          </a:solidFill>
          <a:latin typeface="Verdana" pitchFamily="34" charset="0"/>
        </a:defRPr>
      </a:lvl9pPr>
    </p:titleStyle>
    <p:bodyStyle>
      <a:lvl1pPr algn="l" rtl="0" fontAlgn="base">
        <a:spcBef>
          <a:spcPct val="20000"/>
        </a:spcBef>
        <a:spcAft>
          <a:spcPct val="30000"/>
        </a:spcAft>
        <a:buClr>
          <a:schemeClr val="tx1"/>
        </a:buClr>
        <a:buFont typeface="Verdana" pitchFamily="34" charset="0"/>
        <a:defRPr>
          <a:solidFill>
            <a:schemeClr val="tx1"/>
          </a:solidFill>
          <a:latin typeface="+mn-lt"/>
          <a:ea typeface="+mn-ea"/>
          <a:cs typeface="+mn-cs"/>
        </a:defRPr>
      </a:lvl1pPr>
      <a:lvl2pPr marL="271463" indent="-269875" algn="l" rtl="0" fontAlgn="base">
        <a:spcBef>
          <a:spcPct val="20000"/>
        </a:spcBef>
        <a:spcAft>
          <a:spcPct val="30000"/>
        </a:spcAft>
        <a:buClr>
          <a:schemeClr val="tx1"/>
        </a:buClr>
        <a:buFont typeface="Verdana" pitchFamily="34" charset="0"/>
        <a:buChar char="•"/>
        <a:defRPr>
          <a:solidFill>
            <a:schemeClr val="tx1"/>
          </a:solidFill>
          <a:latin typeface="+mn-lt"/>
        </a:defRPr>
      </a:lvl2pPr>
      <a:lvl3pPr marL="542925" indent="-269875" algn="l" rtl="0" fontAlgn="base">
        <a:spcBef>
          <a:spcPct val="20000"/>
        </a:spcBef>
        <a:spcAft>
          <a:spcPct val="30000"/>
        </a:spcAft>
        <a:buClr>
          <a:schemeClr val="tx1"/>
        </a:buClr>
        <a:buChar char="–"/>
        <a:defRPr sz="1600">
          <a:solidFill>
            <a:schemeClr val="tx1"/>
          </a:solidFill>
          <a:latin typeface="+mn-lt"/>
        </a:defRPr>
      </a:lvl3pPr>
      <a:lvl4pPr marL="814388" indent="-269875" algn="l" rtl="0" fontAlgn="base">
        <a:spcBef>
          <a:spcPct val="20000"/>
        </a:spcBef>
        <a:spcAft>
          <a:spcPct val="30000"/>
        </a:spcAft>
        <a:buClr>
          <a:schemeClr val="tx1"/>
        </a:buClr>
        <a:buChar char="–"/>
        <a:defRPr sz="1600">
          <a:solidFill>
            <a:schemeClr val="tx1"/>
          </a:solidFill>
          <a:latin typeface="+mn-lt"/>
        </a:defRPr>
      </a:lvl4pPr>
      <a:lvl5pPr marL="1085850" indent="-269875" algn="l" rtl="0" fontAlgn="base">
        <a:spcBef>
          <a:spcPct val="20000"/>
        </a:spcBef>
        <a:spcAft>
          <a:spcPct val="30000"/>
        </a:spcAft>
        <a:buClr>
          <a:schemeClr val="tx1"/>
        </a:buClr>
        <a:buChar char="–"/>
        <a:defRPr sz="1600">
          <a:solidFill>
            <a:schemeClr val="tx1"/>
          </a:solidFill>
          <a:latin typeface="+mn-lt"/>
        </a:defRPr>
      </a:lvl5pPr>
      <a:lvl6pPr marL="1543050" indent="-269875" algn="l" rtl="0" fontAlgn="base">
        <a:spcBef>
          <a:spcPct val="20000"/>
        </a:spcBef>
        <a:spcAft>
          <a:spcPct val="30000"/>
        </a:spcAft>
        <a:buClr>
          <a:schemeClr val="tx1"/>
        </a:buClr>
        <a:buChar char="–"/>
        <a:defRPr sz="1600">
          <a:solidFill>
            <a:schemeClr val="tx1"/>
          </a:solidFill>
          <a:latin typeface="+mn-lt"/>
        </a:defRPr>
      </a:lvl6pPr>
      <a:lvl7pPr marL="2000250" indent="-269875" algn="l" rtl="0" fontAlgn="base">
        <a:spcBef>
          <a:spcPct val="20000"/>
        </a:spcBef>
        <a:spcAft>
          <a:spcPct val="30000"/>
        </a:spcAft>
        <a:buClr>
          <a:schemeClr val="tx1"/>
        </a:buClr>
        <a:buChar char="–"/>
        <a:defRPr sz="1600">
          <a:solidFill>
            <a:schemeClr val="tx1"/>
          </a:solidFill>
          <a:latin typeface="+mn-lt"/>
        </a:defRPr>
      </a:lvl7pPr>
      <a:lvl8pPr marL="2457450" indent="-269875" algn="l" rtl="0" fontAlgn="base">
        <a:spcBef>
          <a:spcPct val="20000"/>
        </a:spcBef>
        <a:spcAft>
          <a:spcPct val="30000"/>
        </a:spcAft>
        <a:buClr>
          <a:schemeClr val="tx1"/>
        </a:buClr>
        <a:buChar char="–"/>
        <a:defRPr sz="1600">
          <a:solidFill>
            <a:schemeClr val="tx1"/>
          </a:solidFill>
          <a:latin typeface="+mn-lt"/>
        </a:defRPr>
      </a:lvl8pPr>
      <a:lvl9pPr marL="2914650" indent="-269875" algn="l" rtl="0" fontAlgn="base">
        <a:spcBef>
          <a:spcPct val="20000"/>
        </a:spcBef>
        <a:spcAft>
          <a:spcPct val="30000"/>
        </a:spcAft>
        <a:buClr>
          <a:schemeClr val="tx1"/>
        </a:buClr>
        <a:buChar char="–"/>
        <a:defRPr sz="16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emf"/><Relationship Id="rId7" Type="http://schemas.openxmlformats.org/officeDocument/2006/relationships/image" Target="../media/image7.jpeg"/><Relationship Id="rId12"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jpe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hyperlink" Target="http://www.google.com/imgres?imgurl=http://www.essexcc.gov.uk/vip8/ecc/ECCWebsite/content/binaries/pictures/internet.jpg&amp;imgrefurl=http://www.essexcc.gov.uk/vip8/ecc/ECCWebsite/dis/guc.jsp%3FchannelOid%3D15524%26guideOid%3D15191%26guideContentOid%3D15579&amp;usg=__UJq0VEHYfyx8OJroYDA6gZY5I7o=&amp;h=209&amp;w=232&amp;sz=9&amp;hl=no&amp;start=2&amp;itbs=1&amp;tbnid=gyIfqwbOyAlTTM:&amp;tbnh=98&amp;tbnw=109&amp;prev=/images%3Fq%3Dperson%2Busing%2Bthe%2Binternet%26hl%3Dno%26tbs%3Disch:1" TargetMode="External"/><Relationship Id="rId2" Type="http://schemas.openxmlformats.org/officeDocument/2006/relationships/hyperlink" Target="http://images.google.no/imgres?imgurl=http://www.wikaniko.com/images/mobile_phone.jpg&amp;imgrefurl=http://www.wikaniko.com/sitelinks.php&amp;usg=__Gs8WD3EGs_JCa8i70e6d8frkP14=&amp;h=337&amp;w=315&amp;sz=16&amp;hl=no&amp;start=1&amp;um=1&amp;tbnid=IgH6nrzr0I61-M:&amp;tbnh=119&amp;tbnw=111&amp;prev=/images%3Fq%3Dmobile%2Bphone%26hl%3Dno%26um%3D1" TargetMode="Externa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png"/><Relationship Id="rId15" Type="http://schemas.openxmlformats.org/officeDocument/2006/relationships/image" Target="../media/image21.jpeg"/><Relationship Id="rId10" Type="http://schemas.openxmlformats.org/officeDocument/2006/relationships/image" Target="../media/image18.jpeg"/><Relationship Id="rId4" Type="http://schemas.openxmlformats.org/officeDocument/2006/relationships/image" Target="../media/image13.png"/><Relationship Id="rId9" Type="http://schemas.openxmlformats.org/officeDocument/2006/relationships/hyperlink" Target="http://www.google.com/imgres?imgurl=http://www.hickerphoto.com/data/media/30/snow_plow_T1899.jpg&amp;imgrefurl=http://www.hickerphoto.com/snow-plow-7071-pictures.htm&amp;usg=__fDHIUQ7bscr-MQWNKJkhegUaBeM=&amp;h=312&amp;w=468&amp;sz=63&amp;hl=no&amp;start=4&amp;um=1&amp;itbs=1&amp;tbnid=Yh8XafHAcbn0DM:&amp;tbnh=85&amp;tbnw=128&amp;prev=/images%3Fq%3Dsnow%2Bplower%26um%3D1%26hl%3Dno%26tbs%3Disch:1" TargetMode="External"/><Relationship Id="rId14" Type="http://schemas.openxmlformats.org/officeDocument/2006/relationships/hyperlink" Target="http://www.google.com/imgres?imgurl=http://3.bp.blogspot.com/_SnX_nKtmsbU/Srz6P8hlztI/AAAAAAAACFo/A4fQox_C93Q/s320/mms.jpg&amp;imgrefurl=http://www.monkeydollars.net/2009_09_01_archive.html&amp;usg=__vG_4vi0tUNPKOhVEEyliU17gPBs=&amp;h=320&amp;w=286&amp;sz=24&amp;hl=no&amp;start=2&amp;itbs=1&amp;tbnid=iepdNgxYUJyJGM:&amp;tbnh=118&amp;tbnw=105&amp;prev=/images%3Fq%3Dperson%2Busing%2Bthe%2BMMS%26hl%3Dno%26tbs%3Disch:1"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images.google.no/imgres?imgurl=http://www.sz-wholesale.com/uploadFiles/upimg6%255CWrist-Blood-Pressure-Monitor_28996.jpg&amp;imgrefurl=http://www.sz-wholesale.com/shenzhen_China_products/Digital-Blood-Pressure-Monitor_1.htm&amp;usg=__RA-45Zpos_xhIWTYue3zZuT0MQ8=&amp;h=763&amp;w=856&amp;sz=72&amp;hl=no&amp;start=10&amp;um=1&amp;tbnid=05aOpNXrIe2oNM:&amp;tbnh=129&amp;tbnw=145&amp;prev=/images%3Fq%3Dblood%2Bpressure%26hl%3Dno%26rlz%3D1T4GGLL_en%26sa%3DG%26um%3D1" TargetMode="External"/><Relationship Id="rId13" Type="http://schemas.openxmlformats.org/officeDocument/2006/relationships/image" Target="../media/image28.jpeg"/><Relationship Id="rId3" Type="http://schemas.openxmlformats.org/officeDocument/2006/relationships/notesSlide" Target="../notesSlides/notesSlide4.xml"/><Relationship Id="rId7" Type="http://schemas.openxmlformats.org/officeDocument/2006/relationships/image" Target="../media/image25.jpeg"/><Relationship Id="rId12" Type="http://schemas.openxmlformats.org/officeDocument/2006/relationships/hyperlink" Target="http://images.google.no/imgres?imgurl=http://www.defiancecohealth.org/images/nurse.JPG&amp;imgrefurl=http://www.defiancecohealth.org/Nursing%2520Hours.htm&amp;usg=__hBujdKJgtKJ5YXrGy9Y-oyrbxAw=&amp;h=461&amp;w=313&amp;sz=17&amp;hl=no&amp;start=20&amp;um=1&amp;tbnid=M-vE4WllOcOmrM:&amp;tbnh=128&amp;tbnw=87&amp;prev=/images%3Fq%3Dnurse%26ndsp%3D18%26hl%3Dno%26rlz%3D1T4GGLL_en%26sa%3DN%26start%3D18%26um%3D1" TargetMode="External"/><Relationship Id="rId17" Type="http://schemas.openxmlformats.org/officeDocument/2006/relationships/image" Target="../media/image29.jpeg"/><Relationship Id="rId2" Type="http://schemas.openxmlformats.org/officeDocument/2006/relationships/slideLayout" Target="../slideLayouts/slideLayout6.xml"/><Relationship Id="rId16" Type="http://schemas.openxmlformats.org/officeDocument/2006/relationships/hyperlink" Target="http://images.google.no/imgres?imgurl=http://static.guim.co.uk/sys-images/Technology/Pix/pictures/2007/08/08/mobile_video460.jpg&amp;imgrefurl=http://www.guardian.co.uk/technology/2007/aug/09/guardianweeklytechnologysection.it1&amp;usg=__5y4lrvR3f_XN55SLtWMg8dkXuSM=&amp;h=300&amp;w=460&amp;sz=13&amp;hl=no&amp;start=1&amp;um=1&amp;tbnid=mx2es72Y7SBUFM:&amp;tbnh=83&amp;tbnw=128&amp;prev=/images%3Fq%3Dvideo%2Bcalling%26hl%3Dno%26rlz%3D1T4GGLL_en%26um%3D1" TargetMode="External"/><Relationship Id="rId1" Type="http://schemas.openxmlformats.org/officeDocument/2006/relationships/vmlDrawing" Target="../drawings/vmlDrawing1.vml"/><Relationship Id="rId6" Type="http://schemas.openxmlformats.org/officeDocument/2006/relationships/hyperlink" Target="http://images.google.no/imgres?imgurl=http://www.dremed.com/irsrental/catalog/images/dre_oxygen_monitor_sm.jpg&amp;imgrefurl=http://www.dremed.com/irsrental/index.php/cPath/414&amp;usg=__6BUnQTzs9f8LZu0oxm6znXb4CaQ=&amp;h=282&amp;w=255&amp;sz=19&amp;hl=no&amp;start=7&amp;um=1&amp;tbnid=wcRg89Tq18ejGM:&amp;tbnh=114&amp;tbnw=103&amp;prev=/images%3Fq%3Dmedical%2Boxygen%2Bmonitoring%26hl%3Dno%26rlz%3D1T4GGLL_en%26sa%3DG%26um%3D1" TargetMode="External"/><Relationship Id="rId11" Type="http://schemas.openxmlformats.org/officeDocument/2006/relationships/image" Target="../media/image27.jpeg"/><Relationship Id="rId5" Type="http://schemas.openxmlformats.org/officeDocument/2006/relationships/image" Target="../media/image24.jpeg"/><Relationship Id="rId15" Type="http://schemas.openxmlformats.org/officeDocument/2006/relationships/oleObject" Target="../embeddings/oleObject2.bin"/><Relationship Id="rId10" Type="http://schemas.openxmlformats.org/officeDocument/2006/relationships/hyperlink" Target="http://images.google.no/imgres?imgurl=http://www.brake.org.uk/resources/images/Family%2520slug.jpg&amp;imgrefurl=http://www.brake.org.uk/index.php%3Fp%3D86&amp;usg=__hUFQH1437TgBQ4LqNl-FB6le1l4=&amp;h=737&amp;w=350&amp;sz=76&amp;hl=no&amp;start=14&amp;um=1&amp;tbnid=ekY_FH-Aml-hjM:&amp;tbnh=141&amp;tbnw=67&amp;prev=/images%3Fq%3Dfamily%26hl%3Dno%26rlz%3D1T4GGLL_en%26um%3D1" TargetMode="External"/><Relationship Id="rId4" Type="http://schemas.openxmlformats.org/officeDocument/2006/relationships/hyperlink" Target="http://images.google.no/imgres?imgurl=http://upload.wikimedia.org/wikipedia/en/thumb/2/26/Blood_Glucose_Testing.JPG/300px-Blood_Glucose_Testing.JPG&amp;imgrefurl=http://en.wikipedia.org/wiki/Blood_glucose_monitoring&amp;usg=__1EOTHGMdwnTzLGblMI5lx3lBO68=&amp;h=259&amp;w=300&amp;sz=12&amp;hl=no&amp;start=1&amp;um=1&amp;tbnid=AJL5ACBkhVldrM:&amp;tbnh=100&amp;tbnw=116&amp;prev=/images%3Fq%3Dblood%2Bglucose%2Bmeasurement%26hl%3Dno%26rlz%3D1T4GGLL_en%26sa%3DG%26um%3D1" TargetMode="External"/><Relationship Id="rId9" Type="http://schemas.openxmlformats.org/officeDocument/2006/relationships/image" Target="../media/image26.jpeg"/><Relationship Id="rId1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0290" name="Rectangle 2"/>
          <p:cNvSpPr>
            <a:spLocks noGrp="1" noChangeArrowheads="1"/>
          </p:cNvSpPr>
          <p:nvPr>
            <p:ph type="ctrTitle"/>
          </p:nvPr>
        </p:nvSpPr>
        <p:spPr>
          <a:xfrm>
            <a:off x="107950" y="3860800"/>
            <a:ext cx="6048375" cy="381000"/>
          </a:xfrm>
          <a:noFill/>
        </p:spPr>
        <p:txBody>
          <a:bodyPr/>
          <a:lstStyle/>
          <a:p>
            <a:r>
              <a:rPr lang="en-US" dirty="0" smtClean="0"/>
              <a:t>Telecommunication Solutions for Smart Objects</a:t>
            </a:r>
            <a:endParaRPr lang="en-US" dirty="0"/>
          </a:p>
        </p:txBody>
      </p:sp>
      <p:sp>
        <p:nvSpPr>
          <p:cNvPr id="1420292" name="Text Box 4"/>
          <p:cNvSpPr txBox="1">
            <a:spLocks noChangeArrowheads="1"/>
          </p:cNvSpPr>
          <p:nvPr/>
        </p:nvSpPr>
        <p:spPr bwMode="auto">
          <a:xfrm>
            <a:off x="107950" y="5006975"/>
            <a:ext cx="2817813" cy="836613"/>
          </a:xfrm>
          <a:prstGeom prst="rect">
            <a:avLst/>
          </a:prstGeom>
          <a:noFill/>
          <a:ln w="9525" algn="ctr">
            <a:noFill/>
            <a:miter lim="800000"/>
            <a:headEnd/>
            <a:tailEnd/>
          </a:ln>
          <a:effectLst/>
        </p:spPr>
        <p:txBody>
          <a:bodyPr wrap="none">
            <a:spAutoFit/>
          </a:bodyPr>
          <a:lstStyle/>
          <a:p>
            <a:pPr algn="l"/>
            <a:r>
              <a:rPr lang="en-GB" sz="1400">
                <a:solidFill>
                  <a:schemeClr val="bg1"/>
                </a:solidFill>
              </a:rPr>
              <a:t>Marie Austenaa</a:t>
            </a:r>
          </a:p>
          <a:p>
            <a:pPr algn="l"/>
            <a:r>
              <a:rPr lang="en-GB" sz="1400">
                <a:solidFill>
                  <a:schemeClr val="bg1"/>
                </a:solidFill>
              </a:rPr>
              <a:t>VP Strategy &amp; Products</a:t>
            </a:r>
            <a:br>
              <a:rPr lang="en-GB" sz="1400">
                <a:solidFill>
                  <a:schemeClr val="bg1"/>
                </a:solidFill>
              </a:rPr>
            </a:br>
            <a:r>
              <a:rPr lang="en-GB" sz="1400" i="1">
                <a:solidFill>
                  <a:schemeClr val="bg1"/>
                </a:solidFill>
              </a:rPr>
              <a:t>marie.austenaa@telenor.com</a:t>
            </a:r>
          </a:p>
        </p:txBody>
      </p:sp>
      <p:sp>
        <p:nvSpPr>
          <p:cNvPr id="5" name="Subtitle 4"/>
          <p:cNvSpPr>
            <a:spLocks noGrp="1"/>
          </p:cNvSpPr>
          <p:nvPr>
            <p:ph type="subTitle" sz="quarter" idx="1"/>
          </p:nvPr>
        </p:nvSpPr>
        <p:spPr/>
        <p:txBody>
          <a:bodyPr/>
          <a:lstStyle/>
          <a:p>
            <a:r>
              <a:rPr lang="en-GB" dirty="0" smtClean="0"/>
              <a:t>08 July </a:t>
            </a:r>
            <a:r>
              <a:rPr lang="en-GB" dirty="0" smtClean="0"/>
              <a:t>2010</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82" name="Rectangle 6"/>
          <p:cNvSpPr>
            <a:spLocks noGrp="1" noChangeArrowheads="1"/>
          </p:cNvSpPr>
          <p:nvPr>
            <p:ph type="title"/>
          </p:nvPr>
        </p:nvSpPr>
        <p:spPr>
          <a:xfrm>
            <a:off x="468313" y="466725"/>
            <a:ext cx="8496300" cy="914400"/>
          </a:xfrm>
        </p:spPr>
        <p:txBody>
          <a:bodyPr/>
          <a:lstStyle/>
          <a:p>
            <a:r>
              <a:rPr lang="en-US" sz="2400" dirty="0" smtClean="0">
                <a:solidFill>
                  <a:schemeClr val="bg1"/>
                </a:solidFill>
              </a:rPr>
              <a:t>Telenor Objects’ vision is to allow any application to control and monitor any device, by providing an open horizontal architecture for </a:t>
            </a:r>
            <a:r>
              <a:rPr lang="en-US" sz="2400" dirty="0" smtClean="0">
                <a:solidFill>
                  <a:schemeClr val="bg1"/>
                </a:solidFill>
              </a:rPr>
              <a:t>smart objects</a:t>
            </a:r>
            <a:endParaRPr lang="en-GB" sz="2400" dirty="0">
              <a:solidFill>
                <a:schemeClr val="bg1"/>
              </a:solidFill>
            </a:endParaRPr>
          </a:p>
        </p:txBody>
      </p:sp>
      <p:sp>
        <p:nvSpPr>
          <p:cNvPr id="19" name="AutoShape 37"/>
          <p:cNvSpPr>
            <a:spLocks noChangeArrowheads="1"/>
          </p:cNvSpPr>
          <p:nvPr/>
        </p:nvSpPr>
        <p:spPr bwMode="auto">
          <a:xfrm>
            <a:off x="819150" y="4764108"/>
            <a:ext cx="5160963" cy="611188"/>
          </a:xfrm>
          <a:prstGeom prst="roundRect">
            <a:avLst>
              <a:gd name="adj" fmla="val 16667"/>
            </a:avLst>
          </a:prstGeom>
          <a:gradFill rotWithShape="1">
            <a:gsLst>
              <a:gs pos="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lgn="ctr"/>
            <a:r>
              <a:rPr lang="en-GB" sz="1600" dirty="0">
                <a:solidFill>
                  <a:schemeClr val="bg1"/>
                </a:solidFill>
              </a:rPr>
              <a:t>Communication </a:t>
            </a:r>
            <a:br>
              <a:rPr lang="en-GB" sz="1600" dirty="0">
                <a:solidFill>
                  <a:schemeClr val="bg1"/>
                </a:solidFill>
              </a:rPr>
            </a:br>
            <a:r>
              <a:rPr lang="en-GB" sz="1600" dirty="0">
                <a:solidFill>
                  <a:schemeClr val="bg1"/>
                </a:solidFill>
              </a:rPr>
              <a:t>(GPRS, WLAN, Satellite, …)</a:t>
            </a:r>
          </a:p>
        </p:txBody>
      </p:sp>
      <p:sp>
        <p:nvSpPr>
          <p:cNvPr id="20" name="AutoShape 38"/>
          <p:cNvSpPr>
            <a:spLocks noChangeArrowheads="1"/>
          </p:cNvSpPr>
          <p:nvPr/>
        </p:nvSpPr>
        <p:spPr bwMode="auto">
          <a:xfrm>
            <a:off x="755650" y="3146446"/>
            <a:ext cx="5184775" cy="1223962"/>
          </a:xfrm>
          <a:prstGeom prst="roundRect">
            <a:avLst>
              <a:gd name="adj" fmla="val 16667"/>
            </a:avLst>
          </a:prstGeom>
          <a:gradFill flip="none" rotWithShape="1">
            <a:gsLst>
              <a:gs pos="0">
                <a:schemeClr val="accent1"/>
              </a:gs>
              <a:gs pos="47000">
                <a:schemeClr val="accent1"/>
              </a:gs>
              <a:gs pos="0">
                <a:schemeClr val="bg1"/>
              </a:gs>
              <a:gs pos="100000">
                <a:schemeClr val="accent1">
                  <a:gamma/>
                  <a:shade val="46275"/>
                  <a:invGamma/>
                </a:schemeClr>
              </a:gs>
            </a:gsLst>
            <a:lin ang="5400000" scaled="1"/>
            <a:tileRect/>
          </a:gradFill>
          <a:ln w="9525" algn="ctr">
            <a:solidFill>
              <a:schemeClr val="tx1"/>
            </a:solidFill>
            <a:round/>
            <a:headEnd/>
            <a:tailEnd/>
          </a:ln>
          <a:effectLst/>
        </p:spPr>
        <p:txBody>
          <a:bodyPr anchor="ctr"/>
          <a:lstStyle/>
          <a:p>
            <a:pPr algn="ctr"/>
            <a:r>
              <a:rPr lang="en-GB" sz="1600" b="1" dirty="0" smtClean="0">
                <a:solidFill>
                  <a:schemeClr val="bg1"/>
                </a:solidFill>
              </a:rPr>
              <a:t/>
            </a:r>
            <a:br>
              <a:rPr lang="en-GB" sz="1600" b="1" dirty="0" smtClean="0">
                <a:solidFill>
                  <a:schemeClr val="bg1"/>
                </a:solidFill>
              </a:rPr>
            </a:br>
            <a:r>
              <a:rPr lang="en-GB" sz="1600" b="1" dirty="0" smtClean="0">
                <a:solidFill>
                  <a:schemeClr val="bg1"/>
                </a:solidFill>
              </a:rPr>
              <a:t>APIs </a:t>
            </a:r>
            <a:r>
              <a:rPr lang="en-GB" sz="1600" b="1" dirty="0">
                <a:solidFill>
                  <a:schemeClr val="bg1"/>
                </a:solidFill>
              </a:rPr>
              <a:t>and device interfacing to simplify data capture &amp; processing, device control &amp; monitoring, and information exchange</a:t>
            </a:r>
          </a:p>
        </p:txBody>
      </p:sp>
      <p:sp>
        <p:nvSpPr>
          <p:cNvPr id="21" name="AutoShape 39"/>
          <p:cNvSpPr>
            <a:spLocks noChangeArrowheads="1"/>
          </p:cNvSpPr>
          <p:nvPr/>
        </p:nvSpPr>
        <p:spPr bwMode="auto">
          <a:xfrm>
            <a:off x="4356100" y="2066946"/>
            <a:ext cx="1550988" cy="611187"/>
          </a:xfrm>
          <a:prstGeom prst="roundRect">
            <a:avLst>
              <a:gd name="adj" fmla="val 16667"/>
            </a:avLst>
          </a:prstGeom>
          <a:gradFill rotWithShape="1">
            <a:gsLst>
              <a:gs pos="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lgn="ctr"/>
            <a:r>
              <a:rPr lang="en-GB" sz="1600">
                <a:solidFill>
                  <a:schemeClr val="bg1"/>
                </a:solidFill>
              </a:rPr>
              <a:t>Application</a:t>
            </a:r>
          </a:p>
        </p:txBody>
      </p:sp>
      <p:sp>
        <p:nvSpPr>
          <p:cNvPr id="22" name="AutoShape 40"/>
          <p:cNvSpPr>
            <a:spLocks noChangeArrowheads="1"/>
          </p:cNvSpPr>
          <p:nvPr/>
        </p:nvSpPr>
        <p:spPr bwMode="auto">
          <a:xfrm>
            <a:off x="755650" y="2066946"/>
            <a:ext cx="1550988" cy="611187"/>
          </a:xfrm>
          <a:prstGeom prst="roundRect">
            <a:avLst>
              <a:gd name="adj" fmla="val 16667"/>
            </a:avLst>
          </a:prstGeom>
          <a:gradFill rotWithShape="1">
            <a:gsLst>
              <a:gs pos="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lgn="ctr"/>
            <a:r>
              <a:rPr lang="en-GB" sz="1600" dirty="0">
                <a:solidFill>
                  <a:schemeClr val="bg1"/>
                </a:solidFill>
              </a:rPr>
              <a:t>Application</a:t>
            </a:r>
          </a:p>
        </p:txBody>
      </p:sp>
      <p:sp>
        <p:nvSpPr>
          <p:cNvPr id="23" name="AutoShape 41"/>
          <p:cNvSpPr>
            <a:spLocks noChangeArrowheads="1"/>
          </p:cNvSpPr>
          <p:nvPr/>
        </p:nvSpPr>
        <p:spPr bwMode="auto">
          <a:xfrm>
            <a:off x="819150" y="5818208"/>
            <a:ext cx="1300163" cy="611188"/>
          </a:xfrm>
          <a:prstGeom prst="roundRect">
            <a:avLst>
              <a:gd name="adj" fmla="val 16667"/>
            </a:avLst>
          </a:prstGeom>
          <a:gradFill rotWithShape="1">
            <a:gsLst>
              <a:gs pos="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lgn="ctr"/>
            <a:r>
              <a:rPr lang="en-GB" sz="1600">
                <a:solidFill>
                  <a:schemeClr val="bg1"/>
                </a:solidFill>
              </a:rPr>
              <a:t>Sensors</a:t>
            </a:r>
          </a:p>
        </p:txBody>
      </p:sp>
      <p:sp>
        <p:nvSpPr>
          <p:cNvPr id="24" name="AutoShape 42"/>
          <p:cNvSpPr>
            <a:spLocks noChangeArrowheads="1"/>
          </p:cNvSpPr>
          <p:nvPr/>
        </p:nvSpPr>
        <p:spPr bwMode="auto">
          <a:xfrm>
            <a:off x="3959225" y="5818208"/>
            <a:ext cx="1300163" cy="611188"/>
          </a:xfrm>
          <a:prstGeom prst="roundRect">
            <a:avLst>
              <a:gd name="adj" fmla="val 16667"/>
            </a:avLst>
          </a:prstGeom>
          <a:gradFill rotWithShape="1">
            <a:gsLst>
              <a:gs pos="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lgn="ctr"/>
            <a:r>
              <a:rPr lang="en-GB" sz="1600">
                <a:solidFill>
                  <a:schemeClr val="bg1"/>
                </a:solidFill>
              </a:rPr>
              <a:t>Devices</a:t>
            </a:r>
          </a:p>
        </p:txBody>
      </p:sp>
      <p:sp>
        <p:nvSpPr>
          <p:cNvPr id="25" name="AutoShape 44"/>
          <p:cNvSpPr>
            <a:spLocks noChangeArrowheads="1"/>
          </p:cNvSpPr>
          <p:nvPr/>
        </p:nvSpPr>
        <p:spPr bwMode="auto">
          <a:xfrm>
            <a:off x="1371600" y="5430858"/>
            <a:ext cx="341313" cy="379413"/>
          </a:xfrm>
          <a:prstGeom prst="upDownArrow">
            <a:avLst>
              <a:gd name="adj1" fmla="val 50000"/>
              <a:gd name="adj2" fmla="val 22233"/>
            </a:avLst>
          </a:prstGeom>
          <a:solidFill>
            <a:srgbClr val="C0C0C0"/>
          </a:solidFill>
          <a:ln w="9525">
            <a:solidFill>
              <a:schemeClr val="tx1"/>
            </a:solidFill>
            <a:miter lim="800000"/>
            <a:headEnd/>
            <a:tailEnd/>
          </a:ln>
          <a:effectLst/>
        </p:spPr>
        <p:txBody>
          <a:bodyPr vert="eaVert" wrap="none" anchor="ctr"/>
          <a:lstStyle/>
          <a:p>
            <a:endParaRPr lang="en-GB"/>
          </a:p>
        </p:txBody>
      </p:sp>
      <p:sp>
        <p:nvSpPr>
          <p:cNvPr id="26" name="AutoShape 45"/>
          <p:cNvSpPr>
            <a:spLocks noChangeArrowheads="1"/>
          </p:cNvSpPr>
          <p:nvPr/>
        </p:nvSpPr>
        <p:spPr bwMode="auto">
          <a:xfrm>
            <a:off x="4486275" y="5445146"/>
            <a:ext cx="341313" cy="379412"/>
          </a:xfrm>
          <a:prstGeom prst="upDownArrow">
            <a:avLst>
              <a:gd name="adj1" fmla="val 50000"/>
              <a:gd name="adj2" fmla="val 22232"/>
            </a:avLst>
          </a:prstGeom>
          <a:solidFill>
            <a:srgbClr val="C0C0C0"/>
          </a:solidFill>
          <a:ln w="9525">
            <a:solidFill>
              <a:schemeClr val="tx1"/>
            </a:solidFill>
            <a:miter lim="800000"/>
            <a:headEnd/>
            <a:tailEnd/>
          </a:ln>
          <a:effectLst/>
        </p:spPr>
        <p:txBody>
          <a:bodyPr vert="eaVert" wrap="none" anchor="ctr"/>
          <a:lstStyle/>
          <a:p>
            <a:endParaRPr lang="en-GB"/>
          </a:p>
        </p:txBody>
      </p:sp>
      <p:sp>
        <p:nvSpPr>
          <p:cNvPr id="27" name="AutoShape 46"/>
          <p:cNvSpPr>
            <a:spLocks noChangeArrowheads="1"/>
          </p:cNvSpPr>
          <p:nvPr/>
        </p:nvSpPr>
        <p:spPr bwMode="auto">
          <a:xfrm>
            <a:off x="3046413" y="4370408"/>
            <a:ext cx="341312" cy="384175"/>
          </a:xfrm>
          <a:prstGeom prst="upDownArrow">
            <a:avLst>
              <a:gd name="adj1" fmla="val 50000"/>
              <a:gd name="adj2" fmla="val 22512"/>
            </a:avLst>
          </a:prstGeom>
          <a:solidFill>
            <a:srgbClr val="C0C0C0"/>
          </a:solidFill>
          <a:ln w="9525">
            <a:solidFill>
              <a:schemeClr val="tx1"/>
            </a:solidFill>
            <a:miter lim="800000"/>
            <a:headEnd/>
            <a:tailEnd/>
          </a:ln>
          <a:effectLst/>
        </p:spPr>
        <p:txBody>
          <a:bodyPr vert="eaVert" wrap="none" anchor="ctr"/>
          <a:lstStyle/>
          <a:p>
            <a:endParaRPr lang="en-GB"/>
          </a:p>
        </p:txBody>
      </p:sp>
      <p:sp>
        <p:nvSpPr>
          <p:cNvPr id="28" name="AutoShape 47"/>
          <p:cNvSpPr>
            <a:spLocks noChangeArrowheads="1"/>
          </p:cNvSpPr>
          <p:nvPr/>
        </p:nvSpPr>
        <p:spPr bwMode="auto">
          <a:xfrm>
            <a:off x="1927225" y="2694008"/>
            <a:ext cx="341313" cy="452438"/>
          </a:xfrm>
          <a:prstGeom prst="upDownArrow">
            <a:avLst>
              <a:gd name="adj1" fmla="val 50000"/>
              <a:gd name="adj2" fmla="val 26512"/>
            </a:avLst>
          </a:prstGeom>
          <a:solidFill>
            <a:srgbClr val="C0C0C0"/>
          </a:solidFill>
          <a:ln w="9525" algn="ctr">
            <a:solidFill>
              <a:schemeClr val="tx1"/>
            </a:solidFill>
            <a:miter lim="800000"/>
            <a:headEnd/>
            <a:tailEnd/>
          </a:ln>
          <a:effectLst/>
        </p:spPr>
        <p:txBody>
          <a:bodyPr vert="eaVert" wrap="none" anchor="ctr"/>
          <a:lstStyle/>
          <a:p>
            <a:endParaRPr lang="en-GB"/>
          </a:p>
        </p:txBody>
      </p:sp>
      <p:sp>
        <p:nvSpPr>
          <p:cNvPr id="29" name="AutoShape 48"/>
          <p:cNvSpPr>
            <a:spLocks noChangeArrowheads="1"/>
          </p:cNvSpPr>
          <p:nvPr/>
        </p:nvSpPr>
        <p:spPr bwMode="auto">
          <a:xfrm>
            <a:off x="4991100" y="2694008"/>
            <a:ext cx="341313" cy="452438"/>
          </a:xfrm>
          <a:prstGeom prst="upDownArrow">
            <a:avLst>
              <a:gd name="adj1" fmla="val 50000"/>
              <a:gd name="adj2" fmla="val 26512"/>
            </a:avLst>
          </a:prstGeom>
          <a:solidFill>
            <a:srgbClr val="C0C0C0"/>
          </a:solidFill>
          <a:ln w="9525">
            <a:solidFill>
              <a:schemeClr val="tx1"/>
            </a:solidFill>
            <a:miter lim="800000"/>
            <a:headEnd/>
            <a:tailEnd/>
          </a:ln>
          <a:effectLst/>
        </p:spPr>
        <p:txBody>
          <a:bodyPr vert="eaVert" wrap="none" anchor="ctr"/>
          <a:lstStyle/>
          <a:p>
            <a:endParaRPr lang="en-GB"/>
          </a:p>
        </p:txBody>
      </p:sp>
      <p:sp>
        <p:nvSpPr>
          <p:cNvPr id="30" name="AutoShape 49"/>
          <p:cNvSpPr>
            <a:spLocks noChangeArrowheads="1"/>
          </p:cNvSpPr>
          <p:nvPr/>
        </p:nvSpPr>
        <p:spPr bwMode="auto">
          <a:xfrm>
            <a:off x="2389188" y="5818208"/>
            <a:ext cx="1300162" cy="611188"/>
          </a:xfrm>
          <a:prstGeom prst="roundRect">
            <a:avLst>
              <a:gd name="adj" fmla="val 16667"/>
            </a:avLst>
          </a:prstGeom>
          <a:gradFill rotWithShape="1">
            <a:gsLst>
              <a:gs pos="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lgn="ctr"/>
            <a:r>
              <a:rPr lang="en-GB" sz="1600">
                <a:solidFill>
                  <a:schemeClr val="bg1"/>
                </a:solidFill>
              </a:rPr>
              <a:t>Actuators</a:t>
            </a:r>
          </a:p>
        </p:txBody>
      </p:sp>
      <p:sp>
        <p:nvSpPr>
          <p:cNvPr id="31" name="AutoShape 50"/>
          <p:cNvSpPr>
            <a:spLocks noChangeArrowheads="1"/>
          </p:cNvSpPr>
          <p:nvPr/>
        </p:nvSpPr>
        <p:spPr bwMode="auto">
          <a:xfrm>
            <a:off x="2901950" y="5421333"/>
            <a:ext cx="341313" cy="379413"/>
          </a:xfrm>
          <a:prstGeom prst="upDownArrow">
            <a:avLst>
              <a:gd name="adj1" fmla="val 50000"/>
              <a:gd name="adj2" fmla="val 22233"/>
            </a:avLst>
          </a:prstGeom>
          <a:solidFill>
            <a:srgbClr val="C0C0C0"/>
          </a:solidFill>
          <a:ln w="9525">
            <a:solidFill>
              <a:schemeClr val="tx1"/>
            </a:solidFill>
            <a:miter lim="800000"/>
            <a:headEnd/>
            <a:tailEnd/>
          </a:ln>
          <a:effectLst/>
        </p:spPr>
        <p:txBody>
          <a:bodyPr vert="eaVert" wrap="none" anchor="ctr"/>
          <a:lstStyle/>
          <a:p>
            <a:endParaRPr lang="en-GB"/>
          </a:p>
        </p:txBody>
      </p:sp>
      <p:sp>
        <p:nvSpPr>
          <p:cNvPr id="32" name="AutoShape 51"/>
          <p:cNvSpPr>
            <a:spLocks noChangeArrowheads="1"/>
          </p:cNvSpPr>
          <p:nvPr/>
        </p:nvSpPr>
        <p:spPr bwMode="auto">
          <a:xfrm>
            <a:off x="2555875" y="2066946"/>
            <a:ext cx="1550988" cy="611187"/>
          </a:xfrm>
          <a:prstGeom prst="roundRect">
            <a:avLst>
              <a:gd name="adj" fmla="val 16667"/>
            </a:avLst>
          </a:prstGeom>
          <a:gradFill rotWithShape="1">
            <a:gsLst>
              <a:gs pos="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lgn="ctr"/>
            <a:r>
              <a:rPr lang="en-GB" sz="1600">
                <a:solidFill>
                  <a:schemeClr val="bg1"/>
                </a:solidFill>
              </a:rPr>
              <a:t>Application</a:t>
            </a:r>
          </a:p>
        </p:txBody>
      </p:sp>
      <p:sp>
        <p:nvSpPr>
          <p:cNvPr id="33" name="AutoShape 52"/>
          <p:cNvSpPr>
            <a:spLocks noChangeArrowheads="1"/>
          </p:cNvSpPr>
          <p:nvPr/>
        </p:nvSpPr>
        <p:spPr bwMode="auto">
          <a:xfrm>
            <a:off x="3190875" y="2694008"/>
            <a:ext cx="341313" cy="452438"/>
          </a:xfrm>
          <a:prstGeom prst="upDownArrow">
            <a:avLst>
              <a:gd name="adj1" fmla="val 50000"/>
              <a:gd name="adj2" fmla="val 26512"/>
            </a:avLst>
          </a:prstGeom>
          <a:solidFill>
            <a:srgbClr val="C0C0C0"/>
          </a:solidFill>
          <a:ln w="9525">
            <a:solidFill>
              <a:schemeClr val="tx1"/>
            </a:solidFill>
            <a:miter lim="800000"/>
            <a:headEnd/>
            <a:tailEnd/>
          </a:ln>
          <a:effectLst/>
        </p:spPr>
        <p:txBody>
          <a:bodyPr vert="eaVert" wrap="none" anchor="ctr"/>
          <a:lstStyle/>
          <a:p>
            <a:endParaRPr lang="en-GB"/>
          </a:p>
        </p:txBody>
      </p:sp>
      <p:grpSp>
        <p:nvGrpSpPr>
          <p:cNvPr id="34" name="Group 53"/>
          <p:cNvGrpSpPr>
            <a:grpSpLocks/>
          </p:cNvGrpSpPr>
          <p:nvPr/>
        </p:nvGrpSpPr>
        <p:grpSpPr bwMode="auto">
          <a:xfrm>
            <a:off x="7019925" y="3146446"/>
            <a:ext cx="1692275" cy="1841500"/>
            <a:chOff x="4329" y="1026"/>
            <a:chExt cx="1431" cy="1523"/>
          </a:xfrm>
        </p:grpSpPr>
        <p:sp>
          <p:nvSpPr>
            <p:cNvPr id="35" name="AutoShape 54"/>
            <p:cNvSpPr>
              <a:spLocks noChangeArrowheads="1"/>
            </p:cNvSpPr>
            <p:nvPr/>
          </p:nvSpPr>
          <p:spPr bwMode="auto">
            <a:xfrm>
              <a:off x="4346" y="1968"/>
              <a:ext cx="1414" cy="213"/>
            </a:xfrm>
            <a:prstGeom prst="roundRect">
              <a:avLst>
                <a:gd name="adj" fmla="val 16667"/>
              </a:avLst>
            </a:prstGeom>
            <a:gradFill rotWithShape="1">
              <a:gsLst>
                <a:gs pos="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lgn="ctr"/>
              <a:endParaRPr lang="nb-NO" sz="800"/>
            </a:p>
          </p:txBody>
        </p:sp>
        <p:sp>
          <p:nvSpPr>
            <p:cNvPr id="36" name="AutoShape 55"/>
            <p:cNvSpPr>
              <a:spLocks noChangeArrowheads="1"/>
            </p:cNvSpPr>
            <p:nvPr/>
          </p:nvSpPr>
          <p:spPr bwMode="auto">
            <a:xfrm>
              <a:off x="4517" y="1398"/>
              <a:ext cx="1223" cy="427"/>
            </a:xfrm>
            <a:prstGeom prst="roundRect">
              <a:avLst>
                <a:gd name="adj" fmla="val 16667"/>
              </a:avLst>
            </a:prstGeom>
            <a:gradFill rotWithShape="1">
              <a:gsLst>
                <a:gs pos="0">
                  <a:schemeClr val="accent1"/>
                </a:gs>
                <a:gs pos="100000">
                  <a:schemeClr val="accent1">
                    <a:gamma/>
                    <a:shade val="46275"/>
                    <a:invGamma/>
                  </a:schemeClr>
                </a:gs>
              </a:gsLst>
              <a:lin ang="5400000" scaled="1"/>
            </a:gradFill>
            <a:ln w="9525" algn="ctr">
              <a:solidFill>
                <a:schemeClr val="tx1"/>
              </a:solidFill>
              <a:round/>
              <a:headEnd/>
              <a:tailEnd/>
            </a:ln>
            <a:effectLst/>
          </p:spPr>
          <p:txBody>
            <a:bodyPr anchor="ctr"/>
            <a:lstStyle/>
            <a:p>
              <a:pPr algn="ctr"/>
              <a:r>
                <a:rPr lang="en-GB" sz="800" dirty="0"/>
                <a:t>Other M2M service enabler</a:t>
              </a:r>
            </a:p>
          </p:txBody>
        </p:sp>
        <p:sp>
          <p:nvSpPr>
            <p:cNvPr id="37" name="AutoShape 56"/>
            <p:cNvSpPr>
              <a:spLocks noChangeArrowheads="1"/>
            </p:cNvSpPr>
            <p:nvPr/>
          </p:nvSpPr>
          <p:spPr bwMode="auto">
            <a:xfrm>
              <a:off x="5315" y="1026"/>
              <a:ext cx="425" cy="213"/>
            </a:xfrm>
            <a:prstGeom prst="roundRect">
              <a:avLst>
                <a:gd name="adj" fmla="val 16667"/>
              </a:avLst>
            </a:prstGeom>
            <a:gradFill rotWithShape="1">
              <a:gsLst>
                <a:gs pos="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lgn="ctr"/>
              <a:endParaRPr lang="nb-NO" sz="800"/>
            </a:p>
          </p:txBody>
        </p:sp>
        <p:sp>
          <p:nvSpPr>
            <p:cNvPr id="38" name="AutoShape 57"/>
            <p:cNvSpPr>
              <a:spLocks noChangeArrowheads="1"/>
            </p:cNvSpPr>
            <p:nvPr/>
          </p:nvSpPr>
          <p:spPr bwMode="auto">
            <a:xfrm>
              <a:off x="4329" y="1026"/>
              <a:ext cx="425" cy="213"/>
            </a:xfrm>
            <a:prstGeom prst="roundRect">
              <a:avLst>
                <a:gd name="adj" fmla="val 16667"/>
              </a:avLst>
            </a:prstGeom>
            <a:gradFill rotWithShape="1">
              <a:gsLst>
                <a:gs pos="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lgn="ctr"/>
              <a:endParaRPr lang="nb-NO" sz="800"/>
            </a:p>
          </p:txBody>
        </p:sp>
        <p:sp>
          <p:nvSpPr>
            <p:cNvPr id="39" name="AutoShape 58"/>
            <p:cNvSpPr>
              <a:spLocks noChangeArrowheads="1"/>
            </p:cNvSpPr>
            <p:nvPr/>
          </p:nvSpPr>
          <p:spPr bwMode="auto">
            <a:xfrm>
              <a:off x="4346" y="2336"/>
              <a:ext cx="357" cy="213"/>
            </a:xfrm>
            <a:prstGeom prst="roundRect">
              <a:avLst>
                <a:gd name="adj" fmla="val 16667"/>
              </a:avLst>
            </a:prstGeom>
            <a:gradFill rotWithShape="1">
              <a:gsLst>
                <a:gs pos="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lgn="ctr"/>
              <a:endParaRPr lang="nb-NO" sz="800"/>
            </a:p>
          </p:txBody>
        </p:sp>
        <p:sp>
          <p:nvSpPr>
            <p:cNvPr id="40" name="AutoShape 59"/>
            <p:cNvSpPr>
              <a:spLocks noChangeArrowheads="1"/>
            </p:cNvSpPr>
            <p:nvPr/>
          </p:nvSpPr>
          <p:spPr bwMode="auto">
            <a:xfrm>
              <a:off x="5206" y="2336"/>
              <a:ext cx="357" cy="213"/>
            </a:xfrm>
            <a:prstGeom prst="roundRect">
              <a:avLst>
                <a:gd name="adj" fmla="val 16667"/>
              </a:avLst>
            </a:prstGeom>
            <a:gradFill rotWithShape="1">
              <a:gsLst>
                <a:gs pos="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lgn="ctr"/>
              <a:endParaRPr lang="nb-NO" sz="800"/>
            </a:p>
          </p:txBody>
        </p:sp>
        <p:sp>
          <p:nvSpPr>
            <p:cNvPr id="41" name="AutoShape 60"/>
            <p:cNvSpPr>
              <a:spLocks noChangeArrowheads="1"/>
            </p:cNvSpPr>
            <p:nvPr/>
          </p:nvSpPr>
          <p:spPr bwMode="auto">
            <a:xfrm>
              <a:off x="4498" y="2200"/>
              <a:ext cx="93" cy="133"/>
            </a:xfrm>
            <a:prstGeom prst="upDownArrow">
              <a:avLst>
                <a:gd name="adj1" fmla="val 50000"/>
                <a:gd name="adj2" fmla="val 28602"/>
              </a:avLst>
            </a:prstGeom>
            <a:solidFill>
              <a:srgbClr val="C0C0C0"/>
            </a:solidFill>
            <a:ln w="9525">
              <a:solidFill>
                <a:schemeClr val="tx1"/>
              </a:solidFill>
              <a:miter lim="800000"/>
              <a:headEnd/>
              <a:tailEnd/>
            </a:ln>
            <a:effectLst/>
          </p:spPr>
          <p:txBody>
            <a:bodyPr vert="eaVert" wrap="none" anchor="ctr"/>
            <a:lstStyle/>
            <a:p>
              <a:endParaRPr lang="en-GB"/>
            </a:p>
          </p:txBody>
        </p:sp>
        <p:sp>
          <p:nvSpPr>
            <p:cNvPr id="42" name="AutoShape 61"/>
            <p:cNvSpPr>
              <a:spLocks noChangeArrowheads="1"/>
            </p:cNvSpPr>
            <p:nvPr/>
          </p:nvSpPr>
          <p:spPr bwMode="auto">
            <a:xfrm>
              <a:off x="5351" y="2205"/>
              <a:ext cx="93" cy="133"/>
            </a:xfrm>
            <a:prstGeom prst="upDownArrow">
              <a:avLst>
                <a:gd name="adj1" fmla="val 50000"/>
                <a:gd name="adj2" fmla="val 28602"/>
              </a:avLst>
            </a:prstGeom>
            <a:solidFill>
              <a:srgbClr val="C0C0C0"/>
            </a:solidFill>
            <a:ln w="9525">
              <a:solidFill>
                <a:schemeClr val="tx1"/>
              </a:solidFill>
              <a:miter lim="800000"/>
              <a:headEnd/>
              <a:tailEnd/>
            </a:ln>
            <a:effectLst/>
          </p:spPr>
          <p:txBody>
            <a:bodyPr vert="eaVert" wrap="none" anchor="ctr"/>
            <a:lstStyle/>
            <a:p>
              <a:endParaRPr lang="en-GB"/>
            </a:p>
          </p:txBody>
        </p:sp>
        <p:sp>
          <p:nvSpPr>
            <p:cNvPr id="43" name="AutoShape 62"/>
            <p:cNvSpPr>
              <a:spLocks noChangeArrowheads="1"/>
            </p:cNvSpPr>
            <p:nvPr/>
          </p:nvSpPr>
          <p:spPr bwMode="auto">
            <a:xfrm>
              <a:off x="4956" y="1820"/>
              <a:ext cx="94" cy="144"/>
            </a:xfrm>
            <a:prstGeom prst="upDownArrow">
              <a:avLst>
                <a:gd name="adj1" fmla="val 50000"/>
                <a:gd name="adj2" fmla="val 30638"/>
              </a:avLst>
            </a:prstGeom>
            <a:solidFill>
              <a:srgbClr val="C0C0C0"/>
            </a:solidFill>
            <a:ln w="9525">
              <a:solidFill>
                <a:schemeClr val="tx1"/>
              </a:solidFill>
              <a:miter lim="800000"/>
              <a:headEnd/>
              <a:tailEnd/>
            </a:ln>
            <a:effectLst/>
          </p:spPr>
          <p:txBody>
            <a:bodyPr vert="eaVert" wrap="none" anchor="ctr"/>
            <a:lstStyle/>
            <a:p>
              <a:endParaRPr lang="en-GB"/>
            </a:p>
          </p:txBody>
        </p:sp>
        <p:sp>
          <p:nvSpPr>
            <p:cNvPr id="44" name="AutoShape 63"/>
            <p:cNvSpPr>
              <a:spLocks noChangeArrowheads="1"/>
            </p:cNvSpPr>
            <p:nvPr/>
          </p:nvSpPr>
          <p:spPr bwMode="auto">
            <a:xfrm>
              <a:off x="4650" y="1245"/>
              <a:ext cx="93" cy="147"/>
            </a:xfrm>
            <a:prstGeom prst="upDownArrow">
              <a:avLst>
                <a:gd name="adj1" fmla="val 50000"/>
                <a:gd name="adj2" fmla="val 31613"/>
              </a:avLst>
            </a:prstGeom>
            <a:solidFill>
              <a:srgbClr val="C0C0C0"/>
            </a:solidFill>
            <a:ln w="9525" algn="ctr">
              <a:solidFill>
                <a:schemeClr val="tx1"/>
              </a:solidFill>
              <a:miter lim="800000"/>
              <a:headEnd/>
              <a:tailEnd/>
            </a:ln>
            <a:effectLst/>
          </p:spPr>
          <p:txBody>
            <a:bodyPr vert="eaVert" wrap="none" anchor="ctr"/>
            <a:lstStyle/>
            <a:p>
              <a:endParaRPr lang="en-GB"/>
            </a:p>
          </p:txBody>
        </p:sp>
        <p:sp>
          <p:nvSpPr>
            <p:cNvPr id="45" name="AutoShape 64"/>
            <p:cNvSpPr>
              <a:spLocks noChangeArrowheads="1"/>
            </p:cNvSpPr>
            <p:nvPr/>
          </p:nvSpPr>
          <p:spPr bwMode="auto">
            <a:xfrm>
              <a:off x="5489" y="1245"/>
              <a:ext cx="94" cy="138"/>
            </a:xfrm>
            <a:prstGeom prst="upDownArrow">
              <a:avLst>
                <a:gd name="adj1" fmla="val 50000"/>
                <a:gd name="adj2" fmla="val 29362"/>
              </a:avLst>
            </a:prstGeom>
            <a:solidFill>
              <a:srgbClr val="C0C0C0"/>
            </a:solidFill>
            <a:ln w="9525">
              <a:solidFill>
                <a:schemeClr val="tx1"/>
              </a:solidFill>
              <a:miter lim="800000"/>
              <a:headEnd/>
              <a:tailEnd/>
            </a:ln>
            <a:effectLst/>
          </p:spPr>
          <p:txBody>
            <a:bodyPr vert="eaVert" wrap="none" anchor="ctr"/>
            <a:lstStyle/>
            <a:p>
              <a:endParaRPr lang="en-GB"/>
            </a:p>
          </p:txBody>
        </p:sp>
        <p:sp>
          <p:nvSpPr>
            <p:cNvPr id="46" name="AutoShape 65"/>
            <p:cNvSpPr>
              <a:spLocks noChangeArrowheads="1"/>
            </p:cNvSpPr>
            <p:nvPr/>
          </p:nvSpPr>
          <p:spPr bwMode="auto">
            <a:xfrm>
              <a:off x="4776" y="2336"/>
              <a:ext cx="357" cy="213"/>
            </a:xfrm>
            <a:prstGeom prst="roundRect">
              <a:avLst>
                <a:gd name="adj" fmla="val 16667"/>
              </a:avLst>
            </a:prstGeom>
            <a:gradFill rotWithShape="1">
              <a:gsLst>
                <a:gs pos="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lgn="ctr"/>
              <a:endParaRPr lang="nb-NO" sz="800"/>
            </a:p>
          </p:txBody>
        </p:sp>
        <p:sp>
          <p:nvSpPr>
            <p:cNvPr id="47" name="AutoShape 66"/>
            <p:cNvSpPr>
              <a:spLocks noChangeArrowheads="1"/>
            </p:cNvSpPr>
            <p:nvPr/>
          </p:nvSpPr>
          <p:spPr bwMode="auto">
            <a:xfrm>
              <a:off x="4917" y="2197"/>
              <a:ext cx="93" cy="133"/>
            </a:xfrm>
            <a:prstGeom prst="upDownArrow">
              <a:avLst>
                <a:gd name="adj1" fmla="val 50000"/>
                <a:gd name="adj2" fmla="val 28602"/>
              </a:avLst>
            </a:prstGeom>
            <a:solidFill>
              <a:srgbClr val="C0C0C0"/>
            </a:solidFill>
            <a:ln w="9525">
              <a:solidFill>
                <a:schemeClr val="tx1"/>
              </a:solidFill>
              <a:miter lim="800000"/>
              <a:headEnd/>
              <a:tailEnd/>
            </a:ln>
            <a:effectLst/>
          </p:spPr>
          <p:txBody>
            <a:bodyPr vert="eaVert" wrap="none" anchor="ctr"/>
            <a:lstStyle/>
            <a:p>
              <a:endParaRPr lang="en-GB"/>
            </a:p>
          </p:txBody>
        </p:sp>
        <p:sp>
          <p:nvSpPr>
            <p:cNvPr id="48" name="AutoShape 67"/>
            <p:cNvSpPr>
              <a:spLocks noChangeArrowheads="1"/>
            </p:cNvSpPr>
            <p:nvPr/>
          </p:nvSpPr>
          <p:spPr bwMode="auto">
            <a:xfrm>
              <a:off x="4822" y="1026"/>
              <a:ext cx="425" cy="213"/>
            </a:xfrm>
            <a:prstGeom prst="roundRect">
              <a:avLst>
                <a:gd name="adj" fmla="val 16667"/>
              </a:avLst>
            </a:prstGeom>
            <a:gradFill rotWithShape="1">
              <a:gsLst>
                <a:gs pos="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lgn="ctr"/>
              <a:endParaRPr lang="nb-NO" sz="800"/>
            </a:p>
          </p:txBody>
        </p:sp>
        <p:sp>
          <p:nvSpPr>
            <p:cNvPr id="49" name="AutoShape 68"/>
            <p:cNvSpPr>
              <a:spLocks noChangeArrowheads="1"/>
            </p:cNvSpPr>
            <p:nvPr/>
          </p:nvSpPr>
          <p:spPr bwMode="auto">
            <a:xfrm>
              <a:off x="4996" y="1245"/>
              <a:ext cx="94" cy="147"/>
            </a:xfrm>
            <a:prstGeom prst="upDownArrow">
              <a:avLst>
                <a:gd name="adj1" fmla="val 50000"/>
                <a:gd name="adj2" fmla="val 31277"/>
              </a:avLst>
            </a:prstGeom>
            <a:solidFill>
              <a:srgbClr val="C0C0C0"/>
            </a:solidFill>
            <a:ln w="9525">
              <a:solidFill>
                <a:schemeClr val="tx1"/>
              </a:solidFill>
              <a:miter lim="800000"/>
              <a:headEnd/>
              <a:tailEnd/>
            </a:ln>
            <a:effectLst/>
          </p:spPr>
          <p:txBody>
            <a:bodyPr vert="eaVert" wrap="none" anchor="ctr"/>
            <a:lstStyle/>
            <a:p>
              <a:endParaRPr lang="en-GB"/>
            </a:p>
          </p:txBody>
        </p:sp>
      </p:grpSp>
      <p:sp>
        <p:nvSpPr>
          <p:cNvPr id="50" name="AutoShape 85"/>
          <p:cNvSpPr>
            <a:spLocks noChangeArrowheads="1"/>
          </p:cNvSpPr>
          <p:nvPr/>
        </p:nvSpPr>
        <p:spPr bwMode="auto">
          <a:xfrm rot="16200000">
            <a:off x="6456362" y="3206771"/>
            <a:ext cx="265113" cy="1296988"/>
          </a:xfrm>
          <a:prstGeom prst="upDownArrow">
            <a:avLst>
              <a:gd name="adj1" fmla="val 50000"/>
              <a:gd name="adj2" fmla="val 97844"/>
            </a:avLst>
          </a:prstGeom>
          <a:gradFill rotWithShape="1">
            <a:gsLst>
              <a:gs pos="0">
                <a:srgbClr val="C0C0C0">
                  <a:gamma/>
                  <a:shade val="26275"/>
                  <a:invGamma/>
                </a:srgbClr>
              </a:gs>
              <a:gs pos="50000">
                <a:srgbClr val="C0C0C0">
                  <a:alpha val="39999"/>
                </a:srgbClr>
              </a:gs>
              <a:gs pos="100000">
                <a:srgbClr val="C0C0C0">
                  <a:gamma/>
                  <a:shade val="26275"/>
                  <a:invGamma/>
                </a:srgbClr>
              </a:gs>
            </a:gsLst>
            <a:lin ang="5400000" scaled="1"/>
          </a:gradFill>
          <a:ln w="9525">
            <a:solidFill>
              <a:schemeClr val="tx1"/>
            </a:solidFill>
            <a:prstDash val="dashDot"/>
            <a:miter lim="800000"/>
            <a:headEnd/>
            <a:tailEnd/>
          </a:ln>
          <a:effectLst/>
        </p:spPr>
        <p:txBody>
          <a:bodyPr vert="eaVert" wrap="none" anchor="ctr"/>
          <a:lstStyle/>
          <a:p>
            <a:endParaRPr lang="en-GB"/>
          </a:p>
        </p:txBody>
      </p:sp>
      <p:pic>
        <p:nvPicPr>
          <p:cNvPr id="51" name="Picture 42"/>
          <p:cNvPicPr>
            <a:picLocks noChangeAspect="1" noChangeArrowheads="1"/>
          </p:cNvPicPr>
          <p:nvPr/>
        </p:nvPicPr>
        <p:blipFill>
          <a:blip r:embed="rId3" cstate="print"/>
          <a:srcRect/>
          <a:stretch>
            <a:fillRect/>
          </a:stretch>
        </p:blipFill>
        <p:spPr bwMode="auto">
          <a:xfrm>
            <a:off x="2771775" y="3213681"/>
            <a:ext cx="1000125" cy="36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Faster from idea to implementation</a:t>
            </a:r>
            <a:endParaRPr lang="en-GB" dirty="0">
              <a:solidFill>
                <a:schemeClr val="bg1"/>
              </a:solidFill>
            </a:endParaRPr>
          </a:p>
        </p:txBody>
      </p:sp>
      <p:sp>
        <p:nvSpPr>
          <p:cNvPr id="3" name="Content Placeholder 2"/>
          <p:cNvSpPr>
            <a:spLocks noGrp="1"/>
          </p:cNvSpPr>
          <p:nvPr>
            <p:ph idx="1"/>
          </p:nvPr>
        </p:nvSpPr>
        <p:spPr>
          <a:xfrm>
            <a:off x="1071538" y="1628775"/>
            <a:ext cx="7858148" cy="4191000"/>
          </a:xfrm>
        </p:spPr>
        <p:txBody>
          <a:bodyPr/>
          <a:lstStyle/>
          <a:p>
            <a:pPr marL="442912" indent="-257175">
              <a:spcBef>
                <a:spcPts val="600"/>
              </a:spcBef>
              <a:spcAft>
                <a:spcPts val="600"/>
              </a:spcAft>
              <a:buClr>
                <a:schemeClr val="bg1"/>
              </a:buClr>
              <a:defRPr/>
            </a:pPr>
            <a:r>
              <a:rPr lang="en-US" sz="1600" b="1" i="1" dirty="0" smtClean="0">
                <a:solidFill>
                  <a:schemeClr val="bg1"/>
                </a:solidFill>
              </a:rPr>
              <a:t>Services and functionality provided by Telenor Objects:</a:t>
            </a:r>
          </a:p>
          <a:p>
            <a:pPr marL="442912" indent="-257175">
              <a:spcBef>
                <a:spcPts val="600"/>
              </a:spcBef>
              <a:spcAft>
                <a:spcPts val="600"/>
              </a:spcAft>
              <a:buClr>
                <a:schemeClr val="bg1"/>
              </a:buClr>
              <a:defRPr/>
            </a:pPr>
            <a:r>
              <a:rPr lang="en-US" sz="1600" dirty="0" smtClean="0">
                <a:solidFill>
                  <a:schemeClr val="bg1"/>
                </a:solidFill>
              </a:rPr>
              <a:t>	Open </a:t>
            </a:r>
            <a:r>
              <a:rPr lang="en-US" sz="1600" dirty="0">
                <a:solidFill>
                  <a:schemeClr val="bg1"/>
                </a:solidFill>
              </a:rPr>
              <a:t>APIs and device interfacing to establish separation and independence between application and device</a:t>
            </a:r>
          </a:p>
          <a:p>
            <a:pPr marL="442912" indent="-257175">
              <a:spcBef>
                <a:spcPts val="600"/>
              </a:spcBef>
              <a:spcAft>
                <a:spcPts val="600"/>
              </a:spcAft>
              <a:buClr>
                <a:schemeClr val="bg1"/>
              </a:buClr>
              <a:defRPr/>
            </a:pPr>
            <a:r>
              <a:rPr lang="en-US" sz="1600" dirty="0" smtClean="0">
                <a:solidFill>
                  <a:schemeClr val="bg1"/>
                </a:solidFill>
              </a:rPr>
              <a:t>	Device library, integration tool, and </a:t>
            </a:r>
            <a:r>
              <a:rPr lang="en-US" sz="1600" dirty="0">
                <a:solidFill>
                  <a:schemeClr val="bg1"/>
                </a:solidFill>
              </a:rPr>
              <a:t>certification</a:t>
            </a:r>
          </a:p>
          <a:p>
            <a:pPr marL="442912" indent="-257175">
              <a:spcBef>
                <a:spcPts val="600"/>
              </a:spcBef>
              <a:spcAft>
                <a:spcPts val="600"/>
              </a:spcAft>
              <a:buClr>
                <a:schemeClr val="bg1"/>
              </a:buClr>
              <a:defRPr/>
            </a:pPr>
            <a:r>
              <a:rPr lang="en-US" sz="1600" dirty="0" smtClean="0">
                <a:solidFill>
                  <a:schemeClr val="bg1"/>
                </a:solidFill>
              </a:rPr>
              <a:t>	Data </a:t>
            </a:r>
            <a:r>
              <a:rPr lang="en-US" sz="1600" dirty="0">
                <a:solidFill>
                  <a:schemeClr val="bg1"/>
                </a:solidFill>
              </a:rPr>
              <a:t>capture, data delivery, processing and storage</a:t>
            </a:r>
          </a:p>
          <a:p>
            <a:pPr marL="442912" indent="-257175">
              <a:spcBef>
                <a:spcPts val="600"/>
              </a:spcBef>
              <a:spcAft>
                <a:spcPts val="600"/>
              </a:spcAft>
              <a:buClr>
                <a:schemeClr val="bg1"/>
              </a:buClr>
              <a:defRPr/>
            </a:pPr>
            <a:r>
              <a:rPr lang="en-US" sz="1600" dirty="0" smtClean="0">
                <a:solidFill>
                  <a:schemeClr val="bg1"/>
                </a:solidFill>
              </a:rPr>
              <a:t>	Infrastructure </a:t>
            </a:r>
            <a:r>
              <a:rPr lang="en-US" sz="1600" dirty="0">
                <a:solidFill>
                  <a:schemeClr val="bg1"/>
                </a:solidFill>
              </a:rPr>
              <a:t>(device to application) monitoring</a:t>
            </a:r>
          </a:p>
          <a:p>
            <a:pPr marL="442912" indent="-257175">
              <a:spcBef>
                <a:spcPts val="600"/>
              </a:spcBef>
              <a:spcAft>
                <a:spcPts val="600"/>
              </a:spcAft>
              <a:buClr>
                <a:schemeClr val="bg1"/>
              </a:buClr>
              <a:defRPr/>
            </a:pPr>
            <a:r>
              <a:rPr lang="en-US" sz="1600" dirty="0" smtClean="0">
                <a:solidFill>
                  <a:schemeClr val="bg1"/>
                </a:solidFill>
              </a:rPr>
              <a:t>	Generic </a:t>
            </a:r>
            <a:r>
              <a:rPr lang="en-US" sz="1600" dirty="0">
                <a:solidFill>
                  <a:schemeClr val="bg1"/>
                </a:solidFill>
              </a:rPr>
              <a:t>and reusable services enablers </a:t>
            </a:r>
            <a:r>
              <a:rPr lang="en-US" sz="1600" dirty="0" smtClean="0">
                <a:solidFill>
                  <a:schemeClr val="bg1"/>
                </a:solidFill>
              </a:rPr>
              <a:t>(send / receive messages, RFID</a:t>
            </a:r>
            <a:r>
              <a:rPr lang="en-US" sz="1600" dirty="0">
                <a:solidFill>
                  <a:schemeClr val="bg1"/>
                </a:solidFill>
              </a:rPr>
              <a:t>, SMS, email, </a:t>
            </a:r>
            <a:r>
              <a:rPr lang="en-US" sz="1600" dirty="0" smtClean="0">
                <a:solidFill>
                  <a:schemeClr val="bg1"/>
                </a:solidFill>
              </a:rPr>
              <a:t>IM, location, </a:t>
            </a:r>
            <a:r>
              <a:rPr lang="en-US" sz="1600" dirty="0" smtClean="0">
                <a:solidFill>
                  <a:schemeClr val="bg1"/>
                </a:solidFill>
              </a:rPr>
              <a:t>maps, EPCIS, notification </a:t>
            </a:r>
            <a:r>
              <a:rPr lang="en-US" sz="1600" dirty="0">
                <a:solidFill>
                  <a:schemeClr val="bg1"/>
                </a:solidFill>
              </a:rPr>
              <a:t>etc.)</a:t>
            </a:r>
          </a:p>
          <a:p>
            <a:pPr marL="442912" indent="-257175">
              <a:spcBef>
                <a:spcPts val="600"/>
              </a:spcBef>
              <a:spcAft>
                <a:spcPts val="600"/>
              </a:spcAft>
              <a:buClr>
                <a:schemeClr val="bg1"/>
              </a:buClr>
              <a:defRPr/>
            </a:pPr>
            <a:r>
              <a:rPr lang="en-US" sz="1600" dirty="0" smtClean="0">
                <a:solidFill>
                  <a:schemeClr val="bg1"/>
                </a:solidFill>
              </a:rPr>
              <a:t>	Interoperability </a:t>
            </a:r>
            <a:r>
              <a:rPr lang="en-US" sz="1600" dirty="0">
                <a:solidFill>
                  <a:schemeClr val="bg1"/>
                </a:solidFill>
              </a:rPr>
              <a:t>and information exchange with other </a:t>
            </a:r>
            <a:r>
              <a:rPr lang="en-US" sz="1600" dirty="0" smtClean="0">
                <a:solidFill>
                  <a:schemeClr val="bg1"/>
                </a:solidFill>
              </a:rPr>
              <a:t>providers</a:t>
            </a:r>
          </a:p>
          <a:p>
            <a:pPr marL="442912" indent="-257175">
              <a:spcBef>
                <a:spcPts val="600"/>
              </a:spcBef>
              <a:spcAft>
                <a:spcPts val="600"/>
              </a:spcAft>
              <a:buClr>
                <a:schemeClr val="bg1"/>
              </a:buClr>
              <a:defRPr/>
            </a:pPr>
            <a:r>
              <a:rPr lang="en-US" sz="1600" dirty="0" smtClean="0">
                <a:solidFill>
                  <a:schemeClr val="bg1"/>
                </a:solidFill>
              </a:rPr>
              <a:t>	Simple web interface for device configuration and status</a:t>
            </a:r>
            <a:endParaRPr lang="en-US" sz="1600" dirty="0">
              <a:solidFill>
                <a:schemeClr val="bg1"/>
              </a:solidFill>
            </a:endParaRPr>
          </a:p>
          <a:p>
            <a:pPr marL="442912" indent="-257175">
              <a:spcBef>
                <a:spcPts val="600"/>
              </a:spcBef>
              <a:spcAft>
                <a:spcPts val="600"/>
              </a:spcAft>
              <a:buClr>
                <a:schemeClr val="bg1"/>
              </a:buClr>
              <a:defRPr/>
            </a:pPr>
            <a:r>
              <a:rPr lang="en-US" sz="1600" dirty="0" smtClean="0">
                <a:solidFill>
                  <a:schemeClr val="bg1"/>
                </a:solidFill>
              </a:rPr>
              <a:t>	Managed </a:t>
            </a:r>
            <a:r>
              <a:rPr lang="en-US" sz="1600" dirty="0">
                <a:solidFill>
                  <a:schemeClr val="bg1"/>
                </a:solidFill>
              </a:rPr>
              <a:t>service with service level agreements, service desk and billing</a:t>
            </a:r>
          </a:p>
          <a:p>
            <a:pPr marL="442912" indent="-257175">
              <a:spcBef>
                <a:spcPts val="600"/>
              </a:spcBef>
              <a:spcAft>
                <a:spcPts val="600"/>
              </a:spcAft>
              <a:buClr>
                <a:schemeClr val="bg1"/>
              </a:buClr>
              <a:defRPr/>
            </a:pPr>
            <a:r>
              <a:rPr lang="en-US" sz="1600" dirty="0" smtClean="0">
                <a:solidFill>
                  <a:schemeClr val="bg1"/>
                </a:solidFill>
              </a:rPr>
              <a:t>	Future </a:t>
            </a:r>
            <a:r>
              <a:rPr lang="en-US" sz="1600" dirty="0">
                <a:solidFill>
                  <a:schemeClr val="bg1"/>
                </a:solidFill>
              </a:rPr>
              <a:t>proof with an open architecture design philosophy and open source community for key platform elements and functionality</a:t>
            </a:r>
          </a:p>
          <a:p>
            <a:pPr>
              <a:buClr>
                <a:schemeClr val="bg1"/>
              </a:buClr>
            </a:pPr>
            <a:endParaRPr lang="en-GB" sz="2000" dirty="0" smtClean="0"/>
          </a:p>
          <a:p>
            <a:pPr>
              <a:buClr>
                <a:schemeClr val="bg1"/>
              </a:buClr>
            </a:pPr>
            <a:endParaRPr lang="en-GB" sz="2000" dirty="0"/>
          </a:p>
        </p:txBody>
      </p:sp>
      <p:pic>
        <p:nvPicPr>
          <p:cNvPr id="9" name="Picture 9" descr="rgb_event_registration_black"/>
          <p:cNvPicPr>
            <a:picLocks noChangeAspect="1" noChangeArrowheads="1"/>
          </p:cNvPicPr>
          <p:nvPr/>
        </p:nvPicPr>
        <p:blipFill>
          <a:blip r:embed="rId3" cstate="print"/>
          <a:srcRect/>
          <a:stretch>
            <a:fillRect/>
          </a:stretch>
        </p:blipFill>
        <p:spPr bwMode="auto">
          <a:xfrm>
            <a:off x="460375" y="4271963"/>
            <a:ext cx="790575" cy="790575"/>
          </a:xfrm>
          <a:prstGeom prst="rect">
            <a:avLst/>
          </a:prstGeom>
          <a:noFill/>
          <a:ln w="9525">
            <a:noFill/>
            <a:miter lim="800000"/>
            <a:headEnd/>
            <a:tailEnd/>
          </a:ln>
        </p:spPr>
      </p:pic>
      <p:pic>
        <p:nvPicPr>
          <p:cNvPr id="10" name="Picture 10" descr="rgb_real_time_pos_black"/>
          <p:cNvPicPr>
            <a:picLocks noChangeAspect="1" noChangeArrowheads="1"/>
          </p:cNvPicPr>
          <p:nvPr/>
        </p:nvPicPr>
        <p:blipFill>
          <a:blip r:embed="rId4" cstate="print"/>
          <a:srcRect/>
          <a:stretch>
            <a:fillRect/>
          </a:stretch>
        </p:blipFill>
        <p:spPr bwMode="auto">
          <a:xfrm>
            <a:off x="531813" y="1878013"/>
            <a:ext cx="647700" cy="647700"/>
          </a:xfrm>
          <a:prstGeom prst="rect">
            <a:avLst/>
          </a:prstGeom>
          <a:noFill/>
          <a:ln w="9525">
            <a:noFill/>
            <a:miter lim="800000"/>
            <a:headEnd/>
            <a:tailEnd/>
          </a:ln>
        </p:spPr>
      </p:pic>
      <p:pic>
        <p:nvPicPr>
          <p:cNvPr id="11" name="Picture 11" descr="rgb_human_interaction_black"/>
          <p:cNvPicPr>
            <a:picLocks noChangeAspect="1" noChangeArrowheads="1"/>
          </p:cNvPicPr>
          <p:nvPr/>
        </p:nvPicPr>
        <p:blipFill>
          <a:blip r:embed="rId5" cstate="print"/>
          <a:srcRect/>
          <a:stretch>
            <a:fillRect/>
          </a:stretch>
        </p:blipFill>
        <p:spPr bwMode="auto">
          <a:xfrm>
            <a:off x="500063" y="5143500"/>
            <a:ext cx="719137" cy="719138"/>
          </a:xfrm>
          <a:prstGeom prst="rect">
            <a:avLst/>
          </a:prstGeom>
          <a:noFill/>
          <a:ln w="9525">
            <a:noFill/>
            <a:miter lim="800000"/>
            <a:headEnd/>
            <a:tailEnd/>
          </a:ln>
        </p:spPr>
      </p:pic>
      <p:pic>
        <p:nvPicPr>
          <p:cNvPr id="12" name="Picture 12" descr="rgb_condition_monitoring_black"/>
          <p:cNvPicPr>
            <a:picLocks noChangeAspect="1" noChangeArrowheads="1"/>
          </p:cNvPicPr>
          <p:nvPr/>
        </p:nvPicPr>
        <p:blipFill>
          <a:blip r:embed="rId6" cstate="print"/>
          <a:srcRect/>
          <a:stretch>
            <a:fillRect/>
          </a:stretch>
        </p:blipFill>
        <p:spPr bwMode="auto">
          <a:xfrm>
            <a:off x="492125" y="2670175"/>
            <a:ext cx="719138" cy="719138"/>
          </a:xfrm>
          <a:prstGeom prst="rect">
            <a:avLst/>
          </a:prstGeom>
          <a:noFill/>
          <a:ln w="9525">
            <a:noFill/>
            <a:miter lim="800000"/>
            <a:headEnd/>
            <a:tailEnd/>
          </a:ln>
        </p:spPr>
      </p:pic>
      <p:pic>
        <p:nvPicPr>
          <p:cNvPr id="13" name="Picture 13" descr="rgb_event_execution_black"/>
          <p:cNvPicPr>
            <a:picLocks noChangeAspect="1" noChangeArrowheads="1"/>
          </p:cNvPicPr>
          <p:nvPr/>
        </p:nvPicPr>
        <p:blipFill>
          <a:blip r:embed="rId7" cstate="print"/>
          <a:srcRect/>
          <a:stretch>
            <a:fillRect/>
          </a:stretch>
        </p:blipFill>
        <p:spPr bwMode="auto">
          <a:xfrm>
            <a:off x="460375" y="3470275"/>
            <a:ext cx="792163"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smtClean="0">
                <a:solidFill>
                  <a:schemeClr val="accent3"/>
                </a:solidFill>
              </a:rPr>
              <a:t>What is unique?</a:t>
            </a:r>
            <a:endParaRPr lang="en-GB">
              <a:solidFill>
                <a:schemeClr val="accent3"/>
              </a:solidFill>
            </a:endParaRPr>
          </a:p>
        </p:txBody>
      </p:sp>
      <p:sp>
        <p:nvSpPr>
          <p:cNvPr id="3" name="Plassholder for innhold 2"/>
          <p:cNvSpPr>
            <a:spLocks noGrp="1"/>
          </p:cNvSpPr>
          <p:nvPr>
            <p:ph idx="1"/>
          </p:nvPr>
        </p:nvSpPr>
        <p:spPr/>
        <p:txBody>
          <a:bodyPr/>
          <a:lstStyle/>
          <a:p>
            <a:pPr lvl="1">
              <a:buClr>
                <a:schemeClr val="bg1"/>
              </a:buClr>
            </a:pPr>
            <a:r>
              <a:rPr lang="en-GB" dirty="0" smtClean="0">
                <a:solidFill>
                  <a:schemeClr val="accent3"/>
                </a:solidFill>
              </a:rPr>
              <a:t>Open and future proof architecture allows customers to freely choose the most suitable combination of devices and applications</a:t>
            </a:r>
          </a:p>
          <a:p>
            <a:pPr lvl="1">
              <a:buClr>
                <a:schemeClr val="bg1"/>
              </a:buClr>
            </a:pPr>
            <a:r>
              <a:rPr lang="en-GB" dirty="0" smtClean="0">
                <a:solidFill>
                  <a:schemeClr val="accent3"/>
                </a:solidFill>
              </a:rPr>
              <a:t>Open APIs create independence between applications and devices</a:t>
            </a:r>
          </a:p>
          <a:p>
            <a:pPr lvl="1">
              <a:buClr>
                <a:schemeClr val="bg1"/>
              </a:buClr>
            </a:pPr>
            <a:r>
              <a:rPr lang="en-GB" dirty="0" smtClean="0">
                <a:solidFill>
                  <a:schemeClr val="accent3"/>
                </a:solidFill>
              </a:rPr>
              <a:t>Device interfacing tools makes it easy to adapt and connect new devices to the platform</a:t>
            </a:r>
          </a:p>
          <a:p>
            <a:pPr lvl="1">
              <a:buClr>
                <a:schemeClr val="bg1"/>
              </a:buClr>
            </a:pPr>
            <a:r>
              <a:rPr lang="en-GB" dirty="0" smtClean="0">
                <a:solidFill>
                  <a:schemeClr val="accent3"/>
                </a:solidFill>
              </a:rPr>
              <a:t>Distributed platform </a:t>
            </a:r>
            <a:r>
              <a:rPr lang="en-GB" dirty="0" smtClean="0">
                <a:solidFill>
                  <a:schemeClr val="accent3"/>
                </a:solidFill>
              </a:rPr>
              <a:t>concept</a:t>
            </a:r>
          </a:p>
          <a:p>
            <a:pPr lvl="1">
              <a:buClr>
                <a:schemeClr val="bg1"/>
              </a:buClr>
            </a:pPr>
            <a:r>
              <a:rPr lang="en-GB" dirty="0" smtClean="0">
                <a:solidFill>
                  <a:schemeClr val="accent3"/>
                </a:solidFill>
              </a:rPr>
              <a:t>Managed service – “platform as a service” concept</a:t>
            </a:r>
          </a:p>
          <a:p>
            <a:pPr lvl="1">
              <a:buClr>
                <a:schemeClr val="bg1"/>
              </a:buClr>
            </a:pPr>
            <a:r>
              <a:rPr lang="en-GB" dirty="0" smtClean="0">
                <a:solidFill>
                  <a:schemeClr val="accent3"/>
                </a:solidFill>
              </a:rPr>
              <a:t>Eco-system and network of partners</a:t>
            </a:r>
            <a:endParaRPr lang="en-GB" dirty="0" smtClean="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bwMode="auto">
          <a:xfrm>
            <a:off x="2071670" y="1571612"/>
            <a:ext cx="4857784" cy="3500462"/>
          </a:xfrm>
          <a:prstGeom prst="ellipse">
            <a:avLst/>
          </a:prstGeom>
          <a:solidFill>
            <a:srgbClr val="92D050"/>
          </a:solidFill>
          <a:ln w="9525" cap="flat" cmpd="sng" algn="ctr">
            <a:solidFill>
              <a:schemeClr val="tx1"/>
            </a:solidFill>
            <a:prstDash val="solid"/>
            <a:round/>
            <a:headEnd type="none" w="med" len="med"/>
            <a:tailEnd type="none" w="med" len="med"/>
          </a:ln>
          <a:effectLst>
            <a:softEdge rad="635000"/>
          </a:effectLst>
        </p:spPr>
        <p:txBody>
          <a:bodyPr vert="horz" wrap="square" lIns="91440" tIns="45720" rIns="91440" bIns="45720" numCol="1" rtlCol="0" anchor="t" anchorCtr="0" compatLnSpc="1">
            <a:prstTxWarp prst="textNoShape">
              <a:avLst/>
            </a:prstTxWarp>
          </a:bodyPr>
          <a:lstStyle/>
          <a:p>
            <a:pPr algn="ctr" eaLnBrk="0" hangingPunct="0">
              <a:defRPr/>
            </a:pPr>
            <a:endParaRPr lang="en-US" sz="1600" b="1" kern="0" dirty="0" smtClean="0"/>
          </a:p>
          <a:p>
            <a:pPr algn="ctr" eaLnBrk="0" hangingPunct="0">
              <a:defRPr/>
            </a:pPr>
            <a:r>
              <a:rPr lang="en-US" sz="2000" b="1" i="1" kern="0" dirty="0" smtClean="0"/>
              <a:t>VISION</a:t>
            </a:r>
            <a:r>
              <a:rPr lang="en-US" sz="1600" b="1" kern="0" dirty="0" smtClean="0"/>
              <a:t> </a:t>
            </a:r>
          </a:p>
          <a:p>
            <a:pPr algn="ctr" eaLnBrk="0" hangingPunct="0">
              <a:defRPr/>
            </a:pPr>
            <a:r>
              <a:rPr lang="en-US" sz="1600" b="1" kern="0" dirty="0" smtClean="0"/>
              <a:t/>
            </a:r>
            <a:br>
              <a:rPr lang="en-US" sz="1600" b="1" kern="0" dirty="0" smtClean="0"/>
            </a:br>
            <a:r>
              <a:rPr lang="en-US" b="1" kern="0" dirty="0" smtClean="0"/>
              <a:t>Enable any application to control and monitor any device</a:t>
            </a:r>
          </a:p>
        </p:txBody>
      </p:sp>
      <p:sp>
        <p:nvSpPr>
          <p:cNvPr id="3" name="Ellipse 2"/>
          <p:cNvSpPr/>
          <p:nvPr/>
        </p:nvSpPr>
        <p:spPr bwMode="auto">
          <a:xfrm>
            <a:off x="500034" y="928670"/>
            <a:ext cx="3000396" cy="2000264"/>
          </a:xfrm>
          <a:prstGeom prst="ellipse">
            <a:avLst/>
          </a:prstGeom>
          <a:solidFill>
            <a:srgbClr val="92D050"/>
          </a:solidFill>
          <a:ln w="9525" cap="flat" cmpd="sng" algn="ctr">
            <a:solidFill>
              <a:schemeClr val="tx1"/>
            </a:solidFill>
            <a:prstDash val="solid"/>
            <a:round/>
            <a:headEnd type="none" w="med" len="med"/>
            <a:tailEnd type="none" w="med" len="med"/>
          </a:ln>
          <a:effectLst>
            <a:softEdge rad="635000"/>
          </a:effectLst>
        </p:spPr>
        <p:txBody>
          <a:bodyPr vert="horz" wrap="square" lIns="91440" tIns="45720" rIns="91440" bIns="45720" numCol="1" rtlCol="0" anchor="ctr" anchorCtr="1" compatLnSpc="1">
            <a:prstTxWarp prst="textNoShape">
              <a:avLst/>
            </a:prstTxWarp>
          </a:bodyPr>
          <a:lstStyle/>
          <a:p>
            <a:pPr eaLnBrk="0" hangingPunct="0">
              <a:defRPr/>
            </a:pPr>
            <a:r>
              <a:rPr lang="en-US" sz="1400" b="1" i="1" kern="0" dirty="0" smtClean="0"/>
              <a:t>Freedom of choice</a:t>
            </a:r>
            <a:endParaRPr lang="nb-NO" sz="1400" b="1" i="1" dirty="0" smtClean="0"/>
          </a:p>
        </p:txBody>
      </p:sp>
      <p:sp>
        <p:nvSpPr>
          <p:cNvPr id="4" name="Ellipse 3"/>
          <p:cNvSpPr/>
          <p:nvPr/>
        </p:nvSpPr>
        <p:spPr bwMode="auto">
          <a:xfrm>
            <a:off x="5357818" y="928670"/>
            <a:ext cx="3214710" cy="1928826"/>
          </a:xfrm>
          <a:prstGeom prst="ellipse">
            <a:avLst/>
          </a:prstGeom>
          <a:solidFill>
            <a:srgbClr val="92D050"/>
          </a:solidFill>
          <a:ln w="9525" cap="flat" cmpd="sng" algn="ctr">
            <a:solidFill>
              <a:schemeClr val="tx1"/>
            </a:solidFill>
            <a:prstDash val="solid"/>
            <a:round/>
            <a:headEnd type="none" w="med" len="med"/>
            <a:tailEnd type="none" w="med" len="med"/>
          </a:ln>
          <a:effectLst>
            <a:softEdge rad="635000"/>
          </a:effectLst>
        </p:spPr>
        <p:txBody>
          <a:bodyPr vert="horz" wrap="square" lIns="91440" tIns="45720" rIns="91440" bIns="45720" numCol="1" rtlCol="0" anchor="ctr" anchorCtr="1" compatLnSpc="1">
            <a:prstTxWarp prst="textNoShape">
              <a:avLst/>
            </a:prstTxWarp>
          </a:bodyPr>
          <a:lstStyle/>
          <a:p>
            <a:pPr algn="ctr" eaLnBrk="0" hangingPunct="0">
              <a:defRPr/>
            </a:pPr>
            <a:r>
              <a:rPr lang="en-US" sz="1400" b="1" i="1" kern="0" dirty="0" smtClean="0"/>
              <a:t>Risk reduction</a:t>
            </a:r>
            <a:endParaRPr lang="nb-NO" sz="1400" b="1" i="1" dirty="0" smtClean="0"/>
          </a:p>
        </p:txBody>
      </p:sp>
      <p:sp>
        <p:nvSpPr>
          <p:cNvPr id="5" name="Ellipse 4"/>
          <p:cNvSpPr/>
          <p:nvPr/>
        </p:nvSpPr>
        <p:spPr bwMode="auto">
          <a:xfrm>
            <a:off x="500034" y="4000504"/>
            <a:ext cx="3000396" cy="2000264"/>
          </a:xfrm>
          <a:prstGeom prst="ellipse">
            <a:avLst/>
          </a:prstGeom>
          <a:solidFill>
            <a:srgbClr val="92D050"/>
          </a:solidFill>
          <a:ln w="9525" cap="flat" cmpd="sng" algn="ctr">
            <a:solidFill>
              <a:schemeClr val="tx1"/>
            </a:solidFill>
            <a:prstDash val="solid"/>
            <a:round/>
            <a:headEnd type="none" w="med" len="med"/>
            <a:tailEnd type="none" w="med" len="med"/>
          </a:ln>
          <a:effectLst>
            <a:softEdge rad="635000"/>
          </a:effectLst>
        </p:spPr>
        <p:txBody>
          <a:bodyPr vert="horz" wrap="square" lIns="91440" tIns="45720" rIns="91440" bIns="45720" numCol="1" rtlCol="0" anchor="ctr" anchorCtr="1" compatLnSpc="1">
            <a:prstTxWarp prst="textNoShape">
              <a:avLst/>
            </a:prstTxWarp>
          </a:bodyPr>
          <a:lstStyle/>
          <a:p>
            <a:pPr algn="ctr" eaLnBrk="0" hangingPunct="0">
              <a:defRPr/>
            </a:pPr>
            <a:r>
              <a:rPr lang="en-US" sz="1400" b="1" i="1" kern="0" dirty="0" smtClean="0"/>
              <a:t>Efficient competitive tendering</a:t>
            </a:r>
            <a:endParaRPr lang="nb-NO" sz="1400" b="1" i="1" dirty="0" smtClean="0"/>
          </a:p>
        </p:txBody>
      </p:sp>
      <p:sp>
        <p:nvSpPr>
          <p:cNvPr id="6" name="Ellipse 5"/>
          <p:cNvSpPr/>
          <p:nvPr/>
        </p:nvSpPr>
        <p:spPr bwMode="auto">
          <a:xfrm>
            <a:off x="5357818" y="4000504"/>
            <a:ext cx="3214710" cy="2000264"/>
          </a:xfrm>
          <a:prstGeom prst="ellipse">
            <a:avLst/>
          </a:prstGeom>
          <a:solidFill>
            <a:srgbClr val="92D050"/>
          </a:solidFill>
          <a:ln w="9525" cap="flat" cmpd="sng" algn="ctr">
            <a:solidFill>
              <a:schemeClr val="tx1"/>
            </a:solidFill>
            <a:prstDash val="solid"/>
            <a:round/>
            <a:headEnd type="none" w="med" len="med"/>
            <a:tailEnd type="none" w="med" len="med"/>
          </a:ln>
          <a:effectLst>
            <a:softEdge rad="635000"/>
          </a:effectLst>
        </p:spPr>
        <p:txBody>
          <a:bodyPr vert="horz" wrap="square" lIns="91440" tIns="45720" rIns="91440" bIns="45720" numCol="1" rtlCol="0" anchor="ctr" anchorCtr="1" compatLnSpc="1">
            <a:prstTxWarp prst="textNoShape">
              <a:avLst/>
            </a:prstTxWarp>
          </a:bodyPr>
          <a:lstStyle/>
          <a:p>
            <a:pPr algn="ctr" eaLnBrk="0" hangingPunct="0">
              <a:defRPr/>
            </a:pPr>
            <a:r>
              <a:rPr lang="en-US" sz="1400" b="1" i="1" kern="0" dirty="0" smtClean="0"/>
              <a:t>Specialization of roles</a:t>
            </a:r>
            <a:endParaRPr lang="nb-NO" sz="1400" b="1" i="1" dirty="0" smtClean="0"/>
          </a:p>
        </p:txBody>
      </p:sp>
      <p:sp>
        <p:nvSpPr>
          <p:cNvPr id="7" name="Title 6"/>
          <p:cNvSpPr>
            <a:spLocks noGrp="1"/>
          </p:cNvSpPr>
          <p:nvPr>
            <p:ph type="title"/>
          </p:nvPr>
        </p:nvSpPr>
        <p:spPr/>
        <p:txBody>
          <a:bodyPr/>
          <a:lstStyle/>
          <a:p>
            <a:r>
              <a:rPr lang="en-GB" dirty="0" smtClean="0">
                <a:solidFill>
                  <a:schemeClr val="accent3"/>
                </a:solidFill>
              </a:rPr>
              <a:t>What are the customer benefits?</a:t>
            </a:r>
            <a:endParaRPr lang="en-GB" dirty="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Conclusions</a:t>
            </a:r>
            <a:endParaRPr lang="en-GB" dirty="0">
              <a:solidFill>
                <a:schemeClr val="bg1"/>
              </a:solidFill>
            </a:endParaRPr>
          </a:p>
        </p:txBody>
      </p:sp>
      <p:sp>
        <p:nvSpPr>
          <p:cNvPr id="3" name="Content Placeholder 2"/>
          <p:cNvSpPr>
            <a:spLocks noGrp="1"/>
          </p:cNvSpPr>
          <p:nvPr>
            <p:ph idx="1"/>
          </p:nvPr>
        </p:nvSpPr>
        <p:spPr/>
        <p:txBody>
          <a:bodyPr/>
          <a:lstStyle/>
          <a:p>
            <a:pPr lvl="1">
              <a:buClr>
                <a:schemeClr val="bg1"/>
              </a:buClr>
            </a:pPr>
            <a:r>
              <a:rPr lang="en-US" dirty="0" smtClean="0">
                <a:solidFill>
                  <a:schemeClr val="bg1"/>
                </a:solidFill>
              </a:rPr>
              <a:t>Smart cities are complex systems – large number </a:t>
            </a:r>
            <a:r>
              <a:rPr lang="en-US" dirty="0" smtClean="0">
                <a:solidFill>
                  <a:schemeClr val="bg1"/>
                </a:solidFill>
              </a:rPr>
              <a:t>of loosely coupled participants </a:t>
            </a:r>
            <a:r>
              <a:rPr lang="en-US" dirty="0" smtClean="0">
                <a:solidFill>
                  <a:schemeClr val="bg1"/>
                </a:solidFill>
              </a:rPr>
              <a:t>interacting – including the public</a:t>
            </a:r>
            <a:endParaRPr lang="en-US" dirty="0" smtClean="0">
              <a:solidFill>
                <a:schemeClr val="bg1"/>
              </a:solidFill>
            </a:endParaRPr>
          </a:p>
          <a:p>
            <a:pPr lvl="1">
              <a:buClr>
                <a:schemeClr val="bg1"/>
              </a:buClr>
            </a:pPr>
            <a:r>
              <a:rPr lang="en-US" dirty="0" smtClean="0">
                <a:solidFill>
                  <a:schemeClr val="bg1"/>
                </a:solidFill>
              </a:rPr>
              <a:t>Existing services and infrastructure of deployed smart objects can be linked with new services</a:t>
            </a:r>
          </a:p>
          <a:p>
            <a:pPr lvl="1">
              <a:buClr>
                <a:schemeClr val="bg1"/>
              </a:buClr>
            </a:pPr>
            <a:r>
              <a:rPr lang="en-GB" dirty="0" smtClean="0">
                <a:solidFill>
                  <a:schemeClr val="bg1"/>
                </a:solidFill>
              </a:rPr>
              <a:t>Openness </a:t>
            </a:r>
            <a:r>
              <a:rPr lang="en-GB" dirty="0" smtClean="0">
                <a:solidFill>
                  <a:schemeClr val="bg1"/>
                </a:solidFill>
              </a:rPr>
              <a:t>and collaboration are essential to encourage innovation and new services</a:t>
            </a:r>
          </a:p>
          <a:p>
            <a:pPr lvl="1">
              <a:buClr>
                <a:schemeClr val="bg1"/>
              </a:buClr>
            </a:pPr>
            <a:r>
              <a:rPr lang="en-GB" dirty="0" smtClean="0">
                <a:solidFill>
                  <a:schemeClr val="bg1"/>
                </a:solidFill>
              </a:rPr>
              <a:t>An horizontal and layered approach to smart services allows for separation between smart objects and application</a:t>
            </a:r>
          </a:p>
          <a:p>
            <a:pPr lvl="2">
              <a:buClr>
                <a:schemeClr val="bg1"/>
              </a:buClr>
            </a:pPr>
            <a:r>
              <a:rPr lang="en-GB" dirty="0" smtClean="0">
                <a:solidFill>
                  <a:schemeClr val="bg1"/>
                </a:solidFill>
              </a:rPr>
              <a:t>Risk reduction and freedom to choose, Efficient competitive  tendering, Innovation, Specialisation of roles</a:t>
            </a:r>
          </a:p>
          <a:p>
            <a:pPr lvl="1">
              <a:buClr>
                <a:schemeClr val="bg1"/>
              </a:buClr>
            </a:pPr>
            <a:r>
              <a:rPr lang="en-GB" dirty="0" smtClean="0">
                <a:solidFill>
                  <a:schemeClr val="bg1"/>
                </a:solidFill>
              </a:rPr>
              <a:t>Privacy and security will be very important issues to address and resolve, but should not be a showstopper to try</a:t>
            </a:r>
          </a:p>
          <a:p>
            <a:pPr lvl="1">
              <a:buClr>
                <a:schemeClr val="bg1"/>
              </a:buClr>
            </a:pPr>
            <a:r>
              <a:rPr lang="en-GB" dirty="0" smtClean="0">
                <a:solidFill>
                  <a:schemeClr val="bg1"/>
                </a:solidFill>
              </a:rPr>
              <a:t>To stay future proof: when tendering for “Smart Services”, include separation of service components as a requirement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770" name="Rectangle 2"/>
          <p:cNvSpPr>
            <a:spLocks noGrp="1" noChangeArrowheads="1"/>
          </p:cNvSpPr>
          <p:nvPr>
            <p:ph type="title"/>
          </p:nvPr>
        </p:nvSpPr>
        <p:spPr/>
        <p:txBody>
          <a:bodyPr/>
          <a:lstStyle/>
          <a:p>
            <a:r>
              <a:rPr lang="en-GB" dirty="0" smtClean="0">
                <a:solidFill>
                  <a:schemeClr val="bg1"/>
                </a:solidFill>
              </a:rPr>
              <a:t>Additional information</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3" name="Rectangle 11"/>
          <p:cNvSpPr>
            <a:spLocks noChangeArrowheads="1"/>
          </p:cNvSpPr>
          <p:nvPr/>
        </p:nvSpPr>
        <p:spPr bwMode="auto">
          <a:xfrm>
            <a:off x="466725" y="2701925"/>
            <a:ext cx="3889375" cy="2447925"/>
          </a:xfrm>
          <a:prstGeom prst="rect">
            <a:avLst/>
          </a:prstGeom>
          <a:noFill/>
          <a:ln w="9525">
            <a:solidFill>
              <a:schemeClr val="tx1"/>
            </a:solidFill>
            <a:miter lim="800000"/>
            <a:headEnd/>
            <a:tailEnd/>
          </a:ln>
          <a:effectLst>
            <a:outerShdw dist="35921" dir="2700000" algn="ctr" rotWithShape="0">
              <a:schemeClr val="bg2"/>
            </a:outerShdw>
          </a:effectLst>
        </p:spPr>
        <p:txBody>
          <a:bodyPr wrap="none" anchor="ctr"/>
          <a:lstStyle/>
          <a:p>
            <a:pPr algn="l">
              <a:spcBef>
                <a:spcPct val="0"/>
              </a:spcBef>
            </a:pPr>
            <a:endParaRPr lang="sv-SE" sz="2600">
              <a:solidFill>
                <a:schemeClr val="bg1"/>
              </a:solidFill>
              <a:ea typeface="ＭＳ Ｐゴシック" pitchFamily="34" charset="-128"/>
            </a:endParaRPr>
          </a:p>
        </p:txBody>
      </p:sp>
      <p:sp>
        <p:nvSpPr>
          <p:cNvPr id="1444867" name="Rectangle 2"/>
          <p:cNvSpPr>
            <a:spLocks noGrp="1" noChangeArrowheads="1"/>
          </p:cNvSpPr>
          <p:nvPr>
            <p:ph type="title"/>
          </p:nvPr>
        </p:nvSpPr>
        <p:spPr/>
        <p:txBody>
          <a:bodyPr/>
          <a:lstStyle/>
          <a:p>
            <a:r>
              <a:rPr lang="en-US" dirty="0" err="1">
                <a:solidFill>
                  <a:schemeClr val="bg1"/>
                </a:solidFill>
              </a:rPr>
              <a:t>Telenor’s</a:t>
            </a:r>
            <a:r>
              <a:rPr lang="en-US" dirty="0">
                <a:solidFill>
                  <a:schemeClr val="bg1"/>
                </a:solidFill>
              </a:rPr>
              <a:t> main M2M service providers </a:t>
            </a:r>
          </a:p>
        </p:txBody>
      </p:sp>
      <p:sp>
        <p:nvSpPr>
          <p:cNvPr id="85002" name="Rectangle 10"/>
          <p:cNvSpPr>
            <a:spLocks noChangeArrowheads="1"/>
          </p:cNvSpPr>
          <p:nvPr/>
        </p:nvSpPr>
        <p:spPr bwMode="auto">
          <a:xfrm>
            <a:off x="4716463" y="2692400"/>
            <a:ext cx="3889375" cy="2447925"/>
          </a:xfrm>
          <a:prstGeom prst="rect">
            <a:avLst/>
          </a:prstGeom>
          <a:noFill/>
          <a:ln w="9525">
            <a:solidFill>
              <a:schemeClr val="tx1"/>
            </a:solidFill>
            <a:miter lim="800000"/>
            <a:headEnd/>
            <a:tailEnd/>
          </a:ln>
          <a:effectLst>
            <a:outerShdw dist="35921" dir="2700000" algn="ctr" rotWithShape="0">
              <a:schemeClr val="bg2"/>
            </a:outerShdw>
          </a:effectLst>
        </p:spPr>
        <p:txBody>
          <a:bodyPr wrap="none" anchor="ctr"/>
          <a:lstStyle/>
          <a:p>
            <a:pPr algn="l">
              <a:spcBef>
                <a:spcPct val="0"/>
              </a:spcBef>
              <a:defRPr/>
            </a:pPr>
            <a:endParaRPr lang="sv-SE" sz="2600">
              <a:ea typeface="ＭＳ Ｐゴシック"/>
              <a:cs typeface="ＭＳ Ｐゴシック"/>
            </a:endParaRPr>
          </a:p>
        </p:txBody>
      </p:sp>
      <p:sp>
        <p:nvSpPr>
          <p:cNvPr id="1444869" name="Text Box 8"/>
          <p:cNvSpPr txBox="1">
            <a:spLocks noChangeArrowheads="1"/>
          </p:cNvSpPr>
          <p:nvPr/>
        </p:nvSpPr>
        <p:spPr bwMode="auto">
          <a:xfrm>
            <a:off x="4860925" y="2825750"/>
            <a:ext cx="3673475" cy="2474913"/>
          </a:xfrm>
          <a:prstGeom prst="rect">
            <a:avLst/>
          </a:prstGeom>
          <a:noFill/>
          <a:ln w="9525">
            <a:noFill/>
            <a:miter lim="800000"/>
            <a:headEnd/>
            <a:tailEnd/>
          </a:ln>
        </p:spPr>
        <p:txBody>
          <a:bodyPr>
            <a:spAutoFit/>
          </a:bodyPr>
          <a:lstStyle/>
          <a:p>
            <a:pPr marL="185738" indent="-185738" algn="l">
              <a:buFontTx/>
              <a:buChar char="•"/>
            </a:pPr>
            <a:r>
              <a:rPr lang="en-US" sz="1400" dirty="0">
                <a:solidFill>
                  <a:schemeClr val="bg1"/>
                </a:solidFill>
                <a:ea typeface="ＭＳ Ｐゴシック" pitchFamily="34" charset="-128"/>
              </a:rPr>
              <a:t>Supports horizontal development</a:t>
            </a:r>
          </a:p>
          <a:p>
            <a:pPr marL="185738" indent="-185738" algn="l">
              <a:buFontTx/>
              <a:buChar char="•"/>
            </a:pPr>
            <a:r>
              <a:rPr lang="en-US" sz="1400" dirty="0">
                <a:solidFill>
                  <a:schemeClr val="bg1"/>
                </a:solidFill>
                <a:ea typeface="ＭＳ Ｐゴシック" pitchFamily="34" charset="-128"/>
              </a:rPr>
              <a:t>Data capture, processing and sharing</a:t>
            </a:r>
          </a:p>
          <a:p>
            <a:pPr marL="185738" indent="-185738" algn="l">
              <a:buFontTx/>
              <a:buChar char="•"/>
            </a:pPr>
            <a:r>
              <a:rPr lang="en-US" sz="1400" dirty="0">
                <a:solidFill>
                  <a:schemeClr val="bg1"/>
                </a:solidFill>
                <a:ea typeface="ＭＳ Ｐゴシック" pitchFamily="34" charset="-128"/>
              </a:rPr>
              <a:t>Secure, reliable message handling and 24/7 solution monitoring </a:t>
            </a:r>
          </a:p>
          <a:p>
            <a:pPr marL="185738" indent="-185738" algn="l">
              <a:buFontTx/>
              <a:buChar char="•"/>
            </a:pPr>
            <a:r>
              <a:rPr lang="en-US" sz="1400" dirty="0">
                <a:solidFill>
                  <a:schemeClr val="bg1"/>
                </a:solidFill>
                <a:ea typeface="ＭＳ Ｐゴシック" pitchFamily="34" charset="-128"/>
              </a:rPr>
              <a:t>Quick implementation using device library</a:t>
            </a:r>
          </a:p>
          <a:p>
            <a:pPr marL="185738" indent="-185738" algn="l"/>
            <a:endParaRPr lang="en-US" sz="1400" dirty="0">
              <a:solidFill>
                <a:schemeClr val="bg1"/>
              </a:solidFill>
              <a:ea typeface="ＭＳ Ｐゴシック" pitchFamily="34" charset="-128"/>
            </a:endParaRPr>
          </a:p>
          <a:p>
            <a:pPr marL="185738" indent="-185738" algn="l">
              <a:spcBef>
                <a:spcPct val="20000"/>
              </a:spcBef>
              <a:spcAft>
                <a:spcPct val="30000"/>
              </a:spcAft>
              <a:buClr>
                <a:schemeClr val="tx1"/>
              </a:buClr>
              <a:buFont typeface="Verdana" pitchFamily="34" charset="0"/>
              <a:buAutoNum type="arabicPeriod"/>
            </a:pPr>
            <a:endParaRPr lang="en-US" sz="1400" dirty="0">
              <a:solidFill>
                <a:schemeClr val="bg1"/>
              </a:solidFill>
              <a:ea typeface="ＭＳ Ｐゴシック" pitchFamily="34" charset="-128"/>
            </a:endParaRPr>
          </a:p>
        </p:txBody>
      </p:sp>
      <p:sp>
        <p:nvSpPr>
          <p:cNvPr id="1444870" name="Text Box 9"/>
          <p:cNvSpPr txBox="1">
            <a:spLocks noChangeArrowheads="1"/>
          </p:cNvSpPr>
          <p:nvPr/>
        </p:nvSpPr>
        <p:spPr bwMode="auto">
          <a:xfrm>
            <a:off x="611188" y="2859088"/>
            <a:ext cx="3673475" cy="2112962"/>
          </a:xfrm>
          <a:prstGeom prst="rect">
            <a:avLst/>
          </a:prstGeom>
          <a:noFill/>
          <a:ln w="9525">
            <a:noFill/>
            <a:miter lim="800000"/>
            <a:headEnd/>
            <a:tailEnd/>
          </a:ln>
        </p:spPr>
        <p:txBody>
          <a:bodyPr>
            <a:spAutoFit/>
          </a:bodyPr>
          <a:lstStyle/>
          <a:p>
            <a:pPr marL="185738" indent="-185738" algn="l">
              <a:buFontTx/>
              <a:buChar char="•"/>
            </a:pPr>
            <a:r>
              <a:rPr lang="en-US" sz="1400" dirty="0">
                <a:solidFill>
                  <a:schemeClr val="bg1"/>
                </a:solidFill>
                <a:ea typeface="ＭＳ Ｐゴシック" pitchFamily="34" charset="-128"/>
              </a:rPr>
              <a:t>Supports both vertical &amp; horizontal development</a:t>
            </a:r>
          </a:p>
          <a:p>
            <a:pPr marL="185738" indent="-185738" algn="l">
              <a:buFontTx/>
              <a:buChar char="•"/>
            </a:pPr>
            <a:r>
              <a:rPr lang="en-US" sz="1400" dirty="0">
                <a:solidFill>
                  <a:schemeClr val="bg1"/>
                </a:solidFill>
                <a:ea typeface="ＭＳ Ｐゴシック" pitchFamily="34" charset="-128"/>
              </a:rPr>
              <a:t>Reliable global connectivity (GSM/UMTS/LTE) </a:t>
            </a:r>
          </a:p>
          <a:p>
            <a:pPr marL="185738" indent="-185738" algn="l">
              <a:buFontTx/>
              <a:buChar char="•"/>
            </a:pPr>
            <a:r>
              <a:rPr lang="en-US" sz="1400" dirty="0">
                <a:solidFill>
                  <a:schemeClr val="bg1"/>
                </a:solidFill>
                <a:ea typeface="ＭＳ Ｐゴシック" pitchFamily="34" charset="-128"/>
              </a:rPr>
              <a:t>Services for large-scale deployment and connectivity operations 24/7</a:t>
            </a:r>
          </a:p>
          <a:p>
            <a:pPr marL="185738" indent="-185738" algn="l">
              <a:buFontTx/>
              <a:buChar char="•"/>
            </a:pPr>
            <a:r>
              <a:rPr lang="en-US" sz="1400" dirty="0">
                <a:solidFill>
                  <a:schemeClr val="bg1"/>
                </a:solidFill>
                <a:ea typeface="ＭＳ Ｐゴシック" pitchFamily="34" charset="-128"/>
              </a:rPr>
              <a:t>Customized SIM and fulfillment solution</a:t>
            </a:r>
          </a:p>
        </p:txBody>
      </p:sp>
      <p:pic>
        <p:nvPicPr>
          <p:cNvPr id="1444871" name="Picture 7" descr="logo_black"/>
          <p:cNvPicPr>
            <a:picLocks noChangeAspect="1" noChangeArrowheads="1"/>
          </p:cNvPicPr>
          <p:nvPr/>
        </p:nvPicPr>
        <p:blipFill>
          <a:blip r:embed="rId3" cstate="print"/>
          <a:srcRect/>
          <a:stretch>
            <a:fillRect/>
          </a:stretch>
        </p:blipFill>
        <p:spPr bwMode="auto">
          <a:xfrm>
            <a:off x="5651500" y="1916113"/>
            <a:ext cx="1800225" cy="531812"/>
          </a:xfrm>
          <a:prstGeom prst="rect">
            <a:avLst/>
          </a:prstGeom>
          <a:noFill/>
        </p:spPr>
      </p:pic>
      <p:pic>
        <p:nvPicPr>
          <p:cNvPr id="1444872" name="Picture 22"/>
          <p:cNvPicPr>
            <a:picLocks noChangeAspect="1" noChangeArrowheads="1"/>
          </p:cNvPicPr>
          <p:nvPr/>
        </p:nvPicPr>
        <p:blipFill>
          <a:blip r:embed="rId4" cstate="print"/>
          <a:srcRect/>
          <a:stretch>
            <a:fillRect/>
          </a:stretch>
        </p:blipFill>
        <p:spPr bwMode="auto">
          <a:xfrm>
            <a:off x="1116013" y="1916113"/>
            <a:ext cx="2484437" cy="598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18" name="Rectangle 2"/>
          <p:cNvSpPr>
            <a:spLocks noChangeArrowheads="1"/>
          </p:cNvSpPr>
          <p:nvPr/>
        </p:nvSpPr>
        <p:spPr bwMode="auto">
          <a:xfrm>
            <a:off x="0" y="0"/>
            <a:ext cx="9144000" cy="6308725"/>
          </a:xfrm>
          <a:prstGeom prst="rect">
            <a:avLst/>
          </a:prstGeom>
          <a:solidFill>
            <a:schemeClr val="tx1"/>
          </a:solidFill>
          <a:ln w="9525" algn="ctr">
            <a:solidFill>
              <a:schemeClr val="tx1"/>
            </a:solidFill>
            <a:miter lim="800000"/>
            <a:headEnd/>
            <a:tailEnd/>
          </a:ln>
          <a:effectLst/>
        </p:spPr>
        <p:txBody>
          <a:bodyPr anchor="ctr">
            <a:spAutoFit/>
          </a:bodyPr>
          <a:lstStyle/>
          <a:p>
            <a:endParaRPr lang="en-GB"/>
          </a:p>
        </p:txBody>
      </p:sp>
      <p:sp>
        <p:nvSpPr>
          <p:cNvPr id="1442819" name="Rectangle 3"/>
          <p:cNvSpPr>
            <a:spLocks noGrp="1" noChangeArrowheads="1"/>
          </p:cNvSpPr>
          <p:nvPr>
            <p:ph type="title"/>
          </p:nvPr>
        </p:nvSpPr>
        <p:spPr>
          <a:xfrm>
            <a:off x="468313" y="714375"/>
            <a:ext cx="5399087" cy="914400"/>
          </a:xfrm>
        </p:spPr>
        <p:txBody>
          <a:bodyPr/>
          <a:lstStyle/>
          <a:p>
            <a:r>
              <a:rPr lang="en-US" dirty="0">
                <a:solidFill>
                  <a:schemeClr val="bg1"/>
                </a:solidFill>
              </a:rPr>
              <a:t>Telenor Objects AS</a:t>
            </a:r>
            <a:br>
              <a:rPr lang="en-US" dirty="0">
                <a:solidFill>
                  <a:schemeClr val="bg1"/>
                </a:solidFill>
              </a:rPr>
            </a:br>
            <a:r>
              <a:rPr lang="en-US" sz="1800" dirty="0">
                <a:solidFill>
                  <a:schemeClr val="bg1"/>
                </a:solidFill>
              </a:rPr>
              <a:t>www.telenorobjects.com </a:t>
            </a:r>
            <a:endParaRPr lang="en-US" sz="3000" dirty="0">
              <a:solidFill>
                <a:schemeClr val="bg1"/>
              </a:solidFill>
            </a:endParaRPr>
          </a:p>
        </p:txBody>
      </p:sp>
      <p:sp>
        <p:nvSpPr>
          <p:cNvPr id="1442820" name="Rectangle 3"/>
          <p:cNvSpPr>
            <a:spLocks noChangeArrowheads="1"/>
          </p:cNvSpPr>
          <p:nvPr/>
        </p:nvSpPr>
        <p:spPr bwMode="auto">
          <a:xfrm>
            <a:off x="457200" y="2349500"/>
            <a:ext cx="8362950" cy="2133600"/>
          </a:xfrm>
          <a:prstGeom prst="rect">
            <a:avLst/>
          </a:prstGeom>
          <a:noFill/>
          <a:ln w="9525" algn="ctr">
            <a:noFill/>
            <a:miter lim="800000"/>
            <a:headEnd/>
            <a:tailEnd/>
          </a:ln>
          <a:effectLst/>
        </p:spPr>
        <p:txBody>
          <a:bodyPr/>
          <a:lstStyle/>
          <a:p>
            <a:pPr algn="l">
              <a:spcBef>
                <a:spcPct val="20000"/>
              </a:spcBef>
              <a:spcAft>
                <a:spcPct val="30000"/>
              </a:spcAft>
              <a:buClr>
                <a:schemeClr val="tx1"/>
              </a:buClr>
              <a:buFont typeface="Verdana" pitchFamily="34" charset="0"/>
              <a:buNone/>
            </a:pPr>
            <a:r>
              <a:rPr lang="en-US" sz="1600" dirty="0">
                <a:solidFill>
                  <a:schemeClr val="bg1"/>
                </a:solidFill>
              </a:rPr>
              <a:t>Established 1st of July 2009 </a:t>
            </a:r>
          </a:p>
          <a:p>
            <a:pPr algn="l">
              <a:spcBef>
                <a:spcPct val="20000"/>
              </a:spcBef>
              <a:spcAft>
                <a:spcPct val="30000"/>
              </a:spcAft>
              <a:buClr>
                <a:schemeClr val="tx1"/>
              </a:buClr>
              <a:buFont typeface="Verdana" pitchFamily="34" charset="0"/>
              <a:buNone/>
            </a:pPr>
            <a:r>
              <a:rPr lang="en-US" sz="1600" dirty="0">
                <a:solidFill>
                  <a:schemeClr val="bg1"/>
                </a:solidFill>
              </a:rPr>
              <a:t>Fully owned by Telenor ASA</a:t>
            </a:r>
          </a:p>
          <a:p>
            <a:pPr algn="l">
              <a:spcBef>
                <a:spcPct val="20000"/>
              </a:spcBef>
              <a:spcAft>
                <a:spcPct val="30000"/>
              </a:spcAft>
              <a:buClr>
                <a:schemeClr val="tx1"/>
              </a:buClr>
              <a:buFont typeface="Verdana" pitchFamily="34" charset="0"/>
              <a:buNone/>
            </a:pPr>
            <a:r>
              <a:rPr lang="en-US" sz="1600" dirty="0">
                <a:solidFill>
                  <a:schemeClr val="bg1"/>
                </a:solidFill>
              </a:rPr>
              <a:t>Chairman: Arve Johansen</a:t>
            </a:r>
          </a:p>
          <a:p>
            <a:pPr algn="l">
              <a:spcBef>
                <a:spcPct val="20000"/>
              </a:spcBef>
              <a:spcAft>
                <a:spcPct val="30000"/>
              </a:spcAft>
              <a:buClr>
                <a:schemeClr val="tx1"/>
              </a:buClr>
              <a:buFont typeface="Verdana" pitchFamily="34" charset="0"/>
              <a:buNone/>
            </a:pPr>
            <a:r>
              <a:rPr lang="en-US" sz="1600" dirty="0">
                <a:solidFill>
                  <a:schemeClr val="bg1"/>
                </a:solidFill>
              </a:rPr>
              <a:t>CEO: Hans Christian Haugli </a:t>
            </a:r>
          </a:p>
          <a:p>
            <a:pPr algn="l">
              <a:spcBef>
                <a:spcPct val="20000"/>
              </a:spcBef>
              <a:spcAft>
                <a:spcPct val="30000"/>
              </a:spcAft>
              <a:buClr>
                <a:schemeClr val="tx1"/>
              </a:buClr>
              <a:buFont typeface="Verdana" pitchFamily="34" charset="0"/>
              <a:buNone/>
            </a:pPr>
            <a:r>
              <a:rPr lang="en-US" sz="1600" dirty="0">
                <a:solidFill>
                  <a:schemeClr val="bg1"/>
                </a:solidFill>
              </a:rPr>
              <a:t>Based on resources from Telenor Research and Innovation and Telenor Iris</a:t>
            </a:r>
          </a:p>
          <a:p>
            <a:pPr algn="l">
              <a:spcBef>
                <a:spcPct val="20000"/>
              </a:spcBef>
              <a:spcAft>
                <a:spcPct val="30000"/>
              </a:spcAft>
              <a:buClr>
                <a:schemeClr val="tx1"/>
              </a:buClr>
              <a:buFont typeface="Verdana" pitchFamily="34" charset="0"/>
              <a:buNone/>
            </a:pPr>
            <a:r>
              <a:rPr lang="en-US" sz="1600" dirty="0">
                <a:solidFill>
                  <a:schemeClr val="bg1"/>
                </a:solidFill>
              </a:rPr>
              <a:t>Provides a reliable and highly scalable M2M infrastructure </a:t>
            </a:r>
          </a:p>
          <a:p>
            <a:pPr algn="l">
              <a:spcBef>
                <a:spcPct val="20000"/>
              </a:spcBef>
              <a:spcAft>
                <a:spcPct val="30000"/>
              </a:spcAft>
              <a:buClr>
                <a:schemeClr val="tx1"/>
              </a:buClr>
              <a:buFont typeface="Verdana" pitchFamily="34" charset="0"/>
              <a:buNone/>
            </a:pPr>
            <a:r>
              <a:rPr lang="en-US" sz="1600" dirty="0">
                <a:solidFill>
                  <a:schemeClr val="bg1"/>
                </a:solidFill>
              </a:rPr>
              <a:t>Different solutions already delivered together with partners</a:t>
            </a:r>
          </a:p>
        </p:txBody>
      </p:sp>
      <p:pic>
        <p:nvPicPr>
          <p:cNvPr id="1442821" name="Picture 5" descr="sheeps"/>
          <p:cNvPicPr>
            <a:picLocks noChangeAspect="1" noChangeArrowheads="1"/>
          </p:cNvPicPr>
          <p:nvPr/>
        </p:nvPicPr>
        <p:blipFill>
          <a:blip r:embed="rId3" cstate="print"/>
          <a:srcRect/>
          <a:stretch>
            <a:fillRect/>
          </a:stretch>
        </p:blipFill>
        <p:spPr bwMode="auto">
          <a:xfrm>
            <a:off x="5435600" y="404813"/>
            <a:ext cx="3563938" cy="2376487"/>
          </a:xfrm>
          <a:prstGeom prst="rect">
            <a:avLst/>
          </a:prstGeom>
          <a:noFill/>
        </p:spPr>
      </p:pic>
      <p:pic>
        <p:nvPicPr>
          <p:cNvPr id="1442822" name="Picture 6" descr="truck02"/>
          <p:cNvPicPr>
            <a:picLocks noChangeAspect="1" noChangeArrowheads="1"/>
          </p:cNvPicPr>
          <p:nvPr/>
        </p:nvPicPr>
        <p:blipFill>
          <a:blip r:embed="rId4" cstate="print"/>
          <a:srcRect/>
          <a:stretch>
            <a:fillRect/>
          </a:stretch>
        </p:blipFill>
        <p:spPr bwMode="auto">
          <a:xfrm>
            <a:off x="323850" y="4652963"/>
            <a:ext cx="4086225" cy="27241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utoShape 38"/>
          <p:cNvSpPr>
            <a:spLocks noChangeArrowheads="1"/>
          </p:cNvSpPr>
          <p:nvPr/>
        </p:nvSpPr>
        <p:spPr bwMode="auto">
          <a:xfrm>
            <a:off x="1000100" y="2786058"/>
            <a:ext cx="6286544" cy="1928826"/>
          </a:xfrm>
          <a:prstGeom prst="roundRect">
            <a:avLst>
              <a:gd name="adj" fmla="val 16667"/>
            </a:avLst>
          </a:prstGeom>
          <a:gradFill flip="none" rotWithShape="1">
            <a:gsLst>
              <a:gs pos="0">
                <a:schemeClr val="accent1"/>
              </a:gs>
              <a:gs pos="47000">
                <a:schemeClr val="accent1"/>
              </a:gs>
              <a:gs pos="0">
                <a:schemeClr val="bg1"/>
              </a:gs>
              <a:gs pos="100000">
                <a:schemeClr val="accent1">
                  <a:gamma/>
                  <a:shade val="46275"/>
                  <a:invGamma/>
                </a:schemeClr>
              </a:gs>
            </a:gsLst>
            <a:lin ang="5400000" scaled="1"/>
            <a:tileRect/>
          </a:gradFill>
          <a:ln w="9525" algn="ctr">
            <a:solidFill>
              <a:schemeClr val="tx1"/>
            </a:solidFill>
            <a:round/>
            <a:headEnd/>
            <a:tailEnd/>
          </a:ln>
          <a:effectLst/>
        </p:spPr>
        <p:txBody>
          <a:bodyPr anchor="ctr"/>
          <a:lstStyle/>
          <a:p>
            <a:pPr algn="ctr"/>
            <a:r>
              <a:rPr lang="en-GB" sz="1600" b="1" dirty="0" smtClean="0"/>
              <a:t/>
            </a:r>
            <a:br>
              <a:rPr lang="en-GB" sz="1600" b="1" dirty="0" smtClean="0"/>
            </a:br>
            <a:endParaRPr lang="en-GB" sz="1600" b="1" dirty="0"/>
          </a:p>
        </p:txBody>
      </p:sp>
      <p:sp>
        <p:nvSpPr>
          <p:cNvPr id="6" name="Avrundet rektangel 5"/>
          <p:cNvSpPr/>
          <p:nvPr/>
        </p:nvSpPr>
        <p:spPr bwMode="auto">
          <a:xfrm>
            <a:off x="1000100" y="1285860"/>
            <a:ext cx="6286544" cy="1285884"/>
          </a:xfrm>
          <a:prstGeom prst="roundRect">
            <a:avLst/>
          </a:prstGeom>
          <a:gradFill rotWithShape="1">
            <a:gsLst>
              <a:gs pos="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marL="0" marR="0" indent="0" algn="r" defTabSz="914400" eaLnBrk="1" latinLnBrk="0" hangingPunct="1">
              <a:lnSpc>
                <a:spcPct val="100000"/>
              </a:lnSpc>
              <a:buClrTx/>
              <a:buSzTx/>
              <a:buFontTx/>
              <a:buNone/>
              <a:tabLst/>
            </a:pPr>
            <a:endParaRPr lang="en-GB" sz="1600" smtClean="0"/>
          </a:p>
        </p:txBody>
      </p:sp>
      <p:cxnSp>
        <p:nvCxnSpPr>
          <p:cNvPr id="20" name="Rett linje 19"/>
          <p:cNvCxnSpPr/>
          <p:nvPr/>
        </p:nvCxnSpPr>
        <p:spPr bwMode="auto">
          <a:xfrm rot="5400000" flipH="1" flipV="1">
            <a:off x="2826531" y="3031329"/>
            <a:ext cx="347666" cy="0"/>
          </a:xfrm>
          <a:prstGeom prst="line">
            <a:avLst/>
          </a:prstGeom>
          <a:solidFill>
            <a:schemeClr val="accent1"/>
          </a:solidFill>
          <a:ln w="25400" cap="flat" cmpd="sng" algn="ctr">
            <a:solidFill>
              <a:srgbClr val="00B0F0"/>
            </a:solidFill>
            <a:prstDash val="solid"/>
            <a:round/>
            <a:headEnd type="none" w="med" len="med"/>
            <a:tailEnd type="none" w="med" len="med"/>
          </a:ln>
          <a:effectLst/>
        </p:spPr>
      </p:cxnSp>
      <p:cxnSp>
        <p:nvCxnSpPr>
          <p:cNvPr id="17" name="Rett linje 16"/>
          <p:cNvCxnSpPr/>
          <p:nvPr/>
        </p:nvCxnSpPr>
        <p:spPr bwMode="auto">
          <a:xfrm rot="5400000" flipH="1" flipV="1">
            <a:off x="5112547" y="3031329"/>
            <a:ext cx="347666" cy="0"/>
          </a:xfrm>
          <a:prstGeom prst="line">
            <a:avLst/>
          </a:prstGeom>
          <a:solidFill>
            <a:schemeClr val="accent1"/>
          </a:solidFill>
          <a:ln w="25400" cap="flat" cmpd="sng" algn="ctr">
            <a:solidFill>
              <a:srgbClr val="00B0F0"/>
            </a:solidFill>
            <a:prstDash val="solid"/>
            <a:round/>
            <a:headEnd type="none" w="med" len="med"/>
            <a:tailEnd type="none" w="med" len="med"/>
          </a:ln>
          <a:effectLst/>
        </p:spPr>
      </p:cxnSp>
      <p:sp>
        <p:nvSpPr>
          <p:cNvPr id="11" name="Avrundet rektangel 10"/>
          <p:cNvSpPr/>
          <p:nvPr/>
        </p:nvSpPr>
        <p:spPr bwMode="auto">
          <a:xfrm>
            <a:off x="1071538" y="1643050"/>
            <a:ext cx="6143668" cy="857256"/>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u="none" strike="noStrike" cap="none" normalizeH="0" baseline="0" dirty="0" smtClean="0">
                <a:ln>
                  <a:noFill/>
                </a:ln>
                <a:solidFill>
                  <a:schemeClr val="tx1"/>
                </a:solidFill>
                <a:effectLst/>
                <a:latin typeface="+mn-lt"/>
              </a:rPr>
              <a:t>Customer specific applications, GUI</a:t>
            </a:r>
            <a:r>
              <a:rPr kumimoji="0" lang="en-GB" sz="1200" b="1" u="none" strike="noStrike" cap="none" normalizeH="0" dirty="0" smtClean="0">
                <a:ln>
                  <a:noFill/>
                </a:ln>
                <a:solidFill>
                  <a:schemeClr val="tx1"/>
                </a:solidFill>
                <a:effectLst/>
                <a:latin typeface="+mn-lt"/>
              </a:rPr>
              <a:t> etc.</a:t>
            </a:r>
            <a:endParaRPr kumimoji="0" lang="en-GB" sz="1200" b="1" u="none" strike="noStrike" cap="none" normalizeH="0" baseline="0" dirty="0" smtClean="0">
              <a:ln>
                <a:noFill/>
              </a:ln>
              <a:solidFill>
                <a:schemeClr val="tx1"/>
              </a:solidFill>
              <a:effectLst/>
              <a:latin typeface="+mn-lt"/>
            </a:endParaRPr>
          </a:p>
        </p:txBody>
      </p:sp>
      <p:sp>
        <p:nvSpPr>
          <p:cNvPr id="5" name="Avrundet rektangel 4"/>
          <p:cNvSpPr/>
          <p:nvPr/>
        </p:nvSpPr>
        <p:spPr bwMode="auto">
          <a:xfrm>
            <a:off x="2357422" y="3000372"/>
            <a:ext cx="3571900" cy="1571636"/>
          </a:xfrm>
          <a:prstGeom prst="roundRect">
            <a:avLst/>
          </a:prstGeom>
          <a:solidFill>
            <a:srgbClr val="CCECFF"/>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smtClean="0">
                <a:latin typeface="+mn-lt"/>
              </a:rPr>
              <a:t>Telenor Objects</a:t>
            </a:r>
          </a:p>
          <a:p>
            <a:pPr marL="0" marR="0" indent="0" algn="ctr" defTabSz="914400" rtl="0" eaLnBrk="1" fontAlgn="base" latinLnBrk="0" hangingPunct="1">
              <a:lnSpc>
                <a:spcPct val="100000"/>
              </a:lnSpc>
              <a:spcBef>
                <a:spcPct val="0"/>
              </a:spcBef>
              <a:spcAft>
                <a:spcPct val="0"/>
              </a:spcAft>
              <a:buClrTx/>
              <a:buSzTx/>
              <a:buFontTx/>
              <a:buNone/>
              <a:tabLst/>
            </a:pPr>
            <a:r>
              <a:rPr lang="en-GB" sz="1000" smtClean="0">
                <a:latin typeface="+mn-lt"/>
              </a:rPr>
              <a:t>Operational</a:t>
            </a:r>
          </a:p>
          <a:p>
            <a:pPr marL="0" marR="0" indent="0" algn="ctr" defTabSz="914400" rtl="0" eaLnBrk="1" fontAlgn="base" latinLnBrk="0" hangingPunct="1">
              <a:lnSpc>
                <a:spcPct val="100000"/>
              </a:lnSpc>
              <a:spcBef>
                <a:spcPct val="0"/>
              </a:spcBef>
              <a:spcAft>
                <a:spcPct val="0"/>
              </a:spcAft>
              <a:buClrTx/>
              <a:buSzTx/>
              <a:buFontTx/>
              <a:buNone/>
              <a:tabLst/>
            </a:pPr>
            <a:r>
              <a:rPr lang="en-GB" sz="1000" smtClean="0">
                <a:latin typeface="+mn-lt"/>
              </a:rPr>
              <a:t>Center</a:t>
            </a:r>
          </a:p>
          <a:p>
            <a:pPr marL="0" marR="0" indent="0" algn="ctr" defTabSz="914400" rtl="0" eaLnBrk="1" fontAlgn="base" latinLnBrk="0" hangingPunct="1">
              <a:lnSpc>
                <a:spcPct val="100000"/>
              </a:lnSpc>
              <a:spcBef>
                <a:spcPct val="0"/>
              </a:spcBef>
              <a:spcAft>
                <a:spcPct val="0"/>
              </a:spcAft>
              <a:buClrTx/>
              <a:buSzTx/>
              <a:buFontTx/>
              <a:buNone/>
              <a:tabLst/>
            </a:pPr>
            <a:endParaRPr lang="en-GB" sz="1200" smtClean="0">
              <a:latin typeface="+mn-l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smtClean="0">
                <a:latin typeface="+mn-lt"/>
              </a:rPr>
              <a:t>Managed</a:t>
            </a:r>
          </a:p>
          <a:p>
            <a:pPr marL="0" marR="0" indent="0" algn="ctr" defTabSz="914400" rtl="0" eaLnBrk="1" fontAlgn="base" latinLnBrk="0" hangingPunct="1">
              <a:lnSpc>
                <a:spcPct val="100000"/>
              </a:lnSpc>
              <a:spcBef>
                <a:spcPct val="0"/>
              </a:spcBef>
              <a:spcAft>
                <a:spcPct val="0"/>
              </a:spcAft>
              <a:buClrTx/>
              <a:buSzTx/>
              <a:buFontTx/>
              <a:buNone/>
              <a:tabLst/>
            </a:pPr>
            <a:r>
              <a:rPr lang="en-GB" sz="1200" smtClean="0">
                <a:latin typeface="+mn-lt"/>
              </a:rPr>
              <a:t>Services</a:t>
            </a:r>
          </a:p>
          <a:p>
            <a:pPr marL="0" marR="0" indent="0" algn="ctr" defTabSz="914400" rtl="0" eaLnBrk="1" fontAlgn="base" latinLnBrk="0" hangingPunct="1">
              <a:lnSpc>
                <a:spcPct val="100000"/>
              </a:lnSpc>
              <a:spcBef>
                <a:spcPct val="0"/>
              </a:spcBef>
              <a:spcAft>
                <a:spcPct val="0"/>
              </a:spcAft>
              <a:buClrTx/>
              <a:buSzTx/>
              <a:buFontTx/>
              <a:buNone/>
              <a:tabLst/>
            </a:pPr>
            <a:endParaRPr lang="en-GB" sz="1200" smtClean="0">
              <a:latin typeface="+mn-l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smtClean="0">
                <a:latin typeface="+mn-lt"/>
              </a:rPr>
              <a:t>24/365</a:t>
            </a:r>
          </a:p>
          <a:p>
            <a:pPr marL="0" marR="0" indent="0" algn="ctr" defTabSz="914400" rtl="0" eaLnBrk="1" fontAlgn="base" latinLnBrk="0" hangingPunct="1">
              <a:lnSpc>
                <a:spcPct val="100000"/>
              </a:lnSpc>
              <a:spcBef>
                <a:spcPct val="0"/>
              </a:spcBef>
              <a:spcAft>
                <a:spcPct val="0"/>
              </a:spcAft>
              <a:buClrTx/>
              <a:buSzTx/>
              <a:buFontTx/>
              <a:buNone/>
              <a:tabLst/>
            </a:pPr>
            <a:endParaRPr lang="en-GB" sz="1200" smtClean="0">
              <a:latin typeface="+mn-lt"/>
            </a:endParaRPr>
          </a:p>
        </p:txBody>
      </p:sp>
      <p:sp>
        <p:nvSpPr>
          <p:cNvPr id="2" name="Tittel 1"/>
          <p:cNvSpPr>
            <a:spLocks noGrp="1"/>
          </p:cNvSpPr>
          <p:nvPr>
            <p:ph type="title"/>
          </p:nvPr>
        </p:nvSpPr>
        <p:spPr/>
        <p:txBody>
          <a:bodyPr/>
          <a:lstStyle/>
          <a:p>
            <a:r>
              <a:rPr lang="en-GB" smtClean="0">
                <a:solidFill>
                  <a:schemeClr val="accent3"/>
                </a:solidFill>
              </a:rPr>
              <a:t>Business model – Telenor Objects</a:t>
            </a:r>
            <a:endParaRPr lang="en-GB" sz="1400" i="1">
              <a:solidFill>
                <a:schemeClr val="accent3"/>
              </a:solidFill>
            </a:endParaRPr>
          </a:p>
        </p:txBody>
      </p:sp>
      <p:sp>
        <p:nvSpPr>
          <p:cNvPr id="4" name="Avrundet rektangel 3"/>
          <p:cNvSpPr/>
          <p:nvPr/>
        </p:nvSpPr>
        <p:spPr bwMode="auto">
          <a:xfrm>
            <a:off x="4643438" y="3000372"/>
            <a:ext cx="1285884" cy="1571636"/>
          </a:xfrm>
          <a:prstGeom prst="roundRect">
            <a:avLst/>
          </a:prstGeom>
          <a:solidFill>
            <a:schemeClr val="accent5">
              <a:lumMod val="40000"/>
              <a:lumOff val="60000"/>
              <a:alpha val="85000"/>
            </a:schemeClr>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GB" sz="1200" smtClean="0">
              <a:latin typeface="+mn-lt"/>
            </a:endParaRPr>
          </a:p>
          <a:p>
            <a:pPr marL="0" marR="0" indent="0" algn="ctr" defTabSz="914400" rtl="0" eaLnBrk="1" fontAlgn="base" latinLnBrk="0" hangingPunct="1">
              <a:lnSpc>
                <a:spcPct val="100000"/>
              </a:lnSpc>
              <a:spcBef>
                <a:spcPct val="0"/>
              </a:spcBef>
              <a:spcAft>
                <a:spcPct val="0"/>
              </a:spcAft>
              <a:buClrTx/>
              <a:buSzTx/>
              <a:buFontTx/>
              <a:buNone/>
              <a:tabLst/>
            </a:pPr>
            <a:endParaRPr lang="en-GB" sz="1200" smtClean="0">
              <a:latin typeface="+mn-l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smtClean="0">
                <a:latin typeface="+mn-lt"/>
              </a:rPr>
              <a:t>Generic</a:t>
            </a:r>
          </a:p>
          <a:p>
            <a:pPr marL="0" marR="0" indent="0" algn="ctr" defTabSz="914400" rtl="0" eaLnBrk="1" fontAlgn="base" latinLnBrk="0" hangingPunct="1">
              <a:lnSpc>
                <a:spcPct val="100000"/>
              </a:lnSpc>
              <a:spcBef>
                <a:spcPct val="0"/>
              </a:spcBef>
              <a:spcAft>
                <a:spcPct val="0"/>
              </a:spcAft>
              <a:buClrTx/>
              <a:buSzTx/>
              <a:buFontTx/>
              <a:buNone/>
              <a:tabLst/>
            </a:pPr>
            <a:r>
              <a:rPr lang="en-GB" sz="1200" smtClean="0">
                <a:latin typeface="+mn-lt"/>
              </a:rPr>
              <a:t>Functionality</a:t>
            </a:r>
          </a:p>
          <a:p>
            <a:pPr marL="0" marR="0" indent="0" algn="ctr" defTabSz="914400" rtl="0" eaLnBrk="1" fontAlgn="base" latinLnBrk="0" hangingPunct="1">
              <a:lnSpc>
                <a:spcPct val="100000"/>
              </a:lnSpc>
              <a:spcBef>
                <a:spcPct val="0"/>
              </a:spcBef>
              <a:spcAft>
                <a:spcPct val="0"/>
              </a:spcAft>
              <a:buClrTx/>
              <a:buSzTx/>
              <a:buFontTx/>
              <a:buNone/>
              <a:tabLst/>
            </a:pPr>
            <a:endParaRPr lang="en-GB" sz="1200" smtClean="0">
              <a:latin typeface="+mn-l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smtClean="0">
                <a:latin typeface="+mn-lt"/>
              </a:rPr>
              <a:t>”X”</a:t>
            </a:r>
          </a:p>
          <a:p>
            <a:pPr marL="0" marR="0" indent="0" algn="ctr" defTabSz="914400" rtl="0" eaLnBrk="1" fontAlgn="base" latinLnBrk="0" hangingPunct="1">
              <a:lnSpc>
                <a:spcPct val="100000"/>
              </a:lnSpc>
              <a:spcBef>
                <a:spcPct val="0"/>
              </a:spcBef>
              <a:spcAft>
                <a:spcPct val="0"/>
              </a:spcAft>
              <a:buClrTx/>
              <a:buSzTx/>
              <a:buFontTx/>
              <a:buNone/>
              <a:tabLst/>
            </a:pPr>
            <a:endParaRPr lang="en-GB" sz="900" smtClean="0">
              <a:latin typeface="+mn-lt"/>
            </a:endParaRPr>
          </a:p>
          <a:p>
            <a:pPr marL="0" marR="0" indent="0" algn="ctr" defTabSz="914400" rtl="0" eaLnBrk="1" fontAlgn="base" latinLnBrk="0" hangingPunct="1">
              <a:lnSpc>
                <a:spcPct val="100000"/>
              </a:lnSpc>
              <a:spcBef>
                <a:spcPct val="0"/>
              </a:spcBef>
              <a:spcAft>
                <a:spcPct val="0"/>
              </a:spcAft>
              <a:buClrTx/>
              <a:buSzTx/>
              <a:buFontTx/>
              <a:buNone/>
              <a:tabLst/>
            </a:pPr>
            <a:endParaRPr lang="en-GB" sz="900" smtClean="0">
              <a:latin typeface="+mn-lt"/>
            </a:endParaRPr>
          </a:p>
        </p:txBody>
      </p:sp>
      <p:cxnSp>
        <p:nvCxnSpPr>
          <p:cNvPr id="14" name="Rett linje 13"/>
          <p:cNvCxnSpPr/>
          <p:nvPr/>
        </p:nvCxnSpPr>
        <p:spPr bwMode="auto">
          <a:xfrm>
            <a:off x="1285852" y="2857496"/>
            <a:ext cx="6143668" cy="0"/>
          </a:xfrm>
          <a:prstGeom prst="line">
            <a:avLst/>
          </a:prstGeom>
          <a:solidFill>
            <a:schemeClr val="accent1"/>
          </a:solidFill>
          <a:ln w="25400" cap="flat" cmpd="sng" algn="ctr">
            <a:solidFill>
              <a:srgbClr val="00B0F0"/>
            </a:solidFill>
            <a:prstDash val="sysDash"/>
            <a:round/>
            <a:headEnd type="none" w="med" len="med"/>
            <a:tailEnd type="none" w="med" len="med"/>
          </a:ln>
          <a:effectLst/>
        </p:spPr>
      </p:cxnSp>
      <p:cxnSp>
        <p:nvCxnSpPr>
          <p:cNvPr id="21" name="Rett linje 20"/>
          <p:cNvCxnSpPr/>
          <p:nvPr/>
        </p:nvCxnSpPr>
        <p:spPr bwMode="auto">
          <a:xfrm rot="5400000" flipH="1" flipV="1">
            <a:off x="1254895" y="2531263"/>
            <a:ext cx="642942" cy="9524"/>
          </a:xfrm>
          <a:prstGeom prst="line">
            <a:avLst/>
          </a:prstGeom>
          <a:solidFill>
            <a:schemeClr val="accent1"/>
          </a:solidFill>
          <a:ln w="25400" cap="flat" cmpd="sng" algn="ctr">
            <a:solidFill>
              <a:srgbClr val="00B0F0"/>
            </a:solidFill>
            <a:prstDash val="sysDash"/>
            <a:round/>
            <a:headEnd type="none" w="med" len="med"/>
            <a:tailEnd type="none" w="med" len="med"/>
          </a:ln>
          <a:effectLst/>
        </p:spPr>
      </p:cxnSp>
      <p:cxnSp>
        <p:nvCxnSpPr>
          <p:cNvPr id="23" name="Rett linje 22"/>
          <p:cNvCxnSpPr/>
          <p:nvPr/>
        </p:nvCxnSpPr>
        <p:spPr bwMode="auto">
          <a:xfrm rot="5400000" flipH="1" flipV="1">
            <a:off x="2040713" y="2531263"/>
            <a:ext cx="642942" cy="9524"/>
          </a:xfrm>
          <a:prstGeom prst="line">
            <a:avLst/>
          </a:prstGeom>
          <a:solidFill>
            <a:schemeClr val="accent1"/>
          </a:solidFill>
          <a:ln w="25400" cap="flat" cmpd="sng" algn="ctr">
            <a:solidFill>
              <a:srgbClr val="00B0F0"/>
            </a:solidFill>
            <a:prstDash val="sysDash"/>
            <a:round/>
            <a:headEnd type="none" w="med" len="med"/>
            <a:tailEnd type="none" w="med" len="med"/>
          </a:ln>
          <a:effectLst/>
        </p:spPr>
      </p:cxnSp>
      <p:cxnSp>
        <p:nvCxnSpPr>
          <p:cNvPr id="24" name="Rett linje 23"/>
          <p:cNvCxnSpPr/>
          <p:nvPr/>
        </p:nvCxnSpPr>
        <p:spPr bwMode="auto">
          <a:xfrm rot="5400000" flipH="1" flipV="1">
            <a:off x="2755093" y="2531263"/>
            <a:ext cx="642942" cy="9524"/>
          </a:xfrm>
          <a:prstGeom prst="line">
            <a:avLst/>
          </a:prstGeom>
          <a:solidFill>
            <a:schemeClr val="accent1"/>
          </a:solidFill>
          <a:ln w="25400" cap="flat" cmpd="sng" algn="ctr">
            <a:solidFill>
              <a:srgbClr val="00B0F0"/>
            </a:solidFill>
            <a:prstDash val="sysDash"/>
            <a:round/>
            <a:headEnd type="none" w="med" len="med"/>
            <a:tailEnd type="none" w="med" len="med"/>
          </a:ln>
          <a:effectLst/>
        </p:spPr>
      </p:cxnSp>
      <p:cxnSp>
        <p:nvCxnSpPr>
          <p:cNvPr id="25" name="Rett linje 24"/>
          <p:cNvCxnSpPr/>
          <p:nvPr/>
        </p:nvCxnSpPr>
        <p:spPr bwMode="auto">
          <a:xfrm rot="5400000" flipH="1" flipV="1">
            <a:off x="3469473" y="2531263"/>
            <a:ext cx="642942" cy="9524"/>
          </a:xfrm>
          <a:prstGeom prst="line">
            <a:avLst/>
          </a:prstGeom>
          <a:solidFill>
            <a:schemeClr val="accent1"/>
          </a:solidFill>
          <a:ln w="25400" cap="flat" cmpd="sng" algn="ctr">
            <a:solidFill>
              <a:srgbClr val="00B0F0"/>
            </a:solidFill>
            <a:prstDash val="sysDash"/>
            <a:round/>
            <a:headEnd type="none" w="med" len="med"/>
            <a:tailEnd type="none" w="med" len="med"/>
          </a:ln>
          <a:effectLst/>
        </p:spPr>
      </p:cxnSp>
      <p:sp>
        <p:nvSpPr>
          <p:cNvPr id="7" name="Avrundet rektangel 6"/>
          <p:cNvSpPr/>
          <p:nvPr/>
        </p:nvSpPr>
        <p:spPr bwMode="auto">
          <a:xfrm>
            <a:off x="1142976" y="2000240"/>
            <a:ext cx="928694" cy="285752"/>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i="0" u="none" strike="noStrike" cap="none" normalizeH="0" baseline="0" dirty="0" smtClean="0">
                <a:ln>
                  <a:noFill/>
                </a:ln>
                <a:solidFill>
                  <a:schemeClr val="tx1"/>
                </a:solidFill>
                <a:effectLst/>
                <a:latin typeface="+mn-lt"/>
              </a:rPr>
              <a:t>Home</a:t>
            </a:r>
          </a:p>
        </p:txBody>
      </p:sp>
      <p:sp>
        <p:nvSpPr>
          <p:cNvPr id="26" name="TekstSylinder 25"/>
          <p:cNvSpPr txBox="1"/>
          <p:nvPr/>
        </p:nvSpPr>
        <p:spPr>
          <a:xfrm>
            <a:off x="6858016" y="2571744"/>
            <a:ext cx="583814" cy="307777"/>
          </a:xfrm>
          <a:prstGeom prst="rect">
            <a:avLst/>
          </a:prstGeom>
          <a:noFill/>
        </p:spPr>
        <p:txBody>
          <a:bodyPr wrap="none" rtlCol="0">
            <a:spAutoFit/>
          </a:bodyPr>
          <a:lstStyle/>
          <a:p>
            <a:r>
              <a:rPr lang="en-GB" sz="1400" dirty="0" smtClean="0">
                <a:solidFill>
                  <a:schemeClr val="accent3"/>
                </a:solidFill>
                <a:latin typeface="+mn-lt"/>
              </a:rPr>
              <a:t>APIs</a:t>
            </a:r>
            <a:endParaRPr lang="en-GB" sz="1400" dirty="0">
              <a:solidFill>
                <a:schemeClr val="accent3"/>
              </a:solidFill>
              <a:latin typeface="+mn-lt"/>
            </a:endParaRPr>
          </a:p>
        </p:txBody>
      </p:sp>
      <p:sp>
        <p:nvSpPr>
          <p:cNvPr id="27" name="Avrundet rektangel 26"/>
          <p:cNvSpPr/>
          <p:nvPr/>
        </p:nvSpPr>
        <p:spPr bwMode="auto">
          <a:xfrm>
            <a:off x="1000100" y="4929198"/>
            <a:ext cx="6286544" cy="1285884"/>
          </a:xfrm>
          <a:prstGeom prst="roundRect">
            <a:avLst/>
          </a:prstGeom>
          <a:gradFill rotWithShape="1">
            <a:gsLst>
              <a:gs pos="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lgn="r"/>
            <a:endParaRPr lang="en-GB" sz="1600" smtClean="0"/>
          </a:p>
        </p:txBody>
      </p:sp>
      <p:cxnSp>
        <p:nvCxnSpPr>
          <p:cNvPr id="35" name="Rett linje 34"/>
          <p:cNvCxnSpPr/>
          <p:nvPr/>
        </p:nvCxnSpPr>
        <p:spPr bwMode="auto">
          <a:xfrm rot="5400000" flipH="1" flipV="1">
            <a:off x="2612217" y="5603097"/>
            <a:ext cx="347666" cy="0"/>
          </a:xfrm>
          <a:prstGeom prst="line">
            <a:avLst/>
          </a:prstGeom>
          <a:solidFill>
            <a:schemeClr val="accent1"/>
          </a:solidFill>
          <a:ln w="25400" cap="flat" cmpd="sng" algn="ctr">
            <a:solidFill>
              <a:srgbClr val="00B0F0"/>
            </a:solidFill>
            <a:prstDash val="solid"/>
            <a:round/>
            <a:headEnd type="none" w="med" len="med"/>
            <a:tailEnd type="none" w="med" len="med"/>
          </a:ln>
          <a:effectLst/>
        </p:spPr>
      </p:cxnSp>
      <p:cxnSp>
        <p:nvCxnSpPr>
          <p:cNvPr id="36" name="Rett linje 35"/>
          <p:cNvCxnSpPr/>
          <p:nvPr/>
        </p:nvCxnSpPr>
        <p:spPr bwMode="auto">
          <a:xfrm rot="5400000" flipH="1" flipV="1">
            <a:off x="5398299" y="5603097"/>
            <a:ext cx="347666" cy="0"/>
          </a:xfrm>
          <a:prstGeom prst="line">
            <a:avLst/>
          </a:prstGeom>
          <a:solidFill>
            <a:schemeClr val="accent1"/>
          </a:solidFill>
          <a:ln w="25400" cap="flat" cmpd="sng" algn="ctr">
            <a:solidFill>
              <a:srgbClr val="00B0F0"/>
            </a:solidFill>
            <a:prstDash val="solid"/>
            <a:round/>
            <a:headEnd type="none" w="med" len="med"/>
            <a:tailEnd type="none" w="med" len="med"/>
          </a:ln>
          <a:effectLst/>
        </p:spPr>
      </p:cxnSp>
      <p:cxnSp>
        <p:nvCxnSpPr>
          <p:cNvPr id="37" name="Rett linje 36"/>
          <p:cNvCxnSpPr/>
          <p:nvPr/>
        </p:nvCxnSpPr>
        <p:spPr bwMode="auto">
          <a:xfrm rot="5400000" flipH="1" flipV="1">
            <a:off x="4040977" y="5603097"/>
            <a:ext cx="347666" cy="0"/>
          </a:xfrm>
          <a:prstGeom prst="line">
            <a:avLst/>
          </a:prstGeom>
          <a:solidFill>
            <a:schemeClr val="accent1"/>
          </a:solidFill>
          <a:ln w="25400" cap="flat" cmpd="sng" algn="ctr">
            <a:solidFill>
              <a:srgbClr val="00B0F0"/>
            </a:solidFill>
            <a:prstDash val="solid"/>
            <a:round/>
            <a:headEnd type="none" w="med" len="med"/>
            <a:tailEnd type="none" w="med" len="med"/>
          </a:ln>
          <a:effectLst/>
        </p:spPr>
      </p:cxnSp>
      <p:sp>
        <p:nvSpPr>
          <p:cNvPr id="29" name="Avrundet rektangel 28"/>
          <p:cNvSpPr/>
          <p:nvPr/>
        </p:nvSpPr>
        <p:spPr bwMode="auto">
          <a:xfrm>
            <a:off x="3643306" y="5572140"/>
            <a:ext cx="1071570" cy="428628"/>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i="0" u="none" strike="noStrike" cap="none" normalizeH="0" baseline="0" smtClean="0">
                <a:ln>
                  <a:noFill/>
                </a:ln>
                <a:solidFill>
                  <a:schemeClr val="tx1"/>
                </a:solidFill>
                <a:effectLst/>
                <a:latin typeface="+mn-lt"/>
              </a:rPr>
              <a:t>Variety of</a:t>
            </a:r>
          </a:p>
          <a:p>
            <a:pPr marL="0" marR="0" indent="0" algn="ctr" defTabSz="914400" rtl="0" eaLnBrk="1" fontAlgn="base" latinLnBrk="0" hangingPunct="1">
              <a:lnSpc>
                <a:spcPct val="100000"/>
              </a:lnSpc>
              <a:spcBef>
                <a:spcPct val="0"/>
              </a:spcBef>
              <a:spcAft>
                <a:spcPct val="0"/>
              </a:spcAft>
              <a:buClrTx/>
              <a:buSzTx/>
              <a:buFontTx/>
              <a:buNone/>
              <a:tabLst/>
            </a:pPr>
            <a:r>
              <a:rPr lang="en-GB" sz="1000" smtClean="0">
                <a:latin typeface="+mn-lt"/>
              </a:rPr>
              <a:t>gateways</a:t>
            </a:r>
            <a:endParaRPr kumimoji="0" lang="en-GB" sz="1000" i="0" u="none" strike="noStrike" cap="none" normalizeH="0" baseline="0" smtClean="0">
              <a:ln>
                <a:noFill/>
              </a:ln>
              <a:solidFill>
                <a:schemeClr val="tx1"/>
              </a:solidFill>
              <a:effectLst/>
              <a:latin typeface="+mn-lt"/>
            </a:endParaRPr>
          </a:p>
        </p:txBody>
      </p:sp>
      <p:sp>
        <p:nvSpPr>
          <p:cNvPr id="31" name="Avrundet rektangel 30"/>
          <p:cNvSpPr/>
          <p:nvPr/>
        </p:nvSpPr>
        <p:spPr bwMode="auto">
          <a:xfrm>
            <a:off x="2214546" y="5572140"/>
            <a:ext cx="1143008" cy="428628"/>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i="0" u="none" strike="noStrike" cap="none" normalizeH="0" baseline="0" smtClean="0">
                <a:ln>
                  <a:noFill/>
                </a:ln>
                <a:solidFill>
                  <a:schemeClr val="tx1"/>
                </a:solidFill>
                <a:effectLst/>
                <a:latin typeface="+mn-lt"/>
              </a:rPr>
              <a:t>Variety of</a:t>
            </a:r>
          </a:p>
          <a:p>
            <a:pPr marL="0" marR="0" indent="0" algn="ctr" defTabSz="914400" rtl="0" eaLnBrk="1" fontAlgn="base" latinLnBrk="0" hangingPunct="1">
              <a:lnSpc>
                <a:spcPct val="100000"/>
              </a:lnSpc>
              <a:spcBef>
                <a:spcPct val="0"/>
              </a:spcBef>
              <a:spcAft>
                <a:spcPct val="0"/>
              </a:spcAft>
              <a:buClrTx/>
              <a:buSzTx/>
              <a:buFontTx/>
              <a:buNone/>
              <a:tabLst/>
            </a:pPr>
            <a:r>
              <a:rPr lang="en-GB" sz="1000" smtClean="0">
                <a:latin typeface="+mn-lt"/>
              </a:rPr>
              <a:t>Devices</a:t>
            </a:r>
            <a:endParaRPr kumimoji="0" lang="en-GB" sz="1000" i="0" u="none" strike="noStrike" cap="none" normalizeH="0" baseline="0" smtClean="0">
              <a:ln>
                <a:noFill/>
              </a:ln>
              <a:solidFill>
                <a:schemeClr val="tx1"/>
              </a:solidFill>
              <a:effectLst/>
              <a:latin typeface="+mn-lt"/>
            </a:endParaRPr>
          </a:p>
        </p:txBody>
      </p:sp>
      <p:cxnSp>
        <p:nvCxnSpPr>
          <p:cNvPr id="38" name="Rett linje 37"/>
          <p:cNvCxnSpPr/>
          <p:nvPr/>
        </p:nvCxnSpPr>
        <p:spPr bwMode="auto">
          <a:xfrm>
            <a:off x="1643042" y="5429264"/>
            <a:ext cx="5000660" cy="0"/>
          </a:xfrm>
          <a:prstGeom prst="line">
            <a:avLst/>
          </a:prstGeom>
          <a:solidFill>
            <a:schemeClr val="accent1"/>
          </a:solidFill>
          <a:ln w="25400" cap="flat" cmpd="sng" algn="ctr">
            <a:solidFill>
              <a:srgbClr val="00B0F0"/>
            </a:solidFill>
            <a:prstDash val="sysDash"/>
            <a:round/>
            <a:headEnd type="none" w="med" len="med"/>
            <a:tailEnd type="none" w="med" len="med"/>
          </a:ln>
          <a:effectLst/>
        </p:spPr>
      </p:cxnSp>
      <p:cxnSp>
        <p:nvCxnSpPr>
          <p:cNvPr id="39" name="Rett linje 38"/>
          <p:cNvCxnSpPr/>
          <p:nvPr/>
        </p:nvCxnSpPr>
        <p:spPr bwMode="auto">
          <a:xfrm rot="5400000" flipH="1" flipV="1">
            <a:off x="2500298" y="4929198"/>
            <a:ext cx="1000132" cy="0"/>
          </a:xfrm>
          <a:prstGeom prst="line">
            <a:avLst/>
          </a:prstGeom>
          <a:solidFill>
            <a:schemeClr val="accent1"/>
          </a:solidFill>
          <a:ln w="25400" cap="flat" cmpd="sng" algn="ctr">
            <a:solidFill>
              <a:srgbClr val="00B0F0"/>
            </a:solidFill>
            <a:prstDash val="sysDash"/>
            <a:round/>
            <a:headEnd type="none" w="med" len="med"/>
            <a:tailEnd type="none" w="med" len="med"/>
          </a:ln>
          <a:effectLst/>
        </p:spPr>
      </p:cxnSp>
      <p:sp>
        <p:nvSpPr>
          <p:cNvPr id="3" name="Avrundet rektangel 2"/>
          <p:cNvSpPr/>
          <p:nvPr/>
        </p:nvSpPr>
        <p:spPr bwMode="auto">
          <a:xfrm>
            <a:off x="2357422" y="3000372"/>
            <a:ext cx="1285884" cy="1571636"/>
          </a:xfrm>
          <a:prstGeom prst="roundRect">
            <a:avLst/>
          </a:prstGeom>
          <a:solidFill>
            <a:schemeClr val="accent5">
              <a:lumMod val="40000"/>
              <a:lumOff val="60000"/>
            </a:schemeClr>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400" dirty="0" smtClean="0">
                <a:latin typeface="+mn-lt"/>
              </a:rPr>
              <a:t>Shepherd</a:t>
            </a:r>
          </a:p>
          <a:p>
            <a:pPr marL="0" marR="0" indent="0" algn="ctr" defTabSz="914400" rtl="0" eaLnBrk="1" fontAlgn="base" latinLnBrk="0" hangingPunct="1">
              <a:lnSpc>
                <a:spcPct val="100000"/>
              </a:lnSpc>
              <a:spcBef>
                <a:spcPct val="0"/>
              </a:spcBef>
              <a:spcAft>
                <a:spcPct val="0"/>
              </a:spcAft>
              <a:buClrTx/>
              <a:buSzTx/>
              <a:buFontTx/>
              <a:buNone/>
              <a:tabLst/>
            </a:pPr>
            <a:r>
              <a:rPr lang="en-GB" sz="1000" b="0" dirty="0" smtClean="0">
                <a:latin typeface="+mn-lt"/>
              </a:rPr>
              <a:t>Secure Message Exchange</a:t>
            </a:r>
          </a:p>
          <a:p>
            <a:pPr marL="0" marR="0" indent="0" algn="ctr" defTabSz="914400" rtl="0" eaLnBrk="1" fontAlgn="base" latinLnBrk="0" hangingPunct="1">
              <a:lnSpc>
                <a:spcPct val="100000"/>
              </a:lnSpc>
              <a:spcBef>
                <a:spcPct val="0"/>
              </a:spcBef>
              <a:spcAft>
                <a:spcPct val="0"/>
              </a:spcAft>
              <a:buClrTx/>
              <a:buSzTx/>
              <a:buFontTx/>
              <a:buNone/>
              <a:tabLst/>
            </a:pPr>
            <a:r>
              <a:rPr lang="en-GB" sz="1000" b="0" dirty="0" smtClean="0">
                <a:latin typeface="+mn-lt"/>
              </a:rPr>
              <a:t>and infrastructure related services</a:t>
            </a:r>
            <a:endParaRPr kumimoji="0" lang="en-GB" sz="1000" b="0" i="0" u="none" strike="noStrike" cap="none" normalizeH="0" baseline="0" dirty="0" smtClean="0">
              <a:ln>
                <a:noFill/>
              </a:ln>
              <a:solidFill>
                <a:schemeClr val="tx1"/>
              </a:solidFill>
              <a:effectLst/>
              <a:latin typeface="+mn-lt"/>
            </a:endParaRPr>
          </a:p>
        </p:txBody>
      </p:sp>
      <p:cxnSp>
        <p:nvCxnSpPr>
          <p:cNvPr id="43" name="Rett pil 42"/>
          <p:cNvCxnSpPr/>
          <p:nvPr/>
        </p:nvCxnSpPr>
        <p:spPr bwMode="auto">
          <a:xfrm rot="5400000">
            <a:off x="428596" y="4071942"/>
            <a:ext cx="2428892" cy="1588"/>
          </a:xfrm>
          <a:prstGeom prst="straightConnector1">
            <a:avLst/>
          </a:prstGeom>
          <a:solidFill>
            <a:schemeClr val="accent1"/>
          </a:solidFill>
          <a:ln w="9525" cap="flat" cmpd="sng" algn="ctr">
            <a:solidFill>
              <a:srgbClr val="FF0000"/>
            </a:solidFill>
            <a:prstDash val="solid"/>
            <a:round/>
            <a:headEnd type="arrow"/>
            <a:tailEnd type="arrow"/>
          </a:ln>
          <a:effectLst/>
        </p:spPr>
      </p:cxnSp>
      <p:sp>
        <p:nvSpPr>
          <p:cNvPr id="44" name="TekstSylinder 43"/>
          <p:cNvSpPr txBox="1"/>
          <p:nvPr/>
        </p:nvSpPr>
        <p:spPr>
          <a:xfrm rot="16200000">
            <a:off x="1032361" y="3740687"/>
            <a:ext cx="926856" cy="276999"/>
          </a:xfrm>
          <a:prstGeom prst="rect">
            <a:avLst/>
          </a:prstGeom>
          <a:noFill/>
        </p:spPr>
        <p:txBody>
          <a:bodyPr wrap="none" rtlCol="0">
            <a:spAutoFit/>
          </a:bodyPr>
          <a:lstStyle/>
          <a:p>
            <a:r>
              <a:rPr lang="en-GB" sz="1200" dirty="0" smtClean="0">
                <a:latin typeface="+mn-lt"/>
              </a:rPr>
              <a:t>Shepherd</a:t>
            </a:r>
            <a:endParaRPr lang="en-GB" sz="1200" dirty="0">
              <a:latin typeface="+mn-lt"/>
            </a:endParaRPr>
          </a:p>
        </p:txBody>
      </p:sp>
      <p:sp>
        <p:nvSpPr>
          <p:cNvPr id="40" name="Avrundet rektangel 39"/>
          <p:cNvSpPr/>
          <p:nvPr/>
        </p:nvSpPr>
        <p:spPr bwMode="auto">
          <a:xfrm>
            <a:off x="1988326" y="2000240"/>
            <a:ext cx="928694" cy="285752"/>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i="0" u="none" strike="noStrike" cap="none" normalizeH="0" baseline="0" dirty="0" smtClean="0">
                <a:ln>
                  <a:noFill/>
                </a:ln>
                <a:solidFill>
                  <a:schemeClr val="tx1"/>
                </a:solidFill>
                <a:effectLst/>
                <a:latin typeface="+mn-lt"/>
              </a:rPr>
              <a:t>Health</a:t>
            </a:r>
          </a:p>
        </p:txBody>
      </p:sp>
      <p:sp>
        <p:nvSpPr>
          <p:cNvPr id="41" name="Avrundet rektangel 40"/>
          <p:cNvSpPr/>
          <p:nvPr/>
        </p:nvSpPr>
        <p:spPr bwMode="auto">
          <a:xfrm>
            <a:off x="2833676" y="2000240"/>
            <a:ext cx="785818" cy="285752"/>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i="0" u="none" strike="noStrike" cap="none" normalizeH="0" baseline="0" dirty="0" smtClean="0">
                <a:ln>
                  <a:noFill/>
                </a:ln>
                <a:solidFill>
                  <a:schemeClr val="tx1"/>
                </a:solidFill>
                <a:effectLst/>
                <a:latin typeface="+mn-lt"/>
              </a:rPr>
              <a:t>Fleet</a:t>
            </a:r>
          </a:p>
        </p:txBody>
      </p:sp>
      <p:sp>
        <p:nvSpPr>
          <p:cNvPr id="42" name="Avrundet rektangel 41"/>
          <p:cNvSpPr/>
          <p:nvPr/>
        </p:nvSpPr>
        <p:spPr bwMode="auto">
          <a:xfrm>
            <a:off x="3536150" y="2000240"/>
            <a:ext cx="1214446" cy="285752"/>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i="0" u="none" strike="noStrike" cap="none" normalizeH="0" baseline="0" dirty="0" smtClean="0">
                <a:ln>
                  <a:noFill/>
                </a:ln>
                <a:solidFill>
                  <a:schemeClr val="tx1"/>
                </a:solidFill>
                <a:effectLst/>
                <a:latin typeface="+mn-lt"/>
              </a:rPr>
              <a:t>Food tracing</a:t>
            </a:r>
          </a:p>
        </p:txBody>
      </p:sp>
      <p:sp>
        <p:nvSpPr>
          <p:cNvPr id="49" name="Avrundet rektangel 48"/>
          <p:cNvSpPr/>
          <p:nvPr/>
        </p:nvSpPr>
        <p:spPr bwMode="auto">
          <a:xfrm>
            <a:off x="5000628" y="5572140"/>
            <a:ext cx="1071570" cy="428628"/>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i="0" u="none" strike="noStrike" cap="none" normalizeH="0" baseline="0" smtClean="0">
                <a:ln>
                  <a:noFill/>
                </a:ln>
                <a:solidFill>
                  <a:schemeClr val="tx1"/>
                </a:solidFill>
                <a:effectLst/>
                <a:latin typeface="+mn-lt"/>
              </a:rPr>
              <a:t>Variety of</a:t>
            </a:r>
          </a:p>
          <a:p>
            <a:pPr marL="0" marR="0" indent="0" algn="ctr" defTabSz="914400" rtl="0" eaLnBrk="1" fontAlgn="base" latinLnBrk="0" hangingPunct="1">
              <a:lnSpc>
                <a:spcPct val="100000"/>
              </a:lnSpc>
              <a:spcBef>
                <a:spcPct val="0"/>
              </a:spcBef>
              <a:spcAft>
                <a:spcPct val="0"/>
              </a:spcAft>
              <a:buClrTx/>
              <a:buSzTx/>
              <a:buFontTx/>
              <a:buNone/>
              <a:tabLst/>
            </a:pPr>
            <a:r>
              <a:rPr lang="en-GB" sz="1000" smtClean="0">
                <a:latin typeface="+mn-lt"/>
              </a:rPr>
              <a:t>sensors</a:t>
            </a:r>
            <a:endParaRPr kumimoji="0" lang="en-GB" sz="1000" i="0" u="none" strike="noStrike" cap="none" normalizeH="0" baseline="0" smtClean="0">
              <a:ln>
                <a:noFill/>
              </a:ln>
              <a:solidFill>
                <a:schemeClr val="tx1"/>
              </a:solidFill>
              <a:effectLst/>
              <a:latin typeface="+mn-lt"/>
            </a:endParaRPr>
          </a:p>
        </p:txBody>
      </p:sp>
      <p:cxnSp>
        <p:nvCxnSpPr>
          <p:cNvPr id="52" name="Rett linje 51"/>
          <p:cNvCxnSpPr/>
          <p:nvPr/>
        </p:nvCxnSpPr>
        <p:spPr bwMode="auto">
          <a:xfrm rot="5400000" flipH="1" flipV="1">
            <a:off x="4255291" y="2531263"/>
            <a:ext cx="642942" cy="9524"/>
          </a:xfrm>
          <a:prstGeom prst="line">
            <a:avLst/>
          </a:prstGeom>
          <a:solidFill>
            <a:schemeClr val="accent1"/>
          </a:solidFill>
          <a:ln w="25400" cap="flat" cmpd="sng" algn="ctr">
            <a:solidFill>
              <a:srgbClr val="00B0F0"/>
            </a:solidFill>
            <a:prstDash val="sysDash"/>
            <a:round/>
            <a:headEnd type="none" w="med" len="med"/>
            <a:tailEnd type="none" w="med" len="med"/>
          </a:ln>
          <a:effectLst/>
        </p:spPr>
      </p:cxnSp>
      <p:cxnSp>
        <p:nvCxnSpPr>
          <p:cNvPr id="53" name="Rett linje 52"/>
          <p:cNvCxnSpPr/>
          <p:nvPr/>
        </p:nvCxnSpPr>
        <p:spPr bwMode="auto">
          <a:xfrm rot="5400000" flipH="1" flipV="1">
            <a:off x="5041109" y="2531263"/>
            <a:ext cx="642942" cy="9524"/>
          </a:xfrm>
          <a:prstGeom prst="line">
            <a:avLst/>
          </a:prstGeom>
          <a:solidFill>
            <a:schemeClr val="accent1"/>
          </a:solidFill>
          <a:ln w="25400" cap="flat" cmpd="sng" algn="ctr">
            <a:solidFill>
              <a:srgbClr val="00B0F0"/>
            </a:solidFill>
            <a:prstDash val="sysDash"/>
            <a:round/>
            <a:headEnd type="none" w="med" len="med"/>
            <a:tailEnd type="none" w="med" len="med"/>
          </a:ln>
          <a:effectLst/>
        </p:spPr>
      </p:cxnSp>
      <p:sp>
        <p:nvSpPr>
          <p:cNvPr id="46" name="Avrundet rektangel 45"/>
          <p:cNvSpPr/>
          <p:nvPr/>
        </p:nvSpPr>
        <p:spPr bwMode="auto">
          <a:xfrm>
            <a:off x="4667252" y="2000240"/>
            <a:ext cx="857256" cy="285752"/>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i="0" u="none" strike="noStrike" cap="none" normalizeH="0" baseline="0" dirty="0" smtClean="0">
                <a:ln>
                  <a:noFill/>
                </a:ln>
                <a:solidFill>
                  <a:schemeClr val="tx1"/>
                </a:solidFill>
                <a:effectLst/>
                <a:latin typeface="+mn-lt"/>
              </a:rPr>
              <a:t>Energy</a:t>
            </a:r>
          </a:p>
        </p:txBody>
      </p:sp>
      <p:cxnSp>
        <p:nvCxnSpPr>
          <p:cNvPr id="54" name="Rett linje 53"/>
          <p:cNvCxnSpPr/>
          <p:nvPr/>
        </p:nvCxnSpPr>
        <p:spPr bwMode="auto">
          <a:xfrm rot="5400000" flipH="1" flipV="1">
            <a:off x="5755489" y="2531263"/>
            <a:ext cx="642942" cy="9524"/>
          </a:xfrm>
          <a:prstGeom prst="line">
            <a:avLst/>
          </a:prstGeom>
          <a:solidFill>
            <a:schemeClr val="accent1"/>
          </a:solidFill>
          <a:ln w="25400" cap="flat" cmpd="sng" algn="ctr">
            <a:solidFill>
              <a:srgbClr val="00B0F0"/>
            </a:solidFill>
            <a:prstDash val="sysDash"/>
            <a:round/>
            <a:headEnd type="none" w="med" len="med"/>
            <a:tailEnd type="none" w="med" len="med"/>
          </a:ln>
          <a:effectLst/>
        </p:spPr>
      </p:cxnSp>
      <p:sp>
        <p:nvSpPr>
          <p:cNvPr id="47" name="Avrundet rektangel 46"/>
          <p:cNvSpPr/>
          <p:nvPr/>
        </p:nvSpPr>
        <p:spPr bwMode="auto">
          <a:xfrm>
            <a:off x="5441164" y="2000240"/>
            <a:ext cx="1000132" cy="285752"/>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i="0" u="none" strike="noStrike" cap="none" normalizeH="0" baseline="0" dirty="0" smtClean="0">
                <a:ln>
                  <a:noFill/>
                </a:ln>
                <a:solidFill>
                  <a:schemeClr val="tx1"/>
                </a:solidFill>
                <a:effectLst/>
                <a:latin typeface="+mn-lt"/>
              </a:rPr>
              <a:t>Automation</a:t>
            </a:r>
          </a:p>
        </p:txBody>
      </p:sp>
      <p:cxnSp>
        <p:nvCxnSpPr>
          <p:cNvPr id="56" name="Rett linje 55"/>
          <p:cNvCxnSpPr/>
          <p:nvPr/>
        </p:nvCxnSpPr>
        <p:spPr bwMode="auto">
          <a:xfrm rot="5400000" flipH="1" flipV="1">
            <a:off x="6398431" y="2531263"/>
            <a:ext cx="642942" cy="9524"/>
          </a:xfrm>
          <a:prstGeom prst="line">
            <a:avLst/>
          </a:prstGeom>
          <a:solidFill>
            <a:schemeClr val="accent1"/>
          </a:solidFill>
          <a:ln w="25400" cap="flat" cmpd="sng" algn="ctr">
            <a:solidFill>
              <a:srgbClr val="00B0F0"/>
            </a:solidFill>
            <a:prstDash val="sysDash"/>
            <a:round/>
            <a:headEnd type="none" w="med" len="med"/>
            <a:tailEnd type="none" w="med" len="med"/>
          </a:ln>
          <a:effectLst/>
        </p:spPr>
      </p:cxnSp>
      <p:sp>
        <p:nvSpPr>
          <p:cNvPr id="48" name="Avrundet rektangel 47"/>
          <p:cNvSpPr/>
          <p:nvPr/>
        </p:nvSpPr>
        <p:spPr bwMode="auto">
          <a:xfrm>
            <a:off x="6357950" y="2000240"/>
            <a:ext cx="857256" cy="285752"/>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i="0" u="none" strike="noStrike" cap="none" normalizeH="0" baseline="0" dirty="0" smtClean="0">
                <a:ln>
                  <a:noFill/>
                </a:ln>
                <a:solidFill>
                  <a:schemeClr val="tx1"/>
                </a:solidFill>
                <a:effectLst/>
                <a:latin typeface="+mn-lt"/>
              </a:rPr>
              <a:t>Logistics</a:t>
            </a:r>
          </a:p>
        </p:txBody>
      </p:sp>
      <p:sp>
        <p:nvSpPr>
          <p:cNvPr id="50" name="TextBox 49"/>
          <p:cNvSpPr txBox="1"/>
          <p:nvPr/>
        </p:nvSpPr>
        <p:spPr>
          <a:xfrm>
            <a:off x="5047793" y="1273718"/>
            <a:ext cx="2197974" cy="369332"/>
          </a:xfrm>
          <a:prstGeom prst="rect">
            <a:avLst/>
          </a:prstGeom>
          <a:noFill/>
        </p:spPr>
        <p:txBody>
          <a:bodyPr wrap="none" rtlCol="0">
            <a:spAutoFit/>
          </a:bodyPr>
          <a:lstStyle/>
          <a:p>
            <a:r>
              <a:rPr lang="en-GB" smtClean="0"/>
              <a:t>Service providers</a:t>
            </a:r>
            <a:endParaRPr lang="en-GB"/>
          </a:p>
        </p:txBody>
      </p:sp>
      <p:sp>
        <p:nvSpPr>
          <p:cNvPr id="51" name="TextBox 50"/>
          <p:cNvSpPr txBox="1"/>
          <p:nvPr/>
        </p:nvSpPr>
        <p:spPr>
          <a:xfrm>
            <a:off x="5181977" y="5000636"/>
            <a:ext cx="2121030" cy="369332"/>
          </a:xfrm>
          <a:prstGeom prst="rect">
            <a:avLst/>
          </a:prstGeom>
          <a:noFill/>
        </p:spPr>
        <p:txBody>
          <a:bodyPr wrap="none" rtlCol="0">
            <a:spAutoFit/>
          </a:bodyPr>
          <a:lstStyle/>
          <a:p>
            <a:r>
              <a:rPr lang="en-GB" smtClean="0"/>
              <a:t>Device providers</a:t>
            </a:r>
            <a:endParaRPr lang="en-GB"/>
          </a:p>
        </p:txBody>
      </p:sp>
      <p:sp>
        <p:nvSpPr>
          <p:cNvPr id="57" name="TekstSylinder 25"/>
          <p:cNvSpPr txBox="1"/>
          <p:nvPr/>
        </p:nvSpPr>
        <p:spPr>
          <a:xfrm>
            <a:off x="6215074" y="5429264"/>
            <a:ext cx="583814" cy="307777"/>
          </a:xfrm>
          <a:prstGeom prst="rect">
            <a:avLst/>
          </a:prstGeom>
          <a:noFill/>
        </p:spPr>
        <p:txBody>
          <a:bodyPr wrap="none" rtlCol="0">
            <a:spAutoFit/>
          </a:bodyPr>
          <a:lstStyle/>
          <a:p>
            <a:r>
              <a:rPr lang="en-GB" sz="1400" dirty="0" smtClean="0">
                <a:solidFill>
                  <a:schemeClr val="accent3"/>
                </a:solidFill>
                <a:latin typeface="+mn-lt"/>
              </a:rPr>
              <a:t>APIs</a:t>
            </a:r>
            <a:endParaRPr lang="en-GB" sz="1400" dirty="0">
              <a:solidFill>
                <a:schemeClr val="accent3"/>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500"/>
                                        <p:tgtEl>
                                          <p:spTgt spid="27"/>
                                        </p:tgtEl>
                                      </p:cBhvr>
                                    </p:animEffect>
                                  </p:childTnLst>
                                </p:cTn>
                              </p:par>
                              <p:par>
                                <p:cTn id="8" presetID="4" presetClass="entr" presetSubtype="16"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ox(in)">
                                      <p:cBhvr>
                                        <p:cTn id="10" dur="500"/>
                                        <p:tgtEl>
                                          <p:spTgt spid="35"/>
                                        </p:tgtEl>
                                      </p:cBhvr>
                                    </p:animEffect>
                                  </p:childTnLst>
                                </p:cTn>
                              </p:par>
                              <p:par>
                                <p:cTn id="11" presetID="4" presetClass="entr" presetSubtype="16"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ox(in)">
                                      <p:cBhvr>
                                        <p:cTn id="13" dur="500"/>
                                        <p:tgtEl>
                                          <p:spTgt spid="36"/>
                                        </p:tgtEl>
                                      </p:cBhvr>
                                    </p:animEffect>
                                  </p:childTnLst>
                                </p:cTn>
                              </p:par>
                              <p:par>
                                <p:cTn id="14" presetID="4" presetClass="entr" presetSubtype="16"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ox(in)">
                                      <p:cBhvr>
                                        <p:cTn id="16" dur="500"/>
                                        <p:tgtEl>
                                          <p:spTgt spid="3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ox(in)">
                                      <p:cBhvr>
                                        <p:cTn id="19" dur="500"/>
                                        <p:tgtEl>
                                          <p:spTgt spid="2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ox(in)">
                                      <p:cBhvr>
                                        <p:cTn id="22" dur="500"/>
                                        <p:tgtEl>
                                          <p:spTgt spid="31"/>
                                        </p:tgtEl>
                                      </p:cBhvr>
                                    </p:animEffect>
                                  </p:childTnLst>
                                </p:cTn>
                              </p:par>
                              <p:par>
                                <p:cTn id="23" presetID="4" presetClass="entr" presetSubtype="16"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ox(in)">
                                      <p:cBhvr>
                                        <p:cTn id="25" dur="500"/>
                                        <p:tgtEl>
                                          <p:spTgt spid="38"/>
                                        </p:tgtEl>
                                      </p:cBhvr>
                                    </p:animEffect>
                                  </p:childTnLst>
                                </p:cTn>
                              </p:par>
                              <p:par>
                                <p:cTn id="26" presetID="4" presetClass="entr" presetSubtype="16"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ox(in)">
                                      <p:cBhvr>
                                        <p:cTn id="28" dur="500"/>
                                        <p:tgtEl>
                                          <p:spTgt spid="3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box(in)">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ox(in)">
                                      <p:cBhvr>
                                        <p:cTn id="36" dur="500"/>
                                        <p:tgtEl>
                                          <p:spTgt spid="20"/>
                                        </p:tgtEl>
                                      </p:cBhvr>
                                    </p:animEffect>
                                  </p:childTnLst>
                                </p:cTn>
                              </p:par>
                              <p:par>
                                <p:cTn id="37" presetID="4" presetClass="entr" presetSubtype="16"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ox(in)">
                                      <p:cBhvr>
                                        <p:cTn id="39" dur="500"/>
                                        <p:tgtEl>
                                          <p:spTgt spid="17"/>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ox(in)">
                                      <p:cBhvr>
                                        <p:cTn id="42" dur="500"/>
                                        <p:tgtEl>
                                          <p:spTgt spid="6"/>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ox(in)">
                                      <p:cBhvr>
                                        <p:cTn id="45" dur="500"/>
                                        <p:tgtEl>
                                          <p:spTgt spid="11"/>
                                        </p:tgtEl>
                                      </p:cBhvr>
                                    </p:animEffect>
                                  </p:childTnLst>
                                </p:cTn>
                              </p:par>
                              <p:par>
                                <p:cTn id="46" presetID="4"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ox(in)">
                                      <p:cBhvr>
                                        <p:cTn id="48" dur="500"/>
                                        <p:tgtEl>
                                          <p:spTgt spid="14"/>
                                        </p:tgtEl>
                                      </p:cBhvr>
                                    </p:animEffect>
                                  </p:childTnLst>
                                </p:cTn>
                              </p:par>
                              <p:par>
                                <p:cTn id="49" presetID="4" presetClass="entr" presetSubtype="16"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ox(in)">
                                      <p:cBhvr>
                                        <p:cTn id="51" dur="500"/>
                                        <p:tgtEl>
                                          <p:spTgt spid="21"/>
                                        </p:tgtEl>
                                      </p:cBhvr>
                                    </p:animEffect>
                                  </p:childTnLst>
                                </p:cTn>
                              </p:par>
                              <p:par>
                                <p:cTn id="52" presetID="4" presetClass="entr" presetSubtype="16"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ox(in)">
                                      <p:cBhvr>
                                        <p:cTn id="54" dur="500"/>
                                        <p:tgtEl>
                                          <p:spTgt spid="23"/>
                                        </p:tgtEl>
                                      </p:cBhvr>
                                    </p:animEffect>
                                  </p:childTnLst>
                                </p:cTn>
                              </p:par>
                              <p:par>
                                <p:cTn id="55" presetID="4" presetClass="entr" presetSubtype="16"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ox(in)">
                                      <p:cBhvr>
                                        <p:cTn id="57" dur="500"/>
                                        <p:tgtEl>
                                          <p:spTgt spid="24"/>
                                        </p:tgtEl>
                                      </p:cBhvr>
                                    </p:animEffect>
                                  </p:childTnLst>
                                </p:cTn>
                              </p:par>
                              <p:par>
                                <p:cTn id="58" presetID="4" presetClass="entr" presetSubtype="16"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ox(in)">
                                      <p:cBhvr>
                                        <p:cTn id="60" dur="500"/>
                                        <p:tgtEl>
                                          <p:spTgt spid="25"/>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box(in)">
                                      <p:cBhvr>
                                        <p:cTn id="63" dur="500"/>
                                        <p:tgtEl>
                                          <p:spTgt spid="7"/>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box(in)">
                                      <p:cBhvr>
                                        <p:cTn id="66" dur="500"/>
                                        <p:tgtEl>
                                          <p:spTgt spid="26"/>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box(in)">
                                      <p:cBhvr>
                                        <p:cTn id="69" dur="500"/>
                                        <p:tgtEl>
                                          <p:spTgt spid="40"/>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box(in)">
                                      <p:cBhvr>
                                        <p:cTn id="72" dur="500"/>
                                        <p:tgtEl>
                                          <p:spTgt spid="41"/>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box(in)">
                                      <p:cBhvr>
                                        <p:cTn id="75" dur="500"/>
                                        <p:tgtEl>
                                          <p:spTgt spid="42"/>
                                        </p:tgtEl>
                                      </p:cBhvr>
                                    </p:animEffect>
                                  </p:childTnLst>
                                </p:cTn>
                              </p:par>
                              <p:par>
                                <p:cTn id="76" presetID="4" presetClass="entr" presetSubtype="16" fill="hold"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box(in)">
                                      <p:cBhvr>
                                        <p:cTn id="78" dur="500"/>
                                        <p:tgtEl>
                                          <p:spTgt spid="52"/>
                                        </p:tgtEl>
                                      </p:cBhvr>
                                    </p:animEffect>
                                  </p:childTnLst>
                                </p:cTn>
                              </p:par>
                              <p:par>
                                <p:cTn id="79" presetID="4" presetClass="entr" presetSubtype="16"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box(in)">
                                      <p:cBhvr>
                                        <p:cTn id="81" dur="500"/>
                                        <p:tgtEl>
                                          <p:spTgt spid="53"/>
                                        </p:tgtEl>
                                      </p:cBhvr>
                                    </p:animEffect>
                                  </p:childTnLst>
                                </p:cTn>
                              </p:par>
                              <p:par>
                                <p:cTn id="82" presetID="4" presetClass="entr" presetSubtype="16" fill="hold" grpId="0" nodeType="with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box(in)">
                                      <p:cBhvr>
                                        <p:cTn id="84" dur="500"/>
                                        <p:tgtEl>
                                          <p:spTgt spid="46"/>
                                        </p:tgtEl>
                                      </p:cBhvr>
                                    </p:animEffect>
                                  </p:childTnLst>
                                </p:cTn>
                              </p:par>
                              <p:par>
                                <p:cTn id="85" presetID="4" presetClass="entr" presetSubtype="16" fill="hold"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box(in)">
                                      <p:cBhvr>
                                        <p:cTn id="87" dur="500"/>
                                        <p:tgtEl>
                                          <p:spTgt spid="54"/>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ox(in)">
                                      <p:cBhvr>
                                        <p:cTn id="90" dur="500"/>
                                        <p:tgtEl>
                                          <p:spTgt spid="47"/>
                                        </p:tgtEl>
                                      </p:cBhvr>
                                    </p:animEffect>
                                  </p:childTnLst>
                                </p:cTn>
                              </p:par>
                              <p:par>
                                <p:cTn id="91" presetID="4" presetClass="entr" presetSubtype="16" fill="hold"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box(in)">
                                      <p:cBhvr>
                                        <p:cTn id="93" dur="500"/>
                                        <p:tgtEl>
                                          <p:spTgt spid="56"/>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box(in)">
                                      <p:cBhvr>
                                        <p:cTn id="96" dur="500"/>
                                        <p:tgtEl>
                                          <p:spTgt spid="48"/>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ntr" presetSubtype="16" fill="hold" nodeType="click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box(in)">
                                      <p:cBhvr>
                                        <p:cTn id="101" dur="500"/>
                                        <p:tgtEl>
                                          <p:spTgt spid="43"/>
                                        </p:tgtEl>
                                      </p:cBhvr>
                                    </p:animEffect>
                                  </p:childTnLst>
                                </p:cTn>
                              </p:par>
                              <p:par>
                                <p:cTn id="102" presetID="4" presetClass="entr" presetSubtype="16" fill="hold" grpId="0" nodeType="with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box(in)">
                                      <p:cBhvr>
                                        <p:cTn id="104" dur="500"/>
                                        <p:tgtEl>
                                          <p:spTgt spid="44"/>
                                        </p:tgtEl>
                                      </p:cBhvr>
                                    </p:animEffect>
                                  </p:childTnLst>
                                </p:cTn>
                              </p:par>
                              <p:par>
                                <p:cTn id="105" presetID="4" presetClass="entr" presetSubtype="16"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box(in)">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7" grpId="0" animBg="1"/>
      <p:bldP spid="26" grpId="0"/>
      <p:bldP spid="27" grpId="0" animBg="1"/>
      <p:bldP spid="29" grpId="0" animBg="1"/>
      <p:bldP spid="31" grpId="0" animBg="1"/>
      <p:bldP spid="44" grpId="0"/>
      <p:bldP spid="40" grpId="0" animBg="1"/>
      <p:bldP spid="41" grpId="0" animBg="1"/>
      <p:bldP spid="42" grpId="0" animBg="1"/>
      <p:bldP spid="49" grpId="0" animBg="1"/>
      <p:bldP spid="46" grpId="0" animBg="1"/>
      <p:bldP spid="47" grpId="0" animBg="1"/>
      <p:bldP spid="48" grpId="0" animBg="1"/>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solidFill>
                  <a:schemeClr val="accent3"/>
                </a:solidFill>
              </a:rPr>
              <a:t>There are 5 core elements to Telenor Objects</a:t>
            </a:r>
            <a:endParaRPr lang="en-GB" dirty="0">
              <a:solidFill>
                <a:schemeClr val="accent3"/>
              </a:solidFill>
            </a:endParaRPr>
          </a:p>
        </p:txBody>
      </p:sp>
      <p:pic>
        <p:nvPicPr>
          <p:cNvPr id="4099" name="Picture 3"/>
          <p:cNvPicPr>
            <a:picLocks noChangeAspect="1" noChangeArrowheads="1"/>
          </p:cNvPicPr>
          <p:nvPr/>
        </p:nvPicPr>
        <p:blipFill>
          <a:blip r:embed="rId2" cstate="print"/>
          <a:srcRect/>
          <a:stretch>
            <a:fillRect/>
          </a:stretch>
        </p:blipFill>
        <p:spPr bwMode="auto">
          <a:xfrm>
            <a:off x="1428728" y="1643050"/>
            <a:ext cx="5943600" cy="47434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338" name="Rectangle 2"/>
          <p:cNvSpPr>
            <a:spLocks noGrp="1" noChangeArrowheads="1"/>
          </p:cNvSpPr>
          <p:nvPr>
            <p:ph type="title"/>
          </p:nvPr>
        </p:nvSpPr>
        <p:spPr>
          <a:xfrm>
            <a:off x="192088" y="457200"/>
            <a:ext cx="5892800" cy="914400"/>
          </a:xfrm>
        </p:spPr>
        <p:txBody>
          <a:bodyPr/>
          <a:lstStyle/>
          <a:p>
            <a:r>
              <a:rPr lang="en-GB" dirty="0">
                <a:solidFill>
                  <a:schemeClr val="bg1"/>
                </a:solidFill>
              </a:rPr>
              <a:t>Telenor has provided M2M services and research since the 1990s</a:t>
            </a:r>
          </a:p>
        </p:txBody>
      </p:sp>
      <p:pic>
        <p:nvPicPr>
          <p:cNvPr id="1422339" name="Picture 3"/>
          <p:cNvPicPr>
            <a:picLocks noChangeAspect="1" noChangeArrowheads="1"/>
          </p:cNvPicPr>
          <p:nvPr/>
        </p:nvPicPr>
        <p:blipFill>
          <a:blip r:embed="rId3" cstate="print"/>
          <a:srcRect/>
          <a:stretch>
            <a:fillRect/>
          </a:stretch>
        </p:blipFill>
        <p:spPr bwMode="auto">
          <a:xfrm>
            <a:off x="2916238" y="1651000"/>
            <a:ext cx="2305050" cy="1201738"/>
          </a:xfrm>
          <a:prstGeom prst="rect">
            <a:avLst/>
          </a:prstGeom>
          <a:noFill/>
          <a:ln w="9525">
            <a:solidFill>
              <a:schemeClr val="tx1"/>
            </a:solidFill>
            <a:miter lim="800000"/>
            <a:headEnd/>
            <a:tailEnd/>
          </a:ln>
          <a:effectLst/>
        </p:spPr>
      </p:pic>
      <p:pic>
        <p:nvPicPr>
          <p:cNvPr id="1422340" name="Picture 4"/>
          <p:cNvPicPr>
            <a:picLocks noChangeAspect="1" noChangeArrowheads="1"/>
          </p:cNvPicPr>
          <p:nvPr/>
        </p:nvPicPr>
        <p:blipFill>
          <a:blip r:embed="rId4" cstate="print"/>
          <a:srcRect/>
          <a:stretch>
            <a:fillRect/>
          </a:stretch>
        </p:blipFill>
        <p:spPr bwMode="auto">
          <a:xfrm>
            <a:off x="4786314" y="3214686"/>
            <a:ext cx="3959225" cy="1412866"/>
          </a:xfrm>
          <a:prstGeom prst="rect">
            <a:avLst/>
          </a:prstGeom>
          <a:noFill/>
          <a:ln w="9525">
            <a:solidFill>
              <a:schemeClr val="tx1"/>
            </a:solidFill>
            <a:miter lim="800000"/>
            <a:headEnd/>
            <a:tailEnd/>
          </a:ln>
          <a:effectLst/>
        </p:spPr>
      </p:pic>
      <p:sp>
        <p:nvSpPr>
          <p:cNvPr id="1422341" name="Rectangle 5"/>
          <p:cNvSpPr>
            <a:spLocks noChangeArrowheads="1"/>
          </p:cNvSpPr>
          <p:nvPr/>
        </p:nvSpPr>
        <p:spPr bwMode="auto">
          <a:xfrm>
            <a:off x="4314843" y="3276603"/>
            <a:ext cx="2900363" cy="581025"/>
          </a:xfrm>
          <a:prstGeom prst="rect">
            <a:avLst/>
          </a:prstGeom>
          <a:noFill/>
          <a:ln w="9525">
            <a:noFill/>
            <a:miter lim="800000"/>
            <a:headEnd/>
            <a:tailEnd/>
          </a:ln>
          <a:effectLst/>
        </p:spPr>
        <p:txBody>
          <a:bodyPr lIns="72000" rIns="72000">
            <a:spAutoFit/>
          </a:bodyPr>
          <a:lstStyle/>
          <a:p>
            <a:pPr>
              <a:spcBef>
                <a:spcPct val="0"/>
              </a:spcBef>
            </a:pPr>
            <a:r>
              <a:rPr lang="en-GB" sz="1600" dirty="0"/>
              <a:t>Telenor Cinclus</a:t>
            </a:r>
          </a:p>
          <a:p>
            <a:pPr>
              <a:spcBef>
                <a:spcPct val="0"/>
              </a:spcBef>
            </a:pPr>
            <a:r>
              <a:rPr lang="en-GB" sz="1600" dirty="0"/>
              <a:t>(AMR) </a:t>
            </a:r>
          </a:p>
        </p:txBody>
      </p:sp>
      <p:pic>
        <p:nvPicPr>
          <p:cNvPr id="1422342" name="Picture 6" descr="DSCN1367"/>
          <p:cNvPicPr>
            <a:picLocks noChangeAspect="1" noChangeArrowheads="1"/>
          </p:cNvPicPr>
          <p:nvPr/>
        </p:nvPicPr>
        <p:blipFill>
          <a:blip r:embed="rId5" cstate="print"/>
          <a:srcRect/>
          <a:stretch>
            <a:fillRect/>
          </a:stretch>
        </p:blipFill>
        <p:spPr bwMode="auto">
          <a:xfrm>
            <a:off x="323850" y="4797425"/>
            <a:ext cx="1741488" cy="1800225"/>
          </a:xfrm>
          <a:prstGeom prst="rect">
            <a:avLst/>
          </a:prstGeom>
          <a:solidFill>
            <a:schemeClr val="tx1"/>
          </a:solidFill>
          <a:ln w="9525">
            <a:solidFill>
              <a:schemeClr val="tx1"/>
            </a:solidFill>
            <a:miter lim="800000"/>
            <a:headEnd/>
            <a:tailEnd/>
          </a:ln>
        </p:spPr>
      </p:pic>
      <p:sp>
        <p:nvSpPr>
          <p:cNvPr id="1422343" name="Rectangle 7"/>
          <p:cNvSpPr>
            <a:spLocks noChangeArrowheads="1"/>
          </p:cNvSpPr>
          <p:nvPr/>
        </p:nvSpPr>
        <p:spPr bwMode="auto">
          <a:xfrm>
            <a:off x="323850" y="5408613"/>
            <a:ext cx="1873250" cy="581025"/>
          </a:xfrm>
          <a:prstGeom prst="rect">
            <a:avLst/>
          </a:prstGeom>
          <a:noFill/>
          <a:ln w="9525">
            <a:noFill/>
            <a:miter lim="800000"/>
            <a:headEnd/>
            <a:tailEnd/>
          </a:ln>
          <a:effectLst/>
        </p:spPr>
        <p:txBody>
          <a:bodyPr lIns="72000" rIns="72000">
            <a:spAutoFit/>
          </a:bodyPr>
          <a:lstStyle/>
          <a:p>
            <a:pPr>
              <a:spcBef>
                <a:spcPct val="0"/>
              </a:spcBef>
            </a:pPr>
            <a:r>
              <a:rPr lang="en-GB" sz="1600">
                <a:solidFill>
                  <a:schemeClr val="bg1"/>
                </a:solidFill>
              </a:rPr>
              <a:t>Telenor IRIS (RFID)</a:t>
            </a:r>
          </a:p>
        </p:txBody>
      </p:sp>
      <p:pic>
        <p:nvPicPr>
          <p:cNvPr id="1422344" name="Picture 8"/>
          <p:cNvPicPr>
            <a:picLocks noChangeAspect="1" noChangeArrowheads="1"/>
          </p:cNvPicPr>
          <p:nvPr/>
        </p:nvPicPr>
        <p:blipFill>
          <a:blip r:embed="rId6" cstate="print"/>
          <a:srcRect/>
          <a:stretch>
            <a:fillRect/>
          </a:stretch>
        </p:blipFill>
        <p:spPr bwMode="auto">
          <a:xfrm>
            <a:off x="6338916" y="836613"/>
            <a:ext cx="2376488" cy="2046287"/>
          </a:xfrm>
          <a:prstGeom prst="rect">
            <a:avLst/>
          </a:prstGeom>
          <a:noFill/>
          <a:ln w="9525">
            <a:solidFill>
              <a:schemeClr val="tx1"/>
            </a:solidFill>
            <a:miter lim="800000"/>
            <a:headEnd/>
            <a:tailEnd/>
          </a:ln>
          <a:effectLst/>
        </p:spPr>
      </p:pic>
      <p:sp>
        <p:nvSpPr>
          <p:cNvPr id="1422345" name="Rectangle 9"/>
          <p:cNvSpPr>
            <a:spLocks noChangeArrowheads="1"/>
          </p:cNvSpPr>
          <p:nvPr/>
        </p:nvSpPr>
        <p:spPr bwMode="auto">
          <a:xfrm>
            <a:off x="6243638" y="979488"/>
            <a:ext cx="2900362" cy="336550"/>
          </a:xfrm>
          <a:prstGeom prst="rect">
            <a:avLst/>
          </a:prstGeom>
          <a:noFill/>
          <a:ln w="9525">
            <a:noFill/>
            <a:miter lim="800000"/>
            <a:headEnd/>
            <a:tailEnd/>
          </a:ln>
          <a:effectLst/>
        </p:spPr>
        <p:txBody>
          <a:bodyPr lIns="72000" rIns="72000">
            <a:spAutoFit/>
          </a:bodyPr>
          <a:lstStyle/>
          <a:p>
            <a:pPr>
              <a:spcBef>
                <a:spcPct val="0"/>
              </a:spcBef>
            </a:pPr>
            <a:r>
              <a:rPr lang="en-GB" sz="1600"/>
              <a:t>Telespor</a:t>
            </a:r>
          </a:p>
        </p:txBody>
      </p:sp>
      <p:sp>
        <p:nvSpPr>
          <p:cNvPr id="1422346" name="Text Box 10"/>
          <p:cNvSpPr txBox="1">
            <a:spLocks noChangeArrowheads="1"/>
          </p:cNvSpPr>
          <p:nvPr/>
        </p:nvSpPr>
        <p:spPr bwMode="auto">
          <a:xfrm>
            <a:off x="5435600" y="4941888"/>
            <a:ext cx="2089150" cy="792162"/>
          </a:xfrm>
          <a:prstGeom prst="rect">
            <a:avLst/>
          </a:prstGeom>
          <a:solidFill>
            <a:schemeClr val="tx1"/>
          </a:solidFill>
          <a:ln w="9525">
            <a:noFill/>
            <a:miter lim="800000"/>
            <a:headEnd/>
            <a:tailEnd/>
          </a:ln>
          <a:effectLst/>
        </p:spPr>
        <p:txBody>
          <a:bodyPr lIns="72000" rIns="72000"/>
          <a:lstStyle/>
          <a:p>
            <a:pPr>
              <a:spcBef>
                <a:spcPct val="0"/>
              </a:spcBef>
            </a:pPr>
            <a:r>
              <a:rPr lang="en-GB" sz="1600" dirty="0">
                <a:solidFill>
                  <a:schemeClr val="bg1"/>
                </a:solidFill>
              </a:rPr>
              <a:t>Telenor R&amp;I</a:t>
            </a:r>
          </a:p>
          <a:p>
            <a:pPr>
              <a:spcBef>
                <a:spcPct val="0"/>
              </a:spcBef>
            </a:pPr>
            <a:r>
              <a:rPr lang="en-GB" sz="3200" dirty="0">
                <a:solidFill>
                  <a:schemeClr val="accent1"/>
                </a:solidFill>
              </a:rPr>
              <a:t>Can do!</a:t>
            </a:r>
          </a:p>
        </p:txBody>
      </p:sp>
      <p:pic>
        <p:nvPicPr>
          <p:cNvPr id="1422347" name="Picture 3" descr="iStock_000005685771Medium"/>
          <p:cNvPicPr>
            <a:picLocks noChangeAspect="1" noChangeArrowheads="1"/>
          </p:cNvPicPr>
          <p:nvPr/>
        </p:nvPicPr>
        <p:blipFill>
          <a:blip r:embed="rId7" cstate="print"/>
          <a:srcRect/>
          <a:stretch>
            <a:fillRect/>
          </a:stretch>
        </p:blipFill>
        <p:spPr bwMode="auto">
          <a:xfrm>
            <a:off x="323850" y="1773238"/>
            <a:ext cx="1692275" cy="1042987"/>
          </a:xfrm>
          <a:prstGeom prst="rect">
            <a:avLst/>
          </a:prstGeom>
          <a:noFill/>
          <a:ln w="9525">
            <a:noFill/>
            <a:miter lim="800000"/>
            <a:headEnd/>
            <a:tailEnd/>
          </a:ln>
        </p:spPr>
      </p:pic>
      <p:pic>
        <p:nvPicPr>
          <p:cNvPr id="1422348" name="Picture 27" descr="TEL_h_pos_3D_4cp_50mm_traxion_grey4_white"/>
          <p:cNvPicPr>
            <a:picLocks noChangeAspect="1" noChangeArrowheads="1"/>
          </p:cNvPicPr>
          <p:nvPr/>
        </p:nvPicPr>
        <p:blipFill>
          <a:blip r:embed="rId8" cstate="print"/>
          <a:srcRect/>
          <a:stretch>
            <a:fillRect/>
          </a:stretch>
        </p:blipFill>
        <p:spPr bwMode="auto">
          <a:xfrm>
            <a:off x="323850" y="2708275"/>
            <a:ext cx="1727200" cy="404813"/>
          </a:xfrm>
          <a:prstGeom prst="rect">
            <a:avLst/>
          </a:prstGeom>
          <a:noFill/>
          <a:ln w="9525">
            <a:noFill/>
            <a:miter lim="800000"/>
            <a:headEnd/>
            <a:tailEnd/>
          </a:ln>
        </p:spPr>
      </p:pic>
      <p:pic>
        <p:nvPicPr>
          <p:cNvPr id="1422349" name="Picture 8"/>
          <p:cNvPicPr>
            <a:picLocks noChangeAspect="1" noChangeArrowheads="1"/>
          </p:cNvPicPr>
          <p:nvPr/>
        </p:nvPicPr>
        <p:blipFill>
          <a:blip r:embed="rId9" cstate="print"/>
          <a:srcRect l="78410" t="21770" b="23924"/>
          <a:stretch>
            <a:fillRect/>
          </a:stretch>
        </p:blipFill>
        <p:spPr bwMode="auto">
          <a:xfrm>
            <a:off x="2916238" y="1630363"/>
            <a:ext cx="1982787" cy="360362"/>
          </a:xfrm>
          <a:prstGeom prst="rect">
            <a:avLst/>
          </a:prstGeom>
          <a:noFill/>
          <a:ln w="9525">
            <a:noFill/>
            <a:miter lim="800000"/>
            <a:headEnd/>
            <a:tailEnd/>
          </a:ln>
        </p:spPr>
      </p:pic>
      <p:pic>
        <p:nvPicPr>
          <p:cNvPr id="316427" name="Picture 11"/>
          <p:cNvPicPr>
            <a:picLocks noChangeAspect="1" noChangeArrowheads="1"/>
          </p:cNvPicPr>
          <p:nvPr/>
        </p:nvPicPr>
        <p:blipFill>
          <a:blip r:embed="rId10" cstate="print"/>
          <a:srcRect/>
          <a:stretch>
            <a:fillRect/>
          </a:stretch>
        </p:blipFill>
        <p:spPr bwMode="auto">
          <a:xfrm>
            <a:off x="2843213" y="4941888"/>
            <a:ext cx="2220912" cy="1428750"/>
          </a:xfrm>
          <a:prstGeom prst="rect">
            <a:avLst/>
          </a:prstGeom>
          <a:noFill/>
          <a:ln w="9525">
            <a:noFill/>
            <a:miter lim="800000"/>
            <a:headEnd/>
            <a:tailEnd/>
          </a:ln>
        </p:spPr>
      </p:pic>
      <p:pic>
        <p:nvPicPr>
          <p:cNvPr id="1422351" name="Picture 22"/>
          <p:cNvPicPr>
            <a:picLocks noChangeAspect="1" noChangeArrowheads="1"/>
          </p:cNvPicPr>
          <p:nvPr/>
        </p:nvPicPr>
        <p:blipFill>
          <a:blip r:embed="rId11" cstate="print"/>
          <a:srcRect/>
          <a:stretch>
            <a:fillRect/>
          </a:stretch>
        </p:blipFill>
        <p:spPr bwMode="auto">
          <a:xfrm>
            <a:off x="142844" y="3500438"/>
            <a:ext cx="2484438" cy="598488"/>
          </a:xfrm>
          <a:prstGeom prst="rect">
            <a:avLst/>
          </a:prstGeom>
          <a:noFill/>
          <a:ln w="9525">
            <a:noFill/>
            <a:miter lim="800000"/>
            <a:headEnd/>
            <a:tailEnd/>
          </a:ln>
        </p:spPr>
      </p:pic>
      <p:pic>
        <p:nvPicPr>
          <p:cNvPr id="16" name="Picture 7" descr="logo_black"/>
          <p:cNvPicPr>
            <a:picLocks noChangeAspect="1" noChangeArrowheads="1"/>
          </p:cNvPicPr>
          <p:nvPr/>
        </p:nvPicPr>
        <p:blipFill>
          <a:blip r:embed="rId12" cstate="print"/>
          <a:srcRect/>
          <a:stretch>
            <a:fillRect/>
          </a:stretch>
        </p:blipFill>
        <p:spPr bwMode="auto">
          <a:xfrm>
            <a:off x="2771775" y="3533776"/>
            <a:ext cx="1800225" cy="53181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434" name="AutoShape 2"/>
          <p:cNvSpPr>
            <a:spLocks noChangeArrowheads="1"/>
          </p:cNvSpPr>
          <p:nvPr/>
        </p:nvSpPr>
        <p:spPr bwMode="auto">
          <a:xfrm>
            <a:off x="1836738" y="3213100"/>
            <a:ext cx="2376487" cy="611188"/>
          </a:xfrm>
          <a:prstGeom prst="roundRect">
            <a:avLst>
              <a:gd name="adj" fmla="val 16667"/>
            </a:avLst>
          </a:prstGeom>
          <a:gradFill rotWithShape="1">
            <a:gsLst>
              <a:gs pos="0">
                <a:srgbClr val="C0C0C0">
                  <a:gamma/>
                  <a:shade val="46275"/>
                  <a:invGamma/>
                </a:srgbClr>
              </a:gs>
              <a:gs pos="100000">
                <a:srgbClr val="C0C0C0"/>
              </a:gs>
            </a:gsLst>
            <a:lin ang="5400000" scaled="1"/>
          </a:gradFill>
          <a:ln w="9525">
            <a:solidFill>
              <a:schemeClr val="tx1"/>
            </a:solidFill>
            <a:round/>
            <a:headEnd/>
            <a:tailEnd/>
          </a:ln>
          <a:effectLst/>
        </p:spPr>
        <p:txBody>
          <a:bodyPr wrap="none" anchor="ctr"/>
          <a:lstStyle/>
          <a:p>
            <a:r>
              <a:rPr lang="en-GB" dirty="0"/>
              <a:t>Communication</a:t>
            </a:r>
          </a:p>
        </p:txBody>
      </p:sp>
      <p:sp>
        <p:nvSpPr>
          <p:cNvPr id="1426435" name="AutoShape 3"/>
          <p:cNvSpPr>
            <a:spLocks noChangeArrowheads="1"/>
          </p:cNvSpPr>
          <p:nvPr/>
        </p:nvSpPr>
        <p:spPr bwMode="auto">
          <a:xfrm>
            <a:off x="2125663" y="1484313"/>
            <a:ext cx="1798637" cy="611187"/>
          </a:xfrm>
          <a:prstGeom prst="roundRect">
            <a:avLst>
              <a:gd name="adj" fmla="val 16667"/>
            </a:avLst>
          </a:prstGeom>
          <a:gradFill rotWithShape="1">
            <a:gsLst>
              <a:gs pos="0">
                <a:schemeClr val="accent1">
                  <a:gamma/>
                  <a:shade val="46275"/>
                  <a:invGamma/>
                </a:schemeClr>
              </a:gs>
              <a:gs pos="100000">
                <a:schemeClr val="accent1"/>
              </a:gs>
            </a:gsLst>
            <a:lin ang="5400000" scaled="1"/>
          </a:gradFill>
          <a:ln w="9525">
            <a:solidFill>
              <a:schemeClr val="tx1"/>
            </a:solidFill>
            <a:round/>
            <a:headEnd/>
            <a:tailEnd/>
          </a:ln>
          <a:effectLst/>
        </p:spPr>
        <p:txBody>
          <a:bodyPr wrap="none" anchor="ctr"/>
          <a:lstStyle/>
          <a:p>
            <a:r>
              <a:rPr lang="en-GB" dirty="0"/>
              <a:t>Application</a:t>
            </a:r>
          </a:p>
        </p:txBody>
      </p:sp>
      <p:sp>
        <p:nvSpPr>
          <p:cNvPr id="1426436" name="Rectangle 4"/>
          <p:cNvSpPr>
            <a:spLocks noGrp="1" noChangeArrowheads="1"/>
          </p:cNvSpPr>
          <p:nvPr>
            <p:ph type="title"/>
          </p:nvPr>
        </p:nvSpPr>
        <p:spPr/>
        <p:txBody>
          <a:bodyPr/>
          <a:lstStyle/>
          <a:p>
            <a:r>
              <a:rPr lang="en-GB" dirty="0">
                <a:solidFill>
                  <a:schemeClr val="bg1"/>
                </a:solidFill>
              </a:rPr>
              <a:t>The classical approach to M2M</a:t>
            </a:r>
          </a:p>
        </p:txBody>
      </p:sp>
      <p:sp>
        <p:nvSpPr>
          <p:cNvPr id="1426437" name="AutoShape 5"/>
          <p:cNvSpPr>
            <a:spLocks noChangeArrowheads="1"/>
          </p:cNvSpPr>
          <p:nvPr/>
        </p:nvSpPr>
        <p:spPr bwMode="auto">
          <a:xfrm>
            <a:off x="2854325" y="2133600"/>
            <a:ext cx="341313" cy="1027113"/>
          </a:xfrm>
          <a:prstGeom prst="upDownArrow">
            <a:avLst>
              <a:gd name="adj1" fmla="val 50000"/>
              <a:gd name="adj2" fmla="val 60186"/>
            </a:avLst>
          </a:prstGeom>
          <a:solidFill>
            <a:srgbClr val="C0C0C0"/>
          </a:solidFill>
          <a:ln w="9525">
            <a:solidFill>
              <a:schemeClr val="tx1"/>
            </a:solidFill>
            <a:miter lim="800000"/>
            <a:headEnd/>
            <a:tailEnd/>
          </a:ln>
          <a:effectLst/>
        </p:spPr>
        <p:txBody>
          <a:bodyPr vert="eaVert" wrap="none" anchor="ctr"/>
          <a:lstStyle/>
          <a:p>
            <a:endParaRPr lang="en-GB"/>
          </a:p>
        </p:txBody>
      </p:sp>
      <p:sp>
        <p:nvSpPr>
          <p:cNvPr id="1426438" name="AutoShape 6"/>
          <p:cNvSpPr>
            <a:spLocks noChangeArrowheads="1"/>
          </p:cNvSpPr>
          <p:nvPr/>
        </p:nvSpPr>
        <p:spPr bwMode="auto">
          <a:xfrm>
            <a:off x="2125663" y="5013325"/>
            <a:ext cx="1798637" cy="611188"/>
          </a:xfrm>
          <a:prstGeom prst="roundRect">
            <a:avLst>
              <a:gd name="adj" fmla="val 16667"/>
            </a:avLst>
          </a:prstGeom>
          <a:gradFill rotWithShape="1">
            <a:gsLst>
              <a:gs pos="0">
                <a:schemeClr val="accent1">
                  <a:gamma/>
                  <a:shade val="46275"/>
                  <a:invGamma/>
                </a:schemeClr>
              </a:gs>
              <a:gs pos="100000">
                <a:schemeClr val="accent1"/>
              </a:gs>
            </a:gsLst>
            <a:lin ang="5400000" scaled="1"/>
          </a:gradFill>
          <a:ln w="9525">
            <a:solidFill>
              <a:schemeClr val="tx1"/>
            </a:solidFill>
            <a:round/>
            <a:headEnd/>
            <a:tailEnd/>
          </a:ln>
          <a:effectLst/>
        </p:spPr>
        <p:txBody>
          <a:bodyPr wrap="none" anchor="ctr"/>
          <a:lstStyle/>
          <a:p>
            <a:r>
              <a:rPr lang="en-GB" dirty="0"/>
              <a:t>Device</a:t>
            </a:r>
          </a:p>
        </p:txBody>
      </p:sp>
      <p:sp>
        <p:nvSpPr>
          <p:cNvPr id="1426439" name="AutoShape 7"/>
          <p:cNvSpPr>
            <a:spLocks noChangeArrowheads="1"/>
          </p:cNvSpPr>
          <p:nvPr/>
        </p:nvSpPr>
        <p:spPr bwMode="auto">
          <a:xfrm>
            <a:off x="2854325" y="3862388"/>
            <a:ext cx="341313" cy="1130300"/>
          </a:xfrm>
          <a:prstGeom prst="upDownArrow">
            <a:avLst>
              <a:gd name="adj1" fmla="val 50000"/>
              <a:gd name="adj2" fmla="val 66232"/>
            </a:avLst>
          </a:prstGeom>
          <a:solidFill>
            <a:srgbClr val="C0C0C0"/>
          </a:solidFill>
          <a:ln w="9525">
            <a:solidFill>
              <a:schemeClr val="tx1"/>
            </a:solidFill>
            <a:miter lim="800000"/>
            <a:headEnd/>
            <a:tailEnd/>
          </a:ln>
          <a:effectLst/>
        </p:spPr>
        <p:txBody>
          <a:bodyPr vert="eaVert" wrap="none" anchor="ctr"/>
          <a:lstStyle/>
          <a:p>
            <a:endParaRPr lang="en-GB"/>
          </a:p>
        </p:txBody>
      </p:sp>
      <p:sp>
        <p:nvSpPr>
          <p:cNvPr id="1426440" name="Text Box 8"/>
          <p:cNvSpPr txBox="1">
            <a:spLocks noChangeArrowheads="1"/>
          </p:cNvSpPr>
          <p:nvPr/>
        </p:nvSpPr>
        <p:spPr bwMode="auto">
          <a:xfrm>
            <a:off x="5292725" y="2901950"/>
            <a:ext cx="2354263" cy="1311275"/>
          </a:xfrm>
          <a:prstGeom prst="rect">
            <a:avLst/>
          </a:prstGeom>
          <a:noFill/>
          <a:ln w="9525" algn="ctr">
            <a:noFill/>
            <a:miter lim="800000"/>
            <a:headEnd/>
            <a:tailEnd/>
          </a:ln>
          <a:effectLst/>
        </p:spPr>
        <p:txBody>
          <a:bodyPr wrap="none">
            <a:spAutoFit/>
          </a:bodyPr>
          <a:lstStyle/>
          <a:p>
            <a:pPr algn="l"/>
            <a:r>
              <a:rPr lang="en-GB" sz="8000" dirty="0">
                <a:solidFill>
                  <a:schemeClr val="bg1"/>
                </a:solidFill>
              </a:rPr>
              <a:t>X  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 few examples:</a:t>
            </a: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Intelligent public infrastructure</a:t>
            </a:r>
            <a:endParaRPr lang="en-GB" dirty="0"/>
          </a:p>
        </p:txBody>
      </p:sp>
      <p:sp>
        <p:nvSpPr>
          <p:cNvPr id="12" name="Text Box 13"/>
          <p:cNvSpPr txBox="1">
            <a:spLocks noChangeArrowheads="1"/>
          </p:cNvSpPr>
          <p:nvPr/>
        </p:nvSpPr>
        <p:spPr bwMode="auto">
          <a:xfrm>
            <a:off x="6804248" y="4797152"/>
            <a:ext cx="2159000" cy="997196"/>
          </a:xfrm>
          <a:prstGeom prst="rect">
            <a:avLst/>
          </a:prstGeom>
          <a:noFill/>
          <a:ln w="9525">
            <a:noFill/>
            <a:miter lim="800000"/>
            <a:headEnd/>
            <a:tailEnd/>
          </a:ln>
          <a:effectLst/>
        </p:spPr>
        <p:txBody>
          <a:bodyPr lIns="72000" rIns="72000">
            <a:spAutoFit/>
          </a:bodyPr>
          <a:lstStyle/>
          <a:p>
            <a:pPr>
              <a:spcBef>
                <a:spcPct val="30000"/>
              </a:spcBef>
            </a:pPr>
            <a:r>
              <a:rPr lang="en-GB" sz="1200" b="1" dirty="0" smtClean="0">
                <a:solidFill>
                  <a:schemeClr val="bg1"/>
                </a:solidFill>
              </a:rPr>
              <a:t>Emergency services</a:t>
            </a:r>
          </a:p>
          <a:p>
            <a:pPr>
              <a:spcBef>
                <a:spcPct val="30000"/>
              </a:spcBef>
            </a:pPr>
            <a:r>
              <a:rPr lang="en-GB" sz="1200" b="1" dirty="0" smtClean="0">
                <a:solidFill>
                  <a:schemeClr val="bg1"/>
                </a:solidFill>
              </a:rPr>
              <a:t>The public</a:t>
            </a:r>
          </a:p>
          <a:p>
            <a:pPr>
              <a:spcBef>
                <a:spcPct val="30000"/>
              </a:spcBef>
            </a:pPr>
            <a:r>
              <a:rPr lang="en-GB" sz="1200" b="1" dirty="0" err="1" smtClean="0">
                <a:solidFill>
                  <a:schemeClr val="bg1"/>
                </a:solidFill>
              </a:rPr>
              <a:t>Contractos</a:t>
            </a:r>
            <a:endParaRPr lang="en-GB" sz="1200" b="1" dirty="0" smtClean="0">
              <a:solidFill>
                <a:schemeClr val="bg1"/>
              </a:solidFill>
            </a:endParaRPr>
          </a:p>
          <a:p>
            <a:pPr>
              <a:spcBef>
                <a:spcPct val="30000"/>
              </a:spcBef>
            </a:pPr>
            <a:r>
              <a:rPr lang="en-GB" sz="1200" b="1" dirty="0" smtClean="0">
                <a:solidFill>
                  <a:schemeClr val="bg1"/>
                </a:solidFill>
              </a:rPr>
              <a:t>....</a:t>
            </a:r>
            <a:endParaRPr lang="en-GB" sz="1200" b="1" dirty="0">
              <a:solidFill>
                <a:schemeClr val="bg1"/>
              </a:solidFill>
            </a:endParaRPr>
          </a:p>
        </p:txBody>
      </p:sp>
      <p:grpSp>
        <p:nvGrpSpPr>
          <p:cNvPr id="56" name="Group 55"/>
          <p:cNvGrpSpPr/>
          <p:nvPr/>
        </p:nvGrpSpPr>
        <p:grpSpPr>
          <a:xfrm>
            <a:off x="6894413" y="2339603"/>
            <a:ext cx="1984301" cy="1790378"/>
            <a:chOff x="6894413" y="2339603"/>
            <a:chExt cx="1984301" cy="1790378"/>
          </a:xfrm>
        </p:grpSpPr>
        <p:pic>
          <p:nvPicPr>
            <p:cNvPr id="8" name="Picture 9" descr="mobile_phone">
              <a:hlinkClick r:id="rId2"/>
            </p:cNvPr>
            <p:cNvPicPr>
              <a:picLocks noChangeAspect="1" noChangeArrowheads="1"/>
            </p:cNvPicPr>
            <p:nvPr/>
          </p:nvPicPr>
          <p:blipFill>
            <a:blip r:embed="rId3" cstate="print"/>
            <a:srcRect/>
            <a:stretch>
              <a:fillRect/>
            </a:stretch>
          </p:blipFill>
          <p:spPr bwMode="auto">
            <a:xfrm>
              <a:off x="7956376" y="3140968"/>
              <a:ext cx="922338" cy="989013"/>
            </a:xfrm>
            <a:prstGeom prst="rect">
              <a:avLst/>
            </a:prstGeom>
            <a:noFill/>
          </p:spPr>
        </p:pic>
        <p:sp>
          <p:nvSpPr>
            <p:cNvPr id="28" name="Text Box 29"/>
            <p:cNvSpPr txBox="1">
              <a:spLocks noChangeArrowheads="1"/>
            </p:cNvSpPr>
            <p:nvPr/>
          </p:nvSpPr>
          <p:spPr bwMode="auto">
            <a:xfrm>
              <a:off x="6894413" y="2339603"/>
              <a:ext cx="1657350" cy="461665"/>
            </a:xfrm>
            <a:prstGeom prst="rect">
              <a:avLst/>
            </a:prstGeom>
            <a:noFill/>
            <a:ln w="9525">
              <a:noFill/>
              <a:miter lim="800000"/>
              <a:headEnd/>
              <a:tailEnd/>
            </a:ln>
            <a:effectLst/>
          </p:spPr>
          <p:txBody>
            <a:bodyPr lIns="72000" rIns="72000">
              <a:spAutoFit/>
            </a:bodyPr>
            <a:lstStyle/>
            <a:p>
              <a:pPr>
                <a:spcBef>
                  <a:spcPct val="0"/>
                </a:spcBef>
              </a:pPr>
              <a:r>
                <a:rPr lang="en-GB" sz="1200" b="1">
                  <a:solidFill>
                    <a:schemeClr val="bg1"/>
                  </a:solidFill>
                </a:rPr>
                <a:t>Field engineering services</a:t>
              </a:r>
            </a:p>
          </p:txBody>
        </p:sp>
        <p:pic>
          <p:nvPicPr>
            <p:cNvPr id="31" name="Picture 32"/>
            <p:cNvPicPr>
              <a:picLocks noChangeAspect="1" noChangeArrowheads="1"/>
            </p:cNvPicPr>
            <p:nvPr/>
          </p:nvPicPr>
          <p:blipFill>
            <a:blip r:embed="rId4" cstate="print"/>
            <a:srcRect/>
            <a:stretch>
              <a:fillRect/>
            </a:stretch>
          </p:blipFill>
          <p:spPr bwMode="auto">
            <a:xfrm>
              <a:off x="7164288" y="2780928"/>
              <a:ext cx="1104900" cy="828675"/>
            </a:xfrm>
            <a:prstGeom prst="rect">
              <a:avLst/>
            </a:prstGeom>
            <a:noFill/>
            <a:ln w="9525" algn="ctr">
              <a:noFill/>
              <a:miter lim="800000"/>
              <a:headEnd/>
              <a:tailEnd/>
            </a:ln>
            <a:effectLst/>
          </p:spPr>
        </p:pic>
      </p:grpSp>
      <p:grpSp>
        <p:nvGrpSpPr>
          <p:cNvPr id="53" name="Group 52"/>
          <p:cNvGrpSpPr/>
          <p:nvPr/>
        </p:nvGrpSpPr>
        <p:grpSpPr>
          <a:xfrm>
            <a:off x="611560" y="1700808"/>
            <a:ext cx="2305050" cy="1354510"/>
            <a:chOff x="611560" y="1700808"/>
            <a:chExt cx="2305050" cy="1354510"/>
          </a:xfrm>
        </p:grpSpPr>
        <p:sp>
          <p:nvSpPr>
            <p:cNvPr id="10" name="Text Box 11"/>
            <p:cNvSpPr txBox="1">
              <a:spLocks noChangeArrowheads="1"/>
            </p:cNvSpPr>
            <p:nvPr/>
          </p:nvSpPr>
          <p:spPr bwMode="auto">
            <a:xfrm>
              <a:off x="611560" y="1700808"/>
              <a:ext cx="2305050" cy="646331"/>
            </a:xfrm>
            <a:prstGeom prst="rect">
              <a:avLst/>
            </a:prstGeom>
            <a:noFill/>
            <a:ln w="9525">
              <a:noFill/>
              <a:miter lim="800000"/>
              <a:headEnd/>
              <a:tailEnd/>
            </a:ln>
            <a:effectLst/>
          </p:spPr>
          <p:txBody>
            <a:bodyPr lIns="72000" rIns="72000">
              <a:spAutoFit/>
            </a:bodyPr>
            <a:lstStyle/>
            <a:p>
              <a:pPr>
                <a:spcBef>
                  <a:spcPct val="0"/>
                </a:spcBef>
              </a:pPr>
              <a:r>
                <a:rPr lang="en-GB" sz="1200" b="1" dirty="0">
                  <a:solidFill>
                    <a:schemeClr val="bg1"/>
                  </a:solidFill>
                </a:rPr>
                <a:t>Web interface to control the infrastructure elements</a:t>
              </a:r>
            </a:p>
          </p:txBody>
        </p:sp>
        <p:pic>
          <p:nvPicPr>
            <p:cNvPr id="37" name="Picture 38"/>
            <p:cNvPicPr>
              <a:picLocks noChangeAspect="1" noChangeArrowheads="1"/>
            </p:cNvPicPr>
            <p:nvPr/>
          </p:nvPicPr>
          <p:blipFill>
            <a:blip r:embed="rId5" cstate="print"/>
            <a:srcRect/>
            <a:stretch>
              <a:fillRect/>
            </a:stretch>
          </p:blipFill>
          <p:spPr bwMode="auto">
            <a:xfrm>
              <a:off x="1259632" y="2348880"/>
              <a:ext cx="935037" cy="706438"/>
            </a:xfrm>
            <a:prstGeom prst="rect">
              <a:avLst/>
            </a:prstGeom>
            <a:noFill/>
            <a:ln w="9525" algn="ctr">
              <a:noFill/>
              <a:miter lim="800000"/>
              <a:headEnd/>
              <a:tailEnd/>
            </a:ln>
            <a:effectLst/>
          </p:spPr>
        </p:pic>
      </p:grpSp>
      <p:grpSp>
        <p:nvGrpSpPr>
          <p:cNvPr id="54" name="Group 53"/>
          <p:cNvGrpSpPr/>
          <p:nvPr/>
        </p:nvGrpSpPr>
        <p:grpSpPr>
          <a:xfrm>
            <a:off x="2950171" y="1512168"/>
            <a:ext cx="3599879" cy="5229200"/>
            <a:chOff x="2950171" y="1512168"/>
            <a:chExt cx="3599879" cy="5229200"/>
          </a:xfrm>
        </p:grpSpPr>
        <p:sp>
          <p:nvSpPr>
            <p:cNvPr id="4" name="Text Box 5"/>
            <p:cNvSpPr txBox="1">
              <a:spLocks noChangeArrowheads="1"/>
            </p:cNvSpPr>
            <p:nvPr/>
          </p:nvSpPr>
          <p:spPr bwMode="auto">
            <a:xfrm>
              <a:off x="3131840" y="6093296"/>
              <a:ext cx="3418210" cy="646331"/>
            </a:xfrm>
            <a:prstGeom prst="rect">
              <a:avLst/>
            </a:prstGeom>
            <a:noFill/>
            <a:ln w="9525" algn="ctr">
              <a:noFill/>
              <a:miter lim="800000"/>
              <a:headEnd/>
              <a:tailEnd/>
            </a:ln>
            <a:effectLst/>
          </p:spPr>
          <p:txBody>
            <a:bodyPr wrap="square">
              <a:spAutoFit/>
            </a:bodyPr>
            <a:lstStyle/>
            <a:p>
              <a:r>
                <a:rPr lang="en-GB" sz="1200" dirty="0">
                  <a:solidFill>
                    <a:schemeClr val="bg1"/>
                  </a:solidFill>
                </a:rPr>
                <a:t>Infrastructure elements with local connectivity (street lighting, manhole covers, rubbish bins…)</a:t>
              </a:r>
            </a:p>
          </p:txBody>
        </p:sp>
        <p:sp>
          <p:nvSpPr>
            <p:cNvPr id="5" name="Text Box 6"/>
            <p:cNvSpPr txBox="1">
              <a:spLocks noChangeArrowheads="1"/>
            </p:cNvSpPr>
            <p:nvPr/>
          </p:nvSpPr>
          <p:spPr bwMode="auto">
            <a:xfrm>
              <a:off x="3347864" y="1628800"/>
              <a:ext cx="2665412" cy="276999"/>
            </a:xfrm>
            <a:prstGeom prst="rect">
              <a:avLst/>
            </a:prstGeom>
            <a:noFill/>
            <a:ln w="9525" algn="ctr">
              <a:noFill/>
              <a:miter lim="800000"/>
              <a:headEnd/>
              <a:tailEnd/>
            </a:ln>
            <a:effectLst/>
          </p:spPr>
          <p:txBody>
            <a:bodyPr>
              <a:spAutoFit/>
            </a:bodyPr>
            <a:lstStyle/>
            <a:p>
              <a:r>
                <a:rPr lang="en-GB" sz="1200" b="1" dirty="0" smtClean="0">
                  <a:solidFill>
                    <a:schemeClr val="bg1"/>
                  </a:solidFill>
                </a:rPr>
                <a:t>Smart objects</a:t>
              </a:r>
              <a:endParaRPr lang="en-GB" sz="1200" b="1" dirty="0">
                <a:solidFill>
                  <a:schemeClr val="bg1"/>
                </a:solidFill>
              </a:endParaRPr>
            </a:p>
          </p:txBody>
        </p:sp>
        <p:cxnSp>
          <p:nvCxnSpPr>
            <p:cNvPr id="7" name="AutoShape 8"/>
            <p:cNvCxnSpPr>
              <a:cxnSpLocks noChangeShapeType="1"/>
              <a:stCxn id="17" idx="0"/>
            </p:cNvCxnSpPr>
            <p:nvPr/>
          </p:nvCxnSpPr>
          <p:spPr bwMode="auto">
            <a:xfrm rot="16200000" flipH="1" flipV="1">
              <a:off x="4196423" y="1933587"/>
              <a:ext cx="962692" cy="119854"/>
            </a:xfrm>
            <a:prstGeom prst="straightConnector1">
              <a:avLst/>
            </a:prstGeom>
            <a:noFill/>
            <a:ln w="9525">
              <a:solidFill>
                <a:schemeClr val="tx1"/>
              </a:solidFill>
              <a:round/>
              <a:headEnd/>
              <a:tailEnd/>
            </a:ln>
            <a:effectLst/>
          </p:spPr>
        </p:cxnSp>
        <p:sp>
          <p:nvSpPr>
            <p:cNvPr id="17" name="Rectangle 18"/>
            <p:cNvSpPr>
              <a:spLocks noChangeArrowheads="1"/>
            </p:cNvSpPr>
            <p:nvPr/>
          </p:nvSpPr>
          <p:spPr bwMode="auto">
            <a:xfrm>
              <a:off x="2950171" y="1512168"/>
              <a:ext cx="3575050" cy="5229200"/>
            </a:xfrm>
            <a:prstGeom prst="rect">
              <a:avLst/>
            </a:prstGeom>
            <a:noFill/>
            <a:ln w="9525" algn="ctr">
              <a:solidFill>
                <a:schemeClr val="accent1">
                  <a:lumMod val="40000"/>
                  <a:lumOff val="60000"/>
                </a:schemeClr>
              </a:solidFill>
              <a:prstDash val="dash"/>
              <a:miter lim="800000"/>
              <a:headEnd/>
              <a:tailEnd/>
            </a:ln>
            <a:effectLst/>
          </p:spPr>
          <p:txBody>
            <a:bodyPr wrap="square" anchor="ctr">
              <a:noAutofit/>
            </a:bodyPr>
            <a:lstStyle/>
            <a:p>
              <a:endParaRPr lang="en-GB" sz="2800">
                <a:solidFill>
                  <a:schemeClr val="bg1"/>
                </a:solidFill>
              </a:endParaRPr>
            </a:p>
          </p:txBody>
        </p:sp>
        <p:pic>
          <p:nvPicPr>
            <p:cNvPr id="34" name="Picture 35"/>
            <p:cNvPicPr>
              <a:picLocks noChangeAspect="1" noChangeArrowheads="1"/>
            </p:cNvPicPr>
            <p:nvPr/>
          </p:nvPicPr>
          <p:blipFill>
            <a:blip r:embed="rId6" cstate="print"/>
            <a:srcRect t="20605" r="10757" b="17577"/>
            <a:stretch>
              <a:fillRect/>
            </a:stretch>
          </p:blipFill>
          <p:spPr bwMode="auto">
            <a:xfrm>
              <a:off x="3059832" y="1988840"/>
              <a:ext cx="1561726" cy="1081806"/>
            </a:xfrm>
            <a:prstGeom prst="rect">
              <a:avLst/>
            </a:prstGeom>
            <a:noFill/>
            <a:ln w="9525" algn="ctr">
              <a:noFill/>
              <a:miter lim="800000"/>
              <a:headEnd/>
              <a:tailEnd/>
            </a:ln>
            <a:effectLst/>
          </p:spPr>
        </p:pic>
        <p:pic>
          <p:nvPicPr>
            <p:cNvPr id="35" name="Picture 36"/>
            <p:cNvPicPr>
              <a:picLocks noChangeAspect="1" noChangeArrowheads="1"/>
            </p:cNvPicPr>
            <p:nvPr/>
          </p:nvPicPr>
          <p:blipFill>
            <a:blip r:embed="rId7" cstate="print"/>
            <a:srcRect/>
            <a:stretch>
              <a:fillRect/>
            </a:stretch>
          </p:blipFill>
          <p:spPr bwMode="auto">
            <a:xfrm>
              <a:off x="4716016" y="2132856"/>
              <a:ext cx="1553412" cy="1344995"/>
            </a:xfrm>
            <a:prstGeom prst="rect">
              <a:avLst/>
            </a:prstGeom>
            <a:noFill/>
            <a:ln w="9525" algn="ctr">
              <a:noFill/>
              <a:miter lim="800000"/>
              <a:headEnd/>
              <a:tailEnd/>
            </a:ln>
            <a:effectLst/>
          </p:spPr>
        </p:pic>
        <p:pic>
          <p:nvPicPr>
            <p:cNvPr id="38" name="Picture 39"/>
            <p:cNvPicPr>
              <a:picLocks noChangeAspect="1" noChangeArrowheads="1"/>
            </p:cNvPicPr>
            <p:nvPr/>
          </p:nvPicPr>
          <p:blipFill>
            <a:blip r:embed="rId8" cstate="print"/>
            <a:srcRect/>
            <a:stretch>
              <a:fillRect/>
            </a:stretch>
          </p:blipFill>
          <p:spPr bwMode="auto">
            <a:xfrm>
              <a:off x="5148064" y="3717032"/>
              <a:ext cx="1105156" cy="1464047"/>
            </a:xfrm>
            <a:prstGeom prst="rect">
              <a:avLst/>
            </a:prstGeom>
            <a:noFill/>
            <a:ln w="9525" algn="ctr">
              <a:noFill/>
              <a:miter lim="800000"/>
              <a:headEnd/>
              <a:tailEnd/>
            </a:ln>
            <a:effectLst/>
          </p:spPr>
        </p:pic>
        <p:pic>
          <p:nvPicPr>
            <p:cNvPr id="5122" name="Picture 2" descr="http://t3.gstatic.com/images?q=tbn:Yh8XafHAcbn0DM:http://www.hickerphoto.com/data/media/30/snow_plow_T1899.jpg">
              <a:hlinkClick r:id="rId9"/>
            </p:cNvPr>
            <p:cNvPicPr>
              <a:picLocks noChangeAspect="1" noChangeArrowheads="1"/>
            </p:cNvPicPr>
            <p:nvPr/>
          </p:nvPicPr>
          <p:blipFill>
            <a:blip r:embed="rId10" cstate="print"/>
            <a:srcRect/>
            <a:stretch>
              <a:fillRect/>
            </a:stretch>
          </p:blipFill>
          <p:spPr bwMode="auto">
            <a:xfrm>
              <a:off x="3203848" y="3645024"/>
              <a:ext cx="1219200" cy="809626"/>
            </a:xfrm>
            <a:prstGeom prst="rect">
              <a:avLst/>
            </a:prstGeom>
            <a:noFill/>
          </p:spPr>
        </p:pic>
        <p:pic>
          <p:nvPicPr>
            <p:cNvPr id="5124" name="Picture 4" descr="Solar Street Lights"/>
            <p:cNvPicPr>
              <a:picLocks noChangeAspect="1" noChangeArrowheads="1"/>
            </p:cNvPicPr>
            <p:nvPr/>
          </p:nvPicPr>
          <p:blipFill>
            <a:blip r:embed="rId11" cstate="print"/>
            <a:srcRect/>
            <a:stretch>
              <a:fillRect/>
            </a:stretch>
          </p:blipFill>
          <p:spPr bwMode="auto">
            <a:xfrm>
              <a:off x="3131840" y="4653136"/>
              <a:ext cx="1821582" cy="1368789"/>
            </a:xfrm>
            <a:prstGeom prst="rect">
              <a:avLst/>
            </a:prstGeom>
            <a:noFill/>
          </p:spPr>
        </p:pic>
      </p:grpSp>
      <p:grpSp>
        <p:nvGrpSpPr>
          <p:cNvPr id="55" name="Group 54"/>
          <p:cNvGrpSpPr/>
          <p:nvPr/>
        </p:nvGrpSpPr>
        <p:grpSpPr>
          <a:xfrm>
            <a:off x="539552" y="3789040"/>
            <a:ext cx="2159000" cy="2492102"/>
            <a:chOff x="539552" y="3789040"/>
            <a:chExt cx="2159000" cy="2492102"/>
          </a:xfrm>
        </p:grpSpPr>
        <p:sp>
          <p:nvSpPr>
            <p:cNvPr id="50" name="Text Box 13"/>
            <p:cNvSpPr txBox="1">
              <a:spLocks noChangeArrowheads="1"/>
            </p:cNvSpPr>
            <p:nvPr/>
          </p:nvSpPr>
          <p:spPr bwMode="auto">
            <a:xfrm>
              <a:off x="539552" y="3789040"/>
              <a:ext cx="2159000" cy="646331"/>
            </a:xfrm>
            <a:prstGeom prst="rect">
              <a:avLst/>
            </a:prstGeom>
            <a:noFill/>
            <a:ln w="9525">
              <a:noFill/>
              <a:miter lim="800000"/>
              <a:headEnd/>
              <a:tailEnd/>
            </a:ln>
            <a:effectLst/>
          </p:spPr>
          <p:txBody>
            <a:bodyPr lIns="72000" rIns="72000">
              <a:spAutoFit/>
            </a:bodyPr>
            <a:lstStyle/>
            <a:p>
              <a:pPr>
                <a:spcBef>
                  <a:spcPct val="30000"/>
                </a:spcBef>
              </a:pPr>
              <a:r>
                <a:rPr lang="en-GB" sz="1200" b="1" dirty="0" smtClean="0">
                  <a:solidFill>
                    <a:schemeClr val="bg1"/>
                  </a:solidFill>
                </a:rPr>
                <a:t>The public reporting issues with public infrastructure</a:t>
              </a:r>
              <a:endParaRPr lang="en-GB" sz="1200" b="1" dirty="0">
                <a:solidFill>
                  <a:schemeClr val="bg1"/>
                </a:solidFill>
              </a:endParaRPr>
            </a:p>
          </p:txBody>
        </p:sp>
        <p:pic>
          <p:nvPicPr>
            <p:cNvPr id="5126" name="Picture 6" descr="http://t3.gstatic.com/images?q=tbn:gyIfqwbOyAlTTM:http://www.essexcc.gov.uk/vip8/ecc/ECCWebsite/content/binaries/pictures/internet.jpg">
              <a:hlinkClick r:id="rId12"/>
            </p:cNvPr>
            <p:cNvPicPr>
              <a:picLocks noChangeAspect="1" noChangeArrowheads="1"/>
            </p:cNvPicPr>
            <p:nvPr/>
          </p:nvPicPr>
          <p:blipFill>
            <a:blip r:embed="rId13" cstate="print"/>
            <a:srcRect/>
            <a:stretch>
              <a:fillRect/>
            </a:stretch>
          </p:blipFill>
          <p:spPr bwMode="auto">
            <a:xfrm>
              <a:off x="1043608" y="4509120"/>
              <a:ext cx="1038225" cy="933450"/>
            </a:xfrm>
            <a:prstGeom prst="rect">
              <a:avLst/>
            </a:prstGeom>
            <a:noFill/>
          </p:spPr>
        </p:pic>
        <p:pic>
          <p:nvPicPr>
            <p:cNvPr id="5128" name="Picture 8" descr="http://t1.gstatic.com/images?q=tbn:iepdNgxYUJyJGM:http://3.bp.blogspot.com/_SnX_nKtmsbU/Srz6P8hlztI/AAAAAAAACFo/A4fQox_C93Q/s320/mms.jpg">
              <a:hlinkClick r:id="rId14"/>
            </p:cNvPr>
            <p:cNvPicPr>
              <a:picLocks noChangeAspect="1" noChangeArrowheads="1"/>
            </p:cNvPicPr>
            <p:nvPr/>
          </p:nvPicPr>
          <p:blipFill>
            <a:blip r:embed="rId15" cstate="print"/>
            <a:srcRect/>
            <a:stretch>
              <a:fillRect/>
            </a:stretch>
          </p:blipFill>
          <p:spPr bwMode="auto">
            <a:xfrm>
              <a:off x="1619672" y="5157192"/>
              <a:ext cx="1000125" cy="112395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Rectangle 2"/>
          <p:cNvSpPr>
            <a:spLocks noGrp="1" noChangeArrowheads="1"/>
          </p:cNvSpPr>
          <p:nvPr>
            <p:ph type="title"/>
          </p:nvPr>
        </p:nvSpPr>
        <p:spPr/>
        <p:txBody>
          <a:bodyPr/>
          <a:lstStyle/>
          <a:p>
            <a:r>
              <a:rPr lang="en-GB" dirty="0" smtClean="0"/>
              <a:t>Assisted living</a:t>
            </a:r>
            <a:endParaRPr lang="en-GB" dirty="0"/>
          </a:p>
        </p:txBody>
      </p:sp>
      <p:grpSp>
        <p:nvGrpSpPr>
          <p:cNvPr id="97" name="Group 96"/>
          <p:cNvGrpSpPr/>
          <p:nvPr/>
        </p:nvGrpSpPr>
        <p:grpSpPr>
          <a:xfrm>
            <a:off x="323850" y="1447800"/>
            <a:ext cx="2070100" cy="4573588"/>
            <a:chOff x="323850" y="1447800"/>
            <a:chExt cx="2070100" cy="4573588"/>
          </a:xfrm>
        </p:grpSpPr>
        <p:pic>
          <p:nvPicPr>
            <p:cNvPr id="1539076" name="Picture 4" descr="300px-Blood_Glucose_Testing">
              <a:hlinkClick r:id="rId4"/>
            </p:cNvPr>
            <p:cNvPicPr>
              <a:picLocks noChangeAspect="1" noChangeArrowheads="1"/>
            </p:cNvPicPr>
            <p:nvPr/>
          </p:nvPicPr>
          <p:blipFill>
            <a:blip r:embed="rId5" cstate="print"/>
            <a:srcRect/>
            <a:stretch>
              <a:fillRect/>
            </a:stretch>
          </p:blipFill>
          <p:spPr bwMode="auto">
            <a:xfrm>
              <a:off x="806450" y="2060575"/>
              <a:ext cx="1104900" cy="952500"/>
            </a:xfrm>
            <a:prstGeom prst="rect">
              <a:avLst/>
            </a:prstGeom>
            <a:noFill/>
          </p:spPr>
        </p:pic>
        <p:sp>
          <p:nvSpPr>
            <p:cNvPr id="1539077" name="Rectangle 5"/>
            <p:cNvSpPr>
              <a:spLocks noChangeArrowheads="1"/>
            </p:cNvSpPr>
            <p:nvPr/>
          </p:nvSpPr>
          <p:spPr bwMode="auto">
            <a:xfrm>
              <a:off x="711200" y="1844675"/>
              <a:ext cx="1295400" cy="4176713"/>
            </a:xfrm>
            <a:prstGeom prst="rect">
              <a:avLst/>
            </a:prstGeom>
            <a:noFill/>
            <a:ln w="38100">
              <a:solidFill>
                <a:srgbClr val="DDDDAF"/>
              </a:solidFill>
              <a:miter lim="800000"/>
              <a:headEnd/>
              <a:tailEnd/>
            </a:ln>
            <a:effectLst/>
          </p:spPr>
          <p:txBody>
            <a:bodyPr wrap="none" lIns="72000" rIns="72000" anchor="ctr"/>
            <a:lstStyle/>
            <a:p>
              <a:endParaRPr lang="en-GB">
                <a:solidFill>
                  <a:schemeClr val="bg1"/>
                </a:solidFill>
              </a:endParaRPr>
            </a:p>
          </p:txBody>
        </p:sp>
        <p:sp>
          <p:nvSpPr>
            <p:cNvPr id="1539078" name="Text Box 6"/>
            <p:cNvSpPr txBox="1">
              <a:spLocks noChangeArrowheads="1"/>
            </p:cNvSpPr>
            <p:nvPr/>
          </p:nvSpPr>
          <p:spPr bwMode="auto">
            <a:xfrm>
              <a:off x="323850" y="1447800"/>
              <a:ext cx="2070100" cy="396875"/>
            </a:xfrm>
            <a:prstGeom prst="rect">
              <a:avLst/>
            </a:prstGeom>
            <a:noFill/>
            <a:ln w="9525">
              <a:noFill/>
              <a:miter lim="800000"/>
              <a:headEnd/>
              <a:tailEnd/>
            </a:ln>
            <a:effectLst/>
          </p:spPr>
          <p:txBody>
            <a:bodyPr lIns="72000" rIns="72000">
              <a:spAutoFit/>
            </a:bodyPr>
            <a:lstStyle/>
            <a:p>
              <a:pPr>
                <a:spcBef>
                  <a:spcPct val="0"/>
                </a:spcBef>
              </a:pPr>
              <a:r>
                <a:rPr lang="en-GB" sz="1000" b="1" dirty="0" smtClean="0">
                  <a:solidFill>
                    <a:schemeClr val="bg1"/>
                  </a:solidFill>
                </a:rPr>
                <a:t>Sensors </a:t>
              </a:r>
              <a:r>
                <a:rPr lang="en-GB" sz="1000" b="1" dirty="0">
                  <a:solidFill>
                    <a:schemeClr val="bg1"/>
                  </a:solidFill>
                </a:rPr>
                <a:t>in the patient’s home</a:t>
              </a:r>
            </a:p>
          </p:txBody>
        </p:sp>
        <p:sp>
          <p:nvSpPr>
            <p:cNvPr id="1539079" name="Text Box 7"/>
            <p:cNvSpPr txBox="1">
              <a:spLocks noChangeArrowheads="1"/>
            </p:cNvSpPr>
            <p:nvPr/>
          </p:nvSpPr>
          <p:spPr bwMode="auto">
            <a:xfrm>
              <a:off x="746919" y="3040063"/>
              <a:ext cx="1223962" cy="244475"/>
            </a:xfrm>
            <a:prstGeom prst="rect">
              <a:avLst/>
            </a:prstGeom>
            <a:noFill/>
            <a:ln w="9525">
              <a:noFill/>
              <a:miter lim="800000"/>
              <a:headEnd/>
              <a:tailEnd/>
            </a:ln>
            <a:effectLst/>
          </p:spPr>
          <p:txBody>
            <a:bodyPr lIns="72000" rIns="72000">
              <a:spAutoFit/>
            </a:bodyPr>
            <a:lstStyle/>
            <a:p>
              <a:pPr>
                <a:spcBef>
                  <a:spcPct val="0"/>
                </a:spcBef>
              </a:pPr>
              <a:r>
                <a:rPr lang="en-GB" sz="1000" b="1">
                  <a:solidFill>
                    <a:schemeClr val="bg1"/>
                  </a:solidFill>
                </a:rPr>
                <a:t>Blood glucose </a:t>
              </a:r>
            </a:p>
          </p:txBody>
        </p:sp>
        <p:pic>
          <p:nvPicPr>
            <p:cNvPr id="1539080" name="Picture 8" descr="dre_oxygen_monitor_sm">
              <a:hlinkClick r:id="rId6"/>
            </p:cNvPr>
            <p:cNvPicPr>
              <a:picLocks noChangeAspect="1" noChangeArrowheads="1"/>
            </p:cNvPicPr>
            <p:nvPr/>
          </p:nvPicPr>
          <p:blipFill>
            <a:blip r:embed="rId7" cstate="print"/>
            <a:srcRect/>
            <a:stretch>
              <a:fillRect/>
            </a:stretch>
          </p:blipFill>
          <p:spPr bwMode="auto">
            <a:xfrm>
              <a:off x="868363" y="3427413"/>
              <a:ext cx="981075" cy="1085850"/>
            </a:xfrm>
            <a:prstGeom prst="rect">
              <a:avLst/>
            </a:prstGeom>
            <a:noFill/>
          </p:spPr>
        </p:pic>
        <p:sp>
          <p:nvSpPr>
            <p:cNvPr id="1539081" name="Text Box 9"/>
            <p:cNvSpPr txBox="1">
              <a:spLocks noChangeArrowheads="1"/>
            </p:cNvSpPr>
            <p:nvPr/>
          </p:nvSpPr>
          <p:spPr bwMode="auto">
            <a:xfrm>
              <a:off x="746919" y="4508500"/>
              <a:ext cx="1223962" cy="244475"/>
            </a:xfrm>
            <a:prstGeom prst="rect">
              <a:avLst/>
            </a:prstGeom>
            <a:noFill/>
            <a:ln w="9525">
              <a:noFill/>
              <a:miter lim="800000"/>
              <a:headEnd/>
              <a:tailEnd/>
            </a:ln>
            <a:effectLst/>
          </p:spPr>
          <p:txBody>
            <a:bodyPr lIns="72000" rIns="72000">
              <a:spAutoFit/>
            </a:bodyPr>
            <a:lstStyle/>
            <a:p>
              <a:pPr>
                <a:spcBef>
                  <a:spcPct val="0"/>
                </a:spcBef>
              </a:pPr>
              <a:r>
                <a:rPr lang="en-GB" sz="1000" b="1">
                  <a:solidFill>
                    <a:schemeClr val="bg1"/>
                  </a:solidFill>
                </a:rPr>
                <a:t>Oxygen</a:t>
              </a:r>
            </a:p>
          </p:txBody>
        </p:sp>
        <p:pic>
          <p:nvPicPr>
            <p:cNvPr id="1539082" name="Picture 10" descr="upimg6%255CWrist-Blood-Pressure-Monitor_28996">
              <a:hlinkClick r:id="rId8"/>
            </p:cNvPr>
            <p:cNvPicPr>
              <a:picLocks noChangeAspect="1" noChangeArrowheads="1"/>
            </p:cNvPicPr>
            <p:nvPr/>
          </p:nvPicPr>
          <p:blipFill>
            <a:blip r:embed="rId9" cstate="print"/>
            <a:srcRect/>
            <a:stretch>
              <a:fillRect/>
            </a:stretch>
          </p:blipFill>
          <p:spPr bwMode="auto">
            <a:xfrm>
              <a:off x="884238" y="4941888"/>
              <a:ext cx="949325" cy="844550"/>
            </a:xfrm>
            <a:prstGeom prst="rect">
              <a:avLst/>
            </a:prstGeom>
            <a:noFill/>
          </p:spPr>
        </p:pic>
        <p:sp>
          <p:nvSpPr>
            <p:cNvPr id="1539083" name="Text Box 11"/>
            <p:cNvSpPr txBox="1">
              <a:spLocks noChangeArrowheads="1"/>
            </p:cNvSpPr>
            <p:nvPr/>
          </p:nvSpPr>
          <p:spPr bwMode="auto">
            <a:xfrm>
              <a:off x="746919" y="5734050"/>
              <a:ext cx="1223963" cy="244475"/>
            </a:xfrm>
            <a:prstGeom prst="rect">
              <a:avLst/>
            </a:prstGeom>
            <a:noFill/>
            <a:ln w="9525">
              <a:noFill/>
              <a:miter lim="800000"/>
              <a:headEnd/>
              <a:tailEnd/>
            </a:ln>
            <a:effectLst/>
          </p:spPr>
          <p:txBody>
            <a:bodyPr lIns="72000" rIns="72000">
              <a:spAutoFit/>
            </a:bodyPr>
            <a:lstStyle/>
            <a:p>
              <a:pPr>
                <a:spcBef>
                  <a:spcPct val="0"/>
                </a:spcBef>
              </a:pPr>
              <a:r>
                <a:rPr lang="en-GB" sz="1000" b="1">
                  <a:solidFill>
                    <a:schemeClr val="bg1"/>
                  </a:solidFill>
                </a:rPr>
                <a:t>Blood pressure</a:t>
              </a:r>
            </a:p>
          </p:txBody>
        </p:sp>
      </p:grpSp>
      <p:grpSp>
        <p:nvGrpSpPr>
          <p:cNvPr id="94" name="Group 93"/>
          <p:cNvGrpSpPr/>
          <p:nvPr/>
        </p:nvGrpSpPr>
        <p:grpSpPr>
          <a:xfrm>
            <a:off x="2123728" y="1746672"/>
            <a:ext cx="3744416" cy="1970360"/>
            <a:chOff x="2123728" y="1746672"/>
            <a:chExt cx="3744416" cy="1970360"/>
          </a:xfrm>
        </p:grpSpPr>
        <p:grpSp>
          <p:nvGrpSpPr>
            <p:cNvPr id="87" name="Group 86"/>
            <p:cNvGrpSpPr/>
            <p:nvPr/>
          </p:nvGrpSpPr>
          <p:grpSpPr>
            <a:xfrm>
              <a:off x="2987824" y="1746672"/>
              <a:ext cx="2880320" cy="1970360"/>
              <a:chOff x="2987824" y="1628800"/>
              <a:chExt cx="2880320" cy="1970360"/>
            </a:xfrm>
          </p:grpSpPr>
          <p:grpSp>
            <p:nvGrpSpPr>
              <p:cNvPr id="3" name="Group 39"/>
              <p:cNvGrpSpPr>
                <a:grpSpLocks/>
              </p:cNvGrpSpPr>
              <p:nvPr/>
            </p:nvGrpSpPr>
            <p:grpSpPr bwMode="auto">
              <a:xfrm>
                <a:off x="3203253" y="1655341"/>
                <a:ext cx="2592387" cy="1800225"/>
                <a:chOff x="1791" y="2886"/>
                <a:chExt cx="1633" cy="1134"/>
              </a:xfrm>
            </p:grpSpPr>
            <p:sp>
              <p:nvSpPr>
                <p:cNvPr id="1539112" name="AutoShape 40"/>
                <p:cNvSpPr>
                  <a:spLocks noChangeArrowheads="1"/>
                </p:cNvSpPr>
                <p:nvPr/>
              </p:nvSpPr>
              <p:spPr bwMode="auto">
                <a:xfrm>
                  <a:off x="1791" y="3067"/>
                  <a:ext cx="1588" cy="953"/>
                </a:xfrm>
                <a:prstGeom prst="bevel">
                  <a:avLst>
                    <a:gd name="adj" fmla="val 2940"/>
                  </a:avLst>
                </a:prstGeom>
                <a:solidFill>
                  <a:srgbClr val="F8F8F8"/>
                </a:solidFill>
                <a:ln w="9525">
                  <a:solidFill>
                    <a:schemeClr val="bg2"/>
                  </a:solidFill>
                  <a:miter lim="800000"/>
                  <a:headEnd/>
                  <a:tailEnd/>
                </a:ln>
                <a:effectLst/>
              </p:spPr>
              <p:txBody>
                <a:bodyPr wrap="none" lIns="72000" rIns="72000" anchor="ctr"/>
                <a:lstStyle/>
                <a:p>
                  <a:endParaRPr lang="en-GB"/>
                </a:p>
              </p:txBody>
            </p:sp>
            <p:pic>
              <p:nvPicPr>
                <p:cNvPr id="1539113" name="Picture 41" descr="Family%2520slug">
                  <a:hlinkClick r:id="rId10"/>
                </p:cNvPr>
                <p:cNvPicPr>
                  <a:picLocks noChangeAspect="1" noChangeArrowheads="1"/>
                </p:cNvPicPr>
                <p:nvPr/>
              </p:nvPicPr>
              <p:blipFill>
                <a:blip r:embed="rId11" cstate="print"/>
                <a:srcRect/>
                <a:stretch>
                  <a:fillRect/>
                </a:stretch>
              </p:blipFill>
              <p:spPr bwMode="auto">
                <a:xfrm>
                  <a:off x="1973" y="3385"/>
                  <a:ext cx="138" cy="227"/>
                </a:xfrm>
                <a:prstGeom prst="rect">
                  <a:avLst/>
                </a:prstGeom>
                <a:noFill/>
                <a:ln w="9525">
                  <a:solidFill>
                    <a:schemeClr val="tx1"/>
                  </a:solidFill>
                  <a:miter lim="800000"/>
                  <a:headEnd/>
                  <a:tailEnd/>
                </a:ln>
              </p:spPr>
            </p:pic>
            <p:pic>
              <p:nvPicPr>
                <p:cNvPr id="1539114" name="Picture 42" descr="nurse">
                  <a:hlinkClick r:id="rId12"/>
                </p:cNvPr>
                <p:cNvPicPr>
                  <a:picLocks noChangeAspect="1" noChangeArrowheads="1"/>
                </p:cNvPicPr>
                <p:nvPr/>
              </p:nvPicPr>
              <p:blipFill>
                <a:blip r:embed="rId13" cstate="print"/>
                <a:srcRect/>
                <a:stretch>
                  <a:fillRect/>
                </a:stretch>
              </p:blipFill>
              <p:spPr bwMode="auto">
                <a:xfrm>
                  <a:off x="1973" y="3638"/>
                  <a:ext cx="135" cy="200"/>
                </a:xfrm>
                <a:prstGeom prst="rect">
                  <a:avLst/>
                </a:prstGeom>
                <a:noFill/>
                <a:ln w="9525">
                  <a:solidFill>
                    <a:schemeClr val="tx1"/>
                  </a:solidFill>
                  <a:miter lim="800000"/>
                  <a:headEnd/>
                  <a:tailEnd/>
                </a:ln>
              </p:spPr>
            </p:pic>
            <p:sp>
              <p:nvSpPr>
                <p:cNvPr id="1539115" name="Rectangle 43"/>
                <p:cNvSpPr>
                  <a:spLocks noChangeArrowheads="1"/>
                </p:cNvSpPr>
                <p:nvPr/>
              </p:nvSpPr>
              <p:spPr bwMode="auto">
                <a:xfrm>
                  <a:off x="1791" y="3158"/>
                  <a:ext cx="544" cy="212"/>
                </a:xfrm>
                <a:prstGeom prst="rect">
                  <a:avLst/>
                </a:prstGeom>
                <a:noFill/>
                <a:ln w="9525">
                  <a:noFill/>
                  <a:miter lim="800000"/>
                  <a:headEnd/>
                  <a:tailEnd/>
                </a:ln>
                <a:effectLst/>
              </p:spPr>
              <p:txBody>
                <a:bodyPr lIns="72000" rIns="72000">
                  <a:spAutoFit/>
                </a:bodyPr>
                <a:lstStyle/>
                <a:p>
                  <a:pPr>
                    <a:spcBef>
                      <a:spcPct val="0"/>
                    </a:spcBef>
                  </a:pPr>
                  <a:r>
                    <a:rPr lang="en-GB" sz="800"/>
                    <a:t>Touch to talk and see:</a:t>
                  </a:r>
                </a:p>
              </p:txBody>
            </p:sp>
            <p:graphicFrame>
              <p:nvGraphicFramePr>
                <p:cNvPr id="1539116" name="Object 44"/>
                <p:cNvGraphicFramePr>
                  <a:graphicFrameLocks noChangeAspect="1"/>
                </p:cNvGraphicFramePr>
                <p:nvPr/>
              </p:nvGraphicFramePr>
              <p:xfrm>
                <a:off x="2426" y="3385"/>
                <a:ext cx="415" cy="398"/>
              </p:xfrm>
              <a:graphic>
                <a:graphicData uri="http://schemas.openxmlformats.org/presentationml/2006/ole">
                  <p:oleObj spid="_x0000_s1027" name="Chart" r:id="rId14" imgW="1057418" imgH="914257" progId="MSGraph.Chart.8">
                    <p:embed followColorScheme="full"/>
                  </p:oleObj>
                </a:graphicData>
              </a:graphic>
            </p:graphicFrame>
            <p:sp>
              <p:nvSpPr>
                <p:cNvPr id="1539117" name="Rectangle 45"/>
                <p:cNvSpPr>
                  <a:spLocks noChangeArrowheads="1"/>
                </p:cNvSpPr>
                <p:nvPr/>
              </p:nvSpPr>
              <p:spPr bwMode="auto">
                <a:xfrm>
                  <a:off x="2245" y="3793"/>
                  <a:ext cx="726" cy="212"/>
                </a:xfrm>
                <a:prstGeom prst="rect">
                  <a:avLst/>
                </a:prstGeom>
                <a:noFill/>
                <a:ln w="9525">
                  <a:noFill/>
                  <a:miter lim="800000"/>
                  <a:headEnd/>
                  <a:tailEnd/>
                </a:ln>
                <a:effectLst/>
              </p:spPr>
              <p:txBody>
                <a:bodyPr lIns="72000" rIns="72000">
                  <a:spAutoFit/>
                </a:bodyPr>
                <a:lstStyle/>
                <a:p>
                  <a:pPr>
                    <a:spcBef>
                      <a:spcPct val="0"/>
                    </a:spcBef>
                  </a:pPr>
                  <a:r>
                    <a:rPr lang="en-GB" sz="800" i="1"/>
                    <a:t>Please call nurse to get new medicines</a:t>
                  </a:r>
                </a:p>
              </p:txBody>
            </p:sp>
            <p:sp>
              <p:nvSpPr>
                <p:cNvPr id="1539118" name="Rectangle 46"/>
                <p:cNvSpPr>
                  <a:spLocks noChangeArrowheads="1"/>
                </p:cNvSpPr>
                <p:nvPr/>
              </p:nvSpPr>
              <p:spPr bwMode="auto">
                <a:xfrm>
                  <a:off x="2819" y="3158"/>
                  <a:ext cx="590" cy="212"/>
                </a:xfrm>
                <a:prstGeom prst="rect">
                  <a:avLst/>
                </a:prstGeom>
                <a:noFill/>
                <a:ln w="9525">
                  <a:noFill/>
                  <a:miter lim="800000"/>
                  <a:headEnd/>
                  <a:tailEnd/>
                </a:ln>
                <a:effectLst/>
              </p:spPr>
              <p:txBody>
                <a:bodyPr lIns="72000" rIns="72000">
                  <a:spAutoFit/>
                </a:bodyPr>
                <a:lstStyle/>
                <a:p>
                  <a:pPr>
                    <a:spcBef>
                      <a:spcPct val="0"/>
                    </a:spcBef>
                  </a:pPr>
                  <a:r>
                    <a:rPr lang="en-GB" sz="800"/>
                    <a:t>How are you today? </a:t>
                  </a:r>
                  <a:endParaRPr lang="en-GB" sz="800" i="1"/>
                </a:p>
              </p:txBody>
            </p:sp>
            <p:grpSp>
              <p:nvGrpSpPr>
                <p:cNvPr id="4" name="Group 47"/>
                <p:cNvGrpSpPr>
                  <a:grpSpLocks/>
                </p:cNvGrpSpPr>
                <p:nvPr/>
              </p:nvGrpSpPr>
              <p:grpSpPr bwMode="auto">
                <a:xfrm>
                  <a:off x="3037" y="3417"/>
                  <a:ext cx="317" cy="125"/>
                  <a:chOff x="3588" y="3227"/>
                  <a:chExt cx="317" cy="125"/>
                </a:xfrm>
              </p:grpSpPr>
              <p:sp>
                <p:nvSpPr>
                  <p:cNvPr id="1539120" name="AutoShape 48"/>
                  <p:cNvSpPr>
                    <a:spLocks noChangeArrowheads="1"/>
                  </p:cNvSpPr>
                  <p:nvPr/>
                </p:nvSpPr>
                <p:spPr bwMode="auto">
                  <a:xfrm>
                    <a:off x="3651" y="3249"/>
                    <a:ext cx="182" cy="90"/>
                  </a:xfrm>
                  <a:prstGeom prst="bevel">
                    <a:avLst>
                      <a:gd name="adj" fmla="val 12500"/>
                    </a:avLst>
                  </a:prstGeom>
                  <a:solidFill>
                    <a:srgbClr val="BED600"/>
                  </a:solidFill>
                  <a:ln w="9525">
                    <a:solidFill>
                      <a:srgbClr val="879637"/>
                    </a:solidFill>
                    <a:miter lim="800000"/>
                    <a:headEnd/>
                    <a:tailEnd/>
                  </a:ln>
                  <a:effectLst/>
                </p:spPr>
                <p:txBody>
                  <a:bodyPr lIns="72000" rIns="72000" anchor="ctr"/>
                  <a:lstStyle/>
                  <a:p>
                    <a:pPr>
                      <a:spcBef>
                        <a:spcPct val="0"/>
                      </a:spcBef>
                    </a:pPr>
                    <a:endParaRPr lang="nb-NO" sz="700"/>
                  </a:p>
                </p:txBody>
              </p:sp>
              <p:sp>
                <p:nvSpPr>
                  <p:cNvPr id="1539121" name="Rectangle 49"/>
                  <p:cNvSpPr>
                    <a:spLocks noChangeArrowheads="1"/>
                  </p:cNvSpPr>
                  <p:nvPr/>
                </p:nvSpPr>
                <p:spPr bwMode="auto">
                  <a:xfrm>
                    <a:off x="3588" y="3227"/>
                    <a:ext cx="317" cy="125"/>
                  </a:xfrm>
                  <a:prstGeom prst="rect">
                    <a:avLst/>
                  </a:prstGeom>
                  <a:noFill/>
                  <a:ln w="9525">
                    <a:noFill/>
                    <a:miter lim="800000"/>
                    <a:headEnd/>
                    <a:tailEnd/>
                  </a:ln>
                  <a:effectLst/>
                </p:spPr>
                <p:txBody>
                  <a:bodyPr lIns="72000" rIns="72000">
                    <a:spAutoFit/>
                  </a:bodyPr>
                  <a:lstStyle/>
                  <a:p>
                    <a:pPr>
                      <a:spcBef>
                        <a:spcPct val="0"/>
                      </a:spcBef>
                    </a:pPr>
                    <a:r>
                      <a:rPr lang="en-GB" sz="700"/>
                      <a:t>Fine</a:t>
                    </a:r>
                  </a:p>
                </p:txBody>
              </p:sp>
            </p:grpSp>
            <p:grpSp>
              <p:nvGrpSpPr>
                <p:cNvPr id="5" name="Group 50"/>
                <p:cNvGrpSpPr>
                  <a:grpSpLocks/>
                </p:cNvGrpSpPr>
                <p:nvPr/>
              </p:nvGrpSpPr>
              <p:grpSpPr bwMode="auto">
                <a:xfrm>
                  <a:off x="2955" y="3553"/>
                  <a:ext cx="465" cy="125"/>
                  <a:chOff x="3463" y="3681"/>
                  <a:chExt cx="465" cy="125"/>
                </a:xfrm>
              </p:grpSpPr>
              <p:sp>
                <p:nvSpPr>
                  <p:cNvPr id="1539123" name="AutoShape 51"/>
                  <p:cNvSpPr>
                    <a:spLocks noChangeArrowheads="1"/>
                  </p:cNvSpPr>
                  <p:nvPr/>
                </p:nvSpPr>
                <p:spPr bwMode="auto">
                  <a:xfrm>
                    <a:off x="3605" y="3702"/>
                    <a:ext cx="182" cy="90"/>
                  </a:xfrm>
                  <a:prstGeom prst="bevel">
                    <a:avLst>
                      <a:gd name="adj" fmla="val 12500"/>
                    </a:avLst>
                  </a:prstGeom>
                  <a:solidFill>
                    <a:srgbClr val="FFFF00"/>
                  </a:solidFill>
                  <a:ln w="9525">
                    <a:solidFill>
                      <a:srgbClr val="FFCC00"/>
                    </a:solidFill>
                    <a:miter lim="800000"/>
                    <a:headEnd/>
                    <a:tailEnd/>
                  </a:ln>
                  <a:effectLst/>
                </p:spPr>
                <p:txBody>
                  <a:bodyPr lIns="72000" rIns="72000" anchor="ctr"/>
                  <a:lstStyle/>
                  <a:p>
                    <a:pPr>
                      <a:spcBef>
                        <a:spcPct val="0"/>
                      </a:spcBef>
                    </a:pPr>
                    <a:endParaRPr lang="nb-NO" sz="700"/>
                  </a:p>
                </p:txBody>
              </p:sp>
              <p:sp>
                <p:nvSpPr>
                  <p:cNvPr id="1539124" name="Rectangle 52"/>
                  <p:cNvSpPr>
                    <a:spLocks noChangeArrowheads="1"/>
                  </p:cNvSpPr>
                  <p:nvPr/>
                </p:nvSpPr>
                <p:spPr bwMode="auto">
                  <a:xfrm>
                    <a:off x="3463" y="3681"/>
                    <a:ext cx="465" cy="125"/>
                  </a:xfrm>
                  <a:prstGeom prst="rect">
                    <a:avLst/>
                  </a:prstGeom>
                  <a:noFill/>
                  <a:ln w="9525">
                    <a:noFill/>
                    <a:miter lim="800000"/>
                    <a:headEnd/>
                    <a:tailEnd/>
                  </a:ln>
                  <a:effectLst/>
                </p:spPr>
                <p:txBody>
                  <a:bodyPr lIns="72000" rIns="72000">
                    <a:spAutoFit/>
                  </a:bodyPr>
                  <a:lstStyle/>
                  <a:p>
                    <a:pPr>
                      <a:spcBef>
                        <a:spcPct val="0"/>
                      </a:spcBef>
                    </a:pPr>
                    <a:r>
                      <a:rPr lang="en-GB" sz="700"/>
                      <a:t>Dizzy</a:t>
                    </a:r>
                  </a:p>
                </p:txBody>
              </p:sp>
            </p:grpSp>
            <p:grpSp>
              <p:nvGrpSpPr>
                <p:cNvPr id="6" name="Group 53"/>
                <p:cNvGrpSpPr>
                  <a:grpSpLocks/>
                </p:cNvGrpSpPr>
                <p:nvPr/>
              </p:nvGrpSpPr>
              <p:grpSpPr bwMode="auto">
                <a:xfrm>
                  <a:off x="2959" y="3689"/>
                  <a:ext cx="465" cy="125"/>
                  <a:chOff x="3468" y="4040"/>
                  <a:chExt cx="465" cy="125"/>
                </a:xfrm>
              </p:grpSpPr>
              <p:sp>
                <p:nvSpPr>
                  <p:cNvPr id="1539126" name="AutoShape 54"/>
                  <p:cNvSpPr>
                    <a:spLocks noChangeArrowheads="1"/>
                  </p:cNvSpPr>
                  <p:nvPr/>
                </p:nvSpPr>
                <p:spPr bwMode="auto">
                  <a:xfrm>
                    <a:off x="3606" y="4065"/>
                    <a:ext cx="182" cy="90"/>
                  </a:xfrm>
                  <a:prstGeom prst="bevel">
                    <a:avLst>
                      <a:gd name="adj" fmla="val 12500"/>
                    </a:avLst>
                  </a:prstGeom>
                  <a:solidFill>
                    <a:srgbClr val="FF3300"/>
                  </a:solidFill>
                  <a:ln w="9525">
                    <a:solidFill>
                      <a:srgbClr val="FF3300"/>
                    </a:solidFill>
                    <a:miter lim="800000"/>
                    <a:headEnd/>
                    <a:tailEnd/>
                  </a:ln>
                  <a:effectLst/>
                </p:spPr>
                <p:txBody>
                  <a:bodyPr lIns="72000" rIns="72000" anchor="ctr"/>
                  <a:lstStyle/>
                  <a:p>
                    <a:pPr>
                      <a:spcBef>
                        <a:spcPct val="0"/>
                      </a:spcBef>
                    </a:pPr>
                    <a:endParaRPr lang="nb-NO" sz="700"/>
                  </a:p>
                </p:txBody>
              </p:sp>
              <p:sp>
                <p:nvSpPr>
                  <p:cNvPr id="1539127" name="Rectangle 55"/>
                  <p:cNvSpPr>
                    <a:spLocks noChangeArrowheads="1"/>
                  </p:cNvSpPr>
                  <p:nvPr/>
                </p:nvSpPr>
                <p:spPr bwMode="auto">
                  <a:xfrm>
                    <a:off x="3468" y="4040"/>
                    <a:ext cx="465" cy="125"/>
                  </a:xfrm>
                  <a:prstGeom prst="rect">
                    <a:avLst/>
                  </a:prstGeom>
                  <a:noFill/>
                  <a:ln w="9525">
                    <a:noFill/>
                    <a:miter lim="800000"/>
                    <a:headEnd/>
                    <a:tailEnd/>
                  </a:ln>
                  <a:effectLst/>
                </p:spPr>
                <p:txBody>
                  <a:bodyPr lIns="72000" rIns="72000">
                    <a:spAutoFit/>
                  </a:bodyPr>
                  <a:lstStyle/>
                  <a:p>
                    <a:pPr>
                      <a:spcBef>
                        <a:spcPct val="0"/>
                      </a:spcBef>
                    </a:pPr>
                    <a:r>
                      <a:rPr lang="en-GB" sz="700"/>
                      <a:t>In pain</a:t>
                    </a:r>
                  </a:p>
                </p:txBody>
              </p:sp>
            </p:grpSp>
            <p:sp>
              <p:nvSpPr>
                <p:cNvPr id="1539128" name="Rectangle 56"/>
                <p:cNvSpPr>
                  <a:spLocks noChangeArrowheads="1"/>
                </p:cNvSpPr>
                <p:nvPr/>
              </p:nvSpPr>
              <p:spPr bwMode="auto">
                <a:xfrm>
                  <a:off x="2336" y="3158"/>
                  <a:ext cx="590" cy="135"/>
                </a:xfrm>
                <a:prstGeom prst="rect">
                  <a:avLst/>
                </a:prstGeom>
                <a:noFill/>
                <a:ln w="9525">
                  <a:noFill/>
                  <a:miter lim="800000"/>
                  <a:headEnd/>
                  <a:tailEnd/>
                </a:ln>
                <a:effectLst/>
              </p:spPr>
              <p:txBody>
                <a:bodyPr lIns="72000" rIns="72000">
                  <a:spAutoFit/>
                </a:bodyPr>
                <a:lstStyle/>
                <a:p>
                  <a:pPr>
                    <a:spcBef>
                      <a:spcPct val="0"/>
                    </a:spcBef>
                  </a:pPr>
                  <a:r>
                    <a:rPr lang="en-GB" sz="800"/>
                    <a:t>Results</a:t>
                  </a:r>
                  <a:endParaRPr lang="en-GB" sz="800" i="1"/>
                </a:p>
              </p:txBody>
            </p:sp>
            <p:sp>
              <p:nvSpPr>
                <p:cNvPr id="1539129" name="Rectangle 57"/>
                <p:cNvSpPr>
                  <a:spLocks noChangeArrowheads="1"/>
                </p:cNvSpPr>
                <p:nvPr/>
              </p:nvSpPr>
              <p:spPr bwMode="auto">
                <a:xfrm>
                  <a:off x="2109" y="2886"/>
                  <a:ext cx="1043" cy="154"/>
                </a:xfrm>
                <a:prstGeom prst="rect">
                  <a:avLst/>
                </a:prstGeom>
                <a:noFill/>
                <a:ln w="9525">
                  <a:noFill/>
                  <a:miter lim="800000"/>
                  <a:headEnd/>
                  <a:tailEnd/>
                </a:ln>
                <a:effectLst/>
              </p:spPr>
              <p:txBody>
                <a:bodyPr lIns="72000" rIns="72000">
                  <a:spAutoFit/>
                </a:bodyPr>
                <a:lstStyle/>
                <a:p>
                  <a:pPr>
                    <a:spcBef>
                      <a:spcPct val="0"/>
                    </a:spcBef>
                  </a:pPr>
                  <a:r>
                    <a:rPr lang="en-GB" sz="1000" b="1">
                      <a:solidFill>
                        <a:schemeClr val="bg1"/>
                      </a:solidFill>
                    </a:rPr>
                    <a:t>Patient’s view</a:t>
                  </a:r>
                </a:p>
              </p:txBody>
            </p:sp>
          </p:grpSp>
          <p:sp>
            <p:nvSpPr>
              <p:cNvPr id="77" name="Rectangle 66"/>
              <p:cNvSpPr>
                <a:spLocks noChangeArrowheads="1"/>
              </p:cNvSpPr>
              <p:nvPr/>
            </p:nvSpPr>
            <p:spPr bwMode="auto">
              <a:xfrm>
                <a:off x="2987824" y="1628800"/>
                <a:ext cx="2880320" cy="1970360"/>
              </a:xfrm>
              <a:prstGeom prst="rect">
                <a:avLst/>
              </a:prstGeom>
              <a:noFill/>
              <a:ln w="9525">
                <a:solidFill>
                  <a:schemeClr val="accent1"/>
                </a:solidFill>
                <a:prstDash val="dash"/>
                <a:miter lim="800000"/>
                <a:headEnd/>
                <a:tailEnd/>
              </a:ln>
              <a:effectLst/>
            </p:spPr>
            <p:txBody>
              <a:bodyPr wrap="none" lIns="72000" rIns="72000" anchor="ctr"/>
              <a:lstStyle/>
              <a:p>
                <a:endParaRPr lang="en-GB">
                  <a:solidFill>
                    <a:schemeClr val="bg1"/>
                  </a:solidFill>
                </a:endParaRPr>
              </a:p>
            </p:txBody>
          </p:sp>
        </p:grpSp>
        <p:sp>
          <p:nvSpPr>
            <p:cNvPr id="89" name="Striped Right Arrow 88"/>
            <p:cNvSpPr/>
            <p:nvPr/>
          </p:nvSpPr>
          <p:spPr bwMode="auto">
            <a:xfrm>
              <a:off x="2123728" y="2492896"/>
              <a:ext cx="648072" cy="370227"/>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800" b="0" i="0" u="none" strike="noStrike" cap="none" normalizeH="0" baseline="0" smtClean="0">
                <a:ln>
                  <a:noFill/>
                </a:ln>
                <a:solidFill>
                  <a:schemeClr val="tx1"/>
                </a:solidFill>
                <a:effectLst/>
                <a:latin typeface="Verdana" pitchFamily="34" charset="0"/>
              </a:endParaRPr>
            </a:p>
          </p:txBody>
        </p:sp>
      </p:grpSp>
      <p:grpSp>
        <p:nvGrpSpPr>
          <p:cNvPr id="98" name="Group 97"/>
          <p:cNvGrpSpPr/>
          <p:nvPr/>
        </p:nvGrpSpPr>
        <p:grpSpPr>
          <a:xfrm>
            <a:off x="5796136" y="2814826"/>
            <a:ext cx="2591842" cy="2159000"/>
            <a:chOff x="5796136" y="2814826"/>
            <a:chExt cx="2591842" cy="2159000"/>
          </a:xfrm>
        </p:grpSpPr>
        <p:grpSp>
          <p:nvGrpSpPr>
            <p:cNvPr id="78" name="Group 77"/>
            <p:cNvGrpSpPr/>
            <p:nvPr/>
          </p:nvGrpSpPr>
          <p:grpSpPr>
            <a:xfrm>
              <a:off x="6516216" y="2814826"/>
              <a:ext cx="1871762" cy="2159000"/>
              <a:chOff x="7164288" y="2133600"/>
              <a:chExt cx="1871762" cy="2159000"/>
            </a:xfrm>
          </p:grpSpPr>
          <p:sp>
            <p:nvSpPr>
              <p:cNvPr id="1539106" name="Rectangle 34"/>
              <p:cNvSpPr>
                <a:spLocks noChangeArrowheads="1"/>
              </p:cNvSpPr>
              <p:nvPr/>
            </p:nvSpPr>
            <p:spPr bwMode="auto">
              <a:xfrm>
                <a:off x="7308850" y="2638425"/>
                <a:ext cx="1584325" cy="711200"/>
              </a:xfrm>
              <a:prstGeom prst="rect">
                <a:avLst/>
              </a:prstGeom>
              <a:noFill/>
              <a:ln w="9525">
                <a:solidFill>
                  <a:schemeClr val="bg2"/>
                </a:solidFill>
                <a:miter lim="800000"/>
                <a:headEnd/>
                <a:tailEnd/>
              </a:ln>
              <a:effectLst/>
            </p:spPr>
            <p:txBody>
              <a:bodyPr lIns="72000" rIns="72000">
                <a:spAutoFit/>
              </a:bodyPr>
              <a:lstStyle/>
              <a:p>
                <a:pPr>
                  <a:spcBef>
                    <a:spcPct val="0"/>
                  </a:spcBef>
                </a:pPr>
                <a:r>
                  <a:rPr lang="en-GB" sz="1000">
                    <a:solidFill>
                      <a:schemeClr val="bg1"/>
                    </a:solidFill>
                  </a:rPr>
                  <a:t>Patient information routed onwards to hospital systems as required</a:t>
                </a:r>
              </a:p>
            </p:txBody>
          </p:sp>
          <p:sp>
            <p:nvSpPr>
              <p:cNvPr id="1539108" name="Rectangle 36"/>
              <p:cNvSpPr>
                <a:spLocks noChangeArrowheads="1"/>
              </p:cNvSpPr>
              <p:nvPr/>
            </p:nvSpPr>
            <p:spPr bwMode="auto">
              <a:xfrm>
                <a:off x="7308850" y="3430588"/>
                <a:ext cx="1584325" cy="711200"/>
              </a:xfrm>
              <a:prstGeom prst="rect">
                <a:avLst/>
              </a:prstGeom>
              <a:noFill/>
              <a:ln w="9525">
                <a:solidFill>
                  <a:schemeClr val="bg2"/>
                </a:solidFill>
                <a:miter lim="800000"/>
                <a:headEnd/>
                <a:tailEnd/>
              </a:ln>
              <a:effectLst/>
            </p:spPr>
            <p:txBody>
              <a:bodyPr lIns="72000" rIns="72000">
                <a:spAutoFit/>
              </a:bodyPr>
              <a:lstStyle/>
              <a:p>
                <a:pPr>
                  <a:spcBef>
                    <a:spcPct val="0"/>
                  </a:spcBef>
                </a:pPr>
                <a:r>
                  <a:rPr lang="en-GB" sz="1000">
                    <a:solidFill>
                      <a:schemeClr val="bg1"/>
                    </a:solidFill>
                  </a:rPr>
                  <a:t>Actions or response based on results routed back to patient (as required)</a:t>
                </a:r>
              </a:p>
            </p:txBody>
          </p:sp>
          <p:sp>
            <p:nvSpPr>
              <p:cNvPr id="1539110" name="Rectangle 38"/>
              <p:cNvSpPr>
                <a:spLocks noChangeArrowheads="1"/>
              </p:cNvSpPr>
              <p:nvPr/>
            </p:nvSpPr>
            <p:spPr bwMode="auto">
              <a:xfrm>
                <a:off x="7308850" y="2205038"/>
                <a:ext cx="1584325" cy="396875"/>
              </a:xfrm>
              <a:prstGeom prst="rect">
                <a:avLst/>
              </a:prstGeom>
              <a:noFill/>
              <a:ln w="9525">
                <a:noFill/>
                <a:miter lim="800000"/>
                <a:headEnd/>
                <a:tailEnd/>
              </a:ln>
              <a:effectLst/>
            </p:spPr>
            <p:txBody>
              <a:bodyPr lIns="72000" rIns="72000">
                <a:spAutoFit/>
              </a:bodyPr>
              <a:lstStyle/>
              <a:p>
                <a:pPr>
                  <a:spcBef>
                    <a:spcPct val="0"/>
                  </a:spcBef>
                </a:pPr>
                <a:r>
                  <a:rPr lang="en-GB" sz="1000" b="1">
                    <a:solidFill>
                      <a:schemeClr val="bg1"/>
                    </a:solidFill>
                  </a:rPr>
                  <a:t>Hospital system and processes</a:t>
                </a:r>
              </a:p>
            </p:txBody>
          </p:sp>
          <p:sp>
            <p:nvSpPr>
              <p:cNvPr id="1539138" name="Rectangle 66"/>
              <p:cNvSpPr>
                <a:spLocks noChangeArrowheads="1"/>
              </p:cNvSpPr>
              <p:nvPr/>
            </p:nvSpPr>
            <p:spPr bwMode="auto">
              <a:xfrm>
                <a:off x="7164288" y="2133600"/>
                <a:ext cx="1871762" cy="2159000"/>
              </a:xfrm>
              <a:prstGeom prst="rect">
                <a:avLst/>
              </a:prstGeom>
              <a:noFill/>
              <a:ln w="9525">
                <a:solidFill>
                  <a:schemeClr val="accent1"/>
                </a:solidFill>
                <a:prstDash val="dash"/>
                <a:miter lim="800000"/>
                <a:headEnd/>
                <a:tailEnd/>
              </a:ln>
              <a:effectLst/>
            </p:spPr>
            <p:txBody>
              <a:bodyPr wrap="none" lIns="72000" rIns="72000" anchor="ctr"/>
              <a:lstStyle/>
              <a:p>
                <a:endParaRPr lang="en-GB">
                  <a:solidFill>
                    <a:schemeClr val="bg1"/>
                  </a:solidFill>
                </a:endParaRPr>
              </a:p>
            </p:txBody>
          </p:sp>
        </p:grpSp>
        <p:sp>
          <p:nvSpPr>
            <p:cNvPr id="90" name="Striped Right Arrow 89"/>
            <p:cNvSpPr/>
            <p:nvPr/>
          </p:nvSpPr>
          <p:spPr bwMode="auto">
            <a:xfrm>
              <a:off x="5796136" y="3706845"/>
              <a:ext cx="648072" cy="370227"/>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800" b="0" i="0" u="none" strike="noStrike" cap="none" normalizeH="0" baseline="0" smtClean="0">
                <a:ln>
                  <a:noFill/>
                </a:ln>
                <a:solidFill>
                  <a:schemeClr val="tx1"/>
                </a:solidFill>
                <a:effectLst/>
                <a:latin typeface="Verdana" pitchFamily="34" charset="0"/>
              </a:endParaRPr>
            </a:p>
          </p:txBody>
        </p:sp>
      </p:grpSp>
      <p:grpSp>
        <p:nvGrpSpPr>
          <p:cNvPr id="95" name="Group 94"/>
          <p:cNvGrpSpPr/>
          <p:nvPr/>
        </p:nvGrpSpPr>
        <p:grpSpPr>
          <a:xfrm>
            <a:off x="2123728" y="4077072"/>
            <a:ext cx="3744416" cy="1970360"/>
            <a:chOff x="2123728" y="4077072"/>
            <a:chExt cx="3744416" cy="1970360"/>
          </a:xfrm>
        </p:grpSpPr>
        <p:grpSp>
          <p:nvGrpSpPr>
            <p:cNvPr id="88" name="Group 87"/>
            <p:cNvGrpSpPr/>
            <p:nvPr/>
          </p:nvGrpSpPr>
          <p:grpSpPr>
            <a:xfrm>
              <a:off x="2987824" y="4077072"/>
              <a:ext cx="2880320" cy="1970360"/>
              <a:chOff x="3131840" y="4581128"/>
              <a:chExt cx="2880320" cy="1970360"/>
            </a:xfrm>
          </p:grpSpPr>
          <p:sp>
            <p:nvSpPr>
              <p:cNvPr id="1539130" name="Rectangle 58"/>
              <p:cNvSpPr>
                <a:spLocks noChangeArrowheads="1"/>
              </p:cNvSpPr>
              <p:nvPr/>
            </p:nvSpPr>
            <p:spPr bwMode="auto">
              <a:xfrm>
                <a:off x="3708326" y="4652243"/>
                <a:ext cx="1655762" cy="244475"/>
              </a:xfrm>
              <a:prstGeom prst="rect">
                <a:avLst/>
              </a:prstGeom>
              <a:noFill/>
              <a:ln w="9525">
                <a:noFill/>
                <a:miter lim="800000"/>
                <a:headEnd/>
                <a:tailEnd/>
              </a:ln>
              <a:effectLst/>
            </p:spPr>
            <p:txBody>
              <a:bodyPr lIns="72000" rIns="72000">
                <a:spAutoFit/>
              </a:bodyPr>
              <a:lstStyle/>
              <a:p>
                <a:pPr>
                  <a:spcBef>
                    <a:spcPct val="0"/>
                  </a:spcBef>
                </a:pPr>
                <a:r>
                  <a:rPr lang="en-GB" sz="1000" b="1" dirty="0">
                    <a:solidFill>
                      <a:schemeClr val="bg1"/>
                    </a:solidFill>
                  </a:rPr>
                  <a:t>Next of kin’s view</a:t>
                </a:r>
              </a:p>
            </p:txBody>
          </p:sp>
          <p:sp>
            <p:nvSpPr>
              <p:cNvPr id="1539131" name="AutoShape 59"/>
              <p:cNvSpPr>
                <a:spLocks noChangeArrowheads="1"/>
              </p:cNvSpPr>
              <p:nvPr/>
            </p:nvSpPr>
            <p:spPr bwMode="auto">
              <a:xfrm>
                <a:off x="3563888" y="4941168"/>
                <a:ext cx="2088232" cy="1368425"/>
              </a:xfrm>
              <a:prstGeom prst="bevel">
                <a:avLst>
                  <a:gd name="adj" fmla="val 2940"/>
                </a:avLst>
              </a:prstGeom>
              <a:solidFill>
                <a:srgbClr val="F8F8F8"/>
              </a:solidFill>
              <a:ln w="9525">
                <a:solidFill>
                  <a:schemeClr val="bg2"/>
                </a:solidFill>
                <a:miter lim="800000"/>
                <a:headEnd/>
                <a:tailEnd/>
              </a:ln>
              <a:effectLst/>
            </p:spPr>
            <p:txBody>
              <a:bodyPr wrap="none" lIns="72000" rIns="72000" anchor="ctr"/>
              <a:lstStyle/>
              <a:p>
                <a:endParaRPr lang="en-GB" dirty="0"/>
              </a:p>
            </p:txBody>
          </p:sp>
          <p:graphicFrame>
            <p:nvGraphicFramePr>
              <p:cNvPr id="1539132" name="Object 60"/>
              <p:cNvGraphicFramePr>
                <a:graphicFrameLocks noChangeAspect="1"/>
              </p:cNvGraphicFramePr>
              <p:nvPr/>
            </p:nvGraphicFramePr>
            <p:xfrm>
              <a:off x="3778201" y="5445993"/>
              <a:ext cx="658812" cy="631825"/>
            </p:xfrm>
            <a:graphic>
              <a:graphicData uri="http://schemas.openxmlformats.org/presentationml/2006/ole">
                <p:oleObj spid="_x0000_s1026" name="Chart" r:id="rId15" imgW="1057418" imgH="914257" progId="MSGraph.Chart.8">
                  <p:embed followColorScheme="full"/>
                </p:oleObj>
              </a:graphicData>
            </a:graphic>
          </p:graphicFrame>
          <p:sp>
            <p:nvSpPr>
              <p:cNvPr id="1539133" name="Rectangle 61"/>
              <p:cNvSpPr>
                <a:spLocks noChangeArrowheads="1"/>
              </p:cNvSpPr>
              <p:nvPr/>
            </p:nvSpPr>
            <p:spPr bwMode="auto">
              <a:xfrm>
                <a:off x="3635375" y="5002584"/>
                <a:ext cx="936625" cy="338554"/>
              </a:xfrm>
              <a:prstGeom prst="rect">
                <a:avLst/>
              </a:prstGeom>
              <a:noFill/>
              <a:ln w="9525">
                <a:noFill/>
                <a:miter lim="800000"/>
                <a:headEnd/>
                <a:tailEnd/>
              </a:ln>
              <a:effectLst/>
            </p:spPr>
            <p:txBody>
              <a:bodyPr lIns="72000" rIns="72000">
                <a:spAutoFit/>
              </a:bodyPr>
              <a:lstStyle/>
              <a:p>
                <a:pPr>
                  <a:spcBef>
                    <a:spcPct val="0"/>
                  </a:spcBef>
                </a:pPr>
                <a:r>
                  <a:rPr lang="en-GB" sz="800" dirty="0"/>
                  <a:t>Results and current actions</a:t>
                </a:r>
                <a:endParaRPr lang="en-GB" sz="800" i="1" dirty="0"/>
              </a:p>
            </p:txBody>
          </p:sp>
          <p:pic>
            <p:nvPicPr>
              <p:cNvPr id="1539140" name="Picture 68" descr="mobile_video460">
                <a:hlinkClick r:id="rId16"/>
              </p:cNvPr>
              <p:cNvPicPr>
                <a:picLocks noChangeAspect="1" noChangeArrowheads="1"/>
              </p:cNvPicPr>
              <p:nvPr/>
            </p:nvPicPr>
            <p:blipFill>
              <a:blip r:embed="rId17" cstate="print"/>
              <a:srcRect l="32292"/>
              <a:stretch>
                <a:fillRect/>
              </a:stretch>
            </p:blipFill>
            <p:spPr bwMode="auto">
              <a:xfrm>
                <a:off x="4788719" y="5444406"/>
                <a:ext cx="465137" cy="446087"/>
              </a:xfrm>
              <a:prstGeom prst="rect">
                <a:avLst/>
              </a:prstGeom>
              <a:noFill/>
            </p:spPr>
          </p:pic>
          <p:sp>
            <p:nvSpPr>
              <p:cNvPr id="1539141" name="Rectangle 69"/>
              <p:cNvSpPr>
                <a:spLocks noChangeArrowheads="1"/>
              </p:cNvSpPr>
              <p:nvPr/>
            </p:nvSpPr>
            <p:spPr bwMode="auto">
              <a:xfrm>
                <a:off x="4427711" y="5157192"/>
                <a:ext cx="1368425" cy="215444"/>
              </a:xfrm>
              <a:prstGeom prst="rect">
                <a:avLst/>
              </a:prstGeom>
              <a:noFill/>
              <a:ln w="9525">
                <a:noFill/>
                <a:miter lim="800000"/>
                <a:headEnd/>
                <a:tailEnd/>
              </a:ln>
              <a:effectLst/>
            </p:spPr>
            <p:txBody>
              <a:bodyPr lIns="72000" rIns="72000">
                <a:spAutoFit/>
              </a:bodyPr>
              <a:lstStyle/>
              <a:p>
                <a:pPr>
                  <a:spcBef>
                    <a:spcPct val="0"/>
                  </a:spcBef>
                </a:pPr>
                <a:r>
                  <a:rPr lang="en-GB" sz="800" dirty="0"/>
                  <a:t>(video) </a:t>
                </a:r>
                <a:r>
                  <a:rPr lang="en-GB" sz="800" dirty="0" smtClean="0"/>
                  <a:t>call</a:t>
                </a:r>
                <a:endParaRPr lang="en-GB" sz="800" dirty="0"/>
              </a:p>
            </p:txBody>
          </p:sp>
          <p:sp>
            <p:nvSpPr>
              <p:cNvPr id="86" name="Rectangle 66"/>
              <p:cNvSpPr>
                <a:spLocks noChangeArrowheads="1"/>
              </p:cNvSpPr>
              <p:nvPr/>
            </p:nvSpPr>
            <p:spPr bwMode="auto">
              <a:xfrm>
                <a:off x="3131840" y="4581128"/>
                <a:ext cx="2880320" cy="1970360"/>
              </a:xfrm>
              <a:prstGeom prst="rect">
                <a:avLst/>
              </a:prstGeom>
              <a:noFill/>
              <a:ln w="9525">
                <a:solidFill>
                  <a:schemeClr val="accent1"/>
                </a:solidFill>
                <a:prstDash val="dash"/>
                <a:miter lim="800000"/>
                <a:headEnd/>
                <a:tailEnd/>
              </a:ln>
              <a:effectLst/>
            </p:spPr>
            <p:txBody>
              <a:bodyPr wrap="none" lIns="72000" rIns="72000" anchor="ctr"/>
              <a:lstStyle/>
              <a:p>
                <a:endParaRPr lang="en-GB">
                  <a:solidFill>
                    <a:schemeClr val="bg1"/>
                  </a:solidFill>
                </a:endParaRPr>
              </a:p>
            </p:txBody>
          </p:sp>
        </p:grpSp>
        <p:sp>
          <p:nvSpPr>
            <p:cNvPr id="91" name="Striped Right Arrow 90"/>
            <p:cNvSpPr/>
            <p:nvPr/>
          </p:nvSpPr>
          <p:spPr bwMode="auto">
            <a:xfrm>
              <a:off x="2123728" y="4581128"/>
              <a:ext cx="648072" cy="370227"/>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800" b="0" i="0" u="none" strike="noStrike" cap="none" normalizeH="0" baseline="0" smtClean="0">
                <a:ln>
                  <a:noFill/>
                </a:ln>
                <a:solidFill>
                  <a:schemeClr val="tx1"/>
                </a:solidFill>
                <a:effectLst/>
                <a:latin typeface="Verdana" pitchFamily="34" charset="0"/>
              </a:endParaRPr>
            </a:p>
          </p:txBody>
        </p:sp>
      </p:grpSp>
      <p:grpSp>
        <p:nvGrpSpPr>
          <p:cNvPr id="99" name="Group 98"/>
          <p:cNvGrpSpPr/>
          <p:nvPr/>
        </p:nvGrpSpPr>
        <p:grpSpPr>
          <a:xfrm>
            <a:off x="6012160" y="5129897"/>
            <a:ext cx="2664296" cy="1323439"/>
            <a:chOff x="6012160" y="5129897"/>
            <a:chExt cx="2664296" cy="1323439"/>
          </a:xfrm>
        </p:grpSpPr>
        <p:sp>
          <p:nvSpPr>
            <p:cNvPr id="1539144" name="Rectangle 72"/>
            <p:cNvSpPr>
              <a:spLocks noChangeArrowheads="1"/>
            </p:cNvSpPr>
            <p:nvPr/>
          </p:nvSpPr>
          <p:spPr bwMode="auto">
            <a:xfrm>
              <a:off x="6732240" y="5129897"/>
              <a:ext cx="1944216" cy="1323439"/>
            </a:xfrm>
            <a:prstGeom prst="rect">
              <a:avLst/>
            </a:prstGeom>
            <a:noFill/>
            <a:ln w="9525">
              <a:noFill/>
              <a:miter lim="800000"/>
              <a:headEnd/>
              <a:tailEnd/>
            </a:ln>
            <a:effectLst/>
          </p:spPr>
          <p:txBody>
            <a:bodyPr wrap="square" lIns="72000" rIns="72000">
              <a:spAutoFit/>
            </a:bodyPr>
            <a:lstStyle/>
            <a:p>
              <a:pPr>
                <a:spcBef>
                  <a:spcPct val="0"/>
                </a:spcBef>
                <a:spcAft>
                  <a:spcPts val="600"/>
                </a:spcAft>
              </a:pPr>
              <a:r>
                <a:rPr lang="en-GB" sz="1000" b="1" dirty="0" smtClean="0">
                  <a:solidFill>
                    <a:schemeClr val="bg1"/>
                  </a:solidFill>
                </a:rPr>
                <a:t>Other interested parties:</a:t>
              </a:r>
            </a:p>
            <a:p>
              <a:pPr marL="174625" indent="-174625" algn="l">
                <a:spcBef>
                  <a:spcPct val="0"/>
                </a:spcBef>
                <a:spcAft>
                  <a:spcPts val="600"/>
                </a:spcAft>
                <a:buFont typeface="Arial" pitchFamily="34" charset="0"/>
                <a:buChar char="•"/>
              </a:pPr>
              <a:r>
                <a:rPr lang="en-GB" sz="1000" b="1" dirty="0" smtClean="0">
                  <a:solidFill>
                    <a:schemeClr val="bg1"/>
                  </a:solidFill>
                </a:rPr>
                <a:t>Local health care providers</a:t>
              </a:r>
            </a:p>
            <a:p>
              <a:pPr marL="174625" indent="-174625" algn="l">
                <a:spcBef>
                  <a:spcPct val="0"/>
                </a:spcBef>
                <a:spcAft>
                  <a:spcPts val="600"/>
                </a:spcAft>
                <a:buFont typeface="Arial" pitchFamily="34" charset="0"/>
                <a:buChar char="•"/>
              </a:pPr>
              <a:r>
                <a:rPr lang="en-GB" sz="1000" b="1" dirty="0" smtClean="0">
                  <a:solidFill>
                    <a:schemeClr val="bg1"/>
                  </a:solidFill>
                </a:rPr>
                <a:t>Social services</a:t>
              </a:r>
            </a:p>
            <a:p>
              <a:pPr marL="174625" indent="-174625" algn="l">
                <a:spcBef>
                  <a:spcPct val="0"/>
                </a:spcBef>
                <a:spcAft>
                  <a:spcPts val="600"/>
                </a:spcAft>
                <a:buFont typeface="Arial" pitchFamily="34" charset="0"/>
                <a:buChar char="•"/>
              </a:pPr>
              <a:r>
                <a:rPr lang="en-GB" sz="1000" b="1" dirty="0" smtClean="0">
                  <a:solidFill>
                    <a:schemeClr val="bg1"/>
                  </a:solidFill>
                </a:rPr>
                <a:t>...</a:t>
              </a:r>
            </a:p>
            <a:p>
              <a:pPr>
                <a:spcBef>
                  <a:spcPct val="0"/>
                </a:spcBef>
                <a:spcAft>
                  <a:spcPts val="600"/>
                </a:spcAft>
              </a:pPr>
              <a:endParaRPr lang="en-GB" sz="1000" b="1" dirty="0">
                <a:solidFill>
                  <a:schemeClr val="bg1"/>
                </a:solidFill>
              </a:endParaRPr>
            </a:p>
          </p:txBody>
        </p:sp>
        <p:sp>
          <p:nvSpPr>
            <p:cNvPr id="92" name="Striped Right Arrow 91"/>
            <p:cNvSpPr/>
            <p:nvPr/>
          </p:nvSpPr>
          <p:spPr bwMode="auto">
            <a:xfrm>
              <a:off x="6012160" y="5507045"/>
              <a:ext cx="648072" cy="370227"/>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800" b="0" i="0" u="none" strike="noStrike" cap="none" normalizeH="0" baseline="0" smtClean="0">
                <a:ln>
                  <a:noFill/>
                </a:ln>
                <a:solidFill>
                  <a:schemeClr val="tx1"/>
                </a:solidFill>
                <a:effectLst/>
                <a:latin typeface="Verdana" pitchFamily="34" charset="0"/>
              </a:endParaRPr>
            </a:p>
          </p:txBody>
        </p:sp>
      </p:grpSp>
      <p:sp>
        <p:nvSpPr>
          <p:cNvPr id="93" name="Up-Down Arrow 92"/>
          <p:cNvSpPr/>
          <p:nvPr/>
        </p:nvSpPr>
        <p:spPr bwMode="auto">
          <a:xfrm>
            <a:off x="4273082" y="3749690"/>
            <a:ext cx="216024" cy="288032"/>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Common features</a:t>
            </a:r>
            <a:endParaRPr lang="en-GB" dirty="0">
              <a:solidFill>
                <a:schemeClr val="bg1"/>
              </a:solidFill>
            </a:endParaRPr>
          </a:p>
        </p:txBody>
      </p:sp>
      <p:sp>
        <p:nvSpPr>
          <p:cNvPr id="3" name="Content Placeholder 2"/>
          <p:cNvSpPr>
            <a:spLocks noGrp="1"/>
          </p:cNvSpPr>
          <p:nvPr>
            <p:ph idx="1"/>
          </p:nvPr>
        </p:nvSpPr>
        <p:spPr/>
        <p:txBody>
          <a:bodyPr/>
          <a:lstStyle/>
          <a:p>
            <a:pPr lvl="1">
              <a:buClr>
                <a:schemeClr val="bg1"/>
              </a:buClr>
            </a:pPr>
            <a:r>
              <a:rPr lang="en-GB" dirty="0" smtClean="0">
                <a:solidFill>
                  <a:schemeClr val="bg1"/>
                </a:solidFill>
              </a:rPr>
              <a:t>Large variety of smart objects </a:t>
            </a:r>
            <a:r>
              <a:rPr lang="en-GB" dirty="0" smtClean="0">
                <a:solidFill>
                  <a:schemeClr val="bg1"/>
                </a:solidFill>
              </a:rPr>
              <a:t>w</a:t>
            </a:r>
            <a:r>
              <a:rPr lang="en-GB" dirty="0" smtClean="0">
                <a:solidFill>
                  <a:schemeClr val="bg1"/>
                </a:solidFill>
              </a:rPr>
              <a:t>hich need to deliver and receive data </a:t>
            </a:r>
          </a:p>
          <a:p>
            <a:pPr lvl="1">
              <a:buClr>
                <a:schemeClr val="bg1"/>
              </a:buClr>
            </a:pPr>
            <a:r>
              <a:rPr lang="en-GB" dirty="0" smtClean="0">
                <a:solidFill>
                  <a:schemeClr val="bg1"/>
                </a:solidFill>
              </a:rPr>
              <a:t>There are a number of independent participants which benefit from access to the object data</a:t>
            </a:r>
          </a:p>
          <a:p>
            <a:pPr lvl="1">
              <a:buClr>
                <a:schemeClr val="bg1"/>
              </a:buClr>
            </a:pPr>
            <a:r>
              <a:rPr lang="en-US" dirty="0" smtClean="0">
                <a:solidFill>
                  <a:schemeClr val="bg1"/>
                </a:solidFill>
              </a:rPr>
              <a:t>Large number of loosely coupled participants which needs to </a:t>
            </a:r>
            <a:r>
              <a:rPr lang="en-US" dirty="0" smtClean="0">
                <a:solidFill>
                  <a:schemeClr val="bg1"/>
                </a:solidFill>
              </a:rPr>
              <a:t>interact</a:t>
            </a:r>
            <a:endParaRPr lang="en-GB" dirty="0" smtClean="0">
              <a:solidFill>
                <a:schemeClr val="bg1"/>
              </a:solidFill>
            </a:endParaRPr>
          </a:p>
          <a:p>
            <a:pPr lvl="1">
              <a:buClr>
                <a:schemeClr val="bg1"/>
              </a:buClr>
            </a:pPr>
            <a:r>
              <a:rPr lang="en-GB" dirty="0" smtClean="0">
                <a:solidFill>
                  <a:schemeClr val="bg1"/>
                </a:solidFill>
              </a:rPr>
              <a:t>Most likely has not all use cases been thought about when the systems were initially designed and deployed</a:t>
            </a:r>
          </a:p>
          <a:p>
            <a:pPr lvl="1">
              <a:buClr>
                <a:schemeClr val="bg1"/>
              </a:buClr>
            </a:pPr>
            <a:r>
              <a:rPr lang="en-GB" dirty="0" smtClean="0">
                <a:solidFill>
                  <a:schemeClr val="bg1"/>
                </a:solidFill>
              </a:rPr>
              <a:t>Building new services on-top of existing infrastructure could yield significant service innovation and benefits</a:t>
            </a:r>
          </a:p>
          <a:p>
            <a:pPr lvl="1">
              <a:buClr>
                <a:schemeClr val="bg1"/>
              </a:buClr>
              <a:buNone/>
            </a:pPr>
            <a:endParaRPr lang="en-US" dirty="0" smtClean="0">
              <a:solidFill>
                <a:schemeClr val="bg1"/>
              </a:solidFill>
            </a:endParaRPr>
          </a:p>
          <a:p>
            <a:pPr lvl="1">
              <a:buClr>
                <a:schemeClr val="bg1"/>
              </a:buClr>
            </a:pPr>
            <a:endParaRPr lang="en-GB"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The classical approach to M2M may fail to deliver the full value of the Internet of Things</a:t>
            </a:r>
            <a:br>
              <a:rPr lang="en-GB" dirty="0" smtClean="0">
                <a:solidFill>
                  <a:schemeClr val="bg1"/>
                </a:solidFill>
              </a:rPr>
            </a:br>
            <a:endParaRPr lang="en-GB" dirty="0">
              <a:solidFill>
                <a:schemeClr val="bg1"/>
              </a:solidFill>
            </a:endParaRPr>
          </a:p>
        </p:txBody>
      </p:sp>
      <p:sp>
        <p:nvSpPr>
          <p:cNvPr id="3" name="Content Placeholder 2"/>
          <p:cNvSpPr>
            <a:spLocks noGrp="1"/>
          </p:cNvSpPr>
          <p:nvPr>
            <p:ph idx="1"/>
          </p:nvPr>
        </p:nvSpPr>
        <p:spPr>
          <a:xfrm>
            <a:off x="468313" y="2143115"/>
            <a:ext cx="7554912" cy="3676659"/>
          </a:xfrm>
        </p:spPr>
        <p:txBody>
          <a:bodyPr/>
          <a:lstStyle/>
          <a:p>
            <a:pPr lvl="1">
              <a:buClr>
                <a:schemeClr val="bg1"/>
              </a:buClr>
            </a:pPr>
            <a:r>
              <a:rPr lang="en-GB" dirty="0" smtClean="0">
                <a:solidFill>
                  <a:schemeClr val="bg1"/>
                </a:solidFill>
              </a:rPr>
              <a:t>Closed and standalone solutions</a:t>
            </a:r>
          </a:p>
          <a:p>
            <a:pPr lvl="1">
              <a:buClr>
                <a:schemeClr val="bg1"/>
              </a:buClr>
            </a:pPr>
            <a:r>
              <a:rPr lang="en-GB" dirty="0" smtClean="0">
                <a:solidFill>
                  <a:schemeClr val="bg1"/>
                </a:solidFill>
              </a:rPr>
              <a:t>High barriers for innovation due to complexity and inefficiency</a:t>
            </a:r>
          </a:p>
          <a:p>
            <a:pPr lvl="2">
              <a:buClr>
                <a:schemeClr val="bg1"/>
              </a:buClr>
            </a:pPr>
            <a:r>
              <a:rPr lang="en-GB" dirty="0" smtClean="0">
                <a:solidFill>
                  <a:schemeClr val="bg1"/>
                </a:solidFill>
              </a:rPr>
              <a:t>Inefficient - re-invents common functionality</a:t>
            </a:r>
          </a:p>
          <a:p>
            <a:pPr lvl="2">
              <a:buClr>
                <a:schemeClr val="bg1"/>
              </a:buClr>
            </a:pPr>
            <a:r>
              <a:rPr lang="en-GB" dirty="0" smtClean="0">
                <a:solidFill>
                  <a:schemeClr val="bg1"/>
                </a:solidFill>
              </a:rPr>
              <a:t>Complex – no specialisation of roles</a:t>
            </a:r>
          </a:p>
          <a:p>
            <a:pPr lvl="1">
              <a:buClr>
                <a:schemeClr val="bg1"/>
              </a:buClr>
            </a:pPr>
            <a:r>
              <a:rPr lang="en-GB" dirty="0" smtClean="0">
                <a:solidFill>
                  <a:schemeClr val="bg1"/>
                </a:solidFill>
              </a:rPr>
              <a:t>Limited freedom of choice and reusability for the end-user</a:t>
            </a:r>
          </a:p>
          <a:p>
            <a:pPr lvl="1">
              <a:buClr>
                <a:schemeClr val="bg1"/>
              </a:buClr>
            </a:pPr>
            <a:r>
              <a:rPr lang="en-GB" dirty="0" smtClean="0">
                <a:solidFill>
                  <a:schemeClr val="bg1"/>
                </a:solidFill>
              </a:rPr>
              <a:t>Sharing devices and information is difficult</a:t>
            </a:r>
          </a:p>
          <a:p>
            <a:pPr lvl="1">
              <a:buClr>
                <a:schemeClr val="bg1"/>
              </a:buClr>
            </a:pPr>
            <a:r>
              <a:rPr lang="en-GB" b="1" dirty="0" smtClean="0">
                <a:solidFill>
                  <a:schemeClr val="bg1"/>
                </a:solidFill>
              </a:rPr>
              <a:t>Not the Internet of Things</a:t>
            </a:r>
          </a:p>
          <a:p>
            <a:pPr lvl="1">
              <a:buClr>
                <a:schemeClr val="bg1"/>
              </a:buClr>
            </a:pPr>
            <a:endParaRPr lang="en-GB" dirty="0">
              <a:solidFill>
                <a:schemeClr val="bg1"/>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530" name="Rectangle 2"/>
          <p:cNvSpPr>
            <a:spLocks noGrp="1" noChangeArrowheads="1"/>
          </p:cNvSpPr>
          <p:nvPr>
            <p:ph type="title"/>
          </p:nvPr>
        </p:nvSpPr>
        <p:spPr/>
        <p:txBody>
          <a:bodyPr/>
          <a:lstStyle/>
          <a:p>
            <a:r>
              <a:rPr lang="en-US" dirty="0">
                <a:solidFill>
                  <a:schemeClr val="bg1"/>
                </a:solidFill>
              </a:rPr>
              <a:t>M2M needs a layered approach to make it quick and easy to deploy new services</a:t>
            </a:r>
          </a:p>
        </p:txBody>
      </p:sp>
      <p:sp>
        <p:nvSpPr>
          <p:cNvPr id="1430534" name="Rectangle 6"/>
          <p:cNvSpPr>
            <a:spLocks noGrp="1" noChangeArrowheads="1"/>
          </p:cNvSpPr>
          <p:nvPr>
            <p:ph type="body" idx="4294967295"/>
          </p:nvPr>
        </p:nvSpPr>
        <p:spPr>
          <a:xfrm>
            <a:off x="541338" y="2928933"/>
            <a:ext cx="7991475" cy="3381379"/>
          </a:xfrm>
        </p:spPr>
        <p:txBody>
          <a:bodyPr/>
          <a:lstStyle/>
          <a:p>
            <a:pPr marL="342900" indent="-342900"/>
            <a:r>
              <a:rPr lang="en-US" dirty="0">
                <a:solidFill>
                  <a:srgbClr val="FF3300"/>
                </a:solidFill>
              </a:rPr>
              <a:t>    </a:t>
            </a:r>
            <a:r>
              <a:rPr lang="en-US" b="1" dirty="0">
                <a:solidFill>
                  <a:srgbClr val="FF3300"/>
                </a:solidFill>
              </a:rPr>
              <a:t>M2M: the sleeper awakes</a:t>
            </a:r>
            <a:r>
              <a:rPr lang="en-US" dirty="0"/>
              <a:t>, by Jeremy Green</a:t>
            </a:r>
            <a:br>
              <a:rPr lang="en-US" dirty="0"/>
            </a:br>
            <a:r>
              <a:rPr lang="en-US" dirty="0"/>
              <a:t> </a:t>
            </a:r>
          </a:p>
          <a:p>
            <a:pPr marL="344488" lvl="1" indent="-342900">
              <a:buFont typeface="Verdana" pitchFamily="34" charset="0"/>
              <a:buAutoNum type="arabicPeriod"/>
            </a:pPr>
            <a:r>
              <a:rPr lang="en-US" i="1" dirty="0">
                <a:solidFill>
                  <a:schemeClr val="bg1"/>
                </a:solidFill>
              </a:rPr>
              <a:t>Curiously, this seems to be one of the rare cases where the business model has evolved more quickly than the technology. The connectivity part of M2M solutions is not particularly problematic;</a:t>
            </a:r>
            <a:r>
              <a:rPr lang="en-US" dirty="0">
                <a:solidFill>
                  <a:schemeClr val="bg1"/>
                </a:solidFill>
              </a:rPr>
              <a:t> </a:t>
            </a:r>
            <a:r>
              <a:rPr lang="en-US" i="1" dirty="0">
                <a:solidFill>
                  <a:schemeClr val="bg1"/>
                </a:solidFill>
              </a:rPr>
              <a:t>[…]</a:t>
            </a:r>
            <a:br>
              <a:rPr lang="en-US" i="1" dirty="0">
                <a:solidFill>
                  <a:schemeClr val="bg1"/>
                </a:solidFill>
              </a:rPr>
            </a:br>
            <a:endParaRPr lang="en-US" i="1" dirty="0">
              <a:solidFill>
                <a:schemeClr val="bg1"/>
              </a:solidFill>
            </a:endParaRPr>
          </a:p>
          <a:p>
            <a:pPr marL="344488" lvl="1" indent="-342900">
              <a:buFont typeface="Verdana" pitchFamily="34" charset="0"/>
              <a:buAutoNum type="arabicPeriod"/>
            </a:pPr>
            <a:r>
              <a:rPr lang="en-US" i="1" dirty="0">
                <a:solidFill>
                  <a:schemeClr val="bg1"/>
                </a:solidFill>
              </a:rPr>
              <a:t>What M2M really needs is an architecture. </a:t>
            </a:r>
            <a:r>
              <a:rPr lang="en-US" b="1" i="1" dirty="0">
                <a:solidFill>
                  <a:schemeClr val="bg1"/>
                </a:solidFill>
              </a:rPr>
              <a:t>This would define interfaces between different layers, protecting developers at each level from the complexity that pertains at all the other levels.</a:t>
            </a:r>
            <a:r>
              <a:rPr lang="nb-NO" dirty="0">
                <a:solidFill>
                  <a:schemeClr val="bg1"/>
                </a:solidFill>
              </a:rPr>
              <a:t> </a:t>
            </a:r>
            <a:endParaRPr lang="en-US" dirty="0">
              <a:solidFill>
                <a:schemeClr val="bg1"/>
              </a:solidFill>
            </a:endParaRPr>
          </a:p>
        </p:txBody>
      </p:sp>
      <p:pic>
        <p:nvPicPr>
          <p:cNvPr id="1430536" name="Picture 8"/>
          <p:cNvPicPr>
            <a:picLocks noChangeAspect="1" noChangeArrowheads="1"/>
          </p:cNvPicPr>
          <p:nvPr/>
        </p:nvPicPr>
        <p:blipFill>
          <a:blip r:embed="rId3" cstate="print"/>
          <a:srcRect/>
          <a:stretch>
            <a:fillRect/>
          </a:stretch>
        </p:blipFill>
        <p:spPr bwMode="auto">
          <a:xfrm>
            <a:off x="857224" y="2214554"/>
            <a:ext cx="2600325" cy="333375"/>
          </a:xfrm>
          <a:prstGeom prst="rect">
            <a:avLst/>
          </a:prstGeom>
          <a:noFill/>
          <a:ln w="9525" cap="flat" cmpd="sng" algn="ctr">
            <a:noFill/>
            <a:prstDash val="solid"/>
            <a:miter lim="800000"/>
            <a:headEnd/>
            <a:tailEnd/>
          </a:ln>
          <a:effectLst/>
        </p:spPr>
      </p:pic>
      <p:sp>
        <p:nvSpPr>
          <p:cNvPr id="9" name="TextBox 8"/>
          <p:cNvSpPr txBox="1"/>
          <p:nvPr/>
        </p:nvSpPr>
        <p:spPr>
          <a:xfrm>
            <a:off x="763484" y="2539837"/>
            <a:ext cx="1266692" cy="246221"/>
          </a:xfrm>
          <a:prstGeom prst="rect">
            <a:avLst/>
          </a:prstGeom>
          <a:noFill/>
        </p:spPr>
        <p:txBody>
          <a:bodyPr wrap="none" rtlCol="0">
            <a:spAutoFit/>
          </a:bodyPr>
          <a:lstStyle/>
          <a:p>
            <a:r>
              <a:rPr lang="en-GB" sz="1000" dirty="0" smtClean="0">
                <a:solidFill>
                  <a:schemeClr val="bg1"/>
                </a:solidFill>
              </a:rPr>
              <a:t>September 2009</a:t>
            </a:r>
            <a:endParaRPr lang="en-GB" sz="10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lenor_group_black_revised">
  <a:themeElements>
    <a:clrScheme name="Telenor_group_black_revised 11">
      <a:dk1>
        <a:srgbClr val="000000"/>
      </a:dk1>
      <a:lt1>
        <a:srgbClr val="FFFFFF"/>
      </a:lt1>
      <a:dk2>
        <a:srgbClr val="000000"/>
      </a:dk2>
      <a:lt2>
        <a:srgbClr val="808080"/>
      </a:lt2>
      <a:accent1>
        <a:srgbClr val="0099FF"/>
      </a:accent1>
      <a:accent2>
        <a:srgbClr val="A2AD00"/>
      </a:accent2>
      <a:accent3>
        <a:srgbClr val="FFFFFF"/>
      </a:accent3>
      <a:accent4>
        <a:srgbClr val="000000"/>
      </a:accent4>
      <a:accent5>
        <a:srgbClr val="AACAFF"/>
      </a:accent5>
      <a:accent6>
        <a:srgbClr val="929C00"/>
      </a:accent6>
      <a:hlink>
        <a:srgbClr val="DDD3AF"/>
      </a:hlink>
      <a:folHlink>
        <a:srgbClr val="825C26"/>
      </a:folHlink>
    </a:clrScheme>
    <a:fontScheme name="Telenor_group_black_revise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lenor_group_black_revise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lenor_group_black_revis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lenor_group_black_revise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lenor_group_black_revise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lenor_group_black_revis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lenor_group_black_revis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lenor_group_black_revis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elenor_group_black_revised 8">
        <a:dk1>
          <a:srgbClr val="000000"/>
        </a:dk1>
        <a:lt1>
          <a:srgbClr val="FFFFFF"/>
        </a:lt1>
        <a:dk2>
          <a:srgbClr val="000000"/>
        </a:dk2>
        <a:lt2>
          <a:srgbClr val="808080"/>
        </a:lt2>
        <a:accent1>
          <a:srgbClr val="E0D4BB"/>
        </a:accent1>
        <a:accent2>
          <a:srgbClr val="3333CC"/>
        </a:accent2>
        <a:accent3>
          <a:srgbClr val="FFFFFF"/>
        </a:accent3>
        <a:accent4>
          <a:srgbClr val="000000"/>
        </a:accent4>
        <a:accent5>
          <a:srgbClr val="EDE6D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lenor_group_black_revised 9">
        <a:dk1>
          <a:srgbClr val="000000"/>
        </a:dk1>
        <a:lt1>
          <a:srgbClr val="FFFFFF"/>
        </a:lt1>
        <a:dk2>
          <a:srgbClr val="000000"/>
        </a:dk2>
        <a:lt2>
          <a:srgbClr val="808080"/>
        </a:lt2>
        <a:accent1>
          <a:srgbClr val="0099FF"/>
        </a:accent1>
        <a:accent2>
          <a:srgbClr val="3333CC"/>
        </a:accent2>
        <a:accent3>
          <a:srgbClr val="FFFFFF"/>
        </a:accent3>
        <a:accent4>
          <a:srgbClr val="000000"/>
        </a:accent4>
        <a:accent5>
          <a:srgbClr val="AACA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lenor_group_black_revised 10">
        <a:dk1>
          <a:srgbClr val="000000"/>
        </a:dk1>
        <a:lt1>
          <a:srgbClr val="FFFFFF"/>
        </a:lt1>
        <a:dk2>
          <a:srgbClr val="000000"/>
        </a:dk2>
        <a:lt2>
          <a:srgbClr val="808080"/>
        </a:lt2>
        <a:accent1>
          <a:srgbClr val="0099FF"/>
        </a:accent1>
        <a:accent2>
          <a:srgbClr val="A2AD00"/>
        </a:accent2>
        <a:accent3>
          <a:srgbClr val="FFFFFF"/>
        </a:accent3>
        <a:accent4>
          <a:srgbClr val="000000"/>
        </a:accent4>
        <a:accent5>
          <a:srgbClr val="AACAFF"/>
        </a:accent5>
        <a:accent6>
          <a:srgbClr val="929C00"/>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lenor_group_black_revised 11">
        <a:dk1>
          <a:srgbClr val="000000"/>
        </a:dk1>
        <a:lt1>
          <a:srgbClr val="FFFFFF"/>
        </a:lt1>
        <a:dk2>
          <a:srgbClr val="000000"/>
        </a:dk2>
        <a:lt2>
          <a:srgbClr val="808080"/>
        </a:lt2>
        <a:accent1>
          <a:srgbClr val="0099FF"/>
        </a:accent1>
        <a:accent2>
          <a:srgbClr val="A2AD00"/>
        </a:accent2>
        <a:accent3>
          <a:srgbClr val="FFFFFF"/>
        </a:accent3>
        <a:accent4>
          <a:srgbClr val="000000"/>
        </a:accent4>
        <a:accent5>
          <a:srgbClr val="AACAFF"/>
        </a:accent5>
        <a:accent6>
          <a:srgbClr val="929C00"/>
        </a:accent6>
        <a:hlink>
          <a:srgbClr val="DDD3AF"/>
        </a:hlink>
        <a:folHlink>
          <a:srgbClr val="825C26"/>
        </a:folHlink>
      </a:clrScheme>
      <a:clrMap bg1="lt1" tx1="dk1" bg2="lt2" tx2="dk2" accent1="accent1" accent2="accent2" accent3="accent3" accent4="accent4" accent5="accent5" accent6="accent6" hlink="hlink" folHlink="folHlink"/>
    </a:extraClrScheme>
    <a:extraClrScheme>
      <a:clrScheme name="Telenor_group_black_revised 12">
        <a:dk1>
          <a:srgbClr val="000000"/>
        </a:dk1>
        <a:lt1>
          <a:srgbClr val="FFFFFF"/>
        </a:lt1>
        <a:dk2>
          <a:srgbClr val="FFFFFF"/>
        </a:dk2>
        <a:lt2>
          <a:srgbClr val="0099FF"/>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4312</TotalTime>
  <Words>1720</Words>
  <Application>Microsoft Office PowerPoint</Application>
  <PresentationFormat>On-screen Show (4:3)</PresentationFormat>
  <Paragraphs>213</Paragraphs>
  <Slides>19</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Arial</vt:lpstr>
      <vt:lpstr>Verdana</vt:lpstr>
      <vt:lpstr>ＭＳ Ｐゴシック</vt:lpstr>
      <vt:lpstr>Telenor_group_black_revised</vt:lpstr>
      <vt:lpstr>Microsoft Graph Chart</vt:lpstr>
      <vt:lpstr>Telecommunication Solutions for Smart Objects</vt:lpstr>
      <vt:lpstr>Telenor has provided M2M services and research since the 1990s</vt:lpstr>
      <vt:lpstr>The classical approach to M2M</vt:lpstr>
      <vt:lpstr>A few examples:</vt:lpstr>
      <vt:lpstr>Intelligent public infrastructure</vt:lpstr>
      <vt:lpstr>Assisted living</vt:lpstr>
      <vt:lpstr>Common features</vt:lpstr>
      <vt:lpstr>The classical approach to M2M may fail to deliver the full value of the Internet of Things </vt:lpstr>
      <vt:lpstr>M2M needs a layered approach to make it quick and easy to deploy new services</vt:lpstr>
      <vt:lpstr>Telenor Objects’ vision is to allow any application to control and monitor any device, by providing an open horizontal architecture for smart objects</vt:lpstr>
      <vt:lpstr>Faster from idea to implementation</vt:lpstr>
      <vt:lpstr>What is unique?</vt:lpstr>
      <vt:lpstr>What are the customer benefits?</vt:lpstr>
      <vt:lpstr>Conclusions</vt:lpstr>
      <vt:lpstr>Additional information</vt:lpstr>
      <vt:lpstr>Telenor’s main M2M service providers </vt:lpstr>
      <vt:lpstr>Telenor Objects AS www.telenorobjects.com </vt:lpstr>
      <vt:lpstr>Business model – Telenor Objects</vt:lpstr>
      <vt:lpstr>There are 5 core elements to Telenor Objects</vt:lpstr>
    </vt:vector>
  </TitlesOfParts>
  <Company>Telenor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Telenor</dc:creator>
  <cp:lastModifiedBy>t716069</cp:lastModifiedBy>
  <cp:revision>51</cp:revision>
  <dcterms:created xsi:type="dcterms:W3CDTF">2009-05-26T07:59:30Z</dcterms:created>
  <dcterms:modified xsi:type="dcterms:W3CDTF">2010-07-08T11:23:40Z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opicId">
    <vt:lpwstr>160606844</vt:lpwstr>
  </property>
  <property fmtid="{D5CDD505-2E9C-101B-9397-08002B2CF9AE}" pid="3" name="WoWArchivePeriod">
    <vt:lpwstr>StandardPolicy</vt:lpwstr>
  </property>
  <property fmtid="{D5CDD505-2E9C-101B-9397-08002B2CF9AE}" pid="4" name="WoWConfidentiality">
    <vt:lpwstr>Open</vt:lpwstr>
  </property>
  <property fmtid="{D5CDD505-2E9C-101B-9397-08002B2CF9AE}" pid="5" name="display_urn:schemas-microsoft-com:office:office#WoWContentOwner">
    <vt:lpwstr>Bakken, Magnus</vt:lpwstr>
  </property>
  <property fmtid="{D5CDD505-2E9C-101B-9397-08002B2CF9AE}" pid="6" name="Comment">
    <vt:lpwstr>ppt. templates for Telenor Objects</vt:lpwstr>
  </property>
  <property fmtid="{D5CDD505-2E9C-101B-9397-08002B2CF9AE}" pid="7" name="WoWDocumentDate">
    <vt:lpwstr>2010-01-28T00:00:00Z</vt:lpwstr>
  </property>
  <property fmtid="{D5CDD505-2E9C-101B-9397-08002B2CF9AE}" pid="8" name="WoWContentOwner">
    <vt:lpwstr>1</vt:lpwstr>
  </property>
  <property fmtid="{D5CDD505-2E9C-101B-9397-08002B2CF9AE}" pid="9" name="WoWArchiveReference">
    <vt:lpwstr/>
  </property>
  <property fmtid="{D5CDD505-2E9C-101B-9397-08002B2CF9AE}" pid="10" name="WoWArchiveBarcode">
    <vt:lpwstr/>
  </property>
  <property fmtid="{D5CDD505-2E9C-101B-9397-08002B2CF9AE}" pid="11" name="WoWLanguage">
    <vt:lpwstr>1</vt:lpwstr>
  </property>
  <property fmtid="{D5CDD505-2E9C-101B-9397-08002B2CF9AE}" pid="12" name="WoWArchiveLocation">
    <vt:lpwstr/>
  </property>
  <property fmtid="{D5CDD505-2E9C-101B-9397-08002B2CF9AE}" pid="13" name="WoWCompany">
    <vt:lpwstr>1</vt:lpwstr>
  </property>
  <property fmtid="{D5CDD505-2E9C-101B-9397-08002B2CF9AE}" pid="14" name="WoWLegalEntity">
    <vt:lpwstr>un.Z7</vt:lpwstr>
  </property>
  <property fmtid="{D5CDD505-2E9C-101B-9397-08002B2CF9AE}" pid="15" name="WoWLegalEntityName">
    <vt:lpwstr>541</vt:lpwstr>
  </property>
  <property fmtid="{D5CDD505-2E9C-101B-9397-08002B2CF9AE}" pid="16" name="WoWUniqueId">
    <vt:lpwstr>7ZdMNathiYg</vt:lpwstr>
  </property>
  <property fmtid="{D5CDD505-2E9C-101B-9397-08002B2CF9AE}" pid="17" name="WoWLink">
    <vt:lpwstr>https://groupunits.col.wow.telenor.com/sites/TnObjectsAS/_layouts/TelenorWoW/ShowItem.aspx?ID=7ZdMNathiYg, https://groupunits.col.wow.telenor.com/sites/TnObjectsAS/_layouts/TelenorWoW/ShowItem.aspx?ID=7ZdMNathiYg</vt:lpwstr>
  </property>
  <property fmtid="{D5CDD505-2E9C-101B-9397-08002B2CF9AE}" pid="18" name="UniqueID">
    <vt:lpwstr>3c094543-ee21-45d9-ac74-7f1a43d7672e</vt:lpwstr>
  </property>
</Properties>
</file>