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685" r:id="rId2"/>
  </p:sldMasterIdLst>
  <p:notesMasterIdLst>
    <p:notesMasterId r:id="rId21"/>
  </p:notesMasterIdLst>
  <p:sldIdLst>
    <p:sldId id="256" r:id="rId3"/>
    <p:sldId id="484" r:id="rId4"/>
    <p:sldId id="485" r:id="rId5"/>
    <p:sldId id="470" r:id="rId6"/>
    <p:sldId id="480" r:id="rId7"/>
    <p:sldId id="481" r:id="rId8"/>
    <p:sldId id="468" r:id="rId9"/>
    <p:sldId id="491" r:id="rId10"/>
    <p:sldId id="494" r:id="rId11"/>
    <p:sldId id="474" r:id="rId12"/>
    <p:sldId id="475" r:id="rId13"/>
    <p:sldId id="488" r:id="rId14"/>
    <p:sldId id="490" r:id="rId15"/>
    <p:sldId id="483" r:id="rId16"/>
    <p:sldId id="489" r:id="rId17"/>
    <p:sldId id="493" r:id="rId18"/>
    <p:sldId id="476" r:id="rId19"/>
    <p:sldId id="492"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014"/>
    <a:srgbClr val="009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1" autoAdjust="0"/>
    <p:restoredTop sz="90833" autoAdjust="0"/>
  </p:normalViewPr>
  <p:slideViewPr>
    <p:cSldViewPr>
      <p:cViewPr>
        <p:scale>
          <a:sx n="78" d="100"/>
          <a:sy n="78" d="100"/>
        </p:scale>
        <p:origin x="-72" y="-72"/>
      </p:cViewPr>
      <p:guideLst>
        <p:guide orient="horz" pos="4319"/>
        <p:guide pos="5511"/>
      </p:guideLst>
    </p:cSldViewPr>
  </p:slideViewPr>
  <p:outlineViewPr>
    <p:cViewPr>
      <p:scale>
        <a:sx n="33" d="100"/>
        <a:sy n="33" d="100"/>
      </p:scale>
      <p:origin x="0" y="1932"/>
    </p:cViewPr>
  </p:outlineViewPr>
  <p:notesTextViewPr>
    <p:cViewPr>
      <p:scale>
        <a:sx n="100" d="100"/>
        <a:sy n="100" d="100"/>
      </p:scale>
      <p:origin x="0" y="318"/>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E1F5C-5BAF-4669-8BF2-753DFC16F241}" type="datetimeFigureOut">
              <a:rPr lang="de-DE" smtClean="0"/>
              <a:pPr/>
              <a:t>21.11.2012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5C610-6F1C-43FF-9410-FFC6A68E0305}" type="slidenum">
              <a:rPr lang="de-DE" smtClean="0"/>
              <a:pPr/>
              <a:t>‹Nr.›</a:t>
            </a:fld>
            <a:endParaRPr lang="de-DE"/>
          </a:p>
        </p:txBody>
      </p:sp>
    </p:spTree>
    <p:extLst>
      <p:ext uri="{BB962C8B-B14F-4D97-AF65-F5344CB8AC3E}">
        <p14:creationId xmlns:p14="http://schemas.microsoft.com/office/powerpoint/2010/main" val="307388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Marktanteil:</a:t>
            </a:r>
            <a:r>
              <a:rPr lang="de-DE" baseline="0" dirty="0" smtClean="0"/>
              <a:t> vernetzbar/kompatibel machen</a:t>
            </a:r>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2</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0" noProof="0" dirty="0" smtClean="0"/>
              <a:t>Erklärung der Legende</a:t>
            </a:r>
          </a:p>
          <a:p>
            <a:pPr>
              <a:buFont typeface="Arial" pitchFamily="34" charset="0"/>
              <a:buChar char="•"/>
            </a:pPr>
            <a:r>
              <a:rPr lang="de-DE" b="0" noProof="0" dirty="0" smtClean="0"/>
              <a:t>Zahlungsbereitschaft</a:t>
            </a:r>
            <a:endParaRPr lang="de-DE" b="0" baseline="0" noProof="0" dirty="0" smtClean="0"/>
          </a:p>
          <a:p>
            <a:pPr>
              <a:buFont typeface="Arial" pitchFamily="34" charset="0"/>
              <a:buChar char="•"/>
            </a:pPr>
            <a:r>
              <a:rPr lang="de-DE" b="0" baseline="0" noProof="0" dirty="0" smtClean="0"/>
              <a:t>Score = Präferenz über Konfiguration des komplexen Dienstes</a:t>
            </a:r>
          </a:p>
          <a:p>
            <a:pPr>
              <a:buFont typeface="Arial" pitchFamily="34" charset="0"/>
              <a:buChar char="•"/>
            </a:pPr>
            <a:r>
              <a:rPr lang="de-DE" b="0" baseline="0" noProof="0" dirty="0" smtClean="0"/>
              <a:t>Wie sieht Konfiguration des komplexen Dienstes aus? Attributtypen und Aggregationsfunktion erklären</a:t>
            </a:r>
          </a:p>
          <a:p>
            <a:pPr>
              <a:buFont typeface="Arial" pitchFamily="34" charset="0"/>
              <a:buChar char="•"/>
            </a:pPr>
            <a:r>
              <a:rPr lang="de-DE" b="0" noProof="0" dirty="0" smtClean="0"/>
              <a:t>Allokation = Wohlfahrtsmaximierung (</a:t>
            </a:r>
            <a:r>
              <a:rPr lang="de-DE" b="0" noProof="0" dirty="0" err="1" smtClean="0"/>
              <a:t>Konsumentenrente+Produzentenrente</a:t>
            </a:r>
            <a:r>
              <a:rPr lang="de-DE" b="0" noProof="0" dirty="0" smtClean="0"/>
              <a:t>)</a:t>
            </a:r>
          </a:p>
          <a:p>
            <a:pPr>
              <a:buFont typeface="Arial" pitchFamily="34" charset="0"/>
              <a:buChar char="•"/>
            </a:pPr>
            <a:r>
              <a:rPr lang="de-DE" b="0" noProof="0" dirty="0" smtClean="0"/>
              <a:t>Transferfunktion und </a:t>
            </a:r>
            <a:r>
              <a:rPr lang="de-DE" b="0" noProof="0" dirty="0" err="1" smtClean="0"/>
              <a:t>Vickrey</a:t>
            </a:r>
            <a:r>
              <a:rPr lang="de-DE" b="0" noProof="0" dirty="0" smtClean="0"/>
              <a:t>-Payment/</a:t>
            </a:r>
            <a:r>
              <a:rPr lang="de-DE" b="0" noProof="0" dirty="0" err="1" smtClean="0"/>
              <a:t>critical</a:t>
            </a:r>
            <a:r>
              <a:rPr lang="de-DE" b="0" noProof="0" dirty="0" smtClean="0"/>
              <a:t> </a:t>
            </a:r>
            <a:r>
              <a:rPr lang="de-DE" b="0" noProof="0" dirty="0" err="1" smtClean="0"/>
              <a:t>value</a:t>
            </a:r>
            <a:r>
              <a:rPr lang="de-DE" b="0" noProof="0" dirty="0" smtClean="0"/>
              <a:t> erklären (Wohlfahrtsbeitrag</a:t>
            </a:r>
            <a:r>
              <a:rPr lang="de-DE" b="0" baseline="0" noProof="0" dirty="0" smtClean="0"/>
              <a:t> durch Teilnahme des Anbieter)</a:t>
            </a:r>
          </a:p>
          <a:p>
            <a:pPr>
              <a:buFont typeface="Arial" pitchFamily="34" charset="0"/>
              <a:buNone/>
            </a:pPr>
            <a:endParaRPr lang="de-DE" b="0" baseline="0" noProof="0" dirty="0" smtClean="0"/>
          </a:p>
          <a:p>
            <a:pPr>
              <a:buFont typeface="Arial" pitchFamily="34" charset="0"/>
              <a:buNone/>
            </a:pPr>
            <a:r>
              <a:rPr lang="de-DE" b="0" baseline="0" noProof="0" dirty="0" smtClean="0"/>
              <a:t>Beispiel erklären</a:t>
            </a:r>
          </a:p>
          <a:p>
            <a:pPr>
              <a:buFont typeface="Arial" pitchFamily="34" charset="0"/>
              <a:buNone/>
            </a:pPr>
            <a:endParaRPr lang="de-DE" b="0" baseline="0" noProof="0" dirty="0" smtClean="0"/>
          </a:p>
          <a:p>
            <a:pPr>
              <a:buFont typeface="Arial" pitchFamily="34" charset="0"/>
              <a:buNone/>
            </a:pPr>
            <a:r>
              <a:rPr lang="de-DE" b="0" baseline="0" noProof="0" dirty="0" smtClean="0"/>
              <a:t>In diesem Setting ist die wahrheitsgemäße Offenbarung der Wertschätzungen für alle Anbieter eine schwachdominante Strategie.</a:t>
            </a:r>
            <a:endParaRPr lang="de-DE" b="0" noProof="0" dirty="0" smtClean="0"/>
          </a:p>
          <a:p>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Allokationseffizienz</a:t>
            </a:r>
          </a:p>
          <a:p>
            <a:r>
              <a:rPr lang="de-DE" dirty="0" smtClean="0"/>
              <a:t>Anreizkompatibilität</a:t>
            </a:r>
          </a:p>
          <a:p>
            <a:r>
              <a:rPr lang="de-DE" dirty="0" smtClean="0"/>
              <a:t>Individuelle Rationalität</a:t>
            </a:r>
          </a:p>
          <a:p>
            <a:endParaRPr lang="de-DE" dirty="0" smtClean="0"/>
          </a:p>
          <a:p>
            <a:r>
              <a:rPr lang="de-DE" dirty="0" smtClean="0"/>
              <a:t>Dynamisch: Services können flexibel</a:t>
            </a:r>
            <a:r>
              <a:rPr lang="de-DE" baseline="0" dirty="0" smtClean="0"/>
              <a:t> hinzukommen oder wegfallen.</a:t>
            </a:r>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13</a:t>
            </a:fld>
            <a:endParaRPr lang="de-DE"/>
          </a:p>
        </p:txBody>
      </p:sp>
    </p:spTree>
    <p:extLst>
      <p:ext uri="{BB962C8B-B14F-4D97-AF65-F5344CB8AC3E}">
        <p14:creationId xmlns:p14="http://schemas.microsoft.com/office/powerpoint/2010/main" val="364223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Informationsstruktur</a:t>
            </a:r>
            <a:r>
              <a:rPr lang="de-DE" baseline="0" dirty="0" smtClean="0"/>
              <a:t> ist wesentlich für das Marktdesign</a:t>
            </a:r>
          </a:p>
          <a:p>
            <a:endParaRPr lang="de-D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Transaktionsobjekt (Mobility Services), Marktergebnis (Effiziente Allokation, je nach Zielfunktion)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Institutionen (Regeln, Gesetze, ...)</a:t>
            </a:r>
          </a:p>
          <a:p>
            <a:pPr marL="228600" indent="-228600">
              <a:buAutoNum type="arabicPeriod"/>
            </a:pPr>
            <a:r>
              <a:rPr lang="de-DE" baseline="0" dirty="0" smtClean="0"/>
              <a:t>Agentenverhalten (Anbieter aber auch Nachfrager)</a:t>
            </a:r>
          </a:p>
          <a:p>
            <a:pPr marL="228600" indent="-228600">
              <a:buAutoNum type="arabicPeriod"/>
            </a:pPr>
            <a:r>
              <a:rPr lang="de-DE" baseline="0" dirty="0" smtClean="0"/>
              <a:t>Umfeld</a:t>
            </a:r>
          </a:p>
          <a:p>
            <a:pPr marL="0" indent="0">
              <a:buFontTx/>
              <a:buNone/>
            </a:pPr>
            <a:endParaRPr lang="de-DE" baseline="0" dirty="0" smtClean="0"/>
          </a:p>
          <a:p>
            <a:pPr marL="0" indent="0">
              <a:buFontTx/>
              <a:buNone/>
            </a:pPr>
            <a:endParaRPr lang="de-DE" baseline="0" dirty="0" smtClean="0"/>
          </a:p>
        </p:txBody>
      </p:sp>
      <p:sp>
        <p:nvSpPr>
          <p:cNvPr id="4" name="Fußzeilenplatzhalter 3"/>
          <p:cNvSpPr>
            <a:spLocks noGrp="1"/>
          </p:cNvSpPr>
          <p:nvPr>
            <p:ph type="ftr" sz="quarter" idx="10"/>
          </p:nvPr>
        </p:nvSpPr>
        <p:spPr/>
        <p:txBody>
          <a:bodyPr/>
          <a:lstStyle/>
          <a:p>
            <a:pPr>
              <a:defRPr/>
            </a:pPr>
            <a:r>
              <a:rPr lang="de-DE" smtClean="0"/>
              <a:t>Dr. Marc T. P. Adam | Fakultät für Wirtschaftswissenschaften</a:t>
            </a:r>
            <a:endParaRPr lang="de-DE"/>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14</a:t>
            </a:fld>
            <a:endParaRPr lang="de-DE"/>
          </a:p>
        </p:txBody>
      </p:sp>
    </p:spTree>
    <p:extLst>
      <p:ext uri="{BB962C8B-B14F-4D97-AF65-F5344CB8AC3E}">
        <p14:creationId xmlns:p14="http://schemas.microsoft.com/office/powerpoint/2010/main" val="57739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285750"/>
            <a:ext cx="4572000" cy="3429000"/>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781DF4DB-B79E-4DAA-887C-7AADA4ED9B48}" type="slidenum">
              <a:rPr lang="de-DE" smtClean="0"/>
              <a:pPr/>
              <a:t>17</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dirty="0" smtClean="0"/>
              <a:t>Bsp.: 89 ÖPNV-Anbieter, 89 verschiedene Tarifsysteme</a:t>
            </a:r>
          </a:p>
          <a:p>
            <a:pPr marL="0" marR="0" lvl="1"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de-DE" dirty="0" smtClean="0"/>
              <a:t>Modern </a:t>
            </a:r>
            <a:r>
              <a:rPr lang="de-DE" dirty="0" err="1" smtClean="0"/>
              <a:t>common</a:t>
            </a:r>
            <a:r>
              <a:rPr lang="de-DE"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de-DE" dirty="0" smtClean="0"/>
              <a:t>Ähnlich</a:t>
            </a:r>
            <a:r>
              <a:rPr lang="de-DE" baseline="0" dirty="0" smtClean="0"/>
              <a:t> wie Acker, Fische: Allgemeingut, das durch Ausnutzung bedroht ist (Überfischung der Meere)  (frei verfügbare aber begrenzte Ressourcen, die durch Übernutzung bedroht sind)</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smtClean="0">
                <a:solidFill>
                  <a:schemeClr val="tx1"/>
                </a:solidFill>
                <a:latin typeface="+mn-lt"/>
                <a:ea typeface="+mn-ea"/>
                <a:cs typeface="+mn-cs"/>
              </a:rPr>
              <a:t>Modern </a:t>
            </a:r>
            <a:r>
              <a:rPr lang="de-DE" sz="1200" b="1" i="0" u="none" strike="noStrike" kern="1200" baseline="0" dirty="0" err="1" smtClean="0">
                <a:solidFill>
                  <a:schemeClr val="tx1"/>
                </a:solidFill>
                <a:latin typeface="+mn-lt"/>
                <a:ea typeface="+mn-ea"/>
                <a:cs typeface="+mn-cs"/>
              </a:rPr>
              <a:t>utility</a:t>
            </a:r>
            <a:r>
              <a:rPr lang="de-DE" sz="1200" b="1"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smtClean="0">
                <a:solidFill>
                  <a:schemeClr val="tx1"/>
                </a:solidFill>
                <a:latin typeface="+mn-lt"/>
                <a:ea typeface="+mn-ea"/>
                <a:cs typeface="+mn-cs"/>
              </a:rPr>
              <a:t>Utility: Elektrizität, Gas, Wasser, Abwasser, (Inzwischen auch Telefon, Internet) -&gt; Neu: Mobilität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1" i="0" u="none" strike="noStrike" kern="1200" baseline="0" dirty="0" smtClean="0">
              <a:solidFill>
                <a:schemeClr val="tx1"/>
              </a:solidFill>
              <a:latin typeface="+mn-lt"/>
              <a:ea typeface="+mn-ea"/>
              <a:cs typeface="+mn-cs"/>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Als</a:t>
            </a:r>
            <a:r>
              <a:rPr lang="de-DE" baseline="0" dirty="0" smtClean="0"/>
              <a:t> Konsequenz: </a:t>
            </a:r>
          </a:p>
          <a:p>
            <a:r>
              <a:rPr lang="de-DE" baseline="0" dirty="0" smtClean="0"/>
              <a:t>Nachfrage nach Mobilität wird immer mehr durch eine Vielzahl verschiedener Mobilitätsanbieter befriedigt. Intermodalität kann vermehrt beobachtet werden.</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smtClean="0">
                <a:solidFill>
                  <a:schemeClr val="tx1"/>
                </a:solidFill>
                <a:latin typeface="+mn-lt"/>
                <a:ea typeface="+mn-ea"/>
                <a:cs typeface="+mn-cs"/>
              </a:rPr>
              <a:t>Technologie und Endkunden treiben sich gegenseitig an:</a:t>
            </a:r>
            <a:r>
              <a:rPr lang="de-DE" sz="1200" b="0" i="0" u="none" strike="noStrike" kern="1200" baseline="0" dirty="0" smtClean="0">
                <a:solidFill>
                  <a:schemeClr val="tx1"/>
                </a:solidFill>
                <a:latin typeface="+mn-lt"/>
                <a:ea typeface="+mn-ea"/>
                <a:cs typeface="+mn-cs"/>
              </a:rPr>
              <a:t> Eine zunehmende Digitalisierung der Mobilität schafft erst die für solche Umwälzungen notwendigen Voraussetzungen. Damit erscheint auch evident, das  die enorme Geschwindigkeit der technologischen Entwicklung nur eine Voraussetzung darstellt, dass es dagegen einem veränderten Nutzungsverhalten vorbehalten bleibt, die Weichen neu zu stellen. </a:t>
            </a:r>
          </a:p>
          <a:p>
            <a:endParaRPr lang="de-DE" dirty="0" smtClean="0"/>
          </a:p>
          <a:p>
            <a:pPr rtl="0"/>
            <a:r>
              <a:rPr lang="de-DE" sz="1200" b="0" i="0" u="none" strike="noStrike" kern="1200" baseline="0" dirty="0" smtClean="0">
                <a:solidFill>
                  <a:schemeClr val="tx1"/>
                </a:solidFill>
                <a:latin typeface="+mn-lt"/>
                <a:ea typeface="+mn-ea"/>
                <a:cs typeface="+mn-cs"/>
              </a:rPr>
              <a:t>Nutzerfreundliche Anwendungen (Apps), z.B. zur persönlichen Verkehrsführung, zum effizienten, intermodalen Reisen „</a:t>
            </a:r>
            <a:r>
              <a:rPr lang="de-DE" sz="1200" b="0" i="0" u="none" strike="noStrike" kern="1200" baseline="0" dirty="0" err="1" smtClean="0">
                <a:solidFill>
                  <a:schemeClr val="tx1"/>
                </a:solidFill>
                <a:latin typeface="+mn-lt"/>
                <a:ea typeface="+mn-ea"/>
                <a:cs typeface="+mn-cs"/>
              </a:rPr>
              <a:t>point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point</a:t>
            </a:r>
            <a:r>
              <a:rPr lang="de-DE" sz="1200" b="0" i="0" u="none" strike="noStrike" kern="1200" baseline="0" dirty="0" smtClean="0">
                <a:solidFill>
                  <a:schemeClr val="tx1"/>
                </a:solidFill>
                <a:latin typeface="+mn-lt"/>
                <a:ea typeface="+mn-ea"/>
                <a:cs typeface="+mn-cs"/>
              </a:rPr>
              <a:t>“ finden zunehmende Akzeptanz . Das Ökosystem wird offener - es geht nicht nur um das Automobil, sondern auch 2-/3-Wheeler, ÖPNV, Fußgänger etc.. Paradigmenwechsel gehen damit einher, gemeinsame Nutzungskonzepte (Leasing, Stadtmobil, car2go, </a:t>
            </a:r>
            <a:r>
              <a:rPr lang="de-DE" sz="1200" b="0" i="0" u="none" strike="noStrike" kern="1200" baseline="0" dirty="0" err="1" smtClean="0">
                <a:solidFill>
                  <a:schemeClr val="tx1"/>
                </a:solidFill>
                <a:latin typeface="+mn-lt"/>
                <a:ea typeface="+mn-ea"/>
                <a:cs typeface="+mn-cs"/>
              </a:rPr>
              <a:t>tamycar</a:t>
            </a:r>
            <a:r>
              <a:rPr lang="de-DE" sz="1200" b="0" i="0" u="none" strike="noStrike" kern="1200" baseline="0" dirty="0" smtClean="0">
                <a:solidFill>
                  <a:schemeClr val="tx1"/>
                </a:solidFill>
                <a:latin typeface="+mn-lt"/>
                <a:ea typeface="+mn-ea"/>
                <a:cs typeface="+mn-cs"/>
              </a:rPr>
              <a:t>, …) verdrängen das Besitz- und Statusdenken beim PKW, schaffen Freiräume besonders bei der jüngeren Generation. Intermodale Vernetzung der unterschiedlichen Verkehrsträger erhöht den Nutzen einzelner Mobilitätsdienste (z.B. geringe Reichweite EVs, Bike-Sharing + ÖPNV). Anders zu reisen prägt die Mobilität der Zukunft , individualisiert und kontextabhängig (Business, Freizeit, …). </a:t>
            </a:r>
          </a:p>
          <a:p>
            <a:pPr rtl="0"/>
            <a:endParaRPr lang="de-DE" sz="1200" b="0" i="0" u="none" strike="noStrike" kern="1200" baseline="0" dirty="0" smtClean="0">
              <a:solidFill>
                <a:schemeClr val="tx1"/>
              </a:solidFill>
              <a:latin typeface="+mn-lt"/>
              <a:ea typeface="+mn-ea"/>
              <a:cs typeface="+mn-cs"/>
            </a:endParaRPr>
          </a:p>
          <a:p>
            <a:pPr rtl="0"/>
            <a:r>
              <a:rPr lang="de-DE" sz="1200" b="0" i="0" u="none" strike="noStrike" kern="1200" baseline="0" dirty="0" smtClean="0">
                <a:solidFill>
                  <a:schemeClr val="tx1"/>
                </a:solidFill>
                <a:latin typeface="+mn-lt"/>
                <a:ea typeface="+mn-ea"/>
                <a:cs typeface="+mn-cs"/>
              </a:rPr>
              <a:t>Aber dennoch: Hohe Komplexität durch hohe Anzahl verschiedener Apps/Anbieter.</a:t>
            </a:r>
          </a:p>
          <a:p>
            <a:pPr rtl="0"/>
            <a:endParaRPr lang="de-DE" sz="1200" b="0" i="0" u="none" strike="noStrike" kern="1200" baseline="0" dirty="0" smtClean="0">
              <a:solidFill>
                <a:schemeClr val="tx1"/>
              </a:solidFill>
              <a:latin typeface="+mn-lt"/>
              <a:ea typeface="+mn-ea"/>
              <a:cs typeface="+mn-cs"/>
            </a:endParaRPr>
          </a:p>
          <a:p>
            <a:pPr rtl="0"/>
            <a:r>
              <a:rPr lang="de-DE" sz="1200" b="1" i="0" u="none" strike="noStrike" kern="1200" baseline="0" dirty="0" smtClean="0">
                <a:solidFill>
                  <a:schemeClr val="tx1"/>
                </a:solidFill>
                <a:latin typeface="+mn-lt"/>
                <a:ea typeface="+mn-ea"/>
                <a:cs typeface="+mn-cs"/>
              </a:rPr>
              <a:t>Adäquate technologische Unterstützung zur Reduktion der Komplexität: </a:t>
            </a:r>
            <a:r>
              <a:rPr lang="de-DE" sz="1200" b="0" i="0" u="none" strike="noStrike" kern="1200" baseline="0" dirty="0" smtClean="0">
                <a:solidFill>
                  <a:schemeClr val="tx1"/>
                </a:solidFill>
                <a:latin typeface="+mn-lt"/>
                <a:ea typeface="+mn-ea"/>
                <a:cs typeface="+mn-cs"/>
              </a:rPr>
              <a:t>Neue Player und Nischenanbieter, die IT-Technologien und Komplexität beherrschen, können oft deutlich schneller und flexibler als große Unternehmen auf das dynamische und heterogene Öko-Mobilitätssystem reagieren.</a:t>
            </a:r>
            <a:r>
              <a:rPr lang="de-DE" sz="1200" b="1" i="0" u="none" strike="noStrike" kern="1200" baseline="0" dirty="0" smtClean="0">
                <a:solidFill>
                  <a:schemeClr val="tx1"/>
                </a:solidFill>
                <a:latin typeface="+mn-lt"/>
                <a:ea typeface="+mn-ea"/>
                <a:cs typeface="+mn-cs"/>
              </a:rPr>
              <a:t> </a:t>
            </a:r>
          </a:p>
          <a:p>
            <a:endParaRPr lang="de-DE"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4</a:t>
            </a:fld>
            <a:endParaRPr lang="de-DE"/>
          </a:p>
        </p:txBody>
      </p:sp>
    </p:spTree>
    <p:extLst>
      <p:ext uri="{BB962C8B-B14F-4D97-AF65-F5344CB8AC3E}">
        <p14:creationId xmlns:p14="http://schemas.microsoft.com/office/powerpoint/2010/main" val="135685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Unteren 2: Optimierung</a:t>
            </a:r>
            <a:r>
              <a:rPr lang="de-DE" baseline="0" dirty="0" smtClean="0"/>
              <a:t> nicht funktionaler Eigenschaften des Dienstes</a:t>
            </a:r>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6</a:t>
            </a:fld>
            <a:endParaRPr lang="de-DE"/>
          </a:p>
        </p:txBody>
      </p:sp>
    </p:spTree>
    <p:extLst>
      <p:ext uri="{BB962C8B-B14F-4D97-AF65-F5344CB8AC3E}">
        <p14:creationId xmlns:p14="http://schemas.microsoft.com/office/powerpoint/2010/main" val="53936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Multikriterielle</a:t>
            </a:r>
            <a:r>
              <a:rPr lang="de-DE" baseline="0" dirty="0" smtClean="0"/>
              <a:t> Zielfunktion</a:t>
            </a:r>
          </a:p>
          <a:p>
            <a:endParaRPr lang="de-DE" baseline="0" dirty="0" smtClean="0"/>
          </a:p>
          <a:p>
            <a:r>
              <a:rPr lang="de-DE" dirty="0" smtClean="0"/>
              <a:t>-&gt; Wie kann das umgesetzt werden? -&gt; Mechanismus auf nächsten Folien</a:t>
            </a:r>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7</a:t>
            </a:fld>
            <a:endParaRPr lang="de-DE"/>
          </a:p>
        </p:txBody>
      </p:sp>
    </p:spTree>
    <p:extLst>
      <p:ext uri="{BB962C8B-B14F-4D97-AF65-F5344CB8AC3E}">
        <p14:creationId xmlns:p14="http://schemas.microsoft.com/office/powerpoint/2010/main" val="74254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Entscheidungsproblem für den Kunden</a:t>
            </a:r>
            <a:r>
              <a:rPr lang="de-DE" baseline="0" dirty="0" smtClean="0"/>
              <a:t> und der Koordinations- und Interaktionsaufwand für die Anbieter generieren hohe Komplexität.</a:t>
            </a:r>
          </a:p>
          <a:p>
            <a:r>
              <a:rPr lang="de-DE" baseline="0" dirty="0" smtClean="0"/>
              <a:t>Diese kann in SMART Business Networks mit Hilfe von IT gelöst werden.</a:t>
            </a:r>
            <a:endParaRPr lang="de-DE" dirty="0" smtClean="0"/>
          </a:p>
          <a:p>
            <a:endParaRPr lang="de-DE" dirty="0" smtClean="0"/>
          </a:p>
          <a:p>
            <a:r>
              <a:rPr lang="de-DE" dirty="0" err="1" smtClean="0"/>
              <a:t>Multikriterielle</a:t>
            </a:r>
            <a:r>
              <a:rPr lang="de-DE" baseline="0" dirty="0" smtClean="0"/>
              <a:t> Zielfunktion</a:t>
            </a:r>
          </a:p>
          <a:p>
            <a:endParaRPr lang="de-DE" baseline="0" dirty="0" smtClean="0"/>
          </a:p>
          <a:p>
            <a:r>
              <a:rPr lang="de-DE" dirty="0" smtClean="0"/>
              <a:t>-&gt; Wie kann das umgesetzt werden? -&gt; Mechanismus auf nächsten Folien</a:t>
            </a:r>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8</a:t>
            </a:fld>
            <a:endParaRPr lang="de-DE"/>
          </a:p>
        </p:txBody>
      </p:sp>
    </p:spTree>
    <p:extLst>
      <p:ext uri="{BB962C8B-B14F-4D97-AF65-F5344CB8AC3E}">
        <p14:creationId xmlns:p14="http://schemas.microsoft.com/office/powerpoint/2010/main" val="74254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Entscheidungsproblem für den Kunden</a:t>
            </a:r>
            <a:r>
              <a:rPr lang="de-DE" baseline="0" dirty="0" smtClean="0"/>
              <a:t> und der Koordinations- und Interaktionsaufwand für die Anbieter generieren hohe Komplexität.</a:t>
            </a:r>
          </a:p>
          <a:p>
            <a:r>
              <a:rPr lang="de-DE" baseline="0" dirty="0" smtClean="0"/>
              <a:t>Diese kann in SMART Business Networks mit Hilfe von IT gelöst werden.</a:t>
            </a:r>
            <a:endParaRPr lang="de-DE" dirty="0" smtClean="0"/>
          </a:p>
          <a:p>
            <a:endParaRPr lang="de-DE" dirty="0" smtClean="0"/>
          </a:p>
          <a:p>
            <a:r>
              <a:rPr lang="de-DE" dirty="0" err="1" smtClean="0"/>
              <a:t>Multikriterielle</a:t>
            </a:r>
            <a:r>
              <a:rPr lang="de-DE" baseline="0" dirty="0" smtClean="0"/>
              <a:t> Zielfunktion</a:t>
            </a:r>
          </a:p>
          <a:p>
            <a:endParaRPr lang="de-DE" baseline="0" dirty="0" smtClean="0"/>
          </a:p>
          <a:p>
            <a:r>
              <a:rPr lang="de-DE" dirty="0" smtClean="0"/>
              <a:t>-&gt; Wie kann das umgesetzt werden? -&gt; Mechanismus auf nächsten Folien</a:t>
            </a:r>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9</a:t>
            </a:fld>
            <a:endParaRPr lang="de-DE"/>
          </a:p>
        </p:txBody>
      </p:sp>
    </p:spTree>
    <p:extLst>
      <p:ext uri="{BB962C8B-B14F-4D97-AF65-F5344CB8AC3E}">
        <p14:creationId xmlns:p14="http://schemas.microsoft.com/office/powerpoint/2010/main" val="74254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Spiegeln!</a:t>
            </a:r>
            <a:endParaRPr lang="de-DE" dirty="0"/>
          </a:p>
        </p:txBody>
      </p:sp>
      <p:sp>
        <p:nvSpPr>
          <p:cNvPr id="4" name="Foliennummernplatzhalter 3"/>
          <p:cNvSpPr>
            <a:spLocks noGrp="1"/>
          </p:cNvSpPr>
          <p:nvPr>
            <p:ph type="sldNum" sz="quarter" idx="10"/>
          </p:nvPr>
        </p:nvSpPr>
        <p:spPr/>
        <p:txBody>
          <a:bodyPr/>
          <a:lstStyle/>
          <a:p>
            <a:fld id="{8B65C610-6F1C-43FF-9410-FFC6A68E0305}" type="slidenum">
              <a:rPr lang="de-DE" smtClean="0"/>
              <a:pPr/>
              <a:t>10</a:t>
            </a:fld>
            <a:endParaRPr lang="de-DE" dirty="0"/>
          </a:p>
        </p:txBody>
      </p:sp>
    </p:spTree>
    <p:extLst>
      <p:ext uri="{BB962C8B-B14F-4D97-AF65-F5344CB8AC3E}">
        <p14:creationId xmlns:p14="http://schemas.microsoft.com/office/powerpoint/2010/main" val="320511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Char char="•"/>
            </a:pPr>
            <a:r>
              <a:rPr lang="de-DE" b="0" noProof="0" dirty="0" smtClean="0"/>
              <a:t>SVN als azyklischer,</a:t>
            </a:r>
            <a:r>
              <a:rPr lang="de-DE" b="0" baseline="0" noProof="0" dirty="0" smtClean="0"/>
              <a:t> gerichteter und k-</a:t>
            </a:r>
            <a:r>
              <a:rPr lang="de-DE" b="0" baseline="0" noProof="0" dirty="0" err="1" smtClean="0"/>
              <a:t>partiter</a:t>
            </a:r>
            <a:r>
              <a:rPr lang="de-DE" b="0" baseline="0" noProof="0" dirty="0" smtClean="0"/>
              <a:t> Graph</a:t>
            </a:r>
          </a:p>
          <a:p>
            <a:pPr>
              <a:buFont typeface="Arial" pitchFamily="34" charset="0"/>
              <a:buChar char="•"/>
            </a:pPr>
            <a:r>
              <a:rPr lang="de-DE" b="0" baseline="0" noProof="0" dirty="0" smtClean="0"/>
              <a:t>Knoten sind konkrete Dienstangebote mit einer Konfiguration (hier Durchsatz)</a:t>
            </a:r>
          </a:p>
          <a:p>
            <a:pPr>
              <a:buFont typeface="Arial" pitchFamily="34" charset="0"/>
              <a:buChar char="•"/>
            </a:pPr>
            <a:r>
              <a:rPr lang="de-DE" b="0" baseline="0" noProof="0" dirty="0" smtClean="0"/>
              <a:t>Dienste werden von Dienstanbietern kontrolliert</a:t>
            </a:r>
          </a:p>
          <a:p>
            <a:pPr>
              <a:buFont typeface="Arial" pitchFamily="34" charset="0"/>
              <a:buChar char="•"/>
            </a:pPr>
            <a:r>
              <a:rPr lang="de-DE" b="0" baseline="0" noProof="0" dirty="0" smtClean="0"/>
              <a:t>Jeder zulässige Pfad von Quelle zu Senke beschreibt eine mögliche Instanziierung eine komplexen Dienstes</a:t>
            </a:r>
          </a:p>
          <a:p>
            <a:pPr>
              <a:buFont typeface="Arial" pitchFamily="34" charset="0"/>
              <a:buChar char="•"/>
            </a:pPr>
            <a:r>
              <a:rPr lang="de-DE" b="0" baseline="0" noProof="0" dirty="0" smtClean="0"/>
              <a:t>Anbieter bieten für alle eingehenden Kanten aller ihrer Dienstangebote im SVN</a:t>
            </a:r>
          </a:p>
          <a:p>
            <a:pPr>
              <a:buFont typeface="Arial" pitchFamily="34" charset="0"/>
              <a:buChar char="•"/>
            </a:pPr>
            <a:endParaRPr lang="de-DE" b="0" baseline="0" noProof="0" dirty="0" smtClean="0"/>
          </a:p>
          <a:p>
            <a:pPr>
              <a:buFont typeface="Arial" pitchFamily="34" charset="0"/>
              <a:buNone/>
            </a:pPr>
            <a:r>
              <a:rPr lang="de-DE" b="0" baseline="0" noProof="0" dirty="0" smtClean="0"/>
              <a:t>Unterschiedliche Preise: z.B. </a:t>
            </a:r>
            <a:r>
              <a:rPr lang="de-DE" b="0" baseline="0" noProof="0" dirty="0" err="1" smtClean="0"/>
              <a:t>InterCity</a:t>
            </a:r>
            <a:r>
              <a:rPr lang="de-DE" b="0" baseline="0" noProof="0" dirty="0" smtClean="0"/>
              <a:t>-Hotel bei Anreise mit Bahn billiger, mit Auto/Flugzeug teurer. Alternativ: Kontingente von Reisebüros, die Reise + Übernachtung günstiger anbieten können</a:t>
            </a:r>
            <a:endParaRPr lang="de-DE" b="0" noProof="0" dirty="0"/>
          </a:p>
        </p:txBody>
      </p:sp>
      <p:sp>
        <p:nvSpPr>
          <p:cNvPr id="4" name="Foliennummernplatzhalter 3"/>
          <p:cNvSpPr>
            <a:spLocks noGrp="1"/>
          </p:cNvSpPr>
          <p:nvPr>
            <p:ph type="sldNum" sz="quarter" idx="10"/>
          </p:nvPr>
        </p:nvSpPr>
        <p:spPr/>
        <p:txBody>
          <a:bodyPr/>
          <a:lstStyle/>
          <a:p>
            <a:fld id="{781DF4DB-B79E-4DAA-887C-7AADA4ED9B48}" type="slidenum">
              <a:rPr lang="de-DE" smtClean="0"/>
              <a:pPr/>
              <a:t>11</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7" name="Rechteck 16"/>
          <p:cNvSpPr/>
          <p:nvPr userDrawn="1"/>
        </p:nvSpPr>
        <p:spPr>
          <a:xfrm>
            <a:off x="-29028" y="3365304"/>
            <a:ext cx="9107726" cy="34926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userDrawn="1"/>
        </p:nvSpPr>
        <p:spPr>
          <a:xfrm>
            <a:off x="385763" y="1268760"/>
            <a:ext cx="7087838" cy="646331"/>
          </a:xfrm>
          <a:prstGeom prst="rect">
            <a:avLst/>
          </a:prstGeom>
          <a:noFill/>
        </p:spPr>
        <p:txBody>
          <a:bodyPr wrap="none" lIns="0" rIns="0" rtlCol="0">
            <a:spAutoFit/>
          </a:bodyPr>
          <a:lstStyle/>
          <a:p>
            <a:r>
              <a:rPr lang="de-DE" sz="3600" b="1" dirty="0" smtClean="0">
                <a:solidFill>
                  <a:schemeClr val="bg1"/>
                </a:solidFill>
              </a:rPr>
              <a:t>Wettbewerb und Wertschöpfung</a:t>
            </a:r>
            <a:endParaRPr lang="de-DE" sz="3600" b="1" dirty="0">
              <a:solidFill>
                <a:schemeClr val="bg1"/>
              </a:solidFill>
            </a:endParaRPr>
          </a:p>
        </p:txBody>
      </p:sp>
      <p:sp>
        <p:nvSpPr>
          <p:cNvPr id="19" name="Textfeld 18"/>
          <p:cNvSpPr txBox="1"/>
          <p:nvPr userDrawn="1"/>
        </p:nvSpPr>
        <p:spPr>
          <a:xfrm>
            <a:off x="4202020" y="2113692"/>
            <a:ext cx="4873129" cy="646331"/>
          </a:xfrm>
          <a:prstGeom prst="rect">
            <a:avLst/>
          </a:prstGeom>
          <a:noFill/>
        </p:spPr>
        <p:txBody>
          <a:bodyPr wrap="none" lIns="0" rIns="0" rtlCol="0">
            <a:spAutoFit/>
          </a:bodyPr>
          <a:lstStyle>
            <a:defPPr>
              <a:defRPr lang="de-DE"/>
            </a:defPPr>
            <a:lvl1pPr>
              <a:defRPr sz="3600">
                <a:solidFill>
                  <a:schemeClr val="bg1"/>
                </a:solidFill>
              </a:defRPr>
            </a:lvl1pPr>
          </a:lstStyle>
          <a:p>
            <a:pPr lvl="0"/>
            <a:r>
              <a:rPr lang="de-DE" b="1" dirty="0" smtClean="0"/>
              <a:t>in Service Netzwerken</a:t>
            </a:r>
            <a:endParaRPr lang="de-DE" b="1" dirty="0"/>
          </a:p>
        </p:txBody>
      </p:sp>
      <p:sp>
        <p:nvSpPr>
          <p:cNvPr id="13" name="Text Box 21"/>
          <p:cNvSpPr txBox="1">
            <a:spLocks noChangeArrowheads="1"/>
          </p:cNvSpPr>
          <p:nvPr userDrawn="1"/>
        </p:nvSpPr>
        <p:spPr bwMode="auto">
          <a:xfrm>
            <a:off x="385763" y="3511674"/>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Karlsruhe Service</a:t>
            </a:r>
            <a:r>
              <a:rPr lang="de-DE" sz="1000" baseline="0" dirty="0" smtClean="0">
                <a:solidFill>
                  <a:schemeClr val="bg1"/>
                </a:solidFill>
              </a:rPr>
              <a:t> Research Institute (KSRI)</a:t>
            </a:r>
            <a:endParaRPr lang="de-DE" sz="1000" dirty="0">
              <a:solidFill>
                <a:schemeClr val="bg1"/>
              </a:solidFill>
            </a:endParaRPr>
          </a:p>
        </p:txBody>
      </p:sp>
      <p:sp>
        <p:nvSpPr>
          <p:cNvPr id="11" name="Text Box 21"/>
          <p:cNvSpPr txBox="1">
            <a:spLocks noChangeArrowheads="1"/>
          </p:cNvSpPr>
          <p:nvPr userDrawn="1"/>
        </p:nvSpPr>
        <p:spPr bwMode="auto">
          <a:xfrm>
            <a:off x="6444208" y="3509891"/>
            <a:ext cx="2304000" cy="152400"/>
          </a:xfrm>
          <a:prstGeom prst="rect">
            <a:avLst/>
          </a:prstGeom>
          <a:noFill/>
          <a:ln w="9525">
            <a:noFill/>
            <a:miter lim="800000"/>
            <a:headEnd/>
            <a:tailEnd/>
          </a:ln>
          <a:effectLst/>
        </p:spPr>
        <p:txBody>
          <a:bodyPr lIns="0" tIns="0" rIns="0" bIns="0" anchor="ctr">
            <a:noAutofit/>
          </a:bodyPr>
          <a:lstStyle/>
          <a:p>
            <a:pPr algn="r">
              <a:defRPr/>
            </a:pPr>
            <a:r>
              <a:rPr lang="de-DE" sz="1000" dirty="0" smtClean="0">
                <a:solidFill>
                  <a:schemeClr val="bg1"/>
                </a:solidFill>
              </a:rPr>
              <a:t>Prof. Dr. Christof Weinhardt</a:t>
            </a:r>
            <a:endParaRPr lang="de-DE" sz="1000" dirty="0">
              <a:solidFill>
                <a:schemeClr val="bg1"/>
              </a:solidFill>
            </a:endParaRPr>
          </a:p>
        </p:txBody>
      </p:sp>
      <p:pic>
        <p:nvPicPr>
          <p:cNvPr id="10" name="Grafik 8" descr="dark_network.png"/>
          <p:cNvPicPr>
            <a:picLocks noChangeAspect="1"/>
          </p:cNvPicPr>
          <p:nvPr userDrawn="1"/>
        </p:nvPicPr>
        <p:blipFill>
          <a:blip r:embed="rId2" cstate="print">
            <a:duotone>
              <a:prstClr val="black"/>
              <a:srgbClr val="D9C3A5">
                <a:tint val="50000"/>
                <a:satMod val="180000"/>
              </a:srgbClr>
            </a:duotone>
          </a:blip>
          <a:stretch>
            <a:fillRect/>
          </a:stretch>
        </p:blipFill>
        <p:spPr>
          <a:xfrm>
            <a:off x="35496" y="3861048"/>
            <a:ext cx="9036000" cy="2880320"/>
          </a:xfrm>
          <a:prstGeom prst="roundRect">
            <a:avLst>
              <a:gd name="adj" fmla="val 4238"/>
            </a:avLst>
          </a:prstGeom>
          <a:solidFill>
            <a:srgbClr val="FFFFFF">
              <a:shade val="85000"/>
            </a:srgbClr>
          </a:solidFill>
          <a:ln w="3175" cmpd="sng">
            <a:solidFill>
              <a:schemeClr val="bg1"/>
            </a:solidFill>
          </a:ln>
          <a:effectLst/>
        </p:spPr>
      </p:pic>
      <p:sp>
        <p:nvSpPr>
          <p:cNvPr id="14" name="Text Box 14"/>
          <p:cNvSpPr txBox="1">
            <a:spLocks noChangeArrowheads="1"/>
          </p:cNvSpPr>
          <p:nvPr userDrawn="1"/>
        </p:nvSpPr>
        <p:spPr bwMode="auto">
          <a:xfrm>
            <a:off x="7020272" y="6416063"/>
            <a:ext cx="1727200" cy="244475"/>
          </a:xfrm>
          <a:prstGeom prst="rect">
            <a:avLst/>
          </a:prstGeom>
          <a:noFill/>
          <a:ln w="9525">
            <a:noFill/>
            <a:miter lim="800000"/>
            <a:headEnd/>
            <a:tailEnd/>
          </a:ln>
          <a:effectLst/>
        </p:spPr>
        <p:txBody>
          <a:bodyPr lIns="0" tIns="0" rIns="0" bIns="0">
            <a:spAutoFit/>
          </a:bodyPr>
          <a:lstStyle/>
          <a:p>
            <a:pPr algn="r">
              <a:defRPr/>
            </a:pPr>
            <a:r>
              <a:rPr lang="de-DE" sz="1600" b="1" dirty="0">
                <a:solidFill>
                  <a:schemeClr val="bg1"/>
                </a:solidFill>
              </a:rPr>
              <a:t>www.kit.edu</a:t>
            </a:r>
          </a:p>
        </p:txBody>
      </p:sp>
    </p:spTree>
    <p:extLst>
      <p:ext uri="{BB962C8B-B14F-4D97-AF65-F5344CB8AC3E}">
        <p14:creationId xmlns:p14="http://schemas.microsoft.com/office/powerpoint/2010/main" val="1599514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887324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40779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2" name="Picture 27" descr="design_titel_A"/>
          <p:cNvPicPr>
            <a:picLocks noChangeAspect="1" noChangeArrowheads="1"/>
          </p:cNvPicPr>
          <p:nvPr/>
        </p:nvPicPr>
        <p:blipFill>
          <a:blip r:embed="rId2" cstate="screen"/>
          <a:srcRect/>
          <a:stretch>
            <a:fillRect/>
          </a:stretch>
        </p:blipFill>
        <p:spPr bwMode="auto">
          <a:xfrm>
            <a:off x="-32" y="3429000"/>
            <a:ext cx="9144032" cy="3000396"/>
          </a:xfrm>
          <a:prstGeom prst="rect">
            <a:avLst/>
          </a:prstGeom>
          <a:noFill/>
        </p:spPr>
      </p:pic>
      <p:pic>
        <p:nvPicPr>
          <p:cNvPr id="5" name="Picture 9" descr="II_rahmen_neu_titel"/>
          <p:cNvPicPr>
            <a:picLocks noChangeAspect="1" noChangeArrowheads="1"/>
          </p:cNvPicPr>
          <p:nvPr/>
        </p:nvPicPr>
        <p:blipFill>
          <a:blip r:embed="rId3" cstate="screen"/>
          <a:srcRect/>
          <a:stretch>
            <a:fillRect/>
          </a:stretch>
        </p:blipFill>
        <p:spPr bwMode="auto">
          <a:xfrm>
            <a:off x="0" y="-3175"/>
            <a:ext cx="9144000" cy="6870700"/>
          </a:xfrm>
          <a:prstGeom prst="rect">
            <a:avLst/>
          </a:prstGeom>
          <a:noFill/>
        </p:spPr>
      </p:pic>
      <p:sp>
        <p:nvSpPr>
          <p:cNvPr id="6"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smtClean="0"/>
              <a:t>National Research Center of the Helmholtz Association</a:t>
            </a:r>
            <a:endParaRPr lang="de-DE" sz="800" dirty="0"/>
          </a:p>
        </p:txBody>
      </p:sp>
      <p:sp>
        <p:nvSpPr>
          <p:cNvPr id="7"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KARLSRUHE</a:t>
            </a:r>
            <a:r>
              <a:rPr lang="de-DE" sz="1000" baseline="0" dirty="0" smtClean="0">
                <a:solidFill>
                  <a:schemeClr val="bg1"/>
                </a:solidFill>
              </a:rPr>
              <a:t> SERVICE RESEARCH INSTITUTE (KSRI)</a:t>
            </a:r>
            <a:endParaRPr lang="de-DE" sz="1000" dirty="0">
              <a:solidFill>
                <a:schemeClr val="bg1"/>
              </a:solidFill>
            </a:endParaRP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dirty="0">
                <a:solidFill>
                  <a:schemeClr val="bg1"/>
                </a:solidFill>
              </a:rPr>
              <a:t>www.kit.edu</a:t>
            </a:r>
          </a:p>
        </p:txBody>
      </p:sp>
      <p:pic>
        <p:nvPicPr>
          <p:cNvPr id="9" name="Picture 13" descr="KIT-Logo-rgb_e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600"/>
            </a:lvl1pPr>
          </a:lstStyle>
          <a:p>
            <a:r>
              <a:rPr lang="de-DE" smtClean="0"/>
              <a:t>Titelmasterformat durch Klicken bearbeiten</a:t>
            </a:r>
            <a:endParaRPr lang="de-DE" dirty="0"/>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smtClean="0"/>
              <a:t>Formatvorlage des Untertitelmasters durch Klicken bearbeiten</a:t>
            </a:r>
            <a:endParaRPr lang="de-DE"/>
          </a:p>
        </p:txBody>
      </p:sp>
      <p:pic>
        <p:nvPicPr>
          <p:cNvPr id="13" name="Grafik 12" descr="KSRI_Logo_RGB.png"/>
          <p:cNvPicPr>
            <a:picLocks noChangeAspect="1"/>
          </p:cNvPicPr>
          <p:nvPr/>
        </p:nvPicPr>
        <p:blipFill>
          <a:blip r:embed="rId5" cstate="screen"/>
          <a:stretch>
            <a:fillRect/>
          </a:stretch>
        </p:blipFill>
        <p:spPr>
          <a:xfrm>
            <a:off x="5000628" y="4857760"/>
            <a:ext cx="2669666" cy="928694"/>
          </a:xfrm>
          <a:prstGeom prst="rect">
            <a:avLst/>
          </a:prstGeom>
        </p:spPr>
      </p:pic>
      <p:sp>
        <p:nvSpPr>
          <p:cNvPr id="11" name="Text Box 14"/>
          <p:cNvSpPr txBox="1">
            <a:spLocks noChangeArrowheads="1"/>
          </p:cNvSpPr>
          <p:nvPr/>
        </p:nvSpPr>
        <p:spPr bwMode="auto">
          <a:xfrm>
            <a:off x="6000760" y="5715016"/>
            <a:ext cx="1727200" cy="184666"/>
          </a:xfrm>
          <a:prstGeom prst="rect">
            <a:avLst/>
          </a:prstGeom>
          <a:noFill/>
          <a:ln w="9525">
            <a:noFill/>
            <a:miter lim="800000"/>
            <a:headEnd/>
            <a:tailEnd/>
          </a:ln>
          <a:effectLst/>
        </p:spPr>
        <p:txBody>
          <a:bodyPr lIns="0" tIns="0" rIns="0" bIns="0">
            <a:spAutoFit/>
          </a:bodyPr>
          <a:lstStyle/>
          <a:p>
            <a:pPr algn="r"/>
            <a:r>
              <a:rPr lang="de-DE" sz="1200" b="1" dirty="0" smtClean="0">
                <a:solidFill>
                  <a:schemeClr val="bg1"/>
                </a:solidFill>
              </a:rPr>
              <a:t>www.ksri.kit.edu</a:t>
            </a:r>
            <a:endParaRPr lang="de-DE" sz="1200" b="1" dirty="0">
              <a:solidFill>
                <a:schemeClr val="bg1"/>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Alternative1">
    <p:spTree>
      <p:nvGrpSpPr>
        <p:cNvPr id="1" name=""/>
        <p:cNvGrpSpPr/>
        <p:nvPr/>
      </p:nvGrpSpPr>
      <p:grpSpPr>
        <a:xfrm>
          <a:off x="0" y="0"/>
          <a:ext cx="0" cy="0"/>
          <a:chOff x="0" y="0"/>
          <a:chExt cx="0" cy="0"/>
        </a:xfrm>
      </p:grpSpPr>
      <p:pic>
        <p:nvPicPr>
          <p:cNvPr id="10" name="Picture 5" descr="U:\workspaces\written\FIZ-Workshop\resources\kollegiengebaeude.JPG"/>
          <p:cNvPicPr>
            <a:picLocks noChangeArrowheads="1"/>
          </p:cNvPicPr>
          <p:nvPr/>
        </p:nvPicPr>
        <p:blipFill>
          <a:blip r:embed="rId2" cstate="screen"/>
          <a:srcRect/>
          <a:stretch>
            <a:fillRect/>
          </a:stretch>
        </p:blipFill>
        <p:spPr bwMode="auto">
          <a:xfrm>
            <a:off x="108000" y="3500439"/>
            <a:ext cx="8964000" cy="2924174"/>
          </a:xfrm>
          <a:prstGeom prst="rect">
            <a:avLst/>
          </a:prstGeom>
          <a:noFill/>
        </p:spPr>
      </p:pic>
      <p:pic>
        <p:nvPicPr>
          <p:cNvPr id="5" name="Picture 9" descr="II_rahmen_neu_titel"/>
          <p:cNvPicPr>
            <a:picLocks noChangeAspect="1" noChangeArrowheads="1"/>
          </p:cNvPicPr>
          <p:nvPr/>
        </p:nvPicPr>
        <p:blipFill>
          <a:blip r:embed="rId3" cstate="screen"/>
          <a:srcRect/>
          <a:stretch>
            <a:fillRect/>
          </a:stretch>
        </p:blipFill>
        <p:spPr bwMode="auto">
          <a:xfrm>
            <a:off x="0" y="-3175"/>
            <a:ext cx="9144000" cy="6870700"/>
          </a:xfrm>
          <a:prstGeom prst="rect">
            <a:avLst/>
          </a:prstGeom>
          <a:noFill/>
        </p:spPr>
      </p:pic>
      <p:sp>
        <p:nvSpPr>
          <p:cNvPr id="7"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KARLSRUHE</a:t>
            </a:r>
            <a:r>
              <a:rPr lang="de-DE" sz="1000" baseline="0" dirty="0" smtClean="0">
                <a:solidFill>
                  <a:schemeClr val="bg1"/>
                </a:solidFill>
              </a:rPr>
              <a:t> SERVICE RESEARCH INSTITUTE (KSRI)</a:t>
            </a:r>
            <a:endParaRPr lang="de-DE" sz="1000" dirty="0">
              <a:solidFill>
                <a:schemeClr val="bg1"/>
              </a:solidFill>
            </a:endParaRP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a:solidFill>
                  <a:schemeClr val="bg1"/>
                </a:solidFill>
              </a:rPr>
              <a:t>www.kit.edu</a:t>
            </a:r>
          </a:p>
        </p:txBody>
      </p:sp>
      <p:pic>
        <p:nvPicPr>
          <p:cNvPr id="9" name="Picture 13" descr="KIT-Logo-rgb_e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600"/>
            </a:lvl1pPr>
          </a:lstStyle>
          <a:p>
            <a:r>
              <a:rPr lang="de-DE" smtClean="0"/>
              <a:t>Titelmasterformat durch Klicken bearbeiten</a:t>
            </a:r>
            <a:endParaRPr lang="de-DE" dirty="0"/>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smtClean="0"/>
              <a:t>Formatvorlage des Untertitelmasters durch Klicken bearbeiten</a:t>
            </a:r>
            <a:endParaRPr lang="de-DE"/>
          </a:p>
        </p:txBody>
      </p:sp>
      <p:sp>
        <p:nvSpPr>
          <p:cNvPr id="11" name="Text Box 14"/>
          <p:cNvSpPr txBox="1">
            <a:spLocks noChangeArrowheads="1"/>
          </p:cNvSpPr>
          <p:nvPr/>
        </p:nvSpPr>
        <p:spPr bwMode="auto">
          <a:xfrm>
            <a:off x="1357290" y="4357694"/>
            <a:ext cx="1727200" cy="184666"/>
          </a:xfrm>
          <a:prstGeom prst="rect">
            <a:avLst/>
          </a:prstGeom>
          <a:noFill/>
          <a:ln w="9525">
            <a:noFill/>
            <a:miter lim="800000"/>
            <a:headEnd/>
            <a:tailEnd/>
          </a:ln>
          <a:effectLst/>
        </p:spPr>
        <p:txBody>
          <a:bodyPr lIns="0" tIns="0" rIns="0" bIns="0">
            <a:spAutoFit/>
          </a:bodyPr>
          <a:lstStyle/>
          <a:p>
            <a:pPr algn="l"/>
            <a:r>
              <a:rPr lang="de-DE" sz="1200" b="1" dirty="0" smtClean="0">
                <a:solidFill>
                  <a:schemeClr val="tx1"/>
                </a:solidFill>
              </a:rPr>
              <a:t>www.ksri.kit.edu</a:t>
            </a:r>
            <a:endParaRPr lang="de-DE" sz="1200" b="1" dirty="0">
              <a:solidFill>
                <a:schemeClr val="tx1"/>
              </a:solidFill>
            </a:endParaRPr>
          </a:p>
        </p:txBody>
      </p:sp>
      <p:pic>
        <p:nvPicPr>
          <p:cNvPr id="12" name="Grafik 11" descr="KSRI_Logo_RGB.png"/>
          <p:cNvPicPr>
            <a:picLocks noChangeAspect="1"/>
          </p:cNvPicPr>
          <p:nvPr/>
        </p:nvPicPr>
        <p:blipFill>
          <a:blip r:embed="rId5" cstate="screen"/>
          <a:stretch>
            <a:fillRect/>
          </a:stretch>
        </p:blipFill>
        <p:spPr>
          <a:xfrm>
            <a:off x="357158" y="3783004"/>
            <a:ext cx="1857388" cy="646128"/>
          </a:xfrm>
          <a:prstGeom prst="rect">
            <a:avLst/>
          </a:prstGeom>
        </p:spPr>
      </p:pic>
      <p:sp>
        <p:nvSpPr>
          <p:cNvPr id="13"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smtClean="0"/>
              <a:t>National Research Center of the Helmholtz Association</a:t>
            </a:r>
            <a:endParaRPr lang="en-US" sz="800" dirty="0"/>
          </a:p>
        </p:txBody>
      </p:sp>
      <p:sp>
        <p:nvSpPr>
          <p:cNvPr id="14"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a:t>National </a:t>
            </a:r>
            <a:r>
              <a:rPr lang="en-US" sz="800" dirty="0" smtClean="0"/>
              <a:t>Laboratory </a:t>
            </a:r>
            <a:r>
              <a:rPr lang="en-US" sz="800" dirty="0"/>
              <a:t>of the Helmholtz Association</a:t>
            </a:r>
            <a:endParaRPr lang="de-DE" sz="80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Alternative2">
    <p:spTree>
      <p:nvGrpSpPr>
        <p:cNvPr id="1" name=""/>
        <p:cNvGrpSpPr/>
        <p:nvPr/>
      </p:nvGrpSpPr>
      <p:grpSpPr>
        <a:xfrm>
          <a:off x="0" y="0"/>
          <a:ext cx="0" cy="0"/>
          <a:chOff x="0" y="0"/>
          <a:chExt cx="0" cy="0"/>
        </a:xfrm>
      </p:grpSpPr>
      <p:pic>
        <p:nvPicPr>
          <p:cNvPr id="17" name="Grafik 16" descr="352_KSRI.jpg"/>
          <p:cNvPicPr>
            <a:picLocks noChangeAspect="1"/>
          </p:cNvPicPr>
          <p:nvPr/>
        </p:nvPicPr>
        <p:blipFill>
          <a:blip r:embed="rId2" cstate="screen"/>
          <a:srcRect/>
          <a:stretch>
            <a:fillRect/>
          </a:stretch>
        </p:blipFill>
        <p:spPr>
          <a:xfrm>
            <a:off x="0" y="3429000"/>
            <a:ext cx="9144000" cy="3096344"/>
          </a:xfrm>
          <a:prstGeom prst="rect">
            <a:avLst/>
          </a:prstGeom>
        </p:spPr>
      </p:pic>
      <p:pic>
        <p:nvPicPr>
          <p:cNvPr id="5" name="Picture 9" descr="II_rahmen_neu_titel"/>
          <p:cNvPicPr>
            <a:picLocks noChangeAspect="1" noChangeArrowheads="1"/>
          </p:cNvPicPr>
          <p:nvPr/>
        </p:nvPicPr>
        <p:blipFill>
          <a:blip r:embed="rId3" cstate="screen"/>
          <a:srcRect/>
          <a:stretch>
            <a:fillRect/>
          </a:stretch>
        </p:blipFill>
        <p:spPr bwMode="auto">
          <a:xfrm>
            <a:off x="0" y="-3175"/>
            <a:ext cx="9144000" cy="6870700"/>
          </a:xfrm>
          <a:prstGeom prst="rect">
            <a:avLst/>
          </a:prstGeom>
          <a:noFill/>
        </p:spPr>
      </p:pic>
      <p:sp>
        <p:nvSpPr>
          <p:cNvPr id="7"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KARLSRUHE</a:t>
            </a:r>
            <a:r>
              <a:rPr lang="de-DE" sz="1000" baseline="0" dirty="0" smtClean="0">
                <a:solidFill>
                  <a:schemeClr val="bg1"/>
                </a:solidFill>
              </a:rPr>
              <a:t> SERVICE RESEARCH INSTITUTE (KSRI)</a:t>
            </a:r>
            <a:endParaRPr lang="de-DE" sz="1000" dirty="0">
              <a:solidFill>
                <a:schemeClr val="bg1"/>
              </a:solidFill>
            </a:endParaRP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a:solidFill>
                  <a:schemeClr val="bg1"/>
                </a:solidFill>
              </a:rPr>
              <a:t>www.kit.edu</a:t>
            </a:r>
          </a:p>
        </p:txBody>
      </p:sp>
      <p:pic>
        <p:nvPicPr>
          <p:cNvPr id="9" name="Picture 13" descr="KIT-Logo-rgb_e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600"/>
            </a:lvl1pPr>
          </a:lstStyle>
          <a:p>
            <a:r>
              <a:rPr lang="de-DE" smtClean="0"/>
              <a:t>Titelmasterformat durch Klicken bearbeiten</a:t>
            </a:r>
            <a:endParaRPr lang="de-DE"/>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smtClean="0"/>
              <a:t>Formatvorlage des Untertitelmasters durch Klicken bearbeiten</a:t>
            </a:r>
            <a:endParaRPr lang="de-DE"/>
          </a:p>
        </p:txBody>
      </p:sp>
      <p:sp>
        <p:nvSpPr>
          <p:cNvPr id="19" name="Text Box 14"/>
          <p:cNvSpPr txBox="1">
            <a:spLocks noChangeArrowheads="1"/>
          </p:cNvSpPr>
          <p:nvPr/>
        </p:nvSpPr>
        <p:spPr bwMode="auto">
          <a:xfrm>
            <a:off x="7092280" y="6021288"/>
            <a:ext cx="1727200" cy="184666"/>
          </a:xfrm>
          <a:prstGeom prst="rect">
            <a:avLst/>
          </a:prstGeom>
          <a:noFill/>
          <a:ln w="9525">
            <a:noFill/>
            <a:miter lim="800000"/>
            <a:headEnd/>
            <a:tailEnd/>
          </a:ln>
          <a:effectLst/>
        </p:spPr>
        <p:txBody>
          <a:bodyPr lIns="0" tIns="0" rIns="0" bIns="0">
            <a:spAutoFit/>
          </a:bodyPr>
          <a:lstStyle/>
          <a:p>
            <a:pPr algn="r"/>
            <a:r>
              <a:rPr lang="de-DE" sz="1200" b="1" dirty="0" smtClean="0">
                <a:solidFill>
                  <a:schemeClr val="tx1"/>
                </a:solidFill>
              </a:rPr>
              <a:t>www.ksri.kit.edu</a:t>
            </a:r>
            <a:endParaRPr lang="de-DE" sz="1200" b="1" dirty="0">
              <a:solidFill>
                <a:schemeClr val="tx1"/>
              </a:solidFill>
            </a:endParaRPr>
          </a:p>
        </p:txBody>
      </p:sp>
      <p:pic>
        <p:nvPicPr>
          <p:cNvPr id="20" name="Grafik 19" descr="KSRI_Logo_RGB.png"/>
          <p:cNvPicPr>
            <a:picLocks noChangeAspect="1"/>
          </p:cNvPicPr>
          <p:nvPr/>
        </p:nvPicPr>
        <p:blipFill>
          <a:blip r:embed="rId5" cstate="screen"/>
          <a:stretch>
            <a:fillRect/>
          </a:stretch>
        </p:blipFill>
        <p:spPr>
          <a:xfrm>
            <a:off x="7020272" y="5373216"/>
            <a:ext cx="1857388" cy="646128"/>
          </a:xfrm>
          <a:prstGeom prst="rect">
            <a:avLst/>
          </a:prstGeom>
        </p:spPr>
      </p:pic>
      <p:sp>
        <p:nvSpPr>
          <p:cNvPr id="14"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smtClean="0"/>
              <a:t>National Research Center of the Helmholtz Association</a:t>
            </a:r>
            <a:endParaRPr lang="en-US" sz="800" dirty="0"/>
          </a:p>
        </p:txBody>
      </p:sp>
      <p:sp>
        <p:nvSpPr>
          <p:cNvPr id="12"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a:t>National </a:t>
            </a:r>
            <a:r>
              <a:rPr lang="en-US" sz="800" dirty="0" smtClean="0"/>
              <a:t>Laboratory </a:t>
            </a:r>
            <a:r>
              <a:rPr lang="en-US" sz="800" dirty="0"/>
              <a:t>of the Helmholtz Association</a:t>
            </a:r>
            <a:endParaRPr lang="de-DE" sz="800"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Alternative3">
    <p:spTree>
      <p:nvGrpSpPr>
        <p:cNvPr id="1" name=""/>
        <p:cNvGrpSpPr/>
        <p:nvPr/>
      </p:nvGrpSpPr>
      <p:grpSpPr>
        <a:xfrm>
          <a:off x="0" y="0"/>
          <a:ext cx="0" cy="0"/>
          <a:chOff x="0" y="0"/>
          <a:chExt cx="0" cy="0"/>
        </a:xfrm>
      </p:grpSpPr>
      <p:pic>
        <p:nvPicPr>
          <p:cNvPr id="5" name="Picture 9" descr="II_rahmen_neu_titel"/>
          <p:cNvPicPr>
            <a:picLocks noChangeAspect="1" noChangeArrowheads="1"/>
          </p:cNvPicPr>
          <p:nvPr/>
        </p:nvPicPr>
        <p:blipFill>
          <a:blip r:embed="rId2" cstate="screen"/>
          <a:srcRect/>
          <a:stretch>
            <a:fillRect/>
          </a:stretch>
        </p:blipFill>
        <p:spPr bwMode="auto">
          <a:xfrm>
            <a:off x="0" y="-3175"/>
            <a:ext cx="9144000" cy="6870700"/>
          </a:xfrm>
          <a:prstGeom prst="rect">
            <a:avLst/>
          </a:prstGeom>
          <a:noFill/>
        </p:spPr>
      </p:pic>
      <p:sp>
        <p:nvSpPr>
          <p:cNvPr id="7"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KARLSRUHE</a:t>
            </a:r>
            <a:r>
              <a:rPr lang="de-DE" sz="1000" baseline="0" dirty="0" smtClean="0">
                <a:solidFill>
                  <a:schemeClr val="bg1"/>
                </a:solidFill>
              </a:rPr>
              <a:t> SERVICE RESEARCH INSTITUTE (KSRI)</a:t>
            </a:r>
            <a:endParaRPr lang="de-DE" sz="1000" dirty="0">
              <a:solidFill>
                <a:schemeClr val="bg1"/>
              </a:solidFill>
            </a:endParaRP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a:solidFill>
                  <a:schemeClr val="bg1"/>
                </a:solidFill>
              </a:rPr>
              <a:t>www.kit.edu</a:t>
            </a:r>
          </a:p>
        </p:txBody>
      </p:sp>
      <p:pic>
        <p:nvPicPr>
          <p:cNvPr id="9" name="Picture 13" descr="KIT-Logo-rgb_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600"/>
            </a:lvl1pPr>
          </a:lstStyle>
          <a:p>
            <a:r>
              <a:rPr lang="de-DE" smtClean="0"/>
              <a:t>Titelmasterformat durch Klicken bearbeiten</a:t>
            </a:r>
            <a:endParaRPr lang="de-DE"/>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smtClean="0"/>
              <a:t>Formatvorlage des Untertitelmasters durch Klicken bearbeiten</a:t>
            </a:r>
            <a:endParaRPr lang="de-DE"/>
          </a:p>
        </p:txBody>
      </p:sp>
      <p:sp>
        <p:nvSpPr>
          <p:cNvPr id="19" name="Text Box 14"/>
          <p:cNvSpPr txBox="1">
            <a:spLocks noChangeArrowheads="1"/>
          </p:cNvSpPr>
          <p:nvPr/>
        </p:nvSpPr>
        <p:spPr bwMode="auto">
          <a:xfrm>
            <a:off x="626380" y="6052646"/>
            <a:ext cx="1727200" cy="184666"/>
          </a:xfrm>
          <a:prstGeom prst="rect">
            <a:avLst/>
          </a:prstGeom>
          <a:noFill/>
          <a:ln w="9525">
            <a:noFill/>
            <a:miter lim="800000"/>
            <a:headEnd/>
            <a:tailEnd/>
          </a:ln>
          <a:effectLst/>
        </p:spPr>
        <p:txBody>
          <a:bodyPr lIns="0" tIns="0" rIns="0" bIns="0">
            <a:spAutoFit/>
          </a:bodyPr>
          <a:lstStyle/>
          <a:p>
            <a:pPr algn="r"/>
            <a:r>
              <a:rPr lang="de-DE" sz="1200" b="1" dirty="0" smtClean="0">
                <a:solidFill>
                  <a:schemeClr val="tx1"/>
                </a:solidFill>
              </a:rPr>
              <a:t>www.ksri.kit.edu</a:t>
            </a:r>
            <a:endParaRPr lang="de-DE" sz="1200" b="1" dirty="0">
              <a:solidFill>
                <a:schemeClr val="tx1"/>
              </a:solidFill>
            </a:endParaRPr>
          </a:p>
        </p:txBody>
      </p:sp>
      <p:pic>
        <p:nvPicPr>
          <p:cNvPr id="20" name="Grafik 19" descr="KSRI_Logo_RGB.png"/>
          <p:cNvPicPr>
            <a:picLocks noChangeAspect="1"/>
          </p:cNvPicPr>
          <p:nvPr/>
        </p:nvPicPr>
        <p:blipFill>
          <a:blip r:embed="rId4" cstate="screen"/>
          <a:stretch>
            <a:fillRect/>
          </a:stretch>
        </p:blipFill>
        <p:spPr>
          <a:xfrm>
            <a:off x="554372" y="5404574"/>
            <a:ext cx="1857388" cy="646128"/>
          </a:xfrm>
          <a:prstGeom prst="rect">
            <a:avLst/>
          </a:prstGeom>
        </p:spPr>
      </p:pic>
      <p:sp>
        <p:nvSpPr>
          <p:cNvPr id="14"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smtClean="0"/>
              <a:t>National Research Center of the Helmholtz Association</a:t>
            </a:r>
            <a:endParaRPr lang="en-US" sz="800"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Datumsplatzhalter 9"/>
          <p:cNvSpPr>
            <a:spLocks noGrp="1"/>
          </p:cNvSpPr>
          <p:nvPr>
            <p:ph type="dt" sz="half" idx="10"/>
          </p:nvPr>
        </p:nvSpPr>
        <p:spPr/>
        <p:txBody>
          <a:bodyPr/>
          <a:lstStyle/>
          <a:p>
            <a:r>
              <a:rPr lang="de-DE" smtClean="0"/>
              <a:t>April 2012</a:t>
            </a:r>
            <a:endParaRPr lang="de-DE"/>
          </a:p>
        </p:txBody>
      </p:sp>
      <p:sp>
        <p:nvSpPr>
          <p:cNvPr id="11" name="Foliennummernplatzhalter 10"/>
          <p:cNvSpPr>
            <a:spLocks noGrp="1"/>
          </p:cNvSpPr>
          <p:nvPr>
            <p:ph type="sldNum" sz="quarter" idx="11"/>
          </p:nvPr>
        </p:nvSpPr>
        <p:spPr/>
        <p:txBody>
          <a:bodyPr/>
          <a:lstStyle/>
          <a:p>
            <a:fld id="{6C6AE60A-B69C-4790-82F7-3882EDF23186}" type="slidenum">
              <a:rPr lang="de-DE" smtClean="0"/>
              <a:pPr/>
              <a:t>‹Nr.›</a:t>
            </a:fld>
            <a:endParaRPr lang="de-DE"/>
          </a:p>
        </p:txBody>
      </p:sp>
      <p:sp>
        <p:nvSpPr>
          <p:cNvPr id="12" name="Fußzeilenplatzhalter 11"/>
          <p:cNvSpPr>
            <a:spLocks noGrp="1"/>
          </p:cNvSpPr>
          <p:nvPr>
            <p:ph type="ftr" sz="quarter" idx="12"/>
          </p:nvPr>
        </p:nvSpPr>
        <p:spPr/>
        <p:txBody>
          <a:bodyPr/>
          <a:lstStyle/>
          <a:p>
            <a:r>
              <a:rPr lang="de-DE" smtClean="0"/>
              <a:t>KSRI - April 2012</a:t>
            </a:r>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Fließ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0" indent="0">
              <a:spcBef>
                <a:spcPts val="600"/>
              </a:spcBef>
              <a:spcAft>
                <a:spcPts val="600"/>
              </a:spcAft>
              <a:buNone/>
              <a:defRPr sz="2000" b="1">
                <a:solidFill>
                  <a:schemeClr val="accent1"/>
                </a:solidFill>
              </a:defRPr>
            </a:lvl1pPr>
            <a:lvl2pPr marL="0" indent="0">
              <a:buNone/>
              <a:defRPr sz="1600"/>
            </a:lvl2pPr>
            <a:lvl3pPr marL="533400" indent="-171450">
              <a:defRPr sz="1600"/>
            </a:lvl3pPr>
            <a:lvl4pPr>
              <a:defRPr sz="1400"/>
            </a:lvl4pPr>
            <a:lvl5pPr>
              <a:defRPr sz="1200"/>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4"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5"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6" name="Foliennummernplatzhalter 5"/>
          <p:cNvSpPr>
            <a:spLocks noGrp="1"/>
          </p:cNvSpPr>
          <p:nvPr>
            <p:ph type="sldNum" sz="quarter" idx="11"/>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2800" b="1" cap="all"/>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5"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6" name="Foliennummernplatzhalter 5"/>
          <p:cNvSpPr>
            <a:spLocks noGrp="1"/>
          </p:cNvSpPr>
          <p:nvPr>
            <p:ph type="sldNum" sz="quarter" idx="11"/>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6613" y="1198563"/>
            <a:ext cx="4102100" cy="489426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6" name="Datumsplatzhalter 11"/>
          <p:cNvSpPr>
            <a:spLocks noGrp="1"/>
          </p:cNvSpPr>
          <p:nvPr>
            <p:ph type="dt" sz="half" idx="11"/>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629582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horizonta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2" y="1198563"/>
            <a:ext cx="8356351" cy="2376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395536" y="3717032"/>
            <a:ext cx="8353177" cy="237579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6" name="Datumsplatzhalter 11"/>
          <p:cNvSpPr>
            <a:spLocks noGrp="1"/>
          </p:cNvSpPr>
          <p:nvPr>
            <p:ph type="dt" sz="half" idx="11"/>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95536" y="1217602"/>
            <a:ext cx="403244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395536" y="1928802"/>
            <a:ext cx="4032448" cy="419736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716016" y="1217602"/>
            <a:ext cx="403244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p:nvPr>
        </p:nvSpPr>
        <p:spPr>
          <a:xfrm>
            <a:off x="4716016" y="1928802"/>
            <a:ext cx="4032448" cy="419736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8" name="Datumsplatzhalter 11"/>
          <p:cNvSpPr>
            <a:spLocks noGrp="1"/>
          </p:cNvSpPr>
          <p:nvPr>
            <p:ph type="dt" sz="half" idx="11"/>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9" name="Titel 1"/>
          <p:cNvSpPr>
            <a:spLocks noGrp="1"/>
          </p:cNvSpPr>
          <p:nvPr>
            <p:ph type="title"/>
          </p:nvPr>
        </p:nvSpPr>
        <p:spPr>
          <a:xfrm>
            <a:off x="390525" y="333375"/>
            <a:ext cx="6911975" cy="561975"/>
          </a:xfrm>
        </p:spPr>
        <p:txBody>
          <a:bodyPr/>
          <a:lstStyle/>
          <a:p>
            <a:r>
              <a:rPr lang="de-DE" smtClean="0"/>
              <a:t>Titelmasterformat durch Klicken bearbeiten</a:t>
            </a:r>
            <a:endParaRPr lang="de-DE"/>
          </a:p>
        </p:txBody>
      </p:sp>
      <p:sp>
        <p:nvSpPr>
          <p:cNvPr id="10" name="Foliennummernplatzhalter 9"/>
          <p:cNvSpPr>
            <a:spLocks noGrp="1"/>
          </p:cNvSpPr>
          <p:nvPr>
            <p:ph type="sldNum" sz="quarter" idx="12"/>
          </p:nvPr>
        </p:nvSpPr>
        <p:spPr/>
        <p:txBody>
          <a:bodyPr/>
          <a:lstStyle/>
          <a:p>
            <a:fld id="{6C6AE60A-B69C-4790-82F7-3882EDF23186}" type="slidenum">
              <a:rPr lang="de-DE" smtClean="0"/>
              <a:pPr/>
              <a:t>‹Nr.›</a:t>
            </a:fld>
            <a:endParaRPr lang="de-DE"/>
          </a:p>
        </p:txBody>
      </p:sp>
      <p:cxnSp>
        <p:nvCxnSpPr>
          <p:cNvPr id="11" name="Gerade Verbindung 10"/>
          <p:cNvCxnSpPr/>
          <p:nvPr userDrawn="1"/>
        </p:nvCxnSpPr>
        <p:spPr>
          <a:xfrm>
            <a:off x="395536" y="1890000"/>
            <a:ext cx="40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716000" y="1890000"/>
            <a:ext cx="403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4"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5" name="Foliennummernplatzhalter 4"/>
          <p:cNvSpPr>
            <a:spLocks noGrp="1"/>
          </p:cNvSpPr>
          <p:nvPr>
            <p:ph type="sldNum" sz="quarter" idx="11"/>
          </p:nvPr>
        </p:nvSpPr>
        <p:spPr/>
        <p:txBody>
          <a:bodyPr anchor="t"/>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3"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4" name="Foliennummernplatzhalter 3"/>
          <p:cNvSpPr>
            <a:spLocks noGrp="1"/>
          </p:cNvSpPr>
          <p:nvPr>
            <p:ph type="sldNum" sz="quarter" idx="11"/>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042814"/>
            <a:ext cx="3008313" cy="1162050"/>
          </a:xfrm>
        </p:spPr>
        <p:txBody>
          <a:bodyPr anchor="t"/>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1052736"/>
            <a:ext cx="5111750" cy="5073427"/>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2204864"/>
            <a:ext cx="3008313"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6" name="Datumsplatzhalter 5"/>
          <p:cNvSpPr>
            <a:spLocks noGrp="1"/>
          </p:cNvSpPr>
          <p:nvPr>
            <p:ph type="dt" sz="half" idx="11"/>
          </p:nvPr>
        </p:nvSpPr>
        <p:spPr/>
        <p:txBody>
          <a:bodyPr/>
          <a:lstStyle/>
          <a:p>
            <a:r>
              <a:rPr lang="de-DE" smtClean="0"/>
              <a:t>April 2012</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8" name="Datumsplatzhalter 7"/>
          <p:cNvSpPr>
            <a:spLocks noGrp="1"/>
          </p:cNvSpPr>
          <p:nvPr>
            <p:ph type="dt" sz="half" idx="10"/>
          </p:nvPr>
        </p:nvSpPr>
        <p:spPr/>
        <p:txBody>
          <a:bodyPr/>
          <a:lstStyle/>
          <a:p>
            <a:r>
              <a:rPr lang="de-DE" smtClean="0"/>
              <a:t>April 2012</a:t>
            </a:r>
            <a:endParaRPr lang="de-DE"/>
          </a:p>
        </p:txBody>
      </p:sp>
      <p:sp>
        <p:nvSpPr>
          <p:cNvPr id="9" name="Foliennummernplatzhalter 8"/>
          <p:cNvSpPr>
            <a:spLocks noGrp="1"/>
          </p:cNvSpPr>
          <p:nvPr>
            <p:ph type="sldNum" sz="quarter" idx="11"/>
          </p:nvPr>
        </p:nvSpPr>
        <p:spPr/>
        <p:txBody>
          <a:bodyPr/>
          <a:lstStyle/>
          <a:p>
            <a:fld id="{6C6AE60A-B69C-4790-82F7-3882EDF23186}" type="slidenum">
              <a:rPr lang="de-DE" smtClean="0"/>
              <a:pPr/>
              <a:t>‹Nr.›</a:t>
            </a:fld>
            <a:endParaRPr lang="de-DE"/>
          </a:p>
        </p:txBody>
      </p:sp>
      <p:sp>
        <p:nvSpPr>
          <p:cNvPr id="10" name="Fußzeilenplatzhalter 9"/>
          <p:cNvSpPr>
            <a:spLocks noGrp="1"/>
          </p:cNvSpPr>
          <p:nvPr>
            <p:ph type="ftr" sz="quarter" idx="12"/>
          </p:nvPr>
        </p:nvSpPr>
        <p:spPr/>
        <p:txBody>
          <a:bodyPr/>
          <a:lstStyle/>
          <a:p>
            <a:r>
              <a:rPr lang="de-DE" smtClean="0"/>
              <a:t>KSRI - April 2012</a:t>
            </a:r>
            <a:endParaRPr lang="de-DE"/>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April 2012</a:t>
            </a:r>
            <a:endParaRPr lang="de-DE"/>
          </a:p>
        </p:txBody>
      </p:sp>
      <p:sp>
        <p:nvSpPr>
          <p:cNvPr id="8" name="Foliennummernplatzhalter 7"/>
          <p:cNvSpPr>
            <a:spLocks noGrp="1"/>
          </p:cNvSpPr>
          <p:nvPr>
            <p:ph type="sldNum" sz="quarter" idx="11"/>
          </p:nvPr>
        </p:nvSpPr>
        <p:spPr/>
        <p:txBody>
          <a:bodyPr/>
          <a:lstStyle/>
          <a:p>
            <a:fld id="{6C6AE60A-B69C-4790-82F7-3882EDF23186}" type="slidenum">
              <a:rPr lang="de-DE" smtClean="0"/>
              <a:pPr/>
              <a:t>‹Nr.›</a:t>
            </a:fld>
            <a:endParaRPr lang="de-DE"/>
          </a:p>
        </p:txBody>
      </p:sp>
      <p:sp>
        <p:nvSpPr>
          <p:cNvPr id="9" name="Fußzeilenplatzhalter 8"/>
          <p:cNvSpPr>
            <a:spLocks noGrp="1"/>
          </p:cNvSpPr>
          <p:nvPr>
            <p:ph type="ftr" sz="quarter" idx="12"/>
          </p:nvPr>
        </p:nvSpPr>
        <p:spPr/>
        <p:txBody>
          <a:bodyPr/>
          <a:lstStyle/>
          <a:p>
            <a:r>
              <a:rPr lang="de-DE" smtClean="0"/>
              <a:t>KSRI - April 2012</a:t>
            </a:r>
            <a:endParaRPr lang="de-DE"/>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5" name="Datumsplatzhalter 4"/>
          <p:cNvSpPr>
            <a:spLocks noGrp="1"/>
          </p:cNvSpPr>
          <p:nvPr>
            <p:ph type="dt" sz="half" idx="11"/>
          </p:nvPr>
        </p:nvSpPr>
        <p:spPr/>
        <p:txBody>
          <a:bodyPr/>
          <a:lstStyle/>
          <a:p>
            <a:r>
              <a:rPr lang="de-DE" smtClean="0"/>
              <a:t>April 2012</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ldseit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3"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12" name="Bildplatzhalter 5"/>
          <p:cNvSpPr>
            <a:spLocks noGrp="1"/>
          </p:cNvSpPr>
          <p:nvPr>
            <p:ph type="pic" sz="quarter" idx="11"/>
          </p:nvPr>
        </p:nvSpPr>
        <p:spPr>
          <a:xfrm>
            <a:off x="108000" y="104400"/>
            <a:ext cx="8935200" cy="6231600"/>
          </a:xfrm>
          <a:prstGeom prst="round2DiagRect">
            <a:avLst>
              <a:gd name="adj1" fmla="val 0"/>
              <a:gd name="adj2" fmla="val 1576"/>
            </a:avLst>
          </a:prstGeom>
          <a:noFill/>
          <a:ln>
            <a:noFill/>
          </a:ln>
        </p:spPr>
        <p:txBody>
          <a:bodyPr/>
          <a:lstStyle>
            <a:lvl1pPr>
              <a:defRPr/>
            </a:lvl1pPr>
            <a:lvl3pPr>
              <a:defRPr/>
            </a:lvl3pPr>
          </a:lstStyle>
          <a:p>
            <a:r>
              <a:rPr lang="de-DE" smtClean="0"/>
              <a:t>Bild durch Klicken auf Symbol hinzufügen</a:t>
            </a:r>
            <a:endParaRPr lang="en-US" dirty="0"/>
          </a:p>
        </p:txBody>
      </p:sp>
      <p:sp>
        <p:nvSpPr>
          <p:cNvPr id="14" name="Foliennummernplatzhalter 13"/>
          <p:cNvSpPr>
            <a:spLocks noGrp="1"/>
          </p:cNvSpPr>
          <p:nvPr>
            <p:ph type="sldNum" sz="quarter" idx="12"/>
          </p:nvPr>
        </p:nvSpPr>
        <p:spPr/>
        <p:txBody>
          <a:bodyPr/>
          <a:lstStyle/>
          <a:p>
            <a:fld id="{6C6AE60A-B69C-4790-82F7-3882EDF23186}" type="slidenum">
              <a:rPr lang="de-DE" smtClean="0"/>
              <a:pPr/>
              <a:t>‹Nr.›</a:t>
            </a:fld>
            <a:endParaRPr lang="de-DE"/>
          </a:p>
        </p:txBody>
      </p:sp>
      <p:pic>
        <p:nvPicPr>
          <p:cNvPr id="6" name="Picture 9" descr="KITlogo_4c_frutiger"/>
          <p:cNvPicPr>
            <a:picLocks noChangeAspect="1" noChangeArrowheads="1"/>
          </p:cNvPicPr>
          <p:nvPr/>
        </p:nvPicPr>
        <p:blipFill>
          <a:blip r:embed="rId2" cstate="screen"/>
          <a:srcRect/>
          <a:stretch>
            <a:fillRect/>
          </a:stretch>
        </p:blipFill>
        <p:spPr bwMode="auto">
          <a:xfrm>
            <a:off x="7667625" y="341313"/>
            <a:ext cx="1084263" cy="495300"/>
          </a:xfrm>
          <a:prstGeom prst="rect">
            <a:avLst/>
          </a:prstGeom>
          <a:noFill/>
          <a:ln w="9525">
            <a:noFill/>
            <a:miter lim="800000"/>
            <a:headEnd/>
            <a:tailEnd/>
          </a:ln>
        </p:spPr>
      </p:pic>
      <p:pic>
        <p:nvPicPr>
          <p:cNvPr id="7" name="Picture 9" descr="KITlogo_4c_frutiger"/>
          <p:cNvPicPr>
            <a:picLocks noChangeAspect="1" noChangeArrowheads="1"/>
          </p:cNvPicPr>
          <p:nvPr userDrawn="1"/>
        </p:nvPicPr>
        <p:blipFill>
          <a:blip r:embed="rId2" cstate="screen"/>
          <a:srcRect/>
          <a:stretch>
            <a:fillRect/>
          </a:stretch>
        </p:blipFill>
        <p:spPr bwMode="auto">
          <a:xfrm>
            <a:off x="7667625" y="341313"/>
            <a:ext cx="1084263" cy="4953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ldseite mit Titel">
    <p:spTree>
      <p:nvGrpSpPr>
        <p:cNvPr id="1" name=""/>
        <p:cNvGrpSpPr/>
        <p:nvPr/>
      </p:nvGrpSpPr>
      <p:grpSpPr>
        <a:xfrm>
          <a:off x="0" y="0"/>
          <a:ext cx="0" cy="0"/>
          <a:chOff x="0" y="0"/>
          <a:chExt cx="0" cy="0"/>
        </a:xfrm>
      </p:grpSpPr>
      <p:sp>
        <p:nvSpPr>
          <p:cNvPr id="12" name="Bildplatzhalter 5"/>
          <p:cNvSpPr>
            <a:spLocks noGrp="1"/>
          </p:cNvSpPr>
          <p:nvPr>
            <p:ph type="pic" sz="quarter" idx="11"/>
          </p:nvPr>
        </p:nvSpPr>
        <p:spPr>
          <a:xfrm>
            <a:off x="108000" y="104400"/>
            <a:ext cx="8935200" cy="6231600"/>
          </a:xfrm>
          <a:prstGeom prst="round2DiagRect">
            <a:avLst>
              <a:gd name="adj1" fmla="val 0"/>
              <a:gd name="adj2" fmla="val 1576"/>
            </a:avLst>
          </a:prstGeom>
          <a:noFill/>
          <a:ln>
            <a:noFill/>
          </a:ln>
        </p:spPr>
        <p:txBody>
          <a:bodyPr/>
          <a:lstStyle>
            <a:lvl1pPr>
              <a:defRPr/>
            </a:lvl1pPr>
            <a:lvl3pPr>
              <a:defRPr/>
            </a:lvl3pPr>
          </a:lstStyle>
          <a:p>
            <a:r>
              <a:rPr lang="de-DE" smtClean="0"/>
              <a:t>Bild durch Klicken auf Symbol hinzufügen</a:t>
            </a:r>
            <a:endParaRPr lang="en-US" dirty="0"/>
          </a:p>
        </p:txBody>
      </p:sp>
      <p:sp>
        <p:nvSpPr>
          <p:cNvPr id="2"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3"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14" name="Foliennummernplatzhalter 13"/>
          <p:cNvSpPr>
            <a:spLocks noGrp="1"/>
          </p:cNvSpPr>
          <p:nvPr>
            <p:ph type="sldNum" sz="quarter" idx="12"/>
          </p:nvPr>
        </p:nvSpPr>
        <p:spPr/>
        <p:txBody>
          <a:bodyPr/>
          <a:lstStyle/>
          <a:p>
            <a:fld id="{6C6AE60A-B69C-4790-82F7-3882EDF23186}" type="slidenum">
              <a:rPr lang="de-DE" smtClean="0"/>
              <a:pPr/>
              <a:t>‹Nr.›</a:t>
            </a:fld>
            <a:endParaRPr lang="de-DE"/>
          </a:p>
        </p:txBody>
      </p:sp>
      <p:sp>
        <p:nvSpPr>
          <p:cNvPr id="6" name="Titel 1"/>
          <p:cNvSpPr>
            <a:spLocks noGrp="1"/>
          </p:cNvSpPr>
          <p:nvPr>
            <p:ph type="title"/>
          </p:nvPr>
        </p:nvSpPr>
        <p:spPr>
          <a:xfrm>
            <a:off x="1691680" y="5013175"/>
            <a:ext cx="7309104" cy="648073"/>
          </a:xfrm>
          <a:prstGeom prst="round2DiagRect">
            <a:avLst>
              <a:gd name="adj1" fmla="val 0"/>
              <a:gd name="adj2" fmla="val 8300"/>
            </a:avLst>
          </a:prstGeom>
          <a:solidFill>
            <a:schemeClr val="bg1">
              <a:alpha val="60000"/>
            </a:schemeClr>
          </a:solidFill>
        </p:spPr>
        <p:txBody>
          <a:bodyPr lIns="144000" tIns="144000" rIns="144000" bIns="144000" anchor="ctr"/>
          <a:lstStyle>
            <a:lvl1pPr algn="l">
              <a:defRPr sz="2600" b="1" cap="none" baseline="0"/>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8667906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seite mit Text">
    <p:spTree>
      <p:nvGrpSpPr>
        <p:cNvPr id="1" name=""/>
        <p:cNvGrpSpPr/>
        <p:nvPr/>
      </p:nvGrpSpPr>
      <p:grpSpPr>
        <a:xfrm>
          <a:off x="0" y="0"/>
          <a:ext cx="0" cy="0"/>
          <a:chOff x="0" y="0"/>
          <a:chExt cx="0" cy="0"/>
        </a:xfrm>
      </p:grpSpPr>
      <p:sp>
        <p:nvSpPr>
          <p:cNvPr id="12" name="Bildplatzhalter 5"/>
          <p:cNvSpPr>
            <a:spLocks noGrp="1"/>
          </p:cNvSpPr>
          <p:nvPr>
            <p:ph type="pic" sz="quarter" idx="11"/>
          </p:nvPr>
        </p:nvSpPr>
        <p:spPr>
          <a:xfrm>
            <a:off x="108000" y="104400"/>
            <a:ext cx="8935200" cy="6231600"/>
          </a:xfrm>
          <a:prstGeom prst="round2DiagRect">
            <a:avLst>
              <a:gd name="adj1" fmla="val 0"/>
              <a:gd name="adj2" fmla="val 1576"/>
            </a:avLst>
          </a:prstGeom>
          <a:noFill/>
          <a:ln>
            <a:noFill/>
          </a:ln>
        </p:spPr>
        <p:txBody>
          <a:bodyPr/>
          <a:lstStyle>
            <a:lvl1pPr>
              <a:defRPr/>
            </a:lvl1pPr>
            <a:lvl3pPr>
              <a:defRPr/>
            </a:lvl3pPr>
          </a:lstStyle>
          <a:p>
            <a:r>
              <a:rPr lang="de-DE" smtClean="0"/>
              <a:t>Bild durch Klicken auf Symbol hinzufügen</a:t>
            </a:r>
            <a:endParaRPr lang="en-US" dirty="0"/>
          </a:p>
        </p:txBody>
      </p:sp>
      <p:sp>
        <p:nvSpPr>
          <p:cNvPr id="2" name="Rectangle 5"/>
          <p:cNvSpPr>
            <a:spLocks noGrp="1" noChangeArrowheads="1"/>
          </p:cNvSpPr>
          <p:nvPr>
            <p:ph type="ftr" sz="quarter" idx="10"/>
          </p:nvPr>
        </p:nvSpPr>
        <p:spPr>
          <a:ln/>
        </p:spPr>
        <p:txBody>
          <a:bodyPr/>
          <a:lstStyle>
            <a:lvl1pPr>
              <a:defRPr/>
            </a:lvl1pPr>
          </a:lstStyle>
          <a:p>
            <a:r>
              <a:rPr lang="de-DE" smtClean="0"/>
              <a:t>KSRI - April 2012</a:t>
            </a:r>
            <a:endParaRPr lang="de-DE"/>
          </a:p>
        </p:txBody>
      </p:sp>
      <p:sp>
        <p:nvSpPr>
          <p:cNvPr id="3"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a:p>
        </p:txBody>
      </p:sp>
      <p:sp>
        <p:nvSpPr>
          <p:cNvPr id="14" name="Foliennummernplatzhalter 13"/>
          <p:cNvSpPr>
            <a:spLocks noGrp="1"/>
          </p:cNvSpPr>
          <p:nvPr>
            <p:ph type="sldNum" sz="quarter" idx="12"/>
          </p:nvPr>
        </p:nvSpPr>
        <p:spPr/>
        <p:txBody>
          <a:bodyPr/>
          <a:lstStyle/>
          <a:p>
            <a:fld id="{6C6AE60A-B69C-4790-82F7-3882EDF23186}" type="slidenum">
              <a:rPr lang="de-DE" smtClean="0"/>
              <a:pPr/>
              <a:t>‹Nr.›</a:t>
            </a:fld>
            <a:endParaRPr lang="de-DE"/>
          </a:p>
        </p:txBody>
      </p:sp>
      <p:sp>
        <p:nvSpPr>
          <p:cNvPr id="9" name="Inhaltsplatzhalter 8"/>
          <p:cNvSpPr>
            <a:spLocks noGrp="1"/>
          </p:cNvSpPr>
          <p:nvPr>
            <p:ph sz="quarter" idx="13"/>
          </p:nvPr>
        </p:nvSpPr>
        <p:spPr>
          <a:xfrm>
            <a:off x="1691680" y="4005064"/>
            <a:ext cx="7308000" cy="1656184"/>
          </a:xfrm>
          <a:prstGeom prst="round2DiagRect">
            <a:avLst>
              <a:gd name="adj1" fmla="val 0"/>
              <a:gd name="adj2" fmla="val 5846"/>
            </a:avLst>
          </a:prstGeom>
          <a:solidFill>
            <a:schemeClr val="bg1">
              <a:alpha val="60000"/>
            </a:schemeClr>
          </a:solidFill>
        </p:spPr>
        <p:txBody>
          <a:bodyPr lIns="36000" tIns="36000" rIns="36000" bIns="36000"/>
          <a:lstStyle>
            <a:lvl1pPr marL="0" indent="0">
              <a:buNone/>
              <a:defRPr sz="2000"/>
            </a:lvl1pPr>
            <a:lvl2pPr marL="0" indent="0">
              <a:buNone/>
              <a:defRPr sz="1800"/>
            </a:lvl2pPr>
            <a:lvl3pPr marL="0" indent="0">
              <a:buNone/>
              <a:defRPr sz="1600"/>
            </a:lvl3pPr>
            <a:lvl4pPr marL="0" indent="0">
              <a:buNone/>
              <a:defRPr sz="1400"/>
            </a:lvl4pPr>
            <a:lvl5pPr marL="0" indent="0">
              <a:buNone/>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ko Box">
    <p:spTree>
      <p:nvGrpSpPr>
        <p:cNvPr id="1" name=""/>
        <p:cNvGrpSpPr/>
        <p:nvPr/>
      </p:nvGrpSpPr>
      <p:grpSpPr>
        <a:xfrm>
          <a:off x="0" y="0"/>
          <a:ext cx="0" cy="0"/>
          <a:chOff x="0" y="0"/>
          <a:chExt cx="0" cy="0"/>
        </a:xfrm>
      </p:grpSpPr>
      <p:sp>
        <p:nvSpPr>
          <p:cNvPr id="18" name="Inhaltsplatzhalter 17"/>
          <p:cNvSpPr>
            <a:spLocks noGrp="1"/>
          </p:cNvSpPr>
          <p:nvPr>
            <p:ph sz="quarter" idx="15"/>
          </p:nvPr>
        </p:nvSpPr>
        <p:spPr>
          <a:xfrm>
            <a:off x="395536" y="1196752"/>
            <a:ext cx="3960440"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KSRI - April 2012</a:t>
            </a:r>
            <a:endParaRPr lang="de-DE"/>
          </a:p>
        </p:txBody>
      </p:sp>
      <p:sp>
        <p:nvSpPr>
          <p:cNvPr id="4" name="Datumsplatzhalter 3"/>
          <p:cNvSpPr>
            <a:spLocks noGrp="1"/>
          </p:cNvSpPr>
          <p:nvPr>
            <p:ph type="dt" sz="half" idx="11"/>
          </p:nvPr>
        </p:nvSpPr>
        <p:spPr/>
        <p:txBody>
          <a:bodyPr/>
          <a:lstStyle/>
          <a:p>
            <a:r>
              <a:rPr lang="de-DE" smtClean="0"/>
              <a:t>April 2012</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
        <p:nvSpPr>
          <p:cNvPr id="14" name="Textplatzhalter 13"/>
          <p:cNvSpPr>
            <a:spLocks noGrp="1"/>
          </p:cNvSpPr>
          <p:nvPr>
            <p:ph type="body" sz="quarter" idx="14"/>
          </p:nvPr>
        </p:nvSpPr>
        <p:spPr>
          <a:xfrm>
            <a:off x="395536" y="119675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
        <p:nvSpPr>
          <p:cNvPr id="19" name="Inhaltsplatzhalter 17"/>
          <p:cNvSpPr>
            <a:spLocks noGrp="1"/>
          </p:cNvSpPr>
          <p:nvPr>
            <p:ph sz="quarter" idx="16"/>
          </p:nvPr>
        </p:nvSpPr>
        <p:spPr>
          <a:xfrm>
            <a:off x="395536" y="3717032"/>
            <a:ext cx="3960440"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0" name="Textplatzhalter 13"/>
          <p:cNvSpPr>
            <a:spLocks noGrp="1"/>
          </p:cNvSpPr>
          <p:nvPr>
            <p:ph type="body" sz="quarter" idx="17"/>
          </p:nvPr>
        </p:nvSpPr>
        <p:spPr>
          <a:xfrm>
            <a:off x="395536" y="371703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
        <p:nvSpPr>
          <p:cNvPr id="21" name="Inhaltsplatzhalter 17"/>
          <p:cNvSpPr>
            <a:spLocks noGrp="1"/>
          </p:cNvSpPr>
          <p:nvPr>
            <p:ph sz="quarter" idx="18"/>
          </p:nvPr>
        </p:nvSpPr>
        <p:spPr>
          <a:xfrm>
            <a:off x="4788024" y="3717032"/>
            <a:ext cx="3960440"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2" name="Textplatzhalter 13"/>
          <p:cNvSpPr>
            <a:spLocks noGrp="1"/>
          </p:cNvSpPr>
          <p:nvPr>
            <p:ph type="body" sz="quarter" idx="19"/>
          </p:nvPr>
        </p:nvSpPr>
        <p:spPr>
          <a:xfrm>
            <a:off x="4788024" y="371703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
        <p:nvSpPr>
          <p:cNvPr id="23" name="Inhaltsplatzhalter 17"/>
          <p:cNvSpPr>
            <a:spLocks noGrp="1"/>
          </p:cNvSpPr>
          <p:nvPr>
            <p:ph sz="quarter" idx="20"/>
          </p:nvPr>
        </p:nvSpPr>
        <p:spPr>
          <a:xfrm>
            <a:off x="4788024" y="1196752"/>
            <a:ext cx="3960440"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4" name="Textplatzhalter 13"/>
          <p:cNvSpPr>
            <a:spLocks noGrp="1"/>
          </p:cNvSpPr>
          <p:nvPr>
            <p:ph type="body" sz="quarter" idx="21"/>
          </p:nvPr>
        </p:nvSpPr>
        <p:spPr>
          <a:xfrm>
            <a:off x="4788024" y="119675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ko Box (horizontal)">
    <p:spTree>
      <p:nvGrpSpPr>
        <p:cNvPr id="1" name=""/>
        <p:cNvGrpSpPr/>
        <p:nvPr/>
      </p:nvGrpSpPr>
      <p:grpSpPr>
        <a:xfrm>
          <a:off x="0" y="0"/>
          <a:ext cx="0" cy="0"/>
          <a:chOff x="0" y="0"/>
          <a:chExt cx="0" cy="0"/>
        </a:xfrm>
      </p:grpSpPr>
      <p:sp>
        <p:nvSpPr>
          <p:cNvPr id="18" name="Inhaltsplatzhalter 17"/>
          <p:cNvSpPr>
            <a:spLocks noGrp="1"/>
          </p:cNvSpPr>
          <p:nvPr>
            <p:ph sz="quarter" idx="15"/>
          </p:nvPr>
        </p:nvSpPr>
        <p:spPr>
          <a:xfrm>
            <a:off x="395536" y="1196752"/>
            <a:ext cx="8352928"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KSRI - April 2012</a:t>
            </a:r>
            <a:endParaRPr lang="de-DE"/>
          </a:p>
        </p:txBody>
      </p:sp>
      <p:sp>
        <p:nvSpPr>
          <p:cNvPr id="4" name="Datumsplatzhalter 3"/>
          <p:cNvSpPr>
            <a:spLocks noGrp="1"/>
          </p:cNvSpPr>
          <p:nvPr>
            <p:ph type="dt" sz="half" idx="11"/>
          </p:nvPr>
        </p:nvSpPr>
        <p:spPr/>
        <p:txBody>
          <a:bodyPr/>
          <a:lstStyle/>
          <a:p>
            <a:r>
              <a:rPr lang="de-DE" smtClean="0"/>
              <a:t>April 2012</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
        <p:nvSpPr>
          <p:cNvPr id="14" name="Textplatzhalter 13"/>
          <p:cNvSpPr>
            <a:spLocks noGrp="1"/>
          </p:cNvSpPr>
          <p:nvPr>
            <p:ph type="body" sz="quarter" idx="14"/>
          </p:nvPr>
        </p:nvSpPr>
        <p:spPr>
          <a:xfrm>
            <a:off x="395536" y="1196752"/>
            <a:ext cx="8352928"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
        <p:nvSpPr>
          <p:cNvPr id="19" name="Inhaltsplatzhalter 17"/>
          <p:cNvSpPr>
            <a:spLocks noGrp="1"/>
          </p:cNvSpPr>
          <p:nvPr>
            <p:ph sz="quarter" idx="16"/>
          </p:nvPr>
        </p:nvSpPr>
        <p:spPr>
          <a:xfrm>
            <a:off x="395536" y="3717032"/>
            <a:ext cx="8352928"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0" name="Textplatzhalter 13"/>
          <p:cNvSpPr>
            <a:spLocks noGrp="1"/>
          </p:cNvSpPr>
          <p:nvPr>
            <p:ph type="body" sz="quarter" idx="17"/>
          </p:nvPr>
        </p:nvSpPr>
        <p:spPr>
          <a:xfrm>
            <a:off x="395536" y="3717032"/>
            <a:ext cx="8352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ko Box (vertikal)">
    <p:spTree>
      <p:nvGrpSpPr>
        <p:cNvPr id="1" name=""/>
        <p:cNvGrpSpPr/>
        <p:nvPr/>
      </p:nvGrpSpPr>
      <p:grpSpPr>
        <a:xfrm>
          <a:off x="0" y="0"/>
          <a:ext cx="0" cy="0"/>
          <a:chOff x="0" y="0"/>
          <a:chExt cx="0" cy="0"/>
        </a:xfrm>
      </p:grpSpPr>
      <p:sp>
        <p:nvSpPr>
          <p:cNvPr id="18" name="Inhaltsplatzhalter 17"/>
          <p:cNvSpPr>
            <a:spLocks noGrp="1"/>
          </p:cNvSpPr>
          <p:nvPr>
            <p:ph sz="quarter" idx="15"/>
          </p:nvPr>
        </p:nvSpPr>
        <p:spPr>
          <a:xfrm>
            <a:off x="395536" y="1196752"/>
            <a:ext cx="3960440" cy="489654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KSRI - April 2012</a:t>
            </a:r>
            <a:endParaRPr lang="de-DE"/>
          </a:p>
        </p:txBody>
      </p:sp>
      <p:sp>
        <p:nvSpPr>
          <p:cNvPr id="4" name="Datumsplatzhalter 3"/>
          <p:cNvSpPr>
            <a:spLocks noGrp="1"/>
          </p:cNvSpPr>
          <p:nvPr>
            <p:ph type="dt" sz="half" idx="11"/>
          </p:nvPr>
        </p:nvSpPr>
        <p:spPr/>
        <p:txBody>
          <a:bodyPr/>
          <a:lstStyle/>
          <a:p>
            <a:r>
              <a:rPr lang="de-DE" smtClean="0"/>
              <a:t>April 2012</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
        <p:nvSpPr>
          <p:cNvPr id="14" name="Textplatzhalter 13"/>
          <p:cNvSpPr>
            <a:spLocks noGrp="1"/>
          </p:cNvSpPr>
          <p:nvPr>
            <p:ph type="body" sz="quarter" idx="14"/>
          </p:nvPr>
        </p:nvSpPr>
        <p:spPr>
          <a:xfrm>
            <a:off x="395536" y="119675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
        <p:nvSpPr>
          <p:cNvPr id="23" name="Inhaltsplatzhalter 17"/>
          <p:cNvSpPr>
            <a:spLocks noGrp="1"/>
          </p:cNvSpPr>
          <p:nvPr>
            <p:ph sz="quarter" idx="20"/>
          </p:nvPr>
        </p:nvSpPr>
        <p:spPr>
          <a:xfrm>
            <a:off x="4788024" y="1196752"/>
            <a:ext cx="3960440" cy="489654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4" name="Textplatzhalter 13"/>
          <p:cNvSpPr>
            <a:spLocks noGrp="1"/>
          </p:cNvSpPr>
          <p:nvPr>
            <p:ph type="body" sz="quarter" idx="21"/>
          </p:nvPr>
        </p:nvSpPr>
        <p:spPr>
          <a:xfrm>
            <a:off x="4788024" y="119675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ko Box (gemischt)">
    <p:spTree>
      <p:nvGrpSpPr>
        <p:cNvPr id="1" name=""/>
        <p:cNvGrpSpPr/>
        <p:nvPr/>
      </p:nvGrpSpPr>
      <p:grpSpPr>
        <a:xfrm>
          <a:off x="0" y="0"/>
          <a:ext cx="0" cy="0"/>
          <a:chOff x="0" y="0"/>
          <a:chExt cx="0" cy="0"/>
        </a:xfrm>
      </p:grpSpPr>
      <p:sp>
        <p:nvSpPr>
          <p:cNvPr id="18" name="Inhaltsplatzhalter 17"/>
          <p:cNvSpPr>
            <a:spLocks noGrp="1"/>
          </p:cNvSpPr>
          <p:nvPr>
            <p:ph sz="quarter" idx="15"/>
          </p:nvPr>
        </p:nvSpPr>
        <p:spPr>
          <a:xfrm>
            <a:off x="395536" y="1196752"/>
            <a:ext cx="3960440" cy="489654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KSRI - April 2012</a:t>
            </a:r>
            <a:endParaRPr lang="de-DE"/>
          </a:p>
        </p:txBody>
      </p:sp>
      <p:sp>
        <p:nvSpPr>
          <p:cNvPr id="4" name="Datumsplatzhalter 3"/>
          <p:cNvSpPr>
            <a:spLocks noGrp="1"/>
          </p:cNvSpPr>
          <p:nvPr>
            <p:ph type="dt" sz="half" idx="11"/>
          </p:nvPr>
        </p:nvSpPr>
        <p:spPr/>
        <p:txBody>
          <a:bodyPr/>
          <a:lstStyle/>
          <a:p>
            <a:r>
              <a:rPr lang="de-DE" smtClean="0"/>
              <a:t>April 2012</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
        <p:nvSpPr>
          <p:cNvPr id="14" name="Textplatzhalter 13"/>
          <p:cNvSpPr>
            <a:spLocks noGrp="1"/>
          </p:cNvSpPr>
          <p:nvPr>
            <p:ph type="body" sz="quarter" idx="14"/>
          </p:nvPr>
        </p:nvSpPr>
        <p:spPr>
          <a:xfrm>
            <a:off x="395536" y="119675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
        <p:nvSpPr>
          <p:cNvPr id="21" name="Inhaltsplatzhalter 17"/>
          <p:cNvSpPr>
            <a:spLocks noGrp="1"/>
          </p:cNvSpPr>
          <p:nvPr>
            <p:ph sz="quarter" idx="18"/>
          </p:nvPr>
        </p:nvSpPr>
        <p:spPr>
          <a:xfrm>
            <a:off x="4788024" y="3717032"/>
            <a:ext cx="3960440"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2" name="Textplatzhalter 13"/>
          <p:cNvSpPr>
            <a:spLocks noGrp="1"/>
          </p:cNvSpPr>
          <p:nvPr>
            <p:ph type="body" sz="quarter" idx="19"/>
          </p:nvPr>
        </p:nvSpPr>
        <p:spPr>
          <a:xfrm>
            <a:off x="4788024" y="371703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
        <p:nvSpPr>
          <p:cNvPr id="23" name="Inhaltsplatzhalter 17"/>
          <p:cNvSpPr>
            <a:spLocks noGrp="1"/>
          </p:cNvSpPr>
          <p:nvPr>
            <p:ph sz="quarter" idx="20"/>
          </p:nvPr>
        </p:nvSpPr>
        <p:spPr>
          <a:xfrm>
            <a:off x="4788024" y="1196752"/>
            <a:ext cx="3960440" cy="2376264"/>
          </a:xfrm>
          <a:prstGeom prst="rect">
            <a:avLst/>
          </a:prstGeom>
          <a:solidFill>
            <a:schemeClr val="bg1"/>
          </a:solidFill>
          <a:ln w="3175">
            <a:solidFill>
              <a:schemeClr val="accent1"/>
            </a:solidFill>
          </a:ln>
          <a:effectLst/>
        </p:spPr>
        <p:txBody>
          <a:bodyPr lIns="36000" tIns="396000" rIns="36000" bIns="36000"/>
          <a:lstStyle>
            <a:lvl1pPr marL="182563" indent="-182563">
              <a:defRPr sz="1400"/>
            </a:lvl1pPr>
            <a:lvl2pPr marL="444500" indent="-174625">
              <a:defRPr sz="1200"/>
            </a:lvl2pPr>
            <a:lvl3pPr marL="627063" indent="-182563">
              <a:defRPr sz="1100"/>
            </a:lvl3pPr>
            <a:lvl4pPr marL="809625" indent="-182563">
              <a:defRPr sz="1050"/>
            </a:lvl4pPr>
            <a:lvl5pPr marL="984250" indent="-174625">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4" name="Textplatzhalter 13"/>
          <p:cNvSpPr>
            <a:spLocks noGrp="1"/>
          </p:cNvSpPr>
          <p:nvPr>
            <p:ph type="body" sz="quarter" idx="21"/>
          </p:nvPr>
        </p:nvSpPr>
        <p:spPr>
          <a:xfrm>
            <a:off x="4788024" y="1196752"/>
            <a:ext cx="3960000" cy="360040"/>
          </a:xfrm>
          <a:prstGeom prst="rect">
            <a:avLst/>
          </a:prstGeom>
          <a:solidFill>
            <a:schemeClr val="accent1"/>
          </a:solidFill>
          <a:ln w="3175">
            <a:solidFill>
              <a:schemeClr val="accent1"/>
            </a:solidFill>
          </a:ln>
          <a:effectLst/>
        </p:spPr>
        <p:txBody>
          <a:bodyPr anchor="ctr"/>
          <a:lstStyle>
            <a:lvl1pPr algn="ctr">
              <a:buNone/>
              <a:defRPr sz="1400" b="1">
                <a:solidFill>
                  <a:schemeClr val="bg1"/>
                </a:solidFill>
              </a:defRPr>
            </a:lvl1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ko Box - Alternative (horizontal)">
    <p:spTree>
      <p:nvGrpSpPr>
        <p:cNvPr id="1" name=""/>
        <p:cNvGrpSpPr/>
        <p:nvPr/>
      </p:nvGrpSpPr>
      <p:grpSpPr>
        <a:xfrm>
          <a:off x="0" y="0"/>
          <a:ext cx="0" cy="0"/>
          <a:chOff x="0" y="0"/>
          <a:chExt cx="0" cy="0"/>
        </a:xfrm>
      </p:grpSpPr>
      <p:sp>
        <p:nvSpPr>
          <p:cNvPr id="18" name="Inhaltsplatzhalter 17"/>
          <p:cNvSpPr>
            <a:spLocks noGrp="1"/>
          </p:cNvSpPr>
          <p:nvPr>
            <p:ph sz="quarter" idx="15"/>
          </p:nvPr>
        </p:nvSpPr>
        <p:spPr>
          <a:xfrm>
            <a:off x="395536" y="1196752"/>
            <a:ext cx="8352928" cy="2376264"/>
          </a:xfrm>
          <a:prstGeom prst="rect">
            <a:avLst/>
          </a:prstGeom>
          <a:solidFill>
            <a:schemeClr val="bg1"/>
          </a:solidFill>
          <a:ln w="3175">
            <a:solidFill>
              <a:schemeClr val="bg1">
                <a:lumMod val="50000"/>
              </a:schemeClr>
            </a:solidFill>
          </a:ln>
          <a:effectLst/>
        </p:spPr>
        <p:txBody>
          <a:bodyPr lIns="36000" tIns="36000" rIns="36000" bIns="36000" anchor="t"/>
          <a:lstStyle>
            <a:lvl1pPr marL="182563" indent="-182563">
              <a:defRPr sz="2000"/>
            </a:lvl1pPr>
            <a:lvl2pPr marL="444500" indent="-174625">
              <a:defRPr sz="1800"/>
            </a:lvl2pPr>
            <a:lvl3pPr marL="627063" indent="-182563">
              <a:defRPr sz="1600"/>
            </a:lvl3pPr>
            <a:lvl4pPr marL="809625" indent="-182563">
              <a:defRPr sz="1400"/>
            </a:lvl4pPr>
            <a:lvl5pPr marL="984250" indent="-174625">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KSRI - April 2012</a:t>
            </a:r>
            <a:endParaRPr lang="de-DE"/>
          </a:p>
        </p:txBody>
      </p:sp>
      <p:sp>
        <p:nvSpPr>
          <p:cNvPr id="4" name="Datumsplatzhalter 3"/>
          <p:cNvSpPr>
            <a:spLocks noGrp="1"/>
          </p:cNvSpPr>
          <p:nvPr>
            <p:ph type="dt" sz="half" idx="11"/>
          </p:nvPr>
        </p:nvSpPr>
        <p:spPr/>
        <p:txBody>
          <a:bodyPr/>
          <a:lstStyle/>
          <a:p>
            <a:r>
              <a:rPr lang="de-DE" smtClean="0"/>
              <a:t>April 2012</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
        <p:nvSpPr>
          <p:cNvPr id="19" name="Inhaltsplatzhalter 17"/>
          <p:cNvSpPr>
            <a:spLocks noGrp="1"/>
          </p:cNvSpPr>
          <p:nvPr>
            <p:ph sz="quarter" idx="16"/>
          </p:nvPr>
        </p:nvSpPr>
        <p:spPr>
          <a:xfrm>
            <a:off x="395536" y="3717032"/>
            <a:ext cx="8352928" cy="2376264"/>
          </a:xfrm>
          <a:prstGeom prst="rect">
            <a:avLst/>
          </a:prstGeom>
          <a:solidFill>
            <a:schemeClr val="bg1"/>
          </a:solidFill>
          <a:ln w="3175">
            <a:solidFill>
              <a:schemeClr val="bg1">
                <a:lumMod val="50000"/>
              </a:schemeClr>
            </a:solidFill>
          </a:ln>
          <a:effectLst/>
        </p:spPr>
        <p:txBody>
          <a:bodyPr lIns="36000" tIns="36000" rIns="36000" bIns="36000" anchor="t"/>
          <a:lstStyle>
            <a:lvl1pPr marL="182563" indent="-182563">
              <a:defRPr sz="2000"/>
            </a:lvl1pPr>
            <a:lvl2pPr marL="444500" indent="-174625">
              <a:defRPr sz="1800"/>
            </a:lvl2pPr>
            <a:lvl3pPr marL="627063" indent="-182563">
              <a:defRPr sz="1600"/>
            </a:lvl3pPr>
            <a:lvl4pPr marL="809625" indent="-182563">
              <a:defRPr sz="1400"/>
            </a:lvl4pPr>
            <a:lvl5pPr marL="984250" indent="-174625">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ko Box Alternative (vertikal)">
    <p:spTree>
      <p:nvGrpSpPr>
        <p:cNvPr id="1" name=""/>
        <p:cNvGrpSpPr/>
        <p:nvPr/>
      </p:nvGrpSpPr>
      <p:grpSpPr>
        <a:xfrm>
          <a:off x="0" y="0"/>
          <a:ext cx="0" cy="0"/>
          <a:chOff x="0" y="0"/>
          <a:chExt cx="0" cy="0"/>
        </a:xfrm>
      </p:grpSpPr>
      <p:sp>
        <p:nvSpPr>
          <p:cNvPr id="18" name="Inhaltsplatzhalter 17"/>
          <p:cNvSpPr>
            <a:spLocks noGrp="1"/>
          </p:cNvSpPr>
          <p:nvPr>
            <p:ph sz="quarter" idx="15"/>
          </p:nvPr>
        </p:nvSpPr>
        <p:spPr>
          <a:xfrm>
            <a:off x="395536" y="1196752"/>
            <a:ext cx="3960440" cy="4896544"/>
          </a:xfrm>
          <a:prstGeom prst="rect">
            <a:avLst/>
          </a:prstGeom>
          <a:solidFill>
            <a:schemeClr val="bg1"/>
          </a:solidFill>
          <a:ln w="3175">
            <a:solidFill>
              <a:schemeClr val="bg1">
                <a:lumMod val="50000"/>
              </a:schemeClr>
            </a:solidFill>
          </a:ln>
          <a:effectLst/>
        </p:spPr>
        <p:txBody>
          <a:bodyPr lIns="36000" tIns="36000" rIns="36000" bIns="36000"/>
          <a:lstStyle>
            <a:lvl1pPr marL="182563" indent="-182563">
              <a:defRPr sz="2000"/>
            </a:lvl1pPr>
            <a:lvl2pPr marL="444500" indent="-174625">
              <a:defRPr sz="1800"/>
            </a:lvl2pPr>
            <a:lvl3pPr marL="627063" indent="-182563">
              <a:defRPr sz="1600"/>
            </a:lvl3pPr>
            <a:lvl4pPr marL="809625" indent="-182563">
              <a:defRPr sz="1400"/>
            </a:lvl4pPr>
            <a:lvl5pPr marL="984250" indent="-174625">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KSRI - April 2012</a:t>
            </a:r>
            <a:endParaRPr lang="de-DE"/>
          </a:p>
        </p:txBody>
      </p:sp>
      <p:sp>
        <p:nvSpPr>
          <p:cNvPr id="4" name="Datumsplatzhalter 3"/>
          <p:cNvSpPr>
            <a:spLocks noGrp="1"/>
          </p:cNvSpPr>
          <p:nvPr>
            <p:ph type="dt" sz="half" idx="11"/>
          </p:nvPr>
        </p:nvSpPr>
        <p:spPr/>
        <p:txBody>
          <a:bodyPr/>
          <a:lstStyle/>
          <a:p>
            <a:r>
              <a:rPr lang="de-DE" smtClean="0"/>
              <a:t>April 2012</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
        <p:nvSpPr>
          <p:cNvPr id="23" name="Inhaltsplatzhalter 17"/>
          <p:cNvSpPr>
            <a:spLocks noGrp="1"/>
          </p:cNvSpPr>
          <p:nvPr>
            <p:ph sz="quarter" idx="20"/>
          </p:nvPr>
        </p:nvSpPr>
        <p:spPr>
          <a:xfrm>
            <a:off x="4788024" y="1196752"/>
            <a:ext cx="3960440" cy="4896544"/>
          </a:xfrm>
          <a:prstGeom prst="rect">
            <a:avLst/>
          </a:prstGeom>
          <a:solidFill>
            <a:schemeClr val="bg1"/>
          </a:solidFill>
          <a:ln w="3175">
            <a:solidFill>
              <a:schemeClr val="bg1">
                <a:lumMod val="50000"/>
              </a:schemeClr>
            </a:solidFill>
          </a:ln>
          <a:effectLst/>
        </p:spPr>
        <p:txBody>
          <a:bodyPr lIns="36000" tIns="36000" rIns="36000" bIns="36000"/>
          <a:lstStyle>
            <a:lvl1pPr marL="182563" indent="-182563">
              <a:defRPr sz="2000"/>
            </a:lvl1pPr>
            <a:lvl2pPr marL="444500" indent="-174625">
              <a:defRPr sz="1800"/>
            </a:lvl2pPr>
            <a:lvl3pPr marL="627063" indent="-182563">
              <a:defRPr sz="1600"/>
            </a:lvl3pPr>
            <a:lvl4pPr marL="809625" indent="-182563">
              <a:defRPr sz="1400"/>
            </a:lvl4pPr>
            <a:lvl5pPr marL="984250" indent="-174625">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031964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818712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xfrm>
            <a:off x="1701800" y="6445250"/>
            <a:ext cx="3518272" cy="360363"/>
          </a:xfrm>
          <a:prstGeom prst="rect">
            <a:avLst/>
          </a:prstGeom>
          <a:ln/>
        </p:spPr>
        <p:txBody>
          <a:bodyPr/>
          <a:lstStyle>
            <a:lvl1pPr>
              <a:defRPr/>
            </a:lvl1pPr>
          </a:lstStyle>
          <a:p>
            <a:r>
              <a:rPr lang="de-DE" smtClean="0"/>
              <a:t>Dr. Marc T. P. Adam - Experimentelle Wirtschaftsforschung</a:t>
            </a:r>
            <a:endParaRPr lang="de-DE"/>
          </a:p>
        </p:txBody>
      </p:sp>
      <p:sp>
        <p:nvSpPr>
          <p:cNvPr id="4"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18.10.2011</a:t>
            </a:r>
            <a:endParaRPr lang="de-DE" dirty="0"/>
          </a:p>
        </p:txBody>
      </p:sp>
    </p:spTree>
    <p:extLst>
      <p:ext uri="{BB962C8B-B14F-4D97-AF65-F5344CB8AC3E}">
        <p14:creationId xmlns:p14="http://schemas.microsoft.com/office/powerpoint/2010/main" val="15965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1165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764563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8052113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9.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8.png"/><Relationship Id="rId30"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dirty="0"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Karlsruhe Institute </a:t>
            </a:r>
            <a:r>
              <a:rPr lang="de-DE" dirty="0" err="1" smtClean="0"/>
              <a:t>of</a:t>
            </a:r>
            <a:r>
              <a:rPr lang="de-DE" dirty="0" smtClean="0"/>
              <a:t> Technology (KIT).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Textfeld 11"/>
          <p:cNvSpPr txBox="1"/>
          <p:nvPr userDrawn="1"/>
        </p:nvSpPr>
        <p:spPr>
          <a:xfrm>
            <a:off x="7570145" y="699839"/>
            <a:ext cx="1300356" cy="181588"/>
          </a:xfrm>
          <a:prstGeom prst="rect">
            <a:avLst/>
          </a:prstGeom>
          <a:noFill/>
        </p:spPr>
        <p:txBody>
          <a:bodyPr wrap="none" rtlCol="0">
            <a:spAutoFit/>
          </a:bodyPr>
          <a:lstStyle/>
          <a:p>
            <a:r>
              <a:rPr lang="de-DE" sz="570" dirty="0" smtClean="0">
                <a:solidFill>
                  <a:schemeClr val="bg1"/>
                </a:solidFill>
                <a:latin typeface="+mj-lt"/>
                <a:ea typeface="Arial Unicode MS" pitchFamily="34" charset="-128"/>
                <a:cs typeface="Arial Unicode MS" pitchFamily="34" charset="-128"/>
              </a:rPr>
              <a:t>Karlsruher Institut für Technologie</a:t>
            </a:r>
            <a:endParaRPr lang="de-DE" sz="570" dirty="0">
              <a:solidFill>
                <a:schemeClr val="bg1"/>
              </a:solidFill>
              <a:latin typeface="+mj-lt"/>
              <a:ea typeface="Arial Unicode MS" pitchFamily="34" charset="-128"/>
              <a:cs typeface="Arial Unicode MS" pitchFamily="34" charset="-128"/>
            </a:endParaRPr>
          </a:p>
        </p:txBody>
      </p:sp>
      <p:pic>
        <p:nvPicPr>
          <p:cNvPr id="15" name="Grafik 1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9162"/>
          <a:stretch/>
        </p:blipFill>
        <p:spPr>
          <a:xfrm>
            <a:off x="7664072" y="333542"/>
            <a:ext cx="1083429" cy="404648"/>
          </a:xfrm>
          <a:prstGeom prst="rect">
            <a:avLst/>
          </a:prstGeom>
        </p:spPr>
      </p:pic>
      <p:sp>
        <p:nvSpPr>
          <p:cNvPr id="6" name="Text Box 10"/>
          <p:cNvSpPr txBox="1">
            <a:spLocks noChangeArrowheads="1"/>
          </p:cNvSpPr>
          <p:nvPr userDrawn="1"/>
        </p:nvSpPr>
        <p:spPr bwMode="auto">
          <a:xfrm>
            <a:off x="5967451" y="6453188"/>
            <a:ext cx="1962135" cy="360362"/>
          </a:xfrm>
          <a:prstGeom prst="rect">
            <a:avLst/>
          </a:prstGeom>
          <a:noFill/>
          <a:ln w="9525">
            <a:noFill/>
            <a:miter lim="800000"/>
            <a:headEnd/>
            <a:tailEnd/>
          </a:ln>
          <a:effectLst/>
        </p:spPr>
        <p:txBody>
          <a:bodyPr lIns="0" tIns="0" rIns="0" bIns="0"/>
          <a:lstStyle/>
          <a:p>
            <a:pPr algn="r">
              <a:spcBef>
                <a:spcPct val="50000"/>
              </a:spcBef>
            </a:pPr>
            <a:r>
              <a:rPr lang="de-DE" sz="900" b="0" dirty="0" smtClean="0">
                <a:solidFill>
                  <a:schemeClr val="bg1"/>
                </a:solidFill>
              </a:rPr>
              <a:t>Karlsruhe Service Research Institute  www.ksri.kit.edu</a:t>
            </a:r>
          </a:p>
        </p:txBody>
      </p:sp>
      <p:grpSp>
        <p:nvGrpSpPr>
          <p:cNvPr id="3" name="Gruppierung 2"/>
          <p:cNvGrpSpPr>
            <a:grpSpLocks noChangeAspect="1"/>
          </p:cNvGrpSpPr>
          <p:nvPr userDrawn="1"/>
        </p:nvGrpSpPr>
        <p:grpSpPr>
          <a:xfrm>
            <a:off x="8015374" y="6453336"/>
            <a:ext cx="733090" cy="252000"/>
            <a:chOff x="2411760" y="3140968"/>
            <a:chExt cx="5955520" cy="1981200"/>
          </a:xfrm>
        </p:grpSpPr>
        <p:pic>
          <p:nvPicPr>
            <p:cNvPr id="2" name="Bild 1" descr="KSRI_Logo_RGB_NoTagline.eps"/>
            <p:cNvPicPr>
              <a:picLocks noChangeAspect="1"/>
            </p:cNvPicPr>
            <p:nvPr userDrawn="1"/>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r="28989"/>
            <a:stretch/>
          </p:blipFill>
          <p:spPr>
            <a:xfrm>
              <a:off x="2411760" y="3140968"/>
              <a:ext cx="4229602" cy="1981200"/>
            </a:xfrm>
            <a:prstGeom prst="rect">
              <a:avLst/>
            </a:prstGeom>
          </p:spPr>
        </p:pic>
        <p:pic>
          <p:nvPicPr>
            <p:cNvPr id="9" name="Bild 8" descr="KSRI_Logo_RGB_NoTagline.eps"/>
            <p:cNvPicPr>
              <a:picLocks noChangeAspect="1"/>
            </p:cNvPicPr>
            <p:nvPr userDrawn="1"/>
          </p:nvPicPr>
          <p:blipFill rotWithShape="1">
            <a:blip r:embed="rId14" cstate="print">
              <a:extLst>
                <a:ext uri="{28A0092B-C50C-407E-A947-70E740481C1C}">
                  <a14:useLocalDpi xmlns:a14="http://schemas.microsoft.com/office/drawing/2010/main" val="0"/>
                </a:ext>
              </a:extLst>
            </a:blip>
            <a:srcRect l="74967" t="16278" b="7603"/>
            <a:stretch/>
          </p:blipFill>
          <p:spPr>
            <a:xfrm>
              <a:off x="6876256" y="3429000"/>
              <a:ext cx="1491024" cy="1508076"/>
            </a:xfrm>
            <a:prstGeom prst="rect">
              <a:avLst/>
            </a:prstGeom>
          </p:spPr>
        </p:pic>
      </p:grpSp>
    </p:spTree>
    <p:extLst>
      <p:ext uri="{BB962C8B-B14F-4D97-AF65-F5344CB8AC3E}">
        <p14:creationId xmlns:p14="http://schemas.microsoft.com/office/powerpoint/2010/main" val="203781331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iming>
    <p:tnLst>
      <p:par>
        <p:cTn id="1" dur="indefinite" restart="never" nodeType="tmRoot"/>
      </p:par>
    </p:tnLst>
  </p:timing>
  <p:hf sldNum="0" hdr="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5"/>
        </a:buBlip>
        <a:defRPr sz="2000">
          <a:solidFill>
            <a:schemeClr val="bg1"/>
          </a:solidFill>
          <a:latin typeface="+mn-lt"/>
          <a:ea typeface="+mn-ea"/>
          <a:cs typeface="+mn-cs"/>
        </a:defRPr>
      </a:lvl1pPr>
      <a:lvl2pPr marL="790575" indent="-314325" algn="l" rtl="0" eaLnBrk="1" fontAlgn="base" hangingPunct="1">
        <a:spcBef>
          <a:spcPct val="20000"/>
        </a:spcBef>
        <a:spcAft>
          <a:spcPct val="0"/>
        </a:spcAft>
        <a:buBlip>
          <a:blip r:embed="rId16"/>
        </a:buBlip>
        <a:defRPr>
          <a:solidFill>
            <a:schemeClr val="bg1"/>
          </a:solidFill>
          <a:latin typeface="+mn-lt"/>
        </a:defRPr>
      </a:lvl2pPr>
      <a:lvl3pPr marL="1209675" indent="-276225" algn="l" rtl="0" eaLnBrk="1" fontAlgn="base" hangingPunct="1">
        <a:spcBef>
          <a:spcPct val="20000"/>
        </a:spcBef>
        <a:spcAft>
          <a:spcPct val="0"/>
        </a:spcAft>
        <a:buBlip>
          <a:blip r:embed="rId17"/>
        </a:buBlip>
        <a:defRPr sz="1600">
          <a:solidFill>
            <a:schemeClr val="bg1"/>
          </a:solidFill>
          <a:latin typeface="+mn-lt"/>
        </a:defRPr>
      </a:lvl3pPr>
      <a:lvl4pPr marL="1657350" indent="-276225" algn="l" rtl="0" eaLnBrk="1" fontAlgn="base" hangingPunct="1">
        <a:spcBef>
          <a:spcPct val="20000"/>
        </a:spcBef>
        <a:spcAft>
          <a:spcPct val="0"/>
        </a:spcAft>
        <a:buBlip>
          <a:blip r:embed="rId17"/>
        </a:buBlip>
        <a:defRPr sz="1600">
          <a:solidFill>
            <a:schemeClr val="bg1"/>
          </a:solidFill>
          <a:latin typeface="+mn-lt"/>
        </a:defRPr>
      </a:lvl4pPr>
      <a:lvl5pPr marL="2095500" indent="-276225" algn="l" rtl="0" eaLnBrk="1" fontAlgn="base" hangingPunct="1">
        <a:spcBef>
          <a:spcPct val="20000"/>
        </a:spcBef>
        <a:spcAft>
          <a:spcPct val="0"/>
        </a:spcAft>
        <a:buBlip>
          <a:blip r:embed="rId17"/>
        </a:buBlip>
        <a:defRPr sz="1600">
          <a:solidFill>
            <a:schemeClr val="bg1"/>
          </a:solidFill>
          <a:latin typeface="+mn-lt"/>
        </a:defRPr>
      </a:lvl5pPr>
      <a:lvl6pPr marL="2514600" indent="-228600" algn="l" rtl="0" eaLnBrk="1" fontAlgn="base" hangingPunct="1">
        <a:spcBef>
          <a:spcPct val="20000"/>
        </a:spcBef>
        <a:spcAft>
          <a:spcPct val="0"/>
        </a:spcAft>
        <a:buSzPct val="60000"/>
        <a:buBlip>
          <a:blip r:embed="rId1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3" name="Picture 9" descr="II_rahmen_neu_folge"/>
          <p:cNvPicPr>
            <a:picLocks noChangeAspect="1" noChangeArrowheads="1"/>
          </p:cNvPicPr>
          <p:nvPr/>
        </p:nvPicPr>
        <p:blipFill>
          <a:blip r:embed="rId27" cstate="screen"/>
          <a:srcRect/>
          <a:stretch>
            <a:fillRect/>
          </a:stretch>
        </p:blipFill>
        <p:spPr bwMode="auto">
          <a:xfrm>
            <a:off x="0" y="0"/>
            <a:ext cx="9144000" cy="6858000"/>
          </a:xfrm>
          <a:prstGeom prst="rect">
            <a:avLst/>
          </a:prstGeom>
          <a:noFill/>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dirty="0"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Karlsruhe Institute </a:t>
            </a:r>
            <a:r>
              <a:rPr lang="de-DE" dirty="0" err="1" smtClean="0"/>
              <a:t>of</a:t>
            </a:r>
            <a:r>
              <a:rPr lang="de-DE" dirty="0" smtClean="0"/>
              <a:t> Technology (KIT).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9" name="Rectangle 5"/>
          <p:cNvSpPr>
            <a:spLocks noGrp="1" noChangeArrowheads="1"/>
          </p:cNvSpPr>
          <p:nvPr>
            <p:ph type="ftr" sz="quarter" idx="3"/>
          </p:nvPr>
        </p:nvSpPr>
        <p:spPr bwMode="auto">
          <a:xfrm>
            <a:off x="1690688" y="6454775"/>
            <a:ext cx="4176712"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50000"/>
              </a:spcBef>
              <a:defRPr sz="900"/>
            </a:lvl1pPr>
          </a:lstStyle>
          <a:p>
            <a:r>
              <a:rPr lang="de-DE" dirty="0" smtClean="0"/>
              <a:t>KSRI - April 2012</a:t>
            </a:r>
            <a:endParaRPr lang="de-DE" dirty="0"/>
          </a:p>
        </p:txBody>
      </p:sp>
      <p:sp>
        <p:nvSpPr>
          <p:cNvPr id="1034" name="Text Box 10"/>
          <p:cNvSpPr txBox="1">
            <a:spLocks noChangeArrowheads="1"/>
          </p:cNvSpPr>
          <p:nvPr/>
        </p:nvSpPr>
        <p:spPr bwMode="auto">
          <a:xfrm>
            <a:off x="5967451" y="6453188"/>
            <a:ext cx="1962135" cy="360362"/>
          </a:xfrm>
          <a:prstGeom prst="rect">
            <a:avLst/>
          </a:prstGeom>
          <a:noFill/>
          <a:ln w="9525">
            <a:noFill/>
            <a:miter lim="800000"/>
            <a:headEnd/>
            <a:tailEnd/>
          </a:ln>
          <a:effectLst/>
        </p:spPr>
        <p:txBody>
          <a:bodyPr lIns="0" tIns="0" rIns="0" bIns="0"/>
          <a:lstStyle/>
          <a:p>
            <a:pPr algn="r">
              <a:spcBef>
                <a:spcPct val="50000"/>
              </a:spcBef>
            </a:pPr>
            <a:r>
              <a:rPr lang="de-DE" sz="900" b="0" dirty="0" smtClean="0"/>
              <a:t>Karlsruhe Service Research Institute  www.ksri.kit.edu</a:t>
            </a:r>
          </a:p>
        </p:txBody>
      </p:sp>
      <p:pic>
        <p:nvPicPr>
          <p:cNvPr id="1038" name="Picture 9" descr="KITlogo_4c_frutiger"/>
          <p:cNvPicPr>
            <a:picLocks noChangeAspect="1" noChangeArrowheads="1"/>
          </p:cNvPicPr>
          <p:nvPr/>
        </p:nvPicPr>
        <p:blipFill>
          <a:blip r:embed="rId28" cstate="screen"/>
          <a:srcRect/>
          <a:stretch>
            <a:fillRect/>
          </a:stretch>
        </p:blipFill>
        <p:spPr bwMode="auto">
          <a:xfrm>
            <a:off x="7667625" y="341313"/>
            <a:ext cx="1084263" cy="495300"/>
          </a:xfrm>
          <a:prstGeom prst="rect">
            <a:avLst/>
          </a:prstGeom>
          <a:noFill/>
          <a:ln w="9525">
            <a:noFill/>
            <a:miter lim="800000"/>
            <a:headEnd/>
            <a:tailEnd/>
          </a:ln>
        </p:spPr>
      </p:pic>
      <p:sp>
        <p:nvSpPr>
          <p:cNvPr id="12" name="Datumsplatzhalter 11"/>
          <p:cNvSpPr>
            <a:spLocks noGrp="1"/>
          </p:cNvSpPr>
          <p:nvPr>
            <p:ph type="dt" sz="half" idx="2"/>
          </p:nvPr>
        </p:nvSpPr>
        <p:spPr>
          <a:xfrm>
            <a:off x="756000" y="6454800"/>
            <a:ext cx="864000" cy="365125"/>
          </a:xfrm>
          <a:prstGeom prst="rect">
            <a:avLst/>
          </a:prstGeom>
        </p:spPr>
        <p:txBody>
          <a:bodyPr vert="horz" lIns="0" tIns="0" rIns="0" bIns="0" rtlCol="0" anchor="t"/>
          <a:lstStyle>
            <a:lvl1pPr algn="l">
              <a:defRPr sz="900">
                <a:solidFill>
                  <a:schemeClr val="tx1"/>
                </a:solidFill>
              </a:defRPr>
            </a:lvl1pPr>
          </a:lstStyle>
          <a:p>
            <a:r>
              <a:rPr lang="de-DE" smtClean="0"/>
              <a:t>April 2012</a:t>
            </a:r>
            <a:endParaRPr lang="de-DE" dirty="0"/>
          </a:p>
        </p:txBody>
      </p:sp>
      <p:pic>
        <p:nvPicPr>
          <p:cNvPr id="10" name="Grafik 9" descr="KSRI_Logo.jpg"/>
          <p:cNvPicPr>
            <a:picLocks noChangeAspect="1"/>
          </p:cNvPicPr>
          <p:nvPr/>
        </p:nvPicPr>
        <p:blipFill>
          <a:blip r:embed="rId29" cstate="screen">
            <a:clrChange>
              <a:clrFrom>
                <a:srgbClr val="FFFFFF"/>
              </a:clrFrom>
              <a:clrTo>
                <a:srgbClr val="FFFFFF">
                  <a:alpha val="0"/>
                </a:srgbClr>
              </a:clrTo>
            </a:clrChange>
          </a:blip>
          <a:stretch>
            <a:fillRect/>
          </a:stretch>
        </p:blipFill>
        <p:spPr>
          <a:xfrm>
            <a:off x="8082315" y="6453486"/>
            <a:ext cx="775965" cy="261662"/>
          </a:xfrm>
          <a:prstGeom prst="rect">
            <a:avLst/>
          </a:prstGeom>
        </p:spPr>
      </p:pic>
      <p:sp>
        <p:nvSpPr>
          <p:cNvPr id="11" name="Foliennummernplatzhalter 10"/>
          <p:cNvSpPr>
            <a:spLocks noGrp="1"/>
          </p:cNvSpPr>
          <p:nvPr>
            <p:ph type="sldNum" sz="quarter" idx="4"/>
          </p:nvPr>
        </p:nvSpPr>
        <p:spPr>
          <a:xfrm>
            <a:off x="252000" y="6454800"/>
            <a:ext cx="324000" cy="216000"/>
          </a:xfrm>
          <a:prstGeom prst="rect">
            <a:avLst/>
          </a:prstGeom>
        </p:spPr>
        <p:txBody>
          <a:bodyPr vert="horz" lIns="0" tIns="0" rIns="0" bIns="0" rtlCol="0" anchor="t"/>
          <a:lstStyle>
            <a:lvl1pPr algn="ctr">
              <a:defRPr sz="900" b="1">
                <a:solidFill>
                  <a:schemeClr val="tx1"/>
                </a:solidFill>
              </a:defRPr>
            </a:lvl1pPr>
          </a:lstStyle>
          <a:p>
            <a:fld id="{6C6AE60A-B69C-4790-82F7-3882EDF2318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712" r:id="rId9"/>
    <p:sldLayoutId id="2147483694" r:id="rId10"/>
    <p:sldLayoutId id="2147483695" r:id="rId11"/>
    <p:sldLayoutId id="2147483696" r:id="rId12"/>
    <p:sldLayoutId id="2147483697" r:id="rId13"/>
    <p:sldLayoutId id="2147483698" r:id="rId14"/>
    <p:sldLayoutId id="2147483700" r:id="rId15"/>
    <p:sldLayoutId id="2147483701" r:id="rId16"/>
    <p:sldLayoutId id="2147483702" r:id="rId17"/>
    <p:sldLayoutId id="2147483703" r:id="rId18"/>
    <p:sldLayoutId id="2147483711" r:id="rId19"/>
    <p:sldLayoutId id="2147483707" r:id="rId20"/>
    <p:sldLayoutId id="2147483708" r:id="rId21"/>
    <p:sldLayoutId id="2147483710" r:id="rId22"/>
    <p:sldLayoutId id="2147483709" r:id="rId23"/>
    <p:sldLayoutId id="2147483713" r:id="rId24"/>
    <p:sldLayoutId id="2147483714" r:id="rId25"/>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0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accent1"/>
        </a:buClr>
        <a:buSzPct val="100000"/>
        <a:buFont typeface="Wingdings"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chemeClr val="accent1"/>
        </a:buClr>
        <a:buSzPct val="10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Clr>
          <a:schemeClr val="accent1"/>
        </a:buClr>
        <a:buSzPct val="100000"/>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SzPct val="60000"/>
        <a:buBlip>
          <a:blip r:embed="rId3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3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3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30"/>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5.png"/><Relationship Id="rId4" Type="http://schemas.openxmlformats.org/officeDocument/2006/relationships/image" Target="../media/image46.tiff"/></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9.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tags" Target="../tags/tag4.xml"/><Relationship Id="rId16" Type="http://schemas.openxmlformats.org/officeDocument/2006/relationships/image" Target="../media/image5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7.png"/><Relationship Id="rId5" Type="http://schemas.openxmlformats.org/officeDocument/2006/relationships/tags" Target="../tags/tag7.xml"/><Relationship Id="rId15" Type="http://schemas.openxmlformats.org/officeDocument/2006/relationships/image" Target="../media/image51.png"/><Relationship Id="rId10" Type="http://schemas.openxmlformats.org/officeDocument/2006/relationships/image" Target="../media/image46.tiff"/><Relationship Id="rId4" Type="http://schemas.openxmlformats.org/officeDocument/2006/relationships/tags" Target="../tags/tag6.xml"/><Relationship Id="rId9" Type="http://schemas.openxmlformats.org/officeDocument/2006/relationships/notesSlide" Target="../notesSlides/notesSlide10.xml"/><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12.xml"/><Relationship Id="rId7" Type="http://schemas.openxmlformats.org/officeDocument/2006/relationships/notesSlide" Target="../notesSlides/notesSlide1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10" Type="http://schemas.openxmlformats.org/officeDocument/2006/relationships/image" Target="../media/image53.png"/><Relationship Id="rId4" Type="http://schemas.openxmlformats.org/officeDocument/2006/relationships/tags" Target="../tags/tag13.xml"/><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5.gif"/></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gif"/><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4.jpeg"/><Relationship Id="rId3" Type="http://schemas.openxmlformats.org/officeDocument/2006/relationships/image" Target="../media/image28.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jpeg"/><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3.wdp"/><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bwMode="gray">
          <a:xfrm>
            <a:off x="4013830" y="3429120"/>
            <a:ext cx="1080000" cy="1080000"/>
          </a:xfrm>
          <a:prstGeom prst="ellipse">
            <a:avLst/>
          </a:prstGeom>
          <a:solidFill>
            <a:schemeClr val="bg1"/>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1"/>
              </a:buClr>
              <a:buSzTx/>
              <a:tabLst/>
            </a:pPr>
            <a:r>
              <a:rPr kumimoji="0" lang="de-DE" sz="1600" b="1" i="0" u="none" strike="noStrike" cap="none" normalizeH="0" baseline="0" dirty="0" smtClean="0">
                <a:ln>
                  <a:noFill/>
                </a:ln>
                <a:effectLst/>
                <a:latin typeface="+mj-lt"/>
              </a:rPr>
              <a:t>M</a:t>
            </a:r>
          </a:p>
        </p:txBody>
      </p:sp>
      <p:cxnSp>
        <p:nvCxnSpPr>
          <p:cNvPr id="14" name="Gerade Verbindung mit Pfeil 13"/>
          <p:cNvCxnSpPr>
            <a:stCxn id="10" idx="4"/>
            <a:endCxn id="12" idx="5"/>
          </p:cNvCxnSpPr>
          <p:nvPr/>
        </p:nvCxnSpPr>
        <p:spPr bwMode="auto">
          <a:xfrm rot="5400000">
            <a:off x="5868034" y="2712559"/>
            <a:ext cx="706034" cy="2570765"/>
          </a:xfrm>
          <a:prstGeom prst="curvedConnector3">
            <a:avLst>
              <a:gd name="adj1" fmla="val 104051"/>
            </a:avLst>
          </a:prstGeom>
          <a:solidFill>
            <a:schemeClr val="bg1"/>
          </a:solidFill>
          <a:ln w="19050" cap="flat" cmpd="sng" algn="ctr">
            <a:solidFill>
              <a:schemeClr val="bg2"/>
            </a:solidFill>
            <a:prstDash val="solid"/>
            <a:round/>
            <a:headEnd type="none" w="med" len="med"/>
            <a:tailEnd type="triangle" w="lg" len="lg"/>
          </a:ln>
          <a:effectLst/>
        </p:spPr>
      </p:cxnSp>
      <p:cxnSp>
        <p:nvCxnSpPr>
          <p:cNvPr id="15" name="Gerade Verbindung mit Pfeil 13"/>
          <p:cNvCxnSpPr>
            <a:endCxn id="11" idx="4"/>
          </p:cNvCxnSpPr>
          <p:nvPr/>
        </p:nvCxnSpPr>
        <p:spPr bwMode="auto">
          <a:xfrm rot="10800000">
            <a:off x="1223628" y="3645024"/>
            <a:ext cx="2948364" cy="720200"/>
          </a:xfrm>
          <a:prstGeom prst="curvedConnector2">
            <a:avLst/>
          </a:prstGeom>
          <a:solidFill>
            <a:schemeClr val="bg1"/>
          </a:solidFill>
          <a:ln w="19050" cap="flat" cmpd="sng" algn="ctr">
            <a:solidFill>
              <a:schemeClr val="bg2"/>
            </a:solidFill>
            <a:prstDash val="solid"/>
            <a:round/>
            <a:headEnd type="none" w="med" len="med"/>
            <a:tailEnd type="triangle" w="lg" len="lg"/>
          </a:ln>
          <a:effectLst/>
        </p:spPr>
      </p:cxnSp>
      <p:cxnSp>
        <p:nvCxnSpPr>
          <p:cNvPr id="18" name="Gerade Verbindung mit Pfeil 13"/>
          <p:cNvCxnSpPr>
            <a:stCxn id="10" idx="7"/>
          </p:cNvCxnSpPr>
          <p:nvPr/>
        </p:nvCxnSpPr>
        <p:spPr bwMode="auto">
          <a:xfrm rot="16200000" flipH="1" flipV="1">
            <a:off x="4456130" y="-1592026"/>
            <a:ext cx="24328" cy="7425436"/>
          </a:xfrm>
          <a:prstGeom prst="curvedConnector4">
            <a:avLst>
              <a:gd name="adj1" fmla="val -2096157"/>
              <a:gd name="adj2" fmla="val 93647"/>
            </a:avLst>
          </a:prstGeom>
          <a:solidFill>
            <a:schemeClr val="bg1"/>
          </a:solidFill>
          <a:ln w="19050" cap="flat" cmpd="sng" algn="ctr">
            <a:solidFill>
              <a:schemeClr val="bg2"/>
            </a:solidFill>
            <a:prstDash val="dash"/>
            <a:round/>
            <a:headEnd type="none" w="med" len="med"/>
            <a:tailEnd type="triangle" w="lg" len="lg"/>
          </a:ln>
          <a:effectLst/>
        </p:spPr>
      </p:cxnSp>
      <p:grpSp>
        <p:nvGrpSpPr>
          <p:cNvPr id="43" name="Gruppierung 42"/>
          <p:cNvGrpSpPr/>
          <p:nvPr/>
        </p:nvGrpSpPr>
        <p:grpSpPr>
          <a:xfrm>
            <a:off x="323528" y="1844824"/>
            <a:ext cx="1800200" cy="1800200"/>
            <a:chOff x="323528" y="2024944"/>
            <a:chExt cx="1800200" cy="1800200"/>
          </a:xfrm>
        </p:grpSpPr>
        <p:sp>
          <p:nvSpPr>
            <p:cNvPr id="11" name="Ellipse 10"/>
            <p:cNvSpPr/>
            <p:nvPr/>
          </p:nvSpPr>
          <p:spPr bwMode="gray">
            <a:xfrm>
              <a:off x="323528" y="2024944"/>
              <a:ext cx="1800200" cy="1800200"/>
            </a:xfrm>
            <a:prstGeom prst="ellipse">
              <a:avLst/>
            </a:prstGeom>
            <a:solidFill>
              <a:schemeClr val="bg1"/>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1"/>
                </a:buClr>
                <a:buSzTx/>
                <a:tabLst/>
              </a:pPr>
              <a:endParaRPr kumimoji="0" lang="en-US" sz="1600" b="0" i="0" u="none" strike="noStrike" cap="none" normalizeH="0" baseline="0" dirty="0" err="1" smtClean="0">
                <a:ln>
                  <a:noFill/>
                </a:ln>
                <a:solidFill>
                  <a:srgbClr val="FFFFFF"/>
                </a:solidFill>
                <a:effectLst/>
                <a:latin typeface="Arial" charset="0"/>
              </a:endParaRPr>
            </a:p>
          </p:txBody>
        </p:sp>
        <p:pic>
          <p:nvPicPr>
            <p:cNvPr id="54" name="Grafik 53" descr="png-other-msn_messenger_png-256x256.png"/>
            <p:cNvPicPr>
              <a:picLocks noChangeAspect="1"/>
            </p:cNvPicPr>
            <p:nvPr/>
          </p:nvPicPr>
          <p:blipFill>
            <a:blip r:embed="rId4" cstate="print">
              <a:duotone>
                <a:prstClr val="black"/>
                <a:schemeClr val="tx2">
                  <a:tint val="45000"/>
                  <a:satMod val="400000"/>
                </a:schemeClr>
              </a:duotone>
            </a:blip>
            <a:stretch>
              <a:fillRect/>
            </a:stretch>
          </p:blipFill>
          <p:spPr>
            <a:xfrm>
              <a:off x="971600" y="2258553"/>
              <a:ext cx="465687" cy="534944"/>
            </a:xfrm>
            <a:prstGeom prst="rect">
              <a:avLst/>
            </a:prstGeom>
          </p:spPr>
        </p:pic>
        <p:cxnSp>
          <p:nvCxnSpPr>
            <p:cNvPr id="58" name="Gerade Verbindung 64"/>
            <p:cNvCxnSpPr>
              <a:stCxn id="55" idx="6"/>
              <a:endCxn id="56" idx="2"/>
            </p:cNvCxnSpPr>
            <p:nvPr/>
          </p:nvCxnSpPr>
          <p:spPr bwMode="auto">
            <a:xfrm>
              <a:off x="712273" y="3144454"/>
              <a:ext cx="355231" cy="1361"/>
            </a:xfrm>
            <a:prstGeom prst="bentConnector3">
              <a:avLst>
                <a:gd name="adj1" fmla="val 50000"/>
              </a:avLst>
            </a:prstGeom>
            <a:ln w="19050">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1" name="Gerade Verbindung 64"/>
            <p:cNvCxnSpPr>
              <a:stCxn id="56" idx="6"/>
              <a:endCxn id="57" idx="2"/>
            </p:cNvCxnSpPr>
            <p:nvPr/>
          </p:nvCxnSpPr>
          <p:spPr bwMode="auto">
            <a:xfrm>
              <a:off x="1363473" y="3144454"/>
              <a:ext cx="355188" cy="1361"/>
            </a:xfrm>
            <a:prstGeom prst="bentConnector3">
              <a:avLst>
                <a:gd name="adj1" fmla="val 50000"/>
              </a:avLst>
            </a:prstGeom>
            <a:ln w="19050">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bwMode="gray">
            <a:xfrm>
              <a:off x="416304" y="2991356"/>
              <a:ext cx="295969"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sp>
          <p:nvSpPr>
            <p:cNvPr id="56" name="Ellipse 55"/>
            <p:cNvSpPr/>
            <p:nvPr/>
          </p:nvSpPr>
          <p:spPr bwMode="gray">
            <a:xfrm>
              <a:off x="1067504" y="2991356"/>
              <a:ext cx="295969"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sp>
          <p:nvSpPr>
            <p:cNvPr id="57" name="Ellipse 56"/>
            <p:cNvSpPr/>
            <p:nvPr/>
          </p:nvSpPr>
          <p:spPr bwMode="gray">
            <a:xfrm>
              <a:off x="1718662" y="2991356"/>
              <a:ext cx="295969"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grpSp>
      <p:grpSp>
        <p:nvGrpSpPr>
          <p:cNvPr id="64" name="Gruppieren 63"/>
          <p:cNvGrpSpPr/>
          <p:nvPr/>
        </p:nvGrpSpPr>
        <p:grpSpPr>
          <a:xfrm>
            <a:off x="6552433" y="1844924"/>
            <a:ext cx="1907999" cy="1800000"/>
            <a:chOff x="6552433" y="1844924"/>
            <a:chExt cx="1907999" cy="1800000"/>
          </a:xfrm>
        </p:grpSpPr>
        <p:sp>
          <p:nvSpPr>
            <p:cNvPr id="10" name="Ellipse 9"/>
            <p:cNvSpPr/>
            <p:nvPr/>
          </p:nvSpPr>
          <p:spPr bwMode="gray">
            <a:xfrm>
              <a:off x="6552433" y="1844924"/>
              <a:ext cx="1907999" cy="1800000"/>
            </a:xfrm>
            <a:prstGeom prst="ellipse">
              <a:avLst/>
            </a:prstGeom>
            <a:solidFill>
              <a:schemeClr val="bg1"/>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1"/>
                </a:buClr>
                <a:buSzTx/>
                <a:tabLst/>
              </a:pPr>
              <a:endParaRPr kumimoji="0" lang="en-US" sz="1600" b="0" i="0" u="none" strike="noStrike" cap="none" normalizeH="0" baseline="0" dirty="0" err="1" smtClean="0">
                <a:ln>
                  <a:noFill/>
                </a:ln>
                <a:solidFill>
                  <a:srgbClr val="FFFFFF"/>
                </a:solidFill>
                <a:effectLst/>
                <a:latin typeface="Arial" charset="0"/>
              </a:endParaRPr>
            </a:p>
          </p:txBody>
        </p:sp>
        <p:sp>
          <p:nvSpPr>
            <p:cNvPr id="22" name="Ellipse 21"/>
            <p:cNvSpPr/>
            <p:nvPr/>
          </p:nvSpPr>
          <p:spPr bwMode="gray">
            <a:xfrm>
              <a:off x="7498768" y="1918500"/>
              <a:ext cx="321591"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sp>
          <p:nvSpPr>
            <p:cNvPr id="23" name="Ellipse 22"/>
            <p:cNvSpPr/>
            <p:nvPr/>
          </p:nvSpPr>
          <p:spPr bwMode="gray">
            <a:xfrm>
              <a:off x="8013350" y="2224697"/>
              <a:ext cx="321591"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sp>
          <p:nvSpPr>
            <p:cNvPr id="24" name="Ellipse 23"/>
            <p:cNvSpPr/>
            <p:nvPr/>
          </p:nvSpPr>
          <p:spPr bwMode="gray">
            <a:xfrm>
              <a:off x="7498768" y="2530894"/>
              <a:ext cx="321591"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sp>
          <p:nvSpPr>
            <p:cNvPr id="25" name="Ellipse 24"/>
            <p:cNvSpPr/>
            <p:nvPr/>
          </p:nvSpPr>
          <p:spPr bwMode="gray">
            <a:xfrm>
              <a:off x="8013350" y="2898330"/>
              <a:ext cx="321591"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sp>
          <p:nvSpPr>
            <p:cNvPr id="26" name="Ellipse 25"/>
            <p:cNvSpPr/>
            <p:nvPr/>
          </p:nvSpPr>
          <p:spPr bwMode="gray">
            <a:xfrm>
              <a:off x="7498768" y="3204527"/>
              <a:ext cx="321591" cy="306197"/>
            </a:xfrm>
            <a:prstGeom prst="ellipse">
              <a:avLst/>
            </a:prstGeom>
            <a:gradFill>
              <a:gsLst>
                <a:gs pos="0">
                  <a:schemeClr val="bg1"/>
                </a:gs>
                <a:gs pos="87000">
                  <a:srgbClr val="CAC09A"/>
                </a:gs>
              </a:gsLst>
              <a:lin ang="5400000" scaled="0"/>
            </a:gradFill>
            <a:ln w="952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0000" tIns="46800" rIns="90000" bIns="46800" anchor="ctr"/>
            <a:lstStyle/>
            <a:p>
              <a:pPr algn="ctr">
                <a:defRPr/>
              </a:pPr>
              <a:endParaRPr lang="en-US" sz="1800">
                <a:solidFill>
                  <a:srgbClr val="FFFFFF"/>
                </a:solidFill>
                <a:latin typeface="+mj-lt"/>
              </a:endParaRPr>
            </a:p>
          </p:txBody>
        </p:sp>
        <p:cxnSp>
          <p:nvCxnSpPr>
            <p:cNvPr id="30" name="Gerade Verbindung 12"/>
            <p:cNvCxnSpPr>
              <a:stCxn id="22" idx="2"/>
            </p:cNvCxnSpPr>
            <p:nvPr/>
          </p:nvCxnSpPr>
          <p:spPr bwMode="auto">
            <a:xfrm rot="10800000" flipV="1">
              <a:off x="7048508" y="2071598"/>
              <a:ext cx="450260" cy="275577"/>
            </a:xfrm>
            <a:prstGeom prst="straightConnector1">
              <a:avLst/>
            </a:prstGeom>
            <a:solidFill>
              <a:schemeClr val="bg1"/>
            </a:solidFill>
            <a:ln w="19050" cap="flat" cmpd="sng" algn="ctr">
              <a:solidFill>
                <a:schemeClr val="bg1">
                  <a:lumMod val="50000"/>
                </a:schemeClr>
              </a:solidFill>
              <a:prstDash val="sysDash"/>
              <a:round/>
              <a:headEnd type="none" w="med" len="med"/>
              <a:tailEnd type="none" w="med" len="med"/>
            </a:ln>
            <a:effectLst/>
          </p:spPr>
        </p:cxnSp>
        <p:cxnSp>
          <p:nvCxnSpPr>
            <p:cNvPr id="36" name="Gerade Verbindung 12"/>
            <p:cNvCxnSpPr>
              <a:stCxn id="23" idx="2"/>
            </p:cNvCxnSpPr>
            <p:nvPr/>
          </p:nvCxnSpPr>
          <p:spPr bwMode="auto">
            <a:xfrm rot="10800000">
              <a:off x="7048508" y="2347177"/>
              <a:ext cx="964842" cy="30620"/>
            </a:xfrm>
            <a:prstGeom prst="straightConnector1">
              <a:avLst/>
            </a:prstGeom>
            <a:solidFill>
              <a:schemeClr val="bg1"/>
            </a:solidFill>
            <a:ln w="19050" cap="flat" cmpd="sng" algn="ctr">
              <a:solidFill>
                <a:schemeClr val="bg1">
                  <a:lumMod val="50000"/>
                </a:schemeClr>
              </a:solidFill>
              <a:prstDash val="sysDash"/>
              <a:round/>
              <a:headEnd type="none" w="med" len="med"/>
              <a:tailEnd type="none" w="med" len="med"/>
            </a:ln>
            <a:effectLst/>
          </p:spPr>
        </p:cxnSp>
        <p:cxnSp>
          <p:nvCxnSpPr>
            <p:cNvPr id="39" name="Gerade Verbindung 12"/>
            <p:cNvCxnSpPr>
              <a:stCxn id="24" idx="2"/>
            </p:cNvCxnSpPr>
            <p:nvPr/>
          </p:nvCxnSpPr>
          <p:spPr bwMode="auto">
            <a:xfrm rot="10800000" flipV="1">
              <a:off x="7048508" y="2683992"/>
              <a:ext cx="450260" cy="398056"/>
            </a:xfrm>
            <a:prstGeom prst="straightConnector1">
              <a:avLst/>
            </a:prstGeom>
            <a:solidFill>
              <a:schemeClr val="bg1"/>
            </a:solidFill>
            <a:ln w="19050" cap="flat" cmpd="sng" algn="ctr">
              <a:solidFill>
                <a:schemeClr val="bg1">
                  <a:lumMod val="50000"/>
                </a:schemeClr>
              </a:solidFill>
              <a:prstDash val="sysDash"/>
              <a:round/>
              <a:headEnd type="none" w="med" len="med"/>
              <a:tailEnd type="none" w="med" len="med"/>
            </a:ln>
            <a:effectLst/>
          </p:spPr>
        </p:cxnSp>
        <p:cxnSp>
          <p:nvCxnSpPr>
            <p:cNvPr id="40" name="Gerade Verbindung 12"/>
            <p:cNvCxnSpPr>
              <a:stCxn id="26" idx="2"/>
            </p:cNvCxnSpPr>
            <p:nvPr/>
          </p:nvCxnSpPr>
          <p:spPr bwMode="auto">
            <a:xfrm rot="10800000">
              <a:off x="7048508" y="3020810"/>
              <a:ext cx="450260" cy="336817"/>
            </a:xfrm>
            <a:prstGeom prst="straightConnector1">
              <a:avLst/>
            </a:prstGeom>
            <a:solidFill>
              <a:schemeClr val="bg1"/>
            </a:solidFill>
            <a:ln w="19050" cap="flat" cmpd="sng" algn="ctr">
              <a:solidFill>
                <a:schemeClr val="bg1">
                  <a:lumMod val="50000"/>
                </a:schemeClr>
              </a:solidFill>
              <a:prstDash val="sysDash"/>
              <a:round/>
              <a:headEnd type="none" w="med" len="med"/>
              <a:tailEnd type="none" w="med" len="med"/>
            </a:ln>
            <a:effectLst/>
          </p:spPr>
        </p:cxnSp>
        <p:cxnSp>
          <p:nvCxnSpPr>
            <p:cNvPr id="41" name="Gerade Verbindung 12"/>
            <p:cNvCxnSpPr>
              <a:stCxn id="25" idx="2"/>
            </p:cNvCxnSpPr>
            <p:nvPr/>
          </p:nvCxnSpPr>
          <p:spPr bwMode="auto">
            <a:xfrm rot="10800000">
              <a:off x="6984186" y="3020810"/>
              <a:ext cx="1029165" cy="30620"/>
            </a:xfrm>
            <a:prstGeom prst="straightConnector1">
              <a:avLst/>
            </a:prstGeom>
            <a:solidFill>
              <a:schemeClr val="bg1"/>
            </a:solidFill>
            <a:ln w="19050" cap="flat" cmpd="sng" algn="ctr">
              <a:solidFill>
                <a:schemeClr val="bg1">
                  <a:lumMod val="50000"/>
                </a:schemeClr>
              </a:solidFill>
              <a:prstDash val="sysDash"/>
              <a:round/>
              <a:headEnd type="none" w="med" len="med"/>
              <a:tailEnd type="none" w="med" len="med"/>
            </a:ln>
            <a:effectLst/>
          </p:spPr>
        </p:cxnSp>
        <p:pic>
          <p:nvPicPr>
            <p:cNvPr id="27" name="Grafik 26" descr="png-other-msn_messenger_png-256x256.png"/>
            <p:cNvPicPr>
              <a:picLocks noChangeAspect="1"/>
            </p:cNvPicPr>
            <p:nvPr/>
          </p:nvPicPr>
          <p:blipFill>
            <a:blip r:embed="rId5" cstate="print">
              <a:duotone>
                <a:prstClr val="black"/>
                <a:schemeClr val="accent1">
                  <a:tint val="45000"/>
                  <a:satMod val="400000"/>
                </a:schemeClr>
              </a:duotone>
            </a:blip>
            <a:stretch>
              <a:fillRect/>
            </a:stretch>
          </p:blipFill>
          <p:spPr>
            <a:xfrm>
              <a:off x="6735475" y="2102219"/>
              <a:ext cx="506002" cy="534944"/>
            </a:xfrm>
            <a:prstGeom prst="rect">
              <a:avLst/>
            </a:prstGeom>
          </p:spPr>
        </p:pic>
        <p:pic>
          <p:nvPicPr>
            <p:cNvPr id="29" name="Grafik 28" descr="png-other-msn_messenger_png-256x256.png"/>
            <p:cNvPicPr>
              <a:picLocks noChangeAspect="1"/>
            </p:cNvPicPr>
            <p:nvPr/>
          </p:nvPicPr>
          <p:blipFill>
            <a:blip r:embed="rId5" cstate="print">
              <a:duotone>
                <a:prstClr val="black"/>
                <a:schemeClr val="accent1">
                  <a:tint val="45000"/>
                  <a:satMod val="400000"/>
                </a:schemeClr>
              </a:duotone>
            </a:blip>
            <a:stretch>
              <a:fillRect/>
            </a:stretch>
          </p:blipFill>
          <p:spPr>
            <a:xfrm>
              <a:off x="6726894" y="2775852"/>
              <a:ext cx="506002" cy="534944"/>
            </a:xfrm>
            <a:prstGeom prst="rect">
              <a:avLst/>
            </a:prstGeom>
          </p:spPr>
        </p:pic>
      </p:grpSp>
      <p:sp>
        <p:nvSpPr>
          <p:cNvPr id="76" name="Textfeld 75"/>
          <p:cNvSpPr txBox="1"/>
          <p:nvPr/>
        </p:nvSpPr>
        <p:spPr>
          <a:xfrm>
            <a:off x="6163721" y="4509120"/>
            <a:ext cx="2800767" cy="1754326"/>
          </a:xfrm>
          <a:prstGeom prst="rect">
            <a:avLst/>
          </a:prstGeom>
          <a:noFill/>
        </p:spPr>
        <p:txBody>
          <a:bodyPr wrap="square" rtlCol="0">
            <a:spAutoFit/>
          </a:bodyPr>
          <a:lstStyle/>
          <a:p>
            <a:r>
              <a:rPr lang="de-DE" b="1" dirty="0" smtClean="0">
                <a:solidFill>
                  <a:srgbClr val="FFFFFF"/>
                </a:solidFill>
                <a:latin typeface="+mj-lt"/>
              </a:rPr>
              <a:t>Dienstanbieter</a:t>
            </a:r>
          </a:p>
          <a:p>
            <a:pPr marL="180975" indent="-180975">
              <a:buFont typeface="Arial" pitchFamily="34" charset="0"/>
              <a:buChar char="•"/>
            </a:pPr>
            <a:r>
              <a:rPr lang="de-DE" dirty="0" smtClean="0">
                <a:solidFill>
                  <a:srgbClr val="FFFFFF"/>
                </a:solidFill>
                <a:latin typeface="+mj-lt"/>
              </a:rPr>
              <a:t>Kontrolle über Dienste</a:t>
            </a:r>
          </a:p>
          <a:p>
            <a:pPr marL="180975" indent="-180975">
              <a:buFont typeface="Arial" pitchFamily="34" charset="0"/>
              <a:buChar char="•"/>
            </a:pPr>
            <a:r>
              <a:rPr lang="de-DE" dirty="0" smtClean="0">
                <a:solidFill>
                  <a:srgbClr val="FFFFFF"/>
                </a:solidFill>
                <a:latin typeface="+mj-lt"/>
              </a:rPr>
              <a:t>Private Information</a:t>
            </a:r>
          </a:p>
          <a:p>
            <a:pPr marL="638175" lvl="1" indent="-180975">
              <a:buFont typeface="Arial" pitchFamily="34" charset="0"/>
              <a:buChar char="•"/>
            </a:pPr>
            <a:r>
              <a:rPr lang="de-DE" dirty="0" smtClean="0">
                <a:solidFill>
                  <a:srgbClr val="FFFFFF"/>
                </a:solidFill>
                <a:latin typeface="+mj-lt"/>
              </a:rPr>
              <a:t>Wertschätzungen</a:t>
            </a:r>
          </a:p>
          <a:p>
            <a:pPr marL="638175" lvl="1" indent="-180975">
              <a:buFont typeface="Arial" pitchFamily="34" charset="0"/>
              <a:buChar char="•"/>
            </a:pPr>
            <a:r>
              <a:rPr lang="de-DE" dirty="0" err="1" smtClean="0">
                <a:solidFill>
                  <a:srgbClr val="FFFFFF"/>
                </a:solidFill>
                <a:latin typeface="+mj-lt"/>
              </a:rPr>
              <a:t>QoS</a:t>
            </a:r>
            <a:r>
              <a:rPr lang="de-DE" dirty="0" smtClean="0">
                <a:solidFill>
                  <a:srgbClr val="FFFFFF"/>
                </a:solidFill>
                <a:latin typeface="+mj-lt"/>
              </a:rPr>
              <a:t> Eigenschaften</a:t>
            </a:r>
          </a:p>
          <a:p>
            <a:pPr marL="180975" indent="-180975">
              <a:buFont typeface="Arial" pitchFamily="34" charset="0"/>
              <a:buChar char="•"/>
            </a:pPr>
            <a:r>
              <a:rPr lang="de-DE" dirty="0" smtClean="0">
                <a:solidFill>
                  <a:srgbClr val="FFFFFF"/>
                </a:solidFill>
                <a:latin typeface="+mj-lt"/>
              </a:rPr>
              <a:t>opportunistisch</a:t>
            </a:r>
          </a:p>
        </p:txBody>
      </p:sp>
      <p:sp>
        <p:nvSpPr>
          <p:cNvPr id="77" name="Textfeld 76"/>
          <p:cNvSpPr txBox="1"/>
          <p:nvPr/>
        </p:nvSpPr>
        <p:spPr>
          <a:xfrm>
            <a:off x="107504" y="4509120"/>
            <a:ext cx="2608406" cy="1754327"/>
          </a:xfrm>
          <a:prstGeom prst="rect">
            <a:avLst/>
          </a:prstGeom>
          <a:noFill/>
        </p:spPr>
        <p:txBody>
          <a:bodyPr wrap="none" rtlCol="0">
            <a:spAutoFit/>
          </a:bodyPr>
          <a:lstStyle/>
          <a:p>
            <a:r>
              <a:rPr lang="de-DE" b="1" dirty="0" smtClean="0">
                <a:solidFill>
                  <a:srgbClr val="FFFFFF"/>
                </a:solidFill>
                <a:latin typeface="+mj-lt"/>
              </a:rPr>
              <a:t>Nachfrager</a:t>
            </a:r>
          </a:p>
          <a:p>
            <a:pPr marL="285750" lvl="1" indent="-285750">
              <a:buFont typeface="Arial"/>
              <a:buChar char="•"/>
            </a:pPr>
            <a:r>
              <a:rPr lang="de-DE" dirty="0">
                <a:solidFill>
                  <a:srgbClr val="FFFFFF"/>
                </a:solidFill>
                <a:latin typeface="+mj-lt"/>
              </a:rPr>
              <a:t>benötigt komplexen </a:t>
            </a:r>
            <a:br>
              <a:rPr lang="de-DE" dirty="0">
                <a:solidFill>
                  <a:srgbClr val="FFFFFF"/>
                </a:solidFill>
                <a:latin typeface="+mj-lt"/>
              </a:rPr>
            </a:br>
            <a:r>
              <a:rPr lang="de-DE" dirty="0">
                <a:solidFill>
                  <a:srgbClr val="FFFFFF"/>
                </a:solidFill>
                <a:latin typeface="+mj-lt"/>
              </a:rPr>
              <a:t>Dienst</a:t>
            </a:r>
          </a:p>
          <a:p>
            <a:pPr marL="285750" lvl="1" indent="-285750">
              <a:buFont typeface="Arial"/>
              <a:buChar char="•"/>
            </a:pPr>
            <a:r>
              <a:rPr lang="de-DE" dirty="0">
                <a:solidFill>
                  <a:srgbClr val="FFFFFF"/>
                </a:solidFill>
                <a:latin typeface="+mj-lt"/>
              </a:rPr>
              <a:t>Zahlungsbereitschaft</a:t>
            </a:r>
          </a:p>
          <a:p>
            <a:pPr marL="285750" lvl="1" indent="-285750">
              <a:buFont typeface="Arial"/>
              <a:buChar char="•"/>
            </a:pPr>
            <a:r>
              <a:rPr lang="de-DE" dirty="0">
                <a:solidFill>
                  <a:srgbClr val="FFFFFF"/>
                </a:solidFill>
                <a:latin typeface="+mj-lt"/>
              </a:rPr>
              <a:t>Präferenzen über </a:t>
            </a:r>
            <a:br>
              <a:rPr lang="de-DE" dirty="0">
                <a:solidFill>
                  <a:srgbClr val="FFFFFF"/>
                </a:solidFill>
                <a:latin typeface="+mj-lt"/>
              </a:rPr>
            </a:br>
            <a:r>
              <a:rPr lang="de-DE" dirty="0" err="1">
                <a:solidFill>
                  <a:srgbClr val="FFFFFF"/>
                </a:solidFill>
                <a:latin typeface="+mj-lt"/>
              </a:rPr>
              <a:t>QoS</a:t>
            </a:r>
            <a:r>
              <a:rPr lang="de-DE" dirty="0">
                <a:solidFill>
                  <a:srgbClr val="FFFFFF"/>
                </a:solidFill>
                <a:latin typeface="+mj-lt"/>
              </a:rPr>
              <a:t> Eigenschaften</a:t>
            </a:r>
          </a:p>
        </p:txBody>
      </p:sp>
      <p:pic>
        <p:nvPicPr>
          <p:cNvPr id="78" name="Grafik 77" descr="png-other-msn_messenger_png-256x256.png"/>
          <p:cNvPicPr>
            <a:picLocks noChangeAspect="1"/>
          </p:cNvPicPr>
          <p:nvPr/>
        </p:nvPicPr>
        <p:blipFill>
          <a:blip r:embed="rId5" cstate="print">
            <a:duotone>
              <a:prstClr val="black"/>
              <a:srgbClr val="D9C3A5">
                <a:tint val="50000"/>
                <a:satMod val="180000"/>
              </a:srgbClr>
            </a:duotone>
          </a:blip>
          <a:stretch>
            <a:fillRect/>
          </a:stretch>
        </p:blipFill>
        <p:spPr>
          <a:xfrm>
            <a:off x="4291013" y="1214422"/>
            <a:ext cx="561974" cy="624032"/>
          </a:xfrm>
          <a:prstGeom prst="rect">
            <a:avLst/>
          </a:prstGeom>
        </p:spPr>
      </p:pic>
      <p:sp>
        <p:nvSpPr>
          <p:cNvPr id="79" name="Textfeld 78"/>
          <p:cNvSpPr txBox="1"/>
          <p:nvPr/>
        </p:nvSpPr>
        <p:spPr>
          <a:xfrm>
            <a:off x="3025138" y="1746681"/>
            <a:ext cx="3347062" cy="1477328"/>
          </a:xfrm>
          <a:prstGeom prst="rect">
            <a:avLst/>
          </a:prstGeom>
          <a:noFill/>
        </p:spPr>
        <p:txBody>
          <a:bodyPr wrap="square" rtlCol="0">
            <a:spAutoFit/>
          </a:bodyPr>
          <a:lstStyle/>
          <a:p>
            <a:pPr algn="ctr"/>
            <a:r>
              <a:rPr lang="de-DE" b="1" dirty="0" smtClean="0">
                <a:solidFill>
                  <a:srgbClr val="FFFFFF"/>
                </a:solidFill>
                <a:latin typeface="+mj-lt"/>
              </a:rPr>
              <a:t>Plattformbetreiber</a:t>
            </a:r>
          </a:p>
          <a:p>
            <a:pPr marL="638175" lvl="1" indent="-180975">
              <a:buFont typeface="Arial" pitchFamily="34" charset="0"/>
              <a:buChar char="•"/>
            </a:pPr>
            <a:r>
              <a:rPr lang="de-DE" dirty="0" smtClean="0">
                <a:solidFill>
                  <a:srgbClr val="FFFFFF"/>
                </a:solidFill>
              </a:rPr>
              <a:t>Nutzenmaximierung </a:t>
            </a:r>
            <a:br>
              <a:rPr lang="de-DE" dirty="0" smtClean="0">
                <a:solidFill>
                  <a:srgbClr val="FFFFFF"/>
                </a:solidFill>
              </a:rPr>
            </a:br>
            <a:r>
              <a:rPr lang="de-DE" dirty="0" smtClean="0">
                <a:solidFill>
                  <a:srgbClr val="FFFFFF"/>
                </a:solidFill>
              </a:rPr>
              <a:t>über alle Teilnehmer</a:t>
            </a:r>
          </a:p>
          <a:p>
            <a:pPr marL="638175" lvl="1" indent="-180975">
              <a:buFont typeface="Arial" pitchFamily="34" charset="0"/>
              <a:buChar char="•"/>
            </a:pPr>
            <a:r>
              <a:rPr lang="de-DE" dirty="0" smtClean="0">
                <a:solidFill>
                  <a:srgbClr val="FFFFFF"/>
                </a:solidFill>
              </a:rPr>
              <a:t>Unvollständige Information</a:t>
            </a:r>
          </a:p>
        </p:txBody>
      </p:sp>
      <p:sp>
        <p:nvSpPr>
          <p:cNvPr id="80" name="Rechteck 79"/>
          <p:cNvSpPr/>
          <p:nvPr/>
        </p:nvSpPr>
        <p:spPr>
          <a:xfrm>
            <a:off x="3311860" y="4797152"/>
            <a:ext cx="2520280" cy="1477328"/>
          </a:xfrm>
          <a:prstGeom prst="rect">
            <a:avLst/>
          </a:prstGeom>
        </p:spPr>
        <p:txBody>
          <a:bodyPr wrap="square">
            <a:spAutoFit/>
          </a:bodyPr>
          <a:lstStyle/>
          <a:p>
            <a:pPr marL="180975" lvl="0" indent="-180975">
              <a:buClr>
                <a:srgbClr val="009682"/>
              </a:buClr>
            </a:pPr>
            <a:r>
              <a:rPr lang="de-DE" b="1" dirty="0" smtClean="0">
                <a:solidFill>
                  <a:srgbClr val="FFFFFF"/>
                </a:solidFill>
                <a:latin typeface="+mj-lt"/>
              </a:rPr>
              <a:t>Engineering Problem</a:t>
            </a:r>
          </a:p>
          <a:p>
            <a:pPr marL="285750" lvl="1" indent="-285750">
              <a:buFont typeface="Arial"/>
              <a:buChar char="•"/>
            </a:pPr>
            <a:r>
              <a:rPr lang="de-DE" dirty="0" smtClean="0">
                <a:solidFill>
                  <a:srgbClr val="FFFFFF"/>
                </a:solidFill>
                <a:latin typeface="+mj-lt"/>
              </a:rPr>
              <a:t>skalierbar</a:t>
            </a:r>
          </a:p>
          <a:p>
            <a:pPr marL="285750" lvl="1" indent="-285750">
              <a:buFont typeface="Arial"/>
              <a:buChar char="•"/>
            </a:pPr>
            <a:r>
              <a:rPr lang="de-DE" dirty="0" smtClean="0">
                <a:solidFill>
                  <a:srgbClr val="FFFFFF"/>
                </a:solidFill>
                <a:latin typeface="+mj-lt"/>
              </a:rPr>
              <a:t>effizient &amp; </a:t>
            </a:r>
            <a:r>
              <a:rPr lang="de-DE" dirty="0" err="1" smtClean="0">
                <a:solidFill>
                  <a:srgbClr val="FFFFFF"/>
                </a:solidFill>
                <a:latin typeface="+mj-lt"/>
              </a:rPr>
              <a:t>anreizkompatibel</a:t>
            </a:r>
            <a:endParaRPr lang="de-DE" dirty="0" smtClean="0">
              <a:solidFill>
                <a:srgbClr val="FFFFFF"/>
              </a:solidFill>
              <a:latin typeface="+mj-lt"/>
            </a:endParaRPr>
          </a:p>
          <a:p>
            <a:pPr marL="285750" lvl="1" indent="-285750">
              <a:buFont typeface="Arial"/>
              <a:buChar char="•"/>
            </a:pPr>
            <a:r>
              <a:rPr lang="de-DE" dirty="0" smtClean="0">
                <a:solidFill>
                  <a:srgbClr val="FFFFFF"/>
                </a:solidFill>
                <a:latin typeface="+mj-lt"/>
              </a:rPr>
              <a:t>budgetbalanciert</a:t>
            </a:r>
          </a:p>
        </p:txBody>
      </p:sp>
      <p:sp>
        <p:nvSpPr>
          <p:cNvPr id="81" name="Rechteck 80"/>
          <p:cNvSpPr/>
          <p:nvPr/>
        </p:nvSpPr>
        <p:spPr>
          <a:xfrm>
            <a:off x="122451" y="6506091"/>
            <a:ext cx="4286280" cy="253916"/>
          </a:xfrm>
          <a:prstGeom prst="rect">
            <a:avLst/>
          </a:prstGeom>
        </p:spPr>
        <p:txBody>
          <a:bodyPr wrap="square">
            <a:spAutoFit/>
          </a:bodyPr>
          <a:lstStyle/>
          <a:p>
            <a:pPr algn="r"/>
            <a:r>
              <a:rPr lang="de-DE" sz="1050" dirty="0" smtClean="0">
                <a:solidFill>
                  <a:srgbClr val="FFFFFF"/>
                </a:solidFill>
                <a:latin typeface="+mj-lt"/>
              </a:rPr>
              <a:t>[</a:t>
            </a:r>
            <a:r>
              <a:rPr lang="de-DE" sz="1050" dirty="0" err="1" smtClean="0">
                <a:solidFill>
                  <a:srgbClr val="FFFFFF"/>
                </a:solidFill>
                <a:latin typeface="+mj-lt"/>
              </a:rPr>
              <a:t>Hurwicz</a:t>
            </a:r>
            <a:r>
              <a:rPr lang="de-DE" sz="1050" dirty="0" smtClean="0">
                <a:solidFill>
                  <a:srgbClr val="FFFFFF"/>
                </a:solidFill>
                <a:latin typeface="+mj-lt"/>
              </a:rPr>
              <a:t> 1975, Green &amp; Laffont 1979, </a:t>
            </a:r>
            <a:r>
              <a:rPr lang="de-DE" sz="1050" dirty="0" err="1" smtClean="0">
                <a:solidFill>
                  <a:srgbClr val="FFFFFF"/>
                </a:solidFill>
                <a:latin typeface="+mj-lt"/>
              </a:rPr>
              <a:t>Myerson</a:t>
            </a:r>
            <a:r>
              <a:rPr lang="de-DE" sz="1050" dirty="0" smtClean="0">
                <a:solidFill>
                  <a:srgbClr val="FFFFFF"/>
                </a:solidFill>
                <a:latin typeface="+mj-lt"/>
              </a:rPr>
              <a:t> &amp; </a:t>
            </a:r>
            <a:r>
              <a:rPr lang="de-DE" sz="1050" dirty="0" err="1" smtClean="0">
                <a:solidFill>
                  <a:srgbClr val="FFFFFF"/>
                </a:solidFill>
                <a:latin typeface="+mj-lt"/>
              </a:rPr>
              <a:t>Satterthwaite</a:t>
            </a:r>
            <a:r>
              <a:rPr lang="de-DE" sz="1050" dirty="0" smtClean="0">
                <a:solidFill>
                  <a:srgbClr val="FFFFFF"/>
                </a:solidFill>
                <a:latin typeface="+mj-lt"/>
              </a:rPr>
              <a:t> 1983]</a:t>
            </a:r>
            <a:endParaRPr lang="en-US" sz="1050" dirty="0">
              <a:solidFill>
                <a:srgbClr val="FFFFFF"/>
              </a:solidFill>
              <a:latin typeface="+mj-lt"/>
            </a:endParaRPr>
          </a:p>
        </p:txBody>
      </p:sp>
      <p:sp>
        <p:nvSpPr>
          <p:cNvPr id="100" name="Titel 1"/>
          <p:cNvSpPr>
            <a:spLocks noGrp="1"/>
          </p:cNvSpPr>
          <p:nvPr>
            <p:ph type="title"/>
          </p:nvPr>
        </p:nvSpPr>
        <p:spPr>
          <a:xfrm>
            <a:off x="390525" y="333375"/>
            <a:ext cx="6911975" cy="561975"/>
          </a:xfrm>
        </p:spPr>
        <p:txBody>
          <a:bodyPr/>
          <a:lstStyle/>
          <a:p>
            <a:pPr lvl="0">
              <a:defRPr/>
            </a:pPr>
            <a:r>
              <a:rPr lang="de-DE" dirty="0" smtClean="0"/>
              <a:t>Reduktion </a:t>
            </a:r>
            <a:r>
              <a:rPr lang="de-DE" dirty="0"/>
              <a:t>der </a:t>
            </a:r>
            <a:r>
              <a:rPr lang="de-DE" dirty="0" smtClean="0"/>
              <a:t>Komplexität im SBN</a:t>
            </a:r>
            <a:br>
              <a:rPr lang="de-DE" dirty="0" smtClean="0"/>
            </a:br>
            <a:endParaRPr lang="de-DE" sz="1400" dirty="0"/>
          </a:p>
        </p:txBody>
      </p:sp>
    </p:spTree>
    <p:custDataLst>
      <p:tags r:id="rId1"/>
    </p:custDataLst>
    <p:extLst>
      <p:ext uri="{BB962C8B-B14F-4D97-AF65-F5344CB8AC3E}">
        <p14:creationId xmlns:p14="http://schemas.microsoft.com/office/powerpoint/2010/main" val="1501601251"/>
      </p:ext>
    </p:extLst>
  </p:cSld>
  <p:clrMapOvr>
    <a:masterClrMapping/>
  </p:clrMapOvr>
  <p:transition advTm="1462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7" grpId="0"/>
      <p:bldP spid="79" grpId="0"/>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bwMode="gray">
          <a:xfrm>
            <a:off x="2627784" y="908720"/>
            <a:ext cx="1357322" cy="5072098"/>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0000" tIns="1080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1"/>
              </a:buClr>
              <a:buSzTx/>
              <a:tabLst/>
            </a:pPr>
            <a:r>
              <a:rPr kumimoji="0" lang="en-US" sz="1400" i="0" u="none" strike="noStrike" cap="none" normalizeH="0" baseline="0" dirty="0" err="1" smtClean="0">
                <a:ln>
                  <a:noFill/>
                </a:ln>
                <a:solidFill>
                  <a:schemeClr val="bg1"/>
                </a:solidFill>
                <a:effectLst/>
                <a:latin typeface="+mj-lt"/>
              </a:rPr>
              <a:t>Anreise</a:t>
            </a:r>
            <a:endParaRPr kumimoji="0" lang="en-US" sz="1400" i="0" u="none" strike="noStrike" cap="none" normalizeH="0" baseline="0" dirty="0" smtClean="0">
              <a:ln>
                <a:noFill/>
              </a:ln>
              <a:solidFill>
                <a:schemeClr val="bg1"/>
              </a:solidFill>
              <a:effectLst/>
              <a:latin typeface="+mj-lt"/>
            </a:endParaRPr>
          </a:p>
        </p:txBody>
      </p:sp>
      <p:sp>
        <p:nvSpPr>
          <p:cNvPr id="30" name="Rechteck 29"/>
          <p:cNvSpPr/>
          <p:nvPr/>
        </p:nvSpPr>
        <p:spPr bwMode="gray">
          <a:xfrm>
            <a:off x="5292080" y="908720"/>
            <a:ext cx="1357322" cy="5072098"/>
          </a:xfrm>
          <a:prstGeom prst="rect">
            <a:avLst/>
          </a:prstGeom>
          <a:solidFill>
            <a:srgbClr val="6D6D6D"/>
          </a:solidFill>
          <a:ln w="9525" cap="flat" cmpd="sng" algn="ctr">
            <a:noFill/>
            <a:prstDash val="solid"/>
            <a:round/>
            <a:headEnd type="none" w="med" len="med"/>
            <a:tailEnd type="none" w="med" len="med"/>
          </a:ln>
          <a:effectLst/>
        </p:spPr>
        <p:txBody>
          <a:bodyPr vert="horz" wrap="square" lIns="90000" tIns="108000" rIns="90000" bIns="46800" numCol="1" rtlCol="0" anchor="t" anchorCtr="0" compatLnSpc="1">
            <a:prstTxWarp prst="textNoShape">
              <a:avLst/>
            </a:prstTxWarp>
          </a:bodyPr>
          <a:lstStyle/>
          <a:p>
            <a:pPr algn="ctr"/>
            <a:r>
              <a:rPr lang="en-US" sz="1400" dirty="0" err="1" smtClean="0">
                <a:solidFill>
                  <a:schemeClr val="bg1"/>
                </a:solidFill>
                <a:latin typeface="+mj-lt"/>
              </a:rPr>
              <a:t>Übernachtung</a:t>
            </a:r>
            <a:endParaRPr lang="en-US" sz="1400" dirty="0" smtClean="0">
              <a:solidFill>
                <a:schemeClr val="bg1"/>
              </a:solidFill>
              <a:latin typeface="+mj-lt"/>
            </a:endParaRPr>
          </a:p>
        </p:txBody>
      </p:sp>
      <p:cxnSp>
        <p:nvCxnSpPr>
          <p:cNvPr id="13" name="Gerade Verbindung 12"/>
          <p:cNvCxnSpPr>
            <a:stCxn id="9" idx="0"/>
          </p:cNvCxnSpPr>
          <p:nvPr/>
        </p:nvCxnSpPr>
        <p:spPr bwMode="auto">
          <a:xfrm rot="5400000" flipH="1" flipV="1">
            <a:off x="2592888" y="4874154"/>
            <a:ext cx="280995" cy="819713"/>
          </a:xfrm>
          <a:prstGeom prst="curvedConnector2">
            <a:avLst/>
          </a:prstGeom>
          <a:solidFill>
            <a:schemeClr val="bg1"/>
          </a:solidFill>
          <a:ln w="25400" cap="flat" cmpd="sng" algn="ctr">
            <a:solidFill>
              <a:schemeClr val="bg1">
                <a:lumMod val="50000"/>
              </a:schemeClr>
            </a:solidFill>
            <a:prstDash val="sysDash"/>
            <a:round/>
            <a:headEnd type="none" w="med" len="med"/>
            <a:tailEnd type="none" w="med" len="med"/>
          </a:ln>
          <a:effectLst/>
        </p:spPr>
      </p:cxnSp>
      <p:cxnSp>
        <p:nvCxnSpPr>
          <p:cNvPr id="25" name="Gerade Verbindung 12"/>
          <p:cNvCxnSpPr>
            <a:stCxn id="11" idx="2"/>
          </p:cNvCxnSpPr>
          <p:nvPr/>
        </p:nvCxnSpPr>
        <p:spPr bwMode="auto">
          <a:xfrm rot="16200000" flipH="1">
            <a:off x="2707476" y="1413943"/>
            <a:ext cx="291078" cy="826302"/>
          </a:xfrm>
          <a:prstGeom prst="curvedConnector2">
            <a:avLst/>
          </a:prstGeom>
          <a:solidFill>
            <a:schemeClr val="bg1"/>
          </a:solidFill>
          <a:ln w="25400" cap="flat" cmpd="sng" algn="ctr">
            <a:solidFill>
              <a:schemeClr val="bg1">
                <a:lumMod val="50000"/>
              </a:schemeClr>
            </a:solidFill>
            <a:prstDash val="sysDash"/>
            <a:round/>
            <a:headEnd type="none" w="med" len="med"/>
            <a:tailEnd type="none" w="med" len="med"/>
          </a:ln>
          <a:effectLst/>
        </p:spPr>
      </p:cxnSp>
      <p:cxnSp>
        <p:nvCxnSpPr>
          <p:cNvPr id="19" name="Gerade Verbindung 12"/>
          <p:cNvCxnSpPr>
            <a:stCxn id="10" idx="2"/>
          </p:cNvCxnSpPr>
          <p:nvPr/>
        </p:nvCxnSpPr>
        <p:spPr bwMode="auto">
          <a:xfrm rot="5400000">
            <a:off x="6301081" y="1381235"/>
            <a:ext cx="219071" cy="819710"/>
          </a:xfrm>
          <a:prstGeom prst="curvedConnector2">
            <a:avLst/>
          </a:prstGeom>
          <a:solidFill>
            <a:schemeClr val="bg1"/>
          </a:solidFill>
          <a:ln w="25400" cap="flat" cmpd="sng" algn="ctr">
            <a:solidFill>
              <a:schemeClr val="bg1">
                <a:lumMod val="50000"/>
              </a:schemeClr>
            </a:solidFill>
            <a:prstDash val="sysDash"/>
            <a:round/>
            <a:headEnd type="none" w="med" len="med"/>
            <a:tailEnd type="none" w="med" len="med"/>
          </a:ln>
          <a:effectLst/>
        </p:spPr>
      </p:cxnSp>
      <p:cxnSp>
        <p:nvCxnSpPr>
          <p:cNvPr id="14" name="Gerade Verbindung 12"/>
          <p:cNvCxnSpPr>
            <a:stCxn id="7" idx="0"/>
          </p:cNvCxnSpPr>
          <p:nvPr/>
        </p:nvCxnSpPr>
        <p:spPr bwMode="auto">
          <a:xfrm rot="16200000" flipV="1">
            <a:off x="6309133" y="4835140"/>
            <a:ext cx="280995" cy="897740"/>
          </a:xfrm>
          <a:prstGeom prst="curvedConnector2">
            <a:avLst/>
          </a:prstGeom>
          <a:solidFill>
            <a:schemeClr val="bg1"/>
          </a:solidFill>
          <a:ln w="25400" cap="flat" cmpd="sng" algn="ctr">
            <a:solidFill>
              <a:schemeClr val="bg1">
                <a:lumMod val="50000"/>
              </a:schemeClr>
            </a:solidFill>
            <a:prstDash val="sysDash"/>
            <a:round/>
            <a:headEnd type="none" w="med" len="med"/>
            <a:tailEnd type="none" w="med" len="med"/>
          </a:ln>
          <a:effectLst/>
        </p:spPr>
      </p:cxnSp>
      <p:sp>
        <p:nvSpPr>
          <p:cNvPr id="2" name="Titel 1"/>
          <p:cNvSpPr>
            <a:spLocks noGrp="1"/>
          </p:cNvSpPr>
          <p:nvPr>
            <p:ph type="title"/>
          </p:nvPr>
        </p:nvSpPr>
        <p:spPr/>
        <p:txBody>
          <a:bodyPr/>
          <a:lstStyle/>
          <a:p>
            <a:r>
              <a:rPr lang="en-US" dirty="0" smtClean="0"/>
              <a:t>Complex Service Auction (CSA)</a:t>
            </a:r>
            <a:br>
              <a:rPr lang="en-US" dirty="0" smtClean="0"/>
            </a:br>
            <a:r>
              <a:rPr lang="de-DE" sz="2000" dirty="0" smtClean="0"/>
              <a:t>Beispiel (1)</a:t>
            </a:r>
            <a:endParaRPr lang="de-DE" dirty="0"/>
          </a:p>
        </p:txBody>
      </p:sp>
      <p:sp>
        <p:nvSpPr>
          <p:cNvPr id="4" name="Foliennummernplatzhalter 3"/>
          <p:cNvSpPr>
            <a:spLocks noGrp="1"/>
          </p:cNvSpPr>
          <p:nvPr>
            <p:ph type="sldNum" sz="quarter" idx="4294967295"/>
          </p:nvPr>
        </p:nvSpPr>
        <p:spPr>
          <a:xfrm>
            <a:off x="8143875" y="6318250"/>
            <a:ext cx="1000125" cy="285750"/>
          </a:xfrm>
          <a:prstGeom prst="rect">
            <a:avLst/>
          </a:prstGeom>
        </p:spPr>
        <p:txBody>
          <a:bodyPr/>
          <a:lstStyle/>
          <a:p>
            <a:fld id="{ADE3A530-3C45-424A-BF51-1CFA08AB05CE}" type="slidenum">
              <a:rPr lang="en-US" noProof="0" smtClean="0"/>
              <a:pPr/>
              <a:t>11</a:t>
            </a:fld>
            <a:endParaRPr lang="en-US" noProof="0" dirty="0"/>
          </a:p>
        </p:txBody>
      </p:sp>
      <p:pic>
        <p:nvPicPr>
          <p:cNvPr id="5" name="Inhaltsplatzhalter 4" descr="svn_throughput_example.tif"/>
          <p:cNvPicPr>
            <a:picLocks noGrp="1" noChangeAspect="1"/>
          </p:cNvPicPr>
          <p:nvPr>
            <p:ph idx="1"/>
          </p:nvPr>
        </p:nvPicPr>
        <p:blipFill>
          <a:blip r:embed="rId4" cstate="print">
            <a:clrChange>
              <a:clrFrom>
                <a:srgbClr val="FFFFFF"/>
              </a:clrFrom>
              <a:clrTo>
                <a:srgbClr val="FFFFFF">
                  <a:alpha val="0"/>
                </a:srgbClr>
              </a:clrTo>
            </a:clrChange>
            <a:duotone>
              <a:schemeClr val="accent3">
                <a:shade val="45000"/>
                <a:satMod val="135000"/>
              </a:schemeClr>
              <a:prstClr val="white"/>
            </a:duotone>
          </a:blip>
          <a:srcRect t="-4220" b="-4220"/>
          <a:stretch>
            <a:fillRect/>
          </a:stretch>
        </p:blipFill>
        <p:spPr>
          <a:xfrm>
            <a:off x="392113" y="1199034"/>
            <a:ext cx="8356600" cy="4894262"/>
          </a:xfrm>
        </p:spPr>
      </p:pic>
      <p:pic>
        <p:nvPicPr>
          <p:cNvPr id="7" name="Grafik 6" descr="png-other-msn_messenger_png-256x256.png"/>
          <p:cNvPicPr>
            <a:picLocks noChangeAspect="1"/>
          </p:cNvPicPr>
          <p:nvPr/>
        </p:nvPicPr>
        <p:blipFill>
          <a:blip r:embed="rId5" cstate="print">
            <a:duotone>
              <a:prstClr val="black"/>
              <a:schemeClr val="accent1">
                <a:tint val="45000"/>
                <a:satMod val="400000"/>
              </a:schemeClr>
            </a:duotone>
          </a:blip>
          <a:stretch>
            <a:fillRect/>
          </a:stretch>
        </p:blipFill>
        <p:spPr>
          <a:xfrm>
            <a:off x="6510356" y="5424507"/>
            <a:ext cx="776288" cy="862013"/>
          </a:xfrm>
          <a:prstGeom prst="rect">
            <a:avLst/>
          </a:prstGeom>
        </p:spPr>
      </p:pic>
      <p:pic>
        <p:nvPicPr>
          <p:cNvPr id="9" name="Grafik 8" descr="png-other-msn_messenger_png-256x256.png"/>
          <p:cNvPicPr>
            <a:picLocks noChangeAspect="1"/>
          </p:cNvPicPr>
          <p:nvPr/>
        </p:nvPicPr>
        <p:blipFill>
          <a:blip r:embed="rId5" cstate="print">
            <a:duotone>
              <a:prstClr val="black"/>
              <a:schemeClr val="accent1">
                <a:tint val="45000"/>
                <a:satMod val="400000"/>
              </a:schemeClr>
            </a:duotone>
          </a:blip>
          <a:stretch>
            <a:fillRect/>
          </a:stretch>
        </p:blipFill>
        <p:spPr>
          <a:xfrm>
            <a:off x="1935385" y="5424507"/>
            <a:ext cx="776288" cy="862013"/>
          </a:xfrm>
          <a:prstGeom prst="rect">
            <a:avLst/>
          </a:prstGeom>
        </p:spPr>
      </p:pic>
      <p:pic>
        <p:nvPicPr>
          <p:cNvPr id="10" name="Grafik 9" descr="png-other-msn_messenger_png-256x256.png"/>
          <p:cNvPicPr>
            <a:picLocks noChangeAspect="1"/>
          </p:cNvPicPr>
          <p:nvPr/>
        </p:nvPicPr>
        <p:blipFill>
          <a:blip r:embed="rId5" cstate="print">
            <a:duotone>
              <a:prstClr val="black"/>
              <a:schemeClr val="accent1">
                <a:tint val="45000"/>
                <a:satMod val="400000"/>
              </a:schemeClr>
            </a:duotone>
          </a:blip>
          <a:stretch>
            <a:fillRect/>
          </a:stretch>
        </p:blipFill>
        <p:spPr>
          <a:xfrm>
            <a:off x="6432327" y="819542"/>
            <a:ext cx="776288" cy="862013"/>
          </a:xfrm>
          <a:prstGeom prst="rect">
            <a:avLst/>
          </a:prstGeom>
        </p:spPr>
      </p:pic>
      <p:pic>
        <p:nvPicPr>
          <p:cNvPr id="11" name="Grafik 10" descr="png-other-msn_messenger_png-256x256.png"/>
          <p:cNvPicPr>
            <a:picLocks noChangeAspect="1"/>
          </p:cNvPicPr>
          <p:nvPr/>
        </p:nvPicPr>
        <p:blipFill>
          <a:blip r:embed="rId5" cstate="print">
            <a:duotone>
              <a:prstClr val="black"/>
              <a:schemeClr val="accent1">
                <a:tint val="45000"/>
                <a:satMod val="400000"/>
              </a:schemeClr>
            </a:duotone>
          </a:blip>
          <a:stretch>
            <a:fillRect/>
          </a:stretch>
        </p:blipFill>
        <p:spPr>
          <a:xfrm>
            <a:off x="2051720" y="819542"/>
            <a:ext cx="776288" cy="862013"/>
          </a:xfrm>
          <a:prstGeom prst="rect">
            <a:avLst/>
          </a:prstGeom>
        </p:spPr>
      </p:pic>
      <p:pic>
        <p:nvPicPr>
          <p:cNvPr id="29" name="Grafik 28" descr="png-other-msn_messenger_png-256x256.png"/>
          <p:cNvPicPr>
            <a:picLocks noChangeAspect="1"/>
          </p:cNvPicPr>
          <p:nvPr/>
        </p:nvPicPr>
        <p:blipFill>
          <a:blip r:embed="rId5" cstate="print">
            <a:duotone>
              <a:prstClr val="black"/>
              <a:schemeClr val="tx2">
                <a:tint val="45000"/>
                <a:satMod val="400000"/>
              </a:schemeClr>
            </a:duotone>
          </a:blip>
          <a:stretch>
            <a:fillRect/>
          </a:stretch>
        </p:blipFill>
        <p:spPr>
          <a:xfrm>
            <a:off x="323528" y="3140968"/>
            <a:ext cx="776288" cy="862013"/>
          </a:xfrm>
          <a:prstGeom prst="rect">
            <a:avLst/>
          </a:prstGeom>
        </p:spPr>
      </p:pic>
      <p:sp>
        <p:nvSpPr>
          <p:cNvPr id="8" name="Abgerundete rechteckige Legende 7"/>
          <p:cNvSpPr/>
          <p:nvPr/>
        </p:nvSpPr>
        <p:spPr bwMode="gray">
          <a:xfrm>
            <a:off x="6495604" y="2492896"/>
            <a:ext cx="2286016" cy="2714644"/>
          </a:xfrm>
          <a:prstGeom prst="wedgeRoundRectCallout">
            <a:avLst>
              <a:gd name="adj1" fmla="val -29953"/>
              <a:gd name="adj2" fmla="val 60395"/>
              <a:gd name="adj3" fmla="val 16667"/>
            </a:avLst>
          </a:prstGeom>
          <a:solidFill>
            <a:schemeClr val="bg1"/>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r>
              <a:rPr lang="de-DE" sz="1400" dirty="0" smtClean="0">
                <a:latin typeface="+mj-lt"/>
              </a:rPr>
              <a:t>Ich biete meinen Dienst 4 mit einer </a:t>
            </a:r>
            <a:r>
              <a:rPr lang="de-DE" sz="1400" b="1" dirty="0" smtClean="0">
                <a:latin typeface="+mj-lt"/>
              </a:rPr>
              <a:t>Kundenzufriedenheit von 1.0</a:t>
            </a:r>
            <a:r>
              <a:rPr lang="de-DE" sz="1400" dirty="0" smtClean="0">
                <a:latin typeface="+mj-lt"/>
              </a:rPr>
              <a:t> zu einem Preis von…</a:t>
            </a:r>
            <a:br>
              <a:rPr lang="de-DE" sz="1400" dirty="0" smtClean="0">
                <a:latin typeface="+mj-lt"/>
              </a:rPr>
            </a:br>
            <a:endParaRPr lang="de-DE" sz="1400" dirty="0" smtClean="0">
              <a:latin typeface="+mj-lt"/>
            </a:endParaRPr>
          </a:p>
          <a:p>
            <a:pPr marL="180975" indent="-180975">
              <a:buFont typeface="Wingdings" pitchFamily="2" charset="2"/>
              <a:buChar char="§"/>
            </a:pPr>
            <a:r>
              <a:rPr lang="de-DE" sz="1400" dirty="0" smtClean="0">
                <a:latin typeface="+mj-lt"/>
              </a:rPr>
              <a:t>…</a:t>
            </a:r>
            <a:r>
              <a:rPr lang="de-DE" sz="1400" b="1" dirty="0" smtClean="0">
                <a:latin typeface="+mj-lt"/>
              </a:rPr>
              <a:t>17</a:t>
            </a:r>
            <a:r>
              <a:rPr lang="de-DE" sz="1400" dirty="0" smtClean="0">
                <a:latin typeface="+mj-lt"/>
              </a:rPr>
              <a:t> als Nachfolger von Dienst 1 an und…</a:t>
            </a:r>
          </a:p>
          <a:p>
            <a:pPr marL="180975" indent="-180975">
              <a:buFont typeface="Wingdings" pitchFamily="2" charset="2"/>
              <a:buChar char="§"/>
            </a:pPr>
            <a:r>
              <a:rPr lang="de-DE" sz="1400" dirty="0" smtClean="0">
                <a:latin typeface="+mj-lt"/>
              </a:rPr>
              <a:t>…</a:t>
            </a:r>
            <a:r>
              <a:rPr lang="de-DE" sz="1400" b="1" dirty="0" smtClean="0">
                <a:latin typeface="+mj-lt"/>
              </a:rPr>
              <a:t>20</a:t>
            </a:r>
            <a:r>
              <a:rPr lang="de-DE" sz="1400" dirty="0" smtClean="0">
                <a:latin typeface="+mj-lt"/>
              </a:rPr>
              <a:t> als Nachfolger von Dienst 3 an.</a:t>
            </a:r>
          </a:p>
        </p:txBody>
      </p:sp>
      <p:sp>
        <p:nvSpPr>
          <p:cNvPr id="37" name="Abgerundete rechteckige Legende 36"/>
          <p:cNvSpPr/>
          <p:nvPr/>
        </p:nvSpPr>
        <p:spPr bwMode="gray">
          <a:xfrm>
            <a:off x="1115616" y="2204864"/>
            <a:ext cx="2571768" cy="2714644"/>
          </a:xfrm>
          <a:prstGeom prst="wedgeRoundRectCallout">
            <a:avLst>
              <a:gd name="adj1" fmla="val -65369"/>
              <a:gd name="adj2" fmla="val -11534"/>
              <a:gd name="adj3" fmla="val 16667"/>
            </a:avLst>
          </a:prstGeom>
          <a:solidFill>
            <a:schemeClr val="bg1"/>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r>
              <a:rPr lang="de-DE" sz="1400" dirty="0" smtClean="0">
                <a:latin typeface="+mj-lt"/>
              </a:rPr>
              <a:t>Ich benötige einen komplexen Dienst bestehend aus der  </a:t>
            </a:r>
            <a:r>
              <a:rPr lang="de-DE" sz="1400" b="1" dirty="0" smtClean="0">
                <a:latin typeface="+mj-lt"/>
              </a:rPr>
              <a:t>Anreise</a:t>
            </a:r>
            <a:r>
              <a:rPr lang="de-DE" sz="1400" dirty="0" smtClean="0">
                <a:latin typeface="+mj-lt"/>
              </a:rPr>
              <a:t> und einer </a:t>
            </a:r>
            <a:r>
              <a:rPr lang="de-DE" sz="1400" b="1" dirty="0" smtClean="0">
                <a:latin typeface="+mj-lt"/>
              </a:rPr>
              <a:t>Übernachtung</a:t>
            </a:r>
            <a:r>
              <a:rPr lang="de-DE" sz="1400" dirty="0" smtClean="0">
                <a:latin typeface="+mj-lt"/>
              </a:rPr>
              <a:t> und bin bereit maximal </a:t>
            </a:r>
            <a:r>
              <a:rPr lang="de-DE" sz="1400" b="1" dirty="0" smtClean="0">
                <a:latin typeface="+mj-lt"/>
              </a:rPr>
              <a:t>100</a:t>
            </a:r>
            <a:r>
              <a:rPr lang="de-DE" sz="1400" dirty="0" smtClean="0">
                <a:latin typeface="+mj-lt"/>
              </a:rPr>
              <a:t> dafür zu zahlen</a:t>
            </a:r>
            <a:endParaRPr lang="de-DE" sz="1400" b="1" dirty="0" smtClean="0">
              <a:latin typeface="+mj-lt"/>
            </a:endParaRPr>
          </a:p>
        </p:txBody>
      </p:sp>
    </p:spTree>
    <p:custDataLst>
      <p:tags r:id="rId1"/>
    </p:custDataLst>
    <p:extLst>
      <p:ext uri="{BB962C8B-B14F-4D97-AF65-F5344CB8AC3E}">
        <p14:creationId xmlns:p14="http://schemas.microsoft.com/office/powerpoint/2010/main" val="1509167285"/>
      </p:ext>
    </p:extLst>
  </p:cSld>
  <p:clrMapOvr>
    <a:masterClrMapping/>
  </p:clrMapOvr>
  <p:transition advTm="1314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Complex Service Auction (CSA)</a:t>
            </a:r>
            <a:br>
              <a:rPr lang="en-US" dirty="0" smtClean="0"/>
            </a:br>
            <a:r>
              <a:rPr lang="de-DE" sz="2000" dirty="0" smtClean="0"/>
              <a:t>Beispiel (2)</a:t>
            </a:r>
            <a:endParaRPr lang="de-DE" dirty="0"/>
          </a:p>
        </p:txBody>
      </p:sp>
      <p:pic>
        <p:nvPicPr>
          <p:cNvPr id="4" name="Inhaltsplatzhalter 4" descr="svn_throughput_example.tif"/>
          <p:cNvPicPr>
            <a:picLocks noChangeAspect="1"/>
          </p:cNvPicPr>
          <p:nvPr/>
        </p:nvPicPr>
        <p:blipFill>
          <a:blip r:embed="rId10" cstate="print">
            <a:clrChange>
              <a:clrFrom>
                <a:srgbClr val="FFFFFF"/>
              </a:clrFrom>
              <a:clrTo>
                <a:srgbClr val="FFFFFF">
                  <a:alpha val="0"/>
                </a:srgbClr>
              </a:clrTo>
            </a:clrChange>
            <a:duotone>
              <a:schemeClr val="accent3">
                <a:shade val="45000"/>
                <a:satMod val="135000"/>
              </a:schemeClr>
              <a:prstClr val="white"/>
            </a:duotone>
          </a:blip>
          <a:srcRect t="-4220" b="-4220"/>
          <a:stretch>
            <a:fillRect/>
          </a:stretch>
        </p:blipFill>
        <p:spPr bwMode="auto">
          <a:xfrm>
            <a:off x="334571" y="1412776"/>
            <a:ext cx="5904656" cy="3458217"/>
          </a:xfrm>
          <a:prstGeom prst="rect">
            <a:avLst/>
          </a:prstGeom>
          <a:noFill/>
          <a:ln w="9525">
            <a:noFill/>
            <a:miter lim="800000"/>
            <a:headEnd/>
            <a:tailEnd/>
          </a:ln>
        </p:spPr>
      </p:pic>
      <p:grpSp>
        <p:nvGrpSpPr>
          <p:cNvPr id="5" name="Gruppieren 4"/>
          <p:cNvGrpSpPr/>
          <p:nvPr/>
        </p:nvGrpSpPr>
        <p:grpSpPr>
          <a:xfrm>
            <a:off x="500106" y="2071678"/>
            <a:ext cx="5507999" cy="2160000"/>
            <a:chOff x="611561" y="2071678"/>
            <a:chExt cx="5418568" cy="2143934"/>
          </a:xfrm>
        </p:grpSpPr>
        <p:cxnSp>
          <p:nvCxnSpPr>
            <p:cNvPr id="6" name="Gerade Verbindung 5"/>
            <p:cNvCxnSpPr/>
            <p:nvPr/>
          </p:nvCxnSpPr>
          <p:spPr bwMode="auto">
            <a:xfrm rot="5400000" flipH="1" flipV="1">
              <a:off x="215076" y="2499512"/>
              <a:ext cx="857256" cy="1588"/>
            </a:xfrm>
            <a:prstGeom prst="line">
              <a:avLst/>
            </a:prstGeom>
            <a:solidFill>
              <a:schemeClr val="bg1"/>
            </a:solidFill>
            <a:ln w="25400" cap="flat" cmpd="sng" algn="ctr">
              <a:solidFill>
                <a:schemeClr val="accent1"/>
              </a:solidFill>
              <a:prstDash val="solid"/>
              <a:round/>
              <a:headEnd type="none" w="med" len="med"/>
              <a:tailEnd type="none" w="med" len="med"/>
            </a:ln>
            <a:effectLst/>
          </p:spPr>
        </p:cxnSp>
        <p:cxnSp>
          <p:nvCxnSpPr>
            <p:cNvPr id="7" name="Gerade Verbindung 6"/>
            <p:cNvCxnSpPr/>
            <p:nvPr/>
          </p:nvCxnSpPr>
          <p:spPr bwMode="auto">
            <a:xfrm rot="10800000">
              <a:off x="611561" y="2080409"/>
              <a:ext cx="1357322" cy="1588"/>
            </a:xfrm>
            <a:prstGeom prst="line">
              <a:avLst/>
            </a:prstGeom>
            <a:solidFill>
              <a:schemeClr val="bg1"/>
            </a:solidFill>
            <a:ln w="25400" cap="flat" cmpd="sng" algn="ctr">
              <a:solidFill>
                <a:schemeClr val="accent1"/>
              </a:solidFill>
              <a:prstDash val="solid"/>
              <a:round/>
              <a:headEnd type="none" w="med" len="med"/>
              <a:tailEnd type="none" w="med" len="med"/>
            </a:ln>
            <a:effectLst/>
          </p:spPr>
        </p:cxnSp>
        <p:cxnSp>
          <p:nvCxnSpPr>
            <p:cNvPr id="8" name="Gerade Verbindung 7"/>
            <p:cNvCxnSpPr/>
            <p:nvPr/>
          </p:nvCxnSpPr>
          <p:spPr bwMode="auto">
            <a:xfrm rot="5400000" flipH="1" flipV="1">
              <a:off x="2144341" y="2876545"/>
              <a:ext cx="571505" cy="2"/>
            </a:xfrm>
            <a:prstGeom prst="line">
              <a:avLst/>
            </a:prstGeom>
            <a:solidFill>
              <a:schemeClr val="bg1"/>
            </a:solidFill>
            <a:ln w="25400" cap="flat" cmpd="sng" algn="ctr">
              <a:solidFill>
                <a:schemeClr val="accent1"/>
              </a:solidFill>
              <a:prstDash val="solid"/>
              <a:round/>
              <a:headEnd type="none" w="med" len="med"/>
              <a:tailEnd type="none" w="med" len="med"/>
            </a:ln>
            <a:effectLst/>
          </p:spPr>
        </p:cxnSp>
        <p:cxnSp>
          <p:nvCxnSpPr>
            <p:cNvPr id="9" name="Gerade Verbindung 8"/>
            <p:cNvCxnSpPr/>
            <p:nvPr/>
          </p:nvCxnSpPr>
          <p:spPr bwMode="auto">
            <a:xfrm rot="10800000" flipV="1">
              <a:off x="2428864" y="3152772"/>
              <a:ext cx="1928822" cy="1"/>
            </a:xfrm>
            <a:prstGeom prst="line">
              <a:avLst/>
            </a:prstGeom>
            <a:solidFill>
              <a:schemeClr val="bg1"/>
            </a:solidFill>
            <a:ln w="25400" cap="flat" cmpd="sng" algn="ctr">
              <a:solidFill>
                <a:schemeClr val="accent1"/>
              </a:solidFill>
              <a:prstDash val="solid"/>
              <a:round/>
              <a:headEnd type="none" w="med" len="med"/>
              <a:tailEnd type="none" w="med" len="med"/>
            </a:ln>
            <a:effectLst/>
          </p:spPr>
        </p:cxnSp>
        <p:cxnSp>
          <p:nvCxnSpPr>
            <p:cNvPr id="10" name="Gerade Verbindung 9"/>
            <p:cNvCxnSpPr/>
            <p:nvPr/>
          </p:nvCxnSpPr>
          <p:spPr bwMode="auto">
            <a:xfrm rot="5400000">
              <a:off x="4098128" y="3393281"/>
              <a:ext cx="500066" cy="1588"/>
            </a:xfrm>
            <a:prstGeom prst="line">
              <a:avLst/>
            </a:prstGeom>
            <a:solidFill>
              <a:schemeClr val="bg1"/>
            </a:solidFill>
            <a:ln w="25400" cap="flat" cmpd="sng" algn="ctr">
              <a:solidFill>
                <a:schemeClr val="accent1"/>
              </a:solidFill>
              <a:prstDash val="solid"/>
              <a:round/>
              <a:headEnd type="none" w="med" len="med"/>
              <a:tailEnd type="none" w="med" len="med"/>
            </a:ln>
            <a:effectLst/>
          </p:spPr>
        </p:cxnSp>
        <p:cxnSp>
          <p:nvCxnSpPr>
            <p:cNvPr id="11" name="Gerade Verbindung 10"/>
            <p:cNvCxnSpPr/>
            <p:nvPr/>
          </p:nvCxnSpPr>
          <p:spPr bwMode="auto">
            <a:xfrm rot="10800000" flipV="1">
              <a:off x="4652963" y="4195767"/>
              <a:ext cx="1357322" cy="1"/>
            </a:xfrm>
            <a:prstGeom prst="line">
              <a:avLst/>
            </a:prstGeom>
            <a:solidFill>
              <a:schemeClr val="bg1"/>
            </a:solidFill>
            <a:ln w="25400" cap="flat" cmpd="sng" algn="ctr">
              <a:solidFill>
                <a:schemeClr val="accent1"/>
              </a:solidFill>
              <a:prstDash val="solid"/>
              <a:round/>
              <a:headEnd type="none" w="med" len="med"/>
              <a:tailEnd type="none" w="med" len="med"/>
            </a:ln>
            <a:effectLst/>
          </p:spPr>
        </p:cxnSp>
        <p:cxnSp>
          <p:nvCxnSpPr>
            <p:cNvPr id="12" name="Gerade Verbindung 11"/>
            <p:cNvCxnSpPr/>
            <p:nvPr/>
          </p:nvCxnSpPr>
          <p:spPr bwMode="auto">
            <a:xfrm rot="5400000">
              <a:off x="5636426" y="3821909"/>
              <a:ext cx="785818" cy="1588"/>
            </a:xfrm>
            <a:prstGeom prst="line">
              <a:avLst/>
            </a:prstGeom>
            <a:solidFill>
              <a:schemeClr val="bg1"/>
            </a:solidFill>
            <a:ln w="25400" cap="flat" cmpd="sng" algn="ctr">
              <a:solidFill>
                <a:schemeClr val="accent1"/>
              </a:solidFill>
              <a:prstDash val="solid"/>
              <a:round/>
              <a:headEnd type="none" w="med" len="med"/>
              <a:tailEnd type="none" w="med" len="med"/>
            </a:ln>
            <a:effectLst/>
          </p:spPr>
        </p:cxnSp>
      </p:grpSp>
      <p:grpSp>
        <p:nvGrpSpPr>
          <p:cNvPr id="28" name="Gruppieren 27"/>
          <p:cNvGrpSpPr/>
          <p:nvPr/>
        </p:nvGrpSpPr>
        <p:grpSpPr>
          <a:xfrm>
            <a:off x="539552" y="2060847"/>
            <a:ext cx="5483043" cy="864097"/>
            <a:chOff x="539552" y="2060847"/>
            <a:chExt cx="5483043" cy="864097"/>
          </a:xfrm>
        </p:grpSpPr>
        <p:cxnSp>
          <p:nvCxnSpPr>
            <p:cNvPr id="14" name="Gerade Verbindung 13"/>
            <p:cNvCxnSpPr/>
            <p:nvPr/>
          </p:nvCxnSpPr>
          <p:spPr bwMode="auto">
            <a:xfrm flipV="1">
              <a:off x="539552" y="2060848"/>
              <a:ext cx="12653" cy="864096"/>
            </a:xfrm>
            <a:prstGeom prst="line">
              <a:avLst/>
            </a:prstGeom>
            <a:solidFill>
              <a:schemeClr val="bg1"/>
            </a:solidFill>
            <a:ln w="25400" cap="flat" cmpd="sng" algn="ctr">
              <a:solidFill>
                <a:schemeClr val="accent2">
                  <a:lumMod val="60000"/>
                  <a:lumOff val="40000"/>
                </a:schemeClr>
              </a:solidFill>
              <a:prstDash val="solid"/>
              <a:round/>
              <a:headEnd type="none" w="med" len="med"/>
              <a:tailEnd type="none" w="med" len="med"/>
            </a:ln>
            <a:effectLst/>
          </p:spPr>
        </p:cxnSp>
        <p:grpSp>
          <p:nvGrpSpPr>
            <p:cNvPr id="27" name="Gruppieren 26"/>
            <p:cNvGrpSpPr/>
            <p:nvPr/>
          </p:nvGrpSpPr>
          <p:grpSpPr>
            <a:xfrm>
              <a:off x="551400" y="2071730"/>
              <a:ext cx="5471195" cy="1980"/>
              <a:chOff x="551400" y="2071730"/>
              <a:chExt cx="5471195" cy="1980"/>
            </a:xfrm>
          </p:grpSpPr>
          <p:cxnSp>
            <p:nvCxnSpPr>
              <p:cNvPr id="15" name="Gerade Verbindung 14"/>
              <p:cNvCxnSpPr/>
              <p:nvPr/>
            </p:nvCxnSpPr>
            <p:spPr bwMode="auto">
              <a:xfrm flipH="1" flipV="1">
                <a:off x="551400" y="2071730"/>
                <a:ext cx="1376250" cy="1980"/>
              </a:xfrm>
              <a:prstGeom prst="line">
                <a:avLst/>
              </a:prstGeom>
              <a:solidFill>
                <a:schemeClr val="bg1"/>
              </a:solidFill>
              <a:ln w="25400" cap="flat" cmpd="sng" algn="ctr">
                <a:solidFill>
                  <a:schemeClr val="accent2">
                    <a:lumMod val="60000"/>
                    <a:lumOff val="40000"/>
                  </a:schemeClr>
                </a:solidFill>
                <a:prstDash val="solid"/>
                <a:round/>
                <a:headEnd type="none" w="med" len="med"/>
                <a:tailEnd type="none" w="med" len="med"/>
              </a:ln>
              <a:effectLst/>
            </p:spPr>
          </p:cxnSp>
          <p:cxnSp>
            <p:nvCxnSpPr>
              <p:cNvPr id="16" name="Gerade Verbindung 15"/>
              <p:cNvCxnSpPr/>
              <p:nvPr/>
            </p:nvCxnSpPr>
            <p:spPr bwMode="auto">
              <a:xfrm flipH="1" flipV="1">
                <a:off x="2714767" y="2071730"/>
                <a:ext cx="1158948" cy="1980"/>
              </a:xfrm>
              <a:prstGeom prst="line">
                <a:avLst/>
              </a:prstGeom>
              <a:solidFill>
                <a:schemeClr val="bg1"/>
              </a:solidFill>
              <a:ln w="25400" cap="flat" cmpd="sng" algn="ctr">
                <a:solidFill>
                  <a:schemeClr val="accent2">
                    <a:lumMod val="60000"/>
                    <a:lumOff val="40000"/>
                  </a:schemeClr>
                </a:solidFill>
                <a:prstDash val="solid"/>
                <a:round/>
                <a:headEnd type="none" w="med" len="med"/>
                <a:tailEnd type="none" w="med" len="med"/>
              </a:ln>
              <a:effectLst/>
            </p:spPr>
          </p:cxnSp>
          <p:cxnSp>
            <p:nvCxnSpPr>
              <p:cNvPr id="17" name="Gerade Verbindung 16"/>
              <p:cNvCxnSpPr/>
              <p:nvPr/>
            </p:nvCxnSpPr>
            <p:spPr bwMode="auto">
              <a:xfrm flipH="1" flipV="1">
                <a:off x="4718779" y="2071730"/>
                <a:ext cx="1303816" cy="1980"/>
              </a:xfrm>
              <a:prstGeom prst="line">
                <a:avLst/>
              </a:prstGeom>
              <a:solidFill>
                <a:schemeClr val="bg1"/>
              </a:solidFill>
              <a:ln w="25400" cap="flat" cmpd="sng" algn="ctr">
                <a:solidFill>
                  <a:schemeClr val="accent2">
                    <a:lumMod val="60000"/>
                    <a:lumOff val="40000"/>
                  </a:schemeClr>
                </a:solidFill>
                <a:prstDash val="solid"/>
                <a:round/>
                <a:headEnd type="none" w="med" len="med"/>
                <a:tailEnd type="none" w="med" len="med"/>
              </a:ln>
              <a:effectLst/>
            </p:spPr>
          </p:cxnSp>
        </p:grpSp>
        <p:cxnSp>
          <p:nvCxnSpPr>
            <p:cNvPr id="18" name="Gerade Verbindung 17"/>
            <p:cNvCxnSpPr/>
            <p:nvPr/>
          </p:nvCxnSpPr>
          <p:spPr bwMode="auto">
            <a:xfrm flipH="1">
              <a:off x="6012160" y="2060847"/>
              <a:ext cx="2387" cy="792091"/>
            </a:xfrm>
            <a:prstGeom prst="line">
              <a:avLst/>
            </a:prstGeom>
            <a:solidFill>
              <a:schemeClr val="bg1"/>
            </a:solidFill>
            <a:ln w="25400" cap="flat" cmpd="sng" algn="ctr">
              <a:solidFill>
                <a:schemeClr val="accent2">
                  <a:lumMod val="60000"/>
                  <a:lumOff val="40000"/>
                </a:schemeClr>
              </a:solidFill>
              <a:prstDash val="solid"/>
              <a:round/>
              <a:headEnd type="none" w="med" len="med"/>
              <a:tailEnd type="none" w="med" len="med"/>
            </a:ln>
            <a:effectLst/>
          </p:spPr>
        </p:cxnSp>
      </p:grpSp>
      <p:grpSp>
        <p:nvGrpSpPr>
          <p:cNvPr id="29" name="Gruppieren 28"/>
          <p:cNvGrpSpPr/>
          <p:nvPr/>
        </p:nvGrpSpPr>
        <p:grpSpPr>
          <a:xfrm>
            <a:off x="539552" y="3357562"/>
            <a:ext cx="5472000" cy="857256"/>
            <a:chOff x="642910" y="3357562"/>
            <a:chExt cx="5387220" cy="857256"/>
          </a:xfrm>
        </p:grpSpPr>
        <p:cxnSp>
          <p:nvCxnSpPr>
            <p:cNvPr id="30" name="Gerade Verbindung 29"/>
            <p:cNvCxnSpPr/>
            <p:nvPr/>
          </p:nvCxnSpPr>
          <p:spPr bwMode="auto">
            <a:xfrm rot="5400000" flipH="1" flipV="1">
              <a:off x="215076" y="3785396"/>
              <a:ext cx="857256" cy="1588"/>
            </a:xfrm>
            <a:prstGeom prst="line">
              <a:avLst/>
            </a:prstGeom>
            <a:solidFill>
              <a:schemeClr val="bg1"/>
            </a:solidFill>
            <a:ln w="25400" cap="flat" cmpd="sng" algn="ctr">
              <a:solidFill>
                <a:schemeClr val="bg1"/>
              </a:solidFill>
              <a:prstDash val="solid"/>
              <a:round/>
              <a:headEnd type="none" w="med" len="med"/>
              <a:tailEnd type="none" w="med" len="med"/>
            </a:ln>
            <a:effectLst/>
          </p:spPr>
        </p:cxnSp>
        <p:cxnSp>
          <p:nvCxnSpPr>
            <p:cNvPr id="31" name="Gerade Verbindung 30"/>
            <p:cNvCxnSpPr/>
            <p:nvPr/>
          </p:nvCxnSpPr>
          <p:spPr bwMode="auto">
            <a:xfrm rot="10800000">
              <a:off x="642910" y="4194179"/>
              <a:ext cx="1357322" cy="1588"/>
            </a:xfrm>
            <a:prstGeom prst="line">
              <a:avLst/>
            </a:prstGeom>
            <a:solidFill>
              <a:schemeClr val="bg1"/>
            </a:solidFill>
            <a:ln w="25400" cap="flat" cmpd="sng" algn="ctr">
              <a:solidFill>
                <a:schemeClr val="bg1"/>
              </a:solidFill>
              <a:prstDash val="solid"/>
              <a:round/>
              <a:headEnd type="none" w="med" len="med"/>
              <a:tailEnd type="none" w="med" len="med"/>
            </a:ln>
            <a:effectLst/>
          </p:spPr>
        </p:cxnSp>
        <p:cxnSp>
          <p:nvCxnSpPr>
            <p:cNvPr id="32" name="Gerade Verbindung 31"/>
            <p:cNvCxnSpPr/>
            <p:nvPr/>
          </p:nvCxnSpPr>
          <p:spPr bwMode="auto">
            <a:xfrm rot="10800000">
              <a:off x="2786050" y="4195768"/>
              <a:ext cx="1143008" cy="1588"/>
            </a:xfrm>
            <a:prstGeom prst="line">
              <a:avLst/>
            </a:prstGeom>
            <a:solidFill>
              <a:schemeClr val="bg1"/>
            </a:solidFill>
            <a:ln w="25400" cap="flat" cmpd="sng" algn="ctr">
              <a:solidFill>
                <a:schemeClr val="bg1"/>
              </a:solidFill>
              <a:prstDash val="solid"/>
              <a:round/>
              <a:headEnd type="none" w="med" len="med"/>
              <a:tailEnd type="none" w="med" len="med"/>
            </a:ln>
            <a:effectLst/>
          </p:spPr>
        </p:cxnSp>
        <p:cxnSp>
          <p:nvCxnSpPr>
            <p:cNvPr id="33" name="Gerade Verbindung 32"/>
            <p:cNvCxnSpPr/>
            <p:nvPr/>
          </p:nvCxnSpPr>
          <p:spPr bwMode="auto">
            <a:xfrm rot="10800000" flipV="1">
              <a:off x="4662489" y="4204498"/>
              <a:ext cx="1357322" cy="1"/>
            </a:xfrm>
            <a:prstGeom prst="line">
              <a:avLst/>
            </a:prstGeom>
            <a:solidFill>
              <a:schemeClr val="bg1"/>
            </a:solidFill>
            <a:ln w="25400" cap="flat" cmpd="sng" algn="ctr">
              <a:solidFill>
                <a:schemeClr val="bg1"/>
              </a:solidFill>
              <a:prstDash val="solid"/>
              <a:round/>
              <a:headEnd type="none" w="med" len="med"/>
              <a:tailEnd type="none" w="med" len="med"/>
            </a:ln>
            <a:effectLst/>
          </p:spPr>
        </p:cxnSp>
        <p:cxnSp>
          <p:nvCxnSpPr>
            <p:cNvPr id="34" name="Gerade Verbindung 33"/>
            <p:cNvCxnSpPr/>
            <p:nvPr/>
          </p:nvCxnSpPr>
          <p:spPr bwMode="auto">
            <a:xfrm rot="5400000">
              <a:off x="5636427" y="3821115"/>
              <a:ext cx="785818" cy="1588"/>
            </a:xfrm>
            <a:prstGeom prst="line">
              <a:avLst/>
            </a:prstGeom>
            <a:solidFill>
              <a:schemeClr val="bg1"/>
            </a:solidFill>
            <a:ln w="25400" cap="flat" cmpd="sng" algn="ctr">
              <a:solidFill>
                <a:schemeClr val="bg1"/>
              </a:solidFill>
              <a:prstDash val="solid"/>
              <a:round/>
              <a:headEnd type="none" w="med" len="med"/>
              <a:tailEnd type="none" w="med" len="med"/>
            </a:ln>
            <a:effectLst/>
          </p:spPr>
        </p:cxnSp>
      </p:grpSp>
      <p:sp>
        <p:nvSpPr>
          <p:cNvPr id="39" name="Textfeld 38"/>
          <p:cNvSpPr txBox="1"/>
          <p:nvPr/>
        </p:nvSpPr>
        <p:spPr>
          <a:xfrm>
            <a:off x="1475656" y="1196752"/>
            <a:ext cx="4680520" cy="400110"/>
          </a:xfrm>
          <a:prstGeom prst="rect">
            <a:avLst/>
          </a:prstGeom>
          <a:noFill/>
        </p:spPr>
        <p:txBody>
          <a:bodyPr wrap="square" rtlCol="0">
            <a:spAutoFit/>
          </a:bodyPr>
          <a:lstStyle/>
          <a:p>
            <a:r>
              <a:rPr lang="de-DE" sz="2000" dirty="0" smtClean="0">
                <a:solidFill>
                  <a:schemeClr val="accent2">
                    <a:lumMod val="60000"/>
                    <a:lumOff val="40000"/>
                  </a:schemeClr>
                </a:solidFill>
                <a:latin typeface="Adobe Naskh Medium" pitchFamily="50" charset="-78"/>
                <a:cs typeface="Adobe Naskh Medium" pitchFamily="50" charset="-78"/>
              </a:rPr>
              <a:t>U</a:t>
            </a:r>
            <a:r>
              <a:rPr lang="de-DE" sz="2000" baseline="30000" dirty="0" smtClean="0">
                <a:solidFill>
                  <a:schemeClr val="accent2">
                    <a:lumMod val="60000"/>
                    <a:lumOff val="40000"/>
                  </a:schemeClr>
                </a:solidFill>
                <a:latin typeface="Adobe Naskh Medium" pitchFamily="50" charset="-78"/>
                <a:cs typeface="Adobe Naskh Medium" pitchFamily="50" charset="-78"/>
              </a:rPr>
              <a:t>T</a:t>
            </a:r>
            <a:r>
              <a:rPr lang="de-DE" sz="2000" dirty="0" smtClean="0">
                <a:solidFill>
                  <a:schemeClr val="accent2">
                    <a:lumMod val="60000"/>
                    <a:lumOff val="40000"/>
                  </a:schemeClr>
                </a:solidFill>
                <a:latin typeface="Adobe Naskh Medium" pitchFamily="50" charset="-78"/>
                <a:cs typeface="Adobe Naskh Medium" pitchFamily="50" charset="-78"/>
              </a:rPr>
              <a:t> = 100 (min{0.6,0.7}) – (13 + 16) = 31</a:t>
            </a:r>
            <a:endParaRPr lang="de-DE" sz="2000" dirty="0">
              <a:solidFill>
                <a:schemeClr val="accent2">
                  <a:lumMod val="60000"/>
                  <a:lumOff val="40000"/>
                </a:schemeClr>
              </a:solidFill>
              <a:latin typeface="Adobe Naskh Medium" pitchFamily="50" charset="-78"/>
              <a:cs typeface="Adobe Naskh Medium" pitchFamily="50" charset="-78"/>
            </a:endParaRPr>
          </a:p>
        </p:txBody>
      </p:sp>
      <p:sp>
        <p:nvSpPr>
          <p:cNvPr id="40" name="Textfeld 39"/>
          <p:cNvSpPr txBox="1"/>
          <p:nvPr/>
        </p:nvSpPr>
        <p:spPr>
          <a:xfrm>
            <a:off x="644122" y="3297178"/>
            <a:ext cx="4752206" cy="369332"/>
          </a:xfrm>
          <a:prstGeom prst="rect">
            <a:avLst/>
          </a:prstGeom>
          <a:noFill/>
        </p:spPr>
        <p:txBody>
          <a:bodyPr wrap="square" rtlCol="0">
            <a:spAutoFit/>
          </a:bodyPr>
          <a:lstStyle/>
          <a:p>
            <a:r>
              <a:rPr lang="de-DE" dirty="0" smtClean="0">
                <a:solidFill>
                  <a:schemeClr val="accent1"/>
                </a:solidFill>
                <a:latin typeface="Adobe Naskh Medium" pitchFamily="50" charset="-78"/>
                <a:cs typeface="Adobe Naskh Medium" pitchFamily="50" charset="-78"/>
              </a:rPr>
              <a:t>U</a:t>
            </a:r>
            <a:r>
              <a:rPr lang="de-DE" baseline="30000" dirty="0" smtClean="0">
                <a:solidFill>
                  <a:schemeClr val="accent1"/>
                </a:solidFill>
                <a:latin typeface="Adobe Naskh Medium" pitchFamily="50" charset="-78"/>
                <a:cs typeface="Adobe Naskh Medium" pitchFamily="50" charset="-78"/>
              </a:rPr>
              <a:t>M</a:t>
            </a:r>
            <a:r>
              <a:rPr lang="de-DE" dirty="0" smtClean="0">
                <a:solidFill>
                  <a:schemeClr val="accent1"/>
                </a:solidFill>
                <a:latin typeface="Adobe Naskh Medium" pitchFamily="50" charset="-78"/>
                <a:cs typeface="Adobe Naskh Medium" pitchFamily="50" charset="-78"/>
              </a:rPr>
              <a:t> = 100 (min{0.6,1.0}) – (13 + 17) = 30</a:t>
            </a:r>
            <a:endParaRPr lang="de-DE" dirty="0">
              <a:solidFill>
                <a:schemeClr val="accent1"/>
              </a:solidFill>
              <a:latin typeface="Adobe Naskh Medium" pitchFamily="50" charset="-78"/>
              <a:cs typeface="Adobe Naskh Medium" pitchFamily="50" charset="-78"/>
            </a:endParaRPr>
          </a:p>
        </p:txBody>
      </p:sp>
      <p:sp>
        <p:nvSpPr>
          <p:cNvPr id="41" name="Textfeld 40"/>
          <p:cNvSpPr txBox="1"/>
          <p:nvPr/>
        </p:nvSpPr>
        <p:spPr>
          <a:xfrm>
            <a:off x="1452416" y="4724000"/>
            <a:ext cx="4847776" cy="400110"/>
          </a:xfrm>
          <a:prstGeom prst="rect">
            <a:avLst/>
          </a:prstGeom>
          <a:noFill/>
        </p:spPr>
        <p:txBody>
          <a:bodyPr wrap="square" rtlCol="0">
            <a:spAutoFit/>
          </a:bodyPr>
          <a:lstStyle/>
          <a:p>
            <a:r>
              <a:rPr lang="de-DE" sz="2000" dirty="0" smtClean="0">
                <a:solidFill>
                  <a:schemeClr val="bg1"/>
                </a:solidFill>
                <a:latin typeface="Adobe Naskh Medium" pitchFamily="50" charset="-78"/>
                <a:cs typeface="Adobe Naskh Medium" pitchFamily="50" charset="-78"/>
              </a:rPr>
              <a:t>U</a:t>
            </a:r>
            <a:r>
              <a:rPr lang="de-DE" sz="2000" baseline="30000" dirty="0" smtClean="0">
                <a:solidFill>
                  <a:schemeClr val="bg1"/>
                </a:solidFill>
                <a:latin typeface="Adobe Naskh Medium" pitchFamily="50" charset="-78"/>
                <a:cs typeface="Adobe Naskh Medium" pitchFamily="50" charset="-78"/>
              </a:rPr>
              <a:t>B</a:t>
            </a:r>
            <a:r>
              <a:rPr lang="de-DE" sz="2000" dirty="0" smtClean="0">
                <a:solidFill>
                  <a:schemeClr val="bg1"/>
                </a:solidFill>
                <a:latin typeface="Adobe Naskh Medium" pitchFamily="50" charset="-78"/>
                <a:cs typeface="Adobe Naskh Medium" pitchFamily="50" charset="-78"/>
              </a:rPr>
              <a:t> = 100 (min{0.5,1.0}) – (10 + 20) = 20</a:t>
            </a:r>
            <a:endParaRPr lang="de-DE" sz="2000" dirty="0">
              <a:solidFill>
                <a:schemeClr val="bg1"/>
              </a:solidFill>
              <a:latin typeface="Adobe Naskh Medium" pitchFamily="50" charset="-78"/>
              <a:cs typeface="Adobe Naskh Medium" pitchFamily="50" charset="-78"/>
            </a:endParaRPr>
          </a:p>
        </p:txBody>
      </p:sp>
      <p:sp>
        <p:nvSpPr>
          <p:cNvPr id="42" name="Textfeld 41"/>
          <p:cNvSpPr txBox="1"/>
          <p:nvPr/>
        </p:nvSpPr>
        <p:spPr>
          <a:xfrm>
            <a:off x="1264206" y="5353146"/>
            <a:ext cx="2523576" cy="307777"/>
          </a:xfrm>
          <a:prstGeom prst="rect">
            <a:avLst/>
          </a:prstGeom>
          <a:noFill/>
        </p:spPr>
        <p:txBody>
          <a:bodyPr wrap="none" rtlCol="0">
            <a:spAutoFit/>
          </a:bodyPr>
          <a:lstStyle/>
          <a:p>
            <a:r>
              <a:rPr lang="de-DE" sz="1400" dirty="0" smtClean="0">
                <a:solidFill>
                  <a:schemeClr val="bg1"/>
                </a:solidFill>
                <a:latin typeface="+mn-lt"/>
              </a:rPr>
              <a:t>Anbieter von Dienst 1 erhält :</a:t>
            </a:r>
            <a:endParaRPr lang="de-DE" sz="1400" dirty="0">
              <a:solidFill>
                <a:schemeClr val="bg1"/>
              </a:solidFill>
              <a:latin typeface="+mn-lt"/>
            </a:endParaRPr>
          </a:p>
        </p:txBody>
      </p:sp>
      <p:sp>
        <p:nvSpPr>
          <p:cNvPr id="43" name="Textfeld 42"/>
          <p:cNvSpPr txBox="1"/>
          <p:nvPr/>
        </p:nvSpPr>
        <p:spPr>
          <a:xfrm>
            <a:off x="1264206" y="5647651"/>
            <a:ext cx="2478692" cy="307777"/>
          </a:xfrm>
          <a:prstGeom prst="rect">
            <a:avLst/>
          </a:prstGeom>
          <a:noFill/>
        </p:spPr>
        <p:txBody>
          <a:bodyPr wrap="none" rtlCol="0">
            <a:spAutoFit/>
          </a:bodyPr>
          <a:lstStyle/>
          <a:p>
            <a:r>
              <a:rPr lang="de-DE" sz="1400" dirty="0" smtClean="0">
                <a:solidFill>
                  <a:schemeClr val="bg1"/>
                </a:solidFill>
                <a:latin typeface="+mn-lt"/>
              </a:rPr>
              <a:t>Anbieter von Dienst 2 erhält:</a:t>
            </a:r>
            <a:endParaRPr lang="de-DE" sz="1400" dirty="0">
              <a:solidFill>
                <a:schemeClr val="bg1"/>
              </a:solidFill>
              <a:latin typeface="+mn-lt"/>
            </a:endParaRPr>
          </a:p>
        </p:txBody>
      </p:sp>
      <p:sp>
        <p:nvSpPr>
          <p:cNvPr id="44" name="Textfeld 43"/>
          <p:cNvSpPr txBox="1"/>
          <p:nvPr/>
        </p:nvSpPr>
        <p:spPr>
          <a:xfrm>
            <a:off x="1270793" y="6073551"/>
            <a:ext cx="1681871" cy="307777"/>
          </a:xfrm>
          <a:prstGeom prst="rect">
            <a:avLst/>
          </a:prstGeom>
          <a:noFill/>
        </p:spPr>
        <p:txBody>
          <a:bodyPr wrap="none" rtlCol="0">
            <a:spAutoFit/>
          </a:bodyPr>
          <a:lstStyle/>
          <a:p>
            <a:r>
              <a:rPr lang="en-US" sz="1400" dirty="0" smtClean="0">
                <a:solidFill>
                  <a:schemeClr val="bg1"/>
                </a:solidFill>
                <a:latin typeface="+mn-lt"/>
              </a:rPr>
              <a:t>Nachfragernutzen:</a:t>
            </a:r>
            <a:endParaRPr lang="en-US" sz="1400" dirty="0">
              <a:solidFill>
                <a:schemeClr val="bg1"/>
              </a:solidFill>
              <a:latin typeface="+mn-lt"/>
            </a:endParaRPr>
          </a:p>
        </p:txBody>
      </p:sp>
      <p:pic>
        <p:nvPicPr>
          <p:cNvPr id="45" name="Grafik 44" descr="TP_tmp.png"/>
          <p:cNvPicPr>
            <a:picLocks noChangeAspect="1"/>
          </p:cNvPicPr>
          <p:nvPr>
            <p:custDataLst>
              <p:tags r:id="rId1"/>
            </p:custDataLst>
          </p:nvPr>
        </p:nvPicPr>
        <p:blipFill>
          <a:blip r:embed="rId11" cstate="print">
            <a:clrChange>
              <a:clrFrom>
                <a:srgbClr val="FFFFFF"/>
              </a:clrFrom>
              <a:clrTo>
                <a:srgbClr val="FFFFFF">
                  <a:alpha val="0"/>
                </a:srgbClr>
              </a:clrTo>
            </a:clrChange>
            <a:lum bright="70000" contrast="-70000"/>
          </a:blip>
          <a:stretch>
            <a:fillRect/>
          </a:stretch>
        </p:blipFill>
        <p:spPr bwMode="auto">
          <a:xfrm>
            <a:off x="3982427" y="5383924"/>
            <a:ext cx="1936586" cy="213280"/>
          </a:xfrm>
          <a:prstGeom prst="rect">
            <a:avLst/>
          </a:prstGeom>
          <a:noFill/>
          <a:ln/>
          <a:effectLst/>
        </p:spPr>
      </p:pic>
      <p:pic>
        <p:nvPicPr>
          <p:cNvPr id="46" name="Grafik 45" descr="TP_tmp.png"/>
          <p:cNvPicPr>
            <a:picLocks noChangeAspect="1"/>
          </p:cNvPicPr>
          <p:nvPr>
            <p:custDataLst>
              <p:tags r:id="rId2"/>
            </p:custDataLst>
          </p:nvPr>
        </p:nvPicPr>
        <p:blipFill>
          <a:blip r:embed="rId12" cstate="print">
            <a:clrChange>
              <a:clrFrom>
                <a:srgbClr val="FFFFFF"/>
              </a:clrFrom>
              <a:clrTo>
                <a:srgbClr val="FFFFFF">
                  <a:alpha val="0"/>
                </a:srgbClr>
              </a:clrTo>
            </a:clrChange>
            <a:lum bright="70000" contrast="-70000"/>
          </a:blip>
          <a:stretch>
            <a:fillRect/>
          </a:stretch>
        </p:blipFill>
        <p:spPr bwMode="auto">
          <a:xfrm>
            <a:off x="3982427" y="5669676"/>
            <a:ext cx="1936586" cy="213280"/>
          </a:xfrm>
          <a:prstGeom prst="rect">
            <a:avLst/>
          </a:prstGeom>
          <a:noFill/>
          <a:ln/>
          <a:effectLst/>
        </p:spPr>
      </p:pic>
      <p:pic>
        <p:nvPicPr>
          <p:cNvPr id="47" name="Grafik 46" descr="TP_tmp.png"/>
          <p:cNvPicPr>
            <a:picLocks noChangeAspect="1"/>
          </p:cNvPicPr>
          <p:nvPr>
            <p:custDataLst>
              <p:tags r:id="rId3"/>
            </p:custDataLst>
          </p:nvPr>
        </p:nvPicPr>
        <p:blipFill>
          <a:blip r:embed="rId13" cstate="print">
            <a:clrChange>
              <a:clrFrom>
                <a:srgbClr val="FFFFFF"/>
              </a:clrFrom>
              <a:clrTo>
                <a:srgbClr val="FFFFFF">
                  <a:alpha val="0"/>
                </a:srgbClr>
              </a:clrTo>
            </a:clrChange>
            <a:lum bright="70000" contrast="-70000"/>
          </a:blip>
          <a:stretch>
            <a:fillRect/>
          </a:stretch>
        </p:blipFill>
        <p:spPr bwMode="auto">
          <a:xfrm>
            <a:off x="3963881" y="6095576"/>
            <a:ext cx="3200407" cy="230429"/>
          </a:xfrm>
          <a:prstGeom prst="rect">
            <a:avLst/>
          </a:prstGeom>
          <a:noFill/>
          <a:ln/>
          <a:effectLst/>
        </p:spPr>
      </p:pic>
      <p:cxnSp>
        <p:nvCxnSpPr>
          <p:cNvPr id="49" name="Gerade Verbindung 48"/>
          <p:cNvCxnSpPr/>
          <p:nvPr/>
        </p:nvCxnSpPr>
        <p:spPr>
          <a:xfrm>
            <a:off x="1187624" y="6010240"/>
            <a:ext cx="5976664" cy="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0" name="Richtungspfeil 49"/>
          <p:cNvSpPr/>
          <p:nvPr/>
        </p:nvSpPr>
        <p:spPr>
          <a:xfrm>
            <a:off x="251520" y="5373216"/>
            <a:ext cx="792088"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3"/>
          <p:cNvGrpSpPr/>
          <p:nvPr/>
        </p:nvGrpSpPr>
        <p:grpSpPr>
          <a:xfrm>
            <a:off x="6448751" y="1196752"/>
            <a:ext cx="2367352" cy="3786216"/>
            <a:chOff x="6419490" y="1357296"/>
            <a:chExt cx="2367352" cy="3786216"/>
          </a:xfrm>
        </p:grpSpPr>
        <p:grpSp>
          <p:nvGrpSpPr>
            <p:cNvPr id="52" name="Gruppieren 67"/>
            <p:cNvGrpSpPr/>
            <p:nvPr/>
          </p:nvGrpSpPr>
          <p:grpSpPr bwMode="auto">
            <a:xfrm>
              <a:off x="6419490" y="1357296"/>
              <a:ext cx="2367352" cy="3786216"/>
              <a:chOff x="6419490" y="1357296"/>
              <a:chExt cx="2367352" cy="3786216"/>
            </a:xfrm>
          </p:grpSpPr>
          <p:sp>
            <p:nvSpPr>
              <p:cNvPr id="57" name="Rechteck 56"/>
              <p:cNvSpPr/>
              <p:nvPr/>
            </p:nvSpPr>
            <p:spPr bwMode="auto">
              <a:xfrm>
                <a:off x="6429388" y="1357296"/>
                <a:ext cx="2357454" cy="3786216"/>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defTabSz="914400" eaLnBrk="1" latinLnBrk="0" hangingPunct="1">
                  <a:lnSpc>
                    <a:spcPct val="100000"/>
                  </a:lnSpc>
                  <a:buSzTx/>
                  <a:tabLst/>
                </a:pPr>
                <a:endParaRPr lang="en-US" sz="1400" dirty="0" err="1" smtClean="0">
                  <a:solidFill>
                    <a:schemeClr val="bg1"/>
                  </a:solidFill>
                  <a:latin typeface="+mj-lt"/>
                </a:endParaRPr>
              </a:p>
            </p:txBody>
          </p:sp>
          <p:sp>
            <p:nvSpPr>
              <p:cNvPr id="58" name="Textfeld 57"/>
              <p:cNvSpPr txBox="1"/>
              <p:nvPr/>
            </p:nvSpPr>
            <p:spPr bwMode="auto">
              <a:xfrm>
                <a:off x="6431083" y="2636686"/>
                <a:ext cx="2005677" cy="307777"/>
              </a:xfrm>
              <a:prstGeom prst="rect">
                <a:avLst/>
              </a:prstGeom>
              <a:noFill/>
            </p:spPr>
            <p:txBody>
              <a:bodyPr wrap="none" rtlCol="0">
                <a:spAutoFit/>
              </a:bodyPr>
              <a:lstStyle/>
              <a:p>
                <a:r>
                  <a:rPr lang="de-DE" sz="1400" b="1" dirty="0" smtClean="0">
                    <a:solidFill>
                      <a:srgbClr val="000000"/>
                    </a:solidFill>
                    <a:latin typeface="+mn-lt"/>
                  </a:rPr>
                  <a:t>Zahlungsbereitschaft</a:t>
                </a:r>
                <a:endParaRPr lang="de-DE" sz="1400" b="1" dirty="0">
                  <a:solidFill>
                    <a:srgbClr val="000000"/>
                  </a:solidFill>
                  <a:latin typeface="+mn-lt"/>
                </a:endParaRPr>
              </a:p>
            </p:txBody>
          </p:sp>
          <p:sp>
            <p:nvSpPr>
              <p:cNvPr id="59" name="Textfeld 58"/>
              <p:cNvSpPr txBox="1"/>
              <p:nvPr/>
            </p:nvSpPr>
            <p:spPr bwMode="auto">
              <a:xfrm>
                <a:off x="6419490" y="3194338"/>
                <a:ext cx="1872629" cy="307777"/>
              </a:xfrm>
              <a:prstGeom prst="rect">
                <a:avLst/>
              </a:prstGeom>
              <a:noFill/>
            </p:spPr>
            <p:txBody>
              <a:bodyPr wrap="none" rtlCol="0">
                <a:spAutoFit/>
              </a:bodyPr>
              <a:lstStyle/>
              <a:p>
                <a:r>
                  <a:rPr lang="de-DE" sz="1400" b="1" dirty="0" smtClean="0">
                    <a:solidFill>
                      <a:srgbClr val="000000"/>
                    </a:solidFill>
                    <a:latin typeface="+mn-lt"/>
                  </a:rPr>
                  <a:t>Allokationsfunktion</a:t>
                </a:r>
                <a:endParaRPr lang="de-DE" sz="1400" b="1" dirty="0">
                  <a:solidFill>
                    <a:srgbClr val="000000"/>
                  </a:solidFill>
                  <a:latin typeface="+mn-lt"/>
                </a:endParaRPr>
              </a:p>
            </p:txBody>
          </p:sp>
          <p:sp>
            <p:nvSpPr>
              <p:cNvPr id="60" name="Textfeld 59"/>
              <p:cNvSpPr txBox="1"/>
              <p:nvPr/>
            </p:nvSpPr>
            <p:spPr bwMode="auto">
              <a:xfrm>
                <a:off x="6429388" y="3857628"/>
                <a:ext cx="1641283" cy="307777"/>
              </a:xfrm>
              <a:prstGeom prst="rect">
                <a:avLst/>
              </a:prstGeom>
              <a:noFill/>
            </p:spPr>
            <p:txBody>
              <a:bodyPr wrap="none" rtlCol="0">
                <a:spAutoFit/>
              </a:bodyPr>
              <a:lstStyle/>
              <a:p>
                <a:r>
                  <a:rPr lang="de-DE" sz="1400" b="1" dirty="0" smtClean="0">
                    <a:solidFill>
                      <a:srgbClr val="000000"/>
                    </a:solidFill>
                    <a:latin typeface="+mn-lt"/>
                  </a:rPr>
                  <a:t>Transferfunktion</a:t>
                </a:r>
                <a:endParaRPr lang="de-DE" sz="1400" b="1" dirty="0">
                  <a:solidFill>
                    <a:srgbClr val="000000"/>
                  </a:solidFill>
                  <a:latin typeface="+mn-lt"/>
                </a:endParaRPr>
              </a:p>
            </p:txBody>
          </p:sp>
          <p:pic>
            <p:nvPicPr>
              <p:cNvPr id="61" name="Grafik 33" descr="TP_tmp.png"/>
              <p:cNvPicPr>
                <a:picLocks noChangeAspect="1"/>
              </p:cNvPicPr>
              <p:nvPr>
                <p:custDataLst>
                  <p:tags r:id="rId5"/>
                </p:custDataLst>
              </p:nvPr>
            </p:nvPicPr>
            <p:blipFill>
              <a:blip r:embed="rId14" cstate="print">
                <a:clrChange>
                  <a:clrFrom>
                    <a:srgbClr val="FFFFFF"/>
                  </a:clrFrom>
                  <a:clrTo>
                    <a:srgbClr val="FFFFFF">
                      <a:alpha val="0"/>
                    </a:srgbClr>
                  </a:clrTo>
                </a:clrChange>
              </a:blip>
              <a:stretch>
                <a:fillRect/>
              </a:stretch>
            </p:blipFill>
            <p:spPr bwMode="auto">
              <a:xfrm>
                <a:off x="6527740" y="2952013"/>
                <a:ext cx="603810" cy="142951"/>
              </a:xfrm>
              <a:prstGeom prst="rect">
                <a:avLst/>
              </a:prstGeom>
              <a:noFill/>
              <a:ln/>
              <a:effectLst/>
            </p:spPr>
          </p:pic>
          <p:pic>
            <p:nvPicPr>
              <p:cNvPr id="62" name="Grafik 31" descr="TP_tmp.emf"/>
              <p:cNvPicPr>
                <a:picLocks noChangeAspect="1"/>
              </p:cNvPicPr>
              <p:nvPr>
                <p:custDataLst>
                  <p:tags r:id="rId6"/>
                </p:custDataLst>
              </p:nvPr>
            </p:nvPicPr>
            <p:blipFill>
              <a:blip r:embed="rId15" cstate="print">
                <a:clrChange>
                  <a:clrFrom>
                    <a:srgbClr val="FFFFFF"/>
                  </a:clrFrom>
                  <a:clrTo>
                    <a:srgbClr val="FFFFFF">
                      <a:alpha val="0"/>
                    </a:srgbClr>
                  </a:clrTo>
                </a:clrChange>
              </a:blip>
              <a:stretch>
                <a:fillRect/>
              </a:stretch>
            </p:blipFill>
            <p:spPr bwMode="auto">
              <a:xfrm>
                <a:off x="6523700" y="3500912"/>
                <a:ext cx="1849835" cy="230429"/>
              </a:xfrm>
              <a:prstGeom prst="rect">
                <a:avLst/>
              </a:prstGeom>
              <a:noFill/>
              <a:ln/>
              <a:effectLst/>
            </p:spPr>
          </p:pic>
          <p:sp>
            <p:nvSpPr>
              <p:cNvPr id="63" name="Textfeld 62"/>
              <p:cNvSpPr txBox="1"/>
              <p:nvPr/>
            </p:nvSpPr>
            <p:spPr bwMode="auto">
              <a:xfrm>
                <a:off x="6429388" y="1357296"/>
                <a:ext cx="2357454" cy="338554"/>
              </a:xfrm>
              <a:prstGeom prst="rect">
                <a:avLst/>
              </a:prstGeom>
              <a:solidFill>
                <a:schemeClr val="accent1"/>
              </a:solidFill>
              <a:ln>
                <a:solidFill>
                  <a:schemeClr val="bg1">
                    <a:lumMod val="65000"/>
                  </a:schemeClr>
                </a:solidFill>
              </a:ln>
            </p:spPr>
            <p:txBody>
              <a:bodyPr wrap="square" rtlCol="0">
                <a:noAutofit/>
              </a:bodyPr>
              <a:lstStyle/>
              <a:p>
                <a:r>
                  <a:rPr lang="de-DE" b="1" dirty="0" smtClean="0">
                    <a:solidFill>
                      <a:schemeClr val="bg1"/>
                    </a:solidFill>
                    <a:latin typeface="+mj-lt"/>
                  </a:rPr>
                  <a:t>Legende</a:t>
                </a:r>
                <a:endParaRPr lang="de-DE" b="1" dirty="0">
                  <a:solidFill>
                    <a:schemeClr val="bg1"/>
                  </a:solidFill>
                  <a:latin typeface="+mj-lt"/>
                </a:endParaRPr>
              </a:p>
            </p:txBody>
          </p:sp>
          <p:sp>
            <p:nvSpPr>
              <p:cNvPr id="64" name="Textfeld 63"/>
              <p:cNvSpPr txBox="1"/>
              <p:nvPr/>
            </p:nvSpPr>
            <p:spPr bwMode="auto">
              <a:xfrm>
                <a:off x="6425577" y="1785926"/>
                <a:ext cx="2049722" cy="523220"/>
              </a:xfrm>
              <a:prstGeom prst="rect">
                <a:avLst/>
              </a:prstGeom>
              <a:noFill/>
            </p:spPr>
            <p:txBody>
              <a:bodyPr wrap="none" rtlCol="0">
                <a:spAutoFit/>
              </a:bodyPr>
              <a:lstStyle/>
              <a:p>
                <a:r>
                  <a:rPr lang="de-DE" sz="1400" b="1" dirty="0" smtClean="0">
                    <a:solidFill>
                      <a:srgbClr val="000000"/>
                    </a:solidFill>
                    <a:latin typeface="+mn-lt"/>
                  </a:rPr>
                  <a:t>Aggregationsfunktion</a:t>
                </a:r>
                <a:br>
                  <a:rPr lang="de-DE" sz="1400" b="1" dirty="0" smtClean="0">
                    <a:solidFill>
                      <a:srgbClr val="000000"/>
                    </a:solidFill>
                    <a:latin typeface="+mn-lt"/>
                  </a:rPr>
                </a:br>
                <a:r>
                  <a:rPr lang="de-DE" sz="1400" b="1" dirty="0" smtClean="0">
                    <a:solidFill>
                      <a:srgbClr val="000000"/>
                    </a:solidFill>
                    <a:latin typeface="+mn-lt"/>
                  </a:rPr>
                  <a:t>Durchsatz</a:t>
                </a:r>
                <a:endParaRPr lang="de-DE" sz="1400" b="1" dirty="0">
                  <a:solidFill>
                    <a:srgbClr val="000000"/>
                  </a:solidFill>
                  <a:latin typeface="+mn-lt"/>
                </a:endParaRPr>
              </a:p>
            </p:txBody>
          </p:sp>
          <p:pic>
            <p:nvPicPr>
              <p:cNvPr id="65" name="Grafik 40" descr="TP_tmp.png"/>
              <p:cNvPicPr>
                <a:picLocks noChangeAspect="1"/>
              </p:cNvPicPr>
              <p:nvPr>
                <p:custDataLst>
                  <p:tags r:id="rId7"/>
                </p:custDataLst>
              </p:nvPr>
            </p:nvPicPr>
            <p:blipFill>
              <a:blip r:embed="rId16" cstate="print">
                <a:clrChange>
                  <a:clrFrom>
                    <a:srgbClr val="FFFFFF"/>
                  </a:clrFrom>
                  <a:clrTo>
                    <a:srgbClr val="FFFFFF">
                      <a:alpha val="0"/>
                    </a:srgbClr>
                  </a:clrTo>
                </a:clrChange>
              </a:blip>
              <a:stretch>
                <a:fillRect/>
              </a:stretch>
            </p:blipFill>
            <p:spPr bwMode="auto">
              <a:xfrm>
                <a:off x="6528726" y="2311129"/>
                <a:ext cx="1316434" cy="283769"/>
              </a:xfrm>
              <a:prstGeom prst="rect">
                <a:avLst/>
              </a:prstGeom>
              <a:noFill/>
              <a:ln/>
              <a:effectLst/>
            </p:spPr>
          </p:pic>
        </p:grpSp>
        <p:sp>
          <p:nvSpPr>
            <p:cNvPr id="53" name="Runde Klammer rechts 104"/>
            <p:cNvSpPr/>
            <p:nvPr/>
          </p:nvSpPr>
          <p:spPr bwMode="auto">
            <a:xfrm rot="5400000">
              <a:off x="8237250" y="4165291"/>
              <a:ext cx="73833" cy="739599"/>
            </a:xfrm>
            <a:prstGeom prst="rightBracket">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1"/>
                </a:buClr>
                <a:buSzTx/>
                <a:buFont typeface="Wingdings 2" pitchFamily="18" charset="2"/>
                <a:buNone/>
                <a:tabLst/>
              </a:pPr>
              <a:endParaRPr kumimoji="0" lang="en-US" sz="1600" b="0" i="0" u="none" strike="noStrike" cap="none" normalizeH="0" baseline="0" smtClean="0">
                <a:ln>
                  <a:noFill/>
                </a:ln>
                <a:solidFill>
                  <a:schemeClr val="bg1"/>
                </a:solidFill>
                <a:effectLst/>
                <a:latin typeface="Arial" charset="0"/>
              </a:endParaRPr>
            </a:p>
          </p:txBody>
        </p:sp>
        <p:sp>
          <p:nvSpPr>
            <p:cNvPr id="54" name="Textfeld 53"/>
            <p:cNvSpPr txBox="1"/>
            <p:nvPr/>
          </p:nvSpPr>
          <p:spPr bwMode="auto">
            <a:xfrm>
              <a:off x="7000893" y="4712489"/>
              <a:ext cx="1223877" cy="288147"/>
            </a:xfrm>
            <a:prstGeom prst="rect">
              <a:avLst/>
            </a:prstGeom>
            <a:noFill/>
            <a:ln>
              <a:solidFill>
                <a:schemeClr val="accent1"/>
              </a:solidFill>
            </a:ln>
          </p:spPr>
          <p:txBody>
            <a:bodyPr wrap="none" lIns="36000" tIns="36000" rIns="36000" bIns="36000" rtlCol="0" anchor="ctr" anchorCtr="0">
              <a:noAutofit/>
            </a:bodyPr>
            <a:lstStyle/>
            <a:p>
              <a:pPr algn="ctr"/>
              <a:r>
                <a:rPr lang="de-DE" sz="1200" b="1" dirty="0" smtClean="0">
                  <a:latin typeface="+mj-lt"/>
                </a:rPr>
                <a:t>„Critical </a:t>
              </a:r>
              <a:r>
                <a:rPr lang="de-DE" sz="1200" b="1" dirty="0" err="1" smtClean="0">
                  <a:latin typeface="+mj-lt"/>
                </a:rPr>
                <a:t>value</a:t>
              </a:r>
              <a:r>
                <a:rPr lang="de-DE" sz="1200" b="1" dirty="0" smtClean="0">
                  <a:latin typeface="+mj-lt"/>
                </a:rPr>
                <a:t>“</a:t>
              </a:r>
              <a:endParaRPr lang="de-DE" sz="1200" b="1" dirty="0">
                <a:latin typeface="+mj-lt"/>
              </a:endParaRPr>
            </a:p>
          </p:txBody>
        </p:sp>
        <p:cxnSp>
          <p:nvCxnSpPr>
            <p:cNvPr id="55" name="Gerade Verbindung 22"/>
            <p:cNvCxnSpPr>
              <a:stCxn id="53" idx="2"/>
              <a:endCxn id="54" idx="0"/>
            </p:cNvCxnSpPr>
            <p:nvPr/>
          </p:nvCxnSpPr>
          <p:spPr bwMode="auto">
            <a:xfrm rot="16200000" flipH="1" flipV="1">
              <a:off x="7873258" y="4311581"/>
              <a:ext cx="140482" cy="661334"/>
            </a:xfrm>
            <a:prstGeom prst="bentConnector3">
              <a:avLst>
                <a:gd name="adj1" fmla="val 49497"/>
              </a:avLst>
            </a:prstGeom>
            <a:solidFill>
              <a:schemeClr val="bg1"/>
            </a:solidFill>
            <a:ln w="3175" cap="flat" cmpd="sng" algn="ctr">
              <a:solidFill>
                <a:schemeClr val="accent1"/>
              </a:solidFill>
              <a:prstDash val="solid"/>
              <a:round/>
              <a:headEnd type="none" w="med" len="med"/>
              <a:tailEnd type="none" w="med" len="med"/>
            </a:ln>
            <a:effectLst/>
          </p:spPr>
        </p:cxnSp>
        <p:pic>
          <p:nvPicPr>
            <p:cNvPr id="56" name="Grafik 52" descr="TP_tmp.png"/>
            <p:cNvPicPr>
              <a:picLocks noChangeAspect="1"/>
            </p:cNvPicPr>
            <p:nvPr>
              <p:custDataLst>
                <p:tags r:id="rId4"/>
              </p:custDataLst>
            </p:nvPr>
          </p:nvPicPr>
          <p:blipFill>
            <a:blip r:embed="rId17" cstate="print">
              <a:clrChange>
                <a:clrFrom>
                  <a:srgbClr val="FFFFFF"/>
                </a:clrFrom>
                <a:clrTo>
                  <a:srgbClr val="FFFFFF">
                    <a:alpha val="0"/>
                  </a:srgbClr>
                </a:clrTo>
              </a:clrChange>
            </a:blip>
            <a:stretch>
              <a:fillRect/>
            </a:stretch>
          </p:blipFill>
          <p:spPr bwMode="auto">
            <a:xfrm>
              <a:off x="6511391" y="4214818"/>
              <a:ext cx="2204013" cy="390450"/>
            </a:xfrm>
            <a:prstGeom prst="rect">
              <a:avLst/>
            </a:prstGeom>
            <a:noFill/>
            <a:ln/>
            <a:effectLst/>
          </p:spPr>
        </p:pic>
      </p:grpSp>
      <p:sp>
        <p:nvSpPr>
          <p:cNvPr id="3" name="Rechteck 2"/>
          <p:cNvSpPr/>
          <p:nvPr/>
        </p:nvSpPr>
        <p:spPr>
          <a:xfrm>
            <a:off x="1619672" y="1196752"/>
            <a:ext cx="1440160" cy="1587167"/>
          </a:xfrm>
          <a:prstGeom prst="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3587979" y="1179541"/>
            <a:ext cx="1440160" cy="1604378"/>
          </a:xfrm>
          <a:prstGeom prst="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1" grpId="0"/>
      <p:bldP spid="42" grpId="0"/>
      <p:bldP spid="43" grpId="0"/>
      <p:bldP spid="44" grpId="0"/>
      <p:bldP spid="50" grpId="0" animBg="1"/>
      <p:bldP spid="3"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8" descr="dark_network.png"/>
          <p:cNvPicPr>
            <a:picLocks noChangeAspect="1"/>
          </p:cNvPicPr>
          <p:nvPr/>
        </p:nvPicPr>
        <p:blipFill rotWithShape="1">
          <a:blip r:embed="rId3" cstate="print">
            <a:duotone>
              <a:prstClr val="black"/>
              <a:srgbClr val="D9C3A5">
                <a:tint val="50000"/>
                <a:satMod val="180000"/>
              </a:srgbClr>
            </a:duotone>
            <a:alphaModFix/>
          </a:blip>
          <a:srcRect l="54923"/>
          <a:stretch/>
        </p:blipFill>
        <p:spPr>
          <a:xfrm>
            <a:off x="5862335" y="4340397"/>
            <a:ext cx="2886129" cy="2040931"/>
          </a:xfrm>
          <a:prstGeom prst="roundRect">
            <a:avLst>
              <a:gd name="adj" fmla="val 4238"/>
            </a:avLst>
          </a:prstGeom>
          <a:solidFill>
            <a:srgbClr val="FFFFFF">
              <a:shade val="85000"/>
            </a:srgbClr>
          </a:solidFill>
          <a:ln w="3175" cmpd="sng">
            <a:noFill/>
          </a:ln>
          <a:effectLst/>
        </p:spPr>
      </p:pic>
      <p:sp>
        <p:nvSpPr>
          <p:cNvPr id="2" name="Titel 1"/>
          <p:cNvSpPr>
            <a:spLocks noGrp="1"/>
          </p:cNvSpPr>
          <p:nvPr>
            <p:ph type="title"/>
          </p:nvPr>
        </p:nvSpPr>
        <p:spPr/>
        <p:txBody>
          <a:bodyPr/>
          <a:lstStyle/>
          <a:p>
            <a:r>
              <a:rPr lang="de-DE" dirty="0" smtClean="0"/>
              <a:t>Eigenschaften</a:t>
            </a:r>
            <a:endParaRPr lang="de-DE" dirty="0"/>
          </a:p>
        </p:txBody>
      </p:sp>
      <p:sp>
        <p:nvSpPr>
          <p:cNvPr id="3" name="Inhaltsplatzhalter 2"/>
          <p:cNvSpPr>
            <a:spLocks noGrp="1"/>
          </p:cNvSpPr>
          <p:nvPr>
            <p:ph idx="1"/>
          </p:nvPr>
        </p:nvSpPr>
        <p:spPr>
          <a:xfrm>
            <a:off x="392113" y="1340768"/>
            <a:ext cx="8356600" cy="2373982"/>
          </a:xfrm>
        </p:spPr>
        <p:txBody>
          <a:bodyPr/>
          <a:lstStyle/>
          <a:p>
            <a:pPr marL="0" indent="0">
              <a:buNone/>
            </a:pPr>
            <a:r>
              <a:rPr lang="de-DE" dirty="0" smtClean="0"/>
              <a:t>Der Mechanismus:</a:t>
            </a:r>
          </a:p>
          <a:p>
            <a:r>
              <a:rPr lang="de-DE" dirty="0" smtClean="0"/>
              <a:t>...identifiziert die </a:t>
            </a:r>
            <a:r>
              <a:rPr lang="de-DE" dirty="0" smtClean="0"/>
              <a:t>jeweils </a:t>
            </a:r>
            <a:r>
              <a:rPr lang="de-DE" dirty="0" smtClean="0"/>
              <a:t>aktuell beste Lösung.</a:t>
            </a:r>
          </a:p>
          <a:p>
            <a:r>
              <a:rPr lang="de-DE" dirty="0" smtClean="0"/>
              <a:t>Es lohnt sich </a:t>
            </a:r>
            <a:r>
              <a:rPr lang="de-DE" dirty="0" smtClean="0"/>
              <a:t>nicht</a:t>
            </a:r>
            <a:r>
              <a:rPr lang="de-DE" dirty="0" smtClean="0"/>
              <a:t>, über die Eigenschaften der Dienste zu lügen.</a:t>
            </a:r>
          </a:p>
          <a:p>
            <a:r>
              <a:rPr lang="de-DE" dirty="0" smtClean="0"/>
              <a:t>Kein Dienstanbieter stellt sich durch die Teilnahme am Mechanismus schlechter</a:t>
            </a:r>
            <a:r>
              <a:rPr lang="de-DE" dirty="0" smtClean="0"/>
              <a:t>.</a:t>
            </a:r>
            <a:br>
              <a:rPr lang="de-DE" dirty="0" smtClean="0"/>
            </a:br>
            <a:r>
              <a:rPr lang="de-DE" dirty="0" smtClean="0"/>
              <a:t/>
            </a:r>
            <a:br>
              <a:rPr lang="de-DE" dirty="0" smtClean="0"/>
            </a:br>
            <a:endParaRPr lang="de-DE" dirty="0" smtClean="0"/>
          </a:p>
          <a:p>
            <a:endParaRPr lang="de-DE" dirty="0"/>
          </a:p>
        </p:txBody>
      </p:sp>
      <p:sp>
        <p:nvSpPr>
          <p:cNvPr id="8" name="Inhaltsplatzhalter 2"/>
          <p:cNvSpPr txBox="1">
            <a:spLocks/>
          </p:cNvSpPr>
          <p:nvPr/>
        </p:nvSpPr>
        <p:spPr bwMode="auto">
          <a:xfrm>
            <a:off x="395536" y="3287266"/>
            <a:ext cx="8356600" cy="23739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4"/>
              </a:buBlip>
              <a:defRPr sz="2000">
                <a:solidFill>
                  <a:schemeClr val="bg1"/>
                </a:solidFill>
                <a:latin typeface="+mn-lt"/>
                <a:ea typeface="+mn-ea"/>
                <a:cs typeface="+mn-cs"/>
              </a:defRPr>
            </a:lvl1pPr>
            <a:lvl2pPr marL="790575" indent="-314325" algn="l" rtl="0" eaLnBrk="1" fontAlgn="base" hangingPunct="1">
              <a:spcBef>
                <a:spcPct val="20000"/>
              </a:spcBef>
              <a:spcAft>
                <a:spcPct val="0"/>
              </a:spcAft>
              <a:buBlip>
                <a:blip r:embed="rId5"/>
              </a:buBlip>
              <a:defRPr>
                <a:solidFill>
                  <a:schemeClr val="bg1"/>
                </a:solidFill>
                <a:latin typeface="+mn-lt"/>
              </a:defRPr>
            </a:lvl2pPr>
            <a:lvl3pPr marL="1209675" indent="-276225" algn="l" rtl="0" eaLnBrk="1" fontAlgn="base" hangingPunct="1">
              <a:spcBef>
                <a:spcPct val="20000"/>
              </a:spcBef>
              <a:spcAft>
                <a:spcPct val="0"/>
              </a:spcAft>
              <a:buBlip>
                <a:blip r:embed="rId6"/>
              </a:buBlip>
              <a:defRPr sz="1600">
                <a:solidFill>
                  <a:schemeClr val="bg1"/>
                </a:solidFill>
                <a:latin typeface="+mn-lt"/>
              </a:defRPr>
            </a:lvl3pPr>
            <a:lvl4pPr marL="1657350" indent="-276225" algn="l" rtl="0" eaLnBrk="1" fontAlgn="base" hangingPunct="1">
              <a:spcBef>
                <a:spcPct val="20000"/>
              </a:spcBef>
              <a:spcAft>
                <a:spcPct val="0"/>
              </a:spcAft>
              <a:buBlip>
                <a:blip r:embed="rId6"/>
              </a:buBlip>
              <a:defRPr sz="1600">
                <a:solidFill>
                  <a:schemeClr val="bg1"/>
                </a:solidFill>
                <a:latin typeface="+mn-lt"/>
              </a:defRPr>
            </a:lvl4pPr>
            <a:lvl5pPr marL="2095500" indent="-276225" algn="l" rtl="0" eaLnBrk="1" fontAlgn="base" hangingPunct="1">
              <a:spcBef>
                <a:spcPct val="20000"/>
              </a:spcBef>
              <a:spcAft>
                <a:spcPct val="0"/>
              </a:spcAft>
              <a:buBlip>
                <a:blip r:embed="rId6"/>
              </a:buBlip>
              <a:defRPr sz="1600">
                <a:solidFill>
                  <a:schemeClr val="bg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marL="0" indent="0">
              <a:buFontTx/>
              <a:buNone/>
            </a:pPr>
            <a:r>
              <a:rPr lang="de-DE" dirty="0" smtClean="0"/>
              <a:t>Die Plattform:</a:t>
            </a:r>
          </a:p>
          <a:p>
            <a:r>
              <a:rPr lang="de-DE" dirty="0" smtClean="0"/>
              <a:t>...bringt Anbieter und Nachfrager zusammen.</a:t>
            </a:r>
          </a:p>
          <a:p>
            <a:r>
              <a:rPr lang="de-DE" dirty="0" smtClean="0"/>
              <a:t>...ist die Schnittstelle zwischen Kunden und dem Service Netzwerk.</a:t>
            </a:r>
          </a:p>
          <a:p>
            <a:r>
              <a:rPr lang="de-DE" dirty="0" smtClean="0"/>
              <a:t>...ermöglicht </a:t>
            </a:r>
            <a:r>
              <a:rPr lang="de-DE" dirty="0" err="1" smtClean="0"/>
              <a:t>One</a:t>
            </a:r>
            <a:r>
              <a:rPr lang="de-DE" dirty="0" smtClean="0"/>
              <a:t>-</a:t>
            </a:r>
            <a:r>
              <a:rPr lang="de-DE" dirty="0" err="1" smtClean="0"/>
              <a:t>Stop</a:t>
            </a:r>
            <a:r>
              <a:rPr lang="de-DE" dirty="0" smtClean="0"/>
              <a:t>-Shopping.</a:t>
            </a:r>
          </a:p>
          <a:p>
            <a:r>
              <a:rPr lang="de-DE" dirty="0" smtClean="0"/>
              <a:t>...ist dynamisch</a:t>
            </a:r>
            <a:r>
              <a:rPr lang="de-DE" dirty="0" smtClean="0"/>
              <a:t>.</a:t>
            </a:r>
          </a:p>
          <a:p>
            <a:endParaRPr lang="de-DE" dirty="0"/>
          </a:p>
          <a:p>
            <a:pPr marL="0" indent="0">
              <a:buNone/>
            </a:pPr>
            <a:r>
              <a:rPr lang="de-DE" dirty="0" smtClean="0">
                <a:sym typeface="Wingdings" pitchFamily="2" charset="2"/>
              </a:rPr>
              <a:t> Sorgfältiges Engineering nötig !</a:t>
            </a:r>
            <a:endParaRPr lang="de-DE" dirty="0" smtClean="0"/>
          </a:p>
          <a:p>
            <a:endParaRPr lang="de-DE" dirty="0"/>
          </a:p>
        </p:txBody>
      </p:sp>
    </p:spTree>
    <p:extLst>
      <p:ext uri="{BB962C8B-B14F-4D97-AF65-F5344CB8AC3E}">
        <p14:creationId xmlns:p14="http://schemas.microsoft.com/office/powerpoint/2010/main" val="32325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ieren 32"/>
          <p:cNvGrpSpPr/>
          <p:nvPr/>
        </p:nvGrpSpPr>
        <p:grpSpPr>
          <a:xfrm>
            <a:off x="2012764" y="1124743"/>
            <a:ext cx="5118472" cy="5040561"/>
            <a:chOff x="2012764" y="1124743"/>
            <a:chExt cx="5118472" cy="5184577"/>
          </a:xfrm>
          <a:solidFill>
            <a:schemeClr val="bg1">
              <a:lumMod val="75000"/>
            </a:schemeClr>
          </a:solidFill>
        </p:grpSpPr>
        <p:sp>
          <p:nvSpPr>
            <p:cNvPr id="31" name="Abgerundetes Rechteck 30"/>
            <p:cNvSpPr/>
            <p:nvPr/>
          </p:nvSpPr>
          <p:spPr>
            <a:xfrm>
              <a:off x="2012764" y="1124743"/>
              <a:ext cx="5112568" cy="5184577"/>
            </a:xfrm>
            <a:prstGeom prst="roundRect">
              <a:avLst>
                <a:gd name="adj" fmla="val 36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uf der gleichen Seite des Rechtecks liegende Ecken abrunden 2"/>
            <p:cNvSpPr/>
            <p:nvPr/>
          </p:nvSpPr>
          <p:spPr>
            <a:xfrm>
              <a:off x="2019236" y="1124743"/>
              <a:ext cx="5112000" cy="483720"/>
            </a:xfrm>
            <a:prstGeom prst="round2SameRect">
              <a:avLst>
                <a:gd name="adj1" fmla="val 2919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Umfeld</a:t>
              </a:r>
              <a:endParaRPr lang="de-DE" b="1" dirty="0">
                <a:solidFill>
                  <a:schemeClr val="tx1"/>
                </a:solidFill>
              </a:endParaRPr>
            </a:p>
          </p:txBody>
        </p:sp>
      </p:grpSp>
      <p:sp>
        <p:nvSpPr>
          <p:cNvPr id="2" name="Titel 1"/>
          <p:cNvSpPr>
            <a:spLocks noGrp="1"/>
          </p:cNvSpPr>
          <p:nvPr>
            <p:ph type="title"/>
          </p:nvPr>
        </p:nvSpPr>
        <p:spPr>
          <a:xfrm>
            <a:off x="1617167" y="333375"/>
            <a:ext cx="5909667" cy="561975"/>
          </a:xfrm>
        </p:spPr>
        <p:txBody>
          <a:bodyPr/>
          <a:lstStyle/>
          <a:p>
            <a:pPr algn="ctr"/>
            <a:r>
              <a:rPr lang="de-DE" dirty="0" smtClean="0"/>
              <a:t>Market Engineering</a:t>
            </a:r>
            <a:endParaRPr lang="de-DE" dirty="0"/>
          </a:p>
        </p:txBody>
      </p:sp>
      <p:sp>
        <p:nvSpPr>
          <p:cNvPr id="4" name="AutoShape 3"/>
          <p:cNvSpPr>
            <a:spLocks noChangeArrowheads="1"/>
          </p:cNvSpPr>
          <p:nvPr/>
        </p:nvSpPr>
        <p:spPr bwMode="auto">
          <a:xfrm>
            <a:off x="2130487" y="1685925"/>
            <a:ext cx="4813300" cy="685800"/>
          </a:xfrm>
          <a:prstGeom prst="triangle">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1600" b="1" dirty="0" err="1" smtClean="0">
                <a:latin typeface="+mj-lt"/>
              </a:rPr>
              <a:t>Marktergebnis</a:t>
            </a:r>
            <a:endParaRPr lang="en-US" sz="1600" b="1" dirty="0">
              <a:latin typeface="+mj-lt"/>
            </a:endParaRPr>
          </a:p>
        </p:txBody>
      </p:sp>
      <p:sp>
        <p:nvSpPr>
          <p:cNvPr id="5" name="AutoShape 4"/>
          <p:cNvSpPr>
            <a:spLocks noChangeArrowheads="1"/>
          </p:cNvSpPr>
          <p:nvPr/>
        </p:nvSpPr>
        <p:spPr bwMode="auto">
          <a:xfrm>
            <a:off x="2192399" y="2492375"/>
            <a:ext cx="4741863" cy="623888"/>
          </a:xfrm>
          <a:prstGeom prst="flowChartPunchedTap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sz="1600" dirty="0" err="1" smtClean="0">
                <a:latin typeface="+mj-lt"/>
              </a:rPr>
              <a:t>Agenten</a:t>
            </a:r>
            <a:r>
              <a:rPr lang="en-US" sz="1600" dirty="0" err="1">
                <a:latin typeface="+mj-lt"/>
              </a:rPr>
              <a:t>v</a:t>
            </a:r>
            <a:r>
              <a:rPr lang="en-US" sz="1600" dirty="0" err="1" smtClean="0">
                <a:latin typeface="+mj-lt"/>
              </a:rPr>
              <a:t>erhalten</a:t>
            </a:r>
            <a:endParaRPr lang="en-US" sz="1600" dirty="0">
              <a:latin typeface="+mj-lt"/>
            </a:endParaRPr>
          </a:p>
        </p:txBody>
      </p:sp>
      <p:sp>
        <p:nvSpPr>
          <p:cNvPr id="14" name="Rectangle 19"/>
          <p:cNvSpPr>
            <a:spLocks noChangeArrowheads="1"/>
          </p:cNvSpPr>
          <p:nvPr/>
        </p:nvSpPr>
        <p:spPr bwMode="auto">
          <a:xfrm>
            <a:off x="2198749" y="5300663"/>
            <a:ext cx="4752975" cy="473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tabLst>
                <a:tab pos="482600" algn="l"/>
                <a:tab pos="2387600" algn="l"/>
              </a:tabLst>
              <a:defRPr/>
            </a:pPr>
            <a:r>
              <a:rPr lang="en-US" sz="1600" dirty="0" err="1" smtClean="0">
                <a:latin typeface="+mj-lt"/>
              </a:rPr>
              <a:t>Transaktionsobjekt</a:t>
            </a:r>
            <a:endParaRPr lang="en-US" sz="1600" dirty="0">
              <a:latin typeface="+mj-lt"/>
            </a:endParaRPr>
          </a:p>
        </p:txBody>
      </p:sp>
      <p:sp>
        <p:nvSpPr>
          <p:cNvPr id="15" name="Textfeld 14"/>
          <p:cNvSpPr txBox="1"/>
          <p:nvPr/>
        </p:nvSpPr>
        <p:spPr>
          <a:xfrm>
            <a:off x="-36512" y="6566564"/>
            <a:ext cx="3384196" cy="307777"/>
          </a:xfrm>
          <a:prstGeom prst="rect">
            <a:avLst/>
          </a:prstGeom>
          <a:noFill/>
        </p:spPr>
        <p:txBody>
          <a:bodyPr wrap="none" rtlCol="0">
            <a:spAutoFit/>
          </a:bodyPr>
          <a:lstStyle/>
          <a:p>
            <a:r>
              <a:rPr lang="de-DE" sz="1400" dirty="0" smtClean="0">
                <a:solidFill>
                  <a:schemeClr val="bg1"/>
                </a:solidFill>
              </a:rPr>
              <a:t>[Weinhardt / Holtmann / Neumann 2002]</a:t>
            </a:r>
            <a:endParaRPr lang="de-DE" sz="1400" dirty="0">
              <a:solidFill>
                <a:schemeClr val="bg1"/>
              </a:solidFill>
            </a:endParaRPr>
          </a:p>
        </p:txBody>
      </p:sp>
      <p:grpSp>
        <p:nvGrpSpPr>
          <p:cNvPr id="22" name="Gruppieren 21"/>
          <p:cNvGrpSpPr/>
          <p:nvPr/>
        </p:nvGrpSpPr>
        <p:grpSpPr>
          <a:xfrm>
            <a:off x="2198749" y="3284538"/>
            <a:ext cx="4752975" cy="1825625"/>
            <a:chOff x="2198749" y="3284538"/>
            <a:chExt cx="4752975" cy="1825625"/>
          </a:xfrm>
        </p:grpSpPr>
        <p:grpSp>
          <p:nvGrpSpPr>
            <p:cNvPr id="36" name="Gruppieren 35"/>
            <p:cNvGrpSpPr/>
            <p:nvPr/>
          </p:nvGrpSpPr>
          <p:grpSpPr>
            <a:xfrm>
              <a:off x="2198749" y="3284538"/>
              <a:ext cx="4752975" cy="1825625"/>
              <a:chOff x="2198749" y="3284538"/>
              <a:chExt cx="4752975" cy="1825625"/>
            </a:xfrm>
          </p:grpSpPr>
          <p:sp>
            <p:nvSpPr>
              <p:cNvPr id="6" name="Rectangle 7"/>
              <p:cNvSpPr>
                <a:spLocks noChangeArrowheads="1"/>
              </p:cNvSpPr>
              <p:nvPr/>
            </p:nvSpPr>
            <p:spPr bwMode="auto">
              <a:xfrm>
                <a:off x="2198749" y="3284538"/>
                <a:ext cx="4752975" cy="18224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tabLst>
                    <a:tab pos="482600" algn="l"/>
                    <a:tab pos="2387600" algn="l"/>
                  </a:tabLst>
                  <a:defRPr/>
                </a:pPr>
                <a:r>
                  <a:rPr lang="en-US" sz="1600" dirty="0" err="1" smtClean="0">
                    <a:latin typeface="+mj-lt"/>
                  </a:rPr>
                  <a:t>Institutionen</a:t>
                </a:r>
                <a:endParaRPr lang="en-US" sz="1600" dirty="0" smtClean="0">
                  <a:latin typeface="+mj-lt"/>
                </a:endParaRPr>
              </a:p>
              <a:p>
                <a:pPr algn="ctr">
                  <a:tabLst>
                    <a:tab pos="482600" algn="l"/>
                    <a:tab pos="2387600" algn="l"/>
                  </a:tabLst>
                  <a:defRPr/>
                </a:pPr>
                <a:endParaRPr lang="en-US" sz="1600" dirty="0" smtClean="0">
                  <a:latin typeface="+mj-lt"/>
                </a:endParaRPr>
              </a:p>
              <a:p>
                <a:pPr algn="ctr">
                  <a:tabLst>
                    <a:tab pos="482600" algn="l"/>
                    <a:tab pos="2387600" algn="l"/>
                  </a:tabLst>
                  <a:defRPr/>
                </a:pPr>
                <a:endParaRPr lang="en-US" sz="1600" dirty="0" smtClean="0">
                  <a:latin typeface="+mj-lt"/>
                </a:endParaRPr>
              </a:p>
              <a:p>
                <a:pPr algn="ctr">
                  <a:tabLst>
                    <a:tab pos="482600" algn="l"/>
                    <a:tab pos="2387600" algn="l"/>
                  </a:tabLst>
                  <a:defRPr/>
                </a:pPr>
                <a:endParaRPr lang="en-US" sz="1600" dirty="0" smtClean="0">
                  <a:latin typeface="+mj-lt"/>
                </a:endParaRPr>
              </a:p>
              <a:p>
                <a:pPr algn="ctr">
                  <a:tabLst>
                    <a:tab pos="482600" algn="l"/>
                    <a:tab pos="2387600" algn="l"/>
                  </a:tabLst>
                  <a:defRPr/>
                </a:pPr>
                <a:endParaRPr lang="en-US" sz="1600" dirty="0" smtClean="0">
                  <a:latin typeface="+mj-lt"/>
                </a:endParaRPr>
              </a:p>
              <a:p>
                <a:pPr algn="ctr">
                  <a:tabLst>
                    <a:tab pos="482600" algn="l"/>
                    <a:tab pos="2387600" algn="l"/>
                  </a:tabLst>
                  <a:defRPr/>
                </a:pPr>
                <a:endParaRPr lang="en-US" sz="1600" dirty="0" smtClean="0">
                  <a:latin typeface="+mj-lt"/>
                </a:endParaRPr>
              </a:p>
              <a:p>
                <a:pPr algn="ctr">
                  <a:tabLst>
                    <a:tab pos="482600" algn="l"/>
                    <a:tab pos="2387600" algn="l"/>
                  </a:tabLst>
                  <a:defRPr/>
                </a:pPr>
                <a:endParaRPr lang="en-US" sz="1600" dirty="0">
                  <a:latin typeface="+mj-lt"/>
                </a:endParaRPr>
              </a:p>
            </p:txBody>
          </p:sp>
          <p:grpSp>
            <p:nvGrpSpPr>
              <p:cNvPr id="35" name="Gruppieren 34"/>
              <p:cNvGrpSpPr/>
              <p:nvPr/>
            </p:nvGrpSpPr>
            <p:grpSpPr>
              <a:xfrm>
                <a:off x="2198749" y="3827463"/>
                <a:ext cx="4752975" cy="1282700"/>
                <a:chOff x="2198749" y="3827463"/>
                <a:chExt cx="4752975" cy="1282700"/>
              </a:xfrm>
            </p:grpSpPr>
            <p:sp>
              <p:nvSpPr>
                <p:cNvPr id="7" name="Line 8"/>
                <p:cNvSpPr>
                  <a:spLocks noChangeShapeType="1"/>
                </p:cNvSpPr>
                <p:nvPr/>
              </p:nvSpPr>
              <p:spPr bwMode="auto">
                <a:xfrm flipH="1" flipV="1">
                  <a:off x="2973427" y="4357694"/>
                  <a:ext cx="3143272" cy="1"/>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600">
                    <a:latin typeface="+mj-lt"/>
                  </a:endParaRPr>
                </a:p>
              </p:txBody>
            </p:sp>
            <p:sp>
              <p:nvSpPr>
                <p:cNvPr id="8" name="Rectangle 9"/>
                <p:cNvSpPr>
                  <a:spLocks noChangeArrowheads="1"/>
                </p:cNvSpPr>
                <p:nvPr/>
              </p:nvSpPr>
              <p:spPr bwMode="auto">
                <a:xfrm>
                  <a:off x="2198749" y="3827463"/>
                  <a:ext cx="1584325" cy="1282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tabLst>
                      <a:tab pos="482600" algn="l"/>
                      <a:tab pos="2387600" algn="l"/>
                    </a:tabLst>
                  </a:pPr>
                  <a:endParaRPr lang="en-US" sz="1600" dirty="0" smtClean="0">
                    <a:latin typeface="+mj-lt"/>
                  </a:endParaRPr>
                </a:p>
                <a:p>
                  <a:pPr>
                    <a:tabLst>
                      <a:tab pos="482600" algn="l"/>
                      <a:tab pos="2387600" algn="l"/>
                    </a:tabLst>
                  </a:pPr>
                  <a:endParaRPr lang="en-US" sz="1600" dirty="0" smtClean="0">
                    <a:latin typeface="+mj-lt"/>
                  </a:endParaRPr>
                </a:p>
                <a:p>
                  <a:pPr>
                    <a:tabLst>
                      <a:tab pos="482600" algn="l"/>
                      <a:tab pos="2387600" algn="l"/>
                    </a:tabLst>
                  </a:pPr>
                  <a:endParaRPr lang="en-US" sz="1600" dirty="0" smtClean="0">
                    <a:latin typeface="+mj-lt"/>
                  </a:endParaRPr>
                </a:p>
                <a:p>
                  <a:pPr algn="ctr">
                    <a:tabLst>
                      <a:tab pos="482600" algn="l"/>
                      <a:tab pos="2387600" algn="l"/>
                    </a:tabLst>
                  </a:pPr>
                  <a:r>
                    <a:rPr lang="en-US" sz="1600" dirty="0" err="1" smtClean="0">
                      <a:latin typeface="+mj-lt"/>
                    </a:rPr>
                    <a:t>Mikro</a:t>
                  </a:r>
                  <a:r>
                    <a:rPr lang="en-US" sz="1600" dirty="0" smtClean="0">
                      <a:latin typeface="+mj-lt"/>
                    </a:rPr>
                    <a:t>-</a:t>
                  </a:r>
                </a:p>
                <a:p>
                  <a:pPr algn="ctr">
                    <a:tabLst>
                      <a:tab pos="482600" algn="l"/>
                      <a:tab pos="2387600" algn="l"/>
                    </a:tabLst>
                  </a:pPr>
                  <a:r>
                    <a:rPr lang="en-US" sz="1600" dirty="0" err="1" smtClean="0">
                      <a:latin typeface="+mj-lt"/>
                    </a:rPr>
                    <a:t>struktur</a:t>
                  </a:r>
                  <a:endParaRPr lang="en-US" sz="1600" dirty="0">
                    <a:latin typeface="+mj-lt"/>
                  </a:endParaRPr>
                </a:p>
              </p:txBody>
            </p:sp>
            <p:sp>
              <p:nvSpPr>
                <p:cNvPr id="9" name="Rectangle 10"/>
                <p:cNvSpPr>
                  <a:spLocks noChangeArrowheads="1"/>
                </p:cNvSpPr>
                <p:nvPr/>
              </p:nvSpPr>
              <p:spPr bwMode="auto">
                <a:xfrm>
                  <a:off x="3783074" y="3827463"/>
                  <a:ext cx="1657350" cy="1282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tabLst>
                      <a:tab pos="482600" algn="l"/>
                      <a:tab pos="2387600" algn="l"/>
                    </a:tabLst>
                  </a:pPr>
                  <a:endParaRPr lang="en-US" sz="1600" dirty="0" smtClean="0">
                    <a:latin typeface="+mj-lt"/>
                  </a:endParaRPr>
                </a:p>
                <a:p>
                  <a:pPr>
                    <a:tabLst>
                      <a:tab pos="482600" algn="l"/>
                      <a:tab pos="2387600" algn="l"/>
                    </a:tabLst>
                  </a:pPr>
                  <a:endParaRPr lang="en-US" sz="1600" dirty="0" smtClean="0">
                    <a:latin typeface="+mj-lt"/>
                  </a:endParaRPr>
                </a:p>
                <a:p>
                  <a:pPr>
                    <a:tabLst>
                      <a:tab pos="482600" algn="l"/>
                      <a:tab pos="2387600" algn="l"/>
                    </a:tabLst>
                  </a:pPr>
                  <a:endParaRPr lang="en-US" sz="1600" dirty="0" smtClean="0">
                    <a:latin typeface="+mj-lt"/>
                  </a:endParaRPr>
                </a:p>
                <a:p>
                  <a:pPr algn="ctr">
                    <a:tabLst>
                      <a:tab pos="482600" algn="l"/>
                      <a:tab pos="2387600" algn="l"/>
                    </a:tabLst>
                  </a:pPr>
                  <a:r>
                    <a:rPr lang="en-US" sz="1600" dirty="0" smtClean="0">
                      <a:latin typeface="+mj-lt"/>
                    </a:rPr>
                    <a:t>Infra-</a:t>
                  </a:r>
                </a:p>
                <a:p>
                  <a:pPr algn="ctr">
                    <a:tabLst>
                      <a:tab pos="482600" algn="l"/>
                      <a:tab pos="2387600" algn="l"/>
                    </a:tabLst>
                  </a:pPr>
                  <a:r>
                    <a:rPr lang="en-US" sz="1600" dirty="0" err="1" smtClean="0">
                      <a:latin typeface="+mj-lt"/>
                    </a:rPr>
                    <a:t>struktur</a:t>
                  </a:r>
                  <a:endParaRPr lang="en-US" sz="1600" dirty="0">
                    <a:latin typeface="+mj-lt"/>
                  </a:endParaRPr>
                </a:p>
              </p:txBody>
            </p:sp>
            <p:sp>
              <p:nvSpPr>
                <p:cNvPr id="10" name="Rectangle 11"/>
                <p:cNvSpPr>
                  <a:spLocks noChangeArrowheads="1"/>
                </p:cNvSpPr>
                <p:nvPr/>
              </p:nvSpPr>
              <p:spPr bwMode="auto">
                <a:xfrm>
                  <a:off x="5440424" y="3827463"/>
                  <a:ext cx="1511300" cy="1282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tabLst>
                      <a:tab pos="482600" algn="l"/>
                      <a:tab pos="2387600" algn="l"/>
                    </a:tabLst>
                  </a:pPr>
                  <a:endParaRPr lang="en-US" sz="1600" dirty="0" smtClean="0">
                    <a:latin typeface="+mj-lt"/>
                  </a:endParaRPr>
                </a:p>
                <a:p>
                  <a:pPr>
                    <a:tabLst>
                      <a:tab pos="482600" algn="l"/>
                      <a:tab pos="2387600" algn="l"/>
                    </a:tabLst>
                  </a:pPr>
                  <a:endParaRPr lang="en-US" sz="1600" dirty="0" smtClean="0">
                    <a:latin typeface="+mj-lt"/>
                  </a:endParaRPr>
                </a:p>
                <a:p>
                  <a:pPr>
                    <a:tabLst>
                      <a:tab pos="482600" algn="l"/>
                      <a:tab pos="2387600" algn="l"/>
                    </a:tabLst>
                  </a:pPr>
                  <a:endParaRPr lang="en-US" sz="1600" dirty="0" smtClean="0">
                    <a:latin typeface="+mj-lt"/>
                  </a:endParaRPr>
                </a:p>
                <a:p>
                  <a:pPr algn="ctr">
                    <a:tabLst>
                      <a:tab pos="482600" algn="l"/>
                      <a:tab pos="2387600" algn="l"/>
                    </a:tabLst>
                  </a:pPr>
                  <a:r>
                    <a:rPr lang="en-US" sz="1600" dirty="0" smtClean="0">
                      <a:latin typeface="+mj-lt"/>
                    </a:rPr>
                    <a:t>Business-</a:t>
                  </a:r>
                </a:p>
                <a:p>
                  <a:pPr algn="ctr">
                    <a:tabLst>
                      <a:tab pos="482600" algn="l"/>
                      <a:tab pos="2387600" algn="l"/>
                    </a:tabLst>
                  </a:pPr>
                  <a:r>
                    <a:rPr lang="en-US" sz="1600" dirty="0" err="1" smtClean="0">
                      <a:latin typeface="+mj-lt"/>
                    </a:rPr>
                    <a:t>struktur</a:t>
                  </a:r>
                  <a:endParaRPr lang="en-US" sz="1600" dirty="0">
                    <a:latin typeface="+mj-lt"/>
                  </a:endParaRPr>
                </a:p>
              </p:txBody>
            </p:sp>
          </p:grpSp>
          <p:sp>
            <p:nvSpPr>
              <p:cNvPr id="11" name="Line 12"/>
              <p:cNvSpPr>
                <a:spLocks noChangeShapeType="1"/>
              </p:cNvSpPr>
              <p:nvPr/>
            </p:nvSpPr>
            <p:spPr bwMode="auto">
              <a:xfrm>
                <a:off x="2960241" y="4365625"/>
                <a:ext cx="1588" cy="20320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600">
                  <a:latin typeface="+mj-lt"/>
                </a:endParaRPr>
              </a:p>
            </p:txBody>
          </p:sp>
          <p:sp>
            <p:nvSpPr>
              <p:cNvPr id="12" name="Line 13"/>
              <p:cNvSpPr>
                <a:spLocks noChangeShapeType="1"/>
              </p:cNvSpPr>
              <p:nvPr/>
            </p:nvSpPr>
            <p:spPr bwMode="auto">
              <a:xfrm>
                <a:off x="4605399" y="4365625"/>
                <a:ext cx="1588" cy="20320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600">
                  <a:latin typeface="+mj-lt"/>
                </a:endParaRPr>
              </a:p>
            </p:txBody>
          </p:sp>
          <p:sp>
            <p:nvSpPr>
              <p:cNvPr id="13" name="Line 14"/>
              <p:cNvSpPr>
                <a:spLocks noChangeShapeType="1"/>
              </p:cNvSpPr>
              <p:nvPr/>
            </p:nvSpPr>
            <p:spPr bwMode="auto">
              <a:xfrm>
                <a:off x="6116699" y="4365625"/>
                <a:ext cx="1588" cy="20320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600">
                  <a:latin typeface="+mj-lt"/>
                </a:endParaRPr>
              </a:p>
            </p:txBody>
          </p:sp>
        </p:grpSp>
        <p:cxnSp>
          <p:nvCxnSpPr>
            <p:cNvPr id="21" name="Gerade Verbindung 20"/>
            <p:cNvCxnSpPr/>
            <p:nvPr/>
          </p:nvCxnSpPr>
          <p:spPr>
            <a:xfrm>
              <a:off x="2975631" y="4365104"/>
              <a:ext cx="3132000" cy="52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419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p:cNvGrpSpPr/>
          <p:nvPr/>
        </p:nvGrpSpPr>
        <p:grpSpPr>
          <a:xfrm>
            <a:off x="323528" y="332656"/>
            <a:ext cx="6229350" cy="2438400"/>
            <a:chOff x="1403648" y="1196752"/>
            <a:chExt cx="6229350" cy="2438400"/>
          </a:xfrm>
        </p:grpSpPr>
        <p:pic>
          <p:nvPicPr>
            <p:cNvPr id="68610" name="Picture 2" descr="http://www.indigopearl.de/uploads/media/Agentur_Netzwerk.jpg"/>
            <p:cNvPicPr>
              <a:picLocks noChangeAspect="1" noChangeArrowheads="1"/>
            </p:cNvPicPr>
            <p:nvPr/>
          </p:nvPicPr>
          <p:blipFill>
            <a:blip r:embed="rId2" cstate="print"/>
            <a:srcRect/>
            <a:stretch>
              <a:fillRect/>
            </a:stretch>
          </p:blipFill>
          <p:spPr bwMode="auto">
            <a:xfrm>
              <a:off x="1403648" y="1196752"/>
              <a:ext cx="6229350" cy="2438400"/>
            </a:xfrm>
            <a:prstGeom prst="rect">
              <a:avLst/>
            </a:prstGeom>
            <a:noFill/>
          </p:spPr>
        </p:pic>
        <p:pic>
          <p:nvPicPr>
            <p:cNvPr id="68616" name="Picture 8" descr="http://www.meregio.de/images/logos/kit_big.gif"/>
            <p:cNvPicPr>
              <a:picLocks noChangeAspect="1" noChangeArrowheads="1"/>
            </p:cNvPicPr>
            <p:nvPr/>
          </p:nvPicPr>
          <p:blipFill>
            <a:blip r:embed="rId3" cstate="print"/>
            <a:srcRect/>
            <a:stretch>
              <a:fillRect/>
            </a:stretch>
          </p:blipFill>
          <p:spPr bwMode="auto">
            <a:xfrm>
              <a:off x="4355976" y="1772816"/>
              <a:ext cx="576000" cy="576000"/>
            </a:xfrm>
            <a:prstGeom prst="ellipse">
              <a:avLst/>
            </a:prstGeom>
            <a:noFill/>
            <a:ln w="28575">
              <a:noFill/>
            </a:ln>
            <a:scene3d>
              <a:camera prst="orthographicFront"/>
              <a:lightRig rig="threePt" dir="t"/>
            </a:scene3d>
            <a:sp3d>
              <a:bevelT w="539750" h="539750"/>
              <a:bevelB w="539750" h="539750"/>
            </a:sp3d>
          </p:spPr>
        </p:pic>
      </p:grpSp>
      <p:grpSp>
        <p:nvGrpSpPr>
          <p:cNvPr id="29" name="Gruppieren 28"/>
          <p:cNvGrpSpPr/>
          <p:nvPr/>
        </p:nvGrpSpPr>
        <p:grpSpPr>
          <a:xfrm>
            <a:off x="1982376" y="320464"/>
            <a:ext cx="4701096" cy="5778000"/>
            <a:chOff x="2031144" y="320160"/>
            <a:chExt cx="4701096" cy="5850225"/>
          </a:xfrm>
        </p:grpSpPr>
        <p:cxnSp>
          <p:nvCxnSpPr>
            <p:cNvPr id="20" name="Gerade Verbindung 19"/>
            <p:cNvCxnSpPr/>
            <p:nvPr/>
          </p:nvCxnSpPr>
          <p:spPr>
            <a:xfrm>
              <a:off x="6732240" y="320160"/>
              <a:ext cx="0" cy="5850225"/>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cxnSp>
          <p:nvCxnSpPr>
            <p:cNvPr id="25" name="Gerade Verbindung 24"/>
            <p:cNvCxnSpPr/>
            <p:nvPr/>
          </p:nvCxnSpPr>
          <p:spPr>
            <a:xfrm flipH="1">
              <a:off x="2031144" y="2996952"/>
              <a:ext cx="4688904"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cxnSp>
          <p:nvCxnSpPr>
            <p:cNvPr id="28" name="Gerade Verbindung 27"/>
            <p:cNvCxnSpPr/>
            <p:nvPr/>
          </p:nvCxnSpPr>
          <p:spPr>
            <a:xfrm flipH="1">
              <a:off x="2941192" y="3081304"/>
              <a:ext cx="3780000"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grpSp>
      <p:cxnSp>
        <p:nvCxnSpPr>
          <p:cNvPr id="37" name="Gerade Verbindung 36"/>
          <p:cNvCxnSpPr/>
          <p:nvPr/>
        </p:nvCxnSpPr>
        <p:spPr>
          <a:xfrm flipH="1">
            <a:off x="3792424" y="3140968"/>
            <a:ext cx="2880000"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sp>
        <p:nvSpPr>
          <p:cNvPr id="39" name="Rechteck 38"/>
          <p:cNvSpPr/>
          <p:nvPr/>
        </p:nvSpPr>
        <p:spPr>
          <a:xfrm>
            <a:off x="323528" y="332656"/>
            <a:ext cx="6228000" cy="24372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tx1"/>
              </a:solidFill>
            </a:endParaRPr>
          </a:p>
        </p:txBody>
      </p:sp>
      <p:sp>
        <p:nvSpPr>
          <p:cNvPr id="3" name="Textfeld 2"/>
          <p:cNvSpPr txBox="1"/>
          <p:nvPr/>
        </p:nvSpPr>
        <p:spPr>
          <a:xfrm>
            <a:off x="3563888" y="4521894"/>
            <a:ext cx="3090582" cy="923330"/>
          </a:xfrm>
          <a:prstGeom prst="rect">
            <a:avLst/>
          </a:prstGeom>
          <a:noFill/>
        </p:spPr>
        <p:txBody>
          <a:bodyPr wrap="square" rtlCol="0">
            <a:spAutoFit/>
          </a:bodyPr>
          <a:lstStyle/>
          <a:p>
            <a:pPr algn="r"/>
            <a:r>
              <a:rPr lang="de-DE" dirty="0" smtClean="0">
                <a:solidFill>
                  <a:schemeClr val="bg1"/>
                </a:solidFill>
              </a:rPr>
              <a:t>Christof </a:t>
            </a:r>
            <a:r>
              <a:rPr lang="de-DE" dirty="0" smtClean="0">
                <a:solidFill>
                  <a:schemeClr val="bg1"/>
                </a:solidFill>
              </a:rPr>
              <a:t>Weinhardt</a:t>
            </a:r>
          </a:p>
          <a:p>
            <a:pPr algn="r"/>
            <a:r>
              <a:rPr lang="de-DE" dirty="0" smtClean="0">
                <a:solidFill>
                  <a:schemeClr val="bg1"/>
                </a:solidFill>
              </a:rPr>
              <a:t>weinhardt@kit.edu</a:t>
            </a:r>
          </a:p>
          <a:p>
            <a:pPr algn="r"/>
            <a:r>
              <a:rPr lang="de-DE" dirty="0" smtClean="0">
                <a:solidFill>
                  <a:schemeClr val="bg1"/>
                </a:solidFill>
              </a:rPr>
              <a:t>0721 / 608 48370</a:t>
            </a:r>
            <a:endParaRPr lang="de-DE" dirty="0">
              <a:solidFill>
                <a:schemeClr val="bg1"/>
              </a:solidFill>
            </a:endParaRPr>
          </a:p>
        </p:txBody>
      </p:sp>
      <p:sp>
        <p:nvSpPr>
          <p:cNvPr id="2" name="Rechteck 1"/>
          <p:cNvSpPr/>
          <p:nvPr/>
        </p:nvSpPr>
        <p:spPr>
          <a:xfrm>
            <a:off x="395536" y="3645024"/>
            <a:ext cx="7067128" cy="461665"/>
          </a:xfrm>
          <a:prstGeom prst="rect">
            <a:avLst/>
          </a:prstGeom>
        </p:spPr>
        <p:txBody>
          <a:bodyPr wrap="square">
            <a:spAutoFit/>
          </a:bodyPr>
          <a:lstStyle/>
          <a:p>
            <a:pPr lvl="0" algn="ctr"/>
            <a:r>
              <a:rPr lang="de-DE" sz="2400" b="1" dirty="0">
                <a:solidFill>
                  <a:schemeClr val="bg1"/>
                </a:solidFill>
              </a:rPr>
              <a:t>Vielen Dank für Ihre Aufmerksamkeit</a:t>
            </a:r>
            <a:endParaRPr lang="de-DE"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BACKUP</a:t>
            </a:r>
            <a:endParaRPr lang="de-DE" dirty="0"/>
          </a:p>
        </p:txBody>
      </p:sp>
      <p:sp>
        <p:nvSpPr>
          <p:cNvPr id="5" name="Textplatzhalter 4"/>
          <p:cNvSpPr>
            <a:spLocks noGrp="1"/>
          </p:cNvSpPr>
          <p:nvPr>
            <p:ph type="body" idx="1"/>
          </p:nvPr>
        </p:nvSpPr>
        <p:spPr/>
        <p:txBody>
          <a:bodyPr/>
          <a:lstStyle/>
          <a:p>
            <a:endParaRPr lang="de-DE"/>
          </a:p>
        </p:txBody>
      </p:sp>
    </p:spTree>
    <p:extLst>
      <p:ext uri="{BB962C8B-B14F-4D97-AF65-F5344CB8AC3E}">
        <p14:creationId xmlns:p14="http://schemas.microsoft.com/office/powerpoint/2010/main" val="78590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en 12"/>
          <p:cNvGrpSpPr/>
          <p:nvPr/>
        </p:nvGrpSpPr>
        <p:grpSpPr>
          <a:xfrm>
            <a:off x="3338513" y="1643050"/>
            <a:ext cx="5305453" cy="922337"/>
            <a:chOff x="3338513" y="1643050"/>
            <a:chExt cx="5305453" cy="922337"/>
          </a:xfrm>
        </p:grpSpPr>
        <p:sp>
          <p:nvSpPr>
            <p:cNvPr id="46" name="Rectangle 7"/>
            <p:cNvSpPr>
              <a:spLocks noChangeArrowheads="1"/>
            </p:cNvSpPr>
            <p:nvPr/>
          </p:nvSpPr>
          <p:spPr bwMode="auto">
            <a:xfrm>
              <a:off x="3338513" y="1650987"/>
              <a:ext cx="5305453" cy="914400"/>
            </a:xfrm>
            <a:prstGeom prst="rect">
              <a:avLst/>
            </a:prstGeom>
            <a:noFill/>
            <a:ln w="12700">
              <a:noFill/>
              <a:miter lim="800000"/>
              <a:headEnd/>
              <a:tailEnd/>
            </a:ln>
            <a:effectLst/>
          </p:spPr>
          <p:txBody>
            <a:bodyPr lIns="0" tIns="0" rIns="0" bIns="0"/>
            <a:lstStyle/>
            <a:p>
              <a:pPr marL="361950" indent="-361950" eaLnBrk="0" hangingPunct="0">
                <a:spcBef>
                  <a:spcPct val="20000"/>
                </a:spcBef>
                <a:defRPr/>
              </a:pPr>
              <a:r>
                <a:rPr lang="de-DE" kern="0" dirty="0" smtClean="0">
                  <a:solidFill>
                    <a:srgbClr val="000000"/>
                  </a:solidFill>
                  <a:latin typeface="+mj-lt"/>
                </a:rPr>
                <a:t>	Der Mechanismus	   besteht aus einer Allokations- und einer Transferfunktion</a:t>
              </a:r>
              <a:endParaRPr lang="de-DE" kern="0" dirty="0">
                <a:solidFill>
                  <a:srgbClr val="000000"/>
                </a:solidFill>
                <a:latin typeface="+mj-lt"/>
              </a:endParaRPr>
            </a:p>
          </p:txBody>
        </p:sp>
        <p:pic>
          <p:nvPicPr>
            <p:cNvPr id="21" name="Grafik 20" descr="TP_tmp.emf"/>
            <p:cNvPicPr>
              <a:picLocks noChangeAspect="1"/>
            </p:cNvPicPr>
            <p:nvPr>
              <p:custDataLst>
                <p:tags r:id="rId5"/>
              </p:custDataLst>
            </p:nvPr>
          </p:nvPicPr>
          <p:blipFill>
            <a:blip r:embed="rId8" cstate="print">
              <a:clrChange>
                <a:clrFrom>
                  <a:srgbClr val="FFFFFF"/>
                </a:clrFrom>
                <a:clrTo>
                  <a:srgbClr val="FFFFFF">
                    <a:alpha val="0"/>
                  </a:srgbClr>
                </a:clrTo>
              </a:clrChange>
            </a:blip>
            <a:stretch>
              <a:fillRect/>
            </a:stretch>
          </p:blipFill>
          <p:spPr bwMode="auto">
            <a:xfrm>
              <a:off x="5357818" y="1643050"/>
              <a:ext cx="782362" cy="228760"/>
            </a:xfrm>
            <a:prstGeom prst="rect">
              <a:avLst/>
            </a:prstGeom>
            <a:noFill/>
            <a:ln/>
            <a:effectLst/>
          </p:spPr>
        </p:pic>
      </p:grpSp>
      <p:sp>
        <p:nvSpPr>
          <p:cNvPr id="44" name="Rectangle 5"/>
          <p:cNvSpPr>
            <a:spLocks noChangeArrowheads="1"/>
          </p:cNvSpPr>
          <p:nvPr/>
        </p:nvSpPr>
        <p:spPr bwMode="auto">
          <a:xfrm>
            <a:off x="428596" y="1650987"/>
            <a:ext cx="2590800" cy="914400"/>
          </a:xfrm>
          <a:prstGeom prst="homePlate">
            <a:avLst/>
          </a:prstGeom>
          <a:ln w="25400" cmpd="sng">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0488" tIns="44450" rIns="90488" bIns="44450" anchor="ctr"/>
          <a:lstStyle/>
          <a:p>
            <a:pPr eaLnBrk="0" fontAlgn="auto" hangingPunct="0">
              <a:spcBef>
                <a:spcPts val="0"/>
              </a:spcBef>
              <a:spcAft>
                <a:spcPts val="0"/>
              </a:spcAft>
              <a:defRPr/>
            </a:pPr>
            <a:r>
              <a:rPr lang="de-DE" sz="1800" dirty="0" smtClean="0">
                <a:latin typeface="+mj-lt"/>
              </a:rPr>
              <a:t>Mechanismus</a:t>
            </a:r>
            <a:endParaRPr lang="de-DE" sz="1800" kern="0" dirty="0">
              <a:solidFill>
                <a:sysClr val="windowText" lastClr="000000"/>
              </a:solidFill>
              <a:latin typeface="+mj-lt"/>
            </a:endParaRPr>
          </a:p>
        </p:txBody>
      </p:sp>
      <p:sp>
        <p:nvSpPr>
          <p:cNvPr id="47" name="Rectangle 8"/>
          <p:cNvSpPr>
            <a:spLocks noChangeArrowheads="1"/>
          </p:cNvSpPr>
          <p:nvPr/>
        </p:nvSpPr>
        <p:spPr bwMode="auto">
          <a:xfrm>
            <a:off x="428596" y="3214686"/>
            <a:ext cx="2590800" cy="914400"/>
          </a:xfrm>
          <a:prstGeom prst="homePlate">
            <a:avLst/>
          </a:prstGeom>
          <a:ln w="25400" cmpd="sng">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0488" tIns="44450" rIns="90488" bIns="44450" anchor="ctr"/>
          <a:lstStyle/>
          <a:p>
            <a:pPr eaLnBrk="0" fontAlgn="auto" hangingPunct="0">
              <a:spcBef>
                <a:spcPts val="0"/>
              </a:spcBef>
              <a:spcAft>
                <a:spcPts val="0"/>
              </a:spcAft>
              <a:defRPr/>
            </a:pPr>
            <a:r>
              <a:rPr lang="de-DE" sz="1800" kern="0" dirty="0" smtClean="0">
                <a:solidFill>
                  <a:sysClr val="windowText" lastClr="000000"/>
                </a:solidFill>
                <a:latin typeface="+mj-lt"/>
              </a:rPr>
              <a:t>Allokationsfunktion</a:t>
            </a:r>
            <a:endParaRPr lang="de-DE" sz="1800" kern="0" dirty="0">
              <a:solidFill>
                <a:sysClr val="windowText" lastClr="000000"/>
              </a:solidFill>
              <a:latin typeface="+mj-lt"/>
            </a:endParaRPr>
          </a:p>
        </p:txBody>
      </p:sp>
      <p:sp>
        <p:nvSpPr>
          <p:cNvPr id="50" name="Rectangle 11"/>
          <p:cNvSpPr>
            <a:spLocks noChangeArrowheads="1"/>
          </p:cNvSpPr>
          <p:nvPr/>
        </p:nvSpPr>
        <p:spPr bwMode="auto">
          <a:xfrm>
            <a:off x="428596" y="4809292"/>
            <a:ext cx="2590800" cy="914400"/>
          </a:xfrm>
          <a:prstGeom prst="homePlate">
            <a:avLst/>
          </a:prstGeom>
          <a:ln w="25400" cmpd="sng">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0488" tIns="44450" rIns="90488" bIns="44450" anchor="ctr"/>
          <a:lstStyle/>
          <a:p>
            <a:pPr eaLnBrk="0" fontAlgn="auto" hangingPunct="0">
              <a:spcBef>
                <a:spcPts val="0"/>
              </a:spcBef>
              <a:spcAft>
                <a:spcPts val="0"/>
              </a:spcAft>
              <a:defRPr/>
            </a:pPr>
            <a:r>
              <a:rPr lang="de-DE" sz="1800" kern="0" dirty="0" smtClean="0">
                <a:solidFill>
                  <a:sysClr val="windowText" lastClr="000000"/>
                </a:solidFill>
                <a:latin typeface="+mj-lt"/>
              </a:rPr>
              <a:t>Transferfunktion</a:t>
            </a:r>
            <a:endParaRPr lang="de-DE" sz="1800" kern="0" dirty="0">
              <a:solidFill>
                <a:sysClr val="windowText" lastClr="000000"/>
              </a:solidFill>
              <a:latin typeface="+mj-lt"/>
            </a:endParaRPr>
          </a:p>
        </p:txBody>
      </p:sp>
      <p:sp>
        <p:nvSpPr>
          <p:cNvPr id="19" name="Titel 18"/>
          <p:cNvSpPr>
            <a:spLocks noGrp="1"/>
          </p:cNvSpPr>
          <p:nvPr>
            <p:ph type="title"/>
          </p:nvPr>
        </p:nvSpPr>
        <p:spPr/>
        <p:txBody>
          <a:bodyPr/>
          <a:lstStyle/>
          <a:p>
            <a:pPr lvl="0"/>
            <a:r>
              <a:rPr lang="en-US" dirty="0" smtClean="0"/>
              <a:t>Complex Service Auction (CSA)</a:t>
            </a:r>
            <a:br>
              <a:rPr lang="en-US" dirty="0" smtClean="0"/>
            </a:br>
            <a:r>
              <a:rPr lang="de-DE" sz="2000" dirty="0" smtClean="0"/>
              <a:t>Gestaltung des Mechanismus</a:t>
            </a:r>
            <a:endParaRPr lang="de-DE" dirty="0"/>
          </a:p>
        </p:txBody>
      </p:sp>
      <p:sp>
        <p:nvSpPr>
          <p:cNvPr id="22" name="Foliennummernplatzhalter 3"/>
          <p:cNvSpPr>
            <a:spLocks noGrp="1"/>
          </p:cNvSpPr>
          <p:nvPr>
            <p:ph type="sldNum" sz="quarter" idx="4294967295"/>
          </p:nvPr>
        </p:nvSpPr>
        <p:spPr>
          <a:xfrm>
            <a:off x="8143875" y="6318250"/>
            <a:ext cx="1000125" cy="285750"/>
          </a:xfrm>
          <a:prstGeom prst="rect">
            <a:avLst/>
          </a:prstGeom>
        </p:spPr>
        <p:txBody>
          <a:bodyPr/>
          <a:lstStyle/>
          <a:p>
            <a:fld id="{ADE3A530-3C45-424A-BF51-1CFA08AB05CE}" type="slidenum">
              <a:rPr lang="en-US" noProof="0" smtClean="0">
                <a:latin typeface="+mn-lt"/>
              </a:rPr>
              <a:pPr/>
              <a:t>17</a:t>
            </a:fld>
            <a:endParaRPr lang="en-US" noProof="0" dirty="0">
              <a:latin typeface="+mn-lt"/>
            </a:endParaRPr>
          </a:p>
        </p:txBody>
      </p:sp>
      <p:grpSp>
        <p:nvGrpSpPr>
          <p:cNvPr id="3" name="Gruppieren 13"/>
          <p:cNvGrpSpPr/>
          <p:nvPr/>
        </p:nvGrpSpPr>
        <p:grpSpPr>
          <a:xfrm>
            <a:off x="3338513" y="2943212"/>
            <a:ext cx="5234015" cy="1637916"/>
            <a:chOff x="3338513" y="2943212"/>
            <a:chExt cx="5234015" cy="1637916"/>
          </a:xfrm>
        </p:grpSpPr>
        <p:sp>
          <p:nvSpPr>
            <p:cNvPr id="49" name="Rectangle 10"/>
            <p:cNvSpPr>
              <a:spLocks noChangeArrowheads="1"/>
            </p:cNvSpPr>
            <p:nvPr/>
          </p:nvSpPr>
          <p:spPr bwMode="auto">
            <a:xfrm>
              <a:off x="3338513" y="2943212"/>
              <a:ext cx="5234015" cy="914400"/>
            </a:xfrm>
            <a:prstGeom prst="rect">
              <a:avLst/>
            </a:prstGeom>
            <a:noFill/>
            <a:ln w="12700" algn="ctr">
              <a:noFill/>
              <a:miter lim="800000"/>
              <a:headEnd/>
              <a:tailEnd/>
            </a:ln>
            <a:effectLst/>
          </p:spPr>
          <p:txBody>
            <a:bodyPr lIns="0" tIns="0" rIns="0" bIns="0"/>
            <a:lstStyle/>
            <a:p>
              <a:pPr marL="361950" indent="-361950" eaLnBrk="0" hangingPunct="0">
                <a:spcBef>
                  <a:spcPct val="20000"/>
                </a:spcBef>
                <a:defRPr/>
              </a:pPr>
              <a:r>
                <a:rPr lang="de-DE" kern="0" dirty="0" smtClean="0">
                  <a:solidFill>
                    <a:srgbClr val="FFFFFF"/>
                  </a:solidFill>
                  <a:latin typeface="+mj-lt"/>
                </a:rPr>
                <a:t>	Der Mechanismus allokiert einen Pfad von Quelle zu Senke, der die Wohlfahrt maximiert</a:t>
              </a:r>
              <a:endParaRPr lang="de-DE" kern="0" dirty="0">
                <a:solidFill>
                  <a:srgbClr val="FFFFFF"/>
                </a:solidFill>
                <a:latin typeface="+mj-lt"/>
              </a:endParaRPr>
            </a:p>
          </p:txBody>
        </p:sp>
        <p:pic>
          <p:nvPicPr>
            <p:cNvPr id="17" name="Grafik 16" descr="TP_tmp.png"/>
            <p:cNvPicPr>
              <a:picLocks noChangeAspect="1"/>
            </p:cNvPicPr>
            <p:nvPr>
              <p:custDataLst>
                <p:tags r:id="rId4"/>
              </p:custDataLst>
            </p:nvPr>
          </p:nvPicPr>
          <p:blipFill>
            <a:blip r:embed="rId9" cstate="print">
              <a:clrChange>
                <a:clrFrom>
                  <a:srgbClr val="FFFFFF"/>
                </a:clrFrom>
                <a:clrTo>
                  <a:srgbClr val="FFFFFF">
                    <a:alpha val="0"/>
                  </a:srgbClr>
                </a:clrTo>
              </a:clrChange>
              <a:lum bright="70000" contrast="-70000"/>
            </a:blip>
            <a:stretch>
              <a:fillRect/>
            </a:stretch>
          </p:blipFill>
          <p:spPr bwMode="auto">
            <a:xfrm>
              <a:off x="3707904" y="3571876"/>
              <a:ext cx="2390887" cy="1009252"/>
            </a:xfrm>
            <a:prstGeom prst="rect">
              <a:avLst/>
            </a:prstGeom>
            <a:noFill/>
            <a:ln/>
            <a:effectLst/>
          </p:spPr>
        </p:pic>
      </p:grpSp>
      <p:grpSp>
        <p:nvGrpSpPr>
          <p:cNvPr id="20" name="Gruppieren 19"/>
          <p:cNvGrpSpPr/>
          <p:nvPr/>
        </p:nvGrpSpPr>
        <p:grpSpPr>
          <a:xfrm>
            <a:off x="3338512" y="4809292"/>
            <a:ext cx="5162577" cy="1572036"/>
            <a:chOff x="3338512" y="4809292"/>
            <a:chExt cx="5162577" cy="1572036"/>
          </a:xfrm>
        </p:grpSpPr>
        <p:sp>
          <p:nvSpPr>
            <p:cNvPr id="52" name="Rectangle 13"/>
            <p:cNvSpPr>
              <a:spLocks noChangeArrowheads="1"/>
            </p:cNvSpPr>
            <p:nvPr/>
          </p:nvSpPr>
          <p:spPr bwMode="auto">
            <a:xfrm>
              <a:off x="3338512" y="4809292"/>
              <a:ext cx="5162577" cy="914400"/>
            </a:xfrm>
            <a:prstGeom prst="rect">
              <a:avLst/>
            </a:prstGeom>
            <a:noFill/>
            <a:ln w="12700" algn="ctr">
              <a:noFill/>
              <a:miter lim="800000"/>
              <a:headEnd/>
              <a:tailEnd/>
            </a:ln>
            <a:effectLst/>
          </p:spPr>
          <p:txBody>
            <a:bodyPr lIns="0" tIns="0" rIns="0" bIns="0"/>
            <a:lstStyle/>
            <a:p>
              <a:pPr marL="361950" indent="-361950" eaLnBrk="0" hangingPunct="0">
                <a:spcBef>
                  <a:spcPct val="20000"/>
                </a:spcBef>
                <a:defRPr/>
              </a:pPr>
              <a:r>
                <a:rPr lang="de-DE" kern="0" dirty="0" smtClean="0">
                  <a:solidFill>
                    <a:srgbClr val="FFFFFF"/>
                  </a:solidFill>
                  <a:latin typeface="+mj-lt"/>
                </a:rPr>
                <a:t>	Die Transferfunktion kompensiert jeden allokierten Anbieter in Höhe seines Beitrags zur Wohlfahrt</a:t>
              </a:r>
              <a:endParaRPr lang="de-DE" kern="0" dirty="0">
                <a:solidFill>
                  <a:srgbClr val="FFFFFF"/>
                </a:solidFill>
                <a:latin typeface="+mj-lt"/>
              </a:endParaRPr>
            </a:p>
          </p:txBody>
        </p:sp>
        <p:pic>
          <p:nvPicPr>
            <p:cNvPr id="16" name="Grafik 15" descr="TP_tmp.png"/>
            <p:cNvPicPr>
              <a:picLocks noChangeAspect="1"/>
            </p:cNvPicPr>
            <p:nvPr>
              <p:custDataLst>
                <p:tags r:id="rId3"/>
              </p:custDataLst>
            </p:nvPr>
          </p:nvPicPr>
          <p:blipFill>
            <a:blip r:embed="rId10" cstate="print">
              <a:clrChange>
                <a:clrFrom>
                  <a:srgbClr val="FFFFFF"/>
                </a:clrFrom>
                <a:clrTo>
                  <a:srgbClr val="FFFFFF">
                    <a:alpha val="0"/>
                  </a:srgbClr>
                </a:clrTo>
              </a:clrChange>
              <a:lum bright="70000" contrast="-70000"/>
            </a:blip>
            <a:stretch>
              <a:fillRect/>
            </a:stretch>
          </p:blipFill>
          <p:spPr bwMode="auto">
            <a:xfrm>
              <a:off x="5281413" y="5429263"/>
              <a:ext cx="2935389" cy="520017"/>
            </a:xfrm>
            <a:prstGeom prst="rect">
              <a:avLst/>
            </a:prstGeom>
            <a:noFill/>
            <a:ln/>
            <a:effectLst/>
          </p:spPr>
        </p:pic>
        <p:sp>
          <p:nvSpPr>
            <p:cNvPr id="24" name="Runde Klammer rechts 23"/>
            <p:cNvSpPr/>
            <p:nvPr/>
          </p:nvSpPr>
          <p:spPr bwMode="auto">
            <a:xfrm rot="5400000">
              <a:off x="7596335" y="5157193"/>
              <a:ext cx="72008" cy="1224135"/>
            </a:xfrm>
            <a:prstGeom prst="rightBracket">
              <a:avLst/>
            </a:prstGeom>
            <a:solidFill>
              <a:schemeClr val="tx1"/>
            </a:solidFill>
            <a:ln w="28575" cap="flat" cmpd="sng" algn="ctr">
              <a:solidFill>
                <a:schemeClr val="accent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1"/>
                </a:buClr>
                <a:buSzTx/>
                <a:buFont typeface="Wingdings 2" pitchFamily="18" charset="2"/>
                <a:buNone/>
                <a:tabLst/>
              </a:pPr>
              <a:endParaRPr kumimoji="0" lang="en-US" sz="1600" b="0" i="0" u="none" strike="noStrike" cap="none" normalizeH="0" baseline="0" smtClean="0">
                <a:ln>
                  <a:noFill/>
                </a:ln>
                <a:solidFill>
                  <a:schemeClr val="tx1"/>
                </a:solidFill>
                <a:effectLst/>
                <a:latin typeface="+mj-lt"/>
              </a:endParaRPr>
            </a:p>
          </p:txBody>
        </p:sp>
        <p:sp>
          <p:nvSpPr>
            <p:cNvPr id="25" name="Textfeld 24"/>
            <p:cNvSpPr txBox="1"/>
            <p:nvPr/>
          </p:nvSpPr>
          <p:spPr bwMode="auto">
            <a:xfrm>
              <a:off x="6156435" y="6093181"/>
              <a:ext cx="1223877" cy="28814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r>
                <a:rPr lang="de-DE" sz="1200" dirty="0" smtClean="0">
                  <a:solidFill>
                    <a:srgbClr val="FFFFFF"/>
                  </a:solidFill>
                  <a:latin typeface="+mj-lt"/>
                </a:rPr>
                <a:t>„Critical </a:t>
              </a:r>
              <a:r>
                <a:rPr lang="de-DE" sz="1200" dirty="0" err="1" smtClean="0">
                  <a:solidFill>
                    <a:srgbClr val="FFFFFF"/>
                  </a:solidFill>
                  <a:latin typeface="+mj-lt"/>
                </a:rPr>
                <a:t>value</a:t>
              </a:r>
              <a:r>
                <a:rPr lang="de-DE" sz="1200" dirty="0" smtClean="0">
                  <a:solidFill>
                    <a:srgbClr val="FFFFFF"/>
                  </a:solidFill>
                  <a:latin typeface="+mj-lt"/>
                </a:rPr>
                <a:t>“</a:t>
              </a:r>
              <a:endParaRPr lang="de-DE" sz="1200" dirty="0">
                <a:solidFill>
                  <a:srgbClr val="FFFFFF"/>
                </a:solidFill>
                <a:latin typeface="+mj-lt"/>
              </a:endParaRPr>
            </a:p>
          </p:txBody>
        </p:sp>
        <p:cxnSp>
          <p:nvCxnSpPr>
            <p:cNvPr id="26" name="Gerade Verbindung 22"/>
            <p:cNvCxnSpPr>
              <a:stCxn id="24" idx="2"/>
              <a:endCxn id="25" idx="0"/>
            </p:cNvCxnSpPr>
            <p:nvPr/>
          </p:nvCxnSpPr>
          <p:spPr bwMode="auto">
            <a:xfrm rot="16200000" flipH="1" flipV="1">
              <a:off x="7056399" y="5517240"/>
              <a:ext cx="287916" cy="863965"/>
            </a:xfrm>
            <a:prstGeom prst="bentConnector3">
              <a:avLst>
                <a:gd name="adj1" fmla="val 51743"/>
              </a:avLst>
            </a:prstGeom>
            <a:solidFill>
              <a:schemeClr val="bg1"/>
            </a:solidFill>
            <a:ln w="28575" cap="flat" cmpd="sng" algn="ctr">
              <a:solidFill>
                <a:schemeClr val="accent1"/>
              </a:solidFill>
              <a:prstDash val="solid"/>
              <a:round/>
              <a:headEnd type="none" w="med" len="med"/>
              <a:tailEnd type="none" w="med" len="med"/>
            </a:ln>
            <a:effectLst/>
          </p:spPr>
        </p:cxnSp>
      </p:grpSp>
      <p:sp>
        <p:nvSpPr>
          <p:cNvPr id="23" name="Rectangle 7"/>
          <p:cNvSpPr>
            <a:spLocks noChangeArrowheads="1"/>
          </p:cNvSpPr>
          <p:nvPr/>
        </p:nvSpPr>
        <p:spPr bwMode="auto">
          <a:xfrm>
            <a:off x="3347864" y="1803387"/>
            <a:ext cx="5305453" cy="914400"/>
          </a:xfrm>
          <a:prstGeom prst="rect">
            <a:avLst/>
          </a:prstGeom>
          <a:noFill/>
          <a:ln w="12700">
            <a:noFill/>
            <a:miter lim="800000"/>
            <a:headEnd/>
            <a:tailEnd/>
          </a:ln>
          <a:effectLst/>
        </p:spPr>
        <p:txBody>
          <a:bodyPr lIns="0" tIns="0" rIns="0" bIns="0"/>
          <a:lstStyle/>
          <a:p>
            <a:pPr marL="361950" indent="-361950" eaLnBrk="0" hangingPunct="0">
              <a:spcBef>
                <a:spcPct val="20000"/>
              </a:spcBef>
              <a:defRPr/>
            </a:pPr>
            <a:r>
              <a:rPr lang="de-DE" kern="0" dirty="0" smtClean="0">
                <a:solidFill>
                  <a:srgbClr val="FFFFFF"/>
                </a:solidFill>
                <a:latin typeface="+mj-lt"/>
              </a:rPr>
              <a:t>	Der Mechanismus	          besteht aus einer Allokations- und einer Transferfunktion</a:t>
            </a:r>
            <a:endParaRPr lang="de-DE" kern="0" dirty="0">
              <a:solidFill>
                <a:srgbClr val="FFFFFF"/>
              </a:solidFill>
              <a:latin typeface="+mj-lt"/>
            </a:endParaRPr>
          </a:p>
        </p:txBody>
      </p:sp>
      <p:pic>
        <p:nvPicPr>
          <p:cNvPr id="28" name="Grafik 20" descr="TP_tmp.emf"/>
          <p:cNvPicPr>
            <a:picLocks noChangeAspect="1"/>
          </p:cNvPicPr>
          <p:nvPr>
            <p:custDataLst>
              <p:tags r:id="rId2"/>
            </p:custDataLst>
          </p:nvPr>
        </p:nvPicPr>
        <p:blipFill>
          <a:blip r:embed="rId8" cstate="print">
            <a:clrChange>
              <a:clrFrom>
                <a:srgbClr val="FFFFFF"/>
              </a:clrFrom>
              <a:clrTo>
                <a:srgbClr val="FFFFFF">
                  <a:alpha val="0"/>
                </a:srgbClr>
              </a:clrTo>
            </a:clrChange>
            <a:lum bright="70000" contrast="-70000"/>
          </a:blip>
          <a:stretch>
            <a:fillRect/>
          </a:stretch>
        </p:blipFill>
        <p:spPr bwMode="auto">
          <a:xfrm>
            <a:off x="5667643" y="1816597"/>
            <a:ext cx="920581" cy="269175"/>
          </a:xfrm>
          <a:prstGeom prst="rect">
            <a:avLst/>
          </a:prstGeom>
          <a:noFill/>
          <a:ln/>
          <a:effectLst/>
        </p:spPr>
      </p:pic>
    </p:spTree>
    <p:custDataLst>
      <p:tags r:id="rId1"/>
    </p:custDataLst>
    <p:extLst>
      <p:ext uri="{BB962C8B-B14F-4D97-AF65-F5344CB8AC3E}">
        <p14:creationId xmlns:p14="http://schemas.microsoft.com/office/powerpoint/2010/main" val="2002441624"/>
      </p:ext>
    </p:extLst>
  </p:cSld>
  <p:clrMapOvr>
    <a:masterClrMapping/>
  </p:clrMapOvr>
  <p:transition advTm="855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par>
                                <p:cTn id="16" presetID="53"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22" name="Picture 14" descr="Prof. Dr.  Christof Weinhardt"/>
          <p:cNvPicPr>
            <a:picLocks noChangeAspect="1" noChangeArrowheads="1"/>
          </p:cNvPicPr>
          <p:nvPr/>
        </p:nvPicPr>
        <p:blipFill>
          <a:blip r:embed="rId2" cstate="print"/>
          <a:srcRect t="10114" r="9281"/>
          <a:stretch>
            <a:fillRect/>
          </a:stretch>
        </p:blipFill>
        <p:spPr bwMode="auto">
          <a:xfrm>
            <a:off x="6876256" y="1229096"/>
            <a:ext cx="1728192" cy="2559944"/>
          </a:xfrm>
          <a:prstGeom prst="rect">
            <a:avLst/>
          </a:prstGeom>
          <a:noFill/>
        </p:spPr>
      </p:pic>
      <p:sp>
        <p:nvSpPr>
          <p:cNvPr id="2" name="Titel 1"/>
          <p:cNvSpPr>
            <a:spLocks noGrp="1"/>
          </p:cNvSpPr>
          <p:nvPr>
            <p:ph type="title"/>
          </p:nvPr>
        </p:nvSpPr>
        <p:spPr/>
        <p:txBody>
          <a:bodyPr/>
          <a:lstStyle/>
          <a:p>
            <a:endParaRPr lang="de-DE" dirty="0"/>
          </a:p>
        </p:txBody>
      </p:sp>
      <p:grpSp>
        <p:nvGrpSpPr>
          <p:cNvPr id="18" name="Gruppieren 17"/>
          <p:cNvGrpSpPr/>
          <p:nvPr/>
        </p:nvGrpSpPr>
        <p:grpSpPr>
          <a:xfrm>
            <a:off x="323528" y="332656"/>
            <a:ext cx="6229350" cy="2438400"/>
            <a:chOff x="1403648" y="1196752"/>
            <a:chExt cx="6229350" cy="2438400"/>
          </a:xfrm>
        </p:grpSpPr>
        <p:pic>
          <p:nvPicPr>
            <p:cNvPr id="68610" name="Picture 2" descr="http://www.indigopearl.de/uploads/media/Agentur_Netzwerk.jpg"/>
            <p:cNvPicPr>
              <a:picLocks noChangeAspect="1" noChangeArrowheads="1"/>
            </p:cNvPicPr>
            <p:nvPr/>
          </p:nvPicPr>
          <p:blipFill>
            <a:blip r:embed="rId3" cstate="print"/>
            <a:srcRect/>
            <a:stretch>
              <a:fillRect/>
            </a:stretch>
          </p:blipFill>
          <p:spPr bwMode="auto">
            <a:xfrm>
              <a:off x="1403648" y="1196752"/>
              <a:ext cx="6229350" cy="2438400"/>
            </a:xfrm>
            <a:prstGeom prst="rect">
              <a:avLst/>
            </a:prstGeom>
            <a:noFill/>
          </p:spPr>
        </p:pic>
        <p:pic>
          <p:nvPicPr>
            <p:cNvPr id="68616" name="Picture 8" descr="http://www.meregio.de/images/logos/kit_big.gif"/>
            <p:cNvPicPr>
              <a:picLocks noChangeAspect="1" noChangeArrowheads="1"/>
            </p:cNvPicPr>
            <p:nvPr/>
          </p:nvPicPr>
          <p:blipFill>
            <a:blip r:embed="rId4" cstate="print"/>
            <a:srcRect/>
            <a:stretch>
              <a:fillRect/>
            </a:stretch>
          </p:blipFill>
          <p:spPr bwMode="auto">
            <a:xfrm>
              <a:off x="4355976" y="1772816"/>
              <a:ext cx="576000" cy="576000"/>
            </a:xfrm>
            <a:prstGeom prst="ellipse">
              <a:avLst/>
            </a:prstGeom>
            <a:noFill/>
            <a:ln w="28575">
              <a:noFill/>
            </a:ln>
            <a:scene3d>
              <a:camera prst="orthographicFront"/>
              <a:lightRig rig="threePt" dir="t"/>
            </a:scene3d>
            <a:sp3d>
              <a:bevelT w="539750" h="539750"/>
              <a:bevelB w="539750" h="539750"/>
            </a:sp3d>
          </p:spPr>
        </p:pic>
      </p:grpSp>
      <p:sp>
        <p:nvSpPr>
          <p:cNvPr id="22" name="Rechteck 21"/>
          <p:cNvSpPr/>
          <p:nvPr/>
        </p:nvSpPr>
        <p:spPr>
          <a:xfrm>
            <a:off x="6876256" y="1256568"/>
            <a:ext cx="1728192" cy="482453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p:cNvGrpSpPr/>
          <p:nvPr/>
        </p:nvGrpSpPr>
        <p:grpSpPr>
          <a:xfrm>
            <a:off x="1982376" y="320464"/>
            <a:ext cx="4701096" cy="5778000"/>
            <a:chOff x="2031144" y="320160"/>
            <a:chExt cx="4701096" cy="5850225"/>
          </a:xfrm>
        </p:grpSpPr>
        <p:cxnSp>
          <p:nvCxnSpPr>
            <p:cNvPr id="20" name="Gerade Verbindung 19"/>
            <p:cNvCxnSpPr/>
            <p:nvPr/>
          </p:nvCxnSpPr>
          <p:spPr>
            <a:xfrm>
              <a:off x="6732240" y="320160"/>
              <a:ext cx="0" cy="5850225"/>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cxnSp>
          <p:nvCxnSpPr>
            <p:cNvPr id="25" name="Gerade Verbindung 24"/>
            <p:cNvCxnSpPr/>
            <p:nvPr/>
          </p:nvCxnSpPr>
          <p:spPr>
            <a:xfrm flipH="1">
              <a:off x="2031144" y="2996952"/>
              <a:ext cx="4688904"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cxnSp>
          <p:nvCxnSpPr>
            <p:cNvPr id="28" name="Gerade Verbindung 27"/>
            <p:cNvCxnSpPr/>
            <p:nvPr/>
          </p:nvCxnSpPr>
          <p:spPr>
            <a:xfrm flipH="1">
              <a:off x="2941192" y="3081304"/>
              <a:ext cx="3780000"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grpSp>
      <p:sp>
        <p:nvSpPr>
          <p:cNvPr id="30" name="Textfeld 29"/>
          <p:cNvSpPr txBox="1"/>
          <p:nvPr/>
        </p:nvSpPr>
        <p:spPr>
          <a:xfrm>
            <a:off x="6840824" y="3861048"/>
            <a:ext cx="1872208" cy="830997"/>
          </a:xfrm>
          <a:prstGeom prst="rect">
            <a:avLst/>
          </a:prstGeom>
          <a:noFill/>
        </p:spPr>
        <p:txBody>
          <a:bodyPr wrap="square" rtlCol="0">
            <a:spAutoFit/>
          </a:bodyPr>
          <a:lstStyle/>
          <a:p>
            <a:r>
              <a:rPr lang="de-DE" sz="1600" b="1" dirty="0" smtClean="0">
                <a:solidFill>
                  <a:schemeClr val="bg1"/>
                </a:solidFill>
              </a:rPr>
              <a:t>Prof. Dr. Christof Weinhardt</a:t>
            </a:r>
          </a:p>
          <a:p>
            <a:endParaRPr lang="de-DE" sz="1600" dirty="0" smtClean="0">
              <a:solidFill>
                <a:schemeClr val="bg1"/>
              </a:solidFill>
            </a:endParaRPr>
          </a:p>
        </p:txBody>
      </p:sp>
      <p:sp>
        <p:nvSpPr>
          <p:cNvPr id="31" name="Textfeld 30"/>
          <p:cNvSpPr txBox="1"/>
          <p:nvPr/>
        </p:nvSpPr>
        <p:spPr>
          <a:xfrm>
            <a:off x="6876256" y="4320907"/>
            <a:ext cx="1728192" cy="1908215"/>
          </a:xfrm>
          <a:prstGeom prst="rect">
            <a:avLst/>
          </a:prstGeom>
          <a:noFill/>
        </p:spPr>
        <p:txBody>
          <a:bodyPr wrap="square" rtlCol="0">
            <a:spAutoFit/>
          </a:bodyPr>
          <a:lstStyle/>
          <a:p>
            <a:endParaRPr lang="de-DE" sz="500" dirty="0" smtClean="0">
              <a:solidFill>
                <a:schemeClr val="bg1"/>
              </a:solidFill>
            </a:endParaRPr>
          </a:p>
          <a:p>
            <a:r>
              <a:rPr lang="de-DE" sz="1200" dirty="0">
                <a:solidFill>
                  <a:schemeClr val="bg1"/>
                </a:solidFill>
                <a:latin typeface="+mj-lt"/>
              </a:rPr>
              <a:t>Leiter des Instituts für Informationswirtschaft und –</a:t>
            </a:r>
            <a:r>
              <a:rPr lang="de-DE" sz="1200" dirty="0" err="1">
                <a:solidFill>
                  <a:schemeClr val="bg1"/>
                </a:solidFill>
                <a:latin typeface="+mj-lt"/>
              </a:rPr>
              <a:t>management</a:t>
            </a:r>
            <a:r>
              <a:rPr lang="de-DE" sz="1200" dirty="0">
                <a:solidFill>
                  <a:schemeClr val="bg1"/>
                </a:solidFill>
                <a:latin typeface="+mj-lt"/>
              </a:rPr>
              <a:t> </a:t>
            </a:r>
            <a:endParaRPr lang="de-DE" sz="1200" dirty="0" smtClean="0">
              <a:solidFill>
                <a:schemeClr val="bg1"/>
              </a:solidFill>
              <a:latin typeface="+mj-lt"/>
            </a:endParaRPr>
          </a:p>
          <a:p>
            <a:endParaRPr lang="de-DE" sz="1200" dirty="0">
              <a:solidFill>
                <a:schemeClr val="bg1"/>
              </a:solidFill>
              <a:latin typeface="+mj-lt"/>
            </a:endParaRPr>
          </a:p>
          <a:p>
            <a:r>
              <a:rPr lang="de-DE" sz="1200" dirty="0" smtClean="0">
                <a:solidFill>
                  <a:schemeClr val="bg1"/>
                </a:solidFill>
              </a:rPr>
              <a:t>Direktor am KSRI Karlsruhe</a:t>
            </a:r>
          </a:p>
          <a:p>
            <a:endParaRPr lang="de-DE" sz="1200" dirty="0" smtClean="0">
              <a:solidFill>
                <a:schemeClr val="bg1"/>
              </a:solidFill>
            </a:endParaRPr>
          </a:p>
          <a:p>
            <a:r>
              <a:rPr lang="de-DE" sz="1200" dirty="0" smtClean="0">
                <a:solidFill>
                  <a:schemeClr val="bg1"/>
                </a:solidFill>
              </a:rPr>
              <a:t>Direktor </a:t>
            </a:r>
            <a:r>
              <a:rPr lang="de-DE" sz="1200" dirty="0">
                <a:solidFill>
                  <a:schemeClr val="bg1"/>
                </a:solidFill>
              </a:rPr>
              <a:t>am FZI </a:t>
            </a:r>
            <a:r>
              <a:rPr lang="de-DE" sz="1200" dirty="0" smtClean="0">
                <a:solidFill>
                  <a:schemeClr val="bg1"/>
                </a:solidFill>
              </a:rPr>
              <a:t>Karlsruhe</a:t>
            </a:r>
          </a:p>
          <a:p>
            <a:endParaRPr lang="de-DE" sz="500" dirty="0" smtClean="0">
              <a:solidFill>
                <a:schemeClr val="bg1"/>
              </a:solidFill>
            </a:endParaRPr>
          </a:p>
        </p:txBody>
      </p:sp>
      <p:sp>
        <p:nvSpPr>
          <p:cNvPr id="32" name="Textfeld 31"/>
          <p:cNvSpPr txBox="1"/>
          <p:nvPr/>
        </p:nvSpPr>
        <p:spPr>
          <a:xfrm>
            <a:off x="228280" y="3212976"/>
            <a:ext cx="6336704" cy="3730252"/>
          </a:xfrm>
          <a:prstGeom prst="rect">
            <a:avLst/>
          </a:prstGeom>
          <a:noFill/>
        </p:spPr>
        <p:txBody>
          <a:bodyPr wrap="square" rtlCol="0">
            <a:spAutoFit/>
          </a:bodyPr>
          <a:lstStyle/>
          <a:p>
            <a:r>
              <a:rPr lang="de-DE" sz="1400" dirty="0" smtClean="0">
                <a:solidFill>
                  <a:schemeClr val="bg1"/>
                </a:solidFill>
              </a:rPr>
              <a:t>Aktuelle </a:t>
            </a:r>
            <a:r>
              <a:rPr lang="de-DE" sz="1400" dirty="0">
                <a:solidFill>
                  <a:schemeClr val="bg1"/>
                </a:solidFill>
              </a:rPr>
              <a:t>Fragestellungen der </a:t>
            </a:r>
            <a:endParaRPr lang="de-DE" sz="1400" dirty="0" smtClean="0">
              <a:solidFill>
                <a:schemeClr val="bg1"/>
              </a:solidFill>
            </a:endParaRPr>
          </a:p>
          <a:p>
            <a:endParaRPr lang="de-DE" sz="1400" dirty="0" smtClean="0">
              <a:solidFill>
                <a:schemeClr val="bg1"/>
              </a:solidFill>
            </a:endParaRPr>
          </a:p>
          <a:p>
            <a:pPr marL="1228725" lvl="3" indent="-314325" fontAlgn="base">
              <a:spcBef>
                <a:spcPct val="20000"/>
              </a:spcBef>
              <a:spcAft>
                <a:spcPct val="0"/>
              </a:spcAft>
              <a:buBlip>
                <a:blip r:embed="rId5"/>
              </a:buBlip>
            </a:pPr>
            <a:r>
              <a:rPr lang="de-DE" sz="1400" dirty="0">
                <a:solidFill>
                  <a:schemeClr val="bg1"/>
                </a:solidFill>
              </a:rPr>
              <a:t>Informationswirtschaft und des </a:t>
            </a:r>
          </a:p>
          <a:p>
            <a:pPr marL="1228725" lvl="3" indent="-314325" fontAlgn="base">
              <a:spcBef>
                <a:spcPct val="20000"/>
              </a:spcBef>
              <a:spcAft>
                <a:spcPct val="0"/>
              </a:spcAft>
              <a:buBlip>
                <a:blip r:embed="rId5"/>
              </a:buBlip>
            </a:pPr>
            <a:r>
              <a:rPr lang="de-DE" sz="1400" dirty="0">
                <a:solidFill>
                  <a:schemeClr val="bg1"/>
                </a:solidFill>
              </a:rPr>
              <a:t>Market </a:t>
            </a:r>
            <a:r>
              <a:rPr lang="de-DE" sz="1400" dirty="0" smtClean="0">
                <a:solidFill>
                  <a:schemeClr val="bg1"/>
                </a:solidFill>
              </a:rPr>
              <a:t>Engineering</a:t>
            </a:r>
          </a:p>
          <a:p>
            <a:pPr marL="1228725" lvl="3" indent="-314325" fontAlgn="base">
              <a:spcBef>
                <a:spcPct val="20000"/>
              </a:spcBef>
              <a:spcAft>
                <a:spcPct val="0"/>
              </a:spcAft>
              <a:buBlip>
                <a:blip r:embed="rId5"/>
              </a:buBlip>
            </a:pPr>
            <a:endParaRPr lang="de-DE" sz="1400" dirty="0">
              <a:solidFill>
                <a:schemeClr val="bg1"/>
              </a:solidFill>
            </a:endParaRPr>
          </a:p>
          <a:p>
            <a:r>
              <a:rPr lang="de-DE" sz="1400" dirty="0" smtClean="0">
                <a:solidFill>
                  <a:schemeClr val="bg1"/>
                </a:solidFill>
              </a:rPr>
              <a:t>mit </a:t>
            </a:r>
            <a:r>
              <a:rPr lang="de-DE" sz="1400" dirty="0">
                <a:solidFill>
                  <a:schemeClr val="bg1"/>
                </a:solidFill>
              </a:rPr>
              <a:t>Anwendungen in den </a:t>
            </a:r>
            <a:r>
              <a:rPr lang="de-DE" sz="1400" dirty="0" smtClean="0">
                <a:solidFill>
                  <a:schemeClr val="bg1"/>
                </a:solidFill>
              </a:rPr>
              <a:t>Bereichen </a:t>
            </a:r>
          </a:p>
          <a:p>
            <a:endParaRPr lang="de-DE" sz="1400" dirty="0" smtClean="0">
              <a:solidFill>
                <a:schemeClr val="bg1"/>
              </a:solidFill>
            </a:endParaRPr>
          </a:p>
          <a:p>
            <a:pPr marL="1228725" lvl="3" indent="-314325" fontAlgn="base">
              <a:spcBef>
                <a:spcPct val="20000"/>
              </a:spcBef>
              <a:spcAft>
                <a:spcPct val="0"/>
              </a:spcAft>
              <a:buBlip>
                <a:blip r:embed="rId5"/>
              </a:buBlip>
            </a:pPr>
            <a:r>
              <a:rPr lang="de-DE" sz="1400" dirty="0">
                <a:solidFill>
                  <a:schemeClr val="bg1"/>
                </a:solidFill>
              </a:rPr>
              <a:t>Mobilität,  </a:t>
            </a:r>
          </a:p>
          <a:p>
            <a:pPr marL="1228725" lvl="3" indent="-314325" fontAlgn="base">
              <a:spcBef>
                <a:spcPct val="20000"/>
              </a:spcBef>
              <a:spcAft>
                <a:spcPct val="0"/>
              </a:spcAft>
              <a:buBlip>
                <a:blip r:embed="rId5"/>
              </a:buBlip>
            </a:pPr>
            <a:r>
              <a:rPr lang="de-DE" sz="1400" dirty="0">
                <a:solidFill>
                  <a:schemeClr val="bg1"/>
                </a:solidFill>
              </a:rPr>
              <a:t>Finanzen, </a:t>
            </a:r>
          </a:p>
          <a:p>
            <a:pPr marL="1228725" lvl="3" indent="-314325" fontAlgn="base">
              <a:spcBef>
                <a:spcPct val="20000"/>
              </a:spcBef>
              <a:spcAft>
                <a:spcPct val="0"/>
              </a:spcAft>
              <a:buBlip>
                <a:blip r:embed="rId5"/>
              </a:buBlip>
            </a:pPr>
            <a:r>
              <a:rPr lang="de-DE" sz="1400" dirty="0">
                <a:solidFill>
                  <a:schemeClr val="bg1"/>
                </a:solidFill>
              </a:rPr>
              <a:t>Energie und </a:t>
            </a:r>
          </a:p>
          <a:p>
            <a:pPr marL="1228725" lvl="3" indent="-314325" fontAlgn="base">
              <a:spcBef>
                <a:spcPct val="20000"/>
              </a:spcBef>
              <a:spcAft>
                <a:spcPct val="0"/>
              </a:spcAft>
              <a:buBlip>
                <a:blip r:embed="rId5"/>
              </a:buBlip>
            </a:pPr>
            <a:r>
              <a:rPr lang="de-DE" sz="1400" dirty="0">
                <a:solidFill>
                  <a:schemeClr val="bg1"/>
                </a:solidFill>
              </a:rPr>
              <a:t>Telekommunikation elektronischer </a:t>
            </a:r>
            <a:r>
              <a:rPr lang="de-DE" sz="1400" dirty="0" smtClean="0">
                <a:solidFill>
                  <a:schemeClr val="bg1"/>
                </a:solidFill>
              </a:rPr>
              <a:t>Märkte.</a:t>
            </a:r>
            <a:endParaRPr lang="de-DE" sz="1400" dirty="0">
              <a:solidFill>
                <a:schemeClr val="bg1"/>
              </a:solidFill>
            </a:endParaRPr>
          </a:p>
          <a:p>
            <a:pPr marL="1228725" lvl="3" indent="-314325" fontAlgn="base">
              <a:spcBef>
                <a:spcPct val="20000"/>
              </a:spcBef>
              <a:spcAft>
                <a:spcPct val="0"/>
              </a:spcAft>
            </a:pPr>
            <a:endParaRPr lang="de-DE" sz="1400" dirty="0" smtClean="0">
              <a:solidFill>
                <a:schemeClr val="bg1"/>
              </a:solidFill>
            </a:endParaRPr>
          </a:p>
          <a:p>
            <a:r>
              <a:rPr lang="de-DE" sz="1400" dirty="0" smtClean="0">
                <a:solidFill>
                  <a:schemeClr val="bg1"/>
                </a:solidFill>
              </a:rPr>
              <a:t>Die Forschungsmethodik umfasst die prototypische Realisierung, theoretische Analysekonzepte, Simulationen, Experimente und empirische Studien. </a:t>
            </a:r>
          </a:p>
          <a:p>
            <a:endParaRPr lang="de-DE" dirty="0">
              <a:solidFill>
                <a:schemeClr val="bg1"/>
              </a:solidFill>
            </a:endParaRPr>
          </a:p>
        </p:txBody>
      </p:sp>
      <p:cxnSp>
        <p:nvCxnSpPr>
          <p:cNvPr id="37" name="Gerade Verbindung 36"/>
          <p:cNvCxnSpPr/>
          <p:nvPr/>
        </p:nvCxnSpPr>
        <p:spPr>
          <a:xfrm flipH="1">
            <a:off x="3792424" y="3140968"/>
            <a:ext cx="2880000"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sp>
        <p:nvSpPr>
          <p:cNvPr id="39" name="Rechteck 38"/>
          <p:cNvSpPr/>
          <p:nvPr/>
        </p:nvSpPr>
        <p:spPr>
          <a:xfrm>
            <a:off x="323528" y="332656"/>
            <a:ext cx="6228000" cy="24372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Vielen Dank für Ihre Aufmerksamkeit</a:t>
            </a:r>
            <a:endParaRPr lang="de-DE" sz="2400" b="1" dirty="0">
              <a:solidFill>
                <a:schemeClr val="tx1"/>
              </a:solidFill>
            </a:endParaRPr>
          </a:p>
        </p:txBody>
      </p:sp>
    </p:spTree>
    <p:extLst>
      <p:ext uri="{BB962C8B-B14F-4D97-AF65-F5344CB8AC3E}">
        <p14:creationId xmlns:p14="http://schemas.microsoft.com/office/powerpoint/2010/main" val="375914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Entstehung von Smart Business Networks</a:t>
            </a:r>
            <a:endParaRPr lang="de-DE" dirty="0"/>
          </a:p>
        </p:txBody>
      </p:sp>
      <p:cxnSp>
        <p:nvCxnSpPr>
          <p:cNvPr id="13" name="Gerade Verbindung 12"/>
          <p:cNvCxnSpPr/>
          <p:nvPr/>
        </p:nvCxnSpPr>
        <p:spPr>
          <a:xfrm flipV="1">
            <a:off x="4464822" y="6093296"/>
            <a:ext cx="936104" cy="764704"/>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79" name="Gruppieren 78"/>
          <p:cNvGrpSpPr/>
          <p:nvPr/>
        </p:nvGrpSpPr>
        <p:grpSpPr>
          <a:xfrm>
            <a:off x="-811015" y="2852936"/>
            <a:ext cx="10207551" cy="4005064"/>
            <a:chOff x="-811015" y="2852936"/>
            <a:chExt cx="10207551" cy="4005064"/>
          </a:xfrm>
        </p:grpSpPr>
        <p:grpSp>
          <p:nvGrpSpPr>
            <p:cNvPr id="77" name="Gruppieren 76"/>
            <p:cNvGrpSpPr/>
            <p:nvPr/>
          </p:nvGrpSpPr>
          <p:grpSpPr>
            <a:xfrm>
              <a:off x="-811015" y="4131495"/>
              <a:ext cx="4158879" cy="2726505"/>
              <a:chOff x="-811015" y="4131495"/>
              <a:chExt cx="4158879" cy="2726505"/>
            </a:xfrm>
          </p:grpSpPr>
          <p:cxnSp>
            <p:nvCxnSpPr>
              <p:cNvPr id="6" name="Gerade Verbindung 5"/>
              <p:cNvCxnSpPr/>
              <p:nvPr/>
            </p:nvCxnSpPr>
            <p:spPr>
              <a:xfrm flipH="1">
                <a:off x="0" y="5914110"/>
                <a:ext cx="3347864" cy="943890"/>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H="1">
                <a:off x="-287706" y="5122022"/>
                <a:ext cx="3600400" cy="0"/>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H="1" flipV="1">
                <a:off x="-811015" y="4131495"/>
                <a:ext cx="4104456" cy="504056"/>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710" y="4797152"/>
                <a:ext cx="3339154" cy="477270"/>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76" name="Gruppieren 75"/>
            <p:cNvGrpSpPr/>
            <p:nvPr/>
          </p:nvGrpSpPr>
          <p:grpSpPr>
            <a:xfrm>
              <a:off x="5724128" y="2852936"/>
              <a:ext cx="3672408" cy="3672408"/>
              <a:chOff x="5724128" y="2852936"/>
              <a:chExt cx="3672408" cy="3672408"/>
            </a:xfrm>
          </p:grpSpPr>
          <p:cxnSp>
            <p:nvCxnSpPr>
              <p:cNvPr id="10" name="Gerade Verbindung 9"/>
              <p:cNvCxnSpPr/>
              <p:nvPr/>
            </p:nvCxnSpPr>
            <p:spPr>
              <a:xfrm flipH="1" flipV="1">
                <a:off x="5724128" y="6075711"/>
                <a:ext cx="1800200" cy="305617"/>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H="1" flipV="1">
                <a:off x="5778551" y="5308994"/>
                <a:ext cx="3617985" cy="208238"/>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H="1" flipV="1">
                <a:off x="5843028" y="5478981"/>
                <a:ext cx="3300972" cy="1046363"/>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H="1" flipV="1">
                <a:off x="5796137" y="4925251"/>
                <a:ext cx="3347863" cy="1152128"/>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H="1">
                <a:off x="5796136" y="2852936"/>
                <a:ext cx="3347865" cy="1872208"/>
              </a:xfrm>
              <a:prstGeom prst="line">
                <a:avLst/>
              </a:prstGeom>
              <a:ln>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78" name="Gruppieren 77"/>
          <p:cNvGrpSpPr/>
          <p:nvPr/>
        </p:nvGrpSpPr>
        <p:grpSpPr>
          <a:xfrm>
            <a:off x="323528" y="1196752"/>
            <a:ext cx="8496944" cy="4896544"/>
            <a:chOff x="323528" y="1196752"/>
            <a:chExt cx="8496944" cy="4896544"/>
          </a:xfrm>
        </p:grpSpPr>
        <p:cxnSp>
          <p:nvCxnSpPr>
            <p:cNvPr id="44" name="Gerade Verbindung mit Pfeil 43"/>
            <p:cNvCxnSpPr/>
            <p:nvPr/>
          </p:nvCxnSpPr>
          <p:spPr>
            <a:xfrm>
              <a:off x="2267744" y="2924944"/>
              <a:ext cx="1080120" cy="1368152"/>
            </a:xfrm>
            <a:prstGeom prst="straightConnector1">
              <a:avLst/>
            </a:prstGeom>
            <a:ln w="38100" cap="rnd">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Picture 2" descr="http://5.mshcdn.com/wp-content/uploads/2010/03/business-network.jpg"/>
            <p:cNvPicPr>
              <a:picLocks noChangeAspect="1" noChangeArrowheads="1"/>
            </p:cNvPicPr>
            <p:nvPr/>
          </p:nvPicPr>
          <p:blipFill>
            <a:blip r:embed="rId3" cstate="print"/>
            <a:srcRect/>
            <a:stretch>
              <a:fillRect/>
            </a:stretch>
          </p:blipFill>
          <p:spPr bwMode="auto">
            <a:xfrm>
              <a:off x="3333750" y="4283545"/>
              <a:ext cx="2476500" cy="1809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4" name="Gruppieren 33"/>
            <p:cNvGrpSpPr/>
            <p:nvPr/>
          </p:nvGrpSpPr>
          <p:grpSpPr>
            <a:xfrm>
              <a:off x="323528" y="3514426"/>
              <a:ext cx="2143467" cy="1714774"/>
              <a:chOff x="9564" y="2077453"/>
              <a:chExt cx="2143467" cy="1714774"/>
            </a:xfrm>
            <a:solidFill>
              <a:schemeClr val="bg2"/>
            </a:solidFill>
            <a:effectLst>
              <a:outerShdw blurRad="152400" dist="317500" dir="5400000" sx="90000" sy="-19000" rotWithShape="0">
                <a:prstClr val="black">
                  <a:alpha val="15000"/>
                </a:prstClr>
              </a:outerShdw>
            </a:effectLst>
            <a:scene3d>
              <a:camera prst="orthographicFront"/>
              <a:lightRig rig="flat" dir="t"/>
            </a:scene3d>
          </p:grpSpPr>
          <p:sp>
            <p:nvSpPr>
              <p:cNvPr id="35" name="Abgerundetes Rechteck 34"/>
              <p:cNvSpPr/>
              <p:nvPr/>
            </p:nvSpPr>
            <p:spPr>
              <a:xfrm>
                <a:off x="9564" y="2077453"/>
                <a:ext cx="2143467" cy="1714774"/>
              </a:xfrm>
              <a:prstGeom prst="roundRect">
                <a:avLst>
                  <a:gd name="adj" fmla="val 10000"/>
                </a:avLst>
              </a:prstGeom>
              <a:grpFill/>
              <a:ln>
                <a:solidFill>
                  <a:schemeClr val="bg2"/>
                </a:solidFill>
              </a:ln>
            </p:spPr>
            <p:style>
              <a:lnRef idx="0">
                <a:schemeClr val="accent3"/>
              </a:lnRef>
              <a:fillRef idx="3">
                <a:schemeClr val="accent3"/>
              </a:fillRef>
              <a:effectRef idx="3">
                <a:schemeClr val="accent3"/>
              </a:effectRef>
              <a:fontRef idx="minor">
                <a:schemeClr val="lt1"/>
              </a:fontRef>
            </p:style>
          </p:sp>
          <p:sp>
            <p:nvSpPr>
              <p:cNvPr id="36" name="Abgerundetes Rechteck 4"/>
              <p:cNvSpPr/>
              <p:nvPr/>
            </p:nvSpPr>
            <p:spPr>
              <a:xfrm>
                <a:off x="59788" y="2127677"/>
                <a:ext cx="2043019" cy="1614326"/>
              </a:xfrm>
              <a:prstGeom prst="rect">
                <a:avLst/>
              </a:prstGeom>
              <a:grpFill/>
              <a:ln>
                <a:solidFill>
                  <a:schemeClr val="bg2"/>
                </a:solidFill>
              </a:ln>
              <a:effectLst>
                <a:glow rad="63500">
                  <a:schemeClr val="accent6">
                    <a:satMod val="175000"/>
                    <a:alpha val="40000"/>
                  </a:schemeClr>
                </a:glow>
                <a:outerShdw blurRad="40000" dist="23000" dir="5400000" rotWithShape="0">
                  <a:srgbClr val="000000">
                    <a:alpha val="35000"/>
                  </a:srgbClr>
                </a:outerShdw>
                <a:reflection blurRad="6350" stA="50000" endA="300" endPos="38500" dist="50800" dir="5400000" sy="-100000" algn="bl" rotWithShape="0"/>
              </a:effectLst>
              <a:sp3d>
                <a:bevelT w="63500" h="25400"/>
              </a:sp3d>
            </p:spPr>
            <p:style>
              <a:lnRef idx="0">
                <a:schemeClr val="accent3"/>
              </a:lnRef>
              <a:fillRef idx="3">
                <a:schemeClr val="accent3"/>
              </a:fillRef>
              <a:effectRef idx="3">
                <a:schemeClr val="accent3"/>
              </a:effectRef>
              <a:fontRef idx="minor">
                <a:schemeClr val="lt1"/>
              </a:fontRef>
            </p:style>
            <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de-DE" sz="1900" kern="1200" dirty="0" smtClean="0">
                    <a:solidFill>
                      <a:schemeClr val="tx1"/>
                    </a:solidFill>
                  </a:rPr>
                  <a:t>Kunden suchen zugeschnittene Komplettlösung von </a:t>
                </a:r>
                <a:r>
                  <a:rPr lang="de-DE" sz="1900" i="1" kern="1200" dirty="0" smtClean="0">
                    <a:solidFill>
                      <a:schemeClr val="tx1"/>
                    </a:solidFill>
                  </a:rPr>
                  <a:t>einem </a:t>
                </a:r>
                <a:r>
                  <a:rPr lang="de-DE" sz="1900" kern="1200" dirty="0" smtClean="0">
                    <a:solidFill>
                      <a:schemeClr val="tx1"/>
                    </a:solidFill>
                  </a:rPr>
                  <a:t>Anbieter</a:t>
                </a:r>
                <a:endParaRPr lang="de-DE" sz="1900" kern="1200" dirty="0">
                  <a:solidFill>
                    <a:schemeClr val="tx1"/>
                  </a:solidFill>
                </a:endParaRPr>
              </a:p>
            </p:txBody>
          </p:sp>
        </p:grpSp>
        <p:grpSp>
          <p:nvGrpSpPr>
            <p:cNvPr id="47" name="Gruppieren 46"/>
            <p:cNvGrpSpPr/>
            <p:nvPr/>
          </p:nvGrpSpPr>
          <p:grpSpPr>
            <a:xfrm>
              <a:off x="6677005" y="3521929"/>
              <a:ext cx="2143467" cy="1714774"/>
              <a:chOff x="9564" y="2077453"/>
              <a:chExt cx="2143467" cy="1714774"/>
            </a:xfrm>
            <a:solidFill>
              <a:schemeClr val="bg2"/>
            </a:solidFill>
            <a:effectLst>
              <a:glow rad="63500">
                <a:schemeClr val="accent6">
                  <a:satMod val="175000"/>
                  <a:alpha val="40000"/>
                </a:schemeClr>
              </a:glow>
              <a:outerShdw blurRad="152400" dist="317500" dir="5400000" sx="90000" sy="-19000" rotWithShape="0">
                <a:prstClr val="black">
                  <a:alpha val="15000"/>
                </a:prstClr>
              </a:outerShdw>
            </a:effectLst>
            <a:scene3d>
              <a:camera prst="orthographicFront"/>
              <a:lightRig rig="flat" dir="t"/>
            </a:scene3d>
          </p:grpSpPr>
          <p:sp>
            <p:nvSpPr>
              <p:cNvPr id="48" name="Abgerundetes Rechteck 47"/>
              <p:cNvSpPr/>
              <p:nvPr/>
            </p:nvSpPr>
            <p:spPr>
              <a:xfrm>
                <a:off x="9564" y="2077453"/>
                <a:ext cx="2143467" cy="1714774"/>
              </a:xfrm>
              <a:prstGeom prst="roundRect">
                <a:avLst>
                  <a:gd name="adj" fmla="val 10000"/>
                </a:avLst>
              </a:prstGeom>
              <a:grpFill/>
              <a:ln>
                <a:solidFill>
                  <a:schemeClr val="bg2"/>
                </a:solidFill>
              </a:ln>
            </p:spPr>
            <p:style>
              <a:lnRef idx="0">
                <a:schemeClr val="accent3"/>
              </a:lnRef>
              <a:fillRef idx="3">
                <a:schemeClr val="accent3"/>
              </a:fillRef>
              <a:effectRef idx="3">
                <a:schemeClr val="accent3"/>
              </a:effectRef>
              <a:fontRef idx="minor">
                <a:schemeClr val="lt1"/>
              </a:fontRef>
            </p:style>
          </p:sp>
          <p:sp>
            <p:nvSpPr>
              <p:cNvPr id="49" name="Abgerundetes Rechteck 4"/>
              <p:cNvSpPr/>
              <p:nvPr/>
            </p:nvSpPr>
            <p:spPr>
              <a:xfrm>
                <a:off x="59788" y="2127677"/>
                <a:ext cx="2043019" cy="1614326"/>
              </a:xfrm>
              <a:prstGeom prst="rect">
                <a:avLst/>
              </a:prstGeom>
              <a:grpFill/>
              <a:ln>
                <a:solidFill>
                  <a:schemeClr val="bg2"/>
                </a:solidFill>
              </a:ln>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3"/>
              </a:lnRef>
              <a:fillRef idx="3">
                <a:schemeClr val="accent3"/>
              </a:fillRef>
              <a:effectRef idx="3">
                <a:schemeClr val="accent3"/>
              </a:effectRef>
              <a:fontRef idx="minor">
                <a:schemeClr val="lt1"/>
              </a:fontRef>
            </p:style>
            <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de-DE" sz="1900" kern="1200" dirty="0" smtClean="0">
                    <a:solidFill>
                      <a:schemeClr val="tx1"/>
                    </a:solidFill>
                  </a:rPr>
                  <a:t>IT-Unterstützung</a:t>
                </a:r>
                <a:endParaRPr lang="de-DE" sz="1900" kern="1200" dirty="0">
                  <a:solidFill>
                    <a:schemeClr val="tx1"/>
                  </a:solidFill>
                </a:endParaRPr>
              </a:p>
            </p:txBody>
          </p:sp>
        </p:grpSp>
        <p:grpSp>
          <p:nvGrpSpPr>
            <p:cNvPr id="50" name="Gruppieren 49"/>
            <p:cNvGrpSpPr/>
            <p:nvPr/>
          </p:nvGrpSpPr>
          <p:grpSpPr>
            <a:xfrm>
              <a:off x="2240127" y="1196752"/>
              <a:ext cx="2143467" cy="1714774"/>
              <a:chOff x="9564" y="2077453"/>
              <a:chExt cx="2143467" cy="1714774"/>
            </a:xfrm>
            <a:solidFill>
              <a:schemeClr val="bg2"/>
            </a:solidFill>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flat" dir="t"/>
            </a:scene3d>
          </p:grpSpPr>
          <p:sp>
            <p:nvSpPr>
              <p:cNvPr id="51" name="Abgerundetes Rechteck 50"/>
              <p:cNvSpPr/>
              <p:nvPr/>
            </p:nvSpPr>
            <p:spPr>
              <a:xfrm>
                <a:off x="9564" y="2077453"/>
                <a:ext cx="2143467" cy="1714774"/>
              </a:xfrm>
              <a:prstGeom prst="roundRect">
                <a:avLst>
                  <a:gd name="adj" fmla="val 10000"/>
                </a:avLst>
              </a:prstGeom>
              <a:grpFill/>
              <a:ln>
                <a:solidFill>
                  <a:schemeClr val="bg2"/>
                </a:solidFill>
              </a:ln>
            </p:spPr>
            <p:style>
              <a:lnRef idx="0">
                <a:schemeClr val="accent3"/>
              </a:lnRef>
              <a:fillRef idx="3">
                <a:schemeClr val="accent3"/>
              </a:fillRef>
              <a:effectRef idx="3">
                <a:schemeClr val="accent3"/>
              </a:effectRef>
              <a:fontRef idx="minor">
                <a:schemeClr val="lt1"/>
              </a:fontRef>
            </p:style>
          </p:sp>
          <p:sp>
            <p:nvSpPr>
              <p:cNvPr id="52" name="Abgerundetes Rechteck 4"/>
              <p:cNvSpPr/>
              <p:nvPr/>
            </p:nvSpPr>
            <p:spPr>
              <a:xfrm>
                <a:off x="59788" y="2127677"/>
                <a:ext cx="2043019" cy="1614326"/>
              </a:xfrm>
              <a:prstGeom prst="rect">
                <a:avLst/>
              </a:prstGeom>
              <a:grpFill/>
              <a:ln>
                <a:solidFill>
                  <a:schemeClr val="bg2"/>
                </a:solidFill>
              </a:ln>
              <a:effectLst>
                <a:glow rad="63500">
                  <a:schemeClr val="accent6">
                    <a:satMod val="175000"/>
                    <a:alpha val="40000"/>
                  </a:schemeClr>
                </a:glow>
                <a:reflection blurRad="6350" stA="50000" endA="300" endPos="38500" dist="50800" dir="5400000" sy="-100000" algn="bl" rotWithShape="0"/>
              </a:effectLst>
              <a:sp3d>
                <a:bevelT w="63500" h="25400"/>
              </a:sp3d>
            </p:spPr>
            <p:style>
              <a:lnRef idx="0">
                <a:schemeClr val="accent3"/>
              </a:lnRef>
              <a:fillRef idx="3">
                <a:schemeClr val="accent3"/>
              </a:fillRef>
              <a:effectRef idx="3">
                <a:schemeClr val="accent3"/>
              </a:effectRef>
              <a:fontRef idx="minor">
                <a:schemeClr val="lt1"/>
              </a:fontRef>
            </p:style>
            <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de-DE" sz="1900" kern="1200" dirty="0" smtClean="0">
                    <a:solidFill>
                      <a:schemeClr val="tx1"/>
                    </a:solidFill>
                  </a:rPr>
                  <a:t>Anbieter fokussieren auf Kernkompetenzen</a:t>
                </a:r>
                <a:endParaRPr lang="de-DE" sz="1900" kern="1200" dirty="0">
                  <a:solidFill>
                    <a:schemeClr val="tx1"/>
                  </a:solidFill>
                </a:endParaRPr>
              </a:p>
            </p:txBody>
          </p:sp>
        </p:grpSp>
        <p:grpSp>
          <p:nvGrpSpPr>
            <p:cNvPr id="53" name="Gruppieren 52"/>
            <p:cNvGrpSpPr/>
            <p:nvPr/>
          </p:nvGrpSpPr>
          <p:grpSpPr>
            <a:xfrm>
              <a:off x="4760407" y="1196752"/>
              <a:ext cx="2143467" cy="1714774"/>
              <a:chOff x="9564" y="2077453"/>
              <a:chExt cx="2143467" cy="1714774"/>
            </a:xfrm>
            <a:solidFill>
              <a:schemeClr val="bg2"/>
            </a:solidFill>
            <a:effectLst>
              <a:outerShdw blurRad="152400" dist="317500" dir="5400000" sx="90000" sy="-19000" rotWithShape="0">
                <a:prstClr val="black">
                  <a:alpha val="15000"/>
                </a:prstClr>
              </a:outerShdw>
            </a:effectLst>
            <a:scene3d>
              <a:camera prst="orthographicFront"/>
              <a:lightRig rig="flat" dir="t"/>
            </a:scene3d>
          </p:grpSpPr>
          <p:sp>
            <p:nvSpPr>
              <p:cNvPr id="54" name="Abgerundetes Rechteck 53"/>
              <p:cNvSpPr/>
              <p:nvPr/>
            </p:nvSpPr>
            <p:spPr>
              <a:xfrm>
                <a:off x="9564" y="2077453"/>
                <a:ext cx="2143467" cy="1714774"/>
              </a:xfrm>
              <a:prstGeom prst="roundRect">
                <a:avLst>
                  <a:gd name="adj" fmla="val 10000"/>
                </a:avLst>
              </a:prstGeom>
              <a:grpFill/>
              <a:ln>
                <a:solidFill>
                  <a:schemeClr val="bg2"/>
                </a:solidFill>
              </a:ln>
            </p:spPr>
            <p:style>
              <a:lnRef idx="0">
                <a:schemeClr val="accent3"/>
              </a:lnRef>
              <a:fillRef idx="3">
                <a:schemeClr val="accent3"/>
              </a:fillRef>
              <a:effectRef idx="3">
                <a:schemeClr val="accent3"/>
              </a:effectRef>
              <a:fontRef idx="minor">
                <a:schemeClr val="lt1"/>
              </a:fontRef>
            </p:style>
          </p:sp>
          <p:sp>
            <p:nvSpPr>
              <p:cNvPr id="55" name="Abgerundetes Rechteck 4"/>
              <p:cNvSpPr/>
              <p:nvPr/>
            </p:nvSpPr>
            <p:spPr>
              <a:xfrm>
                <a:off x="59788" y="2127677"/>
                <a:ext cx="2043019" cy="1614326"/>
              </a:xfrm>
              <a:prstGeom prst="rect">
                <a:avLst/>
              </a:prstGeom>
              <a:grpFill/>
              <a:ln>
                <a:solidFill>
                  <a:schemeClr val="bg2"/>
                </a:solidFill>
              </a:ln>
              <a:effectLst>
                <a:glow rad="63500">
                  <a:schemeClr val="accent6">
                    <a:satMod val="175000"/>
                    <a:alpha val="40000"/>
                  </a:schemeClr>
                </a:glow>
                <a:outerShdw blurRad="40000" dist="23000" dir="5400000" rotWithShape="0">
                  <a:srgbClr val="000000">
                    <a:alpha val="35000"/>
                  </a:srgbClr>
                </a:outerShdw>
                <a:reflection blurRad="6350" stA="50000" endA="300" endPos="38500" dist="50800" dir="5400000" sy="-100000" algn="bl" rotWithShape="0"/>
              </a:effectLst>
              <a:sp3d>
                <a:bevelT w="63500" h="25400"/>
              </a:sp3d>
            </p:spPr>
            <p:style>
              <a:lnRef idx="0">
                <a:schemeClr val="accent3"/>
              </a:lnRef>
              <a:fillRef idx="3">
                <a:schemeClr val="accent3"/>
              </a:fillRef>
              <a:effectRef idx="3">
                <a:schemeClr val="accent3"/>
              </a:effectRef>
              <a:fontRef idx="minor">
                <a:schemeClr val="lt1"/>
              </a:fontRef>
            </p:style>
            <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de-DE" sz="1900" dirty="0" smtClean="0">
                    <a:solidFill>
                      <a:schemeClr val="tx1"/>
                    </a:solidFill>
                  </a:rPr>
                  <a:t>Anbieter wollen Marktanteil vergrößern</a:t>
                </a:r>
                <a:endParaRPr lang="de-DE" sz="1900" kern="1200" dirty="0">
                  <a:solidFill>
                    <a:schemeClr val="tx1"/>
                  </a:solidFill>
                </a:endParaRPr>
              </a:p>
            </p:txBody>
          </p:sp>
        </p:grpSp>
        <p:cxnSp>
          <p:nvCxnSpPr>
            <p:cNvPr id="33" name="Gerade Verbindung mit Pfeil 32"/>
            <p:cNvCxnSpPr/>
            <p:nvPr/>
          </p:nvCxnSpPr>
          <p:spPr>
            <a:xfrm flipH="1">
              <a:off x="5796136" y="5229200"/>
              <a:ext cx="2989089" cy="792088"/>
            </a:xfrm>
            <a:prstGeom prst="straightConnector1">
              <a:avLst/>
            </a:prstGeom>
            <a:ln w="38100" cap="rnd">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5796136" y="2924944"/>
              <a:ext cx="1080120" cy="1368152"/>
            </a:xfrm>
            <a:prstGeom prst="straightConnector1">
              <a:avLst/>
            </a:prstGeom>
            <a:ln w="38100" cap="rnd">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358698" y="5211615"/>
              <a:ext cx="2988000" cy="792088"/>
            </a:xfrm>
            <a:prstGeom prst="straightConnector1">
              <a:avLst/>
            </a:prstGeom>
            <a:ln w="38100" cap="rnd">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0" name="Gruppieren 79"/>
          <p:cNvGrpSpPr/>
          <p:nvPr/>
        </p:nvGrpSpPr>
        <p:grpSpPr>
          <a:xfrm>
            <a:off x="3347864" y="4293096"/>
            <a:ext cx="2476800" cy="1810800"/>
            <a:chOff x="-3996952" y="1340768"/>
            <a:chExt cx="2476800" cy="1810800"/>
          </a:xfrm>
        </p:grpSpPr>
        <p:sp>
          <p:nvSpPr>
            <p:cNvPr id="74" name="Abgerundetes Rechteck 73"/>
            <p:cNvSpPr/>
            <p:nvPr/>
          </p:nvSpPr>
          <p:spPr>
            <a:xfrm>
              <a:off x="-3996952" y="1340768"/>
              <a:ext cx="2476800" cy="181080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Textfeld 72"/>
            <p:cNvSpPr txBox="1"/>
            <p:nvPr/>
          </p:nvSpPr>
          <p:spPr>
            <a:xfrm>
              <a:off x="-3838672" y="1646004"/>
              <a:ext cx="2160240" cy="1200329"/>
            </a:xfrm>
            <a:prstGeom prst="rect">
              <a:avLst/>
            </a:prstGeom>
            <a:noFill/>
          </p:spPr>
          <p:txBody>
            <a:bodyPr wrap="square" rtlCol="0">
              <a:spAutoFit/>
            </a:bodyPr>
            <a:lstStyle/>
            <a:p>
              <a:pPr algn="ctr"/>
              <a:r>
                <a:rPr lang="de-DE" sz="2400" b="1" dirty="0" smtClean="0"/>
                <a:t>Smart Business Networks</a:t>
              </a:r>
              <a:endParaRPr lang="de-DE"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6031225" y="2491228"/>
            <a:ext cx="2754000" cy="900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lstStyle/>
          <a:p>
            <a:r>
              <a:rPr lang="de-DE" dirty="0" smtClean="0"/>
              <a:t>Beispiel: Mobilität wandelt sich</a:t>
            </a:r>
            <a:endParaRPr lang="de-DE" dirty="0"/>
          </a:p>
        </p:txBody>
      </p:sp>
      <p:sp>
        <p:nvSpPr>
          <p:cNvPr id="3" name="Inhaltsplatzhalter 2"/>
          <p:cNvSpPr>
            <a:spLocks noGrp="1"/>
          </p:cNvSpPr>
          <p:nvPr>
            <p:ph idx="1"/>
          </p:nvPr>
        </p:nvSpPr>
        <p:spPr/>
        <p:txBody>
          <a:bodyPr/>
          <a:lstStyle/>
          <a:p>
            <a:r>
              <a:rPr lang="de-DE" dirty="0"/>
              <a:t>Mobilität wird als „modern </a:t>
            </a:r>
            <a:r>
              <a:rPr lang="de-DE" dirty="0" err="1" smtClean="0"/>
              <a:t>utility</a:t>
            </a:r>
            <a:r>
              <a:rPr lang="de-DE" dirty="0" smtClean="0"/>
              <a:t>“ betrachtet.</a:t>
            </a:r>
            <a:endParaRPr lang="de-DE" dirty="0"/>
          </a:p>
          <a:p>
            <a:endParaRPr lang="de-DE" sz="1400" dirty="0" smtClean="0"/>
          </a:p>
          <a:p>
            <a:r>
              <a:rPr lang="de-DE" dirty="0" smtClean="0"/>
              <a:t>„Eigener“ </a:t>
            </a:r>
            <a:r>
              <a:rPr lang="de-DE" dirty="0"/>
              <a:t>PKW ist immer </a:t>
            </a:r>
            <a:r>
              <a:rPr lang="de-DE" dirty="0" smtClean="0"/>
              <a:t>seltener.</a:t>
            </a:r>
          </a:p>
          <a:p>
            <a:endParaRPr lang="de-DE" sz="1400" dirty="0"/>
          </a:p>
          <a:p>
            <a:r>
              <a:rPr lang="de-DE" dirty="0"/>
              <a:t>Bereitschaft zum „Sharing“ steigt.</a:t>
            </a:r>
          </a:p>
          <a:p>
            <a:endParaRPr lang="de-DE" sz="1400" dirty="0" smtClean="0"/>
          </a:p>
          <a:p>
            <a:r>
              <a:rPr lang="de-DE" dirty="0" smtClean="0"/>
              <a:t>..aus vielfältigen Gründen:</a:t>
            </a:r>
          </a:p>
          <a:p>
            <a:pPr lvl="1"/>
            <a:r>
              <a:rPr lang="de-DE" dirty="0" smtClean="0"/>
              <a:t>Parkplatznot</a:t>
            </a:r>
          </a:p>
          <a:p>
            <a:pPr lvl="1"/>
            <a:r>
              <a:rPr lang="de-DE" dirty="0" smtClean="0"/>
              <a:t>Innenstädte sind immer öfter autofrei</a:t>
            </a:r>
          </a:p>
          <a:p>
            <a:pPr lvl="1"/>
            <a:r>
              <a:rPr lang="de-DE" dirty="0" smtClean="0"/>
              <a:t>„Ökologisches  Gewissen“</a:t>
            </a:r>
          </a:p>
          <a:p>
            <a:pPr lvl="1"/>
            <a:r>
              <a:rPr lang="de-DE" dirty="0" smtClean="0"/>
              <a:t>…</a:t>
            </a:r>
          </a:p>
          <a:p>
            <a:pPr marL="0" indent="0">
              <a:buNone/>
            </a:pPr>
            <a:endParaRPr lang="de-DE" sz="1400" dirty="0" smtClean="0"/>
          </a:p>
          <a:p>
            <a:r>
              <a:rPr lang="de-DE" dirty="0" smtClean="0"/>
              <a:t>Vielzahl einzelner Anbieter (Silos)</a:t>
            </a:r>
          </a:p>
          <a:p>
            <a:pPr lvl="1"/>
            <a:r>
              <a:rPr lang="de-DE" dirty="0" smtClean="0"/>
              <a:t>Unterschiedliche Tarif-/Abrechnungssysteme</a:t>
            </a:r>
          </a:p>
          <a:p>
            <a:pPr lvl="1"/>
            <a:r>
              <a:rPr lang="de-DE" dirty="0" smtClean="0"/>
              <a:t>Vielzahl an „Apps“</a:t>
            </a:r>
          </a:p>
          <a:p>
            <a:pPr lvl="1"/>
            <a:r>
              <a:rPr lang="de-DE" dirty="0" smtClean="0"/>
              <a:t>…</a:t>
            </a:r>
          </a:p>
          <a:p>
            <a:pPr>
              <a:buNone/>
            </a:pPr>
            <a:endParaRPr lang="de-DE" dirty="0"/>
          </a:p>
        </p:txBody>
      </p:sp>
      <p:sp>
        <p:nvSpPr>
          <p:cNvPr id="14" name="Textfeld 7"/>
          <p:cNvSpPr txBox="1">
            <a:spLocks noChangeArrowheads="1"/>
          </p:cNvSpPr>
          <p:nvPr/>
        </p:nvSpPr>
        <p:spPr bwMode="auto">
          <a:xfrm>
            <a:off x="-2624038" y="6021288"/>
            <a:ext cx="2624038" cy="400050"/>
          </a:xfrm>
          <a:prstGeom prst="rect">
            <a:avLst/>
          </a:prstGeom>
          <a:noFill/>
          <a:ln w="9525">
            <a:noFill/>
            <a:miter lim="800000"/>
            <a:headEnd/>
            <a:tailEnd/>
          </a:ln>
        </p:spPr>
        <p:txBody>
          <a:bodyPr wrap="square">
            <a:spAutoFit/>
          </a:bodyPr>
          <a:lstStyle/>
          <a:p>
            <a:pPr algn="r"/>
            <a:r>
              <a:rPr lang="de-DE" sz="1000" dirty="0">
                <a:solidFill>
                  <a:schemeClr val="bg1"/>
                </a:solidFill>
              </a:rPr>
              <a:t>Internationales Verkehrswesen, </a:t>
            </a:r>
            <a:r>
              <a:rPr lang="de-DE" sz="1000" dirty="0" err="1">
                <a:solidFill>
                  <a:schemeClr val="bg1"/>
                </a:solidFill>
              </a:rPr>
              <a:t>dvv</a:t>
            </a:r>
            <a:r>
              <a:rPr lang="de-DE" sz="1000" dirty="0">
                <a:solidFill>
                  <a:schemeClr val="bg1"/>
                </a:solidFill>
              </a:rPr>
              <a:t> 2012</a:t>
            </a:r>
          </a:p>
          <a:p>
            <a:pPr algn="r"/>
            <a:r>
              <a:rPr lang="de-DE" sz="1000" dirty="0" smtClean="0">
                <a:solidFill>
                  <a:schemeClr val="bg1"/>
                </a:solidFill>
              </a:rPr>
              <a:t>   </a:t>
            </a:r>
            <a:endParaRPr lang="de-DE" sz="1000" dirty="0">
              <a:solidFill>
                <a:schemeClr val="bg1"/>
              </a:solidFill>
            </a:endParaRPr>
          </a:p>
        </p:txBody>
      </p:sp>
      <p:grpSp>
        <p:nvGrpSpPr>
          <p:cNvPr id="27" name="Gruppieren 26"/>
          <p:cNvGrpSpPr/>
          <p:nvPr/>
        </p:nvGrpSpPr>
        <p:grpSpPr>
          <a:xfrm>
            <a:off x="6012160" y="980728"/>
            <a:ext cx="2773065" cy="5346177"/>
            <a:chOff x="6012160" y="980728"/>
            <a:chExt cx="2773065" cy="5346177"/>
          </a:xfrm>
        </p:grpSpPr>
        <p:grpSp>
          <p:nvGrpSpPr>
            <p:cNvPr id="26" name="Gruppieren 25"/>
            <p:cNvGrpSpPr/>
            <p:nvPr/>
          </p:nvGrpSpPr>
          <p:grpSpPr>
            <a:xfrm>
              <a:off x="6012160" y="980728"/>
              <a:ext cx="2773065" cy="5346177"/>
              <a:chOff x="6012160" y="980728"/>
              <a:chExt cx="2773065" cy="5346177"/>
            </a:xfrm>
          </p:grpSpPr>
          <p:pic>
            <p:nvPicPr>
              <p:cNvPr id="1040" name="Picture 16" descr="http://cdn-media.ln-und-oz.de/images/ln/lokales/800x600/1/k/r/0_8114648_1_sgbpark1.JPG"/>
              <p:cNvPicPr>
                <a:picLocks noChangeAspect="1" noChangeArrowheads="1"/>
              </p:cNvPicPr>
              <p:nvPr/>
            </p:nvPicPr>
            <p:blipFill>
              <a:blip r:embed="rId3" cstate="print"/>
              <a:srcRect t="35459" r="32906" b="14898"/>
              <a:stretch>
                <a:fillRect/>
              </a:stretch>
            </p:blipFill>
            <p:spPr bwMode="auto">
              <a:xfrm>
                <a:off x="6029745" y="980728"/>
                <a:ext cx="1752881" cy="864096"/>
              </a:xfrm>
              <a:prstGeom prst="rect">
                <a:avLst/>
              </a:prstGeom>
              <a:noFill/>
            </p:spPr>
          </p:pic>
          <p:pic>
            <p:nvPicPr>
              <p:cNvPr id="1048" name="Picture 24" descr="http://www.schilder-moedel.de/_Bitmap/gif72g/vz314_50.gif"/>
              <p:cNvPicPr>
                <a:picLocks noChangeAspect="1" noChangeArrowheads="1"/>
              </p:cNvPicPr>
              <p:nvPr/>
            </p:nvPicPr>
            <p:blipFill>
              <a:blip r:embed="rId4" cstate="print"/>
              <a:srcRect l="6548"/>
              <a:stretch>
                <a:fillRect/>
              </a:stretch>
            </p:blipFill>
            <p:spPr bwMode="auto">
              <a:xfrm>
                <a:off x="6031412" y="1648052"/>
                <a:ext cx="1314000" cy="1406077"/>
              </a:xfrm>
              <a:prstGeom prst="rect">
                <a:avLst/>
              </a:prstGeom>
              <a:noFill/>
            </p:spPr>
          </p:pic>
          <p:pic>
            <p:nvPicPr>
              <p:cNvPr id="1038" name="Picture 14" descr="http://www.umwelt.nrw.de/img/umweltzone_fotolia_26361892_300.jpg"/>
              <p:cNvPicPr>
                <a:picLocks noChangeAspect="1" noChangeArrowheads="1"/>
              </p:cNvPicPr>
              <p:nvPr/>
            </p:nvPicPr>
            <p:blipFill>
              <a:blip r:embed="rId5" cstate="print"/>
              <a:srcRect l="35909" t="11767" r="11794" b="5865"/>
              <a:stretch>
                <a:fillRect/>
              </a:stretch>
            </p:blipFill>
            <p:spPr bwMode="auto">
              <a:xfrm>
                <a:off x="7343474" y="999981"/>
                <a:ext cx="1440160" cy="1512168"/>
              </a:xfrm>
              <a:prstGeom prst="rect">
                <a:avLst/>
              </a:prstGeom>
              <a:noFill/>
            </p:spPr>
          </p:pic>
          <p:pic>
            <p:nvPicPr>
              <p:cNvPr id="22" name="Picture 9"/>
              <p:cNvPicPr>
                <a:picLocks noChangeAspect="1" noChangeArrowheads="1"/>
              </p:cNvPicPr>
              <p:nvPr/>
            </p:nvPicPr>
            <p:blipFill>
              <a:blip r:embed="rId6" cstate="print"/>
              <a:srcRect b="14553"/>
              <a:stretch>
                <a:fillRect/>
              </a:stretch>
            </p:blipFill>
            <p:spPr bwMode="auto">
              <a:xfrm>
                <a:off x="6015496" y="5318793"/>
                <a:ext cx="1636016" cy="1008112"/>
              </a:xfrm>
              <a:prstGeom prst="rect">
                <a:avLst/>
              </a:prstGeom>
              <a:solidFill>
                <a:srgbClr val="FFFFFF">
                  <a:shade val="85000"/>
                </a:srgbClr>
              </a:solidFill>
              <a:ln w="285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50" name="Picture 26" descr="http://www.stepstone.de/blog/wp-content/uploads/2012/04/Job-App-Special-Gesch%C3%A4ftsreise.jpg"/>
              <p:cNvPicPr>
                <a:picLocks noChangeAspect="1" noChangeArrowheads="1"/>
              </p:cNvPicPr>
              <p:nvPr/>
            </p:nvPicPr>
            <p:blipFill>
              <a:blip r:embed="rId7" cstate="print"/>
              <a:srcRect/>
              <a:stretch>
                <a:fillRect/>
              </a:stretch>
            </p:blipFill>
            <p:spPr bwMode="auto">
              <a:xfrm>
                <a:off x="7596336" y="5301208"/>
                <a:ext cx="1178845" cy="1014311"/>
              </a:xfrm>
              <a:prstGeom prst="rect">
                <a:avLst/>
              </a:prstGeom>
              <a:noFill/>
            </p:spPr>
          </p:pic>
          <p:pic>
            <p:nvPicPr>
              <p:cNvPr id="1044" name="Picture 20" descr="http://img.fotocommunity.com/photos/17199112.jpg"/>
              <p:cNvPicPr>
                <a:picLocks noChangeAspect="1" noChangeArrowheads="1"/>
              </p:cNvPicPr>
              <p:nvPr/>
            </p:nvPicPr>
            <p:blipFill>
              <a:blip r:embed="rId8" cstate="print"/>
              <a:srcRect l="5164" t="19965" r="15757" b="42768"/>
              <a:stretch>
                <a:fillRect/>
              </a:stretch>
            </p:blipFill>
            <p:spPr bwMode="auto">
              <a:xfrm>
                <a:off x="6012160" y="2522118"/>
                <a:ext cx="2773065" cy="1014060"/>
              </a:xfrm>
              <a:prstGeom prst="rect">
                <a:avLst/>
              </a:prstGeom>
              <a:noFill/>
            </p:spPr>
          </p:pic>
          <p:pic>
            <p:nvPicPr>
              <p:cNvPr id="1034" name="Picture 10" descr="http://karlsruhe.stadtmobil.de/uploads/pics/dummy_stadtmobil_01.jpg"/>
              <p:cNvPicPr>
                <a:picLocks noChangeAspect="1" noChangeArrowheads="1"/>
              </p:cNvPicPr>
              <p:nvPr/>
            </p:nvPicPr>
            <p:blipFill>
              <a:blip r:embed="rId9" cstate="print"/>
              <a:srcRect/>
              <a:stretch>
                <a:fillRect/>
              </a:stretch>
            </p:blipFill>
            <p:spPr bwMode="auto">
              <a:xfrm>
                <a:off x="7501916" y="3374577"/>
                <a:ext cx="1283309" cy="936104"/>
              </a:xfrm>
              <a:prstGeom prst="rect">
                <a:avLst/>
              </a:prstGeom>
              <a:noFill/>
            </p:spPr>
          </p:pic>
          <p:pic>
            <p:nvPicPr>
              <p:cNvPr id="10" name="Picture 2" descr="http://3.bp.blogspot.com/-fuYaBt6iA9Q/T-Q_kDFLeWI/AAAAAAAAAnw/9FybTcKL740/s1600/mitfahrgelegenheit.jpg"/>
              <p:cNvPicPr>
                <a:picLocks noChangeAspect="1" noChangeArrowheads="1"/>
              </p:cNvPicPr>
              <p:nvPr/>
            </p:nvPicPr>
            <p:blipFill>
              <a:blip r:embed="rId10" cstate="print"/>
              <a:srcRect/>
              <a:stretch>
                <a:fillRect/>
              </a:stretch>
            </p:blipFill>
            <p:spPr bwMode="auto">
              <a:xfrm>
                <a:off x="6012160" y="3374577"/>
                <a:ext cx="1491523" cy="925042"/>
              </a:xfrm>
              <a:prstGeom prst="rect">
                <a:avLst/>
              </a:prstGeom>
              <a:noFill/>
            </p:spPr>
          </p:pic>
          <p:pic>
            <p:nvPicPr>
              <p:cNvPr id="8" name="Picture 6" descr="http://www.presseportal.de/bild/82695-logo-pressemitteilung-mytaxi-intelligent-apps-gmbh.jpg"/>
              <p:cNvPicPr>
                <a:picLocks noChangeAspect="1" noChangeArrowheads="1"/>
              </p:cNvPicPr>
              <p:nvPr/>
            </p:nvPicPr>
            <p:blipFill>
              <a:blip r:embed="rId11" cstate="print"/>
              <a:srcRect b="8275"/>
              <a:stretch>
                <a:fillRect/>
              </a:stretch>
            </p:blipFill>
            <p:spPr bwMode="auto">
              <a:xfrm>
                <a:off x="6012160" y="4289626"/>
                <a:ext cx="2773065" cy="1011582"/>
              </a:xfrm>
              <a:prstGeom prst="rect">
                <a:avLst/>
              </a:prstGeom>
              <a:noFill/>
            </p:spPr>
          </p:pic>
          <p:cxnSp>
            <p:nvCxnSpPr>
              <p:cNvPr id="25" name="Gerade Verbindung 24"/>
              <p:cNvCxnSpPr/>
              <p:nvPr/>
            </p:nvCxnSpPr>
            <p:spPr>
              <a:xfrm>
                <a:off x="6014055" y="3356992"/>
                <a:ext cx="2768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Rechteck 6"/>
            <p:cNvSpPr/>
            <p:nvPr/>
          </p:nvSpPr>
          <p:spPr>
            <a:xfrm>
              <a:off x="6012160" y="980728"/>
              <a:ext cx="2773065" cy="532859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Moderne Mobilität: Smart Business Networks</a:t>
            </a:r>
            <a:endParaRPr lang="de-DE" dirty="0"/>
          </a:p>
        </p:txBody>
      </p:sp>
      <p:sp>
        <p:nvSpPr>
          <p:cNvPr id="3" name="Inhaltsplatzhalter 2"/>
          <p:cNvSpPr>
            <a:spLocks noGrp="1"/>
          </p:cNvSpPr>
          <p:nvPr>
            <p:ph idx="1"/>
          </p:nvPr>
        </p:nvSpPr>
        <p:spPr>
          <a:xfrm>
            <a:off x="392113" y="5229671"/>
            <a:ext cx="8356600" cy="1367681"/>
          </a:xfrm>
        </p:spPr>
        <p:txBody>
          <a:bodyPr/>
          <a:lstStyle/>
          <a:p>
            <a:r>
              <a:rPr lang="de-DE" dirty="0" smtClean="0"/>
              <a:t>Durch Vielzahl von Anbietern steigen Transaktionskosten</a:t>
            </a:r>
            <a:endParaRPr lang="de-DE" dirty="0"/>
          </a:p>
          <a:p>
            <a:pPr lvl="1"/>
            <a:r>
              <a:rPr lang="de-DE" sz="2000" dirty="0" smtClean="0"/>
              <a:t>Hohe Suchkosten für die „beste“ Verbindung</a:t>
            </a:r>
            <a:endParaRPr lang="de-DE" sz="2000" dirty="0"/>
          </a:p>
          <a:p>
            <a:pPr lvl="1"/>
            <a:r>
              <a:rPr lang="de-DE" sz="2000" dirty="0" smtClean="0"/>
              <a:t>Hohe Informationskosten in Tarifsystemen</a:t>
            </a:r>
          </a:p>
        </p:txBody>
      </p:sp>
      <p:sp>
        <p:nvSpPr>
          <p:cNvPr id="4" name="Foliennummernplatzhalter 3"/>
          <p:cNvSpPr>
            <a:spLocks noGrp="1"/>
          </p:cNvSpPr>
          <p:nvPr>
            <p:ph type="sldNum" sz="quarter" idx="4294967295"/>
          </p:nvPr>
        </p:nvSpPr>
        <p:spPr>
          <a:xfrm>
            <a:off x="0" y="6454775"/>
            <a:ext cx="323850" cy="215900"/>
          </a:xfrm>
          <a:prstGeom prst="rect">
            <a:avLst/>
          </a:prstGeom>
        </p:spPr>
        <p:txBody>
          <a:bodyPr/>
          <a:lstStyle/>
          <a:p>
            <a:fld id="{6C6AE60A-B69C-4790-82F7-3882EDF23186}" type="slidenum">
              <a:rPr lang="de-DE" smtClean="0"/>
              <a:pPr/>
              <a:t>4</a:t>
            </a:fld>
            <a:endParaRPr lang="de-DE"/>
          </a:p>
        </p:txBody>
      </p:sp>
      <p:sp>
        <p:nvSpPr>
          <p:cNvPr id="5" name="Fußzeilenplatzhalter 4"/>
          <p:cNvSpPr>
            <a:spLocks noGrp="1"/>
          </p:cNvSpPr>
          <p:nvPr>
            <p:ph type="ftr" sz="quarter" idx="4294967295"/>
          </p:nvPr>
        </p:nvSpPr>
        <p:spPr>
          <a:xfrm>
            <a:off x="0" y="6454775"/>
            <a:ext cx="4176713" cy="360363"/>
          </a:xfrm>
          <a:prstGeom prst="rect">
            <a:avLst/>
          </a:prstGeom>
        </p:spPr>
        <p:txBody>
          <a:bodyPr/>
          <a:lstStyle/>
          <a:p>
            <a:r>
              <a:rPr lang="de-DE" smtClean="0"/>
              <a:t>KSRI - April 2012</a:t>
            </a:r>
            <a:endParaRPr lang="de-DE"/>
          </a:p>
        </p:txBody>
      </p:sp>
      <p:grpSp>
        <p:nvGrpSpPr>
          <p:cNvPr id="15" name="Gruppieren 18"/>
          <p:cNvGrpSpPr>
            <a:grpSpLocks/>
          </p:cNvGrpSpPr>
          <p:nvPr/>
        </p:nvGrpSpPr>
        <p:grpSpPr bwMode="auto">
          <a:xfrm>
            <a:off x="-108520" y="2140983"/>
            <a:ext cx="2865438" cy="1864081"/>
            <a:chOff x="4969216" y="-1735799"/>
            <a:chExt cx="3374065" cy="2343081"/>
          </a:xfrm>
        </p:grpSpPr>
        <p:sp>
          <p:nvSpPr>
            <p:cNvPr id="16" name="Textfeld 15"/>
            <p:cNvSpPr txBox="1"/>
            <p:nvPr/>
          </p:nvSpPr>
          <p:spPr>
            <a:xfrm>
              <a:off x="4969216" y="-1735799"/>
              <a:ext cx="3374065" cy="1663514"/>
            </a:xfrm>
            <a:prstGeom prst="rect">
              <a:avLst/>
            </a:prstGeom>
            <a:noFill/>
          </p:spPr>
          <p:txBody>
            <a:bodyPr>
              <a:spAutoFit/>
            </a:bodyPr>
            <a:lstStyle/>
            <a:p>
              <a:pPr algn="ctr">
                <a:defRPr/>
              </a:pPr>
              <a:r>
                <a:rPr lang="en-US" sz="2000" dirty="0" err="1">
                  <a:solidFill>
                    <a:srgbClr val="FFFFFF"/>
                  </a:solidFill>
                  <a:cs typeface="+mn-cs"/>
                </a:rPr>
                <a:t>Konventioneller</a:t>
              </a:r>
              <a:r>
                <a:rPr lang="en-US" sz="2000" dirty="0">
                  <a:solidFill>
                    <a:srgbClr val="FFFFFF"/>
                  </a:solidFill>
                  <a:cs typeface="+mn-cs"/>
                </a:rPr>
                <a:t> </a:t>
              </a:r>
            </a:p>
            <a:p>
              <a:pPr algn="ctr">
                <a:defRPr/>
              </a:pPr>
              <a:r>
                <a:rPr lang="en-US" sz="2000" dirty="0" err="1">
                  <a:solidFill>
                    <a:srgbClr val="FFFFFF"/>
                  </a:solidFill>
                  <a:cs typeface="+mn-cs"/>
                </a:rPr>
                <a:t>Privat-Pkw</a:t>
              </a:r>
              <a:r>
                <a:rPr lang="en-US" sz="4000" dirty="0">
                  <a:solidFill>
                    <a:srgbClr val="FFFFFF"/>
                  </a:solidFill>
                  <a:cs typeface="+mn-cs"/>
                </a:rPr>
                <a:t/>
              </a:r>
              <a:br>
                <a:rPr lang="en-US" sz="4000" dirty="0">
                  <a:solidFill>
                    <a:srgbClr val="FFFFFF"/>
                  </a:solidFill>
                  <a:cs typeface="+mn-cs"/>
                </a:rPr>
              </a:br>
              <a:endParaRPr lang="en-US" sz="4000" dirty="0">
                <a:solidFill>
                  <a:srgbClr val="FFFFFF"/>
                </a:solidFill>
                <a:cs typeface="+mn-cs"/>
              </a:endParaRPr>
            </a:p>
          </p:txBody>
        </p:sp>
        <p:sp>
          <p:nvSpPr>
            <p:cNvPr id="17" name="Textfeld 16"/>
            <p:cNvSpPr txBox="1">
              <a:spLocks noChangeArrowheads="1"/>
            </p:cNvSpPr>
            <p:nvPr/>
          </p:nvSpPr>
          <p:spPr bwMode="auto">
            <a:xfrm>
              <a:off x="5901903" y="-1056232"/>
              <a:ext cx="1196345" cy="1663514"/>
            </a:xfrm>
            <a:prstGeom prst="rect">
              <a:avLst/>
            </a:prstGeom>
            <a:noFill/>
            <a:ln w="9525">
              <a:noFill/>
              <a:miter lim="800000"/>
              <a:headEnd/>
              <a:tailEnd/>
            </a:ln>
          </p:spPr>
          <p:txBody>
            <a:bodyPr>
              <a:spAutoFit/>
            </a:bodyPr>
            <a:lstStyle/>
            <a:p>
              <a:r>
                <a:rPr lang="en-US" sz="8000" dirty="0">
                  <a:solidFill>
                    <a:srgbClr val="FFFFFF"/>
                  </a:solidFill>
                  <a:sym typeface="Webdings" pitchFamily="18" charset="2"/>
                </a:rPr>
                <a:t></a:t>
              </a:r>
              <a:endParaRPr lang="en-US" sz="8000" dirty="0">
                <a:solidFill>
                  <a:srgbClr val="FFFFFF"/>
                </a:solidFill>
              </a:endParaRPr>
            </a:p>
          </p:txBody>
        </p:sp>
      </p:grpSp>
      <p:grpSp>
        <p:nvGrpSpPr>
          <p:cNvPr id="18" name="Gruppieren 34"/>
          <p:cNvGrpSpPr>
            <a:grpSpLocks/>
          </p:cNvGrpSpPr>
          <p:nvPr/>
        </p:nvGrpSpPr>
        <p:grpSpPr bwMode="auto">
          <a:xfrm>
            <a:off x="3586999" y="1052736"/>
            <a:ext cx="5233473" cy="3528392"/>
            <a:chOff x="4752444" y="1248792"/>
            <a:chExt cx="4212044" cy="3404344"/>
          </a:xfrm>
        </p:grpSpPr>
        <p:grpSp>
          <p:nvGrpSpPr>
            <p:cNvPr id="19" name="Gruppieren 33"/>
            <p:cNvGrpSpPr>
              <a:grpSpLocks/>
            </p:cNvGrpSpPr>
            <p:nvPr/>
          </p:nvGrpSpPr>
          <p:grpSpPr bwMode="auto">
            <a:xfrm>
              <a:off x="4752444" y="1248792"/>
              <a:ext cx="4212044" cy="3404344"/>
              <a:chOff x="4439480" y="1196752"/>
              <a:chExt cx="4212044" cy="3404344"/>
            </a:xfrm>
          </p:grpSpPr>
          <p:grpSp>
            <p:nvGrpSpPr>
              <p:cNvPr id="21" name="Gruppieren 32"/>
              <p:cNvGrpSpPr>
                <a:grpSpLocks/>
              </p:cNvGrpSpPr>
              <p:nvPr/>
            </p:nvGrpSpPr>
            <p:grpSpPr bwMode="auto">
              <a:xfrm>
                <a:off x="4439480" y="1196752"/>
                <a:ext cx="4212044" cy="3404344"/>
                <a:chOff x="4427984" y="1196752"/>
                <a:chExt cx="4212044" cy="3404344"/>
              </a:xfrm>
            </p:grpSpPr>
            <p:sp>
              <p:nvSpPr>
                <p:cNvPr id="25" name="Puzzle4"/>
                <p:cNvSpPr>
                  <a:spLocks noEditPoints="1" noChangeArrowheads="1"/>
                </p:cNvSpPr>
                <p:nvPr/>
              </p:nvSpPr>
              <p:spPr bwMode="auto">
                <a:xfrm>
                  <a:off x="4823272" y="2484214"/>
                  <a:ext cx="1171575" cy="210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lumMod val="75000"/>
                  </a:schemeClr>
                </a:solidFill>
                <a:ln w="28575">
                  <a:solidFill>
                    <a:srgbClr val="000000"/>
                  </a:solidFill>
                  <a:miter lim="800000"/>
                  <a:headEnd/>
                  <a:tailEnd/>
                </a:ln>
              </p:spPr>
              <p:txBody>
                <a:bodyPr/>
                <a:lstStyle/>
                <a:p>
                  <a:endParaRPr lang="de-DE"/>
                </a:p>
              </p:txBody>
            </p:sp>
            <p:grpSp>
              <p:nvGrpSpPr>
                <p:cNvPr id="26" name="Gruppieren 19"/>
                <p:cNvGrpSpPr>
                  <a:grpSpLocks/>
                </p:cNvGrpSpPr>
                <p:nvPr/>
              </p:nvGrpSpPr>
              <p:grpSpPr bwMode="auto">
                <a:xfrm>
                  <a:off x="4427984" y="1196752"/>
                  <a:ext cx="3096215" cy="2968625"/>
                  <a:chOff x="446548" y="1554350"/>
                  <a:chExt cx="3370522" cy="3240279"/>
                </a:xfrm>
              </p:grpSpPr>
              <p:grpSp>
                <p:nvGrpSpPr>
                  <p:cNvPr id="33" name="Group 2"/>
                  <p:cNvGrpSpPr>
                    <a:grpSpLocks/>
                  </p:cNvGrpSpPr>
                  <p:nvPr/>
                </p:nvGrpSpPr>
                <p:grpSpPr bwMode="auto">
                  <a:xfrm>
                    <a:off x="446548" y="1554350"/>
                    <a:ext cx="3370522" cy="3240279"/>
                    <a:chOff x="1824" y="633"/>
                    <a:chExt cx="2834" cy="2482"/>
                  </a:xfrm>
                </p:grpSpPr>
                <p:sp>
                  <p:nvSpPr>
                    <p:cNvPr id="37"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solidFill>
                    <a:ln w="28575">
                      <a:solidFill>
                        <a:srgbClr val="000000"/>
                      </a:solidFill>
                      <a:miter lim="800000"/>
                      <a:headEnd/>
                      <a:tailEnd/>
                    </a:ln>
                  </p:spPr>
                  <p:txBody>
                    <a:bodyPr/>
                    <a:lstStyle/>
                    <a:p>
                      <a:endParaRPr lang="de-DE"/>
                    </a:p>
                  </p:txBody>
                </p:sp>
                <p:sp>
                  <p:nvSpPr>
                    <p:cNvPr id="38"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2">
                        <a:lumMod val="75000"/>
                      </a:schemeClr>
                    </a:solidFill>
                    <a:ln w="28575">
                      <a:solidFill>
                        <a:srgbClr val="000000"/>
                      </a:solidFill>
                      <a:miter lim="800000"/>
                      <a:headEnd/>
                      <a:tailEnd/>
                    </a:ln>
                  </p:spPr>
                  <p:txBody>
                    <a:bodyPr/>
                    <a:lstStyle/>
                    <a:p>
                      <a:endParaRPr lang="de-DE"/>
                    </a:p>
                  </p:txBody>
                </p:sp>
                <p:sp>
                  <p:nvSpPr>
                    <p:cNvPr id="39"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de-DE">
                        <a:solidFill>
                          <a:schemeClr val="bg2"/>
                        </a:solidFill>
                      </a:endParaRPr>
                    </a:p>
                  </p:txBody>
                </p:sp>
              </p:grpSp>
              <p:sp>
                <p:nvSpPr>
                  <p:cNvPr id="35" name="Textfeld 34"/>
                  <p:cNvSpPr txBox="1"/>
                  <p:nvPr/>
                </p:nvSpPr>
                <p:spPr>
                  <a:xfrm>
                    <a:off x="811369" y="2597219"/>
                    <a:ext cx="760456" cy="436550"/>
                  </a:xfrm>
                  <a:prstGeom prst="rect">
                    <a:avLst/>
                  </a:prstGeom>
                  <a:solidFill>
                    <a:schemeClr val="bg1">
                      <a:lumMod val="95000"/>
                      <a:alpha val="0"/>
                    </a:schemeClr>
                  </a:solidFill>
                </p:spPr>
                <p:txBody>
                  <a:bodyPr>
                    <a:spAutoFit/>
                  </a:bodyPr>
                  <a:lstStyle/>
                  <a:p>
                    <a:pPr algn="ctr">
                      <a:defRPr/>
                    </a:pPr>
                    <a:r>
                      <a:rPr lang="en-US" sz="2000" dirty="0" err="1">
                        <a:cs typeface="+mn-cs"/>
                      </a:rPr>
                      <a:t>Rad</a:t>
                    </a:r>
                    <a:endParaRPr lang="en-US" sz="2000" dirty="0">
                      <a:cs typeface="+mn-cs"/>
                    </a:endParaRPr>
                  </a:p>
                </p:txBody>
              </p:sp>
              <p:sp>
                <p:nvSpPr>
                  <p:cNvPr id="36" name="Textfeld 35"/>
                  <p:cNvSpPr txBox="1"/>
                  <p:nvPr/>
                </p:nvSpPr>
                <p:spPr>
                  <a:xfrm>
                    <a:off x="1083328" y="3596779"/>
                    <a:ext cx="862427" cy="436550"/>
                  </a:xfrm>
                  <a:prstGeom prst="rect">
                    <a:avLst/>
                  </a:prstGeom>
                  <a:solidFill>
                    <a:schemeClr val="bg1">
                      <a:alpha val="0"/>
                    </a:schemeClr>
                  </a:solidFill>
                </p:spPr>
                <p:txBody>
                  <a:bodyPr>
                    <a:spAutoFit/>
                  </a:bodyPr>
                  <a:lstStyle/>
                  <a:p>
                    <a:pPr algn="ctr">
                      <a:defRPr/>
                    </a:pPr>
                    <a:r>
                      <a:rPr lang="en-US" sz="2000" dirty="0" err="1">
                        <a:cs typeface="+mn-cs"/>
                      </a:rPr>
                      <a:t>Fuß</a:t>
                    </a:r>
                    <a:endParaRPr lang="en-US" sz="2000" dirty="0">
                      <a:cs typeface="+mn-cs"/>
                    </a:endParaRPr>
                  </a:p>
                </p:txBody>
              </p:sp>
            </p:grpSp>
            <p:sp>
              <p:nvSpPr>
                <p:cNvPr id="27" name="Puzzle1"/>
                <p:cNvSpPr>
                  <a:spLocks noEditPoints="1" noChangeArrowheads="1"/>
                </p:cNvSpPr>
                <p:nvPr/>
              </p:nvSpPr>
              <p:spPr bwMode="auto">
                <a:xfrm>
                  <a:off x="6673484" y="1739891"/>
                  <a:ext cx="1966544" cy="12570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de-DE"/>
                </a:p>
              </p:txBody>
            </p:sp>
            <p:sp>
              <p:nvSpPr>
                <p:cNvPr id="28" name="Puzzle4"/>
                <p:cNvSpPr>
                  <a:spLocks noEditPoints="1" noChangeArrowheads="1"/>
                </p:cNvSpPr>
                <p:nvPr/>
              </p:nvSpPr>
              <p:spPr bwMode="auto">
                <a:xfrm>
                  <a:off x="7092280" y="2492896"/>
                  <a:ext cx="1171575" cy="210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lumMod val="90000"/>
                  </a:schemeClr>
                </a:solidFill>
                <a:ln w="28575">
                  <a:solidFill>
                    <a:srgbClr val="000000"/>
                  </a:solidFill>
                  <a:miter lim="800000"/>
                  <a:headEnd/>
                  <a:tailEnd/>
                </a:ln>
              </p:spPr>
              <p:txBody>
                <a:bodyPr/>
                <a:lstStyle/>
                <a:p>
                  <a:endParaRPr lang="de-DE"/>
                </a:p>
              </p:txBody>
            </p:sp>
            <p:pic>
              <p:nvPicPr>
                <p:cNvPr id="29" name="Picture 4"/>
                <p:cNvPicPr>
                  <a:picLocks noChangeAspect="1" noChangeArrowheads="1"/>
                </p:cNvPicPr>
                <p:nvPr/>
              </p:nvPicPr>
              <p:blipFill rotWithShape="1">
                <a:blip r:embed="rId3" cstate="print">
                  <a:grayscl/>
                </a:blip>
                <a:srcRect r="48427" b="-1165"/>
                <a:stretch/>
              </p:blipFill>
              <p:spPr bwMode="auto">
                <a:xfrm>
                  <a:off x="6263913" y="1860397"/>
                  <a:ext cx="242869" cy="245008"/>
                </a:xfrm>
                <a:prstGeom prst="rect">
                  <a:avLst/>
                </a:prstGeom>
                <a:noFill/>
                <a:ln w="9525">
                  <a:noFill/>
                  <a:miter lim="800000"/>
                  <a:headEnd/>
                  <a:tailEnd/>
                </a:ln>
              </p:spPr>
            </p:pic>
            <p:pic>
              <p:nvPicPr>
                <p:cNvPr id="30"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621" b="100000" l="10000" r="90000"/>
                          </a14:imgEffect>
                          <a14:imgEffect>
                            <a14:colorTemperature colorTemp="11200"/>
                          </a14:imgEffect>
                          <a14:imgEffect>
                            <a14:saturation sat="0"/>
                          </a14:imgEffect>
                        </a14:imgLayer>
                      </a14:imgProps>
                    </a:ext>
                  </a:extLst>
                </a:blip>
                <a:srcRect/>
                <a:stretch>
                  <a:fillRect/>
                </a:stretch>
              </p:blipFill>
              <p:spPr bwMode="auto">
                <a:xfrm>
                  <a:off x="5278828" y="3731232"/>
                  <a:ext cx="360040" cy="348038"/>
                </a:xfrm>
                <a:prstGeom prst="rect">
                  <a:avLst/>
                </a:prstGeom>
                <a:noFill/>
                <a:ln w="9525">
                  <a:noFill/>
                  <a:miter lim="800000"/>
                  <a:headEnd/>
                  <a:tailEnd/>
                </a:ln>
              </p:spPr>
            </p:pic>
            <p:pic>
              <p:nvPicPr>
                <p:cNvPr id="31"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Effect>
                            <a14:saturation sat="0"/>
                          </a14:imgEffect>
                        </a14:imgLayer>
                      </a14:imgProps>
                    </a:ext>
                  </a:extLst>
                </a:blip>
                <a:srcRect/>
                <a:stretch>
                  <a:fillRect/>
                </a:stretch>
              </p:blipFill>
              <p:spPr bwMode="auto">
                <a:xfrm>
                  <a:off x="7496023" y="3746669"/>
                  <a:ext cx="695332" cy="298870"/>
                </a:xfrm>
                <a:prstGeom prst="rect">
                  <a:avLst/>
                </a:prstGeom>
                <a:noFill/>
                <a:ln w="9525">
                  <a:noFill/>
                  <a:miter lim="800000"/>
                  <a:headEnd/>
                  <a:tailEnd/>
                </a:ln>
              </p:spPr>
            </p:pic>
            <p:sp>
              <p:nvSpPr>
                <p:cNvPr id="32" name="Textfeld 31"/>
                <p:cNvSpPr txBox="1"/>
                <p:nvPr/>
              </p:nvSpPr>
              <p:spPr bwMode="auto">
                <a:xfrm>
                  <a:off x="6981701" y="3064398"/>
                  <a:ext cx="1368557" cy="339641"/>
                </a:xfrm>
                <a:prstGeom prst="rect">
                  <a:avLst/>
                </a:prstGeom>
                <a:solidFill>
                  <a:schemeClr val="bg1">
                    <a:alpha val="0"/>
                  </a:schemeClr>
                </a:solidFill>
              </p:spPr>
              <p:txBody>
                <a:bodyPr>
                  <a:spAutoFit/>
                </a:bodyPr>
                <a:lstStyle/>
                <a:p>
                  <a:pPr algn="ctr">
                    <a:defRPr/>
                  </a:pPr>
                  <a:r>
                    <a:rPr lang="en-US" sz="1600" dirty="0">
                      <a:cs typeface="+mn-cs"/>
                    </a:rPr>
                    <a:t>Car-Sharing</a:t>
                  </a:r>
                </a:p>
              </p:txBody>
            </p:sp>
          </p:grpSp>
          <p:pic>
            <p:nvPicPr>
              <p:cNvPr id="22" name="Picture 5"/>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saturation sat="0"/>
                        </a14:imgEffect>
                      </a14:imgLayer>
                    </a14:imgProps>
                  </a:ext>
                </a:extLst>
              </a:blip>
              <a:srcRect/>
              <a:stretch>
                <a:fillRect/>
              </a:stretch>
            </p:blipFill>
            <p:spPr bwMode="auto">
              <a:xfrm>
                <a:off x="5605196" y="2253770"/>
                <a:ext cx="336642" cy="206443"/>
              </a:xfrm>
              <a:prstGeom prst="rect">
                <a:avLst/>
              </a:prstGeom>
              <a:noFill/>
              <a:ln w="9525">
                <a:noFill/>
                <a:miter lim="800000"/>
                <a:headEnd/>
                <a:tailEnd/>
              </a:ln>
            </p:spPr>
          </p:pic>
          <p:pic>
            <p:nvPicPr>
              <p:cNvPr id="23" name="Picture 3"/>
              <p:cNvPicPr>
                <a:picLocks noChangeAspect="1" noChangeArrowheads="1"/>
              </p:cNvPicPr>
              <p:nvPr/>
            </p:nvPicPr>
            <p:blipFill>
              <a:blip r:embed="rId10" cstate="print">
                <a:grayscl/>
              </a:blip>
              <a:srcRect/>
              <a:stretch>
                <a:fillRect/>
              </a:stretch>
            </p:blipFill>
            <p:spPr bwMode="auto">
              <a:xfrm>
                <a:off x="6591665" y="1857583"/>
                <a:ext cx="237308" cy="237309"/>
              </a:xfrm>
              <a:prstGeom prst="rect">
                <a:avLst/>
              </a:prstGeom>
              <a:noFill/>
              <a:ln w="9525">
                <a:noFill/>
                <a:miter lim="800000"/>
                <a:headEnd/>
                <a:tailEnd/>
              </a:ln>
            </p:spPr>
          </p:pic>
          <p:pic>
            <p:nvPicPr>
              <p:cNvPr id="24" name="Picture 10"/>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Lst>
              </a:blip>
              <a:srcRect/>
              <a:stretch>
                <a:fillRect/>
              </a:stretch>
            </p:blipFill>
            <p:spPr bwMode="auto">
              <a:xfrm>
                <a:off x="7146491" y="2265088"/>
                <a:ext cx="466498" cy="215971"/>
              </a:xfrm>
              <a:prstGeom prst="rect">
                <a:avLst/>
              </a:prstGeom>
              <a:noFill/>
              <a:ln w="9525">
                <a:noFill/>
                <a:miter lim="800000"/>
                <a:headEnd/>
                <a:tailEnd/>
              </a:ln>
            </p:spPr>
          </p:pic>
        </p:grpSp>
        <p:pic>
          <p:nvPicPr>
            <p:cNvPr id="20" name="Picture 2"/>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6414659" y="3203547"/>
              <a:ext cx="911621" cy="231523"/>
            </a:xfrm>
            <a:prstGeom prst="rect">
              <a:avLst/>
            </a:prstGeom>
            <a:noFill/>
            <a:ln w="9525">
              <a:noFill/>
              <a:miter lim="800000"/>
              <a:headEnd/>
              <a:tailEnd/>
            </a:ln>
          </p:spPr>
        </p:pic>
      </p:grpSp>
      <p:sp>
        <p:nvSpPr>
          <p:cNvPr id="6" name="Pfeil nach rechts 5"/>
          <p:cNvSpPr/>
          <p:nvPr/>
        </p:nvSpPr>
        <p:spPr>
          <a:xfrm>
            <a:off x="2627784" y="2924944"/>
            <a:ext cx="1008112"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817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Wettbewerb im Mobility-Service Netzwerk</a:t>
            </a:r>
            <a:endParaRPr lang="de-DE" dirty="0"/>
          </a:p>
        </p:txBody>
      </p:sp>
      <p:sp>
        <p:nvSpPr>
          <p:cNvPr id="4" name="Foliennummernplatzhalter 3"/>
          <p:cNvSpPr>
            <a:spLocks noGrp="1"/>
          </p:cNvSpPr>
          <p:nvPr>
            <p:ph type="sldNum" sz="quarter" idx="4294967295"/>
          </p:nvPr>
        </p:nvSpPr>
        <p:spPr>
          <a:xfrm>
            <a:off x="0" y="6454775"/>
            <a:ext cx="323850" cy="215900"/>
          </a:xfrm>
          <a:prstGeom prst="rect">
            <a:avLst/>
          </a:prstGeom>
        </p:spPr>
        <p:txBody>
          <a:bodyPr/>
          <a:lstStyle/>
          <a:p>
            <a:fld id="{6C6AE60A-B69C-4790-82F7-3882EDF23186}" type="slidenum">
              <a:rPr lang="de-DE" smtClean="0"/>
              <a:pPr/>
              <a:t>5</a:t>
            </a:fld>
            <a:endParaRPr lang="de-DE"/>
          </a:p>
        </p:txBody>
      </p:sp>
      <p:sp>
        <p:nvSpPr>
          <p:cNvPr id="5" name="Fußzeilenplatzhalter 4"/>
          <p:cNvSpPr>
            <a:spLocks noGrp="1"/>
          </p:cNvSpPr>
          <p:nvPr>
            <p:ph type="ftr" sz="quarter" idx="4294967295"/>
          </p:nvPr>
        </p:nvSpPr>
        <p:spPr>
          <a:xfrm>
            <a:off x="0" y="6454775"/>
            <a:ext cx="4176713" cy="360363"/>
          </a:xfrm>
          <a:prstGeom prst="rect">
            <a:avLst/>
          </a:prstGeom>
        </p:spPr>
        <p:txBody>
          <a:bodyPr/>
          <a:lstStyle/>
          <a:p>
            <a:r>
              <a:rPr lang="de-DE" smtClean="0"/>
              <a:t>KSRI - April 2012</a:t>
            </a:r>
            <a:endParaRPr lang="de-DE"/>
          </a:p>
        </p:txBody>
      </p:sp>
      <p:pic>
        <p:nvPicPr>
          <p:cNvPr id="7" name="Picture 10" descr="DriveNow Carsha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212976"/>
            <a:ext cx="1564581" cy="238772"/>
          </a:xfrm>
          <a:prstGeom prst="rect">
            <a:avLst/>
          </a:prstGeom>
          <a:solidFill>
            <a:srgbClr val="FFFFFF">
              <a:shade val="85000"/>
            </a:srgbClr>
          </a:solidFill>
          <a:ln w="285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Abgerundete rechteckige Legende 7"/>
          <p:cNvSpPr/>
          <p:nvPr/>
        </p:nvSpPr>
        <p:spPr>
          <a:xfrm>
            <a:off x="971600" y="1138133"/>
            <a:ext cx="4176464" cy="1800200"/>
          </a:xfrm>
          <a:prstGeom prst="wedgeRoundRectCallout">
            <a:avLst/>
          </a:prstGeom>
          <a:solidFill>
            <a:schemeClr val="bg2"/>
          </a:solidFill>
          <a:effectLst>
            <a:outerShdw blurRad="50800" dist="38100" algn="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r>
              <a:rPr lang="de-DE" dirty="0" smtClean="0">
                <a:solidFill>
                  <a:schemeClr val="tx1"/>
                </a:solidFill>
              </a:rPr>
              <a:t>Wer können die </a:t>
            </a:r>
            <a:r>
              <a:rPr lang="de-DE" dirty="0">
                <a:solidFill>
                  <a:schemeClr val="tx1"/>
                </a:solidFill>
              </a:rPr>
              <a:t>Dienstanbieter sein</a:t>
            </a:r>
            <a:r>
              <a:rPr lang="de-DE" dirty="0" smtClean="0">
                <a:solidFill>
                  <a:schemeClr val="tx1"/>
                </a:solidFill>
              </a:rPr>
              <a:t>?</a:t>
            </a:r>
          </a:p>
          <a:p>
            <a:endParaRPr lang="de-DE" sz="300" dirty="0">
              <a:solidFill>
                <a:schemeClr val="tx1"/>
              </a:solidFill>
            </a:endParaRPr>
          </a:p>
          <a:p>
            <a:pPr marL="285750" indent="-285750">
              <a:buFont typeface="Arial"/>
              <a:buChar char="•"/>
            </a:pPr>
            <a:r>
              <a:rPr lang="de-DE" dirty="0" err="1">
                <a:solidFill>
                  <a:schemeClr val="tx1"/>
                </a:solidFill>
              </a:rPr>
              <a:t>Tomtom</a:t>
            </a:r>
            <a:endParaRPr lang="de-DE" dirty="0">
              <a:solidFill>
                <a:schemeClr val="tx1"/>
              </a:solidFill>
            </a:endParaRPr>
          </a:p>
          <a:p>
            <a:pPr marL="285750" indent="-285750">
              <a:buFont typeface="Arial"/>
              <a:buChar char="•"/>
            </a:pPr>
            <a:r>
              <a:rPr lang="de-DE" dirty="0" smtClean="0">
                <a:solidFill>
                  <a:schemeClr val="tx1"/>
                </a:solidFill>
              </a:rPr>
              <a:t>PTV</a:t>
            </a:r>
          </a:p>
          <a:p>
            <a:pPr marL="285750" indent="-285750">
              <a:buFont typeface="Arial"/>
              <a:buChar char="•"/>
            </a:pPr>
            <a:r>
              <a:rPr lang="de-DE" dirty="0" smtClean="0">
                <a:solidFill>
                  <a:schemeClr val="tx1"/>
                </a:solidFill>
              </a:rPr>
              <a:t>Automobilhersteller</a:t>
            </a:r>
          </a:p>
          <a:p>
            <a:pPr marL="285750" indent="-285750">
              <a:buFont typeface="Arial"/>
              <a:buChar char="•"/>
            </a:pPr>
            <a:r>
              <a:rPr lang="de-DE" dirty="0" smtClean="0">
                <a:solidFill>
                  <a:schemeClr val="tx1"/>
                </a:solidFill>
              </a:rPr>
              <a:t>...</a:t>
            </a:r>
            <a:endParaRPr lang="de-DE" dirty="0">
              <a:solidFill>
                <a:schemeClr val="tx1"/>
              </a:solidFill>
            </a:endParaRPr>
          </a:p>
        </p:txBody>
      </p:sp>
      <p:sp>
        <p:nvSpPr>
          <p:cNvPr id="10" name="Abgerundete rechteckige Legende 9"/>
          <p:cNvSpPr/>
          <p:nvPr/>
        </p:nvSpPr>
        <p:spPr>
          <a:xfrm>
            <a:off x="5724128" y="2060848"/>
            <a:ext cx="3061097" cy="1152128"/>
          </a:xfrm>
          <a:prstGeom prst="wedgeRoundRectCallou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a:solidFill>
                  <a:schemeClr val="tx1"/>
                </a:solidFill>
              </a:rPr>
              <a:t>Wer betreibt die Plattform? </a:t>
            </a:r>
          </a:p>
        </p:txBody>
      </p:sp>
      <p:sp>
        <p:nvSpPr>
          <p:cNvPr id="11" name="Abgerundete rechteckige Legende 10"/>
          <p:cNvSpPr/>
          <p:nvPr/>
        </p:nvSpPr>
        <p:spPr>
          <a:xfrm>
            <a:off x="4499992" y="4941168"/>
            <a:ext cx="2736304" cy="1152128"/>
          </a:xfrm>
          <a:prstGeom prst="wedgeRoundRectCallout">
            <a:avLst>
              <a:gd name="adj1" fmla="val 27194"/>
              <a:gd name="adj2" fmla="val -64026"/>
              <a:gd name="adj3" fmla="val 16667"/>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a:solidFill>
                  <a:schemeClr val="tx1"/>
                </a:solidFill>
              </a:rPr>
              <a:t>Wie wichtig ist die Plattform?</a:t>
            </a:r>
          </a:p>
        </p:txBody>
      </p:sp>
      <p:grpSp>
        <p:nvGrpSpPr>
          <p:cNvPr id="20" name="Gruppierung 19"/>
          <p:cNvGrpSpPr/>
          <p:nvPr/>
        </p:nvGrpSpPr>
        <p:grpSpPr>
          <a:xfrm>
            <a:off x="6156176" y="1052736"/>
            <a:ext cx="1872208" cy="648072"/>
            <a:chOff x="395536" y="3140968"/>
            <a:chExt cx="2448272" cy="936104"/>
          </a:xfrm>
        </p:grpSpPr>
        <p:sp>
          <p:nvSpPr>
            <p:cNvPr id="18" name="Diagonal liegende Ecken des Rechtecks abrunden 17"/>
            <p:cNvSpPr/>
            <p:nvPr/>
          </p:nvSpPr>
          <p:spPr>
            <a:xfrm>
              <a:off x="395536" y="3140968"/>
              <a:ext cx="2448272" cy="936104"/>
            </a:xfrm>
            <a:prstGeom prst="round2DiagRect">
              <a:avLst/>
            </a:prstGeom>
            <a:solidFill>
              <a:srgbClr val="F1E0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7" name="Bild 16"/>
            <p:cNvPicPr>
              <a:picLocks noChangeAspect="1"/>
            </p:cNvPicPr>
            <p:nvPr/>
          </p:nvPicPr>
          <p:blipFill>
            <a:blip r:embed="rId3" cstate="print"/>
            <a:stretch>
              <a:fillRect/>
            </a:stretch>
          </p:blipFill>
          <p:spPr>
            <a:xfrm>
              <a:off x="422300" y="3177029"/>
              <a:ext cx="2349500" cy="889000"/>
            </a:xfrm>
            <a:prstGeom prst="rect">
              <a:avLst/>
            </a:prstGeom>
          </p:spPr>
        </p:pic>
      </p:grpSp>
      <p:sp>
        <p:nvSpPr>
          <p:cNvPr id="19" name="Abgerundete rechteckige Legende 18"/>
          <p:cNvSpPr/>
          <p:nvPr/>
        </p:nvSpPr>
        <p:spPr>
          <a:xfrm>
            <a:off x="251520" y="3645024"/>
            <a:ext cx="3240360" cy="1008211"/>
          </a:xfrm>
          <a:prstGeom prst="wedgeRoundRectCallout">
            <a:avLst>
              <a:gd name="adj1" fmla="val -19205"/>
              <a:gd name="adj2" fmla="val 76453"/>
              <a:gd name="adj3" fmla="val 16667"/>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a:solidFill>
                  <a:schemeClr val="tx1"/>
                </a:solidFill>
              </a:rPr>
              <a:t>Strategische Allianzen im Wettbewerb </a:t>
            </a:r>
            <a:r>
              <a:rPr lang="de-DE" dirty="0" smtClean="0">
                <a:solidFill>
                  <a:schemeClr val="tx1"/>
                </a:solidFill>
              </a:rPr>
              <a:t>zueinander</a:t>
            </a:r>
            <a:endParaRPr lang="de-DE" dirty="0">
              <a:solidFill>
                <a:schemeClr val="tx1"/>
              </a:solidFill>
            </a:endParaRPr>
          </a:p>
        </p:txBody>
      </p:sp>
      <p:pic>
        <p:nvPicPr>
          <p:cNvPr id="16386" name="Picture 2" descr="http://www.isopt.net/isopt2010/images/stories/star_alliance_logo.png"/>
          <p:cNvPicPr>
            <a:picLocks noChangeAspect="1" noChangeArrowheads="1"/>
          </p:cNvPicPr>
          <p:nvPr/>
        </p:nvPicPr>
        <p:blipFill>
          <a:blip r:embed="rId4" cstate="print"/>
          <a:srcRect/>
          <a:stretch>
            <a:fillRect/>
          </a:stretch>
        </p:blipFill>
        <p:spPr bwMode="auto">
          <a:xfrm>
            <a:off x="947933" y="4797152"/>
            <a:ext cx="2759971" cy="1591436"/>
          </a:xfrm>
          <a:prstGeom prst="rect">
            <a:avLst/>
          </a:prstGeom>
          <a:noFill/>
        </p:spPr>
      </p:pic>
      <p:pic>
        <p:nvPicPr>
          <p:cNvPr id="16388" name="Picture 4" descr="http://coffeeinabox.files.wordpress.com/2010/11/sixt.jpg"/>
          <p:cNvPicPr>
            <a:picLocks noChangeAspect="1" noChangeArrowheads="1"/>
          </p:cNvPicPr>
          <p:nvPr/>
        </p:nvPicPr>
        <p:blipFill>
          <a:blip r:embed="rId5" cstate="print"/>
          <a:srcRect/>
          <a:stretch>
            <a:fillRect/>
          </a:stretch>
        </p:blipFill>
        <p:spPr bwMode="auto">
          <a:xfrm>
            <a:off x="6804248" y="3501008"/>
            <a:ext cx="1512168" cy="756750"/>
          </a:xfrm>
          <a:prstGeom prst="rect">
            <a:avLst/>
          </a:prstGeom>
          <a:noFill/>
        </p:spPr>
      </p:pic>
      <p:pic>
        <p:nvPicPr>
          <p:cNvPr id="16390" name="Picture 6" descr="http://www.best-wallpaper.de/grafiken/gros/autos/mini/mini_f.jpg"/>
          <p:cNvPicPr>
            <a:picLocks noChangeAspect="1" noChangeArrowheads="1"/>
          </p:cNvPicPr>
          <p:nvPr/>
        </p:nvPicPr>
        <p:blipFill>
          <a:blip r:embed="rId6" cstate="print"/>
          <a:srcRect l="5331" t="20994" r="9372" b="25354"/>
          <a:stretch>
            <a:fillRect/>
          </a:stretch>
        </p:blipFill>
        <p:spPr bwMode="auto">
          <a:xfrm>
            <a:off x="4355976" y="3645024"/>
            <a:ext cx="2088232" cy="985553"/>
          </a:xfrm>
          <a:prstGeom prst="rect">
            <a:avLst/>
          </a:prstGeom>
          <a:noFill/>
        </p:spPr>
      </p:pic>
    </p:spTree>
    <p:extLst>
      <p:ext uri="{BB962C8B-B14F-4D97-AF65-F5344CB8AC3E}">
        <p14:creationId xmlns:p14="http://schemas.microsoft.com/office/powerpoint/2010/main" val="1849440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Wertschöpfung in Service Netzwerken</a:t>
            </a:r>
            <a:endParaRPr lang="de-DE" dirty="0"/>
          </a:p>
        </p:txBody>
      </p:sp>
      <p:sp>
        <p:nvSpPr>
          <p:cNvPr id="3" name="Inhaltsplatzhalter 2"/>
          <p:cNvSpPr>
            <a:spLocks noGrp="1"/>
          </p:cNvSpPr>
          <p:nvPr>
            <p:ph idx="1"/>
          </p:nvPr>
        </p:nvSpPr>
        <p:spPr/>
        <p:txBody>
          <a:bodyPr/>
          <a:lstStyle/>
          <a:p>
            <a:endParaRPr lang="de-DE" dirty="0" smtClean="0"/>
          </a:p>
          <a:p>
            <a:r>
              <a:rPr lang="de-DE" dirty="0" smtClean="0"/>
              <a:t>Anreize für Anbieter:</a:t>
            </a:r>
          </a:p>
          <a:p>
            <a:pPr lvl="1"/>
            <a:r>
              <a:rPr lang="de-DE" dirty="0" smtClean="0"/>
              <a:t>Interoperabilität zwischen Dienstleistungen</a:t>
            </a:r>
          </a:p>
          <a:p>
            <a:pPr lvl="1"/>
            <a:r>
              <a:rPr lang="de-DE" dirty="0" smtClean="0"/>
              <a:t>Teilnahme am Netzwerk/Netzwerkwachstum</a:t>
            </a:r>
          </a:p>
          <a:p>
            <a:pPr lvl="1"/>
            <a:r>
              <a:rPr lang="de-DE" dirty="0" smtClean="0"/>
              <a:t>Preise effizient </a:t>
            </a:r>
            <a:endParaRPr lang="de-DE" dirty="0" smtClean="0"/>
          </a:p>
          <a:p>
            <a:pPr lvl="1"/>
            <a:r>
              <a:rPr lang="de-DE" dirty="0" smtClean="0"/>
              <a:t>Anreizkompatibilität</a:t>
            </a:r>
            <a:endParaRPr lang="de-DE" dirty="0"/>
          </a:p>
          <a:p>
            <a:pPr lvl="1"/>
            <a:r>
              <a:rPr lang="de-DE" dirty="0" smtClean="0"/>
              <a:t>. . . </a:t>
            </a:r>
            <a:endParaRPr lang="de-DE" dirty="0" smtClean="0"/>
          </a:p>
          <a:p>
            <a:pPr lvl="1">
              <a:buNone/>
            </a:pPr>
            <a:endParaRPr lang="de-DE" dirty="0" smtClean="0"/>
          </a:p>
          <a:p>
            <a:r>
              <a:rPr lang="de-DE" dirty="0" smtClean="0"/>
              <a:t>Zielfunktionen </a:t>
            </a:r>
            <a:r>
              <a:rPr lang="de-DE" dirty="0" smtClean="0"/>
              <a:t>von Konsumenten:</a:t>
            </a:r>
          </a:p>
          <a:p>
            <a:pPr lvl="1"/>
            <a:r>
              <a:rPr lang="de-DE" dirty="0" smtClean="0"/>
              <a:t>Minimierung der </a:t>
            </a:r>
            <a:r>
              <a:rPr lang="de-DE" dirty="0" smtClean="0"/>
              <a:t>Kosten (end 2 end)</a:t>
            </a:r>
            <a:endParaRPr lang="de-DE" dirty="0" smtClean="0"/>
          </a:p>
          <a:p>
            <a:pPr lvl="1"/>
            <a:r>
              <a:rPr lang="de-DE" dirty="0" smtClean="0"/>
              <a:t>Minimierung der (Reise)Zeit</a:t>
            </a:r>
          </a:p>
          <a:p>
            <a:pPr lvl="1"/>
            <a:r>
              <a:rPr lang="de-DE" dirty="0" smtClean="0"/>
              <a:t>Minimierung der </a:t>
            </a:r>
            <a:r>
              <a:rPr lang="de-DE" dirty="0" smtClean="0"/>
              <a:t>Transaktionskosten</a:t>
            </a:r>
            <a:r>
              <a:rPr lang="de-DE" dirty="0" smtClean="0"/>
              <a:t/>
            </a:r>
            <a:br>
              <a:rPr lang="de-DE" dirty="0" smtClean="0"/>
            </a:br>
            <a:r>
              <a:rPr lang="de-DE" dirty="0" smtClean="0"/>
              <a:t>                                </a:t>
            </a:r>
            <a:r>
              <a:rPr lang="de-DE" dirty="0" smtClean="0"/>
              <a:t>(# </a:t>
            </a:r>
            <a:r>
              <a:rPr lang="de-DE" dirty="0"/>
              <a:t>Umstiege </a:t>
            </a:r>
            <a:r>
              <a:rPr lang="de-DE" dirty="0" smtClean="0"/>
              <a:t>)</a:t>
            </a:r>
          </a:p>
          <a:p>
            <a:pPr lvl="1"/>
            <a:r>
              <a:rPr lang="de-DE" dirty="0" smtClean="0"/>
              <a:t>. . . </a:t>
            </a:r>
            <a:endParaRPr lang="de-DE" dirty="0"/>
          </a:p>
        </p:txBody>
      </p:sp>
      <p:pic>
        <p:nvPicPr>
          <p:cNvPr id="15362" name="Picture 2" descr="http://cdn1.spiegel.de/images/image-224204-panoV9free-wdhg.jpg"/>
          <p:cNvPicPr>
            <a:picLocks noChangeAspect="1" noChangeArrowheads="1"/>
          </p:cNvPicPr>
          <p:nvPr/>
        </p:nvPicPr>
        <p:blipFill>
          <a:blip r:embed="rId3" cstate="print"/>
          <a:srcRect/>
          <a:stretch>
            <a:fillRect/>
          </a:stretch>
        </p:blipFill>
        <p:spPr bwMode="auto">
          <a:xfrm>
            <a:off x="4986463" y="3771455"/>
            <a:ext cx="3781177" cy="1817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descr="http://www.photocase.de/stock-fotos/177492-stock-photo-natur-ferne-umwelt-aesthetisch-wachstum-netzwerk.jpg"/>
          <p:cNvPicPr>
            <a:picLocks noChangeAspect="1" noChangeArrowheads="1"/>
          </p:cNvPicPr>
          <p:nvPr/>
        </p:nvPicPr>
        <p:blipFill>
          <a:blip r:embed="rId4" cstate="print"/>
          <a:srcRect/>
          <a:stretch>
            <a:fillRect/>
          </a:stretch>
        </p:blipFill>
        <p:spPr bwMode="auto">
          <a:xfrm>
            <a:off x="6194797" y="1484784"/>
            <a:ext cx="2553667" cy="1704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621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Mehrwert durch Smart Business Networks</a:t>
            </a:r>
            <a:endParaRPr lang="de-DE" dirty="0"/>
          </a:p>
        </p:txBody>
      </p:sp>
      <p:sp>
        <p:nvSpPr>
          <p:cNvPr id="3" name="Inhaltsplatzhalter 2"/>
          <p:cNvSpPr>
            <a:spLocks noGrp="1"/>
          </p:cNvSpPr>
          <p:nvPr>
            <p:ph idx="1"/>
          </p:nvPr>
        </p:nvSpPr>
        <p:spPr>
          <a:xfrm>
            <a:off x="392113" y="908720"/>
            <a:ext cx="8356600" cy="4894262"/>
          </a:xfrm>
        </p:spPr>
        <p:txBody>
          <a:bodyPr/>
          <a:lstStyle/>
          <a:p>
            <a:endParaRPr lang="de-DE" dirty="0" smtClean="0"/>
          </a:p>
          <a:p>
            <a:r>
              <a:rPr lang="de-DE" dirty="0" smtClean="0"/>
              <a:t>Nutzer:</a:t>
            </a:r>
          </a:p>
          <a:p>
            <a:pPr lvl="1"/>
            <a:r>
              <a:rPr lang="de-DE" dirty="0" smtClean="0"/>
              <a:t>„effizientere“ Lösung (je nach Zielfunktion)</a:t>
            </a:r>
          </a:p>
          <a:p>
            <a:pPr lvl="1"/>
            <a:r>
              <a:rPr lang="de-DE" dirty="0" smtClean="0"/>
              <a:t>Größere Auswahl an Alternativen</a:t>
            </a:r>
          </a:p>
          <a:p>
            <a:pPr marL="476250" lvl="1" indent="0">
              <a:buNone/>
            </a:pPr>
            <a:r>
              <a:rPr lang="de-DE" dirty="0" smtClean="0">
                <a:sym typeface="Wingdings" pitchFamily="2" charset="2"/>
              </a:rPr>
              <a:t>       </a:t>
            </a:r>
            <a:r>
              <a:rPr lang="de-DE" dirty="0" smtClean="0"/>
              <a:t>Entscheidungsproblem</a:t>
            </a:r>
          </a:p>
          <a:p>
            <a:pPr lvl="1"/>
            <a:r>
              <a:rPr lang="de-DE" dirty="0" err="1" smtClean="0"/>
              <a:t>One</a:t>
            </a:r>
            <a:r>
              <a:rPr lang="de-DE" dirty="0" smtClean="0"/>
              <a:t> </a:t>
            </a:r>
            <a:r>
              <a:rPr lang="de-DE" dirty="0" err="1"/>
              <a:t>S</a:t>
            </a:r>
            <a:r>
              <a:rPr lang="de-DE" dirty="0" err="1" smtClean="0"/>
              <a:t>top</a:t>
            </a:r>
            <a:r>
              <a:rPr lang="de-DE" dirty="0" smtClean="0"/>
              <a:t> Shopping</a:t>
            </a:r>
            <a:br>
              <a:rPr lang="de-DE" dirty="0" smtClean="0"/>
            </a:br>
            <a:r>
              <a:rPr lang="de-DE" dirty="0" smtClean="0"/>
              <a:t>(ein Ticket, ein Preis, eine Rechnung)</a:t>
            </a:r>
          </a:p>
          <a:p>
            <a:pPr lvl="1"/>
            <a:r>
              <a:rPr lang="de-DE" dirty="0" smtClean="0"/>
              <a:t>…</a:t>
            </a:r>
          </a:p>
          <a:p>
            <a:pPr lvl="1"/>
            <a:endParaRPr lang="de-DE" dirty="0" smtClean="0"/>
          </a:p>
          <a:p>
            <a:pPr lvl="1"/>
            <a:endParaRPr lang="de-DE" dirty="0" smtClean="0"/>
          </a:p>
          <a:p>
            <a:pPr lvl="1">
              <a:buNone/>
            </a:pPr>
            <a:endParaRPr lang="de-DE" dirty="0"/>
          </a:p>
          <a:p>
            <a:r>
              <a:rPr lang="de-DE" dirty="0" smtClean="0"/>
              <a:t>Dienstanbieter: </a:t>
            </a:r>
          </a:p>
          <a:p>
            <a:pPr lvl="1"/>
            <a:r>
              <a:rPr lang="de-DE" dirty="0" smtClean="0"/>
              <a:t>Abschöpfung größerer Nachfrageanteile</a:t>
            </a:r>
          </a:p>
          <a:p>
            <a:pPr lvl="1"/>
            <a:r>
              <a:rPr lang="de-DE" dirty="0" smtClean="0"/>
              <a:t>Wert einzelner Dienste steigt durch Kopplung mit anderen</a:t>
            </a:r>
          </a:p>
          <a:p>
            <a:pPr lvl="1"/>
            <a:r>
              <a:rPr lang="de-DE" dirty="0" smtClean="0"/>
              <a:t>Erhöhter Aufwand für Koordination und Interaktion </a:t>
            </a:r>
          </a:p>
          <a:p>
            <a:pPr lvl="1"/>
            <a:r>
              <a:rPr lang="de-DE" dirty="0" smtClean="0"/>
              <a:t>…</a:t>
            </a:r>
          </a:p>
          <a:p>
            <a:endParaRPr lang="de-DE" dirty="0"/>
          </a:p>
          <a:p>
            <a:pPr marL="0" indent="0">
              <a:buNone/>
            </a:pPr>
            <a:endParaRPr lang="de-DE" dirty="0" smtClean="0"/>
          </a:p>
        </p:txBody>
      </p:sp>
      <p:sp>
        <p:nvSpPr>
          <p:cNvPr id="4" name="Foliennummernplatzhalter 3"/>
          <p:cNvSpPr>
            <a:spLocks noGrp="1"/>
          </p:cNvSpPr>
          <p:nvPr>
            <p:ph type="sldNum" sz="quarter" idx="4294967295"/>
          </p:nvPr>
        </p:nvSpPr>
        <p:spPr>
          <a:xfrm>
            <a:off x="0" y="6454775"/>
            <a:ext cx="323850" cy="215900"/>
          </a:xfrm>
          <a:prstGeom prst="rect">
            <a:avLst/>
          </a:prstGeom>
        </p:spPr>
        <p:txBody>
          <a:bodyPr/>
          <a:lstStyle/>
          <a:p>
            <a:fld id="{6C6AE60A-B69C-4790-82F7-3882EDF23186}" type="slidenum">
              <a:rPr lang="de-DE" smtClean="0"/>
              <a:pPr/>
              <a:t>7</a:t>
            </a:fld>
            <a:endParaRPr lang="de-DE"/>
          </a:p>
        </p:txBody>
      </p:sp>
      <p:sp>
        <p:nvSpPr>
          <p:cNvPr id="5" name="Fußzeilenplatzhalter 4"/>
          <p:cNvSpPr>
            <a:spLocks noGrp="1"/>
          </p:cNvSpPr>
          <p:nvPr>
            <p:ph type="ftr" sz="quarter" idx="4294967295"/>
          </p:nvPr>
        </p:nvSpPr>
        <p:spPr>
          <a:xfrm>
            <a:off x="0" y="6454775"/>
            <a:ext cx="4176713" cy="360363"/>
          </a:xfrm>
          <a:prstGeom prst="rect">
            <a:avLst/>
          </a:prstGeom>
        </p:spPr>
        <p:txBody>
          <a:bodyPr/>
          <a:lstStyle/>
          <a:p>
            <a:r>
              <a:rPr lang="de-DE" smtClean="0"/>
              <a:t>KSRI - April 2012</a:t>
            </a:r>
            <a:endParaRPr lang="de-DE"/>
          </a:p>
        </p:txBody>
      </p:sp>
      <p:pic>
        <p:nvPicPr>
          <p:cNvPr id="14338" name="Picture 2" descr="http://d1.stern.de/bilder/stern_5/auto/2012/KW13/XX2203_KeinAuto_420_fitwidth_420.jpg"/>
          <p:cNvPicPr>
            <a:picLocks noChangeAspect="1" noChangeArrowheads="1"/>
          </p:cNvPicPr>
          <p:nvPr/>
        </p:nvPicPr>
        <p:blipFill>
          <a:blip r:embed="rId3" cstate="print"/>
          <a:srcRect/>
          <a:stretch>
            <a:fillRect/>
          </a:stretch>
        </p:blipFill>
        <p:spPr bwMode="auto">
          <a:xfrm>
            <a:off x="6156176" y="1268760"/>
            <a:ext cx="2621168" cy="1747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ttp://www.pingbg.com/iframe/business-world-map.png"/>
          <p:cNvPicPr>
            <a:picLocks noChangeAspect="1" noChangeArrowheads="1"/>
          </p:cNvPicPr>
          <p:nvPr/>
        </p:nvPicPr>
        <p:blipFill>
          <a:blip r:embed="rId4" cstate="print"/>
          <a:srcRect/>
          <a:stretch>
            <a:fillRect/>
          </a:stretch>
        </p:blipFill>
        <p:spPr bwMode="auto">
          <a:xfrm>
            <a:off x="5544865" y="3212976"/>
            <a:ext cx="3240360" cy="1522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151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Mehrwert durch Smart Business Networks</a:t>
            </a:r>
            <a:endParaRPr lang="de-DE" dirty="0"/>
          </a:p>
        </p:txBody>
      </p:sp>
      <p:sp>
        <p:nvSpPr>
          <p:cNvPr id="3" name="Inhaltsplatzhalter 2"/>
          <p:cNvSpPr>
            <a:spLocks noGrp="1"/>
          </p:cNvSpPr>
          <p:nvPr>
            <p:ph idx="1"/>
          </p:nvPr>
        </p:nvSpPr>
        <p:spPr>
          <a:xfrm>
            <a:off x="392113" y="991222"/>
            <a:ext cx="8356600" cy="5866778"/>
          </a:xfrm>
        </p:spPr>
        <p:txBody>
          <a:bodyPr/>
          <a:lstStyle/>
          <a:p>
            <a:pPr marL="0" indent="0">
              <a:buNone/>
            </a:pPr>
            <a:endParaRPr lang="de-DE" dirty="0" smtClean="0"/>
          </a:p>
          <a:p>
            <a:r>
              <a:rPr lang="de-DE" dirty="0" smtClean="0"/>
              <a:t>Nutzer:</a:t>
            </a:r>
          </a:p>
          <a:p>
            <a:pPr lvl="1"/>
            <a:r>
              <a:rPr lang="de-DE" dirty="0" smtClean="0"/>
              <a:t>„effizientere“ Lösung (je nach Zielfunktion)</a:t>
            </a:r>
          </a:p>
          <a:p>
            <a:pPr lvl="1"/>
            <a:r>
              <a:rPr lang="de-DE" dirty="0" smtClean="0"/>
              <a:t>Größere Auswahl an Alternativen</a:t>
            </a:r>
          </a:p>
          <a:p>
            <a:pPr marL="476250" lvl="1" indent="0">
              <a:buNone/>
              <a:tabLst>
                <a:tab pos="814388" algn="l"/>
              </a:tabLst>
            </a:pPr>
            <a:r>
              <a:rPr lang="de-DE" dirty="0">
                <a:latin typeface="Wingdings"/>
                <a:ea typeface="Wingdings"/>
                <a:cs typeface="Wingdings"/>
                <a:sym typeface="Wingdings"/>
              </a:rPr>
              <a:t>	</a:t>
            </a:r>
            <a:r>
              <a:rPr lang="de-DE" dirty="0" smtClean="0">
                <a:latin typeface="Wingdings"/>
                <a:ea typeface="Wingdings"/>
                <a:cs typeface="Wingdings"/>
                <a:sym typeface="Wingdings"/>
              </a:rPr>
              <a:t></a:t>
            </a:r>
            <a:r>
              <a:rPr lang="de-DE" dirty="0" smtClean="0">
                <a:sym typeface="Wingdings" pitchFamily="2" charset="2"/>
              </a:rPr>
              <a:t> </a:t>
            </a:r>
            <a:r>
              <a:rPr lang="de-DE" dirty="0" smtClean="0"/>
              <a:t>Entscheidungsproblem</a:t>
            </a:r>
          </a:p>
          <a:p>
            <a:pPr lvl="1"/>
            <a:r>
              <a:rPr lang="de-DE" dirty="0" err="1" smtClean="0"/>
              <a:t>One</a:t>
            </a:r>
            <a:r>
              <a:rPr lang="de-DE" dirty="0" smtClean="0"/>
              <a:t> </a:t>
            </a:r>
            <a:r>
              <a:rPr lang="de-DE" dirty="0" err="1"/>
              <a:t>S</a:t>
            </a:r>
            <a:r>
              <a:rPr lang="de-DE" dirty="0" err="1" smtClean="0"/>
              <a:t>top</a:t>
            </a:r>
            <a:r>
              <a:rPr lang="de-DE" dirty="0" smtClean="0"/>
              <a:t> Shopping</a:t>
            </a:r>
            <a:br>
              <a:rPr lang="de-DE" dirty="0" smtClean="0"/>
            </a:br>
            <a:r>
              <a:rPr lang="de-DE" dirty="0" smtClean="0"/>
              <a:t>(ein Ticket, ein Preis, eine Rechnung)</a:t>
            </a:r>
          </a:p>
          <a:p>
            <a:pPr lvl="1"/>
            <a:r>
              <a:rPr lang="de-DE" dirty="0" smtClean="0"/>
              <a:t>…</a:t>
            </a:r>
          </a:p>
          <a:p>
            <a:pPr lvl="1"/>
            <a:endParaRPr lang="de-DE" dirty="0" smtClean="0"/>
          </a:p>
          <a:p>
            <a:pPr marL="476250" lvl="1" indent="0">
              <a:buNone/>
            </a:pPr>
            <a:endParaRPr lang="de-DE" sz="2800" b="1" dirty="0" smtClean="0"/>
          </a:p>
          <a:p>
            <a:pPr lvl="1">
              <a:buNone/>
            </a:pPr>
            <a:endParaRPr lang="de-DE" dirty="0"/>
          </a:p>
          <a:p>
            <a:r>
              <a:rPr lang="de-DE" dirty="0" smtClean="0"/>
              <a:t>Dienstanbieter: </a:t>
            </a:r>
          </a:p>
          <a:p>
            <a:pPr lvl="1"/>
            <a:r>
              <a:rPr lang="de-DE" dirty="0" smtClean="0"/>
              <a:t>Abschöpfung größerer Nachfrageanteile</a:t>
            </a:r>
          </a:p>
          <a:p>
            <a:pPr lvl="1"/>
            <a:r>
              <a:rPr lang="de-DE" dirty="0" smtClean="0"/>
              <a:t>Wert einzelner Dienste steigt durch Kopplung mit anderen</a:t>
            </a:r>
          </a:p>
          <a:p>
            <a:pPr lvl="1"/>
            <a:r>
              <a:rPr lang="de-DE" dirty="0" smtClean="0"/>
              <a:t>Erhöhter Aufwand für Koordination und Interaktion </a:t>
            </a:r>
          </a:p>
          <a:p>
            <a:pPr lvl="1"/>
            <a:r>
              <a:rPr lang="de-DE" dirty="0" smtClean="0"/>
              <a:t>…</a:t>
            </a:r>
          </a:p>
          <a:p>
            <a:endParaRPr lang="de-DE" dirty="0"/>
          </a:p>
          <a:p>
            <a:pPr marL="0" indent="0">
              <a:buNone/>
            </a:pPr>
            <a:endParaRPr lang="de-DE" dirty="0" smtClean="0"/>
          </a:p>
        </p:txBody>
      </p:sp>
      <p:sp>
        <p:nvSpPr>
          <p:cNvPr id="4" name="Foliennummernplatzhalter 3"/>
          <p:cNvSpPr>
            <a:spLocks noGrp="1"/>
          </p:cNvSpPr>
          <p:nvPr>
            <p:ph type="sldNum" sz="quarter" idx="4294967295"/>
          </p:nvPr>
        </p:nvSpPr>
        <p:spPr>
          <a:xfrm>
            <a:off x="0" y="6454775"/>
            <a:ext cx="323850" cy="215900"/>
          </a:xfrm>
          <a:prstGeom prst="rect">
            <a:avLst/>
          </a:prstGeom>
        </p:spPr>
        <p:txBody>
          <a:bodyPr/>
          <a:lstStyle/>
          <a:p>
            <a:fld id="{6C6AE60A-B69C-4790-82F7-3882EDF23186}" type="slidenum">
              <a:rPr lang="de-DE" smtClean="0"/>
              <a:pPr/>
              <a:t>8</a:t>
            </a:fld>
            <a:endParaRPr lang="de-DE"/>
          </a:p>
        </p:txBody>
      </p:sp>
      <p:sp>
        <p:nvSpPr>
          <p:cNvPr id="5" name="Fußzeilenplatzhalter 4"/>
          <p:cNvSpPr>
            <a:spLocks noGrp="1"/>
          </p:cNvSpPr>
          <p:nvPr>
            <p:ph type="ftr" sz="quarter" idx="4294967295"/>
          </p:nvPr>
        </p:nvSpPr>
        <p:spPr>
          <a:xfrm>
            <a:off x="0" y="6454775"/>
            <a:ext cx="4176713" cy="360363"/>
          </a:xfrm>
          <a:prstGeom prst="rect">
            <a:avLst/>
          </a:prstGeom>
        </p:spPr>
        <p:txBody>
          <a:bodyPr/>
          <a:lstStyle/>
          <a:p>
            <a:r>
              <a:rPr lang="de-DE" smtClean="0"/>
              <a:t>KSRI - April 2012</a:t>
            </a:r>
            <a:endParaRPr lang="de-DE"/>
          </a:p>
        </p:txBody>
      </p:sp>
      <p:pic>
        <p:nvPicPr>
          <p:cNvPr id="14338" name="Picture 2" descr="http://d1.stern.de/bilder/stern_5/auto/2012/KW13/XX2203_KeinAuto_420_fitwidth_420.jpg"/>
          <p:cNvPicPr>
            <a:picLocks noChangeAspect="1" noChangeArrowheads="1"/>
          </p:cNvPicPr>
          <p:nvPr/>
        </p:nvPicPr>
        <p:blipFill>
          <a:blip r:embed="rId3" cstate="print"/>
          <a:srcRect/>
          <a:stretch>
            <a:fillRect/>
          </a:stretch>
        </p:blipFill>
        <p:spPr bwMode="auto">
          <a:xfrm>
            <a:off x="6156176" y="1268760"/>
            <a:ext cx="2621168" cy="1747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ttp://www.pingbg.com/iframe/business-world-map.png"/>
          <p:cNvPicPr>
            <a:picLocks noChangeAspect="1" noChangeArrowheads="1"/>
          </p:cNvPicPr>
          <p:nvPr/>
        </p:nvPicPr>
        <p:blipFill>
          <a:blip r:embed="rId4" cstate="print"/>
          <a:srcRect/>
          <a:stretch>
            <a:fillRect/>
          </a:stretch>
        </p:blipFill>
        <p:spPr bwMode="auto">
          <a:xfrm>
            <a:off x="5544865" y="3295478"/>
            <a:ext cx="3240360" cy="1825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hteck 17"/>
          <p:cNvSpPr/>
          <p:nvPr/>
        </p:nvSpPr>
        <p:spPr>
          <a:xfrm>
            <a:off x="2698138" y="437224"/>
            <a:ext cx="958596" cy="523220"/>
          </a:xfrm>
          <a:prstGeom prst="rect">
            <a:avLst/>
          </a:prstGeom>
          <a:solidFill>
            <a:schemeClr val="tx1"/>
          </a:solidFill>
        </p:spPr>
        <p:txBody>
          <a:bodyPr wrap="none" lIns="0" rIns="0">
            <a:spAutoFit/>
          </a:bodyPr>
          <a:lstStyle/>
          <a:p>
            <a:r>
              <a:rPr lang="de-DE" sz="2800" dirty="0">
                <a:solidFill>
                  <a:schemeClr val="bg1"/>
                </a:solidFill>
              </a:rPr>
              <a:t>Smart</a:t>
            </a:r>
          </a:p>
        </p:txBody>
      </p:sp>
    </p:spTree>
    <p:extLst>
      <p:ext uri="{BB962C8B-B14F-4D97-AF65-F5344CB8AC3E}">
        <p14:creationId xmlns:p14="http://schemas.microsoft.com/office/powerpoint/2010/main" val="301140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Mehrwert durch Smart Business Networks</a:t>
            </a:r>
            <a:endParaRPr lang="de-DE" dirty="0"/>
          </a:p>
        </p:txBody>
      </p:sp>
      <p:sp>
        <p:nvSpPr>
          <p:cNvPr id="3" name="Inhaltsplatzhalter 2"/>
          <p:cNvSpPr>
            <a:spLocks noGrp="1"/>
          </p:cNvSpPr>
          <p:nvPr>
            <p:ph idx="1"/>
          </p:nvPr>
        </p:nvSpPr>
        <p:spPr>
          <a:xfrm>
            <a:off x="392113" y="908720"/>
            <a:ext cx="8356600" cy="4894262"/>
          </a:xfrm>
        </p:spPr>
        <p:txBody>
          <a:bodyPr/>
          <a:lstStyle/>
          <a:p>
            <a:pPr marL="0" indent="0">
              <a:buNone/>
            </a:pPr>
            <a:endParaRPr lang="de-DE" dirty="0" smtClean="0"/>
          </a:p>
          <a:p>
            <a:r>
              <a:rPr lang="de-DE" dirty="0" smtClean="0"/>
              <a:t>Nutzer:</a:t>
            </a:r>
          </a:p>
          <a:p>
            <a:pPr lvl="1"/>
            <a:r>
              <a:rPr lang="de-DE" dirty="0" smtClean="0"/>
              <a:t>„effizientere“ Lösung (je nach Zielfunktion)</a:t>
            </a:r>
          </a:p>
          <a:p>
            <a:pPr lvl="1"/>
            <a:r>
              <a:rPr lang="de-DE" dirty="0" smtClean="0"/>
              <a:t>Größere Auswahl an Alternativen</a:t>
            </a:r>
          </a:p>
          <a:p>
            <a:pPr marL="476250" lvl="1" indent="0">
              <a:buNone/>
              <a:tabLst>
                <a:tab pos="814388" algn="l"/>
              </a:tabLst>
            </a:pPr>
            <a:r>
              <a:rPr lang="de-DE" dirty="0">
                <a:solidFill>
                  <a:schemeClr val="accent1"/>
                </a:solidFill>
                <a:latin typeface="Wingdings"/>
                <a:ea typeface="Wingdings"/>
                <a:cs typeface="Wingdings"/>
                <a:sym typeface="Wingdings"/>
              </a:rPr>
              <a:t>	</a:t>
            </a:r>
            <a:r>
              <a:rPr lang="de-DE" dirty="0" smtClean="0">
                <a:solidFill>
                  <a:schemeClr val="accent1"/>
                </a:solidFill>
                <a:latin typeface="Wingdings"/>
                <a:ea typeface="Wingdings"/>
                <a:cs typeface="Wingdings"/>
                <a:sym typeface="Wingdings"/>
              </a:rPr>
              <a:t></a:t>
            </a:r>
            <a:r>
              <a:rPr lang="de-DE" dirty="0" smtClean="0">
                <a:solidFill>
                  <a:schemeClr val="accent1"/>
                </a:solidFill>
                <a:sym typeface="Wingdings" pitchFamily="2" charset="2"/>
              </a:rPr>
              <a:t> </a:t>
            </a:r>
            <a:r>
              <a:rPr lang="de-DE" dirty="0" smtClean="0">
                <a:solidFill>
                  <a:schemeClr val="accent1"/>
                </a:solidFill>
              </a:rPr>
              <a:t>Entscheidungsproblem</a:t>
            </a:r>
          </a:p>
          <a:p>
            <a:pPr lvl="1"/>
            <a:r>
              <a:rPr lang="de-DE" dirty="0" err="1" smtClean="0"/>
              <a:t>One</a:t>
            </a:r>
            <a:r>
              <a:rPr lang="de-DE" dirty="0" smtClean="0"/>
              <a:t> </a:t>
            </a:r>
            <a:r>
              <a:rPr lang="de-DE" dirty="0" err="1"/>
              <a:t>S</a:t>
            </a:r>
            <a:r>
              <a:rPr lang="de-DE" dirty="0" err="1" smtClean="0"/>
              <a:t>top</a:t>
            </a:r>
            <a:r>
              <a:rPr lang="de-DE" dirty="0" smtClean="0"/>
              <a:t> Shopping</a:t>
            </a:r>
            <a:br>
              <a:rPr lang="de-DE" dirty="0" smtClean="0"/>
            </a:br>
            <a:r>
              <a:rPr lang="de-DE" dirty="0" smtClean="0"/>
              <a:t>(ein Ticket, ein Preis, eine Rechnung)</a:t>
            </a:r>
          </a:p>
          <a:p>
            <a:pPr lvl="1"/>
            <a:r>
              <a:rPr lang="de-DE" dirty="0" smtClean="0"/>
              <a:t>…</a:t>
            </a:r>
          </a:p>
          <a:p>
            <a:pPr lvl="1"/>
            <a:endParaRPr lang="de-DE" dirty="0" smtClean="0"/>
          </a:p>
          <a:p>
            <a:pPr marL="476250" lvl="1" indent="0">
              <a:buNone/>
            </a:pPr>
            <a:r>
              <a:rPr lang="de-DE" sz="2800" b="1" dirty="0" smtClean="0">
                <a:solidFill>
                  <a:schemeClr val="tx1"/>
                </a:solidFill>
              </a:rPr>
              <a:t>Komplexität</a:t>
            </a:r>
          </a:p>
          <a:p>
            <a:pPr lvl="1">
              <a:buNone/>
            </a:pPr>
            <a:endParaRPr lang="de-DE" dirty="0"/>
          </a:p>
          <a:p>
            <a:r>
              <a:rPr lang="de-DE" dirty="0" smtClean="0"/>
              <a:t>Dienstanbieter: </a:t>
            </a:r>
          </a:p>
          <a:p>
            <a:pPr lvl="1"/>
            <a:r>
              <a:rPr lang="de-DE" dirty="0" smtClean="0"/>
              <a:t>Abschöpfung größerer Nachfrageanteile</a:t>
            </a:r>
          </a:p>
          <a:p>
            <a:pPr lvl="1"/>
            <a:r>
              <a:rPr lang="de-DE" dirty="0" smtClean="0"/>
              <a:t>Wert einzelner Dienste steigt durch Kopplung mit anderen</a:t>
            </a:r>
          </a:p>
          <a:p>
            <a:pPr lvl="1"/>
            <a:r>
              <a:rPr lang="de-DE" dirty="0" smtClean="0">
                <a:solidFill>
                  <a:schemeClr val="accent1"/>
                </a:solidFill>
              </a:rPr>
              <a:t>Erhöhter Aufwand für Koordination und Interaktion </a:t>
            </a:r>
          </a:p>
          <a:p>
            <a:pPr lvl="1"/>
            <a:r>
              <a:rPr lang="de-DE" dirty="0" smtClean="0"/>
              <a:t>…</a:t>
            </a:r>
          </a:p>
          <a:p>
            <a:endParaRPr lang="de-DE" dirty="0"/>
          </a:p>
          <a:p>
            <a:pPr marL="0" indent="0">
              <a:buNone/>
            </a:pPr>
            <a:endParaRPr lang="de-DE" dirty="0" smtClean="0"/>
          </a:p>
        </p:txBody>
      </p:sp>
      <p:sp>
        <p:nvSpPr>
          <p:cNvPr id="4" name="Foliennummernplatzhalter 3"/>
          <p:cNvSpPr>
            <a:spLocks noGrp="1"/>
          </p:cNvSpPr>
          <p:nvPr>
            <p:ph type="sldNum" sz="quarter" idx="4294967295"/>
          </p:nvPr>
        </p:nvSpPr>
        <p:spPr>
          <a:xfrm>
            <a:off x="0" y="6454775"/>
            <a:ext cx="323850" cy="215900"/>
          </a:xfrm>
          <a:prstGeom prst="rect">
            <a:avLst/>
          </a:prstGeom>
        </p:spPr>
        <p:txBody>
          <a:bodyPr/>
          <a:lstStyle/>
          <a:p>
            <a:fld id="{6C6AE60A-B69C-4790-82F7-3882EDF23186}" type="slidenum">
              <a:rPr lang="de-DE" smtClean="0"/>
              <a:pPr/>
              <a:t>9</a:t>
            </a:fld>
            <a:endParaRPr lang="de-DE"/>
          </a:p>
        </p:txBody>
      </p:sp>
      <p:sp>
        <p:nvSpPr>
          <p:cNvPr id="5" name="Fußzeilenplatzhalter 4"/>
          <p:cNvSpPr>
            <a:spLocks noGrp="1"/>
          </p:cNvSpPr>
          <p:nvPr>
            <p:ph type="ftr" sz="quarter" idx="4294967295"/>
          </p:nvPr>
        </p:nvSpPr>
        <p:spPr>
          <a:xfrm>
            <a:off x="0" y="6454775"/>
            <a:ext cx="4176713" cy="360363"/>
          </a:xfrm>
          <a:prstGeom prst="rect">
            <a:avLst/>
          </a:prstGeom>
        </p:spPr>
        <p:txBody>
          <a:bodyPr/>
          <a:lstStyle/>
          <a:p>
            <a:r>
              <a:rPr lang="de-DE" smtClean="0"/>
              <a:t>KSRI - April 2012</a:t>
            </a:r>
            <a:endParaRPr lang="de-DE"/>
          </a:p>
        </p:txBody>
      </p:sp>
      <p:pic>
        <p:nvPicPr>
          <p:cNvPr id="14338" name="Picture 2" descr="http://d1.stern.de/bilder/stern_5/auto/2012/KW13/XX2203_KeinAuto_420_fitwidth_420.jpg"/>
          <p:cNvPicPr>
            <a:picLocks noChangeAspect="1" noChangeArrowheads="1"/>
          </p:cNvPicPr>
          <p:nvPr/>
        </p:nvPicPr>
        <p:blipFill>
          <a:blip r:embed="rId3" cstate="print"/>
          <a:srcRect/>
          <a:stretch>
            <a:fillRect/>
          </a:stretch>
        </p:blipFill>
        <p:spPr bwMode="auto">
          <a:xfrm>
            <a:off x="6156176" y="1268760"/>
            <a:ext cx="2621168" cy="1747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ttp://www.pingbg.com/iframe/business-world-map.png"/>
          <p:cNvPicPr>
            <a:picLocks noChangeAspect="1" noChangeArrowheads="1"/>
          </p:cNvPicPr>
          <p:nvPr/>
        </p:nvPicPr>
        <p:blipFill>
          <a:blip r:embed="rId4" cstate="print"/>
          <a:srcRect/>
          <a:stretch>
            <a:fillRect/>
          </a:stretch>
        </p:blipFill>
        <p:spPr bwMode="auto">
          <a:xfrm>
            <a:off x="5544865" y="3212976"/>
            <a:ext cx="3240360" cy="1522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5" name="Gruppierung 14"/>
          <p:cNvGrpSpPr/>
          <p:nvPr/>
        </p:nvGrpSpPr>
        <p:grpSpPr>
          <a:xfrm>
            <a:off x="74940" y="2348881"/>
            <a:ext cx="1368153" cy="3672407"/>
            <a:chOff x="74940" y="2348881"/>
            <a:chExt cx="1368153" cy="3672407"/>
          </a:xfrm>
        </p:grpSpPr>
        <p:sp>
          <p:nvSpPr>
            <p:cNvPr id="13" name="Halbbogen 12"/>
            <p:cNvSpPr/>
            <p:nvPr/>
          </p:nvSpPr>
          <p:spPr>
            <a:xfrm rot="16200000">
              <a:off x="-1005179" y="3501007"/>
              <a:ext cx="3528392" cy="1368153"/>
            </a:xfrm>
            <a:prstGeom prst="blockArc">
              <a:avLst>
                <a:gd name="adj1" fmla="val 10864301"/>
                <a:gd name="adj2" fmla="val 4169"/>
                <a:gd name="adj3" fmla="val 531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solidFill>
                  <a:schemeClr val="tx1"/>
                </a:solidFill>
              </a:endParaRPr>
            </a:p>
          </p:txBody>
        </p:sp>
        <p:sp>
          <p:nvSpPr>
            <p:cNvPr id="14" name="Gleichschenkliges Dreieck 13"/>
            <p:cNvSpPr/>
            <p:nvPr/>
          </p:nvSpPr>
          <p:spPr>
            <a:xfrm rot="5400000">
              <a:off x="775899" y="2353248"/>
              <a:ext cx="243880" cy="235145"/>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7" name="Gleichschenkliges Dreieck 16"/>
            <p:cNvSpPr/>
            <p:nvPr/>
          </p:nvSpPr>
          <p:spPr>
            <a:xfrm rot="5400000">
              <a:off x="679201" y="5781775"/>
              <a:ext cx="243880" cy="235145"/>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grpSp>
      <p:sp>
        <p:nvSpPr>
          <p:cNvPr id="16" name="Rechteck 15"/>
          <p:cNvSpPr/>
          <p:nvPr/>
        </p:nvSpPr>
        <p:spPr>
          <a:xfrm>
            <a:off x="748133" y="3933056"/>
            <a:ext cx="2239691" cy="523220"/>
          </a:xfrm>
          <a:prstGeom prst="rect">
            <a:avLst/>
          </a:prstGeom>
        </p:spPr>
        <p:txBody>
          <a:bodyPr wrap="none">
            <a:spAutoFit/>
          </a:bodyPr>
          <a:lstStyle/>
          <a:p>
            <a:pPr marL="19050"/>
            <a:r>
              <a:rPr lang="de-DE" sz="2800" b="1" dirty="0">
                <a:solidFill>
                  <a:schemeClr val="accent1"/>
                </a:solidFill>
              </a:rPr>
              <a:t>Komplexität</a:t>
            </a:r>
          </a:p>
        </p:txBody>
      </p:sp>
      <p:sp>
        <p:nvSpPr>
          <p:cNvPr id="18" name="Rechteck 17"/>
          <p:cNvSpPr/>
          <p:nvPr/>
        </p:nvSpPr>
        <p:spPr>
          <a:xfrm>
            <a:off x="2698138" y="437224"/>
            <a:ext cx="1026047" cy="553998"/>
          </a:xfrm>
          <a:prstGeom prst="rect">
            <a:avLst/>
          </a:prstGeom>
          <a:solidFill>
            <a:schemeClr val="tx1"/>
          </a:solidFill>
        </p:spPr>
        <p:txBody>
          <a:bodyPr wrap="none" lIns="0" rIns="0">
            <a:spAutoFit/>
          </a:bodyPr>
          <a:lstStyle/>
          <a:p>
            <a:r>
              <a:rPr lang="de-DE" sz="2900" dirty="0">
                <a:solidFill>
                  <a:schemeClr val="accent1"/>
                </a:solidFill>
              </a:rPr>
              <a:t>Smart</a:t>
            </a:r>
          </a:p>
        </p:txBody>
      </p:sp>
    </p:spTree>
    <p:extLst>
      <p:ext uri="{BB962C8B-B14F-4D97-AF65-F5344CB8AC3E}">
        <p14:creationId xmlns:p14="http://schemas.microsoft.com/office/powerpoint/2010/main" val="23480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1|14.3|27.8"/>
</p:tagLst>
</file>

<file path=ppt/tags/tag10.xml><?xml version="1.0" encoding="utf-8"?>
<p:tagLst xmlns:a="http://schemas.openxmlformats.org/drawingml/2006/main" xmlns:r="http://schemas.openxmlformats.org/officeDocument/2006/relationships" xmlns:p="http://schemas.openxmlformats.org/presentationml/2006/main">
  <p:tag name="TIMING" val="|7|49.6"/>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m=(o,t)  template TPT1  env TPENV1  fore 0  back 16777215  eqnno 2"/>
  <p:tag name="FILENAME" val="TP_tmp"/>
  <p:tag name="ORIGWIDTH" val="41"/>
  <p:tag name="PICTUREFILESIZE" val="820"/>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t^s:=\displaystyle\sum_{\bar{E}}{b_{ij}(e_{ij})} + (\mathcal{U}^{*} - \mathcal{U}^{*}_{-s})  template TPT1  env TPENV1  fore 0  back 16777215  eqnno 6"/>
  <p:tag name="FILENAME" val="TP_tmp"/>
  <p:tag name="ORIGWIDTH" val="124"/>
  <p:tag name="PICTUREFILESIZE" val="2693"/>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1]{fontenc}&#10;\usepackage{textcomp}&#10;\usepackage{mathptmx, courier}&#10;\usepackage[scaled]{helvet}&#10;\usepackage{mathpazo}&#10;\newcommand{\argmax}{\operatornamewithlimits{argmax}}&#10;\usepackage{amssymb, amsmath, amsthm, mathcomp}&#10;\begin{document}&#10;\begin{align}&#10;o:  = &amp; \argmax_{f \in F}\mathcal{U}_f \nonumber\\&#10;o:  = &amp; \argmax_{f \in F}\alpha S(\mathcal{A}_f)-P_f \nonumber&#10;\end{align}&#10;\end{document}&#10;"/>
  <p:tag name="FILENAME" val="TP_tmp"/>
  <p:tag name="FORMAT" val="pngmono"/>
  <p:tag name="RES" val="1200"/>
  <p:tag name="BLEND" val="0"/>
  <p:tag name="TRANSPARENT" val="1"/>
  <p:tag name="TBUG" val="0"/>
  <p:tag name="ALLOWFS" val="0"/>
  <p:tag name="ORIGWIDTH" val="109"/>
  <p:tag name="PICTUREFILESIZE" val="10440"/>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m=(o,t)  template TPT1  env TPENV1  fore 0  back 16777215  eqnno 2"/>
  <p:tag name="FILENAME" val="TP_tmp"/>
  <p:tag name="ORIGWIDTH" val="41"/>
  <p:tag name="PICTUREFILESIZE" val="820"/>
</p:tagLst>
</file>

<file path=ppt/tags/tag2.xml><?xml version="1.0" encoding="utf-8"?>
<p:tagLst xmlns:a="http://schemas.openxmlformats.org/drawingml/2006/main" xmlns:r="http://schemas.openxmlformats.org/officeDocument/2006/relationships" xmlns:p="http://schemas.openxmlformats.org/presentationml/2006/main">
  <p:tag name="TIMING" val="|62.3|16.4"/>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t^{s_1}=13+(31-20)=24  template TPT1  env TPENV1  fore 0  back 16777215  eqnno 3"/>
  <p:tag name="FILENAME" val="TP_tmp"/>
  <p:tag name="ORIGWIDTH" val="109"/>
  <p:tag name="PICTUREFILESIZE" val="1620"/>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t^{s_2}=16+(31-30)=17  template TPT1  env TPENV1  fore 0  back 16777215  eqnno 3"/>
  <p:tag name="FILENAME" val="TP_tmp"/>
  <p:tag name="ORIGWIDTH" val="109"/>
  <p:tag name="PICTUREFILESIZE" val="1573"/>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u^{R}=100(\min\{0.6;0.7\})-(24+17)=19  template TPT1  env TPENV1  fore 0  back 16777215  eqnno 4"/>
  <p:tag name="FILENAME" val="TP_tmp"/>
  <p:tag name="ORIGWIDTH" val="180"/>
  <p:tag name="PICTUREFILESIZE" val="2977"/>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t^s:=\displaystyle\sum_{\bar{E}}{b_{ij}(e_{ij})} + (\mathcal{U}^{*} - \mathcal{U}^{*}_{-s})  template TPT1  env TPENV1  fore 0  back 16777215  eqnno 6"/>
  <p:tag name="FILENAME" val="TP_tmp"/>
  <p:tag name="ORIGWIDTH" val="124"/>
  <p:tag name="PICTUREFILESIZE" val="2693"/>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alpha=100  template TPT1  env TPENV1  fore 0  back 16777215  eqnno 5"/>
  <p:tag name="FILENAME" val="TP_tmp"/>
  <p:tag name="ORIGWIDTH" val="34"/>
  <p:tag name="PICTUREFILESIZE" val="575"/>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argmax_{f \in F}\alpha S(\mathcal{A}_f)-P_f  template TPT1  env TPENV1  fore 0  back 16777215  eqnno 6"/>
  <p:tag name="FILENAME" val="TP_tmp"/>
  <p:tag name="ORIGWIDTH" val="104"/>
  <p:tag name="PICTUREFILESIZE" val="2325"/>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f=\min_{e_{ij} \in f}a^{th}_j  template TPT1  env TPENV1  fore 0  back 16777215  eqnno 1"/>
  <p:tag name="FILENAME" val="TP_tmp"/>
  <p:tag name="ORIGWIDTH" val="74"/>
  <p:tag name="PICTUREFILESIZE" val="1473"/>
</p:tagLst>
</file>

<file path=ppt/theme/theme1.xml><?xml version="1.0" encoding="utf-8"?>
<a:theme xmlns:a="http://schemas.openxmlformats.org/drawingml/2006/main" name="KIT_master_ppt2007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IT-KSRI Design">
  <a:themeElements>
    <a:clrScheme name="KIT Standarddesign">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KIT-KSRI Design</Template>
  <TotalTime>0</TotalTime>
  <Words>1264</Words>
  <Application>Microsoft Office PowerPoint</Application>
  <PresentationFormat>Bildschirmpräsentation (4:3)</PresentationFormat>
  <Paragraphs>314</Paragraphs>
  <Slides>18</Slides>
  <Notes>13</Notes>
  <HiddenSlides>4</HiddenSlides>
  <MMClips>0</MMClips>
  <ScaleCrop>false</ScaleCrop>
  <HeadingPairs>
    <vt:vector size="4" baseType="variant">
      <vt:variant>
        <vt:lpstr>Design</vt:lpstr>
      </vt:variant>
      <vt:variant>
        <vt:i4>2</vt:i4>
      </vt:variant>
      <vt:variant>
        <vt:lpstr>Folientitel</vt:lpstr>
      </vt:variant>
      <vt:variant>
        <vt:i4>18</vt:i4>
      </vt:variant>
    </vt:vector>
  </HeadingPairs>
  <TitlesOfParts>
    <vt:vector size="20" baseType="lpstr">
      <vt:lpstr>KIT_master_ppt2007_de</vt:lpstr>
      <vt:lpstr>KIT-KSRI Design</vt:lpstr>
      <vt:lpstr>PowerPoint-Präsentation</vt:lpstr>
      <vt:lpstr>Entstehung von Smart Business Networks</vt:lpstr>
      <vt:lpstr>Beispiel: Mobilität wandelt sich</vt:lpstr>
      <vt:lpstr>Moderne Mobilität: Smart Business Networks</vt:lpstr>
      <vt:lpstr>Wettbewerb im Mobility-Service Netzwerk</vt:lpstr>
      <vt:lpstr>Wertschöpfung in Service Netzwerken</vt:lpstr>
      <vt:lpstr>Mehrwert durch Smart Business Networks</vt:lpstr>
      <vt:lpstr>Mehrwert durch Smart Business Networks</vt:lpstr>
      <vt:lpstr>Mehrwert durch Smart Business Networks</vt:lpstr>
      <vt:lpstr>Reduktion der Komplexität im SBN </vt:lpstr>
      <vt:lpstr>Complex Service Auction (CSA) Beispiel (1)</vt:lpstr>
      <vt:lpstr>Complex Service Auction (CSA) Beispiel (2)</vt:lpstr>
      <vt:lpstr>Eigenschaften</vt:lpstr>
      <vt:lpstr>Market Engineering</vt:lpstr>
      <vt:lpstr>PowerPoint-Präsentation</vt:lpstr>
      <vt:lpstr>BACKUP</vt:lpstr>
      <vt:lpstr>Complex Service Auction (CSA) Gestaltung des Mechanismus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Karlsruhe Service Research Institute (KSRI)</dc:title>
  <dc:creator>arun.anandasivam@kit.edu</dc:creator>
  <cp:lastModifiedBy>Weinhardt, Christof</cp:lastModifiedBy>
  <cp:revision>297</cp:revision>
  <dcterms:created xsi:type="dcterms:W3CDTF">2010-07-20T20:07:42Z</dcterms:created>
  <dcterms:modified xsi:type="dcterms:W3CDTF">2012-11-22T07:38:19Z</dcterms:modified>
</cp:coreProperties>
</file>