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tags/tag11.xml" ContentType="application/vnd.openxmlformats-officedocument.presentationml.tags+xml"/>
  <Override PartName="/ppt/tags/tag1.xml" ContentType="application/vnd.openxmlformats-officedocument.presentationml.tags+xml"/>
  <Default Extension="bin" ContentType="application/vnd.openxmlformats-officedocument.presentationml.printerSettings"/>
  <Override PartName="/ppt/tags/tag27.xml" ContentType="application/vnd.openxmlformats-officedocument.presentationml.tags+xml"/>
  <Override PartName="/ppt/tags/tag30.xml" ContentType="application/vnd.openxmlformats-officedocument.presentationml.tags+xml"/>
  <Override PartName="/ppt/embeddings/oleObject5.bin" ContentType="application/vnd.openxmlformats-officedocument.oleObject"/>
  <Override PartName="/ppt/tags/tag46.xml" ContentType="application/vnd.openxmlformats-officedocument.presentationml.tags+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tags/tag15.xml" ContentType="application/vnd.openxmlformats-officedocument.presentationml.tags+xml"/>
  <Override PartName="/ppt/slides/slide3.xml" ContentType="application/vnd.openxmlformats-officedocument.presentationml.slide+xml"/>
  <Override PartName="/ppt/slideLayouts/slideLayout1.xml" ContentType="application/vnd.openxmlformats-officedocument.presentationml.slideLayout+xml"/>
  <Override PartName="/ppt/tags/tag5.xml" ContentType="application/vnd.openxmlformats-officedocument.presentationml.tags+xml"/>
  <Override PartName="/ppt/slides/slide23.xml" ContentType="application/vnd.openxmlformats-officedocument.presentationml.slide+xml"/>
  <Override PartName="/ppt/embeddings/oleObject9.bin" ContentType="application/vnd.openxmlformats-officedocument.oleObject"/>
  <Override PartName="/ppt/theme/theme1.xml" ContentType="application/vnd.openxmlformats-officedocument.theme+xml"/>
  <Override PartName="/ppt/tags/tag20.xml" ContentType="application/vnd.openxmlformats-officedocument.presentationml.tags+xml"/>
  <Override PartName="/ppt/tags/tag34.xml" ContentType="application/vnd.openxmlformats-officedocument.presentationml.tags+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tags/tag19.xml" ContentType="application/vnd.openxmlformats-officedocument.presentationml.tags+xml"/>
  <Override PartName="/ppt/tags/tag9.xml" ContentType="application/vnd.openxmlformats-officedocument.presentationml.tags+xml"/>
  <Override PartName="/ppt/slideLayouts/slideLayout5.xml" ContentType="application/vnd.openxmlformats-officedocument.presentationml.slideLayout+xml"/>
  <Override PartName="/ppt/slides/slide11.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tags/tag38.xml" ContentType="application/vnd.openxmlformats-officedocument.presentationml.tags+xml"/>
  <Override PartName="/ppt/tags/tag24.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2.xml" ContentType="application/vnd.openxmlformats-officedocument.presentationml.notesSlide+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s/slide15.xml" ContentType="application/vnd.openxmlformats-officedocument.presentationml.slide+xml"/>
  <Override PartName="/ppt/embeddings/oleObject11.bin" ContentType="application/vnd.openxmlformats-officedocument.oleObject"/>
  <Override PartName="/ppt/tags/tag12.xml" ContentType="application/vnd.openxmlformats-officedocument.presentationml.tags+xml"/>
  <Override PartName="/ppt/tags/tag2.xml" ContentType="application/vnd.openxmlformats-officedocument.presentationml.tags+xml"/>
  <Override PartName="/ppt/tags/tag28.xml" ContentType="application/vnd.openxmlformats-officedocument.presentationml.tags+xml"/>
  <Override PartName="/ppt/tags/tag31.xml" ContentType="application/vnd.openxmlformats-officedocument.presentationml.tags+xml"/>
  <Override PartName="/ppt/slides/slide20.xml" ContentType="application/vnd.openxmlformats-officedocument.presentationml.slide+xml"/>
  <Override PartName="/ppt/embeddings/oleObject6.bin" ContentType="application/vnd.openxmlformats-officedocument.oleObject"/>
  <Override PartName="/ppt/tags/tag47.xml" ContentType="application/vnd.openxmlformats-officedocument.presentationml.tags+xml"/>
  <Override PartName="/ppt/tags/tag50.xml" ContentType="application/vnd.openxmlformats-officedocument.presentationml.tags+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tags/tag16.xml" ContentType="application/vnd.openxmlformats-officedocument.presentationml.tags+xml"/>
  <Override PartName="/ppt/slides/slide4.xml" ContentType="application/vnd.openxmlformats-officedocument.presentationml.slide+xml"/>
  <Override PartName="/ppt/slideLayouts/slideLayout2.xml" ContentType="application/vnd.openxmlformats-officedocument.presentationml.slideLayout+xml"/>
  <Override PartName="/ppt/tags/tag6.xml" ContentType="application/vnd.openxmlformats-officedocument.presentationml.tags+xml"/>
  <Override PartName="/ppt/slides/slide24.xml" ContentType="application/vnd.openxmlformats-officedocument.presentationml.slide+xml"/>
  <Override PartName="/ppt/theme/theme2.xml" ContentType="application/vnd.openxmlformats-officedocument.theme+xml"/>
  <Override PartName="/ppt/tags/tag35.xml" ContentType="application/vnd.openxmlformats-officedocument.presentationml.tags+xml"/>
  <Override PartName="/ppt/tags/tag21.xml" ContentType="application/vnd.openxmlformats-officedocument.presentationml.tags+xml"/>
  <Override PartName="/ppt/handoutMasters/handoutMaster1.xml" ContentType="application/vnd.openxmlformats-officedocument.presentationml.handoutMaster+xml"/>
  <Override PartName="/ppt/tags/tag40.xml" ContentType="application/vnd.openxmlformats-officedocument.presentationml.tags+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tags/tag39.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embeddings/oleObject3.bin" ContentType="application/vnd.openxmlformats-officedocument.oleObject"/>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tags/tag13.xml" ContentType="application/vnd.openxmlformats-officedocument.presentationml.tags+xml"/>
  <Override PartName="/ppt/tags/tag3.xml" ContentType="application/vnd.openxmlformats-officedocument.presentationml.tags+xml"/>
  <Override PartName="/ppt/slides/slide1.xml" ContentType="application/vnd.openxmlformats-officedocument.presentationml.slide+xml"/>
  <Override PartName="/ppt/tags/tag29.xml" ContentType="application/vnd.openxmlformats-officedocument.presentationml.tags+xml"/>
  <Override PartName="/ppt/slides/slide21.xml" ContentType="application/vnd.openxmlformats-officedocument.presentationml.slide+xml"/>
  <Override PartName="/ppt/embeddings/oleObject7.bin" ContentType="application/vnd.openxmlformats-officedocument.oleObject"/>
  <Override PartName="/ppt/tags/tag32.xml" ContentType="application/vnd.openxmlformats-officedocument.presentationml.tags+xml"/>
  <Override PartName="/ppt/tags/tag48.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tags/tag7.xml" ContentType="application/vnd.openxmlformats-officedocument.presentationml.tags+xml"/>
  <Override PartName="/ppt/tags/tag22.xml" ContentType="application/vnd.openxmlformats-officedocument.presentationml.tags+xml"/>
  <Override PartName="/ppt/tags/tag17.xml" ContentType="application/vnd.openxmlformats-officedocument.presentationml.tags+xml"/>
  <Override PartName="/ppt/tags/tag36.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tags/tag26.xml" ContentType="application/vnd.openxmlformats-officedocument.presentationml.tags+xml"/>
  <Override PartName="/ppt/tags/tag10.xml" ContentType="application/vnd.openxmlformats-officedocument.presentationml.tags+xml"/>
  <Override PartName="/ppt/tags/tag45.xml" ContentType="application/vnd.openxmlformats-officedocument.presentationml.tags+xml"/>
  <Override PartName="/ppt/embeddings/oleObject4.bin" ContentType="application/vnd.openxmlformats-officedocument.oleObject"/>
  <Override PartName="/ppt/viewProps.xml" ContentType="application/vnd.openxmlformats-officedocument.presentationml.viewProps+xml"/>
  <Override PartName="/ppt/slideLayouts/slideLayout16.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tags/tag14.xml" ContentType="application/vnd.openxmlformats-officedocument.presentationml.tags+xml"/>
  <Override PartName="/ppt/tags/tag4.xml" ContentType="application/vnd.openxmlformats-officedocument.presentationml.tags+xml"/>
  <Override PartName="/ppt/slides/slide2.xml" ContentType="application/vnd.openxmlformats-officedocument.presentationml.slide+xml"/>
  <Override PartName="/ppt/tags/tag33.xml" ContentType="application/vnd.openxmlformats-officedocument.presentationml.tags+xml"/>
  <Override PartName="/ppt/slides/slide22.xml" ContentType="application/vnd.openxmlformats-officedocument.presentationml.slide+xml"/>
  <Override PartName="/ppt/embeddings/oleObject8.bin" ContentType="application/vnd.openxmlformats-officedocument.oleObject"/>
  <Override PartName="/ppt/tags/tag49.xml" ContentType="application/vnd.openxmlformats-officedocument.presentationml.tags+xml"/>
  <Override PartName="/ppt/notesSlides/notesSlide16.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8.xml" ContentType="application/vnd.openxmlformats-officedocument.presentationml.tags+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tags/tag23.xml" ContentType="application/vnd.openxmlformats-officedocument.presentationml.tags+xml"/>
  <Override PartName="/ppt/slides/slide6.xml" ContentType="application/vnd.openxmlformats-officedocument.presentationml.slide+xml"/>
  <Override PartName="/ppt/tags/tag37.xml" ContentType="application/vnd.openxmlformats-officedocument.presentationml.tags+xml"/>
  <Override PartName="/ppt/embeddings/oleObject1.bin" ContentType="application/vnd.openxmlformats-officedocument.oleObject"/>
  <Override PartName="/ppt/tags/tag42.xml" ContentType="application/vnd.openxmlformats-officedocument.presentationml.tags+xml"/>
  <Override PartName="/ppt/slideLayouts/slideLayout13.xml" ContentType="application/vnd.openxmlformats-officedocument.presentationml.slideLayout+xml"/>
  <Override PartName="/ppt/notesSlides/notesSlide2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88" r:id="rId1"/>
    <p:sldMasterId id="2147483784" r:id="rId2"/>
  </p:sldMasterIdLst>
  <p:notesMasterIdLst>
    <p:notesMasterId r:id="rId31"/>
  </p:notesMasterIdLst>
  <p:handoutMasterIdLst>
    <p:handoutMasterId r:id="rId32"/>
  </p:handoutMasterIdLst>
  <p:sldIdLst>
    <p:sldId id="270" r:id="rId3"/>
    <p:sldId id="357" r:id="rId4"/>
    <p:sldId id="359" r:id="rId5"/>
    <p:sldId id="393" r:id="rId6"/>
    <p:sldId id="364" r:id="rId7"/>
    <p:sldId id="365" r:id="rId8"/>
    <p:sldId id="366" r:id="rId9"/>
    <p:sldId id="367" r:id="rId10"/>
    <p:sldId id="370" r:id="rId11"/>
    <p:sldId id="368" r:id="rId12"/>
    <p:sldId id="369" r:id="rId13"/>
    <p:sldId id="371" r:id="rId14"/>
    <p:sldId id="394" r:id="rId15"/>
    <p:sldId id="395" r:id="rId16"/>
    <p:sldId id="372" r:id="rId17"/>
    <p:sldId id="373" r:id="rId18"/>
    <p:sldId id="375" r:id="rId19"/>
    <p:sldId id="328" r:id="rId20"/>
    <p:sldId id="329" r:id="rId21"/>
    <p:sldId id="376" r:id="rId22"/>
    <p:sldId id="391" r:id="rId23"/>
    <p:sldId id="384" r:id="rId24"/>
    <p:sldId id="385" r:id="rId25"/>
    <p:sldId id="386" r:id="rId26"/>
    <p:sldId id="387" r:id="rId27"/>
    <p:sldId id="388" r:id="rId28"/>
    <p:sldId id="396" r:id="rId29"/>
    <p:sldId id="363" r:id="rId30"/>
  </p:sldIdLst>
  <p:sldSz cx="10693400" cy="7561263"/>
  <p:notesSz cx="6858000" cy="9144000"/>
  <p:defaultTextStyle>
    <a:defPPr>
      <a:defRPr lang="nl-NL"/>
    </a:defPPr>
    <a:lvl1pPr algn="l" defTabSz="1041400" rtl="0" fontAlgn="base">
      <a:spcBef>
        <a:spcPct val="50000"/>
      </a:spcBef>
      <a:spcAft>
        <a:spcPct val="0"/>
      </a:spcAft>
      <a:defRPr sz="2100" kern="1200">
        <a:solidFill>
          <a:schemeClr val="tx1"/>
        </a:solidFill>
        <a:latin typeface="Arial" charset="0"/>
        <a:ea typeface="+mn-ea"/>
        <a:cs typeface="+mn-cs"/>
      </a:defRPr>
    </a:lvl1pPr>
    <a:lvl2pPr marL="520700" indent="-63500" algn="l" defTabSz="1041400" rtl="0" fontAlgn="base">
      <a:spcBef>
        <a:spcPct val="50000"/>
      </a:spcBef>
      <a:spcAft>
        <a:spcPct val="0"/>
      </a:spcAft>
      <a:defRPr sz="2100" kern="1200">
        <a:solidFill>
          <a:schemeClr val="tx1"/>
        </a:solidFill>
        <a:latin typeface="Arial" charset="0"/>
        <a:ea typeface="+mn-ea"/>
        <a:cs typeface="+mn-cs"/>
      </a:defRPr>
    </a:lvl2pPr>
    <a:lvl3pPr marL="1041400" indent="-127000" algn="l" defTabSz="1041400" rtl="0" fontAlgn="base">
      <a:spcBef>
        <a:spcPct val="50000"/>
      </a:spcBef>
      <a:spcAft>
        <a:spcPct val="0"/>
      </a:spcAft>
      <a:defRPr sz="2100" kern="1200">
        <a:solidFill>
          <a:schemeClr val="tx1"/>
        </a:solidFill>
        <a:latin typeface="Arial" charset="0"/>
        <a:ea typeface="+mn-ea"/>
        <a:cs typeface="+mn-cs"/>
      </a:defRPr>
    </a:lvl3pPr>
    <a:lvl4pPr marL="1562100" indent="-190500" algn="l" defTabSz="1041400" rtl="0" fontAlgn="base">
      <a:spcBef>
        <a:spcPct val="50000"/>
      </a:spcBef>
      <a:spcAft>
        <a:spcPct val="0"/>
      </a:spcAft>
      <a:defRPr sz="2100" kern="1200">
        <a:solidFill>
          <a:schemeClr val="tx1"/>
        </a:solidFill>
        <a:latin typeface="Arial" charset="0"/>
        <a:ea typeface="+mn-ea"/>
        <a:cs typeface="+mn-cs"/>
      </a:defRPr>
    </a:lvl4pPr>
    <a:lvl5pPr marL="2084388" indent="-255588" algn="l" defTabSz="1041400" rtl="0" fontAlgn="base">
      <a:spcBef>
        <a:spcPct val="5000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000000"/>
    <a:srgbClr val="00275D"/>
    <a:srgbClr val="89A92F"/>
    <a:srgbClr val="0072B6"/>
    <a:srgbClr val="EF8213"/>
    <a:srgbClr val="E2DAD0"/>
    <a:srgbClr val="77769D"/>
    <a:srgbClr val="C5B5A2"/>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69" autoAdjust="0"/>
    <p:restoredTop sz="88139" autoAdjust="0"/>
  </p:normalViewPr>
  <p:slideViewPr>
    <p:cSldViewPr>
      <p:cViewPr>
        <p:scale>
          <a:sx n="100" d="100"/>
          <a:sy n="100" d="100"/>
        </p:scale>
        <p:origin x="-2104" y="-760"/>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8F21F-9E90-1C49-9CED-57C971ED0ED0}" type="datetimeFigureOut">
              <a:rPr lang="en-US" smtClean="0"/>
              <a:pPr/>
              <a:t>11/21/12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C0D35C-3F32-B349-B42E-3BB7253E518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spcBef>
                <a:spcPct val="0"/>
              </a:spcBef>
              <a:defRPr sz="1200">
                <a:latin typeface="Calibri" pitchFamily="34" charset="0"/>
              </a:defRPr>
            </a:lvl1pPr>
          </a:lstStyle>
          <a:p>
            <a:endParaRPr lang="en-GB"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spcBef>
                <a:spcPct val="0"/>
              </a:spcBef>
              <a:defRPr sz="1200">
                <a:latin typeface="Calibri" pitchFamily="34" charset="0"/>
              </a:defRPr>
            </a:lvl1pPr>
          </a:lstStyle>
          <a:p>
            <a:fld id="{7C6D05D4-C1EA-468B-9259-A6D7DEBA57DB}" type="datetimeFigureOut">
              <a:rPr lang="nl-NL"/>
              <a:pPr/>
              <a:t>11/21/12</a:t>
            </a:fld>
            <a:endParaRPr lang="nl-NL" dirty="0"/>
          </a:p>
        </p:txBody>
      </p:sp>
      <p:sp>
        <p:nvSpPr>
          <p:cNvPr id="4" name="Tijdelijke aanduiding voor dia-afbeelding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spcBef>
                <a:spcPct val="0"/>
              </a:spcBef>
              <a:defRPr sz="1200">
                <a:latin typeface="Calibri" pitchFamily="34" charset="0"/>
              </a:defRPr>
            </a:lvl1pPr>
          </a:lstStyle>
          <a:p>
            <a:endParaRPr lang="en-GB"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spcBef>
                <a:spcPct val="0"/>
              </a:spcBef>
              <a:defRPr sz="1200">
                <a:latin typeface="Calibri" pitchFamily="34" charset="0"/>
              </a:defRPr>
            </a:lvl1pPr>
          </a:lstStyle>
          <a:p>
            <a:fld id="{83C63700-C8B4-4EB2-961C-8FF7284ED02D}" type="slidenum">
              <a:rPr lang="nl-NL"/>
              <a:pPr/>
              <a:t>‹#›</a:t>
            </a:fld>
            <a:endParaRPr lang="nl-NL"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3802964"/>
      </p:ext>
    </p:extLst>
  </p:cSld>
  <p:clrMap bg1="lt1" tx1="dk1" bg2="lt2" tx2="dk2" accent1="accent1" accent2="accent2" accent3="accent3" accent4="accent4" accent5="accent5" accent6="accent6" hlink="hlink" folHlink="folHlink"/>
  <p:hf hdr="0" ftr="0" dt="0"/>
  <p:notesStyle>
    <a:lvl1pPr algn="l" defTabSz="1041400" rtl="0" fontAlgn="base">
      <a:spcBef>
        <a:spcPct val="30000"/>
      </a:spcBef>
      <a:spcAft>
        <a:spcPct val="0"/>
      </a:spcAft>
      <a:defRPr sz="1400" kern="1200">
        <a:solidFill>
          <a:schemeClr val="tx1"/>
        </a:solidFill>
        <a:latin typeface="+mn-lt"/>
        <a:ea typeface="+mn-ea"/>
        <a:cs typeface="+mn-cs"/>
      </a:defRPr>
    </a:lvl1pPr>
    <a:lvl2pPr marL="520700" algn="l" defTabSz="1041400" rtl="0" fontAlgn="base">
      <a:spcBef>
        <a:spcPct val="30000"/>
      </a:spcBef>
      <a:spcAft>
        <a:spcPct val="0"/>
      </a:spcAft>
      <a:defRPr sz="1400" kern="1200">
        <a:solidFill>
          <a:schemeClr val="tx1"/>
        </a:solidFill>
        <a:latin typeface="+mn-lt"/>
        <a:ea typeface="+mn-ea"/>
        <a:cs typeface="+mn-cs"/>
      </a:defRPr>
    </a:lvl2pPr>
    <a:lvl3pPr marL="1041400" algn="l" defTabSz="1041400" rtl="0" fontAlgn="base">
      <a:spcBef>
        <a:spcPct val="30000"/>
      </a:spcBef>
      <a:spcAft>
        <a:spcPct val="0"/>
      </a:spcAft>
      <a:defRPr sz="1400" kern="1200">
        <a:solidFill>
          <a:schemeClr val="tx1"/>
        </a:solidFill>
        <a:latin typeface="+mn-lt"/>
        <a:ea typeface="+mn-ea"/>
        <a:cs typeface="+mn-cs"/>
      </a:defRPr>
    </a:lvl3pPr>
    <a:lvl4pPr marL="1562100" algn="l" defTabSz="1041400" rtl="0" fontAlgn="base">
      <a:spcBef>
        <a:spcPct val="30000"/>
      </a:spcBef>
      <a:spcAft>
        <a:spcPct val="0"/>
      </a:spcAft>
      <a:defRPr sz="1400" kern="1200">
        <a:solidFill>
          <a:schemeClr val="tx1"/>
        </a:solidFill>
        <a:latin typeface="+mn-lt"/>
        <a:ea typeface="+mn-ea"/>
        <a:cs typeface="+mn-cs"/>
      </a:defRPr>
    </a:lvl4pPr>
    <a:lvl5pPr marL="2084388" algn="l" defTabSz="1041400" rtl="0" fontAlgn="base">
      <a:spcBef>
        <a:spcPct val="30000"/>
      </a:spcBef>
      <a:spcAft>
        <a:spcPct val="0"/>
      </a:spcAft>
      <a:defRPr sz="1400" kern="1200">
        <a:solidFill>
          <a:schemeClr val="tx1"/>
        </a:solidFill>
        <a:latin typeface="+mn-lt"/>
        <a:ea typeface="+mn-ea"/>
        <a:cs typeface="+mn-cs"/>
      </a:defRPr>
    </a:lvl5pPr>
    <a:lvl6pPr marL="2605799" algn="l" defTabSz="1042320" rtl="0" eaLnBrk="1" latinLnBrk="0" hangingPunct="1">
      <a:defRPr sz="1400" kern="1200">
        <a:solidFill>
          <a:schemeClr val="tx1"/>
        </a:solidFill>
        <a:latin typeface="+mn-lt"/>
        <a:ea typeface="+mn-ea"/>
        <a:cs typeface="+mn-cs"/>
      </a:defRPr>
    </a:lvl6pPr>
    <a:lvl7pPr marL="3126960" algn="l" defTabSz="1042320" rtl="0" eaLnBrk="1" latinLnBrk="0" hangingPunct="1">
      <a:defRPr sz="1400" kern="1200">
        <a:solidFill>
          <a:schemeClr val="tx1"/>
        </a:solidFill>
        <a:latin typeface="+mn-lt"/>
        <a:ea typeface="+mn-ea"/>
        <a:cs typeface="+mn-cs"/>
      </a:defRPr>
    </a:lvl7pPr>
    <a:lvl8pPr marL="3648121" algn="l" defTabSz="1042320" rtl="0" eaLnBrk="1" latinLnBrk="0" hangingPunct="1">
      <a:defRPr sz="1400" kern="1200">
        <a:solidFill>
          <a:schemeClr val="tx1"/>
        </a:solidFill>
        <a:latin typeface="+mn-lt"/>
        <a:ea typeface="+mn-ea"/>
        <a:cs typeface="+mn-cs"/>
      </a:defRPr>
    </a:lvl8pPr>
    <a:lvl9pPr marL="4169279" algn="l" defTabSz="104232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Gestern mit Prof</a:t>
            </a:r>
            <a:r>
              <a:rPr lang="en-US" baseline="0"/>
              <a:t> Picot gesprochen, ihm gefragt D oder E...er hat mir geantworted "Rudy Carrell ist schon lange gestorben...also deswege werde ich meines Referat auf E machen</a:t>
            </a:r>
            <a:endParaRPr lang="en-US"/>
          </a:p>
          <a:p>
            <a:endParaRPr lang="en-US"/>
          </a:p>
          <a:p>
            <a:r>
              <a:rPr lang="en-US"/>
              <a:t>peter vervest</a:t>
            </a:r>
          </a:p>
          <a:p>
            <a:r>
              <a:rPr lang="en-US"/>
              <a:t>professor decision and information sciences</a:t>
            </a:r>
          </a:p>
          <a:p>
            <a:r>
              <a:rPr lang="en-US"/>
              <a:t>partner</a:t>
            </a:r>
            <a:r>
              <a:rPr lang="en-US" baseline="0"/>
              <a:t> D-Age | high tech consulting and investment group, Nl, Silicon Valley, Yerevan</a:t>
            </a:r>
          </a:p>
          <a:p>
            <a:endParaRPr lang="en-US" baseline="0"/>
          </a:p>
          <a:p>
            <a:r>
              <a:rPr lang="en-US" baseline="0"/>
              <a:t>my discussion is a Discovery Tour</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Burt. One of the key questions is:</a:t>
            </a:r>
            <a:r>
              <a:rPr lang="en-US" baseline="0"/>
              <a:t> what position should I have in the network? Like: on Linkedin or on Facebook, same for business networks? Should you be the estate agent, the buyer of the house or the seller/ owner of the house [NL: certainly not the owner]. Specific position is the </a:t>
            </a:r>
            <a:r>
              <a:rPr lang="en-US" b="1" baseline="0"/>
              <a:t>BRIDGE</a:t>
            </a:r>
            <a:r>
              <a:rPr lang="en-US" baseline="0"/>
              <a:t>.</a:t>
            </a:r>
            <a:r>
              <a:rPr lang="en-US"/>
              <a:t> Advantages:</a:t>
            </a:r>
            <a:r>
              <a:rPr lang="en-US" baseline="0"/>
              <a:t> control and information. Als called STRUCTURAL HOLES where parts of the network are not connected. </a:t>
            </a:r>
          </a:p>
          <a:p>
            <a:endParaRPr lang="en-US" baseline="0"/>
          </a:p>
          <a:p>
            <a:r>
              <a:rPr lang="en-US" baseline="0"/>
              <a:t>Specific question: </a:t>
            </a:r>
            <a:r>
              <a:rPr lang="en-US" b="1" baseline="0"/>
              <a:t>DOES ACTOR PERFORMANCE DETERMINE NETWORK POSITION </a:t>
            </a:r>
            <a:r>
              <a:rPr lang="en-US" baseline="0"/>
              <a:t>– or – DOES NETWORK POSITION DETERMINE ACTOR PERFORMANCE?</a:t>
            </a:r>
          </a:p>
        </p:txBody>
      </p:sp>
      <p:sp>
        <p:nvSpPr>
          <p:cNvPr id="4" name="Slide Number Placeholder 3"/>
          <p:cNvSpPr>
            <a:spLocks noGrp="1"/>
          </p:cNvSpPr>
          <p:nvPr>
            <p:ph type="sldNum" sz="quarter" idx="10"/>
          </p:nvPr>
        </p:nvSpPr>
        <p:spPr/>
        <p:txBody>
          <a:bodyPr/>
          <a:lstStyle/>
          <a:p>
            <a:fld id="{83C63700-C8B4-4EB2-961C-8FF7284ED02D}" type="slidenum">
              <a:rPr lang="nl-NL"/>
              <a:pPr/>
              <a:t>10</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shows that if there is an opportunity to link</a:t>
            </a:r>
            <a:r>
              <a:rPr lang="en-US" baseline="0"/>
              <a:t> the network will change and can change dramatically. Think of Project X. The little girl gives a birthday party, the invitation links to other sides of the network, they link, the hole closes, no one can stop it, not easily. Same happens in business. On Amazon: ....... On eBay: ....... On: iTunes......</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11</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a:t>
            </a:r>
            <a:r>
              <a:rPr lang="en-US" baseline="0"/>
              <a:t> need for a map....but what sort of map? See concept of NETWORK HORIZON.....</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12</a:t>
            </a:fld>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example</a:t>
            </a:r>
            <a:r>
              <a:rPr lang="en-US" baseline="0"/>
              <a:t> of bustraffic in Singapore. Remember OV-card NL. Think of PRIVACY.</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13</a:t>
            </a:fld>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Retail sale in Spain. Marks &amp; Spences. Relate</a:t>
            </a:r>
            <a:r>
              <a:rPr lang="en-US" baseline="0"/>
              <a:t> this to where people are, the weather,  ....</a:t>
            </a:r>
            <a:r>
              <a:rPr lang="en-US" b="1" baseline="0"/>
              <a:t>. a company needs to position itself on the right time and the right place...and it can now do it...</a:t>
            </a:r>
            <a:r>
              <a:rPr lang="en-US" baseline="0"/>
              <a:t>.</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14</a:t>
            </a:fld>
            <a:endParaRPr lang="nl-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 let us go back to where business is today. MICHAEL</a:t>
            </a:r>
            <a:r>
              <a:rPr lang="en-US" baseline="0"/>
              <a:t> </a:t>
            </a:r>
            <a:r>
              <a:rPr lang="en-US"/>
              <a:t>PORTER'S VALUE CHAIN. SEE</a:t>
            </a:r>
            <a:r>
              <a:rPr lang="en-US" baseline="0"/>
              <a:t> SUPPLY CHAIN AS A MORE OR LESS FIXED PATH OVER A NETWORK. A SPECIAL STRUCUTURE. YOU ALWAYS ORDER BEER FROM HEINEKEN...OR ELSE...</a:t>
            </a:r>
            <a:r>
              <a:rPr lang="en-US" b="1"/>
              <a:t>The big issue: sequential, client-order decoupling,</a:t>
            </a:r>
            <a:r>
              <a:rPr lang="en-US" b="1" baseline="0"/>
              <a:t> informaton breakage, slow. </a:t>
            </a:r>
            <a:endParaRPr lang="en-US" b="1"/>
          </a:p>
        </p:txBody>
      </p:sp>
      <p:sp>
        <p:nvSpPr>
          <p:cNvPr id="4" name="Slide Number Placeholder 3"/>
          <p:cNvSpPr>
            <a:spLocks noGrp="1"/>
          </p:cNvSpPr>
          <p:nvPr>
            <p:ph type="sldNum" sz="quarter" idx="10"/>
          </p:nvPr>
        </p:nvSpPr>
        <p:spPr/>
        <p:txBody>
          <a:bodyPr/>
          <a:lstStyle/>
          <a:p>
            <a:fld id="{83C63700-C8B4-4EB2-961C-8FF7284ED02D}" type="slidenum">
              <a:rPr lang="nl-NL"/>
              <a:pPr/>
              <a:t>15</a:t>
            </a:fld>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a:t>
            </a:r>
            <a:r>
              <a:rPr lang="en-US" baseline="0"/>
              <a:t> biggest problem in supply chains is: discrepancies between supply and demand. Not just in the chain, but between sequential actors in the chain – and what happens? [think of the car example – traffic jam] supply jam...they order too much or they order too little....also in JIT an enormous problem. </a:t>
            </a:r>
            <a:endParaRPr lang="en-US"/>
          </a:p>
          <a:p>
            <a:endParaRPr lang="en-US"/>
          </a:p>
          <a:p>
            <a:r>
              <a:rPr lang="en-US"/>
              <a:t>famous article in 1997 from Hau Lee et al. Stanford [honorary doctor at our university] on </a:t>
            </a:r>
          </a:p>
        </p:txBody>
      </p:sp>
      <p:sp>
        <p:nvSpPr>
          <p:cNvPr id="4" name="Slide Number Placeholder 3"/>
          <p:cNvSpPr>
            <a:spLocks noGrp="1"/>
          </p:cNvSpPr>
          <p:nvPr>
            <p:ph type="sldNum" sz="quarter" idx="10"/>
          </p:nvPr>
        </p:nvSpPr>
        <p:spPr/>
        <p:txBody>
          <a:bodyPr/>
          <a:lstStyle/>
          <a:p>
            <a:fld id="{83C63700-C8B4-4EB2-961C-8FF7284ED02D}" type="slidenum">
              <a:rPr lang="nl-NL"/>
              <a:pPr/>
              <a:t>16</a:t>
            </a:fld>
            <a:endParaRPr lang="nl-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Now think</a:t>
            </a:r>
            <a:r>
              <a:rPr lang="en-US" baseline="0"/>
              <a:t> of a supply chain as a TEMPORARY PATH in a network setup. You select your business partners in the network, you connect [estasblish a link], you pick the modules from the network that you need, plug these together as a fulfillment path, and then you say "run", or play. </a:t>
            </a:r>
            <a:r>
              <a:rPr lang="en-US" b="1" baseline="0"/>
              <a:t>See Amazon</a:t>
            </a:r>
            <a:r>
              <a:rPr lang="en-US" b="0" baseline="0"/>
              <a:t>. And once you are ready you disconnect and the path dies. Like the old telephone system. Or any telecommunications network. But now at the business level. </a:t>
            </a:r>
          </a:p>
          <a:p>
            <a:endParaRPr lang="en-US" b="0" baseline="0"/>
          </a:p>
          <a:p>
            <a:r>
              <a:rPr lang="en-US" b="0" baseline="0"/>
              <a:t>Again: think of Amazon: Let us challenge each other – we are going to set a bookshop, how would we do this today, how would we have done this 20 years ago?</a:t>
            </a:r>
            <a:endParaRPr lang="en-US" b="1"/>
          </a:p>
        </p:txBody>
      </p:sp>
      <p:sp>
        <p:nvSpPr>
          <p:cNvPr id="4" name="Slide Number Placeholder 3"/>
          <p:cNvSpPr>
            <a:spLocks noGrp="1"/>
          </p:cNvSpPr>
          <p:nvPr>
            <p:ph type="sldNum" sz="quarter" idx="10"/>
          </p:nvPr>
        </p:nvSpPr>
        <p:spPr/>
        <p:txBody>
          <a:bodyPr/>
          <a:lstStyle/>
          <a:p>
            <a:fld id="{83C63700-C8B4-4EB2-961C-8FF7284ED02D}" type="slidenum">
              <a:rPr lang="nl-NL"/>
              <a:pPr/>
              <a:t>17</a:t>
            </a:fld>
            <a:endParaRPr 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a:t>
            </a:r>
            <a:r>
              <a:rPr lang="en-US" baseline="0"/>
              <a:t> word of warning: we really need to understand networks. The idea may be that "connections are always good for you" [do not ask what the network can do for you, ask what you can do for your network]. This is not the case: See Braess paradox. Note: there is no dominating strategy in this case.</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18</a:t>
            </a:fld>
            <a:endParaRPr lang="nl-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nwo there is a dominating strategy:</a:t>
            </a:r>
            <a:r>
              <a:rPr lang="en-US" baseline="0"/>
              <a:t> at A everyone takes C. This would change however if at A people who need to decide on what route to take know [and trust] the data at C.</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19</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about 10 years ago prof Kenny Preiss [AGILITY,</a:t>
            </a:r>
            <a:r>
              <a:rPr lang="en-US" baseline="0"/>
              <a:t> agile competitors and virtual organizations, Lee Iacocca/ Chrysler Institute] came up with the term SMART + BUSINSESS + NETWORKS</a:t>
            </a:r>
          </a:p>
          <a:p>
            <a:endParaRPr lang="en-US" baseline="0"/>
          </a:p>
          <a:p>
            <a:r>
              <a:rPr lang="en-US" b="1" baseline="0"/>
              <a:t>Networks</a:t>
            </a:r>
            <a:r>
              <a:rPr lang="en-US" baseline="0"/>
              <a:t>: companies become nodes in a network, not shackles in a chain – NETWORKING TECHNOLOGIES</a:t>
            </a:r>
          </a:p>
          <a:p>
            <a:r>
              <a:rPr lang="en-US" b="1"/>
              <a:t>Business:</a:t>
            </a:r>
            <a:r>
              <a:rPr lang="en-US" b="1" baseline="0"/>
              <a:t> </a:t>
            </a:r>
            <a:r>
              <a:rPr lang="en-US" b="0" baseline="0"/>
              <a:t>it is about economic life, adding value, ...admitted </a:t>
            </a:r>
            <a:r>
              <a:rPr lang="en-US" b="1" baseline="0"/>
              <a:t>social</a:t>
            </a:r>
            <a:r>
              <a:rPr lang="en-US" b="0" baseline="0"/>
              <a:t> media and social networking has gone much faster then Kenny and I expected </a:t>
            </a:r>
            <a:r>
              <a:rPr lang="en-US" b="1" baseline="0"/>
              <a:t>BUT</a:t>
            </a:r>
            <a:r>
              <a:rPr lang="en-US" b="0" baseline="0"/>
              <a:t> Facebook is about business...advertising....</a:t>
            </a:r>
          </a:p>
          <a:p>
            <a:r>
              <a:rPr lang="en-US" b="1" baseline="0"/>
              <a:t>Smart</a:t>
            </a:r>
            <a:r>
              <a:rPr lang="en-US" b="0" baseline="0"/>
              <a:t>: important concept: smart is 1. the technology: we link, connect everything together, 10 BILLION things in 2016 says Forrester. See yesterday's event SMART GRID. </a:t>
            </a:r>
            <a:r>
              <a:rPr lang="en-US" b="1" baseline="0"/>
              <a:t>But </a:t>
            </a:r>
            <a:r>
              <a:rPr lang="en-US" b="0" baseline="0"/>
              <a:t>smart is also about how you do it, being clever is not enough...making money is....innovative, fashionable, short lived...</a:t>
            </a:r>
          </a:p>
          <a:p>
            <a:endParaRPr lang="en-US" b="0" baseline="0"/>
          </a:p>
          <a:p>
            <a:r>
              <a:rPr lang="en-US" b="0" baseline="0"/>
              <a:t>SBN may not be easy to recognize but STUPID business networks are.</a:t>
            </a:r>
          </a:p>
        </p:txBody>
      </p:sp>
      <p:sp>
        <p:nvSpPr>
          <p:cNvPr id="4" name="Slide Number Placeholder 3"/>
          <p:cNvSpPr>
            <a:spLocks noGrp="1"/>
          </p:cNvSpPr>
          <p:nvPr>
            <p:ph type="sldNum" sz="quarter" idx="10"/>
          </p:nvPr>
        </p:nvSpPr>
        <p:spPr/>
        <p:txBody>
          <a:bodyPr/>
          <a:lstStyle/>
          <a:p>
            <a:fld id="{83C63700-C8B4-4EB2-961C-8FF7284ED02D}" type="slidenum">
              <a:rPr lang="nl-NL"/>
              <a:pPr/>
              <a:t>2</a:t>
            </a:fld>
            <a:endParaRPr lang="nl-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 what should the</a:t>
            </a:r>
            <a:r>
              <a:rPr lang="en-US" baseline="0"/>
              <a:t> winning frim do?</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20</a:t>
            </a:fld>
            <a:endParaRPr lang="nl-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de-DE"/>
              <a:t>Page</a:t>
            </a:r>
            <a:r>
              <a:rPr lang="de-DE" sz="700"/>
              <a:t> </a:t>
            </a:r>
            <a:fld id="{3C163F6C-2908-4582-9BCE-782A2731C6A3}" type="slidenum">
              <a:rPr lang="de-DE" sz="900"/>
              <a:pPr/>
              <a:t>21</a:t>
            </a:fld>
            <a:endParaRPr lang="de-DE" sz="900"/>
          </a:p>
        </p:txBody>
      </p:sp>
      <p:sp>
        <p:nvSpPr>
          <p:cNvPr id="123906" name="Rectangle 2"/>
          <p:cNvSpPr>
            <a:spLocks noGrp="1" noRot="1" noChangeAspect="1" noChangeArrowheads="1" noTextEdit="1"/>
          </p:cNvSpPr>
          <p:nvPr>
            <p:ph type="sldImg"/>
          </p:nvPr>
        </p:nvSpPr>
        <p:spPr bwMode="auto">
          <a:xfrm>
            <a:off x="1004888" y="685800"/>
            <a:ext cx="4848225" cy="3429000"/>
          </a:xfrm>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example from the real world – and this</a:t>
            </a:r>
            <a:r>
              <a:rPr lang="en-US" baseline="0"/>
              <a:t> case NOT A VIRTUAL PRODUCT OR COMPANY, NOT A SERVICE, BUT OLD FASHIONED LET US MAKE GOOD PHYSICAL PRODUCTS.....</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22</a:t>
            </a:fld>
            <a:endParaRPr lang="nl-NL"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question is not HOW the network wins but WHY the network wins.</a:t>
            </a:r>
          </a:p>
        </p:txBody>
      </p:sp>
      <p:sp>
        <p:nvSpPr>
          <p:cNvPr id="4" name="Slide Number Placeholder 3"/>
          <p:cNvSpPr>
            <a:spLocks noGrp="1"/>
          </p:cNvSpPr>
          <p:nvPr>
            <p:ph type="sldNum" sz="quarter" idx="10"/>
          </p:nvPr>
        </p:nvSpPr>
        <p:spPr/>
        <p:txBody>
          <a:bodyPr/>
          <a:lstStyle/>
          <a:p>
            <a:fld id="{83C63700-C8B4-4EB2-961C-8FF7284ED02D}" type="slidenum">
              <a:rPr lang="nl-NL"/>
              <a:pPr/>
              <a:t>28</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Networks can</a:t>
            </a:r>
            <a:r>
              <a:rPr lang="en-US" baseline="0"/>
              <a:t> be very powerfull. Also disruptive. Every network aware company nowadays has a WEB SURVEILLANCE team [s]. As well as security teams. The scariest thing about networks is the speed whereby they can mobilize. Now here is an example. Who knows this film Project X? Released </a:t>
            </a:r>
            <a:r>
              <a:rPr lang="en-US" b="1" baseline="0"/>
              <a:t>1 March 2012</a:t>
            </a:r>
            <a:r>
              <a:rPr lang="en-US" b="0" baseline="0"/>
              <a:t>. I have not seen the film but I have seen the results. </a:t>
            </a:r>
            <a:endParaRPr lang="en-US" b="1"/>
          </a:p>
        </p:txBody>
      </p:sp>
      <p:sp>
        <p:nvSpPr>
          <p:cNvPr id="4" name="Slide Number Placeholder 3"/>
          <p:cNvSpPr>
            <a:spLocks noGrp="1"/>
          </p:cNvSpPr>
          <p:nvPr>
            <p:ph type="sldNum" sz="quarter" idx="10"/>
          </p:nvPr>
        </p:nvSpPr>
        <p:spPr/>
        <p:txBody>
          <a:bodyPr/>
          <a:lstStyle/>
          <a:p>
            <a:fld id="{83C63700-C8B4-4EB2-961C-8FF7284ED02D}" type="slidenum">
              <a:rPr lang="nl-NL"/>
              <a:pPr/>
              <a:t>3</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Think</a:t>
            </a:r>
            <a:r>
              <a:rPr lang="en-US" baseline="0"/>
              <a:t> of this: a small place north in the Netherlands, 3000 inhabitants. a 15-year old girl invites her friends via the events-option in Facebook to her 16</a:t>
            </a:r>
            <a:r>
              <a:rPr lang="en-US" baseline="30000"/>
              <a:t>th</a:t>
            </a:r>
            <a:r>
              <a:rPr lang="en-US" baseline="0"/>
              <a:t> birthday party. She forgets to tick the box "private". The news goes round. 8.000 people come to Haren. The network brings out the "best" in people.....the police does not know what happens, the mayor goes on national radio to say "there is no party in Haren so do not come"....Twittering, Pinging, using Whatapps etc the youth come from all over the Netherlands and beyond...."if we are with more then 5000 the police cannot do anything" they say...and they are right. Is it a business network? students offer sleeping place in their tents for € 5, beer, food, transport, etc. Holland is shocked.</a:t>
            </a:r>
          </a:p>
          <a:p>
            <a:endParaRPr lang="en-US" baseline="0"/>
          </a:p>
          <a:p>
            <a:r>
              <a:rPr lang="en-US" baseline="0"/>
              <a:t>It has happened in Hamburg and other places in Germany. Project X parties sprang up all over the Netherlands. The police is actively monitoringFacebook, if the see it they call on the parents etc. </a:t>
            </a:r>
          </a:p>
          <a:p>
            <a:endParaRPr lang="en-US" baseline="0"/>
          </a:p>
          <a:p>
            <a:r>
              <a:rPr lang="en-US" baseline="0"/>
              <a:t>See the CARD – NL public transport card. Train, bus, metro, tram, etc one card. CiCo. My PhD students could see from the CI's that something was coming. You could see it on Facebook traffic. You could see it on Phone traffic. </a:t>
            </a:r>
          </a:p>
          <a:p>
            <a:endParaRPr lang="en-US" baseline="0"/>
          </a:p>
          <a:p>
            <a:r>
              <a:rPr lang="en-US" b="1" baseline="0"/>
              <a:t>THIS CAN ALSO HAPPEN TO A COMPANY!</a:t>
            </a:r>
            <a:endParaRPr lang="en-US" b="1"/>
          </a:p>
        </p:txBody>
      </p:sp>
      <p:sp>
        <p:nvSpPr>
          <p:cNvPr id="4" name="Slide Number Placeholder 3"/>
          <p:cNvSpPr>
            <a:spLocks noGrp="1"/>
          </p:cNvSpPr>
          <p:nvPr>
            <p:ph type="sldNum" sz="quarter" idx="10"/>
          </p:nvPr>
        </p:nvSpPr>
        <p:spPr/>
        <p:txBody>
          <a:bodyPr/>
          <a:lstStyle/>
          <a:p>
            <a:fld id="{83C63700-C8B4-4EB2-961C-8FF7284ED02D}" type="slidenum">
              <a:rPr lang="nl-NL"/>
              <a:pPr/>
              <a:t>4</a:t>
            </a:fld>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a:t>
            </a:r>
            <a:r>
              <a:rPr lang="en-US" baseline="0"/>
              <a:t> NETWORKS are important --- Systems theory to Network theory. </a:t>
            </a:r>
            <a:r>
              <a:rPr lang="en-US" b="1" baseline="0"/>
              <a:t>So what is a 'network'?</a:t>
            </a:r>
            <a:r>
              <a:rPr lang="en-US" b="0" baseline="0"/>
              <a:t> Biology. Transport. Disease [bird]. See US NSF "Brains and Society" program</a:t>
            </a:r>
            <a:r>
              <a:rPr lang="en-US" b="1" baseline="0"/>
              <a:t>. EXPLAIN TIE STRENGTH</a:t>
            </a:r>
            <a:r>
              <a:rPr lang="en-US" b="0" baseline="0"/>
              <a:t>.</a:t>
            </a:r>
          </a:p>
          <a:p>
            <a:endParaRPr lang="en-US" b="0" baseline="0"/>
          </a:p>
          <a:p>
            <a:r>
              <a:rPr lang="en-US" b="0" baseline="0"/>
              <a:t>Mathematical basis used to be Graph Theory. But: Networks are "</a:t>
            </a:r>
            <a:r>
              <a:rPr lang="en-US" b="1" baseline="0"/>
              <a:t>principally complex</a:t>
            </a:r>
            <a:r>
              <a:rPr lang="en-US" b="0" baseline="0"/>
              <a:t>": a few rules can generate outcomes and if you see the outcomes you can not derive the rules! See cars in a wave. COMPLEXITY THEORY: properties of actors that you can only find out from studying these actors as a network.</a:t>
            </a:r>
          </a:p>
          <a:p>
            <a:endParaRPr lang="en-US" b="0" baseline="0"/>
          </a:p>
          <a:p>
            <a:r>
              <a:rPr lang="en-US" b="0" baseline="0"/>
              <a:t>Another important concept: Structure means </a:t>
            </a:r>
            <a:r>
              <a:rPr lang="en-US" b="1" baseline="0"/>
              <a:t>TOPOLOGY</a:t>
            </a:r>
            <a:r>
              <a:rPr lang="en-US" b="0" baseline="0"/>
              <a:t>. "a map".</a:t>
            </a:r>
            <a:endParaRPr lang="en-US" b="1"/>
          </a:p>
        </p:txBody>
      </p:sp>
      <p:sp>
        <p:nvSpPr>
          <p:cNvPr id="4" name="Slide Number Placeholder 3"/>
          <p:cNvSpPr>
            <a:spLocks noGrp="1"/>
          </p:cNvSpPr>
          <p:nvPr>
            <p:ph type="sldNum" sz="quarter" idx="10"/>
          </p:nvPr>
        </p:nvSpPr>
        <p:spPr/>
        <p:txBody>
          <a:bodyPr/>
          <a:lstStyle/>
          <a:p>
            <a:fld id="{83C63700-C8B4-4EB2-961C-8FF7284ED02D}" type="slidenum">
              <a:rPr lang="nl-NL"/>
              <a:pPr/>
              <a:t>5</a:t>
            </a:fld>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Pal Erdos: I have Erdos number 2. Milgram sending letters around. See Linkedin:</a:t>
            </a:r>
            <a:r>
              <a:rPr lang="en-US" baseline="0"/>
              <a:t> the number of connections – you can type in the name of a person like The President of the USA and then it shows "How Far" you are distanced. </a:t>
            </a:r>
          </a:p>
          <a:p>
            <a:endParaRPr lang="en-US" baseline="0"/>
          </a:p>
          <a:p>
            <a:r>
              <a:rPr lang="en-US" baseline="0"/>
              <a:t>The </a:t>
            </a:r>
            <a:r>
              <a:rPr lang="en-US" b="1" baseline="0"/>
              <a:t>number of links of a node </a:t>
            </a:r>
            <a:r>
              <a:rPr lang="en-US" baseline="0"/>
              <a:t>is important: let us call this the </a:t>
            </a:r>
            <a:r>
              <a:rPr lang="en-US" b="1" baseline="0"/>
              <a:t>DEGREE</a:t>
            </a:r>
            <a:r>
              <a:rPr lang="en-US" baseline="0"/>
              <a:t> of a Node. If there are many nodes with a lot of links we speak of high </a:t>
            </a:r>
            <a:r>
              <a:rPr lang="en-US" b="1" baseline="0"/>
              <a:t>DENSITY</a:t>
            </a:r>
            <a:r>
              <a:rPr lang="en-US" baseline="0"/>
              <a:t>.</a:t>
            </a:r>
            <a:endParaRPr lang="en-US"/>
          </a:p>
          <a:p>
            <a:endParaRPr lang="en-US"/>
          </a:p>
          <a:p>
            <a:r>
              <a:rPr lang="en-US"/>
              <a:t>Duncan Watts.</a:t>
            </a:r>
            <a:r>
              <a:rPr lang="en-US" baseline="0"/>
              <a:t> Strogatz: random wiring, structure. Social Network Analysis. p(k) is probability </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6</a:t>
            </a:fld>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six degrees seems to work.....this is called </a:t>
            </a:r>
            <a:r>
              <a:rPr lang="en-US" b="1"/>
              <a:t>the path length</a:t>
            </a:r>
            <a:r>
              <a:rPr lang="en-US"/>
              <a:t>. </a:t>
            </a:r>
          </a:p>
        </p:txBody>
      </p:sp>
      <p:sp>
        <p:nvSpPr>
          <p:cNvPr id="4" name="Slide Number Placeholder 3"/>
          <p:cNvSpPr>
            <a:spLocks noGrp="1"/>
          </p:cNvSpPr>
          <p:nvPr>
            <p:ph type="sldNum" sz="quarter" idx="10"/>
          </p:nvPr>
        </p:nvSpPr>
        <p:spPr/>
        <p:txBody>
          <a:bodyPr/>
          <a:lstStyle/>
          <a:p>
            <a:fld id="{83C63700-C8B4-4EB2-961C-8FF7284ED02D}" type="slidenum">
              <a:rPr lang="nl-NL"/>
              <a:pPr/>
              <a:t>7</a:t>
            </a:fld>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 over the recent years we have applied graph theory to</a:t>
            </a:r>
            <a:r>
              <a:rPr lang="en-US" baseline="0"/>
              <a:t> simple and now complex networks.  See Barabasi. I would not recommend this book, if you want to read a good book take NETWORKS CLOUDS AND MARKETS – REASONING ABOUT A HIGHLY CONNECTED WORLD, 2010, DAVID EASLEY AND JON KLEINBERG from Cornell University. But I mention Albert Lasszlo Barabasi from Notre Dame University [USA] because of outstanding work...not this book...is a bit weird, on LINKED.</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8</a:t>
            </a:fld>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Linked p. 71: degree distribution: Degree is the number of links of a node. A</a:t>
            </a:r>
            <a:r>
              <a:rPr lang="en-US" baseline="0"/>
              <a:t> bell shaped curve would mean that most nodes have the same number of links, say most nodes would have 10 links, and there are very few nodes with low number of links and very few with a high number. Bell shaped like a "normal distribution". Called RANDOM network structure. The normal [or mean] in this example is 10. SCALE IS 10. On horizontal axis the number of links and on the vertical axis the number of nodes with [k] links. P[k] meand the probability that a node would have k links. What is found is that the internet does NOT HAVE A SCALE i.e. not a mean but it is a power law distribution meaning: most nodes have a few number of links and a few nodes have a large number of links, are highly connected.  </a:t>
            </a:r>
            <a:r>
              <a:rPr lang="en-US" b="1" baseline="0"/>
              <a:t>Airline network is scale free, highway network has a scale.</a:t>
            </a:r>
            <a:endParaRPr lang="en-US" b="1"/>
          </a:p>
          <a:p>
            <a:endParaRPr lang="en-US"/>
          </a:p>
          <a:p>
            <a:r>
              <a:rPr lang="en-US"/>
              <a:t>Why is this</a:t>
            </a:r>
            <a:r>
              <a:rPr lang="en-US" baseline="0"/>
              <a:t> so important: </a:t>
            </a:r>
            <a:r>
              <a:rPr lang="en-US"/>
              <a:t>LINKED p. 145 Paul Baran 3 types of networks</a:t>
            </a:r>
            <a:r>
              <a:rPr lang="en-US" baseline="0"/>
              <a:t> structures: centralized, decentralized and mesh or distributed. 1964. Vulnerability and resilience. See Linked p. 166: directedness....in and out links, WWW is a directed network, so there are continents and islands....</a:t>
            </a:r>
            <a:endParaRPr lang="en-US"/>
          </a:p>
        </p:txBody>
      </p:sp>
      <p:sp>
        <p:nvSpPr>
          <p:cNvPr id="4" name="Slide Number Placeholder 3"/>
          <p:cNvSpPr>
            <a:spLocks noGrp="1"/>
          </p:cNvSpPr>
          <p:nvPr>
            <p:ph type="sldNum" sz="quarter" idx="10"/>
          </p:nvPr>
        </p:nvSpPr>
        <p:spPr/>
        <p:txBody>
          <a:bodyPr/>
          <a:lstStyle/>
          <a:p>
            <a:fld id="{83C63700-C8B4-4EB2-961C-8FF7284ED02D}" type="slidenum">
              <a:rPr lang="nl-NL"/>
              <a:pPr/>
              <a:t>9</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slideMaster" Target="../slideMasters/slideMaster2.xml"/><Relationship Id="rId6" Type="http://schemas.openxmlformats.org/officeDocument/2006/relationships/oleObject" Target="../embeddings/oleObject2.bin"/><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tags" Target="../tags/tag11.xml"/><Relationship Id="rId5" Type="http://schemas.openxmlformats.org/officeDocument/2006/relationships/slideMaster" Target="../slideMasters/slideMaster2.xml"/><Relationship Id="rId6" Type="http://schemas.openxmlformats.org/officeDocument/2006/relationships/oleObject" Target="../embeddings/oleObject4.bin"/><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tags" Target="../tags/tag16.xml"/><Relationship Id="rId7" Type="http://schemas.openxmlformats.org/officeDocument/2006/relationships/slideMaster" Target="../slideMasters/slideMaster2.xml"/><Relationship Id="rId8" Type="http://schemas.openxmlformats.org/officeDocument/2006/relationships/oleObject" Target="../embeddings/oleObject6.bin"/><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oleObject" Target="../embeddings/oleObject7.bin"/><Relationship Id="rId1" Type="http://schemas.openxmlformats.org/officeDocument/2006/relationships/vmlDrawing" Target="../drawings/vmlDrawing4.vml"/><Relationship Id="rId2" Type="http://schemas.openxmlformats.org/officeDocument/2006/relationships/tags" Target="../tags/tag1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Master" Target="../slideMasters/slideMaster2.xml"/><Relationship Id="rId5" Type="http://schemas.openxmlformats.org/officeDocument/2006/relationships/oleObject" Target="../embeddings/oleObject8.bin"/><Relationship Id="rId1" Type="http://schemas.openxmlformats.org/officeDocument/2006/relationships/vmlDrawing" Target="../drawings/vmlDrawing5.vml"/><Relationship Id="rId2"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Master" Target="../slideMasters/slideMaster2.xml"/><Relationship Id="rId6" Type="http://schemas.openxmlformats.org/officeDocument/2006/relationships/oleObject" Target="../embeddings/oleObject9.bin"/><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oleObject" Target="../embeddings/oleObject10.bin"/><Relationship Id="rId1" Type="http://schemas.openxmlformats.org/officeDocument/2006/relationships/vmlDrawing" Target="../drawings/vmlDrawing6.vml"/><Relationship Id="rId2"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4" name="Rechthoek 13"/>
          <p:cNvSpPr>
            <a:spLocks noChangeArrowheads="1"/>
          </p:cNvSpPr>
          <p:nvPr/>
        </p:nvSpPr>
        <p:spPr bwMode="auto">
          <a:xfrm>
            <a:off x="0" y="1514475"/>
            <a:ext cx="10693400" cy="503238"/>
          </a:xfrm>
          <a:prstGeom prst="rect">
            <a:avLst/>
          </a:prstGeom>
          <a:solidFill>
            <a:schemeClr val="tx2"/>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sp>
        <p:nvSpPr>
          <p:cNvPr id="2" name="Tijdelijke aanduiding voor titel 1"/>
          <p:cNvSpPr>
            <a:spLocks noGrp="1"/>
          </p:cNvSpPr>
          <p:nvPr>
            <p:ph type="title"/>
          </p:nvPr>
        </p:nvSpPr>
        <p:spPr>
          <a:xfrm>
            <a:off x="488950" y="2522538"/>
            <a:ext cx="4570413" cy="2476500"/>
          </a:xfrm>
        </p:spPr>
        <p:txBody>
          <a:bodyPr/>
          <a:lstStyle>
            <a:lvl1pPr>
              <a:defRPr sz="2900"/>
            </a:lvl1pPr>
          </a:lstStyle>
          <a:p>
            <a:r>
              <a:rPr lang="nl-NL" smtClean="0"/>
              <a:t>Click to edit Master title style</a:t>
            </a:r>
            <a:endParaRPr lang="en-GB"/>
          </a:p>
        </p:txBody>
      </p:sp>
      <p:sp>
        <p:nvSpPr>
          <p:cNvPr id="30724" name="Tijdelijke aanduiding voor tekst 2"/>
          <p:cNvSpPr>
            <a:spLocks noGrp="1"/>
          </p:cNvSpPr>
          <p:nvPr>
            <p:ph type="subTitle" idx="1"/>
          </p:nvPr>
        </p:nvSpPr>
        <p:spPr>
          <a:xfrm>
            <a:off x="488950" y="5065713"/>
            <a:ext cx="4570413" cy="1573212"/>
          </a:xfrm>
        </p:spPr>
        <p:txBody>
          <a:bodyPr/>
          <a:lstStyle>
            <a:lvl1pPr marL="0" indent="0">
              <a:buFont typeface="Arial" charset="0"/>
              <a:buNone/>
              <a:defRPr sz="2100">
                <a:solidFill>
                  <a:srgbClr val="C5B5A2"/>
                </a:solidFill>
              </a:defRPr>
            </a:lvl1pPr>
          </a:lstStyle>
          <a:p>
            <a:r>
              <a:rPr lang="nl-NL" smtClean="0"/>
              <a:t>Click to edit Master subtitle style</a:t>
            </a:r>
            <a:endParaRPr lang="en-GB"/>
          </a:p>
        </p:txBody>
      </p:sp>
      <p:pic>
        <p:nvPicPr>
          <p:cNvPr id="30726" name="Tijdelijke aanduiding voor afbeelding 6"/>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8711406" y="4572000"/>
            <a:ext cx="441325" cy="441325"/>
          </a:xfrm>
          <a:prstGeom prst="rect">
            <a:avLst/>
          </a:prstGeom>
          <a:noFill/>
          <a:ln w="9525">
            <a:noFill/>
            <a:miter lim="800000"/>
            <a:headEnd/>
            <a:tailEnd/>
          </a:ln>
        </p:spPr>
      </p:pic>
      <p:sp>
        <p:nvSpPr>
          <p:cNvPr id="12" name="Rechthoek 11"/>
          <p:cNvSpPr>
            <a:spLocks noChangeArrowheads="1"/>
          </p:cNvSpPr>
          <p:nvPr/>
        </p:nvSpPr>
        <p:spPr bwMode="auto">
          <a:xfrm>
            <a:off x="6183313" y="5100638"/>
            <a:ext cx="452437" cy="449262"/>
          </a:xfrm>
          <a:prstGeom prst="rect">
            <a:avLst/>
          </a:prstGeom>
          <a:solidFill>
            <a:schemeClr val="bg2"/>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sp>
        <p:nvSpPr>
          <p:cNvPr id="13" name="Rechthoek 12"/>
          <p:cNvSpPr>
            <a:spLocks noChangeArrowheads="1"/>
          </p:cNvSpPr>
          <p:nvPr/>
        </p:nvSpPr>
        <p:spPr bwMode="auto">
          <a:xfrm>
            <a:off x="9737725" y="4567238"/>
            <a:ext cx="450850" cy="449262"/>
          </a:xfrm>
          <a:prstGeom prst="rect">
            <a:avLst/>
          </a:prstGeom>
          <a:solidFill>
            <a:schemeClr val="bg2"/>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pic>
        <p:nvPicPr>
          <p:cNvPr id="30730" name="Afbeelding 15" descr="RSM-logo.png"/>
          <p:cNvPicPr>
            <a:picLocks noChangeAspect="1"/>
          </p:cNvPicPr>
          <p:nvPr/>
        </p:nvPicPr>
        <p:blipFill>
          <a:blip r:embed="rId3" cstate="print"/>
          <a:srcRect/>
          <a:stretch>
            <a:fillRect/>
          </a:stretch>
        </p:blipFill>
        <p:spPr bwMode="auto">
          <a:xfrm>
            <a:off x="8659813" y="6534150"/>
            <a:ext cx="1514475" cy="596900"/>
          </a:xfrm>
          <a:prstGeom prst="rect">
            <a:avLst/>
          </a:prstGeom>
          <a:noFill/>
          <a:ln w="9525">
            <a:noFill/>
            <a:miter lim="800000"/>
            <a:headEnd/>
            <a:tailEnd/>
          </a:ln>
        </p:spPr>
      </p:pic>
      <p:pic>
        <p:nvPicPr>
          <p:cNvPr id="30731" name="Afbeelding 16"/>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7073944" y="5286136"/>
            <a:ext cx="1544594" cy="794757"/>
          </a:xfrm>
          <a:prstGeom prst="rect">
            <a:avLst/>
          </a:prstGeom>
          <a:noFill/>
          <a:ln w="9525">
            <a:noFill/>
            <a:miter lim="800000"/>
            <a:headEnd/>
            <a:tailEnd/>
          </a:ln>
        </p:spPr>
      </p:pic>
      <p:sp>
        <p:nvSpPr>
          <p:cNvPr id="18" name="Rechthoek 17"/>
          <p:cNvSpPr>
            <a:spLocks noChangeArrowheads="1"/>
          </p:cNvSpPr>
          <p:nvPr/>
        </p:nvSpPr>
        <p:spPr bwMode="auto">
          <a:xfrm>
            <a:off x="5894388" y="4803775"/>
            <a:ext cx="204787" cy="204788"/>
          </a:xfrm>
          <a:prstGeom prst="rect">
            <a:avLst/>
          </a:prstGeom>
          <a:solidFill>
            <a:srgbClr val="00275D"/>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sp>
        <p:nvSpPr>
          <p:cNvPr id="19" name="Rechthoek 18"/>
          <p:cNvSpPr>
            <a:spLocks noChangeArrowheads="1"/>
          </p:cNvSpPr>
          <p:nvPr/>
        </p:nvSpPr>
        <p:spPr bwMode="auto">
          <a:xfrm>
            <a:off x="6718300" y="5100638"/>
            <a:ext cx="206375" cy="204787"/>
          </a:xfrm>
          <a:prstGeom prst="rect">
            <a:avLst/>
          </a:prstGeom>
          <a:solidFill>
            <a:srgbClr val="00275D"/>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sp>
        <p:nvSpPr>
          <p:cNvPr id="20" name="Rechthoek 19"/>
          <p:cNvSpPr>
            <a:spLocks noChangeArrowheads="1"/>
          </p:cNvSpPr>
          <p:nvPr/>
        </p:nvSpPr>
        <p:spPr bwMode="auto">
          <a:xfrm>
            <a:off x="8702675" y="5091113"/>
            <a:ext cx="204788" cy="204787"/>
          </a:xfrm>
          <a:prstGeom prst="rect">
            <a:avLst/>
          </a:prstGeom>
          <a:solidFill>
            <a:srgbClr val="E2DAD0"/>
          </a:solidFill>
          <a:ln w="25400" algn="ctr">
            <a:noFill/>
            <a:miter lim="800000"/>
            <a:headEnd/>
            <a:tailEnd/>
          </a:ln>
        </p:spPr>
        <p:txBody>
          <a:bodyPr lIns="90959" tIns="45481" rIns="90959" bIns="45481" anchor="ctr"/>
          <a:lstStyle/>
          <a:p>
            <a:pPr algn="ctr">
              <a:spcBef>
                <a:spcPct val="0"/>
              </a:spcBef>
            </a:pPr>
            <a:r>
              <a:rPr lang="en-US" dirty="0">
                <a:solidFill>
                  <a:srgbClr val="FFFFFF"/>
                </a:solidFill>
              </a:rPr>
              <a:t>       </a:t>
            </a:r>
            <a:endParaRPr lang="nl-NL" dirty="0">
              <a:solidFill>
                <a:srgbClr val="FFFFFF"/>
              </a:solidFill>
            </a:endParaRPr>
          </a:p>
        </p:txBody>
      </p:sp>
      <p:sp>
        <p:nvSpPr>
          <p:cNvPr id="21" name="Rechthoek 20"/>
          <p:cNvSpPr>
            <a:spLocks noChangeArrowheads="1"/>
          </p:cNvSpPr>
          <p:nvPr/>
        </p:nvSpPr>
        <p:spPr bwMode="auto">
          <a:xfrm>
            <a:off x="7666038" y="6124575"/>
            <a:ext cx="204787" cy="204788"/>
          </a:xfrm>
          <a:prstGeom prst="rect">
            <a:avLst/>
          </a:prstGeom>
          <a:solidFill>
            <a:srgbClr val="C5B5A2"/>
          </a:solidFill>
          <a:ln w="25400" algn="ctr">
            <a:noFill/>
            <a:miter lim="800000"/>
            <a:headEnd/>
            <a:tailEnd/>
          </a:ln>
        </p:spPr>
        <p:txBody>
          <a:bodyPr lIns="90959" tIns="45481" rIns="90959" bIns="45481" anchor="ctr"/>
          <a:lstStyle/>
          <a:p>
            <a:pPr algn="ctr">
              <a:spcBef>
                <a:spcPct val="0"/>
              </a:spcBef>
            </a:pPr>
            <a:r>
              <a:rPr lang="en-US" dirty="0">
                <a:solidFill>
                  <a:srgbClr val="FFFFFF"/>
                </a:solidFill>
              </a:rPr>
              <a:t>       </a:t>
            </a:r>
            <a:endParaRPr lang="nl-NL" dirty="0">
              <a:solidFill>
                <a:srgbClr val="FFFFFF"/>
              </a:solidFill>
            </a:endParaRPr>
          </a:p>
        </p:txBody>
      </p:sp>
      <p:sp>
        <p:nvSpPr>
          <p:cNvPr id="22" name="Rechthoek 21"/>
          <p:cNvSpPr>
            <a:spLocks noChangeArrowheads="1"/>
          </p:cNvSpPr>
          <p:nvPr/>
        </p:nvSpPr>
        <p:spPr bwMode="auto">
          <a:xfrm>
            <a:off x="8702675" y="2963863"/>
            <a:ext cx="452438" cy="450850"/>
          </a:xfrm>
          <a:prstGeom prst="rect">
            <a:avLst/>
          </a:prstGeom>
          <a:solidFill>
            <a:srgbClr val="00275D"/>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pic>
        <p:nvPicPr>
          <p:cNvPr id="30737" name="Afbeelding 22" descr="RSM-FullName.png"/>
          <p:cNvPicPr>
            <a:picLocks noChangeAspect="1"/>
          </p:cNvPicPr>
          <p:nvPr/>
        </p:nvPicPr>
        <p:blipFill>
          <a:blip r:embed="rId5" cstate="print"/>
          <a:srcRect/>
          <a:stretch>
            <a:fillRect/>
          </a:stretch>
        </p:blipFill>
        <p:spPr bwMode="auto">
          <a:xfrm>
            <a:off x="533400" y="809625"/>
            <a:ext cx="4770438" cy="541338"/>
          </a:xfrm>
          <a:prstGeom prst="rect">
            <a:avLst/>
          </a:prstGeom>
          <a:noFill/>
          <a:ln w="9525">
            <a:noFill/>
            <a:miter lim="800000"/>
            <a:headEnd/>
            <a:tailEnd/>
          </a:ln>
        </p:spPr>
      </p:pic>
      <p:pic>
        <p:nvPicPr>
          <p:cNvPr id="24" name="Picture 2"/>
          <p:cNvPicPr>
            <a:picLocks noChangeAspect="1"/>
          </p:cNvPicPr>
          <p:nvPr/>
        </p:nvPicPr>
        <p:blipFill>
          <a:blip r:embed="rId6" cstate="print"/>
          <a:srcRect l="28047" t="19690" r="22343" b="34853"/>
          <a:stretch>
            <a:fillRect/>
          </a:stretch>
        </p:blipFill>
        <p:spPr bwMode="auto">
          <a:xfrm>
            <a:off x="5228167" y="2485231"/>
            <a:ext cx="3392708" cy="2105819"/>
          </a:xfrm>
          <a:prstGeom prst="rect">
            <a:avLst/>
          </a:prstGeom>
          <a:noFill/>
          <a:ln w="12700">
            <a:noFill/>
            <a:miter lim="800000"/>
            <a:headEnd/>
            <a:tailEnd/>
          </a:ln>
        </p:spPr>
      </p:pic>
      <p:pic>
        <p:nvPicPr>
          <p:cNvPr id="25" name="Picture 2"/>
          <p:cNvPicPr>
            <a:picLocks noChangeAspect="1" noChangeArrowheads="1"/>
          </p:cNvPicPr>
          <p:nvPr/>
        </p:nvPicPr>
        <p:blipFill>
          <a:blip r:embed="rId7" cstate="print"/>
          <a:srcRect l="56413" t="22920" r="13351" b="63705"/>
          <a:stretch>
            <a:fillRect/>
          </a:stretch>
        </p:blipFill>
        <p:spPr bwMode="auto">
          <a:xfrm>
            <a:off x="8470900" y="3780631"/>
            <a:ext cx="1859527" cy="56594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4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5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6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elfolie">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85649" cy="175029"/>
        </p:xfrm>
        <a:graphic>
          <a:graphicData uri="http://schemas.openxmlformats.org/presentationml/2006/ole">
            <p:oleObj spid="_x0000_s294914" name="think-cell Slide" r:id="rId6" imgW="0" imgH="0" progId="">
              <p:embed/>
            </p:oleObj>
          </a:graphicData>
        </a:graphic>
      </p:graphicFrame>
      <p:sp>
        <p:nvSpPr>
          <p:cNvPr id="5" name="OT_FootnoteSource" hidden="1"/>
          <p:cNvSpPr txBox="1"/>
          <p:nvPr>
            <p:custDataLst>
              <p:tags r:id="rId3"/>
            </p:custDataLst>
          </p:nvPr>
        </p:nvSpPr>
        <p:spPr>
          <a:xfrm>
            <a:off x="332313" y="6558346"/>
            <a:ext cx="4856586" cy="276999"/>
          </a:xfrm>
          <a:prstGeom prst="rect">
            <a:avLst/>
          </a:prstGeom>
          <a:noFill/>
        </p:spPr>
        <p:txBody>
          <a:bodyPr lIns="0" tIns="0" rIns="0" bIns="0">
            <a:spAutoFit/>
          </a:bodyPr>
          <a:lstStyle/>
          <a:p>
            <a:pPr marL="465392" indent="-465392" fontAlgn="auto">
              <a:spcBef>
                <a:spcPts val="0"/>
              </a:spcBef>
              <a:spcAft>
                <a:spcPts val="0"/>
              </a:spcAft>
              <a:tabLst>
                <a:tab pos="411066" algn="r"/>
              </a:tabLst>
              <a:defRPr/>
            </a:pPr>
            <a:r>
              <a:rPr lang="de-DE" sz="900" i="1" dirty="0"/>
              <a:t>	1	Text</a:t>
            </a:r>
          </a:p>
          <a:p>
            <a:pPr marL="465392" indent="-465392" fontAlgn="auto">
              <a:spcBef>
                <a:spcPts val="0"/>
              </a:spcBef>
              <a:spcAft>
                <a:spcPts val="0"/>
              </a:spcAft>
              <a:tabLst>
                <a:tab pos="411066" algn="r"/>
              </a:tabLst>
              <a:defRPr/>
            </a:pPr>
            <a:r>
              <a:rPr lang="de-DE" sz="900" i="1" dirty="0"/>
              <a:t>Source:		</a:t>
            </a:r>
            <a:r>
              <a:rPr lang="de-DE" sz="900" i="1" dirty="0" err="1"/>
              <a:t>FootnoteAndSource</a:t>
            </a:r>
            <a:endParaRPr lang="de-DE" sz="900" i="1" dirty="0"/>
          </a:p>
        </p:txBody>
      </p:sp>
      <p:sp>
        <p:nvSpPr>
          <p:cNvPr id="6" name="OT_TextBox" hidden="1"/>
          <p:cNvSpPr>
            <a:spLocks/>
          </p:cNvSpPr>
          <p:nvPr/>
        </p:nvSpPr>
        <p:spPr>
          <a:xfrm>
            <a:off x="-2906042" y="6"/>
            <a:ext cx="2906047" cy="2028260"/>
          </a:xfrm>
          <a:prstGeom prst="rect">
            <a:avLst/>
          </a:prstGeom>
        </p:spPr>
        <p:txBody>
          <a:bodyPr lIns="123196" tIns="123196" rIns="123196" bIns="123196">
            <a:sp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defRPr/>
            </a:pPr>
            <a:r>
              <a:rPr lang="de-DE" dirty="0" err="1" smtClean="0"/>
              <a:t>OfficeToolsTextBox</a:t>
            </a:r>
            <a:endParaRPr lang="de-DE" dirty="0" smtClean="0"/>
          </a:p>
          <a:p>
            <a:pPr lvl="1">
              <a:lnSpc>
                <a:spcPct val="90000"/>
              </a:lnSpc>
              <a:buClr>
                <a:schemeClr val="accent5"/>
              </a:buClr>
              <a:defRPr/>
            </a:pPr>
            <a:r>
              <a:rPr lang="de-DE" dirty="0" smtClean="0"/>
              <a:t>Zweite Ebene</a:t>
            </a:r>
          </a:p>
          <a:p>
            <a:pPr lvl="2">
              <a:buClr>
                <a:schemeClr val="accent5"/>
              </a:buClr>
              <a:defRPr/>
            </a:pPr>
            <a:r>
              <a:rPr lang="de-DE" dirty="0" smtClean="0"/>
              <a:t>Dritte Ebene</a:t>
            </a:r>
          </a:p>
          <a:p>
            <a:pPr lvl="3">
              <a:defRPr/>
            </a:pPr>
            <a:r>
              <a:rPr lang="de-DE" dirty="0" smtClean="0"/>
              <a:t>Vierte Ebene</a:t>
            </a:r>
          </a:p>
          <a:p>
            <a:pPr lvl="4">
              <a:defRPr/>
            </a:pPr>
            <a:r>
              <a:rPr lang="de-DE" dirty="0" smtClean="0"/>
              <a:t>Fünfte Ebene</a:t>
            </a:r>
          </a:p>
          <a:p>
            <a:pPr lvl="5">
              <a:defRPr/>
            </a:pPr>
            <a:r>
              <a:rPr lang="de-DE" dirty="0" smtClean="0"/>
              <a:t>Sechste Ebene</a:t>
            </a:r>
          </a:p>
          <a:p>
            <a:pPr lvl="6">
              <a:defRPr/>
            </a:pPr>
            <a:r>
              <a:rPr lang="de-DE" dirty="0" smtClean="0"/>
              <a:t>Siebente Ebene</a:t>
            </a:r>
          </a:p>
          <a:p>
            <a:pPr lvl="7">
              <a:defRPr/>
            </a:pPr>
            <a:r>
              <a:rPr lang="de-DE" dirty="0" smtClean="0"/>
              <a:t>Achte Ebene</a:t>
            </a:r>
          </a:p>
          <a:p>
            <a:pPr lvl="8">
              <a:defRPr/>
            </a:pPr>
            <a:r>
              <a:rPr lang="de-DE" dirty="0" smtClean="0"/>
              <a:t>Neunte Ebene</a:t>
            </a:r>
          </a:p>
        </p:txBody>
      </p:sp>
      <p:pic>
        <p:nvPicPr>
          <p:cNvPr id="7" name="DeteconLogo" descr="C:\Users\StBerger\Desktop\DeTeCon\Template-Vorlagen\DC_Logo_blue_RGB.png"/>
          <p:cNvPicPr>
            <a:picLocks noChangeAspect="1" noChangeArrowheads="1"/>
          </p:cNvPicPr>
          <p:nvPr/>
        </p:nvPicPr>
        <p:blipFill>
          <a:blip r:embed="rId7"/>
          <a:srcRect/>
          <a:stretch>
            <a:fillRect/>
          </a:stretch>
        </p:blipFill>
        <p:spPr bwMode="auto">
          <a:xfrm>
            <a:off x="9094961" y="7071182"/>
            <a:ext cx="1264271" cy="276546"/>
          </a:xfrm>
          <a:prstGeom prst="rect">
            <a:avLst/>
          </a:prstGeom>
          <a:noFill/>
          <a:ln w="9525">
            <a:noFill/>
            <a:miter lim="800000"/>
            <a:headEnd/>
            <a:tailEnd/>
          </a:ln>
        </p:spPr>
      </p:pic>
      <p:pic>
        <p:nvPicPr>
          <p:cNvPr id="8" name="OT_ClientLogo" descr="C:\Users\StBerger\Desktop\DeTeCon\Template-Vorlagen\ClientsLogo.png" hidden="1"/>
          <p:cNvPicPr>
            <a:picLocks noChangeAspect="1" noChangeArrowheads="1"/>
          </p:cNvPicPr>
          <p:nvPr/>
        </p:nvPicPr>
        <p:blipFill>
          <a:blip r:embed="rId8"/>
          <a:srcRect/>
          <a:stretch>
            <a:fillRect/>
          </a:stretch>
        </p:blipFill>
        <p:spPr bwMode="auto">
          <a:xfrm>
            <a:off x="332313" y="7081683"/>
            <a:ext cx="1325536" cy="273046"/>
          </a:xfrm>
          <a:prstGeom prst="rect">
            <a:avLst/>
          </a:prstGeom>
          <a:noFill/>
          <a:ln w="9525">
            <a:noFill/>
            <a:miter lim="800000"/>
            <a:headEnd/>
            <a:tailEnd/>
          </a:ln>
        </p:spPr>
      </p:pic>
      <p:grpSp>
        <p:nvGrpSpPr>
          <p:cNvPr id="9" name="OT_Sticker" hidden="1"/>
          <p:cNvGrpSpPr>
            <a:grpSpLocks/>
          </p:cNvGrpSpPr>
          <p:nvPr/>
        </p:nvGrpSpPr>
        <p:grpSpPr bwMode="auto">
          <a:xfrm>
            <a:off x="9664907" y="334307"/>
            <a:ext cx="607073" cy="182030"/>
            <a:chOff x="8264524" y="303047"/>
            <a:chExt cx="519750" cy="165289"/>
          </a:xfrm>
        </p:grpSpPr>
        <p:cxnSp>
          <p:nvCxnSpPr>
            <p:cNvPr id="10" name="OT_StickerLine"/>
            <p:cNvCxnSpPr/>
            <p:nvPr/>
          </p:nvCxnSpPr>
          <p:spPr>
            <a:xfrm rot="16200000" flipH="1">
              <a:off x="8181879" y="385692"/>
              <a:ext cx="1652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T_StickerText"/>
            <p:cNvSpPr txBox="1"/>
            <p:nvPr userDrawn="1"/>
          </p:nvSpPr>
          <p:spPr>
            <a:xfrm>
              <a:off x="8319196" y="315762"/>
              <a:ext cx="465078" cy="140900"/>
            </a:xfrm>
            <a:prstGeom prst="rect">
              <a:avLst/>
            </a:prstGeom>
            <a:noFill/>
          </p:spPr>
          <p:txBody>
            <a:bodyPr wrap="none" lIns="36000" tIns="0" rIns="36000" bIns="0">
              <a:spAutoFit/>
            </a:bodyPr>
            <a:lstStyle/>
            <a:p>
              <a:pPr algn="r">
                <a:lnSpc>
                  <a:spcPct val="90000"/>
                </a:lnSpc>
                <a:defRPr/>
              </a:pPr>
              <a:r>
                <a:rPr lang="de-DE" sz="1100" b="1" dirty="0">
                  <a:latin typeface="+mn-lt"/>
                </a:rPr>
                <a:t>Sticker</a:t>
              </a:r>
            </a:p>
          </p:txBody>
        </p:sp>
      </p:grpSp>
      <p:graphicFrame>
        <p:nvGraphicFramePr>
          <p:cNvPr id="13" name="Rectangle 2" hidden="1"/>
          <p:cNvGraphicFramePr>
            <a:graphicFrameLocks/>
          </p:cNvGraphicFramePr>
          <p:nvPr>
            <p:custDataLst>
              <p:tags r:id="rId4"/>
            </p:custDataLst>
          </p:nvPr>
        </p:nvGraphicFramePr>
        <p:xfrm>
          <a:off x="0" y="0"/>
          <a:ext cx="185649" cy="175029"/>
        </p:xfrm>
        <a:graphic>
          <a:graphicData uri="http://schemas.openxmlformats.org/presentationml/2006/ole">
            <p:oleObj spid="_x0000_s294915" name="think-cell Slide" r:id="rId9" imgW="0" imgH="0" progId="">
              <p:embed/>
            </p:oleObj>
          </a:graphicData>
        </a:graphic>
      </p:graphicFrame>
      <p:sp>
        <p:nvSpPr>
          <p:cNvPr id="2" name="Title"/>
          <p:cNvSpPr>
            <a:spLocks noGrp="1"/>
          </p:cNvSpPr>
          <p:nvPr>
            <p:ph type="ctrTitle"/>
          </p:nvPr>
        </p:nvSpPr>
        <p:spPr>
          <a:xfrm>
            <a:off x="1544605" y="1272465"/>
            <a:ext cx="4693214" cy="1620771"/>
          </a:xfrm>
        </p:spPr>
        <p:txBody>
          <a:bodyPr/>
          <a:lstStyle>
            <a:lvl1pPr algn="r">
              <a:defRPr sz="1800">
                <a:latin typeface="+mn-lt"/>
              </a:defRPr>
            </a:lvl1pPr>
          </a:lstStyle>
          <a:p>
            <a:r>
              <a:rPr lang="de-DE" noProof="0" smtClean="0"/>
              <a:t>Titelmasterformat durch Klicken bearbeiten</a:t>
            </a:r>
            <a:endParaRPr lang="de-DE" noProof="0" dirty="0"/>
          </a:p>
        </p:txBody>
      </p:sp>
      <p:sp>
        <p:nvSpPr>
          <p:cNvPr id="3" name="Subtitle"/>
          <p:cNvSpPr>
            <a:spLocks noGrp="1"/>
          </p:cNvSpPr>
          <p:nvPr>
            <p:ph type="subTitle" idx="1"/>
          </p:nvPr>
        </p:nvSpPr>
        <p:spPr>
          <a:xfrm>
            <a:off x="2556396" y="3194284"/>
            <a:ext cx="3681424" cy="812136"/>
          </a:xfrm>
        </p:spPr>
        <p:txBody>
          <a:bodyPr/>
          <a:lstStyle>
            <a:lvl1pPr marL="0" indent="0" algn="r">
              <a:spcBef>
                <a:spcPts val="821"/>
              </a:spcBef>
              <a:buNone/>
              <a:defRPr sz="1400" b="0" i="0">
                <a:solidFill>
                  <a:schemeClr val="tx1"/>
                </a:solidFill>
                <a:latin typeface="+mn-lt"/>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de-DE" smtClean="0"/>
              <a:t>Formatvorlage des Untertitelmasters durch Klicken bearbeiten</a:t>
            </a:r>
            <a:endParaRPr lang="de-DE" dirty="0"/>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el und Inhal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0" y="0"/>
          <a:ext cx="185649" cy="175029"/>
        </p:xfrm>
        <a:graphic>
          <a:graphicData uri="http://schemas.openxmlformats.org/presentationml/2006/ole">
            <p:oleObj spid="_x0000_s295938" name="think-cell Slide" r:id="rId6" imgW="0" imgH="0" progId="">
              <p:embed/>
            </p:oleObj>
          </a:graphicData>
        </a:graphic>
      </p:graphicFrame>
      <p:sp>
        <p:nvSpPr>
          <p:cNvPr id="6" name="OT_FootnoteSource" hidden="1"/>
          <p:cNvSpPr txBox="1"/>
          <p:nvPr>
            <p:custDataLst>
              <p:tags r:id="rId3"/>
            </p:custDataLst>
          </p:nvPr>
        </p:nvSpPr>
        <p:spPr>
          <a:xfrm>
            <a:off x="332313" y="6558346"/>
            <a:ext cx="4856586" cy="276999"/>
          </a:xfrm>
          <a:prstGeom prst="rect">
            <a:avLst/>
          </a:prstGeom>
          <a:noFill/>
        </p:spPr>
        <p:txBody>
          <a:bodyPr lIns="0" tIns="0" rIns="0" bIns="0">
            <a:spAutoFit/>
          </a:bodyPr>
          <a:lstStyle/>
          <a:p>
            <a:pPr marL="465392" indent="-465392" fontAlgn="auto">
              <a:spcBef>
                <a:spcPts val="0"/>
              </a:spcBef>
              <a:spcAft>
                <a:spcPts val="0"/>
              </a:spcAft>
              <a:tabLst>
                <a:tab pos="411066" algn="r"/>
              </a:tabLst>
              <a:defRPr/>
            </a:pPr>
            <a:r>
              <a:rPr lang="de-DE" sz="900" i="1" dirty="0"/>
              <a:t>	1	Text</a:t>
            </a:r>
          </a:p>
          <a:p>
            <a:pPr marL="465392" indent="-465392" fontAlgn="auto">
              <a:spcBef>
                <a:spcPts val="0"/>
              </a:spcBef>
              <a:spcAft>
                <a:spcPts val="0"/>
              </a:spcAft>
              <a:tabLst>
                <a:tab pos="411066" algn="r"/>
              </a:tabLst>
              <a:defRPr/>
            </a:pPr>
            <a:r>
              <a:rPr lang="de-DE" sz="900" i="1" dirty="0"/>
              <a:t>Source:		</a:t>
            </a:r>
            <a:r>
              <a:rPr lang="de-DE" sz="900" i="1" dirty="0" err="1"/>
              <a:t>FootnoteAndSource</a:t>
            </a:r>
            <a:endParaRPr lang="de-DE" sz="900" i="1" dirty="0"/>
          </a:p>
        </p:txBody>
      </p:sp>
      <p:sp>
        <p:nvSpPr>
          <p:cNvPr id="7" name="OT_TextBox" hidden="1"/>
          <p:cNvSpPr>
            <a:spLocks/>
          </p:cNvSpPr>
          <p:nvPr/>
        </p:nvSpPr>
        <p:spPr>
          <a:xfrm>
            <a:off x="-2906042" y="6"/>
            <a:ext cx="2906047" cy="2028260"/>
          </a:xfrm>
          <a:prstGeom prst="rect">
            <a:avLst/>
          </a:prstGeom>
        </p:spPr>
        <p:txBody>
          <a:bodyPr lIns="123196" tIns="123196" rIns="123196" bIns="123196">
            <a:sp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defRPr/>
            </a:pPr>
            <a:r>
              <a:rPr lang="de-DE" dirty="0" err="1" smtClean="0"/>
              <a:t>OfficeToolsTextBox</a:t>
            </a:r>
            <a:endParaRPr lang="de-DE" dirty="0" smtClean="0"/>
          </a:p>
          <a:p>
            <a:pPr lvl="1">
              <a:lnSpc>
                <a:spcPct val="90000"/>
              </a:lnSpc>
              <a:buClr>
                <a:schemeClr val="accent5"/>
              </a:buClr>
              <a:defRPr/>
            </a:pPr>
            <a:r>
              <a:rPr lang="de-DE" dirty="0" smtClean="0"/>
              <a:t>Zweite Ebene</a:t>
            </a:r>
          </a:p>
          <a:p>
            <a:pPr lvl="2">
              <a:buClr>
                <a:schemeClr val="accent5"/>
              </a:buClr>
              <a:defRPr/>
            </a:pPr>
            <a:r>
              <a:rPr lang="de-DE" dirty="0" smtClean="0"/>
              <a:t>Dritte Ebene</a:t>
            </a:r>
          </a:p>
          <a:p>
            <a:pPr lvl="3">
              <a:defRPr/>
            </a:pPr>
            <a:r>
              <a:rPr lang="de-DE" dirty="0" smtClean="0"/>
              <a:t>Vierte Ebene</a:t>
            </a:r>
          </a:p>
          <a:p>
            <a:pPr lvl="4">
              <a:defRPr/>
            </a:pPr>
            <a:r>
              <a:rPr lang="de-DE" dirty="0" smtClean="0"/>
              <a:t>Fünfte Ebene</a:t>
            </a:r>
          </a:p>
          <a:p>
            <a:pPr lvl="5">
              <a:defRPr/>
            </a:pPr>
            <a:r>
              <a:rPr lang="de-DE" dirty="0" smtClean="0"/>
              <a:t>Sechste Ebene</a:t>
            </a:r>
          </a:p>
          <a:p>
            <a:pPr lvl="6">
              <a:defRPr/>
            </a:pPr>
            <a:r>
              <a:rPr lang="de-DE" dirty="0" smtClean="0"/>
              <a:t>Siebente Ebene</a:t>
            </a:r>
          </a:p>
          <a:p>
            <a:pPr lvl="7">
              <a:defRPr/>
            </a:pPr>
            <a:r>
              <a:rPr lang="de-DE" dirty="0" smtClean="0"/>
              <a:t>Achte Ebene</a:t>
            </a:r>
          </a:p>
          <a:p>
            <a:pPr lvl="8">
              <a:defRPr/>
            </a:pPr>
            <a:r>
              <a:rPr lang="de-DE" dirty="0" smtClean="0"/>
              <a:t>Neunte Ebene</a:t>
            </a:r>
          </a:p>
        </p:txBody>
      </p:sp>
      <p:pic>
        <p:nvPicPr>
          <p:cNvPr id="8" name="DeteconLogo" descr="C:\Users\StBerger\Desktop\DeTeCon\Template-Vorlagen\DC_Logo_blue_RGB.png"/>
          <p:cNvPicPr>
            <a:picLocks noChangeAspect="1" noChangeArrowheads="1"/>
          </p:cNvPicPr>
          <p:nvPr/>
        </p:nvPicPr>
        <p:blipFill>
          <a:blip r:embed="rId7"/>
          <a:srcRect/>
          <a:stretch>
            <a:fillRect/>
          </a:stretch>
        </p:blipFill>
        <p:spPr bwMode="auto">
          <a:xfrm>
            <a:off x="9094961" y="7071182"/>
            <a:ext cx="1264271" cy="276546"/>
          </a:xfrm>
          <a:prstGeom prst="rect">
            <a:avLst/>
          </a:prstGeom>
          <a:noFill/>
          <a:ln w="9525">
            <a:noFill/>
            <a:miter lim="800000"/>
            <a:headEnd/>
            <a:tailEnd/>
          </a:ln>
        </p:spPr>
      </p:pic>
      <p:pic>
        <p:nvPicPr>
          <p:cNvPr id="9" name="OT_ClientLogo" descr="C:\Users\StBerger\Desktop\DeTeCon\Template-Vorlagen\ClientsLogo.png" hidden="1"/>
          <p:cNvPicPr>
            <a:picLocks noChangeAspect="1" noChangeArrowheads="1"/>
          </p:cNvPicPr>
          <p:nvPr/>
        </p:nvPicPr>
        <p:blipFill>
          <a:blip r:embed="rId8"/>
          <a:srcRect/>
          <a:stretch>
            <a:fillRect/>
          </a:stretch>
        </p:blipFill>
        <p:spPr bwMode="auto">
          <a:xfrm>
            <a:off x="332313" y="7081683"/>
            <a:ext cx="1325536" cy="273046"/>
          </a:xfrm>
          <a:prstGeom prst="rect">
            <a:avLst/>
          </a:prstGeom>
          <a:noFill/>
          <a:ln w="9525">
            <a:noFill/>
            <a:miter lim="800000"/>
            <a:headEnd/>
            <a:tailEnd/>
          </a:ln>
        </p:spPr>
      </p:pic>
      <p:grpSp>
        <p:nvGrpSpPr>
          <p:cNvPr id="2" name="OT_Sticker" hidden="1"/>
          <p:cNvGrpSpPr>
            <a:grpSpLocks/>
          </p:cNvGrpSpPr>
          <p:nvPr/>
        </p:nvGrpSpPr>
        <p:grpSpPr bwMode="auto">
          <a:xfrm>
            <a:off x="9664907" y="334307"/>
            <a:ext cx="607073" cy="182030"/>
            <a:chOff x="8264524" y="303047"/>
            <a:chExt cx="519750" cy="165289"/>
          </a:xfrm>
        </p:grpSpPr>
        <p:cxnSp>
          <p:nvCxnSpPr>
            <p:cNvPr id="11" name="OT_StickerLine"/>
            <p:cNvCxnSpPr/>
            <p:nvPr/>
          </p:nvCxnSpPr>
          <p:spPr>
            <a:xfrm rot="16200000" flipH="1">
              <a:off x="8181879" y="385692"/>
              <a:ext cx="1652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T_StickerText"/>
            <p:cNvSpPr txBox="1"/>
            <p:nvPr userDrawn="1"/>
          </p:nvSpPr>
          <p:spPr>
            <a:xfrm>
              <a:off x="8319196" y="315762"/>
              <a:ext cx="465078" cy="140900"/>
            </a:xfrm>
            <a:prstGeom prst="rect">
              <a:avLst/>
            </a:prstGeom>
            <a:noFill/>
          </p:spPr>
          <p:txBody>
            <a:bodyPr wrap="none" lIns="36000" tIns="0" rIns="36000" bIns="0">
              <a:spAutoFit/>
            </a:bodyPr>
            <a:lstStyle/>
            <a:p>
              <a:pPr algn="r">
                <a:lnSpc>
                  <a:spcPct val="90000"/>
                </a:lnSpc>
                <a:defRPr/>
              </a:pPr>
              <a:r>
                <a:rPr lang="de-DE" sz="1100" b="1" dirty="0">
                  <a:latin typeface="+mn-lt"/>
                </a:rPr>
                <a:t>Sticker</a:t>
              </a:r>
            </a:p>
          </p:txBody>
        </p:sp>
      </p:grpSp>
      <p:graphicFrame>
        <p:nvGraphicFramePr>
          <p:cNvPr id="14" name="Rectangle 2" hidden="1"/>
          <p:cNvGraphicFramePr>
            <a:graphicFrameLocks/>
          </p:cNvGraphicFramePr>
          <p:nvPr>
            <p:custDataLst>
              <p:tags r:id="rId4"/>
            </p:custDataLst>
          </p:nvPr>
        </p:nvGraphicFramePr>
        <p:xfrm>
          <a:off x="0" y="0"/>
          <a:ext cx="185649" cy="175029"/>
        </p:xfrm>
        <a:graphic>
          <a:graphicData uri="http://schemas.openxmlformats.org/presentationml/2006/ole">
            <p:oleObj spid="_x0000_s295939" name="think-cell Slide" r:id="rId9" imgW="0" imgH="0" progId="">
              <p:embed/>
            </p:oleObj>
          </a:graphicData>
        </a:graphic>
      </p:graphicFrame>
      <p:sp>
        <p:nvSpPr>
          <p:cNvPr id="22" name="Text Placeholder 21"/>
          <p:cNvSpPr>
            <a:spLocks noGrp="1"/>
          </p:cNvSpPr>
          <p:nvPr>
            <p:ph type="body" sz="quarter" idx="10"/>
          </p:nvPr>
        </p:nvSpPr>
        <p:spPr>
          <a:xfrm>
            <a:off x="336027" y="325563"/>
            <a:ext cx="10023204" cy="206534"/>
          </a:xfrm>
          <a:solidFill>
            <a:schemeClr val="bg2"/>
          </a:solidFill>
        </p:spPr>
        <p:txBody>
          <a:bodyPr lIns="82130" anchor="ctr"/>
          <a:lstStyle>
            <a:lvl1pPr defTabSz="206438">
              <a:defRPr sz="1100" b="1"/>
            </a:lvl1pPr>
            <a:lvl3pPr>
              <a:buNone/>
              <a:defRPr/>
            </a:lvl3pPr>
          </a:lstStyle>
          <a:p>
            <a:pPr lvl="0"/>
            <a:r>
              <a:rPr lang="de-DE" dirty="0" smtClean="0"/>
              <a:t>Click to edit Master text styles</a:t>
            </a:r>
          </a:p>
        </p:txBody>
      </p:sp>
      <p:sp>
        <p:nvSpPr>
          <p:cNvPr id="29" name="Text Placeholder 28"/>
          <p:cNvSpPr>
            <a:spLocks noGrp="1"/>
          </p:cNvSpPr>
          <p:nvPr>
            <p:ph type="body" sz="quarter" idx="12"/>
          </p:nvPr>
        </p:nvSpPr>
        <p:spPr>
          <a:xfrm>
            <a:off x="336028" y="1636524"/>
            <a:ext cx="10023203" cy="293874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8" name="Title 17"/>
          <p:cNvSpPr>
            <a:spLocks noGrp="1"/>
          </p:cNvSpPr>
          <p:nvPr>
            <p:ph type="title"/>
          </p:nvPr>
        </p:nvSpPr>
        <p:spPr/>
        <p:txBody>
          <a:bodyPr/>
          <a:lstStyle/>
          <a:p>
            <a:r>
              <a:rPr lang="de-DE" smtClean="0"/>
              <a:t>Titelmasterformat durch Klicken bearbeiten</a:t>
            </a:r>
            <a:endParaRPr lang="de-DE"/>
          </a:p>
        </p:txBody>
      </p:sp>
      <p:sp>
        <p:nvSpPr>
          <p:cNvPr id="15" name="Date Placeholder 22"/>
          <p:cNvSpPr>
            <a:spLocks noGrp="1"/>
          </p:cNvSpPr>
          <p:nvPr>
            <p:ph type="dt" sz="half" idx="13"/>
          </p:nvPr>
        </p:nvSpPr>
        <p:spPr/>
        <p:txBody>
          <a:bodyPr/>
          <a:lstStyle>
            <a:lvl1pPr>
              <a:defRPr/>
            </a:lvl1pPr>
          </a:lstStyle>
          <a:p>
            <a:fld id="{236891A0-EB99-4182-98A7-955B4AF072FE}" type="datetimeFigureOut">
              <a:rPr lang="en-US"/>
              <a:pPr/>
              <a:t>11/21/12</a:t>
            </a:fld>
            <a:r>
              <a:rPr lang="en-US"/>
              <a:t>© Detecon</a:t>
            </a:r>
            <a:endParaRPr lang="de-DE"/>
          </a:p>
        </p:txBody>
      </p:sp>
      <p:sp>
        <p:nvSpPr>
          <p:cNvPr id="17" name="Footer Placeholder 24"/>
          <p:cNvSpPr>
            <a:spLocks noGrp="1"/>
          </p:cNvSpPr>
          <p:nvPr>
            <p:ph type="ftr" sz="quarter" idx="15"/>
          </p:nvPr>
        </p:nvSpPr>
        <p:spPr/>
        <p:txBody>
          <a:bodyPr/>
          <a:lstStyle>
            <a:lvl1pPr>
              <a:defRPr/>
            </a:lvl1pPr>
          </a:lstStyle>
          <a:p>
            <a:r>
              <a:rPr lang="de-DE"/>
              <a:t>DETECON ICT 2032  BITKOM V06.PPTXDETECON ICT 2032  BITKOM V06.PPTX</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Nur Titel">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nvPr>
        </p:nvGraphicFramePr>
        <p:xfrm>
          <a:off x="0" y="0"/>
          <a:ext cx="185649" cy="175029"/>
        </p:xfrm>
        <a:graphic>
          <a:graphicData uri="http://schemas.openxmlformats.org/presentationml/2006/ole">
            <p:oleObj spid="_x0000_s296962" name="think-cell Slide" r:id="rId8" imgW="0" imgH="0" progId="">
              <p:embed/>
            </p:oleObj>
          </a:graphicData>
        </a:graphic>
      </p:graphicFrame>
      <p:sp>
        <p:nvSpPr>
          <p:cNvPr id="4" name="OT_FootnoteSource" hidden="1"/>
          <p:cNvSpPr txBox="1"/>
          <p:nvPr>
            <p:custDataLst>
              <p:tags r:id="rId3"/>
            </p:custDataLst>
          </p:nvPr>
        </p:nvSpPr>
        <p:spPr>
          <a:xfrm>
            <a:off x="332313" y="6558346"/>
            <a:ext cx="4856586" cy="276999"/>
          </a:xfrm>
          <a:prstGeom prst="rect">
            <a:avLst/>
          </a:prstGeom>
          <a:noFill/>
        </p:spPr>
        <p:txBody>
          <a:bodyPr lIns="0" tIns="0" rIns="0" bIns="0">
            <a:spAutoFit/>
          </a:bodyPr>
          <a:lstStyle/>
          <a:p>
            <a:pPr marL="465392" indent="-465392" fontAlgn="auto">
              <a:spcBef>
                <a:spcPts val="0"/>
              </a:spcBef>
              <a:spcAft>
                <a:spcPts val="0"/>
              </a:spcAft>
              <a:tabLst>
                <a:tab pos="411066" algn="r"/>
              </a:tabLst>
              <a:defRPr/>
            </a:pPr>
            <a:r>
              <a:rPr lang="de-DE" sz="900" i="1" dirty="0"/>
              <a:t>	1	Text</a:t>
            </a:r>
          </a:p>
          <a:p>
            <a:pPr marL="465392" indent="-465392" fontAlgn="auto">
              <a:spcBef>
                <a:spcPts val="0"/>
              </a:spcBef>
              <a:spcAft>
                <a:spcPts val="0"/>
              </a:spcAft>
              <a:tabLst>
                <a:tab pos="411066" algn="r"/>
              </a:tabLst>
              <a:defRPr/>
            </a:pPr>
            <a:r>
              <a:rPr lang="de-DE" sz="900" i="1" dirty="0"/>
              <a:t>Source:		</a:t>
            </a:r>
            <a:r>
              <a:rPr lang="de-DE" sz="900" i="1" dirty="0" err="1"/>
              <a:t>FootnoteAndSource</a:t>
            </a:r>
            <a:endParaRPr lang="de-DE" sz="900" i="1" dirty="0"/>
          </a:p>
        </p:txBody>
      </p:sp>
      <p:sp>
        <p:nvSpPr>
          <p:cNvPr id="5" name="OT_TextBox" hidden="1"/>
          <p:cNvSpPr>
            <a:spLocks/>
          </p:cNvSpPr>
          <p:nvPr/>
        </p:nvSpPr>
        <p:spPr>
          <a:xfrm>
            <a:off x="-2906042" y="6"/>
            <a:ext cx="2906047" cy="2028260"/>
          </a:xfrm>
          <a:prstGeom prst="rect">
            <a:avLst/>
          </a:prstGeom>
        </p:spPr>
        <p:txBody>
          <a:bodyPr lIns="123196" tIns="123196" rIns="123196" bIns="123196">
            <a:sp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defRPr/>
            </a:pPr>
            <a:r>
              <a:rPr lang="de-DE" dirty="0" err="1" smtClean="0"/>
              <a:t>OfficeToolsTextBox</a:t>
            </a:r>
            <a:endParaRPr lang="de-DE" dirty="0" smtClean="0"/>
          </a:p>
          <a:p>
            <a:pPr lvl="1">
              <a:lnSpc>
                <a:spcPct val="90000"/>
              </a:lnSpc>
              <a:buClr>
                <a:schemeClr val="accent5"/>
              </a:buClr>
              <a:defRPr/>
            </a:pPr>
            <a:r>
              <a:rPr lang="de-DE" dirty="0" smtClean="0"/>
              <a:t>Zweite Ebene</a:t>
            </a:r>
          </a:p>
          <a:p>
            <a:pPr lvl="2">
              <a:buClr>
                <a:schemeClr val="accent5"/>
              </a:buClr>
              <a:defRPr/>
            </a:pPr>
            <a:r>
              <a:rPr lang="de-DE" dirty="0" smtClean="0"/>
              <a:t>Dritte Ebene</a:t>
            </a:r>
          </a:p>
          <a:p>
            <a:pPr lvl="3">
              <a:defRPr/>
            </a:pPr>
            <a:r>
              <a:rPr lang="de-DE" dirty="0" smtClean="0"/>
              <a:t>Vierte Ebene</a:t>
            </a:r>
          </a:p>
          <a:p>
            <a:pPr lvl="4">
              <a:defRPr/>
            </a:pPr>
            <a:r>
              <a:rPr lang="de-DE" dirty="0" smtClean="0"/>
              <a:t>Fünfte Ebene</a:t>
            </a:r>
          </a:p>
          <a:p>
            <a:pPr lvl="5">
              <a:defRPr/>
            </a:pPr>
            <a:r>
              <a:rPr lang="de-DE" dirty="0" smtClean="0"/>
              <a:t>Sechste Ebene</a:t>
            </a:r>
          </a:p>
          <a:p>
            <a:pPr lvl="6">
              <a:defRPr/>
            </a:pPr>
            <a:r>
              <a:rPr lang="de-DE" dirty="0" smtClean="0"/>
              <a:t>Siebente Ebene</a:t>
            </a:r>
          </a:p>
          <a:p>
            <a:pPr lvl="7">
              <a:defRPr/>
            </a:pPr>
            <a:r>
              <a:rPr lang="de-DE" dirty="0" smtClean="0"/>
              <a:t>Achte Ebene</a:t>
            </a:r>
          </a:p>
          <a:p>
            <a:pPr lvl="8">
              <a:defRPr/>
            </a:pPr>
            <a:r>
              <a:rPr lang="de-DE" dirty="0" smtClean="0"/>
              <a:t>Neunte Ebene</a:t>
            </a:r>
          </a:p>
        </p:txBody>
      </p:sp>
      <p:pic>
        <p:nvPicPr>
          <p:cNvPr id="6" name="DeteconLogo" descr="C:\Users\StBerger\Desktop\DeTeCon\Template-Vorlagen\DC_Logo_blue_RGB.png"/>
          <p:cNvPicPr>
            <a:picLocks noChangeAspect="1" noChangeArrowheads="1"/>
          </p:cNvPicPr>
          <p:nvPr/>
        </p:nvPicPr>
        <p:blipFill>
          <a:blip r:embed="rId9"/>
          <a:srcRect/>
          <a:stretch>
            <a:fillRect/>
          </a:stretch>
        </p:blipFill>
        <p:spPr bwMode="auto">
          <a:xfrm>
            <a:off x="9094961" y="7071182"/>
            <a:ext cx="1264271" cy="276546"/>
          </a:xfrm>
          <a:prstGeom prst="rect">
            <a:avLst/>
          </a:prstGeom>
          <a:noFill/>
          <a:ln w="9525">
            <a:noFill/>
            <a:miter lim="800000"/>
            <a:headEnd/>
            <a:tailEnd/>
          </a:ln>
        </p:spPr>
      </p:pic>
      <p:pic>
        <p:nvPicPr>
          <p:cNvPr id="7" name="OT_ClientLogo" descr="C:\Users\StBerger\Desktop\DeTeCon\Template-Vorlagen\ClientsLogo.png" hidden="1"/>
          <p:cNvPicPr>
            <a:picLocks noChangeAspect="1" noChangeArrowheads="1"/>
          </p:cNvPicPr>
          <p:nvPr/>
        </p:nvPicPr>
        <p:blipFill>
          <a:blip r:embed="rId10"/>
          <a:srcRect/>
          <a:stretch>
            <a:fillRect/>
          </a:stretch>
        </p:blipFill>
        <p:spPr bwMode="auto">
          <a:xfrm>
            <a:off x="332313" y="7081683"/>
            <a:ext cx="1325536" cy="273046"/>
          </a:xfrm>
          <a:prstGeom prst="rect">
            <a:avLst/>
          </a:prstGeom>
          <a:noFill/>
          <a:ln w="9525">
            <a:noFill/>
            <a:miter lim="800000"/>
            <a:headEnd/>
            <a:tailEnd/>
          </a:ln>
        </p:spPr>
      </p:pic>
      <p:grpSp>
        <p:nvGrpSpPr>
          <p:cNvPr id="8" name="OT_Sticker" hidden="1"/>
          <p:cNvGrpSpPr>
            <a:grpSpLocks/>
          </p:cNvGrpSpPr>
          <p:nvPr/>
        </p:nvGrpSpPr>
        <p:grpSpPr bwMode="auto">
          <a:xfrm>
            <a:off x="9664907" y="334307"/>
            <a:ext cx="607073" cy="182030"/>
            <a:chOff x="8264524" y="303047"/>
            <a:chExt cx="519750" cy="165289"/>
          </a:xfrm>
        </p:grpSpPr>
        <p:cxnSp>
          <p:nvCxnSpPr>
            <p:cNvPr id="9" name="OT_StickerLine"/>
            <p:cNvCxnSpPr/>
            <p:nvPr/>
          </p:nvCxnSpPr>
          <p:spPr>
            <a:xfrm rot="16200000" flipH="1">
              <a:off x="8181879" y="385692"/>
              <a:ext cx="1652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T_StickerText"/>
            <p:cNvSpPr txBox="1"/>
            <p:nvPr userDrawn="1"/>
          </p:nvSpPr>
          <p:spPr>
            <a:xfrm>
              <a:off x="8319196" y="315762"/>
              <a:ext cx="465078" cy="140900"/>
            </a:xfrm>
            <a:prstGeom prst="rect">
              <a:avLst/>
            </a:prstGeom>
            <a:noFill/>
          </p:spPr>
          <p:txBody>
            <a:bodyPr wrap="none" lIns="36000" tIns="0" rIns="36000" bIns="0">
              <a:spAutoFit/>
            </a:bodyPr>
            <a:lstStyle/>
            <a:p>
              <a:pPr algn="r">
                <a:lnSpc>
                  <a:spcPct val="90000"/>
                </a:lnSpc>
                <a:defRPr/>
              </a:pPr>
              <a:r>
                <a:rPr lang="de-DE" sz="1100" b="1" dirty="0">
                  <a:latin typeface="+mn-lt"/>
                </a:rPr>
                <a:t>Sticker</a:t>
              </a:r>
            </a:p>
          </p:txBody>
        </p:sp>
      </p:grpSp>
      <p:graphicFrame>
        <p:nvGraphicFramePr>
          <p:cNvPr id="12" name="Rectangle 2" hidden="1"/>
          <p:cNvGraphicFramePr>
            <a:graphicFrameLocks/>
          </p:cNvGraphicFramePr>
          <p:nvPr>
            <p:custDataLst>
              <p:tags r:id="rId4"/>
            </p:custDataLst>
          </p:nvPr>
        </p:nvGraphicFramePr>
        <p:xfrm>
          <a:off x="0" y="0"/>
          <a:ext cx="185649" cy="175029"/>
        </p:xfrm>
        <a:graphic>
          <a:graphicData uri="http://schemas.openxmlformats.org/presentationml/2006/ole">
            <p:oleObj spid="_x0000_s296963" name="think-cell Slide" r:id="rId11" imgW="0" imgH="0" progId="">
              <p:embed/>
            </p:oleObj>
          </a:graphicData>
        </a:graphic>
      </p:graphicFrame>
      <p:sp>
        <p:nvSpPr>
          <p:cNvPr id="2" name="Title 1"/>
          <p:cNvSpPr>
            <a:spLocks noGrp="1"/>
          </p:cNvSpPr>
          <p:nvPr>
            <p:ph type="title"/>
          </p:nvPr>
        </p:nvSpPr>
        <p:spPr/>
        <p:txBody>
          <a:bodyPr/>
          <a:lstStyle>
            <a:lvl1pPr>
              <a:defRPr>
                <a:latin typeface="+mn-lt"/>
              </a:defRPr>
            </a:lvl1pPr>
          </a:lstStyle>
          <a:p>
            <a:r>
              <a:rPr lang="de-DE" smtClean="0"/>
              <a:t>Titelmasterformat durch Klicken bearbeiten</a:t>
            </a:r>
            <a:endParaRPr lang="de-DE" dirty="0"/>
          </a:p>
        </p:txBody>
      </p:sp>
      <p:sp>
        <p:nvSpPr>
          <p:cNvPr id="13" name="Date Placeholder 3"/>
          <p:cNvSpPr>
            <a:spLocks noGrp="1"/>
          </p:cNvSpPr>
          <p:nvPr>
            <p:ph type="dt" sz="half" idx="10"/>
            <p:custDataLst>
              <p:tags r:id="rId5"/>
            </p:custDataLst>
          </p:nvPr>
        </p:nvSpPr>
        <p:spPr/>
        <p:txBody>
          <a:bodyPr/>
          <a:lstStyle>
            <a:lvl1pPr>
              <a:defRPr/>
            </a:lvl1pPr>
          </a:lstStyle>
          <a:p>
            <a:fld id="{DF5FAA5D-8667-4BBD-82C5-E8E7B3D70D7A}" type="datetimeFigureOut">
              <a:rPr lang="en-US"/>
              <a:pPr/>
              <a:t>11/21/12</a:t>
            </a:fld>
            <a:r>
              <a:rPr lang="en-US"/>
              <a:t>© Detecon</a:t>
            </a:r>
            <a:endParaRPr lang="de-DE"/>
          </a:p>
        </p:txBody>
      </p:sp>
      <p:sp>
        <p:nvSpPr>
          <p:cNvPr id="14" name="Footer Placeholder 4"/>
          <p:cNvSpPr>
            <a:spLocks noGrp="1"/>
          </p:cNvSpPr>
          <p:nvPr>
            <p:ph type="ftr" sz="quarter" idx="11"/>
            <p:custDataLst>
              <p:tags r:id="rId6"/>
            </p:custDataLst>
          </p:nvPr>
        </p:nvSpPr>
        <p:spPr/>
        <p:txBody>
          <a:bodyPr/>
          <a:lstStyle>
            <a:lvl1pPr>
              <a:defRPr>
                <a:solidFill>
                  <a:schemeClr val="tx1"/>
                </a:solidFill>
              </a:defRPr>
            </a:lvl1pPr>
          </a:lstStyle>
          <a:p>
            <a:r>
              <a:rPr lang="en-GB"/>
              <a:t>DETECON ICT 2032  BITKOM V06.PPTXDETECON ICT 2032  BITKOM V06.PPTX</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No Layout">
    <p:spTree>
      <p:nvGrpSpPr>
        <p:cNvPr id="1" name=""/>
        <p:cNvGrpSpPr/>
        <p:nvPr/>
      </p:nvGrpSpPr>
      <p:grpSpPr>
        <a:xfrm>
          <a:off x="0" y="0"/>
          <a:ext cx="0" cy="0"/>
          <a:chOff x="0" y="0"/>
          <a:chExt cx="0" cy="0"/>
        </a:xfrm>
      </p:grpSpPr>
      <p:graphicFrame>
        <p:nvGraphicFramePr>
          <p:cNvPr id="2" name="Rectangle 2" hidden="1"/>
          <p:cNvGraphicFramePr>
            <a:graphicFrameLocks/>
          </p:cNvGraphicFramePr>
          <p:nvPr>
            <p:custDataLst>
              <p:tags r:id="rId2"/>
            </p:custDataLst>
          </p:nvPr>
        </p:nvGraphicFramePr>
        <p:xfrm>
          <a:off x="0" y="0"/>
          <a:ext cx="185649" cy="175029"/>
        </p:xfrm>
        <a:graphic>
          <a:graphicData uri="http://schemas.openxmlformats.org/presentationml/2006/ole">
            <p:oleObj spid="_x0000_s297986" name="think-cell Slide" r:id="rId5" imgW="0" imgH="0" progId="">
              <p:embed/>
            </p:oleObj>
          </a:graphicData>
        </a:graphic>
      </p:graphicFrame>
      <p:sp>
        <p:nvSpPr>
          <p:cNvPr id="3" name="Date Placeholder 3"/>
          <p:cNvSpPr>
            <a:spLocks noGrp="1"/>
          </p:cNvSpPr>
          <p:nvPr>
            <p:ph type="dt" sz="half" idx="10"/>
            <p:custDataLst>
              <p:tags r:id="rId3"/>
            </p:custDataLst>
          </p:nvPr>
        </p:nvSpPr>
        <p:spPr/>
        <p:txBody>
          <a:bodyPr/>
          <a:lstStyle>
            <a:lvl1pPr>
              <a:defRPr/>
            </a:lvl1pPr>
          </a:lstStyle>
          <a:p>
            <a:fld id="{D21B3F64-645B-45AC-9F0F-399ACE85EE5B}" type="datetimeFigureOut">
              <a:rPr lang="en-US"/>
              <a:pPr/>
              <a:t>11/21/12</a:t>
            </a:fld>
            <a:r>
              <a:rPr lang="en-US"/>
              <a:t>© Detecon</a:t>
            </a:r>
            <a:endParaRPr lang="de-DE"/>
          </a:p>
        </p:txBody>
      </p:sp>
      <p:sp>
        <p:nvSpPr>
          <p:cNvPr id="4" name="Footer Placeholder 18"/>
          <p:cNvSpPr>
            <a:spLocks noGrp="1"/>
          </p:cNvSpPr>
          <p:nvPr>
            <p:ph type="ftr" sz="quarter" idx="11"/>
          </p:nvPr>
        </p:nvSpPr>
        <p:spPr/>
        <p:txBody>
          <a:bodyPr/>
          <a:lstStyle>
            <a:lvl1pPr>
              <a:defRPr/>
            </a:lvl1pPr>
          </a:lstStyle>
          <a:p>
            <a:r>
              <a:rPr lang="de-DE"/>
              <a:t>DETECON ICT 2032  BITKOM V06.PPTXDETECON ICT 2032  BITKOM V06.PPTX</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Title and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0" y="0"/>
          <a:ext cx="185649" cy="175029"/>
        </p:xfrm>
        <a:graphic>
          <a:graphicData uri="http://schemas.openxmlformats.org/presentationml/2006/ole">
            <p:oleObj spid="_x0000_s299010" name="think-cell Slide" r:id="rId6" imgW="0" imgH="0" progId="">
              <p:embed/>
            </p:oleObj>
          </a:graphicData>
        </a:graphic>
      </p:graphicFrame>
      <p:sp>
        <p:nvSpPr>
          <p:cNvPr id="6" name="OT_FootnoteSource" hidden="1"/>
          <p:cNvSpPr txBox="1"/>
          <p:nvPr>
            <p:custDataLst>
              <p:tags r:id="rId3"/>
            </p:custDataLst>
          </p:nvPr>
        </p:nvSpPr>
        <p:spPr>
          <a:xfrm>
            <a:off x="332313" y="6558346"/>
            <a:ext cx="4856586" cy="276999"/>
          </a:xfrm>
          <a:prstGeom prst="rect">
            <a:avLst/>
          </a:prstGeom>
          <a:noFill/>
        </p:spPr>
        <p:txBody>
          <a:bodyPr lIns="0" tIns="0" rIns="0" bIns="0">
            <a:spAutoFit/>
          </a:bodyPr>
          <a:lstStyle/>
          <a:p>
            <a:pPr marL="465392" indent="-465392" fontAlgn="auto">
              <a:spcBef>
                <a:spcPts val="0"/>
              </a:spcBef>
              <a:spcAft>
                <a:spcPts val="0"/>
              </a:spcAft>
              <a:tabLst>
                <a:tab pos="411066" algn="r"/>
              </a:tabLst>
              <a:defRPr/>
            </a:pPr>
            <a:r>
              <a:rPr lang="de-DE" sz="900" i="1" dirty="0"/>
              <a:t>	1	Text</a:t>
            </a:r>
          </a:p>
          <a:p>
            <a:pPr marL="465392" indent="-465392" fontAlgn="auto">
              <a:spcBef>
                <a:spcPts val="0"/>
              </a:spcBef>
              <a:spcAft>
                <a:spcPts val="0"/>
              </a:spcAft>
              <a:tabLst>
                <a:tab pos="411066" algn="r"/>
              </a:tabLst>
              <a:defRPr/>
            </a:pPr>
            <a:r>
              <a:rPr lang="de-DE" sz="900" i="1" dirty="0"/>
              <a:t>Source:		</a:t>
            </a:r>
            <a:r>
              <a:rPr lang="de-DE" sz="900" i="1" dirty="0" err="1"/>
              <a:t>FootnoteAndSource</a:t>
            </a:r>
            <a:endParaRPr lang="de-DE" sz="900" i="1" dirty="0"/>
          </a:p>
        </p:txBody>
      </p:sp>
      <p:sp>
        <p:nvSpPr>
          <p:cNvPr id="7" name="OT_TextBox" hidden="1"/>
          <p:cNvSpPr>
            <a:spLocks/>
          </p:cNvSpPr>
          <p:nvPr/>
        </p:nvSpPr>
        <p:spPr>
          <a:xfrm>
            <a:off x="-2906042" y="6"/>
            <a:ext cx="2906047" cy="2028260"/>
          </a:xfrm>
          <a:prstGeom prst="rect">
            <a:avLst/>
          </a:prstGeom>
        </p:spPr>
        <p:txBody>
          <a:bodyPr lIns="123196" tIns="123196" rIns="123196" bIns="123196">
            <a:sp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defRPr/>
            </a:pPr>
            <a:r>
              <a:rPr lang="de-DE" dirty="0" err="1" smtClean="0"/>
              <a:t>OfficeToolsTextBox</a:t>
            </a:r>
            <a:endParaRPr lang="de-DE" dirty="0" smtClean="0"/>
          </a:p>
          <a:p>
            <a:pPr lvl="1">
              <a:lnSpc>
                <a:spcPct val="90000"/>
              </a:lnSpc>
              <a:buClr>
                <a:schemeClr val="accent5"/>
              </a:buClr>
              <a:defRPr/>
            </a:pPr>
            <a:r>
              <a:rPr lang="de-DE" dirty="0" smtClean="0"/>
              <a:t>Zweite Ebene</a:t>
            </a:r>
          </a:p>
          <a:p>
            <a:pPr lvl="2">
              <a:buClr>
                <a:schemeClr val="accent5"/>
              </a:buClr>
              <a:defRPr/>
            </a:pPr>
            <a:r>
              <a:rPr lang="de-DE" dirty="0" smtClean="0"/>
              <a:t>Dritte Ebene</a:t>
            </a:r>
          </a:p>
          <a:p>
            <a:pPr lvl="3">
              <a:defRPr/>
            </a:pPr>
            <a:r>
              <a:rPr lang="de-DE" dirty="0" smtClean="0"/>
              <a:t>Vierte Ebene</a:t>
            </a:r>
          </a:p>
          <a:p>
            <a:pPr lvl="4">
              <a:defRPr/>
            </a:pPr>
            <a:r>
              <a:rPr lang="de-DE" dirty="0" smtClean="0"/>
              <a:t>Fünfte Ebene</a:t>
            </a:r>
          </a:p>
          <a:p>
            <a:pPr lvl="5">
              <a:defRPr/>
            </a:pPr>
            <a:r>
              <a:rPr lang="de-DE" dirty="0" smtClean="0"/>
              <a:t>Sechste Ebene</a:t>
            </a:r>
          </a:p>
          <a:p>
            <a:pPr lvl="6">
              <a:defRPr/>
            </a:pPr>
            <a:r>
              <a:rPr lang="de-DE" dirty="0" smtClean="0"/>
              <a:t>Siebente Ebene</a:t>
            </a:r>
          </a:p>
          <a:p>
            <a:pPr lvl="7">
              <a:defRPr/>
            </a:pPr>
            <a:r>
              <a:rPr lang="de-DE" dirty="0" smtClean="0"/>
              <a:t>Achte Ebene</a:t>
            </a:r>
          </a:p>
          <a:p>
            <a:pPr lvl="8">
              <a:defRPr/>
            </a:pPr>
            <a:r>
              <a:rPr lang="de-DE" dirty="0" smtClean="0"/>
              <a:t>Neunte Ebene</a:t>
            </a:r>
          </a:p>
        </p:txBody>
      </p:sp>
      <p:pic>
        <p:nvPicPr>
          <p:cNvPr id="8" name="DeteconLogo" descr="C:\Users\StBerger\Desktop\DeTeCon\Template-Vorlagen\DC_Logo_blue_RGB.png"/>
          <p:cNvPicPr>
            <a:picLocks noChangeAspect="1" noChangeArrowheads="1"/>
          </p:cNvPicPr>
          <p:nvPr/>
        </p:nvPicPr>
        <p:blipFill>
          <a:blip r:embed="rId7"/>
          <a:srcRect/>
          <a:stretch>
            <a:fillRect/>
          </a:stretch>
        </p:blipFill>
        <p:spPr bwMode="auto">
          <a:xfrm>
            <a:off x="9094961" y="7071182"/>
            <a:ext cx="1264271" cy="276546"/>
          </a:xfrm>
          <a:prstGeom prst="rect">
            <a:avLst/>
          </a:prstGeom>
          <a:noFill/>
          <a:ln w="9525">
            <a:noFill/>
            <a:miter lim="800000"/>
            <a:headEnd/>
            <a:tailEnd/>
          </a:ln>
        </p:spPr>
      </p:pic>
      <p:pic>
        <p:nvPicPr>
          <p:cNvPr id="9" name="OT_ClientLogo" descr="C:\Users\StBerger\Desktop\DeTeCon\Template-Vorlagen\ClientsLogo.png" hidden="1"/>
          <p:cNvPicPr>
            <a:picLocks noChangeAspect="1" noChangeArrowheads="1"/>
          </p:cNvPicPr>
          <p:nvPr/>
        </p:nvPicPr>
        <p:blipFill>
          <a:blip r:embed="rId8"/>
          <a:srcRect/>
          <a:stretch>
            <a:fillRect/>
          </a:stretch>
        </p:blipFill>
        <p:spPr bwMode="auto">
          <a:xfrm>
            <a:off x="332313" y="7081683"/>
            <a:ext cx="1325536" cy="273046"/>
          </a:xfrm>
          <a:prstGeom prst="rect">
            <a:avLst/>
          </a:prstGeom>
          <a:noFill/>
          <a:ln w="9525">
            <a:noFill/>
            <a:miter lim="800000"/>
            <a:headEnd/>
            <a:tailEnd/>
          </a:ln>
        </p:spPr>
      </p:pic>
      <p:grpSp>
        <p:nvGrpSpPr>
          <p:cNvPr id="2" name="OT_Sticker" hidden="1"/>
          <p:cNvGrpSpPr>
            <a:grpSpLocks/>
          </p:cNvGrpSpPr>
          <p:nvPr/>
        </p:nvGrpSpPr>
        <p:grpSpPr bwMode="auto">
          <a:xfrm>
            <a:off x="9664907" y="334307"/>
            <a:ext cx="607073" cy="182030"/>
            <a:chOff x="8264524" y="303047"/>
            <a:chExt cx="519750" cy="165289"/>
          </a:xfrm>
        </p:grpSpPr>
        <p:cxnSp>
          <p:nvCxnSpPr>
            <p:cNvPr id="11" name="OT_StickerLine"/>
            <p:cNvCxnSpPr/>
            <p:nvPr/>
          </p:nvCxnSpPr>
          <p:spPr>
            <a:xfrm rot="16200000" flipH="1">
              <a:off x="8181879" y="385692"/>
              <a:ext cx="1652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T_StickerText"/>
            <p:cNvSpPr txBox="1"/>
            <p:nvPr userDrawn="1"/>
          </p:nvSpPr>
          <p:spPr>
            <a:xfrm>
              <a:off x="8319196" y="315762"/>
              <a:ext cx="465078" cy="140900"/>
            </a:xfrm>
            <a:prstGeom prst="rect">
              <a:avLst/>
            </a:prstGeom>
            <a:noFill/>
          </p:spPr>
          <p:txBody>
            <a:bodyPr wrap="none" lIns="36000" tIns="0" rIns="36000" bIns="0">
              <a:spAutoFit/>
            </a:bodyPr>
            <a:lstStyle/>
            <a:p>
              <a:pPr algn="r">
                <a:lnSpc>
                  <a:spcPct val="90000"/>
                </a:lnSpc>
                <a:defRPr/>
              </a:pPr>
              <a:r>
                <a:rPr lang="de-DE" sz="1100" b="1" dirty="0">
                  <a:latin typeface="+mn-lt"/>
                </a:rPr>
                <a:t>Sticker</a:t>
              </a:r>
            </a:p>
          </p:txBody>
        </p:sp>
      </p:grpSp>
      <p:graphicFrame>
        <p:nvGraphicFramePr>
          <p:cNvPr id="14" name="Rectangle 2" hidden="1"/>
          <p:cNvGraphicFramePr>
            <a:graphicFrameLocks/>
          </p:cNvGraphicFramePr>
          <p:nvPr>
            <p:custDataLst>
              <p:tags r:id="rId4"/>
            </p:custDataLst>
          </p:nvPr>
        </p:nvGraphicFramePr>
        <p:xfrm>
          <a:off x="0" y="0"/>
          <a:ext cx="185649" cy="175029"/>
        </p:xfrm>
        <a:graphic>
          <a:graphicData uri="http://schemas.openxmlformats.org/presentationml/2006/ole">
            <p:oleObj spid="_x0000_s299011" name="think-cell Slide" r:id="rId9" imgW="0" imgH="0" progId="">
              <p:embed/>
            </p:oleObj>
          </a:graphicData>
        </a:graphic>
      </p:graphicFrame>
      <p:sp>
        <p:nvSpPr>
          <p:cNvPr id="22" name="Text Placeholder 21"/>
          <p:cNvSpPr>
            <a:spLocks noGrp="1"/>
          </p:cNvSpPr>
          <p:nvPr>
            <p:ph type="body" sz="quarter" idx="10"/>
          </p:nvPr>
        </p:nvSpPr>
        <p:spPr>
          <a:xfrm>
            <a:off x="336027" y="325563"/>
            <a:ext cx="10023204" cy="206534"/>
          </a:xfrm>
          <a:solidFill>
            <a:schemeClr val="bg2"/>
          </a:solidFill>
        </p:spPr>
        <p:txBody>
          <a:bodyPr lIns="82130" anchor="ctr"/>
          <a:lstStyle>
            <a:lvl1pPr defTabSz="206438">
              <a:defRPr sz="1100" b="1"/>
            </a:lvl1pPr>
            <a:lvl3pPr>
              <a:buNone/>
              <a:defRPr/>
            </a:lvl3pPr>
          </a:lstStyle>
          <a:p>
            <a:pPr lvl="0"/>
            <a:r>
              <a:rPr lang="de-DE" dirty="0" smtClean="0"/>
              <a:t>Click to edit Master text styles</a:t>
            </a:r>
          </a:p>
        </p:txBody>
      </p:sp>
      <p:sp>
        <p:nvSpPr>
          <p:cNvPr id="29" name="Text Placeholder 28"/>
          <p:cNvSpPr>
            <a:spLocks noGrp="1"/>
          </p:cNvSpPr>
          <p:nvPr>
            <p:ph type="body" sz="quarter" idx="12"/>
          </p:nvPr>
        </p:nvSpPr>
        <p:spPr>
          <a:xfrm>
            <a:off x="336028" y="1636524"/>
            <a:ext cx="10023203" cy="29387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Title 17"/>
          <p:cNvSpPr>
            <a:spLocks noGrp="1"/>
          </p:cNvSpPr>
          <p:nvPr>
            <p:ph type="title"/>
          </p:nvPr>
        </p:nvSpPr>
        <p:spPr/>
        <p:txBody>
          <a:bodyPr/>
          <a:lstStyle/>
          <a:p>
            <a:r>
              <a:rPr lang="en-US" smtClean="0"/>
              <a:t>Click to edit Master title style</a:t>
            </a:r>
            <a:endParaRPr lang="de-DE"/>
          </a:p>
        </p:txBody>
      </p:sp>
      <p:sp>
        <p:nvSpPr>
          <p:cNvPr id="15" name="Date Placeholder 22"/>
          <p:cNvSpPr>
            <a:spLocks noGrp="1"/>
          </p:cNvSpPr>
          <p:nvPr>
            <p:ph type="dt" sz="half" idx="13"/>
          </p:nvPr>
        </p:nvSpPr>
        <p:spPr/>
        <p:txBody>
          <a:bodyPr/>
          <a:lstStyle>
            <a:lvl1pPr>
              <a:defRPr/>
            </a:lvl1pPr>
          </a:lstStyle>
          <a:p>
            <a:fld id="{25634C40-1638-447C-ACA3-8F06434D82E0}" type="datetimeFigureOut">
              <a:rPr lang="en-US"/>
              <a:pPr/>
              <a:t>11/21/12</a:t>
            </a:fld>
            <a:r>
              <a:rPr lang="en-US"/>
              <a:t>© Detecon</a:t>
            </a:r>
            <a:endParaRPr lang="de-DE"/>
          </a:p>
        </p:txBody>
      </p:sp>
      <p:sp>
        <p:nvSpPr>
          <p:cNvPr id="17" name="Footer Placeholder 24"/>
          <p:cNvSpPr>
            <a:spLocks noGrp="1"/>
          </p:cNvSpPr>
          <p:nvPr>
            <p:ph type="ftr" sz="quarter" idx="15"/>
          </p:nvPr>
        </p:nvSpPr>
        <p:spPr/>
        <p:txBody>
          <a:bodyPr/>
          <a:lstStyle>
            <a:lvl1pPr>
              <a:defRPr/>
            </a:lvl1pPr>
          </a:lstStyle>
          <a:p>
            <a:r>
              <a:rPr lang="de-DE"/>
              <a:t>DETECON ICT 2032  BITKOM V06.PPTXDETECON ICT 2032  BITKOM V06.PPTX</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8" name="Rectangle 5"/>
          <p:cNvSpPr>
            <a:spLocks/>
          </p:cNvSpPr>
          <p:nvPr userDrawn="1"/>
        </p:nvSpPr>
        <p:spPr bwMode="auto">
          <a:xfrm>
            <a:off x="4432300" y="7133431"/>
            <a:ext cx="1994770" cy="2286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marL="0" marR="0" indent="0" algn="ctr" defTabSz="1041400" rtl="0" eaLnBrk="1" fontAlgn="base" latinLnBrk="0" hangingPunct="1">
              <a:lnSpc>
                <a:spcPct val="70000"/>
              </a:lnSpc>
              <a:spcBef>
                <a:spcPct val="50000"/>
              </a:spcBef>
              <a:spcAft>
                <a:spcPct val="0"/>
              </a:spcAft>
              <a:buClrTx/>
              <a:buSzTx/>
              <a:buFontTx/>
              <a:buNone/>
              <a:tabLst/>
              <a:defRPr/>
            </a:pPr>
            <a:fld id="{DA615282-5F7F-5546-BEF0-703FC70E504B}" type="slidenum">
              <a:rPr lang="en-US" sz="800">
                <a:solidFill>
                  <a:srgbClr val="451D52">
                    <a:alpha val="75999"/>
                  </a:srgbClr>
                </a:solidFill>
                <a:latin typeface="Arial Black"/>
                <a:ea typeface="Chalkduster" pitchFamily="-1" charset="0"/>
                <a:cs typeface="Arial Black"/>
                <a:sym typeface="Chalkduster" pitchFamily="-1" charset="0"/>
              </a:rPr>
              <a:pPr marL="0" marR="0" indent="0" algn="ctr" defTabSz="1041400" rtl="0" eaLnBrk="1" fontAlgn="base" latinLnBrk="0" hangingPunct="1">
                <a:lnSpc>
                  <a:spcPct val="70000"/>
                </a:lnSpc>
                <a:spcBef>
                  <a:spcPct val="50000"/>
                </a:spcBef>
                <a:spcAft>
                  <a:spcPct val="0"/>
                </a:spcAft>
                <a:buClrTx/>
                <a:buSzTx/>
                <a:buFontTx/>
                <a:buNone/>
                <a:tabLst/>
                <a:defRPr/>
              </a:pPr>
              <a:t>‹#›</a:t>
            </a:fld>
            <a:endParaRPr lang="en-US" sz="800">
              <a:solidFill>
                <a:srgbClr val="451D52">
                  <a:alpha val="75999"/>
                </a:srgbClr>
              </a:solidFill>
              <a:latin typeface="Arial Black"/>
              <a:ea typeface="Chalkduster" pitchFamily="-1" charset="0"/>
              <a:cs typeface="Arial Black"/>
              <a:sym typeface="Chalkduster" pitchFamily="-1" charset="0"/>
            </a:endParaRPr>
          </a:p>
        </p:txBody>
      </p:sp>
    </p:spTree>
  </p:cSld>
  <p:clrMapOvr>
    <a:masterClrMapping/>
  </p:clrMapOvr>
  <p:transition>
    <p:fade/>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5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8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9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0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1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2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3_Titel en object">
    <p:spTree>
      <p:nvGrpSpPr>
        <p:cNvPr id="1" name=""/>
        <p:cNvGrpSpPr/>
        <p:nvPr/>
      </p:nvGrpSpPr>
      <p:grpSpPr>
        <a:xfrm>
          <a:off x="0" y="0"/>
          <a:ext cx="0" cy="0"/>
          <a:chOff x="0" y="0"/>
          <a:chExt cx="0" cy="0"/>
        </a:xfrm>
      </p:grpSpPr>
      <p:sp>
        <p:nvSpPr>
          <p:cNvPr id="6" name="Rechthoek 10"/>
          <p:cNvSpPr>
            <a:spLocks noChangeArrowheads="1"/>
          </p:cNvSpPr>
          <p:nvPr/>
        </p:nvSpPr>
        <p:spPr bwMode="auto">
          <a:xfrm>
            <a:off x="0" y="1008063"/>
            <a:ext cx="215900"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7" name="Rechthoek 11"/>
          <p:cNvSpPr>
            <a:spLocks noChangeArrowheads="1"/>
          </p:cNvSpPr>
          <p:nvPr/>
        </p:nvSpPr>
        <p:spPr bwMode="auto">
          <a:xfrm>
            <a:off x="1109663" y="1008063"/>
            <a:ext cx="9583737" cy="19050"/>
          </a:xfrm>
          <a:prstGeom prst="rect">
            <a:avLst/>
          </a:prstGeom>
          <a:solidFill>
            <a:srgbClr val="EF8213"/>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8" name="Rechthoek 12"/>
          <p:cNvSpPr>
            <a:spLocks noChangeArrowheads="1"/>
          </p:cNvSpPr>
          <p:nvPr/>
        </p:nvSpPr>
        <p:spPr bwMode="auto">
          <a:xfrm>
            <a:off x="658813" y="1362075"/>
            <a:ext cx="128587"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9" name="Rechthoek 13"/>
          <p:cNvSpPr>
            <a:spLocks noChangeArrowheads="1"/>
          </p:cNvSpPr>
          <p:nvPr/>
        </p:nvSpPr>
        <p:spPr bwMode="auto">
          <a:xfrm>
            <a:off x="1111250" y="1076325"/>
            <a:ext cx="247650"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0" name="Rechthoek 14"/>
          <p:cNvSpPr>
            <a:spLocks noChangeArrowheads="1"/>
          </p:cNvSpPr>
          <p:nvPr/>
        </p:nvSpPr>
        <p:spPr bwMode="auto">
          <a:xfrm>
            <a:off x="828675" y="1363663"/>
            <a:ext cx="246063" cy="247650"/>
          </a:xfrm>
          <a:prstGeom prst="rect">
            <a:avLst/>
          </a:prstGeom>
          <a:solidFill>
            <a:srgbClr val="C5B5A2"/>
          </a:solidFill>
          <a:ln w="25400">
            <a:noFill/>
            <a:miter lim="800000"/>
            <a:headEnd/>
            <a:tailEnd/>
          </a:ln>
        </p:spPr>
        <p:txBody>
          <a:bodyPr lIns="90943" tIns="45473" rIns="90943" bIns="45473" anchor="ctr">
            <a:prstTxWarp prst="textNoShape">
              <a:avLst/>
            </a:prstTxWarp>
          </a:bodyPr>
          <a:lstStyle/>
          <a:p>
            <a:pPr algn="ctr"/>
            <a:r>
              <a:rPr lang="en-US">
                <a:solidFill>
                  <a:srgbClr val="FFFFFF"/>
                </a:solidFill>
                <a:latin typeface="Calibri" pitchFamily="-84" charset="0"/>
              </a:rPr>
              <a:t>       </a:t>
            </a:r>
            <a:endParaRPr lang="nl-NL">
              <a:solidFill>
                <a:srgbClr val="FFFFFF"/>
              </a:solidFill>
              <a:latin typeface="Calibri" pitchFamily="-84" charset="0"/>
            </a:endParaRPr>
          </a:p>
        </p:txBody>
      </p:sp>
      <p:sp>
        <p:nvSpPr>
          <p:cNvPr id="11" name="Rechthoek 15"/>
          <p:cNvSpPr>
            <a:spLocks noChangeArrowheads="1"/>
          </p:cNvSpPr>
          <p:nvPr/>
        </p:nvSpPr>
        <p:spPr bwMode="auto">
          <a:xfrm>
            <a:off x="825500" y="1655763"/>
            <a:ext cx="128588" cy="127000"/>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sp>
        <p:nvSpPr>
          <p:cNvPr id="12" name="Rechthoek 16"/>
          <p:cNvSpPr>
            <a:spLocks noChangeArrowheads="1"/>
          </p:cNvSpPr>
          <p:nvPr/>
        </p:nvSpPr>
        <p:spPr bwMode="auto">
          <a:xfrm>
            <a:off x="1114425" y="1362075"/>
            <a:ext cx="130175" cy="128588"/>
          </a:xfrm>
          <a:prstGeom prst="rect">
            <a:avLst/>
          </a:prstGeom>
          <a:solidFill>
            <a:srgbClr val="77769D"/>
          </a:solidFill>
          <a:ln w="25400">
            <a:noFill/>
            <a:miter lim="800000"/>
            <a:headEnd/>
            <a:tailEnd/>
          </a:ln>
        </p:spPr>
        <p:txBody>
          <a:bodyPr lIns="90943" tIns="45473" rIns="90943" bIns="45473" anchor="ctr">
            <a:prstTxWarp prst="textNoShape">
              <a:avLst/>
            </a:prstTxWarp>
          </a:bodyPr>
          <a:lstStyle/>
          <a:p>
            <a:pPr algn="ctr" defTabSz="1042320" fontAlgn="auto">
              <a:spcBef>
                <a:spcPts val="0"/>
              </a:spcBef>
              <a:spcAft>
                <a:spcPts val="0"/>
              </a:spcAft>
              <a:defRPr/>
            </a:pPr>
            <a:endParaRPr lang="nl-NL">
              <a:solidFill>
                <a:schemeClr val="lt1"/>
              </a:solidFill>
              <a:latin typeface="+mn-lt"/>
            </a:endParaRPr>
          </a:p>
        </p:txBody>
      </p:sp>
      <p:pic>
        <p:nvPicPr>
          <p:cNvPr id="13" name="Afbeelding 17" descr="RSM-logo.png"/>
          <p:cNvPicPr>
            <a:picLocks noChangeAspect="1"/>
          </p:cNvPicPr>
          <p:nvPr/>
        </p:nvPicPr>
        <p:blipFill>
          <a:blip r:embed="rId2"/>
          <a:srcRect/>
          <a:stretch>
            <a:fillRect/>
          </a:stretch>
        </p:blipFill>
        <p:spPr bwMode="auto">
          <a:xfrm>
            <a:off x="9094788" y="6757988"/>
            <a:ext cx="1189037" cy="471487"/>
          </a:xfrm>
          <a:prstGeom prst="rect">
            <a:avLst/>
          </a:prstGeom>
          <a:noFill/>
          <a:ln w="9525">
            <a:noFill/>
            <a:miter lim="800000"/>
            <a:headEnd/>
            <a:tailEnd/>
          </a:ln>
        </p:spPr>
      </p:pic>
      <p:sp>
        <p:nvSpPr>
          <p:cNvPr id="2" name="Titel 1"/>
          <p:cNvSpPr>
            <a:spLocks noGrp="1"/>
          </p:cNvSpPr>
          <p:nvPr>
            <p:ph type="title"/>
          </p:nvPr>
        </p:nvSpPr>
        <p:spPr>
          <a:xfrm>
            <a:off x="1846238" y="280169"/>
            <a:ext cx="8400363" cy="642942"/>
          </a:xfrm>
        </p:spPr>
        <p:txBody>
          <a:bodyPr/>
          <a:lstStyle>
            <a:lvl1pPr algn="l">
              <a:defRPr sz="2000" cap="all" baseline="0">
                <a:solidFill>
                  <a:srgbClr val="00275D"/>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846238" y="1494615"/>
            <a:ext cx="8429684" cy="5072098"/>
          </a:xfrm>
        </p:spPr>
        <p:txBody>
          <a:bodyPr>
            <a:noAutofit/>
          </a:bodyPr>
          <a:lstStyle>
            <a:lvl1pPr>
              <a:defRPr sz="1800">
                <a:solidFill>
                  <a:srgbClr val="00275D"/>
                </a:solidFill>
                <a:latin typeface="Arial" pitchFamily="34" charset="0"/>
                <a:cs typeface="Arial" pitchFamily="34" charset="0"/>
              </a:defRPr>
            </a:lvl1pPr>
            <a:lvl2pPr>
              <a:defRPr sz="1800">
                <a:solidFill>
                  <a:srgbClr val="00275D"/>
                </a:solidFill>
                <a:latin typeface="Arial" pitchFamily="34" charset="0"/>
                <a:cs typeface="Arial" pitchFamily="34" charset="0"/>
              </a:defRPr>
            </a:lvl2pPr>
            <a:lvl3pPr>
              <a:defRPr sz="1800">
                <a:solidFill>
                  <a:srgbClr val="00275D"/>
                </a:solidFill>
                <a:latin typeface="Arial" pitchFamily="34" charset="0"/>
                <a:cs typeface="Arial" pitchFamily="34" charset="0"/>
              </a:defRPr>
            </a:lvl3pPr>
            <a:lvl4pPr>
              <a:defRPr sz="1800">
                <a:solidFill>
                  <a:srgbClr val="00275D"/>
                </a:solidFill>
                <a:latin typeface="Arial" pitchFamily="34" charset="0"/>
                <a:cs typeface="Arial" pitchFamily="34" charset="0"/>
              </a:defRPr>
            </a:lvl4pPr>
            <a:lvl5pPr>
              <a:defRPr sz="1800">
                <a:solidFill>
                  <a:srgbClr val="00275D"/>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4" name="Tijdelijke aanduiding voor datum 3"/>
          <p:cNvSpPr>
            <a:spLocks noGrp="1"/>
          </p:cNvSpPr>
          <p:nvPr>
            <p:ph type="dt" sz="half" idx="14"/>
          </p:nvPr>
        </p:nvSpPr>
        <p:spPr/>
        <p:txBody>
          <a:bodyPr/>
          <a:lstStyle>
            <a:lvl1pPr>
              <a:defRPr/>
            </a:lvl1pPr>
          </a:lstStyle>
          <a:p>
            <a:fld id="{FC5F4A72-38D4-C340-91BD-39AB091236C8}" type="datetime1">
              <a:rPr lang="en-US" smtClean="0"/>
              <a:pPr/>
              <a:t>11/21/12</a:t>
            </a:fld>
            <a:endParaRPr lang="nl-NL"/>
          </a:p>
        </p:txBody>
      </p:sp>
      <p:sp>
        <p:nvSpPr>
          <p:cNvPr id="15" name="Tijdelijke aanduiding voor voettekst 4"/>
          <p:cNvSpPr>
            <a:spLocks noGrp="1"/>
          </p:cNvSpPr>
          <p:nvPr>
            <p:ph type="ftr" sz="quarter" idx="15"/>
          </p:nvPr>
        </p:nvSpPr>
        <p:spPr/>
        <p:txBody>
          <a:bodyPr/>
          <a:lstStyle>
            <a:lvl1pPr algn="l">
              <a:defRPr sz="1000" dirty="0">
                <a:solidFill>
                  <a:srgbClr val="00275D"/>
                </a:solidFill>
                <a:latin typeface="+mn-lt"/>
                <a:cs typeface="+mn-cs"/>
              </a:defRPr>
            </a:lvl1pPr>
          </a:lstStyle>
          <a:p>
            <a:pPr>
              <a:defRPr/>
            </a:pPr>
            <a:endParaRPr lang="nl-NL"/>
          </a:p>
        </p:txBody>
      </p:sp>
      <p:sp>
        <p:nvSpPr>
          <p:cNvPr id="16" name="Tijdelijke aanduiding voor dianummer 5"/>
          <p:cNvSpPr>
            <a:spLocks noGrp="1"/>
          </p:cNvSpPr>
          <p:nvPr>
            <p:ph type="sldNum" sz="quarter" idx="16"/>
          </p:nvPr>
        </p:nvSpPr>
        <p:spPr/>
        <p:txBody>
          <a:bodyPr/>
          <a:lstStyle>
            <a:lvl1pPr>
              <a:defRPr/>
            </a:lvl1pPr>
          </a:lstStyle>
          <a:p>
            <a:fld id="{8838D440-3A03-4947-A481-2DFFD5821F06}" type="slidenum">
              <a:rPr lang="nl-NL"/>
              <a:pPr/>
              <a:t>‹#›</a:t>
            </a:fld>
            <a:endParaRPr lang="nl-NL"/>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ags" Target="../tags/tag4.xml"/><Relationship Id="rId12" Type="http://schemas.openxmlformats.org/officeDocument/2006/relationships/tags" Target="../tags/tag5.xml"/><Relationship Id="rId13" Type="http://schemas.openxmlformats.org/officeDocument/2006/relationships/oleObject" Target="../embeddings/oleObject1.bin"/><Relationship Id="rId14" Type="http://schemas.openxmlformats.org/officeDocument/2006/relationships/image" Target="../media/image7.png"/><Relationship Id="rId1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2.xml"/><Relationship Id="rId7" Type="http://schemas.openxmlformats.org/officeDocument/2006/relationships/vmlDrawing" Target="../drawings/vmlDrawing1.vml"/><Relationship Id="rId8" Type="http://schemas.openxmlformats.org/officeDocument/2006/relationships/tags" Target="../tags/tag1.xml"/><Relationship Id="rId9" Type="http://schemas.openxmlformats.org/officeDocument/2006/relationships/tags" Target="../tags/tag2.xml"/><Relationship Id="rId1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1" name="Rechthoek 10"/>
          <p:cNvSpPr>
            <a:spLocks noChangeArrowheads="1"/>
          </p:cNvSpPr>
          <p:nvPr/>
        </p:nvSpPr>
        <p:spPr bwMode="auto">
          <a:xfrm>
            <a:off x="0" y="1008063"/>
            <a:ext cx="215900" cy="19050"/>
          </a:xfrm>
          <a:prstGeom prst="rect">
            <a:avLst/>
          </a:prstGeom>
          <a:solidFill>
            <a:schemeClr val="tx2"/>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sp>
        <p:nvSpPr>
          <p:cNvPr id="12" name="Rechthoek 11"/>
          <p:cNvSpPr>
            <a:spLocks noChangeArrowheads="1"/>
          </p:cNvSpPr>
          <p:nvPr/>
        </p:nvSpPr>
        <p:spPr bwMode="auto">
          <a:xfrm>
            <a:off x="1109663" y="1008063"/>
            <a:ext cx="9583737" cy="19050"/>
          </a:xfrm>
          <a:prstGeom prst="rect">
            <a:avLst/>
          </a:prstGeom>
          <a:solidFill>
            <a:schemeClr val="tx2"/>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sp>
        <p:nvSpPr>
          <p:cNvPr id="13" name="Rechthoek 12"/>
          <p:cNvSpPr>
            <a:spLocks noChangeArrowheads="1"/>
          </p:cNvSpPr>
          <p:nvPr/>
        </p:nvSpPr>
        <p:spPr bwMode="auto">
          <a:xfrm>
            <a:off x="658813" y="1362075"/>
            <a:ext cx="128587" cy="128588"/>
          </a:xfrm>
          <a:prstGeom prst="rect">
            <a:avLst/>
          </a:prstGeom>
          <a:solidFill>
            <a:srgbClr val="77769D"/>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sp>
        <p:nvSpPr>
          <p:cNvPr id="14" name="Rechthoek 13"/>
          <p:cNvSpPr>
            <a:spLocks noChangeArrowheads="1"/>
          </p:cNvSpPr>
          <p:nvPr/>
        </p:nvSpPr>
        <p:spPr bwMode="auto">
          <a:xfrm>
            <a:off x="1111250" y="1076325"/>
            <a:ext cx="247650" cy="247650"/>
          </a:xfrm>
          <a:prstGeom prst="rect">
            <a:avLst/>
          </a:prstGeom>
          <a:solidFill>
            <a:srgbClr val="C5B5A2"/>
          </a:solidFill>
          <a:ln w="25400" algn="ctr">
            <a:noFill/>
            <a:miter lim="800000"/>
            <a:headEnd/>
            <a:tailEnd/>
          </a:ln>
        </p:spPr>
        <p:txBody>
          <a:bodyPr lIns="90959" tIns="45481" rIns="90959" bIns="45481" anchor="ctr"/>
          <a:lstStyle/>
          <a:p>
            <a:pPr algn="ctr">
              <a:spcBef>
                <a:spcPct val="0"/>
              </a:spcBef>
            </a:pPr>
            <a:r>
              <a:rPr lang="en-US" dirty="0">
                <a:solidFill>
                  <a:srgbClr val="FFFFFF"/>
                </a:solidFill>
              </a:rPr>
              <a:t>       </a:t>
            </a:r>
            <a:endParaRPr lang="nl-NL" dirty="0">
              <a:solidFill>
                <a:srgbClr val="FFFFFF"/>
              </a:solidFill>
            </a:endParaRPr>
          </a:p>
        </p:txBody>
      </p:sp>
      <p:sp>
        <p:nvSpPr>
          <p:cNvPr id="15" name="Rechthoek 14"/>
          <p:cNvSpPr>
            <a:spLocks noChangeArrowheads="1"/>
          </p:cNvSpPr>
          <p:nvPr/>
        </p:nvSpPr>
        <p:spPr bwMode="auto">
          <a:xfrm>
            <a:off x="828675" y="1363663"/>
            <a:ext cx="246063" cy="247650"/>
          </a:xfrm>
          <a:prstGeom prst="rect">
            <a:avLst/>
          </a:prstGeom>
          <a:solidFill>
            <a:srgbClr val="C5B5A2"/>
          </a:solidFill>
          <a:ln w="25400" algn="ctr">
            <a:noFill/>
            <a:miter lim="800000"/>
            <a:headEnd/>
            <a:tailEnd/>
          </a:ln>
        </p:spPr>
        <p:txBody>
          <a:bodyPr lIns="90959" tIns="45481" rIns="90959" bIns="45481" anchor="ctr"/>
          <a:lstStyle/>
          <a:p>
            <a:pPr algn="ctr">
              <a:spcBef>
                <a:spcPct val="0"/>
              </a:spcBef>
            </a:pPr>
            <a:r>
              <a:rPr lang="en-US" dirty="0">
                <a:solidFill>
                  <a:srgbClr val="FFFFFF"/>
                </a:solidFill>
              </a:rPr>
              <a:t>       </a:t>
            </a:r>
            <a:endParaRPr lang="nl-NL" dirty="0">
              <a:solidFill>
                <a:srgbClr val="FFFFFF"/>
              </a:solidFill>
            </a:endParaRPr>
          </a:p>
        </p:txBody>
      </p:sp>
      <p:sp>
        <p:nvSpPr>
          <p:cNvPr id="16" name="Rechthoek 15"/>
          <p:cNvSpPr>
            <a:spLocks noChangeArrowheads="1"/>
          </p:cNvSpPr>
          <p:nvPr/>
        </p:nvSpPr>
        <p:spPr bwMode="auto">
          <a:xfrm>
            <a:off x="825500" y="1655763"/>
            <a:ext cx="128588" cy="127000"/>
          </a:xfrm>
          <a:prstGeom prst="rect">
            <a:avLst/>
          </a:prstGeom>
          <a:solidFill>
            <a:srgbClr val="77769D"/>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sp>
        <p:nvSpPr>
          <p:cNvPr id="17" name="Rechthoek 16"/>
          <p:cNvSpPr>
            <a:spLocks noChangeArrowheads="1"/>
          </p:cNvSpPr>
          <p:nvPr/>
        </p:nvSpPr>
        <p:spPr bwMode="auto">
          <a:xfrm>
            <a:off x="1114425" y="1362075"/>
            <a:ext cx="130175" cy="128588"/>
          </a:xfrm>
          <a:prstGeom prst="rect">
            <a:avLst/>
          </a:prstGeom>
          <a:solidFill>
            <a:srgbClr val="77769D"/>
          </a:solidFill>
          <a:ln w="25400" algn="ctr">
            <a:noFill/>
            <a:miter lim="800000"/>
            <a:headEnd/>
            <a:tailEnd/>
          </a:ln>
        </p:spPr>
        <p:txBody>
          <a:bodyPr lIns="90959" tIns="45481" rIns="90959" bIns="45481" anchor="ctr"/>
          <a:lstStyle/>
          <a:p>
            <a:pPr algn="ctr">
              <a:spcBef>
                <a:spcPct val="0"/>
              </a:spcBef>
            </a:pPr>
            <a:endParaRPr lang="en-GB" dirty="0">
              <a:solidFill>
                <a:srgbClr val="FFFFFF"/>
              </a:solidFill>
            </a:endParaRPr>
          </a:p>
        </p:txBody>
      </p:sp>
      <p:pic>
        <p:nvPicPr>
          <p:cNvPr id="29706" name="Afbeelding 17" descr="RSM-logo.png"/>
          <p:cNvPicPr>
            <a:picLocks noChangeAspect="1"/>
          </p:cNvPicPr>
          <p:nvPr/>
        </p:nvPicPr>
        <p:blipFill>
          <a:blip r:embed="rId14" cstate="print"/>
          <a:srcRect/>
          <a:stretch>
            <a:fillRect/>
          </a:stretch>
        </p:blipFill>
        <p:spPr bwMode="auto">
          <a:xfrm>
            <a:off x="9094788" y="6757988"/>
            <a:ext cx="1189037" cy="471487"/>
          </a:xfrm>
          <a:prstGeom prst="rect">
            <a:avLst/>
          </a:prstGeom>
          <a:noFill/>
          <a:ln w="9525">
            <a:noFill/>
            <a:miter lim="800000"/>
            <a:headEnd/>
            <a:tailEnd/>
          </a:ln>
        </p:spPr>
      </p:pic>
      <p:sp>
        <p:nvSpPr>
          <p:cNvPr id="19" name="Tijdelijke aanduiding voor datum 3"/>
          <p:cNvSpPr>
            <a:spLocks noGrp="1"/>
          </p:cNvSpPr>
          <p:nvPr>
            <p:ph type="dt" sz="half" idx="2"/>
          </p:nvPr>
        </p:nvSpPr>
        <p:spPr bwMode="auto">
          <a:xfrm>
            <a:off x="7062788" y="7210425"/>
            <a:ext cx="1643062" cy="285750"/>
          </a:xfrm>
          <a:prstGeom prst="rect">
            <a:avLst/>
          </a:prstGeom>
          <a:noFill/>
          <a:ln w="9525">
            <a:noFill/>
            <a:miter lim="800000"/>
            <a:headEnd/>
            <a:tailEnd/>
          </a:ln>
        </p:spPr>
        <p:txBody>
          <a:bodyPr vert="horz" wrap="square" lIns="90959" tIns="45481" rIns="90959" bIns="45481" numCol="1" anchor="t" anchorCtr="0" compatLnSpc="1">
            <a:prstTxWarp prst="textNoShape">
              <a:avLst/>
            </a:prstTxWarp>
          </a:bodyPr>
          <a:lstStyle>
            <a:lvl1pPr>
              <a:spcBef>
                <a:spcPct val="0"/>
              </a:spcBef>
              <a:defRPr sz="1000">
                <a:solidFill>
                  <a:srgbClr val="00275D"/>
                </a:solidFill>
                <a:cs typeface="+mn-cs"/>
              </a:defRPr>
            </a:lvl1pPr>
          </a:lstStyle>
          <a:p>
            <a:endParaRPr lang="nl-NL" dirty="0"/>
          </a:p>
        </p:txBody>
      </p:sp>
      <p:sp>
        <p:nvSpPr>
          <p:cNvPr id="20" name="Tijdelijke aanduiding voor voettekst 4"/>
          <p:cNvSpPr>
            <a:spLocks noGrp="1"/>
          </p:cNvSpPr>
          <p:nvPr>
            <p:ph type="ftr" sz="quarter" idx="3"/>
          </p:nvPr>
        </p:nvSpPr>
        <p:spPr bwMode="auto">
          <a:xfrm>
            <a:off x="1844675" y="7210425"/>
            <a:ext cx="5145088" cy="285750"/>
          </a:xfrm>
          <a:prstGeom prst="rect">
            <a:avLst/>
          </a:prstGeom>
          <a:noFill/>
          <a:ln w="9525">
            <a:noFill/>
            <a:miter lim="800000"/>
            <a:headEnd/>
            <a:tailEnd/>
          </a:ln>
        </p:spPr>
        <p:txBody>
          <a:bodyPr vert="horz" wrap="square" lIns="90959" tIns="45481" rIns="90959" bIns="45481" numCol="1" anchor="t" anchorCtr="0" compatLnSpc="1">
            <a:prstTxWarp prst="textNoShape">
              <a:avLst/>
            </a:prstTxWarp>
          </a:bodyPr>
          <a:lstStyle>
            <a:lvl1pPr>
              <a:spcBef>
                <a:spcPct val="0"/>
              </a:spcBef>
              <a:defRPr sz="1000">
                <a:solidFill>
                  <a:srgbClr val="00275D"/>
                </a:solidFill>
                <a:cs typeface="+mn-cs"/>
              </a:defRPr>
            </a:lvl1pPr>
          </a:lstStyle>
          <a:p>
            <a:endParaRPr lang="en-GB" dirty="0"/>
          </a:p>
        </p:txBody>
      </p:sp>
      <p:sp>
        <p:nvSpPr>
          <p:cNvPr id="21" name="Tijdelijke aanduiding voor dianummer 5"/>
          <p:cNvSpPr>
            <a:spLocks noGrp="1"/>
          </p:cNvSpPr>
          <p:nvPr>
            <p:ph type="sldNum" sz="quarter" idx="4"/>
          </p:nvPr>
        </p:nvSpPr>
        <p:spPr bwMode="auto">
          <a:xfrm>
            <a:off x="131763" y="7210425"/>
            <a:ext cx="1573212" cy="285750"/>
          </a:xfrm>
          <a:prstGeom prst="rect">
            <a:avLst/>
          </a:prstGeom>
          <a:noFill/>
          <a:ln w="9525">
            <a:noFill/>
            <a:miter lim="800000"/>
            <a:headEnd/>
            <a:tailEnd/>
          </a:ln>
        </p:spPr>
        <p:txBody>
          <a:bodyPr vert="horz" wrap="square" lIns="90959" tIns="45481" rIns="90959" bIns="45481" numCol="1" anchor="t" anchorCtr="0" compatLnSpc="1">
            <a:prstTxWarp prst="textNoShape">
              <a:avLst/>
            </a:prstTxWarp>
          </a:bodyPr>
          <a:lstStyle>
            <a:lvl1pPr>
              <a:spcBef>
                <a:spcPct val="0"/>
              </a:spcBef>
              <a:defRPr sz="1000">
                <a:solidFill>
                  <a:srgbClr val="00275D"/>
                </a:solidFill>
                <a:cs typeface="+mn-cs"/>
              </a:defRPr>
            </a:lvl1pPr>
          </a:lstStyle>
          <a:p>
            <a:fld id="{4FBA5164-F10E-4051-894F-3E95D74C6CCC}" type="slidenum">
              <a:rPr lang="nl-NL"/>
              <a:pPr/>
              <a:t>‹#›</a:t>
            </a:fld>
            <a:endParaRPr lang="nl-NL" dirty="0"/>
          </a:p>
        </p:txBody>
      </p:sp>
      <p:sp>
        <p:nvSpPr>
          <p:cNvPr id="2" name="Tijdelijke aanduiding voor titel 1"/>
          <p:cNvSpPr>
            <a:spLocks noGrp="1"/>
          </p:cNvSpPr>
          <p:nvPr>
            <p:ph type="title"/>
          </p:nvPr>
        </p:nvSpPr>
        <p:spPr>
          <a:xfrm>
            <a:off x="1844675" y="279400"/>
            <a:ext cx="8396288" cy="644525"/>
          </a:xfrm>
          <a:prstGeom prst="rect">
            <a:avLst/>
          </a:prstGeom>
        </p:spPr>
        <p:txBody>
          <a:bodyPr vert="horz" wrap="square" lIns="0" tIns="0" rIns="0" bIns="0" numCol="1" anchor="b" anchorCtr="0" compatLnSpc="1">
            <a:prstTxWarp prst="textNoShape">
              <a:avLst/>
            </a:prstTxWarp>
            <a:noAutofit/>
          </a:bodyPr>
          <a:lstStyle/>
          <a:p>
            <a:pPr lvl="0"/>
            <a:r>
              <a:rPr lang="nl-NL" smtClean="0"/>
              <a:t>Klik om de stijl te bewerken</a:t>
            </a:r>
          </a:p>
        </p:txBody>
      </p:sp>
      <p:sp>
        <p:nvSpPr>
          <p:cNvPr id="29711" name="Tijdelijke aanduiding voor tekst 2"/>
          <p:cNvSpPr>
            <a:spLocks noGrp="1"/>
          </p:cNvSpPr>
          <p:nvPr>
            <p:ph type="body" idx="1"/>
          </p:nvPr>
        </p:nvSpPr>
        <p:spPr bwMode="auto">
          <a:xfrm>
            <a:off x="1844675" y="1492250"/>
            <a:ext cx="8428038" cy="5072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18" name="Picture 2"/>
          <p:cNvPicPr>
            <a:picLocks noChangeAspect="1"/>
          </p:cNvPicPr>
          <p:nvPr/>
        </p:nvPicPr>
        <p:blipFill>
          <a:blip r:embed="rId15" cstate="print"/>
          <a:srcRect l="28047" t="19690" r="22343" b="34853"/>
          <a:stretch>
            <a:fillRect/>
          </a:stretch>
        </p:blipFill>
        <p:spPr bwMode="auto">
          <a:xfrm>
            <a:off x="220134" y="732631"/>
            <a:ext cx="859366" cy="5334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726"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fade/>
  </p:transition>
  <p:timing>
    <p:tnLst>
      <p:par>
        <p:cTn id="1" dur="indefinite" restart="never" nodeType="tmRoot"/>
      </p:par>
    </p:tnLst>
  </p:timing>
  <p:hf hdr="0" ftr="0" dt="0"/>
  <p:txStyles>
    <p:titleStyle>
      <a:lvl1pPr algn="l" defTabSz="1042988" rtl="0" eaLnBrk="1" fontAlgn="base" hangingPunct="1">
        <a:spcBef>
          <a:spcPct val="0"/>
        </a:spcBef>
        <a:spcAft>
          <a:spcPct val="0"/>
        </a:spcAft>
        <a:defRPr sz="2100">
          <a:solidFill>
            <a:srgbClr val="00275D"/>
          </a:solidFill>
          <a:latin typeface="+mj-lt"/>
          <a:ea typeface="+mj-ea"/>
          <a:cs typeface="+mj-cs"/>
        </a:defRPr>
      </a:lvl1pPr>
      <a:lvl2pPr algn="l" defTabSz="1042988" rtl="0" eaLnBrk="1" fontAlgn="base" hangingPunct="1">
        <a:spcBef>
          <a:spcPct val="0"/>
        </a:spcBef>
        <a:spcAft>
          <a:spcPct val="0"/>
        </a:spcAft>
        <a:defRPr sz="2100">
          <a:solidFill>
            <a:srgbClr val="00275D"/>
          </a:solidFill>
          <a:latin typeface="Arial" charset="0"/>
          <a:cs typeface="Arial" charset="0"/>
        </a:defRPr>
      </a:lvl2pPr>
      <a:lvl3pPr algn="l" defTabSz="1042988" rtl="0" eaLnBrk="1" fontAlgn="base" hangingPunct="1">
        <a:spcBef>
          <a:spcPct val="0"/>
        </a:spcBef>
        <a:spcAft>
          <a:spcPct val="0"/>
        </a:spcAft>
        <a:defRPr sz="2100">
          <a:solidFill>
            <a:srgbClr val="00275D"/>
          </a:solidFill>
          <a:latin typeface="Arial" charset="0"/>
          <a:cs typeface="Arial" charset="0"/>
        </a:defRPr>
      </a:lvl3pPr>
      <a:lvl4pPr algn="l" defTabSz="1042988" rtl="0" eaLnBrk="1" fontAlgn="base" hangingPunct="1">
        <a:spcBef>
          <a:spcPct val="0"/>
        </a:spcBef>
        <a:spcAft>
          <a:spcPct val="0"/>
        </a:spcAft>
        <a:defRPr sz="2100">
          <a:solidFill>
            <a:srgbClr val="00275D"/>
          </a:solidFill>
          <a:latin typeface="Arial" charset="0"/>
          <a:cs typeface="Arial" charset="0"/>
        </a:defRPr>
      </a:lvl4pPr>
      <a:lvl5pPr algn="l" defTabSz="1042988" rtl="0" eaLnBrk="1" fontAlgn="base" hangingPunct="1">
        <a:spcBef>
          <a:spcPct val="0"/>
        </a:spcBef>
        <a:spcAft>
          <a:spcPct val="0"/>
        </a:spcAft>
        <a:defRPr sz="2100">
          <a:solidFill>
            <a:srgbClr val="00275D"/>
          </a:solidFill>
          <a:latin typeface="Arial" charset="0"/>
          <a:cs typeface="Arial" charset="0"/>
        </a:defRPr>
      </a:lvl5pPr>
      <a:lvl6pPr marL="457200" algn="l" defTabSz="1042988" rtl="0" eaLnBrk="1" fontAlgn="base" hangingPunct="1">
        <a:spcBef>
          <a:spcPct val="0"/>
        </a:spcBef>
        <a:spcAft>
          <a:spcPct val="0"/>
        </a:spcAft>
        <a:defRPr sz="2100">
          <a:solidFill>
            <a:srgbClr val="00275D"/>
          </a:solidFill>
          <a:latin typeface="Arial" charset="0"/>
          <a:cs typeface="Arial" charset="0"/>
        </a:defRPr>
      </a:lvl6pPr>
      <a:lvl7pPr marL="914400" algn="l" defTabSz="1042988" rtl="0" eaLnBrk="1" fontAlgn="base" hangingPunct="1">
        <a:spcBef>
          <a:spcPct val="0"/>
        </a:spcBef>
        <a:spcAft>
          <a:spcPct val="0"/>
        </a:spcAft>
        <a:defRPr sz="2100">
          <a:solidFill>
            <a:srgbClr val="00275D"/>
          </a:solidFill>
          <a:latin typeface="Arial" charset="0"/>
          <a:cs typeface="Arial" charset="0"/>
        </a:defRPr>
      </a:lvl7pPr>
      <a:lvl8pPr marL="1371600" algn="l" defTabSz="1042988" rtl="0" eaLnBrk="1" fontAlgn="base" hangingPunct="1">
        <a:spcBef>
          <a:spcPct val="0"/>
        </a:spcBef>
        <a:spcAft>
          <a:spcPct val="0"/>
        </a:spcAft>
        <a:defRPr sz="2100">
          <a:solidFill>
            <a:srgbClr val="00275D"/>
          </a:solidFill>
          <a:latin typeface="Arial" charset="0"/>
          <a:cs typeface="Arial" charset="0"/>
        </a:defRPr>
      </a:lvl8pPr>
      <a:lvl9pPr marL="1828800" algn="l" defTabSz="1042988" rtl="0" eaLnBrk="1" fontAlgn="base" hangingPunct="1">
        <a:spcBef>
          <a:spcPct val="0"/>
        </a:spcBef>
        <a:spcAft>
          <a:spcPct val="0"/>
        </a:spcAft>
        <a:defRPr sz="2100">
          <a:solidFill>
            <a:srgbClr val="00275D"/>
          </a:solidFill>
          <a:latin typeface="Arial" charset="0"/>
          <a:cs typeface="Arial" charset="0"/>
        </a:defRPr>
      </a:lvl9pPr>
    </p:titleStyle>
    <p:bodyStyle>
      <a:lvl1pPr marL="390525" indent="-390525" algn="l" defTabSz="1042988" rtl="0" eaLnBrk="1" fontAlgn="base" hangingPunct="1">
        <a:spcBef>
          <a:spcPct val="20000"/>
        </a:spcBef>
        <a:spcAft>
          <a:spcPct val="0"/>
        </a:spcAft>
        <a:buFont typeface="Arial" charset="0"/>
        <a:buChar char="•"/>
        <a:defRPr>
          <a:solidFill>
            <a:srgbClr val="00275D"/>
          </a:solidFill>
          <a:latin typeface="+mn-lt"/>
          <a:ea typeface="+mn-ea"/>
          <a:cs typeface="+mn-cs"/>
        </a:defRPr>
      </a:lvl1pPr>
      <a:lvl2pPr marL="846138" indent="-327025" algn="l" defTabSz="1042988" rtl="0" eaLnBrk="1" fontAlgn="base" hangingPunct="1">
        <a:spcBef>
          <a:spcPct val="20000"/>
        </a:spcBef>
        <a:spcAft>
          <a:spcPct val="0"/>
        </a:spcAft>
        <a:buFont typeface="Arial" charset="0"/>
        <a:buChar char="–"/>
        <a:defRPr>
          <a:solidFill>
            <a:srgbClr val="00275D"/>
          </a:solidFill>
          <a:latin typeface="+mn-lt"/>
          <a:cs typeface="+mn-cs"/>
        </a:defRPr>
      </a:lvl2pPr>
      <a:lvl3pPr marL="1303338" indent="-260350" algn="l" defTabSz="1042988" rtl="0" eaLnBrk="1" fontAlgn="base" hangingPunct="1">
        <a:spcBef>
          <a:spcPct val="20000"/>
        </a:spcBef>
        <a:spcAft>
          <a:spcPct val="0"/>
        </a:spcAft>
        <a:buFont typeface="Arial" charset="0"/>
        <a:buChar char="•"/>
        <a:defRPr>
          <a:solidFill>
            <a:srgbClr val="00275D"/>
          </a:solidFill>
          <a:latin typeface="+mn-lt"/>
          <a:cs typeface="+mn-cs"/>
        </a:defRPr>
      </a:lvl3pPr>
      <a:lvl4pPr marL="1824038" indent="-263525" algn="l" defTabSz="1042988" rtl="0" eaLnBrk="1" fontAlgn="base" hangingPunct="1">
        <a:spcBef>
          <a:spcPct val="20000"/>
        </a:spcBef>
        <a:spcAft>
          <a:spcPct val="0"/>
        </a:spcAft>
        <a:buFont typeface="Arial" charset="0"/>
        <a:buChar char="–"/>
        <a:defRPr>
          <a:solidFill>
            <a:srgbClr val="00275D"/>
          </a:solidFill>
          <a:latin typeface="+mn-lt"/>
          <a:cs typeface="+mn-cs"/>
        </a:defRPr>
      </a:lvl4pPr>
      <a:lvl5pPr marL="2344738" indent="-258763" algn="l" defTabSz="1042988" rtl="0" eaLnBrk="1" fontAlgn="base" hangingPunct="1">
        <a:spcBef>
          <a:spcPct val="20000"/>
        </a:spcBef>
        <a:spcAft>
          <a:spcPct val="0"/>
        </a:spcAft>
        <a:buFont typeface="Arial" charset="0"/>
        <a:buChar char="»"/>
        <a:defRPr>
          <a:solidFill>
            <a:srgbClr val="00275D"/>
          </a:solidFill>
          <a:latin typeface="+mn-lt"/>
          <a:cs typeface="+mn-cs"/>
        </a:defRPr>
      </a:lvl5pPr>
      <a:lvl6pPr marL="2801938" indent="-258763" algn="l" defTabSz="1042988" rtl="0" eaLnBrk="1" fontAlgn="base" hangingPunct="1">
        <a:spcBef>
          <a:spcPct val="20000"/>
        </a:spcBef>
        <a:spcAft>
          <a:spcPct val="0"/>
        </a:spcAft>
        <a:buFont typeface="Arial" charset="0"/>
        <a:buChar char="»"/>
        <a:defRPr>
          <a:solidFill>
            <a:srgbClr val="00275D"/>
          </a:solidFill>
          <a:latin typeface="+mn-lt"/>
          <a:cs typeface="+mn-cs"/>
        </a:defRPr>
      </a:lvl6pPr>
      <a:lvl7pPr marL="3259138" indent="-258763" algn="l" defTabSz="1042988" rtl="0" eaLnBrk="1" fontAlgn="base" hangingPunct="1">
        <a:spcBef>
          <a:spcPct val="20000"/>
        </a:spcBef>
        <a:spcAft>
          <a:spcPct val="0"/>
        </a:spcAft>
        <a:buFont typeface="Arial" charset="0"/>
        <a:buChar char="»"/>
        <a:defRPr>
          <a:solidFill>
            <a:srgbClr val="00275D"/>
          </a:solidFill>
          <a:latin typeface="+mn-lt"/>
          <a:cs typeface="+mn-cs"/>
        </a:defRPr>
      </a:lvl7pPr>
      <a:lvl8pPr marL="3716338" indent="-258763" algn="l" defTabSz="1042988" rtl="0" eaLnBrk="1" fontAlgn="base" hangingPunct="1">
        <a:spcBef>
          <a:spcPct val="20000"/>
        </a:spcBef>
        <a:spcAft>
          <a:spcPct val="0"/>
        </a:spcAft>
        <a:buFont typeface="Arial" charset="0"/>
        <a:buChar char="»"/>
        <a:defRPr>
          <a:solidFill>
            <a:srgbClr val="00275D"/>
          </a:solidFill>
          <a:latin typeface="+mn-lt"/>
          <a:cs typeface="+mn-cs"/>
        </a:defRPr>
      </a:lvl8pPr>
      <a:lvl9pPr marL="4173538" indent="-258763" algn="l" defTabSz="1042988" rtl="0" eaLnBrk="1" fontAlgn="base" hangingPunct="1">
        <a:spcBef>
          <a:spcPct val="20000"/>
        </a:spcBef>
        <a:spcAft>
          <a:spcPct val="0"/>
        </a:spcAft>
        <a:buFont typeface="Arial" charset="0"/>
        <a:buChar char="»"/>
        <a:defRPr>
          <a:solidFill>
            <a:srgbClr val="00275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graphicFrame>
        <p:nvGraphicFramePr>
          <p:cNvPr id="2049" name="Rectangle 1" hidden="1"/>
          <p:cNvGraphicFramePr>
            <a:graphicFrameLocks/>
          </p:cNvGraphicFramePr>
          <p:nvPr>
            <p:custDataLst>
              <p:tags r:id="rId8"/>
            </p:custDataLst>
          </p:nvPr>
        </p:nvGraphicFramePr>
        <p:xfrm>
          <a:off x="0" y="0"/>
          <a:ext cx="185649" cy="175029"/>
        </p:xfrm>
        <a:graphic>
          <a:graphicData uri="http://schemas.openxmlformats.org/presentationml/2006/ole">
            <p:oleObj spid="_x0000_s293890" name="think-cell Slide" r:id="rId13" imgW="0" imgH="0" progId="">
              <p:embed/>
            </p:oleObj>
          </a:graphicData>
        </a:graphic>
      </p:graphicFrame>
      <p:sp>
        <p:nvSpPr>
          <p:cNvPr id="4" name="Date Placeholder 3"/>
          <p:cNvSpPr>
            <a:spLocks noGrp="1"/>
          </p:cNvSpPr>
          <p:nvPr>
            <p:ph type="dt" sz="half" idx="2"/>
            <p:custDataLst>
              <p:tags r:id="rId9"/>
            </p:custDataLst>
          </p:nvPr>
        </p:nvSpPr>
        <p:spPr>
          <a:xfrm rot="16200000">
            <a:off x="10228850" y="6792521"/>
            <a:ext cx="769441" cy="98745"/>
          </a:xfrm>
          <a:prstGeom prst="rect">
            <a:avLst/>
          </a:prstGeom>
        </p:spPr>
        <p:txBody>
          <a:bodyPr vert="horz" wrap="none" lIns="0" tIns="0" rIns="0" bIns="0" numCol="1" anchor="ctr" anchorCtr="0" compatLnSpc="1">
            <a:prstTxWarp prst="textNoShape">
              <a:avLst/>
            </a:prstTxWarp>
            <a:spAutoFit/>
          </a:bodyPr>
          <a:lstStyle>
            <a:lvl1pPr>
              <a:lnSpc>
                <a:spcPct val="90000"/>
              </a:lnSpc>
              <a:defRPr sz="700"/>
            </a:lvl1pPr>
          </a:lstStyle>
          <a:p>
            <a:fld id="{824C85CA-5490-4879-9366-0F76D6EEBF11}" type="datetimeFigureOut">
              <a:rPr lang="en-US"/>
              <a:pPr/>
              <a:t>11/21/12</a:t>
            </a:fld>
            <a:r>
              <a:rPr lang="en-US"/>
              <a:t>© Detecon</a:t>
            </a:r>
            <a:endParaRPr lang="de-DE"/>
          </a:p>
        </p:txBody>
      </p:sp>
      <p:sp>
        <p:nvSpPr>
          <p:cNvPr id="2052" name="Title Placeholder 1"/>
          <p:cNvSpPr>
            <a:spLocks noGrp="1"/>
          </p:cNvSpPr>
          <p:nvPr>
            <p:ph type="title"/>
            <p:custDataLst>
              <p:tags r:id="rId10"/>
            </p:custDataLst>
          </p:nvPr>
        </p:nvSpPr>
        <p:spPr bwMode="auto">
          <a:xfrm>
            <a:off x="336026" y="757878"/>
            <a:ext cx="10023205" cy="5145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2053" name="Text Placeholder 2"/>
          <p:cNvSpPr>
            <a:spLocks noGrp="1"/>
          </p:cNvSpPr>
          <p:nvPr>
            <p:ph type="body" idx="1"/>
            <p:custDataLst>
              <p:tags r:id="rId11"/>
            </p:custDataLst>
          </p:nvPr>
        </p:nvSpPr>
        <p:spPr bwMode="auto">
          <a:xfrm>
            <a:off x="336026" y="1636524"/>
            <a:ext cx="10023205" cy="29387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4" name="OT_FootnoteSource" hidden="1"/>
          <p:cNvSpPr txBox="1"/>
          <p:nvPr>
            <p:custDataLst>
              <p:tags r:id="rId12"/>
            </p:custDataLst>
          </p:nvPr>
        </p:nvSpPr>
        <p:spPr>
          <a:xfrm>
            <a:off x="332313" y="6558346"/>
            <a:ext cx="4856586" cy="276999"/>
          </a:xfrm>
          <a:prstGeom prst="rect">
            <a:avLst/>
          </a:prstGeom>
          <a:noFill/>
        </p:spPr>
        <p:txBody>
          <a:bodyPr lIns="0" tIns="0" rIns="0" bIns="0">
            <a:spAutoFit/>
          </a:bodyPr>
          <a:lstStyle/>
          <a:p>
            <a:pPr marL="465392" indent="-465392" fontAlgn="auto">
              <a:spcBef>
                <a:spcPts val="0"/>
              </a:spcBef>
              <a:spcAft>
                <a:spcPts val="0"/>
              </a:spcAft>
              <a:tabLst>
                <a:tab pos="411066" algn="r"/>
              </a:tabLst>
              <a:defRPr/>
            </a:pPr>
            <a:r>
              <a:rPr lang="de-DE" sz="900" i="1" dirty="0"/>
              <a:t>	1	Text</a:t>
            </a:r>
          </a:p>
          <a:p>
            <a:pPr marL="465392" indent="-465392" fontAlgn="auto">
              <a:spcBef>
                <a:spcPts val="0"/>
              </a:spcBef>
              <a:spcAft>
                <a:spcPts val="0"/>
              </a:spcAft>
              <a:tabLst>
                <a:tab pos="411066" algn="r"/>
              </a:tabLst>
              <a:defRPr/>
            </a:pPr>
            <a:r>
              <a:rPr lang="de-DE" sz="900" i="1" dirty="0"/>
              <a:t>Source:		</a:t>
            </a:r>
            <a:r>
              <a:rPr lang="de-DE" sz="900" i="1" dirty="0" err="1"/>
              <a:t>FootnoteAndSource</a:t>
            </a:r>
            <a:endParaRPr lang="de-DE" sz="900" i="1" dirty="0"/>
          </a:p>
        </p:txBody>
      </p:sp>
      <p:sp>
        <p:nvSpPr>
          <p:cNvPr id="24" name="OT_TextBox" hidden="1"/>
          <p:cNvSpPr>
            <a:spLocks/>
          </p:cNvSpPr>
          <p:nvPr/>
        </p:nvSpPr>
        <p:spPr>
          <a:xfrm>
            <a:off x="-2906042" y="6"/>
            <a:ext cx="2906047" cy="2028260"/>
          </a:xfrm>
          <a:prstGeom prst="rect">
            <a:avLst/>
          </a:prstGeom>
        </p:spPr>
        <p:txBody>
          <a:bodyPr lIns="123196" tIns="123196" rIns="123196" bIns="123196">
            <a:spAutoFit/>
          </a:bodyPr>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a:defRPr/>
            </a:pPr>
            <a:r>
              <a:rPr lang="de-DE" dirty="0" err="1" smtClean="0"/>
              <a:t>OfficeToolsTextBox</a:t>
            </a:r>
            <a:endParaRPr lang="de-DE" dirty="0" smtClean="0"/>
          </a:p>
          <a:p>
            <a:pPr lvl="1">
              <a:lnSpc>
                <a:spcPct val="90000"/>
              </a:lnSpc>
              <a:buClr>
                <a:schemeClr val="accent5"/>
              </a:buClr>
              <a:defRPr/>
            </a:pPr>
            <a:r>
              <a:rPr lang="de-DE" dirty="0" smtClean="0"/>
              <a:t>Zweite Ebene</a:t>
            </a:r>
          </a:p>
          <a:p>
            <a:pPr lvl="2">
              <a:buClr>
                <a:schemeClr val="accent5"/>
              </a:buClr>
              <a:defRPr/>
            </a:pPr>
            <a:r>
              <a:rPr lang="de-DE" dirty="0" smtClean="0"/>
              <a:t>Dritte Ebene</a:t>
            </a:r>
          </a:p>
          <a:p>
            <a:pPr lvl="3">
              <a:defRPr/>
            </a:pPr>
            <a:r>
              <a:rPr lang="de-DE" dirty="0" smtClean="0"/>
              <a:t>Vierte Ebene</a:t>
            </a:r>
          </a:p>
          <a:p>
            <a:pPr lvl="4">
              <a:defRPr/>
            </a:pPr>
            <a:r>
              <a:rPr lang="de-DE" dirty="0" smtClean="0"/>
              <a:t>Fünfte Ebene</a:t>
            </a:r>
          </a:p>
          <a:p>
            <a:pPr lvl="5">
              <a:defRPr/>
            </a:pPr>
            <a:r>
              <a:rPr lang="de-DE" dirty="0" smtClean="0"/>
              <a:t>Sechste Ebene</a:t>
            </a:r>
          </a:p>
          <a:p>
            <a:pPr lvl="6">
              <a:defRPr/>
            </a:pPr>
            <a:r>
              <a:rPr lang="de-DE" dirty="0" smtClean="0"/>
              <a:t>Siebente Ebene</a:t>
            </a:r>
          </a:p>
          <a:p>
            <a:pPr lvl="7">
              <a:defRPr/>
            </a:pPr>
            <a:r>
              <a:rPr lang="de-DE" dirty="0" smtClean="0"/>
              <a:t>Achte Ebene</a:t>
            </a:r>
          </a:p>
          <a:p>
            <a:pPr lvl="8">
              <a:defRPr/>
            </a:pPr>
            <a:r>
              <a:rPr lang="de-DE" dirty="0" smtClean="0"/>
              <a:t>Neunte Ebene</a:t>
            </a:r>
          </a:p>
        </p:txBody>
      </p:sp>
      <p:pic>
        <p:nvPicPr>
          <p:cNvPr id="2056" name="DeteconLogo" descr="C:\Users\StBerger\Desktop\DeTeCon\Template-Vorlagen\DC_Logo_blue_RGB.png"/>
          <p:cNvPicPr>
            <a:picLocks noChangeAspect="1" noChangeArrowheads="1"/>
          </p:cNvPicPr>
          <p:nvPr/>
        </p:nvPicPr>
        <p:blipFill>
          <a:blip r:embed="rId14"/>
          <a:srcRect/>
          <a:stretch>
            <a:fillRect/>
          </a:stretch>
        </p:blipFill>
        <p:spPr bwMode="auto">
          <a:xfrm>
            <a:off x="9094961" y="7071182"/>
            <a:ext cx="1264271" cy="276546"/>
          </a:xfrm>
          <a:prstGeom prst="rect">
            <a:avLst/>
          </a:prstGeom>
          <a:noFill/>
          <a:ln w="9525">
            <a:noFill/>
            <a:miter lim="800000"/>
            <a:headEnd/>
            <a:tailEnd/>
          </a:ln>
        </p:spPr>
      </p:pic>
      <p:sp>
        <p:nvSpPr>
          <p:cNvPr id="19" name="Footer Placeholder 18"/>
          <p:cNvSpPr>
            <a:spLocks noGrp="1"/>
          </p:cNvSpPr>
          <p:nvPr>
            <p:ph type="ftr" sz="quarter" idx="3"/>
          </p:nvPr>
        </p:nvSpPr>
        <p:spPr>
          <a:xfrm rot="16200000">
            <a:off x="-1658742" y="5563168"/>
            <a:ext cx="3458578" cy="96538"/>
          </a:xfrm>
          <a:prstGeom prst="rect">
            <a:avLst/>
          </a:prstGeom>
        </p:spPr>
        <p:txBody>
          <a:bodyPr vert="horz" wrap="square" lIns="0" tIns="0" rIns="0" bIns="0" numCol="1" anchor="ctr" anchorCtr="0" compatLnSpc="1">
            <a:prstTxWarp prst="textNoShape">
              <a:avLst/>
            </a:prstTxWarp>
          </a:bodyPr>
          <a:lstStyle>
            <a:lvl1pPr>
              <a:lnSpc>
                <a:spcPct val="90000"/>
              </a:lnSpc>
              <a:defRPr sz="700">
                <a:solidFill>
                  <a:srgbClr val="000000"/>
                </a:solidFill>
              </a:defRPr>
            </a:lvl1pPr>
          </a:lstStyle>
          <a:p>
            <a:r>
              <a:rPr lang="de-DE"/>
              <a:t>DETECON ICT 2032  BITKOM V06.PPTXDETECON ICT 2032  BITKOM V06.PPTX</a:t>
            </a:r>
          </a:p>
        </p:txBody>
      </p:sp>
      <p:pic>
        <p:nvPicPr>
          <p:cNvPr id="2059" name="OT_ClientLogo" descr="C:\Users\StBerger\Desktop\DeTeCon\Template-Vorlagen\ClientsLogo.png" hidden="1"/>
          <p:cNvPicPr>
            <a:picLocks noChangeAspect="1" noChangeArrowheads="1"/>
          </p:cNvPicPr>
          <p:nvPr/>
        </p:nvPicPr>
        <p:blipFill>
          <a:blip r:embed="rId15"/>
          <a:srcRect/>
          <a:stretch>
            <a:fillRect/>
          </a:stretch>
        </p:blipFill>
        <p:spPr bwMode="auto">
          <a:xfrm>
            <a:off x="332313" y="7081683"/>
            <a:ext cx="1325536" cy="273046"/>
          </a:xfrm>
          <a:prstGeom prst="rect">
            <a:avLst/>
          </a:prstGeom>
          <a:noFill/>
          <a:ln w="9525">
            <a:noFill/>
            <a:miter lim="800000"/>
            <a:headEnd/>
            <a:tailEnd/>
          </a:ln>
        </p:spPr>
      </p:pic>
      <p:grpSp>
        <p:nvGrpSpPr>
          <p:cNvPr id="2" name="OT_Sticker" hidden="1"/>
          <p:cNvGrpSpPr>
            <a:grpSpLocks/>
          </p:cNvGrpSpPr>
          <p:nvPr/>
        </p:nvGrpSpPr>
        <p:grpSpPr bwMode="auto">
          <a:xfrm>
            <a:off x="9664907" y="334307"/>
            <a:ext cx="607073" cy="182030"/>
            <a:chOff x="8264524" y="303047"/>
            <a:chExt cx="519750" cy="165289"/>
          </a:xfrm>
        </p:grpSpPr>
        <p:cxnSp>
          <p:nvCxnSpPr>
            <p:cNvPr id="32" name="OT_StickerLine"/>
            <p:cNvCxnSpPr/>
            <p:nvPr/>
          </p:nvCxnSpPr>
          <p:spPr>
            <a:xfrm rot="16200000" flipH="1">
              <a:off x="8181879" y="385692"/>
              <a:ext cx="1652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T_StickerText"/>
            <p:cNvSpPr txBox="1"/>
            <p:nvPr userDrawn="1"/>
          </p:nvSpPr>
          <p:spPr>
            <a:xfrm>
              <a:off x="8319196" y="315762"/>
              <a:ext cx="465078" cy="140900"/>
            </a:xfrm>
            <a:prstGeom prst="rect">
              <a:avLst/>
            </a:prstGeom>
            <a:noFill/>
          </p:spPr>
          <p:txBody>
            <a:bodyPr wrap="none" lIns="36000" tIns="0" rIns="36000" bIns="0">
              <a:spAutoFit/>
            </a:bodyPr>
            <a:lstStyle/>
            <a:p>
              <a:pPr algn="r">
                <a:lnSpc>
                  <a:spcPct val="90000"/>
                </a:lnSpc>
                <a:defRPr/>
              </a:pPr>
              <a:r>
                <a:rPr lang="de-DE" sz="1100" b="1" dirty="0">
                  <a:latin typeface="+mn-lt"/>
                </a:rPr>
                <a:t>Sticker</a:t>
              </a:r>
            </a:p>
          </p:txBody>
        </p:sp>
      </p:gr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transition>
    <p:wipe dir="r"/>
  </p:transition>
  <p:hf hdr="0"/>
  <p:txStyles>
    <p:titleStyle>
      <a:lvl1pPr algn="l" rtl="0" fontAlgn="base">
        <a:spcBef>
          <a:spcPct val="0"/>
        </a:spcBef>
        <a:spcAft>
          <a:spcPct val="0"/>
        </a:spcAft>
        <a:defRPr sz="1800" b="1" kern="1200">
          <a:solidFill>
            <a:schemeClr val="tx1"/>
          </a:solidFill>
          <a:latin typeface="+mn-lt"/>
          <a:ea typeface="+mj-ea"/>
          <a:cs typeface="+mj-cs"/>
        </a:defRPr>
      </a:lvl1pPr>
      <a:lvl2pPr algn="l" rtl="0" fontAlgn="base">
        <a:spcBef>
          <a:spcPct val="0"/>
        </a:spcBef>
        <a:spcAft>
          <a:spcPct val="0"/>
        </a:spcAft>
        <a:defRPr sz="1800" b="1">
          <a:solidFill>
            <a:schemeClr val="tx1"/>
          </a:solidFill>
          <a:latin typeface="Arial" charset="0"/>
        </a:defRPr>
      </a:lvl2pPr>
      <a:lvl3pPr algn="l" rtl="0" fontAlgn="base">
        <a:spcBef>
          <a:spcPct val="0"/>
        </a:spcBef>
        <a:spcAft>
          <a:spcPct val="0"/>
        </a:spcAft>
        <a:defRPr sz="1800" b="1">
          <a:solidFill>
            <a:schemeClr val="tx1"/>
          </a:solidFill>
          <a:latin typeface="Arial" charset="0"/>
        </a:defRPr>
      </a:lvl3pPr>
      <a:lvl4pPr algn="l" rtl="0" fontAlgn="base">
        <a:spcBef>
          <a:spcPct val="0"/>
        </a:spcBef>
        <a:spcAft>
          <a:spcPct val="0"/>
        </a:spcAft>
        <a:defRPr sz="1800" b="1">
          <a:solidFill>
            <a:schemeClr val="tx1"/>
          </a:solidFill>
          <a:latin typeface="Arial" charset="0"/>
        </a:defRPr>
      </a:lvl4pPr>
      <a:lvl5pPr algn="l" rtl="0" fontAlgn="base">
        <a:spcBef>
          <a:spcPct val="0"/>
        </a:spcBef>
        <a:spcAft>
          <a:spcPct val="0"/>
        </a:spcAft>
        <a:defRPr sz="1800" b="1">
          <a:solidFill>
            <a:schemeClr val="tx1"/>
          </a:solidFill>
          <a:latin typeface="Arial" charset="0"/>
        </a:defRPr>
      </a:lvl5pPr>
      <a:lvl6pPr marL="521528" algn="l" rtl="0" fontAlgn="base">
        <a:spcBef>
          <a:spcPct val="0"/>
        </a:spcBef>
        <a:spcAft>
          <a:spcPct val="0"/>
        </a:spcAft>
        <a:defRPr sz="1800" b="1">
          <a:solidFill>
            <a:schemeClr val="tx1"/>
          </a:solidFill>
          <a:latin typeface="Arial" charset="0"/>
        </a:defRPr>
      </a:lvl6pPr>
      <a:lvl7pPr marL="1043056" algn="l" rtl="0" fontAlgn="base">
        <a:spcBef>
          <a:spcPct val="0"/>
        </a:spcBef>
        <a:spcAft>
          <a:spcPct val="0"/>
        </a:spcAft>
        <a:defRPr sz="1800" b="1">
          <a:solidFill>
            <a:schemeClr val="tx1"/>
          </a:solidFill>
          <a:latin typeface="Arial" charset="0"/>
        </a:defRPr>
      </a:lvl7pPr>
      <a:lvl8pPr marL="1564584" algn="l" rtl="0" fontAlgn="base">
        <a:spcBef>
          <a:spcPct val="0"/>
        </a:spcBef>
        <a:spcAft>
          <a:spcPct val="0"/>
        </a:spcAft>
        <a:defRPr sz="1800" b="1">
          <a:solidFill>
            <a:schemeClr val="tx1"/>
          </a:solidFill>
          <a:latin typeface="Arial" charset="0"/>
        </a:defRPr>
      </a:lvl8pPr>
      <a:lvl9pPr marL="2086112" algn="l" rtl="0" fontAlgn="base">
        <a:spcBef>
          <a:spcPct val="0"/>
        </a:spcBef>
        <a:spcAft>
          <a:spcPct val="0"/>
        </a:spcAft>
        <a:defRPr sz="1800" b="1">
          <a:solidFill>
            <a:schemeClr val="tx1"/>
          </a:solidFill>
          <a:latin typeface="Arial" charset="0"/>
        </a:defRPr>
      </a:lvl9pPr>
    </p:titleStyle>
    <p:bodyStyle>
      <a:lvl1pPr algn="l" rtl="0" fontAlgn="base">
        <a:spcBef>
          <a:spcPts val="57"/>
        </a:spcBef>
        <a:spcAft>
          <a:spcPct val="0"/>
        </a:spcAft>
        <a:buClr>
          <a:srgbClr val="0033AB"/>
        </a:buClr>
        <a:buSzPct val="80000"/>
        <a:buFont typeface="Wingdings" pitchFamily="2" charset="2"/>
        <a:defRPr sz="1400" kern="1200">
          <a:solidFill>
            <a:schemeClr val="tx1"/>
          </a:solidFill>
          <a:latin typeface="+mn-lt"/>
          <a:ea typeface="+mn-ea"/>
          <a:cs typeface="Arial" pitchFamily="34" charset="0"/>
        </a:defRPr>
      </a:lvl1pPr>
      <a:lvl2pPr marL="311468" indent="-307846" algn="l" rtl="0" fontAlgn="base">
        <a:spcBef>
          <a:spcPts val="827"/>
        </a:spcBef>
        <a:spcAft>
          <a:spcPct val="0"/>
        </a:spcAft>
        <a:buClr>
          <a:srgbClr val="00337F"/>
        </a:buClr>
        <a:buSzPct val="80000"/>
        <a:buFont typeface="Wingdings" pitchFamily="2" charset="2"/>
        <a:buChar char=""/>
        <a:defRPr sz="1400" kern="1200">
          <a:solidFill>
            <a:schemeClr val="tx1"/>
          </a:solidFill>
          <a:latin typeface="+mn-lt"/>
          <a:ea typeface="+mn-ea"/>
          <a:cs typeface="Arial" charset="0"/>
        </a:defRPr>
      </a:lvl2pPr>
      <a:lvl3pPr marL="615693" indent="-307846" algn="l" rtl="0" fontAlgn="base">
        <a:spcBef>
          <a:spcPts val="827"/>
        </a:spcBef>
        <a:spcAft>
          <a:spcPct val="0"/>
        </a:spcAft>
        <a:buClr>
          <a:srgbClr val="00337F"/>
        </a:buClr>
        <a:buSzPct val="70000"/>
        <a:buFont typeface="Wingdings" pitchFamily="2" charset="2"/>
        <a:buChar char=""/>
        <a:defRPr sz="1400" kern="1200">
          <a:solidFill>
            <a:schemeClr val="tx1"/>
          </a:solidFill>
          <a:latin typeface="+mn-lt"/>
          <a:ea typeface="+mn-ea"/>
          <a:cs typeface="Arial" charset="0"/>
        </a:defRPr>
      </a:lvl3pPr>
      <a:lvl4pPr marL="818509" indent="-188330" algn="l" rtl="0" fontAlgn="base">
        <a:spcBef>
          <a:spcPts val="684"/>
        </a:spcBef>
        <a:spcAft>
          <a:spcPct val="0"/>
        </a:spcAft>
        <a:buSzPct val="100000"/>
        <a:buFont typeface="Arial Unicode MS" pitchFamily="34" charset="-128"/>
        <a:buChar char="–"/>
        <a:defRPr sz="1100" kern="1200">
          <a:solidFill>
            <a:schemeClr val="tx1"/>
          </a:solidFill>
          <a:latin typeface="+mn-lt"/>
          <a:ea typeface="+mn-ea"/>
          <a:cs typeface="Arial" charset="0"/>
        </a:defRPr>
      </a:lvl4pPr>
      <a:lvl5pPr marL="1028569" indent="-210060" algn="l" rtl="0" fontAlgn="base">
        <a:spcBef>
          <a:spcPts val="57"/>
        </a:spcBef>
        <a:spcAft>
          <a:spcPct val="0"/>
        </a:spcAft>
        <a:buFont typeface="Arial Unicode MS" pitchFamily="34" charset="-128"/>
        <a:buChar char="–"/>
        <a:defRPr sz="1100" kern="1200">
          <a:solidFill>
            <a:schemeClr val="tx1"/>
          </a:solidFill>
          <a:latin typeface="+mn-lt"/>
          <a:ea typeface="+mn-ea"/>
          <a:cs typeface="Arial" charset="0"/>
        </a:defRPr>
      </a:lvl5pPr>
      <a:lvl6pPr marL="1231386" indent="-195573" algn="l" defTabSz="1043056" rtl="0" eaLnBrk="1" latinLnBrk="0" hangingPunct="1">
        <a:lnSpc>
          <a:spcPct val="100000"/>
        </a:lnSpc>
        <a:spcBef>
          <a:spcPts val="57"/>
        </a:spcBef>
        <a:buFont typeface="Arial Unicode MS" pitchFamily="34" charset="-128"/>
        <a:buChar char="–"/>
        <a:defRPr sz="1100" kern="1200" baseline="0">
          <a:solidFill>
            <a:schemeClr val="tx1"/>
          </a:solidFill>
          <a:latin typeface="+mn-lt"/>
          <a:ea typeface="+mn-ea"/>
          <a:cs typeface="Calibri" pitchFamily="34" charset="0"/>
        </a:defRPr>
      </a:lvl6pPr>
      <a:lvl7pPr marL="1437824" indent="-206438" algn="l" defTabSz="1043056" rtl="0" eaLnBrk="1" latinLnBrk="0" hangingPunct="1">
        <a:lnSpc>
          <a:spcPct val="100000"/>
        </a:lnSpc>
        <a:spcBef>
          <a:spcPts val="57"/>
        </a:spcBef>
        <a:buFont typeface="Arial Unicode MS" pitchFamily="34" charset="-128"/>
        <a:buChar char="–"/>
        <a:defRPr sz="1100" kern="1200">
          <a:solidFill>
            <a:schemeClr val="tx1"/>
          </a:solidFill>
          <a:latin typeface="+mn-lt"/>
          <a:ea typeface="+mn-ea"/>
          <a:cs typeface="Calibri" pitchFamily="34" charset="0"/>
        </a:defRPr>
      </a:lvl7pPr>
      <a:lvl8pPr marL="1640640" indent="-206438" algn="l" defTabSz="1043056" rtl="0" eaLnBrk="1" latinLnBrk="0" hangingPunct="1">
        <a:lnSpc>
          <a:spcPct val="100000"/>
        </a:lnSpc>
        <a:spcBef>
          <a:spcPts val="57"/>
        </a:spcBef>
        <a:buFont typeface="Arial Unicode MS" pitchFamily="34" charset="-128"/>
        <a:buChar char="–"/>
        <a:defRPr sz="1100" kern="1200" baseline="0">
          <a:solidFill>
            <a:schemeClr val="tx1"/>
          </a:solidFill>
          <a:latin typeface="+mn-lt"/>
          <a:ea typeface="+mn-ea"/>
          <a:cs typeface="Calibri" pitchFamily="34" charset="0"/>
        </a:defRPr>
      </a:lvl8pPr>
      <a:lvl9pPr marL="1854322" indent="-213682" algn="l" defTabSz="1043056" rtl="0" eaLnBrk="1" latinLnBrk="0" hangingPunct="1">
        <a:lnSpc>
          <a:spcPct val="100000"/>
        </a:lnSpc>
        <a:spcBef>
          <a:spcPts val="57"/>
        </a:spcBef>
        <a:buFont typeface="Arial Unicode MS" pitchFamily="34" charset="-128"/>
        <a:buChar char="–"/>
        <a:defRPr sz="1100" kern="1200" baseline="0">
          <a:solidFill>
            <a:schemeClr val="tx1"/>
          </a:solidFill>
          <a:latin typeface="+mn-lt"/>
          <a:ea typeface="+mn-ea"/>
          <a:cs typeface="Calibri" pitchFamily="34" charset="0"/>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enseable.mit.edu/wikicity/rome/movies/wikicityrome.mov" TargetMode="External"/><Relationship Id="rId4" Type="http://schemas.openxmlformats.org/officeDocument/2006/relationships/image" Target="../media/image18.png"/><Relationship Id="rId5" Type="http://schemas.openxmlformats.org/officeDocument/2006/relationships/hyperlink" Target="http://www.youtube.com/watch?v=8J3T3UjHbrE&amp;feature=relmfu" TargetMode="External"/><Relationship Id="rId6" Type="http://schemas.openxmlformats.org/officeDocument/2006/relationships/hyperlink" Target="http://www.youtube.com/watch?v=wQpTM7ASc-w&amp;list=UUu8tLzdfptsFdqiuMvDXWgA&amp;index=9&amp;feature=plcp"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9.png"/><Relationship Id="rId1" Type="http://schemas.openxmlformats.org/officeDocument/2006/relationships/video" Target="file://localhost/Volumes/P%20VERVEST/My%20documents/1760_121122_Mu%CC%88nchner%20Kreis_presentation/1760_121121_Mu%CC%88nchner%20Kreis_slides/1760_121121_Mu%CC%88nchner%20Kreis_links/Touching%20Bus%20Rides%20(part%20of%20the%20LIVE%20Singapore!%20initiative)%20(HD).mp4" TargetMode="Externa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0.png"/><Relationship Id="rId1" Type="http://schemas.openxmlformats.org/officeDocument/2006/relationships/video" Target="file://localhost/Volumes/P%20VERVEST/My%20documents/1760_121122_Mu%CC%88nchner%20Kreis_presentation/1760_121121_Mu%CC%88nchner%20Kreis_slides/1760_121121_Mu%CC%88nchner%20Kreis_links/SPRING%20SPREE%20%E2%80%94%20spending%20patterns%20in%20spain%20during%20easter%202011%20(Full%20HD).mp4" TargetMode="Externa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20" Type="http://schemas.openxmlformats.org/officeDocument/2006/relationships/tags" Target="../tags/tag40.xml"/><Relationship Id="rId21" Type="http://schemas.openxmlformats.org/officeDocument/2006/relationships/tags" Target="../tags/tag41.xml"/><Relationship Id="rId22" Type="http://schemas.openxmlformats.org/officeDocument/2006/relationships/tags" Target="../tags/tag42.xml"/><Relationship Id="rId23" Type="http://schemas.openxmlformats.org/officeDocument/2006/relationships/tags" Target="../tags/tag43.xml"/><Relationship Id="rId24" Type="http://schemas.openxmlformats.org/officeDocument/2006/relationships/tags" Target="../tags/tag44.xml"/><Relationship Id="rId25" Type="http://schemas.openxmlformats.org/officeDocument/2006/relationships/tags" Target="../tags/tag45.xml"/><Relationship Id="rId26" Type="http://schemas.openxmlformats.org/officeDocument/2006/relationships/tags" Target="../tags/tag46.xml"/><Relationship Id="rId27" Type="http://schemas.openxmlformats.org/officeDocument/2006/relationships/tags" Target="../tags/tag47.xml"/><Relationship Id="rId28" Type="http://schemas.openxmlformats.org/officeDocument/2006/relationships/tags" Target="../tags/tag48.xml"/><Relationship Id="rId29" Type="http://schemas.openxmlformats.org/officeDocument/2006/relationships/tags" Target="../tags/tag49.xml"/><Relationship Id="rId1" Type="http://schemas.openxmlformats.org/officeDocument/2006/relationships/vmlDrawing" Target="../drawings/vmlDrawing7.vml"/><Relationship Id="rId2" Type="http://schemas.openxmlformats.org/officeDocument/2006/relationships/tags" Target="../tags/tag22.xml"/><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tags" Target="../tags/tag25.xml"/><Relationship Id="rId30" Type="http://schemas.openxmlformats.org/officeDocument/2006/relationships/tags" Target="../tags/tag50.xml"/><Relationship Id="rId31" Type="http://schemas.openxmlformats.org/officeDocument/2006/relationships/tags" Target="../tags/tag51.xml"/><Relationship Id="rId32" Type="http://schemas.openxmlformats.org/officeDocument/2006/relationships/slideLayout" Target="../slideLayouts/slideLayout17.xml"/><Relationship Id="rId9" Type="http://schemas.openxmlformats.org/officeDocument/2006/relationships/tags" Target="../tags/tag29.xml"/><Relationship Id="rId6" Type="http://schemas.openxmlformats.org/officeDocument/2006/relationships/tags" Target="../tags/tag26.xml"/><Relationship Id="rId7" Type="http://schemas.openxmlformats.org/officeDocument/2006/relationships/tags" Target="../tags/tag27.xml"/><Relationship Id="rId8" Type="http://schemas.openxmlformats.org/officeDocument/2006/relationships/tags" Target="../tags/tag28.xml"/><Relationship Id="rId33" Type="http://schemas.openxmlformats.org/officeDocument/2006/relationships/notesSlide" Target="../notesSlides/notesSlide21.xml"/><Relationship Id="rId34" Type="http://schemas.openxmlformats.org/officeDocument/2006/relationships/oleObject" Target="../embeddings/oleObject11.bin"/><Relationship Id="rId35" Type="http://schemas.openxmlformats.org/officeDocument/2006/relationships/image" Target="../media/image28.jpeg"/><Relationship Id="rId36" Type="http://schemas.openxmlformats.org/officeDocument/2006/relationships/image" Target="../media/image29.jpeg"/><Relationship Id="rId10" Type="http://schemas.openxmlformats.org/officeDocument/2006/relationships/tags" Target="../tags/tag30.xml"/><Relationship Id="rId11" Type="http://schemas.openxmlformats.org/officeDocument/2006/relationships/tags" Target="../tags/tag31.xml"/><Relationship Id="rId12" Type="http://schemas.openxmlformats.org/officeDocument/2006/relationships/tags" Target="../tags/tag32.xml"/><Relationship Id="rId13" Type="http://schemas.openxmlformats.org/officeDocument/2006/relationships/tags" Target="../tags/tag33.xml"/><Relationship Id="rId14" Type="http://schemas.openxmlformats.org/officeDocument/2006/relationships/tags" Target="../tags/tag34.xml"/><Relationship Id="rId15" Type="http://schemas.openxmlformats.org/officeDocument/2006/relationships/tags" Target="../tags/tag35.xml"/><Relationship Id="rId16" Type="http://schemas.openxmlformats.org/officeDocument/2006/relationships/tags" Target="../tags/tag36.xml"/><Relationship Id="rId17" Type="http://schemas.openxmlformats.org/officeDocument/2006/relationships/tags" Target="../tags/tag37.xml"/><Relationship Id="rId18" Type="http://schemas.openxmlformats.org/officeDocument/2006/relationships/tags" Target="../tags/tag38.xml"/><Relationship Id="rId19" Type="http://schemas.openxmlformats.org/officeDocument/2006/relationships/tags" Target="../tags/tag39.xml"/><Relationship Id="rId37" Type="http://schemas.openxmlformats.org/officeDocument/2006/relationships/image" Target="../media/image30.jpeg"/><Relationship Id="rId38" Type="http://schemas.openxmlformats.org/officeDocument/2006/relationships/image" Target="../media/image31.jpeg"/><Relationship Id="rId39"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hyperlink" Target="http://www.quirky.com/lear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hyperlink" Target="http://www.youtube.com/watch?v=Tv7nqP1VJiI" TargetMode="External"/></Relationships>
</file>

<file path=ppt/slides/_rels/slide27.xml.rels><?xml version="1.0" encoding="UTF-8" standalone="yes"?>
<Relationships xmlns="http://schemas.openxmlformats.org/package/2006/relationships"><Relationship Id="rId1" Type="http://schemas.openxmlformats.org/officeDocument/2006/relationships/video" Target="file://localhost/Volumes/P%20VERVEST/My%20documents/1760_121122_Mu%CC%88nchner%20Kreis_presentation/1760_121121_Mu%CC%88nchner%20Kreis_slides/1760_121121_Mu%CC%88nchner%20Kreis_links/121118_Techshop.mov" TargetMode="External"/><Relationship Id="rId2" Type="http://schemas.openxmlformats.org/officeDocument/2006/relationships/slideLayout" Target="../slideLayouts/slideLayout2.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youtube.com/watch?v=MTF0NO9gC5U"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png"/><Relationship Id="rId1" Type="http://schemas.openxmlformats.org/officeDocument/2006/relationships/video" Target="file://localhost/Volumes/P%20VERVEST/My%20documents/1760_121122_Mu%CC%88nchner%20Kreis_presentation/1760_121121_Mu%CC%88nchner%20Kreis_slides/1760_121121_Mu%CC%88nchner%20Kreis_links/Project%20X%20Haren%20-%20Epic%20compilation%20(HD).mp4" TargetMode="Externa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p:cNvSpPr>
          <p:nvPr>
            <p:ph type="title"/>
          </p:nvPr>
        </p:nvSpPr>
        <p:spPr/>
        <p:txBody>
          <a:bodyPr anchor="t"/>
          <a:lstStyle/>
          <a:p>
            <a:r>
              <a:rPr lang="en-GB" sz="4800" b="1" noProof="1" smtClean="0">
                <a:latin typeface="Century Gothic"/>
                <a:cs typeface="Century Gothic"/>
              </a:rPr>
              <a:t>HOW THE NETWORK WINS....  </a:t>
            </a:r>
            <a:br>
              <a:rPr lang="en-GB" sz="4800" b="1" noProof="1" smtClean="0">
                <a:latin typeface="Century Gothic"/>
                <a:cs typeface="Century Gothic"/>
              </a:rPr>
            </a:br>
            <a:r>
              <a:rPr lang="en-GB" sz="4800" b="1" noProof="1" smtClean="0">
                <a:latin typeface="Century Gothic"/>
                <a:cs typeface="Century Gothic"/>
              </a:rPr>
              <a:t> </a:t>
            </a:r>
            <a:endParaRPr lang="en-GB" sz="4800" b="1" dirty="0">
              <a:latin typeface="Century Gothic"/>
              <a:cs typeface="Century Gothic"/>
            </a:endParaRPr>
          </a:p>
        </p:txBody>
      </p:sp>
      <p:sp>
        <p:nvSpPr>
          <p:cNvPr id="5" name="Rectangle 3"/>
          <p:cNvSpPr>
            <a:spLocks noGrp="1"/>
          </p:cNvSpPr>
          <p:nvPr>
            <p:ph type="subTitle" idx="1"/>
          </p:nvPr>
        </p:nvSpPr>
        <p:spPr>
          <a:xfrm>
            <a:off x="488950" y="5065713"/>
            <a:ext cx="5543550" cy="1573212"/>
          </a:xfrm>
        </p:spPr>
        <p:txBody>
          <a:bodyPr/>
          <a:lstStyle/>
          <a:p>
            <a:r>
              <a:rPr lang="en-GB" smtClean="0">
                <a:solidFill>
                  <a:schemeClr val="accent4"/>
                </a:solidFill>
                <a:latin typeface="Century Gothic"/>
                <a:cs typeface="Century Gothic"/>
              </a:rPr>
              <a:t>PROF. PETER VERVEST </a:t>
            </a:r>
          </a:p>
          <a:p>
            <a:r>
              <a:rPr lang="en-GB" smtClean="0">
                <a:solidFill>
                  <a:schemeClr val="accent4"/>
                </a:solidFill>
                <a:latin typeface="Century Gothic"/>
                <a:cs typeface="Century Gothic"/>
              </a:rPr>
              <a:t>pvervest@rsm.nl</a:t>
            </a:r>
          </a:p>
          <a:p>
            <a:endParaRPr lang="en-GB" smtClean="0">
              <a:solidFill>
                <a:schemeClr val="accent4"/>
              </a:solidFill>
              <a:latin typeface="Century Gothic"/>
              <a:cs typeface="Century Gothic"/>
            </a:endParaRPr>
          </a:p>
          <a:p>
            <a:r>
              <a:rPr lang="en-GB" smtClean="0">
                <a:solidFill>
                  <a:schemeClr val="accent4"/>
                </a:solidFill>
                <a:latin typeface="Century Gothic"/>
                <a:cs typeface="Century Gothic"/>
              </a:rPr>
              <a:t>21 November 2012</a:t>
            </a:r>
            <a:endParaRPr lang="en-GB" dirty="0">
              <a:solidFill>
                <a:schemeClr val="accent4"/>
              </a:solidFill>
              <a:latin typeface="Century Gothic"/>
              <a:cs typeface="Century Gothic"/>
            </a:endParaRPr>
          </a:p>
        </p:txBody>
      </p:sp>
      <p:sp>
        <p:nvSpPr>
          <p:cNvPr id="6" name="Rechthoek 13"/>
          <p:cNvSpPr>
            <a:spLocks noChangeArrowheads="1"/>
          </p:cNvSpPr>
          <p:nvPr/>
        </p:nvSpPr>
        <p:spPr bwMode="auto">
          <a:xfrm>
            <a:off x="0" y="1514475"/>
            <a:ext cx="10693400" cy="503238"/>
          </a:xfrm>
          <a:prstGeom prst="rect">
            <a:avLst/>
          </a:prstGeom>
          <a:solidFill>
            <a:srgbClr val="00275D"/>
          </a:solidFill>
          <a:ln w="25400" algn="ctr">
            <a:noFill/>
            <a:miter lim="800000"/>
            <a:headEnd/>
            <a:tailEnd/>
          </a:ln>
        </p:spPr>
        <p:txBody>
          <a:bodyPr lIns="90959" tIns="45481" rIns="90959" bIns="45481" anchor="ctr"/>
          <a:lstStyle/>
          <a:p>
            <a:pPr>
              <a:spcBef>
                <a:spcPct val="0"/>
              </a:spcBef>
            </a:pPr>
            <a:r>
              <a:rPr lang="en-GB" dirty="0">
                <a:solidFill>
                  <a:srgbClr val="FFFFFF"/>
                </a:solidFill>
              </a:rPr>
              <a:t>      SMART BUSINESS NETWORKS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1846238" y="394489"/>
            <a:ext cx="8400363" cy="642942"/>
          </a:xfrm>
          <a:prstGeom prst="rect">
            <a:avLst/>
          </a:prstGeom>
          <a:noFill/>
          <a:ln>
            <a:miter lim="800000"/>
            <a:headEnd/>
            <a:tailEnd/>
          </a:ln>
        </p:spPr>
        <p:txBody>
          <a:bodyPr lIns="73342" tIns="36671" rIns="73342" bIns="36671" anchor="t">
            <a:prstTxWarp prst="textNoShape">
              <a:avLst/>
            </a:prstTxWarp>
          </a:bodyPr>
          <a:lstStyle/>
          <a:p>
            <a:pPr indent="0" algn="l" eaLnBrk="1" hangingPunct="1"/>
            <a:r>
              <a:rPr lang="en-US" sz="3600" dirty="0" smtClean="0">
                <a:latin typeface="Century Gothic"/>
                <a:ea typeface="Century Gothic" pitchFamily="-1" charset="0"/>
                <a:cs typeface="Century Gothic"/>
              </a:rPr>
              <a:t>Network structure and position</a:t>
            </a:r>
          </a:p>
        </p:txBody>
      </p:sp>
      <p:sp>
        <p:nvSpPr>
          <p:cNvPr id="5" name="Title 1"/>
          <p:cNvSpPr txBox="1">
            <a:spLocks/>
          </p:cNvSpPr>
          <p:nvPr/>
        </p:nvSpPr>
        <p:spPr bwMode="auto">
          <a:xfrm>
            <a:off x="1841500" y="1037431"/>
            <a:ext cx="8400363" cy="642942"/>
          </a:xfrm>
          <a:prstGeom prst="rect">
            <a:avLst/>
          </a:prstGeom>
          <a:noFill/>
          <a:ln>
            <a:miter lim="800000"/>
            <a:headEnd/>
            <a:tailEnd/>
          </a:ln>
        </p:spPr>
        <p:txBody>
          <a:bodyPr vert="horz" wrap="square" lIns="73342" tIns="36671" rIns="73342" bIns="36671" numCol="1" anchor="t" anchorCtr="0" compatLnSpc="1">
            <a:prstTxWarp prst="textNoShape">
              <a:avLst/>
            </a:prstTxWarp>
            <a:noAutofit/>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0275D"/>
                </a:solidFill>
                <a:effectLst/>
                <a:uLnTx/>
                <a:uFillTx/>
                <a:latin typeface="Century Gothic"/>
                <a:ea typeface="Century Gothic" pitchFamily="-1" charset="0"/>
                <a:cs typeface="Century Gothic"/>
              </a:rPr>
              <a:t>Does network position determine actor performance?</a:t>
            </a:r>
          </a:p>
        </p:txBody>
      </p:sp>
      <p:sp>
        <p:nvSpPr>
          <p:cNvPr id="6" name="Rectangle 3"/>
          <p:cNvSpPr txBox="1">
            <a:spLocks noChangeArrowheads="1"/>
          </p:cNvSpPr>
          <p:nvPr/>
        </p:nvSpPr>
        <p:spPr bwMode="auto">
          <a:xfrm>
            <a:off x="960735" y="2351865"/>
            <a:ext cx="4887218" cy="1713099"/>
          </a:xfrm>
          <a:prstGeom prst="rect">
            <a:avLst/>
          </a:prstGeom>
          <a:noFill/>
          <a:ln w="9525">
            <a:noFill/>
            <a:miter lim="800000"/>
            <a:headEnd/>
            <a:tailEnd/>
          </a:ln>
        </p:spPr>
        <p:txBody>
          <a:bodyPr lIns="73342" tIns="36671" rIns="73342" bIns="36671">
            <a:prstTxWarp prst="textNoShape">
              <a:avLst/>
            </a:prstTxWarp>
          </a:bodyPr>
          <a:lstStyle/>
          <a:p>
            <a:pPr marL="275034" indent="-275034" defTabSz="733440">
              <a:lnSpc>
                <a:spcPct val="80000"/>
              </a:lnSpc>
              <a:spcBef>
                <a:spcPct val="20000"/>
              </a:spcBef>
              <a:buClr>
                <a:srgbClr val="606060"/>
              </a:buClr>
              <a:buFont typeface="Arial" pitchFamily="-1" charset="0"/>
              <a:buChar char="•"/>
            </a:pPr>
            <a:r>
              <a:rPr lang="nl-NL" sz="2900" dirty="0" err="1" smtClean="0">
                <a:solidFill>
                  <a:srgbClr val="00275D"/>
                </a:solidFill>
                <a:latin typeface="Century Gothic" pitchFamily="-1" charset="0"/>
                <a:sym typeface="Times" pitchFamily="-1" charset="0"/>
              </a:rPr>
              <a:t>Bridging</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positions</a:t>
            </a:r>
            <a:r>
              <a:rPr lang="nl-NL" sz="2900" dirty="0" smtClean="0">
                <a:solidFill>
                  <a:srgbClr val="00275D"/>
                </a:solidFill>
                <a:latin typeface="Century Gothic" pitchFamily="-1" charset="0"/>
                <a:sym typeface="Times" pitchFamily="-1" charset="0"/>
              </a:rPr>
              <a:t> in a </a:t>
            </a:r>
            <a:r>
              <a:rPr lang="nl-NL" sz="2900" dirty="0" err="1" smtClean="0">
                <a:solidFill>
                  <a:srgbClr val="00275D"/>
                </a:solidFill>
                <a:latin typeface="Century Gothic" pitchFamily="-1" charset="0"/>
                <a:sym typeface="Times" pitchFamily="-1" charset="0"/>
              </a:rPr>
              <a:t>network</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connect</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actors</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that</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no</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not</a:t>
            </a:r>
            <a:r>
              <a:rPr lang="nl-NL" sz="2900" dirty="0" smtClean="0">
                <a:solidFill>
                  <a:srgbClr val="00275D"/>
                </a:solidFill>
                <a:latin typeface="Century Gothic" pitchFamily="-1" charset="0"/>
                <a:sym typeface="Times" pitchFamily="-1" charset="0"/>
              </a:rPr>
              <a:t> have a direct </a:t>
            </a:r>
            <a:r>
              <a:rPr lang="nl-NL" sz="2900" dirty="0" err="1" smtClean="0">
                <a:solidFill>
                  <a:srgbClr val="00275D"/>
                </a:solidFill>
                <a:latin typeface="Century Gothic" pitchFamily="-1" charset="0"/>
                <a:sym typeface="Times" pitchFamily="-1" charset="0"/>
              </a:rPr>
              <a:t>tie</a:t>
            </a:r>
            <a:endParaRPr lang="nl-NL" sz="2900" dirty="0" smtClean="0">
              <a:solidFill>
                <a:srgbClr val="00275D"/>
              </a:solidFill>
              <a:latin typeface="Century Gothic" pitchFamily="-1" charset="0"/>
              <a:sym typeface="Times" pitchFamily="-1" charset="0"/>
            </a:endParaRPr>
          </a:p>
          <a:p>
            <a:pPr marL="275034" indent="-275034" defTabSz="733440">
              <a:lnSpc>
                <a:spcPct val="80000"/>
              </a:lnSpc>
              <a:spcBef>
                <a:spcPct val="20000"/>
              </a:spcBef>
              <a:buClr>
                <a:srgbClr val="606060"/>
              </a:buClr>
            </a:pPr>
            <a:endParaRPr lang="nl-NL" sz="2900" dirty="0" smtClean="0">
              <a:solidFill>
                <a:srgbClr val="00275D"/>
              </a:solidFill>
              <a:latin typeface="Century Gothic" pitchFamily="-1" charset="0"/>
              <a:sym typeface="Times" pitchFamily="-1" charset="0"/>
            </a:endParaRPr>
          </a:p>
        </p:txBody>
      </p:sp>
      <p:sp>
        <p:nvSpPr>
          <p:cNvPr id="7" name="Rectangle 3"/>
          <p:cNvSpPr txBox="1">
            <a:spLocks noChangeArrowheads="1"/>
          </p:cNvSpPr>
          <p:nvPr/>
        </p:nvSpPr>
        <p:spPr bwMode="auto">
          <a:xfrm>
            <a:off x="960735" y="3828675"/>
            <a:ext cx="4887218" cy="2244750"/>
          </a:xfrm>
          <a:prstGeom prst="rect">
            <a:avLst/>
          </a:prstGeom>
          <a:noFill/>
          <a:ln w="9525">
            <a:noFill/>
            <a:miter lim="800000"/>
            <a:headEnd/>
            <a:tailEnd/>
          </a:ln>
          <a:effectLst/>
        </p:spPr>
        <p:txBody>
          <a:bodyPr lIns="73342" tIns="36671" rIns="73342" bIns="36671">
            <a:prstTxWarp prst="textNoShape">
              <a:avLst/>
            </a:prstTxWarp>
          </a:bodyPr>
          <a:lstStyle/>
          <a:p>
            <a:pPr marL="275034" indent="-275034" defTabSz="733440">
              <a:lnSpc>
                <a:spcPct val="80000"/>
              </a:lnSpc>
              <a:spcBef>
                <a:spcPct val="20000"/>
              </a:spcBef>
              <a:buClr>
                <a:srgbClr val="808080">
                  <a:lumMod val="75000"/>
                </a:srgbClr>
              </a:buClr>
              <a:defRPr/>
            </a:pPr>
            <a:endParaRPr lang="nl-NL" sz="2900" kern="0" dirty="0">
              <a:solidFill>
                <a:srgbClr val="00275D"/>
              </a:solidFill>
              <a:latin typeface="Century Gothic"/>
              <a:cs typeface="Century Gothic"/>
              <a:sym typeface="Times" pitchFamily="-110" charset="0"/>
            </a:endParaRPr>
          </a:p>
          <a:p>
            <a:pPr marL="275034" indent="-275034" defTabSz="733440">
              <a:lnSpc>
                <a:spcPct val="80000"/>
              </a:lnSpc>
              <a:spcBef>
                <a:spcPct val="20000"/>
              </a:spcBef>
              <a:buClr>
                <a:srgbClr val="808080">
                  <a:lumMod val="75000"/>
                </a:srgbClr>
              </a:buClr>
              <a:buFont typeface="Arial"/>
              <a:buChar char="•"/>
              <a:defRPr/>
            </a:pPr>
            <a:r>
              <a:rPr lang="nl-NL" sz="2900" kern="0" dirty="0" err="1">
                <a:solidFill>
                  <a:srgbClr val="00275D"/>
                </a:solidFill>
                <a:latin typeface="Century Gothic"/>
                <a:cs typeface="Century Gothic"/>
                <a:sym typeface="Times" pitchFamily="-110" charset="0"/>
              </a:rPr>
              <a:t>Benefits</a:t>
            </a:r>
            <a:r>
              <a:rPr lang="nl-NL" sz="2900" kern="0" dirty="0">
                <a:solidFill>
                  <a:srgbClr val="00275D"/>
                </a:solidFill>
                <a:latin typeface="Century Gothic"/>
                <a:cs typeface="Century Gothic"/>
                <a:sym typeface="Times" pitchFamily="-110" charset="0"/>
              </a:rPr>
              <a:t> of a </a:t>
            </a:r>
            <a:r>
              <a:rPr lang="nl-NL" sz="2900" kern="0" dirty="0" err="1">
                <a:solidFill>
                  <a:srgbClr val="00275D"/>
                </a:solidFill>
                <a:latin typeface="Century Gothic"/>
                <a:cs typeface="Century Gothic"/>
                <a:sym typeface="Times" pitchFamily="-110" charset="0"/>
              </a:rPr>
              <a:t>bridging</a:t>
            </a:r>
            <a:r>
              <a:rPr lang="nl-NL" sz="2900" kern="0" dirty="0">
                <a:solidFill>
                  <a:srgbClr val="00275D"/>
                </a:solidFill>
                <a:latin typeface="Century Gothic"/>
                <a:cs typeface="Century Gothic"/>
                <a:sym typeface="Times" pitchFamily="-110" charset="0"/>
              </a:rPr>
              <a:t> </a:t>
            </a:r>
            <a:r>
              <a:rPr lang="nl-NL" sz="2900" kern="0" dirty="0" err="1">
                <a:solidFill>
                  <a:srgbClr val="00275D"/>
                </a:solidFill>
                <a:latin typeface="Century Gothic"/>
                <a:cs typeface="Century Gothic"/>
                <a:sym typeface="Times" pitchFamily="-110" charset="0"/>
              </a:rPr>
              <a:t>positions</a:t>
            </a:r>
            <a:r>
              <a:rPr lang="nl-NL" sz="2900" kern="0" dirty="0">
                <a:solidFill>
                  <a:srgbClr val="00275D"/>
                </a:solidFill>
                <a:latin typeface="Century Gothic"/>
                <a:cs typeface="Century Gothic"/>
                <a:sym typeface="Times" pitchFamily="-110" charset="0"/>
              </a:rPr>
              <a:t>:</a:t>
            </a:r>
          </a:p>
          <a:p>
            <a:pPr marL="916780" lvl="2" indent="-183356" defTabSz="733440">
              <a:lnSpc>
                <a:spcPct val="80000"/>
              </a:lnSpc>
              <a:spcBef>
                <a:spcPct val="20000"/>
              </a:spcBef>
              <a:buClr>
                <a:srgbClr val="808080">
                  <a:lumMod val="75000"/>
                </a:srgbClr>
              </a:buClr>
              <a:buFont typeface="Arial"/>
              <a:buChar char="•"/>
              <a:defRPr/>
            </a:pPr>
            <a:r>
              <a:rPr lang="nl-NL" sz="2900" b="1" kern="0" dirty="0" err="1">
                <a:solidFill>
                  <a:srgbClr val="00275D"/>
                </a:solidFill>
                <a:latin typeface="Century Gothic"/>
                <a:ea typeface="ＭＳ Ｐゴシック" pitchFamily="-110" charset="-128"/>
                <a:cs typeface="Century Gothic"/>
                <a:sym typeface="Times" pitchFamily="-110" charset="0"/>
              </a:rPr>
              <a:t>Control</a:t>
            </a:r>
            <a:r>
              <a:rPr lang="nl-NL" sz="2900" b="1" kern="0" dirty="0">
                <a:solidFill>
                  <a:srgbClr val="00275D"/>
                </a:solidFill>
                <a:latin typeface="Century Gothic"/>
                <a:ea typeface="ＭＳ Ｐゴシック" pitchFamily="-110" charset="-128"/>
                <a:cs typeface="Century Gothic"/>
                <a:sym typeface="Times" pitchFamily="-110" charset="0"/>
              </a:rPr>
              <a:t> </a:t>
            </a:r>
          </a:p>
          <a:p>
            <a:pPr marL="916780" lvl="2" indent="-183356" defTabSz="733440">
              <a:lnSpc>
                <a:spcPct val="80000"/>
              </a:lnSpc>
              <a:spcBef>
                <a:spcPct val="20000"/>
              </a:spcBef>
              <a:buClr>
                <a:srgbClr val="808080">
                  <a:lumMod val="75000"/>
                </a:srgbClr>
              </a:buClr>
              <a:buFont typeface="Arial"/>
              <a:buChar char="•"/>
              <a:defRPr/>
            </a:pPr>
            <a:r>
              <a:rPr lang="nl-NL" sz="2900" b="1" kern="0" dirty="0" err="1">
                <a:solidFill>
                  <a:srgbClr val="00275D"/>
                </a:solidFill>
                <a:latin typeface="Century Gothic"/>
                <a:ea typeface="ＭＳ Ｐゴシック" pitchFamily="-110" charset="-128"/>
                <a:cs typeface="Century Gothic"/>
                <a:sym typeface="Times" pitchFamily="-110" charset="0"/>
              </a:rPr>
              <a:t>Information</a:t>
            </a:r>
            <a:endParaRPr lang="nl-NL" sz="2900" b="1" kern="0" dirty="0">
              <a:solidFill>
                <a:srgbClr val="00275D"/>
              </a:solidFill>
              <a:latin typeface="Century Gothic"/>
              <a:ea typeface="ＭＳ Ｐゴシック" pitchFamily="-110" charset="-128"/>
              <a:cs typeface="Century Gothic"/>
              <a:sym typeface="Times" pitchFamily="-110" charset="0"/>
            </a:endParaRPr>
          </a:p>
        </p:txBody>
      </p:sp>
      <p:grpSp>
        <p:nvGrpSpPr>
          <p:cNvPr id="8" name="Group 142"/>
          <p:cNvGrpSpPr>
            <a:grpSpLocks/>
          </p:cNvGrpSpPr>
          <p:nvPr/>
        </p:nvGrpSpPr>
        <p:grpSpPr bwMode="auto">
          <a:xfrm>
            <a:off x="7477027" y="2610307"/>
            <a:ext cx="2067669" cy="3522190"/>
            <a:chOff x="9093200" y="2695575"/>
            <a:chExt cx="2514600" cy="4543425"/>
          </a:xfrm>
        </p:grpSpPr>
        <p:grpSp>
          <p:nvGrpSpPr>
            <p:cNvPr id="9" name="Group 8"/>
            <p:cNvGrpSpPr>
              <a:grpSpLocks/>
            </p:cNvGrpSpPr>
            <p:nvPr/>
          </p:nvGrpSpPr>
          <p:grpSpPr bwMode="auto">
            <a:xfrm>
              <a:off x="9093200" y="2695575"/>
              <a:ext cx="2514600" cy="4543425"/>
              <a:chOff x="3600" y="1026"/>
              <a:chExt cx="1584" cy="2862"/>
            </a:xfrm>
          </p:grpSpPr>
          <p:grpSp>
            <p:nvGrpSpPr>
              <p:cNvPr id="15" name="Group 5"/>
              <p:cNvGrpSpPr>
                <a:grpSpLocks/>
              </p:cNvGrpSpPr>
              <p:nvPr/>
            </p:nvGrpSpPr>
            <p:grpSpPr bwMode="auto">
              <a:xfrm>
                <a:off x="3816" y="1026"/>
                <a:ext cx="774" cy="948"/>
                <a:chOff x="3816" y="1026"/>
                <a:chExt cx="774" cy="948"/>
              </a:xfrm>
            </p:grpSpPr>
            <p:sp>
              <p:nvSpPr>
                <p:cNvPr id="36" name="Oval 6"/>
                <p:cNvSpPr>
                  <a:spLocks noChangeArrowheads="1"/>
                </p:cNvSpPr>
                <p:nvPr/>
              </p:nvSpPr>
              <p:spPr bwMode="auto">
                <a:xfrm flipH="1">
                  <a:off x="4128" y="148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sp>
              <p:nvSpPr>
                <p:cNvPr id="37" name="Oval 7"/>
                <p:cNvSpPr>
                  <a:spLocks noChangeArrowheads="1"/>
                </p:cNvSpPr>
                <p:nvPr/>
              </p:nvSpPr>
              <p:spPr bwMode="auto">
                <a:xfrm flipH="1">
                  <a:off x="4296" y="177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38" name="AutoShape 8"/>
                <p:cNvCxnSpPr>
                  <a:cxnSpLocks noChangeShapeType="1"/>
                  <a:stCxn id="37" idx="0"/>
                  <a:endCxn id="36" idx="2"/>
                </p:cNvCxnSpPr>
                <p:nvPr/>
              </p:nvCxnSpPr>
              <p:spPr bwMode="auto">
                <a:xfrm rot="5400000" flipH="1">
                  <a:off x="4266" y="1644"/>
                  <a:ext cx="186" cy="66"/>
                </a:xfrm>
                <a:prstGeom prst="curvedConnector2">
                  <a:avLst/>
                </a:prstGeom>
                <a:noFill/>
                <a:ln w="9525">
                  <a:solidFill>
                    <a:schemeClr val="tx1"/>
                  </a:solidFill>
                  <a:round/>
                  <a:headEnd/>
                  <a:tailEnd/>
                </a:ln>
              </p:spPr>
            </p:cxnSp>
            <p:sp>
              <p:nvSpPr>
                <p:cNvPr id="39" name="Oval 9"/>
                <p:cNvSpPr>
                  <a:spLocks noChangeArrowheads="1"/>
                </p:cNvSpPr>
                <p:nvPr/>
              </p:nvSpPr>
              <p:spPr bwMode="auto">
                <a:xfrm flipH="1">
                  <a:off x="3960" y="177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40" name="AutoShape 10"/>
                <p:cNvCxnSpPr>
                  <a:cxnSpLocks noChangeShapeType="1"/>
                  <a:stCxn id="36" idx="6"/>
                  <a:endCxn id="39" idx="0"/>
                </p:cNvCxnSpPr>
                <p:nvPr/>
              </p:nvCxnSpPr>
              <p:spPr bwMode="auto">
                <a:xfrm rot="10800000" flipV="1">
                  <a:off x="4056" y="1584"/>
                  <a:ext cx="66" cy="186"/>
                </a:xfrm>
                <a:prstGeom prst="curvedConnector2">
                  <a:avLst/>
                </a:prstGeom>
                <a:noFill/>
                <a:ln w="9525">
                  <a:solidFill>
                    <a:schemeClr val="tx1"/>
                  </a:solidFill>
                  <a:round/>
                  <a:headEnd/>
                  <a:tailEnd/>
                </a:ln>
              </p:spPr>
            </p:cxnSp>
            <p:sp>
              <p:nvSpPr>
                <p:cNvPr id="41" name="Oval 11"/>
                <p:cNvSpPr>
                  <a:spLocks noChangeArrowheads="1"/>
                </p:cNvSpPr>
                <p:nvPr/>
              </p:nvSpPr>
              <p:spPr bwMode="auto">
                <a:xfrm flipH="1">
                  <a:off x="4392" y="1200"/>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42" name="AutoShape 12"/>
                <p:cNvCxnSpPr>
                  <a:cxnSpLocks noChangeShapeType="1"/>
                  <a:stCxn id="41" idx="4"/>
                  <a:endCxn id="36" idx="2"/>
                </p:cNvCxnSpPr>
                <p:nvPr/>
              </p:nvCxnSpPr>
              <p:spPr bwMode="auto">
                <a:xfrm rot="5400000">
                  <a:off x="4314" y="1410"/>
                  <a:ext cx="186" cy="162"/>
                </a:xfrm>
                <a:prstGeom prst="curvedConnector2">
                  <a:avLst/>
                </a:prstGeom>
                <a:noFill/>
                <a:ln w="9525">
                  <a:solidFill>
                    <a:schemeClr val="tx1"/>
                  </a:solidFill>
                  <a:round/>
                  <a:headEnd/>
                  <a:tailEnd/>
                </a:ln>
              </p:spPr>
            </p:cxnSp>
            <p:sp>
              <p:nvSpPr>
                <p:cNvPr id="43" name="Oval 13"/>
                <p:cNvSpPr>
                  <a:spLocks noChangeArrowheads="1"/>
                </p:cNvSpPr>
                <p:nvPr/>
              </p:nvSpPr>
              <p:spPr bwMode="auto">
                <a:xfrm flipH="1">
                  <a:off x="3816" y="124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44" name="AutoShape 14"/>
                <p:cNvCxnSpPr>
                  <a:cxnSpLocks noChangeShapeType="1"/>
                  <a:stCxn id="36" idx="6"/>
                  <a:endCxn id="43" idx="4"/>
                </p:cNvCxnSpPr>
                <p:nvPr/>
              </p:nvCxnSpPr>
              <p:spPr bwMode="auto">
                <a:xfrm rot="10800000">
                  <a:off x="3912" y="1446"/>
                  <a:ext cx="210" cy="138"/>
                </a:xfrm>
                <a:prstGeom prst="curvedConnector2">
                  <a:avLst/>
                </a:prstGeom>
                <a:noFill/>
                <a:ln w="9525">
                  <a:solidFill>
                    <a:schemeClr val="tx1"/>
                  </a:solidFill>
                  <a:round/>
                  <a:headEnd/>
                  <a:tailEnd/>
                </a:ln>
              </p:spPr>
            </p:cxnSp>
            <p:sp>
              <p:nvSpPr>
                <p:cNvPr id="45" name="Oval 15"/>
                <p:cNvSpPr>
                  <a:spLocks noChangeArrowheads="1"/>
                </p:cNvSpPr>
                <p:nvPr/>
              </p:nvSpPr>
              <p:spPr bwMode="auto">
                <a:xfrm flipH="1">
                  <a:off x="3822" y="102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46" name="AutoShape 16"/>
                <p:cNvCxnSpPr>
                  <a:cxnSpLocks noChangeShapeType="1"/>
                  <a:stCxn id="36" idx="0"/>
                  <a:endCxn id="45" idx="2"/>
                </p:cNvCxnSpPr>
                <p:nvPr/>
              </p:nvCxnSpPr>
              <p:spPr bwMode="auto">
                <a:xfrm rot="5400000" flipH="1">
                  <a:off x="3942" y="1200"/>
                  <a:ext cx="360" cy="204"/>
                </a:xfrm>
                <a:prstGeom prst="curvedConnector2">
                  <a:avLst/>
                </a:prstGeom>
                <a:noFill/>
                <a:ln w="9525">
                  <a:solidFill>
                    <a:schemeClr val="tx1"/>
                  </a:solidFill>
                  <a:round/>
                  <a:headEnd/>
                  <a:tailEnd/>
                </a:ln>
              </p:spPr>
            </p:cxnSp>
            <p:cxnSp>
              <p:nvCxnSpPr>
                <p:cNvPr id="47" name="AutoShape 17"/>
                <p:cNvCxnSpPr>
                  <a:cxnSpLocks noChangeShapeType="1"/>
                  <a:stCxn id="43" idx="5"/>
                  <a:endCxn id="39" idx="6"/>
                </p:cNvCxnSpPr>
                <p:nvPr/>
              </p:nvCxnSpPr>
              <p:spPr bwMode="auto">
                <a:xfrm rot="16200000" flipH="1">
                  <a:off x="3671" y="1590"/>
                  <a:ext cx="455" cy="110"/>
                </a:xfrm>
                <a:prstGeom prst="curvedConnector2">
                  <a:avLst/>
                </a:prstGeom>
                <a:noFill/>
                <a:ln w="9525">
                  <a:solidFill>
                    <a:schemeClr val="tx1"/>
                  </a:solidFill>
                  <a:round/>
                  <a:headEnd/>
                  <a:tailEnd/>
                </a:ln>
              </p:spPr>
            </p:cxnSp>
            <p:cxnSp>
              <p:nvCxnSpPr>
                <p:cNvPr id="48" name="AutoShape 18"/>
                <p:cNvCxnSpPr>
                  <a:cxnSpLocks noChangeShapeType="1"/>
                  <a:stCxn id="39" idx="3"/>
                  <a:endCxn id="37" idx="4"/>
                </p:cNvCxnSpPr>
                <p:nvPr/>
              </p:nvCxnSpPr>
              <p:spPr bwMode="auto">
                <a:xfrm rot="16200000" flipH="1">
                  <a:off x="4243" y="1825"/>
                  <a:ext cx="29" cy="269"/>
                </a:xfrm>
                <a:prstGeom prst="curvedConnector3">
                  <a:avLst>
                    <a:gd name="adj1" fmla="val 575861"/>
                  </a:avLst>
                </a:prstGeom>
                <a:noFill/>
                <a:ln w="9525">
                  <a:solidFill>
                    <a:schemeClr val="tx1"/>
                  </a:solidFill>
                  <a:round/>
                  <a:headEnd/>
                  <a:tailEnd/>
                </a:ln>
              </p:spPr>
            </p:cxnSp>
            <p:cxnSp>
              <p:nvCxnSpPr>
                <p:cNvPr id="49" name="AutoShape 19"/>
                <p:cNvCxnSpPr>
                  <a:cxnSpLocks noChangeShapeType="1"/>
                  <a:stCxn id="41" idx="2"/>
                  <a:endCxn id="37" idx="2"/>
                </p:cNvCxnSpPr>
                <p:nvPr/>
              </p:nvCxnSpPr>
              <p:spPr bwMode="auto">
                <a:xfrm flipH="1">
                  <a:off x="4494" y="1296"/>
                  <a:ext cx="96" cy="576"/>
                </a:xfrm>
                <a:prstGeom prst="curvedConnector3">
                  <a:avLst>
                    <a:gd name="adj1" fmla="val -143750"/>
                  </a:avLst>
                </a:prstGeom>
                <a:noFill/>
                <a:ln w="9525">
                  <a:solidFill>
                    <a:schemeClr val="tx1"/>
                  </a:solidFill>
                  <a:round/>
                  <a:headEnd/>
                  <a:tailEnd/>
                </a:ln>
              </p:spPr>
            </p:cxnSp>
          </p:grpSp>
          <p:grpSp>
            <p:nvGrpSpPr>
              <p:cNvPr id="16" name="Group 20"/>
              <p:cNvGrpSpPr>
                <a:grpSpLocks/>
              </p:cNvGrpSpPr>
              <p:nvPr/>
            </p:nvGrpSpPr>
            <p:grpSpPr bwMode="auto">
              <a:xfrm>
                <a:off x="4560" y="2256"/>
                <a:ext cx="624" cy="768"/>
                <a:chOff x="4584" y="2352"/>
                <a:chExt cx="624" cy="768"/>
              </a:xfrm>
            </p:grpSpPr>
            <p:sp>
              <p:nvSpPr>
                <p:cNvPr id="27" name="Oval 21"/>
                <p:cNvSpPr>
                  <a:spLocks noChangeArrowheads="1"/>
                </p:cNvSpPr>
                <p:nvPr/>
              </p:nvSpPr>
              <p:spPr bwMode="auto">
                <a:xfrm flipH="1">
                  <a:off x="4752" y="2640"/>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algn="ctr" defTabSz="733440">
                    <a:spcBef>
                      <a:spcPct val="0"/>
                    </a:spcBef>
                  </a:pPr>
                  <a:endParaRPr lang="en-US" sz="2700" dirty="0">
                    <a:solidFill>
                      <a:srgbClr val="000000"/>
                    </a:solidFill>
                    <a:latin typeface="Century Gothic" pitchFamily="-1" charset="0"/>
                    <a:ea typeface="Century Gothic" pitchFamily="-1" charset="0"/>
                    <a:cs typeface="Century Gothic" pitchFamily="-1" charset="0"/>
                    <a:sym typeface="Times" pitchFamily="-1" charset="0"/>
                  </a:endParaRPr>
                </a:p>
              </p:txBody>
            </p:sp>
            <p:sp>
              <p:nvSpPr>
                <p:cNvPr id="28" name="Oval 22"/>
                <p:cNvSpPr>
                  <a:spLocks noChangeArrowheads="1"/>
                </p:cNvSpPr>
                <p:nvPr/>
              </p:nvSpPr>
              <p:spPr bwMode="auto">
                <a:xfrm flipH="1">
                  <a:off x="4920" y="292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9" name="AutoShape 23"/>
                <p:cNvCxnSpPr>
                  <a:cxnSpLocks noChangeShapeType="1"/>
                  <a:stCxn id="28" idx="0"/>
                  <a:endCxn id="27" idx="2"/>
                </p:cNvCxnSpPr>
                <p:nvPr/>
              </p:nvCxnSpPr>
              <p:spPr bwMode="auto">
                <a:xfrm rot="5400000" flipH="1">
                  <a:off x="4890" y="2796"/>
                  <a:ext cx="186" cy="66"/>
                </a:xfrm>
                <a:prstGeom prst="curvedConnector2">
                  <a:avLst/>
                </a:prstGeom>
                <a:noFill/>
                <a:ln w="9525">
                  <a:solidFill>
                    <a:schemeClr val="tx1"/>
                  </a:solidFill>
                  <a:round/>
                  <a:headEnd/>
                  <a:tailEnd/>
                </a:ln>
              </p:spPr>
            </p:cxnSp>
            <p:sp>
              <p:nvSpPr>
                <p:cNvPr id="30" name="Oval 24"/>
                <p:cNvSpPr>
                  <a:spLocks noChangeArrowheads="1"/>
                </p:cNvSpPr>
                <p:nvPr/>
              </p:nvSpPr>
              <p:spPr bwMode="auto">
                <a:xfrm flipH="1">
                  <a:off x="4584" y="292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31" name="AutoShape 25"/>
                <p:cNvCxnSpPr>
                  <a:cxnSpLocks noChangeShapeType="1"/>
                  <a:stCxn id="27" idx="6"/>
                  <a:endCxn id="30" idx="0"/>
                </p:cNvCxnSpPr>
                <p:nvPr/>
              </p:nvCxnSpPr>
              <p:spPr bwMode="auto">
                <a:xfrm rot="10800000" flipV="1">
                  <a:off x="4680" y="2736"/>
                  <a:ext cx="66" cy="186"/>
                </a:xfrm>
                <a:prstGeom prst="curvedConnector2">
                  <a:avLst/>
                </a:prstGeom>
                <a:noFill/>
                <a:ln w="9525">
                  <a:solidFill>
                    <a:schemeClr val="tx1"/>
                  </a:solidFill>
                  <a:round/>
                  <a:headEnd/>
                  <a:tailEnd/>
                </a:ln>
              </p:spPr>
            </p:cxnSp>
            <p:sp>
              <p:nvSpPr>
                <p:cNvPr id="32" name="Oval 26"/>
                <p:cNvSpPr>
                  <a:spLocks noChangeArrowheads="1"/>
                </p:cNvSpPr>
                <p:nvPr/>
              </p:nvSpPr>
              <p:spPr bwMode="auto">
                <a:xfrm flipH="1">
                  <a:off x="5016" y="2352"/>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33" name="AutoShape 27"/>
                <p:cNvCxnSpPr>
                  <a:cxnSpLocks noChangeShapeType="1"/>
                  <a:stCxn id="32" idx="4"/>
                  <a:endCxn id="27" idx="2"/>
                </p:cNvCxnSpPr>
                <p:nvPr/>
              </p:nvCxnSpPr>
              <p:spPr bwMode="auto">
                <a:xfrm rot="5400000">
                  <a:off x="4938" y="2562"/>
                  <a:ext cx="186" cy="162"/>
                </a:xfrm>
                <a:prstGeom prst="curvedConnector2">
                  <a:avLst/>
                </a:prstGeom>
                <a:noFill/>
                <a:ln w="9525">
                  <a:solidFill>
                    <a:schemeClr val="tx1"/>
                  </a:solidFill>
                  <a:round/>
                  <a:headEnd/>
                  <a:tailEnd/>
                </a:ln>
              </p:spPr>
            </p:cxnSp>
            <p:cxnSp>
              <p:nvCxnSpPr>
                <p:cNvPr id="34" name="AutoShape 28"/>
                <p:cNvCxnSpPr>
                  <a:cxnSpLocks noChangeShapeType="1"/>
                  <a:stCxn id="30" idx="0"/>
                  <a:endCxn id="32" idx="6"/>
                </p:cNvCxnSpPr>
                <p:nvPr/>
              </p:nvCxnSpPr>
              <p:spPr bwMode="auto">
                <a:xfrm rot="-5400000">
                  <a:off x="4608" y="2520"/>
                  <a:ext cx="474" cy="330"/>
                </a:xfrm>
                <a:prstGeom prst="curvedConnector2">
                  <a:avLst/>
                </a:prstGeom>
                <a:noFill/>
                <a:ln w="9525">
                  <a:solidFill>
                    <a:schemeClr val="tx1"/>
                  </a:solidFill>
                  <a:round/>
                  <a:headEnd/>
                  <a:tailEnd/>
                </a:ln>
              </p:spPr>
            </p:cxnSp>
            <p:cxnSp>
              <p:nvCxnSpPr>
                <p:cNvPr id="35" name="AutoShape 29"/>
                <p:cNvCxnSpPr>
                  <a:cxnSpLocks noChangeShapeType="1"/>
                  <a:stCxn id="32" idx="3"/>
                  <a:endCxn id="28" idx="2"/>
                </p:cNvCxnSpPr>
                <p:nvPr/>
              </p:nvCxnSpPr>
              <p:spPr bwMode="auto">
                <a:xfrm rot="5400000">
                  <a:off x="4897" y="2742"/>
                  <a:ext cx="503" cy="61"/>
                </a:xfrm>
                <a:prstGeom prst="curvedConnector2">
                  <a:avLst/>
                </a:prstGeom>
                <a:noFill/>
                <a:ln w="9525">
                  <a:solidFill>
                    <a:schemeClr val="tx1"/>
                  </a:solidFill>
                  <a:round/>
                  <a:headEnd/>
                  <a:tailEnd/>
                </a:ln>
              </p:spPr>
            </p:cxnSp>
          </p:grpSp>
          <p:grpSp>
            <p:nvGrpSpPr>
              <p:cNvPr id="17" name="Group 30"/>
              <p:cNvGrpSpPr>
                <a:grpSpLocks/>
              </p:cNvGrpSpPr>
              <p:nvPr/>
            </p:nvGrpSpPr>
            <p:grpSpPr bwMode="auto">
              <a:xfrm>
                <a:off x="3600" y="3120"/>
                <a:ext cx="864" cy="768"/>
                <a:chOff x="3600" y="3120"/>
                <a:chExt cx="864" cy="768"/>
              </a:xfrm>
            </p:grpSpPr>
            <p:sp>
              <p:nvSpPr>
                <p:cNvPr id="18" name="Oval 31"/>
                <p:cNvSpPr>
                  <a:spLocks noChangeArrowheads="1"/>
                </p:cNvSpPr>
                <p:nvPr/>
              </p:nvSpPr>
              <p:spPr bwMode="auto">
                <a:xfrm>
                  <a:off x="3864" y="340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sp>
              <p:nvSpPr>
                <p:cNvPr id="19" name="Oval 32"/>
                <p:cNvSpPr>
                  <a:spLocks noChangeArrowheads="1"/>
                </p:cNvSpPr>
                <p:nvPr/>
              </p:nvSpPr>
              <p:spPr bwMode="auto">
                <a:xfrm>
                  <a:off x="3696" y="369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0" name="AutoShape 33"/>
                <p:cNvCxnSpPr>
                  <a:cxnSpLocks noChangeShapeType="1"/>
                  <a:stCxn id="19" idx="0"/>
                  <a:endCxn id="18" idx="2"/>
                </p:cNvCxnSpPr>
                <p:nvPr/>
              </p:nvCxnSpPr>
              <p:spPr bwMode="auto">
                <a:xfrm rot="-5400000">
                  <a:off x="3732" y="3564"/>
                  <a:ext cx="186" cy="66"/>
                </a:xfrm>
                <a:prstGeom prst="curvedConnector2">
                  <a:avLst/>
                </a:prstGeom>
                <a:noFill/>
                <a:ln w="9525">
                  <a:solidFill>
                    <a:schemeClr val="tx1"/>
                  </a:solidFill>
                  <a:round/>
                  <a:headEnd/>
                  <a:tailEnd/>
                </a:ln>
              </p:spPr>
            </p:cxnSp>
            <p:sp>
              <p:nvSpPr>
                <p:cNvPr id="21" name="Oval 34"/>
                <p:cNvSpPr>
                  <a:spLocks noChangeArrowheads="1"/>
                </p:cNvSpPr>
                <p:nvPr/>
              </p:nvSpPr>
              <p:spPr bwMode="auto">
                <a:xfrm>
                  <a:off x="4032" y="369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2" name="AutoShape 35"/>
                <p:cNvCxnSpPr>
                  <a:cxnSpLocks noChangeShapeType="1"/>
                  <a:stCxn id="18" idx="6"/>
                  <a:endCxn id="21" idx="0"/>
                </p:cNvCxnSpPr>
                <p:nvPr/>
              </p:nvCxnSpPr>
              <p:spPr bwMode="auto">
                <a:xfrm>
                  <a:off x="4062" y="3504"/>
                  <a:ext cx="66" cy="186"/>
                </a:xfrm>
                <a:prstGeom prst="curvedConnector2">
                  <a:avLst/>
                </a:prstGeom>
                <a:noFill/>
                <a:ln w="9525">
                  <a:solidFill>
                    <a:schemeClr val="tx1"/>
                  </a:solidFill>
                  <a:round/>
                  <a:headEnd/>
                  <a:tailEnd/>
                </a:ln>
              </p:spPr>
            </p:cxnSp>
            <p:sp>
              <p:nvSpPr>
                <p:cNvPr id="23" name="Oval 36"/>
                <p:cNvSpPr>
                  <a:spLocks noChangeArrowheads="1"/>
                </p:cNvSpPr>
                <p:nvPr/>
              </p:nvSpPr>
              <p:spPr bwMode="auto">
                <a:xfrm>
                  <a:off x="3600" y="3120"/>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4" name="AutoShape 37"/>
                <p:cNvCxnSpPr>
                  <a:cxnSpLocks noChangeShapeType="1"/>
                  <a:stCxn id="23" idx="4"/>
                  <a:endCxn id="18" idx="2"/>
                </p:cNvCxnSpPr>
                <p:nvPr/>
              </p:nvCxnSpPr>
              <p:spPr bwMode="auto">
                <a:xfrm rot="16200000" flipH="1">
                  <a:off x="3684" y="3330"/>
                  <a:ext cx="186" cy="162"/>
                </a:xfrm>
                <a:prstGeom prst="curvedConnector2">
                  <a:avLst/>
                </a:prstGeom>
                <a:noFill/>
                <a:ln w="9525">
                  <a:solidFill>
                    <a:schemeClr val="tx1"/>
                  </a:solidFill>
                  <a:round/>
                  <a:headEnd/>
                  <a:tailEnd/>
                </a:ln>
              </p:spPr>
            </p:cxnSp>
            <p:sp>
              <p:nvSpPr>
                <p:cNvPr id="25" name="Oval 38"/>
                <p:cNvSpPr>
                  <a:spLocks noChangeArrowheads="1"/>
                </p:cNvSpPr>
                <p:nvPr/>
              </p:nvSpPr>
              <p:spPr bwMode="auto">
                <a:xfrm>
                  <a:off x="4272" y="3264"/>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6" name="AutoShape 39"/>
                <p:cNvCxnSpPr>
                  <a:cxnSpLocks noChangeShapeType="1"/>
                  <a:stCxn id="18" idx="6"/>
                  <a:endCxn id="25" idx="4"/>
                </p:cNvCxnSpPr>
                <p:nvPr/>
              </p:nvCxnSpPr>
              <p:spPr bwMode="auto">
                <a:xfrm flipV="1">
                  <a:off x="4062" y="3462"/>
                  <a:ext cx="306" cy="42"/>
                </a:xfrm>
                <a:prstGeom prst="curvedConnector2">
                  <a:avLst/>
                </a:prstGeom>
                <a:noFill/>
                <a:ln w="9525">
                  <a:solidFill>
                    <a:schemeClr val="tx1"/>
                  </a:solidFill>
                  <a:round/>
                  <a:headEnd/>
                  <a:tailEnd/>
                </a:ln>
              </p:spPr>
            </p:cxnSp>
          </p:grpSp>
        </p:grpSp>
        <p:grpSp>
          <p:nvGrpSpPr>
            <p:cNvPr id="10" name="Group 41"/>
            <p:cNvGrpSpPr>
              <a:grpSpLocks/>
            </p:cNvGrpSpPr>
            <p:nvPr/>
          </p:nvGrpSpPr>
          <p:grpSpPr bwMode="auto">
            <a:xfrm>
              <a:off x="9474200" y="3733800"/>
              <a:ext cx="1562100" cy="2895600"/>
              <a:chOff x="3840" y="1728"/>
              <a:chExt cx="984" cy="1824"/>
            </a:xfrm>
          </p:grpSpPr>
          <p:sp>
            <p:nvSpPr>
              <p:cNvPr id="11" name="Oval 42"/>
              <p:cNvSpPr>
                <a:spLocks noChangeArrowheads="1"/>
              </p:cNvSpPr>
              <p:nvPr/>
            </p:nvSpPr>
            <p:spPr bwMode="auto">
              <a:xfrm flipH="1">
                <a:off x="3840" y="2352"/>
                <a:ext cx="192" cy="192"/>
              </a:xfrm>
              <a:prstGeom prst="ellipse">
                <a:avLst/>
              </a:prstGeom>
              <a:solidFill>
                <a:schemeClr val="bg2"/>
              </a:solidFill>
              <a:ln w="25400">
                <a:solidFill>
                  <a:schemeClr val="bg1"/>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12" name="AutoShape 43"/>
              <p:cNvCxnSpPr>
                <a:cxnSpLocks noChangeShapeType="1"/>
                <a:endCxn id="27" idx="0"/>
              </p:cNvCxnSpPr>
              <p:nvPr/>
            </p:nvCxnSpPr>
            <p:spPr bwMode="auto">
              <a:xfrm>
                <a:off x="4032" y="2448"/>
                <a:ext cx="792" cy="144"/>
              </a:xfrm>
              <a:prstGeom prst="curvedConnector2">
                <a:avLst/>
              </a:prstGeom>
              <a:noFill/>
              <a:ln w="38100">
                <a:solidFill>
                  <a:schemeClr val="tx1"/>
                </a:solidFill>
                <a:round/>
                <a:headEnd/>
                <a:tailEnd/>
              </a:ln>
            </p:spPr>
          </p:cxnSp>
          <p:cxnSp>
            <p:nvCxnSpPr>
              <p:cNvPr id="13" name="AutoShape 44"/>
              <p:cNvCxnSpPr>
                <a:cxnSpLocks noChangeShapeType="1"/>
                <a:endCxn id="18" idx="6"/>
              </p:cNvCxnSpPr>
              <p:nvPr/>
            </p:nvCxnSpPr>
            <p:spPr bwMode="auto">
              <a:xfrm>
                <a:off x="4032" y="2448"/>
                <a:ext cx="24" cy="1104"/>
              </a:xfrm>
              <a:prstGeom prst="curvedConnector3">
                <a:avLst>
                  <a:gd name="adj1" fmla="val 700000"/>
                </a:avLst>
              </a:prstGeom>
              <a:noFill/>
              <a:ln w="38100">
                <a:solidFill>
                  <a:schemeClr val="tx1"/>
                </a:solidFill>
                <a:round/>
                <a:headEnd/>
                <a:tailEnd/>
              </a:ln>
            </p:spPr>
          </p:cxnSp>
          <p:cxnSp>
            <p:nvCxnSpPr>
              <p:cNvPr id="14" name="AutoShape 45"/>
              <p:cNvCxnSpPr>
                <a:cxnSpLocks noChangeShapeType="1"/>
                <a:endCxn id="36" idx="4"/>
              </p:cNvCxnSpPr>
              <p:nvPr/>
            </p:nvCxnSpPr>
            <p:spPr bwMode="auto">
              <a:xfrm flipV="1">
                <a:off x="4032" y="1728"/>
                <a:ext cx="192" cy="720"/>
              </a:xfrm>
              <a:prstGeom prst="curvedConnector2">
                <a:avLst/>
              </a:prstGeom>
              <a:noFill/>
              <a:ln w="38100">
                <a:solidFill>
                  <a:schemeClr val="tx1"/>
                </a:solidFill>
                <a:round/>
                <a:headEnd/>
                <a:tailEnd/>
              </a:ln>
            </p:spPr>
          </p:cxnSp>
        </p:grpSp>
      </p:grpSp>
      <p:grpSp>
        <p:nvGrpSpPr>
          <p:cNvPr id="50" name="Group 63"/>
          <p:cNvGrpSpPr>
            <a:grpSpLocks/>
          </p:cNvGrpSpPr>
          <p:nvPr/>
        </p:nvGrpSpPr>
        <p:grpSpPr bwMode="auto">
          <a:xfrm>
            <a:off x="2798418" y="4301252"/>
            <a:ext cx="4678608" cy="2603579"/>
            <a:chOff x="3555701" y="4876012"/>
            <a:chExt cx="5689899" cy="3359098"/>
          </a:xfrm>
        </p:grpSpPr>
        <p:sp>
          <p:nvSpPr>
            <p:cNvPr id="51" name="Text Box 46"/>
            <p:cNvSpPr txBox="1">
              <a:spLocks noChangeArrowheads="1"/>
            </p:cNvSpPr>
            <p:nvPr/>
          </p:nvSpPr>
          <p:spPr bwMode="auto">
            <a:xfrm>
              <a:off x="3555701" y="7162970"/>
              <a:ext cx="5219029" cy="1072140"/>
            </a:xfrm>
            <a:prstGeom prst="rect">
              <a:avLst/>
            </a:prstGeom>
            <a:noFill/>
            <a:ln w="9525">
              <a:noFill/>
              <a:miter lim="800000"/>
              <a:headEnd/>
              <a:tailEnd/>
            </a:ln>
          </p:spPr>
          <p:txBody>
            <a:bodyPr wrap="none">
              <a:prstTxWarp prst="textNoShape">
                <a:avLst/>
              </a:prstTxWarp>
              <a:spAutoFit/>
            </a:bodyPr>
            <a:lstStyle/>
            <a:p>
              <a:pPr algn="ctr" defTabSz="733440">
                <a:spcBef>
                  <a:spcPct val="0"/>
                </a:spcBef>
              </a:pPr>
              <a:r>
                <a:rPr lang="nl-NL" sz="2700" b="1" dirty="0" err="1">
                  <a:solidFill>
                    <a:srgbClr val="00275D"/>
                  </a:solidFill>
                  <a:latin typeface="Century Gothic" pitchFamily="-1" charset="0"/>
                  <a:ea typeface="Century Gothic" pitchFamily="-1" charset="0"/>
                  <a:cs typeface="Century Gothic" pitchFamily="-1" charset="0"/>
                  <a:sym typeface="Times" pitchFamily="-1" charset="0"/>
                </a:rPr>
                <a:t>Bridging</a:t>
              </a:r>
              <a:r>
                <a:rPr lang="nl-NL" sz="2700" b="1" dirty="0">
                  <a:solidFill>
                    <a:srgbClr val="00275D"/>
                  </a:solidFill>
                  <a:latin typeface="Century Gothic" pitchFamily="-1" charset="0"/>
                  <a:ea typeface="Century Gothic" pitchFamily="-1" charset="0"/>
                  <a:cs typeface="Century Gothic" pitchFamily="-1" charset="0"/>
                  <a:sym typeface="Times" pitchFamily="-1" charset="0"/>
                </a:rPr>
                <a:t> </a:t>
              </a:r>
              <a:r>
                <a:rPr lang="nl-NL" sz="2700" b="1" dirty="0" err="1">
                  <a:solidFill>
                    <a:srgbClr val="00275D"/>
                  </a:solidFill>
                  <a:latin typeface="Century Gothic" pitchFamily="-1" charset="0"/>
                  <a:ea typeface="Century Gothic" pitchFamily="-1" charset="0"/>
                  <a:cs typeface="Century Gothic" pitchFamily="-1" charset="0"/>
                  <a:sym typeface="Times" pitchFamily="-1" charset="0"/>
                </a:rPr>
                <a:t>position</a:t>
              </a:r>
              <a:endParaRPr lang="nl-NL" sz="2700" b="1" dirty="0">
                <a:solidFill>
                  <a:srgbClr val="00275D"/>
                </a:solidFill>
                <a:latin typeface="Century Gothic" pitchFamily="-1" charset="0"/>
                <a:ea typeface="Century Gothic" pitchFamily="-1" charset="0"/>
                <a:cs typeface="Century Gothic" pitchFamily="-1" charset="0"/>
                <a:sym typeface="Times" pitchFamily="-1" charset="0"/>
              </a:endParaRPr>
            </a:p>
            <a:p>
              <a:pPr algn="ctr" defTabSz="733440">
                <a:spcBef>
                  <a:spcPct val="0"/>
                </a:spcBef>
              </a:pPr>
              <a:r>
                <a:rPr lang="nl-NL" dirty="0">
                  <a:solidFill>
                    <a:srgbClr val="00275D"/>
                  </a:solidFill>
                  <a:latin typeface="Century Gothic" pitchFamily="-1" charset="0"/>
                  <a:ea typeface="Century Gothic" pitchFamily="-1" charset="0"/>
                  <a:cs typeface="Century Gothic" pitchFamily="-1" charset="0"/>
                  <a:sym typeface="Times" pitchFamily="-1" charset="0"/>
                </a:rPr>
                <a:t>(</a:t>
              </a:r>
              <a:r>
                <a:rPr lang="nl-NL" dirty="0" err="1">
                  <a:solidFill>
                    <a:srgbClr val="00275D"/>
                  </a:solidFill>
                  <a:latin typeface="Century Gothic" pitchFamily="-1" charset="0"/>
                  <a:ea typeface="Century Gothic" pitchFamily="-1" charset="0"/>
                  <a:cs typeface="Century Gothic" pitchFamily="-1" charset="0"/>
                  <a:sym typeface="Times" pitchFamily="-1" charset="0"/>
                </a:rPr>
                <a:t>in-between</a:t>
              </a:r>
              <a:r>
                <a:rPr lang="nl-NL" dirty="0">
                  <a:solidFill>
                    <a:srgbClr val="00275D"/>
                  </a:solidFill>
                  <a:latin typeface="Century Gothic" pitchFamily="-1" charset="0"/>
                  <a:ea typeface="Century Gothic" pitchFamily="-1" charset="0"/>
                  <a:cs typeface="Century Gothic" pitchFamily="-1" charset="0"/>
                  <a:sym typeface="Times" pitchFamily="-1" charset="0"/>
                </a:rPr>
                <a:t> the </a:t>
              </a:r>
              <a:r>
                <a:rPr lang="nl-NL" dirty="0" err="1">
                  <a:solidFill>
                    <a:srgbClr val="00275D"/>
                  </a:solidFill>
                  <a:latin typeface="Century Gothic" pitchFamily="-1" charset="0"/>
                  <a:ea typeface="Century Gothic" pitchFamily="-1" charset="0"/>
                  <a:cs typeface="Century Gothic" pitchFamily="-1" charset="0"/>
                  <a:sym typeface="Times" pitchFamily="-1" charset="0"/>
                </a:rPr>
                <a:t>structural</a:t>
              </a:r>
              <a:r>
                <a:rPr lang="nl-NL" dirty="0">
                  <a:solidFill>
                    <a:srgbClr val="00275D"/>
                  </a:solidFill>
                  <a:latin typeface="Century Gothic" pitchFamily="-1" charset="0"/>
                  <a:ea typeface="Century Gothic" pitchFamily="-1" charset="0"/>
                  <a:cs typeface="Century Gothic" pitchFamily="-1" charset="0"/>
                  <a:sym typeface="Times" pitchFamily="-1" charset="0"/>
                </a:rPr>
                <a:t> hole)</a:t>
              </a:r>
            </a:p>
          </p:txBody>
        </p:sp>
        <p:cxnSp>
          <p:nvCxnSpPr>
            <p:cNvPr id="52" name="AutoShape 47"/>
            <p:cNvCxnSpPr>
              <a:cxnSpLocks noChangeShapeType="1"/>
            </p:cNvCxnSpPr>
            <p:nvPr/>
          </p:nvCxnSpPr>
          <p:spPr bwMode="auto">
            <a:xfrm rot="5400000" flipH="1" flipV="1">
              <a:off x="6566489" y="4483689"/>
              <a:ext cx="2286787" cy="3071434"/>
            </a:xfrm>
            <a:prstGeom prst="curvedConnector2">
              <a:avLst/>
            </a:prstGeom>
            <a:noFill/>
            <a:ln w="19050">
              <a:solidFill>
                <a:schemeClr val="folHlink"/>
              </a:solidFill>
              <a:round/>
              <a:headEnd/>
              <a:tailEnd type="triangle"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63"/>
          <p:cNvGrpSpPr>
            <a:grpSpLocks/>
          </p:cNvGrpSpPr>
          <p:nvPr/>
        </p:nvGrpSpPr>
        <p:grpSpPr bwMode="auto">
          <a:xfrm>
            <a:off x="3936635" y="3977420"/>
            <a:ext cx="3540393" cy="2465077"/>
            <a:chOff x="4939945" y="4876012"/>
            <a:chExt cx="4305655" cy="3180404"/>
          </a:xfrm>
        </p:grpSpPr>
        <p:sp>
          <p:nvSpPr>
            <p:cNvPr id="5" name="Text Box 46"/>
            <p:cNvSpPr txBox="1">
              <a:spLocks noChangeArrowheads="1"/>
            </p:cNvSpPr>
            <p:nvPr/>
          </p:nvSpPr>
          <p:spPr bwMode="auto">
            <a:xfrm>
              <a:off x="4939945" y="7162967"/>
              <a:ext cx="2450547" cy="893449"/>
            </a:xfrm>
            <a:prstGeom prst="rect">
              <a:avLst/>
            </a:prstGeom>
            <a:noFill/>
            <a:ln w="9525">
              <a:noFill/>
              <a:miter lim="800000"/>
              <a:headEnd/>
              <a:tailEnd/>
            </a:ln>
          </p:spPr>
          <p:txBody>
            <a:bodyPr wrap="none">
              <a:prstTxWarp prst="textNoShape">
                <a:avLst/>
              </a:prstTxWarp>
              <a:spAutoFit/>
            </a:bodyPr>
            <a:lstStyle/>
            <a:p>
              <a:pPr algn="ctr" defTabSz="733440">
                <a:spcBef>
                  <a:spcPct val="0"/>
                </a:spcBef>
              </a:pPr>
              <a:r>
                <a:rPr lang="nl-NL" sz="3900" b="1" smtClean="0">
                  <a:solidFill>
                    <a:srgbClr val="00275D"/>
                  </a:solidFill>
                  <a:latin typeface="Century Gothic" pitchFamily="-1" charset="0"/>
                  <a:ea typeface="Century Gothic" pitchFamily="-1" charset="0"/>
                  <a:cs typeface="Century Gothic" pitchFamily="-1" charset="0"/>
                  <a:sym typeface="Times" pitchFamily="-1" charset="0"/>
                </a:rPr>
                <a:t>Closure</a:t>
              </a:r>
              <a:endParaRPr lang="nl-NL" sz="3900" dirty="0">
                <a:solidFill>
                  <a:srgbClr val="00275D"/>
                </a:solidFill>
                <a:latin typeface="Century Gothic" pitchFamily="-1" charset="0"/>
                <a:ea typeface="Century Gothic" pitchFamily="-1" charset="0"/>
                <a:cs typeface="Century Gothic" pitchFamily="-1" charset="0"/>
                <a:sym typeface="Times" pitchFamily="-1" charset="0"/>
              </a:endParaRPr>
            </a:p>
          </p:txBody>
        </p:sp>
        <p:cxnSp>
          <p:nvCxnSpPr>
            <p:cNvPr id="6" name="AutoShape 47"/>
            <p:cNvCxnSpPr>
              <a:cxnSpLocks noChangeShapeType="1"/>
            </p:cNvCxnSpPr>
            <p:nvPr/>
          </p:nvCxnSpPr>
          <p:spPr bwMode="auto">
            <a:xfrm rot="5400000" flipH="1" flipV="1">
              <a:off x="6566489" y="4483689"/>
              <a:ext cx="2286787" cy="3071434"/>
            </a:xfrm>
            <a:prstGeom prst="curvedConnector2">
              <a:avLst/>
            </a:prstGeom>
            <a:noFill/>
            <a:ln w="19050">
              <a:solidFill>
                <a:schemeClr val="folHlink"/>
              </a:solidFill>
              <a:round/>
              <a:headEnd/>
              <a:tailEnd type="triangle" w="med" len="med"/>
            </a:ln>
          </p:spPr>
        </p:cxnSp>
      </p:grpSp>
      <p:sp>
        <p:nvSpPr>
          <p:cNvPr id="7" name="Rectangle 3"/>
          <p:cNvSpPr txBox="1">
            <a:spLocks noChangeArrowheads="1"/>
          </p:cNvSpPr>
          <p:nvPr/>
        </p:nvSpPr>
        <p:spPr bwMode="auto">
          <a:xfrm>
            <a:off x="960735" y="2028031"/>
            <a:ext cx="4887218" cy="1713099"/>
          </a:xfrm>
          <a:prstGeom prst="rect">
            <a:avLst/>
          </a:prstGeom>
          <a:noFill/>
          <a:ln w="9525">
            <a:noFill/>
            <a:miter lim="800000"/>
            <a:headEnd/>
            <a:tailEnd/>
          </a:ln>
        </p:spPr>
        <p:txBody>
          <a:bodyPr lIns="73342" tIns="36671" rIns="73342" bIns="36671">
            <a:prstTxWarp prst="textNoShape">
              <a:avLst/>
            </a:prstTxWarp>
          </a:bodyPr>
          <a:lstStyle/>
          <a:p>
            <a:pPr marL="275034" indent="-275034" defTabSz="733440">
              <a:lnSpc>
                <a:spcPct val="80000"/>
              </a:lnSpc>
              <a:spcBef>
                <a:spcPct val="20000"/>
              </a:spcBef>
              <a:buClr>
                <a:srgbClr val="606060"/>
              </a:buClr>
              <a:buFont typeface="Arial" pitchFamily="-1" charset="0"/>
              <a:buChar char="•"/>
            </a:pPr>
            <a:r>
              <a:rPr lang="nl-NL" sz="2900" dirty="0" err="1" smtClean="0">
                <a:solidFill>
                  <a:srgbClr val="00275D"/>
                </a:solidFill>
                <a:latin typeface="Century Gothic" pitchFamily="-1" charset="0"/>
                <a:sym typeface="Times" pitchFamily="-1" charset="0"/>
              </a:rPr>
              <a:t>Bridging</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positions</a:t>
            </a:r>
            <a:r>
              <a:rPr lang="nl-NL" sz="2900" dirty="0" smtClean="0">
                <a:solidFill>
                  <a:srgbClr val="00275D"/>
                </a:solidFill>
                <a:latin typeface="Century Gothic" pitchFamily="-1" charset="0"/>
                <a:sym typeface="Times" pitchFamily="-1" charset="0"/>
              </a:rPr>
              <a:t> in a </a:t>
            </a:r>
            <a:r>
              <a:rPr lang="nl-NL" sz="2900" dirty="0" err="1" smtClean="0">
                <a:solidFill>
                  <a:srgbClr val="00275D"/>
                </a:solidFill>
                <a:latin typeface="Century Gothic" pitchFamily="-1" charset="0"/>
                <a:sym typeface="Times" pitchFamily="-1" charset="0"/>
              </a:rPr>
              <a:t>network</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connect</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actors</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that</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no</a:t>
            </a:r>
            <a:r>
              <a:rPr lang="nl-NL" sz="2900" dirty="0" smtClean="0">
                <a:solidFill>
                  <a:srgbClr val="00275D"/>
                </a:solidFill>
                <a:latin typeface="Century Gothic" pitchFamily="-1" charset="0"/>
                <a:sym typeface="Times" pitchFamily="-1" charset="0"/>
              </a:rPr>
              <a:t> </a:t>
            </a:r>
            <a:r>
              <a:rPr lang="nl-NL" sz="2900" dirty="0" err="1" smtClean="0">
                <a:solidFill>
                  <a:srgbClr val="00275D"/>
                </a:solidFill>
                <a:latin typeface="Century Gothic" pitchFamily="-1" charset="0"/>
                <a:sym typeface="Times" pitchFamily="-1" charset="0"/>
              </a:rPr>
              <a:t>not</a:t>
            </a:r>
            <a:r>
              <a:rPr lang="nl-NL" sz="2900" dirty="0" smtClean="0">
                <a:solidFill>
                  <a:srgbClr val="00275D"/>
                </a:solidFill>
                <a:latin typeface="Century Gothic" pitchFamily="-1" charset="0"/>
                <a:sym typeface="Times" pitchFamily="-1" charset="0"/>
              </a:rPr>
              <a:t> have a direct </a:t>
            </a:r>
            <a:r>
              <a:rPr lang="nl-NL" sz="2900" dirty="0" err="1" smtClean="0">
                <a:solidFill>
                  <a:srgbClr val="00275D"/>
                </a:solidFill>
                <a:latin typeface="Century Gothic" pitchFamily="-1" charset="0"/>
                <a:sym typeface="Times" pitchFamily="-1" charset="0"/>
              </a:rPr>
              <a:t>tie</a:t>
            </a:r>
            <a:endParaRPr lang="nl-NL" sz="2900" dirty="0" smtClean="0">
              <a:solidFill>
                <a:srgbClr val="00275D"/>
              </a:solidFill>
              <a:latin typeface="Century Gothic" pitchFamily="-1" charset="0"/>
              <a:sym typeface="Times" pitchFamily="-1" charset="0"/>
            </a:endParaRPr>
          </a:p>
          <a:p>
            <a:pPr marL="275034" indent="-275034" defTabSz="733440">
              <a:lnSpc>
                <a:spcPct val="80000"/>
              </a:lnSpc>
              <a:spcBef>
                <a:spcPct val="20000"/>
              </a:spcBef>
              <a:buClr>
                <a:srgbClr val="606060"/>
              </a:buClr>
            </a:pPr>
            <a:endParaRPr lang="nl-NL" sz="2900" dirty="0" smtClean="0">
              <a:solidFill>
                <a:srgbClr val="00275D"/>
              </a:solidFill>
              <a:latin typeface="Century Gothic" pitchFamily="-1" charset="0"/>
              <a:sym typeface="Times" pitchFamily="-1" charset="0"/>
            </a:endParaRPr>
          </a:p>
        </p:txBody>
      </p:sp>
      <p:sp>
        <p:nvSpPr>
          <p:cNvPr id="8" name="Freeform 7"/>
          <p:cNvSpPr/>
          <p:nvPr/>
        </p:nvSpPr>
        <p:spPr bwMode="auto">
          <a:xfrm rot="545610">
            <a:off x="6853070" y="3262398"/>
            <a:ext cx="1002506" cy="1594954"/>
          </a:xfrm>
          <a:custGeom>
            <a:avLst/>
            <a:gdLst>
              <a:gd name="connsiteX0" fmla="*/ 2277534 w 2277534"/>
              <a:gd name="connsiteY0" fmla="*/ 0 h 2082800"/>
              <a:gd name="connsiteX1" fmla="*/ 76200 w 2277534"/>
              <a:gd name="connsiteY1" fmla="*/ 660400 h 2082800"/>
              <a:gd name="connsiteX2" fmla="*/ 1820334 w 2277534"/>
              <a:gd name="connsiteY2" fmla="*/ 1981200 h 2082800"/>
              <a:gd name="connsiteX3" fmla="*/ 1955800 w 2277534"/>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2277534" h="2082800">
                <a:moveTo>
                  <a:pt x="2277534" y="0"/>
                </a:moveTo>
                <a:cubicBezTo>
                  <a:pt x="1214967" y="165100"/>
                  <a:pt x="152400" y="330200"/>
                  <a:pt x="76200" y="660400"/>
                </a:cubicBezTo>
                <a:cubicBezTo>
                  <a:pt x="0" y="990600"/>
                  <a:pt x="1820334" y="1981200"/>
                  <a:pt x="1820334" y="1981200"/>
                </a:cubicBezTo>
                <a:lnTo>
                  <a:pt x="1955800" y="2082800"/>
                </a:lnTo>
              </a:path>
            </a:pathLst>
          </a:custGeom>
          <a:solidFill>
            <a:srgbClr val="333399">
              <a:alpha val="25000"/>
            </a:srgbClr>
          </a:solidFill>
          <a:ln w="50800" cap="flat" cmpd="sng" algn="ctr">
            <a:solidFill>
              <a:schemeClr val="tx2"/>
            </a:solidFill>
            <a:prstDash val="sysDash"/>
            <a:round/>
            <a:headEnd type="none" w="med" len="med"/>
            <a:tailEnd type="none" w="med" len="med"/>
          </a:ln>
          <a:effectLst/>
        </p:spPr>
        <p:txBody>
          <a:bodyPr lIns="73342" tIns="36671" rIns="73342" bIns="36671">
            <a:prstTxWarp prst="textNoShape">
              <a:avLst/>
            </a:prstTxWarp>
          </a:bodyPr>
          <a:lstStyle/>
          <a:p>
            <a:pPr defTabSz="733440">
              <a:spcBef>
                <a:spcPct val="0"/>
              </a:spcBef>
              <a:defRPr/>
            </a:pPr>
            <a:endParaRPr lang="en-US" sz="2700" dirty="0">
              <a:solidFill>
                <a:srgbClr val="00275D"/>
              </a:solidFill>
              <a:latin typeface="Times" pitchFamily="-110" charset="0"/>
              <a:ea typeface="ヒラギノ明朝 ProN W3" pitchFamily="-110" charset="-128"/>
              <a:cs typeface="ヒラギノ明朝 ProN W3" pitchFamily="-110" charset="-128"/>
              <a:sym typeface="Times" pitchFamily="-110" charset="0"/>
            </a:endParaRPr>
          </a:p>
        </p:txBody>
      </p:sp>
      <p:grpSp>
        <p:nvGrpSpPr>
          <p:cNvPr id="9" name="Group 142"/>
          <p:cNvGrpSpPr>
            <a:grpSpLocks/>
          </p:cNvGrpSpPr>
          <p:nvPr/>
        </p:nvGrpSpPr>
        <p:grpSpPr bwMode="auto">
          <a:xfrm>
            <a:off x="7477027" y="2286473"/>
            <a:ext cx="2067669" cy="3522190"/>
            <a:chOff x="9093200" y="2695575"/>
            <a:chExt cx="2514600" cy="4543425"/>
          </a:xfrm>
        </p:grpSpPr>
        <p:grpSp>
          <p:nvGrpSpPr>
            <p:cNvPr id="10" name="Group 4"/>
            <p:cNvGrpSpPr>
              <a:grpSpLocks/>
            </p:cNvGrpSpPr>
            <p:nvPr/>
          </p:nvGrpSpPr>
          <p:grpSpPr bwMode="auto">
            <a:xfrm>
              <a:off x="9093200" y="2695575"/>
              <a:ext cx="2514600" cy="4543425"/>
              <a:chOff x="3600" y="1026"/>
              <a:chExt cx="1584" cy="2862"/>
            </a:xfrm>
          </p:grpSpPr>
          <p:grpSp>
            <p:nvGrpSpPr>
              <p:cNvPr id="16" name="Group 5"/>
              <p:cNvGrpSpPr>
                <a:grpSpLocks/>
              </p:cNvGrpSpPr>
              <p:nvPr/>
            </p:nvGrpSpPr>
            <p:grpSpPr bwMode="auto">
              <a:xfrm>
                <a:off x="3816" y="1026"/>
                <a:ext cx="774" cy="948"/>
                <a:chOff x="3816" y="1026"/>
                <a:chExt cx="774" cy="948"/>
              </a:xfrm>
            </p:grpSpPr>
            <p:sp>
              <p:nvSpPr>
                <p:cNvPr id="37" name="Oval 6"/>
                <p:cNvSpPr>
                  <a:spLocks noChangeArrowheads="1"/>
                </p:cNvSpPr>
                <p:nvPr/>
              </p:nvSpPr>
              <p:spPr bwMode="auto">
                <a:xfrm flipH="1">
                  <a:off x="4128" y="148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sp>
              <p:nvSpPr>
                <p:cNvPr id="38" name="Oval 7"/>
                <p:cNvSpPr>
                  <a:spLocks noChangeArrowheads="1"/>
                </p:cNvSpPr>
                <p:nvPr/>
              </p:nvSpPr>
              <p:spPr bwMode="auto">
                <a:xfrm flipH="1">
                  <a:off x="4296" y="177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39" name="AutoShape 8"/>
                <p:cNvCxnSpPr>
                  <a:cxnSpLocks noChangeShapeType="1"/>
                  <a:stCxn id="38" idx="0"/>
                  <a:endCxn id="37" idx="2"/>
                </p:cNvCxnSpPr>
                <p:nvPr/>
              </p:nvCxnSpPr>
              <p:spPr bwMode="auto">
                <a:xfrm rot="5400000" flipH="1">
                  <a:off x="4266" y="1644"/>
                  <a:ext cx="186" cy="66"/>
                </a:xfrm>
                <a:prstGeom prst="curvedConnector2">
                  <a:avLst/>
                </a:prstGeom>
                <a:noFill/>
                <a:ln w="9525">
                  <a:solidFill>
                    <a:schemeClr val="tx1"/>
                  </a:solidFill>
                  <a:round/>
                  <a:headEnd/>
                  <a:tailEnd/>
                </a:ln>
              </p:spPr>
            </p:cxnSp>
            <p:sp>
              <p:nvSpPr>
                <p:cNvPr id="40" name="Oval 9"/>
                <p:cNvSpPr>
                  <a:spLocks noChangeArrowheads="1"/>
                </p:cNvSpPr>
                <p:nvPr/>
              </p:nvSpPr>
              <p:spPr bwMode="auto">
                <a:xfrm flipH="1">
                  <a:off x="3960" y="177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41" name="AutoShape 10"/>
                <p:cNvCxnSpPr>
                  <a:cxnSpLocks noChangeShapeType="1"/>
                  <a:stCxn id="37" idx="6"/>
                  <a:endCxn id="40" idx="0"/>
                </p:cNvCxnSpPr>
                <p:nvPr/>
              </p:nvCxnSpPr>
              <p:spPr bwMode="auto">
                <a:xfrm rot="10800000" flipV="1">
                  <a:off x="4056" y="1584"/>
                  <a:ext cx="66" cy="186"/>
                </a:xfrm>
                <a:prstGeom prst="curvedConnector2">
                  <a:avLst/>
                </a:prstGeom>
                <a:noFill/>
                <a:ln w="9525">
                  <a:solidFill>
                    <a:schemeClr val="tx1"/>
                  </a:solidFill>
                  <a:round/>
                  <a:headEnd/>
                  <a:tailEnd/>
                </a:ln>
              </p:spPr>
            </p:cxnSp>
            <p:sp>
              <p:nvSpPr>
                <p:cNvPr id="42" name="Oval 11"/>
                <p:cNvSpPr>
                  <a:spLocks noChangeArrowheads="1"/>
                </p:cNvSpPr>
                <p:nvPr/>
              </p:nvSpPr>
              <p:spPr bwMode="auto">
                <a:xfrm flipH="1">
                  <a:off x="4392" y="1200"/>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43" name="AutoShape 12"/>
                <p:cNvCxnSpPr>
                  <a:cxnSpLocks noChangeShapeType="1"/>
                  <a:stCxn id="42" idx="4"/>
                  <a:endCxn id="37" idx="2"/>
                </p:cNvCxnSpPr>
                <p:nvPr/>
              </p:nvCxnSpPr>
              <p:spPr bwMode="auto">
                <a:xfrm rot="5400000">
                  <a:off x="4314" y="1410"/>
                  <a:ext cx="186" cy="162"/>
                </a:xfrm>
                <a:prstGeom prst="curvedConnector2">
                  <a:avLst/>
                </a:prstGeom>
                <a:noFill/>
                <a:ln w="9525">
                  <a:solidFill>
                    <a:schemeClr val="tx1"/>
                  </a:solidFill>
                  <a:round/>
                  <a:headEnd/>
                  <a:tailEnd/>
                </a:ln>
              </p:spPr>
            </p:cxnSp>
            <p:sp>
              <p:nvSpPr>
                <p:cNvPr id="44" name="Oval 13"/>
                <p:cNvSpPr>
                  <a:spLocks noChangeArrowheads="1"/>
                </p:cNvSpPr>
                <p:nvPr/>
              </p:nvSpPr>
              <p:spPr bwMode="auto">
                <a:xfrm flipH="1">
                  <a:off x="3816" y="124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45" name="AutoShape 14"/>
                <p:cNvCxnSpPr>
                  <a:cxnSpLocks noChangeShapeType="1"/>
                  <a:stCxn id="37" idx="6"/>
                  <a:endCxn id="44" idx="4"/>
                </p:cNvCxnSpPr>
                <p:nvPr/>
              </p:nvCxnSpPr>
              <p:spPr bwMode="auto">
                <a:xfrm rot="10800000">
                  <a:off x="3912" y="1446"/>
                  <a:ext cx="210" cy="138"/>
                </a:xfrm>
                <a:prstGeom prst="curvedConnector2">
                  <a:avLst/>
                </a:prstGeom>
                <a:noFill/>
                <a:ln w="9525">
                  <a:solidFill>
                    <a:schemeClr val="tx1"/>
                  </a:solidFill>
                  <a:round/>
                  <a:headEnd/>
                  <a:tailEnd/>
                </a:ln>
              </p:spPr>
            </p:cxnSp>
            <p:sp>
              <p:nvSpPr>
                <p:cNvPr id="46" name="Oval 15"/>
                <p:cNvSpPr>
                  <a:spLocks noChangeArrowheads="1"/>
                </p:cNvSpPr>
                <p:nvPr/>
              </p:nvSpPr>
              <p:spPr bwMode="auto">
                <a:xfrm flipH="1">
                  <a:off x="3822" y="102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47" name="AutoShape 16"/>
                <p:cNvCxnSpPr>
                  <a:cxnSpLocks noChangeShapeType="1"/>
                  <a:stCxn id="37" idx="0"/>
                  <a:endCxn id="46" idx="2"/>
                </p:cNvCxnSpPr>
                <p:nvPr/>
              </p:nvCxnSpPr>
              <p:spPr bwMode="auto">
                <a:xfrm rot="5400000" flipH="1">
                  <a:off x="3942" y="1200"/>
                  <a:ext cx="360" cy="204"/>
                </a:xfrm>
                <a:prstGeom prst="curvedConnector2">
                  <a:avLst/>
                </a:prstGeom>
                <a:noFill/>
                <a:ln w="9525">
                  <a:solidFill>
                    <a:schemeClr val="tx1"/>
                  </a:solidFill>
                  <a:round/>
                  <a:headEnd/>
                  <a:tailEnd/>
                </a:ln>
              </p:spPr>
            </p:cxnSp>
            <p:cxnSp>
              <p:nvCxnSpPr>
                <p:cNvPr id="48" name="AutoShape 17"/>
                <p:cNvCxnSpPr>
                  <a:cxnSpLocks noChangeShapeType="1"/>
                  <a:stCxn id="44" idx="5"/>
                  <a:endCxn id="40" idx="6"/>
                </p:cNvCxnSpPr>
                <p:nvPr/>
              </p:nvCxnSpPr>
              <p:spPr bwMode="auto">
                <a:xfrm rot="16200000" flipH="1">
                  <a:off x="3671" y="1590"/>
                  <a:ext cx="455" cy="110"/>
                </a:xfrm>
                <a:prstGeom prst="curvedConnector2">
                  <a:avLst/>
                </a:prstGeom>
                <a:noFill/>
                <a:ln w="9525">
                  <a:solidFill>
                    <a:schemeClr val="tx1"/>
                  </a:solidFill>
                  <a:round/>
                  <a:headEnd/>
                  <a:tailEnd/>
                </a:ln>
              </p:spPr>
            </p:cxnSp>
            <p:cxnSp>
              <p:nvCxnSpPr>
                <p:cNvPr id="49" name="AutoShape 18"/>
                <p:cNvCxnSpPr>
                  <a:cxnSpLocks noChangeShapeType="1"/>
                  <a:stCxn id="40" idx="3"/>
                  <a:endCxn id="38" idx="4"/>
                </p:cNvCxnSpPr>
                <p:nvPr/>
              </p:nvCxnSpPr>
              <p:spPr bwMode="auto">
                <a:xfrm rot="16200000" flipH="1">
                  <a:off x="4243" y="1825"/>
                  <a:ext cx="29" cy="269"/>
                </a:xfrm>
                <a:prstGeom prst="curvedConnector3">
                  <a:avLst>
                    <a:gd name="adj1" fmla="val 575861"/>
                  </a:avLst>
                </a:prstGeom>
                <a:noFill/>
                <a:ln w="9525">
                  <a:solidFill>
                    <a:schemeClr val="tx1"/>
                  </a:solidFill>
                  <a:round/>
                  <a:headEnd/>
                  <a:tailEnd/>
                </a:ln>
              </p:spPr>
            </p:cxnSp>
            <p:cxnSp>
              <p:nvCxnSpPr>
                <p:cNvPr id="50" name="AutoShape 19"/>
                <p:cNvCxnSpPr>
                  <a:cxnSpLocks noChangeShapeType="1"/>
                  <a:stCxn id="42" idx="2"/>
                  <a:endCxn id="38" idx="2"/>
                </p:cNvCxnSpPr>
                <p:nvPr/>
              </p:nvCxnSpPr>
              <p:spPr bwMode="auto">
                <a:xfrm flipH="1">
                  <a:off x="4494" y="1296"/>
                  <a:ext cx="96" cy="576"/>
                </a:xfrm>
                <a:prstGeom prst="curvedConnector3">
                  <a:avLst>
                    <a:gd name="adj1" fmla="val -143750"/>
                  </a:avLst>
                </a:prstGeom>
                <a:noFill/>
                <a:ln w="9525">
                  <a:solidFill>
                    <a:schemeClr val="tx1"/>
                  </a:solidFill>
                  <a:round/>
                  <a:headEnd/>
                  <a:tailEnd/>
                </a:ln>
              </p:spPr>
            </p:cxnSp>
          </p:grpSp>
          <p:grpSp>
            <p:nvGrpSpPr>
              <p:cNvPr id="17" name="Group 20"/>
              <p:cNvGrpSpPr>
                <a:grpSpLocks/>
              </p:cNvGrpSpPr>
              <p:nvPr/>
            </p:nvGrpSpPr>
            <p:grpSpPr bwMode="auto">
              <a:xfrm>
                <a:off x="4560" y="2256"/>
                <a:ext cx="624" cy="768"/>
                <a:chOff x="4584" y="2352"/>
                <a:chExt cx="624" cy="768"/>
              </a:xfrm>
            </p:grpSpPr>
            <p:sp>
              <p:nvSpPr>
                <p:cNvPr id="28" name="Oval 21"/>
                <p:cNvSpPr>
                  <a:spLocks noChangeArrowheads="1"/>
                </p:cNvSpPr>
                <p:nvPr/>
              </p:nvSpPr>
              <p:spPr bwMode="auto">
                <a:xfrm flipH="1">
                  <a:off x="4752" y="2640"/>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algn="ctr" defTabSz="733440">
                    <a:spcBef>
                      <a:spcPct val="0"/>
                    </a:spcBef>
                  </a:pPr>
                  <a:endParaRPr lang="en-US" sz="2700" dirty="0">
                    <a:solidFill>
                      <a:srgbClr val="000000"/>
                    </a:solidFill>
                    <a:latin typeface="Century Gothic" pitchFamily="-1" charset="0"/>
                    <a:ea typeface="Century Gothic" pitchFamily="-1" charset="0"/>
                    <a:cs typeface="Century Gothic" pitchFamily="-1" charset="0"/>
                    <a:sym typeface="Times" pitchFamily="-1" charset="0"/>
                  </a:endParaRPr>
                </a:p>
              </p:txBody>
            </p:sp>
            <p:sp>
              <p:nvSpPr>
                <p:cNvPr id="29" name="Oval 22"/>
                <p:cNvSpPr>
                  <a:spLocks noChangeArrowheads="1"/>
                </p:cNvSpPr>
                <p:nvPr/>
              </p:nvSpPr>
              <p:spPr bwMode="auto">
                <a:xfrm flipH="1">
                  <a:off x="4920" y="292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30" name="AutoShape 23"/>
                <p:cNvCxnSpPr>
                  <a:cxnSpLocks noChangeShapeType="1"/>
                  <a:stCxn id="29" idx="0"/>
                  <a:endCxn id="28" idx="2"/>
                </p:cNvCxnSpPr>
                <p:nvPr/>
              </p:nvCxnSpPr>
              <p:spPr bwMode="auto">
                <a:xfrm rot="5400000" flipH="1">
                  <a:off x="4890" y="2796"/>
                  <a:ext cx="186" cy="66"/>
                </a:xfrm>
                <a:prstGeom prst="curvedConnector2">
                  <a:avLst/>
                </a:prstGeom>
                <a:noFill/>
                <a:ln w="9525">
                  <a:solidFill>
                    <a:schemeClr val="tx1"/>
                  </a:solidFill>
                  <a:round/>
                  <a:headEnd/>
                  <a:tailEnd/>
                </a:ln>
              </p:spPr>
            </p:cxnSp>
            <p:sp>
              <p:nvSpPr>
                <p:cNvPr id="31" name="Oval 24"/>
                <p:cNvSpPr>
                  <a:spLocks noChangeArrowheads="1"/>
                </p:cNvSpPr>
                <p:nvPr/>
              </p:nvSpPr>
              <p:spPr bwMode="auto">
                <a:xfrm flipH="1">
                  <a:off x="4584" y="292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32" name="AutoShape 25"/>
                <p:cNvCxnSpPr>
                  <a:cxnSpLocks noChangeShapeType="1"/>
                  <a:stCxn id="28" idx="6"/>
                  <a:endCxn id="31" idx="0"/>
                </p:cNvCxnSpPr>
                <p:nvPr/>
              </p:nvCxnSpPr>
              <p:spPr bwMode="auto">
                <a:xfrm rot="10800000" flipV="1">
                  <a:off x="4680" y="2736"/>
                  <a:ext cx="66" cy="186"/>
                </a:xfrm>
                <a:prstGeom prst="curvedConnector2">
                  <a:avLst/>
                </a:prstGeom>
                <a:noFill/>
                <a:ln w="9525">
                  <a:solidFill>
                    <a:schemeClr val="tx1"/>
                  </a:solidFill>
                  <a:round/>
                  <a:headEnd/>
                  <a:tailEnd/>
                </a:ln>
              </p:spPr>
            </p:cxnSp>
            <p:sp>
              <p:nvSpPr>
                <p:cNvPr id="33" name="Oval 26"/>
                <p:cNvSpPr>
                  <a:spLocks noChangeArrowheads="1"/>
                </p:cNvSpPr>
                <p:nvPr/>
              </p:nvSpPr>
              <p:spPr bwMode="auto">
                <a:xfrm flipH="1">
                  <a:off x="5016" y="2352"/>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34" name="AutoShape 27"/>
                <p:cNvCxnSpPr>
                  <a:cxnSpLocks noChangeShapeType="1"/>
                  <a:stCxn id="33" idx="4"/>
                  <a:endCxn id="28" idx="2"/>
                </p:cNvCxnSpPr>
                <p:nvPr/>
              </p:nvCxnSpPr>
              <p:spPr bwMode="auto">
                <a:xfrm rot="5400000">
                  <a:off x="4938" y="2562"/>
                  <a:ext cx="186" cy="162"/>
                </a:xfrm>
                <a:prstGeom prst="curvedConnector2">
                  <a:avLst/>
                </a:prstGeom>
                <a:noFill/>
                <a:ln w="9525">
                  <a:solidFill>
                    <a:schemeClr val="tx1"/>
                  </a:solidFill>
                  <a:round/>
                  <a:headEnd/>
                  <a:tailEnd/>
                </a:ln>
              </p:spPr>
            </p:cxnSp>
            <p:cxnSp>
              <p:nvCxnSpPr>
                <p:cNvPr id="35" name="AutoShape 28"/>
                <p:cNvCxnSpPr>
                  <a:cxnSpLocks noChangeShapeType="1"/>
                  <a:stCxn id="31" idx="0"/>
                  <a:endCxn id="33" idx="6"/>
                </p:cNvCxnSpPr>
                <p:nvPr/>
              </p:nvCxnSpPr>
              <p:spPr bwMode="auto">
                <a:xfrm rot="-5400000">
                  <a:off x="4608" y="2520"/>
                  <a:ext cx="474" cy="330"/>
                </a:xfrm>
                <a:prstGeom prst="curvedConnector2">
                  <a:avLst/>
                </a:prstGeom>
                <a:noFill/>
                <a:ln w="9525">
                  <a:solidFill>
                    <a:schemeClr val="tx1"/>
                  </a:solidFill>
                  <a:round/>
                  <a:headEnd/>
                  <a:tailEnd/>
                </a:ln>
              </p:spPr>
            </p:cxnSp>
            <p:cxnSp>
              <p:nvCxnSpPr>
                <p:cNvPr id="36" name="AutoShape 29"/>
                <p:cNvCxnSpPr>
                  <a:cxnSpLocks noChangeShapeType="1"/>
                  <a:stCxn id="33" idx="3"/>
                  <a:endCxn id="29" idx="2"/>
                </p:cNvCxnSpPr>
                <p:nvPr/>
              </p:nvCxnSpPr>
              <p:spPr bwMode="auto">
                <a:xfrm rot="5400000">
                  <a:off x="4897" y="2742"/>
                  <a:ext cx="503" cy="61"/>
                </a:xfrm>
                <a:prstGeom prst="curvedConnector2">
                  <a:avLst/>
                </a:prstGeom>
                <a:noFill/>
                <a:ln w="9525">
                  <a:solidFill>
                    <a:schemeClr val="tx1"/>
                  </a:solidFill>
                  <a:round/>
                  <a:headEnd/>
                  <a:tailEnd/>
                </a:ln>
              </p:spPr>
            </p:cxnSp>
          </p:grpSp>
          <p:grpSp>
            <p:nvGrpSpPr>
              <p:cNvPr id="18" name="Group 30"/>
              <p:cNvGrpSpPr>
                <a:grpSpLocks/>
              </p:cNvGrpSpPr>
              <p:nvPr/>
            </p:nvGrpSpPr>
            <p:grpSpPr bwMode="auto">
              <a:xfrm>
                <a:off x="3600" y="3120"/>
                <a:ext cx="864" cy="768"/>
                <a:chOff x="3600" y="3120"/>
                <a:chExt cx="864" cy="768"/>
              </a:xfrm>
            </p:grpSpPr>
            <p:sp>
              <p:nvSpPr>
                <p:cNvPr id="19" name="Oval 31"/>
                <p:cNvSpPr>
                  <a:spLocks noChangeArrowheads="1"/>
                </p:cNvSpPr>
                <p:nvPr/>
              </p:nvSpPr>
              <p:spPr bwMode="auto">
                <a:xfrm>
                  <a:off x="3864" y="3408"/>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sp>
              <p:nvSpPr>
                <p:cNvPr id="20" name="Oval 32"/>
                <p:cNvSpPr>
                  <a:spLocks noChangeArrowheads="1"/>
                </p:cNvSpPr>
                <p:nvPr/>
              </p:nvSpPr>
              <p:spPr bwMode="auto">
                <a:xfrm>
                  <a:off x="3696" y="369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1" name="AutoShape 33"/>
                <p:cNvCxnSpPr>
                  <a:cxnSpLocks noChangeShapeType="1"/>
                  <a:stCxn id="20" idx="0"/>
                  <a:endCxn id="19" idx="2"/>
                </p:cNvCxnSpPr>
                <p:nvPr/>
              </p:nvCxnSpPr>
              <p:spPr bwMode="auto">
                <a:xfrm rot="-5400000">
                  <a:off x="3732" y="3564"/>
                  <a:ext cx="186" cy="66"/>
                </a:xfrm>
                <a:prstGeom prst="curvedConnector2">
                  <a:avLst/>
                </a:prstGeom>
                <a:noFill/>
                <a:ln w="9525">
                  <a:solidFill>
                    <a:schemeClr val="tx1"/>
                  </a:solidFill>
                  <a:round/>
                  <a:headEnd/>
                  <a:tailEnd/>
                </a:ln>
              </p:spPr>
            </p:cxnSp>
            <p:sp>
              <p:nvSpPr>
                <p:cNvPr id="22" name="Oval 34"/>
                <p:cNvSpPr>
                  <a:spLocks noChangeArrowheads="1"/>
                </p:cNvSpPr>
                <p:nvPr/>
              </p:nvSpPr>
              <p:spPr bwMode="auto">
                <a:xfrm>
                  <a:off x="4032" y="3696"/>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3" name="AutoShape 35"/>
                <p:cNvCxnSpPr>
                  <a:cxnSpLocks noChangeShapeType="1"/>
                  <a:stCxn id="19" idx="6"/>
                  <a:endCxn id="22" idx="0"/>
                </p:cNvCxnSpPr>
                <p:nvPr/>
              </p:nvCxnSpPr>
              <p:spPr bwMode="auto">
                <a:xfrm>
                  <a:off x="4062" y="3504"/>
                  <a:ext cx="66" cy="186"/>
                </a:xfrm>
                <a:prstGeom prst="curvedConnector2">
                  <a:avLst/>
                </a:prstGeom>
                <a:noFill/>
                <a:ln w="9525">
                  <a:solidFill>
                    <a:schemeClr val="tx1"/>
                  </a:solidFill>
                  <a:round/>
                  <a:headEnd/>
                  <a:tailEnd/>
                </a:ln>
              </p:spPr>
            </p:cxnSp>
            <p:sp>
              <p:nvSpPr>
                <p:cNvPr id="24" name="Oval 36"/>
                <p:cNvSpPr>
                  <a:spLocks noChangeArrowheads="1"/>
                </p:cNvSpPr>
                <p:nvPr/>
              </p:nvSpPr>
              <p:spPr bwMode="auto">
                <a:xfrm>
                  <a:off x="3600" y="3120"/>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5" name="AutoShape 37"/>
                <p:cNvCxnSpPr>
                  <a:cxnSpLocks noChangeShapeType="1"/>
                  <a:stCxn id="24" idx="4"/>
                  <a:endCxn id="19" idx="2"/>
                </p:cNvCxnSpPr>
                <p:nvPr/>
              </p:nvCxnSpPr>
              <p:spPr bwMode="auto">
                <a:xfrm rot="16200000" flipH="1">
                  <a:off x="3684" y="3330"/>
                  <a:ext cx="186" cy="162"/>
                </a:xfrm>
                <a:prstGeom prst="curvedConnector2">
                  <a:avLst/>
                </a:prstGeom>
                <a:noFill/>
                <a:ln w="9525">
                  <a:solidFill>
                    <a:schemeClr val="tx1"/>
                  </a:solidFill>
                  <a:round/>
                  <a:headEnd/>
                  <a:tailEnd/>
                </a:ln>
              </p:spPr>
            </p:cxnSp>
            <p:sp>
              <p:nvSpPr>
                <p:cNvPr id="26" name="Oval 38"/>
                <p:cNvSpPr>
                  <a:spLocks noChangeArrowheads="1"/>
                </p:cNvSpPr>
                <p:nvPr/>
              </p:nvSpPr>
              <p:spPr bwMode="auto">
                <a:xfrm>
                  <a:off x="4272" y="3264"/>
                  <a:ext cx="192" cy="192"/>
                </a:xfrm>
                <a:prstGeom prst="ellipse">
                  <a:avLst/>
                </a:prstGeom>
                <a:solidFill>
                  <a:schemeClr val="bg2"/>
                </a:solidFill>
                <a:ln w="19050">
                  <a:solidFill>
                    <a:schemeClr val="hlink"/>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27" name="AutoShape 39"/>
                <p:cNvCxnSpPr>
                  <a:cxnSpLocks noChangeShapeType="1"/>
                  <a:stCxn id="19" idx="6"/>
                  <a:endCxn id="26" idx="4"/>
                </p:cNvCxnSpPr>
                <p:nvPr/>
              </p:nvCxnSpPr>
              <p:spPr bwMode="auto">
                <a:xfrm flipV="1">
                  <a:off x="4062" y="3462"/>
                  <a:ext cx="306" cy="42"/>
                </a:xfrm>
                <a:prstGeom prst="curvedConnector2">
                  <a:avLst/>
                </a:prstGeom>
                <a:noFill/>
                <a:ln w="9525">
                  <a:solidFill>
                    <a:schemeClr val="tx1"/>
                  </a:solidFill>
                  <a:round/>
                  <a:headEnd/>
                  <a:tailEnd/>
                </a:ln>
              </p:spPr>
            </p:cxnSp>
          </p:grpSp>
        </p:grpSp>
        <p:grpSp>
          <p:nvGrpSpPr>
            <p:cNvPr id="11" name="Group 41"/>
            <p:cNvGrpSpPr>
              <a:grpSpLocks/>
            </p:cNvGrpSpPr>
            <p:nvPr/>
          </p:nvGrpSpPr>
          <p:grpSpPr bwMode="auto">
            <a:xfrm>
              <a:off x="9474200" y="3733800"/>
              <a:ext cx="1562100" cy="2895600"/>
              <a:chOff x="3840" y="1728"/>
              <a:chExt cx="984" cy="1824"/>
            </a:xfrm>
          </p:grpSpPr>
          <p:sp>
            <p:nvSpPr>
              <p:cNvPr id="12" name="Oval 42"/>
              <p:cNvSpPr>
                <a:spLocks noChangeArrowheads="1"/>
              </p:cNvSpPr>
              <p:nvPr/>
            </p:nvSpPr>
            <p:spPr bwMode="auto">
              <a:xfrm flipH="1">
                <a:off x="3840" y="2352"/>
                <a:ext cx="192" cy="192"/>
              </a:xfrm>
              <a:prstGeom prst="ellipse">
                <a:avLst/>
              </a:prstGeom>
              <a:solidFill>
                <a:schemeClr val="bg2"/>
              </a:solidFill>
              <a:ln w="25400">
                <a:solidFill>
                  <a:schemeClr val="bg1"/>
                </a:solidFill>
                <a:round/>
                <a:headEnd/>
                <a:tailEnd/>
              </a:ln>
            </p:spPr>
            <p:txBody>
              <a:bodyPr wrap="none" anchor="ctr">
                <a:prstTxWarp prst="textNoShape">
                  <a:avLst/>
                </a:prstTxWarp>
              </a:bodyPr>
              <a:lstStyle/>
              <a:p>
                <a:pPr defTabSz="733440">
                  <a:spcBef>
                    <a:spcPct val="0"/>
                  </a:spcBef>
                </a:pPr>
                <a:endParaRPr lang="en-US" sz="2700" dirty="0" smtClean="0">
                  <a:solidFill>
                    <a:srgbClr val="000000"/>
                  </a:solidFill>
                  <a:latin typeface="Century Gothic" pitchFamily="-1" charset="0"/>
                  <a:ea typeface="Century Gothic" pitchFamily="-1" charset="0"/>
                  <a:cs typeface="Century Gothic" pitchFamily="-1" charset="0"/>
                  <a:sym typeface="Times" pitchFamily="-1" charset="0"/>
                </a:endParaRPr>
              </a:p>
            </p:txBody>
          </p:sp>
          <p:cxnSp>
            <p:nvCxnSpPr>
              <p:cNvPr id="13" name="AutoShape 43"/>
              <p:cNvCxnSpPr>
                <a:cxnSpLocks noChangeShapeType="1"/>
                <a:endCxn id="28" idx="0"/>
              </p:cNvCxnSpPr>
              <p:nvPr/>
            </p:nvCxnSpPr>
            <p:spPr bwMode="auto">
              <a:xfrm>
                <a:off x="4032" y="2448"/>
                <a:ext cx="792" cy="144"/>
              </a:xfrm>
              <a:prstGeom prst="curvedConnector2">
                <a:avLst/>
              </a:prstGeom>
              <a:noFill/>
              <a:ln w="38100">
                <a:solidFill>
                  <a:schemeClr val="tx1"/>
                </a:solidFill>
                <a:round/>
                <a:headEnd/>
                <a:tailEnd/>
              </a:ln>
            </p:spPr>
          </p:cxnSp>
          <p:cxnSp>
            <p:nvCxnSpPr>
              <p:cNvPr id="14" name="AutoShape 44"/>
              <p:cNvCxnSpPr>
                <a:cxnSpLocks noChangeShapeType="1"/>
                <a:endCxn id="19" idx="6"/>
              </p:cNvCxnSpPr>
              <p:nvPr/>
            </p:nvCxnSpPr>
            <p:spPr bwMode="auto">
              <a:xfrm>
                <a:off x="4032" y="2448"/>
                <a:ext cx="24" cy="1104"/>
              </a:xfrm>
              <a:prstGeom prst="curvedConnector3">
                <a:avLst>
                  <a:gd name="adj1" fmla="val 700000"/>
                </a:avLst>
              </a:prstGeom>
              <a:noFill/>
              <a:ln w="38100">
                <a:solidFill>
                  <a:schemeClr val="tx1"/>
                </a:solidFill>
                <a:round/>
                <a:headEnd/>
                <a:tailEnd/>
              </a:ln>
            </p:spPr>
          </p:cxnSp>
          <p:cxnSp>
            <p:nvCxnSpPr>
              <p:cNvPr id="15" name="AutoShape 45"/>
              <p:cNvCxnSpPr>
                <a:cxnSpLocks noChangeShapeType="1"/>
                <a:endCxn id="37" idx="4"/>
              </p:cNvCxnSpPr>
              <p:nvPr/>
            </p:nvCxnSpPr>
            <p:spPr bwMode="auto">
              <a:xfrm flipV="1">
                <a:off x="4032" y="1728"/>
                <a:ext cx="192" cy="720"/>
              </a:xfrm>
              <a:prstGeom prst="curvedConnector2">
                <a:avLst/>
              </a:prstGeom>
              <a:noFill/>
              <a:ln w="38100">
                <a:solidFill>
                  <a:schemeClr val="tx1"/>
                </a:solidFill>
                <a:round/>
                <a:headEnd/>
                <a:tailEnd/>
              </a:ln>
            </p:spPr>
          </p:cxnSp>
        </p:grpSp>
      </p:grpSp>
      <p:sp>
        <p:nvSpPr>
          <p:cNvPr id="51" name="Title 1"/>
          <p:cNvSpPr>
            <a:spLocks noGrp="1"/>
          </p:cNvSpPr>
          <p:nvPr>
            <p:ph type="title"/>
          </p:nvPr>
        </p:nvSpPr>
        <p:spPr bwMode="auto">
          <a:xfrm>
            <a:off x="1846238" y="394489"/>
            <a:ext cx="8400363" cy="642942"/>
          </a:xfrm>
          <a:prstGeom prst="rect">
            <a:avLst/>
          </a:prstGeom>
          <a:noFill/>
          <a:ln>
            <a:miter lim="800000"/>
            <a:headEnd/>
            <a:tailEnd/>
          </a:ln>
        </p:spPr>
        <p:txBody>
          <a:bodyPr lIns="73342" tIns="36671" rIns="73342" bIns="36671" anchor="t">
            <a:prstTxWarp prst="textNoShape">
              <a:avLst/>
            </a:prstTxWarp>
          </a:bodyPr>
          <a:lstStyle/>
          <a:p>
            <a:pPr indent="0" algn="l" eaLnBrk="1" hangingPunct="1"/>
            <a:r>
              <a:rPr lang="en-US" sz="3600" dirty="0" smtClean="0">
                <a:latin typeface="Century Gothic"/>
                <a:ea typeface="Century Gothic" pitchFamily="-1" charset="0"/>
                <a:cs typeface="Century Gothic"/>
              </a:rPr>
              <a:t>Dynamics of networks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1.png">
            <a:hlinkClick r:id="rId3"/>
          </p:cNvPr>
          <p:cNvPicPr>
            <a:picLocks noChangeAspect="1"/>
          </p:cNvPicPr>
          <p:nvPr/>
        </p:nvPicPr>
        <p:blipFill>
          <a:blip r:embed="rId4"/>
          <a:srcRect/>
          <a:stretch>
            <a:fillRect/>
          </a:stretch>
        </p:blipFill>
        <p:spPr bwMode="auto">
          <a:xfrm>
            <a:off x="1460500" y="1274775"/>
            <a:ext cx="9171593" cy="6011056"/>
          </a:xfrm>
          <a:prstGeom prst="rect">
            <a:avLst/>
          </a:prstGeom>
          <a:noFill/>
          <a:ln w="9525">
            <a:noFill/>
            <a:miter lim="800000"/>
            <a:headEnd/>
            <a:tailEnd/>
          </a:ln>
        </p:spPr>
      </p:pic>
      <p:sp>
        <p:nvSpPr>
          <p:cNvPr id="5" name="Action Button: Movie 4">
            <a:hlinkClick r:id="rId5"/>
          </p:cNvPr>
          <p:cNvSpPr/>
          <p:nvPr/>
        </p:nvSpPr>
        <p:spPr>
          <a:xfrm>
            <a:off x="2457252" y="6752431"/>
            <a:ext cx="609600" cy="609600"/>
          </a:xfrm>
          <a:prstGeom prst="actionButtonMovie">
            <a:avLst/>
          </a:prstGeom>
          <a:ln/>
        </p:spPr>
        <p:style>
          <a:lnRef idx="1">
            <a:schemeClr val="accent1"/>
          </a:lnRef>
          <a:fillRef idx="3">
            <a:schemeClr val="accent1"/>
          </a:fillRef>
          <a:effectRef idx="2">
            <a:schemeClr val="accent1"/>
          </a:effectRef>
          <a:fontRef idx="minor">
            <a:schemeClr val="lt1"/>
          </a:fontRef>
        </p:style>
      </p:sp>
      <p:sp>
        <p:nvSpPr>
          <p:cNvPr id="7" name="Title 1"/>
          <p:cNvSpPr>
            <a:spLocks noGrp="1"/>
          </p:cNvSpPr>
          <p:nvPr>
            <p:ph type="title"/>
          </p:nvPr>
        </p:nvSpPr>
        <p:spPr bwMode="auto">
          <a:xfrm>
            <a:off x="1846238" y="394489"/>
            <a:ext cx="8400363" cy="642942"/>
          </a:xfrm>
          <a:prstGeom prst="rect">
            <a:avLst/>
          </a:prstGeom>
          <a:noFill/>
          <a:ln>
            <a:miter lim="800000"/>
            <a:headEnd/>
            <a:tailEnd/>
          </a:ln>
        </p:spPr>
        <p:txBody>
          <a:bodyPr lIns="73342" tIns="36671" rIns="73342" bIns="36671" anchor="t">
            <a:prstTxWarp prst="textNoShape">
              <a:avLst/>
            </a:prstTxWarp>
          </a:bodyPr>
          <a:lstStyle/>
          <a:p>
            <a:pPr indent="0" algn="l" eaLnBrk="1" hangingPunct="1"/>
            <a:r>
              <a:rPr lang="en-US" sz="3600" dirty="0" smtClean="0">
                <a:latin typeface="Century Gothic"/>
                <a:ea typeface="Century Gothic" pitchFamily="-1" charset="0"/>
                <a:cs typeface="Century Gothic"/>
              </a:rPr>
              <a:t>Mapping and horizon</a:t>
            </a:r>
          </a:p>
        </p:txBody>
      </p:sp>
      <p:sp>
        <p:nvSpPr>
          <p:cNvPr id="8" name="Action Button: Movie 7">
            <a:hlinkClick r:id="rId6"/>
          </p:cNvPr>
          <p:cNvSpPr/>
          <p:nvPr/>
        </p:nvSpPr>
        <p:spPr>
          <a:xfrm>
            <a:off x="1612900" y="6752431"/>
            <a:ext cx="609600" cy="609600"/>
          </a:xfrm>
          <a:prstGeom prst="actionButtonMovie">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Touching Bus Rides (part of the LIVE Singapore! initiative) (HD).mp4">
            <a:hlinkClick r:id="" action="ppaction://media"/>
          </p:cNvPr>
          <p:cNvPicPr/>
          <p:nvPr>
            <a:videoFile r:link="rId1"/>
          </p:nvPr>
        </p:nvPicPr>
        <p:blipFill>
          <a:blip r:embed="rId4"/>
          <a:stretch>
            <a:fillRect/>
          </a:stretch>
        </p:blipFill>
        <p:spPr>
          <a:xfrm>
            <a:off x="0" y="580231"/>
            <a:ext cx="10693400" cy="60150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7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SPRING SPREE — spending patterns in spain during easter 2011 (Full HD).mp4">
            <a:hlinkClick r:id="" action="ppaction://media"/>
          </p:cNvPr>
          <p:cNvPicPr/>
          <p:nvPr>
            <a:videoFile r:link="rId1"/>
          </p:nvPr>
        </p:nvPicPr>
        <p:blipFill>
          <a:blip r:embed="rId4"/>
          <a:stretch>
            <a:fillRect/>
          </a:stretch>
        </p:blipFill>
        <p:spPr>
          <a:xfrm>
            <a:off x="0" y="732631"/>
            <a:ext cx="10693400" cy="60150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3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Century Gothic"/>
                <a:cs typeface="Century Gothic"/>
              </a:rPr>
              <a:t>The problem with supply chains</a:t>
            </a:r>
          </a:p>
        </p:txBody>
      </p:sp>
      <p:pic>
        <p:nvPicPr>
          <p:cNvPr id="4" name="Content Placeholder 3" descr="images-4.jpeg"/>
          <p:cNvPicPr>
            <a:picLocks noChangeAspect="1"/>
          </p:cNvPicPr>
          <p:nvPr/>
        </p:nvPicPr>
        <p:blipFill>
          <a:blip r:embed="rId3"/>
          <a:srcRect t="-151" b="-151"/>
          <a:stretch>
            <a:fillRect/>
          </a:stretch>
        </p:blipFill>
        <p:spPr bwMode="auto">
          <a:xfrm>
            <a:off x="1917700" y="1723231"/>
            <a:ext cx="6842563" cy="46188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5"/>
          <p:cNvSpPr txBox="1">
            <a:spLocks/>
          </p:cNvSpPr>
          <p:nvPr/>
        </p:nvSpPr>
        <p:spPr>
          <a:xfrm>
            <a:off x="1841500" y="351631"/>
            <a:ext cx="6954887" cy="937774"/>
          </a:xfrm>
          <a:prstGeom prst="rect">
            <a:avLst/>
          </a:prstGeom>
        </p:spPr>
        <p:txBody>
          <a:bodyPr lIns="73342" tIns="36671" rIns="73342" bIns="36671"/>
          <a:lstStyle/>
          <a:p>
            <a:pPr marL="45839" defTabSz="733440">
              <a:spcBef>
                <a:spcPct val="0"/>
              </a:spcBef>
              <a:defRPr/>
            </a:pPr>
            <a:r>
              <a:rPr lang="en-US" sz="3600" kern="0" dirty="0">
                <a:solidFill>
                  <a:srgbClr val="00275D"/>
                </a:solidFill>
                <a:latin typeface="Century Gothic"/>
                <a:ea typeface="ヒラギノ角ゴ ProN W6"/>
                <a:cs typeface="Century Gothic"/>
                <a:sym typeface="Lucida Grande" pitchFamily="-110" charset="0"/>
              </a:rPr>
              <a:t>Propagation in supply chains</a:t>
            </a:r>
          </a:p>
        </p:txBody>
      </p:sp>
      <p:pic>
        <p:nvPicPr>
          <p:cNvPr id="7" name="Picture 6"/>
          <p:cNvPicPr>
            <a:picLocks noChangeAspect="1"/>
          </p:cNvPicPr>
          <p:nvPr/>
        </p:nvPicPr>
        <p:blipFill>
          <a:blip r:embed="rId3"/>
          <a:stretch>
            <a:fillRect/>
          </a:stretch>
        </p:blipFill>
        <p:spPr>
          <a:xfrm>
            <a:off x="1384300" y="1309813"/>
            <a:ext cx="9163050" cy="2089818"/>
          </a:xfrm>
          <a:prstGeom prst="rect">
            <a:avLst/>
          </a:prstGeom>
        </p:spPr>
      </p:pic>
      <p:pic>
        <p:nvPicPr>
          <p:cNvPr id="8" name="Picture 7"/>
          <p:cNvPicPr>
            <a:picLocks noChangeAspect="1"/>
          </p:cNvPicPr>
          <p:nvPr/>
        </p:nvPicPr>
        <p:blipFill>
          <a:blip r:embed="rId4"/>
          <a:stretch>
            <a:fillRect/>
          </a:stretch>
        </p:blipFill>
        <p:spPr>
          <a:xfrm>
            <a:off x="4660900" y="3399631"/>
            <a:ext cx="5422900" cy="3403600"/>
          </a:xfrm>
          <a:prstGeom prst="rect">
            <a:avLst/>
          </a:prstGeom>
        </p:spPr>
      </p:pic>
      <p:pic>
        <p:nvPicPr>
          <p:cNvPr id="9" name="Picture 29"/>
          <p:cNvPicPr>
            <a:picLocks noChangeAspect="1"/>
          </p:cNvPicPr>
          <p:nvPr/>
        </p:nvPicPr>
        <p:blipFill>
          <a:blip r:embed="rId5"/>
          <a:srcRect/>
          <a:stretch>
            <a:fillRect/>
          </a:stretch>
        </p:blipFill>
        <p:spPr bwMode="auto">
          <a:xfrm>
            <a:off x="2451100" y="3552031"/>
            <a:ext cx="2101412" cy="1981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txBox="1">
            <a:spLocks noGrp="1"/>
          </p:cNvSpPr>
          <p:nvPr>
            <p:ph type="title"/>
          </p:nvPr>
        </p:nvSpPr>
        <p:spPr>
          <a:prstGeom prst="rect">
            <a:avLst/>
          </a:prstGeom>
        </p:spPr>
        <p:txBody>
          <a:bodyPr lIns="73342" tIns="36671" rIns="73342" bIns="36671"/>
          <a:lstStyle/>
          <a:p>
            <a:pPr marL="45839" defTabSz="733440">
              <a:spcBef>
                <a:spcPct val="0"/>
              </a:spcBef>
              <a:defRPr/>
            </a:pPr>
            <a:r>
              <a:rPr lang="en-US" sz="3600" kern="0" dirty="0">
                <a:solidFill>
                  <a:srgbClr val="00275D"/>
                </a:solidFill>
                <a:latin typeface="Century Gothic"/>
                <a:ea typeface="ヒラギノ角ゴ ProN W6"/>
                <a:cs typeface="Century Gothic"/>
                <a:sym typeface="Lucida Grande" pitchFamily="-110" charset="0"/>
              </a:rPr>
              <a:t>Propagation in business networks</a:t>
            </a:r>
          </a:p>
        </p:txBody>
      </p:sp>
      <p:pic>
        <p:nvPicPr>
          <p:cNvPr id="5" name="Picture 6"/>
          <p:cNvPicPr>
            <a:picLocks noChangeAspect="1"/>
          </p:cNvPicPr>
          <p:nvPr/>
        </p:nvPicPr>
        <p:blipFill>
          <a:blip r:embed="rId3"/>
          <a:srcRect/>
          <a:stretch>
            <a:fillRect/>
          </a:stretch>
        </p:blipFill>
        <p:spPr bwMode="auto">
          <a:xfrm>
            <a:off x="4636592" y="1194808"/>
            <a:ext cx="5785296" cy="5481423"/>
          </a:xfrm>
          <a:prstGeom prst="rect">
            <a:avLst/>
          </a:prstGeom>
          <a:noFill/>
          <a:ln w="9525">
            <a:noFill/>
            <a:miter lim="800000"/>
            <a:headEnd/>
            <a:tailEnd/>
          </a:ln>
        </p:spPr>
      </p:pic>
      <p:sp>
        <p:nvSpPr>
          <p:cNvPr id="6" name="Rectangle 3"/>
          <p:cNvSpPr txBox="1">
            <a:spLocks noChangeArrowheads="1"/>
          </p:cNvSpPr>
          <p:nvPr/>
        </p:nvSpPr>
        <p:spPr bwMode="auto">
          <a:xfrm>
            <a:off x="1086051" y="1870744"/>
            <a:ext cx="3803450" cy="3662487"/>
          </a:xfrm>
          <a:prstGeom prst="rect">
            <a:avLst/>
          </a:prstGeom>
          <a:noFill/>
          <a:ln w="9525">
            <a:noFill/>
            <a:miter lim="800000"/>
            <a:headEnd/>
            <a:tailEnd/>
          </a:ln>
        </p:spPr>
        <p:txBody>
          <a:bodyPr lIns="73342" tIns="36671" rIns="73342" bIns="36671">
            <a:prstTxWarp prst="textNoShape">
              <a:avLst/>
            </a:prstTxWarp>
          </a:bodyPr>
          <a:lstStyle/>
          <a:p>
            <a:pPr marL="275034" indent="-275034" defTabSz="733440">
              <a:lnSpc>
                <a:spcPct val="90000"/>
              </a:lnSpc>
              <a:spcBef>
                <a:spcPct val="20000"/>
              </a:spcBef>
            </a:pP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r>
              <a:rPr lang="nl-NL" sz="2800" dirty="0" smtClean="0">
                <a:solidFill>
                  <a:srgbClr val="00275D"/>
                </a:solidFill>
                <a:latin typeface="Century Gothic"/>
                <a:cs typeface="Century Gothic"/>
                <a:sym typeface="Times" pitchFamily="-1" charset="0"/>
              </a:rPr>
              <a:t>multiple </a:t>
            </a:r>
            <a:r>
              <a:rPr lang="nl-NL" sz="2800" dirty="0" err="1" smtClean="0">
                <a:solidFill>
                  <a:srgbClr val="00275D"/>
                </a:solidFill>
                <a:latin typeface="Century Gothic"/>
                <a:cs typeface="Century Gothic"/>
                <a:sym typeface="Times" pitchFamily="-1" charset="0"/>
              </a:rPr>
              <a:t>pathways</a:t>
            </a: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r>
              <a:rPr lang="nl-NL" sz="2800" dirty="0" err="1" smtClean="0">
                <a:solidFill>
                  <a:srgbClr val="00275D"/>
                </a:solidFill>
                <a:latin typeface="Century Gothic"/>
                <a:cs typeface="Century Gothic"/>
                <a:sym typeface="Times" pitchFamily="-1" charset="0"/>
              </a:rPr>
              <a:t>alternative</a:t>
            </a:r>
            <a:r>
              <a:rPr lang="nl-NL" sz="2800" dirty="0" smtClean="0">
                <a:solidFill>
                  <a:srgbClr val="00275D"/>
                </a:solidFill>
                <a:latin typeface="Century Gothic"/>
                <a:cs typeface="Century Gothic"/>
                <a:sym typeface="Times" pitchFamily="-1" charset="0"/>
              </a:rPr>
              <a:t> routing</a:t>
            </a:r>
          </a:p>
          <a:p>
            <a:pPr marL="275034" indent="-275034" defTabSz="733440">
              <a:lnSpc>
                <a:spcPct val="90000"/>
              </a:lnSpc>
              <a:spcBef>
                <a:spcPct val="20000"/>
              </a:spcBef>
              <a:buFont typeface="Arial" pitchFamily="-1" charset="0"/>
              <a:buChar char="•"/>
            </a:pP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r>
              <a:rPr lang="nl-NL" sz="2800" dirty="0" err="1" smtClean="0">
                <a:solidFill>
                  <a:srgbClr val="00275D"/>
                </a:solidFill>
                <a:latin typeface="Century Gothic"/>
                <a:cs typeface="Century Gothic"/>
                <a:sym typeface="Times" pitchFamily="-1" charset="0"/>
              </a:rPr>
              <a:t>load</a:t>
            </a:r>
            <a:r>
              <a:rPr lang="nl-NL" sz="2800" dirty="0" smtClean="0">
                <a:solidFill>
                  <a:srgbClr val="00275D"/>
                </a:solidFill>
                <a:latin typeface="Century Gothic"/>
                <a:cs typeface="Century Gothic"/>
                <a:sym typeface="Times" pitchFamily="-1" charset="0"/>
              </a:rPr>
              <a:t> </a:t>
            </a:r>
            <a:r>
              <a:rPr lang="nl-NL" sz="2800" dirty="0" err="1" smtClean="0">
                <a:solidFill>
                  <a:srgbClr val="00275D"/>
                </a:solidFill>
                <a:latin typeface="Century Gothic"/>
                <a:cs typeface="Century Gothic"/>
                <a:sym typeface="Times" pitchFamily="-1" charset="0"/>
              </a:rPr>
              <a:t>balancing</a:t>
            </a: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8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800" dirty="0" smtClean="0">
              <a:solidFill>
                <a:srgbClr val="00275D"/>
              </a:solidFill>
              <a:latin typeface="Century Gothic"/>
              <a:cs typeface="Century Gothic"/>
              <a:sym typeface="Times" pitchFamily="-1"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Century Gothic"/>
                <a:cs typeface="Century Gothic"/>
              </a:rPr>
              <a:t>Braess's paradox</a:t>
            </a:r>
          </a:p>
        </p:txBody>
      </p:sp>
      <p:pic>
        <p:nvPicPr>
          <p:cNvPr id="4" name="Picture 3" descr="Screen Shot 2012-10-07 at 14.11.47.png"/>
          <p:cNvPicPr>
            <a:picLocks noChangeAspect="1"/>
          </p:cNvPicPr>
          <p:nvPr/>
        </p:nvPicPr>
        <p:blipFill>
          <a:blip r:embed="rId3"/>
          <a:stretch>
            <a:fillRect/>
          </a:stretch>
        </p:blipFill>
        <p:spPr>
          <a:xfrm>
            <a:off x="2413000" y="1113631"/>
            <a:ext cx="6286500" cy="4114800"/>
          </a:xfrm>
          <a:prstGeom prst="rect">
            <a:avLst/>
          </a:prstGeom>
        </p:spPr>
      </p:pic>
      <p:sp>
        <p:nvSpPr>
          <p:cNvPr id="9" name="Rectangle 3"/>
          <p:cNvSpPr txBox="1">
            <a:spLocks noChangeArrowheads="1"/>
          </p:cNvSpPr>
          <p:nvPr/>
        </p:nvSpPr>
        <p:spPr bwMode="auto">
          <a:xfrm>
            <a:off x="1079500" y="4466431"/>
            <a:ext cx="6934200" cy="2296132"/>
          </a:xfrm>
          <a:prstGeom prst="rect">
            <a:avLst/>
          </a:prstGeom>
          <a:noFill/>
          <a:ln w="9525">
            <a:noFill/>
            <a:miter lim="800000"/>
            <a:headEnd/>
            <a:tailEnd/>
          </a:ln>
        </p:spPr>
        <p:txBody>
          <a:bodyPr lIns="73342" tIns="36671" rIns="73342" bIns="36671">
            <a:prstTxWarp prst="textNoShape">
              <a:avLst/>
            </a:prstTxWarp>
          </a:bodyPr>
          <a:lstStyle/>
          <a:p>
            <a:pPr marL="275034" indent="-275034" defTabSz="733440">
              <a:lnSpc>
                <a:spcPct val="90000"/>
              </a:lnSpc>
              <a:spcBef>
                <a:spcPct val="20000"/>
              </a:spcBef>
            </a:pPr>
            <a:r>
              <a:rPr lang="nl-NL" sz="2600" dirty="0" smtClean="0">
                <a:solidFill>
                  <a:srgbClr val="00275D"/>
                </a:solidFill>
                <a:latin typeface="Century Gothic"/>
                <a:cs typeface="Century Gothic"/>
                <a:sym typeface="Times" pitchFamily="-1" charset="0"/>
              </a:rPr>
              <a:t>example:</a:t>
            </a:r>
          </a:p>
          <a:p>
            <a:pPr marL="275034" indent="-275034" defTabSz="733440">
              <a:lnSpc>
                <a:spcPct val="90000"/>
              </a:lnSpc>
              <a:spcBef>
                <a:spcPct val="20000"/>
              </a:spcBef>
              <a:buSzPct val="75000"/>
              <a:buFont typeface="Lucida Grande"/>
              <a:buChar char="-"/>
            </a:pPr>
            <a:r>
              <a:rPr lang="nl-NL" sz="2600" dirty="0" smtClean="0">
                <a:solidFill>
                  <a:srgbClr val="00275D"/>
                </a:solidFill>
                <a:latin typeface="Century Gothic"/>
                <a:cs typeface="Century Gothic"/>
                <a:sym typeface="Times" pitchFamily="-1" charset="0"/>
              </a:rPr>
              <a:t>x = number of cars </a:t>
            </a:r>
          </a:p>
          <a:p>
            <a:pPr marL="275034" indent="-275034" defTabSz="733440">
              <a:lnSpc>
                <a:spcPct val="90000"/>
              </a:lnSpc>
              <a:spcBef>
                <a:spcPct val="20000"/>
              </a:spcBef>
              <a:buSzPct val="75000"/>
              <a:buFont typeface="Lucida Grande"/>
              <a:buChar char="-"/>
            </a:pPr>
            <a:r>
              <a:rPr lang="nl-NL" sz="2600" dirty="0" smtClean="0">
                <a:solidFill>
                  <a:srgbClr val="00275D"/>
                </a:solidFill>
                <a:latin typeface="Century Gothic"/>
                <a:cs typeface="Century Gothic"/>
                <a:sym typeface="Times" pitchFamily="-1" charset="0"/>
              </a:rPr>
              <a:t>time to travel from A to B = x/100+45 </a:t>
            </a:r>
          </a:p>
          <a:p>
            <a:pPr marL="275034" indent="-275034" defTabSz="733440">
              <a:lnSpc>
                <a:spcPct val="90000"/>
              </a:lnSpc>
              <a:spcBef>
                <a:spcPct val="20000"/>
              </a:spcBef>
              <a:buSzPct val="75000"/>
              <a:buFont typeface="Lucida Grande"/>
              <a:buChar char="-"/>
            </a:pPr>
            <a:r>
              <a:rPr lang="nl-NL" sz="2600" dirty="0" smtClean="0">
                <a:solidFill>
                  <a:srgbClr val="00275D"/>
                </a:solidFill>
                <a:latin typeface="Century Gothic"/>
                <a:cs typeface="Century Gothic"/>
                <a:sym typeface="Times" pitchFamily="-1" charset="0"/>
              </a:rPr>
              <a:t>assume 4000 cars: travel time in equilibrium = </a:t>
            </a:r>
            <a:r>
              <a:rPr lang="nl-NL" sz="2600" b="1" dirty="0" smtClean="0">
                <a:solidFill>
                  <a:srgbClr val="00275D"/>
                </a:solidFill>
                <a:latin typeface="Century Gothic"/>
                <a:cs typeface="Century Gothic"/>
                <a:sym typeface="Times" pitchFamily="-1" charset="0"/>
              </a:rPr>
              <a:t>65</a:t>
            </a:r>
            <a:r>
              <a:rPr lang="nl-NL" sz="2600" dirty="0" smtClean="0">
                <a:solidFill>
                  <a:srgbClr val="00275D"/>
                </a:solidFill>
                <a:latin typeface="Century Gothic"/>
                <a:cs typeface="Century Gothic"/>
                <a:sym typeface="Times" pitchFamily="-1" charset="0"/>
              </a:rPr>
              <a:t> minutes </a:t>
            </a:r>
          </a:p>
          <a:p>
            <a:pPr marL="275034" indent="-275034" defTabSz="733440">
              <a:lnSpc>
                <a:spcPct val="90000"/>
              </a:lnSpc>
              <a:spcBef>
                <a:spcPct val="20000"/>
              </a:spcBef>
              <a:buSzPct val="75000"/>
              <a:buFont typeface="Lucida Grande"/>
              <a:buChar char="-"/>
            </a:pPr>
            <a:endParaRPr lang="nl-NL" sz="26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pPr>
            <a:endParaRPr lang="nl-NL" sz="26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6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6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6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600" dirty="0" smtClean="0">
              <a:solidFill>
                <a:srgbClr val="00275D"/>
              </a:solidFill>
              <a:latin typeface="Century Gothic"/>
              <a:cs typeface="Century Gothic"/>
              <a:sym typeface="Times" pitchFamily="-1"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2-10-07 at 14.12.48.png"/>
          <p:cNvPicPr>
            <a:picLocks noChangeAspect="1"/>
          </p:cNvPicPr>
          <p:nvPr/>
        </p:nvPicPr>
        <p:blipFill>
          <a:blip r:embed="rId3"/>
          <a:stretch>
            <a:fillRect/>
          </a:stretch>
        </p:blipFill>
        <p:spPr>
          <a:xfrm>
            <a:off x="2222500" y="1113631"/>
            <a:ext cx="6388100" cy="4038600"/>
          </a:xfrm>
          <a:prstGeom prst="rect">
            <a:avLst/>
          </a:prstGeom>
        </p:spPr>
      </p:pic>
      <p:sp>
        <p:nvSpPr>
          <p:cNvPr id="6" name="Rectangle 3"/>
          <p:cNvSpPr txBox="1">
            <a:spLocks noChangeArrowheads="1"/>
          </p:cNvSpPr>
          <p:nvPr/>
        </p:nvSpPr>
        <p:spPr bwMode="auto">
          <a:xfrm>
            <a:off x="927100" y="4532499"/>
            <a:ext cx="7315200" cy="2296132"/>
          </a:xfrm>
          <a:prstGeom prst="rect">
            <a:avLst/>
          </a:prstGeom>
          <a:noFill/>
          <a:ln w="9525">
            <a:noFill/>
            <a:miter lim="800000"/>
            <a:headEnd/>
            <a:tailEnd/>
          </a:ln>
        </p:spPr>
        <p:txBody>
          <a:bodyPr lIns="73342" tIns="36671" rIns="73342" bIns="36671">
            <a:prstTxWarp prst="textNoShape">
              <a:avLst/>
            </a:prstTxWarp>
          </a:bodyPr>
          <a:lstStyle/>
          <a:p>
            <a:pPr marL="275034" indent="-275034" defTabSz="733440">
              <a:lnSpc>
                <a:spcPct val="90000"/>
              </a:lnSpc>
              <a:spcBef>
                <a:spcPct val="20000"/>
              </a:spcBef>
              <a:buSzPct val="75000"/>
              <a:buFont typeface="Lucida Grande"/>
              <a:buChar char="-"/>
            </a:pPr>
            <a:r>
              <a:rPr lang="nl-NL" sz="2600" dirty="0" smtClean="0">
                <a:solidFill>
                  <a:srgbClr val="00275D"/>
                </a:solidFill>
                <a:latin typeface="Century Gothic"/>
                <a:cs typeface="Century Gothic"/>
                <a:sym typeface="Times" pitchFamily="-1" charset="0"/>
              </a:rPr>
              <a:t>new link C-D </a:t>
            </a:r>
          </a:p>
          <a:p>
            <a:pPr marL="275034" indent="-275034" defTabSz="733440">
              <a:lnSpc>
                <a:spcPct val="90000"/>
              </a:lnSpc>
              <a:spcBef>
                <a:spcPct val="20000"/>
              </a:spcBef>
              <a:buSzPct val="75000"/>
              <a:buFont typeface="Lucida Grande"/>
              <a:buChar char="-"/>
            </a:pPr>
            <a:r>
              <a:rPr lang="nl-NL" sz="2600" dirty="0" smtClean="0">
                <a:solidFill>
                  <a:srgbClr val="00275D"/>
                </a:solidFill>
                <a:latin typeface="Century Gothic"/>
                <a:cs typeface="Century Gothic"/>
                <a:sym typeface="Times" pitchFamily="-1" charset="0"/>
              </a:rPr>
              <a:t>new Nash equilibrium = </a:t>
            </a:r>
            <a:r>
              <a:rPr lang="nl-NL" sz="2600" b="1" dirty="0" smtClean="0">
                <a:solidFill>
                  <a:srgbClr val="00275D"/>
                </a:solidFill>
                <a:latin typeface="Century Gothic"/>
                <a:cs typeface="Century Gothic"/>
                <a:sym typeface="Times" pitchFamily="-1" charset="0"/>
              </a:rPr>
              <a:t>80</a:t>
            </a:r>
            <a:r>
              <a:rPr lang="nl-NL" sz="2600" dirty="0" smtClean="0">
                <a:solidFill>
                  <a:srgbClr val="00275D"/>
                </a:solidFill>
                <a:latin typeface="Century Gothic"/>
                <a:cs typeface="Century Gothic"/>
                <a:sym typeface="Times" pitchFamily="-1" charset="0"/>
              </a:rPr>
              <a:t> minutes</a:t>
            </a:r>
          </a:p>
          <a:p>
            <a:pPr marL="275034" indent="-275034" defTabSz="733440">
              <a:lnSpc>
                <a:spcPct val="90000"/>
              </a:lnSpc>
              <a:spcBef>
                <a:spcPct val="20000"/>
              </a:spcBef>
              <a:buSzPct val="75000"/>
              <a:buFont typeface="Lucida Grande"/>
              <a:buChar char="-"/>
            </a:pPr>
            <a:r>
              <a:rPr lang="nl-NL" sz="2600" dirty="0" smtClean="0">
                <a:solidFill>
                  <a:srgbClr val="00275D"/>
                </a:solidFill>
                <a:latin typeface="Century Gothic"/>
                <a:cs typeface="Century Gothic"/>
                <a:sym typeface="Times" pitchFamily="-1" charset="0"/>
              </a:rPr>
              <a:t>dominating strategy at A is to go to C [x/4000] = 40 minutes [A-&gt;D = 40]</a:t>
            </a:r>
          </a:p>
          <a:p>
            <a:pPr marL="275034" indent="-275034" defTabSz="733440">
              <a:lnSpc>
                <a:spcPct val="90000"/>
              </a:lnSpc>
              <a:spcBef>
                <a:spcPct val="20000"/>
              </a:spcBef>
              <a:buFont typeface="Arial" pitchFamily="-1" charset="0"/>
              <a:buChar char="•"/>
            </a:pPr>
            <a:endParaRPr lang="nl-NL" sz="26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6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600" dirty="0" smtClean="0">
              <a:solidFill>
                <a:srgbClr val="00275D"/>
              </a:solidFill>
              <a:latin typeface="Century Gothic"/>
              <a:cs typeface="Century Gothic"/>
              <a:sym typeface="Times" pitchFamily="-1" charset="0"/>
            </a:endParaRPr>
          </a:p>
          <a:p>
            <a:pPr marL="275034" indent="-275034" defTabSz="733440">
              <a:lnSpc>
                <a:spcPct val="90000"/>
              </a:lnSpc>
              <a:spcBef>
                <a:spcPct val="20000"/>
              </a:spcBef>
              <a:buFont typeface="Arial" pitchFamily="-1" charset="0"/>
              <a:buChar char="•"/>
            </a:pPr>
            <a:endParaRPr lang="nl-NL" sz="2600" dirty="0" smtClean="0">
              <a:solidFill>
                <a:srgbClr val="00275D"/>
              </a:solidFill>
              <a:latin typeface="Century Gothic"/>
              <a:cs typeface="Century Gothic"/>
              <a:sym typeface="Times" pitchFamily="-1" charset="0"/>
            </a:endParaRPr>
          </a:p>
        </p:txBody>
      </p:sp>
      <p:cxnSp>
        <p:nvCxnSpPr>
          <p:cNvPr id="8" name="Straight Arrow Connector 7"/>
          <p:cNvCxnSpPr/>
          <p:nvPr/>
        </p:nvCxnSpPr>
        <p:spPr>
          <a:xfrm rot="16200000" flipH="1">
            <a:off x="4788034" y="3653499"/>
            <a:ext cx="969166" cy="4234"/>
          </a:xfrm>
          <a:prstGeom prst="straightConnector1">
            <a:avLst/>
          </a:prstGeom>
          <a:ln w="82550" cap="flat" cmpd="sng" algn="ctr">
            <a:solidFill>
              <a:srgbClr val="80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4822163" y="2484834"/>
            <a:ext cx="914400" cy="794"/>
          </a:xfrm>
          <a:prstGeom prst="straightConnector1">
            <a:avLst/>
          </a:prstGeom>
          <a:ln w="82550"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1844675" y="279400"/>
            <a:ext cx="8396288" cy="644525"/>
          </a:xfrm>
        </p:spPr>
        <p:txBody>
          <a:bodyPr/>
          <a:lstStyle/>
          <a:p>
            <a:r>
              <a:rPr lang="en-US" sz="3600">
                <a:latin typeface="Century Gothic"/>
                <a:cs typeface="Century Gothic"/>
              </a:rPr>
              <a:t>Braess's paradox</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5585559-business-network-or-connection-concept-white-background-3d-illustration.jpg"/>
          <p:cNvPicPr>
            <a:picLocks noChangeAspect="1"/>
          </p:cNvPicPr>
          <p:nvPr/>
        </p:nvPicPr>
        <p:blipFill>
          <a:blip r:embed="rId3"/>
          <a:stretch>
            <a:fillRect/>
          </a:stretch>
        </p:blipFill>
        <p:spPr>
          <a:xfrm>
            <a:off x="2070100" y="1342231"/>
            <a:ext cx="6405872" cy="4800600"/>
          </a:xfrm>
          <a:prstGeom prst="rect">
            <a:avLst/>
          </a:prstGeom>
        </p:spPr>
      </p:pic>
      <p:sp>
        <p:nvSpPr>
          <p:cNvPr id="2" name="Title 1"/>
          <p:cNvSpPr>
            <a:spLocks noGrp="1"/>
          </p:cNvSpPr>
          <p:nvPr>
            <p:ph type="title"/>
          </p:nvPr>
        </p:nvSpPr>
        <p:spPr/>
        <p:txBody>
          <a:bodyPr/>
          <a:lstStyle/>
          <a:p>
            <a:r>
              <a:rPr lang="en-US" sz="3600">
                <a:latin typeface="Century Gothic"/>
                <a:cs typeface="Century Gothic"/>
              </a:rPr>
              <a:t>Agenda</a:t>
            </a:r>
          </a:p>
        </p:txBody>
      </p:sp>
      <p:sp>
        <p:nvSpPr>
          <p:cNvPr id="3" name="Content Placeholder 2"/>
          <p:cNvSpPr>
            <a:spLocks noGrp="1"/>
          </p:cNvSpPr>
          <p:nvPr>
            <p:ph idx="1"/>
          </p:nvPr>
        </p:nvSpPr>
        <p:spPr/>
        <p:txBody>
          <a:bodyPr/>
          <a:lstStyle/>
          <a:p>
            <a:r>
              <a:rPr lang="en-US" sz="4400">
                <a:latin typeface="Century Gothic"/>
                <a:cs typeface="Century Gothic"/>
              </a:rPr>
              <a:t>networks</a:t>
            </a:r>
          </a:p>
          <a:p>
            <a:endParaRPr lang="en-US" sz="4400">
              <a:latin typeface="Century Gothic"/>
              <a:cs typeface="Century Gothic"/>
            </a:endParaRPr>
          </a:p>
          <a:p>
            <a:r>
              <a:rPr lang="en-US" sz="4400">
                <a:latin typeface="Century Gothic"/>
                <a:cs typeface="Century Gothic"/>
              </a:rPr>
              <a:t>not chains</a:t>
            </a:r>
          </a:p>
          <a:p>
            <a:endParaRPr lang="en-US" sz="4400">
              <a:latin typeface="Century Gothic"/>
              <a:cs typeface="Century Gothic"/>
            </a:endParaRPr>
          </a:p>
          <a:p>
            <a:r>
              <a:rPr lang="en-US" sz="4400">
                <a:latin typeface="Century Gothic"/>
                <a:cs typeface="Century Gothic"/>
              </a:rPr>
              <a:t>the network challenge </a:t>
            </a:r>
          </a:p>
          <a:p>
            <a:endParaRPr lang="en-US" sz="4400">
              <a:latin typeface="Century Gothic"/>
              <a:cs typeface="Century Gothic"/>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Century Gothic"/>
                <a:cs typeface="Century Gothic"/>
              </a:rPr>
              <a:t>The business challenge</a:t>
            </a:r>
          </a:p>
        </p:txBody>
      </p:sp>
      <p:pic>
        <p:nvPicPr>
          <p:cNvPr id="4" name="Picture 3" descr="5585559-business-network-or-connection-concept-white-background-3d-illustration.jpg"/>
          <p:cNvPicPr>
            <a:picLocks noChangeAspect="1"/>
          </p:cNvPicPr>
          <p:nvPr/>
        </p:nvPicPr>
        <p:blipFill>
          <a:blip r:embed="rId3"/>
          <a:stretch>
            <a:fillRect/>
          </a:stretch>
        </p:blipFill>
        <p:spPr>
          <a:xfrm>
            <a:off x="2070100" y="1342231"/>
            <a:ext cx="6405872" cy="480060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2882" name="Rectangle 2" hidden="1"/>
          <p:cNvGraphicFramePr>
            <a:graphicFrameLocks/>
          </p:cNvGraphicFramePr>
          <p:nvPr>
            <p:custDataLst>
              <p:tags r:id="rId2"/>
            </p:custDataLst>
          </p:nvPr>
        </p:nvGraphicFramePr>
        <p:xfrm>
          <a:off x="-7426" y="0"/>
          <a:ext cx="185649" cy="175029"/>
        </p:xfrm>
        <a:graphic>
          <a:graphicData uri="http://schemas.openxmlformats.org/presentationml/2006/ole">
            <p:oleObj spid="_x0000_s304130" name="think-cell Slide" r:id="rId34" imgW="0" imgH="0" progId="">
              <p:embed/>
            </p:oleObj>
          </a:graphicData>
        </a:graphic>
      </p:graphicFrame>
      <p:sp>
        <p:nvSpPr>
          <p:cNvPr id="140" name="Rechteck 139" hidden="1"/>
          <p:cNvSpPr/>
          <p:nvPr>
            <p:custDataLst>
              <p:tags r:id="rId3"/>
            </p:custDataLst>
          </p:nvPr>
        </p:nvSpPr>
        <p:spPr bwMode="auto">
          <a:xfrm>
            <a:off x="0" y="0"/>
            <a:ext cx="185649" cy="175029"/>
          </a:xfrm>
          <a:prstGeom prst="rect">
            <a:avLst/>
          </a:prstGeom>
          <a:solidFill>
            <a:schemeClr val="bg1"/>
          </a:solidFill>
          <a:ln w="9525" cap="flat" cmpd="sng" algn="ctr">
            <a:solidFill>
              <a:schemeClr val="accent3"/>
            </a:solidFill>
            <a:prstDash val="solid"/>
            <a:round/>
            <a:headEnd type="none" w="med" len="med"/>
            <a:tailEnd type="none" w="med" len="med"/>
          </a:ln>
          <a:effectLst/>
        </p:spPr>
        <p:txBody>
          <a:bodyPr wrap="none" lIns="0" tIns="0" rIns="0" bIns="0" anchor="ctr"/>
          <a:lstStyle/>
          <a:p>
            <a:pPr>
              <a:defRPr/>
            </a:pPr>
            <a:endParaRPr lang="de-DE" sz="900" i="1" dirty="0" err="1">
              <a:latin typeface="Arial"/>
              <a:cs typeface="Arial"/>
              <a:sym typeface="Arial"/>
            </a:endParaRPr>
          </a:p>
        </p:txBody>
      </p:sp>
      <p:sp>
        <p:nvSpPr>
          <p:cNvPr id="23" name="OT_TextBox"/>
          <p:cNvSpPr>
            <a:spLocks/>
          </p:cNvSpPr>
          <p:nvPr>
            <p:custDataLst>
              <p:tags r:id="rId4"/>
            </p:custDataLst>
          </p:nvPr>
        </p:nvSpPr>
        <p:spPr bwMode="gray">
          <a:xfrm>
            <a:off x="5428385" y="1638273"/>
            <a:ext cx="4923420" cy="5238626"/>
          </a:xfrm>
          <a:prstGeom prst="rect">
            <a:avLst/>
          </a:prstGeom>
          <a:noFill/>
          <a:ln w="6350">
            <a:solidFill>
              <a:schemeClr val="accent3"/>
            </a:solidFill>
          </a:ln>
        </p:spPr>
        <p:txBody>
          <a:bodyPr lIns="123174" tIns="574811" rIns="123174" bIns="123174"/>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endParaRPr lang="de-DE" sz="1600" dirty="0" smtClean="0"/>
          </a:p>
          <a:p>
            <a:pPr lvl="1">
              <a:lnSpc>
                <a:spcPct val="90000"/>
              </a:lnSpc>
              <a:defRPr/>
            </a:pPr>
            <a:r>
              <a:rPr lang="de-DE" sz="1600" dirty="0" smtClean="0"/>
              <a:t>Um eine vorteilhafte Position im Netzwerk zu erlangen oder zu behalten - um vorteilhafte Entscheidungen treffen zu könne -, muss ein Unternehmen  Informationen über sein Netzwerk haben</a:t>
            </a:r>
          </a:p>
          <a:p>
            <a:pPr lvl="1">
              <a:lnSpc>
                <a:spcPct val="90000"/>
              </a:lnSpc>
              <a:defRPr/>
            </a:pPr>
            <a:r>
              <a:rPr lang="de-DE" sz="1600" dirty="0" smtClean="0"/>
              <a:t>Der </a:t>
            </a:r>
            <a:r>
              <a:rPr lang="de-DE" sz="1600" b="1" dirty="0" smtClean="0"/>
              <a:t>Geschäftshorizont</a:t>
            </a:r>
            <a:r>
              <a:rPr lang="de-DE" sz="1600" dirty="0" smtClean="0"/>
              <a:t>: Der Grad der Vollständigkeit der Informationen, die ein Unternehmen über sein geschäftliches Netzwerk hat</a:t>
            </a:r>
          </a:p>
        </p:txBody>
      </p:sp>
      <p:sp>
        <p:nvSpPr>
          <p:cNvPr id="22" name="OT_TextBox"/>
          <p:cNvSpPr>
            <a:spLocks/>
          </p:cNvSpPr>
          <p:nvPr>
            <p:custDataLst>
              <p:tags r:id="rId5"/>
            </p:custDataLst>
          </p:nvPr>
        </p:nvSpPr>
        <p:spPr bwMode="gray">
          <a:xfrm>
            <a:off x="332313" y="1638273"/>
            <a:ext cx="4923420" cy="5238626"/>
          </a:xfrm>
          <a:prstGeom prst="rect">
            <a:avLst/>
          </a:prstGeom>
          <a:noFill/>
          <a:ln w="6350">
            <a:solidFill>
              <a:schemeClr val="accent3"/>
            </a:solidFill>
          </a:ln>
        </p:spPr>
        <p:txBody>
          <a:bodyPr lIns="123174" tIns="574811" rIns="123174" bIns="123174"/>
          <a:lstStyle>
            <a:lvl1pPr marL="0" indent="0" algn="l" defTabSz="914400" rtl="0" eaLnBrk="1" latinLnBrk="0" hangingPunct="1">
              <a:lnSpc>
                <a:spcPct val="100000"/>
              </a:lnSpc>
              <a:spcBef>
                <a:spcPts val="50"/>
              </a:spcBef>
              <a:buClr>
                <a:srgbClr val="0033AB"/>
              </a:buClr>
              <a:buSzPct val="80000"/>
              <a:buFont typeface="Wingdings" pitchFamily="2" charset="2"/>
              <a:buNone/>
              <a:defRPr sz="1200" b="0" i="0" kern="1200">
                <a:solidFill>
                  <a:schemeClr val="tx1"/>
                </a:solidFill>
                <a:latin typeface="+mn-lt"/>
                <a:ea typeface="+mn-ea"/>
                <a:cs typeface="Arial" pitchFamily="34" charset="0"/>
              </a:defRPr>
            </a:lvl1pPr>
            <a:lvl2pPr marL="273600" indent="-270000" algn="l" defTabSz="914400" rtl="0" eaLnBrk="1" latinLnBrk="0" hangingPunct="1">
              <a:spcBef>
                <a:spcPts val="720"/>
              </a:spcBef>
              <a:buClr>
                <a:srgbClr val="00337F"/>
              </a:buClr>
              <a:buSzPct val="80000"/>
              <a:buFont typeface="Wingdings" pitchFamily="2" charset="2"/>
              <a:buChar char=""/>
              <a:defRPr sz="1200" kern="1200">
                <a:solidFill>
                  <a:schemeClr val="tx1"/>
                </a:solidFill>
                <a:latin typeface="+mn-lt"/>
                <a:ea typeface="+mn-ea"/>
                <a:cs typeface="+mn-cs"/>
              </a:defRPr>
            </a:lvl2pPr>
            <a:lvl3pPr marL="539750" indent="-269875" algn="l" defTabSz="914400" rtl="0" eaLnBrk="1" latinLnBrk="0" hangingPunct="1">
              <a:lnSpc>
                <a:spcPct val="100000"/>
              </a:lnSpc>
              <a:spcBef>
                <a:spcPts val="720"/>
              </a:spcBef>
              <a:buClr>
                <a:srgbClr val="00337F"/>
              </a:buClr>
              <a:buSzPct val="70000"/>
              <a:buFont typeface="Wingdings" pitchFamily="2" charset="2"/>
              <a:buChar char=""/>
              <a:defRPr sz="1200" kern="1200">
                <a:solidFill>
                  <a:schemeClr val="tx1"/>
                </a:solidFill>
                <a:latin typeface="+mn-lt"/>
                <a:ea typeface="+mn-ea"/>
                <a:cs typeface="+mn-cs"/>
              </a:defRPr>
            </a:lvl3pPr>
            <a:lvl4pPr marL="717550" indent="-165100" algn="l" defTabSz="914400" rtl="0" eaLnBrk="1" latinLnBrk="0" hangingPunct="1">
              <a:lnSpc>
                <a:spcPct val="100000"/>
              </a:lnSpc>
              <a:spcBef>
                <a:spcPts val="600"/>
              </a:spcBef>
              <a:buClrTx/>
              <a:buSzPct val="100000"/>
              <a:buFont typeface="Arial Unicode MS" pitchFamily="34" charset="-128"/>
              <a:buChar char="–"/>
              <a:defRPr sz="1000" kern="1200">
                <a:solidFill>
                  <a:schemeClr val="tx1"/>
                </a:solidFill>
                <a:latin typeface="+mn-lt"/>
                <a:ea typeface="+mn-ea"/>
                <a:cs typeface="+mn-cs"/>
              </a:defRPr>
            </a:lvl4pPr>
            <a:lvl5pPr marL="901700" indent="-184150"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mn-cs"/>
              </a:defRPr>
            </a:lvl5pPr>
            <a:lvl6pPr marL="1079500" indent="-171450"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6pPr>
            <a:lvl7pPr marL="1260475" indent="-180975" algn="l" defTabSz="914400" rtl="0" eaLnBrk="1" latinLnBrk="0" hangingPunct="1">
              <a:lnSpc>
                <a:spcPct val="100000"/>
              </a:lnSpc>
              <a:spcBef>
                <a:spcPts val="50"/>
              </a:spcBef>
              <a:buFont typeface="Arial Unicode MS" pitchFamily="34" charset="-128"/>
              <a:buChar char="–"/>
              <a:defRPr sz="1000" kern="1200">
                <a:solidFill>
                  <a:schemeClr val="tx1"/>
                </a:solidFill>
                <a:latin typeface="+mn-lt"/>
                <a:ea typeface="+mn-ea"/>
                <a:cs typeface="Calibri" pitchFamily="34" charset="0"/>
              </a:defRPr>
            </a:lvl7pPr>
            <a:lvl8pPr marL="1438275" indent="-18097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8pPr>
            <a:lvl9pPr marL="1625600" indent="-187325" algn="l" defTabSz="914400" rtl="0" eaLnBrk="1" latinLnBrk="0" hangingPunct="1">
              <a:lnSpc>
                <a:spcPct val="100000"/>
              </a:lnSpc>
              <a:spcBef>
                <a:spcPts val="50"/>
              </a:spcBef>
              <a:buFont typeface="Arial Unicode MS" pitchFamily="34" charset="-128"/>
              <a:buChar char="–"/>
              <a:defRPr sz="1000" kern="1200" baseline="0">
                <a:solidFill>
                  <a:schemeClr val="tx1"/>
                </a:solidFill>
                <a:latin typeface="+mn-lt"/>
                <a:ea typeface="+mn-ea"/>
                <a:cs typeface="Calibri" pitchFamily="34" charset="0"/>
              </a:defRPr>
            </a:lvl9pPr>
          </a:lstStyle>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r>
              <a:rPr lang="de-DE" sz="1600" b="1" dirty="0" smtClean="0"/>
              <a:t>Plattform-Provider:</a:t>
            </a:r>
            <a:br>
              <a:rPr lang="de-DE" sz="1600" b="1" dirty="0" smtClean="0"/>
            </a:br>
            <a:r>
              <a:rPr lang="de-DE" sz="1600" dirty="0" smtClean="0"/>
              <a:t>Fähigkeiten und Verbindungen</a:t>
            </a:r>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r>
              <a:rPr lang="de-DE" sz="1600" b="1" dirty="0" err="1" smtClean="0"/>
              <a:t>Capability</a:t>
            </a:r>
            <a:r>
              <a:rPr lang="de-DE" sz="1600" b="1" dirty="0" smtClean="0"/>
              <a:t>-Hub:</a:t>
            </a:r>
            <a:r>
              <a:rPr lang="de-DE" sz="1600" dirty="0" smtClean="0"/>
              <a:t/>
            </a:r>
            <a:br>
              <a:rPr lang="de-DE" sz="1600" dirty="0" smtClean="0"/>
            </a:br>
            <a:r>
              <a:rPr lang="de-DE" sz="1600" dirty="0" smtClean="0"/>
              <a:t>Fähigkeiten</a:t>
            </a:r>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endParaRPr lang="de-DE" sz="1600" dirty="0" smtClean="0"/>
          </a:p>
          <a:p>
            <a:pPr marL="302361" indent="-302361">
              <a:spcBef>
                <a:spcPct val="80000"/>
              </a:spcBef>
              <a:buClr>
                <a:schemeClr val="hlink"/>
              </a:buClr>
              <a:buFont typeface="Monotype Sorts" pitchFamily="2" charset="2"/>
              <a:buChar char="n"/>
              <a:defRPr/>
            </a:pPr>
            <a:r>
              <a:rPr lang="de-DE" sz="1600" b="1" dirty="0" smtClean="0"/>
              <a:t>Netzwerk-</a:t>
            </a:r>
            <a:r>
              <a:rPr lang="de-DE" sz="1600" b="1" dirty="0" err="1" smtClean="0"/>
              <a:t>Orchestrierer</a:t>
            </a:r>
            <a:r>
              <a:rPr lang="de-DE" sz="1600" b="1" dirty="0" smtClean="0"/>
              <a:t>:</a:t>
            </a:r>
            <a:br>
              <a:rPr lang="de-DE" sz="1600" b="1" dirty="0" smtClean="0"/>
            </a:br>
            <a:r>
              <a:rPr lang="de-DE" sz="1600" dirty="0" smtClean="0"/>
              <a:t>Verbindungen</a:t>
            </a:r>
          </a:p>
        </p:txBody>
      </p:sp>
      <p:grpSp>
        <p:nvGrpSpPr>
          <p:cNvPr id="2" name="Group 8"/>
          <p:cNvGrpSpPr>
            <a:grpSpLocks/>
          </p:cNvGrpSpPr>
          <p:nvPr>
            <p:custDataLst>
              <p:tags r:id="rId6"/>
            </p:custDataLst>
          </p:nvPr>
        </p:nvGrpSpPr>
        <p:grpSpPr bwMode="auto">
          <a:xfrm>
            <a:off x="467838" y="1783550"/>
            <a:ext cx="4661655" cy="346558"/>
            <a:chOff x="262" y="1019"/>
            <a:chExt cx="2720" cy="198"/>
          </a:xfrm>
        </p:grpSpPr>
        <p:sp>
          <p:nvSpPr>
            <p:cNvPr id="270345" name="Line 9"/>
            <p:cNvSpPr>
              <a:spLocks noChangeShapeType="1"/>
            </p:cNvSpPr>
            <p:nvPr>
              <p:custDataLst>
                <p:tags r:id="rId30"/>
              </p:custDataLst>
            </p:nvPr>
          </p:nvSpPr>
          <p:spPr bwMode="gray">
            <a:xfrm>
              <a:off x="262" y="1122"/>
              <a:ext cx="2720" cy="0"/>
            </a:xfrm>
            <a:prstGeom prst="line">
              <a:avLst/>
            </a:prstGeom>
            <a:noFill/>
            <a:ln w="19050">
              <a:solidFill>
                <a:schemeClr val="accent3"/>
              </a:solidFill>
              <a:round/>
              <a:headEnd/>
              <a:tailEnd/>
            </a:ln>
            <a:effectLst/>
          </p:spPr>
          <p:txBody>
            <a:bodyPr wrap="none" lIns="72000" tIns="72000" rIns="72000" bIns="72000" anchor="ctr"/>
            <a:lstStyle/>
            <a:p>
              <a:pPr>
                <a:lnSpc>
                  <a:spcPct val="90000"/>
                </a:lnSpc>
                <a:defRPr/>
              </a:pPr>
              <a:endParaRPr lang="de-DE" sz="1400" dirty="0"/>
            </a:p>
          </p:txBody>
        </p:sp>
        <p:sp>
          <p:nvSpPr>
            <p:cNvPr id="122966" name="Text Box 10"/>
            <p:cNvSpPr txBox="1">
              <a:spLocks noChangeArrowheads="1"/>
            </p:cNvSpPr>
            <p:nvPr>
              <p:custDataLst>
                <p:tags r:id="rId31"/>
              </p:custDataLst>
            </p:nvPr>
          </p:nvSpPr>
          <p:spPr bwMode="gray">
            <a:xfrm>
              <a:off x="1069" y="1019"/>
              <a:ext cx="1109" cy="198"/>
            </a:xfrm>
            <a:prstGeom prst="rect">
              <a:avLst/>
            </a:prstGeom>
            <a:solidFill>
              <a:schemeClr val="bg1"/>
            </a:solidFill>
            <a:ln w="9525" algn="ctr">
              <a:solidFill>
                <a:schemeClr val="bg1"/>
              </a:solidFill>
              <a:miter lim="800000"/>
              <a:headEnd/>
              <a:tailEnd/>
            </a:ln>
          </p:spPr>
          <p:txBody>
            <a:bodyPr wrap="none" lIns="72000" tIns="72000" rIns="72000" bIns="72000">
              <a:spAutoFit/>
            </a:bodyPr>
            <a:lstStyle/>
            <a:p>
              <a:pPr algn="ctr">
                <a:lnSpc>
                  <a:spcPct val="90000"/>
                </a:lnSpc>
              </a:pPr>
              <a:r>
                <a:rPr lang="de-DE" sz="1400" b="1"/>
                <a:t>Netzwerk-Strategien</a:t>
              </a:r>
            </a:p>
          </p:txBody>
        </p:sp>
      </p:grpSp>
      <p:grpSp>
        <p:nvGrpSpPr>
          <p:cNvPr id="3" name="Group 11"/>
          <p:cNvGrpSpPr>
            <a:grpSpLocks/>
          </p:cNvGrpSpPr>
          <p:nvPr>
            <p:custDataLst>
              <p:tags r:id="rId7"/>
            </p:custDataLst>
          </p:nvPr>
        </p:nvGrpSpPr>
        <p:grpSpPr bwMode="auto">
          <a:xfrm>
            <a:off x="5558342" y="1783550"/>
            <a:ext cx="4661655" cy="346558"/>
            <a:chOff x="262" y="1019"/>
            <a:chExt cx="2720" cy="198"/>
          </a:xfrm>
        </p:grpSpPr>
        <p:sp>
          <p:nvSpPr>
            <p:cNvPr id="270348" name="Line 12"/>
            <p:cNvSpPr>
              <a:spLocks noChangeShapeType="1"/>
            </p:cNvSpPr>
            <p:nvPr>
              <p:custDataLst>
                <p:tags r:id="rId28"/>
              </p:custDataLst>
            </p:nvPr>
          </p:nvSpPr>
          <p:spPr bwMode="gray">
            <a:xfrm>
              <a:off x="262" y="1122"/>
              <a:ext cx="2720" cy="0"/>
            </a:xfrm>
            <a:prstGeom prst="line">
              <a:avLst/>
            </a:prstGeom>
            <a:noFill/>
            <a:ln w="19050">
              <a:solidFill>
                <a:schemeClr val="accent3"/>
              </a:solidFill>
              <a:round/>
              <a:headEnd/>
              <a:tailEnd/>
            </a:ln>
            <a:effectLst/>
          </p:spPr>
          <p:txBody>
            <a:bodyPr wrap="none" lIns="72000" tIns="72000" rIns="72000" bIns="72000" anchor="ctr"/>
            <a:lstStyle/>
            <a:p>
              <a:pPr>
                <a:lnSpc>
                  <a:spcPct val="90000"/>
                </a:lnSpc>
                <a:defRPr/>
              </a:pPr>
              <a:endParaRPr lang="de-DE" sz="1400" dirty="0"/>
            </a:p>
          </p:txBody>
        </p:sp>
        <p:sp>
          <p:nvSpPr>
            <p:cNvPr id="122964" name="Text Box 13"/>
            <p:cNvSpPr txBox="1">
              <a:spLocks noChangeArrowheads="1"/>
            </p:cNvSpPr>
            <p:nvPr>
              <p:custDataLst>
                <p:tags r:id="rId29"/>
              </p:custDataLst>
            </p:nvPr>
          </p:nvSpPr>
          <p:spPr bwMode="gray">
            <a:xfrm>
              <a:off x="1111" y="1019"/>
              <a:ext cx="1021" cy="198"/>
            </a:xfrm>
            <a:prstGeom prst="rect">
              <a:avLst/>
            </a:prstGeom>
            <a:solidFill>
              <a:schemeClr val="bg1"/>
            </a:solidFill>
            <a:ln w="9525" algn="ctr">
              <a:solidFill>
                <a:schemeClr val="bg1"/>
              </a:solidFill>
              <a:miter lim="800000"/>
              <a:headEnd/>
              <a:tailEnd/>
            </a:ln>
          </p:spPr>
          <p:txBody>
            <a:bodyPr wrap="none" lIns="72000" tIns="72000" rIns="72000" bIns="72000">
              <a:spAutoFit/>
            </a:bodyPr>
            <a:lstStyle/>
            <a:p>
              <a:pPr algn="ctr">
                <a:lnSpc>
                  <a:spcPct val="90000"/>
                </a:lnSpc>
              </a:pPr>
              <a:r>
                <a:rPr lang="de-DE" sz="1400" b="1"/>
                <a:t>Geschäftshorizont</a:t>
              </a:r>
            </a:p>
          </p:txBody>
        </p:sp>
      </p:grpSp>
      <p:sp>
        <p:nvSpPr>
          <p:cNvPr id="122888" name="Rectangle 15"/>
          <p:cNvSpPr>
            <a:spLocks noChangeArrowheads="1"/>
          </p:cNvSpPr>
          <p:nvPr>
            <p:custDataLst>
              <p:tags r:id="rId8"/>
            </p:custDataLst>
          </p:nvPr>
        </p:nvSpPr>
        <p:spPr bwMode="gray">
          <a:xfrm>
            <a:off x="336026" y="325555"/>
            <a:ext cx="10023205" cy="206534"/>
          </a:xfrm>
          <a:prstGeom prst="rect">
            <a:avLst/>
          </a:prstGeom>
          <a:noFill/>
          <a:ln w="9525" algn="ctr">
            <a:noFill/>
            <a:miter lim="800000"/>
            <a:headEnd/>
            <a:tailEnd/>
          </a:ln>
        </p:spPr>
        <p:txBody>
          <a:bodyPr lIns="82116" tIns="0" rIns="0" bIns="0" anchor="ctr"/>
          <a:lstStyle/>
          <a:p>
            <a:pPr>
              <a:lnSpc>
                <a:spcPct val="90000"/>
              </a:lnSpc>
              <a:tabLst>
                <a:tab pos="206402" algn="l"/>
              </a:tabLst>
            </a:pPr>
            <a:r>
              <a:rPr lang="de-DE" sz="1100"/>
              <a:t>Frame </a:t>
            </a:r>
            <a:r>
              <a:rPr lang="en-US" sz="1100"/>
              <a:t>Template</a:t>
            </a:r>
          </a:p>
        </p:txBody>
      </p:sp>
      <p:sp>
        <p:nvSpPr>
          <p:cNvPr id="122889" name="Text Placeholder 16"/>
          <p:cNvSpPr>
            <a:spLocks noGrp="1"/>
          </p:cNvSpPr>
          <p:nvPr>
            <p:ph type="body" sz="quarter" idx="10"/>
            <p:custDataLst>
              <p:tags r:id="rId9"/>
            </p:custDataLst>
          </p:nvPr>
        </p:nvSpPr>
        <p:spPr>
          <a:xfrm>
            <a:off x="336026" y="325555"/>
            <a:ext cx="10023205" cy="206534"/>
          </a:xfrm>
        </p:spPr>
        <p:txBody>
          <a:bodyPr/>
          <a:lstStyle/>
          <a:p>
            <a:r>
              <a:rPr lang="en-GB" smtClean="0">
                <a:cs typeface="Arial" charset="0"/>
              </a:rPr>
              <a:t>Smart Business Networks</a:t>
            </a:r>
          </a:p>
        </p:txBody>
      </p:sp>
      <p:sp>
        <p:nvSpPr>
          <p:cNvPr id="122890" name="Title 81"/>
          <p:cNvSpPr>
            <a:spLocks noGrp="1"/>
          </p:cNvSpPr>
          <p:nvPr>
            <p:ph type="title"/>
            <p:custDataLst>
              <p:tags r:id="rId10"/>
            </p:custDataLst>
          </p:nvPr>
        </p:nvSpPr>
        <p:spPr/>
        <p:txBody>
          <a:bodyPr/>
          <a:lstStyle/>
          <a:p>
            <a:r>
              <a:rPr lang="de-DE" smtClean="0"/>
              <a:t>Innerhalb eines Smart Business Networks sind verschiedenen Strategien möglich. Eine Brückenposition und ein weiter Geschäftshorizont bringen Positionierungsvorteile.</a:t>
            </a:r>
          </a:p>
        </p:txBody>
      </p:sp>
      <p:sp>
        <p:nvSpPr>
          <p:cNvPr id="19" name="Date Placeholder 18"/>
          <p:cNvSpPr>
            <a:spLocks noGrp="1"/>
          </p:cNvSpPr>
          <p:nvPr>
            <p:ph type="dt" sz="quarter" idx="13"/>
            <p:custDataLst>
              <p:tags r:id="rId11"/>
            </p:custDataLst>
          </p:nvPr>
        </p:nvSpPr>
        <p:spPr>
          <a:xfrm rot="16200000">
            <a:off x="10400854" y="7089197"/>
            <a:ext cx="425434" cy="98745"/>
          </a:xfrm>
        </p:spPr>
        <p:txBody>
          <a:bodyPr rtlCol="0"/>
          <a:lstStyle/>
          <a:p>
            <a:pPr>
              <a:defRPr/>
            </a:pPr>
            <a:r>
              <a:rPr lang="de-DE">
                <a:latin typeface="+mn-lt"/>
              </a:rPr>
              <a:t>© Detecon</a:t>
            </a:r>
            <a:endParaRPr lang="de-DE" dirty="0">
              <a:latin typeface="+mn-lt"/>
            </a:endParaRPr>
          </a:p>
        </p:txBody>
      </p:sp>
      <p:sp>
        <p:nvSpPr>
          <p:cNvPr id="122893" name="Footer Placeholder 20"/>
          <p:cNvSpPr>
            <a:spLocks noGrp="1"/>
          </p:cNvSpPr>
          <p:nvPr>
            <p:ph type="ftr" sz="quarter" idx="15"/>
            <p:custDataLst>
              <p:tags r:id="rId12"/>
            </p:custDataLst>
          </p:nvPr>
        </p:nvSpPr>
        <p:spPr bwMode="auto">
          <a:noFill/>
          <a:ln>
            <a:miter lim="800000"/>
            <a:headEnd/>
            <a:tailEnd/>
          </a:ln>
        </p:spPr>
        <p:txBody>
          <a:bodyPr/>
          <a:lstStyle/>
          <a:p>
            <a:r>
              <a:rPr lang="de-DE"/>
              <a:t>DETECON ICT 2032  BITKOM V06.PPTX</a:t>
            </a:r>
          </a:p>
        </p:txBody>
      </p:sp>
      <p:sp>
        <p:nvSpPr>
          <p:cNvPr id="122894" name="Text Placeholder 16"/>
          <p:cNvSpPr>
            <a:spLocks noGrp="1"/>
          </p:cNvSpPr>
          <p:nvPr>
            <p:custDataLst>
              <p:tags r:id="rId13"/>
            </p:custDataLst>
          </p:nvPr>
        </p:nvSpPr>
        <p:spPr bwMode="auto">
          <a:xfrm>
            <a:off x="1865778" y="6904904"/>
            <a:ext cx="3389956" cy="175029"/>
          </a:xfrm>
          <a:prstGeom prst="rect">
            <a:avLst/>
          </a:prstGeom>
          <a:noFill/>
          <a:ln w="9525">
            <a:noFill/>
            <a:miter lim="800000"/>
            <a:headEnd/>
            <a:tailEnd/>
          </a:ln>
        </p:spPr>
        <p:txBody>
          <a:bodyPr lIns="0" tIns="0" rIns="0" bIns="0" anchor="b"/>
          <a:lstStyle/>
          <a:p>
            <a:pPr algn="r" defTabSz="206402">
              <a:buClr>
                <a:srgbClr val="0033AB"/>
              </a:buClr>
              <a:buSzPct val="80000"/>
            </a:pPr>
            <a:r>
              <a:rPr lang="de-DE" sz="900" i="1">
                <a:cs typeface="Arial" charset="0"/>
                <a:sym typeface="Arial" charset="0"/>
              </a:rPr>
              <a:t>nach Prof. Dr. P. Vervest, Rotterdam School of Management </a:t>
            </a:r>
          </a:p>
        </p:txBody>
      </p:sp>
      <p:grpSp>
        <p:nvGrpSpPr>
          <p:cNvPr id="4" name="Group 50"/>
          <p:cNvGrpSpPr>
            <a:grpSpLocks/>
          </p:cNvGrpSpPr>
          <p:nvPr>
            <p:custDataLst>
              <p:tags r:id="rId14"/>
            </p:custDataLst>
          </p:nvPr>
        </p:nvGrpSpPr>
        <p:grpSpPr bwMode="auto">
          <a:xfrm flipH="1">
            <a:off x="5558340" y="2392650"/>
            <a:ext cx="4687646" cy="1911319"/>
            <a:chOff x="3200400" y="4267200"/>
            <a:chExt cx="5943600" cy="2590800"/>
          </a:xfrm>
        </p:grpSpPr>
        <p:sp>
          <p:nvSpPr>
            <p:cNvPr id="77" name="Oval 2"/>
            <p:cNvSpPr>
              <a:spLocks noChangeArrowheads="1"/>
            </p:cNvSpPr>
            <p:nvPr/>
          </p:nvSpPr>
          <p:spPr bwMode="auto">
            <a:xfrm>
              <a:off x="5104706" y="4599354"/>
              <a:ext cx="2895298" cy="1926492"/>
            </a:xfrm>
            <a:prstGeom prst="ellipse">
              <a:avLst/>
            </a:prstGeom>
            <a:noFill/>
            <a:ln w="28575" cap="rnd">
              <a:solidFill>
                <a:schemeClr val="accent5"/>
              </a:solidFill>
              <a:prstDash val="sysDot"/>
              <a:round/>
              <a:headEnd/>
              <a:tailEnd/>
            </a:ln>
          </p:spPr>
          <p:txBody>
            <a:bodyPr wrap="none" anchor="ctr"/>
            <a:lstStyle/>
            <a:p>
              <a:pPr>
                <a:lnSpc>
                  <a:spcPct val="90000"/>
                </a:lnSpc>
                <a:defRPr/>
              </a:pPr>
              <a:endParaRPr lang="de-DE">
                <a:latin typeface="Century Gothic" pitchFamily="34" charset="0"/>
              </a:endParaRPr>
            </a:p>
          </p:txBody>
        </p:sp>
        <p:grpSp>
          <p:nvGrpSpPr>
            <p:cNvPr id="5" name="Group 5"/>
            <p:cNvGrpSpPr>
              <a:grpSpLocks/>
            </p:cNvGrpSpPr>
            <p:nvPr/>
          </p:nvGrpSpPr>
          <p:grpSpPr bwMode="auto">
            <a:xfrm>
              <a:off x="3771900" y="4973638"/>
              <a:ext cx="990600" cy="1219200"/>
              <a:chOff x="1152" y="3312"/>
              <a:chExt cx="624" cy="768"/>
            </a:xfrm>
          </p:grpSpPr>
          <p:sp>
            <p:nvSpPr>
              <p:cNvPr id="122956" name="Oval 6"/>
              <p:cNvSpPr>
                <a:spLocks noChangeArrowheads="1"/>
              </p:cNvSpPr>
              <p:nvPr/>
            </p:nvSpPr>
            <p:spPr bwMode="auto">
              <a:xfrm>
                <a:off x="1416" y="3600"/>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sp>
            <p:nvSpPr>
              <p:cNvPr id="122957" name="Oval 7"/>
              <p:cNvSpPr>
                <a:spLocks noChangeArrowheads="1"/>
              </p:cNvSpPr>
              <p:nvPr/>
            </p:nvSpPr>
            <p:spPr bwMode="auto">
              <a:xfrm>
                <a:off x="1248" y="3888"/>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58" name="AutoShape 8"/>
              <p:cNvCxnSpPr>
                <a:cxnSpLocks noChangeShapeType="1"/>
                <a:stCxn id="122957" idx="0"/>
                <a:endCxn id="122956" idx="2"/>
              </p:cNvCxnSpPr>
              <p:nvPr/>
            </p:nvCxnSpPr>
            <p:spPr bwMode="auto">
              <a:xfrm rot="-5400000">
                <a:off x="1284" y="3756"/>
                <a:ext cx="186" cy="66"/>
              </a:xfrm>
              <a:prstGeom prst="curvedConnector2">
                <a:avLst/>
              </a:prstGeom>
              <a:noFill/>
              <a:ln w="9525">
                <a:solidFill>
                  <a:schemeClr val="tx1"/>
                </a:solidFill>
                <a:round/>
                <a:headEnd/>
                <a:tailEnd/>
              </a:ln>
            </p:spPr>
          </p:cxnSp>
          <p:sp>
            <p:nvSpPr>
              <p:cNvPr id="122959" name="Oval 9"/>
              <p:cNvSpPr>
                <a:spLocks noChangeArrowheads="1"/>
              </p:cNvSpPr>
              <p:nvPr/>
            </p:nvSpPr>
            <p:spPr bwMode="auto">
              <a:xfrm>
                <a:off x="1584" y="3888"/>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60" name="AutoShape 10"/>
              <p:cNvCxnSpPr>
                <a:cxnSpLocks noChangeShapeType="1"/>
                <a:stCxn id="122956" idx="6"/>
                <a:endCxn id="122959" idx="0"/>
              </p:cNvCxnSpPr>
              <p:nvPr/>
            </p:nvCxnSpPr>
            <p:spPr bwMode="auto">
              <a:xfrm>
                <a:off x="1614" y="3696"/>
                <a:ext cx="66" cy="186"/>
              </a:xfrm>
              <a:prstGeom prst="curvedConnector2">
                <a:avLst/>
              </a:prstGeom>
              <a:noFill/>
              <a:ln w="9525">
                <a:solidFill>
                  <a:schemeClr val="tx1"/>
                </a:solidFill>
                <a:round/>
                <a:headEnd/>
                <a:tailEnd/>
              </a:ln>
            </p:spPr>
          </p:cxnSp>
          <p:sp>
            <p:nvSpPr>
              <p:cNvPr id="122961" name="Oval 11"/>
              <p:cNvSpPr>
                <a:spLocks noChangeArrowheads="1"/>
              </p:cNvSpPr>
              <p:nvPr/>
            </p:nvSpPr>
            <p:spPr bwMode="auto">
              <a:xfrm>
                <a:off x="1152" y="3312"/>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62" name="AutoShape 12"/>
              <p:cNvCxnSpPr>
                <a:cxnSpLocks noChangeShapeType="1"/>
                <a:stCxn id="122961" idx="4"/>
                <a:endCxn id="122956" idx="2"/>
              </p:cNvCxnSpPr>
              <p:nvPr/>
            </p:nvCxnSpPr>
            <p:spPr bwMode="auto">
              <a:xfrm rot="16200000" flipH="1">
                <a:off x="1236" y="3522"/>
                <a:ext cx="186" cy="162"/>
              </a:xfrm>
              <a:prstGeom prst="curvedConnector2">
                <a:avLst/>
              </a:prstGeom>
              <a:noFill/>
              <a:ln w="9525">
                <a:solidFill>
                  <a:schemeClr val="tx1"/>
                </a:solidFill>
                <a:round/>
                <a:headEnd/>
                <a:tailEnd/>
              </a:ln>
            </p:spPr>
          </p:cxnSp>
        </p:grpSp>
        <p:sp>
          <p:nvSpPr>
            <p:cNvPr id="122929" name="Oval 13"/>
            <p:cNvSpPr>
              <a:spLocks noChangeArrowheads="1"/>
            </p:cNvSpPr>
            <p:nvPr/>
          </p:nvSpPr>
          <p:spPr bwMode="auto">
            <a:xfrm>
              <a:off x="8077200" y="5430838"/>
              <a:ext cx="304800" cy="304800"/>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sp>
          <p:nvSpPr>
            <p:cNvPr id="122930" name="Oval 14"/>
            <p:cNvSpPr>
              <a:spLocks noChangeArrowheads="1"/>
            </p:cNvSpPr>
            <p:nvPr/>
          </p:nvSpPr>
          <p:spPr bwMode="auto">
            <a:xfrm>
              <a:off x="7848600" y="6130925"/>
              <a:ext cx="304800" cy="304800"/>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31" name="AutoShape 15"/>
            <p:cNvCxnSpPr>
              <a:cxnSpLocks noChangeShapeType="1"/>
              <a:stCxn id="122930" idx="0"/>
              <a:endCxn id="122929" idx="2"/>
            </p:cNvCxnSpPr>
            <p:nvPr/>
          </p:nvCxnSpPr>
          <p:spPr bwMode="auto">
            <a:xfrm rot="-5400000">
              <a:off x="7765257" y="5818981"/>
              <a:ext cx="538162" cy="66675"/>
            </a:xfrm>
            <a:prstGeom prst="curvedConnector2">
              <a:avLst/>
            </a:prstGeom>
            <a:noFill/>
            <a:ln w="9525">
              <a:solidFill>
                <a:schemeClr val="tx1"/>
              </a:solidFill>
              <a:round/>
              <a:headEnd/>
              <a:tailEnd/>
            </a:ln>
          </p:spPr>
        </p:cxnSp>
        <p:sp>
          <p:nvSpPr>
            <p:cNvPr id="122932" name="Oval 16"/>
            <p:cNvSpPr>
              <a:spLocks noChangeArrowheads="1"/>
            </p:cNvSpPr>
            <p:nvPr/>
          </p:nvSpPr>
          <p:spPr bwMode="auto">
            <a:xfrm>
              <a:off x="8115300" y="5888038"/>
              <a:ext cx="304800" cy="304800"/>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33" name="AutoShape 17"/>
            <p:cNvCxnSpPr>
              <a:cxnSpLocks noChangeShapeType="1"/>
              <a:stCxn id="122929" idx="6"/>
              <a:endCxn id="122932" idx="6"/>
            </p:cNvCxnSpPr>
            <p:nvPr/>
          </p:nvCxnSpPr>
          <p:spPr bwMode="auto">
            <a:xfrm>
              <a:off x="8391525" y="5583238"/>
              <a:ext cx="38100" cy="457200"/>
            </a:xfrm>
            <a:prstGeom prst="curvedConnector3">
              <a:avLst>
                <a:gd name="adj1" fmla="val 675000"/>
              </a:avLst>
            </a:prstGeom>
            <a:noFill/>
            <a:ln w="9525">
              <a:solidFill>
                <a:schemeClr val="tx1"/>
              </a:solidFill>
              <a:round/>
              <a:headEnd/>
              <a:tailEnd/>
            </a:ln>
          </p:spPr>
        </p:cxnSp>
        <p:sp>
          <p:nvSpPr>
            <p:cNvPr id="118" name="Oval 18"/>
            <p:cNvSpPr>
              <a:spLocks noChangeArrowheads="1"/>
            </p:cNvSpPr>
            <p:nvPr/>
          </p:nvSpPr>
          <p:spPr bwMode="auto">
            <a:xfrm>
              <a:off x="7430360" y="5140290"/>
              <a:ext cx="303652" cy="303684"/>
            </a:xfrm>
            <a:prstGeom prst="ellipse">
              <a:avLst/>
            </a:prstGeom>
            <a:solidFill>
              <a:schemeClr val="accent3"/>
            </a:solidFill>
            <a:ln w="25400">
              <a:solidFill>
                <a:schemeClr val="tx1"/>
              </a:solidFill>
              <a:round/>
              <a:headEnd/>
              <a:tailEnd/>
            </a:ln>
          </p:spPr>
          <p:txBody>
            <a:bodyPr wrap="none" anchor="ctr"/>
            <a:lstStyle/>
            <a:p>
              <a:pPr>
                <a:lnSpc>
                  <a:spcPct val="90000"/>
                </a:lnSpc>
                <a:defRPr/>
              </a:pPr>
              <a:endParaRPr lang="de-DE">
                <a:latin typeface="Century Gothic" pitchFamily="34" charset="0"/>
              </a:endParaRPr>
            </a:p>
          </p:txBody>
        </p:sp>
        <p:sp>
          <p:nvSpPr>
            <p:cNvPr id="122935" name="Oval 19"/>
            <p:cNvSpPr>
              <a:spLocks noChangeArrowheads="1"/>
            </p:cNvSpPr>
            <p:nvPr/>
          </p:nvSpPr>
          <p:spPr bwMode="auto">
            <a:xfrm>
              <a:off x="8343900" y="5049838"/>
              <a:ext cx="304800" cy="304800"/>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36" name="AutoShape 20"/>
            <p:cNvCxnSpPr>
              <a:cxnSpLocks noChangeShapeType="1"/>
              <a:stCxn id="122929" idx="6"/>
              <a:endCxn id="122935" idx="4"/>
            </p:cNvCxnSpPr>
            <p:nvPr/>
          </p:nvCxnSpPr>
          <p:spPr bwMode="auto">
            <a:xfrm flipV="1">
              <a:off x="8391525" y="5364163"/>
              <a:ext cx="104775" cy="219075"/>
            </a:xfrm>
            <a:prstGeom prst="curvedConnector2">
              <a:avLst/>
            </a:prstGeom>
            <a:noFill/>
            <a:ln w="9525">
              <a:solidFill>
                <a:schemeClr val="tx1"/>
              </a:solidFill>
              <a:round/>
              <a:headEnd/>
              <a:tailEnd/>
            </a:ln>
          </p:spPr>
        </p:cxnSp>
        <p:grpSp>
          <p:nvGrpSpPr>
            <p:cNvPr id="6" name="Group 21"/>
            <p:cNvGrpSpPr>
              <a:grpSpLocks/>
            </p:cNvGrpSpPr>
            <p:nvPr/>
          </p:nvGrpSpPr>
          <p:grpSpPr bwMode="auto">
            <a:xfrm>
              <a:off x="5486400" y="4835525"/>
              <a:ext cx="1219200" cy="1495425"/>
              <a:chOff x="2952" y="3234"/>
              <a:chExt cx="768" cy="942"/>
            </a:xfrm>
          </p:grpSpPr>
          <p:sp>
            <p:nvSpPr>
              <p:cNvPr id="122945" name="Oval 22"/>
              <p:cNvSpPr>
                <a:spLocks noChangeArrowheads="1"/>
              </p:cNvSpPr>
              <p:nvPr/>
            </p:nvSpPr>
            <p:spPr bwMode="auto">
              <a:xfrm>
                <a:off x="3240" y="3696"/>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sp>
            <p:nvSpPr>
              <p:cNvPr id="122946" name="Oval 23"/>
              <p:cNvSpPr>
                <a:spLocks noChangeArrowheads="1"/>
              </p:cNvSpPr>
              <p:nvPr/>
            </p:nvSpPr>
            <p:spPr bwMode="auto">
              <a:xfrm>
                <a:off x="3048" y="3984"/>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47" name="AutoShape 24"/>
              <p:cNvCxnSpPr>
                <a:cxnSpLocks noChangeShapeType="1"/>
                <a:stCxn id="122946" idx="0"/>
                <a:endCxn id="122945" idx="2"/>
              </p:cNvCxnSpPr>
              <p:nvPr/>
            </p:nvCxnSpPr>
            <p:spPr bwMode="auto">
              <a:xfrm rot="-5400000">
                <a:off x="3095" y="3841"/>
                <a:ext cx="186" cy="88"/>
              </a:xfrm>
              <a:prstGeom prst="curvedConnector2">
                <a:avLst/>
              </a:prstGeom>
              <a:noFill/>
              <a:ln w="9525">
                <a:solidFill>
                  <a:schemeClr val="tx1"/>
                </a:solidFill>
                <a:round/>
                <a:headEnd/>
                <a:tailEnd/>
              </a:ln>
            </p:spPr>
          </p:cxnSp>
          <p:sp>
            <p:nvSpPr>
              <p:cNvPr id="122948" name="Oval 25"/>
              <p:cNvSpPr>
                <a:spLocks noChangeArrowheads="1"/>
              </p:cNvSpPr>
              <p:nvPr/>
            </p:nvSpPr>
            <p:spPr bwMode="auto">
              <a:xfrm>
                <a:off x="3384" y="3984"/>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49" name="AutoShape 26"/>
              <p:cNvCxnSpPr>
                <a:cxnSpLocks noChangeShapeType="1"/>
                <a:stCxn id="122945" idx="6"/>
                <a:endCxn id="122948" idx="0"/>
              </p:cNvCxnSpPr>
              <p:nvPr/>
            </p:nvCxnSpPr>
            <p:spPr bwMode="auto">
              <a:xfrm>
                <a:off x="3440" y="3792"/>
                <a:ext cx="40" cy="186"/>
              </a:xfrm>
              <a:prstGeom prst="curvedConnector2">
                <a:avLst/>
              </a:prstGeom>
              <a:noFill/>
              <a:ln w="9525">
                <a:solidFill>
                  <a:schemeClr val="tx1"/>
                </a:solidFill>
                <a:round/>
                <a:headEnd/>
                <a:tailEnd/>
              </a:ln>
            </p:spPr>
          </p:cxnSp>
          <p:sp>
            <p:nvSpPr>
              <p:cNvPr id="122950" name="Oval 27"/>
              <p:cNvSpPr>
                <a:spLocks noChangeArrowheads="1"/>
              </p:cNvSpPr>
              <p:nvPr/>
            </p:nvSpPr>
            <p:spPr bwMode="auto">
              <a:xfrm>
                <a:off x="2952" y="3408"/>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51" name="AutoShape 28"/>
              <p:cNvCxnSpPr>
                <a:cxnSpLocks noChangeShapeType="1"/>
                <a:stCxn id="122950" idx="4"/>
                <a:endCxn id="122945" idx="2"/>
              </p:cNvCxnSpPr>
              <p:nvPr/>
            </p:nvCxnSpPr>
            <p:spPr bwMode="auto">
              <a:xfrm rot="16200000" flipH="1">
                <a:off x="3047" y="3607"/>
                <a:ext cx="186" cy="184"/>
              </a:xfrm>
              <a:prstGeom prst="curvedConnector2">
                <a:avLst/>
              </a:prstGeom>
              <a:noFill/>
              <a:ln w="9525">
                <a:solidFill>
                  <a:schemeClr val="tx1"/>
                </a:solidFill>
                <a:round/>
                <a:headEnd/>
                <a:tailEnd/>
              </a:ln>
            </p:spPr>
          </p:cxnSp>
          <p:sp>
            <p:nvSpPr>
              <p:cNvPr id="122952" name="Oval 29"/>
              <p:cNvSpPr>
                <a:spLocks noChangeArrowheads="1"/>
              </p:cNvSpPr>
              <p:nvPr/>
            </p:nvSpPr>
            <p:spPr bwMode="auto">
              <a:xfrm>
                <a:off x="3528" y="3456"/>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53" name="AutoShape 30"/>
              <p:cNvCxnSpPr>
                <a:cxnSpLocks noChangeShapeType="1"/>
                <a:stCxn id="122945" idx="6"/>
                <a:endCxn id="122952" idx="4"/>
              </p:cNvCxnSpPr>
              <p:nvPr/>
            </p:nvCxnSpPr>
            <p:spPr bwMode="auto">
              <a:xfrm flipV="1">
                <a:off x="3440" y="3654"/>
                <a:ext cx="184" cy="138"/>
              </a:xfrm>
              <a:prstGeom prst="curvedConnector2">
                <a:avLst/>
              </a:prstGeom>
              <a:noFill/>
              <a:ln w="9525">
                <a:solidFill>
                  <a:schemeClr val="tx1"/>
                </a:solidFill>
                <a:round/>
                <a:headEnd/>
                <a:tailEnd/>
              </a:ln>
            </p:spPr>
          </p:cxnSp>
          <p:sp>
            <p:nvSpPr>
              <p:cNvPr id="122954" name="Oval 31"/>
              <p:cNvSpPr>
                <a:spLocks noChangeArrowheads="1"/>
              </p:cNvSpPr>
              <p:nvPr/>
            </p:nvSpPr>
            <p:spPr bwMode="auto">
              <a:xfrm>
                <a:off x="3522" y="3234"/>
                <a:ext cx="192" cy="192"/>
              </a:xfrm>
              <a:prstGeom prst="ellipse">
                <a:avLst/>
              </a:prstGeom>
              <a:solidFill>
                <a:schemeClr val="bg2"/>
              </a:solidFill>
              <a:ln w="19050">
                <a:solidFill>
                  <a:schemeClr val="hlink"/>
                </a:solidFill>
                <a:round/>
                <a:headEnd/>
                <a:tailEnd/>
              </a:ln>
            </p:spPr>
            <p:txBody>
              <a:bodyPr wrap="none" anchor="ctr"/>
              <a:lstStyle/>
              <a:p>
                <a:pPr>
                  <a:lnSpc>
                    <a:spcPct val="90000"/>
                  </a:lnSpc>
                </a:pPr>
                <a:endParaRPr lang="en-US">
                  <a:latin typeface="Century Gothic" pitchFamily="34" charset="0"/>
                </a:endParaRPr>
              </a:p>
            </p:txBody>
          </p:sp>
          <p:cxnSp>
            <p:nvCxnSpPr>
              <p:cNvPr id="122955" name="AutoShape 32"/>
              <p:cNvCxnSpPr>
                <a:cxnSpLocks noChangeShapeType="1"/>
                <a:stCxn id="122945" idx="0"/>
                <a:endCxn id="122954" idx="2"/>
              </p:cNvCxnSpPr>
              <p:nvPr/>
            </p:nvCxnSpPr>
            <p:spPr bwMode="auto">
              <a:xfrm rot="-5400000">
                <a:off x="3247" y="3419"/>
                <a:ext cx="358" cy="180"/>
              </a:xfrm>
              <a:prstGeom prst="curvedConnector2">
                <a:avLst/>
              </a:prstGeom>
              <a:noFill/>
              <a:ln w="9525">
                <a:solidFill>
                  <a:schemeClr val="tx1"/>
                </a:solidFill>
                <a:round/>
                <a:headEnd/>
                <a:tailEnd/>
              </a:ln>
            </p:spPr>
          </p:cxnSp>
        </p:grpSp>
        <p:cxnSp>
          <p:nvCxnSpPr>
            <p:cNvPr id="122938" name="AutoShape 33"/>
            <p:cNvCxnSpPr>
              <a:cxnSpLocks noChangeShapeType="1"/>
              <a:stCxn id="118" idx="0"/>
              <a:endCxn id="122935" idx="0"/>
            </p:cNvCxnSpPr>
            <p:nvPr/>
          </p:nvCxnSpPr>
          <p:spPr bwMode="auto">
            <a:xfrm rot="-5400000">
              <a:off x="7993856" y="4628357"/>
              <a:ext cx="90487" cy="914400"/>
            </a:xfrm>
            <a:prstGeom prst="curvedConnector3">
              <a:avLst>
                <a:gd name="adj1" fmla="val 342106"/>
              </a:avLst>
            </a:prstGeom>
            <a:noFill/>
            <a:ln w="9525">
              <a:solidFill>
                <a:schemeClr val="tx1"/>
              </a:solidFill>
              <a:round/>
              <a:headEnd/>
              <a:tailEnd/>
            </a:ln>
          </p:spPr>
        </p:cxnSp>
        <p:cxnSp>
          <p:nvCxnSpPr>
            <p:cNvPr id="122939" name="AutoShape 34"/>
            <p:cNvCxnSpPr>
              <a:cxnSpLocks noChangeShapeType="1"/>
              <a:stCxn id="122935" idx="4"/>
              <a:endCxn id="122932" idx="6"/>
            </p:cNvCxnSpPr>
            <p:nvPr/>
          </p:nvCxnSpPr>
          <p:spPr bwMode="auto">
            <a:xfrm rot="5400000">
              <a:off x="8124825" y="5668963"/>
              <a:ext cx="676275" cy="66675"/>
            </a:xfrm>
            <a:prstGeom prst="curvedConnector2">
              <a:avLst/>
            </a:prstGeom>
            <a:noFill/>
            <a:ln w="9525">
              <a:solidFill>
                <a:schemeClr val="tx1"/>
              </a:solidFill>
              <a:round/>
              <a:headEnd/>
              <a:tailEnd/>
            </a:ln>
          </p:spPr>
        </p:cxnSp>
        <p:cxnSp>
          <p:nvCxnSpPr>
            <p:cNvPr id="122940" name="AutoShape 35"/>
            <p:cNvCxnSpPr>
              <a:cxnSpLocks noChangeShapeType="1"/>
              <a:stCxn id="118" idx="2"/>
              <a:endCxn id="122930" idx="2"/>
            </p:cNvCxnSpPr>
            <p:nvPr/>
          </p:nvCxnSpPr>
          <p:spPr bwMode="auto">
            <a:xfrm rot="10800000" flipH="1" flipV="1">
              <a:off x="7419975" y="5292725"/>
              <a:ext cx="419100" cy="990600"/>
            </a:xfrm>
            <a:prstGeom prst="curvedConnector3">
              <a:avLst>
                <a:gd name="adj1" fmla="val -52273"/>
              </a:avLst>
            </a:prstGeom>
            <a:noFill/>
            <a:ln w="9525">
              <a:solidFill>
                <a:schemeClr val="tx1"/>
              </a:solidFill>
              <a:round/>
              <a:headEnd/>
              <a:tailEnd/>
            </a:ln>
          </p:spPr>
        </p:cxnSp>
        <p:cxnSp>
          <p:nvCxnSpPr>
            <p:cNvPr id="122941" name="AutoShape 36"/>
            <p:cNvCxnSpPr>
              <a:cxnSpLocks noChangeShapeType="1"/>
              <a:stCxn id="122945" idx="6"/>
              <a:endCxn id="118" idx="4"/>
            </p:cNvCxnSpPr>
            <p:nvPr/>
          </p:nvCxnSpPr>
          <p:spPr bwMode="auto">
            <a:xfrm flipV="1">
              <a:off x="6261100" y="5454650"/>
              <a:ext cx="1320800" cy="266700"/>
            </a:xfrm>
            <a:prstGeom prst="curvedConnector2">
              <a:avLst/>
            </a:prstGeom>
            <a:noFill/>
            <a:ln w="9525">
              <a:solidFill>
                <a:schemeClr val="tx1"/>
              </a:solidFill>
              <a:round/>
              <a:headEnd/>
              <a:tailEnd/>
            </a:ln>
          </p:spPr>
        </p:cxnSp>
        <p:cxnSp>
          <p:nvCxnSpPr>
            <p:cNvPr id="122942" name="AutoShape 37"/>
            <p:cNvCxnSpPr>
              <a:cxnSpLocks noChangeShapeType="1"/>
              <a:stCxn id="122930" idx="6"/>
              <a:endCxn id="122932" idx="4"/>
            </p:cNvCxnSpPr>
            <p:nvPr/>
          </p:nvCxnSpPr>
          <p:spPr bwMode="auto">
            <a:xfrm flipV="1">
              <a:off x="8162925" y="6202363"/>
              <a:ext cx="104775" cy="80962"/>
            </a:xfrm>
            <a:prstGeom prst="curvedConnector2">
              <a:avLst/>
            </a:prstGeom>
            <a:noFill/>
            <a:ln w="9525">
              <a:solidFill>
                <a:schemeClr val="tx1"/>
              </a:solidFill>
              <a:round/>
              <a:headEnd/>
              <a:tailEnd/>
            </a:ln>
          </p:spPr>
        </p:cxnSp>
        <p:sp>
          <p:nvSpPr>
            <p:cNvPr id="127" name="Oval 38"/>
            <p:cNvSpPr>
              <a:spLocks noChangeArrowheads="1"/>
            </p:cNvSpPr>
            <p:nvPr/>
          </p:nvSpPr>
          <p:spPr bwMode="auto">
            <a:xfrm>
              <a:off x="4954057" y="4438022"/>
              <a:ext cx="3961614" cy="2249156"/>
            </a:xfrm>
            <a:prstGeom prst="ellipse">
              <a:avLst/>
            </a:prstGeom>
            <a:noFill/>
            <a:ln w="28575">
              <a:solidFill>
                <a:schemeClr val="accent5"/>
              </a:solidFill>
              <a:prstDash val="dashDot"/>
              <a:round/>
              <a:headEnd/>
              <a:tailEnd/>
            </a:ln>
          </p:spPr>
          <p:txBody>
            <a:bodyPr wrap="none" anchor="ctr"/>
            <a:lstStyle/>
            <a:p>
              <a:pPr>
                <a:lnSpc>
                  <a:spcPct val="90000"/>
                </a:lnSpc>
                <a:defRPr/>
              </a:pPr>
              <a:endParaRPr lang="de-DE">
                <a:latin typeface="Century Gothic" pitchFamily="34" charset="0"/>
              </a:endParaRPr>
            </a:p>
          </p:txBody>
        </p:sp>
        <p:sp>
          <p:nvSpPr>
            <p:cNvPr id="128" name="Oval 39"/>
            <p:cNvSpPr>
              <a:spLocks noChangeArrowheads="1"/>
            </p:cNvSpPr>
            <p:nvPr/>
          </p:nvSpPr>
          <p:spPr bwMode="auto">
            <a:xfrm>
              <a:off x="3200400" y="4267200"/>
              <a:ext cx="5943600" cy="2590800"/>
            </a:xfrm>
            <a:prstGeom prst="ellipse">
              <a:avLst/>
            </a:prstGeom>
            <a:noFill/>
            <a:ln w="28575" cap="rnd">
              <a:solidFill>
                <a:schemeClr val="accent5"/>
              </a:solidFill>
              <a:prstDash val="sysDot"/>
              <a:round/>
              <a:headEnd/>
              <a:tailEnd/>
            </a:ln>
          </p:spPr>
          <p:txBody>
            <a:bodyPr wrap="none" anchor="ctr"/>
            <a:lstStyle/>
            <a:p>
              <a:pPr>
                <a:lnSpc>
                  <a:spcPct val="90000"/>
                </a:lnSpc>
                <a:defRPr/>
              </a:pPr>
              <a:endParaRPr lang="de-DE">
                <a:latin typeface="Century Gothic" pitchFamily="34" charset="0"/>
              </a:endParaRPr>
            </a:p>
          </p:txBody>
        </p:sp>
      </p:grpSp>
      <p:sp>
        <p:nvSpPr>
          <p:cNvPr id="158" name="Ellipse 157"/>
          <p:cNvSpPr/>
          <p:nvPr>
            <p:custDataLst>
              <p:tags r:id="rId15"/>
            </p:custDataLst>
          </p:nvPr>
        </p:nvSpPr>
        <p:spPr bwMode="auto">
          <a:xfrm>
            <a:off x="2723477" y="2424157"/>
            <a:ext cx="350877" cy="332556"/>
          </a:xfrm>
          <a:prstGeom prst="ellipse">
            <a:avLst/>
          </a:prstGeom>
          <a:solidFill>
            <a:schemeClr val="accent3"/>
          </a:solidFill>
          <a:ln w="25400">
            <a:solidFill>
              <a:schemeClr val="tx1"/>
            </a:solidFill>
            <a:round/>
            <a:headEnd/>
            <a:tailEnd/>
          </a:ln>
        </p:spPr>
        <p:txBody>
          <a:bodyPr wrap="none" lIns="104287" tIns="52144" rIns="104287" bIns="52144" anchor="ctr"/>
          <a:lstStyle/>
          <a:p>
            <a:pPr>
              <a:lnSpc>
                <a:spcPct val="90000"/>
              </a:lnSpc>
              <a:defRPr/>
            </a:pPr>
            <a:endParaRPr lang="de-DE" dirty="0" err="1">
              <a:latin typeface="Century Gothic" pitchFamily="34" charset="0"/>
            </a:endParaRPr>
          </a:p>
        </p:txBody>
      </p:sp>
      <p:sp>
        <p:nvSpPr>
          <p:cNvPr id="160" name="Textfeld 159"/>
          <p:cNvSpPr txBox="1"/>
          <p:nvPr>
            <p:custDataLst>
              <p:tags r:id="rId16"/>
            </p:custDataLst>
          </p:nvPr>
        </p:nvSpPr>
        <p:spPr>
          <a:xfrm>
            <a:off x="2988158" y="2163362"/>
            <a:ext cx="1182323" cy="302796"/>
          </a:xfrm>
          <a:prstGeom prst="rect">
            <a:avLst/>
          </a:prstGeom>
          <a:noFill/>
        </p:spPr>
        <p:txBody>
          <a:bodyPr wrap="none" lIns="104287" tIns="52144" rIns="104287" bIns="52144">
            <a:spAutoFit/>
          </a:bodyPr>
          <a:lstStyle/>
          <a:p>
            <a:pPr algn="ctr">
              <a:lnSpc>
                <a:spcPct val="90000"/>
              </a:lnSpc>
              <a:defRPr/>
            </a:pPr>
            <a:r>
              <a:rPr lang="de-DE" sz="1400" i="1" dirty="0">
                <a:latin typeface="+mn-lt"/>
              </a:rPr>
              <a:t>Fähigkeiten</a:t>
            </a:r>
          </a:p>
        </p:txBody>
      </p:sp>
      <p:cxnSp>
        <p:nvCxnSpPr>
          <p:cNvPr id="162" name="Gerade Verbindung 161"/>
          <p:cNvCxnSpPr>
            <a:stCxn id="158" idx="2"/>
          </p:cNvCxnSpPr>
          <p:nvPr>
            <p:custDataLst>
              <p:tags r:id="rId17"/>
            </p:custDataLst>
          </p:nvPr>
        </p:nvCxnSpPr>
        <p:spPr>
          <a:xfrm rot="10800000">
            <a:off x="2337325" y="2590433"/>
            <a:ext cx="386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Gerade Verbindung 162"/>
          <p:cNvCxnSpPr>
            <a:endCxn id="158" idx="6"/>
          </p:cNvCxnSpPr>
          <p:nvPr>
            <p:custDataLst>
              <p:tags r:id="rId18"/>
            </p:custDataLst>
          </p:nvPr>
        </p:nvCxnSpPr>
        <p:spPr>
          <a:xfrm rot="10800000">
            <a:off x="3074354" y="2590433"/>
            <a:ext cx="419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feld 164"/>
          <p:cNvSpPr txBox="1"/>
          <p:nvPr>
            <p:custDataLst>
              <p:tags r:id="rId19"/>
            </p:custDataLst>
          </p:nvPr>
        </p:nvSpPr>
        <p:spPr>
          <a:xfrm>
            <a:off x="988492" y="2448660"/>
            <a:ext cx="1365542" cy="302796"/>
          </a:xfrm>
          <a:prstGeom prst="rect">
            <a:avLst/>
          </a:prstGeom>
          <a:noFill/>
        </p:spPr>
        <p:txBody>
          <a:bodyPr wrap="none" lIns="104287" tIns="52144" rIns="104287" bIns="52144">
            <a:spAutoFit/>
          </a:bodyPr>
          <a:lstStyle/>
          <a:p>
            <a:pPr algn="r">
              <a:lnSpc>
                <a:spcPct val="90000"/>
              </a:lnSpc>
              <a:defRPr/>
            </a:pPr>
            <a:r>
              <a:rPr lang="de-DE" sz="1400" i="1" dirty="0">
                <a:latin typeface="+mn-lt"/>
              </a:rPr>
              <a:t>Verbindungen</a:t>
            </a:r>
          </a:p>
        </p:txBody>
      </p:sp>
      <p:grpSp>
        <p:nvGrpSpPr>
          <p:cNvPr id="7" name="Gruppieren 176"/>
          <p:cNvGrpSpPr>
            <a:grpSpLocks/>
          </p:cNvGrpSpPr>
          <p:nvPr>
            <p:custDataLst>
              <p:tags r:id="rId20"/>
            </p:custDataLst>
          </p:nvPr>
        </p:nvGrpSpPr>
        <p:grpSpPr bwMode="auto">
          <a:xfrm>
            <a:off x="3911631" y="3015756"/>
            <a:ext cx="1156595" cy="1060677"/>
            <a:chOff x="5955396" y="3573257"/>
            <a:chExt cx="989012" cy="962246"/>
          </a:xfrm>
        </p:grpSpPr>
        <p:sp>
          <p:nvSpPr>
            <p:cNvPr id="166" name="Ellipse 165"/>
            <p:cNvSpPr/>
            <p:nvPr/>
          </p:nvSpPr>
          <p:spPr bwMode="auto">
            <a:xfrm>
              <a:off x="6287183" y="3905120"/>
              <a:ext cx="300038" cy="298519"/>
            </a:xfrm>
            <a:prstGeom prst="ellipse">
              <a:avLst/>
            </a:prstGeom>
            <a:solidFill>
              <a:schemeClr val="accent3"/>
            </a:solidFill>
            <a:ln w="25400">
              <a:solidFill>
                <a:schemeClr val="tx1"/>
              </a:solidFill>
              <a:round/>
              <a:headEnd/>
              <a:tailEnd/>
            </a:ln>
          </p:spPr>
          <p:txBody>
            <a:bodyPr wrap="none" anchor="ctr"/>
            <a:lstStyle/>
            <a:p>
              <a:pPr>
                <a:lnSpc>
                  <a:spcPct val="90000"/>
                </a:lnSpc>
                <a:defRPr/>
              </a:pPr>
              <a:endParaRPr lang="de-DE" dirty="0" err="1">
                <a:latin typeface="Century Gothic" pitchFamily="34" charset="0"/>
              </a:endParaRPr>
            </a:p>
          </p:txBody>
        </p:sp>
        <p:cxnSp>
          <p:nvCxnSpPr>
            <p:cNvPr id="167" name="Gerade Verbindung 166"/>
            <p:cNvCxnSpPr>
              <a:stCxn id="166" idx="2"/>
            </p:cNvCxnSpPr>
            <p:nvPr/>
          </p:nvCxnSpPr>
          <p:spPr>
            <a:xfrm rot="10800000">
              <a:off x="5955396" y="4054379"/>
              <a:ext cx="3317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Gerade Verbindung 167"/>
            <p:cNvCxnSpPr>
              <a:endCxn id="166" idx="6"/>
            </p:cNvCxnSpPr>
            <p:nvPr/>
          </p:nvCxnSpPr>
          <p:spPr>
            <a:xfrm rot="10800000">
              <a:off x="6587221" y="4054379"/>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Gerade Verbindung 168"/>
            <p:cNvCxnSpPr/>
            <p:nvPr/>
          </p:nvCxnSpPr>
          <p:spPr>
            <a:xfrm rot="10800000" flipV="1">
              <a:off x="6539596" y="3682819"/>
              <a:ext cx="274637" cy="271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Gerade Verbindung 170"/>
            <p:cNvCxnSpPr/>
            <p:nvPr/>
          </p:nvCxnSpPr>
          <p:spPr>
            <a:xfrm rot="16200000">
              <a:off x="6270476" y="3739189"/>
              <a:ext cx="331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Gerade Verbindung 171"/>
            <p:cNvCxnSpPr/>
            <p:nvPr/>
          </p:nvCxnSpPr>
          <p:spPr>
            <a:xfrm rot="16200000">
              <a:off x="6270476" y="4369571"/>
              <a:ext cx="331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Gerade Verbindung 173"/>
            <p:cNvCxnSpPr/>
            <p:nvPr/>
          </p:nvCxnSpPr>
          <p:spPr>
            <a:xfrm rot="10800000" flipV="1">
              <a:off x="6060171" y="4162354"/>
              <a:ext cx="274637" cy="273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Gerade Verbindung 174"/>
            <p:cNvCxnSpPr/>
            <p:nvPr/>
          </p:nvCxnSpPr>
          <p:spPr>
            <a:xfrm rot="10800000" flipH="1" flipV="1">
              <a:off x="6539596" y="4162354"/>
              <a:ext cx="274637" cy="273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Gerade Verbindung 175"/>
            <p:cNvCxnSpPr/>
            <p:nvPr/>
          </p:nvCxnSpPr>
          <p:spPr>
            <a:xfrm rot="10800000" flipH="1" flipV="1">
              <a:off x="6060171" y="3682819"/>
              <a:ext cx="274637" cy="271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9" name="Ellipse 178"/>
          <p:cNvSpPr/>
          <p:nvPr>
            <p:custDataLst>
              <p:tags r:id="rId21"/>
            </p:custDataLst>
          </p:nvPr>
        </p:nvSpPr>
        <p:spPr bwMode="auto">
          <a:xfrm>
            <a:off x="4297784" y="4685535"/>
            <a:ext cx="350877" cy="332556"/>
          </a:xfrm>
          <a:prstGeom prst="ellipse">
            <a:avLst/>
          </a:prstGeom>
          <a:solidFill>
            <a:schemeClr val="accent3"/>
          </a:solidFill>
          <a:ln w="25400">
            <a:solidFill>
              <a:schemeClr val="tx1"/>
            </a:solidFill>
            <a:round/>
            <a:headEnd/>
            <a:tailEnd/>
          </a:ln>
        </p:spPr>
        <p:txBody>
          <a:bodyPr wrap="none" lIns="104287" tIns="52144" rIns="104287" bIns="52144" anchor="ctr"/>
          <a:lstStyle/>
          <a:p>
            <a:pPr>
              <a:lnSpc>
                <a:spcPct val="90000"/>
              </a:lnSpc>
              <a:defRPr/>
            </a:pPr>
            <a:endParaRPr lang="de-DE" dirty="0" err="1">
              <a:latin typeface="Century Gothic" pitchFamily="34" charset="0"/>
            </a:endParaRPr>
          </a:p>
        </p:txBody>
      </p:sp>
      <p:grpSp>
        <p:nvGrpSpPr>
          <p:cNvPr id="8" name="Gruppieren 187"/>
          <p:cNvGrpSpPr>
            <a:grpSpLocks/>
          </p:cNvGrpSpPr>
          <p:nvPr>
            <p:custDataLst>
              <p:tags r:id="rId22"/>
            </p:custDataLst>
          </p:nvPr>
        </p:nvGrpSpPr>
        <p:grpSpPr bwMode="auto">
          <a:xfrm>
            <a:off x="3911631" y="5649945"/>
            <a:ext cx="1156595" cy="1060677"/>
            <a:chOff x="5955396" y="3573257"/>
            <a:chExt cx="989012" cy="962246"/>
          </a:xfrm>
        </p:grpSpPr>
        <p:sp>
          <p:nvSpPr>
            <p:cNvPr id="122909" name="Ellipse 188"/>
            <p:cNvSpPr>
              <a:spLocks noChangeArrowheads="1"/>
            </p:cNvSpPr>
            <p:nvPr/>
          </p:nvSpPr>
          <p:spPr bwMode="auto">
            <a:xfrm>
              <a:off x="6286500" y="3904361"/>
              <a:ext cx="300038" cy="300038"/>
            </a:xfrm>
            <a:prstGeom prst="ellipse">
              <a:avLst/>
            </a:prstGeom>
            <a:solidFill>
              <a:schemeClr val="bg1"/>
            </a:solidFill>
            <a:ln w="25400">
              <a:solidFill>
                <a:schemeClr val="tx1"/>
              </a:solidFill>
              <a:round/>
              <a:headEnd/>
              <a:tailEnd/>
            </a:ln>
          </p:spPr>
          <p:txBody>
            <a:bodyPr wrap="none" anchor="ctr"/>
            <a:lstStyle/>
            <a:p>
              <a:pPr>
                <a:lnSpc>
                  <a:spcPct val="90000"/>
                </a:lnSpc>
              </a:pPr>
              <a:endParaRPr lang="en-US">
                <a:latin typeface="Century Gothic" pitchFamily="34" charset="0"/>
              </a:endParaRPr>
            </a:p>
          </p:txBody>
        </p:sp>
        <p:cxnSp>
          <p:nvCxnSpPr>
            <p:cNvPr id="190" name="Gerade Verbindung 189"/>
            <p:cNvCxnSpPr>
              <a:stCxn id="122909" idx="2"/>
            </p:cNvCxnSpPr>
            <p:nvPr/>
          </p:nvCxnSpPr>
          <p:spPr>
            <a:xfrm rot="10800000">
              <a:off x="5955396" y="4054381"/>
              <a:ext cx="3317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Gerade Verbindung 190"/>
            <p:cNvCxnSpPr>
              <a:endCxn id="122909" idx="6"/>
            </p:cNvCxnSpPr>
            <p:nvPr/>
          </p:nvCxnSpPr>
          <p:spPr>
            <a:xfrm rot="10800000">
              <a:off x="6587221" y="4054381"/>
              <a:ext cx="357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Gerade Verbindung 191"/>
            <p:cNvCxnSpPr/>
            <p:nvPr/>
          </p:nvCxnSpPr>
          <p:spPr>
            <a:xfrm rot="10800000" flipV="1">
              <a:off x="6539596" y="3682820"/>
              <a:ext cx="274637" cy="271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Gerade Verbindung 192"/>
            <p:cNvCxnSpPr/>
            <p:nvPr/>
          </p:nvCxnSpPr>
          <p:spPr>
            <a:xfrm rot="16200000">
              <a:off x="6270476" y="3739189"/>
              <a:ext cx="331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Gerade Verbindung 193"/>
            <p:cNvCxnSpPr/>
            <p:nvPr/>
          </p:nvCxnSpPr>
          <p:spPr>
            <a:xfrm rot="16200000">
              <a:off x="6270476" y="4369572"/>
              <a:ext cx="331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Gerade Verbindung 194"/>
            <p:cNvCxnSpPr/>
            <p:nvPr/>
          </p:nvCxnSpPr>
          <p:spPr>
            <a:xfrm rot="10800000" flipV="1">
              <a:off x="6060171" y="4162355"/>
              <a:ext cx="274637" cy="273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Gerade Verbindung 195"/>
            <p:cNvCxnSpPr/>
            <p:nvPr/>
          </p:nvCxnSpPr>
          <p:spPr>
            <a:xfrm rot="10800000" flipH="1" flipV="1">
              <a:off x="6539596" y="4162355"/>
              <a:ext cx="274637" cy="273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Gerade Verbindung 196"/>
            <p:cNvCxnSpPr/>
            <p:nvPr/>
          </p:nvCxnSpPr>
          <p:spPr>
            <a:xfrm rot="10800000" flipH="1" flipV="1">
              <a:off x="6060171" y="3682820"/>
              <a:ext cx="274637" cy="271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2904" name="Picture 4" descr="http://t1.gstatic.com/images?q=tbn:ANd9GcSAbr2TNeZ0u9a0oMY8onaQnA9utl0LxPjHAFtfdc-TWCY6e4Rw"/>
          <p:cNvPicPr>
            <a:picLocks noChangeAspect="1" noChangeArrowheads="1"/>
          </p:cNvPicPr>
          <p:nvPr>
            <p:custDataLst>
              <p:tags r:id="rId23"/>
            </p:custDataLst>
          </p:nvPr>
        </p:nvPicPr>
        <p:blipFill>
          <a:blip r:embed="rId35"/>
          <a:srcRect/>
          <a:stretch>
            <a:fillRect/>
          </a:stretch>
        </p:blipFill>
        <p:spPr bwMode="auto">
          <a:xfrm>
            <a:off x="1945605" y="3714122"/>
            <a:ext cx="547666" cy="516337"/>
          </a:xfrm>
          <a:prstGeom prst="rect">
            <a:avLst/>
          </a:prstGeom>
          <a:noFill/>
          <a:ln w="9525">
            <a:noFill/>
            <a:miter lim="800000"/>
            <a:headEnd/>
            <a:tailEnd/>
          </a:ln>
        </p:spPr>
      </p:pic>
      <p:pic>
        <p:nvPicPr>
          <p:cNvPr id="122905" name="Picture 61" descr="Vollbild anzeigen"/>
          <p:cNvPicPr>
            <a:picLocks noChangeAspect="1" noChangeArrowheads="1"/>
          </p:cNvPicPr>
          <p:nvPr>
            <p:custDataLst>
              <p:tags r:id="rId24"/>
            </p:custDataLst>
          </p:nvPr>
        </p:nvPicPr>
        <p:blipFill>
          <a:blip r:embed="rId36">
            <a:clrChange>
              <a:clrFrom>
                <a:srgbClr val="FEFEFE"/>
              </a:clrFrom>
              <a:clrTo>
                <a:srgbClr val="FEFEFE">
                  <a:alpha val="0"/>
                </a:srgbClr>
              </a:clrTo>
            </a:clrChange>
          </a:blip>
          <a:srcRect/>
          <a:stretch>
            <a:fillRect/>
          </a:stretch>
        </p:blipFill>
        <p:spPr bwMode="gray">
          <a:xfrm>
            <a:off x="1047064" y="3635360"/>
            <a:ext cx="738884" cy="610851"/>
          </a:xfrm>
          <a:prstGeom prst="rect">
            <a:avLst/>
          </a:prstGeom>
          <a:noFill/>
          <a:ln w="9525">
            <a:noFill/>
            <a:miter lim="800000"/>
            <a:headEnd/>
            <a:tailEnd/>
          </a:ln>
        </p:spPr>
      </p:pic>
      <p:pic>
        <p:nvPicPr>
          <p:cNvPr id="122906" name="Picture 6" descr="http://t0.gstatic.com/images?q=tbn:ANd9GcRoIem5GTFH1kSmfHvgULS6oEVe4cP_39jfQ24XkQzuHAeJxvGtRQ"/>
          <p:cNvPicPr>
            <a:picLocks noChangeAspect="1" noChangeArrowheads="1"/>
          </p:cNvPicPr>
          <p:nvPr>
            <p:custDataLst>
              <p:tags r:id="rId25"/>
            </p:custDataLst>
          </p:nvPr>
        </p:nvPicPr>
        <p:blipFill>
          <a:blip r:embed="rId37"/>
          <a:srcRect/>
          <a:stretch>
            <a:fillRect/>
          </a:stretch>
        </p:blipFill>
        <p:spPr bwMode="auto">
          <a:xfrm>
            <a:off x="946813" y="5128356"/>
            <a:ext cx="2287199" cy="575847"/>
          </a:xfrm>
          <a:prstGeom prst="rect">
            <a:avLst/>
          </a:prstGeom>
          <a:noFill/>
          <a:ln w="9525">
            <a:noFill/>
            <a:miter lim="800000"/>
            <a:headEnd/>
            <a:tailEnd/>
          </a:ln>
        </p:spPr>
      </p:pic>
      <p:pic>
        <p:nvPicPr>
          <p:cNvPr id="122907" name="Picture 14" descr="http://t1.gstatic.com/images?q=tbn:ANd9GcS_TC2ZcvFOP4t0G_C6yzTkKrQJP1KMAm4BrRZcVjk0-ykO9Iau"/>
          <p:cNvPicPr>
            <a:picLocks noChangeAspect="1" noChangeArrowheads="1"/>
          </p:cNvPicPr>
          <p:nvPr>
            <p:custDataLst>
              <p:tags r:id="rId26"/>
            </p:custDataLst>
          </p:nvPr>
        </p:nvPicPr>
        <p:blipFill>
          <a:blip r:embed="rId38">
            <a:clrChange>
              <a:clrFrom>
                <a:srgbClr val="FFFFFF"/>
              </a:clrFrom>
              <a:clrTo>
                <a:srgbClr val="FFFFFF">
                  <a:alpha val="0"/>
                </a:srgbClr>
              </a:clrTo>
            </a:clrChange>
          </a:blip>
          <a:srcRect/>
          <a:stretch>
            <a:fillRect/>
          </a:stretch>
        </p:blipFill>
        <p:spPr bwMode="auto">
          <a:xfrm>
            <a:off x="2054816" y="6523831"/>
            <a:ext cx="1310684" cy="467329"/>
          </a:xfrm>
          <a:prstGeom prst="rect">
            <a:avLst/>
          </a:prstGeom>
          <a:noFill/>
          <a:ln w="9525">
            <a:noFill/>
            <a:miter lim="800000"/>
            <a:headEnd/>
            <a:tailEnd/>
          </a:ln>
        </p:spPr>
      </p:pic>
      <p:pic>
        <p:nvPicPr>
          <p:cNvPr id="122908" name="Picture 16" descr="http://t3.gstatic.com/images?q=tbn:ANd9GcS0S6ZCGLfh9r1cyaqf8gKNUm0KNeJeG1wln_s-woRMbkJbvvMF"/>
          <p:cNvPicPr>
            <a:picLocks noChangeAspect="1" noChangeArrowheads="1"/>
          </p:cNvPicPr>
          <p:nvPr>
            <p:custDataLst>
              <p:tags r:id="rId27"/>
            </p:custDataLst>
          </p:nvPr>
        </p:nvPicPr>
        <p:blipFill>
          <a:blip r:embed="rId39"/>
          <a:srcRect/>
          <a:stretch>
            <a:fillRect/>
          </a:stretch>
        </p:blipFill>
        <p:spPr bwMode="auto">
          <a:xfrm>
            <a:off x="2712339" y="3740375"/>
            <a:ext cx="521674" cy="4900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Century Gothic"/>
                <a:cs typeface="Century Gothic"/>
              </a:rPr>
              <a:t>The real thing?</a:t>
            </a:r>
          </a:p>
        </p:txBody>
      </p:sp>
      <p:pic>
        <p:nvPicPr>
          <p:cNvPr id="4" name="Picture 3" descr="5585559-business-network-or-connection-concept-white-background-3d-illustration.jpg"/>
          <p:cNvPicPr>
            <a:picLocks noChangeAspect="1"/>
          </p:cNvPicPr>
          <p:nvPr/>
        </p:nvPicPr>
        <p:blipFill>
          <a:blip r:embed="rId3"/>
          <a:stretch>
            <a:fillRect/>
          </a:stretch>
        </p:blipFill>
        <p:spPr>
          <a:xfrm>
            <a:off x="2070100" y="1342231"/>
            <a:ext cx="6405872" cy="480060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844675" y="279400"/>
            <a:ext cx="8396288" cy="644525"/>
          </a:xfrm>
        </p:spPr>
        <p:txBody>
          <a:bodyPr/>
          <a:lstStyle/>
          <a:p>
            <a:r>
              <a:rPr lang="en-US" sz="3600">
                <a:latin typeface="Century Gothic"/>
                <a:cs typeface="Century Gothic"/>
              </a:rPr>
              <a:t>The real thing?</a:t>
            </a:r>
          </a:p>
        </p:txBody>
      </p:sp>
      <p:pic>
        <p:nvPicPr>
          <p:cNvPr id="5" name="Picture 4" descr="Screen Shot 2012-11-18 at 13.47.32.png"/>
          <p:cNvPicPr>
            <a:picLocks noChangeAspect="1"/>
          </p:cNvPicPr>
          <p:nvPr/>
        </p:nvPicPr>
        <p:blipFill>
          <a:blip r:embed="rId2"/>
          <a:stretch>
            <a:fillRect/>
          </a:stretch>
        </p:blipFill>
        <p:spPr>
          <a:xfrm>
            <a:off x="1841500" y="1342231"/>
            <a:ext cx="7061200" cy="5753100"/>
          </a:xfrm>
          <a:prstGeom prst="rect">
            <a:avLst/>
          </a:prstGeom>
        </p:spPr>
      </p:pic>
      <p:sp>
        <p:nvSpPr>
          <p:cNvPr id="6" name="Action Button: Forward or Next 5">
            <a:hlinkClick r:id="rId3"/>
          </p:cNvPr>
          <p:cNvSpPr/>
          <p:nvPr/>
        </p:nvSpPr>
        <p:spPr>
          <a:xfrm>
            <a:off x="5118100" y="4161631"/>
            <a:ext cx="720513" cy="609691"/>
          </a:xfrm>
          <a:prstGeom prst="actionButtonForwardNext">
            <a:avLst/>
          </a:prstGeom>
          <a:gradFill flip="none" rotWithShape="1">
            <a:gsLst>
              <a:gs pos="0">
                <a:schemeClr val="accent1">
                  <a:shade val="51000"/>
                  <a:satMod val="130000"/>
                  <a:alpha val="51000"/>
                </a:schemeClr>
              </a:gs>
              <a:gs pos="80000">
                <a:schemeClr val="accent1">
                  <a:shade val="93000"/>
                  <a:satMod val="130000"/>
                  <a:alpha val="51000"/>
                </a:schemeClr>
              </a:gs>
              <a:gs pos="100000">
                <a:schemeClr val="accent1">
                  <a:shade val="94000"/>
                  <a:satMod val="135000"/>
                  <a:alpha val="51000"/>
                </a:schemeClr>
              </a:gs>
            </a:gsLst>
            <a:lin ang="16200000" scaled="0"/>
            <a:tileRec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2-11-18 at 13.51.57.png"/>
          <p:cNvPicPr>
            <a:picLocks noChangeAspect="1"/>
          </p:cNvPicPr>
          <p:nvPr/>
        </p:nvPicPr>
        <p:blipFill>
          <a:blip r:embed="rId2"/>
          <a:stretch>
            <a:fillRect/>
          </a:stretch>
        </p:blipFill>
        <p:spPr>
          <a:xfrm>
            <a:off x="1917700" y="1113633"/>
            <a:ext cx="6692647" cy="6447630"/>
          </a:xfrm>
          <a:prstGeom prst="rect">
            <a:avLst/>
          </a:prstGeom>
        </p:spPr>
      </p:pic>
      <p:sp>
        <p:nvSpPr>
          <p:cNvPr id="7" name="Title 1"/>
          <p:cNvSpPr>
            <a:spLocks noGrp="1"/>
          </p:cNvSpPr>
          <p:nvPr>
            <p:ph type="title"/>
          </p:nvPr>
        </p:nvSpPr>
        <p:spPr>
          <a:xfrm>
            <a:off x="1844675" y="279400"/>
            <a:ext cx="8396288" cy="644525"/>
          </a:xfrm>
        </p:spPr>
        <p:txBody>
          <a:bodyPr/>
          <a:lstStyle/>
          <a:p>
            <a:r>
              <a:rPr lang="en-US" sz="3600">
                <a:latin typeface="Century Gothic"/>
                <a:cs typeface="Century Gothic"/>
              </a:rPr>
              <a:t>quirky.com – product development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844675" y="279400"/>
            <a:ext cx="8396288" cy="644525"/>
          </a:xfrm>
        </p:spPr>
        <p:txBody>
          <a:bodyPr/>
          <a:lstStyle/>
          <a:p>
            <a:r>
              <a:rPr lang="en-US" sz="3600">
                <a:latin typeface="Century Gothic"/>
                <a:cs typeface="Century Gothic"/>
              </a:rPr>
              <a:t>a socially developed product?</a:t>
            </a:r>
          </a:p>
        </p:txBody>
      </p:sp>
      <p:pic>
        <p:nvPicPr>
          <p:cNvPr id="5" name="Picture 4" descr="Screen Shot 2012-11-18 at 13.57.45.png"/>
          <p:cNvPicPr>
            <a:picLocks noChangeAspect="1"/>
          </p:cNvPicPr>
          <p:nvPr/>
        </p:nvPicPr>
        <p:blipFill>
          <a:blip r:embed="rId2"/>
          <a:stretch>
            <a:fillRect/>
          </a:stretch>
        </p:blipFill>
        <p:spPr>
          <a:xfrm>
            <a:off x="1689100" y="1037431"/>
            <a:ext cx="7543800" cy="5699734"/>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844675" y="279400"/>
            <a:ext cx="8396288" cy="644525"/>
          </a:xfrm>
        </p:spPr>
        <p:txBody>
          <a:bodyPr/>
          <a:lstStyle/>
          <a:p>
            <a:r>
              <a:rPr lang="en-US" sz="3600">
                <a:latin typeface="Century Gothic"/>
                <a:cs typeface="Century Gothic"/>
              </a:rPr>
              <a:t>make it at Techshop?</a:t>
            </a:r>
          </a:p>
        </p:txBody>
      </p:sp>
      <p:pic>
        <p:nvPicPr>
          <p:cNvPr id="3" name="Picture 2" descr="Screen Shot 2012-11-18 at 13.43.56.png"/>
          <p:cNvPicPr>
            <a:picLocks noChangeAspect="1"/>
          </p:cNvPicPr>
          <p:nvPr/>
        </p:nvPicPr>
        <p:blipFill>
          <a:blip r:embed="rId2"/>
          <a:stretch>
            <a:fillRect/>
          </a:stretch>
        </p:blipFill>
        <p:spPr>
          <a:xfrm>
            <a:off x="2070100" y="1342231"/>
            <a:ext cx="6764338" cy="4988934"/>
          </a:xfrm>
          <a:prstGeom prst="rect">
            <a:avLst/>
          </a:prstGeom>
        </p:spPr>
      </p:pic>
      <p:sp>
        <p:nvSpPr>
          <p:cNvPr id="5" name="Action Button: Forward or Next 4">
            <a:hlinkClick r:id="rId3"/>
          </p:cNvPr>
          <p:cNvSpPr/>
          <p:nvPr/>
        </p:nvSpPr>
        <p:spPr>
          <a:xfrm>
            <a:off x="4813300" y="2790031"/>
            <a:ext cx="720513" cy="609691"/>
          </a:xfrm>
          <a:prstGeom prst="actionButtonForwardNext">
            <a:avLst/>
          </a:prstGeom>
          <a:gradFill flip="none" rotWithShape="1">
            <a:gsLst>
              <a:gs pos="0">
                <a:schemeClr val="accent1">
                  <a:shade val="51000"/>
                  <a:satMod val="130000"/>
                  <a:alpha val="51000"/>
                </a:schemeClr>
              </a:gs>
              <a:gs pos="80000">
                <a:schemeClr val="accent1">
                  <a:shade val="93000"/>
                  <a:satMod val="130000"/>
                  <a:alpha val="51000"/>
                </a:schemeClr>
              </a:gs>
              <a:gs pos="100000">
                <a:schemeClr val="accent1">
                  <a:shade val="94000"/>
                  <a:satMod val="135000"/>
                  <a:alpha val="51000"/>
                </a:schemeClr>
              </a:gs>
            </a:gsLst>
            <a:lin ang="16200000" scaled="0"/>
            <a:tileRec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121118_Techshop.mov">
            <a:hlinkClick r:id="" action="ppaction://media"/>
          </p:cNvPr>
          <p:cNvPicPr/>
          <p:nvPr>
            <a:videoFile r:link="rId1"/>
          </p:nvPr>
        </p:nvPicPr>
        <p:blipFill>
          <a:blip r:embed="rId3"/>
          <a:stretch>
            <a:fillRect/>
          </a:stretch>
        </p:blipFill>
        <p:spPr>
          <a:xfrm>
            <a:off x="0" y="580231"/>
            <a:ext cx="10693400" cy="60150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0792821-networking-success-strategies-on-the-internet-with-people-connected-together-with-one-member-in-red-.jpg"/>
          <p:cNvPicPr>
            <a:picLocks noChangeAspect="1"/>
          </p:cNvPicPr>
          <p:nvPr/>
        </p:nvPicPr>
        <p:blipFill>
          <a:blip r:embed="rId3">
            <a:alphaModFix amt="95000"/>
          </a:blip>
          <a:stretch>
            <a:fillRect/>
          </a:stretch>
        </p:blipFill>
        <p:spPr>
          <a:xfrm>
            <a:off x="0" y="0"/>
            <a:ext cx="10693400" cy="7561263"/>
          </a:xfrm>
          <a:prstGeom prst="rect">
            <a:avLst/>
          </a:prstGeom>
          <a:ln>
            <a:solidFill>
              <a:schemeClr val="accent1"/>
            </a:solidFill>
          </a:ln>
        </p:spPr>
      </p:pic>
      <p:sp>
        <p:nvSpPr>
          <p:cNvPr id="5" name="Title 1"/>
          <p:cNvSpPr txBox="1">
            <a:spLocks/>
          </p:cNvSpPr>
          <p:nvPr/>
        </p:nvSpPr>
        <p:spPr>
          <a:xfrm>
            <a:off x="-825500" y="961231"/>
            <a:ext cx="12496800" cy="3505200"/>
          </a:xfrm>
          <a:prstGeom prst="rect">
            <a:avLst/>
          </a:prstGeom>
        </p:spPr>
        <p:txBody>
          <a:bodyPr vert="horz" wrap="square" lIns="0" tIns="0" rIns="0" bIns="0" numCol="1" anchor="b" anchorCtr="0" compatLnSpc="1">
            <a:prstTxWarp prst="textNoShape">
              <a:avLst/>
            </a:prstTxWarp>
            <a:noAutofit/>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US" sz="10000" b="1" kern="0" dirty="0" smtClean="0">
                <a:solidFill>
                  <a:srgbClr val="000000"/>
                </a:solidFill>
                <a:latin typeface="Century Gothic"/>
                <a:ea typeface="+mj-ea"/>
                <a:cs typeface="Century Gothic"/>
              </a:rPr>
              <a:t>the network wins</a:t>
            </a:r>
            <a:endParaRPr kumimoji="0" lang="en-US" sz="10000" b="1" i="0" u="none" strike="noStrike" kern="0" cap="none" spc="0" normalizeH="0" baseline="0" noProof="0">
              <a:ln>
                <a:noFill/>
              </a:ln>
              <a:solidFill>
                <a:srgbClr val="000000"/>
              </a:solidFill>
              <a:effectLst/>
              <a:uLnTx/>
              <a:uFillTx/>
              <a:latin typeface="Century Gothic"/>
              <a:ea typeface="+mj-ea"/>
              <a:cs typeface="Century Gothic"/>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4" descr="Project_X.jpg"/>
          <p:cNvPicPr>
            <a:picLocks noGrp="1" noChangeAspect="1"/>
          </p:cNvPicPr>
          <p:nvPr>
            <p:ph idx="1"/>
          </p:nvPr>
        </p:nvPicPr>
        <p:blipFill>
          <a:blip r:embed="rId3"/>
          <a:stretch>
            <a:fillRect/>
          </a:stretch>
        </p:blipFill>
        <p:spPr>
          <a:xfrm>
            <a:off x="0" y="0"/>
            <a:ext cx="11125564" cy="7561263"/>
          </a:xfrm>
        </p:spPr>
      </p:pic>
      <p:sp>
        <p:nvSpPr>
          <p:cNvPr id="5" name="Action Button: Movie 4">
            <a:hlinkClick r:id="rId4"/>
          </p:cNvPr>
          <p:cNvSpPr/>
          <p:nvPr/>
        </p:nvSpPr>
        <p:spPr>
          <a:xfrm>
            <a:off x="9707880" y="6618945"/>
            <a:ext cx="822960" cy="822960"/>
          </a:xfrm>
          <a:prstGeom prst="actionButtonMovie">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roject X Haren - Epic compilation (HD).mp4">
            <a:hlinkClick r:id="" action="ppaction://media"/>
          </p:cNvPr>
          <p:cNvPicPr/>
          <p:nvPr>
            <a:videoFile r:link="rId1"/>
          </p:nvPr>
        </p:nvPicPr>
        <p:blipFill>
          <a:blip r:embed="rId4"/>
          <a:stretch>
            <a:fillRect/>
          </a:stretch>
        </p:blipFill>
        <p:spPr>
          <a:xfrm>
            <a:off x="0" y="661193"/>
            <a:ext cx="10693400" cy="60150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5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Century Gothic"/>
                <a:cs typeface="Century Gothic"/>
              </a:rPr>
              <a:t>Core concepts</a:t>
            </a:r>
          </a:p>
        </p:txBody>
      </p:sp>
      <p:sp>
        <p:nvSpPr>
          <p:cNvPr id="4" name="Rectangle 3"/>
          <p:cNvSpPr txBox="1">
            <a:spLocks noChangeArrowheads="1"/>
          </p:cNvSpPr>
          <p:nvPr/>
        </p:nvSpPr>
        <p:spPr bwMode="auto">
          <a:xfrm>
            <a:off x="1148706" y="1535882"/>
            <a:ext cx="4949875" cy="5198368"/>
          </a:xfrm>
          <a:prstGeom prst="rect">
            <a:avLst/>
          </a:prstGeom>
          <a:noFill/>
          <a:ln w="9525">
            <a:noFill/>
            <a:miter lim="800000"/>
            <a:headEnd/>
            <a:tailEnd/>
          </a:ln>
        </p:spPr>
        <p:txBody>
          <a:bodyPr lIns="73342" tIns="36671" rIns="73342" bIns="36671">
            <a:prstTxWarp prst="textNoShape">
              <a:avLst/>
            </a:prstTxWarp>
          </a:bodyPr>
          <a:lstStyle/>
          <a:p>
            <a:pPr marL="275034" indent="-275034" defTabSz="733440">
              <a:lnSpc>
                <a:spcPct val="90000"/>
              </a:lnSpc>
              <a:spcBef>
                <a:spcPct val="20000"/>
              </a:spcBef>
              <a:buFont typeface="Arial" pitchFamily="-1" charset="0"/>
              <a:buChar char="•"/>
            </a:pPr>
            <a:r>
              <a:rPr lang="nl-NL" sz="2600" dirty="0">
                <a:solidFill>
                  <a:srgbClr val="00275D"/>
                </a:solidFill>
                <a:latin typeface="Century Gothic" pitchFamily="-1" charset="0"/>
                <a:sym typeface="Times" pitchFamily="-1" charset="0"/>
              </a:rPr>
              <a:t>A </a:t>
            </a:r>
            <a:r>
              <a:rPr lang="en-GB" sz="2600" dirty="0">
                <a:solidFill>
                  <a:srgbClr val="00275D"/>
                </a:solidFill>
                <a:latin typeface="Century Gothic" pitchFamily="-1" charset="0"/>
                <a:sym typeface="Times" pitchFamily="-1" charset="0"/>
              </a:rPr>
              <a:t>network</a:t>
            </a:r>
            <a:r>
              <a:rPr lang="nl-NL" sz="2600" dirty="0" smtClean="0">
                <a:solidFill>
                  <a:srgbClr val="00275D"/>
                </a:solidFill>
                <a:latin typeface="Century Gothic" pitchFamily="-1" charset="0"/>
                <a:sym typeface="Times" pitchFamily="-1" charset="0"/>
              </a:rPr>
              <a:t> </a:t>
            </a:r>
            <a:r>
              <a:rPr lang="en-GB" sz="2600" dirty="0" smtClean="0">
                <a:solidFill>
                  <a:srgbClr val="00275D"/>
                </a:solidFill>
                <a:latin typeface="Century Gothic" pitchFamily="-1" charset="0"/>
                <a:sym typeface="Times" pitchFamily="-1" charset="0"/>
              </a:rPr>
              <a:t>consists</a:t>
            </a:r>
            <a:r>
              <a:rPr lang="nl-NL" sz="2600" dirty="0" smtClean="0">
                <a:solidFill>
                  <a:srgbClr val="00275D"/>
                </a:solidFill>
                <a:latin typeface="Century Gothic" pitchFamily="-1" charset="0"/>
                <a:sym typeface="Times" pitchFamily="-1" charset="0"/>
              </a:rPr>
              <a:t> </a:t>
            </a:r>
            <a:r>
              <a:rPr lang="nl-NL" sz="2600" dirty="0">
                <a:solidFill>
                  <a:srgbClr val="00275D"/>
                </a:solidFill>
                <a:latin typeface="Century Gothic" pitchFamily="-1" charset="0"/>
                <a:sym typeface="Times" pitchFamily="-1" charset="0"/>
              </a:rPr>
              <a:t>of </a:t>
            </a:r>
            <a:r>
              <a:rPr lang="nl-NL" sz="2600" b="1" dirty="0" err="1">
                <a:solidFill>
                  <a:srgbClr val="00275D"/>
                </a:solidFill>
                <a:latin typeface="Century Gothic" pitchFamily="-1" charset="0"/>
                <a:sym typeface="Times" pitchFamily="-1" charset="0"/>
              </a:rPr>
              <a:t>actors</a:t>
            </a:r>
            <a:r>
              <a:rPr lang="nl-NL" sz="2600" b="1" dirty="0">
                <a:solidFill>
                  <a:srgbClr val="00275D"/>
                </a:solidFill>
                <a:latin typeface="Century Gothic" pitchFamily="-1" charset="0"/>
                <a:sym typeface="Times" pitchFamily="-1" charset="0"/>
              </a:rPr>
              <a:t> </a:t>
            </a:r>
            <a:r>
              <a:rPr lang="nl-NL" sz="2600" dirty="0">
                <a:solidFill>
                  <a:srgbClr val="00275D"/>
                </a:solidFill>
                <a:latin typeface="Century Gothic" pitchFamily="-1" charset="0"/>
                <a:sym typeface="Times" pitchFamily="-1" charset="0"/>
              </a:rPr>
              <a:t>(</a:t>
            </a:r>
            <a:r>
              <a:rPr lang="nl-NL" sz="2600" dirty="0" err="1">
                <a:solidFill>
                  <a:srgbClr val="00275D"/>
                </a:solidFill>
                <a:latin typeface="Century Gothic" pitchFamily="-1" charset="0"/>
                <a:sym typeface="Times" pitchFamily="-1" charset="0"/>
              </a:rPr>
              <a:t>or</a:t>
            </a:r>
            <a:r>
              <a:rPr lang="nl-NL" sz="2600" dirty="0">
                <a:solidFill>
                  <a:srgbClr val="00275D"/>
                </a:solidFill>
                <a:latin typeface="Century Gothic" pitchFamily="-1" charset="0"/>
                <a:sym typeface="Times" pitchFamily="-1" charset="0"/>
              </a:rPr>
              <a:t> </a:t>
            </a:r>
            <a:r>
              <a:rPr lang="nl-NL" sz="2600" b="1" dirty="0" err="1">
                <a:solidFill>
                  <a:srgbClr val="00275D"/>
                </a:solidFill>
                <a:latin typeface="Century Gothic" pitchFamily="-1" charset="0"/>
                <a:sym typeface="Times" pitchFamily="-1" charset="0"/>
              </a:rPr>
              <a:t>nodes</a:t>
            </a:r>
            <a:r>
              <a:rPr lang="nl-NL" sz="2600" b="1" dirty="0">
                <a:solidFill>
                  <a:srgbClr val="00275D"/>
                </a:solidFill>
                <a:latin typeface="Century Gothic" pitchFamily="-1" charset="0"/>
                <a:sym typeface="Times" pitchFamily="-1" charset="0"/>
              </a:rPr>
              <a:t> </a:t>
            </a:r>
            <a:r>
              <a:rPr lang="nl-NL" sz="2600" dirty="0" err="1">
                <a:solidFill>
                  <a:srgbClr val="00275D"/>
                </a:solidFill>
                <a:latin typeface="Century Gothic" pitchFamily="-1" charset="0"/>
                <a:sym typeface="Times" pitchFamily="-1" charset="0"/>
              </a:rPr>
              <a:t>or</a:t>
            </a:r>
            <a:r>
              <a:rPr lang="nl-NL" sz="2600" dirty="0">
                <a:solidFill>
                  <a:srgbClr val="00275D"/>
                </a:solidFill>
                <a:latin typeface="Century Gothic" pitchFamily="-1" charset="0"/>
                <a:sym typeface="Times" pitchFamily="-1" charset="0"/>
              </a:rPr>
              <a:t> </a:t>
            </a:r>
            <a:r>
              <a:rPr lang="nl-NL" sz="2600" b="1" dirty="0" err="1">
                <a:solidFill>
                  <a:srgbClr val="00275D"/>
                </a:solidFill>
                <a:latin typeface="Century Gothic" pitchFamily="-1" charset="0"/>
                <a:sym typeface="Times" pitchFamily="-1" charset="0"/>
              </a:rPr>
              <a:t>vertices</a:t>
            </a:r>
            <a:r>
              <a:rPr lang="nl-NL" sz="2600" dirty="0">
                <a:solidFill>
                  <a:srgbClr val="00275D"/>
                </a:solidFill>
                <a:latin typeface="Century Gothic" pitchFamily="-1" charset="0"/>
                <a:sym typeface="Times" pitchFamily="-1" charset="0"/>
              </a:rPr>
              <a:t>); </a:t>
            </a:r>
            <a:r>
              <a:rPr lang="nl-NL" sz="2600" dirty="0" err="1">
                <a:solidFill>
                  <a:srgbClr val="00275D"/>
                </a:solidFill>
                <a:latin typeface="Century Gothic" pitchFamily="-1" charset="0"/>
                <a:sym typeface="Times" pitchFamily="-1" charset="0"/>
              </a:rPr>
              <a:t>e.g.</a:t>
            </a:r>
            <a:endParaRPr lang="nl-NL" sz="2600" dirty="0">
              <a:solidFill>
                <a:srgbClr val="00275D"/>
              </a:solidFill>
              <a:latin typeface="Century Gothic" pitchFamily="-1" charset="0"/>
              <a:sym typeface="Times" pitchFamily="-1" charset="0"/>
            </a:endParaRPr>
          </a:p>
          <a:p>
            <a:pPr marL="641746" lvl="1" indent="-275034" defTabSz="733440">
              <a:lnSpc>
                <a:spcPct val="90000"/>
              </a:lnSpc>
              <a:spcBef>
                <a:spcPct val="20000"/>
              </a:spcBef>
              <a:buFont typeface="Arial" pitchFamily="-1" charset="0"/>
              <a:buChar char="•"/>
            </a:pPr>
            <a:r>
              <a:rPr lang="nl-NL" sz="2200" dirty="0" err="1">
                <a:solidFill>
                  <a:srgbClr val="00275D"/>
                </a:solidFill>
                <a:latin typeface="Century Gothic" pitchFamily="-1" charset="0"/>
                <a:ea typeface="ＭＳ Ｐゴシック" pitchFamily="-1" charset="-128"/>
                <a:cs typeface="ＭＳ Ｐゴシック" pitchFamily="-1" charset="-128"/>
                <a:sym typeface="Times" pitchFamily="-1" charset="0"/>
              </a:rPr>
              <a:t>People</a:t>
            </a:r>
            <a:r>
              <a:rPr lang="nl-NL" sz="2200" dirty="0">
                <a:solidFill>
                  <a:srgbClr val="00275D"/>
                </a:solidFill>
                <a:latin typeface="Century Gothic" pitchFamily="-1" charset="0"/>
                <a:ea typeface="ＭＳ Ｐゴシック" pitchFamily="-1" charset="-128"/>
                <a:cs typeface="ＭＳ Ｐゴシック" pitchFamily="-1" charset="-128"/>
                <a:sym typeface="Times" pitchFamily="-1" charset="0"/>
              </a:rPr>
              <a:t> </a:t>
            </a:r>
          </a:p>
          <a:p>
            <a:pPr marL="641746" lvl="1" indent="-275034" defTabSz="733440">
              <a:lnSpc>
                <a:spcPct val="90000"/>
              </a:lnSpc>
              <a:spcBef>
                <a:spcPct val="20000"/>
              </a:spcBef>
              <a:buFont typeface="Arial" pitchFamily="-1" charset="0"/>
              <a:buChar char="•"/>
            </a:pPr>
            <a:r>
              <a:rPr lang="nl-NL" sz="2200" dirty="0" err="1">
                <a:solidFill>
                  <a:srgbClr val="00275D"/>
                </a:solidFill>
                <a:latin typeface="Century Gothic" pitchFamily="-1" charset="0"/>
                <a:ea typeface="ＭＳ Ｐゴシック" pitchFamily="-1" charset="-128"/>
                <a:cs typeface="ＭＳ Ｐゴシック" pitchFamily="-1" charset="-128"/>
                <a:sym typeface="Times" pitchFamily="-1" charset="0"/>
              </a:rPr>
              <a:t>Companies</a:t>
            </a:r>
            <a:endParaRPr lang="nl-NL" sz="2200" dirty="0">
              <a:solidFill>
                <a:srgbClr val="00275D"/>
              </a:solidFill>
              <a:latin typeface="Century Gothic" pitchFamily="-1" charset="0"/>
              <a:ea typeface="ＭＳ Ｐゴシック" pitchFamily="-1" charset="-128"/>
              <a:cs typeface="ＭＳ Ｐゴシック" pitchFamily="-1" charset="-128"/>
              <a:sym typeface="Times" pitchFamily="-1" charset="0"/>
            </a:endParaRPr>
          </a:p>
          <a:p>
            <a:pPr marL="275034" indent="-275034" defTabSz="733440">
              <a:lnSpc>
                <a:spcPct val="90000"/>
              </a:lnSpc>
              <a:spcBef>
                <a:spcPct val="20000"/>
              </a:spcBef>
              <a:buFont typeface="Arial" pitchFamily="-1" charset="0"/>
              <a:buChar char="•"/>
            </a:pPr>
            <a:r>
              <a:rPr lang="nl-NL" sz="2600" dirty="0">
                <a:solidFill>
                  <a:srgbClr val="00275D"/>
                </a:solidFill>
                <a:latin typeface="Century Gothic" pitchFamily="-1" charset="0"/>
                <a:sym typeface="Times" pitchFamily="-1" charset="0"/>
              </a:rPr>
              <a:t>and </a:t>
            </a:r>
            <a:r>
              <a:rPr lang="nl-NL" sz="2600" b="1" dirty="0" err="1">
                <a:solidFill>
                  <a:srgbClr val="00275D"/>
                </a:solidFill>
                <a:latin typeface="Century Gothic" pitchFamily="-1" charset="0"/>
                <a:sym typeface="Times" pitchFamily="-1" charset="0"/>
              </a:rPr>
              <a:t>relatonships</a:t>
            </a:r>
            <a:r>
              <a:rPr lang="nl-NL" sz="2600" b="1" dirty="0">
                <a:solidFill>
                  <a:srgbClr val="00275D"/>
                </a:solidFill>
                <a:latin typeface="Century Gothic" pitchFamily="-1" charset="0"/>
                <a:sym typeface="Times" pitchFamily="-1" charset="0"/>
              </a:rPr>
              <a:t> </a:t>
            </a:r>
            <a:r>
              <a:rPr lang="nl-NL" sz="2600" dirty="0">
                <a:solidFill>
                  <a:srgbClr val="00275D"/>
                </a:solidFill>
                <a:latin typeface="Century Gothic" pitchFamily="-1" charset="0"/>
                <a:sym typeface="Times" pitchFamily="-1" charset="0"/>
              </a:rPr>
              <a:t>(</a:t>
            </a:r>
            <a:r>
              <a:rPr lang="nl-NL" sz="2600" dirty="0" err="1">
                <a:solidFill>
                  <a:srgbClr val="00275D"/>
                </a:solidFill>
                <a:latin typeface="Century Gothic" pitchFamily="-1" charset="0"/>
                <a:sym typeface="Times" pitchFamily="-1" charset="0"/>
              </a:rPr>
              <a:t>or</a:t>
            </a:r>
            <a:r>
              <a:rPr lang="nl-NL" sz="2600" dirty="0">
                <a:solidFill>
                  <a:srgbClr val="00275D"/>
                </a:solidFill>
                <a:latin typeface="Century Gothic" pitchFamily="-1" charset="0"/>
                <a:sym typeface="Times" pitchFamily="-1" charset="0"/>
              </a:rPr>
              <a:t> </a:t>
            </a:r>
            <a:r>
              <a:rPr lang="nl-NL" sz="2600" b="1" dirty="0">
                <a:solidFill>
                  <a:srgbClr val="00275D"/>
                </a:solidFill>
                <a:latin typeface="Century Gothic" pitchFamily="-1" charset="0"/>
                <a:sym typeface="Times" pitchFamily="-1" charset="0"/>
              </a:rPr>
              <a:t>links</a:t>
            </a:r>
            <a:r>
              <a:rPr lang="nl-NL" sz="2600" dirty="0">
                <a:solidFill>
                  <a:srgbClr val="00275D"/>
                </a:solidFill>
                <a:latin typeface="Century Gothic" pitchFamily="-1" charset="0"/>
                <a:sym typeface="Times" pitchFamily="-1" charset="0"/>
              </a:rPr>
              <a:t> </a:t>
            </a:r>
            <a:r>
              <a:rPr lang="nl-NL" sz="2600" dirty="0" err="1">
                <a:solidFill>
                  <a:srgbClr val="00275D"/>
                </a:solidFill>
                <a:latin typeface="Century Gothic" pitchFamily="-1" charset="0"/>
                <a:sym typeface="Times" pitchFamily="-1" charset="0"/>
              </a:rPr>
              <a:t>or</a:t>
            </a:r>
            <a:r>
              <a:rPr lang="nl-NL" sz="2600" dirty="0">
                <a:solidFill>
                  <a:srgbClr val="00275D"/>
                </a:solidFill>
                <a:latin typeface="Century Gothic" pitchFamily="-1" charset="0"/>
                <a:sym typeface="Times" pitchFamily="-1" charset="0"/>
              </a:rPr>
              <a:t> </a:t>
            </a:r>
            <a:r>
              <a:rPr lang="nl-NL" sz="2600" b="1" dirty="0" err="1">
                <a:solidFill>
                  <a:srgbClr val="00275D"/>
                </a:solidFill>
                <a:latin typeface="Century Gothic" pitchFamily="-1" charset="0"/>
                <a:sym typeface="Times" pitchFamily="-1" charset="0"/>
              </a:rPr>
              <a:t>ties</a:t>
            </a:r>
            <a:r>
              <a:rPr lang="nl-NL" sz="2600" dirty="0">
                <a:solidFill>
                  <a:srgbClr val="00275D"/>
                </a:solidFill>
                <a:latin typeface="Century Gothic" pitchFamily="-1" charset="0"/>
                <a:sym typeface="Times" pitchFamily="-1" charset="0"/>
              </a:rPr>
              <a:t> </a:t>
            </a:r>
            <a:r>
              <a:rPr lang="nl-NL" sz="2600" dirty="0" err="1">
                <a:solidFill>
                  <a:srgbClr val="00275D"/>
                </a:solidFill>
                <a:latin typeface="Century Gothic" pitchFamily="-1" charset="0"/>
                <a:sym typeface="Times" pitchFamily="-1" charset="0"/>
              </a:rPr>
              <a:t>or</a:t>
            </a:r>
            <a:r>
              <a:rPr lang="nl-NL" sz="2600" b="1" dirty="0">
                <a:solidFill>
                  <a:srgbClr val="00275D"/>
                </a:solidFill>
                <a:latin typeface="Century Gothic" pitchFamily="-1" charset="0"/>
                <a:sym typeface="Times" pitchFamily="-1" charset="0"/>
              </a:rPr>
              <a:t> </a:t>
            </a:r>
            <a:r>
              <a:rPr lang="nl-NL" sz="2600" b="1" dirty="0" err="1">
                <a:solidFill>
                  <a:srgbClr val="00275D"/>
                </a:solidFill>
                <a:latin typeface="Century Gothic" pitchFamily="-1" charset="0"/>
                <a:sym typeface="Times" pitchFamily="-1" charset="0"/>
              </a:rPr>
              <a:t>edges</a:t>
            </a:r>
            <a:r>
              <a:rPr lang="nl-NL" sz="2600" dirty="0">
                <a:solidFill>
                  <a:srgbClr val="00275D"/>
                </a:solidFill>
                <a:latin typeface="Century Gothic" pitchFamily="-1" charset="0"/>
                <a:sym typeface="Times" pitchFamily="-1" charset="0"/>
              </a:rPr>
              <a:t>)</a:t>
            </a:r>
            <a:r>
              <a:rPr lang="nl-NL" sz="2600" b="1" dirty="0">
                <a:solidFill>
                  <a:srgbClr val="00275D"/>
                </a:solidFill>
                <a:latin typeface="Century Gothic" pitchFamily="-1" charset="0"/>
                <a:sym typeface="Times" pitchFamily="-1" charset="0"/>
              </a:rPr>
              <a:t>; </a:t>
            </a:r>
            <a:r>
              <a:rPr lang="nl-NL" sz="2600" dirty="0" err="1">
                <a:solidFill>
                  <a:srgbClr val="00275D"/>
                </a:solidFill>
                <a:latin typeface="Century Gothic" pitchFamily="-1" charset="0"/>
                <a:sym typeface="Times" pitchFamily="-1" charset="0"/>
              </a:rPr>
              <a:t>e.g.</a:t>
            </a:r>
            <a:r>
              <a:rPr lang="nl-NL" sz="2600" dirty="0">
                <a:solidFill>
                  <a:srgbClr val="00275D"/>
                </a:solidFill>
                <a:latin typeface="Century Gothic" pitchFamily="-1" charset="0"/>
                <a:sym typeface="Times" pitchFamily="-1" charset="0"/>
              </a:rPr>
              <a:t>:</a:t>
            </a:r>
          </a:p>
          <a:p>
            <a:pPr marL="641746" lvl="1" indent="-275034" defTabSz="733440">
              <a:lnSpc>
                <a:spcPct val="90000"/>
              </a:lnSpc>
              <a:spcBef>
                <a:spcPct val="20000"/>
              </a:spcBef>
              <a:buFont typeface="Arial" pitchFamily="-1" charset="0"/>
              <a:buChar char="•"/>
            </a:pPr>
            <a:r>
              <a:rPr lang="nl-NL" sz="2200" dirty="0" err="1">
                <a:solidFill>
                  <a:srgbClr val="00275D"/>
                </a:solidFill>
                <a:latin typeface="Century Gothic" pitchFamily="-1" charset="0"/>
                <a:ea typeface="ＭＳ Ｐゴシック" pitchFamily="-1" charset="-128"/>
                <a:cs typeface="ＭＳ Ｐゴシック" pitchFamily="-1" charset="-128"/>
                <a:sym typeface="Times" pitchFamily="-1" charset="0"/>
              </a:rPr>
              <a:t>Colleagues</a:t>
            </a:r>
            <a:endParaRPr lang="nl-NL" sz="2200" dirty="0">
              <a:solidFill>
                <a:srgbClr val="00275D"/>
              </a:solidFill>
              <a:latin typeface="Century Gothic" pitchFamily="-1" charset="0"/>
              <a:ea typeface="ＭＳ Ｐゴシック" pitchFamily="-1" charset="-128"/>
              <a:cs typeface="ＭＳ Ｐゴシック" pitchFamily="-1" charset="-128"/>
              <a:sym typeface="Times" pitchFamily="-1" charset="0"/>
            </a:endParaRPr>
          </a:p>
          <a:p>
            <a:pPr marL="641746" lvl="1" indent="-275034" defTabSz="733440">
              <a:lnSpc>
                <a:spcPct val="90000"/>
              </a:lnSpc>
              <a:spcBef>
                <a:spcPct val="20000"/>
              </a:spcBef>
              <a:buFont typeface="Arial" pitchFamily="-1" charset="0"/>
              <a:buChar char="•"/>
            </a:pPr>
            <a:r>
              <a:rPr lang="nl-NL" sz="2200" dirty="0" err="1">
                <a:solidFill>
                  <a:srgbClr val="00275D"/>
                </a:solidFill>
                <a:latin typeface="Century Gothic" pitchFamily="-1" charset="0"/>
                <a:ea typeface="ＭＳ Ｐゴシック" pitchFamily="-1" charset="-128"/>
                <a:cs typeface="ＭＳ Ｐゴシック" pitchFamily="-1" charset="-128"/>
                <a:sym typeface="Times" pitchFamily="-1" charset="0"/>
              </a:rPr>
              <a:t>Friends</a:t>
            </a:r>
            <a:endParaRPr lang="nl-NL" sz="2200" dirty="0">
              <a:solidFill>
                <a:srgbClr val="00275D"/>
              </a:solidFill>
              <a:latin typeface="Century Gothic" pitchFamily="-1" charset="0"/>
              <a:ea typeface="ＭＳ Ｐゴシック" pitchFamily="-1" charset="-128"/>
              <a:cs typeface="ＭＳ Ｐゴシック" pitchFamily="-1" charset="-128"/>
              <a:sym typeface="Times" pitchFamily="-1" charset="0"/>
            </a:endParaRPr>
          </a:p>
          <a:p>
            <a:pPr marL="641746" lvl="1" indent="-275034" defTabSz="733440">
              <a:lnSpc>
                <a:spcPct val="90000"/>
              </a:lnSpc>
              <a:spcBef>
                <a:spcPct val="20000"/>
              </a:spcBef>
              <a:buFont typeface="Arial" pitchFamily="-1" charset="0"/>
              <a:buChar char="•"/>
            </a:pPr>
            <a:r>
              <a:rPr lang="nl-NL" sz="2200" dirty="0" err="1">
                <a:solidFill>
                  <a:srgbClr val="00275D"/>
                </a:solidFill>
                <a:latin typeface="Century Gothic" pitchFamily="-1" charset="0"/>
                <a:ea typeface="ＭＳ Ｐゴシック" pitchFamily="-1" charset="-128"/>
                <a:cs typeface="ＭＳ Ｐゴシック" pitchFamily="-1" charset="-128"/>
                <a:sym typeface="Times" pitchFamily="-1" charset="0"/>
              </a:rPr>
              <a:t>Buyers</a:t>
            </a:r>
            <a:r>
              <a:rPr lang="nl-NL" sz="2200" dirty="0">
                <a:solidFill>
                  <a:srgbClr val="00275D"/>
                </a:solidFill>
                <a:latin typeface="Century Gothic" pitchFamily="-1" charset="0"/>
                <a:ea typeface="ＭＳ Ｐゴシック" pitchFamily="-1" charset="-128"/>
                <a:cs typeface="ＭＳ Ｐゴシック" pitchFamily="-1" charset="-128"/>
                <a:sym typeface="Times" pitchFamily="-1" charset="0"/>
              </a:rPr>
              <a:t> / </a:t>
            </a:r>
            <a:r>
              <a:rPr lang="nl-NL" sz="2200" dirty="0" err="1">
                <a:solidFill>
                  <a:srgbClr val="00275D"/>
                </a:solidFill>
                <a:latin typeface="Century Gothic" pitchFamily="-1" charset="0"/>
                <a:ea typeface="ＭＳ Ｐゴシック" pitchFamily="-1" charset="-128"/>
                <a:cs typeface="ＭＳ Ｐゴシック" pitchFamily="-1" charset="-128"/>
                <a:sym typeface="Times" pitchFamily="-1" charset="0"/>
              </a:rPr>
              <a:t>sellers</a:t>
            </a:r>
            <a:endParaRPr lang="nl-NL" sz="2200" dirty="0">
              <a:solidFill>
                <a:srgbClr val="00275D"/>
              </a:solidFill>
              <a:latin typeface="Century Gothic" pitchFamily="-1" charset="0"/>
              <a:ea typeface="ＭＳ Ｐゴシック" pitchFamily="-1" charset="-128"/>
              <a:cs typeface="ＭＳ Ｐゴシック" pitchFamily="-1" charset="-128"/>
              <a:sym typeface="Times" pitchFamily="-1" charset="0"/>
            </a:endParaRPr>
          </a:p>
          <a:p>
            <a:pPr marL="641746" lvl="1" indent="-275034" defTabSz="733440">
              <a:lnSpc>
                <a:spcPct val="90000"/>
              </a:lnSpc>
              <a:spcBef>
                <a:spcPct val="20000"/>
              </a:spcBef>
              <a:buFont typeface="Arial" pitchFamily="-1" charset="0"/>
              <a:buChar char="•"/>
            </a:pPr>
            <a:r>
              <a:rPr lang="nl-NL" sz="2200" dirty="0" err="1">
                <a:solidFill>
                  <a:srgbClr val="00275D"/>
                </a:solidFill>
                <a:latin typeface="Century Gothic" pitchFamily="-1" charset="0"/>
                <a:ea typeface="ＭＳ Ｐゴシック" pitchFamily="-1" charset="-128"/>
                <a:cs typeface="ＭＳ Ｐゴシック" pitchFamily="-1" charset="-128"/>
                <a:sym typeface="Times" pitchFamily="-1" charset="0"/>
              </a:rPr>
              <a:t>Strategic</a:t>
            </a:r>
            <a:r>
              <a:rPr lang="nl-NL" sz="2200" dirty="0">
                <a:solidFill>
                  <a:srgbClr val="00275D"/>
                </a:solidFill>
                <a:latin typeface="Century Gothic" pitchFamily="-1" charset="0"/>
                <a:ea typeface="ＭＳ Ｐゴシック" pitchFamily="-1" charset="-128"/>
                <a:cs typeface="ＭＳ Ｐゴシック" pitchFamily="-1" charset="-128"/>
                <a:sym typeface="Times" pitchFamily="-1" charset="0"/>
              </a:rPr>
              <a:t> partners</a:t>
            </a:r>
          </a:p>
          <a:p>
            <a:pPr marL="275034" indent="-275034" defTabSz="733440">
              <a:lnSpc>
                <a:spcPct val="90000"/>
              </a:lnSpc>
              <a:spcBef>
                <a:spcPct val="20000"/>
              </a:spcBef>
              <a:buFont typeface="Arial" pitchFamily="-1" charset="0"/>
              <a:buChar char="•"/>
            </a:pPr>
            <a:r>
              <a:rPr lang="nl-NL" sz="2600" b="1" dirty="0" err="1">
                <a:solidFill>
                  <a:srgbClr val="00275D"/>
                </a:solidFill>
                <a:latin typeface="Century Gothic" pitchFamily="-1" charset="0"/>
                <a:sym typeface="Times" pitchFamily="-1" charset="0"/>
              </a:rPr>
              <a:t>Actors</a:t>
            </a:r>
            <a:r>
              <a:rPr lang="nl-NL" sz="2600" b="1" dirty="0">
                <a:solidFill>
                  <a:srgbClr val="00275D"/>
                </a:solidFill>
                <a:latin typeface="Century Gothic" pitchFamily="-1" charset="0"/>
                <a:sym typeface="Times" pitchFamily="-1" charset="0"/>
              </a:rPr>
              <a:t> and </a:t>
            </a:r>
            <a:r>
              <a:rPr lang="nl-NL" sz="2600" b="1" dirty="0" err="1">
                <a:solidFill>
                  <a:srgbClr val="00275D"/>
                </a:solidFill>
                <a:latin typeface="Century Gothic" pitchFamily="-1" charset="0"/>
                <a:sym typeface="Times" pitchFamily="-1" charset="0"/>
              </a:rPr>
              <a:t>relationships</a:t>
            </a:r>
            <a:r>
              <a:rPr lang="nl-NL" sz="2600" dirty="0">
                <a:solidFill>
                  <a:srgbClr val="00275D"/>
                </a:solidFill>
                <a:latin typeface="Century Gothic" pitchFamily="-1" charset="0"/>
                <a:sym typeface="Times" pitchFamily="-1" charset="0"/>
              </a:rPr>
              <a:t> </a:t>
            </a:r>
            <a:r>
              <a:rPr lang="nl-NL" sz="2600" dirty="0" err="1">
                <a:solidFill>
                  <a:srgbClr val="00275D"/>
                </a:solidFill>
                <a:latin typeface="Century Gothic" pitchFamily="-1" charset="0"/>
                <a:sym typeface="Times" pitchFamily="-1" charset="0"/>
              </a:rPr>
              <a:t>together</a:t>
            </a:r>
            <a:r>
              <a:rPr lang="nl-NL" sz="2600" dirty="0">
                <a:solidFill>
                  <a:srgbClr val="00275D"/>
                </a:solidFill>
                <a:latin typeface="Century Gothic" pitchFamily="-1" charset="0"/>
                <a:sym typeface="Times" pitchFamily="-1" charset="0"/>
              </a:rPr>
              <a:t> </a:t>
            </a:r>
            <a:r>
              <a:rPr lang="nl-NL" sz="2600" dirty="0" err="1">
                <a:solidFill>
                  <a:srgbClr val="00275D"/>
                </a:solidFill>
                <a:latin typeface="Century Gothic" pitchFamily="-1" charset="0"/>
                <a:sym typeface="Times" pitchFamily="-1" charset="0"/>
              </a:rPr>
              <a:t>form</a:t>
            </a:r>
            <a:r>
              <a:rPr lang="nl-NL" sz="2600" dirty="0">
                <a:solidFill>
                  <a:srgbClr val="00275D"/>
                </a:solidFill>
                <a:latin typeface="Century Gothic" pitchFamily="-1" charset="0"/>
                <a:sym typeface="Times" pitchFamily="-1" charset="0"/>
              </a:rPr>
              <a:t> the </a:t>
            </a:r>
            <a:r>
              <a:rPr lang="nl-NL" sz="2600" b="1" dirty="0" err="1">
                <a:solidFill>
                  <a:srgbClr val="00275D"/>
                </a:solidFill>
                <a:latin typeface="Century Gothic" pitchFamily="-1" charset="0"/>
                <a:sym typeface="Times" pitchFamily="-1" charset="0"/>
              </a:rPr>
              <a:t>network</a:t>
            </a:r>
            <a:r>
              <a:rPr lang="nl-NL" sz="2600" b="1" dirty="0">
                <a:solidFill>
                  <a:srgbClr val="00275D"/>
                </a:solidFill>
                <a:latin typeface="Century Gothic" pitchFamily="-1" charset="0"/>
                <a:sym typeface="Times" pitchFamily="-1" charset="0"/>
              </a:rPr>
              <a:t> </a:t>
            </a:r>
            <a:r>
              <a:rPr lang="nl-NL" sz="2600" b="1" dirty="0" err="1">
                <a:solidFill>
                  <a:srgbClr val="00275D"/>
                </a:solidFill>
                <a:latin typeface="Century Gothic" pitchFamily="-1" charset="0"/>
                <a:sym typeface="Times" pitchFamily="-1" charset="0"/>
              </a:rPr>
              <a:t>structure</a:t>
            </a:r>
            <a:endParaRPr lang="nl-NL" sz="2600" b="1" dirty="0">
              <a:solidFill>
                <a:srgbClr val="00275D"/>
              </a:solidFill>
              <a:latin typeface="Century Gothic" pitchFamily="-1" charset="0"/>
              <a:sym typeface="Times" pitchFamily="-1" charset="0"/>
            </a:endParaRPr>
          </a:p>
        </p:txBody>
      </p:sp>
      <p:pic>
        <p:nvPicPr>
          <p:cNvPr id="5" name="Picture 4"/>
          <p:cNvPicPr>
            <a:picLocks noChangeAspect="1" noChangeArrowheads="1"/>
          </p:cNvPicPr>
          <p:nvPr/>
        </p:nvPicPr>
        <p:blipFill>
          <a:blip r:embed="rId3"/>
          <a:srcRect b="4585"/>
          <a:stretch>
            <a:fillRect/>
          </a:stretch>
        </p:blipFill>
        <p:spPr bwMode="auto">
          <a:xfrm>
            <a:off x="6160445" y="1713100"/>
            <a:ext cx="4139255" cy="43713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086050" y="1712403"/>
            <a:ext cx="4957707" cy="4430428"/>
          </a:xfrm>
          <a:prstGeom prst="rect">
            <a:avLst/>
          </a:prstGeom>
          <a:noFill/>
          <a:ln w="9525">
            <a:noFill/>
            <a:miter lim="800000"/>
            <a:headEnd/>
            <a:tailEnd/>
          </a:ln>
        </p:spPr>
        <p:txBody>
          <a:bodyPr lIns="73342" tIns="36671" rIns="73342" bIns="36671">
            <a:prstTxWarp prst="textNoShape">
              <a:avLst/>
            </a:prstTxWarp>
          </a:bodyPr>
          <a:lstStyle/>
          <a:p>
            <a:pPr marL="275034" indent="-275034" defTabSz="733440">
              <a:lnSpc>
                <a:spcPct val="90000"/>
              </a:lnSpc>
              <a:spcBef>
                <a:spcPct val="20000"/>
              </a:spcBef>
              <a:buFont typeface="Arial" pitchFamily="-1" charset="0"/>
              <a:buChar char="•"/>
            </a:pPr>
            <a:r>
              <a:rPr lang="nl-NL" sz="3000" dirty="0" smtClean="0">
                <a:solidFill>
                  <a:srgbClr val="00275D"/>
                </a:solidFill>
                <a:latin typeface="Comic Sans MS"/>
                <a:cs typeface="Comic Sans MS"/>
                <a:sym typeface="Times" pitchFamily="-1" charset="0"/>
              </a:rPr>
              <a:t>school</a:t>
            </a:r>
          </a:p>
          <a:p>
            <a:pPr marL="275034" indent="-275034" defTabSz="733440">
              <a:lnSpc>
                <a:spcPct val="90000"/>
              </a:lnSpc>
              <a:spcBef>
                <a:spcPct val="20000"/>
              </a:spcBef>
              <a:buFont typeface="Arial" pitchFamily="-1" charset="0"/>
              <a:buChar char="•"/>
            </a:pP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r>
              <a:rPr lang="nl-NL" sz="2800" dirty="0" smtClean="0">
                <a:solidFill>
                  <a:srgbClr val="00275D"/>
                </a:solidFill>
                <a:latin typeface="Comic Sans MS"/>
                <a:cs typeface="Comic Sans MS"/>
                <a:sym typeface="Times" pitchFamily="-1" charset="0"/>
              </a:rPr>
              <a:t>club</a:t>
            </a:r>
          </a:p>
          <a:p>
            <a:pPr marL="275034" indent="-275034" defTabSz="733440">
              <a:lnSpc>
                <a:spcPct val="90000"/>
              </a:lnSpc>
              <a:spcBef>
                <a:spcPct val="20000"/>
              </a:spcBef>
            </a:pP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r>
              <a:rPr lang="nl-NL" sz="3000" dirty="0" err="1" smtClean="0">
                <a:solidFill>
                  <a:srgbClr val="00275D"/>
                </a:solidFill>
                <a:latin typeface="Comic Sans MS"/>
                <a:cs typeface="Comic Sans MS"/>
                <a:sym typeface="Times" pitchFamily="-1" charset="0"/>
              </a:rPr>
              <a:t>Linkedin</a:t>
            </a: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r>
              <a:rPr lang="nl-NL" sz="3000" dirty="0" err="1" smtClean="0">
                <a:solidFill>
                  <a:srgbClr val="00275D"/>
                </a:solidFill>
                <a:latin typeface="Comic Sans MS"/>
                <a:cs typeface="Comic Sans MS"/>
                <a:sym typeface="Times" pitchFamily="-1" charset="0"/>
              </a:rPr>
              <a:t>Facebook</a:t>
            </a: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r>
              <a:rPr lang="nl-NL" sz="3000" dirty="0" err="1" smtClean="0">
                <a:solidFill>
                  <a:srgbClr val="00275D"/>
                </a:solidFill>
                <a:latin typeface="Comic Sans MS"/>
                <a:cs typeface="Comic Sans MS"/>
                <a:sym typeface="Times" pitchFamily="-1" charset="0"/>
              </a:rPr>
              <a:t>Twitter</a:t>
            </a:r>
          </a:p>
          <a:p>
            <a:pPr marL="275034" indent="-275034" defTabSz="733440">
              <a:lnSpc>
                <a:spcPct val="90000"/>
              </a:lnSpc>
              <a:spcBef>
                <a:spcPct val="20000"/>
              </a:spcBef>
              <a:buFont typeface="Arial" pitchFamily="-1" charset="0"/>
              <a:buChar char="•"/>
            </a:pPr>
            <a:endParaRPr lang="nl-NL" sz="3000" dirty="0" err="1"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r>
              <a:rPr lang="nl-NL" sz="3000" dirty="0" err="1" smtClean="0">
                <a:solidFill>
                  <a:srgbClr val="00275D"/>
                </a:solidFill>
                <a:latin typeface="Comic Sans MS"/>
                <a:cs typeface="Comic Sans MS"/>
                <a:sym typeface="Times" pitchFamily="-1" charset="0"/>
              </a:rPr>
              <a:t>Flickr, Jabber, ...</a:t>
            </a: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endParaRPr lang="nl-NL" sz="3000" dirty="0" smtClean="0">
              <a:solidFill>
                <a:srgbClr val="00275D"/>
              </a:solidFill>
              <a:latin typeface="Comic Sans MS"/>
              <a:cs typeface="Comic Sans MS"/>
              <a:sym typeface="Times" pitchFamily="-1" charset="0"/>
            </a:endParaRPr>
          </a:p>
          <a:p>
            <a:pPr marL="275034" indent="-275034" defTabSz="733440">
              <a:lnSpc>
                <a:spcPct val="90000"/>
              </a:lnSpc>
              <a:spcBef>
                <a:spcPct val="20000"/>
              </a:spcBef>
              <a:buFont typeface="Arial" pitchFamily="-1" charset="0"/>
              <a:buChar char="•"/>
            </a:pPr>
            <a:endParaRPr lang="nl-NL" sz="3000" dirty="0" smtClean="0">
              <a:solidFill>
                <a:srgbClr val="00275D"/>
              </a:solidFill>
              <a:latin typeface="Comic Sans MS"/>
              <a:cs typeface="Comic Sans MS"/>
              <a:sym typeface="Times" pitchFamily="-1" charset="0"/>
            </a:endParaRPr>
          </a:p>
        </p:txBody>
      </p:sp>
      <p:pic>
        <p:nvPicPr>
          <p:cNvPr id="5" name="Picture 2" descr="101004_Six Degrees.jpeg"/>
          <p:cNvPicPr>
            <a:picLocks noChangeAspect="1"/>
          </p:cNvPicPr>
          <p:nvPr/>
        </p:nvPicPr>
        <p:blipFill>
          <a:blip r:embed="rId3"/>
          <a:srcRect/>
          <a:stretch>
            <a:fillRect/>
          </a:stretch>
        </p:blipFill>
        <p:spPr bwMode="auto">
          <a:xfrm>
            <a:off x="4908104" y="-5316"/>
            <a:ext cx="5785296" cy="7553879"/>
          </a:xfrm>
          <a:prstGeom prst="rect">
            <a:avLst/>
          </a:prstGeom>
          <a:noFill/>
          <a:ln w="9525">
            <a:noFill/>
            <a:miter lim="800000"/>
            <a:headEnd/>
            <a:tailEnd/>
          </a:ln>
        </p:spPr>
      </p:pic>
      <p:sp>
        <p:nvSpPr>
          <p:cNvPr id="2" name="Title 1"/>
          <p:cNvSpPr>
            <a:spLocks noGrp="1"/>
          </p:cNvSpPr>
          <p:nvPr>
            <p:ph type="title"/>
          </p:nvPr>
        </p:nvSpPr>
        <p:spPr>
          <a:xfrm>
            <a:off x="1674812" y="279400"/>
            <a:ext cx="8396288" cy="644525"/>
          </a:xfrm>
        </p:spPr>
        <p:txBody>
          <a:bodyPr anchor="t"/>
          <a:lstStyle/>
          <a:p>
            <a:r>
              <a:rPr lang="en-US" sz="3600" dirty="0">
                <a:latin typeface="Century Gothic"/>
                <a:ea typeface="ヒラギノ角ゴ ProN W6"/>
                <a:cs typeface="Century Gothic"/>
                <a:sym typeface="Lucida Grande" pitchFamily="-110" charset="0"/>
              </a:rPr>
              <a:t>Your social net</a:t>
            </a:r>
            <a:r>
              <a:rPr lang="en-US" sz="3600" dirty="0">
                <a:solidFill>
                  <a:schemeClr val="bg1"/>
                </a:solidFill>
                <a:latin typeface="Century Gothic"/>
                <a:ea typeface="ヒラギノ角ゴ ProN W6"/>
                <a:cs typeface="Century Gothic"/>
                <a:sym typeface="Lucida Grande" pitchFamily="-110" charset="0"/>
              </a:rPr>
              <a:t>work</a:t>
            </a:r>
            <a:r>
              <a:rPr lang="en-US" sz="3600" dirty="0">
                <a:latin typeface="Century Gothic"/>
                <a:ea typeface="ヒラギノ角ゴ ProN W6"/>
                <a:cs typeface="Century Gothic"/>
                <a:sym typeface="Lucida Grande" pitchFamily="-110" charset="0"/>
              </a:rPr>
              <a:t/>
            </a:r>
            <a:br>
              <a:rPr lang="en-US" sz="3600" dirty="0">
                <a:latin typeface="Century Gothic"/>
                <a:ea typeface="ヒラギノ角ゴ ProN W6"/>
                <a:cs typeface="Century Gothic"/>
                <a:sym typeface="Lucida Grande" pitchFamily="-110" charset="0"/>
              </a:rPr>
            </a:br>
            <a:endParaRPr lang="en-US" sz="3600">
              <a:latin typeface="Century Gothic"/>
              <a:cs typeface="Century Gothic"/>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Comic Sans MS"/>
                <a:ea typeface="Century Gothic" pitchFamily="-1" charset="0"/>
                <a:cs typeface="Comic Sans MS"/>
              </a:rPr>
              <a:t>Jure Leskovitz, Eric Horvitz (2008)</a:t>
            </a:r>
            <a:endParaRPr lang="en-US" sz="2600">
              <a:latin typeface="Century Gothic"/>
              <a:cs typeface="Century Gothic"/>
            </a:endParaRPr>
          </a:p>
        </p:txBody>
      </p:sp>
      <p:sp>
        <p:nvSpPr>
          <p:cNvPr id="4" name="Title 1"/>
          <p:cNvSpPr txBox="1">
            <a:spLocks/>
          </p:cNvSpPr>
          <p:nvPr/>
        </p:nvSpPr>
        <p:spPr>
          <a:xfrm>
            <a:off x="1917700" y="1231106"/>
            <a:ext cx="8396288" cy="644525"/>
          </a:xfrm>
          <a:prstGeom prst="rect">
            <a:avLst/>
          </a:prstGeom>
        </p:spPr>
        <p:txBody>
          <a:bodyPr vert="horz" wrap="square" lIns="0" tIns="0" rIns="0" bIns="0" numCol="1" anchor="b" anchorCtr="0" compatLnSpc="1">
            <a:prstTxWarp prst="textNoShape">
              <a:avLst/>
            </a:prstTxWarp>
            <a:noAutofit/>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rgbClr val="00275D"/>
                </a:solidFill>
                <a:effectLst/>
                <a:uLnTx/>
                <a:uFillTx/>
                <a:latin typeface="Century Gothic"/>
                <a:ea typeface="Century Gothic" pitchFamily="-1" charset="0"/>
                <a:cs typeface="Century Gothic"/>
              </a:rPr>
              <a:t>average path length of 240 million active user accounts on Microsoft Instant Messenger is 6.6</a:t>
            </a:r>
            <a:endParaRPr kumimoji="0" lang="en-US" sz="2600" b="0" i="0" u="none" strike="noStrike" kern="0" cap="none" spc="0" normalizeH="0" baseline="0" noProof="0">
              <a:ln>
                <a:noFill/>
              </a:ln>
              <a:solidFill>
                <a:srgbClr val="00275D"/>
              </a:solidFill>
              <a:effectLst/>
              <a:uLnTx/>
              <a:uFillTx/>
              <a:latin typeface="Century Gothic"/>
              <a:ea typeface="+mj-ea"/>
              <a:cs typeface="Century Gothic"/>
            </a:endParaRPr>
          </a:p>
        </p:txBody>
      </p:sp>
      <p:grpSp>
        <p:nvGrpSpPr>
          <p:cNvPr id="5" name="Group 14"/>
          <p:cNvGrpSpPr/>
          <p:nvPr/>
        </p:nvGrpSpPr>
        <p:grpSpPr>
          <a:xfrm>
            <a:off x="1993900" y="2034737"/>
            <a:ext cx="6390828" cy="4184294"/>
            <a:chOff x="1775272" y="1722944"/>
            <a:chExt cx="6390828" cy="4184294"/>
          </a:xfrm>
        </p:grpSpPr>
        <p:pic>
          <p:nvPicPr>
            <p:cNvPr id="6" name="Picture 10"/>
            <p:cNvPicPr>
              <a:picLocks noChangeAspect="1"/>
            </p:cNvPicPr>
            <p:nvPr/>
          </p:nvPicPr>
          <p:blipFill>
            <a:blip r:embed="rId3"/>
            <a:srcRect/>
            <a:stretch>
              <a:fillRect/>
            </a:stretch>
          </p:blipFill>
          <p:spPr bwMode="auto">
            <a:xfrm>
              <a:off x="2192834" y="1722944"/>
              <a:ext cx="5973266" cy="3948003"/>
            </a:xfrm>
            <a:prstGeom prst="rect">
              <a:avLst/>
            </a:prstGeom>
            <a:noFill/>
            <a:ln w="9525">
              <a:noFill/>
              <a:miter lim="800000"/>
              <a:headEnd/>
              <a:tailEnd/>
            </a:ln>
          </p:spPr>
        </p:pic>
        <p:sp>
          <p:nvSpPr>
            <p:cNvPr id="7" name="Title 1"/>
            <p:cNvSpPr txBox="1">
              <a:spLocks/>
            </p:cNvSpPr>
            <p:nvPr/>
          </p:nvSpPr>
          <p:spPr bwMode="auto">
            <a:xfrm rot="16200000">
              <a:off x="721155" y="3281637"/>
              <a:ext cx="2472425" cy="364192"/>
            </a:xfrm>
            <a:prstGeom prst="rect">
              <a:avLst/>
            </a:prstGeom>
            <a:noFill/>
            <a:ln>
              <a:miter lim="800000"/>
              <a:headEnd/>
              <a:tailEnd/>
            </a:ln>
          </p:spPr>
          <p:txBody>
            <a:bodyPr lIns="73342" tIns="36671" rIns="73342" bIns="36671">
              <a:prstTxWarp prst="textNoShape">
                <a:avLst/>
              </a:prstTxWarp>
            </a:bodyPr>
            <a:lstStyle/>
            <a:p>
              <a:pPr marL="45839" indent="-45839" algn="ctr" defTabSz="733440" eaLnBrk="0" hangingPunct="0">
                <a:spcBef>
                  <a:spcPct val="0"/>
                </a:spcBef>
                <a:defRPr/>
              </a:pPr>
              <a:r>
                <a:rPr lang="en-US" sz="1900" kern="0" dirty="0" err="1">
                  <a:solidFill>
                    <a:srgbClr val="00275D"/>
                  </a:solidFill>
                  <a:latin typeface="Century Gothic"/>
                  <a:ea typeface="ヒラギノ角ゴ ProN W6"/>
                  <a:cs typeface="Century Gothic"/>
                  <a:sym typeface="Lucida Grande" pitchFamily="-112" charset="0"/>
                </a:rPr>
                <a:t>p(l</a:t>
              </a:r>
              <a:r>
                <a:rPr lang="en-US" sz="1900" kern="0" dirty="0">
                  <a:solidFill>
                    <a:srgbClr val="00275D"/>
                  </a:solidFill>
                  <a:latin typeface="Century Gothic"/>
                  <a:ea typeface="ヒラギノ角ゴ ProN W6"/>
                  <a:cs typeface="Century Gothic"/>
                  <a:sym typeface="Lucida Grande" pitchFamily="-112" charset="0"/>
                </a:rPr>
                <a:t>) (Probability)</a:t>
              </a:r>
            </a:p>
          </p:txBody>
        </p:sp>
        <p:sp>
          <p:nvSpPr>
            <p:cNvPr id="8" name="Title 1"/>
            <p:cNvSpPr txBox="1">
              <a:spLocks/>
            </p:cNvSpPr>
            <p:nvPr/>
          </p:nvSpPr>
          <p:spPr bwMode="auto">
            <a:xfrm>
              <a:off x="2990551" y="5562649"/>
              <a:ext cx="4619621" cy="344589"/>
            </a:xfrm>
            <a:prstGeom prst="rect">
              <a:avLst/>
            </a:prstGeom>
            <a:noFill/>
            <a:ln>
              <a:miter lim="800000"/>
              <a:headEnd/>
              <a:tailEnd/>
            </a:ln>
          </p:spPr>
          <p:txBody>
            <a:bodyPr lIns="73342" tIns="36671" rIns="73342" bIns="36671">
              <a:prstTxWarp prst="textNoShape">
                <a:avLst/>
              </a:prstTxWarp>
            </a:bodyPr>
            <a:lstStyle/>
            <a:p>
              <a:pPr marL="45839" indent="-45839" algn="ctr" defTabSz="733440" eaLnBrk="0" hangingPunct="0">
                <a:spcBef>
                  <a:spcPct val="0"/>
                </a:spcBef>
                <a:defRPr/>
              </a:pPr>
              <a:r>
                <a:rPr lang="en-US" sz="1900" kern="0" dirty="0" err="1">
                  <a:solidFill>
                    <a:srgbClr val="00275D"/>
                  </a:solidFill>
                  <a:latin typeface="Century Gothic"/>
                  <a:ea typeface="ヒラギノ角ゴ ProN W6"/>
                  <a:cs typeface="Century Gothic"/>
                  <a:sym typeface="Lucida Grande" pitchFamily="-112" charset="0"/>
                </a:rPr>
                <a:t>l</a:t>
              </a:r>
              <a:r>
                <a:rPr lang="en-US" sz="1900" kern="0" dirty="0">
                  <a:solidFill>
                    <a:srgbClr val="00275D"/>
                  </a:solidFill>
                  <a:latin typeface="Century Gothic"/>
                  <a:ea typeface="ヒラギノ角ゴ ProN W6"/>
                  <a:cs typeface="Century Gothic"/>
                  <a:sym typeface="Lucida Grande" pitchFamily="-112" charset="0"/>
                </a:rPr>
                <a:t> (Path length in hops)</a:t>
              </a:r>
            </a:p>
          </p:txBody>
        </p:sp>
      </p:grpSp>
      <p:sp>
        <p:nvSpPr>
          <p:cNvPr id="9" name="Title 1"/>
          <p:cNvSpPr txBox="1">
            <a:spLocks/>
          </p:cNvSpPr>
          <p:nvPr/>
        </p:nvSpPr>
        <p:spPr bwMode="auto">
          <a:xfrm>
            <a:off x="772765" y="6392056"/>
            <a:ext cx="4072682" cy="1122375"/>
          </a:xfrm>
          <a:prstGeom prst="rect">
            <a:avLst/>
          </a:prstGeom>
          <a:noFill/>
          <a:ln>
            <a:miter lim="800000"/>
            <a:headEnd/>
            <a:tailEnd/>
          </a:ln>
        </p:spPr>
        <p:txBody>
          <a:bodyPr lIns="73342" tIns="36671" rIns="73342" bIns="36671">
            <a:prstTxWarp prst="textNoShape">
              <a:avLst/>
            </a:prstTxWarp>
          </a:bodyPr>
          <a:lstStyle/>
          <a:p>
            <a:pPr defTabSz="733440" eaLnBrk="0" hangingPunct="0">
              <a:spcBef>
                <a:spcPct val="0"/>
              </a:spcBef>
              <a:spcAft>
                <a:spcPts val="963"/>
              </a:spcAft>
              <a:defRPr/>
            </a:pPr>
            <a:r>
              <a:rPr lang="en-US" sz="1400" kern="0" dirty="0">
                <a:solidFill>
                  <a:srgbClr val="00275D"/>
                </a:solidFill>
                <a:latin typeface="Century Gothic"/>
                <a:ea typeface="ヒラギノ角ゴ ProN W6"/>
                <a:cs typeface="Century Gothic"/>
                <a:sym typeface="Lucida Grande" pitchFamily="-112" charset="0"/>
              </a:rPr>
              <a:t>a link between two users of IM is defined as “a two-way conversation at any point in time during a month-long observation period”</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9" descr="101005_Barabási_Bursts.jpeg"/>
          <p:cNvPicPr>
            <a:picLocks noChangeAspect="1"/>
          </p:cNvPicPr>
          <p:nvPr/>
        </p:nvPicPr>
        <p:blipFill>
          <a:blip r:embed="rId3"/>
          <a:srcRect/>
          <a:stretch>
            <a:fillRect/>
          </a:stretch>
        </p:blipFill>
        <p:spPr bwMode="auto">
          <a:xfrm>
            <a:off x="1445022" y="1113631"/>
            <a:ext cx="4511278" cy="6024151"/>
          </a:xfrm>
          <a:prstGeom prst="rect">
            <a:avLst/>
          </a:prstGeom>
          <a:noFill/>
          <a:ln w="9525">
            <a:noFill/>
            <a:miter lim="800000"/>
            <a:headEnd/>
            <a:tailEnd/>
          </a:ln>
        </p:spPr>
      </p:pic>
      <p:sp>
        <p:nvSpPr>
          <p:cNvPr id="5" name="Title 5"/>
          <p:cNvSpPr txBox="1">
            <a:spLocks/>
          </p:cNvSpPr>
          <p:nvPr/>
        </p:nvSpPr>
        <p:spPr>
          <a:xfrm>
            <a:off x="1308100" y="351631"/>
            <a:ext cx="3947368" cy="937774"/>
          </a:xfrm>
          <a:prstGeom prst="rect">
            <a:avLst/>
          </a:prstGeom>
        </p:spPr>
        <p:txBody>
          <a:bodyPr lIns="73342" tIns="36671" rIns="73342" bIns="36671"/>
          <a:lstStyle/>
          <a:p>
            <a:pPr marL="45839" defTabSz="733440">
              <a:spcBef>
                <a:spcPct val="0"/>
              </a:spcBef>
              <a:defRPr/>
            </a:pPr>
            <a:r>
              <a:rPr lang="en-US" sz="3600" kern="0" dirty="0">
                <a:solidFill>
                  <a:srgbClr val="00275D"/>
                </a:solidFill>
                <a:latin typeface="Century Gothic"/>
                <a:ea typeface="ヒラギノ角ゴ ProN W6"/>
                <a:cs typeface="Century Gothic"/>
                <a:sym typeface="Lucida Grande" pitchFamily="-110" charset="0"/>
              </a:rPr>
              <a:t>Network analysis</a:t>
            </a:r>
          </a:p>
        </p:txBody>
      </p:sp>
      <p:sp>
        <p:nvSpPr>
          <p:cNvPr id="6" name="Rectangle 3"/>
          <p:cNvSpPr txBox="1">
            <a:spLocks noChangeArrowheads="1"/>
          </p:cNvSpPr>
          <p:nvPr/>
        </p:nvSpPr>
        <p:spPr bwMode="auto">
          <a:xfrm>
            <a:off x="6223893" y="961231"/>
            <a:ext cx="4456454" cy="3839704"/>
          </a:xfrm>
          <a:prstGeom prst="rect">
            <a:avLst/>
          </a:prstGeom>
          <a:noFill/>
          <a:ln w="9525">
            <a:noFill/>
            <a:miter lim="800000"/>
            <a:headEnd/>
            <a:tailEnd/>
          </a:ln>
        </p:spPr>
        <p:txBody>
          <a:bodyPr lIns="73342" tIns="36671" rIns="73342" bIns="36671">
            <a:prstTxWarp prst="textNoShape">
              <a:avLst/>
            </a:prstTxWarp>
          </a:bodyPr>
          <a:lstStyle/>
          <a:p>
            <a:pPr marL="275034" indent="-275034" defTabSz="733440">
              <a:lnSpc>
                <a:spcPct val="90000"/>
              </a:lnSpc>
              <a:spcBef>
                <a:spcPct val="20000"/>
              </a:spcBef>
              <a:spcAft>
                <a:spcPts val="2406"/>
              </a:spcAft>
              <a:buFont typeface="Arial" pitchFamily="-1" charset="0"/>
              <a:buChar char="•"/>
            </a:pPr>
            <a:r>
              <a:rPr lang="nl-NL" sz="2700" dirty="0" err="1" smtClean="0">
                <a:solidFill>
                  <a:srgbClr val="00275D"/>
                </a:solidFill>
                <a:latin typeface="Century Gothic" pitchFamily="-1" charset="0"/>
                <a:sym typeface="Times" pitchFamily="-1" charset="0"/>
              </a:rPr>
              <a:t>path</a:t>
            </a:r>
            <a:r>
              <a:rPr lang="nl-NL" sz="2700" dirty="0" smtClean="0">
                <a:solidFill>
                  <a:srgbClr val="00275D"/>
                </a:solidFill>
                <a:latin typeface="Century Gothic" pitchFamily="-1" charset="0"/>
                <a:sym typeface="Times" pitchFamily="-1" charset="0"/>
              </a:rPr>
              <a:t> / </a:t>
            </a:r>
            <a:r>
              <a:rPr lang="nl-NL" sz="2700" dirty="0" err="1" smtClean="0">
                <a:solidFill>
                  <a:srgbClr val="00275D"/>
                </a:solidFill>
                <a:latin typeface="Century Gothic" pitchFamily="-1" charset="0"/>
                <a:sym typeface="Times" pitchFamily="-1" charset="0"/>
              </a:rPr>
              <a:t>path</a:t>
            </a:r>
            <a:r>
              <a:rPr lang="nl-NL" sz="2700" dirty="0" smtClean="0">
                <a:solidFill>
                  <a:srgbClr val="00275D"/>
                </a:solidFill>
                <a:latin typeface="Century Gothic" pitchFamily="-1" charset="0"/>
                <a:sym typeface="Times" pitchFamily="-1" charset="0"/>
              </a:rPr>
              <a:t> </a:t>
            </a:r>
            <a:r>
              <a:rPr lang="nl-NL" sz="2700" dirty="0" err="1" smtClean="0">
                <a:solidFill>
                  <a:srgbClr val="00275D"/>
                </a:solidFill>
                <a:latin typeface="Century Gothic" pitchFamily="-1" charset="0"/>
                <a:sym typeface="Times" pitchFamily="-1" charset="0"/>
              </a:rPr>
              <a:t>length</a:t>
            </a:r>
            <a:endParaRPr lang="nl-NL" sz="2700" dirty="0" smtClean="0">
              <a:solidFill>
                <a:srgbClr val="00275D"/>
              </a:solidFill>
              <a:latin typeface="Century Gothic" pitchFamily="-1" charset="0"/>
              <a:sym typeface="Times" pitchFamily="-1" charset="0"/>
            </a:endParaRPr>
          </a:p>
          <a:p>
            <a:pPr marL="275034" indent="-275034" defTabSz="733440">
              <a:lnSpc>
                <a:spcPct val="90000"/>
              </a:lnSpc>
              <a:spcBef>
                <a:spcPct val="20000"/>
              </a:spcBef>
              <a:spcAft>
                <a:spcPts val="2406"/>
              </a:spcAft>
              <a:buFont typeface="Arial" pitchFamily="-1" charset="0"/>
              <a:buChar char="•"/>
            </a:pPr>
            <a:r>
              <a:rPr lang="nl-NL" sz="2700" dirty="0" err="1" smtClean="0">
                <a:solidFill>
                  <a:srgbClr val="00275D"/>
                </a:solidFill>
                <a:latin typeface="Century Gothic" pitchFamily="-1" charset="0"/>
                <a:sym typeface="Times" pitchFamily="-1" charset="0"/>
              </a:rPr>
              <a:t>strong</a:t>
            </a:r>
            <a:r>
              <a:rPr lang="nl-NL" sz="2700" dirty="0" smtClean="0">
                <a:solidFill>
                  <a:srgbClr val="00275D"/>
                </a:solidFill>
                <a:latin typeface="Century Gothic" pitchFamily="-1" charset="0"/>
                <a:sym typeface="Times" pitchFamily="-1" charset="0"/>
              </a:rPr>
              <a:t> and </a:t>
            </a:r>
            <a:r>
              <a:rPr lang="nl-NL" sz="2700" dirty="0" err="1" smtClean="0">
                <a:solidFill>
                  <a:srgbClr val="00275D"/>
                </a:solidFill>
                <a:latin typeface="Century Gothic" pitchFamily="-1" charset="0"/>
                <a:sym typeface="Times" pitchFamily="-1" charset="0"/>
              </a:rPr>
              <a:t>weak</a:t>
            </a:r>
            <a:r>
              <a:rPr lang="nl-NL" sz="2700" dirty="0" smtClean="0">
                <a:solidFill>
                  <a:srgbClr val="00275D"/>
                </a:solidFill>
                <a:latin typeface="Century Gothic" pitchFamily="-1" charset="0"/>
                <a:sym typeface="Times" pitchFamily="-1" charset="0"/>
              </a:rPr>
              <a:t> </a:t>
            </a:r>
            <a:r>
              <a:rPr lang="nl-NL" sz="2700" dirty="0" err="1" smtClean="0">
                <a:solidFill>
                  <a:srgbClr val="00275D"/>
                </a:solidFill>
                <a:latin typeface="Century Gothic" pitchFamily="-1" charset="0"/>
                <a:sym typeface="Times" pitchFamily="-1" charset="0"/>
              </a:rPr>
              <a:t>ties</a:t>
            </a:r>
            <a:endParaRPr lang="nl-NL" sz="2700" dirty="0" smtClean="0">
              <a:solidFill>
                <a:srgbClr val="00275D"/>
              </a:solidFill>
              <a:latin typeface="Century Gothic" pitchFamily="-1" charset="0"/>
              <a:sym typeface="Times" pitchFamily="-1" charset="0"/>
            </a:endParaRPr>
          </a:p>
          <a:p>
            <a:pPr marL="275034" indent="-275034" defTabSz="733440">
              <a:lnSpc>
                <a:spcPct val="90000"/>
              </a:lnSpc>
              <a:spcBef>
                <a:spcPct val="20000"/>
              </a:spcBef>
              <a:spcAft>
                <a:spcPts val="2406"/>
              </a:spcAft>
              <a:buFont typeface="Arial" pitchFamily="-1" charset="0"/>
              <a:buChar char="•"/>
            </a:pPr>
            <a:r>
              <a:rPr lang="nl-NL" sz="2700" dirty="0" err="1" smtClean="0">
                <a:solidFill>
                  <a:srgbClr val="00275D"/>
                </a:solidFill>
                <a:latin typeface="Century Gothic" pitchFamily="-1" charset="0"/>
                <a:sym typeface="Times" pitchFamily="-1" charset="0"/>
              </a:rPr>
              <a:t>density</a:t>
            </a:r>
            <a:endParaRPr lang="nl-NL" sz="2700" dirty="0" smtClean="0">
              <a:solidFill>
                <a:srgbClr val="00275D"/>
              </a:solidFill>
              <a:latin typeface="Century Gothic" pitchFamily="-1" charset="0"/>
              <a:sym typeface="Times" pitchFamily="-1" charset="0"/>
            </a:endParaRPr>
          </a:p>
          <a:p>
            <a:pPr marL="275034" indent="-275034" defTabSz="733440">
              <a:lnSpc>
                <a:spcPct val="90000"/>
              </a:lnSpc>
              <a:spcBef>
                <a:spcPct val="20000"/>
              </a:spcBef>
              <a:spcAft>
                <a:spcPts val="2406"/>
              </a:spcAft>
              <a:buFont typeface="Arial" pitchFamily="-1" charset="0"/>
              <a:buChar char="•"/>
            </a:pPr>
            <a:r>
              <a:rPr lang="nl-NL" sz="2700" dirty="0" err="1" smtClean="0">
                <a:solidFill>
                  <a:srgbClr val="00275D"/>
                </a:solidFill>
                <a:latin typeface="Century Gothic" pitchFamily="-1" charset="0"/>
                <a:sym typeface="Times" pitchFamily="-1" charset="0"/>
              </a:rPr>
              <a:t>degree</a:t>
            </a:r>
            <a:r>
              <a:rPr lang="nl-NL" sz="2700" dirty="0" smtClean="0">
                <a:solidFill>
                  <a:srgbClr val="00275D"/>
                </a:solidFill>
                <a:latin typeface="Century Gothic" pitchFamily="-1" charset="0"/>
                <a:sym typeface="Times" pitchFamily="-1" charset="0"/>
              </a:rPr>
              <a:t> distribution</a:t>
            </a:r>
          </a:p>
          <a:p>
            <a:pPr marL="275034" indent="-275034" defTabSz="733440">
              <a:lnSpc>
                <a:spcPct val="90000"/>
              </a:lnSpc>
              <a:spcBef>
                <a:spcPct val="20000"/>
              </a:spcBef>
              <a:spcAft>
                <a:spcPts val="2406"/>
              </a:spcAft>
              <a:buFont typeface="Arial" pitchFamily="-1" charset="0"/>
              <a:buChar char="•"/>
            </a:pPr>
            <a:r>
              <a:rPr lang="nl-NL" sz="2700" dirty="0" smtClean="0">
                <a:solidFill>
                  <a:srgbClr val="00275D"/>
                </a:solidFill>
                <a:latin typeface="Century Gothic" pitchFamily="-1" charset="0"/>
                <a:sym typeface="Times" pitchFamily="-1" charset="0"/>
              </a:rPr>
              <a:t>clustering/ </a:t>
            </a:r>
            <a:r>
              <a:rPr lang="nl-NL" sz="2700" dirty="0" err="1" smtClean="0">
                <a:solidFill>
                  <a:srgbClr val="00275D"/>
                </a:solidFill>
                <a:latin typeface="Century Gothic" pitchFamily="-1" charset="0"/>
                <a:sym typeface="Times" pitchFamily="-1" charset="0"/>
              </a:rPr>
              <a:t>betweenness</a:t>
            </a:r>
            <a:endParaRPr lang="nl-NL" sz="2700" dirty="0" smtClean="0">
              <a:solidFill>
                <a:srgbClr val="00275D"/>
              </a:solidFill>
              <a:latin typeface="Century Gothic" pitchFamily="-1" charset="0"/>
              <a:sym typeface="Times" pitchFamily="-1" charset="0"/>
            </a:endParaRPr>
          </a:p>
          <a:p>
            <a:pPr marL="275034" indent="-275034" defTabSz="733440">
              <a:lnSpc>
                <a:spcPct val="90000"/>
              </a:lnSpc>
              <a:spcBef>
                <a:spcPct val="20000"/>
              </a:spcBef>
              <a:spcAft>
                <a:spcPts val="2406"/>
              </a:spcAft>
              <a:buFont typeface="Arial" pitchFamily="-1" charset="0"/>
              <a:buChar char="•"/>
            </a:pPr>
            <a:r>
              <a:rPr lang="nl-NL" sz="2700" dirty="0" err="1" smtClean="0">
                <a:solidFill>
                  <a:srgbClr val="00275D"/>
                </a:solidFill>
                <a:latin typeface="Century Gothic" pitchFamily="-1" charset="0"/>
                <a:sym typeface="Times" pitchFamily="-1" charset="0"/>
              </a:rPr>
              <a:t>homophily</a:t>
            </a:r>
            <a:r>
              <a:rPr lang="nl-NL" sz="2700" dirty="0" smtClean="0">
                <a:solidFill>
                  <a:srgbClr val="00275D"/>
                </a:solidFill>
                <a:latin typeface="Century Gothic" pitchFamily="-1" charset="0"/>
                <a:sym typeface="Times" pitchFamily="-1" charset="0"/>
              </a:rPr>
              <a:t>/ </a:t>
            </a:r>
            <a:r>
              <a:rPr lang="nl-NL" sz="2700" dirty="0" err="1" smtClean="0">
                <a:solidFill>
                  <a:srgbClr val="00275D"/>
                </a:solidFill>
                <a:latin typeface="Century Gothic" pitchFamily="-1" charset="0"/>
                <a:sym typeface="Times" pitchFamily="-1" charset="0"/>
              </a:rPr>
              <a:t>affiliation</a:t>
            </a:r>
            <a:endParaRPr lang="nl-NL" sz="2700" dirty="0" smtClean="0">
              <a:solidFill>
                <a:srgbClr val="00275D"/>
              </a:solidFill>
              <a:latin typeface="Century Gothic" pitchFamily="-1" charset="0"/>
              <a:sym typeface="Times" pitchFamily="-1" charset="0"/>
            </a:endParaRPr>
          </a:p>
          <a:p>
            <a:pPr marL="275034" indent="-275034" defTabSz="733440">
              <a:lnSpc>
                <a:spcPct val="90000"/>
              </a:lnSpc>
              <a:spcBef>
                <a:spcPct val="20000"/>
              </a:spcBef>
              <a:spcAft>
                <a:spcPts val="2406"/>
              </a:spcAft>
              <a:buFont typeface="Arial" pitchFamily="-1" charset="0"/>
              <a:buChar char="•"/>
            </a:pPr>
            <a:r>
              <a:rPr lang="nl-NL" sz="2700" dirty="0" err="1" smtClean="0">
                <a:solidFill>
                  <a:srgbClr val="00275D"/>
                </a:solidFill>
                <a:latin typeface="Century Gothic" pitchFamily="-1" charset="0"/>
                <a:sym typeface="Times" pitchFamily="-1" charset="0"/>
              </a:rPr>
              <a:t>structural</a:t>
            </a:r>
            <a:r>
              <a:rPr lang="nl-NL" sz="2700" dirty="0" smtClean="0">
                <a:solidFill>
                  <a:srgbClr val="00275D"/>
                </a:solidFill>
                <a:latin typeface="Century Gothic" pitchFamily="-1" charset="0"/>
                <a:sym typeface="Times" pitchFamily="-1" charset="0"/>
              </a:rPr>
              <a:t> </a:t>
            </a:r>
            <a:r>
              <a:rPr lang="nl-NL" sz="2700" dirty="0" err="1" smtClean="0">
                <a:solidFill>
                  <a:srgbClr val="00275D"/>
                </a:solidFill>
                <a:latin typeface="Century Gothic" pitchFamily="-1" charset="0"/>
                <a:sym typeface="Times" pitchFamily="-1" charset="0"/>
              </a:rPr>
              <a:t>balance</a:t>
            </a:r>
            <a:endParaRPr lang="nl-NL" sz="2700" dirty="0" smtClean="0">
              <a:solidFill>
                <a:srgbClr val="00275D"/>
              </a:solidFill>
              <a:latin typeface="Century Gothic" pitchFamily="-1" charset="0"/>
              <a:sym typeface="Times" pitchFamily="-1" charset="0"/>
            </a:endParaRPr>
          </a:p>
          <a:p>
            <a:pPr marL="275034" indent="-275034" defTabSz="733440">
              <a:lnSpc>
                <a:spcPct val="90000"/>
              </a:lnSpc>
              <a:spcBef>
                <a:spcPct val="20000"/>
              </a:spcBef>
              <a:spcAft>
                <a:spcPts val="2406"/>
              </a:spcAft>
              <a:buFont typeface="Arial" pitchFamily="-1" charset="0"/>
              <a:buChar char="•"/>
            </a:pPr>
            <a:r>
              <a:rPr lang="nl-NL" sz="2700" dirty="0" err="1" smtClean="0">
                <a:solidFill>
                  <a:srgbClr val="00275D"/>
                </a:solidFill>
                <a:latin typeface="Century Gothic" pitchFamily="-1" charset="0"/>
                <a:sym typeface="Times" pitchFamily="-1" charset="0"/>
              </a:rPr>
              <a:t>traffic</a:t>
            </a:r>
            <a:r>
              <a:rPr lang="nl-NL" sz="2700" dirty="0" smtClean="0">
                <a:solidFill>
                  <a:srgbClr val="00275D"/>
                </a:solidFill>
                <a:latin typeface="Century Gothic" pitchFamily="-1" charset="0"/>
                <a:sym typeface="Times" pitchFamily="-1" charset="0"/>
              </a:rPr>
              <a:t> </a:t>
            </a:r>
          </a:p>
          <a:p>
            <a:pPr marL="275034" indent="-275034" defTabSz="733440">
              <a:lnSpc>
                <a:spcPct val="90000"/>
              </a:lnSpc>
              <a:spcBef>
                <a:spcPct val="20000"/>
              </a:spcBef>
              <a:spcAft>
                <a:spcPts val="2406"/>
              </a:spcAft>
              <a:buFont typeface="Arial" pitchFamily="-1" charset="0"/>
              <a:buChar char="•"/>
            </a:pPr>
            <a:r>
              <a:rPr lang="nl-NL" sz="2700" dirty="0" smtClean="0">
                <a:solidFill>
                  <a:srgbClr val="00275D"/>
                </a:solidFill>
                <a:latin typeface="Century Gothic" pitchFamily="-1" charset="0"/>
                <a:sym typeface="Times" pitchFamily="-1" charset="0"/>
              </a:rPr>
              <a:t>search</a:t>
            </a:r>
          </a:p>
          <a:p>
            <a:pPr marL="275034" indent="-275034" defTabSz="733440">
              <a:lnSpc>
                <a:spcPct val="90000"/>
              </a:lnSpc>
              <a:spcBef>
                <a:spcPct val="20000"/>
              </a:spcBef>
              <a:spcAft>
                <a:spcPts val="2406"/>
              </a:spcAft>
              <a:buFont typeface="Arial" pitchFamily="-1" charset="0"/>
              <a:buChar char="•"/>
            </a:pPr>
            <a:endParaRPr lang="nl-NL" sz="2700" dirty="0" smtClean="0">
              <a:solidFill>
                <a:srgbClr val="00275D"/>
              </a:solidFill>
              <a:latin typeface="Century Gothic" pitchFamily="-1" charset="0"/>
              <a:sym typeface="Times" pitchFamily="-1" charset="0"/>
            </a:endParaRPr>
          </a:p>
          <a:p>
            <a:pPr marL="275034" indent="-275034" defTabSz="733440">
              <a:lnSpc>
                <a:spcPct val="90000"/>
              </a:lnSpc>
              <a:spcBef>
                <a:spcPct val="20000"/>
              </a:spcBef>
              <a:spcAft>
                <a:spcPts val="2406"/>
              </a:spcAft>
              <a:buFont typeface="Arial" pitchFamily="-1" charset="0"/>
              <a:buChar char="•"/>
            </a:pPr>
            <a:endParaRPr lang="nl-NL" sz="2700" dirty="0" smtClean="0">
              <a:solidFill>
                <a:srgbClr val="00275D"/>
              </a:solidFill>
              <a:latin typeface="Century Gothic" pitchFamily="-1" charset="0"/>
              <a:sym typeface="Times" pitchFamily="-1" charset="0"/>
            </a:endParaRPr>
          </a:p>
          <a:p>
            <a:pPr marL="275034" indent="-275034" defTabSz="733440">
              <a:lnSpc>
                <a:spcPct val="90000"/>
              </a:lnSpc>
              <a:spcBef>
                <a:spcPct val="20000"/>
              </a:spcBef>
              <a:spcAft>
                <a:spcPts val="2406"/>
              </a:spcAft>
              <a:buFont typeface="Arial" pitchFamily="-1" charset="0"/>
              <a:buChar char="•"/>
            </a:pPr>
            <a:endParaRPr lang="nl-NL" sz="2700" dirty="0" smtClean="0">
              <a:solidFill>
                <a:srgbClr val="00275D"/>
              </a:solidFill>
              <a:latin typeface="Century Gothic" pitchFamily="-1" charset="0"/>
              <a:sym typeface="Times" pitchFamily="-1"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844675" y="279400"/>
            <a:ext cx="8396288" cy="644525"/>
          </a:xfrm>
        </p:spPr>
        <p:txBody>
          <a:bodyPr/>
          <a:lstStyle/>
          <a:p>
            <a:r>
              <a:rPr lang="en-US" sz="3600" dirty="0" smtClean="0">
                <a:latin typeface="Century Gothic"/>
                <a:cs typeface="Century Gothic"/>
              </a:rPr>
              <a:t>Barabási (in: Linked, 2003)</a:t>
            </a:r>
            <a:endParaRPr lang="en-US" sz="3600">
              <a:latin typeface="Century Gothic"/>
              <a:cs typeface="Century Gothic"/>
            </a:endParaRPr>
          </a:p>
        </p:txBody>
      </p:sp>
      <p:sp>
        <p:nvSpPr>
          <p:cNvPr id="5" name="Content Placeholder 3"/>
          <p:cNvSpPr>
            <a:spLocks noGrp="1"/>
          </p:cNvSpPr>
          <p:nvPr>
            <p:ph idx="1"/>
          </p:nvPr>
        </p:nvSpPr>
        <p:spPr>
          <a:xfrm>
            <a:off x="1612900" y="1799431"/>
            <a:ext cx="3348062" cy="4419616"/>
          </a:xfrm>
        </p:spPr>
        <p:txBody>
          <a:bodyPr/>
          <a:lstStyle/>
          <a:p>
            <a:pPr marL="0" indent="0">
              <a:buNone/>
            </a:pPr>
            <a:r>
              <a:rPr lang="en-US" sz="3000">
                <a:latin typeface="Century Gothic"/>
                <a:cs typeface="Century Gothic"/>
              </a:rPr>
              <a:t>Internet is </a:t>
            </a:r>
            <a:r>
              <a:rPr lang="en-US" sz="3000" b="1">
                <a:solidFill>
                  <a:srgbClr val="800000"/>
                </a:solidFill>
                <a:latin typeface="Century Gothic"/>
                <a:cs typeface="Century Gothic"/>
              </a:rPr>
              <a:t>scale-free</a:t>
            </a:r>
            <a:r>
              <a:rPr lang="en-US" sz="3000" b="1">
                <a:latin typeface="Century Gothic"/>
                <a:cs typeface="Century Gothic"/>
              </a:rPr>
              <a:t>:</a:t>
            </a:r>
          </a:p>
          <a:p>
            <a:pPr>
              <a:buNone/>
            </a:pPr>
            <a:endParaRPr lang="en-US" sz="3000">
              <a:latin typeface="Century Gothic"/>
              <a:cs typeface="Century Gothic"/>
            </a:endParaRPr>
          </a:p>
          <a:p>
            <a:pPr algn="ctr">
              <a:buNone/>
            </a:pPr>
            <a:r>
              <a:rPr lang="nl-NL" sz="3000">
                <a:latin typeface="Century Gothic"/>
                <a:cs typeface="Century Gothic"/>
              </a:rPr>
              <a:t>P(k) </a:t>
            </a:r>
            <a:r>
              <a:rPr lang="nl-NL" sz="3000">
                <a:latin typeface="Century Gothic"/>
                <a:cs typeface="Century Gothic"/>
                <a:sym typeface="Symbol"/>
              </a:rPr>
              <a:t> </a:t>
            </a:r>
            <a:r>
              <a:rPr lang="nl-NL" sz="3000">
                <a:latin typeface="Century Gothic"/>
                <a:cs typeface="Century Gothic"/>
              </a:rPr>
              <a:t>k</a:t>
            </a:r>
            <a:r>
              <a:rPr lang="nl-NL" sz="3000" baseline="30000">
                <a:latin typeface="Century Gothic"/>
                <a:cs typeface="Century Gothic"/>
              </a:rPr>
              <a:t>a</a:t>
            </a:r>
            <a:endParaRPr lang="en-US" sz="3000">
              <a:latin typeface="Century Gothic"/>
              <a:cs typeface="Century Gothic"/>
            </a:endParaRPr>
          </a:p>
          <a:p>
            <a:pPr>
              <a:buNone/>
            </a:pPr>
            <a:endParaRPr lang="en-US" sz="3000">
              <a:latin typeface="Century Gothic"/>
              <a:cs typeface="Century Gothic"/>
            </a:endParaRPr>
          </a:p>
          <a:p>
            <a:pPr marL="0" indent="0">
              <a:buNone/>
            </a:pPr>
            <a:r>
              <a:rPr lang="en-US" sz="3000">
                <a:latin typeface="Century Gothic"/>
                <a:cs typeface="Century Gothic"/>
              </a:rPr>
              <a:t>through </a:t>
            </a:r>
            <a:r>
              <a:rPr lang="en-US" sz="3000" b="1">
                <a:latin typeface="Century Gothic"/>
                <a:cs typeface="Century Gothic"/>
              </a:rPr>
              <a:t>growth</a:t>
            </a:r>
            <a:r>
              <a:rPr lang="en-US" sz="3000">
                <a:latin typeface="Century Gothic"/>
                <a:cs typeface="Century Gothic"/>
              </a:rPr>
              <a:t> and </a:t>
            </a:r>
            <a:r>
              <a:rPr lang="en-US" sz="3000" b="1">
                <a:latin typeface="Century Gothic"/>
                <a:cs typeface="Century Gothic"/>
              </a:rPr>
              <a:t>preferential attachment</a:t>
            </a:r>
          </a:p>
        </p:txBody>
      </p:sp>
      <p:sp>
        <p:nvSpPr>
          <p:cNvPr id="7" name="Rectangle 15"/>
          <p:cNvSpPr>
            <a:spLocks noChangeArrowheads="1"/>
          </p:cNvSpPr>
          <p:nvPr/>
        </p:nvSpPr>
        <p:spPr bwMode="auto">
          <a:xfrm>
            <a:off x="7799387" y="5391943"/>
            <a:ext cx="2555875" cy="14128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9" name="Picture 8" descr="us2"/>
          <p:cNvPicPr>
            <a:picLocks noChangeAspect="1" noChangeArrowheads="1"/>
          </p:cNvPicPr>
          <p:nvPr/>
        </p:nvPicPr>
        <p:blipFill>
          <a:blip r:embed="rId3"/>
          <a:srcRect/>
          <a:stretch>
            <a:fillRect/>
          </a:stretch>
        </p:blipFill>
        <p:spPr bwMode="auto">
          <a:xfrm>
            <a:off x="4965700" y="4237831"/>
            <a:ext cx="4370376" cy="2395537"/>
          </a:xfrm>
          <a:prstGeom prst="rect">
            <a:avLst/>
          </a:prstGeom>
          <a:solidFill>
            <a:schemeClr val="bg1"/>
          </a:solidFill>
          <a:ln w="9525">
            <a:noFill/>
            <a:miter lim="800000"/>
            <a:headEnd/>
            <a:tailEnd/>
          </a:ln>
        </p:spPr>
      </p:pic>
      <p:pic>
        <p:nvPicPr>
          <p:cNvPr id="10" name="Picture 9" descr="power_pk"/>
          <p:cNvPicPr>
            <a:picLocks noChangeAspect="1" noChangeArrowheads="1"/>
          </p:cNvPicPr>
          <p:nvPr/>
        </p:nvPicPr>
        <p:blipFill>
          <a:blip r:embed="rId4"/>
          <a:srcRect/>
          <a:stretch>
            <a:fillRect/>
          </a:stretch>
        </p:blipFill>
        <p:spPr bwMode="auto">
          <a:xfrm>
            <a:off x="5499100" y="1418431"/>
            <a:ext cx="4648200" cy="3008014"/>
          </a:xfrm>
          <a:prstGeom prst="rect">
            <a:avLst/>
          </a:prstGeom>
          <a:solidFill>
            <a:schemeClr val="bg1"/>
          </a:solidFill>
        </p:spPr>
      </p:pic>
      <p:sp>
        <p:nvSpPr>
          <p:cNvPr id="11" name="Text Box 10"/>
          <p:cNvSpPr txBox="1">
            <a:spLocks noChangeArrowheads="1"/>
          </p:cNvSpPr>
          <p:nvPr/>
        </p:nvSpPr>
        <p:spPr bwMode="auto">
          <a:xfrm>
            <a:off x="6481467" y="1342231"/>
            <a:ext cx="3434354" cy="461665"/>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ctr">
              <a:spcBef>
                <a:spcPct val="50000"/>
              </a:spcBef>
            </a:pPr>
            <a:r>
              <a:rPr lang="en-US" sz="2400">
                <a:solidFill>
                  <a:srgbClr val="001A50"/>
                </a:solidFill>
                <a:latin typeface="Century Gothic"/>
                <a:cs typeface="Century Gothic"/>
              </a:rPr>
              <a:t>Power-law distribution</a:t>
            </a:r>
          </a:p>
        </p:txBody>
      </p:sp>
      <p:sp>
        <p:nvSpPr>
          <p:cNvPr id="12" name="Text Box 11"/>
          <p:cNvSpPr txBox="1">
            <a:spLocks noChangeArrowheads="1"/>
          </p:cNvSpPr>
          <p:nvPr/>
        </p:nvSpPr>
        <p:spPr bwMode="auto">
          <a:xfrm>
            <a:off x="4965700" y="6066631"/>
            <a:ext cx="2895600" cy="830997"/>
          </a:xfrm>
          <a:prstGeom prst="rect">
            <a:avLst/>
          </a:prstGeom>
          <a:solidFill>
            <a:schemeClr val="bg1"/>
          </a:solidFill>
          <a:ln w="9525">
            <a:noFill/>
            <a:miter lim="800000"/>
            <a:headEnd/>
            <a:tailEnd/>
          </a:ln>
          <a:effectLst/>
        </p:spPr>
        <p:txBody>
          <a:bodyPr>
            <a:prstTxWarp prst="textNoShape">
              <a:avLst/>
            </a:prstTxWarp>
            <a:spAutoFit/>
          </a:bodyPr>
          <a:lstStyle/>
          <a:p>
            <a:pPr algn="ctr">
              <a:spcBef>
                <a:spcPct val="50000"/>
              </a:spcBef>
            </a:pPr>
            <a:r>
              <a:rPr lang="en-US" sz="2400">
                <a:solidFill>
                  <a:srgbClr val="001A50"/>
                </a:solidFill>
                <a:latin typeface="Century Gothic"/>
                <a:cs typeface="Century Gothic"/>
              </a:rPr>
              <a:t>Scale-free Network</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7lmmR55Pdk6fHbYWUR1MEA"/>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7lmmR55Pdk6fHbYWUR1MEA"/>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4zN6pdgdgUCMU31IRk9a_g"/>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eERfYcEv2Uaji2trKoVWZQ"/>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4zN6pdgdgUCMU31IRk9a_g"/>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4zN6pdgdgUCMU31IRk9a_g"/>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7lmmR55Pdk6fHbYWUR1MEA"/>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N3R4euMb6k.H2pUY190Qkg"/>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9zY_ex_Uy0GoVg0EgFMr0g"/>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KNoGCktoHkiEoxpr.1RmBA"/>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iWaQZn96ckO08X6hFfhYGg"/>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Gjl3tEYJ3U6Z0weNe77B6A"/>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gkwE93_C4UGZdU2UE65XwA"/>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luD70GLZRk6kdVtjVfCU.w"/>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bn_f420IbUubj.gLlYaCiA"/>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8BwzCHLzh0CE09dg0V6ssQ"/>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j3ILpayb90WMI553l0WBjg"/>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_kbToG9VSkGiyC35343_GA"/>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9vEafphnMUura26btT7mmQ"/>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m_30eEhlTEaGXygejiXKlg"/>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1Kz00yYdlU6ziGBU0YL9Lg"/>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KTV_tVDSg0G0iFpMdY_k7Q"/>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R10k6WhvaEOmreX7iZ4.ag"/>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ba1cPGGx806si3DN.7V7pg"/>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S3hVbMbwrUqT.Yokp9bE1g"/>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vSxFOa3fMkiXrP39FCd6YQ"/>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6tJyWXDZy0ivKLYVkvvnIQ"/>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GYqiNv3oOEqMDwCFgSOXNA"/>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E.jWQdi7VkCdL._yZCSv.w"/>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cpOwN6CtL0CZNb1P0_6sfg"/>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XNVQnjBXD06Ll7fw7_rMsQ"/>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lnJ5HWhGVE.h4ijdqs8c.Q"/>
</p:tagLst>
</file>

<file path=ppt/tags/tag4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yxiVIl5uH0yrONBc9nrYig"/>
</p:tagLst>
</file>

<file path=ppt/tags/tag4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uWviU5.mN067LxYDt4EDUw"/>
</p:tagLst>
</file>

<file path=ppt/tags/tag4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CHypM7cRp0uzbu_yTfI7jQ"/>
</p:tagLst>
</file>

<file path=ppt/tags/tag4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Ihhz4PW_gUycfQPM9N8.Ww"/>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7lmmR55Pdk6fHbYWUR1MEA"/>
</p:tagLst>
</file>

<file path=ppt/tags/tag5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CHypM7cRp0uzbu_yTfI7jQ"/>
</p:tagLst>
</file>

<file path=ppt/tags/tag5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Ihhz4PW_gUycfQPM9N8.Ww"/>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7lmmR55Pdk6fHbYWUR1MEA"/>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thinkcellActiveDocDoNotDelete"/>
</p:tagLst>
</file>

<file path=ppt/theme/theme1.xml><?xml version="1.0" encoding="utf-8"?>
<a:theme xmlns:a="http://schemas.openxmlformats.org/drawingml/2006/main" name="RSM-D-Age [2012] v1">
  <a:themeElements>
    <a:clrScheme name="3_RSM-A1-corporate-editable-PPT 1">
      <a:dk1>
        <a:srgbClr val="6A5546"/>
      </a:dk1>
      <a:lt1>
        <a:srgbClr val="FFFFFF"/>
      </a:lt1>
      <a:dk2>
        <a:srgbClr val="00275D"/>
      </a:dk2>
      <a:lt2>
        <a:srgbClr val="DDD3CB"/>
      </a:lt2>
      <a:accent1>
        <a:srgbClr val="7F93AE"/>
      </a:accent1>
      <a:accent2>
        <a:srgbClr val="CBD3DE"/>
      </a:accent2>
      <a:accent3>
        <a:srgbClr val="FFFFFF"/>
      </a:accent3>
      <a:accent4>
        <a:srgbClr val="59473A"/>
      </a:accent4>
      <a:accent5>
        <a:srgbClr val="C0C8D3"/>
      </a:accent5>
      <a:accent6>
        <a:srgbClr val="B8BFC9"/>
      </a:accent6>
      <a:hlink>
        <a:srgbClr val="00275D"/>
      </a:hlink>
      <a:folHlink>
        <a:srgbClr val="00275D"/>
      </a:folHlink>
    </a:clrScheme>
    <a:fontScheme name="3_RSM-A1-corporate-editable-PP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RSM-A1-corporate-editable-PPT 1">
        <a:dk1>
          <a:srgbClr val="6A5546"/>
        </a:dk1>
        <a:lt1>
          <a:srgbClr val="FFFFFF"/>
        </a:lt1>
        <a:dk2>
          <a:srgbClr val="00275D"/>
        </a:dk2>
        <a:lt2>
          <a:srgbClr val="DDD3CB"/>
        </a:lt2>
        <a:accent1>
          <a:srgbClr val="7F93AE"/>
        </a:accent1>
        <a:accent2>
          <a:srgbClr val="CBD3DE"/>
        </a:accent2>
        <a:accent3>
          <a:srgbClr val="FFFFFF"/>
        </a:accent3>
        <a:accent4>
          <a:srgbClr val="59473A"/>
        </a:accent4>
        <a:accent5>
          <a:srgbClr val="C0C8D3"/>
        </a:accent5>
        <a:accent6>
          <a:srgbClr val="B8BFC9"/>
        </a:accent6>
        <a:hlink>
          <a:srgbClr val="00275D"/>
        </a:hlink>
        <a:folHlink>
          <a:srgbClr val="0027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Detecon new2">
      <a:dk1>
        <a:srgbClr val="000000"/>
      </a:dk1>
      <a:lt1>
        <a:srgbClr val="FFFFFF"/>
      </a:lt1>
      <a:dk2>
        <a:srgbClr val="C3CFE1"/>
      </a:dk2>
      <a:lt2>
        <a:srgbClr val="E6E6E6"/>
      </a:lt2>
      <a:accent1>
        <a:srgbClr val="6685B3"/>
      </a:accent1>
      <a:accent2>
        <a:srgbClr val="FFAA1F"/>
      </a:accent2>
      <a:accent3>
        <a:srgbClr val="969696"/>
      </a:accent3>
      <a:accent4>
        <a:srgbClr val="BEBEBE"/>
      </a:accent4>
      <a:accent5>
        <a:srgbClr val="00337F"/>
      </a:accent5>
      <a:accent6>
        <a:srgbClr val="4F4F4F"/>
      </a:accent6>
      <a:hlink>
        <a:srgbClr val="00337F"/>
      </a:hlink>
      <a:folHlink>
        <a:srgbClr val="7030A0"/>
      </a:folHlink>
    </a:clrScheme>
    <a:fontScheme name="Dete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accent3"/>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200" b="0" i="0" u="none" strike="noStrike" cap="none" normalizeH="0" baseline="0" dirty="0" err="1" smtClean="0">
            <a:ln>
              <a:noFill/>
            </a:ln>
            <a:solidFill>
              <a:schemeClr val="tx1"/>
            </a:solidFill>
            <a:effectLst/>
            <a:latin typeface="Arial" charset="0"/>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200" dirty="0" err="1" smtClean="0">
            <a:latin typeface="+mn-lt"/>
          </a:defRPr>
        </a:defPPr>
      </a:lstStyle>
    </a:tx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1643</TotalTime>
  <Words>2450</Words>
  <Application>Microsoft Macintosh PowerPoint</Application>
  <PresentationFormat>Custom</PresentationFormat>
  <Paragraphs>212</Paragraphs>
  <Slides>28</Slides>
  <Notes>23</Notes>
  <HiddenSlides>0</HiddenSlides>
  <MMClips>4</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RSM-D-Age [2012] v1</vt:lpstr>
      <vt:lpstr>blank</vt:lpstr>
      <vt:lpstr>think-cell Slide</vt:lpstr>
      <vt:lpstr>HOW THE NETWORK WINS....    </vt:lpstr>
      <vt:lpstr>Agenda</vt:lpstr>
      <vt:lpstr>Slide 3</vt:lpstr>
      <vt:lpstr>Slide 4</vt:lpstr>
      <vt:lpstr>Core concepts</vt:lpstr>
      <vt:lpstr>Your social network </vt:lpstr>
      <vt:lpstr>Jure Leskovitz, Eric Horvitz (2008)</vt:lpstr>
      <vt:lpstr>Slide 8</vt:lpstr>
      <vt:lpstr>Barabási (in: Linked, 2003)</vt:lpstr>
      <vt:lpstr>Network structure and position</vt:lpstr>
      <vt:lpstr>Dynamics of networks</vt:lpstr>
      <vt:lpstr>Mapping and horizon</vt:lpstr>
      <vt:lpstr>Slide 13</vt:lpstr>
      <vt:lpstr>Slide 14</vt:lpstr>
      <vt:lpstr>The problem with supply chains</vt:lpstr>
      <vt:lpstr>Slide 16</vt:lpstr>
      <vt:lpstr>Propagation in business networks</vt:lpstr>
      <vt:lpstr>Braess's paradox</vt:lpstr>
      <vt:lpstr>Braess's paradox</vt:lpstr>
      <vt:lpstr>The business challenge</vt:lpstr>
      <vt:lpstr>Innerhalb eines Smart Business Networks sind verschiedenen Strategien möglich. Eine Brückenposition und ein weiter Geschäftshorizont bringen Positionierungsvorteile.</vt:lpstr>
      <vt:lpstr>The real thing?</vt:lpstr>
      <vt:lpstr>The real thing?</vt:lpstr>
      <vt:lpstr>quirky.com – product development</vt:lpstr>
      <vt:lpstr>a socially developed product?</vt:lpstr>
      <vt:lpstr>make it at Techshop?</vt:lpstr>
      <vt:lpstr>Slide 27</vt:lpstr>
      <vt:lpstr>Slide 28</vt:lpstr>
    </vt:vector>
  </TitlesOfParts>
  <Company>Rotterdam 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Maron Zewdie</dc:creator>
  <cp:lastModifiedBy>Peter Vervest</cp:lastModifiedBy>
  <cp:revision>146</cp:revision>
  <cp:lastPrinted>2012-11-19T10:24:49Z</cp:lastPrinted>
  <dcterms:created xsi:type="dcterms:W3CDTF">2012-11-21T08:08:44Z</dcterms:created>
  <dcterms:modified xsi:type="dcterms:W3CDTF">2012-11-21T08:10:09Z</dcterms:modified>
</cp:coreProperties>
</file>