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Default Extension="gif" ContentType="image/gif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4" r:id="rId2"/>
    <p:sldMasterId id="2147483659" r:id="rId3"/>
  </p:sldMasterIdLst>
  <p:notesMasterIdLst>
    <p:notesMasterId r:id="rId12"/>
  </p:notesMasterIdLst>
  <p:handoutMasterIdLst>
    <p:handoutMasterId r:id="rId13"/>
  </p:handoutMasterIdLst>
  <p:sldIdLst>
    <p:sldId id="256" r:id="rId4"/>
    <p:sldId id="338" r:id="rId5"/>
    <p:sldId id="351" r:id="rId6"/>
    <p:sldId id="355" r:id="rId7"/>
    <p:sldId id="350" r:id="rId8"/>
    <p:sldId id="366" r:id="rId9"/>
    <p:sldId id="336" r:id="rId10"/>
    <p:sldId id="368" r:id="rId11"/>
  </p:sldIdLst>
  <p:sldSz cx="9144000" cy="6858000" type="screen4x3"/>
  <p:notesSz cx="6797675" cy="9872663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8B0DA1D-E7FB-4493-B2A3-969EF55D34DF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9" autoAdjust="0"/>
    <p:restoredTop sz="94627" autoAdjust="0"/>
  </p:normalViewPr>
  <p:slideViewPr>
    <p:cSldViewPr snapToGrid="0" snapToObjects="1">
      <p:cViewPr>
        <p:scale>
          <a:sx n="70" d="100"/>
          <a:sy n="70" d="100"/>
        </p:scale>
        <p:origin x="-1188" y="-78"/>
      </p:cViewPr>
      <p:guideLst>
        <p:guide orient="horz" pos="935"/>
        <p:guide orient="horz" pos="3929"/>
        <p:guide orient="horz" pos="436"/>
        <p:guide orient="horz" pos="4201"/>
        <p:guide orient="horz" pos="732"/>
        <p:guide pos="5587"/>
        <p:guide pos="1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606" y="-9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/>
          <a:lstStyle>
            <a:lvl1pPr algn="l">
              <a:defRPr sz="1300"/>
            </a:lvl1pPr>
          </a:lstStyle>
          <a:p>
            <a:endParaRPr lang="de-DE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/>
          <a:lstStyle>
            <a:lvl1pPr algn="r">
              <a:defRPr sz="1300"/>
            </a:lvl1pPr>
          </a:lstStyle>
          <a:p>
            <a:r>
              <a:rPr lang="en-US" sz="800" dirty="0">
                <a:latin typeface="Calibri" pitchFamily="34" charset="0"/>
              </a:rPr>
              <a:t>© Detecon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 anchor="b"/>
          <a:lstStyle>
            <a:lvl1pPr algn="l">
              <a:defRPr sz="1300"/>
            </a:lvl1pPr>
          </a:lstStyle>
          <a:p>
            <a:r>
              <a:rPr lang="en-US" sz="800" dirty="0">
                <a:latin typeface="Calibri" pitchFamily="34" charset="0"/>
              </a:rPr>
              <a:t>blank.potx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 anchor="b"/>
          <a:lstStyle>
            <a:lvl1pPr algn="r">
              <a:defRPr sz="1300"/>
            </a:lvl1pPr>
          </a:lstStyle>
          <a:p>
            <a:fld id="{31E315EA-06BA-4541-8C95-93A41C3003BD}" type="slidenum">
              <a:rPr lang="de-DE" sz="800">
                <a:latin typeface="Calibri" pitchFamily="34" charset="0"/>
              </a:rPr>
              <a:pPr/>
              <a:t>‹Nr.›</a:t>
            </a:fld>
            <a:endParaRPr lang="en-US" sz="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3156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/>
          <a:lstStyle>
            <a:lvl1pPr algn="r">
              <a:defRPr sz="1300"/>
            </a:lvl1pPr>
          </a:lstStyle>
          <a:p>
            <a:r>
              <a:rPr dirty="0" smtClean="0"/>
              <a:t>© Detecon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8" tIns="47628" rIns="95258" bIns="47628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5258" tIns="47628" rIns="95258" bIns="47628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 anchor="b"/>
          <a:lstStyle>
            <a:lvl1pPr algn="l">
              <a:defRPr sz="1300"/>
            </a:lvl1pPr>
          </a:lstStyle>
          <a:p>
            <a:r>
              <a:rPr dirty="0" smtClean="0"/>
              <a:t>blank.potx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5258" tIns="47628" rIns="95258" bIns="47628" rtlCol="0" anchor="b"/>
          <a:lstStyle>
            <a:lvl1pPr algn="r">
              <a:defRPr sz="1300"/>
            </a:lvl1pPr>
          </a:lstStyle>
          <a:p>
            <a:fld id="{0D50692B-E0F8-4B17-BC73-08F725113356}" type="slidenum">
              <a:rPr lang="de-DE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54116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 smtClean="0"/>
              <a:t>© Detecon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2821-7F32-4900-87C6-E860748C2D77}" type="slidenum">
              <a:rPr lang="de-DE"/>
              <a:pPr/>
              <a:t>1</a:t>
            </a:fld>
            <a:endParaRPr lang="en-US" dirty="0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9775"/>
            <a:ext cx="4941887" cy="3705225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933" y="4683267"/>
            <a:ext cx="6013810" cy="444582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blank.potx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© Detecon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blank.potx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692B-E0F8-4B17-BC73-08F725113356}" type="slidenum">
              <a:rPr lang="de-DE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7BFE85F8-FD42-4CB8-B5EE-41C13A30A929}" type="slidenum">
              <a:rPr lang="de-DE" sz="900"/>
              <a:pPr/>
              <a:t>3</a:t>
            </a:fld>
            <a:endParaRPr lang="de-DE" sz="900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92E67DA0-6CFF-4A8A-BDB9-DC0C110FE5FD}" type="slidenum">
              <a:rPr lang="de-DE" sz="900"/>
              <a:pPr/>
              <a:t>6</a:t>
            </a:fld>
            <a:endParaRPr lang="de-DE" sz="900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dirty="0"/>
              <a:t>Page</a:t>
            </a:r>
            <a:r>
              <a:rPr lang="de-DE" sz="700" dirty="0"/>
              <a:t> </a:t>
            </a:r>
            <a:fld id="{E7F4FEED-7559-4F14-8A9E-482A0949A799}" type="slidenum">
              <a:rPr lang="de-DE" sz="900"/>
              <a:pPr/>
              <a:t>8</a:t>
            </a:fld>
            <a:endParaRPr lang="de-DE" sz="900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1.bin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8.png"/><Relationship Id="rId4" Type="http://schemas.openxmlformats.org/officeDocument/2006/relationships/tags" Target="../tags/tag20.xml"/><Relationship Id="rId9" Type="http://schemas.openxmlformats.org/officeDocument/2006/relationships/hyperlink" Target="http://www.bitkom.org/Default.aspx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4.xml"/><Relationship Id="rId9" Type="http://schemas.openxmlformats.org/officeDocument/2006/relationships/oleObject" Target="../embeddings/oleObject15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17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6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7.bin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oleObject" Target="../embeddings/oleObject8.bin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hs-heilbronn.de/662399/Zukunftsforum_Wegweiser_Zukunft.jp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349" y="0"/>
            <a:ext cx="9150350" cy="6860578"/>
          </a:xfrm>
          <a:prstGeom prst="rect">
            <a:avLst/>
          </a:prstGeom>
          <a:noFill/>
        </p:spPr>
      </p:pic>
      <p:graphicFrame>
        <p:nvGraphicFramePr>
          <p:cNvPr id="5" name="Object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2" name="think-cell Slide" r:id="rId7" imgW="0" imgH="0" progId="TCLayout.ActiveDocument.1">
              <p:embed/>
            </p:oleObj>
          </a:graphicData>
        </a:graphic>
      </p:graphicFrame>
      <p:sp>
        <p:nvSpPr>
          <p:cNvPr id="8" name="Rectangle 2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>
            <a:off x="1588" y="5719763"/>
            <a:ext cx="9142412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r>
              <a:rPr lang="en-US" b="1" dirty="0" smtClean="0"/>
              <a:t>       KOOPERATIONSMODELLE UND UMSETZUNGSSTRATEGIEN</a:t>
            </a:r>
            <a:endParaRPr lang="de-DE" dirty="0"/>
          </a:p>
        </p:txBody>
      </p:sp>
      <p:sp>
        <p:nvSpPr>
          <p:cNvPr id="13" name="Claim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587" y="6230937"/>
            <a:ext cx="9142412" cy="431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96000" tIns="0" rIns="0" bIns="0" anchor="ctr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31213" algn="r"/>
              </a:tabLst>
              <a:defRPr/>
            </a:pPr>
            <a:r>
              <a:rPr lang="en-US" sz="1400" b="1" i="0" dirty="0" smtClean="0">
                <a:solidFill>
                  <a:schemeClr val="bg1"/>
                </a:solidFill>
              </a:rPr>
              <a:t>Enabling “Business-as-a-Service”</a:t>
            </a:r>
            <a:r>
              <a:rPr lang="en-US" sz="1000" b="1" i="0" dirty="0" smtClean="0">
                <a:solidFill>
                  <a:schemeClr val="bg1"/>
                </a:solidFill>
              </a:rPr>
              <a:t>	Lars</a:t>
            </a:r>
            <a:r>
              <a:rPr lang="en-US" sz="1000" b="1" i="0" baseline="0" dirty="0" smtClean="0">
                <a:solidFill>
                  <a:schemeClr val="bg1"/>
                </a:solidFill>
              </a:rPr>
              <a:t> Theobaldt, </a:t>
            </a:r>
            <a:r>
              <a:rPr lang="en-US" sz="1000" b="1" i="0" dirty="0" err="1" smtClean="0">
                <a:solidFill>
                  <a:schemeClr val="bg1"/>
                </a:solidFill>
              </a:rPr>
              <a:t>Münchner</a:t>
            </a:r>
            <a:r>
              <a:rPr lang="en-US" sz="1000" b="1" i="0" baseline="0" dirty="0" smtClean="0">
                <a:solidFill>
                  <a:schemeClr val="bg1"/>
                </a:solidFill>
              </a:rPr>
              <a:t> </a:t>
            </a:r>
            <a:r>
              <a:rPr lang="en-US" sz="1000" b="1" i="0" baseline="0" dirty="0" err="1" smtClean="0">
                <a:solidFill>
                  <a:schemeClr val="bg1"/>
                </a:solidFill>
              </a:rPr>
              <a:t>Kreis</a:t>
            </a:r>
            <a:r>
              <a:rPr lang="en-US" sz="1000" b="1" i="0" baseline="0" dirty="0" smtClean="0">
                <a:solidFill>
                  <a:schemeClr val="bg1"/>
                </a:solidFill>
              </a:rPr>
              <a:t>, 22.11.2012</a:t>
            </a:r>
            <a:endParaRPr lang="en-US" sz="1000" b="1" i="0" dirty="0" smtClean="0">
              <a:solidFill>
                <a:schemeClr val="bg1"/>
              </a:solidFill>
            </a:endParaRPr>
          </a:p>
        </p:txBody>
      </p:sp>
      <p:pic>
        <p:nvPicPr>
          <p:cNvPr id="14" name="Picture 8" descr="C:\Users\StBerger\Desktop\DeTeCon\Template-Vorlagen\DC_Logo_blue_RGB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7753698" y="5807446"/>
            <a:ext cx="1081882" cy="2517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918" name="think-cell Slide" r:id="rId6" imgW="0" imgH="0" progId="TCLayout.ActiveDocument.1">
              <p:embed/>
            </p:oleObj>
          </a:graphicData>
        </a:graphic>
      </p:graphicFrame>
      <p:sp>
        <p:nvSpPr>
          <p:cNvPr id="5" name="OT_FootnoteSource" hidden="1"/>
          <p:cNvSpPr txBox="1"/>
          <p:nvPr>
            <p:custDataLst>
              <p:tags r:id="rId2"/>
            </p:custDataLst>
          </p:nvPr>
        </p:nvSpPr>
        <p:spPr>
          <a:xfrm>
            <a:off x="284163" y="5948363"/>
            <a:ext cx="4152900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	1	Text</a:t>
            </a:r>
          </a:p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Source:		</a:t>
            </a:r>
            <a:r>
              <a:rPr lang="de-DE" sz="800" i="1" dirty="0" err="1">
                <a:solidFill>
                  <a:srgbClr val="000000"/>
                </a:solidFill>
              </a:rPr>
              <a:t>FootnoteAndSource</a:t>
            </a:r>
            <a:endParaRPr lang="de-DE" sz="800" i="1" dirty="0">
              <a:solidFill>
                <a:srgbClr val="000000"/>
              </a:solidFill>
            </a:endParaRPr>
          </a:p>
        </p:txBody>
      </p:sp>
      <p:sp>
        <p:nvSpPr>
          <p:cNvPr id="6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OfficeToolsTextBox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Zweite Ebene</a:t>
            </a:r>
          </a:p>
          <a:p>
            <a:pPr lvl="2">
              <a:defRPr/>
            </a:pPr>
            <a:r>
              <a:rPr lang="de-DE" dirty="0" smtClean="0">
                <a:solidFill>
                  <a:srgbClr val="000000"/>
                </a:solidFill>
              </a:rPr>
              <a:t>Dritte Ebene</a:t>
            </a:r>
          </a:p>
          <a:p>
            <a:pPr lvl="3">
              <a:defRPr/>
            </a:pPr>
            <a:r>
              <a:rPr lang="de-DE" dirty="0" smtClean="0">
                <a:solidFill>
                  <a:srgbClr val="000000"/>
                </a:solidFill>
              </a:rPr>
              <a:t>Vierte Ebene</a:t>
            </a:r>
          </a:p>
          <a:p>
            <a:pPr lvl="4">
              <a:defRPr/>
            </a:pPr>
            <a:r>
              <a:rPr lang="de-DE" dirty="0" smtClean="0">
                <a:solidFill>
                  <a:srgbClr val="000000"/>
                </a:solidFill>
              </a:rPr>
              <a:t>Fünfte Ebene</a:t>
            </a:r>
          </a:p>
          <a:p>
            <a:pPr lvl="5">
              <a:defRPr/>
            </a:pPr>
            <a:r>
              <a:rPr lang="de-DE" dirty="0" smtClean="0">
                <a:solidFill>
                  <a:srgbClr val="000000"/>
                </a:solidFill>
              </a:rPr>
              <a:t>Sechste Ebene</a:t>
            </a:r>
          </a:p>
          <a:p>
            <a:pPr lvl="6">
              <a:defRPr/>
            </a:pPr>
            <a:r>
              <a:rPr lang="de-DE" dirty="0" smtClean="0">
                <a:solidFill>
                  <a:srgbClr val="000000"/>
                </a:solidFill>
              </a:rPr>
              <a:t>Siebente Ebene</a:t>
            </a:r>
          </a:p>
          <a:p>
            <a:pPr lvl="7">
              <a:defRPr/>
            </a:pPr>
            <a:r>
              <a:rPr lang="de-DE" dirty="0" smtClean="0">
                <a:solidFill>
                  <a:srgbClr val="000000"/>
                </a:solidFill>
              </a:rPr>
              <a:t>Achte Ebene</a:t>
            </a:r>
          </a:p>
          <a:p>
            <a:pPr lvl="8">
              <a:defRPr/>
            </a:pPr>
            <a:r>
              <a:rPr lang="de-DE" dirty="0" smtClean="0">
                <a:solidFill>
                  <a:srgbClr val="000000"/>
                </a:solidFill>
              </a:rPr>
              <a:t>Neunte Ebene</a:t>
            </a:r>
          </a:p>
        </p:txBody>
      </p:sp>
      <p:pic>
        <p:nvPicPr>
          <p:cNvPr id="7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T_ClientLogo" descr="Logo: Bundesverband Informationswirtschaft, Telekommunikation und neue Medien e.V." hidden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10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defRPr/>
              </a:pPr>
              <a:endParaRPr/>
            </a:p>
          </p:txBody>
        </p:sp>
      </p:grpSp>
      <p:pic>
        <p:nvPicPr>
          <p:cNvPr id="12" name="Picture 3" descr="C:\Users\StBerger\Desktop\DeTeCon\Template-Vorlagen\T-Logo_2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2" y="6376992"/>
            <a:ext cx="968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3919" name="think-cell Slide" r:id="rId11" imgW="0" imgH="0" progId="TCLayout.ActiveDocument.1">
              <p:embed/>
            </p:oleObj>
          </a:graphicData>
        </a:graphic>
      </p:graphicFrame>
      <p:sp>
        <p:nvSpPr>
          <p:cNvPr id="14" name="Rectangle 2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588" y="5719763"/>
            <a:ext cx="9142412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Claim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588" y="6230938"/>
            <a:ext cx="9142412" cy="431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96000" tIns="0" rIns="0" bIns="0" anchor="ctr"/>
          <a:lstStyle/>
          <a:p>
            <a:pPr>
              <a:defRPr/>
            </a:pPr>
            <a:endParaRPr/>
          </a:p>
        </p:txBody>
      </p:sp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3351" y="5807079"/>
            <a:ext cx="10826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5772154"/>
            <a:ext cx="8461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320802" y="1154114"/>
            <a:ext cx="4013200" cy="1470025"/>
          </a:xfrm>
        </p:spPr>
        <p:txBody>
          <a:bodyPr/>
          <a:lstStyle>
            <a:lvl1pPr algn="r">
              <a:defRPr sz="1600"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185993" y="2897188"/>
            <a:ext cx="3148011" cy="736600"/>
          </a:xfrm>
        </p:spPr>
        <p:txBody>
          <a:bodyPr/>
          <a:lstStyle>
            <a:lvl1pPr marL="0" indent="0" algn="r">
              <a:spcBef>
                <a:spcPts val="720"/>
              </a:spcBef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4942" name="think-cell Slide" r:id="rId4" imgW="0" imgH="0" progId="TCLayout.ActiveDocument.1">
              <p:embed/>
            </p:oleObj>
          </a:graphicData>
        </a:graphic>
      </p:graphicFrame>
      <p:sp>
        <p:nvSpPr>
          <p:cNvPr id="6" name="OT_FootnoteSource" hidden="1"/>
          <p:cNvSpPr txBox="1"/>
          <p:nvPr>
            <p:custDataLst>
              <p:tags r:id="rId2"/>
            </p:custDataLst>
          </p:nvPr>
        </p:nvSpPr>
        <p:spPr>
          <a:xfrm>
            <a:off x="284163" y="5948363"/>
            <a:ext cx="4152900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	1	Text</a:t>
            </a:r>
          </a:p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Source:		</a:t>
            </a:r>
            <a:r>
              <a:rPr lang="de-DE" sz="800" i="1" dirty="0" err="1">
                <a:solidFill>
                  <a:srgbClr val="000000"/>
                </a:solidFill>
              </a:rPr>
              <a:t>FootnoteAndSource</a:t>
            </a:r>
            <a:endParaRPr lang="de-DE" sz="800" i="1" dirty="0">
              <a:solidFill>
                <a:srgbClr val="000000"/>
              </a:solidFill>
            </a:endParaRPr>
          </a:p>
        </p:txBody>
      </p:sp>
      <p:sp>
        <p:nvSpPr>
          <p:cNvPr id="7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OfficeToolsTextBox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Zweite Ebene</a:t>
            </a:r>
          </a:p>
          <a:p>
            <a:pPr lvl="2">
              <a:defRPr/>
            </a:pPr>
            <a:r>
              <a:rPr lang="de-DE" dirty="0" smtClean="0">
                <a:solidFill>
                  <a:srgbClr val="000000"/>
                </a:solidFill>
              </a:rPr>
              <a:t>Dritte Ebene</a:t>
            </a:r>
          </a:p>
          <a:p>
            <a:pPr lvl="3">
              <a:defRPr/>
            </a:pPr>
            <a:r>
              <a:rPr lang="de-DE" dirty="0" smtClean="0">
                <a:solidFill>
                  <a:srgbClr val="000000"/>
                </a:solidFill>
              </a:rPr>
              <a:t>Vierte Ebene</a:t>
            </a:r>
          </a:p>
          <a:p>
            <a:pPr lvl="4">
              <a:defRPr/>
            </a:pPr>
            <a:r>
              <a:rPr lang="de-DE" dirty="0" smtClean="0">
                <a:solidFill>
                  <a:srgbClr val="000000"/>
                </a:solidFill>
              </a:rPr>
              <a:t>Fünfte Ebene</a:t>
            </a:r>
          </a:p>
          <a:p>
            <a:pPr lvl="5">
              <a:defRPr/>
            </a:pPr>
            <a:r>
              <a:rPr lang="de-DE" dirty="0" smtClean="0">
                <a:solidFill>
                  <a:srgbClr val="000000"/>
                </a:solidFill>
              </a:rPr>
              <a:t>Sechste Ebene</a:t>
            </a:r>
          </a:p>
          <a:p>
            <a:pPr lvl="6">
              <a:defRPr/>
            </a:pPr>
            <a:r>
              <a:rPr lang="de-DE" dirty="0" smtClean="0">
                <a:solidFill>
                  <a:srgbClr val="000000"/>
                </a:solidFill>
              </a:rPr>
              <a:t>Siebente Ebene</a:t>
            </a:r>
          </a:p>
          <a:p>
            <a:pPr lvl="7">
              <a:defRPr/>
            </a:pPr>
            <a:r>
              <a:rPr lang="de-DE" dirty="0" smtClean="0">
                <a:solidFill>
                  <a:srgbClr val="000000"/>
                </a:solidFill>
              </a:rPr>
              <a:t>Achte Ebene</a:t>
            </a:r>
          </a:p>
          <a:p>
            <a:pPr lvl="8">
              <a:defRPr/>
            </a:pPr>
            <a:r>
              <a:rPr lang="de-DE" dirty="0" smtClean="0">
                <a:solidFill>
                  <a:srgbClr val="000000"/>
                </a:solidFill>
              </a:rPr>
              <a:t>Neunte Ebene</a:t>
            </a:r>
          </a:p>
        </p:txBody>
      </p:sp>
      <p:pic>
        <p:nvPicPr>
          <p:cNvPr id="8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T_ClientLogo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11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defRPr/>
              </a:pPr>
              <a:endParaRPr/>
            </a:p>
          </p:txBody>
        </p:sp>
      </p:grpSp>
      <p:graphicFrame>
        <p:nvGraphicFramePr>
          <p:cNvPr id="1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4943" name="think-cell Slide" r:id="rId7" imgW="0" imgH="0" progId="TCLayout.ActiveDocument.1">
              <p:embed/>
            </p:oleObj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7338" y="295286"/>
            <a:ext cx="8570911" cy="187325"/>
          </a:xfrm>
          <a:solidFill>
            <a:schemeClr val="bg2"/>
          </a:solidFill>
        </p:spPr>
        <p:txBody>
          <a:bodyPr lIns="72000" anchor="ctr"/>
          <a:lstStyle>
            <a:lvl1pPr defTabSz="180975">
              <a:defRPr sz="1000" b="1"/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7342" y="1484313"/>
            <a:ext cx="8570910" cy="2665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B11CBEA-3E0B-4AA4-A462-AC0416203458}" type="datetimeFigureOut">
              <a:rPr lang="en-US">
                <a:solidFill>
                  <a:srgbClr val="000000"/>
                </a:solidFill>
              </a:rPr>
              <a:pPr/>
              <a:t>11/22/2012</a:t>
            </a:fld>
            <a:r>
              <a:rPr lang="en-US">
                <a:solidFill>
                  <a:srgbClr val="000000"/>
                </a:solidFill>
              </a:rPr>
              <a:t>© Detecon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– </a:t>
            </a:r>
            <a:fld id="{8D0439AA-8E76-4E5F-8059-9881044610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–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MK-ENABLING SMART BUSINESS_05.PPTX</a:t>
            </a:r>
            <a:endParaRPr lang="de-DE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99" name="think-cell Slide" r:id="rId3" imgW="0" imgH="0" progId="TCLayout.ActiveDocument.1">
              <p:embed/>
            </p:oleObj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295280"/>
            <a:ext cx="8570911" cy="187325"/>
          </a:xfrm>
          <a:solidFill>
            <a:schemeClr val="bg2"/>
          </a:solidFill>
        </p:spPr>
        <p:txBody>
          <a:bodyPr lIns="72000" tIns="0" rIns="0" bIns="0" anchor="ctr" anchorCtr="0"/>
          <a:lstStyle>
            <a:lvl1pPr defTabSz="180975">
              <a:defRPr sz="1000" b="1"/>
            </a:lvl1pPr>
            <a:lvl3pPr>
              <a:buNone/>
              <a:defRPr/>
            </a:lvl3pPr>
          </a:lstStyle>
          <a:p>
            <a:pPr lvl="0"/>
            <a:r>
              <a:rPr lang="en-US" dirty="0" smtClean="0"/>
              <a:t>X	Click to edit Chapter Heading</a:t>
            </a:r>
            <a:endParaRPr lang="de-D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7339" y="1484313"/>
            <a:ext cx="8570910" cy="2665412"/>
          </a:xfrm>
        </p:spPr>
        <p:txBody>
          <a:bodyPr lIns="0" tIns="0" rIns="0" b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dirty="0" smtClean="0"/>
              <a:t> –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5966" name="think-cell Slide" r:id="rId6" imgW="0" imgH="0" progId="TCLayout.ActiveDocument.1">
              <p:embed/>
            </p:oleObj>
          </a:graphicData>
        </a:graphic>
      </p:graphicFrame>
      <p:sp>
        <p:nvSpPr>
          <p:cNvPr id="4" name="OT_FootnoteSource" hidden="1"/>
          <p:cNvSpPr txBox="1"/>
          <p:nvPr>
            <p:custDataLst>
              <p:tags r:id="rId2"/>
            </p:custDataLst>
          </p:nvPr>
        </p:nvSpPr>
        <p:spPr>
          <a:xfrm>
            <a:off x="284163" y="5948363"/>
            <a:ext cx="4152900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	1	Text</a:t>
            </a:r>
          </a:p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Source:		</a:t>
            </a:r>
            <a:r>
              <a:rPr lang="de-DE" sz="800" i="1" dirty="0" err="1">
                <a:solidFill>
                  <a:srgbClr val="000000"/>
                </a:solidFill>
              </a:rPr>
              <a:t>FootnoteAndSource</a:t>
            </a:r>
            <a:endParaRPr lang="de-DE" sz="800" i="1" dirty="0">
              <a:solidFill>
                <a:srgbClr val="000000"/>
              </a:solidFill>
            </a:endParaRPr>
          </a:p>
        </p:txBody>
      </p:sp>
      <p:sp>
        <p:nvSpPr>
          <p:cNvPr id="5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OfficeToolsTextBox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Zweite Ebene</a:t>
            </a:r>
          </a:p>
          <a:p>
            <a:pPr lvl="2">
              <a:defRPr/>
            </a:pPr>
            <a:r>
              <a:rPr lang="de-DE" dirty="0" smtClean="0">
                <a:solidFill>
                  <a:srgbClr val="000000"/>
                </a:solidFill>
              </a:rPr>
              <a:t>Dritte Ebene</a:t>
            </a:r>
          </a:p>
          <a:p>
            <a:pPr lvl="3">
              <a:defRPr/>
            </a:pPr>
            <a:r>
              <a:rPr lang="de-DE" dirty="0" smtClean="0">
                <a:solidFill>
                  <a:srgbClr val="000000"/>
                </a:solidFill>
              </a:rPr>
              <a:t>Vierte Ebene</a:t>
            </a:r>
          </a:p>
          <a:p>
            <a:pPr lvl="4">
              <a:defRPr/>
            </a:pPr>
            <a:r>
              <a:rPr lang="de-DE" dirty="0" smtClean="0">
                <a:solidFill>
                  <a:srgbClr val="000000"/>
                </a:solidFill>
              </a:rPr>
              <a:t>Fünfte Ebene</a:t>
            </a:r>
          </a:p>
          <a:p>
            <a:pPr lvl="5">
              <a:defRPr/>
            </a:pPr>
            <a:r>
              <a:rPr lang="de-DE" dirty="0" smtClean="0">
                <a:solidFill>
                  <a:srgbClr val="000000"/>
                </a:solidFill>
              </a:rPr>
              <a:t>Sechste Ebene</a:t>
            </a:r>
          </a:p>
          <a:p>
            <a:pPr lvl="6">
              <a:defRPr/>
            </a:pPr>
            <a:r>
              <a:rPr lang="de-DE" dirty="0" smtClean="0">
                <a:solidFill>
                  <a:srgbClr val="000000"/>
                </a:solidFill>
              </a:rPr>
              <a:t>Siebente Ebene</a:t>
            </a:r>
          </a:p>
          <a:p>
            <a:pPr lvl="7">
              <a:defRPr/>
            </a:pPr>
            <a:r>
              <a:rPr lang="de-DE" dirty="0" smtClean="0">
                <a:solidFill>
                  <a:srgbClr val="000000"/>
                </a:solidFill>
              </a:rPr>
              <a:t>Achte Ebene</a:t>
            </a:r>
          </a:p>
          <a:p>
            <a:pPr lvl="8">
              <a:defRPr/>
            </a:pPr>
            <a:r>
              <a:rPr lang="de-DE" dirty="0" smtClean="0">
                <a:solidFill>
                  <a:srgbClr val="000000"/>
                </a:solidFill>
              </a:rPr>
              <a:t>Neunte Ebene</a:t>
            </a:r>
          </a:p>
        </p:txBody>
      </p:sp>
      <p:pic>
        <p:nvPicPr>
          <p:cNvPr id="6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T_ClientLogo" hidden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9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defRPr/>
              </a:pPr>
              <a:endParaRPr/>
            </a:p>
          </p:txBody>
        </p:sp>
      </p:grpSp>
      <p:graphicFrame>
        <p:nvGraphicFramePr>
          <p:cNvPr id="1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5967" name="think-cell Slide" r:id="rId9" imgW="0" imgH="0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DB11EC5-7BE3-45F3-8E14-42CABE8B40C0}" type="datetimeFigureOut">
              <a:rPr lang="en-US">
                <a:solidFill>
                  <a:srgbClr val="000000"/>
                </a:solidFill>
              </a:rPr>
              <a:pPr/>
              <a:t>11/22/2012</a:t>
            </a:fld>
            <a:r>
              <a:rPr lang="en-US">
                <a:solidFill>
                  <a:srgbClr val="000000"/>
                </a:solidFill>
              </a:rPr>
              <a:t>© Detecon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MK-ENABLING SMART BUSINESS_05.PPTX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– </a:t>
            </a:r>
            <a:fld id="{407C3F11-8FA4-4CB9-9876-882482BFB28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–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6990" name="think-cell Slide" r:id="rId4" imgW="0" imgH="0" progId="TCLayout.ActiveDocument.1">
              <p:embed/>
            </p:oleObj>
          </a:graphicData>
        </a:graphic>
      </p:graphicFrame>
      <p:sp>
        <p:nvSpPr>
          <p:cNvPr id="4" name="OT_FootnoteSource" hidden="1"/>
          <p:cNvSpPr txBox="1"/>
          <p:nvPr>
            <p:custDataLst>
              <p:tags r:id="rId2"/>
            </p:custDataLst>
          </p:nvPr>
        </p:nvSpPr>
        <p:spPr>
          <a:xfrm>
            <a:off x="284163" y="5948363"/>
            <a:ext cx="4152900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	1	Text</a:t>
            </a:r>
          </a:p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Source:		</a:t>
            </a:r>
            <a:r>
              <a:rPr lang="de-DE" sz="800" i="1" dirty="0" err="1">
                <a:solidFill>
                  <a:srgbClr val="000000"/>
                </a:solidFill>
              </a:rPr>
              <a:t>FootnoteAndSource</a:t>
            </a:r>
            <a:endParaRPr lang="de-DE" sz="800" i="1" dirty="0">
              <a:solidFill>
                <a:srgbClr val="000000"/>
              </a:solidFill>
            </a:endParaRPr>
          </a:p>
        </p:txBody>
      </p:sp>
      <p:sp>
        <p:nvSpPr>
          <p:cNvPr id="5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OfficeToolsTextBox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Zweite Ebene</a:t>
            </a:r>
          </a:p>
          <a:p>
            <a:pPr lvl="2">
              <a:defRPr/>
            </a:pPr>
            <a:r>
              <a:rPr lang="de-DE" dirty="0" smtClean="0">
                <a:solidFill>
                  <a:srgbClr val="000000"/>
                </a:solidFill>
              </a:rPr>
              <a:t>Dritte Ebene</a:t>
            </a:r>
          </a:p>
          <a:p>
            <a:pPr lvl="3">
              <a:defRPr/>
            </a:pPr>
            <a:r>
              <a:rPr lang="de-DE" dirty="0" smtClean="0">
                <a:solidFill>
                  <a:srgbClr val="000000"/>
                </a:solidFill>
              </a:rPr>
              <a:t>Vierte Ebene</a:t>
            </a:r>
          </a:p>
          <a:p>
            <a:pPr lvl="4">
              <a:defRPr/>
            </a:pPr>
            <a:r>
              <a:rPr lang="de-DE" dirty="0" smtClean="0">
                <a:solidFill>
                  <a:srgbClr val="000000"/>
                </a:solidFill>
              </a:rPr>
              <a:t>Fünfte Ebene</a:t>
            </a:r>
          </a:p>
          <a:p>
            <a:pPr lvl="5">
              <a:defRPr/>
            </a:pPr>
            <a:r>
              <a:rPr lang="de-DE" dirty="0" smtClean="0">
                <a:solidFill>
                  <a:srgbClr val="000000"/>
                </a:solidFill>
              </a:rPr>
              <a:t>Sechste Ebene</a:t>
            </a:r>
          </a:p>
          <a:p>
            <a:pPr lvl="6">
              <a:defRPr/>
            </a:pPr>
            <a:r>
              <a:rPr lang="de-DE" dirty="0" smtClean="0">
                <a:solidFill>
                  <a:srgbClr val="000000"/>
                </a:solidFill>
              </a:rPr>
              <a:t>Siebente Ebene</a:t>
            </a:r>
          </a:p>
          <a:p>
            <a:pPr lvl="7">
              <a:defRPr/>
            </a:pPr>
            <a:r>
              <a:rPr lang="de-DE" dirty="0" smtClean="0">
                <a:solidFill>
                  <a:srgbClr val="000000"/>
                </a:solidFill>
              </a:rPr>
              <a:t>Achte Ebene</a:t>
            </a:r>
          </a:p>
          <a:p>
            <a:pPr lvl="8">
              <a:defRPr/>
            </a:pPr>
            <a:r>
              <a:rPr lang="de-DE" dirty="0" smtClean="0">
                <a:solidFill>
                  <a:srgbClr val="000000"/>
                </a:solidFill>
              </a:rPr>
              <a:t>Neunte Ebene</a:t>
            </a:r>
          </a:p>
        </p:txBody>
      </p:sp>
      <p:pic>
        <p:nvPicPr>
          <p:cNvPr id="6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T_ClientLogo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10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defRPr/>
              </a:pPr>
              <a:endParaRPr/>
            </a:p>
          </p:txBody>
        </p:sp>
      </p:grpSp>
      <p:graphicFrame>
        <p:nvGraphicFramePr>
          <p:cNvPr id="13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6991" name="think-cell Slide" r:id="rId7" imgW="0" imgH="0" progId="TCLayout.ActiveDocument.1">
              <p:embed/>
            </p:oleObj>
          </a:graphicData>
        </a:graphic>
      </p:graphicFrame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287338" y="295286"/>
            <a:ext cx="8570911" cy="187325"/>
          </a:xfrm>
          <a:solidFill>
            <a:schemeClr val="bg2"/>
          </a:solidFill>
        </p:spPr>
        <p:txBody>
          <a:bodyPr wrap="none" lIns="72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 sz="1000" b="1" baseline="0"/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FE20612-099D-4BE9-955B-AED7F67E2304}" type="datetimeFigureOut">
              <a:rPr lang="en-US">
                <a:solidFill>
                  <a:srgbClr val="000000"/>
                </a:solidFill>
              </a:rPr>
              <a:pPr/>
              <a:t>11/22/2012</a:t>
            </a:fld>
            <a:r>
              <a:rPr lang="en-US">
                <a:solidFill>
                  <a:srgbClr val="000000"/>
                </a:solidFill>
              </a:rPr>
              <a:t>© Detecon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MK-ENABLING SMART BUSINESS_05.PPTX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– </a:t>
            </a:r>
            <a:fld id="{1F0BA706-CDAA-462E-985E-6C2B7BBAFCF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–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8008" name="think-cell Slide" r:id="rId4" imgW="0" imgH="0" progId="TCLayout.ActiveDocument.1">
              <p:embed/>
            </p:oleObj>
          </a:graphicData>
        </a:graphic>
      </p:graphicFrame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AFF3D29-8F77-43B6-A01D-A2CEE1B38311}" type="datetimeFigureOut">
              <a:rPr lang="en-US">
                <a:solidFill>
                  <a:srgbClr val="000000"/>
                </a:solidFill>
              </a:rPr>
              <a:pPr/>
              <a:t>11/22/2012</a:t>
            </a:fld>
            <a:r>
              <a:rPr lang="en-US">
                <a:solidFill>
                  <a:srgbClr val="000000"/>
                </a:solidFill>
              </a:rPr>
              <a:t>© Detecon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MK-ENABLING SMART BUSINESS_05.PPTX</a:t>
            </a:r>
            <a:endParaRPr lang="de-DE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– </a:t>
            </a:r>
            <a:fld id="{7D5E7A5E-D908-445E-A189-4D657F4472E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–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9038" name="think-cell Slide" r:id="rId4" imgW="0" imgH="0" progId="TCLayout.ActiveDocument.1">
              <p:embed/>
            </p:oleObj>
          </a:graphicData>
        </a:graphic>
      </p:graphicFrame>
      <p:sp>
        <p:nvSpPr>
          <p:cNvPr id="6" name="OT_FootnoteSource" hidden="1"/>
          <p:cNvSpPr txBox="1"/>
          <p:nvPr>
            <p:custDataLst>
              <p:tags r:id="rId2"/>
            </p:custDataLst>
          </p:nvPr>
        </p:nvSpPr>
        <p:spPr>
          <a:xfrm>
            <a:off x="284163" y="5948363"/>
            <a:ext cx="4152900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	1	Text</a:t>
            </a:r>
          </a:p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Source:		</a:t>
            </a:r>
            <a:r>
              <a:rPr lang="de-DE" sz="800" i="1" dirty="0" err="1">
                <a:solidFill>
                  <a:srgbClr val="000000"/>
                </a:solidFill>
              </a:rPr>
              <a:t>FootnoteAndSource</a:t>
            </a:r>
            <a:endParaRPr lang="de-DE" sz="800" i="1" dirty="0">
              <a:solidFill>
                <a:srgbClr val="000000"/>
              </a:solidFill>
            </a:endParaRPr>
          </a:p>
        </p:txBody>
      </p:sp>
      <p:sp>
        <p:nvSpPr>
          <p:cNvPr id="7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OfficeToolsTextBox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Zweite Ebene</a:t>
            </a:r>
          </a:p>
          <a:p>
            <a:pPr lvl="2">
              <a:defRPr/>
            </a:pPr>
            <a:r>
              <a:rPr lang="de-DE" dirty="0" smtClean="0">
                <a:solidFill>
                  <a:srgbClr val="000000"/>
                </a:solidFill>
              </a:rPr>
              <a:t>Dritte Ebene</a:t>
            </a:r>
          </a:p>
          <a:p>
            <a:pPr lvl="3">
              <a:defRPr/>
            </a:pPr>
            <a:r>
              <a:rPr lang="de-DE" dirty="0" smtClean="0">
                <a:solidFill>
                  <a:srgbClr val="000000"/>
                </a:solidFill>
              </a:rPr>
              <a:t>Vierte Ebene</a:t>
            </a:r>
          </a:p>
          <a:p>
            <a:pPr lvl="4">
              <a:defRPr/>
            </a:pPr>
            <a:r>
              <a:rPr lang="de-DE" dirty="0" smtClean="0">
                <a:solidFill>
                  <a:srgbClr val="000000"/>
                </a:solidFill>
              </a:rPr>
              <a:t>Fünfte Ebene</a:t>
            </a:r>
          </a:p>
          <a:p>
            <a:pPr lvl="5">
              <a:defRPr/>
            </a:pPr>
            <a:r>
              <a:rPr lang="de-DE" dirty="0" smtClean="0">
                <a:solidFill>
                  <a:srgbClr val="000000"/>
                </a:solidFill>
              </a:rPr>
              <a:t>Sechste Ebene</a:t>
            </a:r>
          </a:p>
          <a:p>
            <a:pPr lvl="6">
              <a:defRPr/>
            </a:pPr>
            <a:r>
              <a:rPr lang="de-DE" dirty="0" smtClean="0">
                <a:solidFill>
                  <a:srgbClr val="000000"/>
                </a:solidFill>
              </a:rPr>
              <a:t>Siebente Ebene</a:t>
            </a:r>
          </a:p>
          <a:p>
            <a:pPr lvl="7">
              <a:defRPr/>
            </a:pPr>
            <a:r>
              <a:rPr lang="de-DE" dirty="0" smtClean="0">
                <a:solidFill>
                  <a:srgbClr val="000000"/>
                </a:solidFill>
              </a:rPr>
              <a:t>Achte Ebene</a:t>
            </a:r>
          </a:p>
          <a:p>
            <a:pPr lvl="8">
              <a:defRPr/>
            </a:pPr>
            <a:r>
              <a:rPr lang="de-DE" dirty="0" smtClean="0">
                <a:solidFill>
                  <a:srgbClr val="000000"/>
                </a:solidFill>
              </a:rPr>
              <a:t>Neunte Ebene</a:t>
            </a:r>
          </a:p>
        </p:txBody>
      </p:sp>
      <p:pic>
        <p:nvPicPr>
          <p:cNvPr id="8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T_ClientLogo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11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defRPr/>
              </a:pPr>
              <a:endParaRPr/>
            </a:p>
          </p:txBody>
        </p:sp>
      </p:grpSp>
      <p:graphicFrame>
        <p:nvGraphicFramePr>
          <p:cNvPr id="1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9039" name="think-cell Slide" r:id="rId7" imgW="0" imgH="0" progId="TCLayout.ActiveDocument.1">
              <p:embed/>
            </p:oleObj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7338" y="295286"/>
            <a:ext cx="8570911" cy="187325"/>
          </a:xfrm>
          <a:solidFill>
            <a:schemeClr val="bg2"/>
          </a:solidFill>
        </p:spPr>
        <p:txBody>
          <a:bodyPr lIns="72000" anchor="ctr"/>
          <a:lstStyle>
            <a:lvl1pPr defTabSz="180975">
              <a:defRPr sz="1000" b="1"/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7342" y="1484313"/>
            <a:ext cx="8570910" cy="2665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D7293DA4-995B-47BC-B908-5C5FD56B0909}" type="datetimeFigureOut">
              <a:rPr lang="en-US">
                <a:solidFill>
                  <a:srgbClr val="000000"/>
                </a:solidFill>
              </a:rPr>
              <a:pPr/>
              <a:t>11/22/2012</a:t>
            </a:fld>
            <a:r>
              <a:rPr lang="en-US">
                <a:solidFill>
                  <a:srgbClr val="000000"/>
                </a:solidFill>
              </a:rPr>
              <a:t>© Detecon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– </a:t>
            </a:r>
            <a:fld id="{92ABA745-91DA-4F20-A958-85172988B5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–</a:t>
            </a:r>
          </a:p>
        </p:txBody>
      </p:sp>
      <p:sp>
        <p:nvSpPr>
          <p:cNvPr id="17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MK-ENABLING SMART BUSINESS_05.PPTX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136" name="think-cell Slide" r:id="rId3" imgW="0" imgH="0" progId="TCLayout.ActiveDocument.1">
              <p:embed/>
            </p:oleObj>
          </a:graphicData>
        </a:graphic>
      </p:graphicFrame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 rot="16200000">
            <a:off x="8892997" y="6433067"/>
            <a:ext cx="365485" cy="83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95280"/>
            <a:ext cx="8570911" cy="187325"/>
          </a:xfrm>
          <a:solidFill>
            <a:schemeClr val="bg2"/>
          </a:solidFill>
        </p:spPr>
        <p:txBody>
          <a:bodyPr wrap="none" lIns="72000" tIns="0" rIns="0" b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 sz="1000" b="1" baseline="0"/>
            </a:lvl1pPr>
            <a:lvl3pPr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Content Title</a:t>
            </a:r>
            <a:endParaRPr lang="de-DE" dirty="0"/>
          </a:p>
        </p:txBody>
      </p:sp>
      <p:pic>
        <p:nvPicPr>
          <p:cNvPr id="11" name="Picture 8" descr="C:\Users\StBerger\Desktop\DeTeCon\Template-Vorlagen\DC_Logo_blue_RGB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371" y="6412988"/>
            <a:ext cx="1081882" cy="251703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4378327" y="6558768"/>
            <a:ext cx="368691" cy="138499"/>
          </a:xfrm>
        </p:spPr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dirty="0" smtClean="0"/>
              <a:t> –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16" name="think-cell Slide" r:id="rId3" imgW="0" imgH="0" progId="TCLayout.ActiveDocument.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0606" name="think-cell Slide" r:id="rId4" imgW="0" imgH="0" progId="TCLayout.ActiveDocument.1">
              <p:embed/>
            </p:oleObj>
          </a:graphicData>
        </a:graphic>
      </p:graphicFrame>
      <p:sp>
        <p:nvSpPr>
          <p:cNvPr id="6" name="OT_FootnoteSource" hidden="1"/>
          <p:cNvSpPr txBox="1"/>
          <p:nvPr>
            <p:custDataLst>
              <p:tags r:id="rId2"/>
            </p:custDataLst>
          </p:nvPr>
        </p:nvSpPr>
        <p:spPr>
          <a:xfrm>
            <a:off x="284163" y="5948366"/>
            <a:ext cx="4152900" cy="2215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/>
              <a:t>	1	Text</a:t>
            </a:r>
          </a:p>
          <a:p>
            <a:pPr marL="407988" indent="-407988" fontAlgn="auto"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/>
              <a:t>Source:		</a:t>
            </a:r>
            <a:r>
              <a:rPr lang="de-DE" sz="800" i="1" dirty="0" err="1"/>
              <a:t>FootnoteAndSource</a:t>
            </a:r>
            <a:endParaRPr lang="de-DE" sz="800" i="1" dirty="0"/>
          </a:p>
        </p:txBody>
      </p:sp>
      <p:sp>
        <p:nvSpPr>
          <p:cNvPr id="7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/>
              <a:t>OfficeToolsTextBox</a:t>
            </a:r>
            <a:endParaRPr lang="de-DE" dirty="0" smtClean="0"/>
          </a:p>
          <a:p>
            <a:pPr lvl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de-DE" dirty="0" smtClean="0"/>
              <a:t>Zweite Ebene</a:t>
            </a:r>
          </a:p>
          <a:p>
            <a:pPr lvl="2">
              <a:buClr>
                <a:schemeClr val="accent5"/>
              </a:buClr>
              <a:defRPr/>
            </a:pPr>
            <a:r>
              <a:rPr lang="de-DE" dirty="0" smtClean="0"/>
              <a:t>Dritte Ebene</a:t>
            </a:r>
          </a:p>
          <a:p>
            <a:pPr lvl="3">
              <a:defRPr/>
            </a:pPr>
            <a:r>
              <a:rPr lang="de-DE" dirty="0" smtClean="0"/>
              <a:t>Vierte Ebene</a:t>
            </a:r>
          </a:p>
          <a:p>
            <a:pPr lvl="4">
              <a:defRPr/>
            </a:pPr>
            <a:r>
              <a:rPr lang="de-DE" dirty="0" smtClean="0"/>
              <a:t>Fünfte Ebene</a:t>
            </a:r>
          </a:p>
          <a:p>
            <a:pPr lvl="5">
              <a:defRPr/>
            </a:pPr>
            <a:r>
              <a:rPr lang="de-DE" dirty="0" smtClean="0"/>
              <a:t>Sechste Ebene</a:t>
            </a:r>
          </a:p>
          <a:p>
            <a:pPr lvl="6">
              <a:defRPr/>
            </a:pPr>
            <a:r>
              <a:rPr lang="de-DE" dirty="0" smtClean="0"/>
              <a:t>Siebente Ebene</a:t>
            </a:r>
          </a:p>
          <a:p>
            <a:pPr lvl="7">
              <a:defRPr/>
            </a:pPr>
            <a:r>
              <a:rPr lang="de-DE" dirty="0" smtClean="0"/>
              <a:t>Achte Ebene</a:t>
            </a:r>
          </a:p>
          <a:p>
            <a:pPr lvl="8">
              <a:defRPr/>
            </a:pPr>
            <a:r>
              <a:rPr lang="de-DE" dirty="0" smtClean="0"/>
              <a:t>Neunte Ebene</a:t>
            </a:r>
          </a:p>
        </p:txBody>
      </p:sp>
      <p:pic>
        <p:nvPicPr>
          <p:cNvPr id="8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T_ClientLogo" descr="Logo: Bundesverband Informationswirtschaft, Telekommunikation und neue Medien e.V." hidden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11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endParaRPr/>
            </a:p>
          </p:txBody>
        </p:sp>
      </p:grpSp>
      <p:graphicFrame>
        <p:nvGraphicFramePr>
          <p:cNvPr id="1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0607" name="think-cell Slide" r:id="rId7" imgW="0" imgH="0" progId="TCLayout.ActiveDocument.1">
              <p:embed/>
            </p:oleObj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7338" y="295286"/>
            <a:ext cx="8570911" cy="187325"/>
          </a:xfrm>
          <a:solidFill>
            <a:schemeClr val="bg2"/>
          </a:solidFill>
        </p:spPr>
        <p:txBody>
          <a:bodyPr lIns="72000" anchor="ctr"/>
          <a:lstStyle>
            <a:lvl1pPr defTabSz="180975">
              <a:defRPr sz="1000" b="1"/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87342" y="1484313"/>
            <a:ext cx="8570910" cy="2665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13"/>
          </p:nvPr>
        </p:nvSpPr>
        <p:spPr>
          <a:xfrm rot="16200000">
            <a:off x="8699034" y="6433067"/>
            <a:ext cx="753411" cy="83100"/>
          </a:xfrm>
        </p:spPr>
        <p:txBody>
          <a:bodyPr/>
          <a:lstStyle>
            <a:lvl1pPr>
              <a:defRPr/>
            </a:lvl1pPr>
          </a:lstStyle>
          <a:p>
            <a:fld id="{D7293DA4-995B-47BC-B908-5C5FD56B0909}" type="datetimeFigureOut">
              <a:rPr lang="en-US"/>
              <a:pPr/>
              <a:t>11/22/2012</a:t>
            </a:fld>
            <a:r>
              <a:rPr lang="en-US"/>
              <a:t>© Detecon</a:t>
            </a:r>
            <a:endParaRPr lang="de-DE"/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– </a:t>
            </a:r>
            <a:fld id="{92ABA745-91DA-4F20-A958-85172988B519}" type="slidenum">
              <a:rPr lang="de-DE"/>
              <a:pPr>
                <a:defRPr/>
              </a:pPr>
              <a:t>‹Nr.›</a:t>
            </a:fld>
            <a:r>
              <a:rPr lang="de-DE"/>
              <a:t> –</a:t>
            </a:r>
          </a:p>
        </p:txBody>
      </p:sp>
      <p:sp>
        <p:nvSpPr>
          <p:cNvPr id="17" name="Footer Placeholder 24"/>
          <p:cNvSpPr>
            <a:spLocks noGrp="1"/>
          </p:cNvSpPr>
          <p:nvPr>
            <p:ph type="ftr" sz="quarter" idx="15"/>
          </p:nvPr>
        </p:nvSpPr>
        <p:spPr>
          <a:xfrm rot="16200000">
            <a:off x="-1508125" y="5048252"/>
            <a:ext cx="3136900" cy="82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MK-ENABLING SMART BUSINESS_05.PPTX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91170" name="think-cell Slide" r:id="rId7" imgW="0" imgH="0" progId="TCLayout.ActiveDocument.1">
              <p:embed/>
            </p:oleObj>
          </a:graphicData>
        </a:graphic>
      </p:graphicFrame>
      <p:sp>
        <p:nvSpPr>
          <p:cNvPr id="2" name="Title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20800" y="1154112"/>
            <a:ext cx="4013200" cy="1470025"/>
          </a:xfrm>
        </p:spPr>
        <p:txBody>
          <a:bodyPr lIns="0" tIns="0" rIns="0" bIns="0" anchor="t" anchorCtr="0"/>
          <a:lstStyle>
            <a:lvl1pPr algn="r">
              <a:defRPr sz="1600">
                <a:latin typeface="+mn-lt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185988" y="2897188"/>
            <a:ext cx="3148011" cy="736600"/>
          </a:xfrm>
        </p:spPr>
        <p:txBody>
          <a:bodyPr lIns="0" tIns="0" rIns="0" bIns="0" anchor="t" anchorCtr="0"/>
          <a:lstStyle>
            <a:lvl1pPr marL="0" indent="0" algn="r">
              <a:spcBef>
                <a:spcPts val="720"/>
              </a:spcBef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tangle 2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588" y="5719763"/>
            <a:ext cx="9142412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3" name="Claim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587" y="6230937"/>
            <a:ext cx="9142412" cy="431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96000" tIns="0" rIns="0" bIns="0" anchor="ctr"/>
          <a:lstStyle/>
          <a:p>
            <a:r>
              <a:rPr lang="en-US" sz="1000" b="1" i="0" dirty="0" smtClean="0">
                <a:solidFill>
                  <a:schemeClr val="bg1"/>
                </a:solidFill>
              </a:rPr>
              <a:t>We make ICT strategies work</a:t>
            </a:r>
            <a:endParaRPr lang="en-US" sz="1000" b="1" i="0" dirty="0">
              <a:solidFill>
                <a:schemeClr val="bg1"/>
              </a:solidFill>
            </a:endParaRPr>
          </a:p>
        </p:txBody>
      </p:sp>
      <p:pic>
        <p:nvPicPr>
          <p:cNvPr id="14" name="Picture 8" descr="C:\Users\StBerger\Desktop\DeTeCon\Template-Vorlagen\DC_Logo_blue_RGB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53698" y="5807442"/>
            <a:ext cx="1081882" cy="251703"/>
          </a:xfrm>
          <a:prstGeom prst="rect">
            <a:avLst/>
          </a:prstGeom>
          <a:noFill/>
        </p:spPr>
      </p:pic>
      <p:pic>
        <p:nvPicPr>
          <p:cNvPr id="15" name="Picture 3" descr="C:\Users\StBerger\Desktop\DeTeCon\Template-Vorlagen\T-Logo_2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420" y="5772150"/>
            <a:ext cx="846276" cy="3548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12" Type="http://schemas.openxmlformats.org/officeDocument/2006/relationships/tags" Target="../tags/tag17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ags" Target="../tags/tag16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1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5" name="think-cell Slide" r:id="rId13" imgW="0" imgH="0" progId="TCLayout.ActiveDocument.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 rot="16200000">
            <a:off x="8892997" y="6433067"/>
            <a:ext cx="365485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87339" y="687389"/>
            <a:ext cx="8570911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87338" y="1484316"/>
            <a:ext cx="8570911" cy="2664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noProof="0" dirty="0" smtClean="0"/>
          </a:p>
        </p:txBody>
      </p:sp>
      <p:sp>
        <p:nvSpPr>
          <p:cNvPr id="14" name="OT_FootnoteSource" hidden="1"/>
          <p:cNvSpPr txBox="1"/>
          <p:nvPr>
            <p:custDataLst>
              <p:tags r:id="rId12"/>
            </p:custDataLst>
          </p:nvPr>
        </p:nvSpPr>
        <p:spPr>
          <a:xfrm>
            <a:off x="284163" y="5949081"/>
            <a:ext cx="41529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407988" marR="0" lvl="0" indent="-4079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0363" algn="r"/>
              </a:tabLst>
              <a:defRPr/>
            </a:pPr>
            <a:r>
              <a:rPr lang="de-DE" sz="800" i="1" baseline="0" dirty="0" smtClean="0"/>
              <a:t>	1	Text</a:t>
            </a:r>
          </a:p>
          <a:p>
            <a:pPr marL="407988" marR="0" lvl="0" indent="-4079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0363" algn="r"/>
              </a:tabLst>
              <a:defRPr/>
            </a:pPr>
            <a:r>
              <a:rPr lang="de-DE" sz="800" i="1" baseline="0" dirty="0" smtClean="0"/>
              <a:t>Source:		</a:t>
            </a:r>
            <a:r>
              <a:rPr lang="de-DE" sz="800" i="1" dirty="0" smtClean="0"/>
              <a:t>FootnoteAnd</a:t>
            </a:r>
            <a:r>
              <a:rPr lang="de-DE" sz="800" i="1" baseline="0" dirty="0" smtClean="0"/>
              <a:t>Source</a:t>
            </a:r>
          </a:p>
        </p:txBody>
      </p:sp>
      <p:sp>
        <p:nvSpPr>
          <p:cNvPr id="24" name="OT_TextBox" hidden="1"/>
          <p:cNvSpPr>
            <a:spLocks/>
          </p:cNvSpPr>
          <p:nvPr/>
        </p:nvSpPr>
        <p:spPr>
          <a:xfrm>
            <a:off x="-2484978" y="2"/>
            <a:ext cx="2484981" cy="2151459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0"/>
            <a:r>
              <a:rPr lang="de-DE" noProof="0" dirty="0" smtClean="0"/>
              <a:t>OfficeToolsTextBox</a:t>
            </a:r>
          </a:p>
          <a:p>
            <a:pPr lvl="1">
              <a:buClr>
                <a:schemeClr val="accent5"/>
              </a:buClr>
            </a:pPr>
            <a:r>
              <a:rPr lang="de-DE" noProof="0" dirty="0" smtClean="0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Siebente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pic>
        <p:nvPicPr>
          <p:cNvPr id="26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6371" y="6412988"/>
            <a:ext cx="1081882" cy="251703"/>
          </a:xfrm>
          <a:prstGeom prst="rect">
            <a:avLst/>
          </a:prstGeom>
          <a:noFill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4378327" y="6558768"/>
            <a:ext cx="368691" cy="13849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‹Nr.›</a:t>
            </a:fld>
            <a:r>
              <a:rPr lang="de-DE" dirty="0" smtClean="0"/>
              <a:t> –</a:t>
            </a:r>
            <a:endParaRPr lang="de-DE" dirty="0"/>
          </a:p>
        </p:txBody>
      </p:sp>
      <p:pic>
        <p:nvPicPr>
          <p:cNvPr id="27" name="OT_ClientLogo" hidden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371" y="6423226"/>
            <a:ext cx="1133475" cy="247650"/>
          </a:xfrm>
          <a:prstGeom prst="rect">
            <a:avLst/>
          </a:prstGeom>
          <a:noFill/>
        </p:spPr>
      </p:pic>
      <p:grpSp>
        <p:nvGrpSpPr>
          <p:cNvPr id="17" name="OT_Sticker" hidden="1"/>
          <p:cNvGrpSpPr/>
          <p:nvPr/>
        </p:nvGrpSpPr>
        <p:grpSpPr>
          <a:xfrm>
            <a:off x="8264525" y="303051"/>
            <a:ext cx="519751" cy="207295"/>
            <a:chOff x="8264523" y="303047"/>
            <a:chExt cx="519751" cy="207295"/>
          </a:xfrm>
        </p:grpSpPr>
        <p:cxnSp>
          <p:nvCxnSpPr>
            <p:cNvPr id="32" name="OT_StickerLine"/>
            <p:cNvCxnSpPr/>
            <p:nvPr/>
          </p:nvCxnSpPr>
          <p:spPr>
            <a:xfrm rot="16200000" flipH="1">
              <a:off x="8181878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T_StickerText"/>
            <p:cNvSpPr txBox="1"/>
            <p:nvPr userDrawn="1"/>
          </p:nvSpPr>
          <p:spPr>
            <a:xfrm>
              <a:off x="8711506" y="316443"/>
              <a:ext cx="72768" cy="1938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r"/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718" r:id="rId6"/>
  </p:sldLayoutIdLst>
  <p:transition/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"/>
        </a:spcBef>
        <a:buClr>
          <a:srgbClr val="0033AB"/>
        </a:buClr>
        <a:buSzPct val="80000"/>
        <a:buFont typeface="Wingdings" pitchFamily="2" charset="2"/>
        <a:buNone/>
        <a:defRPr sz="1200" b="0" i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73600" indent="-270000" algn="l" defTabSz="914400" rtl="0" eaLnBrk="1" latinLnBrk="0" hangingPunct="1">
        <a:spcBef>
          <a:spcPts val="720"/>
        </a:spcBef>
        <a:buClr>
          <a:schemeClr val="accent5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720"/>
        </a:spcBef>
        <a:buClr>
          <a:schemeClr val="accent5"/>
        </a:buClr>
        <a:buSzPct val="7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65100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41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714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6pPr>
      <a:lvl7pPr marL="12604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Calibri" pitchFamily="34" charset="0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8pPr>
      <a:lvl9pPr marL="1625600" indent="-18732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A2BE-0FF2-47B2-978F-4030CCDAE9BE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MK-ENABLING SMART BUSINESS_05.PPTX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77AF-1DB8-4734-A748-0C29FB15E96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888" name="think-cell Slide" r:id="rId13" imgW="0" imgH="0" progId="TCLayout.ActiveDocument.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 rot="16200000">
            <a:off x="8699034" y="6163988"/>
            <a:ext cx="753411" cy="83100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600"/>
            </a:lvl1pPr>
          </a:lstStyle>
          <a:p>
            <a:fld id="{81502166-09A9-4CB0-AC0C-416DE278742C}" type="datetimeFigureOut">
              <a:rPr lang="en-US">
                <a:solidFill>
                  <a:srgbClr val="000000"/>
                </a:solidFill>
              </a:rPr>
              <a:pPr/>
              <a:t>11/22/2012</a:t>
            </a:fld>
            <a:r>
              <a:rPr lang="en-US">
                <a:solidFill>
                  <a:srgbClr val="000000"/>
                </a:solidFill>
              </a:rPr>
              <a:t>© Detecon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287340" y="687389"/>
            <a:ext cx="857091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287340" y="1484313"/>
            <a:ext cx="85709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" name="OT_FootnoteSource" hidden="1"/>
          <p:cNvSpPr txBox="1"/>
          <p:nvPr>
            <p:custDataLst>
              <p:tags r:id="rId12"/>
            </p:custDataLst>
          </p:nvPr>
        </p:nvSpPr>
        <p:spPr>
          <a:xfrm>
            <a:off x="284163" y="5948363"/>
            <a:ext cx="4152900" cy="2476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	1	Text</a:t>
            </a:r>
          </a:p>
          <a:p>
            <a:pPr marL="407988" indent="-4079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0363" algn="r"/>
              </a:tabLst>
              <a:defRPr/>
            </a:pPr>
            <a:r>
              <a:rPr lang="de-DE" sz="800" i="1" dirty="0">
                <a:solidFill>
                  <a:srgbClr val="000000"/>
                </a:solidFill>
              </a:rPr>
              <a:t>Source:		</a:t>
            </a:r>
            <a:r>
              <a:rPr lang="de-DE" sz="800" i="1" dirty="0" err="1">
                <a:solidFill>
                  <a:srgbClr val="000000"/>
                </a:solidFill>
              </a:rPr>
              <a:t>FootnoteAndSource</a:t>
            </a:r>
            <a:endParaRPr lang="de-DE" sz="800" i="1" dirty="0">
              <a:solidFill>
                <a:srgbClr val="000000"/>
              </a:solidFill>
            </a:endParaRPr>
          </a:p>
        </p:txBody>
      </p:sp>
      <p:sp>
        <p:nvSpPr>
          <p:cNvPr id="24" name="OT_TextBox" hidden="1"/>
          <p:cNvSpPr>
            <a:spLocks/>
          </p:cNvSpPr>
          <p:nvPr/>
        </p:nvSpPr>
        <p:spPr>
          <a:xfrm>
            <a:off x="-2484975" y="7"/>
            <a:ext cx="2484981" cy="2151459"/>
          </a:xfrm>
          <a:prstGeom prst="rect">
            <a:avLst/>
          </a:prstGeom>
        </p:spPr>
        <p:txBody>
          <a:bodyPr lIns="108000" tIns="108000" rIns="108000" bIns="108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OfficeToolsTextBox</a:t>
            </a:r>
            <a:endParaRPr lang="de-DE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Zweite Ebene</a:t>
            </a:r>
          </a:p>
          <a:p>
            <a:pPr lvl="2">
              <a:defRPr/>
            </a:pPr>
            <a:r>
              <a:rPr lang="de-DE" dirty="0" smtClean="0">
                <a:solidFill>
                  <a:srgbClr val="000000"/>
                </a:solidFill>
              </a:rPr>
              <a:t>Dritte Ebene</a:t>
            </a:r>
          </a:p>
          <a:p>
            <a:pPr lvl="3">
              <a:defRPr/>
            </a:pPr>
            <a:r>
              <a:rPr lang="de-DE" dirty="0" smtClean="0">
                <a:solidFill>
                  <a:srgbClr val="000000"/>
                </a:solidFill>
              </a:rPr>
              <a:t>Vierte Ebene</a:t>
            </a:r>
          </a:p>
          <a:p>
            <a:pPr lvl="4">
              <a:defRPr/>
            </a:pPr>
            <a:r>
              <a:rPr lang="de-DE" dirty="0" smtClean="0">
                <a:solidFill>
                  <a:srgbClr val="000000"/>
                </a:solidFill>
              </a:rPr>
              <a:t>Fünfte Ebene</a:t>
            </a:r>
          </a:p>
          <a:p>
            <a:pPr lvl="5">
              <a:defRPr/>
            </a:pPr>
            <a:r>
              <a:rPr lang="de-DE" dirty="0" smtClean="0">
                <a:solidFill>
                  <a:srgbClr val="000000"/>
                </a:solidFill>
              </a:rPr>
              <a:t>Sechste Ebene</a:t>
            </a:r>
          </a:p>
          <a:p>
            <a:pPr lvl="6">
              <a:defRPr/>
            </a:pPr>
            <a:r>
              <a:rPr lang="de-DE" dirty="0" smtClean="0">
                <a:solidFill>
                  <a:srgbClr val="000000"/>
                </a:solidFill>
              </a:rPr>
              <a:t>Siebente Ebene</a:t>
            </a:r>
          </a:p>
          <a:p>
            <a:pPr lvl="7">
              <a:defRPr/>
            </a:pPr>
            <a:r>
              <a:rPr lang="de-DE" dirty="0" smtClean="0">
                <a:solidFill>
                  <a:srgbClr val="000000"/>
                </a:solidFill>
              </a:rPr>
              <a:t>Achte Ebene</a:t>
            </a:r>
          </a:p>
          <a:p>
            <a:pPr lvl="8">
              <a:defRPr/>
            </a:pPr>
            <a:r>
              <a:rPr lang="de-DE" dirty="0" smtClean="0">
                <a:solidFill>
                  <a:srgbClr val="000000"/>
                </a:solidFill>
              </a:rPr>
              <a:t>Neunte Ebene</a:t>
            </a:r>
          </a:p>
        </p:txBody>
      </p:sp>
      <p:pic>
        <p:nvPicPr>
          <p:cNvPr id="2056" name="DeteconLogo" descr="C:\Users\StBerger\Desktop\DeTeCon\Template-Vorlagen\DC_Logo_blue_RG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7163" y="6413504"/>
            <a:ext cx="10810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 rot="16200000">
            <a:off x="-1508125" y="5048252"/>
            <a:ext cx="3136900" cy="825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600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MK-ENABLING SMART BUSINESS_05.PPTX</a:t>
            </a:r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4378325" y="6559554"/>
            <a:ext cx="368300" cy="13811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lnSpc>
                <a:spcPct val="90000"/>
              </a:lnSpc>
              <a:defRPr sz="9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– </a:t>
            </a:r>
            <a:fld id="{D717613E-951B-4EBC-9EF8-0E4A5430F1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–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9" name="OT_ClientLogo" hidden="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165" y="6423025"/>
            <a:ext cx="1133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OT_Sticker" hidden="1"/>
          <p:cNvGrpSpPr>
            <a:grpSpLocks/>
          </p:cNvGrpSpPr>
          <p:nvPr/>
        </p:nvGrpSpPr>
        <p:grpSpPr bwMode="auto">
          <a:xfrm>
            <a:off x="8264529" y="303213"/>
            <a:ext cx="519112" cy="206599"/>
            <a:chOff x="8264524" y="303047"/>
            <a:chExt cx="519750" cy="206836"/>
          </a:xfrm>
        </p:grpSpPr>
        <p:cxnSp>
          <p:nvCxnSpPr>
            <p:cNvPr id="32" name="OT_StickerLine"/>
            <p:cNvCxnSpPr/>
            <p:nvPr/>
          </p:nvCxnSpPr>
          <p:spPr>
            <a:xfrm rot="16200000" flipH="1">
              <a:off x="8181879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T_StickerText"/>
            <p:cNvSpPr txBox="1"/>
            <p:nvPr userDrawn="1"/>
          </p:nvSpPr>
          <p:spPr>
            <a:xfrm>
              <a:off x="8711417" y="315762"/>
              <a:ext cx="72857" cy="194121"/>
            </a:xfrm>
            <a:prstGeom prst="rect">
              <a:avLst/>
            </a:prstGeom>
            <a:noFill/>
          </p:spPr>
          <p:txBody>
            <a:bodyPr wrap="none" lIns="36000" tIns="0" rIns="36000" bIns="0">
              <a:spAutoFit/>
            </a:bodyPr>
            <a:lstStyle/>
            <a:p>
              <a:pPr algn="r">
                <a:defRPr/>
              </a:pPr>
              <a:endParaRPr/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7380" y="6345239"/>
            <a:ext cx="1571353" cy="35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ransition>
    <p:wipe dir="r"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1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ts val="50"/>
        </a:spcBef>
        <a:spcAft>
          <a:spcPct val="0"/>
        </a:spcAft>
        <a:buClr>
          <a:srgbClr val="0033AB"/>
        </a:buClr>
        <a:buSzPct val="80000"/>
        <a:buFont typeface="Wingdings" pitchFamily="2" charset="2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73050" indent="-269875" algn="l" rtl="0" fontAlgn="base">
        <a:spcBef>
          <a:spcPts val="725"/>
        </a:spcBef>
        <a:spcAft>
          <a:spcPct val="0"/>
        </a:spcAft>
        <a:buClr>
          <a:srgbClr val="00337F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539750" indent="-269875" algn="l" rtl="0" fontAlgn="base">
        <a:spcBef>
          <a:spcPts val="725"/>
        </a:spcBef>
        <a:spcAft>
          <a:spcPct val="0"/>
        </a:spcAft>
        <a:buClr>
          <a:srgbClr val="00337F"/>
        </a:buClr>
        <a:buSzPct val="7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717550" indent="-165100" algn="l" rtl="0" fontAlgn="base">
        <a:spcBef>
          <a:spcPts val="600"/>
        </a:spcBef>
        <a:spcAft>
          <a:spcPct val="0"/>
        </a:spcAft>
        <a:buSzPct val="100000"/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901700" indent="-184150" algn="l" rtl="0" fontAlgn="base">
        <a:spcBef>
          <a:spcPts val="50"/>
        </a:spcBef>
        <a:spcAft>
          <a:spcPct val="0"/>
        </a:spcAft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079500" indent="-1714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6pPr>
      <a:lvl7pPr marL="12604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Calibri" pitchFamily="34" charset="0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8pPr>
      <a:lvl9pPr marL="1625600" indent="-18732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13.jpeg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29" Type="http://schemas.openxmlformats.org/officeDocument/2006/relationships/image" Target="../media/image16.jpeg"/><Relationship Id="rId1" Type="http://schemas.openxmlformats.org/officeDocument/2006/relationships/vmlDrawing" Target="../drawings/vmlDrawing16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1.jpeg"/><Relationship Id="rId32" Type="http://schemas.openxmlformats.org/officeDocument/2006/relationships/image" Target="../media/image19.jpe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15.jpe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image" Target="../media/image18.jpe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14.jpeg"/><Relationship Id="rId30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71.xml"/><Relationship Id="rId117" Type="http://schemas.openxmlformats.org/officeDocument/2006/relationships/tags" Target="../tags/tag162.xml"/><Relationship Id="rId21" Type="http://schemas.openxmlformats.org/officeDocument/2006/relationships/tags" Target="../tags/tag66.xml"/><Relationship Id="rId42" Type="http://schemas.openxmlformats.org/officeDocument/2006/relationships/tags" Target="../tags/tag87.xml"/><Relationship Id="rId47" Type="http://schemas.openxmlformats.org/officeDocument/2006/relationships/tags" Target="../tags/tag92.xml"/><Relationship Id="rId63" Type="http://schemas.openxmlformats.org/officeDocument/2006/relationships/tags" Target="../tags/tag108.xml"/><Relationship Id="rId68" Type="http://schemas.openxmlformats.org/officeDocument/2006/relationships/tags" Target="../tags/tag113.xml"/><Relationship Id="rId84" Type="http://schemas.openxmlformats.org/officeDocument/2006/relationships/tags" Target="../tags/tag129.xml"/><Relationship Id="rId89" Type="http://schemas.openxmlformats.org/officeDocument/2006/relationships/tags" Target="../tags/tag134.xml"/><Relationship Id="rId112" Type="http://schemas.openxmlformats.org/officeDocument/2006/relationships/tags" Target="../tags/tag157.xml"/><Relationship Id="rId133" Type="http://schemas.openxmlformats.org/officeDocument/2006/relationships/tags" Target="../tags/tag178.xml"/><Relationship Id="rId138" Type="http://schemas.openxmlformats.org/officeDocument/2006/relationships/tags" Target="../tags/tag183.xml"/><Relationship Id="rId154" Type="http://schemas.openxmlformats.org/officeDocument/2006/relationships/slideLayout" Target="../slideLayouts/slideLayout5.xml"/><Relationship Id="rId16" Type="http://schemas.openxmlformats.org/officeDocument/2006/relationships/tags" Target="../tags/tag61.xml"/><Relationship Id="rId107" Type="http://schemas.openxmlformats.org/officeDocument/2006/relationships/tags" Target="../tags/tag152.xml"/><Relationship Id="rId11" Type="http://schemas.openxmlformats.org/officeDocument/2006/relationships/tags" Target="../tags/tag56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53" Type="http://schemas.openxmlformats.org/officeDocument/2006/relationships/tags" Target="../tags/tag98.xml"/><Relationship Id="rId58" Type="http://schemas.openxmlformats.org/officeDocument/2006/relationships/tags" Target="../tags/tag103.xml"/><Relationship Id="rId74" Type="http://schemas.openxmlformats.org/officeDocument/2006/relationships/tags" Target="../tags/tag119.xml"/><Relationship Id="rId79" Type="http://schemas.openxmlformats.org/officeDocument/2006/relationships/tags" Target="../tags/tag124.xml"/><Relationship Id="rId102" Type="http://schemas.openxmlformats.org/officeDocument/2006/relationships/tags" Target="../tags/tag147.xml"/><Relationship Id="rId123" Type="http://schemas.openxmlformats.org/officeDocument/2006/relationships/tags" Target="../tags/tag168.xml"/><Relationship Id="rId128" Type="http://schemas.openxmlformats.org/officeDocument/2006/relationships/tags" Target="../tags/tag173.xml"/><Relationship Id="rId144" Type="http://schemas.openxmlformats.org/officeDocument/2006/relationships/tags" Target="../tags/tag189.xml"/><Relationship Id="rId149" Type="http://schemas.openxmlformats.org/officeDocument/2006/relationships/tags" Target="../tags/tag194.xml"/><Relationship Id="rId5" Type="http://schemas.openxmlformats.org/officeDocument/2006/relationships/tags" Target="../tags/tag50.xml"/><Relationship Id="rId90" Type="http://schemas.openxmlformats.org/officeDocument/2006/relationships/tags" Target="../tags/tag135.xml"/><Relationship Id="rId95" Type="http://schemas.openxmlformats.org/officeDocument/2006/relationships/tags" Target="../tags/tag140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43" Type="http://schemas.openxmlformats.org/officeDocument/2006/relationships/tags" Target="../tags/tag88.xml"/><Relationship Id="rId48" Type="http://schemas.openxmlformats.org/officeDocument/2006/relationships/tags" Target="../tags/tag93.xml"/><Relationship Id="rId64" Type="http://schemas.openxmlformats.org/officeDocument/2006/relationships/tags" Target="../tags/tag109.xml"/><Relationship Id="rId69" Type="http://schemas.openxmlformats.org/officeDocument/2006/relationships/tags" Target="../tags/tag114.xml"/><Relationship Id="rId113" Type="http://schemas.openxmlformats.org/officeDocument/2006/relationships/tags" Target="../tags/tag158.xml"/><Relationship Id="rId118" Type="http://schemas.openxmlformats.org/officeDocument/2006/relationships/tags" Target="../tags/tag163.xml"/><Relationship Id="rId134" Type="http://schemas.openxmlformats.org/officeDocument/2006/relationships/tags" Target="../tags/tag179.xml"/><Relationship Id="rId139" Type="http://schemas.openxmlformats.org/officeDocument/2006/relationships/tags" Target="../tags/tag184.xml"/><Relationship Id="rId80" Type="http://schemas.openxmlformats.org/officeDocument/2006/relationships/tags" Target="../tags/tag125.xml"/><Relationship Id="rId85" Type="http://schemas.openxmlformats.org/officeDocument/2006/relationships/tags" Target="../tags/tag130.xml"/><Relationship Id="rId150" Type="http://schemas.openxmlformats.org/officeDocument/2006/relationships/tags" Target="../tags/tag195.xml"/><Relationship Id="rId155" Type="http://schemas.openxmlformats.org/officeDocument/2006/relationships/notesSlide" Target="../notesSlides/notesSlide3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Relationship Id="rId46" Type="http://schemas.openxmlformats.org/officeDocument/2006/relationships/tags" Target="../tags/tag91.xml"/><Relationship Id="rId59" Type="http://schemas.openxmlformats.org/officeDocument/2006/relationships/tags" Target="../tags/tag104.xml"/><Relationship Id="rId67" Type="http://schemas.openxmlformats.org/officeDocument/2006/relationships/tags" Target="../tags/tag112.xml"/><Relationship Id="rId103" Type="http://schemas.openxmlformats.org/officeDocument/2006/relationships/tags" Target="../tags/tag148.xml"/><Relationship Id="rId108" Type="http://schemas.openxmlformats.org/officeDocument/2006/relationships/tags" Target="../tags/tag153.xml"/><Relationship Id="rId116" Type="http://schemas.openxmlformats.org/officeDocument/2006/relationships/tags" Target="../tags/tag161.xml"/><Relationship Id="rId124" Type="http://schemas.openxmlformats.org/officeDocument/2006/relationships/tags" Target="../tags/tag169.xml"/><Relationship Id="rId129" Type="http://schemas.openxmlformats.org/officeDocument/2006/relationships/tags" Target="../tags/tag174.xml"/><Relationship Id="rId137" Type="http://schemas.openxmlformats.org/officeDocument/2006/relationships/tags" Target="../tags/tag182.xml"/><Relationship Id="rId20" Type="http://schemas.openxmlformats.org/officeDocument/2006/relationships/tags" Target="../tags/tag65.xml"/><Relationship Id="rId41" Type="http://schemas.openxmlformats.org/officeDocument/2006/relationships/tags" Target="../tags/tag86.xml"/><Relationship Id="rId54" Type="http://schemas.openxmlformats.org/officeDocument/2006/relationships/tags" Target="../tags/tag99.xml"/><Relationship Id="rId62" Type="http://schemas.openxmlformats.org/officeDocument/2006/relationships/tags" Target="../tags/tag107.xml"/><Relationship Id="rId70" Type="http://schemas.openxmlformats.org/officeDocument/2006/relationships/tags" Target="../tags/tag115.xml"/><Relationship Id="rId75" Type="http://schemas.openxmlformats.org/officeDocument/2006/relationships/tags" Target="../tags/tag120.xml"/><Relationship Id="rId83" Type="http://schemas.openxmlformats.org/officeDocument/2006/relationships/tags" Target="../tags/tag128.xml"/><Relationship Id="rId88" Type="http://schemas.openxmlformats.org/officeDocument/2006/relationships/tags" Target="../tags/tag133.xml"/><Relationship Id="rId91" Type="http://schemas.openxmlformats.org/officeDocument/2006/relationships/tags" Target="../tags/tag136.xml"/><Relationship Id="rId96" Type="http://schemas.openxmlformats.org/officeDocument/2006/relationships/tags" Target="../tags/tag141.xml"/><Relationship Id="rId111" Type="http://schemas.openxmlformats.org/officeDocument/2006/relationships/tags" Target="../tags/tag156.xml"/><Relationship Id="rId132" Type="http://schemas.openxmlformats.org/officeDocument/2006/relationships/tags" Target="../tags/tag177.xml"/><Relationship Id="rId140" Type="http://schemas.openxmlformats.org/officeDocument/2006/relationships/tags" Target="../tags/tag185.xml"/><Relationship Id="rId145" Type="http://schemas.openxmlformats.org/officeDocument/2006/relationships/tags" Target="../tags/tag190.xml"/><Relationship Id="rId153" Type="http://schemas.openxmlformats.org/officeDocument/2006/relationships/tags" Target="../tags/tag19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51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49" Type="http://schemas.openxmlformats.org/officeDocument/2006/relationships/tags" Target="../tags/tag94.xml"/><Relationship Id="rId57" Type="http://schemas.openxmlformats.org/officeDocument/2006/relationships/tags" Target="../tags/tag102.xml"/><Relationship Id="rId106" Type="http://schemas.openxmlformats.org/officeDocument/2006/relationships/tags" Target="../tags/tag151.xml"/><Relationship Id="rId114" Type="http://schemas.openxmlformats.org/officeDocument/2006/relationships/tags" Target="../tags/tag159.xml"/><Relationship Id="rId119" Type="http://schemas.openxmlformats.org/officeDocument/2006/relationships/tags" Target="../tags/tag164.xml"/><Relationship Id="rId127" Type="http://schemas.openxmlformats.org/officeDocument/2006/relationships/tags" Target="../tags/tag172.xml"/><Relationship Id="rId10" Type="http://schemas.openxmlformats.org/officeDocument/2006/relationships/tags" Target="../tags/tag55.xml"/><Relationship Id="rId31" Type="http://schemas.openxmlformats.org/officeDocument/2006/relationships/tags" Target="../tags/tag76.xml"/><Relationship Id="rId44" Type="http://schemas.openxmlformats.org/officeDocument/2006/relationships/tags" Target="../tags/tag89.xml"/><Relationship Id="rId52" Type="http://schemas.openxmlformats.org/officeDocument/2006/relationships/tags" Target="../tags/tag97.xml"/><Relationship Id="rId60" Type="http://schemas.openxmlformats.org/officeDocument/2006/relationships/tags" Target="../tags/tag105.xml"/><Relationship Id="rId65" Type="http://schemas.openxmlformats.org/officeDocument/2006/relationships/tags" Target="../tags/tag110.xml"/><Relationship Id="rId73" Type="http://schemas.openxmlformats.org/officeDocument/2006/relationships/tags" Target="../tags/tag118.xml"/><Relationship Id="rId78" Type="http://schemas.openxmlformats.org/officeDocument/2006/relationships/tags" Target="../tags/tag123.xml"/><Relationship Id="rId81" Type="http://schemas.openxmlformats.org/officeDocument/2006/relationships/tags" Target="../tags/tag126.xml"/><Relationship Id="rId86" Type="http://schemas.openxmlformats.org/officeDocument/2006/relationships/tags" Target="../tags/tag131.xml"/><Relationship Id="rId94" Type="http://schemas.openxmlformats.org/officeDocument/2006/relationships/tags" Target="../tags/tag139.xml"/><Relationship Id="rId99" Type="http://schemas.openxmlformats.org/officeDocument/2006/relationships/tags" Target="../tags/tag144.xml"/><Relationship Id="rId101" Type="http://schemas.openxmlformats.org/officeDocument/2006/relationships/tags" Target="../tags/tag146.xml"/><Relationship Id="rId122" Type="http://schemas.openxmlformats.org/officeDocument/2006/relationships/tags" Target="../tags/tag167.xml"/><Relationship Id="rId130" Type="http://schemas.openxmlformats.org/officeDocument/2006/relationships/tags" Target="../tags/tag175.xml"/><Relationship Id="rId135" Type="http://schemas.openxmlformats.org/officeDocument/2006/relationships/tags" Target="../tags/tag180.xml"/><Relationship Id="rId143" Type="http://schemas.openxmlformats.org/officeDocument/2006/relationships/tags" Target="../tags/tag188.xml"/><Relationship Id="rId148" Type="http://schemas.openxmlformats.org/officeDocument/2006/relationships/tags" Target="../tags/tag193.xml"/><Relationship Id="rId151" Type="http://schemas.openxmlformats.org/officeDocument/2006/relationships/tags" Target="../tags/tag196.xml"/><Relationship Id="rId156" Type="http://schemas.openxmlformats.org/officeDocument/2006/relationships/oleObject" Target="../embeddings/oleObject23.bin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9" Type="http://schemas.openxmlformats.org/officeDocument/2006/relationships/tags" Target="../tags/tag84.xml"/><Relationship Id="rId109" Type="http://schemas.openxmlformats.org/officeDocument/2006/relationships/tags" Target="../tags/tag154.xml"/><Relationship Id="rId34" Type="http://schemas.openxmlformats.org/officeDocument/2006/relationships/tags" Target="../tags/tag79.xml"/><Relationship Id="rId50" Type="http://schemas.openxmlformats.org/officeDocument/2006/relationships/tags" Target="../tags/tag95.xml"/><Relationship Id="rId55" Type="http://schemas.openxmlformats.org/officeDocument/2006/relationships/tags" Target="../tags/tag100.xml"/><Relationship Id="rId76" Type="http://schemas.openxmlformats.org/officeDocument/2006/relationships/tags" Target="../tags/tag121.xml"/><Relationship Id="rId97" Type="http://schemas.openxmlformats.org/officeDocument/2006/relationships/tags" Target="../tags/tag142.xml"/><Relationship Id="rId104" Type="http://schemas.openxmlformats.org/officeDocument/2006/relationships/tags" Target="../tags/tag149.xml"/><Relationship Id="rId120" Type="http://schemas.openxmlformats.org/officeDocument/2006/relationships/tags" Target="../tags/tag165.xml"/><Relationship Id="rId125" Type="http://schemas.openxmlformats.org/officeDocument/2006/relationships/tags" Target="../tags/tag170.xml"/><Relationship Id="rId141" Type="http://schemas.openxmlformats.org/officeDocument/2006/relationships/tags" Target="../tags/tag186.xml"/><Relationship Id="rId146" Type="http://schemas.openxmlformats.org/officeDocument/2006/relationships/tags" Target="../tags/tag191.xml"/><Relationship Id="rId7" Type="http://schemas.openxmlformats.org/officeDocument/2006/relationships/tags" Target="../tags/tag52.xml"/><Relationship Id="rId71" Type="http://schemas.openxmlformats.org/officeDocument/2006/relationships/tags" Target="../tags/tag116.xml"/><Relationship Id="rId92" Type="http://schemas.openxmlformats.org/officeDocument/2006/relationships/tags" Target="../tags/tag137.xml"/><Relationship Id="rId2" Type="http://schemas.openxmlformats.org/officeDocument/2006/relationships/tags" Target="../tags/tag47.xml"/><Relationship Id="rId29" Type="http://schemas.openxmlformats.org/officeDocument/2006/relationships/tags" Target="../tags/tag74.xml"/><Relationship Id="rId24" Type="http://schemas.openxmlformats.org/officeDocument/2006/relationships/tags" Target="../tags/tag69.xml"/><Relationship Id="rId40" Type="http://schemas.openxmlformats.org/officeDocument/2006/relationships/tags" Target="../tags/tag85.xml"/><Relationship Id="rId45" Type="http://schemas.openxmlformats.org/officeDocument/2006/relationships/tags" Target="../tags/tag90.xml"/><Relationship Id="rId66" Type="http://schemas.openxmlformats.org/officeDocument/2006/relationships/tags" Target="../tags/tag111.xml"/><Relationship Id="rId87" Type="http://schemas.openxmlformats.org/officeDocument/2006/relationships/tags" Target="../tags/tag132.xml"/><Relationship Id="rId110" Type="http://schemas.openxmlformats.org/officeDocument/2006/relationships/tags" Target="../tags/tag155.xml"/><Relationship Id="rId115" Type="http://schemas.openxmlformats.org/officeDocument/2006/relationships/tags" Target="../tags/tag160.xml"/><Relationship Id="rId131" Type="http://schemas.openxmlformats.org/officeDocument/2006/relationships/tags" Target="../tags/tag176.xml"/><Relationship Id="rId136" Type="http://schemas.openxmlformats.org/officeDocument/2006/relationships/tags" Target="../tags/tag181.xml"/><Relationship Id="rId61" Type="http://schemas.openxmlformats.org/officeDocument/2006/relationships/tags" Target="../tags/tag106.xml"/><Relationship Id="rId82" Type="http://schemas.openxmlformats.org/officeDocument/2006/relationships/tags" Target="../tags/tag127.xml"/><Relationship Id="rId152" Type="http://schemas.openxmlformats.org/officeDocument/2006/relationships/tags" Target="../tags/tag197.xml"/><Relationship Id="rId19" Type="http://schemas.openxmlformats.org/officeDocument/2006/relationships/tags" Target="../tags/tag64.xml"/><Relationship Id="rId14" Type="http://schemas.openxmlformats.org/officeDocument/2006/relationships/tags" Target="../tags/tag59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56" Type="http://schemas.openxmlformats.org/officeDocument/2006/relationships/tags" Target="../tags/tag101.xml"/><Relationship Id="rId77" Type="http://schemas.openxmlformats.org/officeDocument/2006/relationships/tags" Target="../tags/tag122.xml"/><Relationship Id="rId100" Type="http://schemas.openxmlformats.org/officeDocument/2006/relationships/tags" Target="../tags/tag145.xml"/><Relationship Id="rId105" Type="http://schemas.openxmlformats.org/officeDocument/2006/relationships/tags" Target="../tags/tag150.xml"/><Relationship Id="rId126" Type="http://schemas.openxmlformats.org/officeDocument/2006/relationships/tags" Target="../tags/tag171.xml"/><Relationship Id="rId147" Type="http://schemas.openxmlformats.org/officeDocument/2006/relationships/tags" Target="../tags/tag192.xml"/><Relationship Id="rId8" Type="http://schemas.openxmlformats.org/officeDocument/2006/relationships/tags" Target="../tags/tag53.xml"/><Relationship Id="rId51" Type="http://schemas.openxmlformats.org/officeDocument/2006/relationships/tags" Target="../tags/tag96.xml"/><Relationship Id="rId72" Type="http://schemas.openxmlformats.org/officeDocument/2006/relationships/tags" Target="../tags/tag117.xml"/><Relationship Id="rId93" Type="http://schemas.openxmlformats.org/officeDocument/2006/relationships/tags" Target="../tags/tag138.xml"/><Relationship Id="rId98" Type="http://schemas.openxmlformats.org/officeDocument/2006/relationships/tags" Target="../tags/tag143.xml"/><Relationship Id="rId121" Type="http://schemas.openxmlformats.org/officeDocument/2006/relationships/tags" Target="../tags/tag166.xml"/><Relationship Id="rId142" Type="http://schemas.openxmlformats.org/officeDocument/2006/relationships/tags" Target="../tags/tag187.xml"/><Relationship Id="rId3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image" Target="../media/image23.png"/><Relationship Id="rId3" Type="http://schemas.openxmlformats.org/officeDocument/2006/relationships/tags" Target="../tags/tag200.xml"/><Relationship Id="rId21" Type="http://schemas.openxmlformats.org/officeDocument/2006/relationships/image" Target="../media/image26.jpeg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image" Target="../media/image22.emf"/><Relationship Id="rId2" Type="http://schemas.openxmlformats.org/officeDocument/2006/relationships/tags" Target="../tags/tag199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25.jpeg"/><Relationship Id="rId1" Type="http://schemas.openxmlformats.org/officeDocument/2006/relationships/vmlDrawing" Target="../drawings/vmlDrawing18.v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5" Type="http://schemas.openxmlformats.org/officeDocument/2006/relationships/tags" Target="../tags/tag20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7.xml"/><Relationship Id="rId19" Type="http://schemas.openxmlformats.org/officeDocument/2006/relationships/image" Target="../media/image24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37.xml"/><Relationship Id="rId21" Type="http://schemas.openxmlformats.org/officeDocument/2006/relationships/tags" Target="../tags/tag232.xml"/><Relationship Id="rId34" Type="http://schemas.openxmlformats.org/officeDocument/2006/relationships/tags" Target="../tags/tag245.xml"/><Relationship Id="rId42" Type="http://schemas.openxmlformats.org/officeDocument/2006/relationships/tags" Target="../tags/tag253.xml"/><Relationship Id="rId47" Type="http://schemas.openxmlformats.org/officeDocument/2006/relationships/tags" Target="../tags/tag258.xml"/><Relationship Id="rId50" Type="http://schemas.openxmlformats.org/officeDocument/2006/relationships/tags" Target="../tags/tag261.xml"/><Relationship Id="rId55" Type="http://schemas.openxmlformats.org/officeDocument/2006/relationships/tags" Target="../tags/tag266.xml"/><Relationship Id="rId63" Type="http://schemas.openxmlformats.org/officeDocument/2006/relationships/image" Target="../media/image30.jpeg"/><Relationship Id="rId68" Type="http://schemas.openxmlformats.org/officeDocument/2006/relationships/image" Target="../media/image33.jpeg"/><Relationship Id="rId76" Type="http://schemas.openxmlformats.org/officeDocument/2006/relationships/image" Target="../media/image37.png"/><Relationship Id="rId84" Type="http://schemas.openxmlformats.org/officeDocument/2006/relationships/image" Target="../media/image42.png"/><Relationship Id="rId89" Type="http://schemas.openxmlformats.org/officeDocument/2006/relationships/hyperlink" Target="http://www.taobao.com/" TargetMode="External"/><Relationship Id="rId97" Type="http://schemas.openxmlformats.org/officeDocument/2006/relationships/image" Target="../media/image53.jpeg"/><Relationship Id="rId7" Type="http://schemas.openxmlformats.org/officeDocument/2006/relationships/tags" Target="../tags/tag218.xml"/><Relationship Id="rId71" Type="http://schemas.openxmlformats.org/officeDocument/2006/relationships/hyperlink" Target="http://images.google.de/imgres?imgurl=http://www.spiegel.de/img/0,1020,3214,00.jpg&amp;imgrefurl=http://www.spiegel.de/reise/aktuell/0,1518,228932,00.html&amp;usg=__rYPRQNt-DnVN_H7BaF2fVYzxU1s=&amp;h=130&amp;w=130&amp;sz=3&amp;hl=de&amp;start=8&amp;um=1&amp;itbs=1&amp;tbnid=QwW7cvoAbYVu8M:&amp;tbnh=91&amp;tbnw=91&amp;prev=/images?q=lufthansa+logo&amp;um=1&amp;hl=de&amp;tbs=isch:1" TargetMode="External"/><Relationship Id="rId92" Type="http://schemas.openxmlformats.org/officeDocument/2006/relationships/image" Target="../media/image48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9" Type="http://schemas.openxmlformats.org/officeDocument/2006/relationships/tags" Target="../tags/tag240.xml"/><Relationship Id="rId11" Type="http://schemas.openxmlformats.org/officeDocument/2006/relationships/tags" Target="../tags/tag222.xml"/><Relationship Id="rId24" Type="http://schemas.openxmlformats.org/officeDocument/2006/relationships/tags" Target="../tags/tag235.xml"/><Relationship Id="rId32" Type="http://schemas.openxmlformats.org/officeDocument/2006/relationships/tags" Target="../tags/tag243.xml"/><Relationship Id="rId37" Type="http://schemas.openxmlformats.org/officeDocument/2006/relationships/tags" Target="../tags/tag248.xml"/><Relationship Id="rId40" Type="http://schemas.openxmlformats.org/officeDocument/2006/relationships/tags" Target="../tags/tag251.xml"/><Relationship Id="rId45" Type="http://schemas.openxmlformats.org/officeDocument/2006/relationships/tags" Target="../tags/tag256.xml"/><Relationship Id="rId53" Type="http://schemas.openxmlformats.org/officeDocument/2006/relationships/tags" Target="../tags/tag264.xml"/><Relationship Id="rId58" Type="http://schemas.openxmlformats.org/officeDocument/2006/relationships/slideLayout" Target="../slideLayouts/slideLayout2.xml"/><Relationship Id="rId66" Type="http://schemas.openxmlformats.org/officeDocument/2006/relationships/image" Target="../media/image32.jpeg"/><Relationship Id="rId74" Type="http://schemas.openxmlformats.org/officeDocument/2006/relationships/image" Target="../media/image36.jpeg"/><Relationship Id="rId79" Type="http://schemas.openxmlformats.org/officeDocument/2006/relationships/hyperlink" Target="http://www.google.de/imgres?imgurl=http://www.kentonline.co.uk/images/EDF%20logo_s.jpg&amp;imgrefurl=http://www.kentonline.co.uk/sittingbourne_messenger/news/2010/january/10/power_restored_to_homes.aspx&amp;h=184&amp;w=150&amp;sz=6&amp;tbnid=pYRzizlXQ56txM:&amp;tbnh=102&amp;tbnw=83&amp;prev=/images?q=edf+logo&amp;hl=de&amp;usg=__GrFG7GTYlqS0SSBfK09ZO8GDgBY=&amp;ei=q8WrS6qUNsSN_Abl_ezXDw&amp;sa=X&amp;oi=image_result&amp;resnum=9&amp;ct=image&amp;ved=0CBkQ9QEwCA" TargetMode="External"/><Relationship Id="rId87" Type="http://schemas.openxmlformats.org/officeDocument/2006/relationships/image" Target="../media/image45.jpeg"/><Relationship Id="rId5" Type="http://schemas.openxmlformats.org/officeDocument/2006/relationships/tags" Target="../tags/tag216.xml"/><Relationship Id="rId61" Type="http://schemas.openxmlformats.org/officeDocument/2006/relationships/hyperlink" Target="http://www.cofiroute.fr/cofiroute.nsf/fr/index.htm" TargetMode="External"/><Relationship Id="rId82" Type="http://schemas.openxmlformats.org/officeDocument/2006/relationships/image" Target="../media/image40.jpeg"/><Relationship Id="rId90" Type="http://schemas.openxmlformats.org/officeDocument/2006/relationships/image" Target="../media/image47.jpeg"/><Relationship Id="rId95" Type="http://schemas.openxmlformats.org/officeDocument/2006/relationships/image" Target="../media/image51.jpeg"/><Relationship Id="rId19" Type="http://schemas.openxmlformats.org/officeDocument/2006/relationships/tags" Target="../tags/tag230.xml"/><Relationship Id="rId14" Type="http://schemas.openxmlformats.org/officeDocument/2006/relationships/tags" Target="../tags/tag225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30" Type="http://schemas.openxmlformats.org/officeDocument/2006/relationships/tags" Target="../tags/tag241.xml"/><Relationship Id="rId35" Type="http://schemas.openxmlformats.org/officeDocument/2006/relationships/tags" Target="../tags/tag246.xml"/><Relationship Id="rId43" Type="http://schemas.openxmlformats.org/officeDocument/2006/relationships/tags" Target="../tags/tag254.xml"/><Relationship Id="rId48" Type="http://schemas.openxmlformats.org/officeDocument/2006/relationships/tags" Target="../tags/tag259.xml"/><Relationship Id="rId56" Type="http://schemas.openxmlformats.org/officeDocument/2006/relationships/tags" Target="../tags/tag267.xml"/><Relationship Id="rId64" Type="http://schemas.openxmlformats.org/officeDocument/2006/relationships/hyperlink" Target="http://images.google.de/imgres?imgurl=http://realestate.theemiratesnetwork.com/developers/images/emaar_logo.jpg&amp;imgrefurl=http://realestate.theemiratesnetwork.com/developers/&amp;usg=__4ARTvKVGaTwnp6mrDDb9_uB9QZo=&amp;h=160&amp;w=160&amp;sz=9&amp;hl=de&amp;start=17&amp;um=1&amp;itbs=1&amp;tbnid=htOsGd3_L8HZ9M:&amp;tbnh=98&amp;tbnw=98&amp;prev=/images?q=emaar+logo&amp;um=1&amp;hl=de&amp;sa=N&amp;tbs=isch:1" TargetMode="External"/><Relationship Id="rId69" Type="http://schemas.openxmlformats.org/officeDocument/2006/relationships/hyperlink" Target="http://homepage.ntlworld.com/geoff.hamilton1/UNDERGROUND%20PMS485.jpg" TargetMode="External"/><Relationship Id="rId77" Type="http://schemas.openxmlformats.org/officeDocument/2006/relationships/hyperlink" Target="http://www.google.de/imgres?imgurl=http://www.raztec.co.nz/Client%20company%20logos/Logo_ExxonMobil.jpg&amp;imgrefurl=http://www.raztec.co.nz/aboutus.html&amp;h=553&amp;w=2765&amp;sz=288&amp;tbnid=pAgyjks5l5dLKM:&amp;tbnh=30&amp;tbnw=150&amp;prev=/images?q=exxon+logo&amp;hl=de&amp;usg=__vcUDcko1G4JHW7uIGQqAuLUJ574=&amp;ei=5MCrS7jENs3z_Abi-6S4Dw&amp;sa=X&amp;oi=image_result&amp;resnum=2&amp;ct=image&amp;ved=0CA0Q9QEwAQ" TargetMode="External"/><Relationship Id="rId8" Type="http://schemas.openxmlformats.org/officeDocument/2006/relationships/tags" Target="../tags/tag219.xml"/><Relationship Id="rId51" Type="http://schemas.openxmlformats.org/officeDocument/2006/relationships/tags" Target="../tags/tag262.xml"/><Relationship Id="rId72" Type="http://schemas.openxmlformats.org/officeDocument/2006/relationships/image" Target="../media/image35.jpeg"/><Relationship Id="rId80" Type="http://schemas.openxmlformats.org/officeDocument/2006/relationships/image" Target="../media/image39.jpeg"/><Relationship Id="rId85" Type="http://schemas.openxmlformats.org/officeDocument/2006/relationships/image" Target="../media/image43.jpeg"/><Relationship Id="rId93" Type="http://schemas.openxmlformats.org/officeDocument/2006/relationships/image" Target="../media/image49.png"/><Relationship Id="rId98" Type="http://schemas.openxmlformats.org/officeDocument/2006/relationships/image" Target="../media/image54.png"/><Relationship Id="rId3" Type="http://schemas.openxmlformats.org/officeDocument/2006/relationships/tags" Target="../tags/tag214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tags" Target="../tags/tag236.xml"/><Relationship Id="rId33" Type="http://schemas.openxmlformats.org/officeDocument/2006/relationships/tags" Target="../tags/tag244.xml"/><Relationship Id="rId38" Type="http://schemas.openxmlformats.org/officeDocument/2006/relationships/tags" Target="../tags/tag249.xml"/><Relationship Id="rId46" Type="http://schemas.openxmlformats.org/officeDocument/2006/relationships/tags" Target="../tags/tag257.xml"/><Relationship Id="rId59" Type="http://schemas.openxmlformats.org/officeDocument/2006/relationships/image" Target="../media/image27.jpeg"/><Relationship Id="rId67" Type="http://schemas.openxmlformats.org/officeDocument/2006/relationships/hyperlink" Target="http://www.google.de/imgres?imgurl=http://www.7-forum.com/news/2007/technoclassica/bmw_logo_2007_p0034956-b.jpg&amp;imgrefurl=http://www.7-forum.com/bild.php?bild=news/2007/technoclassica/bmw_logo_2007_p0034956-b.jpg&amp;title=BMW%20Logo,%202007&amp;cpy=bmw&amp;h=590&amp;w=800&amp;sz=32&amp;tbnid=Ez_VmiVcX4y9dM:&amp;tbnh=105&amp;tbnw=143&amp;prev=/images?q=bmw+logo&amp;hl=de&amp;usg=__vMu0q-icBOh4pMAGkJL3FCE1Je4=&amp;ei=S8CrS_bWH8GL_Abi-eXADw&amp;sa=X&amp;oi=image_result&amp;resnum=1&amp;ct=image&amp;ved=0CAkQ9QEwAA" TargetMode="External"/><Relationship Id="rId20" Type="http://schemas.openxmlformats.org/officeDocument/2006/relationships/tags" Target="../tags/tag231.xml"/><Relationship Id="rId41" Type="http://schemas.openxmlformats.org/officeDocument/2006/relationships/tags" Target="../tags/tag252.xml"/><Relationship Id="rId54" Type="http://schemas.openxmlformats.org/officeDocument/2006/relationships/tags" Target="../tags/tag265.xml"/><Relationship Id="rId62" Type="http://schemas.openxmlformats.org/officeDocument/2006/relationships/image" Target="../media/image29.png"/><Relationship Id="rId70" Type="http://schemas.openxmlformats.org/officeDocument/2006/relationships/image" Target="../media/image34.jpeg"/><Relationship Id="rId75" Type="http://schemas.openxmlformats.org/officeDocument/2006/relationships/hyperlink" Target="http://www.krh.eu/" TargetMode="External"/><Relationship Id="rId83" Type="http://schemas.openxmlformats.org/officeDocument/2006/relationships/image" Target="../media/image41.jpeg"/><Relationship Id="rId88" Type="http://schemas.openxmlformats.org/officeDocument/2006/relationships/image" Target="../media/image46.jpeg"/><Relationship Id="rId91" Type="http://schemas.openxmlformats.org/officeDocument/2006/relationships/hyperlink" Target="http://www.tatacommunications.com/" TargetMode="External"/><Relationship Id="rId96" Type="http://schemas.openxmlformats.org/officeDocument/2006/relationships/image" Target="../media/image52.jpe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5" Type="http://schemas.openxmlformats.org/officeDocument/2006/relationships/tags" Target="../tags/tag226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36" Type="http://schemas.openxmlformats.org/officeDocument/2006/relationships/tags" Target="../tags/tag247.xml"/><Relationship Id="rId49" Type="http://schemas.openxmlformats.org/officeDocument/2006/relationships/tags" Target="../tags/tag260.xml"/><Relationship Id="rId57" Type="http://schemas.openxmlformats.org/officeDocument/2006/relationships/tags" Target="../tags/tag268.xml"/><Relationship Id="rId10" Type="http://schemas.openxmlformats.org/officeDocument/2006/relationships/tags" Target="../tags/tag221.xml"/><Relationship Id="rId31" Type="http://schemas.openxmlformats.org/officeDocument/2006/relationships/tags" Target="../tags/tag242.xml"/><Relationship Id="rId44" Type="http://schemas.openxmlformats.org/officeDocument/2006/relationships/tags" Target="../tags/tag255.xml"/><Relationship Id="rId52" Type="http://schemas.openxmlformats.org/officeDocument/2006/relationships/tags" Target="../tags/tag263.xml"/><Relationship Id="rId60" Type="http://schemas.openxmlformats.org/officeDocument/2006/relationships/image" Target="../media/image28.jpeg"/><Relationship Id="rId65" Type="http://schemas.openxmlformats.org/officeDocument/2006/relationships/image" Target="../media/image31.jpeg"/><Relationship Id="rId73" Type="http://schemas.openxmlformats.org/officeDocument/2006/relationships/hyperlink" Target="http://www.google.de/imgres?imgurl=https://www.allianz.com/static-resources/publicmedia/logos/allianz_logo.jpg&amp;imgrefurl=http://www.allianz.com/de/presse/mediendatenbank/logos/media_logo.html&amp;h=750&amp;w=2000&amp;sz=223&amp;tbnid=DCVEofNO1FBumM:&amp;tbnh=56&amp;tbnw=150&amp;prev=/images?q=allianz+logo&amp;hl=de&amp;usg=__A4Hhl9S1eAtvDKmWBTChkS9nuaU=&amp;ei=lMCrS_PWGJSW_Qb_r_ndDw&amp;sa=X&amp;oi=image_result&amp;resnum=1&amp;ct=image&amp;ved=0CAYQ9QEwAA" TargetMode="External"/><Relationship Id="rId78" Type="http://schemas.openxmlformats.org/officeDocument/2006/relationships/image" Target="../media/image38.jpeg"/><Relationship Id="rId81" Type="http://schemas.openxmlformats.org/officeDocument/2006/relationships/hyperlink" Target="http://images.google.de/imgres?imgurl=http://sersa.net/images/modulos/709px-SolarWorld_Logo_svg.png&amp;imgrefurl=http://sersa.net/productos/modulos_solares.html&amp;usg=__d6Q-klL6aS49VF-Hg8SRW1UTTCI=&amp;h=518&amp;w=709&amp;sz=37&amp;hl=de&amp;start=3&amp;um=1&amp;itbs=1&amp;tbnid=I_9ruwDiYfYoUM:&amp;tbnh=102&amp;tbnw=140&amp;prev=/images?q=solarworld+logo&amp;um=1&amp;hl=de&amp;sa=N&amp;ndsp=20&amp;tbs=isch:1" TargetMode="External"/><Relationship Id="rId86" Type="http://schemas.openxmlformats.org/officeDocument/2006/relationships/image" Target="../media/image44.jpeg"/><Relationship Id="rId94" Type="http://schemas.openxmlformats.org/officeDocument/2006/relationships/image" Target="../media/image50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9" Type="http://schemas.openxmlformats.org/officeDocument/2006/relationships/tags" Target="../tags/tag2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21" Type="http://schemas.openxmlformats.org/officeDocument/2006/relationships/image" Target="../media/image55.pn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19.v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10" Type="http://schemas.openxmlformats.org/officeDocument/2006/relationships/tags" Target="../tags/tag277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image" Target="../media/image59.jpeg"/><Relationship Id="rId3" Type="http://schemas.openxmlformats.org/officeDocument/2006/relationships/tags" Target="../tags/tag28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hyperlink" Target="http://wi.f4.htw-berlin.de/users/courant/xi/Scripte/projekt_immo/html/images/SAP_logo.jpg" TargetMode="Externa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image" Target="../media/image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58.emf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image" Target="../media/image57.jpeg"/><Relationship Id="rId28" Type="http://schemas.openxmlformats.org/officeDocument/2006/relationships/image" Target="../media/image61.gif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6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.png"/><Relationship Id="rId2" Type="http://schemas.openxmlformats.org/officeDocument/2006/relationships/tags" Target="../tags/tag304.xml"/><Relationship Id="rId1" Type="http://schemas.openxmlformats.org/officeDocument/2006/relationships/vmlDrawing" Target="../drawings/vmlDrawing21.vml"/><Relationship Id="rId6" Type="http://schemas.openxmlformats.org/officeDocument/2006/relationships/tags" Target="../tags/tag308.xml"/><Relationship Id="rId11" Type="http://schemas.openxmlformats.org/officeDocument/2006/relationships/image" Target="../media/image1.png"/><Relationship Id="rId5" Type="http://schemas.openxmlformats.org/officeDocument/2006/relationships/tags" Target="../tags/tag307.xml"/><Relationship Id="rId10" Type="http://schemas.openxmlformats.org/officeDocument/2006/relationships/image" Target="../media/image63.jpeg"/><Relationship Id="rId4" Type="http://schemas.openxmlformats.org/officeDocument/2006/relationships/tags" Target="../tags/tag306.xml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516" name="Rectangle 104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76" name="think-cell Slide" r:id="rId4" imgW="0" imgH="0" progId="TCLayout.ActiveDocument.1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7507" name="think-cell Slide" r:id="rId23" imgW="270" imgH="270" progId="TCLayout.ActiveDocument.1">
              <p:embed/>
            </p:oleObj>
          </a:graphicData>
        </a:graphic>
      </p:graphicFrame>
      <p:sp>
        <p:nvSpPr>
          <p:cNvPr id="10" name="Rechteck 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endParaRPr kumimoji="0" lang="en-US" sz="800" i="1" u="none" strike="noStrike" cap="none" normalizeH="0" dirty="0" err="1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dirty="0" smtClean="0"/>
              <a:t>Herausforderung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 dirty="0" smtClean="0"/>
              <a:t>Die Komplexität unserer Handlungsbedingungen nimmt stetig zu. „Smart“ ist in diesem Kontext ist die Fähigkeit, Probleme zu antizipieren.  </a:t>
            </a:r>
            <a:endParaRPr lang="de-DE" dirty="0"/>
          </a:p>
        </p:txBody>
      </p:sp>
      <p:sp>
        <p:nvSpPr>
          <p:cNvPr id="13" name="AutoShape 11" descr="data:image/jpeg;base64,/9j/4AAQSkZJRgABAQAAAQABAAD/2wCEAAkGBhISERUUEhQVFRQVFBQXFRgYGBoaGhoUFxgYFxcYGBcaHCYeFxojGRQVHy8gIycpLSwsFx4xNTAqNSYrLCkBCQoKDgwOGg8PGiolHB8sKSwpLCwsLCwsLCwpLCwpLCwsLCwsLCksLCwsLCwsLCwsLCwsLCwpLCwsLCwpLCwsLP/AABEIALcBEwMBIgACEQEDEQH/xAAcAAABBQEBAQAAAAAAAAAAAAAEAAECAwUGBwj/xABJEAABAwEEBQgFCQcDBAMBAAABAAIRAwQSITEFQVFhcQYTIoGRobHBBzJy0fAUFiMzQlKS0+FDU2KCstLxFZPCRFRjooPD8iT/xAAaAQACAwEBAAAAAAAAAAAAAAAAAQIDBAUG/8QAOREAAgEDAwEFBAgEBwAAAAAAAAECAxESBCExEwUyQVFxYYGR8CIzQqGxwdHhFKLC8QYjNENSYpL/2gAMAwEAAhEDEQA/AN01k3PKrBQdUj/K02MNwjnSlzyENZTZJ1AcUWC4Rz29LnRtKpubT2KN5m8oC4Qaw2p7xQ4rN1SmdV+DigLhQJ1uATy3bKBfX/i7lV8oO1FgyNPnWjUkKg+6Vmi1FOLWUYhmGvqql1Uqh9q2d6rNoJRYWQVzx296cV95QYrJzaOCLCyC+e3lLnt6D57enNYlOwsgo2g/Epue3BDCqU4cdyVh5F/OzqUecVWP3gmIjGQnYLl16VG+VQaxUC8osRuFc6dqQrb0LfKV8osGQWayhziFFVSFfciwXCQDsKeTsCGp19QMJPqHaUBcv507k7au9CCqmFbenYjcPv7z2Jw7YT2IK8pNed6dgyDReSQoqu2O+OtOnZiyRE1B/lQ50blEWGoScMvjNXULFUByHWo3RKzG5/DAdeKYWkj7UdauqaKqR68mcsR1pN0OQOk5s9aLoeMih1fa5N8obv7kZT0a0DpEdWPiUxsTP3mvCABhvxzSyQYyA+fbsPakav8AD2o0WZmuqY2C77knUaGqZx+8fJGSDFgLrR1JgScBrw6yjxSpZ9M7sfcn+hGbHHjOHa4IyDB+YG1hBg6sxB70zydQRzDR/d5bQD4kpxVpDKkJ4N96WXsHj7TPdVcP8qBfwWw21jMU+y5kUjaf/GY/lRl7B4e0xmuJ2K1oOEmBwWv8qBxLWkje2cMkxt+OLR+MeaWTHgvMxquBiZ7PelEZnyW38qJM3QTtvCe2EnW1+tpPFwKMmGCMcUQQem0HZ0iTwhsJ/k5icx8bVtNt7hkCMI9cfGxVP0s7AODiBqviOw5JZMeCMQ0gMymJbOfH4hbv+rOJmHxqh4Pmn/1V2sVO2R4p5MWCMMOZtx7VEOG1s/G0roaWmCMQajTw9xUTbmmS6bxzJZnxJxKWTDBGCbuV5o2mYVgs7Y9eeGPitk25hIl2W1giD1FJxoOxLaJ1YtAw7EZsMEYvyEH7Y6zCYWQAas1tmzUR+zpdQCubZ6AP1LDlIxjiIKMwwMBtLce0JqlA54Rx9wW6dH2fH6Mydjn9gxUamirOcmVWZSQ+eqHNTUhOBhGntaTvGSrBGqevatyvoCiW9GtUBnC8xrhG+AJVfzaBHRrP1D6oZ6pAKkpIg4MyxSKlzJWnT5LVIwrU8dV1/fhAS+a1sGTGuwza9h8TPcnkhYPyMzm/iP0Tol2i7WDHyeoeAkdRGCSd0KxW7Sp1SOsDyUPljiMHH8RQBtDtvcPcoc6jEebDTXJwk9p96Tb2zuQweOCRqDLE8f0RYVwlzjsA7FXzx2ntVLqs/wCISDdsjgiwXCQ923vVjiyPrDPb5oK6NUx1KJPZxRYLhjnt2uPHBV84BqHXPvQ4J3p2uxxmJxg4xuRsCd2Ei0nIADgAoiod6126Ls5DZr1KROANS4WTniQWuHegrfYDRgisx7ThLHOOOP3mgxAVDrwjzx5+Be6Mwdz3a5URV+JVTm670ymF7f3qyE4zjlF3TKmmnZl765OZRNms1aoJp06jwM7rS7wWdL9p7B5grU0I5wkEmQRujhs6kSdkTpRzdmUVHuaSHAtIzBBBHEHEJhX3rWsWm61Ztys5tQAx0mMcY9oi93rBo1TrxABwj3Lnz1yp45q+T2t7ub+poenfg+AllaTA7FMs3nfxQhtbRALg3rAO7Mqba4+8d2I966NjLcOsNOm5xFS+Y+6QMDvLT5It+iaLgTStLJEgsq9F4I3tkHHcFn6OIvuifVGanY/ravtu8VkqNuWNzbCEXFOwOcHFt4SCQYnVhsU6TSftO7ShnH6V/tv8SqvlTxs3wFRotTOvKopW+i9vv/QrrQjTtbxNC+RkZ4klL5Q7W1vb7yswWsnPAcUxqcSujYzOZrB4MyGjgZU27ieorKp2gDUuh5M2KnaJv1GtcHsusc4C+Jl+Ehxw2JPYnD6TsBF7x9ojYl/qVYfaMDbB8VbykqCjWFNrmvDaTAS0yL0uvZkwZ361mU9ItOeCFurils7XNQafqfaDez3Iunp+mRFzH2j7lkANOai6i3V4J7CuzpKNppPEh4adk+8+CvFLAQGuB2Oz4lceC5pwKKsukXNIIJB2hJxDLzR1fNv2DsPuSWMzTNWPXPYP7U6VmSujmW2R33e8JCzPOodvuCpo28tAnH43ogaSB3cf0VruULEkLG7aBlqPmQptscZuB6lJlecirDV2qN2TSRSWMHrPjs96cmiMndse5VPs41CELUYNvYP0TIt28A59anGeG5U3qQ+8gg74KeY1KVhZBbrTT1Mn+ZRNcHANaO2VQ2oNiQqCR0defwFF8Di90bmk/qme23wKfSp+ib7Q8HJtIn6Jntt8ClpX6pvtj+ly4+p+qqfPgjrrlGbVrOAbdJGB8VB1ofrc7xStDyLsGMPMqg1TtC19nf6WHp+bObqH/msvDjtJ7u4rU0GcTxCwza9/gFtaBdM8QtVThEtO/pe4t0Lr9s+KyqToaTuK1NDDP2isoHoO9krz2q/2PVf0nQfdl6MoqVJEEYbzPcqOawwMdhEdakHdXapAbF6U4pp8nxi7u4YI2x/XVfbd4oPQfrO4IyyfXVfbPisU/rF7/wAjqUu4gB/1j/af4lAyNeexGP8AXqcanms1gF3HuHvCwdk81X7V+ZXq+YlrnBM1xwwPx1qGEYT1/wD5R2htD1LS806V2Q0v6ZLRAIBxu7XDvXbvYwpNuyL9JWam2hZn02vmo2oKhdkXscAbo2CfBXclB/8A2UJaTNVoGBwnXqwHvXStOj6DKNktrmsqMktNYPa0uq4uDHNcGnGRidmS09G8iqDa1O0U63RFS80ACM3Q0OnFvSA24LP1FaxtVBpqXoec2zBjcRN+qDqyIz2YypO0nZH2VnMU3c4+62q+o4YXYLiwXgG3nYYahqldHy15IcxR52kTUaXHAXiekHOLsJwwznWua5KWqjTsjGvswfUvViXkU5gkBrSXSYhrmkRIDiQQVZG0lyU1FKLew1jr4bevylGMfw7kDRaWgCchGJfs4IptTf3u8lNlSZbfn4/RK6d/UCoBwOw9vvTdHXHZ+qRK4Q1x+AUlSKgSTDIwb/BI1tpHaqROsN60rw3dhKsMxdfiPei6VV2+OKAD+tXUKwGB8UDTC69VxyyQgcZzPYFMujIiNcQDGvr3rT5YWe7XaQ1zWuoWdzeiADNNt6CALxmZO0lRvvYm43VzKJ+CFG/GAgd/mqSY1E4xqHWTsTh/Dt/RMgXOdPvhWMBkZnH44oa8VZTOIkaxtSfBKPKOl0j9Uz22eBT6V+qb7Y/pcm0h9Sz2meBT6V+rb7Y/pcuNqvqqnz4I7UeUY1tZJbgfV1cTvQuHDrx8UXa7M9xF1j3C7m1pOMnDBpEqNPRNodlQrHjSf/atWgdtNBew5teLdSVga/qnvC3eTpz4+aFp8m7Wf+mr/wC27zC0NF2N9J5ZUY5juiYcIMHLBaZyTRPTwaldj6I+17Z8SsgnoOnKPNa+ifte07zQei2Ui4Cu806Rm+8ZgRh3wOtcHU86f1X9Jv5UjIZRn1WkDbGHena1gzIJ3Ad5XVtqaEb61S0VdxD44YAJDlBoVroZY3P3ua3xe9d7N+TOf0o+aMjQNQFzoEQNkf5R9j+uq+2fFWO0pRr1gaFE0WtYWkEMF4zIdDNxjFQsv19T2vcs8u+jZBWiZdZwBqnIfSY9qyGicWknv7iFrVzHO7hU81i56w4+zj4LH2RxUf8A2M+s5j6FjNfk33EIqwW6pReKlMkOYZHRwI2ETiDkQgw3d5LX0LojnWVHlkMDHNDycBUPqwM3HhlK685JLczU4OUkke1VKIeC17W1GyOi5gIBgQMfFCt0dRpUwBQpim0khoYDDrweCwRA6YB1YgFH2S3se5zGua5zA28AcRIwkK00wQRjnr2z4LF6HWuczp+00LNSqAue35VTLGMGAptbTLOgB6ghzcBrXNWOmbcKVC80VqNIQ4NutfkKjngTdwDY3ztXV8oKllqsBqGiTTMRUMXb2BwukzIGpU6Gr2ey3/qxgGjm6bsg6AC4tF6ZBz1daptPO6f0TXnQ6LUotz877fNjidLcmq1nLpDjcgktcCA1xIaYMZkLKvmcj1yCvXtF6QFb1i1xAMw27g7Foh2cgDLYsflLomxNfNYU6bbg6RqspAQ7HB2JwOcLZGt5nJlpl9k88Dzr8EnWj4hLSmkrCH83ZbTzzjPQYHODQDiXVYuxExG5B0w98AdIkgRkccMMVfGSkrmSonB2YV8pGzuSTfIHDNjuz9Ek7lOZzgrNOsnrHkpA8I4/ool2/BIvjGdXxtVhGxYHO1dyck658l2Nj9F1WoGP55gY9rXAhrnnEbRDQN87VrWL0SMPr16hA2MYAeEucVU60EaFpqj8Dz0PmcpO3FbnKKrLbKTe6Vis8HGJEtw2Yg69i6Y+jeytrdKo7mg1znNJh5jIiPsk64BnALQt/IWnWY2k0vmhZ7jCSYkuc5rXEaxexEYiFU60W0Xx000mmeWOog5Y/wAvvkpi0tzB7Qug5SaEe2uRSoVHAi90abi0S50BkNMYDI60NQ5NWx/q2at+Bze4q5VE1czSoyTtYxo4jr8gFOm4SMdY8VvN5A6QMH5M7H+Jg7ZdgiqHo00gYmm1uXrVWf8AEFJzj5jjSnfge3fUt9pnmlpb6tntj+ko7S+hqtKm5tZobcuFpa68HOkYeqIEFA6W+rZ7X/Erkar6mo/nwOsuUV0uWFqsrRToVGsb65mmHGTgcTwCqq8vrc4Y2l49ljG/8VtaE5B/LKYrc85gkshoH2dcneVvUPRXZgOk6o8zrfH9ICv0c4RoQTXgjNOnUlJtPY8+fyotbvWtNoM/xEDuhG6BrueXOe5zjhJcZMcSvQaPo7sYj6Jh23r7iesvw7ET81rCwQadFoBB9VgxGUk4960SqK2yHTpSi7tnnuixBfOHTd5rIFNzmODAS4jABt4zP3da6ayaIcLRVo0jz118BzRhBAOJBIEXoJnMLR5OcmKtkrMrV4IaHQ2mHPklpbnAAInuXL1NKTnRxV1F7+636GlK6a8zhqfJW2vHRp1Ywk3LuGetG0uQ1sqReplka748Gye5em1+WVCmYLQw/wDkqUaezHpVJ17FkWr0q2Vhg1bOOFbnNWym069krpddmdaWBg6G5AWqi4yGkEZhzzjvlgKGo2aoy0VW1Wljr2R2HIjaDtWpb/TNQYcHEic20KzsONTmwuU0r6TLO6uazmVal4MbiaNLBo2c48jGe1Rybd2WqKirIM0VZG1rQKdQkMqVC1xBgwSQYOpd7T9Glgb9io7jVfHYCF5bT9KlnBaKFjoU3lzYc6u8uDifWNQU4aJz6WSydI+mO0P9UUxmCCKr/wCurGrYM1j01CdFSV+Xcm8Xuz3FnJPR1LOz0f5ul23yVZbLVo8tDKhs5AiALuGpsXcRngvnO1+ky1PxvNaf4KNFuw5ljjmJzQ1b0iW1wjn68bBVLR+GmGhanGT5BOK4R9A1bHQbWNShVqtL2GmQWOuEmC0l5aDAjf1LA5S+kx2jGOY6syvXkXKUh+BzL3NPRbGQmSvCLVp+vVEPe92M4ve7+pxHchrMyoHBzWF0EGCyWmDMERBGGSajblj3fCOxtXpattW/9Uy+WTHOYQSZb08BjjtELMr8vLWb452mA+8192k3EAhw9ZuRcAd0Ln32R5OLYJOWXYFW+gRmQpJR8BOMlybNTlnbnAN+U1wA1rWhrywAABoENjC6IWxyX5BOtjnPtVpbZ6TGy97um7E4NAnM44TqyQGjNA0yxrxVpAgi/wA64tAmCAGxJ2SN+C9e5MM0fGPydwZnzzpgD1rgOrfCsxM0qjurGJofkZRpucbDRtDxF3nqgvOOIMtAaGNGAwzjM6l1ei+RdpIm6B7fQ7A0Erph6QNHMaQ2s0hjRDWNccBgA0BuOodixa/pgozFKz1nN1uf0ABryDjKab4RVOlBu85B9PkG8jpVWg6wGkjqJcJ7Eliv9MDpws9KN9og9YuJItIjhQPK5dqAASZWjjsCHAwxPf8AEpE8Rw+PJazAa9n5c26wMvWdwNMEXqbwSMcZBEEYnFbOhvTxa3yPk1DAi84vLG4zmbpjrXIm6ZzI3jCI3lZVKyNpitTAvB7Q5vs4g4jW0wstWCW50NPWusWesP8ATA441bEx3CvTPR2CWjCcVfo/0x2WmXFmj67TUILy11MyRgMS5eEGoAbhAgEjA96Iq6KaR0JlU4mvJ8M930d6Y7LUtbWubUspc0yazmc2dmLXdF2HBdoeVtAxdD6mwsaXjOMCDivlR+iQTIhsjISQO3FVtZUp4G8WxkHEY7cClj5D6iPqmtytjKzWo5Z07oxMZlyEqcvWjOm1pMYPrUWxM59LCI718tCu8NfjIIukGCYkOwnEeqMRw1pm29waABTw182wnrcWyUsGSyPpDTnLChaKRpVK1jpB0dI2pri37xDQIJEZErOr6e0IwNa+0NrkYy1wPSGUNa4TIwjFeBM0rWHqvLfZhvgEVQtFsc4EGs84xN5wxBGRka0nBWtLglG8nsj2qp6X6VIBlNle4MgyzMpgDHLnKnDVqWRavTFVMgNcAf3tppUzuwpUrw/EvLmclrY/9k/+Ygf1FFUuQtqOYY3i8eUqDnSjzJfE0R0upl3YP4M6u2elmrJMUDtH09bXOb6oBx4LMr+lOvM0ubYdd2z0W6ozfzhyQlH0eVPt1WDgHHxhH0PR3SHrVHu4AN8ZVb1NBeJqh2VrJ/Zt6tGTbfSLbavrWiv1Vbg4RTa0almWnT7qg+kaHvkQ976jyBjIIe8gzI1at67WlyDso+y93F/uARNHkvZWHCi3+Yl3iVB66kuEzRHsLUvvNL3/ALHnR0nUMABg2XKbGn/1bJV9qp2kkNJrON0EtN/AnVd1L06z2FjPUpsZ7LQD2gSjH0nE5nIeAVb7QXhE0x/w/wD86nwX7nkdHk7aX5UqnW0jyWjZ+Qtd3rOpt4kz2AL0g2UnCCeAJ8FdZdAV3+rSqGcug6O2IVb1tR91Ghdj6SH1k/vSPPqXID79b8LT5lF0+QdAes+ofwjyK9GbyHtRBJa1kDJ72tPZjgqbRoSjSE1rXQZhJgPecM4AbjnqS6mpl5/gPp9lUubP3tnEUuR1kGbHO9p5/wCMIuloCzt9WizrE97pXZMsejQy8bU8wJMt5ufZljjOIwPchrXaNFsoucCXuawuAfXcLzvutDWtva9mWZUXDUS5f3kVrez6fch/L+pzFV7KYwus4ABQr8n7dWc1rKNUXhN9zHBjWkTLnkQBHiFraG5c0Kb7tnshdUdhdYyC7aG1Xte8uwnG6MNaw7R6Qa9e+17zRIcRMtBaQXQOcdLwdR5trepX09K1vIxantm6xpRsiqjySptD+ftIbD2tcaQa4EEAiHvc0fa1AoKlZ7DRvQKlR94BjWubUc5uMl1yIMNOAwEjErlq1rLnfSPL8SS6JJJxJk4mTtVD7RjhlwjwXQjGx56pUlUd5HUWPSr2vqOoUmljQBcqUmQQ2QC8SQxwvHFpBxQls0zVqPHyiq5xwENyA1NAEAAYdixX2m81rbrRdnENAcZM9J2bkRZ6jm+rLeBjdqVsUZ5rY6VlZzQCaQy6LnYmIzxOcTmiqekKrh031CwNNxragADhkC0NIurLslogDHGNQ8ZHgjKdW9iL07bs+YWpR2Oc5WYa7Sv/AIO0PJ6yCAexJZ0u/eDsd7kk8SOYSWDX4E+CYNGojJDMYBjI/CI7JVzWE5n+lvagZfGMAA7xiPLFWUdGOqkANbeF4iTqgyI1Tgul5Cch3W8kl1ygw3XubF4ujBrRiOJK7OvyCo2RxdSZVNO4BeBNR3OF2toGDYIyCyaqpam0uTrdnUU68ZT4PKqWgg/F1BrTMSRs2bkazk7SjFreoLt6GhKtV0U6T+LhdA4k+CNf6PrTE/RTsvHxiFwk68t43PbyWghtPG5wI5O0Y+rb3qP+gUR+zacN67p3Ii2CBzdMjaKg8wrLNyAtTj0+bYIzvlx3CA3zTS1D8GVSfZ63vE4Ycl7O4waDOMJ6fJajMCnTH8g816G/0dVSRFamBr6Dj5hUVeSApkmtb6FMSBi1rc8gb9TApulXfP4kI6vRQ7tv/L/Q4unoMt9VjRwa0eSsdZXjauxZoiwF106SpyACQHUR3knatB3JSyBl9tSvVbtp1GEcZEDDio/wlR8/iXrtqhHi/uR542yOJyPYiG2QjMRxELY0vymsFjw+S1qjjEA2ml1yGVSWxwxlY9m9NNmpuwsFJsHA85ed308+tNaN+LRXPt2P2YMJs+haz8WUnuH8LSR2xCMZyUtZyoVOu6PEqNH04Wd/SqVKtGCfo6dJlQEaum509wWLavTYwOmm21PIMk1ajWgwcrjGkNBGBAI7cVb/AAUfFsxvtys+El8TqaXIaufXdSp+0+T2Aeam/kdTYelaATrFOk55z4rzu1emBzgR8loG9MuJfedsJdMzv3LOs/pPtNNlygxjBLiSS+o9xcZxe8kwIAAHmVYtJDyMs+2NRfvfBL9z0XSOntF2eWuZaKjmyHAtcwYGD6onUYQ1L0k2SgJ+QmgIF11Wm9ziIyxjHLGcV5XpHlZa64IrV6rwTi1znXYH8IddPYgdIWurVdeqEuMCCSSYGGvFXxoRXCOdU1lWfek372euv9OQINwOp7AGCM43kTM7o1rA0z6YrRUIbSe4Mxm8xpcTJ2wMo1al5w1m0nqSFMagdWvwV/TMrqs2LXyrrvdD61a6XC9Dg3Dc0GMFC16TYKhuVK72CYc97AZ3dFwjLIrNfZtmzWk2zKSpEHWRb/qH0b2mm1xcQQ9znFzdwiBHUo2e11GSG3cRBlrXYfzApcwOtWMpBWKFiqVVMr5kvzJOvHLZkqqljAHx5LXpWeBIgbJ94jUnq2RpzaCNXHjqUGgUznX0xuSZRHxK032UDJp4yPDWlSoN2HwBTSJOpsCsoomlRV4s91S5vYtCiZZVLhNCoBHQB1TMdqJ56f4uomEFTJAz8MVb8odlGvYFaZ2Fi2O+9H/xhJD/ACj2uz9EkyG4heGRI7AlDj9qduztGai2rHHbLf1SdaN7vxHyACgyRq6N0q+i682o6mQZltUsGzFoietdC7ljbabXOp6RqPadvNuIOqOdYcMfs9a4UkzN1x3z75Qdsql8ktdA1uiB4BU1EaqE2mdZU9LOkmf9ZUO7mqJM8ebyQrPS9pQGTanR/E1v9LWhcESNsJxVjVjtkrNidXP2He2r0zaScCDaXgGPVaxhyjU0x1ELJqekjSX/AHlqxz+lK52nWiZvHPWNfEFJobjenXBnXqBHmjEjmbFo5cWyqRztptD421X+TggKltc+SajiTj0zM9ZQIpa1NrcU+mLqB1DSLm/advjEdivtely7o36jm6gcB+ELOu7wEgPiEdJEes0XC0nUI274VV47AptbuUw1TVNFcqzK2cAmLSdquuKVxSwRW6rB4O1OKZV11OGIUROoytlJXsJ2prqkApqJW5scU+Ci5mPuVgYpDhKeJXkVBqcFW82c4ThhUkhZFbQpsSDsYlWsbuUiLYRRJ+6/qOH6KdN4OzLJxk71TTwcBD5/haD1q+rWcR0wWtwg3ZJjAScMM1W0STYHXeMtm0eGxUNI1orncD6xG8SIy2YZBQBBwj43JpA3sKlBzPUVZcGruKqMg4RwKkKZ/wAFWoqe5a0jb/7R5KxxP3cN2OHGFRLhi10dQJ/VS552qfDwUiFiwVT8f4TKPOu+87sHuTphih+aMZFUOpuJxvdvmqzaAT6p4l0+SY2gDM9glVXLFFom6jGo9ZnuQtoI47pIHgrr5PqsJ3lVVmGNQ2qMlcths9zLeyUhRG0K40DO1SuEbOxU4m3PyKW0d6tbTjUZUsdUAqTgDnjvlSSIOTIdikFPm9gTtPVtU7EGx7iTWJxjtVgZCLFbkRNM7UubVoGGCkIj4P8AhFiGRVAUiDEkdeKdwzgBMThDpPh2J2ArTgKWH6QkXH7iLDIwnI3qWpRnHWgQ8cEyRd8Qle49iB2JwIzOSkxmw9qpbueesKd5w1z1JoTRddPHgAEmsBzGPFU83rh3Vkna0H7RHUmRsEhzRraDjmCRwlKnVA9U47A3zOCqvvH7R/YSITubObiTuEduSQWJVKv3iSd+HVCiGXsieCr5rHHvKemwH/KaBl3MgfqolsZwOPkiLLZKtRwawNnY4tE9biBKLtWgbVSwqUXgxe9QnCYmQNqlchvyZl5o19oUg8bcNkHzRD7LXa66WVAfu3DrxyjYrKFKq4lsOmQHB10DhBxClcTT+f7Ahu7fFJag0ZT+1WpNOsQTHXKSdxGOWbS0dfkFAOjIjqCWOfRCiap1C9xCqLUiwmc3nhKpqRGAJ8P1T3nawBuUHP2nqCRJIHqH4Cdrxjh2pym2yVGxcImTkEx7FJjTvUp1QnYLjt4qYaVCBGN5Wio2MwEFbHAwzxVbmb1IVAEmVi77IjemJXW4m0x8FSDR/khMW7x2KQn+GOCYmIO3DrSvgZuE7gnLm7BO4JEE7Y4DxQIhzoORSe3KXdiRLpwYOtKSMwPJIfoQw1FMfaUwSSYcwdSZlQj1g08CkS3Ii9qMqbQ77o7VW6szYR1JB1M7e9A7Py+4tNQ/c61NknJzeBVQfGXOR3JNcxxg03Hgi5Gxfedu6nDwTtBOZYesT2qosYPVZJ2E+KZlEa6beOKZGy+f7hDaxGT3AbPgqNa2GftOw14+SrdA9Vg/lJP+FJx133DgZ80wsQFYx6o7UhX9nzUw0OzcSd4PvKqLW7BxSJbF1K3PacHEZa9mSIpcoLU0y20WgcKrx5oHm/4h8b07af8AEmCsjpLB6RtIUnA/Kq5jU+HtPbiOKttPL11V999GjzoyqXIdO2QOK5YscPtSpgvGUdadgbv4mmdNg4uYwnWYcO5rgB2JLM5066gCSZDE0Pmfa5xoO6n0vzFYOSlsGVBw/npfmJJLNmzouhEgeSVsOdFwG59L8xN8zrZqs7uJqUv70kkZMToxRH5n2/XQw9un/en+Z9t/cH8dL8xJJGbH04jN5G20fsXfjpf3qxvJK266Dv8Acpf3pJIyYOlFjjklbP3Dvx0v71E8krbP1B/FS/MSSRkxdGKJjkrbf3DvxUvzEzuSVsP7F/46X5iSSM2CoR5EOSVs/dVPx0fzE/zTtf7h54vpf3p0kZsOhEY8lrbqs5H89I/803zTteug/wDHS/MTpIzYuhEY8krX/wBu/wD3KX96q+Ztt1UXfjpH/mkkjJklRihHkdbf3GHtUvzEm8jrb+4PEOpD/wCxJJGTH0ojHkhb9VN3W+l+YnHJG3xBo/8AtS/MSSSyYOnEkzklbx+ycf56X5ikeSFsOdKp1PpfmJJIyYnRiR+Z9syFOoBudS/MS+aFtAgU6hG99I93OJJJZsOkiR5JWzVQP46X5iZvJO2jKg4fz0vzEklLJi6MSbeSds10Hz7dL8xQdyOtZ/6d3+5S/vSSRmw6MURHI22/9uf9yn/epHkdbP8Atj/uU/70kkZsfSiL5m2sfsX/AI6X5icckrZrov8Ax0vzE6SFUYujEXzQtf7h/wCOl+Ykkko9eQdCJ//Z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517" name="AutoShape 13" descr="data:image/jpeg;base64,/9j/4AAQSkZJRgABAQAAAQABAAD/2wCEAAkGBhISERUUEhQVFRQVFBQXFRgYGBoaGhoUFxgYFxcYGBcaHCYeFxojGRQVHy8gIycpLSwsFx4xNTAqNSYrLCkBCQoKDgwOGg8PGiolHB8sKSwpLCwsLCwsLCwpLCwpLCwsLCwsLCksLCwsLCwsLCwsLCwsLCwpLCwsLCwpLCwsLP/AABEIALcBEwMBIgACEQEDEQH/xAAcAAABBQEBAQAAAAAAAAAAAAAEAAECAwUGBwj/xABJEAABAwEEBQgFCQcDBAMBAAABAAIRAwQSITEFQVFhcQYTIoGRobHBBzJy0fAUFiMzQlKS0+FDU2KCstLxFZPCRFRjooPD8iT/xAAaAQACAwEBAAAAAAAAAAAAAAAAAQIDBAUG/8QAOREAAgEDAwEFBAgEBwAAAAAAAAECAxESBCExEwUyQVFxYYGR8CIzQqGxwdHhFKLC8QYjNENSYpL/2gAMAwEAAhEDEQA/AN01k3PKrBQdUj/K02MNwjnSlzyENZTZJ1AcUWC4Rz29LnRtKpubT2KN5m8oC4Qaw2p7xQ4rN1SmdV+DigLhQJ1uATy3bKBfX/i7lV8oO1FgyNPnWjUkKg+6Vmi1FOLWUYhmGvqql1Uqh9q2d6rNoJRYWQVzx296cV95QYrJzaOCLCyC+e3lLnt6D57enNYlOwsgo2g/Epue3BDCqU4cdyVh5F/OzqUecVWP3gmIjGQnYLl16VG+VQaxUC8osRuFc6dqQrb0LfKV8osGQWayhziFFVSFfciwXCQDsKeTsCGp19QMJPqHaUBcv507k7au9CCqmFbenYjcPv7z2Jw7YT2IK8pNed6dgyDReSQoqu2O+OtOnZiyRE1B/lQ50blEWGoScMvjNXULFUByHWo3RKzG5/DAdeKYWkj7UdauqaKqR68mcsR1pN0OQOk5s9aLoeMih1fa5N8obv7kZT0a0DpEdWPiUxsTP3mvCABhvxzSyQYyA+fbsPakav8AD2o0WZmuqY2C77knUaGqZx+8fJGSDFgLrR1JgScBrw6yjxSpZ9M7sfcn+hGbHHjOHa4IyDB+YG1hBg6sxB70zydQRzDR/d5bQD4kpxVpDKkJ4N96WXsHj7TPdVcP8qBfwWw21jMU+y5kUjaf/GY/lRl7B4e0xmuJ2K1oOEmBwWv8qBxLWkje2cMkxt+OLR+MeaWTHgvMxquBiZ7PelEZnyW38qJM3QTtvCe2EnW1+tpPFwKMmGCMcUQQem0HZ0iTwhsJ/k5icx8bVtNt7hkCMI9cfGxVP0s7AODiBqviOw5JZMeCMQ0gMymJbOfH4hbv+rOJmHxqh4Pmn/1V2sVO2R4p5MWCMMOZtx7VEOG1s/G0roaWmCMQajTw9xUTbmmS6bxzJZnxJxKWTDBGCbuV5o2mYVgs7Y9eeGPitk25hIl2W1giD1FJxoOxLaJ1YtAw7EZsMEYvyEH7Y6zCYWQAas1tmzUR+zpdQCubZ6AP1LDlIxjiIKMwwMBtLce0JqlA54Rx9wW6dH2fH6Mydjn9gxUamirOcmVWZSQ+eqHNTUhOBhGntaTvGSrBGqevatyvoCiW9GtUBnC8xrhG+AJVfzaBHRrP1D6oZ6pAKkpIg4MyxSKlzJWnT5LVIwrU8dV1/fhAS+a1sGTGuwza9h8TPcnkhYPyMzm/iP0Tol2i7WDHyeoeAkdRGCSd0KxW7Sp1SOsDyUPljiMHH8RQBtDtvcPcoc6jEebDTXJwk9p96Tb2zuQweOCRqDLE8f0RYVwlzjsA7FXzx2ntVLqs/wCISDdsjgiwXCQ923vVjiyPrDPb5oK6NUx1KJPZxRYLhjnt2uPHBV84BqHXPvQ4J3p2uxxmJxg4xuRsCd2Ei0nIADgAoiod6126Ls5DZr1KROANS4WTniQWuHegrfYDRgisx7ThLHOOOP3mgxAVDrwjzx5+Be6Mwdz3a5URV+JVTm670ymF7f3qyE4zjlF3TKmmnZl765OZRNms1aoJp06jwM7rS7wWdL9p7B5grU0I5wkEmQRujhs6kSdkTpRzdmUVHuaSHAtIzBBBHEHEJhX3rWsWm61Ztys5tQAx0mMcY9oi93rBo1TrxABwj3Lnz1yp45q+T2t7ub+poenfg+AllaTA7FMs3nfxQhtbRALg3rAO7Mqba4+8d2I966NjLcOsNOm5xFS+Y+6QMDvLT5It+iaLgTStLJEgsq9F4I3tkHHcFn6OIvuifVGanY/ravtu8VkqNuWNzbCEXFOwOcHFt4SCQYnVhsU6TSftO7ShnH6V/tv8SqvlTxs3wFRotTOvKopW+i9vv/QrrQjTtbxNC+RkZ4klL5Q7W1vb7yswWsnPAcUxqcSujYzOZrB4MyGjgZU27ieorKp2gDUuh5M2KnaJv1GtcHsusc4C+Jl+Ehxw2JPYnD6TsBF7x9ojYl/qVYfaMDbB8VbykqCjWFNrmvDaTAS0yL0uvZkwZ361mU9ItOeCFurils7XNQafqfaDez3Iunp+mRFzH2j7lkANOai6i3V4J7CuzpKNppPEh4adk+8+CvFLAQGuB2Oz4lceC5pwKKsukXNIIJB2hJxDLzR1fNv2DsPuSWMzTNWPXPYP7U6VmSujmW2R33e8JCzPOodvuCpo28tAnH43ogaSB3cf0VruULEkLG7aBlqPmQptscZuB6lJlecirDV2qN2TSRSWMHrPjs96cmiMndse5VPs41CELUYNvYP0TIt28A59anGeG5U3qQ+8gg74KeY1KVhZBbrTT1Mn+ZRNcHANaO2VQ2oNiQqCR0defwFF8Di90bmk/qme23wKfSp+ib7Q8HJtIn6Jntt8ClpX6pvtj+ly4+p+qqfPgjrrlGbVrOAbdJGB8VB1ofrc7xStDyLsGMPMqg1TtC19nf6WHp+bObqH/msvDjtJ7u4rU0GcTxCwza9/gFtaBdM8QtVThEtO/pe4t0Lr9s+KyqToaTuK1NDDP2isoHoO9krz2q/2PVf0nQfdl6MoqVJEEYbzPcqOawwMdhEdakHdXapAbF6U4pp8nxi7u4YI2x/XVfbd4oPQfrO4IyyfXVfbPisU/rF7/wAjqUu4gB/1j/af4lAyNeexGP8AXqcanms1gF3HuHvCwdk81X7V+ZXq+YlrnBM1xwwPx1qGEYT1/wD5R2htD1LS806V2Q0v6ZLRAIBxu7XDvXbvYwpNuyL9JWam2hZn02vmo2oKhdkXscAbo2CfBXclB/8A2UJaTNVoGBwnXqwHvXStOj6DKNktrmsqMktNYPa0uq4uDHNcGnGRidmS09G8iqDa1O0U63RFS80ACM3Q0OnFvSA24LP1FaxtVBpqXoec2zBjcRN+qDqyIz2YypO0nZH2VnMU3c4+62q+o4YXYLiwXgG3nYYahqldHy15IcxR52kTUaXHAXiekHOLsJwwznWua5KWqjTsjGvswfUvViXkU5gkBrSXSYhrmkRIDiQQVZG0lyU1FKLew1jr4bevylGMfw7kDRaWgCchGJfs4IptTf3u8lNlSZbfn4/RK6d/UCoBwOw9vvTdHXHZ+qRK4Q1x+AUlSKgSTDIwb/BI1tpHaqROsN60rw3dhKsMxdfiPei6VV2+OKAD+tXUKwGB8UDTC69VxyyQgcZzPYFMujIiNcQDGvr3rT5YWe7XaQ1zWuoWdzeiADNNt6CALxmZO0lRvvYm43VzKJ+CFG/GAgd/mqSY1E4xqHWTsTh/Dt/RMgXOdPvhWMBkZnH44oa8VZTOIkaxtSfBKPKOl0j9Uz22eBT6V+qb7Y/pcm0h9Sz2meBT6V+rb7Y/pcuNqvqqnz4I7UeUY1tZJbgfV1cTvQuHDrx8UXa7M9xF1j3C7m1pOMnDBpEqNPRNodlQrHjSf/atWgdtNBew5teLdSVga/qnvC3eTpz4+aFp8m7Wf+mr/wC27zC0NF2N9J5ZUY5juiYcIMHLBaZyTRPTwaldj6I+17Z8SsgnoOnKPNa+ifte07zQei2Ui4Cu806Rm+8ZgRh3wOtcHU86f1X9Jv5UjIZRn1WkDbGHena1gzIJ3Ad5XVtqaEb61S0VdxD44YAJDlBoVroZY3P3ua3xe9d7N+TOf0o+aMjQNQFzoEQNkf5R9j+uq+2fFWO0pRr1gaFE0WtYWkEMF4zIdDNxjFQsv19T2vcs8u+jZBWiZdZwBqnIfSY9qyGicWknv7iFrVzHO7hU81i56w4+zj4LH2RxUf8A2M+s5j6FjNfk33EIqwW6pReKlMkOYZHRwI2ETiDkQgw3d5LX0LojnWVHlkMDHNDycBUPqwM3HhlK685JLczU4OUkke1VKIeC17W1GyOi5gIBgQMfFCt0dRpUwBQpim0khoYDDrweCwRA6YB1YgFH2S3se5zGua5zA28AcRIwkK00wQRjnr2z4LF6HWuczp+00LNSqAue35VTLGMGAptbTLOgB6ghzcBrXNWOmbcKVC80VqNIQ4NutfkKjngTdwDY3ztXV8oKllqsBqGiTTMRUMXb2BwukzIGpU6Gr2ey3/qxgGjm6bsg6AC4tF6ZBz1daptPO6f0TXnQ6LUotz877fNjidLcmq1nLpDjcgktcCA1xIaYMZkLKvmcj1yCvXtF6QFb1i1xAMw27g7Foh2cgDLYsflLomxNfNYU6bbg6RqspAQ7HB2JwOcLZGt5nJlpl9k88Dzr8EnWj4hLSmkrCH83ZbTzzjPQYHODQDiXVYuxExG5B0w98AdIkgRkccMMVfGSkrmSonB2YV8pGzuSTfIHDNjuz9Ek7lOZzgrNOsnrHkpA8I4/ool2/BIvjGdXxtVhGxYHO1dyck658l2Nj9F1WoGP55gY9rXAhrnnEbRDQN87VrWL0SMPr16hA2MYAeEucVU60EaFpqj8Dz0PmcpO3FbnKKrLbKTe6Vis8HGJEtw2Yg69i6Y+jeytrdKo7mg1znNJh5jIiPsk64BnALQt/IWnWY2k0vmhZ7jCSYkuc5rXEaxexEYiFU60W0Xx000mmeWOog5Y/wAvvkpi0tzB7Qug5SaEe2uRSoVHAi90abi0S50BkNMYDI60NQ5NWx/q2at+Bze4q5VE1czSoyTtYxo4jr8gFOm4SMdY8VvN5A6QMH5M7H+Jg7ZdgiqHo00gYmm1uXrVWf8AEFJzj5jjSnfge3fUt9pnmlpb6tntj+ko7S+hqtKm5tZobcuFpa68HOkYeqIEFA6W+rZ7X/Erkar6mo/nwOsuUV0uWFqsrRToVGsb65mmHGTgcTwCqq8vrc4Y2l49ljG/8VtaE5B/LKYrc85gkshoH2dcneVvUPRXZgOk6o8zrfH9ICv0c4RoQTXgjNOnUlJtPY8+fyotbvWtNoM/xEDuhG6BrueXOe5zjhJcZMcSvQaPo7sYj6Jh23r7iesvw7ET81rCwQadFoBB9VgxGUk4960SqK2yHTpSi7tnnuixBfOHTd5rIFNzmODAS4jABt4zP3da6ayaIcLRVo0jz118BzRhBAOJBIEXoJnMLR5OcmKtkrMrV4IaHQ2mHPklpbnAAInuXL1NKTnRxV1F7+636GlK6a8zhqfJW2vHRp1Ywk3LuGetG0uQ1sqReplka748Gye5em1+WVCmYLQw/wDkqUaezHpVJ17FkWr0q2Vhg1bOOFbnNWym069krpddmdaWBg6G5AWqi4yGkEZhzzjvlgKGo2aoy0VW1Wljr2R2HIjaDtWpb/TNQYcHEic20KzsONTmwuU0r6TLO6uazmVal4MbiaNLBo2c48jGe1Rybd2WqKirIM0VZG1rQKdQkMqVC1xBgwSQYOpd7T9Glgb9io7jVfHYCF5bT9KlnBaKFjoU3lzYc6u8uDifWNQU4aJz6WSydI+mO0P9UUxmCCKr/wCurGrYM1j01CdFSV+Xcm8Xuz3FnJPR1LOz0f5ul23yVZbLVo8tDKhs5AiALuGpsXcRngvnO1+ky1PxvNaf4KNFuw5ljjmJzQ1b0iW1wjn68bBVLR+GmGhanGT5BOK4R9A1bHQbWNShVqtL2GmQWOuEmC0l5aDAjf1LA5S+kx2jGOY6syvXkXKUh+BzL3NPRbGQmSvCLVp+vVEPe92M4ve7+pxHchrMyoHBzWF0EGCyWmDMERBGGSajblj3fCOxtXpattW/9Uy+WTHOYQSZb08BjjtELMr8vLWb452mA+8192k3EAhw9ZuRcAd0Ln32R5OLYJOWXYFW+gRmQpJR8BOMlybNTlnbnAN+U1wA1rWhrywAABoENjC6IWxyX5BOtjnPtVpbZ6TGy97um7E4NAnM44TqyQGjNA0yxrxVpAgi/wA64tAmCAGxJ2SN+C9e5MM0fGPydwZnzzpgD1rgOrfCsxM0qjurGJofkZRpucbDRtDxF3nqgvOOIMtAaGNGAwzjM6l1ei+RdpIm6B7fQ7A0Erph6QNHMaQ2s0hjRDWNccBgA0BuOodixa/pgozFKz1nN1uf0ABryDjKab4RVOlBu85B9PkG8jpVWg6wGkjqJcJ7Eliv9MDpws9KN9og9YuJItIjhQPK5dqAASZWjjsCHAwxPf8AEpE8Rw+PJazAa9n5c26wMvWdwNMEXqbwSMcZBEEYnFbOhvTxa3yPk1DAi84vLG4zmbpjrXIm6ZzI3jCI3lZVKyNpitTAvB7Q5vs4g4jW0wstWCW50NPWusWesP8ATA441bEx3CvTPR2CWjCcVfo/0x2WmXFmj67TUILy11MyRgMS5eEGoAbhAgEjA96Iq6KaR0JlU4mvJ8M930d6Y7LUtbWubUspc0yazmc2dmLXdF2HBdoeVtAxdD6mwsaXjOMCDivlR+iQTIhsjISQO3FVtZUp4G8WxkHEY7cClj5D6iPqmtytjKzWo5Z07oxMZlyEqcvWjOm1pMYPrUWxM59LCI718tCu8NfjIIukGCYkOwnEeqMRw1pm29waABTw182wnrcWyUsGSyPpDTnLChaKRpVK1jpB0dI2pri37xDQIJEZErOr6e0IwNa+0NrkYy1wPSGUNa4TIwjFeBM0rWHqvLfZhvgEVQtFsc4EGs84xN5wxBGRka0nBWtLglG8nsj2qp6X6VIBlNle4MgyzMpgDHLnKnDVqWRavTFVMgNcAf3tppUzuwpUrw/EvLmclrY/9k/+Ygf1FFUuQtqOYY3i8eUqDnSjzJfE0R0upl3YP4M6u2elmrJMUDtH09bXOb6oBx4LMr+lOvM0ubYdd2z0W6ozfzhyQlH0eVPt1WDgHHxhH0PR3SHrVHu4AN8ZVb1NBeJqh2VrJ/Zt6tGTbfSLbavrWiv1Vbg4RTa0almWnT7qg+kaHvkQ976jyBjIIe8gzI1at67WlyDso+y93F/uARNHkvZWHCi3+Yl3iVB66kuEzRHsLUvvNL3/ALHnR0nUMABg2XKbGn/1bJV9qp2kkNJrON0EtN/AnVd1L06z2FjPUpsZ7LQD2gSjH0nE5nIeAVb7QXhE0x/w/wD86nwX7nkdHk7aX5UqnW0jyWjZ+Qtd3rOpt4kz2AL0g2UnCCeAJ8FdZdAV3+rSqGcug6O2IVb1tR91Ghdj6SH1k/vSPPqXID79b8LT5lF0+QdAes+ofwjyK9GbyHtRBJa1kDJ72tPZjgqbRoSjSE1rXQZhJgPecM4AbjnqS6mpl5/gPp9lUubP3tnEUuR1kGbHO9p5/wCMIuloCzt9WizrE97pXZMsejQy8bU8wJMt5ufZljjOIwPchrXaNFsoucCXuawuAfXcLzvutDWtva9mWZUXDUS5f3kVrez6fch/L+pzFV7KYwus4ABQr8n7dWc1rKNUXhN9zHBjWkTLnkQBHiFraG5c0Kb7tnshdUdhdYyC7aG1Xte8uwnG6MNaw7R6Qa9e+17zRIcRMtBaQXQOcdLwdR5trepX09K1vIxantm6xpRsiqjySptD+ftIbD2tcaQa4EEAiHvc0fa1AoKlZ7DRvQKlR94BjWubUc5uMl1yIMNOAwEjErlq1rLnfSPL8SS6JJJxJk4mTtVD7RjhlwjwXQjGx56pUlUd5HUWPSr2vqOoUmljQBcqUmQQ2QC8SQxwvHFpBxQls0zVqPHyiq5xwENyA1NAEAAYdixX2m81rbrRdnENAcZM9J2bkRZ6jm+rLeBjdqVsUZ5rY6VlZzQCaQy6LnYmIzxOcTmiqekKrh031CwNNxragADhkC0NIurLslogDHGNQ8ZHgjKdW9iL07bs+YWpR2Oc5WYa7Sv/AIO0PJ6yCAexJZ0u/eDsd7kk8SOYSWDX4E+CYNGojJDMYBjI/CI7JVzWE5n+lvagZfGMAA7xiPLFWUdGOqkANbeF4iTqgyI1Tgul5Cch3W8kl1ygw3XubF4ujBrRiOJK7OvyCo2RxdSZVNO4BeBNR3OF2toGDYIyCyaqpam0uTrdnUU68ZT4PKqWgg/F1BrTMSRs2bkazk7SjFreoLt6GhKtV0U6T+LhdA4k+CNf6PrTE/RTsvHxiFwk68t43PbyWghtPG5wI5O0Y+rb3qP+gUR+zacN67p3Ii2CBzdMjaKg8wrLNyAtTj0+bYIzvlx3CA3zTS1D8GVSfZ63vE4Ycl7O4waDOMJ6fJajMCnTH8g816G/0dVSRFamBr6Dj5hUVeSApkmtb6FMSBi1rc8gb9TApulXfP4kI6vRQ7tv/L/Q4unoMt9VjRwa0eSsdZXjauxZoiwF106SpyACQHUR3knatB3JSyBl9tSvVbtp1GEcZEDDio/wlR8/iXrtqhHi/uR542yOJyPYiG2QjMRxELY0vymsFjw+S1qjjEA2ml1yGVSWxwxlY9m9NNmpuwsFJsHA85ed308+tNaN+LRXPt2P2YMJs+haz8WUnuH8LSR2xCMZyUtZyoVOu6PEqNH04Wd/SqVKtGCfo6dJlQEaum509wWLavTYwOmm21PIMk1ajWgwcrjGkNBGBAI7cVb/AAUfFsxvtys+El8TqaXIaufXdSp+0+T2Aeam/kdTYelaATrFOk55z4rzu1emBzgR8loG9MuJfedsJdMzv3LOs/pPtNNlygxjBLiSS+o9xcZxe8kwIAAHmVYtJDyMs+2NRfvfBL9z0XSOntF2eWuZaKjmyHAtcwYGD6onUYQ1L0k2SgJ+QmgIF11Wm9ziIyxjHLGcV5XpHlZa64IrV6rwTi1znXYH8IddPYgdIWurVdeqEuMCCSSYGGvFXxoRXCOdU1lWfek372euv9OQINwOp7AGCM43kTM7o1rA0z6YrRUIbSe4Mxm8xpcTJ2wMo1al5w1m0nqSFMagdWvwV/TMrqs2LXyrrvdD61a6XC9Dg3Dc0GMFC16TYKhuVK72CYc97AZ3dFwjLIrNfZtmzWk2zKSpEHWRb/qH0b2mm1xcQQ9znFzdwiBHUo2e11GSG3cRBlrXYfzApcwOtWMpBWKFiqVVMr5kvzJOvHLZkqqljAHx5LXpWeBIgbJ94jUnq2RpzaCNXHjqUGgUznX0xuSZRHxK032UDJp4yPDWlSoN2HwBTSJOpsCsoomlRV4s91S5vYtCiZZVLhNCoBHQB1TMdqJ56f4uomEFTJAz8MVb8odlGvYFaZ2Fi2O+9H/xhJD/ACj2uz9EkyG4heGRI7AlDj9qduztGai2rHHbLf1SdaN7vxHyACgyRq6N0q+i682o6mQZltUsGzFoietdC7ljbabXOp6RqPadvNuIOqOdYcMfs9a4UkzN1x3z75Qdsql8ktdA1uiB4BU1EaqE2mdZU9LOkmf9ZUO7mqJM8ebyQrPS9pQGTanR/E1v9LWhcESNsJxVjVjtkrNidXP2He2r0zaScCDaXgGPVaxhyjU0x1ELJqekjSX/AHlqxz+lK52nWiZvHPWNfEFJobjenXBnXqBHmjEjmbFo5cWyqRztptD421X+TggKltc+SajiTj0zM9ZQIpa1NrcU+mLqB1DSLm/advjEdivtely7o36jm6gcB+ELOu7wEgPiEdJEes0XC0nUI274VV47AptbuUw1TVNFcqzK2cAmLSdquuKVxSwRW6rB4O1OKZV11OGIUROoytlJXsJ2prqkApqJW5scU+Ci5mPuVgYpDhKeJXkVBqcFW82c4ThhUkhZFbQpsSDsYlWsbuUiLYRRJ+6/qOH6KdN4OzLJxk71TTwcBD5/haD1q+rWcR0wWtwg3ZJjAScMM1W0STYHXeMtm0eGxUNI1orncD6xG8SIy2YZBQBBwj43JpA3sKlBzPUVZcGruKqMg4RwKkKZ/wAFWoqe5a0jb/7R5KxxP3cN2OHGFRLhi10dQJ/VS552qfDwUiFiwVT8f4TKPOu+87sHuTphih+aMZFUOpuJxvdvmqzaAT6p4l0+SY2gDM9glVXLFFom6jGo9ZnuQtoI47pIHgrr5PqsJ3lVVmGNQ2qMlcths9zLeyUhRG0K40DO1SuEbOxU4m3PyKW0d6tbTjUZUsdUAqTgDnjvlSSIOTIdikFPm9gTtPVtU7EGx7iTWJxjtVgZCLFbkRNM7UubVoGGCkIj4P8AhFiGRVAUiDEkdeKdwzgBMThDpPh2J2ArTgKWH6QkXH7iLDIwnI3qWpRnHWgQ8cEyRd8Qle49iB2JwIzOSkxmw9qpbueesKd5w1z1JoTRddPHgAEmsBzGPFU83rh3Vkna0H7RHUmRsEhzRraDjmCRwlKnVA9U47A3zOCqvvH7R/YSITubObiTuEduSQWJVKv3iSd+HVCiGXsieCr5rHHvKemwH/KaBl3MgfqolsZwOPkiLLZKtRwawNnY4tE9biBKLtWgbVSwqUXgxe9QnCYmQNqlchvyZl5o19oUg8bcNkHzRD7LXa66WVAfu3DrxyjYrKFKq4lsOmQHB10DhBxClcTT+f7Ahu7fFJag0ZT+1WpNOsQTHXKSdxGOWbS0dfkFAOjIjqCWOfRCiap1C9xCqLUiwmc3nhKpqRGAJ8P1T3nawBuUHP2nqCRJIHqH4Cdrxjh2pym2yVGxcImTkEx7FJjTvUp1QnYLjt4qYaVCBGN5Wio2MwEFbHAwzxVbmb1IVAEmVi77IjemJXW4m0x8FSDR/khMW7x2KQn+GOCYmIO3DrSvgZuE7gnLm7BO4JEE7Y4DxQIhzoORSe3KXdiRLpwYOtKSMwPJIfoQw1FMfaUwSSYcwdSZlQj1g08CkS3Ii9qMqbQ77o7VW6szYR1JB1M7e9A7Py+4tNQ/c61NknJzeBVQfGXOR3JNcxxg03Hgi5Gxfedu6nDwTtBOZYesT2qosYPVZJ2E+KZlEa6beOKZGy+f7hDaxGT3AbPgqNa2GftOw14+SrdA9Vg/lJP+FJx133DgZ80wsQFYx6o7UhX9nzUw0OzcSd4PvKqLW7BxSJbF1K3PacHEZa9mSIpcoLU0y20WgcKrx5oHm/4h8b07af8AEmCsjpLB6RtIUnA/Kq5jU+HtPbiOKttPL11V999GjzoyqXIdO2QOK5YscPtSpgvGUdadgbv4mmdNg4uYwnWYcO5rgB2JLM5066gCSZDE0Pmfa5xoO6n0vzFYOSlsGVBw/npfmJJLNmzouhEgeSVsOdFwG59L8xN8zrZqs7uJqUv70kkZMToxRH5n2/XQw9un/en+Z9t/cH8dL8xJJGbH04jN5G20fsXfjpf3qxvJK266Dv8Acpf3pJIyYOlFjjklbP3Dvx0v71E8krbP1B/FS/MSSRkxdGKJjkrbf3DvxUvzEzuSVsP7F/46X5iSSM2CoR5EOSVs/dVPx0fzE/zTtf7h54vpf3p0kZsOhEY8lrbqs5H89I/803zTteug/wDHS/MTpIzYuhEY8krX/wBu/wD3KX96q+Ztt1UXfjpH/mkkjJklRihHkdbf3GHtUvzEm8jrb+4PEOpD/wCxJJGTH0ojHkhb9VN3W+l+YnHJG3xBo/8AtS/MSSSyYOnEkzklbx+ycf56X5ikeSFsOdKp1PpfmJJIyYnRiR+Z9syFOoBudS/MS+aFtAgU6hG99I93OJJJZsOkiR5JWzVQP46X5iZvJO2jKg4fz0vzEklLJi6MSbeSds10Hz7dL8xQdyOtZ/6d3+5S/vSSRmw6MURHI22/9uf9yn/epHkdbP8Atj/uU/70kkZsfSiL5m2sfsX/AI6X5icckrZrov8Ax0vzE6SFUYujEXzQtf7h/wCOl+Ykkko9eQdCJ//Z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feld 30"/>
          <p:cNvSpPr txBox="1"/>
          <p:nvPr>
            <p:custDataLst>
              <p:tags r:id="rId7"/>
            </p:custDataLst>
          </p:nvPr>
        </p:nvSpPr>
        <p:spPr>
          <a:xfrm>
            <a:off x="5868538" y="1815531"/>
            <a:ext cx="3017007" cy="4245265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1200" b="1" dirty="0" err="1" smtClean="0">
                <a:latin typeface="+mn-lt"/>
              </a:rPr>
              <a:t>Sektortrends</a:t>
            </a:r>
            <a:endParaRPr lang="de-DE" sz="1200" dirty="0" smtClean="0">
              <a:latin typeface="+mn-lt"/>
            </a:endParaRP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sz="1200" dirty="0" smtClean="0"/>
              <a:t>Sensor Netzwerke überall – alles sehr wartungsintensiv.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sz="1200" dirty="0" smtClean="0"/>
              <a:t>Verteilung der Wertschöpfung über immer mehr Partner – </a:t>
            </a:r>
            <a:r>
              <a:rPr lang="nl-NL" sz="1200" dirty="0" smtClean="0"/>
              <a:t>IT Consumerisation</a:t>
            </a:r>
            <a:endParaRPr lang="de-DE" sz="1200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sz="1200" dirty="0" err="1" smtClean="0"/>
              <a:t>Realtime</a:t>
            </a:r>
            <a:r>
              <a:rPr lang="de-DE" sz="1200" dirty="0" smtClean="0"/>
              <a:t>  immer wichtiger, in Produktion, auch an Bohrungen, Distribution und Pipelines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sz="1200" dirty="0" err="1" smtClean="0"/>
              <a:t>Subject-oriented</a:t>
            </a:r>
            <a:r>
              <a:rPr lang="de-DE" sz="1200" dirty="0" smtClean="0"/>
              <a:t> </a:t>
            </a:r>
            <a:r>
              <a:rPr lang="de-DE" sz="1200" dirty="0" err="1" smtClean="0"/>
              <a:t>business</a:t>
            </a:r>
            <a:r>
              <a:rPr lang="de-DE" sz="1200" dirty="0" smtClean="0"/>
              <a:t> </a:t>
            </a:r>
            <a:r>
              <a:rPr lang="de-DE" sz="1200" dirty="0" err="1" smtClean="0"/>
              <a:t>process</a:t>
            </a:r>
            <a:r>
              <a:rPr lang="de-DE" sz="1200" dirty="0" smtClean="0"/>
              <a:t> </a:t>
            </a:r>
            <a:r>
              <a:rPr lang="de-DE" sz="1200" dirty="0" err="1" smtClean="0"/>
              <a:t>management</a:t>
            </a:r>
            <a:r>
              <a:rPr lang="de-DE" sz="1200" dirty="0" smtClean="0"/>
              <a:t> – </a:t>
            </a:r>
            <a:r>
              <a:rPr lang="de-DE" sz="1200" dirty="0" err="1" smtClean="0"/>
              <a:t>empower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engineer</a:t>
            </a:r>
            <a:endParaRPr lang="de-DE" sz="1200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sz="1200" dirty="0" smtClean="0"/>
              <a:t>Business </a:t>
            </a:r>
            <a:r>
              <a:rPr lang="de-DE" sz="1200" dirty="0" err="1" smtClean="0"/>
              <a:t>Process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Data Management sind gleich bedeutend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sz="1200" dirty="0" smtClean="0"/>
              <a:t>Enterprise </a:t>
            </a:r>
            <a:r>
              <a:rPr lang="de-DE" sz="1200" dirty="0" smtClean="0"/>
              <a:t>Data Model, Big Data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predictive</a:t>
            </a:r>
            <a:r>
              <a:rPr lang="de-DE" sz="1200" dirty="0" smtClean="0"/>
              <a:t> </a:t>
            </a:r>
            <a:r>
              <a:rPr lang="de-DE" sz="1200" dirty="0" err="1" smtClean="0"/>
              <a:t>Analytics</a:t>
            </a:r>
            <a:r>
              <a:rPr lang="de-DE" sz="1200" dirty="0" smtClean="0"/>
              <a:t> sind im Fokus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sz="2000" b="1" dirty="0" smtClean="0"/>
          </a:p>
          <a:p>
            <a:pPr algn="ctr">
              <a:spcBef>
                <a:spcPts val="720"/>
              </a:spcBef>
              <a:buClr>
                <a:schemeClr val="hlink"/>
              </a:buClr>
            </a:pPr>
            <a:r>
              <a:rPr lang="de-DE" sz="1200" dirty="0" smtClean="0"/>
              <a:t>Mit welchen Partnern kann ich  wie „Smart Business Network“ bilden, dass einen </a:t>
            </a:r>
            <a:r>
              <a:rPr lang="de-DE" sz="1200" b="1" dirty="0" smtClean="0"/>
              <a:t>nachhaltigen </a:t>
            </a:r>
            <a:r>
              <a:rPr lang="de-DE" sz="1200" dirty="0" smtClean="0"/>
              <a:t>Wettbewerbsvorteil generiert.</a:t>
            </a:r>
          </a:p>
        </p:txBody>
      </p:sp>
      <p:sp>
        <p:nvSpPr>
          <p:cNvPr id="32" name="Gleichschenkliges Dreieck 31"/>
          <p:cNvSpPr/>
          <p:nvPr>
            <p:custDataLst>
              <p:tags r:id="rId8"/>
            </p:custDataLst>
          </p:nvPr>
        </p:nvSpPr>
        <p:spPr bwMode="auto">
          <a:xfrm flipV="1">
            <a:off x="7035560" y="4993702"/>
            <a:ext cx="628370" cy="213363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>
            <p:custDataLst>
              <p:tags r:id="rId9"/>
            </p:custDataLst>
          </p:nvPr>
        </p:nvSpPr>
        <p:spPr bwMode="auto">
          <a:xfrm>
            <a:off x="289014" y="1809847"/>
            <a:ext cx="5511283" cy="4243564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/>
          <a:srcRect t="3943"/>
          <a:stretch>
            <a:fillRect/>
          </a:stretch>
        </p:blipFill>
        <p:spPr bwMode="auto">
          <a:xfrm>
            <a:off x="1659280" y="3039153"/>
            <a:ext cx="3301622" cy="233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http://www.deepwater.com/_filelib/ImageGallery/other_photos/Deepwater-Horizon2.207x250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1934" y="1851939"/>
            <a:ext cx="1337344" cy="1735082"/>
          </a:xfrm>
          <a:prstGeom prst="rect">
            <a:avLst/>
          </a:prstGeom>
          <a:noFill/>
        </p:spPr>
      </p:pic>
      <p:pic>
        <p:nvPicPr>
          <p:cNvPr id="21" name="Picture 15" descr="http://d1.stern.de/bilder/stern_5/panorama/2010/KW31/heli_420_fitwidth_420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69279" y="1981447"/>
            <a:ext cx="946174" cy="677621"/>
          </a:xfrm>
          <a:prstGeom prst="rect">
            <a:avLst/>
          </a:prstGeom>
          <a:noFill/>
        </p:spPr>
      </p:pic>
      <p:pic>
        <p:nvPicPr>
          <p:cNvPr id="23" name="Picture 11" descr="http://upload.wikimedia.org/wikipedia/commons/thumb/c/c0/Hobby_diver.jpg/300px-Hobby_diver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90375" y="4973190"/>
            <a:ext cx="1049827" cy="845837"/>
          </a:xfrm>
          <a:prstGeom prst="rect">
            <a:avLst/>
          </a:prstGeom>
          <a:noFill/>
        </p:spPr>
      </p:pic>
      <p:pic>
        <p:nvPicPr>
          <p:cNvPr id="277513" name="Picture 9" descr="http://www.eder-brennstoffe.de/uploads/pics/raffinerie.jp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66745" y="4648929"/>
            <a:ext cx="899784" cy="1354069"/>
          </a:xfrm>
          <a:prstGeom prst="rect">
            <a:avLst/>
          </a:prstGeom>
          <a:noFill/>
        </p:spPr>
      </p:pic>
      <p:pic>
        <p:nvPicPr>
          <p:cNvPr id="14" name="Picture 15" descr="http://www.netzeitung.de/articleimages/20/20870715001507156530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615453" y="1830809"/>
            <a:ext cx="1242107" cy="888670"/>
          </a:xfrm>
          <a:prstGeom prst="rect">
            <a:avLst/>
          </a:prstGeom>
          <a:noFill/>
        </p:spPr>
      </p:pic>
      <p:pic>
        <p:nvPicPr>
          <p:cNvPr id="22" name="Picture 5" descr="Illustration of Shell deep-water milestones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/>
          <a:srcRect l="62239"/>
          <a:stretch>
            <a:fillRect/>
          </a:stretch>
        </p:blipFill>
        <p:spPr bwMode="auto">
          <a:xfrm>
            <a:off x="331934" y="3989002"/>
            <a:ext cx="1411035" cy="1830023"/>
          </a:xfrm>
          <a:prstGeom prst="rect">
            <a:avLst/>
          </a:prstGeom>
          <a:noFill/>
        </p:spPr>
      </p:pic>
      <p:pic>
        <p:nvPicPr>
          <p:cNvPr id="12" name="Picture 5" descr="http://t2.gstatic.com/images?q=tbn:ANd9GcSVb4ByfnLADh2mNzZ3YsWTcd8KKhiy_KvTzjcv-crpUmLaZKOhEA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369842" y="4801481"/>
            <a:ext cx="620533" cy="441993"/>
          </a:xfrm>
          <a:prstGeom prst="rect">
            <a:avLst/>
          </a:prstGeom>
          <a:noFill/>
        </p:spPr>
      </p:pic>
      <p:sp>
        <p:nvSpPr>
          <p:cNvPr id="24" name="Textfeld 23"/>
          <p:cNvSpPr txBox="1"/>
          <p:nvPr>
            <p:custDataLst>
              <p:tags r:id="rId18"/>
            </p:custDataLst>
          </p:nvPr>
        </p:nvSpPr>
        <p:spPr>
          <a:xfrm>
            <a:off x="288693" y="5821080"/>
            <a:ext cx="1424383" cy="207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+mn-lt"/>
              </a:rPr>
              <a:t>Source: Shell , FAZ-Online</a:t>
            </a:r>
          </a:p>
        </p:txBody>
      </p:sp>
      <p:pic>
        <p:nvPicPr>
          <p:cNvPr id="277509" name="Picture 5" descr="http://t2.gstatic.com/images?q=tbn:ANd9GcT1dBvE-0rrhe2xRayqmi513bTr6F42YJ-GpIWLxqjFx22tho-q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373667" y="1856631"/>
            <a:ext cx="1392862" cy="1529989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 l="4590" t="15146" r="44681" b="5114"/>
          <a:stretch>
            <a:fillRect/>
          </a:stretch>
        </p:blipFill>
        <p:spPr bwMode="auto">
          <a:xfrm>
            <a:off x="1990375" y="1830809"/>
            <a:ext cx="3809923" cy="402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Rectangle 2" hidden="1"/>
          <p:cNvGraphicFramePr>
            <a:graphicFrameLocks/>
          </p:cNvGraphicFramePr>
          <p:nvPr/>
        </p:nvGraphicFramePr>
        <p:xfrm>
          <a:off x="-6349" y="0"/>
          <a:ext cx="158750" cy="158750"/>
        </p:xfrm>
        <a:graphic>
          <a:graphicData uri="http://schemas.openxmlformats.org/presentationml/2006/ole">
            <p:oleObj spid="_x0000_s320514" name="think-cell Slide" r:id="rId156" imgW="0" imgH="0" progId="TCLayout.ActiveDocument.1">
              <p:embed/>
            </p:oleObj>
          </a:graphicData>
        </a:graphic>
      </p:graphicFrame>
      <p:sp>
        <p:nvSpPr>
          <p:cNvPr id="9" name="OT_TextBox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84161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  <p:sp>
        <p:nvSpPr>
          <p:cNvPr id="26624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7339" y="295277"/>
            <a:ext cx="857091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</a:t>
            </a:r>
            <a:r>
              <a:rPr lang="en-US" sz="1000" dirty="0"/>
              <a:t>Template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GB" dirty="0" smtClean="0"/>
              <a:t>Business as a Service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3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3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10" name="Title 8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 bwMode="gray">
          <a:xfrm>
            <a:off x="287339" y="687389"/>
            <a:ext cx="8570911" cy="466725"/>
          </a:xfrm>
        </p:spPr>
        <p:txBody>
          <a:bodyPr/>
          <a:lstStyle/>
          <a:p>
            <a:r>
              <a:rPr lang="de-DE" dirty="0" err="1" smtClean="0"/>
              <a:t>BaaS</a:t>
            </a:r>
            <a:r>
              <a:rPr lang="de-DE" dirty="0" smtClean="0"/>
              <a:t>-Anbieter orchestrieren mehrere B2B Wertschöpfungsebenen auf Basis eines “networked Business Operating System”.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2" name="Freeform 4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644219" y="5001841"/>
            <a:ext cx="7993311" cy="921775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4618" y="0"/>
              </a:cxn>
              <a:cxn ang="0">
                <a:pos x="3451" y="665"/>
              </a:cxn>
              <a:cxn ang="0">
                <a:pos x="0" y="665"/>
              </a:cxn>
              <a:cxn ang="0">
                <a:pos x="1152" y="0"/>
              </a:cxn>
            </a:cxnLst>
            <a:rect l="0" t="0" r="r" b="b"/>
            <a:pathLst>
              <a:path w="4618" h="665">
                <a:moveTo>
                  <a:pt x="1152" y="0"/>
                </a:moveTo>
                <a:lnTo>
                  <a:pt x="4618" y="0"/>
                </a:lnTo>
                <a:lnTo>
                  <a:pt x="3451" y="665"/>
                </a:lnTo>
                <a:lnTo>
                  <a:pt x="0" y="665"/>
                </a:lnTo>
                <a:lnTo>
                  <a:pt x="1152" y="0"/>
                </a:lnTo>
                <a:close/>
              </a:path>
            </a:pathLst>
          </a:custGeom>
          <a:solidFill>
            <a:schemeClr val="hlink">
              <a:alpha val="45000"/>
            </a:schemeClr>
          </a:solidFill>
          <a:ln w="952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6" name="Oval 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655991" y="5681042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" name="Freeform 6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644219" y="1844241"/>
            <a:ext cx="8207943" cy="1031279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4618" y="0"/>
              </a:cxn>
              <a:cxn ang="0">
                <a:pos x="3451" y="665"/>
              </a:cxn>
              <a:cxn ang="0">
                <a:pos x="0" y="665"/>
              </a:cxn>
              <a:cxn ang="0">
                <a:pos x="1152" y="0"/>
              </a:cxn>
            </a:cxnLst>
            <a:rect l="0" t="0" r="r" b="b"/>
            <a:pathLst>
              <a:path w="4618" h="665">
                <a:moveTo>
                  <a:pt x="1152" y="0"/>
                </a:moveTo>
                <a:lnTo>
                  <a:pt x="4618" y="0"/>
                </a:lnTo>
                <a:lnTo>
                  <a:pt x="3451" y="665"/>
                </a:lnTo>
                <a:lnTo>
                  <a:pt x="0" y="665"/>
                </a:lnTo>
                <a:lnTo>
                  <a:pt x="1152" y="0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8" name="Freeform 7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644219" y="3477099"/>
            <a:ext cx="7993311" cy="921775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4618" y="0"/>
              </a:cxn>
              <a:cxn ang="0">
                <a:pos x="3451" y="665"/>
              </a:cxn>
              <a:cxn ang="0">
                <a:pos x="0" y="665"/>
              </a:cxn>
              <a:cxn ang="0">
                <a:pos x="1152" y="0"/>
              </a:cxn>
            </a:cxnLst>
            <a:rect l="0" t="0" r="r" b="b"/>
            <a:pathLst>
              <a:path w="4618" h="665">
                <a:moveTo>
                  <a:pt x="1152" y="0"/>
                </a:moveTo>
                <a:lnTo>
                  <a:pt x="4618" y="0"/>
                </a:lnTo>
                <a:lnTo>
                  <a:pt x="3451" y="665"/>
                </a:lnTo>
                <a:lnTo>
                  <a:pt x="0" y="665"/>
                </a:lnTo>
                <a:lnTo>
                  <a:pt x="1152" y="0"/>
                </a:lnTo>
                <a:close/>
              </a:path>
            </a:pathLst>
          </a:custGeom>
          <a:solidFill>
            <a:schemeClr val="accent1">
              <a:alpha val="25999"/>
            </a:schemeClr>
          </a:solidFill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66722" y="1731963"/>
            <a:ext cx="1492039" cy="5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Business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Layer</a:t>
            </a:r>
            <a:br>
              <a:rPr lang="en-US" b="1" dirty="0" smtClean="0">
                <a:solidFill>
                  <a:schemeClr val="accent5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</a:rPr>
              <a:t>(Orchestration)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66722" y="3642048"/>
            <a:ext cx="1492039" cy="51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b="1" dirty="0">
                <a:solidFill>
                  <a:schemeClr val="accent1"/>
                </a:solidFill>
              </a:rPr>
              <a:t>Transaction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Layer</a:t>
            </a:r>
          </a:p>
        </p:txBody>
      </p:sp>
      <p:sp>
        <p:nvSpPr>
          <p:cNvPr id="21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66721" y="4985213"/>
            <a:ext cx="1176338" cy="8298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Physical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Layer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(Logistics &amp; Production 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767553" y="2904523"/>
            <a:ext cx="934688" cy="1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200" dirty="0"/>
              <a:t>Standards</a:t>
            </a:r>
          </a:p>
        </p:txBody>
      </p:sp>
      <p:sp>
        <p:nvSpPr>
          <p:cNvPr id="23" name="AutoShape 13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947935" y="2230968"/>
            <a:ext cx="810063" cy="388116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24" name="AutoShape 14"/>
          <p:cNvCxnSpPr>
            <a:cxnSpLocks noChangeShapeType="1"/>
            <a:endCxn id="204" idx="1"/>
          </p:cNvCxnSpPr>
          <p:nvPr>
            <p:custDataLst>
              <p:tags r:id="rId17"/>
            </p:custDataLst>
          </p:nvPr>
        </p:nvCxnSpPr>
        <p:spPr bwMode="gray">
          <a:xfrm>
            <a:off x="1757363" y="2471740"/>
            <a:ext cx="442936" cy="417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15"/>
          <p:cNvCxnSpPr>
            <a:cxnSpLocks noChangeShapeType="1"/>
            <a:stCxn id="204" idx="3"/>
            <a:endCxn id="206" idx="1"/>
          </p:cNvCxnSpPr>
          <p:nvPr>
            <p:custDataLst>
              <p:tags r:id="rId18"/>
            </p:custDataLst>
          </p:nvPr>
        </p:nvCxnSpPr>
        <p:spPr bwMode="gray">
          <a:xfrm flipV="1">
            <a:off x="3010362" y="2194238"/>
            <a:ext cx="1090698" cy="277919"/>
          </a:xfrm>
          <a:prstGeom prst="bentConnector3">
            <a:avLst>
              <a:gd name="adj1" fmla="val 4083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6" name="AutoShape 16"/>
          <p:cNvCxnSpPr>
            <a:cxnSpLocks noChangeShapeType="1"/>
            <a:stCxn id="204" idx="3"/>
            <a:endCxn id="205" idx="1"/>
          </p:cNvCxnSpPr>
          <p:nvPr>
            <p:custDataLst>
              <p:tags r:id="rId19"/>
            </p:custDataLst>
          </p:nvPr>
        </p:nvCxnSpPr>
        <p:spPr bwMode="gray">
          <a:xfrm>
            <a:off x="3010363" y="2472155"/>
            <a:ext cx="867411" cy="10188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7" name="AutoShape 17"/>
          <p:cNvCxnSpPr>
            <a:cxnSpLocks noChangeShapeType="1"/>
            <a:stCxn id="205" idx="3"/>
            <a:endCxn id="291" idx="1"/>
          </p:cNvCxnSpPr>
          <p:nvPr>
            <p:custDataLst>
              <p:tags r:id="rId20"/>
            </p:custDataLst>
          </p:nvPr>
        </p:nvCxnSpPr>
        <p:spPr bwMode="gray">
          <a:xfrm>
            <a:off x="4358965" y="2574035"/>
            <a:ext cx="602127" cy="1588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18"/>
          <p:cNvCxnSpPr>
            <a:cxnSpLocks noChangeShapeType="1"/>
            <a:stCxn id="206" idx="3"/>
            <a:endCxn id="207" idx="1"/>
          </p:cNvCxnSpPr>
          <p:nvPr>
            <p:custDataLst>
              <p:tags r:id="rId21"/>
            </p:custDataLst>
          </p:nvPr>
        </p:nvCxnSpPr>
        <p:spPr bwMode="gray">
          <a:xfrm>
            <a:off x="4582251" y="2194236"/>
            <a:ext cx="602126" cy="1588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29" name="Oval 19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344082" y="2352947"/>
            <a:ext cx="102124" cy="8178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30" name="Oval 20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363122" y="2447206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31" name="AutoShape 21"/>
          <p:cNvCxnSpPr>
            <a:cxnSpLocks noChangeShapeType="1"/>
            <a:stCxn id="207" idx="3"/>
            <a:endCxn id="23" idx="1"/>
          </p:cNvCxnSpPr>
          <p:nvPr>
            <p:custDataLst>
              <p:tags r:id="rId24"/>
            </p:custDataLst>
          </p:nvPr>
        </p:nvCxnSpPr>
        <p:spPr bwMode="gray">
          <a:xfrm>
            <a:off x="5665568" y="2194236"/>
            <a:ext cx="282366" cy="23079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" name="AutoShape 22"/>
          <p:cNvCxnSpPr>
            <a:cxnSpLocks noChangeShapeType="1"/>
            <a:stCxn id="33" idx="4"/>
            <a:endCxn id="23" idx="2"/>
          </p:cNvCxnSpPr>
          <p:nvPr>
            <p:custDataLst>
              <p:tags r:id="rId25"/>
            </p:custDataLst>
          </p:nvPr>
        </p:nvCxnSpPr>
        <p:spPr bwMode="gray">
          <a:xfrm rot="16200000" flipH="1">
            <a:off x="5834344" y="2100464"/>
            <a:ext cx="30494" cy="1006749"/>
          </a:xfrm>
          <a:prstGeom prst="bentConnector3">
            <a:avLst>
              <a:gd name="adj1" fmla="val 849656"/>
            </a:avLst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" name="Oval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291693" y="2501264"/>
            <a:ext cx="109047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34" name="AutoShape 24"/>
          <p:cNvCxnSpPr>
            <a:cxnSpLocks noChangeShapeType="1"/>
            <a:stCxn id="23" idx="3"/>
          </p:cNvCxnSpPr>
          <p:nvPr>
            <p:custDataLst>
              <p:tags r:id="rId27"/>
            </p:custDataLst>
          </p:nvPr>
        </p:nvCxnSpPr>
        <p:spPr bwMode="gray">
          <a:xfrm flipV="1">
            <a:off x="6757998" y="2419484"/>
            <a:ext cx="361759" cy="5545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Oval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7505519" y="2375127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36" name="Oval 26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254883" y="2659282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37" name="AutoShape 27"/>
          <p:cNvCxnSpPr>
            <a:cxnSpLocks noChangeShapeType="1"/>
            <a:stCxn id="39" idx="5"/>
            <a:endCxn id="291" idx="1"/>
          </p:cNvCxnSpPr>
          <p:nvPr>
            <p:custDataLst>
              <p:tags r:id="rId30"/>
            </p:custDataLst>
          </p:nvPr>
        </p:nvCxnSpPr>
        <p:spPr bwMode="gray">
          <a:xfrm rot="16200000" flipH="1">
            <a:off x="4549107" y="2162049"/>
            <a:ext cx="275931" cy="548040"/>
          </a:xfrm>
          <a:prstGeom prst="bentConnector2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39" name="Oval 29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319975" y="2223568"/>
            <a:ext cx="109046" cy="8732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40" name="AutoShape 30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376390" y="3061261"/>
            <a:ext cx="467344" cy="374255"/>
          </a:xfrm>
          <a:prstGeom prst="can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36000" tIns="108000" rIns="36000" bIns="72000" anchor="ctr"/>
          <a:lstStyle/>
          <a:p>
            <a:pPr algn="l"/>
            <a:r>
              <a:rPr lang="de-DE" sz="900"/>
              <a:t>EPC</a:t>
            </a:r>
          </a:p>
          <a:p>
            <a:pPr algn="l"/>
            <a:r>
              <a:rPr lang="de-DE" sz="900"/>
              <a:t>Global</a:t>
            </a:r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3"/>
            </p:custDataLst>
          </p:nvPr>
        </p:nvGrpSpPr>
        <p:grpSpPr bwMode="gray">
          <a:xfrm>
            <a:off x="5499401" y="5352529"/>
            <a:ext cx="597162" cy="189900"/>
            <a:chOff x="4268" y="599"/>
            <a:chExt cx="1149" cy="456"/>
          </a:xfrm>
        </p:grpSpPr>
        <p:sp>
          <p:nvSpPr>
            <p:cNvPr id="42" name="Freeform 32"/>
            <p:cNvSpPr>
              <a:spLocks/>
            </p:cNvSpPr>
            <p:nvPr/>
          </p:nvSpPr>
          <p:spPr bwMode="gray">
            <a:xfrm>
              <a:off x="4849" y="775"/>
              <a:ext cx="48" cy="109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218"/>
                </a:cxn>
                <a:cxn ang="0">
                  <a:pos x="97" y="218"/>
                </a:cxn>
                <a:cxn ang="0">
                  <a:pos x="97" y="0"/>
                </a:cxn>
              </a:cxnLst>
              <a:rect l="0" t="0" r="r" b="b"/>
              <a:pathLst>
                <a:path w="97" h="218">
                  <a:moveTo>
                    <a:pt x="97" y="0"/>
                  </a:moveTo>
                  <a:lnTo>
                    <a:pt x="0" y="218"/>
                  </a:lnTo>
                  <a:lnTo>
                    <a:pt x="97" y="21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gray">
            <a:xfrm>
              <a:off x="4926" y="771"/>
              <a:ext cx="55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7"/>
                </a:cxn>
                <a:cxn ang="0">
                  <a:pos x="109" y="227"/>
                </a:cxn>
                <a:cxn ang="0">
                  <a:pos x="0" y="0"/>
                </a:cxn>
              </a:cxnLst>
              <a:rect l="0" t="0" r="r" b="b"/>
              <a:pathLst>
                <a:path w="109" h="227">
                  <a:moveTo>
                    <a:pt x="0" y="0"/>
                  </a:moveTo>
                  <a:lnTo>
                    <a:pt x="0" y="227"/>
                  </a:lnTo>
                  <a:lnTo>
                    <a:pt x="109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gray">
            <a:xfrm>
              <a:off x="4926" y="771"/>
              <a:ext cx="55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227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109" h="227">
                  <a:moveTo>
                    <a:pt x="0" y="0"/>
                  </a:moveTo>
                  <a:lnTo>
                    <a:pt x="109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gray">
            <a:xfrm>
              <a:off x="4849" y="775"/>
              <a:ext cx="48" cy="109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7" y="218"/>
                </a:cxn>
                <a:cxn ang="0">
                  <a:pos x="0" y="218"/>
                </a:cxn>
                <a:cxn ang="0">
                  <a:pos x="97" y="0"/>
                </a:cxn>
              </a:cxnLst>
              <a:rect l="0" t="0" r="r" b="b"/>
              <a:pathLst>
                <a:path w="97" h="218">
                  <a:moveTo>
                    <a:pt x="97" y="0"/>
                  </a:moveTo>
                  <a:lnTo>
                    <a:pt x="97" y="218"/>
                  </a:lnTo>
                  <a:lnTo>
                    <a:pt x="0" y="21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gray">
            <a:xfrm>
              <a:off x="4675" y="840"/>
              <a:ext cx="41" cy="4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1"/>
                </a:cxn>
                <a:cxn ang="0">
                  <a:pos x="58" y="3"/>
                </a:cxn>
                <a:cxn ang="0">
                  <a:pos x="65" y="7"/>
                </a:cxn>
                <a:cxn ang="0">
                  <a:pos x="71" y="11"/>
                </a:cxn>
                <a:cxn ang="0">
                  <a:pos x="75" y="18"/>
                </a:cxn>
                <a:cxn ang="0">
                  <a:pos x="79" y="25"/>
                </a:cxn>
                <a:cxn ang="0">
                  <a:pos x="81" y="32"/>
                </a:cxn>
                <a:cxn ang="0">
                  <a:pos x="82" y="40"/>
                </a:cxn>
                <a:cxn ang="0">
                  <a:pos x="81" y="48"/>
                </a:cxn>
                <a:cxn ang="0">
                  <a:pos x="79" y="56"/>
                </a:cxn>
                <a:cxn ang="0">
                  <a:pos x="75" y="63"/>
                </a:cxn>
                <a:cxn ang="0">
                  <a:pos x="71" y="69"/>
                </a:cxn>
                <a:cxn ang="0">
                  <a:pos x="65" y="75"/>
                </a:cxn>
                <a:cxn ang="0">
                  <a:pos x="58" y="78"/>
                </a:cxn>
                <a:cxn ang="0">
                  <a:pos x="50" y="81"/>
                </a:cxn>
                <a:cxn ang="0">
                  <a:pos x="42" y="82"/>
                </a:cxn>
                <a:cxn ang="0">
                  <a:pos x="34" y="81"/>
                </a:cxn>
                <a:cxn ang="0">
                  <a:pos x="26" y="78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2" y="48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42" y="0"/>
                </a:cxn>
              </a:cxnLst>
              <a:rect l="0" t="0" r="r" b="b"/>
              <a:pathLst>
                <a:path w="82" h="82">
                  <a:moveTo>
                    <a:pt x="42" y="0"/>
                  </a:move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1" y="48"/>
                  </a:lnTo>
                  <a:lnTo>
                    <a:pt x="79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8" y="78"/>
                  </a:lnTo>
                  <a:lnTo>
                    <a:pt x="50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gray">
            <a:xfrm>
              <a:off x="4597" y="840"/>
              <a:ext cx="42" cy="4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8" y="3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6" y="18"/>
                </a:cxn>
                <a:cxn ang="0">
                  <a:pos x="79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79" y="56"/>
                </a:cxn>
                <a:cxn ang="0">
                  <a:pos x="76" y="63"/>
                </a:cxn>
                <a:cxn ang="0">
                  <a:pos x="71" y="69"/>
                </a:cxn>
                <a:cxn ang="0">
                  <a:pos x="64" y="75"/>
                </a:cxn>
                <a:cxn ang="0">
                  <a:pos x="58" y="78"/>
                </a:cxn>
                <a:cxn ang="0">
                  <a:pos x="49" y="81"/>
                </a:cxn>
                <a:cxn ang="0">
                  <a:pos x="41" y="82"/>
                </a:cxn>
                <a:cxn ang="0">
                  <a:pos x="33" y="81"/>
                </a:cxn>
                <a:cxn ang="0">
                  <a:pos x="25" y="78"/>
                </a:cxn>
                <a:cxn ang="0">
                  <a:pos x="18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3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49" y="1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6" y="18"/>
                  </a:lnTo>
                  <a:lnTo>
                    <a:pt x="79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79" y="56"/>
                  </a:lnTo>
                  <a:lnTo>
                    <a:pt x="76" y="63"/>
                  </a:lnTo>
                  <a:lnTo>
                    <a:pt x="71" y="69"/>
                  </a:lnTo>
                  <a:lnTo>
                    <a:pt x="64" y="75"/>
                  </a:lnTo>
                  <a:lnTo>
                    <a:pt x="58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5" y="78"/>
                  </a:lnTo>
                  <a:lnTo>
                    <a:pt x="18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gray">
            <a:xfrm>
              <a:off x="4519" y="840"/>
              <a:ext cx="42" cy="4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1"/>
                </a:cxn>
                <a:cxn ang="0">
                  <a:pos x="58" y="3"/>
                </a:cxn>
                <a:cxn ang="0">
                  <a:pos x="65" y="7"/>
                </a:cxn>
                <a:cxn ang="0">
                  <a:pos x="72" y="11"/>
                </a:cxn>
                <a:cxn ang="0">
                  <a:pos x="76" y="18"/>
                </a:cxn>
                <a:cxn ang="0">
                  <a:pos x="80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80" y="56"/>
                </a:cxn>
                <a:cxn ang="0">
                  <a:pos x="76" y="63"/>
                </a:cxn>
                <a:cxn ang="0">
                  <a:pos x="72" y="69"/>
                </a:cxn>
                <a:cxn ang="0">
                  <a:pos x="65" y="75"/>
                </a:cxn>
                <a:cxn ang="0">
                  <a:pos x="58" y="78"/>
                </a:cxn>
                <a:cxn ang="0">
                  <a:pos x="50" y="81"/>
                </a:cxn>
                <a:cxn ang="0">
                  <a:pos x="42" y="82"/>
                </a:cxn>
                <a:cxn ang="0">
                  <a:pos x="34" y="81"/>
                </a:cxn>
                <a:cxn ang="0">
                  <a:pos x="26" y="78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42" y="0"/>
                </a:cxn>
              </a:cxnLst>
              <a:rect l="0" t="0" r="r" b="b"/>
              <a:pathLst>
                <a:path w="83" h="82">
                  <a:moveTo>
                    <a:pt x="42" y="0"/>
                  </a:move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76" y="18"/>
                  </a:lnTo>
                  <a:lnTo>
                    <a:pt x="80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3"/>
                  </a:lnTo>
                  <a:lnTo>
                    <a:pt x="72" y="69"/>
                  </a:lnTo>
                  <a:lnTo>
                    <a:pt x="65" y="75"/>
                  </a:lnTo>
                  <a:lnTo>
                    <a:pt x="58" y="78"/>
                  </a:lnTo>
                  <a:lnTo>
                    <a:pt x="50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gray">
            <a:xfrm>
              <a:off x="4441" y="840"/>
              <a:ext cx="42" cy="4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6" y="18"/>
                </a:cxn>
                <a:cxn ang="0">
                  <a:pos x="79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79" y="56"/>
                </a:cxn>
                <a:cxn ang="0">
                  <a:pos x="76" y="63"/>
                </a:cxn>
                <a:cxn ang="0">
                  <a:pos x="71" y="69"/>
                </a:cxn>
                <a:cxn ang="0">
                  <a:pos x="64" y="75"/>
                </a:cxn>
                <a:cxn ang="0">
                  <a:pos x="57" y="78"/>
                </a:cxn>
                <a:cxn ang="0">
                  <a:pos x="49" y="81"/>
                </a:cxn>
                <a:cxn ang="0">
                  <a:pos x="41" y="82"/>
                </a:cxn>
                <a:cxn ang="0">
                  <a:pos x="33" y="81"/>
                </a:cxn>
                <a:cxn ang="0">
                  <a:pos x="25" y="78"/>
                </a:cxn>
                <a:cxn ang="0">
                  <a:pos x="18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3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6" y="18"/>
                  </a:lnTo>
                  <a:lnTo>
                    <a:pt x="79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79" y="56"/>
                  </a:lnTo>
                  <a:lnTo>
                    <a:pt x="76" y="63"/>
                  </a:lnTo>
                  <a:lnTo>
                    <a:pt x="71" y="69"/>
                  </a:lnTo>
                  <a:lnTo>
                    <a:pt x="64" y="75"/>
                  </a:lnTo>
                  <a:lnTo>
                    <a:pt x="57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5" y="78"/>
                  </a:lnTo>
                  <a:lnTo>
                    <a:pt x="18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gray">
            <a:xfrm>
              <a:off x="4268" y="599"/>
              <a:ext cx="1149" cy="456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17" y="283"/>
                </a:cxn>
                <a:cxn ang="0">
                  <a:pos x="117" y="181"/>
                </a:cxn>
                <a:cxn ang="0">
                  <a:pos x="297" y="181"/>
                </a:cxn>
                <a:cxn ang="0">
                  <a:pos x="297" y="145"/>
                </a:cxn>
                <a:cxn ang="0">
                  <a:pos x="166" y="145"/>
                </a:cxn>
                <a:cxn ang="0">
                  <a:pos x="166" y="117"/>
                </a:cxn>
                <a:cxn ang="0">
                  <a:pos x="198" y="117"/>
                </a:cxn>
                <a:cxn ang="0">
                  <a:pos x="160" y="0"/>
                </a:cxn>
                <a:cxn ang="0">
                  <a:pos x="256" y="0"/>
                </a:cxn>
                <a:cxn ang="0">
                  <a:pos x="309" y="115"/>
                </a:cxn>
                <a:cxn ang="0">
                  <a:pos x="325" y="115"/>
                </a:cxn>
                <a:cxn ang="0">
                  <a:pos x="325" y="73"/>
                </a:cxn>
                <a:cxn ang="0">
                  <a:pos x="502" y="73"/>
                </a:cxn>
                <a:cxn ang="0">
                  <a:pos x="481" y="109"/>
                </a:cxn>
                <a:cxn ang="0">
                  <a:pos x="481" y="180"/>
                </a:cxn>
                <a:cxn ang="0">
                  <a:pos x="514" y="180"/>
                </a:cxn>
                <a:cxn ang="0">
                  <a:pos x="514" y="289"/>
                </a:cxn>
                <a:cxn ang="0">
                  <a:pos x="547" y="289"/>
                </a:cxn>
                <a:cxn ang="0">
                  <a:pos x="640" y="75"/>
                </a:cxn>
                <a:cxn ang="0">
                  <a:pos x="747" y="292"/>
                </a:cxn>
                <a:cxn ang="0">
                  <a:pos x="897" y="292"/>
                </a:cxn>
                <a:cxn ang="0">
                  <a:pos x="1149" y="292"/>
                </a:cxn>
                <a:cxn ang="0">
                  <a:pos x="1065" y="456"/>
                </a:cxn>
                <a:cxn ang="0">
                  <a:pos x="60" y="453"/>
                </a:cxn>
                <a:cxn ang="0">
                  <a:pos x="0" y="283"/>
                </a:cxn>
              </a:cxnLst>
              <a:rect l="0" t="0" r="r" b="b"/>
              <a:pathLst>
                <a:path w="1149" h="456">
                  <a:moveTo>
                    <a:pt x="0" y="283"/>
                  </a:moveTo>
                  <a:lnTo>
                    <a:pt x="117" y="283"/>
                  </a:lnTo>
                  <a:lnTo>
                    <a:pt x="117" y="181"/>
                  </a:lnTo>
                  <a:lnTo>
                    <a:pt x="297" y="181"/>
                  </a:lnTo>
                  <a:lnTo>
                    <a:pt x="297" y="145"/>
                  </a:lnTo>
                  <a:lnTo>
                    <a:pt x="166" y="145"/>
                  </a:lnTo>
                  <a:lnTo>
                    <a:pt x="166" y="117"/>
                  </a:lnTo>
                  <a:lnTo>
                    <a:pt x="198" y="117"/>
                  </a:lnTo>
                  <a:lnTo>
                    <a:pt x="160" y="0"/>
                  </a:lnTo>
                  <a:lnTo>
                    <a:pt x="256" y="0"/>
                  </a:lnTo>
                  <a:lnTo>
                    <a:pt x="309" y="115"/>
                  </a:lnTo>
                  <a:lnTo>
                    <a:pt x="325" y="115"/>
                  </a:lnTo>
                  <a:lnTo>
                    <a:pt x="325" y="73"/>
                  </a:lnTo>
                  <a:lnTo>
                    <a:pt x="502" y="73"/>
                  </a:lnTo>
                  <a:lnTo>
                    <a:pt x="481" y="109"/>
                  </a:lnTo>
                  <a:lnTo>
                    <a:pt x="481" y="180"/>
                  </a:lnTo>
                  <a:lnTo>
                    <a:pt x="514" y="180"/>
                  </a:lnTo>
                  <a:lnTo>
                    <a:pt x="514" y="289"/>
                  </a:lnTo>
                  <a:lnTo>
                    <a:pt x="547" y="289"/>
                  </a:lnTo>
                  <a:lnTo>
                    <a:pt x="640" y="75"/>
                  </a:lnTo>
                  <a:lnTo>
                    <a:pt x="747" y="292"/>
                  </a:lnTo>
                  <a:lnTo>
                    <a:pt x="897" y="292"/>
                  </a:lnTo>
                  <a:lnTo>
                    <a:pt x="1149" y="292"/>
                  </a:lnTo>
                  <a:lnTo>
                    <a:pt x="1065" y="456"/>
                  </a:lnTo>
                  <a:lnTo>
                    <a:pt x="60" y="45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gray">
            <a:xfrm>
              <a:off x="4441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gray">
            <a:xfrm>
              <a:off x="4519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Oval 43"/>
            <p:cNvSpPr>
              <a:spLocks noChangeArrowheads="1"/>
            </p:cNvSpPr>
            <p:nvPr/>
          </p:nvSpPr>
          <p:spPr bwMode="gray">
            <a:xfrm>
              <a:off x="4597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Oval 44"/>
            <p:cNvSpPr>
              <a:spLocks noChangeArrowheads="1"/>
            </p:cNvSpPr>
            <p:nvPr/>
          </p:nvSpPr>
          <p:spPr bwMode="gray">
            <a:xfrm>
              <a:off x="4674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AutoShape 45"/>
            <p:cNvSpPr>
              <a:spLocks noChangeArrowheads="1"/>
            </p:cNvSpPr>
            <p:nvPr/>
          </p:nvSpPr>
          <p:spPr bwMode="gray">
            <a:xfrm>
              <a:off x="4926" y="775"/>
              <a:ext cx="56" cy="109"/>
            </a:xfrm>
            <a:prstGeom prst="rtTriangl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AutoShape 46"/>
            <p:cNvSpPr>
              <a:spLocks noChangeArrowheads="1"/>
            </p:cNvSpPr>
            <p:nvPr/>
          </p:nvSpPr>
          <p:spPr bwMode="gray">
            <a:xfrm flipH="1">
              <a:off x="4843" y="775"/>
              <a:ext cx="56" cy="109"/>
            </a:xfrm>
            <a:prstGeom prst="rtTriangl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" name="Freeform 47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6442744" y="3870758"/>
            <a:ext cx="185206" cy="303562"/>
          </a:xfrm>
          <a:custGeom>
            <a:avLst/>
            <a:gdLst/>
            <a:ahLst/>
            <a:cxnLst>
              <a:cxn ang="0">
                <a:pos x="916" y="12"/>
              </a:cxn>
              <a:cxn ang="0">
                <a:pos x="896" y="66"/>
              </a:cxn>
              <a:cxn ang="0">
                <a:pos x="884" y="160"/>
              </a:cxn>
              <a:cxn ang="0">
                <a:pos x="867" y="269"/>
              </a:cxn>
              <a:cxn ang="0">
                <a:pos x="829" y="334"/>
              </a:cxn>
              <a:cxn ang="0">
                <a:pos x="802" y="350"/>
              </a:cxn>
              <a:cxn ang="0">
                <a:pos x="769" y="384"/>
              </a:cxn>
              <a:cxn ang="0">
                <a:pos x="701" y="374"/>
              </a:cxn>
              <a:cxn ang="0">
                <a:pos x="599" y="363"/>
              </a:cxn>
              <a:cxn ang="0">
                <a:pos x="604" y="301"/>
              </a:cxn>
              <a:cxn ang="0">
                <a:pos x="605" y="247"/>
              </a:cxn>
              <a:cxn ang="0">
                <a:pos x="618" y="149"/>
              </a:cxn>
              <a:cxn ang="0">
                <a:pos x="551" y="118"/>
              </a:cxn>
              <a:cxn ang="0">
                <a:pos x="464" y="133"/>
              </a:cxn>
              <a:cxn ang="0">
                <a:pos x="452" y="239"/>
              </a:cxn>
              <a:cxn ang="0">
                <a:pos x="441" y="270"/>
              </a:cxn>
              <a:cxn ang="0">
                <a:pos x="465" y="341"/>
              </a:cxn>
              <a:cxn ang="0">
                <a:pos x="366" y="350"/>
              </a:cxn>
              <a:cxn ang="0">
                <a:pos x="308" y="366"/>
              </a:cxn>
              <a:cxn ang="0">
                <a:pos x="239" y="341"/>
              </a:cxn>
              <a:cxn ang="0">
                <a:pos x="188" y="287"/>
              </a:cxn>
              <a:cxn ang="0">
                <a:pos x="128" y="154"/>
              </a:cxn>
              <a:cxn ang="0">
                <a:pos x="129" y="67"/>
              </a:cxn>
              <a:cxn ang="0">
                <a:pos x="118" y="37"/>
              </a:cxn>
              <a:cxn ang="0">
                <a:pos x="80" y="47"/>
              </a:cxn>
              <a:cxn ang="0">
                <a:pos x="57" y="1"/>
              </a:cxn>
              <a:cxn ang="0">
                <a:pos x="23" y="16"/>
              </a:cxn>
              <a:cxn ang="0">
                <a:pos x="0" y="84"/>
              </a:cxn>
              <a:cxn ang="0">
                <a:pos x="18" y="141"/>
              </a:cxn>
              <a:cxn ang="0">
                <a:pos x="107" y="413"/>
              </a:cxn>
              <a:cxn ang="0">
                <a:pos x="155" y="447"/>
              </a:cxn>
              <a:cxn ang="0">
                <a:pos x="241" y="507"/>
              </a:cxn>
              <a:cxn ang="0">
                <a:pos x="295" y="583"/>
              </a:cxn>
              <a:cxn ang="0">
                <a:pos x="314" y="891"/>
              </a:cxn>
              <a:cxn ang="0">
                <a:pos x="310" y="1200"/>
              </a:cxn>
              <a:cxn ang="0">
                <a:pos x="292" y="1414"/>
              </a:cxn>
              <a:cxn ang="0">
                <a:pos x="268" y="1705"/>
              </a:cxn>
              <a:cxn ang="0">
                <a:pos x="240" y="1862"/>
              </a:cxn>
              <a:cxn ang="0">
                <a:pos x="214" y="1953"/>
              </a:cxn>
              <a:cxn ang="0">
                <a:pos x="171" y="2009"/>
              </a:cxn>
              <a:cxn ang="0">
                <a:pos x="199" y="2042"/>
              </a:cxn>
              <a:cxn ang="0">
                <a:pos x="284" y="2042"/>
              </a:cxn>
              <a:cxn ang="0">
                <a:pos x="341" y="2025"/>
              </a:cxn>
              <a:cxn ang="0">
                <a:pos x="385" y="1783"/>
              </a:cxn>
              <a:cxn ang="0">
                <a:pos x="505" y="1268"/>
              </a:cxn>
              <a:cxn ang="0">
                <a:pos x="565" y="1536"/>
              </a:cxn>
              <a:cxn ang="0">
                <a:pos x="619" y="1852"/>
              </a:cxn>
              <a:cxn ang="0">
                <a:pos x="657" y="2042"/>
              </a:cxn>
              <a:cxn ang="0">
                <a:pos x="779" y="2054"/>
              </a:cxn>
              <a:cxn ang="0">
                <a:pos x="803" y="2003"/>
              </a:cxn>
              <a:cxn ang="0">
                <a:pos x="743" y="1924"/>
              </a:cxn>
              <a:cxn ang="0">
                <a:pos x="728" y="1726"/>
              </a:cxn>
              <a:cxn ang="0">
                <a:pos x="693" y="1222"/>
              </a:cxn>
              <a:cxn ang="0">
                <a:pos x="719" y="728"/>
              </a:cxn>
              <a:cxn ang="0">
                <a:pos x="729" y="602"/>
              </a:cxn>
              <a:cxn ang="0">
                <a:pos x="870" y="488"/>
              </a:cxn>
              <a:cxn ang="0">
                <a:pos x="948" y="384"/>
              </a:cxn>
              <a:cxn ang="0">
                <a:pos x="986" y="162"/>
              </a:cxn>
              <a:cxn ang="0">
                <a:pos x="1000" y="71"/>
              </a:cxn>
              <a:cxn ang="0">
                <a:pos x="967" y="32"/>
              </a:cxn>
            </a:cxnLst>
            <a:rect l="0" t="0" r="r" b="b"/>
            <a:pathLst>
              <a:path w="1000" h="2059">
                <a:moveTo>
                  <a:pt x="958" y="29"/>
                </a:moveTo>
                <a:lnTo>
                  <a:pt x="937" y="23"/>
                </a:lnTo>
                <a:lnTo>
                  <a:pt x="925" y="18"/>
                </a:lnTo>
                <a:lnTo>
                  <a:pt x="919" y="15"/>
                </a:lnTo>
                <a:lnTo>
                  <a:pt x="916" y="13"/>
                </a:lnTo>
                <a:lnTo>
                  <a:pt x="916" y="12"/>
                </a:lnTo>
                <a:lnTo>
                  <a:pt x="916" y="11"/>
                </a:lnTo>
                <a:lnTo>
                  <a:pt x="914" y="11"/>
                </a:lnTo>
                <a:lnTo>
                  <a:pt x="907" y="10"/>
                </a:lnTo>
                <a:lnTo>
                  <a:pt x="895" y="18"/>
                </a:lnTo>
                <a:lnTo>
                  <a:pt x="894" y="40"/>
                </a:lnTo>
                <a:lnTo>
                  <a:pt x="896" y="66"/>
                </a:lnTo>
                <a:lnTo>
                  <a:pt x="893" y="86"/>
                </a:lnTo>
                <a:lnTo>
                  <a:pt x="890" y="103"/>
                </a:lnTo>
                <a:lnTo>
                  <a:pt x="894" y="120"/>
                </a:lnTo>
                <a:lnTo>
                  <a:pt x="902" y="133"/>
                </a:lnTo>
                <a:lnTo>
                  <a:pt x="905" y="138"/>
                </a:lnTo>
                <a:lnTo>
                  <a:pt x="884" y="160"/>
                </a:lnTo>
                <a:lnTo>
                  <a:pt x="884" y="165"/>
                </a:lnTo>
                <a:lnTo>
                  <a:pt x="882" y="179"/>
                </a:lnTo>
                <a:lnTo>
                  <a:pt x="879" y="199"/>
                </a:lnTo>
                <a:lnTo>
                  <a:pt x="876" y="222"/>
                </a:lnTo>
                <a:lnTo>
                  <a:pt x="872" y="247"/>
                </a:lnTo>
                <a:lnTo>
                  <a:pt x="867" y="269"/>
                </a:lnTo>
                <a:lnTo>
                  <a:pt x="860" y="287"/>
                </a:lnTo>
                <a:lnTo>
                  <a:pt x="852" y="299"/>
                </a:lnTo>
                <a:lnTo>
                  <a:pt x="838" y="309"/>
                </a:lnTo>
                <a:lnTo>
                  <a:pt x="831" y="317"/>
                </a:lnTo>
                <a:lnTo>
                  <a:pt x="829" y="325"/>
                </a:lnTo>
                <a:lnTo>
                  <a:pt x="829" y="334"/>
                </a:lnTo>
                <a:lnTo>
                  <a:pt x="828" y="339"/>
                </a:lnTo>
                <a:lnTo>
                  <a:pt x="824" y="342"/>
                </a:lnTo>
                <a:lnTo>
                  <a:pt x="819" y="345"/>
                </a:lnTo>
                <a:lnTo>
                  <a:pt x="814" y="346"/>
                </a:lnTo>
                <a:lnTo>
                  <a:pt x="807" y="348"/>
                </a:lnTo>
                <a:lnTo>
                  <a:pt x="802" y="350"/>
                </a:lnTo>
                <a:lnTo>
                  <a:pt x="799" y="355"/>
                </a:lnTo>
                <a:lnTo>
                  <a:pt x="798" y="360"/>
                </a:lnTo>
                <a:lnTo>
                  <a:pt x="797" y="366"/>
                </a:lnTo>
                <a:lnTo>
                  <a:pt x="791" y="373"/>
                </a:lnTo>
                <a:lnTo>
                  <a:pt x="781" y="379"/>
                </a:lnTo>
                <a:lnTo>
                  <a:pt x="769" y="384"/>
                </a:lnTo>
                <a:lnTo>
                  <a:pt x="757" y="387"/>
                </a:lnTo>
                <a:lnTo>
                  <a:pt x="745" y="388"/>
                </a:lnTo>
                <a:lnTo>
                  <a:pt x="734" y="387"/>
                </a:lnTo>
                <a:lnTo>
                  <a:pt x="727" y="383"/>
                </a:lnTo>
                <a:lnTo>
                  <a:pt x="716" y="377"/>
                </a:lnTo>
                <a:lnTo>
                  <a:pt x="701" y="374"/>
                </a:lnTo>
                <a:lnTo>
                  <a:pt x="683" y="372"/>
                </a:lnTo>
                <a:lnTo>
                  <a:pt x="663" y="370"/>
                </a:lnTo>
                <a:lnTo>
                  <a:pt x="642" y="369"/>
                </a:lnTo>
                <a:lnTo>
                  <a:pt x="623" y="368"/>
                </a:lnTo>
                <a:lnTo>
                  <a:pt x="609" y="366"/>
                </a:lnTo>
                <a:lnTo>
                  <a:pt x="599" y="363"/>
                </a:lnTo>
                <a:lnTo>
                  <a:pt x="592" y="349"/>
                </a:lnTo>
                <a:lnTo>
                  <a:pt x="592" y="332"/>
                </a:lnTo>
                <a:lnTo>
                  <a:pt x="596" y="318"/>
                </a:lnTo>
                <a:lnTo>
                  <a:pt x="598" y="311"/>
                </a:lnTo>
                <a:lnTo>
                  <a:pt x="600" y="308"/>
                </a:lnTo>
                <a:lnTo>
                  <a:pt x="604" y="301"/>
                </a:lnTo>
                <a:lnTo>
                  <a:pt x="610" y="292"/>
                </a:lnTo>
                <a:lnTo>
                  <a:pt x="613" y="284"/>
                </a:lnTo>
                <a:lnTo>
                  <a:pt x="618" y="262"/>
                </a:lnTo>
                <a:lnTo>
                  <a:pt x="615" y="251"/>
                </a:lnTo>
                <a:lnTo>
                  <a:pt x="609" y="247"/>
                </a:lnTo>
                <a:lnTo>
                  <a:pt x="605" y="247"/>
                </a:lnTo>
                <a:lnTo>
                  <a:pt x="607" y="239"/>
                </a:lnTo>
                <a:lnTo>
                  <a:pt x="613" y="219"/>
                </a:lnTo>
                <a:lnTo>
                  <a:pt x="619" y="193"/>
                </a:lnTo>
                <a:lnTo>
                  <a:pt x="622" y="166"/>
                </a:lnTo>
                <a:lnTo>
                  <a:pt x="621" y="158"/>
                </a:lnTo>
                <a:lnTo>
                  <a:pt x="618" y="149"/>
                </a:lnTo>
                <a:lnTo>
                  <a:pt x="613" y="142"/>
                </a:lnTo>
                <a:lnTo>
                  <a:pt x="604" y="136"/>
                </a:lnTo>
                <a:lnTo>
                  <a:pt x="595" y="130"/>
                </a:lnTo>
                <a:lnTo>
                  <a:pt x="582" y="125"/>
                </a:lnTo>
                <a:lnTo>
                  <a:pt x="567" y="121"/>
                </a:lnTo>
                <a:lnTo>
                  <a:pt x="551" y="118"/>
                </a:lnTo>
                <a:lnTo>
                  <a:pt x="534" y="116"/>
                </a:lnTo>
                <a:lnTo>
                  <a:pt x="519" y="115"/>
                </a:lnTo>
                <a:lnTo>
                  <a:pt x="503" y="117"/>
                </a:lnTo>
                <a:lnTo>
                  <a:pt x="489" y="120"/>
                </a:lnTo>
                <a:lnTo>
                  <a:pt x="475" y="125"/>
                </a:lnTo>
                <a:lnTo>
                  <a:pt x="464" y="133"/>
                </a:lnTo>
                <a:lnTo>
                  <a:pt x="454" y="142"/>
                </a:lnTo>
                <a:lnTo>
                  <a:pt x="447" y="154"/>
                </a:lnTo>
                <a:lnTo>
                  <a:pt x="440" y="181"/>
                </a:lnTo>
                <a:lnTo>
                  <a:pt x="442" y="209"/>
                </a:lnTo>
                <a:lnTo>
                  <a:pt x="449" y="231"/>
                </a:lnTo>
                <a:lnTo>
                  <a:pt x="452" y="239"/>
                </a:lnTo>
                <a:lnTo>
                  <a:pt x="451" y="240"/>
                </a:lnTo>
                <a:lnTo>
                  <a:pt x="447" y="243"/>
                </a:lnTo>
                <a:lnTo>
                  <a:pt x="442" y="248"/>
                </a:lnTo>
                <a:lnTo>
                  <a:pt x="439" y="258"/>
                </a:lnTo>
                <a:lnTo>
                  <a:pt x="440" y="262"/>
                </a:lnTo>
                <a:lnTo>
                  <a:pt x="441" y="270"/>
                </a:lnTo>
                <a:lnTo>
                  <a:pt x="443" y="284"/>
                </a:lnTo>
                <a:lnTo>
                  <a:pt x="448" y="300"/>
                </a:lnTo>
                <a:lnTo>
                  <a:pt x="452" y="310"/>
                </a:lnTo>
                <a:lnTo>
                  <a:pt x="458" y="319"/>
                </a:lnTo>
                <a:lnTo>
                  <a:pt x="463" y="328"/>
                </a:lnTo>
                <a:lnTo>
                  <a:pt x="465" y="341"/>
                </a:lnTo>
                <a:lnTo>
                  <a:pt x="459" y="347"/>
                </a:lnTo>
                <a:lnTo>
                  <a:pt x="448" y="350"/>
                </a:lnTo>
                <a:lnTo>
                  <a:pt x="431" y="351"/>
                </a:lnTo>
                <a:lnTo>
                  <a:pt x="411" y="350"/>
                </a:lnTo>
                <a:lnTo>
                  <a:pt x="388" y="350"/>
                </a:lnTo>
                <a:lnTo>
                  <a:pt x="366" y="350"/>
                </a:lnTo>
                <a:lnTo>
                  <a:pt x="347" y="351"/>
                </a:lnTo>
                <a:lnTo>
                  <a:pt x="331" y="355"/>
                </a:lnTo>
                <a:lnTo>
                  <a:pt x="329" y="356"/>
                </a:lnTo>
                <a:lnTo>
                  <a:pt x="325" y="359"/>
                </a:lnTo>
                <a:lnTo>
                  <a:pt x="318" y="363"/>
                </a:lnTo>
                <a:lnTo>
                  <a:pt x="308" y="366"/>
                </a:lnTo>
                <a:lnTo>
                  <a:pt x="296" y="368"/>
                </a:lnTo>
                <a:lnTo>
                  <a:pt x="286" y="368"/>
                </a:lnTo>
                <a:lnTo>
                  <a:pt x="274" y="365"/>
                </a:lnTo>
                <a:lnTo>
                  <a:pt x="263" y="358"/>
                </a:lnTo>
                <a:lnTo>
                  <a:pt x="251" y="348"/>
                </a:lnTo>
                <a:lnTo>
                  <a:pt x="239" y="341"/>
                </a:lnTo>
                <a:lnTo>
                  <a:pt x="227" y="334"/>
                </a:lnTo>
                <a:lnTo>
                  <a:pt x="215" y="327"/>
                </a:lnTo>
                <a:lnTo>
                  <a:pt x="204" y="320"/>
                </a:lnTo>
                <a:lnTo>
                  <a:pt x="197" y="311"/>
                </a:lnTo>
                <a:lnTo>
                  <a:pt x="191" y="301"/>
                </a:lnTo>
                <a:lnTo>
                  <a:pt x="188" y="287"/>
                </a:lnTo>
                <a:lnTo>
                  <a:pt x="185" y="269"/>
                </a:lnTo>
                <a:lnTo>
                  <a:pt x="177" y="247"/>
                </a:lnTo>
                <a:lnTo>
                  <a:pt x="165" y="222"/>
                </a:lnTo>
                <a:lnTo>
                  <a:pt x="152" y="197"/>
                </a:lnTo>
                <a:lnTo>
                  <a:pt x="140" y="174"/>
                </a:lnTo>
                <a:lnTo>
                  <a:pt x="128" y="154"/>
                </a:lnTo>
                <a:lnTo>
                  <a:pt x="122" y="138"/>
                </a:lnTo>
                <a:lnTo>
                  <a:pt x="121" y="129"/>
                </a:lnTo>
                <a:lnTo>
                  <a:pt x="125" y="116"/>
                </a:lnTo>
                <a:lnTo>
                  <a:pt x="127" y="100"/>
                </a:lnTo>
                <a:lnTo>
                  <a:pt x="127" y="84"/>
                </a:lnTo>
                <a:lnTo>
                  <a:pt x="129" y="67"/>
                </a:lnTo>
                <a:lnTo>
                  <a:pt x="132" y="55"/>
                </a:lnTo>
                <a:lnTo>
                  <a:pt x="134" y="46"/>
                </a:lnTo>
                <a:lnTo>
                  <a:pt x="134" y="40"/>
                </a:lnTo>
                <a:lnTo>
                  <a:pt x="131" y="34"/>
                </a:lnTo>
                <a:lnTo>
                  <a:pt x="125" y="33"/>
                </a:lnTo>
                <a:lnTo>
                  <a:pt x="118" y="37"/>
                </a:lnTo>
                <a:lnTo>
                  <a:pt x="110" y="47"/>
                </a:lnTo>
                <a:lnTo>
                  <a:pt x="102" y="61"/>
                </a:lnTo>
                <a:lnTo>
                  <a:pt x="97" y="65"/>
                </a:lnTo>
                <a:lnTo>
                  <a:pt x="92" y="63"/>
                </a:lnTo>
                <a:lnTo>
                  <a:pt x="87" y="56"/>
                </a:lnTo>
                <a:lnTo>
                  <a:pt x="80" y="47"/>
                </a:lnTo>
                <a:lnTo>
                  <a:pt x="75" y="36"/>
                </a:lnTo>
                <a:lnTo>
                  <a:pt x="71" y="26"/>
                </a:lnTo>
                <a:lnTo>
                  <a:pt x="68" y="15"/>
                </a:lnTo>
                <a:lnTo>
                  <a:pt x="66" y="8"/>
                </a:lnTo>
                <a:lnTo>
                  <a:pt x="62" y="4"/>
                </a:lnTo>
                <a:lnTo>
                  <a:pt x="57" y="1"/>
                </a:lnTo>
                <a:lnTo>
                  <a:pt x="51" y="0"/>
                </a:lnTo>
                <a:lnTo>
                  <a:pt x="43" y="1"/>
                </a:lnTo>
                <a:lnTo>
                  <a:pt x="36" y="5"/>
                </a:lnTo>
                <a:lnTo>
                  <a:pt x="30" y="8"/>
                </a:lnTo>
                <a:lnTo>
                  <a:pt x="25" y="12"/>
                </a:lnTo>
                <a:lnTo>
                  <a:pt x="23" y="16"/>
                </a:lnTo>
                <a:lnTo>
                  <a:pt x="19" y="27"/>
                </a:lnTo>
                <a:lnTo>
                  <a:pt x="13" y="37"/>
                </a:lnTo>
                <a:lnTo>
                  <a:pt x="5" y="48"/>
                </a:lnTo>
                <a:lnTo>
                  <a:pt x="1" y="56"/>
                </a:lnTo>
                <a:lnTo>
                  <a:pt x="0" y="67"/>
                </a:lnTo>
                <a:lnTo>
                  <a:pt x="0" y="84"/>
                </a:lnTo>
                <a:lnTo>
                  <a:pt x="1" y="100"/>
                </a:lnTo>
                <a:lnTo>
                  <a:pt x="1" y="109"/>
                </a:lnTo>
                <a:lnTo>
                  <a:pt x="2" y="116"/>
                </a:lnTo>
                <a:lnTo>
                  <a:pt x="6" y="124"/>
                </a:lnTo>
                <a:lnTo>
                  <a:pt x="12" y="133"/>
                </a:lnTo>
                <a:lnTo>
                  <a:pt x="18" y="141"/>
                </a:lnTo>
                <a:lnTo>
                  <a:pt x="24" y="148"/>
                </a:lnTo>
                <a:lnTo>
                  <a:pt x="30" y="155"/>
                </a:lnTo>
                <a:lnTo>
                  <a:pt x="34" y="159"/>
                </a:lnTo>
                <a:lnTo>
                  <a:pt x="35" y="161"/>
                </a:lnTo>
                <a:lnTo>
                  <a:pt x="24" y="204"/>
                </a:lnTo>
                <a:lnTo>
                  <a:pt x="107" y="413"/>
                </a:lnTo>
                <a:lnTo>
                  <a:pt x="109" y="414"/>
                </a:lnTo>
                <a:lnTo>
                  <a:pt x="113" y="417"/>
                </a:lnTo>
                <a:lnTo>
                  <a:pt x="121" y="422"/>
                </a:lnTo>
                <a:lnTo>
                  <a:pt x="130" y="429"/>
                </a:lnTo>
                <a:lnTo>
                  <a:pt x="142" y="437"/>
                </a:lnTo>
                <a:lnTo>
                  <a:pt x="155" y="447"/>
                </a:lnTo>
                <a:lnTo>
                  <a:pt x="168" y="456"/>
                </a:lnTo>
                <a:lnTo>
                  <a:pt x="183" y="466"/>
                </a:lnTo>
                <a:lnTo>
                  <a:pt x="199" y="476"/>
                </a:lnTo>
                <a:lnTo>
                  <a:pt x="214" y="487"/>
                </a:lnTo>
                <a:lnTo>
                  <a:pt x="228" y="497"/>
                </a:lnTo>
                <a:lnTo>
                  <a:pt x="241" y="507"/>
                </a:lnTo>
                <a:lnTo>
                  <a:pt x="254" y="515"/>
                </a:lnTo>
                <a:lnTo>
                  <a:pt x="264" y="523"/>
                </a:lnTo>
                <a:lnTo>
                  <a:pt x="272" y="528"/>
                </a:lnTo>
                <a:lnTo>
                  <a:pt x="278" y="532"/>
                </a:lnTo>
                <a:lnTo>
                  <a:pt x="287" y="549"/>
                </a:lnTo>
                <a:lnTo>
                  <a:pt x="295" y="583"/>
                </a:lnTo>
                <a:lnTo>
                  <a:pt x="302" y="629"/>
                </a:lnTo>
                <a:lnTo>
                  <a:pt x="308" y="684"/>
                </a:lnTo>
                <a:lnTo>
                  <a:pt x="312" y="743"/>
                </a:lnTo>
                <a:lnTo>
                  <a:pt x="314" y="799"/>
                </a:lnTo>
                <a:lnTo>
                  <a:pt x="315" y="850"/>
                </a:lnTo>
                <a:lnTo>
                  <a:pt x="314" y="891"/>
                </a:lnTo>
                <a:lnTo>
                  <a:pt x="311" y="939"/>
                </a:lnTo>
                <a:lnTo>
                  <a:pt x="306" y="993"/>
                </a:lnTo>
                <a:lnTo>
                  <a:pt x="302" y="1049"/>
                </a:lnTo>
                <a:lnTo>
                  <a:pt x="297" y="1102"/>
                </a:lnTo>
                <a:lnTo>
                  <a:pt x="312" y="1167"/>
                </a:lnTo>
                <a:lnTo>
                  <a:pt x="310" y="1200"/>
                </a:lnTo>
                <a:lnTo>
                  <a:pt x="310" y="1210"/>
                </a:lnTo>
                <a:lnTo>
                  <a:pt x="310" y="1209"/>
                </a:lnTo>
                <a:lnTo>
                  <a:pt x="310" y="1213"/>
                </a:lnTo>
                <a:lnTo>
                  <a:pt x="307" y="1257"/>
                </a:lnTo>
                <a:lnTo>
                  <a:pt x="302" y="1334"/>
                </a:lnTo>
                <a:lnTo>
                  <a:pt x="292" y="1414"/>
                </a:lnTo>
                <a:lnTo>
                  <a:pt x="280" y="1473"/>
                </a:lnTo>
                <a:lnTo>
                  <a:pt x="270" y="1524"/>
                </a:lnTo>
                <a:lnTo>
                  <a:pt x="265" y="1585"/>
                </a:lnTo>
                <a:lnTo>
                  <a:pt x="264" y="1640"/>
                </a:lnTo>
                <a:lnTo>
                  <a:pt x="265" y="1673"/>
                </a:lnTo>
                <a:lnTo>
                  <a:pt x="268" y="1705"/>
                </a:lnTo>
                <a:lnTo>
                  <a:pt x="268" y="1734"/>
                </a:lnTo>
                <a:lnTo>
                  <a:pt x="265" y="1764"/>
                </a:lnTo>
                <a:lnTo>
                  <a:pt x="259" y="1791"/>
                </a:lnTo>
                <a:lnTo>
                  <a:pt x="253" y="1817"/>
                </a:lnTo>
                <a:lnTo>
                  <a:pt x="247" y="1840"/>
                </a:lnTo>
                <a:lnTo>
                  <a:pt x="240" y="1862"/>
                </a:lnTo>
                <a:lnTo>
                  <a:pt x="237" y="1881"/>
                </a:lnTo>
                <a:lnTo>
                  <a:pt x="234" y="1899"/>
                </a:lnTo>
                <a:lnTo>
                  <a:pt x="230" y="1915"/>
                </a:lnTo>
                <a:lnTo>
                  <a:pt x="225" y="1930"/>
                </a:lnTo>
                <a:lnTo>
                  <a:pt x="220" y="1943"/>
                </a:lnTo>
                <a:lnTo>
                  <a:pt x="214" y="1953"/>
                </a:lnTo>
                <a:lnTo>
                  <a:pt x="207" y="1962"/>
                </a:lnTo>
                <a:lnTo>
                  <a:pt x="200" y="1969"/>
                </a:lnTo>
                <a:lnTo>
                  <a:pt x="192" y="1974"/>
                </a:lnTo>
                <a:lnTo>
                  <a:pt x="178" y="1985"/>
                </a:lnTo>
                <a:lnTo>
                  <a:pt x="173" y="1995"/>
                </a:lnTo>
                <a:lnTo>
                  <a:pt x="171" y="2009"/>
                </a:lnTo>
                <a:lnTo>
                  <a:pt x="168" y="2027"/>
                </a:lnTo>
                <a:lnTo>
                  <a:pt x="168" y="2031"/>
                </a:lnTo>
                <a:lnTo>
                  <a:pt x="173" y="2036"/>
                </a:lnTo>
                <a:lnTo>
                  <a:pt x="179" y="2039"/>
                </a:lnTo>
                <a:lnTo>
                  <a:pt x="188" y="2041"/>
                </a:lnTo>
                <a:lnTo>
                  <a:pt x="199" y="2042"/>
                </a:lnTo>
                <a:lnTo>
                  <a:pt x="212" y="2043"/>
                </a:lnTo>
                <a:lnTo>
                  <a:pt x="225" y="2044"/>
                </a:lnTo>
                <a:lnTo>
                  <a:pt x="240" y="2044"/>
                </a:lnTo>
                <a:lnTo>
                  <a:pt x="255" y="2043"/>
                </a:lnTo>
                <a:lnTo>
                  <a:pt x="270" y="2043"/>
                </a:lnTo>
                <a:lnTo>
                  <a:pt x="284" y="2042"/>
                </a:lnTo>
                <a:lnTo>
                  <a:pt x="296" y="2041"/>
                </a:lnTo>
                <a:lnTo>
                  <a:pt x="308" y="2040"/>
                </a:lnTo>
                <a:lnTo>
                  <a:pt x="319" y="2039"/>
                </a:lnTo>
                <a:lnTo>
                  <a:pt x="326" y="2038"/>
                </a:lnTo>
                <a:lnTo>
                  <a:pt x="330" y="2037"/>
                </a:lnTo>
                <a:lnTo>
                  <a:pt x="341" y="2025"/>
                </a:lnTo>
                <a:lnTo>
                  <a:pt x="346" y="2005"/>
                </a:lnTo>
                <a:lnTo>
                  <a:pt x="348" y="1985"/>
                </a:lnTo>
                <a:lnTo>
                  <a:pt x="349" y="1976"/>
                </a:lnTo>
                <a:lnTo>
                  <a:pt x="354" y="1951"/>
                </a:lnTo>
                <a:lnTo>
                  <a:pt x="367" y="1882"/>
                </a:lnTo>
                <a:lnTo>
                  <a:pt x="385" y="1783"/>
                </a:lnTo>
                <a:lnTo>
                  <a:pt x="409" y="1665"/>
                </a:lnTo>
                <a:lnTo>
                  <a:pt x="433" y="1539"/>
                </a:lnTo>
                <a:lnTo>
                  <a:pt x="457" y="1417"/>
                </a:lnTo>
                <a:lnTo>
                  <a:pt x="478" y="1312"/>
                </a:lnTo>
                <a:lnTo>
                  <a:pt x="496" y="1235"/>
                </a:lnTo>
                <a:lnTo>
                  <a:pt x="505" y="1268"/>
                </a:lnTo>
                <a:lnTo>
                  <a:pt x="510" y="1287"/>
                </a:lnTo>
                <a:lnTo>
                  <a:pt x="518" y="1319"/>
                </a:lnTo>
                <a:lnTo>
                  <a:pt x="527" y="1361"/>
                </a:lnTo>
                <a:lnTo>
                  <a:pt x="540" y="1413"/>
                </a:lnTo>
                <a:lnTo>
                  <a:pt x="551" y="1472"/>
                </a:lnTo>
                <a:lnTo>
                  <a:pt x="565" y="1536"/>
                </a:lnTo>
                <a:lnTo>
                  <a:pt x="578" y="1602"/>
                </a:lnTo>
                <a:lnTo>
                  <a:pt x="589" y="1670"/>
                </a:lnTo>
                <a:lnTo>
                  <a:pt x="600" y="1730"/>
                </a:lnTo>
                <a:lnTo>
                  <a:pt x="607" y="1781"/>
                </a:lnTo>
                <a:lnTo>
                  <a:pt x="614" y="1820"/>
                </a:lnTo>
                <a:lnTo>
                  <a:pt x="619" y="1852"/>
                </a:lnTo>
                <a:lnTo>
                  <a:pt x="622" y="1874"/>
                </a:lnTo>
                <a:lnTo>
                  <a:pt x="624" y="1889"/>
                </a:lnTo>
                <a:lnTo>
                  <a:pt x="625" y="1897"/>
                </a:lnTo>
                <a:lnTo>
                  <a:pt x="625" y="1900"/>
                </a:lnTo>
                <a:lnTo>
                  <a:pt x="653" y="2041"/>
                </a:lnTo>
                <a:lnTo>
                  <a:pt x="657" y="2042"/>
                </a:lnTo>
                <a:lnTo>
                  <a:pt x="670" y="2046"/>
                </a:lnTo>
                <a:lnTo>
                  <a:pt x="688" y="2052"/>
                </a:lnTo>
                <a:lnTo>
                  <a:pt x="709" y="2056"/>
                </a:lnTo>
                <a:lnTo>
                  <a:pt x="733" y="2059"/>
                </a:lnTo>
                <a:lnTo>
                  <a:pt x="757" y="2058"/>
                </a:lnTo>
                <a:lnTo>
                  <a:pt x="779" y="2054"/>
                </a:lnTo>
                <a:lnTo>
                  <a:pt x="797" y="2044"/>
                </a:lnTo>
                <a:lnTo>
                  <a:pt x="804" y="2037"/>
                </a:lnTo>
                <a:lnTo>
                  <a:pt x="809" y="2029"/>
                </a:lnTo>
                <a:lnTo>
                  <a:pt x="810" y="2021"/>
                </a:lnTo>
                <a:lnTo>
                  <a:pt x="809" y="2012"/>
                </a:lnTo>
                <a:lnTo>
                  <a:pt x="803" y="2003"/>
                </a:lnTo>
                <a:lnTo>
                  <a:pt x="796" y="1992"/>
                </a:lnTo>
                <a:lnTo>
                  <a:pt x="785" y="1981"/>
                </a:lnTo>
                <a:lnTo>
                  <a:pt x="772" y="1968"/>
                </a:lnTo>
                <a:lnTo>
                  <a:pt x="757" y="1953"/>
                </a:lnTo>
                <a:lnTo>
                  <a:pt x="748" y="1938"/>
                </a:lnTo>
                <a:lnTo>
                  <a:pt x="743" y="1924"/>
                </a:lnTo>
                <a:lnTo>
                  <a:pt x="741" y="1907"/>
                </a:lnTo>
                <a:lnTo>
                  <a:pt x="741" y="1889"/>
                </a:lnTo>
                <a:lnTo>
                  <a:pt x="741" y="1866"/>
                </a:lnTo>
                <a:lnTo>
                  <a:pt x="740" y="1842"/>
                </a:lnTo>
                <a:lnTo>
                  <a:pt x="737" y="1813"/>
                </a:lnTo>
                <a:lnTo>
                  <a:pt x="728" y="1726"/>
                </a:lnTo>
                <a:lnTo>
                  <a:pt x="726" y="1655"/>
                </a:lnTo>
                <a:lnTo>
                  <a:pt x="723" y="1592"/>
                </a:lnTo>
                <a:lnTo>
                  <a:pt x="714" y="1528"/>
                </a:lnTo>
                <a:lnTo>
                  <a:pt x="705" y="1451"/>
                </a:lnTo>
                <a:lnTo>
                  <a:pt x="697" y="1340"/>
                </a:lnTo>
                <a:lnTo>
                  <a:pt x="693" y="1222"/>
                </a:lnTo>
                <a:lnTo>
                  <a:pt x="690" y="1121"/>
                </a:lnTo>
                <a:lnTo>
                  <a:pt x="734" y="1083"/>
                </a:lnTo>
                <a:lnTo>
                  <a:pt x="718" y="867"/>
                </a:lnTo>
                <a:lnTo>
                  <a:pt x="702" y="815"/>
                </a:lnTo>
                <a:lnTo>
                  <a:pt x="714" y="755"/>
                </a:lnTo>
                <a:lnTo>
                  <a:pt x="719" y="728"/>
                </a:lnTo>
                <a:lnTo>
                  <a:pt x="716" y="710"/>
                </a:lnTo>
                <a:lnTo>
                  <a:pt x="719" y="684"/>
                </a:lnTo>
                <a:lnTo>
                  <a:pt x="719" y="661"/>
                </a:lnTo>
                <a:lnTo>
                  <a:pt x="720" y="640"/>
                </a:lnTo>
                <a:lnTo>
                  <a:pt x="723" y="620"/>
                </a:lnTo>
                <a:lnTo>
                  <a:pt x="729" y="602"/>
                </a:lnTo>
                <a:lnTo>
                  <a:pt x="740" y="583"/>
                </a:lnTo>
                <a:lnTo>
                  <a:pt x="758" y="565"/>
                </a:lnTo>
                <a:lnTo>
                  <a:pt x="783" y="547"/>
                </a:lnTo>
                <a:lnTo>
                  <a:pt x="816" y="526"/>
                </a:lnTo>
                <a:lnTo>
                  <a:pt x="846" y="506"/>
                </a:lnTo>
                <a:lnTo>
                  <a:pt x="870" y="488"/>
                </a:lnTo>
                <a:lnTo>
                  <a:pt x="891" y="471"/>
                </a:lnTo>
                <a:lnTo>
                  <a:pt x="908" y="455"/>
                </a:lnTo>
                <a:lnTo>
                  <a:pt x="922" y="439"/>
                </a:lnTo>
                <a:lnTo>
                  <a:pt x="933" y="423"/>
                </a:lnTo>
                <a:lnTo>
                  <a:pt x="941" y="407"/>
                </a:lnTo>
                <a:lnTo>
                  <a:pt x="948" y="384"/>
                </a:lnTo>
                <a:lnTo>
                  <a:pt x="956" y="350"/>
                </a:lnTo>
                <a:lnTo>
                  <a:pt x="962" y="310"/>
                </a:lnTo>
                <a:lnTo>
                  <a:pt x="969" y="267"/>
                </a:lnTo>
                <a:lnTo>
                  <a:pt x="975" y="226"/>
                </a:lnTo>
                <a:lnTo>
                  <a:pt x="981" y="190"/>
                </a:lnTo>
                <a:lnTo>
                  <a:pt x="986" y="162"/>
                </a:lnTo>
                <a:lnTo>
                  <a:pt x="991" y="149"/>
                </a:lnTo>
                <a:lnTo>
                  <a:pt x="997" y="135"/>
                </a:lnTo>
                <a:lnTo>
                  <a:pt x="999" y="114"/>
                </a:lnTo>
                <a:lnTo>
                  <a:pt x="1000" y="93"/>
                </a:lnTo>
                <a:lnTo>
                  <a:pt x="1000" y="78"/>
                </a:lnTo>
                <a:lnTo>
                  <a:pt x="1000" y="71"/>
                </a:lnTo>
                <a:lnTo>
                  <a:pt x="998" y="65"/>
                </a:lnTo>
                <a:lnTo>
                  <a:pt x="994" y="57"/>
                </a:lnTo>
                <a:lnTo>
                  <a:pt x="988" y="50"/>
                </a:lnTo>
                <a:lnTo>
                  <a:pt x="982" y="44"/>
                </a:lnTo>
                <a:lnTo>
                  <a:pt x="976" y="37"/>
                </a:lnTo>
                <a:lnTo>
                  <a:pt x="967" y="32"/>
                </a:lnTo>
                <a:lnTo>
                  <a:pt x="958" y="29"/>
                </a:lnTo>
                <a:close/>
              </a:path>
            </a:pathLst>
          </a:custGeom>
          <a:solidFill>
            <a:schemeClr val="accent5"/>
          </a:solidFill>
          <a:ln w="12700" cmpd="sng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" name="Oval 48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2359543" y="2469384"/>
            <a:ext cx="109047" cy="8732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59" name="AutoShape 49"/>
          <p:cNvCxnSpPr>
            <a:cxnSpLocks noChangeShapeType="1"/>
            <a:stCxn id="58" idx="3"/>
            <a:endCxn id="40" idx="4"/>
          </p:cNvCxnSpPr>
          <p:nvPr>
            <p:custDataLst>
              <p:tags r:id="rId36"/>
            </p:custDataLst>
          </p:nvPr>
        </p:nvCxnSpPr>
        <p:spPr bwMode="gray">
          <a:xfrm flipH="1">
            <a:off x="1843733" y="2544235"/>
            <a:ext cx="531388" cy="704153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60" name="Oval 50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2525709" y="2541463"/>
            <a:ext cx="109047" cy="8732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1" name="Oval 51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2954974" y="4066202"/>
            <a:ext cx="697555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2" name="Oval 52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3898316" y="4066202"/>
            <a:ext cx="697553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3" name="Oval 53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3294231" y="3682245"/>
            <a:ext cx="697555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4" name="Oval 54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524904" y="3680858"/>
            <a:ext cx="697553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5" name="Oval 55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5589409" y="3680858"/>
            <a:ext cx="697555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6" name="Oval 5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7027790" y="3680858"/>
            <a:ext cx="697553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67" name="AutoShape 57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7328966" y="3668384"/>
            <a:ext cx="283868" cy="267522"/>
          </a:xfrm>
          <a:prstGeom prst="can">
            <a:avLst>
              <a:gd name="adj" fmla="val 2942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grpSp>
        <p:nvGrpSpPr>
          <p:cNvPr id="3" name="Group 58"/>
          <p:cNvGrpSpPr>
            <a:grpSpLocks/>
          </p:cNvGrpSpPr>
          <p:nvPr>
            <p:custDataLst>
              <p:tags r:id="rId45"/>
            </p:custDataLst>
          </p:nvPr>
        </p:nvGrpSpPr>
        <p:grpSpPr bwMode="gray">
          <a:xfrm>
            <a:off x="3195569" y="4939463"/>
            <a:ext cx="597161" cy="189900"/>
            <a:chOff x="4268" y="599"/>
            <a:chExt cx="1149" cy="456"/>
          </a:xfrm>
        </p:grpSpPr>
        <p:sp>
          <p:nvSpPr>
            <p:cNvPr id="69" name="Freeform 59"/>
            <p:cNvSpPr>
              <a:spLocks/>
            </p:cNvSpPr>
            <p:nvPr/>
          </p:nvSpPr>
          <p:spPr bwMode="gray">
            <a:xfrm>
              <a:off x="4849" y="775"/>
              <a:ext cx="48" cy="109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0" y="218"/>
                </a:cxn>
                <a:cxn ang="0">
                  <a:pos x="97" y="218"/>
                </a:cxn>
                <a:cxn ang="0">
                  <a:pos x="97" y="0"/>
                </a:cxn>
              </a:cxnLst>
              <a:rect l="0" t="0" r="r" b="b"/>
              <a:pathLst>
                <a:path w="97" h="218">
                  <a:moveTo>
                    <a:pt x="97" y="0"/>
                  </a:moveTo>
                  <a:lnTo>
                    <a:pt x="0" y="218"/>
                  </a:lnTo>
                  <a:lnTo>
                    <a:pt x="97" y="21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gray">
            <a:xfrm>
              <a:off x="4926" y="771"/>
              <a:ext cx="55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7"/>
                </a:cxn>
                <a:cxn ang="0">
                  <a:pos x="109" y="227"/>
                </a:cxn>
                <a:cxn ang="0">
                  <a:pos x="0" y="0"/>
                </a:cxn>
              </a:cxnLst>
              <a:rect l="0" t="0" r="r" b="b"/>
              <a:pathLst>
                <a:path w="109" h="227">
                  <a:moveTo>
                    <a:pt x="0" y="0"/>
                  </a:moveTo>
                  <a:lnTo>
                    <a:pt x="0" y="227"/>
                  </a:lnTo>
                  <a:lnTo>
                    <a:pt x="109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gray">
            <a:xfrm>
              <a:off x="4926" y="771"/>
              <a:ext cx="55" cy="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227"/>
                </a:cxn>
                <a:cxn ang="0">
                  <a:pos x="0" y="227"/>
                </a:cxn>
                <a:cxn ang="0">
                  <a:pos x="0" y="0"/>
                </a:cxn>
              </a:cxnLst>
              <a:rect l="0" t="0" r="r" b="b"/>
              <a:pathLst>
                <a:path w="109" h="227">
                  <a:moveTo>
                    <a:pt x="0" y="0"/>
                  </a:moveTo>
                  <a:lnTo>
                    <a:pt x="109" y="227"/>
                  </a:lnTo>
                  <a:lnTo>
                    <a:pt x="0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gray">
            <a:xfrm>
              <a:off x="4849" y="775"/>
              <a:ext cx="48" cy="109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7" y="218"/>
                </a:cxn>
                <a:cxn ang="0">
                  <a:pos x="0" y="218"/>
                </a:cxn>
                <a:cxn ang="0">
                  <a:pos x="97" y="0"/>
                </a:cxn>
              </a:cxnLst>
              <a:rect l="0" t="0" r="r" b="b"/>
              <a:pathLst>
                <a:path w="97" h="218">
                  <a:moveTo>
                    <a:pt x="97" y="0"/>
                  </a:moveTo>
                  <a:lnTo>
                    <a:pt x="97" y="218"/>
                  </a:lnTo>
                  <a:lnTo>
                    <a:pt x="0" y="21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gray">
            <a:xfrm>
              <a:off x="4675" y="840"/>
              <a:ext cx="41" cy="4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1"/>
                </a:cxn>
                <a:cxn ang="0">
                  <a:pos x="58" y="3"/>
                </a:cxn>
                <a:cxn ang="0">
                  <a:pos x="65" y="7"/>
                </a:cxn>
                <a:cxn ang="0">
                  <a:pos x="71" y="11"/>
                </a:cxn>
                <a:cxn ang="0">
                  <a:pos x="75" y="18"/>
                </a:cxn>
                <a:cxn ang="0">
                  <a:pos x="79" y="25"/>
                </a:cxn>
                <a:cxn ang="0">
                  <a:pos x="81" y="32"/>
                </a:cxn>
                <a:cxn ang="0">
                  <a:pos x="82" y="40"/>
                </a:cxn>
                <a:cxn ang="0">
                  <a:pos x="81" y="48"/>
                </a:cxn>
                <a:cxn ang="0">
                  <a:pos x="79" y="56"/>
                </a:cxn>
                <a:cxn ang="0">
                  <a:pos x="75" y="63"/>
                </a:cxn>
                <a:cxn ang="0">
                  <a:pos x="71" y="69"/>
                </a:cxn>
                <a:cxn ang="0">
                  <a:pos x="65" y="75"/>
                </a:cxn>
                <a:cxn ang="0">
                  <a:pos x="58" y="78"/>
                </a:cxn>
                <a:cxn ang="0">
                  <a:pos x="50" y="81"/>
                </a:cxn>
                <a:cxn ang="0">
                  <a:pos x="42" y="82"/>
                </a:cxn>
                <a:cxn ang="0">
                  <a:pos x="34" y="81"/>
                </a:cxn>
                <a:cxn ang="0">
                  <a:pos x="26" y="78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2" y="48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42" y="0"/>
                </a:cxn>
              </a:cxnLst>
              <a:rect l="0" t="0" r="r" b="b"/>
              <a:pathLst>
                <a:path w="82" h="82">
                  <a:moveTo>
                    <a:pt x="42" y="0"/>
                  </a:move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1" y="48"/>
                  </a:lnTo>
                  <a:lnTo>
                    <a:pt x="79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8" y="78"/>
                  </a:lnTo>
                  <a:lnTo>
                    <a:pt x="50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gray">
            <a:xfrm>
              <a:off x="4597" y="840"/>
              <a:ext cx="42" cy="4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8" y="3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6" y="18"/>
                </a:cxn>
                <a:cxn ang="0">
                  <a:pos x="79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79" y="56"/>
                </a:cxn>
                <a:cxn ang="0">
                  <a:pos x="76" y="63"/>
                </a:cxn>
                <a:cxn ang="0">
                  <a:pos x="71" y="69"/>
                </a:cxn>
                <a:cxn ang="0">
                  <a:pos x="64" y="75"/>
                </a:cxn>
                <a:cxn ang="0">
                  <a:pos x="58" y="78"/>
                </a:cxn>
                <a:cxn ang="0">
                  <a:pos x="49" y="81"/>
                </a:cxn>
                <a:cxn ang="0">
                  <a:pos x="41" y="82"/>
                </a:cxn>
                <a:cxn ang="0">
                  <a:pos x="33" y="81"/>
                </a:cxn>
                <a:cxn ang="0">
                  <a:pos x="25" y="78"/>
                </a:cxn>
                <a:cxn ang="0">
                  <a:pos x="18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3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49" y="1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6" y="18"/>
                  </a:lnTo>
                  <a:lnTo>
                    <a:pt x="79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79" y="56"/>
                  </a:lnTo>
                  <a:lnTo>
                    <a:pt x="76" y="63"/>
                  </a:lnTo>
                  <a:lnTo>
                    <a:pt x="71" y="69"/>
                  </a:lnTo>
                  <a:lnTo>
                    <a:pt x="64" y="75"/>
                  </a:lnTo>
                  <a:lnTo>
                    <a:pt x="58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5" y="78"/>
                  </a:lnTo>
                  <a:lnTo>
                    <a:pt x="18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gray">
            <a:xfrm>
              <a:off x="4519" y="840"/>
              <a:ext cx="42" cy="4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1"/>
                </a:cxn>
                <a:cxn ang="0">
                  <a:pos x="58" y="3"/>
                </a:cxn>
                <a:cxn ang="0">
                  <a:pos x="65" y="7"/>
                </a:cxn>
                <a:cxn ang="0">
                  <a:pos x="72" y="11"/>
                </a:cxn>
                <a:cxn ang="0">
                  <a:pos x="76" y="18"/>
                </a:cxn>
                <a:cxn ang="0">
                  <a:pos x="80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80" y="56"/>
                </a:cxn>
                <a:cxn ang="0">
                  <a:pos x="76" y="63"/>
                </a:cxn>
                <a:cxn ang="0">
                  <a:pos x="72" y="69"/>
                </a:cxn>
                <a:cxn ang="0">
                  <a:pos x="65" y="75"/>
                </a:cxn>
                <a:cxn ang="0">
                  <a:pos x="58" y="78"/>
                </a:cxn>
                <a:cxn ang="0">
                  <a:pos x="50" y="81"/>
                </a:cxn>
                <a:cxn ang="0">
                  <a:pos x="42" y="82"/>
                </a:cxn>
                <a:cxn ang="0">
                  <a:pos x="34" y="81"/>
                </a:cxn>
                <a:cxn ang="0">
                  <a:pos x="26" y="78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42" y="0"/>
                </a:cxn>
              </a:cxnLst>
              <a:rect l="0" t="0" r="r" b="b"/>
              <a:pathLst>
                <a:path w="83" h="82">
                  <a:moveTo>
                    <a:pt x="42" y="0"/>
                  </a:move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76" y="18"/>
                  </a:lnTo>
                  <a:lnTo>
                    <a:pt x="80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3"/>
                  </a:lnTo>
                  <a:lnTo>
                    <a:pt x="72" y="69"/>
                  </a:lnTo>
                  <a:lnTo>
                    <a:pt x="65" y="75"/>
                  </a:lnTo>
                  <a:lnTo>
                    <a:pt x="58" y="78"/>
                  </a:lnTo>
                  <a:lnTo>
                    <a:pt x="50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gray">
            <a:xfrm>
              <a:off x="4441" y="840"/>
              <a:ext cx="42" cy="4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6" y="18"/>
                </a:cxn>
                <a:cxn ang="0">
                  <a:pos x="79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79" y="56"/>
                </a:cxn>
                <a:cxn ang="0">
                  <a:pos x="76" y="63"/>
                </a:cxn>
                <a:cxn ang="0">
                  <a:pos x="71" y="69"/>
                </a:cxn>
                <a:cxn ang="0">
                  <a:pos x="64" y="75"/>
                </a:cxn>
                <a:cxn ang="0">
                  <a:pos x="57" y="78"/>
                </a:cxn>
                <a:cxn ang="0">
                  <a:pos x="49" y="81"/>
                </a:cxn>
                <a:cxn ang="0">
                  <a:pos x="41" y="82"/>
                </a:cxn>
                <a:cxn ang="0">
                  <a:pos x="33" y="81"/>
                </a:cxn>
                <a:cxn ang="0">
                  <a:pos x="25" y="78"/>
                </a:cxn>
                <a:cxn ang="0">
                  <a:pos x="18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3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6" y="18"/>
                  </a:lnTo>
                  <a:lnTo>
                    <a:pt x="79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79" y="56"/>
                  </a:lnTo>
                  <a:lnTo>
                    <a:pt x="76" y="63"/>
                  </a:lnTo>
                  <a:lnTo>
                    <a:pt x="71" y="69"/>
                  </a:lnTo>
                  <a:lnTo>
                    <a:pt x="64" y="75"/>
                  </a:lnTo>
                  <a:lnTo>
                    <a:pt x="57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5" y="78"/>
                  </a:lnTo>
                  <a:lnTo>
                    <a:pt x="18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gray">
            <a:xfrm>
              <a:off x="4268" y="599"/>
              <a:ext cx="1149" cy="456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17" y="283"/>
                </a:cxn>
                <a:cxn ang="0">
                  <a:pos x="117" y="181"/>
                </a:cxn>
                <a:cxn ang="0">
                  <a:pos x="297" y="181"/>
                </a:cxn>
                <a:cxn ang="0">
                  <a:pos x="297" y="145"/>
                </a:cxn>
                <a:cxn ang="0">
                  <a:pos x="166" y="145"/>
                </a:cxn>
                <a:cxn ang="0">
                  <a:pos x="166" y="117"/>
                </a:cxn>
                <a:cxn ang="0">
                  <a:pos x="198" y="117"/>
                </a:cxn>
                <a:cxn ang="0">
                  <a:pos x="160" y="0"/>
                </a:cxn>
                <a:cxn ang="0">
                  <a:pos x="256" y="0"/>
                </a:cxn>
                <a:cxn ang="0">
                  <a:pos x="309" y="115"/>
                </a:cxn>
                <a:cxn ang="0">
                  <a:pos x="325" y="115"/>
                </a:cxn>
                <a:cxn ang="0">
                  <a:pos x="325" y="73"/>
                </a:cxn>
                <a:cxn ang="0">
                  <a:pos x="502" y="73"/>
                </a:cxn>
                <a:cxn ang="0">
                  <a:pos x="481" y="109"/>
                </a:cxn>
                <a:cxn ang="0">
                  <a:pos x="481" y="180"/>
                </a:cxn>
                <a:cxn ang="0">
                  <a:pos x="514" y="180"/>
                </a:cxn>
                <a:cxn ang="0">
                  <a:pos x="514" y="289"/>
                </a:cxn>
                <a:cxn ang="0">
                  <a:pos x="547" y="289"/>
                </a:cxn>
                <a:cxn ang="0">
                  <a:pos x="640" y="75"/>
                </a:cxn>
                <a:cxn ang="0">
                  <a:pos x="747" y="292"/>
                </a:cxn>
                <a:cxn ang="0">
                  <a:pos x="897" y="292"/>
                </a:cxn>
                <a:cxn ang="0">
                  <a:pos x="1149" y="292"/>
                </a:cxn>
                <a:cxn ang="0">
                  <a:pos x="1065" y="456"/>
                </a:cxn>
                <a:cxn ang="0">
                  <a:pos x="60" y="453"/>
                </a:cxn>
                <a:cxn ang="0">
                  <a:pos x="0" y="283"/>
                </a:cxn>
              </a:cxnLst>
              <a:rect l="0" t="0" r="r" b="b"/>
              <a:pathLst>
                <a:path w="1149" h="456">
                  <a:moveTo>
                    <a:pt x="0" y="283"/>
                  </a:moveTo>
                  <a:lnTo>
                    <a:pt x="117" y="283"/>
                  </a:lnTo>
                  <a:lnTo>
                    <a:pt x="117" y="181"/>
                  </a:lnTo>
                  <a:lnTo>
                    <a:pt x="297" y="181"/>
                  </a:lnTo>
                  <a:lnTo>
                    <a:pt x="297" y="145"/>
                  </a:lnTo>
                  <a:lnTo>
                    <a:pt x="166" y="145"/>
                  </a:lnTo>
                  <a:lnTo>
                    <a:pt x="166" y="117"/>
                  </a:lnTo>
                  <a:lnTo>
                    <a:pt x="198" y="117"/>
                  </a:lnTo>
                  <a:lnTo>
                    <a:pt x="160" y="0"/>
                  </a:lnTo>
                  <a:lnTo>
                    <a:pt x="256" y="0"/>
                  </a:lnTo>
                  <a:lnTo>
                    <a:pt x="309" y="115"/>
                  </a:lnTo>
                  <a:lnTo>
                    <a:pt x="325" y="115"/>
                  </a:lnTo>
                  <a:lnTo>
                    <a:pt x="325" y="73"/>
                  </a:lnTo>
                  <a:lnTo>
                    <a:pt x="502" y="73"/>
                  </a:lnTo>
                  <a:lnTo>
                    <a:pt x="481" y="109"/>
                  </a:lnTo>
                  <a:lnTo>
                    <a:pt x="481" y="180"/>
                  </a:lnTo>
                  <a:lnTo>
                    <a:pt x="514" y="180"/>
                  </a:lnTo>
                  <a:lnTo>
                    <a:pt x="514" y="289"/>
                  </a:lnTo>
                  <a:lnTo>
                    <a:pt x="547" y="289"/>
                  </a:lnTo>
                  <a:lnTo>
                    <a:pt x="640" y="75"/>
                  </a:lnTo>
                  <a:lnTo>
                    <a:pt x="747" y="292"/>
                  </a:lnTo>
                  <a:lnTo>
                    <a:pt x="897" y="292"/>
                  </a:lnTo>
                  <a:lnTo>
                    <a:pt x="1149" y="292"/>
                  </a:lnTo>
                  <a:lnTo>
                    <a:pt x="1065" y="456"/>
                  </a:lnTo>
                  <a:lnTo>
                    <a:pt x="60" y="45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Oval 68"/>
            <p:cNvSpPr>
              <a:spLocks noChangeArrowheads="1"/>
            </p:cNvSpPr>
            <p:nvPr/>
          </p:nvSpPr>
          <p:spPr bwMode="gray">
            <a:xfrm>
              <a:off x="4441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" name="Oval 69"/>
            <p:cNvSpPr>
              <a:spLocks noChangeArrowheads="1"/>
            </p:cNvSpPr>
            <p:nvPr/>
          </p:nvSpPr>
          <p:spPr bwMode="gray">
            <a:xfrm>
              <a:off x="4519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0" name="Oval 70"/>
            <p:cNvSpPr>
              <a:spLocks noChangeArrowheads="1"/>
            </p:cNvSpPr>
            <p:nvPr/>
          </p:nvSpPr>
          <p:spPr bwMode="gray">
            <a:xfrm>
              <a:off x="4597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Oval 71"/>
            <p:cNvSpPr>
              <a:spLocks noChangeArrowheads="1"/>
            </p:cNvSpPr>
            <p:nvPr/>
          </p:nvSpPr>
          <p:spPr bwMode="gray">
            <a:xfrm>
              <a:off x="4674" y="837"/>
              <a:ext cx="42" cy="4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AutoShape 72"/>
            <p:cNvSpPr>
              <a:spLocks noChangeArrowheads="1"/>
            </p:cNvSpPr>
            <p:nvPr/>
          </p:nvSpPr>
          <p:spPr bwMode="gray">
            <a:xfrm>
              <a:off x="4926" y="775"/>
              <a:ext cx="56" cy="109"/>
            </a:xfrm>
            <a:prstGeom prst="rtTriangl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AutoShape 73"/>
            <p:cNvSpPr>
              <a:spLocks noChangeArrowheads="1"/>
            </p:cNvSpPr>
            <p:nvPr/>
          </p:nvSpPr>
          <p:spPr bwMode="gray">
            <a:xfrm flipH="1">
              <a:off x="4843" y="775"/>
              <a:ext cx="56" cy="109"/>
            </a:xfrm>
            <a:prstGeom prst="rtTriangl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4" name="AutoShape 74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1649873" y="5884804"/>
            <a:ext cx="1156243" cy="18296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 dirty="0">
                <a:solidFill>
                  <a:schemeClr val="bg1"/>
                </a:solidFill>
              </a:rPr>
              <a:t>Road Transport</a:t>
            </a:r>
          </a:p>
        </p:txBody>
      </p:sp>
      <p:sp>
        <p:nvSpPr>
          <p:cNvPr id="85" name="AutoShape 75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3309810" y="5884804"/>
            <a:ext cx="913917" cy="18296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86" name="AutoShape 7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4524903" y="5884804"/>
            <a:ext cx="778906" cy="182969"/>
          </a:xfrm>
          <a:prstGeom prst="roundRect">
            <a:avLst>
              <a:gd name="adj" fmla="val 16667"/>
            </a:avLst>
          </a:prstGeom>
          <a:solidFill>
            <a:schemeClr val="hlink">
              <a:alpha val="5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Terminal</a:t>
            </a:r>
          </a:p>
        </p:txBody>
      </p:sp>
      <p:grpSp>
        <p:nvGrpSpPr>
          <p:cNvPr id="4" name="Group 77"/>
          <p:cNvGrpSpPr>
            <a:grpSpLocks/>
          </p:cNvGrpSpPr>
          <p:nvPr>
            <p:custDataLst>
              <p:tags r:id="rId49"/>
            </p:custDataLst>
          </p:nvPr>
        </p:nvGrpSpPr>
        <p:grpSpPr bwMode="gray">
          <a:xfrm>
            <a:off x="4616640" y="5654707"/>
            <a:ext cx="597162" cy="203761"/>
            <a:chOff x="3846" y="3783"/>
            <a:chExt cx="345" cy="147"/>
          </a:xfrm>
        </p:grpSpPr>
        <p:sp>
          <p:nvSpPr>
            <p:cNvPr id="88" name="Freeform 78"/>
            <p:cNvSpPr>
              <a:spLocks/>
            </p:cNvSpPr>
            <p:nvPr/>
          </p:nvSpPr>
          <p:spPr bwMode="gray">
            <a:xfrm>
              <a:off x="3968" y="3865"/>
              <a:ext cx="13" cy="1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1"/>
                </a:cxn>
                <a:cxn ang="0">
                  <a:pos x="58" y="3"/>
                </a:cxn>
                <a:cxn ang="0">
                  <a:pos x="65" y="7"/>
                </a:cxn>
                <a:cxn ang="0">
                  <a:pos x="71" y="11"/>
                </a:cxn>
                <a:cxn ang="0">
                  <a:pos x="75" y="18"/>
                </a:cxn>
                <a:cxn ang="0">
                  <a:pos x="79" y="25"/>
                </a:cxn>
                <a:cxn ang="0">
                  <a:pos x="81" y="32"/>
                </a:cxn>
                <a:cxn ang="0">
                  <a:pos x="82" y="40"/>
                </a:cxn>
                <a:cxn ang="0">
                  <a:pos x="81" y="48"/>
                </a:cxn>
                <a:cxn ang="0">
                  <a:pos x="79" y="56"/>
                </a:cxn>
                <a:cxn ang="0">
                  <a:pos x="75" y="63"/>
                </a:cxn>
                <a:cxn ang="0">
                  <a:pos x="71" y="69"/>
                </a:cxn>
                <a:cxn ang="0">
                  <a:pos x="65" y="75"/>
                </a:cxn>
                <a:cxn ang="0">
                  <a:pos x="58" y="78"/>
                </a:cxn>
                <a:cxn ang="0">
                  <a:pos x="50" y="81"/>
                </a:cxn>
                <a:cxn ang="0">
                  <a:pos x="42" y="82"/>
                </a:cxn>
                <a:cxn ang="0">
                  <a:pos x="34" y="81"/>
                </a:cxn>
                <a:cxn ang="0">
                  <a:pos x="26" y="78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2" y="48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42" y="0"/>
                </a:cxn>
              </a:cxnLst>
              <a:rect l="0" t="0" r="r" b="b"/>
              <a:pathLst>
                <a:path w="82" h="82">
                  <a:moveTo>
                    <a:pt x="42" y="0"/>
                  </a:move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9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1" y="48"/>
                  </a:lnTo>
                  <a:lnTo>
                    <a:pt x="79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8" y="78"/>
                  </a:lnTo>
                  <a:lnTo>
                    <a:pt x="50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gray">
            <a:xfrm>
              <a:off x="3945" y="3865"/>
              <a:ext cx="12" cy="1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8" y="3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6" y="18"/>
                </a:cxn>
                <a:cxn ang="0">
                  <a:pos x="79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79" y="56"/>
                </a:cxn>
                <a:cxn ang="0">
                  <a:pos x="76" y="63"/>
                </a:cxn>
                <a:cxn ang="0">
                  <a:pos x="71" y="69"/>
                </a:cxn>
                <a:cxn ang="0">
                  <a:pos x="64" y="75"/>
                </a:cxn>
                <a:cxn ang="0">
                  <a:pos x="58" y="78"/>
                </a:cxn>
                <a:cxn ang="0">
                  <a:pos x="49" y="81"/>
                </a:cxn>
                <a:cxn ang="0">
                  <a:pos x="41" y="82"/>
                </a:cxn>
                <a:cxn ang="0">
                  <a:pos x="33" y="81"/>
                </a:cxn>
                <a:cxn ang="0">
                  <a:pos x="25" y="78"/>
                </a:cxn>
                <a:cxn ang="0">
                  <a:pos x="18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3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49" y="1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6" y="18"/>
                  </a:lnTo>
                  <a:lnTo>
                    <a:pt x="79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79" y="56"/>
                  </a:lnTo>
                  <a:lnTo>
                    <a:pt x="76" y="63"/>
                  </a:lnTo>
                  <a:lnTo>
                    <a:pt x="71" y="69"/>
                  </a:lnTo>
                  <a:lnTo>
                    <a:pt x="64" y="75"/>
                  </a:lnTo>
                  <a:lnTo>
                    <a:pt x="58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5" y="78"/>
                  </a:lnTo>
                  <a:lnTo>
                    <a:pt x="18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gray">
            <a:xfrm>
              <a:off x="3921" y="3865"/>
              <a:ext cx="13" cy="1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50" y="1"/>
                </a:cxn>
                <a:cxn ang="0">
                  <a:pos x="58" y="3"/>
                </a:cxn>
                <a:cxn ang="0">
                  <a:pos x="65" y="7"/>
                </a:cxn>
                <a:cxn ang="0">
                  <a:pos x="72" y="11"/>
                </a:cxn>
                <a:cxn ang="0">
                  <a:pos x="76" y="18"/>
                </a:cxn>
                <a:cxn ang="0">
                  <a:pos x="80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80" y="56"/>
                </a:cxn>
                <a:cxn ang="0">
                  <a:pos x="76" y="63"/>
                </a:cxn>
                <a:cxn ang="0">
                  <a:pos x="72" y="69"/>
                </a:cxn>
                <a:cxn ang="0">
                  <a:pos x="65" y="75"/>
                </a:cxn>
                <a:cxn ang="0">
                  <a:pos x="58" y="78"/>
                </a:cxn>
                <a:cxn ang="0">
                  <a:pos x="50" y="81"/>
                </a:cxn>
                <a:cxn ang="0">
                  <a:pos x="42" y="82"/>
                </a:cxn>
                <a:cxn ang="0">
                  <a:pos x="34" y="81"/>
                </a:cxn>
                <a:cxn ang="0">
                  <a:pos x="26" y="78"/>
                </a:cxn>
                <a:cxn ang="0">
                  <a:pos x="19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4" y="1"/>
                </a:cxn>
                <a:cxn ang="0">
                  <a:pos x="42" y="0"/>
                </a:cxn>
              </a:cxnLst>
              <a:rect l="0" t="0" r="r" b="b"/>
              <a:pathLst>
                <a:path w="83" h="82">
                  <a:moveTo>
                    <a:pt x="42" y="0"/>
                  </a:moveTo>
                  <a:lnTo>
                    <a:pt x="50" y="1"/>
                  </a:lnTo>
                  <a:lnTo>
                    <a:pt x="58" y="3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76" y="18"/>
                  </a:lnTo>
                  <a:lnTo>
                    <a:pt x="80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80" y="56"/>
                  </a:lnTo>
                  <a:lnTo>
                    <a:pt x="76" y="63"/>
                  </a:lnTo>
                  <a:lnTo>
                    <a:pt x="72" y="69"/>
                  </a:lnTo>
                  <a:lnTo>
                    <a:pt x="65" y="75"/>
                  </a:lnTo>
                  <a:lnTo>
                    <a:pt x="58" y="78"/>
                  </a:lnTo>
                  <a:lnTo>
                    <a:pt x="50" y="81"/>
                  </a:lnTo>
                  <a:lnTo>
                    <a:pt x="42" y="82"/>
                  </a:lnTo>
                  <a:lnTo>
                    <a:pt x="34" y="81"/>
                  </a:lnTo>
                  <a:lnTo>
                    <a:pt x="26" y="78"/>
                  </a:lnTo>
                  <a:lnTo>
                    <a:pt x="19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gray">
            <a:xfrm>
              <a:off x="3898" y="3865"/>
              <a:ext cx="13" cy="1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7"/>
                </a:cxn>
                <a:cxn ang="0">
                  <a:pos x="71" y="11"/>
                </a:cxn>
                <a:cxn ang="0">
                  <a:pos x="76" y="18"/>
                </a:cxn>
                <a:cxn ang="0">
                  <a:pos x="79" y="25"/>
                </a:cxn>
                <a:cxn ang="0">
                  <a:pos x="82" y="32"/>
                </a:cxn>
                <a:cxn ang="0">
                  <a:pos x="83" y="40"/>
                </a:cxn>
                <a:cxn ang="0">
                  <a:pos x="82" y="48"/>
                </a:cxn>
                <a:cxn ang="0">
                  <a:pos x="79" y="56"/>
                </a:cxn>
                <a:cxn ang="0">
                  <a:pos x="76" y="63"/>
                </a:cxn>
                <a:cxn ang="0">
                  <a:pos x="71" y="69"/>
                </a:cxn>
                <a:cxn ang="0">
                  <a:pos x="64" y="75"/>
                </a:cxn>
                <a:cxn ang="0">
                  <a:pos x="57" y="78"/>
                </a:cxn>
                <a:cxn ang="0">
                  <a:pos x="49" y="81"/>
                </a:cxn>
                <a:cxn ang="0">
                  <a:pos x="41" y="82"/>
                </a:cxn>
                <a:cxn ang="0">
                  <a:pos x="33" y="81"/>
                </a:cxn>
                <a:cxn ang="0">
                  <a:pos x="25" y="78"/>
                </a:cxn>
                <a:cxn ang="0">
                  <a:pos x="18" y="75"/>
                </a:cxn>
                <a:cxn ang="0">
                  <a:pos x="13" y="69"/>
                </a:cxn>
                <a:cxn ang="0">
                  <a:pos x="7" y="63"/>
                </a:cxn>
                <a:cxn ang="0">
                  <a:pos x="3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6" y="18"/>
                  </a:lnTo>
                  <a:lnTo>
                    <a:pt x="79" y="25"/>
                  </a:lnTo>
                  <a:lnTo>
                    <a:pt x="82" y="32"/>
                  </a:lnTo>
                  <a:lnTo>
                    <a:pt x="83" y="40"/>
                  </a:lnTo>
                  <a:lnTo>
                    <a:pt x="82" y="48"/>
                  </a:lnTo>
                  <a:lnTo>
                    <a:pt x="79" y="56"/>
                  </a:lnTo>
                  <a:lnTo>
                    <a:pt x="76" y="63"/>
                  </a:lnTo>
                  <a:lnTo>
                    <a:pt x="71" y="69"/>
                  </a:lnTo>
                  <a:lnTo>
                    <a:pt x="64" y="75"/>
                  </a:lnTo>
                  <a:lnTo>
                    <a:pt x="57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3" y="81"/>
                  </a:lnTo>
                  <a:lnTo>
                    <a:pt x="25" y="78"/>
                  </a:lnTo>
                  <a:lnTo>
                    <a:pt x="18" y="75"/>
                  </a:lnTo>
                  <a:lnTo>
                    <a:pt x="13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gray">
            <a:xfrm>
              <a:off x="3846" y="3847"/>
              <a:ext cx="345" cy="8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5" y="31"/>
                </a:cxn>
                <a:cxn ang="0">
                  <a:pos x="35" y="0"/>
                </a:cxn>
                <a:cxn ang="0">
                  <a:pos x="89" y="0"/>
                </a:cxn>
                <a:cxn ang="0">
                  <a:pos x="144" y="0"/>
                </a:cxn>
                <a:cxn ang="0">
                  <a:pos x="154" y="0"/>
                </a:cxn>
                <a:cxn ang="0">
                  <a:pos x="154" y="33"/>
                </a:cxn>
                <a:cxn ang="0">
                  <a:pos x="164" y="33"/>
                </a:cxn>
                <a:cxn ang="0">
                  <a:pos x="224" y="34"/>
                </a:cxn>
                <a:cxn ang="0">
                  <a:pos x="269" y="34"/>
                </a:cxn>
                <a:cxn ang="0">
                  <a:pos x="345" y="34"/>
                </a:cxn>
                <a:cxn ang="0">
                  <a:pos x="320" y="83"/>
                </a:cxn>
                <a:cxn ang="0">
                  <a:pos x="18" y="82"/>
                </a:cxn>
                <a:cxn ang="0">
                  <a:pos x="0" y="31"/>
                </a:cxn>
              </a:cxnLst>
              <a:rect l="0" t="0" r="r" b="b"/>
              <a:pathLst>
                <a:path w="345" h="83">
                  <a:moveTo>
                    <a:pt x="0" y="31"/>
                  </a:moveTo>
                  <a:lnTo>
                    <a:pt x="35" y="31"/>
                  </a:lnTo>
                  <a:lnTo>
                    <a:pt x="35" y="0"/>
                  </a:lnTo>
                  <a:lnTo>
                    <a:pt x="89" y="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54" y="33"/>
                  </a:lnTo>
                  <a:lnTo>
                    <a:pt x="164" y="33"/>
                  </a:lnTo>
                  <a:lnTo>
                    <a:pt x="224" y="34"/>
                  </a:lnTo>
                  <a:lnTo>
                    <a:pt x="269" y="34"/>
                  </a:lnTo>
                  <a:lnTo>
                    <a:pt x="345" y="34"/>
                  </a:lnTo>
                  <a:lnTo>
                    <a:pt x="320" y="83"/>
                  </a:lnTo>
                  <a:lnTo>
                    <a:pt x="18" y="8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hlink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Oval 83"/>
            <p:cNvSpPr>
              <a:spLocks noChangeArrowheads="1"/>
            </p:cNvSpPr>
            <p:nvPr/>
          </p:nvSpPr>
          <p:spPr bwMode="gray">
            <a:xfrm>
              <a:off x="3898" y="3865"/>
              <a:ext cx="13" cy="1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Oval 84"/>
            <p:cNvSpPr>
              <a:spLocks noChangeArrowheads="1"/>
            </p:cNvSpPr>
            <p:nvPr/>
          </p:nvSpPr>
          <p:spPr bwMode="gray">
            <a:xfrm>
              <a:off x="3921" y="3865"/>
              <a:ext cx="13" cy="1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Oval 85"/>
            <p:cNvSpPr>
              <a:spLocks noChangeArrowheads="1"/>
            </p:cNvSpPr>
            <p:nvPr/>
          </p:nvSpPr>
          <p:spPr bwMode="gray">
            <a:xfrm>
              <a:off x="3945" y="3865"/>
              <a:ext cx="12" cy="1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Oval 86"/>
            <p:cNvSpPr>
              <a:spLocks noChangeArrowheads="1"/>
            </p:cNvSpPr>
            <p:nvPr/>
          </p:nvSpPr>
          <p:spPr bwMode="gray">
            <a:xfrm>
              <a:off x="3968" y="3865"/>
              <a:ext cx="13" cy="12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87"/>
            <p:cNvSpPr>
              <a:spLocks noChangeShapeType="1"/>
            </p:cNvSpPr>
            <p:nvPr/>
          </p:nvSpPr>
          <p:spPr bwMode="gray">
            <a:xfrm>
              <a:off x="4094" y="3799"/>
              <a:ext cx="0" cy="10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/>
            </a:p>
          </p:txBody>
        </p:sp>
        <p:sp>
          <p:nvSpPr>
            <p:cNvPr id="98" name="AutoShape 88"/>
            <p:cNvSpPr>
              <a:spLocks noChangeArrowheads="1"/>
            </p:cNvSpPr>
            <p:nvPr/>
          </p:nvSpPr>
          <p:spPr bwMode="gray">
            <a:xfrm>
              <a:off x="4082" y="3810"/>
              <a:ext cx="23" cy="5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/>
            </a:p>
          </p:txBody>
        </p:sp>
        <p:sp>
          <p:nvSpPr>
            <p:cNvPr id="99" name="Line 89"/>
            <p:cNvSpPr>
              <a:spLocks noChangeShapeType="1"/>
            </p:cNvSpPr>
            <p:nvPr/>
          </p:nvSpPr>
          <p:spPr bwMode="gray">
            <a:xfrm>
              <a:off x="3943" y="3783"/>
              <a:ext cx="0" cy="10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/>
            </a:p>
          </p:txBody>
        </p:sp>
        <p:sp>
          <p:nvSpPr>
            <p:cNvPr id="100" name="Line 90"/>
            <p:cNvSpPr>
              <a:spLocks noChangeShapeType="1"/>
            </p:cNvSpPr>
            <p:nvPr/>
          </p:nvSpPr>
          <p:spPr bwMode="gray">
            <a:xfrm>
              <a:off x="3891" y="3832"/>
              <a:ext cx="10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/>
            </a:p>
          </p:txBody>
        </p:sp>
        <p:sp>
          <p:nvSpPr>
            <p:cNvPr id="101" name="Line 91"/>
            <p:cNvSpPr>
              <a:spLocks noChangeShapeType="1"/>
            </p:cNvSpPr>
            <p:nvPr/>
          </p:nvSpPr>
          <p:spPr bwMode="gray">
            <a:xfrm>
              <a:off x="3918" y="3817"/>
              <a:ext cx="5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/>
            </a:p>
          </p:txBody>
        </p:sp>
        <p:sp>
          <p:nvSpPr>
            <p:cNvPr id="102" name="Line 92"/>
            <p:cNvSpPr>
              <a:spLocks noChangeShapeType="1"/>
            </p:cNvSpPr>
            <p:nvPr/>
          </p:nvSpPr>
          <p:spPr bwMode="gray">
            <a:xfrm>
              <a:off x="3923" y="3801"/>
              <a:ext cx="41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/>
            </a:p>
          </p:txBody>
        </p:sp>
      </p:grpSp>
      <p:grpSp>
        <p:nvGrpSpPr>
          <p:cNvPr id="5" name="Group 93"/>
          <p:cNvGrpSpPr>
            <a:grpSpLocks/>
          </p:cNvGrpSpPr>
          <p:nvPr>
            <p:custDataLst>
              <p:tags r:id="rId50"/>
            </p:custDataLst>
          </p:nvPr>
        </p:nvGrpSpPr>
        <p:grpSpPr bwMode="gray">
          <a:xfrm>
            <a:off x="6245421" y="5444015"/>
            <a:ext cx="707939" cy="267523"/>
            <a:chOff x="2613" y="812"/>
            <a:chExt cx="1764" cy="934"/>
          </a:xfrm>
          <a:solidFill>
            <a:schemeClr val="accent5"/>
          </a:solidFill>
        </p:grpSpPr>
        <p:sp>
          <p:nvSpPr>
            <p:cNvPr id="104" name="Freeform 94"/>
            <p:cNvSpPr>
              <a:spLocks/>
            </p:cNvSpPr>
            <p:nvPr/>
          </p:nvSpPr>
          <p:spPr bwMode="gray">
            <a:xfrm>
              <a:off x="2613" y="812"/>
              <a:ext cx="1328" cy="622"/>
            </a:xfrm>
            <a:custGeom>
              <a:avLst/>
              <a:gdLst/>
              <a:ahLst/>
              <a:cxnLst>
                <a:cxn ang="0">
                  <a:pos x="1326" y="220"/>
                </a:cxn>
                <a:cxn ang="0">
                  <a:pos x="0" y="622"/>
                </a:cxn>
                <a:cxn ang="0">
                  <a:pos x="0" y="532"/>
                </a:cxn>
                <a:cxn ang="0">
                  <a:pos x="1328" y="0"/>
                </a:cxn>
                <a:cxn ang="0">
                  <a:pos x="1326" y="220"/>
                </a:cxn>
              </a:cxnLst>
              <a:rect l="0" t="0" r="r" b="b"/>
              <a:pathLst>
                <a:path w="1328" h="622">
                  <a:moveTo>
                    <a:pt x="1326" y="220"/>
                  </a:moveTo>
                  <a:lnTo>
                    <a:pt x="0" y="622"/>
                  </a:lnTo>
                  <a:lnTo>
                    <a:pt x="0" y="532"/>
                  </a:lnTo>
                  <a:lnTo>
                    <a:pt x="1328" y="0"/>
                  </a:lnTo>
                  <a:lnTo>
                    <a:pt x="1326" y="2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95"/>
            <p:cNvSpPr>
              <a:spLocks/>
            </p:cNvSpPr>
            <p:nvPr/>
          </p:nvSpPr>
          <p:spPr bwMode="gray">
            <a:xfrm>
              <a:off x="3939" y="816"/>
              <a:ext cx="438" cy="930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0"/>
                </a:cxn>
                <a:cxn ang="0">
                  <a:pos x="73" y="60"/>
                </a:cxn>
                <a:cxn ang="0">
                  <a:pos x="72" y="86"/>
                </a:cxn>
                <a:cxn ang="0">
                  <a:pos x="67" y="83"/>
                </a:cxn>
                <a:cxn ang="0">
                  <a:pos x="67" y="105"/>
                </a:cxn>
                <a:cxn ang="0">
                  <a:pos x="71" y="107"/>
                </a:cxn>
                <a:cxn ang="0">
                  <a:pos x="71" y="123"/>
                </a:cxn>
                <a:cxn ang="0">
                  <a:pos x="67" y="121"/>
                </a:cxn>
                <a:cxn ang="0">
                  <a:pos x="67" y="142"/>
                </a:cxn>
                <a:cxn ang="0">
                  <a:pos x="71" y="144"/>
                </a:cxn>
                <a:cxn ang="0">
                  <a:pos x="71" y="155"/>
                </a:cxn>
                <a:cxn ang="0">
                  <a:pos x="0" y="143"/>
                </a:cxn>
              </a:cxnLst>
              <a:rect l="0" t="0" r="r" b="b"/>
              <a:pathLst>
                <a:path w="73" h="155">
                  <a:moveTo>
                    <a:pt x="0" y="143"/>
                  </a:moveTo>
                  <a:lnTo>
                    <a:pt x="0" y="0"/>
                  </a:lnTo>
                  <a:lnTo>
                    <a:pt x="73" y="60"/>
                  </a:lnTo>
                  <a:lnTo>
                    <a:pt x="72" y="86"/>
                  </a:lnTo>
                  <a:lnTo>
                    <a:pt x="67" y="83"/>
                  </a:lnTo>
                  <a:lnTo>
                    <a:pt x="67" y="105"/>
                  </a:lnTo>
                  <a:lnTo>
                    <a:pt x="71" y="107"/>
                  </a:lnTo>
                  <a:lnTo>
                    <a:pt x="71" y="123"/>
                  </a:lnTo>
                  <a:lnTo>
                    <a:pt x="67" y="121"/>
                  </a:lnTo>
                  <a:lnTo>
                    <a:pt x="67" y="142"/>
                  </a:lnTo>
                  <a:lnTo>
                    <a:pt x="71" y="144"/>
                  </a:lnTo>
                  <a:lnTo>
                    <a:pt x="71" y="155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96"/>
            <p:cNvSpPr>
              <a:spLocks/>
            </p:cNvSpPr>
            <p:nvPr/>
          </p:nvSpPr>
          <p:spPr bwMode="gray">
            <a:xfrm>
              <a:off x="2613" y="1524"/>
              <a:ext cx="1326" cy="21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0" y="26"/>
                </a:cxn>
                <a:cxn ang="0">
                  <a:pos x="0" y="36"/>
                </a:cxn>
                <a:cxn ang="0">
                  <a:pos x="221" y="25"/>
                </a:cxn>
                <a:cxn ang="0">
                  <a:pos x="221" y="0"/>
                </a:cxn>
              </a:cxnLst>
              <a:rect l="0" t="0" r="r" b="b"/>
              <a:pathLst>
                <a:path w="221" h="36">
                  <a:moveTo>
                    <a:pt x="221" y="0"/>
                  </a:moveTo>
                  <a:lnTo>
                    <a:pt x="0" y="26"/>
                  </a:lnTo>
                  <a:lnTo>
                    <a:pt x="0" y="36"/>
                  </a:lnTo>
                  <a:lnTo>
                    <a:pt x="221" y="25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97"/>
            <p:cNvSpPr>
              <a:spLocks/>
            </p:cNvSpPr>
            <p:nvPr/>
          </p:nvSpPr>
          <p:spPr bwMode="gray">
            <a:xfrm>
              <a:off x="2613" y="1200"/>
              <a:ext cx="1326" cy="390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8"/>
                </a:cxn>
                <a:cxn ang="0">
                  <a:pos x="0" y="65"/>
                </a:cxn>
                <a:cxn ang="0">
                  <a:pos x="0" y="54"/>
                </a:cxn>
                <a:cxn ang="0">
                  <a:pos x="221" y="0"/>
                </a:cxn>
              </a:cxnLst>
              <a:rect l="0" t="0" r="r" b="b"/>
              <a:pathLst>
                <a:path w="221" h="65">
                  <a:moveTo>
                    <a:pt x="221" y="0"/>
                  </a:moveTo>
                  <a:lnTo>
                    <a:pt x="221" y="28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98"/>
            <p:cNvSpPr>
              <a:spLocks/>
            </p:cNvSpPr>
            <p:nvPr/>
          </p:nvSpPr>
          <p:spPr bwMode="gray">
            <a:xfrm>
              <a:off x="3603" y="1032"/>
              <a:ext cx="336" cy="24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8"/>
                </a:cxn>
                <a:cxn ang="0">
                  <a:pos x="0" y="41"/>
                </a:cxn>
                <a:cxn ang="0">
                  <a:pos x="0" y="17"/>
                </a:cxn>
                <a:cxn ang="0">
                  <a:pos x="56" y="0"/>
                </a:cxn>
              </a:cxnLst>
              <a:rect l="0" t="0" r="r" b="b"/>
              <a:pathLst>
                <a:path w="56" h="41">
                  <a:moveTo>
                    <a:pt x="56" y="0"/>
                  </a:moveTo>
                  <a:lnTo>
                    <a:pt x="56" y="28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99"/>
            <p:cNvSpPr>
              <a:spLocks/>
            </p:cNvSpPr>
            <p:nvPr/>
          </p:nvSpPr>
          <p:spPr bwMode="gray">
            <a:xfrm>
              <a:off x="3225" y="1164"/>
              <a:ext cx="282" cy="204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0" y="34"/>
                </a:cxn>
                <a:cxn ang="0">
                  <a:pos x="0" y="14"/>
                </a:cxn>
                <a:cxn ang="0">
                  <a:pos x="47" y="0"/>
                </a:cxn>
                <a:cxn ang="0">
                  <a:pos x="47" y="23"/>
                </a:cxn>
              </a:cxnLst>
              <a:rect l="0" t="0" r="r" b="b"/>
              <a:pathLst>
                <a:path w="47" h="34">
                  <a:moveTo>
                    <a:pt x="47" y="23"/>
                  </a:moveTo>
                  <a:lnTo>
                    <a:pt x="0" y="34"/>
                  </a:lnTo>
                  <a:lnTo>
                    <a:pt x="0" y="14"/>
                  </a:lnTo>
                  <a:lnTo>
                    <a:pt x="47" y="0"/>
                  </a:lnTo>
                  <a:lnTo>
                    <a:pt x="47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00"/>
            <p:cNvSpPr>
              <a:spLocks/>
            </p:cNvSpPr>
            <p:nvPr/>
          </p:nvSpPr>
          <p:spPr bwMode="gray">
            <a:xfrm>
              <a:off x="3939" y="1368"/>
              <a:ext cx="402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67" y="34"/>
                </a:cxn>
                <a:cxn ang="0">
                  <a:pos x="67" y="30"/>
                </a:cxn>
                <a:cxn ang="0">
                  <a:pos x="0" y="0"/>
                </a:cxn>
              </a:cxnLst>
              <a:rect l="0" t="0" r="r" b="b"/>
              <a:pathLst>
                <a:path w="67" h="34">
                  <a:moveTo>
                    <a:pt x="0" y="0"/>
                  </a:moveTo>
                  <a:lnTo>
                    <a:pt x="0" y="6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01"/>
            <p:cNvSpPr>
              <a:spLocks/>
            </p:cNvSpPr>
            <p:nvPr/>
          </p:nvSpPr>
          <p:spPr bwMode="gray">
            <a:xfrm>
              <a:off x="3603" y="1368"/>
              <a:ext cx="336" cy="19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"/>
                </a:cxn>
                <a:cxn ang="0">
                  <a:pos x="0" y="32"/>
                </a:cxn>
                <a:cxn ang="0">
                  <a:pos x="0" y="9"/>
                </a:cxn>
                <a:cxn ang="0">
                  <a:pos x="56" y="0"/>
                </a:cxn>
              </a:cxnLst>
              <a:rect l="0" t="0" r="r" b="b"/>
              <a:pathLst>
                <a:path w="56" h="32">
                  <a:moveTo>
                    <a:pt x="56" y="0"/>
                  </a:moveTo>
                  <a:lnTo>
                    <a:pt x="56" y="26"/>
                  </a:lnTo>
                  <a:lnTo>
                    <a:pt x="0" y="32"/>
                  </a:lnTo>
                  <a:lnTo>
                    <a:pt x="0" y="9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Freeform 102"/>
            <p:cNvSpPr>
              <a:spLocks/>
            </p:cNvSpPr>
            <p:nvPr/>
          </p:nvSpPr>
          <p:spPr bwMode="gray">
            <a:xfrm>
              <a:off x="3225" y="1440"/>
              <a:ext cx="282" cy="168"/>
            </a:xfrm>
            <a:custGeom>
              <a:avLst/>
              <a:gdLst/>
              <a:ahLst/>
              <a:cxnLst>
                <a:cxn ang="0">
                  <a:pos x="47" y="22"/>
                </a:cxn>
                <a:cxn ang="0">
                  <a:pos x="0" y="28"/>
                </a:cxn>
                <a:cxn ang="0">
                  <a:pos x="0" y="8"/>
                </a:cxn>
                <a:cxn ang="0">
                  <a:pos x="47" y="0"/>
                </a:cxn>
                <a:cxn ang="0">
                  <a:pos x="47" y="22"/>
                </a:cxn>
              </a:cxnLst>
              <a:rect l="0" t="0" r="r" b="b"/>
              <a:pathLst>
                <a:path w="47" h="28">
                  <a:moveTo>
                    <a:pt x="47" y="22"/>
                  </a:moveTo>
                  <a:lnTo>
                    <a:pt x="0" y="28"/>
                  </a:lnTo>
                  <a:lnTo>
                    <a:pt x="0" y="8"/>
                  </a:lnTo>
                  <a:lnTo>
                    <a:pt x="47" y="0"/>
                  </a:lnTo>
                  <a:lnTo>
                    <a:pt x="47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Freeform 103"/>
            <p:cNvSpPr>
              <a:spLocks/>
            </p:cNvSpPr>
            <p:nvPr/>
          </p:nvSpPr>
          <p:spPr bwMode="gray">
            <a:xfrm>
              <a:off x="2925" y="1271"/>
              <a:ext cx="234" cy="172"/>
            </a:xfrm>
            <a:custGeom>
              <a:avLst/>
              <a:gdLst/>
              <a:ahLst/>
              <a:cxnLst>
                <a:cxn ang="0">
                  <a:pos x="234" y="115"/>
                </a:cxn>
                <a:cxn ang="0">
                  <a:pos x="0" y="172"/>
                </a:cxn>
                <a:cxn ang="0">
                  <a:pos x="0" y="67"/>
                </a:cxn>
                <a:cxn ang="0">
                  <a:pos x="234" y="0"/>
                </a:cxn>
                <a:cxn ang="0">
                  <a:pos x="234" y="115"/>
                </a:cxn>
              </a:cxnLst>
              <a:rect l="0" t="0" r="r" b="b"/>
              <a:pathLst>
                <a:path w="234" h="172">
                  <a:moveTo>
                    <a:pt x="234" y="115"/>
                  </a:moveTo>
                  <a:lnTo>
                    <a:pt x="0" y="172"/>
                  </a:lnTo>
                  <a:lnTo>
                    <a:pt x="0" y="67"/>
                  </a:lnTo>
                  <a:lnTo>
                    <a:pt x="234" y="0"/>
                  </a:lnTo>
                  <a:lnTo>
                    <a:pt x="234" y="1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04"/>
            <p:cNvSpPr>
              <a:spLocks/>
            </p:cNvSpPr>
            <p:nvPr/>
          </p:nvSpPr>
          <p:spPr bwMode="gray">
            <a:xfrm>
              <a:off x="2925" y="1500"/>
              <a:ext cx="234" cy="144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39" y="0"/>
                </a:cxn>
                <a:cxn ang="0">
                  <a:pos x="39" y="19"/>
                </a:cxn>
              </a:cxnLst>
              <a:rect l="0" t="0" r="r" b="b"/>
              <a:pathLst>
                <a:path w="39" h="24">
                  <a:moveTo>
                    <a:pt x="39" y="19"/>
                  </a:moveTo>
                  <a:lnTo>
                    <a:pt x="0" y="24"/>
                  </a:lnTo>
                  <a:lnTo>
                    <a:pt x="0" y="6"/>
                  </a:lnTo>
                  <a:lnTo>
                    <a:pt x="39" y="0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05"/>
            <p:cNvSpPr>
              <a:spLocks/>
            </p:cNvSpPr>
            <p:nvPr/>
          </p:nvSpPr>
          <p:spPr bwMode="gray">
            <a:xfrm>
              <a:off x="2739" y="1548"/>
              <a:ext cx="144" cy="117"/>
            </a:xfrm>
            <a:custGeom>
              <a:avLst/>
              <a:gdLst/>
              <a:ahLst/>
              <a:cxnLst>
                <a:cxn ang="0">
                  <a:pos x="144" y="101"/>
                </a:cxn>
                <a:cxn ang="0">
                  <a:pos x="0" y="117"/>
                </a:cxn>
                <a:cxn ang="0">
                  <a:pos x="0" y="23"/>
                </a:cxn>
                <a:cxn ang="0">
                  <a:pos x="144" y="0"/>
                </a:cxn>
                <a:cxn ang="0">
                  <a:pos x="144" y="101"/>
                </a:cxn>
              </a:cxnLst>
              <a:rect l="0" t="0" r="r" b="b"/>
              <a:pathLst>
                <a:path w="144" h="117">
                  <a:moveTo>
                    <a:pt x="144" y="101"/>
                  </a:moveTo>
                  <a:lnTo>
                    <a:pt x="0" y="117"/>
                  </a:lnTo>
                  <a:lnTo>
                    <a:pt x="0" y="23"/>
                  </a:lnTo>
                  <a:lnTo>
                    <a:pt x="144" y="0"/>
                  </a:lnTo>
                  <a:lnTo>
                    <a:pt x="144" y="1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Freeform 106"/>
            <p:cNvSpPr>
              <a:spLocks/>
            </p:cNvSpPr>
            <p:nvPr/>
          </p:nvSpPr>
          <p:spPr bwMode="gray">
            <a:xfrm>
              <a:off x="2739" y="1353"/>
              <a:ext cx="144" cy="138"/>
            </a:xfrm>
            <a:custGeom>
              <a:avLst/>
              <a:gdLst/>
              <a:ahLst/>
              <a:cxnLst>
                <a:cxn ang="0">
                  <a:pos x="144" y="106"/>
                </a:cxn>
                <a:cxn ang="0">
                  <a:pos x="0" y="138"/>
                </a:cxn>
                <a:cxn ang="0">
                  <a:pos x="0" y="47"/>
                </a:cxn>
                <a:cxn ang="0">
                  <a:pos x="144" y="0"/>
                </a:cxn>
                <a:cxn ang="0">
                  <a:pos x="144" y="106"/>
                </a:cxn>
              </a:cxnLst>
              <a:rect l="0" t="0" r="r" b="b"/>
              <a:pathLst>
                <a:path w="144" h="138">
                  <a:moveTo>
                    <a:pt x="144" y="106"/>
                  </a:moveTo>
                  <a:lnTo>
                    <a:pt x="0" y="138"/>
                  </a:lnTo>
                  <a:lnTo>
                    <a:pt x="0" y="47"/>
                  </a:lnTo>
                  <a:lnTo>
                    <a:pt x="144" y="0"/>
                  </a:lnTo>
                  <a:lnTo>
                    <a:pt x="144" y="1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107"/>
            <p:cNvSpPr>
              <a:spLocks/>
            </p:cNvSpPr>
            <p:nvPr/>
          </p:nvSpPr>
          <p:spPr bwMode="gray">
            <a:xfrm>
              <a:off x="2642" y="1408"/>
              <a:ext cx="67" cy="106"/>
            </a:xfrm>
            <a:custGeom>
              <a:avLst/>
              <a:gdLst/>
              <a:ahLst/>
              <a:cxnLst>
                <a:cxn ang="0">
                  <a:pos x="67" y="92"/>
                </a:cxn>
                <a:cxn ang="0">
                  <a:pos x="0" y="106"/>
                </a:cxn>
                <a:cxn ang="0">
                  <a:pos x="1" y="17"/>
                </a:cxn>
                <a:cxn ang="0">
                  <a:pos x="67" y="0"/>
                </a:cxn>
                <a:cxn ang="0">
                  <a:pos x="67" y="92"/>
                </a:cxn>
              </a:cxnLst>
              <a:rect l="0" t="0" r="r" b="b"/>
              <a:pathLst>
                <a:path w="67" h="106">
                  <a:moveTo>
                    <a:pt x="67" y="92"/>
                  </a:moveTo>
                  <a:lnTo>
                    <a:pt x="0" y="106"/>
                  </a:lnTo>
                  <a:lnTo>
                    <a:pt x="1" y="17"/>
                  </a:lnTo>
                  <a:lnTo>
                    <a:pt x="67" y="0"/>
                  </a:lnTo>
                  <a:lnTo>
                    <a:pt x="67" y="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Freeform 108"/>
            <p:cNvSpPr>
              <a:spLocks/>
            </p:cNvSpPr>
            <p:nvPr/>
          </p:nvSpPr>
          <p:spPr bwMode="gray">
            <a:xfrm>
              <a:off x="2643" y="1572"/>
              <a:ext cx="69" cy="102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0" y="102"/>
                </a:cxn>
                <a:cxn ang="0">
                  <a:pos x="0" y="12"/>
                </a:cxn>
                <a:cxn ang="0">
                  <a:pos x="69" y="0"/>
                </a:cxn>
                <a:cxn ang="0">
                  <a:pos x="66" y="96"/>
                </a:cxn>
              </a:cxnLst>
              <a:rect l="0" t="0" r="r" b="b"/>
              <a:pathLst>
                <a:path w="69" h="102">
                  <a:moveTo>
                    <a:pt x="66" y="96"/>
                  </a:moveTo>
                  <a:lnTo>
                    <a:pt x="0" y="102"/>
                  </a:lnTo>
                  <a:lnTo>
                    <a:pt x="0" y="12"/>
                  </a:lnTo>
                  <a:lnTo>
                    <a:pt x="69" y="0"/>
                  </a:lnTo>
                  <a:lnTo>
                    <a:pt x="66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09"/>
            <p:cNvSpPr>
              <a:spLocks noChangeShapeType="1"/>
            </p:cNvSpPr>
            <p:nvPr/>
          </p:nvSpPr>
          <p:spPr bwMode="gray">
            <a:xfrm>
              <a:off x="3941" y="1523"/>
              <a:ext cx="406" cy="147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Line 110"/>
            <p:cNvSpPr>
              <a:spLocks noChangeShapeType="1"/>
            </p:cNvSpPr>
            <p:nvPr/>
          </p:nvSpPr>
          <p:spPr bwMode="gray">
            <a:xfrm>
              <a:off x="3941" y="1032"/>
              <a:ext cx="404" cy="284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Freeform 111"/>
            <p:cNvSpPr>
              <a:spLocks/>
            </p:cNvSpPr>
            <p:nvPr/>
          </p:nvSpPr>
          <p:spPr bwMode="gray">
            <a:xfrm>
              <a:off x="3939" y="1199"/>
              <a:ext cx="402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67" y="34"/>
                </a:cxn>
                <a:cxn ang="0">
                  <a:pos x="67" y="30"/>
                </a:cxn>
                <a:cxn ang="0">
                  <a:pos x="0" y="0"/>
                </a:cxn>
              </a:cxnLst>
              <a:rect l="0" t="0" r="r" b="b"/>
              <a:pathLst>
                <a:path w="67" h="34">
                  <a:moveTo>
                    <a:pt x="0" y="0"/>
                  </a:moveTo>
                  <a:lnTo>
                    <a:pt x="0" y="6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22" name="AutoShape 112"/>
          <p:cNvCxnSpPr>
            <a:cxnSpLocks noChangeShapeType="1"/>
            <a:stCxn id="60" idx="3"/>
            <a:endCxn id="282" idx="0"/>
          </p:cNvCxnSpPr>
          <p:nvPr>
            <p:custDataLst>
              <p:tags r:id="rId51"/>
            </p:custDataLst>
          </p:nvPr>
        </p:nvCxnSpPr>
        <p:spPr bwMode="gray">
          <a:xfrm flipH="1">
            <a:off x="2537826" y="2616312"/>
            <a:ext cx="3462" cy="2359190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23" name="AutoShape 113"/>
          <p:cNvCxnSpPr>
            <a:cxnSpLocks noChangeShapeType="1"/>
            <a:stCxn id="60" idx="4"/>
            <a:endCxn id="124" idx="1"/>
          </p:cNvCxnSpPr>
          <p:nvPr>
            <p:custDataLst>
              <p:tags r:id="rId52"/>
            </p:custDataLst>
          </p:nvPr>
        </p:nvCxnSpPr>
        <p:spPr bwMode="gray">
          <a:xfrm>
            <a:off x="2581098" y="2628789"/>
            <a:ext cx="540042" cy="1490087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24" name="Oval 114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3105563" y="4106400"/>
            <a:ext cx="109046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25" name="Oval 115"/>
          <p:cNvSpPr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2593215" y="2513740"/>
            <a:ext cx="109046" cy="8732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26" name="AutoShape 116"/>
          <p:cNvCxnSpPr>
            <a:cxnSpLocks noChangeShapeType="1"/>
            <a:stCxn id="125" idx="4"/>
            <a:endCxn id="127" idx="3"/>
          </p:cNvCxnSpPr>
          <p:nvPr>
            <p:custDataLst>
              <p:tags r:id="rId55"/>
            </p:custDataLst>
          </p:nvPr>
        </p:nvCxnSpPr>
        <p:spPr bwMode="gray">
          <a:xfrm>
            <a:off x="2648604" y="2601065"/>
            <a:ext cx="1042004" cy="1208704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27" name="Oval 117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3675029" y="3734918"/>
            <a:ext cx="109047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28" name="Oval 118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2742073" y="2451363"/>
            <a:ext cx="109046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29" name="AutoShape 119"/>
          <p:cNvCxnSpPr>
            <a:cxnSpLocks noChangeShapeType="1"/>
            <a:stCxn id="128" idx="5"/>
            <a:endCxn id="130" idx="0"/>
          </p:cNvCxnSpPr>
          <p:nvPr>
            <p:custDataLst>
              <p:tags r:id="rId58"/>
            </p:custDataLst>
          </p:nvPr>
        </p:nvCxnSpPr>
        <p:spPr bwMode="gray">
          <a:xfrm>
            <a:off x="2835542" y="2526216"/>
            <a:ext cx="1518002" cy="1620383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30" name="Oval 120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4298154" y="4146597"/>
            <a:ext cx="109047" cy="8732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32" name="AutoShape 122"/>
          <p:cNvCxnSpPr>
            <a:cxnSpLocks noChangeShapeType="1"/>
            <a:endCxn id="133" idx="0"/>
          </p:cNvCxnSpPr>
          <p:nvPr>
            <p:custDataLst>
              <p:tags r:id="rId60"/>
            </p:custDataLst>
          </p:nvPr>
        </p:nvCxnSpPr>
        <p:spPr bwMode="gray">
          <a:xfrm>
            <a:off x="4377777" y="2609384"/>
            <a:ext cx="519271" cy="1139397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33" name="Oval 123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4841658" y="3748779"/>
            <a:ext cx="109047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34" name="AutoShape 124"/>
          <p:cNvCxnSpPr>
            <a:cxnSpLocks noChangeShapeType="1"/>
            <a:stCxn id="285" idx="5"/>
            <a:endCxn id="135" idx="0"/>
          </p:cNvCxnSpPr>
          <p:nvPr>
            <p:custDataLst>
              <p:tags r:id="rId62"/>
            </p:custDataLst>
          </p:nvPr>
        </p:nvCxnSpPr>
        <p:spPr bwMode="gray">
          <a:xfrm>
            <a:off x="5154953" y="2681460"/>
            <a:ext cx="701015" cy="1103358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35" name="Oval 125"/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5800578" y="3784818"/>
            <a:ext cx="109047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36" name="AutoShape 126"/>
          <p:cNvCxnSpPr>
            <a:cxnSpLocks noChangeShapeType="1"/>
            <a:stCxn id="286" idx="4"/>
            <a:endCxn id="284" idx="0"/>
          </p:cNvCxnSpPr>
          <p:nvPr>
            <p:custDataLst>
              <p:tags r:id="rId64"/>
            </p:custDataLst>
          </p:nvPr>
        </p:nvCxnSpPr>
        <p:spPr bwMode="gray">
          <a:xfrm>
            <a:off x="5066676" y="2693937"/>
            <a:ext cx="1731" cy="2567109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37" name="Oval 127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5104756" y="3784818"/>
            <a:ext cx="109047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38" name="AutoShape 128"/>
          <p:cNvCxnSpPr>
            <a:cxnSpLocks noChangeShapeType="1"/>
            <a:stCxn id="137" idx="6"/>
            <a:endCxn id="139" idx="0"/>
          </p:cNvCxnSpPr>
          <p:nvPr>
            <p:custDataLst>
              <p:tags r:id="rId66"/>
            </p:custDataLst>
          </p:nvPr>
        </p:nvCxnSpPr>
        <p:spPr bwMode="gray">
          <a:xfrm>
            <a:off x="5213803" y="3829174"/>
            <a:ext cx="560813" cy="1314050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39" name="Oval 129"/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5719226" y="5143224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40" name="AutoShape 130"/>
          <p:cNvCxnSpPr>
            <a:cxnSpLocks noChangeShapeType="1"/>
            <a:stCxn id="135" idx="5"/>
            <a:endCxn id="139" idx="0"/>
          </p:cNvCxnSpPr>
          <p:nvPr>
            <p:custDataLst>
              <p:tags r:id="rId68"/>
            </p:custDataLst>
          </p:nvPr>
        </p:nvCxnSpPr>
        <p:spPr bwMode="gray">
          <a:xfrm flipH="1">
            <a:off x="5774616" y="3859671"/>
            <a:ext cx="119432" cy="1283555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41" name="Oval 131"/>
          <p:cNvSpPr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5314196" y="2182454"/>
            <a:ext cx="109046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42" name="AutoShape 132"/>
          <p:cNvCxnSpPr>
            <a:cxnSpLocks noChangeShapeType="1"/>
            <a:stCxn id="141" idx="4"/>
            <a:endCxn id="143" idx="0"/>
          </p:cNvCxnSpPr>
          <p:nvPr>
            <p:custDataLst>
              <p:tags r:id="rId70"/>
            </p:custDataLst>
          </p:nvPr>
        </p:nvCxnSpPr>
        <p:spPr bwMode="gray">
          <a:xfrm>
            <a:off x="5369584" y="2269782"/>
            <a:ext cx="1398570" cy="1564939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43" name="Oval 133"/>
          <p:cNvSpPr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6712765" y="3834719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44" name="Oval 134"/>
          <p:cNvSpPr>
            <a:spLocks noChangeArrowheads="1"/>
          </p:cNvSpPr>
          <p:nvPr>
            <p:custDataLst>
              <p:tags r:id="rId72"/>
            </p:custDataLst>
          </p:nvPr>
        </p:nvSpPr>
        <p:spPr bwMode="gray">
          <a:xfrm>
            <a:off x="5497671" y="2182454"/>
            <a:ext cx="109046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45" name="AutoShape 135"/>
          <p:cNvCxnSpPr>
            <a:cxnSpLocks noChangeShapeType="1"/>
            <a:stCxn id="144" idx="4"/>
            <a:endCxn id="161" idx="1"/>
          </p:cNvCxnSpPr>
          <p:nvPr>
            <p:custDataLst>
              <p:tags r:id="rId73"/>
            </p:custDataLst>
          </p:nvPr>
        </p:nvCxnSpPr>
        <p:spPr bwMode="gray">
          <a:xfrm>
            <a:off x="5553060" y="2269780"/>
            <a:ext cx="1227210" cy="3064730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46" name="Oval 136"/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5262268" y="2606609"/>
            <a:ext cx="109046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47" name="AutoShape 137"/>
          <p:cNvCxnSpPr>
            <a:cxnSpLocks noChangeShapeType="1"/>
            <a:stCxn id="146" idx="5"/>
            <a:endCxn id="148" idx="0"/>
          </p:cNvCxnSpPr>
          <p:nvPr>
            <p:custDataLst>
              <p:tags r:id="rId75"/>
            </p:custDataLst>
          </p:nvPr>
        </p:nvCxnSpPr>
        <p:spPr bwMode="gray">
          <a:xfrm>
            <a:off x="5355737" y="2681462"/>
            <a:ext cx="1862452" cy="1022963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48" name="Oval 138"/>
          <p:cNvSpPr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7162799" y="3704423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49" name="AutoShape 139"/>
          <p:cNvCxnSpPr>
            <a:cxnSpLocks noChangeShapeType="1"/>
            <a:stCxn id="135" idx="4"/>
            <a:endCxn id="150" idx="0"/>
          </p:cNvCxnSpPr>
          <p:nvPr>
            <p:custDataLst>
              <p:tags r:id="rId77"/>
            </p:custDataLst>
          </p:nvPr>
        </p:nvCxnSpPr>
        <p:spPr bwMode="gray">
          <a:xfrm flipH="1">
            <a:off x="4872815" y="3872144"/>
            <a:ext cx="983153" cy="1271080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50" name="Oval 140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>
            <a:off x="4817426" y="5143224"/>
            <a:ext cx="109047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51" name="Oval 141"/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4041980" y="4276895"/>
            <a:ext cx="109047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52" name="AutoShape 142"/>
          <p:cNvCxnSpPr>
            <a:cxnSpLocks noChangeShapeType="1"/>
            <a:stCxn id="151" idx="5"/>
            <a:endCxn id="150" idx="0"/>
          </p:cNvCxnSpPr>
          <p:nvPr>
            <p:custDataLst>
              <p:tags r:id="rId80"/>
            </p:custDataLst>
          </p:nvPr>
        </p:nvCxnSpPr>
        <p:spPr bwMode="gray">
          <a:xfrm>
            <a:off x="4135449" y="4351744"/>
            <a:ext cx="737365" cy="791480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153" name="Oval 143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3095178" y="4177094"/>
            <a:ext cx="109046" cy="8732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54" name="AutoShape 144"/>
          <p:cNvCxnSpPr>
            <a:cxnSpLocks noChangeShapeType="1"/>
            <a:stCxn id="209" idx="5"/>
            <a:endCxn id="208" idx="0"/>
          </p:cNvCxnSpPr>
          <p:nvPr>
            <p:custDataLst>
              <p:tags r:id="rId82"/>
            </p:custDataLst>
          </p:nvPr>
        </p:nvCxnSpPr>
        <p:spPr bwMode="gray">
          <a:xfrm>
            <a:off x="3922550" y="4351746"/>
            <a:ext cx="13847" cy="1333455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55" name="AutoShape 145"/>
          <p:cNvCxnSpPr>
            <a:cxnSpLocks noChangeShapeType="1"/>
            <a:stCxn id="153" idx="3"/>
            <a:endCxn id="283" idx="6"/>
          </p:cNvCxnSpPr>
          <p:nvPr>
            <p:custDataLst>
              <p:tags r:id="rId83"/>
            </p:custDataLst>
          </p:nvPr>
        </p:nvCxnSpPr>
        <p:spPr bwMode="gray">
          <a:xfrm flipH="1">
            <a:off x="2622641" y="4251945"/>
            <a:ext cx="488115" cy="1053457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56" name="AutoShape 146"/>
          <p:cNvCxnSpPr>
            <a:cxnSpLocks noChangeShapeType="1"/>
            <a:stCxn id="283" idx="5"/>
            <a:endCxn id="16" idx="0"/>
          </p:cNvCxnSpPr>
          <p:nvPr>
            <p:custDataLst>
              <p:tags r:id="rId84"/>
            </p:custDataLst>
          </p:nvPr>
        </p:nvCxnSpPr>
        <p:spPr bwMode="gray">
          <a:xfrm>
            <a:off x="2607062" y="5335895"/>
            <a:ext cx="1104316" cy="345146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157" name="AutoShape 147"/>
          <p:cNvCxnSpPr>
            <a:cxnSpLocks noChangeShapeType="1"/>
            <a:stCxn id="283" idx="6"/>
            <a:endCxn id="284" idx="2"/>
          </p:cNvCxnSpPr>
          <p:nvPr>
            <p:custDataLst>
              <p:tags r:id="rId85"/>
            </p:custDataLst>
          </p:nvPr>
        </p:nvCxnSpPr>
        <p:spPr bwMode="gray">
          <a:xfrm>
            <a:off x="2622640" y="5305400"/>
            <a:ext cx="2390378" cy="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cxnSp>
        <p:nvCxnSpPr>
          <p:cNvPr id="158" name="AutoShape 148"/>
          <p:cNvCxnSpPr>
            <a:cxnSpLocks noChangeShapeType="1"/>
            <a:stCxn id="284" idx="6"/>
            <a:endCxn id="185" idx="2"/>
          </p:cNvCxnSpPr>
          <p:nvPr>
            <p:custDataLst>
              <p:tags r:id="rId86"/>
            </p:custDataLst>
          </p:nvPr>
        </p:nvCxnSpPr>
        <p:spPr bwMode="gray">
          <a:xfrm>
            <a:off x="5122064" y="5305402"/>
            <a:ext cx="385992" cy="158019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159" name="Oval 149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5921741" y="5417677"/>
            <a:ext cx="109047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60" name="AutoShape 150"/>
          <p:cNvCxnSpPr>
            <a:cxnSpLocks noChangeShapeType="1"/>
            <a:stCxn id="169" idx="7"/>
            <a:endCxn id="212" idx="3"/>
          </p:cNvCxnSpPr>
          <p:nvPr>
            <p:custDataLst>
              <p:tags r:id="rId88"/>
            </p:custDataLst>
          </p:nvPr>
        </p:nvCxnSpPr>
        <p:spPr bwMode="gray">
          <a:xfrm flipV="1">
            <a:off x="5456130" y="5026791"/>
            <a:ext cx="1803601" cy="819201"/>
          </a:xfrm>
          <a:prstGeom prst="straightConnector1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</p:spPr>
      </p:cxnSp>
      <p:sp>
        <p:nvSpPr>
          <p:cNvPr id="161" name="Oval 151"/>
          <p:cNvSpPr>
            <a:spLocks noChangeArrowheads="1"/>
          </p:cNvSpPr>
          <p:nvPr>
            <p:custDataLst>
              <p:tags r:id="rId89"/>
            </p:custDataLst>
          </p:nvPr>
        </p:nvSpPr>
        <p:spPr bwMode="gray">
          <a:xfrm>
            <a:off x="6764692" y="5322036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62" name="AutoShape 152"/>
          <p:cNvCxnSpPr>
            <a:cxnSpLocks noChangeShapeType="1"/>
            <a:stCxn id="159" idx="6"/>
            <a:endCxn id="161" idx="2"/>
          </p:cNvCxnSpPr>
          <p:nvPr>
            <p:custDataLst>
              <p:tags r:id="rId90"/>
            </p:custDataLst>
          </p:nvPr>
        </p:nvCxnSpPr>
        <p:spPr bwMode="gray">
          <a:xfrm flipV="1">
            <a:off x="6030789" y="5366392"/>
            <a:ext cx="733903" cy="95643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163" name="Oval 153"/>
          <p:cNvSpPr>
            <a:spLocks noChangeArrowheads="1"/>
          </p:cNvSpPr>
          <p:nvPr>
            <p:custDataLst>
              <p:tags r:id="rId91"/>
            </p:custDataLst>
          </p:nvPr>
        </p:nvSpPr>
        <p:spPr bwMode="gray">
          <a:xfrm>
            <a:off x="6584678" y="4078677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64" name="AutoShape 154"/>
          <p:cNvCxnSpPr>
            <a:cxnSpLocks noChangeShapeType="1"/>
            <a:stCxn id="165" idx="6"/>
            <a:endCxn id="168" idx="1"/>
          </p:cNvCxnSpPr>
          <p:nvPr>
            <p:custDataLst>
              <p:tags r:id="rId92"/>
            </p:custDataLst>
          </p:nvPr>
        </p:nvCxnSpPr>
        <p:spPr bwMode="gray">
          <a:xfrm flipV="1">
            <a:off x="6307734" y="3743234"/>
            <a:ext cx="752942" cy="2772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165" name="Oval 155"/>
          <p:cNvSpPr>
            <a:spLocks noChangeArrowheads="1"/>
          </p:cNvSpPr>
          <p:nvPr>
            <p:custDataLst>
              <p:tags r:id="rId93"/>
            </p:custDataLst>
          </p:nvPr>
        </p:nvSpPr>
        <p:spPr bwMode="gray">
          <a:xfrm>
            <a:off x="6198687" y="3701651"/>
            <a:ext cx="109047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66" name="Oval 156"/>
          <p:cNvSpPr>
            <a:spLocks noChangeArrowheads="1"/>
          </p:cNvSpPr>
          <p:nvPr>
            <p:custDataLst>
              <p:tags r:id="rId94"/>
            </p:custDataLst>
          </p:nvPr>
        </p:nvSpPr>
        <p:spPr bwMode="gray">
          <a:xfrm>
            <a:off x="7072794" y="3791751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67" name="AutoShape 157"/>
          <p:cNvCxnSpPr>
            <a:cxnSpLocks noChangeShapeType="1"/>
            <a:stCxn id="166" idx="3"/>
            <a:endCxn id="163" idx="7"/>
          </p:cNvCxnSpPr>
          <p:nvPr>
            <p:custDataLst>
              <p:tags r:id="rId95"/>
            </p:custDataLst>
          </p:nvPr>
        </p:nvCxnSpPr>
        <p:spPr bwMode="gray">
          <a:xfrm flipH="1">
            <a:off x="6678147" y="3866601"/>
            <a:ext cx="410224" cy="224553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</p:cxnSp>
      <p:sp>
        <p:nvSpPr>
          <p:cNvPr id="168" name="Oval 158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7045099" y="3730761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69" name="Oval 159"/>
          <p:cNvSpPr>
            <a:spLocks noChangeArrowheads="1"/>
          </p:cNvSpPr>
          <p:nvPr>
            <p:custDataLst>
              <p:tags r:id="rId97"/>
            </p:custDataLst>
          </p:nvPr>
        </p:nvSpPr>
        <p:spPr bwMode="gray">
          <a:xfrm>
            <a:off x="5362660" y="5833516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0" name="Freeform 160"/>
          <p:cNvSpPr>
            <a:spLocks/>
          </p:cNvSpPr>
          <p:nvPr>
            <p:custDataLst>
              <p:tags r:id="rId98"/>
            </p:custDataLst>
          </p:nvPr>
        </p:nvSpPr>
        <p:spPr bwMode="gray">
          <a:xfrm>
            <a:off x="7522827" y="5051741"/>
            <a:ext cx="467344" cy="9702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134" y="70"/>
              </a:cxn>
              <a:cxn ang="0">
                <a:pos x="270" y="0"/>
              </a:cxn>
              <a:cxn ang="0">
                <a:pos x="142" y="0"/>
              </a:cxn>
              <a:cxn ang="0">
                <a:pos x="0" y="70"/>
              </a:cxn>
            </a:cxnLst>
            <a:rect l="0" t="0" r="r" b="b"/>
            <a:pathLst>
              <a:path w="270" h="70">
                <a:moveTo>
                  <a:pt x="0" y="70"/>
                </a:moveTo>
                <a:lnTo>
                  <a:pt x="134" y="70"/>
                </a:lnTo>
                <a:lnTo>
                  <a:pt x="270" y="0"/>
                </a:lnTo>
                <a:lnTo>
                  <a:pt x="142" y="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1" name="Freeform 161"/>
          <p:cNvSpPr>
            <a:spLocks/>
          </p:cNvSpPr>
          <p:nvPr>
            <p:custDataLst>
              <p:tags r:id="rId99"/>
            </p:custDataLst>
          </p:nvPr>
        </p:nvSpPr>
        <p:spPr bwMode="gray">
          <a:xfrm>
            <a:off x="7197418" y="5195899"/>
            <a:ext cx="467344" cy="9702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134" y="70"/>
              </a:cxn>
              <a:cxn ang="0">
                <a:pos x="270" y="0"/>
              </a:cxn>
              <a:cxn ang="0">
                <a:pos x="142" y="0"/>
              </a:cxn>
              <a:cxn ang="0">
                <a:pos x="0" y="70"/>
              </a:cxn>
            </a:cxnLst>
            <a:rect l="0" t="0" r="r" b="b"/>
            <a:pathLst>
              <a:path w="270" h="70">
                <a:moveTo>
                  <a:pt x="0" y="70"/>
                </a:moveTo>
                <a:lnTo>
                  <a:pt x="134" y="70"/>
                </a:lnTo>
                <a:lnTo>
                  <a:pt x="270" y="0"/>
                </a:lnTo>
                <a:lnTo>
                  <a:pt x="142" y="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2" name="Freeform 162"/>
          <p:cNvSpPr>
            <a:spLocks/>
          </p:cNvSpPr>
          <p:nvPr>
            <p:custDataLst>
              <p:tags r:id="rId100"/>
            </p:custDataLst>
          </p:nvPr>
        </p:nvSpPr>
        <p:spPr bwMode="gray">
          <a:xfrm>
            <a:off x="6840851" y="5341442"/>
            <a:ext cx="467344" cy="97029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134" y="70"/>
              </a:cxn>
              <a:cxn ang="0">
                <a:pos x="270" y="0"/>
              </a:cxn>
              <a:cxn ang="0">
                <a:pos x="142" y="0"/>
              </a:cxn>
              <a:cxn ang="0">
                <a:pos x="0" y="70"/>
              </a:cxn>
            </a:cxnLst>
            <a:rect l="0" t="0" r="r" b="b"/>
            <a:pathLst>
              <a:path w="270" h="70">
                <a:moveTo>
                  <a:pt x="0" y="70"/>
                </a:moveTo>
                <a:lnTo>
                  <a:pt x="134" y="70"/>
                </a:lnTo>
                <a:lnTo>
                  <a:pt x="270" y="0"/>
                </a:lnTo>
                <a:lnTo>
                  <a:pt x="142" y="0"/>
                </a:lnTo>
                <a:lnTo>
                  <a:pt x="0" y="7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3" name="AutoShape 163"/>
          <p:cNvSpPr>
            <a:spLocks noChangeArrowheads="1"/>
          </p:cNvSpPr>
          <p:nvPr>
            <p:custDataLst>
              <p:tags r:id="rId101"/>
            </p:custDataLst>
          </p:nvPr>
        </p:nvSpPr>
        <p:spPr bwMode="gray">
          <a:xfrm>
            <a:off x="5426704" y="5550748"/>
            <a:ext cx="730441" cy="182969"/>
          </a:xfrm>
          <a:prstGeom prst="roundRect">
            <a:avLst>
              <a:gd name="adj" fmla="val 16667"/>
            </a:avLst>
          </a:prstGeom>
          <a:solidFill>
            <a:schemeClr val="hlink">
              <a:alpha val="5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Seaship</a:t>
            </a:r>
          </a:p>
        </p:txBody>
      </p:sp>
      <p:sp>
        <p:nvSpPr>
          <p:cNvPr id="174" name="AutoShape 164"/>
          <p:cNvSpPr>
            <a:spLocks noChangeArrowheads="1"/>
          </p:cNvSpPr>
          <p:nvPr>
            <p:custDataLst>
              <p:tags r:id="rId102"/>
            </p:custDataLst>
          </p:nvPr>
        </p:nvSpPr>
        <p:spPr bwMode="gray">
          <a:xfrm>
            <a:off x="6215996" y="4749566"/>
            <a:ext cx="1211632" cy="182969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/>
              <a:t>Scanning data</a:t>
            </a:r>
          </a:p>
        </p:txBody>
      </p:sp>
      <p:sp>
        <p:nvSpPr>
          <p:cNvPr id="175" name="AutoShape 165"/>
          <p:cNvSpPr>
            <a:spLocks noChangeArrowheads="1"/>
          </p:cNvSpPr>
          <p:nvPr>
            <p:custDataLst>
              <p:tags r:id="rId103"/>
            </p:custDataLst>
          </p:nvPr>
        </p:nvSpPr>
        <p:spPr bwMode="gray">
          <a:xfrm>
            <a:off x="4370853" y="4750951"/>
            <a:ext cx="912187" cy="182969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/>
              <a:t>RFID data</a:t>
            </a:r>
          </a:p>
        </p:txBody>
      </p:sp>
      <p:sp>
        <p:nvSpPr>
          <p:cNvPr id="176" name="AutoShape 166"/>
          <p:cNvSpPr>
            <a:spLocks noChangeArrowheads="1"/>
          </p:cNvSpPr>
          <p:nvPr>
            <p:custDataLst>
              <p:tags r:id="rId104"/>
            </p:custDataLst>
          </p:nvPr>
        </p:nvSpPr>
        <p:spPr bwMode="gray">
          <a:xfrm>
            <a:off x="1885276" y="5140454"/>
            <a:ext cx="761597" cy="18296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Producer</a:t>
            </a:r>
          </a:p>
        </p:txBody>
      </p:sp>
      <p:sp>
        <p:nvSpPr>
          <p:cNvPr id="177" name="Oval 167"/>
          <p:cNvSpPr>
            <a:spLocks noChangeArrowheads="1"/>
          </p:cNvSpPr>
          <p:nvPr>
            <p:custDataLst>
              <p:tags r:id="rId105"/>
            </p:custDataLst>
          </p:nvPr>
        </p:nvSpPr>
        <p:spPr bwMode="gray">
          <a:xfrm>
            <a:off x="2215879" y="5724013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8" name="Oval 168"/>
          <p:cNvSpPr>
            <a:spLocks noChangeArrowheads="1"/>
          </p:cNvSpPr>
          <p:nvPr>
            <p:custDataLst>
              <p:tags r:id="rId106"/>
            </p:custDataLst>
          </p:nvPr>
        </p:nvSpPr>
        <p:spPr bwMode="gray">
          <a:xfrm>
            <a:off x="2212416" y="5237481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79" name="Oval 169"/>
          <p:cNvSpPr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3335773" y="5054512"/>
            <a:ext cx="109047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180" name="AutoShape 170"/>
          <p:cNvCxnSpPr>
            <a:cxnSpLocks noChangeShapeType="1"/>
            <a:stCxn id="182" idx="7"/>
            <a:endCxn id="179" idx="4"/>
          </p:cNvCxnSpPr>
          <p:nvPr>
            <p:custDataLst>
              <p:tags r:id="rId108"/>
            </p:custDataLst>
          </p:nvPr>
        </p:nvCxnSpPr>
        <p:spPr bwMode="gray">
          <a:xfrm flipV="1">
            <a:off x="2402817" y="5141837"/>
            <a:ext cx="988345" cy="582174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</p:spPr>
      </p:cxnSp>
      <p:cxnSp>
        <p:nvCxnSpPr>
          <p:cNvPr id="181" name="AutoShape 171"/>
          <p:cNvCxnSpPr>
            <a:cxnSpLocks noChangeShapeType="1"/>
            <a:stCxn id="177" idx="0"/>
            <a:endCxn id="178" idx="4"/>
          </p:cNvCxnSpPr>
          <p:nvPr>
            <p:custDataLst>
              <p:tags r:id="rId109"/>
            </p:custDataLst>
          </p:nvPr>
        </p:nvCxnSpPr>
        <p:spPr bwMode="gray">
          <a:xfrm flipH="1" flipV="1">
            <a:off x="2267806" y="5324808"/>
            <a:ext cx="3462" cy="399205"/>
          </a:xfrm>
          <a:prstGeom prst="straightConnector1">
            <a:avLst/>
          </a:prstGeom>
          <a:noFill/>
          <a:ln w="9525">
            <a:solidFill>
              <a:schemeClr val="accent5"/>
            </a:solidFill>
            <a:round/>
            <a:headEnd/>
            <a:tailEnd type="triangle" w="med" len="med"/>
          </a:ln>
          <a:effectLst/>
        </p:spPr>
      </p:cxnSp>
      <p:sp>
        <p:nvSpPr>
          <p:cNvPr id="182" name="Oval 172"/>
          <p:cNvSpPr>
            <a:spLocks noChangeArrowheads="1"/>
          </p:cNvSpPr>
          <p:nvPr>
            <p:custDataLst>
              <p:tags r:id="rId110"/>
            </p:custDataLst>
          </p:nvPr>
        </p:nvSpPr>
        <p:spPr bwMode="gray">
          <a:xfrm>
            <a:off x="2309348" y="5711536"/>
            <a:ext cx="109046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83" name="AutoShape 173"/>
          <p:cNvSpPr>
            <a:spLocks noChangeArrowheads="1"/>
          </p:cNvSpPr>
          <p:nvPr>
            <p:custDataLst>
              <p:tags r:id="rId111"/>
            </p:custDataLst>
          </p:nvPr>
        </p:nvSpPr>
        <p:spPr bwMode="gray">
          <a:xfrm>
            <a:off x="3062289" y="4106400"/>
            <a:ext cx="283868" cy="267522"/>
          </a:xfrm>
          <a:prstGeom prst="can">
            <a:avLst>
              <a:gd name="adj" fmla="val 2942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84" name="AutoShape 174"/>
          <p:cNvSpPr>
            <a:spLocks noChangeArrowheads="1"/>
          </p:cNvSpPr>
          <p:nvPr>
            <p:custDataLst>
              <p:tags r:id="rId112"/>
            </p:custDataLst>
          </p:nvPr>
        </p:nvSpPr>
        <p:spPr bwMode="gray">
          <a:xfrm>
            <a:off x="4614910" y="4192342"/>
            <a:ext cx="685438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Insurer</a:t>
            </a:r>
          </a:p>
        </p:txBody>
      </p:sp>
      <p:sp>
        <p:nvSpPr>
          <p:cNvPr id="185" name="Oval 175"/>
          <p:cNvSpPr>
            <a:spLocks noChangeArrowheads="1"/>
          </p:cNvSpPr>
          <p:nvPr>
            <p:custDataLst>
              <p:tags r:id="rId113"/>
            </p:custDataLst>
          </p:nvPr>
        </p:nvSpPr>
        <p:spPr bwMode="gray">
          <a:xfrm>
            <a:off x="5508057" y="5419065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86" name="AutoShape 176"/>
          <p:cNvSpPr>
            <a:spLocks noChangeArrowheads="1"/>
          </p:cNvSpPr>
          <p:nvPr>
            <p:custDataLst>
              <p:tags r:id="rId114"/>
            </p:custDataLst>
          </p:nvPr>
        </p:nvSpPr>
        <p:spPr bwMode="gray">
          <a:xfrm>
            <a:off x="3595407" y="3668384"/>
            <a:ext cx="283868" cy="267522"/>
          </a:xfrm>
          <a:prstGeom prst="can">
            <a:avLst>
              <a:gd name="adj" fmla="val 2942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87" name="AutoShape 177"/>
          <p:cNvSpPr>
            <a:spLocks noChangeArrowheads="1"/>
          </p:cNvSpPr>
          <p:nvPr>
            <p:custDataLst>
              <p:tags r:id="rId115"/>
            </p:custDataLst>
          </p:nvPr>
        </p:nvSpPr>
        <p:spPr bwMode="gray">
          <a:xfrm>
            <a:off x="1990862" y="3427199"/>
            <a:ext cx="761597" cy="182969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Producer</a:t>
            </a:r>
          </a:p>
        </p:txBody>
      </p:sp>
      <p:sp>
        <p:nvSpPr>
          <p:cNvPr id="188" name="AutoShape 178"/>
          <p:cNvSpPr>
            <a:spLocks noChangeArrowheads="1"/>
          </p:cNvSpPr>
          <p:nvPr>
            <p:custDataLst>
              <p:tags r:id="rId116"/>
            </p:custDataLst>
          </p:nvPr>
        </p:nvSpPr>
        <p:spPr bwMode="gray">
          <a:xfrm>
            <a:off x="3299424" y="3427199"/>
            <a:ext cx="927764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Forwarder</a:t>
            </a:r>
          </a:p>
        </p:txBody>
      </p:sp>
      <p:sp>
        <p:nvSpPr>
          <p:cNvPr id="189" name="AutoShape 179"/>
          <p:cNvSpPr>
            <a:spLocks noChangeArrowheads="1"/>
          </p:cNvSpPr>
          <p:nvPr>
            <p:custDataLst>
              <p:tags r:id="rId117"/>
            </p:custDataLst>
          </p:nvPr>
        </p:nvSpPr>
        <p:spPr bwMode="gray">
          <a:xfrm>
            <a:off x="2349157" y="4192342"/>
            <a:ext cx="643896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Bank</a:t>
            </a:r>
          </a:p>
        </p:txBody>
      </p:sp>
      <p:sp>
        <p:nvSpPr>
          <p:cNvPr id="190" name="AutoShape 180"/>
          <p:cNvSpPr>
            <a:spLocks noChangeArrowheads="1"/>
          </p:cNvSpPr>
          <p:nvPr>
            <p:custDataLst>
              <p:tags r:id="rId118"/>
            </p:custDataLst>
          </p:nvPr>
        </p:nvSpPr>
        <p:spPr bwMode="gray">
          <a:xfrm>
            <a:off x="4476438" y="3427199"/>
            <a:ext cx="685438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Agent</a:t>
            </a:r>
          </a:p>
        </p:txBody>
      </p:sp>
      <p:sp>
        <p:nvSpPr>
          <p:cNvPr id="191" name="AutoShape 181"/>
          <p:cNvSpPr>
            <a:spLocks noChangeArrowheads="1"/>
          </p:cNvSpPr>
          <p:nvPr>
            <p:custDataLst>
              <p:tags r:id="rId119"/>
            </p:custDataLst>
          </p:nvPr>
        </p:nvSpPr>
        <p:spPr bwMode="gray">
          <a:xfrm>
            <a:off x="5440551" y="3427199"/>
            <a:ext cx="1190861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Shipping Line</a:t>
            </a:r>
          </a:p>
        </p:txBody>
      </p:sp>
      <p:sp>
        <p:nvSpPr>
          <p:cNvPr id="192" name="AutoShape 182"/>
          <p:cNvSpPr>
            <a:spLocks noChangeArrowheads="1"/>
          </p:cNvSpPr>
          <p:nvPr>
            <p:custDataLst>
              <p:tags r:id="rId120"/>
            </p:custDataLst>
          </p:nvPr>
        </p:nvSpPr>
        <p:spPr bwMode="gray">
          <a:xfrm>
            <a:off x="7225112" y="3427199"/>
            <a:ext cx="685438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Retail</a:t>
            </a:r>
          </a:p>
        </p:txBody>
      </p:sp>
      <p:sp>
        <p:nvSpPr>
          <p:cNvPr id="193" name="AutoShape 183"/>
          <p:cNvSpPr>
            <a:spLocks noChangeArrowheads="1"/>
          </p:cNvSpPr>
          <p:nvPr>
            <p:custDataLst>
              <p:tags r:id="rId121"/>
            </p:custDataLst>
          </p:nvPr>
        </p:nvSpPr>
        <p:spPr bwMode="gray">
          <a:xfrm>
            <a:off x="5606717" y="4192342"/>
            <a:ext cx="1073160" cy="1829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End Consumer</a:t>
            </a:r>
          </a:p>
        </p:txBody>
      </p:sp>
      <p:sp>
        <p:nvSpPr>
          <p:cNvPr id="194" name="AutoShape 184"/>
          <p:cNvSpPr>
            <a:spLocks noChangeArrowheads="1"/>
          </p:cNvSpPr>
          <p:nvPr>
            <p:custDataLst>
              <p:tags r:id="rId122"/>
            </p:custDataLst>
          </p:nvPr>
        </p:nvSpPr>
        <p:spPr bwMode="gray">
          <a:xfrm>
            <a:off x="4241035" y="4106400"/>
            <a:ext cx="283868" cy="267522"/>
          </a:xfrm>
          <a:prstGeom prst="can">
            <a:avLst>
              <a:gd name="adj" fmla="val 2942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95" name="AutoShape 185"/>
          <p:cNvSpPr>
            <a:spLocks noChangeArrowheads="1"/>
          </p:cNvSpPr>
          <p:nvPr>
            <p:custDataLst>
              <p:tags r:id="rId123"/>
            </p:custDataLst>
          </p:nvPr>
        </p:nvSpPr>
        <p:spPr bwMode="gray">
          <a:xfrm>
            <a:off x="4826080" y="3668384"/>
            <a:ext cx="283868" cy="267522"/>
          </a:xfrm>
          <a:prstGeom prst="can">
            <a:avLst>
              <a:gd name="adj" fmla="val 2942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96" name="AutoShape 186"/>
          <p:cNvSpPr>
            <a:spLocks noChangeArrowheads="1"/>
          </p:cNvSpPr>
          <p:nvPr>
            <p:custDataLst>
              <p:tags r:id="rId124"/>
            </p:custDataLst>
          </p:nvPr>
        </p:nvSpPr>
        <p:spPr bwMode="gray">
          <a:xfrm>
            <a:off x="5935589" y="3679475"/>
            <a:ext cx="456958" cy="431085"/>
          </a:xfrm>
          <a:prstGeom prst="can">
            <a:avLst>
              <a:gd name="adj" fmla="val 2945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97" name="Oval 187"/>
          <p:cNvSpPr>
            <a:spLocks noChangeArrowheads="1"/>
          </p:cNvSpPr>
          <p:nvPr>
            <p:custDataLst>
              <p:tags r:id="rId125"/>
            </p:custDataLst>
          </p:nvPr>
        </p:nvSpPr>
        <p:spPr bwMode="gray">
          <a:xfrm>
            <a:off x="2169144" y="3682245"/>
            <a:ext cx="697555" cy="241186"/>
          </a:xfrm>
          <a:prstGeom prst="ellipse">
            <a:avLst/>
          </a:prstGeom>
          <a:solidFill>
            <a:schemeClr val="bg1">
              <a:alpha val="67999"/>
            </a:schemeClr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198" name="AutoShape 188"/>
          <p:cNvSpPr>
            <a:spLocks noChangeArrowheads="1"/>
          </p:cNvSpPr>
          <p:nvPr>
            <p:custDataLst>
              <p:tags r:id="rId126"/>
            </p:custDataLst>
          </p:nvPr>
        </p:nvSpPr>
        <p:spPr bwMode="gray">
          <a:xfrm>
            <a:off x="2276459" y="3668384"/>
            <a:ext cx="283868" cy="267522"/>
          </a:xfrm>
          <a:prstGeom prst="can">
            <a:avLst>
              <a:gd name="adj" fmla="val 29421"/>
            </a:avLst>
          </a:prstGeom>
          <a:solidFill>
            <a:schemeClr val="bg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grpSp>
        <p:nvGrpSpPr>
          <p:cNvPr id="6" name="Group 189"/>
          <p:cNvGrpSpPr>
            <a:grpSpLocks/>
          </p:cNvGrpSpPr>
          <p:nvPr>
            <p:custDataLst>
              <p:tags r:id="rId127"/>
            </p:custDataLst>
          </p:nvPr>
        </p:nvGrpSpPr>
        <p:grpSpPr bwMode="gray">
          <a:xfrm>
            <a:off x="2008171" y="3065417"/>
            <a:ext cx="725248" cy="345146"/>
            <a:chOff x="7130" y="3622"/>
            <a:chExt cx="572" cy="340"/>
          </a:xfrm>
        </p:grpSpPr>
        <p:sp>
          <p:nvSpPr>
            <p:cNvPr id="200" name="Freeform 190"/>
            <p:cNvSpPr>
              <a:spLocks/>
            </p:cNvSpPr>
            <p:nvPr/>
          </p:nvSpPr>
          <p:spPr bwMode="gray">
            <a:xfrm>
              <a:off x="7130" y="3795"/>
              <a:ext cx="572" cy="167"/>
            </a:xfrm>
            <a:custGeom>
              <a:avLst/>
              <a:gdLst/>
              <a:ahLst/>
              <a:cxnLst>
                <a:cxn ang="0">
                  <a:pos x="333" y="97"/>
                </a:cxn>
                <a:cxn ang="0">
                  <a:pos x="0" y="97"/>
                </a:cxn>
                <a:cxn ang="0">
                  <a:pos x="0" y="41"/>
                </a:cxn>
                <a:cxn ang="0">
                  <a:pos x="21" y="62"/>
                </a:cxn>
                <a:cxn ang="0">
                  <a:pos x="21" y="41"/>
                </a:cxn>
                <a:cxn ang="0">
                  <a:pos x="43" y="62"/>
                </a:cxn>
                <a:cxn ang="0">
                  <a:pos x="43" y="41"/>
                </a:cxn>
                <a:cxn ang="0">
                  <a:pos x="64" y="62"/>
                </a:cxn>
                <a:cxn ang="0">
                  <a:pos x="64" y="41"/>
                </a:cxn>
                <a:cxn ang="0">
                  <a:pos x="85" y="62"/>
                </a:cxn>
                <a:cxn ang="0">
                  <a:pos x="85" y="41"/>
                </a:cxn>
                <a:cxn ang="0">
                  <a:pos x="107" y="62"/>
                </a:cxn>
                <a:cxn ang="0">
                  <a:pos x="107" y="41"/>
                </a:cxn>
                <a:cxn ang="0">
                  <a:pos x="128" y="62"/>
                </a:cxn>
                <a:cxn ang="0">
                  <a:pos x="128" y="41"/>
                </a:cxn>
                <a:cxn ang="0">
                  <a:pos x="149" y="62"/>
                </a:cxn>
                <a:cxn ang="0">
                  <a:pos x="149" y="0"/>
                </a:cxn>
                <a:cxn ang="0">
                  <a:pos x="333" y="0"/>
                </a:cxn>
                <a:cxn ang="0">
                  <a:pos x="333" y="97"/>
                </a:cxn>
              </a:cxnLst>
              <a:rect l="0" t="0" r="r" b="b"/>
              <a:pathLst>
                <a:path w="333" h="97">
                  <a:moveTo>
                    <a:pt x="333" y="97"/>
                  </a:moveTo>
                  <a:lnTo>
                    <a:pt x="0" y="97"/>
                  </a:lnTo>
                  <a:lnTo>
                    <a:pt x="0" y="41"/>
                  </a:lnTo>
                  <a:lnTo>
                    <a:pt x="21" y="62"/>
                  </a:lnTo>
                  <a:lnTo>
                    <a:pt x="21" y="41"/>
                  </a:lnTo>
                  <a:lnTo>
                    <a:pt x="43" y="62"/>
                  </a:lnTo>
                  <a:lnTo>
                    <a:pt x="43" y="41"/>
                  </a:lnTo>
                  <a:lnTo>
                    <a:pt x="64" y="62"/>
                  </a:lnTo>
                  <a:lnTo>
                    <a:pt x="64" y="41"/>
                  </a:lnTo>
                  <a:lnTo>
                    <a:pt x="85" y="62"/>
                  </a:lnTo>
                  <a:lnTo>
                    <a:pt x="85" y="41"/>
                  </a:lnTo>
                  <a:lnTo>
                    <a:pt x="107" y="62"/>
                  </a:lnTo>
                  <a:lnTo>
                    <a:pt x="107" y="41"/>
                  </a:lnTo>
                  <a:lnTo>
                    <a:pt x="128" y="62"/>
                  </a:lnTo>
                  <a:lnTo>
                    <a:pt x="128" y="41"/>
                  </a:lnTo>
                  <a:lnTo>
                    <a:pt x="149" y="62"/>
                  </a:lnTo>
                  <a:lnTo>
                    <a:pt x="149" y="0"/>
                  </a:lnTo>
                  <a:lnTo>
                    <a:pt x="333" y="0"/>
                  </a:lnTo>
                  <a:lnTo>
                    <a:pt x="333" y="97"/>
                  </a:lnTo>
                  <a:close/>
                </a:path>
              </a:pathLst>
            </a:custGeom>
            <a:solidFill>
              <a:srgbClr val="808080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Freeform 191"/>
            <p:cNvSpPr>
              <a:spLocks/>
            </p:cNvSpPr>
            <p:nvPr/>
          </p:nvSpPr>
          <p:spPr bwMode="gray">
            <a:xfrm>
              <a:off x="7443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Freeform 192"/>
            <p:cNvSpPr>
              <a:spLocks/>
            </p:cNvSpPr>
            <p:nvPr/>
          </p:nvSpPr>
          <p:spPr bwMode="gray">
            <a:xfrm>
              <a:off x="7443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Freeform 193"/>
            <p:cNvSpPr>
              <a:spLocks/>
            </p:cNvSpPr>
            <p:nvPr/>
          </p:nvSpPr>
          <p:spPr bwMode="gray">
            <a:xfrm>
              <a:off x="7594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4" name="AutoShape 194"/>
          <p:cNvSpPr>
            <a:spLocks noChangeArrowheads="1"/>
          </p:cNvSpPr>
          <p:nvPr>
            <p:custDataLst>
              <p:tags r:id="rId128"/>
            </p:custDataLst>
          </p:nvPr>
        </p:nvSpPr>
        <p:spPr bwMode="gray">
          <a:xfrm>
            <a:off x="2200300" y="2278097"/>
            <a:ext cx="810063" cy="388116"/>
          </a:xfrm>
          <a:prstGeom prst="flowChartDecision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05" name="AutoShape 195"/>
          <p:cNvSpPr>
            <a:spLocks noChangeArrowheads="1"/>
          </p:cNvSpPr>
          <p:nvPr>
            <p:custDataLst>
              <p:tags r:id="rId129"/>
            </p:custDataLst>
          </p:nvPr>
        </p:nvSpPr>
        <p:spPr bwMode="gray">
          <a:xfrm>
            <a:off x="3877773" y="2456909"/>
            <a:ext cx="481191" cy="2342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06" name="AutoShape 196"/>
          <p:cNvSpPr>
            <a:spLocks noChangeArrowheads="1"/>
          </p:cNvSpPr>
          <p:nvPr>
            <p:custDataLst>
              <p:tags r:id="rId130"/>
            </p:custDataLst>
          </p:nvPr>
        </p:nvSpPr>
        <p:spPr bwMode="gray">
          <a:xfrm>
            <a:off x="4101061" y="2077110"/>
            <a:ext cx="481191" cy="2342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07" name="AutoShape 197"/>
          <p:cNvSpPr>
            <a:spLocks noChangeArrowheads="1"/>
          </p:cNvSpPr>
          <p:nvPr>
            <p:custDataLst>
              <p:tags r:id="rId131"/>
            </p:custDataLst>
          </p:nvPr>
        </p:nvSpPr>
        <p:spPr bwMode="gray">
          <a:xfrm>
            <a:off x="5184377" y="2077110"/>
            <a:ext cx="481191" cy="2342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08" name="Oval 198"/>
          <p:cNvSpPr>
            <a:spLocks noChangeArrowheads="1"/>
          </p:cNvSpPr>
          <p:nvPr>
            <p:custDataLst>
              <p:tags r:id="rId132"/>
            </p:custDataLst>
          </p:nvPr>
        </p:nvSpPr>
        <p:spPr bwMode="gray">
          <a:xfrm>
            <a:off x="3881007" y="5685202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09" name="Oval 199"/>
          <p:cNvSpPr>
            <a:spLocks noChangeArrowheads="1"/>
          </p:cNvSpPr>
          <p:nvPr>
            <p:custDataLst>
              <p:tags r:id="rId133"/>
            </p:custDataLst>
          </p:nvPr>
        </p:nvSpPr>
        <p:spPr bwMode="gray">
          <a:xfrm>
            <a:off x="3829080" y="4276895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211" name="AutoShape 201"/>
          <p:cNvCxnSpPr>
            <a:cxnSpLocks noChangeShapeType="1"/>
            <a:stCxn id="208" idx="6"/>
            <a:endCxn id="284" idx="4"/>
          </p:cNvCxnSpPr>
          <p:nvPr>
            <p:custDataLst>
              <p:tags r:id="rId134"/>
            </p:custDataLst>
          </p:nvPr>
        </p:nvCxnSpPr>
        <p:spPr bwMode="gray">
          <a:xfrm flipV="1">
            <a:off x="3990054" y="5348373"/>
            <a:ext cx="1078353" cy="381185"/>
          </a:xfrm>
          <a:prstGeom prst="straightConnector1">
            <a:avLst/>
          </a:prstGeom>
          <a:noFill/>
          <a:ln w="12700">
            <a:solidFill>
              <a:schemeClr val="accent5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2" name="Oval 202"/>
          <p:cNvSpPr>
            <a:spLocks noChangeArrowheads="1"/>
          </p:cNvSpPr>
          <p:nvPr>
            <p:custDataLst>
              <p:tags r:id="rId135"/>
            </p:custDataLst>
          </p:nvPr>
        </p:nvSpPr>
        <p:spPr bwMode="gray">
          <a:xfrm>
            <a:off x="7244152" y="4951938"/>
            <a:ext cx="109047" cy="8732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grpSp>
        <p:nvGrpSpPr>
          <p:cNvPr id="7" name="Group 203"/>
          <p:cNvGrpSpPr>
            <a:grpSpLocks/>
          </p:cNvGrpSpPr>
          <p:nvPr>
            <p:custDataLst>
              <p:tags r:id="rId136"/>
            </p:custDataLst>
          </p:nvPr>
        </p:nvGrpSpPr>
        <p:grpSpPr bwMode="gray">
          <a:xfrm>
            <a:off x="3399816" y="5513320"/>
            <a:ext cx="725248" cy="345146"/>
            <a:chOff x="7130" y="3622"/>
            <a:chExt cx="572" cy="340"/>
          </a:xfrm>
        </p:grpSpPr>
        <p:sp>
          <p:nvSpPr>
            <p:cNvPr id="214" name="Freeform 204"/>
            <p:cNvSpPr>
              <a:spLocks/>
            </p:cNvSpPr>
            <p:nvPr/>
          </p:nvSpPr>
          <p:spPr bwMode="gray">
            <a:xfrm>
              <a:off x="7130" y="3795"/>
              <a:ext cx="572" cy="167"/>
            </a:xfrm>
            <a:custGeom>
              <a:avLst/>
              <a:gdLst/>
              <a:ahLst/>
              <a:cxnLst>
                <a:cxn ang="0">
                  <a:pos x="333" y="97"/>
                </a:cxn>
                <a:cxn ang="0">
                  <a:pos x="0" y="97"/>
                </a:cxn>
                <a:cxn ang="0">
                  <a:pos x="0" y="41"/>
                </a:cxn>
                <a:cxn ang="0">
                  <a:pos x="21" y="62"/>
                </a:cxn>
                <a:cxn ang="0">
                  <a:pos x="21" y="41"/>
                </a:cxn>
                <a:cxn ang="0">
                  <a:pos x="43" y="62"/>
                </a:cxn>
                <a:cxn ang="0">
                  <a:pos x="43" y="41"/>
                </a:cxn>
                <a:cxn ang="0">
                  <a:pos x="64" y="62"/>
                </a:cxn>
                <a:cxn ang="0">
                  <a:pos x="64" y="41"/>
                </a:cxn>
                <a:cxn ang="0">
                  <a:pos x="85" y="62"/>
                </a:cxn>
                <a:cxn ang="0">
                  <a:pos x="85" y="41"/>
                </a:cxn>
                <a:cxn ang="0">
                  <a:pos x="107" y="62"/>
                </a:cxn>
                <a:cxn ang="0">
                  <a:pos x="107" y="41"/>
                </a:cxn>
                <a:cxn ang="0">
                  <a:pos x="128" y="62"/>
                </a:cxn>
                <a:cxn ang="0">
                  <a:pos x="128" y="41"/>
                </a:cxn>
                <a:cxn ang="0">
                  <a:pos x="149" y="62"/>
                </a:cxn>
                <a:cxn ang="0">
                  <a:pos x="149" y="0"/>
                </a:cxn>
                <a:cxn ang="0">
                  <a:pos x="333" y="0"/>
                </a:cxn>
                <a:cxn ang="0">
                  <a:pos x="333" y="97"/>
                </a:cxn>
              </a:cxnLst>
              <a:rect l="0" t="0" r="r" b="b"/>
              <a:pathLst>
                <a:path w="333" h="97">
                  <a:moveTo>
                    <a:pt x="333" y="97"/>
                  </a:moveTo>
                  <a:lnTo>
                    <a:pt x="0" y="97"/>
                  </a:lnTo>
                  <a:lnTo>
                    <a:pt x="0" y="41"/>
                  </a:lnTo>
                  <a:lnTo>
                    <a:pt x="21" y="62"/>
                  </a:lnTo>
                  <a:lnTo>
                    <a:pt x="21" y="41"/>
                  </a:lnTo>
                  <a:lnTo>
                    <a:pt x="43" y="62"/>
                  </a:lnTo>
                  <a:lnTo>
                    <a:pt x="43" y="41"/>
                  </a:lnTo>
                  <a:lnTo>
                    <a:pt x="64" y="62"/>
                  </a:lnTo>
                  <a:lnTo>
                    <a:pt x="64" y="41"/>
                  </a:lnTo>
                  <a:lnTo>
                    <a:pt x="85" y="62"/>
                  </a:lnTo>
                  <a:lnTo>
                    <a:pt x="85" y="41"/>
                  </a:lnTo>
                  <a:lnTo>
                    <a:pt x="107" y="62"/>
                  </a:lnTo>
                  <a:lnTo>
                    <a:pt x="107" y="41"/>
                  </a:lnTo>
                  <a:lnTo>
                    <a:pt x="128" y="62"/>
                  </a:lnTo>
                  <a:lnTo>
                    <a:pt x="128" y="41"/>
                  </a:lnTo>
                  <a:lnTo>
                    <a:pt x="149" y="62"/>
                  </a:lnTo>
                  <a:lnTo>
                    <a:pt x="149" y="0"/>
                  </a:lnTo>
                  <a:lnTo>
                    <a:pt x="333" y="0"/>
                  </a:lnTo>
                  <a:lnTo>
                    <a:pt x="333" y="97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5" name="Freeform 205"/>
            <p:cNvSpPr>
              <a:spLocks/>
            </p:cNvSpPr>
            <p:nvPr/>
          </p:nvSpPr>
          <p:spPr bwMode="gray">
            <a:xfrm>
              <a:off x="7443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Freeform 206"/>
            <p:cNvSpPr>
              <a:spLocks/>
            </p:cNvSpPr>
            <p:nvPr/>
          </p:nvSpPr>
          <p:spPr bwMode="gray">
            <a:xfrm>
              <a:off x="7443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Freeform 207"/>
            <p:cNvSpPr>
              <a:spLocks/>
            </p:cNvSpPr>
            <p:nvPr/>
          </p:nvSpPr>
          <p:spPr bwMode="gray">
            <a:xfrm>
              <a:off x="7594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208"/>
          <p:cNvGrpSpPr>
            <a:grpSpLocks/>
          </p:cNvGrpSpPr>
          <p:nvPr>
            <p:custDataLst>
              <p:tags r:id="rId137"/>
            </p:custDataLst>
          </p:nvPr>
        </p:nvGrpSpPr>
        <p:grpSpPr bwMode="gray">
          <a:xfrm>
            <a:off x="4263536" y="5435699"/>
            <a:ext cx="559082" cy="117821"/>
            <a:chOff x="6409" y="3902"/>
            <a:chExt cx="1581" cy="418"/>
          </a:xfrm>
          <a:solidFill>
            <a:schemeClr val="accent5"/>
          </a:solidFill>
        </p:grpSpPr>
        <p:grpSp>
          <p:nvGrpSpPr>
            <p:cNvPr id="38" name="Group 209"/>
            <p:cNvGrpSpPr>
              <a:grpSpLocks/>
            </p:cNvGrpSpPr>
            <p:nvPr/>
          </p:nvGrpSpPr>
          <p:grpSpPr bwMode="gray">
            <a:xfrm flipH="1">
              <a:off x="6409" y="3906"/>
              <a:ext cx="1581" cy="419"/>
              <a:chOff x="663" y="2947"/>
              <a:chExt cx="2404" cy="636"/>
            </a:xfrm>
            <a:grpFill/>
          </p:grpSpPr>
          <p:sp>
            <p:nvSpPr>
              <p:cNvPr id="222" name="Rectangle 210"/>
              <p:cNvSpPr>
                <a:spLocks noChangeArrowheads="1"/>
              </p:cNvSpPr>
              <p:nvPr/>
            </p:nvSpPr>
            <p:spPr bwMode="gray">
              <a:xfrm>
                <a:off x="1118" y="2947"/>
                <a:ext cx="1949" cy="538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3" name="Freeform 211"/>
              <p:cNvSpPr>
                <a:spLocks/>
              </p:cNvSpPr>
              <p:nvPr/>
            </p:nvSpPr>
            <p:spPr bwMode="gray">
              <a:xfrm>
                <a:off x="663" y="3028"/>
                <a:ext cx="390" cy="460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90" y="460"/>
                  </a:cxn>
                  <a:cxn ang="0">
                    <a:pos x="0" y="460"/>
                  </a:cxn>
                  <a:cxn ang="0">
                    <a:pos x="0" y="191"/>
                  </a:cxn>
                  <a:cxn ang="0">
                    <a:pos x="62" y="1"/>
                  </a:cxn>
                  <a:cxn ang="0">
                    <a:pos x="390" y="0"/>
                  </a:cxn>
                </a:cxnLst>
                <a:rect l="0" t="0" r="r" b="b"/>
                <a:pathLst>
                  <a:path w="390" h="460">
                    <a:moveTo>
                      <a:pt x="390" y="0"/>
                    </a:moveTo>
                    <a:lnTo>
                      <a:pt x="390" y="460"/>
                    </a:lnTo>
                    <a:lnTo>
                      <a:pt x="0" y="460"/>
                    </a:lnTo>
                    <a:lnTo>
                      <a:pt x="0" y="191"/>
                    </a:lnTo>
                    <a:lnTo>
                      <a:pt x="62" y="1"/>
                    </a:lnTo>
                    <a:lnTo>
                      <a:pt x="390" y="0"/>
                    </a:lnTo>
                    <a:close/>
                  </a:path>
                </a:pathLst>
              </a:cu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" name="Group 212"/>
              <p:cNvGrpSpPr>
                <a:grpSpLocks/>
              </p:cNvGrpSpPr>
              <p:nvPr/>
            </p:nvGrpSpPr>
            <p:grpSpPr bwMode="gray">
              <a:xfrm>
                <a:off x="746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44" name="Oval 213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5" name="Oval 214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68" name="Group 215"/>
              <p:cNvGrpSpPr>
                <a:grpSpLocks/>
              </p:cNvGrpSpPr>
              <p:nvPr/>
            </p:nvGrpSpPr>
            <p:grpSpPr bwMode="gray">
              <a:xfrm>
                <a:off x="1183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42" name="Oval 216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3" name="Oval 217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7" name="Group 218"/>
              <p:cNvGrpSpPr>
                <a:grpSpLocks/>
              </p:cNvGrpSpPr>
              <p:nvPr/>
            </p:nvGrpSpPr>
            <p:grpSpPr bwMode="gray">
              <a:xfrm>
                <a:off x="1404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40" name="Oval 219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1" name="Oval 220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3" name="Group 221"/>
              <p:cNvGrpSpPr>
                <a:grpSpLocks/>
              </p:cNvGrpSpPr>
              <p:nvPr/>
            </p:nvGrpSpPr>
            <p:grpSpPr bwMode="gray">
              <a:xfrm>
                <a:off x="1635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38" name="Oval 222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9" name="Oval 223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31" name="Group 224"/>
              <p:cNvGrpSpPr>
                <a:grpSpLocks/>
              </p:cNvGrpSpPr>
              <p:nvPr/>
            </p:nvGrpSpPr>
            <p:grpSpPr bwMode="gray">
              <a:xfrm>
                <a:off x="2546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36" name="Oval 225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7" name="Oval 226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99" name="Group 227"/>
              <p:cNvGrpSpPr>
                <a:grpSpLocks/>
              </p:cNvGrpSpPr>
              <p:nvPr/>
            </p:nvGrpSpPr>
            <p:grpSpPr bwMode="gray">
              <a:xfrm>
                <a:off x="2777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34" name="Oval 228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5" name="Oval 229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13" name="Group 230"/>
              <p:cNvGrpSpPr>
                <a:grpSpLocks/>
              </p:cNvGrpSpPr>
              <p:nvPr/>
            </p:nvGrpSpPr>
            <p:grpSpPr bwMode="gray">
              <a:xfrm>
                <a:off x="2316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32" name="Oval 231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3" name="Oval 232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31" name="Line 233"/>
              <p:cNvSpPr>
                <a:spLocks noChangeShapeType="1"/>
              </p:cNvSpPr>
              <p:nvPr/>
            </p:nvSpPr>
            <p:spPr bwMode="gray">
              <a:xfrm>
                <a:off x="1042" y="3485"/>
                <a:ext cx="120" cy="0"/>
              </a:xfrm>
              <a:prstGeom prst="line">
                <a:avLst/>
              </a:prstGeom>
              <a:grp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0" name="Freeform 234"/>
            <p:cNvSpPr>
              <a:spLocks/>
            </p:cNvSpPr>
            <p:nvPr/>
          </p:nvSpPr>
          <p:spPr bwMode="gray">
            <a:xfrm flipH="1">
              <a:off x="7760" y="3986"/>
              <a:ext cx="189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4" y="0"/>
                </a:cxn>
                <a:cxn ang="0">
                  <a:pos x="187" y="0"/>
                </a:cxn>
                <a:cxn ang="0">
                  <a:pos x="189" y="93"/>
                </a:cxn>
                <a:cxn ang="0">
                  <a:pos x="0" y="93"/>
                </a:cxn>
              </a:cxnLst>
              <a:rect l="0" t="0" r="r" b="b"/>
              <a:pathLst>
                <a:path w="189" h="93">
                  <a:moveTo>
                    <a:pt x="0" y="93"/>
                  </a:moveTo>
                  <a:lnTo>
                    <a:pt x="34" y="0"/>
                  </a:lnTo>
                  <a:lnTo>
                    <a:pt x="187" y="0"/>
                  </a:lnTo>
                  <a:lnTo>
                    <a:pt x="189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Line 235"/>
            <p:cNvSpPr>
              <a:spLocks noChangeShapeType="1"/>
            </p:cNvSpPr>
            <p:nvPr/>
          </p:nvSpPr>
          <p:spPr bwMode="gray">
            <a:xfrm flipH="1">
              <a:off x="7914" y="4079"/>
              <a:ext cx="42" cy="19"/>
            </a:xfrm>
            <a:prstGeom prst="line">
              <a:avLst/>
            </a:prstGeom>
            <a:grpFill/>
            <a:ln w="190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8" name="Group 236"/>
          <p:cNvGrpSpPr>
            <a:grpSpLocks/>
          </p:cNvGrpSpPr>
          <p:nvPr>
            <p:custDataLst>
              <p:tags r:id="rId138"/>
            </p:custDataLst>
          </p:nvPr>
        </p:nvGrpSpPr>
        <p:grpSpPr bwMode="gray">
          <a:xfrm>
            <a:off x="1982206" y="5740647"/>
            <a:ext cx="559082" cy="117821"/>
            <a:chOff x="6409" y="3902"/>
            <a:chExt cx="1581" cy="418"/>
          </a:xfrm>
          <a:solidFill>
            <a:schemeClr val="accent5"/>
          </a:solidFill>
        </p:grpSpPr>
        <p:grpSp>
          <p:nvGrpSpPr>
            <p:cNvPr id="219" name="Group 237"/>
            <p:cNvGrpSpPr>
              <a:grpSpLocks/>
            </p:cNvGrpSpPr>
            <p:nvPr/>
          </p:nvGrpSpPr>
          <p:grpSpPr bwMode="gray">
            <a:xfrm flipH="1">
              <a:off x="6409" y="3906"/>
              <a:ext cx="1581" cy="419"/>
              <a:chOff x="663" y="2947"/>
              <a:chExt cx="2404" cy="636"/>
            </a:xfrm>
            <a:grpFill/>
          </p:grpSpPr>
          <p:sp>
            <p:nvSpPr>
              <p:cNvPr id="250" name="Rectangle 238"/>
              <p:cNvSpPr>
                <a:spLocks noChangeArrowheads="1"/>
              </p:cNvSpPr>
              <p:nvPr/>
            </p:nvSpPr>
            <p:spPr bwMode="gray">
              <a:xfrm>
                <a:off x="1118" y="2947"/>
                <a:ext cx="1949" cy="538"/>
              </a:xfrm>
              <a:prstGeom prst="rect">
                <a:avLst/>
              </a:prstGeom>
              <a:grp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1" name="Freeform 239"/>
              <p:cNvSpPr>
                <a:spLocks/>
              </p:cNvSpPr>
              <p:nvPr/>
            </p:nvSpPr>
            <p:spPr bwMode="gray">
              <a:xfrm>
                <a:off x="663" y="3028"/>
                <a:ext cx="390" cy="460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390" y="460"/>
                  </a:cxn>
                  <a:cxn ang="0">
                    <a:pos x="0" y="460"/>
                  </a:cxn>
                  <a:cxn ang="0">
                    <a:pos x="0" y="191"/>
                  </a:cxn>
                  <a:cxn ang="0">
                    <a:pos x="62" y="1"/>
                  </a:cxn>
                  <a:cxn ang="0">
                    <a:pos x="390" y="0"/>
                  </a:cxn>
                </a:cxnLst>
                <a:rect l="0" t="0" r="r" b="b"/>
                <a:pathLst>
                  <a:path w="390" h="460">
                    <a:moveTo>
                      <a:pt x="390" y="0"/>
                    </a:moveTo>
                    <a:lnTo>
                      <a:pt x="390" y="460"/>
                    </a:lnTo>
                    <a:lnTo>
                      <a:pt x="0" y="460"/>
                    </a:lnTo>
                    <a:lnTo>
                      <a:pt x="0" y="191"/>
                    </a:lnTo>
                    <a:lnTo>
                      <a:pt x="62" y="1"/>
                    </a:lnTo>
                    <a:lnTo>
                      <a:pt x="390" y="0"/>
                    </a:lnTo>
                    <a:close/>
                  </a:path>
                </a:pathLst>
              </a:cu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24" name="Group 240"/>
              <p:cNvGrpSpPr>
                <a:grpSpLocks/>
              </p:cNvGrpSpPr>
              <p:nvPr/>
            </p:nvGrpSpPr>
            <p:grpSpPr bwMode="gray">
              <a:xfrm>
                <a:off x="746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72" name="Oval 241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3" name="Oval 242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5" name="Group 243"/>
              <p:cNvGrpSpPr>
                <a:grpSpLocks/>
              </p:cNvGrpSpPr>
              <p:nvPr/>
            </p:nvGrpSpPr>
            <p:grpSpPr bwMode="gray">
              <a:xfrm>
                <a:off x="1183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70" name="Oval 244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1" name="Oval 245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6" name="Group 246"/>
              <p:cNvGrpSpPr>
                <a:grpSpLocks/>
              </p:cNvGrpSpPr>
              <p:nvPr/>
            </p:nvGrpSpPr>
            <p:grpSpPr bwMode="gray">
              <a:xfrm>
                <a:off x="1404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68" name="Oval 247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9" name="Oval 248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7" name="Group 249"/>
              <p:cNvGrpSpPr>
                <a:grpSpLocks/>
              </p:cNvGrpSpPr>
              <p:nvPr/>
            </p:nvGrpSpPr>
            <p:grpSpPr bwMode="gray">
              <a:xfrm>
                <a:off x="1635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66" name="Oval 250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" name="Oval 251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8" name="Group 252"/>
              <p:cNvGrpSpPr>
                <a:grpSpLocks/>
              </p:cNvGrpSpPr>
              <p:nvPr/>
            </p:nvGrpSpPr>
            <p:grpSpPr bwMode="gray">
              <a:xfrm>
                <a:off x="2546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64" name="Oval 253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5" name="Oval 254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29" name="Group 255"/>
              <p:cNvGrpSpPr>
                <a:grpSpLocks/>
              </p:cNvGrpSpPr>
              <p:nvPr/>
            </p:nvGrpSpPr>
            <p:grpSpPr bwMode="gray">
              <a:xfrm>
                <a:off x="2777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62" name="Oval 256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3" name="Oval 257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0" name="Group 258"/>
              <p:cNvGrpSpPr>
                <a:grpSpLocks/>
              </p:cNvGrpSpPr>
              <p:nvPr/>
            </p:nvGrpSpPr>
            <p:grpSpPr bwMode="gray">
              <a:xfrm>
                <a:off x="2316" y="3389"/>
                <a:ext cx="194" cy="194"/>
                <a:chOff x="3838" y="2230"/>
                <a:chExt cx="452" cy="452"/>
              </a:xfrm>
              <a:grpFill/>
            </p:grpSpPr>
            <p:sp>
              <p:nvSpPr>
                <p:cNvPr id="260" name="Oval 259"/>
                <p:cNvSpPr>
                  <a:spLocks noChangeArrowheads="1"/>
                </p:cNvSpPr>
                <p:nvPr/>
              </p:nvSpPr>
              <p:spPr bwMode="gray">
                <a:xfrm>
                  <a:off x="3838" y="2230"/>
                  <a:ext cx="452" cy="452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1" name="Oval 260"/>
                <p:cNvSpPr>
                  <a:spLocks noChangeArrowheads="1"/>
                </p:cNvSpPr>
                <p:nvPr/>
              </p:nvSpPr>
              <p:spPr bwMode="gray">
                <a:xfrm>
                  <a:off x="3904" y="2296"/>
                  <a:ext cx="320" cy="320"/>
                </a:xfrm>
                <a:prstGeom prst="ellipse">
                  <a:avLst/>
                </a:prstGeom>
                <a:grpFill/>
                <a:ln w="1905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59" name="Line 261"/>
              <p:cNvSpPr>
                <a:spLocks noChangeShapeType="1"/>
              </p:cNvSpPr>
              <p:nvPr/>
            </p:nvSpPr>
            <p:spPr bwMode="gray">
              <a:xfrm>
                <a:off x="1042" y="3485"/>
                <a:ext cx="120" cy="0"/>
              </a:xfrm>
              <a:prstGeom prst="line">
                <a:avLst/>
              </a:prstGeom>
              <a:grp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48" name="Freeform 262"/>
            <p:cNvSpPr>
              <a:spLocks/>
            </p:cNvSpPr>
            <p:nvPr/>
          </p:nvSpPr>
          <p:spPr bwMode="gray">
            <a:xfrm flipH="1">
              <a:off x="7760" y="3986"/>
              <a:ext cx="189" cy="9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4" y="0"/>
                </a:cxn>
                <a:cxn ang="0">
                  <a:pos x="187" y="0"/>
                </a:cxn>
                <a:cxn ang="0">
                  <a:pos x="189" y="93"/>
                </a:cxn>
                <a:cxn ang="0">
                  <a:pos x="0" y="93"/>
                </a:cxn>
              </a:cxnLst>
              <a:rect l="0" t="0" r="r" b="b"/>
              <a:pathLst>
                <a:path w="189" h="93">
                  <a:moveTo>
                    <a:pt x="0" y="93"/>
                  </a:moveTo>
                  <a:lnTo>
                    <a:pt x="34" y="0"/>
                  </a:lnTo>
                  <a:lnTo>
                    <a:pt x="187" y="0"/>
                  </a:lnTo>
                  <a:lnTo>
                    <a:pt x="189" y="93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Line 263"/>
            <p:cNvSpPr>
              <a:spLocks noChangeShapeType="1"/>
            </p:cNvSpPr>
            <p:nvPr/>
          </p:nvSpPr>
          <p:spPr bwMode="gray">
            <a:xfrm flipH="1">
              <a:off x="7914" y="4079"/>
              <a:ext cx="42" cy="19"/>
            </a:xfrm>
            <a:prstGeom prst="line">
              <a:avLst/>
            </a:prstGeom>
            <a:grpFill/>
            <a:ln w="190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274" name="AutoShape 264"/>
          <p:cNvCxnSpPr>
            <a:cxnSpLocks noChangeShapeType="1"/>
            <a:stCxn id="275" idx="6"/>
            <a:endCxn id="276" idx="2"/>
          </p:cNvCxnSpPr>
          <p:nvPr>
            <p:custDataLst>
              <p:tags r:id="rId139"/>
            </p:custDataLst>
          </p:nvPr>
        </p:nvCxnSpPr>
        <p:spPr bwMode="gray">
          <a:xfrm>
            <a:off x="2319732" y="5114115"/>
            <a:ext cx="839488" cy="0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</p:cxnSp>
      <p:sp>
        <p:nvSpPr>
          <p:cNvPr id="275" name="Oval 265"/>
          <p:cNvSpPr>
            <a:spLocks noChangeArrowheads="1"/>
          </p:cNvSpPr>
          <p:nvPr>
            <p:custDataLst>
              <p:tags r:id="rId140"/>
            </p:custDataLst>
          </p:nvPr>
        </p:nvSpPr>
        <p:spPr bwMode="gray">
          <a:xfrm>
            <a:off x="2210685" y="5069761"/>
            <a:ext cx="109047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76" name="Oval 266"/>
          <p:cNvSpPr>
            <a:spLocks noChangeArrowheads="1"/>
          </p:cNvSpPr>
          <p:nvPr>
            <p:custDataLst>
              <p:tags r:id="rId141"/>
            </p:custDataLst>
          </p:nvPr>
        </p:nvSpPr>
        <p:spPr bwMode="gray">
          <a:xfrm>
            <a:off x="3159221" y="5069761"/>
            <a:ext cx="109047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grpSp>
        <p:nvGrpSpPr>
          <p:cNvPr id="246" name="Group 267"/>
          <p:cNvGrpSpPr>
            <a:grpSpLocks/>
          </p:cNvGrpSpPr>
          <p:nvPr>
            <p:custDataLst>
              <p:tags r:id="rId142"/>
            </p:custDataLst>
          </p:nvPr>
        </p:nvGrpSpPr>
        <p:grpSpPr bwMode="gray">
          <a:xfrm>
            <a:off x="1904316" y="4784216"/>
            <a:ext cx="725248" cy="345146"/>
            <a:chOff x="7130" y="3622"/>
            <a:chExt cx="572" cy="340"/>
          </a:xfrm>
        </p:grpSpPr>
        <p:sp>
          <p:nvSpPr>
            <p:cNvPr id="278" name="Freeform 268"/>
            <p:cNvSpPr>
              <a:spLocks/>
            </p:cNvSpPr>
            <p:nvPr/>
          </p:nvSpPr>
          <p:spPr bwMode="gray">
            <a:xfrm>
              <a:off x="7130" y="3795"/>
              <a:ext cx="572" cy="167"/>
            </a:xfrm>
            <a:custGeom>
              <a:avLst/>
              <a:gdLst/>
              <a:ahLst/>
              <a:cxnLst>
                <a:cxn ang="0">
                  <a:pos x="333" y="97"/>
                </a:cxn>
                <a:cxn ang="0">
                  <a:pos x="0" y="97"/>
                </a:cxn>
                <a:cxn ang="0">
                  <a:pos x="0" y="41"/>
                </a:cxn>
                <a:cxn ang="0">
                  <a:pos x="21" y="62"/>
                </a:cxn>
                <a:cxn ang="0">
                  <a:pos x="21" y="41"/>
                </a:cxn>
                <a:cxn ang="0">
                  <a:pos x="43" y="62"/>
                </a:cxn>
                <a:cxn ang="0">
                  <a:pos x="43" y="41"/>
                </a:cxn>
                <a:cxn ang="0">
                  <a:pos x="64" y="62"/>
                </a:cxn>
                <a:cxn ang="0">
                  <a:pos x="64" y="41"/>
                </a:cxn>
                <a:cxn ang="0">
                  <a:pos x="85" y="62"/>
                </a:cxn>
                <a:cxn ang="0">
                  <a:pos x="85" y="41"/>
                </a:cxn>
                <a:cxn ang="0">
                  <a:pos x="107" y="62"/>
                </a:cxn>
                <a:cxn ang="0">
                  <a:pos x="107" y="41"/>
                </a:cxn>
                <a:cxn ang="0">
                  <a:pos x="128" y="62"/>
                </a:cxn>
                <a:cxn ang="0">
                  <a:pos x="128" y="41"/>
                </a:cxn>
                <a:cxn ang="0">
                  <a:pos x="149" y="62"/>
                </a:cxn>
                <a:cxn ang="0">
                  <a:pos x="149" y="0"/>
                </a:cxn>
                <a:cxn ang="0">
                  <a:pos x="333" y="0"/>
                </a:cxn>
                <a:cxn ang="0">
                  <a:pos x="333" y="97"/>
                </a:cxn>
              </a:cxnLst>
              <a:rect l="0" t="0" r="r" b="b"/>
              <a:pathLst>
                <a:path w="333" h="97">
                  <a:moveTo>
                    <a:pt x="333" y="97"/>
                  </a:moveTo>
                  <a:lnTo>
                    <a:pt x="0" y="97"/>
                  </a:lnTo>
                  <a:lnTo>
                    <a:pt x="0" y="41"/>
                  </a:lnTo>
                  <a:lnTo>
                    <a:pt x="21" y="62"/>
                  </a:lnTo>
                  <a:lnTo>
                    <a:pt x="21" y="41"/>
                  </a:lnTo>
                  <a:lnTo>
                    <a:pt x="43" y="62"/>
                  </a:lnTo>
                  <a:lnTo>
                    <a:pt x="43" y="41"/>
                  </a:lnTo>
                  <a:lnTo>
                    <a:pt x="64" y="62"/>
                  </a:lnTo>
                  <a:lnTo>
                    <a:pt x="64" y="41"/>
                  </a:lnTo>
                  <a:lnTo>
                    <a:pt x="85" y="62"/>
                  </a:lnTo>
                  <a:lnTo>
                    <a:pt x="85" y="41"/>
                  </a:lnTo>
                  <a:lnTo>
                    <a:pt x="107" y="62"/>
                  </a:lnTo>
                  <a:lnTo>
                    <a:pt x="107" y="41"/>
                  </a:lnTo>
                  <a:lnTo>
                    <a:pt x="128" y="62"/>
                  </a:lnTo>
                  <a:lnTo>
                    <a:pt x="128" y="41"/>
                  </a:lnTo>
                  <a:lnTo>
                    <a:pt x="149" y="62"/>
                  </a:lnTo>
                  <a:lnTo>
                    <a:pt x="149" y="0"/>
                  </a:lnTo>
                  <a:lnTo>
                    <a:pt x="333" y="0"/>
                  </a:lnTo>
                  <a:lnTo>
                    <a:pt x="333" y="97"/>
                  </a:lnTo>
                  <a:close/>
                </a:path>
              </a:pathLst>
            </a:custGeom>
            <a:solidFill>
              <a:srgbClr val="808080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gray">
            <a:xfrm>
              <a:off x="7443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gray">
            <a:xfrm>
              <a:off x="7443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gray">
            <a:xfrm>
              <a:off x="7594" y="3622"/>
              <a:ext cx="56" cy="16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3" y="96"/>
                </a:cxn>
                <a:cxn ang="0">
                  <a:pos x="27" y="0"/>
                </a:cxn>
                <a:cxn ang="0">
                  <a:pos x="6" y="0"/>
                </a:cxn>
                <a:cxn ang="0">
                  <a:pos x="0" y="96"/>
                </a:cxn>
              </a:cxnLst>
              <a:rect l="0" t="0" r="r" b="b"/>
              <a:pathLst>
                <a:path w="33" h="96">
                  <a:moveTo>
                    <a:pt x="0" y="96"/>
                  </a:moveTo>
                  <a:lnTo>
                    <a:pt x="33" y="96"/>
                  </a:lnTo>
                  <a:lnTo>
                    <a:pt x="27" y="0"/>
                  </a:lnTo>
                  <a:lnTo>
                    <a:pt x="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2" name="Oval 272"/>
          <p:cNvSpPr>
            <a:spLocks noChangeArrowheads="1"/>
          </p:cNvSpPr>
          <p:nvPr>
            <p:custDataLst>
              <p:tags r:id="rId143"/>
            </p:custDataLst>
          </p:nvPr>
        </p:nvSpPr>
        <p:spPr bwMode="gray">
          <a:xfrm>
            <a:off x="2482438" y="4975504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83" name="Oval 273"/>
          <p:cNvSpPr>
            <a:spLocks noChangeArrowheads="1"/>
          </p:cNvSpPr>
          <p:nvPr>
            <p:custDataLst>
              <p:tags r:id="rId144"/>
            </p:custDataLst>
          </p:nvPr>
        </p:nvSpPr>
        <p:spPr bwMode="gray">
          <a:xfrm>
            <a:off x="2513594" y="5261046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84" name="Oval 274"/>
          <p:cNvSpPr>
            <a:spLocks noChangeArrowheads="1"/>
          </p:cNvSpPr>
          <p:nvPr>
            <p:custDataLst>
              <p:tags r:id="rId145"/>
            </p:custDataLst>
          </p:nvPr>
        </p:nvSpPr>
        <p:spPr bwMode="gray">
          <a:xfrm>
            <a:off x="5013019" y="5261046"/>
            <a:ext cx="109046" cy="87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85" name="Oval 275"/>
          <p:cNvSpPr>
            <a:spLocks noChangeArrowheads="1"/>
          </p:cNvSpPr>
          <p:nvPr>
            <p:custDataLst>
              <p:tags r:id="rId146"/>
            </p:custDataLst>
          </p:nvPr>
        </p:nvSpPr>
        <p:spPr bwMode="gray">
          <a:xfrm>
            <a:off x="5061483" y="2606609"/>
            <a:ext cx="109046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86" name="Oval 276"/>
          <p:cNvSpPr>
            <a:spLocks noChangeArrowheads="1"/>
          </p:cNvSpPr>
          <p:nvPr>
            <p:custDataLst>
              <p:tags r:id="rId147"/>
            </p:custDataLst>
          </p:nvPr>
        </p:nvSpPr>
        <p:spPr bwMode="gray">
          <a:xfrm>
            <a:off x="5011287" y="2606609"/>
            <a:ext cx="109047" cy="87326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cxnSp>
        <p:nvCxnSpPr>
          <p:cNvPr id="287" name="AutoShape 277"/>
          <p:cNvCxnSpPr>
            <a:cxnSpLocks noChangeShapeType="1"/>
            <a:stCxn id="189" idx="2"/>
          </p:cNvCxnSpPr>
          <p:nvPr>
            <p:custDataLst>
              <p:tags r:id="rId148"/>
            </p:custDataLst>
          </p:nvPr>
        </p:nvCxnSpPr>
        <p:spPr bwMode="gray">
          <a:xfrm>
            <a:off x="2671105" y="4375311"/>
            <a:ext cx="524464" cy="681975"/>
          </a:xfrm>
          <a:prstGeom prst="straightConnector1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</p:spPr>
      </p:cxnSp>
      <p:sp>
        <p:nvSpPr>
          <p:cNvPr id="288" name="AutoShape 278"/>
          <p:cNvSpPr>
            <a:spLocks noChangeArrowheads="1"/>
          </p:cNvSpPr>
          <p:nvPr>
            <p:custDataLst>
              <p:tags r:id="rId149"/>
            </p:custDataLst>
          </p:nvPr>
        </p:nvSpPr>
        <p:spPr bwMode="gray">
          <a:xfrm>
            <a:off x="2875352" y="4750951"/>
            <a:ext cx="1177014" cy="182969"/>
          </a:xfrm>
          <a:prstGeom prst="roundRect">
            <a:avLst>
              <a:gd name="adj" fmla="val 16667"/>
            </a:avLst>
          </a:prstGeom>
          <a:solidFill>
            <a:schemeClr val="hlink">
              <a:alpha val="5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>
                <a:solidFill>
                  <a:schemeClr val="bg1"/>
                </a:solidFill>
              </a:rPr>
              <a:t>Inland Shipping</a:t>
            </a:r>
          </a:p>
        </p:txBody>
      </p:sp>
      <p:sp>
        <p:nvSpPr>
          <p:cNvPr id="289" name="AutoShape 279"/>
          <p:cNvSpPr>
            <a:spLocks noChangeArrowheads="1"/>
          </p:cNvSpPr>
          <p:nvPr>
            <p:custDataLst>
              <p:tags r:id="rId150"/>
            </p:custDataLst>
          </p:nvPr>
        </p:nvSpPr>
        <p:spPr bwMode="gray">
          <a:xfrm>
            <a:off x="2672837" y="4502835"/>
            <a:ext cx="912185" cy="182969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/>
              <a:t>RFID data</a:t>
            </a:r>
          </a:p>
        </p:txBody>
      </p:sp>
      <p:sp>
        <p:nvSpPr>
          <p:cNvPr id="290" name="AutoShape 280"/>
          <p:cNvSpPr>
            <a:spLocks noChangeArrowheads="1"/>
          </p:cNvSpPr>
          <p:nvPr>
            <p:custDataLst>
              <p:tags r:id="rId151"/>
            </p:custDataLst>
          </p:nvPr>
        </p:nvSpPr>
        <p:spPr bwMode="gray">
          <a:xfrm>
            <a:off x="4476438" y="4502835"/>
            <a:ext cx="977960" cy="182969"/>
          </a:xfrm>
          <a:prstGeom prst="roundRect">
            <a:avLst>
              <a:gd name="adj" fmla="val 16667"/>
            </a:avLst>
          </a:pr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sz="1000"/>
              <a:t>Scanning</a:t>
            </a:r>
          </a:p>
        </p:txBody>
      </p:sp>
      <p:sp>
        <p:nvSpPr>
          <p:cNvPr id="291" name="AutoShape 281"/>
          <p:cNvSpPr>
            <a:spLocks noChangeArrowheads="1"/>
          </p:cNvSpPr>
          <p:nvPr>
            <p:custDataLst>
              <p:tags r:id="rId152"/>
            </p:custDataLst>
          </p:nvPr>
        </p:nvSpPr>
        <p:spPr bwMode="gray">
          <a:xfrm>
            <a:off x="4961092" y="2456909"/>
            <a:ext cx="481191" cy="2342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/>
          </a:p>
        </p:txBody>
      </p:sp>
      <p:sp>
        <p:nvSpPr>
          <p:cNvPr id="210" name="Rectangle 200"/>
          <p:cNvSpPr>
            <a:spLocks noChangeArrowheads="1"/>
          </p:cNvSpPr>
          <p:nvPr>
            <p:custDataLst>
              <p:tags r:id="rId153"/>
            </p:custDataLst>
          </p:nvPr>
        </p:nvSpPr>
        <p:spPr bwMode="gray">
          <a:xfrm>
            <a:off x="4138026" y="1703564"/>
            <a:ext cx="4200182" cy="5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l">
              <a:spcBef>
                <a:spcPct val="50000"/>
              </a:spcBef>
              <a:buSzPct val="85000"/>
              <a:buFont typeface="Monotype Sorts" pitchFamily="2" charset="2"/>
              <a:buNone/>
            </a:pPr>
            <a:r>
              <a:rPr lang="en-US" b="1" dirty="0" smtClean="0"/>
              <a:t> networked </a:t>
            </a:r>
            <a:r>
              <a:rPr lang="en-US" b="1" dirty="0"/>
              <a:t>Business Operating </a:t>
            </a:r>
            <a:r>
              <a:rPr lang="en-US" b="1" dirty="0" smtClean="0"/>
              <a:t>System (</a:t>
            </a:r>
            <a:r>
              <a:rPr lang="en-US" b="1" dirty="0" err="1" smtClean="0"/>
              <a:t>nBOS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kt 2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4610" name="think-cell Slide" r:id="rId16" imgW="360" imgH="360" progId="TCLayout.ActiveDocument.1">
              <p:embed/>
            </p:oleObj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Consumer ICT Mediation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Consumer Brands, Smart Agents und neue </a:t>
            </a:r>
            <a:r>
              <a:rPr lang="en-US" dirty="0" err="1" smtClean="0"/>
              <a:t>Mobilitätskonzepte</a:t>
            </a:r>
            <a:r>
              <a:rPr lang="en-US" dirty="0" smtClean="0"/>
              <a:t> </a:t>
            </a:r>
            <a:r>
              <a:rPr lang="en-US" dirty="0" err="1" smtClean="0"/>
              <a:t>bilden</a:t>
            </a:r>
            <a:r>
              <a:rPr lang="en-US" dirty="0" smtClean="0"/>
              <a:t> den </a:t>
            </a:r>
            <a:r>
              <a:rPr lang="en-US" dirty="0" err="1" smtClean="0"/>
              <a:t>Rahmen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Smart Business Networks. 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© Detecon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5"/>
            </p:custDataLst>
          </p:nvPr>
        </p:nvSpPr>
        <p:spPr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4</a:t>
            </a:fld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7" name="OT_TextBox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  <p:pic>
        <p:nvPicPr>
          <p:cNvPr id="16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 l="14891"/>
          <a:stretch>
            <a:fillRect/>
          </a:stretch>
        </p:blipFill>
        <p:spPr bwMode="auto">
          <a:xfrm>
            <a:off x="755298" y="1707875"/>
            <a:ext cx="4504177" cy="18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6066" y="3741620"/>
            <a:ext cx="1922027" cy="24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T_TextBox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5914165" y="1737993"/>
            <a:ext cx="2804692" cy="192524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/>
            </a:solidFill>
            <a:prstDash val="solid"/>
          </a:ln>
        </p:spPr>
        <p:txBody>
          <a:bodyPr vert="horz" wrap="square" lIns="108000" tIns="108000" rIns="36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b="1" dirty="0" smtClean="0"/>
              <a:t>Smart Agents</a:t>
            </a:r>
            <a:endParaRPr lang="en-US" dirty="0" smtClean="0"/>
          </a:p>
          <a:p>
            <a:pPr marL="179388" lvl="1" indent="-176213"/>
            <a:r>
              <a:rPr lang="en-US" dirty="0" err="1" smtClean="0"/>
              <a:t>Antizipieren</a:t>
            </a:r>
            <a:r>
              <a:rPr lang="en-US" dirty="0" smtClean="0"/>
              <a:t> von </a:t>
            </a:r>
            <a:r>
              <a:rPr lang="en-US" dirty="0" err="1" smtClean="0"/>
              <a:t>Kundenwünschen</a:t>
            </a:r>
            <a:endParaRPr lang="en-US" dirty="0" smtClean="0"/>
          </a:p>
          <a:p>
            <a:pPr marL="179388" lvl="1" indent="-176213"/>
            <a:r>
              <a:rPr lang="en-US" dirty="0" err="1" smtClean="0"/>
              <a:t>Vorbereitung</a:t>
            </a:r>
            <a:r>
              <a:rPr lang="en-US" dirty="0" smtClean="0"/>
              <a:t> und </a:t>
            </a:r>
            <a:r>
              <a:rPr lang="en-US" dirty="0" err="1" smtClean="0"/>
              <a:t>Treffen</a:t>
            </a:r>
            <a:r>
              <a:rPr lang="en-US" dirty="0" smtClean="0"/>
              <a:t> von </a:t>
            </a:r>
            <a:r>
              <a:rPr lang="en-US" dirty="0" err="1" smtClean="0"/>
              <a:t>Entscheidungen</a:t>
            </a:r>
            <a:endParaRPr lang="en-US" dirty="0" smtClean="0"/>
          </a:p>
          <a:p>
            <a:pPr marL="179388" lvl="1" indent="-176213"/>
            <a:r>
              <a:rPr lang="en-US" dirty="0" err="1" smtClean="0"/>
              <a:t>Unabhängige</a:t>
            </a:r>
            <a:r>
              <a:rPr lang="en-US" dirty="0" smtClean="0"/>
              <a:t> </a:t>
            </a:r>
            <a:r>
              <a:rPr lang="en-US" dirty="0" err="1" smtClean="0"/>
              <a:t>Ausführung</a:t>
            </a:r>
            <a:r>
              <a:rPr lang="en-US" dirty="0" smtClean="0"/>
              <a:t> von </a:t>
            </a:r>
            <a:r>
              <a:rPr lang="en-US" dirty="0" err="1" smtClean="0"/>
              <a:t>Aufgaben</a:t>
            </a:r>
            <a:endParaRPr lang="en-US" dirty="0" smtClean="0"/>
          </a:p>
          <a:p>
            <a:pPr marL="179388" lvl="1" indent="-176213"/>
            <a:r>
              <a:rPr lang="en-US" dirty="0" err="1" smtClean="0"/>
              <a:t>Tauscht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mit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Nutzern</a:t>
            </a:r>
            <a:r>
              <a:rPr lang="en-US" dirty="0" smtClean="0"/>
              <a:t>/ </a:t>
            </a:r>
            <a:r>
              <a:rPr lang="en-US" dirty="0" err="1" smtClean="0"/>
              <a:t>Agenden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endParaRPr lang="en-US" dirty="0" smtClean="0"/>
          </a:p>
        </p:txBody>
      </p:sp>
      <p:pic>
        <p:nvPicPr>
          <p:cNvPr id="28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/>
          <a:srcRect l="57545" t="12998" r="37013" b="81410"/>
          <a:stretch>
            <a:fillRect/>
          </a:stretch>
        </p:blipFill>
        <p:spPr bwMode="auto">
          <a:xfrm>
            <a:off x="1820355" y="2534416"/>
            <a:ext cx="658790" cy="4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ieren 60"/>
          <p:cNvGrpSpPr/>
          <p:nvPr/>
        </p:nvGrpSpPr>
        <p:grpSpPr>
          <a:xfrm>
            <a:off x="4336611" y="2287391"/>
            <a:ext cx="404619" cy="962488"/>
            <a:chOff x="3578904" y="4296813"/>
            <a:chExt cx="703735" cy="1688250"/>
          </a:xfrm>
        </p:grpSpPr>
        <p:pic>
          <p:nvPicPr>
            <p:cNvPr id="29" name="Picture 4" descr="http://t1.gstatic.com/images?q=tbn:ANd9GcRLD4BzXOorIFRWRKEKE2Cwf-FUwozJKmUIfGeQ_IYtZbUwbdiF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/>
            <a:srcRect l="37945" t="25584" r="29170" b="6778"/>
            <a:stretch>
              <a:fillRect/>
            </a:stretch>
          </p:blipFill>
          <p:spPr bwMode="auto">
            <a:xfrm>
              <a:off x="3578904" y="5009993"/>
              <a:ext cx="703735" cy="975070"/>
            </a:xfrm>
            <a:prstGeom prst="rect">
              <a:avLst/>
            </a:prstGeom>
            <a:noFill/>
          </p:spPr>
        </p:pic>
        <p:pic>
          <p:nvPicPr>
            <p:cNvPr id="30" name="Picture 6" descr="http://blog.pinkmap.de/wp-content/uploads/2010/11/apple.jp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78904" y="4296813"/>
              <a:ext cx="703735" cy="725762"/>
            </a:xfrm>
            <a:prstGeom prst="rect">
              <a:avLst/>
            </a:prstGeom>
            <a:noFill/>
          </p:spPr>
        </p:pic>
      </p:grpSp>
      <p:pic>
        <p:nvPicPr>
          <p:cNvPr id="31" name="Picture 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 l="13157" t="12756" r="69772" b="81410"/>
          <a:stretch>
            <a:fillRect/>
          </a:stretch>
        </p:blipFill>
        <p:spPr bwMode="auto">
          <a:xfrm>
            <a:off x="1834428" y="2405636"/>
            <a:ext cx="624389" cy="1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feld 64"/>
          <p:cNvSpPr txBox="1"/>
          <p:nvPr/>
        </p:nvSpPr>
        <p:spPr>
          <a:xfrm>
            <a:off x="4889988" y="2113267"/>
            <a:ext cx="851515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Ask </a:t>
            </a:r>
            <a:r>
              <a:rPr lang="en-US" sz="1200" b="1" dirty="0" err="1" smtClean="0">
                <a:latin typeface="+mn-lt"/>
              </a:rPr>
              <a:t>Siri</a:t>
            </a:r>
            <a:r>
              <a:rPr lang="en-US" sz="1200" b="1" dirty="0" smtClean="0">
                <a:latin typeface="+mn-lt"/>
              </a:rPr>
              <a:t> !</a:t>
            </a:r>
            <a:endParaRPr lang="en-US" sz="1200" b="1" dirty="0" err="1" smtClean="0">
              <a:latin typeface="+mn-lt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635809" y="3712959"/>
            <a:ext cx="1511952" cy="2585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smtClean="0">
                <a:latin typeface="+mn-lt"/>
              </a:rPr>
              <a:t>Endkunden-Agent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1635809" y="4666412"/>
            <a:ext cx="1511952" cy="258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+mn-lt"/>
              </a:rPr>
              <a:t>Händler-Agent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1635809" y="5619865"/>
            <a:ext cx="1511952" cy="258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latin typeface="+mn-lt"/>
              </a:rPr>
              <a:t>Hersteller-Agent</a:t>
            </a:r>
          </a:p>
        </p:txBody>
      </p:sp>
      <p:cxnSp>
        <p:nvCxnSpPr>
          <p:cNvPr id="84" name="Gerade Verbindung mit Pfeil 83"/>
          <p:cNvCxnSpPr>
            <a:stCxn id="67" idx="2"/>
            <a:endCxn id="68" idx="0"/>
          </p:cNvCxnSpPr>
          <p:nvPr/>
        </p:nvCxnSpPr>
        <p:spPr>
          <a:xfrm>
            <a:off x="2391785" y="4924946"/>
            <a:ext cx="0" cy="69492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66" idx="2"/>
            <a:endCxn id="67" idx="0"/>
          </p:cNvCxnSpPr>
          <p:nvPr/>
        </p:nvCxnSpPr>
        <p:spPr>
          <a:xfrm>
            <a:off x="2391785" y="3971491"/>
            <a:ext cx="0" cy="69492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1891818" y="4125866"/>
            <a:ext cx="999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Seamless automation</a:t>
            </a:r>
          </a:p>
        </p:txBody>
      </p:sp>
      <p:sp>
        <p:nvSpPr>
          <p:cNvPr id="27" name="OT_TextBox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3523897" y="3641709"/>
            <a:ext cx="2526749" cy="98698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216000" tIns="108000" rIns="108000" bIns="108000"/>
          <a:lstStyle/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</a:pPr>
            <a:r>
              <a:rPr lang="en-US" sz="1200" b="1" dirty="0" err="1" smtClean="0">
                <a:latin typeface="+mn-lt"/>
              </a:rPr>
              <a:t>Herausforderung</a:t>
            </a:r>
            <a:endParaRPr lang="en-US" sz="1200" b="1" dirty="0" smtClean="0">
              <a:latin typeface="+mn-lt"/>
            </a:endParaRPr>
          </a:p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</a:pPr>
            <a:endParaRPr lang="en-US" sz="1200" b="1" dirty="0" smtClean="0">
              <a:latin typeface="+mn-lt"/>
            </a:endParaRPr>
          </a:p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  <a:buFont typeface="Arial" pitchFamily="34" charset="0"/>
              <a:buChar char="►"/>
            </a:pPr>
            <a:r>
              <a:rPr lang="en-US" sz="1200" dirty="0" smtClean="0">
                <a:latin typeface="+mn-lt"/>
              </a:rPr>
              <a:t>Customer intimacy: how to become a ‘love brand’</a:t>
            </a:r>
          </a:p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  <a:buFont typeface="Arial" pitchFamily="34" charset="0"/>
              <a:buChar char="►"/>
            </a:pPr>
            <a:endParaRPr lang="en-US" sz="1600" dirty="0" smtClean="0">
              <a:latin typeface="+mn-lt"/>
            </a:endParaRPr>
          </a:p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</a:pPr>
            <a:r>
              <a:rPr lang="en-US" sz="1200" dirty="0" smtClean="0">
                <a:latin typeface="+mn-lt"/>
              </a:rPr>
              <a:t>Und </a:t>
            </a:r>
            <a:r>
              <a:rPr lang="en-US" sz="1200" dirty="0" err="1" smtClean="0">
                <a:latin typeface="+mn-lt"/>
              </a:rPr>
              <a:t>gleichzeitig</a:t>
            </a:r>
            <a:endParaRPr lang="en-US" sz="1200" dirty="0" smtClean="0">
              <a:latin typeface="+mn-lt"/>
            </a:endParaRPr>
          </a:p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  <a:buFont typeface="Arial" pitchFamily="34" charset="0"/>
              <a:buChar char="►"/>
            </a:pPr>
            <a:endParaRPr lang="en-US" sz="1600" dirty="0" smtClean="0">
              <a:latin typeface="+mn-lt"/>
            </a:endParaRPr>
          </a:p>
          <a:p>
            <a:pPr marL="273050" lvl="1" indent="-269875">
              <a:spcBef>
                <a:spcPts val="725"/>
              </a:spcBef>
              <a:buClr>
                <a:srgbClr val="00337F"/>
              </a:buClr>
              <a:buSzPct val="85000"/>
              <a:buFont typeface="Arial" pitchFamily="34" charset="0"/>
              <a:buChar char="►"/>
            </a:pPr>
            <a:r>
              <a:rPr lang="en-US" sz="1200" dirty="0" err="1" smtClean="0">
                <a:latin typeface="+mn-lt"/>
              </a:rPr>
              <a:t>Positionierung</a:t>
            </a:r>
            <a:r>
              <a:rPr lang="en-US" sz="1200" dirty="0" smtClean="0">
                <a:latin typeface="+mn-lt"/>
              </a:rPr>
              <a:t> in Smart </a:t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>Business Networks</a:t>
            </a:r>
          </a:p>
          <a:p>
            <a:pPr marL="273050" lvl="1" indent="-269875">
              <a:lnSpc>
                <a:spcPct val="90000"/>
              </a:lnSpc>
              <a:spcBef>
                <a:spcPts val="725"/>
              </a:spcBef>
              <a:buClr>
                <a:srgbClr val="00337F"/>
              </a:buClr>
              <a:buSzPct val="85000"/>
              <a:buFont typeface="Arial" pitchFamily="34" charset="0"/>
              <a:buChar char="►"/>
            </a:pPr>
            <a:endParaRPr lang="en-US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1891818" y="5081442"/>
            <a:ext cx="999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Seamless automation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Zukunftsbild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de-DE" smtClean="0"/>
              <a:t>– </a:t>
            </a:r>
            <a:fld id="{0BE42143-7310-4A8F-A2D9-68016CEE3D5A}" type="slidenum">
              <a:rPr lang="de-DE" smtClean="0"/>
              <a:pPr algn="ctr"/>
              <a:t>5</a:t>
            </a:fld>
            <a:r>
              <a:rPr lang="de-DE" smtClean="0"/>
              <a:t> –</a:t>
            </a:r>
            <a:endParaRPr lang="de-DE" dirty="0"/>
          </a:p>
        </p:txBody>
      </p:sp>
      <p:sp>
        <p:nvSpPr>
          <p:cNvPr id="9" name="Title 81"/>
          <p:cNvSpPr txBox="1">
            <a:spLocks/>
          </p:cNvSpPr>
          <p:nvPr/>
        </p:nvSpPr>
        <p:spPr bwMode="gray">
          <a:xfrm>
            <a:off x="285720" y="714356"/>
            <a:ext cx="8570911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latin typeface="+mn-lt"/>
                <a:ea typeface="+mj-ea"/>
                <a:cs typeface="+mj-cs"/>
              </a:rPr>
              <a:t>Wir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haben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mit “ICT 2032”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ein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Zielbild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entworfen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, in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dem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wir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“Business-as-a-Service”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klar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verorten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 </a:t>
            </a:r>
            <a:r>
              <a:rPr lang="en-US" sz="1600" b="1" dirty="0" err="1" smtClean="0">
                <a:latin typeface="+mn-lt"/>
                <a:ea typeface="+mj-ea"/>
                <a:cs typeface="+mj-cs"/>
              </a:rPr>
              <a:t>können</a:t>
            </a:r>
            <a:r>
              <a:rPr lang="en-US" sz="1600" b="1" dirty="0" smtClean="0">
                <a:latin typeface="+mn-lt"/>
                <a:ea typeface="+mj-ea"/>
                <a:cs typeface="+mj-cs"/>
              </a:rPr>
              <a:t>.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988052" y="4275457"/>
            <a:ext cx="2757487" cy="1819275"/>
          </a:xfrm>
          <a:prstGeom prst="roundRect">
            <a:avLst>
              <a:gd name="adj" fmla="val 8495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88052" y="2626042"/>
            <a:ext cx="2757487" cy="1550988"/>
          </a:xfrm>
          <a:prstGeom prst="roundRect">
            <a:avLst>
              <a:gd name="adj" fmla="val 8495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1001" y="4275457"/>
            <a:ext cx="2757487" cy="1819275"/>
          </a:xfrm>
          <a:prstGeom prst="roundRect">
            <a:avLst>
              <a:gd name="adj" fmla="val 8495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gray">
          <a:xfrm>
            <a:off x="2635252" y="4413567"/>
            <a:ext cx="3851275" cy="1587500"/>
            <a:chOff x="2051" y="2646"/>
            <a:chExt cx="2426" cy="1169"/>
          </a:xfrm>
        </p:grpSpPr>
        <p:sp>
          <p:nvSpPr>
            <p:cNvPr id="14" name="AutoShape 1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2051" y="3060"/>
              <a:ext cx="2426" cy="3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100"/>
                <a:t>Managed Infrastructure Services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2051" y="2646"/>
              <a:ext cx="2426" cy="3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100"/>
                <a:t>Modular ICT portfolio </a:t>
              </a:r>
              <a:br>
                <a:rPr lang="en-US" sz="1100"/>
              </a:br>
              <a:r>
                <a:rPr lang="en-US" sz="1100"/>
                <a:t>(connectivity &amp; storage, managed &amp; enabling services)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3312" y="3475"/>
              <a:ext cx="1165" cy="3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100"/>
                <a:t>IT Infrastructure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051" y="3475"/>
              <a:ext cx="1139" cy="3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100"/>
                <a:t>TC Infrastructure</a:t>
              </a:r>
            </a:p>
          </p:txBody>
        </p:sp>
      </p:grpSp>
      <p:sp>
        <p:nvSpPr>
          <p:cNvPr id="18" name="AutoShap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81001" y="2626042"/>
            <a:ext cx="2757487" cy="1550988"/>
          </a:xfrm>
          <a:prstGeom prst="roundRect">
            <a:avLst>
              <a:gd name="adj" fmla="val 8495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AutoShape 1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620963" y="3072130"/>
            <a:ext cx="1555750" cy="431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 dirty="0" smtClean="0"/>
              <a:t>Networked Business Operating system</a:t>
            </a:r>
            <a:endParaRPr lang="en-US" sz="1100" dirty="0"/>
          </a:p>
        </p:txBody>
      </p:sp>
      <p:sp>
        <p:nvSpPr>
          <p:cNvPr id="20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943476" y="3081655"/>
            <a:ext cx="1543050" cy="431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100" dirty="0"/>
              <a:t>Smart agent 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capabilities</a:t>
            </a:r>
          </a:p>
        </p:txBody>
      </p:sp>
      <p:sp>
        <p:nvSpPr>
          <p:cNvPr id="21" name="AutoShape 1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635252" y="2746694"/>
            <a:ext cx="3851275" cy="2524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 dirty="0" smtClean="0"/>
              <a:t>Information logistics</a:t>
            </a:r>
            <a:endParaRPr lang="en-US" sz="1100" dirty="0"/>
          </a:p>
        </p:txBody>
      </p:sp>
      <p:sp>
        <p:nvSpPr>
          <p:cNvPr id="22" name="AutoShape 2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943476" y="3632517"/>
            <a:ext cx="1543050" cy="431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1100" dirty="0" smtClean="0"/>
              <a:t>Smart devices, </a:t>
            </a:r>
            <a:r>
              <a:rPr lang="en-US" sz="1100" dirty="0" err="1" smtClean="0"/>
              <a:t>wearables</a:t>
            </a:r>
            <a:r>
              <a:rPr lang="en-US" sz="1100" dirty="0" smtClean="0"/>
              <a:t>/robots</a:t>
            </a:r>
            <a:endParaRPr lang="en-US" sz="1100" dirty="0"/>
          </a:p>
        </p:txBody>
      </p:sp>
      <p:sp>
        <p:nvSpPr>
          <p:cNvPr id="23" name="AutoShape 2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620963" y="3626167"/>
            <a:ext cx="1555750" cy="431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100" dirty="0" smtClean="0"/>
              <a:t>Smart Business Networks</a:t>
            </a:r>
          </a:p>
        </p:txBody>
      </p:sp>
      <p:sp>
        <p:nvSpPr>
          <p:cNvPr id="24" name="AutoShape 2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36564" y="2673667"/>
            <a:ext cx="1050925" cy="1455738"/>
          </a:xfrm>
          <a:prstGeom prst="roundRect">
            <a:avLst>
              <a:gd name="adj" fmla="val 14500"/>
            </a:avLst>
          </a:prstGeom>
          <a:solidFill>
            <a:schemeClr val="bg1"/>
          </a:solidFill>
          <a:ln w="6350" algn="ctr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pic>
        <p:nvPicPr>
          <p:cNvPr id="25" name="Picture 28" descr="ibm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screen"/>
          <a:srcRect/>
          <a:stretch>
            <a:fillRect/>
          </a:stretch>
        </p:blipFill>
        <p:spPr bwMode="gray">
          <a:xfrm>
            <a:off x="671514" y="2703830"/>
            <a:ext cx="581025" cy="303212"/>
          </a:xfrm>
          <a:prstGeom prst="rect">
            <a:avLst/>
          </a:prstGeom>
          <a:noFill/>
        </p:spPr>
      </p:pic>
      <p:sp>
        <p:nvSpPr>
          <p:cNvPr id="26" name="AutoShape 2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36563" y="4331019"/>
            <a:ext cx="1079500" cy="1706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grpSp>
        <p:nvGrpSpPr>
          <p:cNvPr id="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gray">
          <a:xfrm>
            <a:off x="458790" y="4481822"/>
            <a:ext cx="1022351" cy="323850"/>
            <a:chOff x="664" y="2976"/>
            <a:chExt cx="644" cy="204"/>
          </a:xfrm>
        </p:grpSpPr>
        <p:sp>
          <p:nvSpPr>
            <p:cNvPr id="28" name="Text Box 31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64" y="2976"/>
              <a:ext cx="644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700" b="0"/>
                <a:t>Deutsche Telekom Group</a:t>
              </a:r>
            </a:p>
          </p:txBody>
        </p:sp>
        <p:pic>
          <p:nvPicPr>
            <p:cNvPr id="29" name="Picture 32" descr="T-Logo_pos"/>
            <p:cNvPicPr>
              <a:picLocks noChangeAspect="1" noChangeArrowheads="1"/>
            </p:cNvPicPr>
            <p:nvPr/>
          </p:nvPicPr>
          <p:blipFill>
            <a:blip r:embed="rId60" cstate="screen"/>
            <a:srcRect/>
            <a:stretch>
              <a:fillRect/>
            </a:stretch>
          </p:blipFill>
          <p:spPr bwMode="gray">
            <a:xfrm>
              <a:off x="675" y="3046"/>
              <a:ext cx="621" cy="134"/>
            </a:xfrm>
            <a:prstGeom prst="rect">
              <a:avLst/>
            </a:prstGeom>
            <a:noFill/>
          </p:spPr>
        </p:pic>
      </p:grpSp>
      <p:pic>
        <p:nvPicPr>
          <p:cNvPr id="30" name="Picture 33" descr="logo">
            <a:hlinkClick r:id="rId61"/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screen"/>
          <a:srcRect l="2960" t="9505" r="4517" b="13637"/>
          <a:stretch>
            <a:fillRect/>
          </a:stretch>
        </p:blipFill>
        <p:spPr bwMode="gray">
          <a:xfrm>
            <a:off x="485776" y="5316855"/>
            <a:ext cx="969962" cy="303212"/>
          </a:xfrm>
          <a:prstGeom prst="rect">
            <a:avLst/>
          </a:prstGeom>
          <a:noFill/>
        </p:spPr>
      </p:pic>
      <p:pic>
        <p:nvPicPr>
          <p:cNvPr id="31" name="Picture 34" descr="siemens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screen"/>
          <a:srcRect/>
          <a:stretch>
            <a:fillRect/>
          </a:stretch>
        </p:blipFill>
        <p:spPr bwMode="gray">
          <a:xfrm>
            <a:off x="461964" y="5135882"/>
            <a:ext cx="1017588" cy="231775"/>
          </a:xfrm>
          <a:prstGeom prst="rect">
            <a:avLst/>
          </a:prstGeom>
          <a:noFill/>
        </p:spPr>
      </p:pic>
      <p:sp>
        <p:nvSpPr>
          <p:cNvPr id="32" name="AutoShape 35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54014" y="1967230"/>
            <a:ext cx="180022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sp>
        <p:nvSpPr>
          <p:cNvPr id="33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18538" y="1983107"/>
            <a:ext cx="72512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sz="1000"/>
              <a:t>Life &amp; living</a:t>
            </a:r>
          </a:p>
        </p:txBody>
      </p:sp>
      <p:pic>
        <p:nvPicPr>
          <p:cNvPr id="34" name="Picture 37" descr="emaar_logo">
            <a:hlinkClick r:id="rId64"/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screen"/>
          <a:srcRect/>
          <a:stretch>
            <a:fillRect/>
          </a:stretch>
        </p:blipFill>
        <p:spPr bwMode="gray">
          <a:xfrm>
            <a:off x="406402" y="2146617"/>
            <a:ext cx="374650" cy="361950"/>
          </a:xfrm>
          <a:prstGeom prst="rect">
            <a:avLst/>
          </a:prstGeom>
          <a:noFill/>
        </p:spPr>
      </p:pic>
      <p:pic>
        <p:nvPicPr>
          <p:cNvPr id="35" name="Picture 38" descr="ike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842964" y="2192657"/>
            <a:ext cx="595313" cy="269875"/>
          </a:xfrm>
          <a:prstGeom prst="rect">
            <a:avLst/>
          </a:prstGeom>
          <a:noFill/>
        </p:spPr>
      </p:pic>
      <p:sp>
        <p:nvSpPr>
          <p:cNvPr id="36" name="AutoShape 3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06639" y="1967230"/>
            <a:ext cx="1655763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grpSp>
        <p:nvGrpSpPr>
          <p:cNvPr id="8" name="Group 40"/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2517777" y="2148205"/>
            <a:ext cx="1233487" cy="355600"/>
            <a:chOff x="1909" y="1384"/>
            <a:chExt cx="777" cy="224"/>
          </a:xfrm>
        </p:grpSpPr>
        <p:pic>
          <p:nvPicPr>
            <p:cNvPr id="38" name="Picture 41" descr="bmw_logo_2007_p0034956-b">
              <a:hlinkClick r:id="rId67"/>
            </p:cNvPr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8" cstate="screen"/>
            <a:srcRect/>
            <a:stretch>
              <a:fillRect/>
            </a:stretch>
          </p:blipFill>
          <p:spPr bwMode="gray">
            <a:xfrm>
              <a:off x="2134" y="1384"/>
              <a:ext cx="302" cy="224"/>
            </a:xfrm>
            <a:prstGeom prst="rect">
              <a:avLst/>
            </a:prstGeom>
            <a:noFill/>
          </p:spPr>
        </p:pic>
        <p:pic>
          <p:nvPicPr>
            <p:cNvPr id="39" name="Picture 42" descr="Vollbild anzeigen">
              <a:hlinkClick r:id="rId69"/>
            </p:cNvPr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0" cstate="screen"/>
            <a:srcRect/>
            <a:stretch>
              <a:fillRect/>
            </a:stretch>
          </p:blipFill>
          <p:spPr bwMode="gray">
            <a:xfrm>
              <a:off x="2460" y="1406"/>
              <a:ext cx="226" cy="181"/>
            </a:xfrm>
            <a:prstGeom prst="rect">
              <a:avLst/>
            </a:prstGeom>
            <a:noFill/>
          </p:spPr>
        </p:pic>
        <p:pic>
          <p:nvPicPr>
            <p:cNvPr id="40" name="Picture 43" descr="0,1020,3214,00">
              <a:hlinkClick r:id="rId71"/>
            </p:cNvPr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2" cstate="screen"/>
            <a:srcRect/>
            <a:stretch>
              <a:fillRect/>
            </a:stretch>
          </p:blipFill>
          <p:spPr bwMode="gray">
            <a:xfrm>
              <a:off x="1909" y="1395"/>
              <a:ext cx="202" cy="202"/>
            </a:xfrm>
            <a:prstGeom prst="rect">
              <a:avLst/>
            </a:prstGeom>
            <a:noFill/>
          </p:spPr>
        </p:pic>
      </p:grpSp>
      <p:sp>
        <p:nvSpPr>
          <p:cNvPr id="41" name="Rectangle 44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880168" y="1983107"/>
            <a:ext cx="50711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sz="1000"/>
              <a:t>Mobility</a:t>
            </a:r>
          </a:p>
        </p:txBody>
      </p:sp>
      <p:sp>
        <p:nvSpPr>
          <p:cNvPr id="42" name="AutoShape 45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4108452" y="1967230"/>
            <a:ext cx="206692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pic>
        <p:nvPicPr>
          <p:cNvPr id="43" name="Picture 46" descr="allianz_logo">
            <a:hlinkClick r:id="rId73"/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screen"/>
          <a:srcRect/>
          <a:stretch>
            <a:fillRect/>
          </a:stretch>
        </p:blipFill>
        <p:spPr bwMode="gray">
          <a:xfrm>
            <a:off x="5334234" y="2164082"/>
            <a:ext cx="796925" cy="301625"/>
          </a:xfrm>
          <a:prstGeom prst="rect">
            <a:avLst/>
          </a:prstGeom>
          <a:noFill/>
        </p:spPr>
      </p:pic>
      <p:pic>
        <p:nvPicPr>
          <p:cNvPr id="44" name="Picture 47" descr="Logo Klinikum Region Hannover GmbH">
            <a:hlinkClick r:id="rId75"/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6" cstate="screen"/>
          <a:srcRect t="13704" r="12591" b="18843"/>
          <a:stretch>
            <a:fillRect/>
          </a:stretch>
        </p:blipFill>
        <p:spPr bwMode="gray">
          <a:xfrm>
            <a:off x="4196442" y="2172017"/>
            <a:ext cx="803365" cy="325438"/>
          </a:xfrm>
          <a:prstGeom prst="rect">
            <a:avLst/>
          </a:prstGeom>
          <a:noFill/>
        </p:spPr>
      </p:pic>
      <p:sp>
        <p:nvSpPr>
          <p:cNvPr id="45" name="Rectangle 48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4485200" y="1983107"/>
            <a:ext cx="1313427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sz="1000"/>
              <a:t>Health &amp; Environment</a:t>
            </a:r>
          </a:p>
        </p:txBody>
      </p:sp>
      <p:sp>
        <p:nvSpPr>
          <p:cNvPr id="46" name="AutoShape 49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321427" y="1962467"/>
            <a:ext cx="238442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sp>
        <p:nvSpPr>
          <p:cNvPr id="47" name="Rectangle 50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243764" y="2076769"/>
            <a:ext cx="600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000" b="0"/>
          </a:p>
        </p:txBody>
      </p:sp>
      <p:pic>
        <p:nvPicPr>
          <p:cNvPr id="48" name="Picture 51" descr="Logo_ExxonMobil">
            <a:hlinkClick r:id="rId77"/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8" cstate="screen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7083426" y="2216469"/>
            <a:ext cx="977900" cy="195263"/>
          </a:xfrm>
          <a:prstGeom prst="rect">
            <a:avLst/>
          </a:prstGeom>
          <a:noFill/>
        </p:spPr>
      </p:pic>
      <p:pic>
        <p:nvPicPr>
          <p:cNvPr id="49" name="Picture 52" descr="EDF%252520logo_s">
            <a:hlinkClick r:id="rId79"/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0" cstate="screen"/>
          <a:srcRect/>
          <a:stretch>
            <a:fillRect/>
          </a:stretch>
        </p:blipFill>
        <p:spPr bwMode="gray">
          <a:xfrm>
            <a:off x="8186738" y="2003742"/>
            <a:ext cx="420688" cy="520700"/>
          </a:xfrm>
          <a:prstGeom prst="rect">
            <a:avLst/>
          </a:prstGeom>
          <a:noFill/>
        </p:spPr>
      </p:pic>
      <p:pic>
        <p:nvPicPr>
          <p:cNvPr id="50" name="Picture 53" descr="709px-SolarWorld_Logo_svg">
            <a:hlinkClick r:id="rId81"/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2" cstate="screen"/>
          <a:srcRect/>
          <a:stretch>
            <a:fillRect/>
          </a:stretch>
        </p:blipFill>
        <p:spPr bwMode="gray">
          <a:xfrm>
            <a:off x="6394451" y="2056130"/>
            <a:ext cx="565150" cy="412750"/>
          </a:xfrm>
          <a:prstGeom prst="rect">
            <a:avLst/>
          </a:prstGeom>
          <a:noFill/>
        </p:spPr>
      </p:pic>
      <p:sp>
        <p:nvSpPr>
          <p:cNvPr id="51" name="Rectangle 54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7275308" y="1983107"/>
            <a:ext cx="476660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sz="1000" dirty="0"/>
              <a:t>Energy</a:t>
            </a:r>
          </a:p>
        </p:txBody>
      </p:sp>
      <p:sp>
        <p:nvSpPr>
          <p:cNvPr id="52" name="Rectangle 55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1544088" y="3069140"/>
            <a:ext cx="1040917" cy="664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Business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as a 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gray">
          <a:xfrm>
            <a:off x="1501606" y="4912042"/>
            <a:ext cx="1125877" cy="581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Infrastructure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as 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Service </a:t>
            </a:r>
          </a:p>
        </p:txBody>
      </p:sp>
      <p:sp>
        <p:nvSpPr>
          <p:cNvPr id="54" name="AutoShape 57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7645401" y="2673667"/>
            <a:ext cx="1050925" cy="1455738"/>
          </a:xfrm>
          <a:prstGeom prst="roundRect">
            <a:avLst>
              <a:gd name="adj" fmla="val 14500"/>
            </a:avLst>
          </a:prstGeom>
          <a:solidFill>
            <a:schemeClr val="bg1"/>
          </a:solidFill>
          <a:ln w="6350" algn="ctr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pic>
        <p:nvPicPr>
          <p:cNvPr id="55" name="Picture 58" descr="1_google_logo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7796213" y="2713357"/>
            <a:ext cx="738188" cy="236537"/>
          </a:xfrm>
          <a:prstGeom prst="rect">
            <a:avLst/>
          </a:prstGeom>
          <a:noFill/>
        </p:spPr>
      </p:pic>
      <p:pic>
        <p:nvPicPr>
          <p:cNvPr id="56" name="Picture 59" descr="amazon_logo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4" cstate="screen"/>
          <a:srcRect t="27487" b="10448"/>
          <a:stretch>
            <a:fillRect/>
          </a:stretch>
        </p:blipFill>
        <p:spPr bwMode="gray">
          <a:xfrm>
            <a:off x="7747001" y="3000692"/>
            <a:ext cx="835025" cy="192088"/>
          </a:xfrm>
          <a:prstGeom prst="rect">
            <a:avLst/>
          </a:prstGeom>
          <a:noFill/>
        </p:spPr>
      </p:pic>
      <p:pic>
        <p:nvPicPr>
          <p:cNvPr id="57" name="Picture 60" descr="nike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7767639" y="3229294"/>
            <a:ext cx="514350" cy="341313"/>
          </a:xfrm>
          <a:prstGeom prst="rect">
            <a:avLst/>
          </a:prstGeom>
          <a:noFill/>
        </p:spPr>
      </p:pic>
      <p:pic>
        <p:nvPicPr>
          <p:cNvPr id="58" name="Picture 61" descr="Vollbild anzeigen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8161338" y="3391218"/>
            <a:ext cx="388938" cy="341313"/>
          </a:xfrm>
          <a:prstGeom prst="rect">
            <a:avLst/>
          </a:prstGeom>
          <a:noFill/>
        </p:spPr>
      </p:pic>
      <p:sp>
        <p:nvSpPr>
          <p:cNvPr id="59" name="Rectangle 62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6605488" y="3110687"/>
            <a:ext cx="947943" cy="581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Consumer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ICT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Mediation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AutoShape 63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7616826" y="4331019"/>
            <a:ext cx="1079500" cy="1706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 algn="ctr">
            <a:solidFill>
              <a:schemeClr val="accent5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 algn="ctr"/>
            <a:endParaRPr lang="de-DE"/>
          </a:p>
        </p:txBody>
      </p:sp>
      <p:pic>
        <p:nvPicPr>
          <p:cNvPr id="61" name="Picture 64" descr="ibm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87" cstate="screen"/>
          <a:srcRect/>
          <a:stretch>
            <a:fillRect/>
          </a:stretch>
        </p:blipFill>
        <p:spPr bwMode="gray">
          <a:xfrm>
            <a:off x="7856538" y="4932680"/>
            <a:ext cx="596900" cy="311150"/>
          </a:xfrm>
          <a:prstGeom prst="rect">
            <a:avLst/>
          </a:prstGeom>
          <a:noFill/>
        </p:spPr>
      </p:pic>
      <p:pic>
        <p:nvPicPr>
          <p:cNvPr id="62" name="Picture 65" descr="amazon_logo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84" cstate="screen"/>
          <a:srcRect t="27487" b="10448"/>
          <a:stretch>
            <a:fillRect/>
          </a:stretch>
        </p:blipFill>
        <p:spPr bwMode="gray">
          <a:xfrm>
            <a:off x="7721601" y="5794694"/>
            <a:ext cx="868362" cy="200025"/>
          </a:xfrm>
          <a:prstGeom prst="rect">
            <a:avLst/>
          </a:prstGeom>
          <a:noFill/>
        </p:spPr>
      </p:pic>
      <p:pic>
        <p:nvPicPr>
          <p:cNvPr id="63" name="Picture 66" descr="HP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88" cstate="screen"/>
          <a:srcRect/>
          <a:stretch>
            <a:fillRect/>
          </a:stretch>
        </p:blipFill>
        <p:spPr bwMode="gray">
          <a:xfrm>
            <a:off x="7829551" y="4402455"/>
            <a:ext cx="652462" cy="438150"/>
          </a:xfrm>
          <a:prstGeom prst="rect">
            <a:avLst/>
          </a:prstGeom>
          <a:noFill/>
        </p:spPr>
      </p:pic>
      <p:sp>
        <p:nvSpPr>
          <p:cNvPr id="64" name="Rectangle 67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6516520" y="4912042"/>
            <a:ext cx="1125877" cy="5816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Infrastructure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as 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Service </a:t>
            </a:r>
          </a:p>
        </p:txBody>
      </p:sp>
      <p:pic>
        <p:nvPicPr>
          <p:cNvPr id="65" name="Picture 69" descr="taobao.jpg">
            <a:hlinkClick r:id="rId89"/>
          </p:cNvPr>
          <p:cNvPicPr>
            <a:picLocks noChangeAspect="1" noChangeArrowheads="1"/>
          </p:cNvPicPr>
          <p:nvPr/>
        </p:nvPicPr>
        <p:blipFill>
          <a:blip r:embed="rId90" cstate="screen"/>
          <a:srcRect/>
          <a:stretch>
            <a:fillRect/>
          </a:stretch>
        </p:blipFill>
        <p:spPr bwMode="gray">
          <a:xfrm>
            <a:off x="7815264" y="5320030"/>
            <a:ext cx="650875" cy="303212"/>
          </a:xfrm>
          <a:prstGeom prst="rect">
            <a:avLst/>
          </a:prstGeom>
          <a:noFill/>
        </p:spPr>
      </p:pic>
      <p:pic>
        <p:nvPicPr>
          <p:cNvPr id="66" name="Picture 70" descr="TATA Communications">
            <a:hlinkClick r:id="rId91"/>
          </p:cNvPr>
          <p:cNvPicPr>
            <a:picLocks noChangeAspect="1" noChangeArrowheads="1"/>
          </p:cNvPicPr>
          <p:nvPr/>
        </p:nvPicPr>
        <p:blipFill>
          <a:blip r:embed="rId92" cstate="screen"/>
          <a:srcRect/>
          <a:stretch>
            <a:fillRect/>
          </a:stretch>
        </p:blipFill>
        <p:spPr bwMode="gray">
          <a:xfrm>
            <a:off x="592139" y="4880294"/>
            <a:ext cx="681038" cy="201613"/>
          </a:xfrm>
          <a:prstGeom prst="rect">
            <a:avLst/>
          </a:prstGeom>
          <a:noFill/>
        </p:spPr>
      </p:pic>
      <p:pic>
        <p:nvPicPr>
          <p:cNvPr id="67" name="Picture 71" descr="baidu_logo"/>
          <p:cNvPicPr>
            <a:picLocks noChangeAspect="1" noChangeArrowheads="1"/>
          </p:cNvPicPr>
          <p:nvPr/>
        </p:nvPicPr>
        <p:blipFill>
          <a:blip r:embed="rId93" cstate="screen"/>
          <a:srcRect l="13457" t="17958" r="13580" b="31525"/>
          <a:stretch>
            <a:fillRect/>
          </a:stretch>
        </p:blipFill>
        <p:spPr bwMode="gray">
          <a:xfrm>
            <a:off x="7672388" y="3745230"/>
            <a:ext cx="1011238" cy="334962"/>
          </a:xfrm>
          <a:prstGeom prst="rect">
            <a:avLst/>
          </a:prstGeom>
          <a:noFill/>
        </p:spPr>
      </p:pic>
      <p:pic>
        <p:nvPicPr>
          <p:cNvPr id="68" name="Picture 72" descr="Disney"/>
          <p:cNvPicPr>
            <a:picLocks noChangeAspect="1" noChangeArrowheads="1"/>
          </p:cNvPicPr>
          <p:nvPr/>
        </p:nvPicPr>
        <p:blipFill>
          <a:blip r:embed="rId94" cstate="screen"/>
          <a:srcRect/>
          <a:stretch>
            <a:fillRect/>
          </a:stretch>
        </p:blipFill>
        <p:spPr bwMode="gray">
          <a:xfrm>
            <a:off x="1462088" y="2183132"/>
            <a:ext cx="666750" cy="314325"/>
          </a:xfrm>
          <a:prstGeom prst="rect">
            <a:avLst/>
          </a:prstGeom>
          <a:noFill/>
        </p:spPr>
      </p:pic>
      <p:pic>
        <p:nvPicPr>
          <p:cNvPr id="69" name="Picture 18" descr="http://t2.gstatic.com/images?q=tbn:ANd9GcSBGd8zqFjP90ZJjYwUkIWQYVR0bq-OvqB8IrD_4U-_aZx65yZ-"/>
          <p:cNvPicPr>
            <a:picLocks noChangeAspect="1" noChangeArrowheads="1"/>
          </p:cNvPicPr>
          <p:nvPr/>
        </p:nvPicPr>
        <p:blipFill>
          <a:blip r:embed="rId95" cstate="screen"/>
          <a:srcRect/>
          <a:stretch>
            <a:fillRect/>
          </a:stretch>
        </p:blipFill>
        <p:spPr bwMode="auto">
          <a:xfrm>
            <a:off x="5065657" y="2146619"/>
            <a:ext cx="186927" cy="337507"/>
          </a:xfrm>
          <a:prstGeom prst="rect">
            <a:avLst/>
          </a:prstGeom>
          <a:noFill/>
        </p:spPr>
      </p:pic>
      <p:pic>
        <p:nvPicPr>
          <p:cNvPr id="70" name="Picture 12" descr="http://t3.gstatic.com/images?q=tbn:ANd9GcQ3zXDK-Py3Glr6bzS1qnkV8TuYeCkXrHuGM7-BTdBZSVZat3k85A"/>
          <p:cNvPicPr>
            <a:picLocks noChangeAspect="1" noChangeArrowheads="1"/>
          </p:cNvPicPr>
          <p:nvPr/>
        </p:nvPicPr>
        <p:blipFill>
          <a:blip r:embed="rId96" cstate="screen"/>
          <a:srcRect/>
          <a:stretch>
            <a:fillRect/>
          </a:stretch>
        </p:blipFill>
        <p:spPr bwMode="auto">
          <a:xfrm>
            <a:off x="635003" y="5558474"/>
            <a:ext cx="609437" cy="442595"/>
          </a:xfrm>
          <a:prstGeom prst="rect">
            <a:avLst/>
          </a:prstGeom>
          <a:noFill/>
        </p:spPr>
      </p:pic>
      <p:pic>
        <p:nvPicPr>
          <p:cNvPr id="71" name="Picture 59" descr="amazon_logo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84" cstate="screen"/>
          <a:srcRect t="27487" b="10448"/>
          <a:stretch>
            <a:fillRect/>
          </a:stretch>
        </p:blipFill>
        <p:spPr bwMode="gray">
          <a:xfrm>
            <a:off x="544741" y="3082900"/>
            <a:ext cx="835025" cy="192088"/>
          </a:xfrm>
          <a:prstGeom prst="rect">
            <a:avLst/>
          </a:prstGeom>
          <a:noFill/>
        </p:spPr>
      </p:pic>
      <p:pic>
        <p:nvPicPr>
          <p:cNvPr id="72" name="Picture 4" descr="http://t2.gstatic.com/images?q=tbn:ANd9GcR3xTU57isl7lT04XU6h1IHfWAirkCYamWOaNcrs8caSRAK9WQc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97" cstate="screen"/>
          <a:srcRect t="20776" b="21268"/>
          <a:stretch>
            <a:fillRect/>
          </a:stretch>
        </p:blipFill>
        <p:spPr bwMode="auto">
          <a:xfrm>
            <a:off x="567321" y="3382493"/>
            <a:ext cx="782281" cy="453376"/>
          </a:xfrm>
          <a:prstGeom prst="rect">
            <a:avLst/>
          </a:prstGeom>
          <a:noFill/>
        </p:spPr>
      </p:pic>
      <p:pic>
        <p:nvPicPr>
          <p:cNvPr id="73" name="Picture 49"/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98" cstate="screen"/>
          <a:srcRect l="4330" t="-344" r="40706" b="13612"/>
          <a:stretch>
            <a:fillRect/>
          </a:stretch>
        </p:blipFill>
        <p:spPr bwMode="gray">
          <a:xfrm>
            <a:off x="494478" y="3909392"/>
            <a:ext cx="2049938" cy="198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4" name="Picture 74" descr="ikea"/>
          <p:cNvPicPr>
            <a:picLocks noChangeAspect="1" noChangeArrowheads="1"/>
          </p:cNvPicPr>
          <p:nvPr/>
        </p:nvPicPr>
        <p:blipFill>
          <a:blip r:embed="rId66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7646406" y="3534371"/>
            <a:ext cx="595312" cy="269875"/>
          </a:xfrm>
          <a:prstGeom prst="rect">
            <a:avLst/>
          </a:prstGeom>
          <a:noFill/>
        </p:spPr>
      </p:pic>
      <p:sp>
        <p:nvSpPr>
          <p:cNvPr id="75" name="OT_TextBox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284161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r>
              <a:rPr lang="en-US" b="1" dirty="0" smtClean="0"/>
              <a:t>Key ICT industry convergence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Rectangle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358402" name="think-cell Slide" r:id="rId20" imgW="0" imgH="0" progId="TCLayout.ActiveDocument.1">
              <p:embed/>
            </p:oleObj>
          </a:graphicData>
        </a:graphic>
      </p:graphicFrame>
      <p:sp>
        <p:nvSpPr>
          <p:cNvPr id="43" name="Rechteck 42"/>
          <p:cNvSpPr/>
          <p:nvPr>
            <p:custDataLst>
              <p:tags r:id="rId2"/>
            </p:custDataLst>
          </p:nvPr>
        </p:nvSpPr>
        <p:spPr>
          <a:xfrm>
            <a:off x="4752974" y="1793668"/>
            <a:ext cx="3986213" cy="476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In SBNs können Partner Kunde, Anbieter und Konkurrent zugleich sein. 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Um die Explosion von Partnermöglichkeiten zu beherrschen, sind computergestützte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smtClean="0"/>
              <a:t>Support Systems erforderlich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</a:pPr>
            <a:endParaRPr lang="de-DE" sz="800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Die Transparenz über den Netzwerkhorizont ist wettbewerbskritisch. Dieser determiniert die Vollständigkeit der Informationen über relevante Akteure in einem Geschäftsnetz. 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Wettbewerbsvorteile entstehen durch die Positionierung im Netz und der Agilität.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</p:txBody>
      </p:sp>
      <p:sp>
        <p:nvSpPr>
          <p:cNvPr id="22" name="Rechteck 21"/>
          <p:cNvSpPr/>
          <p:nvPr>
            <p:custDataLst>
              <p:tags r:id="rId3"/>
            </p:custDataLst>
          </p:nvPr>
        </p:nvSpPr>
        <p:spPr>
          <a:xfrm>
            <a:off x="400048" y="1781178"/>
            <a:ext cx="4171951" cy="4376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720"/>
              </a:spcBef>
              <a:buClr>
                <a:schemeClr val="hlink"/>
              </a:buClr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Die Kooperation von Unternehmen geschieht entlang von unterschiedlichen, bisher von einander abgrenzbaren </a:t>
            </a:r>
            <a:r>
              <a:rPr lang="de-DE" dirty="0" smtClean="0"/>
              <a:t>Schritten</a:t>
            </a: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</a:pPr>
            <a:endParaRPr lang="de-DE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Unternehmen tun sich schwer </a:t>
            </a:r>
            <a:r>
              <a:rPr lang="de-DE" dirty="0" smtClean="0"/>
              <a:t>Ihre IT/ APIs für andere Unternehmen zu öffnen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Font typeface="Monotype Sorts" pitchFamily="2" charset="2"/>
              <a:buChar char="n"/>
            </a:pPr>
            <a:r>
              <a:rPr lang="de-DE" dirty="0" smtClean="0"/>
              <a:t>Voraussetzung für quick </a:t>
            </a:r>
            <a:r>
              <a:rPr lang="de-DE" dirty="0" err="1" smtClean="0"/>
              <a:t>connect</a:t>
            </a:r>
            <a:r>
              <a:rPr lang="de-DE" dirty="0" smtClean="0"/>
              <a:t>/ </a:t>
            </a:r>
            <a:r>
              <a:rPr lang="de-DE" dirty="0" err="1" smtClean="0"/>
              <a:t>disconnect</a:t>
            </a:r>
            <a:r>
              <a:rPr lang="de-DE" dirty="0" smtClean="0"/>
              <a:t> sind heute je nach Integrationsgrad </a:t>
            </a:r>
            <a:r>
              <a:rPr lang="de-DE" dirty="0" smtClean="0"/>
              <a:t>noch sehr schwierig</a:t>
            </a:r>
            <a:endParaRPr lang="en-US" dirty="0" smtClean="0"/>
          </a:p>
        </p:txBody>
      </p:sp>
      <p:sp>
        <p:nvSpPr>
          <p:cNvPr id="20" name="OT_TextBox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87337" y="1485900"/>
            <a:ext cx="8568000" cy="4751387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108000" tIns="504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dirty="0" smtClean="0"/>
          </a:p>
        </p:txBody>
      </p:sp>
      <p:sp>
        <p:nvSpPr>
          <p:cNvPr id="26829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87338" y="295275"/>
            <a:ext cx="8570912" cy="18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l">
              <a:tabLst>
                <a:tab pos="180975" algn="l"/>
              </a:tabLst>
            </a:pPr>
            <a:r>
              <a:rPr lang="de-DE" sz="1000" dirty="0"/>
              <a:t>Frame Template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Beobachtungen in punkto Veränderungen der Kooperationsmodelle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e-DE" dirty="0" err="1" smtClean="0"/>
              <a:t>Partnering</a:t>
            </a:r>
            <a:r>
              <a:rPr lang="de-DE" dirty="0" smtClean="0"/>
              <a:t> 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usual</a:t>
            </a:r>
            <a:r>
              <a:rPr lang="de-DE" dirty="0" smtClean="0"/>
              <a:t>! Kooperation in SBNs wird durch Expertensysteme unterstützt werden. Dem CIO kommt dabei eine entscheidende Rolle zu.</a:t>
            </a:r>
            <a:endParaRPr lang="de-DE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3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© Detecon</a:t>
            </a:r>
            <a:endParaRPr lang="de-D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 bwMode="gray"/>
        <p:txBody>
          <a:bodyPr/>
          <a:lstStyle/>
          <a:p>
            <a:pPr algn="ctr"/>
            <a:r>
              <a:rPr lang="de-DE" dirty="0" smtClean="0"/>
              <a:t>– </a:t>
            </a:r>
            <a:fld id="{0BE42143-7310-4A8F-A2D9-68016CEE3D5A}" type="slidenum">
              <a:rPr lang="de-DE" smtClean="0"/>
              <a:pPr algn="ctr"/>
              <a:t>6</a:t>
            </a:fld>
            <a:r>
              <a:rPr lang="de-DE" dirty="0" smtClean="0"/>
              <a:t> –</a:t>
            </a:r>
            <a:endParaRPr lang="de-DE" dirty="0"/>
          </a:p>
        </p:txBody>
      </p:sp>
      <p:grpSp>
        <p:nvGrpSpPr>
          <p:cNvPr id="44" name="Group 8"/>
          <p:cNvGrpSpPr>
            <a:grpSpLocks/>
          </p:cNvGrpSpPr>
          <p:nvPr>
            <p:custDataLst>
              <p:tags r:id="rId10"/>
            </p:custDataLst>
          </p:nvPr>
        </p:nvGrpSpPr>
        <p:grpSpPr bwMode="gray">
          <a:xfrm>
            <a:off x="400050" y="1617665"/>
            <a:ext cx="3986213" cy="311150"/>
            <a:chOff x="262" y="1019"/>
            <a:chExt cx="2720" cy="196"/>
          </a:xfrm>
        </p:grpSpPr>
        <p:sp>
          <p:nvSpPr>
            <p:cNvPr id="45" name="Line 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gray">
            <a:xfrm>
              <a:off x="262" y="1122"/>
              <a:ext cx="2720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sz="1200" dirty="0"/>
            </a:p>
          </p:txBody>
        </p:sp>
        <p:sp>
          <p:nvSpPr>
            <p:cNvPr id="46" name="Text Box 1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433" y="1019"/>
              <a:ext cx="379" cy="1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de-DE" sz="1200" b="1" dirty="0" smtClean="0"/>
                <a:t>heute</a:t>
              </a:r>
              <a:endParaRPr lang="de-DE" sz="1200" b="1" dirty="0"/>
            </a:p>
          </p:txBody>
        </p:sp>
      </p:grpSp>
      <p:grpSp>
        <p:nvGrpSpPr>
          <p:cNvPr id="47" name="Group 11"/>
          <p:cNvGrpSpPr>
            <a:grpSpLocks/>
          </p:cNvGrpSpPr>
          <p:nvPr>
            <p:custDataLst>
              <p:tags r:id="rId11"/>
            </p:custDataLst>
          </p:nvPr>
        </p:nvGrpSpPr>
        <p:grpSpPr bwMode="gray">
          <a:xfrm>
            <a:off x="4752975" y="1617665"/>
            <a:ext cx="3986213" cy="311150"/>
            <a:chOff x="262" y="1019"/>
            <a:chExt cx="2720" cy="196"/>
          </a:xfrm>
        </p:grpSpPr>
        <p:sp>
          <p:nvSpPr>
            <p:cNvPr id="48" name="Line 1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gray">
            <a:xfrm>
              <a:off x="262" y="1122"/>
              <a:ext cx="2720" cy="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GB" sz="1200" dirty="0"/>
            </a:p>
          </p:txBody>
        </p:sp>
        <p:sp>
          <p:nvSpPr>
            <p:cNvPr id="49" name="Text Box 1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1364" y="1019"/>
              <a:ext cx="514" cy="19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de-DE" sz="1200" b="1" dirty="0" smtClean="0"/>
                <a:t>morgen </a:t>
              </a:r>
              <a:endParaRPr lang="de-DE" sz="1200" b="1" dirty="0"/>
            </a:p>
          </p:txBody>
        </p:sp>
      </p:grpSp>
      <p:pic>
        <p:nvPicPr>
          <p:cNvPr id="53" name="Picture 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 l="32032" t="44421" r="35675" b="23452"/>
          <a:stretch>
            <a:fillRect/>
          </a:stretch>
        </p:blipFill>
        <p:spPr bwMode="auto">
          <a:xfrm>
            <a:off x="5567376" y="3191172"/>
            <a:ext cx="2060811" cy="14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03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/>
          <a:srcRect r="11179"/>
          <a:stretch>
            <a:fillRect/>
          </a:stretch>
        </p:blipFill>
        <p:spPr bwMode="auto">
          <a:xfrm>
            <a:off x="1383765" y="2861222"/>
            <a:ext cx="1980941" cy="207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Objekt 64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2498" name="think-cell Slide" r:id="rId22" imgW="270" imgH="270" progId="TCLayout.ActiveDocument.1">
              <p:embed/>
            </p:oleObj>
          </a:graphicData>
        </a:graphic>
      </p:graphicFrame>
      <p:sp>
        <p:nvSpPr>
          <p:cNvPr id="57" name="Rechteck 56"/>
          <p:cNvSpPr/>
          <p:nvPr>
            <p:custDataLst>
              <p:tags r:id="rId2"/>
            </p:custDataLst>
          </p:nvPr>
        </p:nvSpPr>
        <p:spPr bwMode="auto">
          <a:xfrm>
            <a:off x="287338" y="4656586"/>
            <a:ext cx="8570912" cy="16428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5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16200000" flipH="1">
            <a:off x="5777719" y="1576056"/>
            <a:ext cx="3112799" cy="3048260"/>
            <a:chOff x="3200400" y="4267200"/>
            <a:chExt cx="5943600" cy="2590800"/>
          </a:xfrm>
        </p:grpSpPr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5105400" y="4598988"/>
              <a:ext cx="2895600" cy="1927225"/>
            </a:xfrm>
            <a:prstGeom prst="ellipse">
              <a:avLst/>
            </a:prstGeom>
            <a:noFill/>
            <a:ln w="28575" cap="rnd">
              <a:solidFill>
                <a:schemeClr val="accent5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3771900" y="4973638"/>
              <a:ext cx="990600" cy="1219200"/>
              <a:chOff x="1152" y="3312"/>
              <a:chExt cx="624" cy="768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1416" y="3600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1248" y="388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47" name="AutoShape 8"/>
              <p:cNvCxnSpPr>
                <a:cxnSpLocks noChangeShapeType="1"/>
                <a:stCxn id="46" idx="0"/>
                <a:endCxn id="45" idx="2"/>
              </p:cNvCxnSpPr>
              <p:nvPr/>
            </p:nvCxnSpPr>
            <p:spPr bwMode="auto">
              <a:xfrm rot="-5400000">
                <a:off x="1284" y="3756"/>
                <a:ext cx="186" cy="66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8" name="Oval 9"/>
              <p:cNvSpPr>
                <a:spLocks noChangeArrowheads="1"/>
              </p:cNvSpPr>
              <p:nvPr/>
            </p:nvSpPr>
            <p:spPr bwMode="auto">
              <a:xfrm>
                <a:off x="1584" y="388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49" name="AutoShape 10"/>
              <p:cNvCxnSpPr>
                <a:cxnSpLocks noChangeShapeType="1"/>
                <a:stCxn id="45" idx="6"/>
                <a:endCxn id="48" idx="0"/>
              </p:cNvCxnSpPr>
              <p:nvPr/>
            </p:nvCxnSpPr>
            <p:spPr bwMode="auto">
              <a:xfrm>
                <a:off x="1614" y="3696"/>
                <a:ext cx="66" cy="186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0" name="Oval 11"/>
              <p:cNvSpPr>
                <a:spLocks noChangeArrowheads="1"/>
              </p:cNvSpPr>
              <p:nvPr/>
            </p:nvSpPr>
            <p:spPr bwMode="auto">
              <a:xfrm>
                <a:off x="1152" y="331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51" name="AutoShape 12"/>
              <p:cNvCxnSpPr>
                <a:cxnSpLocks noChangeShapeType="1"/>
                <a:stCxn id="50" idx="4"/>
                <a:endCxn id="45" idx="2"/>
              </p:cNvCxnSpPr>
              <p:nvPr/>
            </p:nvCxnSpPr>
            <p:spPr bwMode="auto">
              <a:xfrm rot="16200000" flipH="1">
                <a:off x="1236" y="3522"/>
                <a:ext cx="186" cy="16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8077200" y="5430838"/>
              <a:ext cx="304800" cy="304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848600" y="6130925"/>
              <a:ext cx="304800" cy="304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cxnSp>
          <p:nvCxnSpPr>
            <p:cNvPr id="20" name="AutoShape 15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-5400000">
              <a:off x="7765257" y="5818981"/>
              <a:ext cx="538162" cy="666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8115300" y="5888038"/>
              <a:ext cx="304800" cy="304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cxnSp>
          <p:nvCxnSpPr>
            <p:cNvPr id="22" name="AutoShape 17"/>
            <p:cNvCxnSpPr>
              <a:cxnSpLocks noChangeShapeType="1"/>
              <a:stCxn id="18" idx="6"/>
              <a:endCxn id="21" idx="6"/>
            </p:cNvCxnSpPr>
            <p:nvPr/>
          </p:nvCxnSpPr>
          <p:spPr bwMode="auto">
            <a:xfrm>
              <a:off x="8391525" y="5583238"/>
              <a:ext cx="38100" cy="457200"/>
            </a:xfrm>
            <a:prstGeom prst="curvedConnector3">
              <a:avLst>
                <a:gd name="adj1" fmla="val 6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7429500" y="5140325"/>
              <a:ext cx="304800" cy="3048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8343900" y="5049838"/>
              <a:ext cx="304800" cy="304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cxnSp>
          <p:nvCxnSpPr>
            <p:cNvPr id="25" name="AutoShape 20"/>
            <p:cNvCxnSpPr>
              <a:cxnSpLocks noChangeShapeType="1"/>
              <a:stCxn id="18" idx="6"/>
              <a:endCxn id="24" idx="4"/>
            </p:cNvCxnSpPr>
            <p:nvPr/>
          </p:nvCxnSpPr>
          <p:spPr bwMode="auto">
            <a:xfrm flipV="1">
              <a:off x="8391525" y="5364163"/>
              <a:ext cx="104775" cy="2190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6" name="Group 21"/>
            <p:cNvGrpSpPr>
              <a:grpSpLocks/>
            </p:cNvGrpSpPr>
            <p:nvPr/>
          </p:nvGrpSpPr>
          <p:grpSpPr bwMode="auto">
            <a:xfrm>
              <a:off x="5486400" y="4835525"/>
              <a:ext cx="1219200" cy="1495425"/>
              <a:chOff x="2952" y="3234"/>
              <a:chExt cx="768" cy="942"/>
            </a:xfrm>
          </p:grpSpPr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3240" y="369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sp>
            <p:nvSpPr>
              <p:cNvPr id="35" name="Oval 23"/>
              <p:cNvSpPr>
                <a:spLocks noChangeArrowheads="1"/>
              </p:cNvSpPr>
              <p:nvPr/>
            </p:nvSpPr>
            <p:spPr bwMode="auto">
              <a:xfrm>
                <a:off x="3048" y="3984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36" name="AutoShape 24"/>
              <p:cNvCxnSpPr>
                <a:cxnSpLocks noChangeShapeType="1"/>
                <a:stCxn id="35" idx="0"/>
                <a:endCxn id="34" idx="2"/>
              </p:cNvCxnSpPr>
              <p:nvPr/>
            </p:nvCxnSpPr>
            <p:spPr bwMode="auto">
              <a:xfrm rot="-5400000">
                <a:off x="3095" y="3841"/>
                <a:ext cx="186" cy="88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7" name="Oval 25"/>
              <p:cNvSpPr>
                <a:spLocks noChangeArrowheads="1"/>
              </p:cNvSpPr>
              <p:nvPr/>
            </p:nvSpPr>
            <p:spPr bwMode="auto">
              <a:xfrm>
                <a:off x="3384" y="3984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38" name="AutoShape 26"/>
              <p:cNvCxnSpPr>
                <a:cxnSpLocks noChangeShapeType="1"/>
                <a:stCxn id="34" idx="6"/>
                <a:endCxn id="37" idx="0"/>
              </p:cNvCxnSpPr>
              <p:nvPr/>
            </p:nvCxnSpPr>
            <p:spPr bwMode="auto">
              <a:xfrm>
                <a:off x="3440" y="3792"/>
                <a:ext cx="40" cy="186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9" name="Oval 27"/>
              <p:cNvSpPr>
                <a:spLocks noChangeArrowheads="1"/>
              </p:cNvSpPr>
              <p:nvPr/>
            </p:nvSpPr>
            <p:spPr bwMode="auto">
              <a:xfrm>
                <a:off x="2952" y="340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40" name="AutoShape 28"/>
              <p:cNvCxnSpPr>
                <a:cxnSpLocks noChangeShapeType="1"/>
                <a:stCxn id="39" idx="4"/>
                <a:endCxn id="34" idx="2"/>
              </p:cNvCxnSpPr>
              <p:nvPr/>
            </p:nvCxnSpPr>
            <p:spPr bwMode="auto">
              <a:xfrm rot="16200000" flipH="1">
                <a:off x="3047" y="3607"/>
                <a:ext cx="186" cy="18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1" name="Oval 29"/>
              <p:cNvSpPr>
                <a:spLocks noChangeArrowheads="1"/>
              </p:cNvSpPr>
              <p:nvPr/>
            </p:nvSpPr>
            <p:spPr bwMode="auto">
              <a:xfrm>
                <a:off x="3528" y="345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42" name="AutoShape 30"/>
              <p:cNvCxnSpPr>
                <a:cxnSpLocks noChangeShapeType="1"/>
                <a:stCxn id="34" idx="6"/>
                <a:endCxn id="41" idx="4"/>
              </p:cNvCxnSpPr>
              <p:nvPr/>
            </p:nvCxnSpPr>
            <p:spPr bwMode="auto">
              <a:xfrm flipV="1">
                <a:off x="3440" y="3654"/>
                <a:ext cx="184" cy="138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3" name="Oval 31"/>
              <p:cNvSpPr>
                <a:spLocks noChangeArrowheads="1"/>
              </p:cNvSpPr>
              <p:nvPr/>
            </p:nvSpPr>
            <p:spPr bwMode="auto">
              <a:xfrm>
                <a:off x="3522" y="3234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Century Gothic" pitchFamily="34" charset="0"/>
                </a:endParaRPr>
              </a:p>
            </p:txBody>
          </p:sp>
          <p:cxnSp>
            <p:nvCxnSpPr>
              <p:cNvPr id="44" name="AutoShape 32"/>
              <p:cNvCxnSpPr>
                <a:cxnSpLocks noChangeShapeType="1"/>
                <a:stCxn id="34" idx="0"/>
                <a:endCxn id="43" idx="2"/>
              </p:cNvCxnSpPr>
              <p:nvPr/>
            </p:nvCxnSpPr>
            <p:spPr bwMode="auto">
              <a:xfrm rot="-5400000">
                <a:off x="3247" y="3419"/>
                <a:ext cx="358" cy="18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7" name="AutoShape 33"/>
            <p:cNvCxnSpPr>
              <a:cxnSpLocks noChangeShapeType="1"/>
              <a:stCxn id="23" idx="0"/>
              <a:endCxn id="24" idx="0"/>
            </p:cNvCxnSpPr>
            <p:nvPr/>
          </p:nvCxnSpPr>
          <p:spPr bwMode="auto">
            <a:xfrm rot="-5400000">
              <a:off x="7993856" y="4628357"/>
              <a:ext cx="90487" cy="914400"/>
            </a:xfrm>
            <a:prstGeom prst="curvedConnector3">
              <a:avLst>
                <a:gd name="adj1" fmla="val 34210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34"/>
            <p:cNvCxnSpPr>
              <a:cxnSpLocks noChangeShapeType="1"/>
              <a:stCxn id="24" idx="4"/>
              <a:endCxn id="21" idx="6"/>
            </p:cNvCxnSpPr>
            <p:nvPr/>
          </p:nvCxnSpPr>
          <p:spPr bwMode="auto">
            <a:xfrm rot="5400000">
              <a:off x="8124825" y="5668963"/>
              <a:ext cx="676275" cy="666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35"/>
            <p:cNvCxnSpPr>
              <a:cxnSpLocks noChangeShapeType="1"/>
              <a:stCxn id="23" idx="2"/>
              <a:endCxn id="19" idx="2"/>
            </p:cNvCxnSpPr>
            <p:nvPr/>
          </p:nvCxnSpPr>
          <p:spPr bwMode="auto">
            <a:xfrm rot="10800000" flipH="1" flipV="1">
              <a:off x="7419975" y="5292725"/>
              <a:ext cx="419100" cy="990600"/>
            </a:xfrm>
            <a:prstGeom prst="curvedConnector3">
              <a:avLst>
                <a:gd name="adj1" fmla="val -5227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AutoShape 36"/>
            <p:cNvCxnSpPr>
              <a:cxnSpLocks noChangeShapeType="1"/>
              <a:stCxn id="34" idx="6"/>
              <a:endCxn id="23" idx="4"/>
            </p:cNvCxnSpPr>
            <p:nvPr/>
          </p:nvCxnSpPr>
          <p:spPr bwMode="auto">
            <a:xfrm flipV="1">
              <a:off x="6261100" y="5454650"/>
              <a:ext cx="1320800" cy="2667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37"/>
            <p:cNvCxnSpPr>
              <a:cxnSpLocks noChangeShapeType="1"/>
              <a:stCxn id="19" idx="6"/>
              <a:endCxn id="21" idx="4"/>
            </p:cNvCxnSpPr>
            <p:nvPr/>
          </p:nvCxnSpPr>
          <p:spPr bwMode="auto">
            <a:xfrm flipV="1">
              <a:off x="8162925" y="6202363"/>
              <a:ext cx="104775" cy="8096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" name="Oval 38"/>
            <p:cNvSpPr>
              <a:spLocks noChangeArrowheads="1"/>
            </p:cNvSpPr>
            <p:nvPr/>
          </p:nvSpPr>
          <p:spPr bwMode="auto">
            <a:xfrm>
              <a:off x="4953000" y="4437063"/>
              <a:ext cx="3962400" cy="2251075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  <p:sp>
          <p:nvSpPr>
            <p:cNvPr id="33" name="Oval 39"/>
            <p:cNvSpPr>
              <a:spLocks noChangeArrowheads="1"/>
            </p:cNvSpPr>
            <p:nvPr/>
          </p:nvSpPr>
          <p:spPr bwMode="auto">
            <a:xfrm>
              <a:off x="3200400" y="4267200"/>
              <a:ext cx="5943600" cy="2590800"/>
            </a:xfrm>
            <a:prstGeom prst="ellipse">
              <a:avLst/>
            </a:prstGeom>
            <a:noFill/>
            <a:ln w="28575" cap="rnd">
              <a:solidFill>
                <a:schemeClr val="accent5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entury Gothic" pitchFamily="34" charset="0"/>
              </a:endParaRPr>
            </a:p>
          </p:txBody>
        </p:sp>
      </p:grpSp>
      <p:sp>
        <p:nvSpPr>
          <p:cNvPr id="64" name="OT_TextBox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287338" y="1461185"/>
            <a:ext cx="6353825" cy="3052549"/>
          </a:xfrm>
          <a:prstGeom prst="homePlate">
            <a:avLst>
              <a:gd name="adj" fmla="val 54090"/>
            </a:avLst>
          </a:prstGeom>
          <a:solidFill>
            <a:schemeClr val="bg1"/>
          </a:solidFill>
          <a:ln w="6350">
            <a:solidFill>
              <a:schemeClr val="accent3"/>
            </a:solidFill>
          </a:ln>
        </p:spPr>
        <p:txBody>
          <a:bodyPr vert="horz" lIns="108000" tIns="108000" rIns="108000" bIns="108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endParaRPr lang="en-US" b="1" dirty="0" smtClean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 </a:t>
            </a:r>
            <a:r>
              <a:rPr lang="en-US" dirty="0" err="1" smtClean="0"/>
              <a:t>Ihnen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Ausschnitt</a:t>
            </a:r>
            <a:r>
              <a:rPr lang="en-US" dirty="0" smtClean="0"/>
              <a:t> </a:t>
            </a:r>
            <a:r>
              <a:rPr lang="en-US" dirty="0" err="1" smtClean="0"/>
              <a:t>vernetzter</a:t>
            </a:r>
            <a:r>
              <a:rPr lang="en-US" dirty="0" smtClean="0"/>
              <a:t> </a:t>
            </a:r>
            <a:r>
              <a:rPr lang="en-US" dirty="0" err="1" smtClean="0"/>
              <a:t>Wertschöpfung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© Detecon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/>
        <p:txBody>
          <a:bodyPr/>
          <a:lstStyle/>
          <a:p>
            <a:pPr algn="ctr"/>
            <a:r>
              <a:rPr lang="de-DE" smtClean="0"/>
              <a:t>– </a:t>
            </a:r>
            <a:fld id="{0BE42143-7310-4A8F-A2D9-68016CEE3D5A}" type="slidenum">
              <a:rPr lang="de-DE" smtClean="0"/>
              <a:pPr algn="ctr"/>
              <a:t>7</a:t>
            </a:fld>
            <a:r>
              <a:rPr lang="de-DE" smtClean="0"/>
              <a:t> –</a:t>
            </a:r>
            <a:endParaRPr lang="de-DE" dirty="0"/>
          </a:p>
        </p:txBody>
      </p:sp>
      <p:pic>
        <p:nvPicPr>
          <p:cNvPr id="7" name="Picture 11" descr="becher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1948" y="4855541"/>
            <a:ext cx="1332845" cy="1443915"/>
          </a:xfrm>
          <a:prstGeom prst="rect">
            <a:avLst/>
          </a:prstGeom>
          <a:noFill/>
        </p:spPr>
      </p:pic>
      <p:sp>
        <p:nvSpPr>
          <p:cNvPr id="332802" name="AutoShape 2" descr="data:image/jpeg;base64,/9j/4AAQSkZJRgABAQAAAQABAAD/2wCEAAkGBhIQERUUEBAQEBUUFRQUFBgQFBcWFBQWGxUVGBUWFBUXGyYfFxojGRUVHy8gIycpLCwsFh4xNTAqNSYrLCkBCQoKDgwOGg8PGjUkHyQsLCwpLSwqLCwsKS8pLiwsKSkpLCksLCkpKSwsKSwsKSwsKSkpLCwpLCkpKSkpKSwpKf/AABEIAJ4BPwMBIgACEQEDEQH/xAAcAAEAAgMBAQEAAAAAAAAAAAAABAcBBggFAwL/xABNEAABAwIABgoPBgQEBwAAAAABAAIDBBEFBxIhMVEGExVBU2FxgZPRFBYiIzNDYnOCkZKhsrPSFzJCUlRjNXKj0yQ0g7ElZKLBwvDx/8QAGgEBAAMBAQEAAAAAAAAAAAAAAAMEBQECBv/EACoRAAICAQQCAgEDBQEAAAAAAAABAgMRBBIhMUFREyJxMlJhI0KBkaEU/9oADAMBAAIRAxEAPwDU8IYQl26W003hZfGv4R3GvhuhNw03Sv60wh4aXzsvzHKOvoUlgoZJG6E3DTdK/rTdCbhpulf1qOi7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ymED77oTcNP0r+tW9i72ByxgVFc+V0jh3uKSR5EYItlSNJsXkHQfu8v3fni2xb7Tk1NYzvumKN3itT3/ucX4eX7tkgLL1Oo3fWBYrr8s5cwh4aXzsvzHKOpGEPDS+dl+Y5R1pror+QiFe1gjYZW1QBgpZHNOhzwGMPGHPIyuZJSUVlnUm+jxUVgU2JatcO7lpo+LKe8+5oClfYfPb/Nw382/rUL1NS8nr45FaorBqMSta37k1LJyl7P/Erw6/FxhGHO6le8a4S2T3NOV7l6V9b6YcJLwa0i/c0LmOyXtcxw0te0tcOVpz+5fhSngIiLoCL6QQOke1jAXOe5rWgaS5xAA9ZC2b7L8J/pP60P9xeJTjH9TOpN9Gqotq+y/Cf6T+rD/cT7L8J/pP60P9xefmr/AHI7sfo1VF6GGsAz0cgjqY9qeWh4GU112kkXu0kaQfUvPUiaayjy1gIilYMwbJUytihblyPuGtu0XsC453EAZgdJ3kbwssdkVFtX2X4T/Sf1Yf7ifZfhP9J/Vh/uKP5q/wByPWx+jVUW0/ZhhP8ASHpYf7ifZhhP9Ielh/uJ8tf7l/s5tfo1ZFsk2LjCTNNHIf5XRu+FxXm1mxurhzy0lSwDSTE/JHK4Cw9a9KyD6Y2s81Eui9nAiIgCIiAIiIAiLNkAVw4t8W+0ZNVWN77pijd4rU544Ti/Dy6GLfFvtGTU1jO+6Yo3eJ1Od+5xfh5dFkhZWp1O76Q6LNdeOWZREVEmOW8IeGl87L8xykYCwDNWzCKnZlOOck5msbvue7eHvJzC6+NZGXTyNaC5zppA0DSSZHBoHKbBdA7CNijMH0wYADI6zpn77n20A/lboHr3ytm674o8dlSENzPO2K4sqWjAc9oqZvzyi7Wn9thuG8uc8a3EBZRZEpSk8yZaSS6CLCXXk6ZRYRARMI4KhqG5M8UczdUjQ4c1xmVabO8WdHTwSVEMrqbIF8h15GOJzBrbnKaXOsBnI4tVrFUrjd2U7fOKaM3jgN320OmtYjkYCRyudqCs6be54iyOzCXJXyIi2iobvikwJ2RXbY4XZTt2zi2x12xj43egFegWl4p8Cdj0DXuFn1B24305OiMeyA70yt1WHqJ77GXK1iIREUB7K5xz4E2ylZUNGeB9nebksD6nhnrKpldQYWwc2ogkhf8AdkY5h4ri1xxjTzLmSqpXRPdG8WdG5zHDymkg+8LU0VmYuPorWrnJ8ltGLL+KU3LJ8qRautoxZfxSm5ZPkyK1b+h/hkce0dCIiLBLoRFhAZWEWUB4+GNiVJVj/EU8Tz+a2TIOR7bO96rHZbiikgBkonOnYM5jdnlA8ggWk5Mx5VcywQpq7p19M8SgpdnKqwrRxubDWt/xsDbAuAqGgZrk2bLbjNg7XcHWVVy2KrFZHcirKO14CIilPIRFkD/0e7MgCuHFvi32jJqqxnfdMUbvE+U79zi/Dy6M4t8W+0ZNTWM79pijd4nU537nw8uiyLLL1Op3fSPRZrrxyzKIioEwREQFD4v8GifDHdC4ikqJudryGepz2n0Ve4VMYqHgYWnB0llTbmnbdXQFb1b/AKi/BFV0F8552saXOOS1oLnE6AALk+oL6L8TQh7S1wDmuBaQdBBFiDzKoSlJYfxvVczyKUimj/CclrpXDW4uBDSdQGbWV4Pb5hG9+zqj2hb1WsvW2X4saijc59O11RBnILReSMapGjOQPzC99+y0tbVUKZR+qKcnJPk2ulxoYSjP+Z2wapY4z72tBW1YGx26BWU1vLpzf+m839TiqqRdlp65eApyXkvfZDjKpmUL5qWdkkjrMjboc17ge6ew52hoBdnFjk231RLnEkkkkk3JOkk5yTx3WEXaaVUngSm5BT8A4INXUxQNv314abbzdL3czA48ygKzMSuA8qWWqcMzBtMd/wAzrOeRyNDR6RXbp7INnIrLwW5DCGNDWgBrQGgDQABYAcy+iLCwi6ZRQKrDMcU8MLj3c+2ZH+m0OdfmKnAoAQqOxvYE2iu20Czahof/AKjbNf7sg85V5LS8bGBOyKB72i76ciYa8kZpB7BJ5WhWNNPZYjxYsxKHW0Ysv4pTcsnyZFq62jFl/FKblk+TIta39D/DKse0dCIiLBLpgqiajGvhJr3gSxWD3Ad5boDiAr2K5aq/CSecf8ZV3SQjNvcskNraxg3Sjxx17D3Yp5RvhzC08xa7N6irF2G4xIMI9xkmCYC+Q43DgNJjdmyrb4sDxWzqgFMwNhB1PURTMJBjkY/NvgOGUOQtyhzq3bpYSX1WGRxsafJ1AiwCsrHLREwpg9tRDJC8XbIxzDyEEXHGNPMuYZoixxa77zSWu5QSD7wupyubdmEWTX1Q/wCYlPreXf8AdaGhfLRBcujx0RZA6v8A4tMrgBXFi3xb7Rk1VY3v2mKN3ifKd+58PLoYt8W+0ZNTWM79pijd4nU5w4T4eXRZAWXqdTu+sOizXXjlmURFQJgiIgCIiA522N4aFHhQTONmCeVkh1Me97XE8QuHeiuiGlcuYQ8NL52X43K0sWeMZuQ2kq3hrm2bDI85nDQ2N53nDMATp0ZiM+lqqnJKaK1U8cMtJFhFmlkELwMObBaKsJM0Dcs/jj7iTnc373PdbAi6pOPKONZKlwxiScLmkqQ7UyoFj0jBb1tWhYa2MVVGf8TA+Mbz7ZUZ5JG3bzE3XS6/EkLXAhwDgRYgi4I1EHSrUNXOPfJHKpPo5WRXHstxRxSgyUIEEmc7XohfxN4M8nc8Q0qoaqlfE9zJWOjew2c1wsWnUQtKq6Ni4K8oOPZ8l0bsHwH2HQwxEWfk5cnnH9071XyeRoVKbAMCdl18LCLsYduk1ZLLEA8rsgc66JAVLWz5USaleTKwVlRsI1zYInyvNmxsc93I0En/AGWeTlOYwNlJZhhj2G4ozG3Nvm4fMOUh2T6PErohkDmhzTcEAgjfBzgrlyrqnSyPkfndI5z3crjlH3kq+8WWF+yMHRXN3RXhdr7jM3/oLPer+pq2Qi/XBDXLLZti+c0Ie0tcA5rgQQdBBFiPUvosKgTHMeHsEmkqZYHX709zRffbpYedhaedeziy/ilNyyfJkWx46sC5EsVS0ZpG7VJ/M3OwnlaXD0FrmLP+KU3LJ8qRbKnvp3fwVMYng6EREWMWzBXLVX4STzj/AIyupSqvlxINc5zuzXjKc53gW75J/Pxq3pbY1t7iKyLl0VIvb2G4BdW1kUbWktDmvlO82NrgXX1X+6ONysiixI0zT32pqJOJoZGDy5nH1ELd8C7HqejjyKaJsY0m1y5x1ucc7jyqxZrI4xAjjU88nohZRFmFk/JXNey2oEldVOFiDUS2tvgPLQfUF0Jshwu2kppZ3aI2FwH5naGN53EDnXM5JcbnOSc9hpcTnsBrJ0LQ0MeXIgufSMAK4sW+LfaMmprG9+0xRnxPlO/c+Hl0Zxb4t9oyamsZ37TFG7xPlO/c+Hl0WPZc1Op3fSPR2uvHLMoiKgTBERAEREAREQHLeEPDS+dl+Y5R1Iwh4aXzsvzHKOvoV0UPJuWxXGfVUQDJP8VCMwbIbSMHkSZzbidfisrTwBjFoauwZMInnxc9mOvqBJyXeiSuekIVezSwnz0ySNjR1XlLN1zXgjZdWUlhBUytaPwuOXH7D7gc1lvOA8djgQ2spw4b76fMeUxuNjzO5t5UZ6OyPXJMrUy20UDA+GoauMS08gkYc1xmII0tcDna7PoKnqpjHZKYIVeY2tiLZoDVRtAlgF32Gd8W/fWWfeHFlDUrEXyqYGyNcxwu1zS0g6CCCCPUV7hNwkpI5JZWCusS2BMiCSpcO6mdkM82w2NuV+V7AVlKFgXBbaWCKBn3YmNYDvmwsSeMnPzqalk98nIRWFgLRccGF9poNrB7qoe2P0B3b/c0N9Jb0tDxjbBKjCL43wzRNEbC0MlDgLuN3OD2g7waLW3tK9U7VNOXRyXXBR6svEnhbJmmpyc0jRKz+Zncv9bXN9leM/FLhIG21RHjEzbe+xWx7DMV9ZS1UVRLLBHtZJLWFz3OaWlrm6ABcOOe55FpX21yrayV4RkmngtdERZBaNe2e4E7LoJowLvDdsj15bO6AHKAW+kqbxYn/ilNyv8AkyLoQqmsGYF7D2RsjAswvkkj1ZD4ZHAD+U5TfRVzTz+k4fwQ2LlMuZERUyYwUWUQGFlF+XPAFybDWdHrQH6X5c+y1vDWMOhpbh9Q2R4/BBaR99RyTZvpEKrNl+MyorwYommnhdmLWm8kmoPcN4/kbx3LlPXp52fg8SmkSsZ+zYVkgp6d2VDG67nNziWTQMnW1ucDWTfeC2bFxi32jJqato27TFG7xPlOHCfDy6GLfFx2Pk1NYy82mON2iHU537nw8uiyAFJbaox+Ovr37PMY5e5mURFUJQiIgCIiAIiIAiIgOW8IeGl87L8xym7Gtj0lfUCCIhpLXOLnXyWNA0utnzmzeVw41Cwh4aXzsvzHK5cUWxrsel29475U2cL6WxD7g587udupbd1vxwz5KcI7pFT4e2MVNC61TC5g0B4zxO/leM3MbHiXlLqiWna9pa9oc0ixDgCCNRBzFajhTFRg6cktidTk79O7JHsEFvuVaGtX96JHT6KFRW9JiOhJ7msnA1FjCfXmX1pMSVM099qaiQamhjL8pAJ9VlM9XV7PHxSPJxHxybdUkX2rIYHajJlEt5w3K5iOJW+oWCcDw0kYip42xsboDd8nSXE53E6znU1Zls/km5FmKwsBERRHoIiIAiXWEBlERAEWLrKAwVrGH8CZVfQ1LRnjfJFJb8jopCwniDwR/qLaFjJXYtpnGsmURFw6YK5vqtllaJHgVtWAHvAtM/MMo2310gVy1V+Ek84/4yr2iim5ZRDc+j0HbLK46a6r6eQf7OUGqr5ZfCyyy+ce5/xEqOsgX0e7Ob7wAGkrT2xXgr5Ya3eA4hYe4AK48XGLfsfJqato27THGc+0+U7XJ8PLnDFvi47HyamsZ37THG7xPlO/c+HlvaxwFm6nU7vpDosV145ZlERUCYIiIAiIgCIiAIiIAiIgOdNj+AOzsI7SfuGaV0me3e2vcXAcZzN9K+8uiImAAAAAAWAGYAbwAXL9ZIWzyOaS0iaQgtJBB2x2cEZweNbjgDG7WU9mzhtWwfn7mUemAcrnBPGtTU0Tsw4+CtXNLsvJYWmYKxs0E9suR1M7VO2w9tt2+shbTRYUhmF4ZopRp729rs3olZsoSj2iwmmSrJZZReToRRK/CsMAvNNFCNcj2t/3K0jD+OOlhBbStdVP3jnZEDxuIu7mGfWF7hXKbxFHlyS7N+dMAQCQLmwudJsTYazYE8y/d1VWL/D5qqmWrwhVQtLG7VAx72sazK7qQxsJzCwaMrOTc3OZWGNk1H+spemZ9S7Otwe0KSayemi8ztno/wBZS9NH9S/L9lNGASaymzC/hmda8bX6O5RWmNTZdPFWsipp5Idpj7ra3EAvfY2cNDrNDNIzZR1rx6LG5hGMWc+GbzsQv64y333Wr4Ywkamolmdplkc/PpAJ7kczckcyhrahRBQSkiq5vOUWI3HbV2z09KekHuylFqsceEHAhopouNsZLhyFziPctFRd/wDPV+05vl7N12M7P6s18Dqmpkkjc/a3NJDYwJO4ByGgDM4tOje5VewXKi6I2O7M6aalhklqYGPdG3La+RjXB4zPuCb/AHgVS1lSWHFEtUvZsiLzO2ej/WUvTR/UnbPR/rKXpo/qVHa/RNlHpovM7Z6P9ZS9NH9Sds9H+spemj+pNr9DKPSXLVX4STzj/jK6T7ZqP9ZS9NH9S5sqc8j7Z7vfa2e93m1rab3WholhyyQ2+D5Aas+9mz8w1lXHi4xb9j5NTVtG3aY4znEPG7XJ8PLnWcW+LjsfJqaxl5tMcbvE+U7XJ8PLdWMF51Op3fSPR2uvHLMoiKgTBERAEREAREQBERAEREAREQHLeEPDS+dl+Y5R1Iwh4aXzsvzHKOvoV0UPIQD1oi6CZFhioYLMqalg1MmkaPUHLMmGqlws6qqXDU6eUj3uUJFzavR3LBzm5znWdKIi6cFljJCyi6DGSFnJCIgCIiAIiIAlkRAYyQmSFlEBjJCZIWVkC+i5JzC2ck7wAGkoDAZqF97ML+ob5Vy4uMW/Y+TU1bbzaY4z4nyna5Ph5c6Yt8W/Y+TU1jLzaY43aIfKdrk+HlurGssvU6nd9YdFiuvHLMrBKjYSwiynifLK7JZG0vceIC+Yb53gNZVdVmHaqcRS1U9XRxVBcaanwfHlzuY0XypZLEglpBsBa2dU4QciZvBZwWVWFHhqoiMj6KrqqvaAHz0mEYy2o2rffC8tBva+bPyaAbCwPhWOqgjmiN2SNDm30jWDxg3B4wUlBxOJ5JqIi8HoIiIAiIgCIiAIiIAiIgOW8IeGl87L8xyjrYq7YlOZZCDDnkkP33fnd5C+HajPrh9t30L6BSWCjjk8RF7fajPrh9t30J2oz64fbd9C7uQPERe32oz64fbd9CdqM+uH23fQm5A8RF7fajPrh9t30J2oz64fbd9CbkDxEXt9qM+uH23fQnajPrh9t30JuQPERe32oz64fbd9CdqM+uH23fQm5A8RF7fajPrh9t30J2oz64fbd9CbkDxEXt9qM+uH23fQnajPrh9t30JuQPERe32oz64fbd9CdqM+uH23fQm5A8RF7fajPrh9t30J2oz64fbd9CbkMHigagTvCwub6gN88SuTFxi37HyamraNu0xxnOIeN2uT4eXOvzizxeshDaqoyJZDfag25ZELkZWcC7znz2zDRnzqyQs3U6jP0iT11+WERFQJzUcasbjgufJubGJzrfkErC/lzXULZQXS1OCzRyRxl23mJ72bYwNMDSO5DhfucwzrdqmnbIxzHtDmuBa4OzggixBGogqv6jAtRgssdD2PWU8TnmBtUXtnpssHKbFK1rrtINs4U9T8eef+niS8n32Ghz6mqqK+YGphb2PIwMDI44Qctr25zlteBlZR4wpmKdp3OabENdLO6MHejMjsmw3hpXkswRUYWeZJW0tHE5rY5jTFz6maK+UInSuY0BtxvBWDR0jIo2sjaGMY0Na0aABmACWPHH4/xgRR90RFAewiIgCIiAIiIAiIgCIiA//Z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04" name="AutoShape 4" descr="data:image/jpeg;base64,/9j/4AAQSkZJRgABAQAAAQABAAD/2wCEAAkGBhIQERUUEBAQEBUUFRQUFBgQFBcWFBQWGxUVGBUWFBUXGyYfFxojGRUVHy8gIycpLCwsFh4xNTAqNSYrLCkBCQoKDgwOGg8PGjUkHyQsLCwpLSwqLCwsKS8pLiwsKSkpLCksLCkpKSwsKSwsKSwsKSkpLCwpLCkpKSkpKSwpKf/AABEIAJ4BPwMBIgACEQEDEQH/xAAcAAEAAgMBAQEAAAAAAAAAAAAABAcBBggFAwL/xABNEAABAwIABgoPBgQEBwAAAAABAAIDBBEFBxIhMVEGExVBU2FxgZPRFBYiIzNDYnOCkZKhsrPSFzJCUlRjNXKj0yQ0g7ElZKLBwvDx/8QAGgEBAAMBAQEAAAAAAAAAAAAAAAMEBQECBv/EACoRAAICAQQCAgEDBQEAAAAAAAABAgMRBBIhMUFREyJxMlJhI0KBkaEU/9oADAMBAAIRAxEAPwDU8IYQl26W003hZfGv4R3GvhuhNw03Sv60wh4aXzsvzHKOvoUlgoZJG6E3DTdK/rTdCbhpulf1qOi7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JhAkboTcNN0r+tN0JuGm6V/Wo6ymED77oTcNP0r+tW9i72ByxgVFc+V0jh3uKSR5EYItlSNJsXkHQfu8v3fni2xb7Tk1NYzvumKN3itT3/ucX4eX7tkgLL1Oo3fWBYrr8s5cwh4aXzsvzHKOpGEPDS+dl+Y5R1pror+QiFe1gjYZW1QBgpZHNOhzwGMPGHPIyuZJSUVlnUm+jxUVgU2JatcO7lpo+LKe8+5oClfYfPb/Nw382/rUL1NS8nr45FaorBqMSta37k1LJyl7P/Erw6/FxhGHO6le8a4S2T3NOV7l6V9b6YcJLwa0i/c0LmOyXtcxw0te0tcOVpz+5fhSngIiLoCL6QQOke1jAXOe5rWgaS5xAA9ZC2b7L8J/pP60P9xeJTjH9TOpN9Gqotq+y/Cf6T+rD/cT7L8J/pP60P9xefmr/AHI7sfo1VF6GGsAz0cgjqY9qeWh4GU112kkXu0kaQfUvPUiaayjy1gIilYMwbJUytihblyPuGtu0XsC453EAZgdJ3kbwssdkVFtX2X4T/Sf1Yf7ifZfhP9J/Vh/uKP5q/wByPWx+jVUW0/ZhhP8ASHpYf7ifZhhP9Ielh/uJ8tf7l/s5tfo1ZFsk2LjCTNNHIf5XRu+FxXm1mxurhzy0lSwDSTE/JHK4Cw9a9KyD6Y2s81Eui9nAiIgCIiAIiIAiLNkAVw4t8W+0ZNVWN77pijd4rU544Ti/Dy6GLfFvtGTU1jO+6Yo3eJ1Od+5xfh5dFkhZWp1O76Q6LNdeOWZREVEmOW8IeGl87L8xykYCwDNWzCKnZlOOck5msbvue7eHvJzC6+NZGXTyNaC5zppA0DSSZHBoHKbBdA7CNijMH0wYADI6zpn77n20A/lboHr3ytm674o8dlSENzPO2K4sqWjAc9oqZvzyi7Wn9thuG8uc8a3EBZRZEpSk8yZaSS6CLCXXk6ZRYRARMI4KhqG5M8UczdUjQ4c1xmVabO8WdHTwSVEMrqbIF8h15GOJzBrbnKaXOsBnI4tVrFUrjd2U7fOKaM3jgN320OmtYjkYCRyudqCs6be54iyOzCXJXyIi2iobvikwJ2RXbY4XZTt2zi2x12xj43egFegWl4p8Cdj0DXuFn1B24305OiMeyA70yt1WHqJ77GXK1iIREUB7K5xz4E2ylZUNGeB9nebksD6nhnrKpldQYWwc2ogkhf8AdkY5h4ri1xxjTzLmSqpXRPdG8WdG5zHDymkg+8LU0VmYuPorWrnJ8ltGLL+KU3LJ8qRautoxZfxSm5ZPkyK1b+h/hkce0dCIiLBLoRFhAZWEWUB4+GNiVJVj/EU8Tz+a2TIOR7bO96rHZbiikgBkonOnYM5jdnlA8ggWk5Mx5VcywQpq7p19M8SgpdnKqwrRxubDWt/xsDbAuAqGgZrk2bLbjNg7XcHWVVy2KrFZHcirKO14CIilPIRFkD/0e7MgCuHFvi32jJqqxnfdMUbvE+U79zi/Dy6M4t8W+0ZNTWM79pijd4nU537nw8uiyLLL1Op3fSPRZrrxyzKIioEwREQFD4v8GifDHdC4ikqJudryGepz2n0Ve4VMYqHgYWnB0llTbmnbdXQFb1b/AKi/BFV0F8552saXOOS1oLnE6AALk+oL6L8TQh7S1wDmuBaQdBBFiDzKoSlJYfxvVczyKUimj/CclrpXDW4uBDSdQGbWV4Pb5hG9+zqj2hb1WsvW2X4saijc59O11RBnILReSMapGjOQPzC99+y0tbVUKZR+qKcnJPk2ulxoYSjP+Z2wapY4z72tBW1YGx26BWU1vLpzf+m839TiqqRdlp65eApyXkvfZDjKpmUL5qWdkkjrMjboc17ge6ew52hoBdnFjk231RLnEkkkkk3JOkk5yTx3WEXaaVUngSm5BT8A4INXUxQNv314abbzdL3czA48ygKzMSuA8qWWqcMzBtMd/wAzrOeRyNDR6RXbp7INnIrLwW5DCGNDWgBrQGgDQABYAcy+iLCwi6ZRQKrDMcU8MLj3c+2ZH+m0OdfmKnAoAQqOxvYE2iu20Czahof/AKjbNf7sg85V5LS8bGBOyKB72i76ciYa8kZpB7BJ5WhWNNPZYjxYsxKHW0Ysv4pTcsnyZFq62jFl/FKblk+TIta39D/DKse0dCIiLBLpgqiajGvhJr3gSxWD3Ad5boDiAr2K5aq/CSecf8ZV3SQjNvcskNraxg3Sjxx17D3Yp5RvhzC08xa7N6irF2G4xIMI9xkmCYC+Q43DgNJjdmyrb4sDxWzqgFMwNhB1PURTMJBjkY/NvgOGUOQtyhzq3bpYSX1WGRxsafJ1AiwCsrHLREwpg9tRDJC8XbIxzDyEEXHGNPMuYZoixxa77zSWu5QSD7wupyubdmEWTX1Q/wCYlPreXf8AdaGhfLRBcujx0RZA6v8A4tMrgBXFi3xb7Rk1VY3v2mKN3ifKd+58PLoYt8W+0ZNTWM79pijd4nU5w4T4eXRZAWXqdTu+sOizXXjlmURFQJgiIgCIiA522N4aFHhQTONmCeVkh1Me97XE8QuHeiuiGlcuYQ8NL52X43K0sWeMZuQ2kq3hrm2bDI85nDQ2N53nDMATp0ZiM+lqqnJKaK1U8cMtJFhFmlkELwMObBaKsJM0Dcs/jj7iTnc373PdbAi6pOPKONZKlwxiScLmkqQ7UyoFj0jBb1tWhYa2MVVGf8TA+Mbz7ZUZ5JG3bzE3XS6/EkLXAhwDgRYgi4I1EHSrUNXOPfJHKpPo5WRXHstxRxSgyUIEEmc7XohfxN4M8nc8Q0qoaqlfE9zJWOjew2c1wsWnUQtKq6Ni4K8oOPZ8l0bsHwH2HQwxEWfk5cnnH9071XyeRoVKbAMCdl18LCLsYduk1ZLLEA8rsgc66JAVLWz5USaleTKwVlRsI1zYInyvNmxsc93I0En/AGWeTlOYwNlJZhhj2G4ozG3Nvm4fMOUh2T6PErohkDmhzTcEAgjfBzgrlyrqnSyPkfndI5z3crjlH3kq+8WWF+yMHRXN3RXhdr7jM3/oLPer+pq2Qi/XBDXLLZti+c0Ie0tcA5rgQQdBBFiPUvosKgTHMeHsEmkqZYHX709zRffbpYedhaedeziy/ilNyyfJkWx46sC5EsVS0ZpG7VJ/M3OwnlaXD0FrmLP+KU3LJ8qRbKnvp3fwVMYng6EREWMWzBXLVX4STzj/AIyupSqvlxINc5zuzXjKc53gW75J/Pxq3pbY1t7iKyLl0VIvb2G4BdW1kUbWktDmvlO82NrgXX1X+6ONysiixI0zT32pqJOJoZGDy5nH1ELd8C7HqejjyKaJsY0m1y5x1ucc7jyqxZrI4xAjjU88nohZRFmFk/JXNey2oEldVOFiDUS2tvgPLQfUF0Jshwu2kppZ3aI2FwH5naGN53EDnXM5JcbnOSc9hpcTnsBrJ0LQ0MeXIgufSMAK4sW+LfaMmprG9+0xRnxPlO/c+Hl0Zxb4t9oyamsZ37TFG7xPlO/c+Hl0WPZc1Op3fSPR2uvHLMoiKgTBERAEREAREQHLeEPDS+dl+Y5R1Iwh4aXzsvzHKOvoV0UPJuWxXGfVUQDJP8VCMwbIbSMHkSZzbidfisrTwBjFoauwZMInnxc9mOvqBJyXeiSuekIVezSwnz0ySNjR1XlLN1zXgjZdWUlhBUytaPwuOXH7D7gc1lvOA8djgQ2spw4b76fMeUxuNjzO5t5UZ6OyPXJMrUy20UDA+GoauMS08gkYc1xmII0tcDna7PoKnqpjHZKYIVeY2tiLZoDVRtAlgF32Gd8W/fWWfeHFlDUrEXyqYGyNcxwu1zS0g6CCCCPUV7hNwkpI5JZWCusS2BMiCSpcO6mdkM82w2NuV+V7AVlKFgXBbaWCKBn3YmNYDvmwsSeMnPzqalk98nIRWFgLRccGF9poNrB7qoe2P0B3b/c0N9Jb0tDxjbBKjCL43wzRNEbC0MlDgLuN3OD2g7waLW3tK9U7VNOXRyXXBR6svEnhbJmmpyc0jRKz+Zncv9bXN9leM/FLhIG21RHjEzbe+xWx7DMV9ZS1UVRLLBHtZJLWFz3OaWlrm6ABcOOe55FpX21yrayV4RkmngtdERZBaNe2e4E7LoJowLvDdsj15bO6AHKAW+kqbxYn/ilNyv8AkyLoQqmsGYF7D2RsjAswvkkj1ZD4ZHAD+U5TfRVzTz+k4fwQ2LlMuZERUyYwUWUQGFlF+XPAFybDWdHrQH6X5c+y1vDWMOhpbh9Q2R4/BBaR99RyTZvpEKrNl+MyorwYommnhdmLWm8kmoPcN4/kbx3LlPXp52fg8SmkSsZ+zYVkgp6d2VDG67nNziWTQMnW1ucDWTfeC2bFxi32jJqato27TFG7xPlOHCfDy6GLfFx2Pk1NYy82mON2iHU537nw8uiyAFJbaox+Ovr37PMY5e5mURFUJQiIgCIiAIiIAiIgOW8IeGl87L8xym7Gtj0lfUCCIhpLXOLnXyWNA0utnzmzeVw41Cwh4aXzsvzHK5cUWxrsel29475U2cL6WxD7g587udupbd1vxwz5KcI7pFT4e2MVNC61TC5g0B4zxO/leM3MbHiXlLqiWna9pa9oc0ixDgCCNRBzFajhTFRg6cktidTk79O7JHsEFvuVaGtX96JHT6KFRW9JiOhJ7msnA1FjCfXmX1pMSVM099qaiQamhjL8pAJ9VlM9XV7PHxSPJxHxybdUkX2rIYHajJlEt5w3K5iOJW+oWCcDw0kYip42xsboDd8nSXE53E6znU1Zls/km5FmKwsBERRHoIiIAiXWEBlERAEWLrKAwVrGH8CZVfQ1LRnjfJFJb8jopCwniDwR/qLaFjJXYtpnGsmURFw6YK5vqtllaJHgVtWAHvAtM/MMo2310gVy1V+Ek84/4yr2iim5ZRDc+j0HbLK46a6r6eQf7OUGqr5ZfCyyy+ce5/xEqOsgX0e7Ob7wAGkrT2xXgr5Ya3eA4hYe4AK48XGLfsfJqato27THGc+0+U7XJ8PLnDFvi47HyamsZ37THG7xPlO/c+HlvaxwFm6nU7vpDosV145ZlERUCYIiIAiIgCIiAIiIAiIgOdNj+AOzsI7SfuGaV0me3e2vcXAcZzN9K+8uiImAAAAAAWAGYAbwAXL9ZIWzyOaS0iaQgtJBB2x2cEZweNbjgDG7WU9mzhtWwfn7mUemAcrnBPGtTU0Tsw4+CtXNLsvJYWmYKxs0E9suR1M7VO2w9tt2+shbTRYUhmF4ZopRp729rs3olZsoSj2iwmmSrJZZReToRRK/CsMAvNNFCNcj2t/3K0jD+OOlhBbStdVP3jnZEDxuIu7mGfWF7hXKbxFHlyS7N+dMAQCQLmwudJsTYazYE8y/d1VWL/D5qqmWrwhVQtLG7VAx72sazK7qQxsJzCwaMrOTc3OZWGNk1H+spemZ9S7Otwe0KSayemi8ztno/wBZS9NH9S/L9lNGASaymzC/hmda8bX6O5RWmNTZdPFWsipp5Idpj7ra3EAvfY2cNDrNDNIzZR1rx6LG5hGMWc+GbzsQv64y333Wr4Ywkamolmdplkc/PpAJ7kczckcyhrahRBQSkiq5vOUWI3HbV2z09KekHuylFqsceEHAhopouNsZLhyFziPctFRd/wDPV+05vl7N12M7P6s18Dqmpkkjc/a3NJDYwJO4ByGgDM4tOje5VewXKi6I2O7M6aalhklqYGPdG3La+RjXB4zPuCb/AHgVS1lSWHFEtUvZsiLzO2ej/WUvTR/UnbPR/rKXpo/qVHa/RNlHpovM7Z6P9ZS9NH9Sds9H+spemj+pNr9DKPSXLVX4STzj/jK6T7ZqP9ZS9NH9S5sqc8j7Z7vfa2e93m1rab3WholhyyQ2+D5Aas+9mz8w1lXHi4xb9j5NTVtG3aY4znEPG7XJ8PLnWcW+LjsfJqaxl5tMcbvE+U7XJ8PLdWMF51Op3fSPR2uvHLMoiKgTBERAEREAREQBERAEREAREQHLeEPDS+dl+Y5R1Iwh4aXzsvzHKOvoV0UPIQD1oi6CZFhioYLMqalg1MmkaPUHLMmGqlws6qqXDU6eUj3uUJFzavR3LBzm5znWdKIi6cFljJCyi6DGSFnJCIgCIiAIiIAlkRAYyQmSFlEBjJCZIWVkC+i5JzC2ck7wAGkoDAZqF97ML+ob5Vy4uMW/Y+TU1bbzaY4z4nyna5Ph5c6Yt8W/Y+TU1jLzaY43aIfKdrk+HlurGssvU6nd9YdFiuvHLMrBKjYSwiynifLK7JZG0vceIC+Yb53gNZVdVmHaqcRS1U9XRxVBcaanwfHlzuY0XypZLEglpBsBa2dU4QciZvBZwWVWFHhqoiMj6KrqqvaAHz0mEYy2o2rffC8tBva+bPyaAbCwPhWOqgjmiN2SNDm30jWDxg3B4wUlBxOJ5JqIi8HoIiIAiIgCIiAIiIAiIgOW8IeGl87L8xyjrYq7YlOZZCDDnkkP33fnd5C+HajPrh9t30L6BSWCjjk8RF7fajPrh9t30J2oz64fbd9C7uQPERe32oz64fbd9CdqM+uH23fQm5A8RF7fajPrh9t30J2oz64fbd9CbkDxEXt9qM+uH23fQnajPrh9t30JuQPERe32oz64fbd9CdqM+uH23fQm5A8RF7fajPrh9t30J2oz64fbd9CbkDxEXt9qM+uH23fQnajPrh9t30JuQPERe32oz64fbd9CdqM+uH23fQm5A8RF7fajPrh9t30J2oz64fbd9CbkMHigagTvCwub6gN88SuTFxi37HyamraNu0xxnOIeN2uT4eXOvzizxeshDaqoyJZDfag25ZELkZWcC7znz2zDRnzqyQs3U6jP0iT11+WERFQJzUcasbjgufJubGJzrfkErC/lzXULZQXS1OCzRyRxl23mJ72bYwNMDSO5DhfucwzrdqmnbIxzHtDmuBa4OzggixBGogqv6jAtRgssdD2PWU8TnmBtUXtnpssHKbFK1rrtINs4U9T8eef+niS8n32Ghz6mqqK+YGphb2PIwMDI44Qctr25zlteBlZR4wpmKdp3OabENdLO6MHejMjsmw3hpXkswRUYWeZJW0tHE5rY5jTFz6maK+UInSuY0BtxvBWDR0jIo2sjaGMY0Na0aABmACWPHH4/xgRR90RFAewiIgCIiAIiIAiIgCIiA//Z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08" name="AutoShape 8" descr="data:image/jpeg;base64,/9j/4AAQSkZJRgABAQAAAQABAAD/2wCEAAkGBhQQEBUUERQWFRQWFBYUFhQWFBoWFxYVFBcVFBgYGxcXGyYgGxojHxcVHy8gJCcpLSwsFh4xNTAqNSYrLCoBCQoKDgwOGg8PGiwkHyQsKSwsLDQqLCwsLCwsLykpLCwpLC8pLCwpLCwsKSwsLCksLCksLCkpLCwsLCwsLCwsLP/AABEIAGUB8AMBIgACEQEDEQH/xAAcAAEAAgIDAQAAAAAAAAAAAAAABgcFCAIDBAH/xABOEAACAQMABgUDDgwFBAMBAAABAgMABBEFBgcSITFBUWFxgRMikRQyMzVCUlRydJKhsbPSFhcjNENTYnOCk5Syg6Kj0dMkY8HCJUTwFf/EABkBAQADAQEAAAAAAAAAAAAAAAABAgMEBf/EACcRAAICAgIBBAIDAQEAAAAAAAABAgMRMQQSIRMyQVEicTNhkYFS/9oADAMBAAIRAxEAPwC8aUpQClKUApSlAKUpQClKUApSlAKUpQClKUApSlAKUpQClKUApSlAKUpQClKUApSlAKUpQClKUApSlAKUpQClKUApSlAKUpQClKUApSlAKUpQClKUApSlAKUrGaZ1ltrMZuZkj6gT5x7kGWPgKlJvQMnSqq07t0jXK2cJkP6yXzF7wg84+JWq807r/e3mRLOwQ/o4/wAmmOoheLD4xNdEONOW/Bk7Ui9dO7QbKyyJZ1Lj9HH+UfPUQvrf4iKrzTu3SVsrZwiMfrJfPbvCL5oPeWqrKV1Q40I78mTtbJZDtU0kr73qktx9a0cZU9mAowO7FXLqBruulICxUJNGQsqDiOOd1lz7lsHnxBBHHmdbqtHYPbubm5cesESKeosz5X0BW9NRfXHplImuTzguilfHcAEk4AGSTyAFYf8ADKx+GW39RH96vOSb0dOTM0rD/hlY/DLb+oj+9T8MrH4Zbf1Ef3qnq/ojKMxSsP8AhlY/DLb+oj+9XODWuzdgiXVuzMQqqs6EsTwAADZJPVTq/oZRlaUrFTa12aMVe6t1ZSVZWnQFWBwQQWyCD0VCTeiTK0rD/hlY/DLb+oj+9T8MrH4Zbf1Ef3qnq/ojKMxSsXDrVZucJdW7E9AnjJ9AasmDUNNbJPtKV49IaZgt93y80UW9nd8pIqb2MZxvEZxkekVGMg9lKw/4ZWPwy2/qI/vVkrS8SZA8TrIhzh0YMpwSDgjgeII8KlprZGTupSlQSKVhdK652dqSJ7mJWHNN7ecfwLlvorCvtg0aDjyzntEEmPpWrquT0iOyXyTSlRWz2oaNlOBdKp/7ivH9LqB9NSS1vElUNG6up5MjBgfEcKhxa2gmno7qUrzX+kordd+aRI1987hR6WNVJPTSojcbV9GoceqN74kcjD0hMfTXGHa3o1v/ALBX40Mo+ncq/pz+mV7L7JhSsbovWS2uvzeeKQ+9WRS3iucj0Vkqq01ssKVxkkCgliAAMkk4AHaTUavtpejoSQ10hI/VhpfpjBFFFvSIbS2SelQxNr2jSfZ2HaYJcf2VltHa9WNwcR3URJ5Kz7jH+F8GrOuS2mR2X2Z2lKVQsKV5NJaWhtk355UiX3zsFB7BnmewVFLvbFo5DgSPJ8SJ8elgKtGEpaRDaWybUqDW22XRznBeRO1oWx/kzUp0TrBb3a71vMkoHPdYEjvXmPEVLhKO0FJPRkKUpVCRSsTJrdZKxVru3DAkEGeMEEHBBBbgQa4/hlY/DLb+oj+9Vur+iMozFK89jpGKdd+GRJFyRvRuHGRzGVJGeIr0VUkUrw6Q07b27BZ54omIyBJIqEjlkBiOFeX8MrH4Zbf1Ef3qnq/ojKMxSvgOeVfagkUpSgFKUoDhNMqKWchVUElicAAcSSTyFQDTu2q0hyturXDDpXzI/nsMnwUjtrFbddNuiQWykhZN6STHughUIp7MknHWF6qp2u2mhSXaRhOxp4RM9ObWr+5yFkECH3MI3T4yHLegiodJIWJZiSx4kk5JPaTxNcaV2xio6Ri23sUrkiFiAoJJ4AAZJPYBzqYaC2T391gtGIEPupjunwjGW9IHfSUlHbCTeiG16bDRstw+5BG8j+9RSx8cch2mrt0FsUtIcG4Z7huo/k4/mqcnxYjsqZ/9NYw/oreIfFjT/wADNc0uUtRWTRVP5Ka0FsTu5sG5ZLder2ST0Kd0fO8KuHVzVuGwgEMAIUHLMeLOxxlmPSeA7AAAOArGQbTNHO+4LpM5xlg6r89lC/TUmVwQCDkHiCORBrltsnL3G0YxWjzaU9gl/dv/AGmtT0PAdwrbDSnsEv7t/wC01qenIdwro4mmZXfB9zSpbsv0RFdaRWK4QSRmKRt05xlcYPA1cn4stG/BI/S33q1svjB4ZWNbksmt1ZrUv2ytPlMP2i1e/wCLLRvwSP0t96u602e2EUiyR2yK6MHVgWyGU5B9d11m+VFrGGWVTJDWr+uJ/wDkbv5VP9q9bQ1q9rj7Y3fyqf7V6z4m2Wu0jD5r7Wd1DtUl0lbJIqujSYZGAZWG6xwQeBrYD8CLD4HbfyE/2rptuVbw0ZRh2NYTUi1T16udHODG5aLPnQMSUYdOPeN+0PHI4VI9rmpENiYprZdxJWZGjzlVYDeBXPIEZyOQwMc6rqrxcbI5+CGnFm1uiNKpdQRzxHKSKGXPMZ5g9oOQe0Gqt2+c7Pun+uCpHsYkY6KUHkJZQvdvZ+stUc2+87Pun+uCuGqPW7H7N5PMMlSZrYvZP7UW3+L9vLWulbF7J/ai2/xft5a35XsX7M6tkk0npOO2heaZgkaDeZj/ALdJJwABzJAqh9ctqdxfMyQs0FvyCKcO463cdfvQcde9zrLbbdZjJcLaIfMiAeQe+lcZUH4qkHvc9VVlUcelJdmTZPzhCmatHZtsrW5jW6vQfJtxihBK76+/cjjunoAxkceRxVuWOh4IF3YYY4x1Iir9Qq1nJjF4XkiNbfk1SBqzNhER9WXDdAgAPVlnUj+01b2kNAW9wMTQRSD9uNSfAkZHhWO1c1It9HyyyWwZRKEBQtvKu4WPmk8eO9yJPIVlPkKcGsFo1tPJ49omu40ZbgoA08mViU8hjG87dgyOHSSO0jX3SmlpbqQyXEjSOfdMc47AOSjsGBU0223BbSYU8kt4wv8AE0jE/wD7qqAVvx4KMU/llLJNvB9AycDn1VykhZfXKV7wR9dbF7N9G20ej4HtlTLxqZJAAXaTA3wzc8hsjd6MVKWQEYIyOo8RWUuVh4wWVWVs162RQ72loT71ZW/02X/2q+dN6YjtLeSeU4SNd445noCjtJIA7TXRbarWsVx6oigSOXdKbyDcyGwTlVwCeA4kZqHbc5yuj4lHJ7hQ3aFSRgPSAfCsZSV1iLpdIsqvWzXa40lITKxEefMhU+Yo6OHum/aPhgcKwBNKtzYdo22dJpHVHuUkAAYAlIt1cMoPLLb4LDqArulJVRykYJOTKn9TtjO62OvdOPTXBE3iFHHJ3fTwrbisTpTVO0uSGmgjZgQwfd3XBU5Hnrg8+jOK5ly/tGvo/wBmUjTAAHIDHo4VEtoevq6MiAQB7iQHyaHkoHAu2PcjkB0nuJEuNawa4aeN9ezTk5UuVj7Ik81B6OPexrGivvLzovZLqjw6U0tLdSmW4kaRz7pjyHUByUdgwK8qrk4HEnkOmu2ys2mkSOMZd2VFHWzEKPpNbJ6oamQaOhVY1BlIHlJiPPdunj0L1L0dpyT222qpGEYORrO6FTggg9RGD6DXbaXjwuJInZHXirqSrDuIrZ3WPViC/hMc6A8DuuB56H3yt0Hs5HpzWtendDPZ3MkEnro23c9DDmrDsIIPjSq5WeBODiXTsz2kerx5C5wLlRlWHATKOZxyDjpA4EcR0gWDWp+jNIvbTRzRHDxuHXvB5HsPEHsJrafR18s8McqetkRZF7nUMPrrj5FSg8rTNq5ZXk1f1hP/AFlz8om+1esfmshrD+eXPyib7V6x9ejHRzMsTY1rT6nuzbOfydxjdzyWYDzfnDze8JV61qRHIVIZSQwIII5gg5BHaDxrZrUnWQaQso5uG/jclA9zKvBvA8GHYwrh5VeH2R0VS+Cr9u355B+4P2jVWTnge41Zu3f88g/cH7RqrJ+R7jXVR/GjKfuZtra+xr8VfqFdtdVr7GvxV+oV215J1ilKUApSlAQLa1qZJfQJJAN6aDe8wc3jfG8B+0CoIHTxHMiqFmQoxVwVYHBVhukHqIPEGtt66pLRGILIpI5EqCR4mumrkOCw0ZSr7PJrXoLUO9vcGGBtw/pH/JpjrDN67+EGrD0FsKRcNeTlz+ri81e4u3nEdwWptp3Xyyssiadd8fo08+TuKrnH8WKrvTu3V2ytnAEH6yY7zeCKcDxY91a97bPasIr1hHZZ+idXLWxU+QhjiAHF8edj9qRvOPiawWndrFha5Ak8u49zCN8Z7XyE+knsqjNNaz3N4c3MzyDnuk4QdyLhR6KxdWjxs+Zsh2/SLE07tsu5si3VLdev2ST5zDdHzfGoHf6RluH35pHkf3zsWPhnkOwV56V0xhGOkZOTexVw7DdYncS2jkssaiWLPuVJ3XX4uSpA7Wqnqu3YxqjJbRyXM6lGmCrGjDDCMHeLEdG8cYB6Fz01lyMdHkvXnsWFpT2CX92/9prU9OQ7hW2GlPYJf3b/ANprU9OQ7hWXE0y13wZXVzWKWwnE8G6XCsvngsuGxngCOrrqWfjuv/e2/wDKb/kqHaE0HNezCG3UNIVLYLBeC4zxYgdNSL8Uekv1C/zovvVvNV5/LBSPb4Pf+O6/97b/AMpv+Ss/qHtRu72/igmEO44kzuRsG82N3GCXPSB0VEfxR6S/UL/Oi+9Uk2ebO7200jFNPEFjUSbzCRGxvRuo4KxPMispqrq8YLR758lyVq9rj7Y3fyqf7V62hrV7XH2xu/lU/wBq9ZcTbL3aR16saXFneQ3DKWET7xUEAnzWHAnvq0vx9Q/BZfnpVO29u0jqkalnYhVVRksTyAA5msjc6p3kSl5LWdVUZLGF8AdZOOA7a6p1wk/yMoyktGS1517k0pIpZRHHHncjB3uLYyzNgZY4HQAPSThdEaHlu5RFboXc9A5AdbHkq9prxVY2x/XJoLlbSTHkZiQpwAUlwSOIGSG9bg9JGMcczL8IfitEL8n5Ld1V0CLGzitwc7i+c3vnYlnPcWJx2Yqt9vvOz7p/rgq3qqHb7zs+6f64K4KHm1N/2dFniJUlbF7J/ae2/wAX7eWtdK2L2T+09t/i/by108r2L9mVWyi9b7oy6QunPTcSjwVyo+gCvDo2z8tPFF+skSP57Bf/ADXt1ttjHf3SnouJvQZGYfQRXk0TeeRuIZTyjljkPcjqx+quhe3wZvZtXDCEUKoAVQFAHIADAHornXFHDAEHIIyCORB5GuVeMdopSlAVNtv1Yd/J3kYJCL5KbHuVyWR+7LMCejK1T9bbugIIIyCMEHiCD0VXmsexa2nJe2Y27njugb8Wexcgr4HHZXbTyFFdZGE623lFNaI0/cWjb1tM8RPPdbg2PfKfNbxBqcaH24XUeBcRxzr0kfkn9Iyp+aKxGm9lN/agt5MTIPdQnfOPiEB/QDUPIrp612edmWZRNmtVNdrbSSEwMQ6jLxPwde3GcEdoJFebaPq01/YPHGMyoRLGOtkz5veVLAdpFa+6C009lcRzxnDRsCR75fdKexhkVtPDKHUMvEMAQewjIritr9KScTeEu6wzUt0KkggggkEEYII4EEHkeyudrdvE4eJ2RxyZGKsO4jjWxGtmzW10gS7AxTH9LHgFurfU8G7+fbVZ6a2KXkOTAyXC9QPk3+a53fQ1dcORCW/Bk62jzaI2xX8GA7JOo6JEw2Pjpg57TmrJ1R2sW186xODBM3BVYgo56lfhx7CAT0Zqhb2xkgcxzI0bjmrqVI8D0dtdANJUQkvBCskjafWa4MdlcuOa28zDvWNiK1YAq/8AV7S76R0BIXO9L6nngc9LOqMoJ7SCpPaTVAA1TjLr2Ra15wyZ7IbISaWiJGfJpJJ4hdwfS4PhWw1a97HrsR6VjB/SRyxjv3d8f2VsJWHK9/8Aw0q9oqjtuliEvYZAPZIMHtMbkZ9DKPCrxqkdut2GvIIxzSAsezyjn/wg9NV438hNvtK0rY7ZZOX0RbE9CungkjoPoArXGtjdlkBTRFsD0q7+Dyuw+giunlexfsyq2UFrD+eXPyib7V6yWoehFvbz1O/ASQzAN71ghKsO4gGsbrD+eXPyib7V6kmyD22i+JL9ma2k8QbX0UXuIlfWTwSvFIN10Yow6mU4Ph21ONjutHqW88g5xFcYUdSzD1h/i4p3leqsvtu1V3XS9jHB8RzY6GAxG/iBun4q9dVUrEEEEgg5BHMEciO2oTVsCX+Eiytu/wCeQfuD9o1Vm/I9xqWa+ay//wBBbOY48oLcxygdEiOQTjoDcGHY1RN+R7jU1JqCTIm8s21tfY1+Kv1Cu2uq19jX4q/UK7a8g7BSlKAUpSgI7rvrimjLbyjDfkY7sUecbzYyST0KBxJ7h01Rmndol9eZEkzKh/Rxfk0x1HHnMPjE1NNvcL79o3uN2VewPmM+kjHzTVT16PHrj1Uvk5rJPOBSld9nYyTPuQo8jn3KKWb0AV1GR0UqwdBbFryfBnKW6dTefJj4inA8WHdVh6C2SWNtguhnce6mO8ueyMYX0g99YT5EI/2aKuTKN0Nq5c3hxbQvJxwWUeYO9zhR4mrB0FsLkbDXkwjH6uLz27i7DdB7g1WlpPT1rYoPLSxwqB5qkgHA96g4nwFQDTu3SJcrZwtIf1kvmJ3hB5x8d2sfVts9iL9Ix2THQOoFlZYMUClx+kk/KPnrBb1v8OKkVULBtsvw+8wgZfeeTIGOwhsjxzVuam64RaTt/KxjdZTuyRk5KNjPPpU8wensIIGFtU4+ZF4yi/CMppT2CX92/wDaa1PTkO4VthpT2CX92/8Aaa1PTkO4V0cTTM7vgmmyO7SLSatI6ovkpRvOwUZIXAyTir0/CW1+Ewfzk+9WrFMVpZQrHnJWNnVYNp/wltfhMH85PvV9TWK2YgC4gJJAAEyEkngABvc61XxXv1fH/WW/yiH7VKyfFX2X9V/RtVWr2uPtjd/Kp/tXraGtXtcfbG7+VT/avVeJtk3aR2aje2dp8oj/ALhWzmK1j1G9s7T5RH/cK2dFOX7kKtGt20nQAstIyoi7sb4mjAGAFkzkDsDBwB1AVG7edo3V0OGVgynqZSGB9IFXLt00Jv28Nyo4xP5Nz+xJyJ7mAH8dUtXVTLvBMymsSNqtBaVW7top05SRq+OokcV7wcjwqsNvvOz7p/rgrIbDdO+UtpbZjxhffQf9uXJIHc4Y/wAYrH7fedn3T/XBXHXHrdg2k8wyVJWxeyf2otv8X7eWtdK2L2T+1Ft/i/by1vyvYv2Z1bK7216uGG7F0o/JzgBj1SoMYPxlCkfFaq4ravTehYryB4Z13kcYPQQRxDA9DA8Qa1+1x2d3GjmJKmSDPmzKOAHU4HrD38D0Hopx7U11exZDDyiX7NtqkcUS2t626EG7FOeKhRyR+rHINyxzxjJtu2u0lUNG6up5MjBlPcRwrUuucM7IcozKetSVPpFLOMpPK8CNrXhm2jyBQSSABzJ4AeNY7R+sttcTPFBMkjooZgh3goJx64ebnPRnNavT3Tyevdn+Mxb6zVh7C5MX8o67Yn5skX+9ZS43WLeS6ty8Fs6e1ttrFoluX8n5Xf3WKkr5m7nJAOPXDieFe6x0nFOu9DIki9aOHH+U1UW3m4zcWye9ikb57qP/AEqrkYg5HA9Y4H00hx1OCeRKzDwbbSSBQSxAA4kngAO0mtbtpGkIZ9JTPbbpQ7oLL613CgOw68nhnpxnpzUemu3cYd2YdTMWHoJrqreqj03nJnOzt4BGeXOtopb9NH2KvOSEhijVyBvHhupyHPiaqTZfs6knmS6uEKQRkOisMGVxxXAPuAcHPTgAZGcT7bBcbmiZR794U/1Ub6lNZXyU5xgi9acU2Z/ROtNrdj/p545D70MA470OGHiKytajYru9XSYx5R8dW+2PRnFHxPpj1v6LR256Tt3MESFWnRmLlSCUQjG4xHIk4OP2e3jVFKz2qWps+kpQsSkRg/lJiPMQdPHpbqUce4ca6YxVccNmTbky3di1qV0XlhweaVh2gbsf1oapzW7QJsb2aAjAVyUPXE3nIfRw7wa2W0VoxLaCOGIYSNQijpwOk9ZPMnrJqM7RdQV0nEGjwtxGDuMeTLzMbHq6Qeg95riruSsbembyhmJr/o6/eCaOWM4eN1dT2qQRns6D2VsxqtrTDpCASwsM4G/Hnzo26VYfUeRHEVrTpLRcttIYp42jkXmrDB7x0EdoyDXTb3LxtvRsyMOTIxVvSpzXXbUrUYwm4m02mtNw2cLSzuERevmx6FUe6Y9QrWjWXTrX13LcOMF2yF96gAVF8AB3nJrx3d9JKd6WR5D1u7OfSxNcbW1eVwkas7scKigsxPYBUVUqvyTOfY7NG6Oe4mjhiGXkcIvex5nsHM9gNbT6NsVghjiT1saLGvcihR9VQbZls39Qj1RcgG5ZcKvMQqeYzyLnpI5DgOkmwq5ORapvC0jWuOFlmq2sP55c/KJvtXqSbIPbaL4kv2ZqN6w/nlz8om+1epJsg9toviS/Zmu2f8b/AEYR9xfGmdFJd28kEoykiFT1jPIjtBwR2gVq/pjRT2s8kEow8blT1HHJh2EYI7CK2tqp9t2qu8qXsY4riObHvSfMfwJ3T8ZequPjWdZdX8m9scrJT1fH5HuNfa+PyPca9I5jbW19jX4q/UK7a6rX2Nfir9QrtrwzuFKUoBSlKAxesersN/A0M4JU8QRwZGHJlPQRk94JB4GqputhFwH/ACdxEydBdXVsfFAYfTV1VENO7VLC0yPK+Wce4hG/x7XyEHpz2VtVOxeIFJRi/LMPoLYjaxYa5d7hve+xx+hTvHxbwqbRxW1hFwENvEOZ82NfE8ATVO6d223UuRbIluvvvZJPSw3R8099QPSGk5bh9+eR5W987FiO7PIdgro9GyfvZn3jH2ou7Tu2mzgyIA9w3WvmR/PYZPgpqu9ObW765yEcW6H3MIw3jIctnu3ahdK3hRCPwZuyTOUspZizEsx4liSSe8nia40rkiFiAASTwAAySewDnWxQ41aGwcP6pucZ3PIpvdW9vnc8ceUrAaC2UX11gtH5BD7qbzTjsjHnekDvq69T9UYtG2/kossxO9JIRgu2MZx0AcgOjtJJPLfbHq4o1rg85M3LGGUq3EEEEdh4GomNk+jPg3+tN/yVLqVwKTjpnQ0nsiP4qNGfBv8AWm/5Kfio0Z8G/wBab/kqXUqfUn9v/SOq+iI/io0Z8G/1pv8Akrst9l+jo3V0t8MrKynyspwykMDgyY5gVKqU9Sf2/wDR1X0Kil7sv0fNI8kkBLyOzsfLSjLOSxOA+BxJ5VK6VCk46ZLSeyK2GzHR8EqSxwkPGwdT5aU4ZeIOC+D41KqUo5OW2EktHk0rouO6heGZd6NxhlyRnBBHEEEHIByOqoz+KPRnwc/z5vv1MaUU5R0w0nsj+gtQ7Oxl8rbRlHKlCfKyMCpIJBDMRzA9Fd+sOqFtpDc9VRl/J725h3TG/u73rGGfWjn1VmaU7yznPkYWiHfij0Z8HP8APm+/Ul0RoiK0hWGBd2NM7q7xbG8xc8WJJ4k17KUc5PbCSWhXwjNfaVUki+ltmej7kktbqjH3URMRz14QhSe8VgZNhlkeUtwOzfjP1x1Y1K0Vs1plXBP4K+t9iNgp85p37GkAH+RFP01KdB6oWlkSbaBEYjdL8Wcjgcb7EtjgOGeisxSolZKW2FFLR4dJ6Ct7oYuIY5eGBvoGI7iRkeFRq62Q6NflCyH9iWQfQWI+ipnSoU5R0yWk9kCXYpo8HiJj2GX/AGANZvROz2wtSGitk3hyZ8yMD1gyE4PdipFSrOyb2yOqXwK6bqzSVSkqK6nmrqGU+BGK7qVmWIpe7LdGy5JtlQn9Wzx/QjAfRWMbYpo/P6Ydnlf9xU+pWitmvlleq+iIWGyjR0JB9T75H613cfNJ3T6KlcFusahUUKoGAqgKAOoAcBXZSquTltkpJaFKUqpJ4dK6Eguk3LiJJV6A6g47QeantFRG72LaPc5USx9iS5H+oGqeUq8ZyjpkOKeyAW+xOwU5byz9jSgD/Iqn6almhtW7azGLaFI88yo8497nLHxNZOlJWSltkKKWhSlKoWIlc7K9HSOzvASzszsfLSjLMSxOA/DiTXq0Ns9srOYTW8RWRQQG8rI3Bhg8GYjlUjpV/UlrLK9V9Cui9sknjeKVQyOpRlPSrDBHCu+lULEO/FHoz4Of58336HZFoz4Of58336mNK09Sf2/9K9Y/R8RcAAcgMDwr7SlZlhSlKAUpSgKx23ayPDDFbRsV8tvNIRwJjTdATPUxbj2LjkTVKVeO2fVWS5gjuIVLtBvB1UZYxvglgOndK8upieiqOFenxsdPBy2Z7ClZDRGgLi7bdtoXlPIlV80d7nzV8SKsDQWwyZ8NdzLEPeR+e/cWPmqe7erWVkYbZVRb0VfWf0FqJe3uDDA24f0j/k0x1hm9d/CDV66C2dWNngxwhnH6SX8o+esb3BT8UCpLXLPlf+Uaqr7Kp0FsKRcNeTlz+rhG6vi7ecfALVhaF1XtrMYtoUj62Ay573OWPiaylK5ZWyntmqiloUpSsywpSlAKUpQClKUApSlAKUpQClKUApSlAKUpQClKUApSlAKUpQClKUApSlAKUpQClKUApSlAKUpQClKUApSlAKUpQClKUApSlAKUpQClKUApSlAKUpQCsRdao2cr78lrAzk5LNChJPWTjj419pUptaBk4YFRQqKFUcAqgAAdgHAVzpSoApSlAKUpQClKUB//2Q==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3500" y="-469900"/>
            <a:ext cx="4724400" cy="96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feld 51"/>
          <p:cNvSpPr txBox="1"/>
          <p:nvPr>
            <p:custDataLst>
              <p:tags r:id="rId13"/>
            </p:custDataLst>
          </p:nvPr>
        </p:nvSpPr>
        <p:spPr>
          <a:xfrm>
            <a:off x="1746913" y="4787301"/>
            <a:ext cx="7111336" cy="1562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buClr>
                <a:srgbClr val="0033AB"/>
              </a:buClr>
              <a:buSzPct val="80000"/>
            </a:pPr>
            <a:r>
              <a:rPr lang="de-DE" b="1" dirty="0" smtClean="0"/>
              <a:t>Diskussionspunkte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</a:pPr>
            <a:endParaRPr lang="de-DE" sz="800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SzPct val="80000"/>
              <a:buFont typeface="Monotype Sorts" pitchFamily="2" charset="2"/>
              <a:buChar char="n"/>
            </a:pPr>
            <a:r>
              <a:rPr lang="de-DE" sz="1200" dirty="0" smtClean="0"/>
              <a:t>Welche Kooperationsmodelle  für F&amp;E, </a:t>
            </a:r>
            <a:r>
              <a:rPr lang="de-DE" sz="1200" dirty="0" err="1" smtClean="0"/>
              <a:t>Produktmgmt</a:t>
            </a:r>
            <a:r>
              <a:rPr lang="de-DE" sz="1200" dirty="0" smtClean="0"/>
              <a:t>. Marketing, Vertrieb sind </a:t>
            </a:r>
            <a:r>
              <a:rPr lang="de-DE" sz="1200" dirty="0" smtClean="0"/>
              <a:t>erfolgreich</a:t>
            </a:r>
            <a:r>
              <a:rPr lang="de-DE" sz="1200" dirty="0" smtClean="0"/>
              <a:t>? </a:t>
            </a:r>
            <a:endParaRPr lang="de-DE" sz="1200" dirty="0" smtClean="0"/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SzPct val="80000"/>
              <a:buFont typeface="Monotype Sorts" pitchFamily="2" charset="2"/>
              <a:buChar char="n"/>
            </a:pPr>
            <a:r>
              <a:rPr lang="de-DE" sz="1200" dirty="0" smtClean="0"/>
              <a:t>Welche kritischen Erfolgsfaktoren wurden beider Umsetzung von Partnerschaften </a:t>
            </a:r>
            <a:r>
              <a:rPr lang="de-DE" sz="1200" dirty="0" smtClean="0"/>
              <a:t>gesammelt</a:t>
            </a:r>
            <a:r>
              <a:rPr lang="de-DE" sz="1200" dirty="0" smtClean="0"/>
              <a:t>?</a:t>
            </a:r>
          </a:p>
          <a:p>
            <a:pPr marL="265113" indent="-265113">
              <a:spcBef>
                <a:spcPts val="720"/>
              </a:spcBef>
              <a:buClr>
                <a:schemeClr val="hlink"/>
              </a:buClr>
              <a:buSzPct val="80000"/>
              <a:buFont typeface="Monotype Sorts" pitchFamily="2" charset="2"/>
              <a:buChar char="n"/>
            </a:pPr>
            <a:r>
              <a:rPr lang="de-DE" sz="1200" dirty="0" smtClean="0"/>
              <a:t>Wie stark stehen finanzielle KPIs und Services Levels im Vordergrund, und wie wurde stark wurden </a:t>
            </a:r>
            <a:r>
              <a:rPr lang="de-DE" sz="1200" dirty="0" smtClean="0"/>
              <a:t>diese</a:t>
            </a:r>
            <a:r>
              <a:rPr lang="de-DE" sz="1200" dirty="0" smtClean="0"/>
              <a:t> </a:t>
            </a:r>
            <a:r>
              <a:rPr lang="de-DE" sz="1200" dirty="0" smtClean="0"/>
              <a:t>formalisiert ? Wie wichtig ist „Vertrauen“?</a:t>
            </a:r>
          </a:p>
          <a:p>
            <a:pPr>
              <a:spcBef>
                <a:spcPts val="50"/>
              </a:spcBef>
              <a:buClr>
                <a:srgbClr val="0033AB"/>
              </a:buClr>
              <a:buSzPct val="80000"/>
            </a:pPr>
            <a:endParaRPr lang="de-DE" dirty="0" smtClean="0"/>
          </a:p>
        </p:txBody>
      </p:sp>
      <p:pic>
        <p:nvPicPr>
          <p:cNvPr id="362497" name="Picture 1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73901" y="2478715"/>
            <a:ext cx="2110397" cy="11734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5" name="Rechteck 54"/>
          <p:cNvSpPr/>
          <p:nvPr>
            <p:custDataLst>
              <p:tags r:id="rId15"/>
            </p:custDataLst>
          </p:nvPr>
        </p:nvSpPr>
        <p:spPr bwMode="auto">
          <a:xfrm>
            <a:off x="6301240" y="2734741"/>
            <a:ext cx="791804" cy="5250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charset="0"/>
              </a:rPr>
              <a:t>FOKUS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  <p:custDataLst>
              <p:tags r:id="rId16"/>
            </p:custDataLst>
          </p:nvPr>
        </p:nvSpPr>
        <p:spPr>
          <a:xfrm>
            <a:off x="382875" y="1511609"/>
            <a:ext cx="3734348" cy="2665412"/>
          </a:xfrm>
        </p:spPr>
        <p:txBody>
          <a:bodyPr/>
          <a:lstStyle/>
          <a:p>
            <a:endParaRPr lang="de-DE" sz="1400" b="1" dirty="0" smtClean="0"/>
          </a:p>
          <a:p>
            <a:r>
              <a:rPr lang="de-DE" b="1" dirty="0" smtClean="0"/>
              <a:t>Unternehmensübergreifende Integration für </a:t>
            </a:r>
            <a:r>
              <a:rPr lang="de-DE" b="1" dirty="0" err="1" smtClean="0"/>
              <a:t>kollaboratives</a:t>
            </a:r>
            <a:r>
              <a:rPr lang="de-DE" b="1" dirty="0" smtClean="0"/>
              <a:t> Asset Management</a:t>
            </a:r>
          </a:p>
          <a:p>
            <a:r>
              <a:rPr lang="de-DE" dirty="0" smtClean="0"/>
              <a:t>Dr. Jochen Rode, </a:t>
            </a:r>
          </a:p>
          <a:p>
            <a:endParaRPr lang="de-DE" b="1" dirty="0" smtClean="0"/>
          </a:p>
          <a:p>
            <a:r>
              <a:rPr lang="de-DE" b="1" dirty="0" smtClean="0"/>
              <a:t>Smart Asset Management für Kunden in der Prozessindustrie</a:t>
            </a:r>
          </a:p>
          <a:p>
            <a:r>
              <a:rPr lang="de-DE" dirty="0" smtClean="0"/>
              <a:t>Jürgen Schrempp</a:t>
            </a:r>
          </a:p>
          <a:p>
            <a:endParaRPr lang="de-DE" dirty="0" smtClean="0"/>
          </a:p>
          <a:p>
            <a:r>
              <a:rPr lang="de-DE" b="1" dirty="0" smtClean="0"/>
              <a:t>Das Internet der Dinge erfordert neue Formen agiler Partnerschaften</a:t>
            </a:r>
          </a:p>
          <a:p>
            <a:r>
              <a:rPr lang="de-DE" dirty="0" smtClean="0"/>
              <a:t>Stephan </a:t>
            </a:r>
            <a:r>
              <a:rPr lang="de-DE" dirty="0" err="1" smtClean="0"/>
              <a:t>Keuneke</a:t>
            </a:r>
            <a:endParaRPr lang="de-DE" dirty="0" smtClean="0"/>
          </a:p>
          <a:p>
            <a:endParaRPr lang="de-DE" b="1" dirty="0" smtClean="0"/>
          </a:p>
          <a:p>
            <a:r>
              <a:rPr lang="de-DE" b="1" dirty="0" smtClean="0"/>
              <a:t>Offene und flexible Konnektivität</a:t>
            </a:r>
          </a:p>
          <a:p>
            <a:r>
              <a:rPr lang="en-US" dirty="0" smtClean="0"/>
              <a:t>Jens Hundertmark</a:t>
            </a:r>
            <a:endParaRPr lang="en-US" dirty="0"/>
          </a:p>
        </p:txBody>
      </p:sp>
      <p:pic>
        <p:nvPicPr>
          <p:cNvPr id="332806" name="Picture 6" descr="Vollbild anzeigen">
            <a:hlinkClick r:id="rId25"/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378522" y="1719618"/>
            <a:ext cx="638223" cy="317129"/>
          </a:xfrm>
          <a:prstGeom prst="rect">
            <a:avLst/>
          </a:prstGeom>
          <a:noFill/>
        </p:spPr>
      </p:pic>
      <p:pic>
        <p:nvPicPr>
          <p:cNvPr id="332810" name="Picture 10" descr="http://procureinsights.files.wordpress.com/2011/05/ericsson_logo_darkblue.gi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44481" y="4053324"/>
            <a:ext cx="1468081" cy="3011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2812" name="Picture 12" descr="http://vemexim.com/Upload/AdvImages/03102006102011_Logo_Endress+Hauser.g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17223" y="2421504"/>
            <a:ext cx="995339" cy="597203"/>
          </a:xfrm>
          <a:prstGeom prst="rect">
            <a:avLst/>
          </a:prstGeom>
          <a:noFill/>
        </p:spPr>
      </p:pic>
      <p:pic>
        <p:nvPicPr>
          <p:cNvPr id="14" name="Picture 3" descr="C:\Users\StBerger\Desktop\DeTeCon\Template-Vorlagen\T-Logo_2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gray">
          <a:xfrm>
            <a:off x="3802377" y="3299302"/>
            <a:ext cx="1310185" cy="54930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2" name="Object 2" hidden="1"/>
          <p:cNvGraphicFramePr>
            <a:graphicFrameLocks/>
          </p:cNvGraphicFramePr>
          <p:nvPr/>
        </p:nvGraphicFramePr>
        <p:xfrm>
          <a:off x="-6350" y="0"/>
          <a:ext cx="158750" cy="158750"/>
        </p:xfrm>
        <a:graphic>
          <a:graphicData uri="http://schemas.openxmlformats.org/presentationml/2006/ole">
            <p:oleObj spid="_x0000_s392194" name="think-cell Slide" r:id="rId9" imgW="360" imgH="360" progId="TCLayout.ActiveDocument.1">
              <p:embed/>
            </p:oleObj>
          </a:graphicData>
        </a:graphic>
      </p:graphicFrame>
      <p:pic>
        <p:nvPicPr>
          <p:cNvPr id="10" name="Grafik 9" descr="Think_Tent_bunt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 r="1768" b="1837"/>
          <a:stretch>
            <a:fillRect/>
          </a:stretch>
        </p:blipFill>
        <p:spPr>
          <a:xfrm>
            <a:off x="-6435" y="-1"/>
            <a:ext cx="9150434" cy="6858001"/>
          </a:xfrm>
          <a:prstGeom prst="rect">
            <a:avLst/>
          </a:prstGeom>
        </p:spPr>
      </p:pic>
      <p:sp>
        <p:nvSpPr>
          <p:cNvPr id="15" name="Rectangle 2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8" y="5719763"/>
            <a:ext cx="9142412" cy="431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de-DE" dirty="0"/>
          </a:p>
        </p:txBody>
      </p:sp>
      <p:sp>
        <p:nvSpPr>
          <p:cNvPr id="16" name="Claim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87" y="6230937"/>
            <a:ext cx="9142412" cy="431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96000" tIns="0" rIns="0" bIns="0" anchor="ctr"/>
          <a:lstStyle/>
          <a:p>
            <a:r>
              <a:rPr lang="de-DE" sz="1600" b="1" dirty="0" smtClean="0">
                <a:solidFill>
                  <a:srgbClr val="FFFFFF"/>
                </a:solidFill>
              </a:rPr>
              <a:t>Das Unternehmen</a:t>
            </a:r>
            <a:r>
              <a:rPr lang="de-DE" sz="1000" b="1" dirty="0" smtClean="0">
                <a:solidFill>
                  <a:srgbClr val="FFFFFF"/>
                </a:solidFill>
              </a:rPr>
              <a:t>  </a:t>
            </a:r>
            <a:r>
              <a:rPr lang="de-DE" sz="600" dirty="0" smtClean="0">
                <a:solidFill>
                  <a:srgbClr val="FFFFFF"/>
                </a:solidFill>
                <a:sym typeface="Wingdings" pitchFamily="2" charset="2"/>
              </a:rPr>
              <a:t></a:t>
            </a:r>
            <a:r>
              <a:rPr lang="de-DE" sz="1000" dirty="0" smtClean="0">
                <a:solidFill>
                  <a:srgbClr val="FFFFFF"/>
                </a:solidFill>
              </a:rPr>
              <a:t>  </a:t>
            </a:r>
            <a:r>
              <a:rPr lang="en-US" sz="1000" b="1" dirty="0" smtClean="0">
                <a:solidFill>
                  <a:schemeClr val="bg1"/>
                </a:solidFill>
              </a:rPr>
              <a:t>We </a:t>
            </a:r>
            <a:r>
              <a:rPr lang="en-US" sz="1000" b="1" i="0" dirty="0" smtClean="0">
                <a:solidFill>
                  <a:schemeClr val="bg1"/>
                </a:solidFill>
              </a:rPr>
              <a:t>make ICT strategies work</a:t>
            </a:r>
            <a:endParaRPr lang="en-US" sz="1000" b="1" i="0" dirty="0">
              <a:solidFill>
                <a:schemeClr val="bg1"/>
              </a:solidFill>
            </a:endParaRPr>
          </a:p>
        </p:txBody>
      </p:sp>
      <p:pic>
        <p:nvPicPr>
          <p:cNvPr id="17" name="Picture 8" descr="C:\Users\StBerger\Desktop\DeTeCon\Template-Vorlagen\DC_Logo_blue_RGB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53698" y="5807442"/>
            <a:ext cx="1081882" cy="251703"/>
          </a:xfrm>
          <a:prstGeom prst="rect">
            <a:avLst/>
          </a:prstGeom>
          <a:noFill/>
        </p:spPr>
      </p:pic>
      <p:pic>
        <p:nvPicPr>
          <p:cNvPr id="18" name="Picture 3" descr="C:\Users\StBerger\Desktop\DeTeCon\Template-Vorlagen\T-Logo_2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420" y="5772150"/>
            <a:ext cx="846276" cy="354806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 bwMode="auto">
          <a:xfrm>
            <a:off x="-6434" y="6230937"/>
            <a:ext cx="4605730" cy="43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Herzlich Willkommen in Köln!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uFTIPzzEyVScKBM1hwV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zd2c4WwkOWiXV7rLrEG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96sjT6HEW4FDAMQCIA8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.0A6Zj1Eef5ewTr0whl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d._w9zhk23SoSZb4aBs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I8xNmzB02qYsaXcz1QI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_cbUgUgkC3CNF.KYfg5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STYCC59USlPqMGZ8wG4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xJ53Yci0CZ9Vz3uZoO2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9A6.iiFkCcu.9_wkuad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Ye0b9AkUy89X4LsCIv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NCQvuwokqkz68mWGmH0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aJ7H3w5kSiX.FDOk.qM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VCj8PU0U20jvB9jYtj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BEKBLXDEKBNaeaz_ZFU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CpO9Gn.kC4qlS1czYdx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JtuVOG70acnTfMury9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T1ICXqnkWvycSAT3I7z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KNItEUYkakRpDuwnAvS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ijvZZT5E6YDbwrT8T.6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3_WVZvwEKWsaD9iF_HP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EEWQM4N0yztCbH0pyL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m80L_A9ku63EYq5lA_F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HE3E2WTkClyKw3XYVcf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0AMZcTuk6qrB5q3p5VS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QzcW9tcE6kl8qjkWcVN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AOKIAqYEecZTkgEitTd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eab.0YKESxCCzB.pz_h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BRvfTewUSO_WhPjAZeS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BPLK9anEieGfADOvpYW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pGvUarIEmPQGOvpyYlA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s9xQpz20unqaRLayu76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9xCKnWIEqbkfwjCizh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grkdlPmU.4dXMHAtEG_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n1j0bvmECnY2r2qmU5w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2CZrFLEE6UYn6gaJQaH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AfbFfyGkaY.OyYUcQuN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wS8tkkWU.7Q4a55KWQo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svcaNlbUCVth3vTvRyK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im7AlyE0eXhutflObyD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BIIwj0jkuU0DYdAx7yT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s._I5pAUqJyrdyO46Ko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_g32PJPkm_GXLNgLGSq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Y1J6FFqk6Ucol7ypTN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N6pdgdgUCMU31IRk9a_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C4gupI5kaGGYSukYXMK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XktdG49kODlz4vIeEyA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le.4w0InES0BxT_05d6K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soP0D.ZEGhnVY4QYAwG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HhmKQcCkGMGrx0S3PF.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ewKp.DsEmpHktSEstJb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7UDnjYY0OgpOs_JbGZN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es9.OU.0CTsoeH0jeK.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u1xlgRc027NGXYr6bDn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ylizI9NESmIqsatgDi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_f420IbUubj.gLlYaCi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zoBOflxUurg6Q4sjn.V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xByu3vOkiMcFmAR0Le4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7VB7rN4k2saJqWA.vi4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4AjaR8NUmNQLptaYQ51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LcSgXS5ESgw6fisgwff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zib03uLUKwyzPQLnvGB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CLM_bbgUKFSpd6Ddv1E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A5XwAvFUCoEC8vuuSwz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ZaUFDeB0m2UkmsEo9Kb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H2ZMnC702TDkvkdFmJ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xFOa3fMkiXrP39FCd6Y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MW6DM4CkuKjh5MusfVr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I3mvZoyUS8_RgvFvDNK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4i9xa0c0ynbaK6fJDfl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XYJhIAhUyIraCR2rXBQ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nfAGXeLkm0fsCPPgR_a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oGHiXiB0yrCES09rq4p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yoaaPzz0q4oPVtUyMAv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3_BB6RqUC8FE0BMlJQp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FJkmF8NUa6RK5fYA8A6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zuXEIztES_5kWVqYXF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t2QRce10GJdUzskBvno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LCABqCn0mIri5y4hb_b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WvTiwbxEmXey7cNuE4J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7EAzHAz02kNFpCRzNo5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6T0ahCykuUi5bCGgvsa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q407kvBUGo.RJDxGnHm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2_NUutMfUyYDirHMpeE2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ew3lxE0e7nPjtgeJsW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yRjptkm0C_Lq0BBVfHx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TsdmNBwkeXbi62K0c1.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2Mt__MMkODNC3ciRGay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L0vy_WykyS.DLiUicZo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6rAq_aFUePUHxL8z1ac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1rU1PtuEupws_6smb9n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eNnELxkikVc_y0JHw3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mkYJ8Ov0CX3f53INW3N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RAe2R8rkq0_y78Qx2Yf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nPNw9kwE6E5hlkP.mv4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Laq.uTLEa01eyX7uA3u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tGYKgSJEyg2RMqWD9S5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m80L_A9ku63EYq5lA_F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QTavrjSUOqD0uK2VknO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AqKaVWA06EHgwfrEoSI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I.XTsJ.0eWulZXA_1FR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Tn9LQxm06QcFGkA0KEq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gJeN3ujEaptKwS4AWgZ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jcHR3VbU.YEkCmRyWiL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c2fJhOy0ib_xHbGbnR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lv0f6NckCXU85aeyGds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rGu6ISx0if7VxVDeWqC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g2IA34BEqaiyqA_fy4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N6pdgdgUCMU31IRk9a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grkdlPmU.4dXMHAtEG_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HtuXDsW0yDMU4zpO7wn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kvbA_ffEitSoQixzNHb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_fkuiNa0mXT5F1XdghX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mL810_t02e8xutnQoPB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atFLcFaUSfTAz1xYCCC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OwT2bnYEmoQwOonGO2o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PTZMEFmku_OsVbMxG0q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rJkvEiPEGKZ1GlVXfM2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KpVh10cU2Nm9R03c.PN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G4samXI0ymRGD2ycC_i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5oJPlXlkiT2cI.z4uPJ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aQ4vcdJUCh4w1bLhWAY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9kL2qDSUyGwDpKlEcY_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BjUQmrxE.LQlqQBjmPU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JBggW1nEuxp4RdNuY9p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Ah_YOdLECNNkFWtWHEz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4AUqmDJ0qcw2k0kwUF0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3jaiRJnWUOhJ9NCOrPkQ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7wj297yUyCMdvgHoze1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qscEc5cE.xV_O_kUOa9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BllNKYb0mJv7_VYMPIQ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xve84.RU.sOWGk120bP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5xkLiVo0ud64Hue8khi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HDm_tUjECBCb79bPqL1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4lqnFva0qtsW2majEdq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R7CnOr_kSK4m.3aAerK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.ciL0cfkm_zcSy3qs.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00iR5.TkKfDic7_YdCx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gk3wVAzEme8xbvhb6Am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a1tyWe5T0mzZ63588JY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N6pdgdgUCMU31IRk9a_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2VuXzdE.Lu454uLdx1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sNmGg570WUhpcFBHE6J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t91hqn4ki.hsbhkMAaO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SmbiTcbEG6AerNZIa88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zjQ71Pl0yz0CYKQjHpo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ruBHJfHUGH3mzpFWNvI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Z6CETpkkGH1vuwWnpzU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dVtPYj7EGA.X4vfDu.I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.9Ya3OoG02e685jIEFbp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q8XEShsk.O3J8NO8s9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RfYcEv2Uaji2trKoVWZ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NHwbC9jEeqpfFu.Shq5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GuaqjI2kKGUB0.siqyQ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HQXeszQkW3EhfDjmB7i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FJ4_l3VkiULYQWl7F.J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pvWdplTE60ftpUcq3XR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73SIaVFk.gxNwmgOYOe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pQ.nXlWECgP_8t.RvwF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qicFxA7UiZzZrt7hMC8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ZjKJ_3YkmA1TIikjtap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nV_Z.qN0W8SGE78Wmcb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7SrEP5gEqAUKel66Sxz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Mq0hEqfkGFpCYMyKhR0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3F9jrPlk6KiNYFF2mmD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T3RzE8rEiK6C8YWKoyh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NlQbPyh0.wfrJMZB.tp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8dn0d2QkyHpGXD1P3bs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BFZAoGEEKt.2qKs801v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gZjKJ_3YkmA1TIikjtap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jyzBtGx02bbiE0OU4ca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1bhuJBaUOi.smE6ZXC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N6pdgdgUCMU31IRk9a_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M8U5mzCkm4.pVmkw5YU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_Tul2eoE6o0JBEWcros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CnjD11xEe76wGAnXwzW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VjKP1uH0Om02HKhI_IT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bb6DeP4lU6zn.ih8Nv2s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t_aEykMUuy4470f.Qje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MN53Oen0m6MlJBzLvhG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HoUeQPM0yASornUENy7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u1Hy7UgUqZzX1yIOMWo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kADoWpOUiWZf8S.AN2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nWXsd.1UK9vNaORD62J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6EiSexL0SVMU7eKYh5F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F3Zj8BqUSYQBG28YtCV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yA_8LuBkeHRT8IkmKyo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8KsQ7Vc0arYTcutYnN8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ZaFjBoL0aRrv0HpCBZH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E7zN7MT0eMYpCrCRXpm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0lGyc4H0mYRzVFMGhgC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zPnCb3DUKzpMPMYlKOR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wvT6S_Z0.a6pOVHjM93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eWY4UXYkSanxHX_kw1J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gPYhzigEm6.ZPiz3ljk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ypM7cRp0uzbu_yTfI7j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hz4PW_gUycfQPM9N8.W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RgyBJOT0OpKy7fHQD4j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q3_QU_gEOa8lsUYOJcS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cK5.Tdgk.vTSg8FxiF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FuCZEQAAECoz2t_ZO.UM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y19mWi6UOZgd0.ytd6w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Rm2fYo8UuKSg3Q3BUoo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recPUQdk6L81WJ.bYYM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kZRjpOq0i.qFEunX11J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PzTVg37kOtUy0YctrNi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clKRMU.0Wxjms8yPF3.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GxDaNeHkClf1lgBmUNx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5Z1unVy0iqoa2gtztJ4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PfDoXDakGmrkKM4BRwA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_sFqBtfUeo4tnGk.HLj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goCZ0KnkS3HwDGuyu.s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nQt_73nEOm1vCsuLwu1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_f420IbUubj.gLlYaC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G_pHLyg0GY.g5qPVwwE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sIxDoMD0mRv1f3wX.41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p9.N4S8UyNrQQHTR4oz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M6xbdW5E.bNUrrMxwPd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C75A0SlkeUI3_uLJCYY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_AcjvTJ0aWffwfD4gfZ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Ak9m.ZmkqwuJhWb260F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kc.g7BokC8y0N6tKLNN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G1DcZAlk67Kdm2oSXAY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Y9Mx6Mw0OD24ZDkx3aV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UYt1XX0UOuPTpFpVzx6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cRIvXYQEqkjN9Z_4Dz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9ey2XfLE2NseRUmdF8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IW67DoUEWPP.CPerbc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37mfuOSEyyK_LI3r6_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72jTL88EaOVv2iQvwzw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SEKpXOIUGeQh1PZ3VR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BRDD_VjEu8guvJAvMP0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3OIipDnUUqQjJm7fwFA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xFOa3fMkiXrP39FCd6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FcMAYQzUGcvxqRo63w0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0Oo.UImkm0LMg.OFWzP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D7hJc8mkqKF_Y5lAcRt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EK.uv91k.a3XkVVPXz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cCGvc3ikW_vtdzj2Eo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cvsmmXRUadA66el8QDh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zspeoPLEWS.ZEGWZGo3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YFiVpIE2DW9Nxyj1es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F9OSogNEK3QTDHy3QA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QPD6XmUm4Tp9S.IBEC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1KDsBgekabEskx.PyLF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JXZcexkC7WKVU37VG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4N6IVgEEakWr95w26eV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p4ba2SCU6PQlCDK4S7i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gMHcPj7k.QWtKvIz0q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GJ8EIMLkOtROOwY7uWM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3sn_MVjU2XRsBhaCVw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dwqJ_zUCphTWfxzcOw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_hkHsfbESUphQUwIvs5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W9y55rR06IcsFcNreo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l5J2HF30uobQ4XIi8sA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p8F61OtUebzDbupFuf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4zMr0HbE6wpkqrWixTT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q5LV51bkCSDPhDCtr4g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j8EqmE4EqhHX2Dvuv8h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N7kP6qvEq2AyIBbNuQH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PGaXpxkU2eDrzRPjNSS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ytc3EvFkG5cC3uOkM8e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qQBjZKky0zfl7vi5y_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SLU_gDjEeIlPVDHklHs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h3H5eIvUaRcm0i0MZ4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m80L_A9ku63EYq5lA_F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qSedH_X0.48zG7UVi7E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Ju0FDO_kGrnyjSX3R8J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Ze3Rbxf0W96q5JWbNXq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975bYfPEmuQeBH8MQ6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THAvu.MkOH9VkHnj21S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RTHiB.lE6tZ_SvSzP3V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FBop14HkKOU9fPqGe5p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5kOBzs70asEem__jKwJ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LrWIK_SUWpQVOCL03a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GajslbQkSpfy0fn4F1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grkdlPmU.4dXMHAtEG_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ptG_x8dU2G0z7BixMnM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0w1yBUZ0uuZxn4Ri8sH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u76bBTCUWLYlKooXDOk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8dr_coEiVtUxVICjVR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FbcWJZ402OUC4UeaiH8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4ZzaMpZ0WUgShr8_ga5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lUEthAO02YpDVZGs0hG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d2k_vdIkmeRWwuUGa6K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D_7ykgd0eqVrCH8Blq4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z7Tja.fE6obNEhjffdu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mmR55Pdk6fHbYWUR1ME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HNt0oWnU233dKfQHHyz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e2Rr.F_0.MmRqYB.H4d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qme7TNfUKquHFn6dpyD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5uQ2mFbUCRt3eKVVCon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5OE5kFbU2PRQErm_Jmv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np1a1HUEiGtkC6X8z7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B3q3Tdvk2aXrjnr6pI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icyp.zC0KWVedDSrwOq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Vu8ccilEmsyjKeXdjCM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nPxi0_i0qEWRnRr8KvWQ"/>
</p:tagLst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FFFFFF"/>
      </a:lt1>
      <a:dk2>
        <a:srgbClr val="C3CFE1"/>
      </a:dk2>
      <a:lt2>
        <a:srgbClr val="E6E6E6"/>
      </a:lt2>
      <a:accent1>
        <a:srgbClr val="6685B3"/>
      </a:accent1>
      <a:accent2>
        <a:srgbClr val="FFAA1F"/>
      </a:accent2>
      <a:accent3>
        <a:srgbClr val="969696"/>
      </a:accent3>
      <a:accent4>
        <a:srgbClr val="BEBEBE"/>
      </a:accent4>
      <a:accent5>
        <a:srgbClr val="00337F"/>
      </a:accent5>
      <a:accent6>
        <a:srgbClr val="4F4F4F"/>
      </a:accent6>
      <a:hlink>
        <a:srgbClr val="00337F"/>
      </a:hlink>
      <a:folHlink>
        <a:srgbClr val="4F4F4F"/>
      </a:folHlink>
    </a:clrScheme>
    <a:fontScheme name="Det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Detecon new2">
      <a:dk1>
        <a:srgbClr val="000000"/>
      </a:dk1>
      <a:lt1>
        <a:srgbClr val="FFFFFF"/>
      </a:lt1>
      <a:dk2>
        <a:srgbClr val="C3CFE1"/>
      </a:dk2>
      <a:lt2>
        <a:srgbClr val="E6E6E6"/>
      </a:lt2>
      <a:accent1>
        <a:srgbClr val="6685B3"/>
      </a:accent1>
      <a:accent2>
        <a:srgbClr val="FFAA1F"/>
      </a:accent2>
      <a:accent3>
        <a:srgbClr val="969696"/>
      </a:accent3>
      <a:accent4>
        <a:srgbClr val="BEBEBE"/>
      </a:accent4>
      <a:accent5>
        <a:srgbClr val="00337F"/>
      </a:accent5>
      <a:accent6>
        <a:srgbClr val="4F4F4F"/>
      </a:accent6>
      <a:hlink>
        <a:srgbClr val="00337F"/>
      </a:hlink>
      <a:folHlink>
        <a:srgbClr val="7030A0"/>
      </a:folHlink>
    </a:clrScheme>
    <a:fontScheme name="Det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589</Words>
  <Application>Microsoft Office PowerPoint</Application>
  <DocSecurity>0</DocSecurity>
  <PresentationFormat>Bildschirmpräsentation (4:3)</PresentationFormat>
  <Paragraphs>153</Paragraphs>
  <Slides>8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blank</vt:lpstr>
      <vt:lpstr>Benutzerdefiniertes Design</vt:lpstr>
      <vt:lpstr>1_blank</vt:lpstr>
      <vt:lpstr>think-cell Slide</vt:lpstr>
      <vt:lpstr>Folie 1</vt:lpstr>
      <vt:lpstr>Die Komplexität unserer Handlungsbedingungen nimmt stetig zu. „Smart“ ist in diesem Kontext ist die Fähigkeit, Probleme zu antizipieren.  </vt:lpstr>
      <vt:lpstr>BaaS-Anbieter orchestrieren mehrere B2B Wertschöpfungsebenen auf Basis eines “networked Business Operating System”. </vt:lpstr>
      <vt:lpstr>Consumer Brands, Smart Agents und neue Mobilitätskonzepte bilden den Rahmen für Smart Business Networks. </vt:lpstr>
      <vt:lpstr>Folie 5</vt:lpstr>
      <vt:lpstr>Partnering will NOT be as usual! Kooperation in SBNs wird durch Expertensysteme unterstützt werden. Dem CIO kommt dabei eine entscheidende Rolle zu.</vt:lpstr>
      <vt:lpstr>Wir stellen Ihnen heute einen Ausschnitt vernetzter Wertschöpfung vor. </vt:lpstr>
      <vt:lpstr>Folie 8</vt:lpstr>
    </vt:vector>
  </TitlesOfParts>
  <Company>Detecon International GmbH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Theobaldt, Lars</dc:creator>
  <cp:lastModifiedBy>dtc100167</cp:lastModifiedBy>
  <cp:revision>215</cp:revision>
  <cp:lastPrinted>2012-09-19T17:07:05Z</cp:lastPrinted>
  <dcterms:created xsi:type="dcterms:W3CDTF">2012-03-20T07:48:52Z</dcterms:created>
  <dcterms:modified xsi:type="dcterms:W3CDTF">2012-11-22T07:01:13Z</dcterms:modified>
  <cp:contentStatus>27.04.2011</cp:contentStatus>
  <dc:language/>
  <cp:version/>
</cp:coreProperties>
</file>