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316" r:id="rId5"/>
    <p:sldId id="297" r:id="rId6"/>
    <p:sldId id="296" r:id="rId7"/>
    <p:sldId id="310" r:id="rId8"/>
    <p:sldId id="306" r:id="rId9"/>
    <p:sldId id="323" r:id="rId10"/>
    <p:sldId id="320" r:id="rId11"/>
    <p:sldId id="321" r:id="rId12"/>
    <p:sldId id="308" r:id="rId13"/>
    <p:sldId id="312" r:id="rId14"/>
    <p:sldId id="293" r:id="rId15"/>
    <p:sldId id="319" r:id="rId16"/>
    <p:sldId id="294" r:id="rId17"/>
  </p:sldIdLst>
  <p:sldSz cx="9144000" cy="6858000" type="screen4x3"/>
  <p:notesSz cx="6800850" cy="9926638"/>
  <p:embeddedFontLst>
    <p:embeddedFont>
      <p:font typeface="E+H Weidemann Com Book" charset="0"/>
      <p:regular r:id="rId20"/>
      <p:bold r:id="rId21"/>
      <p:italic r:id="rId22"/>
      <p:boldItalic r:id="rId23"/>
    </p:embeddedFont>
    <p:embeddedFont>
      <p:font typeface="E+H Serif Asia_ME" charset="-128"/>
      <p:regular r:id="rId24"/>
      <p:bold r:id="rId25"/>
    </p:embeddedFont>
    <p:embeddedFont>
      <p:font typeface="E+H Weidemann Com Medium" charset="0"/>
      <p:regular r:id="rId26"/>
      <p:bold r:id="rId27"/>
      <p:italic r:id="rId28"/>
      <p:boldItalic r:id="rId29"/>
    </p:embeddedFont>
    <p:embeddedFont>
      <p:font typeface="E+H Serif" charset="0"/>
      <p:regular r:id="rId30"/>
      <p:bold r:id="rId31"/>
      <p:italic r:id="rId32"/>
      <p:boldItalic r:id="rId33"/>
    </p:embeddedFont>
    <p:embeddedFont>
      <p:font typeface="Arial Black" pitchFamily="34" charset="0"/>
      <p:bold r:id="rId34"/>
    </p:embeddedFont>
  </p:embeddedFontLst>
  <p:custDataLst>
    <p:tags r:id="rId3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5C"/>
    <a:srgbClr val="0088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0424" autoAdjust="0"/>
  </p:normalViewPr>
  <p:slideViewPr>
    <p:cSldViewPr snapToGrid="0">
      <p:cViewPr>
        <p:scale>
          <a:sx n="109" d="100"/>
          <a:sy n="109" d="100"/>
        </p:scale>
        <p:origin x="-978" y="-36"/>
      </p:cViewPr>
      <p:guideLst>
        <p:guide orient="horz" pos="845"/>
        <p:guide orient="horz" pos="3838"/>
        <p:guide pos="5556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44" y="-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45C9-81B3-4A94-8767-58F068DAE020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52863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9B46-CBCC-4BDD-A65B-1107FD00FF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Succesful Dashboarding with SAP BO Xcelsius and SAP Business Warehouse </a:t>
            </a:r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852863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303EA-09C3-495B-8565-6524796C22FB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4195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5D29C-7523-4ABE-8CB4-FD5FDA2414D8}" type="datetimeFigureOut">
              <a:rPr lang="en-US" smtClean="0"/>
              <a:t>11/12/2012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867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18" charset="0"/>
        <a:ea typeface="+mn-ea"/>
        <a:cs typeface="+mn-cs"/>
      </a:defRPr>
    </a:lvl1pPr>
    <a:lvl2pPr marL="36195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2pPr>
    <a:lvl3pPr marL="712788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3pPr>
    <a:lvl4pPr marL="107315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4pPr>
    <a:lvl5pPr marL="143510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/>
          <p:cNvSpPr>
            <a:spLocks noGrp="1" noChangeArrowheads="1"/>
          </p:cNvSpPr>
          <p:nvPr>
            <p:ph type="hdr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>
              <a:defRPr/>
            </a:pPr>
            <a:r>
              <a:rPr lang="de-DE" smtClean="0"/>
              <a:t>W@M Kundenportal mit SAP Netweaver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5975" y="9580563"/>
            <a:ext cx="150813" cy="230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>
              <a:defRPr/>
            </a:pPr>
            <a:fld id="{539F81FC-D206-44E2-8C1E-D00C5065BDDB}" type="slidenum">
              <a:rPr lang="de-DE" smtClean="0">
                <a:latin typeface="E+H Weidemann Com Book" pitchFamily="2" charset="0"/>
              </a:rPr>
              <a:pPr>
                <a:defRPr/>
              </a:pPr>
              <a:t>2</a:t>
            </a:fld>
            <a:endParaRPr lang="de-DE" smtClean="0">
              <a:latin typeface="E+H Weidemann Com Book" pitchFamily="2" charset="0"/>
            </a:endParaRPr>
          </a:p>
        </p:txBody>
      </p:sp>
      <p:sp>
        <p:nvSpPr>
          <p:cNvPr id="35844" name="Rectangle 20"/>
          <p:cNvSpPr>
            <a:spLocks noGrp="1" noChangeArrowheads="1"/>
          </p:cNvSpPr>
          <p:nvPr>
            <p:ph type="dt" sz="quarter" idx="1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>
              <a:defRPr/>
            </a:pPr>
            <a:fld id="{734F1697-51C9-4778-A06C-71118434F99E}" type="datetime1">
              <a:rPr lang="de-DE" smtClean="0">
                <a:latin typeface="E+H Weidemann Com Book" pitchFamily="2" charset="0"/>
              </a:rPr>
              <a:pPr>
                <a:defRPr/>
              </a:pPr>
              <a:t>12.11.2012</a:t>
            </a:fld>
            <a:endParaRPr lang="de-DE" smtClean="0">
              <a:latin typeface="E+H Weidemann Com Book" pitchFamily="2" charset="0"/>
            </a:endParaRPr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3835400"/>
            <a:ext cx="6173788" cy="4629150"/>
          </a:xfrm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>
              <a:defRPr/>
            </a:pPr>
            <a:r>
              <a:rPr lang="de-DE" smtClean="0">
                <a:solidFill>
                  <a:srgbClr val="000000"/>
                </a:solidFill>
                <a:latin typeface="Arial" charset="0"/>
              </a:rPr>
              <a:t>How to escape the looming commodity trap in added value services</a:t>
            </a:r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213" y="9582150"/>
            <a:ext cx="155575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>
              <a:defRPr/>
            </a:pPr>
            <a:fld id="{68C751A9-DB94-4797-8BA3-2C9E8DC32949}" type="slidenum">
              <a:rPr lang="de-DE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3</a:t>
            </a:fld>
            <a:endParaRPr 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8" name="Rectangle 20"/>
          <p:cNvSpPr>
            <a:spLocks noGrp="1" noChangeArrowheads="1"/>
          </p:cNvSpPr>
          <p:nvPr>
            <p:ph type="dt" sz="quarter" idx="1"/>
          </p:nvPr>
        </p:nvSpPr>
        <p:spPr>
          <a:xfrm>
            <a:off x="3852863" y="0"/>
            <a:ext cx="2946400" cy="496888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>
              <a:defRPr/>
            </a:pPr>
            <a:fld id="{61D578C3-DF30-473D-A22E-85F5497D5A3F}" type="datetime1">
              <a:rPr lang="de-DE" smtClean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12.11.2012</a:t>
            </a:fld>
            <a:endParaRPr 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3835400"/>
            <a:ext cx="6172200" cy="4629150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W@M Kundenportal mit SAP Netweaver</a:t>
            </a:r>
            <a:endParaRPr lang="de-DE" b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0F6E5-FCD9-4FED-98CB-79A2894F477E}" type="slidenum">
              <a:rPr lang="de-DE"/>
              <a:pPr/>
              <a:t>4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DD9E198-CFA5-4C9E-B54A-74D2BBB20F25}" type="datetime1">
              <a:rPr lang="de-DE"/>
              <a:pPr/>
              <a:t>12.11.2012</a:t>
            </a:fld>
            <a:endParaRPr lang="de-DE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3835400"/>
            <a:ext cx="6172200" cy="4629150"/>
          </a:xfrm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How to escape the looming commodity trap in added value services</a:t>
            </a:r>
            <a:endParaRPr lang="de-DE" b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5E45C-7F5A-4755-A70E-E4E2ACB7A5C8}" type="slidenum">
              <a:rPr lang="de-DE"/>
              <a:pPr/>
              <a:t>5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82510EA-CA31-4FE8-9E53-2B05585A693B}" type="datetime1">
              <a:rPr lang="de-DE"/>
              <a:pPr/>
              <a:t>12.11.2012</a:t>
            </a:fld>
            <a:endParaRPr lang="de-DE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3835400"/>
            <a:ext cx="6172200" cy="46291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How to escape the looming commodity trap in added value services</a:t>
            </a:r>
            <a:endParaRPr lang="de-DE" b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B0731-708C-412B-9E04-D44E2C9EF00F}" type="slidenum">
              <a:rPr lang="de-DE"/>
              <a:pPr/>
              <a:t>6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7A39746-E6C2-480C-95ED-EBDAAA821D9B}" type="datetime1">
              <a:rPr lang="de-DE"/>
              <a:pPr/>
              <a:t>12.11.2012</a:t>
            </a:fld>
            <a:endParaRPr lang="de-DE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3835400"/>
            <a:ext cx="6172200" cy="46291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r>
              <a:rPr lang="de-DE" sz="1800" smtClean="0"/>
              <a:t>Working document</a:t>
            </a:r>
            <a:endParaRPr lang="de-DE" sz="1800" b="0" smtClean="0"/>
          </a:p>
        </p:txBody>
      </p:sp>
      <p:sp>
        <p:nvSpPr>
          <p:cNvPr id="52227" name="Rectangle 8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97189" y="9583738"/>
            <a:ext cx="209648" cy="2286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DD6FF"/>
                    </a:gs>
                    <a:gs pos="100000">
                      <a:srgbClr val="3399FF"/>
                    </a:gs>
                  </a:gsLst>
                  <a:lin ang="18900000" scaled="1"/>
                </a:gradFill>
              </a14:hiddenFill>
            </a:ext>
          </a:extLst>
        </p:spPr>
        <p:txBody>
          <a:bodyPr/>
          <a:lstStyle>
            <a:lvl1pPr defTabSz="8890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defTabSz="8890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defTabSz="8890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defTabSz="8890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defTabSz="8890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fld id="{AD854183-B117-4AAA-BE9E-DD86A4F0DFE1}" type="slidenum">
              <a:rPr lang="de-DE" sz="900" smtClean="0">
                <a:latin typeface="E+H Weidemann Com Book" pitchFamily="2" charset="0"/>
              </a:rPr>
              <a:pPr/>
              <a:t>11</a:t>
            </a:fld>
            <a:endParaRPr lang="de-DE" sz="900" smtClean="0">
              <a:latin typeface="E+H Weidemann Com Book" pitchFamily="2" charset="0"/>
            </a:endParaRPr>
          </a:p>
        </p:txBody>
      </p:sp>
      <p:sp>
        <p:nvSpPr>
          <p:cNvPr id="52228" name="Rectangle 2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defTabSz="887413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fld id="{ED385CFF-B899-4BFE-B31D-85546B6F6B29}" type="datetime1">
              <a:rPr lang="de-DE" sz="900" smtClean="0">
                <a:latin typeface="E+H Weidemann Com Book" pitchFamily="2" charset="0"/>
              </a:rPr>
              <a:pPr/>
              <a:t>12.11.2012</a:t>
            </a:fld>
            <a:endParaRPr lang="de-DE" sz="900" smtClean="0">
              <a:latin typeface="E+H Weidemann Com Book" pitchFamily="2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02" y="733425"/>
            <a:ext cx="6235436" cy="286543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Working document</a:t>
            </a:r>
            <a:endParaRPr lang="de-DE" b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B92AE-4151-4079-9D1B-6D968B0CF7D1}" type="slidenum">
              <a:rPr lang="de-DE"/>
              <a:pPr/>
              <a:t>12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64675B-C911-4D60-812A-B4C9AD1B58A2}" type="datetime1">
              <a:rPr lang="de-DE"/>
              <a:pPr/>
              <a:t>12.11.2012</a:t>
            </a:fld>
            <a:endParaRPr lang="de-DE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Title Slide" preserve="1" userDrawn="1">
  <p:cSld name="E+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ctrTitle"/>
          </p:nvPr>
        </p:nvSpPr>
        <p:spPr>
          <a:xfrm>
            <a:off x="827999" y="619648"/>
            <a:ext cx="7992151" cy="66684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dirty="0">
                <a:solidFill>
                  <a:srgbClr val="A8005C"/>
                </a:solidFill>
                <a:latin typeface="E+H Serif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xtSubtitle"/>
          <p:cNvSpPr>
            <a:spLocks noGrp="1"/>
          </p:cNvSpPr>
          <p:nvPr>
            <p:ph type="subTitle" idx="1"/>
          </p:nvPr>
        </p:nvSpPr>
        <p:spPr>
          <a:xfrm>
            <a:off x="827998" y="1340768"/>
            <a:ext cx="7992151" cy="7200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20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shLine"/>
          <p:cNvSpPr>
            <a:spLocks noChangeShapeType="1"/>
          </p:cNvSpPr>
          <p:nvPr userDrawn="1"/>
        </p:nvSpPr>
        <p:spPr bwMode="gray">
          <a:xfrm flipV="1">
            <a:off x="827088" y="432000"/>
            <a:ext cx="79930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4" name="shBlueMargin"/>
          <p:cNvSpPr>
            <a:spLocks noChangeArrowheads="1"/>
          </p:cNvSpPr>
          <p:nvPr userDrawn="1"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atin typeface="E+H Serif" pitchFamily="18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1998" y="2448000"/>
            <a:ext cx="8892001" cy="3816000"/>
          </a:xfrm>
        </p:spPr>
        <p:txBody>
          <a:bodyPr tIns="1440000"/>
          <a:lstStyle>
            <a:lvl1pPr marL="0" indent="0" algn="ctr">
              <a:buFontTx/>
              <a:buNone/>
              <a:defRPr>
                <a:latin typeface="E+H Serif" pitchFamily="18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xtDate"/>
          <p:cNvSpPr>
            <a:spLocks noChangeArrowheads="1"/>
          </p:cNvSpPr>
          <p:nvPr userDrawn="1"/>
        </p:nvSpPr>
        <p:spPr bwMode="auto">
          <a:xfrm>
            <a:off x="1946489" y="6451599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22/11/2012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3" name="txtTitleHeader"/>
          <p:cNvSpPr>
            <a:spLocks noChangeArrowheads="1"/>
          </p:cNvSpPr>
          <p:nvPr userDrawn="1"/>
        </p:nvSpPr>
        <p:spPr bwMode="auto">
          <a:xfrm>
            <a:off x="827998" y="194736"/>
            <a:ext cx="7992151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3779838" algn="l"/>
                <a:tab pos="7980363" algn="r"/>
              </a:tabLst>
            </a:pPr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Products	Solutions	Services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3368402" y="6451599"/>
            <a:ext cx="1168400" cy="180000"/>
          </a:xfrm>
        </p:spPr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>
          <a:xfrm>
            <a:off x="827789" y="6451599"/>
            <a:ext cx="571500" cy="180000"/>
          </a:xfrm>
        </p:spPr>
        <p:txBody>
          <a:bodyPr/>
          <a:lstStyle/>
          <a:p>
            <a:r>
              <a:rPr lang="en-US" smtClean="0"/>
              <a:t>Slide </a:t>
            </a:r>
            <a:fld id="{F54F5942-B2C3-497F-9DA9-66C99BEB087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4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6378575"/>
            <a:ext cx="1854200" cy="376258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Only" type="titleOnly" preserve="1">
  <p:cSld name="E+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F4F2373-BD7B-43AF-A24A-22255D47FE2F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Blank" type="blank" preserve="1">
  <p:cSld name="E+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PresentationTitl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+H Serif" pitchFamily="18" charset="0"/>
              </a:defRPr>
            </a:lvl1pPr>
          </a:lstStyle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5" name="Hider"/>
          <p:cNvSpPr/>
          <p:nvPr userDrawn="1">
            <p:custDataLst>
              <p:tags r:id="rId1"/>
            </p:custDataLst>
          </p:nvPr>
        </p:nvSpPr>
        <p:spPr bwMode="white">
          <a:xfrm>
            <a:off x="723014" y="964019"/>
            <a:ext cx="8158716" cy="141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7BA990-8811-4821-8564-D1E7C94CEA79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Chart" preserve="1" userDrawn="1">
  <p:cSld name="E+H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type="chart" idx="1"/>
          </p:nvPr>
        </p:nvSpPr>
        <p:spPr>
          <a:xfrm>
            <a:off x="828000" y="1341439"/>
            <a:ext cx="7992150" cy="47513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0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6E0FBB5-4AF0-43B1-B35E-2CE1E1264AA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Table" preserve="1" userDrawn="1">
  <p:cSld name="E+H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type="tbl" idx="1"/>
          </p:nvPr>
        </p:nvSpPr>
        <p:spPr>
          <a:xfrm>
            <a:off x="828000" y="1341439"/>
            <a:ext cx="7992150" cy="47513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7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BAD3CCE-31C0-4800-B48A-6F08A2C58CE4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175" y="431800"/>
            <a:ext cx="5595938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54175" y="1295400"/>
            <a:ext cx="7197725" cy="2586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175" y="4033838"/>
            <a:ext cx="7197725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Smart Asset Management für Kunden in der Prozessindustrie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E+H Weidemann Com Medium" pitchFamily="2" charset="0"/>
              </a:defRPr>
            </a:lvl1pPr>
          </a:lstStyle>
          <a:p>
            <a:pPr>
              <a:defRPr/>
            </a:pPr>
            <a:r>
              <a:rPr lang="en-US" smtClean="0"/>
              <a:t>Jürgen Schrempp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Slide </a:t>
            </a:r>
            <a:fld id="{16BBD3CC-DAAC-4B46-9BAC-A518D1F69F3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922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Bullet" preserve="1" userDrawn="1">
  <p:cSld name="E+H 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ED49CF7-32D0-4E58-8986-E3D2E11BA75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28000" y="1340768"/>
            <a:ext cx="7973999" cy="47520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Title Slide 2" preserve="1" userDrawn="1">
  <p:cSld name="E+H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ctrTitle"/>
          </p:nvPr>
        </p:nvSpPr>
        <p:spPr>
          <a:xfrm>
            <a:off x="828000" y="619648"/>
            <a:ext cx="7992150" cy="66684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baseline="0" dirty="0">
                <a:solidFill>
                  <a:srgbClr val="A8005C"/>
                </a:solidFill>
                <a:latin typeface="E+H Serif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8402" y="6451600"/>
            <a:ext cx="1168400" cy="180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E+H Serif" pitchFamily="18" charset="0"/>
              </a:defRPr>
            </a:lvl1pPr>
          </a:lstStyle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789" y="6451600"/>
            <a:ext cx="571500" cy="180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E+H Serif" pitchFamily="18" charset="0"/>
              </a:defRPr>
            </a:lvl1pPr>
          </a:lstStyle>
          <a:p>
            <a:r>
              <a:rPr lang="en-US" smtClean="0"/>
              <a:t>Slide </a:t>
            </a:r>
            <a:fld id="{F044440A-8E54-4812-9F5A-3553FF9377AE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shBlueMargin"/>
          <p:cNvSpPr>
            <a:spLocks noChangeArrowheads="1"/>
          </p:cNvSpPr>
          <p:nvPr userDrawn="1"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atin typeface="E+H Serif" pitchFamily="18" charset="0"/>
            </a:endParaRP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32837" y="2448000"/>
            <a:ext cx="6911161" cy="3816000"/>
          </a:xfrm>
        </p:spPr>
        <p:txBody>
          <a:bodyPr tIns="1440000"/>
          <a:lstStyle>
            <a:lvl1pPr marL="0" indent="0" algn="ctr">
              <a:buFontTx/>
              <a:buNone/>
              <a:defRPr>
                <a:latin typeface="E+H Serif" pitchFamily="18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hLeftMarginBg"/>
          <p:cNvSpPr/>
          <p:nvPr userDrawn="1"/>
        </p:nvSpPr>
        <p:spPr>
          <a:xfrm>
            <a:off x="251998" y="2447999"/>
            <a:ext cx="1980839" cy="3816000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3" name="txtDate"/>
          <p:cNvSpPr>
            <a:spLocks noChangeArrowheads="1"/>
          </p:cNvSpPr>
          <p:nvPr userDrawn="1"/>
        </p:nvSpPr>
        <p:spPr bwMode="auto">
          <a:xfrm>
            <a:off x="1946489" y="6451600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22/11/2012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3" name="txtSubtitle"/>
          <p:cNvSpPr>
            <a:spLocks noGrp="1"/>
          </p:cNvSpPr>
          <p:nvPr>
            <p:ph type="subTitle" idx="1"/>
          </p:nvPr>
        </p:nvSpPr>
        <p:spPr>
          <a:xfrm>
            <a:off x="827998" y="1340768"/>
            <a:ext cx="7992151" cy="7200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20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shLine"/>
          <p:cNvSpPr>
            <a:spLocks noChangeShapeType="1"/>
          </p:cNvSpPr>
          <p:nvPr userDrawn="1"/>
        </p:nvSpPr>
        <p:spPr bwMode="gray">
          <a:xfrm flipV="1">
            <a:off x="827088" y="432000"/>
            <a:ext cx="79930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7" name="txtTitleHeader"/>
          <p:cNvSpPr>
            <a:spLocks noChangeArrowheads="1"/>
          </p:cNvSpPr>
          <p:nvPr userDrawn="1"/>
        </p:nvSpPr>
        <p:spPr bwMode="auto">
          <a:xfrm>
            <a:off x="827998" y="194736"/>
            <a:ext cx="7992151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3779838" algn="l"/>
                <a:tab pos="7980363" algn="r"/>
              </a:tabLst>
            </a:pPr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Products	Solutions	Services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3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6378575"/>
            <a:ext cx="1854200" cy="3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7320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Section Header" preserve="1" userDrawn="1">
  <p:cSld name="E+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7999" y="194736"/>
            <a:ext cx="7992152" cy="180000"/>
          </a:xfrm>
        </p:spPr>
        <p:txBody>
          <a:bodyPr/>
          <a:lstStyle>
            <a:lvl1pPr>
              <a:defRPr>
                <a:latin typeface="E+H Serif" pitchFamily="18" charset="0"/>
              </a:defRPr>
            </a:lvl1pPr>
          </a:lstStyle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27584" y="2780928"/>
            <a:ext cx="7992888" cy="3312368"/>
          </a:xfrm>
        </p:spPr>
        <p:txBody>
          <a:bodyPr>
            <a:noAutofit/>
          </a:bodyPr>
          <a:lstStyle>
            <a:lvl1pPr marL="269875" indent="-269875">
              <a:lnSpc>
                <a:spcPct val="110000"/>
              </a:lnSpc>
              <a:spcBef>
                <a:spcPts val="0"/>
              </a:spcBef>
              <a:buClr>
                <a:srgbClr val="007CAA"/>
              </a:buClr>
              <a:buFont typeface="E+H Serif" pitchFamily="18" charset="0"/>
              <a:buChar char="•"/>
              <a:defRPr sz="2000">
                <a:latin typeface="E+H Serif" pitchFamily="18" charset="0"/>
              </a:defRPr>
            </a:lvl1pPr>
            <a:lvl2pPr>
              <a:spcBef>
                <a:spcPts val="0"/>
              </a:spcBef>
              <a:defRPr sz="1800">
                <a:latin typeface="E+H Serif" pitchFamily="18" charset="0"/>
              </a:defRPr>
            </a:lvl2pPr>
            <a:lvl3pPr>
              <a:spcBef>
                <a:spcPts val="0"/>
              </a:spcBef>
              <a:defRPr sz="1400">
                <a:latin typeface="E+H Serif" pitchFamily="18" charset="0"/>
              </a:defRPr>
            </a:lvl3pPr>
            <a:lvl4pPr>
              <a:spcBef>
                <a:spcPts val="0"/>
              </a:spcBef>
              <a:defRPr sz="1400">
                <a:latin typeface="E+H Serif" pitchFamily="18" charset="0"/>
              </a:defRPr>
            </a:lvl4pPr>
            <a:lvl5pPr>
              <a:spcBef>
                <a:spcPts val="0"/>
              </a:spcBef>
              <a:defRPr sz="1400">
                <a:latin typeface="E+H Serif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B93E9D0-01D4-460A-87F2-5B1621002E3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999" y="620687"/>
            <a:ext cx="7992152" cy="360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xtSubtitle"/>
          <p:cNvSpPr>
            <a:spLocks noGrp="1"/>
          </p:cNvSpPr>
          <p:nvPr>
            <p:ph type="subTitle" idx="1"/>
          </p:nvPr>
        </p:nvSpPr>
        <p:spPr>
          <a:xfrm>
            <a:off x="827999" y="1340768"/>
            <a:ext cx="7992152" cy="10801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20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Text" preserve="1" userDrawn="1">
  <p:cSld name="E+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xtContent"/>
          <p:cNvSpPr>
            <a:spLocks noGrp="1"/>
          </p:cNvSpPr>
          <p:nvPr>
            <p:ph type="body" sz="quarter" idx="13"/>
          </p:nvPr>
        </p:nvSpPr>
        <p:spPr>
          <a:xfrm>
            <a:off x="828000" y="1341439"/>
            <a:ext cx="7992150" cy="475138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363" indent="3175">
              <a:buFontTx/>
              <a:buNone/>
              <a:defRPr/>
            </a:lvl2pPr>
            <a:lvl3pPr marL="714375" indent="3175">
              <a:buFontTx/>
              <a:buNone/>
              <a:defRPr/>
            </a:lvl3pPr>
            <a:lvl4pPr marL="1074738" indent="0">
              <a:buFontTx/>
              <a:buNone/>
              <a:tabLst/>
              <a:defRPr/>
            </a:lvl4pPr>
            <a:lvl5pPr marL="1436688" indent="-3175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50BDE31-0B85-44A5-B050-BAAFB3CDA5F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Content" type="obj" preserve="1">
  <p:cSld name="E+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xt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0E8CA91-7682-4AFE-BB4E-46833CB508A7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Bullet" preserve="1" userDrawn="1">
  <p:cSld name="E+H Tw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xtContent"/>
          <p:cNvSpPr>
            <a:spLocks noGrp="1"/>
          </p:cNvSpPr>
          <p:nvPr>
            <p:ph type="body" sz="quarter" idx="13"/>
          </p:nvPr>
        </p:nvSpPr>
        <p:spPr>
          <a:xfrm>
            <a:off x="827998" y="1341438"/>
            <a:ext cx="388801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xtContent2"/>
          <p:cNvSpPr>
            <a:spLocks noGrp="1"/>
          </p:cNvSpPr>
          <p:nvPr>
            <p:ph type="body" sz="quarter" idx="14"/>
          </p:nvPr>
        </p:nvSpPr>
        <p:spPr>
          <a:xfrm>
            <a:off x="4932040" y="1341438"/>
            <a:ext cx="388811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AEDDBE3-2F9C-4119-8D72-BA46BD0AFB99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Text" preserve="1" userDrawn="1">
  <p:cSld name="E+H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xtContent"/>
          <p:cNvSpPr>
            <a:spLocks noGrp="1"/>
          </p:cNvSpPr>
          <p:nvPr>
            <p:ph type="body" sz="quarter" idx="13"/>
          </p:nvPr>
        </p:nvSpPr>
        <p:spPr>
          <a:xfrm>
            <a:off x="827998" y="1341438"/>
            <a:ext cx="3888017" cy="4751387"/>
          </a:xfrm>
        </p:spPr>
        <p:txBody>
          <a:bodyPr/>
          <a:lstStyle>
            <a:lvl1pPr marL="0" indent="0">
              <a:buNone/>
              <a:defRPr/>
            </a:lvl1pPr>
            <a:lvl2pPr marL="360363" indent="3175">
              <a:buNone/>
              <a:defRPr/>
            </a:lvl2pPr>
            <a:lvl3pPr marL="714375" indent="3175">
              <a:buNone/>
              <a:defRPr/>
            </a:lvl3pPr>
            <a:lvl4pPr marL="1076325" indent="4763">
              <a:buNone/>
              <a:defRPr/>
            </a:lvl4pPr>
            <a:lvl5pPr marL="1436688" indent="-3175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xtContent2"/>
          <p:cNvSpPr>
            <a:spLocks noGrp="1"/>
          </p:cNvSpPr>
          <p:nvPr>
            <p:ph type="body" sz="quarter" idx="14"/>
          </p:nvPr>
        </p:nvSpPr>
        <p:spPr>
          <a:xfrm>
            <a:off x="4932040" y="1341439"/>
            <a:ext cx="3888110" cy="475138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363" indent="3175">
              <a:buFontTx/>
              <a:buNone/>
              <a:defRPr/>
            </a:lvl2pPr>
            <a:lvl3pPr marL="714375" indent="3175">
              <a:buFontTx/>
              <a:buNone/>
              <a:defRPr/>
            </a:lvl3pPr>
            <a:lvl4pPr marL="1076325" indent="-1588">
              <a:buFontTx/>
              <a:buNone/>
              <a:defRPr/>
            </a:lvl4pPr>
            <a:lvl5pPr marL="1436688" indent="-3175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3888B4E-2998-464D-B09E-4CD384C31838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Content" preserve="1" userDrawn="1">
  <p:cSld name="E+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27998" y="1341438"/>
            <a:ext cx="388801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4932040" y="1341439"/>
            <a:ext cx="388811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E423D9A-F67D-413B-A5AB-F47E2C77F1C6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xtTitle"/>
          <p:cNvSpPr>
            <a:spLocks noGrp="1" noChangeArrowheads="1"/>
          </p:cNvSpPr>
          <p:nvPr>
            <p:ph type="title"/>
          </p:nvPr>
        </p:nvSpPr>
        <p:spPr bwMode="auto">
          <a:xfrm>
            <a:off x="827998" y="620687"/>
            <a:ext cx="7992151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xt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000" y="1340769"/>
            <a:ext cx="7992150" cy="47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 smtClean="0"/>
          </a:p>
        </p:txBody>
      </p:sp>
      <p:sp>
        <p:nvSpPr>
          <p:cNvPr id="1031" name="shBlueMargin"/>
          <p:cNvSpPr>
            <a:spLocks noChangeArrowheads="1"/>
          </p:cNvSpPr>
          <p:nvPr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atin typeface="E+H Serif"/>
            </a:endParaRPr>
          </a:p>
        </p:txBody>
      </p:sp>
      <p:sp>
        <p:nvSpPr>
          <p:cNvPr id="1028" name="txtPresentationTitl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998" y="194736"/>
            <a:ext cx="7980555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200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1029" name="txtPresen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8402" y="6451599"/>
            <a:ext cx="11684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1030" name="txt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789" y="6451599"/>
            <a:ext cx="5715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2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Slide </a:t>
            </a:r>
            <a:fld id="{9D98A270-4B04-44EA-A744-2245A083D85B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33" name="shLine"/>
          <p:cNvSpPr>
            <a:spLocks noChangeShapeType="1"/>
          </p:cNvSpPr>
          <p:nvPr/>
        </p:nvSpPr>
        <p:spPr bwMode="gray">
          <a:xfrm flipV="1">
            <a:off x="827087" y="6265314"/>
            <a:ext cx="79930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atin typeface="E+H Serif"/>
            </a:endParaRPr>
          </a:p>
        </p:txBody>
      </p:sp>
      <p:sp>
        <p:nvSpPr>
          <p:cNvPr id="15" name="shLine"/>
          <p:cNvSpPr>
            <a:spLocks noChangeShapeType="1"/>
          </p:cNvSpPr>
          <p:nvPr/>
        </p:nvSpPr>
        <p:spPr bwMode="gray">
          <a:xfrm flipV="1">
            <a:off x="827088" y="1044000"/>
            <a:ext cx="79930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atin typeface="E+H Serif" pitchFamily="18" charset="0"/>
            </a:endParaRPr>
          </a:p>
        </p:txBody>
      </p:sp>
      <p:sp>
        <p:nvSpPr>
          <p:cNvPr id="12" name="txtDate"/>
          <p:cNvSpPr>
            <a:spLocks noChangeArrowheads="1"/>
          </p:cNvSpPr>
          <p:nvPr/>
        </p:nvSpPr>
        <p:spPr bwMode="auto">
          <a:xfrm>
            <a:off x="1946489" y="6451599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22/11/2012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2" name="imgLogo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6378576"/>
            <a:ext cx="1854200" cy="216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4" r:id="rId2"/>
    <p:sldLayoutId id="2147483671" r:id="rId3"/>
    <p:sldLayoutId id="2147483668" r:id="rId4"/>
    <p:sldLayoutId id="2147483663" r:id="rId5"/>
    <p:sldLayoutId id="2147483650" r:id="rId6"/>
    <p:sldLayoutId id="2147483665" r:id="rId7"/>
    <p:sldLayoutId id="2147483666" r:id="rId8"/>
    <p:sldLayoutId id="2147483652" r:id="rId9"/>
    <p:sldLayoutId id="2147483654" r:id="rId10"/>
    <p:sldLayoutId id="2147483655" r:id="rId11"/>
    <p:sldLayoutId id="2147483669" r:id="rId12"/>
    <p:sldLayoutId id="2147483670" r:id="rId13"/>
    <p:sldLayoutId id="2147483672" r:id="rId14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8005C"/>
          </a:solidFill>
          <a:latin typeface="E+H Serif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9pPr>
    </p:titleStyle>
    <p:bodyStyle>
      <a:lvl1pPr marL="269875" indent="-269875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2000">
          <a:solidFill>
            <a:srgbClr val="000000"/>
          </a:solidFill>
          <a:latin typeface="E+H Serif"/>
          <a:ea typeface="+mn-ea"/>
          <a:cs typeface="+mn-cs"/>
        </a:defRPr>
      </a:lvl1pPr>
      <a:lvl2pPr marL="541338" indent="-271463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1800">
          <a:solidFill>
            <a:srgbClr val="000000"/>
          </a:solidFill>
          <a:latin typeface="E+H Serif"/>
        </a:defRPr>
      </a:lvl2pPr>
      <a:lvl3pPr marL="717550" indent="-182563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3pPr>
      <a:lvl4pPr marL="900113" indent="-176213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4pPr>
      <a:lvl5pPr marL="1074738" indent="-182563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5pPr>
      <a:lvl6pPr marL="22526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6pPr>
      <a:lvl7pPr marL="27098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7pPr>
      <a:lvl8pPr marL="31670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8pPr>
      <a:lvl9pPr marL="36242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wmf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hilmckinney.com/wp/wp-content/uploads/2012/03/iStock_000016662401Medium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999" y="767424"/>
            <a:ext cx="7992151" cy="666849"/>
          </a:xfrm>
        </p:spPr>
        <p:txBody>
          <a:bodyPr/>
          <a:lstStyle/>
          <a:p>
            <a:r>
              <a:rPr lang="en-US" smtClean="0"/>
              <a:t>Smart Asset Management </a:t>
            </a:r>
            <a:br>
              <a:rPr lang="en-US" smtClean="0"/>
            </a:br>
            <a:r>
              <a:rPr lang="en-US" smtClean="0"/>
              <a:t>für Kunden in der Prozessindustrie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998" y="1553196"/>
            <a:ext cx="7992151" cy="720080"/>
          </a:xfrm>
        </p:spPr>
        <p:txBody>
          <a:bodyPr/>
          <a:lstStyle/>
          <a:p>
            <a:r>
              <a:rPr lang="en-US" smtClean="0"/>
              <a:t>München, 22. November 2012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8836" y="101600"/>
            <a:ext cx="8442037" cy="47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68" y="232051"/>
            <a:ext cx="2361203" cy="699127"/>
          </a:xfrm>
          <a:prstGeom prst="rect">
            <a:avLst/>
          </a:prstGeom>
        </p:spPr>
      </p:pic>
      <p:pic>
        <p:nvPicPr>
          <p:cNvPr id="12" name="imgTitleImage"/>
          <p:cNvPicPr>
            <a:picLocks noGrp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C6DFEF1-D68A-4403-8258-58AA1BF03024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46844"/>
              </p:ext>
            </p:extLst>
          </p:nvPr>
        </p:nvGraphicFramePr>
        <p:xfrm>
          <a:off x="218308" y="3443439"/>
          <a:ext cx="1946275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3" imgW="1052853" imgH="1544286" progId="Visio.Drawing.6">
                  <p:embed/>
                </p:oleObj>
              </mc:Choice>
              <mc:Fallback>
                <p:oleObj name="VISIO" r:id="rId3" imgW="1052853" imgH="154428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08" y="3443439"/>
                        <a:ext cx="1946275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-154318"/>
            <a:ext cx="2551113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03" name="Freeform 23"/>
          <p:cNvSpPr>
            <a:spLocks/>
          </p:cNvSpPr>
          <p:nvPr/>
        </p:nvSpPr>
        <p:spPr bwMode="auto">
          <a:xfrm rot="17158978">
            <a:off x="3073979" y="739838"/>
            <a:ext cx="3764075" cy="5827688"/>
          </a:xfrm>
          <a:custGeom>
            <a:avLst/>
            <a:gdLst>
              <a:gd name="T0" fmla="*/ 0 w 2975"/>
              <a:gd name="T1" fmla="*/ 2147483647 h 3524"/>
              <a:gd name="T2" fmla="*/ 2147483647 w 2975"/>
              <a:gd name="T3" fmla="*/ 2147483647 h 3524"/>
              <a:gd name="T4" fmla="*/ 2147483647 w 2975"/>
              <a:gd name="T5" fmla="*/ 2147483647 h 3524"/>
              <a:gd name="T6" fmla="*/ 2147483647 w 2975"/>
              <a:gd name="T7" fmla="*/ 2147483647 h 3524"/>
              <a:gd name="T8" fmla="*/ 2147483647 w 2975"/>
              <a:gd name="T9" fmla="*/ 2147483647 h 3524"/>
              <a:gd name="T10" fmla="*/ 2147483647 w 2975"/>
              <a:gd name="T11" fmla="*/ 2147483647 h 3524"/>
              <a:gd name="T12" fmla="*/ 2147483647 w 2975"/>
              <a:gd name="T13" fmla="*/ 2147483647 h 3524"/>
              <a:gd name="T14" fmla="*/ 2147483647 w 2975"/>
              <a:gd name="T15" fmla="*/ 2147483647 h 3524"/>
              <a:gd name="T16" fmla="*/ 2147483647 w 2975"/>
              <a:gd name="T17" fmla="*/ 2147483647 h 3524"/>
              <a:gd name="T18" fmla="*/ 2147483647 w 2975"/>
              <a:gd name="T19" fmla="*/ 2147483647 h 3524"/>
              <a:gd name="T20" fmla="*/ 2147483647 w 2975"/>
              <a:gd name="T21" fmla="*/ 2147483647 h 3524"/>
              <a:gd name="T22" fmla="*/ 2147483647 w 2975"/>
              <a:gd name="T23" fmla="*/ 2147483647 h 3524"/>
              <a:gd name="T24" fmla="*/ 2147483647 w 2975"/>
              <a:gd name="T25" fmla="*/ 2147483647 h 3524"/>
              <a:gd name="T26" fmla="*/ 2147483647 w 2975"/>
              <a:gd name="T27" fmla="*/ 2147483647 h 3524"/>
              <a:gd name="T28" fmla="*/ 2147483647 w 2975"/>
              <a:gd name="T29" fmla="*/ 2147483647 h 3524"/>
              <a:gd name="T30" fmla="*/ 2147483647 w 2975"/>
              <a:gd name="T31" fmla="*/ 2147483647 h 3524"/>
              <a:gd name="T32" fmla="*/ 2147483647 w 2975"/>
              <a:gd name="T33" fmla="*/ 2147483647 h 3524"/>
              <a:gd name="T34" fmla="*/ 2147483647 w 2975"/>
              <a:gd name="T35" fmla="*/ 2147483647 h 3524"/>
              <a:gd name="T36" fmla="*/ 2147483647 w 2975"/>
              <a:gd name="T37" fmla="*/ 2147483647 h 3524"/>
              <a:gd name="T38" fmla="*/ 2147483647 w 2975"/>
              <a:gd name="T39" fmla="*/ 2147483647 h 3524"/>
              <a:gd name="T40" fmla="*/ 2147483647 w 2975"/>
              <a:gd name="T41" fmla="*/ 2147483647 h 3524"/>
              <a:gd name="T42" fmla="*/ 2147483647 w 2975"/>
              <a:gd name="T43" fmla="*/ 2147483647 h 3524"/>
              <a:gd name="T44" fmla="*/ 2147483647 w 2975"/>
              <a:gd name="T45" fmla="*/ 2147483647 h 3524"/>
              <a:gd name="T46" fmla="*/ 2147483647 w 2975"/>
              <a:gd name="T47" fmla="*/ 2147483647 h 3524"/>
              <a:gd name="T48" fmla="*/ 2147483647 w 2975"/>
              <a:gd name="T49" fmla="*/ 2147483647 h 3524"/>
              <a:gd name="T50" fmla="*/ 2147483647 w 2975"/>
              <a:gd name="T51" fmla="*/ 2147483647 h 3524"/>
              <a:gd name="T52" fmla="*/ 2147483647 w 2975"/>
              <a:gd name="T53" fmla="*/ 2147483647 h 3524"/>
              <a:gd name="T54" fmla="*/ 2147483647 w 2975"/>
              <a:gd name="T55" fmla="*/ 2147483647 h 3524"/>
              <a:gd name="T56" fmla="*/ 2147483647 w 2975"/>
              <a:gd name="T57" fmla="*/ 2147483647 h 3524"/>
              <a:gd name="T58" fmla="*/ 2147483647 w 2975"/>
              <a:gd name="T59" fmla="*/ 2147483647 h 3524"/>
              <a:gd name="T60" fmla="*/ 2147483647 w 2975"/>
              <a:gd name="T61" fmla="*/ 2147483647 h 3524"/>
              <a:gd name="T62" fmla="*/ 2147483647 w 2975"/>
              <a:gd name="T63" fmla="*/ 2147483647 h 3524"/>
              <a:gd name="T64" fmla="*/ 2147483647 w 2975"/>
              <a:gd name="T65" fmla="*/ 2147483647 h 3524"/>
              <a:gd name="T66" fmla="*/ 2147483647 w 2975"/>
              <a:gd name="T67" fmla="*/ 2147483647 h 3524"/>
              <a:gd name="T68" fmla="*/ 2147483647 w 2975"/>
              <a:gd name="T69" fmla="*/ 2147483647 h 3524"/>
              <a:gd name="T70" fmla="*/ 2147483647 w 2975"/>
              <a:gd name="T71" fmla="*/ 2147483647 h 3524"/>
              <a:gd name="T72" fmla="*/ 2147483647 w 2975"/>
              <a:gd name="T73" fmla="*/ 2147483647 h 3524"/>
              <a:gd name="T74" fmla="*/ 2147483647 w 2975"/>
              <a:gd name="T75" fmla="*/ 2147483647 h 3524"/>
              <a:gd name="T76" fmla="*/ 2147483647 w 2975"/>
              <a:gd name="T77" fmla="*/ 2147483647 h 3524"/>
              <a:gd name="T78" fmla="*/ 2147483647 w 2975"/>
              <a:gd name="T79" fmla="*/ 2147483647 h 3524"/>
              <a:gd name="T80" fmla="*/ 2147483647 w 2975"/>
              <a:gd name="T81" fmla="*/ 2147483647 h 3524"/>
              <a:gd name="T82" fmla="*/ 2147483647 w 2975"/>
              <a:gd name="T83" fmla="*/ 2147483647 h 3524"/>
              <a:gd name="T84" fmla="*/ 2147483647 w 2975"/>
              <a:gd name="T85" fmla="*/ 2147483647 h 3524"/>
              <a:gd name="T86" fmla="*/ 2147483647 w 2975"/>
              <a:gd name="T87" fmla="*/ 2147483647 h 3524"/>
              <a:gd name="T88" fmla="*/ 2147483647 w 2975"/>
              <a:gd name="T89" fmla="*/ 2147483647 h 3524"/>
              <a:gd name="T90" fmla="*/ 2147483647 w 2975"/>
              <a:gd name="T91" fmla="*/ 2147483647 h 3524"/>
              <a:gd name="T92" fmla="*/ 2147483647 w 2975"/>
              <a:gd name="T93" fmla="*/ 2147483647 h 3524"/>
              <a:gd name="T94" fmla="*/ 2147483647 w 2975"/>
              <a:gd name="T95" fmla="*/ 2147483647 h 352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75" h="3524">
                <a:moveTo>
                  <a:pt x="0" y="3524"/>
                </a:moveTo>
                <a:cubicBezTo>
                  <a:pt x="48" y="3508"/>
                  <a:pt x="87" y="3478"/>
                  <a:pt x="132" y="3458"/>
                </a:cubicBezTo>
                <a:cubicBezTo>
                  <a:pt x="168" y="3442"/>
                  <a:pt x="236" y="3420"/>
                  <a:pt x="274" y="3411"/>
                </a:cubicBezTo>
                <a:cubicBezTo>
                  <a:pt x="332" y="3382"/>
                  <a:pt x="383" y="3344"/>
                  <a:pt x="435" y="3307"/>
                </a:cubicBezTo>
                <a:cubicBezTo>
                  <a:pt x="464" y="3286"/>
                  <a:pt x="485" y="3261"/>
                  <a:pt x="520" y="3250"/>
                </a:cubicBezTo>
                <a:cubicBezTo>
                  <a:pt x="529" y="3244"/>
                  <a:pt x="540" y="3239"/>
                  <a:pt x="548" y="3231"/>
                </a:cubicBezTo>
                <a:cubicBezTo>
                  <a:pt x="556" y="3223"/>
                  <a:pt x="558" y="3210"/>
                  <a:pt x="567" y="3203"/>
                </a:cubicBezTo>
                <a:cubicBezTo>
                  <a:pt x="575" y="3197"/>
                  <a:pt x="586" y="3198"/>
                  <a:pt x="595" y="3193"/>
                </a:cubicBezTo>
                <a:cubicBezTo>
                  <a:pt x="615" y="3182"/>
                  <a:pt x="633" y="3168"/>
                  <a:pt x="652" y="3156"/>
                </a:cubicBezTo>
                <a:cubicBezTo>
                  <a:pt x="728" y="3107"/>
                  <a:pt x="637" y="3141"/>
                  <a:pt x="708" y="3118"/>
                </a:cubicBezTo>
                <a:cubicBezTo>
                  <a:pt x="756" y="3082"/>
                  <a:pt x="783" y="3038"/>
                  <a:pt x="841" y="3023"/>
                </a:cubicBezTo>
                <a:cubicBezTo>
                  <a:pt x="858" y="2998"/>
                  <a:pt x="871" y="2976"/>
                  <a:pt x="897" y="2957"/>
                </a:cubicBezTo>
                <a:cubicBezTo>
                  <a:pt x="940" y="2926"/>
                  <a:pt x="1017" y="2932"/>
                  <a:pt x="1067" y="2920"/>
                </a:cubicBezTo>
                <a:cubicBezTo>
                  <a:pt x="1086" y="2901"/>
                  <a:pt x="1105" y="2882"/>
                  <a:pt x="1124" y="2863"/>
                </a:cubicBezTo>
                <a:cubicBezTo>
                  <a:pt x="1140" y="2847"/>
                  <a:pt x="1162" y="2806"/>
                  <a:pt x="1162" y="2806"/>
                </a:cubicBezTo>
                <a:cubicBezTo>
                  <a:pt x="1179" y="2754"/>
                  <a:pt x="1197" y="2709"/>
                  <a:pt x="1209" y="2655"/>
                </a:cubicBezTo>
                <a:cubicBezTo>
                  <a:pt x="1212" y="2598"/>
                  <a:pt x="1207" y="2541"/>
                  <a:pt x="1218" y="2485"/>
                </a:cubicBezTo>
                <a:cubicBezTo>
                  <a:pt x="1220" y="2474"/>
                  <a:pt x="1240" y="2475"/>
                  <a:pt x="1247" y="2466"/>
                </a:cubicBezTo>
                <a:cubicBezTo>
                  <a:pt x="1263" y="2446"/>
                  <a:pt x="1269" y="2420"/>
                  <a:pt x="1284" y="2400"/>
                </a:cubicBezTo>
                <a:cubicBezTo>
                  <a:pt x="1306" y="2314"/>
                  <a:pt x="1281" y="2339"/>
                  <a:pt x="1332" y="2306"/>
                </a:cubicBezTo>
                <a:cubicBezTo>
                  <a:pt x="1335" y="2296"/>
                  <a:pt x="1335" y="2285"/>
                  <a:pt x="1341" y="2277"/>
                </a:cubicBezTo>
                <a:cubicBezTo>
                  <a:pt x="1348" y="2268"/>
                  <a:pt x="1363" y="2269"/>
                  <a:pt x="1369" y="2259"/>
                </a:cubicBezTo>
                <a:cubicBezTo>
                  <a:pt x="1383" y="2234"/>
                  <a:pt x="1375" y="2200"/>
                  <a:pt x="1388" y="2174"/>
                </a:cubicBezTo>
                <a:cubicBezTo>
                  <a:pt x="1410" y="2129"/>
                  <a:pt x="1435" y="2085"/>
                  <a:pt x="1483" y="2070"/>
                </a:cubicBezTo>
                <a:cubicBezTo>
                  <a:pt x="1507" y="2034"/>
                  <a:pt x="1541" y="2018"/>
                  <a:pt x="1568" y="1985"/>
                </a:cubicBezTo>
                <a:cubicBezTo>
                  <a:pt x="1642" y="1898"/>
                  <a:pt x="1525" y="2018"/>
                  <a:pt x="1615" y="1928"/>
                </a:cubicBezTo>
                <a:cubicBezTo>
                  <a:pt x="1630" y="1882"/>
                  <a:pt x="1640" y="1839"/>
                  <a:pt x="1662" y="1796"/>
                </a:cubicBezTo>
                <a:cubicBezTo>
                  <a:pt x="1670" y="1730"/>
                  <a:pt x="1667" y="1704"/>
                  <a:pt x="1700" y="1654"/>
                </a:cubicBezTo>
                <a:cubicBezTo>
                  <a:pt x="1706" y="1568"/>
                  <a:pt x="1699" y="1489"/>
                  <a:pt x="1775" y="1437"/>
                </a:cubicBezTo>
                <a:cubicBezTo>
                  <a:pt x="1797" y="1393"/>
                  <a:pt x="1802" y="1350"/>
                  <a:pt x="1851" y="1333"/>
                </a:cubicBezTo>
                <a:cubicBezTo>
                  <a:pt x="1857" y="1320"/>
                  <a:pt x="1863" y="1307"/>
                  <a:pt x="1870" y="1295"/>
                </a:cubicBezTo>
                <a:cubicBezTo>
                  <a:pt x="1882" y="1276"/>
                  <a:pt x="1908" y="1239"/>
                  <a:pt x="1908" y="1239"/>
                </a:cubicBezTo>
                <a:cubicBezTo>
                  <a:pt x="1923" y="1195"/>
                  <a:pt x="1929" y="1154"/>
                  <a:pt x="1955" y="1116"/>
                </a:cubicBezTo>
                <a:cubicBezTo>
                  <a:pt x="1973" y="1061"/>
                  <a:pt x="2058" y="972"/>
                  <a:pt x="2106" y="937"/>
                </a:cubicBezTo>
                <a:cubicBezTo>
                  <a:pt x="2161" y="853"/>
                  <a:pt x="2082" y="960"/>
                  <a:pt x="2163" y="899"/>
                </a:cubicBezTo>
                <a:cubicBezTo>
                  <a:pt x="2185" y="882"/>
                  <a:pt x="2238" y="810"/>
                  <a:pt x="2257" y="785"/>
                </a:cubicBezTo>
                <a:cubicBezTo>
                  <a:pt x="2272" y="728"/>
                  <a:pt x="2316" y="687"/>
                  <a:pt x="2342" y="634"/>
                </a:cubicBezTo>
                <a:cubicBezTo>
                  <a:pt x="2358" y="568"/>
                  <a:pt x="2388" y="503"/>
                  <a:pt x="2436" y="455"/>
                </a:cubicBezTo>
                <a:cubicBezTo>
                  <a:pt x="2451" y="412"/>
                  <a:pt x="2462" y="421"/>
                  <a:pt x="2503" y="408"/>
                </a:cubicBezTo>
                <a:cubicBezTo>
                  <a:pt x="2506" y="398"/>
                  <a:pt x="2503" y="384"/>
                  <a:pt x="2512" y="379"/>
                </a:cubicBezTo>
                <a:cubicBezTo>
                  <a:pt x="2538" y="364"/>
                  <a:pt x="2597" y="351"/>
                  <a:pt x="2597" y="351"/>
                </a:cubicBezTo>
                <a:cubicBezTo>
                  <a:pt x="2664" y="252"/>
                  <a:pt x="2560" y="403"/>
                  <a:pt x="2644" y="294"/>
                </a:cubicBezTo>
                <a:cubicBezTo>
                  <a:pt x="2702" y="219"/>
                  <a:pt x="2657" y="255"/>
                  <a:pt x="2710" y="219"/>
                </a:cubicBezTo>
                <a:cubicBezTo>
                  <a:pt x="2716" y="206"/>
                  <a:pt x="2719" y="191"/>
                  <a:pt x="2729" y="181"/>
                </a:cubicBezTo>
                <a:cubicBezTo>
                  <a:pt x="2739" y="171"/>
                  <a:pt x="2755" y="170"/>
                  <a:pt x="2767" y="162"/>
                </a:cubicBezTo>
                <a:cubicBezTo>
                  <a:pt x="2813" y="133"/>
                  <a:pt x="2839" y="110"/>
                  <a:pt x="2880" y="77"/>
                </a:cubicBezTo>
                <a:cubicBezTo>
                  <a:pt x="2975" y="0"/>
                  <a:pt x="2853" y="95"/>
                  <a:pt x="2927" y="21"/>
                </a:cubicBezTo>
                <a:cubicBezTo>
                  <a:pt x="2935" y="13"/>
                  <a:pt x="2956" y="2"/>
                  <a:pt x="2956" y="2"/>
                </a:cubicBezTo>
              </a:path>
            </a:pathLst>
          </a:custGeom>
          <a:noFill/>
          <a:ln w="88900" cap="flat" cmpd="sng">
            <a:solidFill>
              <a:srgbClr val="80808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4900049"/>
            <a:ext cx="23114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3199837"/>
            <a:ext cx="13858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-125976"/>
            <a:ext cx="231616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75712"/>
            <a:ext cx="138112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84563" y="701112"/>
            <a:ext cx="2276475" cy="1774825"/>
            <a:chOff x="3198813" y="935045"/>
            <a:chExt cx="2277107" cy="1775460"/>
          </a:xfrm>
        </p:grpSpPr>
        <p:pic>
          <p:nvPicPr>
            <p:cNvPr id="19483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813" y="935045"/>
              <a:ext cx="2277107" cy="1775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84" name="Rectangle 14"/>
            <p:cNvSpPr>
              <a:spLocks noChangeArrowheads="1"/>
            </p:cNvSpPr>
            <p:nvPr/>
          </p:nvSpPr>
          <p:spPr bwMode="auto">
            <a:xfrm>
              <a:off x="3327406" y="1593865"/>
              <a:ext cx="2092641" cy="280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E+H Serif"/>
                </a:rPr>
                <a:t>Application landscape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422650" y="3204599"/>
            <a:ext cx="2473325" cy="1770063"/>
            <a:chOff x="3137543" y="3438849"/>
            <a:chExt cx="2473004" cy="1770376"/>
          </a:xfrm>
        </p:grpSpPr>
        <p:pic>
          <p:nvPicPr>
            <p:cNvPr id="19481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543" y="3438849"/>
              <a:ext cx="2473004" cy="1770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82" name="Rectangle 15"/>
            <p:cNvSpPr>
              <a:spLocks noChangeArrowheads="1"/>
            </p:cNvSpPr>
            <p:nvPr/>
          </p:nvSpPr>
          <p:spPr bwMode="auto">
            <a:xfrm>
              <a:off x="3683440" y="4084324"/>
              <a:ext cx="1332626" cy="2873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E+H Serif"/>
                </a:rPr>
                <a:t>Tooling offer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084388" y="2390212"/>
            <a:ext cx="2311400" cy="1366837"/>
            <a:chOff x="1798643" y="2624143"/>
            <a:chExt cx="2311400" cy="1366520"/>
          </a:xfrm>
        </p:grpSpPr>
        <p:pic>
          <p:nvPicPr>
            <p:cNvPr id="1947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643" y="2624143"/>
              <a:ext cx="2311400" cy="1366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80" name="Rectangle 16"/>
            <p:cNvSpPr>
              <a:spLocks noChangeArrowheads="1"/>
            </p:cNvSpPr>
            <p:nvPr/>
          </p:nvSpPr>
          <p:spPr bwMode="auto">
            <a:xfrm>
              <a:off x="1922463" y="3105964"/>
              <a:ext cx="1485900" cy="287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E+H Serif"/>
                </a:rPr>
                <a:t>Service offer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40288" y="2393387"/>
            <a:ext cx="2644775" cy="1365250"/>
            <a:chOff x="4554539" y="2627316"/>
            <a:chExt cx="2644775" cy="1365247"/>
          </a:xfrm>
        </p:grpSpPr>
        <p:pic>
          <p:nvPicPr>
            <p:cNvPr id="1947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539" y="2627316"/>
              <a:ext cx="2214561" cy="1365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78" name="Rectangle 17"/>
            <p:cNvSpPr>
              <a:spLocks noChangeArrowheads="1"/>
            </p:cNvSpPr>
            <p:nvPr/>
          </p:nvSpPr>
          <p:spPr bwMode="auto">
            <a:xfrm>
              <a:off x="5257801" y="3137538"/>
              <a:ext cx="1941513" cy="287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E+H Serif"/>
                </a:rPr>
                <a:t>Business processes</a:t>
              </a:r>
            </a:p>
          </p:txBody>
        </p:sp>
      </p:grpSp>
      <p:sp>
        <p:nvSpPr>
          <p:cNvPr id="19470" name="Rectangle 20"/>
          <p:cNvSpPr>
            <a:spLocks noChangeArrowheads="1"/>
          </p:cNvSpPr>
          <p:nvPr/>
        </p:nvSpPr>
        <p:spPr bwMode="auto">
          <a:xfrm>
            <a:off x="5186363" y="394724"/>
            <a:ext cx="1582737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E+H Serif"/>
              </a:rPr>
              <a:t>Production Plant</a:t>
            </a:r>
          </a:p>
        </p:txBody>
      </p:sp>
      <p:sp>
        <p:nvSpPr>
          <p:cNvPr id="19471" name="Rectangle 22"/>
          <p:cNvSpPr>
            <a:spLocks noChangeArrowheads="1"/>
          </p:cNvSpPr>
          <p:nvPr/>
        </p:nvSpPr>
        <p:spPr bwMode="auto">
          <a:xfrm>
            <a:off x="2425700" y="5414399"/>
            <a:ext cx="1730375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E+H Serif"/>
              </a:rPr>
              <a:t>Device business</a:t>
            </a:r>
          </a:p>
        </p:txBody>
      </p:sp>
      <p:pic>
        <p:nvPicPr>
          <p:cNvPr id="19472" name="Picture 25" descr="heineken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318649"/>
            <a:ext cx="969963" cy="100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44913" y="1812362"/>
            <a:ext cx="1798637" cy="1951037"/>
            <a:chOff x="3992562" y="1893094"/>
            <a:chExt cx="1798637" cy="2438400"/>
          </a:xfrm>
        </p:grpSpPr>
        <p:pic>
          <p:nvPicPr>
            <p:cNvPr id="19475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562" y="1893094"/>
              <a:ext cx="1798637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76" name="Text Box 18"/>
            <p:cNvSpPr txBox="1">
              <a:spLocks noChangeArrowheads="1"/>
            </p:cNvSpPr>
            <p:nvPr/>
          </p:nvSpPr>
          <p:spPr bwMode="auto">
            <a:xfrm>
              <a:off x="4363530" y="2574818"/>
              <a:ext cx="1056700" cy="807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E+H Weidemann Com Medium" pitchFamily="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E+H Weidemann Com Medium" pitchFamily="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E+H Weidemann Com Medium" pitchFamily="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E+H Weidemann Com Medium" pitchFamily="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E+H Weidemann Com Medium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E+H Weidemann Com Medium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E+H Weidemann Com Medium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E+H Weidemann Com Medium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E+H Weidemann Com Medium" pitchFamily="2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Arial Black" pitchFamily="34" charset="0"/>
                </a:rPr>
                <a:t>BPI</a:t>
              </a:r>
            </a:p>
          </p:txBody>
        </p:sp>
      </p:grpSp>
      <p:pic>
        <p:nvPicPr>
          <p:cNvPr id="19474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950724"/>
            <a:ext cx="1346200" cy="7715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998" y="620687"/>
            <a:ext cx="4344583" cy="360041"/>
          </a:xfrm>
          <a:solidFill>
            <a:schemeClr val="bg1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Closing the Gap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D86EB91-6B5B-452C-B91E-6417424BACC5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04900" y="5020550"/>
            <a:ext cx="1780936" cy="10278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1100" y="5096750"/>
            <a:ext cx="1780936" cy="10278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fol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300" y="5163425"/>
            <a:ext cx="1780936" cy="10278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2793" y="4967683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E+H Serif" pitchFamily="18" charset="0"/>
              </a:rPr>
              <a:t>?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BPI: We </a:t>
            </a:r>
            <a:r>
              <a:rPr lang="en-US" dirty="0"/>
              <a:t>believe in </a:t>
            </a:r>
            <a:r>
              <a:rPr lang="en-US" dirty="0" smtClean="0"/>
              <a:t>„built-in</a:t>
            </a:r>
            <a:r>
              <a:rPr lang="en-US" dirty="0"/>
              <a:t>”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957937" y="3550323"/>
            <a:ext cx="753745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auto">
          <a:xfrm>
            <a:off x="2404150" y="1746646"/>
            <a:ext cx="4286250" cy="3155950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88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2775" name="Oval 5"/>
          <p:cNvSpPr>
            <a:spLocks noChangeArrowheads="1"/>
          </p:cNvSpPr>
          <p:nvPr/>
        </p:nvSpPr>
        <p:spPr bwMode="auto">
          <a:xfrm>
            <a:off x="2177137" y="4748608"/>
            <a:ext cx="388938" cy="361950"/>
          </a:xfrm>
          <a:prstGeom prst="ellipse">
            <a:avLst/>
          </a:prstGeom>
          <a:solidFill>
            <a:srgbClr val="C0C0C0"/>
          </a:solidFill>
          <a:ln w="38100">
            <a:solidFill>
              <a:srgbClr val="008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2776" name="Oval 6"/>
          <p:cNvSpPr>
            <a:spLocks noChangeArrowheads="1"/>
          </p:cNvSpPr>
          <p:nvPr/>
        </p:nvSpPr>
        <p:spPr bwMode="auto">
          <a:xfrm>
            <a:off x="4253586" y="1476375"/>
            <a:ext cx="566063" cy="524271"/>
          </a:xfrm>
          <a:prstGeom prst="ellipse">
            <a:avLst/>
          </a:prstGeom>
          <a:solidFill>
            <a:srgbClr val="A8005C"/>
          </a:solidFill>
          <a:ln w="38100">
            <a:solidFill>
              <a:srgbClr val="008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2777" name="Oval 7"/>
          <p:cNvSpPr>
            <a:spLocks noChangeArrowheads="1"/>
          </p:cNvSpPr>
          <p:nvPr/>
        </p:nvSpPr>
        <p:spPr bwMode="auto">
          <a:xfrm>
            <a:off x="6484025" y="4686696"/>
            <a:ext cx="388937" cy="361950"/>
          </a:xfrm>
          <a:prstGeom prst="ellipse">
            <a:avLst/>
          </a:prstGeom>
          <a:solidFill>
            <a:srgbClr val="C0C0C0"/>
          </a:solidFill>
          <a:ln w="38100">
            <a:solidFill>
              <a:srgbClr val="008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2778" name="Text Box 8"/>
          <p:cNvSpPr txBox="1">
            <a:spLocks noChangeArrowheads="1"/>
          </p:cNvSpPr>
          <p:nvPr/>
        </p:nvSpPr>
        <p:spPr bwMode="auto">
          <a:xfrm>
            <a:off x="1232128" y="5163425"/>
            <a:ext cx="190159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/>
            <a:r>
              <a:rPr lang="en-US" sz="1800" dirty="0" smtClean="0">
                <a:latin typeface="E+H Serif"/>
              </a:rPr>
              <a:t>Endress+Hauser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 smtClean="0">
                <a:latin typeface="E+H Serif"/>
              </a:rPr>
              <a:t>Device </a:t>
            </a:r>
            <a:r>
              <a:rPr lang="en-US" sz="1400" dirty="0">
                <a:latin typeface="E+H Serif"/>
              </a:rPr>
              <a:t>supplier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latin typeface="E+H Serif"/>
              </a:rPr>
              <a:t>Solution provider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dirty="0">
                <a:latin typeface="E+H Serif"/>
              </a:rPr>
              <a:t>Service provider</a:t>
            </a:r>
          </a:p>
          <a:p>
            <a:pPr algn="ctr" eaLnBrk="1" hangingPunct="1"/>
            <a:endParaRPr lang="en-US" sz="1800" dirty="0"/>
          </a:p>
        </p:txBody>
      </p:sp>
      <p:sp>
        <p:nvSpPr>
          <p:cNvPr id="32779" name="Text Box 9"/>
          <p:cNvSpPr txBox="1">
            <a:spLocks noChangeArrowheads="1"/>
          </p:cNvSpPr>
          <p:nvPr/>
        </p:nvSpPr>
        <p:spPr bwMode="auto">
          <a:xfrm>
            <a:off x="3813407" y="1038621"/>
            <a:ext cx="1535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algn="ctr" eaLnBrk="1" hangingPunct="1"/>
            <a:r>
              <a:rPr lang="en-US" sz="2400">
                <a:latin typeface="E+H Serif"/>
              </a:rPr>
              <a:t>Customer</a:t>
            </a:r>
            <a:r>
              <a:rPr lang="en-US" sz="1800">
                <a:latin typeface="E+H Serif"/>
              </a:rPr>
              <a:t> </a:t>
            </a:r>
          </a:p>
        </p:txBody>
      </p:sp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5385028" y="5120563"/>
            <a:ext cx="30654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algn="ctr" eaLnBrk="1" hangingPunct="1"/>
            <a:r>
              <a:rPr lang="en-US" sz="1800" dirty="0">
                <a:latin typeface="E+H Serif"/>
              </a:rPr>
              <a:t>SAP, IBM </a:t>
            </a:r>
            <a:r>
              <a:rPr lang="en-US" sz="1800" dirty="0" err="1">
                <a:latin typeface="E+H Serif"/>
              </a:rPr>
              <a:t>Maximo</a:t>
            </a:r>
            <a:r>
              <a:rPr lang="en-US" sz="1800" dirty="0">
                <a:latin typeface="E+H Serif"/>
              </a:rPr>
              <a:t>, </a:t>
            </a:r>
            <a:br>
              <a:rPr lang="en-US" sz="1800" dirty="0">
                <a:latin typeface="E+H Serif"/>
              </a:rPr>
            </a:br>
            <a:r>
              <a:rPr lang="en-US" sz="1800" dirty="0">
                <a:latin typeface="E+H Serif"/>
              </a:rPr>
              <a:t>Intergraph, EPLAN...</a:t>
            </a:r>
            <a:br>
              <a:rPr lang="en-US" sz="1800" dirty="0">
                <a:latin typeface="E+H Serif"/>
              </a:rPr>
            </a:br>
            <a:r>
              <a:rPr lang="en-US" sz="1400" dirty="0">
                <a:latin typeface="E+H Serif"/>
              </a:rPr>
              <a:t>(major IT solution </a:t>
            </a:r>
            <a:r>
              <a:rPr lang="en-US" sz="1400" dirty="0" smtClean="0">
                <a:latin typeface="E+H Serif"/>
              </a:rPr>
              <a:t>provider)</a:t>
            </a:r>
            <a:endParaRPr lang="en-US" sz="1400" dirty="0">
              <a:latin typeface="E+H Serif"/>
            </a:endParaRPr>
          </a:p>
        </p:txBody>
      </p:sp>
      <p:sp>
        <p:nvSpPr>
          <p:cNvPr id="32781" name="Text Box 11"/>
          <p:cNvSpPr txBox="1">
            <a:spLocks noChangeArrowheads="1"/>
          </p:cNvSpPr>
          <p:nvPr/>
        </p:nvSpPr>
        <p:spPr bwMode="auto">
          <a:xfrm rot="18281012">
            <a:off x="1549817" y="2995006"/>
            <a:ext cx="3304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E+H Serif"/>
              </a:rPr>
              <a:t>Business collaboration processes</a:t>
            </a:r>
            <a:endParaRPr lang="en-US" sz="1600" b="1" dirty="0">
              <a:latin typeface="E+H Serif"/>
            </a:endParaRPr>
          </a:p>
        </p:txBody>
      </p:sp>
      <p:sp>
        <p:nvSpPr>
          <p:cNvPr id="32782" name="Text Box 12"/>
          <p:cNvSpPr txBox="1">
            <a:spLocks noChangeArrowheads="1"/>
          </p:cNvSpPr>
          <p:nvPr/>
        </p:nvSpPr>
        <p:spPr bwMode="auto">
          <a:xfrm rot="3337578">
            <a:off x="4256179" y="3023581"/>
            <a:ext cx="33714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/>
            <a:r>
              <a:rPr lang="en-US" sz="1600" b="1" dirty="0">
                <a:latin typeface="E+H Serif"/>
              </a:rPr>
              <a:t>Business </a:t>
            </a:r>
            <a:r>
              <a:rPr lang="en-US" sz="1600" b="1" dirty="0" smtClean="0">
                <a:latin typeface="E+H Serif"/>
              </a:rPr>
              <a:t>process implementation</a:t>
            </a:r>
            <a:endParaRPr lang="en-US" sz="1600" b="1" dirty="0">
              <a:latin typeface="E+H Serif"/>
            </a:endParaRPr>
          </a:p>
        </p:txBody>
      </p:sp>
      <p:sp>
        <p:nvSpPr>
          <p:cNvPr id="535565" name="Text Box 13"/>
          <p:cNvSpPr txBox="1">
            <a:spLocks noChangeArrowheads="1"/>
          </p:cNvSpPr>
          <p:nvPr/>
        </p:nvSpPr>
        <p:spPr bwMode="auto">
          <a:xfrm>
            <a:off x="3636670" y="4978796"/>
            <a:ext cx="180850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E+H Serif"/>
              </a:rPr>
              <a:t>Built-in integration</a:t>
            </a:r>
          </a:p>
          <a:p>
            <a:pPr algn="ctr" eaLnBrk="1" hangingPunct="1"/>
            <a:r>
              <a:rPr lang="en-US" sz="1400" b="1" dirty="0" smtClean="0">
                <a:latin typeface="E+H Serif"/>
              </a:rPr>
              <a:t>standards</a:t>
            </a:r>
            <a:endParaRPr lang="en-US" sz="1400" b="1" dirty="0">
              <a:latin typeface="E+H Serif"/>
            </a:endParaRPr>
          </a:p>
        </p:txBody>
      </p:sp>
      <p:sp>
        <p:nvSpPr>
          <p:cNvPr id="32784" name="Text Box 14"/>
          <p:cNvSpPr txBox="1">
            <a:spLocks noChangeArrowheads="1"/>
          </p:cNvSpPr>
          <p:nvPr/>
        </p:nvSpPr>
        <p:spPr bwMode="auto">
          <a:xfrm>
            <a:off x="3047761" y="2886471"/>
            <a:ext cx="29466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E+H Serif"/>
              </a:rPr>
              <a:t>BPI</a:t>
            </a:r>
          </a:p>
          <a:p>
            <a:pPr algn="ctr" eaLnBrk="1" hangingPunct="1"/>
            <a:r>
              <a:rPr lang="en-US" sz="2400" b="1" dirty="0">
                <a:latin typeface="E+H Serif"/>
              </a:rPr>
              <a:t>Business</a:t>
            </a:r>
          </a:p>
          <a:p>
            <a:pPr algn="ctr" eaLnBrk="1" hangingPunct="1"/>
            <a:r>
              <a:rPr lang="en-US" sz="2400" b="1" dirty="0">
                <a:latin typeface="E+H Serif"/>
              </a:rPr>
              <a:t>Process Integration</a:t>
            </a:r>
          </a:p>
        </p:txBody>
      </p:sp>
      <p:grpSp>
        <p:nvGrpSpPr>
          <p:cNvPr id="535567" name="Group 15"/>
          <p:cNvGrpSpPr>
            <a:grpSpLocks/>
          </p:cNvGrpSpPr>
          <p:nvPr/>
        </p:nvGrpSpPr>
        <p:grpSpPr bwMode="auto">
          <a:xfrm>
            <a:off x="2561312" y="4839096"/>
            <a:ext cx="3935413" cy="128587"/>
            <a:chOff x="1750" y="3182"/>
            <a:chExt cx="2479" cy="81"/>
          </a:xfrm>
        </p:grpSpPr>
        <p:sp>
          <p:nvSpPr>
            <p:cNvPr id="32787" name="Line 16"/>
            <p:cNvSpPr>
              <a:spLocks noChangeShapeType="1"/>
            </p:cNvSpPr>
            <p:nvPr/>
          </p:nvSpPr>
          <p:spPr bwMode="auto">
            <a:xfrm>
              <a:off x="1750" y="3182"/>
              <a:ext cx="2467" cy="0"/>
            </a:xfrm>
            <a:prstGeom prst="line">
              <a:avLst/>
            </a:prstGeom>
            <a:noFill/>
            <a:ln w="38100">
              <a:solidFill>
                <a:srgbClr val="FF00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>
              <a:off x="1762" y="3263"/>
              <a:ext cx="2467" cy="0"/>
            </a:xfrm>
            <a:prstGeom prst="line">
              <a:avLst/>
            </a:prstGeom>
            <a:noFill/>
            <a:ln w="38100">
              <a:solidFill>
                <a:srgbClr val="FF00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2667675" y="4902596"/>
            <a:ext cx="3722687" cy="0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CBD50DC-31F0-46F3-B044-1B49FD9143F4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5" grpId="0" animBg="1"/>
      <p:bldP spid="327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8" name="imgUpperLeft" descr="WAM_allgem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27" y="3862388"/>
            <a:ext cx="2557700" cy="233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Klaus </a:t>
            </a:r>
            <a:r>
              <a:rPr lang="en-US" dirty="0" err="1" smtClean="0"/>
              <a:t>Endress</a:t>
            </a:r>
            <a:r>
              <a:rPr lang="en-US" dirty="0" smtClean="0"/>
              <a:t>. </a:t>
            </a:r>
            <a:r>
              <a:rPr lang="en-US" dirty="0"/>
              <a:t>CEO Endress+Hauser Group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4175" y="1104900"/>
            <a:ext cx="7197725" cy="5326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/>
              <a:t>	</a:t>
            </a:r>
            <a:r>
              <a:rPr lang="en-US" sz="2400" dirty="0"/>
              <a:t>“I expect that every device we manufacture at Endress+Hauser is automatically available with all relevant life cycle information in the SAP systems of our customers.</a:t>
            </a:r>
            <a:br>
              <a:rPr lang="en-US" sz="2400" dirty="0"/>
            </a:br>
            <a:r>
              <a:rPr lang="en-US" sz="2400" dirty="0"/>
              <a:t>Appropriate information at the needed time is of unimaginable value because this improves the efficiency and therefore the result of the entire company."”</a:t>
            </a:r>
          </a:p>
          <a:p>
            <a:pPr>
              <a:buFont typeface="Wingdings" pitchFamily="2" charset="2"/>
              <a:buNone/>
            </a:pPr>
            <a:r>
              <a:rPr lang="en-US" sz="1400" dirty="0"/>
              <a:t>	Endress+Hauser offers to its customers with their </a:t>
            </a:r>
            <a:br>
              <a:rPr lang="en-US" sz="1400" dirty="0"/>
            </a:br>
            <a:r>
              <a:rPr lang="en-US" sz="1400" dirty="0"/>
              <a:t>Asset Management Portal secure access to life cycle </a:t>
            </a:r>
            <a:br>
              <a:rPr lang="en-US" sz="1400" dirty="0"/>
            </a:br>
            <a:r>
              <a:rPr lang="en-US" sz="1400" dirty="0"/>
              <a:t>information of more </a:t>
            </a:r>
            <a:r>
              <a:rPr lang="en-US" sz="1400" dirty="0" smtClean="0"/>
              <a:t>than 17 </a:t>
            </a:r>
            <a:r>
              <a:rPr lang="en-US" sz="1400" dirty="0"/>
              <a:t>million measuring devices.</a:t>
            </a:r>
          </a:p>
        </p:txBody>
      </p:sp>
      <p:pic>
        <p:nvPicPr>
          <p:cNvPr id="650244" name="Picture 4" descr="SAP_LOGO_2001_bigaltari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256213"/>
            <a:ext cx="1912937" cy="9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pic>
        <p:nvPicPr>
          <p:cNvPr id="9" name="Picture 9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6" t="5011"/>
          <a:stretch>
            <a:fillRect/>
          </a:stretch>
        </p:blipFill>
        <p:spPr bwMode="auto">
          <a:xfrm>
            <a:off x="23812" y="1052513"/>
            <a:ext cx="177958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A79CBC4-5BBD-48D7-B137-9783EED14E3A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998" y="578742"/>
            <a:ext cx="7992151" cy="360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Supplier device information linked into SAP EAM</a:t>
            </a:r>
            <a:endParaRPr lang="en-US" dirty="0"/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E+H Serif"/>
              </a:rPr>
              <a:t>Smart Asset Management für Kunden in der Prozessindustrie</a:t>
            </a:r>
          </a:p>
        </p:txBody>
      </p:sp>
      <p:sp>
        <p:nvSpPr>
          <p:cNvPr id="21508" name="Rectangle 35"/>
          <p:cNvSpPr>
            <a:spLocks noChangeArrowheads="1"/>
          </p:cNvSpPr>
          <p:nvPr/>
        </p:nvSpPr>
        <p:spPr bwMode="auto">
          <a:xfrm>
            <a:off x="0" y="17256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509" name="Picture 4" descr="E+H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43" b="15683"/>
          <a:stretch>
            <a:fillRect/>
          </a:stretch>
        </p:blipFill>
        <p:spPr bwMode="auto">
          <a:xfrm>
            <a:off x="1579563" y="933123"/>
            <a:ext cx="756443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974957" y="1541592"/>
            <a:ext cx="3529469" cy="904863"/>
          </a:xfrm>
          <a:prstGeom prst="rect">
            <a:avLst/>
          </a:prstGeom>
          <a:solidFill>
            <a:srgbClr val="0088FF"/>
          </a:solidFill>
          <a:ln>
            <a:noFill/>
          </a:ln>
          <a:scene3d>
            <a:camera prst="isometricOffAxis2Righ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90000"/>
              </a:spcBef>
              <a:buClr>
                <a:srgbClr val="0088FF"/>
              </a:buClr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0000"/>
                </a:solidFill>
                <a:latin typeface="E+H Serif"/>
              </a:rPr>
              <a:t>Available in </a:t>
            </a:r>
            <a:br>
              <a:rPr lang="en-US" sz="2400" smtClean="0">
                <a:solidFill>
                  <a:srgbClr val="000000"/>
                </a:solidFill>
                <a:latin typeface="E+H Serif"/>
              </a:rPr>
            </a:br>
            <a:r>
              <a:rPr lang="en-US" sz="2400" smtClean="0">
                <a:solidFill>
                  <a:srgbClr val="000000"/>
                </a:solidFill>
                <a:latin typeface="E+H Serif"/>
              </a:rPr>
              <a:t>ERP 6.0/EHP5</a:t>
            </a:r>
            <a:endParaRPr lang="en-US" sz="2400" dirty="0">
              <a:solidFill>
                <a:srgbClr val="000000"/>
              </a:solidFill>
              <a:latin typeface="E+H Serif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1566863" y="5761570"/>
            <a:ext cx="6750964" cy="430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90000"/>
              </a:spcBef>
              <a:buClr>
                <a:srgbClr val="0088FF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FFFFFF"/>
                </a:solidFill>
                <a:latin typeface="E+H Serif"/>
              </a:rPr>
              <a:t>Co-Innovation project Endress+Hauser &amp; SAP AG</a:t>
            </a:r>
            <a:endParaRPr lang="en-US" sz="2000" dirty="0">
              <a:solidFill>
                <a:srgbClr val="000000"/>
              </a:solidFill>
              <a:latin typeface="E+H Serif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9" y="2809548"/>
            <a:ext cx="1028700" cy="1028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1D2B652-85B3-4C2E-9F59-F7BDB8614E2D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Asset Information Management ….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24644" r="-4987" b="-1008"/>
          <a:stretch/>
        </p:blipFill>
        <p:spPr bwMode="auto">
          <a:xfrm>
            <a:off x="252000" y="1658251"/>
            <a:ext cx="7762875" cy="431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-648" r="20992" b="50255"/>
          <a:stretch>
            <a:fillRect/>
          </a:stretch>
        </p:blipFill>
        <p:spPr bwMode="auto">
          <a:xfrm>
            <a:off x="1850413" y="5895975"/>
            <a:ext cx="5921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0499" y="1212091"/>
            <a:ext cx="782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8005C"/>
                </a:solidFill>
              </a:rPr>
              <a:t>…is based on integrated </a:t>
            </a:r>
            <a:r>
              <a:rPr lang="en-US" sz="2400" dirty="0">
                <a:solidFill>
                  <a:srgbClr val="A8005C"/>
                </a:solidFill>
              </a:rPr>
              <a:t>Processes across </a:t>
            </a:r>
            <a:r>
              <a:rPr lang="en-US" sz="2400" dirty="0" smtClean="0">
                <a:solidFill>
                  <a:srgbClr val="A8005C"/>
                </a:solidFill>
              </a:rPr>
              <a:t>companies</a:t>
            </a:r>
            <a:endParaRPr lang="en-US" sz="2400" dirty="0" smtClean="0">
              <a:solidFill>
                <a:srgbClr val="A8005C"/>
              </a:solidFill>
              <a:latin typeface="E+H Serif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DB8B0EF-8570-43E2-A3F7-5E5B8C6D5C28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28031" y="3065234"/>
            <a:ext cx="2098651" cy="461665"/>
          </a:xfrm>
          <a:prstGeom prst="rect">
            <a:avLst/>
          </a:prstGeom>
          <a:noFill/>
          <a:scene3d>
            <a:camera prst="orthographicFront">
              <a:rot lat="0" lon="299967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E+H Serif" pitchFamily="18" charset="0"/>
              </a:rPr>
              <a:t>Co-Innovation</a:t>
            </a:r>
          </a:p>
        </p:txBody>
      </p:sp>
      <p:pic>
        <p:nvPicPr>
          <p:cNvPr id="13" name="Picture 4" descr="SAP_LOGO_2001_bigaltari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58" y="3643484"/>
            <a:ext cx="956469" cy="4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-648" r="20992" b="50255"/>
          <a:stretch>
            <a:fillRect/>
          </a:stretch>
        </p:blipFill>
        <p:spPr bwMode="auto">
          <a:xfrm>
            <a:off x="8204596" y="3677615"/>
            <a:ext cx="822086" cy="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 dirty="0" smtClean="0"/>
              <a:t>Plant Availability and Process performance are key challenges in the process industries</a:t>
            </a:r>
          </a:p>
          <a:p>
            <a:endParaRPr lang="en-US" sz="2400" dirty="0" smtClean="0"/>
          </a:p>
          <a:p>
            <a:r>
              <a:rPr lang="en-US" sz="2400" dirty="0" smtClean="0"/>
              <a:t>Endress+Hauser offers ONSITE and ONLINE </a:t>
            </a:r>
            <a:br>
              <a:rPr lang="en-US" sz="2400" dirty="0" smtClean="0"/>
            </a:br>
            <a:r>
              <a:rPr lang="en-US" sz="2400" dirty="0" smtClean="0"/>
              <a:t>Added Value Services </a:t>
            </a:r>
            <a:r>
              <a:rPr lang="en-US" sz="2400" dirty="0" smtClean="0">
                <a:sym typeface="Wingdings" pitchFamily="2" charset="2"/>
              </a:rPr>
              <a:t> Information as Differentiator!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Efficiency gain through Integrated Processes across company boundaries (BPI) 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  <p:pic>
        <p:nvPicPr>
          <p:cNvPr id="8" name="imgUpperLeft" descr="WAM_allgem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65" y="1695551"/>
            <a:ext cx="1427889" cy="130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Using co-innovation to leverage R&amp;D spe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440808"/>
            <a:ext cx="2552700" cy="16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4004" y="5056621"/>
            <a:ext cx="2098651" cy="461665"/>
          </a:xfrm>
          <a:prstGeom prst="rect">
            <a:avLst/>
          </a:prstGeom>
          <a:noFill/>
          <a:scene3d>
            <a:camera prst="orthographicFront">
              <a:rot lat="0" lon="299967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E+H Serif" pitchFamily="18" charset="0"/>
              </a:rPr>
              <a:t>Co-Innovation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EC8127-22C6-4022-B133-AF4085A305F7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imgTitleImage"/>
          <p:cNvPicPr>
            <a:picLocks noGrp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7AAE36C5-189B-4694-8EF8-C51B920155A8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Endress+Hauser at a Glance</a:t>
            </a:r>
            <a:endParaRPr lang="en-US" dirty="0"/>
          </a:p>
        </p:txBody>
      </p:sp>
      <p:sp>
        <p:nvSpPr>
          <p:cNvPr id="8194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E+H Serif"/>
              </a:rPr>
              <a:t>Smart Asset Management für Kunden in der Prozessindustrie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830510" y="1268413"/>
            <a:ext cx="6400553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9875" indent="-2698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CAA"/>
              </a:buClr>
              <a:buFont typeface="E+H Serif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E+H Serif"/>
              </a:rPr>
              <a:t>Process measurement instrumentation for production</a:t>
            </a:r>
            <a:br>
              <a:rPr lang="en-US" sz="2000" dirty="0" smtClean="0">
                <a:solidFill>
                  <a:srgbClr val="000000"/>
                </a:solidFill>
                <a:latin typeface="E+H Serif"/>
              </a:rPr>
            </a:br>
            <a:r>
              <a:rPr lang="en-US" sz="2000" dirty="0" smtClean="0">
                <a:solidFill>
                  <a:srgbClr val="000000"/>
                </a:solidFill>
                <a:latin typeface="E+H Serif"/>
              </a:rPr>
              <a:t>and logistics in the process industries</a:t>
            </a:r>
          </a:p>
          <a:p>
            <a:pPr marL="269875" indent="-2698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CAA"/>
              </a:buClr>
              <a:buFont typeface="E+H Serif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E+H Serif"/>
              </a:rPr>
              <a:t>Consultancy and service in 97 countries</a:t>
            </a:r>
          </a:p>
          <a:p>
            <a:pPr marL="269875" indent="-2698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CAA"/>
              </a:buClr>
              <a:buFont typeface="E+H Serif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E+H Serif"/>
              </a:rPr>
              <a:t>One of the largest privately owned companies in the automation industry</a:t>
            </a:r>
          </a:p>
          <a:p>
            <a:pPr marL="269875" indent="-2698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CAA"/>
              </a:buClr>
              <a:buFont typeface="E+H Serif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E+H Serif"/>
              </a:rPr>
              <a:t>Headquarter in </a:t>
            </a:r>
            <a:r>
              <a:rPr lang="en-US" sz="2000" dirty="0" err="1" smtClean="0">
                <a:solidFill>
                  <a:srgbClr val="000000"/>
                </a:solidFill>
                <a:latin typeface="E+H Serif"/>
              </a:rPr>
              <a:t>Reinach</a:t>
            </a:r>
            <a:r>
              <a:rPr lang="en-US" sz="2000" dirty="0" smtClean="0">
                <a:solidFill>
                  <a:srgbClr val="000000"/>
                </a:solidFill>
                <a:latin typeface="E+H Serif"/>
              </a:rPr>
              <a:t> (Switzerland) </a:t>
            </a:r>
          </a:p>
          <a:p>
            <a:pPr marL="269875" indent="-2698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CAA"/>
              </a:buClr>
              <a:buFont typeface="E+H Serif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E+H Serif"/>
              </a:rPr>
              <a:t>CEO: Klaus </a:t>
            </a:r>
            <a:r>
              <a:rPr lang="en-US" sz="2000" dirty="0" err="1" smtClean="0">
                <a:solidFill>
                  <a:srgbClr val="000000"/>
                </a:solidFill>
                <a:latin typeface="E+H Serif"/>
              </a:rPr>
              <a:t>Endress</a:t>
            </a:r>
            <a:r>
              <a:rPr lang="en-US" sz="2000" dirty="0" smtClean="0">
                <a:solidFill>
                  <a:srgbClr val="000000"/>
                </a:solidFill>
                <a:latin typeface="E+H Serif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E+H Serif"/>
              </a:rPr>
            </a:br>
            <a:endParaRPr lang="en-US" sz="2000" dirty="0" smtClean="0">
              <a:solidFill>
                <a:srgbClr val="000000"/>
              </a:solidFill>
              <a:latin typeface="E+H Serif"/>
            </a:endParaRPr>
          </a:p>
          <a:p>
            <a:pPr marL="269875" indent="-2698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CAA"/>
              </a:buClr>
              <a:buFont typeface="E+H Serif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E+H Serif"/>
              </a:rPr>
              <a:t>Key figures 2011</a:t>
            </a:r>
          </a:p>
          <a:p>
            <a:pPr marL="541338" lvl="1" indent="-2714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CAA"/>
              </a:buClr>
              <a:buFont typeface="E+H Serif" pitchFamily="18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E+H Serif"/>
              </a:rPr>
              <a:t>Net sales 	1,5 </a:t>
            </a:r>
            <a:r>
              <a:rPr lang="en-US" dirty="0" err="1" smtClean="0">
                <a:solidFill>
                  <a:srgbClr val="000000"/>
                </a:solidFill>
                <a:latin typeface="E+H Serif"/>
              </a:rPr>
              <a:t>bn</a:t>
            </a:r>
            <a:r>
              <a:rPr lang="en-US" dirty="0" smtClean="0">
                <a:solidFill>
                  <a:srgbClr val="000000"/>
                </a:solidFill>
                <a:latin typeface="E+H Serif"/>
              </a:rPr>
              <a:t> Euro</a:t>
            </a:r>
          </a:p>
          <a:p>
            <a:pPr marL="541338" lvl="1" indent="-2714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CAA"/>
              </a:buClr>
              <a:buFont typeface="E+H Serif" pitchFamily="18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E+H Serif"/>
              </a:rPr>
              <a:t>Employees	&gt; 9400</a:t>
            </a:r>
            <a:endParaRPr lang="en-US" dirty="0">
              <a:solidFill>
                <a:srgbClr val="000000"/>
              </a:solidFill>
              <a:latin typeface="E+H Serif"/>
            </a:endParaRPr>
          </a:p>
        </p:txBody>
      </p:sp>
      <p:pic>
        <p:nvPicPr>
          <p:cNvPr id="8198" name="Picture 5" descr="Folie5_People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 b="2634"/>
          <a:stretch>
            <a:fillRect/>
          </a:stretch>
        </p:blipFill>
        <p:spPr bwMode="auto">
          <a:xfrm>
            <a:off x="7158737" y="4781520"/>
            <a:ext cx="19097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Training1_kl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" b="7210"/>
          <a:stretch>
            <a:fillRect/>
          </a:stretch>
        </p:blipFill>
        <p:spPr bwMode="auto">
          <a:xfrm>
            <a:off x="7157149" y="3300397"/>
            <a:ext cx="19113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067011 People for Process Auto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49" y="1704641"/>
            <a:ext cx="19113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F1CA686-B2AC-4131-947E-D20374AFF0A7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196421" y="1123513"/>
            <a:ext cx="7285038" cy="28114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219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Smart Asset Management für Kunden in der Prozessindustrie</a:t>
            </a:r>
          </a:p>
        </p:txBody>
      </p:sp>
      <p:pic>
        <p:nvPicPr>
          <p:cNvPr id="9221" name="Picture 4" descr="Chem_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46" y="1228288"/>
            <a:ext cx="13350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65409" y="2193488"/>
            <a:ext cx="1300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Chemical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223" name="Picture 6" descr="Energy_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96" y="2653863"/>
            <a:ext cx="13350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2734709" y="3600013"/>
            <a:ext cx="13287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Energy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225" name="Picture 8" descr="Food_Bev_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96" y="1228288"/>
            <a:ext cx="13350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4965146" y="2193488"/>
            <a:ext cx="167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Food and Beverage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227" name="Picture 10" descr="Pharma_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6" y="1228288"/>
            <a:ext cx="133508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313896" y="2193488"/>
            <a:ext cx="1322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Pharmaceutical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229" name="Picture 12" descr="Pulp_Paper_A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21" y="2637988"/>
            <a:ext cx="13350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1280559" y="3607951"/>
            <a:ext cx="1344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Pulp and Paper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231" name="Picture 14" descr="Environment_A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46" y="1248926"/>
            <a:ext cx="13350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3231596" y="2193488"/>
            <a:ext cx="1322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Environment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233" name="Picture 16" descr="Oil_Gas_A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59" y="2653863"/>
            <a:ext cx="13350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4174571" y="3600013"/>
            <a:ext cx="1338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Oil and Gas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235" name="Picture 18" descr="Primaries_A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4" y="2653863"/>
            <a:ext cx="13350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5622371" y="3600013"/>
            <a:ext cx="132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Primaries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37" name="Text Box 20"/>
          <p:cNvSpPr txBox="1">
            <a:spLocks noChangeArrowheads="1"/>
          </p:cNvSpPr>
          <p:nvPr/>
        </p:nvSpPr>
        <p:spPr bwMode="auto">
          <a:xfrm>
            <a:off x="6979684" y="3600013"/>
            <a:ext cx="1427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Renewable Fuels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9238" name="Picture 21" descr="renewable energy key visual thumbnai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96" y="2639576"/>
            <a:ext cx="13350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96421" y="4116951"/>
            <a:ext cx="2114550" cy="2076450"/>
            <a:chOff x="1344" y="2658"/>
            <a:chExt cx="1332" cy="1308"/>
          </a:xfrm>
        </p:grpSpPr>
        <p:grpSp>
          <p:nvGrpSpPr>
            <p:cNvPr id="9248" name="Group 23"/>
            <p:cNvGrpSpPr>
              <a:grpSpLocks/>
            </p:cNvGrpSpPr>
            <p:nvPr/>
          </p:nvGrpSpPr>
          <p:grpSpPr bwMode="auto">
            <a:xfrm>
              <a:off x="1493" y="2658"/>
              <a:ext cx="1033" cy="954"/>
              <a:chOff x="1110" y="1938"/>
              <a:chExt cx="1434" cy="1453"/>
            </a:xfrm>
          </p:grpSpPr>
          <p:pic>
            <p:nvPicPr>
              <p:cNvPr id="9250" name="Picture 24" descr="PMC7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1938"/>
                <a:ext cx="389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1" name="Picture 25" descr="PROline-Promass-83I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" y="2636"/>
                <a:ext cx="444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2" name="Picture 26" descr="rsg30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1" y="2926"/>
                <a:ext cx="483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3" name="Picture 27" descr="TH1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" y="2075"/>
                <a:ext cx="26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4" name="Picture 28" descr="liquiphant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4" y="2061"/>
                <a:ext cx="310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5" name="Picture 29" descr="memosens 11D_71D_91D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0" y="2434"/>
                <a:ext cx="588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49" name="Rectangle 30"/>
            <p:cNvSpPr>
              <a:spLocks noChangeArrowheads="1"/>
            </p:cNvSpPr>
            <p:nvPr/>
          </p:nvSpPr>
          <p:spPr bwMode="auto">
            <a:xfrm>
              <a:off x="1344" y="3738"/>
              <a:ext cx="1332" cy="228"/>
            </a:xfrm>
            <a:prstGeom prst="rect">
              <a:avLst/>
            </a:prstGeom>
            <a:solidFill>
              <a:srgbClr val="0088FF"/>
            </a:solidFill>
            <a:ln w="12700">
              <a:solidFill>
                <a:srgbClr val="0088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rgbClr val="FFFFFF"/>
                  </a:solidFill>
                </a:rPr>
                <a:t>Instruments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780871" y="4148701"/>
            <a:ext cx="2114550" cy="2044700"/>
            <a:chOff x="2766" y="2678"/>
            <a:chExt cx="1332" cy="1288"/>
          </a:xfrm>
        </p:grpSpPr>
        <p:pic>
          <p:nvPicPr>
            <p:cNvPr id="9246" name="Picture 32" descr="fieldcheck_dude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2678"/>
              <a:ext cx="99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7" name="Rectangle 33"/>
            <p:cNvSpPr>
              <a:spLocks noChangeArrowheads="1"/>
            </p:cNvSpPr>
            <p:nvPr/>
          </p:nvSpPr>
          <p:spPr bwMode="auto">
            <a:xfrm>
              <a:off x="2766" y="3738"/>
              <a:ext cx="1332" cy="228"/>
            </a:xfrm>
            <a:prstGeom prst="rect">
              <a:avLst/>
            </a:prstGeom>
            <a:solidFill>
              <a:srgbClr val="0088FF"/>
            </a:solidFill>
            <a:ln w="12700">
              <a:solidFill>
                <a:srgbClr val="0088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rgbClr val="FFFFFF"/>
                  </a:solidFill>
                </a:rPr>
                <a:t>Services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366909" y="4148701"/>
            <a:ext cx="2114550" cy="2044700"/>
            <a:chOff x="4242" y="2678"/>
            <a:chExt cx="1332" cy="1288"/>
          </a:xfrm>
        </p:grpSpPr>
        <p:pic>
          <p:nvPicPr>
            <p:cNvPr id="9244" name="Picture 35" descr="ppt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" y="2678"/>
              <a:ext cx="99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5" name="Rectangle 36"/>
            <p:cNvSpPr>
              <a:spLocks noChangeArrowheads="1"/>
            </p:cNvSpPr>
            <p:nvPr/>
          </p:nvSpPr>
          <p:spPr bwMode="auto">
            <a:xfrm>
              <a:off x="4242" y="3738"/>
              <a:ext cx="1332" cy="228"/>
            </a:xfrm>
            <a:prstGeom prst="rect">
              <a:avLst/>
            </a:prstGeom>
            <a:solidFill>
              <a:srgbClr val="0088FF"/>
            </a:solidFill>
            <a:ln w="12700">
              <a:solidFill>
                <a:srgbClr val="0088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rgbClr val="FFFFFF"/>
                  </a:solidFill>
                </a:rPr>
                <a:t>Solutions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827998" y="620687"/>
            <a:ext cx="7992151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8005C"/>
                </a:solidFill>
                <a:latin typeface="E+H Serif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9pPr>
          </a:lstStyle>
          <a:p>
            <a:r>
              <a:rPr lang="en-US" smtClean="0"/>
              <a:t>Endress+Hauser at a Glance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EA9DAE2-44C6-4CD3-8FD0-CFB39FA7FE31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Jürgen Schrempp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/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Product Vendor to Solution Provider</a:t>
            </a:r>
            <a:endParaRPr lang="en-US"/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Challenges as Product Vendor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Product commoditization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IP and parts piracy threat</a:t>
            </a:r>
          </a:p>
          <a:p>
            <a:pPr lvl="1"/>
            <a:endParaRPr lang="en-US" sz="20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Opportunity as Solution Provider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Innovative solution offering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Increase customer loyalty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Value Added Services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1242116" name="AutoShape 4"/>
          <p:cNvSpPr>
            <a:spLocks noChangeArrowheads="1"/>
          </p:cNvSpPr>
          <p:nvPr/>
        </p:nvSpPr>
        <p:spPr bwMode="gray">
          <a:xfrm>
            <a:off x="5981700" y="1268413"/>
            <a:ext cx="3990975" cy="4100512"/>
          </a:xfrm>
          <a:prstGeom prst="roundRect">
            <a:avLst>
              <a:gd name="adj" fmla="val 2282"/>
            </a:avLst>
          </a:prstGeom>
          <a:solidFill>
            <a:schemeClr val="bg1">
              <a:alpha val="50000"/>
            </a:schemeClr>
          </a:solidFill>
          <a:ln w="9525" algn="ctr">
            <a:solidFill>
              <a:srgbClr val="DEDED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64800" bIns="64800" anchor="b"/>
          <a:lstStyle/>
          <a:p>
            <a:pPr algn="ctr"/>
            <a:endParaRPr lang="en-US" sz="1600">
              <a:latin typeface="Arial Black" pitchFamily="34" charset="0"/>
            </a:endParaRPr>
          </a:p>
        </p:txBody>
      </p:sp>
      <p:pic>
        <p:nvPicPr>
          <p:cNvPr id="1242117" name="Picture 5" descr="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5" t="-17450"/>
          <a:stretch>
            <a:fillRect/>
          </a:stretch>
        </p:blipFill>
        <p:spPr bwMode="auto">
          <a:xfrm>
            <a:off x="6894513" y="1857375"/>
            <a:ext cx="604837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2118" name="Line 6"/>
          <p:cNvSpPr>
            <a:spLocks noChangeShapeType="1"/>
          </p:cNvSpPr>
          <p:nvPr/>
        </p:nvSpPr>
        <p:spPr bwMode="auto">
          <a:xfrm>
            <a:off x="5951538" y="2465388"/>
            <a:ext cx="3230562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242119" name="Line 7"/>
          <p:cNvSpPr>
            <a:spLocks noChangeShapeType="1"/>
          </p:cNvSpPr>
          <p:nvPr/>
        </p:nvSpPr>
        <p:spPr bwMode="auto">
          <a:xfrm flipV="1">
            <a:off x="7562850" y="2192338"/>
            <a:ext cx="0" cy="509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242120" name="Rectangle 8"/>
          <p:cNvSpPr>
            <a:spLocks noChangeArrowheads="1"/>
          </p:cNvSpPr>
          <p:nvPr/>
        </p:nvSpPr>
        <p:spPr bwMode="auto">
          <a:xfrm>
            <a:off x="7458075" y="1912938"/>
            <a:ext cx="81173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200" b="1" smtClean="0">
                <a:latin typeface="Arial" pitchFamily="34" charset="0"/>
              </a:rPr>
              <a:t>Services</a:t>
            </a:r>
            <a:endParaRPr lang="en-US" sz="1200" b="1">
              <a:latin typeface="Arial" pitchFamily="34" charset="0"/>
            </a:endParaRPr>
          </a:p>
        </p:txBody>
      </p:sp>
      <p:pic>
        <p:nvPicPr>
          <p:cNvPr id="1242121" name="Picture 9" descr="pla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919413"/>
            <a:ext cx="2597150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2122" name="Arc 10"/>
          <p:cNvSpPr>
            <a:spLocks/>
          </p:cNvSpPr>
          <p:nvPr/>
        </p:nvSpPr>
        <p:spPr bwMode="auto">
          <a:xfrm flipH="1">
            <a:off x="6556375" y="3135313"/>
            <a:ext cx="1955800" cy="1036637"/>
          </a:xfrm>
          <a:custGeom>
            <a:avLst/>
            <a:gdLst>
              <a:gd name="G0" fmla="+- 21600 0 0"/>
              <a:gd name="G1" fmla="+- 21534 0 0"/>
              <a:gd name="G2" fmla="+- 21600 0 0"/>
              <a:gd name="T0" fmla="*/ 23282 w 43200"/>
              <a:gd name="T1" fmla="*/ 0 h 43134"/>
              <a:gd name="T2" fmla="*/ 17094 w 43200"/>
              <a:gd name="T3" fmla="*/ 409 h 43134"/>
              <a:gd name="T4" fmla="*/ 21600 w 43200"/>
              <a:gd name="T5" fmla="*/ 21534 h 4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34" fill="none" extrusionOk="0">
                <a:moveTo>
                  <a:pt x="23282" y="-1"/>
                </a:moveTo>
                <a:cubicBezTo>
                  <a:pt x="34524" y="877"/>
                  <a:pt x="43200" y="10257"/>
                  <a:pt x="43200" y="21534"/>
                </a:cubicBezTo>
                <a:cubicBezTo>
                  <a:pt x="43200" y="33463"/>
                  <a:pt x="33529" y="43134"/>
                  <a:pt x="21600" y="43134"/>
                </a:cubicBezTo>
                <a:cubicBezTo>
                  <a:pt x="9670" y="43134"/>
                  <a:pt x="0" y="33463"/>
                  <a:pt x="0" y="21534"/>
                </a:cubicBezTo>
                <a:cubicBezTo>
                  <a:pt x="-1" y="11341"/>
                  <a:pt x="7125" y="2535"/>
                  <a:pt x="17094" y="409"/>
                </a:cubicBezTo>
              </a:path>
              <a:path w="43200" h="43134" stroke="0" extrusionOk="0">
                <a:moveTo>
                  <a:pt x="23282" y="-1"/>
                </a:moveTo>
                <a:cubicBezTo>
                  <a:pt x="34524" y="877"/>
                  <a:pt x="43200" y="10257"/>
                  <a:pt x="43200" y="21534"/>
                </a:cubicBezTo>
                <a:cubicBezTo>
                  <a:pt x="43200" y="33463"/>
                  <a:pt x="33529" y="43134"/>
                  <a:pt x="21600" y="43134"/>
                </a:cubicBezTo>
                <a:cubicBezTo>
                  <a:pt x="9670" y="43134"/>
                  <a:pt x="0" y="33463"/>
                  <a:pt x="0" y="21534"/>
                </a:cubicBezTo>
                <a:cubicBezTo>
                  <a:pt x="-1" y="11341"/>
                  <a:pt x="7125" y="2535"/>
                  <a:pt x="17094" y="409"/>
                </a:cubicBezTo>
                <a:lnTo>
                  <a:pt x="21600" y="21534"/>
                </a:lnTo>
                <a:close/>
              </a:path>
            </a:pathLst>
          </a:custGeom>
          <a:noFill/>
          <a:ln w="57150">
            <a:solidFill>
              <a:srgbClr val="2B91B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242123" name="Text Box 11"/>
          <p:cNvSpPr txBox="1">
            <a:spLocks noChangeArrowheads="1"/>
          </p:cNvSpPr>
          <p:nvPr/>
        </p:nvSpPr>
        <p:spPr bwMode="auto">
          <a:xfrm>
            <a:off x="8001984" y="4313238"/>
            <a:ext cx="8822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smtClean="0">
                <a:latin typeface="Arial" pitchFamily="34" charset="0"/>
              </a:rPr>
              <a:t>3rd party </a:t>
            </a:r>
            <a:br>
              <a:rPr lang="en-US" sz="1200" b="1" smtClean="0">
                <a:latin typeface="Arial" pitchFamily="34" charset="0"/>
              </a:rPr>
            </a:br>
            <a:r>
              <a:rPr lang="en-US" sz="1200" b="1" smtClean="0">
                <a:latin typeface="Arial" pitchFamily="34" charset="0"/>
              </a:rPr>
              <a:t>devices</a:t>
            </a:r>
            <a:endParaRPr lang="en-US" sz="1200" b="1">
              <a:latin typeface="Arial" pitchFamily="34" charset="0"/>
            </a:endParaRPr>
          </a:p>
        </p:txBody>
      </p:sp>
      <p:pic>
        <p:nvPicPr>
          <p:cNvPr id="1242124" name="Picture 12" descr="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5" t="-17450"/>
          <a:stretch>
            <a:fillRect/>
          </a:stretch>
        </p:blipFill>
        <p:spPr bwMode="auto">
          <a:xfrm>
            <a:off x="6210300" y="3927475"/>
            <a:ext cx="604838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2125" name="Rectangle 13"/>
          <p:cNvSpPr>
            <a:spLocks noChangeArrowheads="1"/>
          </p:cNvSpPr>
          <p:nvPr/>
        </p:nvSpPr>
        <p:spPr bwMode="auto">
          <a:xfrm>
            <a:off x="6169025" y="4210050"/>
            <a:ext cx="744412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200" b="1" smtClean="0">
                <a:latin typeface="Arial" pitchFamily="34" charset="0"/>
              </a:rPr>
              <a:t>devices</a:t>
            </a:r>
            <a:endParaRPr lang="en-US" sz="1200" b="1">
              <a:latin typeface="Arial" pitchFamily="34" charset="0"/>
            </a:endParaRPr>
          </a:p>
        </p:txBody>
      </p:sp>
      <p:pic>
        <p:nvPicPr>
          <p:cNvPr id="1242126" name="Picture 14" descr="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2544763"/>
            <a:ext cx="3460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2127" name="Text Box 15"/>
          <p:cNvSpPr txBox="1">
            <a:spLocks noChangeArrowheads="1"/>
          </p:cNvSpPr>
          <p:nvPr/>
        </p:nvSpPr>
        <p:spPr bwMode="auto">
          <a:xfrm>
            <a:off x="6784975" y="3575050"/>
            <a:ext cx="14954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sz="1200" smtClean="0">
                <a:latin typeface="Arial Black" pitchFamily="34" charset="0"/>
              </a:rPr>
              <a:t>Asset Lifecycle Mgmt</a:t>
            </a:r>
            <a:endParaRPr lang="en-US" sz="1200">
              <a:latin typeface="Arial Black" pitchFamily="34" charset="0"/>
            </a:endParaRPr>
          </a:p>
        </p:txBody>
      </p:sp>
      <p:sp>
        <p:nvSpPr>
          <p:cNvPr id="1242128" name="Text Box 16"/>
          <p:cNvSpPr txBox="1">
            <a:spLocks noChangeArrowheads="1"/>
          </p:cNvSpPr>
          <p:nvPr/>
        </p:nvSpPr>
        <p:spPr bwMode="auto">
          <a:xfrm>
            <a:off x="6357938" y="2868613"/>
            <a:ext cx="996083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200" smtClean="0">
                <a:latin typeface="Arial Black" pitchFamily="34" charset="0"/>
              </a:rPr>
              <a:t>Customer</a:t>
            </a:r>
            <a:endParaRPr lang="en-US" sz="1200">
              <a:latin typeface="Arial Black" pitchFamily="34" charset="0"/>
            </a:endParaRPr>
          </a:p>
        </p:txBody>
      </p:sp>
      <p:sp>
        <p:nvSpPr>
          <p:cNvPr id="1242129" name="Text Box 17"/>
          <p:cNvSpPr txBox="1">
            <a:spLocks noChangeArrowheads="1"/>
          </p:cNvSpPr>
          <p:nvPr/>
        </p:nvSpPr>
        <p:spPr bwMode="gray">
          <a:xfrm>
            <a:off x="5916613" y="1344613"/>
            <a:ext cx="3422650" cy="2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alpha val="57001"/>
                      </a:schemeClr>
                    </a:gs>
                    <a:gs pos="50000">
                      <a:schemeClr val="accent1">
                        <a:gamma/>
                        <a:tint val="21961"/>
                        <a:invGamma/>
                        <a:alpha val="0"/>
                      </a:schemeClr>
                    </a:gs>
                    <a:gs pos="100000">
                      <a:schemeClr val="accent1">
                        <a:alpha val="57001"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BE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257175" indent="-24130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631825" indent="-26035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465263" indent="-16510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1809750" indent="-16510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266950" indent="-165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724150" indent="-165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181350" indent="-165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638550" indent="-165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1400" smtClean="0">
                <a:solidFill>
                  <a:srgbClr val="336699"/>
                </a:solidFill>
                <a:latin typeface="Arial Black" pitchFamily="34" charset="0"/>
              </a:rPr>
              <a:t>Extension</a:t>
            </a:r>
            <a:r>
              <a:rPr lang="en-US" sz="1400" smtClean="0">
                <a:latin typeface="Arial Black" pitchFamily="34" charset="0"/>
              </a:rPr>
              <a:t> of the Value Chain</a:t>
            </a:r>
            <a:endParaRPr lang="en-US" sz="1400">
              <a:latin typeface="Arial Black" pitchFamily="34" charset="0"/>
            </a:endParaRPr>
          </a:p>
        </p:txBody>
      </p:sp>
      <p:pic>
        <p:nvPicPr>
          <p:cNvPr id="1242130" name="Picture 18" descr="MFV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4164013"/>
            <a:ext cx="2476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2131" name="Picture 19" descr="MFV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3763963"/>
            <a:ext cx="24765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2132" name="Picture 20" descr="WAM_LOGOn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1846263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0033" y="4777084"/>
            <a:ext cx="3530134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E+H Serif" pitchFamily="18" charset="0"/>
              </a:rPr>
              <a:t>Services and Information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E+H Serif" pitchFamily="18" charset="0"/>
              </a:rPr>
              <a:t>to Differentiate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9F20558-E00C-46CB-9126-3E67DFC5A59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59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</a:t>
            </a:r>
            <a:r>
              <a:rPr lang="en-US" dirty="0" smtClean="0"/>
              <a:t>challenge of our customers</a:t>
            </a:r>
            <a:endParaRPr lang="en-US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/>
          </a:p>
        </p:txBody>
      </p:sp>
      <p:sp>
        <p:nvSpPr>
          <p:cNvPr id="180230" name="Title 1"/>
          <p:cNvSpPr>
            <a:spLocks/>
          </p:cNvSpPr>
          <p:nvPr/>
        </p:nvSpPr>
        <p:spPr bwMode="auto">
          <a:xfrm>
            <a:off x="1654175" y="431800"/>
            <a:ext cx="559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224213" y="1146175"/>
            <a:ext cx="5184775" cy="3960813"/>
          </a:xfrm>
          <a:prstGeom prst="rect">
            <a:avLst/>
          </a:prstGeom>
          <a:solidFill>
            <a:srgbClr val="E5F3FF"/>
          </a:solidFill>
          <a:ln w="127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639888" y="1146175"/>
            <a:ext cx="1584325" cy="3960813"/>
          </a:xfrm>
          <a:prstGeom prst="rect">
            <a:avLst/>
          </a:prstGeom>
          <a:solidFill>
            <a:srgbClr val="E5E5E5"/>
          </a:solidFill>
          <a:ln w="127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Freeform 4"/>
          <p:cNvSpPr>
            <a:spLocks/>
          </p:cNvSpPr>
          <p:nvPr/>
        </p:nvSpPr>
        <p:spPr bwMode="auto">
          <a:xfrm>
            <a:off x="1639888" y="1722438"/>
            <a:ext cx="6769100" cy="3384550"/>
          </a:xfrm>
          <a:custGeom>
            <a:avLst/>
            <a:gdLst>
              <a:gd name="T0" fmla="*/ 0 w 4264"/>
              <a:gd name="T1" fmla="*/ 3384550 h 2132"/>
              <a:gd name="T2" fmla="*/ 360363 w 4264"/>
              <a:gd name="T3" fmla="*/ 1511300 h 2132"/>
              <a:gd name="T4" fmla="*/ 649288 w 4264"/>
              <a:gd name="T5" fmla="*/ 1079500 h 2132"/>
              <a:gd name="T6" fmla="*/ 1584325 w 4264"/>
              <a:gd name="T7" fmla="*/ 1008063 h 2132"/>
              <a:gd name="T8" fmla="*/ 2952750 w 4264"/>
              <a:gd name="T9" fmla="*/ 863600 h 2132"/>
              <a:gd name="T10" fmla="*/ 3673475 w 4264"/>
              <a:gd name="T11" fmla="*/ 647700 h 2132"/>
              <a:gd name="T12" fmla="*/ 4392613 w 4264"/>
              <a:gd name="T13" fmla="*/ 431800 h 2132"/>
              <a:gd name="T14" fmla="*/ 5184775 w 4264"/>
              <a:gd name="T15" fmla="*/ 215900 h 2132"/>
              <a:gd name="T16" fmla="*/ 6192838 w 4264"/>
              <a:gd name="T17" fmla="*/ 71438 h 2132"/>
              <a:gd name="T18" fmla="*/ 6769100 w 4264"/>
              <a:gd name="T19" fmla="*/ 0 h 2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64" h="2132">
                <a:moveTo>
                  <a:pt x="0" y="2132"/>
                </a:moveTo>
                <a:cubicBezTo>
                  <a:pt x="79" y="1663"/>
                  <a:pt x="159" y="1194"/>
                  <a:pt x="227" y="952"/>
                </a:cubicBezTo>
                <a:cubicBezTo>
                  <a:pt x="295" y="710"/>
                  <a:pt x="281" y="733"/>
                  <a:pt x="409" y="680"/>
                </a:cubicBezTo>
                <a:cubicBezTo>
                  <a:pt x="537" y="627"/>
                  <a:pt x="756" y="658"/>
                  <a:pt x="998" y="635"/>
                </a:cubicBezTo>
                <a:cubicBezTo>
                  <a:pt x="1240" y="612"/>
                  <a:pt x="1641" y="582"/>
                  <a:pt x="1860" y="544"/>
                </a:cubicBezTo>
                <a:cubicBezTo>
                  <a:pt x="2079" y="506"/>
                  <a:pt x="2163" y="453"/>
                  <a:pt x="2314" y="408"/>
                </a:cubicBezTo>
                <a:cubicBezTo>
                  <a:pt x="2465" y="363"/>
                  <a:pt x="2608" y="317"/>
                  <a:pt x="2767" y="272"/>
                </a:cubicBezTo>
                <a:cubicBezTo>
                  <a:pt x="2926" y="227"/>
                  <a:pt x="3077" y="174"/>
                  <a:pt x="3266" y="136"/>
                </a:cubicBezTo>
                <a:cubicBezTo>
                  <a:pt x="3455" y="98"/>
                  <a:pt x="3735" y="68"/>
                  <a:pt x="3901" y="45"/>
                </a:cubicBezTo>
                <a:cubicBezTo>
                  <a:pt x="4067" y="22"/>
                  <a:pt x="4204" y="7"/>
                  <a:pt x="4264" y="0"/>
                </a:cubicBezTo>
              </a:path>
            </a:pathLst>
          </a:custGeom>
          <a:noFill/>
          <a:ln w="38100" cap="flat" cmpd="sng">
            <a:solidFill>
              <a:srgbClr val="0088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1639888" y="2730500"/>
            <a:ext cx="6769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1611313" y="2873375"/>
            <a:ext cx="6769100" cy="2208213"/>
          </a:xfrm>
          <a:custGeom>
            <a:avLst/>
            <a:gdLst>
              <a:gd name="T0" fmla="*/ 0 w 4264"/>
              <a:gd name="T1" fmla="*/ 2208213 h 1391"/>
              <a:gd name="T2" fmla="*/ 433388 w 4264"/>
              <a:gd name="T3" fmla="*/ 1776413 h 1391"/>
              <a:gd name="T4" fmla="*/ 865188 w 4264"/>
              <a:gd name="T5" fmla="*/ 911225 h 1391"/>
              <a:gd name="T6" fmla="*/ 1152525 w 4264"/>
              <a:gd name="T7" fmla="*/ 334963 h 1391"/>
              <a:gd name="T8" fmla="*/ 1584325 w 4264"/>
              <a:gd name="T9" fmla="*/ 47625 h 1391"/>
              <a:gd name="T10" fmla="*/ 2232025 w 4264"/>
              <a:gd name="T11" fmla="*/ 47625 h 1391"/>
              <a:gd name="T12" fmla="*/ 3744913 w 4264"/>
              <a:gd name="T13" fmla="*/ 263525 h 1391"/>
              <a:gd name="T14" fmla="*/ 4321175 w 4264"/>
              <a:gd name="T15" fmla="*/ 407988 h 1391"/>
              <a:gd name="T16" fmla="*/ 4392613 w 4264"/>
              <a:gd name="T17" fmla="*/ 479425 h 1391"/>
              <a:gd name="T18" fmla="*/ 4465638 w 4264"/>
              <a:gd name="T19" fmla="*/ 1055688 h 1391"/>
              <a:gd name="T20" fmla="*/ 4537075 w 4264"/>
              <a:gd name="T21" fmla="*/ 1343025 h 1391"/>
              <a:gd name="T22" fmla="*/ 4608513 w 4264"/>
              <a:gd name="T23" fmla="*/ 623888 h 1391"/>
              <a:gd name="T24" fmla="*/ 4752975 w 4264"/>
              <a:gd name="T25" fmla="*/ 552450 h 1391"/>
              <a:gd name="T26" fmla="*/ 5761038 w 4264"/>
              <a:gd name="T27" fmla="*/ 839788 h 1391"/>
              <a:gd name="T28" fmla="*/ 5976938 w 4264"/>
              <a:gd name="T29" fmla="*/ 1487488 h 1391"/>
              <a:gd name="T30" fmla="*/ 6121400 w 4264"/>
              <a:gd name="T31" fmla="*/ 911225 h 1391"/>
              <a:gd name="T32" fmla="*/ 6769100 w 4264"/>
              <a:gd name="T33" fmla="*/ 1055688 h 13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264" h="1391">
                <a:moveTo>
                  <a:pt x="0" y="1391"/>
                </a:moveTo>
                <a:cubicBezTo>
                  <a:pt x="91" y="1323"/>
                  <a:pt x="182" y="1255"/>
                  <a:pt x="273" y="1119"/>
                </a:cubicBezTo>
                <a:cubicBezTo>
                  <a:pt x="364" y="983"/>
                  <a:pt x="470" y="725"/>
                  <a:pt x="545" y="574"/>
                </a:cubicBezTo>
                <a:cubicBezTo>
                  <a:pt x="620" y="423"/>
                  <a:pt x="650" y="302"/>
                  <a:pt x="726" y="211"/>
                </a:cubicBezTo>
                <a:cubicBezTo>
                  <a:pt x="802" y="120"/>
                  <a:pt x="885" y="60"/>
                  <a:pt x="998" y="30"/>
                </a:cubicBezTo>
                <a:cubicBezTo>
                  <a:pt x="1111" y="0"/>
                  <a:pt x="1179" y="7"/>
                  <a:pt x="1406" y="30"/>
                </a:cubicBezTo>
                <a:cubicBezTo>
                  <a:pt x="1633" y="53"/>
                  <a:pt x="2140" y="128"/>
                  <a:pt x="2359" y="166"/>
                </a:cubicBezTo>
                <a:cubicBezTo>
                  <a:pt x="2578" y="204"/>
                  <a:pt x="2654" y="234"/>
                  <a:pt x="2722" y="257"/>
                </a:cubicBezTo>
                <a:cubicBezTo>
                  <a:pt x="2790" y="280"/>
                  <a:pt x="2752" y="234"/>
                  <a:pt x="2767" y="302"/>
                </a:cubicBezTo>
                <a:cubicBezTo>
                  <a:pt x="2782" y="370"/>
                  <a:pt x="2798" y="574"/>
                  <a:pt x="2813" y="665"/>
                </a:cubicBezTo>
                <a:cubicBezTo>
                  <a:pt x="2828" y="756"/>
                  <a:pt x="2843" y="891"/>
                  <a:pt x="2858" y="846"/>
                </a:cubicBezTo>
                <a:cubicBezTo>
                  <a:pt x="2873" y="801"/>
                  <a:pt x="2880" y="476"/>
                  <a:pt x="2903" y="393"/>
                </a:cubicBezTo>
                <a:cubicBezTo>
                  <a:pt x="2926" y="310"/>
                  <a:pt x="2873" y="325"/>
                  <a:pt x="2994" y="348"/>
                </a:cubicBezTo>
                <a:cubicBezTo>
                  <a:pt x="3115" y="371"/>
                  <a:pt x="3501" y="431"/>
                  <a:pt x="3629" y="529"/>
                </a:cubicBezTo>
                <a:cubicBezTo>
                  <a:pt x="3757" y="627"/>
                  <a:pt x="3727" y="930"/>
                  <a:pt x="3765" y="937"/>
                </a:cubicBezTo>
                <a:cubicBezTo>
                  <a:pt x="3803" y="944"/>
                  <a:pt x="3773" y="619"/>
                  <a:pt x="3856" y="574"/>
                </a:cubicBezTo>
                <a:cubicBezTo>
                  <a:pt x="3939" y="529"/>
                  <a:pt x="4196" y="650"/>
                  <a:pt x="4264" y="665"/>
                </a:cubicBezTo>
              </a:path>
            </a:pathLst>
          </a:custGeom>
          <a:noFill/>
          <a:ln w="38100" cap="rnd" cmpd="sng">
            <a:solidFill>
              <a:srgbClr val="4D4D4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672138" y="2730500"/>
            <a:ext cx="2732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/>
            <a:r>
              <a:rPr lang="en-US" sz="1600" b="1">
                <a:latin typeface="E+H Weidemann Com Book" pitchFamily="2" charset="0"/>
              </a:rPr>
              <a:t>Target availability/efficiency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41675" y="5178425"/>
            <a:ext cx="5167313" cy="1008063"/>
          </a:xfrm>
          <a:prstGeom prst="rect">
            <a:avLst/>
          </a:prstGeom>
          <a:solidFill>
            <a:srgbClr val="0088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tabLst>
                <a:tab pos="1168400" algn="l"/>
              </a:tabLst>
            </a:pPr>
            <a:r>
              <a:rPr lang="en-US" sz="2000" b="1" dirty="0" smtClean="0">
                <a:solidFill>
                  <a:srgbClr val="FFFFFF"/>
                </a:solidFill>
                <a:latin typeface="E+H Weidemann Com Book" pitchFamily="2" charset="0"/>
              </a:rPr>
              <a:t>     MRO</a:t>
            </a:r>
            <a:r>
              <a:rPr lang="en-US" sz="2000" b="1" dirty="0">
                <a:solidFill>
                  <a:srgbClr val="FFFFFF"/>
                </a:solidFill>
                <a:latin typeface="E+H Weidemann Com Book" pitchFamily="2" charset="0"/>
              </a:rPr>
              <a:t>: Maintenance, Repair, Operation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888038" y="4386263"/>
            <a:ext cx="1966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4D4D4D"/>
                </a:solidFill>
                <a:latin typeface="E+H Weidemann Com Book" pitchFamily="2" charset="0"/>
              </a:rPr>
              <a:t>Unexpected failures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248400" y="1457325"/>
            <a:ext cx="180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E+H Weidemann Com Medium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+H Weidemann Com Medium" pitchFamily="2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88FF"/>
                </a:solidFill>
                <a:latin typeface="E+H Weidemann Com Book" pitchFamily="2" charset="0"/>
              </a:rPr>
              <a:t>Plant optimization</a:t>
            </a: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8408988" y="1722438"/>
            <a:ext cx="0" cy="1008062"/>
          </a:xfrm>
          <a:prstGeom prst="line">
            <a:avLst/>
          </a:prstGeom>
          <a:noFill/>
          <a:ln w="57150">
            <a:solidFill>
              <a:srgbClr val="0088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auto">
          <a:xfrm>
            <a:off x="1641475" y="5178425"/>
            <a:ext cx="2159000" cy="1008063"/>
          </a:xfrm>
          <a:prstGeom prst="homePlate">
            <a:avLst>
              <a:gd name="adj" fmla="val 53543"/>
            </a:avLst>
          </a:prstGeom>
          <a:solidFill>
            <a:srgbClr val="0088FF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>
                <a:solidFill>
                  <a:srgbClr val="FFFFFF"/>
                </a:solidFill>
                <a:latin typeface="E+H Weidemann Com Book" pitchFamily="2" charset="0"/>
              </a:rPr>
              <a:t>Engineering</a:t>
            </a:r>
          </a:p>
          <a:p>
            <a:r>
              <a:rPr lang="en-US" sz="1600" b="1">
                <a:solidFill>
                  <a:srgbClr val="FFFFFF"/>
                </a:solidFill>
                <a:latin typeface="E+H Weidemann Com Book" pitchFamily="2" charset="0"/>
              </a:rPr>
              <a:t>Procurement</a:t>
            </a:r>
          </a:p>
          <a:p>
            <a:r>
              <a:rPr lang="en-US" sz="1600" b="1">
                <a:solidFill>
                  <a:srgbClr val="FFFFFF"/>
                </a:solidFill>
                <a:latin typeface="E+H Weidemann Com Book" pitchFamily="2" charset="0"/>
              </a:rPr>
              <a:t>Installation</a:t>
            </a:r>
          </a:p>
          <a:p>
            <a:r>
              <a:rPr lang="en-US" sz="1600" b="1">
                <a:solidFill>
                  <a:srgbClr val="FFFFFF"/>
                </a:solidFill>
                <a:latin typeface="E+H Weidemann Com Book" pitchFamily="2" charset="0"/>
              </a:rPr>
              <a:t>Commissioning</a:t>
            </a: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 rot="16200000">
            <a:off x="-798511" y="2828927"/>
            <a:ext cx="3951287" cy="601660"/>
          </a:xfrm>
          <a:prstGeom prst="homePlate">
            <a:avLst>
              <a:gd name="adj" fmla="val 68565"/>
            </a:avLst>
          </a:prstGeom>
          <a:solidFill>
            <a:schemeClr val="accent2"/>
          </a:solidFill>
          <a:ln w="12700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E+H Weidemann Com Book" pitchFamily="2" charset="0"/>
              </a:rPr>
              <a:t>Process </a:t>
            </a:r>
            <a:r>
              <a:rPr lang="en-US" b="1" dirty="0" smtClean="0">
                <a:solidFill>
                  <a:schemeClr val="bg1"/>
                </a:solidFill>
                <a:latin typeface="E+H Weidemann Com Book" pitchFamily="2" charset="0"/>
              </a:rPr>
              <a:t>performance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E+H Weidemann Com Book" pitchFamily="2" charset="0"/>
              </a:rPr>
              <a:t>plant </a:t>
            </a:r>
            <a:r>
              <a:rPr lang="en-US" b="1" dirty="0">
                <a:solidFill>
                  <a:schemeClr val="bg1"/>
                </a:solidFill>
                <a:latin typeface="E+H Weidemann Com Book" pitchFamily="2" charset="0"/>
              </a:rPr>
              <a:t>availability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1611314" y="4768850"/>
            <a:ext cx="2160587" cy="433388"/>
          </a:xfrm>
          <a:prstGeom prst="hexagon">
            <a:avLst>
              <a:gd name="adj" fmla="val 49230"/>
              <a:gd name="vf" fmla="val 115470"/>
            </a:avLst>
          </a:prstGeom>
          <a:solidFill>
            <a:srgbClr val="FFFF99"/>
          </a:solidFill>
          <a:ln w="28575">
            <a:solidFill>
              <a:srgbClr val="FF008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89"/>
                </a:solidFill>
                <a:latin typeface="E+H Weidemann Com Book" pitchFamily="2" charset="0"/>
              </a:rPr>
              <a:t>Short start-up time</a:t>
            </a:r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auto">
          <a:xfrm>
            <a:off x="3800475" y="4768850"/>
            <a:ext cx="4537075" cy="433388"/>
          </a:xfrm>
          <a:prstGeom prst="hexagon">
            <a:avLst>
              <a:gd name="adj" fmla="val 53459"/>
              <a:gd name="vf" fmla="val 115470"/>
            </a:avLst>
          </a:prstGeom>
          <a:solidFill>
            <a:srgbClr val="FFFF99"/>
          </a:solidFill>
          <a:ln w="28575">
            <a:solidFill>
              <a:srgbClr val="FF008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89"/>
                </a:solidFill>
                <a:latin typeface="E+H Weidemann Com Book" pitchFamily="2" charset="0"/>
              </a:rPr>
              <a:t>High availability and process performance</a:t>
            </a:r>
          </a:p>
        </p:txBody>
      </p: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4564063" y="1865313"/>
            <a:ext cx="1152525" cy="1152525"/>
            <a:chOff x="3243" y="1207"/>
            <a:chExt cx="726" cy="72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5400000" flipH="1">
              <a:off x="3420" y="1570"/>
              <a:ext cx="373" cy="1"/>
            </a:xfrm>
            <a:prstGeom prst="line">
              <a:avLst/>
            </a:prstGeom>
            <a:noFill/>
            <a:ln w="127000">
              <a:solidFill>
                <a:srgbClr val="FF0089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3243" y="1207"/>
              <a:ext cx="726" cy="726"/>
            </a:xfrm>
            <a:prstGeom prst="ellipse">
              <a:avLst/>
            </a:prstGeom>
            <a:noFill/>
            <a:ln w="57150">
              <a:solidFill>
                <a:srgbClr val="FF00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2332038" y="1362075"/>
            <a:ext cx="1152525" cy="1152525"/>
            <a:chOff x="1837" y="2523"/>
            <a:chExt cx="726" cy="726"/>
          </a:xfrm>
        </p:grpSpPr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2008" y="2886"/>
              <a:ext cx="373" cy="0"/>
            </a:xfrm>
            <a:prstGeom prst="line">
              <a:avLst/>
            </a:prstGeom>
            <a:noFill/>
            <a:ln w="127000">
              <a:solidFill>
                <a:srgbClr val="FF0089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1837" y="2523"/>
              <a:ext cx="726" cy="726"/>
            </a:xfrm>
            <a:prstGeom prst="ellipse">
              <a:avLst/>
            </a:prstGeom>
            <a:noFill/>
            <a:ln w="57150">
              <a:solidFill>
                <a:srgbClr val="FF00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412C124-3C3E-4108-AA72-21708B62F7E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Plant Asset Management is important for our customers 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/>
          </a:p>
        </p:txBody>
      </p:sp>
      <p:sp>
        <p:nvSpPr>
          <p:cNvPr id="174092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295400"/>
            <a:ext cx="8432800" cy="5326063"/>
          </a:xfrm>
        </p:spPr>
        <p:txBody>
          <a:bodyPr/>
          <a:lstStyle/>
          <a:p>
            <a:r>
              <a:rPr lang="en-US" dirty="0"/>
              <a:t>Instruments and their signals to the control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>
                <a:solidFill>
                  <a:srgbClr val="FF0089"/>
                </a:solidFill>
              </a:rPr>
              <a:t>critical</a:t>
            </a:r>
            <a:r>
              <a:rPr lang="en-US" dirty="0"/>
              <a:t> for process plant </a:t>
            </a:r>
            <a:r>
              <a:rPr lang="en-US" dirty="0" smtClean="0"/>
              <a:t>operation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4086" name="Picture 6" descr="Liquiphan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7342"/>
            <a:ext cx="1143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7" name="Picture 7" descr="FMR240_g023_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687342"/>
            <a:ext cx="11874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8" name="Picture 8" descr="Datenmana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28265"/>
            <a:ext cx="1760538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-102"/>
          <a:stretch>
            <a:fillRect/>
          </a:stretch>
        </p:blipFill>
        <p:spPr bwMode="auto">
          <a:xfrm>
            <a:off x="5181600" y="2642892"/>
            <a:ext cx="35925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0" name="Picture 10" descr="PMD_75_F_kle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76367"/>
            <a:ext cx="958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338AB9E-76E0-41C0-8661-9257E300A39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Reality Check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29250" y="2092325"/>
            <a:ext cx="26581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User manuals</a:t>
            </a:r>
          </a:p>
          <a:p>
            <a:pPr>
              <a:buFontTx/>
              <a:buChar char="•"/>
            </a:pPr>
            <a:r>
              <a:rPr lang="en-US" dirty="0"/>
              <a:t>Technical information</a:t>
            </a:r>
          </a:p>
          <a:p>
            <a:pPr>
              <a:buFontTx/>
              <a:buChar char="•"/>
            </a:pPr>
            <a:r>
              <a:rPr lang="en-US" dirty="0"/>
              <a:t>Safety statements</a:t>
            </a:r>
          </a:p>
          <a:p>
            <a:pPr>
              <a:buFontTx/>
              <a:buChar char="•"/>
            </a:pPr>
            <a:r>
              <a:rPr lang="en-US" dirty="0"/>
              <a:t>Product Status</a:t>
            </a:r>
          </a:p>
          <a:p>
            <a:pPr>
              <a:buFontTx/>
              <a:buChar char="•"/>
            </a:pPr>
            <a:r>
              <a:rPr lang="en-US" dirty="0"/>
              <a:t>Supplier specific events</a:t>
            </a:r>
          </a:p>
          <a:p>
            <a:pPr>
              <a:buFontTx/>
              <a:buChar char="•"/>
            </a:pPr>
            <a:r>
              <a:rPr lang="en-US" dirty="0"/>
              <a:t>Calibration data</a:t>
            </a:r>
          </a:p>
          <a:p>
            <a:pPr>
              <a:buFontTx/>
              <a:buChar char="•"/>
            </a:pPr>
            <a:r>
              <a:rPr lang="en-US" dirty="0"/>
              <a:t>Certificates</a:t>
            </a:r>
          </a:p>
          <a:p>
            <a:pPr>
              <a:buFontTx/>
              <a:buChar char="•"/>
            </a:pPr>
            <a:r>
              <a:rPr lang="en-US" dirty="0"/>
              <a:t>…</a:t>
            </a:r>
          </a:p>
          <a:p>
            <a:pPr>
              <a:buFontTx/>
              <a:buChar char="•"/>
            </a:pPr>
            <a:r>
              <a:rPr lang="en-US" dirty="0"/>
              <a:t>Software versions</a:t>
            </a:r>
          </a:p>
          <a:p>
            <a:pPr>
              <a:buFontTx/>
              <a:buChar char="•"/>
            </a:pPr>
            <a:r>
              <a:rPr lang="en-US" dirty="0"/>
              <a:t>Spare part information</a:t>
            </a:r>
          </a:p>
          <a:p>
            <a:pPr>
              <a:buFontTx/>
              <a:buChar char="•"/>
            </a:pPr>
            <a:r>
              <a:rPr lang="en-US" dirty="0"/>
              <a:t>Drawings</a:t>
            </a:r>
          </a:p>
          <a:p>
            <a:pPr>
              <a:buFontTx/>
              <a:buChar char="•"/>
            </a:pPr>
            <a:r>
              <a:rPr lang="en-US" dirty="0"/>
              <a:t>…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57263" y="1277938"/>
            <a:ext cx="7774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Is your information up to date and can you easily find it?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469349" y="5768975"/>
            <a:ext cx="6722151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A8005C"/>
                </a:solidFill>
                <a:latin typeface="E+H Serif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E+H Serif" pitchFamily="2" charset="0"/>
              </a:defRPr>
            </a:lvl9pPr>
          </a:lstStyle>
          <a:p>
            <a:r>
              <a:rPr lang="en-US" smtClean="0"/>
              <a:t>Master Data Management is a #1 topic in EAM </a:t>
            </a:r>
            <a:endParaRPr lang="en-US" dirty="0"/>
          </a:p>
        </p:txBody>
      </p:sp>
      <p:pic>
        <p:nvPicPr>
          <p:cNvPr id="3073" name="Picture 1" descr="Aktenschr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49" y="2147267"/>
            <a:ext cx="3225854" cy="31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D832D0F-0BAC-4270-AB18-230F916B5FA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ONLINE and ONSITE Services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Smart Asset Management für Kunden in der Prozessindustrie</a:t>
            </a:r>
            <a:endParaRPr lang="en-US" dirty="0"/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974725" y="1168401"/>
            <a:ext cx="6899275" cy="4292808"/>
          </a:xfrm>
          <a:prstGeom prst="triangle">
            <a:avLst>
              <a:gd name="adj" fmla="val 509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008813" y="3929063"/>
            <a:ext cx="20815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89"/>
                </a:solidFill>
                <a:latin typeface="E+H Weidemann Com Book" pitchFamily="2" charset="0"/>
              </a:rPr>
              <a:t>On Site Services</a:t>
            </a:r>
            <a:endParaRPr lang="en-US" sz="2000" b="1" dirty="0">
              <a:solidFill>
                <a:srgbClr val="FF0089"/>
              </a:solidFill>
              <a:latin typeface="E+H Weidemann Com Book" pitchFamily="2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180653" y="1263590"/>
            <a:ext cx="2522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89"/>
                </a:solidFill>
                <a:latin typeface="E+H Weidemann Com Book" pitchFamily="2" charset="0"/>
              </a:rPr>
              <a:t>Enabling Technology</a:t>
            </a:r>
            <a:endParaRPr lang="en-US" b="1" i="1" dirty="0">
              <a:solidFill>
                <a:srgbClr val="FF0089"/>
              </a:solidFill>
              <a:latin typeface="E+H Weidemann Com Medium" pitchFamily="2" charset="0"/>
            </a:endParaRPr>
          </a:p>
        </p:txBody>
      </p:sp>
      <p:pic>
        <p:nvPicPr>
          <p:cNvPr id="15" name="Picture 19" descr="W@M_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08" y="1733490"/>
            <a:ext cx="1826548" cy="12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3561551" y="3166666"/>
            <a:ext cx="19383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8005C"/>
                </a:solidFill>
                <a:latin typeface="E+H Weidemann Com Book" pitchFamily="2" charset="0"/>
              </a:rPr>
              <a:t>Online Services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 flipV="1">
            <a:off x="974725" y="3929063"/>
            <a:ext cx="797593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gray">
          <a:xfrm>
            <a:off x="954088" y="5564188"/>
            <a:ext cx="1616075" cy="654050"/>
          </a:xfrm>
          <a:prstGeom prst="chevron">
            <a:avLst>
              <a:gd name="adj" fmla="val 61772"/>
            </a:avLst>
          </a:prstGeom>
          <a:solidFill>
            <a:srgbClr val="C2C2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  </a:t>
            </a:r>
            <a:r>
              <a:rPr lang="en-US" sz="1400" b="1"/>
              <a:t>Engineering</a:t>
            </a: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184400" y="5565775"/>
            <a:ext cx="1616075" cy="654050"/>
          </a:xfrm>
          <a:prstGeom prst="chevron">
            <a:avLst>
              <a:gd name="adj" fmla="val 61772"/>
            </a:avLst>
          </a:prstGeom>
          <a:solidFill>
            <a:srgbClr val="C2C2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  </a:t>
            </a:r>
            <a:r>
              <a:rPr lang="en-US" sz="1400" b="1" dirty="0"/>
              <a:t>Procurement</a:t>
            </a: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3413125" y="5565775"/>
            <a:ext cx="1616075" cy="654050"/>
          </a:xfrm>
          <a:prstGeom prst="chevron">
            <a:avLst>
              <a:gd name="adj" fmla="val 61772"/>
            </a:avLst>
          </a:prstGeom>
          <a:solidFill>
            <a:srgbClr val="C2C2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  </a:t>
            </a:r>
            <a:r>
              <a:rPr lang="en-US" sz="1400" b="1"/>
              <a:t>Installation</a:t>
            </a: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gray">
          <a:xfrm>
            <a:off x="4657725" y="5572125"/>
            <a:ext cx="1717675" cy="654050"/>
          </a:xfrm>
          <a:prstGeom prst="chevron">
            <a:avLst>
              <a:gd name="adj" fmla="val 61772"/>
            </a:avLst>
          </a:prstGeom>
          <a:solidFill>
            <a:srgbClr val="C2C2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   </a:t>
            </a:r>
            <a:r>
              <a:rPr lang="en-US" sz="1400" b="1" dirty="0" smtClean="0"/>
              <a:t>Commissioning</a:t>
            </a:r>
            <a:endParaRPr lang="en-US" sz="1400" b="1" dirty="0"/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6067425" y="5572125"/>
            <a:ext cx="1882775" cy="654050"/>
          </a:xfrm>
          <a:prstGeom prst="chevron">
            <a:avLst>
              <a:gd name="adj" fmla="val 61772"/>
            </a:avLst>
          </a:prstGeom>
          <a:solidFill>
            <a:srgbClr val="008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Operations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260" y="4248150"/>
            <a:ext cx="1168400" cy="128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682690"/>
            <a:ext cx="1434652" cy="80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5966" y="1896853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E+H Serif" pitchFamily="18" charset="0"/>
              </a:rPr>
              <a:t>Cloud</a:t>
            </a:r>
            <a:endParaRPr lang="en-US" sz="2000" dirty="0" smtClean="0">
              <a:latin typeface="E+H Serif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82" y="1682690"/>
            <a:ext cx="756444" cy="1134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2557" y="2766556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E+H Serif" pitchFamily="18" charset="0"/>
              </a:rPr>
              <a:t>Mobile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230437" y="4977984"/>
            <a:ext cx="1747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8FF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E+H Weidemann Com Book" pitchFamily="2" charset="0"/>
              </a:rPr>
              <a:t>Site Audit</a:t>
            </a:r>
            <a:endParaRPr lang="en-US" sz="2000" b="1" dirty="0">
              <a:solidFill>
                <a:srgbClr val="000000"/>
              </a:solidFill>
              <a:latin typeface="E+H Weidemann Com Book" pitchFamily="2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122488" y="4147909"/>
            <a:ext cx="2005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8FF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E+H Weidemann Com Book" pitchFamily="2" charset="0"/>
              </a:rPr>
              <a:t>Commissioning</a:t>
            </a:r>
            <a:endParaRPr lang="en-US" sz="2000" b="1" dirty="0">
              <a:solidFill>
                <a:srgbClr val="000000"/>
              </a:solidFill>
              <a:latin typeface="E+H Weidemann Com Book" pitchFamily="2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3502819" y="4548019"/>
            <a:ext cx="2005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8FF"/>
              </a:buClr>
            </a:pPr>
            <a:r>
              <a:rPr lang="en-US" sz="2000" b="1" dirty="0" smtClean="0">
                <a:latin typeface="E+H Weidemann Com Book" pitchFamily="2" charset="0"/>
              </a:rPr>
              <a:t>   Calibration</a:t>
            </a:r>
            <a:endParaRPr lang="en-US" sz="2000" b="1" dirty="0">
              <a:latin typeface="E+H Weidemann Com Book" pitchFamily="2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926013" y="4979938"/>
            <a:ext cx="2576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8FF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E+H Weidemann Com Book" pitchFamily="2" charset="0"/>
              </a:rPr>
              <a:t>Regular Maintenance</a:t>
            </a:r>
            <a:endParaRPr lang="en-US" sz="2000" b="1" dirty="0">
              <a:solidFill>
                <a:srgbClr val="000000"/>
              </a:solidFill>
              <a:latin typeface="E+H Weidemann Com Book" pitchFamily="2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307952" y="4108450"/>
            <a:ext cx="1514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8FF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E+H Weidemann Com Book" pitchFamily="2" charset="0"/>
              </a:rPr>
              <a:t>Repair</a:t>
            </a:r>
            <a:endParaRPr lang="en-US" sz="2000" b="1" dirty="0">
              <a:solidFill>
                <a:srgbClr val="000000"/>
              </a:solidFill>
              <a:latin typeface="E+H Weidemann Com Book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9748629-FF26-4A13-A91A-12F81C70D3F6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Jürgen Schrempp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7" y="1"/>
            <a:ext cx="8010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3096" y="715617"/>
            <a:ext cx="523871" cy="5844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" y="1"/>
            <a:ext cx="3339548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EH1202"/>
  <p:tag name="LANGUAGE" val="1"/>
  <p:tag name="LOGOOPTIMIZATION" val="0"/>
  <p:tag name="CLASSIFICATIO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Hi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" val="DefaultImage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" val="Business Cards\Ready.jpg"/>
</p:tagLst>
</file>

<file path=ppt/theme/theme1.xml><?xml version="1.0" encoding="utf-8"?>
<a:theme xmlns:a="http://schemas.openxmlformats.org/drawingml/2006/main" name="E+H">
  <a:themeElements>
    <a:clrScheme name="E+H">
      <a:dk1>
        <a:srgbClr val="000000"/>
      </a:dk1>
      <a:lt1>
        <a:srgbClr val="FFFFFF"/>
      </a:lt1>
      <a:dk2>
        <a:srgbClr val="506671"/>
      </a:dk2>
      <a:lt2>
        <a:srgbClr val="009EE3"/>
      </a:lt2>
      <a:accent1>
        <a:srgbClr val="AED3E7"/>
      </a:accent1>
      <a:accent2>
        <a:srgbClr val="007CAA"/>
      </a:accent2>
      <a:accent3>
        <a:srgbClr val="00597A"/>
      </a:accent3>
      <a:accent4>
        <a:srgbClr val="009EE3"/>
      </a:accent4>
      <a:accent5>
        <a:srgbClr val="7B0040"/>
      </a:accent5>
      <a:accent6>
        <a:srgbClr val="506671"/>
      </a:accent6>
      <a:hlink>
        <a:srgbClr val="009EE3"/>
      </a:hlink>
      <a:folHlink>
        <a:srgbClr val="8FA2AC"/>
      </a:folHlink>
    </a:clrScheme>
    <a:fontScheme name="E+H Serif">
      <a:majorFont>
        <a:latin typeface="E+H Serif"/>
        <a:ea typeface=""/>
        <a:cs typeface=""/>
      </a:majorFont>
      <a:minorFont>
        <a:latin typeface="E+H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CAA"/>
        </a:solidFill>
        <a:ln>
          <a:noFill/>
        </a:ln>
      </a:spPr>
      <a:bodyPr rtlCol="0" anchor="ctr"/>
      <a:lstStyle>
        <a:defPPr algn="ctr">
          <a:defRPr sz="2000" dirty="0" err="1" smtClean="0">
            <a:solidFill>
              <a:srgbClr val="000000"/>
            </a:solidFill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7CA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E+H Serif" pitchFamily="18" charset="0"/>
          </a:defRPr>
        </a:defPPr>
      </a:lstStyle>
    </a:txDef>
  </a:objectDefaults>
  <a:extraClrSchemeLst>
    <a:extraClrScheme>
      <a:clrScheme name="Endress+Hauser">
        <a:dk1>
          <a:srgbClr val="000000"/>
        </a:dk1>
        <a:lt1>
          <a:srgbClr val="FFFFFF"/>
        </a:lt1>
        <a:dk2>
          <a:srgbClr val="506671"/>
        </a:dk2>
        <a:lt2>
          <a:srgbClr val="009EE3"/>
        </a:lt2>
        <a:accent1>
          <a:srgbClr val="AED3E7"/>
        </a:accent1>
        <a:accent2>
          <a:srgbClr val="007CAA"/>
        </a:accent2>
        <a:accent3>
          <a:srgbClr val="00597A"/>
        </a:accent3>
        <a:accent4>
          <a:srgbClr val="009EE3"/>
        </a:accent4>
        <a:accent5>
          <a:srgbClr val="7B0040"/>
        </a:accent5>
        <a:accent6>
          <a:srgbClr val="506671"/>
        </a:accent6>
        <a:hlink>
          <a:srgbClr val="009EE3"/>
        </a:hlink>
        <a:folHlink>
          <a:srgbClr val="8FA2AC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+H Serif">
      <a:majorFont>
        <a:latin typeface="E+H Serif"/>
        <a:ea typeface=""/>
        <a:cs typeface="E+H Serif Asia_ME"/>
      </a:majorFont>
      <a:minorFont>
        <a:latin typeface="E+H Serif"/>
        <a:ea typeface=""/>
        <a:cs typeface="E+H Serif Asia_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E+H Serif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+H Serif">
      <a:majorFont>
        <a:latin typeface="E+H Serif"/>
        <a:ea typeface=""/>
        <a:cs typeface="E+H Serif Asia_ME"/>
      </a:majorFont>
      <a:minorFont>
        <a:latin typeface="E+H Serif"/>
        <a:ea typeface=""/>
        <a:cs typeface="E+H Serif Asia_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E+H Serif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556</Words>
  <Application>Microsoft Office PowerPoint</Application>
  <PresentationFormat>Bildschirmpräsentation (4:3)</PresentationFormat>
  <Paragraphs>196</Paragraphs>
  <Slides>16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E+H Weidemann Com Book</vt:lpstr>
      <vt:lpstr>E+H Serif Asia_ME</vt:lpstr>
      <vt:lpstr>wingdings</vt:lpstr>
      <vt:lpstr>E+H Weidemann Com Medium</vt:lpstr>
      <vt:lpstr>E+H Serif</vt:lpstr>
      <vt:lpstr>Arial Black</vt:lpstr>
      <vt:lpstr>E+H</vt:lpstr>
      <vt:lpstr>VISIO</vt:lpstr>
      <vt:lpstr>Smart Asset Management  für Kunden in der Prozessindustrie</vt:lpstr>
      <vt:lpstr>Endress+Hauser at a Glance</vt:lpstr>
      <vt:lpstr>PowerPoint-Präsentation</vt:lpstr>
      <vt:lpstr>From Product Vendor to Solution Provider</vt:lpstr>
      <vt:lpstr>The challenge of our customers</vt:lpstr>
      <vt:lpstr>Plant Asset Management is important for our customers </vt:lpstr>
      <vt:lpstr>Reality Check</vt:lpstr>
      <vt:lpstr>Alignment of ONLINE and ONSITE Services</vt:lpstr>
      <vt:lpstr>PowerPoint-Präsentation</vt:lpstr>
      <vt:lpstr>Closing the Gap</vt:lpstr>
      <vt:lpstr>BPI: We believe in „built-in” standards</vt:lpstr>
      <vt:lpstr>Klaus Endress. CEO Endress+Hauser Group</vt:lpstr>
      <vt:lpstr>Supplier device information linked into SAP EAM</vt:lpstr>
      <vt:lpstr>The Future of Asset Information Management …. </vt:lpstr>
      <vt:lpstr>Summary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Succesful Dashboarding  with SAP BO Xcelsius and SAP Business Warehouse</dc:title>
  <dc:creator>Michael Tritschler</dc:creator>
  <cp:lastModifiedBy>Muenchner Kreis Office</cp:lastModifiedBy>
  <cp:revision>119</cp:revision>
  <dcterms:created xsi:type="dcterms:W3CDTF">2012-04-03T09:13:13Z</dcterms:created>
  <dcterms:modified xsi:type="dcterms:W3CDTF">2012-11-12T09:41:14Z</dcterms:modified>
</cp:coreProperties>
</file>