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5"/>
  </p:notesMasterIdLst>
  <p:handoutMasterIdLst>
    <p:handoutMasterId r:id="rId36"/>
  </p:handoutMasterIdLst>
  <p:sldIdLst>
    <p:sldId id="531" r:id="rId2"/>
    <p:sldId id="545" r:id="rId3"/>
    <p:sldId id="527" r:id="rId4"/>
    <p:sldId id="533" r:id="rId5"/>
    <p:sldId id="496" r:id="rId6"/>
    <p:sldId id="573" r:id="rId7"/>
    <p:sldId id="574" r:id="rId8"/>
    <p:sldId id="584" r:id="rId9"/>
    <p:sldId id="575" r:id="rId10"/>
    <p:sldId id="576" r:id="rId11"/>
    <p:sldId id="577" r:id="rId12"/>
    <p:sldId id="578" r:id="rId13"/>
    <p:sldId id="570" r:id="rId14"/>
    <p:sldId id="572" r:id="rId15"/>
    <p:sldId id="571" r:id="rId16"/>
    <p:sldId id="600" r:id="rId17"/>
    <p:sldId id="579" r:id="rId18"/>
    <p:sldId id="580" r:id="rId19"/>
    <p:sldId id="591" r:id="rId20"/>
    <p:sldId id="586" r:id="rId21"/>
    <p:sldId id="592" r:id="rId22"/>
    <p:sldId id="593" r:id="rId23"/>
    <p:sldId id="595" r:id="rId24"/>
    <p:sldId id="594" r:id="rId25"/>
    <p:sldId id="596" r:id="rId26"/>
    <p:sldId id="597" r:id="rId27"/>
    <p:sldId id="598" r:id="rId28"/>
    <p:sldId id="599" r:id="rId29"/>
    <p:sldId id="583" r:id="rId30"/>
    <p:sldId id="582" r:id="rId31"/>
    <p:sldId id="585" r:id="rId32"/>
    <p:sldId id="567" r:id="rId33"/>
    <p:sldId id="265" r:id="rId34"/>
  </p:sldIdLst>
  <p:sldSz cx="9144000" cy="6858000" type="screen4x3"/>
  <p:notesSz cx="7102475" cy="10234613"/>
  <p:embeddedFontLst>
    <p:embeddedFont>
      <p:font typeface="Arial Black" pitchFamily="34" charset="0"/>
      <p:bold r:id="rId37"/>
    </p:embeddedFont>
    <p:embeddedFont>
      <p:font typeface="Arial Unicode MS" pitchFamily="34" charset="-128"/>
      <p:regular r:id="rId38"/>
    </p:embeddedFont>
    <p:embeddedFont>
      <p:font typeface="BentonSans Light" pitchFamily="2" charset="0"/>
      <p:regular r:id="rId39"/>
    </p:embeddedFont>
    <p:embeddedFont>
      <p:font typeface="BentonSans Medium" pitchFamily="2" charset="0"/>
      <p:regular r:id="rId40"/>
    </p:embeddedFont>
    <p:embeddedFont>
      <p:font typeface="MS PGothic" pitchFamily="34" charset="-128"/>
      <p:regular r:id="rId41"/>
    </p:embeddedFont>
  </p:embeddedFont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053053" initials="IJ" lastIdx="3" clrIdx="0"/>
  <p:cmAuthor id="1" name="Brogle, Marc" initials="B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F0DC"/>
    <a:srgbClr val="66A9E0"/>
    <a:srgbClr val="99C6EA"/>
    <a:srgbClr val="66A9E3"/>
    <a:srgbClr val="226CA9"/>
    <a:srgbClr val="226C83"/>
    <a:srgbClr val="19517F"/>
    <a:srgbClr val="8AB54E"/>
    <a:srgbClr val="688939"/>
    <a:srgbClr val="455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9" autoAdjust="0"/>
    <p:restoredTop sz="99467" autoAdjust="0"/>
  </p:normalViewPr>
  <p:slideViewPr>
    <p:cSldViewPr snapToGrid="0" snapToObjects="1" showGuides="1">
      <p:cViewPr varScale="1">
        <p:scale>
          <a:sx n="80" d="100"/>
          <a:sy n="80" d="100"/>
        </p:scale>
        <p:origin x="-1116" y="-78"/>
      </p:cViewPr>
      <p:guideLst>
        <p:guide orient="horz" pos="4117"/>
        <p:guide orient="horz" pos="222"/>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p:scale>
          <a:sx n="75" d="100"/>
          <a:sy n="75" d="100"/>
        </p:scale>
        <p:origin x="-2088" y="-18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2368" y="9721106"/>
            <a:ext cx="3077739" cy="511731"/>
          </a:xfrm>
          <a:prstGeom prst="rect">
            <a:avLst/>
          </a:prstGeom>
        </p:spPr>
        <p:txBody>
          <a:bodyPr vert="horz" lIns="99066" tIns="49533" rIns="99066" bIns="49533" rtlCol="0" anchor="b"/>
          <a:lstStyle>
            <a:lvl1pPr algn="r">
              <a:defRPr sz="1300"/>
            </a:lvl1pPr>
          </a:lstStyle>
          <a:p>
            <a:pPr algn="ctr"/>
            <a:fld id="{47855BD9-AF71-426C-9B9B-B0E52B88852E}" type="slidenum">
              <a:rPr lang="de-DE" sz="1100"/>
              <a:pPr algn="ctr"/>
              <a:t>‹#›</a:t>
            </a:fld>
            <a:endParaRPr lang="de-DE" sz="1100" dirty="0"/>
          </a:p>
        </p:txBody>
      </p:sp>
    </p:spTree>
    <p:extLst>
      <p:ext uri="{BB962C8B-B14F-4D97-AF65-F5344CB8AC3E}">
        <p14:creationId xmlns:p14="http://schemas.microsoft.com/office/powerpoint/2010/main" val="384716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2450" y="436563"/>
            <a:ext cx="5997575" cy="4498975"/>
          </a:xfrm>
          <a:prstGeom prst="rect">
            <a:avLst/>
          </a:prstGeom>
          <a:noFill/>
          <a:ln w="12700">
            <a:solidFill>
              <a:prstClr val="black"/>
            </a:solidFill>
          </a:ln>
        </p:spPr>
        <p:txBody>
          <a:bodyPr vert="horz" lIns="99066" tIns="49533" rIns="99066" bIns="49533" rtlCol="0" anchor="ctr"/>
          <a:lstStyle/>
          <a:p>
            <a:endParaRPr lang="de-DE" dirty="0"/>
          </a:p>
        </p:txBody>
      </p:sp>
      <p:sp>
        <p:nvSpPr>
          <p:cNvPr id="5" name="Notes Placeholder 4"/>
          <p:cNvSpPr>
            <a:spLocks noGrp="1"/>
          </p:cNvSpPr>
          <p:nvPr>
            <p:ph type="body" sz="quarter" idx="3"/>
          </p:nvPr>
        </p:nvSpPr>
        <p:spPr>
          <a:xfrm>
            <a:off x="777358" y="5267414"/>
            <a:ext cx="5547760" cy="44091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3062942" y="9978750"/>
            <a:ext cx="976591" cy="229851"/>
          </a:xfrm>
          <a:prstGeom prst="rect">
            <a:avLst/>
          </a:prstGeom>
        </p:spPr>
        <p:txBody>
          <a:bodyPr vert="horz" lIns="99066" tIns="49533" rIns="99066" bIns="49533" rtlCol="0" anchor="b"/>
          <a:lstStyle>
            <a:lvl1pPr algn="ctr">
              <a:defRPr sz="11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04450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en-GB" sz="1100" dirty="0">
              <a:latin typeface="Arial Black"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5</a:t>
            </a:fld>
            <a:endParaRPr lang="en-US" dirty="0"/>
          </a:p>
        </p:txBody>
      </p:sp>
    </p:spTree>
    <p:extLst>
      <p:ext uri="{BB962C8B-B14F-4D97-AF65-F5344CB8AC3E}">
        <p14:creationId xmlns:p14="http://schemas.microsoft.com/office/powerpoint/2010/main" val="47937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32</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33</a:t>
            </a:fld>
            <a:endParaRPr lang="en-US"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smtClean="0"/>
              <a:t>Short Presentation Title</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p:spPr>
        <p:txBody>
          <a:bodyPr tIns="504000"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p:spPr>
        <p:txBody>
          <a:bodyPr tIns="504000" anchor="t" anchorCtr="0"/>
          <a:lstStyle>
            <a:lvl1pPr algn="ctr">
              <a:defRPr b="0"/>
            </a:lvl1pPr>
          </a:lstStyle>
          <a:p>
            <a:r>
              <a:rPr lang="en-US" smtClean="0"/>
              <a:t>Click icon to add picture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Some software products marketed by SAP AG and its distributors contain proprietary software components of other software vendors.</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Microsoft, Windows, Excel, Outlook, and PowerPoint are registered trademarks of Microsoft Corporation. </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Linux is the registered trademark of Linus Torvalds in the U.S. and other countries.</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Oracle is a registered trademark of Oracle Corporation.</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UNIX, X/Open, OSF/1, and Motif are registered trademarks of the Open Group.</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Citrix, ICA, Program Neighborhood, MetaFrame, WinFrame, VideoFrame, and MultiWin are trademarks or registered trademarks of Citrix Systems, Inc.</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Java is a registered trademark of Sun Microsystems, Inc.</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R/3, SAP NetWeaver, Duet, PartnerEdge, ByDesign, SAP BusinessObjects Explorer, StreamWork,</a:t>
            </a:r>
            <a:r>
              <a:rPr lang="en-US" sz="800" kern="1200" baseline="0" noProof="1" smtClean="0">
                <a:solidFill>
                  <a:schemeClr val="tx1"/>
                </a:solidFill>
                <a:latin typeface="+mn-lt"/>
                <a:ea typeface="MS PGothic" pitchFamily="34" charset="-128"/>
                <a:cs typeface="+mn-cs"/>
              </a:rPr>
              <a:t> </a:t>
            </a:r>
            <a:r>
              <a:rPr lang="en-US" sz="800" kern="1200" noProof="1" smtClean="0">
                <a:solidFill>
                  <a:schemeClr val="tx1"/>
                </a:solidFill>
                <a:latin typeface="+mn-lt"/>
                <a:ea typeface="MS PGothic" pitchFamily="34" charset="-128"/>
                <a:cs typeface="+mn-cs"/>
              </a:rPr>
              <a:t>and other SAP products and services mentioned herein as well as their respective logos are trademarks or registered trademarks of SAP AG in Germany and other countries.</a:t>
            </a: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smtClean="0">
                <a:solidFill>
                  <a:schemeClr val="accent2"/>
                </a:solidFill>
                <a:latin typeface="+mj-lt"/>
                <a:ea typeface="+mj-ea"/>
                <a:cs typeface="+mj-cs"/>
              </a:rPr>
              <a:t>© 2012 SAP AG. All rights reserved</a:t>
            </a: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marL="0" algn="l" defTabSz="914400" rtl="0" eaLnBrk="1" fontAlgn="t" latinLnBrk="0" hangingPunct="1">
              <a:lnSpc>
                <a:spcPct val="95000"/>
              </a:lnSpc>
              <a:spcBef>
                <a:spcPts val="4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smtClean="0">
                <a:solidFill>
                  <a:schemeClr val="accent2"/>
                </a:solidFill>
                <a:latin typeface="+mj-lt"/>
                <a:ea typeface="+mj-ea"/>
                <a:cs typeface="+mj-cs"/>
              </a:rPr>
              <a:t>© 2011 SAP AG. Alle Rechte vorbehalten.</a:t>
            </a:r>
            <a:endParaRPr lang="en-US" sz="2400" b="1" kern="1200" noProof="0" dirty="0" smtClean="0">
              <a:solidFill>
                <a:schemeClr val="accent2"/>
              </a:solidFill>
              <a:latin typeface="+mj-lt"/>
              <a:ea typeface="+mj-ea"/>
              <a:cs typeface="+mj-cs"/>
            </a:endParaRPr>
          </a:p>
        </p:txBody>
      </p:sp>
      <p:sp>
        <p:nvSpPr>
          <p:cNvPr id="5" name="TextBox 4"/>
          <p:cNvSpPr txBox="1"/>
          <p:nvPr userDrawn="1"/>
        </p:nvSpPr>
        <p:spPr bwMode="gray">
          <a:xfrm>
            <a:off x="324000" y="1692000"/>
            <a:ext cx="4165200" cy="4339650"/>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Oracle ist eine eingetragene Marke der Oracle Corporation.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HTML, XML, XHTML und W3C sind Marken oder eingetragene Marken des W3C®, World Wide Web Consortium, Massachusetts Institute of Technology. </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Java ist eine eingetragene Marke von Sun Microsystems, Inc.</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JavaScript ist eine eingetragene Marke der Sun Microsystems, Inc., verwendet unter der Lizenz der von Netscape entwickelten und implementierten Technologie. </a:t>
            </a:r>
          </a:p>
          <a:p>
            <a:pPr marL="0" marR="0" indent="0" algn="l" defTabSz="914400" rtl="0" eaLnBrk="1" fontAlgn="t" latinLnBrk="0" hangingPunct="1">
              <a:lnSpc>
                <a:spcPct val="100000"/>
              </a:lnSpc>
              <a:spcBef>
                <a:spcPts val="400"/>
              </a:spcBef>
              <a:spcAft>
                <a:spcPts val="0"/>
              </a:spcAft>
              <a:buClrTx/>
              <a:buSzTx/>
              <a:buFontTx/>
              <a:buNone/>
              <a:tabLst/>
              <a:defRPr/>
            </a:pPr>
            <a:r>
              <a:rPr lang="en-US" sz="900" kern="1200" noProof="1" smtClean="0">
                <a:solidFill>
                  <a:schemeClr val="tx1"/>
                </a:solidFill>
                <a:latin typeface="Arial"/>
                <a:ea typeface="MS PGothic" pitchFamily="34" charset="-128"/>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rtl="0" eaLnBrk="1" fontAlgn="t" latinLnBrk="0" hangingPunct="1">
              <a:lnSpc>
                <a:spcPct val="100000"/>
              </a:lnSpc>
              <a:spcBef>
                <a:spcPts val="400"/>
              </a:spcBef>
            </a:pPr>
            <a:r>
              <a:rPr lang="en-US" sz="900" kern="1200" noProof="1" smtClean="0">
                <a:solidFill>
                  <a:schemeClr val="tx1"/>
                </a:solidFill>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smtClean="0"/>
              <a:t>Short Presentation Title</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mtClean="0"/>
              <a:t>Alternate Presentation Title</a:t>
            </a:r>
            <a:br>
              <a:rPr lang="en-US" smtClean="0"/>
            </a:br>
            <a:r>
              <a:rPr lang="en-US" smtClean="0"/>
              <a:t>Breaks to Two Lines</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smtClean="0"/>
              <a:t>Short Presentation Title</a:t>
            </a:r>
            <a:endParaRPr lang="en-US"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screen"/>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smtClean="0"/>
              <a:t>Divider page</a:t>
            </a:r>
            <a:endParaRPr lang="en-US" dirty="0"/>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76226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2012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 id="2147483701" r:id="rId5"/>
    <p:sldLayoutId id="2147483704" r:id="rId6"/>
    <p:sldLayoutId id="2147483689" r:id="rId7"/>
    <p:sldLayoutId id="2147483702" r:id="rId8"/>
    <p:sldLayoutId id="2147483684" r:id="rId9"/>
    <p:sldLayoutId id="2147483665" r:id="rId10"/>
    <p:sldLayoutId id="2147483683" r:id="rId11"/>
    <p:sldLayoutId id="2147483687"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hyperlink" Target="file:///\\dwdf213\dm\general\icon_library\op\48x48\plain\user_headset.png" TargetMode="External"/><Relationship Id="rId13" Type="http://schemas.openxmlformats.org/officeDocument/2006/relationships/hyperlink" Target="file:///\\dwdf213\dm\general\icon_library\ap\48x48\plain\copy.png" TargetMode="External"/><Relationship Id="rId18" Type="http://schemas.openxmlformats.org/officeDocument/2006/relationships/image" Target="../media/image48.png"/><Relationship Id="rId3" Type="http://schemas.openxmlformats.org/officeDocument/2006/relationships/image" Target="../media/image41.png"/><Relationship Id="rId21" Type="http://schemas.openxmlformats.org/officeDocument/2006/relationships/hyperlink" Target="file:///\\dwdf213\dm\general\icon_library\ap\48x48\plain\scroll2.png" TargetMode="External"/><Relationship Id="rId7" Type="http://schemas.openxmlformats.org/officeDocument/2006/relationships/image" Target="../media/image43.png"/><Relationship Id="rId12" Type="http://schemas.openxmlformats.org/officeDocument/2006/relationships/image" Target="../media/image45.png"/><Relationship Id="rId17" Type="http://schemas.openxmlformats.org/officeDocument/2006/relationships/hyperlink" Target="file:///\\dwdf213\dm\general\icon_library\ap\48x48\plain\document.png" TargetMode="External"/><Relationship Id="rId2" Type="http://schemas.openxmlformats.org/officeDocument/2006/relationships/hyperlink" Target="file:///\\dwdf213\dm\general\icon_library\op\48x48\plain\dude4.png" TargetMode="External"/><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11.xml"/><Relationship Id="rId6" Type="http://schemas.openxmlformats.org/officeDocument/2006/relationships/hyperlink" Target="file:///\\dwdf213\dm\general\icon_library\op\48x48\plain\worker.png" TargetMode="External"/><Relationship Id="rId11" Type="http://schemas.openxmlformats.org/officeDocument/2006/relationships/hyperlink" Target="file:///\\dwdf213\dm\general\icon_library\op\48x48\plain\user1.png" TargetMode="External"/><Relationship Id="rId5" Type="http://schemas.openxmlformats.org/officeDocument/2006/relationships/image" Target="../media/image42.png"/><Relationship Id="rId15" Type="http://schemas.openxmlformats.org/officeDocument/2006/relationships/hyperlink" Target="file:///\\dwdf213\dm\general\icon_library\ap\48x48\plain\document_pulse.png" TargetMode="External"/><Relationship Id="rId10" Type="http://schemas.openxmlformats.org/officeDocument/2006/relationships/image" Target="../media/image7.jpeg"/><Relationship Id="rId19" Type="http://schemas.openxmlformats.org/officeDocument/2006/relationships/hyperlink" Target="file:///\\dwdf213\dm\general\icon_library\ap\48x48\plain\form_green.png" TargetMode="External"/><Relationship Id="rId4" Type="http://schemas.openxmlformats.org/officeDocument/2006/relationships/hyperlink" Target="file:///\\dwdf213\dm\general\icon_library\op\48x48\plain\dude3.png" TargetMode="External"/><Relationship Id="rId9" Type="http://schemas.openxmlformats.org/officeDocument/2006/relationships/image" Target="../media/image44.png"/><Relationship Id="rId14" Type="http://schemas.openxmlformats.org/officeDocument/2006/relationships/image" Target="../media/image46.png"/><Relationship Id="rId22"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hyperlink" Target="file:///\\dwdf213\dm\general\icon_library\op\48x48\plain\user_headset.png" TargetMode="External"/><Relationship Id="rId13" Type="http://schemas.openxmlformats.org/officeDocument/2006/relationships/image" Target="../media/image51.png"/><Relationship Id="rId18" Type="http://schemas.openxmlformats.org/officeDocument/2006/relationships/hyperlink" Target="file:///\\dwdf213\dm\general\icon_library\ap\48x48\plain\document.png" TargetMode="External"/><Relationship Id="rId26" Type="http://schemas.openxmlformats.org/officeDocument/2006/relationships/hyperlink" Target="file:///\\dwdf213\dm\general\icon_library\ns\48x48\plain\firewall.png" TargetMode="External"/><Relationship Id="rId3" Type="http://schemas.openxmlformats.org/officeDocument/2006/relationships/image" Target="../media/image41.png"/><Relationship Id="rId21" Type="http://schemas.openxmlformats.org/officeDocument/2006/relationships/image" Target="../media/image49.png"/><Relationship Id="rId7" Type="http://schemas.openxmlformats.org/officeDocument/2006/relationships/image" Target="../media/image43.png"/><Relationship Id="rId12" Type="http://schemas.openxmlformats.org/officeDocument/2006/relationships/hyperlink" Target="file:///\\dwdf213\dm\general\icon_library\op\48x48\plain\dude1.png" TargetMode="External"/><Relationship Id="rId17" Type="http://schemas.openxmlformats.org/officeDocument/2006/relationships/image" Target="../media/image47.png"/><Relationship Id="rId25" Type="http://schemas.openxmlformats.org/officeDocument/2006/relationships/image" Target="../media/image52.png"/><Relationship Id="rId2" Type="http://schemas.openxmlformats.org/officeDocument/2006/relationships/hyperlink" Target="file:///\\dwdf213\dm\general\icon_library\op\48x48\plain\dude4.png" TargetMode="External"/><Relationship Id="rId16" Type="http://schemas.openxmlformats.org/officeDocument/2006/relationships/hyperlink" Target="file:///\\dwdf213\dm\general\icon_library\ap\48x48\plain\document_pulse.png" TargetMode="External"/><Relationship Id="rId20" Type="http://schemas.openxmlformats.org/officeDocument/2006/relationships/hyperlink" Target="file:///\\dwdf213\dm\general\icon_library\ap\48x48\plain\form_green.png" TargetMode="External"/><Relationship Id="rId1" Type="http://schemas.openxmlformats.org/officeDocument/2006/relationships/slideLayout" Target="../slideLayouts/slideLayout11.xml"/><Relationship Id="rId6" Type="http://schemas.openxmlformats.org/officeDocument/2006/relationships/hyperlink" Target="file:///\\dwdf213\dm\general\icon_library\op\48x48\plain\worker.png" TargetMode="External"/><Relationship Id="rId11" Type="http://schemas.openxmlformats.org/officeDocument/2006/relationships/image" Target="../media/image45.png"/><Relationship Id="rId24" Type="http://schemas.openxmlformats.org/officeDocument/2006/relationships/hyperlink" Target="file:///\\dwdf213\dm\general\icon_library\ap\48x48\plain\text_binary.png" TargetMode="External"/><Relationship Id="rId5" Type="http://schemas.openxmlformats.org/officeDocument/2006/relationships/image" Target="../media/image42.png"/><Relationship Id="rId15" Type="http://schemas.openxmlformats.org/officeDocument/2006/relationships/image" Target="../media/image46.png"/><Relationship Id="rId23" Type="http://schemas.openxmlformats.org/officeDocument/2006/relationships/image" Target="../media/image50.png"/><Relationship Id="rId28" Type="http://schemas.openxmlformats.org/officeDocument/2006/relationships/image" Target="../media/image54.png"/><Relationship Id="rId10" Type="http://schemas.openxmlformats.org/officeDocument/2006/relationships/hyperlink" Target="file:///\\dwdf213\dm\general\icon_library\op\48x48\plain\user1.png" TargetMode="External"/><Relationship Id="rId19" Type="http://schemas.openxmlformats.org/officeDocument/2006/relationships/image" Target="../media/image48.png"/><Relationship Id="rId4" Type="http://schemas.openxmlformats.org/officeDocument/2006/relationships/hyperlink" Target="file:///\\dwdf213\dm\general\icon_library\op\48x48\plain\dude3.png" TargetMode="External"/><Relationship Id="rId9" Type="http://schemas.openxmlformats.org/officeDocument/2006/relationships/image" Target="../media/image44.png"/><Relationship Id="rId14" Type="http://schemas.openxmlformats.org/officeDocument/2006/relationships/hyperlink" Target="file:///\\dwdf213\dm\general\icon_library\ap\48x48\plain\copy.png" TargetMode="External"/><Relationship Id="rId22" Type="http://schemas.openxmlformats.org/officeDocument/2006/relationships/hyperlink" Target="file:///\\dwdf213\dm\general\icon_library\ap\48x48\plain\scroll2.png" TargetMode="External"/><Relationship Id="rId27"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Asset_Information_Management_SAP_E_H_FMR240.pdf"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file:///\\dwdf213\dm\general\icon_library\op\48x48\plain\dude4.png" TargetMode="External"/><Relationship Id="rId13" Type="http://schemas.openxmlformats.org/officeDocument/2006/relationships/image" Target="../media/image44.png"/><Relationship Id="rId18" Type="http://schemas.openxmlformats.org/officeDocument/2006/relationships/hyperlink" Target="file:///\\dwdf213\dm\general\icon_library\ap\48x48\plain\document.png" TargetMode="External"/><Relationship Id="rId26" Type="http://schemas.openxmlformats.org/officeDocument/2006/relationships/hyperlink" Target="file:///\\dwdf213\dm\general\icon_library\ap\48x48\plain\text_binary.png" TargetMode="External"/><Relationship Id="rId3" Type="http://schemas.openxmlformats.org/officeDocument/2006/relationships/image" Target="../media/image43.png"/><Relationship Id="rId21" Type="http://schemas.openxmlformats.org/officeDocument/2006/relationships/image" Target="../media/image49.png"/><Relationship Id="rId7" Type="http://schemas.openxmlformats.org/officeDocument/2006/relationships/image" Target="../media/image64.png"/><Relationship Id="rId12" Type="http://schemas.openxmlformats.org/officeDocument/2006/relationships/hyperlink" Target="file:///\\dwdf213\dm\general\icon_library\op\48x48\plain\user_headset.png" TargetMode="External"/><Relationship Id="rId17" Type="http://schemas.openxmlformats.org/officeDocument/2006/relationships/image" Target="../media/image46.png"/><Relationship Id="rId25" Type="http://schemas.openxmlformats.org/officeDocument/2006/relationships/image" Target="../media/image50.png"/><Relationship Id="rId2" Type="http://schemas.openxmlformats.org/officeDocument/2006/relationships/hyperlink" Target="file:///\\dwdf213\dm\general\icon_library\op\48x48\plain\worker.png" TargetMode="External"/><Relationship Id="rId16" Type="http://schemas.openxmlformats.org/officeDocument/2006/relationships/hyperlink" Target="file:///\\dwdf213\dm\general\icon_library\ap\48x48\plain\copy.png" TargetMode="External"/><Relationship Id="rId20" Type="http://schemas.openxmlformats.org/officeDocument/2006/relationships/hyperlink" Target="file:///\\dwdf213\dm\general\icon_library\ap\48x48\plain\form_green.png" TargetMode="External"/><Relationship Id="rId1" Type="http://schemas.openxmlformats.org/officeDocument/2006/relationships/slideLayout" Target="../slideLayouts/slideLayout11.xml"/><Relationship Id="rId6" Type="http://schemas.openxmlformats.org/officeDocument/2006/relationships/hyperlink" Target="file:///\\dwdf213\dm\general\icon_library\bd\48x48\plain\data_lock.png" TargetMode="External"/><Relationship Id="rId11" Type="http://schemas.openxmlformats.org/officeDocument/2006/relationships/image" Target="../media/image42.png"/><Relationship Id="rId24" Type="http://schemas.openxmlformats.org/officeDocument/2006/relationships/hyperlink" Target="file:///\\dwdf213\dm\general\icon_library\ap\48x48\plain\scroll2.png" TargetMode="External"/><Relationship Id="rId5" Type="http://schemas.openxmlformats.org/officeDocument/2006/relationships/image" Target="../media/image45.png"/><Relationship Id="rId15" Type="http://schemas.openxmlformats.org/officeDocument/2006/relationships/image" Target="../media/image51.png"/><Relationship Id="rId23" Type="http://schemas.openxmlformats.org/officeDocument/2006/relationships/image" Target="../media/image47.png"/><Relationship Id="rId10" Type="http://schemas.openxmlformats.org/officeDocument/2006/relationships/hyperlink" Target="file:///\\dwdf213\dm\general\icon_library\op\48x48\plain\dude3.png" TargetMode="External"/><Relationship Id="rId19" Type="http://schemas.openxmlformats.org/officeDocument/2006/relationships/image" Target="../media/image48.png"/><Relationship Id="rId4" Type="http://schemas.openxmlformats.org/officeDocument/2006/relationships/hyperlink" Target="file:///\\dwdf213\dm\general\icon_library\op\48x48\plain\user1.png" TargetMode="External"/><Relationship Id="rId9" Type="http://schemas.openxmlformats.org/officeDocument/2006/relationships/image" Target="../media/image41.png"/><Relationship Id="rId14" Type="http://schemas.openxmlformats.org/officeDocument/2006/relationships/hyperlink" Target="file:///\\dwdf213\dm\general\icon_library\op\48x48\plain\dude1.png" TargetMode="External"/><Relationship Id="rId22" Type="http://schemas.openxmlformats.org/officeDocument/2006/relationships/hyperlink" Target="file:///\\dwdf213\dm\general\icon_library\ap\48x48\plain\document_pulse.png" TargetMode="External"/><Relationship Id="rId27"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hyperlink" Target="file:///\\dwdf213\dm\general\icon_library\op\48x48\plain\pilot2.png" TargetMode="External"/><Relationship Id="rId4" Type="http://schemas.openxmlformats.org/officeDocument/2006/relationships/image" Target="../media/image6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file://localhost/Users/kristenbannister/Documents/Work%20Zone/work%20for%20clients/sap/sap%20pictograms2/presentation/P-tech+database.png" TargetMode="External"/><Relationship Id="rId1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1.png"/><Relationship Id="rId17" Type="http://schemas.openxmlformats.org/officeDocument/2006/relationships/image" Target="file://localhost/Users/kristenbannister/Documents/Work%20Zone/work%20for%20clients/sap/sap%20pictograms2/presentation/P-chartbar-white-all.png" TargetMode="External"/><Relationship Id="rId2" Type="http://schemas.openxmlformats.org/officeDocument/2006/relationships/tags" Target="../tags/tag2.xml"/><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jpeg"/><Relationship Id="rId5" Type="http://schemas.openxmlformats.org/officeDocument/2006/relationships/tags" Target="../tags/tag5.xml"/><Relationship Id="rId15" Type="http://schemas.openxmlformats.org/officeDocument/2006/relationships/image" Target="file://localhost/Users/kristenbannister/Documents/Work%20Zone/work%20for%20clients/sap/sap%20pictograms2/presentation/P-OnDemand-cloud1-white.png" TargetMode="External"/><Relationship Id="rId10" Type="http://schemas.openxmlformats.org/officeDocument/2006/relationships/slideLayout" Target="../slideLayouts/slideLayout11.xml"/><Relationship Id="rId19" Type="http://schemas.openxmlformats.org/officeDocument/2006/relationships/image" Target="file://localhost/Users/kristenbannister/Documents/Work%20Zone/work%20for%20clients/sap/sap%20pictograms2/presentation/P-iPad-upright-white-all.png" TargetMode="Externa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324000" y="0"/>
            <a:ext cx="8496000" cy="6535737"/>
            <a:chOff x="324000" y="-1"/>
            <a:chExt cx="8496000" cy="6535738"/>
          </a:xfrm>
        </p:grpSpPr>
        <p:sp>
          <p:nvSpPr>
            <p:cNvPr id="7" name="Rectangle 6"/>
            <p:cNvSpPr/>
            <p:nvPr/>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00" y="6081712"/>
              <a:ext cx="916953"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p:nvPr>
        </p:nvSpPr>
        <p:spPr>
          <a:xfrm>
            <a:off x="522502" y="403761"/>
            <a:ext cx="8280000" cy="923330"/>
          </a:xfrm>
        </p:spPr>
        <p:txBody>
          <a:bodyPr/>
          <a:lstStyle/>
          <a:p>
            <a:r>
              <a:rPr lang="de-DE" dirty="0"/>
              <a:t>Unternehmensübergreifende Integration für </a:t>
            </a:r>
            <a:r>
              <a:rPr lang="de-DE" dirty="0" err="1"/>
              <a:t>Kollaboratives</a:t>
            </a:r>
            <a:r>
              <a:rPr lang="de-DE" dirty="0"/>
              <a:t> Asset Management</a:t>
            </a:r>
            <a:r>
              <a:rPr lang="en-US" dirty="0" smtClean="0"/>
              <a:t/>
            </a:r>
            <a:br>
              <a:rPr lang="en-US" dirty="0" smtClean="0"/>
            </a:br>
            <a:r>
              <a:rPr lang="en-US" sz="2000" b="0" i="1" dirty="0" err="1" smtClean="0"/>
              <a:t>oder</a:t>
            </a:r>
            <a:r>
              <a:rPr lang="en-US" sz="2000" b="0" i="1" dirty="0" smtClean="0"/>
              <a:t>: </a:t>
            </a:r>
            <a:r>
              <a:rPr lang="en-US" sz="2000" b="0" i="1" dirty="0" err="1" smtClean="0"/>
              <a:t>Geschichten</a:t>
            </a:r>
            <a:r>
              <a:rPr lang="en-US" sz="2000" b="0" i="1" dirty="0" smtClean="0"/>
              <a:t> </a:t>
            </a:r>
            <a:r>
              <a:rPr lang="en-US" sz="2000" b="0" i="1" dirty="0" err="1" smtClean="0"/>
              <a:t>über</a:t>
            </a:r>
            <a:r>
              <a:rPr lang="en-US" sz="2000" b="0" i="1" dirty="0" smtClean="0"/>
              <a:t> </a:t>
            </a:r>
            <a:r>
              <a:rPr lang="en-US" sz="2000" b="0" i="1" dirty="0" err="1" smtClean="0"/>
              <a:t>Geschirrspüler</a:t>
            </a:r>
            <a:r>
              <a:rPr lang="en-US" sz="2000" b="0" i="1" dirty="0" smtClean="0"/>
              <a:t> und </a:t>
            </a:r>
            <a:r>
              <a:rPr lang="en-US" sz="2000" b="0" i="1" dirty="0" err="1" smtClean="0"/>
              <a:t>Füllstandsmesser</a:t>
            </a:r>
            <a:endParaRPr lang="en-US" b="0" i="1" dirty="0"/>
          </a:p>
        </p:txBody>
      </p:sp>
      <p:sp>
        <p:nvSpPr>
          <p:cNvPr id="3" name="Subtitle 2"/>
          <p:cNvSpPr>
            <a:spLocks noGrp="1"/>
          </p:cNvSpPr>
          <p:nvPr>
            <p:ph type="subTitle" idx="1"/>
          </p:nvPr>
        </p:nvSpPr>
        <p:spPr>
          <a:xfrm>
            <a:off x="540000" y="1579416"/>
            <a:ext cx="8280000" cy="492443"/>
          </a:xfrm>
        </p:spPr>
        <p:txBody>
          <a:bodyPr/>
          <a:lstStyle/>
          <a:p>
            <a:r>
              <a:rPr lang="en-US" dirty="0" smtClean="0"/>
              <a:t>Dr. Jochen </a:t>
            </a:r>
            <a:r>
              <a:rPr lang="en-US" dirty="0"/>
              <a:t>Rode, Head of </a:t>
            </a:r>
            <a:r>
              <a:rPr lang="en-US" dirty="0" smtClean="0"/>
              <a:t>Program Digital </a:t>
            </a:r>
            <a:r>
              <a:rPr lang="en-US" dirty="0"/>
              <a:t>Manufacturing, SAP Research, SAP </a:t>
            </a:r>
            <a:r>
              <a:rPr lang="en-US" dirty="0" smtClean="0"/>
              <a:t>AG</a:t>
            </a:r>
          </a:p>
        </p:txBody>
      </p:sp>
      <p:pic>
        <p:nvPicPr>
          <p:cNvPr id="12" name="Picture 11" descr="SAP_Research_130_CG8_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1040" y="6291838"/>
            <a:ext cx="2271461" cy="226800"/>
          </a:xfrm>
          <a:prstGeom prst="rect">
            <a:avLst/>
          </a:prstGeom>
        </p:spPr>
      </p:pic>
    </p:spTree>
    <p:extLst>
      <p:ext uri="{BB962C8B-B14F-4D97-AF65-F5344CB8AC3E}">
        <p14:creationId xmlns:p14="http://schemas.microsoft.com/office/powerpoint/2010/main" val="257400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2488596"/>
            <a:ext cx="5684915" cy="3787575"/>
          </a:xfrm>
          <a:prstGeom prst="rect">
            <a:avLst/>
          </a:prstGeom>
        </p:spPr>
      </p:pic>
      <p:sp>
        <p:nvSpPr>
          <p:cNvPr id="3" name="Text Placeholder 2"/>
          <p:cNvSpPr>
            <a:spLocks noGrp="1"/>
          </p:cNvSpPr>
          <p:nvPr>
            <p:ph type="body" sz="quarter" idx="10"/>
          </p:nvPr>
        </p:nvSpPr>
        <p:spPr/>
        <p:txBody>
          <a:bodyPr/>
          <a:lstStyle/>
          <a:p>
            <a:pPr lvl="1"/>
            <a:r>
              <a:rPr lang="de-DE" dirty="0" smtClean="0"/>
              <a:t>But I </a:t>
            </a:r>
            <a:r>
              <a:rPr lang="de-DE" dirty="0" err="1" smtClean="0"/>
              <a:t>didn‘t</a:t>
            </a:r>
            <a:r>
              <a:rPr lang="de-DE" dirty="0" smtClean="0"/>
              <a:t> </a:t>
            </a:r>
            <a:r>
              <a:rPr lang="de-DE" dirty="0" err="1" smtClean="0"/>
              <a:t>because</a:t>
            </a:r>
            <a:r>
              <a:rPr lang="de-DE" dirty="0" smtClean="0"/>
              <a:t> I </a:t>
            </a:r>
            <a:r>
              <a:rPr lang="de-DE" dirty="0" err="1" smtClean="0"/>
              <a:t>hadn‘t</a:t>
            </a:r>
            <a:r>
              <a:rPr lang="de-DE" dirty="0" smtClean="0"/>
              <a:t> </a:t>
            </a:r>
            <a:r>
              <a:rPr lang="de-DE" dirty="0" err="1" smtClean="0"/>
              <a:t>the</a:t>
            </a:r>
            <a:r>
              <a:rPr lang="de-DE" dirty="0" smtClean="0"/>
              <a:t> </a:t>
            </a:r>
            <a:r>
              <a:rPr lang="de-DE" dirty="0" err="1" smtClean="0"/>
              <a:t>right</a:t>
            </a:r>
            <a:r>
              <a:rPr lang="de-DE" dirty="0" smtClean="0"/>
              <a:t> </a:t>
            </a:r>
            <a:r>
              <a:rPr lang="de-DE" dirty="0" err="1" smtClean="0"/>
              <a:t>information</a:t>
            </a:r>
            <a:r>
              <a:rPr lang="de-DE" dirty="0" smtClean="0"/>
              <a:t>. </a:t>
            </a:r>
          </a:p>
          <a:p>
            <a:pPr lvl="1"/>
            <a:r>
              <a:rPr lang="de-DE" dirty="0" smtClean="0"/>
              <a:t>I </a:t>
            </a:r>
            <a:r>
              <a:rPr lang="de-DE" dirty="0" err="1" smtClean="0"/>
              <a:t>called</a:t>
            </a:r>
            <a:r>
              <a:rPr lang="de-DE" dirty="0" smtClean="0"/>
              <a:t> a </a:t>
            </a:r>
            <a:r>
              <a:rPr lang="de-DE" dirty="0" err="1" smtClean="0"/>
              <a:t>service</a:t>
            </a:r>
            <a:r>
              <a:rPr lang="de-DE" dirty="0" smtClean="0"/>
              <a:t>. </a:t>
            </a:r>
            <a:r>
              <a:rPr lang="de-DE" dirty="0" err="1" smtClean="0"/>
              <a:t>Technician</a:t>
            </a:r>
            <a:r>
              <a:rPr lang="de-DE" dirty="0" smtClean="0"/>
              <a:t> </a:t>
            </a:r>
            <a:r>
              <a:rPr lang="de-DE" dirty="0" err="1" smtClean="0"/>
              <a:t>fixed</a:t>
            </a:r>
            <a:r>
              <a:rPr lang="de-DE" dirty="0" smtClean="0"/>
              <a:t> </a:t>
            </a:r>
            <a:r>
              <a:rPr lang="de-DE" dirty="0" err="1" smtClean="0"/>
              <a:t>it</a:t>
            </a:r>
            <a:r>
              <a:rPr lang="de-DE" dirty="0" smtClean="0"/>
              <a:t> in &lt;1min. 100 EUR.</a:t>
            </a:r>
          </a:p>
          <a:p>
            <a:endParaRPr lang="de-DE" dirty="0"/>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A True Story</a:t>
            </a:r>
            <a:endParaRPr lang="en-US" sz="2000" dirty="0">
              <a:solidFill>
                <a:schemeClr val="accent2"/>
              </a:solidFill>
              <a:latin typeface="+mj-lt"/>
              <a:ea typeface="+mj-ea"/>
              <a:cs typeface="+mj-cs"/>
            </a:endParaRPr>
          </a:p>
        </p:txBody>
      </p:sp>
    </p:spTree>
    <p:extLst>
      <p:ext uri="{BB962C8B-B14F-4D97-AF65-F5344CB8AC3E}">
        <p14:creationId xmlns:p14="http://schemas.microsoft.com/office/powerpoint/2010/main" val="2880410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2461114"/>
            <a:ext cx="5726165" cy="3815057"/>
          </a:xfrm>
          <a:prstGeom prst="rect">
            <a:avLst/>
          </a:prstGeom>
        </p:spPr>
      </p:pic>
      <p:sp>
        <p:nvSpPr>
          <p:cNvPr id="3" name="Text Placeholder 2"/>
          <p:cNvSpPr>
            <a:spLocks noGrp="1"/>
          </p:cNvSpPr>
          <p:nvPr>
            <p:ph type="body" sz="quarter" idx="10"/>
          </p:nvPr>
        </p:nvSpPr>
        <p:spPr/>
        <p:txBody>
          <a:bodyPr/>
          <a:lstStyle/>
          <a:p>
            <a:pPr lvl="1"/>
            <a:r>
              <a:rPr lang="de-DE" dirty="0" smtClean="0"/>
              <a:t>But I </a:t>
            </a:r>
            <a:r>
              <a:rPr lang="de-DE" dirty="0" err="1" smtClean="0"/>
              <a:t>didn‘t</a:t>
            </a:r>
            <a:r>
              <a:rPr lang="de-DE" dirty="0" smtClean="0"/>
              <a:t> </a:t>
            </a:r>
            <a:r>
              <a:rPr lang="de-DE" dirty="0" err="1" smtClean="0"/>
              <a:t>pay</a:t>
            </a:r>
            <a:r>
              <a:rPr lang="de-DE" dirty="0" smtClean="0"/>
              <a:t> </a:t>
            </a:r>
            <a:r>
              <a:rPr lang="de-DE" dirty="0" err="1" smtClean="0"/>
              <a:t>the</a:t>
            </a:r>
            <a:r>
              <a:rPr lang="de-DE" dirty="0" smtClean="0"/>
              <a:t> 100 EUR. Mediamarkt / Siemens </a:t>
            </a:r>
            <a:r>
              <a:rPr lang="de-DE" dirty="0" err="1" smtClean="0"/>
              <a:t>did</a:t>
            </a:r>
            <a:r>
              <a:rPr lang="de-DE" dirty="0" smtClean="0"/>
              <a:t>.</a:t>
            </a:r>
          </a:p>
          <a:p>
            <a:pPr lvl="1"/>
            <a:r>
              <a:rPr lang="de-DE" dirty="0" smtClean="0"/>
              <a:t>Spot </a:t>
            </a:r>
            <a:r>
              <a:rPr lang="de-DE" dirty="0" err="1" smtClean="0"/>
              <a:t>the</a:t>
            </a:r>
            <a:r>
              <a:rPr lang="de-DE" dirty="0" smtClean="0"/>
              <a:t> </a:t>
            </a:r>
            <a:r>
              <a:rPr lang="de-DE" dirty="0" err="1" smtClean="0"/>
              <a:t>business</a:t>
            </a:r>
            <a:r>
              <a:rPr lang="de-DE" dirty="0" smtClean="0"/>
              <a:t> </a:t>
            </a:r>
            <a:r>
              <a:rPr lang="de-DE" dirty="0" err="1" smtClean="0"/>
              <a:t>case</a:t>
            </a:r>
            <a:r>
              <a:rPr lang="de-DE" dirty="0" smtClean="0"/>
              <a:t>! </a:t>
            </a:r>
            <a:r>
              <a:rPr lang="de-DE" dirty="0" smtClean="0">
                <a:sym typeface="Wingdings" pitchFamily="2" charset="2"/>
              </a:rPr>
              <a:t></a:t>
            </a:r>
            <a:endParaRPr lang="de-DE" dirty="0"/>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A True Story</a:t>
            </a:r>
            <a:endParaRPr lang="en-US" sz="2000" dirty="0">
              <a:solidFill>
                <a:schemeClr val="accent2"/>
              </a:solidFill>
              <a:latin typeface="+mj-lt"/>
              <a:ea typeface="+mj-ea"/>
              <a:cs typeface="+mj-cs"/>
            </a:endParaRPr>
          </a:p>
        </p:txBody>
      </p:sp>
    </p:spTree>
    <p:extLst>
      <p:ext uri="{BB962C8B-B14F-4D97-AF65-F5344CB8AC3E}">
        <p14:creationId xmlns:p14="http://schemas.microsoft.com/office/powerpoint/2010/main" val="134457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2256312"/>
            <a:ext cx="6033560" cy="4019859"/>
          </a:xfrm>
          <a:prstGeom prst="rect">
            <a:avLst/>
          </a:prstGeom>
        </p:spPr>
      </p:pic>
      <p:sp>
        <p:nvSpPr>
          <p:cNvPr id="3" name="Text Placeholder 2"/>
          <p:cNvSpPr>
            <a:spLocks noGrp="1"/>
          </p:cNvSpPr>
          <p:nvPr>
            <p:ph type="body" sz="quarter" idx="10"/>
          </p:nvPr>
        </p:nvSpPr>
        <p:spPr/>
        <p:txBody>
          <a:bodyPr/>
          <a:lstStyle/>
          <a:p>
            <a:pPr lvl="1"/>
            <a:r>
              <a:rPr lang="de-DE" dirty="0" err="1" smtClean="0"/>
              <a:t>How</a:t>
            </a:r>
            <a:r>
              <a:rPr lang="de-DE" dirty="0" smtClean="0"/>
              <a:t> </a:t>
            </a:r>
            <a:r>
              <a:rPr lang="de-DE" dirty="0" err="1" smtClean="0"/>
              <a:t>to</a:t>
            </a:r>
            <a:r>
              <a:rPr lang="de-DE" dirty="0" smtClean="0"/>
              <a:t> save </a:t>
            </a:r>
            <a:r>
              <a:rPr lang="de-DE" dirty="0" err="1" smtClean="0"/>
              <a:t>these</a:t>
            </a:r>
            <a:r>
              <a:rPr lang="de-DE" dirty="0" smtClean="0"/>
              <a:t> 100 EUR </a:t>
            </a:r>
            <a:r>
              <a:rPr lang="de-DE" dirty="0" err="1" smtClean="0"/>
              <a:t>for</a:t>
            </a:r>
            <a:r>
              <a:rPr lang="de-DE" dirty="0" smtClean="0"/>
              <a:t> Mediamarkt / Siemens?</a:t>
            </a:r>
            <a:endParaRPr lang="de-DE" dirty="0"/>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A True Story</a:t>
            </a:r>
            <a:endParaRPr lang="en-US" sz="2000" dirty="0">
              <a:solidFill>
                <a:schemeClr val="accent2"/>
              </a:solidFill>
              <a:latin typeface="+mj-lt"/>
              <a:ea typeface="+mj-ea"/>
              <a:cs typeface="+mj-cs"/>
            </a:endParaRPr>
          </a:p>
        </p:txBody>
      </p:sp>
    </p:spTree>
    <p:extLst>
      <p:ext uri="{BB962C8B-B14F-4D97-AF65-F5344CB8AC3E}">
        <p14:creationId xmlns:p14="http://schemas.microsoft.com/office/powerpoint/2010/main" val="4059585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1"/>
            <a:r>
              <a:rPr lang="de-DE" dirty="0" smtClean="0"/>
              <a:t>1. </a:t>
            </a:r>
            <a:r>
              <a:rPr lang="de-DE" dirty="0"/>
              <a:t>S</a:t>
            </a:r>
            <a:r>
              <a:rPr lang="de-DE" dirty="0" smtClean="0"/>
              <a:t>can a </a:t>
            </a:r>
            <a:r>
              <a:rPr lang="de-DE" dirty="0" err="1" smtClean="0"/>
              <a:t>QRCode</a:t>
            </a:r>
            <a:r>
              <a:rPr lang="de-DE" dirty="0" smtClean="0"/>
              <a:t> (</a:t>
            </a:r>
            <a:r>
              <a:rPr lang="de-DE" dirty="0" err="1" smtClean="0"/>
              <a:t>or</a:t>
            </a:r>
            <a:r>
              <a:rPr lang="de-DE" dirty="0" smtClean="0"/>
              <a:t> NFC tag) </a:t>
            </a:r>
            <a:r>
              <a:rPr lang="de-DE" dirty="0" err="1" smtClean="0"/>
              <a:t>to</a:t>
            </a:r>
            <a:r>
              <a:rPr lang="de-DE" dirty="0" smtClean="0"/>
              <a:t> </a:t>
            </a:r>
            <a:r>
              <a:rPr lang="de-DE" dirty="0" err="1" smtClean="0"/>
              <a:t>identify</a:t>
            </a:r>
            <a:r>
              <a:rPr lang="de-DE" dirty="0" smtClean="0"/>
              <a:t> </a:t>
            </a:r>
            <a:r>
              <a:rPr lang="de-DE" dirty="0" err="1" smtClean="0"/>
              <a:t>make</a:t>
            </a:r>
            <a:r>
              <a:rPr lang="de-DE" dirty="0" smtClean="0"/>
              <a:t>, </a:t>
            </a:r>
            <a:r>
              <a:rPr lang="de-DE" dirty="0" err="1" smtClean="0"/>
              <a:t>model</a:t>
            </a:r>
            <a:r>
              <a:rPr lang="de-DE" dirty="0" smtClean="0"/>
              <a:t>, </a:t>
            </a:r>
            <a:r>
              <a:rPr lang="de-DE" dirty="0" err="1" smtClean="0"/>
              <a:t>and</a:t>
            </a:r>
            <a:r>
              <a:rPr lang="de-DE" dirty="0" smtClean="0"/>
              <a:t> </a:t>
            </a:r>
            <a:r>
              <a:rPr lang="de-DE" dirty="0" err="1" smtClean="0"/>
              <a:t>serial</a:t>
            </a:r>
            <a:r>
              <a:rPr lang="de-DE" dirty="0" smtClean="0"/>
              <a:t> </a:t>
            </a:r>
            <a:r>
              <a:rPr lang="de-DE" dirty="0" err="1" smtClean="0"/>
              <a:t>number</a:t>
            </a:r>
            <a:r>
              <a:rPr lang="de-DE" dirty="0" smtClean="0"/>
              <a:t>.</a:t>
            </a:r>
          </a:p>
          <a:p>
            <a:pPr lvl="1"/>
            <a:r>
              <a:rPr lang="de-DE" dirty="0" smtClean="0"/>
              <a:t>2. A mobile </a:t>
            </a:r>
            <a:r>
              <a:rPr lang="de-DE" dirty="0" err="1" smtClean="0"/>
              <a:t>app</a:t>
            </a:r>
            <a:r>
              <a:rPr lang="de-DE" dirty="0" smtClean="0"/>
              <a:t> </a:t>
            </a:r>
            <a:r>
              <a:rPr lang="de-DE" dirty="0" err="1" smtClean="0"/>
              <a:t>offers</a:t>
            </a:r>
            <a:r>
              <a:rPr lang="de-DE" dirty="0" smtClean="0"/>
              <a:t> a </a:t>
            </a:r>
            <a:r>
              <a:rPr lang="de-DE" dirty="0" err="1" smtClean="0"/>
              <a:t>list</a:t>
            </a:r>
            <a:r>
              <a:rPr lang="de-DE" dirty="0" smtClean="0"/>
              <a:t> </a:t>
            </a:r>
            <a:r>
              <a:rPr lang="de-DE" dirty="0" err="1" smtClean="0"/>
              <a:t>of</a:t>
            </a:r>
            <a:r>
              <a:rPr lang="de-DE" dirty="0" smtClean="0"/>
              <a:t> </a:t>
            </a:r>
            <a:r>
              <a:rPr lang="de-DE" dirty="0" err="1" smtClean="0"/>
              <a:t>information</a:t>
            </a:r>
            <a:r>
              <a:rPr lang="de-DE" dirty="0" smtClean="0"/>
              <a:t> </a:t>
            </a:r>
            <a:r>
              <a:rPr lang="de-DE" dirty="0" err="1" smtClean="0"/>
              <a:t>and</a:t>
            </a:r>
            <a:r>
              <a:rPr lang="de-DE" dirty="0" smtClean="0"/>
              <a:t> </a:t>
            </a:r>
            <a:r>
              <a:rPr lang="de-DE" dirty="0" err="1" smtClean="0"/>
              <a:t>services</a:t>
            </a:r>
            <a:r>
              <a:rPr lang="de-DE" dirty="0" smtClean="0"/>
              <a:t> </a:t>
            </a:r>
            <a:r>
              <a:rPr lang="de-DE" dirty="0" err="1" smtClean="0"/>
              <a:t>for</a:t>
            </a:r>
            <a:r>
              <a:rPr lang="de-DE" dirty="0" smtClean="0"/>
              <a:t> </a:t>
            </a:r>
            <a:r>
              <a:rPr lang="de-DE" dirty="0" err="1" smtClean="0"/>
              <a:t>the</a:t>
            </a:r>
            <a:r>
              <a:rPr lang="de-DE" dirty="0" smtClean="0"/>
              <a:t> </a:t>
            </a:r>
            <a:r>
              <a:rPr lang="de-DE" dirty="0" err="1" smtClean="0"/>
              <a:t>dishwasher</a:t>
            </a:r>
            <a:r>
              <a:rPr lang="de-DE" dirty="0" smtClean="0"/>
              <a:t>.</a:t>
            </a:r>
          </a:p>
          <a:p>
            <a:pPr lvl="1"/>
            <a:r>
              <a:rPr lang="de-DE" dirty="0" smtClean="0"/>
              <a:t>3. The </a:t>
            </a:r>
            <a:r>
              <a:rPr lang="de-DE" dirty="0" err="1" smtClean="0"/>
              <a:t>app</a:t>
            </a:r>
            <a:r>
              <a:rPr lang="de-DE" dirty="0" smtClean="0"/>
              <a:t> </a:t>
            </a:r>
            <a:r>
              <a:rPr lang="de-DE" dirty="0" err="1" smtClean="0"/>
              <a:t>guides</a:t>
            </a:r>
            <a:r>
              <a:rPr lang="de-DE" dirty="0" smtClean="0"/>
              <a:t> </a:t>
            </a:r>
            <a:r>
              <a:rPr lang="de-DE" dirty="0" err="1" smtClean="0"/>
              <a:t>to</a:t>
            </a:r>
            <a:r>
              <a:rPr lang="de-DE" dirty="0" smtClean="0"/>
              <a:t> </a:t>
            </a:r>
            <a:r>
              <a:rPr lang="de-DE" dirty="0" err="1" smtClean="0"/>
              <a:t>the</a:t>
            </a:r>
            <a:r>
              <a:rPr lang="de-DE" dirty="0" smtClean="0"/>
              <a:t> </a:t>
            </a:r>
            <a:r>
              <a:rPr lang="de-DE" dirty="0" err="1" smtClean="0"/>
              <a:t>solution</a:t>
            </a:r>
            <a:r>
              <a:rPr lang="de-DE" dirty="0" smtClean="0"/>
              <a:t>: Help </a:t>
            </a:r>
            <a:r>
              <a:rPr lang="de-DE" dirty="0" err="1" smtClean="0"/>
              <a:t>yourself</a:t>
            </a:r>
            <a:r>
              <a:rPr lang="de-DE" dirty="0" smtClean="0"/>
              <a:t> (save </a:t>
            </a:r>
            <a:r>
              <a:rPr lang="de-DE" dirty="0" err="1" smtClean="0"/>
              <a:t>money</a:t>
            </a:r>
            <a:r>
              <a:rPr lang="de-DE" dirty="0" smtClean="0"/>
              <a:t>) </a:t>
            </a:r>
            <a:r>
              <a:rPr lang="de-DE" dirty="0" err="1" smtClean="0"/>
              <a:t>or</a:t>
            </a:r>
            <a:r>
              <a:rPr lang="de-DE" dirty="0" smtClean="0"/>
              <a:t> </a:t>
            </a:r>
            <a:r>
              <a:rPr lang="de-DE" dirty="0" err="1"/>
              <a:t>u</a:t>
            </a:r>
            <a:r>
              <a:rPr lang="de-DE" dirty="0" err="1" smtClean="0"/>
              <a:t>se</a:t>
            </a:r>
            <a:r>
              <a:rPr lang="de-DE" dirty="0" smtClean="0"/>
              <a:t> </a:t>
            </a:r>
            <a:r>
              <a:rPr lang="de-DE" dirty="0" err="1" smtClean="0"/>
              <a:t>service</a:t>
            </a:r>
            <a:r>
              <a:rPr lang="de-DE" dirty="0" smtClean="0"/>
              <a:t> ($$$).</a:t>
            </a:r>
            <a:endParaRPr lang="de-DE" dirty="0"/>
          </a:p>
        </p:txBody>
      </p:sp>
      <p:sp>
        <p:nvSpPr>
          <p:cNvPr id="5"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How things should be.</a:t>
            </a:r>
            <a:endParaRPr lang="en-US" sz="2000" dirty="0">
              <a:solidFill>
                <a:schemeClr val="accent2"/>
              </a:solidFill>
              <a:latin typeface="+mj-lt"/>
              <a:ea typeface="+mj-ea"/>
              <a:cs typeface="+mj-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825" y="2929439"/>
            <a:ext cx="2101516" cy="31522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89" y="3685530"/>
            <a:ext cx="1517268" cy="1517268"/>
          </a:xfrm>
          <a:prstGeom prst="rect">
            <a:avLst/>
          </a:prstGeom>
        </p:spPr>
      </p:pic>
      <p:sp>
        <p:nvSpPr>
          <p:cNvPr id="17" name="Right Arrow 16"/>
          <p:cNvSpPr/>
          <p:nvPr/>
        </p:nvSpPr>
        <p:spPr bwMode="gray">
          <a:xfrm>
            <a:off x="2261937" y="4175567"/>
            <a:ext cx="605885" cy="660018"/>
          </a:xfrm>
          <a:prstGeom prst="rightArrow">
            <a:avLst/>
          </a:prstGeom>
          <a:solidFill>
            <a:schemeClr val="bg1">
              <a:lumMod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472" y="2777397"/>
            <a:ext cx="2098567" cy="139817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196" y="3024441"/>
            <a:ext cx="2101517" cy="3152275"/>
          </a:xfrm>
          <a:prstGeom prst="rect">
            <a:avLst/>
          </a:prstGeom>
        </p:spPr>
      </p:pic>
      <p:sp>
        <p:nvSpPr>
          <p:cNvPr id="19" name="Right Arrow 18"/>
          <p:cNvSpPr/>
          <p:nvPr/>
        </p:nvSpPr>
        <p:spPr bwMode="gray">
          <a:xfrm rot="1946942">
            <a:off x="5513797" y="4600578"/>
            <a:ext cx="605885" cy="660018"/>
          </a:xfrm>
          <a:prstGeom prst="rightArrow">
            <a:avLst/>
          </a:prstGeom>
          <a:solidFill>
            <a:schemeClr val="bg1">
              <a:lumMod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0" name="Right Arrow 19"/>
          <p:cNvSpPr/>
          <p:nvPr/>
        </p:nvSpPr>
        <p:spPr bwMode="gray">
          <a:xfrm rot="19347364">
            <a:off x="5479609" y="3819759"/>
            <a:ext cx="605885" cy="660018"/>
          </a:xfrm>
          <a:prstGeom prst="rightArrow">
            <a:avLst/>
          </a:prstGeom>
          <a:solidFill>
            <a:schemeClr val="bg1">
              <a:lumMod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829985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1"/>
            <a:r>
              <a:rPr lang="de-DE" dirty="0" err="1" smtClean="0"/>
              <a:t>Easily</a:t>
            </a:r>
            <a:r>
              <a:rPr lang="de-DE" dirty="0" smtClean="0"/>
              <a:t> </a:t>
            </a:r>
            <a:r>
              <a:rPr lang="de-DE" dirty="0" err="1" smtClean="0"/>
              <a:t>offer</a:t>
            </a:r>
            <a:r>
              <a:rPr lang="de-DE" dirty="0" smtClean="0"/>
              <a:t> </a:t>
            </a:r>
            <a:r>
              <a:rPr lang="de-DE" dirty="0" err="1" smtClean="0"/>
              <a:t>value-added</a:t>
            </a:r>
            <a:r>
              <a:rPr lang="de-DE" dirty="0" smtClean="0"/>
              <a:t> </a:t>
            </a:r>
            <a:r>
              <a:rPr lang="de-DE" dirty="0" err="1" smtClean="0"/>
              <a:t>services</a:t>
            </a:r>
            <a:r>
              <a:rPr lang="de-DE" dirty="0" smtClean="0"/>
              <a:t>, </a:t>
            </a:r>
            <a:r>
              <a:rPr lang="de-DE" dirty="0" err="1" smtClean="0"/>
              <a:t>from</a:t>
            </a:r>
            <a:r>
              <a:rPr lang="de-DE" dirty="0" smtClean="0"/>
              <a:t> </a:t>
            </a:r>
            <a:r>
              <a:rPr lang="de-DE" dirty="0" err="1" smtClean="0"/>
              <a:t>user‘s</a:t>
            </a:r>
            <a:r>
              <a:rPr lang="de-DE" dirty="0" smtClean="0"/>
              <a:t> </a:t>
            </a:r>
            <a:r>
              <a:rPr lang="de-DE" dirty="0" err="1" smtClean="0"/>
              <a:t>guide</a:t>
            </a:r>
            <a:r>
              <a:rPr lang="de-DE" dirty="0" smtClean="0"/>
              <a:t> </a:t>
            </a:r>
            <a:r>
              <a:rPr lang="de-DE" dirty="0" err="1" smtClean="0"/>
              <a:t>to</a:t>
            </a:r>
            <a:r>
              <a:rPr lang="de-DE" dirty="0" smtClean="0"/>
              <a:t> </a:t>
            </a:r>
            <a:r>
              <a:rPr lang="de-DE" dirty="0" err="1" smtClean="0"/>
              <a:t>feedback</a:t>
            </a:r>
            <a:r>
              <a:rPr lang="de-DE" dirty="0" smtClean="0"/>
              <a:t> </a:t>
            </a:r>
            <a:r>
              <a:rPr lang="de-DE" dirty="0" err="1" smtClean="0"/>
              <a:t>to</a:t>
            </a:r>
            <a:r>
              <a:rPr lang="de-DE" dirty="0" smtClean="0"/>
              <a:t> </a:t>
            </a:r>
            <a:r>
              <a:rPr lang="de-DE" dirty="0" err="1" smtClean="0"/>
              <a:t>manufacturer</a:t>
            </a:r>
            <a:r>
              <a:rPr lang="de-DE" dirty="0" smtClean="0"/>
              <a:t>.</a:t>
            </a:r>
          </a:p>
        </p:txBody>
      </p:sp>
      <p:sp>
        <p:nvSpPr>
          <p:cNvPr id="5"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How things should be.</a:t>
            </a:r>
            <a:endParaRPr lang="en-US" sz="2000" dirty="0">
              <a:solidFill>
                <a:schemeClr val="accent2"/>
              </a:solidFill>
              <a:latin typeface="+mj-lt"/>
              <a:ea typeface="+mj-ea"/>
              <a:cs typeface="+mj-cs"/>
            </a:endParaRP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609" y="2198343"/>
            <a:ext cx="2101515" cy="3152273"/>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00" y="2198341"/>
            <a:ext cx="2101516" cy="3152275"/>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002" y="2719241"/>
            <a:ext cx="2101517" cy="3152275"/>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4886" y="3167742"/>
            <a:ext cx="2101518" cy="3152277"/>
          </a:xfrm>
          <a:prstGeom prst="rect">
            <a:avLst/>
          </a:prstGeom>
        </p:spPr>
      </p:pic>
      <p:sp>
        <p:nvSpPr>
          <p:cNvPr id="34" name="Right Arrow 33"/>
          <p:cNvSpPr/>
          <p:nvPr/>
        </p:nvSpPr>
        <p:spPr bwMode="gray">
          <a:xfrm>
            <a:off x="4578877" y="4157265"/>
            <a:ext cx="605885" cy="660018"/>
          </a:xfrm>
          <a:prstGeom prst="rightArrow">
            <a:avLst/>
          </a:prstGeom>
          <a:solidFill>
            <a:schemeClr val="bg1">
              <a:lumMod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9753" y="2719236"/>
            <a:ext cx="2101520" cy="3152280"/>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478" y="3241146"/>
            <a:ext cx="2101517" cy="3152275"/>
          </a:xfrm>
          <a:prstGeom prst="rect">
            <a:avLst/>
          </a:prstGeom>
        </p:spPr>
      </p:pic>
    </p:spTree>
    <p:extLst>
      <p:ext uri="{BB962C8B-B14F-4D97-AF65-F5344CB8AC3E}">
        <p14:creationId xmlns:p14="http://schemas.microsoft.com/office/powerpoint/2010/main" val="3234292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19" y="2614560"/>
            <a:ext cx="2101517" cy="3152275"/>
          </a:xfrm>
          <a:prstGeom prst="rect">
            <a:avLst/>
          </a:prstGeom>
        </p:spPr>
      </p:pic>
      <p:sp>
        <p:nvSpPr>
          <p:cNvPr id="21" name="Rectangle 20"/>
          <p:cNvSpPr/>
          <p:nvPr/>
        </p:nvSpPr>
        <p:spPr bwMode="gray">
          <a:xfrm>
            <a:off x="496157" y="4869297"/>
            <a:ext cx="1643171" cy="685832"/>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endParaRPr>
          </a:p>
        </p:txBody>
      </p:sp>
      <p:sp>
        <p:nvSpPr>
          <p:cNvPr id="3" name="Text Placeholder 2"/>
          <p:cNvSpPr>
            <a:spLocks noGrp="1"/>
          </p:cNvSpPr>
          <p:nvPr>
            <p:ph type="body" sz="quarter" idx="10"/>
          </p:nvPr>
        </p:nvSpPr>
        <p:spPr/>
        <p:txBody>
          <a:bodyPr/>
          <a:lstStyle/>
          <a:p>
            <a:pPr lvl="1"/>
            <a:r>
              <a:rPr lang="de-DE" dirty="0" err="1" smtClean="0"/>
              <a:t>Or</a:t>
            </a:r>
            <a:r>
              <a:rPr lang="de-DE" dirty="0" smtClean="0"/>
              <a:t> </a:t>
            </a:r>
            <a:r>
              <a:rPr lang="de-DE" dirty="0" err="1" smtClean="0"/>
              <a:t>how</a:t>
            </a:r>
            <a:r>
              <a:rPr lang="de-DE" dirty="0" smtClean="0"/>
              <a:t> </a:t>
            </a:r>
            <a:r>
              <a:rPr lang="de-DE" dirty="0" err="1" smtClean="0"/>
              <a:t>about</a:t>
            </a:r>
            <a:r>
              <a:rPr lang="de-DE" dirty="0" smtClean="0"/>
              <a:t> 3D </a:t>
            </a:r>
            <a:r>
              <a:rPr lang="de-DE" dirty="0" err="1" smtClean="0"/>
              <a:t>printing</a:t>
            </a:r>
            <a:r>
              <a:rPr lang="de-DE" dirty="0" smtClean="0"/>
              <a:t> a spare </a:t>
            </a:r>
            <a:r>
              <a:rPr lang="de-DE" dirty="0" err="1" smtClean="0"/>
              <a:t>part</a:t>
            </a:r>
            <a:r>
              <a:rPr lang="de-DE" dirty="0" smtClean="0"/>
              <a:t> on </a:t>
            </a:r>
            <a:r>
              <a:rPr lang="de-DE" dirty="0" err="1" smtClean="0"/>
              <a:t>demand</a:t>
            </a:r>
            <a:r>
              <a:rPr lang="de-DE" dirty="0" smtClean="0"/>
              <a:t>?</a:t>
            </a:r>
          </a:p>
        </p:txBody>
      </p:sp>
      <p:sp>
        <p:nvSpPr>
          <p:cNvPr id="5"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How things should be.</a:t>
            </a:r>
            <a:endParaRPr lang="en-US" sz="2000" dirty="0">
              <a:solidFill>
                <a:schemeClr val="accent2"/>
              </a:solidFill>
              <a:latin typeface="+mj-lt"/>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86" y="3232214"/>
            <a:ext cx="881170" cy="660878"/>
          </a:xfrm>
          <a:prstGeom prst="rect">
            <a:avLst/>
          </a:prstGeom>
        </p:spPr>
      </p:pic>
      <p:sp>
        <p:nvSpPr>
          <p:cNvPr id="4" name="Rectangle 3"/>
          <p:cNvSpPr/>
          <p:nvPr/>
        </p:nvSpPr>
        <p:spPr bwMode="gray">
          <a:xfrm>
            <a:off x="1279928" y="3391715"/>
            <a:ext cx="947633" cy="336884"/>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rPr>
              <a:t>Lager für Unterkorb…</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738" y="2614559"/>
            <a:ext cx="2101517" cy="3152275"/>
          </a:xfrm>
          <a:prstGeom prst="rect">
            <a:avLst/>
          </a:prstGeom>
        </p:spPr>
      </p:pic>
      <p:sp>
        <p:nvSpPr>
          <p:cNvPr id="17" name="Rectangle 16"/>
          <p:cNvSpPr/>
          <p:nvPr/>
        </p:nvSpPr>
        <p:spPr bwMode="gray">
          <a:xfrm>
            <a:off x="2744344" y="3197836"/>
            <a:ext cx="1959428" cy="2316937"/>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6325" y="3232214"/>
            <a:ext cx="1169927" cy="877446"/>
          </a:xfrm>
          <a:prstGeom prst="rect">
            <a:avLst/>
          </a:prstGeom>
        </p:spPr>
      </p:pic>
      <p:sp>
        <p:nvSpPr>
          <p:cNvPr id="19" name="Rectangle 18"/>
          <p:cNvSpPr/>
          <p:nvPr/>
        </p:nvSpPr>
        <p:spPr bwMode="gray">
          <a:xfrm>
            <a:off x="2832577" y="4044027"/>
            <a:ext cx="1615670" cy="391344"/>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rPr>
              <a:t>428344 Lager für Unterkorbbefestigung</a:t>
            </a:r>
          </a:p>
        </p:txBody>
      </p:sp>
      <p:sp>
        <p:nvSpPr>
          <p:cNvPr id="20" name="Rectangle 19"/>
          <p:cNvSpPr/>
          <p:nvPr/>
        </p:nvSpPr>
        <p:spPr bwMode="gray">
          <a:xfrm>
            <a:off x="1279928" y="5015697"/>
            <a:ext cx="859399" cy="336884"/>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rPr>
              <a:t>Tassen-Etagere…</a:t>
            </a:r>
          </a:p>
        </p:txBody>
      </p:sp>
      <p:sp>
        <p:nvSpPr>
          <p:cNvPr id="22" name="Rectangle 21"/>
          <p:cNvSpPr/>
          <p:nvPr/>
        </p:nvSpPr>
        <p:spPr bwMode="gray">
          <a:xfrm>
            <a:off x="496157" y="4013388"/>
            <a:ext cx="1643171" cy="685832"/>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072" y="4897506"/>
            <a:ext cx="736795" cy="55259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280" y="4013388"/>
            <a:ext cx="910961" cy="683221"/>
          </a:xfrm>
          <a:prstGeom prst="rect">
            <a:avLst/>
          </a:prstGeom>
        </p:spPr>
      </p:pic>
      <p:sp>
        <p:nvSpPr>
          <p:cNvPr id="23" name="Rectangle 22"/>
          <p:cNvSpPr/>
          <p:nvPr/>
        </p:nvSpPr>
        <p:spPr bwMode="gray">
          <a:xfrm>
            <a:off x="1279928" y="4226535"/>
            <a:ext cx="947633" cy="336884"/>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rPr>
              <a:t>Seitenlager für</a:t>
            </a:r>
            <a:r>
              <a:rPr kumimoji="0" lang="de-DE" sz="1000" b="1" i="0" u="none" strike="noStrike" kern="0" cap="none" spc="0" normalizeH="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rPr>
              <a:t> </a:t>
            </a:r>
            <a:r>
              <a:rPr kumimoji="0" lang="de-DE" sz="1000" b="1" i="0" u="none" strike="noStrike" kern="0" cap="none" spc="0" normalizeH="0" noProof="0" dirty="0" err="1" smtClean="0">
                <a:ln>
                  <a:noFill/>
                </a:ln>
                <a:solidFill>
                  <a:schemeClr val="tx1">
                    <a:lumMod val="75000"/>
                    <a:lumOff val="25000"/>
                  </a:schemeClr>
                </a:solidFill>
                <a:effectLst/>
                <a:uLnTx/>
                <a:uFillTx/>
                <a:latin typeface="+mn-lt"/>
                <a:ea typeface="Arial Unicode MS" pitchFamily="34" charset="-128"/>
                <a:cs typeface="Arial Unicode MS" pitchFamily="34" charset="-128"/>
              </a:rPr>
              <a:t>U</a:t>
            </a:r>
            <a:r>
              <a:rPr kumimoji="0" lang="de-DE" sz="1000" b="1" i="0" u="none" strike="noStrike" kern="0" cap="none" spc="0" normalizeH="0" baseline="0" noProof="0" dirty="0" err="1" smtClean="0">
                <a:ln>
                  <a:noFill/>
                </a:ln>
                <a:solidFill>
                  <a:schemeClr val="tx1">
                    <a:lumMod val="75000"/>
                    <a:lumOff val="25000"/>
                  </a:schemeClr>
                </a:solidFill>
                <a:effectLst/>
                <a:uLnTx/>
                <a:uFillTx/>
                <a:latin typeface="+mn-lt"/>
                <a:ea typeface="Arial Unicode MS" pitchFamily="34" charset="-128"/>
                <a:cs typeface="Arial Unicode MS" pitchFamily="34" charset="-128"/>
              </a:rPr>
              <a:t>nterk</a:t>
            </a:r>
            <a:r>
              <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rPr>
              <a:t>…</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675" y="4826765"/>
            <a:ext cx="590550" cy="276225"/>
          </a:xfrm>
          <a:prstGeom prst="rect">
            <a:avLst/>
          </a:prstGeom>
        </p:spPr>
      </p:pic>
      <p:sp>
        <p:nvSpPr>
          <p:cNvPr id="25" name="Rectangle 24"/>
          <p:cNvSpPr/>
          <p:nvPr/>
        </p:nvSpPr>
        <p:spPr bwMode="gray">
          <a:xfrm>
            <a:off x="2893736" y="4782460"/>
            <a:ext cx="739654" cy="391344"/>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de-DE" sz="1000" b="1" kern="0" noProof="0" dirty="0" smtClean="0">
                <a:solidFill>
                  <a:schemeClr val="tx1">
                    <a:lumMod val="75000"/>
                    <a:lumOff val="25000"/>
                  </a:schemeClr>
                </a:solidFill>
                <a:latin typeface="+mn-lt"/>
                <a:ea typeface="Arial Unicode MS" pitchFamily="34" charset="-128"/>
                <a:cs typeface="Arial Unicode MS" pitchFamily="34" charset="-128"/>
              </a:rPr>
              <a:t>5.95 EUR</a:t>
            </a:r>
            <a:endPar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endParaRPr>
          </a:p>
        </p:txBody>
      </p:sp>
      <p:sp>
        <p:nvSpPr>
          <p:cNvPr id="26" name="Rectangle 25"/>
          <p:cNvSpPr/>
          <p:nvPr/>
        </p:nvSpPr>
        <p:spPr bwMode="gray">
          <a:xfrm>
            <a:off x="2893736" y="5128129"/>
            <a:ext cx="739654" cy="391344"/>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de-DE" sz="1000" b="1" kern="0" noProof="0" dirty="0" smtClean="0">
                <a:solidFill>
                  <a:schemeClr val="tx1">
                    <a:lumMod val="75000"/>
                    <a:lumOff val="25000"/>
                  </a:schemeClr>
                </a:solidFill>
                <a:latin typeface="+mn-lt"/>
                <a:ea typeface="Arial Unicode MS" pitchFamily="34" charset="-128"/>
                <a:cs typeface="Arial Unicode MS" pitchFamily="34" charset="-128"/>
              </a:rPr>
              <a:t>0.10 EUR</a:t>
            </a:r>
            <a:endParaRPr kumimoji="0" lang="de-DE" sz="1000" b="1" i="0" u="none" strike="noStrike" kern="0" cap="none" spc="0" normalizeH="0" baseline="0" noProof="0" dirty="0" smtClean="0">
              <a:ln>
                <a:noFill/>
              </a:ln>
              <a:solidFill>
                <a:schemeClr val="tx1">
                  <a:lumMod val="75000"/>
                  <a:lumOff val="25000"/>
                </a:schemeClr>
              </a:solidFill>
              <a:effectLst/>
              <a:uLnTx/>
              <a:uFillTx/>
              <a:latin typeface="+mn-lt"/>
              <a:ea typeface="Arial Unicode MS" pitchFamily="34" charset="-128"/>
              <a:cs typeface="Arial Unicode MS" pitchFamily="34" charset="-128"/>
            </a:endParaRP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4533" y="5173877"/>
            <a:ext cx="942975" cy="276225"/>
          </a:xfrm>
          <a:prstGeom prst="rect">
            <a:avLst/>
          </a:prstGeom>
        </p:spPr>
      </p:pic>
      <p:sp>
        <p:nvSpPr>
          <p:cNvPr id="28" name="Oval 27"/>
          <p:cNvSpPr/>
          <p:nvPr/>
        </p:nvSpPr>
        <p:spPr bwMode="gray">
          <a:xfrm>
            <a:off x="2744344" y="5102990"/>
            <a:ext cx="2198916" cy="507163"/>
          </a:xfrm>
          <a:prstGeom prst="ellipse">
            <a:avLst/>
          </a:prstGeom>
          <a:noFill/>
          <a:ln w="508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0" name="Rounded Rectangle 29"/>
          <p:cNvSpPr/>
          <p:nvPr/>
        </p:nvSpPr>
        <p:spPr bwMode="gray">
          <a:xfrm rot="1944853">
            <a:off x="5110906" y="3908486"/>
            <a:ext cx="2853203" cy="1051904"/>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de-DE" sz="2400" kern="0" dirty="0" smtClean="0">
                <a:ea typeface="Arial Unicode MS" pitchFamily="34" charset="-128"/>
                <a:cs typeface="Arial Unicode MS" pitchFamily="34" charset="-128"/>
              </a:rPr>
              <a:t>In 7+ </a:t>
            </a:r>
            <a:r>
              <a:rPr lang="de-DE" sz="2400" kern="0" dirty="0" err="1" smtClean="0">
                <a:ea typeface="Arial Unicode MS" pitchFamily="34" charset="-128"/>
                <a:cs typeface="Arial Unicode MS" pitchFamily="34" charset="-128"/>
              </a:rPr>
              <a:t>years</a:t>
            </a:r>
            <a:r>
              <a:rPr lang="de-DE" sz="2400" kern="0" dirty="0" smtClean="0">
                <a:ea typeface="Arial Unicode MS" pitchFamily="34" charset="-128"/>
                <a:cs typeface="Arial Unicode MS" pitchFamily="34" charset="-128"/>
              </a:rPr>
              <a:t>?!</a:t>
            </a:r>
            <a:endParaRPr lang="de-DE" sz="24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65895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How things should be.</a:t>
            </a:r>
            <a:endParaRPr lang="en-US" sz="2000" dirty="0">
              <a:solidFill>
                <a:schemeClr val="accent2"/>
              </a:solidFill>
              <a:latin typeface="+mj-lt"/>
              <a:ea typeface="+mj-ea"/>
              <a:cs typeface="+mj-cs"/>
            </a:endParaRPr>
          </a:p>
        </p:txBody>
      </p:sp>
      <p:sp>
        <p:nvSpPr>
          <p:cNvPr id="29" name="Text Placeholder 2"/>
          <p:cNvSpPr txBox="1">
            <a:spLocks/>
          </p:cNvSpPr>
          <p:nvPr/>
        </p:nvSpPr>
        <p:spPr bwMode="gray">
          <a:xfrm>
            <a:off x="324000" y="1690687"/>
            <a:ext cx="7822473" cy="378745"/>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smtClean="0"/>
              <a:t>This also </a:t>
            </a:r>
            <a:r>
              <a:rPr lang="de-DE" dirty="0" err="1" smtClean="0"/>
              <a:t>is</a:t>
            </a:r>
            <a:r>
              <a:rPr lang="de-DE" dirty="0" smtClean="0"/>
              <a:t> an </a:t>
            </a:r>
            <a:r>
              <a:rPr lang="de-DE" dirty="0" err="1" smtClean="0"/>
              <a:t>information</a:t>
            </a:r>
            <a:r>
              <a:rPr lang="de-DE" dirty="0" smtClean="0"/>
              <a:t> </a:t>
            </a:r>
            <a:r>
              <a:rPr lang="de-DE" dirty="0" err="1" smtClean="0"/>
              <a:t>management</a:t>
            </a:r>
            <a:r>
              <a:rPr lang="de-DE" dirty="0" smtClean="0"/>
              <a:t> </a:t>
            </a:r>
            <a:r>
              <a:rPr lang="de-DE" dirty="0" err="1" smtClean="0"/>
              <a:t>problem</a:t>
            </a:r>
            <a:r>
              <a:rPr lang="de-DE" dirty="0" smtClean="0"/>
              <a:t>.</a:t>
            </a:r>
            <a:endParaRPr lang="de-DE" dirty="0">
              <a:sym typeface="Wingdings" pitchFamily="2" charset="2"/>
            </a:endParaRPr>
          </a:p>
        </p:txBody>
      </p:sp>
      <p:sp>
        <p:nvSpPr>
          <p:cNvPr id="31" name="Text Placeholder 2"/>
          <p:cNvSpPr txBox="1">
            <a:spLocks/>
          </p:cNvSpPr>
          <p:nvPr/>
        </p:nvSpPr>
        <p:spPr bwMode="gray">
          <a:xfrm>
            <a:off x="324000" y="2032459"/>
            <a:ext cx="8496000" cy="378745"/>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smtClean="0">
                <a:sym typeface="Wingdings" pitchFamily="2" charset="2"/>
              </a:rPr>
              <a:t>How</a:t>
            </a:r>
            <a:r>
              <a:rPr lang="de-DE" dirty="0" smtClean="0">
                <a:sym typeface="Wingdings" pitchFamily="2" charset="2"/>
              </a:rPr>
              <a:t> </a:t>
            </a:r>
            <a:r>
              <a:rPr lang="de-DE" dirty="0" err="1" smtClean="0">
                <a:sym typeface="Wingdings" pitchFamily="2" charset="2"/>
              </a:rPr>
              <a:t>does</a:t>
            </a:r>
            <a:r>
              <a:rPr lang="de-DE" dirty="0" smtClean="0">
                <a:sym typeface="Wingdings" pitchFamily="2" charset="2"/>
              </a:rPr>
              <a:t> </a:t>
            </a:r>
            <a:r>
              <a:rPr lang="de-DE" dirty="0" err="1" smtClean="0">
                <a:sym typeface="Wingdings" pitchFamily="2" charset="2"/>
              </a:rPr>
              <a:t>th</a:t>
            </a:r>
            <a:r>
              <a:rPr lang="de-DE" dirty="0" err="1" smtClean="0">
                <a:sym typeface="Wingdings" pitchFamily="2" charset="2"/>
              </a:rPr>
              <a:t>e</a:t>
            </a:r>
            <a:r>
              <a:rPr lang="de-DE" dirty="0" smtClean="0">
                <a:sym typeface="Wingdings" pitchFamily="2" charset="2"/>
              </a:rPr>
              <a:t> CAD </a:t>
            </a:r>
            <a:r>
              <a:rPr lang="de-DE" dirty="0" err="1" smtClean="0">
                <a:sym typeface="Wingdings" pitchFamily="2" charset="2"/>
              </a:rPr>
              <a:t>drawing</a:t>
            </a:r>
            <a:r>
              <a:rPr lang="de-DE" dirty="0" smtClean="0">
                <a:sym typeface="Wingdings" pitchFamily="2" charset="2"/>
              </a:rPr>
              <a:t> </a:t>
            </a:r>
            <a:r>
              <a:rPr lang="de-DE" dirty="0" err="1" smtClean="0">
                <a:sym typeface="Wingdings" pitchFamily="2" charset="2"/>
              </a:rPr>
              <a:t>get</a:t>
            </a:r>
            <a:r>
              <a:rPr lang="de-DE" dirty="0" smtClean="0">
                <a:sym typeface="Wingdings" pitchFamily="2" charset="2"/>
              </a:rPr>
              <a:t> </a:t>
            </a:r>
            <a:r>
              <a:rPr lang="de-DE" dirty="0" err="1" smtClean="0">
                <a:sym typeface="Wingdings" pitchFamily="2" charset="2"/>
              </a:rPr>
              <a:t>from</a:t>
            </a:r>
            <a:r>
              <a:rPr lang="de-DE" dirty="0" smtClean="0">
                <a:sym typeface="Wingdings" pitchFamily="2" charset="2"/>
              </a:rPr>
              <a:t> </a:t>
            </a:r>
            <a:r>
              <a:rPr lang="de-DE" dirty="0" err="1" smtClean="0">
                <a:sym typeface="Wingdings" pitchFamily="2" charset="2"/>
              </a:rPr>
              <a:t>the</a:t>
            </a:r>
            <a:r>
              <a:rPr lang="de-DE" dirty="0" smtClean="0">
                <a:sym typeface="Wingdings" pitchFamily="2" charset="2"/>
              </a:rPr>
              <a:t> OEM </a:t>
            </a:r>
            <a:r>
              <a:rPr lang="de-DE" dirty="0" err="1" smtClean="0">
                <a:sym typeface="Wingdings" pitchFamily="2" charset="2"/>
              </a:rPr>
              <a:t>to</a:t>
            </a:r>
            <a:r>
              <a:rPr lang="de-DE" dirty="0" smtClean="0">
                <a:sym typeface="Wingdings" pitchFamily="2" charset="2"/>
              </a:rPr>
              <a:t> </a:t>
            </a:r>
            <a:r>
              <a:rPr lang="de-DE" dirty="0" err="1" smtClean="0">
                <a:sym typeface="Wingdings" pitchFamily="2" charset="2"/>
              </a:rPr>
              <a:t>the</a:t>
            </a:r>
            <a:r>
              <a:rPr lang="de-DE" dirty="0" smtClean="0">
                <a:sym typeface="Wingdings" pitchFamily="2" charset="2"/>
              </a:rPr>
              <a:t> 3D </a:t>
            </a:r>
            <a:r>
              <a:rPr lang="de-DE" dirty="0" err="1" smtClean="0">
                <a:sym typeface="Wingdings" pitchFamily="2" charset="2"/>
              </a:rPr>
              <a:t>printer</a:t>
            </a:r>
            <a:r>
              <a:rPr lang="de-DE" dirty="0">
                <a:sym typeface="Wingdings" pitchFamily="2" charset="2"/>
              </a:rPr>
              <a:t> </a:t>
            </a:r>
            <a:r>
              <a:rPr lang="de-DE" dirty="0" smtClean="0">
                <a:sym typeface="Wingdings" pitchFamily="2" charset="2"/>
              </a:rPr>
              <a:t>– </a:t>
            </a:r>
            <a:r>
              <a:rPr lang="de-DE" dirty="0" err="1" smtClean="0">
                <a:sym typeface="Wingdings" pitchFamily="2" charset="2"/>
              </a:rPr>
              <a:t>securely</a:t>
            </a:r>
            <a:r>
              <a:rPr lang="de-DE" dirty="0" smtClean="0">
                <a:sym typeface="Wingdings" pitchFamily="2" charset="2"/>
              </a:rPr>
              <a:t>?</a:t>
            </a:r>
            <a:endParaRPr lang="de-DE"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2461114"/>
            <a:ext cx="5726164" cy="3815057"/>
          </a:xfrm>
          <a:prstGeom prst="rect">
            <a:avLst/>
          </a:prstGeom>
        </p:spPr>
      </p:pic>
    </p:spTree>
    <p:extLst>
      <p:ext uri="{BB962C8B-B14F-4D97-AF65-F5344CB8AC3E}">
        <p14:creationId xmlns:p14="http://schemas.microsoft.com/office/powerpoint/2010/main" val="2810548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690687"/>
            <a:ext cx="8494713" cy="825632"/>
          </a:xfrm>
        </p:spPr>
        <p:txBody>
          <a:bodyPr/>
          <a:lstStyle/>
          <a:p>
            <a:pPr lvl="1"/>
            <a:r>
              <a:rPr lang="de-DE" dirty="0" smtClean="0"/>
              <a:t>„</a:t>
            </a:r>
            <a:r>
              <a:rPr lang="de-DE" dirty="0" err="1" smtClean="0"/>
              <a:t>We</a:t>
            </a:r>
            <a:r>
              <a:rPr lang="de-DE" dirty="0" smtClean="0"/>
              <a:t> </a:t>
            </a:r>
            <a:r>
              <a:rPr lang="de-DE" dirty="0" err="1" smtClean="0"/>
              <a:t>need</a:t>
            </a:r>
            <a:r>
              <a:rPr lang="de-DE" dirty="0" smtClean="0"/>
              <a:t> </a:t>
            </a:r>
            <a:r>
              <a:rPr lang="de-DE" dirty="0" err="1" smtClean="0"/>
              <a:t>to</a:t>
            </a:r>
            <a:r>
              <a:rPr lang="de-DE" dirty="0" smtClean="0"/>
              <a:t> </a:t>
            </a:r>
            <a:r>
              <a:rPr lang="de-DE" dirty="0" err="1" smtClean="0"/>
              <a:t>talk</a:t>
            </a:r>
            <a:r>
              <a:rPr lang="de-DE" dirty="0" smtClean="0"/>
              <a:t>!“ Enterprises must </a:t>
            </a:r>
            <a:r>
              <a:rPr lang="de-DE" dirty="0" err="1" smtClean="0"/>
              <a:t>collaborate</a:t>
            </a:r>
            <a:r>
              <a:rPr lang="de-DE" dirty="0" smtClean="0"/>
              <a:t>, </a:t>
            </a:r>
            <a:r>
              <a:rPr lang="de-DE" dirty="0" err="1" smtClean="0"/>
              <a:t>exchange</a:t>
            </a:r>
            <a:r>
              <a:rPr lang="de-DE" dirty="0" smtClean="0"/>
              <a:t> </a:t>
            </a:r>
            <a:r>
              <a:rPr lang="de-DE" dirty="0" err="1" smtClean="0"/>
              <a:t>information</a:t>
            </a:r>
            <a:r>
              <a:rPr lang="de-DE" dirty="0" smtClean="0"/>
              <a:t>.</a:t>
            </a:r>
          </a:p>
          <a:p>
            <a:pPr lvl="1"/>
            <a:r>
              <a:rPr lang="de-DE" dirty="0" smtClean="0"/>
              <a:t>Consumer, OEM, </a:t>
            </a:r>
            <a:r>
              <a:rPr lang="de-DE" dirty="0" err="1" smtClean="0"/>
              <a:t>supplier</a:t>
            </a:r>
            <a:r>
              <a:rPr lang="de-DE" dirty="0" smtClean="0"/>
              <a:t>, </a:t>
            </a:r>
            <a:r>
              <a:rPr lang="de-DE" dirty="0" err="1" smtClean="0"/>
              <a:t>support</a:t>
            </a:r>
            <a:r>
              <a:rPr lang="de-DE" dirty="0" smtClean="0"/>
              <a:t>, </a:t>
            </a:r>
            <a:r>
              <a:rPr lang="de-DE" dirty="0" err="1" smtClean="0"/>
              <a:t>repair</a:t>
            </a:r>
            <a:r>
              <a:rPr lang="de-DE" dirty="0" smtClean="0"/>
              <a:t> </a:t>
            </a:r>
            <a:r>
              <a:rPr lang="de-DE" dirty="0" err="1" smtClean="0"/>
              <a:t>shop</a:t>
            </a:r>
            <a:r>
              <a:rPr lang="de-DE" dirty="0" smtClean="0"/>
              <a:t>, </a:t>
            </a:r>
            <a:r>
              <a:rPr lang="de-DE" dirty="0" err="1" smtClean="0"/>
              <a:t>insurance</a:t>
            </a:r>
            <a:r>
              <a:rPr lang="de-DE" dirty="0" smtClean="0"/>
              <a:t> </a:t>
            </a:r>
            <a:r>
              <a:rPr lang="de-DE" dirty="0" err="1" smtClean="0"/>
              <a:t>company</a:t>
            </a:r>
            <a:r>
              <a:rPr lang="de-DE" dirty="0" smtClean="0"/>
              <a:t>...</a:t>
            </a:r>
            <a:endParaRPr lang="de-DE" dirty="0"/>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a:solidFill>
                  <a:schemeClr val="accent2"/>
                </a:solidFill>
              </a:rPr>
              <a:t>How things should be.</a:t>
            </a:r>
            <a:endParaRPr lang="en-US" sz="2000" dirty="0">
              <a:solidFill>
                <a:schemeClr val="accent2"/>
              </a:solidFill>
              <a:latin typeface="+mj-lt"/>
              <a:ea typeface="+mj-ea"/>
              <a:cs typeface="+mj-cs"/>
            </a:endParaRPr>
          </a:p>
        </p:txBody>
      </p:sp>
      <p:grpSp>
        <p:nvGrpSpPr>
          <p:cNvPr id="12" name="Group 11"/>
          <p:cNvGrpSpPr/>
          <p:nvPr/>
        </p:nvGrpSpPr>
        <p:grpSpPr>
          <a:xfrm>
            <a:off x="1550951" y="3282496"/>
            <a:ext cx="476412" cy="709653"/>
            <a:chOff x="927009" y="4434902"/>
            <a:chExt cx="476412" cy="709653"/>
          </a:xfrm>
        </p:grpSpPr>
        <p:pic>
          <p:nvPicPr>
            <p:cNvPr id="1028" name="Picture 4" descr="\\dwdf213\dm\general\icon_library\op\48x48\plain\dude4.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221" y="443490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7009" y="4898334"/>
              <a:ext cx="476412" cy="246221"/>
            </a:xfrm>
            <a:prstGeom prst="rect">
              <a:avLst/>
            </a:prstGeom>
            <a:noFill/>
          </p:spPr>
          <p:txBody>
            <a:bodyPr wrap="none" rtlCol="0">
              <a:spAutoFit/>
            </a:bodyPr>
            <a:lstStyle/>
            <a:p>
              <a:pP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OEM</a:t>
              </a:r>
              <a:endParaRPr lang="de-DE" sz="1800" kern="0" dirty="0" smtClean="0">
                <a:ea typeface="Arial Unicode MS" pitchFamily="34" charset="-128"/>
                <a:cs typeface="Arial Unicode MS" pitchFamily="34" charset="-128"/>
              </a:endParaRPr>
            </a:p>
          </p:txBody>
        </p:sp>
      </p:grpSp>
      <p:grpSp>
        <p:nvGrpSpPr>
          <p:cNvPr id="10" name="Group 9"/>
          <p:cNvGrpSpPr/>
          <p:nvPr/>
        </p:nvGrpSpPr>
        <p:grpSpPr>
          <a:xfrm>
            <a:off x="1494987" y="4741588"/>
            <a:ext cx="843501" cy="852988"/>
            <a:chOff x="1315497" y="3410499"/>
            <a:chExt cx="843501" cy="852988"/>
          </a:xfrm>
        </p:grpSpPr>
        <p:pic>
          <p:nvPicPr>
            <p:cNvPr id="1026" name="Picture 2" descr="\\dwdf213\dm\general\icon_library\op\48x48\plain\dude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12" y="341049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15497" y="3863377"/>
              <a:ext cx="843501"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err="1" smtClean="0">
                  <a:ea typeface="Arial Unicode MS" pitchFamily="34" charset="-128"/>
                  <a:cs typeface="Arial Unicode MS" pitchFamily="34" charset="-128"/>
                </a:rPr>
                <a:t>Component</a:t>
              </a:r>
              <a:r>
                <a:rPr lang="de-DE" sz="1000" kern="0" dirty="0">
                  <a:ea typeface="Arial Unicode MS" pitchFamily="34" charset="-128"/>
                  <a:cs typeface="Arial Unicode MS" pitchFamily="34" charset="-128"/>
                </a:rPr>
                <a:t/>
              </a:r>
              <a:br>
                <a:rPr lang="de-DE" sz="1000" kern="0" dirty="0">
                  <a:ea typeface="Arial Unicode MS" pitchFamily="34" charset="-128"/>
                  <a:cs typeface="Arial Unicode MS" pitchFamily="34" charset="-128"/>
                </a:rPr>
              </a:br>
              <a:r>
                <a:rPr lang="de-DE" sz="1000" kern="0" dirty="0" err="1" smtClean="0">
                  <a:ea typeface="Arial Unicode MS" pitchFamily="34" charset="-128"/>
                  <a:cs typeface="Arial Unicode MS" pitchFamily="34" charset="-128"/>
                </a:rPr>
                <a:t>Supplier</a:t>
              </a:r>
              <a:endParaRPr lang="de-DE" sz="1800" kern="0" dirty="0" smtClean="0">
                <a:ea typeface="Arial Unicode MS" pitchFamily="34" charset="-128"/>
                <a:cs typeface="Arial Unicode MS" pitchFamily="34" charset="-128"/>
              </a:endParaRPr>
            </a:p>
          </p:txBody>
        </p:sp>
      </p:grpSp>
      <p:grpSp>
        <p:nvGrpSpPr>
          <p:cNvPr id="8" name="Group 7"/>
          <p:cNvGrpSpPr/>
          <p:nvPr/>
        </p:nvGrpSpPr>
        <p:grpSpPr>
          <a:xfrm>
            <a:off x="4152163" y="4537435"/>
            <a:ext cx="561372" cy="865506"/>
            <a:chOff x="2670078" y="2722980"/>
            <a:chExt cx="561372" cy="865506"/>
          </a:xfrm>
        </p:grpSpPr>
        <p:pic>
          <p:nvPicPr>
            <p:cNvPr id="1030" name="Picture 6" descr="\\dwdf213\dm\general\icon_library\op\48x48\plain\worker.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0777" y="272298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70078" y="3188376"/>
              <a:ext cx="561372"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err="1" smtClean="0">
                  <a:ea typeface="Arial Unicode MS" pitchFamily="34" charset="-128"/>
                  <a:cs typeface="Arial Unicode MS" pitchFamily="34" charset="-128"/>
                </a:rPr>
                <a:t>Repair</a:t>
              </a:r>
              <a:r>
                <a:rPr lang="de-DE" sz="1000" kern="0" dirty="0">
                  <a:ea typeface="Arial Unicode MS" pitchFamily="34" charset="-128"/>
                  <a:cs typeface="Arial Unicode MS" pitchFamily="34" charset="-128"/>
                </a:rPr>
                <a:t/>
              </a:r>
              <a:br>
                <a:rPr lang="de-DE" sz="1000" kern="0" dirty="0">
                  <a:ea typeface="Arial Unicode MS" pitchFamily="34" charset="-128"/>
                  <a:cs typeface="Arial Unicode MS" pitchFamily="34" charset="-128"/>
                </a:rPr>
              </a:br>
              <a:r>
                <a:rPr lang="de-DE" sz="1000" kern="0" dirty="0" smtClean="0">
                  <a:ea typeface="Arial Unicode MS" pitchFamily="34" charset="-128"/>
                  <a:cs typeface="Arial Unicode MS" pitchFamily="34" charset="-128"/>
                </a:rPr>
                <a:t>Shop</a:t>
              </a:r>
              <a:endParaRPr lang="de-DE" sz="1800" kern="0" dirty="0" smtClean="0">
                <a:ea typeface="Arial Unicode MS" pitchFamily="34" charset="-128"/>
                <a:cs typeface="Arial Unicode MS" pitchFamily="34" charset="-128"/>
              </a:endParaRPr>
            </a:p>
          </p:txBody>
        </p:sp>
      </p:grpSp>
      <p:grpSp>
        <p:nvGrpSpPr>
          <p:cNvPr id="7" name="Group 6"/>
          <p:cNvGrpSpPr/>
          <p:nvPr/>
        </p:nvGrpSpPr>
        <p:grpSpPr>
          <a:xfrm>
            <a:off x="2849540" y="5277676"/>
            <a:ext cx="630301" cy="685800"/>
            <a:chOff x="2624226" y="4206302"/>
            <a:chExt cx="630301" cy="685800"/>
          </a:xfrm>
        </p:grpSpPr>
        <p:pic>
          <p:nvPicPr>
            <p:cNvPr id="1032" name="Picture 8" descr="\\dwdf213\dm\general\icon_library\op\48x48\plain\user_headset.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5604" y="420630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24226" y="4645881"/>
              <a:ext cx="630301" cy="246221"/>
            </a:xfrm>
            <a:prstGeom prst="rect">
              <a:avLst/>
            </a:prstGeom>
            <a:noFill/>
          </p:spPr>
          <p:txBody>
            <a:bodyPr wrap="none" rtlCol="0">
              <a:spAutoFit/>
            </a:bodyPr>
            <a:lstStyle/>
            <a:p>
              <a:pP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Support</a:t>
              </a:r>
              <a:endParaRPr lang="de-DE" sz="1800" kern="0" dirty="0" smtClean="0">
                <a:ea typeface="Arial Unicode MS" pitchFamily="34" charset="-128"/>
                <a:cs typeface="Arial Unicode MS" pitchFamily="34" charset="-128"/>
              </a:endParaRPr>
            </a:p>
          </p:txBody>
        </p:sp>
      </p:grpSp>
      <p:sp>
        <p:nvSpPr>
          <p:cNvPr id="14" name="Oval 13"/>
          <p:cNvSpPr/>
          <p:nvPr/>
        </p:nvSpPr>
        <p:spPr bwMode="gray">
          <a:xfrm>
            <a:off x="2207673" y="3374168"/>
            <a:ext cx="1724891" cy="1724891"/>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5301" y="3737406"/>
            <a:ext cx="1365288" cy="1023965"/>
          </a:xfrm>
          <a:prstGeom prst="rect">
            <a:avLst/>
          </a:prstGeom>
        </p:spPr>
      </p:pic>
      <p:grpSp>
        <p:nvGrpSpPr>
          <p:cNvPr id="16" name="Group 15"/>
          <p:cNvGrpSpPr/>
          <p:nvPr/>
        </p:nvGrpSpPr>
        <p:grpSpPr>
          <a:xfrm>
            <a:off x="2682832" y="2538525"/>
            <a:ext cx="774571" cy="696865"/>
            <a:chOff x="1158277" y="2578767"/>
            <a:chExt cx="774571" cy="696865"/>
          </a:xfrm>
        </p:grpSpPr>
        <p:pic>
          <p:nvPicPr>
            <p:cNvPr id="1034" name="Picture 10" descr="\\dwdf213\dm\general\icon_library\op\48x48\plain\user1.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6963" y="257876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158277" y="3029411"/>
              <a:ext cx="774571" cy="246221"/>
            </a:xfrm>
            <a:prstGeom prst="rect">
              <a:avLst/>
            </a:prstGeom>
            <a:noFill/>
          </p:spPr>
          <p:txBody>
            <a:bodyPr wrap="none" rtlCol="0">
              <a:spAutoFit/>
            </a:bodyPr>
            <a:lstStyle/>
            <a:p>
              <a:pP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Consumer</a:t>
              </a:r>
              <a:endParaRPr lang="de-DE" sz="1800" kern="0" dirty="0" smtClean="0">
                <a:ea typeface="Arial Unicode MS" pitchFamily="34" charset="-128"/>
                <a:cs typeface="Arial Unicode MS" pitchFamily="34" charset="-128"/>
              </a:endParaRPr>
            </a:p>
          </p:txBody>
        </p:sp>
      </p:grpSp>
      <p:sp>
        <p:nvSpPr>
          <p:cNvPr id="29" name="TextBox 28"/>
          <p:cNvSpPr txBox="1"/>
          <p:nvPr/>
        </p:nvSpPr>
        <p:spPr>
          <a:xfrm>
            <a:off x="4226537" y="3428090"/>
            <a:ext cx="389850" cy="338554"/>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600" kern="0" dirty="0" smtClean="0">
                <a:ea typeface="Arial Unicode MS" pitchFamily="34" charset="-128"/>
                <a:cs typeface="Arial Unicode MS" pitchFamily="34" charset="-128"/>
              </a:rPr>
              <a:t>…</a:t>
            </a:r>
          </a:p>
        </p:txBody>
      </p:sp>
      <p:pic>
        <p:nvPicPr>
          <p:cNvPr id="1040" name="Picture 16" descr="\\dwdf213\dm\general\icon_library\ap\48x48\plain\copy.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4309" y="3125004"/>
            <a:ext cx="303086" cy="3030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wdf213\dm\general\icon_library\ap\48x48\plain\document_pulse.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1587" y="542620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wdf213\dm\general\icon_library\ap\48x48\plain\document.pn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8458" y="5665602"/>
            <a:ext cx="297873" cy="29787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wdf213\dm\general\icon_library\ap\48x48\plain\form_green.pn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02040" y="5963476"/>
            <a:ext cx="314955" cy="31495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wdf213\dm\general\icon_library\ap\48x48\plain\scroll2.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98718" y="2516319"/>
            <a:ext cx="341571" cy="34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71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690687"/>
            <a:ext cx="4745719" cy="378745"/>
          </a:xfrm>
        </p:spPr>
        <p:txBody>
          <a:bodyPr/>
          <a:lstStyle/>
          <a:p>
            <a:pPr lvl="1"/>
            <a:r>
              <a:rPr lang="de-DE" dirty="0" smtClean="0"/>
              <a:t>Find </a:t>
            </a:r>
            <a:r>
              <a:rPr lang="de-DE" dirty="0" err="1" smtClean="0"/>
              <a:t>the</a:t>
            </a:r>
            <a:r>
              <a:rPr lang="de-DE" dirty="0" smtClean="0"/>
              <a:t> </a:t>
            </a:r>
            <a:r>
              <a:rPr lang="de-DE" dirty="0" err="1" smtClean="0"/>
              <a:t>differences</a:t>
            </a:r>
            <a:r>
              <a:rPr lang="de-DE" dirty="0" smtClean="0"/>
              <a:t> </a:t>
            </a:r>
            <a:r>
              <a:rPr lang="de-DE" dirty="0" err="1" smtClean="0"/>
              <a:t>to</a:t>
            </a:r>
            <a:r>
              <a:rPr lang="de-DE" dirty="0" smtClean="0"/>
              <a:t> </a:t>
            </a:r>
            <a:r>
              <a:rPr lang="de-DE" dirty="0" err="1" smtClean="0"/>
              <a:t>Jochen‘s</a:t>
            </a:r>
            <a:r>
              <a:rPr lang="de-DE" dirty="0" smtClean="0"/>
              <a:t> </a:t>
            </a:r>
            <a:r>
              <a:rPr lang="de-DE" dirty="0" err="1" smtClean="0"/>
              <a:t>dishwasher</a:t>
            </a:r>
            <a:r>
              <a:rPr lang="de-DE" dirty="0" smtClean="0"/>
              <a:t>!</a:t>
            </a:r>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What’s the problem?</a:t>
            </a:r>
            <a:endParaRPr lang="en-US" sz="2000" dirty="0">
              <a:solidFill>
                <a:schemeClr val="accent2"/>
              </a:solidFill>
              <a:latin typeface="+mj-lt"/>
              <a:ea typeface="+mj-ea"/>
              <a:cs typeface="+mj-cs"/>
            </a:endParaRPr>
          </a:p>
        </p:txBody>
      </p:sp>
      <p:grpSp>
        <p:nvGrpSpPr>
          <p:cNvPr id="12" name="Group 11"/>
          <p:cNvGrpSpPr/>
          <p:nvPr/>
        </p:nvGrpSpPr>
        <p:grpSpPr>
          <a:xfrm>
            <a:off x="1550951" y="3282496"/>
            <a:ext cx="476412" cy="709653"/>
            <a:chOff x="927009" y="4434902"/>
            <a:chExt cx="476412" cy="709653"/>
          </a:xfrm>
        </p:grpSpPr>
        <p:pic>
          <p:nvPicPr>
            <p:cNvPr id="1028" name="Picture 4" descr="\\dwdf213\dm\general\icon_library\op\48x48\plain\dude4.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221" y="443490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7009" y="4898334"/>
              <a:ext cx="476412" cy="246221"/>
            </a:xfrm>
            <a:prstGeom prst="rect">
              <a:avLst/>
            </a:prstGeom>
            <a:noFill/>
          </p:spPr>
          <p:txBody>
            <a:bodyPr wrap="none" rtlCol="0">
              <a:spAutoFit/>
            </a:bodyPr>
            <a:lstStyle/>
            <a:p>
              <a:pP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OEM</a:t>
              </a:r>
              <a:endParaRPr lang="de-DE" sz="1800" kern="0" dirty="0" smtClean="0">
                <a:ea typeface="Arial Unicode MS" pitchFamily="34" charset="-128"/>
                <a:cs typeface="Arial Unicode MS" pitchFamily="34" charset="-128"/>
              </a:endParaRPr>
            </a:p>
          </p:txBody>
        </p:sp>
      </p:grpSp>
      <p:grpSp>
        <p:nvGrpSpPr>
          <p:cNvPr id="10" name="Group 9"/>
          <p:cNvGrpSpPr/>
          <p:nvPr/>
        </p:nvGrpSpPr>
        <p:grpSpPr>
          <a:xfrm>
            <a:off x="1494987" y="4741588"/>
            <a:ext cx="843501" cy="852988"/>
            <a:chOff x="1315497" y="3410499"/>
            <a:chExt cx="843501" cy="852988"/>
          </a:xfrm>
        </p:grpSpPr>
        <p:pic>
          <p:nvPicPr>
            <p:cNvPr id="1026" name="Picture 2" descr="\\dwdf213\dm\general\icon_library\op\48x48\plain\dude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12" y="341049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15497" y="3863377"/>
              <a:ext cx="843501"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err="1" smtClean="0">
                  <a:ea typeface="Arial Unicode MS" pitchFamily="34" charset="-128"/>
                  <a:cs typeface="Arial Unicode MS" pitchFamily="34" charset="-128"/>
                </a:rPr>
                <a:t>Component</a:t>
              </a:r>
              <a:r>
                <a:rPr lang="de-DE" sz="1000" kern="0" dirty="0">
                  <a:ea typeface="Arial Unicode MS" pitchFamily="34" charset="-128"/>
                  <a:cs typeface="Arial Unicode MS" pitchFamily="34" charset="-128"/>
                </a:rPr>
                <a:t/>
              </a:r>
              <a:br>
                <a:rPr lang="de-DE" sz="1000" kern="0" dirty="0">
                  <a:ea typeface="Arial Unicode MS" pitchFamily="34" charset="-128"/>
                  <a:cs typeface="Arial Unicode MS" pitchFamily="34" charset="-128"/>
                </a:rPr>
              </a:br>
              <a:r>
                <a:rPr lang="de-DE" sz="1000" kern="0" dirty="0" err="1" smtClean="0">
                  <a:ea typeface="Arial Unicode MS" pitchFamily="34" charset="-128"/>
                  <a:cs typeface="Arial Unicode MS" pitchFamily="34" charset="-128"/>
                </a:rPr>
                <a:t>Supplier</a:t>
              </a:r>
              <a:endParaRPr lang="de-DE" sz="1800" kern="0" dirty="0" smtClean="0">
                <a:ea typeface="Arial Unicode MS" pitchFamily="34" charset="-128"/>
                <a:cs typeface="Arial Unicode MS" pitchFamily="34" charset="-128"/>
              </a:endParaRPr>
            </a:p>
          </p:txBody>
        </p:sp>
      </p:grpSp>
      <p:grpSp>
        <p:nvGrpSpPr>
          <p:cNvPr id="8" name="Group 7"/>
          <p:cNvGrpSpPr/>
          <p:nvPr/>
        </p:nvGrpSpPr>
        <p:grpSpPr>
          <a:xfrm>
            <a:off x="3975833" y="4537435"/>
            <a:ext cx="914033" cy="711617"/>
            <a:chOff x="2493748" y="2722980"/>
            <a:chExt cx="914033" cy="711617"/>
          </a:xfrm>
        </p:grpSpPr>
        <p:pic>
          <p:nvPicPr>
            <p:cNvPr id="1030" name="Picture 6" descr="\\dwdf213\dm\general\icon_library\op\48x48\plain\worker.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0777" y="272298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93748" y="3188376"/>
              <a:ext cx="914033" cy="246221"/>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Maintenance</a:t>
              </a:r>
              <a:endParaRPr lang="de-DE" sz="1800" kern="0" dirty="0" smtClean="0">
                <a:ea typeface="Arial Unicode MS" pitchFamily="34" charset="-128"/>
                <a:cs typeface="Arial Unicode MS" pitchFamily="34" charset="-128"/>
              </a:endParaRPr>
            </a:p>
          </p:txBody>
        </p:sp>
      </p:grpSp>
      <p:grpSp>
        <p:nvGrpSpPr>
          <p:cNvPr id="7" name="Group 6"/>
          <p:cNvGrpSpPr/>
          <p:nvPr/>
        </p:nvGrpSpPr>
        <p:grpSpPr>
          <a:xfrm>
            <a:off x="2849540" y="5277676"/>
            <a:ext cx="630301" cy="685800"/>
            <a:chOff x="2624226" y="4206302"/>
            <a:chExt cx="630301" cy="685800"/>
          </a:xfrm>
        </p:grpSpPr>
        <p:pic>
          <p:nvPicPr>
            <p:cNvPr id="1032" name="Picture 8" descr="\\dwdf213\dm\general\icon_library\op\48x48\plain\user_headset.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5604" y="420630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24226" y="4645881"/>
              <a:ext cx="630301" cy="246221"/>
            </a:xfrm>
            <a:prstGeom prst="rect">
              <a:avLst/>
            </a:prstGeom>
            <a:noFill/>
          </p:spPr>
          <p:txBody>
            <a:bodyPr wrap="none" rtlCol="0">
              <a:spAutoFit/>
            </a:bodyPr>
            <a:lstStyle/>
            <a:p>
              <a:pP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Support</a:t>
              </a:r>
              <a:endParaRPr lang="de-DE" sz="1800" kern="0" dirty="0" smtClean="0">
                <a:ea typeface="Arial Unicode MS" pitchFamily="34" charset="-128"/>
                <a:cs typeface="Arial Unicode MS" pitchFamily="34" charset="-128"/>
              </a:endParaRPr>
            </a:p>
          </p:txBody>
        </p:sp>
      </p:grpSp>
      <p:sp>
        <p:nvSpPr>
          <p:cNvPr id="14" name="Oval 13"/>
          <p:cNvSpPr/>
          <p:nvPr/>
        </p:nvSpPr>
        <p:spPr bwMode="gray">
          <a:xfrm>
            <a:off x="2207673" y="3374168"/>
            <a:ext cx="1724891" cy="1724891"/>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16" name="Group 15"/>
          <p:cNvGrpSpPr/>
          <p:nvPr/>
        </p:nvGrpSpPr>
        <p:grpSpPr>
          <a:xfrm>
            <a:off x="2730957" y="2538525"/>
            <a:ext cx="688009" cy="850754"/>
            <a:chOff x="1206402" y="2578767"/>
            <a:chExt cx="688009" cy="850754"/>
          </a:xfrm>
        </p:grpSpPr>
        <p:pic>
          <p:nvPicPr>
            <p:cNvPr id="1034" name="Picture 10" descr="\\dwdf213\dm\general\icon_library\op\48x48\plain\user1.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6963" y="257876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206402" y="3029411"/>
              <a:ext cx="688009"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err="1" smtClean="0">
                  <a:ea typeface="Arial Unicode MS" pitchFamily="34" charset="-128"/>
                  <a:cs typeface="Arial Unicode MS" pitchFamily="34" charset="-128"/>
                </a:rPr>
                <a:t>Owner</a:t>
              </a:r>
              <a:r>
                <a:rPr lang="de-DE" sz="1000" kern="0" dirty="0" smtClean="0">
                  <a:ea typeface="Arial Unicode MS" pitchFamily="34" charset="-128"/>
                  <a:cs typeface="Arial Unicode MS" pitchFamily="34" charset="-128"/>
                </a:rPr>
                <a:t>/</a:t>
              </a:r>
              <a:br>
                <a:rPr lang="de-DE" sz="1000" kern="0" dirty="0" smtClean="0">
                  <a:ea typeface="Arial Unicode MS" pitchFamily="34" charset="-128"/>
                  <a:cs typeface="Arial Unicode MS" pitchFamily="34" charset="-128"/>
                </a:rPr>
              </a:br>
              <a:r>
                <a:rPr lang="de-DE" sz="1000" kern="0" dirty="0" smtClean="0">
                  <a:ea typeface="Arial Unicode MS" pitchFamily="34" charset="-128"/>
                  <a:cs typeface="Arial Unicode MS" pitchFamily="34" charset="-128"/>
                </a:rPr>
                <a:t>Operator</a:t>
              </a:r>
              <a:endParaRPr lang="de-DE" sz="1800" kern="0" dirty="0" smtClean="0">
                <a:ea typeface="Arial Unicode MS" pitchFamily="34" charset="-128"/>
                <a:cs typeface="Arial Unicode MS" pitchFamily="34" charset="-128"/>
              </a:endParaRPr>
            </a:p>
          </p:txBody>
        </p:sp>
      </p:grpSp>
      <p:grpSp>
        <p:nvGrpSpPr>
          <p:cNvPr id="17" name="Group 16"/>
          <p:cNvGrpSpPr/>
          <p:nvPr/>
        </p:nvGrpSpPr>
        <p:grpSpPr>
          <a:xfrm>
            <a:off x="4056618" y="3126215"/>
            <a:ext cx="729688" cy="841653"/>
            <a:chOff x="4624828" y="2951580"/>
            <a:chExt cx="729688" cy="841653"/>
          </a:xfrm>
        </p:grpSpPr>
        <p:pic>
          <p:nvPicPr>
            <p:cNvPr id="1036" name="Picture 12" descr="\\dwdf213\dm\general\icon_library\op\48x48\plain\dude1.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1072" y="295158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624828" y="3393123"/>
              <a:ext cx="729688"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System </a:t>
              </a:r>
              <a:br>
                <a:rPr lang="de-DE" sz="1000" kern="0" dirty="0" smtClean="0">
                  <a:ea typeface="Arial Unicode MS" pitchFamily="34" charset="-128"/>
                  <a:cs typeface="Arial Unicode MS" pitchFamily="34" charset="-128"/>
                </a:rPr>
              </a:br>
              <a:r>
                <a:rPr lang="de-DE" sz="1000" kern="0" dirty="0">
                  <a:ea typeface="Arial Unicode MS" pitchFamily="34" charset="-128"/>
                  <a:cs typeface="Arial Unicode MS" pitchFamily="34" charset="-128"/>
                </a:rPr>
                <a:t>I</a:t>
              </a:r>
              <a:r>
                <a:rPr lang="de-DE" sz="1000" kern="0" dirty="0" smtClean="0">
                  <a:ea typeface="Arial Unicode MS" pitchFamily="34" charset="-128"/>
                  <a:cs typeface="Arial Unicode MS" pitchFamily="34" charset="-128"/>
                </a:rPr>
                <a:t>ntegrator</a:t>
              </a:r>
            </a:p>
          </p:txBody>
        </p:sp>
      </p:grpSp>
      <p:pic>
        <p:nvPicPr>
          <p:cNvPr id="1040" name="Picture 16" descr="\\dwdf213\dm\general\icon_library\ap\48x48\plain\copy.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4309" y="3125004"/>
            <a:ext cx="303086" cy="3030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wdf213\dm\general\icon_library\ap\48x48\plain\document_pulse.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11587" y="542620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wdf213\dm\general\icon_library\ap\48x48\plain\document.pn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8458" y="5665602"/>
            <a:ext cx="297873" cy="29787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wdf213\dm\general\icon_library\ap\48x48\plain\form_green.pn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02040" y="5963476"/>
            <a:ext cx="314955" cy="31495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wdf213\dm\general\icon_library\ap\48x48\plain\scroll2.pn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98718" y="2516319"/>
            <a:ext cx="341571" cy="34157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dwdf213\dm\general\icon_library\ap\48x48\plain\text_binary.pn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51505" y="3037235"/>
            <a:ext cx="318214" cy="318214"/>
          </a:xfrm>
          <a:prstGeom prst="rect">
            <a:avLst/>
          </a:prstGeom>
          <a:noFill/>
          <a:extLst>
            <a:ext uri="{909E8E84-426E-40DD-AFC4-6F175D3DCCD1}">
              <a14:hiddenFill xmlns:a14="http://schemas.microsoft.com/office/drawing/2010/main">
                <a:solidFill>
                  <a:srgbClr val="FFFFFF"/>
                </a:solidFill>
              </a14:hiddenFill>
            </a:ext>
          </a:extLst>
        </p:spPr>
      </p:pic>
      <p:sp>
        <p:nvSpPr>
          <p:cNvPr id="33" name="Text Placeholder 2"/>
          <p:cNvSpPr txBox="1">
            <a:spLocks/>
          </p:cNvSpPr>
          <p:nvPr/>
        </p:nvSpPr>
        <p:spPr bwMode="gray">
          <a:xfrm>
            <a:off x="324000" y="2032459"/>
            <a:ext cx="1592737" cy="378745"/>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smtClean="0"/>
              <a:t>The </a:t>
            </a:r>
            <a:r>
              <a:rPr lang="de-DE" dirty="0" err="1" smtClean="0"/>
              <a:t>problem</a:t>
            </a:r>
            <a:r>
              <a:rPr lang="de-DE" dirty="0" smtClean="0"/>
              <a:t>?</a:t>
            </a:r>
          </a:p>
        </p:txBody>
      </p:sp>
      <p:grpSp>
        <p:nvGrpSpPr>
          <p:cNvPr id="6" name="Group 5"/>
          <p:cNvGrpSpPr/>
          <p:nvPr/>
        </p:nvGrpSpPr>
        <p:grpSpPr>
          <a:xfrm>
            <a:off x="1371712" y="2031618"/>
            <a:ext cx="3411387" cy="3775591"/>
            <a:chOff x="1371712" y="2031618"/>
            <a:chExt cx="3411387" cy="3775591"/>
          </a:xfrm>
        </p:grpSpPr>
        <p:sp>
          <p:nvSpPr>
            <p:cNvPr id="34" name="Text Placeholder 2"/>
            <p:cNvSpPr txBox="1">
              <a:spLocks/>
            </p:cNvSpPr>
            <p:nvPr/>
          </p:nvSpPr>
          <p:spPr bwMode="gray">
            <a:xfrm>
              <a:off x="1798763" y="2031618"/>
              <a:ext cx="2984336" cy="378745"/>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smtClean="0"/>
                <a:t>Organizational</a:t>
              </a:r>
              <a:r>
                <a:rPr lang="de-DE" dirty="0" smtClean="0"/>
                <a:t> </a:t>
              </a:r>
              <a:r>
                <a:rPr lang="de-DE" dirty="0" err="1" smtClean="0"/>
                <a:t>boundaries</a:t>
              </a:r>
              <a:r>
                <a:rPr lang="de-DE" dirty="0" smtClean="0"/>
                <a:t>!</a:t>
              </a:r>
            </a:p>
          </p:txBody>
        </p:sp>
        <p:pic>
          <p:nvPicPr>
            <p:cNvPr id="2050" name="Picture 2" descr="\\dwdf213\dm\general\icon_library\ns\48x48\plain\firewall.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27363" y="277929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dwdf213\dm\general\icon_library\ns\48x48\plain\firewall.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71712" y="413485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dwdf213\dm\general\icon_library\ns\48x48\plain\firewall.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69353" y="535000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dwdf213\dm\general\icon_library\ns\48x48\plain\firewall.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31989" y="524262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dwdf213\dm\general\icon_library\ns\48x48\plain\firewall.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80820" y="39921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dwdf213\dm\general\icon_library\ns\48x48\plain\firewall.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21912" y="2825296"/>
              <a:ext cx="457200"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 Placeholder 2"/>
          <p:cNvSpPr txBox="1">
            <a:spLocks/>
          </p:cNvSpPr>
          <p:nvPr/>
        </p:nvSpPr>
        <p:spPr bwMode="gray">
          <a:xfrm>
            <a:off x="4882013" y="1694123"/>
            <a:ext cx="2273953" cy="378745"/>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smtClean="0"/>
              <a:t>Not </a:t>
            </a:r>
            <a:r>
              <a:rPr lang="de-DE" dirty="0" err="1" smtClean="0"/>
              <a:t>many</a:t>
            </a:r>
            <a:r>
              <a:rPr lang="de-DE" dirty="0"/>
              <a:t>.</a:t>
            </a:r>
            <a:endParaRPr lang="de-DE" dirty="0" smtClean="0"/>
          </a:p>
        </p:txBody>
      </p:sp>
      <p:pic>
        <p:nvPicPr>
          <p:cNvPr id="15" name="Picture 1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12550" y="3737178"/>
            <a:ext cx="1339214" cy="1004410"/>
          </a:xfrm>
          <a:prstGeom prst="rect">
            <a:avLst/>
          </a:prstGeom>
        </p:spPr>
      </p:pic>
      <p:sp>
        <p:nvSpPr>
          <p:cNvPr id="43" name="TextBox 42"/>
          <p:cNvSpPr txBox="1"/>
          <p:nvPr/>
        </p:nvSpPr>
        <p:spPr>
          <a:xfrm>
            <a:off x="5605152" y="6223056"/>
            <a:ext cx="3262348" cy="276999"/>
          </a:xfrm>
          <a:prstGeom prst="rect">
            <a:avLst/>
          </a:prstGeom>
          <a:noFill/>
        </p:spPr>
        <p:txBody>
          <a:bodyPr wrap="square" rtlCol="0">
            <a:spAutoFit/>
          </a:bodyPr>
          <a:lstStyle/>
          <a:p>
            <a:pPr algn="r" fontAlgn="base">
              <a:spcBef>
                <a:spcPct val="50000"/>
              </a:spcBef>
              <a:spcAft>
                <a:spcPct val="0"/>
              </a:spcAft>
              <a:buClr>
                <a:srgbClr val="F0AB00"/>
              </a:buClr>
              <a:buSzPct val="80000"/>
            </a:pPr>
            <a:r>
              <a:rPr lang="de-DE" sz="1200" kern="0" dirty="0" smtClean="0">
                <a:ea typeface="Arial Unicode MS" pitchFamily="34" charset="-128"/>
                <a:cs typeface="Arial Unicode MS" pitchFamily="34" charset="-128"/>
              </a:rPr>
              <a:t>Image </a:t>
            </a:r>
            <a:r>
              <a:rPr lang="de-DE" sz="1200" kern="0" dirty="0" err="1" smtClean="0">
                <a:ea typeface="Arial Unicode MS" pitchFamily="34" charset="-128"/>
                <a:cs typeface="Arial Unicode MS" pitchFamily="34" charset="-128"/>
              </a:rPr>
              <a:t>courtesy</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of</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Endress+Hauser</a:t>
            </a:r>
            <a:r>
              <a:rPr lang="de-DE" sz="1200" kern="0"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81385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An Example</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smtClean="0"/>
              <a:t>Let‘s</a:t>
            </a:r>
            <a:r>
              <a:rPr lang="de-DE" dirty="0" smtClean="0"/>
              <a:t> </a:t>
            </a:r>
            <a:r>
              <a:rPr lang="de-DE" dirty="0" err="1" smtClean="0"/>
              <a:t>assume</a:t>
            </a:r>
            <a:r>
              <a:rPr lang="de-DE" dirty="0" smtClean="0"/>
              <a:t> </a:t>
            </a:r>
            <a:r>
              <a:rPr lang="de-DE" dirty="0" err="1" smtClean="0"/>
              <a:t>we</a:t>
            </a:r>
            <a:r>
              <a:rPr lang="de-DE" dirty="0" smtClean="0"/>
              <a:t> </a:t>
            </a:r>
            <a:r>
              <a:rPr lang="de-DE" dirty="0" err="1" smtClean="0"/>
              <a:t>are</a:t>
            </a:r>
            <a:r>
              <a:rPr lang="de-DE" dirty="0" smtClean="0"/>
              <a:t> </a:t>
            </a:r>
            <a:r>
              <a:rPr lang="de-DE" dirty="0" err="1" smtClean="0"/>
              <a:t>responsible</a:t>
            </a:r>
            <a:r>
              <a:rPr lang="de-DE" dirty="0" smtClean="0"/>
              <a:t> </a:t>
            </a:r>
            <a:r>
              <a:rPr lang="de-DE" dirty="0" err="1" smtClean="0"/>
              <a:t>for</a:t>
            </a:r>
            <a:r>
              <a:rPr lang="de-DE" dirty="0" smtClean="0"/>
              <a:t> </a:t>
            </a:r>
            <a:r>
              <a:rPr lang="de-DE" dirty="0" err="1" smtClean="0"/>
              <a:t>maintenance</a:t>
            </a:r>
            <a:r>
              <a:rPr lang="de-DE" dirty="0" smtClean="0"/>
              <a:t> in a large </a:t>
            </a:r>
            <a:r>
              <a:rPr lang="de-DE" dirty="0" err="1" smtClean="0"/>
              <a:t>chemical</a:t>
            </a:r>
            <a:r>
              <a:rPr lang="de-DE" dirty="0" smtClean="0"/>
              <a:t> </a:t>
            </a:r>
            <a:r>
              <a:rPr lang="de-DE" dirty="0" err="1" smtClean="0"/>
              <a:t>factory</a:t>
            </a:r>
            <a:r>
              <a:rPr lang="de-DE" dirty="0" smtClean="0"/>
              <a:t>.</a:t>
            </a:r>
          </a:p>
          <a:p>
            <a:pPr lvl="1"/>
            <a:r>
              <a:rPr lang="de-DE" dirty="0" smtClean="0"/>
              <a:t>…</a:t>
            </a:r>
            <a:r>
              <a:rPr lang="de-DE" dirty="0" err="1" smtClean="0"/>
              <a:t>and</a:t>
            </a:r>
            <a:r>
              <a:rPr lang="de-DE" dirty="0" smtClean="0"/>
              <a:t> </a:t>
            </a:r>
            <a:r>
              <a:rPr lang="de-DE" dirty="0" err="1" smtClean="0"/>
              <a:t>have</a:t>
            </a:r>
            <a:r>
              <a:rPr lang="de-DE" dirty="0" smtClean="0"/>
              <a:t> a </a:t>
            </a:r>
            <a:r>
              <a:rPr lang="de-DE" dirty="0" err="1" smtClean="0"/>
              <a:t>problem</a:t>
            </a:r>
            <a:r>
              <a:rPr lang="de-DE" dirty="0" smtClean="0"/>
              <a:t> </a:t>
            </a:r>
            <a:r>
              <a:rPr lang="de-DE" dirty="0" err="1" smtClean="0"/>
              <a:t>with</a:t>
            </a:r>
            <a:r>
              <a:rPr lang="de-DE" dirty="0" smtClean="0"/>
              <a:t> a </a:t>
            </a:r>
            <a:r>
              <a:rPr lang="de-DE" dirty="0" err="1" smtClean="0"/>
              <a:t>radar</a:t>
            </a:r>
            <a:r>
              <a:rPr lang="de-DE" dirty="0" smtClean="0"/>
              <a:t> </a:t>
            </a:r>
            <a:r>
              <a:rPr lang="de-DE" dirty="0" err="1" smtClean="0"/>
              <a:t>level</a:t>
            </a:r>
            <a:r>
              <a:rPr lang="de-DE" dirty="0" smtClean="0"/>
              <a:t> meter.*</a:t>
            </a:r>
            <a:endParaRPr lang="de-D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1" y="2443306"/>
            <a:ext cx="4414977" cy="3832865"/>
          </a:xfrm>
          <a:prstGeom prst="rect">
            <a:avLst/>
          </a:prstGeom>
        </p:spPr>
      </p:pic>
      <p:sp>
        <p:nvSpPr>
          <p:cNvPr id="6" name="TextBox 5"/>
          <p:cNvSpPr txBox="1"/>
          <p:nvPr/>
        </p:nvSpPr>
        <p:spPr>
          <a:xfrm>
            <a:off x="4738978" y="6223056"/>
            <a:ext cx="4128522" cy="276999"/>
          </a:xfrm>
          <a:prstGeom prst="rect">
            <a:avLst/>
          </a:prstGeom>
          <a:noFill/>
        </p:spPr>
        <p:txBody>
          <a:bodyPr wrap="square" rtlCol="0">
            <a:spAutoFit/>
          </a:bodyPr>
          <a:lstStyle/>
          <a:p>
            <a:pPr algn="r" fontAlgn="base">
              <a:spcBef>
                <a:spcPct val="50000"/>
              </a:spcBef>
              <a:spcAft>
                <a:spcPct val="0"/>
              </a:spcAft>
              <a:buClr>
                <a:srgbClr val="F0AB00"/>
              </a:buClr>
              <a:buSzPct val="80000"/>
            </a:pPr>
            <a:r>
              <a:rPr lang="de-DE" sz="1200" kern="0" dirty="0" smtClean="0">
                <a:ea typeface="Arial Unicode MS" pitchFamily="34" charset="-128"/>
                <a:cs typeface="Arial Unicode MS" pitchFamily="34" charset="-128"/>
              </a:rPr>
              <a:t>*</a:t>
            </a:r>
            <a:r>
              <a:rPr lang="de-DE" sz="1200" kern="0" dirty="0" err="1" smtClean="0">
                <a:ea typeface="Arial Unicode MS" pitchFamily="34" charset="-128"/>
                <a:cs typeface="Arial Unicode MS" pitchFamily="34" charset="-128"/>
              </a:rPr>
              <a:t>which</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won‘t</a:t>
            </a:r>
            <a:r>
              <a:rPr lang="de-DE" sz="1200" kern="0" dirty="0" smtClean="0">
                <a:ea typeface="Arial Unicode MS" pitchFamily="34" charset="-128"/>
                <a:cs typeface="Arial Unicode MS" pitchFamily="34" charset="-128"/>
              </a:rPr>
              <a:t> happen </a:t>
            </a:r>
            <a:r>
              <a:rPr lang="de-DE" sz="1200" kern="0" dirty="0" err="1" smtClean="0">
                <a:ea typeface="Arial Unicode MS" pitchFamily="34" charset="-128"/>
                <a:cs typeface="Arial Unicode MS" pitchFamily="34" charset="-128"/>
              </a:rPr>
              <a:t>with</a:t>
            </a:r>
            <a:r>
              <a:rPr lang="de-DE" sz="1200" kern="0" dirty="0" smtClean="0">
                <a:ea typeface="Arial Unicode MS" pitchFamily="34" charset="-128"/>
                <a:cs typeface="Arial Unicode MS" pitchFamily="34" charset="-128"/>
              </a:rPr>
              <a:t> a </a:t>
            </a:r>
            <a:r>
              <a:rPr lang="de-DE" sz="1200" kern="0" dirty="0" err="1" smtClean="0">
                <a:ea typeface="Arial Unicode MS" pitchFamily="34" charset="-128"/>
                <a:cs typeface="Arial Unicode MS" pitchFamily="34" charset="-128"/>
              </a:rPr>
              <a:t>device</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of</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Endress+Hauser</a:t>
            </a:r>
            <a:r>
              <a:rPr lang="de-DE" sz="1200" kern="0" dirty="0" smtClean="0">
                <a:ea typeface="Arial Unicode MS" pitchFamily="34" charset="-128"/>
                <a:cs typeface="Arial Unicode MS" pitchFamily="34" charset="-128"/>
              </a:rPr>
              <a:t>. </a:t>
            </a:r>
            <a:r>
              <a:rPr lang="de-DE" sz="1200" kern="0" dirty="0" smtClean="0">
                <a:ea typeface="Arial Unicode MS" pitchFamily="34" charset="-128"/>
                <a:cs typeface="Arial Unicode MS" pitchFamily="34" charset="-128"/>
                <a:sym typeface="Wingdings" pitchFamily="2" charset="2"/>
              </a:rPr>
              <a:t></a:t>
            </a:r>
            <a:endParaRPr lang="de-DE" sz="1200" kern="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254274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1"/>
          </p:nvPr>
        </p:nvSpPr>
        <p:spPr>
          <a:xfrm>
            <a:off x="1795575" y="2450308"/>
            <a:ext cx="6742936" cy="643541"/>
          </a:xfrm>
        </p:spPr>
        <p:txBody>
          <a:bodyPr/>
          <a:lstStyle/>
          <a:p>
            <a:pPr>
              <a:buClrTx/>
            </a:pPr>
            <a:r>
              <a:rPr lang="en-US" sz="2000" dirty="0" smtClean="0"/>
              <a:t>SAP and SAP Research</a:t>
            </a:r>
            <a:endParaRPr lang="en-US" sz="2000" dirty="0" smtClean="0">
              <a:solidFill>
                <a:schemeClr val="bg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1" y="3108878"/>
            <a:ext cx="1365288" cy="1023966"/>
          </a:xfrm>
          <a:prstGeom prst="rect">
            <a:avLst/>
          </a:prstGeom>
        </p:spPr>
      </p:pic>
      <p:pic>
        <p:nvPicPr>
          <p:cNvPr id="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4001" y="1846833"/>
            <a:ext cx="1365288" cy="1124449"/>
          </a:xfrm>
          <a:prstGeom prst="rect">
            <a:avLst/>
          </a:prstGeom>
          <a:noFill/>
          <a:ln w="9525">
            <a:noFill/>
            <a:miter lim="800000"/>
            <a:headEnd/>
            <a:tailEnd/>
          </a:ln>
        </p:spPr>
      </p:pic>
      <p:sp>
        <p:nvSpPr>
          <p:cNvPr id="7" name="Text Placeholder 1"/>
          <p:cNvSpPr>
            <a:spLocks noGrp="1"/>
          </p:cNvSpPr>
          <p:nvPr>
            <p:ph type="body" sz="quarter" idx="11"/>
          </p:nvPr>
        </p:nvSpPr>
        <p:spPr>
          <a:xfrm>
            <a:off x="1795575" y="3609483"/>
            <a:ext cx="6742936" cy="543140"/>
          </a:xfrm>
        </p:spPr>
        <p:txBody>
          <a:bodyPr/>
          <a:lstStyle/>
          <a:p>
            <a:pPr>
              <a:buClrTx/>
            </a:pPr>
            <a:r>
              <a:rPr lang="en-US" sz="2000" dirty="0" err="1"/>
              <a:t>Jochen’s</a:t>
            </a:r>
            <a:r>
              <a:rPr lang="en-US" sz="2000" dirty="0"/>
              <a:t> Dishwasher</a:t>
            </a:r>
          </a:p>
        </p:txBody>
      </p:sp>
      <p:sp>
        <p:nvSpPr>
          <p:cNvPr id="9" name="Text Placeholder 1"/>
          <p:cNvSpPr>
            <a:spLocks noGrp="1"/>
          </p:cNvSpPr>
          <p:nvPr>
            <p:ph type="body" sz="quarter" idx="11"/>
          </p:nvPr>
        </p:nvSpPr>
        <p:spPr>
          <a:xfrm>
            <a:off x="1809325" y="4814588"/>
            <a:ext cx="6742936" cy="527449"/>
          </a:xfrm>
        </p:spPr>
        <p:txBody>
          <a:bodyPr/>
          <a:lstStyle/>
          <a:p>
            <a:pPr>
              <a:buClrTx/>
            </a:pPr>
            <a:r>
              <a:rPr lang="en-US" sz="2000" dirty="0" smtClean="0"/>
              <a:t>Endress+Hauser’s Radar Level Meter</a:t>
            </a:r>
            <a:endParaRPr lang="en-US" sz="2000" dirty="0"/>
          </a:p>
        </p:txBody>
      </p:sp>
      <p:sp>
        <p:nvSpPr>
          <p:cNvPr id="10" name="Text Placeholder 1"/>
          <p:cNvSpPr>
            <a:spLocks noGrp="1"/>
          </p:cNvSpPr>
          <p:nvPr>
            <p:ph type="body" sz="quarter" idx="11"/>
          </p:nvPr>
        </p:nvSpPr>
        <p:spPr>
          <a:xfrm>
            <a:off x="380432" y="416390"/>
            <a:ext cx="6742936" cy="643541"/>
          </a:xfrm>
        </p:spPr>
        <p:txBody>
          <a:bodyPr/>
          <a:lstStyle/>
          <a:p>
            <a:pPr>
              <a:buClrTx/>
            </a:pPr>
            <a:r>
              <a:rPr lang="en-US" sz="3200" dirty="0" smtClean="0"/>
              <a:t>Agenda</a:t>
            </a:r>
            <a:endParaRPr lang="en-US" sz="2800" dirty="0" smtClean="0">
              <a:solidFill>
                <a:schemeClr val="bg1">
                  <a:lumMod val="75000"/>
                </a:schemeClr>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962" y="4295090"/>
            <a:ext cx="1385327" cy="1038995"/>
          </a:xfrm>
          <a:prstGeom prst="rect">
            <a:avLst/>
          </a:prstGeom>
        </p:spPr>
      </p:pic>
      <p:sp>
        <p:nvSpPr>
          <p:cNvPr id="11" name="TextBox 10"/>
          <p:cNvSpPr txBox="1"/>
          <p:nvPr/>
        </p:nvSpPr>
        <p:spPr>
          <a:xfrm>
            <a:off x="5735777" y="6460556"/>
            <a:ext cx="3262348" cy="276999"/>
          </a:xfrm>
          <a:prstGeom prst="rect">
            <a:avLst/>
          </a:prstGeom>
          <a:noFill/>
        </p:spPr>
        <p:txBody>
          <a:bodyPr wrap="square" rtlCol="0">
            <a:spAutoFit/>
          </a:bodyPr>
          <a:lstStyle/>
          <a:p>
            <a:pPr algn="r" fontAlgn="base">
              <a:spcBef>
                <a:spcPct val="50000"/>
              </a:spcBef>
              <a:spcAft>
                <a:spcPct val="0"/>
              </a:spcAft>
              <a:buClr>
                <a:srgbClr val="F0AB00"/>
              </a:buClr>
              <a:buSzPct val="80000"/>
            </a:pPr>
            <a:r>
              <a:rPr lang="de-DE" sz="1200" kern="0" dirty="0" smtClean="0">
                <a:ea typeface="Arial Unicode MS" pitchFamily="34" charset="-128"/>
                <a:cs typeface="Arial Unicode MS" pitchFamily="34" charset="-128"/>
              </a:rPr>
              <a:t>Image </a:t>
            </a:r>
            <a:r>
              <a:rPr lang="de-DE" sz="1200" kern="0" dirty="0" err="1" smtClean="0">
                <a:ea typeface="Arial Unicode MS" pitchFamily="34" charset="-128"/>
                <a:cs typeface="Arial Unicode MS" pitchFamily="34" charset="-128"/>
              </a:rPr>
              <a:t>courtesy</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of</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Endress+Hauser</a:t>
            </a:r>
            <a:r>
              <a:rPr lang="de-DE" sz="1200" kern="0"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251886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a:solidFill>
                  <a:schemeClr val="accent2"/>
                </a:solidFill>
              </a:rPr>
              <a:t>An Example</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smtClean="0"/>
              <a:t>To</a:t>
            </a:r>
            <a:r>
              <a:rPr lang="de-DE" dirty="0" smtClean="0"/>
              <a:t> </a:t>
            </a:r>
            <a:r>
              <a:rPr lang="de-DE" dirty="0" err="1" smtClean="0"/>
              <a:t>solve</a:t>
            </a:r>
            <a:r>
              <a:rPr lang="de-DE" dirty="0" smtClean="0"/>
              <a:t> </a:t>
            </a:r>
            <a:r>
              <a:rPr lang="de-DE" dirty="0" err="1" smtClean="0"/>
              <a:t>the</a:t>
            </a:r>
            <a:r>
              <a:rPr lang="de-DE" dirty="0" smtClean="0"/>
              <a:t> </a:t>
            </a:r>
            <a:r>
              <a:rPr lang="de-DE" dirty="0" err="1" smtClean="0"/>
              <a:t>problem</a:t>
            </a:r>
            <a:r>
              <a:rPr lang="de-DE" dirty="0" smtClean="0"/>
              <a:t> </a:t>
            </a:r>
            <a:r>
              <a:rPr lang="de-DE" dirty="0" err="1" smtClean="0"/>
              <a:t>we</a:t>
            </a:r>
            <a:r>
              <a:rPr lang="de-DE" dirty="0" smtClean="0"/>
              <a:t> </a:t>
            </a:r>
            <a:r>
              <a:rPr lang="de-DE" dirty="0" err="1" smtClean="0"/>
              <a:t>need</a:t>
            </a:r>
            <a:r>
              <a:rPr lang="de-DE" dirty="0" smtClean="0"/>
              <a:t>:</a:t>
            </a:r>
          </a:p>
          <a:p>
            <a:pPr lvl="1"/>
            <a:r>
              <a:rPr lang="de-DE" dirty="0" smtClean="0"/>
              <a:t>…</a:t>
            </a:r>
            <a:r>
              <a:rPr lang="de-DE" dirty="0" err="1" smtClean="0"/>
              <a:t>info</a:t>
            </a:r>
            <a:r>
              <a:rPr lang="de-DE" dirty="0" smtClean="0"/>
              <a:t> </a:t>
            </a:r>
            <a:r>
              <a:rPr lang="de-DE" dirty="0" err="1" smtClean="0"/>
              <a:t>from</a:t>
            </a:r>
            <a:r>
              <a:rPr lang="de-DE" dirty="0" smtClean="0"/>
              <a:t> </a:t>
            </a:r>
            <a:r>
              <a:rPr lang="de-DE" dirty="0" err="1" smtClean="0"/>
              <a:t>the</a:t>
            </a:r>
            <a:r>
              <a:rPr lang="de-DE" dirty="0" smtClean="0"/>
              <a:t> ERP </a:t>
            </a:r>
            <a:r>
              <a:rPr lang="de-DE" dirty="0" err="1" smtClean="0"/>
              <a:t>system</a:t>
            </a:r>
            <a:r>
              <a:rPr lang="de-DE" dirty="0" smtClean="0"/>
              <a:t> </a:t>
            </a:r>
            <a:r>
              <a:rPr lang="de-DE" dirty="0" err="1" smtClean="0"/>
              <a:t>about</a:t>
            </a:r>
            <a:r>
              <a:rPr lang="de-DE" dirty="0" smtClean="0"/>
              <a:t> </a:t>
            </a:r>
            <a:r>
              <a:rPr lang="de-DE" dirty="0" err="1" smtClean="0"/>
              <a:t>the</a:t>
            </a:r>
            <a:r>
              <a:rPr lang="de-DE" dirty="0" smtClean="0"/>
              <a:t> </a:t>
            </a:r>
            <a:r>
              <a:rPr lang="de-DE" dirty="0" err="1" smtClean="0"/>
              <a:t>asset</a:t>
            </a:r>
            <a:r>
              <a:rPr lang="de-DE" dirty="0" smtClean="0"/>
              <a:t> </a:t>
            </a:r>
            <a:r>
              <a:rPr lang="de-DE" dirty="0" err="1" smtClean="0"/>
              <a:t>and</a:t>
            </a:r>
            <a:r>
              <a:rPr lang="de-DE" dirty="0" smtClean="0"/>
              <a:t> </a:t>
            </a:r>
            <a:r>
              <a:rPr lang="de-DE" dirty="0" err="1" smtClean="0"/>
              <a:t>its</a:t>
            </a:r>
            <a:r>
              <a:rPr lang="de-DE" dirty="0" smtClean="0"/>
              <a:t> </a:t>
            </a:r>
            <a:r>
              <a:rPr lang="de-DE" dirty="0" err="1" smtClean="0"/>
              <a:t>maintenance</a:t>
            </a:r>
            <a:r>
              <a:rPr lang="de-DE" dirty="0" smtClean="0"/>
              <a:t> </a:t>
            </a:r>
            <a:r>
              <a:rPr lang="de-DE" dirty="0" err="1" smtClean="0"/>
              <a:t>history</a:t>
            </a:r>
            <a:r>
              <a:rPr lang="de-DE" dirty="0" smtClean="0"/>
              <a:t>.</a:t>
            </a:r>
            <a:endParaRPr lang="de-DE"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1" y="2443306"/>
            <a:ext cx="4604259" cy="3832865"/>
          </a:xfrm>
          <a:prstGeom prst="rect">
            <a:avLst/>
          </a:prstGeom>
        </p:spPr>
      </p:pic>
    </p:spTree>
    <p:extLst>
      <p:ext uri="{BB962C8B-B14F-4D97-AF65-F5344CB8AC3E}">
        <p14:creationId xmlns:p14="http://schemas.microsoft.com/office/powerpoint/2010/main" val="3131923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1" y="2443307"/>
            <a:ext cx="4741001" cy="3832864"/>
          </a:xfrm>
          <a:prstGeom prst="rect">
            <a:avLst/>
          </a:prstGeom>
        </p:spPr>
      </p:pic>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a:solidFill>
                  <a:schemeClr val="accent2"/>
                </a:solidFill>
              </a:rPr>
              <a:t>An Example</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smtClean="0"/>
              <a:t>…</a:t>
            </a:r>
            <a:r>
              <a:rPr lang="de-DE" dirty="0" err="1" smtClean="0"/>
              <a:t>info</a:t>
            </a:r>
            <a:r>
              <a:rPr lang="de-DE" dirty="0" smtClean="0"/>
              <a:t> </a:t>
            </a:r>
            <a:r>
              <a:rPr lang="de-DE" dirty="0" err="1" smtClean="0"/>
              <a:t>from</a:t>
            </a:r>
            <a:r>
              <a:rPr lang="de-DE" dirty="0" smtClean="0"/>
              <a:t> </a:t>
            </a:r>
            <a:r>
              <a:rPr lang="de-DE" dirty="0" err="1" smtClean="0"/>
              <a:t>the</a:t>
            </a:r>
            <a:r>
              <a:rPr lang="de-DE" dirty="0" smtClean="0"/>
              <a:t> </a:t>
            </a:r>
            <a:r>
              <a:rPr lang="de-DE" dirty="0" err="1" smtClean="0"/>
              <a:t>asset</a:t>
            </a:r>
            <a:r>
              <a:rPr lang="de-DE" dirty="0" smtClean="0"/>
              <a:t> </a:t>
            </a:r>
            <a:r>
              <a:rPr lang="de-DE" dirty="0" err="1" smtClean="0"/>
              <a:t>supplier</a:t>
            </a:r>
            <a:r>
              <a:rPr lang="de-DE" dirty="0" smtClean="0"/>
              <a:t> </a:t>
            </a:r>
            <a:r>
              <a:rPr lang="de-DE" dirty="0" err="1" smtClean="0"/>
              <a:t>like</a:t>
            </a:r>
            <a:r>
              <a:rPr lang="de-DE" dirty="0" smtClean="0"/>
              <a:t> </a:t>
            </a:r>
            <a:r>
              <a:rPr lang="de-DE" dirty="0" err="1" smtClean="0"/>
              <a:t>repair</a:t>
            </a:r>
            <a:r>
              <a:rPr lang="de-DE" dirty="0" smtClean="0"/>
              <a:t> </a:t>
            </a:r>
            <a:r>
              <a:rPr lang="de-DE" dirty="0" err="1" smtClean="0"/>
              <a:t>manuals</a:t>
            </a:r>
            <a:r>
              <a:rPr lang="de-DE" dirty="0" smtClean="0"/>
              <a:t> </a:t>
            </a:r>
            <a:r>
              <a:rPr lang="de-DE" dirty="0" err="1" smtClean="0"/>
              <a:t>and</a:t>
            </a:r>
            <a:r>
              <a:rPr lang="de-DE" dirty="0" smtClean="0"/>
              <a:t> </a:t>
            </a:r>
            <a:r>
              <a:rPr lang="de-DE" dirty="0" err="1" smtClean="0"/>
              <a:t>software</a:t>
            </a:r>
            <a:r>
              <a:rPr lang="de-DE" dirty="0" smtClean="0"/>
              <a:t> </a:t>
            </a:r>
            <a:r>
              <a:rPr lang="de-DE" dirty="0" err="1" smtClean="0"/>
              <a:t>updates</a:t>
            </a:r>
            <a:r>
              <a:rPr lang="de-DE" dirty="0" smtClean="0"/>
              <a:t>.</a:t>
            </a:r>
            <a:endParaRPr lang="de-DE" dirty="0"/>
          </a:p>
        </p:txBody>
      </p:sp>
      <p:sp>
        <p:nvSpPr>
          <p:cNvPr id="6" name="TextBox 5"/>
          <p:cNvSpPr txBox="1"/>
          <p:nvPr/>
        </p:nvSpPr>
        <p:spPr>
          <a:xfrm>
            <a:off x="5605152" y="6223056"/>
            <a:ext cx="3262348" cy="276999"/>
          </a:xfrm>
          <a:prstGeom prst="rect">
            <a:avLst/>
          </a:prstGeom>
          <a:noFill/>
        </p:spPr>
        <p:txBody>
          <a:bodyPr wrap="square" rtlCol="0">
            <a:spAutoFit/>
          </a:bodyPr>
          <a:lstStyle/>
          <a:p>
            <a:pPr algn="r" fontAlgn="base">
              <a:spcBef>
                <a:spcPct val="50000"/>
              </a:spcBef>
              <a:spcAft>
                <a:spcPct val="0"/>
              </a:spcAft>
              <a:buClr>
                <a:srgbClr val="F0AB00"/>
              </a:buClr>
              <a:buSzPct val="80000"/>
            </a:pPr>
            <a:r>
              <a:rPr lang="de-DE" sz="1200" kern="0" dirty="0" smtClean="0">
                <a:ea typeface="Arial Unicode MS" pitchFamily="34" charset="-128"/>
                <a:cs typeface="Arial Unicode MS" pitchFamily="34" charset="-128"/>
              </a:rPr>
              <a:t>Screenshot </a:t>
            </a:r>
            <a:r>
              <a:rPr lang="de-DE" sz="1200" kern="0" dirty="0" err="1" smtClean="0">
                <a:ea typeface="Arial Unicode MS" pitchFamily="34" charset="-128"/>
                <a:cs typeface="Arial Unicode MS" pitchFamily="34" charset="-128"/>
              </a:rPr>
              <a:t>courtesy</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of</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Endress+Hauser</a:t>
            </a:r>
            <a:r>
              <a:rPr lang="de-DE" sz="1200" kern="0"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396086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2447761"/>
            <a:ext cx="5086742" cy="3815057"/>
          </a:xfrm>
          <a:prstGeom prst="rect">
            <a:avLst/>
          </a:prstGeom>
        </p:spPr>
      </p:pic>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a:solidFill>
                  <a:schemeClr val="accent2"/>
                </a:solidFill>
              </a:rPr>
              <a:t>An Example</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smtClean="0"/>
              <a:t>Often</a:t>
            </a:r>
            <a:r>
              <a:rPr lang="de-DE" dirty="0" smtClean="0"/>
              <a:t> </a:t>
            </a:r>
            <a:r>
              <a:rPr lang="de-DE" dirty="0" err="1" smtClean="0"/>
              <a:t>we</a:t>
            </a:r>
            <a:r>
              <a:rPr lang="de-DE" dirty="0" smtClean="0"/>
              <a:t> do </a:t>
            </a:r>
            <a:r>
              <a:rPr lang="de-DE" dirty="0" err="1" smtClean="0"/>
              <a:t>paper</a:t>
            </a:r>
            <a:r>
              <a:rPr lang="de-DE" dirty="0" smtClean="0"/>
              <a:t> </a:t>
            </a:r>
            <a:r>
              <a:rPr lang="de-DE" dirty="0" err="1" smtClean="0"/>
              <a:t>work</a:t>
            </a:r>
            <a:r>
              <a:rPr lang="de-DE" dirty="0" smtClean="0"/>
              <a:t>.</a:t>
            </a:r>
          </a:p>
          <a:p>
            <a:pPr lvl="1"/>
            <a:r>
              <a:rPr lang="de-DE" dirty="0" err="1" smtClean="0"/>
              <a:t>Or</a:t>
            </a:r>
            <a:r>
              <a:rPr lang="de-DE" dirty="0" smtClean="0"/>
              <a:t> </a:t>
            </a:r>
            <a:r>
              <a:rPr lang="de-DE" dirty="0" err="1" smtClean="0"/>
              <a:t>manually</a:t>
            </a:r>
            <a:r>
              <a:rPr lang="de-DE" dirty="0" smtClean="0"/>
              <a:t> </a:t>
            </a:r>
            <a:r>
              <a:rPr lang="de-DE" dirty="0" err="1" smtClean="0"/>
              <a:t>search</a:t>
            </a:r>
            <a:r>
              <a:rPr lang="de-DE" dirty="0" smtClean="0"/>
              <a:t> </a:t>
            </a:r>
            <a:r>
              <a:rPr lang="de-DE" dirty="0" err="1" smtClean="0"/>
              <a:t>several</a:t>
            </a:r>
            <a:r>
              <a:rPr lang="de-DE" dirty="0" smtClean="0"/>
              <a:t> IT </a:t>
            </a:r>
            <a:r>
              <a:rPr lang="de-DE" dirty="0" err="1" smtClean="0"/>
              <a:t>systems</a:t>
            </a:r>
            <a:r>
              <a:rPr lang="de-DE" dirty="0" smtClean="0"/>
              <a:t>.</a:t>
            </a:r>
            <a:endParaRPr lang="de-DE" dirty="0"/>
          </a:p>
        </p:txBody>
      </p:sp>
    </p:spTree>
    <p:extLst>
      <p:ext uri="{BB962C8B-B14F-4D97-AF65-F5344CB8AC3E}">
        <p14:creationId xmlns:p14="http://schemas.microsoft.com/office/powerpoint/2010/main" val="2654737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99" y="2447761"/>
            <a:ext cx="5148871" cy="3815057"/>
          </a:xfrm>
          <a:prstGeom prst="rect">
            <a:avLst/>
          </a:prstGeom>
        </p:spPr>
      </p:pic>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a:solidFill>
                  <a:schemeClr val="accent2"/>
                </a:solidFill>
              </a:rPr>
              <a:t>An Example</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smtClean="0"/>
              <a:t>Or</a:t>
            </a:r>
            <a:r>
              <a:rPr lang="de-DE" dirty="0" smtClean="0"/>
              <a:t> </a:t>
            </a:r>
            <a:r>
              <a:rPr lang="de-DE" dirty="0" err="1" smtClean="0"/>
              <a:t>we</a:t>
            </a:r>
            <a:r>
              <a:rPr lang="de-DE" dirty="0" smtClean="0"/>
              <a:t> </a:t>
            </a:r>
            <a:r>
              <a:rPr lang="de-DE" dirty="0" err="1" smtClean="0"/>
              <a:t>spend</a:t>
            </a:r>
            <a:r>
              <a:rPr lang="de-DE" dirty="0" smtClean="0"/>
              <a:t> </a:t>
            </a:r>
            <a:r>
              <a:rPr lang="de-DE" dirty="0" err="1" smtClean="0"/>
              <a:t>our</a:t>
            </a:r>
            <a:r>
              <a:rPr lang="de-DE" dirty="0" smtClean="0"/>
              <a:t> </a:t>
            </a:r>
            <a:r>
              <a:rPr lang="de-DE" dirty="0" err="1" smtClean="0"/>
              <a:t>morning</a:t>
            </a:r>
            <a:r>
              <a:rPr lang="de-DE" dirty="0" smtClean="0"/>
              <a:t> on </a:t>
            </a:r>
            <a:r>
              <a:rPr lang="de-DE" dirty="0" err="1" smtClean="0"/>
              <a:t>the</a:t>
            </a:r>
            <a:r>
              <a:rPr lang="de-DE" dirty="0" smtClean="0"/>
              <a:t> </a:t>
            </a:r>
            <a:r>
              <a:rPr lang="de-DE" dirty="0" err="1" smtClean="0"/>
              <a:t>phone</a:t>
            </a:r>
            <a:r>
              <a:rPr lang="de-DE" dirty="0" smtClean="0"/>
              <a:t> </a:t>
            </a:r>
            <a:r>
              <a:rPr lang="de-DE" dirty="0" err="1" smtClean="0"/>
              <a:t>with</a:t>
            </a:r>
            <a:r>
              <a:rPr lang="de-DE" dirty="0" smtClean="0"/>
              <a:t> </a:t>
            </a:r>
            <a:r>
              <a:rPr lang="de-DE" dirty="0" err="1" smtClean="0"/>
              <a:t>the</a:t>
            </a:r>
            <a:r>
              <a:rPr lang="de-DE" dirty="0" smtClean="0"/>
              <a:t> </a:t>
            </a:r>
            <a:r>
              <a:rPr lang="de-DE" dirty="0" err="1" smtClean="0"/>
              <a:t>asset</a:t>
            </a:r>
            <a:r>
              <a:rPr lang="de-DE" dirty="0" smtClean="0"/>
              <a:t> </a:t>
            </a:r>
            <a:r>
              <a:rPr lang="de-DE" dirty="0" err="1" smtClean="0"/>
              <a:t>supplier</a:t>
            </a:r>
            <a:r>
              <a:rPr lang="de-DE" dirty="0"/>
              <a:t>.</a:t>
            </a:r>
          </a:p>
        </p:txBody>
      </p:sp>
    </p:spTree>
    <p:extLst>
      <p:ext uri="{BB962C8B-B14F-4D97-AF65-F5344CB8AC3E}">
        <p14:creationId xmlns:p14="http://schemas.microsoft.com/office/powerpoint/2010/main" val="129720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2447761"/>
            <a:ext cx="5086742" cy="3815057"/>
          </a:xfrm>
          <a:prstGeom prst="rect">
            <a:avLst/>
          </a:prstGeom>
        </p:spPr>
      </p:pic>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The Vision</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Picture this AIM </a:t>
            </a:r>
            <a:r>
              <a:rPr lang="en-US" dirty="0" smtClean="0">
                <a:sym typeface="Wingdings" pitchFamily="2" charset="2"/>
              </a:rPr>
              <a:t>:</a:t>
            </a:r>
            <a:r>
              <a:rPr lang="en-US" dirty="0" smtClean="0"/>
              <a:t> Transparent </a:t>
            </a:r>
            <a:r>
              <a:rPr lang="en-US" dirty="0"/>
              <a:t>and secure access </a:t>
            </a:r>
            <a:r>
              <a:rPr lang="en-US" dirty="0" smtClean="0"/>
              <a:t>to </a:t>
            </a:r>
            <a:r>
              <a:rPr lang="en-US" dirty="0"/>
              <a:t>asset information from various data sources distributed across different organizations.</a:t>
            </a:r>
          </a:p>
        </p:txBody>
      </p:sp>
      <p:sp>
        <p:nvSpPr>
          <p:cNvPr id="6" name="TextBox 5"/>
          <p:cNvSpPr txBox="1"/>
          <p:nvPr/>
        </p:nvSpPr>
        <p:spPr>
          <a:xfrm>
            <a:off x="5605152" y="6223056"/>
            <a:ext cx="3262348" cy="276999"/>
          </a:xfrm>
          <a:prstGeom prst="rect">
            <a:avLst/>
          </a:prstGeom>
          <a:noFill/>
        </p:spPr>
        <p:txBody>
          <a:bodyPr wrap="square" rtlCol="0">
            <a:spAutoFit/>
          </a:bodyPr>
          <a:lstStyle/>
          <a:p>
            <a:pPr algn="r" fontAlgn="base">
              <a:spcBef>
                <a:spcPct val="50000"/>
              </a:spcBef>
              <a:spcAft>
                <a:spcPct val="0"/>
              </a:spcAft>
              <a:buClr>
                <a:srgbClr val="F0AB00"/>
              </a:buClr>
              <a:buSzPct val="80000"/>
            </a:pPr>
            <a:r>
              <a:rPr lang="de-DE" sz="1200" kern="0" dirty="0" smtClean="0">
                <a:ea typeface="Arial Unicode MS" pitchFamily="34" charset="-128"/>
                <a:cs typeface="Arial Unicode MS" pitchFamily="34" charset="-128"/>
              </a:rPr>
              <a:t>Image </a:t>
            </a:r>
            <a:r>
              <a:rPr lang="de-DE" sz="1200" kern="0" dirty="0" err="1" smtClean="0">
                <a:ea typeface="Arial Unicode MS" pitchFamily="34" charset="-128"/>
                <a:cs typeface="Arial Unicode MS" pitchFamily="34" charset="-128"/>
              </a:rPr>
              <a:t>courtesy</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of</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Endress+Hauser</a:t>
            </a:r>
            <a:r>
              <a:rPr lang="de-DE" sz="1200" kern="0"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4209165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The Future</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smtClean="0"/>
              <a:t>The smart </a:t>
            </a:r>
            <a:r>
              <a:rPr lang="de-DE" dirty="0" err="1" smtClean="0"/>
              <a:t>asset</a:t>
            </a:r>
            <a:r>
              <a:rPr lang="de-DE" dirty="0" smtClean="0"/>
              <a:t> will </a:t>
            </a:r>
            <a:r>
              <a:rPr lang="de-DE" dirty="0" err="1" smtClean="0"/>
              <a:t>directly</a:t>
            </a:r>
            <a:r>
              <a:rPr lang="de-DE" dirty="0" smtClean="0"/>
              <a:t> send a </a:t>
            </a:r>
            <a:r>
              <a:rPr lang="de-DE" dirty="0" err="1" smtClean="0"/>
              <a:t>malfunction</a:t>
            </a:r>
            <a:r>
              <a:rPr lang="de-DE" dirty="0" smtClean="0"/>
              <a:t> </a:t>
            </a:r>
            <a:r>
              <a:rPr lang="de-DE" dirty="0" err="1" smtClean="0"/>
              <a:t>notification</a:t>
            </a:r>
            <a:r>
              <a:rPr lang="de-DE" dirty="0" smtClean="0"/>
              <a:t> </a:t>
            </a:r>
            <a:r>
              <a:rPr lang="de-DE" dirty="0" err="1" smtClean="0"/>
              <a:t>to</a:t>
            </a:r>
            <a:r>
              <a:rPr lang="de-DE" dirty="0" smtClean="0"/>
              <a:t> </a:t>
            </a:r>
            <a:r>
              <a:rPr lang="de-DE" dirty="0" err="1" smtClean="0"/>
              <a:t>your</a:t>
            </a:r>
            <a:r>
              <a:rPr lang="de-DE" dirty="0" smtClean="0"/>
              <a:t> ERP </a:t>
            </a:r>
            <a:r>
              <a:rPr lang="de-DE" dirty="0" err="1" smtClean="0"/>
              <a:t>system</a:t>
            </a:r>
            <a:r>
              <a:rPr lang="de-DE" dirty="0" smtClean="0"/>
              <a:t>.</a:t>
            </a:r>
          </a:p>
          <a:p>
            <a:pPr lvl="1"/>
            <a:r>
              <a:rPr lang="de-DE" dirty="0" err="1" smtClean="0"/>
              <a:t>Or</a:t>
            </a:r>
            <a:r>
              <a:rPr lang="de-DE" dirty="0" smtClean="0"/>
              <a:t> </a:t>
            </a:r>
            <a:r>
              <a:rPr lang="de-DE" dirty="0" err="1" smtClean="0"/>
              <a:t>tell</a:t>
            </a:r>
            <a:r>
              <a:rPr lang="de-DE" dirty="0" smtClean="0"/>
              <a:t> </a:t>
            </a:r>
            <a:r>
              <a:rPr lang="de-DE" dirty="0" err="1" smtClean="0"/>
              <a:t>itself</a:t>
            </a:r>
            <a:r>
              <a:rPr lang="de-DE" dirty="0" smtClean="0"/>
              <a:t> </a:t>
            </a:r>
            <a:r>
              <a:rPr lang="de-DE" dirty="0" err="1" smtClean="0"/>
              <a:t>when</a:t>
            </a:r>
            <a:r>
              <a:rPr lang="de-DE" dirty="0" smtClean="0"/>
              <a:t> a </a:t>
            </a:r>
            <a:r>
              <a:rPr lang="de-DE" dirty="0" err="1" smtClean="0"/>
              <a:t>part</a:t>
            </a:r>
            <a:r>
              <a:rPr lang="de-DE" dirty="0" smtClean="0"/>
              <a:t> </a:t>
            </a:r>
            <a:r>
              <a:rPr lang="de-DE" dirty="0" err="1" smtClean="0"/>
              <a:t>has</a:t>
            </a:r>
            <a:r>
              <a:rPr lang="de-DE" dirty="0" smtClean="0"/>
              <a:t> </a:t>
            </a:r>
            <a:r>
              <a:rPr lang="de-DE" dirty="0" err="1" smtClean="0"/>
              <a:t>been</a:t>
            </a:r>
            <a:r>
              <a:rPr lang="de-DE" dirty="0" smtClean="0"/>
              <a:t> </a:t>
            </a:r>
            <a:r>
              <a:rPr lang="de-DE" dirty="0" err="1" smtClean="0"/>
              <a:t>exchanged</a:t>
            </a:r>
            <a:r>
              <a:rPr lang="de-DE" dirty="0" smtClean="0"/>
              <a:t>.</a:t>
            </a:r>
            <a:endParaRPr lang="de-D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1" y="2443306"/>
            <a:ext cx="4414977" cy="3832865"/>
          </a:xfrm>
          <a:prstGeom prst="rect">
            <a:avLst/>
          </a:prstGeom>
        </p:spPr>
      </p:pic>
    </p:spTree>
    <p:extLst>
      <p:ext uri="{BB962C8B-B14F-4D97-AF65-F5344CB8AC3E}">
        <p14:creationId xmlns:p14="http://schemas.microsoft.com/office/powerpoint/2010/main" val="2649123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 y="2443306"/>
            <a:ext cx="5191605" cy="3832865"/>
          </a:xfrm>
          <a:prstGeom prst="rect">
            <a:avLst/>
          </a:prstGeom>
        </p:spPr>
      </p:pic>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The Future</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a:t>D</a:t>
            </a:r>
            <a:r>
              <a:rPr lang="de-DE" dirty="0" smtClean="0"/>
              <a:t>o </a:t>
            </a:r>
            <a:r>
              <a:rPr lang="de-DE" dirty="0" err="1" smtClean="0"/>
              <a:t>you</a:t>
            </a:r>
            <a:r>
              <a:rPr lang="de-DE" dirty="0" smtClean="0"/>
              <a:t> </a:t>
            </a:r>
            <a:r>
              <a:rPr lang="de-DE" dirty="0" err="1" smtClean="0"/>
              <a:t>want</a:t>
            </a:r>
            <a:r>
              <a:rPr lang="de-DE" dirty="0" smtClean="0"/>
              <a:t> </a:t>
            </a:r>
            <a:r>
              <a:rPr lang="de-DE" dirty="0" err="1" smtClean="0"/>
              <a:t>to</a:t>
            </a:r>
            <a:r>
              <a:rPr lang="de-DE" dirty="0" smtClean="0"/>
              <a:t> </a:t>
            </a:r>
            <a:r>
              <a:rPr lang="de-DE" dirty="0" err="1" smtClean="0"/>
              <a:t>get</a:t>
            </a:r>
            <a:r>
              <a:rPr lang="de-DE" dirty="0" smtClean="0"/>
              <a:t> all </a:t>
            </a:r>
            <a:r>
              <a:rPr lang="de-DE" dirty="0" err="1" smtClean="0"/>
              <a:t>info</a:t>
            </a:r>
            <a:r>
              <a:rPr lang="de-DE" dirty="0" smtClean="0"/>
              <a:t> on </a:t>
            </a:r>
            <a:r>
              <a:rPr lang="de-DE" dirty="0" err="1" smtClean="0"/>
              <a:t>your</a:t>
            </a:r>
            <a:r>
              <a:rPr lang="de-DE" dirty="0" smtClean="0"/>
              <a:t> smart </a:t>
            </a:r>
            <a:r>
              <a:rPr lang="de-DE" dirty="0" err="1" smtClean="0"/>
              <a:t>phone</a:t>
            </a:r>
            <a:r>
              <a:rPr lang="de-DE" dirty="0" smtClean="0"/>
              <a:t>? Just </a:t>
            </a:r>
            <a:r>
              <a:rPr lang="de-DE" dirty="0" err="1" smtClean="0"/>
              <a:t>scan</a:t>
            </a:r>
            <a:r>
              <a:rPr lang="de-DE" dirty="0" smtClean="0"/>
              <a:t> </a:t>
            </a:r>
            <a:r>
              <a:rPr lang="de-DE" dirty="0" err="1" smtClean="0"/>
              <a:t>the</a:t>
            </a:r>
            <a:r>
              <a:rPr lang="de-DE" dirty="0" smtClean="0"/>
              <a:t> </a:t>
            </a:r>
            <a:r>
              <a:rPr lang="de-DE" dirty="0" err="1" smtClean="0"/>
              <a:t>asset</a:t>
            </a:r>
            <a:r>
              <a:rPr lang="de-DE" dirty="0" smtClean="0"/>
              <a:t>!</a:t>
            </a:r>
          </a:p>
          <a:p>
            <a:pPr lvl="1"/>
            <a:r>
              <a:rPr lang="de-DE" dirty="0" smtClean="0"/>
              <a:t>(</a:t>
            </a:r>
            <a:r>
              <a:rPr lang="de-DE" dirty="0" err="1" smtClean="0"/>
              <a:t>Remember</a:t>
            </a:r>
            <a:r>
              <a:rPr lang="de-DE" dirty="0" smtClean="0"/>
              <a:t> </a:t>
            </a:r>
            <a:r>
              <a:rPr lang="de-DE" dirty="0" err="1" smtClean="0"/>
              <a:t>Jochen‘s</a:t>
            </a:r>
            <a:r>
              <a:rPr lang="de-DE" dirty="0" smtClean="0"/>
              <a:t> </a:t>
            </a:r>
            <a:r>
              <a:rPr lang="de-DE" dirty="0" err="1" smtClean="0"/>
              <a:t>dishwasher</a:t>
            </a:r>
            <a:r>
              <a:rPr lang="de-DE" dirty="0" smtClean="0"/>
              <a:t>? </a:t>
            </a:r>
            <a:r>
              <a:rPr lang="de-DE" dirty="0" smtClean="0">
                <a:sym typeface="Wingdings" pitchFamily="2" charset="2"/>
              </a:rPr>
              <a:t>)</a:t>
            </a:r>
            <a:endParaRPr lang="de-DE" dirty="0"/>
          </a:p>
        </p:txBody>
      </p:sp>
    </p:spTree>
    <p:extLst>
      <p:ext uri="{BB962C8B-B14F-4D97-AF65-F5344CB8AC3E}">
        <p14:creationId xmlns:p14="http://schemas.microsoft.com/office/powerpoint/2010/main" val="2816128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The Future</a:t>
            </a:r>
            <a:endParaRPr lang="en-US" sz="2000" dirty="0">
              <a:solidFill>
                <a:schemeClr val="accent2"/>
              </a:solidFill>
              <a:latin typeface="+mj-lt"/>
              <a:ea typeface="+mj-ea"/>
              <a:cs typeface="+mj-cs"/>
            </a:endParaRPr>
          </a:p>
        </p:txBody>
      </p:sp>
      <p:sp>
        <p:nvSpPr>
          <p:cNvPr id="41" name="Text Placeholder 2"/>
          <p:cNvSpPr txBox="1">
            <a:spLocks/>
          </p:cNvSpPr>
          <p:nvPr/>
        </p:nvSpPr>
        <p:spPr bwMode="gray">
          <a:xfrm>
            <a:off x="324000" y="1690687"/>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smtClean="0"/>
              <a:t>You</a:t>
            </a:r>
            <a:r>
              <a:rPr lang="de-DE" dirty="0" smtClean="0"/>
              <a:t> will </a:t>
            </a:r>
            <a:r>
              <a:rPr lang="de-DE" dirty="0" err="1" smtClean="0"/>
              <a:t>see</a:t>
            </a:r>
            <a:r>
              <a:rPr lang="de-DE" dirty="0" smtClean="0"/>
              <a:t> all </a:t>
            </a:r>
            <a:r>
              <a:rPr lang="de-DE" dirty="0" err="1" smtClean="0"/>
              <a:t>asset-related</a:t>
            </a:r>
            <a:r>
              <a:rPr lang="de-DE" dirty="0" smtClean="0"/>
              <a:t> </a:t>
            </a:r>
            <a:r>
              <a:rPr lang="de-DE" dirty="0" err="1" smtClean="0"/>
              <a:t>information</a:t>
            </a:r>
            <a:r>
              <a:rPr lang="de-DE" dirty="0" smtClean="0"/>
              <a:t> </a:t>
            </a:r>
            <a:r>
              <a:rPr lang="de-DE" dirty="0" err="1" smtClean="0"/>
              <a:t>regardless</a:t>
            </a:r>
            <a:r>
              <a:rPr lang="de-DE" dirty="0" smtClean="0"/>
              <a:t> </a:t>
            </a:r>
            <a:r>
              <a:rPr lang="de-DE" dirty="0" err="1" smtClean="0"/>
              <a:t>of</a:t>
            </a:r>
            <a:r>
              <a:rPr lang="de-DE" dirty="0" smtClean="0"/>
              <a:t> </a:t>
            </a:r>
            <a:r>
              <a:rPr lang="de-DE" dirty="0" err="1" smtClean="0"/>
              <a:t>their</a:t>
            </a:r>
            <a:r>
              <a:rPr lang="de-DE" dirty="0" smtClean="0"/>
              <a:t> </a:t>
            </a:r>
            <a:r>
              <a:rPr lang="de-DE" dirty="0" err="1" smtClean="0"/>
              <a:t>source</a:t>
            </a:r>
            <a:r>
              <a:rPr lang="de-DE" dirty="0"/>
              <a:t>!</a:t>
            </a:r>
            <a:endParaRPr lang="de-DE"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2103503"/>
            <a:ext cx="7751125" cy="4203865"/>
          </a:xfrm>
          <a:prstGeom prst="rect">
            <a:avLst/>
          </a:prstGeom>
        </p:spPr>
      </p:pic>
    </p:spTree>
    <p:extLst>
      <p:ext uri="{BB962C8B-B14F-4D97-AF65-F5344CB8AC3E}">
        <p14:creationId xmlns:p14="http://schemas.microsoft.com/office/powerpoint/2010/main" val="780334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Industrial Asset Information Management</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The Future</a:t>
            </a:r>
            <a:endParaRPr lang="en-US" sz="2000" dirty="0">
              <a:solidFill>
                <a:schemeClr val="accent2"/>
              </a:solidFill>
              <a:latin typeface="+mj-lt"/>
              <a:ea typeface="+mj-ea"/>
              <a:cs typeface="+mj-cs"/>
            </a:endParaRPr>
          </a:p>
        </p:txBody>
      </p:sp>
      <p:sp>
        <p:nvSpPr>
          <p:cNvPr id="8" name="Text Placeholder 2"/>
          <p:cNvSpPr txBox="1">
            <a:spLocks/>
          </p:cNvSpPr>
          <p:nvPr/>
        </p:nvSpPr>
        <p:spPr bwMode="gray">
          <a:xfrm>
            <a:off x="324001" y="1690687"/>
            <a:ext cx="879158" cy="378745"/>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a:t>Boring</a:t>
            </a:r>
            <a:r>
              <a:rPr lang="de-DE" dirty="0" smtClean="0"/>
              <a:t>?</a:t>
            </a:r>
            <a:endParaRPr lang="de-DE" dirty="0"/>
          </a:p>
        </p:txBody>
      </p:sp>
      <p:grpSp>
        <p:nvGrpSpPr>
          <p:cNvPr id="5" name="Group 4"/>
          <p:cNvGrpSpPr/>
          <p:nvPr/>
        </p:nvGrpSpPr>
        <p:grpSpPr>
          <a:xfrm>
            <a:off x="309563" y="2059349"/>
            <a:ext cx="8557937" cy="4440706"/>
            <a:chOff x="309563" y="2059349"/>
            <a:chExt cx="8557937" cy="4440706"/>
          </a:xfrm>
        </p:grpSpPr>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3" y="2524892"/>
              <a:ext cx="6151439" cy="3567147"/>
            </a:xfrm>
            <a:prstGeom prst="rect">
              <a:avLst/>
            </a:prstGeom>
          </p:spPr>
        </p:pic>
        <p:sp>
          <p:nvSpPr>
            <p:cNvPr id="7" name="TextBox 6"/>
            <p:cNvSpPr txBox="1"/>
            <p:nvPr/>
          </p:nvSpPr>
          <p:spPr>
            <a:xfrm>
              <a:off x="324000" y="6223056"/>
              <a:ext cx="8543500" cy="276999"/>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200" kern="0" dirty="0" smtClean="0">
                  <a:ea typeface="Arial Unicode MS" pitchFamily="34" charset="-128"/>
                  <a:cs typeface="Arial Unicode MS" pitchFamily="34" charset="-128"/>
                </a:rPr>
                <a:t>3D </a:t>
              </a:r>
              <a:r>
                <a:rPr lang="de-DE" sz="1200" kern="0" dirty="0" err="1" smtClean="0">
                  <a:ea typeface="Arial Unicode MS" pitchFamily="34" charset="-128"/>
                  <a:cs typeface="Arial Unicode MS" pitchFamily="34" charset="-128"/>
                </a:rPr>
                <a:t>model</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courtesy</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of</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Endress+Hauser</a:t>
              </a:r>
              <a:r>
                <a:rPr lang="de-DE" sz="1200" kern="0" dirty="0" smtClean="0">
                  <a:ea typeface="Arial Unicode MS" pitchFamily="34" charset="-128"/>
                  <a:cs typeface="Arial Unicode MS" pitchFamily="34" charset="-128"/>
                </a:rPr>
                <a:t>. Visual </a:t>
              </a:r>
              <a:r>
                <a:rPr lang="de-DE" sz="1200" kern="0" dirty="0" err="1" smtClean="0">
                  <a:ea typeface="Arial Unicode MS" pitchFamily="34" charset="-128"/>
                  <a:cs typeface="Arial Unicode MS" pitchFamily="34" charset="-128"/>
                </a:rPr>
                <a:t>work</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instructions</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powered</a:t>
              </a:r>
              <a:r>
                <a:rPr lang="de-DE" sz="1200" kern="0" dirty="0" smtClean="0">
                  <a:ea typeface="Arial Unicode MS" pitchFamily="34" charset="-128"/>
                  <a:cs typeface="Arial Unicode MS" pitchFamily="34" charset="-128"/>
                </a:rPr>
                <a:t> </a:t>
              </a:r>
              <a:r>
                <a:rPr lang="de-DE" sz="1200" kern="0" dirty="0" err="1" smtClean="0">
                  <a:ea typeface="Arial Unicode MS" pitchFamily="34" charset="-128"/>
                  <a:cs typeface="Arial Unicode MS" pitchFamily="34" charset="-128"/>
                </a:rPr>
                <a:t>by</a:t>
              </a:r>
              <a:r>
                <a:rPr lang="de-DE" sz="1200" kern="0" dirty="0" smtClean="0">
                  <a:ea typeface="Arial Unicode MS" pitchFamily="34" charset="-128"/>
                  <a:cs typeface="Arial Unicode MS" pitchFamily="34" charset="-128"/>
                </a:rPr>
                <a:t> SAP Visual Enterprise.</a:t>
              </a:r>
            </a:p>
          </p:txBody>
        </p:sp>
        <p:sp>
          <p:nvSpPr>
            <p:cNvPr id="9" name="Text Placeholder 2"/>
            <p:cNvSpPr txBox="1">
              <a:spLocks/>
            </p:cNvSpPr>
            <p:nvPr/>
          </p:nvSpPr>
          <p:spPr bwMode="gray">
            <a:xfrm>
              <a:off x="324000" y="2059349"/>
              <a:ext cx="5969922" cy="378745"/>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err="1"/>
                <a:t>How</a:t>
              </a:r>
              <a:r>
                <a:rPr lang="de-DE" dirty="0"/>
                <a:t> </a:t>
              </a:r>
              <a:r>
                <a:rPr lang="de-DE" dirty="0" err="1"/>
                <a:t>about</a:t>
              </a:r>
              <a:r>
                <a:rPr lang="de-DE" dirty="0"/>
                <a:t> an </a:t>
              </a:r>
              <a:r>
                <a:rPr lang="de-DE" dirty="0" err="1"/>
                <a:t>animated</a:t>
              </a:r>
              <a:r>
                <a:rPr lang="de-DE" dirty="0"/>
                <a:t> </a:t>
              </a:r>
              <a:r>
                <a:rPr lang="de-DE" dirty="0" err="1"/>
                <a:t>repair</a:t>
              </a:r>
              <a:r>
                <a:rPr lang="de-DE" dirty="0"/>
                <a:t> </a:t>
              </a:r>
              <a:r>
                <a:rPr lang="de-DE" dirty="0" err="1"/>
                <a:t>instruction</a:t>
              </a:r>
              <a:r>
                <a:rPr lang="de-DE" dirty="0"/>
                <a:t> in </a:t>
              </a:r>
              <a:r>
                <a:rPr lang="de-DE" dirty="0" smtClean="0"/>
                <a:t>a 3D PDF </a:t>
              </a:r>
              <a:r>
                <a:rPr lang="de-DE" dirty="0" err="1" smtClean="0"/>
                <a:t>file</a:t>
              </a:r>
              <a:r>
                <a:rPr lang="de-DE" dirty="0" smtClean="0"/>
                <a:t>?</a:t>
              </a:r>
            </a:p>
          </p:txBody>
        </p:sp>
      </p:grpSp>
    </p:spTree>
    <p:extLst>
      <p:ext uri="{BB962C8B-B14F-4D97-AF65-F5344CB8AC3E}">
        <p14:creationId xmlns:p14="http://schemas.microsoft.com/office/powerpoint/2010/main" val="125131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690687"/>
            <a:ext cx="8494713" cy="984974"/>
          </a:xfrm>
        </p:spPr>
        <p:txBody>
          <a:bodyPr/>
          <a:lstStyle/>
          <a:p>
            <a:pPr lvl="1"/>
            <a:r>
              <a:rPr lang="de-DE" dirty="0" err="1" smtClean="0"/>
              <a:t>Less</a:t>
            </a:r>
            <a:r>
              <a:rPr lang="de-DE" dirty="0" smtClean="0"/>
              <a:t> time </a:t>
            </a:r>
            <a:r>
              <a:rPr lang="de-DE" dirty="0" err="1" smtClean="0"/>
              <a:t>for</a:t>
            </a:r>
            <a:r>
              <a:rPr lang="de-DE" dirty="0" smtClean="0"/>
              <a:t> </a:t>
            </a:r>
            <a:r>
              <a:rPr lang="de-DE" dirty="0" err="1" smtClean="0"/>
              <a:t>information</a:t>
            </a:r>
            <a:r>
              <a:rPr lang="de-DE" dirty="0" smtClean="0"/>
              <a:t> </a:t>
            </a:r>
            <a:r>
              <a:rPr lang="de-DE" dirty="0" err="1" smtClean="0"/>
              <a:t>search</a:t>
            </a:r>
            <a:r>
              <a:rPr lang="de-DE" dirty="0" smtClean="0"/>
              <a:t> </a:t>
            </a:r>
            <a:r>
              <a:rPr lang="de-DE" dirty="0" err="1" smtClean="0"/>
              <a:t>means</a:t>
            </a:r>
            <a:r>
              <a:rPr lang="de-DE" dirty="0" smtClean="0"/>
              <a:t> </a:t>
            </a:r>
            <a:r>
              <a:rPr lang="de-DE" dirty="0" err="1" smtClean="0"/>
              <a:t>more</a:t>
            </a:r>
            <a:r>
              <a:rPr lang="de-DE" dirty="0" smtClean="0"/>
              <a:t> time </a:t>
            </a:r>
            <a:r>
              <a:rPr lang="de-DE" dirty="0" err="1" smtClean="0"/>
              <a:t>for</a:t>
            </a:r>
            <a:r>
              <a:rPr lang="de-DE" dirty="0" smtClean="0"/>
              <a:t> </a:t>
            </a:r>
            <a:r>
              <a:rPr lang="de-DE" dirty="0" err="1" smtClean="0"/>
              <a:t>problem</a:t>
            </a:r>
            <a:r>
              <a:rPr lang="de-DE" dirty="0" smtClean="0"/>
              <a:t> </a:t>
            </a:r>
            <a:r>
              <a:rPr lang="de-DE" dirty="0" err="1" smtClean="0"/>
              <a:t>solving</a:t>
            </a:r>
            <a:r>
              <a:rPr lang="de-DE" dirty="0" smtClean="0"/>
              <a:t>.</a:t>
            </a:r>
          </a:p>
          <a:p>
            <a:pPr lvl="1"/>
            <a:r>
              <a:rPr lang="de-DE" dirty="0" err="1" smtClean="0"/>
              <a:t>Less</a:t>
            </a:r>
            <a:r>
              <a:rPr lang="de-DE" dirty="0" smtClean="0"/>
              <a:t> time </a:t>
            </a:r>
            <a:r>
              <a:rPr lang="de-DE" dirty="0" err="1" smtClean="0"/>
              <a:t>for</a:t>
            </a:r>
            <a:r>
              <a:rPr lang="de-DE" dirty="0" smtClean="0"/>
              <a:t> </a:t>
            </a:r>
            <a:r>
              <a:rPr lang="de-DE" dirty="0" err="1" smtClean="0"/>
              <a:t>fixing</a:t>
            </a:r>
            <a:r>
              <a:rPr lang="de-DE" dirty="0" smtClean="0"/>
              <a:t> </a:t>
            </a:r>
            <a:r>
              <a:rPr lang="de-DE" dirty="0" err="1" smtClean="0"/>
              <a:t>means</a:t>
            </a:r>
            <a:r>
              <a:rPr lang="de-DE" dirty="0" smtClean="0"/>
              <a:t> </a:t>
            </a:r>
            <a:r>
              <a:rPr lang="de-DE" dirty="0" err="1" smtClean="0"/>
              <a:t>less</a:t>
            </a:r>
            <a:r>
              <a:rPr lang="de-DE" dirty="0" smtClean="0"/>
              <a:t> </a:t>
            </a:r>
            <a:r>
              <a:rPr lang="de-DE" dirty="0" err="1" smtClean="0"/>
              <a:t>downtime</a:t>
            </a:r>
            <a:r>
              <a:rPr lang="de-DE" dirty="0" smtClean="0"/>
              <a:t> </a:t>
            </a:r>
            <a:r>
              <a:rPr lang="de-DE" dirty="0" err="1" smtClean="0"/>
              <a:t>and</a:t>
            </a:r>
            <a:r>
              <a:rPr lang="de-DE" dirty="0" smtClean="0"/>
              <a:t> </a:t>
            </a:r>
            <a:r>
              <a:rPr lang="de-DE" dirty="0" err="1" smtClean="0"/>
              <a:t>more</a:t>
            </a:r>
            <a:r>
              <a:rPr lang="de-DE" dirty="0" smtClean="0"/>
              <a:t> time </a:t>
            </a:r>
            <a:r>
              <a:rPr lang="de-DE" dirty="0" err="1" smtClean="0"/>
              <a:t>for</a:t>
            </a:r>
            <a:r>
              <a:rPr lang="de-DE" dirty="0" smtClean="0"/>
              <a:t> </a:t>
            </a:r>
            <a:r>
              <a:rPr lang="de-DE" dirty="0" err="1" smtClean="0"/>
              <a:t>production</a:t>
            </a:r>
            <a:r>
              <a:rPr lang="de-DE" dirty="0" smtClean="0"/>
              <a:t>.</a:t>
            </a:r>
          </a:p>
          <a:p>
            <a:pPr lvl="1"/>
            <a:r>
              <a:rPr lang="de-DE" dirty="0" err="1" smtClean="0"/>
              <a:t>Less</a:t>
            </a:r>
            <a:r>
              <a:rPr lang="de-DE" dirty="0" smtClean="0"/>
              <a:t> </a:t>
            </a:r>
            <a:r>
              <a:rPr lang="de-DE" dirty="0" err="1" smtClean="0"/>
              <a:t>effort</a:t>
            </a:r>
            <a:r>
              <a:rPr lang="de-DE" dirty="0" smtClean="0"/>
              <a:t> </a:t>
            </a:r>
            <a:r>
              <a:rPr lang="de-DE" dirty="0" err="1" smtClean="0"/>
              <a:t>for</a:t>
            </a:r>
            <a:r>
              <a:rPr lang="de-DE" dirty="0" smtClean="0"/>
              <a:t> </a:t>
            </a:r>
            <a:r>
              <a:rPr lang="de-DE" dirty="0" err="1" smtClean="0"/>
              <a:t>data</a:t>
            </a:r>
            <a:r>
              <a:rPr lang="de-DE" dirty="0" smtClean="0"/>
              <a:t> </a:t>
            </a:r>
            <a:r>
              <a:rPr lang="de-DE" dirty="0" err="1" smtClean="0"/>
              <a:t>management</a:t>
            </a:r>
            <a:r>
              <a:rPr lang="de-DE" dirty="0" smtClean="0"/>
              <a:t> </a:t>
            </a:r>
            <a:r>
              <a:rPr lang="de-DE" dirty="0" err="1" smtClean="0"/>
              <a:t>means</a:t>
            </a:r>
            <a:r>
              <a:rPr lang="de-DE" dirty="0" smtClean="0"/>
              <a:t> </a:t>
            </a:r>
            <a:r>
              <a:rPr lang="de-DE" dirty="0" err="1" smtClean="0"/>
              <a:t>lower</a:t>
            </a:r>
            <a:r>
              <a:rPr lang="de-DE" dirty="0" smtClean="0"/>
              <a:t> </a:t>
            </a:r>
            <a:r>
              <a:rPr lang="de-DE" dirty="0" err="1" smtClean="0"/>
              <a:t>costs</a:t>
            </a:r>
            <a:r>
              <a:rPr lang="de-DE" dirty="0" smtClean="0"/>
              <a:t>.</a:t>
            </a:r>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lang="en-US" sz="2400" b="1" dirty="0">
                <a:solidFill>
                  <a:schemeClr val="accent2"/>
                </a:solidFill>
              </a:rPr>
              <a:t>Industrial Asset Information Management</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Why?</a:t>
            </a:r>
            <a:endParaRPr lang="en-US" sz="2000" dirty="0">
              <a:solidFill>
                <a:schemeClr val="accent2"/>
              </a:solidFill>
              <a:latin typeface="+mj-lt"/>
              <a:ea typeface="+mj-ea"/>
              <a:cs typeface="+mj-cs"/>
            </a:endParaRPr>
          </a:p>
        </p:txBody>
      </p:sp>
      <p:sp>
        <p:nvSpPr>
          <p:cNvPr id="2" name="Pie 1"/>
          <p:cNvSpPr/>
          <p:nvPr/>
        </p:nvSpPr>
        <p:spPr bwMode="gray">
          <a:xfrm>
            <a:off x="660018" y="3126911"/>
            <a:ext cx="2041931" cy="2041931"/>
          </a:xfrm>
          <a:prstGeom prst="pie">
            <a:avLst>
              <a:gd name="adj1" fmla="val 2909663"/>
              <a:gd name="adj2" fmla="val 16200000"/>
            </a:avLst>
          </a:prstGeom>
          <a:solidFill>
            <a:srgbClr val="92D05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Pie 5"/>
          <p:cNvSpPr/>
          <p:nvPr/>
        </p:nvSpPr>
        <p:spPr bwMode="gray">
          <a:xfrm rot="5400000">
            <a:off x="660018" y="3126911"/>
            <a:ext cx="2041931" cy="2041931"/>
          </a:xfrm>
          <a:prstGeom prst="pie">
            <a:avLst>
              <a:gd name="adj1" fmla="val 10793051"/>
              <a:gd name="adj2" fmla="val 19124422"/>
            </a:avLst>
          </a:prstGeom>
          <a:solidFill>
            <a:srgbClr val="C0000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Right Arrow 6"/>
          <p:cNvSpPr/>
          <p:nvPr/>
        </p:nvSpPr>
        <p:spPr bwMode="gray">
          <a:xfrm>
            <a:off x="3086961" y="3817867"/>
            <a:ext cx="605885" cy="660018"/>
          </a:xfrm>
          <a:prstGeom prst="rightArrow">
            <a:avLst/>
          </a:prstGeom>
          <a:solidFill>
            <a:schemeClr val="bg1">
              <a:lumMod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 name="Pie 7"/>
          <p:cNvSpPr/>
          <p:nvPr/>
        </p:nvSpPr>
        <p:spPr bwMode="gray">
          <a:xfrm>
            <a:off x="3899377" y="3126911"/>
            <a:ext cx="2041931" cy="2041931"/>
          </a:xfrm>
          <a:prstGeom prst="pie">
            <a:avLst>
              <a:gd name="adj1" fmla="val 16710212"/>
              <a:gd name="adj2" fmla="val 16200000"/>
            </a:avLst>
          </a:prstGeom>
          <a:solidFill>
            <a:srgbClr val="92D05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 name="Pie 8"/>
          <p:cNvSpPr/>
          <p:nvPr/>
        </p:nvSpPr>
        <p:spPr bwMode="gray">
          <a:xfrm rot="5400000">
            <a:off x="3899377" y="3126911"/>
            <a:ext cx="2041931" cy="2041931"/>
          </a:xfrm>
          <a:prstGeom prst="pie">
            <a:avLst>
              <a:gd name="adj1" fmla="val 10793051"/>
              <a:gd name="adj2" fmla="val 11343698"/>
            </a:avLst>
          </a:prstGeom>
          <a:solidFill>
            <a:srgbClr val="C0000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82545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4155" y="2380328"/>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de-DE" sz="3200" b="1" dirty="0" smtClean="0"/>
              <a:t>60,000</a:t>
            </a:r>
            <a:r>
              <a:rPr lang="en-US" sz="3200" b="1" dirty="0" smtClean="0">
                <a:latin typeface="+mn-lt"/>
              </a:rPr>
              <a:t>+ </a:t>
            </a:r>
            <a:r>
              <a:rPr lang="en-US" sz="2000" dirty="0" smtClean="0"/>
              <a:t/>
            </a:r>
            <a:br>
              <a:rPr lang="en-US" sz="2000" dirty="0" smtClean="0"/>
            </a:br>
            <a:r>
              <a:rPr lang="en-US" sz="1200" dirty="0" smtClean="0">
                <a:latin typeface="+mn-lt"/>
              </a:rPr>
              <a:t>SAP employees worldwide</a:t>
            </a:r>
            <a:endParaRPr lang="en-US" sz="2000" kern="0" dirty="0" smtClean="0">
              <a:latin typeface="+mn-lt"/>
              <a:ea typeface="Arial Unicode MS" pitchFamily="34" charset="-128"/>
              <a:cs typeface="Arial Unicode MS" pitchFamily="34" charset="-128"/>
            </a:endParaRPr>
          </a:p>
        </p:txBody>
      </p:sp>
      <p:sp>
        <p:nvSpPr>
          <p:cNvPr id="7" name="TextBox 6"/>
          <p:cNvSpPr txBox="1"/>
          <p:nvPr/>
        </p:nvSpPr>
        <p:spPr>
          <a:xfrm>
            <a:off x="534155" y="3125749"/>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1,200+</a:t>
            </a:r>
            <a:br>
              <a:rPr lang="en-US" sz="3200" b="1" dirty="0" smtClean="0">
                <a:latin typeface="+mn-lt"/>
              </a:rPr>
            </a:br>
            <a:r>
              <a:rPr lang="en-US" sz="1200" dirty="0" smtClean="0">
                <a:latin typeface="+mn-lt"/>
              </a:rPr>
              <a:t>service partners worldwide</a:t>
            </a:r>
            <a:endParaRPr lang="en-US" sz="2000" kern="0" dirty="0" smtClean="0">
              <a:latin typeface="+mn-lt"/>
              <a:ea typeface="Arial Unicode MS" pitchFamily="34" charset="-128"/>
              <a:cs typeface="Arial Unicode MS" pitchFamily="34" charset="-128"/>
            </a:endParaRPr>
          </a:p>
        </p:txBody>
      </p:sp>
      <p:sp>
        <p:nvSpPr>
          <p:cNvPr id="9" name="TextBox 8"/>
          <p:cNvSpPr txBox="1"/>
          <p:nvPr/>
        </p:nvSpPr>
        <p:spPr>
          <a:xfrm>
            <a:off x="536738" y="5449223"/>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24</a:t>
            </a:r>
            <a:br>
              <a:rPr lang="en-US" sz="3200" b="1" dirty="0" smtClean="0">
                <a:latin typeface="+mn-lt"/>
              </a:rPr>
            </a:br>
            <a:r>
              <a:rPr lang="en-US" sz="1200" dirty="0" smtClean="0">
                <a:latin typeface="+mn-lt"/>
              </a:rPr>
              <a:t>industries</a:t>
            </a:r>
            <a:endParaRPr lang="en-US" sz="2000" kern="0" dirty="0" smtClean="0">
              <a:latin typeface="+mn-lt"/>
              <a:ea typeface="Arial Unicode MS" pitchFamily="34" charset="-128"/>
              <a:cs typeface="Arial Unicode MS" pitchFamily="34" charset="-128"/>
            </a:endParaRPr>
          </a:p>
        </p:txBody>
      </p:sp>
      <p:sp>
        <p:nvSpPr>
          <p:cNvPr id="13" name="TextBox 12"/>
          <p:cNvSpPr txBox="1"/>
          <p:nvPr/>
        </p:nvSpPr>
        <p:spPr>
          <a:xfrm>
            <a:off x="535155" y="3896757"/>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120</a:t>
            </a:r>
            <a:br>
              <a:rPr lang="en-US" sz="3200" b="1" dirty="0" smtClean="0">
                <a:latin typeface="+mn-lt"/>
              </a:rPr>
            </a:br>
            <a:r>
              <a:rPr lang="en-US" sz="1200" dirty="0" smtClean="0">
                <a:latin typeface="+mn-lt"/>
              </a:rPr>
              <a:t>countries</a:t>
            </a:r>
            <a:endParaRPr lang="en-US" sz="2000" kern="0" dirty="0" smtClean="0">
              <a:latin typeface="+mn-lt"/>
              <a:ea typeface="Arial Unicode MS" pitchFamily="34" charset="-128"/>
              <a:cs typeface="Arial Unicode MS" pitchFamily="34" charset="-128"/>
            </a:endParaRPr>
          </a:p>
        </p:txBody>
      </p:sp>
      <p:cxnSp>
        <p:nvCxnSpPr>
          <p:cNvPr id="15" name="Straight Connector 14"/>
          <p:cNvCxnSpPr/>
          <p:nvPr/>
        </p:nvCxnSpPr>
        <p:spPr>
          <a:xfrm>
            <a:off x="548640" y="3152627"/>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8640" y="3898048"/>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 y="5421811"/>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27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6141" y="1682750"/>
            <a:ext cx="5414010" cy="4458970"/>
          </a:xfrm>
          <a:prstGeom prst="rect">
            <a:avLst/>
          </a:prstGeom>
          <a:noFill/>
          <a:ln w="9525">
            <a:noFill/>
            <a:miter lim="800000"/>
            <a:headEnd/>
            <a:tailEnd/>
          </a:ln>
        </p:spPr>
      </p:pic>
      <p:sp>
        <p:nvSpPr>
          <p:cNvPr id="20" name="TextBox 19"/>
          <p:cNvSpPr txBox="1"/>
          <p:nvPr/>
        </p:nvSpPr>
        <p:spPr>
          <a:xfrm>
            <a:off x="532180" y="1653978"/>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de-DE" sz="3200" b="1" dirty="0" smtClean="0"/>
              <a:t>190,000</a:t>
            </a:r>
            <a:r>
              <a:rPr lang="en-US" sz="3200" b="1" dirty="0" smtClean="0">
                <a:latin typeface="+mn-lt"/>
              </a:rPr>
              <a:t>+ </a:t>
            </a:r>
            <a:r>
              <a:rPr lang="en-US" sz="2000" dirty="0" smtClean="0"/>
              <a:t/>
            </a:r>
            <a:br>
              <a:rPr lang="en-US" sz="2000" dirty="0" smtClean="0"/>
            </a:br>
            <a:r>
              <a:rPr lang="en-US" sz="1200" dirty="0" smtClean="0">
                <a:latin typeface="+mn-lt"/>
              </a:rPr>
              <a:t>customers</a:t>
            </a:r>
            <a:endParaRPr lang="en-US" sz="2000" kern="0" dirty="0" smtClean="0">
              <a:latin typeface="+mn-lt"/>
              <a:ea typeface="Arial Unicode MS" pitchFamily="34" charset="-128"/>
              <a:cs typeface="Arial Unicode MS" pitchFamily="34" charset="-128"/>
            </a:endParaRPr>
          </a:p>
        </p:txBody>
      </p:sp>
      <p:cxnSp>
        <p:nvCxnSpPr>
          <p:cNvPr id="21" name="Straight Connector 20"/>
          <p:cNvCxnSpPr/>
          <p:nvPr/>
        </p:nvCxnSpPr>
        <p:spPr>
          <a:xfrm>
            <a:off x="546665" y="2426277"/>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2180" y="4629195"/>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40+</a:t>
            </a:r>
            <a:br>
              <a:rPr lang="en-US" sz="3200" b="1" dirty="0" smtClean="0">
                <a:latin typeface="+mn-lt"/>
              </a:rPr>
            </a:br>
            <a:r>
              <a:rPr lang="en-US" sz="1200" dirty="0" smtClean="0">
                <a:latin typeface="+mn-lt"/>
              </a:rPr>
              <a:t>years of business process experience</a:t>
            </a:r>
            <a:endParaRPr lang="en-US" sz="2000" kern="0" dirty="0" smtClean="0">
              <a:latin typeface="+mn-lt"/>
              <a:ea typeface="Arial Unicode MS" pitchFamily="34" charset="-128"/>
              <a:cs typeface="Arial Unicode MS" pitchFamily="34" charset="-128"/>
            </a:endParaRPr>
          </a:p>
        </p:txBody>
      </p:sp>
      <p:cxnSp>
        <p:nvCxnSpPr>
          <p:cNvPr id="23" name="Straight Connector 22"/>
          <p:cNvCxnSpPr/>
          <p:nvPr/>
        </p:nvCxnSpPr>
        <p:spPr>
          <a:xfrm>
            <a:off x="546665" y="4656073"/>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SAP</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a:solidFill>
                  <a:schemeClr val="accent2"/>
                </a:solidFill>
                <a:latin typeface="+mj-lt"/>
                <a:ea typeface="+mj-ea"/>
                <a:cs typeface="+mj-cs"/>
              </a:rPr>
              <a:t>Vision: </a:t>
            </a:r>
            <a:r>
              <a:rPr lang="en-US" sz="2000" i="1" dirty="0">
                <a:solidFill>
                  <a:schemeClr val="accent2"/>
                </a:solidFill>
                <a:latin typeface="+mj-lt"/>
                <a:ea typeface="+mj-ea"/>
                <a:cs typeface="+mj-cs"/>
              </a:rPr>
              <a:t>Help the World Run Better and Improve People's Lives.</a:t>
            </a:r>
          </a:p>
        </p:txBody>
      </p:sp>
    </p:spTree>
    <p:extLst>
      <p:ext uri="{BB962C8B-B14F-4D97-AF65-F5344CB8AC3E}">
        <p14:creationId xmlns:p14="http://schemas.microsoft.com/office/powerpoint/2010/main" val="928463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690686"/>
            <a:ext cx="8494713" cy="1052513"/>
          </a:xfrm>
        </p:spPr>
        <p:txBody>
          <a:bodyPr/>
          <a:lstStyle/>
          <a:p>
            <a:pPr lvl="1"/>
            <a:r>
              <a:rPr lang="de-DE" dirty="0" smtClean="0"/>
              <a:t>All </a:t>
            </a:r>
            <a:r>
              <a:rPr lang="de-DE" dirty="0" err="1" smtClean="0"/>
              <a:t>data</a:t>
            </a:r>
            <a:r>
              <a:rPr lang="de-DE" dirty="0" smtClean="0"/>
              <a:t> </a:t>
            </a:r>
            <a:r>
              <a:rPr lang="de-DE" dirty="0" err="1" smtClean="0"/>
              <a:t>stays</a:t>
            </a:r>
            <a:r>
              <a:rPr lang="de-DE" dirty="0" smtClean="0"/>
              <a:t> </a:t>
            </a:r>
            <a:r>
              <a:rPr lang="de-DE" dirty="0" err="1" smtClean="0"/>
              <a:t>where</a:t>
            </a:r>
            <a:r>
              <a:rPr lang="de-DE" dirty="0" smtClean="0"/>
              <a:t> </a:t>
            </a:r>
            <a:r>
              <a:rPr lang="de-DE" dirty="0" err="1" smtClean="0"/>
              <a:t>it</a:t>
            </a:r>
            <a:r>
              <a:rPr lang="de-DE" dirty="0" smtClean="0"/>
              <a:t> </a:t>
            </a:r>
            <a:r>
              <a:rPr lang="de-DE" dirty="0" err="1" smtClean="0"/>
              <a:t>is</a:t>
            </a:r>
            <a:r>
              <a:rPr lang="de-DE" dirty="0" smtClean="0"/>
              <a:t>. </a:t>
            </a:r>
            <a:r>
              <a:rPr lang="de-DE" dirty="0" err="1" smtClean="0"/>
              <a:t>With</a:t>
            </a:r>
            <a:r>
              <a:rPr lang="de-DE" dirty="0" smtClean="0"/>
              <a:t> </a:t>
            </a:r>
            <a:r>
              <a:rPr lang="de-DE" dirty="0" err="1" smtClean="0"/>
              <a:t>its</a:t>
            </a:r>
            <a:r>
              <a:rPr lang="de-DE" dirty="0" smtClean="0"/>
              <a:t> </a:t>
            </a:r>
            <a:r>
              <a:rPr lang="de-DE" dirty="0" err="1" smtClean="0"/>
              <a:t>owner</a:t>
            </a:r>
            <a:r>
              <a:rPr lang="de-DE" dirty="0" smtClean="0"/>
              <a:t>! </a:t>
            </a:r>
            <a:r>
              <a:rPr lang="de-DE" dirty="0" err="1" smtClean="0"/>
              <a:t>No</a:t>
            </a:r>
            <a:r>
              <a:rPr lang="de-DE" dirty="0" smtClean="0"/>
              <a:t> </a:t>
            </a:r>
            <a:r>
              <a:rPr lang="de-DE" dirty="0" err="1"/>
              <a:t>c</a:t>
            </a:r>
            <a:r>
              <a:rPr lang="de-DE" dirty="0" err="1" smtClean="0"/>
              <a:t>opy&amp;paste</a:t>
            </a:r>
            <a:r>
              <a:rPr lang="de-DE" dirty="0" smtClean="0"/>
              <a:t>, </a:t>
            </a:r>
            <a:r>
              <a:rPr lang="de-DE" dirty="0" err="1" smtClean="0"/>
              <a:t>no</a:t>
            </a:r>
            <a:r>
              <a:rPr lang="de-DE" dirty="0" smtClean="0"/>
              <a:t> </a:t>
            </a:r>
            <a:r>
              <a:rPr lang="de-DE" dirty="0" err="1" smtClean="0"/>
              <a:t>redudancies</a:t>
            </a:r>
            <a:r>
              <a:rPr lang="de-DE" dirty="0" smtClean="0"/>
              <a:t>.</a:t>
            </a:r>
          </a:p>
          <a:p>
            <a:pPr lvl="1"/>
            <a:r>
              <a:rPr lang="de-DE" dirty="0" smtClean="0"/>
              <a:t>A </a:t>
            </a:r>
            <a:r>
              <a:rPr lang="de-DE" dirty="0" err="1" smtClean="0"/>
              <a:t>cloud-based</a:t>
            </a:r>
            <a:r>
              <a:rPr lang="de-DE" dirty="0" smtClean="0"/>
              <a:t> </a:t>
            </a:r>
            <a:r>
              <a:rPr lang="de-DE" dirty="0" err="1" smtClean="0"/>
              <a:t>platform</a:t>
            </a:r>
            <a:r>
              <a:rPr lang="de-DE" dirty="0" smtClean="0"/>
              <a:t> </a:t>
            </a:r>
            <a:r>
              <a:rPr lang="de-DE" dirty="0" err="1" smtClean="0"/>
              <a:t>maintains</a:t>
            </a:r>
            <a:r>
              <a:rPr lang="de-DE" dirty="0" smtClean="0"/>
              <a:t> links </a:t>
            </a:r>
            <a:r>
              <a:rPr lang="de-DE" dirty="0" err="1" smtClean="0"/>
              <a:t>pointing</a:t>
            </a:r>
            <a:r>
              <a:rPr lang="de-DE" dirty="0" smtClean="0"/>
              <a:t> </a:t>
            </a:r>
            <a:r>
              <a:rPr lang="de-DE" dirty="0" err="1" smtClean="0"/>
              <a:t>to</a:t>
            </a:r>
            <a:r>
              <a:rPr lang="de-DE" dirty="0" smtClean="0"/>
              <a:t> </a:t>
            </a:r>
            <a:r>
              <a:rPr lang="de-DE" dirty="0" err="1" smtClean="0"/>
              <a:t>the</a:t>
            </a:r>
            <a:r>
              <a:rPr lang="de-DE" dirty="0" smtClean="0"/>
              <a:t> original </a:t>
            </a:r>
            <a:r>
              <a:rPr lang="de-DE" dirty="0" err="1" smtClean="0"/>
              <a:t>data</a:t>
            </a:r>
            <a:r>
              <a:rPr lang="de-DE" dirty="0" smtClean="0"/>
              <a:t> </a:t>
            </a:r>
            <a:r>
              <a:rPr lang="de-DE" dirty="0" err="1" smtClean="0"/>
              <a:t>sources</a:t>
            </a:r>
            <a:r>
              <a:rPr lang="de-DE" dirty="0" smtClean="0"/>
              <a:t>.</a:t>
            </a:r>
          </a:p>
          <a:p>
            <a:pPr lvl="1"/>
            <a:r>
              <a:rPr lang="de-DE" dirty="0" smtClean="0"/>
              <a:t>This </a:t>
            </a:r>
            <a:r>
              <a:rPr lang="de-DE" dirty="0" err="1" smtClean="0"/>
              <a:t>central</a:t>
            </a:r>
            <a:r>
              <a:rPr lang="de-DE" dirty="0" smtClean="0"/>
              <a:t> „</a:t>
            </a:r>
            <a:r>
              <a:rPr lang="de-DE" dirty="0" err="1" smtClean="0"/>
              <a:t>white</a:t>
            </a:r>
            <a:r>
              <a:rPr lang="de-DE" dirty="0" smtClean="0"/>
              <a:t>-label“ </a:t>
            </a:r>
            <a:r>
              <a:rPr lang="de-DE" dirty="0" err="1" smtClean="0"/>
              <a:t>platform</a:t>
            </a:r>
            <a:r>
              <a:rPr lang="de-DE" dirty="0" smtClean="0"/>
              <a:t> </a:t>
            </a:r>
            <a:r>
              <a:rPr lang="de-DE" dirty="0" err="1" smtClean="0"/>
              <a:t>carries</a:t>
            </a:r>
            <a:r>
              <a:rPr lang="de-DE" dirty="0" smtClean="0"/>
              <a:t> </a:t>
            </a:r>
            <a:r>
              <a:rPr lang="de-DE" dirty="0" err="1" smtClean="0"/>
              <a:t>the</a:t>
            </a:r>
            <a:r>
              <a:rPr lang="de-DE" dirty="0" smtClean="0"/>
              <a:t> logo </a:t>
            </a:r>
            <a:r>
              <a:rPr lang="de-DE" dirty="0" err="1" smtClean="0"/>
              <a:t>of</a:t>
            </a:r>
            <a:r>
              <a:rPr lang="de-DE" dirty="0" smtClean="0"/>
              <a:t> </a:t>
            </a:r>
            <a:r>
              <a:rPr lang="de-DE" dirty="0" err="1" smtClean="0"/>
              <a:t>the</a:t>
            </a:r>
            <a:r>
              <a:rPr lang="de-DE" dirty="0" smtClean="0"/>
              <a:t> OEM.</a:t>
            </a:r>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lang="en-US" sz="2400" b="1" dirty="0">
                <a:solidFill>
                  <a:schemeClr val="accent2"/>
                </a:solidFill>
              </a:rPr>
              <a:t>Industrial Asset Information Management</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How does this work?</a:t>
            </a:r>
            <a:endParaRPr lang="en-US" sz="2000" dirty="0">
              <a:solidFill>
                <a:schemeClr val="accent2"/>
              </a:solidFill>
              <a:latin typeface="+mj-lt"/>
              <a:ea typeface="+mj-ea"/>
              <a:cs typeface="+mj-cs"/>
            </a:endParaRPr>
          </a:p>
        </p:txBody>
      </p:sp>
      <p:grpSp>
        <p:nvGrpSpPr>
          <p:cNvPr id="6" name="Group 5"/>
          <p:cNvGrpSpPr/>
          <p:nvPr/>
        </p:nvGrpSpPr>
        <p:grpSpPr>
          <a:xfrm>
            <a:off x="3712638" y="2870380"/>
            <a:ext cx="914033" cy="711617"/>
            <a:chOff x="2493748" y="2722980"/>
            <a:chExt cx="914033" cy="711617"/>
          </a:xfrm>
        </p:grpSpPr>
        <p:pic>
          <p:nvPicPr>
            <p:cNvPr id="7" name="Picture 6" descr="\\dwdf213\dm\general\icon_library\op\48x48\plain\work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777" y="272298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93748" y="3188376"/>
              <a:ext cx="914033" cy="246221"/>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Maintenance</a:t>
              </a:r>
              <a:endParaRPr lang="de-DE" sz="1800" kern="0" dirty="0" smtClean="0">
                <a:ea typeface="Arial Unicode MS" pitchFamily="34" charset="-128"/>
                <a:cs typeface="Arial Unicode MS" pitchFamily="34" charset="-128"/>
              </a:endParaRPr>
            </a:p>
          </p:txBody>
        </p:sp>
      </p:grpSp>
      <p:grpSp>
        <p:nvGrpSpPr>
          <p:cNvPr id="9" name="Group 8"/>
          <p:cNvGrpSpPr/>
          <p:nvPr/>
        </p:nvGrpSpPr>
        <p:grpSpPr>
          <a:xfrm>
            <a:off x="2911050" y="2863505"/>
            <a:ext cx="688009" cy="850754"/>
            <a:chOff x="1206402" y="2578767"/>
            <a:chExt cx="688009" cy="850754"/>
          </a:xfrm>
        </p:grpSpPr>
        <p:pic>
          <p:nvPicPr>
            <p:cNvPr id="10" name="Picture 10" descr="\\dwdf213\dm\general\icon_library\op\48x48\plain\user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963" y="257876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06402" y="3029411"/>
              <a:ext cx="688009"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err="1" smtClean="0">
                  <a:ea typeface="Arial Unicode MS" pitchFamily="34" charset="-128"/>
                  <a:cs typeface="Arial Unicode MS" pitchFamily="34" charset="-128"/>
                </a:rPr>
                <a:t>Owner</a:t>
              </a:r>
              <a:r>
                <a:rPr lang="de-DE" sz="1000" kern="0" dirty="0" smtClean="0">
                  <a:ea typeface="Arial Unicode MS" pitchFamily="34" charset="-128"/>
                  <a:cs typeface="Arial Unicode MS" pitchFamily="34" charset="-128"/>
                </a:rPr>
                <a:t>/</a:t>
              </a:r>
              <a:br>
                <a:rPr lang="de-DE" sz="1000" kern="0" dirty="0" smtClean="0">
                  <a:ea typeface="Arial Unicode MS" pitchFamily="34" charset="-128"/>
                  <a:cs typeface="Arial Unicode MS" pitchFamily="34" charset="-128"/>
                </a:rPr>
              </a:br>
              <a:r>
                <a:rPr lang="de-DE" sz="1000" kern="0" dirty="0" smtClean="0">
                  <a:ea typeface="Arial Unicode MS" pitchFamily="34" charset="-128"/>
                  <a:cs typeface="Arial Unicode MS" pitchFamily="34" charset="-128"/>
                </a:rPr>
                <a:t>Operator</a:t>
              </a:r>
              <a:endParaRPr lang="de-DE" sz="1800" kern="0" dirty="0" smtClean="0">
                <a:ea typeface="Arial Unicode MS" pitchFamily="34" charset="-128"/>
                <a:cs typeface="Arial Unicode MS" pitchFamily="34" charset="-128"/>
              </a:endParaRPr>
            </a:p>
          </p:txBody>
        </p:sp>
      </p:grpSp>
      <p:pic>
        <p:nvPicPr>
          <p:cNvPr id="2050" name="Picture 2" descr="\\dwdf213\dm\general\icon_library\bd\48x48\plain\data_loc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9948" y="50712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wdf213\dm\general\icon_library\bd\48x48\plain\data_loc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9505" y="50712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wdf213\dm\general\icon_library\bd\48x48\plain\data_loc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1927" y="50712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wdf213\dm\general\icon_library\bd\48x48\plain\data_loc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0772" y="505398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wdf213\dm\general\icon_library\bd\48x48\plain\data_loc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9621" y="5038683"/>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83249" y="3067227"/>
            <a:ext cx="389850" cy="338554"/>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600" kern="0" dirty="0" smtClean="0">
                <a:ea typeface="Arial Unicode MS" pitchFamily="34" charset="-128"/>
                <a:cs typeface="Arial Unicode MS" pitchFamily="34" charset="-128"/>
              </a:rPr>
              <a:t>…</a:t>
            </a:r>
          </a:p>
        </p:txBody>
      </p:sp>
      <p:grpSp>
        <p:nvGrpSpPr>
          <p:cNvPr id="19" name="Group 18"/>
          <p:cNvGrpSpPr/>
          <p:nvPr/>
        </p:nvGrpSpPr>
        <p:grpSpPr>
          <a:xfrm>
            <a:off x="1459948" y="5618553"/>
            <a:ext cx="476412" cy="709653"/>
            <a:chOff x="927009" y="4434902"/>
            <a:chExt cx="476412" cy="709653"/>
          </a:xfrm>
        </p:grpSpPr>
        <p:pic>
          <p:nvPicPr>
            <p:cNvPr id="20" name="Picture 4" descr="\\dwdf213\dm\general\icon_library\op\48x48\plain\dude4.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221" y="443490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27009" y="4898334"/>
              <a:ext cx="476412" cy="246221"/>
            </a:xfrm>
            <a:prstGeom prst="rect">
              <a:avLst/>
            </a:prstGeom>
            <a:noFill/>
          </p:spPr>
          <p:txBody>
            <a:bodyPr wrap="none" rtlCol="0">
              <a:spAutoFit/>
            </a:bodyPr>
            <a:lstStyle/>
            <a:p>
              <a:pP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OEM</a:t>
              </a:r>
              <a:endParaRPr lang="de-DE" sz="1800" kern="0" dirty="0" smtClean="0">
                <a:ea typeface="Arial Unicode MS" pitchFamily="34" charset="-128"/>
                <a:cs typeface="Arial Unicode MS" pitchFamily="34" charset="-128"/>
              </a:endParaRPr>
            </a:p>
          </p:txBody>
        </p:sp>
      </p:grpSp>
      <p:grpSp>
        <p:nvGrpSpPr>
          <p:cNvPr id="22" name="Group 21"/>
          <p:cNvGrpSpPr/>
          <p:nvPr/>
        </p:nvGrpSpPr>
        <p:grpSpPr>
          <a:xfrm>
            <a:off x="2207025" y="5618553"/>
            <a:ext cx="843501" cy="852988"/>
            <a:chOff x="1315497" y="3410499"/>
            <a:chExt cx="843501" cy="852988"/>
          </a:xfrm>
        </p:grpSpPr>
        <p:pic>
          <p:nvPicPr>
            <p:cNvPr id="23" name="Picture 2" descr="\\dwdf213\dm\general\icon_library\op\48x48\plain\dude3.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5612" y="341049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315497" y="3863377"/>
              <a:ext cx="843501"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err="1" smtClean="0">
                  <a:ea typeface="Arial Unicode MS" pitchFamily="34" charset="-128"/>
                  <a:cs typeface="Arial Unicode MS" pitchFamily="34" charset="-128"/>
                </a:rPr>
                <a:t>Component</a:t>
              </a:r>
              <a:r>
                <a:rPr lang="de-DE" sz="1000" kern="0" dirty="0">
                  <a:ea typeface="Arial Unicode MS" pitchFamily="34" charset="-128"/>
                  <a:cs typeface="Arial Unicode MS" pitchFamily="34" charset="-128"/>
                </a:rPr>
                <a:t/>
              </a:r>
              <a:br>
                <a:rPr lang="de-DE" sz="1000" kern="0" dirty="0">
                  <a:ea typeface="Arial Unicode MS" pitchFamily="34" charset="-128"/>
                  <a:cs typeface="Arial Unicode MS" pitchFamily="34" charset="-128"/>
                </a:rPr>
              </a:br>
              <a:r>
                <a:rPr lang="de-DE" sz="1000" kern="0" dirty="0" err="1" smtClean="0">
                  <a:ea typeface="Arial Unicode MS" pitchFamily="34" charset="-128"/>
                  <a:cs typeface="Arial Unicode MS" pitchFamily="34" charset="-128"/>
                </a:rPr>
                <a:t>Supplier</a:t>
              </a:r>
              <a:endParaRPr lang="de-DE" sz="1800" kern="0" dirty="0" smtClean="0">
                <a:ea typeface="Arial Unicode MS" pitchFamily="34" charset="-128"/>
                <a:cs typeface="Arial Unicode MS" pitchFamily="34" charset="-128"/>
              </a:endParaRPr>
            </a:p>
          </p:txBody>
        </p:sp>
      </p:grpSp>
      <p:grpSp>
        <p:nvGrpSpPr>
          <p:cNvPr id="30" name="Group 29"/>
          <p:cNvGrpSpPr/>
          <p:nvPr/>
        </p:nvGrpSpPr>
        <p:grpSpPr>
          <a:xfrm>
            <a:off x="3065376" y="5618553"/>
            <a:ext cx="630301" cy="685800"/>
            <a:chOff x="2624226" y="4206302"/>
            <a:chExt cx="630301" cy="685800"/>
          </a:xfrm>
        </p:grpSpPr>
        <p:pic>
          <p:nvPicPr>
            <p:cNvPr id="31" name="Picture 8" descr="\\dwdf213\dm\general\icon_library\op\48x48\plain\user_headset.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5604" y="420630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624226" y="4645881"/>
              <a:ext cx="630301" cy="246221"/>
            </a:xfrm>
            <a:prstGeom prst="rect">
              <a:avLst/>
            </a:prstGeom>
            <a:noFill/>
          </p:spPr>
          <p:txBody>
            <a:bodyPr wrap="none" rtlCol="0">
              <a:spAutoFit/>
            </a:bodyPr>
            <a:lstStyle/>
            <a:p>
              <a:pP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Support</a:t>
              </a:r>
              <a:endParaRPr lang="de-DE" sz="1800" kern="0" dirty="0" smtClean="0">
                <a:ea typeface="Arial Unicode MS" pitchFamily="34" charset="-128"/>
                <a:cs typeface="Arial Unicode MS" pitchFamily="34" charset="-128"/>
              </a:endParaRPr>
            </a:p>
          </p:txBody>
        </p:sp>
      </p:grpSp>
      <p:grpSp>
        <p:nvGrpSpPr>
          <p:cNvPr id="33" name="Group 32"/>
          <p:cNvGrpSpPr/>
          <p:nvPr/>
        </p:nvGrpSpPr>
        <p:grpSpPr>
          <a:xfrm>
            <a:off x="5524659" y="5615012"/>
            <a:ext cx="914033" cy="711617"/>
            <a:chOff x="2493748" y="2722980"/>
            <a:chExt cx="914033" cy="711617"/>
          </a:xfrm>
        </p:grpSpPr>
        <p:pic>
          <p:nvPicPr>
            <p:cNvPr id="34" name="Picture 6" descr="\\dwdf213\dm\general\icon_library\op\48x48\plain\work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777" y="272298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493748" y="3188376"/>
              <a:ext cx="914033" cy="246221"/>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Maintenance</a:t>
              </a:r>
              <a:endParaRPr lang="de-DE" sz="1800" kern="0" dirty="0" smtClean="0">
                <a:ea typeface="Arial Unicode MS" pitchFamily="34" charset="-128"/>
                <a:cs typeface="Arial Unicode MS" pitchFamily="34" charset="-128"/>
              </a:endParaRPr>
            </a:p>
          </p:txBody>
        </p:sp>
      </p:grpSp>
      <p:grpSp>
        <p:nvGrpSpPr>
          <p:cNvPr id="36" name="Group 35"/>
          <p:cNvGrpSpPr/>
          <p:nvPr/>
        </p:nvGrpSpPr>
        <p:grpSpPr>
          <a:xfrm>
            <a:off x="3777734" y="5618399"/>
            <a:ext cx="723275" cy="841653"/>
            <a:chOff x="4628034" y="2951580"/>
            <a:chExt cx="723275" cy="841653"/>
          </a:xfrm>
        </p:grpSpPr>
        <p:pic>
          <p:nvPicPr>
            <p:cNvPr id="37" name="Picture 12" descr="\\dwdf213\dm\general\icon_library\op\48x48\plain\dude1.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1072" y="295158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628034" y="3393123"/>
              <a:ext cx="723275"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smtClean="0">
                  <a:ea typeface="Arial Unicode MS" pitchFamily="34" charset="-128"/>
                  <a:cs typeface="Arial Unicode MS" pitchFamily="34" charset="-128"/>
                </a:rPr>
                <a:t>System </a:t>
              </a:r>
              <a:br>
                <a:rPr lang="de-DE" sz="1000" kern="0" dirty="0" smtClean="0">
                  <a:ea typeface="Arial Unicode MS" pitchFamily="34" charset="-128"/>
                  <a:cs typeface="Arial Unicode MS" pitchFamily="34" charset="-128"/>
                </a:rPr>
              </a:br>
              <a:r>
                <a:rPr lang="de-DE" sz="1000" kern="0" dirty="0" smtClean="0">
                  <a:ea typeface="Arial Unicode MS" pitchFamily="34" charset="-128"/>
                  <a:cs typeface="Arial Unicode MS" pitchFamily="34" charset="-128"/>
                </a:rPr>
                <a:t>Integrator</a:t>
              </a:r>
            </a:p>
          </p:txBody>
        </p:sp>
      </p:grpSp>
      <p:sp>
        <p:nvSpPr>
          <p:cNvPr id="5" name="Up-Down Arrow 4"/>
          <p:cNvSpPr/>
          <p:nvPr/>
        </p:nvSpPr>
        <p:spPr bwMode="gray">
          <a:xfrm>
            <a:off x="3151926" y="3672660"/>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sp>
        <p:nvSpPr>
          <p:cNvPr id="40" name="Up-Down Arrow 39"/>
          <p:cNvSpPr/>
          <p:nvPr/>
        </p:nvSpPr>
        <p:spPr bwMode="gray">
          <a:xfrm>
            <a:off x="4066526" y="3672660"/>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sp>
        <p:nvSpPr>
          <p:cNvPr id="41" name="Up-Down Arrow 40"/>
          <p:cNvSpPr/>
          <p:nvPr/>
        </p:nvSpPr>
        <p:spPr bwMode="gray">
          <a:xfrm>
            <a:off x="4975387" y="3681187"/>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sp>
        <p:nvSpPr>
          <p:cNvPr id="42" name="Up-Down Arrow 41"/>
          <p:cNvSpPr/>
          <p:nvPr/>
        </p:nvSpPr>
        <p:spPr bwMode="gray">
          <a:xfrm>
            <a:off x="1585420" y="4653325"/>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sp>
        <p:nvSpPr>
          <p:cNvPr id="43" name="Up-Down Arrow 42"/>
          <p:cNvSpPr/>
          <p:nvPr/>
        </p:nvSpPr>
        <p:spPr bwMode="gray">
          <a:xfrm>
            <a:off x="2494977" y="4661378"/>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sp>
        <p:nvSpPr>
          <p:cNvPr id="44" name="Up-Down Arrow 43"/>
          <p:cNvSpPr/>
          <p:nvPr/>
        </p:nvSpPr>
        <p:spPr bwMode="gray">
          <a:xfrm>
            <a:off x="3296526" y="4661378"/>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sp>
        <p:nvSpPr>
          <p:cNvPr id="45" name="Up-Down Arrow 44"/>
          <p:cNvSpPr/>
          <p:nvPr/>
        </p:nvSpPr>
        <p:spPr bwMode="gray">
          <a:xfrm>
            <a:off x="4036244" y="4669573"/>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sp>
        <p:nvSpPr>
          <p:cNvPr id="46" name="Up-Down Arrow 45"/>
          <p:cNvSpPr/>
          <p:nvPr/>
        </p:nvSpPr>
        <p:spPr bwMode="gray">
          <a:xfrm>
            <a:off x="5825093" y="4664018"/>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pic>
        <p:nvPicPr>
          <p:cNvPr id="47" name="Picture 2" descr="\\dwdf213\dm\general\icon_library\bd\48x48\plain\data_loc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0743" y="5038683"/>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1" name="Up-Down Arrow 50"/>
          <p:cNvSpPr/>
          <p:nvPr/>
        </p:nvSpPr>
        <p:spPr bwMode="gray">
          <a:xfrm>
            <a:off x="4946215" y="4664018"/>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grpSp>
        <p:nvGrpSpPr>
          <p:cNvPr id="52" name="Group 51"/>
          <p:cNvGrpSpPr/>
          <p:nvPr/>
        </p:nvGrpSpPr>
        <p:grpSpPr>
          <a:xfrm>
            <a:off x="4705338" y="5620787"/>
            <a:ext cx="688009" cy="850754"/>
            <a:chOff x="1206402" y="2578767"/>
            <a:chExt cx="688009" cy="850754"/>
          </a:xfrm>
        </p:grpSpPr>
        <p:pic>
          <p:nvPicPr>
            <p:cNvPr id="53" name="Picture 10" descr="\\dwdf213\dm\general\icon_library\op\48x48\plain\user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963" y="257876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206402" y="3029411"/>
              <a:ext cx="688009"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000" kern="0" dirty="0" err="1" smtClean="0">
                  <a:ea typeface="Arial Unicode MS" pitchFamily="34" charset="-128"/>
                  <a:cs typeface="Arial Unicode MS" pitchFamily="34" charset="-128"/>
                </a:rPr>
                <a:t>Owner</a:t>
              </a:r>
              <a:r>
                <a:rPr lang="de-DE" sz="1000" kern="0" dirty="0" smtClean="0">
                  <a:ea typeface="Arial Unicode MS" pitchFamily="34" charset="-128"/>
                  <a:cs typeface="Arial Unicode MS" pitchFamily="34" charset="-128"/>
                </a:rPr>
                <a:t>/</a:t>
              </a:r>
              <a:br>
                <a:rPr lang="de-DE" sz="1000" kern="0" dirty="0" smtClean="0">
                  <a:ea typeface="Arial Unicode MS" pitchFamily="34" charset="-128"/>
                  <a:cs typeface="Arial Unicode MS" pitchFamily="34" charset="-128"/>
                </a:rPr>
              </a:br>
              <a:r>
                <a:rPr lang="de-DE" sz="1000" kern="0" dirty="0" smtClean="0">
                  <a:ea typeface="Arial Unicode MS" pitchFamily="34" charset="-128"/>
                  <a:cs typeface="Arial Unicode MS" pitchFamily="34" charset="-128"/>
                </a:rPr>
                <a:t>Operator</a:t>
              </a:r>
              <a:endParaRPr lang="de-DE" sz="1800" kern="0" dirty="0" smtClean="0">
                <a:ea typeface="Arial Unicode MS" pitchFamily="34" charset="-128"/>
                <a:cs typeface="Arial Unicode MS" pitchFamily="34" charset="-128"/>
              </a:endParaRPr>
            </a:p>
          </p:txBody>
        </p:sp>
      </p:grpSp>
      <p:sp>
        <p:nvSpPr>
          <p:cNvPr id="55" name="Up-Down Arrow 54"/>
          <p:cNvSpPr/>
          <p:nvPr/>
        </p:nvSpPr>
        <p:spPr bwMode="gray">
          <a:xfrm>
            <a:off x="6688455" y="4661378"/>
            <a:ext cx="206256" cy="385358"/>
          </a:xfrm>
          <a:prstGeom prst="upDownArrow">
            <a:avLst/>
          </a:prstGeom>
          <a:solidFill>
            <a:schemeClr val="bg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a:ea typeface="Arial Unicode MS" pitchFamily="34" charset="-128"/>
              <a:cs typeface="Arial Unicode MS" pitchFamily="34" charset="-128"/>
            </a:endParaRPr>
          </a:p>
        </p:txBody>
      </p:sp>
      <p:sp>
        <p:nvSpPr>
          <p:cNvPr id="56" name="TextBox 55"/>
          <p:cNvSpPr txBox="1"/>
          <p:nvPr/>
        </p:nvSpPr>
        <p:spPr>
          <a:xfrm>
            <a:off x="6630333" y="5715604"/>
            <a:ext cx="389850" cy="338554"/>
          </a:xfrm>
          <a:prstGeom prst="rect">
            <a:avLst/>
          </a:prstGeom>
          <a:noFill/>
        </p:spPr>
        <p:txBody>
          <a:bodyPr wrap="none" rtlCol="0">
            <a:spAutoFit/>
          </a:bodyPr>
          <a:lstStyle/>
          <a:p>
            <a:pPr algn="ctr" fontAlgn="base">
              <a:spcBef>
                <a:spcPct val="50000"/>
              </a:spcBef>
              <a:spcAft>
                <a:spcPct val="0"/>
              </a:spcAft>
              <a:buClr>
                <a:srgbClr val="F0AB00"/>
              </a:buClr>
              <a:buSzPct val="80000"/>
            </a:pPr>
            <a:r>
              <a:rPr lang="de-DE" sz="1600" kern="0" dirty="0" smtClean="0">
                <a:ea typeface="Arial Unicode MS" pitchFamily="34" charset="-128"/>
                <a:cs typeface="Arial Unicode MS" pitchFamily="34" charset="-128"/>
              </a:rPr>
              <a:t>…</a:t>
            </a:r>
          </a:p>
        </p:txBody>
      </p:sp>
      <p:pic>
        <p:nvPicPr>
          <p:cNvPr id="57" name="Picture 2" descr="\\dwdf213\dm\general\icon_library\bd\48x48\plain\data_loc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2983" y="503384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dwdf213\dm\general\icon_library\ap\48x48\plain\copy.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27617" y="5243740"/>
            <a:ext cx="303086" cy="30308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0" descr="\\dwdf213\dm\general\icon_library\ap\48x48\plain\document.pn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97867" y="5262443"/>
            <a:ext cx="297873" cy="29787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2" descr="\\dwdf213\dm\general\icon_library\ap\48x48\plain\form_green.pn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56470" y="5278229"/>
            <a:ext cx="314955" cy="31495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8" descr="\\dwdf213\dm\general\icon_library\ap\48x48\plain\document_pulse.pn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23917" y="526037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dwdf213\dm\general\icon_library\ap\48x48\plain\scroll2.pn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12577" y="5218745"/>
            <a:ext cx="341571" cy="34157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6" descr="\\dwdf213\dm\general\icon_library\ap\48x48\plain\text_binary.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94889" y="5282585"/>
            <a:ext cx="318214" cy="3182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gray">
          <a:xfrm>
            <a:off x="1459947" y="4070112"/>
            <a:ext cx="5566508" cy="577516"/>
          </a:xfrm>
          <a:prstGeom prst="rect">
            <a:avLst/>
          </a:prstGeom>
          <a:solidFill>
            <a:schemeClr val="bg1"/>
          </a:solidFill>
          <a:ln w="25400" algn="ctr">
            <a:solidFill>
              <a:schemeClr val="bg1">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Asset Information Management</a:t>
            </a:r>
            <a:br>
              <a:rPr kumimoji="0" lang="de-DE" b="0" i="0" u="none" strike="noStrike" kern="0" cap="none" spc="0" normalizeH="0" baseline="0" noProof="0" dirty="0" smtClean="0">
                <a:ln>
                  <a:noFill/>
                </a:ln>
                <a:effectLst/>
                <a:uLnTx/>
                <a:uFillTx/>
                <a:ea typeface="Arial Unicode MS" pitchFamily="34" charset="-128"/>
                <a:cs typeface="Arial Unicode MS" pitchFamily="34" charset="-128"/>
              </a:rPr>
            </a:br>
            <a:r>
              <a:rPr kumimoji="0" lang="de-DE" sz="1000" b="0" i="0" u="none" strike="noStrike" kern="0" cap="none" spc="0" normalizeH="0" baseline="0" noProof="0" dirty="0" err="1" smtClean="0">
                <a:ln>
                  <a:noFill/>
                </a:ln>
                <a:effectLst/>
                <a:uLnTx/>
                <a:uFillTx/>
                <a:ea typeface="Arial Unicode MS" pitchFamily="34" charset="-128"/>
                <a:cs typeface="Arial Unicode MS" pitchFamily="34" charset="-128"/>
              </a:rPr>
              <a:t>operated</a:t>
            </a:r>
            <a:r>
              <a:rPr kumimoji="0" lang="de-DE" sz="1000" b="0" i="0" u="none" strike="noStrike" kern="0" cap="none" spc="0" normalizeH="0" noProof="0" dirty="0" smtClean="0">
                <a:ln>
                  <a:noFill/>
                </a:ln>
                <a:effectLst/>
                <a:uLnTx/>
                <a:uFillTx/>
                <a:ea typeface="Arial Unicode MS" pitchFamily="34" charset="-128"/>
                <a:cs typeface="Arial Unicode MS" pitchFamily="34" charset="-128"/>
              </a:rPr>
              <a:t> </a:t>
            </a:r>
            <a:r>
              <a:rPr kumimoji="0" lang="de-DE" sz="1000" b="0" i="0" u="none" strike="noStrike" kern="0" cap="none" spc="0" normalizeH="0" noProof="0" dirty="0" err="1" smtClean="0">
                <a:ln>
                  <a:noFill/>
                </a:ln>
                <a:effectLst/>
                <a:uLnTx/>
                <a:uFillTx/>
                <a:ea typeface="Arial Unicode MS" pitchFamily="34" charset="-128"/>
                <a:cs typeface="Arial Unicode MS" pitchFamily="34" charset="-128"/>
              </a:rPr>
              <a:t>by</a:t>
            </a:r>
            <a:r>
              <a:rPr kumimoji="0" lang="de-DE" sz="1000" b="0" i="0" u="none" strike="noStrike" kern="0" cap="none" spc="0" normalizeH="0" noProof="0" dirty="0" smtClean="0">
                <a:ln>
                  <a:noFill/>
                </a:ln>
                <a:effectLst/>
                <a:uLnTx/>
                <a:uFillTx/>
                <a:ea typeface="Arial Unicode MS" pitchFamily="34" charset="-128"/>
                <a:cs typeface="Arial Unicode MS" pitchFamily="34" charset="-128"/>
              </a:rPr>
              <a:t> [OEM], </a:t>
            </a:r>
            <a:r>
              <a:rPr kumimoji="0" lang="de-DE" sz="600" b="0" i="0" u="none" strike="noStrike" kern="0" cap="none" spc="0" normalizeH="0" noProof="0" dirty="0" err="1" smtClean="0">
                <a:ln>
                  <a:noFill/>
                </a:ln>
                <a:effectLst/>
                <a:uLnTx/>
                <a:uFillTx/>
                <a:ea typeface="Arial Unicode MS" pitchFamily="34" charset="-128"/>
                <a:cs typeface="Arial Unicode MS" pitchFamily="34" charset="-128"/>
              </a:rPr>
              <a:t>powered</a:t>
            </a:r>
            <a:r>
              <a:rPr kumimoji="0" lang="de-DE" sz="600" b="0" i="0" u="none" strike="noStrike" kern="0" cap="none" spc="0" normalizeH="0" noProof="0" dirty="0" smtClean="0">
                <a:ln>
                  <a:noFill/>
                </a:ln>
                <a:effectLst/>
                <a:uLnTx/>
                <a:uFillTx/>
                <a:ea typeface="Arial Unicode MS" pitchFamily="34" charset="-128"/>
                <a:cs typeface="Arial Unicode MS" pitchFamily="34" charset="-128"/>
              </a:rPr>
              <a:t> </a:t>
            </a:r>
            <a:r>
              <a:rPr kumimoji="0" lang="de-DE" sz="600" b="0" i="0" u="none" strike="noStrike" kern="0" cap="none" spc="0" normalizeH="0" noProof="0" dirty="0" err="1" smtClean="0">
                <a:ln>
                  <a:noFill/>
                </a:ln>
                <a:effectLst/>
                <a:uLnTx/>
                <a:uFillTx/>
                <a:ea typeface="Arial Unicode MS" pitchFamily="34" charset="-128"/>
                <a:cs typeface="Arial Unicode MS" pitchFamily="34" charset="-128"/>
              </a:rPr>
              <a:t>by</a:t>
            </a:r>
            <a:r>
              <a:rPr kumimoji="0" lang="de-DE" sz="600" b="0" i="0" u="none" strike="noStrike" kern="0" cap="none" spc="0" normalizeH="0" noProof="0" dirty="0" smtClean="0">
                <a:ln>
                  <a:noFill/>
                </a:ln>
                <a:effectLst/>
                <a:uLnTx/>
                <a:uFillTx/>
                <a:ea typeface="Arial Unicode MS" pitchFamily="34" charset="-128"/>
                <a:cs typeface="Arial Unicode MS" pitchFamily="34" charset="-128"/>
              </a:rPr>
              <a:t> SAP</a:t>
            </a:r>
            <a:endParaRPr kumimoji="0" lang="de-DE" sz="1050"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089930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690686"/>
            <a:ext cx="8494713" cy="1052513"/>
          </a:xfrm>
        </p:spPr>
        <p:txBody>
          <a:bodyPr/>
          <a:lstStyle/>
          <a:p>
            <a:pPr lvl="1"/>
            <a:r>
              <a:rPr lang="de-DE" dirty="0" smtClean="0"/>
              <a:t>Not </a:t>
            </a:r>
            <a:r>
              <a:rPr lang="de-DE" dirty="0" err="1" smtClean="0"/>
              <a:t>everything</a:t>
            </a:r>
            <a:r>
              <a:rPr lang="de-DE" dirty="0" smtClean="0"/>
              <a:t> </a:t>
            </a:r>
            <a:r>
              <a:rPr lang="de-DE" dirty="0" err="1" smtClean="0"/>
              <a:t>can</a:t>
            </a:r>
            <a:r>
              <a:rPr lang="de-DE" dirty="0" smtClean="0"/>
              <a:t> </a:t>
            </a:r>
            <a:r>
              <a:rPr lang="de-DE" dirty="0" err="1" smtClean="0"/>
              <a:t>or</a:t>
            </a:r>
            <a:r>
              <a:rPr lang="de-DE" dirty="0" smtClean="0"/>
              <a:t> </a:t>
            </a:r>
            <a:r>
              <a:rPr lang="de-DE" dirty="0" err="1" smtClean="0"/>
              <a:t>should</a:t>
            </a:r>
            <a:r>
              <a:rPr lang="de-DE" dirty="0" smtClean="0"/>
              <a:t> </a:t>
            </a:r>
            <a:r>
              <a:rPr lang="de-DE" dirty="0" err="1" smtClean="0"/>
              <a:t>be</a:t>
            </a:r>
            <a:r>
              <a:rPr lang="de-DE" dirty="0" smtClean="0"/>
              <a:t> </a:t>
            </a:r>
            <a:r>
              <a:rPr lang="de-DE" dirty="0" err="1" smtClean="0"/>
              <a:t>automated</a:t>
            </a:r>
            <a:r>
              <a:rPr lang="de-DE" dirty="0" smtClean="0"/>
              <a:t>. </a:t>
            </a:r>
          </a:p>
          <a:p>
            <a:pPr lvl="1"/>
            <a:r>
              <a:rPr lang="de-DE" dirty="0" err="1" smtClean="0"/>
              <a:t>Leave</a:t>
            </a:r>
            <a:r>
              <a:rPr lang="de-DE" dirty="0" smtClean="0"/>
              <a:t> </a:t>
            </a:r>
            <a:r>
              <a:rPr lang="de-DE" dirty="0" err="1" smtClean="0"/>
              <a:t>the</a:t>
            </a:r>
            <a:r>
              <a:rPr lang="de-DE" dirty="0" smtClean="0"/>
              <a:t> </a:t>
            </a:r>
            <a:r>
              <a:rPr lang="de-DE" dirty="0" err="1" smtClean="0"/>
              <a:t>complex</a:t>
            </a:r>
            <a:r>
              <a:rPr lang="de-DE" dirty="0" smtClean="0"/>
              <a:t> </a:t>
            </a:r>
            <a:r>
              <a:rPr lang="de-DE" dirty="0" err="1" smtClean="0"/>
              <a:t>problems</a:t>
            </a:r>
            <a:r>
              <a:rPr lang="de-DE" dirty="0" smtClean="0"/>
              <a:t> </a:t>
            </a:r>
            <a:r>
              <a:rPr lang="de-DE" dirty="0" err="1" smtClean="0"/>
              <a:t>to</a:t>
            </a:r>
            <a:r>
              <a:rPr lang="de-DE" dirty="0" smtClean="0"/>
              <a:t> </a:t>
            </a:r>
            <a:r>
              <a:rPr lang="de-DE" dirty="0" err="1" smtClean="0"/>
              <a:t>humans</a:t>
            </a:r>
            <a:r>
              <a:rPr lang="de-DE" dirty="0" smtClean="0"/>
              <a:t> </a:t>
            </a:r>
            <a:r>
              <a:rPr lang="de-DE" dirty="0" err="1" smtClean="0"/>
              <a:t>and</a:t>
            </a:r>
            <a:r>
              <a:rPr lang="de-DE" dirty="0" smtClean="0"/>
              <a:t> </a:t>
            </a:r>
            <a:r>
              <a:rPr lang="de-DE" dirty="0" err="1" smtClean="0"/>
              <a:t>the</a:t>
            </a:r>
            <a:r>
              <a:rPr lang="de-DE" dirty="0" smtClean="0"/>
              <a:t> </a:t>
            </a:r>
            <a:r>
              <a:rPr lang="de-DE" dirty="0" err="1" smtClean="0"/>
              <a:t>tedious</a:t>
            </a:r>
            <a:r>
              <a:rPr lang="de-DE" dirty="0" smtClean="0"/>
              <a:t> </a:t>
            </a:r>
            <a:r>
              <a:rPr lang="de-DE" dirty="0" err="1" smtClean="0"/>
              <a:t>work</a:t>
            </a:r>
            <a:r>
              <a:rPr lang="de-DE" dirty="0" smtClean="0"/>
              <a:t> </a:t>
            </a:r>
            <a:r>
              <a:rPr lang="de-DE" dirty="0" err="1" smtClean="0"/>
              <a:t>to</a:t>
            </a:r>
            <a:r>
              <a:rPr lang="de-DE" dirty="0" smtClean="0"/>
              <a:t> AIM!</a:t>
            </a:r>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lang="en-US" sz="2400" b="1" dirty="0">
                <a:solidFill>
                  <a:schemeClr val="accent2"/>
                </a:solidFill>
              </a:rPr>
              <a:t>Industrial Asset Information Management</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rPr>
              <a:t>Don’t fire your support staff!</a:t>
            </a:r>
            <a:endParaRPr lang="en-US" sz="2000" dirty="0">
              <a:solidFill>
                <a:schemeClr val="accent2"/>
              </a:solidFill>
              <a:latin typeface="+mj-lt"/>
              <a:ea typeface="+mj-ea"/>
              <a:cs typeface="+mj-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2550921"/>
            <a:ext cx="5595537" cy="3735021"/>
          </a:xfrm>
          <a:prstGeom prst="rect">
            <a:avLst/>
          </a:prstGeom>
        </p:spPr>
      </p:pic>
    </p:spTree>
    <p:extLst>
      <p:ext uri="{BB962C8B-B14F-4D97-AF65-F5344CB8AC3E}">
        <p14:creationId xmlns:p14="http://schemas.microsoft.com/office/powerpoint/2010/main" val="2601043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324001" y="190005"/>
            <a:ext cx="8496000" cy="1246909"/>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Title 4"/>
          <p:cNvSpPr>
            <a:spLocks noGrp="1"/>
          </p:cNvSpPr>
          <p:nvPr>
            <p:ph type="ctrTitle"/>
          </p:nvPr>
        </p:nvSpPr>
        <p:spPr>
          <a:xfrm>
            <a:off x="450320" y="1198207"/>
            <a:ext cx="4774823" cy="738664"/>
          </a:xfrm>
        </p:spPr>
        <p:txBody>
          <a:bodyPr/>
          <a:lstStyle/>
          <a:p>
            <a:r>
              <a:rPr lang="en-US" sz="6000" b="0" dirty="0" smtClean="0">
                <a:latin typeface="BentonSans Medium" pitchFamily="2" charset="0"/>
              </a:rPr>
              <a:t>Thank You!</a:t>
            </a:r>
            <a:endParaRPr lang="en-US" sz="6000" b="0" dirty="0">
              <a:latin typeface="BentonSans Medium" pitchFamily="2" charset="0"/>
            </a:endParaRPr>
          </a:p>
        </p:txBody>
      </p:sp>
      <p:grpSp>
        <p:nvGrpSpPr>
          <p:cNvPr id="14" name="Group 13"/>
          <p:cNvGrpSpPr/>
          <p:nvPr/>
        </p:nvGrpSpPr>
        <p:grpSpPr>
          <a:xfrm>
            <a:off x="344387" y="2956941"/>
            <a:ext cx="8364963" cy="3313217"/>
            <a:chOff x="344387" y="2956941"/>
            <a:chExt cx="8364963" cy="3313217"/>
          </a:xfrm>
        </p:grpSpPr>
        <p:sp>
          <p:nvSpPr>
            <p:cNvPr id="10" name="Rectangle 9"/>
            <p:cNvSpPr/>
            <p:nvPr/>
          </p:nvSpPr>
          <p:spPr bwMode="gray">
            <a:xfrm>
              <a:off x="344387" y="2956941"/>
              <a:ext cx="5807034" cy="3313216"/>
            </a:xfrm>
            <a:prstGeom prst="rect">
              <a:avLst/>
            </a:prstGeom>
            <a:solidFill>
              <a:srgbClr val="F6F9F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TextBox 6"/>
            <p:cNvSpPr txBox="1"/>
            <p:nvPr/>
          </p:nvSpPr>
          <p:spPr>
            <a:xfrm>
              <a:off x="2517402" y="3610083"/>
              <a:ext cx="3157616" cy="2431435"/>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600" kern="0" dirty="0" smtClean="0">
                  <a:latin typeface="BentonSans Medium" pitchFamily="2" charset="0"/>
                  <a:ea typeface="Arial Unicode MS" pitchFamily="34" charset="-128"/>
                  <a:cs typeface="Arial Unicode MS" pitchFamily="34" charset="-128"/>
                </a:rPr>
                <a:t>Dr. Jochen Rode</a:t>
              </a:r>
              <a:r>
                <a:rPr lang="de-DE" sz="1600" kern="0" dirty="0">
                  <a:latin typeface="BentonSans Light" pitchFamily="2" charset="0"/>
                  <a:ea typeface="Arial Unicode MS" pitchFamily="34" charset="-128"/>
                  <a:cs typeface="Arial Unicode MS" pitchFamily="34" charset="-128"/>
                </a:rPr>
                <a:t/>
              </a:r>
              <a:br>
                <a:rPr lang="de-DE" sz="1600" kern="0" dirty="0">
                  <a:latin typeface="BentonSans Light" pitchFamily="2" charset="0"/>
                  <a:ea typeface="Arial Unicode MS" pitchFamily="34" charset="-128"/>
                  <a:cs typeface="Arial Unicode MS" pitchFamily="34" charset="-128"/>
                </a:rPr>
              </a:br>
              <a:r>
                <a:rPr lang="de-DE" sz="1600" kern="0" dirty="0" smtClean="0">
                  <a:latin typeface="BentonSans Light" pitchFamily="2" charset="0"/>
                  <a:ea typeface="Arial Unicode MS" pitchFamily="34" charset="-128"/>
                  <a:cs typeface="Arial Unicode MS" pitchFamily="34" charset="-128"/>
                </a:rPr>
                <a:t>Head of Digital Manufacturing</a:t>
              </a:r>
              <a:r>
                <a:rPr lang="de-DE" sz="1600" kern="0" dirty="0">
                  <a:latin typeface="BentonSans Light" pitchFamily="2" charset="0"/>
                  <a:ea typeface="Arial Unicode MS" pitchFamily="34" charset="-128"/>
                  <a:cs typeface="Arial Unicode MS" pitchFamily="34" charset="-128"/>
                </a:rPr>
                <a:t/>
              </a:r>
              <a:br>
                <a:rPr lang="de-DE" sz="1600" kern="0" dirty="0">
                  <a:latin typeface="BentonSans Light" pitchFamily="2" charset="0"/>
                  <a:ea typeface="Arial Unicode MS" pitchFamily="34" charset="-128"/>
                  <a:cs typeface="Arial Unicode MS" pitchFamily="34" charset="-128"/>
                </a:rPr>
              </a:br>
              <a:r>
                <a:rPr lang="de-DE" sz="1600" kern="0" dirty="0" smtClean="0">
                  <a:latin typeface="BentonSans Light" pitchFamily="2" charset="0"/>
                  <a:ea typeface="Arial Unicode MS" pitchFamily="34" charset="-128"/>
                  <a:cs typeface="Arial Unicode MS" pitchFamily="34" charset="-128"/>
                </a:rPr>
                <a:t>SAP Research</a:t>
              </a:r>
              <a:br>
                <a:rPr lang="de-DE" sz="1600" kern="0" dirty="0" smtClean="0">
                  <a:latin typeface="BentonSans Light" pitchFamily="2" charset="0"/>
                  <a:ea typeface="Arial Unicode MS" pitchFamily="34" charset="-128"/>
                  <a:cs typeface="Arial Unicode MS" pitchFamily="34" charset="-128"/>
                </a:rPr>
              </a:br>
              <a:r>
                <a:rPr lang="de-DE" sz="1600" kern="0" dirty="0" smtClean="0">
                  <a:latin typeface="BentonSans Light" pitchFamily="2" charset="0"/>
                  <a:ea typeface="Arial Unicode MS" pitchFamily="34" charset="-128"/>
                  <a:cs typeface="Arial Unicode MS" pitchFamily="34" charset="-128"/>
                </a:rPr>
                <a:t/>
              </a:r>
              <a:br>
                <a:rPr lang="de-DE" sz="1600" kern="0" dirty="0" smtClean="0">
                  <a:latin typeface="BentonSans Light" pitchFamily="2" charset="0"/>
                  <a:ea typeface="Arial Unicode MS" pitchFamily="34" charset="-128"/>
                  <a:cs typeface="Arial Unicode MS" pitchFamily="34" charset="-128"/>
                </a:rPr>
              </a:br>
              <a:r>
                <a:rPr lang="de-DE" sz="1600" kern="0" dirty="0" smtClean="0">
                  <a:latin typeface="BentonSans Medium" pitchFamily="2" charset="0"/>
                  <a:ea typeface="Arial Unicode MS" pitchFamily="34" charset="-128"/>
                  <a:cs typeface="Arial Unicode MS" pitchFamily="34" charset="-128"/>
                </a:rPr>
                <a:t>SAP AG</a:t>
              </a:r>
              <a:r>
                <a:rPr lang="de-DE" sz="1600" kern="0" dirty="0">
                  <a:latin typeface="BentonSans Light" pitchFamily="2" charset="0"/>
                  <a:ea typeface="Arial Unicode MS" pitchFamily="34" charset="-128"/>
                  <a:cs typeface="Arial Unicode MS" pitchFamily="34" charset="-128"/>
                </a:rPr>
                <a:t/>
              </a:r>
              <a:br>
                <a:rPr lang="de-DE" sz="1600" kern="0" dirty="0">
                  <a:latin typeface="BentonSans Light" pitchFamily="2" charset="0"/>
                  <a:ea typeface="Arial Unicode MS" pitchFamily="34" charset="-128"/>
                  <a:cs typeface="Arial Unicode MS" pitchFamily="34" charset="-128"/>
                </a:rPr>
              </a:br>
              <a:r>
                <a:rPr lang="de-DE" sz="1600" kern="0" dirty="0" smtClean="0">
                  <a:latin typeface="BentonSans Light" pitchFamily="2" charset="0"/>
                  <a:ea typeface="Arial Unicode MS" pitchFamily="34" charset="-128"/>
                  <a:cs typeface="Arial Unicode MS" pitchFamily="34" charset="-128"/>
                </a:rPr>
                <a:t>Chemnitzer Str. 48</a:t>
              </a:r>
              <a:br>
                <a:rPr lang="de-DE" sz="1600" kern="0" dirty="0" smtClean="0">
                  <a:latin typeface="BentonSans Light" pitchFamily="2" charset="0"/>
                  <a:ea typeface="Arial Unicode MS" pitchFamily="34" charset="-128"/>
                  <a:cs typeface="Arial Unicode MS" pitchFamily="34" charset="-128"/>
                </a:rPr>
              </a:br>
              <a:r>
                <a:rPr lang="de-DE" sz="1600" kern="0" dirty="0" smtClean="0">
                  <a:latin typeface="BentonSans Light" pitchFamily="2" charset="0"/>
                  <a:ea typeface="Arial Unicode MS" pitchFamily="34" charset="-128"/>
                  <a:cs typeface="Arial Unicode MS" pitchFamily="34" charset="-128"/>
                </a:rPr>
                <a:t>01187 Dresden, Germany</a:t>
              </a:r>
              <a:endParaRPr lang="de-DE" sz="1600" kern="0" dirty="0">
                <a:latin typeface="BentonSans Light" pitchFamily="2" charset="0"/>
                <a:ea typeface="Arial Unicode MS" pitchFamily="34" charset="-128"/>
                <a:cs typeface="Arial Unicode MS" pitchFamily="34" charset="-128"/>
              </a:endParaRPr>
            </a:p>
            <a:p>
              <a:pPr fontAlgn="base">
                <a:spcBef>
                  <a:spcPct val="50000"/>
                </a:spcBef>
                <a:spcAft>
                  <a:spcPct val="0"/>
                </a:spcAft>
                <a:buClr>
                  <a:srgbClr val="F0AB00"/>
                </a:buClr>
                <a:buSzPct val="80000"/>
              </a:pPr>
              <a:r>
                <a:rPr lang="de-DE" sz="1600" kern="0" dirty="0" smtClean="0">
                  <a:latin typeface="BentonSans Medium" pitchFamily="2" charset="0"/>
                  <a:ea typeface="Arial Unicode MS" pitchFamily="34" charset="-128"/>
                  <a:cs typeface="Arial Unicode MS" pitchFamily="34" charset="-128"/>
                </a:rPr>
                <a:t>T</a:t>
              </a:r>
              <a:r>
                <a:rPr lang="de-DE" sz="1600" kern="0" dirty="0" smtClean="0">
                  <a:latin typeface="BentonSans Light" pitchFamily="2" charset="0"/>
                  <a:ea typeface="Arial Unicode MS" pitchFamily="34" charset="-128"/>
                  <a:cs typeface="Arial Unicode MS" pitchFamily="34" charset="-128"/>
                </a:rPr>
                <a:t>  +49 351 4811-6110</a:t>
              </a:r>
              <a:r>
                <a:rPr lang="de-DE" sz="1600" kern="0" dirty="0">
                  <a:latin typeface="BentonSans Light" pitchFamily="2" charset="0"/>
                  <a:ea typeface="Arial Unicode MS" pitchFamily="34" charset="-128"/>
                  <a:cs typeface="Arial Unicode MS" pitchFamily="34" charset="-128"/>
                </a:rPr>
                <a:t/>
              </a:r>
              <a:br>
                <a:rPr lang="de-DE" sz="1600" kern="0" dirty="0">
                  <a:latin typeface="BentonSans Light" pitchFamily="2" charset="0"/>
                  <a:ea typeface="Arial Unicode MS" pitchFamily="34" charset="-128"/>
                  <a:cs typeface="Arial Unicode MS" pitchFamily="34" charset="-128"/>
                </a:rPr>
              </a:br>
              <a:r>
                <a:rPr lang="de-DE" sz="1600" kern="0" dirty="0" smtClean="0">
                  <a:latin typeface="BentonSans Light" pitchFamily="2" charset="0"/>
                  <a:ea typeface="Arial Unicode MS" pitchFamily="34" charset="-128"/>
                  <a:cs typeface="Arial Unicode MS" pitchFamily="34" charset="-128"/>
                </a:rPr>
                <a:t>jochen.rode@sap.com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46" y="3184551"/>
              <a:ext cx="1628846" cy="80356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347" y="2956942"/>
              <a:ext cx="2381003" cy="3313216"/>
            </a:xfrm>
            <a:prstGeom prst="rect">
              <a:avLst/>
            </a:prstGeom>
          </p:spPr>
        </p:pic>
      </p:grpSp>
      <p:sp>
        <p:nvSpPr>
          <p:cNvPr id="11" name="Text Placeholder 2"/>
          <p:cNvSpPr txBox="1">
            <a:spLocks/>
          </p:cNvSpPr>
          <p:nvPr/>
        </p:nvSpPr>
        <p:spPr bwMode="gray">
          <a:xfrm>
            <a:off x="604327" y="2111121"/>
            <a:ext cx="8494713" cy="82563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dirty="0" smtClean="0"/>
              <a:t>PS: </a:t>
            </a:r>
            <a:r>
              <a:rPr lang="de-DE" dirty="0" err="1" smtClean="0"/>
              <a:t>We‘re</a:t>
            </a:r>
            <a:r>
              <a:rPr lang="de-DE" dirty="0" smtClean="0"/>
              <a:t> </a:t>
            </a:r>
            <a:r>
              <a:rPr lang="de-DE" dirty="0" err="1" smtClean="0"/>
              <a:t>looking</a:t>
            </a:r>
            <a:r>
              <a:rPr lang="de-DE" dirty="0" smtClean="0"/>
              <a:t> </a:t>
            </a:r>
            <a:r>
              <a:rPr lang="de-DE" dirty="0" err="1" smtClean="0"/>
              <a:t>for</a:t>
            </a:r>
            <a:r>
              <a:rPr lang="de-DE" dirty="0" smtClean="0"/>
              <a:t> </a:t>
            </a:r>
            <a:r>
              <a:rPr lang="de-DE" dirty="0" err="1" smtClean="0"/>
              <a:t>pilot</a:t>
            </a:r>
            <a:r>
              <a:rPr lang="de-DE" dirty="0" smtClean="0"/>
              <a:t> </a:t>
            </a:r>
            <a:r>
              <a:rPr lang="de-DE" dirty="0" err="1" smtClean="0"/>
              <a:t>customers</a:t>
            </a:r>
            <a:r>
              <a:rPr lang="de-DE" dirty="0"/>
              <a:t>.</a:t>
            </a:r>
            <a:r>
              <a:rPr lang="de-DE" dirty="0" smtClean="0"/>
              <a:t> </a:t>
            </a:r>
            <a:r>
              <a:rPr lang="de-DE" dirty="0" err="1" smtClean="0"/>
              <a:t>Apply</a:t>
            </a:r>
            <a:r>
              <a:rPr lang="de-DE" dirty="0" smtClean="0"/>
              <a:t> </a:t>
            </a:r>
            <a:r>
              <a:rPr lang="de-DE" dirty="0" err="1" smtClean="0"/>
              <a:t>now</a:t>
            </a:r>
            <a:r>
              <a:rPr lang="de-DE" dirty="0" smtClean="0"/>
              <a:t> </a:t>
            </a:r>
            <a:r>
              <a:rPr lang="de-DE" dirty="0" err="1" smtClean="0"/>
              <a:t>for</a:t>
            </a:r>
            <a:r>
              <a:rPr lang="de-DE" dirty="0" smtClean="0"/>
              <a:t> </a:t>
            </a:r>
            <a:r>
              <a:rPr lang="de-DE" dirty="0" err="1" smtClean="0"/>
              <a:t>your</a:t>
            </a:r>
            <a:r>
              <a:rPr lang="de-DE" dirty="0" smtClean="0"/>
              <a:t> </a:t>
            </a:r>
            <a:r>
              <a:rPr lang="de-DE" dirty="0" err="1" smtClean="0"/>
              <a:t>pilot</a:t>
            </a:r>
            <a:r>
              <a:rPr lang="de-DE" dirty="0" smtClean="0"/>
              <a:t> </a:t>
            </a:r>
            <a:r>
              <a:rPr lang="de-DE" dirty="0" err="1" smtClean="0"/>
              <a:t>license</a:t>
            </a:r>
            <a:r>
              <a:rPr lang="de-DE" dirty="0" smtClean="0"/>
              <a:t>!</a:t>
            </a:r>
          </a:p>
        </p:txBody>
      </p:sp>
      <p:pic>
        <p:nvPicPr>
          <p:cNvPr id="12" name="Picture 2" descr="\\dwdf213\dm\general\icon_library\op\48x48\plain\pilot2.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9533" y="2066737"/>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33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1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51544" y="2787616"/>
            <a:ext cx="809504" cy="10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Pentagon 60"/>
          <p:cNvSpPr/>
          <p:nvPr/>
        </p:nvSpPr>
        <p:spPr bwMode="gray">
          <a:xfrm>
            <a:off x="5957275" y="2065534"/>
            <a:ext cx="1828800" cy="2731544"/>
          </a:xfrm>
          <a:prstGeom prst="homePlate">
            <a:avLst>
              <a:gd name="adj" fmla="val 30836"/>
            </a:avLst>
          </a:prstGeom>
          <a:solidFill>
            <a:srgbClr val="F0AB00"/>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2" name="Rectangle 61"/>
          <p:cNvSpPr/>
          <p:nvPr/>
        </p:nvSpPr>
        <p:spPr bwMode="gray">
          <a:xfrm>
            <a:off x="470875" y="2067987"/>
            <a:ext cx="5017748" cy="2729091"/>
          </a:xfrm>
          <a:prstGeom prst="rect">
            <a:avLst/>
          </a:prstGeom>
          <a:solidFill>
            <a:srgbClr val="CCCCCC"/>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a:ln>
                <a:noFill/>
              </a:ln>
              <a:solidFill>
                <a:srgbClr val="000000"/>
              </a:solidFill>
              <a:effectLst/>
              <a:uLnTx/>
              <a:uFillTx/>
              <a:ea typeface="Arial Unicode MS" pitchFamily="34" charset="-128"/>
              <a:cs typeface="Arial Unicode MS" pitchFamily="34" charset="-128"/>
            </a:endParaRPr>
          </a:p>
        </p:txBody>
      </p:sp>
      <p:sp>
        <p:nvSpPr>
          <p:cNvPr id="63" name="TextBox 62"/>
          <p:cNvSpPr txBox="1"/>
          <p:nvPr/>
        </p:nvSpPr>
        <p:spPr>
          <a:xfrm>
            <a:off x="883524" y="4476484"/>
            <a:ext cx="2272632" cy="215444"/>
          </a:xfrm>
          <a:prstGeom prst="rect">
            <a:avLst/>
          </a:prstGeom>
          <a:noFill/>
        </p:spPr>
        <p:txBody>
          <a:bodyPr wrap="square" lIns="0" tIns="0" rIns="0" bIns="0" rtlCol="0">
            <a:spAutoFit/>
          </a:bodyP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400"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rPr>
              <a:t>Powered by </a:t>
            </a:r>
            <a:r>
              <a:rPr kumimoji="0" lang="en-US" sz="140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SAP </a:t>
            </a:r>
            <a:r>
              <a:rPr kumimoji="0" lang="en-US" sz="1400"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rPr>
              <a:t>HANA</a:t>
            </a:r>
          </a:p>
        </p:txBody>
      </p:sp>
      <p:sp>
        <p:nvSpPr>
          <p:cNvPr id="64" name="Pentagon 63"/>
          <p:cNvSpPr/>
          <p:nvPr/>
        </p:nvSpPr>
        <p:spPr bwMode="gray">
          <a:xfrm>
            <a:off x="4509475" y="2065534"/>
            <a:ext cx="2133600" cy="2731544"/>
          </a:xfrm>
          <a:prstGeom prst="homePlate">
            <a:avLst>
              <a:gd name="adj" fmla="val 21078"/>
            </a:avLst>
          </a:prstGeom>
          <a:solidFill>
            <a:srgbClr val="44697D">
              <a:lumMod val="60000"/>
              <a:lumOff val="40000"/>
            </a:srgbClr>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5" name="Pentagon 64"/>
          <p:cNvSpPr/>
          <p:nvPr>
            <p:custDataLst>
              <p:tags r:id="rId1"/>
            </p:custDataLst>
          </p:nvPr>
        </p:nvSpPr>
        <p:spPr bwMode="gray">
          <a:xfrm>
            <a:off x="1087542" y="3593042"/>
            <a:ext cx="3802933" cy="348078"/>
          </a:xfrm>
          <a:prstGeom prst="homePlate">
            <a:avLst/>
          </a:prstGeom>
          <a:solidFill>
            <a:srgbClr val="666666"/>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100" b="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6" name="Pentagon 65"/>
          <p:cNvSpPr/>
          <p:nvPr>
            <p:custDataLst>
              <p:tags r:id="rId2"/>
            </p:custDataLst>
          </p:nvPr>
        </p:nvSpPr>
        <p:spPr bwMode="gray">
          <a:xfrm>
            <a:off x="1088722" y="2412182"/>
            <a:ext cx="3779389" cy="348536"/>
          </a:xfrm>
          <a:prstGeom prst="homePlate">
            <a:avLst/>
          </a:prstGeom>
          <a:solidFill>
            <a:srgbClr val="F0AB00"/>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100" b="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7" name="Pentagon 66"/>
          <p:cNvSpPr/>
          <p:nvPr>
            <p:custDataLst>
              <p:tags r:id="rId3"/>
            </p:custDataLst>
          </p:nvPr>
        </p:nvSpPr>
        <p:spPr bwMode="gray">
          <a:xfrm>
            <a:off x="1089900" y="2805405"/>
            <a:ext cx="3779389" cy="348536"/>
          </a:xfrm>
          <a:prstGeom prst="homePlate">
            <a:avLst/>
          </a:prstGeom>
          <a:solidFill>
            <a:srgbClr val="666666"/>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100" b="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8" name="Pentagon 67"/>
          <p:cNvSpPr/>
          <p:nvPr>
            <p:custDataLst>
              <p:tags r:id="rId4"/>
            </p:custDataLst>
          </p:nvPr>
        </p:nvSpPr>
        <p:spPr bwMode="gray">
          <a:xfrm>
            <a:off x="1091079" y="3198629"/>
            <a:ext cx="3779389" cy="348536"/>
          </a:xfrm>
          <a:prstGeom prst="homePlate">
            <a:avLst/>
          </a:prstGeom>
          <a:solidFill>
            <a:srgbClr val="666666"/>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100" b="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9" name="TextBox 68"/>
          <p:cNvSpPr txBox="1"/>
          <p:nvPr/>
        </p:nvSpPr>
        <p:spPr>
          <a:xfrm>
            <a:off x="1842475" y="2507385"/>
            <a:ext cx="1995479" cy="184666"/>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CCCCCC">
                    <a:lumMod val="25000"/>
                  </a:srgbClr>
                </a:solidFill>
                <a:effectLst/>
                <a:uLnTx/>
                <a:uFillTx/>
                <a:ea typeface="Arial Unicode MS" pitchFamily="34" charset="-128"/>
                <a:cs typeface="Arial Unicode MS" pitchFamily="34" charset="-128"/>
              </a:rPr>
              <a:t>Applications</a:t>
            </a:r>
          </a:p>
        </p:txBody>
      </p:sp>
      <p:sp>
        <p:nvSpPr>
          <p:cNvPr id="70" name="TextBox 69"/>
          <p:cNvSpPr txBox="1"/>
          <p:nvPr/>
        </p:nvSpPr>
        <p:spPr>
          <a:xfrm>
            <a:off x="1842475" y="2877952"/>
            <a:ext cx="3214679" cy="184666"/>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Analytics</a:t>
            </a:r>
          </a:p>
        </p:txBody>
      </p:sp>
      <p:sp>
        <p:nvSpPr>
          <p:cNvPr id="71" name="TextBox 70"/>
          <p:cNvSpPr txBox="1"/>
          <p:nvPr/>
        </p:nvSpPr>
        <p:spPr>
          <a:xfrm>
            <a:off x="1842475" y="3265774"/>
            <a:ext cx="2449723" cy="184666"/>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Mobile</a:t>
            </a:r>
          </a:p>
        </p:txBody>
      </p:sp>
      <p:pic>
        <p:nvPicPr>
          <p:cNvPr id="72" name="P-tech+database.png" descr="/Users/kristenbannister/Documents/Work Zone/work for clients/sap/sap pictograms2/presentation/P-tech+database.png"/>
          <p:cNvPicPr>
            <a:picLocks noChangeAspect="1"/>
          </p:cNvPicPr>
          <p:nvPr/>
        </p:nvPicPr>
        <p:blipFill>
          <a:blip r:embed="rId12" r:link="rId13" cstate="email">
            <a:extLst>
              <a:ext uri="{28A0092B-C50C-407E-A947-70E740481C1C}">
                <a14:useLocalDpi xmlns:a14="http://schemas.microsoft.com/office/drawing/2010/main"/>
              </a:ext>
            </a:extLst>
          </a:blip>
          <a:stretch>
            <a:fillRect/>
          </a:stretch>
        </p:blipFill>
        <p:spPr>
          <a:xfrm>
            <a:off x="1316037" y="3652233"/>
            <a:ext cx="292482" cy="246266"/>
          </a:xfrm>
          <a:prstGeom prst="rect">
            <a:avLst/>
          </a:prstGeom>
        </p:spPr>
      </p:pic>
      <p:sp>
        <p:nvSpPr>
          <p:cNvPr id="73" name="Pentagon 72"/>
          <p:cNvSpPr/>
          <p:nvPr>
            <p:custDataLst>
              <p:tags r:id="rId5"/>
            </p:custDataLst>
          </p:nvPr>
        </p:nvSpPr>
        <p:spPr bwMode="gray">
          <a:xfrm>
            <a:off x="1080476" y="4002998"/>
            <a:ext cx="6324600" cy="348536"/>
          </a:xfrm>
          <a:prstGeom prst="homePlate">
            <a:avLst/>
          </a:prstGeom>
          <a:solidFill>
            <a:srgbClr val="44697D"/>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1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74" name="TextBox 73"/>
          <p:cNvSpPr txBox="1"/>
          <p:nvPr/>
        </p:nvSpPr>
        <p:spPr>
          <a:xfrm>
            <a:off x="1842475" y="4070538"/>
            <a:ext cx="435892" cy="184666"/>
          </a:xfrm>
          <a:prstGeom prst="rect">
            <a:avLst/>
          </a:prstGeom>
          <a:noFill/>
        </p:spPr>
        <p:txBody>
          <a:bodyPr wrap="none" lIns="0" tIns="0" rIns="0" bIns="0"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Cloud</a:t>
            </a:r>
          </a:p>
        </p:txBody>
      </p:sp>
      <p:pic>
        <p:nvPicPr>
          <p:cNvPr id="75" name="P-OnDemand-cloud1-white.png" descr="/Users/kristenbannister/Documents/Work Zone/work for clients/sap/sap pictograms2/presentation/P-OnDemand-cloud1-white.png"/>
          <p:cNvPicPr>
            <a:picLocks noChangeAspect="1"/>
          </p:cNvPicPr>
          <p:nvPr/>
        </p:nvPicPr>
        <p:blipFill>
          <a:blip r:embed="rId14" r:link="rId15" cstate="email">
            <a:extLst>
              <a:ext uri="{28A0092B-C50C-407E-A947-70E740481C1C}">
                <a14:useLocalDpi xmlns:a14="http://schemas.microsoft.com/office/drawing/2010/main"/>
              </a:ext>
            </a:extLst>
          </a:blip>
          <a:stretch>
            <a:fillRect/>
          </a:stretch>
        </p:blipFill>
        <p:spPr>
          <a:xfrm>
            <a:off x="1211602" y="4071131"/>
            <a:ext cx="501353" cy="177833"/>
          </a:xfrm>
          <a:prstGeom prst="rect">
            <a:avLst/>
          </a:prstGeom>
        </p:spPr>
      </p:pic>
      <p:pic>
        <p:nvPicPr>
          <p:cNvPr id="76" name="P-chartbar-white-all.png" descr="/Users/kristenbannister/Documents/Work Zone/work for clients/sap/sap pictograms2/presentation/P-chartbar-white-all.png"/>
          <p:cNvPicPr>
            <a:picLocks noChangeAspect="1"/>
          </p:cNvPicPr>
          <p:nvPr/>
        </p:nvPicPr>
        <p:blipFill>
          <a:blip r:embed="rId16" r:link="rId17" cstate="email">
            <a:extLst>
              <a:ext uri="{28A0092B-C50C-407E-A947-70E740481C1C}">
                <a14:useLocalDpi xmlns:a14="http://schemas.microsoft.com/office/drawing/2010/main"/>
              </a:ext>
            </a:extLst>
          </a:blip>
          <a:stretch>
            <a:fillRect/>
          </a:stretch>
        </p:blipFill>
        <p:spPr>
          <a:xfrm>
            <a:off x="1347375" y="2865116"/>
            <a:ext cx="229807" cy="249716"/>
          </a:xfrm>
          <a:prstGeom prst="rect">
            <a:avLst/>
          </a:prstGeom>
        </p:spPr>
      </p:pic>
      <p:pic>
        <p:nvPicPr>
          <p:cNvPr id="77" name="P-iPad-upright-white-all.png" descr="/Users/kristenbannister/Documents/Work Zone/work for clients/sap/sap pictograms2/presentation/P-iPad-upright-white-all.png"/>
          <p:cNvPicPr>
            <a:picLocks noChangeAspect="1"/>
          </p:cNvPicPr>
          <p:nvPr/>
        </p:nvPicPr>
        <p:blipFill>
          <a:blip r:embed="rId18" r:link="rId19" cstate="email">
            <a:extLst>
              <a:ext uri="{28A0092B-C50C-407E-A947-70E740481C1C}">
                <a14:useLocalDpi xmlns:a14="http://schemas.microsoft.com/office/drawing/2010/main"/>
              </a:ext>
            </a:extLst>
          </a:blip>
          <a:stretch>
            <a:fillRect/>
          </a:stretch>
        </p:blipFill>
        <p:spPr>
          <a:xfrm>
            <a:off x="1395072" y="3248528"/>
            <a:ext cx="134412" cy="221526"/>
          </a:xfrm>
          <a:prstGeom prst="rect">
            <a:avLst/>
          </a:prstGeom>
        </p:spPr>
      </p:pic>
      <p:sp>
        <p:nvSpPr>
          <p:cNvPr id="78" name="TextBox 77"/>
          <p:cNvSpPr txBox="1"/>
          <p:nvPr/>
        </p:nvSpPr>
        <p:spPr>
          <a:xfrm>
            <a:off x="1842475" y="3647218"/>
            <a:ext cx="2209800" cy="184666"/>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Database</a:t>
            </a:r>
            <a:endParaRPr kumimoji="0" lang="en-US" sz="12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79" name="TextBox 78"/>
          <p:cNvSpPr txBox="1"/>
          <p:nvPr>
            <p:custDataLst>
              <p:tags r:id="rId6"/>
            </p:custDataLst>
          </p:nvPr>
        </p:nvSpPr>
        <p:spPr bwMode="gray">
          <a:xfrm>
            <a:off x="5094691" y="2065534"/>
            <a:ext cx="750548" cy="297836"/>
          </a:xfrm>
          <a:prstGeom prst="rect">
            <a:avLst/>
          </a:prstGeom>
          <a:noFill/>
        </p:spPr>
        <p:txBody>
          <a:bodyPr wrap="square" lIns="81598" tIns="40798" rIns="81598" bIns="40798" rtlCol="0" anchor="ctr">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400" b="1" i="0" u="none" strike="noStrike" kern="0" cap="none" spc="0" normalizeH="0" baseline="0" noProof="0" dirty="0" smtClean="0">
                <a:ln>
                  <a:noFill/>
                </a:ln>
                <a:solidFill>
                  <a:srgbClr val="CCCCCC">
                    <a:lumMod val="25000"/>
                  </a:srgbClr>
                </a:solidFill>
                <a:effectLst/>
                <a:uLnTx/>
                <a:uFillTx/>
                <a:ea typeface="Arial Unicode MS" pitchFamily="34" charset="-128"/>
                <a:cs typeface="Arial Unicode MS" pitchFamily="34" charset="-128"/>
              </a:rPr>
              <a:t>Sales</a:t>
            </a:r>
            <a:endParaRPr kumimoji="0" lang="en-US" sz="1400" b="1" i="0" u="none" strike="noStrike" kern="0" cap="none" spc="0" normalizeH="0" baseline="0" noProof="0" dirty="0">
              <a:ln>
                <a:noFill/>
              </a:ln>
              <a:solidFill>
                <a:srgbClr val="CCCCCC">
                  <a:lumMod val="25000"/>
                </a:srgbClr>
              </a:solidFill>
              <a:effectLst/>
              <a:uLnTx/>
              <a:uFillTx/>
              <a:ea typeface="Arial Unicode MS" pitchFamily="34" charset="-128"/>
              <a:cs typeface="Arial Unicode MS" pitchFamily="34" charset="-128"/>
            </a:endParaRPr>
          </a:p>
        </p:txBody>
      </p:sp>
      <p:sp>
        <p:nvSpPr>
          <p:cNvPr id="80" name="TextBox 79"/>
          <p:cNvSpPr txBox="1"/>
          <p:nvPr>
            <p:custDataLst>
              <p:tags r:id="rId7"/>
            </p:custDataLst>
          </p:nvPr>
        </p:nvSpPr>
        <p:spPr bwMode="gray">
          <a:xfrm>
            <a:off x="6262075" y="2085003"/>
            <a:ext cx="1159490" cy="636391"/>
          </a:xfrm>
          <a:prstGeom prst="rect">
            <a:avLst/>
          </a:prstGeom>
          <a:noFill/>
        </p:spPr>
        <p:txBody>
          <a:bodyPr wrap="square" lIns="81598" tIns="40798" rIns="81598" bIns="40798" rtlCol="0" anchor="ctr">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smtClean="0">
                <a:ln>
                  <a:noFill/>
                </a:ln>
                <a:solidFill>
                  <a:srgbClr val="CCCCCC">
                    <a:lumMod val="25000"/>
                  </a:srgbClr>
                </a:solidFill>
                <a:effectLst/>
                <a:uLnTx/>
                <a:uFillTx/>
                <a:ea typeface="Arial Unicode MS" pitchFamily="34" charset="-128"/>
                <a:cs typeface="Arial Unicode MS" pitchFamily="34" charset="-128"/>
              </a:rPr>
              <a:t>Ecosystem, Service &amp;</a:t>
            </a:r>
            <a:br>
              <a:rPr kumimoji="0" lang="en-US" sz="1200" b="1" i="0" u="none" strike="noStrike" kern="0" cap="none" spc="0" normalizeH="0" baseline="0" noProof="0" dirty="0" smtClean="0">
                <a:ln>
                  <a:noFill/>
                </a:ln>
                <a:solidFill>
                  <a:srgbClr val="CCCCCC">
                    <a:lumMod val="25000"/>
                  </a:srgbClr>
                </a:solidFill>
                <a:effectLst/>
                <a:uLnTx/>
                <a:uFillTx/>
                <a:ea typeface="Arial Unicode MS" pitchFamily="34" charset="-128"/>
                <a:cs typeface="Arial Unicode MS" pitchFamily="34" charset="-128"/>
              </a:rPr>
            </a:br>
            <a:r>
              <a:rPr kumimoji="0" lang="en-US" sz="1200" b="1" i="0" u="none" strike="noStrike" kern="0" cap="none" spc="0" normalizeH="0" baseline="0" noProof="0" dirty="0" smtClean="0">
                <a:ln>
                  <a:noFill/>
                </a:ln>
                <a:solidFill>
                  <a:srgbClr val="CCCCCC">
                    <a:lumMod val="25000"/>
                  </a:srgbClr>
                </a:solidFill>
                <a:effectLst/>
                <a:uLnTx/>
                <a:uFillTx/>
                <a:ea typeface="Arial Unicode MS" pitchFamily="34" charset="-128"/>
                <a:cs typeface="Arial Unicode MS" pitchFamily="34" charset="-128"/>
              </a:rPr>
              <a:t> Support</a:t>
            </a:r>
            <a:endParaRPr kumimoji="0" lang="en-US" sz="1200" b="1" i="0" u="none" strike="noStrike" kern="0" cap="none" spc="0" normalizeH="0" baseline="0" noProof="0" dirty="0">
              <a:ln>
                <a:noFill/>
              </a:ln>
              <a:solidFill>
                <a:srgbClr val="CCCCCC">
                  <a:lumMod val="25000"/>
                </a:srgbClr>
              </a:solidFill>
              <a:effectLst/>
              <a:uLnTx/>
              <a:uFillTx/>
              <a:ea typeface="Arial Unicode MS" pitchFamily="34" charset="-128"/>
              <a:cs typeface="Arial Unicode MS" pitchFamily="34" charset="-128"/>
            </a:endParaRPr>
          </a:p>
        </p:txBody>
      </p:sp>
      <p:sp>
        <p:nvSpPr>
          <p:cNvPr id="81" name="TextBox 80"/>
          <p:cNvSpPr txBox="1"/>
          <p:nvPr/>
        </p:nvSpPr>
        <p:spPr>
          <a:xfrm>
            <a:off x="5042875" y="2951854"/>
            <a:ext cx="968633" cy="215444"/>
          </a:xfrm>
          <a:prstGeom prst="rect">
            <a:avLst/>
          </a:prstGeom>
          <a:noFill/>
        </p:spPr>
        <p:txBody>
          <a:bodyPr wrap="square" lIns="0" tIns="0" rIns="0" bIns="0" rtlCol="0">
            <a:spAutoFit/>
          </a:bodyP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de-DE" sz="1400" b="0" i="0" u="none" strike="noStrike" kern="0" cap="none" spc="0" normalizeH="0" baseline="0" noProof="0" dirty="0" smtClean="0">
                <a:ln>
                  <a:noFill/>
                </a:ln>
                <a:effectLst/>
                <a:uLnTx/>
                <a:uFillTx/>
                <a:ea typeface="Arial Unicode MS" pitchFamily="34" charset="-128"/>
                <a:cs typeface="Arial Unicode MS" pitchFamily="34" charset="-128"/>
              </a:rPr>
              <a:t>Regions</a:t>
            </a:r>
          </a:p>
        </p:txBody>
      </p:sp>
      <p:sp>
        <p:nvSpPr>
          <p:cNvPr id="82" name="TextBox 81"/>
          <p:cNvSpPr txBox="1"/>
          <p:nvPr/>
        </p:nvSpPr>
        <p:spPr>
          <a:xfrm>
            <a:off x="5042875" y="3269810"/>
            <a:ext cx="968633" cy="538609"/>
          </a:xfrm>
          <a:prstGeom prst="rect">
            <a:avLst/>
          </a:prstGeom>
          <a:noFill/>
        </p:spPr>
        <p:txBody>
          <a:bodyPr wrap="square" lIns="0" tIns="0" rIns="0" bIns="0" rtlCol="0">
            <a:spAutoFit/>
          </a:bodyP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de-DE" sz="1400" b="0" i="0" u="none" strike="noStrike" kern="0" cap="none" spc="0" normalizeH="0" baseline="0" noProof="0" dirty="0" smtClean="0">
                <a:ln>
                  <a:noFill/>
                </a:ln>
                <a:effectLst/>
                <a:uLnTx/>
                <a:uFillTx/>
                <a:ea typeface="Arial Unicode MS" pitchFamily="34" charset="-128"/>
                <a:cs typeface="Arial Unicode MS" pitchFamily="34" charset="-128"/>
              </a:rPr>
              <a:t>Ecosystem</a:t>
            </a:r>
          </a:p>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de-DE" sz="1400" b="0" i="0" u="none" strike="noStrike" kern="0" cap="none" spc="0" normalizeH="0" baseline="0" noProof="0" dirty="0" smtClean="0">
                <a:ln>
                  <a:noFill/>
                </a:ln>
                <a:effectLst/>
                <a:uLnTx/>
                <a:uFillTx/>
                <a:ea typeface="Arial Unicode MS" pitchFamily="34" charset="-128"/>
                <a:cs typeface="Arial Unicode MS" pitchFamily="34" charset="-128"/>
              </a:rPr>
              <a:t> Channels</a:t>
            </a:r>
          </a:p>
        </p:txBody>
      </p:sp>
      <p:sp>
        <p:nvSpPr>
          <p:cNvPr id="83" name="TextBox 82"/>
          <p:cNvSpPr txBox="1"/>
          <p:nvPr>
            <p:custDataLst>
              <p:tags r:id="rId8"/>
            </p:custDataLst>
          </p:nvPr>
        </p:nvSpPr>
        <p:spPr bwMode="gray">
          <a:xfrm>
            <a:off x="1004275" y="2065534"/>
            <a:ext cx="3124200" cy="297836"/>
          </a:xfrm>
          <a:prstGeom prst="rect">
            <a:avLst/>
          </a:prstGeom>
          <a:noFill/>
        </p:spPr>
        <p:txBody>
          <a:bodyPr wrap="square" lIns="81598" tIns="40798" rIns="81598" bIns="40798" rtlCol="0" anchor="ctr">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400" b="1" i="0" u="none" strike="noStrike" kern="0" cap="none" spc="0" normalizeH="0" baseline="0" noProof="0" dirty="0" smtClean="0">
                <a:ln>
                  <a:noFill/>
                </a:ln>
                <a:solidFill>
                  <a:srgbClr val="CCCCCC">
                    <a:lumMod val="25000"/>
                  </a:srgbClr>
                </a:solidFill>
                <a:effectLst/>
                <a:uLnTx/>
                <a:uFillTx/>
                <a:ea typeface="Arial Unicode MS" pitchFamily="34" charset="-128"/>
                <a:cs typeface="Arial Unicode MS" pitchFamily="34" charset="-128"/>
              </a:rPr>
              <a:t>Innovation and Development</a:t>
            </a:r>
            <a:endParaRPr kumimoji="0" lang="en-US" sz="1400" b="1" i="0" u="none" strike="noStrike" kern="0" cap="none" spc="0" normalizeH="0" baseline="0" noProof="0" dirty="0">
              <a:ln>
                <a:noFill/>
              </a:ln>
              <a:solidFill>
                <a:srgbClr val="CCCCCC">
                  <a:lumMod val="25000"/>
                </a:srgbClr>
              </a:solidFill>
              <a:effectLst/>
              <a:uLnTx/>
              <a:uFillTx/>
              <a:ea typeface="Arial Unicode MS" pitchFamily="34" charset="-128"/>
              <a:cs typeface="Arial Unicode MS" pitchFamily="34" charset="-128"/>
            </a:endParaRPr>
          </a:p>
        </p:txBody>
      </p:sp>
      <p:sp>
        <p:nvSpPr>
          <p:cNvPr id="84" name="Rectangle 83"/>
          <p:cNvSpPr/>
          <p:nvPr/>
        </p:nvSpPr>
        <p:spPr bwMode="gray">
          <a:xfrm>
            <a:off x="3595075" y="2388869"/>
            <a:ext cx="914400" cy="1962665"/>
          </a:xfrm>
          <a:prstGeom prst="rect">
            <a:avLst/>
          </a:prstGeom>
          <a:solidFill>
            <a:srgbClr val="774A39">
              <a:alpha val="52000"/>
            </a:srgbClr>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de-DE" sz="12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Industry &amp; LOB Solutions</a:t>
            </a:r>
          </a:p>
        </p:txBody>
      </p:sp>
      <p:sp>
        <p:nvSpPr>
          <p:cNvPr id="85" name="TextBox 45"/>
          <p:cNvSpPr txBox="1"/>
          <p:nvPr>
            <p:custDataLst>
              <p:tags r:id="rId9"/>
            </p:custDataLst>
          </p:nvPr>
        </p:nvSpPr>
        <p:spPr>
          <a:xfrm>
            <a:off x="7421565" y="3977077"/>
            <a:ext cx="1646311" cy="307777"/>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400" kern="0" dirty="0" smtClean="0">
                <a:solidFill>
                  <a:srgbClr val="000000"/>
                </a:solidFill>
                <a:latin typeface="+mj-lt"/>
                <a:cs typeface="BentonSans Medium"/>
              </a:rPr>
              <a:t>Customer</a:t>
            </a:r>
          </a:p>
        </p:txBody>
      </p:sp>
      <p:pic>
        <p:nvPicPr>
          <p:cNvPr id="86" name="Picture 27" descr="C:\Users\I826935\Desktop\5 Markets\Final Art\Applications2_fina_whitel.png"/>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282947" y="2475550"/>
            <a:ext cx="358662" cy="24152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421695" y="5173644"/>
            <a:ext cx="6795032" cy="646331"/>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altLang="ja-JP" dirty="0" smtClean="0">
                <a:solidFill>
                  <a:srgbClr val="666666"/>
                </a:solidFill>
                <a:ea typeface="MS PGothic" pitchFamily="34" charset="-128"/>
              </a:rPr>
              <a:t>Leverage the true power of SAP: transform key technologies into solutions for industries and lines of business</a:t>
            </a:r>
          </a:p>
        </p:txBody>
      </p:sp>
      <p:sp>
        <p:nvSpPr>
          <p:cNvPr id="90"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SAP</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a:solidFill>
                  <a:schemeClr val="accent2"/>
                </a:solidFill>
                <a:latin typeface="+mj-lt"/>
                <a:ea typeface="+mj-ea"/>
                <a:cs typeface="+mj-cs"/>
              </a:rPr>
              <a:t>Mission: </a:t>
            </a:r>
            <a:r>
              <a:rPr lang="en-US" sz="2000" i="1" dirty="0">
                <a:solidFill>
                  <a:schemeClr val="accent2"/>
                </a:solidFill>
                <a:latin typeface="+mj-lt"/>
                <a:ea typeface="+mj-ea"/>
                <a:cs typeface="+mj-cs"/>
              </a:rPr>
              <a:t>Help Every Customer Become a Best-Run Business.</a:t>
            </a:r>
          </a:p>
        </p:txBody>
      </p:sp>
    </p:spTree>
    <p:extLst>
      <p:ext uri="{BB962C8B-B14F-4D97-AF65-F5344CB8AC3E}">
        <p14:creationId xmlns:p14="http://schemas.microsoft.com/office/powerpoint/2010/main" val="127415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4001" y="2303188"/>
            <a:ext cx="3656734" cy="3741178"/>
          </a:xfrm>
        </p:spPr>
        <p:txBody>
          <a:bodyPr/>
          <a:lstStyle/>
          <a:p>
            <a:pPr marL="180975" lvl="0" indent="-180975">
              <a:spcBef>
                <a:spcPts val="0"/>
              </a:spcBef>
              <a:spcAft>
                <a:spcPts val="3000"/>
              </a:spcAft>
              <a:buSzPct val="100000"/>
              <a:buFont typeface="Arial" pitchFamily="34" charset="0"/>
              <a:buChar char="•"/>
            </a:pPr>
            <a:r>
              <a:rPr lang="en-US" dirty="0" smtClean="0"/>
              <a:t>21 </a:t>
            </a:r>
            <a:r>
              <a:rPr lang="en-US" i="1" dirty="0" smtClean="0"/>
              <a:t>research</a:t>
            </a:r>
            <a:r>
              <a:rPr lang="en-US" dirty="0" smtClean="0"/>
              <a:t> locations </a:t>
            </a:r>
            <a:r>
              <a:rPr lang="en-US" b="0" dirty="0" smtClean="0"/>
              <a:t>worldwide with </a:t>
            </a:r>
            <a:r>
              <a:rPr lang="en-US" dirty="0" smtClean="0"/>
              <a:t>700 employees</a:t>
            </a:r>
            <a:r>
              <a:rPr lang="en-US" b="0" dirty="0" smtClean="0"/>
              <a:t>.</a:t>
            </a:r>
          </a:p>
          <a:p>
            <a:pPr marL="180975" lvl="0" indent="-180975">
              <a:spcBef>
                <a:spcPts val="0"/>
              </a:spcBef>
              <a:spcAft>
                <a:spcPts val="3000"/>
              </a:spcAft>
              <a:buSzPct val="100000"/>
              <a:buFont typeface="Arial" pitchFamily="34" charset="0"/>
              <a:buChar char="•"/>
            </a:pPr>
            <a:r>
              <a:rPr lang="en-US" dirty="0" smtClean="0"/>
              <a:t>11 programs</a:t>
            </a:r>
            <a:r>
              <a:rPr lang="en-US" b="0" dirty="0" smtClean="0"/>
              <a:t> in </a:t>
            </a:r>
            <a:br>
              <a:rPr lang="en-US" b="0" dirty="0" smtClean="0"/>
            </a:br>
            <a:r>
              <a:rPr lang="en-US" dirty="0" smtClean="0"/>
              <a:t>Applied Research</a:t>
            </a:r>
            <a:r>
              <a:rPr lang="en-US" b="0" dirty="0" smtClean="0"/>
              <a:t>, </a:t>
            </a:r>
            <a:br>
              <a:rPr lang="en-US" b="0" dirty="0" smtClean="0"/>
            </a:br>
            <a:r>
              <a:rPr lang="en-US" dirty="0" smtClean="0"/>
              <a:t>Advanced Development </a:t>
            </a:r>
            <a:r>
              <a:rPr lang="en-US" b="0" dirty="0" smtClean="0"/>
              <a:t>&amp; </a:t>
            </a:r>
            <a:br>
              <a:rPr lang="en-US" b="0" dirty="0" smtClean="0"/>
            </a:br>
            <a:r>
              <a:rPr lang="en-US" dirty="0" smtClean="0"/>
              <a:t>Global Business Incubator</a:t>
            </a:r>
            <a:r>
              <a:rPr lang="en-US" b="0" dirty="0" smtClean="0"/>
              <a:t>.</a:t>
            </a:r>
          </a:p>
          <a:p>
            <a:pPr marL="180975" lvl="0" indent="-180975">
              <a:spcBef>
                <a:spcPts val="0"/>
              </a:spcBef>
              <a:spcAft>
                <a:spcPts val="3000"/>
              </a:spcAft>
              <a:buSzPct val="100000"/>
              <a:buFont typeface="Arial" pitchFamily="34" charset="0"/>
              <a:buChar char="•"/>
            </a:pPr>
            <a:r>
              <a:rPr lang="en-US" b="0" dirty="0" smtClean="0"/>
              <a:t>A network of more than</a:t>
            </a:r>
            <a:r>
              <a:rPr lang="en-US" dirty="0" smtClean="0"/>
              <a:t> 800 partners from industry and academia</a:t>
            </a:r>
          </a:p>
          <a:p>
            <a:pPr marL="180975" indent="-180975">
              <a:buSzPct val="100000"/>
              <a:buFont typeface="Arial" pitchFamily="34" charset="0"/>
              <a:buChar char="•"/>
            </a:pPr>
            <a:endParaRPr lang="en-US" dirty="0"/>
          </a:p>
        </p:txBody>
      </p:sp>
      <p:sp>
        <p:nvSpPr>
          <p:cNvPr id="6" name="Text Placeholder 3"/>
          <p:cNvSpPr>
            <a:spLocks noGrp="1"/>
          </p:cNvSpPr>
          <p:nvPr>
            <p:ph type="body" sz="quarter" idx="10"/>
          </p:nvPr>
        </p:nvSpPr>
        <p:spPr>
          <a:xfrm>
            <a:off x="325150" y="1646641"/>
            <a:ext cx="7890699" cy="409040"/>
          </a:xfrm>
        </p:spPr>
        <p:txBody>
          <a:bodyPr/>
          <a:lstStyle/>
          <a:p>
            <a:pPr marL="180975" lvl="0" indent="-180975">
              <a:spcBef>
                <a:spcPts val="0"/>
              </a:spcBef>
              <a:spcAft>
                <a:spcPts val="3000"/>
              </a:spcAft>
              <a:buSzPct val="100000"/>
              <a:buFont typeface="Arial" pitchFamily="34" charset="0"/>
              <a:buChar char="•"/>
            </a:pPr>
            <a:r>
              <a:rPr lang="en-US" b="0" dirty="0" smtClean="0"/>
              <a:t>The </a:t>
            </a:r>
            <a:r>
              <a:rPr lang="en-US" dirty="0" smtClean="0"/>
              <a:t>global technology research and innovation unit </a:t>
            </a:r>
            <a:r>
              <a:rPr lang="en-US" b="0" dirty="0" smtClean="0"/>
              <a:t>within SAP.</a:t>
            </a:r>
          </a:p>
        </p:txBody>
      </p:sp>
      <p:sp>
        <p:nvSpPr>
          <p:cNvPr id="8"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SAP Research</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A Global Team</a:t>
            </a:r>
            <a:endParaRPr lang="en-US" sz="2000" dirty="0">
              <a:solidFill>
                <a:schemeClr val="accent2"/>
              </a:solidFill>
              <a:latin typeface="+mj-lt"/>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9470" y="2457316"/>
            <a:ext cx="5410774" cy="312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71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1"/>
            <a:r>
              <a:rPr lang="de-DE" dirty="0" err="1" smtClean="0"/>
              <a:t>Three</a:t>
            </a:r>
            <a:r>
              <a:rPr lang="de-DE" dirty="0" smtClean="0"/>
              <a:t> </a:t>
            </a:r>
            <a:r>
              <a:rPr lang="de-DE" dirty="0" err="1" smtClean="0"/>
              <a:t>months</a:t>
            </a:r>
            <a:r>
              <a:rPr lang="de-DE" dirty="0" smtClean="0"/>
              <a:t> </a:t>
            </a:r>
            <a:r>
              <a:rPr lang="de-DE" dirty="0" err="1" smtClean="0"/>
              <a:t>ago</a:t>
            </a:r>
            <a:r>
              <a:rPr lang="de-DE" dirty="0" smtClean="0"/>
              <a:t> a </a:t>
            </a:r>
            <a:r>
              <a:rPr lang="de-DE" dirty="0" err="1" smtClean="0"/>
              <a:t>strange</a:t>
            </a:r>
            <a:r>
              <a:rPr lang="de-DE" dirty="0" smtClean="0"/>
              <a:t> </a:t>
            </a:r>
            <a:r>
              <a:rPr lang="de-DE" dirty="0" err="1" smtClean="0"/>
              <a:t>noise</a:t>
            </a:r>
            <a:r>
              <a:rPr lang="de-DE" dirty="0" smtClean="0"/>
              <a:t> </a:t>
            </a:r>
            <a:r>
              <a:rPr lang="de-DE" dirty="0" err="1" smtClean="0"/>
              <a:t>appeared</a:t>
            </a:r>
            <a:r>
              <a:rPr lang="de-DE" dirty="0" smtClean="0"/>
              <a:t>.</a:t>
            </a:r>
          </a:p>
          <a:p>
            <a:pPr lvl="1"/>
            <a:r>
              <a:rPr lang="de-DE" dirty="0" err="1" smtClean="0"/>
              <a:t>Three</a:t>
            </a:r>
            <a:r>
              <a:rPr lang="de-DE" dirty="0" smtClean="0"/>
              <a:t> </a:t>
            </a:r>
            <a:r>
              <a:rPr lang="de-DE" dirty="0" err="1" smtClean="0"/>
              <a:t>weeks</a:t>
            </a:r>
            <a:r>
              <a:rPr lang="de-DE" dirty="0" smtClean="0"/>
              <a:t> </a:t>
            </a:r>
            <a:r>
              <a:rPr lang="de-DE" dirty="0" err="1" smtClean="0"/>
              <a:t>ago</a:t>
            </a:r>
            <a:r>
              <a:rPr lang="de-DE" dirty="0" smtClean="0"/>
              <a:t> </a:t>
            </a:r>
            <a:r>
              <a:rPr lang="de-DE" dirty="0" err="1" smtClean="0"/>
              <a:t>my</a:t>
            </a:r>
            <a:r>
              <a:rPr lang="de-DE" dirty="0" smtClean="0"/>
              <a:t> </a:t>
            </a:r>
            <a:r>
              <a:rPr lang="de-DE" dirty="0" err="1" smtClean="0"/>
              <a:t>dishwasher</a:t>
            </a:r>
            <a:r>
              <a:rPr lang="de-DE" dirty="0" smtClean="0"/>
              <a:t> </a:t>
            </a:r>
            <a:r>
              <a:rPr lang="de-DE" dirty="0" err="1" smtClean="0"/>
              <a:t>stopped</a:t>
            </a:r>
            <a:r>
              <a:rPr lang="de-DE" dirty="0" smtClean="0"/>
              <a:t> </a:t>
            </a:r>
            <a:r>
              <a:rPr lang="de-DE" dirty="0" err="1" smtClean="0"/>
              <a:t>working</a:t>
            </a:r>
            <a:r>
              <a:rPr lang="de-DE" dirty="0" smtClean="0"/>
              <a:t>.</a:t>
            </a:r>
          </a:p>
          <a:p>
            <a:pPr lvl="1"/>
            <a:r>
              <a:rPr lang="de-DE" dirty="0" err="1" smtClean="0"/>
              <a:t>My</a:t>
            </a:r>
            <a:r>
              <a:rPr lang="de-DE" dirty="0" smtClean="0"/>
              <a:t> </a:t>
            </a:r>
            <a:r>
              <a:rPr lang="de-DE" dirty="0" err="1" smtClean="0"/>
              <a:t>wife</a:t>
            </a:r>
            <a:r>
              <a:rPr lang="de-DE" dirty="0" smtClean="0"/>
              <a:t> was in </a:t>
            </a:r>
            <a:r>
              <a:rPr lang="de-DE" dirty="0" err="1" smtClean="0"/>
              <a:t>despair</a:t>
            </a:r>
            <a:r>
              <a:rPr lang="de-DE" dirty="0" smtClean="0"/>
              <a:t>. I </a:t>
            </a:r>
            <a:r>
              <a:rPr lang="de-DE" dirty="0" err="1" smtClean="0"/>
              <a:t>had</a:t>
            </a:r>
            <a:r>
              <a:rPr lang="de-DE" dirty="0" smtClean="0"/>
              <a:t> a </a:t>
            </a:r>
            <a:r>
              <a:rPr lang="de-DE" dirty="0" err="1" smtClean="0"/>
              <a:t>new</a:t>
            </a:r>
            <a:r>
              <a:rPr lang="de-DE" dirty="0" smtClean="0"/>
              <a:t> </a:t>
            </a:r>
            <a:r>
              <a:rPr lang="de-DE" dirty="0" err="1" smtClean="0"/>
              <a:t>job</a:t>
            </a:r>
            <a:r>
              <a:rPr lang="de-DE" dirty="0" smtClean="0"/>
              <a:t> – </a:t>
            </a:r>
            <a:r>
              <a:rPr lang="de-DE" dirty="0" err="1" smtClean="0"/>
              <a:t>dish</a:t>
            </a:r>
            <a:r>
              <a:rPr lang="de-DE" dirty="0" smtClean="0"/>
              <a:t> </a:t>
            </a:r>
            <a:r>
              <a:rPr lang="de-DE" dirty="0" err="1" smtClean="0"/>
              <a:t>washing</a:t>
            </a:r>
            <a:r>
              <a:rPr lang="de-DE" dirty="0" smtClean="0"/>
              <a:t>.</a:t>
            </a:r>
          </a:p>
          <a:p>
            <a:endParaRPr lang="de-DE" dirty="0"/>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A True Story</a:t>
            </a:r>
            <a:endParaRPr lang="en-US" sz="2000" dirty="0">
              <a:solidFill>
                <a:schemeClr val="accent2"/>
              </a:solidFill>
              <a:latin typeface="+mj-lt"/>
              <a:ea typeface="+mj-ea"/>
              <a:cs typeface="+mj-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1" y="2905416"/>
            <a:ext cx="4523008" cy="3392256"/>
          </a:xfrm>
          <a:prstGeom prst="rect">
            <a:avLst/>
          </a:prstGeom>
        </p:spPr>
      </p:pic>
    </p:spTree>
    <p:extLst>
      <p:ext uri="{BB962C8B-B14F-4D97-AF65-F5344CB8AC3E}">
        <p14:creationId xmlns:p14="http://schemas.microsoft.com/office/powerpoint/2010/main" val="218199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1"/>
            <a:r>
              <a:rPr lang="de-DE" dirty="0" smtClean="0"/>
              <a:t>Do I still </a:t>
            </a:r>
            <a:r>
              <a:rPr lang="de-DE" dirty="0" err="1" smtClean="0"/>
              <a:t>have</a:t>
            </a:r>
            <a:r>
              <a:rPr lang="de-DE" dirty="0" smtClean="0"/>
              <a:t> </a:t>
            </a:r>
            <a:r>
              <a:rPr lang="de-DE" dirty="0" err="1" smtClean="0"/>
              <a:t>warranty</a:t>
            </a:r>
            <a:r>
              <a:rPr lang="de-DE" dirty="0" smtClean="0"/>
              <a:t>? </a:t>
            </a:r>
            <a:r>
              <a:rPr lang="de-DE" dirty="0" err="1" smtClean="0"/>
              <a:t>If</a:t>
            </a:r>
            <a:r>
              <a:rPr lang="de-DE" dirty="0" smtClean="0"/>
              <a:t> so, </a:t>
            </a:r>
            <a:r>
              <a:rPr lang="de-DE" dirty="0" err="1" smtClean="0"/>
              <a:t>where</a:t>
            </a:r>
            <a:r>
              <a:rPr lang="de-DE" dirty="0" smtClean="0"/>
              <a:t>?</a:t>
            </a:r>
          </a:p>
          <a:p>
            <a:pPr lvl="1"/>
            <a:r>
              <a:rPr lang="de-DE" dirty="0" smtClean="0"/>
              <a:t>I </a:t>
            </a:r>
            <a:r>
              <a:rPr lang="de-DE" dirty="0" err="1" smtClean="0"/>
              <a:t>spent</a:t>
            </a:r>
            <a:r>
              <a:rPr lang="de-DE" dirty="0" smtClean="0"/>
              <a:t> 30min+ </a:t>
            </a:r>
            <a:r>
              <a:rPr lang="de-DE" dirty="0" err="1" smtClean="0"/>
              <a:t>searching</a:t>
            </a:r>
            <a:r>
              <a:rPr lang="de-DE" dirty="0" smtClean="0"/>
              <a:t> </a:t>
            </a:r>
            <a:r>
              <a:rPr lang="de-DE" dirty="0" err="1" smtClean="0"/>
              <a:t>for</a:t>
            </a:r>
            <a:r>
              <a:rPr lang="de-DE" dirty="0" smtClean="0"/>
              <a:t> </a:t>
            </a:r>
            <a:r>
              <a:rPr lang="de-DE" dirty="0" err="1" smtClean="0"/>
              <a:t>the</a:t>
            </a:r>
            <a:r>
              <a:rPr lang="de-DE" dirty="0" smtClean="0"/>
              <a:t> </a:t>
            </a:r>
            <a:r>
              <a:rPr lang="de-DE" dirty="0" err="1" smtClean="0"/>
              <a:t>receipt</a:t>
            </a:r>
            <a:r>
              <a:rPr lang="de-DE" dirty="0" smtClean="0"/>
              <a:t>.</a:t>
            </a:r>
          </a:p>
          <a:p>
            <a:endParaRPr lang="de-DE" dirty="0"/>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A True Story</a:t>
            </a:r>
            <a:endParaRPr lang="en-US" sz="2000" dirty="0">
              <a:solidFill>
                <a:schemeClr val="accent2"/>
              </a:solidFill>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1" y="2429049"/>
            <a:ext cx="5774292" cy="3847122"/>
          </a:xfrm>
          <a:prstGeom prst="rect">
            <a:avLst/>
          </a:prstGeom>
        </p:spPr>
      </p:pic>
    </p:spTree>
    <p:extLst>
      <p:ext uri="{BB962C8B-B14F-4D97-AF65-F5344CB8AC3E}">
        <p14:creationId xmlns:p14="http://schemas.microsoft.com/office/powerpoint/2010/main" val="340896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1"/>
            <a:r>
              <a:rPr lang="de-DE" dirty="0" err="1" smtClean="0"/>
              <a:t>Where</a:t>
            </a:r>
            <a:r>
              <a:rPr lang="de-DE" dirty="0" smtClean="0"/>
              <a:t> </a:t>
            </a:r>
            <a:r>
              <a:rPr lang="de-DE" dirty="0" err="1" smtClean="0"/>
              <a:t>is</a:t>
            </a:r>
            <a:r>
              <a:rPr lang="de-DE" dirty="0" smtClean="0"/>
              <a:t> </a:t>
            </a:r>
            <a:r>
              <a:rPr lang="de-DE" dirty="0" err="1" smtClean="0"/>
              <a:t>the</a:t>
            </a:r>
            <a:r>
              <a:rPr lang="de-DE" dirty="0" smtClean="0"/>
              <a:t> </a:t>
            </a:r>
            <a:r>
              <a:rPr lang="de-DE" dirty="0" err="1" smtClean="0"/>
              <a:t>support</a:t>
            </a:r>
            <a:r>
              <a:rPr lang="de-DE" dirty="0" smtClean="0"/>
              <a:t> </a:t>
            </a:r>
            <a:r>
              <a:rPr lang="de-DE" dirty="0" err="1" smtClean="0"/>
              <a:t>phone</a:t>
            </a:r>
            <a:r>
              <a:rPr lang="de-DE" dirty="0" smtClean="0"/>
              <a:t> </a:t>
            </a:r>
            <a:r>
              <a:rPr lang="de-DE" dirty="0" err="1" smtClean="0"/>
              <a:t>number</a:t>
            </a:r>
            <a:r>
              <a:rPr lang="de-DE" dirty="0" smtClean="0"/>
              <a:t>?</a:t>
            </a:r>
          </a:p>
          <a:p>
            <a:pPr lvl="1"/>
            <a:r>
              <a:rPr lang="de-DE" dirty="0" smtClean="0"/>
              <a:t>„</a:t>
            </a:r>
            <a:r>
              <a:rPr lang="de-DE" dirty="0" err="1" smtClean="0"/>
              <a:t>Hello</a:t>
            </a:r>
            <a:r>
              <a:rPr lang="de-DE" dirty="0" smtClean="0"/>
              <a:t>! The </a:t>
            </a:r>
            <a:r>
              <a:rPr lang="de-DE" dirty="0" err="1" smtClean="0"/>
              <a:t>warranty</a:t>
            </a:r>
            <a:r>
              <a:rPr lang="de-DE" dirty="0" smtClean="0"/>
              <a:t> </a:t>
            </a:r>
            <a:r>
              <a:rPr lang="de-DE" dirty="0" err="1" smtClean="0"/>
              <a:t>contract</a:t>
            </a:r>
            <a:r>
              <a:rPr lang="de-DE" dirty="0" smtClean="0"/>
              <a:t> </a:t>
            </a:r>
            <a:r>
              <a:rPr lang="de-DE" dirty="0" err="1" smtClean="0"/>
              <a:t>number</a:t>
            </a:r>
            <a:r>
              <a:rPr lang="de-DE" dirty="0" smtClean="0"/>
              <a:t> </a:t>
            </a:r>
            <a:r>
              <a:rPr lang="de-DE" dirty="0" err="1" smtClean="0"/>
              <a:t>please</a:t>
            </a:r>
            <a:r>
              <a:rPr lang="de-DE" dirty="0" smtClean="0"/>
              <a:t>!“ </a:t>
            </a:r>
            <a:r>
              <a:rPr lang="de-DE" dirty="0" err="1" smtClean="0"/>
              <a:t>Is</a:t>
            </a:r>
            <a:r>
              <a:rPr lang="de-DE" dirty="0" smtClean="0"/>
              <a:t> </a:t>
            </a:r>
            <a:r>
              <a:rPr lang="de-DE" dirty="0" err="1" smtClean="0"/>
              <a:t>it</a:t>
            </a:r>
            <a:r>
              <a:rPr lang="de-DE" dirty="0" smtClean="0"/>
              <a:t> …? </a:t>
            </a:r>
            <a:r>
              <a:rPr lang="de-DE" dirty="0" err="1" smtClean="0"/>
              <a:t>No</a:t>
            </a:r>
            <a:r>
              <a:rPr lang="de-DE" dirty="0" smtClean="0"/>
              <a:t>! </a:t>
            </a:r>
            <a:r>
              <a:rPr lang="de-DE" dirty="0" err="1" smtClean="0"/>
              <a:t>Is</a:t>
            </a:r>
            <a:r>
              <a:rPr lang="de-DE" dirty="0" smtClean="0"/>
              <a:t> </a:t>
            </a:r>
            <a:r>
              <a:rPr lang="de-DE" dirty="0" err="1" smtClean="0"/>
              <a:t>it</a:t>
            </a:r>
            <a:r>
              <a:rPr lang="de-DE" dirty="0" smtClean="0"/>
              <a:t>…? </a:t>
            </a:r>
            <a:r>
              <a:rPr lang="de-DE" dirty="0" err="1" smtClean="0"/>
              <a:t>No</a:t>
            </a:r>
            <a:r>
              <a:rPr lang="de-DE" dirty="0" smtClean="0"/>
              <a:t>! 10min+</a:t>
            </a:r>
          </a:p>
          <a:p>
            <a:endParaRPr lang="de-DE" dirty="0"/>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A True Story</a:t>
            </a:r>
            <a:endParaRPr lang="en-US" sz="2000" dirty="0">
              <a:solidFill>
                <a:schemeClr val="accent2"/>
              </a:solidFill>
              <a:latin typeface="+mj-lt"/>
              <a:ea typeface="+mj-ea"/>
              <a:cs typeface="+mj-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99" y="2488596"/>
            <a:ext cx="5684916" cy="3787575"/>
          </a:xfrm>
          <a:prstGeom prst="rect">
            <a:avLst/>
          </a:prstGeom>
        </p:spPr>
      </p:pic>
    </p:spTree>
    <p:extLst>
      <p:ext uri="{BB962C8B-B14F-4D97-AF65-F5344CB8AC3E}">
        <p14:creationId xmlns:p14="http://schemas.microsoft.com/office/powerpoint/2010/main" val="1623017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99" y="2488596"/>
            <a:ext cx="5684915" cy="3787575"/>
          </a:xfrm>
          <a:prstGeom prst="rect">
            <a:avLst/>
          </a:prstGeom>
        </p:spPr>
      </p:pic>
      <p:sp>
        <p:nvSpPr>
          <p:cNvPr id="3" name="Text Placeholder 2"/>
          <p:cNvSpPr>
            <a:spLocks noGrp="1"/>
          </p:cNvSpPr>
          <p:nvPr>
            <p:ph type="body" sz="quarter" idx="10"/>
          </p:nvPr>
        </p:nvSpPr>
        <p:spPr>
          <a:xfrm>
            <a:off x="324000" y="1690687"/>
            <a:ext cx="8494713" cy="839382"/>
          </a:xfrm>
        </p:spPr>
        <p:txBody>
          <a:bodyPr/>
          <a:lstStyle/>
          <a:p>
            <a:pPr lvl="1"/>
            <a:r>
              <a:rPr lang="de-DE" dirty="0" smtClean="0"/>
              <a:t>The </a:t>
            </a:r>
            <a:r>
              <a:rPr lang="de-DE" dirty="0" err="1" smtClean="0"/>
              <a:t>culprit</a:t>
            </a:r>
            <a:r>
              <a:rPr lang="de-DE" dirty="0" smtClean="0"/>
              <a:t>: 1cm </a:t>
            </a:r>
            <a:r>
              <a:rPr lang="de-DE" dirty="0" err="1" smtClean="0"/>
              <a:t>piece</a:t>
            </a:r>
            <a:r>
              <a:rPr lang="de-DE" dirty="0" smtClean="0"/>
              <a:t> </a:t>
            </a:r>
            <a:r>
              <a:rPr lang="de-DE" dirty="0" err="1" smtClean="0"/>
              <a:t>of</a:t>
            </a:r>
            <a:r>
              <a:rPr lang="de-DE" dirty="0" smtClean="0"/>
              <a:t> a </a:t>
            </a:r>
            <a:r>
              <a:rPr lang="de-DE" dirty="0" err="1" smtClean="0"/>
              <a:t>porcelain</a:t>
            </a:r>
            <a:r>
              <a:rPr lang="de-DE" dirty="0" smtClean="0"/>
              <a:t> </a:t>
            </a:r>
            <a:r>
              <a:rPr lang="de-DE" dirty="0" err="1" smtClean="0"/>
              <a:t>cup</a:t>
            </a:r>
            <a:r>
              <a:rPr lang="de-DE" dirty="0" smtClean="0"/>
              <a:t> handle. Stuck in </a:t>
            </a:r>
            <a:r>
              <a:rPr lang="de-DE" dirty="0" err="1" smtClean="0"/>
              <a:t>the</a:t>
            </a:r>
            <a:r>
              <a:rPr lang="de-DE" dirty="0" smtClean="0"/>
              <a:t> pump.</a:t>
            </a:r>
          </a:p>
          <a:p>
            <a:pPr lvl="1"/>
            <a:r>
              <a:rPr lang="de-DE" dirty="0" smtClean="0"/>
              <a:t>I </a:t>
            </a:r>
            <a:r>
              <a:rPr lang="de-DE" dirty="0" err="1" smtClean="0"/>
              <a:t>could</a:t>
            </a:r>
            <a:r>
              <a:rPr lang="de-DE" dirty="0" smtClean="0"/>
              <a:t> </a:t>
            </a:r>
            <a:r>
              <a:rPr lang="de-DE" dirty="0" err="1" smtClean="0"/>
              <a:t>have</a:t>
            </a:r>
            <a:r>
              <a:rPr lang="de-DE" dirty="0" smtClean="0"/>
              <a:t> </a:t>
            </a:r>
            <a:r>
              <a:rPr lang="de-DE" dirty="0" err="1" smtClean="0"/>
              <a:t>fixed</a:t>
            </a:r>
            <a:r>
              <a:rPr lang="de-DE" dirty="0" smtClean="0"/>
              <a:t> </a:t>
            </a:r>
            <a:r>
              <a:rPr lang="de-DE" dirty="0" err="1" smtClean="0"/>
              <a:t>it</a:t>
            </a:r>
            <a:r>
              <a:rPr lang="de-DE" dirty="0" smtClean="0"/>
              <a:t> </a:t>
            </a:r>
            <a:r>
              <a:rPr lang="de-DE" dirty="0" err="1" smtClean="0"/>
              <a:t>myself</a:t>
            </a:r>
            <a:r>
              <a:rPr lang="de-DE" dirty="0" smtClean="0"/>
              <a:t>, </a:t>
            </a:r>
            <a:r>
              <a:rPr lang="de-DE" dirty="0" err="1" smtClean="0"/>
              <a:t>given</a:t>
            </a:r>
            <a:r>
              <a:rPr lang="de-DE" dirty="0" smtClean="0"/>
              <a:t> </a:t>
            </a:r>
            <a:r>
              <a:rPr lang="de-DE" dirty="0" err="1" smtClean="0"/>
              <a:t>the</a:t>
            </a:r>
            <a:r>
              <a:rPr lang="de-DE" dirty="0" smtClean="0"/>
              <a:t> </a:t>
            </a:r>
            <a:r>
              <a:rPr lang="de-DE" dirty="0" err="1" smtClean="0"/>
              <a:t>right</a:t>
            </a:r>
            <a:r>
              <a:rPr lang="de-DE" dirty="0" smtClean="0"/>
              <a:t> </a:t>
            </a:r>
            <a:r>
              <a:rPr lang="de-DE" dirty="0" err="1" smtClean="0"/>
              <a:t>information</a:t>
            </a:r>
            <a:r>
              <a:rPr lang="de-DE" dirty="0" smtClean="0"/>
              <a:t>.</a:t>
            </a:r>
          </a:p>
          <a:p>
            <a:endParaRPr lang="de-DE" dirty="0"/>
          </a:p>
        </p:txBody>
      </p:sp>
      <p:sp>
        <p:nvSpPr>
          <p:cNvPr id="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2"/>
                </a:solidFill>
                <a:effectLst/>
                <a:uLnTx/>
                <a:uFillTx/>
                <a:latin typeface="+mj-lt"/>
                <a:ea typeface="+mj-ea"/>
                <a:cs typeface="+mj-cs"/>
              </a:rPr>
              <a:t>Jochen’s</a:t>
            </a: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 Dishwasher</a:t>
            </a:r>
            <a:br>
              <a:rPr kumimoji="0" lang="en-US" sz="2400" b="1" i="0" u="none" strike="noStrike" kern="1200" cap="none" spc="0" normalizeH="0" baseline="0" noProof="0" dirty="0" smtClean="0">
                <a:ln>
                  <a:noFill/>
                </a:ln>
                <a:solidFill>
                  <a:schemeClr val="accent2"/>
                </a:solidFill>
                <a:effectLst/>
                <a:uLnTx/>
                <a:uFillTx/>
                <a:latin typeface="+mj-lt"/>
                <a:ea typeface="+mj-ea"/>
                <a:cs typeface="+mj-cs"/>
              </a:rPr>
            </a:br>
            <a:r>
              <a:rPr lang="en-US" sz="2000" dirty="0" smtClean="0">
                <a:solidFill>
                  <a:schemeClr val="accent2"/>
                </a:solidFill>
                <a:latin typeface="+mj-lt"/>
                <a:ea typeface="+mj-ea"/>
                <a:cs typeface="+mj-cs"/>
              </a:rPr>
              <a:t>A True Story</a:t>
            </a:r>
            <a:endParaRPr lang="en-US" sz="2000" dirty="0">
              <a:solidFill>
                <a:schemeClr val="accent2"/>
              </a:solidFill>
              <a:latin typeface="+mj-lt"/>
              <a:ea typeface="+mj-ea"/>
              <a:cs typeface="+mj-cs"/>
            </a:endParaRPr>
          </a:p>
        </p:txBody>
      </p:sp>
    </p:spTree>
    <p:extLst>
      <p:ext uri="{BB962C8B-B14F-4D97-AF65-F5344CB8AC3E}">
        <p14:creationId xmlns:p14="http://schemas.microsoft.com/office/powerpoint/2010/main" val="2880410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HKBTnbbUEas3alHF_B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dV68vzVv0S27VbPGAdF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dV68vzVv0S27VbPGAdF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dV68vzVv0S27VbPGAdFO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dV68vzVv0S27VbPGAdFO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URdg.MUFUS_wgLkXdnp_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URdg.MUFUS_wgLkXdnp_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URdg.MUFUS_wgLkXdnp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dx6_akYJEeot5VydLBufw"/>
</p:tagLst>
</file>

<file path=ppt/theme/theme1.xml><?xml version="1.0" encoding="utf-8"?>
<a:theme xmlns:a="http://schemas.openxmlformats.org/drawingml/2006/main" name="MIU_Practice_LT_Call_20110427">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SAP_2011_v1.1</Template>
  <TotalTime>0</TotalTime>
  <Words>899</Words>
  <Application>Microsoft Office PowerPoint</Application>
  <PresentationFormat>On-screen Show (4:3)</PresentationFormat>
  <Paragraphs>156</Paragraphs>
  <Slides>33</Slides>
  <Notes>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Black</vt:lpstr>
      <vt:lpstr>Arial Unicode MS</vt:lpstr>
      <vt:lpstr>BentonSans Light</vt:lpstr>
      <vt:lpstr>Courier New</vt:lpstr>
      <vt:lpstr>BentonSans Medium</vt:lpstr>
      <vt:lpstr>wingdings</vt:lpstr>
      <vt:lpstr>MS PGothic</vt:lpstr>
      <vt:lpstr>MIU_Practice_LT_Call_20110427</vt:lpstr>
      <vt:lpstr>Unternehmensübergreifende Integration für Kollaboratives Asset Management oder: Geschichten über Geschirrspüler und Füllstandsmesser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d019534</dc:creator>
  <cp:lastModifiedBy>Jochen Rode</cp:lastModifiedBy>
  <cp:revision>592</cp:revision>
  <cp:lastPrinted>2012-11-22T07:07:09Z</cp:lastPrinted>
  <dcterms:created xsi:type="dcterms:W3CDTF">2011-02-01T08:59:19Z</dcterms:created>
  <dcterms:modified xsi:type="dcterms:W3CDTF">2012-11-22T07:08:08Z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1182492853</vt:i4>
  </property>
  <property fmtid="{D5CDD505-2E9C-101B-9397-08002B2CF9AE}" pid="3" name="_NewReviewCycle">
    <vt:lpwstr/>
  </property>
  <property fmtid="{D5CDD505-2E9C-101B-9397-08002B2CF9AE}" pid="4" name="_EmailSubject">
    <vt:lpwstr>Slides für Montag</vt:lpwstr>
  </property>
  <property fmtid="{D5CDD505-2E9C-101B-9397-08002B2CF9AE}" pid="5" name="_AuthorEmail">
    <vt:lpwstr>uwe.kubach@sap.com</vt:lpwstr>
  </property>
  <property fmtid="{D5CDD505-2E9C-101B-9397-08002B2CF9AE}" pid="6" name="_AuthorEmailDisplayName">
    <vt:lpwstr>Kubach, Uwe</vt:lpwstr>
  </property>
  <property fmtid="{D5CDD505-2E9C-101B-9397-08002B2CF9AE}" pid="7" name="_PreviousAdHocReviewCycleID">
    <vt:i4>-487501027</vt:i4>
  </property>
</Properties>
</file>