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97" r:id="rId1"/>
  </p:sldMasterIdLst>
  <p:notesMasterIdLst>
    <p:notesMasterId r:id="rId22"/>
  </p:notesMasterIdLst>
  <p:handoutMasterIdLst>
    <p:handoutMasterId r:id="rId23"/>
  </p:handoutMasterIdLst>
  <p:sldIdLst>
    <p:sldId id="310" r:id="rId2"/>
    <p:sldId id="309" r:id="rId3"/>
    <p:sldId id="313" r:id="rId4"/>
    <p:sldId id="335" r:id="rId5"/>
    <p:sldId id="344" r:id="rId6"/>
    <p:sldId id="347" r:id="rId7"/>
    <p:sldId id="343" r:id="rId8"/>
    <p:sldId id="331" r:id="rId9"/>
    <p:sldId id="345" r:id="rId10"/>
    <p:sldId id="311" r:id="rId11"/>
    <p:sldId id="332" r:id="rId12"/>
    <p:sldId id="346" r:id="rId13"/>
    <p:sldId id="340" r:id="rId14"/>
    <p:sldId id="341" r:id="rId15"/>
    <p:sldId id="333" r:id="rId16"/>
    <p:sldId id="323" r:id="rId17"/>
    <p:sldId id="342" r:id="rId18"/>
    <p:sldId id="325" r:id="rId19"/>
    <p:sldId id="318" r:id="rId20"/>
    <p:sldId id="319" r:id="rId21"/>
  </p:sldIdLst>
  <p:sldSz cx="9144000" cy="6858000" type="screen4x3"/>
  <p:notesSz cx="6797675" cy="9874250"/>
  <p:defaultTextStyle>
    <a:defPPr>
      <a:defRPr lang="de-DE"/>
    </a:defPPr>
    <a:lvl1pPr algn="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lachmann" initials="f" lastIdx="20" clrIdx="0"/>
  <p:cmAuthor id="1" name="Manner" initials="M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FF"/>
    <a:srgbClr val="B5CA82"/>
    <a:srgbClr val="91AC6B"/>
    <a:srgbClr val="41BEFF"/>
    <a:srgbClr val="CA213F"/>
    <a:srgbClr val="E53418"/>
    <a:srgbClr val="FF8000"/>
    <a:srgbClr val="FFB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72" autoAdjust="0"/>
    <p:restoredTop sz="88777" autoAdjust="0"/>
  </p:normalViewPr>
  <p:slideViewPr>
    <p:cSldViewPr snapToGrid="0">
      <p:cViewPr>
        <p:scale>
          <a:sx n="80" d="100"/>
          <a:sy n="80" d="100"/>
        </p:scale>
        <p:origin x="-92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4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-2796" y="-96"/>
      </p:cViewPr>
      <p:guideLst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03532" y="183431"/>
            <a:ext cx="3348484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54135" y="183431"/>
            <a:ext cx="211483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80539"/>
            <a:ext cx="2945659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7" y="9380539"/>
            <a:ext cx="2945659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24BF4BB9-783F-4486-A248-A843F6AF7D2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43449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3"/>
            <a:ext cx="2945659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7" y="3"/>
            <a:ext cx="2945659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9" y="4690269"/>
            <a:ext cx="4984962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80539"/>
            <a:ext cx="2945659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7" y="9380539"/>
            <a:ext cx="2945659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039E656-DE16-4471-9830-F94E0C0C012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70092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GROUNDED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39E656-DE16-4471-9830-F94E0C0C0127}" type="slidenum">
              <a:rPr lang="de-DE" smtClean="0"/>
              <a:pPr>
                <a:defRPr/>
              </a:pPr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836443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GROUNDED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39E656-DE16-4471-9830-F94E0C0C0127}" type="slidenum">
              <a:rPr lang="de-DE" smtClean="0"/>
              <a:pPr>
                <a:defRPr/>
              </a:pPr>
              <a:t>19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836443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GROUNDED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39E656-DE16-4471-9830-F94E0C0C0127}" type="slidenum">
              <a:rPr lang="de-DE" smtClean="0"/>
              <a:pPr>
                <a:defRPr/>
              </a:pPr>
              <a:t>20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836443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GROUNDED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39E656-DE16-4471-9830-F94E0C0C0127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836443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GROUNDED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39E656-DE16-4471-9830-F94E0C0C0127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836443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GROUNDED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39E656-DE16-4471-9830-F94E0C0C0127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836443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GROUNDED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39E656-DE16-4471-9830-F94E0C0C0127}" type="slidenum">
              <a:rPr lang="de-DE" smtClean="0"/>
              <a:pPr>
                <a:defRPr/>
              </a:pPr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836443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GROUNDED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39E656-DE16-4471-9830-F94E0C0C0127}" type="slidenum">
              <a:rPr lang="de-DE" smtClean="0"/>
              <a:pPr>
                <a:defRPr/>
              </a:pPr>
              <a:t>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836443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GROUNDED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39E656-DE16-4471-9830-F94E0C0C0127}" type="slidenum">
              <a:rPr lang="de-DE" smtClean="0"/>
              <a:pPr>
                <a:defRPr/>
              </a:pPr>
              <a:t>16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836443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GROUNDED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39E656-DE16-4471-9830-F94E0C0C0127}" type="slidenum">
              <a:rPr lang="de-DE" smtClean="0"/>
              <a:pPr>
                <a:defRPr/>
              </a:pPr>
              <a:t>17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836443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GROUNDED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39E656-DE16-4471-9830-F94E0C0C0127}" type="slidenum">
              <a:rPr lang="de-DE" smtClean="0"/>
              <a:pPr>
                <a:defRPr/>
              </a:pPr>
              <a:t>18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83644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" name="Line 20"/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042" name="Text Box 18"/>
          <p:cNvSpPr txBox="1">
            <a:spLocks noChangeArrowheads="1"/>
          </p:cNvSpPr>
          <p:nvPr/>
        </p:nvSpPr>
        <p:spPr bwMode="auto">
          <a:xfrm>
            <a:off x="6229350" y="479425"/>
            <a:ext cx="18415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900">
                <a:solidFill>
                  <a:schemeClr val="bg2"/>
                </a:solidFill>
                <a:latin typeface="Arial" pitchFamily="34" charset="0"/>
              </a:rPr>
              <a:t>Technische Universität München</a:t>
            </a:r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047" name="Line 23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pic>
        <p:nvPicPr>
          <p:cNvPr id="66566" name="Picture 2" descr="C:\Users\Flopc\Desktop\ppt\TUMLogo_oZ_Vollfl_blau_RGB.e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5925" y="325438"/>
            <a:ext cx="606425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567" name="Picture 15" descr="WINFOLOG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5825" y="6454775"/>
            <a:ext cx="1439863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9"/>
          <p:cNvSpPr>
            <a:spLocks noChangeArrowheads="1"/>
          </p:cNvSpPr>
          <p:nvPr userDrawn="1"/>
        </p:nvSpPr>
        <p:spPr bwMode="auto">
          <a:xfrm>
            <a:off x="4095206" y="6453188"/>
            <a:ext cx="90281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de-DE" sz="1000" baseline="0" dirty="0" smtClean="0">
                <a:solidFill>
                  <a:srgbClr val="0065BD"/>
                </a:solidFill>
              </a:rPr>
              <a:t>Prof</a:t>
            </a:r>
            <a:r>
              <a:rPr lang="de-DE" sz="1000" dirty="0" smtClean="0">
                <a:solidFill>
                  <a:srgbClr val="0065BD"/>
                </a:solidFill>
              </a:rPr>
              <a:t>. </a:t>
            </a:r>
            <a:r>
              <a:rPr lang="de-DE" sz="1000" dirty="0">
                <a:solidFill>
                  <a:srgbClr val="0065BD"/>
                </a:solidFill>
              </a:rPr>
              <a:t>Krcmar</a:t>
            </a:r>
          </a:p>
        </p:txBody>
      </p:sp>
      <p:sp>
        <p:nvSpPr>
          <p:cNvPr id="66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3600" smtClean="0">
                <a:latin typeface="Arial Narrow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</a:p>
        </p:txBody>
      </p:sp>
      <p:sp>
        <p:nvSpPr>
          <p:cNvPr id="66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600" smtClean="0">
                <a:latin typeface="Arial Narrow" pitchFamily="34" charset="0"/>
              </a:defRPr>
            </a:lvl1pPr>
          </a:lstStyle>
          <a:p>
            <a:r>
              <a:rPr lang="de-DE" dirty="0" smtClean="0"/>
              <a:t>Formatvorlage des Untertitelmasters durch Klicken bearbeiten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0"/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5" name="Text Box 18"/>
          <p:cNvSpPr txBox="1">
            <a:spLocks noChangeArrowheads="1"/>
          </p:cNvSpPr>
          <p:nvPr/>
        </p:nvSpPr>
        <p:spPr bwMode="auto">
          <a:xfrm>
            <a:off x="6229350" y="479425"/>
            <a:ext cx="18415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900">
                <a:solidFill>
                  <a:schemeClr val="bg2"/>
                </a:solidFill>
                <a:latin typeface="Arial" pitchFamily="34" charset="0"/>
              </a:rPr>
              <a:t>Technische Universität München</a:t>
            </a:r>
          </a:p>
        </p:txBody>
      </p:sp>
      <p:sp>
        <p:nvSpPr>
          <p:cNvPr id="6" name="Line 22"/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7" name="Line 23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pic>
        <p:nvPicPr>
          <p:cNvPr id="8" name="Picture 2" descr="C:\Users\Flopc\Desktop\ppt\TUMLogo_oZ_Vollfl_blau_RGB.e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5925" y="325438"/>
            <a:ext cx="606425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5" descr="WINFOLOG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5825" y="6454775"/>
            <a:ext cx="1439863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12"/>
          <p:cNvSpPr txBox="1">
            <a:spLocks noChangeArrowheads="1"/>
          </p:cNvSpPr>
          <p:nvPr userDrawn="1"/>
        </p:nvSpPr>
        <p:spPr bwMode="auto">
          <a:xfrm>
            <a:off x="414338" y="6450013"/>
            <a:ext cx="4889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fld id="{1097A908-C15C-48E9-863D-72BCED286D16}" type="slidenum">
              <a:rPr lang="de-DE" sz="1200">
                <a:solidFill>
                  <a:schemeClr val="tx2"/>
                </a:solidFill>
              </a:rPr>
              <a:pPr algn="l">
                <a:defRPr/>
              </a:pPr>
              <a:t>‹Nr.›</a:t>
            </a:fld>
            <a:endParaRPr lang="de-DE" sz="1200" dirty="0">
              <a:solidFill>
                <a:schemeClr val="tx2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" name="Titel 1"/>
          <p:cNvSpPr>
            <a:spLocks noGrp="1"/>
          </p:cNvSpPr>
          <p:nvPr>
            <p:ph type="title"/>
          </p:nvPr>
        </p:nvSpPr>
        <p:spPr>
          <a:xfrm>
            <a:off x="525463" y="1160258"/>
            <a:ext cx="8373450" cy="407795"/>
          </a:xfrm>
          <a:prstGeom prst="rect">
            <a:avLst/>
          </a:prstGeom>
        </p:spPr>
        <p:txBody>
          <a:bodyPr lIns="0" anchor="t"/>
          <a:lstStyle>
            <a:lvl1pPr>
              <a:defRPr sz="2400">
                <a:latin typeface="Arial Narrow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15" name="Textplatzhalter 12"/>
          <p:cNvSpPr>
            <a:spLocks noGrp="1"/>
          </p:cNvSpPr>
          <p:nvPr>
            <p:ph type="body" sz="quarter" idx="11"/>
          </p:nvPr>
        </p:nvSpPr>
        <p:spPr>
          <a:xfrm>
            <a:off x="525251" y="771333"/>
            <a:ext cx="8374274" cy="381000"/>
          </a:xfrm>
        </p:spPr>
        <p:txBody>
          <a:bodyPr lIns="0"/>
          <a:lstStyle>
            <a:lvl1pPr>
              <a:buNone/>
              <a:defRPr sz="1600">
                <a:solidFill>
                  <a:schemeClr val="bg2"/>
                </a:solidFill>
                <a:latin typeface="Arial Narrow" pitchFamily="34" charset="0"/>
              </a:defRPr>
            </a:lvl1pPr>
            <a:lvl2pPr>
              <a:buNone/>
              <a:defRPr sz="1600"/>
            </a:lvl2pPr>
            <a:lvl3pPr>
              <a:buNone/>
              <a:defRPr sz="1400"/>
            </a:lvl3pPr>
            <a:lvl4pPr>
              <a:buNone/>
              <a:defRPr sz="1200"/>
            </a:lvl4pPr>
            <a:lvl5pPr>
              <a:buNone/>
              <a:defRPr sz="1200"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16" name="Rectangle 19"/>
          <p:cNvSpPr>
            <a:spLocks noChangeArrowheads="1"/>
          </p:cNvSpPr>
          <p:nvPr userDrawn="1"/>
        </p:nvSpPr>
        <p:spPr bwMode="auto">
          <a:xfrm>
            <a:off x="4095206" y="6453188"/>
            <a:ext cx="90281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de-DE" sz="1000" baseline="0" dirty="0" smtClean="0">
                <a:solidFill>
                  <a:srgbClr val="0065BD"/>
                </a:solidFill>
              </a:rPr>
              <a:t>Prof. Krcmar</a:t>
            </a:r>
            <a:endParaRPr lang="de-DE" sz="1000" dirty="0">
              <a:solidFill>
                <a:srgbClr val="0065B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0"/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  <p:sp>
        <p:nvSpPr>
          <p:cNvPr id="5" name="Text Box 18"/>
          <p:cNvSpPr txBox="1">
            <a:spLocks noChangeArrowheads="1"/>
          </p:cNvSpPr>
          <p:nvPr/>
        </p:nvSpPr>
        <p:spPr bwMode="auto">
          <a:xfrm>
            <a:off x="6229350" y="479425"/>
            <a:ext cx="18415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900" dirty="0">
                <a:solidFill>
                  <a:schemeClr val="bg2"/>
                </a:solidFill>
                <a:latin typeface="Arial" pitchFamily="34" charset="0"/>
              </a:rPr>
              <a:t>Technische Universität München</a:t>
            </a:r>
          </a:p>
        </p:txBody>
      </p:sp>
      <p:sp>
        <p:nvSpPr>
          <p:cNvPr id="6" name="Line 22"/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  <p:sp>
        <p:nvSpPr>
          <p:cNvPr id="7" name="Line 23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  <p:pic>
        <p:nvPicPr>
          <p:cNvPr id="8" name="Picture 2" descr="C:\Users\Flopc\Desktop\ppt\TUMLogo_oZ_Vollfl_blau_RGB.e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5925" y="325438"/>
            <a:ext cx="606425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12"/>
          <p:cNvSpPr txBox="1">
            <a:spLocks noChangeArrowheads="1"/>
          </p:cNvSpPr>
          <p:nvPr userDrawn="1"/>
        </p:nvSpPr>
        <p:spPr bwMode="auto">
          <a:xfrm>
            <a:off x="414338" y="6450013"/>
            <a:ext cx="4889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fld id="{1097A908-C15C-48E9-863D-72BCED286D16}" type="slidenum">
              <a:rPr lang="de-DE" sz="1200">
                <a:solidFill>
                  <a:schemeClr val="tx2"/>
                </a:solidFill>
              </a:rPr>
              <a:pPr algn="l">
                <a:defRPr/>
              </a:pPr>
              <a:t>‹Nr.›</a:t>
            </a:fld>
            <a:endParaRPr lang="de-DE" sz="1200" dirty="0">
              <a:solidFill>
                <a:schemeClr val="tx2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5463" y="1160258"/>
            <a:ext cx="8373450" cy="407795"/>
          </a:xfrm>
          <a:prstGeom prst="rect">
            <a:avLst/>
          </a:prstGeom>
        </p:spPr>
        <p:txBody>
          <a:bodyPr lIns="0" anchor="t"/>
          <a:lstStyle>
            <a:lvl1pPr>
              <a:defRPr sz="2400"/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8000" y="1962151"/>
            <a:ext cx="8373450" cy="409575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0"/>
          </p:nvPr>
        </p:nvSpPr>
        <p:spPr>
          <a:xfrm>
            <a:off x="525251" y="771333"/>
            <a:ext cx="8374274" cy="381000"/>
          </a:xfrm>
        </p:spPr>
        <p:txBody>
          <a:bodyPr lIns="0"/>
          <a:lstStyle>
            <a:lvl1pPr>
              <a:buNone/>
              <a:defRPr sz="1600">
                <a:solidFill>
                  <a:schemeClr val="bg2"/>
                </a:solidFill>
              </a:defRPr>
            </a:lvl1pPr>
            <a:lvl2pPr>
              <a:buNone/>
              <a:defRPr sz="1600"/>
            </a:lvl2pPr>
            <a:lvl3pPr>
              <a:buNone/>
              <a:defRPr sz="1400"/>
            </a:lvl3pPr>
            <a:lvl4pPr>
              <a:buNone/>
              <a:defRPr sz="1200"/>
            </a:lvl4pPr>
            <a:lvl5pPr>
              <a:buNone/>
              <a:defRPr sz="1200"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pic>
        <p:nvPicPr>
          <p:cNvPr id="15" name="Grafik 14" descr="Logo_Lehrstuhl_en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148839" y="6455900"/>
            <a:ext cx="1526849" cy="313200"/>
          </a:xfrm>
          <a:prstGeom prst="rect">
            <a:avLst/>
          </a:prstGeom>
        </p:spPr>
      </p:pic>
      <p:sp>
        <p:nvSpPr>
          <p:cNvPr id="14" name="Rectangle 19"/>
          <p:cNvSpPr>
            <a:spLocks noChangeArrowheads="1"/>
          </p:cNvSpPr>
          <p:nvPr userDrawn="1"/>
        </p:nvSpPr>
        <p:spPr bwMode="auto">
          <a:xfrm>
            <a:off x="4095204" y="6453188"/>
            <a:ext cx="90281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de-DE" sz="1000" dirty="0" smtClean="0">
                <a:solidFill>
                  <a:srgbClr val="0065BD"/>
                </a:solidFill>
              </a:rPr>
              <a:t>Prof. </a:t>
            </a:r>
            <a:r>
              <a:rPr lang="de-DE" sz="1000" dirty="0">
                <a:solidFill>
                  <a:srgbClr val="0065BD"/>
                </a:solidFill>
              </a:rPr>
              <a:t>Krcmar</a:t>
            </a:r>
          </a:p>
        </p:txBody>
      </p:sp>
    </p:spTree>
    <p:extLst>
      <p:ext uri="{BB962C8B-B14F-4D97-AF65-F5344CB8AC3E}">
        <p14:creationId xmlns:p14="http://schemas.microsoft.com/office/powerpoint/2010/main" val="21592920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4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0"/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5" name="Text Box 18"/>
          <p:cNvSpPr txBox="1">
            <a:spLocks noChangeArrowheads="1"/>
          </p:cNvSpPr>
          <p:nvPr/>
        </p:nvSpPr>
        <p:spPr bwMode="auto">
          <a:xfrm>
            <a:off x="6229350" y="479425"/>
            <a:ext cx="18415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900">
                <a:solidFill>
                  <a:schemeClr val="bg2"/>
                </a:solidFill>
                <a:latin typeface="Arial" pitchFamily="34" charset="0"/>
              </a:rPr>
              <a:t>Technische Universität München</a:t>
            </a:r>
          </a:p>
        </p:txBody>
      </p:sp>
      <p:sp>
        <p:nvSpPr>
          <p:cNvPr id="6" name="Line 22"/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7" name="Line 23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pic>
        <p:nvPicPr>
          <p:cNvPr id="8" name="Picture 2" descr="C:\Users\Flopc\Desktop\ppt\TUMLogo_oZ_Vollfl_blau_RGB.e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5925" y="325438"/>
            <a:ext cx="606425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5" descr="WINFOLOG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5825" y="6454775"/>
            <a:ext cx="1439863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12"/>
          <p:cNvSpPr txBox="1">
            <a:spLocks noChangeArrowheads="1"/>
          </p:cNvSpPr>
          <p:nvPr userDrawn="1"/>
        </p:nvSpPr>
        <p:spPr bwMode="auto">
          <a:xfrm>
            <a:off x="414338" y="6450013"/>
            <a:ext cx="4889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fld id="{9F878660-659C-436B-A4E6-C11C0E37055C}" type="slidenum">
              <a:rPr lang="de-DE" sz="1200">
                <a:solidFill>
                  <a:schemeClr val="tx2"/>
                </a:solidFill>
              </a:rPr>
              <a:pPr algn="l">
                <a:defRPr/>
              </a:pPr>
              <a:t>‹Nr.›</a:t>
            </a:fld>
            <a:endParaRPr lang="de-DE" sz="1200" dirty="0">
              <a:solidFill>
                <a:schemeClr val="tx2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" name="Rectangle 19"/>
          <p:cNvSpPr>
            <a:spLocks noChangeArrowheads="1"/>
          </p:cNvSpPr>
          <p:nvPr userDrawn="1"/>
        </p:nvSpPr>
        <p:spPr bwMode="auto">
          <a:xfrm>
            <a:off x="4095206" y="6453188"/>
            <a:ext cx="90281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de-DE" sz="1000" baseline="0" dirty="0" smtClean="0">
                <a:solidFill>
                  <a:srgbClr val="0065BD"/>
                </a:solidFill>
              </a:rPr>
              <a:t>Prof. Krcmar</a:t>
            </a:r>
            <a:endParaRPr lang="de-DE" sz="1000" dirty="0">
              <a:solidFill>
                <a:srgbClr val="0065B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7418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914400"/>
            <a:ext cx="8128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Mastertitelformat bearbeiten</a:t>
            </a:r>
          </a:p>
        </p:txBody>
      </p:sp>
      <p:sp>
        <p:nvSpPr>
          <p:cNvPr id="3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828800"/>
            <a:ext cx="8128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13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5080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400800"/>
            <a:ext cx="3962400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8" r:id="rId2"/>
    <p:sldLayoutId id="2147483699" r:id="rId3"/>
    <p:sldLayoutId id="2147483702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 Narrow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Arial Narrow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Arial Narrow" pitchFamily="34" charset="0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Arial Narrow" pitchFamily="34" charset="0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Arial Narrow" pitchFamily="34" charset="0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0040" y="2272108"/>
            <a:ext cx="8154515" cy="818668"/>
          </a:xfrm>
        </p:spPr>
        <p:txBody>
          <a:bodyPr/>
          <a:lstStyle/>
          <a:p>
            <a:pPr algn="ctr"/>
            <a:r>
              <a:rPr lang="en-US" sz="2800" dirty="0" err="1" smtClean="0"/>
              <a:t>Zur</a:t>
            </a:r>
            <a:r>
              <a:rPr lang="en-US" sz="2800" dirty="0" smtClean="0"/>
              <a:t> Governance von </a:t>
            </a:r>
            <a:r>
              <a:rPr lang="en-US" sz="2800" dirty="0" err="1" smtClean="0"/>
              <a:t>Plattformen</a:t>
            </a:r>
            <a:endParaRPr lang="en-US" sz="2800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508000" y="4225159"/>
            <a:ext cx="8373450" cy="1832741"/>
          </a:xfrm>
        </p:spPr>
        <p:txBody>
          <a:bodyPr/>
          <a:lstStyle/>
          <a:p>
            <a:pPr marL="0" indent="0" algn="ctr">
              <a:buNone/>
            </a:pPr>
            <a:r>
              <a:rPr lang="de-DE" sz="1600" dirty="0"/>
              <a:t>Prof. Dr. Helmut Krcmar</a:t>
            </a:r>
          </a:p>
          <a:p>
            <a:pPr marL="0" indent="0" algn="ctr">
              <a:buNone/>
            </a:pPr>
            <a:r>
              <a:rPr lang="de-DE" sz="1600" dirty="0"/>
              <a:t/>
            </a:r>
            <a:br>
              <a:rPr lang="de-DE" sz="1600" dirty="0"/>
            </a:br>
            <a:r>
              <a:rPr lang="de-DE" sz="1600" dirty="0"/>
              <a:t>Technische Universität München</a:t>
            </a:r>
            <a:br>
              <a:rPr lang="de-DE" sz="1600" dirty="0"/>
            </a:br>
            <a:r>
              <a:rPr lang="de-DE" sz="1600" dirty="0"/>
              <a:t>Fakultät für Informatik</a:t>
            </a:r>
            <a:br>
              <a:rPr lang="de-DE" sz="1600" dirty="0"/>
            </a:br>
            <a:r>
              <a:rPr lang="de-DE" sz="1600" dirty="0"/>
              <a:t/>
            </a:r>
            <a:br>
              <a:rPr lang="de-DE" sz="1600" dirty="0"/>
            </a:br>
            <a:r>
              <a:rPr lang="de-DE" sz="1600" dirty="0"/>
              <a:t>Lehrstuhl für Wirtschaftsinformatik (I 17)</a:t>
            </a:r>
            <a:br>
              <a:rPr lang="de-DE" sz="1600" dirty="0"/>
            </a:b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68520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1711" y="934627"/>
            <a:ext cx="9082562" cy="392317"/>
          </a:xfrm>
        </p:spPr>
        <p:txBody>
          <a:bodyPr/>
          <a:lstStyle/>
          <a:p>
            <a:r>
              <a:rPr lang="de-DE" sz="2000" dirty="0" smtClean="0"/>
              <a:t>Zur Rolle </a:t>
            </a:r>
            <a:r>
              <a:rPr lang="de-DE" sz="2000" dirty="0"/>
              <a:t>von </a:t>
            </a:r>
            <a:r>
              <a:rPr lang="de-DE" sz="2000" dirty="0" err="1" smtClean="0"/>
              <a:t>Governance</a:t>
            </a:r>
            <a:r>
              <a:rPr lang="de-DE" sz="2000" dirty="0"/>
              <a:t> </a:t>
            </a:r>
            <a:r>
              <a:rPr lang="de-DE" sz="2000" dirty="0" smtClean="0"/>
              <a:t>bei Plattformen</a:t>
            </a:r>
            <a:endParaRPr lang="en-US" sz="2000" dirty="0"/>
          </a:p>
        </p:txBody>
      </p:sp>
      <p:grpSp>
        <p:nvGrpSpPr>
          <p:cNvPr id="10" name="Gruppieren 49"/>
          <p:cNvGrpSpPr/>
          <p:nvPr/>
        </p:nvGrpSpPr>
        <p:grpSpPr>
          <a:xfrm>
            <a:off x="4414913" y="1925463"/>
            <a:ext cx="4636611" cy="1345860"/>
            <a:chOff x="414670" y="1618378"/>
            <a:chExt cx="5830314" cy="2017948"/>
          </a:xfrm>
        </p:grpSpPr>
        <p:sp>
          <p:nvSpPr>
            <p:cNvPr id="11" name="Rechteck 50"/>
            <p:cNvSpPr/>
            <p:nvPr/>
          </p:nvSpPr>
          <p:spPr bwMode="auto">
            <a:xfrm>
              <a:off x="2052084" y="3248237"/>
              <a:ext cx="2583712" cy="388089"/>
            </a:xfrm>
            <a:prstGeom prst="rect">
              <a:avLst/>
            </a:prstGeom>
            <a:solidFill>
              <a:schemeClr val="accent4">
                <a:lumMod val="95000"/>
                <a:lumOff val="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sz="1400" b="1" dirty="0" smtClean="0">
                  <a:solidFill>
                    <a:schemeClr val="bg1"/>
                  </a:solidFill>
                  <a:latin typeface="Arial Narrow" pitchFamily="34" charset="0"/>
                </a:rPr>
                <a:t>Plattform</a:t>
              </a:r>
              <a:endParaRPr kumimoji="0" lang="de-DE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12" name="Ellipse 51"/>
            <p:cNvSpPr/>
            <p:nvPr/>
          </p:nvSpPr>
          <p:spPr bwMode="auto">
            <a:xfrm>
              <a:off x="882503" y="2062712"/>
              <a:ext cx="1892594" cy="49973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 Narrow" pitchFamily="34" charset="0"/>
                </a:rPr>
                <a:t>Drittanbieter</a:t>
              </a:r>
            </a:p>
          </p:txBody>
        </p:sp>
        <p:sp>
          <p:nvSpPr>
            <p:cNvPr id="13" name="Ellipse 52"/>
            <p:cNvSpPr/>
            <p:nvPr/>
          </p:nvSpPr>
          <p:spPr bwMode="auto">
            <a:xfrm>
              <a:off x="3950827" y="2062712"/>
              <a:ext cx="1892594" cy="49973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 Narrow" pitchFamily="34" charset="0"/>
                </a:rPr>
                <a:t>Konsument</a:t>
              </a:r>
            </a:p>
          </p:txBody>
        </p:sp>
        <p:sp>
          <p:nvSpPr>
            <p:cNvPr id="14" name="Nach rechts gekrümmter Pfeil 53"/>
            <p:cNvSpPr/>
            <p:nvPr/>
          </p:nvSpPr>
          <p:spPr bwMode="auto">
            <a:xfrm>
              <a:off x="414670" y="1945754"/>
              <a:ext cx="467833" cy="829339"/>
            </a:xfrm>
            <a:prstGeom prst="curvedRightArrow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15" name="Nach rechts gekrümmter Pfeil 54"/>
            <p:cNvSpPr/>
            <p:nvPr/>
          </p:nvSpPr>
          <p:spPr bwMode="auto">
            <a:xfrm flipH="1">
              <a:off x="5776984" y="1945754"/>
              <a:ext cx="468000" cy="829339"/>
            </a:xfrm>
            <a:prstGeom prst="curvedRightArrow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16" name="Nach oben gekrümmter Pfeil 55"/>
            <p:cNvSpPr/>
            <p:nvPr/>
          </p:nvSpPr>
          <p:spPr bwMode="auto">
            <a:xfrm flipH="1">
              <a:off x="2486287" y="2648298"/>
              <a:ext cx="1715309" cy="478465"/>
            </a:xfrm>
            <a:prstGeom prst="curvedUpArrow">
              <a:avLst/>
            </a:prstGeom>
            <a:solidFill>
              <a:schemeClr val="accent4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17" name="Nach oben gekrümmter Pfeil 56"/>
            <p:cNvSpPr/>
            <p:nvPr/>
          </p:nvSpPr>
          <p:spPr bwMode="auto">
            <a:xfrm flipV="1">
              <a:off x="2573080" y="1633868"/>
              <a:ext cx="1541721" cy="492642"/>
            </a:xfrm>
            <a:prstGeom prst="curvedUpArrow">
              <a:avLst/>
            </a:prstGeom>
            <a:solidFill>
              <a:schemeClr val="accent4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cxnSp>
          <p:nvCxnSpPr>
            <p:cNvPr id="18" name="Gerade Verbindung mit Pfeil 57"/>
            <p:cNvCxnSpPr>
              <a:stCxn id="12" idx="4"/>
            </p:cNvCxnSpPr>
            <p:nvPr/>
          </p:nvCxnSpPr>
          <p:spPr bwMode="auto">
            <a:xfrm>
              <a:off x="1828800" y="2562442"/>
              <a:ext cx="648586" cy="685795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4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19" name="Gerade Verbindung mit Pfeil 58"/>
            <p:cNvCxnSpPr>
              <a:stCxn id="13" idx="4"/>
            </p:cNvCxnSpPr>
            <p:nvPr/>
          </p:nvCxnSpPr>
          <p:spPr bwMode="auto">
            <a:xfrm flipH="1">
              <a:off x="4253023" y="2562442"/>
              <a:ext cx="644101" cy="685795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4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22" name="Textfeld 61"/>
            <p:cNvSpPr txBox="1"/>
            <p:nvPr/>
          </p:nvSpPr>
          <p:spPr>
            <a:xfrm>
              <a:off x="818967" y="1618378"/>
              <a:ext cx="232290" cy="3922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endParaRPr lang="de-DE" sz="1100" dirty="0">
                <a:latin typeface="Arial Narrow" pitchFamily="34" charset="0"/>
              </a:endParaRPr>
            </a:p>
          </p:txBody>
        </p:sp>
      </p:grpSp>
      <p:sp>
        <p:nvSpPr>
          <p:cNvPr id="23" name="Rechteck 50"/>
          <p:cNvSpPr/>
          <p:nvPr/>
        </p:nvSpPr>
        <p:spPr bwMode="auto">
          <a:xfrm>
            <a:off x="5697400" y="3336167"/>
            <a:ext cx="2054721" cy="258834"/>
          </a:xfrm>
          <a:prstGeom prst="rect">
            <a:avLst/>
          </a:prstGeom>
          <a:solidFill>
            <a:schemeClr val="accent4">
              <a:lumMod val="95000"/>
              <a:lumOff val="5000"/>
            </a:schemeClr>
          </a:solidFill>
          <a:ln w="12700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400" b="1" dirty="0" smtClean="0">
                <a:solidFill>
                  <a:schemeClr val="bg1"/>
                </a:solidFill>
                <a:latin typeface="Arial Narrow" pitchFamily="34" charset="0"/>
              </a:rPr>
              <a:t>Plattform Anbieter</a:t>
            </a:r>
            <a:endParaRPr kumimoji="0" lang="de-DE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 Narrow" pitchFamily="34" charset="0"/>
            </a:endParaRPr>
          </a:p>
        </p:txBody>
      </p:sp>
      <p:sp>
        <p:nvSpPr>
          <p:cNvPr id="21" name="Inhaltsplatzhalter 2"/>
          <p:cNvSpPr>
            <a:spLocks noGrp="1"/>
          </p:cNvSpPr>
          <p:nvPr>
            <p:ph idx="1"/>
          </p:nvPr>
        </p:nvSpPr>
        <p:spPr>
          <a:xfrm>
            <a:off x="320097" y="1486088"/>
            <a:ext cx="4094816" cy="409575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1800" dirty="0" err="1"/>
              <a:t>Plattformen</a:t>
            </a:r>
            <a:r>
              <a:rPr lang="en-US" sz="1800" dirty="0"/>
              <a:t> </a:t>
            </a:r>
            <a:r>
              <a:rPr lang="en-US" sz="1800" dirty="0" err="1"/>
              <a:t>haben</a:t>
            </a:r>
            <a:r>
              <a:rPr lang="en-US" sz="1800" dirty="0"/>
              <a:t> </a:t>
            </a:r>
            <a:r>
              <a:rPr lang="en-US" sz="1800" dirty="0" err="1"/>
              <a:t>Erfolg</a:t>
            </a:r>
            <a:r>
              <a:rPr lang="en-US" sz="1800" dirty="0"/>
              <a:t> </a:t>
            </a:r>
            <a:r>
              <a:rPr lang="en-US" sz="1800" dirty="0" err="1"/>
              <a:t>durch</a:t>
            </a:r>
            <a:r>
              <a:rPr lang="en-US" sz="1800" dirty="0"/>
              <a:t> </a:t>
            </a:r>
            <a:r>
              <a:rPr lang="en-US" sz="1800" dirty="0" err="1"/>
              <a:t>Netzwerkeffekte</a:t>
            </a:r>
            <a:endParaRPr lang="en-US" sz="1800" dirty="0"/>
          </a:p>
          <a:p>
            <a:pPr marL="742950" lvl="2" indent="-285750">
              <a:buFont typeface="Arial" pitchFamily="34" charset="0"/>
              <a:buChar char="•"/>
            </a:pPr>
            <a:r>
              <a:rPr lang="en-US" sz="1800" dirty="0" err="1"/>
              <a:t>Kritische</a:t>
            </a:r>
            <a:r>
              <a:rPr lang="en-US" sz="1800" dirty="0"/>
              <a:t> Masse (</a:t>
            </a:r>
            <a:r>
              <a:rPr lang="en-US" sz="1800" dirty="0" err="1"/>
              <a:t>doppelt</a:t>
            </a:r>
            <a:r>
              <a:rPr lang="en-US" sz="1800" dirty="0"/>
              <a:t> !)  </a:t>
            </a:r>
          </a:p>
          <a:p>
            <a:pPr marL="742950" lvl="2" indent="-285750">
              <a:buFont typeface="Arial" pitchFamily="34" charset="0"/>
              <a:buChar char="•"/>
            </a:pPr>
            <a:r>
              <a:rPr lang="en-US" sz="1800" dirty="0" err="1"/>
              <a:t>Übereinstimmende</a:t>
            </a:r>
            <a:r>
              <a:rPr lang="en-US" sz="1800" dirty="0"/>
              <a:t> </a:t>
            </a:r>
            <a:r>
              <a:rPr lang="en-US" sz="1800" dirty="0" err="1"/>
              <a:t>Interessen</a:t>
            </a:r>
            <a:r>
              <a:rPr lang="en-US" sz="1800" dirty="0"/>
              <a:t> </a:t>
            </a:r>
            <a:r>
              <a:rPr lang="en-US" sz="1800" dirty="0" err="1"/>
              <a:t>aller</a:t>
            </a:r>
            <a:r>
              <a:rPr lang="en-US" sz="1800" dirty="0"/>
              <a:t> Stakeholder </a:t>
            </a:r>
            <a:r>
              <a:rPr lang="en-US" sz="1800" dirty="0" err="1"/>
              <a:t>zur</a:t>
            </a:r>
            <a:r>
              <a:rPr lang="en-US" sz="1800" dirty="0"/>
              <a:t> </a:t>
            </a:r>
            <a:r>
              <a:rPr lang="en-US" sz="1800" dirty="0" err="1" smtClean="0"/>
              <a:t>Attraktivitätssicherung</a:t>
            </a:r>
            <a:endParaRPr lang="en-US" sz="1800" dirty="0" smtClean="0"/>
          </a:p>
          <a:p>
            <a:pPr marL="742950" lvl="2" indent="-285750">
              <a:buFont typeface="Arial" pitchFamily="34" charset="0"/>
              <a:buChar char="•"/>
            </a:pPr>
            <a:endParaRPr lang="en-US" sz="1800" dirty="0"/>
          </a:p>
          <a:p>
            <a:pPr>
              <a:buFont typeface="Arial" pitchFamily="34" charset="0"/>
              <a:buChar char="•"/>
            </a:pPr>
            <a:r>
              <a:rPr lang="de-DE" sz="1800" dirty="0" smtClean="0"/>
              <a:t>Der Erfolg eines mobilen Service-Plattform wird durch die Fähigkeit der Plattform-Anbieter bestimmt</a:t>
            </a:r>
            <a:r>
              <a:rPr lang="de-DE" sz="1800" dirty="0"/>
              <a:t>, </a:t>
            </a:r>
            <a:r>
              <a:rPr lang="de-DE" sz="1800" dirty="0" smtClean="0"/>
              <a:t>die Interessen der beiden abhängigen </a:t>
            </a:r>
            <a:r>
              <a:rPr lang="de-DE" sz="1800" dirty="0" err="1" smtClean="0"/>
              <a:t>Akteursgruppen</a:t>
            </a:r>
            <a:r>
              <a:rPr lang="de-DE" sz="1800" dirty="0" smtClean="0"/>
              <a:t> auszurichten (</a:t>
            </a:r>
            <a:r>
              <a:rPr lang="de-DE" sz="1800" b="1" dirty="0" err="1" smtClean="0"/>
              <a:t>Plattformgovernance</a:t>
            </a:r>
            <a:r>
              <a:rPr lang="de-DE" sz="1800" dirty="0" smtClean="0"/>
              <a:t>)</a:t>
            </a:r>
            <a:endParaRPr lang="en-US" sz="1800" i="1" dirty="0" smtClean="0"/>
          </a:p>
          <a:p>
            <a:pPr marL="742950" lvl="2" indent="-285750">
              <a:buFont typeface="Arial" pitchFamily="34" charset="0"/>
              <a:buChar char="•"/>
            </a:pPr>
            <a:endParaRPr lang="en-US" sz="1800" dirty="0" smtClean="0"/>
          </a:p>
          <a:p>
            <a:pPr marL="400050" lvl="1" indent="-342900">
              <a:buFont typeface="Arial" pitchFamily="34" charset="0"/>
              <a:buChar char="•"/>
            </a:pPr>
            <a:r>
              <a:rPr lang="en-US" sz="1800" dirty="0" err="1" smtClean="0"/>
              <a:t>Viele</a:t>
            </a:r>
            <a:r>
              <a:rPr lang="en-US" sz="1800" dirty="0" smtClean="0"/>
              <a:t> </a:t>
            </a:r>
            <a:r>
              <a:rPr lang="en-US" sz="1800" dirty="0" err="1"/>
              <a:t>Betreiber</a:t>
            </a:r>
            <a:r>
              <a:rPr lang="en-US" sz="1800" dirty="0"/>
              <a:t> </a:t>
            </a:r>
            <a:r>
              <a:rPr lang="en-US" sz="1800" dirty="0" err="1"/>
              <a:t>scheitern</a:t>
            </a:r>
            <a:r>
              <a:rPr lang="en-US" sz="1800" dirty="0"/>
              <a:t> </a:t>
            </a:r>
            <a:r>
              <a:rPr lang="en-US" sz="1800" dirty="0" err="1" smtClean="0"/>
              <a:t>daran</a:t>
            </a:r>
            <a:r>
              <a:rPr lang="en-US" sz="1800" dirty="0" smtClean="0"/>
              <a:t>, </a:t>
            </a:r>
            <a:r>
              <a:rPr lang="en-US" sz="1800" dirty="0" err="1" smtClean="0"/>
              <a:t>einen</a:t>
            </a:r>
            <a:r>
              <a:rPr lang="en-US" sz="1800" dirty="0" smtClean="0"/>
              <a:t> </a:t>
            </a:r>
            <a:r>
              <a:rPr lang="en-US" sz="1800" dirty="0" err="1"/>
              <a:t>strategischen</a:t>
            </a:r>
            <a:r>
              <a:rPr lang="en-US" sz="1800" dirty="0"/>
              <a:t> </a:t>
            </a:r>
            <a:r>
              <a:rPr lang="en-US" sz="1800" dirty="0" err="1"/>
              <a:t>Wettbewerbsvorteil</a:t>
            </a:r>
            <a:r>
              <a:rPr lang="en-US" sz="1800" dirty="0"/>
              <a:t> </a:t>
            </a:r>
            <a:r>
              <a:rPr lang="en-US" sz="1800" dirty="0" err="1"/>
              <a:t>aus</a:t>
            </a:r>
            <a:r>
              <a:rPr lang="en-US" sz="1800" dirty="0"/>
              <a:t> </a:t>
            </a:r>
            <a:r>
              <a:rPr lang="en-US" sz="1800" dirty="0" err="1"/>
              <a:t>Plattformen</a:t>
            </a:r>
            <a:r>
              <a:rPr lang="en-US" sz="1800" dirty="0"/>
              <a:t> </a:t>
            </a:r>
            <a:r>
              <a:rPr lang="en-US" sz="1800" dirty="0" err="1"/>
              <a:t>zu</a:t>
            </a:r>
            <a:r>
              <a:rPr lang="en-US" sz="1800" dirty="0"/>
              <a:t> </a:t>
            </a:r>
            <a:r>
              <a:rPr lang="en-US" sz="1800" dirty="0" err="1" smtClean="0"/>
              <a:t>generieren</a:t>
            </a:r>
            <a:endParaRPr lang="en-US" sz="1800" dirty="0" smtClean="0"/>
          </a:p>
        </p:txBody>
      </p:sp>
      <p:sp>
        <p:nvSpPr>
          <p:cNvPr id="8" name="Rechteck 7"/>
          <p:cNvSpPr/>
          <p:nvPr/>
        </p:nvSpPr>
        <p:spPr bwMode="auto">
          <a:xfrm>
            <a:off x="5797410" y="5142016"/>
            <a:ext cx="1990336" cy="60564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Wertgenierung</a:t>
            </a: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 und Sicherung </a:t>
            </a:r>
          </a:p>
        </p:txBody>
      </p:sp>
    </p:spTree>
    <p:extLst>
      <p:ext uri="{BB962C8B-B14F-4D97-AF65-F5344CB8AC3E}">
        <p14:creationId xmlns:p14="http://schemas.microsoft.com/office/powerpoint/2010/main" val="391661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7961" y="875228"/>
            <a:ext cx="8373450" cy="407795"/>
          </a:xfrm>
        </p:spPr>
        <p:txBody>
          <a:bodyPr/>
          <a:lstStyle/>
          <a:p>
            <a:r>
              <a:rPr lang="en-US" sz="2000" dirty="0" err="1" smtClean="0"/>
              <a:t>Einflussfaktoren</a:t>
            </a:r>
            <a:r>
              <a:rPr lang="en-US" sz="2000" dirty="0" smtClean="0"/>
              <a:t> auf den </a:t>
            </a:r>
            <a:r>
              <a:rPr lang="en-US" sz="2000" dirty="0" err="1" smtClean="0"/>
              <a:t>Erfolg</a:t>
            </a:r>
            <a:r>
              <a:rPr lang="en-US" sz="2000" dirty="0" smtClean="0"/>
              <a:t> von </a:t>
            </a:r>
            <a:r>
              <a:rPr lang="en-US" sz="2000" dirty="0" err="1" smtClean="0"/>
              <a:t>Plattformen</a:t>
            </a:r>
            <a:r>
              <a:rPr lang="en-US" sz="2000" dirty="0" smtClean="0"/>
              <a:t>: </a:t>
            </a:r>
            <a:br>
              <a:rPr lang="en-US" sz="2000" dirty="0" smtClean="0"/>
            </a:br>
            <a:r>
              <a:rPr lang="en-US" sz="2000" dirty="0" smtClean="0"/>
              <a:t>Governance  </a:t>
            </a:r>
            <a:r>
              <a:rPr lang="en-US" sz="2000" dirty="0" err="1" smtClean="0"/>
              <a:t>als</a:t>
            </a:r>
            <a:r>
              <a:rPr lang="en-US" sz="2000" dirty="0" smtClean="0"/>
              <a:t> </a:t>
            </a:r>
            <a:r>
              <a:rPr lang="en-US" sz="2000" dirty="0" err="1" smtClean="0"/>
              <a:t>Teil</a:t>
            </a:r>
            <a:r>
              <a:rPr lang="en-US" sz="2000" dirty="0" smtClean="0"/>
              <a:t> des </a:t>
            </a:r>
            <a:r>
              <a:rPr lang="en-US" sz="2000" dirty="0" err="1" smtClean="0"/>
              <a:t>Betreiberkonzeptes</a:t>
            </a:r>
            <a:r>
              <a:rPr lang="en-US" sz="2000" dirty="0" smtClean="0"/>
              <a:t> </a:t>
            </a:r>
            <a:r>
              <a:rPr lang="en-US" sz="2000" dirty="0" err="1" smtClean="0"/>
              <a:t>rund</a:t>
            </a:r>
            <a:r>
              <a:rPr lang="en-US" sz="2000" dirty="0" smtClean="0"/>
              <a:t> um die </a:t>
            </a:r>
            <a:r>
              <a:rPr lang="en-US" sz="2000" dirty="0" err="1" smtClean="0"/>
              <a:t>technische</a:t>
            </a:r>
            <a:r>
              <a:rPr lang="en-US" sz="2000" dirty="0" smtClean="0"/>
              <a:t> </a:t>
            </a:r>
            <a:r>
              <a:rPr lang="en-US" sz="2000" dirty="0" err="1" smtClean="0"/>
              <a:t>Plattform</a:t>
            </a:r>
            <a:r>
              <a:rPr lang="en-US" sz="2000" dirty="0" smtClean="0"/>
              <a:t> </a:t>
            </a:r>
            <a:r>
              <a:rPr lang="en-US" sz="2000" dirty="0" err="1" smtClean="0"/>
              <a:t>selbst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  <p:sp>
        <p:nvSpPr>
          <p:cNvPr id="3" name="Rectangle 2"/>
          <p:cNvSpPr/>
          <p:nvPr/>
        </p:nvSpPr>
        <p:spPr bwMode="auto">
          <a:xfrm>
            <a:off x="1355039" y="4035698"/>
            <a:ext cx="1809177" cy="52251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600" dirty="0">
                <a:solidFill>
                  <a:schemeClr val="tx1"/>
                </a:solidFill>
                <a:latin typeface="Arial Narrow" pitchFamily="34" charset="0"/>
              </a:rPr>
              <a:t>Rechtliche</a:t>
            </a:r>
            <a:r>
              <a:rPr kumimoji="0" lang="de-DE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600" dirty="0" smtClean="0">
                <a:solidFill>
                  <a:schemeClr val="tx1"/>
                </a:solidFill>
                <a:latin typeface="Arial Narrow" pitchFamily="34" charset="0"/>
              </a:rPr>
              <a:t>Faktoren</a:t>
            </a:r>
            <a:endParaRPr lang="de-DE" sz="16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468340" y="4035699"/>
            <a:ext cx="1809177" cy="52251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600" dirty="0" smtClean="0">
                <a:solidFill>
                  <a:schemeClr val="tx1"/>
                </a:solidFill>
                <a:latin typeface="Arial Narrow" pitchFamily="34" charset="0"/>
              </a:rPr>
              <a:t>Technische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de-DE" sz="1600" dirty="0">
                <a:solidFill>
                  <a:schemeClr val="tx1"/>
                </a:solidFill>
                <a:latin typeface="Arial Narrow" pitchFamily="34" charset="0"/>
              </a:rPr>
              <a:t>Faktoren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1355039" y="4953066"/>
            <a:ext cx="1809177" cy="52251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600" dirty="0" smtClean="0">
                <a:solidFill>
                  <a:schemeClr val="tx1"/>
                </a:solidFill>
                <a:latin typeface="Arial Narrow" pitchFamily="34" charset="0"/>
              </a:rPr>
              <a:t>Sozioökonomische Faktoren</a:t>
            </a:r>
            <a:endParaRPr kumimoji="0" lang="de-DE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468340" y="4953067"/>
            <a:ext cx="1809177" cy="52251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600" dirty="0" smtClean="0">
                <a:solidFill>
                  <a:schemeClr val="tx1"/>
                </a:solidFill>
                <a:latin typeface="Arial Narrow" pitchFamily="34" charset="0"/>
              </a:rPr>
              <a:t>Wettbewerbsfaktoren</a:t>
            </a:r>
            <a:endParaRPr lang="de-DE" sz="16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391185" y="5475581"/>
            <a:ext cx="1809177" cy="55115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600" dirty="0" err="1" smtClean="0">
                <a:solidFill>
                  <a:schemeClr val="tx1"/>
                </a:solidFill>
                <a:latin typeface="Arial Narrow" pitchFamily="34" charset="0"/>
              </a:rPr>
              <a:t>Stakeholder</a:t>
            </a:r>
            <a:r>
              <a:rPr lang="de-DE" sz="1600" dirty="0" smtClean="0">
                <a:solidFill>
                  <a:schemeClr val="tx1"/>
                </a:solidFill>
                <a:latin typeface="Arial Narrow" pitchFamily="34" charset="0"/>
              </a:rPr>
              <a:t> Verhalten</a:t>
            </a:r>
            <a:endParaRPr lang="de-DE" sz="16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6" name="Rechteck 50"/>
          <p:cNvSpPr/>
          <p:nvPr/>
        </p:nvSpPr>
        <p:spPr bwMode="auto">
          <a:xfrm>
            <a:off x="3259954" y="4631872"/>
            <a:ext cx="2054721" cy="258834"/>
          </a:xfrm>
          <a:prstGeom prst="rect">
            <a:avLst/>
          </a:prstGeom>
          <a:solidFill>
            <a:schemeClr val="accent4">
              <a:lumMod val="95000"/>
              <a:lumOff val="5000"/>
            </a:schemeClr>
          </a:solidFill>
          <a:ln w="12700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400" b="1" dirty="0" smtClean="0">
                <a:solidFill>
                  <a:schemeClr val="bg1"/>
                </a:solidFill>
                <a:latin typeface="Arial Narrow" pitchFamily="34" charset="0"/>
              </a:rPr>
              <a:t>Plattform Anbieter</a:t>
            </a:r>
            <a:endParaRPr kumimoji="0" lang="de-DE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 Narrow" pitchFamily="34" charset="0"/>
            </a:endParaRPr>
          </a:p>
        </p:txBody>
      </p:sp>
      <p:grpSp>
        <p:nvGrpSpPr>
          <p:cNvPr id="15" name="Gruppieren 49"/>
          <p:cNvGrpSpPr/>
          <p:nvPr/>
        </p:nvGrpSpPr>
        <p:grpSpPr>
          <a:xfrm>
            <a:off x="1955687" y="1830167"/>
            <a:ext cx="4636611" cy="1345860"/>
            <a:chOff x="414670" y="1618378"/>
            <a:chExt cx="5830314" cy="2017948"/>
          </a:xfrm>
        </p:grpSpPr>
        <p:sp>
          <p:nvSpPr>
            <p:cNvPr id="16" name="Rechteck 50"/>
            <p:cNvSpPr/>
            <p:nvPr/>
          </p:nvSpPr>
          <p:spPr bwMode="auto">
            <a:xfrm>
              <a:off x="2052084" y="3248237"/>
              <a:ext cx="2583712" cy="388089"/>
            </a:xfrm>
            <a:prstGeom prst="rect">
              <a:avLst/>
            </a:prstGeom>
            <a:solidFill>
              <a:schemeClr val="accent4">
                <a:lumMod val="95000"/>
                <a:lumOff val="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sz="1400" b="1" dirty="0" smtClean="0">
                  <a:solidFill>
                    <a:schemeClr val="bg1"/>
                  </a:solidFill>
                  <a:latin typeface="Arial Narrow" pitchFamily="34" charset="0"/>
                </a:rPr>
                <a:t>Plattform</a:t>
              </a:r>
              <a:endParaRPr kumimoji="0" lang="de-DE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17" name="Ellipse 51"/>
            <p:cNvSpPr/>
            <p:nvPr/>
          </p:nvSpPr>
          <p:spPr bwMode="auto">
            <a:xfrm>
              <a:off x="882503" y="2062712"/>
              <a:ext cx="1892594" cy="49973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 Narrow" pitchFamily="34" charset="0"/>
                </a:rPr>
                <a:t>Drittanbieter</a:t>
              </a:r>
            </a:p>
          </p:txBody>
        </p:sp>
        <p:sp>
          <p:nvSpPr>
            <p:cNvPr id="18" name="Ellipse 52"/>
            <p:cNvSpPr/>
            <p:nvPr/>
          </p:nvSpPr>
          <p:spPr bwMode="auto">
            <a:xfrm>
              <a:off x="3950827" y="2062712"/>
              <a:ext cx="1892594" cy="49973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 Narrow" pitchFamily="34" charset="0"/>
                </a:rPr>
                <a:t>Konsument</a:t>
              </a:r>
            </a:p>
          </p:txBody>
        </p:sp>
        <p:sp>
          <p:nvSpPr>
            <p:cNvPr id="19" name="Nach rechts gekrümmter Pfeil 53"/>
            <p:cNvSpPr/>
            <p:nvPr/>
          </p:nvSpPr>
          <p:spPr bwMode="auto">
            <a:xfrm>
              <a:off x="414670" y="1945754"/>
              <a:ext cx="467833" cy="829339"/>
            </a:xfrm>
            <a:prstGeom prst="curvedRightArrow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20" name="Nach rechts gekrümmter Pfeil 54"/>
            <p:cNvSpPr/>
            <p:nvPr/>
          </p:nvSpPr>
          <p:spPr bwMode="auto">
            <a:xfrm flipH="1">
              <a:off x="5776984" y="1945754"/>
              <a:ext cx="468000" cy="829339"/>
            </a:xfrm>
            <a:prstGeom prst="curvedRightArrow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21" name="Nach oben gekrümmter Pfeil 55"/>
            <p:cNvSpPr/>
            <p:nvPr/>
          </p:nvSpPr>
          <p:spPr bwMode="auto">
            <a:xfrm flipH="1">
              <a:off x="2486287" y="2648298"/>
              <a:ext cx="1715309" cy="478465"/>
            </a:xfrm>
            <a:prstGeom prst="curvedUpArrow">
              <a:avLst/>
            </a:prstGeom>
            <a:solidFill>
              <a:schemeClr val="accent4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22" name="Nach oben gekrümmter Pfeil 56"/>
            <p:cNvSpPr/>
            <p:nvPr/>
          </p:nvSpPr>
          <p:spPr bwMode="auto">
            <a:xfrm flipV="1">
              <a:off x="2573080" y="1633868"/>
              <a:ext cx="1541721" cy="492642"/>
            </a:xfrm>
            <a:prstGeom prst="curvedUpArrow">
              <a:avLst/>
            </a:prstGeom>
            <a:solidFill>
              <a:schemeClr val="accent4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cxnSp>
          <p:nvCxnSpPr>
            <p:cNvPr id="23" name="Gerade Verbindung mit Pfeil 57"/>
            <p:cNvCxnSpPr>
              <a:stCxn id="17" idx="4"/>
            </p:cNvCxnSpPr>
            <p:nvPr/>
          </p:nvCxnSpPr>
          <p:spPr bwMode="auto">
            <a:xfrm>
              <a:off x="1828800" y="2562442"/>
              <a:ext cx="648586" cy="685795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4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24" name="Gerade Verbindung mit Pfeil 58"/>
            <p:cNvCxnSpPr>
              <a:stCxn id="18" idx="4"/>
            </p:cNvCxnSpPr>
            <p:nvPr/>
          </p:nvCxnSpPr>
          <p:spPr bwMode="auto">
            <a:xfrm flipH="1">
              <a:off x="4253023" y="2562442"/>
              <a:ext cx="644101" cy="685795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4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25" name="Textfeld 61"/>
            <p:cNvSpPr txBox="1"/>
            <p:nvPr/>
          </p:nvSpPr>
          <p:spPr>
            <a:xfrm>
              <a:off x="818967" y="1618378"/>
              <a:ext cx="232290" cy="3922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endParaRPr lang="de-DE" sz="1100" dirty="0">
                <a:latin typeface="Arial Narrow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1177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7961" y="875228"/>
            <a:ext cx="8373450" cy="407795"/>
          </a:xfrm>
        </p:spPr>
        <p:txBody>
          <a:bodyPr/>
          <a:lstStyle/>
          <a:p>
            <a:r>
              <a:rPr lang="en-US" sz="2000" dirty="0" err="1" smtClean="0"/>
              <a:t>Einflussfaktoren</a:t>
            </a:r>
            <a:r>
              <a:rPr lang="en-US" sz="2000" dirty="0" smtClean="0"/>
              <a:t> auf den </a:t>
            </a:r>
            <a:r>
              <a:rPr lang="en-US" sz="2000" dirty="0" err="1" smtClean="0"/>
              <a:t>Erfolg</a:t>
            </a:r>
            <a:r>
              <a:rPr lang="en-US" sz="2000" dirty="0" smtClean="0"/>
              <a:t> von </a:t>
            </a:r>
            <a:r>
              <a:rPr lang="en-US" sz="2000" dirty="0" err="1" smtClean="0"/>
              <a:t>Plattformen</a:t>
            </a:r>
            <a:r>
              <a:rPr lang="en-US" sz="2000" dirty="0" smtClean="0"/>
              <a:t>: </a:t>
            </a:r>
            <a:br>
              <a:rPr lang="en-US" sz="2000" dirty="0" smtClean="0"/>
            </a:br>
            <a:r>
              <a:rPr lang="en-US" sz="2000" dirty="0" smtClean="0"/>
              <a:t>Governance  </a:t>
            </a:r>
            <a:r>
              <a:rPr lang="en-US" sz="2000" dirty="0" err="1" smtClean="0"/>
              <a:t>als</a:t>
            </a:r>
            <a:r>
              <a:rPr lang="en-US" sz="2000" dirty="0" smtClean="0"/>
              <a:t> </a:t>
            </a:r>
            <a:r>
              <a:rPr lang="en-US" sz="2000" dirty="0" err="1" smtClean="0"/>
              <a:t>Teil</a:t>
            </a:r>
            <a:r>
              <a:rPr lang="en-US" sz="2000" dirty="0" smtClean="0"/>
              <a:t> des </a:t>
            </a:r>
            <a:r>
              <a:rPr lang="en-US" sz="2000" dirty="0" err="1" smtClean="0"/>
              <a:t>Betreiberkonzeptes</a:t>
            </a:r>
            <a:r>
              <a:rPr lang="en-US" sz="2000" dirty="0" smtClean="0"/>
              <a:t> </a:t>
            </a:r>
            <a:r>
              <a:rPr lang="en-US" sz="2000" dirty="0" err="1" smtClean="0"/>
              <a:t>rund</a:t>
            </a:r>
            <a:r>
              <a:rPr lang="en-US" sz="2000" dirty="0" smtClean="0"/>
              <a:t> um die </a:t>
            </a:r>
            <a:r>
              <a:rPr lang="en-US" sz="2000" dirty="0" err="1" smtClean="0"/>
              <a:t>technische</a:t>
            </a:r>
            <a:r>
              <a:rPr lang="en-US" sz="2000" dirty="0" smtClean="0"/>
              <a:t> </a:t>
            </a:r>
            <a:r>
              <a:rPr lang="en-US" sz="2000" dirty="0" err="1" smtClean="0"/>
              <a:t>Plattform</a:t>
            </a:r>
            <a:r>
              <a:rPr lang="en-US" sz="2000" dirty="0" smtClean="0"/>
              <a:t> </a:t>
            </a:r>
            <a:r>
              <a:rPr lang="en-US" sz="2000" dirty="0" err="1" smtClean="0"/>
              <a:t>selbst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  <p:sp>
        <p:nvSpPr>
          <p:cNvPr id="3" name="Rectangle 2"/>
          <p:cNvSpPr/>
          <p:nvPr/>
        </p:nvSpPr>
        <p:spPr bwMode="auto">
          <a:xfrm>
            <a:off x="1355039" y="4035698"/>
            <a:ext cx="1809177" cy="52251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600" dirty="0">
                <a:solidFill>
                  <a:schemeClr val="tx1"/>
                </a:solidFill>
                <a:latin typeface="Arial Narrow" pitchFamily="34" charset="0"/>
              </a:rPr>
              <a:t>Rechtliche</a:t>
            </a:r>
            <a:r>
              <a:rPr kumimoji="0" lang="de-DE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600" dirty="0" smtClean="0">
                <a:solidFill>
                  <a:schemeClr val="tx1"/>
                </a:solidFill>
                <a:latin typeface="Arial Narrow" pitchFamily="34" charset="0"/>
              </a:rPr>
              <a:t>Faktoren</a:t>
            </a:r>
            <a:endParaRPr lang="de-DE" sz="16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468340" y="4035699"/>
            <a:ext cx="1809177" cy="52251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600" dirty="0" smtClean="0">
                <a:solidFill>
                  <a:schemeClr val="tx1"/>
                </a:solidFill>
                <a:latin typeface="Arial Narrow" pitchFamily="34" charset="0"/>
              </a:rPr>
              <a:t>Technische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de-DE" sz="1600" dirty="0">
                <a:solidFill>
                  <a:schemeClr val="tx1"/>
                </a:solidFill>
                <a:latin typeface="Arial Narrow" pitchFamily="34" charset="0"/>
              </a:rPr>
              <a:t>Faktoren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1355039" y="4953066"/>
            <a:ext cx="1809177" cy="52251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600" dirty="0" smtClean="0">
                <a:solidFill>
                  <a:schemeClr val="tx1"/>
                </a:solidFill>
                <a:latin typeface="Arial Narrow" pitchFamily="34" charset="0"/>
              </a:rPr>
              <a:t>Sozioökonomische Faktoren</a:t>
            </a:r>
            <a:endParaRPr kumimoji="0" lang="de-DE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468340" y="4953067"/>
            <a:ext cx="1809177" cy="52251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600" dirty="0" smtClean="0">
                <a:solidFill>
                  <a:schemeClr val="tx1"/>
                </a:solidFill>
                <a:latin typeface="Arial Narrow" pitchFamily="34" charset="0"/>
              </a:rPr>
              <a:t>Wettbewerbsfaktoren</a:t>
            </a:r>
            <a:endParaRPr lang="de-DE" sz="16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391185" y="5475581"/>
            <a:ext cx="1809177" cy="55115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600" dirty="0" err="1" smtClean="0">
                <a:solidFill>
                  <a:schemeClr val="tx1"/>
                </a:solidFill>
                <a:latin typeface="Arial Narrow" pitchFamily="34" charset="0"/>
              </a:rPr>
              <a:t>Stakeholder</a:t>
            </a:r>
            <a:r>
              <a:rPr lang="de-DE" sz="1600" dirty="0" smtClean="0">
                <a:solidFill>
                  <a:schemeClr val="tx1"/>
                </a:solidFill>
                <a:latin typeface="Arial Narrow" pitchFamily="34" charset="0"/>
              </a:rPr>
              <a:t> Verhalten</a:t>
            </a:r>
            <a:endParaRPr lang="de-DE" sz="16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6" name="Rechteck 50"/>
          <p:cNvSpPr/>
          <p:nvPr/>
        </p:nvSpPr>
        <p:spPr bwMode="auto">
          <a:xfrm>
            <a:off x="3259954" y="4631872"/>
            <a:ext cx="2054721" cy="258834"/>
          </a:xfrm>
          <a:prstGeom prst="rect">
            <a:avLst/>
          </a:prstGeom>
          <a:solidFill>
            <a:schemeClr val="accent4">
              <a:lumMod val="95000"/>
              <a:lumOff val="5000"/>
            </a:schemeClr>
          </a:solidFill>
          <a:ln w="12700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400" b="1" dirty="0" smtClean="0">
                <a:solidFill>
                  <a:schemeClr val="bg1"/>
                </a:solidFill>
                <a:latin typeface="Arial Narrow" pitchFamily="34" charset="0"/>
              </a:rPr>
              <a:t>Plattform Anbieter</a:t>
            </a:r>
            <a:endParaRPr kumimoji="0" lang="de-DE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 Narrow" pitchFamily="34" charset="0"/>
            </a:endParaRPr>
          </a:p>
        </p:txBody>
      </p:sp>
      <p:grpSp>
        <p:nvGrpSpPr>
          <p:cNvPr id="15" name="Gruppieren 49"/>
          <p:cNvGrpSpPr/>
          <p:nvPr/>
        </p:nvGrpSpPr>
        <p:grpSpPr>
          <a:xfrm>
            <a:off x="1955687" y="1830167"/>
            <a:ext cx="4636611" cy="1345860"/>
            <a:chOff x="414670" y="1618378"/>
            <a:chExt cx="5830314" cy="2017948"/>
          </a:xfrm>
        </p:grpSpPr>
        <p:sp>
          <p:nvSpPr>
            <p:cNvPr id="16" name="Rechteck 50"/>
            <p:cNvSpPr/>
            <p:nvPr/>
          </p:nvSpPr>
          <p:spPr bwMode="auto">
            <a:xfrm>
              <a:off x="2052084" y="3248237"/>
              <a:ext cx="2583712" cy="388089"/>
            </a:xfrm>
            <a:prstGeom prst="rect">
              <a:avLst/>
            </a:prstGeom>
            <a:solidFill>
              <a:schemeClr val="accent4">
                <a:lumMod val="95000"/>
                <a:lumOff val="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sz="1400" b="1" dirty="0" smtClean="0">
                  <a:solidFill>
                    <a:schemeClr val="bg1"/>
                  </a:solidFill>
                  <a:latin typeface="Arial Narrow" pitchFamily="34" charset="0"/>
                </a:rPr>
                <a:t>Plattform</a:t>
              </a:r>
              <a:endParaRPr kumimoji="0" lang="de-DE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17" name="Ellipse 51"/>
            <p:cNvSpPr/>
            <p:nvPr/>
          </p:nvSpPr>
          <p:spPr bwMode="auto">
            <a:xfrm>
              <a:off x="882503" y="2062712"/>
              <a:ext cx="1892594" cy="49973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 Narrow" pitchFamily="34" charset="0"/>
                </a:rPr>
                <a:t>Drittanbieter</a:t>
              </a:r>
            </a:p>
          </p:txBody>
        </p:sp>
        <p:sp>
          <p:nvSpPr>
            <p:cNvPr id="18" name="Ellipse 52"/>
            <p:cNvSpPr/>
            <p:nvPr/>
          </p:nvSpPr>
          <p:spPr bwMode="auto">
            <a:xfrm>
              <a:off x="3950827" y="2062712"/>
              <a:ext cx="1892594" cy="49973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 Narrow" pitchFamily="34" charset="0"/>
                </a:rPr>
                <a:t>Konsument</a:t>
              </a:r>
            </a:p>
          </p:txBody>
        </p:sp>
        <p:sp>
          <p:nvSpPr>
            <p:cNvPr id="19" name="Nach rechts gekrümmter Pfeil 53"/>
            <p:cNvSpPr/>
            <p:nvPr/>
          </p:nvSpPr>
          <p:spPr bwMode="auto">
            <a:xfrm>
              <a:off x="414670" y="1945754"/>
              <a:ext cx="467833" cy="829339"/>
            </a:xfrm>
            <a:prstGeom prst="curvedRightArrow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20" name="Nach rechts gekrümmter Pfeil 54"/>
            <p:cNvSpPr/>
            <p:nvPr/>
          </p:nvSpPr>
          <p:spPr bwMode="auto">
            <a:xfrm flipH="1">
              <a:off x="5776984" y="1945754"/>
              <a:ext cx="468000" cy="829339"/>
            </a:xfrm>
            <a:prstGeom prst="curvedRightArrow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21" name="Nach oben gekrümmter Pfeil 55"/>
            <p:cNvSpPr/>
            <p:nvPr/>
          </p:nvSpPr>
          <p:spPr bwMode="auto">
            <a:xfrm flipH="1">
              <a:off x="2486287" y="2648298"/>
              <a:ext cx="1715309" cy="478465"/>
            </a:xfrm>
            <a:prstGeom prst="curvedUpArrow">
              <a:avLst/>
            </a:prstGeom>
            <a:solidFill>
              <a:schemeClr val="accent4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22" name="Nach oben gekrümmter Pfeil 56"/>
            <p:cNvSpPr/>
            <p:nvPr/>
          </p:nvSpPr>
          <p:spPr bwMode="auto">
            <a:xfrm flipV="1">
              <a:off x="2573080" y="1633868"/>
              <a:ext cx="1541721" cy="492642"/>
            </a:xfrm>
            <a:prstGeom prst="curvedUpArrow">
              <a:avLst/>
            </a:prstGeom>
            <a:solidFill>
              <a:schemeClr val="accent4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cxnSp>
          <p:nvCxnSpPr>
            <p:cNvPr id="23" name="Gerade Verbindung mit Pfeil 57"/>
            <p:cNvCxnSpPr>
              <a:stCxn id="17" idx="4"/>
            </p:cNvCxnSpPr>
            <p:nvPr/>
          </p:nvCxnSpPr>
          <p:spPr bwMode="auto">
            <a:xfrm>
              <a:off x="1828800" y="2562442"/>
              <a:ext cx="648586" cy="685795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4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24" name="Gerade Verbindung mit Pfeil 58"/>
            <p:cNvCxnSpPr>
              <a:stCxn id="18" idx="4"/>
            </p:cNvCxnSpPr>
            <p:nvPr/>
          </p:nvCxnSpPr>
          <p:spPr bwMode="auto">
            <a:xfrm flipH="1">
              <a:off x="4253023" y="2562442"/>
              <a:ext cx="644101" cy="685795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4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25" name="Textfeld 61"/>
            <p:cNvSpPr txBox="1"/>
            <p:nvPr/>
          </p:nvSpPr>
          <p:spPr>
            <a:xfrm>
              <a:off x="818967" y="1618378"/>
              <a:ext cx="232290" cy="3922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endParaRPr lang="de-DE" sz="1100" dirty="0">
                <a:latin typeface="Arial Narrow" pitchFamily="34" charset="0"/>
              </a:endParaRPr>
            </a:p>
          </p:txBody>
        </p:sp>
      </p:grpSp>
      <p:sp>
        <p:nvSpPr>
          <p:cNvPr id="38" name="Rechteck 50"/>
          <p:cNvSpPr/>
          <p:nvPr/>
        </p:nvSpPr>
        <p:spPr bwMode="auto">
          <a:xfrm>
            <a:off x="3621737" y="3176027"/>
            <a:ext cx="2054721" cy="258834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400" b="1" dirty="0" smtClean="0">
                <a:solidFill>
                  <a:schemeClr val="bg1"/>
                </a:solidFill>
                <a:latin typeface="Arial Narrow" pitchFamily="34" charset="0"/>
              </a:rPr>
              <a:t>Plattform</a:t>
            </a:r>
            <a:endParaRPr kumimoji="0" lang="de-DE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 Narrow" pitchFamily="34" charset="0"/>
            </a:endParaRPr>
          </a:p>
        </p:txBody>
      </p:sp>
      <p:sp>
        <p:nvSpPr>
          <p:cNvPr id="51" name="Rechteck 50"/>
          <p:cNvSpPr/>
          <p:nvPr/>
        </p:nvSpPr>
        <p:spPr bwMode="auto">
          <a:xfrm>
            <a:off x="3939914" y="3345708"/>
            <a:ext cx="2152128" cy="258834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400" b="1" dirty="0" smtClean="0">
                <a:solidFill>
                  <a:schemeClr val="bg1"/>
                </a:solidFill>
                <a:latin typeface="Arial Narrow" pitchFamily="34" charset="0"/>
              </a:rPr>
              <a:t>Plattform</a:t>
            </a:r>
            <a:endParaRPr kumimoji="0" lang="de-DE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 Narrow" pitchFamily="34" charset="0"/>
            </a:endParaRPr>
          </a:p>
        </p:txBody>
      </p:sp>
      <p:sp>
        <p:nvSpPr>
          <p:cNvPr id="50" name="Rechteck 50"/>
          <p:cNvSpPr/>
          <p:nvPr/>
        </p:nvSpPr>
        <p:spPr bwMode="auto">
          <a:xfrm>
            <a:off x="4260396" y="3555829"/>
            <a:ext cx="2054721" cy="258834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400" b="1" dirty="0" smtClean="0">
                <a:solidFill>
                  <a:schemeClr val="bg1"/>
                </a:solidFill>
                <a:latin typeface="Arial Narrow" pitchFamily="34" charset="0"/>
              </a:rPr>
              <a:t>Plattform</a:t>
            </a:r>
            <a:endParaRPr kumimoji="0" lang="de-DE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2369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0049" y="899001"/>
            <a:ext cx="8373450" cy="407795"/>
          </a:xfrm>
        </p:spPr>
        <p:txBody>
          <a:bodyPr/>
          <a:lstStyle/>
          <a:p>
            <a:r>
              <a:rPr lang="de-DE" dirty="0" err="1" smtClean="0"/>
              <a:t>Governance</a:t>
            </a:r>
            <a:r>
              <a:rPr lang="de-DE" dirty="0" smtClean="0"/>
              <a:t> </a:t>
            </a:r>
            <a:r>
              <a:rPr lang="de-DE" dirty="0" err="1" smtClean="0"/>
              <a:t>Policies</a:t>
            </a:r>
            <a:endParaRPr lang="de-DE" dirty="0"/>
          </a:p>
        </p:txBody>
      </p:sp>
      <p:pic>
        <p:nvPicPr>
          <p:cNvPr id="5" name="Picture 3" descr="C:\Users\flachmann\Dropbox\Projektstudium\Abschlussbericht\David\Policies\Policie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261" y="1789199"/>
            <a:ext cx="8364359" cy="795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Inhaltsplatzhalter 2"/>
          <p:cNvSpPr txBox="1">
            <a:spLocks/>
          </p:cNvSpPr>
          <p:nvPr/>
        </p:nvSpPr>
        <p:spPr bwMode="auto">
          <a:xfrm>
            <a:off x="441261" y="641265"/>
            <a:ext cx="4095513" cy="42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Arial Narrow" pitchFamily="34" charset="0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 Narrow" pitchFamily="34" charset="0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itchFamily="34" charset="0"/>
              </a:defRPr>
            </a:lvl5pPr>
            <a:lvl6pPr marL="2438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itchFamily="34" charset="0"/>
              <a:buChar char="•"/>
            </a:pPr>
            <a:endParaRPr lang="de-DE" sz="1800" dirty="0" smtClean="0"/>
          </a:p>
          <a:p>
            <a:pPr>
              <a:buFont typeface="Arial" pitchFamily="34" charset="0"/>
              <a:buChar char="•"/>
            </a:pPr>
            <a:endParaRPr lang="de-DE" sz="1800" b="1" dirty="0" smtClean="0"/>
          </a:p>
          <a:p>
            <a:pPr>
              <a:buFont typeface="Arial" pitchFamily="34" charset="0"/>
              <a:buChar char="•"/>
            </a:pPr>
            <a:endParaRPr lang="de-DE" sz="1800" b="1" dirty="0" smtClean="0"/>
          </a:p>
          <a:p>
            <a:pPr>
              <a:buFont typeface="Arial" pitchFamily="34" charset="0"/>
              <a:buChar char="•"/>
            </a:pPr>
            <a:endParaRPr lang="de-DE" sz="1800" b="1" dirty="0" smtClean="0"/>
          </a:p>
          <a:p>
            <a:pPr>
              <a:buFont typeface="Arial" pitchFamily="34" charset="0"/>
              <a:buChar char="•"/>
            </a:pPr>
            <a:endParaRPr lang="de-DE" sz="1800" dirty="0" smtClean="0"/>
          </a:p>
          <a:p>
            <a:pPr>
              <a:buFont typeface="Arial" pitchFamily="34" charset="0"/>
              <a:buChar char="•"/>
            </a:pPr>
            <a:endParaRPr lang="de-DE" sz="1800" dirty="0" smtClean="0"/>
          </a:p>
          <a:p>
            <a:pPr>
              <a:buFont typeface="Arial" pitchFamily="34" charset="0"/>
              <a:buChar char="•"/>
            </a:pPr>
            <a:r>
              <a:rPr lang="de-DE" sz="1800" dirty="0" smtClean="0"/>
              <a:t>“Standardisierung” befasst sich mit allen zu vereinheitlichenden Aspekten</a:t>
            </a:r>
          </a:p>
          <a:p>
            <a:pPr lvl="1">
              <a:buFont typeface="Arial" pitchFamily="34" charset="0"/>
              <a:buChar char="•"/>
            </a:pPr>
            <a:r>
              <a:rPr lang="de-DE" dirty="0" smtClean="0"/>
              <a:t>Bedienkonzept (Apple)</a:t>
            </a:r>
          </a:p>
          <a:p>
            <a:pPr>
              <a:buFont typeface="Arial" pitchFamily="34" charset="0"/>
              <a:buChar char="•"/>
            </a:pPr>
            <a:r>
              <a:rPr lang="de-DE" sz="1800" dirty="0" smtClean="0"/>
              <a:t>“Anreizsystem” umfasst alle Maßnahmen zur Motivation und Steuerung der Anspruchsgruppen</a:t>
            </a:r>
          </a:p>
          <a:p>
            <a:pPr lvl="1">
              <a:buFont typeface="Arial" pitchFamily="34" charset="0"/>
              <a:buChar char="•"/>
            </a:pPr>
            <a:r>
              <a:rPr lang="de-DE" dirty="0" smtClean="0"/>
              <a:t>Partner-Status (AWS)</a:t>
            </a:r>
          </a:p>
          <a:p>
            <a:pPr>
              <a:buFont typeface="Arial" pitchFamily="34" charset="0"/>
              <a:buChar char="•"/>
            </a:pPr>
            <a:r>
              <a:rPr lang="de-DE" sz="1800" dirty="0" smtClean="0"/>
              <a:t>„Rechtsaspekte“ umfasst alle vor dem Gesetz relevanten Themen</a:t>
            </a:r>
          </a:p>
          <a:p>
            <a:pPr lvl="1">
              <a:buFont typeface="Arial" pitchFamily="34" charset="0"/>
              <a:buChar char="•"/>
            </a:pPr>
            <a:r>
              <a:rPr lang="de-DE" dirty="0" smtClean="0"/>
              <a:t>Haftung liegt beim Anbieter (AWS)</a:t>
            </a:r>
          </a:p>
          <a:p>
            <a:pPr>
              <a:buFont typeface="Arial" pitchFamily="34" charset="0"/>
              <a:buChar char="•"/>
            </a:pPr>
            <a:r>
              <a:rPr lang="de-DE" sz="1800" dirty="0"/>
              <a:t>„Sicherheitsaspekte“ betrachten alle relevanten Entscheidungen der Plattform</a:t>
            </a:r>
            <a:r>
              <a:rPr lang="de-DE" sz="1800" dirty="0" smtClean="0"/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de-DE" dirty="0" smtClean="0"/>
              <a:t>Akkreditierung der Anbieter (AWS)</a:t>
            </a:r>
            <a:endParaRPr lang="de-DE" dirty="0"/>
          </a:p>
          <a:p>
            <a:pPr lvl="1">
              <a:buFont typeface="Arial" pitchFamily="34" charset="0"/>
              <a:buChar char="•"/>
            </a:pPr>
            <a:endParaRPr lang="de-DE" dirty="0" smtClean="0"/>
          </a:p>
          <a:p>
            <a:pPr>
              <a:buFont typeface="Arial" pitchFamily="34" charset="0"/>
              <a:buChar char="•"/>
            </a:pPr>
            <a:endParaRPr lang="de-DE" sz="1800" dirty="0"/>
          </a:p>
        </p:txBody>
      </p:sp>
      <p:sp>
        <p:nvSpPr>
          <p:cNvPr id="7" name="Inhaltsplatzhalter 2"/>
          <p:cNvSpPr txBox="1">
            <a:spLocks/>
          </p:cNvSpPr>
          <p:nvPr/>
        </p:nvSpPr>
        <p:spPr bwMode="auto">
          <a:xfrm>
            <a:off x="4710109" y="589526"/>
            <a:ext cx="4095513" cy="457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Arial Narrow" pitchFamily="34" charset="0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 Narrow" pitchFamily="34" charset="0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itchFamily="34" charset="0"/>
              </a:defRPr>
            </a:lvl5pPr>
            <a:lvl6pPr marL="2438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itchFamily="34" charset="0"/>
              <a:buChar char="•"/>
            </a:pPr>
            <a:endParaRPr lang="de-DE" sz="1800" dirty="0" smtClean="0"/>
          </a:p>
          <a:p>
            <a:pPr>
              <a:buFont typeface="Arial" pitchFamily="34" charset="0"/>
              <a:buChar char="•"/>
            </a:pPr>
            <a:endParaRPr lang="de-DE" sz="1800" dirty="0" smtClean="0"/>
          </a:p>
          <a:p>
            <a:pPr>
              <a:buFont typeface="Arial" pitchFamily="34" charset="0"/>
              <a:buChar char="•"/>
            </a:pPr>
            <a:endParaRPr lang="de-DE" sz="1800" dirty="0" smtClean="0"/>
          </a:p>
          <a:p>
            <a:pPr>
              <a:buFont typeface="Arial" pitchFamily="34" charset="0"/>
              <a:buChar char="•"/>
            </a:pPr>
            <a:endParaRPr lang="de-DE" sz="1800" dirty="0" smtClean="0"/>
          </a:p>
          <a:p>
            <a:pPr>
              <a:buFont typeface="Arial" pitchFamily="34" charset="0"/>
              <a:buChar char="•"/>
            </a:pPr>
            <a:endParaRPr lang="de-DE" sz="1800" dirty="0" smtClean="0"/>
          </a:p>
          <a:p>
            <a:pPr>
              <a:buFont typeface="Arial" pitchFamily="34" charset="0"/>
              <a:buChar char="•"/>
            </a:pPr>
            <a:endParaRPr lang="de-DE" sz="1800" dirty="0" smtClean="0"/>
          </a:p>
          <a:p>
            <a:pPr>
              <a:buFont typeface="Arial" pitchFamily="34" charset="0"/>
              <a:buChar char="•"/>
            </a:pPr>
            <a:r>
              <a:rPr lang="de-DE" sz="1800" dirty="0" smtClean="0"/>
              <a:t>„Qualitätsaspekte“ betrachten alle Themen mit Auswirkung auf die Angebotsqualität.</a:t>
            </a:r>
          </a:p>
          <a:p>
            <a:pPr lvl="1">
              <a:buFont typeface="Arial" pitchFamily="34" charset="0"/>
              <a:buChar char="•"/>
            </a:pPr>
            <a:r>
              <a:rPr lang="de-DE" dirty="0" err="1" smtClean="0"/>
              <a:t>Approval</a:t>
            </a:r>
            <a:r>
              <a:rPr lang="de-DE" dirty="0" smtClean="0"/>
              <a:t> Prozess (Apple)</a:t>
            </a:r>
          </a:p>
          <a:p>
            <a:pPr lvl="1">
              <a:buFont typeface="Arial" pitchFamily="34" charset="0"/>
              <a:buChar char="•"/>
            </a:pPr>
            <a:r>
              <a:rPr lang="de-DE" dirty="0" smtClean="0"/>
              <a:t>Entwickler-Tools </a:t>
            </a:r>
          </a:p>
          <a:p>
            <a:pPr>
              <a:buFont typeface="Arial" pitchFamily="34" charset="0"/>
              <a:buChar char="•"/>
            </a:pPr>
            <a:r>
              <a:rPr lang="de-DE" sz="1800" dirty="0" smtClean="0"/>
              <a:t>„Verteilungsaspekte“ betrachten die Distribution der “Produkte”.</a:t>
            </a:r>
          </a:p>
          <a:p>
            <a:pPr lvl="1">
              <a:buFont typeface="Arial" pitchFamily="34" charset="0"/>
              <a:buChar char="•"/>
            </a:pPr>
            <a:r>
              <a:rPr lang="de-DE" dirty="0" smtClean="0"/>
              <a:t>Verkauf der Services auch auf anderen Vertriebswegen (Force.de)</a:t>
            </a:r>
          </a:p>
          <a:p>
            <a:pPr>
              <a:buFont typeface="Arial" pitchFamily="34" charset="0"/>
              <a:buChar char="•"/>
            </a:pPr>
            <a:r>
              <a:rPr lang="de-DE" sz="1800" dirty="0" smtClean="0"/>
              <a:t>„Finanzaspekte“ untersuchen alle Einnahmen und Ausgaben.</a:t>
            </a:r>
          </a:p>
          <a:p>
            <a:pPr lvl="1">
              <a:buFont typeface="Arial" pitchFamily="34" charset="0"/>
              <a:buChar char="•"/>
            </a:pPr>
            <a:r>
              <a:rPr lang="de-DE" dirty="0" smtClean="0"/>
              <a:t>Zertifizierungsgebühr (SAP)</a:t>
            </a:r>
          </a:p>
          <a:p>
            <a:pPr lvl="1">
              <a:buFont typeface="Arial" pitchFamily="34" charset="0"/>
              <a:buChar char="•"/>
            </a:pPr>
            <a:r>
              <a:rPr lang="de-DE" dirty="0" smtClean="0"/>
              <a:t>Umsatzbeteiligung (Apple)</a:t>
            </a:r>
          </a:p>
          <a:p>
            <a:pPr>
              <a:buFont typeface="Arial" pitchFamily="34" charset="0"/>
              <a:buChar char="•"/>
            </a:pP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36084923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087" y="815874"/>
            <a:ext cx="8373450" cy="407795"/>
          </a:xfrm>
        </p:spPr>
        <p:txBody>
          <a:bodyPr/>
          <a:lstStyle/>
          <a:p>
            <a:r>
              <a:rPr lang="de-DE" dirty="0" smtClean="0"/>
              <a:t>Mechanismen zur Umsetzung von </a:t>
            </a:r>
            <a:r>
              <a:rPr lang="de-DE" dirty="0" err="1" smtClean="0"/>
              <a:t>Policies</a:t>
            </a:r>
            <a:endParaRPr lang="de-DE" dirty="0"/>
          </a:p>
        </p:txBody>
      </p:sp>
      <p:sp>
        <p:nvSpPr>
          <p:cNvPr id="5" name="Rectangle 4"/>
          <p:cNvSpPr/>
          <p:nvPr/>
        </p:nvSpPr>
        <p:spPr bwMode="auto">
          <a:xfrm>
            <a:off x="249041" y="1634988"/>
            <a:ext cx="3780000" cy="52251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600" dirty="0" smtClean="0">
                <a:solidFill>
                  <a:schemeClr val="tx1"/>
                </a:solidFill>
                <a:latin typeface="Arial Narrow" pitchFamily="34" charset="0"/>
              </a:rPr>
              <a:t>Governance Mechanismen</a:t>
            </a:r>
            <a:endParaRPr lang="de-DE" sz="16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828277" y="1634988"/>
            <a:ext cx="3780000" cy="52251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600" dirty="0" smtClean="0">
                <a:solidFill>
                  <a:schemeClr val="tx1"/>
                </a:solidFill>
                <a:latin typeface="Arial Narrow" pitchFamily="34" charset="0"/>
              </a:rPr>
              <a:t>Kontroll Mechanismen</a:t>
            </a:r>
            <a:endParaRPr lang="de-DE" sz="16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" name="Left-Right Arrow 2"/>
          <p:cNvSpPr/>
          <p:nvPr/>
        </p:nvSpPr>
        <p:spPr bwMode="auto">
          <a:xfrm>
            <a:off x="4029041" y="1653929"/>
            <a:ext cx="807522" cy="484632"/>
          </a:xfrm>
          <a:prstGeom prst="leftRightArrow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49042" y="2157503"/>
            <a:ext cx="1260000" cy="502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600" dirty="0" smtClean="0">
                <a:solidFill>
                  <a:schemeClr val="tx1"/>
                </a:solidFill>
                <a:latin typeface="Arial Narrow" pitchFamily="34" charset="0"/>
              </a:rPr>
              <a:t>Autoritäts-basierte</a:t>
            </a:r>
            <a:endParaRPr kumimoji="0" lang="de-DE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509041" y="2160394"/>
            <a:ext cx="1260000" cy="502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600" dirty="0" smtClean="0">
                <a:solidFill>
                  <a:schemeClr val="tx1"/>
                </a:solidFill>
                <a:latin typeface="Arial Narrow" pitchFamily="34" charset="0"/>
              </a:rPr>
              <a:t>Vertrags-basierte</a:t>
            </a:r>
            <a:endParaRPr kumimoji="0" lang="de-DE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769041" y="2157503"/>
            <a:ext cx="1260000" cy="502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600" dirty="0" smtClean="0">
                <a:solidFill>
                  <a:schemeClr val="tx1"/>
                </a:solidFill>
                <a:latin typeface="Arial Narrow" pitchFamily="34" charset="0"/>
              </a:rPr>
              <a:t>Vertrauens-basierte</a:t>
            </a:r>
            <a:endParaRPr kumimoji="0" lang="de-DE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828276" y="2157503"/>
            <a:ext cx="946800" cy="502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600" dirty="0" smtClean="0">
                <a:solidFill>
                  <a:schemeClr val="tx1"/>
                </a:solidFill>
                <a:latin typeface="Arial Narrow" pitchFamily="34" charset="0"/>
              </a:rPr>
              <a:t>Output-Kontrolle</a:t>
            </a:r>
            <a:endParaRPr kumimoji="0" lang="de-DE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775076" y="2160394"/>
            <a:ext cx="946800" cy="502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600" dirty="0" smtClean="0">
                <a:solidFill>
                  <a:schemeClr val="tx1"/>
                </a:solidFill>
                <a:latin typeface="Arial Narrow" pitchFamily="34" charset="0"/>
              </a:rPr>
              <a:t>Input-Kontrolle</a:t>
            </a:r>
            <a:endParaRPr kumimoji="0" lang="de-DE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7666890" y="2157470"/>
            <a:ext cx="946800" cy="502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600" dirty="0" smtClean="0">
                <a:solidFill>
                  <a:schemeClr val="tx1"/>
                </a:solidFill>
                <a:latin typeface="Arial Narrow" pitchFamily="34" charset="0"/>
              </a:rPr>
              <a:t>Soziale-Kontrolle</a:t>
            </a:r>
            <a:endParaRPr kumimoji="0" lang="de-DE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718277" y="2157470"/>
            <a:ext cx="946800" cy="502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400" dirty="0" smtClean="0">
                <a:solidFill>
                  <a:schemeClr val="tx1"/>
                </a:solidFill>
                <a:latin typeface="Arial Narrow" pitchFamily="34" charset="0"/>
              </a:rPr>
              <a:t>Verhaltens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600" dirty="0" smtClean="0">
                <a:solidFill>
                  <a:schemeClr val="tx1"/>
                </a:solidFill>
                <a:latin typeface="Arial Narrow" pitchFamily="34" charset="0"/>
              </a:rPr>
              <a:t>- Kontrolle</a:t>
            </a:r>
            <a:endParaRPr kumimoji="0" lang="de-DE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6" name="Inhaltsplatzhalter 2"/>
          <p:cNvSpPr txBox="1">
            <a:spLocks/>
          </p:cNvSpPr>
          <p:nvPr/>
        </p:nvSpPr>
        <p:spPr bwMode="auto">
          <a:xfrm>
            <a:off x="249041" y="2991898"/>
            <a:ext cx="4299208" cy="42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Arial Narrow" pitchFamily="34" charset="0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 Narrow" pitchFamily="34" charset="0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itchFamily="34" charset="0"/>
              </a:defRPr>
            </a:lvl5pPr>
            <a:lvl6pPr marL="2438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de-DE" sz="1600" dirty="0"/>
              <a:t>Schaffung eines Developer Forums</a:t>
            </a:r>
          </a:p>
          <a:p>
            <a:pPr>
              <a:buFont typeface="Arial" pitchFamily="34" charset="0"/>
              <a:buChar char="•"/>
            </a:pPr>
            <a:r>
              <a:rPr lang="de-DE" sz="1600" dirty="0" smtClean="0"/>
              <a:t>30% Umsatzabschlag; In-App Abschlag</a:t>
            </a:r>
          </a:p>
          <a:p>
            <a:pPr>
              <a:buFont typeface="Arial" pitchFamily="34" charset="0"/>
              <a:buChar char="•"/>
            </a:pPr>
            <a:r>
              <a:rPr lang="de-DE" sz="1600" dirty="0" smtClean="0"/>
              <a:t>Geheimhaltung der „Reject-Begründung“</a:t>
            </a:r>
          </a:p>
          <a:p>
            <a:pPr>
              <a:buFont typeface="Arial" pitchFamily="34" charset="0"/>
              <a:buChar char="•"/>
            </a:pPr>
            <a:r>
              <a:rPr lang="de-DE" sz="1600" dirty="0" smtClean="0"/>
              <a:t>Veränderung der Auflösungsanforderungen</a:t>
            </a:r>
          </a:p>
          <a:p>
            <a:pPr>
              <a:buFont typeface="Arial" pitchFamily="34" charset="0"/>
              <a:buChar char="•"/>
            </a:pPr>
            <a:r>
              <a:rPr lang="de-DE" sz="1600" dirty="0" smtClean="0"/>
              <a:t>Bereitstellung neuer API </a:t>
            </a:r>
          </a:p>
          <a:p>
            <a:pPr>
              <a:buFont typeface="Arial" pitchFamily="34" charset="0"/>
              <a:buChar char="•"/>
            </a:pPr>
            <a:r>
              <a:rPr lang="de-DE" sz="1600" dirty="0" smtClean="0"/>
              <a:t>SDK Erweiterung</a:t>
            </a:r>
          </a:p>
          <a:p>
            <a:pPr lvl="1">
              <a:buFont typeface="Arial" pitchFamily="34" charset="0"/>
              <a:buChar char="•"/>
            </a:pPr>
            <a:endParaRPr lang="de-DE" sz="1800" dirty="0"/>
          </a:p>
        </p:txBody>
      </p:sp>
      <p:sp>
        <p:nvSpPr>
          <p:cNvPr id="17" name="Inhaltsplatzhalter 2"/>
          <p:cNvSpPr txBox="1">
            <a:spLocks/>
          </p:cNvSpPr>
          <p:nvPr/>
        </p:nvSpPr>
        <p:spPr bwMode="auto">
          <a:xfrm>
            <a:off x="5006401" y="2951639"/>
            <a:ext cx="4183761" cy="42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Arial Narrow" pitchFamily="34" charset="0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 Narrow" pitchFamily="34" charset="0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itchFamily="34" charset="0"/>
              </a:defRPr>
            </a:lvl5pPr>
            <a:lvl6pPr marL="2438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de-DE" sz="1600" dirty="0"/>
              <a:t>Developer Forum</a:t>
            </a:r>
          </a:p>
          <a:p>
            <a:pPr>
              <a:buFont typeface="Arial" pitchFamily="34" charset="0"/>
              <a:buChar char="•"/>
            </a:pPr>
            <a:r>
              <a:rPr lang="de-DE" sz="1600" dirty="0" err="1" smtClean="0"/>
              <a:t>Approval</a:t>
            </a:r>
            <a:r>
              <a:rPr lang="de-DE" sz="1600" dirty="0" smtClean="0"/>
              <a:t> Prozess</a:t>
            </a:r>
          </a:p>
          <a:p>
            <a:pPr>
              <a:buFont typeface="Arial" pitchFamily="34" charset="0"/>
              <a:buChar char="•"/>
            </a:pPr>
            <a:r>
              <a:rPr lang="de-DE" sz="1600" dirty="0" smtClean="0"/>
              <a:t>99 $ Eintritttspreis zur Entwicklungsumgebung</a:t>
            </a:r>
          </a:p>
          <a:p>
            <a:pPr>
              <a:buFont typeface="Arial" pitchFamily="34" charset="0"/>
              <a:buChar char="•"/>
            </a:pPr>
            <a:r>
              <a:rPr lang="de-DE" sz="1600" dirty="0" smtClean="0"/>
              <a:t>Entwicklungsumgebung/Tools</a:t>
            </a: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3503221" y="3116742"/>
            <a:ext cx="1472541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2947898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7332" y="1005879"/>
            <a:ext cx="9082562" cy="392317"/>
          </a:xfrm>
        </p:spPr>
        <p:txBody>
          <a:bodyPr/>
          <a:lstStyle/>
          <a:p>
            <a:r>
              <a:rPr lang="en-US" sz="2000" dirty="0" err="1" smtClean="0"/>
              <a:t>Beispiel</a:t>
            </a:r>
            <a:r>
              <a:rPr lang="en-US" sz="2000" dirty="0" smtClean="0"/>
              <a:t>: Governance </a:t>
            </a:r>
            <a:r>
              <a:rPr lang="en-US" sz="2000" dirty="0" err="1" smtClean="0"/>
              <a:t>zur</a:t>
            </a:r>
            <a:r>
              <a:rPr lang="en-US" sz="2000" dirty="0" smtClean="0"/>
              <a:t> </a:t>
            </a:r>
            <a:r>
              <a:rPr lang="en-US" sz="2000" dirty="0" err="1" smtClean="0"/>
              <a:t>Generierung</a:t>
            </a:r>
            <a:r>
              <a:rPr lang="en-US" sz="2000" dirty="0" smtClean="0"/>
              <a:t> der </a:t>
            </a:r>
            <a:r>
              <a:rPr lang="en-US" sz="2000" dirty="0" err="1" smtClean="0"/>
              <a:t>kritischen</a:t>
            </a:r>
            <a:r>
              <a:rPr lang="en-US" sz="2000" dirty="0" smtClean="0"/>
              <a:t> Masse</a:t>
            </a:r>
            <a:endParaRPr lang="en-US" sz="200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>
          <a:xfrm>
            <a:off x="477750" y="913837"/>
            <a:ext cx="8374274" cy="381000"/>
          </a:xfrm>
        </p:spPr>
        <p:txBody>
          <a:bodyPr/>
          <a:lstStyle/>
          <a:p>
            <a:r>
              <a:rPr lang="en-US" sz="1800" dirty="0" smtClean="0"/>
              <a:t> </a:t>
            </a:r>
            <a:endParaRPr lang="en-US" sz="1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0497" y="1805049"/>
            <a:ext cx="8244116" cy="4395356"/>
          </a:xfrm>
        </p:spPr>
        <p:txBody>
          <a:bodyPr/>
          <a:lstStyle/>
          <a:p>
            <a:pPr marL="0" indent="0">
              <a:buNone/>
            </a:pPr>
            <a:r>
              <a:rPr lang="de-DE" sz="1800" b="1" dirty="0"/>
              <a:t>Google tritt in den Markt ein</a:t>
            </a:r>
          </a:p>
          <a:p>
            <a:pPr>
              <a:buFont typeface="Arial" pitchFamily="34" charset="0"/>
              <a:buChar char="•"/>
            </a:pPr>
            <a:r>
              <a:rPr lang="de-DE" sz="1600" dirty="0" smtClean="0"/>
              <a:t>als zweiter „</a:t>
            </a:r>
            <a:r>
              <a:rPr lang="de-DE" sz="1600" dirty="0" err="1" smtClean="0"/>
              <a:t>big</a:t>
            </a:r>
            <a:r>
              <a:rPr lang="de-DE" sz="1600" dirty="0" smtClean="0"/>
              <a:t> Player“</a:t>
            </a:r>
          </a:p>
          <a:p>
            <a:pPr>
              <a:buFont typeface="Arial" pitchFamily="34" charset="0"/>
              <a:buChar char="•"/>
            </a:pPr>
            <a:r>
              <a:rPr lang="de-DE" sz="1600" dirty="0" smtClean="0"/>
              <a:t>Es gibt wenige Richtlinien und Applikation werden kaum geprüft</a:t>
            </a:r>
          </a:p>
          <a:p>
            <a:pPr>
              <a:buFont typeface="Arial" pitchFamily="34" charset="0"/>
              <a:buChar char="•"/>
            </a:pPr>
            <a:r>
              <a:rPr lang="de-DE" sz="1600" dirty="0" smtClean="0"/>
              <a:t>Anreiz-</a:t>
            </a:r>
            <a:r>
              <a:rPr lang="de-DE" sz="1600" dirty="0" err="1" smtClean="0"/>
              <a:t>Governance</a:t>
            </a:r>
            <a:r>
              <a:rPr lang="de-DE" sz="1600" dirty="0" smtClean="0"/>
              <a:t> für Entwickler vs. Angebotsqualität für Konsumenten</a:t>
            </a:r>
            <a:endParaRPr lang="de-DE" sz="1600" dirty="0"/>
          </a:p>
          <a:p>
            <a:pPr>
              <a:buFont typeface="Arial" pitchFamily="34" charset="0"/>
              <a:buChar char="•"/>
            </a:pPr>
            <a:r>
              <a:rPr lang="de-DE" sz="1600" dirty="0"/>
              <a:t>Google </a:t>
            </a:r>
            <a:r>
              <a:rPr lang="de-DE" sz="1600" dirty="0" smtClean="0"/>
              <a:t>erweitert stetig den Review Prozess</a:t>
            </a:r>
          </a:p>
          <a:p>
            <a:pPr>
              <a:buFont typeface="Wingdings" pitchFamily="2" charset="2"/>
              <a:buChar char="Ø"/>
            </a:pPr>
            <a:r>
              <a:rPr lang="de-DE" sz="1600" dirty="0" smtClean="0"/>
              <a:t>Durch die Veränderung der </a:t>
            </a:r>
            <a:r>
              <a:rPr lang="de-DE" sz="1600" dirty="0" err="1" smtClean="0"/>
              <a:t>Governance</a:t>
            </a:r>
            <a:r>
              <a:rPr lang="de-DE" sz="1600" dirty="0" smtClean="0"/>
              <a:t> ändert sich das Betreiberkonzept in mehreren Bereichen</a:t>
            </a:r>
          </a:p>
          <a:p>
            <a:pPr>
              <a:buFont typeface="Arial" pitchFamily="34" charset="0"/>
              <a:buChar char="•"/>
            </a:pPr>
            <a:endParaRPr lang="de-DE" sz="1600" dirty="0"/>
          </a:p>
          <a:p>
            <a:pPr marL="0" indent="0">
              <a:buNone/>
            </a:pPr>
            <a:r>
              <a:rPr lang="de-DE" sz="1800" b="1" dirty="0" smtClean="0"/>
              <a:t>Microsoft tritt in den Markt ein</a:t>
            </a:r>
          </a:p>
          <a:p>
            <a:pPr>
              <a:buFont typeface="Arial" pitchFamily="34" charset="0"/>
              <a:buChar char="•"/>
            </a:pPr>
            <a:r>
              <a:rPr lang="de-DE" sz="1600" dirty="0" smtClean="0"/>
              <a:t>letzter der „</a:t>
            </a:r>
            <a:r>
              <a:rPr lang="de-DE" sz="1600" dirty="0" err="1" smtClean="0"/>
              <a:t>big</a:t>
            </a:r>
            <a:r>
              <a:rPr lang="de-DE" sz="1600" dirty="0" smtClean="0"/>
              <a:t> Player“</a:t>
            </a:r>
          </a:p>
          <a:p>
            <a:pPr>
              <a:buFont typeface="Arial" pitchFamily="34" charset="0"/>
              <a:buChar char="•"/>
            </a:pPr>
            <a:r>
              <a:rPr lang="de-DE" sz="1600" dirty="0" smtClean="0"/>
              <a:t>Geringe Kundenbasis mit Windows Smartphone-Betriebssystem</a:t>
            </a:r>
            <a:endParaRPr lang="de-DE" sz="1600" dirty="0"/>
          </a:p>
          <a:p>
            <a:pPr>
              <a:buFont typeface="Arial" pitchFamily="34" charset="0"/>
              <a:buChar char="•"/>
            </a:pPr>
            <a:r>
              <a:rPr lang="de-DE" sz="1600" dirty="0" smtClean="0"/>
              <a:t>Anreiz-</a:t>
            </a:r>
            <a:r>
              <a:rPr lang="de-DE" sz="1600" dirty="0" err="1" smtClean="0"/>
              <a:t>Governance</a:t>
            </a:r>
            <a:r>
              <a:rPr lang="de-DE" sz="1600" dirty="0" smtClean="0"/>
              <a:t> wird implementiert:</a:t>
            </a:r>
          </a:p>
          <a:p>
            <a:pPr lvl="1">
              <a:buFont typeface="Arial" pitchFamily="34" charset="0"/>
              <a:buChar char="•"/>
            </a:pPr>
            <a:r>
              <a:rPr lang="de-DE" sz="1600" dirty="0" smtClean="0"/>
              <a:t>Entwickler wird gute Platzierung im Store versprochen</a:t>
            </a:r>
          </a:p>
          <a:p>
            <a:pPr lvl="1">
              <a:buFont typeface="Arial" pitchFamily="34" charset="0"/>
              <a:buChar char="•"/>
            </a:pPr>
            <a:r>
              <a:rPr lang="de-DE" sz="1600" dirty="0" smtClean="0"/>
              <a:t>Entwickler bekommen Smartphone geschenkt</a:t>
            </a:r>
          </a:p>
          <a:p>
            <a:pPr>
              <a:buFont typeface="Wingdings" pitchFamily="2" charset="2"/>
              <a:buChar char="Ø"/>
            </a:pPr>
            <a:r>
              <a:rPr lang="de-DE" sz="1600" dirty="0"/>
              <a:t>Durch die Veränderung der </a:t>
            </a:r>
            <a:r>
              <a:rPr lang="de-DE" sz="1600" dirty="0" err="1"/>
              <a:t>Governance</a:t>
            </a:r>
            <a:r>
              <a:rPr lang="de-DE" sz="1600" dirty="0"/>
              <a:t> ändert sich das Betreiberkonzept in mehreren Bereichen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7676" y="2406091"/>
            <a:ext cx="1414463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7390" y="4302506"/>
            <a:ext cx="1235034" cy="1150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310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0640" y="768372"/>
            <a:ext cx="9002382" cy="392317"/>
          </a:xfrm>
        </p:spPr>
        <p:txBody>
          <a:bodyPr/>
          <a:lstStyle/>
          <a:p>
            <a:r>
              <a:rPr lang="en-US" sz="2000" dirty="0" err="1" smtClean="0"/>
              <a:t>Beispiel</a:t>
            </a:r>
            <a:r>
              <a:rPr lang="en-US" sz="2000" dirty="0" smtClean="0"/>
              <a:t>: </a:t>
            </a:r>
            <a:r>
              <a:rPr lang="en-US" sz="2000" dirty="0" err="1" smtClean="0"/>
              <a:t>Governanceänderungen</a:t>
            </a:r>
            <a:r>
              <a:rPr lang="en-US" sz="2000" dirty="0" smtClean="0"/>
              <a:t> und </a:t>
            </a:r>
            <a:r>
              <a:rPr lang="en-US" sz="2000" dirty="0" err="1" smtClean="0"/>
              <a:t>ihre</a:t>
            </a:r>
            <a:r>
              <a:rPr lang="en-US" sz="2000" dirty="0" smtClean="0"/>
              <a:t> </a:t>
            </a:r>
            <a:r>
              <a:rPr lang="en-US" sz="2000" dirty="0" err="1" smtClean="0"/>
              <a:t>Durchsetzung</a:t>
            </a:r>
            <a:endParaRPr lang="en-US" sz="2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2373" y="1246909"/>
            <a:ext cx="7507846" cy="4809507"/>
          </a:xfrm>
        </p:spPr>
        <p:txBody>
          <a:bodyPr/>
          <a:lstStyle/>
          <a:p>
            <a:pPr marL="0" indent="0">
              <a:buNone/>
            </a:pPr>
            <a:r>
              <a:rPr lang="de-DE" sz="1800" b="1" dirty="0" smtClean="0"/>
              <a:t>Apple ändert die Durchsetzung seiner Datensicherheitsrichtlinien</a:t>
            </a:r>
          </a:p>
          <a:p>
            <a:pPr>
              <a:buFont typeface="Arial" pitchFamily="34" charset="0"/>
              <a:buChar char="•"/>
            </a:pPr>
            <a:r>
              <a:rPr lang="de-DE" sz="1600" dirty="0" smtClean="0"/>
              <a:t>Der unautorisierte Zugriff  auf Daten im </a:t>
            </a:r>
            <a:r>
              <a:rPr lang="de-DE" sz="1600" dirty="0" err="1" smtClean="0"/>
              <a:t>Iphone</a:t>
            </a:r>
            <a:r>
              <a:rPr lang="de-DE" sz="1600" dirty="0" smtClean="0"/>
              <a:t>  (z.B.  Adressen) war per vertraglicher Vereinbarung mit den Entwicklern verboten, aber nicht kontrolliert</a:t>
            </a:r>
          </a:p>
          <a:p>
            <a:pPr>
              <a:buFont typeface="Arial" pitchFamily="34" charset="0"/>
              <a:buChar char="•"/>
            </a:pPr>
            <a:r>
              <a:rPr lang="de-DE" sz="1600" dirty="0" smtClean="0"/>
              <a:t>Diskussionen über Datensicherheit  treten in der Öffentlichkeit auf</a:t>
            </a:r>
          </a:p>
          <a:p>
            <a:pPr>
              <a:buFont typeface="Arial" pitchFamily="34" charset="0"/>
              <a:buChar char="•"/>
            </a:pPr>
            <a:r>
              <a:rPr lang="de-DE" sz="1600" dirty="0" smtClean="0"/>
              <a:t>Apple behält Richtlinie bei und überprüft nun zusätzlich Apps auf die Einhaltung dieser Klausel im Approval Prozess</a:t>
            </a:r>
          </a:p>
          <a:p>
            <a:pPr marL="0" indent="0">
              <a:buNone/>
            </a:pPr>
            <a:endParaRPr lang="de-DE" sz="1600" dirty="0" smtClean="0"/>
          </a:p>
          <a:p>
            <a:pPr>
              <a:buFont typeface="Wingdings" pitchFamily="2" charset="2"/>
              <a:buChar char="Ø"/>
            </a:pPr>
            <a:r>
              <a:rPr lang="de-DE" sz="1600" dirty="0"/>
              <a:t>Änderung im Betreiberkonzept z.B. Sicherung </a:t>
            </a:r>
            <a:r>
              <a:rPr lang="de-DE" sz="1600" dirty="0" smtClean="0"/>
              <a:t>der „Customer Relationship“</a:t>
            </a:r>
          </a:p>
          <a:p>
            <a:pPr>
              <a:buFont typeface="Wingdings" pitchFamily="2" charset="2"/>
              <a:buChar char="Ø"/>
            </a:pPr>
            <a:r>
              <a:rPr lang="de-DE" sz="1600" dirty="0" smtClean="0"/>
              <a:t>Änderung der Governance von Vertragsbasiert zu Autoritäts-/Vertragsbasiert </a:t>
            </a:r>
          </a:p>
          <a:p>
            <a:pPr>
              <a:buFont typeface="Wingdings" pitchFamily="2" charset="2"/>
              <a:buChar char="Ø"/>
            </a:pPr>
            <a:r>
              <a:rPr lang="de-DE" sz="1600" dirty="0" smtClean="0"/>
              <a:t>Kontrolle von Verhaltenskontrolle (informal über Vertrag) zu Output-Kontrolle</a:t>
            </a:r>
          </a:p>
          <a:p>
            <a:pPr>
              <a:buFont typeface="Wingdings" pitchFamily="2" charset="2"/>
              <a:buChar char="Ø"/>
            </a:pPr>
            <a:endParaRPr lang="de-DE" sz="1600" dirty="0"/>
          </a:p>
          <a:p>
            <a:pPr marL="0" indent="0">
              <a:buNone/>
            </a:pPr>
            <a:r>
              <a:rPr lang="de-DE" sz="1600" b="1" i="1" u="sng" dirty="0" smtClean="0"/>
              <a:t>Konflikt:</a:t>
            </a:r>
          </a:p>
          <a:p>
            <a:pPr marL="0" indent="0">
              <a:buNone/>
            </a:pPr>
            <a:r>
              <a:rPr lang="de-DE" sz="1800" i="1" dirty="0" smtClean="0"/>
              <a:t>Änderung ist ein negativer Anreiz für Entwickler, welche die Daten genutzt bzw. verkauft haben </a:t>
            </a:r>
          </a:p>
          <a:p>
            <a:pPr marL="0" indent="0">
              <a:buNone/>
            </a:pPr>
            <a:r>
              <a:rPr lang="de-DE" sz="1800" i="1" dirty="0" smtClean="0"/>
              <a:t>Konsumenten sehen es als Qualitätserhöhung und Anreiz an, dass Sie nicht mehr prüfen müssen, ob die Applikation ihre Daten Mißbraucht</a:t>
            </a:r>
            <a:endParaRPr lang="de-DE" sz="1800" i="1" dirty="0"/>
          </a:p>
          <a:p>
            <a:pPr marL="0" indent="0">
              <a:buNone/>
            </a:pPr>
            <a:endParaRPr lang="de-DE" sz="1600" dirty="0"/>
          </a:p>
          <a:p>
            <a:pPr>
              <a:buFont typeface="Wingdings" pitchFamily="2" charset="2"/>
              <a:buChar char="Ø"/>
            </a:pPr>
            <a:endParaRPr lang="de-DE" sz="1600" dirty="0" smtClean="0"/>
          </a:p>
          <a:p>
            <a:pPr>
              <a:buFont typeface="Wingdings" pitchFamily="2" charset="2"/>
              <a:buChar char="Ø"/>
            </a:pPr>
            <a:endParaRPr lang="de-DE" sz="1800" dirty="0" smtClean="0"/>
          </a:p>
          <a:p>
            <a:pPr marL="0" indent="0">
              <a:buNone/>
            </a:pPr>
            <a:endParaRPr lang="de-DE" sz="18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1894" y="1544933"/>
            <a:ext cx="720000" cy="7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025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61088" y="780247"/>
            <a:ext cx="9082562" cy="392317"/>
          </a:xfrm>
        </p:spPr>
        <p:txBody>
          <a:bodyPr/>
          <a:lstStyle/>
          <a:p>
            <a:r>
              <a:rPr lang="en-US" sz="2000" dirty="0" err="1" smtClean="0"/>
              <a:t>Beispiel</a:t>
            </a:r>
            <a:r>
              <a:rPr lang="en-US" sz="2000" dirty="0" smtClean="0"/>
              <a:t>: </a:t>
            </a:r>
            <a:r>
              <a:rPr lang="en-US" sz="2000" dirty="0" err="1" smtClean="0"/>
              <a:t>Governanceänderungen</a:t>
            </a:r>
            <a:r>
              <a:rPr lang="en-US" sz="2000" dirty="0" smtClean="0"/>
              <a:t> und </a:t>
            </a:r>
            <a:r>
              <a:rPr lang="en-US" sz="2000" dirty="0" err="1" smtClean="0"/>
              <a:t>ihre</a:t>
            </a:r>
            <a:r>
              <a:rPr lang="en-US" sz="2000" dirty="0" smtClean="0"/>
              <a:t> </a:t>
            </a:r>
            <a:r>
              <a:rPr lang="en-US" sz="2000" dirty="0" err="1" smtClean="0"/>
              <a:t>Durchsetzung</a:t>
            </a:r>
            <a:endParaRPr lang="en-US" sz="2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8623" y="1294410"/>
            <a:ext cx="7507846" cy="4809507"/>
          </a:xfrm>
        </p:spPr>
        <p:txBody>
          <a:bodyPr/>
          <a:lstStyle/>
          <a:p>
            <a:pPr marL="0" indent="0">
              <a:buNone/>
            </a:pPr>
            <a:r>
              <a:rPr lang="de-DE" sz="1800" b="1" dirty="0" smtClean="0"/>
              <a:t>Google setzt die Nutzung seines Bezahlsystems Google Play durch</a:t>
            </a:r>
          </a:p>
          <a:p>
            <a:pPr>
              <a:buFont typeface="Arial" pitchFamily="34" charset="0"/>
              <a:buChar char="•"/>
            </a:pPr>
            <a:r>
              <a:rPr lang="de-DE" sz="1600" dirty="0" smtClean="0"/>
              <a:t>Die Nutzung von Google Play für Einkäufe innerhalb von Applikationen ist vertraglich vereinbart</a:t>
            </a:r>
          </a:p>
          <a:p>
            <a:pPr>
              <a:buFont typeface="Arial" pitchFamily="34" charset="0"/>
              <a:buChar char="•"/>
            </a:pPr>
            <a:r>
              <a:rPr lang="de-DE" sz="1600" dirty="0" smtClean="0"/>
              <a:t>Entwickler umgehen Google Play. Ergebnis: Google gehen Einkünfte verloren und Applikationsnutzer  werden mit verschiedenen </a:t>
            </a:r>
            <a:r>
              <a:rPr lang="de-DE" sz="1600" dirty="0"/>
              <a:t>B</a:t>
            </a:r>
            <a:r>
              <a:rPr lang="de-DE" sz="1600" dirty="0" smtClean="0"/>
              <a:t>ezahlsystemen konfrontiert</a:t>
            </a:r>
          </a:p>
          <a:p>
            <a:pPr>
              <a:buFont typeface="Arial" pitchFamily="34" charset="0"/>
              <a:buChar char="•"/>
            </a:pPr>
            <a:r>
              <a:rPr lang="de-DE" sz="1600" dirty="0" smtClean="0"/>
              <a:t>Google führt eine Überprüfung der Applikationen zur Einhaltung dieser Richtlinie ein</a:t>
            </a:r>
          </a:p>
          <a:p>
            <a:pPr>
              <a:buFont typeface="Wingdings" pitchFamily="2" charset="2"/>
              <a:buChar char="Ø"/>
            </a:pPr>
            <a:r>
              <a:rPr lang="de-DE" sz="1600" dirty="0" smtClean="0"/>
              <a:t>Änderung im Betreiberkonzept z.B. Sicherung eines neuen „Revenue Stream“</a:t>
            </a:r>
          </a:p>
          <a:p>
            <a:pPr>
              <a:buFont typeface="Wingdings" pitchFamily="2" charset="2"/>
              <a:buChar char="Ø"/>
            </a:pPr>
            <a:r>
              <a:rPr lang="de-DE" sz="1600" dirty="0"/>
              <a:t>Änderung der Governance von Vertragsbasiert zu Autoritäts-/</a:t>
            </a:r>
            <a:r>
              <a:rPr lang="de-DE" sz="1600" dirty="0" smtClean="0"/>
              <a:t>Vertragsbasiert</a:t>
            </a:r>
            <a:endParaRPr lang="de-DE" sz="1600" dirty="0"/>
          </a:p>
          <a:p>
            <a:pPr>
              <a:buFont typeface="Wingdings" pitchFamily="2" charset="2"/>
              <a:buChar char="Ø"/>
            </a:pPr>
            <a:r>
              <a:rPr lang="de-DE" sz="1600" dirty="0" smtClean="0"/>
              <a:t>Kontrolle </a:t>
            </a:r>
            <a:r>
              <a:rPr lang="de-DE" sz="1600" dirty="0"/>
              <a:t>von Verhaltenskontrolle (informal über Vertrag) zu Output-Kontrolle</a:t>
            </a:r>
          </a:p>
          <a:p>
            <a:pPr>
              <a:buFont typeface="Wingdings" pitchFamily="2" charset="2"/>
              <a:buChar char="Ø"/>
            </a:pPr>
            <a:endParaRPr lang="de-DE" sz="1600" dirty="0"/>
          </a:p>
          <a:p>
            <a:pPr marL="0" indent="0">
              <a:buNone/>
            </a:pPr>
            <a:r>
              <a:rPr lang="de-DE" sz="1600" b="1" i="1" u="sng" dirty="0"/>
              <a:t>Konflikt:</a:t>
            </a:r>
          </a:p>
          <a:p>
            <a:pPr marL="0" indent="0">
              <a:buNone/>
            </a:pPr>
            <a:r>
              <a:rPr lang="de-DE" sz="1800" i="1" dirty="0"/>
              <a:t>Änderung ist ein negativer Anreiz für Entwickler, welche </a:t>
            </a:r>
            <a:r>
              <a:rPr lang="de-DE" sz="1800" i="1" dirty="0" smtClean="0"/>
              <a:t>bei anderen Bezahlsystemen möglicherweise weniger Abschlag bezahlen.</a:t>
            </a:r>
            <a:endParaRPr lang="de-DE" sz="1800" i="1" dirty="0"/>
          </a:p>
          <a:p>
            <a:pPr marL="0" indent="0">
              <a:buNone/>
            </a:pPr>
            <a:r>
              <a:rPr lang="de-DE" sz="1800" i="1" dirty="0"/>
              <a:t>Konsumenten sehen es allerdings als Qualitätserhöhung </a:t>
            </a:r>
            <a:r>
              <a:rPr lang="de-DE" sz="1800" i="1" dirty="0" smtClean="0"/>
              <a:t>an</a:t>
            </a:r>
            <a:r>
              <a:rPr lang="de-DE" sz="1800" i="1" dirty="0"/>
              <a:t>, dass Sie </a:t>
            </a:r>
            <a:r>
              <a:rPr lang="de-DE" sz="1800" i="1" dirty="0" smtClean="0"/>
              <a:t>das Google-interne Bezahlsystem nutzen können.</a:t>
            </a:r>
            <a:endParaRPr lang="de-DE" sz="1800" i="1" dirty="0"/>
          </a:p>
          <a:p>
            <a:pPr>
              <a:buFont typeface="Wingdings" pitchFamily="2" charset="2"/>
              <a:buChar char="Ø"/>
            </a:pPr>
            <a:endParaRPr lang="de-DE" sz="1800" dirty="0" smtClean="0"/>
          </a:p>
          <a:p>
            <a:pPr marL="0" indent="0">
              <a:buNone/>
            </a:pPr>
            <a:endParaRPr lang="de-DE" sz="1800" dirty="0"/>
          </a:p>
        </p:txBody>
      </p:sp>
      <p:pic>
        <p:nvPicPr>
          <p:cNvPr id="5124" name="Picture 4" descr="http://www.buchveroeffentlichen.com/wp-content/uploads/2012/06/Google-play-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4293" y="2243404"/>
            <a:ext cx="1250954" cy="1250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21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085" y="744622"/>
            <a:ext cx="9082562" cy="392317"/>
          </a:xfrm>
        </p:spPr>
        <p:txBody>
          <a:bodyPr/>
          <a:lstStyle/>
          <a:p>
            <a:r>
              <a:rPr lang="en-US" sz="2000" dirty="0" err="1" smtClean="0"/>
              <a:t>Forschungsherausforderungen</a:t>
            </a:r>
            <a:r>
              <a:rPr lang="en-US" sz="2000" dirty="0" smtClean="0"/>
              <a:t> in </a:t>
            </a:r>
            <a:r>
              <a:rPr lang="en-US" sz="2000" dirty="0" err="1" smtClean="0"/>
              <a:t>einem</a:t>
            </a:r>
            <a:r>
              <a:rPr lang="en-US" sz="2000" dirty="0" smtClean="0"/>
              <a:t> </a:t>
            </a:r>
            <a:r>
              <a:rPr lang="en-US" sz="2000" dirty="0" err="1" smtClean="0"/>
              <a:t>interdisziplinären</a:t>
            </a:r>
            <a:r>
              <a:rPr lang="en-US" sz="2000" dirty="0" smtClean="0"/>
              <a:t> Feld</a:t>
            </a:r>
            <a:endParaRPr lang="en-US" sz="2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8130" y="1132731"/>
            <a:ext cx="8965870" cy="448854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1800" dirty="0" err="1" smtClean="0"/>
              <a:t>Analyse</a:t>
            </a:r>
            <a:r>
              <a:rPr lang="en-US" sz="1800" dirty="0" smtClean="0"/>
              <a:t> </a:t>
            </a:r>
            <a:r>
              <a:rPr lang="en-US" sz="1800" dirty="0" err="1" smtClean="0"/>
              <a:t>aus</a:t>
            </a:r>
            <a:r>
              <a:rPr lang="en-US" sz="1800" dirty="0" smtClean="0"/>
              <a:t> </a:t>
            </a:r>
            <a:r>
              <a:rPr lang="en-US" sz="1800" dirty="0" err="1" smtClean="0"/>
              <a:t>Sicht</a:t>
            </a:r>
            <a:r>
              <a:rPr lang="en-US" sz="1800" dirty="0" smtClean="0"/>
              <a:t> von Economics,  Strategic Management, Organizational Science, </a:t>
            </a:r>
            <a:r>
              <a:rPr lang="en-US" sz="1800" dirty="0" err="1" smtClean="0"/>
              <a:t>Wirtschaftsinformatik</a:t>
            </a:r>
            <a:r>
              <a:rPr lang="en-US" sz="1800" dirty="0" smtClean="0"/>
              <a:t>, ….  </a:t>
            </a:r>
          </a:p>
          <a:p>
            <a:pPr>
              <a:buFont typeface="Arial" pitchFamily="34" charset="0"/>
              <a:buChar char="•"/>
            </a:pPr>
            <a:endParaRPr lang="en-US" sz="1800" dirty="0"/>
          </a:p>
          <a:p>
            <a:pPr>
              <a:buFont typeface="Arial" pitchFamily="34" charset="0"/>
              <a:buChar char="•"/>
            </a:pPr>
            <a:r>
              <a:rPr lang="en-US" sz="1800" dirty="0" err="1" smtClean="0"/>
              <a:t>Betreiberkonzepte</a:t>
            </a:r>
            <a:endParaRPr lang="en-US" sz="1800" dirty="0"/>
          </a:p>
          <a:p>
            <a:pPr lvl="1">
              <a:buFont typeface="Arial" pitchFamily="34" charset="0"/>
              <a:buChar char="•"/>
            </a:pPr>
            <a:r>
              <a:rPr lang="en-US" sz="1800" dirty="0" err="1"/>
              <a:t>Vergleich</a:t>
            </a:r>
            <a:r>
              <a:rPr lang="en-US" sz="1800" dirty="0"/>
              <a:t> von </a:t>
            </a:r>
            <a:r>
              <a:rPr lang="en-US" sz="1800" dirty="0" err="1"/>
              <a:t>Technik</a:t>
            </a:r>
            <a:r>
              <a:rPr lang="en-US" sz="1800" dirty="0"/>
              <a:t> und </a:t>
            </a:r>
            <a:r>
              <a:rPr lang="en-US" sz="1800" dirty="0" err="1"/>
              <a:t>Verhalten</a:t>
            </a:r>
            <a:r>
              <a:rPr lang="en-US" sz="1800" dirty="0"/>
              <a:t> </a:t>
            </a:r>
            <a:r>
              <a:rPr lang="en-US" sz="1800" dirty="0" err="1"/>
              <a:t>mobiler</a:t>
            </a:r>
            <a:r>
              <a:rPr lang="en-US" sz="1800" dirty="0"/>
              <a:t> </a:t>
            </a:r>
            <a:r>
              <a:rPr lang="en-US" sz="1800" dirty="0" err="1"/>
              <a:t>Plattformen</a:t>
            </a:r>
            <a:r>
              <a:rPr lang="en-US" sz="1800" dirty="0"/>
              <a:t> </a:t>
            </a:r>
            <a:r>
              <a:rPr lang="en-US" sz="1800" dirty="0" smtClean="0"/>
              <a:t>(</a:t>
            </a:r>
            <a:r>
              <a:rPr lang="en-US" sz="1800" dirty="0" err="1" smtClean="0"/>
              <a:t>samt</a:t>
            </a:r>
            <a:r>
              <a:rPr lang="en-US" sz="1800" dirty="0" smtClean="0"/>
              <a:t> </a:t>
            </a:r>
            <a:r>
              <a:rPr lang="en-US" sz="1800" dirty="0" err="1" smtClean="0"/>
              <a:t>auslösender</a:t>
            </a:r>
            <a:r>
              <a:rPr lang="en-US" sz="1800" dirty="0" smtClean="0"/>
              <a:t> </a:t>
            </a:r>
            <a:r>
              <a:rPr lang="en-US" sz="1800" dirty="0" err="1" smtClean="0"/>
              <a:t>Faktoren</a:t>
            </a:r>
            <a:r>
              <a:rPr lang="en-US" sz="1800" dirty="0" smtClean="0"/>
              <a:t>), </a:t>
            </a:r>
            <a:r>
              <a:rPr lang="en-US" sz="1800" dirty="0" err="1" smtClean="0"/>
              <a:t>Identifikation</a:t>
            </a:r>
            <a:r>
              <a:rPr lang="en-US" sz="1800" dirty="0" smtClean="0"/>
              <a:t> von </a:t>
            </a:r>
            <a:r>
              <a:rPr lang="en-US" sz="1800" dirty="0"/>
              <a:t>Governance </a:t>
            </a:r>
            <a:r>
              <a:rPr lang="en-US" sz="1800" dirty="0" err="1"/>
              <a:t>Prinzipien</a:t>
            </a:r>
            <a:r>
              <a:rPr lang="en-US" sz="1800" dirty="0"/>
              <a:t> </a:t>
            </a:r>
            <a:r>
              <a:rPr lang="en-US" sz="1800" dirty="0" err="1"/>
              <a:t>zur</a:t>
            </a:r>
            <a:r>
              <a:rPr lang="en-US" sz="1800" dirty="0"/>
              <a:t> </a:t>
            </a:r>
            <a:r>
              <a:rPr lang="en-US" sz="1800" dirty="0" err="1"/>
              <a:t>effizienten</a:t>
            </a:r>
            <a:r>
              <a:rPr lang="en-US" sz="1800" dirty="0"/>
              <a:t> </a:t>
            </a:r>
            <a:r>
              <a:rPr lang="en-US" sz="1800" dirty="0" err="1"/>
              <a:t>Steuerung</a:t>
            </a:r>
            <a:r>
              <a:rPr lang="en-US" sz="1800" dirty="0"/>
              <a:t> und </a:t>
            </a:r>
            <a:r>
              <a:rPr lang="en-US" sz="1800" dirty="0" err="1"/>
              <a:t>Kontrolle</a:t>
            </a:r>
            <a:r>
              <a:rPr lang="en-US" sz="1800" dirty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/>
              <a:t>Platform competition 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/>
              <a:t>Platform </a:t>
            </a:r>
            <a:r>
              <a:rPr lang="en-US" sz="1800" dirty="0" smtClean="0"/>
              <a:t>leadership, </a:t>
            </a:r>
            <a:r>
              <a:rPr lang="nb-NO" sz="1800" dirty="0" smtClean="0"/>
              <a:t>Einstiegsstragien, </a:t>
            </a:r>
            <a:r>
              <a:rPr lang="en-US" sz="1800" dirty="0" err="1"/>
              <a:t>Messung</a:t>
            </a:r>
            <a:r>
              <a:rPr lang="en-US" sz="1800" dirty="0"/>
              <a:t> des </a:t>
            </a:r>
            <a:r>
              <a:rPr lang="en-US" sz="1800" dirty="0" err="1"/>
              <a:t>Erfolgs</a:t>
            </a:r>
            <a:r>
              <a:rPr lang="en-US" sz="1800" dirty="0"/>
              <a:t> von </a:t>
            </a:r>
            <a:r>
              <a:rPr lang="en-US" sz="1800" dirty="0" err="1"/>
              <a:t>Plattformen</a:t>
            </a:r>
            <a:r>
              <a:rPr lang="en-US" sz="1800" dirty="0"/>
              <a:t> </a:t>
            </a:r>
            <a:endParaRPr lang="en-US" sz="1800" dirty="0" smtClean="0"/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Management </a:t>
            </a:r>
            <a:r>
              <a:rPr lang="en-US" sz="1800" dirty="0"/>
              <a:t>of </a:t>
            </a:r>
            <a:r>
              <a:rPr lang="en-US" sz="1800" dirty="0" err="1"/>
              <a:t>C</a:t>
            </a:r>
            <a:r>
              <a:rPr lang="en-US" sz="1800" dirty="0" err="1" smtClean="0"/>
              <a:t>omplementors</a:t>
            </a:r>
            <a:r>
              <a:rPr lang="en-US" sz="1800" dirty="0" smtClean="0"/>
              <a:t> </a:t>
            </a:r>
            <a:endParaRPr lang="de-DE" sz="1800" dirty="0"/>
          </a:p>
          <a:p>
            <a:pPr lvl="1">
              <a:buFont typeface="Arial" pitchFamily="34" charset="0"/>
              <a:buChar char="•"/>
            </a:pPr>
            <a:r>
              <a:rPr lang="de-DE" sz="1800" dirty="0"/>
              <a:t>Balance </a:t>
            </a:r>
            <a:r>
              <a:rPr lang="de-DE" sz="1800" dirty="0" smtClean="0"/>
              <a:t>zwischen Anreizen zum EIntritt, </a:t>
            </a:r>
            <a:r>
              <a:rPr lang="de-DE" sz="1800" dirty="0"/>
              <a:t>Innovation </a:t>
            </a:r>
            <a:r>
              <a:rPr lang="de-DE" sz="1800" dirty="0" smtClean="0"/>
              <a:t>und Wertabschöpfung, </a:t>
            </a:r>
            <a:r>
              <a:rPr lang="en-US" sz="1800" dirty="0" smtClean="0"/>
              <a:t>Innovation und </a:t>
            </a:r>
            <a:r>
              <a:rPr lang="en-US" sz="1800" dirty="0"/>
              <a:t>O</a:t>
            </a:r>
            <a:r>
              <a:rPr lang="en-US" sz="1800" dirty="0" smtClean="0"/>
              <a:t>pen Access, </a:t>
            </a:r>
            <a:r>
              <a:rPr lang="en-US" sz="1800" dirty="0" err="1" smtClean="0"/>
              <a:t>Gestaltung</a:t>
            </a:r>
            <a:r>
              <a:rPr lang="en-US" sz="1800" dirty="0" smtClean="0"/>
              <a:t> </a:t>
            </a:r>
            <a:r>
              <a:rPr lang="en-US" sz="1800" dirty="0" err="1" smtClean="0"/>
              <a:t>modulrare</a:t>
            </a:r>
            <a:r>
              <a:rPr lang="en-US" sz="1800" dirty="0" smtClean="0"/>
              <a:t> IP-</a:t>
            </a:r>
            <a:r>
              <a:rPr lang="en-US" sz="1800" dirty="0" err="1" smtClean="0"/>
              <a:t>Rechte</a:t>
            </a:r>
            <a:r>
              <a:rPr lang="en-US" sz="18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err="1" smtClean="0"/>
              <a:t>Netzwerkanalyse</a:t>
            </a:r>
            <a:endParaRPr lang="en-US" sz="1800" dirty="0"/>
          </a:p>
          <a:p>
            <a:pPr lvl="1">
              <a:buFont typeface="Arial" pitchFamily="34" charset="0"/>
              <a:buChar char="•"/>
            </a:pPr>
            <a:r>
              <a:rPr lang="en-US" sz="1800" dirty="0" err="1"/>
              <a:t>Strukturelle</a:t>
            </a:r>
            <a:r>
              <a:rPr lang="en-US" sz="1800" dirty="0"/>
              <a:t> </a:t>
            </a:r>
            <a:r>
              <a:rPr lang="en-US" sz="1800" dirty="0" err="1"/>
              <a:t>Analyse</a:t>
            </a:r>
            <a:r>
              <a:rPr lang="en-US" sz="1800" dirty="0"/>
              <a:t> von </a:t>
            </a:r>
            <a:r>
              <a:rPr lang="en-US" sz="1800" dirty="0" err="1" smtClean="0"/>
              <a:t>Netzwerken</a:t>
            </a:r>
            <a:r>
              <a:rPr lang="en-US" sz="1800" dirty="0" smtClean="0"/>
              <a:t>,  </a:t>
            </a:r>
            <a:r>
              <a:rPr lang="en-US" sz="1800" dirty="0" err="1" smtClean="0"/>
              <a:t>Plattformen</a:t>
            </a:r>
            <a:r>
              <a:rPr lang="en-US" sz="1800" dirty="0" smtClean="0"/>
              <a:t> </a:t>
            </a:r>
            <a:r>
              <a:rPr lang="en-US" sz="1800" dirty="0" err="1"/>
              <a:t>als</a:t>
            </a:r>
            <a:r>
              <a:rPr lang="en-US" sz="1800" dirty="0"/>
              <a:t> “</a:t>
            </a:r>
            <a:r>
              <a:rPr lang="en-US" sz="1800" dirty="0" smtClean="0"/>
              <a:t>Bottlenecks, </a:t>
            </a:r>
            <a:r>
              <a:rPr lang="en-US" sz="1800" dirty="0" err="1" smtClean="0"/>
              <a:t>Effekte</a:t>
            </a:r>
            <a:r>
              <a:rPr lang="en-US" sz="1800" dirty="0" smtClean="0"/>
              <a:t> </a:t>
            </a:r>
            <a:r>
              <a:rPr lang="en-US" sz="1800" dirty="0"/>
              <a:t>von </a:t>
            </a:r>
            <a:r>
              <a:rPr lang="en-US" sz="1800" dirty="0" smtClean="0"/>
              <a:t>Gatekeeping</a:t>
            </a:r>
          </a:p>
          <a:p>
            <a:pPr lvl="1">
              <a:buFont typeface="Arial" pitchFamily="34" charset="0"/>
              <a:buChar char="•"/>
            </a:pPr>
            <a:endParaRPr lang="en-US" sz="1800" dirty="0"/>
          </a:p>
          <a:p>
            <a:pPr>
              <a:buFont typeface="Arial" pitchFamily="34" charset="0"/>
              <a:buChar char="•"/>
            </a:pPr>
            <a:r>
              <a:rPr lang="en-US" sz="1800" dirty="0" err="1" smtClean="0"/>
              <a:t>Ansätze</a:t>
            </a:r>
            <a:r>
              <a:rPr lang="en-US" sz="1800" dirty="0" smtClean="0"/>
              <a:t> </a:t>
            </a:r>
            <a:r>
              <a:rPr lang="en-US" sz="1800" dirty="0" err="1"/>
              <a:t>zum</a:t>
            </a:r>
            <a:r>
              <a:rPr lang="en-US" sz="1800" dirty="0"/>
              <a:t> Design </a:t>
            </a:r>
            <a:r>
              <a:rPr lang="en-US" sz="1800" dirty="0" err="1"/>
              <a:t>neuer</a:t>
            </a:r>
            <a:r>
              <a:rPr lang="en-US" sz="1800" dirty="0"/>
              <a:t> </a:t>
            </a:r>
            <a:r>
              <a:rPr lang="en-US" sz="1800" dirty="0" err="1" smtClean="0"/>
              <a:t>Plattformen</a:t>
            </a:r>
            <a:endParaRPr lang="en-US" sz="1800" dirty="0" smtClean="0"/>
          </a:p>
          <a:p>
            <a:pPr lvl="1">
              <a:buFont typeface="Arial" pitchFamily="34" charset="0"/>
              <a:buChar char="•"/>
            </a:pPr>
            <a:r>
              <a:rPr lang="en-US" sz="1800" dirty="0" err="1" smtClean="0"/>
              <a:t>Technikarchitektur</a:t>
            </a:r>
            <a:r>
              <a:rPr lang="en-US" sz="1800" dirty="0" smtClean="0"/>
              <a:t> und </a:t>
            </a:r>
            <a:r>
              <a:rPr lang="en-US" sz="1800" dirty="0" err="1" smtClean="0"/>
              <a:t>Inittiierungsprozesse</a:t>
            </a:r>
            <a:r>
              <a:rPr lang="en-US" sz="18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2260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5462" y="1160258"/>
            <a:ext cx="9082562" cy="392317"/>
          </a:xfrm>
        </p:spPr>
        <p:txBody>
          <a:bodyPr/>
          <a:lstStyle/>
          <a:p>
            <a:r>
              <a:rPr lang="en-US" sz="2000" dirty="0" err="1" smtClean="0"/>
              <a:t>Implikationen</a:t>
            </a:r>
            <a:r>
              <a:rPr lang="en-US" sz="2000" dirty="0" smtClean="0"/>
              <a:t> </a:t>
            </a:r>
            <a:r>
              <a:rPr lang="en-US" sz="2000" dirty="0" err="1" smtClean="0"/>
              <a:t>für</a:t>
            </a:r>
            <a:r>
              <a:rPr lang="en-US" sz="2000" dirty="0" smtClean="0"/>
              <a:t> die Praxis: </a:t>
            </a:r>
            <a:r>
              <a:rPr lang="en-US" sz="2000" dirty="0" err="1" smtClean="0"/>
              <a:t>Einführung</a:t>
            </a:r>
            <a:r>
              <a:rPr lang="en-US" sz="2000" dirty="0" smtClean="0"/>
              <a:t> von </a:t>
            </a:r>
            <a:r>
              <a:rPr lang="en-US" sz="2000" dirty="0" err="1" smtClean="0"/>
              <a:t>Plattformen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88950" y="1762125"/>
            <a:ext cx="8373450" cy="4488549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1800" dirty="0" err="1" smtClean="0"/>
              <a:t>z.B</a:t>
            </a:r>
            <a:r>
              <a:rPr lang="en-US" sz="1800" dirty="0" smtClean="0"/>
              <a:t>. </a:t>
            </a:r>
            <a:r>
              <a:rPr lang="en-US" sz="1800" dirty="0" err="1" smtClean="0"/>
              <a:t>Vorgehensweise</a:t>
            </a:r>
            <a:r>
              <a:rPr lang="en-US" sz="1800" dirty="0" smtClean="0"/>
              <a:t> </a:t>
            </a:r>
            <a:r>
              <a:rPr lang="en-US" sz="1800" dirty="0" smtClean="0"/>
              <a:t>“</a:t>
            </a:r>
            <a:r>
              <a:rPr lang="en-US" sz="1800" dirty="0" err="1" smtClean="0"/>
              <a:t>Kernprodukt</a:t>
            </a:r>
            <a:r>
              <a:rPr lang="en-US" sz="1800" dirty="0" smtClean="0"/>
              <a:t> </a:t>
            </a:r>
            <a:r>
              <a:rPr lang="en-US" sz="1800" dirty="0" err="1" smtClean="0"/>
              <a:t>vorhanden</a:t>
            </a:r>
            <a:r>
              <a:rPr lang="en-US" sz="1800" dirty="0" smtClean="0"/>
              <a:t>” </a:t>
            </a:r>
          </a:p>
          <a:p>
            <a:pPr>
              <a:buFont typeface="Wingdings" pitchFamily="2" charset="2"/>
              <a:buChar char="Ø"/>
            </a:pPr>
            <a:endParaRPr lang="en-US" sz="1800" dirty="0" smtClean="0"/>
          </a:p>
          <a:p>
            <a:pPr lvl="1">
              <a:buFont typeface="+mj-lt"/>
              <a:buAutoNum type="arabicPeriod"/>
            </a:pPr>
            <a:r>
              <a:rPr lang="en-US" sz="1800" dirty="0" err="1" smtClean="0"/>
              <a:t>Funktionierendes</a:t>
            </a:r>
            <a:r>
              <a:rPr lang="en-US" sz="1800" dirty="0" smtClean="0"/>
              <a:t> </a:t>
            </a:r>
            <a:r>
              <a:rPr lang="en-US" sz="1800" dirty="0" err="1" smtClean="0"/>
              <a:t>Kernprodukt</a:t>
            </a:r>
            <a:r>
              <a:rPr lang="en-US" sz="1800" dirty="0" smtClean="0"/>
              <a:t> </a:t>
            </a:r>
            <a:r>
              <a:rPr lang="en-US" sz="1800" dirty="0" err="1" smtClean="0"/>
              <a:t>mit</a:t>
            </a:r>
            <a:r>
              <a:rPr lang="en-US" sz="1800" dirty="0" smtClean="0"/>
              <a:t> </a:t>
            </a:r>
            <a:r>
              <a:rPr lang="en-US" sz="1800" dirty="0" err="1" smtClean="0"/>
              <a:t>Marktpotenzial</a:t>
            </a:r>
            <a:r>
              <a:rPr lang="en-US" sz="1800" dirty="0" smtClean="0"/>
              <a:t> </a:t>
            </a:r>
            <a:r>
              <a:rPr lang="en-US" sz="1800" dirty="0" err="1" smtClean="0"/>
              <a:t>vorhanden</a:t>
            </a:r>
            <a:endParaRPr lang="en-US" sz="1800" dirty="0" smtClean="0"/>
          </a:p>
          <a:p>
            <a:pPr lvl="1">
              <a:buFont typeface="+mj-lt"/>
              <a:buAutoNum type="arabicPeriod"/>
            </a:pPr>
            <a:endParaRPr lang="en-US" sz="1800" dirty="0" smtClean="0"/>
          </a:p>
          <a:p>
            <a:pPr lvl="1">
              <a:buFont typeface="+mj-lt"/>
              <a:buAutoNum type="arabicPeriod"/>
            </a:pPr>
            <a:r>
              <a:rPr lang="en-US" sz="1800" dirty="0" err="1" smtClean="0"/>
              <a:t>Abstimmung</a:t>
            </a:r>
            <a:r>
              <a:rPr lang="en-US" sz="1800" dirty="0" smtClean="0"/>
              <a:t> </a:t>
            </a:r>
            <a:r>
              <a:rPr lang="en-US" sz="1800" dirty="0" err="1" smtClean="0"/>
              <a:t>eines</a:t>
            </a:r>
            <a:r>
              <a:rPr lang="en-US" sz="1800" dirty="0" smtClean="0"/>
              <a:t> </a:t>
            </a:r>
            <a:r>
              <a:rPr lang="en-US" sz="1800" dirty="0" err="1" smtClean="0"/>
              <a:t>Betreiberkonzeptes</a:t>
            </a:r>
            <a:r>
              <a:rPr lang="en-US" sz="1800" dirty="0" smtClean="0"/>
              <a:t> </a:t>
            </a:r>
            <a:r>
              <a:rPr lang="en-US" sz="1800" dirty="0" err="1" smtClean="0"/>
              <a:t>für</a:t>
            </a:r>
            <a:r>
              <a:rPr lang="en-US" sz="1800" dirty="0" smtClean="0"/>
              <a:t> die </a:t>
            </a:r>
            <a:r>
              <a:rPr lang="en-US" sz="1800" dirty="0" err="1" smtClean="0"/>
              <a:t>Plattform</a:t>
            </a:r>
            <a:r>
              <a:rPr lang="en-US" sz="1800" dirty="0" smtClean="0"/>
              <a:t> </a:t>
            </a:r>
            <a:r>
              <a:rPr lang="en-US" sz="1800" dirty="0" err="1" smtClean="0"/>
              <a:t>unter</a:t>
            </a:r>
            <a:r>
              <a:rPr lang="en-US" sz="1800" dirty="0" smtClean="0"/>
              <a:t> </a:t>
            </a:r>
            <a:r>
              <a:rPr lang="en-US" sz="1800" dirty="0" err="1" smtClean="0"/>
              <a:t>Miteinbeziehung</a:t>
            </a:r>
            <a:r>
              <a:rPr lang="en-US" sz="1800" dirty="0" smtClean="0"/>
              <a:t> des </a:t>
            </a:r>
            <a:r>
              <a:rPr lang="en-US" sz="1800" dirty="0" err="1" smtClean="0"/>
              <a:t>Ökosystem</a:t>
            </a:r>
            <a:r>
              <a:rPr lang="en-US" sz="1800" dirty="0" smtClean="0"/>
              <a:t> des </a:t>
            </a:r>
            <a:r>
              <a:rPr lang="en-US" sz="1800" dirty="0" err="1" smtClean="0"/>
              <a:t>Kernproduktes</a:t>
            </a:r>
            <a:endParaRPr lang="en-US" sz="1800" dirty="0" smtClean="0"/>
          </a:p>
          <a:p>
            <a:pPr lvl="1">
              <a:buFont typeface="+mj-lt"/>
              <a:buAutoNum type="arabicPeriod"/>
            </a:pPr>
            <a:endParaRPr lang="en-US" sz="1800" dirty="0" smtClean="0"/>
          </a:p>
          <a:p>
            <a:pPr lvl="1">
              <a:buFont typeface="+mj-lt"/>
              <a:buAutoNum type="arabicPeriod"/>
            </a:pPr>
            <a:r>
              <a:rPr lang="en-US" sz="1800" dirty="0" err="1" smtClean="0"/>
              <a:t>Entwicklung</a:t>
            </a:r>
            <a:r>
              <a:rPr lang="en-US" sz="1800" dirty="0" smtClean="0"/>
              <a:t> </a:t>
            </a:r>
            <a:r>
              <a:rPr lang="en-US" sz="1800" dirty="0" err="1" smtClean="0"/>
              <a:t>geeigneter</a:t>
            </a:r>
            <a:r>
              <a:rPr lang="en-US" sz="1800" dirty="0" smtClean="0"/>
              <a:t> Governance </a:t>
            </a:r>
            <a:r>
              <a:rPr lang="en-US" sz="1800" dirty="0" err="1" smtClean="0"/>
              <a:t>Richtlinien</a:t>
            </a:r>
            <a:r>
              <a:rPr lang="en-US" sz="1800" dirty="0" smtClean="0"/>
              <a:t> </a:t>
            </a:r>
            <a:r>
              <a:rPr lang="en-US" sz="1800" dirty="0" err="1" smtClean="0"/>
              <a:t>zur</a:t>
            </a:r>
            <a:r>
              <a:rPr lang="en-US" sz="1800" dirty="0" smtClean="0"/>
              <a:t> </a:t>
            </a:r>
            <a:r>
              <a:rPr lang="en-US" sz="1800" dirty="0" err="1" smtClean="0"/>
              <a:t>Steuerung</a:t>
            </a:r>
            <a:r>
              <a:rPr lang="en-US" sz="1800" dirty="0" smtClean="0"/>
              <a:t> und </a:t>
            </a:r>
            <a:r>
              <a:rPr lang="en-US" sz="1800" dirty="0" err="1" smtClean="0"/>
              <a:t>Kontrolle</a:t>
            </a:r>
            <a:r>
              <a:rPr lang="en-US" sz="1800" dirty="0" smtClean="0"/>
              <a:t> der </a:t>
            </a:r>
            <a:r>
              <a:rPr lang="en-US" sz="1800" dirty="0" err="1" smtClean="0"/>
              <a:t>Plattform</a:t>
            </a:r>
            <a:r>
              <a:rPr lang="en-US" sz="1800" dirty="0" smtClean="0"/>
              <a:t> </a:t>
            </a:r>
            <a:r>
              <a:rPr lang="en-US" sz="1800" dirty="0" err="1" smtClean="0"/>
              <a:t>unter</a:t>
            </a:r>
            <a:r>
              <a:rPr lang="en-US" sz="1800" dirty="0" smtClean="0"/>
              <a:t> </a:t>
            </a:r>
            <a:r>
              <a:rPr lang="en-US" sz="1800" dirty="0" err="1" smtClean="0"/>
              <a:t>Miteinbeziehung</a:t>
            </a:r>
            <a:r>
              <a:rPr lang="en-US" sz="1800" dirty="0" smtClean="0"/>
              <a:t> </a:t>
            </a:r>
            <a:r>
              <a:rPr lang="en-US" sz="1800" dirty="0" err="1" smtClean="0"/>
              <a:t>aller</a:t>
            </a:r>
            <a:r>
              <a:rPr lang="en-US" sz="1800" dirty="0" smtClean="0"/>
              <a:t> Stakeholder</a:t>
            </a:r>
          </a:p>
          <a:p>
            <a:pPr lvl="1">
              <a:buFont typeface="+mj-lt"/>
              <a:buAutoNum type="arabicPeriod"/>
            </a:pPr>
            <a:endParaRPr lang="en-US" sz="1800" dirty="0" smtClean="0"/>
          </a:p>
          <a:p>
            <a:pPr lvl="1">
              <a:buFont typeface="+mj-lt"/>
              <a:buAutoNum type="arabicPeriod"/>
            </a:pPr>
            <a:r>
              <a:rPr lang="en-US" sz="1800" dirty="0" err="1" smtClean="0"/>
              <a:t>Anpassen</a:t>
            </a:r>
            <a:r>
              <a:rPr lang="en-US" sz="1800" dirty="0" smtClean="0"/>
              <a:t> von </a:t>
            </a:r>
            <a:r>
              <a:rPr lang="en-US" sz="1800" dirty="0" err="1" smtClean="0"/>
              <a:t>Betreiberkonzeot</a:t>
            </a:r>
            <a:r>
              <a:rPr lang="en-US" sz="1800" dirty="0" smtClean="0"/>
              <a:t> und Governance </a:t>
            </a:r>
            <a:r>
              <a:rPr lang="en-US" sz="1800" dirty="0" err="1" smtClean="0"/>
              <a:t>Richtlinien</a:t>
            </a:r>
            <a:r>
              <a:rPr lang="en-US" sz="1800" dirty="0" smtClean="0"/>
              <a:t> </a:t>
            </a:r>
            <a:r>
              <a:rPr lang="en-US" sz="1800" dirty="0" err="1" smtClean="0"/>
              <a:t>bei</a:t>
            </a:r>
            <a:r>
              <a:rPr lang="en-US" sz="1800" dirty="0" smtClean="0"/>
              <a:t> </a:t>
            </a:r>
            <a:r>
              <a:rPr lang="en-US" sz="1800" dirty="0" err="1" smtClean="0"/>
              <a:t>Änderung</a:t>
            </a:r>
            <a:r>
              <a:rPr lang="en-US" sz="1800" dirty="0" smtClean="0"/>
              <a:t> der </a:t>
            </a:r>
            <a:r>
              <a:rPr lang="en-US" sz="1800" dirty="0" err="1" smtClean="0"/>
              <a:t>Einflussfaktoren</a:t>
            </a: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7506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5462" y="1160258"/>
            <a:ext cx="9082562" cy="392317"/>
          </a:xfrm>
        </p:spPr>
        <p:txBody>
          <a:bodyPr/>
          <a:lstStyle/>
          <a:p>
            <a:r>
              <a:rPr lang="en-US" sz="2000" dirty="0" err="1" smtClean="0"/>
              <a:t>Gliederung</a:t>
            </a:r>
            <a:endParaRPr lang="en-US" sz="2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88950" y="1762125"/>
            <a:ext cx="8373450" cy="4488549"/>
          </a:xfrm>
        </p:spPr>
        <p:txBody>
          <a:bodyPr/>
          <a:lstStyle/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2000" dirty="0" err="1" smtClean="0">
                <a:latin typeface="+mj-lt"/>
              </a:rPr>
              <a:t>Einleitung</a:t>
            </a:r>
            <a:r>
              <a:rPr lang="en-US" sz="2000" dirty="0" smtClean="0">
                <a:latin typeface="+mj-lt"/>
              </a:rPr>
              <a:t>:  von der Supply Chain </a:t>
            </a:r>
            <a:r>
              <a:rPr lang="en-US" sz="2000" dirty="0" err="1" smtClean="0">
                <a:latin typeface="+mj-lt"/>
              </a:rPr>
              <a:t>zu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Wertschöpfungsnetzwerken</a:t>
            </a:r>
            <a:endParaRPr lang="en-US" sz="2000" dirty="0" smtClean="0">
              <a:latin typeface="+mj-lt"/>
            </a:endParaRP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2000" dirty="0" err="1" smtClean="0">
                <a:latin typeface="+mj-lt"/>
              </a:rPr>
              <a:t>Architekturevariante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Plattform</a:t>
            </a:r>
            <a:r>
              <a:rPr lang="en-US" sz="2000" dirty="0" smtClean="0">
                <a:latin typeface="+mj-lt"/>
              </a:rPr>
              <a:t>: </a:t>
            </a:r>
            <a:r>
              <a:rPr lang="en-US" sz="2000" dirty="0" err="1" smtClean="0">
                <a:latin typeface="+mj-lt"/>
              </a:rPr>
              <a:t>eine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Betriebs</a:t>
            </a:r>
            <a:r>
              <a:rPr lang="en-US" sz="2000" dirty="0" smtClean="0">
                <a:latin typeface="+mj-lt"/>
              </a:rPr>
              <a:t>- und </a:t>
            </a:r>
            <a:r>
              <a:rPr lang="en-US" sz="2000" dirty="0" err="1" smtClean="0">
                <a:latin typeface="+mj-lt"/>
              </a:rPr>
              <a:t>Governanceherausforderung</a:t>
            </a:r>
            <a:endParaRPr lang="en-US" sz="2000" dirty="0" smtClean="0">
              <a:latin typeface="+mj-lt"/>
            </a:endParaRP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2000" dirty="0" err="1" smtClean="0">
                <a:latin typeface="+mj-lt"/>
              </a:rPr>
              <a:t>Beispiele</a:t>
            </a:r>
            <a:endParaRPr lang="en-US" sz="2000" dirty="0" smtClean="0">
              <a:latin typeface="+mj-lt"/>
            </a:endParaRP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2000" dirty="0" err="1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Ausblick</a:t>
            </a:r>
            <a:r>
              <a:rPr lang="en-US" sz="20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– </a:t>
            </a:r>
            <a:r>
              <a:rPr lang="en-US" sz="2000" dirty="0" err="1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Forschung</a:t>
            </a:r>
            <a:r>
              <a:rPr lang="en-US" sz="20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und Praxis </a:t>
            </a:r>
            <a:endParaRPr lang="en-US" sz="2000" dirty="0" smtClean="0">
              <a:latin typeface="+mj-lt"/>
            </a:endParaRPr>
          </a:p>
          <a:p>
            <a:pPr>
              <a:buFont typeface="+mj-lt"/>
              <a:buAutoNum type="arabicPeriod"/>
            </a:pPr>
            <a:endParaRPr lang="en-US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46409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7960" y="839625"/>
            <a:ext cx="9082562" cy="392317"/>
          </a:xfrm>
        </p:spPr>
        <p:txBody>
          <a:bodyPr/>
          <a:lstStyle/>
          <a:p>
            <a:r>
              <a:rPr lang="en-US" sz="2000" dirty="0" err="1" smtClean="0"/>
              <a:t>Herausforderungen</a:t>
            </a:r>
            <a:r>
              <a:rPr lang="en-US" sz="2000" dirty="0" smtClean="0"/>
              <a:t> in der Praxis</a:t>
            </a:r>
            <a:endParaRPr lang="en-US" sz="2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1448" y="1369772"/>
            <a:ext cx="8377027" cy="2139985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dirty="0" err="1" smtClean="0"/>
              <a:t>Wettbewerbsadäquate</a:t>
            </a:r>
            <a:r>
              <a:rPr lang="en-US" sz="2000" dirty="0" smtClean="0"/>
              <a:t> </a:t>
            </a:r>
            <a:r>
              <a:rPr lang="en-US" sz="2000" dirty="0" err="1" smtClean="0"/>
              <a:t>Platzierung</a:t>
            </a:r>
            <a:r>
              <a:rPr lang="en-US" sz="2000" dirty="0" smtClean="0"/>
              <a:t> </a:t>
            </a:r>
            <a:r>
              <a:rPr lang="en-US" sz="2000" dirty="0" err="1" smtClean="0"/>
              <a:t>neuer</a:t>
            </a:r>
            <a:r>
              <a:rPr lang="en-US" sz="2000" dirty="0" smtClean="0"/>
              <a:t> </a:t>
            </a:r>
            <a:r>
              <a:rPr lang="en-US" sz="2000" dirty="0" err="1" smtClean="0"/>
              <a:t>Plattformen</a:t>
            </a:r>
            <a:r>
              <a:rPr lang="en-US" sz="2000" dirty="0" smtClean="0"/>
              <a:t> in </a:t>
            </a:r>
            <a:r>
              <a:rPr lang="en-US" sz="2000" dirty="0" err="1" smtClean="0"/>
              <a:t>ein</a:t>
            </a:r>
            <a:r>
              <a:rPr lang="en-US" sz="2000" dirty="0" smtClean="0"/>
              <a:t> </a:t>
            </a:r>
            <a:r>
              <a:rPr lang="en-US" sz="2000" dirty="0" err="1" smtClean="0"/>
              <a:t>Gesamtökosystem</a:t>
            </a:r>
            <a:r>
              <a:rPr lang="en-US" sz="2000" dirty="0" smtClean="0"/>
              <a:t> (</a:t>
            </a:r>
            <a:r>
              <a:rPr lang="en-US" sz="2000" dirty="0" err="1" smtClean="0"/>
              <a:t>Zeit</a:t>
            </a:r>
            <a:r>
              <a:rPr lang="en-US" sz="2000" dirty="0" smtClean="0"/>
              <a:t>, </a:t>
            </a:r>
            <a:r>
              <a:rPr lang="en-US" sz="2000" dirty="0" err="1" smtClean="0"/>
              <a:t>Akteure</a:t>
            </a:r>
            <a:r>
              <a:rPr lang="en-US" sz="2000" dirty="0" smtClean="0"/>
              <a:t>, </a:t>
            </a:r>
            <a:r>
              <a:rPr lang="en-US" sz="2000" dirty="0" err="1" smtClean="0"/>
              <a:t>Betreiber</a:t>
            </a:r>
            <a:r>
              <a:rPr lang="en-US" sz="2000" dirty="0" smtClean="0"/>
              <a:t>-  </a:t>
            </a:r>
            <a:r>
              <a:rPr lang="en-US" sz="2000" dirty="0" smtClean="0"/>
              <a:t>und </a:t>
            </a:r>
            <a:r>
              <a:rPr lang="en-US" sz="2000" dirty="0" err="1" smtClean="0"/>
              <a:t>Governancekonzept</a:t>
            </a:r>
            <a:r>
              <a:rPr lang="en-US" sz="2000" dirty="0" smtClean="0"/>
              <a:t>)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err="1"/>
              <a:t>Absicherung</a:t>
            </a:r>
            <a:r>
              <a:rPr lang="en-US" sz="2000" dirty="0"/>
              <a:t> der </a:t>
            </a:r>
            <a:r>
              <a:rPr lang="en-US" sz="2000" dirty="0" err="1"/>
              <a:t>Durchsetzung</a:t>
            </a:r>
            <a:r>
              <a:rPr lang="en-US" sz="2000" dirty="0"/>
              <a:t> muss </a:t>
            </a:r>
            <a:r>
              <a:rPr lang="en-US" sz="2000" dirty="0" err="1"/>
              <a:t>durch</a:t>
            </a:r>
            <a:r>
              <a:rPr lang="en-US" sz="2000" dirty="0"/>
              <a:t> </a:t>
            </a:r>
            <a:r>
              <a:rPr lang="en-US" sz="2000" dirty="0" err="1"/>
              <a:t>angemessene</a:t>
            </a:r>
            <a:r>
              <a:rPr lang="en-US" sz="2000" dirty="0"/>
              <a:t> </a:t>
            </a:r>
            <a:r>
              <a:rPr lang="en-US" sz="2000" dirty="0" err="1" smtClean="0"/>
              <a:t>Maßnahmen</a:t>
            </a:r>
            <a:r>
              <a:rPr lang="en-US" sz="2000" dirty="0" smtClean="0"/>
              <a:t> </a:t>
            </a:r>
            <a:r>
              <a:rPr lang="en-US" sz="2000" dirty="0" err="1" smtClean="0"/>
              <a:t>unter</a:t>
            </a:r>
            <a:r>
              <a:rPr lang="en-US" sz="2000" dirty="0" smtClean="0"/>
              <a:t> </a:t>
            </a:r>
            <a:r>
              <a:rPr lang="en-US" sz="2000" dirty="0" err="1" smtClean="0"/>
              <a:t>Berücksichtigung</a:t>
            </a:r>
            <a:r>
              <a:rPr lang="en-US" sz="2000" dirty="0" smtClean="0"/>
              <a:t> </a:t>
            </a:r>
            <a:r>
              <a:rPr lang="en-US" sz="2000" dirty="0" err="1" smtClean="0"/>
              <a:t>aller</a:t>
            </a:r>
            <a:r>
              <a:rPr lang="en-US" sz="2000" dirty="0" smtClean="0"/>
              <a:t> </a:t>
            </a:r>
            <a:r>
              <a:rPr lang="en-US" sz="2000" dirty="0" err="1" smtClean="0"/>
              <a:t>Ebenen</a:t>
            </a:r>
            <a:r>
              <a:rPr lang="en-US" sz="2000" dirty="0" smtClean="0"/>
              <a:t> und </a:t>
            </a:r>
            <a:r>
              <a:rPr lang="en-US" sz="2000" dirty="0" err="1" smtClean="0"/>
              <a:t>Mechanismen</a:t>
            </a:r>
            <a:r>
              <a:rPr lang="en-US" sz="2000" dirty="0" smtClean="0"/>
              <a:t> </a:t>
            </a:r>
            <a:endParaRPr lang="en-US" sz="2000" dirty="0"/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err="1" smtClean="0"/>
              <a:t>Erreichen</a:t>
            </a:r>
            <a:r>
              <a:rPr lang="en-US" sz="2000" dirty="0" smtClean="0"/>
              <a:t> der </a:t>
            </a:r>
            <a:r>
              <a:rPr lang="en-US" sz="2000" dirty="0" err="1" smtClean="0"/>
              <a:t>kritischen</a:t>
            </a:r>
            <a:r>
              <a:rPr lang="en-US" sz="2000" dirty="0" smtClean="0"/>
              <a:t> </a:t>
            </a:r>
            <a:r>
              <a:rPr lang="en-US" sz="2000" dirty="0"/>
              <a:t>Masse </a:t>
            </a:r>
            <a:r>
              <a:rPr lang="en-US" sz="2000" dirty="0" smtClean="0"/>
              <a:t>(initial </a:t>
            </a:r>
            <a:r>
              <a:rPr lang="en-US" sz="2000" dirty="0" err="1" smtClean="0"/>
              <a:t>evtl</a:t>
            </a:r>
            <a:r>
              <a:rPr lang="en-US" sz="2000" dirty="0" smtClean="0"/>
              <a:t>. </a:t>
            </a:r>
            <a:r>
              <a:rPr lang="en-US" sz="2000" dirty="0" err="1" smtClean="0"/>
              <a:t>unter</a:t>
            </a:r>
            <a:r>
              <a:rPr lang="en-US" sz="2000" dirty="0" smtClean="0"/>
              <a:t> </a:t>
            </a:r>
            <a:r>
              <a:rPr lang="en-US" sz="2000" dirty="0" err="1"/>
              <a:t>hohem</a:t>
            </a:r>
            <a:r>
              <a:rPr lang="en-US" sz="2000" dirty="0"/>
              <a:t> </a:t>
            </a:r>
            <a:r>
              <a:rPr lang="en-US" sz="2000" dirty="0" err="1" smtClean="0"/>
              <a:t>Ressourceneinsatz</a:t>
            </a:r>
            <a:r>
              <a:rPr lang="en-US" sz="2000" dirty="0" smtClean="0"/>
              <a:t>)</a:t>
            </a:r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 err="1" smtClean="0"/>
              <a:t>Konsens</a:t>
            </a:r>
            <a:r>
              <a:rPr lang="en-US" sz="2000" dirty="0" smtClean="0"/>
              <a:t> </a:t>
            </a:r>
            <a:r>
              <a:rPr lang="en-US" sz="2000" dirty="0" err="1" smtClean="0"/>
              <a:t>zwischen</a:t>
            </a:r>
            <a:r>
              <a:rPr lang="en-US" sz="2000" dirty="0" smtClean="0"/>
              <a:t> den </a:t>
            </a:r>
            <a:r>
              <a:rPr lang="en-US" sz="2000" dirty="0" err="1" smtClean="0"/>
              <a:t>Stakeholdern</a:t>
            </a:r>
            <a:r>
              <a:rPr lang="en-US" sz="2000" dirty="0" smtClean="0"/>
              <a:t> und –</a:t>
            </a:r>
            <a:r>
              <a:rPr lang="en-US" sz="2000" dirty="0" err="1" smtClean="0"/>
              <a:t>gruppen</a:t>
            </a:r>
            <a:r>
              <a:rPr lang="en-US" sz="2000" dirty="0" smtClean="0"/>
              <a:t>  </a:t>
            </a:r>
            <a:r>
              <a:rPr lang="en-US" sz="2000" dirty="0" err="1" smtClean="0"/>
              <a:t>erforderlich</a:t>
            </a:r>
            <a:r>
              <a:rPr lang="en-US" sz="2000" dirty="0" smtClean="0"/>
              <a:t>, </a:t>
            </a:r>
            <a:r>
              <a:rPr lang="en-US" sz="2000" dirty="0" err="1" smtClean="0"/>
              <a:t>aber</a:t>
            </a:r>
            <a:r>
              <a:rPr lang="en-US" sz="2000" dirty="0" smtClean="0"/>
              <a:t> </a:t>
            </a:r>
            <a:r>
              <a:rPr lang="en-US" sz="2000" dirty="0" err="1" smtClean="0"/>
              <a:t>nicht</a:t>
            </a:r>
            <a:r>
              <a:rPr lang="en-US" sz="2000" dirty="0" smtClean="0"/>
              <a:t> </a:t>
            </a:r>
            <a:r>
              <a:rPr lang="en-US" sz="2000" dirty="0" err="1" smtClean="0"/>
              <a:t>alle</a:t>
            </a:r>
            <a:r>
              <a:rPr lang="en-US" sz="2000" dirty="0" smtClean="0"/>
              <a:t> Stakeholder </a:t>
            </a:r>
            <a:r>
              <a:rPr lang="en-US" sz="2000" dirty="0" err="1" smtClean="0"/>
              <a:t>sind</a:t>
            </a:r>
            <a:r>
              <a:rPr lang="en-US" sz="2000" dirty="0" smtClean="0"/>
              <a:t> </a:t>
            </a:r>
            <a:r>
              <a:rPr lang="en-US" sz="2000" dirty="0" err="1" smtClean="0"/>
              <a:t>bei</a:t>
            </a:r>
            <a:r>
              <a:rPr lang="en-US" sz="2000" dirty="0" smtClean="0"/>
              <a:t> der </a:t>
            </a:r>
            <a:r>
              <a:rPr lang="en-US" sz="2000" dirty="0" err="1" smtClean="0"/>
              <a:t>Konzeption</a:t>
            </a:r>
            <a:r>
              <a:rPr lang="en-US" sz="2000" dirty="0" smtClean="0"/>
              <a:t> </a:t>
            </a:r>
            <a:r>
              <a:rPr lang="en-US" sz="2000" dirty="0" smtClean="0"/>
              <a:t> </a:t>
            </a:r>
            <a:r>
              <a:rPr lang="en-US" sz="2000" dirty="0" err="1" smtClean="0"/>
              <a:t>dabei</a:t>
            </a:r>
            <a:endParaRPr lang="en-US" sz="2000" dirty="0" smtClean="0"/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 err="1" smtClean="0"/>
              <a:t>Betreiber</a:t>
            </a:r>
            <a:r>
              <a:rPr lang="en-US" sz="2000" dirty="0"/>
              <a:t>- und </a:t>
            </a:r>
            <a:r>
              <a:rPr lang="en-US" sz="2000" dirty="0" err="1" smtClean="0"/>
              <a:t>Governancekonzept</a:t>
            </a:r>
            <a:r>
              <a:rPr lang="en-US" sz="2000" dirty="0" smtClean="0"/>
              <a:t> </a:t>
            </a:r>
            <a:r>
              <a:rPr lang="en-US" sz="2000" dirty="0" err="1"/>
              <a:t>sind</a:t>
            </a:r>
            <a:r>
              <a:rPr lang="en-US" sz="2000" dirty="0"/>
              <a:t> </a:t>
            </a:r>
            <a:r>
              <a:rPr lang="en-US" sz="2000" dirty="0" err="1"/>
              <a:t>aufgrund</a:t>
            </a:r>
            <a:r>
              <a:rPr lang="en-US" sz="2000" dirty="0"/>
              <a:t> </a:t>
            </a:r>
            <a:r>
              <a:rPr lang="en-US" sz="2000" dirty="0" smtClean="0"/>
              <a:t>der </a:t>
            </a:r>
            <a:r>
              <a:rPr lang="en-US" sz="2000" dirty="0" err="1" smtClean="0"/>
              <a:t>Interaktionseffekte</a:t>
            </a:r>
            <a:r>
              <a:rPr lang="en-US" sz="2000" dirty="0" smtClean="0"/>
              <a:t> </a:t>
            </a:r>
            <a:r>
              <a:rPr lang="en-US" sz="2000" dirty="0" err="1" smtClean="0"/>
              <a:t>ziwschen</a:t>
            </a:r>
            <a:r>
              <a:rPr lang="en-US" sz="2000" dirty="0" smtClean="0"/>
              <a:t> den </a:t>
            </a:r>
            <a:r>
              <a:rPr lang="en-US" sz="2000" dirty="0" err="1" smtClean="0"/>
              <a:t>Plattformen</a:t>
            </a:r>
            <a:r>
              <a:rPr lang="en-US" sz="2000" dirty="0" smtClean="0"/>
              <a:t> </a:t>
            </a:r>
            <a:r>
              <a:rPr lang="en-US" sz="2000" dirty="0" err="1" smtClean="0"/>
              <a:t>Netzwerkeffekte</a:t>
            </a:r>
            <a:r>
              <a:rPr lang="en-US" sz="2000" dirty="0" smtClean="0"/>
              <a:t> </a:t>
            </a:r>
            <a:r>
              <a:rPr lang="en-US" sz="2000" dirty="0" err="1"/>
              <a:t>dynamisch</a:t>
            </a:r>
            <a:r>
              <a:rPr lang="en-US" sz="2000" dirty="0"/>
              <a:t> und </a:t>
            </a:r>
            <a:r>
              <a:rPr lang="en-US" sz="2000" dirty="0" err="1"/>
              <a:t>müssen</a:t>
            </a:r>
            <a:r>
              <a:rPr lang="en-US" sz="2000" dirty="0"/>
              <a:t> </a:t>
            </a:r>
            <a:r>
              <a:rPr lang="en-US" sz="2000" b="1" dirty="0" err="1"/>
              <a:t>immer</a:t>
            </a:r>
            <a:r>
              <a:rPr lang="en-US" sz="2000" b="1" dirty="0"/>
              <a:t> </a:t>
            </a:r>
            <a:r>
              <a:rPr lang="en-US" sz="2000" b="1" dirty="0" err="1"/>
              <a:t>wieder</a:t>
            </a:r>
            <a:r>
              <a:rPr lang="en-US" sz="2000" b="1" dirty="0"/>
              <a:t> </a:t>
            </a:r>
            <a:r>
              <a:rPr lang="en-US" sz="2000" b="1" dirty="0" smtClean="0"/>
              <a:t>(</a:t>
            </a:r>
            <a:r>
              <a:rPr lang="en-US" sz="2000" b="1" dirty="0" err="1" smtClean="0"/>
              <a:t>proaktiv</a:t>
            </a:r>
            <a:r>
              <a:rPr lang="en-US" sz="2000" b="1" dirty="0" smtClean="0"/>
              <a:t>) </a:t>
            </a:r>
            <a:r>
              <a:rPr lang="en-US" sz="2000" b="1" dirty="0" err="1" smtClean="0"/>
              <a:t>angepasst</a:t>
            </a:r>
            <a:r>
              <a:rPr lang="en-US" sz="2000" b="1" dirty="0" smtClean="0"/>
              <a:t> </a:t>
            </a:r>
            <a:r>
              <a:rPr lang="en-US" sz="2000" dirty="0" err="1" smtClean="0"/>
              <a:t>werden</a:t>
            </a:r>
            <a:r>
              <a:rPr lang="en-US" sz="2000" dirty="0" smtClean="0"/>
              <a:t>, </a:t>
            </a:r>
            <a:r>
              <a:rPr lang="en-US" sz="2000" dirty="0" err="1" smtClean="0"/>
              <a:t>unter</a:t>
            </a:r>
            <a:r>
              <a:rPr lang="en-US" sz="2000" dirty="0" smtClean="0"/>
              <a:t> </a:t>
            </a:r>
            <a:r>
              <a:rPr lang="en-US" sz="2000" dirty="0" err="1" smtClean="0"/>
              <a:t>Beachtung</a:t>
            </a:r>
            <a:r>
              <a:rPr lang="en-US" sz="2000" dirty="0" smtClean="0"/>
              <a:t> </a:t>
            </a:r>
            <a:r>
              <a:rPr lang="en-US" sz="2000" dirty="0" err="1" smtClean="0"/>
              <a:t>aller</a:t>
            </a:r>
            <a:r>
              <a:rPr lang="en-US" sz="2000" dirty="0" smtClean="0"/>
              <a:t> </a:t>
            </a:r>
            <a:r>
              <a:rPr lang="en-US" sz="2000" dirty="0" err="1"/>
              <a:t>Anpruchsgruppen</a:t>
            </a:r>
            <a:r>
              <a:rPr lang="en-US" sz="2000" dirty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err="1" smtClean="0"/>
              <a:t>Bei</a:t>
            </a:r>
            <a:r>
              <a:rPr lang="en-US" sz="2000" dirty="0" smtClean="0"/>
              <a:t> </a:t>
            </a:r>
            <a:r>
              <a:rPr lang="en-US" sz="2000" dirty="0" err="1" smtClean="0"/>
              <a:t>wenigen</a:t>
            </a:r>
            <a:r>
              <a:rPr lang="en-US" sz="2000" dirty="0" smtClean="0"/>
              <a:t> </a:t>
            </a:r>
            <a:r>
              <a:rPr lang="en-US" sz="2000" dirty="0" err="1" smtClean="0"/>
              <a:t>Plattformen</a:t>
            </a:r>
            <a:r>
              <a:rPr lang="en-US" sz="2000" dirty="0" smtClean="0"/>
              <a:t> </a:t>
            </a:r>
            <a:r>
              <a:rPr lang="en-US" sz="2000" dirty="0" err="1" smtClean="0"/>
              <a:t>ein</a:t>
            </a:r>
            <a:r>
              <a:rPr lang="en-US" sz="2000" dirty="0" smtClean="0"/>
              <a:t> </a:t>
            </a:r>
            <a:r>
              <a:rPr lang="en-US" sz="2000" dirty="0" err="1" smtClean="0"/>
              <a:t>Markt</a:t>
            </a:r>
            <a:r>
              <a:rPr lang="en-US" sz="2000" dirty="0" smtClean="0"/>
              <a:t> </a:t>
            </a:r>
            <a:r>
              <a:rPr lang="en-US" sz="2000" dirty="0" err="1" smtClean="0"/>
              <a:t>für</a:t>
            </a:r>
            <a:r>
              <a:rPr lang="en-US" sz="2000" dirty="0" smtClean="0"/>
              <a:t> “</a:t>
            </a:r>
            <a:r>
              <a:rPr lang="en-US" sz="2000" dirty="0" err="1" smtClean="0"/>
              <a:t>Spiele</a:t>
            </a:r>
            <a:r>
              <a:rPr lang="en-US" sz="2000" dirty="0" smtClean="0"/>
              <a:t>” , </a:t>
            </a:r>
            <a:r>
              <a:rPr lang="en-US" sz="2000" dirty="0" err="1" smtClean="0"/>
              <a:t>d.h</a:t>
            </a:r>
            <a:r>
              <a:rPr lang="en-US" sz="2000" dirty="0" smtClean="0"/>
              <a:t>. </a:t>
            </a:r>
            <a:r>
              <a:rPr lang="en-US" sz="2000" dirty="0" err="1" smtClean="0"/>
              <a:t>Plattformen</a:t>
            </a:r>
            <a:r>
              <a:rPr lang="en-US" sz="2000" dirty="0" smtClean="0"/>
              <a:t> </a:t>
            </a:r>
            <a:r>
              <a:rPr lang="en-US" sz="2000" dirty="0" err="1" smtClean="0"/>
              <a:t>stellen</a:t>
            </a:r>
            <a:r>
              <a:rPr lang="en-US" sz="2000" dirty="0" smtClean="0"/>
              <a:t> </a:t>
            </a:r>
            <a:r>
              <a:rPr lang="en-US" sz="2000" dirty="0" err="1" smtClean="0"/>
              <a:t>hohe</a:t>
            </a:r>
            <a:r>
              <a:rPr lang="en-US" sz="2000" dirty="0" smtClean="0"/>
              <a:t> </a:t>
            </a:r>
            <a:r>
              <a:rPr lang="en-US" sz="2000" dirty="0" err="1" smtClean="0"/>
              <a:t>Anforderung</a:t>
            </a:r>
            <a:r>
              <a:rPr lang="en-US" sz="2000" dirty="0" smtClean="0"/>
              <a:t> an die  </a:t>
            </a:r>
            <a:r>
              <a:rPr lang="en-US" sz="2000" dirty="0" err="1" smtClean="0"/>
              <a:t>strategischen</a:t>
            </a:r>
            <a:r>
              <a:rPr lang="en-US" sz="2000" dirty="0" smtClean="0"/>
              <a:t> </a:t>
            </a:r>
            <a:r>
              <a:rPr lang="en-US" sz="2000" dirty="0" err="1" smtClean="0"/>
              <a:t>Fähigkeiten</a:t>
            </a:r>
            <a:r>
              <a:rPr lang="en-US" sz="2000" dirty="0" smtClean="0"/>
              <a:t> </a:t>
            </a:r>
            <a:r>
              <a:rPr lang="en-US" sz="2000" dirty="0" err="1" smtClean="0"/>
              <a:t>ihrer</a:t>
            </a:r>
            <a:r>
              <a:rPr lang="en-US" sz="2000" dirty="0" smtClean="0"/>
              <a:t> </a:t>
            </a:r>
            <a:r>
              <a:rPr lang="en-US" sz="2000" dirty="0" err="1" smtClean="0"/>
              <a:t>Betreiber</a:t>
            </a:r>
            <a:endParaRPr lang="en-US" sz="2000" dirty="0"/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86604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5462" y="1160258"/>
            <a:ext cx="9082562" cy="392317"/>
          </a:xfrm>
        </p:spPr>
        <p:txBody>
          <a:bodyPr/>
          <a:lstStyle/>
          <a:p>
            <a:r>
              <a:rPr lang="en-US" sz="2000" dirty="0" smtClean="0"/>
              <a:t>Von der </a:t>
            </a:r>
            <a:r>
              <a:rPr lang="en-US" sz="2000" dirty="0" err="1" smtClean="0"/>
              <a:t>Komplettintegration</a:t>
            </a:r>
            <a:r>
              <a:rPr lang="en-US" sz="2000" dirty="0" smtClean="0"/>
              <a:t> </a:t>
            </a:r>
            <a:r>
              <a:rPr lang="en-US" sz="2000" dirty="0" err="1" smtClean="0"/>
              <a:t>zur</a:t>
            </a:r>
            <a:r>
              <a:rPr lang="en-US" sz="2000" dirty="0" smtClean="0"/>
              <a:t> Supply Chain</a:t>
            </a:r>
            <a:endParaRPr lang="en-US" sz="2000" dirty="0"/>
          </a:p>
        </p:txBody>
      </p:sp>
      <p:pic>
        <p:nvPicPr>
          <p:cNvPr id="6" name="Picture 6" descr="http://www.edibasics.co.uk/wp-content/themes/EDI-Basics/images/industry-auto-supply-chain-structur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7106" y="2985428"/>
            <a:ext cx="5676296" cy="3256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Inhaltsplatzhalter 2"/>
          <p:cNvSpPr txBox="1">
            <a:spLocks/>
          </p:cNvSpPr>
          <p:nvPr/>
        </p:nvSpPr>
        <p:spPr bwMode="auto">
          <a:xfrm>
            <a:off x="385275" y="1736054"/>
            <a:ext cx="8373450" cy="1628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Arial Narrow" pitchFamily="34" charset="0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 Narrow" pitchFamily="34" charset="0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itchFamily="34" charset="0"/>
              </a:defRPr>
            </a:lvl5pPr>
            <a:lvl6pPr marL="2438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lvl="0">
              <a:buFont typeface="Arial" pitchFamily="34" charset="0"/>
              <a:buChar char="•"/>
            </a:pPr>
            <a:r>
              <a:rPr lang="en-US" sz="1800" dirty="0" err="1" smtClean="0"/>
              <a:t>Sequentiale</a:t>
            </a:r>
            <a:r>
              <a:rPr lang="en-US" sz="1800" dirty="0"/>
              <a:t>, </a:t>
            </a:r>
            <a:r>
              <a:rPr lang="en-US" sz="1800" dirty="0" err="1"/>
              <a:t>lineare</a:t>
            </a:r>
            <a:r>
              <a:rPr lang="en-US" sz="1800" dirty="0"/>
              <a:t> </a:t>
            </a:r>
            <a:r>
              <a:rPr lang="en-US" sz="1800" dirty="0" err="1"/>
              <a:t>Anbieter-Käufer</a:t>
            </a:r>
            <a:r>
              <a:rPr lang="en-US" sz="1800" dirty="0"/>
              <a:t> </a:t>
            </a:r>
            <a:r>
              <a:rPr lang="en-US" sz="1800" dirty="0" err="1"/>
              <a:t>Beziehung</a:t>
            </a:r>
            <a:r>
              <a:rPr lang="en-US" sz="1800" dirty="0"/>
              <a:t> </a:t>
            </a:r>
            <a:endParaRPr lang="en-US" sz="1800" dirty="0" smtClean="0"/>
          </a:p>
          <a:p>
            <a:pPr lvl="0">
              <a:buFont typeface="Arial" pitchFamily="34" charset="0"/>
              <a:buChar char="•"/>
            </a:pPr>
            <a:r>
              <a:rPr lang="en-US" sz="1800" dirty="0" err="1" smtClean="0"/>
              <a:t>Direkte</a:t>
            </a:r>
            <a:r>
              <a:rPr lang="en-US" sz="1800" dirty="0" smtClean="0"/>
              <a:t> </a:t>
            </a:r>
            <a:r>
              <a:rPr lang="en-US" sz="1800" dirty="0"/>
              <a:t>und </a:t>
            </a:r>
            <a:r>
              <a:rPr lang="en-US" sz="1800" dirty="0" err="1"/>
              <a:t>definierte</a:t>
            </a:r>
            <a:r>
              <a:rPr lang="en-US" sz="1800" dirty="0"/>
              <a:t> </a:t>
            </a:r>
            <a:r>
              <a:rPr lang="en-US" sz="1800" dirty="0" err="1" smtClean="0"/>
              <a:t>Beziehungen</a:t>
            </a:r>
            <a:r>
              <a:rPr lang="en-US" sz="1800" dirty="0" smtClean="0"/>
              <a:t> - Output </a:t>
            </a:r>
            <a:r>
              <a:rPr lang="en-US" sz="1800" dirty="0" err="1"/>
              <a:t>einer</a:t>
            </a:r>
            <a:r>
              <a:rPr lang="en-US" sz="1800" dirty="0"/>
              <a:t> Firma </a:t>
            </a:r>
            <a:r>
              <a:rPr lang="en-US" sz="1800" dirty="0" err="1" smtClean="0"/>
              <a:t>ist</a:t>
            </a:r>
            <a:r>
              <a:rPr lang="en-US" sz="1800" dirty="0" smtClean="0"/>
              <a:t> der </a:t>
            </a:r>
            <a:r>
              <a:rPr lang="en-US" sz="1800" dirty="0"/>
              <a:t>Input </a:t>
            </a:r>
            <a:r>
              <a:rPr lang="en-US" sz="1800" dirty="0" err="1"/>
              <a:t>einer</a:t>
            </a:r>
            <a:r>
              <a:rPr lang="en-US" sz="1800" dirty="0"/>
              <a:t> </a:t>
            </a:r>
            <a:r>
              <a:rPr lang="en-US" sz="1800" dirty="0" err="1" smtClean="0"/>
              <a:t>anderen</a:t>
            </a:r>
            <a:endParaRPr lang="en-US" sz="1800" dirty="0" smtClean="0"/>
          </a:p>
          <a:p>
            <a:pPr lvl="0">
              <a:buFont typeface="Arial" pitchFamily="34" charset="0"/>
              <a:buChar char="•"/>
            </a:pPr>
            <a:r>
              <a:rPr lang="en-US" sz="1800" dirty="0" err="1" smtClean="0"/>
              <a:t>Möglichkeit</a:t>
            </a:r>
            <a:r>
              <a:rPr lang="en-US" sz="1800" dirty="0" smtClean="0"/>
              <a:t> </a:t>
            </a:r>
            <a:r>
              <a:rPr lang="en-US" sz="1800" dirty="0" err="1" smtClean="0"/>
              <a:t>einer</a:t>
            </a:r>
            <a:r>
              <a:rPr lang="en-US" sz="1800" dirty="0" smtClean="0"/>
              <a:t> end-to-end </a:t>
            </a:r>
            <a:r>
              <a:rPr lang="en-US" sz="1800" dirty="0" err="1" smtClean="0"/>
              <a:t>Betrachtung</a:t>
            </a:r>
            <a:r>
              <a:rPr lang="en-US" sz="1800" dirty="0" smtClean="0"/>
              <a:t> (</a:t>
            </a:r>
            <a:r>
              <a:rPr lang="en-US" sz="1800" dirty="0" err="1" smtClean="0"/>
              <a:t>nicht</a:t>
            </a:r>
            <a:r>
              <a:rPr lang="en-US" sz="1800" dirty="0" smtClean="0"/>
              <a:t> </a:t>
            </a:r>
            <a:r>
              <a:rPr lang="en-US" sz="1800" dirty="0" err="1" smtClean="0"/>
              <a:t>nur</a:t>
            </a:r>
            <a:r>
              <a:rPr lang="en-US" sz="1800" dirty="0" smtClean="0"/>
              <a:t> </a:t>
            </a:r>
            <a:r>
              <a:rPr lang="en-US" sz="1800" dirty="0" err="1" smtClean="0"/>
              <a:t>im</a:t>
            </a:r>
            <a:r>
              <a:rPr lang="en-US" sz="1800" dirty="0" smtClean="0"/>
              <a:t> </a:t>
            </a:r>
            <a:r>
              <a:rPr lang="en-US" sz="1800" dirty="0" err="1" smtClean="0"/>
              <a:t>Einzelfall</a:t>
            </a:r>
            <a:r>
              <a:rPr lang="en-US" sz="1800" dirty="0"/>
              <a:t>)</a:t>
            </a:r>
            <a:r>
              <a:rPr lang="en-US" sz="1800" dirty="0" smtClean="0"/>
              <a:t>  </a:t>
            </a:r>
          </a:p>
          <a:p>
            <a:pPr lvl="0">
              <a:buFont typeface="Arial" pitchFamily="34" charset="0"/>
              <a:buChar char="•"/>
            </a:pPr>
            <a:endParaRPr lang="en-US" sz="1050" i="1" dirty="0"/>
          </a:p>
        </p:txBody>
      </p:sp>
    </p:spTree>
    <p:extLst>
      <p:ext uri="{BB962C8B-B14F-4D97-AF65-F5344CB8AC3E}">
        <p14:creationId xmlns:p14="http://schemas.microsoft.com/office/powerpoint/2010/main" val="119762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2159" y="3103100"/>
            <a:ext cx="4951846" cy="2928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5275" y="839788"/>
            <a:ext cx="9082562" cy="392317"/>
          </a:xfrm>
        </p:spPr>
        <p:txBody>
          <a:bodyPr/>
          <a:lstStyle/>
          <a:p>
            <a:r>
              <a:rPr lang="en-US" dirty="0" smtClean="0"/>
              <a:t>…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Wertschöpfungsnetzwerken</a:t>
            </a:r>
            <a:endParaRPr lang="en-US" dirty="0"/>
          </a:p>
        </p:txBody>
      </p:sp>
      <p:sp>
        <p:nvSpPr>
          <p:cNvPr id="3" name="AutoShape 2" descr="http://t0.gstatic.com/images?q=tbn:ANd9GcTfxTwc2InEmhAtVvUDHo8Ns2bKQZEXwIteLaJBoIK6HbIXO31XRA"/>
          <p:cNvSpPr>
            <a:spLocks noChangeAspect="1" noChangeArrowheads="1"/>
          </p:cNvSpPr>
          <p:nvPr/>
        </p:nvSpPr>
        <p:spPr bwMode="auto">
          <a:xfrm>
            <a:off x="155575" y="-769938"/>
            <a:ext cx="2847975" cy="1609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Inhaltsplatzhalter 2"/>
          <p:cNvSpPr txBox="1">
            <a:spLocks/>
          </p:cNvSpPr>
          <p:nvPr/>
        </p:nvSpPr>
        <p:spPr bwMode="auto">
          <a:xfrm>
            <a:off x="385275" y="1736054"/>
            <a:ext cx="8373450" cy="1628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Arial Narrow" pitchFamily="34" charset="0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Arial Narrow" pitchFamily="34" charset="0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 Narrow" pitchFamily="34" charset="0"/>
              </a:defRPr>
            </a:lvl5pPr>
            <a:lvl6pPr marL="2438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6pPr>
            <a:lvl7pPr marL="2895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7pPr>
            <a:lvl8pPr marL="3352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8pPr>
            <a:lvl9pPr marL="3810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dirty="0" err="1" smtClean="0"/>
              <a:t>Autonome</a:t>
            </a:r>
            <a:r>
              <a:rPr lang="en-US" sz="1800" dirty="0" smtClean="0"/>
              <a:t> </a:t>
            </a:r>
            <a:r>
              <a:rPr lang="en-US" sz="1800" dirty="0" err="1" smtClean="0"/>
              <a:t>Firmen</a:t>
            </a:r>
            <a:r>
              <a:rPr lang="en-US" sz="1800" dirty="0" smtClean="0"/>
              <a:t>, die </a:t>
            </a:r>
            <a:r>
              <a:rPr lang="en-US" sz="1800" dirty="0" err="1" smtClean="0"/>
              <a:t>sich</a:t>
            </a:r>
            <a:r>
              <a:rPr lang="en-US" sz="1800" dirty="0" smtClean="0"/>
              <a:t> </a:t>
            </a:r>
            <a:r>
              <a:rPr lang="en-US" sz="1800" dirty="0" err="1"/>
              <a:t>für</a:t>
            </a:r>
            <a:r>
              <a:rPr lang="en-US" sz="1800" dirty="0"/>
              <a:t> die </a:t>
            </a:r>
            <a:r>
              <a:rPr lang="en-US" sz="1800" dirty="0" err="1"/>
              <a:t>gemeinsame</a:t>
            </a:r>
            <a:r>
              <a:rPr lang="en-US" sz="1800" dirty="0"/>
              <a:t> </a:t>
            </a:r>
            <a:r>
              <a:rPr lang="en-US" sz="1800" dirty="0" err="1"/>
              <a:t>Produktion</a:t>
            </a:r>
            <a:r>
              <a:rPr lang="en-US" sz="1800" dirty="0"/>
              <a:t> von </a:t>
            </a:r>
            <a:r>
              <a:rPr lang="en-US" sz="1800" dirty="0" err="1"/>
              <a:t>Produkten</a:t>
            </a:r>
            <a:r>
              <a:rPr lang="en-US" sz="1800" dirty="0"/>
              <a:t> und Services </a:t>
            </a:r>
            <a:r>
              <a:rPr lang="en-US" sz="1800" dirty="0" err="1"/>
              <a:t>basierend</a:t>
            </a:r>
            <a:r>
              <a:rPr lang="en-US" sz="1800" dirty="0"/>
              <a:t>  </a:t>
            </a:r>
            <a:r>
              <a:rPr lang="en-US" sz="1800" dirty="0" smtClean="0"/>
              <a:t>auf </a:t>
            </a:r>
            <a:r>
              <a:rPr lang="en-US" sz="1800" dirty="0" err="1" smtClean="0"/>
              <a:t>Verträgen</a:t>
            </a:r>
            <a:r>
              <a:rPr lang="en-US" sz="1800" dirty="0" smtClean="0"/>
              <a:t> </a:t>
            </a:r>
            <a:r>
              <a:rPr lang="en-US" sz="1800" dirty="0" err="1" smtClean="0"/>
              <a:t>zusammenschließen</a:t>
            </a:r>
            <a:endParaRPr lang="en-US" sz="1800" dirty="0" smtClean="0"/>
          </a:p>
          <a:p>
            <a:endParaRPr lang="en-US" sz="1800" dirty="0"/>
          </a:p>
          <a:p>
            <a:r>
              <a:rPr lang="en-US" sz="1800" dirty="0" err="1" smtClean="0"/>
              <a:t>Ausprägungen</a:t>
            </a:r>
            <a:r>
              <a:rPr lang="en-US" sz="1800" dirty="0" smtClean="0"/>
              <a:t> von </a:t>
            </a:r>
            <a:r>
              <a:rPr lang="en-US" sz="1800" dirty="0" err="1" smtClean="0"/>
              <a:t>Netzwerken</a:t>
            </a:r>
            <a:r>
              <a:rPr lang="en-US" sz="1800" dirty="0" smtClean="0"/>
              <a:t> </a:t>
            </a:r>
            <a:r>
              <a:rPr lang="en-US" sz="1800" dirty="0" err="1" smtClean="0"/>
              <a:t>können</a:t>
            </a:r>
            <a:r>
              <a:rPr lang="en-US" sz="1800" dirty="0" smtClean="0"/>
              <a:t> stark </a:t>
            </a:r>
            <a:r>
              <a:rPr lang="en-US" sz="1800" dirty="0" err="1" smtClean="0"/>
              <a:t>variieren</a:t>
            </a:r>
            <a:endParaRPr lang="de-DE" sz="1800" dirty="0" smtClean="0"/>
          </a:p>
          <a:p>
            <a:pPr lvl="1"/>
            <a:r>
              <a:rPr lang="de-DE" sz="1600" dirty="0" smtClean="0"/>
              <a:t>Macht vs. Abhängigkeit</a:t>
            </a:r>
          </a:p>
          <a:p>
            <a:pPr lvl="1"/>
            <a:r>
              <a:rPr lang="de-DE" sz="1600" dirty="0" smtClean="0"/>
              <a:t>Nähe vs. Abstand der Produkte</a:t>
            </a:r>
          </a:p>
          <a:p>
            <a:pPr lvl="1"/>
            <a:r>
              <a:rPr lang="de-DE" sz="1600" dirty="0" smtClean="0"/>
              <a:t>Symmetrie vs. Asymmetrie</a:t>
            </a:r>
          </a:p>
          <a:p>
            <a:pPr lvl="1"/>
            <a:r>
              <a:rPr lang="de-DE" sz="1600" dirty="0" smtClean="0"/>
              <a:t>Maß an Transparenz</a:t>
            </a:r>
          </a:p>
          <a:p>
            <a:pPr lvl="1"/>
            <a:r>
              <a:rPr lang="de-DE" sz="1600" dirty="0" smtClean="0"/>
              <a:t>Kooperation vs. Konflikte</a:t>
            </a:r>
          </a:p>
          <a:p>
            <a:pPr lvl="1"/>
            <a:r>
              <a:rPr lang="de-DE" sz="1600" dirty="0" smtClean="0"/>
              <a:t>Kontinuität der Beziehungen</a:t>
            </a:r>
          </a:p>
          <a:p>
            <a:pPr lvl="1"/>
            <a:r>
              <a:rPr lang="de-DE" sz="1600" dirty="0" smtClean="0"/>
              <a:t>Grad der Vernetzungen</a:t>
            </a:r>
          </a:p>
        </p:txBody>
      </p:sp>
    </p:spTree>
    <p:extLst>
      <p:ext uri="{BB962C8B-B14F-4D97-AF65-F5344CB8AC3E}">
        <p14:creationId xmlns:p14="http://schemas.microsoft.com/office/powerpoint/2010/main" val="289376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3588" y="839624"/>
            <a:ext cx="8373450" cy="407795"/>
          </a:xfrm>
        </p:spPr>
        <p:txBody>
          <a:bodyPr/>
          <a:lstStyle/>
          <a:p>
            <a:r>
              <a:rPr lang="de-DE" dirty="0" smtClean="0"/>
              <a:t>…  samt </a:t>
            </a:r>
            <a:r>
              <a:rPr lang="de-DE" dirty="0" smtClean="0"/>
              <a:t>Betreibermodellen </a:t>
            </a:r>
            <a:r>
              <a:rPr lang="de-DE" dirty="0" smtClean="0"/>
              <a:t>….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01122" y="1297133"/>
            <a:ext cx="8373450" cy="4095750"/>
          </a:xfrm>
        </p:spPr>
        <p:txBody>
          <a:bodyPr/>
          <a:lstStyle/>
          <a:p>
            <a:r>
              <a:rPr lang="de-DE" sz="2000" dirty="0" smtClean="0"/>
              <a:t>Aufteilung der Rollen  Eigentümer und Betreiber über die Lebensphasen eines Vorhabens hinweg, oft als PPP</a:t>
            </a:r>
          </a:p>
          <a:p>
            <a:endParaRPr lang="de-DE" sz="2000" dirty="0"/>
          </a:p>
          <a:p>
            <a:r>
              <a:rPr lang="de-DE" sz="2000" dirty="0" smtClean="0"/>
              <a:t>BOT </a:t>
            </a:r>
            <a:r>
              <a:rPr lang="de-DE" sz="2000" dirty="0"/>
              <a:t>(</a:t>
            </a:r>
            <a:r>
              <a:rPr lang="de-DE" sz="2000" dirty="0" err="1"/>
              <a:t>Build</a:t>
            </a:r>
            <a:r>
              <a:rPr lang="de-DE" sz="2000" dirty="0"/>
              <a:t> </a:t>
            </a:r>
            <a:r>
              <a:rPr lang="de-DE" sz="2000" dirty="0" err="1"/>
              <a:t>Operate</a:t>
            </a:r>
            <a:r>
              <a:rPr lang="de-DE" sz="2000" dirty="0"/>
              <a:t> Transfer) </a:t>
            </a:r>
            <a:endParaRPr lang="de-DE" sz="2000" dirty="0" smtClean="0"/>
          </a:p>
          <a:p>
            <a:pPr lvl="1"/>
            <a:r>
              <a:rPr lang="de-DE" sz="2000" dirty="0" smtClean="0"/>
              <a:t>Bauphase (</a:t>
            </a:r>
            <a:r>
              <a:rPr lang="de-DE" sz="2000" dirty="0" err="1" smtClean="0"/>
              <a:t>evtl</a:t>
            </a:r>
            <a:r>
              <a:rPr lang="de-DE" sz="2000" dirty="0" smtClean="0"/>
              <a:t> mit Übertragung von Eigentumsrechten)</a:t>
            </a:r>
          </a:p>
          <a:p>
            <a:pPr lvl="1"/>
            <a:r>
              <a:rPr lang="de-DE" sz="2000" dirty="0" smtClean="0"/>
              <a:t>Konzessionsphase</a:t>
            </a:r>
          </a:p>
          <a:p>
            <a:pPr lvl="1"/>
            <a:r>
              <a:rPr lang="de-DE" sz="2000" dirty="0" smtClean="0"/>
              <a:t>Transfer-</a:t>
            </a:r>
            <a:r>
              <a:rPr lang="de-DE" sz="2000" dirty="0" err="1" smtClean="0"/>
              <a:t>Step</a:t>
            </a:r>
            <a:endParaRPr lang="de-DE" sz="2000" dirty="0" smtClean="0"/>
          </a:p>
          <a:p>
            <a:pPr lvl="1"/>
            <a:endParaRPr lang="de-DE" sz="2000" dirty="0" smtClean="0"/>
          </a:p>
          <a:p>
            <a:r>
              <a:rPr lang="de-DE" sz="2000" dirty="0" smtClean="0"/>
              <a:t>Oder auch als </a:t>
            </a:r>
          </a:p>
          <a:p>
            <a:pPr lvl="1"/>
            <a:r>
              <a:rPr lang="de-DE" sz="2000" dirty="0" err="1" smtClean="0"/>
              <a:t>Rehabilitate</a:t>
            </a:r>
            <a:r>
              <a:rPr lang="de-DE" sz="2000" dirty="0" smtClean="0"/>
              <a:t> </a:t>
            </a:r>
            <a:r>
              <a:rPr lang="de-DE" sz="2000" dirty="0" err="1"/>
              <a:t>Operate</a:t>
            </a:r>
            <a:r>
              <a:rPr lang="de-DE" sz="2000" dirty="0"/>
              <a:t> Transfer (ROT) </a:t>
            </a:r>
            <a:endParaRPr lang="de-DE" sz="2000" dirty="0" smtClean="0"/>
          </a:p>
          <a:p>
            <a:pPr lvl="1"/>
            <a:r>
              <a:rPr lang="de-DE" sz="2000" dirty="0" err="1" smtClean="0"/>
              <a:t>Build</a:t>
            </a:r>
            <a:r>
              <a:rPr lang="de-DE" sz="2000" dirty="0" smtClean="0"/>
              <a:t> </a:t>
            </a:r>
            <a:r>
              <a:rPr lang="de-DE" sz="2000" dirty="0"/>
              <a:t>Lease </a:t>
            </a:r>
            <a:r>
              <a:rPr lang="de-DE" sz="2000" dirty="0" err="1"/>
              <a:t>Operate</a:t>
            </a:r>
            <a:r>
              <a:rPr lang="de-DE" sz="2000" dirty="0"/>
              <a:t> Transfer (BLOT</a:t>
            </a:r>
            <a:r>
              <a:rPr lang="de-DE" sz="2000" dirty="0" smtClean="0"/>
              <a:t>)</a:t>
            </a:r>
          </a:p>
          <a:p>
            <a:pPr lvl="1"/>
            <a:r>
              <a:rPr lang="de-DE" sz="2000" dirty="0" err="1" smtClean="0"/>
              <a:t>Build</a:t>
            </a:r>
            <a:r>
              <a:rPr lang="de-DE" sz="2000" dirty="0" smtClean="0"/>
              <a:t> -</a:t>
            </a:r>
            <a:r>
              <a:rPr lang="de-DE" sz="2000" dirty="0" err="1" smtClean="0"/>
              <a:t>Own</a:t>
            </a:r>
            <a:r>
              <a:rPr lang="de-DE" sz="2000" dirty="0" smtClean="0"/>
              <a:t> </a:t>
            </a:r>
            <a:r>
              <a:rPr lang="de-DE" sz="2000" dirty="0" err="1"/>
              <a:t>Operate</a:t>
            </a:r>
            <a:r>
              <a:rPr lang="de-DE" sz="2000" dirty="0"/>
              <a:t> </a:t>
            </a:r>
            <a:r>
              <a:rPr lang="de-DE" sz="2000" dirty="0" smtClean="0"/>
              <a:t>-Transfer </a:t>
            </a:r>
            <a:r>
              <a:rPr lang="de-DE" sz="2000" dirty="0"/>
              <a:t>(BOOT) </a:t>
            </a:r>
            <a:endParaRPr lang="de-DE" sz="2000" dirty="0" smtClean="0"/>
          </a:p>
          <a:p>
            <a:pPr lvl="1"/>
            <a:r>
              <a:rPr lang="de-DE" sz="2000" dirty="0" err="1" smtClean="0"/>
              <a:t>Build</a:t>
            </a:r>
            <a:r>
              <a:rPr lang="de-DE" sz="2000" dirty="0" smtClean="0"/>
              <a:t> </a:t>
            </a:r>
            <a:r>
              <a:rPr lang="de-DE" sz="2000" dirty="0" err="1"/>
              <a:t>Own</a:t>
            </a:r>
            <a:r>
              <a:rPr lang="de-DE" sz="2000" dirty="0"/>
              <a:t> </a:t>
            </a:r>
            <a:r>
              <a:rPr lang="de-DE" sz="2000" dirty="0" err="1"/>
              <a:t>Operate</a:t>
            </a:r>
            <a:r>
              <a:rPr lang="de-DE" sz="2000" dirty="0"/>
              <a:t> (BOO</a:t>
            </a:r>
            <a:r>
              <a:rPr lang="de-DE" sz="2000" dirty="0" smtClean="0"/>
              <a:t>)</a:t>
            </a:r>
          </a:p>
          <a:p>
            <a:pPr lvl="1"/>
            <a:r>
              <a:rPr lang="de-DE" sz="2000" dirty="0" smtClean="0"/>
              <a:t>…</a:t>
            </a:r>
            <a:endParaRPr lang="de-DE" sz="2000" dirty="0"/>
          </a:p>
          <a:p>
            <a:pPr lvl="1"/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906939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el 1"/>
          <p:cNvSpPr>
            <a:spLocks noGrp="1"/>
          </p:cNvSpPr>
          <p:nvPr>
            <p:ph type="title"/>
          </p:nvPr>
        </p:nvSpPr>
        <p:spPr>
          <a:xfrm>
            <a:off x="292100" y="692150"/>
            <a:ext cx="8343900" cy="804863"/>
          </a:xfrm>
        </p:spPr>
        <p:txBody>
          <a:bodyPr anchor="t"/>
          <a:lstStyle/>
          <a:p>
            <a:pPr eaLnBrk="1" hangingPunct="1"/>
            <a:r>
              <a:rPr lang="de-DE" dirty="0" smtClean="0"/>
              <a:t>… zum Serviceökosystem z.B.  </a:t>
            </a:r>
            <a:r>
              <a:rPr lang="de-DE" dirty="0" err="1" smtClean="0"/>
              <a:t>Cloud</a:t>
            </a:r>
            <a:r>
              <a:rPr lang="de-DE" dirty="0" smtClean="0"/>
              <a:t> </a:t>
            </a:r>
            <a:r>
              <a:rPr lang="de-DE" dirty="0" smtClean="0"/>
              <a:t>Services</a:t>
            </a:r>
          </a:p>
        </p:txBody>
      </p:sp>
      <p:grpSp>
        <p:nvGrpSpPr>
          <p:cNvPr id="2" name="Group 6"/>
          <p:cNvGrpSpPr>
            <a:grpSpLocks noChangeAspect="1"/>
          </p:cNvGrpSpPr>
          <p:nvPr/>
        </p:nvGrpSpPr>
        <p:grpSpPr bwMode="auto">
          <a:xfrm>
            <a:off x="292100" y="1268413"/>
            <a:ext cx="8596313" cy="4887912"/>
            <a:chOff x="172" y="622"/>
            <a:chExt cx="5415" cy="3079"/>
          </a:xfrm>
        </p:grpSpPr>
        <p:sp>
          <p:nvSpPr>
            <p:cNvPr id="497" name="AutoShape 5"/>
            <p:cNvSpPr>
              <a:spLocks noChangeAspect="1" noChangeArrowheads="1" noTextEdit="1"/>
            </p:cNvSpPr>
            <p:nvPr/>
          </p:nvSpPr>
          <p:spPr bwMode="auto">
            <a:xfrm>
              <a:off x="172" y="622"/>
              <a:ext cx="5415" cy="30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kern="0" dirty="0">
                <a:solidFill>
                  <a:sysClr val="windowText" lastClr="000000"/>
                </a:solidFill>
                <a:latin typeface="Arial"/>
                <a:ea typeface="+mn-ea"/>
              </a:endParaRPr>
            </a:p>
          </p:txBody>
        </p:sp>
        <p:grpSp>
          <p:nvGrpSpPr>
            <p:cNvPr id="3" name="Group 207"/>
            <p:cNvGrpSpPr>
              <a:grpSpLocks/>
            </p:cNvGrpSpPr>
            <p:nvPr/>
          </p:nvGrpSpPr>
          <p:grpSpPr bwMode="auto">
            <a:xfrm>
              <a:off x="184" y="634"/>
              <a:ext cx="5394" cy="3060"/>
              <a:chOff x="184" y="634"/>
              <a:chExt cx="5394" cy="3060"/>
            </a:xfrm>
          </p:grpSpPr>
          <p:sp>
            <p:nvSpPr>
              <p:cNvPr id="802" name="Rectangle 7"/>
              <p:cNvSpPr>
                <a:spLocks noChangeArrowheads="1"/>
              </p:cNvSpPr>
              <p:nvPr/>
            </p:nvSpPr>
            <p:spPr bwMode="auto">
              <a:xfrm>
                <a:off x="184" y="634"/>
                <a:ext cx="5394" cy="306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803" name="Rectangle 8"/>
              <p:cNvSpPr>
                <a:spLocks noChangeArrowheads="1"/>
              </p:cNvSpPr>
              <p:nvPr/>
            </p:nvSpPr>
            <p:spPr bwMode="auto">
              <a:xfrm>
                <a:off x="292" y="742"/>
                <a:ext cx="2382" cy="2838"/>
              </a:xfrm>
              <a:prstGeom prst="rect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804" name="Freeform 9"/>
              <p:cNvSpPr>
                <a:spLocks/>
              </p:cNvSpPr>
              <p:nvPr/>
            </p:nvSpPr>
            <p:spPr bwMode="auto">
              <a:xfrm>
                <a:off x="2630" y="1085"/>
                <a:ext cx="92" cy="2040"/>
              </a:xfrm>
              <a:custGeom>
                <a:avLst/>
                <a:gdLst/>
                <a:ahLst/>
                <a:cxnLst>
                  <a:cxn ang="0">
                    <a:pos x="245" y="5326"/>
                  </a:cxn>
                  <a:cxn ang="0">
                    <a:pos x="245" y="126"/>
                  </a:cxn>
                  <a:cxn ang="0">
                    <a:pos x="242" y="121"/>
                  </a:cxn>
                  <a:cxn ang="0">
                    <a:pos x="121" y="0"/>
                  </a:cxn>
                  <a:cxn ang="0">
                    <a:pos x="121" y="0"/>
                  </a:cxn>
                  <a:cxn ang="0">
                    <a:pos x="0" y="121"/>
                  </a:cxn>
                  <a:cxn ang="0">
                    <a:pos x="5" y="126"/>
                  </a:cxn>
                  <a:cxn ang="0">
                    <a:pos x="5" y="5326"/>
                  </a:cxn>
                  <a:cxn ang="0">
                    <a:pos x="0" y="5321"/>
                  </a:cxn>
                  <a:cxn ang="0">
                    <a:pos x="121" y="5442"/>
                  </a:cxn>
                  <a:cxn ang="0">
                    <a:pos x="242" y="5321"/>
                  </a:cxn>
                  <a:cxn ang="0">
                    <a:pos x="245" y="5326"/>
                  </a:cxn>
                </a:cxnLst>
                <a:rect l="0" t="0" r="r" b="b"/>
                <a:pathLst>
                  <a:path w="245" h="5442">
                    <a:moveTo>
                      <a:pt x="245" y="5326"/>
                    </a:moveTo>
                    <a:lnTo>
                      <a:pt x="245" y="126"/>
                    </a:lnTo>
                    <a:lnTo>
                      <a:pt x="242" y="121"/>
                    </a:lnTo>
                    <a:cubicBezTo>
                      <a:pt x="242" y="54"/>
                      <a:pt x="188" y="0"/>
                      <a:pt x="121" y="0"/>
                    </a:cubicBezTo>
                    <a:cubicBezTo>
                      <a:pt x="121" y="0"/>
                      <a:pt x="121" y="0"/>
                      <a:pt x="121" y="0"/>
                    </a:cubicBezTo>
                    <a:cubicBezTo>
                      <a:pt x="55" y="0"/>
                      <a:pt x="0" y="54"/>
                      <a:pt x="0" y="121"/>
                    </a:cubicBezTo>
                    <a:lnTo>
                      <a:pt x="5" y="126"/>
                    </a:lnTo>
                    <a:lnTo>
                      <a:pt x="5" y="5326"/>
                    </a:lnTo>
                    <a:lnTo>
                      <a:pt x="0" y="5321"/>
                    </a:lnTo>
                    <a:cubicBezTo>
                      <a:pt x="0" y="5388"/>
                      <a:pt x="55" y="5442"/>
                      <a:pt x="121" y="5442"/>
                    </a:cubicBezTo>
                    <a:cubicBezTo>
                      <a:pt x="188" y="5442"/>
                      <a:pt x="242" y="5388"/>
                      <a:pt x="242" y="5321"/>
                    </a:cubicBezTo>
                    <a:lnTo>
                      <a:pt x="245" y="5326"/>
                    </a:lnTo>
                    <a:close/>
                  </a:path>
                </a:pathLst>
              </a:custGeom>
              <a:solidFill>
                <a:srgbClr val="D9D9D9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805" name="Freeform 10"/>
              <p:cNvSpPr>
                <a:spLocks/>
              </p:cNvSpPr>
              <p:nvPr/>
            </p:nvSpPr>
            <p:spPr bwMode="auto">
              <a:xfrm>
                <a:off x="2630" y="1085"/>
                <a:ext cx="92" cy="2040"/>
              </a:xfrm>
              <a:custGeom>
                <a:avLst/>
                <a:gdLst/>
                <a:ahLst/>
                <a:cxnLst>
                  <a:cxn ang="0">
                    <a:pos x="245" y="5326"/>
                  </a:cxn>
                  <a:cxn ang="0">
                    <a:pos x="245" y="126"/>
                  </a:cxn>
                  <a:cxn ang="0">
                    <a:pos x="242" y="121"/>
                  </a:cxn>
                  <a:cxn ang="0">
                    <a:pos x="121" y="0"/>
                  </a:cxn>
                  <a:cxn ang="0">
                    <a:pos x="121" y="0"/>
                  </a:cxn>
                  <a:cxn ang="0">
                    <a:pos x="0" y="121"/>
                  </a:cxn>
                  <a:cxn ang="0">
                    <a:pos x="5" y="126"/>
                  </a:cxn>
                  <a:cxn ang="0">
                    <a:pos x="5" y="5326"/>
                  </a:cxn>
                  <a:cxn ang="0">
                    <a:pos x="0" y="5321"/>
                  </a:cxn>
                  <a:cxn ang="0">
                    <a:pos x="121" y="5442"/>
                  </a:cxn>
                  <a:cxn ang="0">
                    <a:pos x="242" y="5321"/>
                  </a:cxn>
                  <a:cxn ang="0">
                    <a:pos x="245" y="5326"/>
                  </a:cxn>
                </a:cxnLst>
                <a:rect l="0" t="0" r="r" b="b"/>
                <a:pathLst>
                  <a:path w="245" h="5442">
                    <a:moveTo>
                      <a:pt x="245" y="5326"/>
                    </a:moveTo>
                    <a:lnTo>
                      <a:pt x="245" y="126"/>
                    </a:lnTo>
                    <a:lnTo>
                      <a:pt x="242" y="121"/>
                    </a:lnTo>
                    <a:cubicBezTo>
                      <a:pt x="242" y="54"/>
                      <a:pt x="188" y="0"/>
                      <a:pt x="121" y="0"/>
                    </a:cubicBezTo>
                    <a:cubicBezTo>
                      <a:pt x="121" y="0"/>
                      <a:pt x="121" y="0"/>
                      <a:pt x="121" y="0"/>
                    </a:cubicBezTo>
                    <a:cubicBezTo>
                      <a:pt x="55" y="0"/>
                      <a:pt x="0" y="54"/>
                      <a:pt x="0" y="121"/>
                    </a:cubicBezTo>
                    <a:lnTo>
                      <a:pt x="5" y="126"/>
                    </a:lnTo>
                    <a:lnTo>
                      <a:pt x="5" y="5326"/>
                    </a:lnTo>
                    <a:lnTo>
                      <a:pt x="0" y="5321"/>
                    </a:lnTo>
                    <a:cubicBezTo>
                      <a:pt x="0" y="5388"/>
                      <a:pt x="55" y="5442"/>
                      <a:pt x="121" y="5442"/>
                    </a:cubicBezTo>
                    <a:cubicBezTo>
                      <a:pt x="188" y="5442"/>
                      <a:pt x="242" y="5388"/>
                      <a:pt x="242" y="5321"/>
                    </a:cubicBezTo>
                    <a:lnTo>
                      <a:pt x="245" y="5326"/>
                    </a:lnTo>
                    <a:close/>
                  </a:path>
                </a:pathLst>
              </a:cu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806" name="Rectangle 11"/>
              <p:cNvSpPr>
                <a:spLocks noChangeArrowheads="1"/>
              </p:cNvSpPr>
              <p:nvPr/>
            </p:nvSpPr>
            <p:spPr bwMode="auto">
              <a:xfrm>
                <a:off x="526" y="970"/>
                <a:ext cx="1134" cy="46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807" name="Rectangle 12"/>
              <p:cNvSpPr>
                <a:spLocks noChangeArrowheads="1"/>
              </p:cNvSpPr>
              <p:nvPr/>
            </p:nvSpPr>
            <p:spPr bwMode="auto">
              <a:xfrm>
                <a:off x="526" y="970"/>
                <a:ext cx="1134" cy="462"/>
              </a:xfrm>
              <a:prstGeom prst="rect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808" name="Rectangle 13"/>
              <p:cNvSpPr>
                <a:spLocks noChangeArrowheads="1"/>
              </p:cNvSpPr>
              <p:nvPr/>
            </p:nvSpPr>
            <p:spPr bwMode="auto">
              <a:xfrm>
                <a:off x="608" y="1141"/>
                <a:ext cx="949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>
                  <a:defRPr/>
                </a:pPr>
                <a:r>
                  <a:rPr lang="de-DE" sz="1200" b="1" kern="0" dirty="0" err="1">
                    <a:solidFill>
                      <a:srgbClr val="000000"/>
                    </a:solidFill>
                    <a:ea typeface="+mn-ea"/>
                    <a:cs typeface="Arial" pitchFamily="34" charset="0"/>
                  </a:rPr>
                  <a:t>Application</a:t>
                </a:r>
                <a:r>
                  <a:rPr lang="de-DE" sz="1200" b="1" kern="0" dirty="0">
                    <a:solidFill>
                      <a:srgbClr val="000000"/>
                    </a:solidFill>
                    <a:ea typeface="+mn-ea"/>
                    <a:cs typeface="Arial" pitchFamily="34" charset="0"/>
                  </a:rPr>
                  <a:t> Provider</a:t>
                </a:r>
                <a:endParaRPr lang="de-DE" sz="1200" kern="0" dirty="0">
                  <a:solidFill>
                    <a:srgbClr val="000000"/>
                  </a:solidFill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809" name="Freeform 16"/>
              <p:cNvSpPr>
                <a:spLocks/>
              </p:cNvSpPr>
              <p:nvPr/>
            </p:nvSpPr>
            <p:spPr bwMode="auto">
              <a:xfrm>
                <a:off x="979" y="1390"/>
                <a:ext cx="227" cy="91"/>
              </a:xfrm>
              <a:custGeom>
                <a:avLst/>
                <a:gdLst/>
                <a:ahLst/>
                <a:cxnLst>
                  <a:cxn ang="0">
                    <a:pos x="119" y="240"/>
                  </a:cxn>
                  <a:cxn ang="0">
                    <a:pos x="487" y="240"/>
                  </a:cxn>
                  <a:cxn ang="0">
                    <a:pos x="484" y="244"/>
                  </a:cxn>
                  <a:cxn ang="0">
                    <a:pos x="605" y="123"/>
                  </a:cxn>
                  <a:cxn ang="0">
                    <a:pos x="605" y="123"/>
                  </a:cxn>
                  <a:cxn ang="0">
                    <a:pos x="484" y="2"/>
                  </a:cxn>
                  <a:cxn ang="0">
                    <a:pos x="487" y="0"/>
                  </a:cxn>
                  <a:cxn ang="0">
                    <a:pos x="119" y="0"/>
                  </a:cxn>
                  <a:cxn ang="0">
                    <a:pos x="121" y="2"/>
                  </a:cxn>
                  <a:cxn ang="0">
                    <a:pos x="0" y="123"/>
                  </a:cxn>
                  <a:cxn ang="0">
                    <a:pos x="121" y="244"/>
                  </a:cxn>
                  <a:cxn ang="0">
                    <a:pos x="119" y="240"/>
                  </a:cxn>
                </a:cxnLst>
                <a:rect l="0" t="0" r="r" b="b"/>
                <a:pathLst>
                  <a:path w="605" h="244">
                    <a:moveTo>
                      <a:pt x="119" y="240"/>
                    </a:moveTo>
                    <a:lnTo>
                      <a:pt x="487" y="240"/>
                    </a:lnTo>
                    <a:lnTo>
                      <a:pt x="484" y="244"/>
                    </a:lnTo>
                    <a:cubicBezTo>
                      <a:pt x="550" y="244"/>
                      <a:pt x="605" y="190"/>
                      <a:pt x="605" y="123"/>
                    </a:cubicBezTo>
                    <a:cubicBezTo>
                      <a:pt x="605" y="123"/>
                      <a:pt x="605" y="123"/>
                      <a:pt x="605" y="123"/>
                    </a:cubicBezTo>
                    <a:cubicBezTo>
                      <a:pt x="605" y="56"/>
                      <a:pt x="550" y="2"/>
                      <a:pt x="484" y="2"/>
                    </a:cubicBezTo>
                    <a:lnTo>
                      <a:pt x="487" y="0"/>
                    </a:lnTo>
                    <a:lnTo>
                      <a:pt x="119" y="0"/>
                    </a:lnTo>
                    <a:lnTo>
                      <a:pt x="121" y="2"/>
                    </a:lnTo>
                    <a:cubicBezTo>
                      <a:pt x="54" y="2"/>
                      <a:pt x="0" y="56"/>
                      <a:pt x="0" y="123"/>
                    </a:cubicBezTo>
                    <a:cubicBezTo>
                      <a:pt x="0" y="190"/>
                      <a:pt x="54" y="244"/>
                      <a:pt x="121" y="244"/>
                    </a:cubicBezTo>
                    <a:lnTo>
                      <a:pt x="119" y="240"/>
                    </a:lnTo>
                    <a:close/>
                  </a:path>
                </a:pathLst>
              </a:custGeom>
              <a:solidFill>
                <a:srgbClr val="D9D9D9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810" name="Freeform 17"/>
              <p:cNvSpPr>
                <a:spLocks/>
              </p:cNvSpPr>
              <p:nvPr/>
            </p:nvSpPr>
            <p:spPr bwMode="auto">
              <a:xfrm>
                <a:off x="979" y="1390"/>
                <a:ext cx="227" cy="91"/>
              </a:xfrm>
              <a:custGeom>
                <a:avLst/>
                <a:gdLst/>
                <a:ahLst/>
                <a:cxnLst>
                  <a:cxn ang="0">
                    <a:pos x="119" y="240"/>
                  </a:cxn>
                  <a:cxn ang="0">
                    <a:pos x="487" y="240"/>
                  </a:cxn>
                  <a:cxn ang="0">
                    <a:pos x="484" y="244"/>
                  </a:cxn>
                  <a:cxn ang="0">
                    <a:pos x="605" y="123"/>
                  </a:cxn>
                  <a:cxn ang="0">
                    <a:pos x="605" y="123"/>
                  </a:cxn>
                  <a:cxn ang="0">
                    <a:pos x="484" y="2"/>
                  </a:cxn>
                  <a:cxn ang="0">
                    <a:pos x="487" y="0"/>
                  </a:cxn>
                  <a:cxn ang="0">
                    <a:pos x="119" y="0"/>
                  </a:cxn>
                  <a:cxn ang="0">
                    <a:pos x="121" y="2"/>
                  </a:cxn>
                  <a:cxn ang="0">
                    <a:pos x="0" y="123"/>
                  </a:cxn>
                  <a:cxn ang="0">
                    <a:pos x="121" y="244"/>
                  </a:cxn>
                  <a:cxn ang="0">
                    <a:pos x="119" y="240"/>
                  </a:cxn>
                </a:cxnLst>
                <a:rect l="0" t="0" r="r" b="b"/>
                <a:pathLst>
                  <a:path w="605" h="244">
                    <a:moveTo>
                      <a:pt x="119" y="240"/>
                    </a:moveTo>
                    <a:lnTo>
                      <a:pt x="487" y="240"/>
                    </a:lnTo>
                    <a:lnTo>
                      <a:pt x="484" y="244"/>
                    </a:lnTo>
                    <a:cubicBezTo>
                      <a:pt x="550" y="244"/>
                      <a:pt x="605" y="190"/>
                      <a:pt x="605" y="123"/>
                    </a:cubicBezTo>
                    <a:cubicBezTo>
                      <a:pt x="605" y="123"/>
                      <a:pt x="605" y="123"/>
                      <a:pt x="605" y="123"/>
                    </a:cubicBezTo>
                    <a:cubicBezTo>
                      <a:pt x="605" y="56"/>
                      <a:pt x="550" y="2"/>
                      <a:pt x="484" y="2"/>
                    </a:cubicBezTo>
                    <a:lnTo>
                      <a:pt x="487" y="0"/>
                    </a:lnTo>
                    <a:lnTo>
                      <a:pt x="119" y="0"/>
                    </a:lnTo>
                    <a:lnTo>
                      <a:pt x="121" y="2"/>
                    </a:lnTo>
                    <a:cubicBezTo>
                      <a:pt x="54" y="2"/>
                      <a:pt x="0" y="56"/>
                      <a:pt x="0" y="123"/>
                    </a:cubicBezTo>
                    <a:cubicBezTo>
                      <a:pt x="0" y="190"/>
                      <a:pt x="54" y="244"/>
                      <a:pt x="121" y="244"/>
                    </a:cubicBezTo>
                    <a:lnTo>
                      <a:pt x="119" y="240"/>
                    </a:lnTo>
                    <a:close/>
                  </a:path>
                </a:pathLst>
              </a:cu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811" name="Oval 18"/>
              <p:cNvSpPr>
                <a:spLocks noChangeArrowheads="1"/>
              </p:cNvSpPr>
              <p:nvPr/>
            </p:nvSpPr>
            <p:spPr bwMode="auto">
              <a:xfrm>
                <a:off x="1001" y="1412"/>
                <a:ext cx="48" cy="48"/>
              </a:xfrm>
              <a:prstGeom prst="ellipse">
                <a:avLst/>
              </a:prstGeom>
              <a:solidFill>
                <a:srgbClr val="1A1A1A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812" name="Oval 19"/>
              <p:cNvSpPr>
                <a:spLocks noChangeArrowheads="1"/>
              </p:cNvSpPr>
              <p:nvPr/>
            </p:nvSpPr>
            <p:spPr bwMode="auto">
              <a:xfrm>
                <a:off x="1001" y="1412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813" name="Oval 20"/>
              <p:cNvSpPr>
                <a:spLocks noChangeArrowheads="1"/>
              </p:cNvSpPr>
              <p:nvPr/>
            </p:nvSpPr>
            <p:spPr bwMode="auto">
              <a:xfrm>
                <a:off x="1137" y="1412"/>
                <a:ext cx="48" cy="48"/>
              </a:xfrm>
              <a:prstGeom prst="ellipse">
                <a:avLst/>
              </a:prstGeom>
              <a:solidFill>
                <a:srgbClr val="1A1A1A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814" name="Oval 21"/>
              <p:cNvSpPr>
                <a:spLocks noChangeArrowheads="1"/>
              </p:cNvSpPr>
              <p:nvPr/>
            </p:nvSpPr>
            <p:spPr bwMode="auto">
              <a:xfrm>
                <a:off x="1137" y="1412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815" name="Rectangle 22"/>
              <p:cNvSpPr>
                <a:spLocks noChangeArrowheads="1"/>
              </p:cNvSpPr>
              <p:nvPr/>
            </p:nvSpPr>
            <p:spPr bwMode="auto">
              <a:xfrm>
                <a:off x="526" y="1876"/>
                <a:ext cx="1134" cy="46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816" name="Rectangle 23"/>
              <p:cNvSpPr>
                <a:spLocks noChangeArrowheads="1"/>
              </p:cNvSpPr>
              <p:nvPr/>
            </p:nvSpPr>
            <p:spPr bwMode="auto">
              <a:xfrm>
                <a:off x="526" y="1876"/>
                <a:ext cx="1134" cy="462"/>
              </a:xfrm>
              <a:prstGeom prst="rect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817" name="Rectangle 24"/>
              <p:cNvSpPr>
                <a:spLocks noChangeArrowheads="1"/>
              </p:cNvSpPr>
              <p:nvPr/>
            </p:nvSpPr>
            <p:spPr bwMode="auto">
              <a:xfrm>
                <a:off x="715" y="2044"/>
                <a:ext cx="813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>
                  <a:defRPr/>
                </a:pPr>
                <a:r>
                  <a:rPr lang="de-DE" sz="1200" b="1" kern="0" dirty="0" err="1">
                    <a:solidFill>
                      <a:srgbClr val="000000"/>
                    </a:solidFill>
                    <a:ea typeface="+mn-ea"/>
                    <a:cs typeface="Arial" pitchFamily="34" charset="0"/>
                  </a:rPr>
                  <a:t>Platform</a:t>
                </a:r>
                <a:r>
                  <a:rPr lang="de-DE" sz="1200" b="1" kern="0" dirty="0">
                    <a:solidFill>
                      <a:srgbClr val="000000"/>
                    </a:solidFill>
                    <a:ea typeface="+mn-ea"/>
                    <a:cs typeface="Arial" pitchFamily="34" charset="0"/>
                  </a:rPr>
                  <a:t> Provider</a:t>
                </a:r>
                <a:endParaRPr lang="de-DE" sz="1200" kern="0" dirty="0">
                  <a:solidFill>
                    <a:srgbClr val="000000"/>
                  </a:solidFill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818" name="Rectangle 27"/>
              <p:cNvSpPr>
                <a:spLocks noChangeArrowheads="1"/>
              </p:cNvSpPr>
              <p:nvPr/>
            </p:nvSpPr>
            <p:spPr bwMode="auto">
              <a:xfrm>
                <a:off x="526" y="2776"/>
                <a:ext cx="1134" cy="46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819" name="Rectangle 28"/>
              <p:cNvSpPr>
                <a:spLocks noChangeArrowheads="1"/>
              </p:cNvSpPr>
              <p:nvPr/>
            </p:nvSpPr>
            <p:spPr bwMode="auto">
              <a:xfrm>
                <a:off x="526" y="2776"/>
                <a:ext cx="1134" cy="462"/>
              </a:xfrm>
              <a:prstGeom prst="rect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820" name="Rectangle 29"/>
              <p:cNvSpPr>
                <a:spLocks noChangeArrowheads="1"/>
              </p:cNvSpPr>
              <p:nvPr/>
            </p:nvSpPr>
            <p:spPr bwMode="auto">
              <a:xfrm>
                <a:off x="783" y="2899"/>
                <a:ext cx="629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 defTabSz="914400">
                  <a:defRPr/>
                </a:pPr>
                <a:r>
                  <a:rPr lang="de-DE" sz="1200" b="1" kern="0" dirty="0">
                    <a:solidFill>
                      <a:srgbClr val="000000"/>
                    </a:solidFill>
                    <a:ea typeface="+mn-ea"/>
                    <a:cs typeface="Arial" pitchFamily="34" charset="0"/>
                  </a:rPr>
                  <a:t>Infrastructure</a:t>
                </a:r>
              </a:p>
              <a:p>
                <a:pPr algn="ctr" defTabSz="914400">
                  <a:defRPr/>
                </a:pPr>
                <a:r>
                  <a:rPr lang="de-DE" sz="1200" b="1" kern="0" dirty="0">
                    <a:solidFill>
                      <a:srgbClr val="000000"/>
                    </a:solidFill>
                    <a:ea typeface="+mn-ea"/>
                    <a:cs typeface="Arial" pitchFamily="34" charset="0"/>
                  </a:rPr>
                  <a:t>Provider</a:t>
                </a:r>
                <a:endParaRPr lang="de-DE" sz="1200" kern="0" dirty="0">
                  <a:solidFill>
                    <a:srgbClr val="000000"/>
                  </a:solidFill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821" name="Rectangle 32"/>
              <p:cNvSpPr>
                <a:spLocks noChangeArrowheads="1"/>
              </p:cNvSpPr>
              <p:nvPr/>
            </p:nvSpPr>
            <p:spPr bwMode="auto">
              <a:xfrm>
                <a:off x="2116" y="970"/>
                <a:ext cx="336" cy="2268"/>
              </a:xfrm>
              <a:prstGeom prst="rect">
                <a:avLst/>
              </a:prstGeom>
              <a:solidFill>
                <a:srgbClr val="0063A7"/>
              </a:solidFill>
              <a:ln w="9525">
                <a:solidFill>
                  <a:srgbClr val="003DD6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822" name="Rectangle 33"/>
              <p:cNvSpPr>
                <a:spLocks noChangeArrowheads="1"/>
              </p:cNvSpPr>
              <p:nvPr/>
            </p:nvSpPr>
            <p:spPr bwMode="auto">
              <a:xfrm>
                <a:off x="2116" y="970"/>
                <a:ext cx="336" cy="2268"/>
              </a:xfrm>
              <a:prstGeom prst="rect">
                <a:avLst/>
              </a:prstGeom>
              <a:noFill/>
              <a:ln w="9525" cap="rnd">
                <a:solidFill>
                  <a:srgbClr val="003DD6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823" name="Rectangle 34"/>
              <p:cNvSpPr>
                <a:spLocks noChangeArrowheads="1"/>
              </p:cNvSpPr>
              <p:nvPr/>
            </p:nvSpPr>
            <p:spPr bwMode="auto">
              <a:xfrm rot="16200000">
                <a:off x="1916" y="2043"/>
                <a:ext cx="731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>
                  <a:defRPr/>
                </a:pPr>
                <a:r>
                  <a:rPr lang="de-DE" sz="1200" b="1" kern="0" dirty="0">
                    <a:solidFill>
                      <a:srgbClr val="FFFFFF"/>
                    </a:solidFill>
                    <a:ea typeface="+mn-ea"/>
                    <a:cs typeface="Arial" pitchFamily="34" charset="0"/>
                  </a:rPr>
                  <a:t>Market </a:t>
                </a:r>
                <a:r>
                  <a:rPr lang="de-DE" sz="1200" b="1" kern="0" dirty="0" err="1">
                    <a:solidFill>
                      <a:srgbClr val="FFFFFF"/>
                    </a:solidFill>
                    <a:ea typeface="+mn-ea"/>
                    <a:cs typeface="Arial" pitchFamily="34" charset="0"/>
                  </a:rPr>
                  <a:t>Platform</a:t>
                </a:r>
                <a:endParaRPr lang="de-DE" sz="1200" kern="0" dirty="0">
                  <a:solidFill>
                    <a:srgbClr val="FFFFFF"/>
                  </a:solidFill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824" name="Freeform 48"/>
              <p:cNvSpPr>
                <a:spLocks/>
              </p:cNvSpPr>
              <p:nvPr/>
            </p:nvSpPr>
            <p:spPr bwMode="auto">
              <a:xfrm>
                <a:off x="979" y="1833"/>
                <a:ext cx="227" cy="91"/>
              </a:xfrm>
              <a:custGeom>
                <a:avLst/>
                <a:gdLst/>
                <a:ahLst/>
                <a:cxnLst>
                  <a:cxn ang="0">
                    <a:pos x="119" y="242"/>
                  </a:cxn>
                  <a:cxn ang="0">
                    <a:pos x="487" y="242"/>
                  </a:cxn>
                  <a:cxn ang="0">
                    <a:pos x="484" y="241"/>
                  </a:cxn>
                  <a:cxn ang="0">
                    <a:pos x="605" y="120"/>
                  </a:cxn>
                  <a:cxn ang="0">
                    <a:pos x="605" y="120"/>
                  </a:cxn>
                  <a:cxn ang="0">
                    <a:pos x="484" y="0"/>
                  </a:cxn>
                  <a:cxn ang="0">
                    <a:pos x="487" y="2"/>
                  </a:cxn>
                  <a:cxn ang="0">
                    <a:pos x="119" y="2"/>
                  </a:cxn>
                  <a:cxn ang="0">
                    <a:pos x="121" y="0"/>
                  </a:cxn>
                  <a:cxn ang="0">
                    <a:pos x="0" y="120"/>
                  </a:cxn>
                  <a:cxn ang="0">
                    <a:pos x="121" y="241"/>
                  </a:cxn>
                  <a:cxn ang="0">
                    <a:pos x="119" y="242"/>
                  </a:cxn>
                </a:cxnLst>
                <a:rect l="0" t="0" r="r" b="b"/>
                <a:pathLst>
                  <a:path w="605" h="242">
                    <a:moveTo>
                      <a:pt x="119" y="242"/>
                    </a:moveTo>
                    <a:lnTo>
                      <a:pt x="487" y="242"/>
                    </a:lnTo>
                    <a:lnTo>
                      <a:pt x="484" y="241"/>
                    </a:lnTo>
                    <a:cubicBezTo>
                      <a:pt x="550" y="241"/>
                      <a:pt x="605" y="187"/>
                      <a:pt x="605" y="120"/>
                    </a:cubicBezTo>
                    <a:cubicBezTo>
                      <a:pt x="605" y="120"/>
                      <a:pt x="605" y="120"/>
                      <a:pt x="605" y="120"/>
                    </a:cubicBezTo>
                    <a:cubicBezTo>
                      <a:pt x="605" y="54"/>
                      <a:pt x="550" y="0"/>
                      <a:pt x="484" y="0"/>
                    </a:cubicBezTo>
                    <a:lnTo>
                      <a:pt x="487" y="2"/>
                    </a:lnTo>
                    <a:lnTo>
                      <a:pt x="119" y="2"/>
                    </a:lnTo>
                    <a:lnTo>
                      <a:pt x="121" y="0"/>
                    </a:lnTo>
                    <a:cubicBezTo>
                      <a:pt x="54" y="0"/>
                      <a:pt x="0" y="54"/>
                      <a:pt x="0" y="120"/>
                    </a:cubicBezTo>
                    <a:cubicBezTo>
                      <a:pt x="0" y="187"/>
                      <a:pt x="54" y="241"/>
                      <a:pt x="121" y="241"/>
                    </a:cubicBezTo>
                    <a:lnTo>
                      <a:pt x="119" y="242"/>
                    </a:lnTo>
                    <a:close/>
                  </a:path>
                </a:pathLst>
              </a:custGeom>
              <a:solidFill>
                <a:srgbClr val="D9D9D9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825" name="Freeform 49"/>
              <p:cNvSpPr>
                <a:spLocks/>
              </p:cNvSpPr>
              <p:nvPr/>
            </p:nvSpPr>
            <p:spPr bwMode="auto">
              <a:xfrm>
                <a:off x="979" y="1833"/>
                <a:ext cx="227" cy="91"/>
              </a:xfrm>
              <a:custGeom>
                <a:avLst/>
                <a:gdLst/>
                <a:ahLst/>
                <a:cxnLst>
                  <a:cxn ang="0">
                    <a:pos x="119" y="242"/>
                  </a:cxn>
                  <a:cxn ang="0">
                    <a:pos x="487" y="242"/>
                  </a:cxn>
                  <a:cxn ang="0">
                    <a:pos x="484" y="241"/>
                  </a:cxn>
                  <a:cxn ang="0">
                    <a:pos x="605" y="120"/>
                  </a:cxn>
                  <a:cxn ang="0">
                    <a:pos x="605" y="120"/>
                  </a:cxn>
                  <a:cxn ang="0">
                    <a:pos x="484" y="0"/>
                  </a:cxn>
                  <a:cxn ang="0">
                    <a:pos x="487" y="2"/>
                  </a:cxn>
                  <a:cxn ang="0">
                    <a:pos x="119" y="2"/>
                  </a:cxn>
                  <a:cxn ang="0">
                    <a:pos x="121" y="0"/>
                  </a:cxn>
                  <a:cxn ang="0">
                    <a:pos x="0" y="120"/>
                  </a:cxn>
                  <a:cxn ang="0">
                    <a:pos x="121" y="241"/>
                  </a:cxn>
                  <a:cxn ang="0">
                    <a:pos x="119" y="242"/>
                  </a:cxn>
                </a:cxnLst>
                <a:rect l="0" t="0" r="r" b="b"/>
                <a:pathLst>
                  <a:path w="605" h="242">
                    <a:moveTo>
                      <a:pt x="119" y="242"/>
                    </a:moveTo>
                    <a:lnTo>
                      <a:pt x="487" y="242"/>
                    </a:lnTo>
                    <a:lnTo>
                      <a:pt x="484" y="241"/>
                    </a:lnTo>
                    <a:cubicBezTo>
                      <a:pt x="550" y="241"/>
                      <a:pt x="605" y="187"/>
                      <a:pt x="605" y="120"/>
                    </a:cubicBezTo>
                    <a:cubicBezTo>
                      <a:pt x="605" y="120"/>
                      <a:pt x="605" y="120"/>
                      <a:pt x="605" y="120"/>
                    </a:cubicBezTo>
                    <a:cubicBezTo>
                      <a:pt x="605" y="54"/>
                      <a:pt x="550" y="0"/>
                      <a:pt x="484" y="0"/>
                    </a:cubicBezTo>
                    <a:lnTo>
                      <a:pt x="487" y="2"/>
                    </a:lnTo>
                    <a:lnTo>
                      <a:pt x="119" y="2"/>
                    </a:lnTo>
                    <a:lnTo>
                      <a:pt x="121" y="0"/>
                    </a:lnTo>
                    <a:cubicBezTo>
                      <a:pt x="54" y="0"/>
                      <a:pt x="0" y="54"/>
                      <a:pt x="0" y="120"/>
                    </a:cubicBezTo>
                    <a:cubicBezTo>
                      <a:pt x="0" y="187"/>
                      <a:pt x="54" y="241"/>
                      <a:pt x="121" y="241"/>
                    </a:cubicBezTo>
                    <a:lnTo>
                      <a:pt x="119" y="242"/>
                    </a:lnTo>
                    <a:close/>
                  </a:path>
                </a:pathLst>
              </a:cu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826" name="Oval 50"/>
              <p:cNvSpPr>
                <a:spLocks noChangeArrowheads="1"/>
              </p:cNvSpPr>
              <p:nvPr/>
            </p:nvSpPr>
            <p:spPr bwMode="auto">
              <a:xfrm>
                <a:off x="1001" y="1854"/>
                <a:ext cx="48" cy="48"/>
              </a:xfrm>
              <a:prstGeom prst="ellipse">
                <a:avLst/>
              </a:prstGeom>
              <a:solidFill>
                <a:srgbClr val="1A1A1A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827" name="Oval 51"/>
              <p:cNvSpPr>
                <a:spLocks noChangeArrowheads="1"/>
              </p:cNvSpPr>
              <p:nvPr/>
            </p:nvSpPr>
            <p:spPr bwMode="auto">
              <a:xfrm>
                <a:off x="1001" y="1854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828" name="Oval 52"/>
              <p:cNvSpPr>
                <a:spLocks noChangeArrowheads="1"/>
              </p:cNvSpPr>
              <p:nvPr/>
            </p:nvSpPr>
            <p:spPr bwMode="auto">
              <a:xfrm>
                <a:off x="1137" y="1854"/>
                <a:ext cx="48" cy="48"/>
              </a:xfrm>
              <a:prstGeom prst="ellipse">
                <a:avLst/>
              </a:prstGeom>
              <a:solidFill>
                <a:srgbClr val="1A1A1A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829" name="Oval 53"/>
              <p:cNvSpPr>
                <a:spLocks noChangeArrowheads="1"/>
              </p:cNvSpPr>
              <p:nvPr/>
            </p:nvSpPr>
            <p:spPr bwMode="auto">
              <a:xfrm>
                <a:off x="1137" y="1854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830" name="Freeform 54"/>
              <p:cNvSpPr>
                <a:spLocks/>
              </p:cNvSpPr>
              <p:nvPr/>
            </p:nvSpPr>
            <p:spPr bwMode="auto">
              <a:xfrm>
                <a:off x="979" y="2296"/>
                <a:ext cx="227" cy="92"/>
              </a:xfrm>
              <a:custGeom>
                <a:avLst/>
                <a:gdLst/>
                <a:ahLst/>
                <a:cxnLst>
                  <a:cxn ang="0">
                    <a:pos x="119" y="240"/>
                  </a:cxn>
                  <a:cxn ang="0">
                    <a:pos x="487" y="240"/>
                  </a:cxn>
                  <a:cxn ang="0">
                    <a:pos x="484" y="247"/>
                  </a:cxn>
                  <a:cxn ang="0">
                    <a:pos x="605" y="126"/>
                  </a:cxn>
                  <a:cxn ang="0">
                    <a:pos x="605" y="126"/>
                  </a:cxn>
                  <a:cxn ang="0">
                    <a:pos x="484" y="5"/>
                  </a:cxn>
                  <a:cxn ang="0">
                    <a:pos x="487" y="0"/>
                  </a:cxn>
                  <a:cxn ang="0">
                    <a:pos x="119" y="0"/>
                  </a:cxn>
                  <a:cxn ang="0">
                    <a:pos x="121" y="5"/>
                  </a:cxn>
                  <a:cxn ang="0">
                    <a:pos x="0" y="126"/>
                  </a:cxn>
                  <a:cxn ang="0">
                    <a:pos x="121" y="247"/>
                  </a:cxn>
                  <a:cxn ang="0">
                    <a:pos x="119" y="240"/>
                  </a:cxn>
                </a:cxnLst>
                <a:rect l="0" t="0" r="r" b="b"/>
                <a:pathLst>
                  <a:path w="605" h="247">
                    <a:moveTo>
                      <a:pt x="119" y="240"/>
                    </a:moveTo>
                    <a:lnTo>
                      <a:pt x="487" y="240"/>
                    </a:lnTo>
                    <a:lnTo>
                      <a:pt x="484" y="247"/>
                    </a:lnTo>
                    <a:cubicBezTo>
                      <a:pt x="550" y="247"/>
                      <a:pt x="605" y="193"/>
                      <a:pt x="605" y="126"/>
                    </a:cubicBezTo>
                    <a:cubicBezTo>
                      <a:pt x="605" y="126"/>
                      <a:pt x="605" y="126"/>
                      <a:pt x="605" y="126"/>
                    </a:cubicBezTo>
                    <a:cubicBezTo>
                      <a:pt x="605" y="59"/>
                      <a:pt x="550" y="5"/>
                      <a:pt x="484" y="5"/>
                    </a:cubicBezTo>
                    <a:lnTo>
                      <a:pt x="487" y="0"/>
                    </a:lnTo>
                    <a:lnTo>
                      <a:pt x="119" y="0"/>
                    </a:lnTo>
                    <a:lnTo>
                      <a:pt x="121" y="5"/>
                    </a:lnTo>
                    <a:cubicBezTo>
                      <a:pt x="54" y="5"/>
                      <a:pt x="0" y="59"/>
                      <a:pt x="0" y="126"/>
                    </a:cubicBezTo>
                    <a:cubicBezTo>
                      <a:pt x="0" y="193"/>
                      <a:pt x="54" y="247"/>
                      <a:pt x="121" y="247"/>
                    </a:cubicBezTo>
                    <a:lnTo>
                      <a:pt x="119" y="240"/>
                    </a:lnTo>
                    <a:close/>
                  </a:path>
                </a:pathLst>
              </a:custGeom>
              <a:solidFill>
                <a:srgbClr val="D9D9D9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831" name="Freeform 55"/>
              <p:cNvSpPr>
                <a:spLocks/>
              </p:cNvSpPr>
              <p:nvPr/>
            </p:nvSpPr>
            <p:spPr bwMode="auto">
              <a:xfrm>
                <a:off x="979" y="2296"/>
                <a:ext cx="227" cy="92"/>
              </a:xfrm>
              <a:custGeom>
                <a:avLst/>
                <a:gdLst/>
                <a:ahLst/>
                <a:cxnLst>
                  <a:cxn ang="0">
                    <a:pos x="119" y="240"/>
                  </a:cxn>
                  <a:cxn ang="0">
                    <a:pos x="487" y="240"/>
                  </a:cxn>
                  <a:cxn ang="0">
                    <a:pos x="484" y="247"/>
                  </a:cxn>
                  <a:cxn ang="0">
                    <a:pos x="605" y="126"/>
                  </a:cxn>
                  <a:cxn ang="0">
                    <a:pos x="605" y="126"/>
                  </a:cxn>
                  <a:cxn ang="0">
                    <a:pos x="484" y="5"/>
                  </a:cxn>
                  <a:cxn ang="0">
                    <a:pos x="487" y="0"/>
                  </a:cxn>
                  <a:cxn ang="0">
                    <a:pos x="119" y="0"/>
                  </a:cxn>
                  <a:cxn ang="0">
                    <a:pos x="121" y="5"/>
                  </a:cxn>
                  <a:cxn ang="0">
                    <a:pos x="0" y="126"/>
                  </a:cxn>
                  <a:cxn ang="0">
                    <a:pos x="121" y="247"/>
                  </a:cxn>
                  <a:cxn ang="0">
                    <a:pos x="119" y="240"/>
                  </a:cxn>
                </a:cxnLst>
                <a:rect l="0" t="0" r="r" b="b"/>
                <a:pathLst>
                  <a:path w="605" h="247">
                    <a:moveTo>
                      <a:pt x="119" y="240"/>
                    </a:moveTo>
                    <a:lnTo>
                      <a:pt x="487" y="240"/>
                    </a:lnTo>
                    <a:lnTo>
                      <a:pt x="484" y="247"/>
                    </a:lnTo>
                    <a:cubicBezTo>
                      <a:pt x="550" y="247"/>
                      <a:pt x="605" y="193"/>
                      <a:pt x="605" y="126"/>
                    </a:cubicBezTo>
                    <a:cubicBezTo>
                      <a:pt x="605" y="126"/>
                      <a:pt x="605" y="126"/>
                      <a:pt x="605" y="126"/>
                    </a:cubicBezTo>
                    <a:cubicBezTo>
                      <a:pt x="605" y="59"/>
                      <a:pt x="550" y="5"/>
                      <a:pt x="484" y="5"/>
                    </a:cubicBezTo>
                    <a:lnTo>
                      <a:pt x="487" y="0"/>
                    </a:lnTo>
                    <a:lnTo>
                      <a:pt x="119" y="0"/>
                    </a:lnTo>
                    <a:lnTo>
                      <a:pt x="121" y="5"/>
                    </a:lnTo>
                    <a:cubicBezTo>
                      <a:pt x="54" y="5"/>
                      <a:pt x="0" y="59"/>
                      <a:pt x="0" y="126"/>
                    </a:cubicBezTo>
                    <a:cubicBezTo>
                      <a:pt x="0" y="193"/>
                      <a:pt x="54" y="247"/>
                      <a:pt x="121" y="247"/>
                    </a:cubicBezTo>
                    <a:lnTo>
                      <a:pt x="119" y="240"/>
                    </a:lnTo>
                    <a:close/>
                  </a:path>
                </a:pathLst>
              </a:cu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832" name="Oval 56"/>
              <p:cNvSpPr>
                <a:spLocks noChangeArrowheads="1"/>
              </p:cNvSpPr>
              <p:nvPr/>
            </p:nvSpPr>
            <p:spPr bwMode="auto">
              <a:xfrm>
                <a:off x="1001" y="2319"/>
                <a:ext cx="48" cy="48"/>
              </a:xfrm>
              <a:prstGeom prst="ellipse">
                <a:avLst/>
              </a:prstGeom>
              <a:solidFill>
                <a:srgbClr val="1A1A1A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833" name="Oval 57"/>
              <p:cNvSpPr>
                <a:spLocks noChangeArrowheads="1"/>
              </p:cNvSpPr>
              <p:nvPr/>
            </p:nvSpPr>
            <p:spPr bwMode="auto">
              <a:xfrm>
                <a:off x="1001" y="2319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834" name="Oval 58"/>
              <p:cNvSpPr>
                <a:spLocks noChangeArrowheads="1"/>
              </p:cNvSpPr>
              <p:nvPr/>
            </p:nvSpPr>
            <p:spPr bwMode="auto">
              <a:xfrm>
                <a:off x="1137" y="2319"/>
                <a:ext cx="48" cy="48"/>
              </a:xfrm>
              <a:prstGeom prst="ellipse">
                <a:avLst/>
              </a:prstGeom>
              <a:solidFill>
                <a:srgbClr val="1A1A1A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835" name="Oval 59"/>
              <p:cNvSpPr>
                <a:spLocks noChangeArrowheads="1"/>
              </p:cNvSpPr>
              <p:nvPr/>
            </p:nvSpPr>
            <p:spPr bwMode="auto">
              <a:xfrm>
                <a:off x="1137" y="2319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836" name="Freeform 60"/>
              <p:cNvSpPr>
                <a:spLocks/>
              </p:cNvSpPr>
              <p:nvPr/>
            </p:nvSpPr>
            <p:spPr bwMode="auto">
              <a:xfrm>
                <a:off x="979" y="2728"/>
                <a:ext cx="227" cy="91"/>
              </a:xfrm>
              <a:custGeom>
                <a:avLst/>
                <a:gdLst/>
                <a:ahLst/>
                <a:cxnLst>
                  <a:cxn ang="0">
                    <a:pos x="119" y="240"/>
                  </a:cxn>
                  <a:cxn ang="0">
                    <a:pos x="487" y="240"/>
                  </a:cxn>
                  <a:cxn ang="0">
                    <a:pos x="484" y="244"/>
                  </a:cxn>
                  <a:cxn ang="0">
                    <a:pos x="605" y="123"/>
                  </a:cxn>
                  <a:cxn ang="0">
                    <a:pos x="605" y="123"/>
                  </a:cxn>
                  <a:cxn ang="0">
                    <a:pos x="484" y="2"/>
                  </a:cxn>
                  <a:cxn ang="0">
                    <a:pos x="487" y="0"/>
                  </a:cxn>
                  <a:cxn ang="0">
                    <a:pos x="119" y="0"/>
                  </a:cxn>
                  <a:cxn ang="0">
                    <a:pos x="121" y="2"/>
                  </a:cxn>
                  <a:cxn ang="0">
                    <a:pos x="0" y="123"/>
                  </a:cxn>
                  <a:cxn ang="0">
                    <a:pos x="121" y="244"/>
                  </a:cxn>
                  <a:cxn ang="0">
                    <a:pos x="119" y="240"/>
                  </a:cxn>
                </a:cxnLst>
                <a:rect l="0" t="0" r="r" b="b"/>
                <a:pathLst>
                  <a:path w="605" h="244">
                    <a:moveTo>
                      <a:pt x="119" y="240"/>
                    </a:moveTo>
                    <a:lnTo>
                      <a:pt x="487" y="240"/>
                    </a:lnTo>
                    <a:lnTo>
                      <a:pt x="484" y="244"/>
                    </a:lnTo>
                    <a:cubicBezTo>
                      <a:pt x="550" y="244"/>
                      <a:pt x="605" y="190"/>
                      <a:pt x="605" y="123"/>
                    </a:cubicBezTo>
                    <a:cubicBezTo>
                      <a:pt x="605" y="123"/>
                      <a:pt x="605" y="123"/>
                      <a:pt x="605" y="123"/>
                    </a:cubicBezTo>
                    <a:cubicBezTo>
                      <a:pt x="605" y="56"/>
                      <a:pt x="550" y="2"/>
                      <a:pt x="484" y="2"/>
                    </a:cubicBezTo>
                    <a:lnTo>
                      <a:pt x="487" y="0"/>
                    </a:lnTo>
                    <a:lnTo>
                      <a:pt x="119" y="0"/>
                    </a:lnTo>
                    <a:lnTo>
                      <a:pt x="121" y="2"/>
                    </a:lnTo>
                    <a:cubicBezTo>
                      <a:pt x="54" y="2"/>
                      <a:pt x="0" y="56"/>
                      <a:pt x="0" y="123"/>
                    </a:cubicBezTo>
                    <a:cubicBezTo>
                      <a:pt x="0" y="190"/>
                      <a:pt x="54" y="244"/>
                      <a:pt x="121" y="244"/>
                    </a:cubicBezTo>
                    <a:lnTo>
                      <a:pt x="119" y="240"/>
                    </a:lnTo>
                    <a:close/>
                  </a:path>
                </a:pathLst>
              </a:custGeom>
              <a:solidFill>
                <a:srgbClr val="D9D9D9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837" name="Freeform 61"/>
              <p:cNvSpPr>
                <a:spLocks/>
              </p:cNvSpPr>
              <p:nvPr/>
            </p:nvSpPr>
            <p:spPr bwMode="auto">
              <a:xfrm>
                <a:off x="979" y="2728"/>
                <a:ext cx="227" cy="91"/>
              </a:xfrm>
              <a:custGeom>
                <a:avLst/>
                <a:gdLst/>
                <a:ahLst/>
                <a:cxnLst>
                  <a:cxn ang="0">
                    <a:pos x="119" y="240"/>
                  </a:cxn>
                  <a:cxn ang="0">
                    <a:pos x="487" y="240"/>
                  </a:cxn>
                  <a:cxn ang="0">
                    <a:pos x="484" y="244"/>
                  </a:cxn>
                  <a:cxn ang="0">
                    <a:pos x="605" y="123"/>
                  </a:cxn>
                  <a:cxn ang="0">
                    <a:pos x="605" y="123"/>
                  </a:cxn>
                  <a:cxn ang="0">
                    <a:pos x="484" y="2"/>
                  </a:cxn>
                  <a:cxn ang="0">
                    <a:pos x="487" y="0"/>
                  </a:cxn>
                  <a:cxn ang="0">
                    <a:pos x="119" y="0"/>
                  </a:cxn>
                  <a:cxn ang="0">
                    <a:pos x="121" y="2"/>
                  </a:cxn>
                  <a:cxn ang="0">
                    <a:pos x="0" y="123"/>
                  </a:cxn>
                  <a:cxn ang="0">
                    <a:pos x="121" y="244"/>
                  </a:cxn>
                  <a:cxn ang="0">
                    <a:pos x="119" y="240"/>
                  </a:cxn>
                </a:cxnLst>
                <a:rect l="0" t="0" r="r" b="b"/>
                <a:pathLst>
                  <a:path w="605" h="244">
                    <a:moveTo>
                      <a:pt x="119" y="240"/>
                    </a:moveTo>
                    <a:lnTo>
                      <a:pt x="487" y="240"/>
                    </a:lnTo>
                    <a:lnTo>
                      <a:pt x="484" y="244"/>
                    </a:lnTo>
                    <a:cubicBezTo>
                      <a:pt x="550" y="244"/>
                      <a:pt x="605" y="190"/>
                      <a:pt x="605" y="123"/>
                    </a:cubicBezTo>
                    <a:cubicBezTo>
                      <a:pt x="605" y="123"/>
                      <a:pt x="605" y="123"/>
                      <a:pt x="605" y="123"/>
                    </a:cubicBezTo>
                    <a:cubicBezTo>
                      <a:pt x="605" y="56"/>
                      <a:pt x="550" y="2"/>
                      <a:pt x="484" y="2"/>
                    </a:cubicBezTo>
                    <a:lnTo>
                      <a:pt x="487" y="0"/>
                    </a:lnTo>
                    <a:lnTo>
                      <a:pt x="119" y="0"/>
                    </a:lnTo>
                    <a:lnTo>
                      <a:pt x="121" y="2"/>
                    </a:lnTo>
                    <a:cubicBezTo>
                      <a:pt x="54" y="2"/>
                      <a:pt x="0" y="56"/>
                      <a:pt x="0" y="123"/>
                    </a:cubicBezTo>
                    <a:cubicBezTo>
                      <a:pt x="0" y="190"/>
                      <a:pt x="54" y="244"/>
                      <a:pt x="121" y="244"/>
                    </a:cubicBezTo>
                    <a:lnTo>
                      <a:pt x="119" y="240"/>
                    </a:lnTo>
                    <a:close/>
                  </a:path>
                </a:pathLst>
              </a:cu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838" name="Oval 62"/>
              <p:cNvSpPr>
                <a:spLocks noChangeArrowheads="1"/>
              </p:cNvSpPr>
              <p:nvPr/>
            </p:nvSpPr>
            <p:spPr bwMode="auto">
              <a:xfrm>
                <a:off x="1001" y="2750"/>
                <a:ext cx="48" cy="48"/>
              </a:xfrm>
              <a:prstGeom prst="ellipse">
                <a:avLst/>
              </a:prstGeom>
              <a:solidFill>
                <a:srgbClr val="1A1A1A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839" name="Oval 63"/>
              <p:cNvSpPr>
                <a:spLocks noChangeArrowheads="1"/>
              </p:cNvSpPr>
              <p:nvPr/>
            </p:nvSpPr>
            <p:spPr bwMode="auto">
              <a:xfrm>
                <a:off x="1001" y="2750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840" name="Oval 64"/>
              <p:cNvSpPr>
                <a:spLocks noChangeArrowheads="1"/>
              </p:cNvSpPr>
              <p:nvPr/>
            </p:nvSpPr>
            <p:spPr bwMode="auto">
              <a:xfrm>
                <a:off x="1137" y="2750"/>
                <a:ext cx="48" cy="48"/>
              </a:xfrm>
              <a:prstGeom prst="ellipse">
                <a:avLst/>
              </a:prstGeom>
              <a:solidFill>
                <a:srgbClr val="1A1A1A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841" name="Oval 65"/>
              <p:cNvSpPr>
                <a:spLocks noChangeArrowheads="1"/>
              </p:cNvSpPr>
              <p:nvPr/>
            </p:nvSpPr>
            <p:spPr bwMode="auto">
              <a:xfrm>
                <a:off x="1137" y="2750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842" name="Line 66"/>
              <p:cNvSpPr>
                <a:spLocks noChangeShapeType="1"/>
              </p:cNvSpPr>
              <p:nvPr/>
            </p:nvSpPr>
            <p:spPr bwMode="auto">
              <a:xfrm>
                <a:off x="1162" y="1498"/>
                <a:ext cx="1" cy="36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843" name="Freeform 67"/>
              <p:cNvSpPr>
                <a:spLocks/>
              </p:cNvSpPr>
              <p:nvPr/>
            </p:nvSpPr>
            <p:spPr bwMode="auto">
              <a:xfrm>
                <a:off x="1132" y="1456"/>
                <a:ext cx="54" cy="48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30" y="0"/>
                  </a:cxn>
                  <a:cxn ang="0">
                    <a:pos x="54" y="48"/>
                  </a:cxn>
                  <a:cxn ang="0">
                    <a:pos x="0" y="48"/>
                  </a:cxn>
                </a:cxnLst>
                <a:rect l="0" t="0" r="r" b="b"/>
                <a:pathLst>
                  <a:path w="54" h="48">
                    <a:moveTo>
                      <a:pt x="0" y="48"/>
                    </a:moveTo>
                    <a:lnTo>
                      <a:pt x="30" y="0"/>
                    </a:lnTo>
                    <a:lnTo>
                      <a:pt x="54" y="48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844" name="Line 68"/>
              <p:cNvSpPr>
                <a:spLocks noChangeShapeType="1"/>
              </p:cNvSpPr>
              <p:nvPr/>
            </p:nvSpPr>
            <p:spPr bwMode="auto">
              <a:xfrm>
                <a:off x="1162" y="2410"/>
                <a:ext cx="1" cy="342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845" name="Freeform 69"/>
              <p:cNvSpPr>
                <a:spLocks/>
              </p:cNvSpPr>
              <p:nvPr/>
            </p:nvSpPr>
            <p:spPr bwMode="auto">
              <a:xfrm>
                <a:off x="1132" y="2368"/>
                <a:ext cx="54" cy="48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30" y="0"/>
                  </a:cxn>
                  <a:cxn ang="0">
                    <a:pos x="54" y="48"/>
                  </a:cxn>
                  <a:cxn ang="0">
                    <a:pos x="0" y="48"/>
                  </a:cxn>
                </a:cxnLst>
                <a:rect l="0" t="0" r="r" b="b"/>
                <a:pathLst>
                  <a:path w="54" h="48">
                    <a:moveTo>
                      <a:pt x="0" y="48"/>
                    </a:moveTo>
                    <a:lnTo>
                      <a:pt x="30" y="0"/>
                    </a:lnTo>
                    <a:lnTo>
                      <a:pt x="54" y="48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846" name="Line 70"/>
              <p:cNvSpPr>
                <a:spLocks noChangeShapeType="1"/>
              </p:cNvSpPr>
              <p:nvPr/>
            </p:nvSpPr>
            <p:spPr bwMode="auto">
              <a:xfrm flipV="1">
                <a:off x="1024" y="1462"/>
                <a:ext cx="1" cy="34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847" name="Freeform 71"/>
              <p:cNvSpPr>
                <a:spLocks/>
              </p:cNvSpPr>
              <p:nvPr/>
            </p:nvSpPr>
            <p:spPr bwMode="auto">
              <a:xfrm>
                <a:off x="1000" y="1804"/>
                <a:ext cx="48" cy="48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24" y="48"/>
                  </a:cxn>
                  <a:cxn ang="0">
                    <a:pos x="0" y="0"/>
                  </a:cxn>
                  <a:cxn ang="0">
                    <a:pos x="48" y="0"/>
                  </a:cxn>
                </a:cxnLst>
                <a:rect l="0" t="0" r="r" b="b"/>
                <a:pathLst>
                  <a:path w="48" h="48">
                    <a:moveTo>
                      <a:pt x="48" y="0"/>
                    </a:moveTo>
                    <a:lnTo>
                      <a:pt x="24" y="48"/>
                    </a:lnTo>
                    <a:lnTo>
                      <a:pt x="0" y="0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848" name="Line 72"/>
              <p:cNvSpPr>
                <a:spLocks noChangeShapeType="1"/>
              </p:cNvSpPr>
              <p:nvPr/>
            </p:nvSpPr>
            <p:spPr bwMode="auto">
              <a:xfrm flipV="1">
                <a:off x="1024" y="2368"/>
                <a:ext cx="1" cy="336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849" name="Freeform 73"/>
              <p:cNvSpPr>
                <a:spLocks/>
              </p:cNvSpPr>
              <p:nvPr/>
            </p:nvSpPr>
            <p:spPr bwMode="auto">
              <a:xfrm>
                <a:off x="1000" y="2698"/>
                <a:ext cx="48" cy="54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24" y="54"/>
                  </a:cxn>
                  <a:cxn ang="0">
                    <a:pos x="0" y="0"/>
                  </a:cxn>
                  <a:cxn ang="0">
                    <a:pos x="48" y="0"/>
                  </a:cxn>
                </a:cxnLst>
                <a:rect l="0" t="0" r="r" b="b"/>
                <a:pathLst>
                  <a:path w="48" h="54">
                    <a:moveTo>
                      <a:pt x="48" y="0"/>
                    </a:moveTo>
                    <a:lnTo>
                      <a:pt x="24" y="54"/>
                    </a:lnTo>
                    <a:lnTo>
                      <a:pt x="0" y="0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850" name="Rectangle 74"/>
              <p:cNvSpPr>
                <a:spLocks noChangeArrowheads="1"/>
              </p:cNvSpPr>
              <p:nvPr/>
            </p:nvSpPr>
            <p:spPr bwMode="auto">
              <a:xfrm>
                <a:off x="1204" y="1588"/>
                <a:ext cx="420" cy="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>
                  <a:defRPr/>
                </a:pPr>
                <a:r>
                  <a:rPr lang="de-DE" sz="600" kern="0" dirty="0">
                    <a:solidFill>
                      <a:srgbClr val="000000"/>
                    </a:solidFill>
                    <a:ea typeface="+mn-ea"/>
                    <a:cs typeface="Arial" pitchFamily="34" charset="0"/>
                  </a:rPr>
                  <a:t>Laufzeitumgebung</a:t>
                </a:r>
                <a:endParaRPr lang="de-DE" kern="0" dirty="0">
                  <a:solidFill>
                    <a:srgbClr val="000000"/>
                  </a:solidFill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851" name="Rectangle 75"/>
              <p:cNvSpPr>
                <a:spLocks noChangeArrowheads="1"/>
              </p:cNvSpPr>
              <p:nvPr/>
            </p:nvSpPr>
            <p:spPr bwMode="auto">
              <a:xfrm>
                <a:off x="1204" y="1648"/>
                <a:ext cx="534" cy="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>
                  <a:defRPr/>
                </a:pPr>
                <a:r>
                  <a:rPr lang="de-DE" sz="600" kern="0" dirty="0">
                    <a:solidFill>
                      <a:srgbClr val="000000"/>
                    </a:solidFill>
                    <a:ea typeface="+mn-ea"/>
                    <a:cs typeface="Arial" pitchFamily="34" charset="0"/>
                  </a:rPr>
                  <a:t>Entwicklungsumgebung</a:t>
                </a:r>
                <a:endParaRPr lang="de-DE" kern="0" dirty="0">
                  <a:solidFill>
                    <a:srgbClr val="000000"/>
                  </a:solidFill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852" name="Rectangle 76"/>
              <p:cNvSpPr>
                <a:spLocks noChangeArrowheads="1"/>
              </p:cNvSpPr>
              <p:nvPr/>
            </p:nvSpPr>
            <p:spPr bwMode="auto">
              <a:xfrm>
                <a:off x="970" y="1618"/>
                <a:ext cx="54" cy="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>
                  <a:defRPr/>
                </a:pPr>
                <a:r>
                  <a:rPr lang="de-DE" sz="600" kern="0" dirty="0">
                    <a:solidFill>
                      <a:srgbClr val="000000"/>
                    </a:solidFill>
                    <a:ea typeface="+mn-ea"/>
                    <a:cs typeface="Arial" pitchFamily="34" charset="0"/>
                  </a:rPr>
                  <a:t>€</a:t>
                </a:r>
                <a:endParaRPr lang="de-DE" kern="0" dirty="0">
                  <a:solidFill>
                    <a:srgbClr val="000000"/>
                  </a:solidFill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853" name="Rectangle 77"/>
              <p:cNvSpPr>
                <a:spLocks noChangeArrowheads="1"/>
              </p:cNvSpPr>
              <p:nvPr/>
            </p:nvSpPr>
            <p:spPr bwMode="auto">
              <a:xfrm>
                <a:off x="1198" y="2470"/>
                <a:ext cx="96" cy="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>
                  <a:defRPr/>
                </a:pPr>
                <a:r>
                  <a:rPr lang="de-DE" sz="600" kern="0" dirty="0">
                    <a:solidFill>
                      <a:srgbClr val="000000"/>
                    </a:solidFill>
                    <a:ea typeface="+mn-ea"/>
                    <a:cs typeface="Arial" pitchFamily="34" charset="0"/>
                  </a:rPr>
                  <a:t>Virt</a:t>
                </a:r>
                <a:endParaRPr lang="de-DE" kern="0" dirty="0">
                  <a:solidFill>
                    <a:srgbClr val="000000"/>
                  </a:solidFill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854" name="Rectangle 78"/>
              <p:cNvSpPr>
                <a:spLocks noChangeArrowheads="1"/>
              </p:cNvSpPr>
              <p:nvPr/>
            </p:nvSpPr>
            <p:spPr bwMode="auto">
              <a:xfrm>
                <a:off x="1270" y="2470"/>
                <a:ext cx="48" cy="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>
                  <a:defRPr/>
                </a:pPr>
                <a:r>
                  <a:rPr lang="de-DE" sz="600" kern="0" dirty="0">
                    <a:solidFill>
                      <a:srgbClr val="000000"/>
                    </a:solidFill>
                    <a:ea typeface="+mn-ea"/>
                    <a:cs typeface="Arial" pitchFamily="34" charset="0"/>
                  </a:rPr>
                  <a:t>. </a:t>
                </a:r>
                <a:endParaRPr lang="de-DE" kern="0" dirty="0">
                  <a:solidFill>
                    <a:srgbClr val="000000"/>
                  </a:solidFill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855" name="Rectangle 79"/>
              <p:cNvSpPr>
                <a:spLocks noChangeArrowheads="1"/>
              </p:cNvSpPr>
              <p:nvPr/>
            </p:nvSpPr>
            <p:spPr bwMode="auto">
              <a:xfrm>
                <a:off x="1294" y="2470"/>
                <a:ext cx="210" cy="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>
                  <a:defRPr/>
                </a:pPr>
                <a:r>
                  <a:rPr lang="de-DE" sz="600" kern="0" dirty="0">
                    <a:solidFill>
                      <a:srgbClr val="000000"/>
                    </a:solidFill>
                    <a:ea typeface="+mn-ea"/>
                    <a:cs typeface="Arial" pitchFamily="34" charset="0"/>
                  </a:rPr>
                  <a:t>Rechner</a:t>
                </a:r>
                <a:endParaRPr lang="de-DE" kern="0" dirty="0">
                  <a:solidFill>
                    <a:srgbClr val="000000"/>
                  </a:solidFill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856" name="Rectangle 80"/>
              <p:cNvSpPr>
                <a:spLocks noChangeArrowheads="1"/>
              </p:cNvSpPr>
              <p:nvPr/>
            </p:nvSpPr>
            <p:spPr bwMode="auto">
              <a:xfrm>
                <a:off x="1480" y="2470"/>
                <a:ext cx="42" cy="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>
                  <a:defRPr/>
                </a:pPr>
                <a:r>
                  <a:rPr lang="de-DE" sz="600" kern="0" dirty="0">
                    <a:solidFill>
                      <a:srgbClr val="000000"/>
                    </a:solidFill>
                    <a:ea typeface="+mn-ea"/>
                    <a:cs typeface="Arial" pitchFamily="34" charset="0"/>
                  </a:rPr>
                  <a:t>-</a:t>
                </a:r>
                <a:endParaRPr lang="de-DE" kern="0" dirty="0">
                  <a:solidFill>
                    <a:srgbClr val="000000"/>
                  </a:solidFill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857" name="Rectangle 81"/>
              <p:cNvSpPr>
                <a:spLocks noChangeArrowheads="1"/>
              </p:cNvSpPr>
              <p:nvPr/>
            </p:nvSpPr>
            <p:spPr bwMode="auto">
              <a:xfrm>
                <a:off x="1492" y="2470"/>
                <a:ext cx="282" cy="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>
                  <a:defRPr/>
                </a:pPr>
                <a:r>
                  <a:rPr lang="de-DE" sz="600" kern="0" dirty="0">
                    <a:solidFill>
                      <a:srgbClr val="000000"/>
                    </a:solidFill>
                    <a:ea typeface="+mn-ea"/>
                    <a:cs typeface="Arial" pitchFamily="34" charset="0"/>
                  </a:rPr>
                  <a:t>Ressourcen</a:t>
                </a:r>
                <a:endParaRPr lang="de-DE" kern="0" dirty="0">
                  <a:solidFill>
                    <a:srgbClr val="000000"/>
                  </a:solidFill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858" name="Rectangle 82"/>
              <p:cNvSpPr>
                <a:spLocks noChangeArrowheads="1"/>
              </p:cNvSpPr>
              <p:nvPr/>
            </p:nvSpPr>
            <p:spPr bwMode="auto">
              <a:xfrm>
                <a:off x="1198" y="2524"/>
                <a:ext cx="96" cy="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>
                  <a:defRPr/>
                </a:pPr>
                <a:r>
                  <a:rPr lang="de-DE" sz="600" kern="0" dirty="0">
                    <a:solidFill>
                      <a:srgbClr val="000000"/>
                    </a:solidFill>
                    <a:ea typeface="+mn-ea"/>
                    <a:cs typeface="Arial" pitchFamily="34" charset="0"/>
                  </a:rPr>
                  <a:t>Virt</a:t>
                </a:r>
                <a:endParaRPr lang="de-DE" kern="0" dirty="0">
                  <a:solidFill>
                    <a:srgbClr val="000000"/>
                  </a:solidFill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859" name="Rectangle 83"/>
              <p:cNvSpPr>
                <a:spLocks noChangeArrowheads="1"/>
              </p:cNvSpPr>
              <p:nvPr/>
            </p:nvSpPr>
            <p:spPr bwMode="auto">
              <a:xfrm>
                <a:off x="1270" y="2524"/>
                <a:ext cx="48" cy="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>
                  <a:defRPr/>
                </a:pPr>
                <a:r>
                  <a:rPr lang="de-DE" sz="600" kern="0" dirty="0">
                    <a:solidFill>
                      <a:srgbClr val="000000"/>
                    </a:solidFill>
                    <a:ea typeface="+mn-ea"/>
                    <a:cs typeface="Arial" pitchFamily="34" charset="0"/>
                  </a:rPr>
                  <a:t>. </a:t>
                </a:r>
                <a:endParaRPr lang="de-DE" kern="0" dirty="0">
                  <a:solidFill>
                    <a:srgbClr val="000000"/>
                  </a:solidFill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860" name="Rectangle 84"/>
              <p:cNvSpPr>
                <a:spLocks noChangeArrowheads="1"/>
              </p:cNvSpPr>
              <p:nvPr/>
            </p:nvSpPr>
            <p:spPr bwMode="auto">
              <a:xfrm>
                <a:off x="1294" y="2524"/>
                <a:ext cx="216" cy="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>
                  <a:defRPr/>
                </a:pPr>
                <a:r>
                  <a:rPr lang="de-DE" sz="600" kern="0" dirty="0">
                    <a:solidFill>
                      <a:srgbClr val="000000"/>
                    </a:solidFill>
                    <a:ea typeface="+mn-ea"/>
                    <a:cs typeface="Arial" pitchFamily="34" charset="0"/>
                  </a:rPr>
                  <a:t>Speicher</a:t>
                </a:r>
                <a:endParaRPr lang="de-DE" kern="0" dirty="0">
                  <a:solidFill>
                    <a:srgbClr val="000000"/>
                  </a:solidFill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861" name="Rectangle 85"/>
              <p:cNvSpPr>
                <a:spLocks noChangeArrowheads="1"/>
              </p:cNvSpPr>
              <p:nvPr/>
            </p:nvSpPr>
            <p:spPr bwMode="auto">
              <a:xfrm>
                <a:off x="1486" y="2524"/>
                <a:ext cx="42" cy="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>
                  <a:defRPr/>
                </a:pPr>
                <a:r>
                  <a:rPr lang="de-DE" sz="600" kern="0" dirty="0">
                    <a:solidFill>
                      <a:srgbClr val="000000"/>
                    </a:solidFill>
                    <a:ea typeface="+mn-ea"/>
                    <a:cs typeface="Arial" pitchFamily="34" charset="0"/>
                  </a:rPr>
                  <a:t>-</a:t>
                </a:r>
                <a:endParaRPr lang="de-DE" kern="0" dirty="0">
                  <a:solidFill>
                    <a:srgbClr val="000000"/>
                  </a:solidFill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862" name="Rectangle 86"/>
              <p:cNvSpPr>
                <a:spLocks noChangeArrowheads="1"/>
              </p:cNvSpPr>
              <p:nvPr/>
            </p:nvSpPr>
            <p:spPr bwMode="auto">
              <a:xfrm>
                <a:off x="1504" y="2524"/>
                <a:ext cx="282" cy="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>
                  <a:defRPr/>
                </a:pPr>
                <a:r>
                  <a:rPr lang="de-DE" sz="600" kern="0" dirty="0">
                    <a:solidFill>
                      <a:srgbClr val="000000"/>
                    </a:solidFill>
                    <a:ea typeface="+mn-ea"/>
                    <a:cs typeface="Arial" pitchFamily="34" charset="0"/>
                  </a:rPr>
                  <a:t>Ressourcen</a:t>
                </a:r>
                <a:endParaRPr lang="de-DE" kern="0" dirty="0">
                  <a:solidFill>
                    <a:srgbClr val="000000"/>
                  </a:solidFill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863" name="Rectangle 87"/>
              <p:cNvSpPr>
                <a:spLocks noChangeArrowheads="1"/>
              </p:cNvSpPr>
              <p:nvPr/>
            </p:nvSpPr>
            <p:spPr bwMode="auto">
              <a:xfrm>
                <a:off x="1198" y="2584"/>
                <a:ext cx="96" cy="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>
                  <a:defRPr/>
                </a:pPr>
                <a:r>
                  <a:rPr lang="de-DE" sz="600" kern="0" dirty="0">
                    <a:solidFill>
                      <a:srgbClr val="000000"/>
                    </a:solidFill>
                    <a:ea typeface="+mn-ea"/>
                    <a:cs typeface="Arial" pitchFamily="34" charset="0"/>
                  </a:rPr>
                  <a:t>Virt</a:t>
                </a:r>
                <a:endParaRPr lang="de-DE" kern="0" dirty="0">
                  <a:solidFill>
                    <a:srgbClr val="000000"/>
                  </a:solidFill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864" name="Rectangle 88"/>
              <p:cNvSpPr>
                <a:spLocks noChangeArrowheads="1"/>
              </p:cNvSpPr>
              <p:nvPr/>
            </p:nvSpPr>
            <p:spPr bwMode="auto">
              <a:xfrm>
                <a:off x="1270" y="2584"/>
                <a:ext cx="48" cy="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>
                  <a:defRPr/>
                </a:pPr>
                <a:r>
                  <a:rPr lang="de-DE" sz="600" kern="0" dirty="0">
                    <a:solidFill>
                      <a:srgbClr val="000000"/>
                    </a:solidFill>
                    <a:ea typeface="+mn-ea"/>
                    <a:cs typeface="Arial" pitchFamily="34" charset="0"/>
                  </a:rPr>
                  <a:t>. </a:t>
                </a:r>
                <a:endParaRPr lang="de-DE" kern="0" dirty="0">
                  <a:solidFill>
                    <a:srgbClr val="000000"/>
                  </a:solidFill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865" name="Rectangle 89"/>
              <p:cNvSpPr>
                <a:spLocks noChangeArrowheads="1"/>
              </p:cNvSpPr>
              <p:nvPr/>
            </p:nvSpPr>
            <p:spPr bwMode="auto">
              <a:xfrm>
                <a:off x="1294" y="2584"/>
                <a:ext cx="222" cy="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>
                  <a:defRPr/>
                </a:pPr>
                <a:r>
                  <a:rPr lang="de-DE" sz="600" kern="0" dirty="0">
                    <a:solidFill>
                      <a:srgbClr val="000000"/>
                    </a:solidFill>
                    <a:ea typeface="+mn-ea"/>
                    <a:cs typeface="Arial" pitchFamily="34" charset="0"/>
                  </a:rPr>
                  <a:t>Netzwerk</a:t>
                </a:r>
                <a:endParaRPr lang="de-DE" kern="0" dirty="0">
                  <a:solidFill>
                    <a:srgbClr val="000000"/>
                  </a:solidFill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866" name="Rectangle 90"/>
              <p:cNvSpPr>
                <a:spLocks noChangeArrowheads="1"/>
              </p:cNvSpPr>
              <p:nvPr/>
            </p:nvSpPr>
            <p:spPr bwMode="auto">
              <a:xfrm>
                <a:off x="1498" y="2584"/>
                <a:ext cx="42" cy="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>
                  <a:defRPr/>
                </a:pPr>
                <a:r>
                  <a:rPr lang="de-DE" sz="600" kern="0" dirty="0">
                    <a:solidFill>
                      <a:srgbClr val="000000"/>
                    </a:solidFill>
                    <a:ea typeface="+mn-ea"/>
                    <a:cs typeface="Arial" pitchFamily="34" charset="0"/>
                  </a:rPr>
                  <a:t>-</a:t>
                </a:r>
                <a:endParaRPr lang="de-DE" kern="0" dirty="0">
                  <a:solidFill>
                    <a:srgbClr val="000000"/>
                  </a:solidFill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867" name="Rectangle 91"/>
              <p:cNvSpPr>
                <a:spLocks noChangeArrowheads="1"/>
              </p:cNvSpPr>
              <p:nvPr/>
            </p:nvSpPr>
            <p:spPr bwMode="auto">
              <a:xfrm>
                <a:off x="1510" y="2584"/>
                <a:ext cx="282" cy="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>
                  <a:defRPr/>
                </a:pPr>
                <a:r>
                  <a:rPr lang="de-DE" sz="600" kern="0" dirty="0">
                    <a:solidFill>
                      <a:srgbClr val="000000"/>
                    </a:solidFill>
                    <a:ea typeface="+mn-ea"/>
                    <a:cs typeface="Arial" pitchFamily="34" charset="0"/>
                  </a:rPr>
                  <a:t>Ressourcen</a:t>
                </a:r>
                <a:endParaRPr lang="de-DE" kern="0" dirty="0">
                  <a:solidFill>
                    <a:srgbClr val="000000"/>
                  </a:solidFill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868" name="Rectangle 92"/>
              <p:cNvSpPr>
                <a:spLocks noChangeArrowheads="1"/>
              </p:cNvSpPr>
              <p:nvPr/>
            </p:nvSpPr>
            <p:spPr bwMode="auto">
              <a:xfrm>
                <a:off x="970" y="2524"/>
                <a:ext cx="54" cy="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>
                  <a:defRPr/>
                </a:pPr>
                <a:r>
                  <a:rPr lang="de-DE" sz="600" kern="0" dirty="0">
                    <a:solidFill>
                      <a:srgbClr val="000000"/>
                    </a:solidFill>
                    <a:ea typeface="+mn-ea"/>
                    <a:cs typeface="Arial" pitchFamily="34" charset="0"/>
                  </a:rPr>
                  <a:t>€</a:t>
                </a:r>
                <a:endParaRPr lang="de-DE" kern="0" dirty="0">
                  <a:solidFill>
                    <a:srgbClr val="000000"/>
                  </a:solidFill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869" name="Freeform 93"/>
              <p:cNvSpPr>
                <a:spLocks/>
              </p:cNvSpPr>
              <p:nvPr/>
            </p:nvSpPr>
            <p:spPr bwMode="auto">
              <a:xfrm>
                <a:off x="1612" y="1085"/>
                <a:ext cx="93" cy="227"/>
              </a:xfrm>
              <a:custGeom>
                <a:avLst/>
                <a:gdLst/>
                <a:ahLst/>
                <a:cxnLst>
                  <a:cxn ang="0">
                    <a:pos x="240" y="478"/>
                  </a:cxn>
                  <a:cxn ang="0">
                    <a:pos x="240" y="126"/>
                  </a:cxn>
                  <a:cxn ang="0">
                    <a:pos x="248" y="121"/>
                  </a:cxn>
                  <a:cxn ang="0">
                    <a:pos x="127" y="0"/>
                  </a:cxn>
                  <a:cxn ang="0">
                    <a:pos x="127" y="0"/>
                  </a:cxn>
                  <a:cxn ang="0">
                    <a:pos x="6" y="121"/>
                  </a:cxn>
                  <a:cxn ang="0">
                    <a:pos x="0" y="126"/>
                  </a:cxn>
                  <a:cxn ang="0">
                    <a:pos x="0" y="478"/>
                  </a:cxn>
                  <a:cxn ang="0">
                    <a:pos x="6" y="484"/>
                  </a:cxn>
                  <a:cxn ang="0">
                    <a:pos x="127" y="605"/>
                  </a:cxn>
                  <a:cxn ang="0">
                    <a:pos x="248" y="484"/>
                  </a:cxn>
                  <a:cxn ang="0">
                    <a:pos x="240" y="478"/>
                  </a:cxn>
                </a:cxnLst>
                <a:rect l="0" t="0" r="r" b="b"/>
                <a:pathLst>
                  <a:path w="248" h="605">
                    <a:moveTo>
                      <a:pt x="240" y="478"/>
                    </a:moveTo>
                    <a:lnTo>
                      <a:pt x="240" y="126"/>
                    </a:lnTo>
                    <a:lnTo>
                      <a:pt x="248" y="121"/>
                    </a:lnTo>
                    <a:cubicBezTo>
                      <a:pt x="248" y="54"/>
                      <a:pt x="194" y="0"/>
                      <a:pt x="127" y="0"/>
                    </a:cubicBezTo>
                    <a:cubicBezTo>
                      <a:pt x="127" y="0"/>
                      <a:pt x="127" y="0"/>
                      <a:pt x="127" y="0"/>
                    </a:cubicBezTo>
                    <a:cubicBezTo>
                      <a:pt x="60" y="0"/>
                      <a:pt x="6" y="54"/>
                      <a:pt x="6" y="121"/>
                    </a:cubicBezTo>
                    <a:lnTo>
                      <a:pt x="0" y="126"/>
                    </a:lnTo>
                    <a:lnTo>
                      <a:pt x="0" y="478"/>
                    </a:lnTo>
                    <a:lnTo>
                      <a:pt x="6" y="484"/>
                    </a:lnTo>
                    <a:cubicBezTo>
                      <a:pt x="6" y="550"/>
                      <a:pt x="60" y="605"/>
                      <a:pt x="127" y="605"/>
                    </a:cubicBezTo>
                    <a:cubicBezTo>
                      <a:pt x="194" y="605"/>
                      <a:pt x="248" y="550"/>
                      <a:pt x="248" y="484"/>
                    </a:cubicBezTo>
                    <a:lnTo>
                      <a:pt x="240" y="478"/>
                    </a:lnTo>
                    <a:close/>
                  </a:path>
                </a:pathLst>
              </a:custGeom>
              <a:solidFill>
                <a:srgbClr val="D9D9D9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870" name="Freeform 94"/>
              <p:cNvSpPr>
                <a:spLocks/>
              </p:cNvSpPr>
              <p:nvPr/>
            </p:nvSpPr>
            <p:spPr bwMode="auto">
              <a:xfrm>
                <a:off x="1612" y="1085"/>
                <a:ext cx="93" cy="227"/>
              </a:xfrm>
              <a:custGeom>
                <a:avLst/>
                <a:gdLst/>
                <a:ahLst/>
                <a:cxnLst>
                  <a:cxn ang="0">
                    <a:pos x="240" y="478"/>
                  </a:cxn>
                  <a:cxn ang="0">
                    <a:pos x="240" y="126"/>
                  </a:cxn>
                  <a:cxn ang="0">
                    <a:pos x="248" y="121"/>
                  </a:cxn>
                  <a:cxn ang="0">
                    <a:pos x="127" y="0"/>
                  </a:cxn>
                  <a:cxn ang="0">
                    <a:pos x="127" y="0"/>
                  </a:cxn>
                  <a:cxn ang="0">
                    <a:pos x="6" y="121"/>
                  </a:cxn>
                  <a:cxn ang="0">
                    <a:pos x="0" y="126"/>
                  </a:cxn>
                  <a:cxn ang="0">
                    <a:pos x="0" y="478"/>
                  </a:cxn>
                  <a:cxn ang="0">
                    <a:pos x="6" y="484"/>
                  </a:cxn>
                  <a:cxn ang="0">
                    <a:pos x="127" y="605"/>
                  </a:cxn>
                  <a:cxn ang="0">
                    <a:pos x="248" y="484"/>
                  </a:cxn>
                  <a:cxn ang="0">
                    <a:pos x="240" y="478"/>
                  </a:cxn>
                </a:cxnLst>
                <a:rect l="0" t="0" r="r" b="b"/>
                <a:pathLst>
                  <a:path w="248" h="605">
                    <a:moveTo>
                      <a:pt x="240" y="478"/>
                    </a:moveTo>
                    <a:lnTo>
                      <a:pt x="240" y="126"/>
                    </a:lnTo>
                    <a:lnTo>
                      <a:pt x="248" y="121"/>
                    </a:lnTo>
                    <a:cubicBezTo>
                      <a:pt x="248" y="54"/>
                      <a:pt x="194" y="0"/>
                      <a:pt x="127" y="0"/>
                    </a:cubicBezTo>
                    <a:cubicBezTo>
                      <a:pt x="127" y="0"/>
                      <a:pt x="127" y="0"/>
                      <a:pt x="127" y="0"/>
                    </a:cubicBezTo>
                    <a:cubicBezTo>
                      <a:pt x="60" y="0"/>
                      <a:pt x="6" y="54"/>
                      <a:pt x="6" y="121"/>
                    </a:cubicBezTo>
                    <a:lnTo>
                      <a:pt x="0" y="126"/>
                    </a:lnTo>
                    <a:lnTo>
                      <a:pt x="0" y="478"/>
                    </a:lnTo>
                    <a:lnTo>
                      <a:pt x="6" y="484"/>
                    </a:lnTo>
                    <a:cubicBezTo>
                      <a:pt x="6" y="550"/>
                      <a:pt x="60" y="605"/>
                      <a:pt x="127" y="605"/>
                    </a:cubicBezTo>
                    <a:cubicBezTo>
                      <a:pt x="194" y="605"/>
                      <a:pt x="248" y="550"/>
                      <a:pt x="248" y="484"/>
                    </a:cubicBezTo>
                    <a:lnTo>
                      <a:pt x="240" y="478"/>
                    </a:lnTo>
                    <a:close/>
                  </a:path>
                </a:pathLst>
              </a:cu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871" name="Oval 95"/>
              <p:cNvSpPr>
                <a:spLocks noChangeArrowheads="1"/>
              </p:cNvSpPr>
              <p:nvPr/>
            </p:nvSpPr>
            <p:spPr bwMode="auto">
              <a:xfrm>
                <a:off x="1636" y="1242"/>
                <a:ext cx="48" cy="48"/>
              </a:xfrm>
              <a:prstGeom prst="ellipse">
                <a:avLst/>
              </a:prstGeom>
              <a:solidFill>
                <a:srgbClr val="1A1A1A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872" name="Oval 96"/>
              <p:cNvSpPr>
                <a:spLocks noChangeArrowheads="1"/>
              </p:cNvSpPr>
              <p:nvPr/>
            </p:nvSpPr>
            <p:spPr bwMode="auto">
              <a:xfrm>
                <a:off x="1636" y="1242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873" name="Oval 97"/>
              <p:cNvSpPr>
                <a:spLocks noChangeArrowheads="1"/>
              </p:cNvSpPr>
              <p:nvPr/>
            </p:nvSpPr>
            <p:spPr bwMode="auto">
              <a:xfrm>
                <a:off x="1636" y="1106"/>
                <a:ext cx="48" cy="48"/>
              </a:xfrm>
              <a:prstGeom prst="ellipse">
                <a:avLst/>
              </a:prstGeom>
              <a:solidFill>
                <a:srgbClr val="1A1A1A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874" name="Oval 98"/>
              <p:cNvSpPr>
                <a:spLocks noChangeArrowheads="1"/>
              </p:cNvSpPr>
              <p:nvPr/>
            </p:nvSpPr>
            <p:spPr bwMode="auto">
              <a:xfrm>
                <a:off x="1636" y="1106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875" name="Freeform 99"/>
              <p:cNvSpPr>
                <a:spLocks/>
              </p:cNvSpPr>
              <p:nvPr/>
            </p:nvSpPr>
            <p:spPr bwMode="auto">
              <a:xfrm>
                <a:off x="1612" y="1992"/>
                <a:ext cx="93" cy="227"/>
              </a:xfrm>
              <a:custGeom>
                <a:avLst/>
                <a:gdLst/>
                <a:ahLst/>
                <a:cxnLst>
                  <a:cxn ang="0">
                    <a:pos x="240" y="491"/>
                  </a:cxn>
                  <a:cxn ang="0">
                    <a:pos x="240" y="123"/>
                  </a:cxn>
                  <a:cxn ang="0">
                    <a:pos x="248" y="121"/>
                  </a:cxn>
                  <a:cxn ang="0">
                    <a:pos x="127" y="0"/>
                  </a:cxn>
                  <a:cxn ang="0">
                    <a:pos x="127" y="0"/>
                  </a:cxn>
                  <a:cxn ang="0">
                    <a:pos x="6" y="121"/>
                  </a:cxn>
                  <a:cxn ang="0">
                    <a:pos x="0" y="123"/>
                  </a:cxn>
                  <a:cxn ang="0">
                    <a:pos x="0" y="491"/>
                  </a:cxn>
                  <a:cxn ang="0">
                    <a:pos x="6" y="484"/>
                  </a:cxn>
                  <a:cxn ang="0">
                    <a:pos x="127" y="605"/>
                  </a:cxn>
                  <a:cxn ang="0">
                    <a:pos x="248" y="484"/>
                  </a:cxn>
                  <a:cxn ang="0">
                    <a:pos x="240" y="491"/>
                  </a:cxn>
                </a:cxnLst>
                <a:rect l="0" t="0" r="r" b="b"/>
                <a:pathLst>
                  <a:path w="248" h="605">
                    <a:moveTo>
                      <a:pt x="240" y="491"/>
                    </a:moveTo>
                    <a:lnTo>
                      <a:pt x="240" y="123"/>
                    </a:lnTo>
                    <a:lnTo>
                      <a:pt x="248" y="121"/>
                    </a:lnTo>
                    <a:cubicBezTo>
                      <a:pt x="248" y="54"/>
                      <a:pt x="194" y="0"/>
                      <a:pt x="127" y="0"/>
                    </a:cubicBezTo>
                    <a:cubicBezTo>
                      <a:pt x="127" y="0"/>
                      <a:pt x="127" y="0"/>
                      <a:pt x="127" y="0"/>
                    </a:cubicBezTo>
                    <a:cubicBezTo>
                      <a:pt x="60" y="0"/>
                      <a:pt x="6" y="54"/>
                      <a:pt x="6" y="121"/>
                    </a:cubicBezTo>
                    <a:lnTo>
                      <a:pt x="0" y="123"/>
                    </a:lnTo>
                    <a:lnTo>
                      <a:pt x="0" y="491"/>
                    </a:lnTo>
                    <a:lnTo>
                      <a:pt x="6" y="484"/>
                    </a:lnTo>
                    <a:cubicBezTo>
                      <a:pt x="6" y="550"/>
                      <a:pt x="60" y="605"/>
                      <a:pt x="127" y="605"/>
                    </a:cubicBezTo>
                    <a:cubicBezTo>
                      <a:pt x="194" y="605"/>
                      <a:pt x="248" y="550"/>
                      <a:pt x="248" y="484"/>
                    </a:cubicBezTo>
                    <a:lnTo>
                      <a:pt x="240" y="491"/>
                    </a:lnTo>
                    <a:close/>
                  </a:path>
                </a:pathLst>
              </a:custGeom>
              <a:solidFill>
                <a:srgbClr val="D9D9D9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876" name="Freeform 100"/>
              <p:cNvSpPr>
                <a:spLocks/>
              </p:cNvSpPr>
              <p:nvPr/>
            </p:nvSpPr>
            <p:spPr bwMode="auto">
              <a:xfrm>
                <a:off x="1612" y="1992"/>
                <a:ext cx="93" cy="226"/>
              </a:xfrm>
              <a:custGeom>
                <a:avLst/>
                <a:gdLst/>
                <a:ahLst/>
                <a:cxnLst>
                  <a:cxn ang="0">
                    <a:pos x="240" y="491"/>
                  </a:cxn>
                  <a:cxn ang="0">
                    <a:pos x="240" y="123"/>
                  </a:cxn>
                  <a:cxn ang="0">
                    <a:pos x="248" y="121"/>
                  </a:cxn>
                  <a:cxn ang="0">
                    <a:pos x="127" y="0"/>
                  </a:cxn>
                  <a:cxn ang="0">
                    <a:pos x="127" y="0"/>
                  </a:cxn>
                  <a:cxn ang="0">
                    <a:pos x="6" y="121"/>
                  </a:cxn>
                  <a:cxn ang="0">
                    <a:pos x="0" y="123"/>
                  </a:cxn>
                  <a:cxn ang="0">
                    <a:pos x="0" y="491"/>
                  </a:cxn>
                  <a:cxn ang="0">
                    <a:pos x="6" y="484"/>
                  </a:cxn>
                  <a:cxn ang="0">
                    <a:pos x="127" y="605"/>
                  </a:cxn>
                  <a:cxn ang="0">
                    <a:pos x="248" y="484"/>
                  </a:cxn>
                  <a:cxn ang="0">
                    <a:pos x="240" y="491"/>
                  </a:cxn>
                </a:cxnLst>
                <a:rect l="0" t="0" r="r" b="b"/>
                <a:pathLst>
                  <a:path w="248" h="605">
                    <a:moveTo>
                      <a:pt x="240" y="491"/>
                    </a:moveTo>
                    <a:lnTo>
                      <a:pt x="240" y="123"/>
                    </a:lnTo>
                    <a:lnTo>
                      <a:pt x="248" y="121"/>
                    </a:lnTo>
                    <a:cubicBezTo>
                      <a:pt x="248" y="54"/>
                      <a:pt x="194" y="0"/>
                      <a:pt x="127" y="0"/>
                    </a:cubicBezTo>
                    <a:cubicBezTo>
                      <a:pt x="127" y="0"/>
                      <a:pt x="127" y="0"/>
                      <a:pt x="127" y="0"/>
                    </a:cubicBezTo>
                    <a:cubicBezTo>
                      <a:pt x="60" y="0"/>
                      <a:pt x="6" y="54"/>
                      <a:pt x="6" y="121"/>
                    </a:cubicBezTo>
                    <a:lnTo>
                      <a:pt x="0" y="123"/>
                    </a:lnTo>
                    <a:lnTo>
                      <a:pt x="0" y="491"/>
                    </a:lnTo>
                    <a:lnTo>
                      <a:pt x="6" y="484"/>
                    </a:lnTo>
                    <a:cubicBezTo>
                      <a:pt x="6" y="550"/>
                      <a:pt x="60" y="605"/>
                      <a:pt x="127" y="605"/>
                    </a:cubicBezTo>
                    <a:cubicBezTo>
                      <a:pt x="194" y="605"/>
                      <a:pt x="248" y="550"/>
                      <a:pt x="248" y="484"/>
                    </a:cubicBezTo>
                    <a:lnTo>
                      <a:pt x="240" y="491"/>
                    </a:lnTo>
                    <a:close/>
                  </a:path>
                </a:pathLst>
              </a:cu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877" name="Oval 101"/>
              <p:cNvSpPr>
                <a:spLocks noChangeArrowheads="1"/>
              </p:cNvSpPr>
              <p:nvPr/>
            </p:nvSpPr>
            <p:spPr bwMode="auto">
              <a:xfrm>
                <a:off x="1636" y="2149"/>
                <a:ext cx="48" cy="48"/>
              </a:xfrm>
              <a:prstGeom prst="ellipse">
                <a:avLst/>
              </a:prstGeom>
              <a:solidFill>
                <a:srgbClr val="1A1A1A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878" name="Oval 102"/>
              <p:cNvSpPr>
                <a:spLocks noChangeArrowheads="1"/>
              </p:cNvSpPr>
              <p:nvPr/>
            </p:nvSpPr>
            <p:spPr bwMode="auto">
              <a:xfrm>
                <a:off x="1636" y="2149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879" name="Oval 103"/>
              <p:cNvSpPr>
                <a:spLocks noChangeArrowheads="1"/>
              </p:cNvSpPr>
              <p:nvPr/>
            </p:nvSpPr>
            <p:spPr bwMode="auto">
              <a:xfrm>
                <a:off x="1636" y="2013"/>
                <a:ext cx="48" cy="48"/>
              </a:xfrm>
              <a:prstGeom prst="ellipse">
                <a:avLst/>
              </a:prstGeom>
              <a:solidFill>
                <a:srgbClr val="1A1A1A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880" name="Oval 104"/>
              <p:cNvSpPr>
                <a:spLocks noChangeArrowheads="1"/>
              </p:cNvSpPr>
              <p:nvPr/>
            </p:nvSpPr>
            <p:spPr bwMode="auto">
              <a:xfrm>
                <a:off x="1636" y="2013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881" name="Freeform 105"/>
              <p:cNvSpPr>
                <a:spLocks/>
              </p:cNvSpPr>
              <p:nvPr/>
            </p:nvSpPr>
            <p:spPr bwMode="auto">
              <a:xfrm>
                <a:off x="1612" y="2899"/>
                <a:ext cx="93" cy="226"/>
              </a:xfrm>
              <a:custGeom>
                <a:avLst/>
                <a:gdLst/>
                <a:ahLst/>
                <a:cxnLst>
                  <a:cxn ang="0">
                    <a:pos x="240" y="488"/>
                  </a:cxn>
                  <a:cxn ang="0">
                    <a:pos x="240" y="120"/>
                  </a:cxn>
                  <a:cxn ang="0">
                    <a:pos x="248" y="121"/>
                  </a:cxn>
                  <a:cxn ang="0">
                    <a:pos x="127" y="0"/>
                  </a:cxn>
                  <a:cxn ang="0">
                    <a:pos x="127" y="0"/>
                  </a:cxn>
                  <a:cxn ang="0">
                    <a:pos x="6" y="121"/>
                  </a:cxn>
                  <a:cxn ang="0">
                    <a:pos x="0" y="120"/>
                  </a:cxn>
                  <a:cxn ang="0">
                    <a:pos x="0" y="488"/>
                  </a:cxn>
                  <a:cxn ang="0">
                    <a:pos x="6" y="483"/>
                  </a:cxn>
                  <a:cxn ang="0">
                    <a:pos x="127" y="604"/>
                  </a:cxn>
                  <a:cxn ang="0">
                    <a:pos x="248" y="483"/>
                  </a:cxn>
                  <a:cxn ang="0">
                    <a:pos x="240" y="488"/>
                  </a:cxn>
                </a:cxnLst>
                <a:rect l="0" t="0" r="r" b="b"/>
                <a:pathLst>
                  <a:path w="248" h="604">
                    <a:moveTo>
                      <a:pt x="240" y="488"/>
                    </a:moveTo>
                    <a:lnTo>
                      <a:pt x="240" y="120"/>
                    </a:lnTo>
                    <a:lnTo>
                      <a:pt x="248" y="121"/>
                    </a:lnTo>
                    <a:cubicBezTo>
                      <a:pt x="248" y="54"/>
                      <a:pt x="194" y="0"/>
                      <a:pt x="127" y="0"/>
                    </a:cubicBezTo>
                    <a:cubicBezTo>
                      <a:pt x="127" y="0"/>
                      <a:pt x="127" y="0"/>
                      <a:pt x="127" y="0"/>
                    </a:cubicBezTo>
                    <a:cubicBezTo>
                      <a:pt x="60" y="0"/>
                      <a:pt x="6" y="54"/>
                      <a:pt x="6" y="121"/>
                    </a:cubicBezTo>
                    <a:lnTo>
                      <a:pt x="0" y="120"/>
                    </a:lnTo>
                    <a:lnTo>
                      <a:pt x="0" y="488"/>
                    </a:lnTo>
                    <a:lnTo>
                      <a:pt x="6" y="483"/>
                    </a:lnTo>
                    <a:cubicBezTo>
                      <a:pt x="6" y="550"/>
                      <a:pt x="60" y="604"/>
                      <a:pt x="127" y="604"/>
                    </a:cubicBezTo>
                    <a:cubicBezTo>
                      <a:pt x="194" y="604"/>
                      <a:pt x="248" y="550"/>
                      <a:pt x="248" y="483"/>
                    </a:cubicBezTo>
                    <a:lnTo>
                      <a:pt x="240" y="488"/>
                    </a:lnTo>
                    <a:close/>
                  </a:path>
                </a:pathLst>
              </a:custGeom>
              <a:solidFill>
                <a:srgbClr val="D9D9D9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882" name="Freeform 106"/>
              <p:cNvSpPr>
                <a:spLocks/>
              </p:cNvSpPr>
              <p:nvPr/>
            </p:nvSpPr>
            <p:spPr bwMode="auto">
              <a:xfrm>
                <a:off x="1612" y="2899"/>
                <a:ext cx="93" cy="226"/>
              </a:xfrm>
              <a:custGeom>
                <a:avLst/>
                <a:gdLst/>
                <a:ahLst/>
                <a:cxnLst>
                  <a:cxn ang="0">
                    <a:pos x="240" y="488"/>
                  </a:cxn>
                  <a:cxn ang="0">
                    <a:pos x="240" y="120"/>
                  </a:cxn>
                  <a:cxn ang="0">
                    <a:pos x="248" y="121"/>
                  </a:cxn>
                  <a:cxn ang="0">
                    <a:pos x="127" y="0"/>
                  </a:cxn>
                  <a:cxn ang="0">
                    <a:pos x="127" y="0"/>
                  </a:cxn>
                  <a:cxn ang="0">
                    <a:pos x="6" y="121"/>
                  </a:cxn>
                  <a:cxn ang="0">
                    <a:pos x="0" y="120"/>
                  </a:cxn>
                  <a:cxn ang="0">
                    <a:pos x="0" y="488"/>
                  </a:cxn>
                  <a:cxn ang="0">
                    <a:pos x="6" y="483"/>
                  </a:cxn>
                  <a:cxn ang="0">
                    <a:pos x="127" y="604"/>
                  </a:cxn>
                  <a:cxn ang="0">
                    <a:pos x="248" y="483"/>
                  </a:cxn>
                  <a:cxn ang="0">
                    <a:pos x="240" y="488"/>
                  </a:cxn>
                </a:cxnLst>
                <a:rect l="0" t="0" r="r" b="b"/>
                <a:pathLst>
                  <a:path w="248" h="604">
                    <a:moveTo>
                      <a:pt x="240" y="488"/>
                    </a:moveTo>
                    <a:lnTo>
                      <a:pt x="240" y="120"/>
                    </a:lnTo>
                    <a:lnTo>
                      <a:pt x="248" y="121"/>
                    </a:lnTo>
                    <a:cubicBezTo>
                      <a:pt x="248" y="54"/>
                      <a:pt x="194" y="0"/>
                      <a:pt x="127" y="0"/>
                    </a:cubicBezTo>
                    <a:cubicBezTo>
                      <a:pt x="127" y="0"/>
                      <a:pt x="127" y="0"/>
                      <a:pt x="127" y="0"/>
                    </a:cubicBezTo>
                    <a:cubicBezTo>
                      <a:pt x="60" y="0"/>
                      <a:pt x="6" y="54"/>
                      <a:pt x="6" y="121"/>
                    </a:cubicBezTo>
                    <a:lnTo>
                      <a:pt x="0" y="120"/>
                    </a:lnTo>
                    <a:lnTo>
                      <a:pt x="0" y="488"/>
                    </a:lnTo>
                    <a:lnTo>
                      <a:pt x="6" y="483"/>
                    </a:lnTo>
                    <a:cubicBezTo>
                      <a:pt x="6" y="550"/>
                      <a:pt x="60" y="604"/>
                      <a:pt x="127" y="604"/>
                    </a:cubicBezTo>
                    <a:cubicBezTo>
                      <a:pt x="194" y="604"/>
                      <a:pt x="248" y="550"/>
                      <a:pt x="248" y="483"/>
                    </a:cubicBezTo>
                    <a:lnTo>
                      <a:pt x="240" y="488"/>
                    </a:lnTo>
                    <a:close/>
                  </a:path>
                </a:pathLst>
              </a:cu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883" name="Oval 107"/>
              <p:cNvSpPr>
                <a:spLocks noChangeArrowheads="1"/>
              </p:cNvSpPr>
              <p:nvPr/>
            </p:nvSpPr>
            <p:spPr bwMode="auto">
              <a:xfrm>
                <a:off x="1636" y="3056"/>
                <a:ext cx="48" cy="48"/>
              </a:xfrm>
              <a:prstGeom prst="ellipse">
                <a:avLst/>
              </a:prstGeom>
              <a:solidFill>
                <a:srgbClr val="1A1A1A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884" name="Oval 108"/>
              <p:cNvSpPr>
                <a:spLocks noChangeArrowheads="1"/>
              </p:cNvSpPr>
              <p:nvPr/>
            </p:nvSpPr>
            <p:spPr bwMode="auto">
              <a:xfrm>
                <a:off x="1636" y="3056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885" name="Oval 109"/>
              <p:cNvSpPr>
                <a:spLocks noChangeArrowheads="1"/>
              </p:cNvSpPr>
              <p:nvPr/>
            </p:nvSpPr>
            <p:spPr bwMode="auto">
              <a:xfrm>
                <a:off x="1636" y="2920"/>
                <a:ext cx="48" cy="48"/>
              </a:xfrm>
              <a:prstGeom prst="ellipse">
                <a:avLst/>
              </a:prstGeom>
              <a:solidFill>
                <a:srgbClr val="1A1A1A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886" name="Oval 110"/>
              <p:cNvSpPr>
                <a:spLocks noChangeArrowheads="1"/>
              </p:cNvSpPr>
              <p:nvPr/>
            </p:nvSpPr>
            <p:spPr bwMode="auto">
              <a:xfrm>
                <a:off x="1636" y="2920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887" name="Freeform 111"/>
              <p:cNvSpPr>
                <a:spLocks/>
              </p:cNvSpPr>
              <p:nvPr/>
            </p:nvSpPr>
            <p:spPr bwMode="auto">
              <a:xfrm>
                <a:off x="979" y="3193"/>
                <a:ext cx="227" cy="93"/>
              </a:xfrm>
              <a:custGeom>
                <a:avLst/>
                <a:gdLst/>
                <a:ahLst/>
                <a:cxnLst>
                  <a:cxn ang="0">
                    <a:pos x="119" y="246"/>
                  </a:cxn>
                  <a:cxn ang="0">
                    <a:pos x="487" y="246"/>
                  </a:cxn>
                  <a:cxn ang="0">
                    <a:pos x="484" y="242"/>
                  </a:cxn>
                  <a:cxn ang="0">
                    <a:pos x="605" y="121"/>
                  </a:cxn>
                  <a:cxn ang="0">
                    <a:pos x="605" y="121"/>
                  </a:cxn>
                  <a:cxn ang="0">
                    <a:pos x="484" y="0"/>
                  </a:cxn>
                  <a:cxn ang="0">
                    <a:pos x="487" y="6"/>
                  </a:cxn>
                  <a:cxn ang="0">
                    <a:pos x="119" y="6"/>
                  </a:cxn>
                  <a:cxn ang="0">
                    <a:pos x="121" y="0"/>
                  </a:cxn>
                  <a:cxn ang="0">
                    <a:pos x="0" y="121"/>
                  </a:cxn>
                  <a:cxn ang="0">
                    <a:pos x="121" y="242"/>
                  </a:cxn>
                  <a:cxn ang="0">
                    <a:pos x="119" y="246"/>
                  </a:cxn>
                </a:cxnLst>
                <a:rect l="0" t="0" r="r" b="b"/>
                <a:pathLst>
                  <a:path w="605" h="246">
                    <a:moveTo>
                      <a:pt x="119" y="246"/>
                    </a:moveTo>
                    <a:lnTo>
                      <a:pt x="487" y="246"/>
                    </a:lnTo>
                    <a:lnTo>
                      <a:pt x="484" y="242"/>
                    </a:lnTo>
                    <a:cubicBezTo>
                      <a:pt x="550" y="242"/>
                      <a:pt x="605" y="188"/>
                      <a:pt x="605" y="121"/>
                    </a:cubicBezTo>
                    <a:cubicBezTo>
                      <a:pt x="605" y="121"/>
                      <a:pt x="605" y="121"/>
                      <a:pt x="605" y="121"/>
                    </a:cubicBezTo>
                    <a:cubicBezTo>
                      <a:pt x="605" y="54"/>
                      <a:pt x="550" y="0"/>
                      <a:pt x="484" y="0"/>
                    </a:cubicBezTo>
                    <a:lnTo>
                      <a:pt x="487" y="6"/>
                    </a:lnTo>
                    <a:lnTo>
                      <a:pt x="119" y="6"/>
                    </a:lnTo>
                    <a:lnTo>
                      <a:pt x="121" y="0"/>
                    </a:lnTo>
                    <a:cubicBezTo>
                      <a:pt x="54" y="0"/>
                      <a:pt x="0" y="54"/>
                      <a:pt x="0" y="121"/>
                    </a:cubicBezTo>
                    <a:cubicBezTo>
                      <a:pt x="0" y="188"/>
                      <a:pt x="54" y="242"/>
                      <a:pt x="121" y="242"/>
                    </a:cubicBezTo>
                    <a:lnTo>
                      <a:pt x="119" y="246"/>
                    </a:lnTo>
                    <a:close/>
                  </a:path>
                </a:pathLst>
              </a:custGeom>
              <a:solidFill>
                <a:srgbClr val="D9D9D9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888" name="Freeform 112"/>
              <p:cNvSpPr>
                <a:spLocks/>
              </p:cNvSpPr>
              <p:nvPr/>
            </p:nvSpPr>
            <p:spPr bwMode="auto">
              <a:xfrm>
                <a:off x="979" y="3193"/>
                <a:ext cx="227" cy="93"/>
              </a:xfrm>
              <a:custGeom>
                <a:avLst/>
                <a:gdLst/>
                <a:ahLst/>
                <a:cxnLst>
                  <a:cxn ang="0">
                    <a:pos x="119" y="246"/>
                  </a:cxn>
                  <a:cxn ang="0">
                    <a:pos x="487" y="246"/>
                  </a:cxn>
                  <a:cxn ang="0">
                    <a:pos x="484" y="242"/>
                  </a:cxn>
                  <a:cxn ang="0">
                    <a:pos x="605" y="121"/>
                  </a:cxn>
                  <a:cxn ang="0">
                    <a:pos x="605" y="121"/>
                  </a:cxn>
                  <a:cxn ang="0">
                    <a:pos x="484" y="0"/>
                  </a:cxn>
                  <a:cxn ang="0">
                    <a:pos x="487" y="6"/>
                  </a:cxn>
                  <a:cxn ang="0">
                    <a:pos x="119" y="6"/>
                  </a:cxn>
                  <a:cxn ang="0">
                    <a:pos x="121" y="0"/>
                  </a:cxn>
                  <a:cxn ang="0">
                    <a:pos x="0" y="121"/>
                  </a:cxn>
                  <a:cxn ang="0">
                    <a:pos x="121" y="242"/>
                  </a:cxn>
                  <a:cxn ang="0">
                    <a:pos x="119" y="246"/>
                  </a:cxn>
                </a:cxnLst>
                <a:rect l="0" t="0" r="r" b="b"/>
                <a:pathLst>
                  <a:path w="605" h="246">
                    <a:moveTo>
                      <a:pt x="119" y="246"/>
                    </a:moveTo>
                    <a:lnTo>
                      <a:pt x="487" y="246"/>
                    </a:lnTo>
                    <a:lnTo>
                      <a:pt x="484" y="242"/>
                    </a:lnTo>
                    <a:cubicBezTo>
                      <a:pt x="550" y="242"/>
                      <a:pt x="605" y="188"/>
                      <a:pt x="605" y="121"/>
                    </a:cubicBezTo>
                    <a:cubicBezTo>
                      <a:pt x="605" y="121"/>
                      <a:pt x="605" y="121"/>
                      <a:pt x="605" y="121"/>
                    </a:cubicBezTo>
                    <a:cubicBezTo>
                      <a:pt x="605" y="54"/>
                      <a:pt x="550" y="0"/>
                      <a:pt x="484" y="0"/>
                    </a:cubicBezTo>
                    <a:lnTo>
                      <a:pt x="487" y="6"/>
                    </a:lnTo>
                    <a:lnTo>
                      <a:pt x="119" y="6"/>
                    </a:lnTo>
                    <a:lnTo>
                      <a:pt x="121" y="0"/>
                    </a:lnTo>
                    <a:cubicBezTo>
                      <a:pt x="54" y="0"/>
                      <a:pt x="0" y="54"/>
                      <a:pt x="0" y="121"/>
                    </a:cubicBezTo>
                    <a:cubicBezTo>
                      <a:pt x="0" y="188"/>
                      <a:pt x="54" y="242"/>
                      <a:pt x="121" y="242"/>
                    </a:cubicBezTo>
                    <a:lnTo>
                      <a:pt x="119" y="246"/>
                    </a:lnTo>
                    <a:close/>
                  </a:path>
                </a:pathLst>
              </a:cu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889" name="Oval 113"/>
              <p:cNvSpPr>
                <a:spLocks noChangeArrowheads="1"/>
              </p:cNvSpPr>
              <p:nvPr/>
            </p:nvSpPr>
            <p:spPr bwMode="auto">
              <a:xfrm>
                <a:off x="1001" y="3215"/>
                <a:ext cx="48" cy="48"/>
              </a:xfrm>
              <a:prstGeom prst="ellipse">
                <a:avLst/>
              </a:prstGeom>
              <a:solidFill>
                <a:srgbClr val="1A1A1A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890" name="Oval 114"/>
              <p:cNvSpPr>
                <a:spLocks noChangeArrowheads="1"/>
              </p:cNvSpPr>
              <p:nvPr/>
            </p:nvSpPr>
            <p:spPr bwMode="auto">
              <a:xfrm>
                <a:off x="1001" y="3215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891" name="Oval 115"/>
              <p:cNvSpPr>
                <a:spLocks noChangeArrowheads="1"/>
              </p:cNvSpPr>
              <p:nvPr/>
            </p:nvSpPr>
            <p:spPr bwMode="auto">
              <a:xfrm>
                <a:off x="1137" y="3215"/>
                <a:ext cx="48" cy="48"/>
              </a:xfrm>
              <a:prstGeom prst="ellipse">
                <a:avLst/>
              </a:prstGeom>
              <a:solidFill>
                <a:srgbClr val="1A1A1A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892" name="Oval 116"/>
              <p:cNvSpPr>
                <a:spLocks noChangeArrowheads="1"/>
              </p:cNvSpPr>
              <p:nvPr/>
            </p:nvSpPr>
            <p:spPr bwMode="auto">
              <a:xfrm>
                <a:off x="1137" y="3215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893" name="Freeform 117"/>
              <p:cNvSpPr>
                <a:spLocks/>
              </p:cNvSpPr>
              <p:nvPr/>
            </p:nvSpPr>
            <p:spPr bwMode="auto">
              <a:xfrm>
                <a:off x="979" y="3532"/>
                <a:ext cx="227" cy="92"/>
              </a:xfrm>
              <a:custGeom>
                <a:avLst/>
                <a:gdLst/>
                <a:ahLst/>
                <a:cxnLst>
                  <a:cxn ang="0">
                    <a:pos x="119" y="240"/>
                  </a:cxn>
                  <a:cxn ang="0">
                    <a:pos x="487" y="240"/>
                  </a:cxn>
                  <a:cxn ang="0">
                    <a:pos x="484" y="247"/>
                  </a:cxn>
                  <a:cxn ang="0">
                    <a:pos x="605" y="126"/>
                  </a:cxn>
                  <a:cxn ang="0">
                    <a:pos x="605" y="126"/>
                  </a:cxn>
                  <a:cxn ang="0">
                    <a:pos x="484" y="5"/>
                  </a:cxn>
                  <a:cxn ang="0">
                    <a:pos x="487" y="0"/>
                  </a:cxn>
                  <a:cxn ang="0">
                    <a:pos x="119" y="0"/>
                  </a:cxn>
                  <a:cxn ang="0">
                    <a:pos x="121" y="5"/>
                  </a:cxn>
                  <a:cxn ang="0">
                    <a:pos x="0" y="126"/>
                  </a:cxn>
                  <a:cxn ang="0">
                    <a:pos x="121" y="247"/>
                  </a:cxn>
                  <a:cxn ang="0">
                    <a:pos x="119" y="240"/>
                  </a:cxn>
                </a:cxnLst>
                <a:rect l="0" t="0" r="r" b="b"/>
                <a:pathLst>
                  <a:path w="605" h="247">
                    <a:moveTo>
                      <a:pt x="119" y="240"/>
                    </a:moveTo>
                    <a:lnTo>
                      <a:pt x="487" y="240"/>
                    </a:lnTo>
                    <a:lnTo>
                      <a:pt x="484" y="247"/>
                    </a:lnTo>
                    <a:cubicBezTo>
                      <a:pt x="550" y="247"/>
                      <a:pt x="605" y="193"/>
                      <a:pt x="605" y="126"/>
                    </a:cubicBezTo>
                    <a:cubicBezTo>
                      <a:pt x="605" y="126"/>
                      <a:pt x="605" y="126"/>
                      <a:pt x="605" y="126"/>
                    </a:cubicBezTo>
                    <a:cubicBezTo>
                      <a:pt x="605" y="59"/>
                      <a:pt x="550" y="5"/>
                      <a:pt x="484" y="5"/>
                    </a:cubicBezTo>
                    <a:lnTo>
                      <a:pt x="487" y="0"/>
                    </a:lnTo>
                    <a:lnTo>
                      <a:pt x="119" y="0"/>
                    </a:lnTo>
                    <a:lnTo>
                      <a:pt x="121" y="5"/>
                    </a:lnTo>
                    <a:cubicBezTo>
                      <a:pt x="54" y="5"/>
                      <a:pt x="0" y="59"/>
                      <a:pt x="0" y="126"/>
                    </a:cubicBezTo>
                    <a:cubicBezTo>
                      <a:pt x="0" y="193"/>
                      <a:pt x="54" y="247"/>
                      <a:pt x="121" y="247"/>
                    </a:cubicBezTo>
                    <a:lnTo>
                      <a:pt x="119" y="240"/>
                    </a:lnTo>
                    <a:close/>
                  </a:path>
                </a:pathLst>
              </a:custGeom>
              <a:solidFill>
                <a:srgbClr val="D9D9D9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894" name="Freeform 118"/>
              <p:cNvSpPr>
                <a:spLocks/>
              </p:cNvSpPr>
              <p:nvPr/>
            </p:nvSpPr>
            <p:spPr bwMode="auto">
              <a:xfrm>
                <a:off x="979" y="3532"/>
                <a:ext cx="227" cy="92"/>
              </a:xfrm>
              <a:custGeom>
                <a:avLst/>
                <a:gdLst/>
                <a:ahLst/>
                <a:cxnLst>
                  <a:cxn ang="0">
                    <a:pos x="119" y="240"/>
                  </a:cxn>
                  <a:cxn ang="0">
                    <a:pos x="487" y="240"/>
                  </a:cxn>
                  <a:cxn ang="0">
                    <a:pos x="484" y="247"/>
                  </a:cxn>
                  <a:cxn ang="0">
                    <a:pos x="605" y="126"/>
                  </a:cxn>
                  <a:cxn ang="0">
                    <a:pos x="605" y="126"/>
                  </a:cxn>
                  <a:cxn ang="0">
                    <a:pos x="484" y="5"/>
                  </a:cxn>
                  <a:cxn ang="0">
                    <a:pos x="487" y="0"/>
                  </a:cxn>
                  <a:cxn ang="0">
                    <a:pos x="119" y="0"/>
                  </a:cxn>
                  <a:cxn ang="0">
                    <a:pos x="121" y="5"/>
                  </a:cxn>
                  <a:cxn ang="0">
                    <a:pos x="0" y="126"/>
                  </a:cxn>
                  <a:cxn ang="0">
                    <a:pos x="121" y="247"/>
                  </a:cxn>
                  <a:cxn ang="0">
                    <a:pos x="119" y="240"/>
                  </a:cxn>
                </a:cxnLst>
                <a:rect l="0" t="0" r="r" b="b"/>
                <a:pathLst>
                  <a:path w="605" h="247">
                    <a:moveTo>
                      <a:pt x="119" y="240"/>
                    </a:moveTo>
                    <a:lnTo>
                      <a:pt x="487" y="240"/>
                    </a:lnTo>
                    <a:lnTo>
                      <a:pt x="484" y="247"/>
                    </a:lnTo>
                    <a:cubicBezTo>
                      <a:pt x="550" y="247"/>
                      <a:pt x="605" y="193"/>
                      <a:pt x="605" y="126"/>
                    </a:cubicBezTo>
                    <a:cubicBezTo>
                      <a:pt x="605" y="126"/>
                      <a:pt x="605" y="126"/>
                      <a:pt x="605" y="126"/>
                    </a:cubicBezTo>
                    <a:cubicBezTo>
                      <a:pt x="605" y="59"/>
                      <a:pt x="550" y="5"/>
                      <a:pt x="484" y="5"/>
                    </a:cubicBezTo>
                    <a:lnTo>
                      <a:pt x="487" y="0"/>
                    </a:lnTo>
                    <a:lnTo>
                      <a:pt x="119" y="0"/>
                    </a:lnTo>
                    <a:lnTo>
                      <a:pt x="121" y="5"/>
                    </a:lnTo>
                    <a:cubicBezTo>
                      <a:pt x="54" y="5"/>
                      <a:pt x="0" y="59"/>
                      <a:pt x="0" y="126"/>
                    </a:cubicBezTo>
                    <a:cubicBezTo>
                      <a:pt x="0" y="193"/>
                      <a:pt x="54" y="247"/>
                      <a:pt x="121" y="247"/>
                    </a:cubicBezTo>
                    <a:lnTo>
                      <a:pt x="119" y="240"/>
                    </a:lnTo>
                    <a:close/>
                  </a:path>
                </a:pathLst>
              </a:cu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895" name="Oval 119"/>
              <p:cNvSpPr>
                <a:spLocks noChangeArrowheads="1"/>
              </p:cNvSpPr>
              <p:nvPr/>
            </p:nvSpPr>
            <p:spPr bwMode="auto">
              <a:xfrm>
                <a:off x="1001" y="3555"/>
                <a:ext cx="48" cy="48"/>
              </a:xfrm>
              <a:prstGeom prst="ellipse">
                <a:avLst/>
              </a:prstGeom>
              <a:solidFill>
                <a:srgbClr val="1A1A1A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896" name="Oval 120"/>
              <p:cNvSpPr>
                <a:spLocks noChangeArrowheads="1"/>
              </p:cNvSpPr>
              <p:nvPr/>
            </p:nvSpPr>
            <p:spPr bwMode="auto">
              <a:xfrm>
                <a:off x="1001" y="3555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897" name="Oval 121"/>
              <p:cNvSpPr>
                <a:spLocks noChangeArrowheads="1"/>
              </p:cNvSpPr>
              <p:nvPr/>
            </p:nvSpPr>
            <p:spPr bwMode="auto">
              <a:xfrm>
                <a:off x="1137" y="3555"/>
                <a:ext cx="48" cy="48"/>
              </a:xfrm>
              <a:prstGeom prst="ellipse">
                <a:avLst/>
              </a:prstGeom>
              <a:solidFill>
                <a:srgbClr val="1A1A1A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898" name="Oval 122"/>
              <p:cNvSpPr>
                <a:spLocks noChangeArrowheads="1"/>
              </p:cNvSpPr>
              <p:nvPr/>
            </p:nvSpPr>
            <p:spPr bwMode="auto">
              <a:xfrm>
                <a:off x="1137" y="3555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899" name="Line 123"/>
              <p:cNvSpPr>
                <a:spLocks noChangeShapeType="1"/>
              </p:cNvSpPr>
              <p:nvPr/>
            </p:nvSpPr>
            <p:spPr bwMode="auto">
              <a:xfrm>
                <a:off x="1024" y="3310"/>
                <a:ext cx="1" cy="246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900" name="Freeform 124"/>
              <p:cNvSpPr>
                <a:spLocks/>
              </p:cNvSpPr>
              <p:nvPr/>
            </p:nvSpPr>
            <p:spPr bwMode="auto">
              <a:xfrm>
                <a:off x="1000" y="3262"/>
                <a:ext cx="48" cy="54"/>
              </a:xfrm>
              <a:custGeom>
                <a:avLst/>
                <a:gdLst/>
                <a:ahLst/>
                <a:cxnLst>
                  <a:cxn ang="0">
                    <a:pos x="0" y="54"/>
                  </a:cxn>
                  <a:cxn ang="0">
                    <a:pos x="24" y="0"/>
                  </a:cxn>
                  <a:cxn ang="0">
                    <a:pos x="48" y="54"/>
                  </a:cxn>
                  <a:cxn ang="0">
                    <a:pos x="0" y="54"/>
                  </a:cxn>
                </a:cxnLst>
                <a:rect l="0" t="0" r="r" b="b"/>
                <a:pathLst>
                  <a:path w="48" h="54">
                    <a:moveTo>
                      <a:pt x="0" y="54"/>
                    </a:moveTo>
                    <a:lnTo>
                      <a:pt x="24" y="0"/>
                    </a:lnTo>
                    <a:lnTo>
                      <a:pt x="48" y="54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901" name="Line 125"/>
              <p:cNvSpPr>
                <a:spLocks noChangeShapeType="1"/>
              </p:cNvSpPr>
              <p:nvPr/>
            </p:nvSpPr>
            <p:spPr bwMode="auto">
              <a:xfrm flipV="1">
                <a:off x="1162" y="3262"/>
                <a:ext cx="1" cy="246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902" name="Freeform 126"/>
              <p:cNvSpPr>
                <a:spLocks/>
              </p:cNvSpPr>
              <p:nvPr/>
            </p:nvSpPr>
            <p:spPr bwMode="auto">
              <a:xfrm>
                <a:off x="1132" y="3502"/>
                <a:ext cx="54" cy="54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30" y="54"/>
                  </a:cxn>
                  <a:cxn ang="0">
                    <a:pos x="0" y="0"/>
                  </a:cxn>
                  <a:cxn ang="0">
                    <a:pos x="54" y="0"/>
                  </a:cxn>
                </a:cxnLst>
                <a:rect l="0" t="0" r="r" b="b"/>
                <a:pathLst>
                  <a:path w="54" h="54">
                    <a:moveTo>
                      <a:pt x="54" y="0"/>
                    </a:moveTo>
                    <a:lnTo>
                      <a:pt x="30" y="54"/>
                    </a:lnTo>
                    <a:lnTo>
                      <a:pt x="0" y="0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903" name="Rectangle 127"/>
              <p:cNvSpPr>
                <a:spLocks noChangeArrowheads="1"/>
              </p:cNvSpPr>
              <p:nvPr/>
            </p:nvSpPr>
            <p:spPr bwMode="auto">
              <a:xfrm>
                <a:off x="1186" y="3376"/>
                <a:ext cx="120" cy="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>
                  <a:defRPr/>
                </a:pPr>
                <a:r>
                  <a:rPr lang="de-DE" sz="600" kern="0" dirty="0">
                    <a:solidFill>
                      <a:srgbClr val="000000"/>
                    </a:solidFill>
                    <a:ea typeface="+mn-ea"/>
                    <a:cs typeface="Arial" pitchFamily="34" charset="0"/>
                  </a:rPr>
                  <a:t>IaaS</a:t>
                </a:r>
                <a:endParaRPr lang="de-DE" kern="0" dirty="0">
                  <a:solidFill>
                    <a:srgbClr val="000000"/>
                  </a:solidFill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904" name="Rectangle 128"/>
              <p:cNvSpPr>
                <a:spLocks noChangeArrowheads="1"/>
              </p:cNvSpPr>
              <p:nvPr/>
            </p:nvSpPr>
            <p:spPr bwMode="auto">
              <a:xfrm>
                <a:off x="970" y="3376"/>
                <a:ext cx="54" cy="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>
                  <a:defRPr/>
                </a:pPr>
                <a:r>
                  <a:rPr lang="de-DE" sz="600" kern="0" dirty="0">
                    <a:solidFill>
                      <a:srgbClr val="000000"/>
                    </a:solidFill>
                    <a:ea typeface="+mn-ea"/>
                    <a:cs typeface="Arial" pitchFamily="34" charset="0"/>
                  </a:rPr>
                  <a:t>€</a:t>
                </a:r>
                <a:endParaRPr lang="de-DE" kern="0" dirty="0">
                  <a:solidFill>
                    <a:srgbClr val="000000"/>
                  </a:solidFill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905" name="Freeform 129"/>
              <p:cNvSpPr>
                <a:spLocks/>
              </p:cNvSpPr>
              <p:nvPr/>
            </p:nvSpPr>
            <p:spPr bwMode="auto">
              <a:xfrm>
                <a:off x="979" y="699"/>
                <a:ext cx="227" cy="91"/>
              </a:xfrm>
              <a:custGeom>
                <a:avLst/>
                <a:gdLst/>
                <a:ahLst/>
                <a:cxnLst>
                  <a:cxn ang="0">
                    <a:pos x="119" y="242"/>
                  </a:cxn>
                  <a:cxn ang="0">
                    <a:pos x="487" y="242"/>
                  </a:cxn>
                  <a:cxn ang="0">
                    <a:pos x="484" y="242"/>
                  </a:cxn>
                  <a:cxn ang="0">
                    <a:pos x="605" y="121"/>
                  </a:cxn>
                  <a:cxn ang="0">
                    <a:pos x="605" y="121"/>
                  </a:cxn>
                  <a:cxn ang="0">
                    <a:pos x="484" y="0"/>
                  </a:cxn>
                  <a:cxn ang="0">
                    <a:pos x="487" y="2"/>
                  </a:cxn>
                  <a:cxn ang="0">
                    <a:pos x="119" y="2"/>
                  </a:cxn>
                  <a:cxn ang="0">
                    <a:pos x="121" y="0"/>
                  </a:cxn>
                  <a:cxn ang="0">
                    <a:pos x="0" y="121"/>
                  </a:cxn>
                  <a:cxn ang="0">
                    <a:pos x="121" y="242"/>
                  </a:cxn>
                  <a:cxn ang="0">
                    <a:pos x="119" y="242"/>
                  </a:cxn>
                </a:cxnLst>
                <a:rect l="0" t="0" r="r" b="b"/>
                <a:pathLst>
                  <a:path w="605" h="242">
                    <a:moveTo>
                      <a:pt x="119" y="242"/>
                    </a:moveTo>
                    <a:lnTo>
                      <a:pt x="487" y="242"/>
                    </a:lnTo>
                    <a:lnTo>
                      <a:pt x="484" y="242"/>
                    </a:lnTo>
                    <a:cubicBezTo>
                      <a:pt x="550" y="242"/>
                      <a:pt x="605" y="188"/>
                      <a:pt x="605" y="121"/>
                    </a:cubicBezTo>
                    <a:cubicBezTo>
                      <a:pt x="605" y="121"/>
                      <a:pt x="605" y="121"/>
                      <a:pt x="605" y="121"/>
                    </a:cubicBezTo>
                    <a:cubicBezTo>
                      <a:pt x="605" y="54"/>
                      <a:pt x="550" y="0"/>
                      <a:pt x="484" y="0"/>
                    </a:cubicBezTo>
                    <a:lnTo>
                      <a:pt x="487" y="2"/>
                    </a:lnTo>
                    <a:lnTo>
                      <a:pt x="119" y="2"/>
                    </a:lnTo>
                    <a:lnTo>
                      <a:pt x="121" y="0"/>
                    </a:lnTo>
                    <a:cubicBezTo>
                      <a:pt x="54" y="0"/>
                      <a:pt x="0" y="54"/>
                      <a:pt x="0" y="121"/>
                    </a:cubicBezTo>
                    <a:cubicBezTo>
                      <a:pt x="0" y="188"/>
                      <a:pt x="54" y="242"/>
                      <a:pt x="121" y="242"/>
                    </a:cubicBezTo>
                    <a:lnTo>
                      <a:pt x="119" y="242"/>
                    </a:lnTo>
                    <a:close/>
                  </a:path>
                </a:pathLst>
              </a:custGeom>
              <a:solidFill>
                <a:srgbClr val="D9D9D9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906" name="Freeform 130"/>
              <p:cNvSpPr>
                <a:spLocks/>
              </p:cNvSpPr>
              <p:nvPr/>
            </p:nvSpPr>
            <p:spPr bwMode="auto">
              <a:xfrm>
                <a:off x="979" y="699"/>
                <a:ext cx="227" cy="91"/>
              </a:xfrm>
              <a:custGeom>
                <a:avLst/>
                <a:gdLst/>
                <a:ahLst/>
                <a:cxnLst>
                  <a:cxn ang="0">
                    <a:pos x="119" y="242"/>
                  </a:cxn>
                  <a:cxn ang="0">
                    <a:pos x="487" y="242"/>
                  </a:cxn>
                  <a:cxn ang="0">
                    <a:pos x="484" y="242"/>
                  </a:cxn>
                  <a:cxn ang="0">
                    <a:pos x="605" y="121"/>
                  </a:cxn>
                  <a:cxn ang="0">
                    <a:pos x="605" y="121"/>
                  </a:cxn>
                  <a:cxn ang="0">
                    <a:pos x="484" y="0"/>
                  </a:cxn>
                  <a:cxn ang="0">
                    <a:pos x="487" y="2"/>
                  </a:cxn>
                  <a:cxn ang="0">
                    <a:pos x="119" y="2"/>
                  </a:cxn>
                  <a:cxn ang="0">
                    <a:pos x="121" y="0"/>
                  </a:cxn>
                  <a:cxn ang="0">
                    <a:pos x="0" y="121"/>
                  </a:cxn>
                  <a:cxn ang="0">
                    <a:pos x="121" y="242"/>
                  </a:cxn>
                  <a:cxn ang="0">
                    <a:pos x="119" y="242"/>
                  </a:cxn>
                </a:cxnLst>
                <a:rect l="0" t="0" r="r" b="b"/>
                <a:pathLst>
                  <a:path w="605" h="242">
                    <a:moveTo>
                      <a:pt x="119" y="242"/>
                    </a:moveTo>
                    <a:lnTo>
                      <a:pt x="487" y="242"/>
                    </a:lnTo>
                    <a:lnTo>
                      <a:pt x="484" y="242"/>
                    </a:lnTo>
                    <a:cubicBezTo>
                      <a:pt x="550" y="242"/>
                      <a:pt x="605" y="188"/>
                      <a:pt x="605" y="121"/>
                    </a:cubicBezTo>
                    <a:cubicBezTo>
                      <a:pt x="605" y="121"/>
                      <a:pt x="605" y="121"/>
                      <a:pt x="605" y="121"/>
                    </a:cubicBezTo>
                    <a:cubicBezTo>
                      <a:pt x="605" y="54"/>
                      <a:pt x="550" y="0"/>
                      <a:pt x="484" y="0"/>
                    </a:cubicBezTo>
                    <a:lnTo>
                      <a:pt x="487" y="2"/>
                    </a:lnTo>
                    <a:lnTo>
                      <a:pt x="119" y="2"/>
                    </a:lnTo>
                    <a:lnTo>
                      <a:pt x="121" y="0"/>
                    </a:lnTo>
                    <a:cubicBezTo>
                      <a:pt x="54" y="0"/>
                      <a:pt x="0" y="54"/>
                      <a:pt x="0" y="121"/>
                    </a:cubicBezTo>
                    <a:cubicBezTo>
                      <a:pt x="0" y="188"/>
                      <a:pt x="54" y="242"/>
                      <a:pt x="121" y="242"/>
                    </a:cubicBezTo>
                    <a:lnTo>
                      <a:pt x="119" y="242"/>
                    </a:lnTo>
                    <a:close/>
                  </a:path>
                </a:pathLst>
              </a:cu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907" name="Oval 131"/>
              <p:cNvSpPr>
                <a:spLocks noChangeArrowheads="1"/>
              </p:cNvSpPr>
              <p:nvPr/>
            </p:nvSpPr>
            <p:spPr bwMode="auto">
              <a:xfrm>
                <a:off x="1001" y="721"/>
                <a:ext cx="48" cy="48"/>
              </a:xfrm>
              <a:prstGeom prst="ellipse">
                <a:avLst/>
              </a:prstGeom>
              <a:solidFill>
                <a:srgbClr val="1A1A1A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908" name="Oval 132"/>
              <p:cNvSpPr>
                <a:spLocks noChangeArrowheads="1"/>
              </p:cNvSpPr>
              <p:nvPr/>
            </p:nvSpPr>
            <p:spPr bwMode="auto">
              <a:xfrm>
                <a:off x="1001" y="721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909" name="Oval 133"/>
              <p:cNvSpPr>
                <a:spLocks noChangeArrowheads="1"/>
              </p:cNvSpPr>
              <p:nvPr/>
            </p:nvSpPr>
            <p:spPr bwMode="auto">
              <a:xfrm>
                <a:off x="1137" y="721"/>
                <a:ext cx="48" cy="48"/>
              </a:xfrm>
              <a:prstGeom prst="ellipse">
                <a:avLst/>
              </a:prstGeom>
              <a:solidFill>
                <a:srgbClr val="1A1A1A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910" name="Oval 134"/>
              <p:cNvSpPr>
                <a:spLocks noChangeArrowheads="1"/>
              </p:cNvSpPr>
              <p:nvPr/>
            </p:nvSpPr>
            <p:spPr bwMode="auto">
              <a:xfrm>
                <a:off x="1137" y="721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911" name="Freeform 135"/>
              <p:cNvSpPr>
                <a:spLocks/>
              </p:cNvSpPr>
              <p:nvPr/>
            </p:nvSpPr>
            <p:spPr bwMode="auto">
              <a:xfrm>
                <a:off x="979" y="926"/>
                <a:ext cx="227" cy="92"/>
              </a:xfrm>
              <a:custGeom>
                <a:avLst/>
                <a:gdLst/>
                <a:ahLst/>
                <a:cxnLst>
                  <a:cxn ang="0">
                    <a:pos x="119" y="245"/>
                  </a:cxn>
                  <a:cxn ang="0">
                    <a:pos x="487" y="245"/>
                  </a:cxn>
                  <a:cxn ang="0">
                    <a:pos x="484" y="242"/>
                  </a:cxn>
                  <a:cxn ang="0">
                    <a:pos x="605" y="121"/>
                  </a:cxn>
                  <a:cxn ang="0">
                    <a:pos x="605" y="121"/>
                  </a:cxn>
                  <a:cxn ang="0">
                    <a:pos x="484" y="0"/>
                  </a:cxn>
                  <a:cxn ang="0">
                    <a:pos x="487" y="5"/>
                  </a:cxn>
                  <a:cxn ang="0">
                    <a:pos x="119" y="5"/>
                  </a:cxn>
                  <a:cxn ang="0">
                    <a:pos x="121" y="0"/>
                  </a:cxn>
                  <a:cxn ang="0">
                    <a:pos x="0" y="121"/>
                  </a:cxn>
                  <a:cxn ang="0">
                    <a:pos x="121" y="242"/>
                  </a:cxn>
                  <a:cxn ang="0">
                    <a:pos x="119" y="245"/>
                  </a:cxn>
                </a:cxnLst>
                <a:rect l="0" t="0" r="r" b="b"/>
                <a:pathLst>
                  <a:path w="605" h="245">
                    <a:moveTo>
                      <a:pt x="119" y="245"/>
                    </a:moveTo>
                    <a:lnTo>
                      <a:pt x="487" y="245"/>
                    </a:lnTo>
                    <a:lnTo>
                      <a:pt x="484" y="242"/>
                    </a:lnTo>
                    <a:cubicBezTo>
                      <a:pt x="550" y="242"/>
                      <a:pt x="605" y="187"/>
                      <a:pt x="605" y="121"/>
                    </a:cubicBezTo>
                    <a:cubicBezTo>
                      <a:pt x="605" y="121"/>
                      <a:pt x="605" y="121"/>
                      <a:pt x="605" y="121"/>
                    </a:cubicBezTo>
                    <a:cubicBezTo>
                      <a:pt x="605" y="54"/>
                      <a:pt x="550" y="0"/>
                      <a:pt x="484" y="0"/>
                    </a:cubicBezTo>
                    <a:lnTo>
                      <a:pt x="487" y="5"/>
                    </a:lnTo>
                    <a:lnTo>
                      <a:pt x="119" y="5"/>
                    </a:lnTo>
                    <a:lnTo>
                      <a:pt x="121" y="0"/>
                    </a:lnTo>
                    <a:cubicBezTo>
                      <a:pt x="54" y="0"/>
                      <a:pt x="0" y="54"/>
                      <a:pt x="0" y="121"/>
                    </a:cubicBezTo>
                    <a:cubicBezTo>
                      <a:pt x="0" y="187"/>
                      <a:pt x="54" y="242"/>
                      <a:pt x="121" y="242"/>
                    </a:cubicBezTo>
                    <a:lnTo>
                      <a:pt x="119" y="245"/>
                    </a:lnTo>
                    <a:close/>
                  </a:path>
                </a:pathLst>
              </a:custGeom>
              <a:solidFill>
                <a:srgbClr val="D9D9D9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912" name="Freeform 136"/>
              <p:cNvSpPr>
                <a:spLocks/>
              </p:cNvSpPr>
              <p:nvPr/>
            </p:nvSpPr>
            <p:spPr bwMode="auto">
              <a:xfrm>
                <a:off x="979" y="926"/>
                <a:ext cx="227" cy="92"/>
              </a:xfrm>
              <a:custGeom>
                <a:avLst/>
                <a:gdLst/>
                <a:ahLst/>
                <a:cxnLst>
                  <a:cxn ang="0">
                    <a:pos x="119" y="245"/>
                  </a:cxn>
                  <a:cxn ang="0">
                    <a:pos x="487" y="245"/>
                  </a:cxn>
                  <a:cxn ang="0">
                    <a:pos x="484" y="242"/>
                  </a:cxn>
                  <a:cxn ang="0">
                    <a:pos x="605" y="121"/>
                  </a:cxn>
                  <a:cxn ang="0">
                    <a:pos x="605" y="121"/>
                  </a:cxn>
                  <a:cxn ang="0">
                    <a:pos x="484" y="0"/>
                  </a:cxn>
                  <a:cxn ang="0">
                    <a:pos x="487" y="5"/>
                  </a:cxn>
                  <a:cxn ang="0">
                    <a:pos x="119" y="5"/>
                  </a:cxn>
                  <a:cxn ang="0">
                    <a:pos x="121" y="0"/>
                  </a:cxn>
                  <a:cxn ang="0">
                    <a:pos x="0" y="121"/>
                  </a:cxn>
                  <a:cxn ang="0">
                    <a:pos x="121" y="242"/>
                  </a:cxn>
                  <a:cxn ang="0">
                    <a:pos x="119" y="245"/>
                  </a:cxn>
                </a:cxnLst>
                <a:rect l="0" t="0" r="r" b="b"/>
                <a:pathLst>
                  <a:path w="605" h="245">
                    <a:moveTo>
                      <a:pt x="119" y="245"/>
                    </a:moveTo>
                    <a:lnTo>
                      <a:pt x="487" y="245"/>
                    </a:lnTo>
                    <a:lnTo>
                      <a:pt x="484" y="242"/>
                    </a:lnTo>
                    <a:cubicBezTo>
                      <a:pt x="550" y="242"/>
                      <a:pt x="605" y="187"/>
                      <a:pt x="605" y="121"/>
                    </a:cubicBezTo>
                    <a:cubicBezTo>
                      <a:pt x="605" y="121"/>
                      <a:pt x="605" y="121"/>
                      <a:pt x="605" y="121"/>
                    </a:cubicBezTo>
                    <a:cubicBezTo>
                      <a:pt x="605" y="54"/>
                      <a:pt x="550" y="0"/>
                      <a:pt x="484" y="0"/>
                    </a:cubicBezTo>
                    <a:lnTo>
                      <a:pt x="487" y="5"/>
                    </a:lnTo>
                    <a:lnTo>
                      <a:pt x="119" y="5"/>
                    </a:lnTo>
                    <a:lnTo>
                      <a:pt x="121" y="0"/>
                    </a:lnTo>
                    <a:cubicBezTo>
                      <a:pt x="54" y="0"/>
                      <a:pt x="0" y="54"/>
                      <a:pt x="0" y="121"/>
                    </a:cubicBezTo>
                    <a:cubicBezTo>
                      <a:pt x="0" y="187"/>
                      <a:pt x="54" y="242"/>
                      <a:pt x="121" y="242"/>
                    </a:cubicBezTo>
                    <a:lnTo>
                      <a:pt x="119" y="245"/>
                    </a:lnTo>
                    <a:close/>
                  </a:path>
                </a:pathLst>
              </a:cu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913" name="Oval 137"/>
              <p:cNvSpPr>
                <a:spLocks noChangeArrowheads="1"/>
              </p:cNvSpPr>
              <p:nvPr/>
            </p:nvSpPr>
            <p:spPr bwMode="auto">
              <a:xfrm>
                <a:off x="1001" y="947"/>
                <a:ext cx="48" cy="48"/>
              </a:xfrm>
              <a:prstGeom prst="ellipse">
                <a:avLst/>
              </a:prstGeom>
              <a:solidFill>
                <a:srgbClr val="1A1A1A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914" name="Oval 138"/>
              <p:cNvSpPr>
                <a:spLocks noChangeArrowheads="1"/>
              </p:cNvSpPr>
              <p:nvPr/>
            </p:nvSpPr>
            <p:spPr bwMode="auto">
              <a:xfrm>
                <a:off x="1001" y="947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915" name="Oval 139"/>
              <p:cNvSpPr>
                <a:spLocks noChangeArrowheads="1"/>
              </p:cNvSpPr>
              <p:nvPr/>
            </p:nvSpPr>
            <p:spPr bwMode="auto">
              <a:xfrm>
                <a:off x="1137" y="947"/>
                <a:ext cx="48" cy="48"/>
              </a:xfrm>
              <a:prstGeom prst="ellipse">
                <a:avLst/>
              </a:prstGeom>
              <a:solidFill>
                <a:srgbClr val="1A1A1A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916" name="Oval 140"/>
              <p:cNvSpPr>
                <a:spLocks noChangeArrowheads="1"/>
              </p:cNvSpPr>
              <p:nvPr/>
            </p:nvSpPr>
            <p:spPr bwMode="auto">
              <a:xfrm>
                <a:off x="1137" y="947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917" name="Line 141"/>
              <p:cNvSpPr>
                <a:spLocks noChangeShapeType="1"/>
              </p:cNvSpPr>
              <p:nvPr/>
            </p:nvSpPr>
            <p:spPr bwMode="auto">
              <a:xfrm flipV="1">
                <a:off x="1024" y="766"/>
                <a:ext cx="1" cy="13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918" name="Freeform 142"/>
              <p:cNvSpPr>
                <a:spLocks/>
              </p:cNvSpPr>
              <p:nvPr/>
            </p:nvSpPr>
            <p:spPr bwMode="auto">
              <a:xfrm>
                <a:off x="1000" y="898"/>
                <a:ext cx="48" cy="48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24" y="48"/>
                  </a:cxn>
                  <a:cxn ang="0">
                    <a:pos x="0" y="0"/>
                  </a:cxn>
                  <a:cxn ang="0">
                    <a:pos x="48" y="0"/>
                  </a:cxn>
                </a:cxnLst>
                <a:rect l="0" t="0" r="r" b="b"/>
                <a:pathLst>
                  <a:path w="48" h="48">
                    <a:moveTo>
                      <a:pt x="48" y="0"/>
                    </a:moveTo>
                    <a:lnTo>
                      <a:pt x="24" y="48"/>
                    </a:lnTo>
                    <a:lnTo>
                      <a:pt x="0" y="0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919" name="Line 143"/>
              <p:cNvSpPr>
                <a:spLocks noChangeShapeType="1"/>
              </p:cNvSpPr>
              <p:nvPr/>
            </p:nvSpPr>
            <p:spPr bwMode="auto">
              <a:xfrm>
                <a:off x="1162" y="814"/>
                <a:ext cx="1" cy="132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920" name="Freeform 144"/>
              <p:cNvSpPr>
                <a:spLocks/>
              </p:cNvSpPr>
              <p:nvPr/>
            </p:nvSpPr>
            <p:spPr bwMode="auto">
              <a:xfrm>
                <a:off x="1132" y="766"/>
                <a:ext cx="54" cy="54"/>
              </a:xfrm>
              <a:custGeom>
                <a:avLst/>
                <a:gdLst/>
                <a:ahLst/>
                <a:cxnLst>
                  <a:cxn ang="0">
                    <a:pos x="0" y="54"/>
                  </a:cxn>
                  <a:cxn ang="0">
                    <a:pos x="30" y="0"/>
                  </a:cxn>
                  <a:cxn ang="0">
                    <a:pos x="54" y="54"/>
                  </a:cxn>
                  <a:cxn ang="0">
                    <a:pos x="0" y="54"/>
                  </a:cxn>
                </a:cxnLst>
                <a:rect l="0" t="0" r="r" b="b"/>
                <a:pathLst>
                  <a:path w="54" h="54">
                    <a:moveTo>
                      <a:pt x="0" y="54"/>
                    </a:moveTo>
                    <a:lnTo>
                      <a:pt x="30" y="0"/>
                    </a:lnTo>
                    <a:lnTo>
                      <a:pt x="54" y="54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921" name="Rectangle 145"/>
              <p:cNvSpPr>
                <a:spLocks noChangeArrowheads="1"/>
              </p:cNvSpPr>
              <p:nvPr/>
            </p:nvSpPr>
            <p:spPr bwMode="auto">
              <a:xfrm>
                <a:off x="1198" y="826"/>
                <a:ext cx="144" cy="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>
                  <a:defRPr/>
                </a:pPr>
                <a:r>
                  <a:rPr lang="de-DE" sz="600" kern="0" dirty="0">
                    <a:solidFill>
                      <a:srgbClr val="000000"/>
                    </a:solidFill>
                    <a:ea typeface="+mn-ea"/>
                    <a:cs typeface="Arial" pitchFamily="34" charset="0"/>
                  </a:rPr>
                  <a:t>SaaS</a:t>
                </a:r>
                <a:endParaRPr lang="de-DE" kern="0" dirty="0">
                  <a:solidFill>
                    <a:srgbClr val="000000"/>
                  </a:solidFill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922" name="Rectangle 146"/>
              <p:cNvSpPr>
                <a:spLocks noChangeArrowheads="1"/>
              </p:cNvSpPr>
              <p:nvPr/>
            </p:nvSpPr>
            <p:spPr bwMode="auto">
              <a:xfrm>
                <a:off x="952" y="826"/>
                <a:ext cx="54" cy="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>
                  <a:defRPr/>
                </a:pPr>
                <a:r>
                  <a:rPr lang="de-DE" sz="600" kern="0" dirty="0">
                    <a:solidFill>
                      <a:srgbClr val="000000"/>
                    </a:solidFill>
                    <a:ea typeface="+mn-ea"/>
                    <a:cs typeface="Arial" pitchFamily="34" charset="0"/>
                  </a:rPr>
                  <a:t>€</a:t>
                </a:r>
                <a:endParaRPr lang="de-DE" kern="0" dirty="0">
                  <a:solidFill>
                    <a:srgbClr val="000000"/>
                  </a:solidFill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923" name="Freeform 147"/>
              <p:cNvSpPr>
                <a:spLocks/>
              </p:cNvSpPr>
              <p:nvPr/>
            </p:nvSpPr>
            <p:spPr bwMode="auto">
              <a:xfrm>
                <a:off x="478" y="2118"/>
                <a:ext cx="93" cy="226"/>
              </a:xfrm>
              <a:custGeom>
                <a:avLst/>
                <a:gdLst/>
                <a:ahLst/>
                <a:cxnLst>
                  <a:cxn ang="0">
                    <a:pos x="240" y="491"/>
                  </a:cxn>
                  <a:cxn ang="0">
                    <a:pos x="240" y="123"/>
                  </a:cxn>
                  <a:cxn ang="0">
                    <a:pos x="248" y="121"/>
                  </a:cxn>
                  <a:cxn ang="0">
                    <a:pos x="127" y="0"/>
                  </a:cxn>
                  <a:cxn ang="0">
                    <a:pos x="127" y="0"/>
                  </a:cxn>
                  <a:cxn ang="0">
                    <a:pos x="6" y="121"/>
                  </a:cxn>
                  <a:cxn ang="0">
                    <a:pos x="0" y="123"/>
                  </a:cxn>
                  <a:cxn ang="0">
                    <a:pos x="0" y="491"/>
                  </a:cxn>
                  <a:cxn ang="0">
                    <a:pos x="6" y="484"/>
                  </a:cxn>
                  <a:cxn ang="0">
                    <a:pos x="127" y="604"/>
                  </a:cxn>
                  <a:cxn ang="0">
                    <a:pos x="248" y="484"/>
                  </a:cxn>
                  <a:cxn ang="0">
                    <a:pos x="240" y="491"/>
                  </a:cxn>
                </a:cxnLst>
                <a:rect l="0" t="0" r="r" b="b"/>
                <a:pathLst>
                  <a:path w="248" h="604">
                    <a:moveTo>
                      <a:pt x="240" y="491"/>
                    </a:moveTo>
                    <a:lnTo>
                      <a:pt x="240" y="123"/>
                    </a:lnTo>
                    <a:lnTo>
                      <a:pt x="248" y="121"/>
                    </a:lnTo>
                    <a:cubicBezTo>
                      <a:pt x="248" y="54"/>
                      <a:pt x="194" y="0"/>
                      <a:pt x="127" y="0"/>
                    </a:cubicBezTo>
                    <a:cubicBezTo>
                      <a:pt x="127" y="0"/>
                      <a:pt x="127" y="0"/>
                      <a:pt x="127" y="0"/>
                    </a:cubicBezTo>
                    <a:cubicBezTo>
                      <a:pt x="61" y="0"/>
                      <a:pt x="6" y="54"/>
                      <a:pt x="6" y="121"/>
                    </a:cubicBezTo>
                    <a:lnTo>
                      <a:pt x="0" y="123"/>
                    </a:lnTo>
                    <a:lnTo>
                      <a:pt x="0" y="491"/>
                    </a:lnTo>
                    <a:lnTo>
                      <a:pt x="6" y="484"/>
                    </a:lnTo>
                    <a:cubicBezTo>
                      <a:pt x="6" y="550"/>
                      <a:pt x="61" y="604"/>
                      <a:pt x="127" y="604"/>
                    </a:cubicBezTo>
                    <a:cubicBezTo>
                      <a:pt x="194" y="604"/>
                      <a:pt x="248" y="550"/>
                      <a:pt x="248" y="484"/>
                    </a:cubicBezTo>
                    <a:lnTo>
                      <a:pt x="240" y="491"/>
                    </a:lnTo>
                    <a:close/>
                  </a:path>
                </a:pathLst>
              </a:custGeom>
              <a:solidFill>
                <a:srgbClr val="D9D9D9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924" name="Freeform 148"/>
              <p:cNvSpPr>
                <a:spLocks/>
              </p:cNvSpPr>
              <p:nvPr/>
            </p:nvSpPr>
            <p:spPr bwMode="auto">
              <a:xfrm>
                <a:off x="478" y="2118"/>
                <a:ext cx="93" cy="226"/>
              </a:xfrm>
              <a:custGeom>
                <a:avLst/>
                <a:gdLst/>
                <a:ahLst/>
                <a:cxnLst>
                  <a:cxn ang="0">
                    <a:pos x="240" y="491"/>
                  </a:cxn>
                  <a:cxn ang="0">
                    <a:pos x="240" y="123"/>
                  </a:cxn>
                  <a:cxn ang="0">
                    <a:pos x="248" y="121"/>
                  </a:cxn>
                  <a:cxn ang="0">
                    <a:pos x="127" y="0"/>
                  </a:cxn>
                  <a:cxn ang="0">
                    <a:pos x="127" y="0"/>
                  </a:cxn>
                  <a:cxn ang="0">
                    <a:pos x="6" y="121"/>
                  </a:cxn>
                  <a:cxn ang="0">
                    <a:pos x="0" y="123"/>
                  </a:cxn>
                  <a:cxn ang="0">
                    <a:pos x="0" y="491"/>
                  </a:cxn>
                  <a:cxn ang="0">
                    <a:pos x="6" y="484"/>
                  </a:cxn>
                  <a:cxn ang="0">
                    <a:pos x="127" y="604"/>
                  </a:cxn>
                  <a:cxn ang="0">
                    <a:pos x="248" y="484"/>
                  </a:cxn>
                  <a:cxn ang="0">
                    <a:pos x="240" y="491"/>
                  </a:cxn>
                </a:cxnLst>
                <a:rect l="0" t="0" r="r" b="b"/>
                <a:pathLst>
                  <a:path w="248" h="604">
                    <a:moveTo>
                      <a:pt x="240" y="491"/>
                    </a:moveTo>
                    <a:lnTo>
                      <a:pt x="240" y="123"/>
                    </a:lnTo>
                    <a:lnTo>
                      <a:pt x="248" y="121"/>
                    </a:lnTo>
                    <a:cubicBezTo>
                      <a:pt x="248" y="54"/>
                      <a:pt x="194" y="0"/>
                      <a:pt x="127" y="0"/>
                    </a:cubicBezTo>
                    <a:cubicBezTo>
                      <a:pt x="127" y="0"/>
                      <a:pt x="127" y="0"/>
                      <a:pt x="127" y="0"/>
                    </a:cubicBezTo>
                    <a:cubicBezTo>
                      <a:pt x="61" y="0"/>
                      <a:pt x="6" y="54"/>
                      <a:pt x="6" y="121"/>
                    </a:cubicBezTo>
                    <a:lnTo>
                      <a:pt x="0" y="123"/>
                    </a:lnTo>
                    <a:lnTo>
                      <a:pt x="0" y="491"/>
                    </a:lnTo>
                    <a:lnTo>
                      <a:pt x="6" y="484"/>
                    </a:lnTo>
                    <a:cubicBezTo>
                      <a:pt x="6" y="550"/>
                      <a:pt x="61" y="604"/>
                      <a:pt x="127" y="604"/>
                    </a:cubicBezTo>
                    <a:cubicBezTo>
                      <a:pt x="194" y="604"/>
                      <a:pt x="248" y="550"/>
                      <a:pt x="248" y="484"/>
                    </a:cubicBezTo>
                    <a:lnTo>
                      <a:pt x="240" y="491"/>
                    </a:lnTo>
                    <a:close/>
                  </a:path>
                </a:pathLst>
              </a:cu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925" name="Oval 149"/>
              <p:cNvSpPr>
                <a:spLocks noChangeArrowheads="1"/>
              </p:cNvSpPr>
              <p:nvPr/>
            </p:nvSpPr>
            <p:spPr bwMode="auto">
              <a:xfrm>
                <a:off x="502" y="2275"/>
                <a:ext cx="48" cy="48"/>
              </a:xfrm>
              <a:prstGeom prst="ellipse">
                <a:avLst/>
              </a:prstGeom>
              <a:solidFill>
                <a:srgbClr val="1A1A1A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926" name="Oval 150"/>
              <p:cNvSpPr>
                <a:spLocks noChangeArrowheads="1"/>
              </p:cNvSpPr>
              <p:nvPr/>
            </p:nvSpPr>
            <p:spPr bwMode="auto">
              <a:xfrm>
                <a:off x="502" y="2275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927" name="Oval 151"/>
              <p:cNvSpPr>
                <a:spLocks noChangeArrowheads="1"/>
              </p:cNvSpPr>
              <p:nvPr/>
            </p:nvSpPr>
            <p:spPr bwMode="auto">
              <a:xfrm>
                <a:off x="502" y="2139"/>
                <a:ext cx="48" cy="48"/>
              </a:xfrm>
              <a:prstGeom prst="ellipse">
                <a:avLst/>
              </a:prstGeom>
              <a:solidFill>
                <a:srgbClr val="1A1A1A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928" name="Oval 152"/>
              <p:cNvSpPr>
                <a:spLocks noChangeArrowheads="1"/>
              </p:cNvSpPr>
              <p:nvPr/>
            </p:nvSpPr>
            <p:spPr bwMode="auto">
              <a:xfrm>
                <a:off x="502" y="2139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929" name="Freeform 153"/>
              <p:cNvSpPr>
                <a:spLocks/>
              </p:cNvSpPr>
              <p:nvPr/>
            </p:nvSpPr>
            <p:spPr bwMode="auto">
              <a:xfrm>
                <a:off x="249" y="2118"/>
                <a:ext cx="91" cy="226"/>
              </a:xfrm>
              <a:custGeom>
                <a:avLst/>
                <a:gdLst/>
                <a:ahLst/>
                <a:cxnLst>
                  <a:cxn ang="0">
                    <a:pos x="242" y="491"/>
                  </a:cxn>
                  <a:cxn ang="0">
                    <a:pos x="242" y="123"/>
                  </a:cxn>
                  <a:cxn ang="0">
                    <a:pos x="242" y="121"/>
                  </a:cxn>
                  <a:cxn ang="0">
                    <a:pos x="121" y="0"/>
                  </a:cxn>
                  <a:cxn ang="0">
                    <a:pos x="121" y="0"/>
                  </a:cxn>
                  <a:cxn ang="0">
                    <a:pos x="0" y="121"/>
                  </a:cxn>
                  <a:cxn ang="0">
                    <a:pos x="2" y="123"/>
                  </a:cxn>
                  <a:cxn ang="0">
                    <a:pos x="2" y="491"/>
                  </a:cxn>
                  <a:cxn ang="0">
                    <a:pos x="0" y="484"/>
                  </a:cxn>
                  <a:cxn ang="0">
                    <a:pos x="121" y="604"/>
                  </a:cxn>
                  <a:cxn ang="0">
                    <a:pos x="242" y="484"/>
                  </a:cxn>
                  <a:cxn ang="0">
                    <a:pos x="242" y="491"/>
                  </a:cxn>
                </a:cxnLst>
                <a:rect l="0" t="0" r="r" b="b"/>
                <a:pathLst>
                  <a:path w="242" h="604">
                    <a:moveTo>
                      <a:pt x="242" y="491"/>
                    </a:moveTo>
                    <a:lnTo>
                      <a:pt x="242" y="123"/>
                    </a:lnTo>
                    <a:lnTo>
                      <a:pt x="242" y="121"/>
                    </a:lnTo>
                    <a:cubicBezTo>
                      <a:pt x="242" y="54"/>
                      <a:pt x="188" y="0"/>
                      <a:pt x="121" y="0"/>
                    </a:cubicBezTo>
                    <a:cubicBezTo>
                      <a:pt x="121" y="0"/>
                      <a:pt x="121" y="0"/>
                      <a:pt x="121" y="0"/>
                    </a:cubicBezTo>
                    <a:cubicBezTo>
                      <a:pt x="54" y="0"/>
                      <a:pt x="0" y="54"/>
                      <a:pt x="0" y="121"/>
                    </a:cubicBezTo>
                    <a:lnTo>
                      <a:pt x="2" y="123"/>
                    </a:lnTo>
                    <a:lnTo>
                      <a:pt x="2" y="491"/>
                    </a:lnTo>
                    <a:lnTo>
                      <a:pt x="0" y="484"/>
                    </a:lnTo>
                    <a:cubicBezTo>
                      <a:pt x="0" y="550"/>
                      <a:pt x="54" y="604"/>
                      <a:pt x="121" y="604"/>
                    </a:cubicBezTo>
                    <a:cubicBezTo>
                      <a:pt x="188" y="604"/>
                      <a:pt x="242" y="550"/>
                      <a:pt x="242" y="484"/>
                    </a:cubicBezTo>
                    <a:lnTo>
                      <a:pt x="242" y="491"/>
                    </a:lnTo>
                    <a:close/>
                  </a:path>
                </a:pathLst>
              </a:custGeom>
              <a:solidFill>
                <a:srgbClr val="D9D9D9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930" name="Freeform 154"/>
              <p:cNvSpPr>
                <a:spLocks/>
              </p:cNvSpPr>
              <p:nvPr/>
            </p:nvSpPr>
            <p:spPr bwMode="auto">
              <a:xfrm>
                <a:off x="249" y="2118"/>
                <a:ext cx="91" cy="226"/>
              </a:xfrm>
              <a:custGeom>
                <a:avLst/>
                <a:gdLst/>
                <a:ahLst/>
                <a:cxnLst>
                  <a:cxn ang="0">
                    <a:pos x="242" y="491"/>
                  </a:cxn>
                  <a:cxn ang="0">
                    <a:pos x="242" y="123"/>
                  </a:cxn>
                  <a:cxn ang="0">
                    <a:pos x="242" y="121"/>
                  </a:cxn>
                  <a:cxn ang="0">
                    <a:pos x="121" y="0"/>
                  </a:cxn>
                  <a:cxn ang="0">
                    <a:pos x="121" y="0"/>
                  </a:cxn>
                  <a:cxn ang="0">
                    <a:pos x="0" y="121"/>
                  </a:cxn>
                  <a:cxn ang="0">
                    <a:pos x="2" y="123"/>
                  </a:cxn>
                  <a:cxn ang="0">
                    <a:pos x="2" y="491"/>
                  </a:cxn>
                  <a:cxn ang="0">
                    <a:pos x="0" y="484"/>
                  </a:cxn>
                  <a:cxn ang="0">
                    <a:pos x="121" y="604"/>
                  </a:cxn>
                  <a:cxn ang="0">
                    <a:pos x="242" y="484"/>
                  </a:cxn>
                  <a:cxn ang="0">
                    <a:pos x="242" y="491"/>
                  </a:cxn>
                </a:cxnLst>
                <a:rect l="0" t="0" r="r" b="b"/>
                <a:pathLst>
                  <a:path w="242" h="604">
                    <a:moveTo>
                      <a:pt x="242" y="491"/>
                    </a:moveTo>
                    <a:lnTo>
                      <a:pt x="242" y="123"/>
                    </a:lnTo>
                    <a:lnTo>
                      <a:pt x="242" y="121"/>
                    </a:lnTo>
                    <a:cubicBezTo>
                      <a:pt x="242" y="54"/>
                      <a:pt x="188" y="0"/>
                      <a:pt x="121" y="0"/>
                    </a:cubicBezTo>
                    <a:cubicBezTo>
                      <a:pt x="121" y="0"/>
                      <a:pt x="121" y="0"/>
                      <a:pt x="121" y="0"/>
                    </a:cubicBezTo>
                    <a:cubicBezTo>
                      <a:pt x="54" y="0"/>
                      <a:pt x="0" y="54"/>
                      <a:pt x="0" y="121"/>
                    </a:cubicBezTo>
                    <a:lnTo>
                      <a:pt x="2" y="123"/>
                    </a:lnTo>
                    <a:lnTo>
                      <a:pt x="2" y="491"/>
                    </a:lnTo>
                    <a:lnTo>
                      <a:pt x="0" y="484"/>
                    </a:lnTo>
                    <a:cubicBezTo>
                      <a:pt x="0" y="550"/>
                      <a:pt x="54" y="604"/>
                      <a:pt x="121" y="604"/>
                    </a:cubicBezTo>
                    <a:cubicBezTo>
                      <a:pt x="188" y="604"/>
                      <a:pt x="242" y="550"/>
                      <a:pt x="242" y="484"/>
                    </a:cubicBezTo>
                    <a:lnTo>
                      <a:pt x="242" y="491"/>
                    </a:lnTo>
                    <a:close/>
                  </a:path>
                </a:pathLst>
              </a:cu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931" name="Oval 155"/>
              <p:cNvSpPr>
                <a:spLocks noChangeArrowheads="1"/>
              </p:cNvSpPr>
              <p:nvPr/>
            </p:nvSpPr>
            <p:spPr bwMode="auto">
              <a:xfrm>
                <a:off x="271" y="2275"/>
                <a:ext cx="48" cy="48"/>
              </a:xfrm>
              <a:prstGeom prst="ellipse">
                <a:avLst/>
              </a:prstGeom>
              <a:solidFill>
                <a:srgbClr val="1A1A1A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932" name="Oval 156"/>
              <p:cNvSpPr>
                <a:spLocks noChangeArrowheads="1"/>
              </p:cNvSpPr>
              <p:nvPr/>
            </p:nvSpPr>
            <p:spPr bwMode="auto">
              <a:xfrm>
                <a:off x="271" y="2275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933" name="Oval 157"/>
              <p:cNvSpPr>
                <a:spLocks noChangeArrowheads="1"/>
              </p:cNvSpPr>
              <p:nvPr/>
            </p:nvSpPr>
            <p:spPr bwMode="auto">
              <a:xfrm>
                <a:off x="271" y="2139"/>
                <a:ext cx="48" cy="48"/>
              </a:xfrm>
              <a:prstGeom prst="ellipse">
                <a:avLst/>
              </a:prstGeom>
              <a:solidFill>
                <a:srgbClr val="1A1A1A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934" name="Oval 158"/>
              <p:cNvSpPr>
                <a:spLocks noChangeArrowheads="1"/>
              </p:cNvSpPr>
              <p:nvPr/>
            </p:nvSpPr>
            <p:spPr bwMode="auto">
              <a:xfrm>
                <a:off x="271" y="2139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935" name="Line 159"/>
              <p:cNvSpPr>
                <a:spLocks noChangeShapeType="1"/>
              </p:cNvSpPr>
              <p:nvPr/>
            </p:nvSpPr>
            <p:spPr bwMode="auto">
              <a:xfrm>
                <a:off x="316" y="2164"/>
                <a:ext cx="138" cy="1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936" name="Freeform 160"/>
              <p:cNvSpPr>
                <a:spLocks/>
              </p:cNvSpPr>
              <p:nvPr/>
            </p:nvSpPr>
            <p:spPr bwMode="auto">
              <a:xfrm>
                <a:off x="448" y="2140"/>
                <a:ext cx="54" cy="4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4" y="24"/>
                  </a:cxn>
                  <a:cxn ang="0">
                    <a:pos x="0" y="48"/>
                  </a:cxn>
                  <a:cxn ang="0">
                    <a:pos x="0" y="0"/>
                  </a:cxn>
                </a:cxnLst>
                <a:rect l="0" t="0" r="r" b="b"/>
                <a:pathLst>
                  <a:path w="54" h="48">
                    <a:moveTo>
                      <a:pt x="0" y="0"/>
                    </a:moveTo>
                    <a:lnTo>
                      <a:pt x="54" y="24"/>
                    </a:lnTo>
                    <a:lnTo>
                      <a:pt x="0" y="4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937" name="Line 161"/>
              <p:cNvSpPr>
                <a:spLocks noChangeShapeType="1"/>
              </p:cNvSpPr>
              <p:nvPr/>
            </p:nvSpPr>
            <p:spPr bwMode="auto">
              <a:xfrm flipH="1">
                <a:off x="364" y="2302"/>
                <a:ext cx="138" cy="1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938" name="Freeform 162"/>
              <p:cNvSpPr>
                <a:spLocks/>
              </p:cNvSpPr>
              <p:nvPr/>
            </p:nvSpPr>
            <p:spPr bwMode="auto">
              <a:xfrm>
                <a:off x="316" y="2272"/>
                <a:ext cx="54" cy="54"/>
              </a:xfrm>
              <a:custGeom>
                <a:avLst/>
                <a:gdLst/>
                <a:ahLst/>
                <a:cxnLst>
                  <a:cxn ang="0">
                    <a:pos x="54" y="54"/>
                  </a:cxn>
                  <a:cxn ang="0">
                    <a:pos x="0" y="30"/>
                  </a:cxn>
                  <a:cxn ang="0">
                    <a:pos x="54" y="0"/>
                  </a:cxn>
                  <a:cxn ang="0">
                    <a:pos x="54" y="54"/>
                  </a:cxn>
                </a:cxnLst>
                <a:rect l="0" t="0" r="r" b="b"/>
                <a:pathLst>
                  <a:path w="54" h="54">
                    <a:moveTo>
                      <a:pt x="54" y="54"/>
                    </a:moveTo>
                    <a:lnTo>
                      <a:pt x="0" y="30"/>
                    </a:lnTo>
                    <a:lnTo>
                      <a:pt x="54" y="0"/>
                    </a:lnTo>
                    <a:lnTo>
                      <a:pt x="54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939" name="Freeform 163"/>
              <p:cNvSpPr>
                <a:spLocks/>
              </p:cNvSpPr>
              <p:nvPr/>
            </p:nvSpPr>
            <p:spPr bwMode="auto">
              <a:xfrm>
                <a:off x="2068" y="1085"/>
                <a:ext cx="90" cy="227"/>
              </a:xfrm>
              <a:custGeom>
                <a:avLst/>
                <a:gdLst/>
                <a:ahLst/>
                <a:cxnLst>
                  <a:cxn ang="0">
                    <a:pos x="240" y="478"/>
                  </a:cxn>
                  <a:cxn ang="0">
                    <a:pos x="240" y="126"/>
                  </a:cxn>
                  <a:cxn ang="0">
                    <a:pos x="241" y="121"/>
                  </a:cxn>
                  <a:cxn ang="0">
                    <a:pos x="120" y="0"/>
                  </a:cxn>
                  <a:cxn ang="0">
                    <a:pos x="120" y="0"/>
                  </a:cxn>
                  <a:cxn ang="0">
                    <a:pos x="0" y="121"/>
                  </a:cxn>
                  <a:cxn ang="0">
                    <a:pos x="0" y="126"/>
                  </a:cxn>
                  <a:cxn ang="0">
                    <a:pos x="0" y="478"/>
                  </a:cxn>
                  <a:cxn ang="0">
                    <a:pos x="0" y="484"/>
                  </a:cxn>
                  <a:cxn ang="0">
                    <a:pos x="120" y="605"/>
                  </a:cxn>
                  <a:cxn ang="0">
                    <a:pos x="241" y="484"/>
                  </a:cxn>
                  <a:cxn ang="0">
                    <a:pos x="240" y="478"/>
                  </a:cxn>
                </a:cxnLst>
                <a:rect l="0" t="0" r="r" b="b"/>
                <a:pathLst>
                  <a:path w="241" h="605">
                    <a:moveTo>
                      <a:pt x="240" y="478"/>
                    </a:moveTo>
                    <a:lnTo>
                      <a:pt x="240" y="126"/>
                    </a:lnTo>
                    <a:lnTo>
                      <a:pt x="241" y="121"/>
                    </a:lnTo>
                    <a:cubicBezTo>
                      <a:pt x="241" y="54"/>
                      <a:pt x="187" y="0"/>
                      <a:pt x="120" y="0"/>
                    </a:cubicBezTo>
                    <a:cubicBezTo>
                      <a:pt x="120" y="0"/>
                      <a:pt x="120" y="0"/>
                      <a:pt x="120" y="0"/>
                    </a:cubicBezTo>
                    <a:cubicBezTo>
                      <a:pt x="54" y="0"/>
                      <a:pt x="0" y="54"/>
                      <a:pt x="0" y="121"/>
                    </a:cubicBezTo>
                    <a:lnTo>
                      <a:pt x="0" y="126"/>
                    </a:lnTo>
                    <a:lnTo>
                      <a:pt x="0" y="478"/>
                    </a:lnTo>
                    <a:lnTo>
                      <a:pt x="0" y="484"/>
                    </a:lnTo>
                    <a:cubicBezTo>
                      <a:pt x="0" y="550"/>
                      <a:pt x="54" y="605"/>
                      <a:pt x="120" y="605"/>
                    </a:cubicBezTo>
                    <a:cubicBezTo>
                      <a:pt x="187" y="605"/>
                      <a:pt x="241" y="550"/>
                      <a:pt x="241" y="484"/>
                    </a:cubicBezTo>
                    <a:lnTo>
                      <a:pt x="240" y="478"/>
                    </a:lnTo>
                    <a:close/>
                  </a:path>
                </a:pathLst>
              </a:custGeom>
              <a:solidFill>
                <a:srgbClr val="D9D9D9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940" name="Freeform 164"/>
              <p:cNvSpPr>
                <a:spLocks/>
              </p:cNvSpPr>
              <p:nvPr/>
            </p:nvSpPr>
            <p:spPr bwMode="auto">
              <a:xfrm>
                <a:off x="2068" y="1085"/>
                <a:ext cx="90" cy="227"/>
              </a:xfrm>
              <a:custGeom>
                <a:avLst/>
                <a:gdLst/>
                <a:ahLst/>
                <a:cxnLst>
                  <a:cxn ang="0">
                    <a:pos x="240" y="478"/>
                  </a:cxn>
                  <a:cxn ang="0">
                    <a:pos x="240" y="126"/>
                  </a:cxn>
                  <a:cxn ang="0">
                    <a:pos x="241" y="121"/>
                  </a:cxn>
                  <a:cxn ang="0">
                    <a:pos x="120" y="0"/>
                  </a:cxn>
                  <a:cxn ang="0">
                    <a:pos x="120" y="0"/>
                  </a:cxn>
                  <a:cxn ang="0">
                    <a:pos x="0" y="121"/>
                  </a:cxn>
                  <a:cxn ang="0">
                    <a:pos x="0" y="126"/>
                  </a:cxn>
                  <a:cxn ang="0">
                    <a:pos x="0" y="478"/>
                  </a:cxn>
                  <a:cxn ang="0">
                    <a:pos x="0" y="484"/>
                  </a:cxn>
                  <a:cxn ang="0">
                    <a:pos x="120" y="605"/>
                  </a:cxn>
                  <a:cxn ang="0">
                    <a:pos x="241" y="484"/>
                  </a:cxn>
                  <a:cxn ang="0">
                    <a:pos x="240" y="478"/>
                  </a:cxn>
                </a:cxnLst>
                <a:rect l="0" t="0" r="r" b="b"/>
                <a:pathLst>
                  <a:path w="241" h="605">
                    <a:moveTo>
                      <a:pt x="240" y="478"/>
                    </a:moveTo>
                    <a:lnTo>
                      <a:pt x="240" y="126"/>
                    </a:lnTo>
                    <a:lnTo>
                      <a:pt x="241" y="121"/>
                    </a:lnTo>
                    <a:cubicBezTo>
                      <a:pt x="241" y="54"/>
                      <a:pt x="187" y="0"/>
                      <a:pt x="120" y="0"/>
                    </a:cubicBezTo>
                    <a:cubicBezTo>
                      <a:pt x="120" y="0"/>
                      <a:pt x="120" y="0"/>
                      <a:pt x="120" y="0"/>
                    </a:cubicBezTo>
                    <a:cubicBezTo>
                      <a:pt x="54" y="0"/>
                      <a:pt x="0" y="54"/>
                      <a:pt x="0" y="121"/>
                    </a:cubicBezTo>
                    <a:lnTo>
                      <a:pt x="0" y="126"/>
                    </a:lnTo>
                    <a:lnTo>
                      <a:pt x="0" y="478"/>
                    </a:lnTo>
                    <a:lnTo>
                      <a:pt x="0" y="484"/>
                    </a:lnTo>
                    <a:cubicBezTo>
                      <a:pt x="0" y="550"/>
                      <a:pt x="54" y="605"/>
                      <a:pt x="120" y="605"/>
                    </a:cubicBezTo>
                    <a:cubicBezTo>
                      <a:pt x="187" y="605"/>
                      <a:pt x="241" y="550"/>
                      <a:pt x="241" y="484"/>
                    </a:cubicBezTo>
                    <a:lnTo>
                      <a:pt x="240" y="478"/>
                    </a:lnTo>
                    <a:close/>
                  </a:path>
                </a:pathLst>
              </a:cu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941" name="Oval 165"/>
              <p:cNvSpPr>
                <a:spLocks noChangeArrowheads="1"/>
              </p:cNvSpPr>
              <p:nvPr/>
            </p:nvSpPr>
            <p:spPr bwMode="auto">
              <a:xfrm>
                <a:off x="2089" y="1242"/>
                <a:ext cx="48" cy="48"/>
              </a:xfrm>
              <a:prstGeom prst="ellipse">
                <a:avLst/>
              </a:prstGeom>
              <a:solidFill>
                <a:srgbClr val="1A1A1A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942" name="Oval 166"/>
              <p:cNvSpPr>
                <a:spLocks noChangeArrowheads="1"/>
              </p:cNvSpPr>
              <p:nvPr/>
            </p:nvSpPr>
            <p:spPr bwMode="auto">
              <a:xfrm>
                <a:off x="2089" y="1242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943" name="Oval 167"/>
              <p:cNvSpPr>
                <a:spLocks noChangeArrowheads="1"/>
              </p:cNvSpPr>
              <p:nvPr/>
            </p:nvSpPr>
            <p:spPr bwMode="auto">
              <a:xfrm>
                <a:off x="2089" y="1106"/>
                <a:ext cx="48" cy="48"/>
              </a:xfrm>
              <a:prstGeom prst="ellipse">
                <a:avLst/>
              </a:prstGeom>
              <a:solidFill>
                <a:srgbClr val="1A1A1A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944" name="Oval 168"/>
              <p:cNvSpPr>
                <a:spLocks noChangeArrowheads="1"/>
              </p:cNvSpPr>
              <p:nvPr/>
            </p:nvSpPr>
            <p:spPr bwMode="auto">
              <a:xfrm>
                <a:off x="2089" y="1106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945" name="Freeform 169"/>
              <p:cNvSpPr>
                <a:spLocks/>
              </p:cNvSpPr>
              <p:nvPr/>
            </p:nvSpPr>
            <p:spPr bwMode="auto">
              <a:xfrm>
                <a:off x="2068" y="1992"/>
                <a:ext cx="90" cy="227"/>
              </a:xfrm>
              <a:custGeom>
                <a:avLst/>
                <a:gdLst/>
                <a:ahLst/>
                <a:cxnLst>
                  <a:cxn ang="0">
                    <a:pos x="240" y="491"/>
                  </a:cxn>
                  <a:cxn ang="0">
                    <a:pos x="240" y="123"/>
                  </a:cxn>
                  <a:cxn ang="0">
                    <a:pos x="241" y="121"/>
                  </a:cxn>
                  <a:cxn ang="0">
                    <a:pos x="120" y="0"/>
                  </a:cxn>
                  <a:cxn ang="0">
                    <a:pos x="120" y="0"/>
                  </a:cxn>
                  <a:cxn ang="0">
                    <a:pos x="0" y="121"/>
                  </a:cxn>
                  <a:cxn ang="0">
                    <a:pos x="0" y="123"/>
                  </a:cxn>
                  <a:cxn ang="0">
                    <a:pos x="0" y="491"/>
                  </a:cxn>
                  <a:cxn ang="0">
                    <a:pos x="0" y="484"/>
                  </a:cxn>
                  <a:cxn ang="0">
                    <a:pos x="120" y="605"/>
                  </a:cxn>
                  <a:cxn ang="0">
                    <a:pos x="241" y="484"/>
                  </a:cxn>
                  <a:cxn ang="0">
                    <a:pos x="240" y="491"/>
                  </a:cxn>
                </a:cxnLst>
                <a:rect l="0" t="0" r="r" b="b"/>
                <a:pathLst>
                  <a:path w="241" h="605">
                    <a:moveTo>
                      <a:pt x="240" y="491"/>
                    </a:moveTo>
                    <a:lnTo>
                      <a:pt x="240" y="123"/>
                    </a:lnTo>
                    <a:lnTo>
                      <a:pt x="241" y="121"/>
                    </a:lnTo>
                    <a:cubicBezTo>
                      <a:pt x="241" y="54"/>
                      <a:pt x="187" y="0"/>
                      <a:pt x="120" y="0"/>
                    </a:cubicBezTo>
                    <a:cubicBezTo>
                      <a:pt x="120" y="0"/>
                      <a:pt x="120" y="0"/>
                      <a:pt x="120" y="0"/>
                    </a:cubicBezTo>
                    <a:cubicBezTo>
                      <a:pt x="54" y="0"/>
                      <a:pt x="0" y="54"/>
                      <a:pt x="0" y="121"/>
                    </a:cubicBezTo>
                    <a:lnTo>
                      <a:pt x="0" y="123"/>
                    </a:lnTo>
                    <a:lnTo>
                      <a:pt x="0" y="491"/>
                    </a:lnTo>
                    <a:lnTo>
                      <a:pt x="0" y="484"/>
                    </a:lnTo>
                    <a:cubicBezTo>
                      <a:pt x="0" y="550"/>
                      <a:pt x="54" y="605"/>
                      <a:pt x="120" y="605"/>
                    </a:cubicBezTo>
                    <a:cubicBezTo>
                      <a:pt x="187" y="605"/>
                      <a:pt x="241" y="550"/>
                      <a:pt x="241" y="484"/>
                    </a:cubicBezTo>
                    <a:lnTo>
                      <a:pt x="240" y="491"/>
                    </a:lnTo>
                    <a:close/>
                  </a:path>
                </a:pathLst>
              </a:custGeom>
              <a:solidFill>
                <a:srgbClr val="D9D9D9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946" name="Freeform 170"/>
              <p:cNvSpPr>
                <a:spLocks/>
              </p:cNvSpPr>
              <p:nvPr/>
            </p:nvSpPr>
            <p:spPr bwMode="auto">
              <a:xfrm>
                <a:off x="2068" y="1992"/>
                <a:ext cx="90" cy="226"/>
              </a:xfrm>
              <a:custGeom>
                <a:avLst/>
                <a:gdLst/>
                <a:ahLst/>
                <a:cxnLst>
                  <a:cxn ang="0">
                    <a:pos x="240" y="491"/>
                  </a:cxn>
                  <a:cxn ang="0">
                    <a:pos x="240" y="123"/>
                  </a:cxn>
                  <a:cxn ang="0">
                    <a:pos x="241" y="121"/>
                  </a:cxn>
                  <a:cxn ang="0">
                    <a:pos x="120" y="0"/>
                  </a:cxn>
                  <a:cxn ang="0">
                    <a:pos x="120" y="0"/>
                  </a:cxn>
                  <a:cxn ang="0">
                    <a:pos x="0" y="121"/>
                  </a:cxn>
                  <a:cxn ang="0">
                    <a:pos x="0" y="123"/>
                  </a:cxn>
                  <a:cxn ang="0">
                    <a:pos x="0" y="491"/>
                  </a:cxn>
                  <a:cxn ang="0">
                    <a:pos x="0" y="484"/>
                  </a:cxn>
                  <a:cxn ang="0">
                    <a:pos x="120" y="605"/>
                  </a:cxn>
                  <a:cxn ang="0">
                    <a:pos x="241" y="484"/>
                  </a:cxn>
                  <a:cxn ang="0">
                    <a:pos x="240" y="491"/>
                  </a:cxn>
                </a:cxnLst>
                <a:rect l="0" t="0" r="r" b="b"/>
                <a:pathLst>
                  <a:path w="241" h="605">
                    <a:moveTo>
                      <a:pt x="240" y="491"/>
                    </a:moveTo>
                    <a:lnTo>
                      <a:pt x="240" y="123"/>
                    </a:lnTo>
                    <a:lnTo>
                      <a:pt x="241" y="121"/>
                    </a:lnTo>
                    <a:cubicBezTo>
                      <a:pt x="241" y="54"/>
                      <a:pt x="187" y="0"/>
                      <a:pt x="120" y="0"/>
                    </a:cubicBezTo>
                    <a:cubicBezTo>
                      <a:pt x="120" y="0"/>
                      <a:pt x="120" y="0"/>
                      <a:pt x="120" y="0"/>
                    </a:cubicBezTo>
                    <a:cubicBezTo>
                      <a:pt x="54" y="0"/>
                      <a:pt x="0" y="54"/>
                      <a:pt x="0" y="121"/>
                    </a:cubicBezTo>
                    <a:lnTo>
                      <a:pt x="0" y="123"/>
                    </a:lnTo>
                    <a:lnTo>
                      <a:pt x="0" y="491"/>
                    </a:lnTo>
                    <a:lnTo>
                      <a:pt x="0" y="484"/>
                    </a:lnTo>
                    <a:cubicBezTo>
                      <a:pt x="0" y="550"/>
                      <a:pt x="54" y="605"/>
                      <a:pt x="120" y="605"/>
                    </a:cubicBezTo>
                    <a:cubicBezTo>
                      <a:pt x="187" y="605"/>
                      <a:pt x="241" y="550"/>
                      <a:pt x="241" y="484"/>
                    </a:cubicBezTo>
                    <a:lnTo>
                      <a:pt x="240" y="491"/>
                    </a:lnTo>
                    <a:close/>
                  </a:path>
                </a:pathLst>
              </a:cu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947" name="Oval 171"/>
              <p:cNvSpPr>
                <a:spLocks noChangeArrowheads="1"/>
              </p:cNvSpPr>
              <p:nvPr/>
            </p:nvSpPr>
            <p:spPr bwMode="auto">
              <a:xfrm>
                <a:off x="2089" y="2149"/>
                <a:ext cx="48" cy="48"/>
              </a:xfrm>
              <a:prstGeom prst="ellipse">
                <a:avLst/>
              </a:prstGeom>
              <a:solidFill>
                <a:srgbClr val="1A1A1A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948" name="Oval 172"/>
              <p:cNvSpPr>
                <a:spLocks noChangeArrowheads="1"/>
              </p:cNvSpPr>
              <p:nvPr/>
            </p:nvSpPr>
            <p:spPr bwMode="auto">
              <a:xfrm>
                <a:off x="2089" y="2149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949" name="Oval 173"/>
              <p:cNvSpPr>
                <a:spLocks noChangeArrowheads="1"/>
              </p:cNvSpPr>
              <p:nvPr/>
            </p:nvSpPr>
            <p:spPr bwMode="auto">
              <a:xfrm>
                <a:off x="2089" y="2013"/>
                <a:ext cx="48" cy="48"/>
              </a:xfrm>
              <a:prstGeom prst="ellipse">
                <a:avLst/>
              </a:prstGeom>
              <a:solidFill>
                <a:srgbClr val="1A1A1A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950" name="Oval 174"/>
              <p:cNvSpPr>
                <a:spLocks noChangeArrowheads="1"/>
              </p:cNvSpPr>
              <p:nvPr/>
            </p:nvSpPr>
            <p:spPr bwMode="auto">
              <a:xfrm>
                <a:off x="2089" y="2013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951" name="Freeform 175"/>
              <p:cNvSpPr>
                <a:spLocks/>
              </p:cNvSpPr>
              <p:nvPr/>
            </p:nvSpPr>
            <p:spPr bwMode="auto">
              <a:xfrm>
                <a:off x="2068" y="2899"/>
                <a:ext cx="90" cy="226"/>
              </a:xfrm>
              <a:custGeom>
                <a:avLst/>
                <a:gdLst/>
                <a:ahLst/>
                <a:cxnLst>
                  <a:cxn ang="0">
                    <a:pos x="240" y="488"/>
                  </a:cxn>
                  <a:cxn ang="0">
                    <a:pos x="240" y="120"/>
                  </a:cxn>
                  <a:cxn ang="0">
                    <a:pos x="241" y="121"/>
                  </a:cxn>
                  <a:cxn ang="0">
                    <a:pos x="120" y="0"/>
                  </a:cxn>
                  <a:cxn ang="0">
                    <a:pos x="120" y="0"/>
                  </a:cxn>
                  <a:cxn ang="0">
                    <a:pos x="0" y="121"/>
                  </a:cxn>
                  <a:cxn ang="0">
                    <a:pos x="0" y="120"/>
                  </a:cxn>
                  <a:cxn ang="0">
                    <a:pos x="0" y="488"/>
                  </a:cxn>
                  <a:cxn ang="0">
                    <a:pos x="0" y="483"/>
                  </a:cxn>
                  <a:cxn ang="0">
                    <a:pos x="120" y="604"/>
                  </a:cxn>
                  <a:cxn ang="0">
                    <a:pos x="241" y="483"/>
                  </a:cxn>
                  <a:cxn ang="0">
                    <a:pos x="240" y="488"/>
                  </a:cxn>
                </a:cxnLst>
                <a:rect l="0" t="0" r="r" b="b"/>
                <a:pathLst>
                  <a:path w="241" h="604">
                    <a:moveTo>
                      <a:pt x="240" y="488"/>
                    </a:moveTo>
                    <a:lnTo>
                      <a:pt x="240" y="120"/>
                    </a:lnTo>
                    <a:lnTo>
                      <a:pt x="241" y="121"/>
                    </a:lnTo>
                    <a:cubicBezTo>
                      <a:pt x="241" y="54"/>
                      <a:pt x="187" y="0"/>
                      <a:pt x="120" y="0"/>
                    </a:cubicBezTo>
                    <a:cubicBezTo>
                      <a:pt x="120" y="0"/>
                      <a:pt x="120" y="0"/>
                      <a:pt x="120" y="0"/>
                    </a:cubicBezTo>
                    <a:cubicBezTo>
                      <a:pt x="54" y="0"/>
                      <a:pt x="0" y="54"/>
                      <a:pt x="0" y="121"/>
                    </a:cubicBezTo>
                    <a:lnTo>
                      <a:pt x="0" y="120"/>
                    </a:lnTo>
                    <a:lnTo>
                      <a:pt x="0" y="488"/>
                    </a:lnTo>
                    <a:lnTo>
                      <a:pt x="0" y="483"/>
                    </a:lnTo>
                    <a:cubicBezTo>
                      <a:pt x="0" y="550"/>
                      <a:pt x="54" y="604"/>
                      <a:pt x="120" y="604"/>
                    </a:cubicBezTo>
                    <a:cubicBezTo>
                      <a:pt x="187" y="604"/>
                      <a:pt x="241" y="550"/>
                      <a:pt x="241" y="483"/>
                    </a:cubicBezTo>
                    <a:lnTo>
                      <a:pt x="240" y="488"/>
                    </a:lnTo>
                    <a:close/>
                  </a:path>
                </a:pathLst>
              </a:custGeom>
              <a:solidFill>
                <a:srgbClr val="D9D9D9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952" name="Freeform 176"/>
              <p:cNvSpPr>
                <a:spLocks/>
              </p:cNvSpPr>
              <p:nvPr/>
            </p:nvSpPr>
            <p:spPr bwMode="auto">
              <a:xfrm>
                <a:off x="2068" y="2899"/>
                <a:ext cx="90" cy="226"/>
              </a:xfrm>
              <a:custGeom>
                <a:avLst/>
                <a:gdLst/>
                <a:ahLst/>
                <a:cxnLst>
                  <a:cxn ang="0">
                    <a:pos x="240" y="488"/>
                  </a:cxn>
                  <a:cxn ang="0">
                    <a:pos x="240" y="120"/>
                  </a:cxn>
                  <a:cxn ang="0">
                    <a:pos x="241" y="121"/>
                  </a:cxn>
                  <a:cxn ang="0">
                    <a:pos x="120" y="0"/>
                  </a:cxn>
                  <a:cxn ang="0">
                    <a:pos x="120" y="0"/>
                  </a:cxn>
                  <a:cxn ang="0">
                    <a:pos x="0" y="121"/>
                  </a:cxn>
                  <a:cxn ang="0">
                    <a:pos x="0" y="120"/>
                  </a:cxn>
                  <a:cxn ang="0">
                    <a:pos x="0" y="488"/>
                  </a:cxn>
                  <a:cxn ang="0">
                    <a:pos x="0" y="483"/>
                  </a:cxn>
                  <a:cxn ang="0">
                    <a:pos x="120" y="604"/>
                  </a:cxn>
                  <a:cxn ang="0">
                    <a:pos x="241" y="483"/>
                  </a:cxn>
                  <a:cxn ang="0">
                    <a:pos x="240" y="488"/>
                  </a:cxn>
                </a:cxnLst>
                <a:rect l="0" t="0" r="r" b="b"/>
                <a:pathLst>
                  <a:path w="241" h="604">
                    <a:moveTo>
                      <a:pt x="240" y="488"/>
                    </a:moveTo>
                    <a:lnTo>
                      <a:pt x="240" y="120"/>
                    </a:lnTo>
                    <a:lnTo>
                      <a:pt x="241" y="121"/>
                    </a:lnTo>
                    <a:cubicBezTo>
                      <a:pt x="241" y="54"/>
                      <a:pt x="187" y="0"/>
                      <a:pt x="120" y="0"/>
                    </a:cubicBezTo>
                    <a:cubicBezTo>
                      <a:pt x="120" y="0"/>
                      <a:pt x="120" y="0"/>
                      <a:pt x="120" y="0"/>
                    </a:cubicBezTo>
                    <a:cubicBezTo>
                      <a:pt x="54" y="0"/>
                      <a:pt x="0" y="54"/>
                      <a:pt x="0" y="121"/>
                    </a:cubicBezTo>
                    <a:lnTo>
                      <a:pt x="0" y="120"/>
                    </a:lnTo>
                    <a:lnTo>
                      <a:pt x="0" y="488"/>
                    </a:lnTo>
                    <a:lnTo>
                      <a:pt x="0" y="483"/>
                    </a:lnTo>
                    <a:cubicBezTo>
                      <a:pt x="0" y="550"/>
                      <a:pt x="54" y="604"/>
                      <a:pt x="120" y="604"/>
                    </a:cubicBezTo>
                    <a:cubicBezTo>
                      <a:pt x="187" y="604"/>
                      <a:pt x="241" y="550"/>
                      <a:pt x="241" y="483"/>
                    </a:cubicBezTo>
                    <a:lnTo>
                      <a:pt x="240" y="488"/>
                    </a:lnTo>
                    <a:close/>
                  </a:path>
                </a:pathLst>
              </a:cu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953" name="Oval 177"/>
              <p:cNvSpPr>
                <a:spLocks noChangeArrowheads="1"/>
              </p:cNvSpPr>
              <p:nvPr/>
            </p:nvSpPr>
            <p:spPr bwMode="auto">
              <a:xfrm>
                <a:off x="2089" y="3056"/>
                <a:ext cx="48" cy="48"/>
              </a:xfrm>
              <a:prstGeom prst="ellipse">
                <a:avLst/>
              </a:prstGeom>
              <a:solidFill>
                <a:srgbClr val="1A1A1A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954" name="Oval 178"/>
              <p:cNvSpPr>
                <a:spLocks noChangeArrowheads="1"/>
              </p:cNvSpPr>
              <p:nvPr/>
            </p:nvSpPr>
            <p:spPr bwMode="auto">
              <a:xfrm>
                <a:off x="2089" y="3056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955" name="Oval 179"/>
              <p:cNvSpPr>
                <a:spLocks noChangeArrowheads="1"/>
              </p:cNvSpPr>
              <p:nvPr/>
            </p:nvSpPr>
            <p:spPr bwMode="auto">
              <a:xfrm>
                <a:off x="2089" y="2920"/>
                <a:ext cx="48" cy="48"/>
              </a:xfrm>
              <a:prstGeom prst="ellipse">
                <a:avLst/>
              </a:prstGeom>
              <a:solidFill>
                <a:srgbClr val="1A1A1A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956" name="Oval 180"/>
              <p:cNvSpPr>
                <a:spLocks noChangeArrowheads="1"/>
              </p:cNvSpPr>
              <p:nvPr/>
            </p:nvSpPr>
            <p:spPr bwMode="auto">
              <a:xfrm>
                <a:off x="2089" y="2920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957" name="Line 181"/>
              <p:cNvSpPr>
                <a:spLocks noChangeShapeType="1"/>
              </p:cNvSpPr>
              <p:nvPr/>
            </p:nvSpPr>
            <p:spPr bwMode="auto">
              <a:xfrm flipH="1">
                <a:off x="1684" y="1132"/>
                <a:ext cx="360" cy="1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958" name="Freeform 182"/>
              <p:cNvSpPr>
                <a:spLocks/>
              </p:cNvSpPr>
              <p:nvPr/>
            </p:nvSpPr>
            <p:spPr bwMode="auto">
              <a:xfrm>
                <a:off x="2038" y="1102"/>
                <a:ext cx="54" cy="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4" y="30"/>
                  </a:cxn>
                  <a:cxn ang="0">
                    <a:pos x="0" y="54"/>
                  </a:cxn>
                  <a:cxn ang="0">
                    <a:pos x="0" y="0"/>
                  </a:cxn>
                </a:cxnLst>
                <a:rect l="0" t="0" r="r" b="b"/>
                <a:pathLst>
                  <a:path w="54" h="54">
                    <a:moveTo>
                      <a:pt x="0" y="0"/>
                    </a:moveTo>
                    <a:lnTo>
                      <a:pt x="54" y="30"/>
                    </a:lnTo>
                    <a:lnTo>
                      <a:pt x="0" y="5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959" name="Line 183"/>
              <p:cNvSpPr>
                <a:spLocks noChangeShapeType="1"/>
              </p:cNvSpPr>
              <p:nvPr/>
            </p:nvSpPr>
            <p:spPr bwMode="auto">
              <a:xfrm>
                <a:off x="1726" y="1264"/>
                <a:ext cx="366" cy="1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960" name="Freeform 184"/>
              <p:cNvSpPr>
                <a:spLocks/>
              </p:cNvSpPr>
              <p:nvPr/>
            </p:nvSpPr>
            <p:spPr bwMode="auto">
              <a:xfrm>
                <a:off x="1684" y="1240"/>
                <a:ext cx="54" cy="54"/>
              </a:xfrm>
              <a:custGeom>
                <a:avLst/>
                <a:gdLst/>
                <a:ahLst/>
                <a:cxnLst>
                  <a:cxn ang="0">
                    <a:pos x="54" y="54"/>
                  </a:cxn>
                  <a:cxn ang="0">
                    <a:pos x="0" y="24"/>
                  </a:cxn>
                  <a:cxn ang="0">
                    <a:pos x="54" y="0"/>
                  </a:cxn>
                  <a:cxn ang="0">
                    <a:pos x="54" y="54"/>
                  </a:cxn>
                </a:cxnLst>
                <a:rect l="0" t="0" r="r" b="b"/>
                <a:pathLst>
                  <a:path w="54" h="54">
                    <a:moveTo>
                      <a:pt x="54" y="54"/>
                    </a:moveTo>
                    <a:lnTo>
                      <a:pt x="0" y="24"/>
                    </a:lnTo>
                    <a:lnTo>
                      <a:pt x="54" y="0"/>
                    </a:lnTo>
                    <a:lnTo>
                      <a:pt x="54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961" name="Oval 185"/>
              <p:cNvSpPr>
                <a:spLocks noChangeArrowheads="1"/>
              </p:cNvSpPr>
              <p:nvPr/>
            </p:nvSpPr>
            <p:spPr bwMode="auto">
              <a:xfrm>
                <a:off x="2651" y="2149"/>
                <a:ext cx="48" cy="48"/>
              </a:xfrm>
              <a:prstGeom prst="ellipse">
                <a:avLst/>
              </a:prstGeom>
              <a:solidFill>
                <a:srgbClr val="1A1A1A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962" name="Oval 186"/>
              <p:cNvSpPr>
                <a:spLocks noChangeArrowheads="1"/>
              </p:cNvSpPr>
              <p:nvPr/>
            </p:nvSpPr>
            <p:spPr bwMode="auto">
              <a:xfrm>
                <a:off x="2651" y="2149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963" name="Oval 187"/>
              <p:cNvSpPr>
                <a:spLocks noChangeArrowheads="1"/>
              </p:cNvSpPr>
              <p:nvPr/>
            </p:nvSpPr>
            <p:spPr bwMode="auto">
              <a:xfrm>
                <a:off x="2651" y="2013"/>
                <a:ext cx="48" cy="48"/>
              </a:xfrm>
              <a:prstGeom prst="ellipse">
                <a:avLst/>
              </a:prstGeom>
              <a:solidFill>
                <a:srgbClr val="1A1A1A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964" name="Oval 188"/>
              <p:cNvSpPr>
                <a:spLocks noChangeArrowheads="1"/>
              </p:cNvSpPr>
              <p:nvPr/>
            </p:nvSpPr>
            <p:spPr bwMode="auto">
              <a:xfrm>
                <a:off x="2651" y="2013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965" name="Rectangle 189"/>
              <p:cNvSpPr>
                <a:spLocks noChangeArrowheads="1"/>
              </p:cNvSpPr>
              <p:nvPr/>
            </p:nvSpPr>
            <p:spPr bwMode="auto">
              <a:xfrm>
                <a:off x="2380" y="820"/>
                <a:ext cx="54" cy="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>
                  <a:defRPr/>
                </a:pPr>
                <a:r>
                  <a:rPr lang="de-DE" sz="600" kern="0" dirty="0">
                    <a:solidFill>
                      <a:srgbClr val="000000"/>
                    </a:solidFill>
                    <a:ea typeface="+mn-ea"/>
                    <a:cs typeface="Arial" pitchFamily="34" charset="0"/>
                  </a:rPr>
                  <a:t>€</a:t>
                </a:r>
                <a:endParaRPr lang="de-DE" kern="0" dirty="0">
                  <a:solidFill>
                    <a:srgbClr val="000000"/>
                  </a:solidFill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966" name="Rectangle 190"/>
              <p:cNvSpPr>
                <a:spLocks noChangeArrowheads="1"/>
              </p:cNvSpPr>
              <p:nvPr/>
            </p:nvSpPr>
            <p:spPr bwMode="auto">
              <a:xfrm>
                <a:off x="1696" y="1918"/>
                <a:ext cx="396" cy="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>
                  <a:defRPr/>
                </a:pPr>
                <a:r>
                  <a:rPr lang="de-DE" sz="600" kern="0" dirty="0">
                    <a:solidFill>
                      <a:srgbClr val="000000"/>
                    </a:solidFill>
                    <a:ea typeface="+mn-ea"/>
                    <a:cs typeface="Arial" pitchFamily="34" charset="0"/>
                  </a:rPr>
                  <a:t>Dienstinformation</a:t>
                </a:r>
                <a:endParaRPr lang="de-DE" kern="0" dirty="0">
                  <a:solidFill>
                    <a:srgbClr val="000000"/>
                  </a:solidFill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967" name="Rectangle 191"/>
              <p:cNvSpPr>
                <a:spLocks noChangeArrowheads="1"/>
              </p:cNvSpPr>
              <p:nvPr/>
            </p:nvSpPr>
            <p:spPr bwMode="auto">
              <a:xfrm>
                <a:off x="1870" y="1978"/>
                <a:ext cx="54" cy="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>
                  <a:defRPr/>
                </a:pPr>
                <a:r>
                  <a:rPr lang="de-DE" sz="600" kern="0" dirty="0">
                    <a:solidFill>
                      <a:srgbClr val="000000"/>
                    </a:solidFill>
                    <a:ea typeface="+mn-ea"/>
                    <a:cs typeface="Arial" pitchFamily="34" charset="0"/>
                  </a:rPr>
                  <a:t>€</a:t>
                </a:r>
                <a:endParaRPr lang="de-DE" kern="0" dirty="0">
                  <a:solidFill>
                    <a:srgbClr val="000000"/>
                  </a:solidFill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968" name="Line 192"/>
              <p:cNvSpPr>
                <a:spLocks noChangeShapeType="1"/>
              </p:cNvSpPr>
              <p:nvPr/>
            </p:nvSpPr>
            <p:spPr bwMode="auto">
              <a:xfrm flipH="1">
                <a:off x="1684" y="2038"/>
                <a:ext cx="360" cy="1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969" name="Freeform 193"/>
              <p:cNvSpPr>
                <a:spLocks/>
              </p:cNvSpPr>
              <p:nvPr/>
            </p:nvSpPr>
            <p:spPr bwMode="auto">
              <a:xfrm>
                <a:off x="2038" y="2014"/>
                <a:ext cx="54" cy="4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4" y="24"/>
                  </a:cxn>
                  <a:cxn ang="0">
                    <a:pos x="0" y="48"/>
                  </a:cxn>
                  <a:cxn ang="0">
                    <a:pos x="0" y="0"/>
                  </a:cxn>
                </a:cxnLst>
                <a:rect l="0" t="0" r="r" b="b"/>
                <a:pathLst>
                  <a:path w="54" h="48">
                    <a:moveTo>
                      <a:pt x="0" y="0"/>
                    </a:moveTo>
                    <a:lnTo>
                      <a:pt x="54" y="24"/>
                    </a:lnTo>
                    <a:lnTo>
                      <a:pt x="0" y="4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970" name="Line 194"/>
              <p:cNvSpPr>
                <a:spLocks noChangeShapeType="1"/>
              </p:cNvSpPr>
              <p:nvPr/>
            </p:nvSpPr>
            <p:spPr bwMode="auto">
              <a:xfrm>
                <a:off x="1726" y="2176"/>
                <a:ext cx="366" cy="1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971" name="Freeform 195"/>
              <p:cNvSpPr>
                <a:spLocks/>
              </p:cNvSpPr>
              <p:nvPr/>
            </p:nvSpPr>
            <p:spPr bwMode="auto">
              <a:xfrm>
                <a:off x="1684" y="2146"/>
                <a:ext cx="54" cy="54"/>
              </a:xfrm>
              <a:custGeom>
                <a:avLst/>
                <a:gdLst/>
                <a:ahLst/>
                <a:cxnLst>
                  <a:cxn ang="0">
                    <a:pos x="54" y="54"/>
                  </a:cxn>
                  <a:cxn ang="0">
                    <a:pos x="0" y="30"/>
                  </a:cxn>
                  <a:cxn ang="0">
                    <a:pos x="54" y="0"/>
                  </a:cxn>
                  <a:cxn ang="0">
                    <a:pos x="54" y="54"/>
                  </a:cxn>
                </a:cxnLst>
                <a:rect l="0" t="0" r="r" b="b"/>
                <a:pathLst>
                  <a:path w="54" h="54">
                    <a:moveTo>
                      <a:pt x="54" y="54"/>
                    </a:moveTo>
                    <a:lnTo>
                      <a:pt x="0" y="30"/>
                    </a:lnTo>
                    <a:lnTo>
                      <a:pt x="54" y="0"/>
                    </a:lnTo>
                    <a:lnTo>
                      <a:pt x="54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972" name="Line 196"/>
              <p:cNvSpPr>
                <a:spLocks noChangeShapeType="1"/>
              </p:cNvSpPr>
              <p:nvPr/>
            </p:nvSpPr>
            <p:spPr bwMode="auto">
              <a:xfrm flipH="1">
                <a:off x="1684" y="2944"/>
                <a:ext cx="360" cy="1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973" name="Freeform 197"/>
              <p:cNvSpPr>
                <a:spLocks/>
              </p:cNvSpPr>
              <p:nvPr/>
            </p:nvSpPr>
            <p:spPr bwMode="auto">
              <a:xfrm>
                <a:off x="2038" y="2920"/>
                <a:ext cx="54" cy="4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4" y="24"/>
                  </a:cxn>
                  <a:cxn ang="0">
                    <a:pos x="0" y="48"/>
                  </a:cxn>
                  <a:cxn ang="0">
                    <a:pos x="0" y="0"/>
                  </a:cxn>
                </a:cxnLst>
                <a:rect l="0" t="0" r="r" b="b"/>
                <a:pathLst>
                  <a:path w="54" h="48">
                    <a:moveTo>
                      <a:pt x="0" y="0"/>
                    </a:moveTo>
                    <a:lnTo>
                      <a:pt x="54" y="24"/>
                    </a:lnTo>
                    <a:lnTo>
                      <a:pt x="0" y="4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974" name="Line 198"/>
              <p:cNvSpPr>
                <a:spLocks noChangeShapeType="1"/>
              </p:cNvSpPr>
              <p:nvPr/>
            </p:nvSpPr>
            <p:spPr bwMode="auto">
              <a:xfrm>
                <a:off x="1726" y="3082"/>
                <a:ext cx="366" cy="1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975" name="Freeform 199"/>
              <p:cNvSpPr>
                <a:spLocks/>
              </p:cNvSpPr>
              <p:nvPr/>
            </p:nvSpPr>
            <p:spPr bwMode="auto">
              <a:xfrm>
                <a:off x="1684" y="3052"/>
                <a:ext cx="54" cy="54"/>
              </a:xfrm>
              <a:custGeom>
                <a:avLst/>
                <a:gdLst/>
                <a:ahLst/>
                <a:cxnLst>
                  <a:cxn ang="0">
                    <a:pos x="54" y="54"/>
                  </a:cxn>
                  <a:cxn ang="0">
                    <a:pos x="0" y="30"/>
                  </a:cxn>
                  <a:cxn ang="0">
                    <a:pos x="54" y="0"/>
                  </a:cxn>
                  <a:cxn ang="0">
                    <a:pos x="54" y="54"/>
                  </a:cxn>
                </a:cxnLst>
                <a:rect l="0" t="0" r="r" b="b"/>
                <a:pathLst>
                  <a:path w="54" h="54">
                    <a:moveTo>
                      <a:pt x="54" y="54"/>
                    </a:moveTo>
                    <a:lnTo>
                      <a:pt x="0" y="30"/>
                    </a:lnTo>
                    <a:lnTo>
                      <a:pt x="54" y="0"/>
                    </a:lnTo>
                    <a:lnTo>
                      <a:pt x="54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976" name="Rectangle 200"/>
              <p:cNvSpPr>
                <a:spLocks noChangeArrowheads="1"/>
              </p:cNvSpPr>
              <p:nvPr/>
            </p:nvSpPr>
            <p:spPr bwMode="auto">
              <a:xfrm rot="16200000">
                <a:off x="384" y="2401"/>
                <a:ext cx="54" cy="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>
                  <a:defRPr/>
                </a:pPr>
                <a:r>
                  <a:rPr lang="de-DE" sz="600" kern="0" dirty="0">
                    <a:solidFill>
                      <a:srgbClr val="000000"/>
                    </a:solidFill>
                    <a:ea typeface="+mn-ea"/>
                    <a:cs typeface="Arial" pitchFamily="34" charset="0"/>
                  </a:rPr>
                  <a:t>P</a:t>
                </a:r>
                <a:endParaRPr lang="de-DE" kern="0" dirty="0">
                  <a:solidFill>
                    <a:srgbClr val="000000"/>
                  </a:solidFill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977" name="Rectangle 201"/>
              <p:cNvSpPr>
                <a:spLocks noChangeArrowheads="1"/>
              </p:cNvSpPr>
              <p:nvPr/>
            </p:nvSpPr>
            <p:spPr bwMode="auto">
              <a:xfrm rot="16200000">
                <a:off x="384" y="2371"/>
                <a:ext cx="54" cy="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>
                  <a:defRPr/>
                </a:pPr>
                <a:r>
                  <a:rPr lang="de-DE" sz="600" kern="0" dirty="0">
                    <a:solidFill>
                      <a:srgbClr val="000000"/>
                    </a:solidFill>
                    <a:ea typeface="+mn-ea"/>
                    <a:cs typeface="Arial" pitchFamily="34" charset="0"/>
                  </a:rPr>
                  <a:t>a</a:t>
                </a:r>
                <a:endParaRPr lang="de-DE" kern="0" dirty="0">
                  <a:solidFill>
                    <a:srgbClr val="000000"/>
                  </a:solidFill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978" name="Rectangle 202"/>
              <p:cNvSpPr>
                <a:spLocks noChangeArrowheads="1"/>
              </p:cNvSpPr>
              <p:nvPr/>
            </p:nvSpPr>
            <p:spPr bwMode="auto">
              <a:xfrm rot="16200000">
                <a:off x="384" y="2341"/>
                <a:ext cx="54" cy="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>
                  <a:defRPr/>
                </a:pPr>
                <a:r>
                  <a:rPr lang="de-DE" sz="600" kern="0" dirty="0">
                    <a:solidFill>
                      <a:srgbClr val="000000"/>
                    </a:solidFill>
                    <a:ea typeface="+mn-ea"/>
                    <a:cs typeface="Arial" pitchFamily="34" charset="0"/>
                  </a:rPr>
                  <a:t>a</a:t>
                </a:r>
                <a:endParaRPr lang="de-DE" kern="0" dirty="0">
                  <a:solidFill>
                    <a:srgbClr val="000000"/>
                  </a:solidFill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979" name="Rectangle 203"/>
              <p:cNvSpPr>
                <a:spLocks noChangeArrowheads="1"/>
              </p:cNvSpPr>
              <p:nvPr/>
            </p:nvSpPr>
            <p:spPr bwMode="auto">
              <a:xfrm rot="16200000">
                <a:off x="384" y="2317"/>
                <a:ext cx="54" cy="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>
                  <a:defRPr/>
                </a:pPr>
                <a:r>
                  <a:rPr lang="de-DE" sz="600" kern="0" dirty="0">
                    <a:solidFill>
                      <a:srgbClr val="000000"/>
                    </a:solidFill>
                    <a:ea typeface="+mn-ea"/>
                    <a:cs typeface="Arial" pitchFamily="34" charset="0"/>
                  </a:rPr>
                  <a:t>S</a:t>
                </a:r>
                <a:endParaRPr lang="de-DE" kern="0" dirty="0">
                  <a:solidFill>
                    <a:srgbClr val="000000"/>
                  </a:solidFill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980" name="Rectangle 204"/>
              <p:cNvSpPr>
                <a:spLocks noChangeArrowheads="1"/>
              </p:cNvSpPr>
              <p:nvPr/>
            </p:nvSpPr>
            <p:spPr bwMode="auto">
              <a:xfrm rot="16200000">
                <a:off x="384" y="1975"/>
                <a:ext cx="54" cy="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>
                  <a:defRPr/>
                </a:pPr>
                <a:r>
                  <a:rPr lang="de-DE" sz="600" kern="0" dirty="0">
                    <a:solidFill>
                      <a:srgbClr val="000000"/>
                    </a:solidFill>
                    <a:ea typeface="+mn-ea"/>
                    <a:cs typeface="Arial" pitchFamily="34" charset="0"/>
                  </a:rPr>
                  <a:t>€</a:t>
                </a:r>
                <a:endParaRPr lang="de-DE" kern="0" dirty="0">
                  <a:solidFill>
                    <a:srgbClr val="000000"/>
                  </a:solidFill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981" name="Rectangle 205"/>
              <p:cNvSpPr>
                <a:spLocks noChangeArrowheads="1"/>
              </p:cNvSpPr>
              <p:nvPr/>
            </p:nvSpPr>
            <p:spPr bwMode="auto">
              <a:xfrm>
                <a:off x="3244" y="1876"/>
                <a:ext cx="906" cy="462"/>
              </a:xfrm>
              <a:prstGeom prst="rect">
                <a:avLst/>
              </a:prstGeom>
              <a:solidFill>
                <a:srgbClr val="0063A7"/>
              </a:solidFill>
              <a:ln w="9525">
                <a:solidFill>
                  <a:srgbClr val="003DD6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rgbClr val="FFFFFF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982" name="Rectangle 206"/>
              <p:cNvSpPr>
                <a:spLocks noChangeArrowheads="1"/>
              </p:cNvSpPr>
              <p:nvPr/>
            </p:nvSpPr>
            <p:spPr bwMode="auto">
              <a:xfrm>
                <a:off x="3244" y="1876"/>
                <a:ext cx="906" cy="462"/>
              </a:xfrm>
              <a:prstGeom prst="rect">
                <a:avLst/>
              </a:prstGeom>
              <a:noFill/>
              <a:ln w="9525" cap="rnd">
                <a:solidFill>
                  <a:srgbClr val="003DD6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</p:grpSp>
        <p:grpSp>
          <p:nvGrpSpPr>
            <p:cNvPr id="4" name="Group 408"/>
            <p:cNvGrpSpPr>
              <a:grpSpLocks/>
            </p:cNvGrpSpPr>
            <p:nvPr/>
          </p:nvGrpSpPr>
          <p:grpSpPr bwMode="auto">
            <a:xfrm>
              <a:off x="249" y="699"/>
              <a:ext cx="5263" cy="2599"/>
              <a:chOff x="249" y="699"/>
              <a:chExt cx="5263" cy="2599"/>
            </a:xfrm>
          </p:grpSpPr>
          <p:sp>
            <p:nvSpPr>
              <p:cNvPr id="602" name="Rectangle 208"/>
              <p:cNvSpPr>
                <a:spLocks noChangeArrowheads="1"/>
              </p:cNvSpPr>
              <p:nvPr/>
            </p:nvSpPr>
            <p:spPr bwMode="auto">
              <a:xfrm>
                <a:off x="3445" y="2043"/>
                <a:ext cx="479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>
                  <a:defRPr/>
                </a:pPr>
                <a:r>
                  <a:rPr lang="de-DE" sz="1200" b="1" kern="0" dirty="0">
                    <a:solidFill>
                      <a:srgbClr val="FFFFFF"/>
                    </a:solidFill>
                    <a:ea typeface="+mn-ea"/>
                    <a:cs typeface="Arial" pitchFamily="34" charset="0"/>
                  </a:rPr>
                  <a:t>Consumer</a:t>
                </a:r>
                <a:endParaRPr lang="de-DE" sz="1200" kern="0" dirty="0">
                  <a:solidFill>
                    <a:srgbClr val="FFFFFF"/>
                  </a:solidFill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603" name="Rectangle 209"/>
              <p:cNvSpPr>
                <a:spLocks noChangeArrowheads="1"/>
              </p:cNvSpPr>
              <p:nvPr/>
            </p:nvSpPr>
            <p:spPr bwMode="auto">
              <a:xfrm>
                <a:off x="3244" y="2776"/>
                <a:ext cx="906" cy="46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604" name="Rectangle 210"/>
              <p:cNvSpPr>
                <a:spLocks noChangeArrowheads="1"/>
              </p:cNvSpPr>
              <p:nvPr/>
            </p:nvSpPr>
            <p:spPr bwMode="auto">
              <a:xfrm>
                <a:off x="3244" y="2776"/>
                <a:ext cx="906" cy="462"/>
              </a:xfrm>
              <a:prstGeom prst="rect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605" name="Rectangle 211"/>
              <p:cNvSpPr>
                <a:spLocks noChangeArrowheads="1"/>
              </p:cNvSpPr>
              <p:nvPr/>
            </p:nvSpPr>
            <p:spPr bwMode="auto">
              <a:xfrm>
                <a:off x="3485" y="2939"/>
                <a:ext cx="452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>
                  <a:defRPr/>
                </a:pPr>
                <a:r>
                  <a:rPr lang="de-DE" sz="1200" b="1" kern="0" dirty="0">
                    <a:solidFill>
                      <a:srgbClr val="000000"/>
                    </a:solidFill>
                    <a:ea typeface="+mn-ea"/>
                    <a:cs typeface="Arial" pitchFamily="34" charset="0"/>
                  </a:rPr>
                  <a:t>Integrator</a:t>
                </a:r>
                <a:endParaRPr lang="de-DE" sz="1200" kern="0" dirty="0">
                  <a:solidFill>
                    <a:srgbClr val="000000"/>
                  </a:solidFill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606" name="Rectangle 212"/>
              <p:cNvSpPr>
                <a:spLocks noChangeArrowheads="1"/>
              </p:cNvSpPr>
              <p:nvPr/>
            </p:nvSpPr>
            <p:spPr bwMode="auto">
              <a:xfrm>
                <a:off x="3244" y="970"/>
                <a:ext cx="906" cy="46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607" name="Rectangle 213"/>
              <p:cNvSpPr>
                <a:spLocks noChangeArrowheads="1"/>
              </p:cNvSpPr>
              <p:nvPr/>
            </p:nvSpPr>
            <p:spPr bwMode="auto">
              <a:xfrm>
                <a:off x="3244" y="970"/>
                <a:ext cx="906" cy="462"/>
              </a:xfrm>
              <a:prstGeom prst="rect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608" name="Rectangle 214"/>
              <p:cNvSpPr>
                <a:spLocks noChangeArrowheads="1"/>
              </p:cNvSpPr>
              <p:nvPr/>
            </p:nvSpPr>
            <p:spPr bwMode="auto">
              <a:xfrm>
                <a:off x="3457" y="1141"/>
                <a:ext cx="522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>
                  <a:defRPr/>
                </a:pPr>
                <a:r>
                  <a:rPr lang="de-DE" sz="1200" b="1" kern="0" dirty="0">
                    <a:solidFill>
                      <a:srgbClr val="000000"/>
                    </a:solidFill>
                    <a:ea typeface="+mn-ea"/>
                    <a:cs typeface="Arial" pitchFamily="34" charset="0"/>
                  </a:rPr>
                  <a:t>Aggregator</a:t>
                </a:r>
                <a:endParaRPr lang="de-DE" sz="1200" kern="0" dirty="0">
                  <a:solidFill>
                    <a:srgbClr val="000000"/>
                  </a:solidFill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609" name="Rectangle 215"/>
              <p:cNvSpPr>
                <a:spLocks noChangeArrowheads="1"/>
              </p:cNvSpPr>
              <p:nvPr/>
            </p:nvSpPr>
            <p:spPr bwMode="auto">
              <a:xfrm>
                <a:off x="4606" y="1876"/>
                <a:ext cx="906" cy="46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610" name="Rectangle 216"/>
              <p:cNvSpPr>
                <a:spLocks noChangeArrowheads="1"/>
              </p:cNvSpPr>
              <p:nvPr/>
            </p:nvSpPr>
            <p:spPr bwMode="auto">
              <a:xfrm>
                <a:off x="4606" y="1876"/>
                <a:ext cx="906" cy="462"/>
              </a:xfrm>
              <a:prstGeom prst="rect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611" name="Rectangle 217"/>
              <p:cNvSpPr>
                <a:spLocks noChangeArrowheads="1"/>
              </p:cNvSpPr>
              <p:nvPr/>
            </p:nvSpPr>
            <p:spPr bwMode="auto">
              <a:xfrm>
                <a:off x="4812" y="2044"/>
                <a:ext cx="508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>
                  <a:defRPr/>
                </a:pPr>
                <a:r>
                  <a:rPr lang="de-DE" sz="1200" b="1" kern="0" dirty="0">
                    <a:solidFill>
                      <a:srgbClr val="000000"/>
                    </a:solidFill>
                    <a:ea typeface="+mn-ea"/>
                    <a:cs typeface="Arial" pitchFamily="34" charset="0"/>
                  </a:rPr>
                  <a:t>Consulting</a:t>
                </a:r>
                <a:endParaRPr lang="de-DE" sz="1200" kern="0" dirty="0">
                  <a:solidFill>
                    <a:srgbClr val="000000"/>
                  </a:solidFill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612" name="Freeform 218"/>
              <p:cNvSpPr>
                <a:spLocks/>
              </p:cNvSpPr>
              <p:nvPr/>
            </p:nvSpPr>
            <p:spPr bwMode="auto">
              <a:xfrm>
                <a:off x="3196" y="1992"/>
                <a:ext cx="92" cy="227"/>
              </a:xfrm>
              <a:custGeom>
                <a:avLst/>
                <a:gdLst/>
                <a:ahLst/>
                <a:cxnLst>
                  <a:cxn ang="0">
                    <a:pos x="240" y="491"/>
                  </a:cxn>
                  <a:cxn ang="0">
                    <a:pos x="240" y="123"/>
                  </a:cxn>
                  <a:cxn ang="0">
                    <a:pos x="245" y="121"/>
                  </a:cxn>
                  <a:cxn ang="0">
                    <a:pos x="124" y="0"/>
                  </a:cxn>
                  <a:cxn ang="0">
                    <a:pos x="124" y="0"/>
                  </a:cxn>
                  <a:cxn ang="0">
                    <a:pos x="3" y="121"/>
                  </a:cxn>
                  <a:cxn ang="0">
                    <a:pos x="0" y="123"/>
                  </a:cxn>
                  <a:cxn ang="0">
                    <a:pos x="0" y="491"/>
                  </a:cxn>
                  <a:cxn ang="0">
                    <a:pos x="3" y="484"/>
                  </a:cxn>
                  <a:cxn ang="0">
                    <a:pos x="124" y="605"/>
                  </a:cxn>
                  <a:cxn ang="0">
                    <a:pos x="245" y="484"/>
                  </a:cxn>
                  <a:cxn ang="0">
                    <a:pos x="240" y="491"/>
                  </a:cxn>
                </a:cxnLst>
                <a:rect l="0" t="0" r="r" b="b"/>
                <a:pathLst>
                  <a:path w="245" h="605">
                    <a:moveTo>
                      <a:pt x="240" y="491"/>
                    </a:moveTo>
                    <a:lnTo>
                      <a:pt x="240" y="123"/>
                    </a:lnTo>
                    <a:lnTo>
                      <a:pt x="245" y="121"/>
                    </a:lnTo>
                    <a:cubicBezTo>
                      <a:pt x="245" y="54"/>
                      <a:pt x="191" y="0"/>
                      <a:pt x="124" y="0"/>
                    </a:cubicBezTo>
                    <a:cubicBezTo>
                      <a:pt x="124" y="0"/>
                      <a:pt x="124" y="0"/>
                      <a:pt x="124" y="0"/>
                    </a:cubicBezTo>
                    <a:cubicBezTo>
                      <a:pt x="57" y="0"/>
                      <a:pt x="3" y="54"/>
                      <a:pt x="3" y="121"/>
                    </a:cubicBezTo>
                    <a:lnTo>
                      <a:pt x="0" y="123"/>
                    </a:lnTo>
                    <a:lnTo>
                      <a:pt x="0" y="491"/>
                    </a:lnTo>
                    <a:lnTo>
                      <a:pt x="3" y="484"/>
                    </a:lnTo>
                    <a:cubicBezTo>
                      <a:pt x="3" y="550"/>
                      <a:pt x="57" y="605"/>
                      <a:pt x="124" y="605"/>
                    </a:cubicBezTo>
                    <a:cubicBezTo>
                      <a:pt x="191" y="605"/>
                      <a:pt x="245" y="550"/>
                      <a:pt x="245" y="484"/>
                    </a:cubicBezTo>
                    <a:lnTo>
                      <a:pt x="240" y="491"/>
                    </a:lnTo>
                    <a:close/>
                  </a:path>
                </a:pathLst>
              </a:custGeom>
              <a:solidFill>
                <a:srgbClr val="D9D9D9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613" name="Freeform 219"/>
              <p:cNvSpPr>
                <a:spLocks/>
              </p:cNvSpPr>
              <p:nvPr/>
            </p:nvSpPr>
            <p:spPr bwMode="auto">
              <a:xfrm>
                <a:off x="3196" y="1992"/>
                <a:ext cx="92" cy="226"/>
              </a:xfrm>
              <a:custGeom>
                <a:avLst/>
                <a:gdLst/>
                <a:ahLst/>
                <a:cxnLst>
                  <a:cxn ang="0">
                    <a:pos x="240" y="491"/>
                  </a:cxn>
                  <a:cxn ang="0">
                    <a:pos x="240" y="123"/>
                  </a:cxn>
                  <a:cxn ang="0">
                    <a:pos x="245" y="121"/>
                  </a:cxn>
                  <a:cxn ang="0">
                    <a:pos x="124" y="0"/>
                  </a:cxn>
                  <a:cxn ang="0">
                    <a:pos x="124" y="0"/>
                  </a:cxn>
                  <a:cxn ang="0">
                    <a:pos x="3" y="121"/>
                  </a:cxn>
                  <a:cxn ang="0">
                    <a:pos x="0" y="123"/>
                  </a:cxn>
                  <a:cxn ang="0">
                    <a:pos x="0" y="491"/>
                  </a:cxn>
                  <a:cxn ang="0">
                    <a:pos x="3" y="484"/>
                  </a:cxn>
                  <a:cxn ang="0">
                    <a:pos x="124" y="605"/>
                  </a:cxn>
                  <a:cxn ang="0">
                    <a:pos x="245" y="484"/>
                  </a:cxn>
                  <a:cxn ang="0">
                    <a:pos x="240" y="491"/>
                  </a:cxn>
                </a:cxnLst>
                <a:rect l="0" t="0" r="r" b="b"/>
                <a:pathLst>
                  <a:path w="245" h="605">
                    <a:moveTo>
                      <a:pt x="240" y="491"/>
                    </a:moveTo>
                    <a:lnTo>
                      <a:pt x="240" y="123"/>
                    </a:lnTo>
                    <a:lnTo>
                      <a:pt x="245" y="121"/>
                    </a:lnTo>
                    <a:cubicBezTo>
                      <a:pt x="245" y="54"/>
                      <a:pt x="191" y="0"/>
                      <a:pt x="124" y="0"/>
                    </a:cubicBezTo>
                    <a:cubicBezTo>
                      <a:pt x="124" y="0"/>
                      <a:pt x="124" y="0"/>
                      <a:pt x="124" y="0"/>
                    </a:cubicBezTo>
                    <a:cubicBezTo>
                      <a:pt x="57" y="0"/>
                      <a:pt x="3" y="54"/>
                      <a:pt x="3" y="121"/>
                    </a:cubicBezTo>
                    <a:lnTo>
                      <a:pt x="0" y="123"/>
                    </a:lnTo>
                    <a:lnTo>
                      <a:pt x="0" y="491"/>
                    </a:lnTo>
                    <a:lnTo>
                      <a:pt x="3" y="484"/>
                    </a:lnTo>
                    <a:cubicBezTo>
                      <a:pt x="3" y="550"/>
                      <a:pt x="57" y="605"/>
                      <a:pt x="124" y="605"/>
                    </a:cubicBezTo>
                    <a:cubicBezTo>
                      <a:pt x="191" y="605"/>
                      <a:pt x="245" y="550"/>
                      <a:pt x="245" y="484"/>
                    </a:cubicBezTo>
                    <a:lnTo>
                      <a:pt x="240" y="491"/>
                    </a:lnTo>
                    <a:close/>
                  </a:path>
                </a:pathLst>
              </a:cu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614" name="Oval 220"/>
              <p:cNvSpPr>
                <a:spLocks noChangeArrowheads="1"/>
              </p:cNvSpPr>
              <p:nvPr/>
            </p:nvSpPr>
            <p:spPr bwMode="auto">
              <a:xfrm>
                <a:off x="3218" y="2149"/>
                <a:ext cx="48" cy="48"/>
              </a:xfrm>
              <a:prstGeom prst="ellipse">
                <a:avLst/>
              </a:prstGeom>
              <a:solidFill>
                <a:srgbClr val="1A1A1A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615" name="Oval 221"/>
              <p:cNvSpPr>
                <a:spLocks noChangeArrowheads="1"/>
              </p:cNvSpPr>
              <p:nvPr/>
            </p:nvSpPr>
            <p:spPr bwMode="auto">
              <a:xfrm>
                <a:off x="3218" y="2149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616" name="Oval 222"/>
              <p:cNvSpPr>
                <a:spLocks noChangeArrowheads="1"/>
              </p:cNvSpPr>
              <p:nvPr/>
            </p:nvSpPr>
            <p:spPr bwMode="auto">
              <a:xfrm>
                <a:off x="3218" y="2013"/>
                <a:ext cx="48" cy="48"/>
              </a:xfrm>
              <a:prstGeom prst="ellipse">
                <a:avLst/>
              </a:prstGeom>
              <a:solidFill>
                <a:srgbClr val="1A1A1A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617" name="Oval 223"/>
              <p:cNvSpPr>
                <a:spLocks noChangeArrowheads="1"/>
              </p:cNvSpPr>
              <p:nvPr/>
            </p:nvSpPr>
            <p:spPr bwMode="auto">
              <a:xfrm>
                <a:off x="3218" y="2013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618" name="Freeform 224"/>
              <p:cNvSpPr>
                <a:spLocks/>
              </p:cNvSpPr>
              <p:nvPr/>
            </p:nvSpPr>
            <p:spPr bwMode="auto">
              <a:xfrm>
                <a:off x="3196" y="2899"/>
                <a:ext cx="92" cy="226"/>
              </a:xfrm>
              <a:custGeom>
                <a:avLst/>
                <a:gdLst/>
                <a:ahLst/>
                <a:cxnLst>
                  <a:cxn ang="0">
                    <a:pos x="240" y="488"/>
                  </a:cxn>
                  <a:cxn ang="0">
                    <a:pos x="240" y="120"/>
                  </a:cxn>
                  <a:cxn ang="0">
                    <a:pos x="245" y="121"/>
                  </a:cxn>
                  <a:cxn ang="0">
                    <a:pos x="124" y="0"/>
                  </a:cxn>
                  <a:cxn ang="0">
                    <a:pos x="124" y="0"/>
                  </a:cxn>
                  <a:cxn ang="0">
                    <a:pos x="3" y="121"/>
                  </a:cxn>
                  <a:cxn ang="0">
                    <a:pos x="0" y="120"/>
                  </a:cxn>
                  <a:cxn ang="0">
                    <a:pos x="0" y="488"/>
                  </a:cxn>
                  <a:cxn ang="0">
                    <a:pos x="3" y="483"/>
                  </a:cxn>
                  <a:cxn ang="0">
                    <a:pos x="124" y="604"/>
                  </a:cxn>
                  <a:cxn ang="0">
                    <a:pos x="245" y="483"/>
                  </a:cxn>
                  <a:cxn ang="0">
                    <a:pos x="240" y="488"/>
                  </a:cxn>
                </a:cxnLst>
                <a:rect l="0" t="0" r="r" b="b"/>
                <a:pathLst>
                  <a:path w="245" h="604">
                    <a:moveTo>
                      <a:pt x="240" y="488"/>
                    </a:moveTo>
                    <a:lnTo>
                      <a:pt x="240" y="120"/>
                    </a:lnTo>
                    <a:lnTo>
                      <a:pt x="245" y="121"/>
                    </a:lnTo>
                    <a:cubicBezTo>
                      <a:pt x="245" y="54"/>
                      <a:pt x="191" y="0"/>
                      <a:pt x="124" y="0"/>
                    </a:cubicBezTo>
                    <a:cubicBezTo>
                      <a:pt x="124" y="0"/>
                      <a:pt x="124" y="0"/>
                      <a:pt x="124" y="0"/>
                    </a:cubicBezTo>
                    <a:cubicBezTo>
                      <a:pt x="57" y="0"/>
                      <a:pt x="3" y="54"/>
                      <a:pt x="3" y="121"/>
                    </a:cubicBezTo>
                    <a:lnTo>
                      <a:pt x="0" y="120"/>
                    </a:lnTo>
                    <a:lnTo>
                      <a:pt x="0" y="488"/>
                    </a:lnTo>
                    <a:lnTo>
                      <a:pt x="3" y="483"/>
                    </a:lnTo>
                    <a:cubicBezTo>
                      <a:pt x="3" y="550"/>
                      <a:pt x="57" y="604"/>
                      <a:pt x="124" y="604"/>
                    </a:cubicBezTo>
                    <a:cubicBezTo>
                      <a:pt x="191" y="604"/>
                      <a:pt x="245" y="550"/>
                      <a:pt x="245" y="483"/>
                    </a:cubicBezTo>
                    <a:lnTo>
                      <a:pt x="240" y="488"/>
                    </a:lnTo>
                    <a:close/>
                  </a:path>
                </a:pathLst>
              </a:custGeom>
              <a:solidFill>
                <a:srgbClr val="D9D9D9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619" name="Freeform 225"/>
              <p:cNvSpPr>
                <a:spLocks/>
              </p:cNvSpPr>
              <p:nvPr/>
            </p:nvSpPr>
            <p:spPr bwMode="auto">
              <a:xfrm>
                <a:off x="3196" y="2899"/>
                <a:ext cx="92" cy="226"/>
              </a:xfrm>
              <a:custGeom>
                <a:avLst/>
                <a:gdLst/>
                <a:ahLst/>
                <a:cxnLst>
                  <a:cxn ang="0">
                    <a:pos x="240" y="488"/>
                  </a:cxn>
                  <a:cxn ang="0">
                    <a:pos x="240" y="120"/>
                  </a:cxn>
                  <a:cxn ang="0">
                    <a:pos x="245" y="121"/>
                  </a:cxn>
                  <a:cxn ang="0">
                    <a:pos x="124" y="0"/>
                  </a:cxn>
                  <a:cxn ang="0">
                    <a:pos x="124" y="0"/>
                  </a:cxn>
                  <a:cxn ang="0">
                    <a:pos x="3" y="121"/>
                  </a:cxn>
                  <a:cxn ang="0">
                    <a:pos x="0" y="120"/>
                  </a:cxn>
                  <a:cxn ang="0">
                    <a:pos x="0" y="488"/>
                  </a:cxn>
                  <a:cxn ang="0">
                    <a:pos x="3" y="483"/>
                  </a:cxn>
                  <a:cxn ang="0">
                    <a:pos x="124" y="604"/>
                  </a:cxn>
                  <a:cxn ang="0">
                    <a:pos x="245" y="483"/>
                  </a:cxn>
                  <a:cxn ang="0">
                    <a:pos x="240" y="488"/>
                  </a:cxn>
                </a:cxnLst>
                <a:rect l="0" t="0" r="r" b="b"/>
                <a:pathLst>
                  <a:path w="245" h="604">
                    <a:moveTo>
                      <a:pt x="240" y="488"/>
                    </a:moveTo>
                    <a:lnTo>
                      <a:pt x="240" y="120"/>
                    </a:lnTo>
                    <a:lnTo>
                      <a:pt x="245" y="121"/>
                    </a:lnTo>
                    <a:cubicBezTo>
                      <a:pt x="245" y="54"/>
                      <a:pt x="191" y="0"/>
                      <a:pt x="124" y="0"/>
                    </a:cubicBezTo>
                    <a:cubicBezTo>
                      <a:pt x="124" y="0"/>
                      <a:pt x="124" y="0"/>
                      <a:pt x="124" y="0"/>
                    </a:cubicBezTo>
                    <a:cubicBezTo>
                      <a:pt x="57" y="0"/>
                      <a:pt x="3" y="54"/>
                      <a:pt x="3" y="121"/>
                    </a:cubicBezTo>
                    <a:lnTo>
                      <a:pt x="0" y="120"/>
                    </a:lnTo>
                    <a:lnTo>
                      <a:pt x="0" y="488"/>
                    </a:lnTo>
                    <a:lnTo>
                      <a:pt x="3" y="483"/>
                    </a:lnTo>
                    <a:cubicBezTo>
                      <a:pt x="3" y="550"/>
                      <a:pt x="57" y="604"/>
                      <a:pt x="124" y="604"/>
                    </a:cubicBezTo>
                    <a:cubicBezTo>
                      <a:pt x="191" y="604"/>
                      <a:pt x="245" y="550"/>
                      <a:pt x="245" y="483"/>
                    </a:cubicBezTo>
                    <a:lnTo>
                      <a:pt x="240" y="488"/>
                    </a:lnTo>
                    <a:close/>
                  </a:path>
                </a:pathLst>
              </a:cu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620" name="Oval 226"/>
              <p:cNvSpPr>
                <a:spLocks noChangeArrowheads="1"/>
              </p:cNvSpPr>
              <p:nvPr/>
            </p:nvSpPr>
            <p:spPr bwMode="auto">
              <a:xfrm>
                <a:off x="3218" y="3056"/>
                <a:ext cx="48" cy="48"/>
              </a:xfrm>
              <a:prstGeom prst="ellipse">
                <a:avLst/>
              </a:prstGeom>
              <a:solidFill>
                <a:srgbClr val="1A1A1A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621" name="Oval 227"/>
              <p:cNvSpPr>
                <a:spLocks noChangeArrowheads="1"/>
              </p:cNvSpPr>
              <p:nvPr/>
            </p:nvSpPr>
            <p:spPr bwMode="auto">
              <a:xfrm>
                <a:off x="3218" y="3056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622" name="Oval 228"/>
              <p:cNvSpPr>
                <a:spLocks noChangeArrowheads="1"/>
              </p:cNvSpPr>
              <p:nvPr/>
            </p:nvSpPr>
            <p:spPr bwMode="auto">
              <a:xfrm>
                <a:off x="3218" y="2920"/>
                <a:ext cx="48" cy="48"/>
              </a:xfrm>
              <a:prstGeom prst="ellipse">
                <a:avLst/>
              </a:prstGeom>
              <a:solidFill>
                <a:srgbClr val="1A1A1A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623" name="Oval 229"/>
              <p:cNvSpPr>
                <a:spLocks noChangeArrowheads="1"/>
              </p:cNvSpPr>
              <p:nvPr/>
            </p:nvSpPr>
            <p:spPr bwMode="auto">
              <a:xfrm>
                <a:off x="3218" y="2920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624" name="Freeform 230"/>
              <p:cNvSpPr>
                <a:spLocks/>
              </p:cNvSpPr>
              <p:nvPr/>
            </p:nvSpPr>
            <p:spPr bwMode="auto">
              <a:xfrm>
                <a:off x="3196" y="1085"/>
                <a:ext cx="92" cy="227"/>
              </a:xfrm>
              <a:custGeom>
                <a:avLst/>
                <a:gdLst/>
                <a:ahLst/>
                <a:cxnLst>
                  <a:cxn ang="0">
                    <a:pos x="240" y="478"/>
                  </a:cxn>
                  <a:cxn ang="0">
                    <a:pos x="240" y="126"/>
                  </a:cxn>
                  <a:cxn ang="0">
                    <a:pos x="245" y="121"/>
                  </a:cxn>
                  <a:cxn ang="0">
                    <a:pos x="124" y="0"/>
                  </a:cxn>
                  <a:cxn ang="0">
                    <a:pos x="124" y="0"/>
                  </a:cxn>
                  <a:cxn ang="0">
                    <a:pos x="3" y="121"/>
                  </a:cxn>
                  <a:cxn ang="0">
                    <a:pos x="0" y="126"/>
                  </a:cxn>
                  <a:cxn ang="0">
                    <a:pos x="0" y="478"/>
                  </a:cxn>
                  <a:cxn ang="0">
                    <a:pos x="3" y="484"/>
                  </a:cxn>
                  <a:cxn ang="0">
                    <a:pos x="124" y="605"/>
                  </a:cxn>
                  <a:cxn ang="0">
                    <a:pos x="245" y="484"/>
                  </a:cxn>
                  <a:cxn ang="0">
                    <a:pos x="240" y="478"/>
                  </a:cxn>
                </a:cxnLst>
                <a:rect l="0" t="0" r="r" b="b"/>
                <a:pathLst>
                  <a:path w="245" h="605">
                    <a:moveTo>
                      <a:pt x="240" y="478"/>
                    </a:moveTo>
                    <a:lnTo>
                      <a:pt x="240" y="126"/>
                    </a:lnTo>
                    <a:lnTo>
                      <a:pt x="245" y="121"/>
                    </a:lnTo>
                    <a:cubicBezTo>
                      <a:pt x="245" y="54"/>
                      <a:pt x="191" y="0"/>
                      <a:pt x="124" y="0"/>
                    </a:cubicBezTo>
                    <a:cubicBezTo>
                      <a:pt x="124" y="0"/>
                      <a:pt x="124" y="0"/>
                      <a:pt x="124" y="0"/>
                    </a:cubicBezTo>
                    <a:cubicBezTo>
                      <a:pt x="57" y="0"/>
                      <a:pt x="3" y="54"/>
                      <a:pt x="3" y="121"/>
                    </a:cubicBezTo>
                    <a:lnTo>
                      <a:pt x="0" y="126"/>
                    </a:lnTo>
                    <a:lnTo>
                      <a:pt x="0" y="478"/>
                    </a:lnTo>
                    <a:lnTo>
                      <a:pt x="3" y="484"/>
                    </a:lnTo>
                    <a:cubicBezTo>
                      <a:pt x="3" y="550"/>
                      <a:pt x="57" y="605"/>
                      <a:pt x="124" y="605"/>
                    </a:cubicBezTo>
                    <a:cubicBezTo>
                      <a:pt x="191" y="605"/>
                      <a:pt x="245" y="550"/>
                      <a:pt x="245" y="484"/>
                    </a:cubicBezTo>
                    <a:lnTo>
                      <a:pt x="240" y="478"/>
                    </a:lnTo>
                    <a:close/>
                  </a:path>
                </a:pathLst>
              </a:custGeom>
              <a:solidFill>
                <a:srgbClr val="D9D9D9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625" name="Freeform 231"/>
              <p:cNvSpPr>
                <a:spLocks/>
              </p:cNvSpPr>
              <p:nvPr/>
            </p:nvSpPr>
            <p:spPr bwMode="auto">
              <a:xfrm>
                <a:off x="3196" y="1085"/>
                <a:ext cx="92" cy="227"/>
              </a:xfrm>
              <a:custGeom>
                <a:avLst/>
                <a:gdLst/>
                <a:ahLst/>
                <a:cxnLst>
                  <a:cxn ang="0">
                    <a:pos x="240" y="478"/>
                  </a:cxn>
                  <a:cxn ang="0">
                    <a:pos x="240" y="126"/>
                  </a:cxn>
                  <a:cxn ang="0">
                    <a:pos x="245" y="121"/>
                  </a:cxn>
                  <a:cxn ang="0">
                    <a:pos x="124" y="0"/>
                  </a:cxn>
                  <a:cxn ang="0">
                    <a:pos x="124" y="0"/>
                  </a:cxn>
                  <a:cxn ang="0">
                    <a:pos x="3" y="121"/>
                  </a:cxn>
                  <a:cxn ang="0">
                    <a:pos x="0" y="126"/>
                  </a:cxn>
                  <a:cxn ang="0">
                    <a:pos x="0" y="478"/>
                  </a:cxn>
                  <a:cxn ang="0">
                    <a:pos x="3" y="484"/>
                  </a:cxn>
                  <a:cxn ang="0">
                    <a:pos x="124" y="605"/>
                  </a:cxn>
                  <a:cxn ang="0">
                    <a:pos x="245" y="484"/>
                  </a:cxn>
                  <a:cxn ang="0">
                    <a:pos x="240" y="478"/>
                  </a:cxn>
                </a:cxnLst>
                <a:rect l="0" t="0" r="r" b="b"/>
                <a:pathLst>
                  <a:path w="245" h="605">
                    <a:moveTo>
                      <a:pt x="240" y="478"/>
                    </a:moveTo>
                    <a:lnTo>
                      <a:pt x="240" y="126"/>
                    </a:lnTo>
                    <a:lnTo>
                      <a:pt x="245" y="121"/>
                    </a:lnTo>
                    <a:cubicBezTo>
                      <a:pt x="245" y="54"/>
                      <a:pt x="191" y="0"/>
                      <a:pt x="124" y="0"/>
                    </a:cubicBezTo>
                    <a:cubicBezTo>
                      <a:pt x="124" y="0"/>
                      <a:pt x="124" y="0"/>
                      <a:pt x="124" y="0"/>
                    </a:cubicBezTo>
                    <a:cubicBezTo>
                      <a:pt x="57" y="0"/>
                      <a:pt x="3" y="54"/>
                      <a:pt x="3" y="121"/>
                    </a:cubicBezTo>
                    <a:lnTo>
                      <a:pt x="0" y="126"/>
                    </a:lnTo>
                    <a:lnTo>
                      <a:pt x="0" y="478"/>
                    </a:lnTo>
                    <a:lnTo>
                      <a:pt x="3" y="484"/>
                    </a:lnTo>
                    <a:cubicBezTo>
                      <a:pt x="3" y="550"/>
                      <a:pt x="57" y="605"/>
                      <a:pt x="124" y="605"/>
                    </a:cubicBezTo>
                    <a:cubicBezTo>
                      <a:pt x="191" y="605"/>
                      <a:pt x="245" y="550"/>
                      <a:pt x="245" y="484"/>
                    </a:cubicBezTo>
                    <a:lnTo>
                      <a:pt x="240" y="478"/>
                    </a:lnTo>
                    <a:close/>
                  </a:path>
                </a:pathLst>
              </a:cu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626" name="Oval 232"/>
              <p:cNvSpPr>
                <a:spLocks noChangeArrowheads="1"/>
              </p:cNvSpPr>
              <p:nvPr/>
            </p:nvSpPr>
            <p:spPr bwMode="auto">
              <a:xfrm>
                <a:off x="3218" y="1242"/>
                <a:ext cx="48" cy="48"/>
              </a:xfrm>
              <a:prstGeom prst="ellipse">
                <a:avLst/>
              </a:prstGeom>
              <a:solidFill>
                <a:srgbClr val="1A1A1A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627" name="Oval 233"/>
              <p:cNvSpPr>
                <a:spLocks noChangeArrowheads="1"/>
              </p:cNvSpPr>
              <p:nvPr/>
            </p:nvSpPr>
            <p:spPr bwMode="auto">
              <a:xfrm>
                <a:off x="3218" y="1242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628" name="Oval 234"/>
              <p:cNvSpPr>
                <a:spLocks noChangeArrowheads="1"/>
              </p:cNvSpPr>
              <p:nvPr/>
            </p:nvSpPr>
            <p:spPr bwMode="auto">
              <a:xfrm>
                <a:off x="3218" y="1106"/>
                <a:ext cx="48" cy="48"/>
              </a:xfrm>
              <a:prstGeom prst="ellipse">
                <a:avLst/>
              </a:prstGeom>
              <a:solidFill>
                <a:srgbClr val="1A1A1A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629" name="Oval 235"/>
              <p:cNvSpPr>
                <a:spLocks noChangeArrowheads="1"/>
              </p:cNvSpPr>
              <p:nvPr/>
            </p:nvSpPr>
            <p:spPr bwMode="auto">
              <a:xfrm>
                <a:off x="3218" y="1106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630" name="Freeform 236"/>
              <p:cNvSpPr>
                <a:spLocks/>
              </p:cNvSpPr>
              <p:nvPr/>
            </p:nvSpPr>
            <p:spPr bwMode="auto">
              <a:xfrm>
                <a:off x="4558" y="1992"/>
                <a:ext cx="91" cy="227"/>
              </a:xfrm>
              <a:custGeom>
                <a:avLst/>
                <a:gdLst/>
                <a:ahLst/>
                <a:cxnLst>
                  <a:cxn ang="0">
                    <a:pos x="240" y="491"/>
                  </a:cxn>
                  <a:cxn ang="0">
                    <a:pos x="240" y="123"/>
                  </a:cxn>
                  <a:cxn ang="0">
                    <a:pos x="242" y="121"/>
                  </a:cxn>
                  <a:cxn ang="0">
                    <a:pos x="121" y="0"/>
                  </a:cxn>
                  <a:cxn ang="0">
                    <a:pos x="121" y="0"/>
                  </a:cxn>
                  <a:cxn ang="0">
                    <a:pos x="0" y="121"/>
                  </a:cxn>
                  <a:cxn ang="0">
                    <a:pos x="0" y="123"/>
                  </a:cxn>
                  <a:cxn ang="0">
                    <a:pos x="0" y="491"/>
                  </a:cxn>
                  <a:cxn ang="0">
                    <a:pos x="0" y="484"/>
                  </a:cxn>
                  <a:cxn ang="0">
                    <a:pos x="121" y="605"/>
                  </a:cxn>
                  <a:cxn ang="0">
                    <a:pos x="242" y="484"/>
                  </a:cxn>
                  <a:cxn ang="0">
                    <a:pos x="240" y="491"/>
                  </a:cxn>
                </a:cxnLst>
                <a:rect l="0" t="0" r="r" b="b"/>
                <a:pathLst>
                  <a:path w="242" h="605">
                    <a:moveTo>
                      <a:pt x="240" y="491"/>
                    </a:moveTo>
                    <a:lnTo>
                      <a:pt x="240" y="123"/>
                    </a:lnTo>
                    <a:lnTo>
                      <a:pt x="242" y="121"/>
                    </a:lnTo>
                    <a:cubicBezTo>
                      <a:pt x="242" y="54"/>
                      <a:pt x="187" y="0"/>
                      <a:pt x="121" y="0"/>
                    </a:cubicBezTo>
                    <a:cubicBezTo>
                      <a:pt x="121" y="0"/>
                      <a:pt x="121" y="0"/>
                      <a:pt x="121" y="0"/>
                    </a:cubicBezTo>
                    <a:cubicBezTo>
                      <a:pt x="54" y="0"/>
                      <a:pt x="0" y="54"/>
                      <a:pt x="0" y="121"/>
                    </a:cubicBezTo>
                    <a:lnTo>
                      <a:pt x="0" y="123"/>
                    </a:lnTo>
                    <a:lnTo>
                      <a:pt x="0" y="491"/>
                    </a:lnTo>
                    <a:lnTo>
                      <a:pt x="0" y="484"/>
                    </a:lnTo>
                    <a:cubicBezTo>
                      <a:pt x="0" y="550"/>
                      <a:pt x="54" y="605"/>
                      <a:pt x="121" y="605"/>
                    </a:cubicBezTo>
                    <a:cubicBezTo>
                      <a:pt x="187" y="605"/>
                      <a:pt x="242" y="550"/>
                      <a:pt x="242" y="484"/>
                    </a:cubicBezTo>
                    <a:lnTo>
                      <a:pt x="240" y="491"/>
                    </a:lnTo>
                    <a:close/>
                  </a:path>
                </a:pathLst>
              </a:custGeom>
              <a:solidFill>
                <a:srgbClr val="D9D9D9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631" name="Freeform 237"/>
              <p:cNvSpPr>
                <a:spLocks/>
              </p:cNvSpPr>
              <p:nvPr/>
            </p:nvSpPr>
            <p:spPr bwMode="auto">
              <a:xfrm>
                <a:off x="4558" y="1992"/>
                <a:ext cx="91" cy="226"/>
              </a:xfrm>
              <a:custGeom>
                <a:avLst/>
                <a:gdLst/>
                <a:ahLst/>
                <a:cxnLst>
                  <a:cxn ang="0">
                    <a:pos x="240" y="491"/>
                  </a:cxn>
                  <a:cxn ang="0">
                    <a:pos x="240" y="123"/>
                  </a:cxn>
                  <a:cxn ang="0">
                    <a:pos x="242" y="121"/>
                  </a:cxn>
                  <a:cxn ang="0">
                    <a:pos x="121" y="0"/>
                  </a:cxn>
                  <a:cxn ang="0">
                    <a:pos x="121" y="0"/>
                  </a:cxn>
                  <a:cxn ang="0">
                    <a:pos x="0" y="121"/>
                  </a:cxn>
                  <a:cxn ang="0">
                    <a:pos x="0" y="123"/>
                  </a:cxn>
                  <a:cxn ang="0">
                    <a:pos x="0" y="491"/>
                  </a:cxn>
                  <a:cxn ang="0">
                    <a:pos x="0" y="484"/>
                  </a:cxn>
                  <a:cxn ang="0">
                    <a:pos x="121" y="605"/>
                  </a:cxn>
                  <a:cxn ang="0">
                    <a:pos x="242" y="484"/>
                  </a:cxn>
                  <a:cxn ang="0">
                    <a:pos x="240" y="491"/>
                  </a:cxn>
                </a:cxnLst>
                <a:rect l="0" t="0" r="r" b="b"/>
                <a:pathLst>
                  <a:path w="242" h="605">
                    <a:moveTo>
                      <a:pt x="240" y="491"/>
                    </a:moveTo>
                    <a:lnTo>
                      <a:pt x="240" y="123"/>
                    </a:lnTo>
                    <a:lnTo>
                      <a:pt x="242" y="121"/>
                    </a:lnTo>
                    <a:cubicBezTo>
                      <a:pt x="242" y="54"/>
                      <a:pt x="187" y="0"/>
                      <a:pt x="121" y="0"/>
                    </a:cubicBezTo>
                    <a:cubicBezTo>
                      <a:pt x="121" y="0"/>
                      <a:pt x="121" y="0"/>
                      <a:pt x="121" y="0"/>
                    </a:cubicBezTo>
                    <a:cubicBezTo>
                      <a:pt x="54" y="0"/>
                      <a:pt x="0" y="54"/>
                      <a:pt x="0" y="121"/>
                    </a:cubicBezTo>
                    <a:lnTo>
                      <a:pt x="0" y="123"/>
                    </a:lnTo>
                    <a:lnTo>
                      <a:pt x="0" y="491"/>
                    </a:lnTo>
                    <a:lnTo>
                      <a:pt x="0" y="484"/>
                    </a:lnTo>
                    <a:cubicBezTo>
                      <a:pt x="0" y="550"/>
                      <a:pt x="54" y="605"/>
                      <a:pt x="121" y="605"/>
                    </a:cubicBezTo>
                    <a:cubicBezTo>
                      <a:pt x="187" y="605"/>
                      <a:pt x="242" y="550"/>
                      <a:pt x="242" y="484"/>
                    </a:cubicBezTo>
                    <a:lnTo>
                      <a:pt x="240" y="491"/>
                    </a:lnTo>
                    <a:close/>
                  </a:path>
                </a:pathLst>
              </a:cu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632" name="Oval 238"/>
              <p:cNvSpPr>
                <a:spLocks noChangeArrowheads="1"/>
              </p:cNvSpPr>
              <p:nvPr/>
            </p:nvSpPr>
            <p:spPr bwMode="auto">
              <a:xfrm>
                <a:off x="4579" y="2149"/>
                <a:ext cx="48" cy="48"/>
              </a:xfrm>
              <a:prstGeom prst="ellipse">
                <a:avLst/>
              </a:prstGeom>
              <a:solidFill>
                <a:srgbClr val="1A1A1A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633" name="Oval 239"/>
              <p:cNvSpPr>
                <a:spLocks noChangeArrowheads="1"/>
              </p:cNvSpPr>
              <p:nvPr/>
            </p:nvSpPr>
            <p:spPr bwMode="auto">
              <a:xfrm>
                <a:off x="4579" y="2149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634" name="Oval 240"/>
              <p:cNvSpPr>
                <a:spLocks noChangeArrowheads="1"/>
              </p:cNvSpPr>
              <p:nvPr/>
            </p:nvSpPr>
            <p:spPr bwMode="auto">
              <a:xfrm>
                <a:off x="4579" y="2013"/>
                <a:ext cx="48" cy="48"/>
              </a:xfrm>
              <a:prstGeom prst="ellipse">
                <a:avLst/>
              </a:prstGeom>
              <a:solidFill>
                <a:srgbClr val="1A1A1A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635" name="Oval 241"/>
              <p:cNvSpPr>
                <a:spLocks noChangeArrowheads="1"/>
              </p:cNvSpPr>
              <p:nvPr/>
            </p:nvSpPr>
            <p:spPr bwMode="auto">
              <a:xfrm>
                <a:off x="4579" y="2013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636" name="Freeform 242"/>
              <p:cNvSpPr>
                <a:spLocks/>
              </p:cNvSpPr>
              <p:nvPr/>
            </p:nvSpPr>
            <p:spPr bwMode="auto">
              <a:xfrm>
                <a:off x="4102" y="1992"/>
                <a:ext cx="93" cy="227"/>
              </a:xfrm>
              <a:custGeom>
                <a:avLst/>
                <a:gdLst/>
                <a:ahLst/>
                <a:cxnLst>
                  <a:cxn ang="0">
                    <a:pos x="240" y="491"/>
                  </a:cxn>
                  <a:cxn ang="0">
                    <a:pos x="240" y="123"/>
                  </a:cxn>
                  <a:cxn ang="0">
                    <a:pos x="248" y="121"/>
                  </a:cxn>
                  <a:cxn ang="0">
                    <a:pos x="127" y="0"/>
                  </a:cxn>
                  <a:cxn ang="0">
                    <a:pos x="127" y="0"/>
                  </a:cxn>
                  <a:cxn ang="0">
                    <a:pos x="6" y="121"/>
                  </a:cxn>
                  <a:cxn ang="0">
                    <a:pos x="0" y="123"/>
                  </a:cxn>
                  <a:cxn ang="0">
                    <a:pos x="0" y="491"/>
                  </a:cxn>
                  <a:cxn ang="0">
                    <a:pos x="6" y="484"/>
                  </a:cxn>
                  <a:cxn ang="0">
                    <a:pos x="127" y="605"/>
                  </a:cxn>
                  <a:cxn ang="0">
                    <a:pos x="248" y="484"/>
                  </a:cxn>
                  <a:cxn ang="0">
                    <a:pos x="240" y="491"/>
                  </a:cxn>
                </a:cxnLst>
                <a:rect l="0" t="0" r="r" b="b"/>
                <a:pathLst>
                  <a:path w="248" h="605">
                    <a:moveTo>
                      <a:pt x="240" y="491"/>
                    </a:moveTo>
                    <a:lnTo>
                      <a:pt x="240" y="123"/>
                    </a:lnTo>
                    <a:lnTo>
                      <a:pt x="248" y="121"/>
                    </a:lnTo>
                    <a:cubicBezTo>
                      <a:pt x="248" y="54"/>
                      <a:pt x="194" y="0"/>
                      <a:pt x="127" y="0"/>
                    </a:cubicBezTo>
                    <a:cubicBezTo>
                      <a:pt x="127" y="0"/>
                      <a:pt x="127" y="0"/>
                      <a:pt x="127" y="0"/>
                    </a:cubicBezTo>
                    <a:cubicBezTo>
                      <a:pt x="60" y="0"/>
                      <a:pt x="6" y="54"/>
                      <a:pt x="6" y="121"/>
                    </a:cubicBezTo>
                    <a:lnTo>
                      <a:pt x="0" y="123"/>
                    </a:lnTo>
                    <a:lnTo>
                      <a:pt x="0" y="491"/>
                    </a:lnTo>
                    <a:lnTo>
                      <a:pt x="6" y="484"/>
                    </a:lnTo>
                    <a:cubicBezTo>
                      <a:pt x="6" y="550"/>
                      <a:pt x="60" y="605"/>
                      <a:pt x="127" y="605"/>
                    </a:cubicBezTo>
                    <a:cubicBezTo>
                      <a:pt x="194" y="605"/>
                      <a:pt x="248" y="550"/>
                      <a:pt x="248" y="484"/>
                    </a:cubicBezTo>
                    <a:lnTo>
                      <a:pt x="240" y="491"/>
                    </a:lnTo>
                    <a:close/>
                  </a:path>
                </a:pathLst>
              </a:custGeom>
              <a:solidFill>
                <a:srgbClr val="D9D9D9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637" name="Freeform 243"/>
              <p:cNvSpPr>
                <a:spLocks/>
              </p:cNvSpPr>
              <p:nvPr/>
            </p:nvSpPr>
            <p:spPr bwMode="auto">
              <a:xfrm>
                <a:off x="4102" y="1992"/>
                <a:ext cx="93" cy="226"/>
              </a:xfrm>
              <a:custGeom>
                <a:avLst/>
                <a:gdLst/>
                <a:ahLst/>
                <a:cxnLst>
                  <a:cxn ang="0">
                    <a:pos x="240" y="491"/>
                  </a:cxn>
                  <a:cxn ang="0">
                    <a:pos x="240" y="123"/>
                  </a:cxn>
                  <a:cxn ang="0">
                    <a:pos x="248" y="121"/>
                  </a:cxn>
                  <a:cxn ang="0">
                    <a:pos x="127" y="0"/>
                  </a:cxn>
                  <a:cxn ang="0">
                    <a:pos x="127" y="0"/>
                  </a:cxn>
                  <a:cxn ang="0">
                    <a:pos x="6" y="121"/>
                  </a:cxn>
                  <a:cxn ang="0">
                    <a:pos x="0" y="123"/>
                  </a:cxn>
                  <a:cxn ang="0">
                    <a:pos x="0" y="491"/>
                  </a:cxn>
                  <a:cxn ang="0">
                    <a:pos x="6" y="484"/>
                  </a:cxn>
                  <a:cxn ang="0">
                    <a:pos x="127" y="605"/>
                  </a:cxn>
                  <a:cxn ang="0">
                    <a:pos x="248" y="484"/>
                  </a:cxn>
                  <a:cxn ang="0">
                    <a:pos x="240" y="491"/>
                  </a:cxn>
                </a:cxnLst>
                <a:rect l="0" t="0" r="r" b="b"/>
                <a:pathLst>
                  <a:path w="248" h="605">
                    <a:moveTo>
                      <a:pt x="240" y="491"/>
                    </a:moveTo>
                    <a:lnTo>
                      <a:pt x="240" y="123"/>
                    </a:lnTo>
                    <a:lnTo>
                      <a:pt x="248" y="121"/>
                    </a:lnTo>
                    <a:cubicBezTo>
                      <a:pt x="248" y="54"/>
                      <a:pt x="194" y="0"/>
                      <a:pt x="127" y="0"/>
                    </a:cubicBezTo>
                    <a:cubicBezTo>
                      <a:pt x="127" y="0"/>
                      <a:pt x="127" y="0"/>
                      <a:pt x="127" y="0"/>
                    </a:cubicBezTo>
                    <a:cubicBezTo>
                      <a:pt x="60" y="0"/>
                      <a:pt x="6" y="54"/>
                      <a:pt x="6" y="121"/>
                    </a:cubicBezTo>
                    <a:lnTo>
                      <a:pt x="0" y="123"/>
                    </a:lnTo>
                    <a:lnTo>
                      <a:pt x="0" y="491"/>
                    </a:lnTo>
                    <a:lnTo>
                      <a:pt x="6" y="484"/>
                    </a:lnTo>
                    <a:cubicBezTo>
                      <a:pt x="6" y="550"/>
                      <a:pt x="60" y="605"/>
                      <a:pt x="127" y="605"/>
                    </a:cubicBezTo>
                    <a:cubicBezTo>
                      <a:pt x="194" y="605"/>
                      <a:pt x="248" y="550"/>
                      <a:pt x="248" y="484"/>
                    </a:cubicBezTo>
                    <a:lnTo>
                      <a:pt x="240" y="491"/>
                    </a:lnTo>
                    <a:close/>
                  </a:path>
                </a:pathLst>
              </a:cu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638" name="Oval 244"/>
              <p:cNvSpPr>
                <a:spLocks noChangeArrowheads="1"/>
              </p:cNvSpPr>
              <p:nvPr/>
            </p:nvSpPr>
            <p:spPr bwMode="auto">
              <a:xfrm>
                <a:off x="4125" y="2149"/>
                <a:ext cx="48" cy="48"/>
              </a:xfrm>
              <a:prstGeom prst="ellipse">
                <a:avLst/>
              </a:prstGeom>
              <a:solidFill>
                <a:srgbClr val="1A1A1A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639" name="Oval 245"/>
              <p:cNvSpPr>
                <a:spLocks noChangeArrowheads="1"/>
              </p:cNvSpPr>
              <p:nvPr/>
            </p:nvSpPr>
            <p:spPr bwMode="auto">
              <a:xfrm>
                <a:off x="4125" y="2149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640" name="Oval 246"/>
              <p:cNvSpPr>
                <a:spLocks noChangeArrowheads="1"/>
              </p:cNvSpPr>
              <p:nvPr/>
            </p:nvSpPr>
            <p:spPr bwMode="auto">
              <a:xfrm>
                <a:off x="4125" y="2013"/>
                <a:ext cx="48" cy="48"/>
              </a:xfrm>
              <a:prstGeom prst="ellipse">
                <a:avLst/>
              </a:prstGeom>
              <a:solidFill>
                <a:srgbClr val="1A1A1A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641" name="Oval 247"/>
              <p:cNvSpPr>
                <a:spLocks noChangeArrowheads="1"/>
              </p:cNvSpPr>
              <p:nvPr/>
            </p:nvSpPr>
            <p:spPr bwMode="auto">
              <a:xfrm>
                <a:off x="4125" y="2013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642" name="Line 248"/>
              <p:cNvSpPr>
                <a:spLocks noChangeShapeType="1"/>
              </p:cNvSpPr>
              <p:nvPr/>
            </p:nvSpPr>
            <p:spPr bwMode="auto">
              <a:xfrm flipH="1">
                <a:off x="4216" y="2038"/>
                <a:ext cx="366" cy="1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643" name="Freeform 249"/>
              <p:cNvSpPr>
                <a:spLocks/>
              </p:cNvSpPr>
              <p:nvPr/>
            </p:nvSpPr>
            <p:spPr bwMode="auto">
              <a:xfrm>
                <a:off x="4174" y="2014"/>
                <a:ext cx="54" cy="48"/>
              </a:xfrm>
              <a:custGeom>
                <a:avLst/>
                <a:gdLst/>
                <a:ahLst/>
                <a:cxnLst>
                  <a:cxn ang="0">
                    <a:pos x="54" y="48"/>
                  </a:cxn>
                  <a:cxn ang="0">
                    <a:pos x="0" y="24"/>
                  </a:cxn>
                  <a:cxn ang="0">
                    <a:pos x="54" y="0"/>
                  </a:cxn>
                  <a:cxn ang="0">
                    <a:pos x="54" y="48"/>
                  </a:cxn>
                </a:cxnLst>
                <a:rect l="0" t="0" r="r" b="b"/>
                <a:pathLst>
                  <a:path w="54" h="48">
                    <a:moveTo>
                      <a:pt x="54" y="48"/>
                    </a:moveTo>
                    <a:lnTo>
                      <a:pt x="0" y="24"/>
                    </a:lnTo>
                    <a:lnTo>
                      <a:pt x="54" y="0"/>
                    </a:lnTo>
                    <a:lnTo>
                      <a:pt x="54" y="4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644" name="Line 250"/>
              <p:cNvSpPr>
                <a:spLocks noChangeShapeType="1"/>
              </p:cNvSpPr>
              <p:nvPr/>
            </p:nvSpPr>
            <p:spPr bwMode="auto">
              <a:xfrm>
                <a:off x="4174" y="2176"/>
                <a:ext cx="360" cy="1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645" name="Freeform 251"/>
              <p:cNvSpPr>
                <a:spLocks/>
              </p:cNvSpPr>
              <p:nvPr/>
            </p:nvSpPr>
            <p:spPr bwMode="auto">
              <a:xfrm>
                <a:off x="4528" y="2146"/>
                <a:ext cx="54" cy="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4" y="30"/>
                  </a:cxn>
                  <a:cxn ang="0">
                    <a:pos x="0" y="54"/>
                  </a:cxn>
                  <a:cxn ang="0">
                    <a:pos x="0" y="0"/>
                  </a:cxn>
                </a:cxnLst>
                <a:rect l="0" t="0" r="r" b="b"/>
                <a:pathLst>
                  <a:path w="54" h="54">
                    <a:moveTo>
                      <a:pt x="0" y="0"/>
                    </a:moveTo>
                    <a:lnTo>
                      <a:pt x="54" y="30"/>
                    </a:lnTo>
                    <a:lnTo>
                      <a:pt x="0" y="5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646" name="Rectangle 252"/>
              <p:cNvSpPr>
                <a:spLocks noChangeArrowheads="1"/>
              </p:cNvSpPr>
              <p:nvPr/>
            </p:nvSpPr>
            <p:spPr bwMode="auto">
              <a:xfrm>
                <a:off x="4360" y="2194"/>
                <a:ext cx="54" cy="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>
                  <a:defRPr/>
                </a:pPr>
                <a:r>
                  <a:rPr lang="de-DE" sz="600" kern="0" dirty="0">
                    <a:solidFill>
                      <a:srgbClr val="000000"/>
                    </a:solidFill>
                    <a:ea typeface="+mn-ea"/>
                    <a:cs typeface="Arial" pitchFamily="34" charset="0"/>
                  </a:rPr>
                  <a:t>€</a:t>
                </a:r>
                <a:endParaRPr lang="de-DE" kern="0" dirty="0">
                  <a:solidFill>
                    <a:srgbClr val="000000"/>
                  </a:solidFill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647" name="Rectangle 253"/>
              <p:cNvSpPr>
                <a:spLocks noChangeArrowheads="1"/>
              </p:cNvSpPr>
              <p:nvPr/>
            </p:nvSpPr>
            <p:spPr bwMode="auto">
              <a:xfrm>
                <a:off x="4276" y="1936"/>
                <a:ext cx="222" cy="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>
                  <a:defRPr/>
                </a:pPr>
                <a:r>
                  <a:rPr lang="de-DE" sz="600" kern="0" dirty="0">
                    <a:solidFill>
                      <a:srgbClr val="000000"/>
                    </a:solidFill>
                    <a:ea typeface="+mn-ea"/>
                    <a:cs typeface="Arial" pitchFamily="34" charset="0"/>
                  </a:rPr>
                  <a:t>Beratung</a:t>
                </a:r>
                <a:endParaRPr lang="de-DE" kern="0" dirty="0">
                  <a:solidFill>
                    <a:srgbClr val="000000"/>
                  </a:solidFill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648" name="Freeform 254"/>
              <p:cNvSpPr>
                <a:spLocks/>
              </p:cNvSpPr>
              <p:nvPr/>
            </p:nvSpPr>
            <p:spPr bwMode="auto">
              <a:xfrm>
                <a:off x="4943" y="1833"/>
                <a:ext cx="227" cy="91"/>
              </a:xfrm>
              <a:custGeom>
                <a:avLst/>
                <a:gdLst/>
                <a:ahLst/>
                <a:cxnLst>
                  <a:cxn ang="0">
                    <a:pos x="124" y="242"/>
                  </a:cxn>
                  <a:cxn ang="0">
                    <a:pos x="476" y="242"/>
                  </a:cxn>
                  <a:cxn ang="0">
                    <a:pos x="483" y="241"/>
                  </a:cxn>
                  <a:cxn ang="0">
                    <a:pos x="604" y="120"/>
                  </a:cxn>
                  <a:cxn ang="0">
                    <a:pos x="604" y="120"/>
                  </a:cxn>
                  <a:cxn ang="0">
                    <a:pos x="483" y="0"/>
                  </a:cxn>
                  <a:cxn ang="0">
                    <a:pos x="476" y="2"/>
                  </a:cxn>
                  <a:cxn ang="0">
                    <a:pos x="124" y="2"/>
                  </a:cxn>
                  <a:cxn ang="0">
                    <a:pos x="121" y="0"/>
                  </a:cxn>
                  <a:cxn ang="0">
                    <a:pos x="0" y="120"/>
                  </a:cxn>
                  <a:cxn ang="0">
                    <a:pos x="121" y="241"/>
                  </a:cxn>
                  <a:cxn ang="0">
                    <a:pos x="124" y="242"/>
                  </a:cxn>
                </a:cxnLst>
                <a:rect l="0" t="0" r="r" b="b"/>
                <a:pathLst>
                  <a:path w="604" h="242">
                    <a:moveTo>
                      <a:pt x="124" y="242"/>
                    </a:moveTo>
                    <a:lnTo>
                      <a:pt x="476" y="242"/>
                    </a:lnTo>
                    <a:lnTo>
                      <a:pt x="483" y="241"/>
                    </a:lnTo>
                    <a:cubicBezTo>
                      <a:pt x="550" y="241"/>
                      <a:pt x="604" y="187"/>
                      <a:pt x="604" y="120"/>
                    </a:cubicBezTo>
                    <a:cubicBezTo>
                      <a:pt x="604" y="120"/>
                      <a:pt x="604" y="120"/>
                      <a:pt x="604" y="120"/>
                    </a:cubicBezTo>
                    <a:cubicBezTo>
                      <a:pt x="604" y="54"/>
                      <a:pt x="550" y="0"/>
                      <a:pt x="483" y="0"/>
                    </a:cubicBezTo>
                    <a:lnTo>
                      <a:pt x="476" y="2"/>
                    </a:lnTo>
                    <a:lnTo>
                      <a:pt x="124" y="2"/>
                    </a:lnTo>
                    <a:lnTo>
                      <a:pt x="121" y="0"/>
                    </a:lnTo>
                    <a:cubicBezTo>
                      <a:pt x="54" y="0"/>
                      <a:pt x="0" y="54"/>
                      <a:pt x="0" y="120"/>
                    </a:cubicBezTo>
                    <a:cubicBezTo>
                      <a:pt x="0" y="187"/>
                      <a:pt x="54" y="241"/>
                      <a:pt x="121" y="241"/>
                    </a:cubicBezTo>
                    <a:lnTo>
                      <a:pt x="124" y="242"/>
                    </a:lnTo>
                    <a:close/>
                  </a:path>
                </a:pathLst>
              </a:custGeom>
              <a:solidFill>
                <a:srgbClr val="D9D9D9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649" name="Freeform 255"/>
              <p:cNvSpPr>
                <a:spLocks/>
              </p:cNvSpPr>
              <p:nvPr/>
            </p:nvSpPr>
            <p:spPr bwMode="auto">
              <a:xfrm>
                <a:off x="4943" y="1833"/>
                <a:ext cx="227" cy="91"/>
              </a:xfrm>
              <a:custGeom>
                <a:avLst/>
                <a:gdLst/>
                <a:ahLst/>
                <a:cxnLst>
                  <a:cxn ang="0">
                    <a:pos x="124" y="242"/>
                  </a:cxn>
                  <a:cxn ang="0">
                    <a:pos x="476" y="242"/>
                  </a:cxn>
                  <a:cxn ang="0">
                    <a:pos x="483" y="241"/>
                  </a:cxn>
                  <a:cxn ang="0">
                    <a:pos x="604" y="120"/>
                  </a:cxn>
                  <a:cxn ang="0">
                    <a:pos x="604" y="120"/>
                  </a:cxn>
                  <a:cxn ang="0">
                    <a:pos x="483" y="0"/>
                  </a:cxn>
                  <a:cxn ang="0">
                    <a:pos x="476" y="2"/>
                  </a:cxn>
                  <a:cxn ang="0">
                    <a:pos x="124" y="2"/>
                  </a:cxn>
                  <a:cxn ang="0">
                    <a:pos x="121" y="0"/>
                  </a:cxn>
                  <a:cxn ang="0">
                    <a:pos x="0" y="120"/>
                  </a:cxn>
                  <a:cxn ang="0">
                    <a:pos x="121" y="241"/>
                  </a:cxn>
                  <a:cxn ang="0">
                    <a:pos x="124" y="242"/>
                  </a:cxn>
                </a:cxnLst>
                <a:rect l="0" t="0" r="r" b="b"/>
                <a:pathLst>
                  <a:path w="604" h="242">
                    <a:moveTo>
                      <a:pt x="124" y="242"/>
                    </a:moveTo>
                    <a:lnTo>
                      <a:pt x="476" y="242"/>
                    </a:lnTo>
                    <a:lnTo>
                      <a:pt x="483" y="241"/>
                    </a:lnTo>
                    <a:cubicBezTo>
                      <a:pt x="550" y="241"/>
                      <a:pt x="604" y="187"/>
                      <a:pt x="604" y="120"/>
                    </a:cubicBezTo>
                    <a:cubicBezTo>
                      <a:pt x="604" y="120"/>
                      <a:pt x="604" y="120"/>
                      <a:pt x="604" y="120"/>
                    </a:cubicBezTo>
                    <a:cubicBezTo>
                      <a:pt x="604" y="54"/>
                      <a:pt x="550" y="0"/>
                      <a:pt x="483" y="0"/>
                    </a:cubicBezTo>
                    <a:lnTo>
                      <a:pt x="476" y="2"/>
                    </a:lnTo>
                    <a:lnTo>
                      <a:pt x="124" y="2"/>
                    </a:lnTo>
                    <a:lnTo>
                      <a:pt x="121" y="0"/>
                    </a:lnTo>
                    <a:cubicBezTo>
                      <a:pt x="54" y="0"/>
                      <a:pt x="0" y="54"/>
                      <a:pt x="0" y="120"/>
                    </a:cubicBezTo>
                    <a:cubicBezTo>
                      <a:pt x="0" y="187"/>
                      <a:pt x="54" y="241"/>
                      <a:pt x="121" y="241"/>
                    </a:cubicBezTo>
                    <a:lnTo>
                      <a:pt x="124" y="242"/>
                    </a:lnTo>
                    <a:close/>
                  </a:path>
                </a:pathLst>
              </a:cu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650" name="Oval 256"/>
              <p:cNvSpPr>
                <a:spLocks noChangeArrowheads="1"/>
              </p:cNvSpPr>
              <p:nvPr/>
            </p:nvSpPr>
            <p:spPr bwMode="auto">
              <a:xfrm>
                <a:off x="4965" y="1854"/>
                <a:ext cx="48" cy="48"/>
              </a:xfrm>
              <a:prstGeom prst="ellipse">
                <a:avLst/>
              </a:prstGeom>
              <a:solidFill>
                <a:srgbClr val="1A1A1A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651" name="Oval 257"/>
              <p:cNvSpPr>
                <a:spLocks noChangeArrowheads="1"/>
              </p:cNvSpPr>
              <p:nvPr/>
            </p:nvSpPr>
            <p:spPr bwMode="auto">
              <a:xfrm>
                <a:off x="4965" y="1854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652" name="Oval 258"/>
              <p:cNvSpPr>
                <a:spLocks noChangeArrowheads="1"/>
              </p:cNvSpPr>
              <p:nvPr/>
            </p:nvSpPr>
            <p:spPr bwMode="auto">
              <a:xfrm>
                <a:off x="5100" y="1854"/>
                <a:ext cx="48" cy="48"/>
              </a:xfrm>
              <a:prstGeom prst="ellipse">
                <a:avLst/>
              </a:prstGeom>
              <a:solidFill>
                <a:srgbClr val="1A1A1A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653" name="Oval 259"/>
              <p:cNvSpPr>
                <a:spLocks noChangeArrowheads="1"/>
              </p:cNvSpPr>
              <p:nvPr/>
            </p:nvSpPr>
            <p:spPr bwMode="auto">
              <a:xfrm>
                <a:off x="5100" y="1854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654" name="Freeform 260"/>
              <p:cNvSpPr>
                <a:spLocks/>
              </p:cNvSpPr>
              <p:nvPr/>
            </p:nvSpPr>
            <p:spPr bwMode="auto">
              <a:xfrm>
                <a:off x="4102" y="1085"/>
                <a:ext cx="93" cy="227"/>
              </a:xfrm>
              <a:custGeom>
                <a:avLst/>
                <a:gdLst/>
                <a:ahLst/>
                <a:cxnLst>
                  <a:cxn ang="0">
                    <a:pos x="240" y="478"/>
                  </a:cxn>
                  <a:cxn ang="0">
                    <a:pos x="240" y="126"/>
                  </a:cxn>
                  <a:cxn ang="0">
                    <a:pos x="248" y="121"/>
                  </a:cxn>
                  <a:cxn ang="0">
                    <a:pos x="127" y="0"/>
                  </a:cxn>
                  <a:cxn ang="0">
                    <a:pos x="127" y="0"/>
                  </a:cxn>
                  <a:cxn ang="0">
                    <a:pos x="6" y="121"/>
                  </a:cxn>
                  <a:cxn ang="0">
                    <a:pos x="0" y="126"/>
                  </a:cxn>
                  <a:cxn ang="0">
                    <a:pos x="0" y="478"/>
                  </a:cxn>
                  <a:cxn ang="0">
                    <a:pos x="6" y="484"/>
                  </a:cxn>
                  <a:cxn ang="0">
                    <a:pos x="127" y="605"/>
                  </a:cxn>
                  <a:cxn ang="0">
                    <a:pos x="248" y="484"/>
                  </a:cxn>
                  <a:cxn ang="0">
                    <a:pos x="240" y="478"/>
                  </a:cxn>
                </a:cxnLst>
                <a:rect l="0" t="0" r="r" b="b"/>
                <a:pathLst>
                  <a:path w="248" h="605">
                    <a:moveTo>
                      <a:pt x="240" y="478"/>
                    </a:moveTo>
                    <a:lnTo>
                      <a:pt x="240" y="126"/>
                    </a:lnTo>
                    <a:lnTo>
                      <a:pt x="248" y="121"/>
                    </a:lnTo>
                    <a:cubicBezTo>
                      <a:pt x="248" y="54"/>
                      <a:pt x="194" y="0"/>
                      <a:pt x="127" y="0"/>
                    </a:cubicBezTo>
                    <a:cubicBezTo>
                      <a:pt x="127" y="0"/>
                      <a:pt x="127" y="0"/>
                      <a:pt x="127" y="0"/>
                    </a:cubicBezTo>
                    <a:cubicBezTo>
                      <a:pt x="60" y="0"/>
                      <a:pt x="6" y="54"/>
                      <a:pt x="6" y="121"/>
                    </a:cubicBezTo>
                    <a:lnTo>
                      <a:pt x="0" y="126"/>
                    </a:lnTo>
                    <a:lnTo>
                      <a:pt x="0" y="478"/>
                    </a:lnTo>
                    <a:lnTo>
                      <a:pt x="6" y="484"/>
                    </a:lnTo>
                    <a:cubicBezTo>
                      <a:pt x="6" y="550"/>
                      <a:pt x="60" y="605"/>
                      <a:pt x="127" y="605"/>
                    </a:cubicBezTo>
                    <a:cubicBezTo>
                      <a:pt x="194" y="605"/>
                      <a:pt x="248" y="550"/>
                      <a:pt x="248" y="484"/>
                    </a:cubicBezTo>
                    <a:lnTo>
                      <a:pt x="240" y="478"/>
                    </a:lnTo>
                    <a:close/>
                  </a:path>
                </a:pathLst>
              </a:custGeom>
              <a:solidFill>
                <a:srgbClr val="D9D9D9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655" name="Freeform 261"/>
              <p:cNvSpPr>
                <a:spLocks/>
              </p:cNvSpPr>
              <p:nvPr/>
            </p:nvSpPr>
            <p:spPr bwMode="auto">
              <a:xfrm>
                <a:off x="4102" y="1085"/>
                <a:ext cx="93" cy="227"/>
              </a:xfrm>
              <a:custGeom>
                <a:avLst/>
                <a:gdLst/>
                <a:ahLst/>
                <a:cxnLst>
                  <a:cxn ang="0">
                    <a:pos x="240" y="478"/>
                  </a:cxn>
                  <a:cxn ang="0">
                    <a:pos x="240" y="126"/>
                  </a:cxn>
                  <a:cxn ang="0">
                    <a:pos x="248" y="121"/>
                  </a:cxn>
                  <a:cxn ang="0">
                    <a:pos x="127" y="0"/>
                  </a:cxn>
                  <a:cxn ang="0">
                    <a:pos x="127" y="0"/>
                  </a:cxn>
                  <a:cxn ang="0">
                    <a:pos x="6" y="121"/>
                  </a:cxn>
                  <a:cxn ang="0">
                    <a:pos x="0" y="126"/>
                  </a:cxn>
                  <a:cxn ang="0">
                    <a:pos x="0" y="478"/>
                  </a:cxn>
                  <a:cxn ang="0">
                    <a:pos x="6" y="484"/>
                  </a:cxn>
                  <a:cxn ang="0">
                    <a:pos x="127" y="605"/>
                  </a:cxn>
                  <a:cxn ang="0">
                    <a:pos x="248" y="484"/>
                  </a:cxn>
                  <a:cxn ang="0">
                    <a:pos x="240" y="478"/>
                  </a:cxn>
                </a:cxnLst>
                <a:rect l="0" t="0" r="r" b="b"/>
                <a:pathLst>
                  <a:path w="248" h="605">
                    <a:moveTo>
                      <a:pt x="240" y="478"/>
                    </a:moveTo>
                    <a:lnTo>
                      <a:pt x="240" y="126"/>
                    </a:lnTo>
                    <a:lnTo>
                      <a:pt x="248" y="121"/>
                    </a:lnTo>
                    <a:cubicBezTo>
                      <a:pt x="248" y="54"/>
                      <a:pt x="194" y="0"/>
                      <a:pt x="127" y="0"/>
                    </a:cubicBezTo>
                    <a:cubicBezTo>
                      <a:pt x="127" y="0"/>
                      <a:pt x="127" y="0"/>
                      <a:pt x="127" y="0"/>
                    </a:cubicBezTo>
                    <a:cubicBezTo>
                      <a:pt x="60" y="0"/>
                      <a:pt x="6" y="54"/>
                      <a:pt x="6" y="121"/>
                    </a:cubicBezTo>
                    <a:lnTo>
                      <a:pt x="0" y="126"/>
                    </a:lnTo>
                    <a:lnTo>
                      <a:pt x="0" y="478"/>
                    </a:lnTo>
                    <a:lnTo>
                      <a:pt x="6" y="484"/>
                    </a:lnTo>
                    <a:cubicBezTo>
                      <a:pt x="6" y="550"/>
                      <a:pt x="60" y="605"/>
                      <a:pt x="127" y="605"/>
                    </a:cubicBezTo>
                    <a:cubicBezTo>
                      <a:pt x="194" y="605"/>
                      <a:pt x="248" y="550"/>
                      <a:pt x="248" y="484"/>
                    </a:cubicBezTo>
                    <a:lnTo>
                      <a:pt x="240" y="478"/>
                    </a:lnTo>
                    <a:close/>
                  </a:path>
                </a:pathLst>
              </a:cu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656" name="Oval 262"/>
              <p:cNvSpPr>
                <a:spLocks noChangeArrowheads="1"/>
              </p:cNvSpPr>
              <p:nvPr/>
            </p:nvSpPr>
            <p:spPr bwMode="auto">
              <a:xfrm>
                <a:off x="4125" y="1242"/>
                <a:ext cx="48" cy="48"/>
              </a:xfrm>
              <a:prstGeom prst="ellipse">
                <a:avLst/>
              </a:prstGeom>
              <a:solidFill>
                <a:srgbClr val="1A1A1A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657" name="Oval 263"/>
              <p:cNvSpPr>
                <a:spLocks noChangeArrowheads="1"/>
              </p:cNvSpPr>
              <p:nvPr/>
            </p:nvSpPr>
            <p:spPr bwMode="auto">
              <a:xfrm>
                <a:off x="4125" y="1242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658" name="Oval 264"/>
              <p:cNvSpPr>
                <a:spLocks noChangeArrowheads="1"/>
              </p:cNvSpPr>
              <p:nvPr/>
            </p:nvSpPr>
            <p:spPr bwMode="auto">
              <a:xfrm>
                <a:off x="4125" y="1106"/>
                <a:ext cx="48" cy="48"/>
              </a:xfrm>
              <a:prstGeom prst="ellipse">
                <a:avLst/>
              </a:prstGeom>
              <a:solidFill>
                <a:srgbClr val="1A1A1A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659" name="Oval 265"/>
              <p:cNvSpPr>
                <a:spLocks noChangeArrowheads="1"/>
              </p:cNvSpPr>
              <p:nvPr/>
            </p:nvSpPr>
            <p:spPr bwMode="auto">
              <a:xfrm>
                <a:off x="4125" y="1106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660" name="Freeform 266"/>
              <p:cNvSpPr>
                <a:spLocks/>
              </p:cNvSpPr>
              <p:nvPr/>
            </p:nvSpPr>
            <p:spPr bwMode="auto">
              <a:xfrm>
                <a:off x="4716" y="2296"/>
                <a:ext cx="227" cy="92"/>
              </a:xfrm>
              <a:custGeom>
                <a:avLst/>
                <a:gdLst/>
                <a:ahLst/>
                <a:cxnLst>
                  <a:cxn ang="0">
                    <a:pos x="121" y="240"/>
                  </a:cxn>
                  <a:cxn ang="0">
                    <a:pos x="489" y="240"/>
                  </a:cxn>
                  <a:cxn ang="0">
                    <a:pos x="484" y="247"/>
                  </a:cxn>
                  <a:cxn ang="0">
                    <a:pos x="605" y="126"/>
                  </a:cxn>
                  <a:cxn ang="0">
                    <a:pos x="605" y="126"/>
                  </a:cxn>
                  <a:cxn ang="0">
                    <a:pos x="484" y="5"/>
                  </a:cxn>
                  <a:cxn ang="0">
                    <a:pos x="489" y="0"/>
                  </a:cxn>
                  <a:cxn ang="0">
                    <a:pos x="121" y="0"/>
                  </a:cxn>
                  <a:cxn ang="0">
                    <a:pos x="121" y="5"/>
                  </a:cxn>
                  <a:cxn ang="0">
                    <a:pos x="0" y="126"/>
                  </a:cxn>
                  <a:cxn ang="0">
                    <a:pos x="121" y="247"/>
                  </a:cxn>
                  <a:cxn ang="0">
                    <a:pos x="121" y="240"/>
                  </a:cxn>
                </a:cxnLst>
                <a:rect l="0" t="0" r="r" b="b"/>
                <a:pathLst>
                  <a:path w="605" h="247">
                    <a:moveTo>
                      <a:pt x="121" y="240"/>
                    </a:moveTo>
                    <a:lnTo>
                      <a:pt x="489" y="240"/>
                    </a:lnTo>
                    <a:lnTo>
                      <a:pt x="484" y="247"/>
                    </a:lnTo>
                    <a:cubicBezTo>
                      <a:pt x="551" y="247"/>
                      <a:pt x="605" y="193"/>
                      <a:pt x="605" y="126"/>
                    </a:cubicBezTo>
                    <a:cubicBezTo>
                      <a:pt x="605" y="126"/>
                      <a:pt x="605" y="126"/>
                      <a:pt x="605" y="126"/>
                    </a:cubicBezTo>
                    <a:cubicBezTo>
                      <a:pt x="605" y="59"/>
                      <a:pt x="551" y="5"/>
                      <a:pt x="484" y="5"/>
                    </a:cubicBezTo>
                    <a:lnTo>
                      <a:pt x="489" y="0"/>
                    </a:lnTo>
                    <a:lnTo>
                      <a:pt x="121" y="0"/>
                    </a:lnTo>
                    <a:lnTo>
                      <a:pt x="121" y="5"/>
                    </a:lnTo>
                    <a:cubicBezTo>
                      <a:pt x="54" y="5"/>
                      <a:pt x="0" y="59"/>
                      <a:pt x="0" y="126"/>
                    </a:cubicBezTo>
                    <a:cubicBezTo>
                      <a:pt x="0" y="193"/>
                      <a:pt x="54" y="247"/>
                      <a:pt x="121" y="247"/>
                    </a:cubicBezTo>
                    <a:lnTo>
                      <a:pt x="121" y="240"/>
                    </a:lnTo>
                    <a:close/>
                  </a:path>
                </a:pathLst>
              </a:custGeom>
              <a:solidFill>
                <a:srgbClr val="D9D9D9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661" name="Freeform 267"/>
              <p:cNvSpPr>
                <a:spLocks/>
              </p:cNvSpPr>
              <p:nvPr/>
            </p:nvSpPr>
            <p:spPr bwMode="auto">
              <a:xfrm>
                <a:off x="4716" y="2296"/>
                <a:ext cx="227" cy="92"/>
              </a:xfrm>
              <a:custGeom>
                <a:avLst/>
                <a:gdLst/>
                <a:ahLst/>
                <a:cxnLst>
                  <a:cxn ang="0">
                    <a:pos x="121" y="240"/>
                  </a:cxn>
                  <a:cxn ang="0">
                    <a:pos x="489" y="240"/>
                  </a:cxn>
                  <a:cxn ang="0">
                    <a:pos x="484" y="247"/>
                  </a:cxn>
                  <a:cxn ang="0">
                    <a:pos x="605" y="126"/>
                  </a:cxn>
                  <a:cxn ang="0">
                    <a:pos x="605" y="126"/>
                  </a:cxn>
                  <a:cxn ang="0">
                    <a:pos x="484" y="5"/>
                  </a:cxn>
                  <a:cxn ang="0">
                    <a:pos x="489" y="0"/>
                  </a:cxn>
                  <a:cxn ang="0">
                    <a:pos x="121" y="0"/>
                  </a:cxn>
                  <a:cxn ang="0">
                    <a:pos x="121" y="5"/>
                  </a:cxn>
                  <a:cxn ang="0">
                    <a:pos x="0" y="126"/>
                  </a:cxn>
                  <a:cxn ang="0">
                    <a:pos x="121" y="247"/>
                  </a:cxn>
                  <a:cxn ang="0">
                    <a:pos x="121" y="240"/>
                  </a:cxn>
                </a:cxnLst>
                <a:rect l="0" t="0" r="r" b="b"/>
                <a:pathLst>
                  <a:path w="605" h="247">
                    <a:moveTo>
                      <a:pt x="121" y="240"/>
                    </a:moveTo>
                    <a:lnTo>
                      <a:pt x="489" y="240"/>
                    </a:lnTo>
                    <a:lnTo>
                      <a:pt x="484" y="247"/>
                    </a:lnTo>
                    <a:cubicBezTo>
                      <a:pt x="551" y="247"/>
                      <a:pt x="605" y="193"/>
                      <a:pt x="605" y="126"/>
                    </a:cubicBezTo>
                    <a:cubicBezTo>
                      <a:pt x="605" y="126"/>
                      <a:pt x="605" y="126"/>
                      <a:pt x="605" y="126"/>
                    </a:cubicBezTo>
                    <a:cubicBezTo>
                      <a:pt x="605" y="59"/>
                      <a:pt x="551" y="5"/>
                      <a:pt x="484" y="5"/>
                    </a:cubicBezTo>
                    <a:lnTo>
                      <a:pt x="489" y="0"/>
                    </a:lnTo>
                    <a:lnTo>
                      <a:pt x="121" y="0"/>
                    </a:lnTo>
                    <a:lnTo>
                      <a:pt x="121" y="5"/>
                    </a:lnTo>
                    <a:cubicBezTo>
                      <a:pt x="54" y="5"/>
                      <a:pt x="0" y="59"/>
                      <a:pt x="0" y="126"/>
                    </a:cubicBezTo>
                    <a:cubicBezTo>
                      <a:pt x="0" y="193"/>
                      <a:pt x="54" y="247"/>
                      <a:pt x="121" y="247"/>
                    </a:cubicBezTo>
                    <a:lnTo>
                      <a:pt x="121" y="240"/>
                    </a:lnTo>
                    <a:close/>
                  </a:path>
                </a:pathLst>
              </a:cu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662" name="Oval 268"/>
              <p:cNvSpPr>
                <a:spLocks noChangeArrowheads="1"/>
              </p:cNvSpPr>
              <p:nvPr/>
            </p:nvSpPr>
            <p:spPr bwMode="auto">
              <a:xfrm>
                <a:off x="4738" y="2319"/>
                <a:ext cx="48" cy="48"/>
              </a:xfrm>
              <a:prstGeom prst="ellipse">
                <a:avLst/>
              </a:prstGeom>
              <a:solidFill>
                <a:srgbClr val="1A1A1A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663" name="Oval 269"/>
              <p:cNvSpPr>
                <a:spLocks noChangeArrowheads="1"/>
              </p:cNvSpPr>
              <p:nvPr/>
            </p:nvSpPr>
            <p:spPr bwMode="auto">
              <a:xfrm>
                <a:off x="4738" y="2319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664" name="Oval 270"/>
              <p:cNvSpPr>
                <a:spLocks noChangeArrowheads="1"/>
              </p:cNvSpPr>
              <p:nvPr/>
            </p:nvSpPr>
            <p:spPr bwMode="auto">
              <a:xfrm>
                <a:off x="4874" y="2319"/>
                <a:ext cx="48" cy="48"/>
              </a:xfrm>
              <a:prstGeom prst="ellipse">
                <a:avLst/>
              </a:prstGeom>
              <a:solidFill>
                <a:srgbClr val="1A1A1A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665" name="Oval 271"/>
              <p:cNvSpPr>
                <a:spLocks noChangeArrowheads="1"/>
              </p:cNvSpPr>
              <p:nvPr/>
            </p:nvSpPr>
            <p:spPr bwMode="auto">
              <a:xfrm>
                <a:off x="4874" y="2319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666" name="Freeform 272"/>
              <p:cNvSpPr>
                <a:spLocks/>
              </p:cNvSpPr>
              <p:nvPr/>
            </p:nvSpPr>
            <p:spPr bwMode="auto">
              <a:xfrm>
                <a:off x="4102" y="2899"/>
                <a:ext cx="93" cy="226"/>
              </a:xfrm>
              <a:custGeom>
                <a:avLst/>
                <a:gdLst/>
                <a:ahLst/>
                <a:cxnLst>
                  <a:cxn ang="0">
                    <a:pos x="240" y="488"/>
                  </a:cxn>
                  <a:cxn ang="0">
                    <a:pos x="240" y="120"/>
                  </a:cxn>
                  <a:cxn ang="0">
                    <a:pos x="248" y="121"/>
                  </a:cxn>
                  <a:cxn ang="0">
                    <a:pos x="127" y="0"/>
                  </a:cxn>
                  <a:cxn ang="0">
                    <a:pos x="127" y="0"/>
                  </a:cxn>
                  <a:cxn ang="0">
                    <a:pos x="6" y="121"/>
                  </a:cxn>
                  <a:cxn ang="0">
                    <a:pos x="0" y="120"/>
                  </a:cxn>
                  <a:cxn ang="0">
                    <a:pos x="0" y="488"/>
                  </a:cxn>
                  <a:cxn ang="0">
                    <a:pos x="6" y="483"/>
                  </a:cxn>
                  <a:cxn ang="0">
                    <a:pos x="127" y="604"/>
                  </a:cxn>
                  <a:cxn ang="0">
                    <a:pos x="248" y="483"/>
                  </a:cxn>
                  <a:cxn ang="0">
                    <a:pos x="240" y="488"/>
                  </a:cxn>
                </a:cxnLst>
                <a:rect l="0" t="0" r="r" b="b"/>
                <a:pathLst>
                  <a:path w="248" h="604">
                    <a:moveTo>
                      <a:pt x="240" y="488"/>
                    </a:moveTo>
                    <a:lnTo>
                      <a:pt x="240" y="120"/>
                    </a:lnTo>
                    <a:lnTo>
                      <a:pt x="248" y="121"/>
                    </a:lnTo>
                    <a:cubicBezTo>
                      <a:pt x="248" y="54"/>
                      <a:pt x="194" y="0"/>
                      <a:pt x="127" y="0"/>
                    </a:cubicBezTo>
                    <a:cubicBezTo>
                      <a:pt x="127" y="0"/>
                      <a:pt x="127" y="0"/>
                      <a:pt x="127" y="0"/>
                    </a:cubicBezTo>
                    <a:cubicBezTo>
                      <a:pt x="60" y="0"/>
                      <a:pt x="6" y="54"/>
                      <a:pt x="6" y="121"/>
                    </a:cubicBezTo>
                    <a:lnTo>
                      <a:pt x="0" y="120"/>
                    </a:lnTo>
                    <a:lnTo>
                      <a:pt x="0" y="488"/>
                    </a:lnTo>
                    <a:lnTo>
                      <a:pt x="6" y="483"/>
                    </a:lnTo>
                    <a:cubicBezTo>
                      <a:pt x="6" y="550"/>
                      <a:pt x="60" y="604"/>
                      <a:pt x="127" y="604"/>
                    </a:cubicBezTo>
                    <a:cubicBezTo>
                      <a:pt x="194" y="604"/>
                      <a:pt x="248" y="550"/>
                      <a:pt x="248" y="483"/>
                    </a:cubicBezTo>
                    <a:lnTo>
                      <a:pt x="240" y="488"/>
                    </a:lnTo>
                    <a:close/>
                  </a:path>
                </a:pathLst>
              </a:custGeom>
              <a:solidFill>
                <a:srgbClr val="D9D9D9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667" name="Freeform 273"/>
              <p:cNvSpPr>
                <a:spLocks/>
              </p:cNvSpPr>
              <p:nvPr/>
            </p:nvSpPr>
            <p:spPr bwMode="auto">
              <a:xfrm>
                <a:off x="4102" y="2899"/>
                <a:ext cx="93" cy="226"/>
              </a:xfrm>
              <a:custGeom>
                <a:avLst/>
                <a:gdLst/>
                <a:ahLst/>
                <a:cxnLst>
                  <a:cxn ang="0">
                    <a:pos x="240" y="488"/>
                  </a:cxn>
                  <a:cxn ang="0">
                    <a:pos x="240" y="120"/>
                  </a:cxn>
                  <a:cxn ang="0">
                    <a:pos x="248" y="121"/>
                  </a:cxn>
                  <a:cxn ang="0">
                    <a:pos x="127" y="0"/>
                  </a:cxn>
                  <a:cxn ang="0">
                    <a:pos x="127" y="0"/>
                  </a:cxn>
                  <a:cxn ang="0">
                    <a:pos x="6" y="121"/>
                  </a:cxn>
                  <a:cxn ang="0">
                    <a:pos x="0" y="120"/>
                  </a:cxn>
                  <a:cxn ang="0">
                    <a:pos x="0" y="488"/>
                  </a:cxn>
                  <a:cxn ang="0">
                    <a:pos x="6" y="483"/>
                  </a:cxn>
                  <a:cxn ang="0">
                    <a:pos x="127" y="604"/>
                  </a:cxn>
                  <a:cxn ang="0">
                    <a:pos x="248" y="483"/>
                  </a:cxn>
                  <a:cxn ang="0">
                    <a:pos x="240" y="488"/>
                  </a:cxn>
                </a:cxnLst>
                <a:rect l="0" t="0" r="r" b="b"/>
                <a:pathLst>
                  <a:path w="248" h="604">
                    <a:moveTo>
                      <a:pt x="240" y="488"/>
                    </a:moveTo>
                    <a:lnTo>
                      <a:pt x="240" y="120"/>
                    </a:lnTo>
                    <a:lnTo>
                      <a:pt x="248" y="121"/>
                    </a:lnTo>
                    <a:cubicBezTo>
                      <a:pt x="248" y="54"/>
                      <a:pt x="194" y="0"/>
                      <a:pt x="127" y="0"/>
                    </a:cubicBezTo>
                    <a:cubicBezTo>
                      <a:pt x="127" y="0"/>
                      <a:pt x="127" y="0"/>
                      <a:pt x="127" y="0"/>
                    </a:cubicBezTo>
                    <a:cubicBezTo>
                      <a:pt x="60" y="0"/>
                      <a:pt x="6" y="54"/>
                      <a:pt x="6" y="121"/>
                    </a:cubicBezTo>
                    <a:lnTo>
                      <a:pt x="0" y="120"/>
                    </a:lnTo>
                    <a:lnTo>
                      <a:pt x="0" y="488"/>
                    </a:lnTo>
                    <a:lnTo>
                      <a:pt x="6" y="483"/>
                    </a:lnTo>
                    <a:cubicBezTo>
                      <a:pt x="6" y="550"/>
                      <a:pt x="60" y="604"/>
                      <a:pt x="127" y="604"/>
                    </a:cubicBezTo>
                    <a:cubicBezTo>
                      <a:pt x="194" y="604"/>
                      <a:pt x="248" y="550"/>
                      <a:pt x="248" y="483"/>
                    </a:cubicBezTo>
                    <a:lnTo>
                      <a:pt x="240" y="488"/>
                    </a:lnTo>
                    <a:close/>
                  </a:path>
                </a:pathLst>
              </a:cu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668" name="Oval 274"/>
              <p:cNvSpPr>
                <a:spLocks noChangeArrowheads="1"/>
              </p:cNvSpPr>
              <p:nvPr/>
            </p:nvSpPr>
            <p:spPr bwMode="auto">
              <a:xfrm>
                <a:off x="4125" y="3056"/>
                <a:ext cx="48" cy="48"/>
              </a:xfrm>
              <a:prstGeom prst="ellipse">
                <a:avLst/>
              </a:prstGeom>
              <a:solidFill>
                <a:srgbClr val="1A1A1A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669" name="Oval 275"/>
              <p:cNvSpPr>
                <a:spLocks noChangeArrowheads="1"/>
              </p:cNvSpPr>
              <p:nvPr/>
            </p:nvSpPr>
            <p:spPr bwMode="auto">
              <a:xfrm>
                <a:off x="4125" y="3056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670" name="Oval 276"/>
              <p:cNvSpPr>
                <a:spLocks noChangeArrowheads="1"/>
              </p:cNvSpPr>
              <p:nvPr/>
            </p:nvSpPr>
            <p:spPr bwMode="auto">
              <a:xfrm>
                <a:off x="4125" y="2920"/>
                <a:ext cx="48" cy="48"/>
              </a:xfrm>
              <a:prstGeom prst="ellipse">
                <a:avLst/>
              </a:prstGeom>
              <a:solidFill>
                <a:srgbClr val="1A1A1A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671" name="Oval 277"/>
              <p:cNvSpPr>
                <a:spLocks noChangeArrowheads="1"/>
              </p:cNvSpPr>
              <p:nvPr/>
            </p:nvSpPr>
            <p:spPr bwMode="auto">
              <a:xfrm>
                <a:off x="4125" y="2920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672" name="Freeform 278"/>
              <p:cNvSpPr>
                <a:spLocks/>
              </p:cNvSpPr>
              <p:nvPr/>
            </p:nvSpPr>
            <p:spPr bwMode="auto">
              <a:xfrm>
                <a:off x="4216" y="2368"/>
                <a:ext cx="546" cy="576"/>
              </a:xfrm>
              <a:custGeom>
                <a:avLst/>
                <a:gdLst/>
                <a:ahLst/>
                <a:cxnLst>
                  <a:cxn ang="0">
                    <a:pos x="546" y="0"/>
                  </a:cxn>
                  <a:cxn ang="0">
                    <a:pos x="546" y="576"/>
                  </a:cxn>
                  <a:cxn ang="0">
                    <a:pos x="0" y="576"/>
                  </a:cxn>
                </a:cxnLst>
                <a:rect l="0" t="0" r="r" b="b"/>
                <a:pathLst>
                  <a:path w="546" h="576">
                    <a:moveTo>
                      <a:pt x="546" y="0"/>
                    </a:moveTo>
                    <a:lnTo>
                      <a:pt x="546" y="576"/>
                    </a:lnTo>
                    <a:lnTo>
                      <a:pt x="0" y="576"/>
                    </a:lnTo>
                  </a:path>
                </a:pathLst>
              </a:cu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673" name="Freeform 279"/>
              <p:cNvSpPr>
                <a:spLocks/>
              </p:cNvSpPr>
              <p:nvPr/>
            </p:nvSpPr>
            <p:spPr bwMode="auto">
              <a:xfrm>
                <a:off x="4174" y="2920"/>
                <a:ext cx="54" cy="48"/>
              </a:xfrm>
              <a:custGeom>
                <a:avLst/>
                <a:gdLst/>
                <a:ahLst/>
                <a:cxnLst>
                  <a:cxn ang="0">
                    <a:pos x="54" y="48"/>
                  </a:cxn>
                  <a:cxn ang="0">
                    <a:pos x="0" y="24"/>
                  </a:cxn>
                  <a:cxn ang="0">
                    <a:pos x="54" y="0"/>
                  </a:cxn>
                  <a:cxn ang="0">
                    <a:pos x="54" y="48"/>
                  </a:cxn>
                </a:cxnLst>
                <a:rect l="0" t="0" r="r" b="b"/>
                <a:pathLst>
                  <a:path w="54" h="48">
                    <a:moveTo>
                      <a:pt x="54" y="48"/>
                    </a:moveTo>
                    <a:lnTo>
                      <a:pt x="0" y="24"/>
                    </a:lnTo>
                    <a:lnTo>
                      <a:pt x="54" y="0"/>
                    </a:lnTo>
                    <a:lnTo>
                      <a:pt x="54" y="4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674" name="Freeform 280"/>
              <p:cNvSpPr>
                <a:spLocks/>
              </p:cNvSpPr>
              <p:nvPr/>
            </p:nvSpPr>
            <p:spPr bwMode="auto">
              <a:xfrm>
                <a:off x="4174" y="2410"/>
                <a:ext cx="726" cy="672"/>
              </a:xfrm>
              <a:custGeom>
                <a:avLst/>
                <a:gdLst/>
                <a:ahLst/>
                <a:cxnLst>
                  <a:cxn ang="0">
                    <a:pos x="726" y="0"/>
                  </a:cxn>
                  <a:cxn ang="0">
                    <a:pos x="726" y="672"/>
                  </a:cxn>
                  <a:cxn ang="0">
                    <a:pos x="0" y="672"/>
                  </a:cxn>
                </a:cxnLst>
                <a:rect l="0" t="0" r="r" b="b"/>
                <a:pathLst>
                  <a:path w="726" h="672">
                    <a:moveTo>
                      <a:pt x="726" y="0"/>
                    </a:moveTo>
                    <a:lnTo>
                      <a:pt x="726" y="672"/>
                    </a:lnTo>
                    <a:lnTo>
                      <a:pt x="0" y="672"/>
                    </a:lnTo>
                  </a:path>
                </a:pathLst>
              </a:cu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675" name="Freeform 281"/>
              <p:cNvSpPr>
                <a:spLocks/>
              </p:cNvSpPr>
              <p:nvPr/>
            </p:nvSpPr>
            <p:spPr bwMode="auto">
              <a:xfrm>
                <a:off x="4870" y="2368"/>
                <a:ext cx="54" cy="48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30" y="0"/>
                  </a:cxn>
                  <a:cxn ang="0">
                    <a:pos x="54" y="48"/>
                  </a:cxn>
                  <a:cxn ang="0">
                    <a:pos x="0" y="48"/>
                  </a:cxn>
                </a:cxnLst>
                <a:rect l="0" t="0" r="r" b="b"/>
                <a:pathLst>
                  <a:path w="54" h="48">
                    <a:moveTo>
                      <a:pt x="0" y="48"/>
                    </a:moveTo>
                    <a:lnTo>
                      <a:pt x="30" y="0"/>
                    </a:lnTo>
                    <a:lnTo>
                      <a:pt x="54" y="48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676" name="Rectangle 282"/>
              <p:cNvSpPr>
                <a:spLocks noChangeArrowheads="1"/>
              </p:cNvSpPr>
              <p:nvPr/>
            </p:nvSpPr>
            <p:spPr bwMode="auto">
              <a:xfrm>
                <a:off x="4444" y="3106"/>
                <a:ext cx="54" cy="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>
                  <a:defRPr/>
                </a:pPr>
                <a:r>
                  <a:rPr lang="de-DE" sz="600" kern="0" dirty="0">
                    <a:solidFill>
                      <a:srgbClr val="000000"/>
                    </a:solidFill>
                    <a:ea typeface="+mn-ea"/>
                    <a:cs typeface="Arial" pitchFamily="34" charset="0"/>
                  </a:rPr>
                  <a:t>€</a:t>
                </a:r>
                <a:endParaRPr lang="de-DE" kern="0" dirty="0">
                  <a:solidFill>
                    <a:srgbClr val="000000"/>
                  </a:solidFill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677" name="Rectangle 283"/>
              <p:cNvSpPr>
                <a:spLocks noChangeArrowheads="1"/>
              </p:cNvSpPr>
              <p:nvPr/>
            </p:nvSpPr>
            <p:spPr bwMode="auto">
              <a:xfrm>
                <a:off x="4360" y="2854"/>
                <a:ext cx="222" cy="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>
                  <a:defRPr/>
                </a:pPr>
                <a:r>
                  <a:rPr lang="de-DE" sz="600" kern="0" dirty="0">
                    <a:solidFill>
                      <a:srgbClr val="000000"/>
                    </a:solidFill>
                    <a:ea typeface="+mn-ea"/>
                    <a:cs typeface="Arial" pitchFamily="34" charset="0"/>
                  </a:rPr>
                  <a:t>Beratung</a:t>
                </a:r>
                <a:endParaRPr lang="de-DE" kern="0" dirty="0">
                  <a:solidFill>
                    <a:srgbClr val="000000"/>
                  </a:solidFill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678" name="Line 284"/>
              <p:cNvSpPr>
                <a:spLocks noChangeShapeType="1"/>
              </p:cNvSpPr>
              <p:nvPr/>
            </p:nvSpPr>
            <p:spPr bwMode="auto">
              <a:xfrm flipH="1">
                <a:off x="2698" y="2038"/>
                <a:ext cx="474" cy="1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679" name="Freeform 285"/>
              <p:cNvSpPr>
                <a:spLocks/>
              </p:cNvSpPr>
              <p:nvPr/>
            </p:nvSpPr>
            <p:spPr bwMode="auto">
              <a:xfrm>
                <a:off x="3166" y="2014"/>
                <a:ext cx="54" cy="4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4" y="24"/>
                  </a:cxn>
                  <a:cxn ang="0">
                    <a:pos x="0" y="48"/>
                  </a:cxn>
                  <a:cxn ang="0">
                    <a:pos x="0" y="0"/>
                  </a:cxn>
                </a:cxnLst>
                <a:rect l="0" t="0" r="r" b="b"/>
                <a:pathLst>
                  <a:path w="54" h="48">
                    <a:moveTo>
                      <a:pt x="0" y="0"/>
                    </a:moveTo>
                    <a:lnTo>
                      <a:pt x="54" y="24"/>
                    </a:lnTo>
                    <a:lnTo>
                      <a:pt x="0" y="4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680" name="Line 286"/>
              <p:cNvSpPr>
                <a:spLocks noChangeShapeType="1"/>
              </p:cNvSpPr>
              <p:nvPr/>
            </p:nvSpPr>
            <p:spPr bwMode="auto">
              <a:xfrm>
                <a:off x="2746" y="2176"/>
                <a:ext cx="474" cy="1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681" name="Freeform 287"/>
              <p:cNvSpPr>
                <a:spLocks/>
              </p:cNvSpPr>
              <p:nvPr/>
            </p:nvSpPr>
            <p:spPr bwMode="auto">
              <a:xfrm>
                <a:off x="2698" y="2146"/>
                <a:ext cx="54" cy="54"/>
              </a:xfrm>
              <a:custGeom>
                <a:avLst/>
                <a:gdLst/>
                <a:ahLst/>
                <a:cxnLst>
                  <a:cxn ang="0">
                    <a:pos x="54" y="54"/>
                  </a:cxn>
                  <a:cxn ang="0">
                    <a:pos x="0" y="30"/>
                  </a:cxn>
                  <a:cxn ang="0">
                    <a:pos x="54" y="0"/>
                  </a:cxn>
                  <a:cxn ang="0">
                    <a:pos x="54" y="54"/>
                  </a:cxn>
                </a:cxnLst>
                <a:rect l="0" t="0" r="r" b="b"/>
                <a:pathLst>
                  <a:path w="54" h="54">
                    <a:moveTo>
                      <a:pt x="54" y="54"/>
                    </a:moveTo>
                    <a:lnTo>
                      <a:pt x="0" y="30"/>
                    </a:lnTo>
                    <a:lnTo>
                      <a:pt x="54" y="0"/>
                    </a:lnTo>
                    <a:lnTo>
                      <a:pt x="54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682" name="Rectangle 288"/>
              <p:cNvSpPr>
                <a:spLocks noChangeArrowheads="1"/>
              </p:cNvSpPr>
              <p:nvPr/>
            </p:nvSpPr>
            <p:spPr bwMode="auto">
              <a:xfrm>
                <a:off x="2944" y="2200"/>
                <a:ext cx="54" cy="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>
                  <a:defRPr/>
                </a:pPr>
                <a:r>
                  <a:rPr lang="de-DE" sz="600" kern="0" dirty="0">
                    <a:solidFill>
                      <a:srgbClr val="000000"/>
                    </a:solidFill>
                    <a:ea typeface="+mn-ea"/>
                    <a:cs typeface="Arial" pitchFamily="34" charset="0"/>
                  </a:rPr>
                  <a:t>€</a:t>
                </a:r>
                <a:endParaRPr lang="de-DE" kern="0" dirty="0">
                  <a:solidFill>
                    <a:srgbClr val="000000"/>
                  </a:solidFill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683" name="Oval 289"/>
              <p:cNvSpPr>
                <a:spLocks noChangeArrowheads="1"/>
              </p:cNvSpPr>
              <p:nvPr/>
            </p:nvSpPr>
            <p:spPr bwMode="auto">
              <a:xfrm>
                <a:off x="2651" y="1242"/>
                <a:ext cx="48" cy="48"/>
              </a:xfrm>
              <a:prstGeom prst="ellipse">
                <a:avLst/>
              </a:prstGeom>
              <a:solidFill>
                <a:srgbClr val="1A1A1A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684" name="Oval 290"/>
              <p:cNvSpPr>
                <a:spLocks noChangeArrowheads="1"/>
              </p:cNvSpPr>
              <p:nvPr/>
            </p:nvSpPr>
            <p:spPr bwMode="auto">
              <a:xfrm>
                <a:off x="2651" y="1242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685" name="Oval 291"/>
              <p:cNvSpPr>
                <a:spLocks noChangeArrowheads="1"/>
              </p:cNvSpPr>
              <p:nvPr/>
            </p:nvSpPr>
            <p:spPr bwMode="auto">
              <a:xfrm>
                <a:off x="2651" y="1106"/>
                <a:ext cx="48" cy="48"/>
              </a:xfrm>
              <a:prstGeom prst="ellipse">
                <a:avLst/>
              </a:prstGeom>
              <a:solidFill>
                <a:srgbClr val="1A1A1A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686" name="Oval 292"/>
              <p:cNvSpPr>
                <a:spLocks noChangeArrowheads="1"/>
              </p:cNvSpPr>
              <p:nvPr/>
            </p:nvSpPr>
            <p:spPr bwMode="auto">
              <a:xfrm>
                <a:off x="2651" y="1106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687" name="Line 293"/>
              <p:cNvSpPr>
                <a:spLocks noChangeShapeType="1"/>
              </p:cNvSpPr>
              <p:nvPr/>
            </p:nvSpPr>
            <p:spPr bwMode="auto">
              <a:xfrm flipH="1">
                <a:off x="2698" y="1132"/>
                <a:ext cx="474" cy="1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688" name="Freeform 294"/>
              <p:cNvSpPr>
                <a:spLocks/>
              </p:cNvSpPr>
              <p:nvPr/>
            </p:nvSpPr>
            <p:spPr bwMode="auto">
              <a:xfrm>
                <a:off x="3166" y="1102"/>
                <a:ext cx="54" cy="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4" y="30"/>
                  </a:cxn>
                  <a:cxn ang="0">
                    <a:pos x="0" y="54"/>
                  </a:cxn>
                  <a:cxn ang="0">
                    <a:pos x="0" y="0"/>
                  </a:cxn>
                </a:cxnLst>
                <a:rect l="0" t="0" r="r" b="b"/>
                <a:pathLst>
                  <a:path w="54" h="54">
                    <a:moveTo>
                      <a:pt x="0" y="0"/>
                    </a:moveTo>
                    <a:lnTo>
                      <a:pt x="54" y="30"/>
                    </a:lnTo>
                    <a:lnTo>
                      <a:pt x="0" y="5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689" name="Line 295"/>
              <p:cNvSpPr>
                <a:spLocks noChangeShapeType="1"/>
              </p:cNvSpPr>
              <p:nvPr/>
            </p:nvSpPr>
            <p:spPr bwMode="auto">
              <a:xfrm>
                <a:off x="2746" y="1264"/>
                <a:ext cx="474" cy="1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690" name="Freeform 296"/>
              <p:cNvSpPr>
                <a:spLocks/>
              </p:cNvSpPr>
              <p:nvPr/>
            </p:nvSpPr>
            <p:spPr bwMode="auto">
              <a:xfrm>
                <a:off x="2698" y="1240"/>
                <a:ext cx="54" cy="54"/>
              </a:xfrm>
              <a:custGeom>
                <a:avLst/>
                <a:gdLst/>
                <a:ahLst/>
                <a:cxnLst>
                  <a:cxn ang="0">
                    <a:pos x="54" y="54"/>
                  </a:cxn>
                  <a:cxn ang="0">
                    <a:pos x="0" y="24"/>
                  </a:cxn>
                  <a:cxn ang="0">
                    <a:pos x="54" y="0"/>
                  </a:cxn>
                  <a:cxn ang="0">
                    <a:pos x="54" y="54"/>
                  </a:cxn>
                </a:cxnLst>
                <a:rect l="0" t="0" r="r" b="b"/>
                <a:pathLst>
                  <a:path w="54" h="54">
                    <a:moveTo>
                      <a:pt x="54" y="54"/>
                    </a:moveTo>
                    <a:lnTo>
                      <a:pt x="0" y="24"/>
                    </a:lnTo>
                    <a:lnTo>
                      <a:pt x="54" y="0"/>
                    </a:lnTo>
                    <a:lnTo>
                      <a:pt x="54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691" name="Rectangle 297"/>
              <p:cNvSpPr>
                <a:spLocks noChangeArrowheads="1"/>
              </p:cNvSpPr>
              <p:nvPr/>
            </p:nvSpPr>
            <p:spPr bwMode="auto">
              <a:xfrm>
                <a:off x="2770" y="784"/>
                <a:ext cx="66" cy="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>
                  <a:defRPr/>
                </a:pPr>
                <a:r>
                  <a:rPr lang="de-DE" sz="600" kern="0" dirty="0">
                    <a:solidFill>
                      <a:srgbClr val="000000"/>
                    </a:solidFill>
                    <a:ea typeface="+mn-ea"/>
                    <a:cs typeface="Arial" pitchFamily="34" charset="0"/>
                  </a:rPr>
                  <a:t>€ </a:t>
                </a:r>
                <a:endParaRPr lang="de-DE" kern="0" dirty="0">
                  <a:solidFill>
                    <a:srgbClr val="000000"/>
                  </a:solidFill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692" name="Rectangle 298"/>
              <p:cNvSpPr>
                <a:spLocks noChangeArrowheads="1"/>
              </p:cNvSpPr>
              <p:nvPr/>
            </p:nvSpPr>
            <p:spPr bwMode="auto">
              <a:xfrm>
                <a:off x="2812" y="784"/>
                <a:ext cx="42" cy="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>
                  <a:defRPr/>
                </a:pPr>
                <a:r>
                  <a:rPr lang="de-DE" sz="600" kern="0" dirty="0">
                    <a:solidFill>
                      <a:srgbClr val="000000"/>
                    </a:solidFill>
                    <a:ea typeface="+mn-ea"/>
                    <a:cs typeface="Arial" pitchFamily="34" charset="0"/>
                  </a:rPr>
                  <a:t>(</a:t>
                </a:r>
                <a:endParaRPr lang="de-DE" kern="0" dirty="0">
                  <a:solidFill>
                    <a:srgbClr val="000000"/>
                  </a:solidFill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693" name="Rectangle 299"/>
              <p:cNvSpPr>
                <a:spLocks noChangeArrowheads="1"/>
              </p:cNvSpPr>
              <p:nvPr/>
            </p:nvSpPr>
            <p:spPr bwMode="auto">
              <a:xfrm>
                <a:off x="2824" y="784"/>
                <a:ext cx="330" cy="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>
                  <a:defRPr/>
                </a:pPr>
                <a:r>
                  <a:rPr lang="de-DE" sz="600" kern="0" dirty="0">
                    <a:solidFill>
                      <a:srgbClr val="000000"/>
                    </a:solidFill>
                    <a:ea typeface="+mn-ea"/>
                    <a:cs typeface="Arial" pitchFamily="34" charset="0"/>
                  </a:rPr>
                  <a:t>Marktplattform</a:t>
                </a:r>
                <a:endParaRPr lang="de-DE" kern="0" dirty="0">
                  <a:solidFill>
                    <a:srgbClr val="000000"/>
                  </a:solidFill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694" name="Rectangle 300"/>
              <p:cNvSpPr>
                <a:spLocks noChangeArrowheads="1"/>
              </p:cNvSpPr>
              <p:nvPr/>
            </p:nvSpPr>
            <p:spPr bwMode="auto">
              <a:xfrm>
                <a:off x="3130" y="784"/>
                <a:ext cx="42" cy="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>
                  <a:defRPr/>
                </a:pPr>
                <a:r>
                  <a:rPr lang="de-DE" sz="600" kern="0" dirty="0">
                    <a:solidFill>
                      <a:srgbClr val="000000"/>
                    </a:solidFill>
                    <a:ea typeface="+mn-ea"/>
                    <a:cs typeface="Arial" pitchFamily="34" charset="0"/>
                  </a:rPr>
                  <a:t>)</a:t>
                </a:r>
                <a:endParaRPr lang="de-DE" kern="0" dirty="0">
                  <a:solidFill>
                    <a:srgbClr val="000000"/>
                  </a:solidFill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695" name="Rectangle 301"/>
              <p:cNvSpPr>
                <a:spLocks noChangeArrowheads="1"/>
              </p:cNvSpPr>
              <p:nvPr/>
            </p:nvSpPr>
            <p:spPr bwMode="auto">
              <a:xfrm>
                <a:off x="2800" y="874"/>
                <a:ext cx="342" cy="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>
                  <a:defRPr/>
                </a:pPr>
                <a:r>
                  <a:rPr lang="de-DE" sz="600" kern="0" dirty="0">
                    <a:solidFill>
                      <a:srgbClr val="000000"/>
                    </a:solidFill>
                    <a:ea typeface="+mn-ea"/>
                    <a:cs typeface="Arial" pitchFamily="34" charset="0"/>
                  </a:rPr>
                  <a:t>Dienstekatalog</a:t>
                </a:r>
                <a:endParaRPr lang="de-DE" kern="0" dirty="0">
                  <a:solidFill>
                    <a:srgbClr val="000000"/>
                  </a:solidFill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696" name="Rectangle 302"/>
              <p:cNvSpPr>
                <a:spLocks noChangeArrowheads="1"/>
              </p:cNvSpPr>
              <p:nvPr/>
            </p:nvSpPr>
            <p:spPr bwMode="auto">
              <a:xfrm>
                <a:off x="2746" y="928"/>
                <a:ext cx="450" cy="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>
                  <a:defRPr/>
                </a:pPr>
                <a:r>
                  <a:rPr lang="de-DE" sz="600" kern="0" dirty="0">
                    <a:solidFill>
                      <a:srgbClr val="000000"/>
                    </a:solidFill>
                    <a:ea typeface="+mn-ea"/>
                    <a:cs typeface="Arial" pitchFamily="34" charset="0"/>
                  </a:rPr>
                  <a:t>Vertragsanbahnung</a:t>
                </a:r>
                <a:endParaRPr lang="de-DE" kern="0" dirty="0">
                  <a:solidFill>
                    <a:srgbClr val="000000"/>
                  </a:solidFill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697" name="Rectangle 303"/>
              <p:cNvSpPr>
                <a:spLocks noChangeArrowheads="1"/>
              </p:cNvSpPr>
              <p:nvPr/>
            </p:nvSpPr>
            <p:spPr bwMode="auto">
              <a:xfrm>
                <a:off x="2752" y="988"/>
                <a:ext cx="432" cy="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>
                  <a:defRPr/>
                </a:pPr>
                <a:r>
                  <a:rPr lang="de-DE" sz="600" kern="0" dirty="0">
                    <a:solidFill>
                      <a:srgbClr val="000000"/>
                    </a:solidFill>
                    <a:ea typeface="+mn-ea"/>
                    <a:cs typeface="Arial" pitchFamily="34" charset="0"/>
                  </a:rPr>
                  <a:t>Rechnungsstellung</a:t>
                </a:r>
                <a:endParaRPr lang="de-DE" kern="0" dirty="0">
                  <a:solidFill>
                    <a:srgbClr val="000000"/>
                  </a:solidFill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698" name="Rectangle 304"/>
              <p:cNvSpPr>
                <a:spLocks noChangeArrowheads="1"/>
              </p:cNvSpPr>
              <p:nvPr/>
            </p:nvSpPr>
            <p:spPr bwMode="auto">
              <a:xfrm>
                <a:off x="2764" y="1042"/>
                <a:ext cx="144" cy="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>
                  <a:defRPr/>
                </a:pPr>
                <a:r>
                  <a:rPr lang="de-DE" sz="600" kern="0" dirty="0">
                    <a:solidFill>
                      <a:srgbClr val="000000"/>
                    </a:solidFill>
                    <a:ea typeface="+mn-ea"/>
                    <a:cs typeface="Arial" pitchFamily="34" charset="0"/>
                  </a:rPr>
                  <a:t>SaaS</a:t>
                </a:r>
                <a:endParaRPr lang="de-DE" kern="0" dirty="0">
                  <a:solidFill>
                    <a:srgbClr val="000000"/>
                  </a:solidFill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699" name="Rectangle 305"/>
              <p:cNvSpPr>
                <a:spLocks noChangeArrowheads="1"/>
              </p:cNvSpPr>
              <p:nvPr/>
            </p:nvSpPr>
            <p:spPr bwMode="auto">
              <a:xfrm>
                <a:off x="2884" y="1042"/>
                <a:ext cx="48" cy="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>
                  <a:defRPr/>
                </a:pPr>
                <a:r>
                  <a:rPr lang="de-DE" sz="600" kern="0" dirty="0">
                    <a:solidFill>
                      <a:srgbClr val="000000"/>
                    </a:solidFill>
                    <a:ea typeface="+mn-ea"/>
                    <a:cs typeface="Arial" pitchFamily="34" charset="0"/>
                  </a:rPr>
                  <a:t>, </a:t>
                </a:r>
                <a:endParaRPr lang="de-DE" kern="0" dirty="0">
                  <a:solidFill>
                    <a:srgbClr val="000000"/>
                  </a:solidFill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700" name="Rectangle 306"/>
              <p:cNvSpPr>
                <a:spLocks noChangeArrowheads="1"/>
              </p:cNvSpPr>
              <p:nvPr/>
            </p:nvSpPr>
            <p:spPr bwMode="auto">
              <a:xfrm>
                <a:off x="2908" y="1042"/>
                <a:ext cx="144" cy="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>
                  <a:defRPr/>
                </a:pPr>
                <a:r>
                  <a:rPr lang="de-DE" sz="600" kern="0" dirty="0">
                    <a:solidFill>
                      <a:srgbClr val="000000"/>
                    </a:solidFill>
                    <a:ea typeface="+mn-ea"/>
                    <a:cs typeface="Arial" pitchFamily="34" charset="0"/>
                  </a:rPr>
                  <a:t>PaaS</a:t>
                </a:r>
                <a:endParaRPr lang="de-DE" kern="0" dirty="0">
                  <a:solidFill>
                    <a:srgbClr val="000000"/>
                  </a:solidFill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701" name="Rectangle 307"/>
              <p:cNvSpPr>
                <a:spLocks noChangeArrowheads="1"/>
              </p:cNvSpPr>
              <p:nvPr/>
            </p:nvSpPr>
            <p:spPr bwMode="auto">
              <a:xfrm>
                <a:off x="3028" y="1042"/>
                <a:ext cx="48" cy="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>
                  <a:defRPr/>
                </a:pPr>
                <a:r>
                  <a:rPr lang="de-DE" sz="600" kern="0" dirty="0">
                    <a:solidFill>
                      <a:srgbClr val="000000"/>
                    </a:solidFill>
                    <a:ea typeface="+mn-ea"/>
                    <a:cs typeface="Arial" pitchFamily="34" charset="0"/>
                  </a:rPr>
                  <a:t>, </a:t>
                </a:r>
                <a:endParaRPr lang="de-DE" kern="0" dirty="0">
                  <a:solidFill>
                    <a:srgbClr val="000000"/>
                  </a:solidFill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702" name="Rectangle 308"/>
              <p:cNvSpPr>
                <a:spLocks noChangeArrowheads="1"/>
              </p:cNvSpPr>
              <p:nvPr/>
            </p:nvSpPr>
            <p:spPr bwMode="auto">
              <a:xfrm>
                <a:off x="3052" y="1042"/>
                <a:ext cx="120" cy="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>
                  <a:defRPr/>
                </a:pPr>
                <a:r>
                  <a:rPr lang="de-DE" sz="600" kern="0" dirty="0">
                    <a:solidFill>
                      <a:srgbClr val="000000"/>
                    </a:solidFill>
                    <a:ea typeface="+mn-ea"/>
                    <a:cs typeface="Arial" pitchFamily="34" charset="0"/>
                  </a:rPr>
                  <a:t>IaaS</a:t>
                </a:r>
                <a:endParaRPr lang="de-DE" kern="0" dirty="0">
                  <a:solidFill>
                    <a:srgbClr val="000000"/>
                  </a:solidFill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703" name="Rectangle 309"/>
              <p:cNvSpPr>
                <a:spLocks noChangeArrowheads="1"/>
              </p:cNvSpPr>
              <p:nvPr/>
            </p:nvSpPr>
            <p:spPr bwMode="auto">
              <a:xfrm>
                <a:off x="2944" y="1288"/>
                <a:ext cx="54" cy="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>
                  <a:defRPr/>
                </a:pPr>
                <a:r>
                  <a:rPr lang="de-DE" sz="600" kern="0" dirty="0">
                    <a:solidFill>
                      <a:srgbClr val="000000"/>
                    </a:solidFill>
                    <a:ea typeface="+mn-ea"/>
                    <a:cs typeface="Arial" pitchFamily="34" charset="0"/>
                  </a:rPr>
                  <a:t>€</a:t>
                </a:r>
                <a:endParaRPr lang="de-DE" kern="0" dirty="0">
                  <a:solidFill>
                    <a:srgbClr val="000000"/>
                  </a:solidFill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704" name="Rectangle 310"/>
              <p:cNvSpPr>
                <a:spLocks noChangeArrowheads="1"/>
              </p:cNvSpPr>
              <p:nvPr/>
            </p:nvSpPr>
            <p:spPr bwMode="auto">
              <a:xfrm>
                <a:off x="2902" y="1378"/>
                <a:ext cx="156" cy="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>
                  <a:defRPr/>
                </a:pPr>
                <a:r>
                  <a:rPr lang="de-DE" sz="600" kern="0" dirty="0">
                    <a:solidFill>
                      <a:srgbClr val="000000"/>
                    </a:solidFill>
                    <a:ea typeface="+mn-ea"/>
                    <a:cs typeface="Arial" pitchFamily="34" charset="0"/>
                  </a:rPr>
                  <a:t>SaaS </a:t>
                </a:r>
                <a:endParaRPr lang="de-DE" kern="0" dirty="0">
                  <a:solidFill>
                    <a:srgbClr val="000000"/>
                  </a:solidFill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705" name="Rectangle 311"/>
              <p:cNvSpPr>
                <a:spLocks noChangeArrowheads="1"/>
              </p:cNvSpPr>
              <p:nvPr/>
            </p:nvSpPr>
            <p:spPr bwMode="auto">
              <a:xfrm>
                <a:off x="2788" y="1432"/>
                <a:ext cx="42" cy="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>
                  <a:defRPr/>
                </a:pPr>
                <a:r>
                  <a:rPr lang="de-DE" sz="600" kern="0" dirty="0">
                    <a:solidFill>
                      <a:srgbClr val="000000"/>
                    </a:solidFill>
                    <a:ea typeface="+mn-ea"/>
                    <a:cs typeface="Arial" pitchFamily="34" charset="0"/>
                  </a:rPr>
                  <a:t>(</a:t>
                </a:r>
                <a:endParaRPr lang="de-DE" kern="0" dirty="0">
                  <a:solidFill>
                    <a:srgbClr val="000000"/>
                  </a:solidFill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706" name="Rectangle 312"/>
              <p:cNvSpPr>
                <a:spLocks noChangeArrowheads="1"/>
              </p:cNvSpPr>
              <p:nvPr/>
            </p:nvSpPr>
            <p:spPr bwMode="auto">
              <a:xfrm>
                <a:off x="2806" y="1432"/>
                <a:ext cx="330" cy="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>
                  <a:defRPr/>
                </a:pPr>
                <a:r>
                  <a:rPr lang="de-DE" sz="600" kern="0" dirty="0">
                    <a:solidFill>
                      <a:srgbClr val="000000"/>
                    </a:solidFill>
                    <a:ea typeface="+mn-ea"/>
                    <a:cs typeface="Arial" pitchFamily="34" charset="0"/>
                  </a:rPr>
                  <a:t>Marktplattform</a:t>
                </a:r>
                <a:endParaRPr lang="de-DE" kern="0" dirty="0">
                  <a:solidFill>
                    <a:srgbClr val="000000"/>
                  </a:solidFill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707" name="Rectangle 313"/>
              <p:cNvSpPr>
                <a:spLocks noChangeArrowheads="1"/>
              </p:cNvSpPr>
              <p:nvPr/>
            </p:nvSpPr>
            <p:spPr bwMode="auto">
              <a:xfrm>
                <a:off x="3112" y="1432"/>
                <a:ext cx="42" cy="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>
                  <a:defRPr/>
                </a:pPr>
                <a:r>
                  <a:rPr lang="de-DE" sz="600" kern="0" dirty="0">
                    <a:solidFill>
                      <a:srgbClr val="000000"/>
                    </a:solidFill>
                    <a:ea typeface="+mn-ea"/>
                    <a:cs typeface="Arial" pitchFamily="34" charset="0"/>
                  </a:rPr>
                  <a:t>)</a:t>
                </a:r>
                <a:endParaRPr lang="de-DE" kern="0" dirty="0">
                  <a:solidFill>
                    <a:srgbClr val="000000"/>
                  </a:solidFill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708" name="Freeform 314"/>
              <p:cNvSpPr>
                <a:spLocks/>
              </p:cNvSpPr>
              <p:nvPr/>
            </p:nvSpPr>
            <p:spPr bwMode="auto">
              <a:xfrm>
                <a:off x="2170" y="926"/>
                <a:ext cx="226" cy="92"/>
              </a:xfrm>
              <a:custGeom>
                <a:avLst/>
                <a:gdLst/>
                <a:ahLst/>
                <a:cxnLst>
                  <a:cxn ang="0">
                    <a:pos x="128" y="245"/>
                  </a:cxn>
                  <a:cxn ang="0">
                    <a:pos x="480" y="245"/>
                  </a:cxn>
                  <a:cxn ang="0">
                    <a:pos x="483" y="242"/>
                  </a:cxn>
                  <a:cxn ang="0">
                    <a:pos x="604" y="121"/>
                  </a:cxn>
                  <a:cxn ang="0">
                    <a:pos x="604" y="121"/>
                  </a:cxn>
                  <a:cxn ang="0">
                    <a:pos x="483" y="0"/>
                  </a:cxn>
                  <a:cxn ang="0">
                    <a:pos x="480" y="5"/>
                  </a:cxn>
                  <a:cxn ang="0">
                    <a:pos x="128" y="5"/>
                  </a:cxn>
                  <a:cxn ang="0">
                    <a:pos x="121" y="0"/>
                  </a:cxn>
                  <a:cxn ang="0">
                    <a:pos x="0" y="121"/>
                  </a:cxn>
                  <a:cxn ang="0">
                    <a:pos x="121" y="242"/>
                  </a:cxn>
                  <a:cxn ang="0">
                    <a:pos x="128" y="245"/>
                  </a:cxn>
                </a:cxnLst>
                <a:rect l="0" t="0" r="r" b="b"/>
                <a:pathLst>
                  <a:path w="604" h="245">
                    <a:moveTo>
                      <a:pt x="128" y="245"/>
                    </a:moveTo>
                    <a:lnTo>
                      <a:pt x="480" y="245"/>
                    </a:lnTo>
                    <a:lnTo>
                      <a:pt x="483" y="242"/>
                    </a:lnTo>
                    <a:cubicBezTo>
                      <a:pt x="550" y="242"/>
                      <a:pt x="604" y="187"/>
                      <a:pt x="604" y="121"/>
                    </a:cubicBezTo>
                    <a:cubicBezTo>
                      <a:pt x="604" y="121"/>
                      <a:pt x="604" y="121"/>
                      <a:pt x="604" y="121"/>
                    </a:cubicBezTo>
                    <a:cubicBezTo>
                      <a:pt x="604" y="54"/>
                      <a:pt x="550" y="0"/>
                      <a:pt x="483" y="0"/>
                    </a:cubicBezTo>
                    <a:lnTo>
                      <a:pt x="480" y="5"/>
                    </a:lnTo>
                    <a:lnTo>
                      <a:pt x="128" y="5"/>
                    </a:lnTo>
                    <a:lnTo>
                      <a:pt x="121" y="0"/>
                    </a:lnTo>
                    <a:cubicBezTo>
                      <a:pt x="54" y="0"/>
                      <a:pt x="0" y="54"/>
                      <a:pt x="0" y="121"/>
                    </a:cubicBezTo>
                    <a:cubicBezTo>
                      <a:pt x="0" y="187"/>
                      <a:pt x="54" y="242"/>
                      <a:pt x="121" y="242"/>
                    </a:cubicBezTo>
                    <a:lnTo>
                      <a:pt x="128" y="245"/>
                    </a:lnTo>
                    <a:close/>
                  </a:path>
                </a:pathLst>
              </a:custGeom>
              <a:solidFill>
                <a:srgbClr val="D9D9D9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709" name="Freeform 315"/>
              <p:cNvSpPr>
                <a:spLocks/>
              </p:cNvSpPr>
              <p:nvPr/>
            </p:nvSpPr>
            <p:spPr bwMode="auto">
              <a:xfrm>
                <a:off x="2170" y="926"/>
                <a:ext cx="226" cy="92"/>
              </a:xfrm>
              <a:custGeom>
                <a:avLst/>
                <a:gdLst/>
                <a:ahLst/>
                <a:cxnLst>
                  <a:cxn ang="0">
                    <a:pos x="128" y="245"/>
                  </a:cxn>
                  <a:cxn ang="0">
                    <a:pos x="480" y="245"/>
                  </a:cxn>
                  <a:cxn ang="0">
                    <a:pos x="483" y="242"/>
                  </a:cxn>
                  <a:cxn ang="0">
                    <a:pos x="604" y="121"/>
                  </a:cxn>
                  <a:cxn ang="0">
                    <a:pos x="604" y="121"/>
                  </a:cxn>
                  <a:cxn ang="0">
                    <a:pos x="483" y="0"/>
                  </a:cxn>
                  <a:cxn ang="0">
                    <a:pos x="480" y="5"/>
                  </a:cxn>
                  <a:cxn ang="0">
                    <a:pos x="128" y="5"/>
                  </a:cxn>
                  <a:cxn ang="0">
                    <a:pos x="121" y="0"/>
                  </a:cxn>
                  <a:cxn ang="0">
                    <a:pos x="0" y="121"/>
                  </a:cxn>
                  <a:cxn ang="0">
                    <a:pos x="121" y="242"/>
                  </a:cxn>
                  <a:cxn ang="0">
                    <a:pos x="128" y="245"/>
                  </a:cxn>
                </a:cxnLst>
                <a:rect l="0" t="0" r="r" b="b"/>
                <a:pathLst>
                  <a:path w="604" h="245">
                    <a:moveTo>
                      <a:pt x="128" y="245"/>
                    </a:moveTo>
                    <a:lnTo>
                      <a:pt x="480" y="245"/>
                    </a:lnTo>
                    <a:lnTo>
                      <a:pt x="483" y="242"/>
                    </a:lnTo>
                    <a:cubicBezTo>
                      <a:pt x="550" y="242"/>
                      <a:pt x="604" y="187"/>
                      <a:pt x="604" y="121"/>
                    </a:cubicBezTo>
                    <a:cubicBezTo>
                      <a:pt x="604" y="121"/>
                      <a:pt x="604" y="121"/>
                      <a:pt x="604" y="121"/>
                    </a:cubicBezTo>
                    <a:cubicBezTo>
                      <a:pt x="604" y="54"/>
                      <a:pt x="550" y="0"/>
                      <a:pt x="483" y="0"/>
                    </a:cubicBezTo>
                    <a:lnTo>
                      <a:pt x="480" y="5"/>
                    </a:lnTo>
                    <a:lnTo>
                      <a:pt x="128" y="5"/>
                    </a:lnTo>
                    <a:lnTo>
                      <a:pt x="121" y="0"/>
                    </a:lnTo>
                    <a:cubicBezTo>
                      <a:pt x="54" y="0"/>
                      <a:pt x="0" y="54"/>
                      <a:pt x="0" y="121"/>
                    </a:cubicBezTo>
                    <a:cubicBezTo>
                      <a:pt x="0" y="187"/>
                      <a:pt x="54" y="242"/>
                      <a:pt x="121" y="242"/>
                    </a:cubicBezTo>
                    <a:lnTo>
                      <a:pt x="128" y="245"/>
                    </a:lnTo>
                    <a:close/>
                  </a:path>
                </a:pathLst>
              </a:cu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710" name="Oval 316"/>
              <p:cNvSpPr>
                <a:spLocks noChangeArrowheads="1"/>
              </p:cNvSpPr>
              <p:nvPr/>
            </p:nvSpPr>
            <p:spPr bwMode="auto">
              <a:xfrm>
                <a:off x="2191" y="947"/>
                <a:ext cx="48" cy="48"/>
              </a:xfrm>
              <a:prstGeom prst="ellipse">
                <a:avLst/>
              </a:prstGeom>
              <a:solidFill>
                <a:srgbClr val="1A1A1A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711" name="Oval 317"/>
              <p:cNvSpPr>
                <a:spLocks noChangeArrowheads="1"/>
              </p:cNvSpPr>
              <p:nvPr/>
            </p:nvSpPr>
            <p:spPr bwMode="auto">
              <a:xfrm>
                <a:off x="2191" y="947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712" name="Oval 318"/>
              <p:cNvSpPr>
                <a:spLocks noChangeArrowheads="1"/>
              </p:cNvSpPr>
              <p:nvPr/>
            </p:nvSpPr>
            <p:spPr bwMode="auto">
              <a:xfrm>
                <a:off x="2327" y="947"/>
                <a:ext cx="48" cy="48"/>
              </a:xfrm>
              <a:prstGeom prst="ellipse">
                <a:avLst/>
              </a:prstGeom>
              <a:solidFill>
                <a:srgbClr val="1A1A1A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713" name="Oval 319"/>
              <p:cNvSpPr>
                <a:spLocks noChangeArrowheads="1"/>
              </p:cNvSpPr>
              <p:nvPr/>
            </p:nvSpPr>
            <p:spPr bwMode="auto">
              <a:xfrm>
                <a:off x="2327" y="947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714" name="Freeform 320"/>
              <p:cNvSpPr>
                <a:spLocks/>
              </p:cNvSpPr>
              <p:nvPr/>
            </p:nvSpPr>
            <p:spPr bwMode="auto">
              <a:xfrm>
                <a:off x="2170" y="699"/>
                <a:ext cx="226" cy="91"/>
              </a:xfrm>
              <a:custGeom>
                <a:avLst/>
                <a:gdLst/>
                <a:ahLst/>
                <a:cxnLst>
                  <a:cxn ang="0">
                    <a:pos x="128" y="242"/>
                  </a:cxn>
                  <a:cxn ang="0">
                    <a:pos x="480" y="242"/>
                  </a:cxn>
                  <a:cxn ang="0">
                    <a:pos x="483" y="242"/>
                  </a:cxn>
                  <a:cxn ang="0">
                    <a:pos x="604" y="121"/>
                  </a:cxn>
                  <a:cxn ang="0">
                    <a:pos x="604" y="121"/>
                  </a:cxn>
                  <a:cxn ang="0">
                    <a:pos x="483" y="0"/>
                  </a:cxn>
                  <a:cxn ang="0">
                    <a:pos x="480" y="2"/>
                  </a:cxn>
                  <a:cxn ang="0">
                    <a:pos x="128" y="2"/>
                  </a:cxn>
                  <a:cxn ang="0">
                    <a:pos x="121" y="0"/>
                  </a:cxn>
                  <a:cxn ang="0">
                    <a:pos x="0" y="121"/>
                  </a:cxn>
                  <a:cxn ang="0">
                    <a:pos x="121" y="242"/>
                  </a:cxn>
                  <a:cxn ang="0">
                    <a:pos x="128" y="242"/>
                  </a:cxn>
                </a:cxnLst>
                <a:rect l="0" t="0" r="r" b="b"/>
                <a:pathLst>
                  <a:path w="604" h="242">
                    <a:moveTo>
                      <a:pt x="128" y="242"/>
                    </a:moveTo>
                    <a:lnTo>
                      <a:pt x="480" y="242"/>
                    </a:lnTo>
                    <a:lnTo>
                      <a:pt x="483" y="242"/>
                    </a:lnTo>
                    <a:cubicBezTo>
                      <a:pt x="550" y="242"/>
                      <a:pt x="604" y="188"/>
                      <a:pt x="604" y="121"/>
                    </a:cubicBezTo>
                    <a:cubicBezTo>
                      <a:pt x="604" y="121"/>
                      <a:pt x="604" y="121"/>
                      <a:pt x="604" y="121"/>
                    </a:cubicBezTo>
                    <a:cubicBezTo>
                      <a:pt x="604" y="54"/>
                      <a:pt x="550" y="0"/>
                      <a:pt x="483" y="0"/>
                    </a:cubicBezTo>
                    <a:lnTo>
                      <a:pt x="480" y="2"/>
                    </a:lnTo>
                    <a:lnTo>
                      <a:pt x="128" y="2"/>
                    </a:lnTo>
                    <a:lnTo>
                      <a:pt x="121" y="0"/>
                    </a:lnTo>
                    <a:cubicBezTo>
                      <a:pt x="54" y="0"/>
                      <a:pt x="0" y="54"/>
                      <a:pt x="0" y="121"/>
                    </a:cubicBezTo>
                    <a:cubicBezTo>
                      <a:pt x="0" y="188"/>
                      <a:pt x="54" y="242"/>
                      <a:pt x="121" y="242"/>
                    </a:cubicBezTo>
                    <a:lnTo>
                      <a:pt x="128" y="242"/>
                    </a:lnTo>
                    <a:close/>
                  </a:path>
                </a:pathLst>
              </a:custGeom>
              <a:solidFill>
                <a:srgbClr val="D9D9D9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715" name="Freeform 321"/>
              <p:cNvSpPr>
                <a:spLocks/>
              </p:cNvSpPr>
              <p:nvPr/>
            </p:nvSpPr>
            <p:spPr bwMode="auto">
              <a:xfrm>
                <a:off x="2170" y="699"/>
                <a:ext cx="226" cy="91"/>
              </a:xfrm>
              <a:custGeom>
                <a:avLst/>
                <a:gdLst/>
                <a:ahLst/>
                <a:cxnLst>
                  <a:cxn ang="0">
                    <a:pos x="128" y="242"/>
                  </a:cxn>
                  <a:cxn ang="0">
                    <a:pos x="480" y="242"/>
                  </a:cxn>
                  <a:cxn ang="0">
                    <a:pos x="483" y="242"/>
                  </a:cxn>
                  <a:cxn ang="0">
                    <a:pos x="604" y="121"/>
                  </a:cxn>
                  <a:cxn ang="0">
                    <a:pos x="604" y="121"/>
                  </a:cxn>
                  <a:cxn ang="0">
                    <a:pos x="483" y="0"/>
                  </a:cxn>
                  <a:cxn ang="0">
                    <a:pos x="480" y="2"/>
                  </a:cxn>
                  <a:cxn ang="0">
                    <a:pos x="128" y="2"/>
                  </a:cxn>
                  <a:cxn ang="0">
                    <a:pos x="121" y="0"/>
                  </a:cxn>
                  <a:cxn ang="0">
                    <a:pos x="0" y="121"/>
                  </a:cxn>
                  <a:cxn ang="0">
                    <a:pos x="121" y="242"/>
                  </a:cxn>
                  <a:cxn ang="0">
                    <a:pos x="128" y="242"/>
                  </a:cxn>
                </a:cxnLst>
                <a:rect l="0" t="0" r="r" b="b"/>
                <a:pathLst>
                  <a:path w="604" h="242">
                    <a:moveTo>
                      <a:pt x="128" y="242"/>
                    </a:moveTo>
                    <a:lnTo>
                      <a:pt x="480" y="242"/>
                    </a:lnTo>
                    <a:lnTo>
                      <a:pt x="483" y="242"/>
                    </a:lnTo>
                    <a:cubicBezTo>
                      <a:pt x="550" y="242"/>
                      <a:pt x="604" y="188"/>
                      <a:pt x="604" y="121"/>
                    </a:cubicBezTo>
                    <a:cubicBezTo>
                      <a:pt x="604" y="121"/>
                      <a:pt x="604" y="121"/>
                      <a:pt x="604" y="121"/>
                    </a:cubicBezTo>
                    <a:cubicBezTo>
                      <a:pt x="604" y="54"/>
                      <a:pt x="550" y="0"/>
                      <a:pt x="483" y="0"/>
                    </a:cubicBezTo>
                    <a:lnTo>
                      <a:pt x="480" y="2"/>
                    </a:lnTo>
                    <a:lnTo>
                      <a:pt x="128" y="2"/>
                    </a:lnTo>
                    <a:lnTo>
                      <a:pt x="121" y="0"/>
                    </a:lnTo>
                    <a:cubicBezTo>
                      <a:pt x="54" y="0"/>
                      <a:pt x="0" y="54"/>
                      <a:pt x="0" y="121"/>
                    </a:cubicBezTo>
                    <a:cubicBezTo>
                      <a:pt x="0" y="188"/>
                      <a:pt x="54" y="242"/>
                      <a:pt x="121" y="242"/>
                    </a:cubicBezTo>
                    <a:lnTo>
                      <a:pt x="128" y="242"/>
                    </a:lnTo>
                    <a:close/>
                  </a:path>
                </a:pathLst>
              </a:cu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716" name="Oval 322"/>
              <p:cNvSpPr>
                <a:spLocks noChangeArrowheads="1"/>
              </p:cNvSpPr>
              <p:nvPr/>
            </p:nvSpPr>
            <p:spPr bwMode="auto">
              <a:xfrm>
                <a:off x="2191" y="721"/>
                <a:ext cx="48" cy="48"/>
              </a:xfrm>
              <a:prstGeom prst="ellipse">
                <a:avLst/>
              </a:prstGeom>
              <a:solidFill>
                <a:srgbClr val="1A1A1A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717" name="Oval 323"/>
              <p:cNvSpPr>
                <a:spLocks noChangeArrowheads="1"/>
              </p:cNvSpPr>
              <p:nvPr/>
            </p:nvSpPr>
            <p:spPr bwMode="auto">
              <a:xfrm>
                <a:off x="2191" y="721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718" name="Oval 324"/>
              <p:cNvSpPr>
                <a:spLocks noChangeArrowheads="1"/>
              </p:cNvSpPr>
              <p:nvPr/>
            </p:nvSpPr>
            <p:spPr bwMode="auto">
              <a:xfrm>
                <a:off x="2327" y="721"/>
                <a:ext cx="48" cy="48"/>
              </a:xfrm>
              <a:prstGeom prst="ellipse">
                <a:avLst/>
              </a:prstGeom>
              <a:solidFill>
                <a:srgbClr val="1A1A1A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719" name="Oval 325"/>
              <p:cNvSpPr>
                <a:spLocks noChangeArrowheads="1"/>
              </p:cNvSpPr>
              <p:nvPr/>
            </p:nvSpPr>
            <p:spPr bwMode="auto">
              <a:xfrm>
                <a:off x="2327" y="721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720" name="Line 326"/>
              <p:cNvSpPr>
                <a:spLocks noChangeShapeType="1"/>
              </p:cNvSpPr>
              <p:nvPr/>
            </p:nvSpPr>
            <p:spPr bwMode="auto">
              <a:xfrm flipV="1">
                <a:off x="2218" y="814"/>
                <a:ext cx="1" cy="132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721" name="Freeform 327"/>
              <p:cNvSpPr>
                <a:spLocks/>
              </p:cNvSpPr>
              <p:nvPr/>
            </p:nvSpPr>
            <p:spPr bwMode="auto">
              <a:xfrm>
                <a:off x="2188" y="766"/>
                <a:ext cx="54" cy="54"/>
              </a:xfrm>
              <a:custGeom>
                <a:avLst/>
                <a:gdLst/>
                <a:ahLst/>
                <a:cxnLst>
                  <a:cxn ang="0">
                    <a:pos x="0" y="54"/>
                  </a:cxn>
                  <a:cxn ang="0">
                    <a:pos x="30" y="0"/>
                  </a:cxn>
                  <a:cxn ang="0">
                    <a:pos x="54" y="54"/>
                  </a:cxn>
                  <a:cxn ang="0">
                    <a:pos x="0" y="54"/>
                  </a:cxn>
                </a:cxnLst>
                <a:rect l="0" t="0" r="r" b="b"/>
                <a:pathLst>
                  <a:path w="54" h="54">
                    <a:moveTo>
                      <a:pt x="0" y="54"/>
                    </a:moveTo>
                    <a:lnTo>
                      <a:pt x="30" y="0"/>
                    </a:lnTo>
                    <a:lnTo>
                      <a:pt x="54" y="54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722" name="Line 328"/>
              <p:cNvSpPr>
                <a:spLocks noChangeShapeType="1"/>
              </p:cNvSpPr>
              <p:nvPr/>
            </p:nvSpPr>
            <p:spPr bwMode="auto">
              <a:xfrm>
                <a:off x="2350" y="766"/>
                <a:ext cx="1" cy="13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723" name="Freeform 329"/>
              <p:cNvSpPr>
                <a:spLocks/>
              </p:cNvSpPr>
              <p:nvPr/>
            </p:nvSpPr>
            <p:spPr bwMode="auto">
              <a:xfrm>
                <a:off x="2326" y="898"/>
                <a:ext cx="54" cy="48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24" y="48"/>
                  </a:cxn>
                  <a:cxn ang="0">
                    <a:pos x="0" y="0"/>
                  </a:cxn>
                  <a:cxn ang="0">
                    <a:pos x="54" y="0"/>
                  </a:cxn>
                </a:cxnLst>
                <a:rect l="0" t="0" r="r" b="b"/>
                <a:pathLst>
                  <a:path w="54" h="48">
                    <a:moveTo>
                      <a:pt x="54" y="0"/>
                    </a:moveTo>
                    <a:lnTo>
                      <a:pt x="24" y="48"/>
                    </a:lnTo>
                    <a:lnTo>
                      <a:pt x="0" y="0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724" name="Freeform 330"/>
              <p:cNvSpPr>
                <a:spLocks/>
              </p:cNvSpPr>
              <p:nvPr/>
            </p:nvSpPr>
            <p:spPr bwMode="auto">
              <a:xfrm>
                <a:off x="478" y="1872"/>
                <a:ext cx="93" cy="227"/>
              </a:xfrm>
              <a:custGeom>
                <a:avLst/>
                <a:gdLst/>
                <a:ahLst/>
                <a:cxnLst>
                  <a:cxn ang="0">
                    <a:pos x="240" y="490"/>
                  </a:cxn>
                  <a:cxn ang="0">
                    <a:pos x="240" y="122"/>
                  </a:cxn>
                  <a:cxn ang="0">
                    <a:pos x="248" y="121"/>
                  </a:cxn>
                  <a:cxn ang="0">
                    <a:pos x="127" y="0"/>
                  </a:cxn>
                  <a:cxn ang="0">
                    <a:pos x="127" y="0"/>
                  </a:cxn>
                  <a:cxn ang="0">
                    <a:pos x="6" y="121"/>
                  </a:cxn>
                  <a:cxn ang="0">
                    <a:pos x="0" y="122"/>
                  </a:cxn>
                  <a:cxn ang="0">
                    <a:pos x="0" y="490"/>
                  </a:cxn>
                  <a:cxn ang="0">
                    <a:pos x="6" y="484"/>
                  </a:cxn>
                  <a:cxn ang="0">
                    <a:pos x="127" y="605"/>
                  </a:cxn>
                  <a:cxn ang="0">
                    <a:pos x="248" y="484"/>
                  </a:cxn>
                  <a:cxn ang="0">
                    <a:pos x="240" y="490"/>
                  </a:cxn>
                </a:cxnLst>
                <a:rect l="0" t="0" r="r" b="b"/>
                <a:pathLst>
                  <a:path w="248" h="605">
                    <a:moveTo>
                      <a:pt x="240" y="490"/>
                    </a:moveTo>
                    <a:lnTo>
                      <a:pt x="240" y="122"/>
                    </a:lnTo>
                    <a:lnTo>
                      <a:pt x="248" y="121"/>
                    </a:lnTo>
                    <a:cubicBezTo>
                      <a:pt x="248" y="55"/>
                      <a:pt x="194" y="0"/>
                      <a:pt x="127" y="0"/>
                    </a:cubicBezTo>
                    <a:cubicBezTo>
                      <a:pt x="127" y="0"/>
                      <a:pt x="127" y="0"/>
                      <a:pt x="127" y="0"/>
                    </a:cubicBezTo>
                    <a:cubicBezTo>
                      <a:pt x="61" y="0"/>
                      <a:pt x="6" y="55"/>
                      <a:pt x="6" y="121"/>
                    </a:cubicBezTo>
                    <a:lnTo>
                      <a:pt x="0" y="122"/>
                    </a:lnTo>
                    <a:lnTo>
                      <a:pt x="0" y="490"/>
                    </a:lnTo>
                    <a:lnTo>
                      <a:pt x="6" y="484"/>
                    </a:lnTo>
                    <a:cubicBezTo>
                      <a:pt x="6" y="551"/>
                      <a:pt x="61" y="605"/>
                      <a:pt x="127" y="605"/>
                    </a:cubicBezTo>
                    <a:cubicBezTo>
                      <a:pt x="194" y="605"/>
                      <a:pt x="248" y="551"/>
                      <a:pt x="248" y="484"/>
                    </a:cubicBezTo>
                    <a:lnTo>
                      <a:pt x="240" y="490"/>
                    </a:lnTo>
                    <a:close/>
                  </a:path>
                </a:pathLst>
              </a:custGeom>
              <a:solidFill>
                <a:srgbClr val="D9D9D9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725" name="Freeform 331"/>
              <p:cNvSpPr>
                <a:spLocks/>
              </p:cNvSpPr>
              <p:nvPr/>
            </p:nvSpPr>
            <p:spPr bwMode="auto">
              <a:xfrm>
                <a:off x="478" y="1872"/>
                <a:ext cx="93" cy="227"/>
              </a:xfrm>
              <a:custGeom>
                <a:avLst/>
                <a:gdLst/>
                <a:ahLst/>
                <a:cxnLst>
                  <a:cxn ang="0">
                    <a:pos x="240" y="490"/>
                  </a:cxn>
                  <a:cxn ang="0">
                    <a:pos x="240" y="122"/>
                  </a:cxn>
                  <a:cxn ang="0">
                    <a:pos x="248" y="121"/>
                  </a:cxn>
                  <a:cxn ang="0">
                    <a:pos x="127" y="0"/>
                  </a:cxn>
                  <a:cxn ang="0">
                    <a:pos x="127" y="0"/>
                  </a:cxn>
                  <a:cxn ang="0">
                    <a:pos x="6" y="121"/>
                  </a:cxn>
                  <a:cxn ang="0">
                    <a:pos x="0" y="122"/>
                  </a:cxn>
                  <a:cxn ang="0">
                    <a:pos x="0" y="490"/>
                  </a:cxn>
                  <a:cxn ang="0">
                    <a:pos x="6" y="484"/>
                  </a:cxn>
                  <a:cxn ang="0">
                    <a:pos x="127" y="605"/>
                  </a:cxn>
                  <a:cxn ang="0">
                    <a:pos x="248" y="484"/>
                  </a:cxn>
                  <a:cxn ang="0">
                    <a:pos x="240" y="490"/>
                  </a:cxn>
                </a:cxnLst>
                <a:rect l="0" t="0" r="r" b="b"/>
                <a:pathLst>
                  <a:path w="248" h="605">
                    <a:moveTo>
                      <a:pt x="240" y="490"/>
                    </a:moveTo>
                    <a:lnTo>
                      <a:pt x="240" y="122"/>
                    </a:lnTo>
                    <a:lnTo>
                      <a:pt x="248" y="121"/>
                    </a:lnTo>
                    <a:cubicBezTo>
                      <a:pt x="248" y="55"/>
                      <a:pt x="194" y="0"/>
                      <a:pt x="127" y="0"/>
                    </a:cubicBezTo>
                    <a:cubicBezTo>
                      <a:pt x="127" y="0"/>
                      <a:pt x="127" y="0"/>
                      <a:pt x="127" y="0"/>
                    </a:cubicBezTo>
                    <a:cubicBezTo>
                      <a:pt x="61" y="0"/>
                      <a:pt x="6" y="55"/>
                      <a:pt x="6" y="121"/>
                    </a:cubicBezTo>
                    <a:lnTo>
                      <a:pt x="0" y="122"/>
                    </a:lnTo>
                    <a:lnTo>
                      <a:pt x="0" y="490"/>
                    </a:lnTo>
                    <a:lnTo>
                      <a:pt x="6" y="484"/>
                    </a:lnTo>
                    <a:cubicBezTo>
                      <a:pt x="6" y="551"/>
                      <a:pt x="61" y="605"/>
                      <a:pt x="127" y="605"/>
                    </a:cubicBezTo>
                    <a:cubicBezTo>
                      <a:pt x="194" y="605"/>
                      <a:pt x="248" y="551"/>
                      <a:pt x="248" y="484"/>
                    </a:cubicBezTo>
                    <a:lnTo>
                      <a:pt x="240" y="490"/>
                    </a:lnTo>
                    <a:close/>
                  </a:path>
                </a:pathLst>
              </a:cu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726" name="Oval 332"/>
              <p:cNvSpPr>
                <a:spLocks noChangeArrowheads="1"/>
              </p:cNvSpPr>
              <p:nvPr/>
            </p:nvSpPr>
            <p:spPr bwMode="auto">
              <a:xfrm>
                <a:off x="502" y="2030"/>
                <a:ext cx="48" cy="48"/>
              </a:xfrm>
              <a:prstGeom prst="ellipse">
                <a:avLst/>
              </a:prstGeom>
              <a:solidFill>
                <a:srgbClr val="1A1A1A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727" name="Oval 333"/>
              <p:cNvSpPr>
                <a:spLocks noChangeArrowheads="1"/>
              </p:cNvSpPr>
              <p:nvPr/>
            </p:nvSpPr>
            <p:spPr bwMode="auto">
              <a:xfrm>
                <a:off x="502" y="2030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728" name="Oval 334"/>
              <p:cNvSpPr>
                <a:spLocks noChangeArrowheads="1"/>
              </p:cNvSpPr>
              <p:nvPr/>
            </p:nvSpPr>
            <p:spPr bwMode="auto">
              <a:xfrm>
                <a:off x="502" y="1893"/>
                <a:ext cx="48" cy="48"/>
              </a:xfrm>
              <a:prstGeom prst="ellipse">
                <a:avLst/>
              </a:prstGeom>
              <a:solidFill>
                <a:srgbClr val="1A1A1A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729" name="Oval 335"/>
              <p:cNvSpPr>
                <a:spLocks noChangeArrowheads="1"/>
              </p:cNvSpPr>
              <p:nvPr/>
            </p:nvSpPr>
            <p:spPr bwMode="auto">
              <a:xfrm>
                <a:off x="502" y="1893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730" name="Freeform 336"/>
              <p:cNvSpPr>
                <a:spLocks/>
              </p:cNvSpPr>
              <p:nvPr/>
            </p:nvSpPr>
            <p:spPr bwMode="auto">
              <a:xfrm>
                <a:off x="249" y="1872"/>
                <a:ext cx="91" cy="227"/>
              </a:xfrm>
              <a:custGeom>
                <a:avLst/>
                <a:gdLst/>
                <a:ahLst/>
                <a:cxnLst>
                  <a:cxn ang="0">
                    <a:pos x="242" y="490"/>
                  </a:cxn>
                  <a:cxn ang="0">
                    <a:pos x="242" y="122"/>
                  </a:cxn>
                  <a:cxn ang="0">
                    <a:pos x="242" y="121"/>
                  </a:cxn>
                  <a:cxn ang="0">
                    <a:pos x="121" y="0"/>
                  </a:cxn>
                  <a:cxn ang="0">
                    <a:pos x="121" y="0"/>
                  </a:cxn>
                  <a:cxn ang="0">
                    <a:pos x="0" y="121"/>
                  </a:cxn>
                  <a:cxn ang="0">
                    <a:pos x="2" y="122"/>
                  </a:cxn>
                  <a:cxn ang="0">
                    <a:pos x="2" y="490"/>
                  </a:cxn>
                  <a:cxn ang="0">
                    <a:pos x="0" y="484"/>
                  </a:cxn>
                  <a:cxn ang="0">
                    <a:pos x="121" y="605"/>
                  </a:cxn>
                  <a:cxn ang="0">
                    <a:pos x="242" y="484"/>
                  </a:cxn>
                  <a:cxn ang="0">
                    <a:pos x="242" y="490"/>
                  </a:cxn>
                </a:cxnLst>
                <a:rect l="0" t="0" r="r" b="b"/>
                <a:pathLst>
                  <a:path w="242" h="605">
                    <a:moveTo>
                      <a:pt x="242" y="490"/>
                    </a:moveTo>
                    <a:lnTo>
                      <a:pt x="242" y="122"/>
                    </a:lnTo>
                    <a:lnTo>
                      <a:pt x="242" y="121"/>
                    </a:lnTo>
                    <a:cubicBezTo>
                      <a:pt x="242" y="55"/>
                      <a:pt x="188" y="0"/>
                      <a:pt x="121" y="0"/>
                    </a:cubicBezTo>
                    <a:cubicBezTo>
                      <a:pt x="121" y="0"/>
                      <a:pt x="121" y="0"/>
                      <a:pt x="121" y="0"/>
                    </a:cubicBezTo>
                    <a:cubicBezTo>
                      <a:pt x="54" y="0"/>
                      <a:pt x="0" y="55"/>
                      <a:pt x="0" y="121"/>
                    </a:cubicBezTo>
                    <a:lnTo>
                      <a:pt x="2" y="122"/>
                    </a:lnTo>
                    <a:lnTo>
                      <a:pt x="2" y="490"/>
                    </a:lnTo>
                    <a:lnTo>
                      <a:pt x="0" y="484"/>
                    </a:lnTo>
                    <a:cubicBezTo>
                      <a:pt x="0" y="551"/>
                      <a:pt x="54" y="605"/>
                      <a:pt x="121" y="605"/>
                    </a:cubicBezTo>
                    <a:cubicBezTo>
                      <a:pt x="188" y="605"/>
                      <a:pt x="242" y="551"/>
                      <a:pt x="242" y="484"/>
                    </a:cubicBezTo>
                    <a:lnTo>
                      <a:pt x="242" y="490"/>
                    </a:lnTo>
                    <a:close/>
                  </a:path>
                </a:pathLst>
              </a:custGeom>
              <a:solidFill>
                <a:srgbClr val="D9D9D9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731" name="Freeform 337"/>
              <p:cNvSpPr>
                <a:spLocks/>
              </p:cNvSpPr>
              <p:nvPr/>
            </p:nvSpPr>
            <p:spPr bwMode="auto">
              <a:xfrm>
                <a:off x="249" y="1872"/>
                <a:ext cx="91" cy="227"/>
              </a:xfrm>
              <a:custGeom>
                <a:avLst/>
                <a:gdLst/>
                <a:ahLst/>
                <a:cxnLst>
                  <a:cxn ang="0">
                    <a:pos x="242" y="490"/>
                  </a:cxn>
                  <a:cxn ang="0">
                    <a:pos x="242" y="122"/>
                  </a:cxn>
                  <a:cxn ang="0">
                    <a:pos x="242" y="121"/>
                  </a:cxn>
                  <a:cxn ang="0">
                    <a:pos x="121" y="0"/>
                  </a:cxn>
                  <a:cxn ang="0">
                    <a:pos x="121" y="0"/>
                  </a:cxn>
                  <a:cxn ang="0">
                    <a:pos x="0" y="121"/>
                  </a:cxn>
                  <a:cxn ang="0">
                    <a:pos x="2" y="122"/>
                  </a:cxn>
                  <a:cxn ang="0">
                    <a:pos x="2" y="490"/>
                  </a:cxn>
                  <a:cxn ang="0">
                    <a:pos x="0" y="484"/>
                  </a:cxn>
                  <a:cxn ang="0">
                    <a:pos x="121" y="605"/>
                  </a:cxn>
                  <a:cxn ang="0">
                    <a:pos x="242" y="484"/>
                  </a:cxn>
                  <a:cxn ang="0">
                    <a:pos x="242" y="490"/>
                  </a:cxn>
                </a:cxnLst>
                <a:rect l="0" t="0" r="r" b="b"/>
                <a:pathLst>
                  <a:path w="242" h="605">
                    <a:moveTo>
                      <a:pt x="242" y="490"/>
                    </a:moveTo>
                    <a:lnTo>
                      <a:pt x="242" y="122"/>
                    </a:lnTo>
                    <a:lnTo>
                      <a:pt x="242" y="121"/>
                    </a:lnTo>
                    <a:cubicBezTo>
                      <a:pt x="242" y="55"/>
                      <a:pt x="188" y="0"/>
                      <a:pt x="121" y="0"/>
                    </a:cubicBezTo>
                    <a:cubicBezTo>
                      <a:pt x="121" y="0"/>
                      <a:pt x="121" y="0"/>
                      <a:pt x="121" y="0"/>
                    </a:cubicBezTo>
                    <a:cubicBezTo>
                      <a:pt x="54" y="0"/>
                      <a:pt x="0" y="55"/>
                      <a:pt x="0" y="121"/>
                    </a:cubicBezTo>
                    <a:lnTo>
                      <a:pt x="2" y="122"/>
                    </a:lnTo>
                    <a:lnTo>
                      <a:pt x="2" y="490"/>
                    </a:lnTo>
                    <a:lnTo>
                      <a:pt x="0" y="484"/>
                    </a:lnTo>
                    <a:cubicBezTo>
                      <a:pt x="0" y="551"/>
                      <a:pt x="54" y="605"/>
                      <a:pt x="121" y="605"/>
                    </a:cubicBezTo>
                    <a:cubicBezTo>
                      <a:pt x="188" y="605"/>
                      <a:pt x="242" y="551"/>
                      <a:pt x="242" y="484"/>
                    </a:cubicBezTo>
                    <a:lnTo>
                      <a:pt x="242" y="490"/>
                    </a:lnTo>
                    <a:close/>
                  </a:path>
                </a:pathLst>
              </a:cu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732" name="Oval 338"/>
              <p:cNvSpPr>
                <a:spLocks noChangeArrowheads="1"/>
              </p:cNvSpPr>
              <p:nvPr/>
            </p:nvSpPr>
            <p:spPr bwMode="auto">
              <a:xfrm>
                <a:off x="271" y="2030"/>
                <a:ext cx="48" cy="48"/>
              </a:xfrm>
              <a:prstGeom prst="ellipse">
                <a:avLst/>
              </a:prstGeom>
              <a:solidFill>
                <a:srgbClr val="1A1A1A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733" name="Oval 339"/>
              <p:cNvSpPr>
                <a:spLocks noChangeArrowheads="1"/>
              </p:cNvSpPr>
              <p:nvPr/>
            </p:nvSpPr>
            <p:spPr bwMode="auto">
              <a:xfrm>
                <a:off x="271" y="2030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734" name="Oval 340"/>
              <p:cNvSpPr>
                <a:spLocks noChangeArrowheads="1"/>
              </p:cNvSpPr>
              <p:nvPr/>
            </p:nvSpPr>
            <p:spPr bwMode="auto">
              <a:xfrm>
                <a:off x="271" y="1893"/>
                <a:ext cx="48" cy="48"/>
              </a:xfrm>
              <a:prstGeom prst="ellipse">
                <a:avLst/>
              </a:prstGeom>
              <a:solidFill>
                <a:srgbClr val="1A1A1A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735" name="Oval 341"/>
              <p:cNvSpPr>
                <a:spLocks noChangeArrowheads="1"/>
              </p:cNvSpPr>
              <p:nvPr/>
            </p:nvSpPr>
            <p:spPr bwMode="auto">
              <a:xfrm>
                <a:off x="271" y="1893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736" name="Line 342"/>
              <p:cNvSpPr>
                <a:spLocks noChangeShapeType="1"/>
              </p:cNvSpPr>
              <p:nvPr/>
            </p:nvSpPr>
            <p:spPr bwMode="auto">
              <a:xfrm>
                <a:off x="316" y="1918"/>
                <a:ext cx="138" cy="1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737" name="Freeform 343"/>
              <p:cNvSpPr>
                <a:spLocks/>
              </p:cNvSpPr>
              <p:nvPr/>
            </p:nvSpPr>
            <p:spPr bwMode="auto">
              <a:xfrm>
                <a:off x="448" y="1894"/>
                <a:ext cx="54" cy="4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4" y="24"/>
                  </a:cxn>
                  <a:cxn ang="0">
                    <a:pos x="0" y="48"/>
                  </a:cxn>
                  <a:cxn ang="0">
                    <a:pos x="0" y="0"/>
                  </a:cxn>
                </a:cxnLst>
                <a:rect l="0" t="0" r="r" b="b"/>
                <a:pathLst>
                  <a:path w="54" h="48">
                    <a:moveTo>
                      <a:pt x="0" y="0"/>
                    </a:moveTo>
                    <a:lnTo>
                      <a:pt x="54" y="24"/>
                    </a:lnTo>
                    <a:lnTo>
                      <a:pt x="0" y="4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738" name="Line 344"/>
              <p:cNvSpPr>
                <a:spLocks noChangeShapeType="1"/>
              </p:cNvSpPr>
              <p:nvPr/>
            </p:nvSpPr>
            <p:spPr bwMode="auto">
              <a:xfrm flipH="1">
                <a:off x="364" y="2056"/>
                <a:ext cx="138" cy="1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739" name="Freeform 345"/>
              <p:cNvSpPr>
                <a:spLocks/>
              </p:cNvSpPr>
              <p:nvPr/>
            </p:nvSpPr>
            <p:spPr bwMode="auto">
              <a:xfrm>
                <a:off x="316" y="2026"/>
                <a:ext cx="54" cy="54"/>
              </a:xfrm>
              <a:custGeom>
                <a:avLst/>
                <a:gdLst/>
                <a:ahLst/>
                <a:cxnLst>
                  <a:cxn ang="0">
                    <a:pos x="54" y="54"/>
                  </a:cxn>
                  <a:cxn ang="0">
                    <a:pos x="0" y="30"/>
                  </a:cxn>
                  <a:cxn ang="0">
                    <a:pos x="54" y="0"/>
                  </a:cxn>
                  <a:cxn ang="0">
                    <a:pos x="54" y="54"/>
                  </a:cxn>
                </a:cxnLst>
                <a:rect l="0" t="0" r="r" b="b"/>
                <a:pathLst>
                  <a:path w="54" h="54">
                    <a:moveTo>
                      <a:pt x="54" y="54"/>
                    </a:moveTo>
                    <a:lnTo>
                      <a:pt x="0" y="30"/>
                    </a:lnTo>
                    <a:lnTo>
                      <a:pt x="54" y="0"/>
                    </a:lnTo>
                    <a:lnTo>
                      <a:pt x="54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740" name="Rectangle 346"/>
              <p:cNvSpPr>
                <a:spLocks noChangeArrowheads="1"/>
              </p:cNvSpPr>
              <p:nvPr/>
            </p:nvSpPr>
            <p:spPr bwMode="auto">
              <a:xfrm rot="16200000">
                <a:off x="384" y="2161"/>
                <a:ext cx="54" cy="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>
                  <a:defRPr/>
                </a:pPr>
                <a:r>
                  <a:rPr lang="de-DE" sz="600" kern="0" dirty="0">
                    <a:solidFill>
                      <a:srgbClr val="000000"/>
                    </a:solidFill>
                    <a:ea typeface="+mn-ea"/>
                    <a:cs typeface="Arial" pitchFamily="34" charset="0"/>
                  </a:rPr>
                  <a:t>€</a:t>
                </a:r>
                <a:endParaRPr lang="de-DE" kern="0" dirty="0">
                  <a:solidFill>
                    <a:srgbClr val="000000"/>
                  </a:solidFill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741" name="Rectangle 347"/>
              <p:cNvSpPr>
                <a:spLocks noChangeArrowheads="1"/>
              </p:cNvSpPr>
              <p:nvPr/>
            </p:nvSpPr>
            <p:spPr bwMode="auto">
              <a:xfrm rot="16200000">
                <a:off x="384" y="1819"/>
                <a:ext cx="54" cy="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>
                  <a:defRPr/>
                </a:pPr>
                <a:r>
                  <a:rPr lang="de-DE" sz="600" kern="0" dirty="0">
                    <a:solidFill>
                      <a:srgbClr val="000000"/>
                    </a:solidFill>
                    <a:ea typeface="+mn-ea"/>
                    <a:cs typeface="Arial" pitchFamily="34" charset="0"/>
                  </a:rPr>
                  <a:t>B</a:t>
                </a:r>
                <a:endParaRPr lang="de-DE" kern="0" dirty="0">
                  <a:solidFill>
                    <a:srgbClr val="000000"/>
                  </a:solidFill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742" name="Rectangle 348"/>
              <p:cNvSpPr>
                <a:spLocks noChangeArrowheads="1"/>
              </p:cNvSpPr>
              <p:nvPr/>
            </p:nvSpPr>
            <p:spPr bwMode="auto">
              <a:xfrm rot="16200000">
                <a:off x="384" y="1789"/>
                <a:ext cx="54" cy="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>
                  <a:defRPr/>
                </a:pPr>
                <a:r>
                  <a:rPr lang="de-DE" sz="600" kern="0" dirty="0">
                    <a:solidFill>
                      <a:srgbClr val="000000"/>
                    </a:solidFill>
                    <a:ea typeface="+mn-ea"/>
                    <a:cs typeface="Arial" pitchFamily="34" charset="0"/>
                  </a:rPr>
                  <a:t>e</a:t>
                </a:r>
                <a:endParaRPr lang="de-DE" kern="0" dirty="0">
                  <a:solidFill>
                    <a:srgbClr val="000000"/>
                  </a:solidFill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743" name="Rectangle 349"/>
              <p:cNvSpPr>
                <a:spLocks noChangeArrowheads="1"/>
              </p:cNvSpPr>
              <p:nvPr/>
            </p:nvSpPr>
            <p:spPr bwMode="auto">
              <a:xfrm rot="16200000">
                <a:off x="390" y="1771"/>
                <a:ext cx="42" cy="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>
                  <a:defRPr/>
                </a:pPr>
                <a:r>
                  <a:rPr lang="de-DE" sz="600" kern="0" dirty="0">
                    <a:solidFill>
                      <a:srgbClr val="000000"/>
                    </a:solidFill>
                    <a:ea typeface="+mn-ea"/>
                    <a:cs typeface="Arial" pitchFamily="34" charset="0"/>
                  </a:rPr>
                  <a:t>r</a:t>
                </a:r>
                <a:endParaRPr lang="de-DE" kern="0" dirty="0">
                  <a:solidFill>
                    <a:srgbClr val="000000"/>
                  </a:solidFill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744" name="Rectangle 350"/>
              <p:cNvSpPr>
                <a:spLocks noChangeArrowheads="1"/>
              </p:cNvSpPr>
              <p:nvPr/>
            </p:nvSpPr>
            <p:spPr bwMode="auto">
              <a:xfrm rot="16200000">
                <a:off x="384" y="1747"/>
                <a:ext cx="54" cy="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>
                  <a:defRPr/>
                </a:pPr>
                <a:r>
                  <a:rPr lang="de-DE" sz="600" kern="0" dirty="0">
                    <a:solidFill>
                      <a:srgbClr val="000000"/>
                    </a:solidFill>
                    <a:ea typeface="+mn-ea"/>
                    <a:cs typeface="Arial" pitchFamily="34" charset="0"/>
                  </a:rPr>
                  <a:t>a</a:t>
                </a:r>
                <a:endParaRPr lang="de-DE" kern="0" dirty="0">
                  <a:solidFill>
                    <a:srgbClr val="000000"/>
                  </a:solidFill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745" name="Rectangle 351"/>
              <p:cNvSpPr>
                <a:spLocks noChangeArrowheads="1"/>
              </p:cNvSpPr>
              <p:nvPr/>
            </p:nvSpPr>
            <p:spPr bwMode="auto">
              <a:xfrm rot="16200000">
                <a:off x="393" y="1732"/>
                <a:ext cx="36" cy="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>
                  <a:defRPr/>
                </a:pPr>
                <a:r>
                  <a:rPr lang="de-DE" sz="600" kern="0" dirty="0">
                    <a:solidFill>
                      <a:srgbClr val="000000"/>
                    </a:solidFill>
                    <a:ea typeface="+mn-ea"/>
                    <a:cs typeface="Arial" pitchFamily="34" charset="0"/>
                  </a:rPr>
                  <a:t>t</a:t>
                </a:r>
                <a:endParaRPr lang="de-DE" kern="0" dirty="0">
                  <a:solidFill>
                    <a:srgbClr val="000000"/>
                  </a:solidFill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746" name="Rectangle 352"/>
              <p:cNvSpPr>
                <a:spLocks noChangeArrowheads="1"/>
              </p:cNvSpPr>
              <p:nvPr/>
            </p:nvSpPr>
            <p:spPr bwMode="auto">
              <a:xfrm rot="16200000">
                <a:off x="384" y="1705"/>
                <a:ext cx="54" cy="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>
                  <a:defRPr/>
                </a:pPr>
                <a:r>
                  <a:rPr lang="de-DE" sz="600" kern="0" dirty="0">
                    <a:solidFill>
                      <a:srgbClr val="000000"/>
                    </a:solidFill>
                    <a:ea typeface="+mn-ea"/>
                    <a:cs typeface="Arial" pitchFamily="34" charset="0"/>
                  </a:rPr>
                  <a:t>u</a:t>
                </a:r>
                <a:endParaRPr lang="de-DE" kern="0" dirty="0">
                  <a:solidFill>
                    <a:srgbClr val="000000"/>
                  </a:solidFill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747" name="Rectangle 353"/>
              <p:cNvSpPr>
                <a:spLocks noChangeArrowheads="1"/>
              </p:cNvSpPr>
              <p:nvPr/>
            </p:nvSpPr>
            <p:spPr bwMode="auto">
              <a:xfrm rot="16200000">
                <a:off x="384" y="1681"/>
                <a:ext cx="54" cy="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>
                  <a:defRPr/>
                </a:pPr>
                <a:r>
                  <a:rPr lang="de-DE" sz="600" kern="0" dirty="0">
                    <a:solidFill>
                      <a:srgbClr val="000000"/>
                    </a:solidFill>
                    <a:ea typeface="+mn-ea"/>
                    <a:cs typeface="Arial" pitchFamily="34" charset="0"/>
                  </a:rPr>
                  <a:t>n</a:t>
                </a:r>
                <a:endParaRPr lang="de-DE" kern="0" dirty="0">
                  <a:solidFill>
                    <a:srgbClr val="000000"/>
                  </a:solidFill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748" name="Rectangle 354"/>
              <p:cNvSpPr>
                <a:spLocks noChangeArrowheads="1"/>
              </p:cNvSpPr>
              <p:nvPr/>
            </p:nvSpPr>
            <p:spPr bwMode="auto">
              <a:xfrm rot="16200000">
                <a:off x="384" y="1651"/>
                <a:ext cx="54" cy="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>
                  <a:defRPr/>
                </a:pPr>
                <a:r>
                  <a:rPr lang="de-DE" sz="600" kern="0" dirty="0">
                    <a:solidFill>
                      <a:srgbClr val="000000"/>
                    </a:solidFill>
                    <a:ea typeface="+mn-ea"/>
                    <a:cs typeface="Arial" pitchFamily="34" charset="0"/>
                  </a:rPr>
                  <a:t>g</a:t>
                </a:r>
                <a:endParaRPr lang="de-DE" kern="0" dirty="0">
                  <a:solidFill>
                    <a:srgbClr val="000000"/>
                  </a:solidFill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749" name="Rectangle 355"/>
              <p:cNvSpPr>
                <a:spLocks noChangeArrowheads="1"/>
              </p:cNvSpPr>
              <p:nvPr/>
            </p:nvSpPr>
            <p:spPr bwMode="auto">
              <a:xfrm>
                <a:off x="1738" y="3124"/>
                <a:ext cx="330" cy="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>
                  <a:defRPr/>
                </a:pPr>
                <a:r>
                  <a:rPr lang="de-DE" sz="600" kern="0" dirty="0">
                    <a:solidFill>
                      <a:srgbClr val="000000"/>
                    </a:solidFill>
                    <a:ea typeface="+mn-ea"/>
                    <a:cs typeface="Arial" pitchFamily="34" charset="0"/>
                  </a:rPr>
                  <a:t>Marktplattform</a:t>
                </a:r>
                <a:endParaRPr lang="de-DE" kern="0" dirty="0">
                  <a:solidFill>
                    <a:srgbClr val="000000"/>
                  </a:solidFill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750" name="Rectangle 356"/>
              <p:cNvSpPr>
                <a:spLocks noChangeArrowheads="1"/>
              </p:cNvSpPr>
              <p:nvPr/>
            </p:nvSpPr>
            <p:spPr bwMode="auto">
              <a:xfrm>
                <a:off x="1678" y="3184"/>
                <a:ext cx="450" cy="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>
                  <a:defRPr/>
                </a:pPr>
                <a:r>
                  <a:rPr lang="de-DE" sz="600" kern="0" dirty="0">
                    <a:solidFill>
                      <a:srgbClr val="000000"/>
                    </a:solidFill>
                    <a:ea typeface="+mn-ea"/>
                    <a:cs typeface="Arial" pitchFamily="34" charset="0"/>
                  </a:rPr>
                  <a:t>Vertragsanbahnung</a:t>
                </a:r>
                <a:endParaRPr lang="de-DE" kern="0" dirty="0">
                  <a:solidFill>
                    <a:srgbClr val="000000"/>
                  </a:solidFill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751" name="Rectangle 357"/>
              <p:cNvSpPr>
                <a:spLocks noChangeArrowheads="1"/>
              </p:cNvSpPr>
              <p:nvPr/>
            </p:nvSpPr>
            <p:spPr bwMode="auto">
              <a:xfrm>
                <a:off x="1684" y="3238"/>
                <a:ext cx="432" cy="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>
                  <a:defRPr/>
                </a:pPr>
                <a:r>
                  <a:rPr lang="de-DE" sz="600" kern="0" dirty="0">
                    <a:solidFill>
                      <a:srgbClr val="000000"/>
                    </a:solidFill>
                    <a:ea typeface="+mn-ea"/>
                    <a:cs typeface="Arial" pitchFamily="34" charset="0"/>
                  </a:rPr>
                  <a:t>Rechnungsstellung</a:t>
                </a:r>
                <a:endParaRPr lang="de-DE" kern="0" dirty="0">
                  <a:solidFill>
                    <a:srgbClr val="000000"/>
                  </a:solidFill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752" name="Rectangle 358"/>
              <p:cNvSpPr>
                <a:spLocks noChangeArrowheads="1"/>
              </p:cNvSpPr>
              <p:nvPr/>
            </p:nvSpPr>
            <p:spPr bwMode="auto">
              <a:xfrm>
                <a:off x="2944" y="3106"/>
                <a:ext cx="54" cy="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>
                  <a:defRPr/>
                </a:pPr>
                <a:r>
                  <a:rPr lang="de-DE" sz="600" kern="0" dirty="0">
                    <a:solidFill>
                      <a:srgbClr val="000000"/>
                    </a:solidFill>
                    <a:ea typeface="+mn-ea"/>
                    <a:cs typeface="Arial" pitchFamily="34" charset="0"/>
                  </a:rPr>
                  <a:t>€</a:t>
                </a:r>
                <a:endParaRPr lang="de-DE" kern="0" dirty="0">
                  <a:solidFill>
                    <a:srgbClr val="000000"/>
                  </a:solidFill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753" name="Oval 359"/>
              <p:cNvSpPr>
                <a:spLocks noChangeArrowheads="1"/>
              </p:cNvSpPr>
              <p:nvPr/>
            </p:nvSpPr>
            <p:spPr bwMode="auto">
              <a:xfrm>
                <a:off x="2651" y="3056"/>
                <a:ext cx="48" cy="48"/>
              </a:xfrm>
              <a:prstGeom prst="ellipse">
                <a:avLst/>
              </a:prstGeom>
              <a:solidFill>
                <a:srgbClr val="1A1A1A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754" name="Oval 360"/>
              <p:cNvSpPr>
                <a:spLocks noChangeArrowheads="1"/>
              </p:cNvSpPr>
              <p:nvPr/>
            </p:nvSpPr>
            <p:spPr bwMode="auto">
              <a:xfrm>
                <a:off x="2651" y="3056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755" name="Oval 361"/>
              <p:cNvSpPr>
                <a:spLocks noChangeArrowheads="1"/>
              </p:cNvSpPr>
              <p:nvPr/>
            </p:nvSpPr>
            <p:spPr bwMode="auto">
              <a:xfrm>
                <a:off x="2651" y="2920"/>
                <a:ext cx="48" cy="48"/>
              </a:xfrm>
              <a:prstGeom prst="ellipse">
                <a:avLst/>
              </a:prstGeom>
              <a:solidFill>
                <a:srgbClr val="1A1A1A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756" name="Oval 362"/>
              <p:cNvSpPr>
                <a:spLocks noChangeArrowheads="1"/>
              </p:cNvSpPr>
              <p:nvPr/>
            </p:nvSpPr>
            <p:spPr bwMode="auto">
              <a:xfrm>
                <a:off x="2651" y="2920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757" name="Line 363"/>
              <p:cNvSpPr>
                <a:spLocks noChangeShapeType="1"/>
              </p:cNvSpPr>
              <p:nvPr/>
            </p:nvSpPr>
            <p:spPr bwMode="auto">
              <a:xfrm flipH="1">
                <a:off x="2698" y="2944"/>
                <a:ext cx="474" cy="1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758" name="Freeform 364"/>
              <p:cNvSpPr>
                <a:spLocks/>
              </p:cNvSpPr>
              <p:nvPr/>
            </p:nvSpPr>
            <p:spPr bwMode="auto">
              <a:xfrm>
                <a:off x="3166" y="2920"/>
                <a:ext cx="54" cy="4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4" y="24"/>
                  </a:cxn>
                  <a:cxn ang="0">
                    <a:pos x="0" y="48"/>
                  </a:cxn>
                  <a:cxn ang="0">
                    <a:pos x="0" y="0"/>
                  </a:cxn>
                </a:cxnLst>
                <a:rect l="0" t="0" r="r" b="b"/>
                <a:pathLst>
                  <a:path w="54" h="48">
                    <a:moveTo>
                      <a:pt x="0" y="0"/>
                    </a:moveTo>
                    <a:lnTo>
                      <a:pt x="54" y="24"/>
                    </a:lnTo>
                    <a:lnTo>
                      <a:pt x="0" y="4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759" name="Line 365"/>
              <p:cNvSpPr>
                <a:spLocks noChangeShapeType="1"/>
              </p:cNvSpPr>
              <p:nvPr/>
            </p:nvSpPr>
            <p:spPr bwMode="auto">
              <a:xfrm>
                <a:off x="2746" y="3082"/>
                <a:ext cx="474" cy="1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760" name="Freeform 366"/>
              <p:cNvSpPr>
                <a:spLocks/>
              </p:cNvSpPr>
              <p:nvPr/>
            </p:nvSpPr>
            <p:spPr bwMode="auto">
              <a:xfrm>
                <a:off x="2698" y="3052"/>
                <a:ext cx="54" cy="54"/>
              </a:xfrm>
              <a:custGeom>
                <a:avLst/>
                <a:gdLst/>
                <a:ahLst/>
                <a:cxnLst>
                  <a:cxn ang="0">
                    <a:pos x="54" y="54"/>
                  </a:cxn>
                  <a:cxn ang="0">
                    <a:pos x="0" y="30"/>
                  </a:cxn>
                  <a:cxn ang="0">
                    <a:pos x="54" y="0"/>
                  </a:cxn>
                  <a:cxn ang="0">
                    <a:pos x="54" y="54"/>
                  </a:cxn>
                </a:cxnLst>
                <a:rect l="0" t="0" r="r" b="b"/>
                <a:pathLst>
                  <a:path w="54" h="54">
                    <a:moveTo>
                      <a:pt x="54" y="54"/>
                    </a:moveTo>
                    <a:lnTo>
                      <a:pt x="0" y="30"/>
                    </a:lnTo>
                    <a:lnTo>
                      <a:pt x="54" y="0"/>
                    </a:lnTo>
                    <a:lnTo>
                      <a:pt x="54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761" name="Freeform 367"/>
              <p:cNvSpPr>
                <a:spLocks/>
              </p:cNvSpPr>
              <p:nvPr/>
            </p:nvSpPr>
            <p:spPr bwMode="auto">
              <a:xfrm>
                <a:off x="3582" y="2296"/>
                <a:ext cx="227" cy="92"/>
              </a:xfrm>
              <a:custGeom>
                <a:avLst/>
                <a:gdLst/>
                <a:ahLst/>
                <a:cxnLst>
                  <a:cxn ang="0">
                    <a:pos x="121" y="240"/>
                  </a:cxn>
                  <a:cxn ang="0">
                    <a:pos x="489" y="240"/>
                  </a:cxn>
                  <a:cxn ang="0">
                    <a:pos x="484" y="247"/>
                  </a:cxn>
                  <a:cxn ang="0">
                    <a:pos x="605" y="126"/>
                  </a:cxn>
                  <a:cxn ang="0">
                    <a:pos x="605" y="126"/>
                  </a:cxn>
                  <a:cxn ang="0">
                    <a:pos x="484" y="5"/>
                  </a:cxn>
                  <a:cxn ang="0">
                    <a:pos x="489" y="0"/>
                  </a:cxn>
                  <a:cxn ang="0">
                    <a:pos x="121" y="0"/>
                  </a:cxn>
                  <a:cxn ang="0">
                    <a:pos x="121" y="5"/>
                  </a:cxn>
                  <a:cxn ang="0">
                    <a:pos x="0" y="126"/>
                  </a:cxn>
                  <a:cxn ang="0">
                    <a:pos x="121" y="247"/>
                  </a:cxn>
                  <a:cxn ang="0">
                    <a:pos x="121" y="240"/>
                  </a:cxn>
                </a:cxnLst>
                <a:rect l="0" t="0" r="r" b="b"/>
                <a:pathLst>
                  <a:path w="605" h="247">
                    <a:moveTo>
                      <a:pt x="121" y="240"/>
                    </a:moveTo>
                    <a:lnTo>
                      <a:pt x="489" y="240"/>
                    </a:lnTo>
                    <a:lnTo>
                      <a:pt x="484" y="247"/>
                    </a:lnTo>
                    <a:cubicBezTo>
                      <a:pt x="551" y="247"/>
                      <a:pt x="605" y="193"/>
                      <a:pt x="605" y="126"/>
                    </a:cubicBezTo>
                    <a:cubicBezTo>
                      <a:pt x="605" y="126"/>
                      <a:pt x="605" y="126"/>
                      <a:pt x="605" y="126"/>
                    </a:cubicBezTo>
                    <a:cubicBezTo>
                      <a:pt x="605" y="59"/>
                      <a:pt x="551" y="5"/>
                      <a:pt x="484" y="5"/>
                    </a:cubicBezTo>
                    <a:lnTo>
                      <a:pt x="489" y="0"/>
                    </a:lnTo>
                    <a:lnTo>
                      <a:pt x="121" y="0"/>
                    </a:lnTo>
                    <a:lnTo>
                      <a:pt x="121" y="5"/>
                    </a:lnTo>
                    <a:cubicBezTo>
                      <a:pt x="54" y="5"/>
                      <a:pt x="0" y="59"/>
                      <a:pt x="0" y="126"/>
                    </a:cubicBezTo>
                    <a:cubicBezTo>
                      <a:pt x="0" y="193"/>
                      <a:pt x="54" y="247"/>
                      <a:pt x="121" y="247"/>
                    </a:cubicBezTo>
                    <a:lnTo>
                      <a:pt x="121" y="240"/>
                    </a:lnTo>
                    <a:close/>
                  </a:path>
                </a:pathLst>
              </a:custGeom>
              <a:solidFill>
                <a:srgbClr val="D9D9D9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762" name="Freeform 368"/>
              <p:cNvSpPr>
                <a:spLocks/>
              </p:cNvSpPr>
              <p:nvPr/>
            </p:nvSpPr>
            <p:spPr bwMode="auto">
              <a:xfrm>
                <a:off x="3582" y="2296"/>
                <a:ext cx="227" cy="92"/>
              </a:xfrm>
              <a:custGeom>
                <a:avLst/>
                <a:gdLst/>
                <a:ahLst/>
                <a:cxnLst>
                  <a:cxn ang="0">
                    <a:pos x="121" y="240"/>
                  </a:cxn>
                  <a:cxn ang="0">
                    <a:pos x="489" y="240"/>
                  </a:cxn>
                  <a:cxn ang="0">
                    <a:pos x="484" y="247"/>
                  </a:cxn>
                  <a:cxn ang="0">
                    <a:pos x="605" y="126"/>
                  </a:cxn>
                  <a:cxn ang="0">
                    <a:pos x="605" y="126"/>
                  </a:cxn>
                  <a:cxn ang="0">
                    <a:pos x="484" y="5"/>
                  </a:cxn>
                  <a:cxn ang="0">
                    <a:pos x="489" y="0"/>
                  </a:cxn>
                  <a:cxn ang="0">
                    <a:pos x="121" y="0"/>
                  </a:cxn>
                  <a:cxn ang="0">
                    <a:pos x="121" y="5"/>
                  </a:cxn>
                  <a:cxn ang="0">
                    <a:pos x="0" y="126"/>
                  </a:cxn>
                  <a:cxn ang="0">
                    <a:pos x="121" y="247"/>
                  </a:cxn>
                  <a:cxn ang="0">
                    <a:pos x="121" y="240"/>
                  </a:cxn>
                </a:cxnLst>
                <a:rect l="0" t="0" r="r" b="b"/>
                <a:pathLst>
                  <a:path w="605" h="247">
                    <a:moveTo>
                      <a:pt x="121" y="240"/>
                    </a:moveTo>
                    <a:lnTo>
                      <a:pt x="489" y="240"/>
                    </a:lnTo>
                    <a:lnTo>
                      <a:pt x="484" y="247"/>
                    </a:lnTo>
                    <a:cubicBezTo>
                      <a:pt x="551" y="247"/>
                      <a:pt x="605" y="193"/>
                      <a:pt x="605" y="126"/>
                    </a:cubicBezTo>
                    <a:cubicBezTo>
                      <a:pt x="605" y="126"/>
                      <a:pt x="605" y="126"/>
                      <a:pt x="605" y="126"/>
                    </a:cubicBezTo>
                    <a:cubicBezTo>
                      <a:pt x="605" y="59"/>
                      <a:pt x="551" y="5"/>
                      <a:pt x="484" y="5"/>
                    </a:cubicBezTo>
                    <a:lnTo>
                      <a:pt x="489" y="0"/>
                    </a:lnTo>
                    <a:lnTo>
                      <a:pt x="121" y="0"/>
                    </a:lnTo>
                    <a:lnTo>
                      <a:pt x="121" y="5"/>
                    </a:lnTo>
                    <a:cubicBezTo>
                      <a:pt x="54" y="5"/>
                      <a:pt x="0" y="59"/>
                      <a:pt x="0" y="126"/>
                    </a:cubicBezTo>
                    <a:cubicBezTo>
                      <a:pt x="0" y="193"/>
                      <a:pt x="54" y="247"/>
                      <a:pt x="121" y="247"/>
                    </a:cubicBezTo>
                    <a:lnTo>
                      <a:pt x="121" y="240"/>
                    </a:lnTo>
                    <a:close/>
                  </a:path>
                </a:pathLst>
              </a:cu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763" name="Oval 369"/>
              <p:cNvSpPr>
                <a:spLocks noChangeArrowheads="1"/>
              </p:cNvSpPr>
              <p:nvPr/>
            </p:nvSpPr>
            <p:spPr bwMode="auto">
              <a:xfrm>
                <a:off x="3604" y="2319"/>
                <a:ext cx="48" cy="48"/>
              </a:xfrm>
              <a:prstGeom prst="ellipse">
                <a:avLst/>
              </a:prstGeom>
              <a:solidFill>
                <a:srgbClr val="1A1A1A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764" name="Oval 370"/>
              <p:cNvSpPr>
                <a:spLocks noChangeArrowheads="1"/>
              </p:cNvSpPr>
              <p:nvPr/>
            </p:nvSpPr>
            <p:spPr bwMode="auto">
              <a:xfrm>
                <a:off x="3604" y="2319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765" name="Oval 371"/>
              <p:cNvSpPr>
                <a:spLocks noChangeArrowheads="1"/>
              </p:cNvSpPr>
              <p:nvPr/>
            </p:nvSpPr>
            <p:spPr bwMode="auto">
              <a:xfrm>
                <a:off x="3740" y="2319"/>
                <a:ext cx="48" cy="48"/>
              </a:xfrm>
              <a:prstGeom prst="ellipse">
                <a:avLst/>
              </a:prstGeom>
              <a:solidFill>
                <a:srgbClr val="1A1A1A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766" name="Oval 372"/>
              <p:cNvSpPr>
                <a:spLocks noChangeArrowheads="1"/>
              </p:cNvSpPr>
              <p:nvPr/>
            </p:nvSpPr>
            <p:spPr bwMode="auto">
              <a:xfrm>
                <a:off x="3740" y="2319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767" name="Freeform 373"/>
              <p:cNvSpPr>
                <a:spLocks/>
              </p:cNvSpPr>
              <p:nvPr/>
            </p:nvSpPr>
            <p:spPr bwMode="auto">
              <a:xfrm>
                <a:off x="3582" y="2728"/>
                <a:ext cx="227" cy="91"/>
              </a:xfrm>
              <a:custGeom>
                <a:avLst/>
                <a:gdLst/>
                <a:ahLst/>
                <a:cxnLst>
                  <a:cxn ang="0">
                    <a:pos x="121" y="240"/>
                  </a:cxn>
                  <a:cxn ang="0">
                    <a:pos x="489" y="240"/>
                  </a:cxn>
                  <a:cxn ang="0">
                    <a:pos x="484" y="244"/>
                  </a:cxn>
                  <a:cxn ang="0">
                    <a:pos x="605" y="123"/>
                  </a:cxn>
                  <a:cxn ang="0">
                    <a:pos x="605" y="123"/>
                  </a:cxn>
                  <a:cxn ang="0">
                    <a:pos x="484" y="2"/>
                  </a:cxn>
                  <a:cxn ang="0">
                    <a:pos x="489" y="0"/>
                  </a:cxn>
                  <a:cxn ang="0">
                    <a:pos x="121" y="0"/>
                  </a:cxn>
                  <a:cxn ang="0">
                    <a:pos x="121" y="2"/>
                  </a:cxn>
                  <a:cxn ang="0">
                    <a:pos x="0" y="123"/>
                  </a:cxn>
                  <a:cxn ang="0">
                    <a:pos x="121" y="244"/>
                  </a:cxn>
                  <a:cxn ang="0">
                    <a:pos x="121" y="240"/>
                  </a:cxn>
                </a:cxnLst>
                <a:rect l="0" t="0" r="r" b="b"/>
                <a:pathLst>
                  <a:path w="605" h="244">
                    <a:moveTo>
                      <a:pt x="121" y="240"/>
                    </a:moveTo>
                    <a:lnTo>
                      <a:pt x="489" y="240"/>
                    </a:lnTo>
                    <a:lnTo>
                      <a:pt x="484" y="244"/>
                    </a:lnTo>
                    <a:cubicBezTo>
                      <a:pt x="551" y="244"/>
                      <a:pt x="605" y="190"/>
                      <a:pt x="605" y="123"/>
                    </a:cubicBezTo>
                    <a:cubicBezTo>
                      <a:pt x="605" y="123"/>
                      <a:pt x="605" y="123"/>
                      <a:pt x="605" y="123"/>
                    </a:cubicBezTo>
                    <a:cubicBezTo>
                      <a:pt x="605" y="56"/>
                      <a:pt x="551" y="2"/>
                      <a:pt x="484" y="2"/>
                    </a:cubicBezTo>
                    <a:lnTo>
                      <a:pt x="489" y="0"/>
                    </a:lnTo>
                    <a:lnTo>
                      <a:pt x="121" y="0"/>
                    </a:lnTo>
                    <a:lnTo>
                      <a:pt x="121" y="2"/>
                    </a:lnTo>
                    <a:cubicBezTo>
                      <a:pt x="54" y="2"/>
                      <a:pt x="0" y="56"/>
                      <a:pt x="0" y="123"/>
                    </a:cubicBezTo>
                    <a:cubicBezTo>
                      <a:pt x="0" y="190"/>
                      <a:pt x="54" y="244"/>
                      <a:pt x="121" y="244"/>
                    </a:cubicBezTo>
                    <a:lnTo>
                      <a:pt x="121" y="240"/>
                    </a:lnTo>
                    <a:close/>
                  </a:path>
                </a:pathLst>
              </a:custGeom>
              <a:solidFill>
                <a:srgbClr val="D9D9D9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768" name="Freeform 374"/>
              <p:cNvSpPr>
                <a:spLocks/>
              </p:cNvSpPr>
              <p:nvPr/>
            </p:nvSpPr>
            <p:spPr bwMode="auto">
              <a:xfrm>
                <a:off x="3582" y="2728"/>
                <a:ext cx="227" cy="91"/>
              </a:xfrm>
              <a:custGeom>
                <a:avLst/>
                <a:gdLst/>
                <a:ahLst/>
                <a:cxnLst>
                  <a:cxn ang="0">
                    <a:pos x="121" y="240"/>
                  </a:cxn>
                  <a:cxn ang="0">
                    <a:pos x="489" y="240"/>
                  </a:cxn>
                  <a:cxn ang="0">
                    <a:pos x="484" y="244"/>
                  </a:cxn>
                  <a:cxn ang="0">
                    <a:pos x="605" y="123"/>
                  </a:cxn>
                  <a:cxn ang="0">
                    <a:pos x="605" y="123"/>
                  </a:cxn>
                  <a:cxn ang="0">
                    <a:pos x="484" y="2"/>
                  </a:cxn>
                  <a:cxn ang="0">
                    <a:pos x="489" y="0"/>
                  </a:cxn>
                  <a:cxn ang="0">
                    <a:pos x="121" y="0"/>
                  </a:cxn>
                  <a:cxn ang="0">
                    <a:pos x="121" y="2"/>
                  </a:cxn>
                  <a:cxn ang="0">
                    <a:pos x="0" y="123"/>
                  </a:cxn>
                  <a:cxn ang="0">
                    <a:pos x="121" y="244"/>
                  </a:cxn>
                  <a:cxn ang="0">
                    <a:pos x="121" y="240"/>
                  </a:cxn>
                </a:cxnLst>
                <a:rect l="0" t="0" r="r" b="b"/>
                <a:pathLst>
                  <a:path w="605" h="244">
                    <a:moveTo>
                      <a:pt x="121" y="240"/>
                    </a:moveTo>
                    <a:lnTo>
                      <a:pt x="489" y="240"/>
                    </a:lnTo>
                    <a:lnTo>
                      <a:pt x="484" y="244"/>
                    </a:lnTo>
                    <a:cubicBezTo>
                      <a:pt x="551" y="244"/>
                      <a:pt x="605" y="190"/>
                      <a:pt x="605" y="123"/>
                    </a:cubicBezTo>
                    <a:cubicBezTo>
                      <a:pt x="605" y="123"/>
                      <a:pt x="605" y="123"/>
                      <a:pt x="605" y="123"/>
                    </a:cubicBezTo>
                    <a:cubicBezTo>
                      <a:pt x="605" y="56"/>
                      <a:pt x="551" y="2"/>
                      <a:pt x="484" y="2"/>
                    </a:cubicBezTo>
                    <a:lnTo>
                      <a:pt x="489" y="0"/>
                    </a:lnTo>
                    <a:lnTo>
                      <a:pt x="121" y="0"/>
                    </a:lnTo>
                    <a:lnTo>
                      <a:pt x="121" y="2"/>
                    </a:lnTo>
                    <a:cubicBezTo>
                      <a:pt x="54" y="2"/>
                      <a:pt x="0" y="56"/>
                      <a:pt x="0" y="123"/>
                    </a:cubicBezTo>
                    <a:cubicBezTo>
                      <a:pt x="0" y="190"/>
                      <a:pt x="54" y="244"/>
                      <a:pt x="121" y="244"/>
                    </a:cubicBezTo>
                    <a:lnTo>
                      <a:pt x="121" y="240"/>
                    </a:lnTo>
                    <a:close/>
                  </a:path>
                </a:pathLst>
              </a:cu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769" name="Oval 375"/>
              <p:cNvSpPr>
                <a:spLocks noChangeArrowheads="1"/>
              </p:cNvSpPr>
              <p:nvPr/>
            </p:nvSpPr>
            <p:spPr bwMode="auto">
              <a:xfrm>
                <a:off x="3604" y="2750"/>
                <a:ext cx="48" cy="48"/>
              </a:xfrm>
              <a:prstGeom prst="ellipse">
                <a:avLst/>
              </a:prstGeom>
              <a:solidFill>
                <a:srgbClr val="1A1A1A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770" name="Oval 376"/>
              <p:cNvSpPr>
                <a:spLocks noChangeArrowheads="1"/>
              </p:cNvSpPr>
              <p:nvPr/>
            </p:nvSpPr>
            <p:spPr bwMode="auto">
              <a:xfrm>
                <a:off x="3604" y="2750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771" name="Oval 377"/>
              <p:cNvSpPr>
                <a:spLocks noChangeArrowheads="1"/>
              </p:cNvSpPr>
              <p:nvPr/>
            </p:nvSpPr>
            <p:spPr bwMode="auto">
              <a:xfrm>
                <a:off x="3740" y="2750"/>
                <a:ext cx="48" cy="48"/>
              </a:xfrm>
              <a:prstGeom prst="ellipse">
                <a:avLst/>
              </a:prstGeom>
              <a:solidFill>
                <a:srgbClr val="1A1A1A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772" name="Oval 378"/>
              <p:cNvSpPr>
                <a:spLocks noChangeArrowheads="1"/>
              </p:cNvSpPr>
              <p:nvPr/>
            </p:nvSpPr>
            <p:spPr bwMode="auto">
              <a:xfrm>
                <a:off x="3740" y="2750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773" name="Line 379"/>
              <p:cNvSpPr>
                <a:spLocks noChangeShapeType="1"/>
              </p:cNvSpPr>
              <p:nvPr/>
            </p:nvSpPr>
            <p:spPr bwMode="auto">
              <a:xfrm flipV="1">
                <a:off x="3766" y="2368"/>
                <a:ext cx="1" cy="336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774" name="Freeform 380"/>
              <p:cNvSpPr>
                <a:spLocks/>
              </p:cNvSpPr>
              <p:nvPr/>
            </p:nvSpPr>
            <p:spPr bwMode="auto">
              <a:xfrm>
                <a:off x="3736" y="2698"/>
                <a:ext cx="54" cy="54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30" y="54"/>
                  </a:cxn>
                  <a:cxn ang="0">
                    <a:pos x="0" y="0"/>
                  </a:cxn>
                  <a:cxn ang="0">
                    <a:pos x="54" y="0"/>
                  </a:cxn>
                </a:cxnLst>
                <a:rect l="0" t="0" r="r" b="b"/>
                <a:pathLst>
                  <a:path w="54" h="54">
                    <a:moveTo>
                      <a:pt x="54" y="0"/>
                    </a:moveTo>
                    <a:lnTo>
                      <a:pt x="30" y="54"/>
                    </a:lnTo>
                    <a:lnTo>
                      <a:pt x="0" y="0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775" name="Line 381"/>
              <p:cNvSpPr>
                <a:spLocks noChangeShapeType="1"/>
              </p:cNvSpPr>
              <p:nvPr/>
            </p:nvSpPr>
            <p:spPr bwMode="auto">
              <a:xfrm>
                <a:off x="3628" y="2410"/>
                <a:ext cx="1" cy="342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776" name="Freeform 382"/>
              <p:cNvSpPr>
                <a:spLocks/>
              </p:cNvSpPr>
              <p:nvPr/>
            </p:nvSpPr>
            <p:spPr bwMode="auto">
              <a:xfrm>
                <a:off x="3604" y="2368"/>
                <a:ext cx="48" cy="48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4" y="0"/>
                  </a:cxn>
                  <a:cxn ang="0">
                    <a:pos x="48" y="48"/>
                  </a:cxn>
                  <a:cxn ang="0">
                    <a:pos x="0" y="48"/>
                  </a:cxn>
                </a:cxnLst>
                <a:rect l="0" t="0" r="r" b="b"/>
                <a:pathLst>
                  <a:path w="48" h="48">
                    <a:moveTo>
                      <a:pt x="0" y="48"/>
                    </a:moveTo>
                    <a:lnTo>
                      <a:pt x="24" y="0"/>
                    </a:lnTo>
                    <a:lnTo>
                      <a:pt x="48" y="48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777" name="Rectangle 383"/>
              <p:cNvSpPr>
                <a:spLocks noChangeArrowheads="1"/>
              </p:cNvSpPr>
              <p:nvPr/>
            </p:nvSpPr>
            <p:spPr bwMode="auto">
              <a:xfrm>
                <a:off x="3796" y="2524"/>
                <a:ext cx="54" cy="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>
                  <a:defRPr/>
                </a:pPr>
                <a:r>
                  <a:rPr lang="de-DE" sz="600" kern="0" dirty="0">
                    <a:solidFill>
                      <a:srgbClr val="000000"/>
                    </a:solidFill>
                    <a:ea typeface="+mn-ea"/>
                    <a:cs typeface="Arial" pitchFamily="34" charset="0"/>
                  </a:rPr>
                  <a:t>€</a:t>
                </a:r>
                <a:endParaRPr lang="de-DE" kern="0" dirty="0">
                  <a:solidFill>
                    <a:srgbClr val="000000"/>
                  </a:solidFill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778" name="Rectangle 384"/>
              <p:cNvSpPr>
                <a:spLocks noChangeArrowheads="1"/>
              </p:cNvSpPr>
              <p:nvPr/>
            </p:nvSpPr>
            <p:spPr bwMode="auto">
              <a:xfrm>
                <a:off x="3244" y="2470"/>
                <a:ext cx="378" cy="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>
                  <a:defRPr/>
                </a:pPr>
                <a:r>
                  <a:rPr lang="de-DE" sz="600" kern="0" dirty="0">
                    <a:solidFill>
                      <a:srgbClr val="000000"/>
                    </a:solidFill>
                    <a:ea typeface="+mn-ea"/>
                    <a:cs typeface="Arial" pitchFamily="34" charset="0"/>
                  </a:rPr>
                  <a:t>Datenintegration</a:t>
                </a:r>
                <a:endParaRPr lang="de-DE" kern="0" dirty="0">
                  <a:solidFill>
                    <a:srgbClr val="000000"/>
                  </a:solidFill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779" name="Rectangle 385"/>
              <p:cNvSpPr>
                <a:spLocks noChangeArrowheads="1"/>
              </p:cNvSpPr>
              <p:nvPr/>
            </p:nvSpPr>
            <p:spPr bwMode="auto">
              <a:xfrm>
                <a:off x="3214" y="2524"/>
                <a:ext cx="408" cy="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>
                  <a:defRPr/>
                </a:pPr>
                <a:r>
                  <a:rPr lang="de-DE" sz="600" kern="0" dirty="0">
                    <a:solidFill>
                      <a:srgbClr val="000000"/>
                    </a:solidFill>
                    <a:ea typeface="+mn-ea"/>
                    <a:cs typeface="Arial" pitchFamily="34" charset="0"/>
                  </a:rPr>
                  <a:t>Systemintegration</a:t>
                </a:r>
                <a:endParaRPr lang="de-DE" kern="0" dirty="0">
                  <a:solidFill>
                    <a:srgbClr val="000000"/>
                  </a:solidFill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780" name="Rectangle 386"/>
              <p:cNvSpPr>
                <a:spLocks noChangeArrowheads="1"/>
              </p:cNvSpPr>
              <p:nvPr/>
            </p:nvSpPr>
            <p:spPr bwMode="auto">
              <a:xfrm>
                <a:off x="3412" y="2584"/>
                <a:ext cx="210" cy="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>
                  <a:defRPr/>
                </a:pPr>
                <a:r>
                  <a:rPr lang="de-DE" sz="600" kern="0" dirty="0">
                    <a:solidFill>
                      <a:srgbClr val="000000"/>
                    </a:solidFill>
                    <a:ea typeface="+mn-ea"/>
                    <a:cs typeface="Arial" pitchFamily="34" charset="0"/>
                  </a:rPr>
                  <a:t>Wartung</a:t>
                </a:r>
                <a:endParaRPr lang="de-DE" kern="0" dirty="0">
                  <a:solidFill>
                    <a:srgbClr val="000000"/>
                  </a:solidFill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781" name="Freeform 387"/>
              <p:cNvSpPr>
                <a:spLocks/>
              </p:cNvSpPr>
              <p:nvPr/>
            </p:nvSpPr>
            <p:spPr bwMode="auto">
              <a:xfrm>
                <a:off x="3582" y="1390"/>
                <a:ext cx="227" cy="91"/>
              </a:xfrm>
              <a:custGeom>
                <a:avLst/>
                <a:gdLst/>
                <a:ahLst/>
                <a:cxnLst>
                  <a:cxn ang="0">
                    <a:pos x="121" y="240"/>
                  </a:cxn>
                  <a:cxn ang="0">
                    <a:pos x="489" y="240"/>
                  </a:cxn>
                  <a:cxn ang="0">
                    <a:pos x="484" y="244"/>
                  </a:cxn>
                  <a:cxn ang="0">
                    <a:pos x="605" y="123"/>
                  </a:cxn>
                  <a:cxn ang="0">
                    <a:pos x="605" y="123"/>
                  </a:cxn>
                  <a:cxn ang="0">
                    <a:pos x="484" y="2"/>
                  </a:cxn>
                  <a:cxn ang="0">
                    <a:pos x="489" y="0"/>
                  </a:cxn>
                  <a:cxn ang="0">
                    <a:pos x="121" y="0"/>
                  </a:cxn>
                  <a:cxn ang="0">
                    <a:pos x="121" y="2"/>
                  </a:cxn>
                  <a:cxn ang="0">
                    <a:pos x="0" y="123"/>
                  </a:cxn>
                  <a:cxn ang="0">
                    <a:pos x="121" y="244"/>
                  </a:cxn>
                  <a:cxn ang="0">
                    <a:pos x="121" y="240"/>
                  </a:cxn>
                </a:cxnLst>
                <a:rect l="0" t="0" r="r" b="b"/>
                <a:pathLst>
                  <a:path w="605" h="244">
                    <a:moveTo>
                      <a:pt x="121" y="240"/>
                    </a:moveTo>
                    <a:lnTo>
                      <a:pt x="489" y="240"/>
                    </a:lnTo>
                    <a:lnTo>
                      <a:pt x="484" y="244"/>
                    </a:lnTo>
                    <a:cubicBezTo>
                      <a:pt x="551" y="244"/>
                      <a:pt x="605" y="190"/>
                      <a:pt x="605" y="123"/>
                    </a:cubicBezTo>
                    <a:cubicBezTo>
                      <a:pt x="605" y="123"/>
                      <a:pt x="605" y="123"/>
                      <a:pt x="605" y="123"/>
                    </a:cubicBezTo>
                    <a:cubicBezTo>
                      <a:pt x="605" y="56"/>
                      <a:pt x="551" y="2"/>
                      <a:pt x="484" y="2"/>
                    </a:cubicBezTo>
                    <a:lnTo>
                      <a:pt x="489" y="0"/>
                    </a:lnTo>
                    <a:lnTo>
                      <a:pt x="121" y="0"/>
                    </a:lnTo>
                    <a:lnTo>
                      <a:pt x="121" y="2"/>
                    </a:lnTo>
                    <a:cubicBezTo>
                      <a:pt x="54" y="2"/>
                      <a:pt x="0" y="56"/>
                      <a:pt x="0" y="123"/>
                    </a:cubicBezTo>
                    <a:cubicBezTo>
                      <a:pt x="0" y="190"/>
                      <a:pt x="54" y="244"/>
                      <a:pt x="121" y="244"/>
                    </a:cubicBezTo>
                    <a:lnTo>
                      <a:pt x="121" y="240"/>
                    </a:lnTo>
                    <a:close/>
                  </a:path>
                </a:pathLst>
              </a:custGeom>
              <a:solidFill>
                <a:srgbClr val="D9D9D9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782" name="Freeform 388"/>
              <p:cNvSpPr>
                <a:spLocks/>
              </p:cNvSpPr>
              <p:nvPr/>
            </p:nvSpPr>
            <p:spPr bwMode="auto">
              <a:xfrm>
                <a:off x="3582" y="1390"/>
                <a:ext cx="227" cy="91"/>
              </a:xfrm>
              <a:custGeom>
                <a:avLst/>
                <a:gdLst/>
                <a:ahLst/>
                <a:cxnLst>
                  <a:cxn ang="0">
                    <a:pos x="121" y="240"/>
                  </a:cxn>
                  <a:cxn ang="0">
                    <a:pos x="489" y="240"/>
                  </a:cxn>
                  <a:cxn ang="0">
                    <a:pos x="484" y="244"/>
                  </a:cxn>
                  <a:cxn ang="0">
                    <a:pos x="605" y="123"/>
                  </a:cxn>
                  <a:cxn ang="0">
                    <a:pos x="605" y="123"/>
                  </a:cxn>
                  <a:cxn ang="0">
                    <a:pos x="484" y="2"/>
                  </a:cxn>
                  <a:cxn ang="0">
                    <a:pos x="489" y="0"/>
                  </a:cxn>
                  <a:cxn ang="0">
                    <a:pos x="121" y="0"/>
                  </a:cxn>
                  <a:cxn ang="0">
                    <a:pos x="121" y="2"/>
                  </a:cxn>
                  <a:cxn ang="0">
                    <a:pos x="0" y="123"/>
                  </a:cxn>
                  <a:cxn ang="0">
                    <a:pos x="121" y="244"/>
                  </a:cxn>
                  <a:cxn ang="0">
                    <a:pos x="121" y="240"/>
                  </a:cxn>
                </a:cxnLst>
                <a:rect l="0" t="0" r="r" b="b"/>
                <a:pathLst>
                  <a:path w="605" h="244">
                    <a:moveTo>
                      <a:pt x="121" y="240"/>
                    </a:moveTo>
                    <a:lnTo>
                      <a:pt x="489" y="240"/>
                    </a:lnTo>
                    <a:lnTo>
                      <a:pt x="484" y="244"/>
                    </a:lnTo>
                    <a:cubicBezTo>
                      <a:pt x="551" y="244"/>
                      <a:pt x="605" y="190"/>
                      <a:pt x="605" y="123"/>
                    </a:cubicBezTo>
                    <a:cubicBezTo>
                      <a:pt x="605" y="123"/>
                      <a:pt x="605" y="123"/>
                      <a:pt x="605" y="123"/>
                    </a:cubicBezTo>
                    <a:cubicBezTo>
                      <a:pt x="605" y="56"/>
                      <a:pt x="551" y="2"/>
                      <a:pt x="484" y="2"/>
                    </a:cubicBezTo>
                    <a:lnTo>
                      <a:pt x="489" y="0"/>
                    </a:lnTo>
                    <a:lnTo>
                      <a:pt x="121" y="0"/>
                    </a:lnTo>
                    <a:lnTo>
                      <a:pt x="121" y="2"/>
                    </a:lnTo>
                    <a:cubicBezTo>
                      <a:pt x="54" y="2"/>
                      <a:pt x="0" y="56"/>
                      <a:pt x="0" y="123"/>
                    </a:cubicBezTo>
                    <a:cubicBezTo>
                      <a:pt x="0" y="190"/>
                      <a:pt x="54" y="244"/>
                      <a:pt x="121" y="244"/>
                    </a:cubicBezTo>
                    <a:lnTo>
                      <a:pt x="121" y="240"/>
                    </a:lnTo>
                    <a:close/>
                  </a:path>
                </a:pathLst>
              </a:cu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783" name="Oval 389"/>
              <p:cNvSpPr>
                <a:spLocks noChangeArrowheads="1"/>
              </p:cNvSpPr>
              <p:nvPr/>
            </p:nvSpPr>
            <p:spPr bwMode="auto">
              <a:xfrm>
                <a:off x="3604" y="1412"/>
                <a:ext cx="48" cy="48"/>
              </a:xfrm>
              <a:prstGeom prst="ellipse">
                <a:avLst/>
              </a:prstGeom>
              <a:solidFill>
                <a:srgbClr val="1A1A1A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784" name="Oval 390"/>
              <p:cNvSpPr>
                <a:spLocks noChangeArrowheads="1"/>
              </p:cNvSpPr>
              <p:nvPr/>
            </p:nvSpPr>
            <p:spPr bwMode="auto">
              <a:xfrm>
                <a:off x="3604" y="1412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785" name="Oval 391"/>
              <p:cNvSpPr>
                <a:spLocks noChangeArrowheads="1"/>
              </p:cNvSpPr>
              <p:nvPr/>
            </p:nvSpPr>
            <p:spPr bwMode="auto">
              <a:xfrm>
                <a:off x="3740" y="1412"/>
                <a:ext cx="48" cy="48"/>
              </a:xfrm>
              <a:prstGeom prst="ellipse">
                <a:avLst/>
              </a:prstGeom>
              <a:solidFill>
                <a:srgbClr val="1A1A1A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786" name="Oval 392"/>
              <p:cNvSpPr>
                <a:spLocks noChangeArrowheads="1"/>
              </p:cNvSpPr>
              <p:nvPr/>
            </p:nvSpPr>
            <p:spPr bwMode="auto">
              <a:xfrm>
                <a:off x="3740" y="1412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787" name="Freeform 393"/>
              <p:cNvSpPr>
                <a:spLocks/>
              </p:cNvSpPr>
              <p:nvPr/>
            </p:nvSpPr>
            <p:spPr bwMode="auto">
              <a:xfrm>
                <a:off x="3582" y="1833"/>
                <a:ext cx="227" cy="91"/>
              </a:xfrm>
              <a:custGeom>
                <a:avLst/>
                <a:gdLst/>
                <a:ahLst/>
                <a:cxnLst>
                  <a:cxn ang="0">
                    <a:pos x="121" y="242"/>
                  </a:cxn>
                  <a:cxn ang="0">
                    <a:pos x="489" y="242"/>
                  </a:cxn>
                  <a:cxn ang="0">
                    <a:pos x="484" y="241"/>
                  </a:cxn>
                  <a:cxn ang="0">
                    <a:pos x="605" y="120"/>
                  </a:cxn>
                  <a:cxn ang="0">
                    <a:pos x="605" y="120"/>
                  </a:cxn>
                  <a:cxn ang="0">
                    <a:pos x="484" y="0"/>
                  </a:cxn>
                  <a:cxn ang="0">
                    <a:pos x="489" y="2"/>
                  </a:cxn>
                  <a:cxn ang="0">
                    <a:pos x="121" y="2"/>
                  </a:cxn>
                  <a:cxn ang="0">
                    <a:pos x="121" y="0"/>
                  </a:cxn>
                  <a:cxn ang="0">
                    <a:pos x="0" y="120"/>
                  </a:cxn>
                  <a:cxn ang="0">
                    <a:pos x="121" y="241"/>
                  </a:cxn>
                  <a:cxn ang="0">
                    <a:pos x="121" y="242"/>
                  </a:cxn>
                </a:cxnLst>
                <a:rect l="0" t="0" r="r" b="b"/>
                <a:pathLst>
                  <a:path w="605" h="242">
                    <a:moveTo>
                      <a:pt x="121" y="242"/>
                    </a:moveTo>
                    <a:lnTo>
                      <a:pt x="489" y="242"/>
                    </a:lnTo>
                    <a:lnTo>
                      <a:pt x="484" y="241"/>
                    </a:lnTo>
                    <a:cubicBezTo>
                      <a:pt x="551" y="241"/>
                      <a:pt x="605" y="187"/>
                      <a:pt x="605" y="120"/>
                    </a:cubicBezTo>
                    <a:cubicBezTo>
                      <a:pt x="605" y="120"/>
                      <a:pt x="605" y="120"/>
                      <a:pt x="605" y="120"/>
                    </a:cubicBezTo>
                    <a:cubicBezTo>
                      <a:pt x="605" y="54"/>
                      <a:pt x="551" y="0"/>
                      <a:pt x="484" y="0"/>
                    </a:cubicBezTo>
                    <a:lnTo>
                      <a:pt x="489" y="2"/>
                    </a:lnTo>
                    <a:lnTo>
                      <a:pt x="121" y="2"/>
                    </a:lnTo>
                    <a:lnTo>
                      <a:pt x="121" y="0"/>
                    </a:lnTo>
                    <a:cubicBezTo>
                      <a:pt x="54" y="0"/>
                      <a:pt x="0" y="54"/>
                      <a:pt x="0" y="120"/>
                    </a:cubicBezTo>
                    <a:cubicBezTo>
                      <a:pt x="0" y="187"/>
                      <a:pt x="54" y="241"/>
                      <a:pt x="121" y="241"/>
                    </a:cubicBezTo>
                    <a:lnTo>
                      <a:pt x="121" y="242"/>
                    </a:lnTo>
                    <a:close/>
                  </a:path>
                </a:pathLst>
              </a:custGeom>
              <a:solidFill>
                <a:srgbClr val="D9D9D9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788" name="Freeform 394"/>
              <p:cNvSpPr>
                <a:spLocks/>
              </p:cNvSpPr>
              <p:nvPr/>
            </p:nvSpPr>
            <p:spPr bwMode="auto">
              <a:xfrm>
                <a:off x="3582" y="1833"/>
                <a:ext cx="227" cy="91"/>
              </a:xfrm>
              <a:custGeom>
                <a:avLst/>
                <a:gdLst/>
                <a:ahLst/>
                <a:cxnLst>
                  <a:cxn ang="0">
                    <a:pos x="121" y="242"/>
                  </a:cxn>
                  <a:cxn ang="0">
                    <a:pos x="489" y="242"/>
                  </a:cxn>
                  <a:cxn ang="0">
                    <a:pos x="484" y="241"/>
                  </a:cxn>
                  <a:cxn ang="0">
                    <a:pos x="605" y="120"/>
                  </a:cxn>
                  <a:cxn ang="0">
                    <a:pos x="605" y="120"/>
                  </a:cxn>
                  <a:cxn ang="0">
                    <a:pos x="484" y="0"/>
                  </a:cxn>
                  <a:cxn ang="0">
                    <a:pos x="489" y="2"/>
                  </a:cxn>
                  <a:cxn ang="0">
                    <a:pos x="121" y="2"/>
                  </a:cxn>
                  <a:cxn ang="0">
                    <a:pos x="121" y="0"/>
                  </a:cxn>
                  <a:cxn ang="0">
                    <a:pos x="0" y="120"/>
                  </a:cxn>
                  <a:cxn ang="0">
                    <a:pos x="121" y="241"/>
                  </a:cxn>
                  <a:cxn ang="0">
                    <a:pos x="121" y="242"/>
                  </a:cxn>
                </a:cxnLst>
                <a:rect l="0" t="0" r="r" b="b"/>
                <a:pathLst>
                  <a:path w="605" h="242">
                    <a:moveTo>
                      <a:pt x="121" y="242"/>
                    </a:moveTo>
                    <a:lnTo>
                      <a:pt x="489" y="242"/>
                    </a:lnTo>
                    <a:lnTo>
                      <a:pt x="484" y="241"/>
                    </a:lnTo>
                    <a:cubicBezTo>
                      <a:pt x="551" y="241"/>
                      <a:pt x="605" y="187"/>
                      <a:pt x="605" y="120"/>
                    </a:cubicBezTo>
                    <a:cubicBezTo>
                      <a:pt x="605" y="120"/>
                      <a:pt x="605" y="120"/>
                      <a:pt x="605" y="120"/>
                    </a:cubicBezTo>
                    <a:cubicBezTo>
                      <a:pt x="605" y="54"/>
                      <a:pt x="551" y="0"/>
                      <a:pt x="484" y="0"/>
                    </a:cubicBezTo>
                    <a:lnTo>
                      <a:pt x="489" y="2"/>
                    </a:lnTo>
                    <a:lnTo>
                      <a:pt x="121" y="2"/>
                    </a:lnTo>
                    <a:lnTo>
                      <a:pt x="121" y="0"/>
                    </a:lnTo>
                    <a:cubicBezTo>
                      <a:pt x="54" y="0"/>
                      <a:pt x="0" y="54"/>
                      <a:pt x="0" y="120"/>
                    </a:cubicBezTo>
                    <a:cubicBezTo>
                      <a:pt x="0" y="187"/>
                      <a:pt x="54" y="241"/>
                      <a:pt x="121" y="241"/>
                    </a:cubicBezTo>
                    <a:lnTo>
                      <a:pt x="121" y="242"/>
                    </a:lnTo>
                    <a:close/>
                  </a:path>
                </a:pathLst>
              </a:cu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789" name="Oval 395"/>
              <p:cNvSpPr>
                <a:spLocks noChangeArrowheads="1"/>
              </p:cNvSpPr>
              <p:nvPr/>
            </p:nvSpPr>
            <p:spPr bwMode="auto">
              <a:xfrm>
                <a:off x="3604" y="1854"/>
                <a:ext cx="48" cy="48"/>
              </a:xfrm>
              <a:prstGeom prst="ellipse">
                <a:avLst/>
              </a:prstGeom>
              <a:solidFill>
                <a:srgbClr val="1A1A1A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790" name="Oval 396"/>
              <p:cNvSpPr>
                <a:spLocks noChangeArrowheads="1"/>
              </p:cNvSpPr>
              <p:nvPr/>
            </p:nvSpPr>
            <p:spPr bwMode="auto">
              <a:xfrm>
                <a:off x="3604" y="1854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791" name="Oval 397"/>
              <p:cNvSpPr>
                <a:spLocks noChangeArrowheads="1"/>
              </p:cNvSpPr>
              <p:nvPr/>
            </p:nvSpPr>
            <p:spPr bwMode="auto">
              <a:xfrm>
                <a:off x="3740" y="1854"/>
                <a:ext cx="48" cy="48"/>
              </a:xfrm>
              <a:prstGeom prst="ellipse">
                <a:avLst/>
              </a:prstGeom>
              <a:solidFill>
                <a:srgbClr val="1A1A1A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792" name="Oval 398"/>
              <p:cNvSpPr>
                <a:spLocks noChangeArrowheads="1"/>
              </p:cNvSpPr>
              <p:nvPr/>
            </p:nvSpPr>
            <p:spPr bwMode="auto">
              <a:xfrm>
                <a:off x="3740" y="1854"/>
                <a:ext cx="48" cy="48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793" name="Line 399"/>
              <p:cNvSpPr>
                <a:spLocks noChangeShapeType="1"/>
              </p:cNvSpPr>
              <p:nvPr/>
            </p:nvSpPr>
            <p:spPr bwMode="auto">
              <a:xfrm flipV="1">
                <a:off x="3766" y="1504"/>
                <a:ext cx="1" cy="34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794" name="Freeform 400"/>
              <p:cNvSpPr>
                <a:spLocks/>
              </p:cNvSpPr>
              <p:nvPr/>
            </p:nvSpPr>
            <p:spPr bwMode="auto">
              <a:xfrm>
                <a:off x="3736" y="1462"/>
                <a:ext cx="54" cy="48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30" y="0"/>
                  </a:cxn>
                  <a:cxn ang="0">
                    <a:pos x="54" y="48"/>
                  </a:cxn>
                  <a:cxn ang="0">
                    <a:pos x="0" y="48"/>
                  </a:cxn>
                </a:cxnLst>
                <a:rect l="0" t="0" r="r" b="b"/>
                <a:pathLst>
                  <a:path w="54" h="48">
                    <a:moveTo>
                      <a:pt x="0" y="48"/>
                    </a:moveTo>
                    <a:lnTo>
                      <a:pt x="30" y="0"/>
                    </a:lnTo>
                    <a:lnTo>
                      <a:pt x="54" y="48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795" name="Line 401"/>
              <p:cNvSpPr>
                <a:spLocks noChangeShapeType="1"/>
              </p:cNvSpPr>
              <p:nvPr/>
            </p:nvSpPr>
            <p:spPr bwMode="auto">
              <a:xfrm>
                <a:off x="3628" y="1462"/>
                <a:ext cx="1" cy="34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796" name="Freeform 402"/>
              <p:cNvSpPr>
                <a:spLocks/>
              </p:cNvSpPr>
              <p:nvPr/>
            </p:nvSpPr>
            <p:spPr bwMode="auto">
              <a:xfrm>
                <a:off x="3604" y="1804"/>
                <a:ext cx="48" cy="48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24" y="48"/>
                  </a:cxn>
                  <a:cxn ang="0">
                    <a:pos x="0" y="0"/>
                  </a:cxn>
                  <a:cxn ang="0">
                    <a:pos x="48" y="0"/>
                  </a:cxn>
                </a:cxnLst>
                <a:rect l="0" t="0" r="r" b="b"/>
                <a:pathLst>
                  <a:path w="48" h="48">
                    <a:moveTo>
                      <a:pt x="48" y="0"/>
                    </a:moveTo>
                    <a:lnTo>
                      <a:pt x="24" y="48"/>
                    </a:lnTo>
                    <a:lnTo>
                      <a:pt x="0" y="0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797" name="Rectangle 403"/>
              <p:cNvSpPr>
                <a:spLocks noChangeArrowheads="1"/>
              </p:cNvSpPr>
              <p:nvPr/>
            </p:nvSpPr>
            <p:spPr bwMode="auto">
              <a:xfrm>
                <a:off x="3796" y="1618"/>
                <a:ext cx="54" cy="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>
                  <a:defRPr/>
                </a:pPr>
                <a:r>
                  <a:rPr lang="de-DE" sz="600" kern="0" dirty="0">
                    <a:solidFill>
                      <a:srgbClr val="000000"/>
                    </a:solidFill>
                    <a:ea typeface="+mn-ea"/>
                    <a:cs typeface="Arial" pitchFamily="34" charset="0"/>
                  </a:rPr>
                  <a:t>€</a:t>
                </a:r>
                <a:endParaRPr lang="de-DE" kern="0" dirty="0">
                  <a:solidFill>
                    <a:srgbClr val="000000"/>
                  </a:solidFill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798" name="Rectangle 404"/>
              <p:cNvSpPr>
                <a:spLocks noChangeArrowheads="1"/>
              </p:cNvSpPr>
              <p:nvPr/>
            </p:nvSpPr>
            <p:spPr bwMode="auto">
              <a:xfrm>
                <a:off x="3292" y="1588"/>
                <a:ext cx="330" cy="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>
                  <a:defRPr/>
                </a:pPr>
                <a:r>
                  <a:rPr lang="de-DE" sz="600" kern="0" dirty="0">
                    <a:solidFill>
                      <a:srgbClr val="000000"/>
                    </a:solidFill>
                    <a:ea typeface="+mn-ea"/>
                    <a:cs typeface="Arial" pitchFamily="34" charset="0"/>
                  </a:rPr>
                  <a:t>Dienstebündel</a:t>
                </a:r>
                <a:endParaRPr lang="de-DE" kern="0" dirty="0">
                  <a:solidFill>
                    <a:srgbClr val="000000"/>
                  </a:solidFill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799" name="Rectangle 405"/>
              <p:cNvSpPr>
                <a:spLocks noChangeArrowheads="1"/>
              </p:cNvSpPr>
              <p:nvPr/>
            </p:nvSpPr>
            <p:spPr bwMode="auto">
              <a:xfrm>
                <a:off x="3298" y="1648"/>
                <a:ext cx="324" cy="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>
                  <a:defRPr/>
                </a:pPr>
                <a:r>
                  <a:rPr lang="de-DE" sz="600" kern="0" dirty="0">
                    <a:solidFill>
                      <a:srgbClr val="000000"/>
                    </a:solidFill>
                    <a:ea typeface="+mn-ea"/>
                    <a:cs typeface="Arial" pitchFamily="34" charset="0"/>
                  </a:rPr>
                  <a:t>Zusatzdienste</a:t>
                </a:r>
                <a:endParaRPr lang="de-DE" kern="0" dirty="0">
                  <a:solidFill>
                    <a:srgbClr val="000000"/>
                  </a:solidFill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800" name="Freeform 406"/>
              <p:cNvSpPr>
                <a:spLocks/>
              </p:cNvSpPr>
              <p:nvPr/>
            </p:nvSpPr>
            <p:spPr bwMode="auto">
              <a:xfrm>
                <a:off x="4216" y="1132"/>
                <a:ext cx="906" cy="720"/>
              </a:xfrm>
              <a:custGeom>
                <a:avLst/>
                <a:gdLst/>
                <a:ahLst/>
                <a:cxnLst>
                  <a:cxn ang="0">
                    <a:pos x="906" y="720"/>
                  </a:cxn>
                  <a:cxn ang="0">
                    <a:pos x="906" y="0"/>
                  </a:cxn>
                  <a:cxn ang="0">
                    <a:pos x="0" y="0"/>
                  </a:cxn>
                </a:cxnLst>
                <a:rect l="0" t="0" r="r" b="b"/>
                <a:pathLst>
                  <a:path w="906" h="720">
                    <a:moveTo>
                      <a:pt x="906" y="720"/>
                    </a:moveTo>
                    <a:lnTo>
                      <a:pt x="906" y="0"/>
                    </a:lnTo>
                    <a:lnTo>
                      <a:pt x="0" y="0"/>
                    </a:lnTo>
                  </a:path>
                </a:pathLst>
              </a:cu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  <p:sp>
            <p:nvSpPr>
              <p:cNvPr id="801" name="Freeform 407"/>
              <p:cNvSpPr>
                <a:spLocks/>
              </p:cNvSpPr>
              <p:nvPr/>
            </p:nvSpPr>
            <p:spPr bwMode="auto">
              <a:xfrm>
                <a:off x="4174" y="1102"/>
                <a:ext cx="54" cy="54"/>
              </a:xfrm>
              <a:custGeom>
                <a:avLst/>
                <a:gdLst/>
                <a:ahLst/>
                <a:cxnLst>
                  <a:cxn ang="0">
                    <a:pos x="54" y="54"/>
                  </a:cxn>
                  <a:cxn ang="0">
                    <a:pos x="0" y="30"/>
                  </a:cxn>
                  <a:cxn ang="0">
                    <a:pos x="54" y="0"/>
                  </a:cxn>
                  <a:cxn ang="0">
                    <a:pos x="54" y="54"/>
                  </a:cxn>
                </a:cxnLst>
                <a:rect l="0" t="0" r="r" b="b"/>
                <a:pathLst>
                  <a:path w="54" h="54">
                    <a:moveTo>
                      <a:pt x="54" y="54"/>
                    </a:moveTo>
                    <a:lnTo>
                      <a:pt x="0" y="30"/>
                    </a:lnTo>
                    <a:lnTo>
                      <a:pt x="54" y="0"/>
                    </a:lnTo>
                    <a:lnTo>
                      <a:pt x="54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kern="0" dirty="0">
                  <a:solidFill>
                    <a:sysClr val="windowText" lastClr="000000"/>
                  </a:solidFill>
                  <a:latin typeface="Arial"/>
                  <a:ea typeface="+mn-ea"/>
                </a:endParaRPr>
              </a:p>
            </p:txBody>
          </p:sp>
        </p:grpSp>
        <p:sp>
          <p:nvSpPr>
            <p:cNvPr id="500" name="Freeform 409"/>
            <p:cNvSpPr>
              <a:spLocks/>
            </p:cNvSpPr>
            <p:nvPr/>
          </p:nvSpPr>
          <p:spPr bwMode="auto">
            <a:xfrm>
              <a:off x="4174" y="1264"/>
              <a:ext cx="816" cy="546"/>
            </a:xfrm>
            <a:custGeom>
              <a:avLst/>
              <a:gdLst/>
              <a:ahLst/>
              <a:cxnLst>
                <a:cxn ang="0">
                  <a:pos x="816" y="546"/>
                </a:cxn>
                <a:cxn ang="0">
                  <a:pos x="816" y="0"/>
                </a:cxn>
                <a:cxn ang="0">
                  <a:pos x="0" y="0"/>
                </a:cxn>
              </a:cxnLst>
              <a:rect l="0" t="0" r="r" b="b"/>
              <a:pathLst>
                <a:path w="816" h="546">
                  <a:moveTo>
                    <a:pt x="816" y="546"/>
                  </a:moveTo>
                  <a:lnTo>
                    <a:pt x="816" y="0"/>
                  </a:lnTo>
                  <a:lnTo>
                    <a:pt x="0" y="0"/>
                  </a:lnTo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kern="0" dirty="0">
                <a:solidFill>
                  <a:sysClr val="windowText" lastClr="000000"/>
                </a:solidFill>
                <a:latin typeface="Arial"/>
                <a:ea typeface="+mn-ea"/>
              </a:endParaRPr>
            </a:p>
          </p:txBody>
        </p:sp>
        <p:sp>
          <p:nvSpPr>
            <p:cNvPr id="501" name="Freeform 410"/>
            <p:cNvSpPr>
              <a:spLocks/>
            </p:cNvSpPr>
            <p:nvPr/>
          </p:nvSpPr>
          <p:spPr bwMode="auto">
            <a:xfrm>
              <a:off x="4960" y="1804"/>
              <a:ext cx="54" cy="48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30" y="48"/>
                </a:cxn>
                <a:cxn ang="0">
                  <a:pos x="0" y="0"/>
                </a:cxn>
                <a:cxn ang="0">
                  <a:pos x="54" y="0"/>
                </a:cxn>
              </a:cxnLst>
              <a:rect l="0" t="0" r="r" b="b"/>
              <a:pathLst>
                <a:path w="54" h="48">
                  <a:moveTo>
                    <a:pt x="54" y="0"/>
                  </a:moveTo>
                  <a:lnTo>
                    <a:pt x="30" y="48"/>
                  </a:lnTo>
                  <a:lnTo>
                    <a:pt x="0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kern="0" dirty="0">
                <a:solidFill>
                  <a:sysClr val="windowText" lastClr="000000"/>
                </a:solidFill>
                <a:latin typeface="Arial"/>
                <a:ea typeface="+mn-ea"/>
              </a:endParaRPr>
            </a:p>
          </p:txBody>
        </p:sp>
        <p:sp>
          <p:nvSpPr>
            <p:cNvPr id="502" name="Rectangle 411"/>
            <p:cNvSpPr>
              <a:spLocks noChangeArrowheads="1"/>
            </p:cNvSpPr>
            <p:nvPr/>
          </p:nvSpPr>
          <p:spPr bwMode="auto">
            <a:xfrm>
              <a:off x="4588" y="1294"/>
              <a:ext cx="54" cy="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>
                <a:defRPr/>
              </a:pPr>
              <a:r>
                <a:rPr lang="de-DE" sz="600" kern="0" dirty="0">
                  <a:solidFill>
                    <a:srgbClr val="000000"/>
                  </a:solidFill>
                  <a:ea typeface="+mn-ea"/>
                  <a:cs typeface="Arial" pitchFamily="34" charset="0"/>
                </a:rPr>
                <a:t>€</a:t>
              </a:r>
              <a:endParaRPr lang="de-DE" kern="0" dirty="0">
                <a:solidFill>
                  <a:srgbClr val="000000"/>
                </a:solidFill>
                <a:ea typeface="+mn-ea"/>
                <a:cs typeface="Arial" pitchFamily="34" charset="0"/>
              </a:endParaRPr>
            </a:p>
          </p:txBody>
        </p:sp>
        <p:sp>
          <p:nvSpPr>
            <p:cNvPr id="503" name="Rectangle 412"/>
            <p:cNvSpPr>
              <a:spLocks noChangeArrowheads="1"/>
            </p:cNvSpPr>
            <p:nvPr/>
          </p:nvSpPr>
          <p:spPr bwMode="auto">
            <a:xfrm>
              <a:off x="4504" y="1036"/>
              <a:ext cx="222" cy="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>
                <a:defRPr/>
              </a:pPr>
              <a:r>
                <a:rPr lang="de-DE" sz="600" kern="0" dirty="0">
                  <a:solidFill>
                    <a:srgbClr val="000000"/>
                  </a:solidFill>
                  <a:ea typeface="+mn-ea"/>
                  <a:cs typeface="Arial" pitchFamily="34" charset="0"/>
                </a:rPr>
                <a:t>Beratung</a:t>
              </a:r>
              <a:endParaRPr lang="de-DE" kern="0" dirty="0">
                <a:solidFill>
                  <a:srgbClr val="000000"/>
                </a:solidFill>
                <a:ea typeface="+mn-ea"/>
                <a:cs typeface="Arial" pitchFamily="34" charset="0"/>
              </a:endParaRPr>
            </a:p>
          </p:txBody>
        </p:sp>
        <p:sp>
          <p:nvSpPr>
            <p:cNvPr id="504" name="Freeform 413"/>
            <p:cNvSpPr>
              <a:spLocks/>
            </p:cNvSpPr>
            <p:nvPr/>
          </p:nvSpPr>
          <p:spPr bwMode="auto">
            <a:xfrm>
              <a:off x="5170" y="2296"/>
              <a:ext cx="227" cy="92"/>
            </a:xfrm>
            <a:custGeom>
              <a:avLst/>
              <a:gdLst/>
              <a:ahLst/>
              <a:cxnLst>
                <a:cxn ang="0">
                  <a:pos x="128" y="240"/>
                </a:cxn>
                <a:cxn ang="0">
                  <a:pos x="480" y="240"/>
                </a:cxn>
                <a:cxn ang="0">
                  <a:pos x="484" y="247"/>
                </a:cxn>
                <a:cxn ang="0">
                  <a:pos x="605" y="126"/>
                </a:cxn>
                <a:cxn ang="0">
                  <a:pos x="605" y="126"/>
                </a:cxn>
                <a:cxn ang="0">
                  <a:pos x="484" y="5"/>
                </a:cxn>
                <a:cxn ang="0">
                  <a:pos x="480" y="0"/>
                </a:cxn>
                <a:cxn ang="0">
                  <a:pos x="128" y="0"/>
                </a:cxn>
                <a:cxn ang="0">
                  <a:pos x="121" y="5"/>
                </a:cxn>
                <a:cxn ang="0">
                  <a:pos x="0" y="126"/>
                </a:cxn>
                <a:cxn ang="0">
                  <a:pos x="121" y="247"/>
                </a:cxn>
                <a:cxn ang="0">
                  <a:pos x="128" y="240"/>
                </a:cxn>
              </a:cxnLst>
              <a:rect l="0" t="0" r="r" b="b"/>
              <a:pathLst>
                <a:path w="605" h="247">
                  <a:moveTo>
                    <a:pt x="128" y="240"/>
                  </a:moveTo>
                  <a:lnTo>
                    <a:pt x="480" y="240"/>
                  </a:lnTo>
                  <a:lnTo>
                    <a:pt x="484" y="247"/>
                  </a:lnTo>
                  <a:cubicBezTo>
                    <a:pt x="551" y="247"/>
                    <a:pt x="605" y="193"/>
                    <a:pt x="605" y="126"/>
                  </a:cubicBezTo>
                  <a:cubicBezTo>
                    <a:pt x="605" y="126"/>
                    <a:pt x="605" y="126"/>
                    <a:pt x="605" y="126"/>
                  </a:cubicBezTo>
                  <a:cubicBezTo>
                    <a:pt x="605" y="59"/>
                    <a:pt x="551" y="5"/>
                    <a:pt x="484" y="5"/>
                  </a:cubicBezTo>
                  <a:lnTo>
                    <a:pt x="480" y="0"/>
                  </a:lnTo>
                  <a:lnTo>
                    <a:pt x="128" y="0"/>
                  </a:lnTo>
                  <a:lnTo>
                    <a:pt x="121" y="5"/>
                  </a:lnTo>
                  <a:cubicBezTo>
                    <a:pt x="55" y="5"/>
                    <a:pt x="0" y="59"/>
                    <a:pt x="0" y="126"/>
                  </a:cubicBezTo>
                  <a:cubicBezTo>
                    <a:pt x="0" y="193"/>
                    <a:pt x="55" y="247"/>
                    <a:pt x="121" y="247"/>
                  </a:cubicBezTo>
                  <a:lnTo>
                    <a:pt x="128" y="240"/>
                  </a:lnTo>
                  <a:close/>
                </a:path>
              </a:pathLst>
            </a:custGeom>
            <a:solidFill>
              <a:srgbClr val="D9D9D9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kern="0" dirty="0">
                <a:solidFill>
                  <a:sysClr val="windowText" lastClr="000000"/>
                </a:solidFill>
                <a:latin typeface="Arial"/>
                <a:ea typeface="+mn-ea"/>
              </a:endParaRPr>
            </a:p>
          </p:txBody>
        </p:sp>
        <p:sp>
          <p:nvSpPr>
            <p:cNvPr id="505" name="Freeform 414"/>
            <p:cNvSpPr>
              <a:spLocks/>
            </p:cNvSpPr>
            <p:nvPr/>
          </p:nvSpPr>
          <p:spPr bwMode="auto">
            <a:xfrm>
              <a:off x="5170" y="2296"/>
              <a:ext cx="227" cy="92"/>
            </a:xfrm>
            <a:custGeom>
              <a:avLst/>
              <a:gdLst/>
              <a:ahLst/>
              <a:cxnLst>
                <a:cxn ang="0">
                  <a:pos x="128" y="240"/>
                </a:cxn>
                <a:cxn ang="0">
                  <a:pos x="480" y="240"/>
                </a:cxn>
                <a:cxn ang="0">
                  <a:pos x="484" y="247"/>
                </a:cxn>
                <a:cxn ang="0">
                  <a:pos x="605" y="126"/>
                </a:cxn>
                <a:cxn ang="0">
                  <a:pos x="605" y="126"/>
                </a:cxn>
                <a:cxn ang="0">
                  <a:pos x="484" y="5"/>
                </a:cxn>
                <a:cxn ang="0">
                  <a:pos x="480" y="0"/>
                </a:cxn>
                <a:cxn ang="0">
                  <a:pos x="128" y="0"/>
                </a:cxn>
                <a:cxn ang="0">
                  <a:pos x="121" y="5"/>
                </a:cxn>
                <a:cxn ang="0">
                  <a:pos x="0" y="126"/>
                </a:cxn>
                <a:cxn ang="0">
                  <a:pos x="121" y="247"/>
                </a:cxn>
                <a:cxn ang="0">
                  <a:pos x="128" y="240"/>
                </a:cxn>
              </a:cxnLst>
              <a:rect l="0" t="0" r="r" b="b"/>
              <a:pathLst>
                <a:path w="605" h="247">
                  <a:moveTo>
                    <a:pt x="128" y="240"/>
                  </a:moveTo>
                  <a:lnTo>
                    <a:pt x="480" y="240"/>
                  </a:lnTo>
                  <a:lnTo>
                    <a:pt x="484" y="247"/>
                  </a:lnTo>
                  <a:cubicBezTo>
                    <a:pt x="551" y="247"/>
                    <a:pt x="605" y="193"/>
                    <a:pt x="605" y="126"/>
                  </a:cubicBezTo>
                  <a:cubicBezTo>
                    <a:pt x="605" y="126"/>
                    <a:pt x="605" y="126"/>
                    <a:pt x="605" y="126"/>
                  </a:cubicBezTo>
                  <a:cubicBezTo>
                    <a:pt x="605" y="59"/>
                    <a:pt x="551" y="5"/>
                    <a:pt x="484" y="5"/>
                  </a:cubicBezTo>
                  <a:lnTo>
                    <a:pt x="480" y="0"/>
                  </a:lnTo>
                  <a:lnTo>
                    <a:pt x="128" y="0"/>
                  </a:lnTo>
                  <a:lnTo>
                    <a:pt x="121" y="5"/>
                  </a:lnTo>
                  <a:cubicBezTo>
                    <a:pt x="55" y="5"/>
                    <a:pt x="0" y="59"/>
                    <a:pt x="0" y="126"/>
                  </a:cubicBezTo>
                  <a:cubicBezTo>
                    <a:pt x="0" y="193"/>
                    <a:pt x="55" y="247"/>
                    <a:pt x="121" y="247"/>
                  </a:cubicBezTo>
                  <a:lnTo>
                    <a:pt x="128" y="240"/>
                  </a:lnTo>
                  <a:close/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kern="0" dirty="0">
                <a:solidFill>
                  <a:sysClr val="windowText" lastClr="000000"/>
                </a:solidFill>
                <a:latin typeface="Arial"/>
                <a:ea typeface="+mn-ea"/>
              </a:endParaRPr>
            </a:p>
          </p:txBody>
        </p:sp>
        <p:sp>
          <p:nvSpPr>
            <p:cNvPr id="506" name="Oval 415"/>
            <p:cNvSpPr>
              <a:spLocks noChangeArrowheads="1"/>
            </p:cNvSpPr>
            <p:nvPr/>
          </p:nvSpPr>
          <p:spPr bwMode="auto">
            <a:xfrm>
              <a:off x="5191" y="2319"/>
              <a:ext cx="48" cy="48"/>
            </a:xfrm>
            <a:prstGeom prst="ellipse">
              <a:avLst/>
            </a:prstGeom>
            <a:solidFill>
              <a:srgbClr val="1A1A1A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kern="0" dirty="0">
                <a:solidFill>
                  <a:sysClr val="windowText" lastClr="000000"/>
                </a:solidFill>
                <a:latin typeface="Arial"/>
                <a:ea typeface="+mn-ea"/>
              </a:endParaRPr>
            </a:p>
          </p:txBody>
        </p:sp>
        <p:sp>
          <p:nvSpPr>
            <p:cNvPr id="507" name="Oval 416"/>
            <p:cNvSpPr>
              <a:spLocks noChangeArrowheads="1"/>
            </p:cNvSpPr>
            <p:nvPr/>
          </p:nvSpPr>
          <p:spPr bwMode="auto">
            <a:xfrm>
              <a:off x="5191" y="2319"/>
              <a:ext cx="48" cy="48"/>
            </a:xfrm>
            <a:prstGeom prst="ellips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kern="0" dirty="0">
                <a:solidFill>
                  <a:sysClr val="windowText" lastClr="000000"/>
                </a:solidFill>
                <a:latin typeface="Arial"/>
                <a:ea typeface="+mn-ea"/>
              </a:endParaRPr>
            </a:p>
          </p:txBody>
        </p:sp>
        <p:sp>
          <p:nvSpPr>
            <p:cNvPr id="508" name="Oval 417"/>
            <p:cNvSpPr>
              <a:spLocks noChangeArrowheads="1"/>
            </p:cNvSpPr>
            <p:nvPr/>
          </p:nvSpPr>
          <p:spPr bwMode="auto">
            <a:xfrm>
              <a:off x="5327" y="2319"/>
              <a:ext cx="48" cy="48"/>
            </a:xfrm>
            <a:prstGeom prst="ellipse">
              <a:avLst/>
            </a:prstGeom>
            <a:solidFill>
              <a:srgbClr val="1A1A1A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kern="0" dirty="0">
                <a:solidFill>
                  <a:sysClr val="windowText" lastClr="000000"/>
                </a:solidFill>
                <a:latin typeface="Arial"/>
                <a:ea typeface="+mn-ea"/>
              </a:endParaRPr>
            </a:p>
          </p:txBody>
        </p:sp>
        <p:sp>
          <p:nvSpPr>
            <p:cNvPr id="509" name="Oval 418"/>
            <p:cNvSpPr>
              <a:spLocks noChangeArrowheads="1"/>
            </p:cNvSpPr>
            <p:nvPr/>
          </p:nvSpPr>
          <p:spPr bwMode="auto">
            <a:xfrm>
              <a:off x="5327" y="2319"/>
              <a:ext cx="48" cy="48"/>
            </a:xfrm>
            <a:prstGeom prst="ellips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kern="0" dirty="0">
                <a:solidFill>
                  <a:sysClr val="windowText" lastClr="000000"/>
                </a:solidFill>
                <a:latin typeface="Arial"/>
                <a:ea typeface="+mn-ea"/>
              </a:endParaRPr>
            </a:p>
          </p:txBody>
        </p:sp>
        <p:sp>
          <p:nvSpPr>
            <p:cNvPr id="510" name="Freeform 419"/>
            <p:cNvSpPr>
              <a:spLocks/>
            </p:cNvSpPr>
            <p:nvPr/>
          </p:nvSpPr>
          <p:spPr bwMode="auto">
            <a:xfrm>
              <a:off x="2630" y="3295"/>
              <a:ext cx="92" cy="227"/>
            </a:xfrm>
            <a:custGeom>
              <a:avLst/>
              <a:gdLst/>
              <a:ahLst/>
              <a:cxnLst>
                <a:cxn ang="0">
                  <a:pos x="245" y="486"/>
                </a:cxn>
                <a:cxn ang="0">
                  <a:pos x="245" y="118"/>
                </a:cxn>
                <a:cxn ang="0">
                  <a:pos x="242" y="121"/>
                </a:cxn>
                <a:cxn ang="0">
                  <a:pos x="121" y="0"/>
                </a:cxn>
                <a:cxn ang="0">
                  <a:pos x="121" y="0"/>
                </a:cxn>
                <a:cxn ang="0">
                  <a:pos x="0" y="121"/>
                </a:cxn>
                <a:cxn ang="0">
                  <a:pos x="5" y="118"/>
                </a:cxn>
                <a:cxn ang="0">
                  <a:pos x="5" y="486"/>
                </a:cxn>
                <a:cxn ang="0">
                  <a:pos x="0" y="484"/>
                </a:cxn>
                <a:cxn ang="0">
                  <a:pos x="121" y="605"/>
                </a:cxn>
                <a:cxn ang="0">
                  <a:pos x="242" y="484"/>
                </a:cxn>
                <a:cxn ang="0">
                  <a:pos x="245" y="486"/>
                </a:cxn>
              </a:cxnLst>
              <a:rect l="0" t="0" r="r" b="b"/>
              <a:pathLst>
                <a:path w="245" h="605">
                  <a:moveTo>
                    <a:pt x="245" y="486"/>
                  </a:moveTo>
                  <a:lnTo>
                    <a:pt x="245" y="118"/>
                  </a:lnTo>
                  <a:lnTo>
                    <a:pt x="242" y="121"/>
                  </a:lnTo>
                  <a:cubicBezTo>
                    <a:pt x="242" y="54"/>
                    <a:pt x="188" y="0"/>
                    <a:pt x="121" y="0"/>
                  </a:cubicBezTo>
                  <a:cubicBezTo>
                    <a:pt x="121" y="0"/>
                    <a:pt x="121" y="0"/>
                    <a:pt x="121" y="0"/>
                  </a:cubicBezTo>
                  <a:cubicBezTo>
                    <a:pt x="55" y="0"/>
                    <a:pt x="0" y="54"/>
                    <a:pt x="0" y="121"/>
                  </a:cubicBezTo>
                  <a:lnTo>
                    <a:pt x="5" y="118"/>
                  </a:lnTo>
                  <a:lnTo>
                    <a:pt x="5" y="486"/>
                  </a:lnTo>
                  <a:lnTo>
                    <a:pt x="0" y="484"/>
                  </a:lnTo>
                  <a:cubicBezTo>
                    <a:pt x="0" y="551"/>
                    <a:pt x="55" y="605"/>
                    <a:pt x="121" y="605"/>
                  </a:cubicBezTo>
                  <a:cubicBezTo>
                    <a:pt x="188" y="605"/>
                    <a:pt x="242" y="551"/>
                    <a:pt x="242" y="484"/>
                  </a:cubicBezTo>
                  <a:lnTo>
                    <a:pt x="245" y="486"/>
                  </a:lnTo>
                  <a:close/>
                </a:path>
              </a:pathLst>
            </a:custGeom>
            <a:solidFill>
              <a:srgbClr val="D9D9D9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kern="0" dirty="0">
                <a:solidFill>
                  <a:sysClr val="windowText" lastClr="000000"/>
                </a:solidFill>
                <a:latin typeface="Arial"/>
                <a:ea typeface="+mn-ea"/>
              </a:endParaRPr>
            </a:p>
          </p:txBody>
        </p:sp>
        <p:sp>
          <p:nvSpPr>
            <p:cNvPr id="511" name="Freeform 420"/>
            <p:cNvSpPr>
              <a:spLocks/>
            </p:cNvSpPr>
            <p:nvPr/>
          </p:nvSpPr>
          <p:spPr bwMode="auto">
            <a:xfrm>
              <a:off x="2630" y="3295"/>
              <a:ext cx="92" cy="227"/>
            </a:xfrm>
            <a:custGeom>
              <a:avLst/>
              <a:gdLst/>
              <a:ahLst/>
              <a:cxnLst>
                <a:cxn ang="0">
                  <a:pos x="245" y="486"/>
                </a:cxn>
                <a:cxn ang="0">
                  <a:pos x="245" y="118"/>
                </a:cxn>
                <a:cxn ang="0">
                  <a:pos x="242" y="121"/>
                </a:cxn>
                <a:cxn ang="0">
                  <a:pos x="121" y="0"/>
                </a:cxn>
                <a:cxn ang="0">
                  <a:pos x="121" y="0"/>
                </a:cxn>
                <a:cxn ang="0">
                  <a:pos x="0" y="121"/>
                </a:cxn>
                <a:cxn ang="0">
                  <a:pos x="5" y="118"/>
                </a:cxn>
                <a:cxn ang="0">
                  <a:pos x="5" y="486"/>
                </a:cxn>
                <a:cxn ang="0">
                  <a:pos x="0" y="484"/>
                </a:cxn>
                <a:cxn ang="0">
                  <a:pos x="121" y="605"/>
                </a:cxn>
                <a:cxn ang="0">
                  <a:pos x="242" y="484"/>
                </a:cxn>
                <a:cxn ang="0">
                  <a:pos x="245" y="486"/>
                </a:cxn>
              </a:cxnLst>
              <a:rect l="0" t="0" r="r" b="b"/>
              <a:pathLst>
                <a:path w="245" h="605">
                  <a:moveTo>
                    <a:pt x="245" y="486"/>
                  </a:moveTo>
                  <a:lnTo>
                    <a:pt x="245" y="118"/>
                  </a:lnTo>
                  <a:lnTo>
                    <a:pt x="242" y="121"/>
                  </a:lnTo>
                  <a:cubicBezTo>
                    <a:pt x="242" y="54"/>
                    <a:pt x="188" y="0"/>
                    <a:pt x="121" y="0"/>
                  </a:cubicBezTo>
                  <a:cubicBezTo>
                    <a:pt x="121" y="0"/>
                    <a:pt x="121" y="0"/>
                    <a:pt x="121" y="0"/>
                  </a:cubicBezTo>
                  <a:cubicBezTo>
                    <a:pt x="55" y="0"/>
                    <a:pt x="0" y="54"/>
                    <a:pt x="0" y="121"/>
                  </a:cubicBezTo>
                  <a:lnTo>
                    <a:pt x="5" y="118"/>
                  </a:lnTo>
                  <a:lnTo>
                    <a:pt x="5" y="486"/>
                  </a:lnTo>
                  <a:lnTo>
                    <a:pt x="0" y="484"/>
                  </a:lnTo>
                  <a:cubicBezTo>
                    <a:pt x="0" y="551"/>
                    <a:pt x="55" y="605"/>
                    <a:pt x="121" y="605"/>
                  </a:cubicBezTo>
                  <a:cubicBezTo>
                    <a:pt x="188" y="605"/>
                    <a:pt x="242" y="551"/>
                    <a:pt x="242" y="484"/>
                  </a:cubicBezTo>
                  <a:lnTo>
                    <a:pt x="245" y="486"/>
                  </a:lnTo>
                  <a:close/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kern="0" dirty="0">
                <a:solidFill>
                  <a:sysClr val="windowText" lastClr="000000"/>
                </a:solidFill>
                <a:latin typeface="Arial"/>
                <a:ea typeface="+mn-ea"/>
              </a:endParaRPr>
            </a:p>
          </p:txBody>
        </p:sp>
        <p:sp>
          <p:nvSpPr>
            <p:cNvPr id="512" name="Oval 421"/>
            <p:cNvSpPr>
              <a:spLocks noChangeArrowheads="1"/>
            </p:cNvSpPr>
            <p:nvPr/>
          </p:nvSpPr>
          <p:spPr bwMode="auto">
            <a:xfrm>
              <a:off x="2651" y="3453"/>
              <a:ext cx="48" cy="48"/>
            </a:xfrm>
            <a:prstGeom prst="ellipse">
              <a:avLst/>
            </a:prstGeom>
            <a:solidFill>
              <a:srgbClr val="1A1A1A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kern="0" dirty="0">
                <a:solidFill>
                  <a:sysClr val="windowText" lastClr="000000"/>
                </a:solidFill>
                <a:latin typeface="Arial"/>
                <a:ea typeface="+mn-ea"/>
              </a:endParaRPr>
            </a:p>
          </p:txBody>
        </p:sp>
        <p:sp>
          <p:nvSpPr>
            <p:cNvPr id="513" name="Oval 422"/>
            <p:cNvSpPr>
              <a:spLocks noChangeArrowheads="1"/>
            </p:cNvSpPr>
            <p:nvPr/>
          </p:nvSpPr>
          <p:spPr bwMode="auto">
            <a:xfrm>
              <a:off x="2651" y="3453"/>
              <a:ext cx="48" cy="48"/>
            </a:xfrm>
            <a:prstGeom prst="ellips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kern="0" dirty="0">
                <a:solidFill>
                  <a:sysClr val="windowText" lastClr="000000"/>
                </a:solidFill>
                <a:latin typeface="Arial"/>
                <a:ea typeface="+mn-ea"/>
              </a:endParaRPr>
            </a:p>
          </p:txBody>
        </p:sp>
        <p:sp>
          <p:nvSpPr>
            <p:cNvPr id="514" name="Oval 423"/>
            <p:cNvSpPr>
              <a:spLocks noChangeArrowheads="1"/>
            </p:cNvSpPr>
            <p:nvPr/>
          </p:nvSpPr>
          <p:spPr bwMode="auto">
            <a:xfrm>
              <a:off x="2651" y="3317"/>
              <a:ext cx="48" cy="48"/>
            </a:xfrm>
            <a:prstGeom prst="ellipse">
              <a:avLst/>
            </a:prstGeom>
            <a:solidFill>
              <a:srgbClr val="1A1A1A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kern="0" dirty="0">
                <a:solidFill>
                  <a:sysClr val="windowText" lastClr="000000"/>
                </a:solidFill>
                <a:latin typeface="Arial"/>
                <a:ea typeface="+mn-ea"/>
              </a:endParaRPr>
            </a:p>
          </p:txBody>
        </p:sp>
        <p:sp>
          <p:nvSpPr>
            <p:cNvPr id="515" name="Oval 424"/>
            <p:cNvSpPr>
              <a:spLocks noChangeArrowheads="1"/>
            </p:cNvSpPr>
            <p:nvPr/>
          </p:nvSpPr>
          <p:spPr bwMode="auto">
            <a:xfrm>
              <a:off x="2651" y="3317"/>
              <a:ext cx="48" cy="48"/>
            </a:xfrm>
            <a:prstGeom prst="ellips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kern="0" dirty="0">
                <a:solidFill>
                  <a:sysClr val="windowText" lastClr="000000"/>
                </a:solidFill>
                <a:latin typeface="Arial"/>
                <a:ea typeface="+mn-ea"/>
              </a:endParaRPr>
            </a:p>
          </p:txBody>
        </p:sp>
        <p:sp>
          <p:nvSpPr>
            <p:cNvPr id="516" name="Freeform 425"/>
            <p:cNvSpPr>
              <a:spLocks/>
            </p:cNvSpPr>
            <p:nvPr/>
          </p:nvSpPr>
          <p:spPr bwMode="auto">
            <a:xfrm>
              <a:off x="2698" y="2410"/>
              <a:ext cx="2520" cy="930"/>
            </a:xfrm>
            <a:custGeom>
              <a:avLst/>
              <a:gdLst/>
              <a:ahLst/>
              <a:cxnLst>
                <a:cxn ang="0">
                  <a:pos x="2520" y="0"/>
                </a:cxn>
                <a:cxn ang="0">
                  <a:pos x="2520" y="930"/>
                </a:cxn>
                <a:cxn ang="0">
                  <a:pos x="0" y="930"/>
                </a:cxn>
              </a:cxnLst>
              <a:rect l="0" t="0" r="r" b="b"/>
              <a:pathLst>
                <a:path w="2520" h="930">
                  <a:moveTo>
                    <a:pt x="2520" y="0"/>
                  </a:moveTo>
                  <a:lnTo>
                    <a:pt x="2520" y="930"/>
                  </a:lnTo>
                  <a:lnTo>
                    <a:pt x="0" y="930"/>
                  </a:lnTo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kern="0" dirty="0">
                <a:solidFill>
                  <a:sysClr val="windowText" lastClr="000000"/>
                </a:solidFill>
                <a:latin typeface="Arial"/>
                <a:ea typeface="+mn-ea"/>
              </a:endParaRPr>
            </a:p>
          </p:txBody>
        </p:sp>
        <p:sp>
          <p:nvSpPr>
            <p:cNvPr id="517" name="Freeform 426"/>
            <p:cNvSpPr>
              <a:spLocks/>
            </p:cNvSpPr>
            <p:nvPr/>
          </p:nvSpPr>
          <p:spPr bwMode="auto">
            <a:xfrm>
              <a:off x="5188" y="2368"/>
              <a:ext cx="54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30" y="0"/>
                </a:cxn>
                <a:cxn ang="0">
                  <a:pos x="54" y="48"/>
                </a:cxn>
                <a:cxn ang="0">
                  <a:pos x="0" y="48"/>
                </a:cxn>
              </a:cxnLst>
              <a:rect l="0" t="0" r="r" b="b"/>
              <a:pathLst>
                <a:path w="54" h="48">
                  <a:moveTo>
                    <a:pt x="0" y="48"/>
                  </a:moveTo>
                  <a:lnTo>
                    <a:pt x="30" y="0"/>
                  </a:lnTo>
                  <a:lnTo>
                    <a:pt x="54" y="48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kern="0" dirty="0">
                <a:solidFill>
                  <a:sysClr val="windowText" lastClr="000000"/>
                </a:solidFill>
                <a:latin typeface="Arial"/>
                <a:ea typeface="+mn-ea"/>
              </a:endParaRPr>
            </a:p>
          </p:txBody>
        </p:sp>
        <p:sp>
          <p:nvSpPr>
            <p:cNvPr id="518" name="Freeform 427"/>
            <p:cNvSpPr>
              <a:spLocks/>
            </p:cNvSpPr>
            <p:nvPr/>
          </p:nvSpPr>
          <p:spPr bwMode="auto">
            <a:xfrm>
              <a:off x="2746" y="2368"/>
              <a:ext cx="2604" cy="1110"/>
            </a:xfrm>
            <a:custGeom>
              <a:avLst/>
              <a:gdLst/>
              <a:ahLst/>
              <a:cxnLst>
                <a:cxn ang="0">
                  <a:pos x="2604" y="0"/>
                </a:cxn>
                <a:cxn ang="0">
                  <a:pos x="2604" y="1110"/>
                </a:cxn>
                <a:cxn ang="0">
                  <a:pos x="0" y="1110"/>
                </a:cxn>
              </a:cxnLst>
              <a:rect l="0" t="0" r="r" b="b"/>
              <a:pathLst>
                <a:path w="2604" h="1110">
                  <a:moveTo>
                    <a:pt x="2604" y="0"/>
                  </a:moveTo>
                  <a:lnTo>
                    <a:pt x="2604" y="1110"/>
                  </a:lnTo>
                  <a:lnTo>
                    <a:pt x="0" y="1110"/>
                  </a:lnTo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kern="0" dirty="0">
                <a:solidFill>
                  <a:sysClr val="windowText" lastClr="000000"/>
                </a:solidFill>
                <a:latin typeface="Arial"/>
                <a:ea typeface="+mn-ea"/>
              </a:endParaRPr>
            </a:p>
          </p:txBody>
        </p:sp>
        <p:sp>
          <p:nvSpPr>
            <p:cNvPr id="519" name="Freeform 428"/>
            <p:cNvSpPr>
              <a:spLocks/>
            </p:cNvSpPr>
            <p:nvPr/>
          </p:nvSpPr>
          <p:spPr bwMode="auto">
            <a:xfrm>
              <a:off x="2698" y="3454"/>
              <a:ext cx="54" cy="48"/>
            </a:xfrm>
            <a:custGeom>
              <a:avLst/>
              <a:gdLst/>
              <a:ahLst/>
              <a:cxnLst>
                <a:cxn ang="0">
                  <a:pos x="54" y="48"/>
                </a:cxn>
                <a:cxn ang="0">
                  <a:pos x="0" y="24"/>
                </a:cxn>
                <a:cxn ang="0">
                  <a:pos x="54" y="0"/>
                </a:cxn>
                <a:cxn ang="0">
                  <a:pos x="54" y="48"/>
                </a:cxn>
              </a:cxnLst>
              <a:rect l="0" t="0" r="r" b="b"/>
              <a:pathLst>
                <a:path w="54" h="48">
                  <a:moveTo>
                    <a:pt x="54" y="48"/>
                  </a:moveTo>
                  <a:lnTo>
                    <a:pt x="0" y="24"/>
                  </a:lnTo>
                  <a:lnTo>
                    <a:pt x="54" y="0"/>
                  </a:lnTo>
                  <a:lnTo>
                    <a:pt x="54" y="4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kern="0" dirty="0">
                <a:solidFill>
                  <a:sysClr val="windowText" lastClr="000000"/>
                </a:solidFill>
                <a:latin typeface="Arial"/>
                <a:ea typeface="+mn-ea"/>
              </a:endParaRPr>
            </a:p>
          </p:txBody>
        </p:sp>
        <p:sp>
          <p:nvSpPr>
            <p:cNvPr id="520" name="Rectangle 429"/>
            <p:cNvSpPr>
              <a:spLocks noChangeArrowheads="1"/>
            </p:cNvSpPr>
            <p:nvPr/>
          </p:nvSpPr>
          <p:spPr bwMode="auto">
            <a:xfrm>
              <a:off x="1528" y="3436"/>
              <a:ext cx="1122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>
                <a:defRPr/>
              </a:pPr>
              <a:r>
                <a:rPr lang="de-DE" sz="1200" i="1" kern="0" dirty="0">
                  <a:solidFill>
                    <a:srgbClr val="000000"/>
                  </a:solidFill>
                  <a:ea typeface="+mn-ea"/>
                  <a:cs typeface="Arial" pitchFamily="34" charset="0"/>
                </a:rPr>
                <a:t>Cloud Computing Service</a:t>
              </a:r>
              <a:endParaRPr lang="de-DE" kern="0" dirty="0">
                <a:solidFill>
                  <a:srgbClr val="000000"/>
                </a:solidFill>
                <a:ea typeface="+mn-ea"/>
                <a:cs typeface="Arial" pitchFamily="34" charset="0"/>
              </a:endParaRPr>
            </a:p>
          </p:txBody>
        </p:sp>
        <p:sp>
          <p:nvSpPr>
            <p:cNvPr id="521" name="Rectangle 430"/>
            <p:cNvSpPr>
              <a:spLocks noChangeArrowheads="1"/>
            </p:cNvSpPr>
            <p:nvPr/>
          </p:nvSpPr>
          <p:spPr bwMode="auto">
            <a:xfrm>
              <a:off x="4360" y="3508"/>
              <a:ext cx="222" cy="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>
                <a:defRPr/>
              </a:pPr>
              <a:r>
                <a:rPr lang="de-DE" sz="600" kern="0" dirty="0">
                  <a:solidFill>
                    <a:srgbClr val="000000"/>
                  </a:solidFill>
                  <a:ea typeface="+mn-ea"/>
                  <a:cs typeface="Arial" pitchFamily="34" charset="0"/>
                </a:rPr>
                <a:t>Beratung</a:t>
              </a:r>
              <a:endParaRPr lang="de-DE" kern="0" dirty="0">
                <a:solidFill>
                  <a:srgbClr val="000000"/>
                </a:solidFill>
                <a:ea typeface="+mn-ea"/>
                <a:cs typeface="Arial" pitchFamily="34" charset="0"/>
              </a:endParaRPr>
            </a:p>
          </p:txBody>
        </p:sp>
        <p:sp>
          <p:nvSpPr>
            <p:cNvPr id="522" name="Rectangle 431"/>
            <p:cNvSpPr>
              <a:spLocks noChangeArrowheads="1"/>
            </p:cNvSpPr>
            <p:nvPr/>
          </p:nvSpPr>
          <p:spPr bwMode="auto">
            <a:xfrm>
              <a:off x="4444" y="3262"/>
              <a:ext cx="54" cy="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>
                <a:defRPr/>
              </a:pPr>
              <a:r>
                <a:rPr lang="de-DE" sz="600" kern="0" dirty="0">
                  <a:solidFill>
                    <a:srgbClr val="000000"/>
                  </a:solidFill>
                  <a:ea typeface="+mn-ea"/>
                  <a:cs typeface="Arial" pitchFamily="34" charset="0"/>
                </a:rPr>
                <a:t>€</a:t>
              </a:r>
              <a:endParaRPr lang="de-DE" kern="0" dirty="0">
                <a:solidFill>
                  <a:srgbClr val="000000"/>
                </a:solidFill>
                <a:ea typeface="+mn-ea"/>
                <a:cs typeface="Arial" pitchFamily="34" charset="0"/>
              </a:endParaRPr>
            </a:p>
          </p:txBody>
        </p:sp>
        <p:sp>
          <p:nvSpPr>
            <p:cNvPr id="523" name="Freeform 432"/>
            <p:cNvSpPr>
              <a:spLocks/>
            </p:cNvSpPr>
            <p:nvPr/>
          </p:nvSpPr>
          <p:spPr bwMode="auto">
            <a:xfrm>
              <a:off x="476" y="1085"/>
              <a:ext cx="92" cy="227"/>
            </a:xfrm>
            <a:custGeom>
              <a:avLst/>
              <a:gdLst/>
              <a:ahLst/>
              <a:cxnLst>
                <a:cxn ang="0">
                  <a:pos x="245" y="478"/>
                </a:cxn>
                <a:cxn ang="0">
                  <a:pos x="245" y="126"/>
                </a:cxn>
                <a:cxn ang="0">
                  <a:pos x="242" y="121"/>
                </a:cxn>
                <a:cxn ang="0">
                  <a:pos x="121" y="0"/>
                </a:cxn>
                <a:cxn ang="0">
                  <a:pos x="121" y="0"/>
                </a:cxn>
                <a:cxn ang="0">
                  <a:pos x="0" y="121"/>
                </a:cxn>
                <a:cxn ang="0">
                  <a:pos x="5" y="126"/>
                </a:cxn>
                <a:cxn ang="0">
                  <a:pos x="5" y="478"/>
                </a:cxn>
                <a:cxn ang="0">
                  <a:pos x="0" y="484"/>
                </a:cxn>
                <a:cxn ang="0">
                  <a:pos x="121" y="605"/>
                </a:cxn>
                <a:cxn ang="0">
                  <a:pos x="242" y="484"/>
                </a:cxn>
                <a:cxn ang="0">
                  <a:pos x="245" y="478"/>
                </a:cxn>
              </a:cxnLst>
              <a:rect l="0" t="0" r="r" b="b"/>
              <a:pathLst>
                <a:path w="245" h="605">
                  <a:moveTo>
                    <a:pt x="245" y="478"/>
                  </a:moveTo>
                  <a:lnTo>
                    <a:pt x="245" y="126"/>
                  </a:lnTo>
                  <a:lnTo>
                    <a:pt x="242" y="121"/>
                  </a:lnTo>
                  <a:cubicBezTo>
                    <a:pt x="242" y="54"/>
                    <a:pt x="187" y="0"/>
                    <a:pt x="121" y="0"/>
                  </a:cubicBezTo>
                  <a:cubicBezTo>
                    <a:pt x="121" y="0"/>
                    <a:pt x="121" y="0"/>
                    <a:pt x="121" y="0"/>
                  </a:cubicBezTo>
                  <a:cubicBezTo>
                    <a:pt x="54" y="0"/>
                    <a:pt x="0" y="54"/>
                    <a:pt x="0" y="121"/>
                  </a:cubicBezTo>
                  <a:lnTo>
                    <a:pt x="5" y="126"/>
                  </a:lnTo>
                  <a:lnTo>
                    <a:pt x="5" y="478"/>
                  </a:lnTo>
                  <a:lnTo>
                    <a:pt x="0" y="484"/>
                  </a:lnTo>
                  <a:cubicBezTo>
                    <a:pt x="0" y="550"/>
                    <a:pt x="54" y="605"/>
                    <a:pt x="121" y="605"/>
                  </a:cubicBezTo>
                  <a:cubicBezTo>
                    <a:pt x="187" y="605"/>
                    <a:pt x="242" y="550"/>
                    <a:pt x="242" y="484"/>
                  </a:cubicBezTo>
                  <a:lnTo>
                    <a:pt x="245" y="478"/>
                  </a:lnTo>
                  <a:close/>
                </a:path>
              </a:pathLst>
            </a:custGeom>
            <a:solidFill>
              <a:srgbClr val="D9D9D9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kern="0" dirty="0">
                <a:solidFill>
                  <a:sysClr val="windowText" lastClr="000000"/>
                </a:solidFill>
                <a:latin typeface="Arial"/>
                <a:ea typeface="+mn-ea"/>
              </a:endParaRPr>
            </a:p>
          </p:txBody>
        </p:sp>
        <p:sp>
          <p:nvSpPr>
            <p:cNvPr id="524" name="Freeform 433"/>
            <p:cNvSpPr>
              <a:spLocks/>
            </p:cNvSpPr>
            <p:nvPr/>
          </p:nvSpPr>
          <p:spPr bwMode="auto">
            <a:xfrm>
              <a:off x="476" y="1085"/>
              <a:ext cx="92" cy="227"/>
            </a:xfrm>
            <a:custGeom>
              <a:avLst/>
              <a:gdLst/>
              <a:ahLst/>
              <a:cxnLst>
                <a:cxn ang="0">
                  <a:pos x="245" y="478"/>
                </a:cxn>
                <a:cxn ang="0">
                  <a:pos x="245" y="126"/>
                </a:cxn>
                <a:cxn ang="0">
                  <a:pos x="242" y="121"/>
                </a:cxn>
                <a:cxn ang="0">
                  <a:pos x="121" y="0"/>
                </a:cxn>
                <a:cxn ang="0">
                  <a:pos x="121" y="0"/>
                </a:cxn>
                <a:cxn ang="0">
                  <a:pos x="0" y="121"/>
                </a:cxn>
                <a:cxn ang="0">
                  <a:pos x="5" y="126"/>
                </a:cxn>
                <a:cxn ang="0">
                  <a:pos x="5" y="478"/>
                </a:cxn>
                <a:cxn ang="0">
                  <a:pos x="0" y="484"/>
                </a:cxn>
                <a:cxn ang="0">
                  <a:pos x="121" y="605"/>
                </a:cxn>
                <a:cxn ang="0">
                  <a:pos x="242" y="484"/>
                </a:cxn>
                <a:cxn ang="0">
                  <a:pos x="245" y="478"/>
                </a:cxn>
              </a:cxnLst>
              <a:rect l="0" t="0" r="r" b="b"/>
              <a:pathLst>
                <a:path w="245" h="605">
                  <a:moveTo>
                    <a:pt x="245" y="478"/>
                  </a:moveTo>
                  <a:lnTo>
                    <a:pt x="245" y="126"/>
                  </a:lnTo>
                  <a:lnTo>
                    <a:pt x="242" y="121"/>
                  </a:lnTo>
                  <a:cubicBezTo>
                    <a:pt x="242" y="54"/>
                    <a:pt x="187" y="0"/>
                    <a:pt x="121" y="0"/>
                  </a:cubicBezTo>
                  <a:cubicBezTo>
                    <a:pt x="121" y="0"/>
                    <a:pt x="121" y="0"/>
                    <a:pt x="121" y="0"/>
                  </a:cubicBezTo>
                  <a:cubicBezTo>
                    <a:pt x="54" y="0"/>
                    <a:pt x="0" y="54"/>
                    <a:pt x="0" y="121"/>
                  </a:cubicBezTo>
                  <a:lnTo>
                    <a:pt x="5" y="126"/>
                  </a:lnTo>
                  <a:lnTo>
                    <a:pt x="5" y="478"/>
                  </a:lnTo>
                  <a:lnTo>
                    <a:pt x="0" y="484"/>
                  </a:lnTo>
                  <a:cubicBezTo>
                    <a:pt x="0" y="550"/>
                    <a:pt x="54" y="605"/>
                    <a:pt x="121" y="605"/>
                  </a:cubicBezTo>
                  <a:cubicBezTo>
                    <a:pt x="187" y="605"/>
                    <a:pt x="242" y="550"/>
                    <a:pt x="242" y="484"/>
                  </a:cubicBezTo>
                  <a:lnTo>
                    <a:pt x="245" y="478"/>
                  </a:lnTo>
                  <a:close/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kern="0" dirty="0">
                <a:solidFill>
                  <a:sysClr val="windowText" lastClr="000000"/>
                </a:solidFill>
                <a:latin typeface="Arial"/>
                <a:ea typeface="+mn-ea"/>
              </a:endParaRPr>
            </a:p>
          </p:txBody>
        </p:sp>
        <p:sp>
          <p:nvSpPr>
            <p:cNvPr id="525" name="Oval 434"/>
            <p:cNvSpPr>
              <a:spLocks noChangeArrowheads="1"/>
            </p:cNvSpPr>
            <p:nvPr/>
          </p:nvSpPr>
          <p:spPr bwMode="auto">
            <a:xfrm>
              <a:off x="498" y="1242"/>
              <a:ext cx="48" cy="48"/>
            </a:xfrm>
            <a:prstGeom prst="ellipse">
              <a:avLst/>
            </a:prstGeom>
            <a:solidFill>
              <a:srgbClr val="1A1A1A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kern="0" dirty="0">
                <a:solidFill>
                  <a:sysClr val="windowText" lastClr="000000"/>
                </a:solidFill>
                <a:latin typeface="Arial"/>
                <a:ea typeface="+mn-ea"/>
              </a:endParaRPr>
            </a:p>
          </p:txBody>
        </p:sp>
        <p:sp>
          <p:nvSpPr>
            <p:cNvPr id="526" name="Oval 435"/>
            <p:cNvSpPr>
              <a:spLocks noChangeArrowheads="1"/>
            </p:cNvSpPr>
            <p:nvPr/>
          </p:nvSpPr>
          <p:spPr bwMode="auto">
            <a:xfrm>
              <a:off x="497" y="1242"/>
              <a:ext cx="48" cy="48"/>
            </a:xfrm>
            <a:prstGeom prst="ellips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kern="0" dirty="0">
                <a:solidFill>
                  <a:sysClr val="windowText" lastClr="000000"/>
                </a:solidFill>
                <a:latin typeface="Arial"/>
                <a:ea typeface="+mn-ea"/>
              </a:endParaRPr>
            </a:p>
          </p:txBody>
        </p:sp>
        <p:sp>
          <p:nvSpPr>
            <p:cNvPr id="527" name="Oval 436"/>
            <p:cNvSpPr>
              <a:spLocks noChangeArrowheads="1"/>
            </p:cNvSpPr>
            <p:nvPr/>
          </p:nvSpPr>
          <p:spPr bwMode="auto">
            <a:xfrm>
              <a:off x="498" y="1106"/>
              <a:ext cx="48" cy="48"/>
            </a:xfrm>
            <a:prstGeom prst="ellipse">
              <a:avLst/>
            </a:prstGeom>
            <a:solidFill>
              <a:srgbClr val="1A1A1A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kern="0" dirty="0">
                <a:solidFill>
                  <a:sysClr val="windowText" lastClr="000000"/>
                </a:solidFill>
                <a:latin typeface="Arial"/>
                <a:ea typeface="+mn-ea"/>
              </a:endParaRPr>
            </a:p>
          </p:txBody>
        </p:sp>
        <p:sp>
          <p:nvSpPr>
            <p:cNvPr id="528" name="Oval 437"/>
            <p:cNvSpPr>
              <a:spLocks noChangeArrowheads="1"/>
            </p:cNvSpPr>
            <p:nvPr/>
          </p:nvSpPr>
          <p:spPr bwMode="auto">
            <a:xfrm>
              <a:off x="497" y="1106"/>
              <a:ext cx="48" cy="48"/>
            </a:xfrm>
            <a:prstGeom prst="ellips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kern="0" dirty="0">
                <a:solidFill>
                  <a:sysClr val="windowText" lastClr="000000"/>
                </a:solidFill>
                <a:latin typeface="Arial"/>
                <a:ea typeface="+mn-ea"/>
              </a:endParaRPr>
            </a:p>
          </p:txBody>
        </p:sp>
        <p:sp>
          <p:nvSpPr>
            <p:cNvPr id="529" name="Freeform 438"/>
            <p:cNvSpPr>
              <a:spLocks/>
            </p:cNvSpPr>
            <p:nvPr/>
          </p:nvSpPr>
          <p:spPr bwMode="auto">
            <a:xfrm>
              <a:off x="249" y="1085"/>
              <a:ext cx="91" cy="227"/>
            </a:xfrm>
            <a:custGeom>
              <a:avLst/>
              <a:gdLst/>
              <a:ahLst/>
              <a:cxnLst>
                <a:cxn ang="0">
                  <a:pos x="242" y="478"/>
                </a:cxn>
                <a:cxn ang="0">
                  <a:pos x="242" y="126"/>
                </a:cxn>
                <a:cxn ang="0">
                  <a:pos x="242" y="121"/>
                </a:cxn>
                <a:cxn ang="0">
                  <a:pos x="121" y="0"/>
                </a:cxn>
                <a:cxn ang="0">
                  <a:pos x="121" y="0"/>
                </a:cxn>
                <a:cxn ang="0">
                  <a:pos x="0" y="121"/>
                </a:cxn>
                <a:cxn ang="0">
                  <a:pos x="2" y="126"/>
                </a:cxn>
                <a:cxn ang="0">
                  <a:pos x="2" y="478"/>
                </a:cxn>
                <a:cxn ang="0">
                  <a:pos x="0" y="484"/>
                </a:cxn>
                <a:cxn ang="0">
                  <a:pos x="121" y="605"/>
                </a:cxn>
                <a:cxn ang="0">
                  <a:pos x="242" y="484"/>
                </a:cxn>
                <a:cxn ang="0">
                  <a:pos x="242" y="478"/>
                </a:cxn>
              </a:cxnLst>
              <a:rect l="0" t="0" r="r" b="b"/>
              <a:pathLst>
                <a:path w="242" h="605">
                  <a:moveTo>
                    <a:pt x="242" y="478"/>
                  </a:moveTo>
                  <a:lnTo>
                    <a:pt x="242" y="126"/>
                  </a:lnTo>
                  <a:lnTo>
                    <a:pt x="242" y="121"/>
                  </a:lnTo>
                  <a:cubicBezTo>
                    <a:pt x="242" y="54"/>
                    <a:pt x="188" y="0"/>
                    <a:pt x="121" y="0"/>
                  </a:cubicBezTo>
                  <a:cubicBezTo>
                    <a:pt x="121" y="0"/>
                    <a:pt x="121" y="0"/>
                    <a:pt x="121" y="0"/>
                  </a:cubicBezTo>
                  <a:cubicBezTo>
                    <a:pt x="54" y="0"/>
                    <a:pt x="0" y="54"/>
                    <a:pt x="0" y="121"/>
                  </a:cubicBezTo>
                  <a:lnTo>
                    <a:pt x="2" y="126"/>
                  </a:lnTo>
                  <a:lnTo>
                    <a:pt x="2" y="478"/>
                  </a:lnTo>
                  <a:lnTo>
                    <a:pt x="0" y="484"/>
                  </a:lnTo>
                  <a:cubicBezTo>
                    <a:pt x="0" y="550"/>
                    <a:pt x="54" y="605"/>
                    <a:pt x="121" y="605"/>
                  </a:cubicBezTo>
                  <a:cubicBezTo>
                    <a:pt x="188" y="605"/>
                    <a:pt x="242" y="550"/>
                    <a:pt x="242" y="484"/>
                  </a:cubicBezTo>
                  <a:lnTo>
                    <a:pt x="242" y="478"/>
                  </a:lnTo>
                  <a:close/>
                </a:path>
              </a:pathLst>
            </a:custGeom>
            <a:solidFill>
              <a:srgbClr val="D9D9D9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kern="0" dirty="0">
                <a:solidFill>
                  <a:sysClr val="windowText" lastClr="000000"/>
                </a:solidFill>
                <a:latin typeface="Arial"/>
                <a:ea typeface="+mn-ea"/>
              </a:endParaRPr>
            </a:p>
          </p:txBody>
        </p:sp>
        <p:sp>
          <p:nvSpPr>
            <p:cNvPr id="530" name="Freeform 439"/>
            <p:cNvSpPr>
              <a:spLocks/>
            </p:cNvSpPr>
            <p:nvPr/>
          </p:nvSpPr>
          <p:spPr bwMode="auto">
            <a:xfrm>
              <a:off x="249" y="1085"/>
              <a:ext cx="91" cy="227"/>
            </a:xfrm>
            <a:custGeom>
              <a:avLst/>
              <a:gdLst/>
              <a:ahLst/>
              <a:cxnLst>
                <a:cxn ang="0">
                  <a:pos x="242" y="478"/>
                </a:cxn>
                <a:cxn ang="0">
                  <a:pos x="242" y="126"/>
                </a:cxn>
                <a:cxn ang="0">
                  <a:pos x="242" y="121"/>
                </a:cxn>
                <a:cxn ang="0">
                  <a:pos x="121" y="0"/>
                </a:cxn>
                <a:cxn ang="0">
                  <a:pos x="121" y="0"/>
                </a:cxn>
                <a:cxn ang="0">
                  <a:pos x="0" y="121"/>
                </a:cxn>
                <a:cxn ang="0">
                  <a:pos x="2" y="126"/>
                </a:cxn>
                <a:cxn ang="0">
                  <a:pos x="2" y="478"/>
                </a:cxn>
                <a:cxn ang="0">
                  <a:pos x="0" y="484"/>
                </a:cxn>
                <a:cxn ang="0">
                  <a:pos x="121" y="605"/>
                </a:cxn>
                <a:cxn ang="0">
                  <a:pos x="242" y="484"/>
                </a:cxn>
                <a:cxn ang="0">
                  <a:pos x="242" y="478"/>
                </a:cxn>
              </a:cxnLst>
              <a:rect l="0" t="0" r="r" b="b"/>
              <a:pathLst>
                <a:path w="242" h="605">
                  <a:moveTo>
                    <a:pt x="242" y="478"/>
                  </a:moveTo>
                  <a:lnTo>
                    <a:pt x="242" y="126"/>
                  </a:lnTo>
                  <a:lnTo>
                    <a:pt x="242" y="121"/>
                  </a:lnTo>
                  <a:cubicBezTo>
                    <a:pt x="242" y="54"/>
                    <a:pt x="188" y="0"/>
                    <a:pt x="121" y="0"/>
                  </a:cubicBezTo>
                  <a:cubicBezTo>
                    <a:pt x="121" y="0"/>
                    <a:pt x="121" y="0"/>
                    <a:pt x="121" y="0"/>
                  </a:cubicBezTo>
                  <a:cubicBezTo>
                    <a:pt x="54" y="0"/>
                    <a:pt x="0" y="54"/>
                    <a:pt x="0" y="121"/>
                  </a:cubicBezTo>
                  <a:lnTo>
                    <a:pt x="2" y="126"/>
                  </a:lnTo>
                  <a:lnTo>
                    <a:pt x="2" y="478"/>
                  </a:lnTo>
                  <a:lnTo>
                    <a:pt x="0" y="484"/>
                  </a:lnTo>
                  <a:cubicBezTo>
                    <a:pt x="0" y="550"/>
                    <a:pt x="54" y="605"/>
                    <a:pt x="121" y="605"/>
                  </a:cubicBezTo>
                  <a:cubicBezTo>
                    <a:pt x="188" y="605"/>
                    <a:pt x="242" y="550"/>
                    <a:pt x="242" y="484"/>
                  </a:cubicBezTo>
                  <a:lnTo>
                    <a:pt x="242" y="478"/>
                  </a:lnTo>
                  <a:close/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kern="0" dirty="0">
                <a:solidFill>
                  <a:sysClr val="windowText" lastClr="000000"/>
                </a:solidFill>
                <a:latin typeface="Arial"/>
                <a:ea typeface="+mn-ea"/>
              </a:endParaRPr>
            </a:p>
          </p:txBody>
        </p:sp>
        <p:sp>
          <p:nvSpPr>
            <p:cNvPr id="531" name="Oval 440"/>
            <p:cNvSpPr>
              <a:spLocks noChangeArrowheads="1"/>
            </p:cNvSpPr>
            <p:nvPr/>
          </p:nvSpPr>
          <p:spPr bwMode="auto">
            <a:xfrm>
              <a:off x="271" y="1242"/>
              <a:ext cx="48" cy="48"/>
            </a:xfrm>
            <a:prstGeom prst="ellipse">
              <a:avLst/>
            </a:prstGeom>
            <a:solidFill>
              <a:srgbClr val="1A1A1A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kern="0" dirty="0">
                <a:solidFill>
                  <a:sysClr val="windowText" lastClr="000000"/>
                </a:solidFill>
                <a:latin typeface="Arial"/>
                <a:ea typeface="+mn-ea"/>
              </a:endParaRPr>
            </a:p>
          </p:txBody>
        </p:sp>
        <p:sp>
          <p:nvSpPr>
            <p:cNvPr id="532" name="Oval 441"/>
            <p:cNvSpPr>
              <a:spLocks noChangeArrowheads="1"/>
            </p:cNvSpPr>
            <p:nvPr/>
          </p:nvSpPr>
          <p:spPr bwMode="auto">
            <a:xfrm>
              <a:off x="271" y="1242"/>
              <a:ext cx="48" cy="48"/>
            </a:xfrm>
            <a:prstGeom prst="ellips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kern="0" dirty="0">
                <a:solidFill>
                  <a:sysClr val="windowText" lastClr="000000"/>
                </a:solidFill>
                <a:latin typeface="Arial"/>
                <a:ea typeface="+mn-ea"/>
              </a:endParaRPr>
            </a:p>
          </p:txBody>
        </p:sp>
        <p:sp>
          <p:nvSpPr>
            <p:cNvPr id="533" name="Oval 442"/>
            <p:cNvSpPr>
              <a:spLocks noChangeArrowheads="1"/>
            </p:cNvSpPr>
            <p:nvPr/>
          </p:nvSpPr>
          <p:spPr bwMode="auto">
            <a:xfrm>
              <a:off x="271" y="1106"/>
              <a:ext cx="48" cy="48"/>
            </a:xfrm>
            <a:prstGeom prst="ellipse">
              <a:avLst/>
            </a:prstGeom>
            <a:solidFill>
              <a:srgbClr val="1A1A1A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kern="0" dirty="0">
                <a:solidFill>
                  <a:sysClr val="windowText" lastClr="000000"/>
                </a:solidFill>
                <a:latin typeface="Arial"/>
                <a:ea typeface="+mn-ea"/>
              </a:endParaRPr>
            </a:p>
          </p:txBody>
        </p:sp>
        <p:sp>
          <p:nvSpPr>
            <p:cNvPr id="534" name="Oval 443"/>
            <p:cNvSpPr>
              <a:spLocks noChangeArrowheads="1"/>
            </p:cNvSpPr>
            <p:nvPr/>
          </p:nvSpPr>
          <p:spPr bwMode="auto">
            <a:xfrm>
              <a:off x="271" y="1106"/>
              <a:ext cx="48" cy="48"/>
            </a:xfrm>
            <a:prstGeom prst="ellips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kern="0" dirty="0">
                <a:solidFill>
                  <a:sysClr val="windowText" lastClr="000000"/>
                </a:solidFill>
                <a:latin typeface="Arial"/>
                <a:ea typeface="+mn-ea"/>
              </a:endParaRPr>
            </a:p>
          </p:txBody>
        </p:sp>
        <p:sp>
          <p:nvSpPr>
            <p:cNvPr id="535" name="Line 444"/>
            <p:cNvSpPr>
              <a:spLocks noChangeShapeType="1"/>
            </p:cNvSpPr>
            <p:nvPr/>
          </p:nvSpPr>
          <p:spPr bwMode="auto">
            <a:xfrm>
              <a:off x="316" y="1132"/>
              <a:ext cx="138" cy="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kern="0" dirty="0">
                <a:solidFill>
                  <a:sysClr val="windowText" lastClr="000000"/>
                </a:solidFill>
                <a:latin typeface="Arial"/>
                <a:ea typeface="+mn-ea"/>
              </a:endParaRPr>
            </a:p>
          </p:txBody>
        </p:sp>
        <p:sp>
          <p:nvSpPr>
            <p:cNvPr id="536" name="Freeform 445"/>
            <p:cNvSpPr>
              <a:spLocks/>
            </p:cNvSpPr>
            <p:nvPr/>
          </p:nvSpPr>
          <p:spPr bwMode="auto">
            <a:xfrm>
              <a:off x="448" y="1102"/>
              <a:ext cx="48" cy="5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30"/>
                </a:cxn>
                <a:cxn ang="0">
                  <a:pos x="0" y="54"/>
                </a:cxn>
                <a:cxn ang="0">
                  <a:pos x="0" y="0"/>
                </a:cxn>
              </a:cxnLst>
              <a:rect l="0" t="0" r="r" b="b"/>
              <a:pathLst>
                <a:path w="48" h="54">
                  <a:moveTo>
                    <a:pt x="0" y="0"/>
                  </a:moveTo>
                  <a:lnTo>
                    <a:pt x="48" y="30"/>
                  </a:lnTo>
                  <a:lnTo>
                    <a:pt x="0" y="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kern="0" dirty="0">
                <a:solidFill>
                  <a:sysClr val="windowText" lastClr="000000"/>
                </a:solidFill>
                <a:latin typeface="Arial"/>
                <a:ea typeface="+mn-ea"/>
              </a:endParaRPr>
            </a:p>
          </p:txBody>
        </p:sp>
        <p:sp>
          <p:nvSpPr>
            <p:cNvPr id="537" name="Line 446"/>
            <p:cNvSpPr>
              <a:spLocks noChangeShapeType="1"/>
            </p:cNvSpPr>
            <p:nvPr/>
          </p:nvSpPr>
          <p:spPr bwMode="auto">
            <a:xfrm flipH="1">
              <a:off x="364" y="1264"/>
              <a:ext cx="132" cy="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kern="0" dirty="0">
                <a:solidFill>
                  <a:sysClr val="windowText" lastClr="000000"/>
                </a:solidFill>
                <a:latin typeface="Arial"/>
                <a:ea typeface="+mn-ea"/>
              </a:endParaRPr>
            </a:p>
          </p:txBody>
        </p:sp>
        <p:sp>
          <p:nvSpPr>
            <p:cNvPr id="538" name="Freeform 447"/>
            <p:cNvSpPr>
              <a:spLocks/>
            </p:cNvSpPr>
            <p:nvPr/>
          </p:nvSpPr>
          <p:spPr bwMode="auto">
            <a:xfrm>
              <a:off x="316" y="1240"/>
              <a:ext cx="54" cy="54"/>
            </a:xfrm>
            <a:custGeom>
              <a:avLst/>
              <a:gdLst/>
              <a:ahLst/>
              <a:cxnLst>
                <a:cxn ang="0">
                  <a:pos x="54" y="54"/>
                </a:cxn>
                <a:cxn ang="0">
                  <a:pos x="0" y="24"/>
                </a:cxn>
                <a:cxn ang="0">
                  <a:pos x="54" y="0"/>
                </a:cxn>
                <a:cxn ang="0">
                  <a:pos x="54" y="54"/>
                </a:cxn>
              </a:cxnLst>
              <a:rect l="0" t="0" r="r" b="b"/>
              <a:pathLst>
                <a:path w="54" h="54">
                  <a:moveTo>
                    <a:pt x="54" y="54"/>
                  </a:moveTo>
                  <a:lnTo>
                    <a:pt x="0" y="24"/>
                  </a:lnTo>
                  <a:lnTo>
                    <a:pt x="54" y="0"/>
                  </a:lnTo>
                  <a:lnTo>
                    <a:pt x="54" y="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kern="0" dirty="0">
                <a:solidFill>
                  <a:sysClr val="windowText" lastClr="000000"/>
                </a:solidFill>
                <a:latin typeface="Arial"/>
                <a:ea typeface="+mn-ea"/>
              </a:endParaRPr>
            </a:p>
          </p:txBody>
        </p:sp>
        <p:sp>
          <p:nvSpPr>
            <p:cNvPr id="539" name="Freeform 448"/>
            <p:cNvSpPr>
              <a:spLocks/>
            </p:cNvSpPr>
            <p:nvPr/>
          </p:nvSpPr>
          <p:spPr bwMode="auto">
            <a:xfrm>
              <a:off x="476" y="2899"/>
              <a:ext cx="92" cy="226"/>
            </a:xfrm>
            <a:custGeom>
              <a:avLst/>
              <a:gdLst/>
              <a:ahLst/>
              <a:cxnLst>
                <a:cxn ang="0">
                  <a:pos x="245" y="488"/>
                </a:cxn>
                <a:cxn ang="0">
                  <a:pos x="245" y="120"/>
                </a:cxn>
                <a:cxn ang="0">
                  <a:pos x="242" y="121"/>
                </a:cxn>
                <a:cxn ang="0">
                  <a:pos x="121" y="0"/>
                </a:cxn>
                <a:cxn ang="0">
                  <a:pos x="121" y="0"/>
                </a:cxn>
                <a:cxn ang="0">
                  <a:pos x="0" y="121"/>
                </a:cxn>
                <a:cxn ang="0">
                  <a:pos x="5" y="120"/>
                </a:cxn>
                <a:cxn ang="0">
                  <a:pos x="5" y="488"/>
                </a:cxn>
                <a:cxn ang="0">
                  <a:pos x="0" y="483"/>
                </a:cxn>
                <a:cxn ang="0">
                  <a:pos x="121" y="604"/>
                </a:cxn>
                <a:cxn ang="0">
                  <a:pos x="242" y="483"/>
                </a:cxn>
                <a:cxn ang="0">
                  <a:pos x="245" y="488"/>
                </a:cxn>
              </a:cxnLst>
              <a:rect l="0" t="0" r="r" b="b"/>
              <a:pathLst>
                <a:path w="245" h="604">
                  <a:moveTo>
                    <a:pt x="245" y="488"/>
                  </a:moveTo>
                  <a:lnTo>
                    <a:pt x="245" y="120"/>
                  </a:lnTo>
                  <a:lnTo>
                    <a:pt x="242" y="121"/>
                  </a:lnTo>
                  <a:cubicBezTo>
                    <a:pt x="242" y="54"/>
                    <a:pt x="187" y="0"/>
                    <a:pt x="121" y="0"/>
                  </a:cubicBezTo>
                  <a:cubicBezTo>
                    <a:pt x="121" y="0"/>
                    <a:pt x="121" y="0"/>
                    <a:pt x="121" y="0"/>
                  </a:cubicBezTo>
                  <a:cubicBezTo>
                    <a:pt x="54" y="0"/>
                    <a:pt x="0" y="54"/>
                    <a:pt x="0" y="121"/>
                  </a:cubicBezTo>
                  <a:lnTo>
                    <a:pt x="5" y="120"/>
                  </a:lnTo>
                  <a:lnTo>
                    <a:pt x="5" y="488"/>
                  </a:lnTo>
                  <a:lnTo>
                    <a:pt x="0" y="483"/>
                  </a:lnTo>
                  <a:cubicBezTo>
                    <a:pt x="0" y="550"/>
                    <a:pt x="54" y="604"/>
                    <a:pt x="121" y="604"/>
                  </a:cubicBezTo>
                  <a:cubicBezTo>
                    <a:pt x="187" y="604"/>
                    <a:pt x="242" y="550"/>
                    <a:pt x="242" y="483"/>
                  </a:cubicBezTo>
                  <a:lnTo>
                    <a:pt x="245" y="488"/>
                  </a:lnTo>
                  <a:close/>
                </a:path>
              </a:pathLst>
            </a:custGeom>
            <a:solidFill>
              <a:srgbClr val="D9D9D9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kern="0" dirty="0">
                <a:solidFill>
                  <a:sysClr val="windowText" lastClr="000000"/>
                </a:solidFill>
                <a:latin typeface="Arial"/>
                <a:ea typeface="+mn-ea"/>
              </a:endParaRPr>
            </a:p>
          </p:txBody>
        </p:sp>
        <p:sp>
          <p:nvSpPr>
            <p:cNvPr id="540" name="Freeform 449"/>
            <p:cNvSpPr>
              <a:spLocks/>
            </p:cNvSpPr>
            <p:nvPr/>
          </p:nvSpPr>
          <p:spPr bwMode="auto">
            <a:xfrm>
              <a:off x="476" y="2899"/>
              <a:ext cx="92" cy="226"/>
            </a:xfrm>
            <a:custGeom>
              <a:avLst/>
              <a:gdLst/>
              <a:ahLst/>
              <a:cxnLst>
                <a:cxn ang="0">
                  <a:pos x="245" y="488"/>
                </a:cxn>
                <a:cxn ang="0">
                  <a:pos x="245" y="120"/>
                </a:cxn>
                <a:cxn ang="0">
                  <a:pos x="242" y="121"/>
                </a:cxn>
                <a:cxn ang="0">
                  <a:pos x="121" y="0"/>
                </a:cxn>
                <a:cxn ang="0">
                  <a:pos x="121" y="0"/>
                </a:cxn>
                <a:cxn ang="0">
                  <a:pos x="0" y="121"/>
                </a:cxn>
                <a:cxn ang="0">
                  <a:pos x="5" y="120"/>
                </a:cxn>
                <a:cxn ang="0">
                  <a:pos x="5" y="488"/>
                </a:cxn>
                <a:cxn ang="0">
                  <a:pos x="0" y="483"/>
                </a:cxn>
                <a:cxn ang="0">
                  <a:pos x="121" y="604"/>
                </a:cxn>
                <a:cxn ang="0">
                  <a:pos x="242" y="483"/>
                </a:cxn>
                <a:cxn ang="0">
                  <a:pos x="245" y="488"/>
                </a:cxn>
              </a:cxnLst>
              <a:rect l="0" t="0" r="r" b="b"/>
              <a:pathLst>
                <a:path w="245" h="604">
                  <a:moveTo>
                    <a:pt x="245" y="488"/>
                  </a:moveTo>
                  <a:lnTo>
                    <a:pt x="245" y="120"/>
                  </a:lnTo>
                  <a:lnTo>
                    <a:pt x="242" y="121"/>
                  </a:lnTo>
                  <a:cubicBezTo>
                    <a:pt x="242" y="54"/>
                    <a:pt x="187" y="0"/>
                    <a:pt x="121" y="0"/>
                  </a:cubicBezTo>
                  <a:cubicBezTo>
                    <a:pt x="121" y="0"/>
                    <a:pt x="121" y="0"/>
                    <a:pt x="121" y="0"/>
                  </a:cubicBezTo>
                  <a:cubicBezTo>
                    <a:pt x="54" y="0"/>
                    <a:pt x="0" y="54"/>
                    <a:pt x="0" y="121"/>
                  </a:cubicBezTo>
                  <a:lnTo>
                    <a:pt x="5" y="120"/>
                  </a:lnTo>
                  <a:lnTo>
                    <a:pt x="5" y="488"/>
                  </a:lnTo>
                  <a:lnTo>
                    <a:pt x="0" y="483"/>
                  </a:lnTo>
                  <a:cubicBezTo>
                    <a:pt x="0" y="550"/>
                    <a:pt x="54" y="604"/>
                    <a:pt x="121" y="604"/>
                  </a:cubicBezTo>
                  <a:cubicBezTo>
                    <a:pt x="187" y="604"/>
                    <a:pt x="242" y="550"/>
                    <a:pt x="242" y="483"/>
                  </a:cubicBezTo>
                  <a:lnTo>
                    <a:pt x="245" y="488"/>
                  </a:lnTo>
                  <a:close/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kern="0" dirty="0">
                <a:solidFill>
                  <a:sysClr val="windowText" lastClr="000000"/>
                </a:solidFill>
                <a:latin typeface="Arial"/>
                <a:ea typeface="+mn-ea"/>
              </a:endParaRPr>
            </a:p>
          </p:txBody>
        </p:sp>
        <p:sp>
          <p:nvSpPr>
            <p:cNvPr id="541" name="Oval 450"/>
            <p:cNvSpPr>
              <a:spLocks noChangeArrowheads="1"/>
            </p:cNvSpPr>
            <p:nvPr/>
          </p:nvSpPr>
          <p:spPr bwMode="auto">
            <a:xfrm>
              <a:off x="498" y="3056"/>
              <a:ext cx="48" cy="48"/>
            </a:xfrm>
            <a:prstGeom prst="ellipse">
              <a:avLst/>
            </a:prstGeom>
            <a:solidFill>
              <a:srgbClr val="1A1A1A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kern="0" dirty="0">
                <a:solidFill>
                  <a:sysClr val="windowText" lastClr="000000"/>
                </a:solidFill>
                <a:latin typeface="Arial"/>
                <a:ea typeface="+mn-ea"/>
              </a:endParaRPr>
            </a:p>
          </p:txBody>
        </p:sp>
        <p:sp>
          <p:nvSpPr>
            <p:cNvPr id="542" name="Oval 451"/>
            <p:cNvSpPr>
              <a:spLocks noChangeArrowheads="1"/>
            </p:cNvSpPr>
            <p:nvPr/>
          </p:nvSpPr>
          <p:spPr bwMode="auto">
            <a:xfrm>
              <a:off x="497" y="3056"/>
              <a:ext cx="48" cy="48"/>
            </a:xfrm>
            <a:prstGeom prst="ellips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kern="0" dirty="0">
                <a:solidFill>
                  <a:sysClr val="windowText" lastClr="000000"/>
                </a:solidFill>
                <a:latin typeface="Arial"/>
                <a:ea typeface="+mn-ea"/>
              </a:endParaRPr>
            </a:p>
          </p:txBody>
        </p:sp>
        <p:sp>
          <p:nvSpPr>
            <p:cNvPr id="543" name="Oval 452"/>
            <p:cNvSpPr>
              <a:spLocks noChangeArrowheads="1"/>
            </p:cNvSpPr>
            <p:nvPr/>
          </p:nvSpPr>
          <p:spPr bwMode="auto">
            <a:xfrm>
              <a:off x="498" y="2920"/>
              <a:ext cx="48" cy="48"/>
            </a:xfrm>
            <a:prstGeom prst="ellipse">
              <a:avLst/>
            </a:prstGeom>
            <a:solidFill>
              <a:srgbClr val="1A1A1A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kern="0" dirty="0">
                <a:solidFill>
                  <a:sysClr val="windowText" lastClr="000000"/>
                </a:solidFill>
                <a:latin typeface="Arial"/>
                <a:ea typeface="+mn-ea"/>
              </a:endParaRPr>
            </a:p>
          </p:txBody>
        </p:sp>
        <p:sp>
          <p:nvSpPr>
            <p:cNvPr id="544" name="Oval 453"/>
            <p:cNvSpPr>
              <a:spLocks noChangeArrowheads="1"/>
            </p:cNvSpPr>
            <p:nvPr/>
          </p:nvSpPr>
          <p:spPr bwMode="auto">
            <a:xfrm>
              <a:off x="497" y="2920"/>
              <a:ext cx="48" cy="48"/>
            </a:xfrm>
            <a:prstGeom prst="ellips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kern="0" dirty="0">
                <a:solidFill>
                  <a:sysClr val="windowText" lastClr="000000"/>
                </a:solidFill>
                <a:latin typeface="Arial"/>
                <a:ea typeface="+mn-ea"/>
              </a:endParaRPr>
            </a:p>
          </p:txBody>
        </p:sp>
        <p:sp>
          <p:nvSpPr>
            <p:cNvPr id="545" name="Freeform 454"/>
            <p:cNvSpPr>
              <a:spLocks/>
            </p:cNvSpPr>
            <p:nvPr/>
          </p:nvSpPr>
          <p:spPr bwMode="auto">
            <a:xfrm>
              <a:off x="249" y="2899"/>
              <a:ext cx="91" cy="226"/>
            </a:xfrm>
            <a:custGeom>
              <a:avLst/>
              <a:gdLst/>
              <a:ahLst/>
              <a:cxnLst>
                <a:cxn ang="0">
                  <a:pos x="242" y="488"/>
                </a:cxn>
                <a:cxn ang="0">
                  <a:pos x="242" y="120"/>
                </a:cxn>
                <a:cxn ang="0">
                  <a:pos x="242" y="121"/>
                </a:cxn>
                <a:cxn ang="0">
                  <a:pos x="121" y="0"/>
                </a:cxn>
                <a:cxn ang="0">
                  <a:pos x="121" y="0"/>
                </a:cxn>
                <a:cxn ang="0">
                  <a:pos x="0" y="121"/>
                </a:cxn>
                <a:cxn ang="0">
                  <a:pos x="2" y="120"/>
                </a:cxn>
                <a:cxn ang="0">
                  <a:pos x="2" y="488"/>
                </a:cxn>
                <a:cxn ang="0">
                  <a:pos x="0" y="483"/>
                </a:cxn>
                <a:cxn ang="0">
                  <a:pos x="121" y="604"/>
                </a:cxn>
                <a:cxn ang="0">
                  <a:pos x="242" y="483"/>
                </a:cxn>
                <a:cxn ang="0">
                  <a:pos x="242" y="488"/>
                </a:cxn>
              </a:cxnLst>
              <a:rect l="0" t="0" r="r" b="b"/>
              <a:pathLst>
                <a:path w="242" h="604">
                  <a:moveTo>
                    <a:pt x="242" y="488"/>
                  </a:moveTo>
                  <a:lnTo>
                    <a:pt x="242" y="120"/>
                  </a:lnTo>
                  <a:lnTo>
                    <a:pt x="242" y="121"/>
                  </a:lnTo>
                  <a:cubicBezTo>
                    <a:pt x="242" y="54"/>
                    <a:pt x="188" y="0"/>
                    <a:pt x="121" y="0"/>
                  </a:cubicBezTo>
                  <a:cubicBezTo>
                    <a:pt x="121" y="0"/>
                    <a:pt x="121" y="0"/>
                    <a:pt x="121" y="0"/>
                  </a:cubicBezTo>
                  <a:cubicBezTo>
                    <a:pt x="54" y="0"/>
                    <a:pt x="0" y="54"/>
                    <a:pt x="0" y="121"/>
                  </a:cubicBezTo>
                  <a:lnTo>
                    <a:pt x="2" y="120"/>
                  </a:lnTo>
                  <a:lnTo>
                    <a:pt x="2" y="488"/>
                  </a:lnTo>
                  <a:lnTo>
                    <a:pt x="0" y="483"/>
                  </a:lnTo>
                  <a:cubicBezTo>
                    <a:pt x="0" y="550"/>
                    <a:pt x="54" y="604"/>
                    <a:pt x="121" y="604"/>
                  </a:cubicBezTo>
                  <a:cubicBezTo>
                    <a:pt x="188" y="604"/>
                    <a:pt x="242" y="550"/>
                    <a:pt x="242" y="483"/>
                  </a:cubicBezTo>
                  <a:lnTo>
                    <a:pt x="242" y="488"/>
                  </a:lnTo>
                  <a:close/>
                </a:path>
              </a:pathLst>
            </a:custGeom>
            <a:solidFill>
              <a:srgbClr val="D9D9D9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kern="0" dirty="0">
                <a:solidFill>
                  <a:sysClr val="windowText" lastClr="000000"/>
                </a:solidFill>
                <a:latin typeface="Arial"/>
                <a:ea typeface="+mn-ea"/>
              </a:endParaRPr>
            </a:p>
          </p:txBody>
        </p:sp>
        <p:sp>
          <p:nvSpPr>
            <p:cNvPr id="546" name="Freeform 455"/>
            <p:cNvSpPr>
              <a:spLocks/>
            </p:cNvSpPr>
            <p:nvPr/>
          </p:nvSpPr>
          <p:spPr bwMode="auto">
            <a:xfrm>
              <a:off x="249" y="2899"/>
              <a:ext cx="91" cy="226"/>
            </a:xfrm>
            <a:custGeom>
              <a:avLst/>
              <a:gdLst/>
              <a:ahLst/>
              <a:cxnLst>
                <a:cxn ang="0">
                  <a:pos x="242" y="488"/>
                </a:cxn>
                <a:cxn ang="0">
                  <a:pos x="242" y="120"/>
                </a:cxn>
                <a:cxn ang="0">
                  <a:pos x="242" y="121"/>
                </a:cxn>
                <a:cxn ang="0">
                  <a:pos x="121" y="0"/>
                </a:cxn>
                <a:cxn ang="0">
                  <a:pos x="121" y="0"/>
                </a:cxn>
                <a:cxn ang="0">
                  <a:pos x="0" y="121"/>
                </a:cxn>
                <a:cxn ang="0">
                  <a:pos x="2" y="120"/>
                </a:cxn>
                <a:cxn ang="0">
                  <a:pos x="2" y="488"/>
                </a:cxn>
                <a:cxn ang="0">
                  <a:pos x="0" y="483"/>
                </a:cxn>
                <a:cxn ang="0">
                  <a:pos x="121" y="604"/>
                </a:cxn>
                <a:cxn ang="0">
                  <a:pos x="242" y="483"/>
                </a:cxn>
                <a:cxn ang="0">
                  <a:pos x="242" y="488"/>
                </a:cxn>
              </a:cxnLst>
              <a:rect l="0" t="0" r="r" b="b"/>
              <a:pathLst>
                <a:path w="242" h="604">
                  <a:moveTo>
                    <a:pt x="242" y="488"/>
                  </a:moveTo>
                  <a:lnTo>
                    <a:pt x="242" y="120"/>
                  </a:lnTo>
                  <a:lnTo>
                    <a:pt x="242" y="121"/>
                  </a:lnTo>
                  <a:cubicBezTo>
                    <a:pt x="242" y="54"/>
                    <a:pt x="188" y="0"/>
                    <a:pt x="121" y="0"/>
                  </a:cubicBezTo>
                  <a:cubicBezTo>
                    <a:pt x="121" y="0"/>
                    <a:pt x="121" y="0"/>
                    <a:pt x="121" y="0"/>
                  </a:cubicBezTo>
                  <a:cubicBezTo>
                    <a:pt x="54" y="0"/>
                    <a:pt x="0" y="54"/>
                    <a:pt x="0" y="121"/>
                  </a:cubicBezTo>
                  <a:lnTo>
                    <a:pt x="2" y="120"/>
                  </a:lnTo>
                  <a:lnTo>
                    <a:pt x="2" y="488"/>
                  </a:lnTo>
                  <a:lnTo>
                    <a:pt x="0" y="483"/>
                  </a:lnTo>
                  <a:cubicBezTo>
                    <a:pt x="0" y="550"/>
                    <a:pt x="54" y="604"/>
                    <a:pt x="121" y="604"/>
                  </a:cubicBezTo>
                  <a:cubicBezTo>
                    <a:pt x="188" y="604"/>
                    <a:pt x="242" y="550"/>
                    <a:pt x="242" y="483"/>
                  </a:cubicBezTo>
                  <a:lnTo>
                    <a:pt x="242" y="488"/>
                  </a:lnTo>
                  <a:close/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kern="0" dirty="0">
                <a:solidFill>
                  <a:sysClr val="windowText" lastClr="000000"/>
                </a:solidFill>
                <a:latin typeface="Arial"/>
                <a:ea typeface="+mn-ea"/>
              </a:endParaRPr>
            </a:p>
          </p:txBody>
        </p:sp>
        <p:sp>
          <p:nvSpPr>
            <p:cNvPr id="547" name="Oval 456"/>
            <p:cNvSpPr>
              <a:spLocks noChangeArrowheads="1"/>
            </p:cNvSpPr>
            <p:nvPr/>
          </p:nvSpPr>
          <p:spPr bwMode="auto">
            <a:xfrm>
              <a:off x="271" y="3056"/>
              <a:ext cx="48" cy="48"/>
            </a:xfrm>
            <a:prstGeom prst="ellipse">
              <a:avLst/>
            </a:prstGeom>
            <a:solidFill>
              <a:srgbClr val="1A1A1A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kern="0" dirty="0">
                <a:solidFill>
                  <a:sysClr val="windowText" lastClr="000000"/>
                </a:solidFill>
                <a:latin typeface="Arial"/>
                <a:ea typeface="+mn-ea"/>
              </a:endParaRPr>
            </a:p>
          </p:txBody>
        </p:sp>
        <p:sp>
          <p:nvSpPr>
            <p:cNvPr id="548" name="Oval 457"/>
            <p:cNvSpPr>
              <a:spLocks noChangeArrowheads="1"/>
            </p:cNvSpPr>
            <p:nvPr/>
          </p:nvSpPr>
          <p:spPr bwMode="auto">
            <a:xfrm>
              <a:off x="271" y="3056"/>
              <a:ext cx="48" cy="48"/>
            </a:xfrm>
            <a:prstGeom prst="ellips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kern="0" dirty="0">
                <a:solidFill>
                  <a:sysClr val="windowText" lastClr="000000"/>
                </a:solidFill>
                <a:latin typeface="Arial"/>
                <a:ea typeface="+mn-ea"/>
              </a:endParaRPr>
            </a:p>
          </p:txBody>
        </p:sp>
        <p:sp>
          <p:nvSpPr>
            <p:cNvPr id="549" name="Oval 458"/>
            <p:cNvSpPr>
              <a:spLocks noChangeArrowheads="1"/>
            </p:cNvSpPr>
            <p:nvPr/>
          </p:nvSpPr>
          <p:spPr bwMode="auto">
            <a:xfrm>
              <a:off x="271" y="2920"/>
              <a:ext cx="48" cy="48"/>
            </a:xfrm>
            <a:prstGeom prst="ellipse">
              <a:avLst/>
            </a:prstGeom>
            <a:solidFill>
              <a:srgbClr val="1A1A1A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kern="0" dirty="0">
                <a:solidFill>
                  <a:sysClr val="windowText" lastClr="000000"/>
                </a:solidFill>
                <a:latin typeface="Arial"/>
                <a:ea typeface="+mn-ea"/>
              </a:endParaRPr>
            </a:p>
          </p:txBody>
        </p:sp>
        <p:sp>
          <p:nvSpPr>
            <p:cNvPr id="550" name="Oval 459"/>
            <p:cNvSpPr>
              <a:spLocks noChangeArrowheads="1"/>
            </p:cNvSpPr>
            <p:nvPr/>
          </p:nvSpPr>
          <p:spPr bwMode="auto">
            <a:xfrm>
              <a:off x="271" y="2920"/>
              <a:ext cx="48" cy="48"/>
            </a:xfrm>
            <a:prstGeom prst="ellips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kern="0" dirty="0">
                <a:solidFill>
                  <a:sysClr val="windowText" lastClr="000000"/>
                </a:solidFill>
                <a:latin typeface="Arial"/>
                <a:ea typeface="+mn-ea"/>
              </a:endParaRPr>
            </a:p>
          </p:txBody>
        </p:sp>
        <p:sp>
          <p:nvSpPr>
            <p:cNvPr id="551" name="Line 460"/>
            <p:cNvSpPr>
              <a:spLocks noChangeShapeType="1"/>
            </p:cNvSpPr>
            <p:nvPr/>
          </p:nvSpPr>
          <p:spPr bwMode="auto">
            <a:xfrm>
              <a:off x="316" y="2944"/>
              <a:ext cx="138" cy="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kern="0" dirty="0">
                <a:solidFill>
                  <a:sysClr val="windowText" lastClr="000000"/>
                </a:solidFill>
                <a:latin typeface="Arial"/>
                <a:ea typeface="+mn-ea"/>
              </a:endParaRPr>
            </a:p>
          </p:txBody>
        </p:sp>
        <p:sp>
          <p:nvSpPr>
            <p:cNvPr id="552" name="Freeform 461"/>
            <p:cNvSpPr>
              <a:spLocks/>
            </p:cNvSpPr>
            <p:nvPr/>
          </p:nvSpPr>
          <p:spPr bwMode="auto">
            <a:xfrm>
              <a:off x="448" y="2920"/>
              <a:ext cx="48" cy="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24"/>
                </a:cxn>
                <a:cxn ang="0">
                  <a:pos x="0" y="48"/>
                </a:cxn>
                <a:cxn ang="0">
                  <a:pos x="0" y="0"/>
                </a:cxn>
              </a:cxnLst>
              <a:rect l="0" t="0" r="r" b="b"/>
              <a:pathLst>
                <a:path w="48" h="48">
                  <a:moveTo>
                    <a:pt x="0" y="0"/>
                  </a:moveTo>
                  <a:lnTo>
                    <a:pt x="48" y="24"/>
                  </a:lnTo>
                  <a:lnTo>
                    <a:pt x="0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kern="0" dirty="0">
                <a:solidFill>
                  <a:sysClr val="windowText" lastClr="000000"/>
                </a:solidFill>
                <a:latin typeface="Arial"/>
                <a:ea typeface="+mn-ea"/>
              </a:endParaRPr>
            </a:p>
          </p:txBody>
        </p:sp>
        <p:sp>
          <p:nvSpPr>
            <p:cNvPr id="553" name="Line 462"/>
            <p:cNvSpPr>
              <a:spLocks noChangeShapeType="1"/>
            </p:cNvSpPr>
            <p:nvPr/>
          </p:nvSpPr>
          <p:spPr bwMode="auto">
            <a:xfrm flipH="1">
              <a:off x="364" y="3082"/>
              <a:ext cx="132" cy="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kern="0" dirty="0">
                <a:solidFill>
                  <a:sysClr val="windowText" lastClr="000000"/>
                </a:solidFill>
                <a:latin typeface="Arial"/>
                <a:ea typeface="+mn-ea"/>
              </a:endParaRPr>
            </a:p>
          </p:txBody>
        </p:sp>
        <p:sp>
          <p:nvSpPr>
            <p:cNvPr id="554" name="Freeform 463"/>
            <p:cNvSpPr>
              <a:spLocks/>
            </p:cNvSpPr>
            <p:nvPr/>
          </p:nvSpPr>
          <p:spPr bwMode="auto">
            <a:xfrm>
              <a:off x="316" y="3052"/>
              <a:ext cx="54" cy="54"/>
            </a:xfrm>
            <a:custGeom>
              <a:avLst/>
              <a:gdLst/>
              <a:ahLst/>
              <a:cxnLst>
                <a:cxn ang="0">
                  <a:pos x="54" y="54"/>
                </a:cxn>
                <a:cxn ang="0">
                  <a:pos x="0" y="30"/>
                </a:cxn>
                <a:cxn ang="0">
                  <a:pos x="54" y="0"/>
                </a:cxn>
                <a:cxn ang="0">
                  <a:pos x="54" y="54"/>
                </a:cxn>
              </a:cxnLst>
              <a:rect l="0" t="0" r="r" b="b"/>
              <a:pathLst>
                <a:path w="54" h="54">
                  <a:moveTo>
                    <a:pt x="54" y="54"/>
                  </a:moveTo>
                  <a:lnTo>
                    <a:pt x="0" y="30"/>
                  </a:lnTo>
                  <a:lnTo>
                    <a:pt x="54" y="0"/>
                  </a:lnTo>
                  <a:lnTo>
                    <a:pt x="54" y="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kern="0" dirty="0">
                <a:solidFill>
                  <a:sysClr val="windowText" lastClr="000000"/>
                </a:solidFill>
                <a:latin typeface="Arial"/>
                <a:ea typeface="+mn-ea"/>
              </a:endParaRPr>
            </a:p>
          </p:txBody>
        </p:sp>
        <p:sp>
          <p:nvSpPr>
            <p:cNvPr id="555" name="Rectangle 464"/>
            <p:cNvSpPr>
              <a:spLocks noChangeArrowheads="1"/>
            </p:cNvSpPr>
            <p:nvPr/>
          </p:nvSpPr>
          <p:spPr bwMode="auto">
            <a:xfrm rot="16200000">
              <a:off x="384" y="1027"/>
              <a:ext cx="54" cy="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>
                <a:defRPr/>
              </a:pPr>
              <a:r>
                <a:rPr lang="de-DE" sz="600" kern="0" dirty="0">
                  <a:solidFill>
                    <a:srgbClr val="000000"/>
                  </a:solidFill>
                  <a:ea typeface="+mn-ea"/>
                  <a:cs typeface="Arial" pitchFamily="34" charset="0"/>
                </a:rPr>
                <a:t>B</a:t>
              </a:r>
              <a:endParaRPr lang="de-DE" kern="0" dirty="0">
                <a:solidFill>
                  <a:srgbClr val="000000"/>
                </a:solidFill>
                <a:ea typeface="+mn-ea"/>
                <a:cs typeface="Arial" pitchFamily="34" charset="0"/>
              </a:endParaRPr>
            </a:p>
          </p:txBody>
        </p:sp>
        <p:sp>
          <p:nvSpPr>
            <p:cNvPr id="556" name="Rectangle 465"/>
            <p:cNvSpPr>
              <a:spLocks noChangeArrowheads="1"/>
            </p:cNvSpPr>
            <p:nvPr/>
          </p:nvSpPr>
          <p:spPr bwMode="auto">
            <a:xfrm rot="16200000">
              <a:off x="384" y="997"/>
              <a:ext cx="54" cy="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>
                <a:defRPr/>
              </a:pPr>
              <a:r>
                <a:rPr lang="de-DE" sz="600" kern="0" dirty="0">
                  <a:solidFill>
                    <a:srgbClr val="000000"/>
                  </a:solidFill>
                  <a:ea typeface="+mn-ea"/>
                  <a:cs typeface="Arial" pitchFamily="34" charset="0"/>
                </a:rPr>
                <a:t>e</a:t>
              </a:r>
              <a:endParaRPr lang="de-DE" kern="0" dirty="0">
                <a:solidFill>
                  <a:srgbClr val="000000"/>
                </a:solidFill>
                <a:ea typeface="+mn-ea"/>
                <a:cs typeface="Arial" pitchFamily="34" charset="0"/>
              </a:endParaRPr>
            </a:p>
          </p:txBody>
        </p:sp>
        <p:sp>
          <p:nvSpPr>
            <p:cNvPr id="557" name="Rectangle 466"/>
            <p:cNvSpPr>
              <a:spLocks noChangeArrowheads="1"/>
            </p:cNvSpPr>
            <p:nvPr/>
          </p:nvSpPr>
          <p:spPr bwMode="auto">
            <a:xfrm rot="16200000">
              <a:off x="390" y="979"/>
              <a:ext cx="42" cy="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>
                <a:defRPr/>
              </a:pPr>
              <a:r>
                <a:rPr lang="de-DE" sz="600" kern="0" dirty="0">
                  <a:solidFill>
                    <a:srgbClr val="000000"/>
                  </a:solidFill>
                  <a:ea typeface="+mn-ea"/>
                  <a:cs typeface="Arial" pitchFamily="34" charset="0"/>
                </a:rPr>
                <a:t>r</a:t>
              </a:r>
              <a:endParaRPr lang="de-DE" kern="0" dirty="0">
                <a:solidFill>
                  <a:srgbClr val="000000"/>
                </a:solidFill>
                <a:ea typeface="+mn-ea"/>
                <a:cs typeface="Arial" pitchFamily="34" charset="0"/>
              </a:endParaRPr>
            </a:p>
          </p:txBody>
        </p:sp>
        <p:sp>
          <p:nvSpPr>
            <p:cNvPr id="558" name="Rectangle 467"/>
            <p:cNvSpPr>
              <a:spLocks noChangeArrowheads="1"/>
            </p:cNvSpPr>
            <p:nvPr/>
          </p:nvSpPr>
          <p:spPr bwMode="auto">
            <a:xfrm rot="16200000">
              <a:off x="385" y="955"/>
              <a:ext cx="54" cy="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>
                <a:defRPr/>
              </a:pPr>
              <a:r>
                <a:rPr lang="de-DE" sz="600" kern="0" dirty="0">
                  <a:solidFill>
                    <a:srgbClr val="000000"/>
                  </a:solidFill>
                  <a:ea typeface="+mn-ea"/>
                  <a:cs typeface="Arial" pitchFamily="34" charset="0"/>
                </a:rPr>
                <a:t>a</a:t>
              </a:r>
              <a:endParaRPr lang="de-DE" kern="0" dirty="0">
                <a:solidFill>
                  <a:srgbClr val="000000"/>
                </a:solidFill>
                <a:ea typeface="+mn-ea"/>
                <a:cs typeface="Arial" pitchFamily="34" charset="0"/>
              </a:endParaRPr>
            </a:p>
          </p:txBody>
        </p:sp>
        <p:sp>
          <p:nvSpPr>
            <p:cNvPr id="559" name="Rectangle 468"/>
            <p:cNvSpPr>
              <a:spLocks noChangeArrowheads="1"/>
            </p:cNvSpPr>
            <p:nvPr/>
          </p:nvSpPr>
          <p:spPr bwMode="auto">
            <a:xfrm rot="16200000">
              <a:off x="394" y="934"/>
              <a:ext cx="36" cy="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>
                <a:defRPr/>
              </a:pPr>
              <a:r>
                <a:rPr lang="de-DE" sz="600" kern="0" dirty="0">
                  <a:solidFill>
                    <a:srgbClr val="000000"/>
                  </a:solidFill>
                  <a:ea typeface="+mn-ea"/>
                  <a:cs typeface="Arial" pitchFamily="34" charset="0"/>
                </a:rPr>
                <a:t>t</a:t>
              </a:r>
              <a:endParaRPr lang="de-DE" kern="0" dirty="0">
                <a:solidFill>
                  <a:srgbClr val="000000"/>
                </a:solidFill>
                <a:ea typeface="+mn-ea"/>
                <a:cs typeface="Arial" pitchFamily="34" charset="0"/>
              </a:endParaRPr>
            </a:p>
          </p:txBody>
        </p:sp>
        <p:sp>
          <p:nvSpPr>
            <p:cNvPr id="560" name="Rectangle 469"/>
            <p:cNvSpPr>
              <a:spLocks noChangeArrowheads="1"/>
            </p:cNvSpPr>
            <p:nvPr/>
          </p:nvSpPr>
          <p:spPr bwMode="auto">
            <a:xfrm rot="16200000">
              <a:off x="385" y="913"/>
              <a:ext cx="54" cy="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>
                <a:defRPr/>
              </a:pPr>
              <a:r>
                <a:rPr lang="de-DE" sz="600" kern="0" dirty="0">
                  <a:solidFill>
                    <a:srgbClr val="000000"/>
                  </a:solidFill>
                  <a:ea typeface="+mn-ea"/>
                  <a:cs typeface="Arial" pitchFamily="34" charset="0"/>
                </a:rPr>
                <a:t>u</a:t>
              </a:r>
              <a:endParaRPr lang="de-DE" kern="0" dirty="0">
                <a:solidFill>
                  <a:srgbClr val="000000"/>
                </a:solidFill>
                <a:ea typeface="+mn-ea"/>
                <a:cs typeface="Arial" pitchFamily="34" charset="0"/>
              </a:endParaRPr>
            </a:p>
          </p:txBody>
        </p:sp>
        <p:sp>
          <p:nvSpPr>
            <p:cNvPr id="561" name="Rectangle 470"/>
            <p:cNvSpPr>
              <a:spLocks noChangeArrowheads="1"/>
            </p:cNvSpPr>
            <p:nvPr/>
          </p:nvSpPr>
          <p:spPr bwMode="auto">
            <a:xfrm rot="16200000">
              <a:off x="385" y="889"/>
              <a:ext cx="54" cy="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>
                <a:defRPr/>
              </a:pPr>
              <a:r>
                <a:rPr lang="de-DE" sz="600" kern="0" dirty="0">
                  <a:solidFill>
                    <a:srgbClr val="000000"/>
                  </a:solidFill>
                  <a:ea typeface="+mn-ea"/>
                  <a:cs typeface="Arial" pitchFamily="34" charset="0"/>
                </a:rPr>
                <a:t>n</a:t>
              </a:r>
              <a:endParaRPr lang="de-DE" kern="0" dirty="0">
                <a:solidFill>
                  <a:srgbClr val="000000"/>
                </a:solidFill>
                <a:ea typeface="+mn-ea"/>
                <a:cs typeface="Arial" pitchFamily="34" charset="0"/>
              </a:endParaRPr>
            </a:p>
          </p:txBody>
        </p:sp>
        <p:sp>
          <p:nvSpPr>
            <p:cNvPr id="562" name="Rectangle 471"/>
            <p:cNvSpPr>
              <a:spLocks noChangeArrowheads="1"/>
            </p:cNvSpPr>
            <p:nvPr/>
          </p:nvSpPr>
          <p:spPr bwMode="auto">
            <a:xfrm rot="16200000">
              <a:off x="385" y="859"/>
              <a:ext cx="54" cy="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>
                <a:defRPr/>
              </a:pPr>
              <a:r>
                <a:rPr lang="de-DE" sz="600" kern="0" dirty="0">
                  <a:solidFill>
                    <a:srgbClr val="000000"/>
                  </a:solidFill>
                  <a:ea typeface="+mn-ea"/>
                  <a:cs typeface="Arial" pitchFamily="34" charset="0"/>
                </a:rPr>
                <a:t>g</a:t>
              </a:r>
              <a:endParaRPr lang="de-DE" kern="0" dirty="0">
                <a:solidFill>
                  <a:srgbClr val="000000"/>
                </a:solidFill>
                <a:ea typeface="+mn-ea"/>
                <a:cs typeface="Arial" pitchFamily="34" charset="0"/>
              </a:endParaRPr>
            </a:p>
          </p:txBody>
        </p:sp>
        <p:sp>
          <p:nvSpPr>
            <p:cNvPr id="563" name="Rectangle 472"/>
            <p:cNvSpPr>
              <a:spLocks noChangeArrowheads="1"/>
            </p:cNvSpPr>
            <p:nvPr/>
          </p:nvSpPr>
          <p:spPr bwMode="auto">
            <a:xfrm rot="16200000">
              <a:off x="384" y="1267"/>
              <a:ext cx="54" cy="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>
                <a:defRPr/>
              </a:pPr>
              <a:r>
                <a:rPr lang="de-DE" sz="600" kern="0" dirty="0">
                  <a:solidFill>
                    <a:srgbClr val="000000"/>
                  </a:solidFill>
                  <a:ea typeface="+mn-ea"/>
                  <a:cs typeface="Arial" pitchFamily="34" charset="0"/>
                </a:rPr>
                <a:t>€</a:t>
              </a:r>
              <a:endParaRPr lang="de-DE" kern="0" dirty="0">
                <a:solidFill>
                  <a:srgbClr val="000000"/>
                </a:solidFill>
                <a:ea typeface="+mn-ea"/>
                <a:cs typeface="Arial" pitchFamily="34" charset="0"/>
              </a:endParaRPr>
            </a:p>
          </p:txBody>
        </p:sp>
        <p:sp>
          <p:nvSpPr>
            <p:cNvPr id="564" name="Rectangle 473"/>
            <p:cNvSpPr>
              <a:spLocks noChangeArrowheads="1"/>
            </p:cNvSpPr>
            <p:nvPr/>
          </p:nvSpPr>
          <p:spPr bwMode="auto">
            <a:xfrm rot="16200000">
              <a:off x="384" y="2845"/>
              <a:ext cx="54" cy="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>
                <a:defRPr/>
              </a:pPr>
              <a:r>
                <a:rPr lang="de-DE" sz="600" kern="0" dirty="0">
                  <a:solidFill>
                    <a:srgbClr val="000000"/>
                  </a:solidFill>
                  <a:ea typeface="+mn-ea"/>
                  <a:cs typeface="Arial" pitchFamily="34" charset="0"/>
                </a:rPr>
                <a:t>B</a:t>
              </a:r>
              <a:endParaRPr lang="de-DE" kern="0" dirty="0">
                <a:solidFill>
                  <a:srgbClr val="000000"/>
                </a:solidFill>
                <a:ea typeface="+mn-ea"/>
                <a:cs typeface="Arial" pitchFamily="34" charset="0"/>
              </a:endParaRPr>
            </a:p>
          </p:txBody>
        </p:sp>
        <p:sp>
          <p:nvSpPr>
            <p:cNvPr id="565" name="Rectangle 474"/>
            <p:cNvSpPr>
              <a:spLocks noChangeArrowheads="1"/>
            </p:cNvSpPr>
            <p:nvPr/>
          </p:nvSpPr>
          <p:spPr bwMode="auto">
            <a:xfrm rot="16200000">
              <a:off x="384" y="2809"/>
              <a:ext cx="54" cy="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>
                <a:defRPr/>
              </a:pPr>
              <a:r>
                <a:rPr lang="de-DE" sz="600" kern="0" dirty="0">
                  <a:solidFill>
                    <a:srgbClr val="000000"/>
                  </a:solidFill>
                  <a:ea typeface="+mn-ea"/>
                  <a:cs typeface="Arial" pitchFamily="34" charset="0"/>
                </a:rPr>
                <a:t>e</a:t>
              </a:r>
              <a:endParaRPr lang="de-DE" kern="0" dirty="0">
                <a:solidFill>
                  <a:srgbClr val="000000"/>
                </a:solidFill>
                <a:ea typeface="+mn-ea"/>
                <a:cs typeface="Arial" pitchFamily="34" charset="0"/>
              </a:endParaRPr>
            </a:p>
          </p:txBody>
        </p:sp>
        <p:sp>
          <p:nvSpPr>
            <p:cNvPr id="566" name="Rectangle 475"/>
            <p:cNvSpPr>
              <a:spLocks noChangeArrowheads="1"/>
            </p:cNvSpPr>
            <p:nvPr/>
          </p:nvSpPr>
          <p:spPr bwMode="auto">
            <a:xfrm rot="16200000">
              <a:off x="390" y="2791"/>
              <a:ext cx="42" cy="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>
                <a:defRPr/>
              </a:pPr>
              <a:r>
                <a:rPr lang="de-DE" sz="600" kern="0" dirty="0">
                  <a:solidFill>
                    <a:srgbClr val="000000"/>
                  </a:solidFill>
                  <a:ea typeface="+mn-ea"/>
                  <a:cs typeface="Arial" pitchFamily="34" charset="0"/>
                </a:rPr>
                <a:t>r</a:t>
              </a:r>
              <a:endParaRPr lang="de-DE" kern="0" dirty="0">
                <a:solidFill>
                  <a:srgbClr val="000000"/>
                </a:solidFill>
                <a:ea typeface="+mn-ea"/>
                <a:cs typeface="Arial" pitchFamily="34" charset="0"/>
              </a:endParaRPr>
            </a:p>
          </p:txBody>
        </p:sp>
        <p:sp>
          <p:nvSpPr>
            <p:cNvPr id="567" name="Rectangle 476"/>
            <p:cNvSpPr>
              <a:spLocks noChangeArrowheads="1"/>
            </p:cNvSpPr>
            <p:nvPr/>
          </p:nvSpPr>
          <p:spPr bwMode="auto">
            <a:xfrm rot="16200000">
              <a:off x="384" y="2767"/>
              <a:ext cx="54" cy="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>
                <a:defRPr/>
              </a:pPr>
              <a:r>
                <a:rPr lang="de-DE" sz="600" kern="0" dirty="0">
                  <a:solidFill>
                    <a:srgbClr val="000000"/>
                  </a:solidFill>
                  <a:ea typeface="+mn-ea"/>
                  <a:cs typeface="Arial" pitchFamily="34" charset="0"/>
                </a:rPr>
                <a:t>a</a:t>
              </a:r>
              <a:endParaRPr lang="de-DE" kern="0" dirty="0">
                <a:solidFill>
                  <a:srgbClr val="000000"/>
                </a:solidFill>
                <a:ea typeface="+mn-ea"/>
                <a:cs typeface="Arial" pitchFamily="34" charset="0"/>
              </a:endParaRPr>
            </a:p>
          </p:txBody>
        </p:sp>
        <p:sp>
          <p:nvSpPr>
            <p:cNvPr id="568" name="Rectangle 477"/>
            <p:cNvSpPr>
              <a:spLocks noChangeArrowheads="1"/>
            </p:cNvSpPr>
            <p:nvPr/>
          </p:nvSpPr>
          <p:spPr bwMode="auto">
            <a:xfrm rot="16200000">
              <a:off x="393" y="2752"/>
              <a:ext cx="36" cy="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>
                <a:defRPr/>
              </a:pPr>
              <a:r>
                <a:rPr lang="de-DE" sz="600" kern="0" dirty="0">
                  <a:solidFill>
                    <a:srgbClr val="000000"/>
                  </a:solidFill>
                  <a:ea typeface="+mn-ea"/>
                  <a:cs typeface="Arial" pitchFamily="34" charset="0"/>
                </a:rPr>
                <a:t>t</a:t>
              </a:r>
              <a:endParaRPr lang="de-DE" kern="0" dirty="0">
                <a:solidFill>
                  <a:srgbClr val="000000"/>
                </a:solidFill>
                <a:ea typeface="+mn-ea"/>
                <a:cs typeface="Arial" pitchFamily="34" charset="0"/>
              </a:endParaRPr>
            </a:p>
          </p:txBody>
        </p:sp>
        <p:sp>
          <p:nvSpPr>
            <p:cNvPr id="569" name="Rectangle 478"/>
            <p:cNvSpPr>
              <a:spLocks noChangeArrowheads="1"/>
            </p:cNvSpPr>
            <p:nvPr/>
          </p:nvSpPr>
          <p:spPr bwMode="auto">
            <a:xfrm rot="16200000">
              <a:off x="384" y="2731"/>
              <a:ext cx="54" cy="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>
                <a:defRPr/>
              </a:pPr>
              <a:r>
                <a:rPr lang="de-DE" sz="600" kern="0" dirty="0">
                  <a:solidFill>
                    <a:srgbClr val="000000"/>
                  </a:solidFill>
                  <a:ea typeface="+mn-ea"/>
                  <a:cs typeface="Arial" pitchFamily="34" charset="0"/>
                </a:rPr>
                <a:t>u</a:t>
              </a:r>
              <a:endParaRPr lang="de-DE" kern="0" dirty="0">
                <a:solidFill>
                  <a:srgbClr val="000000"/>
                </a:solidFill>
                <a:ea typeface="+mn-ea"/>
                <a:cs typeface="Arial" pitchFamily="34" charset="0"/>
              </a:endParaRPr>
            </a:p>
          </p:txBody>
        </p:sp>
        <p:sp>
          <p:nvSpPr>
            <p:cNvPr id="570" name="Rectangle 479"/>
            <p:cNvSpPr>
              <a:spLocks noChangeArrowheads="1"/>
            </p:cNvSpPr>
            <p:nvPr/>
          </p:nvSpPr>
          <p:spPr bwMode="auto">
            <a:xfrm rot="16200000">
              <a:off x="384" y="2701"/>
              <a:ext cx="54" cy="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>
                <a:defRPr/>
              </a:pPr>
              <a:r>
                <a:rPr lang="de-DE" sz="600" kern="0" dirty="0">
                  <a:solidFill>
                    <a:srgbClr val="000000"/>
                  </a:solidFill>
                  <a:ea typeface="+mn-ea"/>
                  <a:cs typeface="Arial" pitchFamily="34" charset="0"/>
                </a:rPr>
                <a:t>n</a:t>
              </a:r>
              <a:endParaRPr lang="de-DE" kern="0" dirty="0">
                <a:solidFill>
                  <a:srgbClr val="000000"/>
                </a:solidFill>
                <a:ea typeface="+mn-ea"/>
                <a:cs typeface="Arial" pitchFamily="34" charset="0"/>
              </a:endParaRPr>
            </a:p>
          </p:txBody>
        </p:sp>
        <p:sp>
          <p:nvSpPr>
            <p:cNvPr id="571" name="Rectangle 480"/>
            <p:cNvSpPr>
              <a:spLocks noChangeArrowheads="1"/>
            </p:cNvSpPr>
            <p:nvPr/>
          </p:nvSpPr>
          <p:spPr bwMode="auto">
            <a:xfrm rot="16200000">
              <a:off x="384" y="2677"/>
              <a:ext cx="54" cy="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>
                <a:defRPr/>
              </a:pPr>
              <a:r>
                <a:rPr lang="de-DE" sz="600" kern="0" dirty="0">
                  <a:solidFill>
                    <a:srgbClr val="000000"/>
                  </a:solidFill>
                  <a:ea typeface="+mn-ea"/>
                  <a:cs typeface="Arial" pitchFamily="34" charset="0"/>
                </a:rPr>
                <a:t>g</a:t>
              </a:r>
              <a:endParaRPr lang="de-DE" kern="0" dirty="0">
                <a:solidFill>
                  <a:srgbClr val="000000"/>
                </a:solidFill>
                <a:ea typeface="+mn-ea"/>
                <a:cs typeface="Arial" pitchFamily="34" charset="0"/>
              </a:endParaRPr>
            </a:p>
          </p:txBody>
        </p:sp>
        <p:sp>
          <p:nvSpPr>
            <p:cNvPr id="572" name="Rectangle 481"/>
            <p:cNvSpPr>
              <a:spLocks noChangeArrowheads="1"/>
            </p:cNvSpPr>
            <p:nvPr/>
          </p:nvSpPr>
          <p:spPr bwMode="auto">
            <a:xfrm rot="16200000">
              <a:off x="384" y="3079"/>
              <a:ext cx="54" cy="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>
                <a:defRPr/>
              </a:pPr>
              <a:r>
                <a:rPr lang="de-DE" sz="600" kern="0" dirty="0">
                  <a:solidFill>
                    <a:srgbClr val="000000"/>
                  </a:solidFill>
                  <a:ea typeface="+mn-ea"/>
                  <a:cs typeface="Arial" pitchFamily="34" charset="0"/>
                </a:rPr>
                <a:t>€</a:t>
              </a:r>
              <a:endParaRPr lang="de-DE" kern="0" dirty="0">
                <a:solidFill>
                  <a:srgbClr val="000000"/>
                </a:solidFill>
                <a:ea typeface="+mn-ea"/>
                <a:cs typeface="Arial" pitchFamily="34" charset="0"/>
              </a:endParaRPr>
            </a:p>
          </p:txBody>
        </p:sp>
        <p:sp>
          <p:nvSpPr>
            <p:cNvPr id="573" name="Rectangle 482"/>
            <p:cNvSpPr>
              <a:spLocks noChangeArrowheads="1"/>
            </p:cNvSpPr>
            <p:nvPr/>
          </p:nvSpPr>
          <p:spPr bwMode="auto">
            <a:xfrm>
              <a:off x="1696" y="1000"/>
              <a:ext cx="396" cy="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>
                <a:defRPr/>
              </a:pPr>
              <a:r>
                <a:rPr lang="de-DE" sz="600" kern="0" dirty="0">
                  <a:solidFill>
                    <a:srgbClr val="000000"/>
                  </a:solidFill>
                  <a:ea typeface="+mn-ea"/>
                  <a:cs typeface="Arial" pitchFamily="34" charset="0"/>
                </a:rPr>
                <a:t>Dienstinformation</a:t>
              </a:r>
              <a:endParaRPr lang="de-DE" kern="0" dirty="0">
                <a:solidFill>
                  <a:srgbClr val="000000"/>
                </a:solidFill>
                <a:ea typeface="+mn-ea"/>
                <a:cs typeface="Arial" pitchFamily="34" charset="0"/>
              </a:endParaRPr>
            </a:p>
          </p:txBody>
        </p:sp>
        <p:sp>
          <p:nvSpPr>
            <p:cNvPr id="574" name="Rectangle 483"/>
            <p:cNvSpPr>
              <a:spLocks noChangeArrowheads="1"/>
            </p:cNvSpPr>
            <p:nvPr/>
          </p:nvSpPr>
          <p:spPr bwMode="auto">
            <a:xfrm>
              <a:off x="1870" y="1060"/>
              <a:ext cx="54" cy="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>
                <a:defRPr/>
              </a:pPr>
              <a:r>
                <a:rPr lang="de-DE" sz="600" kern="0" dirty="0">
                  <a:solidFill>
                    <a:srgbClr val="000000"/>
                  </a:solidFill>
                  <a:ea typeface="+mn-ea"/>
                  <a:cs typeface="Arial" pitchFamily="34" charset="0"/>
                </a:rPr>
                <a:t>€</a:t>
              </a:r>
              <a:endParaRPr lang="de-DE" kern="0" dirty="0">
                <a:solidFill>
                  <a:srgbClr val="000000"/>
                </a:solidFill>
                <a:ea typeface="+mn-ea"/>
                <a:cs typeface="Arial" pitchFamily="34" charset="0"/>
              </a:endParaRPr>
            </a:p>
          </p:txBody>
        </p:sp>
        <p:sp>
          <p:nvSpPr>
            <p:cNvPr id="575" name="Rectangle 484"/>
            <p:cNvSpPr>
              <a:spLocks noChangeArrowheads="1"/>
            </p:cNvSpPr>
            <p:nvPr/>
          </p:nvSpPr>
          <p:spPr bwMode="auto">
            <a:xfrm>
              <a:off x="1696" y="2812"/>
              <a:ext cx="396" cy="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>
                <a:defRPr/>
              </a:pPr>
              <a:r>
                <a:rPr lang="de-DE" sz="600" kern="0" dirty="0">
                  <a:solidFill>
                    <a:srgbClr val="000000"/>
                  </a:solidFill>
                  <a:ea typeface="+mn-ea"/>
                  <a:cs typeface="Arial" pitchFamily="34" charset="0"/>
                </a:rPr>
                <a:t>Dienstinformation</a:t>
              </a:r>
              <a:endParaRPr lang="de-DE" kern="0" dirty="0">
                <a:solidFill>
                  <a:srgbClr val="000000"/>
                </a:solidFill>
                <a:ea typeface="+mn-ea"/>
                <a:cs typeface="Arial" pitchFamily="34" charset="0"/>
              </a:endParaRPr>
            </a:p>
          </p:txBody>
        </p:sp>
        <p:sp>
          <p:nvSpPr>
            <p:cNvPr id="576" name="Rectangle 485"/>
            <p:cNvSpPr>
              <a:spLocks noChangeArrowheads="1"/>
            </p:cNvSpPr>
            <p:nvPr/>
          </p:nvSpPr>
          <p:spPr bwMode="auto">
            <a:xfrm>
              <a:off x="1870" y="2872"/>
              <a:ext cx="54" cy="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>
                <a:defRPr/>
              </a:pPr>
              <a:r>
                <a:rPr lang="de-DE" sz="600" kern="0" dirty="0">
                  <a:solidFill>
                    <a:srgbClr val="000000"/>
                  </a:solidFill>
                  <a:ea typeface="+mn-ea"/>
                  <a:cs typeface="Arial" pitchFamily="34" charset="0"/>
                </a:rPr>
                <a:t>€</a:t>
              </a:r>
              <a:endParaRPr lang="de-DE" kern="0" dirty="0">
                <a:solidFill>
                  <a:srgbClr val="000000"/>
                </a:solidFill>
                <a:ea typeface="+mn-ea"/>
                <a:cs typeface="Arial" pitchFamily="34" charset="0"/>
              </a:endParaRPr>
            </a:p>
          </p:txBody>
        </p:sp>
        <p:sp>
          <p:nvSpPr>
            <p:cNvPr id="577" name="Rectangle 486"/>
            <p:cNvSpPr>
              <a:spLocks noChangeArrowheads="1"/>
            </p:cNvSpPr>
            <p:nvPr/>
          </p:nvSpPr>
          <p:spPr bwMode="auto">
            <a:xfrm>
              <a:off x="1738" y="2218"/>
              <a:ext cx="330" cy="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>
                <a:defRPr/>
              </a:pPr>
              <a:r>
                <a:rPr lang="de-DE" sz="600" kern="0" dirty="0">
                  <a:solidFill>
                    <a:srgbClr val="000000"/>
                  </a:solidFill>
                  <a:ea typeface="+mn-ea"/>
                  <a:cs typeface="Arial" pitchFamily="34" charset="0"/>
                </a:rPr>
                <a:t>Marktplattform</a:t>
              </a:r>
              <a:endParaRPr lang="de-DE" kern="0" dirty="0">
                <a:solidFill>
                  <a:srgbClr val="000000"/>
                </a:solidFill>
                <a:ea typeface="+mn-ea"/>
                <a:cs typeface="Arial" pitchFamily="34" charset="0"/>
              </a:endParaRPr>
            </a:p>
          </p:txBody>
        </p:sp>
        <p:sp>
          <p:nvSpPr>
            <p:cNvPr id="578" name="Rectangle 487"/>
            <p:cNvSpPr>
              <a:spLocks noChangeArrowheads="1"/>
            </p:cNvSpPr>
            <p:nvPr/>
          </p:nvSpPr>
          <p:spPr bwMode="auto">
            <a:xfrm>
              <a:off x="1678" y="2278"/>
              <a:ext cx="450" cy="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>
                <a:defRPr/>
              </a:pPr>
              <a:r>
                <a:rPr lang="de-DE" sz="600" kern="0" dirty="0">
                  <a:solidFill>
                    <a:srgbClr val="000000"/>
                  </a:solidFill>
                  <a:ea typeface="+mn-ea"/>
                  <a:cs typeface="Arial" pitchFamily="34" charset="0"/>
                </a:rPr>
                <a:t>Vertragsanbahnung</a:t>
              </a:r>
              <a:endParaRPr lang="de-DE" kern="0" dirty="0">
                <a:solidFill>
                  <a:srgbClr val="000000"/>
                </a:solidFill>
                <a:ea typeface="+mn-ea"/>
                <a:cs typeface="Arial" pitchFamily="34" charset="0"/>
              </a:endParaRPr>
            </a:p>
          </p:txBody>
        </p:sp>
        <p:sp>
          <p:nvSpPr>
            <p:cNvPr id="579" name="Rectangle 488"/>
            <p:cNvSpPr>
              <a:spLocks noChangeArrowheads="1"/>
            </p:cNvSpPr>
            <p:nvPr/>
          </p:nvSpPr>
          <p:spPr bwMode="auto">
            <a:xfrm>
              <a:off x="1684" y="2332"/>
              <a:ext cx="432" cy="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>
                <a:defRPr/>
              </a:pPr>
              <a:r>
                <a:rPr lang="de-DE" sz="600" kern="0" dirty="0">
                  <a:solidFill>
                    <a:srgbClr val="000000"/>
                  </a:solidFill>
                  <a:ea typeface="+mn-ea"/>
                  <a:cs typeface="Arial" pitchFamily="34" charset="0"/>
                </a:rPr>
                <a:t>Rechnungsstellung</a:t>
              </a:r>
              <a:endParaRPr lang="de-DE" kern="0" dirty="0">
                <a:solidFill>
                  <a:srgbClr val="000000"/>
                </a:solidFill>
                <a:ea typeface="+mn-ea"/>
                <a:cs typeface="Arial" pitchFamily="34" charset="0"/>
              </a:endParaRPr>
            </a:p>
          </p:txBody>
        </p:sp>
        <p:sp>
          <p:nvSpPr>
            <p:cNvPr id="580" name="Rectangle 489"/>
            <p:cNvSpPr>
              <a:spLocks noChangeArrowheads="1"/>
            </p:cNvSpPr>
            <p:nvPr/>
          </p:nvSpPr>
          <p:spPr bwMode="auto">
            <a:xfrm>
              <a:off x="1738" y="1312"/>
              <a:ext cx="330" cy="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>
                <a:defRPr/>
              </a:pPr>
              <a:r>
                <a:rPr lang="de-DE" sz="600" kern="0" dirty="0">
                  <a:solidFill>
                    <a:srgbClr val="000000"/>
                  </a:solidFill>
                  <a:ea typeface="+mn-ea"/>
                  <a:cs typeface="Arial" pitchFamily="34" charset="0"/>
                </a:rPr>
                <a:t>Marktplattform</a:t>
              </a:r>
              <a:endParaRPr lang="de-DE" kern="0" dirty="0">
                <a:solidFill>
                  <a:srgbClr val="000000"/>
                </a:solidFill>
                <a:ea typeface="+mn-ea"/>
                <a:cs typeface="Arial" pitchFamily="34" charset="0"/>
              </a:endParaRPr>
            </a:p>
          </p:txBody>
        </p:sp>
        <p:sp>
          <p:nvSpPr>
            <p:cNvPr id="581" name="Rectangle 490"/>
            <p:cNvSpPr>
              <a:spLocks noChangeArrowheads="1"/>
            </p:cNvSpPr>
            <p:nvPr/>
          </p:nvSpPr>
          <p:spPr bwMode="auto">
            <a:xfrm>
              <a:off x="1678" y="1372"/>
              <a:ext cx="450" cy="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>
                <a:defRPr/>
              </a:pPr>
              <a:r>
                <a:rPr lang="de-DE" sz="600" kern="0" dirty="0">
                  <a:solidFill>
                    <a:srgbClr val="000000"/>
                  </a:solidFill>
                  <a:ea typeface="+mn-ea"/>
                  <a:cs typeface="Arial" pitchFamily="34" charset="0"/>
                </a:rPr>
                <a:t>Vertragsanbahnung</a:t>
              </a:r>
              <a:endParaRPr lang="de-DE" kern="0" dirty="0">
                <a:solidFill>
                  <a:srgbClr val="000000"/>
                </a:solidFill>
                <a:ea typeface="+mn-ea"/>
                <a:cs typeface="Arial" pitchFamily="34" charset="0"/>
              </a:endParaRPr>
            </a:p>
          </p:txBody>
        </p:sp>
        <p:sp>
          <p:nvSpPr>
            <p:cNvPr id="582" name="Rectangle 491"/>
            <p:cNvSpPr>
              <a:spLocks noChangeArrowheads="1"/>
            </p:cNvSpPr>
            <p:nvPr/>
          </p:nvSpPr>
          <p:spPr bwMode="auto">
            <a:xfrm>
              <a:off x="1684" y="1426"/>
              <a:ext cx="432" cy="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>
                <a:defRPr/>
              </a:pPr>
              <a:r>
                <a:rPr lang="de-DE" sz="600" kern="0" dirty="0">
                  <a:solidFill>
                    <a:srgbClr val="000000"/>
                  </a:solidFill>
                  <a:ea typeface="+mn-ea"/>
                  <a:cs typeface="Arial" pitchFamily="34" charset="0"/>
                </a:rPr>
                <a:t>Rechnungsstellung</a:t>
              </a:r>
              <a:endParaRPr lang="de-DE" kern="0" dirty="0">
                <a:solidFill>
                  <a:srgbClr val="000000"/>
                </a:solidFill>
                <a:ea typeface="+mn-ea"/>
                <a:cs typeface="Arial" pitchFamily="34" charset="0"/>
              </a:endParaRPr>
            </a:p>
          </p:txBody>
        </p:sp>
        <p:sp>
          <p:nvSpPr>
            <p:cNvPr id="583" name="Rectangle 492"/>
            <p:cNvSpPr>
              <a:spLocks noChangeArrowheads="1"/>
            </p:cNvSpPr>
            <p:nvPr/>
          </p:nvSpPr>
          <p:spPr bwMode="auto">
            <a:xfrm>
              <a:off x="1828" y="754"/>
              <a:ext cx="342" cy="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>
                <a:defRPr/>
              </a:pPr>
              <a:r>
                <a:rPr lang="de-DE" sz="600" kern="0" dirty="0">
                  <a:solidFill>
                    <a:srgbClr val="000000"/>
                  </a:solidFill>
                  <a:ea typeface="+mn-ea"/>
                  <a:cs typeface="Arial" pitchFamily="34" charset="0"/>
                </a:rPr>
                <a:t>Dienstekatalog</a:t>
              </a:r>
              <a:endParaRPr lang="de-DE" kern="0" dirty="0">
                <a:solidFill>
                  <a:srgbClr val="000000"/>
                </a:solidFill>
                <a:ea typeface="+mn-ea"/>
                <a:cs typeface="Arial" pitchFamily="34" charset="0"/>
              </a:endParaRPr>
            </a:p>
          </p:txBody>
        </p:sp>
        <p:sp>
          <p:nvSpPr>
            <p:cNvPr id="584" name="Rectangle 493"/>
            <p:cNvSpPr>
              <a:spLocks noChangeArrowheads="1"/>
            </p:cNvSpPr>
            <p:nvPr/>
          </p:nvSpPr>
          <p:spPr bwMode="auto">
            <a:xfrm>
              <a:off x="1774" y="814"/>
              <a:ext cx="450" cy="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>
                <a:defRPr/>
              </a:pPr>
              <a:r>
                <a:rPr lang="de-DE" sz="600" kern="0" dirty="0">
                  <a:solidFill>
                    <a:srgbClr val="000000"/>
                  </a:solidFill>
                  <a:ea typeface="+mn-ea"/>
                  <a:cs typeface="Arial" pitchFamily="34" charset="0"/>
                </a:rPr>
                <a:t>Vertragsanbahnung</a:t>
              </a:r>
              <a:endParaRPr lang="de-DE" kern="0" dirty="0">
                <a:solidFill>
                  <a:srgbClr val="000000"/>
                </a:solidFill>
                <a:ea typeface="+mn-ea"/>
                <a:cs typeface="Arial" pitchFamily="34" charset="0"/>
              </a:endParaRPr>
            </a:p>
          </p:txBody>
        </p:sp>
        <p:sp>
          <p:nvSpPr>
            <p:cNvPr id="585" name="Rectangle 494"/>
            <p:cNvSpPr>
              <a:spLocks noChangeArrowheads="1"/>
            </p:cNvSpPr>
            <p:nvPr/>
          </p:nvSpPr>
          <p:spPr bwMode="auto">
            <a:xfrm>
              <a:off x="1780" y="868"/>
              <a:ext cx="432" cy="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>
                <a:defRPr/>
              </a:pPr>
              <a:r>
                <a:rPr lang="de-DE" sz="600" kern="0" dirty="0">
                  <a:solidFill>
                    <a:srgbClr val="000000"/>
                  </a:solidFill>
                  <a:ea typeface="+mn-ea"/>
                  <a:cs typeface="Arial" pitchFamily="34" charset="0"/>
                </a:rPr>
                <a:t>Rechnungsstellung</a:t>
              </a:r>
              <a:endParaRPr lang="de-DE" kern="0" dirty="0">
                <a:solidFill>
                  <a:srgbClr val="000000"/>
                </a:solidFill>
                <a:ea typeface="+mn-ea"/>
                <a:cs typeface="Arial" pitchFamily="34" charset="0"/>
              </a:endParaRPr>
            </a:p>
          </p:txBody>
        </p:sp>
        <p:sp>
          <p:nvSpPr>
            <p:cNvPr id="586" name="Rectangle 495"/>
            <p:cNvSpPr>
              <a:spLocks noChangeArrowheads="1"/>
            </p:cNvSpPr>
            <p:nvPr/>
          </p:nvSpPr>
          <p:spPr bwMode="auto">
            <a:xfrm>
              <a:off x="2800" y="1792"/>
              <a:ext cx="342" cy="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>
                <a:defRPr/>
              </a:pPr>
              <a:r>
                <a:rPr lang="de-DE" sz="600" kern="0" dirty="0">
                  <a:solidFill>
                    <a:srgbClr val="000000"/>
                  </a:solidFill>
                  <a:ea typeface="+mn-ea"/>
                  <a:cs typeface="Arial" pitchFamily="34" charset="0"/>
                </a:rPr>
                <a:t>Dienstekatalog</a:t>
              </a:r>
              <a:endParaRPr lang="de-DE" kern="0" dirty="0">
                <a:solidFill>
                  <a:srgbClr val="000000"/>
                </a:solidFill>
                <a:ea typeface="+mn-ea"/>
                <a:cs typeface="Arial" pitchFamily="34" charset="0"/>
              </a:endParaRPr>
            </a:p>
          </p:txBody>
        </p:sp>
        <p:sp>
          <p:nvSpPr>
            <p:cNvPr id="587" name="Rectangle 496"/>
            <p:cNvSpPr>
              <a:spLocks noChangeArrowheads="1"/>
            </p:cNvSpPr>
            <p:nvPr/>
          </p:nvSpPr>
          <p:spPr bwMode="auto">
            <a:xfrm>
              <a:off x="2746" y="1852"/>
              <a:ext cx="450" cy="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>
                <a:defRPr/>
              </a:pPr>
              <a:r>
                <a:rPr lang="de-DE" sz="600" kern="0" dirty="0">
                  <a:solidFill>
                    <a:srgbClr val="000000"/>
                  </a:solidFill>
                  <a:ea typeface="+mn-ea"/>
                  <a:cs typeface="Arial" pitchFamily="34" charset="0"/>
                </a:rPr>
                <a:t>Vertragsanbahnung</a:t>
              </a:r>
              <a:endParaRPr lang="de-DE" kern="0" dirty="0">
                <a:solidFill>
                  <a:srgbClr val="000000"/>
                </a:solidFill>
                <a:ea typeface="+mn-ea"/>
                <a:cs typeface="Arial" pitchFamily="34" charset="0"/>
              </a:endParaRPr>
            </a:p>
          </p:txBody>
        </p:sp>
        <p:sp>
          <p:nvSpPr>
            <p:cNvPr id="588" name="Rectangle 497"/>
            <p:cNvSpPr>
              <a:spLocks noChangeArrowheads="1"/>
            </p:cNvSpPr>
            <p:nvPr/>
          </p:nvSpPr>
          <p:spPr bwMode="auto">
            <a:xfrm>
              <a:off x="2752" y="1906"/>
              <a:ext cx="432" cy="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>
                <a:defRPr/>
              </a:pPr>
              <a:r>
                <a:rPr lang="de-DE" sz="600" kern="0" dirty="0">
                  <a:solidFill>
                    <a:srgbClr val="000000"/>
                  </a:solidFill>
                  <a:ea typeface="+mn-ea"/>
                  <a:cs typeface="Arial" pitchFamily="34" charset="0"/>
                </a:rPr>
                <a:t>Rechnungsstellung</a:t>
              </a:r>
              <a:endParaRPr lang="de-DE" kern="0" dirty="0">
                <a:solidFill>
                  <a:srgbClr val="000000"/>
                </a:solidFill>
                <a:ea typeface="+mn-ea"/>
                <a:cs typeface="Arial" pitchFamily="34" charset="0"/>
              </a:endParaRPr>
            </a:p>
          </p:txBody>
        </p:sp>
        <p:sp>
          <p:nvSpPr>
            <p:cNvPr id="589" name="Rectangle 498"/>
            <p:cNvSpPr>
              <a:spLocks noChangeArrowheads="1"/>
            </p:cNvSpPr>
            <p:nvPr/>
          </p:nvSpPr>
          <p:spPr bwMode="auto">
            <a:xfrm>
              <a:off x="2764" y="1966"/>
              <a:ext cx="144" cy="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>
                <a:defRPr/>
              </a:pPr>
              <a:r>
                <a:rPr lang="de-DE" sz="600" kern="0" dirty="0">
                  <a:solidFill>
                    <a:srgbClr val="000000"/>
                  </a:solidFill>
                  <a:ea typeface="+mn-ea"/>
                  <a:cs typeface="Arial" pitchFamily="34" charset="0"/>
                </a:rPr>
                <a:t>SaaS</a:t>
              </a:r>
              <a:endParaRPr lang="de-DE" kern="0" dirty="0">
                <a:solidFill>
                  <a:srgbClr val="000000"/>
                </a:solidFill>
                <a:ea typeface="+mn-ea"/>
                <a:cs typeface="Arial" pitchFamily="34" charset="0"/>
              </a:endParaRPr>
            </a:p>
          </p:txBody>
        </p:sp>
        <p:sp>
          <p:nvSpPr>
            <p:cNvPr id="590" name="Rectangle 499"/>
            <p:cNvSpPr>
              <a:spLocks noChangeArrowheads="1"/>
            </p:cNvSpPr>
            <p:nvPr/>
          </p:nvSpPr>
          <p:spPr bwMode="auto">
            <a:xfrm>
              <a:off x="2884" y="1966"/>
              <a:ext cx="48" cy="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>
                <a:defRPr/>
              </a:pPr>
              <a:r>
                <a:rPr lang="de-DE" sz="600" kern="0" dirty="0">
                  <a:solidFill>
                    <a:srgbClr val="000000"/>
                  </a:solidFill>
                  <a:ea typeface="+mn-ea"/>
                  <a:cs typeface="Arial" pitchFamily="34" charset="0"/>
                </a:rPr>
                <a:t>, </a:t>
              </a:r>
              <a:endParaRPr lang="de-DE" kern="0" dirty="0">
                <a:solidFill>
                  <a:srgbClr val="000000"/>
                </a:solidFill>
                <a:ea typeface="+mn-ea"/>
                <a:cs typeface="Arial" pitchFamily="34" charset="0"/>
              </a:endParaRPr>
            </a:p>
          </p:txBody>
        </p:sp>
        <p:sp>
          <p:nvSpPr>
            <p:cNvPr id="591" name="Rectangle 500"/>
            <p:cNvSpPr>
              <a:spLocks noChangeArrowheads="1"/>
            </p:cNvSpPr>
            <p:nvPr/>
          </p:nvSpPr>
          <p:spPr bwMode="auto">
            <a:xfrm>
              <a:off x="2908" y="1966"/>
              <a:ext cx="144" cy="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>
                <a:defRPr/>
              </a:pPr>
              <a:r>
                <a:rPr lang="de-DE" sz="600" kern="0" dirty="0">
                  <a:solidFill>
                    <a:srgbClr val="000000"/>
                  </a:solidFill>
                  <a:ea typeface="+mn-ea"/>
                  <a:cs typeface="Arial" pitchFamily="34" charset="0"/>
                </a:rPr>
                <a:t>PaaS</a:t>
              </a:r>
              <a:endParaRPr lang="de-DE" kern="0" dirty="0">
                <a:solidFill>
                  <a:srgbClr val="000000"/>
                </a:solidFill>
                <a:ea typeface="+mn-ea"/>
                <a:cs typeface="Arial" pitchFamily="34" charset="0"/>
              </a:endParaRPr>
            </a:p>
          </p:txBody>
        </p:sp>
        <p:sp>
          <p:nvSpPr>
            <p:cNvPr id="592" name="Rectangle 501"/>
            <p:cNvSpPr>
              <a:spLocks noChangeArrowheads="1"/>
            </p:cNvSpPr>
            <p:nvPr/>
          </p:nvSpPr>
          <p:spPr bwMode="auto">
            <a:xfrm>
              <a:off x="3028" y="1966"/>
              <a:ext cx="48" cy="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>
                <a:defRPr/>
              </a:pPr>
              <a:r>
                <a:rPr lang="de-DE" sz="600" kern="0" dirty="0">
                  <a:solidFill>
                    <a:srgbClr val="000000"/>
                  </a:solidFill>
                  <a:ea typeface="+mn-ea"/>
                  <a:cs typeface="Arial" pitchFamily="34" charset="0"/>
                </a:rPr>
                <a:t>, </a:t>
              </a:r>
              <a:endParaRPr lang="de-DE" kern="0" dirty="0">
                <a:solidFill>
                  <a:srgbClr val="000000"/>
                </a:solidFill>
                <a:ea typeface="+mn-ea"/>
                <a:cs typeface="Arial" pitchFamily="34" charset="0"/>
              </a:endParaRPr>
            </a:p>
          </p:txBody>
        </p:sp>
        <p:sp>
          <p:nvSpPr>
            <p:cNvPr id="593" name="Rectangle 502"/>
            <p:cNvSpPr>
              <a:spLocks noChangeArrowheads="1"/>
            </p:cNvSpPr>
            <p:nvPr/>
          </p:nvSpPr>
          <p:spPr bwMode="auto">
            <a:xfrm>
              <a:off x="3052" y="1966"/>
              <a:ext cx="120" cy="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>
                <a:defRPr/>
              </a:pPr>
              <a:r>
                <a:rPr lang="de-DE" sz="600" kern="0" dirty="0">
                  <a:solidFill>
                    <a:srgbClr val="000000"/>
                  </a:solidFill>
                  <a:ea typeface="+mn-ea"/>
                  <a:cs typeface="Arial" pitchFamily="34" charset="0"/>
                </a:rPr>
                <a:t>IaaS</a:t>
              </a:r>
              <a:endParaRPr lang="de-DE" kern="0" dirty="0">
                <a:solidFill>
                  <a:srgbClr val="000000"/>
                </a:solidFill>
                <a:ea typeface="+mn-ea"/>
                <a:cs typeface="Arial" pitchFamily="34" charset="0"/>
              </a:endParaRPr>
            </a:p>
          </p:txBody>
        </p:sp>
        <p:sp>
          <p:nvSpPr>
            <p:cNvPr id="594" name="Rectangle 503"/>
            <p:cNvSpPr>
              <a:spLocks noChangeArrowheads="1"/>
            </p:cNvSpPr>
            <p:nvPr/>
          </p:nvSpPr>
          <p:spPr bwMode="auto">
            <a:xfrm>
              <a:off x="2800" y="2698"/>
              <a:ext cx="342" cy="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>
                <a:defRPr/>
              </a:pPr>
              <a:r>
                <a:rPr lang="de-DE" sz="600" kern="0" dirty="0">
                  <a:solidFill>
                    <a:srgbClr val="000000"/>
                  </a:solidFill>
                  <a:ea typeface="+mn-ea"/>
                  <a:cs typeface="Arial" pitchFamily="34" charset="0"/>
                </a:rPr>
                <a:t>Dienstekatalog</a:t>
              </a:r>
              <a:endParaRPr lang="de-DE" kern="0" dirty="0">
                <a:solidFill>
                  <a:srgbClr val="000000"/>
                </a:solidFill>
                <a:ea typeface="+mn-ea"/>
                <a:cs typeface="Arial" pitchFamily="34" charset="0"/>
              </a:endParaRPr>
            </a:p>
          </p:txBody>
        </p:sp>
        <p:sp>
          <p:nvSpPr>
            <p:cNvPr id="595" name="Rectangle 504"/>
            <p:cNvSpPr>
              <a:spLocks noChangeArrowheads="1"/>
            </p:cNvSpPr>
            <p:nvPr/>
          </p:nvSpPr>
          <p:spPr bwMode="auto">
            <a:xfrm>
              <a:off x="2746" y="2758"/>
              <a:ext cx="450" cy="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>
                <a:defRPr/>
              </a:pPr>
              <a:r>
                <a:rPr lang="de-DE" sz="600" kern="0" dirty="0">
                  <a:solidFill>
                    <a:srgbClr val="000000"/>
                  </a:solidFill>
                  <a:ea typeface="+mn-ea"/>
                  <a:cs typeface="Arial" pitchFamily="34" charset="0"/>
                </a:rPr>
                <a:t>Vertragsanbahnung</a:t>
              </a:r>
              <a:endParaRPr lang="de-DE" kern="0" dirty="0">
                <a:solidFill>
                  <a:srgbClr val="000000"/>
                </a:solidFill>
                <a:ea typeface="+mn-ea"/>
                <a:cs typeface="Arial" pitchFamily="34" charset="0"/>
              </a:endParaRPr>
            </a:p>
          </p:txBody>
        </p:sp>
        <p:sp>
          <p:nvSpPr>
            <p:cNvPr id="596" name="Rectangle 505"/>
            <p:cNvSpPr>
              <a:spLocks noChangeArrowheads="1"/>
            </p:cNvSpPr>
            <p:nvPr/>
          </p:nvSpPr>
          <p:spPr bwMode="auto">
            <a:xfrm>
              <a:off x="2752" y="2812"/>
              <a:ext cx="432" cy="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>
                <a:defRPr/>
              </a:pPr>
              <a:r>
                <a:rPr lang="de-DE" sz="600" kern="0" dirty="0">
                  <a:solidFill>
                    <a:srgbClr val="000000"/>
                  </a:solidFill>
                  <a:ea typeface="+mn-ea"/>
                  <a:cs typeface="Arial" pitchFamily="34" charset="0"/>
                </a:rPr>
                <a:t>Rechnungsstellung</a:t>
              </a:r>
              <a:endParaRPr lang="de-DE" kern="0" dirty="0">
                <a:solidFill>
                  <a:srgbClr val="000000"/>
                </a:solidFill>
                <a:ea typeface="+mn-ea"/>
                <a:cs typeface="Arial" pitchFamily="34" charset="0"/>
              </a:endParaRPr>
            </a:p>
          </p:txBody>
        </p:sp>
        <p:sp>
          <p:nvSpPr>
            <p:cNvPr id="597" name="Rectangle 506"/>
            <p:cNvSpPr>
              <a:spLocks noChangeArrowheads="1"/>
            </p:cNvSpPr>
            <p:nvPr/>
          </p:nvSpPr>
          <p:spPr bwMode="auto">
            <a:xfrm>
              <a:off x="2764" y="2872"/>
              <a:ext cx="144" cy="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>
                <a:defRPr/>
              </a:pPr>
              <a:r>
                <a:rPr lang="de-DE" sz="600" kern="0" dirty="0">
                  <a:solidFill>
                    <a:srgbClr val="000000"/>
                  </a:solidFill>
                  <a:ea typeface="+mn-ea"/>
                  <a:cs typeface="Arial" pitchFamily="34" charset="0"/>
                </a:rPr>
                <a:t>SaaS</a:t>
              </a:r>
              <a:endParaRPr lang="de-DE" kern="0" dirty="0">
                <a:solidFill>
                  <a:srgbClr val="000000"/>
                </a:solidFill>
                <a:ea typeface="+mn-ea"/>
                <a:cs typeface="Arial" pitchFamily="34" charset="0"/>
              </a:endParaRPr>
            </a:p>
          </p:txBody>
        </p:sp>
        <p:sp>
          <p:nvSpPr>
            <p:cNvPr id="598" name="Rectangle 507"/>
            <p:cNvSpPr>
              <a:spLocks noChangeArrowheads="1"/>
            </p:cNvSpPr>
            <p:nvPr/>
          </p:nvSpPr>
          <p:spPr bwMode="auto">
            <a:xfrm>
              <a:off x="2884" y="2872"/>
              <a:ext cx="48" cy="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>
                <a:defRPr/>
              </a:pPr>
              <a:r>
                <a:rPr lang="de-DE" sz="600" kern="0" dirty="0">
                  <a:solidFill>
                    <a:srgbClr val="000000"/>
                  </a:solidFill>
                  <a:ea typeface="+mn-ea"/>
                  <a:cs typeface="Arial" pitchFamily="34" charset="0"/>
                </a:rPr>
                <a:t>, </a:t>
              </a:r>
              <a:endParaRPr lang="de-DE" kern="0" dirty="0">
                <a:solidFill>
                  <a:srgbClr val="000000"/>
                </a:solidFill>
                <a:ea typeface="+mn-ea"/>
                <a:cs typeface="Arial" pitchFamily="34" charset="0"/>
              </a:endParaRPr>
            </a:p>
          </p:txBody>
        </p:sp>
        <p:sp>
          <p:nvSpPr>
            <p:cNvPr id="599" name="Rectangle 508"/>
            <p:cNvSpPr>
              <a:spLocks noChangeArrowheads="1"/>
            </p:cNvSpPr>
            <p:nvPr/>
          </p:nvSpPr>
          <p:spPr bwMode="auto">
            <a:xfrm>
              <a:off x="2908" y="2872"/>
              <a:ext cx="144" cy="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>
                <a:defRPr/>
              </a:pPr>
              <a:r>
                <a:rPr lang="de-DE" sz="600" kern="0" dirty="0">
                  <a:solidFill>
                    <a:srgbClr val="000000"/>
                  </a:solidFill>
                  <a:ea typeface="+mn-ea"/>
                  <a:cs typeface="Arial" pitchFamily="34" charset="0"/>
                </a:rPr>
                <a:t>PaaS</a:t>
              </a:r>
              <a:endParaRPr lang="de-DE" kern="0" dirty="0">
                <a:solidFill>
                  <a:srgbClr val="000000"/>
                </a:solidFill>
                <a:ea typeface="+mn-ea"/>
                <a:cs typeface="Arial" pitchFamily="34" charset="0"/>
              </a:endParaRPr>
            </a:p>
          </p:txBody>
        </p:sp>
        <p:sp>
          <p:nvSpPr>
            <p:cNvPr id="600" name="Rectangle 509"/>
            <p:cNvSpPr>
              <a:spLocks noChangeArrowheads="1"/>
            </p:cNvSpPr>
            <p:nvPr/>
          </p:nvSpPr>
          <p:spPr bwMode="auto">
            <a:xfrm>
              <a:off x="3028" y="2872"/>
              <a:ext cx="48" cy="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>
                <a:defRPr/>
              </a:pPr>
              <a:r>
                <a:rPr lang="de-DE" sz="600" kern="0" dirty="0">
                  <a:solidFill>
                    <a:srgbClr val="000000"/>
                  </a:solidFill>
                  <a:ea typeface="+mn-ea"/>
                  <a:cs typeface="Arial" pitchFamily="34" charset="0"/>
                </a:rPr>
                <a:t>, </a:t>
              </a:r>
              <a:endParaRPr lang="de-DE" kern="0" dirty="0">
                <a:solidFill>
                  <a:srgbClr val="000000"/>
                </a:solidFill>
                <a:ea typeface="+mn-ea"/>
                <a:cs typeface="Arial" pitchFamily="34" charset="0"/>
              </a:endParaRPr>
            </a:p>
          </p:txBody>
        </p:sp>
        <p:sp>
          <p:nvSpPr>
            <p:cNvPr id="601" name="Rectangle 510"/>
            <p:cNvSpPr>
              <a:spLocks noChangeArrowheads="1"/>
            </p:cNvSpPr>
            <p:nvPr/>
          </p:nvSpPr>
          <p:spPr bwMode="auto">
            <a:xfrm>
              <a:off x="3052" y="2872"/>
              <a:ext cx="120" cy="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>
                <a:defRPr/>
              </a:pPr>
              <a:r>
                <a:rPr lang="de-DE" sz="600" kern="0" dirty="0">
                  <a:solidFill>
                    <a:srgbClr val="000000"/>
                  </a:solidFill>
                  <a:ea typeface="+mn-ea"/>
                  <a:cs typeface="Arial" pitchFamily="34" charset="0"/>
                </a:rPr>
                <a:t>IaaS</a:t>
              </a:r>
              <a:endParaRPr lang="de-DE" kern="0" dirty="0">
                <a:solidFill>
                  <a:srgbClr val="000000"/>
                </a:solidFill>
                <a:ea typeface="+mn-ea"/>
                <a:cs typeface="Arial" pitchFamily="34" charset="0"/>
              </a:endParaRPr>
            </a:p>
          </p:txBody>
        </p:sp>
      </p:grpSp>
      <p:sp>
        <p:nvSpPr>
          <p:cNvPr id="983" name="Rechteck 982"/>
          <p:cNvSpPr/>
          <p:nvPr/>
        </p:nvSpPr>
        <p:spPr>
          <a:xfrm>
            <a:off x="6656388" y="5927725"/>
            <a:ext cx="1990725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100" i="1" kern="0" dirty="0">
                <a:solidFill>
                  <a:srgbClr val="737B99"/>
                </a:solidFill>
                <a:latin typeface="Arial"/>
                <a:ea typeface="+mn-ea"/>
              </a:rPr>
              <a:t>(</a:t>
            </a:r>
            <a:r>
              <a:rPr lang="de-DE" sz="1200" kern="0" dirty="0">
                <a:solidFill>
                  <a:srgbClr val="737B99"/>
                </a:solidFill>
                <a:latin typeface="Arial"/>
                <a:ea typeface="+mn-ea"/>
              </a:rPr>
              <a:t>Quelle: Böhm et al. 2010)</a:t>
            </a:r>
          </a:p>
        </p:txBody>
      </p:sp>
    </p:spTree>
    <p:extLst>
      <p:ext uri="{BB962C8B-B14F-4D97-AF65-F5344CB8AC3E}">
        <p14:creationId xmlns:p14="http://schemas.microsoft.com/office/powerpoint/2010/main" val="391972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9837" y="732749"/>
            <a:ext cx="8373450" cy="407795"/>
          </a:xfrm>
        </p:spPr>
        <p:txBody>
          <a:bodyPr/>
          <a:lstStyle/>
          <a:p>
            <a:r>
              <a:rPr lang="de-DE" dirty="0" smtClean="0"/>
              <a:t>Herausforderung </a:t>
            </a:r>
            <a:r>
              <a:rPr lang="de-DE" dirty="0" err="1" smtClean="0"/>
              <a:t>ServiceÖkoSystem</a:t>
            </a:r>
            <a:r>
              <a:rPr lang="de-DE" dirty="0" smtClean="0"/>
              <a:t> 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77372" y="1273382"/>
            <a:ext cx="8373450" cy="4095750"/>
          </a:xfrm>
        </p:spPr>
        <p:txBody>
          <a:bodyPr/>
          <a:lstStyle/>
          <a:p>
            <a:endParaRPr lang="de-DE" sz="2000" dirty="0" smtClean="0"/>
          </a:p>
          <a:p>
            <a:r>
              <a:rPr lang="de-DE" sz="2000" dirty="0" smtClean="0"/>
              <a:t>Betrachtung </a:t>
            </a:r>
            <a:r>
              <a:rPr lang="de-DE" sz="2000" dirty="0"/>
              <a:t>auf </a:t>
            </a:r>
            <a:r>
              <a:rPr lang="de-DE" sz="2000" dirty="0" err="1"/>
              <a:t>Akteursebene</a:t>
            </a:r>
            <a:r>
              <a:rPr lang="de-DE" sz="2000" dirty="0"/>
              <a:t> oder Gesamtnetzwerkebene ? </a:t>
            </a:r>
          </a:p>
          <a:p>
            <a:r>
              <a:rPr lang="de-DE" sz="2000" dirty="0"/>
              <a:t>Wie kommt </a:t>
            </a:r>
            <a:r>
              <a:rPr lang="de-DE" sz="2000" dirty="0" smtClean="0"/>
              <a:t>wer hinein  </a:t>
            </a:r>
            <a:r>
              <a:rPr lang="de-DE" sz="2000" dirty="0"/>
              <a:t>und / oder hinaus? </a:t>
            </a:r>
          </a:p>
          <a:p>
            <a:r>
              <a:rPr lang="de-DE" sz="2000" dirty="0" smtClean="0"/>
              <a:t>Wem gehört es?  Wer betreibt es ? Wem nützt es ? </a:t>
            </a:r>
          </a:p>
          <a:p>
            <a:r>
              <a:rPr lang="de-DE" sz="2000" dirty="0" smtClean="0"/>
              <a:t>Wer gestaltet die Architektur des technischen Systems ? Welche Bedeutung hat Standardisierung?  </a:t>
            </a:r>
            <a:endParaRPr lang="de-DE" sz="2000" dirty="0" smtClean="0"/>
          </a:p>
          <a:p>
            <a:r>
              <a:rPr lang="de-DE" sz="2000" dirty="0" smtClean="0"/>
              <a:t>Wer „regiert“ das </a:t>
            </a:r>
            <a:r>
              <a:rPr lang="de-DE" sz="2000" dirty="0" err="1" smtClean="0"/>
              <a:t>ServiceÖkoSystems</a:t>
            </a:r>
            <a:r>
              <a:rPr lang="de-DE" sz="2000" dirty="0"/>
              <a:t> </a:t>
            </a:r>
            <a:r>
              <a:rPr lang="de-DE" sz="2000" dirty="0" smtClean="0"/>
              <a:t>(und </a:t>
            </a:r>
            <a:r>
              <a:rPr lang="de-DE" sz="2000" dirty="0"/>
              <a:t>wenn </a:t>
            </a:r>
            <a:r>
              <a:rPr lang="de-DE" sz="2000" dirty="0" smtClean="0"/>
              <a:t>ja, wie</a:t>
            </a:r>
            <a:r>
              <a:rPr lang="de-DE" sz="2000" dirty="0"/>
              <a:t>) ? </a:t>
            </a:r>
            <a:endParaRPr lang="de-DE" sz="2000" dirty="0" smtClean="0"/>
          </a:p>
          <a:p>
            <a:endParaRPr lang="de-DE" sz="2000" dirty="0" smtClean="0"/>
          </a:p>
          <a:p>
            <a:r>
              <a:rPr lang="de-DE" sz="2000" dirty="0" smtClean="0"/>
              <a:t>Einige Aspekte </a:t>
            </a:r>
          </a:p>
          <a:p>
            <a:pPr lvl="1"/>
            <a:r>
              <a:rPr lang="de-DE" sz="2000" dirty="0" smtClean="0"/>
              <a:t>Betreiberkonzept	-	Technik und </a:t>
            </a:r>
            <a:r>
              <a:rPr lang="de-DE" sz="2000" dirty="0" err="1" smtClean="0"/>
              <a:t>Governance</a:t>
            </a:r>
            <a:r>
              <a:rPr lang="de-DE" sz="2000" dirty="0" smtClean="0"/>
              <a:t>  </a:t>
            </a:r>
          </a:p>
          <a:p>
            <a:pPr lvl="1"/>
            <a:r>
              <a:rPr lang="de-DE" sz="2000" dirty="0" smtClean="0"/>
              <a:t>Dynamik		-	Stabilität (Core</a:t>
            </a:r>
            <a:r>
              <a:rPr lang="de-DE" sz="2000" dirty="0"/>
              <a:t>) versus Dynamik (</a:t>
            </a:r>
            <a:r>
              <a:rPr lang="de-DE" sz="2000" dirty="0" err="1"/>
              <a:t>Context</a:t>
            </a:r>
            <a:r>
              <a:rPr lang="de-DE" sz="2000" dirty="0"/>
              <a:t>) </a:t>
            </a:r>
          </a:p>
          <a:p>
            <a:pPr lvl="1"/>
            <a:r>
              <a:rPr lang="de-DE" sz="2000" dirty="0" err="1"/>
              <a:t>Governance</a:t>
            </a:r>
            <a:r>
              <a:rPr lang="de-DE" sz="2000" dirty="0"/>
              <a:t>  </a:t>
            </a:r>
            <a:r>
              <a:rPr lang="de-DE" sz="2000" dirty="0" smtClean="0"/>
              <a:t>	-	Orchestrierung </a:t>
            </a:r>
            <a:r>
              <a:rPr lang="de-DE" sz="2000" dirty="0"/>
              <a:t>versus „end-</a:t>
            </a:r>
            <a:r>
              <a:rPr lang="de-DE" sz="2000" dirty="0" err="1"/>
              <a:t>to</a:t>
            </a:r>
            <a:r>
              <a:rPr lang="de-DE" sz="2000" dirty="0"/>
              <a:t>-end“ </a:t>
            </a:r>
          </a:p>
          <a:p>
            <a:pPr lvl="1"/>
            <a:r>
              <a:rPr lang="de-DE" sz="2000" dirty="0" smtClean="0"/>
              <a:t>Architektur		-	</a:t>
            </a:r>
            <a:r>
              <a:rPr lang="de-DE" sz="2000" dirty="0" smtClean="0"/>
              <a:t>Vernetzung n:m versus Schichtung</a:t>
            </a:r>
            <a:endParaRPr lang="de-DE" sz="2000" dirty="0" smtClean="0"/>
          </a:p>
        </p:txBody>
      </p:sp>
    </p:spTree>
    <p:extLst>
      <p:ext uri="{BB962C8B-B14F-4D97-AF65-F5344CB8AC3E}">
        <p14:creationId xmlns:p14="http://schemas.microsoft.com/office/powerpoint/2010/main" val="2022036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4165" y="875250"/>
            <a:ext cx="8373450" cy="407795"/>
          </a:xfrm>
        </p:spPr>
        <p:txBody>
          <a:bodyPr/>
          <a:lstStyle/>
          <a:p>
            <a:r>
              <a:rPr lang="en-US" dirty="0" err="1" smtClean="0"/>
              <a:t>Plattform</a:t>
            </a:r>
            <a:r>
              <a:rPr lang="en-US" dirty="0" smtClean="0"/>
              <a:t>: Definition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25632" y="1494479"/>
            <a:ext cx="7970224" cy="4906020"/>
          </a:xfrm>
        </p:spPr>
        <p:txBody>
          <a:bodyPr/>
          <a:lstStyle/>
          <a:p>
            <a:pPr marL="0" indent="0" algn="ctr">
              <a:buNone/>
            </a:pPr>
            <a:r>
              <a:rPr lang="en-US" sz="1800" dirty="0" smtClean="0"/>
              <a:t>“</a:t>
            </a:r>
            <a:r>
              <a:rPr lang="en-US" sz="1800" dirty="0"/>
              <a:t>a flat surface or area on which something may stand, esp. a raised level surface” </a:t>
            </a:r>
            <a:endParaRPr lang="en-US" sz="1800" dirty="0" smtClean="0"/>
          </a:p>
          <a:p>
            <a:pPr marL="0" indent="0" algn="ctr">
              <a:buNone/>
            </a:pPr>
            <a:r>
              <a:rPr lang="en-US" sz="1200" dirty="0" smtClean="0"/>
              <a:t>(</a:t>
            </a:r>
            <a:r>
              <a:rPr lang="en-US" sz="1200" dirty="0"/>
              <a:t>Oxford Dictionary) </a:t>
            </a:r>
          </a:p>
          <a:p>
            <a:pPr>
              <a:buFont typeface="Wingdings" pitchFamily="2" charset="2"/>
              <a:buChar char="Ø"/>
            </a:pPr>
            <a:endParaRPr lang="en-US" sz="1600" dirty="0"/>
          </a:p>
          <a:p>
            <a:pPr marL="0" indent="0" algn="ctr">
              <a:buNone/>
            </a:pPr>
            <a:r>
              <a:rPr lang="en-US" sz="1800" dirty="0" err="1" smtClean="0"/>
              <a:t>Produktplattformen</a:t>
            </a:r>
            <a:r>
              <a:rPr lang="en-US" sz="1800" dirty="0" smtClean="0"/>
              <a:t> </a:t>
            </a:r>
            <a:r>
              <a:rPr lang="en-US" sz="1800" dirty="0" err="1"/>
              <a:t>sind</a:t>
            </a:r>
            <a:r>
              <a:rPr lang="en-US" sz="1800" dirty="0"/>
              <a:t>  initial </a:t>
            </a:r>
            <a:r>
              <a:rPr lang="en-US" sz="1800" dirty="0" err="1"/>
              <a:t>angepasst</a:t>
            </a:r>
            <a:r>
              <a:rPr lang="en-US" sz="1800" dirty="0"/>
              <a:t> auf die </a:t>
            </a:r>
            <a:r>
              <a:rPr lang="en-US" sz="1800" dirty="0" err="1"/>
              <a:t>Bedürfnisse</a:t>
            </a:r>
            <a:r>
              <a:rPr lang="en-US" sz="1800" dirty="0"/>
              <a:t> </a:t>
            </a:r>
            <a:r>
              <a:rPr lang="en-US" sz="1800" dirty="0" err="1"/>
              <a:t>einer</a:t>
            </a:r>
            <a:r>
              <a:rPr lang="en-US" sz="1800" dirty="0"/>
              <a:t> </a:t>
            </a:r>
            <a:r>
              <a:rPr lang="en-US" sz="1800" dirty="0" err="1"/>
              <a:t>bestimmten</a:t>
            </a:r>
            <a:r>
              <a:rPr lang="en-US" sz="1800" dirty="0"/>
              <a:t> </a:t>
            </a:r>
            <a:r>
              <a:rPr lang="en-US" sz="1800" dirty="0" err="1"/>
              <a:t>Kernkundengruppe</a:t>
            </a:r>
            <a:r>
              <a:rPr lang="en-US" sz="1800" dirty="0"/>
              <a:t> und </a:t>
            </a:r>
            <a:r>
              <a:rPr lang="en-US" sz="1800" dirty="0" err="1"/>
              <a:t>weisen</a:t>
            </a:r>
            <a:r>
              <a:rPr lang="en-US" sz="1800" dirty="0"/>
              <a:t> </a:t>
            </a:r>
            <a:r>
              <a:rPr lang="en-US" sz="1800" dirty="0" err="1"/>
              <a:t>eine</a:t>
            </a:r>
            <a:r>
              <a:rPr lang="en-US" sz="1800" dirty="0"/>
              <a:t> </a:t>
            </a:r>
            <a:r>
              <a:rPr lang="en-US" sz="1800" dirty="0" err="1"/>
              <a:t>leichte</a:t>
            </a:r>
            <a:r>
              <a:rPr lang="en-US" sz="1800" dirty="0"/>
              <a:t> </a:t>
            </a:r>
            <a:r>
              <a:rPr lang="en-US" sz="1800" dirty="0" err="1"/>
              <a:t>Modifizierbarkeit</a:t>
            </a:r>
            <a:r>
              <a:rPr lang="en-US" sz="1800" dirty="0"/>
              <a:t> auf </a:t>
            </a:r>
            <a:r>
              <a:rPr lang="en-US" sz="1800" dirty="0" err="1"/>
              <a:t>durch</a:t>
            </a:r>
            <a:r>
              <a:rPr lang="en-US" sz="1800" dirty="0"/>
              <a:t> </a:t>
            </a:r>
            <a:r>
              <a:rPr lang="en-US" sz="1800" dirty="0" err="1"/>
              <a:t>Hinzufügen</a:t>
            </a:r>
            <a:r>
              <a:rPr lang="en-US" sz="1800" dirty="0"/>
              <a:t>, </a:t>
            </a:r>
            <a:r>
              <a:rPr lang="en-US" sz="1800" dirty="0" err="1" smtClean="0"/>
              <a:t>Ersetzen</a:t>
            </a:r>
            <a:r>
              <a:rPr lang="en-US" sz="1800" dirty="0" smtClean="0"/>
              <a:t> </a:t>
            </a:r>
            <a:r>
              <a:rPr lang="en-US" sz="1800" dirty="0" err="1"/>
              <a:t>oder</a:t>
            </a:r>
            <a:r>
              <a:rPr lang="en-US" sz="1800" dirty="0"/>
              <a:t> </a:t>
            </a:r>
            <a:r>
              <a:rPr lang="en-US" sz="1800" dirty="0" err="1" smtClean="0"/>
              <a:t>Entfernen</a:t>
            </a:r>
            <a:r>
              <a:rPr lang="en-US" sz="1800" dirty="0" smtClean="0"/>
              <a:t> </a:t>
            </a:r>
            <a:r>
              <a:rPr lang="en-US" sz="1800" dirty="0"/>
              <a:t>von </a:t>
            </a:r>
            <a:r>
              <a:rPr lang="en-US" sz="1800" dirty="0" err="1"/>
              <a:t>Funktionen</a:t>
            </a:r>
            <a:endParaRPr lang="en-US" sz="1800" dirty="0"/>
          </a:p>
          <a:p>
            <a:pPr marL="0" indent="0" algn="ctr">
              <a:buNone/>
            </a:pPr>
            <a:r>
              <a:rPr lang="en-US" sz="1200" dirty="0"/>
              <a:t> (Wheelwright &amp; Clark, 1992)</a:t>
            </a:r>
          </a:p>
          <a:p>
            <a:pPr marL="0" lvl="1" indent="0" algn="ctr">
              <a:buNone/>
            </a:pPr>
            <a:endParaRPr lang="en-US" sz="1600" dirty="0" smtClean="0"/>
          </a:p>
          <a:p>
            <a:pPr marL="0" lvl="1" indent="0" algn="ctr">
              <a:buNone/>
            </a:pPr>
            <a:endParaRPr lang="en-US" sz="1600" dirty="0"/>
          </a:p>
          <a:p>
            <a:pPr marL="0" lvl="1" indent="0" algn="ctr">
              <a:buNone/>
            </a:pPr>
            <a:r>
              <a:rPr lang="en-US" sz="1800" dirty="0" err="1" smtClean="0"/>
              <a:t>Plattformen</a:t>
            </a:r>
            <a:r>
              <a:rPr lang="en-US" sz="1800" dirty="0" smtClean="0"/>
              <a:t> </a:t>
            </a:r>
            <a:r>
              <a:rPr lang="en-US" sz="1800" dirty="0" err="1" smtClean="0"/>
              <a:t>sind</a:t>
            </a:r>
            <a:r>
              <a:rPr lang="en-US" sz="1800" dirty="0" smtClean="0"/>
              <a:t> </a:t>
            </a:r>
            <a:r>
              <a:rPr lang="en-US" sz="1800" dirty="0" err="1" smtClean="0"/>
              <a:t>charakterisiert</a:t>
            </a:r>
            <a:r>
              <a:rPr lang="en-US" sz="1800" dirty="0" smtClean="0"/>
              <a:t> </a:t>
            </a:r>
            <a:r>
              <a:rPr lang="en-US" sz="1800" dirty="0" err="1" smtClean="0"/>
              <a:t>durch</a:t>
            </a:r>
            <a:r>
              <a:rPr lang="en-US" sz="1800" dirty="0" smtClean="0"/>
              <a:t> </a:t>
            </a:r>
            <a:r>
              <a:rPr lang="en-US" sz="1800" dirty="0" err="1" smtClean="0"/>
              <a:t>eine</a:t>
            </a:r>
            <a:r>
              <a:rPr lang="en-US" sz="1800" dirty="0" smtClean="0"/>
              <a:t> </a:t>
            </a:r>
            <a:r>
              <a:rPr lang="en-US" sz="1800" dirty="0" err="1" smtClean="0"/>
              <a:t>Reihe</a:t>
            </a:r>
            <a:r>
              <a:rPr lang="en-US" sz="1800" dirty="0" smtClean="0"/>
              <a:t> </a:t>
            </a:r>
            <a:r>
              <a:rPr lang="en-US" sz="1800" dirty="0" err="1" smtClean="0"/>
              <a:t>zusammenhängender</a:t>
            </a:r>
            <a:r>
              <a:rPr lang="en-US" sz="1800" dirty="0" smtClean="0"/>
              <a:t> </a:t>
            </a:r>
            <a:r>
              <a:rPr lang="en-US" sz="1800" dirty="0" err="1"/>
              <a:t>S</a:t>
            </a:r>
            <a:r>
              <a:rPr lang="en-US" sz="1800" dirty="0" err="1" smtClean="0"/>
              <a:t>pezifikationsschichten</a:t>
            </a:r>
            <a:r>
              <a:rPr lang="en-US" sz="1800" dirty="0" smtClean="0"/>
              <a:t>, </a:t>
            </a:r>
            <a:r>
              <a:rPr lang="en-US" sz="1800" dirty="0" err="1" smtClean="0"/>
              <a:t>welche</a:t>
            </a:r>
            <a:r>
              <a:rPr lang="en-US" sz="1800" dirty="0" smtClean="0"/>
              <a:t> die </a:t>
            </a:r>
            <a:r>
              <a:rPr lang="en-US" sz="1800" dirty="0" err="1"/>
              <a:t>I</a:t>
            </a:r>
            <a:r>
              <a:rPr lang="en-US" sz="1800" dirty="0" err="1" smtClean="0"/>
              <a:t>nteroperabilitat</a:t>
            </a:r>
            <a:r>
              <a:rPr lang="en-US" sz="1800" dirty="0" smtClean="0"/>
              <a:t> von </a:t>
            </a:r>
            <a:r>
              <a:rPr lang="en-US" sz="1800" dirty="0" err="1"/>
              <a:t>t</a:t>
            </a:r>
            <a:r>
              <a:rPr lang="en-US" sz="1800" dirty="0" err="1" smtClean="0"/>
              <a:t>echnologischen</a:t>
            </a:r>
            <a:r>
              <a:rPr lang="en-US" sz="1800" dirty="0" smtClean="0"/>
              <a:t> </a:t>
            </a:r>
            <a:r>
              <a:rPr lang="en-US" sz="1800" dirty="0" err="1" smtClean="0"/>
              <a:t>Modulen</a:t>
            </a:r>
            <a:r>
              <a:rPr lang="en-US" sz="1800" dirty="0" smtClean="0"/>
              <a:t> </a:t>
            </a:r>
            <a:r>
              <a:rPr lang="en-US" sz="1800" dirty="0" err="1" smtClean="0"/>
              <a:t>eines</a:t>
            </a:r>
            <a:r>
              <a:rPr lang="en-US" sz="1800" dirty="0" smtClean="0"/>
              <a:t> Systems </a:t>
            </a:r>
            <a:r>
              <a:rPr lang="en-US" sz="1800" dirty="0" err="1" smtClean="0"/>
              <a:t>sicherstelllen</a:t>
            </a:r>
            <a:r>
              <a:rPr lang="en-US" sz="1800" dirty="0" smtClean="0"/>
              <a:t> und </a:t>
            </a:r>
            <a:r>
              <a:rPr lang="en-US" sz="1800" dirty="0" err="1" smtClean="0"/>
              <a:t>eine</a:t>
            </a:r>
            <a:r>
              <a:rPr lang="en-US" sz="1800" dirty="0" smtClean="0"/>
              <a:t> </a:t>
            </a:r>
            <a:r>
              <a:rPr lang="en-US" sz="1800" dirty="0" err="1" smtClean="0"/>
              <a:t>Ressourcenumgebung</a:t>
            </a:r>
            <a:r>
              <a:rPr lang="en-US" sz="1800" dirty="0" smtClean="0"/>
              <a:t> </a:t>
            </a:r>
            <a:r>
              <a:rPr lang="en-US" sz="1800" dirty="0" err="1" smtClean="0"/>
              <a:t>besitzen</a:t>
            </a:r>
            <a:r>
              <a:rPr lang="en-US" sz="1800" dirty="0" smtClean="0"/>
              <a:t>, welches </a:t>
            </a:r>
            <a:r>
              <a:rPr lang="en-US" sz="1800" dirty="0" err="1" smtClean="0"/>
              <a:t>es</a:t>
            </a:r>
            <a:r>
              <a:rPr lang="en-US" sz="1800" dirty="0" smtClean="0"/>
              <a:t> </a:t>
            </a:r>
            <a:r>
              <a:rPr lang="en-US" sz="1800" dirty="0" err="1" smtClean="0"/>
              <a:t>ermöglicht</a:t>
            </a:r>
            <a:r>
              <a:rPr lang="en-US" sz="1800" dirty="0" smtClean="0"/>
              <a:t>  </a:t>
            </a:r>
            <a:r>
              <a:rPr lang="en-US" sz="1800" dirty="0" err="1" smtClean="0"/>
              <a:t>kompatible</a:t>
            </a:r>
            <a:r>
              <a:rPr lang="en-US" sz="1800" dirty="0" smtClean="0"/>
              <a:t> </a:t>
            </a:r>
            <a:r>
              <a:rPr lang="en-US" sz="1800" dirty="0" err="1" smtClean="0"/>
              <a:t>Produkte</a:t>
            </a:r>
            <a:r>
              <a:rPr lang="en-US" sz="1800" dirty="0" smtClean="0"/>
              <a:t> und Services </a:t>
            </a:r>
            <a:r>
              <a:rPr lang="en-US" sz="1800" dirty="0" err="1" smtClean="0"/>
              <a:t>zu</a:t>
            </a:r>
            <a:r>
              <a:rPr lang="en-US" sz="1800" dirty="0" smtClean="0"/>
              <a:t> </a:t>
            </a:r>
            <a:r>
              <a:rPr lang="en-US" sz="1800" dirty="0" err="1" smtClean="0"/>
              <a:t>generieren</a:t>
            </a:r>
            <a:r>
              <a:rPr lang="en-US" sz="1800" dirty="0" smtClean="0"/>
              <a:t> </a:t>
            </a:r>
          </a:p>
          <a:p>
            <a:pPr marL="0" lvl="1" indent="0" algn="ctr">
              <a:buNone/>
            </a:pPr>
            <a:r>
              <a:rPr lang="en-US" sz="1200" dirty="0" smtClean="0"/>
              <a:t>(</a:t>
            </a:r>
            <a:r>
              <a:rPr lang="en-US" sz="1200" dirty="0" err="1" smtClean="0"/>
              <a:t>Ghazawneh</a:t>
            </a:r>
            <a:r>
              <a:rPr lang="en-US" sz="1200" dirty="0" smtClean="0"/>
              <a:t> &amp;</a:t>
            </a:r>
            <a:r>
              <a:rPr lang="en-US" sz="1200" dirty="0" err="1" smtClean="0"/>
              <a:t>Henfridsson</a:t>
            </a:r>
            <a:r>
              <a:rPr lang="en-US" sz="1200" dirty="0" smtClean="0"/>
              <a:t> 2011; </a:t>
            </a:r>
            <a:r>
              <a:rPr lang="en-US" sz="1200" dirty="0" err="1" smtClean="0"/>
              <a:t>Yoo</a:t>
            </a:r>
            <a:r>
              <a:rPr lang="en-US" sz="1200" dirty="0"/>
              <a:t>, </a:t>
            </a:r>
            <a:r>
              <a:rPr lang="en-US" sz="1200" dirty="0" err="1"/>
              <a:t>Henfridsson</a:t>
            </a:r>
            <a:r>
              <a:rPr lang="en-US" sz="1200" dirty="0"/>
              <a:t>, &amp; </a:t>
            </a:r>
            <a:r>
              <a:rPr lang="en-US" sz="1200" dirty="0" err="1"/>
              <a:t>Lyytinen</a:t>
            </a:r>
            <a:r>
              <a:rPr lang="en-US" sz="1200" dirty="0"/>
              <a:t>, 2010</a:t>
            </a:r>
            <a:r>
              <a:rPr lang="en-US" sz="1200" dirty="0" smtClean="0"/>
              <a:t>)</a:t>
            </a:r>
          </a:p>
          <a:p>
            <a:pPr marL="0" lvl="1" indent="0" algn="ctr">
              <a:buNone/>
            </a:pPr>
            <a:endParaRPr lang="en-US" sz="1600" dirty="0" smtClean="0"/>
          </a:p>
          <a:p>
            <a:pPr marL="0" lvl="1" indent="0" algn="ctr">
              <a:buNone/>
            </a:pPr>
            <a:endParaRPr lang="en-US" sz="1600" dirty="0"/>
          </a:p>
          <a:p>
            <a:pPr marL="0" indent="0" algn="ctr">
              <a:buNone/>
            </a:pPr>
            <a:r>
              <a:rPr lang="de-DE" sz="1800" b="1" dirty="0">
                <a:solidFill>
                  <a:srgbClr val="0070C0"/>
                </a:solidFill>
              </a:rPr>
              <a:t>Plattformen ermöglichen einen großen strategischen </a:t>
            </a:r>
            <a:r>
              <a:rPr lang="de-DE" sz="1800" b="1" dirty="0" smtClean="0">
                <a:solidFill>
                  <a:srgbClr val="0070C0"/>
                </a:solidFill>
              </a:rPr>
              <a:t>Vorteil  ! ?</a:t>
            </a:r>
            <a:endParaRPr lang="de-DE" sz="1800" b="1" dirty="0">
              <a:solidFill>
                <a:srgbClr val="0070C0"/>
              </a:solidFill>
            </a:endParaRPr>
          </a:p>
          <a:p>
            <a:pPr marL="0" lvl="1" indent="0" algn="ctr">
              <a:buNone/>
            </a:pPr>
            <a:endParaRPr lang="en-US" sz="1600" dirty="0" smtClean="0"/>
          </a:p>
        </p:txBody>
      </p:sp>
      <p:pic>
        <p:nvPicPr>
          <p:cNvPr id="16" name="Picture 6" descr="http://t1.gstatic.com/images?q=tbn:ANd9GcQaKhJKuuAoIa8eY7z2cFCFeSba95lavM3nDKXYASqvStVKow_H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1466" y="5537228"/>
            <a:ext cx="672299" cy="672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1" t="7063" r="3143" b="2368"/>
          <a:stretch/>
        </p:blipFill>
        <p:spPr bwMode="auto">
          <a:xfrm>
            <a:off x="8239843" y="4558901"/>
            <a:ext cx="902681" cy="878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5856" y="1712683"/>
            <a:ext cx="791263" cy="1083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6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525"/>
          <a:stretch/>
        </p:blipFill>
        <p:spPr bwMode="auto">
          <a:xfrm>
            <a:off x="8239843" y="2790957"/>
            <a:ext cx="856611" cy="655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8148" y="3587489"/>
            <a:ext cx="720000" cy="7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9092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9838" y="875249"/>
            <a:ext cx="8373450" cy="407795"/>
          </a:xfrm>
        </p:spPr>
        <p:txBody>
          <a:bodyPr/>
          <a:lstStyle/>
          <a:p>
            <a:r>
              <a:rPr lang="de-DE" dirty="0" smtClean="0"/>
              <a:t>Plattform: Vor- und Nachteile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en-US" sz="1800" b="1" dirty="0" err="1"/>
              <a:t>Vorteile</a:t>
            </a:r>
            <a:r>
              <a:rPr lang="en-US" sz="1800" b="1" dirty="0"/>
              <a:t>:</a:t>
            </a:r>
          </a:p>
          <a:p>
            <a:pPr marL="285750" lvl="1">
              <a:buFont typeface="Arial" pitchFamily="34" charset="0"/>
              <a:buChar char="•"/>
            </a:pPr>
            <a:r>
              <a:rPr lang="en-US" sz="1600" dirty="0" err="1">
                <a:sym typeface="Wingdings" pitchFamily="2" charset="2"/>
              </a:rPr>
              <a:t>Nutzung</a:t>
            </a:r>
            <a:r>
              <a:rPr lang="en-US" sz="1600" dirty="0">
                <a:sym typeface="Wingdings" pitchFamily="2" charset="2"/>
              </a:rPr>
              <a:t> </a:t>
            </a:r>
            <a:r>
              <a:rPr lang="en-US" sz="1600" dirty="0" err="1">
                <a:sym typeface="Wingdings" pitchFamily="2" charset="2"/>
              </a:rPr>
              <a:t>externen</a:t>
            </a:r>
            <a:r>
              <a:rPr lang="en-US" sz="1600" dirty="0">
                <a:sym typeface="Wingdings" pitchFamily="2" charset="2"/>
              </a:rPr>
              <a:t> </a:t>
            </a:r>
            <a:r>
              <a:rPr lang="en-US" sz="1600" dirty="0" err="1">
                <a:sym typeface="Wingdings" pitchFamily="2" charset="2"/>
              </a:rPr>
              <a:t>Wissens</a:t>
            </a:r>
            <a:endParaRPr lang="en-US" sz="1600" dirty="0">
              <a:sym typeface="Wingdings" pitchFamily="2" charset="2"/>
            </a:endParaRPr>
          </a:p>
          <a:p>
            <a:pPr marL="285750" lvl="1">
              <a:buFont typeface="Arial" pitchFamily="34" charset="0"/>
              <a:buChar char="•"/>
            </a:pPr>
            <a:r>
              <a:rPr lang="en-US" sz="1600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Bedienung</a:t>
            </a:r>
            <a:r>
              <a:rPr lang="en-US" sz="160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von </a:t>
            </a:r>
            <a:r>
              <a:rPr lang="en-US" sz="1600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Märkten</a:t>
            </a:r>
            <a:r>
              <a:rPr lang="en-US" sz="160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wo</a:t>
            </a:r>
            <a:r>
              <a:rPr lang="en-US" sz="160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die </a:t>
            </a:r>
            <a:r>
              <a:rPr lang="en-US" sz="1600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genaue</a:t>
            </a:r>
            <a:r>
              <a:rPr lang="en-US" sz="160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Nachfrage</a:t>
            </a:r>
            <a:r>
              <a:rPr lang="en-US" sz="160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noch</a:t>
            </a:r>
            <a:r>
              <a:rPr lang="en-US" sz="160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nicht</a:t>
            </a:r>
            <a:r>
              <a:rPr lang="en-US" sz="160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erkannt</a:t>
            </a:r>
            <a:r>
              <a:rPr lang="en-US" sz="160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wurde</a:t>
            </a:r>
            <a:r>
              <a:rPr lang="en-US" sz="160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oder</a:t>
            </a:r>
            <a:r>
              <a:rPr lang="en-US" sz="160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der </a:t>
            </a:r>
            <a:r>
              <a:rPr lang="en-US" sz="1600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Markt</a:t>
            </a:r>
            <a:r>
              <a:rPr lang="en-US" sz="160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sehr</a:t>
            </a:r>
            <a:r>
              <a:rPr lang="en-US" sz="160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volatil</a:t>
            </a:r>
            <a:r>
              <a:rPr lang="en-US" sz="160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ist</a:t>
            </a:r>
            <a:r>
              <a:rPr lang="en-US" sz="160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endParaRPr lang="en-US" sz="1600" dirty="0" smtClean="0">
              <a:solidFill>
                <a:schemeClr val="accent4">
                  <a:lumMod val="95000"/>
                  <a:lumOff val="5000"/>
                </a:schemeClr>
              </a:solidFill>
            </a:endParaRPr>
          </a:p>
          <a:p>
            <a:pPr marL="285750" lvl="1">
              <a:buFont typeface="Arial" pitchFamily="34" charset="0"/>
              <a:buChar char="•"/>
            </a:pPr>
            <a:r>
              <a:rPr lang="en-US" sz="1600" dirty="0" err="1" smtClean="0">
                <a:solidFill>
                  <a:schemeClr val="accent4">
                    <a:lumMod val="95000"/>
                    <a:lumOff val="5000"/>
                  </a:schemeClr>
                </a:solidFill>
                <a:sym typeface="Wingdings" pitchFamily="2" charset="2"/>
              </a:rPr>
              <a:t>Großes</a:t>
            </a:r>
            <a:r>
              <a:rPr lang="en-US" sz="1600" dirty="0" smtClean="0">
                <a:solidFill>
                  <a:schemeClr val="accent4">
                    <a:lumMod val="95000"/>
                    <a:lumOff val="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>
                <a:solidFill>
                  <a:schemeClr val="accent4">
                    <a:lumMod val="95000"/>
                    <a:lumOff val="5000"/>
                  </a:schemeClr>
                </a:solidFill>
                <a:sym typeface="Wingdings" pitchFamily="2" charset="2"/>
              </a:rPr>
              <a:t>und </a:t>
            </a:r>
            <a:r>
              <a:rPr lang="en-US" sz="1600" dirty="0" err="1">
                <a:solidFill>
                  <a:schemeClr val="accent4">
                    <a:lumMod val="95000"/>
                    <a:lumOff val="5000"/>
                  </a:schemeClr>
                </a:solidFill>
                <a:sym typeface="Wingdings" pitchFamily="2" charset="2"/>
              </a:rPr>
              <a:t>varationsreiches</a:t>
            </a:r>
            <a:r>
              <a:rPr lang="en-US" sz="1600" dirty="0">
                <a:solidFill>
                  <a:schemeClr val="accent4">
                    <a:lumMod val="95000"/>
                    <a:lumOff val="5000"/>
                  </a:schemeClr>
                </a:solidFill>
                <a:sym typeface="Wingdings" pitchFamily="2" charset="2"/>
              </a:rPr>
              <a:t> und </a:t>
            </a:r>
            <a:r>
              <a:rPr lang="en-US" sz="1600" dirty="0" err="1">
                <a:solidFill>
                  <a:schemeClr val="accent4">
                    <a:lumMod val="95000"/>
                    <a:lumOff val="5000"/>
                  </a:schemeClr>
                </a:solidFill>
                <a:sym typeface="Wingdings" pitchFamily="2" charset="2"/>
              </a:rPr>
              <a:t>innovatives</a:t>
            </a:r>
            <a:r>
              <a:rPr lang="en-US" sz="1600" dirty="0">
                <a:solidFill>
                  <a:schemeClr val="accent4">
                    <a:lumMod val="95000"/>
                    <a:lumOff val="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accent4">
                    <a:lumMod val="95000"/>
                    <a:lumOff val="5000"/>
                  </a:schemeClr>
                </a:solidFill>
                <a:sym typeface="Wingdings" pitchFamily="2" charset="2"/>
              </a:rPr>
              <a:t>Angebot</a:t>
            </a:r>
            <a:r>
              <a:rPr lang="en-US" sz="1600" dirty="0">
                <a:solidFill>
                  <a:schemeClr val="accent4">
                    <a:lumMod val="95000"/>
                    <a:lumOff val="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>
                <a:solidFill>
                  <a:schemeClr val="accent4">
                    <a:lumMod val="95000"/>
                    <a:lumOff val="5000"/>
                  </a:schemeClr>
                </a:solidFill>
                <a:sym typeface="Wingdings" pitchFamily="2" charset="2"/>
              </a:rPr>
              <a:t>durch</a:t>
            </a:r>
            <a:r>
              <a:rPr lang="en-US" sz="1600" dirty="0">
                <a:solidFill>
                  <a:schemeClr val="accent4">
                    <a:lumMod val="95000"/>
                    <a:lumOff val="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err="1" smtClean="0">
                <a:solidFill>
                  <a:schemeClr val="accent4">
                    <a:lumMod val="95000"/>
                    <a:lumOff val="5000"/>
                  </a:schemeClr>
                </a:solidFill>
                <a:sym typeface="Wingdings" pitchFamily="2" charset="2"/>
              </a:rPr>
              <a:t>Drittanbieter</a:t>
            </a:r>
            <a:endParaRPr lang="en-US" sz="1600" dirty="0" smtClean="0">
              <a:solidFill>
                <a:schemeClr val="accent4">
                  <a:lumMod val="95000"/>
                  <a:lumOff val="5000"/>
                </a:schemeClr>
              </a:solidFill>
              <a:sym typeface="Wingdings" pitchFamily="2" charset="2"/>
            </a:endParaRPr>
          </a:p>
          <a:p>
            <a:pPr marL="285750" lvl="1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accent4">
                    <a:lumMod val="95000"/>
                    <a:lumOff val="5000"/>
                  </a:schemeClr>
                </a:solidFill>
                <a:sym typeface="Wingdings" pitchFamily="2" charset="2"/>
              </a:rPr>
              <a:t>…</a:t>
            </a:r>
          </a:p>
          <a:p>
            <a:pPr marL="285750" lvl="1">
              <a:buFont typeface="Wingdings" pitchFamily="2" charset="2"/>
              <a:buChar char="Ø"/>
            </a:pPr>
            <a:endParaRPr lang="en-US" sz="1600" dirty="0">
              <a:solidFill>
                <a:schemeClr val="accent4">
                  <a:lumMod val="95000"/>
                  <a:lumOff val="5000"/>
                </a:schemeClr>
              </a:solidFill>
              <a:sym typeface="Wingdings" pitchFamily="2" charset="2"/>
            </a:endParaRPr>
          </a:p>
          <a:p>
            <a:pPr marL="285750" lvl="1">
              <a:buFont typeface="Wingdings" pitchFamily="2" charset="2"/>
              <a:buChar char="Ø"/>
            </a:pPr>
            <a:endParaRPr lang="en-US" sz="1050" dirty="0">
              <a:sym typeface="Wingdings" pitchFamily="2" charset="2"/>
            </a:endParaRPr>
          </a:p>
          <a:p>
            <a:pPr marL="0" lvl="1" indent="0">
              <a:buNone/>
            </a:pPr>
            <a:r>
              <a:rPr lang="en-US" sz="1800" b="1" dirty="0" err="1">
                <a:sym typeface="Wingdings" pitchFamily="2" charset="2"/>
              </a:rPr>
              <a:t>Konsequenz</a:t>
            </a:r>
            <a:r>
              <a:rPr lang="en-US" sz="1800" b="1" dirty="0">
                <a:sym typeface="Wingdings" pitchFamily="2" charset="2"/>
              </a:rPr>
              <a:t>:</a:t>
            </a:r>
          </a:p>
          <a:p>
            <a:pPr marL="285750" lvl="1">
              <a:buFont typeface="Arial" pitchFamily="34" charset="0"/>
              <a:buChar char="•"/>
            </a:pPr>
            <a:r>
              <a:rPr lang="en-US" sz="1600" dirty="0">
                <a:sym typeface="Wingdings" pitchFamily="2" charset="2"/>
              </a:rPr>
              <a:t>Die </a:t>
            </a:r>
            <a:r>
              <a:rPr lang="en-US" sz="1600" dirty="0" err="1">
                <a:sym typeface="Wingdings" pitchFamily="2" charset="2"/>
              </a:rPr>
              <a:t>Firmengrenze</a:t>
            </a:r>
            <a:r>
              <a:rPr lang="en-US" sz="1600" dirty="0">
                <a:sym typeface="Wingdings" pitchFamily="2" charset="2"/>
              </a:rPr>
              <a:t> </a:t>
            </a:r>
            <a:r>
              <a:rPr lang="en-US" sz="1600" dirty="0" err="1">
                <a:sym typeface="Wingdings" pitchFamily="2" charset="2"/>
              </a:rPr>
              <a:t>verschwindet</a:t>
            </a:r>
            <a:r>
              <a:rPr lang="en-US" sz="1600" dirty="0">
                <a:sym typeface="Wingdings" pitchFamily="2" charset="2"/>
              </a:rPr>
              <a:t> und </a:t>
            </a:r>
            <a:r>
              <a:rPr lang="en-US" sz="1600" dirty="0" err="1">
                <a:sym typeface="Wingdings" pitchFamily="2" charset="2"/>
              </a:rPr>
              <a:t>Netzwerke</a:t>
            </a:r>
            <a:r>
              <a:rPr lang="en-US" sz="1600" dirty="0">
                <a:sym typeface="Wingdings" pitchFamily="2" charset="2"/>
              </a:rPr>
              <a:t> </a:t>
            </a:r>
            <a:r>
              <a:rPr lang="en-US" sz="1600" dirty="0" err="1">
                <a:sym typeface="Wingdings" pitchFamily="2" charset="2"/>
              </a:rPr>
              <a:t>entstehen</a:t>
            </a:r>
            <a:endParaRPr lang="en-US" sz="1600" dirty="0">
              <a:sym typeface="Wingdings" pitchFamily="2" charset="2"/>
            </a:endParaRPr>
          </a:p>
          <a:p>
            <a:pPr marL="285750" lvl="1">
              <a:buFont typeface="Arial" pitchFamily="34" charset="0"/>
              <a:buChar char="•"/>
            </a:pPr>
            <a:r>
              <a:rPr lang="en-US" sz="1600" dirty="0">
                <a:sym typeface="Wingdings" pitchFamily="2" charset="2"/>
              </a:rPr>
              <a:t>Der Wert </a:t>
            </a:r>
            <a:r>
              <a:rPr lang="en-US" sz="1600" dirty="0" err="1">
                <a:sym typeface="Wingdings" pitchFamily="2" charset="2"/>
              </a:rPr>
              <a:t>einer</a:t>
            </a:r>
            <a:r>
              <a:rPr lang="en-US" sz="1600" dirty="0">
                <a:sym typeface="Wingdings" pitchFamily="2" charset="2"/>
              </a:rPr>
              <a:t> </a:t>
            </a:r>
            <a:r>
              <a:rPr lang="en-US" sz="1600" dirty="0" err="1">
                <a:sym typeface="Wingdings" pitchFamily="2" charset="2"/>
              </a:rPr>
              <a:t>Plattform</a:t>
            </a:r>
            <a:r>
              <a:rPr lang="en-US" sz="1600" dirty="0">
                <a:sym typeface="Wingdings" pitchFamily="2" charset="2"/>
              </a:rPr>
              <a:t> </a:t>
            </a:r>
            <a:r>
              <a:rPr lang="en-US" sz="1600" dirty="0" err="1">
                <a:sym typeface="Wingdings" pitchFamily="2" charset="2"/>
              </a:rPr>
              <a:t>wird</a:t>
            </a:r>
            <a:r>
              <a:rPr lang="en-US" sz="1600" dirty="0">
                <a:sym typeface="Wingdings" pitchFamily="2" charset="2"/>
              </a:rPr>
              <a:t> </a:t>
            </a:r>
            <a:r>
              <a:rPr lang="en-US" sz="1600" dirty="0" err="1">
                <a:sym typeface="Wingdings" pitchFamily="2" charset="2"/>
              </a:rPr>
              <a:t>durch</a:t>
            </a:r>
            <a:r>
              <a:rPr lang="en-US" sz="1600" dirty="0">
                <a:sym typeface="Wingdings" pitchFamily="2" charset="2"/>
              </a:rPr>
              <a:t> </a:t>
            </a:r>
            <a:r>
              <a:rPr lang="en-US" sz="1600" dirty="0" err="1">
                <a:sym typeface="Wingdings" pitchFamily="2" charset="2"/>
              </a:rPr>
              <a:t>eine</a:t>
            </a:r>
            <a:r>
              <a:rPr lang="en-US" sz="1600" dirty="0">
                <a:sym typeface="Wingdings" pitchFamily="2" charset="2"/>
              </a:rPr>
              <a:t> </a:t>
            </a:r>
            <a:r>
              <a:rPr lang="en-US" sz="1600" dirty="0" err="1"/>
              <a:t>eine</a:t>
            </a:r>
            <a:r>
              <a:rPr lang="en-US" sz="1600" dirty="0"/>
              <a:t> </a:t>
            </a:r>
            <a:r>
              <a:rPr lang="en-US" sz="1600" dirty="0" err="1"/>
              <a:t>große</a:t>
            </a:r>
            <a:r>
              <a:rPr lang="en-US" sz="1600" dirty="0"/>
              <a:t>, diverse und </a:t>
            </a:r>
            <a:r>
              <a:rPr lang="en-US" sz="1600" dirty="0" err="1" smtClean="0"/>
              <a:t>unkontrollierbare</a:t>
            </a:r>
            <a:r>
              <a:rPr lang="en-US" sz="1600" dirty="0" smtClean="0"/>
              <a:t> </a:t>
            </a:r>
            <a:r>
              <a:rPr lang="en-US" sz="1600" dirty="0" err="1"/>
              <a:t>Plattform</a:t>
            </a:r>
            <a:r>
              <a:rPr lang="en-US" sz="1600" dirty="0"/>
              <a:t> </a:t>
            </a:r>
            <a:r>
              <a:rPr lang="en-US" sz="1600" dirty="0" err="1"/>
              <a:t>bestimmt</a:t>
            </a:r>
            <a:r>
              <a:rPr lang="en-US" sz="1600" dirty="0"/>
              <a:t> (</a:t>
            </a:r>
            <a:r>
              <a:rPr lang="en-US" sz="1600" dirty="0" err="1"/>
              <a:t>Tilson</a:t>
            </a:r>
            <a:r>
              <a:rPr lang="en-US" sz="1600" dirty="0"/>
              <a:t> 2012)</a:t>
            </a:r>
          </a:p>
          <a:p>
            <a:pPr marL="285750" lvl="1">
              <a:buFont typeface="Arial" pitchFamily="34" charset="0"/>
              <a:buChar char="•"/>
            </a:pPr>
            <a:r>
              <a:rPr lang="en-US" sz="1600" dirty="0" err="1">
                <a:sym typeface="Wingdings" pitchFamily="2" charset="2"/>
              </a:rPr>
              <a:t>Kontrolle</a:t>
            </a:r>
            <a:r>
              <a:rPr lang="en-US" sz="1600" dirty="0">
                <a:sym typeface="Wingdings" pitchFamily="2" charset="2"/>
              </a:rPr>
              <a:t> </a:t>
            </a:r>
            <a:r>
              <a:rPr lang="en-US" sz="1600" dirty="0" err="1">
                <a:sym typeface="Wingdings" pitchFamily="2" charset="2"/>
              </a:rPr>
              <a:t>über</a:t>
            </a:r>
            <a:r>
              <a:rPr lang="en-US" sz="1600" dirty="0">
                <a:sym typeface="Wingdings" pitchFamily="2" charset="2"/>
              </a:rPr>
              <a:t> das </a:t>
            </a:r>
            <a:r>
              <a:rPr lang="en-US" sz="1600" dirty="0" err="1">
                <a:sym typeface="Wingdings" pitchFamily="2" charset="2"/>
              </a:rPr>
              <a:t>eigene</a:t>
            </a:r>
            <a:r>
              <a:rPr lang="en-US" sz="1600" dirty="0">
                <a:sym typeface="Wingdings" pitchFamily="2" charset="2"/>
              </a:rPr>
              <a:t> </a:t>
            </a:r>
            <a:r>
              <a:rPr lang="en-US" sz="1600" dirty="0" err="1">
                <a:sym typeface="Wingdings" pitchFamily="2" charset="2"/>
              </a:rPr>
              <a:t>Produkt</a:t>
            </a:r>
            <a:r>
              <a:rPr lang="en-US" sz="1600" dirty="0">
                <a:sym typeface="Wingdings" pitchFamily="2" charset="2"/>
              </a:rPr>
              <a:t> (</a:t>
            </a:r>
            <a:r>
              <a:rPr lang="en-US" sz="1600" dirty="0" err="1">
                <a:sym typeface="Wingdings" pitchFamily="2" charset="2"/>
              </a:rPr>
              <a:t>z.B</a:t>
            </a:r>
            <a:r>
              <a:rPr lang="en-US" sz="1600" dirty="0">
                <a:sym typeface="Wingdings" pitchFamily="2" charset="2"/>
              </a:rPr>
              <a:t>. IP </a:t>
            </a:r>
            <a:r>
              <a:rPr lang="en-US" sz="1600" dirty="0" err="1">
                <a:sym typeface="Wingdings" pitchFamily="2" charset="2"/>
              </a:rPr>
              <a:t>Rechte</a:t>
            </a:r>
            <a:r>
              <a:rPr lang="en-US" sz="1600" dirty="0">
                <a:sym typeface="Wingdings" pitchFamily="2" charset="2"/>
              </a:rPr>
              <a:t>) </a:t>
            </a:r>
            <a:r>
              <a:rPr lang="en-US" sz="1600" dirty="0" err="1" smtClean="0">
                <a:sym typeface="Wingdings" pitchFamily="2" charset="2"/>
              </a:rPr>
              <a:t>können</a:t>
            </a:r>
            <a:r>
              <a:rPr lang="en-US" sz="1600" dirty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verlorengehen</a:t>
            </a:r>
            <a:endParaRPr lang="en-US" sz="1600" dirty="0" smtClean="0">
              <a:sym typeface="Wingdings" pitchFamily="2" charset="2"/>
            </a:endParaRPr>
          </a:p>
          <a:p>
            <a:pPr marL="285750" lvl="1">
              <a:buFont typeface="Arial" pitchFamily="34" charset="0"/>
              <a:buChar char="•"/>
            </a:pPr>
            <a:r>
              <a:rPr lang="en-US" sz="1600" dirty="0" smtClean="0">
                <a:sym typeface="Wingdings" pitchFamily="2" charset="2"/>
              </a:rPr>
              <a:t>…</a:t>
            </a:r>
            <a:endParaRPr lang="en-US" sz="1600" dirty="0">
              <a:sym typeface="Wingdings" pitchFamily="2" charset="2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27012642"/>
      </p:ext>
    </p:extLst>
  </p:cSld>
  <p:clrMapOvr>
    <a:masterClrMapping/>
  </p:clrMapOvr>
</p:sld>
</file>

<file path=ppt/theme/theme1.xml><?xml version="1.0" encoding="utf-8"?>
<a:theme xmlns:a="http://schemas.openxmlformats.org/drawingml/2006/main" name="3_TUM_Vorlage_weiss-3">
  <a:themeElements>
    <a:clrScheme name="Leere Präsentation 1">
      <a:dk1>
        <a:srgbClr val="000000"/>
      </a:dk1>
      <a:lt1>
        <a:srgbClr val="FFFFFF"/>
      </a:lt1>
      <a:dk2>
        <a:srgbClr val="005293"/>
      </a:dk2>
      <a:lt2>
        <a:srgbClr val="0065BD"/>
      </a:lt2>
      <a:accent1>
        <a:srgbClr val="A2AD00"/>
      </a:accent1>
      <a:accent2>
        <a:srgbClr val="E37222"/>
      </a:accent2>
      <a:accent3>
        <a:srgbClr val="FFFFFF"/>
      </a:accent3>
      <a:accent4>
        <a:srgbClr val="000000"/>
      </a:accent4>
      <a:accent5>
        <a:srgbClr val="CED3AA"/>
      </a:accent5>
      <a:accent6>
        <a:srgbClr val="CE671E"/>
      </a:accent6>
      <a:hlink>
        <a:srgbClr val="DAD7CB"/>
      </a:hlink>
      <a:folHlink>
        <a:srgbClr val="9C9D9F"/>
      </a:folHlink>
    </a:clrScheme>
    <a:fontScheme name="3_TUM_Vorlage_weiss-3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5293"/>
        </a:dk2>
        <a:lt2>
          <a:srgbClr val="0065BD"/>
        </a:lt2>
        <a:accent1>
          <a:srgbClr val="A2AD00"/>
        </a:accent1>
        <a:accent2>
          <a:srgbClr val="E37222"/>
        </a:accent2>
        <a:accent3>
          <a:srgbClr val="FFFFFF"/>
        </a:accent3>
        <a:accent4>
          <a:srgbClr val="000000"/>
        </a:accent4>
        <a:accent5>
          <a:srgbClr val="CED3AA"/>
        </a:accent5>
        <a:accent6>
          <a:srgbClr val="CE671E"/>
        </a:accent6>
        <a:hlink>
          <a:srgbClr val="DAD7CB"/>
        </a:hlink>
        <a:folHlink>
          <a:srgbClr val="9C9D9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1514</Words>
  <Application>Microsoft Office PowerPoint</Application>
  <PresentationFormat>Bildschirmpräsentation (4:3)</PresentationFormat>
  <Paragraphs>400</Paragraphs>
  <Slides>20</Slides>
  <Notes>11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1" baseType="lpstr">
      <vt:lpstr>3_TUM_Vorlage_weiss-3</vt:lpstr>
      <vt:lpstr>Zur Governance von Plattformen</vt:lpstr>
      <vt:lpstr>Gliederung</vt:lpstr>
      <vt:lpstr>Von der Komplettintegration zur Supply Chain</vt:lpstr>
      <vt:lpstr>… zu Wertschöpfungsnetzwerken</vt:lpstr>
      <vt:lpstr>…  samt Betreibermodellen …. </vt:lpstr>
      <vt:lpstr>… zum Serviceökosystem z.B.  Cloud Services</vt:lpstr>
      <vt:lpstr>Herausforderung ServiceÖkoSystem  </vt:lpstr>
      <vt:lpstr>Plattform: Definition</vt:lpstr>
      <vt:lpstr>Plattform: Vor- und Nachteile </vt:lpstr>
      <vt:lpstr>Zur Rolle von Governance bei Plattformen</vt:lpstr>
      <vt:lpstr>Einflussfaktoren auf den Erfolg von Plattformen:  Governance  als Teil des Betreiberkonzeptes rund um die technische Plattform selbst </vt:lpstr>
      <vt:lpstr>Einflussfaktoren auf den Erfolg von Plattformen:  Governance  als Teil des Betreiberkonzeptes rund um die technische Plattform selbst </vt:lpstr>
      <vt:lpstr>Governance Policies</vt:lpstr>
      <vt:lpstr>Mechanismen zur Umsetzung von Policies</vt:lpstr>
      <vt:lpstr>Beispiel: Governance zur Generierung der kritischen Masse</vt:lpstr>
      <vt:lpstr>Beispiel: Governanceänderungen und ihre Durchsetzung</vt:lpstr>
      <vt:lpstr>Beispiel: Governanceänderungen und ihre Durchsetzung</vt:lpstr>
      <vt:lpstr>Forschungsherausforderungen in einem interdisziplinären Feld</vt:lpstr>
      <vt:lpstr>Implikationen für die Praxis: Einführung von Plattformen </vt:lpstr>
      <vt:lpstr>Herausforderungen in der Praxis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Jens Fähling</dc:creator>
  <cp:lastModifiedBy>Helmut Krcmar</cp:lastModifiedBy>
  <cp:revision>226</cp:revision>
  <cp:lastPrinted>2012-11-22T06:53:58Z</cp:lastPrinted>
  <dcterms:created xsi:type="dcterms:W3CDTF">2008-08-28T12:08:55Z</dcterms:created>
  <dcterms:modified xsi:type="dcterms:W3CDTF">2012-11-22T06:57:06Z</dcterms:modified>
</cp:coreProperties>
</file>