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7" r:id="rId1"/>
    <p:sldMasterId id="2147483771" r:id="rId2"/>
  </p:sldMasterIdLst>
  <p:notesMasterIdLst>
    <p:notesMasterId r:id="rId53"/>
  </p:notesMasterIdLst>
  <p:handoutMasterIdLst>
    <p:handoutMasterId r:id="rId54"/>
  </p:handoutMasterIdLst>
  <p:sldIdLst>
    <p:sldId id="694" r:id="rId3"/>
    <p:sldId id="872" r:id="rId4"/>
    <p:sldId id="873" r:id="rId5"/>
    <p:sldId id="871" r:id="rId6"/>
    <p:sldId id="848" r:id="rId7"/>
    <p:sldId id="874" r:id="rId8"/>
    <p:sldId id="841" r:id="rId9"/>
    <p:sldId id="843" r:id="rId10"/>
    <p:sldId id="844" r:id="rId11"/>
    <p:sldId id="845" r:id="rId12"/>
    <p:sldId id="864" r:id="rId13"/>
    <p:sldId id="851" r:id="rId14"/>
    <p:sldId id="852" r:id="rId15"/>
    <p:sldId id="853" r:id="rId16"/>
    <p:sldId id="854" r:id="rId17"/>
    <p:sldId id="855" r:id="rId18"/>
    <p:sldId id="883" r:id="rId19"/>
    <p:sldId id="882" r:id="rId20"/>
    <p:sldId id="875" r:id="rId21"/>
    <p:sldId id="856" r:id="rId22"/>
    <p:sldId id="862" r:id="rId23"/>
    <p:sldId id="863" r:id="rId24"/>
    <p:sldId id="876" r:id="rId25"/>
    <p:sldId id="865" r:id="rId26"/>
    <p:sldId id="866" r:id="rId27"/>
    <p:sldId id="877" r:id="rId28"/>
    <p:sldId id="867" r:id="rId29"/>
    <p:sldId id="868" r:id="rId30"/>
    <p:sldId id="869" r:id="rId31"/>
    <p:sldId id="878" r:id="rId32"/>
    <p:sldId id="870" r:id="rId33"/>
    <p:sldId id="879" r:id="rId34"/>
    <p:sldId id="847" r:id="rId35"/>
    <p:sldId id="846" r:id="rId36"/>
    <p:sldId id="858" r:id="rId37"/>
    <p:sldId id="859" r:id="rId38"/>
    <p:sldId id="860" r:id="rId39"/>
    <p:sldId id="850" r:id="rId40"/>
    <p:sldId id="849" r:id="rId41"/>
    <p:sldId id="884" r:id="rId42"/>
    <p:sldId id="880" r:id="rId43"/>
    <p:sldId id="813" r:id="rId44"/>
    <p:sldId id="824" r:id="rId45"/>
    <p:sldId id="809" r:id="rId46"/>
    <p:sldId id="805" r:id="rId47"/>
    <p:sldId id="801" r:id="rId48"/>
    <p:sldId id="822" r:id="rId49"/>
    <p:sldId id="861" r:id="rId50"/>
    <p:sldId id="881" r:id="rId51"/>
    <p:sldId id="710" r:id="rId52"/>
  </p:sldIdLst>
  <p:sldSz cx="9144000" cy="5143500" type="screen16x9"/>
  <p:notesSz cx="7053263" cy="93726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666666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666666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666666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666666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6666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6666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6666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6666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6666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DC0000"/>
    <a:srgbClr val="C91F20"/>
    <a:srgbClr val="999999"/>
    <a:srgbClr val="7C99AB"/>
    <a:srgbClr val="DBDBDB"/>
    <a:srgbClr val="E100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85" autoAdjust="0"/>
    <p:restoredTop sz="90579" autoAdjust="0"/>
  </p:normalViewPr>
  <p:slideViewPr>
    <p:cSldViewPr>
      <p:cViewPr>
        <p:scale>
          <a:sx n="80" d="100"/>
          <a:sy n="80" d="100"/>
        </p:scale>
        <p:origin x="-444" y="-23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Sheet1!$A$2:$A$9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Sheet1!$B$2:$B$9</c:f>
              <c:numCache>
                <c:formatCode>0.0</c:formatCode>
                <c:ptCount val="8"/>
                <c:pt idx="0">
                  <c:v>94</c:v>
                </c:pt>
                <c:pt idx="1">
                  <c:v>111</c:v>
                </c:pt>
                <c:pt idx="2">
                  <c:v>137</c:v>
                </c:pt>
                <c:pt idx="3">
                  <c:v>210</c:v>
                </c:pt>
                <c:pt idx="4">
                  <c:v>298</c:v>
                </c:pt>
                <c:pt idx="5">
                  <c:v>384</c:v>
                </c:pt>
                <c:pt idx="6">
                  <c:v>457.3</c:v>
                </c:pt>
                <c:pt idx="7">
                  <c:v>513.1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38432"/>
        <c:axId val="20739968"/>
      </c:barChart>
      <c:catAx>
        <c:axId val="20738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739968"/>
        <c:crosses val="autoZero"/>
        <c:auto val="1"/>
        <c:lblAlgn val="ctr"/>
        <c:lblOffset val="100"/>
        <c:noMultiLvlLbl val="0"/>
      </c:catAx>
      <c:valAx>
        <c:axId val="2073996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0738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 (E) </c:v>
                </c:pt>
                <c:pt idx="4">
                  <c:v>2013 (E) </c:v>
                </c:pt>
                <c:pt idx="5">
                  <c:v>2014 (E)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22</c:v>
                </c:pt>
                <c:pt idx="1">
                  <c:v>104</c:v>
                </c:pt>
                <c:pt idx="2">
                  <c:v>240.1</c:v>
                </c:pt>
                <c:pt idx="3">
                  <c:v>450</c:v>
                </c:pt>
                <c:pt idx="4">
                  <c:v>665</c:v>
                </c:pt>
                <c:pt idx="5">
                  <c:v>790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750144"/>
        <c:axId val="23751680"/>
      </c:barChart>
      <c:catAx>
        <c:axId val="2375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751680"/>
        <c:crosses val="autoZero"/>
        <c:auto val="1"/>
        <c:lblAlgn val="ctr"/>
        <c:lblOffset val="100"/>
        <c:noMultiLvlLbl val="0"/>
      </c:catAx>
      <c:valAx>
        <c:axId val="2375168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3750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bg1">
              <a:lumMod val="50000"/>
            </a:schemeClr>
          </a:solidFill>
        </a:defRPr>
      </a:pPr>
      <a:endParaRPr lang="de-D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 (E)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10.9</c:v>
                </c:pt>
                <c:pt idx="1">
                  <c:v>13.4</c:v>
                </c:pt>
                <c:pt idx="2">
                  <c:v>15.5</c:v>
                </c:pt>
                <c:pt idx="3">
                  <c:v>18.3</c:v>
                </c:pt>
                <c:pt idx="4">
                  <c:v>21.7</c:v>
                </c:pt>
                <c:pt idx="5">
                  <c:v>25.3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371200"/>
        <c:axId val="26372736"/>
      </c:barChart>
      <c:catAx>
        <c:axId val="26371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372736"/>
        <c:crosses val="autoZero"/>
        <c:auto val="1"/>
        <c:lblAlgn val="ctr"/>
        <c:lblOffset val="100"/>
        <c:noMultiLvlLbl val="0"/>
      </c:catAx>
      <c:valAx>
        <c:axId val="2637273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6371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bg1">
              <a:lumMod val="50000"/>
            </a:schemeClr>
          </a:solidFill>
        </a:defRPr>
      </a:pPr>
      <a:endParaRPr lang="de-D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480531082543343E-3"/>
          <c:y val="3.2067144054700993E-2"/>
          <c:w val="0.9468476105394682"/>
          <c:h val="0.856232514569088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tx1">
                  <a:lumMod val="90000"/>
                  <a:lumOff val="10000"/>
                </a:schemeClr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>
                    <a:lumMod val="90000"/>
                    <a:lumOff val="10000"/>
                  </a:schemeClr>
                </a:solidFill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 (E) </c:v>
                </c:pt>
                <c:pt idx="4">
                  <c:v>2013 (E) </c:v>
                </c:pt>
                <c:pt idx="5">
                  <c:v>2014 (E)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22</c:v>
                </c:pt>
                <c:pt idx="1">
                  <c:v>104</c:v>
                </c:pt>
                <c:pt idx="2">
                  <c:v>240.1</c:v>
                </c:pt>
                <c:pt idx="3">
                  <c:v>450</c:v>
                </c:pt>
                <c:pt idx="4">
                  <c:v>665</c:v>
                </c:pt>
                <c:pt idx="5">
                  <c:v>790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332352"/>
        <c:axId val="23333888"/>
      </c:barChart>
      <c:catAx>
        <c:axId val="2333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333888"/>
        <c:crosses val="autoZero"/>
        <c:auto val="1"/>
        <c:lblAlgn val="ctr"/>
        <c:lblOffset val="100"/>
        <c:noMultiLvlLbl val="0"/>
      </c:catAx>
      <c:valAx>
        <c:axId val="2333388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33323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bg1">
              <a:lumMod val="50000"/>
            </a:schemeClr>
          </a:solidFill>
        </a:defRPr>
      </a:pPr>
      <a:endParaRPr lang="de-D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81,8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5,4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Google</c:v>
                </c:pt>
                <c:pt idx="1">
                  <c:v>Bing.com</c:v>
                </c:pt>
                <c:pt idx="2">
                  <c:v>T-Online</c:v>
                </c:pt>
                <c:pt idx="3">
                  <c:v>Yahoo</c:v>
                </c:pt>
                <c:pt idx="4">
                  <c:v>Web.de</c:v>
                </c:pt>
                <c:pt idx="5">
                  <c:v>others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81.8</c:v>
                </c:pt>
                <c:pt idx="1">
                  <c:v>5.4</c:v>
                </c:pt>
                <c:pt idx="2">
                  <c:v>3.7</c:v>
                </c:pt>
                <c:pt idx="3">
                  <c:v>3.3</c:v>
                </c:pt>
                <c:pt idx="4">
                  <c:v>1.6</c:v>
                </c:pt>
                <c:pt idx="5">
                  <c:v>4.0999999999999996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657664201763804E-2"/>
          <c:y val="0.19805937788268121"/>
          <c:w val="0.60502320834484102"/>
          <c:h val="0.6067724624892962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78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7,3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Baidu 百度</c:v>
                </c:pt>
                <c:pt idx="1">
                  <c:v>Soso 搜搜</c:v>
                </c:pt>
                <c:pt idx="2">
                  <c:v>Google 谷歌</c:v>
                </c:pt>
                <c:pt idx="3">
                  <c:v>Sogou 搜狗</c:v>
                </c:pt>
                <c:pt idx="4">
                  <c:v>others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78</c:v>
                </c:pt>
                <c:pt idx="1">
                  <c:v>7.3</c:v>
                </c:pt>
                <c:pt idx="2">
                  <c:v>2.6</c:v>
                </c:pt>
                <c:pt idx="3">
                  <c:v>2.2999999999999998</c:v>
                </c:pt>
                <c:pt idx="4">
                  <c:v>9.8000000000000007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hoch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Sendungsverfolgung</c:v>
                </c:pt>
                <c:pt idx="1">
                  <c:v>Qualitätsmanagement</c:v>
                </c:pt>
                <c:pt idx="2">
                  <c:v>Mitarbeiterqualifikation</c:v>
                </c:pt>
                <c:pt idx="3">
                  <c:v>JIT Lieferung</c:v>
                </c:pt>
                <c:pt idx="4">
                  <c:v>Sicherheitsstandards</c:v>
                </c:pt>
                <c:pt idx="5">
                  <c:v>Risikomanagement</c:v>
                </c:pt>
                <c:pt idx="6">
                  <c:v>Hygienestandards</c:v>
                </c:pt>
                <c:pt idx="7">
                  <c:v>Speziallagerung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0.24</c:v>
                </c:pt>
                <c:pt idx="1">
                  <c:v>0.18</c:v>
                </c:pt>
                <c:pt idx="2">
                  <c:v>0.16</c:v>
                </c:pt>
                <c:pt idx="3">
                  <c:v>0.13</c:v>
                </c:pt>
                <c:pt idx="4">
                  <c:v>0.11</c:v>
                </c:pt>
                <c:pt idx="5">
                  <c:v>7.0000000000000007E-2</c:v>
                </c:pt>
                <c:pt idx="6">
                  <c:v>0.06</c:v>
                </c:pt>
                <c:pt idx="7">
                  <c:v>0.04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mittel und niedrig</c:v>
                </c:pt>
              </c:strCache>
            </c:strRef>
          </c:tx>
          <c:spPr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  <a:tileRect/>
            </a:gradFill>
          </c:spPr>
          <c:invertIfNegative val="0"/>
          <c:cat>
            <c:strRef>
              <c:f>Sheet1!$A$2:$A$9</c:f>
              <c:strCache>
                <c:ptCount val="8"/>
                <c:pt idx="0">
                  <c:v>Sendungsverfolgung</c:v>
                </c:pt>
                <c:pt idx="1">
                  <c:v>Qualitätsmanagement</c:v>
                </c:pt>
                <c:pt idx="2">
                  <c:v>Mitarbeiterqualifikation</c:v>
                </c:pt>
                <c:pt idx="3">
                  <c:v>JIT Lieferung</c:v>
                </c:pt>
                <c:pt idx="4">
                  <c:v>Sicherheitsstandards</c:v>
                </c:pt>
                <c:pt idx="5">
                  <c:v>Risikomanagement</c:v>
                </c:pt>
                <c:pt idx="6">
                  <c:v>Hygienestandards</c:v>
                </c:pt>
                <c:pt idx="7">
                  <c:v>Speziallagerung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0.67</c:v>
                </c:pt>
                <c:pt idx="1">
                  <c:v>0.73</c:v>
                </c:pt>
                <c:pt idx="2">
                  <c:v>0.74</c:v>
                </c:pt>
                <c:pt idx="3">
                  <c:v>0.74</c:v>
                </c:pt>
                <c:pt idx="4">
                  <c:v>0.79</c:v>
                </c:pt>
                <c:pt idx="5">
                  <c:v>0.75</c:v>
                </c:pt>
                <c:pt idx="6">
                  <c:v>0.67</c:v>
                </c:pt>
                <c:pt idx="7">
                  <c:v>0.41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weiß nicht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Sendungsverfolgung</c:v>
                </c:pt>
                <c:pt idx="1">
                  <c:v>Qualitätsmanagement</c:v>
                </c:pt>
                <c:pt idx="2">
                  <c:v>Mitarbeiterqualifikation</c:v>
                </c:pt>
                <c:pt idx="3">
                  <c:v>JIT Lieferung</c:v>
                </c:pt>
                <c:pt idx="4">
                  <c:v>Sicherheitsstandards</c:v>
                </c:pt>
                <c:pt idx="5">
                  <c:v>Risikomanagement</c:v>
                </c:pt>
                <c:pt idx="6">
                  <c:v>Hygienestandards</c:v>
                </c:pt>
                <c:pt idx="7">
                  <c:v>Speziallagerung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0.09</c:v>
                </c:pt>
                <c:pt idx="1">
                  <c:v>0.09</c:v>
                </c:pt>
                <c:pt idx="2">
                  <c:v>0.1</c:v>
                </c:pt>
                <c:pt idx="3">
                  <c:v>0.13</c:v>
                </c:pt>
                <c:pt idx="4">
                  <c:v>0.1</c:v>
                </c:pt>
                <c:pt idx="5">
                  <c:v>0.18</c:v>
                </c:pt>
                <c:pt idx="6">
                  <c:v>0.27</c:v>
                </c:pt>
                <c:pt idx="7">
                  <c:v>0.55000000000000004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941120"/>
        <c:axId val="23942656"/>
      </c:barChart>
      <c:catAx>
        <c:axId val="23941120"/>
        <c:scaling>
          <c:orientation val="minMax"/>
        </c:scaling>
        <c:delete val="0"/>
        <c:axPos val="l"/>
        <c:majorTickMark val="out"/>
        <c:minorTickMark val="none"/>
        <c:tickLblPos val="nextTo"/>
        <c:crossAx val="23942656"/>
        <c:crosses val="autoZero"/>
        <c:auto val="1"/>
        <c:lblAlgn val="ctr"/>
        <c:lblOffset val="100"/>
        <c:noMultiLvlLbl val="0"/>
      </c:catAx>
      <c:valAx>
        <c:axId val="23942656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39411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hoch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Total</c:v>
                </c:pt>
                <c:pt idx="1">
                  <c:v>Chemie</c:v>
                </c:pt>
                <c:pt idx="2">
                  <c:v>Maschinenbau</c:v>
                </c:pt>
                <c:pt idx="3">
                  <c:v>Bau, Großanlagenbau</c:v>
                </c:pt>
                <c:pt idx="4">
                  <c:v>Automobilindustrie</c:v>
                </c:pt>
                <c:pt idx="5">
                  <c:v>Handel &amp;Konsumgüter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0.11</c:v>
                </c:pt>
                <c:pt idx="1">
                  <c:v>0.22</c:v>
                </c:pt>
                <c:pt idx="2">
                  <c:v>0.14000000000000001</c:v>
                </c:pt>
                <c:pt idx="3">
                  <c:v>0.1</c:v>
                </c:pt>
                <c:pt idx="4">
                  <c:v>0.06</c:v>
                </c:pt>
                <c:pt idx="5">
                  <c:v>0.04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mittel und niedrig</c:v>
                </c:pt>
              </c:strCache>
            </c:strRef>
          </c:tx>
          <c:spPr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0" scaled="1"/>
              <a:tileRect/>
            </a:gradFill>
          </c:spPr>
          <c:invertIfNegative val="0"/>
          <c:cat>
            <c:strRef>
              <c:f>Sheet1!$A$2:$A$7</c:f>
              <c:strCache>
                <c:ptCount val="6"/>
                <c:pt idx="0">
                  <c:v>Total</c:v>
                </c:pt>
                <c:pt idx="1">
                  <c:v>Chemie</c:v>
                </c:pt>
                <c:pt idx="2">
                  <c:v>Maschinenbau</c:v>
                </c:pt>
                <c:pt idx="3">
                  <c:v>Bau, Großanlagenbau</c:v>
                </c:pt>
                <c:pt idx="4">
                  <c:v>Automobilindustrie</c:v>
                </c:pt>
                <c:pt idx="5">
                  <c:v>Handel &amp;Konsumgüter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>
                  <c:v>0.79</c:v>
                </c:pt>
                <c:pt idx="1">
                  <c:v>0.76</c:v>
                </c:pt>
                <c:pt idx="2">
                  <c:v>0.78</c:v>
                </c:pt>
                <c:pt idx="3">
                  <c:v>0.74</c:v>
                </c:pt>
                <c:pt idx="4">
                  <c:v>0.84</c:v>
                </c:pt>
                <c:pt idx="5">
                  <c:v>0.8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weiß nicht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Total</c:v>
                </c:pt>
                <c:pt idx="1">
                  <c:v>Chemie</c:v>
                </c:pt>
                <c:pt idx="2">
                  <c:v>Maschinenbau</c:v>
                </c:pt>
                <c:pt idx="3">
                  <c:v>Bau, Großanlagenbau</c:v>
                </c:pt>
                <c:pt idx="4">
                  <c:v>Automobilindustrie</c:v>
                </c:pt>
                <c:pt idx="5">
                  <c:v>Handel &amp;Konsumgüter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0.1</c:v>
                </c:pt>
                <c:pt idx="1">
                  <c:v>0.02</c:v>
                </c:pt>
                <c:pt idx="2">
                  <c:v>0.08</c:v>
                </c:pt>
                <c:pt idx="3">
                  <c:v>0.16</c:v>
                </c:pt>
                <c:pt idx="4">
                  <c:v>0.1</c:v>
                </c:pt>
                <c:pt idx="5">
                  <c:v>0.16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0740352"/>
        <c:axId val="80741888"/>
      </c:barChart>
      <c:catAx>
        <c:axId val="80740352"/>
        <c:scaling>
          <c:orientation val="minMax"/>
        </c:scaling>
        <c:delete val="0"/>
        <c:axPos val="l"/>
        <c:majorTickMark val="out"/>
        <c:minorTickMark val="none"/>
        <c:tickLblPos val="nextTo"/>
        <c:crossAx val="80741888"/>
        <c:crosses val="autoZero"/>
        <c:auto val="1"/>
        <c:lblAlgn val="ctr"/>
        <c:lblOffset val="100"/>
        <c:noMultiLvlLbl val="0"/>
      </c:catAx>
      <c:valAx>
        <c:axId val="80741888"/>
        <c:scaling>
          <c:orientation val="minMax"/>
          <c:max val="1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807403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59.9</c:v>
                </c:pt>
                <c:pt idx="1">
                  <c:v>513.1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22592"/>
        <c:axId val="23044864"/>
      </c:barChart>
      <c:catAx>
        <c:axId val="23022592"/>
        <c:scaling>
          <c:orientation val="minMax"/>
        </c:scaling>
        <c:delete val="1"/>
        <c:axPos val="b"/>
        <c:majorTickMark val="out"/>
        <c:minorTickMark val="none"/>
        <c:tickLblPos val="none"/>
        <c:crossAx val="23044864"/>
        <c:crosses val="autoZero"/>
        <c:auto val="1"/>
        <c:lblAlgn val="ctr"/>
        <c:lblOffset val="100"/>
        <c:noMultiLvlLbl val="0"/>
      </c:catAx>
      <c:valAx>
        <c:axId val="23044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0225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people</c:v>
                </c:pt>
              </c:strCache>
            </c:strRef>
          </c:tx>
          <c:invertIfNegative val="0"/>
          <c:dPt>
            <c:idx val="5"/>
            <c:invertIfNegative val="0"/>
            <c:bubble3D val="0"/>
            <c:spPr>
              <a:solidFill>
                <a:schemeClr val="bg2">
                  <a:lumMod val="65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chemeClr val="bg2">
                  <a:lumMod val="6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bg2">
                  <a:lumMod val="6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2">
                  <a:lumMod val="65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bg2">
                  <a:lumMod val="65000"/>
                </a:schemeClr>
              </a:solidFill>
            </c:spPr>
          </c:dPt>
          <c:cat>
            <c:strRef>
              <c:f>Sheet1!$A$2:$A$11</c:f>
              <c:strCache>
                <c:ptCount val="10"/>
                <c:pt idx="0">
                  <c:v>Guangdong</c:v>
                </c:pt>
                <c:pt idx="1">
                  <c:v>Jiangsu</c:v>
                </c:pt>
                <c:pt idx="2">
                  <c:v>Shandong</c:v>
                </c:pt>
                <c:pt idx="3">
                  <c:v>Zhejiang</c:v>
                </c:pt>
                <c:pt idx="4">
                  <c:v>Hebei</c:v>
                </c:pt>
                <c:pt idx="5">
                  <c:v>Henan</c:v>
                </c:pt>
                <c:pt idx="6">
                  <c:v>Sichuan</c:v>
                </c:pt>
                <c:pt idx="7">
                  <c:v>Hubei</c:v>
                </c:pt>
                <c:pt idx="8">
                  <c:v>Fujian</c:v>
                </c:pt>
                <c:pt idx="9">
                  <c:v>Liaoning</c:v>
                </c:pt>
              </c:strCache>
            </c:strRef>
          </c:cat>
          <c:val>
            <c:numRef>
              <c:f>Sheet1!$B$2:$B$11</c:f>
              <c:numCache>
                <c:formatCode>0</c:formatCode>
                <c:ptCount val="10"/>
                <c:pt idx="0">
                  <c:v>63</c:v>
                </c:pt>
                <c:pt idx="1">
                  <c:v>36.85</c:v>
                </c:pt>
                <c:pt idx="2">
                  <c:v>36.25</c:v>
                </c:pt>
                <c:pt idx="3">
                  <c:v>30.52</c:v>
                </c:pt>
                <c:pt idx="4">
                  <c:v>25.97</c:v>
                </c:pt>
                <c:pt idx="5">
                  <c:v>25.82</c:v>
                </c:pt>
                <c:pt idx="6">
                  <c:v>22.29</c:v>
                </c:pt>
                <c:pt idx="7">
                  <c:v>21.29</c:v>
                </c:pt>
                <c:pt idx="8">
                  <c:v>21.02</c:v>
                </c:pt>
                <c:pt idx="9">
                  <c:v>20.919999999999987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69440"/>
        <c:axId val="2307097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Share of population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Sheet1!$A$2:$A$11</c:f>
              <c:strCache>
                <c:ptCount val="10"/>
                <c:pt idx="0">
                  <c:v>Guangdong</c:v>
                </c:pt>
                <c:pt idx="1">
                  <c:v>Jiangsu</c:v>
                </c:pt>
                <c:pt idx="2">
                  <c:v>Shandong</c:v>
                </c:pt>
                <c:pt idx="3">
                  <c:v>Zhejiang</c:v>
                </c:pt>
                <c:pt idx="4">
                  <c:v>Hebei</c:v>
                </c:pt>
                <c:pt idx="5">
                  <c:v>Henan</c:v>
                </c:pt>
                <c:pt idx="6">
                  <c:v>Sichuan</c:v>
                </c:pt>
                <c:pt idx="7">
                  <c:v>Hubei</c:v>
                </c:pt>
                <c:pt idx="8">
                  <c:v>Fujian</c:v>
                </c:pt>
                <c:pt idx="9">
                  <c:v>Liaoning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0.60400000000000065</c:v>
                </c:pt>
                <c:pt idx="1">
                  <c:v>0.46800000000000008</c:v>
                </c:pt>
                <c:pt idx="2">
                  <c:v>0.37800000000000156</c:v>
                </c:pt>
                <c:pt idx="3">
                  <c:v>0.56100000000000005</c:v>
                </c:pt>
                <c:pt idx="4">
                  <c:v>0.36100000000000032</c:v>
                </c:pt>
                <c:pt idx="5">
                  <c:v>0.27500000000000002</c:v>
                </c:pt>
                <c:pt idx="6">
                  <c:v>0.27700000000000002</c:v>
                </c:pt>
                <c:pt idx="7">
                  <c:v>0.37200000000000155</c:v>
                </c:pt>
                <c:pt idx="8">
                  <c:v>0.56999999999999995</c:v>
                </c:pt>
                <c:pt idx="9">
                  <c:v>0.47800000000000031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78400"/>
        <c:axId val="23076864"/>
      </c:lineChart>
      <c:catAx>
        <c:axId val="23069440"/>
        <c:scaling>
          <c:orientation val="minMax"/>
        </c:scaling>
        <c:delete val="0"/>
        <c:axPos val="b"/>
        <c:majorTickMark val="out"/>
        <c:minorTickMark val="none"/>
        <c:tickLblPos val="nextTo"/>
        <c:crossAx val="23070976"/>
        <c:crosses val="autoZero"/>
        <c:auto val="1"/>
        <c:lblAlgn val="ctr"/>
        <c:lblOffset val="100"/>
        <c:noMultiLvlLbl val="0"/>
      </c:catAx>
      <c:valAx>
        <c:axId val="2307097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3069440"/>
        <c:crosses val="autoZero"/>
        <c:crossBetween val="between"/>
      </c:valAx>
      <c:valAx>
        <c:axId val="23076864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crossAx val="23078400"/>
        <c:crosses val="max"/>
        <c:crossBetween val="between"/>
      </c:valAx>
      <c:catAx>
        <c:axId val="23078400"/>
        <c:scaling>
          <c:orientation val="minMax"/>
        </c:scaling>
        <c:delete val="1"/>
        <c:axPos val="b"/>
        <c:majorTickMark val="out"/>
        <c:minorTickMark val="none"/>
        <c:tickLblPos val="none"/>
        <c:crossAx val="23076864"/>
        <c:crosses val="autoZero"/>
        <c:auto val="1"/>
        <c:lblAlgn val="ctr"/>
        <c:lblOffset val="100"/>
        <c:noMultiLvlLbl val="0"/>
      </c:catAx>
    </c:plotArea>
    <c:legend>
      <c:legendPos val="t"/>
      <c:layout/>
      <c:overlay val="0"/>
    </c:legend>
    <c:plotVisOnly val="1"/>
    <c:dispBlanksAs val="zero"/>
    <c:showDLblsOverMax val="0"/>
  </c:chart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dPt>
          <c:cat>
            <c:strRef>
              <c:f>Sheet1!$A$2:$A$11</c:f>
              <c:strCache>
                <c:ptCount val="10"/>
                <c:pt idx="0">
                  <c:v>Email</c:v>
                </c:pt>
                <c:pt idx="1">
                  <c:v>Search engine</c:v>
                </c:pt>
                <c:pt idx="2">
                  <c:v>World news</c:v>
                </c:pt>
                <c:pt idx="3">
                  <c:v>Online Shopping</c:v>
                </c:pt>
                <c:pt idx="4">
                  <c:v>Weather</c:v>
                </c:pt>
                <c:pt idx="5">
                  <c:v>Regional news</c:v>
                </c:pt>
                <c:pt idx="6">
                  <c:v>Online Banking</c:v>
                </c:pt>
                <c:pt idx="7">
                  <c:v>Test results</c:v>
                </c:pt>
                <c:pt idx="8">
                  <c:v>Chats &amp; Forum</c:v>
                </c:pt>
                <c:pt idx="9">
                  <c:v>Sports news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0.85600000000000065</c:v>
                </c:pt>
                <c:pt idx="1">
                  <c:v>0.82700000000000062</c:v>
                </c:pt>
                <c:pt idx="2">
                  <c:v>0.69299999999999995</c:v>
                </c:pt>
                <c:pt idx="3">
                  <c:v>0.67300000000000249</c:v>
                </c:pt>
                <c:pt idx="4">
                  <c:v>0.64000000000000212</c:v>
                </c:pt>
                <c:pt idx="5">
                  <c:v>0.61900000000000188</c:v>
                </c:pt>
                <c:pt idx="6">
                  <c:v>0.56799999999999995</c:v>
                </c:pt>
                <c:pt idx="7">
                  <c:v>0.41400000000000031</c:v>
                </c:pt>
                <c:pt idx="8">
                  <c:v>0.40300000000000002</c:v>
                </c:pt>
                <c:pt idx="9">
                  <c:v>0.38600000000000106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43552"/>
        <c:axId val="23145088"/>
      </c:barChart>
      <c:catAx>
        <c:axId val="23143552"/>
        <c:scaling>
          <c:orientation val="minMax"/>
        </c:scaling>
        <c:delete val="0"/>
        <c:axPos val="b"/>
        <c:majorTickMark val="out"/>
        <c:minorTickMark val="none"/>
        <c:tickLblPos val="nextTo"/>
        <c:crossAx val="23145088"/>
        <c:crosses val="autoZero"/>
        <c:auto val="1"/>
        <c:lblAlgn val="ctr"/>
        <c:lblOffset val="100"/>
        <c:noMultiLvlLbl val="0"/>
      </c:catAx>
      <c:valAx>
        <c:axId val="231450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3143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66228684604675"/>
          <c:y val="3.5309059848673191E-2"/>
          <c:w val="0.84559538186560956"/>
          <c:h val="0.67100508763352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1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cat>
            <c:strRef>
              <c:f>Sheet1!$A$2:$A$12</c:f>
              <c:strCache>
                <c:ptCount val="11"/>
                <c:pt idx="0">
                  <c:v>IM</c:v>
                </c:pt>
                <c:pt idx="1">
                  <c:v>Search engine</c:v>
                </c:pt>
                <c:pt idx="2">
                  <c:v>Music</c:v>
                </c:pt>
                <c:pt idx="3">
                  <c:v>News</c:v>
                </c:pt>
                <c:pt idx="4">
                  <c:v>Video</c:v>
                </c:pt>
                <c:pt idx="5">
                  <c:v>Gaming</c:v>
                </c:pt>
                <c:pt idx="6">
                  <c:v>Blog</c:v>
                </c:pt>
                <c:pt idx="7">
                  <c:v>Microblog</c:v>
                </c:pt>
                <c:pt idx="8">
                  <c:v>Email</c:v>
                </c:pt>
                <c:pt idx="9">
                  <c:v>Social Networking</c:v>
                </c:pt>
                <c:pt idx="10">
                  <c:v>Online Shopping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0.80900000000000005</c:v>
                </c:pt>
                <c:pt idx="1">
                  <c:v>0.79400000000000004</c:v>
                </c:pt>
                <c:pt idx="2">
                  <c:v>0.75200000000000211</c:v>
                </c:pt>
                <c:pt idx="3">
                  <c:v>0.71500000000000064</c:v>
                </c:pt>
                <c:pt idx="4">
                  <c:v>0.63400000000000212</c:v>
                </c:pt>
                <c:pt idx="5">
                  <c:v>0.63200000000000212</c:v>
                </c:pt>
                <c:pt idx="6">
                  <c:v>0.62100000000000188</c:v>
                </c:pt>
                <c:pt idx="7">
                  <c:v>0.48700000000000032</c:v>
                </c:pt>
                <c:pt idx="8">
                  <c:v>0.47900000000000031</c:v>
                </c:pt>
                <c:pt idx="9">
                  <c:v>0.39500000000000124</c:v>
                </c:pt>
                <c:pt idx="10">
                  <c:v>0.37800000000000095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91968"/>
        <c:axId val="22293504"/>
      </c:barChart>
      <c:catAx>
        <c:axId val="22291968"/>
        <c:scaling>
          <c:orientation val="minMax"/>
        </c:scaling>
        <c:delete val="0"/>
        <c:axPos val="b"/>
        <c:majorTickMark val="out"/>
        <c:minorTickMark val="none"/>
        <c:tickLblPos val="nextTo"/>
        <c:crossAx val="22293504"/>
        <c:crosses val="autoZero"/>
        <c:auto val="1"/>
        <c:lblAlgn val="ctr"/>
        <c:lblOffset val="100"/>
        <c:noMultiLvlLbl val="0"/>
      </c:catAx>
      <c:valAx>
        <c:axId val="222935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2291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0.67300000000000593</c:v>
                </c:pt>
                <c:pt idx="1">
                  <c:v>0.32700000000000257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0.37800000000000228</c:v>
                </c:pt>
                <c:pt idx="1">
                  <c:v>0.62200000000000455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1-3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7.0000000000000021E-2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4-6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7-9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10+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0.48000000000000032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863680"/>
        <c:axId val="23865216"/>
      </c:barChart>
      <c:catAx>
        <c:axId val="23863680"/>
        <c:scaling>
          <c:orientation val="minMax"/>
        </c:scaling>
        <c:delete val="1"/>
        <c:axPos val="l"/>
        <c:majorTickMark val="out"/>
        <c:minorTickMark val="none"/>
        <c:tickLblPos val="none"/>
        <c:crossAx val="23865216"/>
        <c:crosses val="autoZero"/>
        <c:auto val="1"/>
        <c:lblAlgn val="ctr"/>
        <c:lblOffset val="100"/>
        <c:noMultiLvlLbl val="0"/>
      </c:catAx>
      <c:valAx>
        <c:axId val="23865216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one"/>
        <c:crossAx val="238636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1-3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4.0000000000000022E-2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4-6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7-9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10+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0.70000000000000062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566208"/>
        <c:axId val="23567744"/>
      </c:barChart>
      <c:catAx>
        <c:axId val="23566208"/>
        <c:scaling>
          <c:orientation val="minMax"/>
        </c:scaling>
        <c:delete val="1"/>
        <c:axPos val="l"/>
        <c:majorTickMark val="out"/>
        <c:minorTickMark val="none"/>
        <c:tickLblPos val="none"/>
        <c:crossAx val="23567744"/>
        <c:crosses val="autoZero"/>
        <c:auto val="1"/>
        <c:lblAlgn val="ctr"/>
        <c:lblOffset val="100"/>
        <c:noMultiLvlLbl val="0"/>
      </c:catAx>
      <c:valAx>
        <c:axId val="23567744"/>
        <c:scaling>
          <c:orientation val="minMax"/>
        </c:scaling>
        <c:delete val="1"/>
        <c:axPos val="b"/>
        <c:majorGridlines/>
        <c:numFmt formatCode="0%" sourceLinked="1"/>
        <c:majorTickMark val="out"/>
        <c:minorTickMark val="none"/>
        <c:tickLblPos val="none"/>
        <c:crossAx val="235662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686" cy="46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8" tIns="45739" rIns="91478" bIns="45739" numCol="1" anchor="t" anchorCtr="0" compatLnSpc="1">
            <a:prstTxWarp prst="textNoShape">
              <a:avLst/>
            </a:prstTxWarp>
          </a:bodyPr>
          <a:lstStyle>
            <a:lvl1pPr defTabSz="915059">
              <a:defRPr sz="11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5897" y="0"/>
            <a:ext cx="3055686" cy="46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8" tIns="45739" rIns="91478" bIns="45739" numCol="1" anchor="t" anchorCtr="0" compatLnSpc="1">
            <a:prstTxWarp prst="textNoShape">
              <a:avLst/>
            </a:prstTxWarp>
          </a:bodyPr>
          <a:lstStyle>
            <a:lvl1pPr algn="r" defTabSz="915059">
              <a:defRPr sz="11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02022"/>
            <a:ext cx="3055686" cy="46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8" tIns="45739" rIns="91478" bIns="45739" numCol="1" anchor="b" anchorCtr="0" compatLnSpc="1">
            <a:prstTxWarp prst="textNoShape">
              <a:avLst/>
            </a:prstTxWarp>
          </a:bodyPr>
          <a:lstStyle>
            <a:lvl1pPr defTabSz="915059">
              <a:defRPr sz="11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5897" y="8902022"/>
            <a:ext cx="3055686" cy="46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8" tIns="45739" rIns="91478" bIns="45739" numCol="1" anchor="b" anchorCtr="0" compatLnSpc="1">
            <a:prstTxWarp prst="textNoShape">
              <a:avLst/>
            </a:prstTxWarp>
          </a:bodyPr>
          <a:lstStyle>
            <a:lvl1pPr algn="r" defTabSz="915059">
              <a:defRPr sz="11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52A6AC8-A346-449F-964A-7ECA6095A6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7827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686" cy="46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8" tIns="45739" rIns="91478" bIns="45739" numCol="1" anchor="t" anchorCtr="0" compatLnSpc="1">
            <a:prstTxWarp prst="textNoShape">
              <a:avLst/>
            </a:prstTxWarp>
          </a:bodyPr>
          <a:lstStyle>
            <a:lvl1pPr defTabSz="915059">
              <a:defRPr sz="11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897" y="0"/>
            <a:ext cx="3055686" cy="46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8" tIns="45739" rIns="91478" bIns="45739" numCol="1" anchor="t" anchorCtr="0" compatLnSpc="1">
            <a:prstTxWarp prst="textNoShape">
              <a:avLst/>
            </a:prstTxWarp>
          </a:bodyPr>
          <a:lstStyle>
            <a:lvl1pPr algn="r" defTabSz="915059">
              <a:defRPr sz="11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4813" y="704850"/>
            <a:ext cx="6245225" cy="3513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5159" y="4451012"/>
            <a:ext cx="5642946" cy="421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8" tIns="45739" rIns="91478" bIns="457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Click to edit Master text styles</a:t>
            </a:r>
          </a:p>
          <a:p>
            <a:pPr lvl="1"/>
            <a:r>
              <a:rPr lang="de-DE" noProof="0"/>
              <a:t>Second level</a:t>
            </a:r>
          </a:p>
          <a:p>
            <a:pPr lvl="2"/>
            <a:r>
              <a:rPr lang="de-DE" noProof="0"/>
              <a:t>Third level</a:t>
            </a:r>
          </a:p>
          <a:p>
            <a:pPr lvl="3"/>
            <a:r>
              <a:rPr lang="de-DE" noProof="0"/>
              <a:t>Fourth level</a:t>
            </a:r>
          </a:p>
          <a:p>
            <a:pPr lvl="4"/>
            <a:r>
              <a:rPr lang="de-DE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2022"/>
            <a:ext cx="3055686" cy="46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8" tIns="45739" rIns="91478" bIns="45739" numCol="1" anchor="b" anchorCtr="0" compatLnSpc="1">
            <a:prstTxWarp prst="textNoShape">
              <a:avLst/>
            </a:prstTxWarp>
          </a:bodyPr>
          <a:lstStyle>
            <a:lvl1pPr defTabSz="915059">
              <a:defRPr sz="11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897" y="8902022"/>
            <a:ext cx="3055686" cy="46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78" tIns="45739" rIns="91478" bIns="45739" numCol="1" anchor="b" anchorCtr="0" compatLnSpc="1">
            <a:prstTxWarp prst="textNoShape">
              <a:avLst/>
            </a:prstTxWarp>
          </a:bodyPr>
          <a:lstStyle>
            <a:lvl1pPr algn="r" defTabSz="915059">
              <a:defRPr sz="11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B9E6604-1284-4CAF-95B3-2A4171E7C5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5889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704850"/>
            <a:ext cx="6245225" cy="3513138"/>
          </a:xfrm>
          <a:ln/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Hello and welcome:</a:t>
            </a:r>
          </a:p>
          <a:p>
            <a:r>
              <a:rPr lang="en-US" dirty="0" smtClean="0">
                <a:ea typeface="ＭＳ Ｐゴシック"/>
                <a:cs typeface="ＭＳ Ｐゴシック"/>
              </a:rPr>
              <a:t>My is Henry </a:t>
            </a:r>
            <a:r>
              <a:rPr lang="en-US" dirty="0" err="1" smtClean="0">
                <a:ea typeface="ＭＳ Ｐゴシック"/>
                <a:cs typeface="ＭＳ Ｐゴシック"/>
              </a:rPr>
              <a:t>Goettler</a:t>
            </a:r>
            <a:r>
              <a:rPr lang="en-US" dirty="0" smtClean="0">
                <a:ea typeface="ＭＳ Ｐゴシック"/>
                <a:cs typeface="ＭＳ Ｐゴシック"/>
              </a:rPr>
              <a:t>, 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I am here to discuss with you how social business is changing commerce .</a:t>
            </a:r>
          </a:p>
          <a:p>
            <a:r>
              <a:rPr lang="en-US" dirty="0" smtClean="0">
                <a:ea typeface="ＭＳ Ｐゴシック"/>
                <a:cs typeface="ＭＳ Ｐゴシック"/>
              </a:rPr>
              <a:t>– Or – in other words – How the social commerce war is just starting.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A major power shift is taking place – from the merchant to the consumer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1595D3B6-799B-4450-A07E-E98D02D12673}" type="slidenum">
              <a:rPr lang="de-DE" smtClean="0"/>
              <a:pPr defTabSz="914400"/>
              <a:t>1</a:t>
            </a:fld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704850"/>
            <a:ext cx="6245225" cy="3513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http://allfacebook.de/news/facebook-nutzerzahlen-2012-in-deutschland-und-weltweit</a:t>
            </a:r>
          </a:p>
          <a:p>
            <a:r>
              <a:rPr lang="de-DE" dirty="0" smtClean="0"/>
              <a:t>http://www.focus.de/digital/internet/netzoekonomie-blog/social-media-twitter-erreicht-allzeithoch-in-deutschland_aid_714451.html</a:t>
            </a:r>
          </a:p>
          <a:p>
            <a:r>
              <a:rPr lang="de-DE" dirty="0" smtClean="0"/>
              <a:t>http://de.wikipedia.org/wiki/StudiVZ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CCC9E-5A35-4F0C-B2D0-F7C728D96F3C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704850"/>
            <a:ext cx="6245225" cy="3513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http://allfacebook.de/news/facebook-nutzerzahlen-2012-in-deutschland-und-weltweit</a:t>
            </a:r>
          </a:p>
          <a:p>
            <a:r>
              <a:rPr lang="de-DE" dirty="0" smtClean="0"/>
              <a:t>http://www.focus.de/digital/internet/netzoekonomie-blog/social-media-twitter-erreicht-allzeithoch-in-deutschland_aid_714451.html</a:t>
            </a:r>
          </a:p>
          <a:p>
            <a:r>
              <a:rPr lang="de-DE" dirty="0" smtClean="0"/>
              <a:t>http://de.wikipedia.org/wiki/StudiVZ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CCC9E-5A35-4F0C-B2D0-F7C728D96F3C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704850"/>
            <a:ext cx="6245225" cy="3513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http://allfacebook.de/news/facebook-nutzerzahlen-2012-in-deutschland-und-weltweit</a:t>
            </a:r>
          </a:p>
          <a:p>
            <a:r>
              <a:rPr lang="de-DE" dirty="0" smtClean="0"/>
              <a:t>http://www.focus.de/digital/internet/netzoekonomie-blog/social-media-twitter-erreicht-allzeithoch-in-deutschland_aid_714451.html</a:t>
            </a:r>
          </a:p>
          <a:p>
            <a:r>
              <a:rPr lang="de-DE" dirty="0" smtClean="0"/>
              <a:t>http://de.wikipedia.org/wiki/StudiVZ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CCC9E-5A35-4F0C-B2D0-F7C728D96F3C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704850"/>
            <a:ext cx="6245225" cy="3513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http://allfacebook.de/news/facebook-nutzerzahlen-2012-in-deutschland-und-weltweit</a:t>
            </a:r>
          </a:p>
          <a:p>
            <a:r>
              <a:rPr lang="de-DE" dirty="0" smtClean="0"/>
              <a:t>http://www.focus.de/digital/internet/netzoekonomie-blog/social-media-twitter-erreicht-allzeithoch-in-deutschland_aid_714451.html</a:t>
            </a:r>
          </a:p>
          <a:p>
            <a:r>
              <a:rPr lang="de-DE" dirty="0" smtClean="0"/>
              <a:t>http://de.wikipedia.org/wiki/StudiVZ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CCC9E-5A35-4F0C-B2D0-F7C728D96F3C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704850"/>
            <a:ext cx="6245225" cy="3513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http://www.jnkuaidi.cn/kdinfo/2008711/gn180.html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http://wenda.tianya.cn/wenda/thread?tid=3b21dc0214267d81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http://www.sto.cn/aboutus.asp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http://www.zjs.com.cn/WS_Aboutus/WS_AboutUs_index.aspx?id=7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http://www.tnt.com.cn/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http://www.ups.com/cn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http://cndxp.apac.fedex.com/serviceinfo/serviceinfo.html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http://www.hoau.net/wsfw/?id=2&amp;load=http://online.hoau.net:8080/THOMS/priceQueryResult.do?shipperCity=%25E5%258C%2597%25E4%25BA%25AC&amp;conCity=%25E4%25B8%258A%25E6%25B5%25B7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CCC9E-5A35-4F0C-B2D0-F7C728D96F3C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704850"/>
            <a:ext cx="6245225" cy="3513138"/>
          </a:xfrm>
          <a:ln/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… is silently taking place, two billion are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populating the online space already, until 2015 another billion will join.</a:t>
            </a:r>
          </a:p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3 billion people connected, globally! Ready to gather, more and more aware of their new power.</a:t>
            </a:r>
          </a:p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104A5370-AD31-456E-8E0B-7C41C5E7CA46}" type="slidenum">
              <a:rPr lang="de-DE" smtClean="0"/>
              <a:pPr defTabSz="914400"/>
              <a:t>42</a:t>
            </a:fld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704850"/>
            <a:ext cx="6245225" cy="3513138"/>
          </a:xfrm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000" smtClean="0">
                <a:ea typeface="ＭＳ Ｐゴシック"/>
                <a:cs typeface="ＭＳ Ｐゴシック"/>
              </a:rPr>
              <a:t>In Europe – Russia is Internet country # 2 and growing fast </a:t>
            </a:r>
          </a:p>
          <a:p>
            <a:endParaRPr lang="en-US" sz="1000" smtClean="0">
              <a:ea typeface="ＭＳ Ｐゴシック"/>
              <a:cs typeface="ＭＳ Ｐゴシック"/>
            </a:endParaRPr>
          </a:p>
          <a:p>
            <a:r>
              <a:rPr lang="en-US" sz="1000" smtClean="0">
                <a:ea typeface="ＭＳ Ｐゴシック"/>
                <a:cs typeface="ＭＳ Ｐゴシック"/>
              </a:rPr>
              <a:t>India has 120 mio Internet users – already the size of the Internet population of the US in the year 2000</a:t>
            </a:r>
          </a:p>
          <a:p>
            <a:endParaRPr lang="en-US" sz="1000" smtClean="0">
              <a:ea typeface="ＭＳ Ｐゴシック"/>
              <a:cs typeface="ＭＳ Ｐゴシック"/>
            </a:endParaRPr>
          </a:p>
          <a:p>
            <a:r>
              <a:rPr lang="en-US" sz="1000" smtClean="0">
                <a:ea typeface="ＭＳ Ｐゴシック"/>
                <a:cs typeface="ＭＳ Ｐゴシック"/>
              </a:rPr>
              <a:t>China has added 250 mio Internet users over the last 2 years. That is as many as the US has today. In total China already has 500 mio Internet users.</a:t>
            </a:r>
            <a:endParaRPr lang="en-US" sz="1000" i="1" smtClean="0">
              <a:ea typeface="ＭＳ Ｐゴシック"/>
              <a:cs typeface="ＭＳ Ｐゴシック"/>
            </a:endParaRPr>
          </a:p>
          <a:p>
            <a:endParaRPr lang="en-US" sz="1000" smtClean="0">
              <a:ea typeface="ＭＳ Ｐゴシック"/>
              <a:cs typeface="ＭＳ Ｐゴシック"/>
            </a:endParaRPr>
          </a:p>
          <a:p>
            <a:r>
              <a:rPr lang="en-US" sz="1000" smtClean="0">
                <a:ea typeface="ＭＳ Ｐゴシック"/>
                <a:cs typeface="ＭＳ Ｐゴシック"/>
              </a:rPr>
              <a:t>They all get connected. They all are potential customers of you – or your competition. </a:t>
            </a:r>
          </a:p>
          <a:p>
            <a:endParaRPr lang="en-US" sz="1000" smtClean="0">
              <a:ea typeface="ＭＳ Ｐゴシック"/>
              <a:cs typeface="ＭＳ Ｐゴシック"/>
            </a:endParaRPr>
          </a:p>
          <a:p>
            <a:r>
              <a:rPr lang="en-US" sz="1000" smtClean="0">
                <a:ea typeface="ＭＳ Ｐゴシック"/>
                <a:cs typeface="ＭＳ Ｐゴシック"/>
              </a:rPr>
              <a:t>And they may be your best friends and help you to build your business –</a:t>
            </a:r>
          </a:p>
          <a:p>
            <a:r>
              <a:rPr lang="en-US" sz="1000" smtClean="0">
                <a:ea typeface="ＭＳ Ｐゴシック"/>
                <a:cs typeface="ＭＳ Ｐゴシック"/>
              </a:rPr>
              <a:t>Or your fiercest enemy and bring down your brand in minutes.</a:t>
            </a:r>
          </a:p>
          <a:p>
            <a:endParaRPr lang="en-US" sz="1000" smtClean="0">
              <a:ea typeface="ＭＳ Ｐゴシック"/>
              <a:cs typeface="ＭＳ Ｐゴシック"/>
            </a:endParaRPr>
          </a:p>
          <a:p>
            <a:r>
              <a:rPr lang="en-US" sz="1000" smtClean="0">
                <a:ea typeface="ＭＳ Ｐゴシック"/>
                <a:cs typeface="ＭＳ Ｐゴシック"/>
              </a:rPr>
              <a:t>And this is true for a lot of players in the Internet market – even for the seemingly largest like facebook or google.</a:t>
            </a:r>
          </a:p>
          <a:p>
            <a:r>
              <a:rPr lang="en-US" sz="1000" smtClean="0">
                <a:ea typeface="ＭＳ Ｐゴシック"/>
                <a:cs typeface="ＭＳ Ｐゴシック"/>
              </a:rPr>
              <a:t>Do you remember MySpace? MySpace Who? Yes that MySpace that Rupert Murdock paid 580 mio for…</a:t>
            </a:r>
          </a:p>
          <a:p>
            <a:endParaRPr lang="en-US" sz="1000" smtClean="0">
              <a:ea typeface="ＭＳ Ｐゴシック"/>
              <a:cs typeface="ＭＳ Ｐゴシック"/>
            </a:endParaRPr>
          </a:p>
          <a:p>
            <a:r>
              <a:rPr lang="en-US" sz="1000" smtClean="0">
                <a:ea typeface="ＭＳ Ｐゴシック"/>
                <a:cs typeface="ＭＳ Ｐゴシック"/>
              </a:rPr>
              <a:t>With the massive shift in the online population there is no guarantee that in 10 years from now the next generation will ask facebook who?</a:t>
            </a:r>
          </a:p>
          <a:p>
            <a:r>
              <a:rPr lang="en-US" sz="1000" smtClean="0">
                <a:ea typeface="ＭＳ Ｐゴシック"/>
                <a:cs typeface="ＭＳ Ｐゴシック"/>
              </a:rPr>
              <a:t>Out of the 500 mio Chinese Internet users, a mere 1 % is on Facebook. There is no guarantee that the others will </a:t>
            </a:r>
          </a:p>
          <a:p>
            <a:r>
              <a:rPr lang="en-US" sz="1000" smtClean="0">
                <a:ea typeface="ＭＳ Ｐゴシック"/>
                <a:cs typeface="ＭＳ Ｐゴシック"/>
              </a:rPr>
              <a:t>follow on face book. But I believe that there is a guarantee that there will be a Chinese counterpart of facebook, just like baidu for Google,</a:t>
            </a:r>
          </a:p>
          <a:p>
            <a:r>
              <a:rPr lang="en-US" sz="1000" smtClean="0">
                <a:ea typeface="ＭＳ Ｐゴシック"/>
                <a:cs typeface="ＭＳ Ｐゴシック"/>
              </a:rPr>
              <a:t>Just like weibo for twitter, just like dangdang for amazon. </a:t>
            </a:r>
          </a:p>
          <a:p>
            <a:endParaRPr lang="en-US" sz="1000" smtClean="0">
              <a:ea typeface="ＭＳ Ｐゴシック"/>
              <a:cs typeface="ＭＳ Ｐゴシック"/>
            </a:endParaRPr>
          </a:p>
          <a:p>
            <a:r>
              <a:rPr lang="en-US" sz="1000" smtClean="0">
                <a:ea typeface="ＭＳ Ｐゴシック"/>
                <a:cs typeface="ＭＳ Ｐゴシック"/>
              </a:rPr>
              <a:t>So for retailers and manufacturers there are a lot of unknowns, but for now it is clear that…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30CCE533-9CB7-4BA0-B20E-15EB9B51960B}" type="slidenum">
              <a:rPr lang="de-DE" smtClean="0"/>
              <a:pPr defTabSz="914400"/>
              <a:t>43</a:t>
            </a:fld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704850"/>
            <a:ext cx="6245225" cy="3513138"/>
          </a:xfrm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These are the new shopping advisors.</a:t>
            </a:r>
          </a:p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With an enormous influence on how and what your customers are buying and even worse – not buying.</a:t>
            </a:r>
          </a:p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Wherever and whenever you look, there are millions of people buying online. Right here, right there, right now. </a:t>
            </a:r>
          </a:p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Ready to give advice – for your business, or against you!</a:t>
            </a: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869C8834-6542-4736-B5C2-32FB531CE651}" type="slidenum">
              <a:rPr lang="de-DE" smtClean="0"/>
              <a:pPr defTabSz="914400"/>
              <a:t>44</a:t>
            </a:fld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704850"/>
            <a:ext cx="6245225" cy="3513138"/>
          </a:xfrm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So the challenges are to sell in all currencies, all languages, in different legal systems into different social networks,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Against fierce competition.</a:t>
            </a: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A943B38C-AAC7-442B-B061-BB2E44C57340}" type="slidenum">
              <a:rPr lang="de-DE" smtClean="0"/>
              <a:pPr defTabSz="914400"/>
              <a:t>45</a:t>
            </a:fld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704850"/>
            <a:ext cx="6245225" cy="3513138"/>
          </a:xfrm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This is your new shopfront – or should I say – it is the storefront that the consumer owns?</a:t>
            </a:r>
          </a:p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10s of millions of these new shopfronts are already in the hands of your customers.</a:t>
            </a:r>
          </a:p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And many more are expected to make use of the storefront that they can take with them</a:t>
            </a:r>
          </a:p>
          <a:p>
            <a:endParaRPr lang="en-US" smtClean="0">
              <a:ea typeface="ＭＳ Ｐゴシック"/>
              <a:cs typeface="ＭＳ Ｐゴシック"/>
            </a:endParaRPr>
          </a:p>
          <a:p>
            <a:r>
              <a:rPr lang="en-US" smtClean="0">
                <a:ea typeface="ＭＳ Ｐゴシック"/>
                <a:cs typeface="ＭＳ Ｐゴシック"/>
              </a:rPr>
              <a:t>It’s their choice and they expect to have the door and checkout right next to that new storefront.</a:t>
            </a:r>
          </a:p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35548FCF-DEBB-4200-885C-E887B4812E03}" type="slidenum">
              <a:rPr lang="de-DE" smtClean="0"/>
              <a:pPr defTabSz="914400"/>
              <a:t>46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704850"/>
            <a:ext cx="6245225" cy="3513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CCC9E-5A35-4F0C-B2D0-F7C728D96F3C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704850"/>
            <a:ext cx="6245225" cy="3513138"/>
          </a:xfrm>
          <a:ln/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500 years consumers were prepared to wait for year. 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Today – time is one of your biggest enemies. If consumers have to wait longer longer than 40 seconds they go and see your competition.</a:t>
            </a:r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47ECA206-21DA-49DB-BF0B-B1EB1731AA1C}" type="slidenum">
              <a:rPr lang="de-DE" smtClean="0"/>
              <a:pPr defTabSz="914400"/>
              <a:t>47</a:t>
            </a:fld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704850"/>
            <a:ext cx="6245225" cy="3513138"/>
          </a:xfrm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  <a:ea typeface="ＭＳ Ｐゴシック"/>
                <a:cs typeface="ＭＳ Ｐゴシック"/>
              </a:rPr>
              <a:t>Today – there is no more waiting times, no more latency. </a:t>
            </a:r>
          </a:p>
          <a:p>
            <a:pPr>
              <a:lnSpc>
                <a:spcPct val="90000"/>
              </a:lnSpc>
            </a:pPr>
            <a:endParaRPr lang="en-US" smtClean="0">
              <a:solidFill>
                <a:schemeClr val="bg1"/>
              </a:solidFill>
              <a:ea typeface="ＭＳ Ｐゴシック"/>
              <a:cs typeface="ＭＳ Ｐゴシック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  <a:ea typeface="ＭＳ Ｐゴシック"/>
                <a:cs typeface="ＭＳ Ｐゴシック"/>
              </a:rPr>
              <a:t>All these challenges need to be solved and mastered by the modern ShopManager. </a:t>
            </a:r>
          </a:p>
          <a:p>
            <a:pPr>
              <a:lnSpc>
                <a:spcPct val="90000"/>
              </a:lnSpc>
            </a:pPr>
            <a:endParaRPr lang="en-US" smtClean="0">
              <a:solidFill>
                <a:schemeClr val="bg1"/>
              </a:solidFill>
              <a:ea typeface="ＭＳ Ｐゴシック"/>
              <a:cs typeface="ＭＳ Ｐゴシック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solidFill>
                  <a:schemeClr val="bg1"/>
                </a:solidFill>
                <a:ea typeface="ＭＳ Ｐゴシック"/>
                <a:cs typeface="ＭＳ Ｐゴシック"/>
              </a:rPr>
              <a:t>All these challenges – time, latency, beating amazon …</a:t>
            </a: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27D14BAB-9761-4CC4-BA59-978E3E2E0965}" type="slidenum">
              <a:rPr lang="de-DE" smtClean="0"/>
              <a:pPr defTabSz="914400"/>
              <a:t>48</a:t>
            </a:fld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704850"/>
            <a:ext cx="6245225" cy="3513138"/>
          </a:xfrm>
          <a:ln/>
        </p:spPr>
      </p:sp>
      <p:sp>
        <p:nvSpPr>
          <p:cNvPr id="808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-  use your smartphone to read this price tag… 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If you do, you’ll be in for a special treat.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Thank you.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(LOOK AT THE AUDIENCE AND SMILE)</a:t>
            </a:r>
          </a:p>
          <a:p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4400"/>
            <a:fld id="{979C1635-0A97-46AC-8B61-58DE7A5C1D8E}" type="slidenum">
              <a:rPr lang="de-DE" smtClean="0"/>
              <a:pPr defTabSz="914400"/>
              <a:t>50</a:t>
            </a:fld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704850"/>
            <a:ext cx="6245225" cy="3513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CCC9E-5A35-4F0C-B2D0-F7C728D96F3C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704850"/>
            <a:ext cx="6245225" cy="3513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CCC9E-5A35-4F0C-B2D0-F7C728D96F3C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704850"/>
            <a:ext cx="6245225" cy="3513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CCC9E-5A35-4F0C-B2D0-F7C728D96F3C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704850"/>
            <a:ext cx="6245225" cy="3513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http://allfacebook.de/news/facebook-nutzerzahlen-2012-in-deutschland-und-weltweit</a:t>
            </a:r>
          </a:p>
          <a:p>
            <a:r>
              <a:rPr lang="de-DE" dirty="0" smtClean="0"/>
              <a:t>http://www.focus.de/digital/internet/netzoekonomie-blog/social-media-twitter-erreicht-allzeithoch-in-deutschland_aid_714451.html</a:t>
            </a:r>
          </a:p>
          <a:p>
            <a:r>
              <a:rPr lang="de-DE" dirty="0" smtClean="0"/>
              <a:t>http://de.wikipedia.org/wiki/StudiVZ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CCC9E-5A35-4F0C-B2D0-F7C728D96F3C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704850"/>
            <a:ext cx="6245225" cy="3513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http://allfacebook.de/news/facebook-nutzerzahlen-2012-in-deutschland-und-weltweit</a:t>
            </a:r>
          </a:p>
          <a:p>
            <a:r>
              <a:rPr lang="de-DE" dirty="0" smtClean="0"/>
              <a:t>http://www.focus.de/digital/internet/netzoekonomie-blog/social-media-twitter-erreicht-allzeithoch-in-deutschland_aid_714451.html</a:t>
            </a:r>
          </a:p>
          <a:p>
            <a:r>
              <a:rPr lang="de-DE" dirty="0" smtClean="0"/>
              <a:t>http://de.wikipedia.org/wiki/StudiVZ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CCC9E-5A35-4F0C-B2D0-F7C728D96F3C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704850"/>
            <a:ext cx="6245225" cy="3513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http://allfacebook.de/news/facebook-nutzerzahlen-2012-in-deutschland-und-weltweit</a:t>
            </a:r>
          </a:p>
          <a:p>
            <a:r>
              <a:rPr lang="de-DE" dirty="0" smtClean="0"/>
              <a:t>http://www.focus.de/digital/internet/netzoekonomie-blog/social-media-twitter-erreicht-allzeithoch-in-deutschland_aid_714451.html</a:t>
            </a:r>
          </a:p>
          <a:p>
            <a:r>
              <a:rPr lang="de-DE" dirty="0" smtClean="0"/>
              <a:t>http://de.wikipedia.org/wiki/StudiVZ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CCC9E-5A35-4F0C-B2D0-F7C728D96F3C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704850"/>
            <a:ext cx="6245225" cy="3513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http://allfacebook.de/news/facebook-nutzerzahlen-2012-in-deutschland-und-weltweit</a:t>
            </a:r>
          </a:p>
          <a:p>
            <a:r>
              <a:rPr lang="de-DE" dirty="0" smtClean="0"/>
              <a:t>http://www.focus.de/digital/internet/netzoekonomie-blog/social-media-twitter-erreicht-allzeithoch-in-deutschland_aid_714451.html</a:t>
            </a:r>
          </a:p>
          <a:p>
            <a:r>
              <a:rPr lang="de-DE" dirty="0" smtClean="0"/>
              <a:t>http://de.wikipedia.org/wiki/StudiVZ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2CCC9E-5A35-4F0C-B2D0-F7C728D96F3C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shop.de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thebakery.com/" TargetMode="External"/><Relationship Id="rId5" Type="http://schemas.openxmlformats.org/officeDocument/2006/relationships/hyperlink" Target="http://www.soquero.de/" TargetMode="External"/><Relationship Id="rId4" Type="http://schemas.openxmlformats.org/officeDocument/2006/relationships/hyperlink" Target="http://www.intershop.com/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shop.com/" TargetMode="External"/><Relationship Id="rId2" Type="http://schemas.openxmlformats.org/officeDocument/2006/relationships/hyperlink" Target="http://www.intershop.de/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www.thebakery.com/" TargetMode="External"/><Relationship Id="rId4" Type="http://schemas.openxmlformats.org/officeDocument/2006/relationships/hyperlink" Target="http://www.soquero.de/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ntershop_weiss_gedre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570165"/>
            <a:ext cx="823913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ntershop_weiss_gedre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570165"/>
            <a:ext cx="823913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56000" y="2565000"/>
            <a:ext cx="7056000" cy="567000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56000" y="3645000"/>
            <a:ext cx="7056000" cy="540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dark grey -  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thout content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thout 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©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-31749"/>
            <a:ext cx="1422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-171450" y="4608513"/>
            <a:ext cx="9067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lnSpc>
                <a:spcPct val="90000"/>
              </a:lnSpc>
              <a:spcBef>
                <a:spcPct val="15000"/>
              </a:spcBef>
              <a:spcAft>
                <a:spcPts val="0"/>
              </a:spcAft>
              <a:buClr>
                <a:srgbClr val="17588A"/>
              </a:buClr>
              <a:buFont typeface="Arial" pitchFamily="34" charset="0"/>
              <a:buChar char=" "/>
              <a:defRPr/>
            </a:pPr>
            <a:r>
              <a:rPr lang="en-US" sz="1050" dirty="0">
                <a:solidFill>
                  <a:schemeClr val="bg1"/>
                </a:solidFill>
                <a:latin typeface="+mn-lt"/>
                <a:cs typeface="Arial" charset="0"/>
              </a:rPr>
              <a:t>© 2011 </a:t>
            </a:r>
            <a:r>
              <a:rPr lang="en-US" sz="1050" dirty="0" err="1">
                <a:solidFill>
                  <a:schemeClr val="bg1"/>
                </a:solidFill>
                <a:latin typeface="+mn-lt"/>
                <a:cs typeface="Arial" charset="0"/>
              </a:rPr>
              <a:t>Intershop</a:t>
            </a:r>
            <a:r>
              <a:rPr lang="en-US" sz="1050" dirty="0">
                <a:solidFill>
                  <a:schemeClr val="bg1"/>
                </a:solidFill>
                <a:latin typeface="+mn-lt"/>
                <a:cs typeface="Arial" charset="0"/>
              </a:rPr>
              <a:t>® Communications AG. All rights reserved. All other trademarks are the property of their respective owners.</a:t>
            </a:r>
            <a:endParaRPr lang="de-DE" sz="4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0825" y="3151188"/>
            <a:ext cx="180022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/>
                </a:solidFill>
                <a:latin typeface="Intershop" pitchFamily="34" charset="0"/>
              </a:rPr>
              <a:t>Corporate Headquarters:</a:t>
            </a:r>
            <a:r>
              <a:rPr lang="en-US" sz="1000" dirty="0">
                <a:solidFill>
                  <a:schemeClr val="bg1"/>
                </a:solidFill>
                <a:latin typeface="Intershop" pitchFamily="34" charset="0"/>
              </a:rPr>
              <a:t/>
            </a:r>
            <a:br>
              <a:rPr lang="en-US" sz="1000" dirty="0">
                <a:solidFill>
                  <a:schemeClr val="bg1"/>
                </a:solidFill>
                <a:latin typeface="Intershop" pitchFamily="34" charset="0"/>
              </a:rPr>
            </a:br>
            <a:r>
              <a:rPr lang="en-US" sz="1000" b="1" dirty="0" err="1">
                <a:solidFill>
                  <a:schemeClr val="bg1"/>
                </a:solidFill>
                <a:latin typeface="Intershop" pitchFamily="34" charset="0"/>
              </a:rPr>
              <a:t>Intershop</a:t>
            </a:r>
            <a:r>
              <a:rPr lang="en-US" sz="1000" b="1" dirty="0">
                <a:solidFill>
                  <a:schemeClr val="bg1"/>
                </a:solidFill>
                <a:latin typeface="Intershop" pitchFamily="34" charset="0"/>
              </a:rPr>
              <a:t> Communications AG</a:t>
            </a:r>
            <a:r>
              <a:rPr lang="en-US" sz="1000" dirty="0">
                <a:solidFill>
                  <a:schemeClr val="bg1"/>
                </a:solidFill>
                <a:latin typeface="Intershop" pitchFamily="34" charset="0"/>
              </a:rPr>
              <a:t/>
            </a:r>
            <a:br>
              <a:rPr lang="en-US" sz="1000" dirty="0">
                <a:solidFill>
                  <a:schemeClr val="bg1"/>
                </a:solidFill>
                <a:latin typeface="Intershop" pitchFamily="34" charset="0"/>
              </a:rPr>
            </a:br>
            <a:r>
              <a:rPr lang="en-US" sz="1000" dirty="0" err="1">
                <a:solidFill>
                  <a:schemeClr val="bg1"/>
                </a:solidFill>
                <a:latin typeface="Intershop" pitchFamily="34" charset="0"/>
              </a:rPr>
              <a:t>Intershop</a:t>
            </a:r>
            <a:r>
              <a:rPr lang="en-US" sz="1000" dirty="0">
                <a:solidFill>
                  <a:schemeClr val="bg1"/>
                </a:solidFill>
                <a:latin typeface="Intershop" pitchFamily="34" charset="0"/>
              </a:rPr>
              <a:t> Tower</a:t>
            </a:r>
            <a:r>
              <a:rPr lang="en-US" sz="1000">
                <a:solidFill>
                  <a:schemeClr val="bg1"/>
                </a:solidFill>
                <a:latin typeface="Intershop" pitchFamily="34" charset="0"/>
              </a:rPr>
              <a:t/>
            </a:r>
            <a:br>
              <a:rPr lang="en-US" sz="1000">
                <a:solidFill>
                  <a:schemeClr val="bg1"/>
                </a:solidFill>
                <a:latin typeface="Intershop" pitchFamily="34" charset="0"/>
              </a:rPr>
            </a:br>
            <a:r>
              <a:rPr lang="en-US" sz="1000">
                <a:solidFill>
                  <a:schemeClr val="bg1"/>
                </a:solidFill>
                <a:latin typeface="Intershop" pitchFamily="34" charset="0"/>
              </a:rPr>
              <a:t>07740 Jena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Intershop" pitchFamily="34" charset="0"/>
              </a:rPr>
              <a:t>Germany</a:t>
            </a:r>
            <a:endParaRPr lang="en-US" sz="1000" dirty="0">
              <a:solidFill>
                <a:schemeClr val="bg1"/>
              </a:solidFill>
              <a:latin typeface="Intershop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  <a:latin typeface="Intershop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Intershop" pitchFamily="34" charset="0"/>
              </a:rPr>
              <a:t/>
            </a:r>
            <a:br>
              <a:rPr lang="en-US" sz="1000">
                <a:solidFill>
                  <a:schemeClr val="bg1"/>
                </a:solidFill>
                <a:latin typeface="Intershop" pitchFamily="34" charset="0"/>
              </a:rPr>
            </a:br>
            <a:r>
              <a:rPr lang="en-US" sz="1000">
                <a:solidFill>
                  <a:schemeClr val="bg1"/>
                </a:solidFill>
                <a:latin typeface="Intershop" pitchFamily="34" charset="0"/>
              </a:rPr>
              <a:t>Phone:          +49 (3641) 50-0</a:t>
            </a:r>
            <a:br>
              <a:rPr lang="en-US" sz="1000">
                <a:solidFill>
                  <a:schemeClr val="bg1"/>
                </a:solidFill>
                <a:latin typeface="Intershop" pitchFamily="34" charset="0"/>
              </a:rPr>
            </a:br>
            <a:r>
              <a:rPr lang="en-US" sz="1000">
                <a:solidFill>
                  <a:schemeClr val="bg1"/>
                </a:solidFill>
                <a:latin typeface="Intershop" pitchFamily="34" charset="0"/>
              </a:rPr>
              <a:t>Fax:                +49 (3641) 50-1111</a:t>
            </a:r>
            <a:br>
              <a:rPr lang="en-US" sz="1000">
                <a:solidFill>
                  <a:schemeClr val="bg1"/>
                </a:solidFill>
                <a:latin typeface="Intershop" pitchFamily="34" charset="0"/>
              </a:rPr>
            </a:br>
            <a:r>
              <a:rPr lang="en-US" sz="1000">
                <a:solidFill>
                  <a:schemeClr val="bg1"/>
                </a:solidFill>
                <a:latin typeface="Intershop" pitchFamily="34" charset="0"/>
              </a:rPr>
              <a:t>info@intershop.com</a:t>
            </a:r>
            <a:br>
              <a:rPr lang="en-US" sz="1000">
                <a:solidFill>
                  <a:schemeClr val="bg1"/>
                </a:solidFill>
                <a:latin typeface="Intershop" pitchFamily="34" charset="0"/>
              </a:rPr>
            </a:br>
            <a:r>
              <a:rPr lang="en-US" sz="1000">
                <a:solidFill>
                  <a:schemeClr val="bg1"/>
                </a:solidFill>
                <a:latin typeface="Intershop" pitchFamily="34" charset="0"/>
                <a:hlinkClick r:id="rId3"/>
              </a:rPr>
              <a:t>www.intershop.com</a:t>
            </a:r>
            <a:endParaRPr lang="de-DE" sz="1000" dirty="0">
              <a:solidFill>
                <a:schemeClr val="bg1"/>
              </a:solidFill>
              <a:latin typeface="Intershop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35229" y="3151188"/>
            <a:ext cx="184626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bg1"/>
                </a:solidFill>
                <a:latin typeface="Intershop" pitchFamily="34" charset="0"/>
              </a:rPr>
              <a:t>Americas Headquarters:</a:t>
            </a:r>
            <a:r>
              <a:rPr lang="en-US" sz="1000" dirty="0">
                <a:solidFill>
                  <a:schemeClr val="bg1"/>
                </a:solidFill>
                <a:latin typeface="Intershop" pitchFamily="34" charset="0"/>
              </a:rPr>
              <a:t/>
            </a:r>
            <a:br>
              <a:rPr lang="en-US" sz="1000" dirty="0">
                <a:solidFill>
                  <a:schemeClr val="bg1"/>
                </a:solidFill>
                <a:latin typeface="Intershop" pitchFamily="34" charset="0"/>
              </a:rPr>
            </a:br>
            <a:r>
              <a:rPr lang="en-US" sz="1000" b="1" dirty="0" err="1">
                <a:solidFill>
                  <a:schemeClr val="bg1"/>
                </a:solidFill>
                <a:latin typeface="Intershop" pitchFamily="34" charset="0"/>
              </a:rPr>
              <a:t>Intershop</a:t>
            </a:r>
            <a:r>
              <a:rPr lang="en-US" sz="1000" b="1" dirty="0">
                <a:solidFill>
                  <a:schemeClr val="bg1"/>
                </a:solidFill>
                <a:latin typeface="Intershop" pitchFamily="34" charset="0"/>
              </a:rPr>
              <a:t> Communications, Inc.</a:t>
            </a:r>
            <a:br>
              <a:rPr lang="en-US" sz="1000" b="1" dirty="0">
                <a:solidFill>
                  <a:schemeClr val="bg1"/>
                </a:solidFill>
                <a:latin typeface="Intershop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Intershop" pitchFamily="34" charset="0"/>
              </a:rPr>
              <a:t>282 2nd Street, </a:t>
            </a:r>
            <a:r>
              <a:rPr lang="de-DE" sz="1000" dirty="0">
                <a:solidFill>
                  <a:schemeClr val="bg1"/>
                </a:solidFill>
                <a:latin typeface="Intershop" pitchFamily="34" charset="0"/>
              </a:rPr>
              <a:t>Suite</a:t>
            </a:r>
            <a:r>
              <a:rPr lang="de-DE" sz="1000" i="1" dirty="0">
                <a:latin typeface="Intershop" pitchFamily="34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Intershop" pitchFamily="34" charset="0"/>
              </a:rPr>
              <a:t>303</a:t>
            </a:r>
            <a:br>
              <a:rPr lang="en-US" sz="1000" dirty="0">
                <a:solidFill>
                  <a:schemeClr val="bg1"/>
                </a:solidFill>
                <a:latin typeface="Intershop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Intershop" pitchFamily="34" charset="0"/>
              </a:rPr>
              <a:t>San Francisco, </a:t>
            </a:r>
            <a:r>
              <a:rPr lang="en-US" sz="1000">
                <a:solidFill>
                  <a:schemeClr val="bg1"/>
                </a:solidFill>
                <a:latin typeface="Intershop" pitchFamily="34" charset="0"/>
              </a:rPr>
              <a:t>CA 94105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Intershop" pitchFamily="34" charset="0"/>
              </a:rPr>
              <a:t>USA</a:t>
            </a:r>
            <a:endParaRPr lang="en-US" sz="1000" dirty="0">
              <a:solidFill>
                <a:schemeClr val="bg1"/>
              </a:solidFill>
              <a:latin typeface="Intershop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  <a:latin typeface="Intershop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chemeClr val="bg1"/>
              </a:solidFill>
              <a:latin typeface="Intershop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Intershop" pitchFamily="34" charset="0"/>
              </a:rPr>
              <a:t>Phone:          +1 (415) 844-1500</a:t>
            </a:r>
            <a:br>
              <a:rPr lang="en-US" sz="1000">
                <a:solidFill>
                  <a:schemeClr val="bg1"/>
                </a:solidFill>
                <a:latin typeface="Intershop" pitchFamily="34" charset="0"/>
              </a:rPr>
            </a:br>
            <a:r>
              <a:rPr lang="en-US" sz="1000">
                <a:solidFill>
                  <a:schemeClr val="bg1"/>
                </a:solidFill>
                <a:latin typeface="Intershop" pitchFamily="34" charset="0"/>
              </a:rPr>
              <a:t>Fax:                +1 (415) 844-3800</a:t>
            </a:r>
            <a:r>
              <a:rPr lang="en-US" sz="1000" dirty="0">
                <a:solidFill>
                  <a:schemeClr val="bg1"/>
                </a:solidFill>
                <a:latin typeface="Intershop" pitchFamily="34" charset="0"/>
              </a:rPr>
              <a:t/>
            </a:r>
            <a:br>
              <a:rPr lang="en-US" sz="1000" dirty="0">
                <a:solidFill>
                  <a:schemeClr val="bg1"/>
                </a:solidFill>
                <a:latin typeface="Intershop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Intershop" pitchFamily="34" charset="0"/>
              </a:rPr>
              <a:t>info@intershop.com</a:t>
            </a:r>
            <a:br>
              <a:rPr lang="en-US" sz="1000" dirty="0">
                <a:solidFill>
                  <a:schemeClr val="bg1"/>
                </a:solidFill>
                <a:latin typeface="Intershop" pitchFamily="34" charset="0"/>
              </a:rPr>
            </a:br>
            <a:r>
              <a:rPr lang="en-US" sz="1000" dirty="0">
                <a:solidFill>
                  <a:schemeClr val="bg1"/>
                </a:solidFill>
                <a:latin typeface="Intershop" pitchFamily="34" charset="0"/>
                <a:hlinkClick r:id="rId4"/>
              </a:rPr>
              <a:t>www.intershop.com</a:t>
            </a:r>
            <a:r>
              <a:rPr lang="en-US" sz="1000" dirty="0">
                <a:solidFill>
                  <a:schemeClr val="bg1"/>
                </a:solidFill>
                <a:latin typeface="Intershop" pitchFamily="34" charset="0"/>
              </a:rPr>
              <a:t> </a:t>
            </a:r>
            <a:endParaRPr lang="de-DE" sz="1000" dirty="0">
              <a:solidFill>
                <a:schemeClr val="bg1"/>
              </a:solidFill>
              <a:latin typeface="Intershop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65667" y="3246440"/>
            <a:ext cx="175577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err="1">
                <a:solidFill>
                  <a:schemeClr val="bg1"/>
                </a:solidFill>
                <a:latin typeface="Intershop" pitchFamily="34" charset="0"/>
              </a:rPr>
              <a:t>SoQuero</a:t>
            </a:r>
            <a:r>
              <a:rPr lang="en-US" sz="1000" b="1">
                <a:solidFill>
                  <a:schemeClr val="bg1"/>
                </a:solidFill>
                <a:latin typeface="Intershop" pitchFamily="34" charset="0"/>
              </a:rPr>
              <a:t> GmbH</a:t>
            </a:r>
            <a:r>
              <a:rPr lang="en-US" sz="1000" dirty="0">
                <a:solidFill>
                  <a:schemeClr val="bg1"/>
                </a:solidFill>
                <a:latin typeface="Intershop" pitchFamily="34" charset="0"/>
              </a:rPr>
              <a:t/>
            </a:r>
            <a:br>
              <a:rPr lang="en-US" sz="1000" dirty="0">
                <a:solidFill>
                  <a:schemeClr val="bg1"/>
                </a:solidFill>
                <a:latin typeface="Intershop" pitchFamily="34" charset="0"/>
              </a:rPr>
            </a:br>
            <a:r>
              <a:rPr lang="en-US" sz="1000" err="1">
                <a:solidFill>
                  <a:schemeClr val="bg1"/>
                </a:solidFill>
                <a:latin typeface="Intershop" pitchFamily="34" charset="0"/>
              </a:rPr>
              <a:t>Ludwigstraße</a:t>
            </a:r>
            <a:r>
              <a:rPr lang="en-US" sz="1000">
                <a:solidFill>
                  <a:schemeClr val="bg1"/>
                </a:solidFill>
                <a:latin typeface="Intershop" pitchFamily="34" charset="0"/>
              </a:rPr>
              <a:t> 31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Intershop" pitchFamily="34" charset="0"/>
              </a:rPr>
              <a:t>60327 </a:t>
            </a:r>
            <a:r>
              <a:rPr lang="en-US" sz="1000" dirty="0">
                <a:solidFill>
                  <a:schemeClr val="bg1"/>
                </a:solidFill>
                <a:latin typeface="Intershop" pitchFamily="34" charset="0"/>
              </a:rPr>
              <a:t>Frankfurt </a:t>
            </a:r>
            <a:r>
              <a:rPr lang="en-US" sz="1000">
                <a:solidFill>
                  <a:schemeClr val="bg1"/>
                </a:solidFill>
                <a:latin typeface="Intershop" pitchFamily="34" charset="0"/>
              </a:rPr>
              <a:t>am Main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Intershop" pitchFamily="34" charset="0"/>
              </a:rPr>
              <a:t>Germany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  <a:latin typeface="Intershop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  <a:latin typeface="Intershop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Intershop" pitchFamily="34" charset="0"/>
              </a:rPr>
              <a:t>Phone:          +49 (69) 25 49 49-0</a:t>
            </a:r>
            <a:br>
              <a:rPr lang="en-US" sz="1000">
                <a:solidFill>
                  <a:schemeClr val="bg1"/>
                </a:solidFill>
                <a:latin typeface="Intershop" pitchFamily="34" charset="0"/>
              </a:rPr>
            </a:br>
            <a:r>
              <a:rPr lang="en-US" sz="1000">
                <a:solidFill>
                  <a:schemeClr val="bg1"/>
                </a:solidFill>
                <a:latin typeface="Intershop" pitchFamily="34" charset="0"/>
              </a:rPr>
              <a:t>Fax:                +49 (69) 25 49 49-49</a:t>
            </a:r>
            <a:br>
              <a:rPr lang="en-US" sz="1000">
                <a:solidFill>
                  <a:schemeClr val="bg1"/>
                </a:solidFill>
                <a:latin typeface="Intershop" pitchFamily="34" charset="0"/>
              </a:rPr>
            </a:br>
            <a:r>
              <a:rPr lang="en-US" sz="1000">
                <a:solidFill>
                  <a:schemeClr val="bg1"/>
                </a:solidFill>
                <a:latin typeface="Intershop" pitchFamily="34" charset="0"/>
              </a:rPr>
              <a:t>info@soquero.com</a:t>
            </a:r>
            <a:br>
              <a:rPr lang="en-US" sz="1000">
                <a:solidFill>
                  <a:schemeClr val="bg1"/>
                </a:solidFill>
                <a:latin typeface="Intershop" pitchFamily="34" charset="0"/>
              </a:rPr>
            </a:br>
            <a:r>
              <a:rPr lang="en-US" sz="1000">
                <a:solidFill>
                  <a:schemeClr val="bg1"/>
                </a:solidFill>
                <a:latin typeface="Intershop" pitchFamily="34" charset="0"/>
                <a:hlinkClick r:id="rId5"/>
              </a:rPr>
              <a:t>www.soquero.com</a:t>
            </a:r>
            <a:endParaRPr lang="de-DE" sz="1000" dirty="0">
              <a:solidFill>
                <a:schemeClr val="bg1"/>
              </a:solidFill>
              <a:latin typeface="Intershop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805617" y="3248027"/>
            <a:ext cx="1798637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err="1">
                <a:solidFill>
                  <a:schemeClr val="bg1"/>
                </a:solidFill>
                <a:latin typeface="Intershop" pitchFamily="34" charset="0"/>
              </a:rPr>
              <a:t>TheBakery</a:t>
            </a:r>
            <a:r>
              <a:rPr lang="en-US" sz="1000" b="1" dirty="0">
                <a:solidFill>
                  <a:schemeClr val="bg1"/>
                </a:solidFill>
                <a:latin typeface="Intershop" pitchFamily="34" charset="0"/>
              </a:rPr>
              <a:t> GmbH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bg1"/>
                </a:solidFill>
                <a:latin typeface="Intershop" pitchFamily="34" charset="0"/>
              </a:rPr>
              <a:t>Monbijouplatz</a:t>
            </a:r>
            <a:r>
              <a:rPr lang="en-US" sz="1000" dirty="0">
                <a:solidFill>
                  <a:schemeClr val="bg1"/>
                </a:solidFill>
                <a:latin typeface="Intershop" pitchFamily="34" charset="0"/>
              </a:rPr>
              <a:t> 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Intershop" pitchFamily="34" charset="0"/>
              </a:rPr>
              <a:t>10178 Berlin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Intershop" pitchFamily="34" charset="0"/>
              </a:rPr>
              <a:t>Germany</a:t>
            </a:r>
            <a:endParaRPr lang="en-US" sz="1000" dirty="0">
              <a:solidFill>
                <a:schemeClr val="bg1"/>
              </a:solidFill>
              <a:latin typeface="Intershop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  <a:latin typeface="Intershop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bg1"/>
              </a:solidFill>
              <a:latin typeface="Intershop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Intershop" pitchFamily="34" charset="0"/>
              </a:rPr>
              <a:t>Phone:          +49 (30) 288 85 88-0</a:t>
            </a:r>
            <a:endParaRPr lang="en-US" sz="1000" dirty="0">
              <a:solidFill>
                <a:schemeClr val="bg1"/>
              </a:solidFill>
              <a:latin typeface="Intershop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bg1"/>
                </a:solidFill>
                <a:latin typeface="Intershop" pitchFamily="34" charset="0"/>
              </a:rPr>
              <a:t>Fax:                +49 (30) 288 85 88-10</a:t>
            </a:r>
            <a:endParaRPr lang="en-US" sz="1000" dirty="0">
              <a:solidFill>
                <a:schemeClr val="bg1"/>
              </a:solidFill>
              <a:latin typeface="Intershop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/>
                </a:solidFill>
                <a:latin typeface="Intershop" pitchFamily="34" charset="0"/>
              </a:rPr>
              <a:t>info@thebakery.com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bg1"/>
                </a:solidFill>
                <a:latin typeface="Intershop" pitchFamily="34" charset="0"/>
                <a:hlinkClick r:id="rId6"/>
              </a:rPr>
              <a:t>www.thebakery.com</a:t>
            </a:r>
            <a:endParaRPr lang="de-DE" sz="1000" dirty="0">
              <a:solidFill>
                <a:schemeClr val="bg1"/>
              </a:solidFill>
              <a:latin typeface="Intershop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-31749"/>
            <a:ext cx="1422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Content with water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867" y="303502"/>
            <a:ext cx="8498311" cy="438581"/>
          </a:xfrm>
        </p:spPr>
        <p:txBody>
          <a:bodyPr>
            <a:noAutofit/>
          </a:bodyPr>
          <a:lstStyle>
            <a:lvl1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51570"/>
            <a:ext cx="8496944" cy="3780420"/>
          </a:xfrm>
        </p:spPr>
        <p:txBody>
          <a:bodyPr/>
          <a:lstStyle>
            <a:lvl1pPr>
              <a:buFont typeface="Wingdings" pitchFamily="2" charset="2"/>
              <a:buNone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ntershop_weiss_gedre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68577"/>
            <a:ext cx="617538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56000" y="2565000"/>
            <a:ext cx="7056000" cy="567000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56000" y="3645000"/>
            <a:ext cx="7056000" cy="540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with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6000" y="1107000"/>
            <a:ext cx="8496000" cy="3942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intershop_weiss_gedre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570165"/>
            <a:ext cx="823913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56000" y="2565000"/>
            <a:ext cx="7056000" cy="567000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with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6000" y="1107000"/>
            <a:ext cx="8496000" cy="3942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without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6000" y="1107000"/>
            <a:ext cx="8496000" cy="3942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6000" y="1107000"/>
            <a:ext cx="4140000" cy="39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42540" y="1107000"/>
            <a:ext cx="4140000" cy="39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6000" y="1107001"/>
            <a:ext cx="4140000" cy="47982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6000" y="1647000"/>
            <a:ext cx="4140000" cy="329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39365" y="1107001"/>
            <a:ext cx="4140000" cy="47982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39365" y="1647000"/>
            <a:ext cx="4140000" cy="329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6000" y="1107000"/>
            <a:ext cx="2700000" cy="3942000"/>
          </a:xfrm>
        </p:spPr>
        <p:txBody>
          <a:bodyPr/>
          <a:lstStyle>
            <a:lvl1pPr marL="108000" indent="-108000">
              <a:defRPr sz="2000"/>
            </a:lvl1pPr>
            <a:lvl2pPr marL="360000" indent="-108000">
              <a:defRPr sz="1800"/>
            </a:lvl2pPr>
            <a:lvl3pPr marL="648000" indent="-108000">
              <a:defRPr sz="1600"/>
            </a:lvl3pPr>
            <a:lvl4pPr marL="792000" indent="-108000">
              <a:defRPr sz="1600"/>
            </a:lvl4pPr>
            <a:lvl5pPr marL="936000" indent="-1080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11"/>
          </p:nvPr>
        </p:nvSpPr>
        <p:spPr>
          <a:xfrm>
            <a:off x="3286693" y="1107000"/>
            <a:ext cx="2700000" cy="3942000"/>
          </a:xfrm>
        </p:spPr>
        <p:txBody>
          <a:bodyPr/>
          <a:lstStyle>
            <a:lvl1pPr marL="108000" indent="-108000">
              <a:defRPr sz="2000"/>
            </a:lvl1pPr>
            <a:lvl2pPr marL="360000" indent="-108000">
              <a:defRPr sz="1800"/>
            </a:lvl2pPr>
            <a:lvl3pPr marL="648000" indent="-108000">
              <a:defRPr sz="1600"/>
            </a:lvl3pPr>
            <a:lvl4pPr marL="792000" indent="-108000">
              <a:defRPr sz="1600"/>
            </a:lvl4pPr>
            <a:lvl5pPr marL="936000" indent="-1080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Inhaltsplatzhalter 3"/>
          <p:cNvSpPr>
            <a:spLocks noGrp="1"/>
          </p:cNvSpPr>
          <p:nvPr>
            <p:ph sz="half" idx="13"/>
          </p:nvPr>
        </p:nvSpPr>
        <p:spPr>
          <a:xfrm>
            <a:off x="6177385" y="1107000"/>
            <a:ext cx="2700000" cy="3942000"/>
          </a:xfrm>
        </p:spPr>
        <p:txBody>
          <a:bodyPr/>
          <a:lstStyle>
            <a:lvl1pPr marL="108000" indent="-108000">
              <a:defRPr sz="2000"/>
            </a:lvl1pPr>
            <a:lvl2pPr marL="360000" indent="-108000">
              <a:defRPr sz="1800"/>
            </a:lvl2pPr>
            <a:lvl3pPr marL="648000" indent="-108000">
              <a:defRPr sz="1600"/>
            </a:lvl3pPr>
            <a:lvl4pPr marL="792000" indent="-108000">
              <a:defRPr sz="1600"/>
            </a:lvl4pPr>
            <a:lvl5pPr marL="936000" indent="-1080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6000" y="1107001"/>
            <a:ext cx="2700000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6000" y="1647000"/>
            <a:ext cx="2700000" cy="3294000"/>
          </a:xfrm>
        </p:spPr>
        <p:txBody>
          <a:bodyPr/>
          <a:lstStyle>
            <a:lvl1pPr marL="108000" indent="-108000">
              <a:defRPr sz="2000"/>
            </a:lvl1pPr>
            <a:lvl2pPr marL="360000" indent="-108000">
              <a:defRPr sz="1800"/>
            </a:lvl2pPr>
            <a:lvl3pPr marL="648000" indent="-108000">
              <a:defRPr sz="1600"/>
            </a:lvl3pPr>
            <a:lvl4pPr marL="792000" indent="-108000">
              <a:defRPr sz="1600"/>
            </a:lvl4pPr>
            <a:lvl5pPr marL="936000" indent="-1080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Textplatzhalter 2"/>
          <p:cNvSpPr>
            <a:spLocks noGrp="1"/>
          </p:cNvSpPr>
          <p:nvPr>
            <p:ph type="body" idx="10"/>
          </p:nvPr>
        </p:nvSpPr>
        <p:spPr>
          <a:xfrm>
            <a:off x="3286693" y="1107001"/>
            <a:ext cx="2700000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1"/>
          </p:nvPr>
        </p:nvSpPr>
        <p:spPr>
          <a:xfrm>
            <a:off x="3286693" y="1647000"/>
            <a:ext cx="2700000" cy="3294000"/>
          </a:xfrm>
        </p:spPr>
        <p:txBody>
          <a:bodyPr/>
          <a:lstStyle>
            <a:lvl1pPr marL="108000" indent="-108000">
              <a:defRPr sz="2000"/>
            </a:lvl1pPr>
            <a:lvl2pPr marL="360000" indent="-108000">
              <a:defRPr sz="1800"/>
            </a:lvl2pPr>
            <a:lvl3pPr marL="648000" indent="-108000">
              <a:defRPr sz="1600"/>
            </a:lvl3pPr>
            <a:lvl4pPr marL="792000" indent="-108000">
              <a:defRPr sz="1600"/>
            </a:lvl4pPr>
            <a:lvl5pPr marL="936000" indent="-1080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Textplatzhalter 2"/>
          <p:cNvSpPr>
            <a:spLocks noGrp="1"/>
          </p:cNvSpPr>
          <p:nvPr>
            <p:ph type="body" idx="12"/>
          </p:nvPr>
        </p:nvSpPr>
        <p:spPr>
          <a:xfrm>
            <a:off x="6177385" y="1107001"/>
            <a:ext cx="2700000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3"/>
          </p:nvPr>
        </p:nvSpPr>
        <p:spPr>
          <a:xfrm>
            <a:off x="6177385" y="1647000"/>
            <a:ext cx="2700000" cy="3294000"/>
          </a:xfrm>
        </p:spPr>
        <p:txBody>
          <a:bodyPr/>
          <a:lstStyle>
            <a:lvl1pPr marL="108000" indent="-108000">
              <a:defRPr sz="2000"/>
            </a:lvl1pPr>
            <a:lvl2pPr marL="360000" indent="-108000">
              <a:defRPr sz="1800"/>
            </a:lvl2pPr>
            <a:lvl3pPr marL="648000" indent="-108000">
              <a:defRPr sz="1600"/>
            </a:lvl3pPr>
            <a:lvl4pPr marL="792000" indent="-108000">
              <a:defRPr sz="1600"/>
            </a:lvl4pPr>
            <a:lvl5pPr marL="936000" indent="-1080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 spd="med">
    <p:fade/>
  </p:transition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© 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-171450" y="4608513"/>
            <a:ext cx="9067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lnSpc>
                <a:spcPct val="90000"/>
              </a:lnSpc>
              <a:spcBef>
                <a:spcPct val="15000"/>
              </a:spcBef>
              <a:spcAft>
                <a:spcPts val="0"/>
              </a:spcAft>
              <a:buClr>
                <a:srgbClr val="17588A"/>
              </a:buClr>
              <a:buFont typeface="Arial" pitchFamily="34" charset="0"/>
              <a:buChar char=" "/>
              <a:defRPr/>
            </a:pPr>
            <a:r>
              <a:rPr lang="en-US" sz="105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© 2012 Intershop® Communications AG. All rights reserved. All other trademarks are the property of their respective owners.</a:t>
            </a:r>
            <a:endParaRPr lang="de-DE" sz="400" kern="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50825" y="3151188"/>
            <a:ext cx="180022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Corporate Headquarters:</a:t>
            </a: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/>
            </a:r>
            <a:b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</a:br>
            <a:r>
              <a:rPr lang="en-US" sz="10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Intershop</a:t>
            </a:r>
            <a:r>
              <a:rPr lang="en-US" sz="1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 Communications AG</a:t>
            </a: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/>
            </a:r>
            <a:b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</a:br>
            <a:r>
              <a:rPr lang="en-US" sz="1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Intershop</a:t>
            </a: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 Tower</a:t>
            </a:r>
            <a:r>
              <a:rPr lang="en-US" sz="100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/>
            </a:r>
            <a:br>
              <a:rPr lang="en-US" sz="100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</a:br>
            <a:r>
              <a:rPr lang="en-US" sz="100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07740 Jena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Germany</a:t>
            </a:r>
            <a:endParaRPr lang="en-US" sz="1000" dirty="0">
              <a:solidFill>
                <a:schemeClr val="tx1">
                  <a:lumMod val="90000"/>
                  <a:lumOff val="10000"/>
                </a:schemeClr>
              </a:solidFill>
              <a:latin typeface="Intershop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1">
                  <a:lumMod val="90000"/>
                  <a:lumOff val="10000"/>
                </a:schemeClr>
              </a:solidFill>
              <a:latin typeface="Intershop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/>
            </a:r>
            <a:br>
              <a:rPr lang="en-US" sz="100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</a:br>
            <a:r>
              <a:rPr lang="en-US" sz="100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Phone:          +49 (3641) 50-0</a:t>
            </a:r>
            <a:br>
              <a:rPr lang="en-US" sz="100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</a:br>
            <a:r>
              <a:rPr lang="en-US" sz="100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Fax:                +49 (3641) 50-1111</a:t>
            </a:r>
            <a:br>
              <a:rPr lang="en-US" sz="100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</a:br>
            <a:r>
              <a:rPr lang="en-US" sz="100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info@intershop.com</a:t>
            </a:r>
            <a:br>
              <a:rPr lang="en-US" sz="100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</a:br>
            <a:r>
              <a:rPr lang="en-US" sz="100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  <a:hlinkClick r:id="rId2"/>
              </a:rPr>
              <a:t>www.intershop.com</a:t>
            </a:r>
            <a:endParaRPr lang="de-DE" sz="1000" dirty="0">
              <a:solidFill>
                <a:schemeClr val="tx1">
                  <a:lumMod val="90000"/>
                  <a:lumOff val="10000"/>
                </a:schemeClr>
              </a:solidFill>
              <a:latin typeface="Intershop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435229" y="3151188"/>
            <a:ext cx="184626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Americas Headquarters:</a:t>
            </a: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/>
            </a:r>
            <a:b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</a:br>
            <a:r>
              <a:rPr lang="en-US" sz="10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Intershop</a:t>
            </a:r>
            <a:r>
              <a:rPr lang="en-US" sz="1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 Communications, Inc.</a:t>
            </a:r>
            <a:br>
              <a:rPr lang="en-US" sz="1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</a:b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282 2nd Street, </a:t>
            </a:r>
            <a:r>
              <a:rPr lang="de-DE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Suite</a:t>
            </a:r>
            <a:r>
              <a:rPr lang="de-DE" sz="10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 </a:t>
            </a: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303</a:t>
            </a:r>
            <a:b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</a:b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San Francisco, </a:t>
            </a:r>
            <a:r>
              <a:rPr lang="en-US" sz="100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CA 94105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USA</a:t>
            </a:r>
            <a:endParaRPr lang="en-US" sz="1000" dirty="0">
              <a:solidFill>
                <a:schemeClr val="tx1">
                  <a:lumMod val="90000"/>
                  <a:lumOff val="10000"/>
                </a:schemeClr>
              </a:solidFill>
              <a:latin typeface="Intershop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1">
                  <a:lumMod val="90000"/>
                  <a:lumOff val="10000"/>
                </a:schemeClr>
              </a:solidFill>
              <a:latin typeface="Intershop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chemeClr val="tx1">
                  <a:lumMod val="90000"/>
                  <a:lumOff val="10000"/>
                </a:schemeClr>
              </a:solidFill>
              <a:latin typeface="Intershop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Phone:          +1 (415) 844-1500</a:t>
            </a:r>
            <a:br>
              <a:rPr lang="en-US" sz="100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</a:br>
            <a:r>
              <a:rPr lang="en-US" sz="100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Fax:                +1 (415) 844-3800</a:t>
            </a: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/>
            </a:r>
            <a:b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</a:b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info@intershop.com</a:t>
            </a:r>
            <a:b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</a:b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  <a:hlinkClick r:id="rId3"/>
              </a:rPr>
              <a:t>www.intershop.com</a:t>
            </a: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 </a:t>
            </a:r>
            <a:endParaRPr lang="de-DE" sz="1000" dirty="0">
              <a:solidFill>
                <a:schemeClr val="tx1">
                  <a:lumMod val="90000"/>
                  <a:lumOff val="10000"/>
                </a:schemeClr>
              </a:solidFill>
              <a:latin typeface="Intershop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665667" y="3246440"/>
            <a:ext cx="1755775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err="1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SoQuero</a:t>
            </a:r>
            <a:r>
              <a:rPr lang="en-US" sz="1000" b="1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 GmbH</a:t>
            </a: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/>
            </a:r>
            <a:b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</a:br>
            <a:r>
              <a:rPr lang="en-US" sz="1000" err="1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Ludwigstraße</a:t>
            </a:r>
            <a:r>
              <a:rPr lang="en-US" sz="100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 31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60327 </a:t>
            </a: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Frankfurt </a:t>
            </a:r>
            <a:r>
              <a:rPr lang="en-US" sz="100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am Main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Germany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1">
                  <a:lumMod val="90000"/>
                  <a:lumOff val="10000"/>
                </a:schemeClr>
              </a:solidFill>
              <a:latin typeface="Intershop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1">
                  <a:lumMod val="90000"/>
                  <a:lumOff val="10000"/>
                </a:schemeClr>
              </a:solidFill>
              <a:latin typeface="Intershop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Phone:          +49 (69) 25 49 49-0</a:t>
            </a:r>
            <a:br>
              <a:rPr lang="en-US" sz="100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</a:br>
            <a:r>
              <a:rPr lang="en-US" sz="100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Fax:                +49 (69) 25 49 49-49</a:t>
            </a:r>
            <a:br>
              <a:rPr lang="en-US" sz="100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</a:br>
            <a:r>
              <a:rPr lang="en-US" sz="100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info@soquero.com</a:t>
            </a:r>
            <a:br>
              <a:rPr lang="en-US" sz="100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</a:br>
            <a:r>
              <a:rPr lang="en-US" sz="100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  <a:hlinkClick r:id="rId4"/>
              </a:rPr>
              <a:t>www.soquero.com</a:t>
            </a:r>
            <a:endParaRPr lang="de-DE" sz="1000" dirty="0">
              <a:solidFill>
                <a:schemeClr val="tx1">
                  <a:lumMod val="90000"/>
                  <a:lumOff val="10000"/>
                </a:schemeClr>
              </a:solidFill>
              <a:latin typeface="Intershop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05617" y="3248027"/>
            <a:ext cx="1798637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TheBakery</a:t>
            </a:r>
            <a:r>
              <a:rPr lang="en-US" sz="1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 GmbH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Monbijouplatz</a:t>
            </a:r>
            <a:r>
              <a:rPr lang="en-US" sz="1000" dirty="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 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10178 Berlin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Germany</a:t>
            </a:r>
            <a:endParaRPr lang="en-US" sz="1000" dirty="0">
              <a:solidFill>
                <a:schemeClr val="tx1">
                  <a:lumMod val="90000"/>
                  <a:lumOff val="10000"/>
                </a:schemeClr>
              </a:solidFill>
              <a:latin typeface="Intershop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1">
                  <a:lumMod val="90000"/>
                  <a:lumOff val="10000"/>
                </a:schemeClr>
              </a:solidFill>
              <a:latin typeface="Intershop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tx1">
                  <a:lumMod val="90000"/>
                  <a:lumOff val="10000"/>
                </a:schemeClr>
              </a:solidFill>
              <a:latin typeface="Intershop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Phone:          +49 (30) 288 85 88-0</a:t>
            </a:r>
            <a:endParaRPr lang="en-US" sz="1000" dirty="0">
              <a:solidFill>
                <a:schemeClr val="tx1">
                  <a:lumMod val="90000"/>
                  <a:lumOff val="10000"/>
                </a:schemeClr>
              </a:solidFill>
              <a:latin typeface="Intershop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Fax:                +49 (30) 288 85 88-10</a:t>
            </a:r>
            <a:endParaRPr lang="en-US" sz="1000" dirty="0">
              <a:solidFill>
                <a:schemeClr val="tx1">
                  <a:lumMod val="90000"/>
                  <a:lumOff val="10000"/>
                </a:schemeClr>
              </a:solidFill>
              <a:latin typeface="Intershop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</a:rPr>
              <a:t>info@theberlinbakery.com</a:t>
            </a:r>
            <a:endParaRPr lang="en-US" sz="1000" dirty="0">
              <a:solidFill>
                <a:schemeClr val="tx1">
                  <a:lumMod val="90000"/>
                  <a:lumOff val="10000"/>
                </a:schemeClr>
              </a:solidFill>
              <a:latin typeface="Intershop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>
                <a:solidFill>
                  <a:schemeClr val="tx1">
                    <a:lumMod val="90000"/>
                    <a:lumOff val="10000"/>
                  </a:schemeClr>
                </a:solidFill>
                <a:latin typeface="Intershop" pitchFamily="34" charset="0"/>
                <a:hlinkClick r:id="rId5"/>
              </a:rPr>
              <a:t>www.theberlinbakery.com</a:t>
            </a:r>
            <a:endParaRPr lang="de-DE" sz="1000" dirty="0">
              <a:solidFill>
                <a:schemeClr val="tx1">
                  <a:lumMod val="90000"/>
                  <a:lumOff val="10000"/>
                </a:schemeClr>
              </a:solidFill>
              <a:latin typeface="Intershop" pitchFamily="34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without 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intershop_weiss_gedre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570165"/>
            <a:ext cx="823913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intershop_weiss_gedreh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570165"/>
            <a:ext cx="823913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56000" y="2565000"/>
            <a:ext cx="7056000" cy="567000"/>
          </a:xfrm>
        </p:spPr>
        <p:txBody>
          <a:bodyPr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without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6000" y="1107000"/>
            <a:ext cx="8496000" cy="3942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6000" y="1107000"/>
            <a:ext cx="4140000" cy="39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42540" y="1107000"/>
            <a:ext cx="4140000" cy="394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6000" y="1107001"/>
            <a:ext cx="4140000" cy="47982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6000" y="1647000"/>
            <a:ext cx="4140000" cy="329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39365" y="1107001"/>
            <a:ext cx="4140000" cy="47982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39365" y="1647000"/>
            <a:ext cx="4140000" cy="329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6000" y="1107000"/>
            <a:ext cx="2700000" cy="3942000"/>
          </a:xfrm>
        </p:spPr>
        <p:txBody>
          <a:bodyPr/>
          <a:lstStyle>
            <a:lvl1pPr marL="108000" indent="-108000">
              <a:defRPr sz="2000"/>
            </a:lvl1pPr>
            <a:lvl2pPr marL="360000" indent="-108000">
              <a:defRPr sz="1800"/>
            </a:lvl2pPr>
            <a:lvl3pPr marL="648000" indent="-108000">
              <a:defRPr sz="1600"/>
            </a:lvl3pPr>
            <a:lvl4pPr marL="792000" indent="-108000">
              <a:defRPr sz="1600"/>
            </a:lvl4pPr>
            <a:lvl5pPr marL="936000" indent="-1080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11"/>
          </p:nvPr>
        </p:nvSpPr>
        <p:spPr>
          <a:xfrm>
            <a:off x="3286693" y="1107000"/>
            <a:ext cx="2700000" cy="3942000"/>
          </a:xfrm>
        </p:spPr>
        <p:txBody>
          <a:bodyPr/>
          <a:lstStyle>
            <a:lvl1pPr marL="108000" indent="-108000">
              <a:defRPr sz="2000"/>
            </a:lvl1pPr>
            <a:lvl2pPr marL="360000" indent="-108000">
              <a:defRPr sz="1800"/>
            </a:lvl2pPr>
            <a:lvl3pPr marL="648000" indent="-108000">
              <a:defRPr sz="1600"/>
            </a:lvl3pPr>
            <a:lvl4pPr marL="792000" indent="-108000">
              <a:defRPr sz="1600"/>
            </a:lvl4pPr>
            <a:lvl5pPr marL="936000" indent="-1080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0" name="Inhaltsplatzhalter 3"/>
          <p:cNvSpPr>
            <a:spLocks noGrp="1"/>
          </p:cNvSpPr>
          <p:nvPr>
            <p:ph sz="half" idx="13"/>
          </p:nvPr>
        </p:nvSpPr>
        <p:spPr>
          <a:xfrm>
            <a:off x="6177385" y="1107000"/>
            <a:ext cx="2700000" cy="3942000"/>
          </a:xfrm>
        </p:spPr>
        <p:txBody>
          <a:bodyPr/>
          <a:lstStyle>
            <a:lvl1pPr marL="108000" indent="-108000">
              <a:defRPr sz="2000"/>
            </a:lvl1pPr>
            <a:lvl2pPr marL="360000" indent="-108000">
              <a:defRPr sz="1800"/>
            </a:lvl2pPr>
            <a:lvl3pPr marL="648000" indent="-108000">
              <a:defRPr sz="1600"/>
            </a:lvl3pPr>
            <a:lvl4pPr marL="792000" indent="-108000">
              <a:defRPr sz="1600"/>
            </a:lvl4pPr>
            <a:lvl5pPr marL="936000" indent="-1080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6000" y="1107001"/>
            <a:ext cx="2700000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96000" y="1647000"/>
            <a:ext cx="2700000" cy="3294000"/>
          </a:xfrm>
        </p:spPr>
        <p:txBody>
          <a:bodyPr/>
          <a:lstStyle>
            <a:lvl1pPr marL="108000" indent="-108000">
              <a:defRPr sz="2000"/>
            </a:lvl1pPr>
            <a:lvl2pPr marL="360000" indent="-108000">
              <a:defRPr sz="1800"/>
            </a:lvl2pPr>
            <a:lvl3pPr marL="648000" indent="-108000">
              <a:defRPr sz="1600"/>
            </a:lvl3pPr>
            <a:lvl4pPr marL="792000" indent="-108000">
              <a:defRPr sz="1600"/>
            </a:lvl4pPr>
            <a:lvl5pPr marL="936000" indent="-1080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Textplatzhalter 2"/>
          <p:cNvSpPr>
            <a:spLocks noGrp="1"/>
          </p:cNvSpPr>
          <p:nvPr>
            <p:ph type="body" idx="10"/>
          </p:nvPr>
        </p:nvSpPr>
        <p:spPr>
          <a:xfrm>
            <a:off x="3286693" y="1107001"/>
            <a:ext cx="2700000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1"/>
          </p:nvPr>
        </p:nvSpPr>
        <p:spPr>
          <a:xfrm>
            <a:off x="3286693" y="1647000"/>
            <a:ext cx="2700000" cy="3294000"/>
          </a:xfrm>
        </p:spPr>
        <p:txBody>
          <a:bodyPr/>
          <a:lstStyle>
            <a:lvl1pPr marL="108000" indent="-108000">
              <a:defRPr sz="2000"/>
            </a:lvl1pPr>
            <a:lvl2pPr marL="360000" indent="-108000">
              <a:defRPr sz="1800"/>
            </a:lvl2pPr>
            <a:lvl3pPr marL="648000" indent="-108000">
              <a:defRPr sz="1600"/>
            </a:lvl3pPr>
            <a:lvl4pPr marL="792000" indent="-108000">
              <a:defRPr sz="1600"/>
            </a:lvl4pPr>
            <a:lvl5pPr marL="936000" indent="-1080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Textplatzhalter 2"/>
          <p:cNvSpPr>
            <a:spLocks noGrp="1"/>
          </p:cNvSpPr>
          <p:nvPr>
            <p:ph type="body" idx="12"/>
          </p:nvPr>
        </p:nvSpPr>
        <p:spPr>
          <a:xfrm>
            <a:off x="6177385" y="1107001"/>
            <a:ext cx="2700000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3"/>
          </p:nvPr>
        </p:nvSpPr>
        <p:spPr>
          <a:xfrm>
            <a:off x="6177385" y="1647000"/>
            <a:ext cx="2700000" cy="3294000"/>
          </a:xfrm>
        </p:spPr>
        <p:txBody>
          <a:bodyPr/>
          <a:lstStyle>
            <a:lvl1pPr marL="108000" indent="-108000">
              <a:defRPr sz="2000"/>
            </a:lvl1pPr>
            <a:lvl2pPr marL="360000" indent="-108000">
              <a:defRPr sz="1800"/>
            </a:lvl2pPr>
            <a:lvl3pPr marL="648000" indent="-108000">
              <a:defRPr sz="1600"/>
            </a:lvl3pPr>
            <a:lvl4pPr marL="792000" indent="-108000">
              <a:defRPr sz="1600"/>
            </a:lvl4pPr>
            <a:lvl5pPr marL="936000" indent="-1080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ight grey - 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9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395288" y="460375"/>
            <a:ext cx="84963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95288" y="1108075"/>
            <a:ext cx="8496300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843839" y="0"/>
            <a:ext cx="10636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92" r:id="rId2"/>
    <p:sldLayoutId id="2147483802" r:id="rId3"/>
    <p:sldLayoutId id="2147483791" r:id="rId4"/>
    <p:sldLayoutId id="2147483790" r:id="rId5"/>
    <p:sldLayoutId id="2147483789" r:id="rId6"/>
    <p:sldLayoutId id="2147483788" r:id="rId7"/>
    <p:sldLayoutId id="2147483787" r:id="rId8"/>
    <p:sldLayoutId id="2147483786" r:id="rId9"/>
    <p:sldLayoutId id="2147483803" r:id="rId10"/>
    <p:sldLayoutId id="2147483785" r:id="rId11"/>
    <p:sldLayoutId id="2147483804" r:id="rId12"/>
    <p:sldLayoutId id="2147483805" r:id="rId13"/>
    <p:sldLayoutId id="2147483806" r:id="rId14"/>
    <p:sldLayoutId id="2147483807" r:id="rId15"/>
    <p:sldLayoutId id="2147483784" r:id="rId16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Intershop Ligh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Intershop Ligh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Intershop Ligh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Intershop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Intershop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Intershop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Intershop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Intershop Light" pitchFamily="34" charset="0"/>
        </a:defRPr>
      </a:lvl9pPr>
    </p:titleStyle>
    <p:bodyStyle>
      <a:lvl1pPr marL="215900" indent="-2159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rgbClr val="565656"/>
          </a:solidFill>
          <a:latin typeface="+mn-lt"/>
          <a:ea typeface="+mn-ea"/>
          <a:cs typeface="+mn-cs"/>
        </a:defRPr>
      </a:lvl1pPr>
      <a:lvl2pPr marL="574675" indent="-215900" algn="l" rtl="0" eaLnBrk="0" fontAlgn="base" hangingPunct="0">
        <a:spcBef>
          <a:spcPct val="20000"/>
        </a:spcBef>
        <a:spcAft>
          <a:spcPct val="0"/>
        </a:spcAft>
        <a:buClr>
          <a:srgbClr val="343434"/>
        </a:buClr>
        <a:buFont typeface="Wingdings" pitchFamily="2" charset="2"/>
        <a:buChar char="§"/>
        <a:defRPr sz="2200" kern="1200">
          <a:solidFill>
            <a:srgbClr val="565656"/>
          </a:solidFill>
          <a:latin typeface="+mn-lt"/>
          <a:ea typeface="+mn-ea"/>
          <a:cs typeface="+mn-cs"/>
        </a:defRPr>
      </a:lvl2pPr>
      <a:lvl3pPr marL="935038" indent="-215900" algn="l" rtl="0" eaLnBrk="0" fontAlgn="base" hangingPunct="0">
        <a:spcBef>
          <a:spcPct val="20000"/>
        </a:spcBef>
        <a:spcAft>
          <a:spcPct val="0"/>
        </a:spcAft>
        <a:buClr>
          <a:srgbClr val="8E8E8E"/>
        </a:buClr>
        <a:buFont typeface="Wingdings" pitchFamily="2" charset="2"/>
        <a:buChar char="§"/>
        <a:defRPr sz="2000" kern="1200">
          <a:solidFill>
            <a:srgbClr val="565656"/>
          </a:solidFill>
          <a:latin typeface="+mn-lt"/>
          <a:ea typeface="+mn-ea"/>
          <a:cs typeface="+mn-cs"/>
        </a:defRPr>
      </a:lvl3pPr>
      <a:lvl4pPr marL="1295400" indent="-215900" algn="l" rtl="0" eaLnBrk="0" fontAlgn="base" hangingPunct="0">
        <a:spcBef>
          <a:spcPct val="20000"/>
        </a:spcBef>
        <a:spcAft>
          <a:spcPct val="0"/>
        </a:spcAft>
        <a:buClr>
          <a:srgbClr val="8E8E8E"/>
        </a:buClr>
        <a:buFont typeface="Wingdings" pitchFamily="2" charset="2"/>
        <a:buChar char="§"/>
        <a:defRPr sz="2000" kern="1200">
          <a:solidFill>
            <a:srgbClr val="565656"/>
          </a:solidFill>
          <a:latin typeface="+mn-lt"/>
          <a:ea typeface="+mn-ea"/>
          <a:cs typeface="+mn-cs"/>
        </a:defRPr>
      </a:lvl4pPr>
      <a:lvl5pPr marL="1655763" indent="-215900" algn="l" rtl="0" eaLnBrk="0" fontAlgn="base" hangingPunct="0">
        <a:spcBef>
          <a:spcPct val="20000"/>
        </a:spcBef>
        <a:spcAft>
          <a:spcPct val="0"/>
        </a:spcAft>
        <a:buClr>
          <a:srgbClr val="8E8E8E"/>
        </a:buClr>
        <a:buFont typeface="Wingdings" pitchFamily="2" charset="2"/>
        <a:buChar char="§"/>
        <a:defRPr sz="2000" kern="1200">
          <a:solidFill>
            <a:srgbClr val="5656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9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platzhalter 1"/>
          <p:cNvSpPr>
            <a:spLocks noGrp="1"/>
          </p:cNvSpPr>
          <p:nvPr>
            <p:ph type="title"/>
          </p:nvPr>
        </p:nvSpPr>
        <p:spPr bwMode="auto">
          <a:xfrm>
            <a:off x="395288" y="460375"/>
            <a:ext cx="84963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843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95288" y="1106488"/>
            <a:ext cx="84963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843839" y="0"/>
            <a:ext cx="10636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0" r:id="rId2"/>
    <p:sldLayoutId id="2147483809" r:id="rId3"/>
    <p:sldLayoutId id="2147483799" r:id="rId4"/>
    <p:sldLayoutId id="2147483798" r:id="rId5"/>
    <p:sldLayoutId id="2147483797" r:id="rId6"/>
    <p:sldLayoutId id="2147483796" r:id="rId7"/>
    <p:sldLayoutId id="2147483795" r:id="rId8"/>
    <p:sldLayoutId id="2147483794" r:id="rId9"/>
    <p:sldLayoutId id="2147483810" r:id="rId10"/>
    <p:sldLayoutId id="2147483811" r:id="rId11"/>
    <p:sldLayoutId id="2147483812" r:id="rId12"/>
    <p:sldLayoutId id="2147483793" r:id="rId13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Intershop Ligh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Intershop Ligh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Intershop Ligh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Intershop Ligh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Intershop Ligh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Intershop Ligh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Intershop Ligh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Intershop Light" pitchFamily="34" charset="0"/>
        </a:defRPr>
      </a:lvl9pPr>
    </p:titleStyle>
    <p:bodyStyle>
      <a:lvl1pPr marL="215900" indent="-2159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rgbClr val="5B5B5B"/>
          </a:solidFill>
          <a:latin typeface="+mn-lt"/>
          <a:ea typeface="+mn-ea"/>
          <a:cs typeface="+mn-cs"/>
        </a:defRPr>
      </a:lvl1pPr>
      <a:lvl2pPr marL="574675" indent="-215900" algn="l" rtl="0" eaLnBrk="0" fontAlgn="base" hangingPunct="0">
        <a:spcBef>
          <a:spcPct val="20000"/>
        </a:spcBef>
        <a:spcAft>
          <a:spcPct val="0"/>
        </a:spcAft>
        <a:buClr>
          <a:srgbClr val="3A3A3A"/>
        </a:buClr>
        <a:buFont typeface="Wingdings" pitchFamily="2" charset="2"/>
        <a:buChar char="§"/>
        <a:defRPr sz="2200" kern="1200">
          <a:solidFill>
            <a:srgbClr val="5B5B5B"/>
          </a:solidFill>
          <a:latin typeface="+mn-lt"/>
          <a:ea typeface="+mn-ea"/>
          <a:cs typeface="+mn-cs"/>
        </a:defRPr>
      </a:lvl2pPr>
      <a:lvl3pPr marL="935038" indent="-215900" algn="l" rtl="0" eaLnBrk="0" fontAlgn="base" hangingPunct="0">
        <a:spcBef>
          <a:spcPct val="20000"/>
        </a:spcBef>
        <a:spcAft>
          <a:spcPct val="0"/>
        </a:spcAft>
        <a:buClr>
          <a:srgbClr val="919191"/>
        </a:buClr>
        <a:buFont typeface="Wingdings" pitchFamily="2" charset="2"/>
        <a:buChar char="§"/>
        <a:defRPr sz="2000" kern="1200">
          <a:solidFill>
            <a:srgbClr val="5B5B5B"/>
          </a:solidFill>
          <a:latin typeface="+mn-lt"/>
          <a:ea typeface="+mn-ea"/>
          <a:cs typeface="+mn-cs"/>
        </a:defRPr>
      </a:lvl3pPr>
      <a:lvl4pPr marL="1295400" indent="-215900" algn="l" rtl="0" eaLnBrk="0" fontAlgn="base" hangingPunct="0">
        <a:spcBef>
          <a:spcPct val="20000"/>
        </a:spcBef>
        <a:spcAft>
          <a:spcPct val="0"/>
        </a:spcAft>
        <a:buClr>
          <a:srgbClr val="919191"/>
        </a:buClr>
        <a:buFont typeface="Wingdings" pitchFamily="2" charset="2"/>
        <a:buChar char="§"/>
        <a:defRPr sz="2000" kern="1200">
          <a:solidFill>
            <a:srgbClr val="5B5B5B"/>
          </a:solidFill>
          <a:latin typeface="+mn-lt"/>
          <a:ea typeface="+mn-ea"/>
          <a:cs typeface="+mn-cs"/>
        </a:defRPr>
      </a:lvl4pPr>
      <a:lvl5pPr marL="1655763" indent="-215900" algn="l" rtl="0" eaLnBrk="0" fontAlgn="base" hangingPunct="0">
        <a:spcBef>
          <a:spcPct val="20000"/>
        </a:spcBef>
        <a:spcAft>
          <a:spcPct val="0"/>
        </a:spcAft>
        <a:buClr>
          <a:srgbClr val="919191"/>
        </a:buClr>
        <a:buFont typeface="Wingdings" pitchFamily="2" charset="2"/>
        <a:buChar char="§"/>
        <a:defRPr sz="2000" kern="1200">
          <a:solidFill>
            <a:srgbClr val="5B5B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gif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1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7" Type="http://schemas.openxmlformats.org/officeDocument/2006/relationships/image" Target="../media/image15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6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24.png"/><Relationship Id="rId4" Type="http://schemas.openxmlformats.org/officeDocument/2006/relationships/image" Target="../media/image11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ao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en.wikipedia.org/wiki/De_(Daoism)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henrygoettler@gmail.co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5"/>
          <p:cNvSpPr>
            <a:spLocks noGrp="1"/>
          </p:cNvSpPr>
          <p:nvPr>
            <p:ph type="ctrTitle"/>
          </p:nvPr>
        </p:nvSpPr>
        <p:spPr>
          <a:xfrm>
            <a:off x="1043609" y="1707656"/>
            <a:ext cx="7596187" cy="5683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de-DE" sz="2800" b="1" dirty="0" smtClean="0">
                <a:solidFill>
                  <a:schemeClr val="accent1"/>
                </a:solidFill>
              </a:rPr>
              <a:t>Chinesen im Netz-</a:t>
            </a:r>
            <a:br>
              <a:rPr lang="de-DE" sz="2800" b="1" dirty="0" smtClean="0">
                <a:solidFill>
                  <a:schemeClr val="accent1"/>
                </a:solidFill>
              </a:rPr>
            </a:br>
            <a:r>
              <a:rPr lang="de-DE" sz="2800" b="1" dirty="0" smtClean="0">
                <a:solidFill>
                  <a:schemeClr val="accent1"/>
                </a:solidFill>
              </a:rPr>
              <a:t>Herausforderungen für deutsche Mittelständler </a:t>
            </a:r>
          </a:p>
        </p:txBody>
      </p:sp>
      <p:sp>
        <p:nvSpPr>
          <p:cNvPr id="2" name="Rechteck 1"/>
          <p:cNvSpPr/>
          <p:nvPr/>
        </p:nvSpPr>
        <p:spPr>
          <a:xfrm>
            <a:off x="1547813" y="3298827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sz="3600" dirty="0">
                <a:solidFill>
                  <a:schemeClr val="bg1"/>
                </a:solidFill>
                <a:latin typeface="+mj-lt"/>
              </a:rPr>
              <a:t/>
            </a:r>
            <a:br>
              <a:rPr lang="de-DE" sz="3600" dirty="0">
                <a:solidFill>
                  <a:schemeClr val="bg1"/>
                </a:solidFill>
                <a:latin typeface="+mj-lt"/>
              </a:rPr>
            </a:br>
            <a:r>
              <a:rPr lang="de-DE" sz="1600" dirty="0">
                <a:solidFill>
                  <a:schemeClr val="tx1"/>
                </a:solidFill>
                <a:latin typeface="+mj-lt"/>
              </a:rPr>
              <a:t>Henry </a:t>
            </a:r>
            <a:r>
              <a:rPr lang="de-DE" sz="1600" dirty="0" err="1" smtClean="0">
                <a:solidFill>
                  <a:schemeClr val="tx1"/>
                </a:solidFill>
                <a:latin typeface="+mj-lt"/>
              </a:rPr>
              <a:t>Goettler</a:t>
            </a:r>
            <a:r>
              <a:rPr lang="de-DE" sz="1600" dirty="0">
                <a:solidFill>
                  <a:schemeClr val="tx1"/>
                </a:solidFill>
                <a:latin typeface="+mj-lt"/>
              </a:rPr>
              <a:t/>
            </a:r>
            <a:br>
              <a:rPr lang="de-DE" sz="1600" dirty="0">
                <a:solidFill>
                  <a:schemeClr val="tx1"/>
                </a:solidFill>
                <a:latin typeface="+mj-lt"/>
              </a:rPr>
            </a:br>
            <a:r>
              <a:rPr lang="de-DE" sz="1600" dirty="0" smtClean="0">
                <a:solidFill>
                  <a:schemeClr val="tx1"/>
                </a:solidFill>
                <a:latin typeface="+mj-lt"/>
              </a:rPr>
              <a:t>Unternehmensberater</a:t>
            </a: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59582"/>
            <a:ext cx="8496300" cy="436960"/>
          </a:xfrm>
        </p:spPr>
        <p:txBody>
          <a:bodyPr/>
          <a:lstStyle/>
          <a:p>
            <a:r>
              <a:rPr lang="de-DE" dirty="0" smtClean="0"/>
              <a:t>Breitband-Anschlüsse     </a:t>
            </a:r>
            <a:r>
              <a:rPr lang="zh-CN" altLang="de-DE" dirty="0" smtClean="0"/>
              <a:t>宽带上网</a:t>
            </a:r>
            <a:endParaRPr lang="de-D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0002" y="1347616"/>
            <a:ext cx="4140000" cy="479822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27.16 Mio. </a:t>
            </a:r>
            <a:r>
              <a:rPr lang="en-US" sz="1600" dirty="0"/>
              <a:t>b</a:t>
            </a:r>
            <a:r>
              <a:rPr lang="en-US" sz="1600" dirty="0" smtClean="0"/>
              <a:t>roadband connections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5536" y="1942046"/>
            <a:ext cx="4140000" cy="32940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5% </a:t>
            </a:r>
            <a:r>
              <a:rPr lang="en-US" sz="1600" dirty="0" smtClean="0"/>
              <a:t>of the world‘s broadband connections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53% </a:t>
            </a:r>
            <a:r>
              <a:rPr lang="en-US" sz="1600" dirty="0" smtClean="0"/>
              <a:t>of all Germans use broadband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88% </a:t>
            </a:r>
            <a:r>
              <a:rPr lang="en-US" sz="1600" dirty="0" smtClean="0"/>
              <a:t>DSL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499992" y="1371850"/>
            <a:ext cx="4140000" cy="479822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135.24 Mio. </a:t>
            </a:r>
            <a:r>
              <a:rPr lang="en-US" sz="1600" dirty="0" smtClean="0"/>
              <a:t>broadband connections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499992" y="1942046"/>
            <a:ext cx="4644008" cy="3294000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25% </a:t>
            </a:r>
            <a:r>
              <a:rPr lang="en-US" sz="1600" dirty="0" smtClean="0"/>
              <a:t>of the world‘s broadband connections (</a:t>
            </a:r>
            <a:r>
              <a:rPr lang="en-US" b="1" dirty="0" smtClean="0">
                <a:solidFill>
                  <a:schemeClr val="accent2"/>
                </a:solidFill>
              </a:rPr>
              <a:t>#1</a:t>
            </a:r>
            <a:r>
              <a:rPr lang="en-US" sz="1600" dirty="0" smtClean="0"/>
              <a:t> !)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30% </a:t>
            </a:r>
            <a:r>
              <a:rPr lang="en-US" sz="1600" dirty="0" smtClean="0"/>
              <a:t>of all Chinese use broadband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79% </a:t>
            </a:r>
            <a:r>
              <a:rPr lang="en-US" sz="1600" dirty="0" err="1" smtClean="0"/>
              <a:t>FTTx</a:t>
            </a:r>
            <a:endParaRPr lang="en-US" sz="1600" dirty="0" smtClean="0"/>
          </a:p>
          <a:p>
            <a:endParaRPr lang="de-DE" sz="1600" dirty="0"/>
          </a:p>
        </p:txBody>
      </p:sp>
      <p:pic>
        <p:nvPicPr>
          <p:cNvPr id="6" name="Picture 5" descr="deutschlan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86" y="1061687"/>
            <a:ext cx="389400" cy="178200"/>
          </a:xfrm>
          <a:prstGeom prst="rect">
            <a:avLst/>
          </a:prstGeom>
        </p:spPr>
      </p:pic>
      <p:pic>
        <p:nvPicPr>
          <p:cNvPr id="7" name="Picture 6" descr="China-Flagge-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059582"/>
            <a:ext cx="359664" cy="1783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513" y="4879416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Arial" pitchFamily="34" charset="0"/>
                <a:cs typeface="Arial" pitchFamily="34" charset="0"/>
              </a:rPr>
              <a:t>Source: 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Point Topic World Broadband Statistics, </a:t>
            </a:r>
            <a:r>
              <a:rPr lang="de-DE" altLang="zh-CN" sz="800" dirty="0" smtClean="0">
                <a:latin typeface="Arial" pitchFamily="34" charset="0"/>
                <a:cs typeface="Arial" pitchFamily="34" charset="0"/>
              </a:rPr>
              <a:t>CNNIC </a:t>
            </a:r>
            <a:r>
              <a:rPr lang="zh-CN" altLang="de-DE" sz="800" dirty="0" smtClean="0">
                <a:latin typeface="Arial" pitchFamily="34" charset="0"/>
                <a:cs typeface="Arial" pitchFamily="34" charset="0"/>
              </a:rPr>
              <a:t>中国互联网络发展状况统计报告 </a:t>
            </a:r>
            <a:r>
              <a:rPr lang="de-DE" altLang="zh-CN" sz="800" dirty="0" smtClean="0">
                <a:latin typeface="Arial" pitchFamily="34" charset="0"/>
                <a:cs typeface="Arial" pitchFamily="34" charset="0"/>
              </a:rPr>
              <a:t>2012</a:t>
            </a:r>
            <a:r>
              <a:rPr lang="zh-CN" altLang="de-DE" sz="800" dirty="0" smtClean="0">
                <a:latin typeface="Arial" pitchFamily="34" charset="0"/>
                <a:cs typeface="Arial" pitchFamily="34" charset="0"/>
              </a:rPr>
              <a:t>年</a:t>
            </a:r>
            <a:r>
              <a:rPr lang="de-DE" altLang="zh-CN" sz="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zh-CN" altLang="de-DE" sz="800" dirty="0" smtClean="0">
                <a:latin typeface="Arial" pitchFamily="34" charset="0"/>
                <a:cs typeface="Arial" pitchFamily="34" charset="0"/>
              </a:rPr>
              <a:t>月</a:t>
            </a:r>
            <a:r>
              <a:rPr lang="de-DE" altLang="zh-CN" sz="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sz="800" dirty="0" err="1" smtClean="0">
                <a:latin typeface="Arial" pitchFamily="34" charset="0"/>
                <a:cs typeface="Arial" pitchFamily="34" charset="0"/>
              </a:rPr>
              <a:t>NOnliner</a:t>
            </a:r>
            <a:r>
              <a:rPr lang="de-DE" sz="800" dirty="0" smtClean="0">
                <a:latin typeface="Arial" pitchFamily="34" charset="0"/>
                <a:cs typeface="Arial" pitchFamily="34" charset="0"/>
              </a:rPr>
              <a:t> Atlas 2011, </a:t>
            </a:r>
            <a:r>
              <a:rPr lang="de-DE" altLang="zh-CN" sz="800" dirty="0" smtClean="0">
                <a:latin typeface="Arial" pitchFamily="34" charset="0"/>
                <a:cs typeface="Arial" pitchFamily="34" charset="0"/>
              </a:rPr>
              <a:t>DCCI</a:t>
            </a:r>
            <a:r>
              <a:rPr lang="zh-CN" altLang="de-DE" sz="800" dirty="0" smtClean="0">
                <a:latin typeface="Arial" pitchFamily="34" charset="0"/>
                <a:cs typeface="Arial" pitchFamily="34" charset="0"/>
              </a:rPr>
              <a:t>中国宽带用户调查</a:t>
            </a:r>
            <a:endParaRPr lang="de-DE" sz="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1984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59582"/>
            <a:ext cx="8496300" cy="436960"/>
          </a:xfrm>
        </p:spPr>
        <p:txBody>
          <a:bodyPr/>
          <a:lstStyle/>
          <a:p>
            <a:r>
              <a:rPr lang="en-US" dirty="0" err="1" smtClean="0"/>
              <a:t>Aktivitäten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Internet</a:t>
            </a:r>
            <a:endParaRPr lang="en-US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2"/>
          </p:nvPr>
        </p:nvGraphicFramePr>
        <p:xfrm>
          <a:off x="395288" y="1646635"/>
          <a:ext cx="4140200" cy="3294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Content Placeholder 17"/>
          <p:cNvGraphicFramePr>
            <a:graphicFrameLocks noGrp="1"/>
          </p:cNvGraphicFramePr>
          <p:nvPr>
            <p:ph sz="quarter" idx="4"/>
          </p:nvPr>
        </p:nvGraphicFramePr>
        <p:xfrm>
          <a:off x="4738688" y="1646635"/>
          <a:ext cx="4140200" cy="3294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Oval 3"/>
          <p:cNvSpPr/>
          <p:nvPr/>
        </p:nvSpPr>
        <p:spPr>
          <a:xfrm>
            <a:off x="3563888" y="951570"/>
            <a:ext cx="1080032" cy="810024"/>
          </a:xfrm>
          <a:prstGeom prst="ellipse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16.3h</a:t>
            </a:r>
          </a:p>
          <a:p>
            <a:pPr algn="ctr"/>
            <a:r>
              <a:rPr lang="en-US" sz="1000" dirty="0" smtClean="0"/>
              <a:t>Pro </a:t>
            </a:r>
            <a:r>
              <a:rPr lang="en-US" sz="1000" dirty="0" err="1" smtClean="0"/>
              <a:t>Woche</a:t>
            </a:r>
            <a:endParaRPr lang="de-DE" sz="1000" dirty="0"/>
          </a:p>
        </p:txBody>
      </p:sp>
      <p:sp>
        <p:nvSpPr>
          <p:cNvPr id="5" name="Oval 4"/>
          <p:cNvSpPr/>
          <p:nvPr/>
        </p:nvSpPr>
        <p:spPr>
          <a:xfrm>
            <a:off x="7812360" y="843558"/>
            <a:ext cx="1240816" cy="930612"/>
          </a:xfrm>
          <a:prstGeom prst="ellipse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18.7h </a:t>
            </a:r>
          </a:p>
          <a:p>
            <a:pPr algn="ctr"/>
            <a:r>
              <a:rPr lang="de-DE" sz="1200" dirty="0" smtClean="0"/>
              <a:t>Pro Woche</a:t>
            </a:r>
          </a:p>
          <a:p>
            <a:pPr algn="ctr"/>
            <a:endParaRPr lang="de-DE" sz="1200" dirty="0"/>
          </a:p>
        </p:txBody>
      </p:sp>
      <p:pic>
        <p:nvPicPr>
          <p:cNvPr id="6" name="Picture 5" descr="deutschlan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2360" y="1241422"/>
            <a:ext cx="389400" cy="178200"/>
          </a:xfrm>
          <a:prstGeom prst="rect">
            <a:avLst/>
          </a:prstGeom>
        </p:spPr>
      </p:pic>
      <p:pic>
        <p:nvPicPr>
          <p:cNvPr id="7" name="Picture 6" descr="China-Flagge-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584" y="1169306"/>
            <a:ext cx="359664" cy="17830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11560" y="5002455"/>
            <a:ext cx="3888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Arial" pitchFamily="34" charset="0"/>
                <a:cs typeface="Arial" pitchFamily="34" charset="0"/>
              </a:rPr>
              <a:t>Source  BITKOM, AGOF </a:t>
            </a:r>
            <a:r>
              <a:rPr lang="de-DE" sz="800" dirty="0" err="1" smtClean="0"/>
              <a:t>internet</a:t>
            </a:r>
            <a:r>
              <a:rPr lang="de-DE" sz="800" dirty="0" smtClean="0"/>
              <a:t> </a:t>
            </a:r>
            <a:r>
              <a:rPr lang="de-DE" sz="800" dirty="0" err="1" smtClean="0"/>
              <a:t>facts</a:t>
            </a:r>
            <a:r>
              <a:rPr lang="de-DE" sz="800" dirty="0" smtClean="0"/>
              <a:t> 2012-01</a:t>
            </a:r>
            <a:endParaRPr lang="en-US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4979372"/>
            <a:ext cx="3888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Arial" pitchFamily="34" charset="0"/>
                <a:cs typeface="Arial" pitchFamily="34" charset="0"/>
              </a:rPr>
              <a:t>Source: </a:t>
            </a:r>
            <a:r>
              <a:rPr lang="de-DE" altLang="zh-CN" sz="800" dirty="0" smtClean="0">
                <a:latin typeface="Arial" pitchFamily="34" charset="0"/>
                <a:cs typeface="Arial" pitchFamily="34" charset="0"/>
              </a:rPr>
              <a:t>CNNIC  </a:t>
            </a:r>
            <a:r>
              <a:rPr lang="zh-CN" altLang="de-DE" sz="800" dirty="0" smtClean="0">
                <a:latin typeface="Arial" pitchFamily="34" charset="0"/>
                <a:cs typeface="Arial" pitchFamily="34" charset="0"/>
              </a:rPr>
              <a:t>中国互联网络发展状况统计报告 </a:t>
            </a:r>
            <a:r>
              <a:rPr lang="de-DE" altLang="zh-CN" sz="800" dirty="0" smtClean="0">
                <a:latin typeface="Arial" pitchFamily="34" charset="0"/>
                <a:cs typeface="Arial" pitchFamily="34" charset="0"/>
              </a:rPr>
              <a:t>2012</a:t>
            </a:r>
            <a:r>
              <a:rPr lang="zh-CN" altLang="de-DE" sz="800" dirty="0" smtClean="0">
                <a:latin typeface="Arial" pitchFamily="34" charset="0"/>
                <a:cs typeface="Arial" pitchFamily="34" charset="0"/>
              </a:rPr>
              <a:t>年</a:t>
            </a:r>
            <a:r>
              <a:rPr lang="de-DE" altLang="zh-CN" sz="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zh-CN" altLang="de-DE" sz="800" dirty="0" smtClean="0">
                <a:latin typeface="Arial" pitchFamily="34" charset="0"/>
                <a:cs typeface="Arial" pitchFamily="34" charset="0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17977158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Verkaufen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Netz</a:t>
            </a:r>
            <a:r>
              <a:rPr lang="en-US" dirty="0" smtClean="0"/>
              <a:t>  -</a:t>
            </a:r>
            <a:r>
              <a:rPr lang="en-US" dirty="0" err="1" smtClean="0"/>
              <a:t>wieviele</a:t>
            </a:r>
            <a:r>
              <a:rPr lang="en-US" dirty="0" smtClean="0"/>
              <a:t> Online Shopper?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000" y="1107000"/>
            <a:ext cx="4248008" cy="3942000"/>
          </a:xfrm>
        </p:spPr>
        <p:txBody>
          <a:bodyPr/>
          <a:lstStyle/>
          <a:p>
            <a:pPr algn="ctr">
              <a:buNone/>
            </a:pPr>
            <a:r>
              <a:rPr lang="en-US" sz="1600" dirty="0" smtClean="0"/>
              <a:t>Germany</a:t>
            </a:r>
          </a:p>
          <a:p>
            <a:pPr algn="ctr">
              <a:buNone/>
            </a:pPr>
            <a:r>
              <a:rPr lang="en-US" sz="1600" dirty="0" smtClean="0"/>
              <a:t>59.9 </a:t>
            </a:r>
            <a:r>
              <a:rPr lang="en-US" sz="1600" dirty="0"/>
              <a:t>M</a:t>
            </a:r>
            <a:r>
              <a:rPr lang="en-US" sz="1600" dirty="0" smtClean="0"/>
              <a:t>io. </a:t>
            </a:r>
            <a:r>
              <a:rPr lang="en-US" sz="1600" dirty="0" err="1" smtClean="0"/>
              <a:t>Onliner</a:t>
            </a:r>
            <a:endParaRPr lang="en-US" sz="1600" dirty="0" smtClean="0"/>
          </a:p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40 </a:t>
            </a:r>
            <a:r>
              <a:rPr lang="en-US" b="1" dirty="0">
                <a:solidFill>
                  <a:schemeClr val="accent2"/>
                </a:solidFill>
              </a:rPr>
              <a:t>M</a:t>
            </a:r>
            <a:r>
              <a:rPr lang="en-US" b="1" dirty="0" smtClean="0">
                <a:solidFill>
                  <a:schemeClr val="accent2"/>
                </a:solidFill>
              </a:rPr>
              <a:t>io. Online Shopper</a:t>
            </a:r>
            <a:endParaRPr lang="en-US" sz="1600" dirty="0" smtClean="0"/>
          </a:p>
          <a:p>
            <a:pPr algn="ctr">
              <a:buNone/>
            </a:pPr>
            <a:endParaRPr lang="en-US" sz="1600" dirty="0" smtClean="0"/>
          </a:p>
          <a:p>
            <a:pPr algn="ctr">
              <a:buNone/>
            </a:pPr>
            <a:endParaRPr lang="de-DE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de-DE" sz="1600" dirty="0" smtClean="0"/>
              <a:t>China</a:t>
            </a:r>
          </a:p>
          <a:p>
            <a:pPr algn="ctr">
              <a:buNone/>
            </a:pPr>
            <a:r>
              <a:rPr lang="de-DE" sz="1600" dirty="0" smtClean="0"/>
              <a:t>513.1 </a:t>
            </a:r>
            <a:r>
              <a:rPr lang="de-DE" sz="1600" dirty="0"/>
              <a:t>M</a:t>
            </a:r>
            <a:r>
              <a:rPr lang="de-DE" sz="1600" dirty="0" smtClean="0"/>
              <a:t>io. Onliner</a:t>
            </a:r>
          </a:p>
          <a:p>
            <a:pPr algn="ctr">
              <a:buNone/>
            </a:pPr>
            <a:endParaRPr lang="de-DE" sz="1600" dirty="0" smtClean="0"/>
          </a:p>
          <a:p>
            <a:pPr algn="ctr">
              <a:buNone/>
            </a:pPr>
            <a:r>
              <a:rPr lang="de-DE" b="1" dirty="0" smtClean="0">
                <a:solidFill>
                  <a:schemeClr val="accent2"/>
                </a:solidFill>
              </a:rPr>
              <a:t>194 </a:t>
            </a:r>
            <a:r>
              <a:rPr lang="de-DE" b="1" dirty="0">
                <a:solidFill>
                  <a:schemeClr val="accent2"/>
                </a:solidFill>
              </a:rPr>
              <a:t>M</a:t>
            </a:r>
            <a:r>
              <a:rPr lang="de-DE" b="1" dirty="0" smtClean="0">
                <a:solidFill>
                  <a:schemeClr val="accent2"/>
                </a:solidFill>
              </a:rPr>
              <a:t>io. </a:t>
            </a:r>
            <a:r>
              <a:rPr lang="en-US" b="1" dirty="0" smtClean="0">
                <a:solidFill>
                  <a:schemeClr val="accent2"/>
                </a:solidFill>
              </a:rPr>
              <a:t>Online Shopper </a:t>
            </a:r>
            <a:br>
              <a:rPr lang="en-US" b="1" dirty="0" smtClean="0">
                <a:solidFill>
                  <a:schemeClr val="accent2"/>
                </a:solidFill>
              </a:rPr>
            </a:br>
            <a:endParaRPr lang="de-DE" b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899592" y="1977684"/>
          <a:ext cx="324036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19888" y="352164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tx1"/>
                </a:solidFill>
                <a:latin typeface="+mn-lt"/>
              </a:rPr>
              <a:t>Online Shopper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5076056" y="1977684"/>
          <a:ext cx="324036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948264" y="321982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tx1"/>
                </a:solidFill>
                <a:latin typeface="+mn-lt"/>
              </a:rPr>
              <a:t>Online Shopper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560" y="5002455"/>
            <a:ext cx="3888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latin typeface="Arial" pitchFamily="34" charset="0"/>
                <a:cs typeface="Arial" pitchFamily="34" charset="0"/>
              </a:rPr>
              <a:t>Source: AGOF </a:t>
            </a:r>
            <a:r>
              <a:rPr lang="de-DE" sz="800" dirty="0" err="1" smtClean="0"/>
              <a:t>internet</a:t>
            </a:r>
            <a:r>
              <a:rPr lang="de-DE" sz="800" dirty="0" smtClean="0"/>
              <a:t> </a:t>
            </a:r>
            <a:r>
              <a:rPr lang="de-DE" sz="800" dirty="0" err="1" smtClean="0"/>
              <a:t>facts</a:t>
            </a:r>
            <a:r>
              <a:rPr lang="de-DE" sz="800" dirty="0" smtClean="0"/>
              <a:t> 2012-01</a:t>
            </a:r>
            <a:endParaRPr lang="en-US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8024" y="4979372"/>
            <a:ext cx="3888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latin typeface="Arial" pitchFamily="34" charset="0"/>
                <a:cs typeface="Arial" pitchFamily="34" charset="0"/>
              </a:rPr>
              <a:t>Source: </a:t>
            </a:r>
            <a:r>
              <a:rPr lang="de-DE" altLang="zh-CN" sz="800" dirty="0" smtClean="0">
                <a:latin typeface="Arial" pitchFamily="34" charset="0"/>
                <a:cs typeface="Arial" pitchFamily="34" charset="0"/>
              </a:rPr>
              <a:t>CNNIC  </a:t>
            </a:r>
            <a:r>
              <a:rPr lang="zh-CN" altLang="de-DE" sz="800" dirty="0" smtClean="0">
                <a:latin typeface="Arial" pitchFamily="34" charset="0"/>
                <a:cs typeface="Arial" pitchFamily="34" charset="0"/>
              </a:rPr>
              <a:t>中国互联网络发展状况统计报告 </a:t>
            </a:r>
            <a:r>
              <a:rPr lang="de-DE" altLang="zh-CN" sz="800" dirty="0" smtClean="0">
                <a:latin typeface="Arial" pitchFamily="34" charset="0"/>
                <a:cs typeface="Arial" pitchFamily="34" charset="0"/>
              </a:rPr>
              <a:t>2012</a:t>
            </a:r>
            <a:r>
              <a:rPr lang="zh-CN" altLang="de-DE" sz="800" dirty="0" smtClean="0">
                <a:latin typeface="Arial" pitchFamily="34" charset="0"/>
                <a:cs typeface="Arial" pitchFamily="34" charset="0"/>
              </a:rPr>
              <a:t>年</a:t>
            </a:r>
            <a:r>
              <a:rPr lang="de-DE" altLang="zh-CN" sz="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zh-CN" altLang="de-DE" sz="800" dirty="0" smtClean="0">
                <a:latin typeface="Arial" pitchFamily="34" charset="0"/>
                <a:cs typeface="Arial" pitchFamily="34" charset="0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val="7143678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600" dirty="0" smtClean="0"/>
              <a:t>2,9x pro Monat </a:t>
            </a:r>
            <a:endParaRPr lang="de-DE" sz="1600" dirty="0"/>
          </a:p>
        </p:txBody>
      </p:sp>
      <p:graphicFrame>
        <p:nvGraphicFramePr>
          <p:cNvPr id="29" name="Content Placeholder 28"/>
          <p:cNvGraphicFramePr>
            <a:graphicFrameLocks noGrp="1"/>
          </p:cNvGraphicFramePr>
          <p:nvPr>
            <p:ph sz="half" idx="2"/>
          </p:nvPr>
        </p:nvGraphicFramePr>
        <p:xfrm>
          <a:off x="395288" y="3395627"/>
          <a:ext cx="4140200" cy="139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 Placeholder 2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sz="1600" dirty="0" smtClean="0"/>
              <a:t>8,4x pro Monat</a:t>
            </a:r>
            <a:endParaRPr lang="de-DE" sz="1600" dirty="0"/>
          </a:p>
        </p:txBody>
      </p:sp>
      <p:pic>
        <p:nvPicPr>
          <p:cNvPr id="72706" name="Picture 2" descr="https://intranet.intershop.com/intranet/index.php/Display/Marketing/Corporate-Design/03_Graphics/04_Icons/01_Icons_Intershop/01_icon_e_commerc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1653648"/>
            <a:ext cx="648072" cy="486054"/>
          </a:xfrm>
          <a:prstGeom prst="rect">
            <a:avLst/>
          </a:prstGeom>
          <a:noFill/>
        </p:spPr>
      </p:pic>
      <p:pic>
        <p:nvPicPr>
          <p:cNvPr id="5" name="Picture 2" descr="https://intranet.intershop.com/intranet/index.php/Display/Marketing/Corporate-Design/03_Graphics/04_Icons/01_Icons_Intershop/01_icon_e_commerc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608" y="1653648"/>
            <a:ext cx="648072" cy="486054"/>
          </a:xfrm>
          <a:prstGeom prst="rect">
            <a:avLst/>
          </a:prstGeom>
          <a:noFill/>
        </p:spPr>
      </p:pic>
      <p:pic>
        <p:nvPicPr>
          <p:cNvPr id="6" name="Picture 2" descr="https://intranet.intershop.com/intranet/index.php/Display/Marketing/Corporate-Design/03_Graphics/04_Icons/01_Icons_Intershop/01_icon_e_commerce.png"/>
          <p:cNvPicPr>
            <a:picLocks noChangeAspect="1" noChangeArrowheads="1"/>
          </p:cNvPicPr>
          <p:nvPr/>
        </p:nvPicPr>
        <p:blipFill>
          <a:blip r:embed="rId4"/>
          <a:srcRect r="12662"/>
          <a:stretch>
            <a:fillRect/>
          </a:stretch>
        </p:blipFill>
        <p:spPr bwMode="auto">
          <a:xfrm>
            <a:off x="1701728" y="1653648"/>
            <a:ext cx="566016" cy="486054"/>
          </a:xfrm>
          <a:prstGeom prst="rect">
            <a:avLst/>
          </a:prstGeom>
          <a:noFill/>
        </p:spPr>
      </p:pic>
      <p:pic>
        <p:nvPicPr>
          <p:cNvPr id="7" name="Picture 2" descr="https://intranet.intershop.com/intranet/index.php/Display/Marketing/Corporate-Design/03_Graphics/04_Icons/01_Icons_Intershop/01_icon_e_commerc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7760" y="1653648"/>
            <a:ext cx="648072" cy="486054"/>
          </a:xfrm>
          <a:prstGeom prst="rect">
            <a:avLst/>
          </a:prstGeom>
          <a:noFill/>
        </p:spPr>
      </p:pic>
      <p:pic>
        <p:nvPicPr>
          <p:cNvPr id="8" name="Picture 2" descr="https://intranet.intershop.com/intranet/index.php/Display/Marketing/Corporate-Design/03_Graphics/04_Icons/01_Icons_Intershop/01_icon_e_commerc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4328" y="1653648"/>
            <a:ext cx="648072" cy="486054"/>
          </a:xfrm>
          <a:prstGeom prst="rect">
            <a:avLst/>
          </a:prstGeom>
          <a:noFill/>
        </p:spPr>
      </p:pic>
      <p:pic>
        <p:nvPicPr>
          <p:cNvPr id="9" name="Picture 2" descr="https://intranet.intershop.com/intranet/index.php/Display/Marketing/Corporate-Design/03_Graphics/04_Icons/01_Icons_Intershop/01_icon_e_commerc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168" y="1653648"/>
            <a:ext cx="648072" cy="486054"/>
          </a:xfrm>
          <a:prstGeom prst="rect">
            <a:avLst/>
          </a:prstGeom>
          <a:noFill/>
        </p:spPr>
      </p:pic>
      <p:pic>
        <p:nvPicPr>
          <p:cNvPr id="10" name="Picture 2" descr="https://intranet.intershop.com/intranet/index.php/Display/Marketing/Corporate-Design/03_Graphics/04_Icons/01_Icons_Intershop/01_icon_e_commerc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240" y="1653648"/>
            <a:ext cx="648072" cy="486054"/>
          </a:xfrm>
          <a:prstGeom prst="rect">
            <a:avLst/>
          </a:prstGeom>
          <a:noFill/>
        </p:spPr>
      </p:pic>
      <p:pic>
        <p:nvPicPr>
          <p:cNvPr id="11" name="Picture 2" descr="https://intranet.intershop.com/intranet/index.php/Display/Marketing/Corporate-Design/03_Graphics/04_Icons/01_Icons_Intershop/01_icon_e_commerce.png"/>
          <p:cNvPicPr>
            <a:picLocks noChangeAspect="1" noChangeArrowheads="1"/>
          </p:cNvPicPr>
          <p:nvPr/>
        </p:nvPicPr>
        <p:blipFill>
          <a:blip r:embed="rId4"/>
          <a:srcRect r="62015"/>
          <a:stretch>
            <a:fillRect/>
          </a:stretch>
        </p:blipFill>
        <p:spPr bwMode="auto">
          <a:xfrm>
            <a:off x="4757880" y="2633292"/>
            <a:ext cx="246168" cy="486054"/>
          </a:xfrm>
          <a:prstGeom prst="rect">
            <a:avLst/>
          </a:prstGeom>
          <a:noFill/>
        </p:spPr>
      </p:pic>
      <p:pic>
        <p:nvPicPr>
          <p:cNvPr id="12" name="Picture 2" descr="https://intranet.intershop.com/intranet/index.php/Display/Marketing/Corporate-Design/03_Graphics/04_Icons/01_Icons_Intershop/01_icon_e_commerc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7928" y="2147238"/>
            <a:ext cx="648072" cy="486054"/>
          </a:xfrm>
          <a:prstGeom prst="rect">
            <a:avLst/>
          </a:prstGeom>
          <a:noFill/>
        </p:spPr>
      </p:pic>
      <p:pic>
        <p:nvPicPr>
          <p:cNvPr id="13" name="Picture 2" descr="https://intranet.intershop.com/intranet/index.php/Display/Marketing/Corporate-Design/03_Graphics/04_Icons/01_Icons_Intershop/01_icon_e_commerc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6048" y="2139702"/>
            <a:ext cx="648072" cy="486054"/>
          </a:xfrm>
          <a:prstGeom prst="rect">
            <a:avLst/>
          </a:prstGeom>
          <a:noFill/>
        </p:spPr>
      </p:pic>
      <p:pic>
        <p:nvPicPr>
          <p:cNvPr id="14" name="Picture 2" descr="https://intranet.intershop.com/intranet/index.php/Display/Marketing/Corporate-Design/03_Graphics/04_Icons/01_Icons_Intershop/01_icon_e_commerc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168" y="2139702"/>
            <a:ext cx="648072" cy="486054"/>
          </a:xfrm>
          <a:prstGeom prst="rect">
            <a:avLst/>
          </a:prstGeom>
          <a:noFill/>
        </p:spPr>
      </p:pic>
      <p:pic>
        <p:nvPicPr>
          <p:cNvPr id="15" name="Picture 2" descr="https://intranet.intershop.com/intranet/index.php/Display/Marketing/Corporate-Design/03_Graphics/04_Icons/01_Icons_Intershop/01_icon_e_commerc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240" y="2139702"/>
            <a:ext cx="648072" cy="486054"/>
          </a:xfrm>
          <a:prstGeom prst="rect">
            <a:avLst/>
          </a:prstGeom>
          <a:noFill/>
        </p:spPr>
      </p:pic>
      <p:pic>
        <p:nvPicPr>
          <p:cNvPr id="25" name="Picture 24" descr="deutschlan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686" y="1061687"/>
            <a:ext cx="389400" cy="178200"/>
          </a:xfrm>
          <a:prstGeom prst="rect">
            <a:avLst/>
          </a:prstGeom>
        </p:spPr>
      </p:pic>
      <p:pic>
        <p:nvPicPr>
          <p:cNvPr id="26" name="Picture 25" descr="China-Flagge-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8875" y="1059582"/>
            <a:ext cx="359664" cy="17830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94953" y="5002455"/>
            <a:ext cx="3888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+mn-lt"/>
              </a:rPr>
              <a:t>Source: </a:t>
            </a:r>
            <a:r>
              <a:rPr lang="de-DE" sz="800" dirty="0" err="1" smtClean="0">
                <a:latin typeface="+mn-lt"/>
              </a:rPr>
              <a:t>PwC</a:t>
            </a:r>
            <a:r>
              <a:rPr lang="de-DE" sz="800" dirty="0" smtClean="0">
                <a:latin typeface="+mn-lt"/>
              </a:rPr>
              <a:t> Global Multi-Channel Consumer Survey 2011</a:t>
            </a:r>
          </a:p>
        </p:txBody>
      </p:sp>
      <p:graphicFrame>
        <p:nvGraphicFramePr>
          <p:cNvPr id="30" name="Content Placeholder 28"/>
          <p:cNvGraphicFramePr>
            <a:graphicFrameLocks/>
          </p:cNvGraphicFramePr>
          <p:nvPr/>
        </p:nvGraphicFramePr>
        <p:xfrm>
          <a:off x="4788024" y="3442769"/>
          <a:ext cx="4140200" cy="1397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8" name="Text Placeholder 20"/>
          <p:cNvSpPr txBox="1">
            <a:spLocks/>
          </p:cNvSpPr>
          <p:nvPr/>
        </p:nvSpPr>
        <p:spPr bwMode="auto">
          <a:xfrm>
            <a:off x="395536" y="3003799"/>
            <a:ext cx="4140000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b" anchorCtr="0" compatLnSpc="1">
            <a:prstTxWarp prst="textNoShape">
              <a:avLst/>
            </a:prstTxWarp>
          </a:bodyPr>
          <a:lstStyle/>
          <a:p>
            <a:pPr lvl="0" eaLnBrk="0" hangingPunct="0">
              <a:buClr>
                <a:schemeClr val="accent1"/>
              </a:buClr>
              <a:defRPr/>
            </a:pPr>
            <a:r>
              <a:rPr lang="en-US" sz="1600" dirty="0" smtClean="0">
                <a:solidFill>
                  <a:srgbClr val="565656"/>
                </a:solidFill>
              </a:rPr>
              <a:t>74% </a:t>
            </a:r>
            <a:r>
              <a:rPr lang="en-US" sz="1600" dirty="0" err="1" smtClean="0">
                <a:solidFill>
                  <a:srgbClr val="565656"/>
                </a:solidFill>
              </a:rPr>
              <a:t>kaufen</a:t>
            </a:r>
            <a:r>
              <a:rPr lang="en-US" sz="1600" dirty="0" smtClean="0">
                <a:solidFill>
                  <a:srgbClr val="565656"/>
                </a:solidFill>
              </a:rPr>
              <a:t> in </a:t>
            </a:r>
            <a:r>
              <a:rPr lang="en-US" sz="1600" dirty="0" err="1" smtClean="0">
                <a:solidFill>
                  <a:srgbClr val="565656"/>
                </a:solidFill>
              </a:rPr>
              <a:t>mehr</a:t>
            </a:r>
            <a:r>
              <a:rPr lang="en-US" sz="1600" dirty="0" smtClean="0">
                <a:solidFill>
                  <a:srgbClr val="565656"/>
                </a:solidFill>
              </a:rPr>
              <a:t> </a:t>
            </a:r>
            <a:r>
              <a:rPr lang="en-US" sz="1600" dirty="0" err="1" smtClean="0">
                <a:solidFill>
                  <a:srgbClr val="565656"/>
                </a:solidFill>
              </a:rPr>
              <a:t>als</a:t>
            </a:r>
            <a:r>
              <a:rPr lang="en-US" sz="1600" dirty="0" smtClean="0">
                <a:solidFill>
                  <a:srgbClr val="565656"/>
                </a:solidFill>
              </a:rPr>
              <a:t> </a:t>
            </a:r>
            <a:br>
              <a:rPr lang="en-US" sz="1600" dirty="0" smtClean="0">
                <a:solidFill>
                  <a:srgbClr val="565656"/>
                </a:solidFill>
              </a:rPr>
            </a:br>
            <a:r>
              <a:rPr lang="en-US" sz="1600" dirty="0" smtClean="0">
                <a:solidFill>
                  <a:srgbClr val="565656"/>
                </a:solidFill>
              </a:rPr>
              <a:t>7 </a:t>
            </a:r>
            <a:r>
              <a:rPr lang="en-US" sz="1600" dirty="0" err="1" smtClean="0">
                <a:solidFill>
                  <a:srgbClr val="565656"/>
                </a:solidFill>
              </a:rPr>
              <a:t>Produktkategorien</a:t>
            </a:r>
            <a:endParaRPr lang="en-US" sz="1600" dirty="0">
              <a:solidFill>
                <a:srgbClr val="565656"/>
              </a:solidFill>
            </a:endParaRPr>
          </a:p>
        </p:txBody>
      </p:sp>
      <p:sp>
        <p:nvSpPr>
          <p:cNvPr id="31" name="Text Placeholder 22"/>
          <p:cNvSpPr txBox="1">
            <a:spLocks/>
          </p:cNvSpPr>
          <p:nvPr/>
        </p:nvSpPr>
        <p:spPr bwMode="auto">
          <a:xfrm>
            <a:off x="4738901" y="3003799"/>
            <a:ext cx="4140000" cy="47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86%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kaufen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mehr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Produktkategorien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395288" y="459582"/>
            <a:ext cx="8496300" cy="43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US" sz="3200" dirty="0" err="1" smtClean="0"/>
              <a:t>Chinesen</a:t>
            </a:r>
            <a:r>
              <a:rPr lang="en-US" sz="3200" dirty="0" smtClean="0"/>
              <a:t> </a:t>
            </a:r>
            <a:r>
              <a:rPr lang="en-US" sz="3200" dirty="0" err="1" smtClean="0"/>
              <a:t>kaufen</a:t>
            </a:r>
            <a:r>
              <a:rPr lang="en-US" sz="3200" dirty="0" smtClean="0"/>
              <a:t> </a:t>
            </a:r>
            <a:r>
              <a:rPr lang="en-US" sz="3200" dirty="0" err="1" smtClean="0"/>
              <a:t>häufiger</a:t>
            </a:r>
            <a:r>
              <a:rPr lang="en-US" sz="3200" dirty="0" smtClean="0"/>
              <a:t> Online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895538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3"/>
          <p:cNvGraphicFramePr>
            <a:graphicFrameLocks/>
          </p:cNvGraphicFramePr>
          <p:nvPr/>
        </p:nvGraphicFramePr>
        <p:xfrm>
          <a:off x="5940152" y="1599642"/>
          <a:ext cx="3312368" cy="3294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eCommerce Umsätze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endParaRPr lang="de-DE" sz="1600" b="1" dirty="0" smtClean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de-DE" b="1" dirty="0" smtClean="0">
                <a:solidFill>
                  <a:schemeClr val="accent2"/>
                </a:solidFill>
              </a:rPr>
              <a:t>21.7 Mia € </a:t>
            </a:r>
            <a:r>
              <a:rPr lang="de-DE" sz="1600" dirty="0" smtClean="0"/>
              <a:t>online B2C Umsatz in 2011</a:t>
            </a:r>
          </a:p>
          <a:p>
            <a:pPr>
              <a:lnSpc>
                <a:spcPct val="150000"/>
              </a:lnSpc>
              <a:buNone/>
            </a:pPr>
            <a:r>
              <a:rPr lang="de-DE" b="1" dirty="0" smtClean="0">
                <a:solidFill>
                  <a:schemeClr val="accent2"/>
                </a:solidFill>
              </a:rPr>
              <a:t>+19% </a:t>
            </a:r>
            <a:r>
              <a:rPr lang="de-DE" sz="1600" dirty="0" err="1" smtClean="0"/>
              <a:t>YoY</a:t>
            </a:r>
            <a:endParaRPr lang="de-DE" sz="1600" dirty="0" smtClean="0"/>
          </a:p>
          <a:p>
            <a:pPr>
              <a:lnSpc>
                <a:spcPct val="150000"/>
              </a:lnSpc>
              <a:buNone/>
            </a:pPr>
            <a:endParaRPr lang="de-DE" sz="1600" dirty="0" smtClean="0"/>
          </a:p>
          <a:p>
            <a:pPr>
              <a:lnSpc>
                <a:spcPct val="150000"/>
              </a:lnSpc>
              <a:buNone/>
            </a:pPr>
            <a:endParaRPr lang="de-DE" sz="1600" dirty="0" smtClean="0"/>
          </a:p>
          <a:p>
            <a:pPr>
              <a:lnSpc>
                <a:spcPct val="150000"/>
              </a:lnSpc>
              <a:buNone/>
            </a:pPr>
            <a:endParaRPr lang="de-DE" sz="1600" dirty="0" smtClean="0"/>
          </a:p>
          <a:p>
            <a:pPr>
              <a:lnSpc>
                <a:spcPct val="150000"/>
              </a:lnSpc>
              <a:buNone/>
            </a:pPr>
            <a:endParaRPr lang="de-DE" sz="1600" dirty="0" smtClean="0"/>
          </a:p>
          <a:p>
            <a:endParaRPr lang="de-DE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742540" y="987574"/>
            <a:ext cx="4221948" cy="39420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endParaRPr lang="de-DE" sz="1600" dirty="0" smtClean="0"/>
          </a:p>
          <a:p>
            <a:pPr>
              <a:lnSpc>
                <a:spcPct val="150000"/>
              </a:lnSpc>
              <a:buNone/>
            </a:pPr>
            <a:r>
              <a:rPr lang="de-DE" b="1" dirty="0" smtClean="0">
                <a:solidFill>
                  <a:schemeClr val="accent2"/>
                </a:solidFill>
              </a:rPr>
              <a:t>29.3 Mia. € </a:t>
            </a:r>
            <a:r>
              <a:rPr lang="de-DE" sz="1600" dirty="0" smtClean="0"/>
              <a:t>online B2C 2011 </a:t>
            </a:r>
            <a:r>
              <a:rPr lang="de-DE" b="1" dirty="0" smtClean="0">
                <a:solidFill>
                  <a:schemeClr val="accent2"/>
                </a:solidFill>
              </a:rPr>
              <a:t>+130% </a:t>
            </a:r>
            <a:r>
              <a:rPr lang="de-DE" sz="1600" dirty="0" err="1" smtClean="0"/>
              <a:t>YoY</a:t>
            </a:r>
            <a:endParaRPr lang="de-DE" sz="1600" dirty="0" smtClean="0"/>
          </a:p>
          <a:p>
            <a:pPr>
              <a:lnSpc>
                <a:spcPct val="150000"/>
              </a:lnSpc>
              <a:buNone/>
            </a:pPr>
            <a:endParaRPr lang="de-DE" sz="1600" dirty="0" smtClean="0"/>
          </a:p>
          <a:p>
            <a:pPr>
              <a:lnSpc>
                <a:spcPct val="150000"/>
              </a:lnSpc>
              <a:buNone/>
            </a:pPr>
            <a:endParaRPr lang="de-DE" sz="1600" dirty="0" smtClean="0"/>
          </a:p>
          <a:p>
            <a:pPr>
              <a:lnSpc>
                <a:spcPct val="150000"/>
              </a:lnSpc>
              <a:buNone/>
            </a:pPr>
            <a:endParaRPr lang="de-DE" sz="1600" dirty="0" smtClean="0"/>
          </a:p>
          <a:p>
            <a:pPr>
              <a:lnSpc>
                <a:spcPct val="150000"/>
              </a:lnSpc>
              <a:buNone/>
            </a:pPr>
            <a:r>
              <a:rPr lang="de-DE" sz="1600" dirty="0" smtClean="0"/>
              <a:t> </a:t>
            </a:r>
            <a:br>
              <a:rPr lang="de-DE" sz="1600" dirty="0" smtClean="0"/>
            </a:br>
            <a:endParaRPr lang="de-DE" sz="1600" dirty="0" smtClean="0"/>
          </a:p>
          <a:p>
            <a:pPr>
              <a:buNone/>
            </a:pP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pic>
        <p:nvPicPr>
          <p:cNvPr id="8" name="Picture 7" descr="deutschlan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86" y="1151412"/>
            <a:ext cx="389400" cy="178200"/>
          </a:xfrm>
          <a:prstGeom prst="rect">
            <a:avLst/>
          </a:prstGeom>
        </p:spPr>
      </p:pic>
      <p:pic>
        <p:nvPicPr>
          <p:cNvPr id="9" name="Picture 8" descr="China-Flagge-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8875" y="1149307"/>
            <a:ext cx="359664" cy="1783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4953" y="5002455"/>
            <a:ext cx="3888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+mn-lt"/>
              </a:rPr>
              <a:t>Source: AGOF </a:t>
            </a:r>
            <a:r>
              <a:rPr lang="de-DE" sz="800" dirty="0" err="1" smtClean="0">
                <a:latin typeface="+mn-lt"/>
              </a:rPr>
              <a:t>internet</a:t>
            </a:r>
            <a:r>
              <a:rPr lang="de-DE" sz="800" dirty="0" smtClean="0">
                <a:latin typeface="+mn-lt"/>
              </a:rPr>
              <a:t> </a:t>
            </a:r>
            <a:r>
              <a:rPr lang="de-DE" sz="800" dirty="0" err="1" smtClean="0">
                <a:latin typeface="+mn-lt"/>
              </a:rPr>
              <a:t>facts</a:t>
            </a:r>
            <a:r>
              <a:rPr lang="de-DE" sz="800" dirty="0" smtClean="0">
                <a:latin typeface="+mn-lt"/>
              </a:rPr>
              <a:t> 2012-01, </a:t>
            </a:r>
            <a:r>
              <a:rPr lang="de-DE" sz="800" dirty="0" err="1" smtClean="0">
                <a:latin typeface="+mn-lt"/>
              </a:rPr>
              <a:t>bvh</a:t>
            </a:r>
            <a:r>
              <a:rPr lang="de-DE" sz="800" dirty="0" smtClean="0">
                <a:latin typeface="+mn-lt"/>
              </a:rPr>
              <a:t> / TNS-Studie 2011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4008" y="4894443"/>
            <a:ext cx="4499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800" dirty="0" smtClean="0">
                <a:latin typeface="+mn-lt"/>
              </a:rPr>
              <a:t>Source  CNNIC </a:t>
            </a:r>
            <a:r>
              <a:rPr lang="zh-CN" altLang="de-DE" sz="800" dirty="0" smtClean="0">
                <a:latin typeface="+mn-lt"/>
              </a:rPr>
              <a:t> 中国互联网络发展状况统计报告 </a:t>
            </a:r>
            <a:r>
              <a:rPr lang="de-DE" altLang="zh-CN" sz="800" dirty="0" smtClean="0">
                <a:latin typeface="+mn-lt"/>
              </a:rPr>
              <a:t>2012</a:t>
            </a:r>
            <a:r>
              <a:rPr lang="zh-CN" altLang="de-DE" sz="800" dirty="0" smtClean="0">
                <a:latin typeface="+mn-lt"/>
              </a:rPr>
              <a:t>年</a:t>
            </a:r>
            <a:r>
              <a:rPr lang="de-DE" altLang="zh-CN" sz="800" dirty="0" smtClean="0">
                <a:latin typeface="+mn-lt"/>
              </a:rPr>
              <a:t>1</a:t>
            </a:r>
            <a:r>
              <a:rPr lang="zh-CN" altLang="de-DE" sz="800" dirty="0" smtClean="0">
                <a:latin typeface="+mn-lt"/>
              </a:rPr>
              <a:t>月</a:t>
            </a:r>
            <a:r>
              <a:rPr lang="de-DE" altLang="zh-CN" sz="800" dirty="0" smtClean="0">
                <a:latin typeface="+mn-lt"/>
              </a:rPr>
              <a:t>, www.analysys.com.cn, BCG Chinas Digital Generation 3.0</a:t>
            </a:r>
          </a:p>
        </p:txBody>
      </p:sp>
      <p:sp>
        <p:nvSpPr>
          <p:cNvPr id="14" name="Oval 13"/>
          <p:cNvSpPr/>
          <p:nvPr/>
        </p:nvSpPr>
        <p:spPr>
          <a:xfrm>
            <a:off x="251520" y="3129903"/>
            <a:ext cx="1080000" cy="900010"/>
          </a:xfrm>
          <a:prstGeom prst="ellipse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5% </a:t>
            </a:r>
          </a:p>
          <a:p>
            <a:pPr algn="ctr"/>
            <a:r>
              <a:rPr lang="de-DE" sz="1100" dirty="0" smtClean="0">
                <a:solidFill>
                  <a:schemeClr val="bg1"/>
                </a:solidFill>
              </a:rPr>
              <a:t>Vom Gesamt-umsatz</a:t>
            </a:r>
            <a:endParaRPr lang="de-DE" dirty="0">
              <a:solidFill>
                <a:schemeClr val="bg1"/>
              </a:solidFill>
            </a:endParaRPr>
          </a:p>
        </p:txBody>
      </p:sp>
      <p:graphicFrame>
        <p:nvGraphicFramePr>
          <p:cNvPr id="16" name="Content Placeholder 3"/>
          <p:cNvGraphicFramePr>
            <a:graphicFrameLocks/>
          </p:cNvGraphicFramePr>
          <p:nvPr/>
        </p:nvGraphicFramePr>
        <p:xfrm>
          <a:off x="1115616" y="3597864"/>
          <a:ext cx="3312368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18"/>
          <p:cNvSpPr txBox="1"/>
          <p:nvPr/>
        </p:nvSpPr>
        <p:spPr>
          <a:xfrm rot="10800000">
            <a:off x="899592" y="4029912"/>
            <a:ext cx="369332" cy="746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Mia. €</a:t>
            </a:r>
          </a:p>
        </p:txBody>
      </p:sp>
      <p:sp>
        <p:nvSpPr>
          <p:cNvPr id="17" name="Oval 16"/>
          <p:cNvSpPr/>
          <p:nvPr/>
        </p:nvSpPr>
        <p:spPr>
          <a:xfrm>
            <a:off x="4788024" y="3075806"/>
            <a:ext cx="1080000" cy="810000"/>
          </a:xfrm>
          <a:prstGeom prst="ellipse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bg1"/>
                </a:solidFill>
              </a:rPr>
              <a:t>5% </a:t>
            </a:r>
          </a:p>
          <a:p>
            <a:pPr algn="ctr"/>
            <a:r>
              <a:rPr lang="de-DE" sz="1100" dirty="0" smtClean="0">
                <a:solidFill>
                  <a:schemeClr val="bg1"/>
                </a:solidFill>
              </a:rPr>
              <a:t>Gesamt-umsatz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" name="TextBox 18"/>
          <p:cNvSpPr txBox="1"/>
          <p:nvPr/>
        </p:nvSpPr>
        <p:spPr>
          <a:xfrm rot="10800000">
            <a:off x="5652120" y="4029912"/>
            <a:ext cx="369332" cy="746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Mia.  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¥</a:t>
            </a:r>
            <a:endParaRPr lang="de-DE" sz="12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67784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 Kopf  eCommerce Umsätze</a:t>
            </a:r>
            <a:endParaRPr lang="de-DE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396000" y="1107000"/>
            <a:ext cx="4140000" cy="39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endParaRPr lang="de-DE" sz="1600" dirty="0" smtClean="0">
              <a:solidFill>
                <a:srgbClr val="565656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endParaRPr lang="de-DE" sz="1600" dirty="0" smtClean="0">
              <a:solidFill>
                <a:srgbClr val="565656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1600" dirty="0" smtClean="0">
                <a:solidFill>
                  <a:srgbClr val="565656"/>
                </a:solidFill>
                <a:latin typeface="+mn-lt"/>
              </a:rPr>
              <a:t>21.7 Mia € Online B2C </a:t>
            </a:r>
            <a:r>
              <a:rPr lang="en-US" sz="1600" dirty="0" err="1" smtClean="0">
                <a:solidFill>
                  <a:srgbClr val="565656"/>
                </a:solidFill>
                <a:latin typeface="+mn-lt"/>
              </a:rPr>
              <a:t>Umsatz</a:t>
            </a:r>
            <a:r>
              <a:rPr lang="en-US" sz="1600" dirty="0" smtClean="0">
                <a:solidFill>
                  <a:srgbClr val="565656"/>
                </a:solidFill>
                <a:latin typeface="+mn-lt"/>
              </a:rPr>
              <a:t> 2011</a:t>
            </a:r>
          </a:p>
          <a:p>
            <a:pPr lvl="0" eaLnBrk="0" hangingPunct="0">
              <a:lnSpc>
                <a:spcPct val="150000"/>
              </a:lnSpc>
              <a:buClr>
                <a:schemeClr val="accent1"/>
              </a:buClr>
            </a:pPr>
            <a:r>
              <a:rPr lang="en-US" sz="1600" dirty="0" smtClean="0">
                <a:solidFill>
                  <a:srgbClr val="565656"/>
                </a:solidFill>
                <a:latin typeface="+mn-lt"/>
              </a:rPr>
              <a:t>40 </a:t>
            </a:r>
            <a:r>
              <a:rPr lang="en-US" sz="1600" dirty="0">
                <a:solidFill>
                  <a:srgbClr val="565656"/>
                </a:solidFill>
                <a:latin typeface="+mn-lt"/>
              </a:rPr>
              <a:t>M</a:t>
            </a:r>
            <a:r>
              <a:rPr lang="en-US" sz="1600" dirty="0" smtClean="0">
                <a:solidFill>
                  <a:srgbClr val="565656"/>
                </a:solidFill>
                <a:latin typeface="+mn-lt"/>
              </a:rPr>
              <a:t>io. Online Shopper</a:t>
            </a:r>
          </a:p>
          <a:p>
            <a:pPr lvl="0" eaLnBrk="0" hangingPunct="0">
              <a:lnSpc>
                <a:spcPct val="150000"/>
              </a:lnSpc>
              <a:buClr>
                <a:schemeClr val="accent1"/>
              </a:buClr>
            </a:pPr>
            <a:endParaRPr lang="en-US" sz="1600" dirty="0" smtClean="0">
              <a:solidFill>
                <a:srgbClr val="565656"/>
              </a:solidFill>
              <a:latin typeface="+mn-lt"/>
            </a:endParaRPr>
          </a:p>
          <a:p>
            <a:pPr eaLnBrk="0" hangingPunct="0">
              <a:lnSpc>
                <a:spcPct val="150000"/>
              </a:lnSpc>
              <a:buClr>
                <a:schemeClr val="accent1"/>
              </a:buClr>
            </a:pPr>
            <a:r>
              <a:rPr lang="en-US" sz="2800" b="1" dirty="0" smtClean="0">
                <a:solidFill>
                  <a:schemeClr val="accent2"/>
                </a:solidFill>
                <a:latin typeface="+mn-lt"/>
              </a:rPr>
              <a:t>542.50 € </a:t>
            </a:r>
            <a:r>
              <a:rPr lang="en-US" sz="1600" dirty="0" smtClean="0">
                <a:solidFill>
                  <a:srgbClr val="565656"/>
                </a:solidFill>
                <a:latin typeface="+mn-lt"/>
              </a:rPr>
              <a:t>pro person each year</a:t>
            </a:r>
          </a:p>
          <a:p>
            <a:pPr lvl="0" eaLnBrk="0" hangingPunct="0">
              <a:lnSpc>
                <a:spcPct val="150000"/>
              </a:lnSpc>
              <a:buClr>
                <a:schemeClr val="accent1"/>
              </a:buClr>
            </a:pPr>
            <a:endParaRPr lang="de-DE" sz="1600" dirty="0" smtClean="0">
              <a:solidFill>
                <a:srgbClr val="565656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endParaRPr lang="de-DE" sz="1600" dirty="0" smtClean="0">
              <a:solidFill>
                <a:srgbClr val="565656"/>
              </a:solidFill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4742540" y="1117691"/>
            <a:ext cx="4401460" cy="39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marL="215900" marR="0" lvl="0" indent="-215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endParaRPr lang="de-DE" sz="1600" dirty="0" smtClean="0">
              <a:solidFill>
                <a:srgbClr val="565656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endParaRPr lang="de-DE" sz="1600" dirty="0" smtClean="0">
              <a:solidFill>
                <a:srgbClr val="565656"/>
              </a:solidFill>
              <a:latin typeface="+mn-lt"/>
            </a:endParaRPr>
          </a:p>
          <a:p>
            <a:pPr>
              <a:lnSpc>
                <a:spcPct val="150000"/>
              </a:lnSpc>
              <a:buNone/>
            </a:pPr>
            <a:r>
              <a:rPr lang="en-US" sz="1600" dirty="0" smtClean="0">
                <a:solidFill>
                  <a:srgbClr val="565656"/>
                </a:solidFill>
                <a:latin typeface="+mn-lt"/>
              </a:rPr>
              <a:t>29.3 Mia € Online B2C </a:t>
            </a:r>
            <a:r>
              <a:rPr lang="en-US" sz="1600" dirty="0" err="1" smtClean="0">
                <a:solidFill>
                  <a:srgbClr val="565656"/>
                </a:solidFill>
                <a:latin typeface="+mn-lt"/>
              </a:rPr>
              <a:t>Umsatz</a:t>
            </a:r>
            <a:r>
              <a:rPr lang="en-US" sz="1600" dirty="0" smtClean="0">
                <a:solidFill>
                  <a:srgbClr val="565656"/>
                </a:solidFill>
                <a:latin typeface="+mn-lt"/>
              </a:rPr>
              <a:t> 2011</a:t>
            </a:r>
          </a:p>
          <a:p>
            <a:pPr>
              <a:lnSpc>
                <a:spcPct val="150000"/>
              </a:lnSpc>
              <a:buNone/>
            </a:pPr>
            <a:r>
              <a:rPr lang="en-US" sz="1600" dirty="0" smtClean="0">
                <a:solidFill>
                  <a:srgbClr val="565656"/>
                </a:solidFill>
                <a:latin typeface="+mn-lt"/>
              </a:rPr>
              <a:t>194 </a:t>
            </a:r>
            <a:r>
              <a:rPr lang="en-US" sz="1600" dirty="0">
                <a:solidFill>
                  <a:srgbClr val="565656"/>
                </a:solidFill>
                <a:latin typeface="+mn-lt"/>
              </a:rPr>
              <a:t>M</a:t>
            </a:r>
            <a:r>
              <a:rPr lang="en-US" sz="1600" dirty="0" smtClean="0">
                <a:solidFill>
                  <a:srgbClr val="565656"/>
                </a:solidFill>
                <a:latin typeface="+mn-lt"/>
              </a:rPr>
              <a:t>io. Online Shopper</a:t>
            </a:r>
          </a:p>
          <a:p>
            <a:pPr lvl="0" eaLnBrk="0" hangingPunct="0">
              <a:lnSpc>
                <a:spcPct val="150000"/>
              </a:lnSpc>
              <a:buClr>
                <a:schemeClr val="accent1"/>
              </a:buClr>
            </a:pPr>
            <a:endParaRPr lang="en-US" sz="1600" dirty="0" smtClean="0">
              <a:solidFill>
                <a:srgbClr val="565656"/>
              </a:solidFill>
              <a:latin typeface="+mn-lt"/>
            </a:endParaRPr>
          </a:p>
          <a:p>
            <a:pPr eaLnBrk="0" hangingPunct="0">
              <a:lnSpc>
                <a:spcPct val="150000"/>
              </a:lnSpc>
              <a:buClr>
                <a:schemeClr val="accent1"/>
              </a:buClr>
            </a:pPr>
            <a:r>
              <a:rPr lang="en-US" sz="2800" b="1" dirty="0" smtClean="0">
                <a:solidFill>
                  <a:schemeClr val="accent2"/>
                </a:solidFill>
                <a:latin typeface="+mn-lt"/>
              </a:rPr>
              <a:t>151.03 €</a:t>
            </a:r>
            <a:r>
              <a:rPr lang="en-US" sz="1600" dirty="0" smtClean="0">
                <a:solidFill>
                  <a:srgbClr val="565656"/>
                </a:solidFill>
                <a:latin typeface="+mn-lt"/>
              </a:rPr>
              <a:t> pro person each year</a:t>
            </a:r>
          </a:p>
          <a:p>
            <a:pPr>
              <a:lnSpc>
                <a:spcPct val="150000"/>
              </a:lnSpc>
              <a:buNone/>
            </a:pPr>
            <a:endParaRPr lang="de-DE" sz="1600" dirty="0" smtClean="0">
              <a:solidFill>
                <a:srgbClr val="565656"/>
              </a:solidFill>
              <a:latin typeface="+mn-lt"/>
            </a:endParaRPr>
          </a:p>
          <a:p>
            <a:pPr marL="215900" indent="-215900" eaLnBrk="0" hangingPunct="0">
              <a:lnSpc>
                <a:spcPct val="150000"/>
              </a:lnSpc>
              <a:buClr>
                <a:schemeClr val="accent1"/>
              </a:buClr>
            </a:pPr>
            <a:endParaRPr lang="de-DE" sz="1550" dirty="0" smtClean="0">
              <a:solidFill>
                <a:srgbClr val="565656"/>
              </a:solidFill>
              <a:latin typeface="+mn-lt"/>
            </a:endParaRPr>
          </a:p>
          <a:p>
            <a:pPr marL="215900" marR="0" lvl="0" indent="-215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5900" marR="0" lvl="0" indent="-215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5900" marR="0" lvl="0" indent="-215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5900" marR="0" lvl="0" indent="-2159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b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15900" marR="0" lvl="0" indent="-215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de-D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6565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deutschlan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86" y="1151412"/>
            <a:ext cx="389400" cy="178200"/>
          </a:xfrm>
          <a:prstGeom prst="rect">
            <a:avLst/>
          </a:prstGeom>
        </p:spPr>
      </p:pic>
      <p:pic>
        <p:nvPicPr>
          <p:cNvPr id="10" name="Picture 9" descr="China-Flagge-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875" y="1149307"/>
            <a:ext cx="359664" cy="1783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-36000" y="4894733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latin typeface="+mn-lt"/>
              </a:rPr>
              <a:t>Source: </a:t>
            </a:r>
            <a:r>
              <a:rPr lang="en-US" sz="800" dirty="0" smtClean="0">
                <a:latin typeface="+mn-lt"/>
              </a:rPr>
              <a:t>Nielsen  Global Trends in Online Shopping 2010</a:t>
            </a:r>
          </a:p>
        </p:txBody>
      </p:sp>
    </p:spTree>
    <p:extLst>
      <p:ext uri="{BB962C8B-B14F-4D97-AF65-F5344CB8AC3E}">
        <p14:creationId xmlns:p14="http://schemas.microsoft.com/office/powerpoint/2010/main" val="1096454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5536" y="267494"/>
            <a:ext cx="8424292" cy="432048"/>
          </a:xfrm>
        </p:spPr>
        <p:txBody>
          <a:bodyPr/>
          <a:lstStyle/>
          <a:p>
            <a:r>
              <a:rPr lang="de-DE" sz="2800" dirty="0" smtClean="0"/>
              <a:t>Preisvergleich Peking &lt;&gt;New York</a:t>
            </a:r>
            <a:endParaRPr lang="de-DE" sz="28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874596"/>
              </p:ext>
            </p:extLst>
          </p:nvPr>
        </p:nvGraphicFramePr>
        <p:xfrm>
          <a:off x="11461" y="789552"/>
          <a:ext cx="9143999" cy="4561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7031"/>
                <a:gridCol w="2567031"/>
                <a:gridCol w="4009937"/>
              </a:tblGrid>
              <a:tr h="412725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Produkte / Service</a:t>
                      </a:r>
                      <a:endParaRPr lang="de-DE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Preis in Peking</a:t>
                      </a:r>
                      <a:endParaRPr lang="de-DE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Preis in </a:t>
                      </a:r>
                      <a:r>
                        <a:rPr lang="de-DE" sz="1400" dirty="0" err="1" smtClean="0"/>
                        <a:t>NewYork</a:t>
                      </a:r>
                      <a:r>
                        <a:rPr lang="de-DE" sz="1400" dirty="0" smtClean="0"/>
                        <a:t> (CNY/USD)</a:t>
                      </a:r>
                      <a:endParaRPr lang="de-DE" sz="1400" dirty="0"/>
                    </a:p>
                  </a:txBody>
                  <a:tcPr marT="34290" marB="34290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rgbClr val="00B050"/>
                          </a:solidFill>
                        </a:rPr>
                        <a:t>Levi‘s Jeans</a:t>
                      </a:r>
                      <a:endParaRPr lang="en-US" sz="1400" noProof="0" dirty="0">
                        <a:solidFill>
                          <a:srgbClr val="00B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00B050"/>
                          </a:solidFill>
                        </a:rPr>
                        <a:t>¥699-1099 </a:t>
                      </a:r>
                      <a:endParaRPr lang="de-DE" sz="1400" dirty="0">
                        <a:solidFill>
                          <a:srgbClr val="00B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00B050"/>
                          </a:solidFill>
                        </a:rPr>
                        <a:t>¥256-576 / $40-90</a:t>
                      </a:r>
                      <a:endParaRPr lang="de-DE" sz="1400" dirty="0">
                        <a:solidFill>
                          <a:srgbClr val="00B050"/>
                        </a:solidFill>
                      </a:endParaRPr>
                    </a:p>
                  </a:txBody>
                  <a:tcPr marT="34290" marB="34290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rgbClr val="00B050"/>
                          </a:solidFill>
                        </a:rPr>
                        <a:t>Nike </a:t>
                      </a:r>
                      <a:r>
                        <a:rPr lang="en-US" sz="1400" noProof="0" dirty="0" err="1" smtClean="0">
                          <a:solidFill>
                            <a:srgbClr val="00B050"/>
                          </a:solidFill>
                        </a:rPr>
                        <a:t>Turnschuhe</a:t>
                      </a:r>
                      <a:endParaRPr lang="en-US" sz="1400" noProof="0" dirty="0">
                        <a:solidFill>
                          <a:srgbClr val="00B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00B050"/>
                          </a:solidFill>
                        </a:rPr>
                        <a:t>¥300-2250</a:t>
                      </a:r>
                      <a:endParaRPr lang="de-DE" sz="1400" dirty="0">
                        <a:solidFill>
                          <a:srgbClr val="00B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00B050"/>
                          </a:solidFill>
                        </a:rPr>
                        <a:t>¥288-832 / $45-130</a:t>
                      </a:r>
                    </a:p>
                  </a:txBody>
                  <a:tcPr marT="34290" marB="34290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noProof="0" dirty="0" err="1" smtClean="0">
                          <a:solidFill>
                            <a:srgbClr val="00B050"/>
                          </a:solidFill>
                        </a:rPr>
                        <a:t>Reisetaschen</a:t>
                      </a:r>
                      <a:endParaRPr lang="en-US" sz="1400" noProof="0" dirty="0">
                        <a:solidFill>
                          <a:srgbClr val="00B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00B050"/>
                          </a:solidFill>
                        </a:rPr>
                        <a:t>¥2000-6000</a:t>
                      </a:r>
                      <a:endParaRPr lang="de-DE" sz="1400" dirty="0">
                        <a:solidFill>
                          <a:srgbClr val="00B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00B050"/>
                          </a:solidFill>
                        </a:rPr>
                        <a:t>¥640-1920 / $100-300</a:t>
                      </a:r>
                    </a:p>
                  </a:txBody>
                  <a:tcPr marT="34290" marB="34290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rgbClr val="00B050"/>
                          </a:solidFill>
                        </a:rPr>
                        <a:t>Apple Laptops </a:t>
                      </a:r>
                      <a:endParaRPr lang="en-US" sz="1400" noProof="0" dirty="0">
                        <a:solidFill>
                          <a:srgbClr val="00B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00B050"/>
                          </a:solidFill>
                        </a:rPr>
                        <a:t>¥7698</a:t>
                      </a:r>
                      <a:endParaRPr lang="de-DE" sz="1400" dirty="0">
                        <a:solidFill>
                          <a:srgbClr val="00B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00B050"/>
                          </a:solidFill>
                        </a:rPr>
                        <a:t>¥6394 / $999</a:t>
                      </a:r>
                    </a:p>
                  </a:txBody>
                  <a:tcPr marT="34290" marB="34290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rgbClr val="00B050"/>
                          </a:solidFill>
                        </a:rPr>
                        <a:t>Abbott </a:t>
                      </a:r>
                      <a:r>
                        <a:rPr lang="en-US" sz="1400" noProof="0" dirty="0" err="1" smtClean="0">
                          <a:solidFill>
                            <a:srgbClr val="00B050"/>
                          </a:solidFill>
                        </a:rPr>
                        <a:t>Milch</a:t>
                      </a:r>
                      <a:r>
                        <a:rPr lang="en-US" sz="1400" baseline="0" noProof="0" dirty="0" err="1" smtClean="0">
                          <a:solidFill>
                            <a:srgbClr val="00B050"/>
                          </a:solidFill>
                        </a:rPr>
                        <a:t>pulver</a:t>
                      </a:r>
                      <a:endParaRPr lang="en-US" sz="1400" noProof="0" dirty="0">
                        <a:solidFill>
                          <a:srgbClr val="00B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00B050"/>
                          </a:solidFill>
                        </a:rPr>
                        <a:t>¥261</a:t>
                      </a:r>
                      <a:endParaRPr lang="de-DE" sz="1400" dirty="0">
                        <a:solidFill>
                          <a:srgbClr val="00B05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00B050"/>
                          </a:solidFill>
                        </a:rPr>
                        <a:t>¥231 / $25.99</a:t>
                      </a:r>
                    </a:p>
                  </a:txBody>
                  <a:tcPr marT="34290" marB="34290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Bus Tickets</a:t>
                      </a:r>
                      <a:endParaRPr lang="en-US" sz="1400" noProof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¥1-4</a:t>
                      </a:r>
                      <a:endParaRPr lang="de-DE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¥14 / $2.25</a:t>
                      </a:r>
                    </a:p>
                  </a:txBody>
                  <a:tcPr marT="34290" marB="34290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noProof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Automiete</a:t>
                      </a:r>
                      <a:r>
                        <a:rPr lang="en-US" sz="1400" baseline="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pro Tag</a:t>
                      </a:r>
                      <a:endParaRPr lang="en-US" sz="1400" noProof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¥100-400</a:t>
                      </a:r>
                      <a:endParaRPr lang="de-DE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¥512 / $80</a:t>
                      </a:r>
                    </a:p>
                  </a:txBody>
                  <a:tcPr marT="34290" marB="34290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Standard Menu KFC</a:t>
                      </a:r>
                      <a:endParaRPr lang="en-US" sz="1400" noProof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¥15-30</a:t>
                      </a:r>
                      <a:endParaRPr lang="de-DE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¥38-51 / $6-8</a:t>
                      </a:r>
                    </a:p>
                  </a:txBody>
                  <a:tcPr marT="34290" marB="34290"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Apartment </a:t>
                      </a:r>
                      <a:r>
                        <a:rPr lang="en-US" sz="1400" noProof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Miete</a:t>
                      </a:r>
                      <a:r>
                        <a:rPr lang="en-US" sz="1400" noProof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pro </a:t>
                      </a:r>
                      <a:r>
                        <a:rPr lang="en-US" sz="1400" noProof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Monat</a:t>
                      </a:r>
                      <a:endParaRPr lang="en-US" sz="1400" noProof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¥3000-6000</a:t>
                      </a:r>
                      <a:endParaRPr lang="de-DE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¥6400-16000 / $1000-2500</a:t>
                      </a:r>
                    </a:p>
                  </a:txBody>
                  <a:tcPr marT="34290" marB="34290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noProof="0" dirty="0" err="1" smtClean="0">
                          <a:solidFill>
                            <a:srgbClr val="0070C0"/>
                          </a:solidFill>
                        </a:rPr>
                        <a:t>Schweinefleisch</a:t>
                      </a:r>
                      <a:r>
                        <a:rPr lang="en-US" sz="1400" noProof="0" dirty="0" smtClean="0">
                          <a:solidFill>
                            <a:srgbClr val="0070C0"/>
                          </a:solidFill>
                        </a:rPr>
                        <a:t> (kg)</a:t>
                      </a:r>
                      <a:endParaRPr lang="en-US" sz="1400" noProof="0" dirty="0">
                        <a:solidFill>
                          <a:srgbClr val="0070C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0070C0"/>
                          </a:solidFill>
                        </a:rPr>
                        <a:t>¥20-40</a:t>
                      </a:r>
                      <a:endParaRPr lang="de-DE" sz="1400" dirty="0">
                        <a:solidFill>
                          <a:srgbClr val="0070C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0070C0"/>
                          </a:solidFill>
                        </a:rPr>
                        <a:t>¥26-45 / $4-7</a:t>
                      </a:r>
                    </a:p>
                  </a:txBody>
                  <a:tcPr marT="34290" marB="34290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noProof="0" dirty="0" err="1" smtClean="0">
                          <a:solidFill>
                            <a:srgbClr val="0070C0"/>
                          </a:solidFill>
                        </a:rPr>
                        <a:t>Rindfleisch</a:t>
                      </a:r>
                      <a:r>
                        <a:rPr lang="en-US" sz="1400" noProof="0" dirty="0" smtClean="0">
                          <a:solidFill>
                            <a:srgbClr val="0070C0"/>
                          </a:solidFill>
                        </a:rPr>
                        <a:t>(kg)</a:t>
                      </a:r>
                      <a:endParaRPr lang="en-US" sz="1400" noProof="0" dirty="0">
                        <a:solidFill>
                          <a:srgbClr val="0070C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0070C0"/>
                          </a:solidFill>
                        </a:rPr>
                        <a:t>¥25-45</a:t>
                      </a:r>
                      <a:endParaRPr lang="de-DE" sz="1400" dirty="0">
                        <a:solidFill>
                          <a:srgbClr val="0070C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0070C0"/>
                          </a:solidFill>
                        </a:rPr>
                        <a:t>¥20-50 / $3-7.75</a:t>
                      </a:r>
                    </a:p>
                  </a:txBody>
                  <a:tcPr marT="34290" marB="34290"/>
                </a:tc>
              </a:tr>
              <a:tr h="285750">
                <a:tc>
                  <a:txBody>
                    <a:bodyPr/>
                    <a:lstStyle/>
                    <a:p>
                      <a:r>
                        <a:rPr lang="en-US" sz="1400" noProof="0" dirty="0" err="1" smtClean="0">
                          <a:solidFill>
                            <a:srgbClr val="0070C0"/>
                          </a:solidFill>
                        </a:rPr>
                        <a:t>Huhn</a:t>
                      </a:r>
                      <a:r>
                        <a:rPr lang="en-US" sz="1400" noProof="0" dirty="0" smtClean="0">
                          <a:solidFill>
                            <a:srgbClr val="0070C0"/>
                          </a:solidFill>
                        </a:rPr>
                        <a:t> (kg)</a:t>
                      </a:r>
                      <a:endParaRPr lang="en-US" sz="1400" noProof="0" dirty="0">
                        <a:solidFill>
                          <a:srgbClr val="0070C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solidFill>
                            <a:srgbClr val="0070C0"/>
                          </a:solidFill>
                        </a:rPr>
                        <a:t>¥7-18</a:t>
                      </a:r>
                      <a:endParaRPr lang="de-DE" sz="1400" dirty="0">
                        <a:solidFill>
                          <a:srgbClr val="0070C0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olidFill>
                            <a:srgbClr val="0070C0"/>
                          </a:solidFill>
                        </a:rPr>
                        <a:t>¥11-19 / $ 1.75-3</a:t>
                      </a:r>
                    </a:p>
                  </a:txBody>
                  <a:tcPr marT="34290" marB="34290"/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AVG.</a:t>
                      </a:r>
                      <a:r>
                        <a:rPr lang="en-US" sz="1400" baseline="0" noProof="0" dirty="0" smtClean="0"/>
                        <a:t> </a:t>
                      </a:r>
                      <a:r>
                        <a:rPr lang="en-US" sz="1400" baseline="0" noProof="0" dirty="0" err="1" smtClean="0"/>
                        <a:t>Einkommen</a:t>
                      </a:r>
                      <a:r>
                        <a:rPr lang="en-US" sz="1400" baseline="0" noProof="0" dirty="0" smtClean="0"/>
                        <a:t> </a:t>
                      </a:r>
                      <a:r>
                        <a:rPr lang="en-US" sz="1400" baseline="0" noProof="0" dirty="0" err="1" smtClean="0"/>
                        <a:t>p.M.</a:t>
                      </a:r>
                      <a:endParaRPr lang="en-US" sz="1400" noProof="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¥8716 (2010)</a:t>
                      </a:r>
                      <a:endParaRPr lang="de-DE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¥27933 / $4365</a:t>
                      </a: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50979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3528" y="357504"/>
            <a:ext cx="8496300" cy="436960"/>
          </a:xfrm>
        </p:spPr>
        <p:txBody>
          <a:bodyPr/>
          <a:lstStyle/>
          <a:p>
            <a:r>
              <a:rPr lang="de-DE" dirty="0" smtClean="0"/>
              <a:t>Steigende Kaufkraft</a:t>
            </a: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131592"/>
            <a:ext cx="7008906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+mn-lt"/>
              </a:rPr>
              <a:t>Insgesamt sehen die Auguren das Durchschnittseinkommen</a:t>
            </a:r>
          </a:p>
          <a:p>
            <a:r>
              <a:rPr lang="de-DE" dirty="0" smtClean="0">
                <a:latin typeface="+mn-lt"/>
              </a:rPr>
              <a:t>wachsen, dabei gibt es aber gravierende geografische </a:t>
            </a:r>
          </a:p>
          <a:p>
            <a:r>
              <a:rPr lang="de-DE" dirty="0" smtClean="0">
                <a:latin typeface="+mn-lt"/>
              </a:rPr>
              <a:t>Unterschiede.</a:t>
            </a:r>
          </a:p>
          <a:p>
            <a:endParaRPr lang="de-DE" dirty="0">
              <a:latin typeface="+mn-lt"/>
            </a:endParaRPr>
          </a:p>
          <a:p>
            <a:r>
              <a:rPr lang="de-DE" dirty="0" smtClean="0">
                <a:latin typeface="+mn-lt"/>
              </a:rPr>
              <a:t>Durchschnittsgehalt Shanghai: </a:t>
            </a:r>
          </a:p>
          <a:p>
            <a:r>
              <a:rPr lang="de-DE" dirty="0">
                <a:latin typeface="+mn-lt"/>
              </a:rPr>
              <a:t>	</a:t>
            </a:r>
            <a:r>
              <a:rPr lang="de-DE" dirty="0" smtClean="0">
                <a:latin typeface="+mn-lt"/>
              </a:rPr>
              <a:t>83.000 RMB in 2011; 16%+ Wachstum p.a.</a:t>
            </a:r>
          </a:p>
          <a:p>
            <a:endParaRPr lang="de-DE" dirty="0">
              <a:latin typeface="+mn-lt"/>
            </a:endParaRPr>
          </a:p>
          <a:p>
            <a:r>
              <a:rPr lang="de-DE" dirty="0" smtClean="0">
                <a:latin typeface="+mn-lt"/>
              </a:rPr>
              <a:t>Beispiel Studenten:</a:t>
            </a:r>
          </a:p>
          <a:p>
            <a:r>
              <a:rPr lang="de-DE" dirty="0">
                <a:latin typeface="+mn-lt"/>
              </a:rPr>
              <a:t>	</a:t>
            </a:r>
            <a:r>
              <a:rPr lang="de-DE" dirty="0" smtClean="0">
                <a:latin typeface="+mn-lt"/>
              </a:rPr>
              <a:t>25 </a:t>
            </a:r>
            <a:r>
              <a:rPr lang="de-DE" dirty="0" err="1" smtClean="0">
                <a:latin typeface="+mn-lt"/>
              </a:rPr>
              <a:t>Mio</a:t>
            </a:r>
            <a:r>
              <a:rPr lang="de-DE" dirty="0" smtClean="0">
                <a:latin typeface="+mn-lt"/>
              </a:rPr>
              <a:t> Studenten gibt es heute in China</a:t>
            </a:r>
          </a:p>
          <a:p>
            <a:r>
              <a:rPr lang="de-DE" dirty="0">
                <a:latin typeface="+mn-lt"/>
              </a:rPr>
              <a:t>	</a:t>
            </a:r>
            <a:r>
              <a:rPr lang="de-DE" dirty="0" smtClean="0">
                <a:latin typeface="+mn-lt"/>
              </a:rPr>
              <a:t>  6 </a:t>
            </a:r>
            <a:r>
              <a:rPr lang="de-DE" dirty="0" err="1" smtClean="0">
                <a:latin typeface="+mn-lt"/>
              </a:rPr>
              <a:t>Mio</a:t>
            </a:r>
            <a:r>
              <a:rPr lang="de-DE" dirty="0" smtClean="0">
                <a:latin typeface="+mn-lt"/>
              </a:rPr>
              <a:t> Studienanfänger</a:t>
            </a:r>
          </a:p>
          <a:p>
            <a:r>
              <a:rPr lang="de-DE" sz="1000" dirty="0">
                <a:latin typeface="+mn-lt"/>
              </a:rPr>
              <a:t>	</a:t>
            </a:r>
            <a:r>
              <a:rPr lang="de-DE" sz="1000" dirty="0" smtClean="0">
                <a:latin typeface="+mn-lt"/>
              </a:rPr>
              <a:t> Annahme: 2/3 schaffen in den nächsten Jahren den Aufstieg in den Mittelstand</a:t>
            </a:r>
          </a:p>
          <a:p>
            <a:r>
              <a:rPr lang="de-DE" dirty="0">
                <a:latin typeface="+mn-lt"/>
              </a:rPr>
              <a:t>	</a:t>
            </a:r>
            <a:r>
              <a:rPr lang="de-DE" dirty="0" smtClean="0">
                <a:latin typeface="+mn-lt"/>
              </a:rPr>
              <a:t>=&gt; jährliches Wachstum um 4 </a:t>
            </a:r>
            <a:r>
              <a:rPr lang="de-DE" dirty="0" err="1" smtClean="0">
                <a:latin typeface="+mn-lt"/>
              </a:rPr>
              <a:t>Mio</a:t>
            </a:r>
            <a:r>
              <a:rPr lang="de-DE" dirty="0" smtClean="0">
                <a:latin typeface="+mn-lt"/>
              </a:rPr>
              <a:t> Menschen</a:t>
            </a:r>
          </a:p>
        </p:txBody>
      </p:sp>
    </p:spTree>
    <p:extLst>
      <p:ext uri="{BB962C8B-B14F-4D97-AF65-F5344CB8AC3E}">
        <p14:creationId xmlns:p14="http://schemas.microsoft.com/office/powerpoint/2010/main" val="38270898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3620044"/>
              </p:ext>
            </p:extLst>
          </p:nvPr>
        </p:nvGraphicFramePr>
        <p:xfrm>
          <a:off x="823738" y="1275606"/>
          <a:ext cx="525658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Enormes Online-Wachstum voraus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4644008" y="4894443"/>
            <a:ext cx="4499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800" dirty="0" smtClean="0">
                <a:latin typeface="+mn-lt"/>
              </a:rPr>
              <a:t>Source  CNNIC </a:t>
            </a:r>
            <a:r>
              <a:rPr lang="zh-CN" altLang="de-DE" sz="800" dirty="0" smtClean="0">
                <a:latin typeface="+mn-lt"/>
              </a:rPr>
              <a:t> 中国互联网络发展状况统计报告 </a:t>
            </a:r>
            <a:r>
              <a:rPr lang="de-DE" altLang="zh-CN" sz="800" dirty="0" smtClean="0">
                <a:latin typeface="+mn-lt"/>
              </a:rPr>
              <a:t>2012</a:t>
            </a:r>
            <a:r>
              <a:rPr lang="zh-CN" altLang="de-DE" sz="800" dirty="0" smtClean="0">
                <a:latin typeface="+mn-lt"/>
              </a:rPr>
              <a:t>年</a:t>
            </a:r>
            <a:r>
              <a:rPr lang="de-DE" altLang="zh-CN" sz="800" dirty="0" smtClean="0">
                <a:latin typeface="+mn-lt"/>
              </a:rPr>
              <a:t>1</a:t>
            </a:r>
            <a:r>
              <a:rPr lang="zh-CN" altLang="de-DE" sz="800" dirty="0" smtClean="0">
                <a:latin typeface="+mn-lt"/>
              </a:rPr>
              <a:t>月</a:t>
            </a:r>
            <a:r>
              <a:rPr lang="de-DE" altLang="zh-CN" sz="800" dirty="0" smtClean="0">
                <a:latin typeface="+mn-lt"/>
              </a:rPr>
              <a:t>, www.analysys.com.cn, BCG Chinas Digital Generation 3.0</a:t>
            </a:r>
          </a:p>
        </p:txBody>
      </p:sp>
      <p:sp>
        <p:nvSpPr>
          <p:cNvPr id="15" name="TextBox 18"/>
          <p:cNvSpPr txBox="1"/>
          <p:nvPr/>
        </p:nvSpPr>
        <p:spPr>
          <a:xfrm rot="10800000">
            <a:off x="458252" y="3337877"/>
            <a:ext cx="369332" cy="7460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r"/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Mia.  </a:t>
            </a:r>
            <a:r>
              <a:rPr lang="de-DE" sz="1200" dirty="0" smtClean="0">
                <a:solidFill>
                  <a:schemeClr val="bg1">
                    <a:lumMod val="50000"/>
                  </a:schemeClr>
                </a:solidFill>
              </a:rPr>
              <a:t>¥</a:t>
            </a:r>
            <a:endParaRPr lang="de-DE" sz="12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176" y="1635646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+ # Onliner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56176" y="1966069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+ % Käufer/ Onliner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56176" y="2326109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+ </a:t>
            </a:r>
            <a:r>
              <a:rPr lang="de-DE" dirty="0" err="1" smtClean="0">
                <a:latin typeface="+mn-lt"/>
              </a:rPr>
              <a:t>Verfügb</a:t>
            </a:r>
            <a:r>
              <a:rPr lang="de-DE" dirty="0" smtClean="0">
                <a:latin typeface="+mn-lt"/>
              </a:rPr>
              <a:t>. Einkommen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56176" y="1235536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3 starke Treiber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156176" y="2859782"/>
            <a:ext cx="2736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56176" y="300379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n-lt"/>
              </a:rPr>
              <a:t>20 Mia € Zuwachs p.a.</a:t>
            </a:r>
          </a:p>
        </p:txBody>
      </p:sp>
    </p:spTree>
    <p:extLst>
      <p:ext uri="{BB962C8B-B14F-4D97-AF65-F5344CB8AC3E}">
        <p14:creationId xmlns:p14="http://schemas.microsoft.com/office/powerpoint/2010/main" val="13152212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60377"/>
            <a:ext cx="8496300" cy="1031255"/>
          </a:xfrm>
        </p:spPr>
        <p:txBody>
          <a:bodyPr/>
          <a:lstStyle/>
          <a:p>
            <a:r>
              <a:rPr lang="de-DE" dirty="0" smtClean="0"/>
              <a:t>Herausforderung: Unterschiede in der Technologie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9" name="Rectangle 8"/>
          <p:cNvSpPr/>
          <p:nvPr/>
        </p:nvSpPr>
        <p:spPr>
          <a:xfrm>
            <a:off x="6732240" y="2715768"/>
            <a:ext cx="1080120" cy="1656184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ight Arrow 9"/>
          <p:cNvSpPr/>
          <p:nvPr/>
        </p:nvSpPr>
        <p:spPr>
          <a:xfrm>
            <a:off x="2627784" y="3219822"/>
            <a:ext cx="3888432" cy="648072"/>
          </a:xfrm>
          <a:prstGeom prst="rightArrow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719808" y="2637606"/>
            <a:ext cx="1872208" cy="1656184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Lightning Bolt 11"/>
          <p:cNvSpPr/>
          <p:nvPr/>
        </p:nvSpPr>
        <p:spPr>
          <a:xfrm>
            <a:off x="5292080" y="3003798"/>
            <a:ext cx="792088" cy="1080120"/>
          </a:xfrm>
          <a:prstGeom prst="lightningBolt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Lightning Bolt 12"/>
          <p:cNvSpPr/>
          <p:nvPr/>
        </p:nvSpPr>
        <p:spPr>
          <a:xfrm>
            <a:off x="4572000" y="3003798"/>
            <a:ext cx="792088" cy="1080120"/>
          </a:xfrm>
          <a:prstGeom prst="lightningBol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Lightning Bolt 13"/>
          <p:cNvSpPr/>
          <p:nvPr/>
        </p:nvSpPr>
        <p:spPr>
          <a:xfrm>
            <a:off x="3779912" y="3003798"/>
            <a:ext cx="792088" cy="1080120"/>
          </a:xfrm>
          <a:prstGeom prst="lightningBol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Lightning Bolt 14"/>
          <p:cNvSpPr/>
          <p:nvPr/>
        </p:nvSpPr>
        <p:spPr>
          <a:xfrm>
            <a:off x="2987824" y="3003798"/>
            <a:ext cx="792088" cy="1080120"/>
          </a:xfrm>
          <a:prstGeom prst="lightningBol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Box 15"/>
          <p:cNvSpPr txBox="1"/>
          <p:nvPr/>
        </p:nvSpPr>
        <p:spPr>
          <a:xfrm>
            <a:off x="5436096" y="2427736"/>
            <a:ext cx="324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n-lt"/>
              </a:rPr>
              <a:t>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51920" y="2427736"/>
            <a:ext cx="324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+mn-lt"/>
              </a:rPr>
              <a:t>C</a:t>
            </a:r>
            <a:endParaRPr lang="de-DE" sz="2400" dirty="0" smtClean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95836" y="2427736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n-lt"/>
              </a:rPr>
              <a:t>Lo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08004" y="2427736"/>
            <a:ext cx="324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n-lt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9579215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60377"/>
            <a:ext cx="8496300" cy="1031255"/>
          </a:xfrm>
        </p:spPr>
        <p:txBody>
          <a:bodyPr/>
          <a:lstStyle/>
          <a:p>
            <a:r>
              <a:rPr lang="de-DE" dirty="0" smtClean="0"/>
              <a:t>Kurze Vorstellung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611561" y="1419622"/>
            <a:ext cx="73801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  <a:latin typeface="+mn-lt"/>
              </a:rPr>
              <a:t>Vor 26 Jahren die erste Chinesisch-Lektion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  <a:latin typeface="+mn-lt"/>
              </a:rPr>
              <a:t>Seit 23 Jahren mit einer Chinesin verheiratet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  <a:latin typeface="+mn-lt"/>
              </a:rPr>
              <a:t>Seit 20 Jahren in der IT tätig (10 HP, 10 Intershop)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  <a:latin typeface="+mn-lt"/>
              </a:rPr>
              <a:t>Heute freiberuflicher Unternehmensberater</a:t>
            </a:r>
          </a:p>
        </p:txBody>
      </p:sp>
    </p:spTree>
    <p:extLst>
      <p:ext uri="{BB962C8B-B14F-4D97-AF65-F5344CB8AC3E}">
        <p14:creationId xmlns:p14="http://schemas.microsoft.com/office/powerpoint/2010/main" val="33102205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67494"/>
            <a:ext cx="8496300" cy="436960"/>
          </a:xfrm>
        </p:spPr>
        <p:txBody>
          <a:bodyPr/>
          <a:lstStyle/>
          <a:p>
            <a:r>
              <a:rPr lang="en-US" dirty="0" err="1" smtClean="0"/>
              <a:t>Suchmaschinen</a:t>
            </a:r>
            <a:endParaRPr lang="en-US" sz="1200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24027885"/>
              </p:ext>
            </p:extLst>
          </p:nvPr>
        </p:nvGraphicFramePr>
        <p:xfrm>
          <a:off x="472579" y="1145108"/>
          <a:ext cx="4140200" cy="3294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ontent Placeholder 18"/>
          <p:cNvGraphicFramePr>
            <a:graphicFrameLocks noGrp="1"/>
          </p:cNvGraphicFramePr>
          <p:nvPr>
            <p:ph sz="quarter" idx="4"/>
          </p:nvPr>
        </p:nvGraphicFramePr>
        <p:xfrm>
          <a:off x="4738688" y="1275608"/>
          <a:ext cx="4405312" cy="3294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94953" y="5002455"/>
            <a:ext cx="3888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+mn-lt"/>
              </a:rPr>
              <a:t>Source: AGOF </a:t>
            </a:r>
            <a:r>
              <a:rPr lang="de-DE" sz="800" dirty="0" err="1" smtClean="0">
                <a:latin typeface="+mn-lt"/>
              </a:rPr>
              <a:t>internet</a:t>
            </a:r>
            <a:r>
              <a:rPr lang="de-DE" sz="800" dirty="0" smtClean="0">
                <a:latin typeface="+mn-lt"/>
              </a:rPr>
              <a:t> </a:t>
            </a:r>
            <a:r>
              <a:rPr lang="de-DE" sz="800" dirty="0" err="1" smtClean="0">
                <a:latin typeface="+mn-lt"/>
              </a:rPr>
              <a:t>facts</a:t>
            </a:r>
            <a:r>
              <a:rPr lang="de-DE" sz="800" dirty="0" smtClean="0">
                <a:latin typeface="+mn-lt"/>
              </a:rPr>
              <a:t> 2012-01, webhits.de Stand 13.04.2012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4008" y="4910122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+mn-lt"/>
              </a:rPr>
              <a:t>Source: CNNIC </a:t>
            </a:r>
            <a:r>
              <a:rPr lang="zh-CN" altLang="de-DE" sz="800" dirty="0" smtClean="0">
                <a:latin typeface="+mn-lt"/>
              </a:rPr>
              <a:t> 中国互联网络发展状况统计报告 </a:t>
            </a:r>
            <a:r>
              <a:rPr lang="de-DE" altLang="zh-CN" sz="800" dirty="0" smtClean="0">
                <a:latin typeface="+mn-lt"/>
              </a:rPr>
              <a:t>2012</a:t>
            </a:r>
            <a:r>
              <a:rPr lang="zh-CN" altLang="de-DE" sz="800" dirty="0" smtClean="0">
                <a:latin typeface="+mn-lt"/>
              </a:rPr>
              <a:t>年</a:t>
            </a:r>
            <a:r>
              <a:rPr lang="de-DE" altLang="zh-CN" sz="800" dirty="0" smtClean="0">
                <a:latin typeface="+mn-lt"/>
              </a:rPr>
              <a:t>1</a:t>
            </a:r>
            <a:r>
              <a:rPr lang="zh-CN" altLang="de-DE" sz="800" dirty="0" smtClean="0">
                <a:latin typeface="+mn-lt"/>
              </a:rPr>
              <a:t>月</a:t>
            </a:r>
            <a:r>
              <a:rPr lang="de-DE" altLang="zh-CN" sz="800" dirty="0" smtClean="0">
                <a:latin typeface="+mn-lt"/>
              </a:rPr>
              <a:t>, </a:t>
            </a:r>
            <a:endParaRPr lang="zh-CN" altLang="de-DE" sz="800" dirty="0" smtClean="0">
              <a:latin typeface="+mn-lt"/>
            </a:endParaRPr>
          </a:p>
          <a:p>
            <a:r>
              <a:rPr lang="zh-CN" altLang="de-DE" sz="800" dirty="0" smtClean="0">
                <a:latin typeface="+mn-lt"/>
              </a:rPr>
              <a:t> </a:t>
            </a:r>
            <a:r>
              <a:rPr lang="de-DE" altLang="zh-CN" sz="800" dirty="0" smtClean="0">
                <a:latin typeface="+mn-lt"/>
              </a:rPr>
              <a:t>2011</a:t>
            </a:r>
            <a:r>
              <a:rPr lang="zh-CN" altLang="de-DE" sz="800" dirty="0" smtClean="0">
                <a:latin typeface="+mn-lt"/>
              </a:rPr>
              <a:t>年中国搜索引擎市场研究报告 </a:t>
            </a:r>
            <a:r>
              <a:rPr lang="de-DE" altLang="zh-CN" sz="800" dirty="0" smtClean="0">
                <a:latin typeface="+mn-lt"/>
              </a:rPr>
              <a:t>2011</a:t>
            </a:r>
            <a:r>
              <a:rPr lang="zh-CN" altLang="de-DE" sz="800" dirty="0" smtClean="0">
                <a:latin typeface="+mn-lt"/>
              </a:rPr>
              <a:t>年</a:t>
            </a:r>
            <a:r>
              <a:rPr lang="de-DE" altLang="zh-CN" sz="800" dirty="0" smtClean="0">
                <a:latin typeface="+mn-lt"/>
              </a:rPr>
              <a:t>12</a:t>
            </a:r>
            <a:r>
              <a:rPr lang="zh-CN" altLang="de-DE" sz="800" dirty="0" smtClean="0">
                <a:latin typeface="+mn-lt"/>
              </a:rPr>
              <a:t>月 </a:t>
            </a:r>
            <a:endParaRPr lang="de-DE" sz="800" dirty="0" smtClean="0">
              <a:latin typeface="+mn-lt"/>
            </a:endParaRPr>
          </a:p>
        </p:txBody>
      </p:sp>
      <p:pic>
        <p:nvPicPr>
          <p:cNvPr id="15" name="Picture 14" descr="deutschlan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86" y="915566"/>
            <a:ext cx="389400" cy="178200"/>
          </a:xfrm>
          <a:prstGeom prst="rect">
            <a:avLst/>
          </a:prstGeom>
        </p:spPr>
      </p:pic>
      <p:pic>
        <p:nvPicPr>
          <p:cNvPr id="16" name="Picture 15" descr="China-Flagge-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424" y="843558"/>
            <a:ext cx="359664" cy="178308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/>
          <a:srcRect l="24791" t="17241" r="24003" b="58756"/>
          <a:stretch>
            <a:fillRect/>
          </a:stretch>
        </p:blipFill>
        <p:spPr bwMode="auto">
          <a:xfrm>
            <a:off x="5004048" y="4019945"/>
            <a:ext cx="2880320" cy="810090"/>
          </a:xfrm>
          <a:prstGeom prst="rect">
            <a:avLst/>
          </a:prstGeom>
          <a:noFill/>
          <a:ln w="3175">
            <a:solidFill>
              <a:srgbClr val="999999"/>
            </a:solidFill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/>
          <a:srcRect l="22114" t="28239" r="23292" b="45876"/>
          <a:stretch>
            <a:fillRect/>
          </a:stretch>
        </p:blipFill>
        <p:spPr bwMode="auto">
          <a:xfrm>
            <a:off x="685240" y="4029914"/>
            <a:ext cx="2880000" cy="819311"/>
          </a:xfrm>
          <a:prstGeom prst="rect">
            <a:avLst/>
          </a:prstGeom>
          <a:noFill/>
          <a:ln w="3175">
            <a:solidFill>
              <a:srgbClr val="99999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09380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 smtClean="0"/>
              <a:t>Soziale Netzwerke</a:t>
            </a:r>
            <a:endParaRPr lang="de-DE" sz="3600" dirty="0"/>
          </a:p>
        </p:txBody>
      </p:sp>
      <p:pic>
        <p:nvPicPr>
          <p:cNvPr id="6" name="Picture 5" descr="logo.kx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824154"/>
            <a:ext cx="1464570" cy="540060"/>
          </a:xfrm>
          <a:prstGeom prst="rect">
            <a:avLst/>
          </a:prstGeom>
        </p:spPr>
      </p:pic>
      <p:pic>
        <p:nvPicPr>
          <p:cNvPr id="15" name="Picture 14" descr="facebook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2200" y="2012995"/>
            <a:ext cx="2088232" cy="520193"/>
          </a:xfrm>
          <a:prstGeom prst="rect">
            <a:avLst/>
          </a:prstGeom>
        </p:spPr>
      </p:pic>
      <p:pic>
        <p:nvPicPr>
          <p:cNvPr id="16" name="Picture 15" descr="220px-StudiVZ_Logo_alt_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2200" y="2824155"/>
            <a:ext cx="1745248" cy="612820"/>
          </a:xfrm>
          <a:prstGeom prst="rect">
            <a:avLst/>
          </a:prstGeom>
        </p:spPr>
      </p:pic>
      <p:pic>
        <p:nvPicPr>
          <p:cNvPr id="19" name="Content Placeholder 18" descr="logo.rr.png"/>
          <p:cNvPicPr>
            <a:picLocks noGrp="1" noChangeAspect="1"/>
          </p:cNvPicPr>
          <p:nvPr>
            <p:ph sz="quarter" idx="4"/>
          </p:nvPr>
        </p:nvPicPr>
        <p:blipFill>
          <a:blip r:embed="rId6" cstate="print"/>
          <a:stretch>
            <a:fillRect/>
          </a:stretch>
        </p:blipFill>
        <p:spPr>
          <a:xfrm>
            <a:off x="4860032" y="2076551"/>
            <a:ext cx="2393228" cy="423193"/>
          </a:xfrm>
        </p:spPr>
      </p:pic>
      <p:pic>
        <p:nvPicPr>
          <p:cNvPr id="18" name="Picture 17" descr="deutschland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200" y="1241422"/>
            <a:ext cx="389400" cy="17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9832" y="2038079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n-lt"/>
              </a:rPr>
              <a:t>22 Mio.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87824" y="293179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n-lt"/>
              </a:rPr>
              <a:t>16 Mio.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52320" y="2071523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n-lt"/>
              </a:rPr>
              <a:t>200 Mio.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52320" y="290217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+mn-lt"/>
              </a:rPr>
              <a:t>1</a:t>
            </a:r>
            <a:r>
              <a:rPr lang="de-DE" sz="2400" dirty="0" smtClean="0">
                <a:latin typeface="+mn-lt"/>
              </a:rPr>
              <a:t>00 Mio.</a:t>
            </a:r>
          </a:p>
        </p:txBody>
      </p:sp>
      <p:pic>
        <p:nvPicPr>
          <p:cNvPr id="23" name="Picture 22" descr="China-Flagge-G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0032" y="1149307"/>
            <a:ext cx="359664" cy="17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720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 err="1" smtClean="0"/>
              <a:t>Micro</a:t>
            </a:r>
            <a:r>
              <a:rPr lang="de-DE" sz="3600" dirty="0" smtClean="0"/>
              <a:t> Blogs</a:t>
            </a:r>
            <a:endParaRPr lang="de-DE" sz="3600" dirty="0"/>
          </a:p>
        </p:txBody>
      </p:sp>
      <p:pic>
        <p:nvPicPr>
          <p:cNvPr id="18" name="Picture 17" descr="deutschlan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0" y="1241422"/>
            <a:ext cx="389400" cy="17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9832" y="2038079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+mn-lt"/>
              </a:rPr>
              <a:t>4</a:t>
            </a:r>
            <a:r>
              <a:rPr lang="de-DE" sz="2400" dirty="0" smtClean="0">
                <a:latin typeface="+mn-lt"/>
              </a:rPr>
              <a:t> Mio.</a:t>
            </a:r>
          </a:p>
        </p:txBody>
      </p:sp>
      <p:pic>
        <p:nvPicPr>
          <p:cNvPr id="23" name="Picture 22" descr="China-Flagge-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1149307"/>
            <a:ext cx="359664" cy="178308"/>
          </a:xfrm>
          <a:prstGeom prst="rect">
            <a:avLst/>
          </a:prstGeom>
        </p:spPr>
      </p:pic>
      <p:pic>
        <p:nvPicPr>
          <p:cNvPr id="13" name="Picture 12" descr="sina.weibo.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6" y="2067696"/>
            <a:ext cx="1834935" cy="489316"/>
          </a:xfrm>
          <a:prstGeom prst="rect">
            <a:avLst/>
          </a:prstGeom>
        </p:spPr>
      </p:pic>
      <p:pic>
        <p:nvPicPr>
          <p:cNvPr id="14" name="Picture 13" descr="tencentwb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4" y="2787775"/>
            <a:ext cx="1866049" cy="508448"/>
          </a:xfrm>
          <a:prstGeom prst="rect">
            <a:avLst/>
          </a:prstGeom>
        </p:spPr>
      </p:pic>
      <p:pic>
        <p:nvPicPr>
          <p:cNvPr id="17" name="Picture 16" descr="twett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1929254"/>
            <a:ext cx="2066181" cy="62775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164288" y="2067696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n-lt"/>
              </a:rPr>
              <a:t>300 Mio.</a:t>
            </a:r>
          </a:p>
        </p:txBody>
      </p:sp>
    </p:spTree>
    <p:extLst>
      <p:ext uri="{BB962C8B-B14F-4D97-AF65-F5344CB8AC3E}">
        <p14:creationId xmlns:p14="http://schemas.microsoft.com/office/powerpoint/2010/main" val="42937939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60377"/>
            <a:ext cx="8496300" cy="1031255"/>
          </a:xfrm>
        </p:spPr>
        <p:txBody>
          <a:bodyPr/>
          <a:lstStyle/>
          <a:p>
            <a:r>
              <a:rPr lang="de-DE" dirty="0" smtClean="0"/>
              <a:t>Herausforderung: </a:t>
            </a:r>
            <a:br>
              <a:rPr lang="de-DE" dirty="0" smtClean="0"/>
            </a:br>
            <a:r>
              <a:rPr lang="de-DE" dirty="0" smtClean="0"/>
              <a:t>die chinesische Sprache und Schrift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9" name="Rectangle 8"/>
          <p:cNvSpPr/>
          <p:nvPr/>
        </p:nvSpPr>
        <p:spPr>
          <a:xfrm>
            <a:off x="6732240" y="2715768"/>
            <a:ext cx="1080120" cy="1656184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ight Arrow 9"/>
          <p:cNvSpPr/>
          <p:nvPr/>
        </p:nvSpPr>
        <p:spPr>
          <a:xfrm>
            <a:off x="2627784" y="3219822"/>
            <a:ext cx="3888432" cy="648072"/>
          </a:xfrm>
          <a:prstGeom prst="rightArrow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719808" y="2637606"/>
            <a:ext cx="1872208" cy="1656184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Lightning Bolt 11"/>
          <p:cNvSpPr/>
          <p:nvPr/>
        </p:nvSpPr>
        <p:spPr>
          <a:xfrm>
            <a:off x="5292080" y="3003798"/>
            <a:ext cx="792088" cy="1080120"/>
          </a:xfrm>
          <a:prstGeom prst="lightningBolt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Lightning Bolt 12"/>
          <p:cNvSpPr/>
          <p:nvPr/>
        </p:nvSpPr>
        <p:spPr>
          <a:xfrm>
            <a:off x="4572000" y="3003798"/>
            <a:ext cx="792088" cy="1080120"/>
          </a:xfrm>
          <a:prstGeom prst="lightningBol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Lightning Bolt 13"/>
          <p:cNvSpPr/>
          <p:nvPr/>
        </p:nvSpPr>
        <p:spPr>
          <a:xfrm>
            <a:off x="3779912" y="3003798"/>
            <a:ext cx="792088" cy="1080120"/>
          </a:xfrm>
          <a:prstGeom prst="lightningBolt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Lightning Bolt 14"/>
          <p:cNvSpPr/>
          <p:nvPr/>
        </p:nvSpPr>
        <p:spPr>
          <a:xfrm>
            <a:off x="2987824" y="3003798"/>
            <a:ext cx="792088" cy="1080120"/>
          </a:xfrm>
          <a:prstGeom prst="lightningBol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Box 15"/>
          <p:cNvSpPr txBox="1"/>
          <p:nvPr/>
        </p:nvSpPr>
        <p:spPr>
          <a:xfrm>
            <a:off x="5436096" y="2427736"/>
            <a:ext cx="324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n-lt"/>
              </a:rPr>
              <a:t>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51920" y="2427736"/>
            <a:ext cx="324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+mn-lt"/>
              </a:rPr>
              <a:t>C</a:t>
            </a:r>
            <a:endParaRPr lang="de-DE" sz="2400" dirty="0" smtClean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95836" y="2427736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n-lt"/>
              </a:rPr>
              <a:t>Lo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08004" y="2427736"/>
            <a:ext cx="324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n-lt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1260975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Herausforderung: die chinesische Sprache</a:t>
            </a:r>
            <a:r>
              <a:rPr lang="de-DE" sz="3600" dirty="0" smtClean="0"/>
              <a:t/>
            </a:r>
            <a:br>
              <a:rPr lang="de-DE" sz="3600" dirty="0" smtClean="0"/>
            </a:br>
            <a:endParaRPr lang="de-DE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99939" y="1352384"/>
            <a:ext cx="83808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400" dirty="0" smtClean="0">
                <a:latin typeface="+mn-lt"/>
              </a:rPr>
              <a:t>Gutes Sprachniveau: 3000+ chinesische Wörter </a:t>
            </a:r>
            <a:r>
              <a:rPr lang="de-DE" sz="2400" dirty="0" err="1" smtClean="0">
                <a:latin typeface="+mn-lt"/>
              </a:rPr>
              <a:t>notwenig</a:t>
            </a:r>
            <a:endParaRPr lang="de-DE" sz="2400" dirty="0" smtClean="0"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2400" dirty="0" smtClean="0">
                <a:latin typeface="+mn-lt"/>
              </a:rPr>
              <a:t>Die Sprache ist uns fremd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2388827"/>
            <a:ext cx="48638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400" dirty="0" smtClean="0">
                <a:latin typeface="+mn-lt"/>
              </a:rPr>
              <a:t>Chinesisch sprechen ist einfach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DE" sz="2400" dirty="0" smtClean="0">
                <a:latin typeface="+mn-lt"/>
              </a:rPr>
              <a:t>420+ Silben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DE" sz="2400" dirty="0" smtClean="0">
                <a:latin typeface="+mn-lt"/>
              </a:rPr>
              <a:t>5 Tonrichtungen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552" y="3939904"/>
            <a:ext cx="6404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400" dirty="0" smtClean="0">
                <a:latin typeface="+mn-lt"/>
              </a:rPr>
              <a:t>Chinesische Schrift ist aufwendig zu lernen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552" y="3550247"/>
            <a:ext cx="6370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400" dirty="0" smtClean="0">
                <a:latin typeface="+mn-lt"/>
              </a:rPr>
              <a:t>Chinesische Grammatik ist </a:t>
            </a:r>
            <a:r>
              <a:rPr lang="de-DE" sz="2400" dirty="0" err="1" smtClean="0">
                <a:latin typeface="+mn-lt"/>
              </a:rPr>
              <a:t>fehlerunanfällig</a:t>
            </a:r>
            <a:endParaRPr lang="de-DE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29464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 smtClean="0"/>
              <a:t>Verfügbarkeit </a:t>
            </a:r>
            <a:br>
              <a:rPr lang="de-DE" sz="3600" dirty="0" smtClean="0"/>
            </a:br>
            <a:endParaRPr lang="de-DE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99939" y="1352384"/>
            <a:ext cx="71849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dirty="0" smtClean="0">
                <a:latin typeface="+mn-lt"/>
              </a:rPr>
              <a:t>Chinesische als Fremdsprache ist in D nicht weit verbreitet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DE" dirty="0" smtClean="0">
                <a:latin typeface="+mn-lt"/>
              </a:rPr>
              <a:t>1800 Sinologiestudenten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DE" dirty="0" smtClean="0">
                <a:latin typeface="+mn-lt"/>
              </a:rPr>
              <a:t>500 Studienanfänger mit hoher Ausfallquote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DE" dirty="0" smtClean="0">
                <a:latin typeface="+mn-lt"/>
              </a:rPr>
              <a:t>10.000 Schüler/Studenten lernen Chinesisch</a:t>
            </a:r>
            <a:endParaRPr lang="de-DE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9939" y="2715769"/>
            <a:ext cx="63949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dirty="0" smtClean="0">
                <a:latin typeface="+mn-lt"/>
              </a:rPr>
              <a:t>Im Vergleich: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DE" dirty="0" smtClean="0">
                <a:latin typeface="+mn-lt"/>
              </a:rPr>
              <a:t>10.000 Studenten fangen jährlich in Anglistik an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DE" dirty="0" smtClean="0">
                <a:latin typeface="+mn-lt"/>
              </a:rPr>
              <a:t>800.000 Schüler büffeln Latein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2624" y="3795886"/>
            <a:ext cx="5207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dirty="0" smtClean="0">
                <a:latin typeface="+mn-lt"/>
              </a:rPr>
              <a:t>Chinesische Studenten in Deutschland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de-DE" dirty="0" smtClean="0">
                <a:latin typeface="+mn-lt"/>
              </a:rPr>
              <a:t>26.000 Chinesen studieren 2011 in D</a:t>
            </a:r>
          </a:p>
        </p:txBody>
      </p:sp>
    </p:spTree>
    <p:extLst>
      <p:ext uri="{BB962C8B-B14F-4D97-AF65-F5344CB8AC3E}">
        <p14:creationId xmlns:p14="http://schemas.microsoft.com/office/powerpoint/2010/main" val="4502763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60377"/>
            <a:ext cx="8496300" cy="1031255"/>
          </a:xfrm>
        </p:spPr>
        <p:txBody>
          <a:bodyPr/>
          <a:lstStyle/>
          <a:p>
            <a:r>
              <a:rPr lang="de-DE" dirty="0" smtClean="0"/>
              <a:t>Herausforderung: Kulturelle Unterschiede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9" name="Rectangle 8"/>
          <p:cNvSpPr/>
          <p:nvPr/>
        </p:nvSpPr>
        <p:spPr>
          <a:xfrm>
            <a:off x="6732240" y="2715768"/>
            <a:ext cx="1080120" cy="1656184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ight Arrow 9"/>
          <p:cNvSpPr/>
          <p:nvPr/>
        </p:nvSpPr>
        <p:spPr>
          <a:xfrm>
            <a:off x="2627784" y="3219822"/>
            <a:ext cx="3888432" cy="648072"/>
          </a:xfrm>
          <a:prstGeom prst="rightArrow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719808" y="2637606"/>
            <a:ext cx="1872208" cy="1656184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Lightning Bolt 11"/>
          <p:cNvSpPr/>
          <p:nvPr/>
        </p:nvSpPr>
        <p:spPr>
          <a:xfrm>
            <a:off x="5292080" y="3003798"/>
            <a:ext cx="792088" cy="1080120"/>
          </a:xfrm>
          <a:prstGeom prst="lightningBolt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Lightning Bolt 12"/>
          <p:cNvSpPr/>
          <p:nvPr/>
        </p:nvSpPr>
        <p:spPr>
          <a:xfrm>
            <a:off x="4572000" y="3003798"/>
            <a:ext cx="792088" cy="1080120"/>
          </a:xfrm>
          <a:prstGeom prst="lightningBolt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Lightning Bolt 13"/>
          <p:cNvSpPr/>
          <p:nvPr/>
        </p:nvSpPr>
        <p:spPr>
          <a:xfrm>
            <a:off x="3779912" y="3003798"/>
            <a:ext cx="792088" cy="1080120"/>
          </a:xfrm>
          <a:prstGeom prst="lightningBolt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Lightning Bolt 14"/>
          <p:cNvSpPr/>
          <p:nvPr/>
        </p:nvSpPr>
        <p:spPr>
          <a:xfrm>
            <a:off x="2987824" y="3003798"/>
            <a:ext cx="792088" cy="1080120"/>
          </a:xfrm>
          <a:prstGeom prst="lightningBol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Box 15"/>
          <p:cNvSpPr txBox="1"/>
          <p:nvPr/>
        </p:nvSpPr>
        <p:spPr>
          <a:xfrm>
            <a:off x="5436096" y="2427736"/>
            <a:ext cx="324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n-lt"/>
              </a:rPr>
              <a:t>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51920" y="2427736"/>
            <a:ext cx="324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+mn-lt"/>
              </a:rPr>
              <a:t>C</a:t>
            </a:r>
            <a:endParaRPr lang="de-DE" sz="2400" dirty="0" smtClean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95836" y="2427736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n-lt"/>
              </a:rPr>
              <a:t>Lo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08004" y="2427736"/>
            <a:ext cx="324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n-lt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5941586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 smtClean="0"/>
              <a:t>Herausforderung: Kulturelle Unterschiede </a:t>
            </a:r>
            <a:br>
              <a:rPr lang="de-DE" sz="3600" dirty="0" smtClean="0"/>
            </a:br>
            <a:endParaRPr lang="de-DE" sz="3600" dirty="0"/>
          </a:p>
        </p:txBody>
      </p:sp>
      <p:sp>
        <p:nvSpPr>
          <p:cNvPr id="4" name="AutoShape 2" descr="data:image/jpeg;base64,/9j/4AAQSkZJRgABAQAAAQABAAD/2wBDAAkGBwgHBgkIBwgKCgkLDRYPDQwMDRsUFRAWIB0iIiAdHx8kKDQsJCYxJx8fLT0tMTU3Ojo6Iys/RD84QzQ5Ojf/2wBDAQoKCg0MDRoPDxo3JR8lNzc3Nzc3Nzc3Nzc3Nzc3Nzc3Nzc3Nzc3Nzc3Nzc3Nzc3Nzc3Nzc3Nzc3Nzc3Nzc3Nzf/wAARCABmAEQDASIAAhEBAxEB/8QAHAAAAQUBAQEAAAAAAAAAAAAAAAIEBQYHAwEI/8QARxAAAgEDAgIGBAcNBwUAAAAAAQIDAAQRBRIhMQYHE0FRYRQicdEVI4GRobHBFiQlMjNSY5Ois7TS4UJTZIKy8PFihJKk0//EABgBAAMBAQAAAAAAAAAAAAAAAAECAwQA/8QAIhEAAwABBAIDAQEAAAAAAAAAAAECEQMSITEiUTJBkTNx/9oADAMBAAIRAxEAPwC/dZHS266L6fbtYQxvcTvtDSglVHPkCOPCs1k62uk5yF9AX2W5+1qtfXoo+DNMYAZM7D9msYYHNSfZp0oTnLRfYesXphewzyxX9rGsK7pD2C5A8eR8KZTdM+mN1byTprTyRp+U7AKpT2jaDjz5VDaNG7aRqzKjHKIowM54ml6NnTYrq7uwY0eIxpG4wZScch4cOfnUnT5Hcys4Q8ude6TLb29zLr9wUuCQgEr54c88KRd6nr1vemzuekVykvDJE8gUZ4jiK46hDIdK0SMIxb19w2nhkjnS9fEs+q3sUNqj9ssYWYeW08ycAcMUqp5/TkiObpDrnI6xqOe/76f314uu6yx9bV9QP/dye+mEyCGZ4g6vsJG5eRx4eVCAjB7j51XgfCPpboDLLN0O0qSVmeRrcFmdiST4knnRVR6D9MHh6O2tmLTItESLduzu9RWz+1RTp8GSpeWe9eWfgzTB/iG/01m72UfoelSQ21uZLjd2vaNgNggDmfDwrR+vM/g3Sx+nc/s1l91c297bWcCrOBaRsHIVRuBIyefD+tT1M5WC+kvFDy2tLb7pvRYomNtxzHKp4HbngG486a6ZHFNb6s7xQFkQGMtGvqkk+Xsp0NWl+FBqEllLthj7JEHhx5nv76Y2srW9tdW4tJn9LCjO7G0AnyqeGPhnTUYIo9Gs51hiNwXO+eBF2Y44VscC3Lu7jTzXoTa6lPLa+jRRW8SN2WxPXywGNvhxpg0tyth8Hw2Uqw9p2kpLbmc8uBxgDh3Z5UrULltQvTdz2EvFdrRifAIH+XPhQw8/p2D22wejF9KqhWE6qhxxUEjIB599QijjU5PdTJp9xbTWDRxTSCQkSBduMBQoxyAAHjUbJcRtbrBDbrGA25mLbmc92T4DjwHjTznkKRoHQqENpkpKg+unMfoY6Ke9AY92kykZ/KR/uIqKec4IU+WO+vR/vbSEzzeU/QvvrIg7IW2HG4YPmPD6BWsdepAfRkzzE5/0VnGj21nJOH1CXYhyIwRwY+JPLA+n566njsppcQcEF7JGZXndEPHJY+t7AP8AivY3MRG/t5Djl2pXh8ny1IXul3sbMZ2DRDHxobcG8Md9FtaqswjS3Dt/1jccd/l9FJuTRTKH13p1rG8kaxXKKsDSm5MzbVbuBB9gqvFWYHs5pQTxwSSPnq3ah2ZaUzJHJBswPUGd3dg/1qDTTHuiRbEbgAWyCVPlnuPuqenXHIJeOyGd5grRvI5UniC2QffSFHEVY7mz061svQ7q533RbcHjXIhPn5eI5+VV7aVfaeYNVmk+h08msdAQfgmXh/bi/h4aKedXcYOkTn9LF3/4eGijGdqMtLyZHdebZ1DSIx3RSH5yvuqhSWcyRwSHYqt6iA5BI8eWMGrv11Sj7pNOjOPUtg/EZ5u3uqmxXEpvYzcMHQzKWIGBw4d3L5K6+yul8ESkD3MDRQCPdbNHgxyKCNuM5/34U9ihSXa1pIyqhBaIeoT58Ofj8lc7dp5rgEwhQu4GReSqR4/ZzpyqxQz7VPa3WQC2MBM+yslMDFXasGmaV2jgJXcXYEHGDhV8+R+qouSaZouysYmiiZiB8XhwMj3jzp/JFapOto6yR7B8TKGJxnmD3d/zVwuYZYWDrK2QWzJxIySOB+YcaEBRCTW1xJK7OuGZVL59Y8TjPDu4cfDNRd7Gscy7WLEqN+Vxx8PqqTv97TqrkMduGb6fqxUZdKFlVeIwvI93OtM5Ko2Pq7GNInyOPaxfw0NFK6vl/BVxxx8bH/Dw0U0fFGanyVLrmk39L1XP5OzjXny9Zz9tQum29nc2np97cgIh2yRLwO7w+XGeFPetabtOm1+P7tY0/YU/bVQjlaPOPxTzHjXUs9FtNZhFlu9bluQqWpaFQc/jesw7vo5110+5b0iFZVWTLKQzZz8+ePHxqvRsr4KE7u8ZqV0eW4OoQwxsCCw/GQNhe/Bxw4VOoSngZykiT1CSR758JGrR85MnPd7QPbzog1gWERjlJlAGAo5/Oe7Hd/zUfrk9wuqTx72VRyCjaSMDmQOP9KiGkWNMsxyDyFLOmnKydMposV/a6fNbyalBctHECTLG5Jbd4DvyfbiqozF5NzcyfHl5Uua5klG0sdmchc9/ifE1zTnVIlz9jKcG59XsQOlXPDlNGP8A14aKfdXEY+Bpz4zJ+4iop9NeCMVvyZkvTlornprqpmkKp25UsBywAvzDGT5ZqBkhtNilLo7imSpQnDY5ZqQ6TxTP0h1Nij5N3LzB/PNQ5hmA/Jv/AOJofZrhrahzDb2TMm+6YjmyrGcjy+unFqxhUGGe8t5cAN2Yb1x5f77uHPgwgW4ifekbbsMvFT3gj7aei/vxIriNQy8jsPD1s/XQYcr2F4zyx7nubu4YICBIrbc8O/w45zSZorBJnXM8a5JVNuCBx25z8leC5uxGYxGAhwCNvgAB9CiuV09zdS9rMpLkYzjFBJhTXsUU08DhLOTg/wBkfIOVJmFqABbGUnJyXxy4Y+2uQt5f7ts04tLC5uZkhii3SOcKMjiaPC7Yd0+zeurvI0WXgeMqfuYqKV0CDRaZdRPkNHOqkDxEMVFHS/mv8MF/JlS6yujgtNR+E7Zk7K7b4yNsgiTvI4cjz9uaqEOjXVym6IwDP5zH3UUUzhZYqpjuHojqcq5V7PHnK38tOE6C6u3KSw+WZ/5KKK7ZIdzO69XutsM9rp365/5K9PV1rXDE2nfrn/kooobJDuYg9XutjlLp369//nXidCdctZUdZbAOhDKRM/Aj/JRRXOJ9DZZpXQ6zvILC5e99HEs1xvxCxZQAiLzIH5pooop5lKUkI3y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2073586"/>
            <a:ext cx="792088" cy="1188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deutschlan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280" y="1529454"/>
            <a:ext cx="389400" cy="1782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67694"/>
            <a:ext cx="1728192" cy="119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China-Flagge-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2120" y="1385330"/>
            <a:ext cx="359664" cy="178308"/>
          </a:xfrm>
          <a:prstGeom prst="rect">
            <a:avLst/>
          </a:prstGeom>
        </p:spPr>
      </p:pic>
      <p:pic>
        <p:nvPicPr>
          <p:cNvPr id="1030" name="Picture 6" descr="https://encrypted-tbn0.gstatic.com/images?q=tbn:ANd9GcRnS138mM54PjuHCqbm5CzVjCaWcM3-xLAOFZ8Q3--kcaiLI7b-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952" y="3307756"/>
            <a:ext cx="22860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9" y="2783881"/>
            <a:ext cx="1781175" cy="216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903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BDAAkGBwgHBgkIBwgKCgkLDRYPDQwMDRsUFRAWIB0iIiAdHx8kKDQsJCYxJx8fLT0tMTU3Ojo6Iys/RD84QzQ5Ojf/2wBDAQoKCg0MDRoPDxo3JR8lNzc3Nzc3Nzc3Nzc3Nzc3Nzc3Nzc3Nzc3Nzc3Nzc3Nzc3Nzc3Nzc3Nzc3Nzc3Nzc3Nzf/wAARCABmAEQDASIAAhEBAxEB/8QAHAAAAQUBAQEAAAAAAAAAAAAAAAIEBQYHAwEI/8QARxAAAgEDAgIGBAcNBwUAAAAAAQIDAAQRBRIhMQYHE0FRYRQicdEVI4GRobHBFiQlMjNSY5Ois7TS4UJTZIKy8PFihJKk0//EABgBAAMBAQAAAAAAAAAAAAAAAAECAwQA/8QAIhEAAwABBAIDAQEAAAAAAAAAAAECEQMSITEiUTJBkTNx/9oADAMBAAIRAxEAPwC/dZHS266L6fbtYQxvcTvtDSglVHPkCOPCs1k62uk5yF9AX2W5+1qtfXoo+DNMYAZM7D9msYYHNSfZp0oTnLRfYesXphewzyxX9rGsK7pD2C5A8eR8KZTdM+mN1byTprTyRp+U7AKpT2jaDjz5VDaNG7aRqzKjHKIowM54ml6NnTYrq7uwY0eIxpG4wZScch4cOfnUnT5Hcys4Q8ude6TLb29zLr9wUuCQgEr54c88KRd6nr1vemzuekVykvDJE8gUZ4jiK46hDIdK0SMIxb19w2nhkjnS9fEs+q3sUNqj9ssYWYeW08ycAcMUqp5/TkiObpDrnI6xqOe/76f314uu6yx9bV9QP/dye+mEyCGZ4g6vsJG5eRx4eVCAjB7j51XgfCPpboDLLN0O0qSVmeRrcFmdiST4knnRVR6D9MHh6O2tmLTItESLduzu9RWz+1RTp8GSpeWe9eWfgzTB/iG/01m72UfoelSQ21uZLjd2vaNgNggDmfDwrR+vM/g3Sx+nc/s1l91c297bWcCrOBaRsHIVRuBIyefD+tT1M5WC+kvFDy2tLb7pvRYomNtxzHKp4HbngG486a6ZHFNb6s7xQFkQGMtGvqkk+Xsp0NWl+FBqEllLthj7JEHhx5nv76Y2srW9tdW4tJn9LCjO7G0AnyqeGPhnTUYIo9Gs51hiNwXO+eBF2Y44VscC3Lu7jTzXoTa6lPLa+jRRW8SN2WxPXywGNvhxpg0tyth8Hw2Uqw9p2kpLbmc8uBxgDh3Z5UrULltQvTdz2EvFdrRifAIH+XPhQw8/p2D22wejF9KqhWE6qhxxUEjIB599QijjU5PdTJp9xbTWDRxTSCQkSBduMBQoxyAAHjUbJcRtbrBDbrGA25mLbmc92T4DjwHjTznkKRoHQqENpkpKg+unMfoY6Ke9AY92kykZ/KR/uIqKec4IU+WO+vR/vbSEzzeU/QvvrIg7IW2HG4YPmPD6BWsdepAfRkzzE5/0VnGj21nJOH1CXYhyIwRwY+JPLA+n566njsppcQcEF7JGZXndEPHJY+t7AP8AivY3MRG/t5Djl2pXh8ny1IXul3sbMZ2DRDHxobcG8Md9FtaqswjS3Dt/1jccd/l9FJuTRTKH13p1rG8kaxXKKsDSm5MzbVbuBB9gqvFWYHs5pQTxwSSPnq3ah2ZaUzJHJBswPUGd3dg/1qDTTHuiRbEbgAWyCVPlnuPuqenXHIJeOyGd5grRvI5UniC2QffSFHEVY7mz061svQ7q533RbcHjXIhPn5eI5+VV7aVfaeYNVmk+h08msdAQfgmXh/bi/h4aKedXcYOkTn9LF3/4eGijGdqMtLyZHdebZ1DSIx3RSH5yvuqhSWcyRwSHYqt6iA5BI8eWMGrv11Sj7pNOjOPUtg/EZ5u3uqmxXEpvYzcMHQzKWIGBw4d3L5K6+yul8ESkD3MDRQCPdbNHgxyKCNuM5/34U9ihSXa1pIyqhBaIeoT58Ofj8lc7dp5rgEwhQu4GReSqR4/ZzpyqxQz7VPa3WQC2MBM+yslMDFXasGmaV2jgJXcXYEHGDhV8+R+qouSaZouysYmiiZiB8XhwMj3jzp/JFapOto6yR7B8TKGJxnmD3d/zVwuYZYWDrK2QWzJxIySOB+YcaEBRCTW1xJK7OuGZVL59Y8TjPDu4cfDNRd7Gscy7WLEqN+Vxx8PqqTv97TqrkMduGb6fqxUZdKFlVeIwvI93OtM5Ko2Pq7GNInyOPaxfw0NFK6vl/BVxxx8bH/Dw0U0fFGanyVLrmk39L1XP5OzjXny9Zz9tQum29nc2np97cgIh2yRLwO7w+XGeFPetabtOm1+P7tY0/YU/bVQjlaPOPxTzHjXUs9FtNZhFlu9bluQqWpaFQc/jesw7vo5110+5b0iFZVWTLKQzZz8+ePHxqvRsr4KE7u8ZqV0eW4OoQwxsCCw/GQNhe/Bxw4VOoSngZykiT1CSR758JGrR85MnPd7QPbzog1gWERjlJlAGAo5/Oe7Hd/zUfrk9wuqTx72VRyCjaSMDmQOP9KiGkWNMsxyDyFLOmnKydMposV/a6fNbyalBctHECTLG5Jbd4DvyfbiqozF5NzcyfHl5Uua5klG0sdmchc9/ifE1zTnVIlz9jKcG59XsQOlXPDlNGP8A14aKfdXEY+Bpz4zJ+4iop9NeCMVvyZkvTlornprqpmkKp25UsBywAvzDGT5ZqBkhtNilLo7imSpQnDY5ZqQ6TxTP0h1Nij5N3LzB/PNQ5hmA/Jv/AOJofZrhrahzDb2TMm+6YjmyrGcjy+unFqxhUGGe8t5cAN2Yb1x5f77uHPgwgW4ifekbbsMvFT3gj7aei/vxIriNQy8jsPD1s/XQYcr2F4zyx7nubu4YICBIrbc8O/w45zSZorBJnXM8a5JVNuCBx25z8leC5uxGYxGAhwCNvgAB9CiuV09zdS9rMpLkYzjFBJhTXsUU08DhLOTg/wBkfIOVJmFqABbGUnJyXxy4Y+2uQt5f7ts04tLC5uZkhii3SOcKMjiaPC7Yd0+zeurvI0WXgeMqfuYqKV0CDRaZdRPkNHOqkDxEMVFHS/mv8MF/JlS6yujgtNR+E7Zk7K7b4yNsgiTvI4cjz9uaqEOjXVym6IwDP5zH3UUUzhZYqpjuHojqcq5V7PHnK38tOE6C6u3KSw+WZ/5KKK7ZIdzO69XutsM9rp365/5K9PV1rXDE2nfrn/kooobJDuYg9XutjlLp369//nXidCdctZUdZbAOhDKRM/Aj/JRRXOJ9DZZpXQ6zvILC5e99HEs1xvxCxZQAiLzIH5pooop5lKUkI3y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647700" y="460375"/>
            <a:ext cx="8496300" cy="436563"/>
          </a:xfrm>
        </p:spPr>
        <p:txBody>
          <a:bodyPr/>
          <a:lstStyle/>
          <a:p>
            <a:r>
              <a:rPr lang="de-DE" dirty="0" smtClean="0"/>
              <a:t>Konfuzius: Stufen der sozialen Verantwortung </a:t>
            </a:r>
            <a:endParaRPr lang="de-DE" dirty="0"/>
          </a:p>
        </p:txBody>
      </p:sp>
      <p:sp>
        <p:nvSpPr>
          <p:cNvPr id="9" name="Oval 8"/>
          <p:cNvSpPr/>
          <p:nvPr/>
        </p:nvSpPr>
        <p:spPr>
          <a:xfrm>
            <a:off x="2407568" y="1343422"/>
            <a:ext cx="3744416" cy="331236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/>
          <p:cNvSpPr/>
          <p:nvPr/>
        </p:nvSpPr>
        <p:spPr>
          <a:xfrm>
            <a:off x="2627784" y="1563638"/>
            <a:ext cx="3303984" cy="28719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5"/>
          <p:cNvSpPr/>
          <p:nvPr/>
        </p:nvSpPr>
        <p:spPr>
          <a:xfrm>
            <a:off x="3059832" y="1923678"/>
            <a:ext cx="2448272" cy="223224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/>
          <p:cNvSpPr/>
          <p:nvPr/>
        </p:nvSpPr>
        <p:spPr>
          <a:xfrm>
            <a:off x="3779912" y="2643759"/>
            <a:ext cx="1008112" cy="100811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 smtClean="0">
                <a:solidFill>
                  <a:schemeClr val="tx2">
                    <a:lumMod val="50000"/>
                  </a:schemeClr>
                </a:solidFill>
              </a:rPr>
              <a:t>Indi</a:t>
            </a:r>
            <a:endParaRPr lang="de-DE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de-DE" dirty="0" err="1" smtClean="0">
                <a:solidFill>
                  <a:schemeClr val="tx2">
                    <a:lumMod val="50000"/>
                  </a:schemeClr>
                </a:solidFill>
              </a:rPr>
              <a:t>viduum</a:t>
            </a:r>
            <a:endParaRPr lang="de-DE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19872" y="222296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n-lt"/>
              </a:rPr>
              <a:t>Kernfamilie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52120" y="2684624"/>
            <a:ext cx="1152128" cy="4631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Freunde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31768" y="2139704"/>
            <a:ext cx="2664296" cy="4631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Bekannte</a:t>
            </a:r>
            <a:endParaRPr lang="de-D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0556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Leseempfehlung:   </a:t>
            </a:r>
            <a:r>
              <a:rPr lang="ja-JP" altLang="de-DE" dirty="0" smtClean="0"/>
              <a:t>大</a:t>
            </a:r>
            <a:r>
              <a:rPr lang="ja-JP" altLang="de-DE" dirty="0"/>
              <a:t>學</a:t>
            </a:r>
            <a:r>
              <a:rPr lang="de-DE" dirty="0" smtClean="0"/>
              <a:t> (</a:t>
            </a:r>
            <a:r>
              <a:rPr lang="de-DE" dirty="0" err="1" smtClean="0"/>
              <a:t>DaXue</a:t>
            </a:r>
            <a:r>
              <a:rPr lang="de-DE" dirty="0" smtClean="0"/>
              <a:t>; Great Learning) </a:t>
            </a:r>
            <a:endParaRPr lang="de-DE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08857" y="1553770"/>
            <a:ext cx="8332328" cy="313995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  <a:effectLst/>
        </p:spPr>
        <p:txBody>
          <a:bodyPr vert="horz" wrap="none" lIns="253920" tIns="4572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3" tooltip="Dao"/>
              </a:rPr>
              <a:t>The Way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of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Great Learning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involves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manifesting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B0080"/>
                </a:solidFill>
                <a:effectLst/>
                <a:latin typeface="Arial" charset="0"/>
                <a:cs typeface="Arial" charset="0"/>
                <a:hlinkClick r:id="rId4" tooltip="De (Daoism)"/>
              </a:rPr>
              <a:t>virtue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,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loving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people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and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abiding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by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highest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good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. (...)</a:t>
            </a:r>
            <a:r>
              <a:rPr kumimoji="0" lang="de-DE" sz="1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                                                  	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大學之道在明明德，在親民，在止於至善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(...)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 The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ancients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who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wished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to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illustrate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illustrious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virtue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throughout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world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first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ordered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well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their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own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States.		</a:t>
            </a:r>
            <a:r>
              <a:rPr kumimoji="0" lang="de-DE" sz="1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                      		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古之欲明明德於天下者，先治其國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Wishing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to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order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well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their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States,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they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first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regulated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their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families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.</a:t>
            </a:r>
            <a:r>
              <a:rPr kumimoji="0" lang="de-DE" sz="1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                               	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欲治其國者，先齊其家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Wishing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to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regulate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their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families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they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first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cultivated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their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persons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.		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欲齊其家者，先修其身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Wishing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to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cultivate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their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persons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they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first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rectified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their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hearts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.			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欲修其身者，先正其心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Wishing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to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rectify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their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hearts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they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first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sought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to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be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sincere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in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their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thoughts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.		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欲正其心者，先誠其意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Wishing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to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be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sincere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in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their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thoughts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they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first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extended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to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utmost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of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their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knowledge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.	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欲誠其意者，先致其知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Such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extension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of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knowledge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lay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in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investigation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of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things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.			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致知在格物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 </a:t>
            </a: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Things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being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investigated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knowledge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became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complete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.			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物格而後知至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Their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knowledge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being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complete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their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thoughts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were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sincere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.			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知至而後意誠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Their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thoughts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being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sincere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their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hearts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were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then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rectified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.			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意誠而後心正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Their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hearts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being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rectified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their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persons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were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cultivated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.			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心正而後身修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Their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persons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being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cultivated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their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families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were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regulated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.			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身修而後家齊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Their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families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being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regulated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their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States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were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rightly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governed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.			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家齊而後國治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  <a:p>
            <a:pPr marL="4572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Their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States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being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rightly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governed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,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entire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world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was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at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peace</a:t>
            </a:r>
            <a:r>
              <a:rPr kumimoji="0" 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.		</a:t>
            </a:r>
            <a:r>
              <a:rPr kumimoji="0" lang="de-DE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國治而後天下平</a:t>
            </a: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00192" y="4733241"/>
            <a:ext cx="257403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 smtClean="0"/>
              <a:t>Aus: http</a:t>
            </a:r>
            <a:r>
              <a:rPr lang="de-DE" sz="800" dirty="0"/>
              <a:t>://en.wikipedia.org/wiki/Great_Learning</a:t>
            </a:r>
          </a:p>
        </p:txBody>
      </p:sp>
    </p:spTree>
    <p:extLst>
      <p:ext uri="{BB962C8B-B14F-4D97-AF65-F5344CB8AC3E}">
        <p14:creationId xmlns:p14="http://schemas.microsoft.com/office/powerpoint/2010/main" val="35442689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60377"/>
            <a:ext cx="8496300" cy="1031255"/>
          </a:xfrm>
        </p:spPr>
        <p:txBody>
          <a:bodyPr/>
          <a:lstStyle/>
          <a:p>
            <a:r>
              <a:rPr lang="de-DE" dirty="0" smtClean="0"/>
              <a:t>Danke 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419624"/>
            <a:ext cx="58560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  <a:latin typeface="+mn-lt"/>
              </a:rPr>
              <a:t>Smart Commerce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  <a:latin typeface="+mn-lt"/>
              </a:rPr>
              <a:t>Intershop, insbesondere Marcel Schulz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400" dirty="0" err="1" smtClean="0">
                <a:solidFill>
                  <a:schemeClr val="tx1"/>
                </a:solidFill>
                <a:latin typeface="+mn-lt"/>
              </a:rPr>
              <a:t>ShangLei</a:t>
            </a:r>
            <a:r>
              <a:rPr lang="de-DE" sz="24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de-DE" sz="2400" dirty="0" err="1" smtClean="0">
                <a:solidFill>
                  <a:schemeClr val="tx1"/>
                </a:solidFill>
                <a:latin typeface="+mn-lt"/>
              </a:rPr>
              <a:t>PengFeng</a:t>
            </a:r>
            <a:r>
              <a:rPr lang="de-DE" sz="2400" dirty="0" smtClean="0">
                <a:solidFill>
                  <a:schemeClr val="tx1"/>
                </a:solidFill>
                <a:latin typeface="+mn-lt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5989474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60377"/>
            <a:ext cx="8496300" cy="1031255"/>
          </a:xfrm>
        </p:spPr>
        <p:txBody>
          <a:bodyPr/>
          <a:lstStyle/>
          <a:p>
            <a:r>
              <a:rPr lang="de-DE" dirty="0" smtClean="0"/>
              <a:t>Herausforderung: </a:t>
            </a:r>
            <a:br>
              <a:rPr lang="de-DE" dirty="0" smtClean="0"/>
            </a:br>
            <a:r>
              <a:rPr lang="de-DE" dirty="0" smtClean="0"/>
              <a:t>Kulturelle Unterschiede und das Rechtsverständnis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9" name="Rectangle 8"/>
          <p:cNvSpPr/>
          <p:nvPr/>
        </p:nvSpPr>
        <p:spPr>
          <a:xfrm>
            <a:off x="6732240" y="2715768"/>
            <a:ext cx="1080120" cy="1656184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ight Arrow 9"/>
          <p:cNvSpPr/>
          <p:nvPr/>
        </p:nvSpPr>
        <p:spPr>
          <a:xfrm>
            <a:off x="2627784" y="3219822"/>
            <a:ext cx="3888432" cy="648072"/>
          </a:xfrm>
          <a:prstGeom prst="rightArrow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719808" y="2637606"/>
            <a:ext cx="1872208" cy="1656184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Lightning Bolt 11"/>
          <p:cNvSpPr/>
          <p:nvPr/>
        </p:nvSpPr>
        <p:spPr>
          <a:xfrm>
            <a:off x="5292080" y="3003798"/>
            <a:ext cx="792088" cy="1080120"/>
          </a:xfrm>
          <a:prstGeom prst="lightningBolt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Lightning Bolt 12"/>
          <p:cNvSpPr/>
          <p:nvPr/>
        </p:nvSpPr>
        <p:spPr>
          <a:xfrm>
            <a:off x="4572000" y="3003798"/>
            <a:ext cx="792088" cy="1080120"/>
          </a:xfrm>
          <a:prstGeom prst="lightningBolt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Lightning Bolt 13"/>
          <p:cNvSpPr/>
          <p:nvPr/>
        </p:nvSpPr>
        <p:spPr>
          <a:xfrm>
            <a:off x="3779912" y="3003798"/>
            <a:ext cx="792088" cy="1080120"/>
          </a:xfrm>
          <a:prstGeom prst="lightningBolt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Lightning Bolt 14"/>
          <p:cNvSpPr/>
          <p:nvPr/>
        </p:nvSpPr>
        <p:spPr>
          <a:xfrm>
            <a:off x="2987824" y="3003798"/>
            <a:ext cx="792088" cy="1080120"/>
          </a:xfrm>
          <a:prstGeom prst="lightningBol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Box 15"/>
          <p:cNvSpPr txBox="1"/>
          <p:nvPr/>
        </p:nvSpPr>
        <p:spPr>
          <a:xfrm>
            <a:off x="5436096" y="2427736"/>
            <a:ext cx="324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n-lt"/>
              </a:rPr>
              <a:t>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51920" y="2427736"/>
            <a:ext cx="324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+mn-lt"/>
              </a:rPr>
              <a:t>C</a:t>
            </a:r>
            <a:endParaRPr lang="de-DE" sz="2400" dirty="0" smtClean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95836" y="2427736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n-lt"/>
              </a:rPr>
              <a:t>Lo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08004" y="2427736"/>
            <a:ext cx="324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n-lt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9182330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Herausforderung: Rechtssituation und Verständnis</a:t>
            </a:r>
            <a:endParaRPr lang="de-DE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20" y="1635646"/>
            <a:ext cx="21812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958" y="1502297"/>
            <a:ext cx="3326482" cy="29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2112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60377"/>
            <a:ext cx="8496300" cy="1031255"/>
          </a:xfrm>
        </p:spPr>
        <p:txBody>
          <a:bodyPr/>
          <a:lstStyle/>
          <a:p>
            <a:r>
              <a:rPr lang="de-DE" dirty="0" smtClean="0"/>
              <a:t>Herausforderung: </a:t>
            </a:r>
            <a:r>
              <a:rPr lang="de-DE" dirty="0"/>
              <a:t> </a:t>
            </a:r>
            <a:r>
              <a:rPr lang="de-DE" dirty="0" smtClean="0"/>
              <a:t>Logistische Defizite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9" name="Rectangle 8"/>
          <p:cNvSpPr/>
          <p:nvPr/>
        </p:nvSpPr>
        <p:spPr>
          <a:xfrm>
            <a:off x="6732240" y="2715768"/>
            <a:ext cx="1080120" cy="1656184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ight Arrow 9"/>
          <p:cNvSpPr/>
          <p:nvPr/>
        </p:nvSpPr>
        <p:spPr>
          <a:xfrm>
            <a:off x="2627784" y="3219822"/>
            <a:ext cx="3888432" cy="648072"/>
          </a:xfrm>
          <a:prstGeom prst="rightArrow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719808" y="2637606"/>
            <a:ext cx="1872208" cy="1656184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Lightning Bolt 11"/>
          <p:cNvSpPr/>
          <p:nvPr/>
        </p:nvSpPr>
        <p:spPr>
          <a:xfrm>
            <a:off x="5292080" y="3003798"/>
            <a:ext cx="792088" cy="1080120"/>
          </a:xfrm>
          <a:prstGeom prst="lightningBolt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Lightning Bolt 12"/>
          <p:cNvSpPr/>
          <p:nvPr/>
        </p:nvSpPr>
        <p:spPr>
          <a:xfrm>
            <a:off x="4572000" y="3003798"/>
            <a:ext cx="792088" cy="1080120"/>
          </a:xfrm>
          <a:prstGeom prst="lightningBolt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Lightning Bolt 13"/>
          <p:cNvSpPr/>
          <p:nvPr/>
        </p:nvSpPr>
        <p:spPr>
          <a:xfrm>
            <a:off x="3779912" y="3003798"/>
            <a:ext cx="792088" cy="1080120"/>
          </a:xfrm>
          <a:prstGeom prst="lightningBolt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Lightning Bolt 14"/>
          <p:cNvSpPr/>
          <p:nvPr/>
        </p:nvSpPr>
        <p:spPr>
          <a:xfrm>
            <a:off x="2987824" y="3003798"/>
            <a:ext cx="792088" cy="1080120"/>
          </a:xfrm>
          <a:prstGeom prst="lightningBolt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Box 15"/>
          <p:cNvSpPr txBox="1"/>
          <p:nvPr/>
        </p:nvSpPr>
        <p:spPr>
          <a:xfrm>
            <a:off x="5436096" y="2427736"/>
            <a:ext cx="324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n-lt"/>
              </a:rPr>
              <a:t>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51920" y="2427736"/>
            <a:ext cx="324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+mn-lt"/>
              </a:rPr>
              <a:t>C</a:t>
            </a:r>
            <a:endParaRPr lang="de-DE" sz="2400" dirty="0" smtClean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95836" y="2427736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n-lt"/>
              </a:rPr>
              <a:t>Lo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08004" y="2427736"/>
            <a:ext cx="324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n-lt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6646163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Qualität des Angebots in der Logistik</a:t>
            </a:r>
            <a:endParaRPr lang="de-D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432994"/>
              </p:ext>
            </p:extLst>
          </p:nvPr>
        </p:nvGraphicFramePr>
        <p:xfrm>
          <a:off x="395288" y="1106488"/>
          <a:ext cx="8496300" cy="3941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4368" y="4731990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+mn-lt"/>
              </a:rPr>
              <a:t>Aus PWC 2011</a:t>
            </a:r>
          </a:p>
        </p:txBody>
      </p:sp>
    </p:spTree>
    <p:extLst>
      <p:ext uri="{BB962C8B-B14F-4D97-AF65-F5344CB8AC3E}">
        <p14:creationId xmlns:p14="http://schemas.microsoft.com/office/powerpoint/2010/main" val="5229251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Sicherheitsstandards nach Branchen in der Logistik</a:t>
            </a:r>
            <a:endParaRPr lang="de-D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735249"/>
              </p:ext>
            </p:extLst>
          </p:nvPr>
        </p:nvGraphicFramePr>
        <p:xfrm>
          <a:off x="395288" y="1106488"/>
          <a:ext cx="8496300" cy="3941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84368" y="4731990"/>
            <a:ext cx="10801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+mn-lt"/>
              </a:rPr>
              <a:t>Aus PWC 2011</a:t>
            </a:r>
          </a:p>
        </p:txBody>
      </p:sp>
    </p:spTree>
    <p:extLst>
      <p:ext uri="{BB962C8B-B14F-4D97-AF65-F5344CB8AC3E}">
        <p14:creationId xmlns:p14="http://schemas.microsoft.com/office/powerpoint/2010/main" val="1267003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49492"/>
            <a:ext cx="8496300" cy="436960"/>
          </a:xfrm>
        </p:spPr>
        <p:txBody>
          <a:bodyPr/>
          <a:lstStyle/>
          <a:p>
            <a:r>
              <a:rPr lang="de-DE" dirty="0" smtClean="0"/>
              <a:t>Online Shops mit eigener Logistik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472" y="918102"/>
            <a:ext cx="8496000" cy="446196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sz="2000" dirty="0" smtClean="0"/>
              <a:t>Large online </a:t>
            </a:r>
            <a:r>
              <a:rPr lang="de-DE" sz="2000" dirty="0" err="1" smtClean="0"/>
              <a:t>shops</a:t>
            </a:r>
            <a:r>
              <a:rPr lang="de-DE" sz="2000" dirty="0" smtClean="0"/>
              <a:t> in China </a:t>
            </a:r>
            <a:r>
              <a:rPr lang="de-DE" sz="2000" dirty="0" err="1" smtClean="0"/>
              <a:t>have</a:t>
            </a:r>
            <a:r>
              <a:rPr lang="de-DE" sz="2000" dirty="0" smtClean="0"/>
              <a:t> </a:t>
            </a:r>
            <a:r>
              <a:rPr lang="de-DE" sz="2000" dirty="0" err="1" smtClean="0"/>
              <a:t>their</a:t>
            </a:r>
            <a:r>
              <a:rPr lang="de-DE" sz="2000" dirty="0" smtClean="0"/>
              <a:t> </a:t>
            </a:r>
            <a:r>
              <a:rPr lang="de-DE" sz="2000" dirty="0" err="1" smtClean="0"/>
              <a:t>own</a:t>
            </a:r>
            <a:r>
              <a:rPr lang="de-DE" sz="2000" dirty="0" smtClean="0"/>
              <a:t> </a:t>
            </a:r>
            <a:r>
              <a:rPr lang="de-DE" sz="2000" dirty="0" err="1" smtClean="0"/>
              <a:t>logistic</a:t>
            </a:r>
            <a:r>
              <a:rPr lang="de-DE" sz="2000" dirty="0" smtClean="0"/>
              <a:t>-service.</a:t>
            </a:r>
          </a:p>
          <a:p>
            <a:pPr lvl="1">
              <a:buFont typeface="Arial" pitchFamily="34" charset="0"/>
              <a:buChar char="•"/>
            </a:pPr>
            <a:r>
              <a:rPr lang="de-DE" sz="2000" dirty="0" smtClean="0"/>
              <a:t>360Buy </a:t>
            </a:r>
            <a:r>
              <a:rPr lang="zh-CN" altLang="de-DE" sz="2000" dirty="0" smtClean="0"/>
              <a:t>京东商城</a:t>
            </a:r>
            <a:r>
              <a:rPr lang="de-DE" altLang="zh-CN" sz="2000" dirty="0" smtClean="0"/>
              <a:t> (Online B2C)</a:t>
            </a:r>
            <a:r>
              <a:rPr lang="de-DE" sz="20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de-DE" sz="2000" dirty="0" smtClean="0"/>
              <a:t>VANCL  </a:t>
            </a:r>
            <a:r>
              <a:rPr lang="zh-CN" altLang="de-DE" sz="2000" dirty="0" smtClean="0"/>
              <a:t>凡客诚品</a:t>
            </a:r>
            <a:r>
              <a:rPr lang="de-DE" altLang="zh-CN" sz="2000" dirty="0" smtClean="0"/>
              <a:t> (Online B2C Bekleidung)</a:t>
            </a:r>
          </a:p>
          <a:p>
            <a:pPr lvl="1">
              <a:buFont typeface="Arial" pitchFamily="34" charset="0"/>
              <a:buChar char="•"/>
            </a:pPr>
            <a:r>
              <a:rPr lang="de-DE" sz="2000" dirty="0" err="1" smtClean="0"/>
              <a:t>SuNing</a:t>
            </a:r>
            <a:r>
              <a:rPr lang="de-DE" sz="2000" dirty="0" smtClean="0"/>
              <a:t> </a:t>
            </a:r>
            <a:r>
              <a:rPr lang="zh-CN" altLang="de-DE" sz="2000" dirty="0" smtClean="0"/>
              <a:t> 苏宁电器</a:t>
            </a:r>
            <a:r>
              <a:rPr lang="de-DE" altLang="zh-CN" sz="2000" dirty="0" smtClean="0"/>
              <a:t> (Online &amp; Offline B2C, Elektronik und Bücher)</a:t>
            </a:r>
          </a:p>
          <a:p>
            <a:pPr lvl="1">
              <a:buFont typeface="Arial" pitchFamily="34" charset="0"/>
              <a:buChar char="•"/>
            </a:pPr>
            <a:r>
              <a:rPr lang="de-DE" sz="2000" dirty="0" err="1" smtClean="0"/>
              <a:t>GoMe</a:t>
            </a:r>
            <a:r>
              <a:rPr lang="de-DE" sz="2000" dirty="0" smtClean="0"/>
              <a:t>     </a:t>
            </a:r>
            <a:r>
              <a:rPr lang="zh-CN" altLang="de-DE" sz="2000" dirty="0" smtClean="0"/>
              <a:t>国美电器 </a:t>
            </a:r>
            <a:r>
              <a:rPr lang="de-DE" altLang="zh-CN" sz="2000" dirty="0" smtClean="0"/>
              <a:t>(Online &amp; Offline B2C, Elektronik )</a:t>
            </a:r>
            <a:br>
              <a:rPr lang="de-DE" altLang="zh-CN" sz="2000" dirty="0" smtClean="0"/>
            </a:br>
            <a:endParaRPr lang="de-DE" altLang="zh-CN" sz="2000" dirty="0" smtClean="0"/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Als Gründe für die eigenen Logistik gaben die chinesischen </a:t>
            </a:r>
            <a:r>
              <a:rPr lang="de-DE" sz="2000" dirty="0" err="1" smtClean="0"/>
              <a:t>Shopbetreiber</a:t>
            </a:r>
            <a:r>
              <a:rPr lang="de-DE" sz="2000" dirty="0" smtClean="0"/>
              <a:t> an: besserer Service, Pünktlichkeit, Flexibilität, Sicherheit und Qualitätsmanagement)</a:t>
            </a:r>
          </a:p>
          <a:p>
            <a:endParaRPr lang="de-DE" sz="2000" dirty="0" smtClean="0"/>
          </a:p>
          <a:p>
            <a:pPr>
              <a:buFont typeface="Arial" pitchFamily="34" charset="0"/>
              <a:buChar char="•"/>
            </a:pPr>
            <a:r>
              <a:rPr lang="de-DE" sz="2000" dirty="0"/>
              <a:t> </a:t>
            </a:r>
            <a:r>
              <a:rPr lang="de-DE" sz="2000" dirty="0" smtClean="0"/>
              <a:t>Eine eigene Lösung ist aber lokal limitiert und teuer</a:t>
            </a:r>
            <a:br>
              <a:rPr lang="de-DE" sz="2000" dirty="0" smtClean="0"/>
            </a:br>
            <a:endParaRPr lang="de-DE" sz="2000" dirty="0" smtClean="0"/>
          </a:p>
          <a:p>
            <a:endParaRPr lang="de-DE" sz="2000" dirty="0" smtClean="0"/>
          </a:p>
          <a:p>
            <a:pPr>
              <a:buFont typeface="Arial" pitchFamily="34" charset="0"/>
              <a:buChar char="•"/>
            </a:pP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8767178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3PL Providers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ecommerce</a:t>
            </a:r>
            <a:r>
              <a:rPr lang="de-DE" dirty="0" smtClean="0"/>
              <a:t> in China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Nationale Logistiker</a:t>
            </a:r>
          </a:p>
          <a:p>
            <a:r>
              <a:rPr lang="de-DE" dirty="0" smtClean="0"/>
              <a:t> EMS</a:t>
            </a:r>
            <a:endParaRPr lang="de-DE" dirty="0"/>
          </a:p>
          <a:p>
            <a:endParaRPr lang="de-DE" dirty="0" smtClean="0"/>
          </a:p>
          <a:p>
            <a:r>
              <a:rPr lang="de-DE" altLang="zh-CN" dirty="0" err="1" smtClean="0"/>
              <a:t>ShunFeng</a:t>
            </a:r>
            <a:endParaRPr lang="de-DE" altLang="zh-CN" dirty="0" smtClean="0"/>
          </a:p>
          <a:p>
            <a:r>
              <a:rPr lang="de-DE" altLang="zh-CN" dirty="0" err="1" smtClean="0"/>
              <a:t>Zhaijisong</a:t>
            </a:r>
            <a:r>
              <a:rPr lang="de-DE" altLang="zh-CN" dirty="0" smtClean="0"/>
              <a:t/>
            </a:r>
            <a:br>
              <a:rPr lang="de-DE" altLang="zh-CN" dirty="0" smtClean="0"/>
            </a:br>
            <a:endParaRPr lang="de-DE" altLang="zh-CN" dirty="0" smtClean="0"/>
          </a:p>
          <a:p>
            <a:r>
              <a:rPr lang="de-DE" dirty="0" err="1" smtClean="0"/>
              <a:t>ShenTong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YuanTong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Internationale Logistiker</a:t>
            </a:r>
          </a:p>
          <a:p>
            <a:r>
              <a:rPr lang="de-DE" dirty="0" smtClean="0"/>
              <a:t>DHL 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err="1" smtClean="0"/>
              <a:t>FedEX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UPS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TNT</a:t>
            </a:r>
            <a:endParaRPr lang="de-DE" dirty="0"/>
          </a:p>
        </p:txBody>
      </p:sp>
      <p:pic>
        <p:nvPicPr>
          <p:cNvPr id="5" name="Picture 4" descr="e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214" y="1941680"/>
            <a:ext cx="2931754" cy="270030"/>
          </a:xfrm>
          <a:prstGeom prst="rect">
            <a:avLst/>
          </a:prstGeom>
        </p:spPr>
      </p:pic>
      <p:pic>
        <p:nvPicPr>
          <p:cNvPr id="6" name="Picture 5" descr="s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9" y="2679764"/>
            <a:ext cx="1880989" cy="288327"/>
          </a:xfrm>
          <a:prstGeom prst="rect">
            <a:avLst/>
          </a:prstGeom>
        </p:spPr>
      </p:pic>
      <p:pic>
        <p:nvPicPr>
          <p:cNvPr id="7" name="Picture 6" descr="zhai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3003800"/>
            <a:ext cx="1486842" cy="374019"/>
          </a:xfrm>
          <a:prstGeom prst="rect">
            <a:avLst/>
          </a:prstGeom>
        </p:spPr>
      </p:pic>
      <p:pic>
        <p:nvPicPr>
          <p:cNvPr id="8" name="Picture 7" descr="s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3" y="3795888"/>
            <a:ext cx="1512168" cy="322853"/>
          </a:xfrm>
          <a:prstGeom prst="rect">
            <a:avLst/>
          </a:prstGeom>
        </p:spPr>
      </p:pic>
      <p:pic>
        <p:nvPicPr>
          <p:cNvPr id="9" name="Picture 8" descr="y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7" y="4166601"/>
            <a:ext cx="1497707" cy="349367"/>
          </a:xfrm>
          <a:prstGeom prst="rect">
            <a:avLst/>
          </a:prstGeom>
        </p:spPr>
      </p:pic>
      <p:pic>
        <p:nvPicPr>
          <p:cNvPr id="10" name="Picture 9" descr="DHL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8189" y="1738112"/>
            <a:ext cx="2556111" cy="417969"/>
          </a:xfrm>
          <a:prstGeom prst="rect">
            <a:avLst/>
          </a:prstGeom>
        </p:spPr>
      </p:pic>
      <p:pic>
        <p:nvPicPr>
          <p:cNvPr id="12" name="Picture 11" descr="fedex.bm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6221" y="2571753"/>
            <a:ext cx="1995365" cy="532097"/>
          </a:xfrm>
          <a:prstGeom prst="rect">
            <a:avLst/>
          </a:prstGeom>
        </p:spPr>
      </p:pic>
      <p:pic>
        <p:nvPicPr>
          <p:cNvPr id="13" name="Picture 12" descr="tnt.bm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6216" y="4461960"/>
            <a:ext cx="2029278" cy="555000"/>
          </a:xfrm>
          <a:prstGeom prst="rect">
            <a:avLst/>
          </a:prstGeom>
        </p:spPr>
      </p:pic>
      <p:pic>
        <p:nvPicPr>
          <p:cNvPr id="14" name="Picture 13" descr="ups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48264" y="3327837"/>
            <a:ext cx="1088642" cy="99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27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57504"/>
            <a:ext cx="8496300" cy="436960"/>
          </a:xfrm>
        </p:spPr>
        <p:txBody>
          <a:bodyPr/>
          <a:lstStyle/>
          <a:p>
            <a:r>
              <a:rPr lang="de-DE" dirty="0" err="1" smtClean="0"/>
              <a:t>Logistic</a:t>
            </a:r>
            <a:r>
              <a:rPr lang="de-DE" dirty="0" smtClean="0"/>
              <a:t> </a:t>
            </a:r>
            <a:r>
              <a:rPr lang="de-DE" dirty="0" err="1" smtClean="0"/>
              <a:t>provider</a:t>
            </a:r>
            <a:r>
              <a:rPr lang="de-DE" dirty="0" smtClean="0"/>
              <a:t> </a:t>
            </a:r>
            <a:r>
              <a:rPr lang="de-DE" dirty="0" err="1"/>
              <a:t>o</a:t>
            </a:r>
            <a:r>
              <a:rPr lang="de-DE" dirty="0" err="1" smtClean="0"/>
              <a:t>verview</a:t>
            </a:r>
            <a:endParaRPr lang="de-D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9483849"/>
              </p:ext>
            </p:extLst>
          </p:nvPr>
        </p:nvGraphicFramePr>
        <p:xfrm>
          <a:off x="323528" y="897565"/>
          <a:ext cx="8280920" cy="4219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627"/>
                <a:gridCol w="1897757"/>
                <a:gridCol w="920102"/>
                <a:gridCol w="843427"/>
                <a:gridCol w="920102"/>
                <a:gridCol w="2146905"/>
              </a:tblGrid>
              <a:tr h="617220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Company</a:t>
                      </a:r>
                      <a:endParaRPr lang="de-DE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Company type</a:t>
                      </a:r>
                      <a:endParaRPr lang="de-DE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Speed</a:t>
                      </a:r>
                      <a:endParaRPr lang="de-DE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Range</a:t>
                      </a:r>
                      <a:endParaRPr lang="de-DE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Service</a:t>
                      </a:r>
                      <a:endParaRPr lang="de-DE" sz="12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/>
                        <a:t>Price (2kg, PK </a:t>
                      </a:r>
                      <a:r>
                        <a:rPr lang="de-DE" sz="1200" dirty="0" smtClean="0">
                          <a:sym typeface="Wingdings" pitchFamily="2" charset="2"/>
                        </a:rPr>
                        <a:t> SH</a:t>
                      </a:r>
                      <a:r>
                        <a:rPr lang="de-DE" sz="1200" dirty="0" smtClean="0"/>
                        <a:t>)</a:t>
                      </a:r>
                    </a:p>
                    <a:p>
                      <a:endParaRPr lang="de-DE" sz="1200" dirty="0"/>
                    </a:p>
                  </a:txBody>
                  <a:tcPr marT="34290" marB="34290"/>
                </a:tc>
              </a:tr>
              <a:tr h="400256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DHL</a:t>
                      </a:r>
                      <a:endParaRPr lang="de-DE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international</a:t>
                      </a:r>
                      <a:endParaRPr lang="de-DE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40</a:t>
                      </a:r>
                      <a:r>
                        <a:rPr lang="de-DE" sz="1400" baseline="0" dirty="0" smtClean="0"/>
                        <a:t> -</a:t>
                      </a:r>
                      <a:r>
                        <a:rPr lang="de-DE" sz="1400" dirty="0" smtClean="0"/>
                        <a:t>150</a:t>
                      </a:r>
                      <a:r>
                        <a:rPr lang="de-DE" sz="1400" baseline="0" dirty="0" smtClean="0"/>
                        <a:t> ¥ ?</a:t>
                      </a:r>
                      <a:endParaRPr lang="de-DE" sz="1400" dirty="0"/>
                    </a:p>
                  </a:txBody>
                  <a:tcPr marT="34290" marB="34290"/>
                </a:tc>
              </a:tr>
              <a:tr h="400256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FedEX</a:t>
                      </a:r>
                      <a:endParaRPr lang="de-DE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international</a:t>
                      </a:r>
                      <a:endParaRPr lang="de-DE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35 ¥</a:t>
                      </a:r>
                    </a:p>
                  </a:txBody>
                  <a:tcPr marT="34290" marB="34290"/>
                </a:tc>
              </a:tr>
              <a:tr h="400256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UPS</a:t>
                      </a:r>
                      <a:endParaRPr lang="de-DE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international</a:t>
                      </a:r>
                      <a:endParaRPr lang="de-DE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38 ¥</a:t>
                      </a:r>
                    </a:p>
                  </a:txBody>
                  <a:tcPr marT="34290" marB="34290"/>
                </a:tc>
              </a:tr>
              <a:tr h="400256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TNT</a:t>
                      </a:r>
                      <a:endParaRPr lang="de-DE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international</a:t>
                      </a:r>
                      <a:endParaRPr lang="de-DE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*25 ¥ ?</a:t>
                      </a:r>
                    </a:p>
                  </a:txBody>
                  <a:tcPr marT="34290" marB="34290"/>
                </a:tc>
              </a:tr>
              <a:tr h="400256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EMS</a:t>
                      </a:r>
                      <a:endParaRPr lang="de-DE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Chinese national</a:t>
                      </a:r>
                      <a:endParaRPr lang="de-DE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38 ¥</a:t>
                      </a:r>
                    </a:p>
                  </a:txBody>
                  <a:tcPr marT="34290" marB="34290"/>
                </a:tc>
              </a:tr>
              <a:tr h="400256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ShunFeng</a:t>
                      </a:r>
                      <a:endParaRPr lang="de-DE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Chinese private</a:t>
                      </a:r>
                      <a:br>
                        <a:rPr lang="de-DE" sz="900" dirty="0" smtClean="0"/>
                      </a:br>
                      <a:r>
                        <a:rPr lang="de-DE" sz="900" dirty="0" err="1" smtClean="0"/>
                        <a:t>direct</a:t>
                      </a:r>
                      <a:r>
                        <a:rPr lang="de-DE" sz="900" dirty="0" smtClean="0"/>
                        <a:t> </a:t>
                      </a:r>
                      <a:r>
                        <a:rPr lang="de-DE" sz="900" dirty="0" err="1" smtClean="0"/>
                        <a:t>management</a:t>
                      </a:r>
                      <a:r>
                        <a:rPr lang="de-DE" sz="900" dirty="0" smtClean="0"/>
                        <a:t> </a:t>
                      </a:r>
                      <a:endParaRPr lang="de-DE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30 ¥</a:t>
                      </a:r>
                    </a:p>
                  </a:txBody>
                  <a:tcPr marT="34290" marB="34290"/>
                </a:tc>
              </a:tr>
              <a:tr h="400256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ZJS</a:t>
                      </a:r>
                      <a:endParaRPr lang="de-DE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Chinese private</a:t>
                      </a:r>
                      <a:br>
                        <a:rPr lang="de-DE" sz="900" dirty="0" smtClean="0"/>
                      </a:br>
                      <a:r>
                        <a:rPr lang="de-DE" sz="900" dirty="0" err="1" smtClean="0"/>
                        <a:t>direct</a:t>
                      </a:r>
                      <a:r>
                        <a:rPr lang="de-DE" sz="900" dirty="0" smtClean="0"/>
                        <a:t> </a:t>
                      </a:r>
                      <a:r>
                        <a:rPr lang="de-DE" sz="900" dirty="0" err="1" smtClean="0"/>
                        <a:t>management</a:t>
                      </a:r>
                      <a:endParaRPr lang="de-DE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25 ¥</a:t>
                      </a:r>
                    </a:p>
                  </a:txBody>
                  <a:tcPr marT="34290" marB="34290"/>
                </a:tc>
              </a:tr>
              <a:tr h="400256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YuanTong</a:t>
                      </a:r>
                      <a:endParaRPr lang="de-DE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Chinese private</a:t>
                      </a:r>
                      <a:br>
                        <a:rPr lang="de-DE" sz="900" dirty="0" smtClean="0"/>
                      </a:br>
                      <a:r>
                        <a:rPr lang="de-DE" sz="900" dirty="0" err="1" smtClean="0"/>
                        <a:t>partner</a:t>
                      </a:r>
                      <a:r>
                        <a:rPr lang="de-DE" sz="900" dirty="0" smtClean="0"/>
                        <a:t> </a:t>
                      </a:r>
                      <a:r>
                        <a:rPr lang="de-DE" sz="900" dirty="0" err="1" smtClean="0"/>
                        <a:t>operation</a:t>
                      </a:r>
                      <a:endParaRPr lang="de-DE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18 ¥</a:t>
                      </a:r>
                    </a:p>
                  </a:txBody>
                  <a:tcPr marT="34290" marB="34290"/>
                </a:tc>
              </a:tr>
              <a:tr h="400256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ShenTong</a:t>
                      </a:r>
                      <a:endParaRPr lang="de-DE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de-DE" sz="900" dirty="0" smtClean="0"/>
                        <a:t>Chinese private</a:t>
                      </a:r>
                      <a:br>
                        <a:rPr lang="de-DE" sz="900" dirty="0" smtClean="0"/>
                      </a:br>
                      <a:r>
                        <a:rPr lang="de-DE" sz="900" dirty="0" err="1" smtClean="0"/>
                        <a:t>partner</a:t>
                      </a:r>
                      <a:r>
                        <a:rPr lang="de-DE" sz="900" dirty="0" smtClean="0"/>
                        <a:t> </a:t>
                      </a:r>
                      <a:r>
                        <a:rPr lang="de-DE" sz="900" dirty="0" err="1" smtClean="0"/>
                        <a:t>operation</a:t>
                      </a:r>
                      <a:endParaRPr lang="de-DE" sz="9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16 ¥</a:t>
                      </a: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5" name="Flowchart: Connector 4"/>
          <p:cNvSpPr/>
          <p:nvPr/>
        </p:nvSpPr>
        <p:spPr>
          <a:xfrm>
            <a:off x="5004048" y="1923678"/>
            <a:ext cx="216024" cy="162018"/>
          </a:xfrm>
          <a:prstGeom prst="flowChartConnector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lowchart: Connector 5"/>
          <p:cNvSpPr/>
          <p:nvPr/>
        </p:nvSpPr>
        <p:spPr>
          <a:xfrm>
            <a:off x="5004048" y="2301720"/>
            <a:ext cx="216024" cy="162018"/>
          </a:xfrm>
          <a:prstGeom prst="flowChartConnector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lowchart: Connector 6"/>
          <p:cNvSpPr/>
          <p:nvPr/>
        </p:nvSpPr>
        <p:spPr>
          <a:xfrm>
            <a:off x="5004048" y="2679762"/>
            <a:ext cx="216024" cy="162018"/>
          </a:xfrm>
          <a:prstGeom prst="flowChartConnector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Flowchart: Connector 7"/>
          <p:cNvSpPr/>
          <p:nvPr/>
        </p:nvSpPr>
        <p:spPr>
          <a:xfrm>
            <a:off x="5004048" y="4677984"/>
            <a:ext cx="216024" cy="162018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lowchart: Connector 11"/>
          <p:cNvSpPr/>
          <p:nvPr/>
        </p:nvSpPr>
        <p:spPr>
          <a:xfrm>
            <a:off x="4067944" y="3489852"/>
            <a:ext cx="216024" cy="162018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lowchart: Connector 12"/>
          <p:cNvSpPr/>
          <p:nvPr/>
        </p:nvSpPr>
        <p:spPr>
          <a:xfrm>
            <a:off x="4067944" y="4299942"/>
            <a:ext cx="216024" cy="162018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lowchart: Connector 13"/>
          <p:cNvSpPr/>
          <p:nvPr/>
        </p:nvSpPr>
        <p:spPr>
          <a:xfrm>
            <a:off x="5868144" y="1491630"/>
            <a:ext cx="216024" cy="162018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lowchart: Connector 14"/>
          <p:cNvSpPr/>
          <p:nvPr/>
        </p:nvSpPr>
        <p:spPr>
          <a:xfrm>
            <a:off x="5868144" y="1923678"/>
            <a:ext cx="216024" cy="162018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lowchart: Connector 15"/>
          <p:cNvSpPr/>
          <p:nvPr/>
        </p:nvSpPr>
        <p:spPr>
          <a:xfrm>
            <a:off x="5868144" y="2301720"/>
            <a:ext cx="216024" cy="162018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Flowchart: Connector 16"/>
          <p:cNvSpPr/>
          <p:nvPr/>
        </p:nvSpPr>
        <p:spPr>
          <a:xfrm>
            <a:off x="5868144" y="2679762"/>
            <a:ext cx="216024" cy="162018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Flowchart: Connector 17"/>
          <p:cNvSpPr/>
          <p:nvPr/>
        </p:nvSpPr>
        <p:spPr>
          <a:xfrm>
            <a:off x="5868144" y="3057804"/>
            <a:ext cx="216024" cy="162018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Flowchart: Connector 18"/>
          <p:cNvSpPr/>
          <p:nvPr/>
        </p:nvSpPr>
        <p:spPr>
          <a:xfrm>
            <a:off x="5868144" y="3489852"/>
            <a:ext cx="216024" cy="162018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Flowchart: Connector 19"/>
          <p:cNvSpPr/>
          <p:nvPr/>
        </p:nvSpPr>
        <p:spPr>
          <a:xfrm>
            <a:off x="5868144" y="4299942"/>
            <a:ext cx="216024" cy="162018"/>
          </a:xfrm>
          <a:prstGeom prst="flowChartConnector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lowchart: Connector 20"/>
          <p:cNvSpPr/>
          <p:nvPr/>
        </p:nvSpPr>
        <p:spPr>
          <a:xfrm>
            <a:off x="5868144" y="4677984"/>
            <a:ext cx="216024" cy="162018"/>
          </a:xfrm>
          <a:prstGeom prst="flowChartConnector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Flowchart: Connector 21"/>
          <p:cNvSpPr/>
          <p:nvPr/>
        </p:nvSpPr>
        <p:spPr>
          <a:xfrm>
            <a:off x="5004048" y="3489852"/>
            <a:ext cx="216024" cy="162018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lowchart: Connector 22"/>
          <p:cNvSpPr/>
          <p:nvPr/>
        </p:nvSpPr>
        <p:spPr>
          <a:xfrm>
            <a:off x="4067944" y="3057804"/>
            <a:ext cx="216024" cy="162018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Flowchart: Connector 23"/>
          <p:cNvSpPr/>
          <p:nvPr/>
        </p:nvSpPr>
        <p:spPr>
          <a:xfrm>
            <a:off x="5004048" y="3057804"/>
            <a:ext cx="216024" cy="162018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Flowchart: Connector 24"/>
          <p:cNvSpPr/>
          <p:nvPr/>
        </p:nvSpPr>
        <p:spPr>
          <a:xfrm>
            <a:off x="5004048" y="3867894"/>
            <a:ext cx="216024" cy="162018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Flowchart: Connector 25"/>
          <p:cNvSpPr/>
          <p:nvPr/>
        </p:nvSpPr>
        <p:spPr>
          <a:xfrm>
            <a:off x="4067944" y="3867894"/>
            <a:ext cx="216024" cy="162018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Flowchart: Connector 26"/>
          <p:cNvSpPr/>
          <p:nvPr/>
        </p:nvSpPr>
        <p:spPr>
          <a:xfrm>
            <a:off x="5868144" y="3867894"/>
            <a:ext cx="216024" cy="162018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Flowchart: Connector 27"/>
          <p:cNvSpPr/>
          <p:nvPr/>
        </p:nvSpPr>
        <p:spPr>
          <a:xfrm>
            <a:off x="4067944" y="4677984"/>
            <a:ext cx="216024" cy="162018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Flowchart: Connector 28"/>
          <p:cNvSpPr/>
          <p:nvPr/>
        </p:nvSpPr>
        <p:spPr>
          <a:xfrm>
            <a:off x="5004048" y="4299942"/>
            <a:ext cx="216024" cy="162018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lowchart: Connector 30"/>
          <p:cNvSpPr/>
          <p:nvPr/>
        </p:nvSpPr>
        <p:spPr>
          <a:xfrm>
            <a:off x="4067944" y="1491630"/>
            <a:ext cx="216024" cy="162018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Flowchart: Connector 31"/>
          <p:cNvSpPr/>
          <p:nvPr/>
        </p:nvSpPr>
        <p:spPr>
          <a:xfrm>
            <a:off x="4067944" y="1923678"/>
            <a:ext cx="216024" cy="162018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Flowchart: Connector 32"/>
          <p:cNvSpPr/>
          <p:nvPr/>
        </p:nvSpPr>
        <p:spPr>
          <a:xfrm>
            <a:off x="4067944" y="2301720"/>
            <a:ext cx="216024" cy="162018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Flowchart: Connector 33"/>
          <p:cNvSpPr/>
          <p:nvPr/>
        </p:nvSpPr>
        <p:spPr>
          <a:xfrm>
            <a:off x="4067944" y="2679762"/>
            <a:ext cx="216024" cy="162018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Flowchart: Connector 34"/>
          <p:cNvSpPr/>
          <p:nvPr/>
        </p:nvSpPr>
        <p:spPr>
          <a:xfrm>
            <a:off x="5004048" y="1491630"/>
            <a:ext cx="216024" cy="162018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Flowchart: Connector 35"/>
          <p:cNvSpPr/>
          <p:nvPr/>
        </p:nvSpPr>
        <p:spPr>
          <a:xfrm>
            <a:off x="6876256" y="4677984"/>
            <a:ext cx="216024" cy="162018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Flowchart: Connector 36"/>
          <p:cNvSpPr/>
          <p:nvPr/>
        </p:nvSpPr>
        <p:spPr>
          <a:xfrm>
            <a:off x="6876256" y="4245936"/>
            <a:ext cx="216024" cy="162018"/>
          </a:xfrm>
          <a:prstGeom prst="flowChartConnector">
            <a:avLst/>
          </a:prstGeom>
          <a:solidFill>
            <a:srgbClr val="92D05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Flowchart: Connector 37"/>
          <p:cNvSpPr/>
          <p:nvPr/>
        </p:nvSpPr>
        <p:spPr>
          <a:xfrm>
            <a:off x="6876256" y="3867894"/>
            <a:ext cx="216024" cy="162018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Flowchart: Connector 38"/>
          <p:cNvSpPr/>
          <p:nvPr/>
        </p:nvSpPr>
        <p:spPr>
          <a:xfrm>
            <a:off x="6876256" y="3489852"/>
            <a:ext cx="216024" cy="162018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Flowchart: Connector 39"/>
          <p:cNvSpPr/>
          <p:nvPr/>
        </p:nvSpPr>
        <p:spPr>
          <a:xfrm>
            <a:off x="6876256" y="3111810"/>
            <a:ext cx="216024" cy="162018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Flowchart: Connector 40"/>
          <p:cNvSpPr/>
          <p:nvPr/>
        </p:nvSpPr>
        <p:spPr>
          <a:xfrm>
            <a:off x="6876256" y="2301720"/>
            <a:ext cx="216024" cy="162018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Flowchart: Connector 41"/>
          <p:cNvSpPr/>
          <p:nvPr/>
        </p:nvSpPr>
        <p:spPr>
          <a:xfrm>
            <a:off x="6876256" y="1923678"/>
            <a:ext cx="216024" cy="162018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Flowchart: Connector 42"/>
          <p:cNvSpPr/>
          <p:nvPr/>
        </p:nvSpPr>
        <p:spPr>
          <a:xfrm>
            <a:off x="6876256" y="1491630"/>
            <a:ext cx="216024" cy="162018"/>
          </a:xfrm>
          <a:prstGeom prst="flowChartConnector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Flowchart: Connector 43"/>
          <p:cNvSpPr/>
          <p:nvPr/>
        </p:nvSpPr>
        <p:spPr>
          <a:xfrm>
            <a:off x="6876256" y="2679762"/>
            <a:ext cx="216024" cy="162018"/>
          </a:xfrm>
          <a:prstGeom prst="flowChartConnector">
            <a:avLst/>
          </a:prstGeom>
          <a:solidFill>
            <a:srgbClr val="FFC00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1265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 Netzwerk nach China</a:t>
            </a:r>
            <a:endParaRPr lang="de-DE" dirty="0"/>
          </a:p>
        </p:txBody>
      </p:sp>
      <p:sp>
        <p:nvSpPr>
          <p:cNvPr id="4" name="Rectangle 3"/>
          <p:cNvSpPr/>
          <p:nvPr/>
        </p:nvSpPr>
        <p:spPr>
          <a:xfrm>
            <a:off x="7484306" y="2931792"/>
            <a:ext cx="976126" cy="1656184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ight Arrow 4"/>
          <p:cNvSpPr/>
          <p:nvPr/>
        </p:nvSpPr>
        <p:spPr>
          <a:xfrm>
            <a:off x="2267744" y="3435846"/>
            <a:ext cx="5040560" cy="648072"/>
          </a:xfrm>
          <a:prstGeom prst="rightArrow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Oval 5"/>
          <p:cNvSpPr/>
          <p:nvPr/>
        </p:nvSpPr>
        <p:spPr>
          <a:xfrm>
            <a:off x="395536" y="3003799"/>
            <a:ext cx="1368152" cy="1302296"/>
          </a:xfrm>
          <a:prstGeom prst="ellipse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Lightning Bolt 6"/>
          <p:cNvSpPr/>
          <p:nvPr/>
        </p:nvSpPr>
        <p:spPr>
          <a:xfrm>
            <a:off x="5728382" y="3219822"/>
            <a:ext cx="715826" cy="1080120"/>
          </a:xfrm>
          <a:prstGeom prst="lightningBolt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Lightning Bolt 7"/>
          <p:cNvSpPr/>
          <p:nvPr/>
        </p:nvSpPr>
        <p:spPr>
          <a:xfrm>
            <a:off x="4360230" y="3219822"/>
            <a:ext cx="715826" cy="1080120"/>
          </a:xfrm>
          <a:prstGeom prst="lightningBolt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Lightning Bolt 8"/>
          <p:cNvSpPr/>
          <p:nvPr/>
        </p:nvSpPr>
        <p:spPr>
          <a:xfrm>
            <a:off x="3064086" y="3219822"/>
            <a:ext cx="715826" cy="1080120"/>
          </a:xfrm>
          <a:prstGeom prst="lightningBolt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Lightning Bolt 9"/>
          <p:cNvSpPr/>
          <p:nvPr/>
        </p:nvSpPr>
        <p:spPr>
          <a:xfrm>
            <a:off x="2162197" y="3211041"/>
            <a:ext cx="715826" cy="1080120"/>
          </a:xfrm>
          <a:prstGeom prst="lightningBolt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6223378" y="4270327"/>
            <a:ext cx="292838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n-lt"/>
              </a:rPr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91880" y="4270327"/>
            <a:ext cx="292838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+mn-lt"/>
              </a:rPr>
              <a:t>C</a:t>
            </a:r>
            <a:endParaRPr lang="de-DE" sz="2400" dirty="0" smtClean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9752" y="4299944"/>
            <a:ext cx="553138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n-lt"/>
              </a:rPr>
              <a:t>Lo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8024" y="4270327"/>
            <a:ext cx="292838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n-lt"/>
              </a:rPr>
              <a:t>K</a:t>
            </a:r>
          </a:p>
        </p:txBody>
      </p:sp>
      <p:sp>
        <p:nvSpPr>
          <p:cNvPr id="15" name="Oval 14"/>
          <p:cNvSpPr/>
          <p:nvPr/>
        </p:nvSpPr>
        <p:spPr>
          <a:xfrm>
            <a:off x="1475656" y="1773510"/>
            <a:ext cx="1368152" cy="1302296"/>
          </a:xfrm>
          <a:prstGeom prst="ellipse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5"/>
          <p:cNvSpPr/>
          <p:nvPr/>
        </p:nvSpPr>
        <p:spPr>
          <a:xfrm>
            <a:off x="3059832" y="1419622"/>
            <a:ext cx="1368152" cy="1302296"/>
          </a:xfrm>
          <a:prstGeom prst="ellipse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/>
          <p:cNvSpPr/>
          <p:nvPr/>
        </p:nvSpPr>
        <p:spPr>
          <a:xfrm>
            <a:off x="4716016" y="1419622"/>
            <a:ext cx="1368152" cy="1302296"/>
          </a:xfrm>
          <a:prstGeom prst="ellipse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/>
          <p:cNvSpPr/>
          <p:nvPr/>
        </p:nvSpPr>
        <p:spPr>
          <a:xfrm>
            <a:off x="1115616" y="2607756"/>
            <a:ext cx="720080" cy="684076"/>
          </a:xfrm>
          <a:prstGeom prst="ellipse">
            <a:avLst/>
          </a:prstGeom>
          <a:noFill/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L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555776" y="1779663"/>
            <a:ext cx="720080" cy="684076"/>
          </a:xfrm>
          <a:prstGeom prst="ellipse">
            <a:avLst/>
          </a:prstGeom>
          <a:noFill/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0" name="Oval 19"/>
          <p:cNvSpPr/>
          <p:nvPr/>
        </p:nvSpPr>
        <p:spPr>
          <a:xfrm>
            <a:off x="4211960" y="1743660"/>
            <a:ext cx="720080" cy="684076"/>
          </a:xfrm>
          <a:prstGeom prst="ellipse">
            <a:avLst/>
          </a:prstGeom>
          <a:noFill/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2" name="Oval 21"/>
          <p:cNvSpPr/>
          <p:nvPr/>
        </p:nvSpPr>
        <p:spPr>
          <a:xfrm>
            <a:off x="6156176" y="1917526"/>
            <a:ext cx="1368152" cy="1302296"/>
          </a:xfrm>
          <a:prstGeom prst="ellipse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22"/>
          <p:cNvSpPr/>
          <p:nvPr/>
        </p:nvSpPr>
        <p:spPr>
          <a:xfrm>
            <a:off x="5796136" y="1896060"/>
            <a:ext cx="720080" cy="684076"/>
          </a:xfrm>
          <a:prstGeom prst="ellipse">
            <a:avLst/>
          </a:prstGeom>
          <a:noFill/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T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809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83518"/>
            <a:ext cx="8496300" cy="436563"/>
          </a:xfrm>
        </p:spPr>
        <p:txBody>
          <a:bodyPr/>
          <a:lstStyle/>
          <a:p>
            <a:r>
              <a:rPr lang="de-DE" dirty="0" smtClean="0"/>
              <a:t>Netzwerk-Lösung</a:t>
            </a:r>
            <a:endParaRPr lang="de-DE" dirty="0"/>
          </a:p>
        </p:txBody>
      </p:sp>
      <p:sp>
        <p:nvSpPr>
          <p:cNvPr id="13" name="Oval 12"/>
          <p:cNvSpPr/>
          <p:nvPr/>
        </p:nvSpPr>
        <p:spPr>
          <a:xfrm>
            <a:off x="2483768" y="2211711"/>
            <a:ext cx="1224136" cy="1224136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H1</a:t>
            </a:r>
            <a:endParaRPr lang="de-DE" dirty="0"/>
          </a:p>
        </p:txBody>
      </p:sp>
      <p:sp>
        <p:nvSpPr>
          <p:cNvPr id="17" name="Oval 16"/>
          <p:cNvSpPr/>
          <p:nvPr/>
        </p:nvSpPr>
        <p:spPr>
          <a:xfrm>
            <a:off x="4860032" y="2211711"/>
            <a:ext cx="1224136" cy="1224136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H2</a:t>
            </a:r>
            <a:endParaRPr lang="de-DE" dirty="0"/>
          </a:p>
        </p:txBody>
      </p:sp>
      <p:sp>
        <p:nvSpPr>
          <p:cNvPr id="18" name="Oval 17"/>
          <p:cNvSpPr/>
          <p:nvPr/>
        </p:nvSpPr>
        <p:spPr>
          <a:xfrm>
            <a:off x="3635896" y="3219822"/>
            <a:ext cx="1224136" cy="1224136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H3</a:t>
            </a:r>
            <a:endParaRPr lang="de-DE" dirty="0"/>
          </a:p>
        </p:txBody>
      </p:sp>
      <p:sp>
        <p:nvSpPr>
          <p:cNvPr id="19" name="Oval 18"/>
          <p:cNvSpPr/>
          <p:nvPr/>
        </p:nvSpPr>
        <p:spPr>
          <a:xfrm>
            <a:off x="3635896" y="1203600"/>
            <a:ext cx="1224136" cy="1224136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H4</a:t>
            </a:r>
            <a:endParaRPr lang="de-DE" dirty="0"/>
          </a:p>
        </p:txBody>
      </p:sp>
      <p:sp>
        <p:nvSpPr>
          <p:cNvPr id="20" name="Oval 19"/>
          <p:cNvSpPr/>
          <p:nvPr/>
        </p:nvSpPr>
        <p:spPr>
          <a:xfrm>
            <a:off x="3347864" y="1959684"/>
            <a:ext cx="720080" cy="684076"/>
          </a:xfrm>
          <a:prstGeom prst="ellipse">
            <a:avLst/>
          </a:prstGeom>
          <a:noFill/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L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572000" y="1959684"/>
            <a:ext cx="720080" cy="684076"/>
          </a:xfrm>
          <a:prstGeom prst="ellipse">
            <a:avLst/>
          </a:prstGeom>
          <a:noFill/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2" name="Oval 21"/>
          <p:cNvSpPr/>
          <p:nvPr/>
        </p:nvSpPr>
        <p:spPr>
          <a:xfrm>
            <a:off x="4499992" y="3039804"/>
            <a:ext cx="720080" cy="684076"/>
          </a:xfrm>
          <a:prstGeom prst="ellipse">
            <a:avLst/>
          </a:prstGeom>
          <a:noFill/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C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275856" y="3039804"/>
            <a:ext cx="720080" cy="684076"/>
          </a:xfrm>
          <a:prstGeom prst="ellipse">
            <a:avLst/>
          </a:prstGeom>
          <a:noFill/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4" name="Oval 23"/>
          <p:cNvSpPr/>
          <p:nvPr/>
        </p:nvSpPr>
        <p:spPr>
          <a:xfrm>
            <a:off x="4067944" y="2679762"/>
            <a:ext cx="360040" cy="324036"/>
          </a:xfrm>
          <a:prstGeom prst="ellipse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cxnSp>
        <p:nvCxnSpPr>
          <p:cNvPr id="26" name="Straight Connector 25"/>
          <p:cNvCxnSpPr>
            <a:stCxn id="13" idx="6"/>
            <a:endCxn id="24" idx="2"/>
          </p:cNvCxnSpPr>
          <p:nvPr/>
        </p:nvCxnSpPr>
        <p:spPr>
          <a:xfrm>
            <a:off x="3707904" y="2823778"/>
            <a:ext cx="360040" cy="18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4" idx="6"/>
            <a:endCxn id="17" idx="2"/>
          </p:cNvCxnSpPr>
          <p:nvPr/>
        </p:nvCxnSpPr>
        <p:spPr>
          <a:xfrm flipV="1">
            <a:off x="4427984" y="2823778"/>
            <a:ext cx="432048" cy="18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9" idx="4"/>
            <a:endCxn id="19" idx="4"/>
          </p:cNvCxnSpPr>
          <p:nvPr/>
        </p:nvCxnSpPr>
        <p:spPr>
          <a:xfrm>
            <a:off x="4247964" y="24277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8" idx="0"/>
            <a:endCxn id="24" idx="4"/>
          </p:cNvCxnSpPr>
          <p:nvPr/>
        </p:nvCxnSpPr>
        <p:spPr>
          <a:xfrm flipV="1">
            <a:off x="4247964" y="3003798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9" idx="4"/>
            <a:endCxn id="19" idx="4"/>
          </p:cNvCxnSpPr>
          <p:nvPr/>
        </p:nvCxnSpPr>
        <p:spPr>
          <a:xfrm>
            <a:off x="4247964" y="24277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4" idx="0"/>
            <a:endCxn id="19" idx="4"/>
          </p:cNvCxnSpPr>
          <p:nvPr/>
        </p:nvCxnSpPr>
        <p:spPr>
          <a:xfrm flipV="1">
            <a:off x="4247964" y="2427735"/>
            <a:ext cx="0" cy="252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4" idx="1"/>
            <a:endCxn id="20" idx="5"/>
          </p:cNvCxnSpPr>
          <p:nvPr/>
        </p:nvCxnSpPr>
        <p:spPr>
          <a:xfrm flipH="1" flipV="1">
            <a:off x="3962491" y="2543579"/>
            <a:ext cx="158180" cy="183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4" idx="7"/>
            <a:endCxn id="21" idx="3"/>
          </p:cNvCxnSpPr>
          <p:nvPr/>
        </p:nvCxnSpPr>
        <p:spPr>
          <a:xfrm flipV="1">
            <a:off x="4375257" y="2543579"/>
            <a:ext cx="302196" cy="183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4" idx="5"/>
            <a:endCxn id="22" idx="1"/>
          </p:cNvCxnSpPr>
          <p:nvPr/>
        </p:nvCxnSpPr>
        <p:spPr>
          <a:xfrm>
            <a:off x="4375257" y="2956346"/>
            <a:ext cx="230188" cy="183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4" idx="3"/>
            <a:endCxn id="23" idx="7"/>
          </p:cNvCxnSpPr>
          <p:nvPr/>
        </p:nvCxnSpPr>
        <p:spPr>
          <a:xfrm flipH="1">
            <a:off x="3890483" y="2956346"/>
            <a:ext cx="230188" cy="183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6117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60377"/>
            <a:ext cx="8496300" cy="1031255"/>
          </a:xfrm>
        </p:spPr>
        <p:txBody>
          <a:bodyPr/>
          <a:lstStyle/>
          <a:p>
            <a:r>
              <a:rPr lang="de-DE" dirty="0" smtClean="0"/>
              <a:t>Deutsche Hersteller, chinesische Konsumenten </a:t>
            </a:r>
            <a:r>
              <a:rPr lang="de-DE" dirty="0" smtClean="0"/>
              <a:t>und </a:t>
            </a:r>
            <a:r>
              <a:rPr lang="de-DE" dirty="0" smtClean="0"/>
              <a:t>der lange Marsch dorthin</a:t>
            </a:r>
            <a:br>
              <a:rPr lang="de-DE" dirty="0" smtClean="0"/>
            </a:br>
            <a:endParaRPr lang="de-DE" dirty="0"/>
          </a:p>
        </p:txBody>
      </p:sp>
      <p:grpSp>
        <p:nvGrpSpPr>
          <p:cNvPr id="3" name="Group 2"/>
          <p:cNvGrpSpPr/>
          <p:nvPr/>
        </p:nvGrpSpPr>
        <p:grpSpPr>
          <a:xfrm>
            <a:off x="3072673" y="3240223"/>
            <a:ext cx="3888432" cy="1541785"/>
            <a:chOff x="2578939" y="2974181"/>
            <a:chExt cx="3888432" cy="1541785"/>
          </a:xfrm>
        </p:grpSpPr>
        <p:sp>
          <p:nvSpPr>
            <p:cNvPr id="10" name="Right Arrow 9"/>
            <p:cNvSpPr/>
            <p:nvPr/>
          </p:nvSpPr>
          <p:spPr>
            <a:xfrm>
              <a:off x="2578939" y="3656912"/>
              <a:ext cx="3888432" cy="648072"/>
            </a:xfrm>
            <a:prstGeom prst="rightArrow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/>
                </a:gs>
                <a:gs pos="100000">
                  <a:schemeClr val="accent2">
                    <a:lumMod val="75000"/>
                  </a:schemeClr>
                </a:gs>
              </a:gsLst>
              <a:lin ang="3600000" scaled="0"/>
            </a:gradFill>
            <a:ln>
              <a:solidFill>
                <a:schemeClr val="bg2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Lightning Bolt 11"/>
            <p:cNvSpPr/>
            <p:nvPr/>
          </p:nvSpPr>
          <p:spPr>
            <a:xfrm>
              <a:off x="5292080" y="3435846"/>
              <a:ext cx="792088" cy="1080120"/>
            </a:xfrm>
            <a:prstGeom prst="lightningBol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/>
                </a:gs>
                <a:gs pos="100000">
                  <a:schemeClr val="accent2">
                    <a:lumMod val="75000"/>
                  </a:schemeClr>
                </a:gs>
              </a:gsLst>
              <a:lin ang="3600000" scaled="0"/>
            </a:gradFill>
            <a:ln>
              <a:solidFill>
                <a:schemeClr val="bg2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Lightning Bolt 12"/>
            <p:cNvSpPr/>
            <p:nvPr/>
          </p:nvSpPr>
          <p:spPr>
            <a:xfrm>
              <a:off x="4572000" y="3435846"/>
              <a:ext cx="792088" cy="1080120"/>
            </a:xfrm>
            <a:prstGeom prst="lightningBol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/>
                </a:gs>
                <a:gs pos="100000">
                  <a:schemeClr val="accent2">
                    <a:lumMod val="75000"/>
                  </a:schemeClr>
                </a:gs>
              </a:gsLst>
              <a:lin ang="3600000" scaled="0"/>
            </a:gradFill>
            <a:ln>
              <a:solidFill>
                <a:schemeClr val="bg2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Lightning Bolt 13"/>
            <p:cNvSpPr/>
            <p:nvPr/>
          </p:nvSpPr>
          <p:spPr>
            <a:xfrm>
              <a:off x="3779912" y="3435846"/>
              <a:ext cx="792088" cy="1080120"/>
            </a:xfrm>
            <a:prstGeom prst="lightningBol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/>
                </a:gs>
                <a:gs pos="100000">
                  <a:schemeClr val="accent2">
                    <a:lumMod val="75000"/>
                  </a:schemeClr>
                </a:gs>
              </a:gsLst>
              <a:lin ang="3600000" scaled="0"/>
            </a:gradFill>
            <a:ln>
              <a:solidFill>
                <a:schemeClr val="bg2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Lightning Bolt 14"/>
            <p:cNvSpPr/>
            <p:nvPr/>
          </p:nvSpPr>
          <p:spPr>
            <a:xfrm>
              <a:off x="2987824" y="3435846"/>
              <a:ext cx="792088" cy="1080120"/>
            </a:xfrm>
            <a:prstGeom prst="lightningBolt">
              <a:avLst/>
            </a:prstGeom>
            <a:gradFill>
              <a:gsLst>
                <a:gs pos="0">
                  <a:schemeClr val="accent1">
                    <a:lumMod val="60000"/>
                    <a:lumOff val="40000"/>
                  </a:schemeClr>
                </a:gs>
                <a:gs pos="50000">
                  <a:schemeClr val="accent1"/>
                </a:gs>
                <a:gs pos="100000">
                  <a:schemeClr val="accent2">
                    <a:lumMod val="75000"/>
                  </a:schemeClr>
                </a:gs>
              </a:gsLst>
              <a:lin ang="3600000" scaled="0"/>
            </a:gradFill>
            <a:ln>
              <a:solidFill>
                <a:schemeClr val="bg2"/>
              </a:solidFill>
            </a:ln>
            <a:effectLst>
              <a:outerShdw blurRad="63500" sx="102000" sy="102000" algn="ctr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36096" y="2974181"/>
              <a:ext cx="324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latin typeface="+mn-lt"/>
                </a:rPr>
                <a:t>T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51920" y="2974181"/>
              <a:ext cx="324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latin typeface="+mn-lt"/>
                </a:rPr>
                <a:t>C</a:t>
              </a:r>
              <a:endParaRPr lang="de-DE" sz="2400" dirty="0" smtClean="0">
                <a:latin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95836" y="2974181"/>
              <a:ext cx="6120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latin typeface="+mn-lt"/>
                </a:rPr>
                <a:t>Lo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08004" y="2974181"/>
              <a:ext cx="3240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latin typeface="+mn-lt"/>
                </a:rPr>
                <a:t>K</a:t>
              </a:r>
            </a:p>
          </p:txBody>
        </p:sp>
      </p:grpSp>
      <p:pic>
        <p:nvPicPr>
          <p:cNvPr id="5124" name="Picture 4" descr="https://encrypted-tbn0.gstatic.com/images?q=tbn:ANd9GcQX918PTQFolDaTc40pIFQIsTSKAbCXJ1yhfV7neroTa09t81pDs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60" y="1472006"/>
            <a:ext cx="1847850" cy="224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622" y="2801301"/>
            <a:ext cx="153337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Content Placeholder 14" descr="Rate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07672" y="1461340"/>
            <a:ext cx="3358694" cy="2077176"/>
          </a:xfrm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60" y="3717024"/>
            <a:ext cx="1659650" cy="142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2501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83518"/>
            <a:ext cx="8496300" cy="436563"/>
          </a:xfrm>
        </p:spPr>
        <p:txBody>
          <a:bodyPr/>
          <a:lstStyle/>
          <a:p>
            <a:r>
              <a:rPr lang="de-DE" dirty="0" smtClean="0"/>
              <a:t>Netzwerk-Lösung</a:t>
            </a:r>
            <a:endParaRPr lang="de-DE" dirty="0"/>
          </a:p>
        </p:txBody>
      </p:sp>
      <p:sp>
        <p:nvSpPr>
          <p:cNvPr id="13" name="Oval 12"/>
          <p:cNvSpPr/>
          <p:nvPr/>
        </p:nvSpPr>
        <p:spPr>
          <a:xfrm>
            <a:off x="611560" y="2211711"/>
            <a:ext cx="1224136" cy="1224136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H1</a:t>
            </a:r>
            <a:endParaRPr lang="de-DE" dirty="0"/>
          </a:p>
        </p:txBody>
      </p:sp>
      <p:sp>
        <p:nvSpPr>
          <p:cNvPr id="17" name="Oval 16"/>
          <p:cNvSpPr/>
          <p:nvPr/>
        </p:nvSpPr>
        <p:spPr>
          <a:xfrm>
            <a:off x="2987824" y="2211711"/>
            <a:ext cx="1224136" cy="1224136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H2</a:t>
            </a:r>
            <a:endParaRPr lang="de-DE" dirty="0"/>
          </a:p>
        </p:txBody>
      </p:sp>
      <p:sp>
        <p:nvSpPr>
          <p:cNvPr id="18" name="Oval 17"/>
          <p:cNvSpPr/>
          <p:nvPr/>
        </p:nvSpPr>
        <p:spPr>
          <a:xfrm>
            <a:off x="1763688" y="3219822"/>
            <a:ext cx="1224136" cy="1224136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H3</a:t>
            </a:r>
            <a:endParaRPr lang="de-DE" dirty="0"/>
          </a:p>
        </p:txBody>
      </p:sp>
      <p:sp>
        <p:nvSpPr>
          <p:cNvPr id="19" name="Oval 18"/>
          <p:cNvSpPr/>
          <p:nvPr/>
        </p:nvSpPr>
        <p:spPr>
          <a:xfrm>
            <a:off x="1763688" y="1203600"/>
            <a:ext cx="1224136" cy="1224136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H4</a:t>
            </a:r>
            <a:endParaRPr lang="de-DE" dirty="0"/>
          </a:p>
        </p:txBody>
      </p:sp>
      <p:sp>
        <p:nvSpPr>
          <p:cNvPr id="20" name="Oval 19"/>
          <p:cNvSpPr/>
          <p:nvPr/>
        </p:nvSpPr>
        <p:spPr>
          <a:xfrm>
            <a:off x="1475656" y="1959684"/>
            <a:ext cx="720080" cy="684076"/>
          </a:xfrm>
          <a:prstGeom prst="ellipse">
            <a:avLst/>
          </a:prstGeom>
          <a:noFill/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L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699792" y="1959684"/>
            <a:ext cx="720080" cy="684076"/>
          </a:xfrm>
          <a:prstGeom prst="ellipse">
            <a:avLst/>
          </a:prstGeom>
          <a:noFill/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2" name="Oval 21"/>
          <p:cNvSpPr/>
          <p:nvPr/>
        </p:nvSpPr>
        <p:spPr>
          <a:xfrm>
            <a:off x="2627784" y="3039804"/>
            <a:ext cx="720080" cy="684076"/>
          </a:xfrm>
          <a:prstGeom prst="ellipse">
            <a:avLst/>
          </a:prstGeom>
          <a:noFill/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C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403648" y="3039804"/>
            <a:ext cx="720080" cy="684076"/>
          </a:xfrm>
          <a:prstGeom prst="ellipse">
            <a:avLst/>
          </a:prstGeom>
          <a:noFill/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4" name="Oval 23"/>
          <p:cNvSpPr/>
          <p:nvPr/>
        </p:nvSpPr>
        <p:spPr>
          <a:xfrm>
            <a:off x="2195736" y="2679762"/>
            <a:ext cx="360040" cy="324036"/>
          </a:xfrm>
          <a:prstGeom prst="ellipse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cxnSp>
        <p:nvCxnSpPr>
          <p:cNvPr id="26" name="Straight Connector 25"/>
          <p:cNvCxnSpPr>
            <a:stCxn id="13" idx="6"/>
            <a:endCxn id="24" idx="2"/>
          </p:cNvCxnSpPr>
          <p:nvPr/>
        </p:nvCxnSpPr>
        <p:spPr>
          <a:xfrm>
            <a:off x="1835696" y="2823778"/>
            <a:ext cx="360040" cy="18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4" idx="6"/>
            <a:endCxn id="17" idx="2"/>
          </p:cNvCxnSpPr>
          <p:nvPr/>
        </p:nvCxnSpPr>
        <p:spPr>
          <a:xfrm flipV="1">
            <a:off x="2555776" y="2823778"/>
            <a:ext cx="432048" cy="18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9" idx="4"/>
            <a:endCxn id="19" idx="4"/>
          </p:cNvCxnSpPr>
          <p:nvPr/>
        </p:nvCxnSpPr>
        <p:spPr>
          <a:xfrm>
            <a:off x="2375756" y="24277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8" idx="0"/>
            <a:endCxn id="24" idx="4"/>
          </p:cNvCxnSpPr>
          <p:nvPr/>
        </p:nvCxnSpPr>
        <p:spPr>
          <a:xfrm flipV="1">
            <a:off x="2375756" y="3003798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9" idx="4"/>
            <a:endCxn id="19" idx="4"/>
          </p:cNvCxnSpPr>
          <p:nvPr/>
        </p:nvCxnSpPr>
        <p:spPr>
          <a:xfrm>
            <a:off x="2375756" y="24277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4" idx="0"/>
            <a:endCxn id="19" idx="4"/>
          </p:cNvCxnSpPr>
          <p:nvPr/>
        </p:nvCxnSpPr>
        <p:spPr>
          <a:xfrm flipV="1">
            <a:off x="2375756" y="2427735"/>
            <a:ext cx="0" cy="252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4" idx="1"/>
            <a:endCxn id="20" idx="5"/>
          </p:cNvCxnSpPr>
          <p:nvPr/>
        </p:nvCxnSpPr>
        <p:spPr>
          <a:xfrm flipH="1" flipV="1">
            <a:off x="2090283" y="2543579"/>
            <a:ext cx="158180" cy="183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4" idx="7"/>
            <a:endCxn id="21" idx="3"/>
          </p:cNvCxnSpPr>
          <p:nvPr/>
        </p:nvCxnSpPr>
        <p:spPr>
          <a:xfrm flipV="1">
            <a:off x="2503049" y="2543579"/>
            <a:ext cx="302196" cy="183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4" idx="5"/>
            <a:endCxn id="22" idx="1"/>
          </p:cNvCxnSpPr>
          <p:nvPr/>
        </p:nvCxnSpPr>
        <p:spPr>
          <a:xfrm>
            <a:off x="2503049" y="2956346"/>
            <a:ext cx="230188" cy="183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4" idx="3"/>
            <a:endCxn id="23" idx="7"/>
          </p:cNvCxnSpPr>
          <p:nvPr/>
        </p:nvCxnSpPr>
        <p:spPr>
          <a:xfrm flipH="1">
            <a:off x="2018275" y="2956346"/>
            <a:ext cx="230188" cy="183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716016" y="1419624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400" dirty="0">
                <a:latin typeface="+mn-lt"/>
              </a:rPr>
              <a:t> </a:t>
            </a:r>
            <a:r>
              <a:rPr lang="de-DE" sz="2400" dirty="0" smtClean="0">
                <a:latin typeface="+mn-lt"/>
              </a:rPr>
              <a:t>Ein gemeinsames Ziel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16016" y="1995688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de-DE" sz="2400" dirty="0" smtClean="0">
                <a:latin typeface="+mn-lt"/>
              </a:rPr>
              <a:t>Feine Abstimmung der </a:t>
            </a:r>
            <a:r>
              <a:rPr lang="de-DE" sz="2400" dirty="0">
                <a:latin typeface="+mn-lt"/>
              </a:rPr>
              <a:t/>
            </a:r>
            <a:br>
              <a:rPr lang="de-DE" sz="2400" dirty="0">
                <a:latin typeface="+mn-lt"/>
              </a:rPr>
            </a:br>
            <a:r>
              <a:rPr lang="de-DE" sz="2400" dirty="0" smtClean="0">
                <a:latin typeface="+mn-lt"/>
              </a:rPr>
              <a:t>Kosten und Erträge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16016" y="2859784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de-DE" sz="2400" dirty="0" smtClean="0">
                <a:latin typeface="+mn-lt"/>
              </a:rPr>
              <a:t>Gemeinsame technologische Basis</a:t>
            </a:r>
          </a:p>
        </p:txBody>
      </p:sp>
    </p:spTree>
    <p:extLst>
      <p:ext uri="{BB962C8B-B14F-4D97-AF65-F5344CB8AC3E}">
        <p14:creationId xmlns:p14="http://schemas.microsoft.com/office/powerpoint/2010/main" val="29079706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 und Ausblick</a:t>
            </a:r>
            <a:endParaRPr lang="de-DE" dirty="0"/>
          </a:p>
        </p:txBody>
      </p:sp>
      <p:sp>
        <p:nvSpPr>
          <p:cNvPr id="4" name="Rectangle 3"/>
          <p:cNvSpPr/>
          <p:nvPr/>
        </p:nvSpPr>
        <p:spPr>
          <a:xfrm>
            <a:off x="7484306" y="2931792"/>
            <a:ext cx="976126" cy="1656184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ight Arrow 4"/>
          <p:cNvSpPr/>
          <p:nvPr/>
        </p:nvSpPr>
        <p:spPr>
          <a:xfrm>
            <a:off x="2267744" y="3435846"/>
            <a:ext cx="5040560" cy="648072"/>
          </a:xfrm>
          <a:prstGeom prst="rightArrow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Oval 5"/>
          <p:cNvSpPr/>
          <p:nvPr/>
        </p:nvSpPr>
        <p:spPr>
          <a:xfrm>
            <a:off x="395536" y="3003799"/>
            <a:ext cx="1368152" cy="1302296"/>
          </a:xfrm>
          <a:prstGeom prst="ellipse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Lightning Bolt 6"/>
          <p:cNvSpPr/>
          <p:nvPr/>
        </p:nvSpPr>
        <p:spPr>
          <a:xfrm>
            <a:off x="5728382" y="3219822"/>
            <a:ext cx="715826" cy="1080120"/>
          </a:xfrm>
          <a:prstGeom prst="lightningBolt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Lightning Bolt 7"/>
          <p:cNvSpPr/>
          <p:nvPr/>
        </p:nvSpPr>
        <p:spPr>
          <a:xfrm>
            <a:off x="4360230" y="3219822"/>
            <a:ext cx="715826" cy="1080120"/>
          </a:xfrm>
          <a:prstGeom prst="lightningBolt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Lightning Bolt 8"/>
          <p:cNvSpPr/>
          <p:nvPr/>
        </p:nvSpPr>
        <p:spPr>
          <a:xfrm>
            <a:off x="3064086" y="3219822"/>
            <a:ext cx="715826" cy="1080120"/>
          </a:xfrm>
          <a:prstGeom prst="lightningBolt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Lightning Bolt 9"/>
          <p:cNvSpPr/>
          <p:nvPr/>
        </p:nvSpPr>
        <p:spPr>
          <a:xfrm>
            <a:off x="2162197" y="3211041"/>
            <a:ext cx="715826" cy="1080120"/>
          </a:xfrm>
          <a:prstGeom prst="lightningBolt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6223378" y="4270327"/>
            <a:ext cx="292838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n-lt"/>
              </a:rPr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91880" y="4270327"/>
            <a:ext cx="292838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+mn-lt"/>
              </a:rPr>
              <a:t>C</a:t>
            </a:r>
            <a:endParaRPr lang="de-DE" sz="2400" dirty="0" smtClean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39752" y="4299944"/>
            <a:ext cx="553138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n-lt"/>
              </a:rPr>
              <a:t>Lo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8024" y="4270327"/>
            <a:ext cx="292838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n-lt"/>
              </a:rPr>
              <a:t>K</a:t>
            </a:r>
          </a:p>
        </p:txBody>
      </p:sp>
      <p:sp>
        <p:nvSpPr>
          <p:cNvPr id="15" name="Oval 14"/>
          <p:cNvSpPr/>
          <p:nvPr/>
        </p:nvSpPr>
        <p:spPr>
          <a:xfrm>
            <a:off x="1475656" y="1773510"/>
            <a:ext cx="1368152" cy="1302296"/>
          </a:xfrm>
          <a:prstGeom prst="ellipse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5"/>
          <p:cNvSpPr/>
          <p:nvPr/>
        </p:nvSpPr>
        <p:spPr>
          <a:xfrm>
            <a:off x="3059832" y="1419622"/>
            <a:ext cx="1368152" cy="1302296"/>
          </a:xfrm>
          <a:prstGeom prst="ellipse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/>
          <p:cNvSpPr/>
          <p:nvPr/>
        </p:nvSpPr>
        <p:spPr>
          <a:xfrm>
            <a:off x="4716016" y="1419622"/>
            <a:ext cx="1368152" cy="1302296"/>
          </a:xfrm>
          <a:prstGeom prst="ellipse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/>
          <p:cNvSpPr/>
          <p:nvPr/>
        </p:nvSpPr>
        <p:spPr>
          <a:xfrm>
            <a:off x="1115616" y="2607756"/>
            <a:ext cx="720080" cy="684076"/>
          </a:xfrm>
          <a:prstGeom prst="ellipse">
            <a:avLst/>
          </a:prstGeom>
          <a:noFill/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L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555776" y="1779663"/>
            <a:ext cx="720080" cy="684076"/>
          </a:xfrm>
          <a:prstGeom prst="ellipse">
            <a:avLst/>
          </a:prstGeom>
          <a:noFill/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0" name="Oval 19"/>
          <p:cNvSpPr/>
          <p:nvPr/>
        </p:nvSpPr>
        <p:spPr>
          <a:xfrm>
            <a:off x="4211960" y="1743660"/>
            <a:ext cx="720080" cy="684076"/>
          </a:xfrm>
          <a:prstGeom prst="ellipse">
            <a:avLst/>
          </a:prstGeom>
          <a:noFill/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2" name="Oval 21"/>
          <p:cNvSpPr/>
          <p:nvPr/>
        </p:nvSpPr>
        <p:spPr>
          <a:xfrm>
            <a:off x="6156176" y="1917526"/>
            <a:ext cx="1368152" cy="1302296"/>
          </a:xfrm>
          <a:prstGeom prst="ellipse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22"/>
          <p:cNvSpPr/>
          <p:nvPr/>
        </p:nvSpPr>
        <p:spPr>
          <a:xfrm>
            <a:off x="5796136" y="1896060"/>
            <a:ext cx="720080" cy="684076"/>
          </a:xfrm>
          <a:prstGeom prst="ellipse">
            <a:avLst/>
          </a:prstGeom>
          <a:noFill/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T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7768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9"/>
            <a:ext cx="9180513" cy="516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-7938" y="-20637"/>
            <a:ext cx="9188451" cy="1762126"/>
          </a:xfrm>
          <a:prstGeom prst="rect">
            <a:avLst/>
          </a:prstGeom>
          <a:gradFill>
            <a:gsLst>
              <a:gs pos="0">
                <a:schemeClr val="bg1"/>
              </a:gs>
              <a:gs pos="6900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SCALE OF COMMERCE HAS GROWN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754721"/>
            <a:ext cx="7704376" cy="3503364"/>
          </a:xfrm>
          <a:effectLst>
            <a:glow rad="101600">
              <a:schemeClr val="bg1">
                <a:alpha val="80000"/>
              </a:schemeClr>
            </a:glow>
          </a:effectLst>
          <a:extLst/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effectLst>
                  <a:glow rad="101600">
                    <a:schemeClr val="bg1">
                      <a:alpha val="80000"/>
                    </a:schemeClr>
                  </a:glow>
                </a:effectLst>
              </a:rPr>
              <a:t>Online population </a:t>
            </a:r>
            <a:r>
              <a:rPr lang="en-US" sz="4000" b="1" dirty="0" err="1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effectLst>
                  <a:glow rad="101600">
                    <a:schemeClr val="bg1">
                      <a:alpha val="80000"/>
                    </a:schemeClr>
                  </a:glow>
                </a:effectLst>
              </a:rPr>
              <a:t>heute</a:t>
            </a:r>
            <a:r>
              <a:rPr lang="en-US" sz="4000" b="1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effectLst>
                  <a:glow rad="101600">
                    <a:schemeClr val="bg1">
                      <a:alpha val="80000"/>
                    </a:schemeClr>
                  </a:glow>
                </a:effectLst>
              </a:rPr>
              <a:t>: </a:t>
            </a:r>
          </a:p>
          <a:p>
            <a:pPr eaLnBrk="1" hangingPunct="1">
              <a:defRPr/>
            </a:pPr>
            <a:r>
              <a:rPr lang="en-US" sz="4000" b="1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effectLst>
                  <a:glow rad="101600">
                    <a:schemeClr val="bg1">
                      <a:alpha val="80000"/>
                    </a:schemeClr>
                  </a:glow>
                </a:effectLst>
              </a:rPr>
              <a:t>2,500,000,000</a:t>
            </a:r>
          </a:p>
          <a:p>
            <a:pPr eaLnBrk="1" hangingPunct="1">
              <a:defRPr/>
            </a:pPr>
            <a:endParaRPr lang="en-US" sz="4000" b="1" dirty="0" smtClean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effectLst>
                <a:glow rad="101600">
                  <a:schemeClr val="bg1">
                    <a:alpha val="80000"/>
                  </a:schemeClr>
                </a:glow>
              </a:effectLst>
            </a:endParaRPr>
          </a:p>
          <a:p>
            <a:pPr eaLnBrk="1" hangingPunct="1">
              <a:defRPr/>
            </a:pPr>
            <a:r>
              <a:rPr lang="en-US" sz="4000" b="1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effectLst>
                  <a:glow rad="101600">
                    <a:schemeClr val="bg1">
                      <a:alpha val="80000"/>
                    </a:schemeClr>
                  </a:glow>
                </a:effectLst>
              </a:rPr>
              <a:t>Online population </a:t>
            </a:r>
            <a:r>
              <a:rPr lang="en-US" sz="4000" b="1" dirty="0" err="1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effectLst>
                  <a:glow rad="101600">
                    <a:schemeClr val="bg1">
                      <a:alpha val="80000"/>
                    </a:schemeClr>
                  </a:glow>
                </a:effectLst>
              </a:rPr>
              <a:t>morgen</a:t>
            </a:r>
            <a:r>
              <a:rPr lang="en-US" sz="4000" b="1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effectLst>
                  <a:glow rad="101600">
                    <a:schemeClr val="bg1">
                      <a:alpha val="80000"/>
                    </a:schemeClr>
                  </a:glo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4000" b="1" dirty="0" smtClean="0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effectLst>
                  <a:glow rad="101600">
                    <a:schemeClr val="bg1">
                      <a:alpha val="80000"/>
                    </a:schemeClr>
                  </a:glow>
                </a:effectLst>
              </a:rPr>
              <a:t>3,500,000,000</a:t>
            </a:r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43839" y="0"/>
            <a:ext cx="1063625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 </a:t>
            </a:r>
            <a:r>
              <a:rPr lang="en-US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Milliarde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neuer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Kunden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Content Placeholder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5650" y="1131890"/>
            <a:ext cx="372110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4427538" y="1131890"/>
            <a:ext cx="3721100" cy="280828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700338" y="2352677"/>
            <a:ext cx="3721100" cy="279082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0" y="2"/>
            <a:ext cx="9144000" cy="187007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7700" y="460375"/>
            <a:ext cx="8496300" cy="436563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+mn-lt"/>
              </a:rPr>
              <a:t>Die </a:t>
            </a:r>
            <a:r>
              <a:rPr lang="en-US" b="1" dirty="0" err="1" smtClean="0">
                <a:solidFill>
                  <a:schemeClr val="accent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+mn-lt"/>
              </a:rPr>
              <a:t>unterschiedlichsten</a:t>
            </a:r>
            <a:r>
              <a:rPr lang="en-US" b="1" dirty="0" smtClean="0">
                <a:solidFill>
                  <a:schemeClr val="accent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+mn-lt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+mn-lt"/>
              </a:rPr>
              <a:t>Teilnehmer</a:t>
            </a:r>
            <a:r>
              <a:rPr lang="en-US" b="1" dirty="0" smtClean="0">
                <a:solidFill>
                  <a:schemeClr val="accent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+mn-lt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+mn-lt"/>
              </a:rPr>
              <a:t>im</a:t>
            </a:r>
            <a:r>
              <a:rPr lang="en-US" b="1" dirty="0" smtClean="0">
                <a:solidFill>
                  <a:schemeClr val="accent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+mn-lt"/>
              </a:rPr>
              <a:t> Web 2.0 – </a:t>
            </a:r>
            <a:r>
              <a:rPr lang="en-US" b="1" dirty="0" err="1" smtClean="0">
                <a:solidFill>
                  <a:schemeClr val="accent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+mn-lt"/>
              </a:rPr>
              <a:t>internationale</a:t>
            </a:r>
            <a:r>
              <a:rPr lang="en-US" b="1" dirty="0" smtClean="0">
                <a:solidFill>
                  <a:schemeClr val="accent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+mn-lt"/>
              </a:rPr>
              <a:t> Shopping Advisor</a:t>
            </a:r>
            <a:endParaRPr lang="en-US" b="1" dirty="0">
              <a:solidFill>
                <a:schemeClr val="accent1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NEW COMMERCE CHALLENGES</a:t>
            </a:r>
            <a:endParaRPr lang="en-US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4" name="Gruppieren 23"/>
          <p:cNvGrpSpPr/>
          <p:nvPr/>
        </p:nvGrpSpPr>
        <p:grpSpPr bwMode="auto">
          <a:xfrm>
            <a:off x="801688" y="987427"/>
            <a:ext cx="3578225" cy="2022480"/>
            <a:chOff x="-1" y="0"/>
            <a:chExt cx="4572000" cy="344684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0"/>
              <a:ext cx="4572000" cy="3429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" name="Rechteck 2"/>
            <p:cNvSpPr/>
            <p:nvPr/>
          </p:nvSpPr>
          <p:spPr>
            <a:xfrm>
              <a:off x="456591" y="3132125"/>
              <a:ext cx="1169933" cy="314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600">
                  <a:solidFill>
                    <a:schemeClr val="bg1"/>
                  </a:solidFill>
                  <a:latin typeface="+mn-lt"/>
                </a:rPr>
                <a:t>http://flic.kr/p/3bSxoU</a:t>
              </a:r>
            </a:p>
          </p:txBody>
        </p:sp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66819" y="3144683"/>
              <a:ext cx="189773" cy="167238"/>
            </a:xfrm>
            <a:prstGeom prst="rect">
              <a:avLst/>
            </a:prstGeom>
          </p:spPr>
        </p:pic>
      </p:grpSp>
      <p:pic>
        <p:nvPicPr>
          <p:cNvPr id="22" name="Grafik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667250" y="987426"/>
            <a:ext cx="3576638" cy="20129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801688" y="3059113"/>
            <a:ext cx="3578225" cy="201136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4667250" y="3059113"/>
            <a:ext cx="3576638" cy="201136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Grafik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chemeClr val="accent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+mn-lt"/>
              </a:rPr>
              <a:t>Neue</a:t>
            </a:r>
            <a:r>
              <a:rPr lang="en-US" b="1" dirty="0" smtClean="0">
                <a:solidFill>
                  <a:schemeClr val="accent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+mn-lt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+mn-lt"/>
              </a:rPr>
              <a:t>Technologien</a:t>
            </a:r>
            <a:endParaRPr lang="en-US" b="1" dirty="0">
              <a:solidFill>
                <a:schemeClr val="accent1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Soviel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Zeit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500 </a:t>
            </a:r>
            <a:r>
              <a:rPr lang="en-US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Jahren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haben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wir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nicht</a:t>
            </a:r>
            <a:r>
              <a:rPr lang="en-US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2" name="Rechteck 1"/>
          <p:cNvSpPr/>
          <p:nvPr/>
        </p:nvSpPr>
        <p:spPr>
          <a:xfrm>
            <a:off x="642938" y="4894263"/>
            <a:ext cx="143981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>
                <a:solidFill>
                  <a:schemeClr val="tx1"/>
                </a:solidFill>
                <a:latin typeface="+mn-lt"/>
              </a:rPr>
              <a:t>http://flic.kr/p/5f4DyG</a:t>
            </a:r>
          </a:p>
        </p:txBody>
      </p:sp>
      <p:pic>
        <p:nvPicPr>
          <p:cNvPr id="71684" name="Grafik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325" y="4929190"/>
            <a:ext cx="2047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59582"/>
            <a:ext cx="8496300" cy="43696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+mn-lt"/>
              </a:rPr>
              <a:t>Der </a:t>
            </a:r>
            <a:r>
              <a:rPr lang="en-US" b="1" dirty="0" err="1" smtClean="0">
                <a:solidFill>
                  <a:schemeClr val="accent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+mn-lt"/>
              </a:rPr>
              <a:t>Markt</a:t>
            </a:r>
            <a:r>
              <a:rPr lang="en-US" b="1" dirty="0" smtClean="0">
                <a:solidFill>
                  <a:schemeClr val="accent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+mn-lt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+mn-lt"/>
              </a:rPr>
              <a:t>entwickelt</a:t>
            </a:r>
            <a:r>
              <a:rPr lang="en-US" b="1" dirty="0" smtClean="0">
                <a:solidFill>
                  <a:schemeClr val="accent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+mn-lt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+mn-lt"/>
              </a:rPr>
              <a:t>sich</a:t>
            </a:r>
            <a:r>
              <a:rPr lang="en-US" b="1" dirty="0" smtClean="0">
                <a:solidFill>
                  <a:schemeClr val="accent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+mn-lt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+mn-lt"/>
              </a:rPr>
              <a:t>rasend</a:t>
            </a:r>
            <a:r>
              <a:rPr lang="en-US" b="1" dirty="0" smtClean="0">
                <a:solidFill>
                  <a:schemeClr val="accent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+mn-lt"/>
              </a:rPr>
              <a:t> </a:t>
            </a:r>
            <a:r>
              <a:rPr lang="en-US" b="1" dirty="0" err="1" smtClean="0">
                <a:solidFill>
                  <a:schemeClr val="accent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+mn-lt"/>
              </a:rPr>
              <a:t>schnell</a:t>
            </a:r>
            <a:endParaRPr lang="en-US" b="1" dirty="0">
              <a:solidFill>
                <a:schemeClr val="accent1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+mn-lt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19125" y="4870450"/>
            <a:ext cx="145584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>
                <a:solidFill>
                  <a:schemeClr val="bg1"/>
                </a:solidFill>
                <a:latin typeface="+mn-lt"/>
              </a:rPr>
              <a:t>http://flic.kr/p/9hyVS9</a:t>
            </a:r>
          </a:p>
        </p:txBody>
      </p:sp>
      <p:pic>
        <p:nvPicPr>
          <p:cNvPr id="73732" name="Grafik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325" y="4929190"/>
            <a:ext cx="2047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10205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83518"/>
            <a:ext cx="8496300" cy="436563"/>
          </a:xfrm>
        </p:spPr>
        <p:txBody>
          <a:bodyPr/>
          <a:lstStyle/>
          <a:p>
            <a:r>
              <a:rPr lang="de-DE" dirty="0" smtClean="0"/>
              <a:t>Mit einem smarten Netzwerk den Herausforderungen </a:t>
            </a:r>
            <a:br>
              <a:rPr lang="de-DE" dirty="0" smtClean="0"/>
            </a:br>
            <a:r>
              <a:rPr lang="de-DE" dirty="0" smtClean="0"/>
              <a:t>begegnen!</a:t>
            </a:r>
            <a:endParaRPr lang="de-DE" dirty="0"/>
          </a:p>
        </p:txBody>
      </p:sp>
      <p:sp>
        <p:nvSpPr>
          <p:cNvPr id="13" name="Oval 12"/>
          <p:cNvSpPr/>
          <p:nvPr/>
        </p:nvSpPr>
        <p:spPr>
          <a:xfrm>
            <a:off x="3635896" y="2427734"/>
            <a:ext cx="1224136" cy="1224136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H1</a:t>
            </a:r>
            <a:endParaRPr lang="de-DE" dirty="0"/>
          </a:p>
        </p:txBody>
      </p:sp>
      <p:sp>
        <p:nvSpPr>
          <p:cNvPr id="17" name="Oval 16"/>
          <p:cNvSpPr/>
          <p:nvPr/>
        </p:nvSpPr>
        <p:spPr>
          <a:xfrm>
            <a:off x="6012160" y="2427734"/>
            <a:ext cx="1224136" cy="1224136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H2</a:t>
            </a:r>
            <a:endParaRPr lang="de-DE" dirty="0"/>
          </a:p>
        </p:txBody>
      </p:sp>
      <p:sp>
        <p:nvSpPr>
          <p:cNvPr id="18" name="Oval 17"/>
          <p:cNvSpPr/>
          <p:nvPr/>
        </p:nvSpPr>
        <p:spPr>
          <a:xfrm>
            <a:off x="4788024" y="3435846"/>
            <a:ext cx="1224136" cy="1224136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H3</a:t>
            </a:r>
            <a:endParaRPr lang="de-DE" dirty="0"/>
          </a:p>
        </p:txBody>
      </p:sp>
      <p:sp>
        <p:nvSpPr>
          <p:cNvPr id="19" name="Oval 18"/>
          <p:cNvSpPr/>
          <p:nvPr/>
        </p:nvSpPr>
        <p:spPr>
          <a:xfrm>
            <a:off x="4788024" y="1419624"/>
            <a:ext cx="1224136" cy="1224136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H4</a:t>
            </a:r>
            <a:endParaRPr lang="de-DE" dirty="0"/>
          </a:p>
        </p:txBody>
      </p:sp>
      <p:sp>
        <p:nvSpPr>
          <p:cNvPr id="20" name="Oval 19"/>
          <p:cNvSpPr/>
          <p:nvPr/>
        </p:nvSpPr>
        <p:spPr>
          <a:xfrm>
            <a:off x="4499992" y="2175708"/>
            <a:ext cx="720080" cy="684076"/>
          </a:xfrm>
          <a:prstGeom prst="ellipse">
            <a:avLst/>
          </a:prstGeom>
          <a:noFill/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L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724128" y="2175708"/>
            <a:ext cx="720080" cy="684076"/>
          </a:xfrm>
          <a:prstGeom prst="ellipse">
            <a:avLst/>
          </a:prstGeom>
          <a:noFill/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2" name="Oval 21"/>
          <p:cNvSpPr/>
          <p:nvPr/>
        </p:nvSpPr>
        <p:spPr>
          <a:xfrm>
            <a:off x="5652120" y="3255828"/>
            <a:ext cx="720080" cy="684076"/>
          </a:xfrm>
          <a:prstGeom prst="ellipse">
            <a:avLst/>
          </a:prstGeom>
          <a:noFill/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C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427984" y="3255828"/>
            <a:ext cx="720080" cy="684076"/>
          </a:xfrm>
          <a:prstGeom prst="ellipse">
            <a:avLst/>
          </a:prstGeom>
          <a:noFill/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4" name="Oval 23"/>
          <p:cNvSpPr/>
          <p:nvPr/>
        </p:nvSpPr>
        <p:spPr>
          <a:xfrm>
            <a:off x="5220072" y="2895786"/>
            <a:ext cx="360040" cy="324036"/>
          </a:xfrm>
          <a:prstGeom prst="ellipse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70C0"/>
              </a:solidFill>
            </a:endParaRPr>
          </a:p>
        </p:txBody>
      </p:sp>
      <p:cxnSp>
        <p:nvCxnSpPr>
          <p:cNvPr id="26" name="Straight Connector 25"/>
          <p:cNvCxnSpPr>
            <a:stCxn id="13" idx="6"/>
            <a:endCxn id="24" idx="2"/>
          </p:cNvCxnSpPr>
          <p:nvPr/>
        </p:nvCxnSpPr>
        <p:spPr>
          <a:xfrm>
            <a:off x="4860032" y="3039802"/>
            <a:ext cx="360040" cy="18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4" idx="6"/>
            <a:endCxn id="17" idx="2"/>
          </p:cNvCxnSpPr>
          <p:nvPr/>
        </p:nvCxnSpPr>
        <p:spPr>
          <a:xfrm flipV="1">
            <a:off x="5580112" y="3039802"/>
            <a:ext cx="432048" cy="180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9" idx="4"/>
            <a:endCxn id="19" idx="4"/>
          </p:cNvCxnSpPr>
          <p:nvPr/>
        </p:nvCxnSpPr>
        <p:spPr>
          <a:xfrm>
            <a:off x="5400092" y="264375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8" idx="0"/>
            <a:endCxn id="24" idx="4"/>
          </p:cNvCxnSpPr>
          <p:nvPr/>
        </p:nvCxnSpPr>
        <p:spPr>
          <a:xfrm flipV="1">
            <a:off x="5400092" y="3219822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9" idx="4"/>
            <a:endCxn id="19" idx="4"/>
          </p:cNvCxnSpPr>
          <p:nvPr/>
        </p:nvCxnSpPr>
        <p:spPr>
          <a:xfrm>
            <a:off x="5400092" y="264375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4" idx="0"/>
            <a:endCxn id="19" idx="4"/>
          </p:cNvCxnSpPr>
          <p:nvPr/>
        </p:nvCxnSpPr>
        <p:spPr>
          <a:xfrm flipV="1">
            <a:off x="5400092" y="2643759"/>
            <a:ext cx="0" cy="252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24" idx="1"/>
            <a:endCxn id="20" idx="5"/>
          </p:cNvCxnSpPr>
          <p:nvPr/>
        </p:nvCxnSpPr>
        <p:spPr>
          <a:xfrm flipH="1" flipV="1">
            <a:off x="5114619" y="2759603"/>
            <a:ext cx="158180" cy="183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4" idx="7"/>
            <a:endCxn id="21" idx="3"/>
          </p:cNvCxnSpPr>
          <p:nvPr/>
        </p:nvCxnSpPr>
        <p:spPr>
          <a:xfrm flipV="1">
            <a:off x="5527385" y="2759603"/>
            <a:ext cx="302196" cy="183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4" idx="5"/>
            <a:endCxn id="22" idx="1"/>
          </p:cNvCxnSpPr>
          <p:nvPr/>
        </p:nvCxnSpPr>
        <p:spPr>
          <a:xfrm>
            <a:off x="5527385" y="3172370"/>
            <a:ext cx="230188" cy="183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4" idx="3"/>
            <a:endCxn id="23" idx="7"/>
          </p:cNvCxnSpPr>
          <p:nvPr/>
        </p:nvCxnSpPr>
        <p:spPr>
          <a:xfrm flipH="1">
            <a:off x="5042611" y="3172370"/>
            <a:ext cx="230188" cy="1836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5158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60377"/>
            <a:ext cx="8496300" cy="1031255"/>
          </a:xfrm>
        </p:spPr>
        <p:txBody>
          <a:bodyPr/>
          <a:lstStyle/>
          <a:p>
            <a:r>
              <a:rPr lang="de-DE" dirty="0" smtClean="0"/>
              <a:t>Deutsche Hersteller, chinesische Konsumenten </a:t>
            </a:r>
            <a:br>
              <a:rPr lang="de-DE" dirty="0" smtClean="0"/>
            </a:br>
            <a:r>
              <a:rPr lang="de-DE" dirty="0" smtClean="0"/>
              <a:t>und der lange Marsch dorthin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9" name="Rectangle 8"/>
          <p:cNvSpPr/>
          <p:nvPr/>
        </p:nvSpPr>
        <p:spPr>
          <a:xfrm>
            <a:off x="6732240" y="2715768"/>
            <a:ext cx="1080120" cy="1656184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ight Arrow 9"/>
          <p:cNvSpPr/>
          <p:nvPr/>
        </p:nvSpPr>
        <p:spPr>
          <a:xfrm>
            <a:off x="2627784" y="3219822"/>
            <a:ext cx="3888432" cy="648072"/>
          </a:xfrm>
          <a:prstGeom prst="rightArrow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719808" y="2637606"/>
            <a:ext cx="1872208" cy="1656184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Lightning Bolt 11"/>
          <p:cNvSpPr/>
          <p:nvPr/>
        </p:nvSpPr>
        <p:spPr>
          <a:xfrm>
            <a:off x="5292080" y="3003798"/>
            <a:ext cx="792088" cy="1080120"/>
          </a:xfrm>
          <a:prstGeom prst="lightningBol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Lightning Bolt 12"/>
          <p:cNvSpPr/>
          <p:nvPr/>
        </p:nvSpPr>
        <p:spPr>
          <a:xfrm>
            <a:off x="4572000" y="3003798"/>
            <a:ext cx="792088" cy="1080120"/>
          </a:xfrm>
          <a:prstGeom prst="lightningBol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Lightning Bolt 13"/>
          <p:cNvSpPr/>
          <p:nvPr/>
        </p:nvSpPr>
        <p:spPr>
          <a:xfrm>
            <a:off x="3779912" y="3003798"/>
            <a:ext cx="792088" cy="1080120"/>
          </a:xfrm>
          <a:prstGeom prst="lightningBol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Lightning Bolt 14"/>
          <p:cNvSpPr/>
          <p:nvPr/>
        </p:nvSpPr>
        <p:spPr>
          <a:xfrm>
            <a:off x="2987824" y="3003798"/>
            <a:ext cx="792088" cy="1080120"/>
          </a:xfrm>
          <a:prstGeom prst="lightningBol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Box 15"/>
          <p:cNvSpPr txBox="1"/>
          <p:nvPr/>
        </p:nvSpPr>
        <p:spPr>
          <a:xfrm>
            <a:off x="5436096" y="2427736"/>
            <a:ext cx="324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n-lt"/>
              </a:rPr>
              <a:t>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51920" y="2427736"/>
            <a:ext cx="324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+mn-lt"/>
              </a:rPr>
              <a:t>C</a:t>
            </a:r>
            <a:endParaRPr lang="de-DE" sz="2400" dirty="0" smtClean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95836" y="2427736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n-lt"/>
              </a:rPr>
              <a:t>Lo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08004" y="2427736"/>
            <a:ext cx="324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n-lt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9201422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899592" y="4011910"/>
            <a:ext cx="7704856" cy="4365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Vielen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Dank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für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Ihre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Aufmerksamkeit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!!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5776" y="987574"/>
            <a:ext cx="4536504" cy="2677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de-DE" sz="2400" dirty="0" smtClean="0">
              <a:latin typeface="+mn-lt"/>
            </a:endParaRPr>
          </a:p>
          <a:p>
            <a:r>
              <a:rPr lang="de-DE" sz="2400" dirty="0" smtClean="0">
                <a:latin typeface="+mn-lt"/>
                <a:hlinkClick r:id="rId3"/>
              </a:rPr>
              <a:t>henrygoettler@gmail.com</a:t>
            </a:r>
            <a:endParaRPr lang="de-DE" sz="2400" dirty="0" smtClean="0">
              <a:latin typeface="+mn-lt"/>
            </a:endParaRPr>
          </a:p>
          <a:p>
            <a:r>
              <a:rPr lang="de-DE" sz="2400" dirty="0" smtClean="0">
                <a:latin typeface="+mn-lt"/>
              </a:rPr>
              <a:t>+49-(0)-172-798-5923</a:t>
            </a:r>
          </a:p>
          <a:p>
            <a:endParaRPr lang="de-DE" sz="2400" dirty="0">
              <a:latin typeface="+mn-lt"/>
            </a:endParaRPr>
          </a:p>
          <a:p>
            <a:r>
              <a:rPr lang="de-DE" sz="2400" dirty="0" smtClean="0">
                <a:latin typeface="+mn-lt"/>
              </a:rPr>
              <a:t>Henry Göttler</a:t>
            </a:r>
          </a:p>
          <a:p>
            <a:r>
              <a:rPr lang="de-DE" sz="2400" dirty="0" err="1" smtClean="0">
                <a:latin typeface="+mn-lt"/>
              </a:rPr>
              <a:t>Weinbergstrasse</a:t>
            </a:r>
            <a:r>
              <a:rPr lang="de-DE" sz="2400" dirty="0" smtClean="0">
                <a:latin typeface="+mn-lt"/>
              </a:rPr>
              <a:t> 64</a:t>
            </a:r>
          </a:p>
          <a:p>
            <a:r>
              <a:rPr lang="de-DE" sz="2400" dirty="0" smtClean="0">
                <a:latin typeface="+mn-lt"/>
              </a:rPr>
              <a:t>71083 Herrenberg</a:t>
            </a:r>
          </a:p>
        </p:txBody>
      </p:sp>
      <p:sp>
        <p:nvSpPr>
          <p:cNvPr id="5" name="Titel 3"/>
          <p:cNvSpPr txBox="1">
            <a:spLocks/>
          </p:cNvSpPr>
          <p:nvPr/>
        </p:nvSpPr>
        <p:spPr bwMode="auto">
          <a:xfrm>
            <a:off x="755576" y="411511"/>
            <a:ext cx="7704856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Intershop Ligh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Intershop Ligh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Intershop Ligh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Intershop Ligh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Intershop Ligh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Intershop Ligh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Intershop Ligh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Intershop Light" pitchFamily="34" charset="0"/>
              </a:defRPr>
            </a:lvl9pPr>
          </a:lstStyle>
          <a:p>
            <a:pPr eaLnBrk="1" hangingPunct="1">
              <a:defRPr/>
            </a:pP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Wenn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Sie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mehr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erfahren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wollen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</a:t>
            </a:r>
            <a:b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US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460377"/>
            <a:ext cx="8496300" cy="1031255"/>
          </a:xfrm>
        </p:spPr>
        <p:txBody>
          <a:bodyPr/>
          <a:lstStyle/>
          <a:p>
            <a:r>
              <a:rPr lang="de-DE" dirty="0" smtClean="0"/>
              <a:t>Der chinesische Online Markt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9" name="Rectangle 8"/>
          <p:cNvSpPr/>
          <p:nvPr/>
        </p:nvSpPr>
        <p:spPr>
          <a:xfrm>
            <a:off x="6732240" y="2715768"/>
            <a:ext cx="1080120" cy="1656184"/>
          </a:xfrm>
          <a:prstGeom prst="rect">
            <a:avLst/>
          </a:prstGeom>
          <a:solidFill>
            <a:srgbClr val="0070C0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ight Arrow 9"/>
          <p:cNvSpPr/>
          <p:nvPr/>
        </p:nvSpPr>
        <p:spPr>
          <a:xfrm>
            <a:off x="2627784" y="3219822"/>
            <a:ext cx="3888432" cy="648072"/>
          </a:xfrm>
          <a:prstGeom prst="rightArrow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719808" y="2637606"/>
            <a:ext cx="1872208" cy="1656184"/>
          </a:xfrm>
          <a:prstGeom prst="ellipse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Lightning Bolt 11"/>
          <p:cNvSpPr/>
          <p:nvPr/>
        </p:nvSpPr>
        <p:spPr>
          <a:xfrm>
            <a:off x="5292080" y="3003798"/>
            <a:ext cx="792088" cy="1080120"/>
          </a:xfrm>
          <a:prstGeom prst="lightningBol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Lightning Bolt 12"/>
          <p:cNvSpPr/>
          <p:nvPr/>
        </p:nvSpPr>
        <p:spPr>
          <a:xfrm>
            <a:off x="4572000" y="3003798"/>
            <a:ext cx="792088" cy="1080120"/>
          </a:xfrm>
          <a:prstGeom prst="lightningBol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Lightning Bolt 13"/>
          <p:cNvSpPr/>
          <p:nvPr/>
        </p:nvSpPr>
        <p:spPr>
          <a:xfrm>
            <a:off x="3779912" y="3003798"/>
            <a:ext cx="792088" cy="1080120"/>
          </a:xfrm>
          <a:prstGeom prst="lightningBol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Lightning Bolt 14"/>
          <p:cNvSpPr/>
          <p:nvPr/>
        </p:nvSpPr>
        <p:spPr>
          <a:xfrm>
            <a:off x="2987824" y="3003798"/>
            <a:ext cx="792088" cy="1080120"/>
          </a:xfrm>
          <a:prstGeom prst="lightningBol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Box 15"/>
          <p:cNvSpPr txBox="1"/>
          <p:nvPr/>
        </p:nvSpPr>
        <p:spPr>
          <a:xfrm>
            <a:off x="5436096" y="2427736"/>
            <a:ext cx="324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n-lt"/>
              </a:rPr>
              <a:t>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51920" y="2427736"/>
            <a:ext cx="324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+mn-lt"/>
              </a:rPr>
              <a:t>C</a:t>
            </a:r>
            <a:endParaRPr lang="de-DE" sz="2400" dirty="0" smtClean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95836" y="2427736"/>
            <a:ext cx="612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n-lt"/>
              </a:rPr>
              <a:t>Lo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08004" y="2427736"/>
            <a:ext cx="324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latin typeface="+mn-lt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7838428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Jeder</a:t>
            </a:r>
            <a:r>
              <a:rPr lang="en-US" sz="2800" dirty="0" smtClean="0"/>
              <a:t> </a:t>
            </a:r>
            <a:r>
              <a:rPr lang="en-US" sz="2800" dirty="0" err="1" smtClean="0"/>
              <a:t>dritte</a:t>
            </a:r>
            <a:r>
              <a:rPr lang="en-US" sz="2800" dirty="0" smtClean="0"/>
              <a:t> Chinese </a:t>
            </a:r>
            <a:r>
              <a:rPr lang="en-US" sz="2800" dirty="0" err="1" smtClean="0"/>
              <a:t>ist</a:t>
            </a:r>
            <a:r>
              <a:rPr lang="en-US" sz="2800" dirty="0" smtClean="0"/>
              <a:t> </a:t>
            </a:r>
            <a:r>
              <a:rPr lang="en-US" sz="2800" dirty="0" err="1" smtClean="0"/>
              <a:t>heute</a:t>
            </a:r>
            <a:r>
              <a:rPr lang="en-US" sz="2800" dirty="0" smtClean="0"/>
              <a:t> </a:t>
            </a:r>
            <a:r>
              <a:rPr lang="en-US" sz="2800" dirty="0" err="1" smtClean="0"/>
              <a:t>im</a:t>
            </a:r>
            <a:r>
              <a:rPr lang="en-US" sz="2800" dirty="0" smtClean="0"/>
              <a:t> </a:t>
            </a:r>
            <a:r>
              <a:rPr lang="en-US" sz="2800" dirty="0" err="1" smtClean="0"/>
              <a:t>Netz</a:t>
            </a:r>
            <a:r>
              <a:rPr lang="en-US" sz="2800" dirty="0" smtClean="0"/>
              <a:t> </a:t>
            </a:r>
            <a:r>
              <a:rPr lang="en-US" sz="2800" dirty="0" err="1" smtClean="0"/>
              <a:t>unterwegs</a:t>
            </a:r>
            <a:endParaRPr lang="en-US" sz="2800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395288" y="1107282"/>
          <a:ext cx="8496300" cy="394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 rot="10800000">
            <a:off x="26203" y="1113588"/>
            <a:ext cx="369332" cy="17821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/>
                </a:solidFill>
                <a:latin typeface="+mn-lt"/>
              </a:rPr>
              <a:t> million people</a:t>
            </a:r>
            <a:endParaRPr lang="de-DE" sz="1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29488" y="4407954"/>
            <a:ext cx="432048" cy="32403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5"/>
          <p:cNvSpPr/>
          <p:nvPr/>
        </p:nvSpPr>
        <p:spPr>
          <a:xfrm>
            <a:off x="3975840" y="4137924"/>
            <a:ext cx="792000" cy="59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/>
          <p:cNvSpPr/>
          <p:nvPr/>
        </p:nvSpPr>
        <p:spPr>
          <a:xfrm>
            <a:off x="3089976" y="4284870"/>
            <a:ext cx="612000" cy="459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/>
          <p:cNvSpPr/>
          <p:nvPr/>
        </p:nvSpPr>
        <p:spPr>
          <a:xfrm>
            <a:off x="2163920" y="4361484"/>
            <a:ext cx="504056" cy="378042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21"/>
          <p:cNvSpPr/>
          <p:nvPr/>
        </p:nvSpPr>
        <p:spPr>
          <a:xfrm>
            <a:off x="4870080" y="4021122"/>
            <a:ext cx="954000" cy="7155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Oval 20"/>
          <p:cNvSpPr/>
          <p:nvPr/>
        </p:nvSpPr>
        <p:spPr>
          <a:xfrm>
            <a:off x="5774368" y="3929436"/>
            <a:ext cx="1080000" cy="810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9"/>
          <p:cNvSpPr/>
          <p:nvPr/>
        </p:nvSpPr>
        <p:spPr>
          <a:xfrm>
            <a:off x="6666232" y="3790026"/>
            <a:ext cx="1260000" cy="945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8"/>
          <p:cNvSpPr/>
          <p:nvPr/>
        </p:nvSpPr>
        <p:spPr>
          <a:xfrm>
            <a:off x="7564520" y="3651870"/>
            <a:ext cx="1440000" cy="1080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29488" y="4477035"/>
            <a:ext cx="7488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1"/>
                </a:solidFill>
                <a:latin typeface="+mn-lt"/>
              </a:rPr>
              <a:t>7,2% 	  8,5%	  10,5%	    16,0%	      22,6%	        28,9%	          34,3%	</a:t>
            </a:r>
            <a:r>
              <a:rPr lang="de-DE" sz="1200" dirty="0" smtClean="0">
                <a:solidFill>
                  <a:schemeClr val="tx1"/>
                </a:solidFill>
                <a:latin typeface="+mn-lt"/>
              </a:rPr>
              <a:t>         </a:t>
            </a:r>
            <a:r>
              <a:rPr lang="de-DE" sz="1200" dirty="0" smtClean="0">
                <a:solidFill>
                  <a:schemeClr val="tx1"/>
                </a:solidFill>
              </a:rPr>
              <a:t>38,3%</a:t>
            </a:r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3576" y="4981917"/>
            <a:ext cx="3888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latin typeface="Arial" pitchFamily="34" charset="0"/>
                <a:cs typeface="Arial" pitchFamily="34" charset="0"/>
              </a:rPr>
              <a:t>Source: CNNIC </a:t>
            </a:r>
            <a:r>
              <a:rPr lang="zh-CN" altLang="de-DE" sz="800" dirty="0" smtClean="0">
                <a:latin typeface="Arial" pitchFamily="34" charset="0"/>
                <a:cs typeface="Arial" pitchFamily="34" charset="0"/>
              </a:rPr>
              <a:t> 中国互联网络发展状况统计报告 </a:t>
            </a:r>
            <a:r>
              <a:rPr lang="de-DE" altLang="zh-CN" sz="800" dirty="0" smtClean="0">
                <a:latin typeface="Arial" pitchFamily="34" charset="0"/>
                <a:cs typeface="Arial" pitchFamily="34" charset="0"/>
              </a:rPr>
              <a:t>2012</a:t>
            </a:r>
            <a:r>
              <a:rPr lang="zh-CN" altLang="de-DE" sz="800" dirty="0" smtClean="0">
                <a:latin typeface="Arial" pitchFamily="34" charset="0"/>
                <a:cs typeface="Arial" pitchFamily="34" charset="0"/>
              </a:rPr>
              <a:t>年</a:t>
            </a:r>
            <a:r>
              <a:rPr lang="de-DE" altLang="zh-CN" sz="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zh-CN" altLang="de-DE" sz="800" dirty="0" smtClean="0">
                <a:latin typeface="Arial" pitchFamily="34" charset="0"/>
                <a:cs typeface="Arial" pitchFamily="34" charset="0"/>
              </a:rPr>
              <a:t>月</a:t>
            </a:r>
            <a:endParaRPr lang="de-DE" sz="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705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Hohes</a:t>
            </a:r>
            <a:r>
              <a:rPr lang="en-US" dirty="0" smtClean="0"/>
              <a:t> </a:t>
            </a:r>
            <a:r>
              <a:rPr lang="en-US" dirty="0" err="1" smtClean="0"/>
              <a:t>Wachstumspotential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n-US" sz="1600" dirty="0" err="1" smtClean="0"/>
              <a:t>Anzahl</a:t>
            </a:r>
            <a:r>
              <a:rPr lang="en-US" sz="1600" dirty="0" smtClean="0"/>
              <a:t> der Internet-User </a:t>
            </a:r>
            <a:r>
              <a:rPr lang="en-US" sz="1600" dirty="0" err="1" smtClean="0"/>
              <a:t>im</a:t>
            </a:r>
            <a:r>
              <a:rPr lang="en-US" sz="1600" dirty="0" smtClean="0"/>
              <a:t> </a:t>
            </a:r>
            <a:r>
              <a:rPr lang="en-US" sz="1600" dirty="0" err="1" smtClean="0"/>
              <a:t>Vergleich</a:t>
            </a:r>
            <a:endParaRPr lang="de-DE" sz="1600" dirty="0"/>
          </a:p>
        </p:txBody>
      </p:sp>
      <p:pic>
        <p:nvPicPr>
          <p:cNvPr id="22530" name="Picture 2" descr="http://www.holzwurm-page.de/files/images/weltkarte_1_0.gif"/>
          <p:cNvPicPr>
            <a:picLocks noChangeAspect="1" noChangeArrowheads="1"/>
          </p:cNvPicPr>
          <p:nvPr/>
        </p:nvPicPr>
        <p:blipFill>
          <a:blip r:embed="rId2"/>
          <a:srcRect l="37799" r="6041"/>
          <a:stretch>
            <a:fillRect/>
          </a:stretch>
        </p:blipFill>
        <p:spPr bwMode="auto">
          <a:xfrm>
            <a:off x="467544" y="1707654"/>
            <a:ext cx="3744416" cy="2828926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755576" y="2031690"/>
            <a:ext cx="1224224" cy="918168"/>
          </a:xfrm>
          <a:prstGeom prst="ellipse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74%</a:t>
            </a:r>
            <a:endParaRPr lang="de-DE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5002455"/>
            <a:ext cx="3888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latin typeface="Arial" pitchFamily="34" charset="0"/>
                <a:cs typeface="Arial" pitchFamily="34" charset="0"/>
              </a:rPr>
              <a:t>Source: </a:t>
            </a:r>
            <a:r>
              <a:rPr lang="en-US" sz="800" dirty="0" err="1" smtClean="0">
                <a:latin typeface="Arial" pitchFamily="34" charset="0"/>
                <a:cs typeface="Arial" pitchFamily="34" charset="0"/>
              </a:rPr>
              <a:t>NOnliner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 Atlas 2011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8024" y="4979372"/>
            <a:ext cx="3888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 smtClean="0">
                <a:latin typeface="Arial" pitchFamily="34" charset="0"/>
                <a:cs typeface="Arial" pitchFamily="34" charset="0"/>
              </a:rPr>
              <a:t>Source: </a:t>
            </a:r>
            <a:r>
              <a:rPr lang="de-DE" altLang="zh-CN" sz="800" dirty="0" smtClean="0">
                <a:latin typeface="Arial" pitchFamily="34" charset="0"/>
                <a:cs typeface="Arial" pitchFamily="34" charset="0"/>
              </a:rPr>
              <a:t>CNNIC  </a:t>
            </a:r>
            <a:r>
              <a:rPr lang="zh-CN" altLang="de-DE" sz="800" dirty="0" smtClean="0">
                <a:latin typeface="Arial" pitchFamily="34" charset="0"/>
                <a:cs typeface="Arial" pitchFamily="34" charset="0"/>
              </a:rPr>
              <a:t>中国互联网络发展状况统计报告 </a:t>
            </a:r>
            <a:r>
              <a:rPr lang="de-DE" altLang="zh-CN" sz="800" dirty="0" smtClean="0">
                <a:latin typeface="Arial" pitchFamily="34" charset="0"/>
                <a:cs typeface="Arial" pitchFamily="34" charset="0"/>
              </a:rPr>
              <a:t>2012</a:t>
            </a:r>
            <a:r>
              <a:rPr lang="zh-CN" altLang="de-DE" sz="800" dirty="0" smtClean="0">
                <a:latin typeface="Arial" pitchFamily="34" charset="0"/>
                <a:cs typeface="Arial" pitchFamily="34" charset="0"/>
              </a:rPr>
              <a:t>年</a:t>
            </a:r>
            <a:r>
              <a:rPr lang="de-DE" altLang="zh-CN" sz="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zh-CN" altLang="de-DE" sz="800" dirty="0" smtClean="0">
                <a:latin typeface="Arial" pitchFamily="34" charset="0"/>
                <a:cs typeface="Arial" pitchFamily="34" charset="0"/>
              </a:rPr>
              <a:t>月</a:t>
            </a:r>
            <a:r>
              <a:rPr lang="de-DE" altLang="zh-CN" sz="800" dirty="0" smtClean="0">
                <a:latin typeface="Arial" pitchFamily="34" charset="0"/>
                <a:cs typeface="Arial" pitchFamily="34" charset="0"/>
              </a:rPr>
              <a:t>, destatis.de</a:t>
            </a:r>
            <a:endParaRPr lang="zh-CN" altLang="de-DE" sz="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611104" y="2559240"/>
            <a:ext cx="808768" cy="606576"/>
          </a:xfrm>
          <a:prstGeom prst="ellipse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38%</a:t>
            </a:r>
            <a:endParaRPr lang="de-DE" sz="1200" dirty="0"/>
          </a:p>
        </p:txBody>
      </p:sp>
      <p:pic>
        <p:nvPicPr>
          <p:cNvPr id="9" name="Picture 8" descr="deutschlan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480" y="1977684"/>
            <a:ext cx="389400" cy="178200"/>
          </a:xfrm>
          <a:prstGeom prst="rect">
            <a:avLst/>
          </a:prstGeom>
        </p:spPr>
      </p:pic>
      <p:pic>
        <p:nvPicPr>
          <p:cNvPr id="10" name="Picture 9" descr="China-Flagge-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2517744"/>
            <a:ext cx="359664" cy="178308"/>
          </a:xfrm>
          <a:prstGeom prst="rect">
            <a:avLst/>
          </a:prstGeom>
          <a:ln>
            <a:solidFill>
              <a:schemeClr val="bg1"/>
            </a:solidFill>
          </a:ln>
        </p:spPr>
      </p:pic>
      <p:graphicFrame>
        <p:nvGraphicFramePr>
          <p:cNvPr id="11" name="Chart 10"/>
          <p:cNvGraphicFramePr/>
          <p:nvPr/>
        </p:nvGraphicFramePr>
        <p:xfrm>
          <a:off x="5508104" y="1653648"/>
          <a:ext cx="2831976" cy="2723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Picture 11" descr="deutschlan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104" y="4298262"/>
            <a:ext cx="389400" cy="178200"/>
          </a:xfrm>
          <a:prstGeom prst="rect">
            <a:avLst/>
          </a:prstGeom>
        </p:spPr>
      </p:pic>
      <p:pic>
        <p:nvPicPr>
          <p:cNvPr id="13" name="Picture 12" descr="China-Flagge-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20" y="4299942"/>
            <a:ext cx="359664" cy="1783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0800000">
            <a:off x="5220072" y="1707653"/>
            <a:ext cx="369332" cy="17821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/>
                </a:solidFill>
                <a:latin typeface="+mn-lt"/>
              </a:rPr>
              <a:t> million people</a:t>
            </a:r>
            <a:endParaRPr lang="de-DE" sz="1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Content Placeholder 15"/>
          <p:cNvSpPr txBox="1">
            <a:spLocks/>
          </p:cNvSpPr>
          <p:nvPr/>
        </p:nvSpPr>
        <p:spPr bwMode="auto">
          <a:xfrm>
            <a:off x="323528" y="1113588"/>
            <a:ext cx="4140000" cy="39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marL="215900" marR="0" lvl="0" indent="-215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sz="1600" noProof="0" dirty="0" smtClean="0">
                <a:solidFill>
                  <a:srgbClr val="565656"/>
                </a:solidFill>
                <a:latin typeface="+mn-lt"/>
              </a:rPr>
              <a:t>Durchdringungsrate im Vergleich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56565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62158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Verteilung der Internet-User in  China, (</a:t>
            </a:r>
            <a:r>
              <a:rPr lang="de-DE" sz="2800" dirty="0" err="1" smtClean="0"/>
              <a:t>max</a:t>
            </a:r>
            <a:r>
              <a:rPr lang="de-DE" sz="2800" dirty="0" smtClean="0"/>
              <a:t> in</a:t>
            </a:r>
            <a:r>
              <a:rPr lang="zh-CN" altLang="de-DE" sz="2800" dirty="0" smtClean="0"/>
              <a:t>广东</a:t>
            </a:r>
            <a:r>
              <a:rPr lang="de-DE" altLang="zh-CN" sz="2800" dirty="0" smtClean="0"/>
              <a:t>)</a:t>
            </a:r>
            <a:r>
              <a:rPr lang="zh-CN" altLang="de-DE" sz="2800" dirty="0" smtClean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15" name="Content Placeholder 14" descr="Rat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486" y="1869672"/>
            <a:ext cx="4628231" cy="2862318"/>
          </a:xfrm>
        </p:spPr>
      </p:pic>
      <p:graphicFrame>
        <p:nvGraphicFramePr>
          <p:cNvPr id="11" name="Chart 10"/>
          <p:cNvGraphicFramePr/>
          <p:nvPr/>
        </p:nvGraphicFramePr>
        <p:xfrm>
          <a:off x="4932040" y="1167594"/>
          <a:ext cx="4067944" cy="3630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1560" y="5002455"/>
            <a:ext cx="3888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Arial" pitchFamily="34" charset="0"/>
                <a:cs typeface="Arial" pitchFamily="34" charset="0"/>
              </a:rPr>
              <a:t>Source: </a:t>
            </a:r>
            <a:r>
              <a:rPr lang="de-DE" altLang="zh-CN" sz="800" dirty="0" smtClean="0">
                <a:latin typeface="Arial" pitchFamily="34" charset="0"/>
                <a:cs typeface="Arial" pitchFamily="34" charset="0"/>
              </a:rPr>
              <a:t>CNNIC  </a:t>
            </a:r>
            <a:r>
              <a:rPr lang="zh-CN" altLang="de-DE" sz="800" dirty="0" smtClean="0">
                <a:latin typeface="Arial" pitchFamily="34" charset="0"/>
                <a:cs typeface="Arial" pitchFamily="34" charset="0"/>
              </a:rPr>
              <a:t>中国互联网络发展状况统计报告 </a:t>
            </a:r>
            <a:r>
              <a:rPr lang="de-DE" altLang="zh-CN" sz="800" dirty="0" smtClean="0">
                <a:latin typeface="Arial" pitchFamily="34" charset="0"/>
                <a:cs typeface="Arial" pitchFamily="34" charset="0"/>
              </a:rPr>
              <a:t>2012</a:t>
            </a:r>
            <a:r>
              <a:rPr lang="zh-CN" altLang="de-DE" sz="800" dirty="0" smtClean="0">
                <a:latin typeface="Arial" pitchFamily="34" charset="0"/>
                <a:cs typeface="Arial" pitchFamily="34" charset="0"/>
              </a:rPr>
              <a:t>年</a:t>
            </a:r>
            <a:r>
              <a:rPr lang="de-DE" altLang="zh-CN" sz="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zh-CN" altLang="de-DE" sz="800" dirty="0" smtClean="0">
                <a:latin typeface="Arial" pitchFamily="34" charset="0"/>
                <a:cs typeface="Arial" pitchFamily="34" charset="0"/>
              </a:rPr>
              <a:t>月</a:t>
            </a:r>
          </a:p>
        </p:txBody>
      </p:sp>
      <p:sp>
        <p:nvSpPr>
          <p:cNvPr id="16" name="TextBox 15"/>
          <p:cNvSpPr txBox="1"/>
          <p:nvPr/>
        </p:nvSpPr>
        <p:spPr>
          <a:xfrm rot="10800000">
            <a:off x="4850740" y="1437623"/>
            <a:ext cx="369332" cy="17821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/>
                </a:solidFill>
                <a:latin typeface="+mn-lt"/>
              </a:rPr>
              <a:t>Million people</a:t>
            </a:r>
            <a:endParaRPr lang="de-DE" sz="1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520" y="1275606"/>
            <a:ext cx="4032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Durchdringungsrate</a:t>
            </a:r>
            <a:endParaRPr lang="en-US" sz="1400" dirty="0" smtClean="0"/>
          </a:p>
          <a:p>
            <a:r>
              <a:rPr lang="en-US" sz="1400" dirty="0" smtClean="0">
                <a:solidFill>
                  <a:schemeClr val="accent1"/>
                </a:solidFill>
              </a:rPr>
              <a:t>Beijing (70,3%) &gt; Shanghai (66,29%) &gt; Guangdong (60,4%) &gt; </a:t>
            </a:r>
            <a:r>
              <a:rPr lang="de-DE" sz="1400" dirty="0" smtClean="0">
                <a:solidFill>
                  <a:schemeClr val="accent1"/>
                </a:solidFill>
              </a:rPr>
              <a:t>…</a:t>
            </a:r>
            <a:endParaRPr lang="de-DE" sz="1400" dirty="0" smtClean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41737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_Corporate-Presentation">
  <a:themeElements>
    <a:clrScheme name="Intershop_2011">
      <a:dk1>
        <a:srgbClr val="1E1E1E"/>
      </a:dk1>
      <a:lt1>
        <a:sysClr val="window" lastClr="FFFFFF"/>
      </a:lt1>
      <a:dk2>
        <a:srgbClr val="666666"/>
      </a:dk2>
      <a:lt2>
        <a:srgbClr val="FFFFFF"/>
      </a:lt2>
      <a:accent1>
        <a:srgbClr val="E2001A"/>
      </a:accent1>
      <a:accent2>
        <a:srgbClr val="B40015"/>
      </a:accent2>
      <a:accent3>
        <a:srgbClr val="7C99AB"/>
      </a:accent3>
      <a:accent4>
        <a:srgbClr val="A0B4BE"/>
      </a:accent4>
      <a:accent5>
        <a:srgbClr val="999999"/>
      </a:accent5>
      <a:accent6>
        <a:srgbClr val="CCCCCC"/>
      </a:accent6>
      <a:hlink>
        <a:srgbClr val="548DD4"/>
      </a:hlink>
      <a:folHlink>
        <a:srgbClr val="17365D"/>
      </a:folHlink>
    </a:clrScheme>
    <a:fontScheme name="Intershop Corporate">
      <a:majorFont>
        <a:latin typeface="Intershop Light"/>
        <a:ea typeface=""/>
        <a:cs typeface=""/>
      </a:majorFont>
      <a:minorFont>
        <a:latin typeface="Intershop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/>
            </a:gs>
            <a:gs pos="100000">
              <a:schemeClr val="accent2">
                <a:lumMod val="75000"/>
              </a:schemeClr>
            </a:gs>
          </a:gsLst>
          <a:lin ang="3600000" scaled="0"/>
        </a:gradFill>
        <a:ln>
          <a:solidFill>
            <a:schemeClr val="bg2"/>
          </a:solidFill>
        </a:ln>
        <a:effectLst>
          <a:outerShdw blurRad="63500" sx="102000" sy="102000" algn="ctr" rotWithShape="0">
            <a:prstClr val="black">
              <a:alpha val="15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6_ZU_9">
  <a:themeElements>
    <a:clrScheme name="Intershop_2011">
      <a:dk1>
        <a:srgbClr val="1E1E1E"/>
      </a:dk1>
      <a:lt1>
        <a:sysClr val="window" lastClr="FFFFFF"/>
      </a:lt1>
      <a:dk2>
        <a:srgbClr val="666666"/>
      </a:dk2>
      <a:lt2>
        <a:srgbClr val="FFFFFF"/>
      </a:lt2>
      <a:accent1>
        <a:srgbClr val="E2001A"/>
      </a:accent1>
      <a:accent2>
        <a:srgbClr val="B40015"/>
      </a:accent2>
      <a:accent3>
        <a:srgbClr val="7C99AB"/>
      </a:accent3>
      <a:accent4>
        <a:srgbClr val="A0B4BE"/>
      </a:accent4>
      <a:accent5>
        <a:srgbClr val="999999"/>
      </a:accent5>
      <a:accent6>
        <a:srgbClr val="CCCCCC"/>
      </a:accent6>
      <a:hlink>
        <a:srgbClr val="548DD4"/>
      </a:hlink>
      <a:folHlink>
        <a:srgbClr val="17365D"/>
      </a:folHlink>
    </a:clrScheme>
    <a:fontScheme name="Intershop Corporate">
      <a:majorFont>
        <a:latin typeface="Intershop Light"/>
        <a:ea typeface=""/>
        <a:cs typeface=""/>
      </a:majorFont>
      <a:minorFont>
        <a:latin typeface="Intershop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/>
            </a:gs>
            <a:gs pos="100000">
              <a:schemeClr val="accent2">
                <a:lumMod val="75000"/>
              </a:schemeClr>
            </a:gs>
          </a:gsLst>
          <a:lin ang="3600000" scaled="0"/>
        </a:gradFill>
        <a:ln>
          <a:solidFill>
            <a:schemeClr val="bg2"/>
          </a:solidFill>
        </a:ln>
        <a:effectLst>
          <a:outerShdw blurRad="63500" sx="102000" sy="102000" algn="ctr" rotWithShape="0">
            <a:prstClr val="black">
              <a:alpha val="15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400" smtClean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2050</Words>
  <Application>Microsoft Office PowerPoint</Application>
  <PresentationFormat>Bildschirmpräsentation (16:9)</PresentationFormat>
  <Paragraphs>526</Paragraphs>
  <Slides>50</Slides>
  <Notes>22</Notes>
  <HiddenSlides>1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50</vt:i4>
      </vt:variant>
    </vt:vector>
  </HeadingPairs>
  <TitlesOfParts>
    <vt:vector size="52" baseType="lpstr">
      <vt:lpstr>en_Corporate-Presentation</vt:lpstr>
      <vt:lpstr>16_ZU_9</vt:lpstr>
      <vt:lpstr>Chinesen im Netz- Herausforderungen für deutsche Mittelständler </vt:lpstr>
      <vt:lpstr>Kurze Vorstellung </vt:lpstr>
      <vt:lpstr>Danke  </vt:lpstr>
      <vt:lpstr>Deutsche Hersteller, chinesische Konsumenten und der lange Marsch dorthin </vt:lpstr>
      <vt:lpstr>Deutsche Hersteller, chinesische Konsumenten  und der lange Marsch dorthin </vt:lpstr>
      <vt:lpstr>Der chinesische Online Markt </vt:lpstr>
      <vt:lpstr>Jeder dritte Chinese ist heute im Netz unterwegs</vt:lpstr>
      <vt:lpstr>Hohes Wachstumspotential</vt:lpstr>
      <vt:lpstr>Verteilung der Internet-User in  China, (max in广东)  </vt:lpstr>
      <vt:lpstr>Breitband-Anschlüsse     宽带上网</vt:lpstr>
      <vt:lpstr>Aktivitäten im Internet</vt:lpstr>
      <vt:lpstr>Verkaufen im Netz  -wieviele Online Shopper? </vt:lpstr>
      <vt:lpstr>PowerPoint-Präsentation</vt:lpstr>
      <vt:lpstr>eCommerce Umsätze</vt:lpstr>
      <vt:lpstr>Pro Kopf  eCommerce Umsätze</vt:lpstr>
      <vt:lpstr>Preisvergleich Peking &lt;&gt;New York</vt:lpstr>
      <vt:lpstr>Steigende Kaufkraft</vt:lpstr>
      <vt:lpstr>Enormes Online-Wachstum voraus</vt:lpstr>
      <vt:lpstr>Herausforderung: Unterschiede in der Technologie </vt:lpstr>
      <vt:lpstr>Suchmaschinen</vt:lpstr>
      <vt:lpstr>Soziale Netzwerke</vt:lpstr>
      <vt:lpstr>Micro Blogs</vt:lpstr>
      <vt:lpstr>Herausforderung:  die chinesische Sprache und Schrift </vt:lpstr>
      <vt:lpstr>Herausforderung: die chinesische Sprache </vt:lpstr>
      <vt:lpstr>Verfügbarkeit  </vt:lpstr>
      <vt:lpstr>Herausforderung: Kulturelle Unterschiede </vt:lpstr>
      <vt:lpstr>Herausforderung: Kulturelle Unterschiede  </vt:lpstr>
      <vt:lpstr>Konfuzius: Stufen der sozialen Verantwortung </vt:lpstr>
      <vt:lpstr>Leseempfehlung:   大學 (DaXue; Great Learning) </vt:lpstr>
      <vt:lpstr>Herausforderung:  Kulturelle Unterschiede und das Rechtsverständnis </vt:lpstr>
      <vt:lpstr>Herausforderung: Rechtssituation und Verständnis</vt:lpstr>
      <vt:lpstr>Herausforderung:  Logistische Defizite </vt:lpstr>
      <vt:lpstr>Qualität des Angebots in der Logistik</vt:lpstr>
      <vt:lpstr>Sicherheitsstandards nach Branchen in der Logistik</vt:lpstr>
      <vt:lpstr>Online Shops mit eigener Logistik </vt:lpstr>
      <vt:lpstr>3PL Providers for ecommerce in China</vt:lpstr>
      <vt:lpstr>Logistic provider overview</vt:lpstr>
      <vt:lpstr>Im Netzwerk nach China</vt:lpstr>
      <vt:lpstr>Netzwerk-Lösung</vt:lpstr>
      <vt:lpstr>Netzwerk-Lösung</vt:lpstr>
      <vt:lpstr>Zusammenfassung und Ausblick</vt:lpstr>
      <vt:lpstr>THE SCALE OF COMMERCE HAS GROWN</vt:lpstr>
      <vt:lpstr>1 Milliarde neuer Kunden</vt:lpstr>
      <vt:lpstr>Die unterschiedlichsten Teilnehmer im Web 2.0 – internationale Shopping Advisor</vt:lpstr>
      <vt:lpstr>NEW COMMERCE CHALLENGES</vt:lpstr>
      <vt:lpstr>Neue Technologien</vt:lpstr>
      <vt:lpstr>Soviel Zeit wie vor 500 Jahren haben wir nicht …</vt:lpstr>
      <vt:lpstr>Der Markt entwickelt sich rasend schnell</vt:lpstr>
      <vt:lpstr>Mit einem smarten Netzwerk den Herausforderungen  begegnen!</vt:lpstr>
      <vt:lpstr>Vielen Dank für Ihre Aufmerksamkeit!! </vt:lpstr>
    </vt:vector>
  </TitlesOfParts>
  <Company>Intershop Communications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Powering the international growth of your online business</dc:title>
  <dc:subject>Firmenpräsentation</dc:subject>
  <dc:creator>Simon Jones</dc:creator>
  <cp:keywords>Intershop E-Commerce Corporate Presentation</cp:keywords>
  <cp:lastModifiedBy>admin</cp:lastModifiedBy>
  <cp:revision>926</cp:revision>
  <cp:lastPrinted>2012-11-21T14:38:12Z</cp:lastPrinted>
  <dcterms:created xsi:type="dcterms:W3CDTF">2011-04-28T13:29:11Z</dcterms:created>
  <dcterms:modified xsi:type="dcterms:W3CDTF">2012-11-22T14:41:03Z</dcterms:modified>
</cp:coreProperties>
</file>