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1" r:id="rId1"/>
  </p:sldMasterIdLst>
  <p:notesMasterIdLst>
    <p:notesMasterId r:id="rId18"/>
  </p:notesMasterIdLst>
  <p:handoutMasterIdLst>
    <p:handoutMasterId r:id="rId19"/>
  </p:handoutMasterIdLst>
  <p:sldIdLst>
    <p:sldId id="301" r:id="rId2"/>
    <p:sldId id="297" r:id="rId3"/>
    <p:sldId id="304" r:id="rId4"/>
    <p:sldId id="274" r:id="rId5"/>
    <p:sldId id="305" r:id="rId6"/>
    <p:sldId id="306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6" r:id="rId15"/>
    <p:sldId id="317" r:id="rId16"/>
    <p:sldId id="318" r:id="rId17"/>
  </p:sldIdLst>
  <p:sldSz cx="9144000" cy="6858000" type="screen4x3"/>
  <p:notesSz cx="7099300" cy="10234613"/>
  <p:embeddedFontLs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0"/>
    <a:srgbClr val="6E890D"/>
    <a:srgbClr val="8DAE10"/>
    <a:srgbClr val="6C860C"/>
    <a:srgbClr val="558EFC"/>
    <a:srgbClr val="4F81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660"/>
  </p:normalViewPr>
  <p:slideViewPr>
    <p:cSldViewPr>
      <p:cViewPr varScale="1">
        <p:scale>
          <a:sx n="77" d="100"/>
          <a:sy n="77" d="100"/>
        </p:scale>
        <p:origin x="-534" y="-102"/>
      </p:cViewPr>
      <p:guideLst>
        <p:guide orient="horz" pos="527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874" y="-72"/>
      </p:cViewPr>
      <p:guideLst>
        <p:guide orient="horz" pos="3225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3087841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363" cy="511730"/>
          </a:xfrm>
          <a:prstGeom prst="rect">
            <a:avLst/>
          </a:prstGeom>
        </p:spPr>
        <p:txBody>
          <a:bodyPr vert="horz" lIns="95621" tIns="47811" rIns="95621" bIns="4781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2"/>
            <a:ext cx="3076363" cy="511730"/>
          </a:xfrm>
          <a:prstGeom prst="rect">
            <a:avLst/>
          </a:prstGeom>
        </p:spPr>
        <p:txBody>
          <a:bodyPr vert="horz" lIns="95621" tIns="47811" rIns="95621" bIns="47811" rtlCol="0"/>
          <a:lstStyle>
            <a:lvl1pPr algn="r">
              <a:defRPr sz="1300"/>
            </a:lvl1pPr>
          </a:lstStyle>
          <a:p>
            <a:r>
              <a:rPr lang="de-DE" smtClean="0"/>
              <a:t>September 24, 2010</a:t>
            </a: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66763"/>
            <a:ext cx="512127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21" tIns="47811" rIns="95621" bIns="4781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3"/>
            <a:ext cx="5679440" cy="4605576"/>
          </a:xfrm>
          <a:prstGeom prst="rect">
            <a:avLst/>
          </a:prstGeom>
        </p:spPr>
        <p:txBody>
          <a:bodyPr vert="horz" lIns="95621" tIns="47811" rIns="95621" bIns="47811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9"/>
            <a:ext cx="3076363" cy="511730"/>
          </a:xfrm>
          <a:prstGeom prst="rect">
            <a:avLst/>
          </a:prstGeom>
        </p:spPr>
        <p:txBody>
          <a:bodyPr vert="horz" lIns="95621" tIns="47811" rIns="95621" bIns="4781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9"/>
            <a:ext cx="3076363" cy="511730"/>
          </a:xfrm>
          <a:prstGeom prst="rect">
            <a:avLst/>
          </a:prstGeom>
        </p:spPr>
        <p:txBody>
          <a:bodyPr vert="horz" lIns="95621" tIns="47811" rIns="95621" bIns="47811" rtlCol="0" anchor="b"/>
          <a:lstStyle>
            <a:lvl1pPr algn="r">
              <a:defRPr sz="1300"/>
            </a:lvl1pPr>
          </a:lstStyle>
          <a:p>
            <a:fld id="{F584421F-923D-4EE6-985B-A11EA76C4BA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1924388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 smtClean="0"/>
              <a:t>September 24, 2010</a:t>
            </a:r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28596" y="592933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0" y="6594044"/>
            <a:ext cx="785786" cy="285728"/>
          </a:xfrm>
        </p:spPr>
        <p:txBody>
          <a:bodyPr/>
          <a:lstStyle>
            <a:lvl1pPr>
              <a:defRPr sz="1300" b="1">
                <a:solidFill>
                  <a:srgbClr val="003560"/>
                </a:solidFill>
              </a:defRPr>
            </a:lvl1pPr>
          </a:lstStyle>
          <a:p>
            <a:fld id="{54E2AA8C-FDDC-4B53-9C09-E38FE6A597D9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>
          <a:xfrm>
            <a:off x="0" y="6594044"/>
            <a:ext cx="785786" cy="285728"/>
          </a:xfrm>
        </p:spPr>
        <p:txBody>
          <a:bodyPr/>
          <a:lstStyle>
            <a:lvl1pPr>
              <a:defRPr sz="1300" b="1">
                <a:solidFill>
                  <a:srgbClr val="003560"/>
                </a:solidFill>
              </a:defRPr>
            </a:lvl1pPr>
          </a:lstStyle>
          <a:p>
            <a:fld id="{54E2AA8C-FDDC-4B53-9C09-E38FE6A597D9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8643966" cy="664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8" rIns="82936" bIns="41468" anchor="ctr"/>
          <a:lstStyle/>
          <a:p>
            <a:pPr algn="ctr" defTabSz="914288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075" name="Inhaltsplatzhalter 5" descr="Label_RUB_WEISS-BLAU_s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3234" y="2"/>
            <a:ext cx="857320" cy="85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4572000" y="6626887"/>
            <a:ext cx="5000660" cy="26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36" tIns="41468" rIns="82936" bIns="41468">
            <a:spAutoFit/>
          </a:bodyPr>
          <a:lstStyle/>
          <a:p>
            <a:pPr defTabSz="829361">
              <a:lnSpc>
                <a:spcPct val="90000"/>
              </a:lnSpc>
            </a:pPr>
            <a:r>
              <a:rPr lang="de-DE" sz="1300" b="1" dirty="0" smtClean="0">
                <a:solidFill>
                  <a:srgbClr val="003560"/>
                </a:solidFill>
              </a:rPr>
              <a:t>Cloud Computing, Webservices und HTML5: Was ist noch sicher?</a:t>
            </a:r>
            <a:endParaRPr lang="de-DE" sz="1300" b="1" dirty="0">
              <a:solidFill>
                <a:srgbClr val="003560"/>
              </a:solidFill>
            </a:endParaRP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0" y="6572272"/>
            <a:ext cx="785786" cy="285728"/>
          </a:xfrm>
          <a:prstGeom prst="rect">
            <a:avLst/>
          </a:prstGeom>
        </p:spPr>
        <p:txBody>
          <a:bodyPr/>
          <a:lstStyle/>
          <a:p>
            <a:fld id="{54E2AA8C-FDDC-4B53-9C09-E38FE6A597D9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6" name="Grafik 8" descr="hgi_cmyk_engl_RGB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5780673"/>
            <a:ext cx="924758" cy="8166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ransition>
    <p:blinds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287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7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7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7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7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14680" algn="ctr" defTabSz="91287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29361" algn="ctr" defTabSz="91287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44041" algn="ctr" defTabSz="91287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58722" algn="ctr" defTabSz="91287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687" indent="-342687" algn="l" defTabSz="91287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30" indent="-285093" algn="l" defTabSz="91287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11" indent="-227498" algn="l" defTabSz="91287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8" indent="-227498" algn="l" defTabSz="91287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24" indent="-227498" algn="l" defTabSz="91287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0" indent="-228572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4" indent="-228572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8" indent="-228572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1" indent="-228572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6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9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ppt_schmuck_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291" b="30004"/>
          <a:stretch>
            <a:fillRect/>
          </a:stretch>
        </p:blipFill>
        <p:spPr>
          <a:xfrm>
            <a:off x="1" y="1"/>
            <a:ext cx="7715271" cy="281358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96558" y="3688174"/>
            <a:ext cx="8309296" cy="2241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solidFill>
                  <a:srgbClr val="003560"/>
                </a:solidFill>
                <a:cs typeface="Arial" pitchFamily="34" charset="0"/>
              </a:rPr>
              <a:t>Cloud Computing, Webservices und HTML5: Was ist noch sicher</a:t>
            </a:r>
            <a:r>
              <a:rPr lang="de-DE" sz="2800" b="1" dirty="0" smtClean="0">
                <a:solidFill>
                  <a:srgbClr val="003560"/>
                </a:solidFill>
                <a:cs typeface="Arial" pitchFamily="34" charset="0"/>
              </a:rPr>
              <a:t>?</a:t>
            </a:r>
            <a:endParaRPr lang="de-DE" sz="2800" b="1" dirty="0" smtClean="0">
              <a:solidFill>
                <a:srgbClr val="003560"/>
              </a:solidFill>
              <a:cs typeface="Arial" pitchFamily="34" charset="0"/>
            </a:endParaRPr>
          </a:p>
          <a:p>
            <a:endParaRPr lang="de-DE" sz="2400" b="1" dirty="0" smtClean="0">
              <a:solidFill>
                <a:srgbClr val="00356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544"/>
              </a:spcBef>
            </a:pPr>
            <a:r>
              <a:rPr lang="de-DE" sz="2500" dirty="0" smtClean="0">
                <a:solidFill>
                  <a:srgbClr val="003560"/>
                </a:solidFill>
                <a:cs typeface="Arial" pitchFamily="34" charset="0"/>
              </a:rPr>
              <a:t>Prof. Dr. Jörg Schwenk, Lehrstuhl für Netz- und Datensicherheit</a:t>
            </a:r>
            <a:endParaRPr lang="de-DE" sz="2500" dirty="0" smtClean="0">
              <a:solidFill>
                <a:srgbClr val="003560"/>
              </a:solidFill>
              <a:cs typeface="Arial" pitchFamily="34" charset="0"/>
            </a:endParaRPr>
          </a:p>
          <a:p>
            <a:r>
              <a:rPr lang="de-DE" sz="2500" b="1" dirty="0" smtClean="0">
                <a:solidFill>
                  <a:srgbClr val="8DAE10"/>
                </a:solidFill>
                <a:cs typeface="Arial" pitchFamily="34" charset="0"/>
              </a:rPr>
              <a:t>München, 29. März 2012</a:t>
            </a:r>
          </a:p>
        </p:txBody>
      </p:sp>
      <p:pic>
        <p:nvPicPr>
          <p:cNvPr id="11" name="Grafik 10" descr="Wortmarke_BLAU_s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844" y="3223344"/>
            <a:ext cx="2155238" cy="140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Exkurs: </a:t>
            </a:r>
            <a:r>
              <a:rPr lang="de-DE" sz="3600" b="1" dirty="0" smtClean="0">
                <a:solidFill>
                  <a:srgbClr val="003560"/>
                </a:solidFill>
              </a:rPr>
              <a:t>SAML</a:t>
            </a:r>
            <a:br>
              <a:rPr lang="de-DE" sz="3600" b="1" dirty="0" smtClean="0">
                <a:solidFill>
                  <a:srgbClr val="003560"/>
                </a:solidFill>
              </a:rPr>
            </a:br>
            <a:r>
              <a:rPr lang="de-DE" sz="3600" b="1" dirty="0" smtClean="0">
                <a:solidFill>
                  <a:srgbClr val="003560"/>
                </a:solidFill>
              </a:rPr>
              <a:t>XML Signature Wrapping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95536" y="1600200"/>
            <a:ext cx="8229600" cy="4525963"/>
          </a:xfrm>
        </p:spPr>
        <p:txBody>
          <a:bodyPr/>
          <a:lstStyle/>
          <a:p>
            <a:r>
              <a:rPr lang="en-US" sz="2800" dirty="0" err="1" smtClean="0"/>
              <a:t>Wir</a:t>
            </a:r>
            <a:r>
              <a:rPr lang="en-US" sz="2800" dirty="0" smtClean="0"/>
              <a:t> </a:t>
            </a:r>
            <a:r>
              <a:rPr lang="en-US" sz="2800" dirty="0" err="1" smtClean="0"/>
              <a:t>konnten</a:t>
            </a:r>
            <a:r>
              <a:rPr lang="en-US" sz="2800" dirty="0" smtClean="0"/>
              <a:t> 11 von 14 SAML-</a:t>
            </a:r>
            <a:r>
              <a:rPr lang="en-US" sz="2800" u="sng" dirty="0" smtClean="0"/>
              <a:t>Frameworks</a:t>
            </a:r>
            <a:r>
              <a:rPr lang="en-US" sz="2800" dirty="0" smtClean="0"/>
              <a:t> </a:t>
            </a:r>
            <a:r>
              <a:rPr lang="en-US" sz="2800" dirty="0" err="1" smtClean="0"/>
              <a:t>brechen</a:t>
            </a:r>
            <a:endParaRPr lang="en-US" sz="2800" dirty="0" smtClean="0"/>
          </a:p>
          <a:p>
            <a:r>
              <a:rPr lang="en-US" sz="2800" dirty="0" err="1" smtClean="0"/>
              <a:t>Beispiel</a:t>
            </a:r>
            <a:r>
              <a:rPr lang="en-US" sz="2800" dirty="0" smtClean="0"/>
              <a:t>:</a:t>
            </a:r>
            <a:br>
              <a:rPr lang="en-US" sz="2800" dirty="0" smtClean="0"/>
            </a:br>
            <a:r>
              <a:rPr lang="en-US" sz="2800" dirty="0" err="1" smtClean="0"/>
              <a:t>OpenSAML</a:t>
            </a:r>
            <a:r>
              <a:rPr lang="en-US" sz="2800" dirty="0" smtClean="0"/>
              <a:t>/</a:t>
            </a:r>
            <a:br>
              <a:rPr lang="en-US" sz="2800" dirty="0" smtClean="0"/>
            </a:br>
            <a:r>
              <a:rPr lang="en-US" sz="2800" dirty="0" smtClean="0"/>
              <a:t>Shibboleth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348880"/>
            <a:ext cx="430339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7776542" cy="10527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REST: Schwachstellen bei Google und Facebook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95536" y="1600200"/>
            <a:ext cx="4464496" cy="4525963"/>
          </a:xfrm>
        </p:spPr>
        <p:txBody>
          <a:bodyPr/>
          <a:lstStyle/>
          <a:p>
            <a:r>
              <a:rPr lang="de-DE" sz="2400" dirty="0" smtClean="0"/>
              <a:t>Rui </a:t>
            </a:r>
            <a:r>
              <a:rPr lang="de-DE" sz="2400" dirty="0" smtClean="0"/>
              <a:t>Wang, </a:t>
            </a:r>
            <a:r>
              <a:rPr lang="de-DE" sz="2400" dirty="0" smtClean="0"/>
              <a:t>Shuo </a:t>
            </a:r>
            <a:r>
              <a:rPr lang="de-DE" sz="2400" dirty="0" smtClean="0"/>
              <a:t>Chen, </a:t>
            </a:r>
            <a:r>
              <a:rPr lang="de-DE" sz="2400" dirty="0" smtClean="0"/>
              <a:t>XiaoFeng </a:t>
            </a:r>
            <a:r>
              <a:rPr lang="de-DE" sz="2400" dirty="0" smtClean="0"/>
              <a:t>Wang: </a:t>
            </a:r>
            <a:r>
              <a:rPr lang="en-US" sz="2400" dirty="0" smtClean="0"/>
              <a:t>Signing </a:t>
            </a:r>
            <a:r>
              <a:rPr lang="en-US" sz="2400" dirty="0" smtClean="0"/>
              <a:t>Me onto Your Accounts through </a:t>
            </a:r>
            <a:r>
              <a:rPr lang="en-US" sz="2400" dirty="0" err="1" smtClean="0"/>
              <a:t>Facebook</a:t>
            </a:r>
            <a:r>
              <a:rPr lang="en-US" sz="2400" dirty="0" smtClean="0"/>
              <a:t> and Google: a </a:t>
            </a:r>
            <a:r>
              <a:rPr lang="en-US" sz="2400" dirty="0" smtClean="0"/>
              <a:t>Traffic-Guided Security </a:t>
            </a:r>
            <a:r>
              <a:rPr lang="en-US" sz="2400" dirty="0" smtClean="0"/>
              <a:t>Study of Commercially Deployed Single-Sign-On Web </a:t>
            </a:r>
            <a:r>
              <a:rPr lang="en-US" sz="2400" dirty="0" smtClean="0"/>
              <a:t>Services. IEEE S&amp;P 2012</a:t>
            </a:r>
          </a:p>
          <a:p>
            <a:r>
              <a:rPr lang="en-US" sz="2400" dirty="0" smtClean="0"/>
              <a:t>REST </a:t>
            </a:r>
            <a:r>
              <a:rPr lang="en-US" sz="2400" dirty="0" err="1" smtClean="0"/>
              <a:t>wenig</a:t>
            </a:r>
            <a:r>
              <a:rPr lang="en-US" sz="2400" dirty="0" smtClean="0"/>
              <a:t> </a:t>
            </a:r>
            <a:r>
              <a:rPr lang="en-US" sz="2400" dirty="0" err="1" smtClean="0"/>
              <a:t>standardisiert</a:t>
            </a:r>
            <a:endParaRPr lang="en-US" sz="2400" dirty="0" smtClean="0"/>
          </a:p>
          <a:p>
            <a:r>
              <a:rPr lang="en-US" sz="2400" dirty="0" err="1" smtClean="0"/>
              <a:t>Artikel</a:t>
            </a:r>
            <a:r>
              <a:rPr lang="en-US" sz="2400" dirty="0" smtClean="0"/>
              <a:t> </a:t>
            </a:r>
            <a:r>
              <a:rPr lang="en-US" sz="2400" dirty="0" err="1" smtClean="0"/>
              <a:t>deckt</a:t>
            </a:r>
            <a:r>
              <a:rPr lang="en-US" sz="2400" dirty="0" smtClean="0"/>
              <a:t> </a:t>
            </a:r>
            <a:r>
              <a:rPr lang="en-US" sz="2400" dirty="0" err="1" smtClean="0"/>
              <a:t>Sicherheitsprobleme</a:t>
            </a:r>
            <a:r>
              <a:rPr lang="en-US" sz="2400" dirty="0" smtClean="0"/>
              <a:t> </a:t>
            </a:r>
            <a:r>
              <a:rPr lang="en-US" sz="2400" dirty="0" err="1" smtClean="0"/>
              <a:t>zwischen</a:t>
            </a:r>
            <a:r>
              <a:rPr lang="en-US" sz="2400" dirty="0" smtClean="0"/>
              <a:t> </a:t>
            </a:r>
            <a:r>
              <a:rPr lang="en-US" sz="2400" dirty="0" err="1" smtClean="0"/>
              <a:t>IdP</a:t>
            </a:r>
            <a:r>
              <a:rPr lang="en-US" sz="2400" dirty="0" smtClean="0"/>
              <a:t> und RP auf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273" y="908720"/>
            <a:ext cx="36861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3560"/>
                </a:solidFill>
              </a:rPr>
              <a:t>HTML5: XSS and </a:t>
            </a:r>
            <a:r>
              <a:rPr lang="en-US" sz="3600" dirty="0" err="1" smtClean="0">
                <a:solidFill>
                  <a:srgbClr val="003560"/>
                </a:solidFill>
              </a:rPr>
              <a:t>Scriptless</a:t>
            </a:r>
            <a:r>
              <a:rPr lang="en-US" sz="3600" dirty="0" smtClean="0">
                <a:solidFill>
                  <a:srgbClr val="003560"/>
                </a:solidFill>
              </a:rPr>
              <a:t> </a:t>
            </a:r>
            <a:r>
              <a:rPr lang="en-US" sz="3600" dirty="0" smtClean="0">
                <a:solidFill>
                  <a:srgbClr val="003560"/>
                </a:solidFill>
              </a:rPr>
              <a:t>Attacks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/>
          <a:lstStyle/>
          <a:p>
            <a:r>
              <a:rPr lang="en-US" sz="2400" dirty="0" smtClean="0"/>
              <a:t>World Wide Web Consortium (</a:t>
            </a:r>
            <a:r>
              <a:rPr lang="en-US" sz="2400" dirty="0" smtClean="0">
                <a:hlinkClick r:id="rId3"/>
              </a:rPr>
              <a:t>www.w3.org</a:t>
            </a:r>
            <a:r>
              <a:rPr lang="en-US" sz="2400" dirty="0" smtClean="0"/>
              <a:t>) </a:t>
            </a:r>
            <a:r>
              <a:rPr lang="en-US" sz="2400" dirty="0" err="1" smtClean="0"/>
              <a:t>konnte</a:t>
            </a:r>
            <a:r>
              <a:rPr lang="en-US" sz="2400" dirty="0" smtClean="0"/>
              <a:t> </a:t>
            </a:r>
            <a:r>
              <a:rPr lang="en-US" sz="2400" dirty="0" err="1" smtClean="0"/>
              <a:t>sich</a:t>
            </a:r>
            <a:r>
              <a:rPr lang="en-US" sz="2400" dirty="0" smtClean="0"/>
              <a:t> </a:t>
            </a:r>
            <a:r>
              <a:rPr lang="en-US" sz="2400" dirty="0" err="1" smtClean="0"/>
              <a:t>mit</a:t>
            </a:r>
            <a:r>
              <a:rPr lang="en-US" sz="2400" dirty="0" smtClean="0"/>
              <a:t> XHTML </a:t>
            </a:r>
            <a:r>
              <a:rPr lang="en-US" sz="2400" dirty="0" err="1" smtClean="0"/>
              <a:t>nicht</a:t>
            </a:r>
            <a:r>
              <a:rPr lang="en-US" sz="2400" dirty="0" smtClean="0"/>
              <a:t> </a:t>
            </a:r>
            <a:r>
              <a:rPr lang="en-US" sz="2400" dirty="0" err="1" smtClean="0"/>
              <a:t>durchsetzen</a:t>
            </a:r>
            <a:endParaRPr lang="en-US" sz="2400" dirty="0" smtClean="0"/>
          </a:p>
          <a:p>
            <a:r>
              <a:rPr lang="en-US" sz="2400" dirty="0" smtClean="0"/>
              <a:t>Web </a:t>
            </a:r>
            <a:r>
              <a:rPr lang="en-US" sz="2400" dirty="0" smtClean="0"/>
              <a:t>Hypertext Application Technology Working Group (WHATWG</a:t>
            </a:r>
            <a:r>
              <a:rPr lang="en-US" sz="2400" dirty="0" smtClean="0"/>
              <a:t>), </a:t>
            </a:r>
            <a:r>
              <a:rPr lang="en-US" sz="2400" dirty="0" err="1" smtClean="0"/>
              <a:t>gegründet</a:t>
            </a:r>
            <a:r>
              <a:rPr lang="en-US" sz="2400" dirty="0" smtClean="0"/>
              <a:t> 2004, </a:t>
            </a:r>
            <a:r>
              <a:rPr lang="en-US" sz="2400" dirty="0" err="1" smtClean="0"/>
              <a:t>standardisiert</a:t>
            </a:r>
            <a:r>
              <a:rPr lang="en-US" sz="2400" dirty="0" smtClean="0"/>
              <a:t> HTML5</a:t>
            </a:r>
          </a:p>
          <a:p>
            <a:endParaRPr lang="en-US" sz="2800" dirty="0" smtClean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492896"/>
            <a:ext cx="6096000" cy="413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3560"/>
                </a:solidFill>
              </a:rPr>
              <a:t>HTML5: XSS and </a:t>
            </a:r>
            <a:r>
              <a:rPr lang="en-US" sz="3600" dirty="0" err="1" smtClean="0">
                <a:solidFill>
                  <a:srgbClr val="003560"/>
                </a:solidFill>
              </a:rPr>
              <a:t>Scriptless</a:t>
            </a:r>
            <a:r>
              <a:rPr lang="en-US" sz="3600" dirty="0" smtClean="0">
                <a:solidFill>
                  <a:srgbClr val="003560"/>
                </a:solidFill>
              </a:rPr>
              <a:t> </a:t>
            </a:r>
            <a:r>
              <a:rPr lang="en-US" sz="3600" dirty="0" smtClean="0">
                <a:solidFill>
                  <a:srgbClr val="003560"/>
                </a:solidFill>
              </a:rPr>
              <a:t>Attacks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7680960" cy="549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3560"/>
                </a:solidFill>
              </a:rPr>
              <a:t>HTML5: XSS and </a:t>
            </a:r>
            <a:r>
              <a:rPr lang="en-US" sz="3600" dirty="0" err="1" smtClean="0">
                <a:solidFill>
                  <a:srgbClr val="003560"/>
                </a:solidFill>
              </a:rPr>
              <a:t>Scriptless</a:t>
            </a:r>
            <a:r>
              <a:rPr lang="en-US" sz="3600" dirty="0" smtClean="0">
                <a:solidFill>
                  <a:srgbClr val="003560"/>
                </a:solidFill>
              </a:rPr>
              <a:t> </a:t>
            </a:r>
            <a:r>
              <a:rPr lang="en-US" sz="3600" dirty="0" smtClean="0">
                <a:solidFill>
                  <a:srgbClr val="003560"/>
                </a:solidFill>
              </a:rPr>
              <a:t>Attacks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14</a:t>
            </a:fld>
            <a:endParaRPr lang="de-D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528" y="4077072"/>
          <a:ext cx="5684986" cy="2476500"/>
        </p:xfrm>
        <a:graphic>
          <a:graphicData uri="http://schemas.openxmlformats.org/drawingml/2006/table">
            <a:tbl>
              <a:tblPr/>
              <a:tblGrid>
                <a:gridCol w="338998"/>
                <a:gridCol w="759354"/>
                <a:gridCol w="966142"/>
                <a:gridCol w="1016992"/>
                <a:gridCol w="650875"/>
                <a:gridCol w="650875"/>
                <a:gridCol w="650875"/>
                <a:gridCol w="65087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Source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Destination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Protocol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Info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4.815.266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GET /?s HTTP/1.1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4.990.687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HTTP/1.1 200 OK  (text/html)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5.143.559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GET /?e HTTP/1.1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5.324.836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HTTP/1.1 200 OK  (text/html)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5.553.898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GET /?c HTTP/1.1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5.734.461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HTTP/1.1 200 OK  (text/html)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5.940.252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GET /?r HTTP/1.1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6.114.131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HTTP/1.1 200 OK  (text/html)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6.393.312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GET /?e HTTP/1.1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6.564.836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HTTP/1.1 200 OK  (text/html)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7.293.367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GET /?t HTTP/1.1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7.464.361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192.220.74.179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134.147.40.27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HTTP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HTTP/1.1 200 OK  (text/html)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4762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908720"/>
            <a:ext cx="61531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3560"/>
                </a:solidFill>
              </a:rPr>
              <a:t>HTML5: XSS and </a:t>
            </a:r>
            <a:r>
              <a:rPr lang="en-US" sz="3600" dirty="0" err="1" smtClean="0">
                <a:solidFill>
                  <a:srgbClr val="003560"/>
                </a:solidFill>
              </a:rPr>
              <a:t>Scriptless</a:t>
            </a:r>
            <a:r>
              <a:rPr lang="en-US" sz="3600" dirty="0" smtClean="0">
                <a:solidFill>
                  <a:srgbClr val="003560"/>
                </a:solidFill>
              </a:rPr>
              <a:t> </a:t>
            </a:r>
            <a:r>
              <a:rPr lang="en-US" sz="3600" dirty="0" smtClean="0">
                <a:solidFill>
                  <a:srgbClr val="003560"/>
                </a:solidFill>
              </a:rPr>
              <a:t>Attacks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7680960" cy="549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7776542" cy="10527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Fazit: Hoher Forschungs- und Entwicklungsbedarf</a:t>
            </a:r>
            <a:endParaRPr lang="de-DE" sz="3600" b="1" dirty="0" smtClean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95536" y="1600200"/>
            <a:ext cx="7992888" cy="4525963"/>
          </a:xfrm>
        </p:spPr>
        <p:txBody>
          <a:bodyPr/>
          <a:lstStyle/>
          <a:p>
            <a:r>
              <a:rPr lang="de-DE" sz="2400" smtClean="0"/>
              <a:t>Bewährte Technologien wie Firewalls werden nutzlos</a:t>
            </a:r>
          </a:p>
          <a:p>
            <a:r>
              <a:rPr lang="de-DE" sz="2400" dirty="0" smtClean="0"/>
              <a:t>SOAP und SAML</a:t>
            </a:r>
          </a:p>
          <a:p>
            <a:pPr lvl="1"/>
            <a:r>
              <a:rPr lang="en-US" sz="2000" dirty="0" smtClean="0"/>
              <a:t>XML Signature Wrapping: </a:t>
            </a:r>
            <a:r>
              <a:rPr lang="en-US" sz="2000" dirty="0" err="1" smtClean="0"/>
              <a:t>sichere</a:t>
            </a:r>
            <a:r>
              <a:rPr lang="en-US" sz="2000" dirty="0" smtClean="0"/>
              <a:t> </a:t>
            </a:r>
            <a:r>
              <a:rPr lang="en-US" sz="2000" dirty="0" err="1" smtClean="0"/>
              <a:t>Implementierung</a:t>
            </a:r>
            <a:r>
              <a:rPr lang="en-US" sz="2000" dirty="0" smtClean="0"/>
              <a:t> </a:t>
            </a:r>
            <a:r>
              <a:rPr lang="en-US" sz="2000" dirty="0" err="1" smtClean="0"/>
              <a:t>wurde</a:t>
            </a:r>
            <a:r>
              <a:rPr lang="en-US" sz="2000" dirty="0" smtClean="0"/>
              <a:t> </a:t>
            </a:r>
            <a:r>
              <a:rPr lang="en-US" sz="2000" dirty="0" err="1" smtClean="0"/>
              <a:t>im</a:t>
            </a:r>
            <a:r>
              <a:rPr lang="en-US" sz="2000" dirty="0" smtClean="0"/>
              <a:t> BSI-</a:t>
            </a:r>
            <a:r>
              <a:rPr lang="en-US" sz="2000" dirty="0" err="1" smtClean="0"/>
              <a:t>Projekt</a:t>
            </a:r>
            <a:r>
              <a:rPr lang="en-US" sz="2000" dirty="0" smtClean="0"/>
              <a:t> </a:t>
            </a:r>
            <a:r>
              <a:rPr lang="en-US" sz="2000" dirty="0" err="1" smtClean="0"/>
              <a:t>XSpRes</a:t>
            </a:r>
            <a:r>
              <a:rPr lang="en-US" sz="2000" dirty="0" smtClean="0"/>
              <a:t> </a:t>
            </a:r>
            <a:r>
              <a:rPr lang="en-US" sz="2000" dirty="0" err="1" smtClean="0"/>
              <a:t>entwickelt</a:t>
            </a:r>
            <a:endParaRPr lang="en-US" sz="2000" dirty="0" smtClean="0"/>
          </a:p>
          <a:p>
            <a:pPr lvl="1"/>
            <a:r>
              <a:rPr lang="en-US" sz="2000" dirty="0" smtClean="0"/>
              <a:t>XML Encryption: CBC-Modus </a:t>
            </a:r>
            <a:r>
              <a:rPr lang="en-US" sz="2000" dirty="0" err="1" smtClean="0"/>
              <a:t>gebrochen</a:t>
            </a:r>
            <a:r>
              <a:rPr lang="en-US" sz="2000" dirty="0" smtClean="0"/>
              <a:t>, GCM </a:t>
            </a:r>
            <a:r>
              <a:rPr lang="en-US" sz="2000" dirty="0" err="1" smtClean="0"/>
              <a:t>wird</a:t>
            </a:r>
            <a:r>
              <a:rPr lang="en-US" sz="2000" dirty="0" smtClean="0"/>
              <a:t> </a:t>
            </a:r>
            <a:r>
              <a:rPr lang="en-US" sz="2000" dirty="0" err="1" smtClean="0"/>
              <a:t>neu</a:t>
            </a:r>
            <a:r>
              <a:rPr lang="en-US" sz="2000" dirty="0" smtClean="0"/>
              <a:t> </a:t>
            </a:r>
            <a:r>
              <a:rPr lang="en-US" sz="2000" dirty="0" err="1" smtClean="0"/>
              <a:t>standardisiert</a:t>
            </a:r>
            <a:endParaRPr lang="en-US" sz="2000" dirty="0" smtClean="0"/>
          </a:p>
          <a:p>
            <a:r>
              <a:rPr lang="en-US" sz="2400" dirty="0" smtClean="0"/>
              <a:t>REST</a:t>
            </a:r>
          </a:p>
          <a:p>
            <a:pPr lvl="1"/>
            <a:r>
              <a:rPr lang="en-US" sz="2000" dirty="0" err="1" smtClean="0"/>
              <a:t>Standardisierung</a:t>
            </a:r>
            <a:r>
              <a:rPr lang="en-US" sz="2000" dirty="0" smtClean="0"/>
              <a:t> </a:t>
            </a:r>
            <a:r>
              <a:rPr lang="en-US" sz="2000" dirty="0" err="1" smtClean="0"/>
              <a:t>erforderlich</a:t>
            </a:r>
            <a:endParaRPr lang="en-US" sz="2000" dirty="0" smtClean="0"/>
          </a:p>
          <a:p>
            <a:r>
              <a:rPr lang="en-US" sz="2400" dirty="0" smtClean="0"/>
              <a:t>XSS und HTML5</a:t>
            </a:r>
          </a:p>
          <a:p>
            <a:pPr lvl="1"/>
            <a:r>
              <a:rPr lang="en-US" sz="2000" dirty="0" smtClean="0"/>
              <a:t>XSS </a:t>
            </a:r>
            <a:r>
              <a:rPr lang="en-US" sz="2000" dirty="0" err="1" smtClean="0"/>
              <a:t>ein</a:t>
            </a:r>
            <a:r>
              <a:rPr lang="en-US" sz="2000" dirty="0" smtClean="0"/>
              <a:t> </a:t>
            </a:r>
            <a:r>
              <a:rPr lang="en-US" sz="2000" dirty="0" err="1" smtClean="0"/>
              <a:t>ungelöstes</a:t>
            </a:r>
            <a:r>
              <a:rPr lang="en-US" sz="2000" dirty="0" smtClean="0"/>
              <a:t> Problem; </a:t>
            </a:r>
            <a:r>
              <a:rPr lang="en-US" sz="2000" dirty="0" err="1" smtClean="0"/>
              <a:t>neuer</a:t>
            </a:r>
            <a:r>
              <a:rPr lang="en-US" sz="2000" dirty="0" smtClean="0"/>
              <a:t> </a:t>
            </a:r>
            <a:r>
              <a:rPr lang="en-US" sz="2000" dirty="0" err="1" smtClean="0"/>
              <a:t>Lösungsansatz</a:t>
            </a:r>
            <a:r>
              <a:rPr lang="en-US" sz="2000" dirty="0" smtClean="0"/>
              <a:t>: </a:t>
            </a:r>
            <a:r>
              <a:rPr lang="en-US" sz="2000" dirty="0" err="1" smtClean="0"/>
              <a:t>JSAgents</a:t>
            </a:r>
            <a:endParaRPr lang="en-US" sz="2000" dirty="0" smtClean="0"/>
          </a:p>
          <a:p>
            <a:pPr lvl="1"/>
            <a:r>
              <a:rPr lang="en-US" sz="2000" dirty="0" smtClean="0"/>
              <a:t>HTML5: </a:t>
            </a:r>
            <a:r>
              <a:rPr lang="en-US" sz="2000" dirty="0" err="1" smtClean="0"/>
              <a:t>Scriptless</a:t>
            </a:r>
            <a:r>
              <a:rPr lang="en-US" sz="2000" dirty="0" smtClean="0"/>
              <a:t> Attacks!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596" y="1600200"/>
            <a:ext cx="8572560" cy="4525963"/>
          </a:xfrm>
        </p:spPr>
        <p:txBody>
          <a:bodyPr/>
          <a:lstStyle/>
          <a:p>
            <a:r>
              <a:rPr lang="de-DE" sz="2800" dirty="0" smtClean="0"/>
              <a:t>Cloud Computing: Architekturübersicht</a:t>
            </a:r>
          </a:p>
          <a:p>
            <a:r>
              <a:rPr lang="de-DE" sz="2800" dirty="0" smtClean="0"/>
              <a:t>Amazon </a:t>
            </a:r>
            <a:r>
              <a:rPr lang="de-DE" sz="2800" dirty="0" smtClean="0"/>
              <a:t>AWS: SOAP-, REST- </a:t>
            </a:r>
            <a:r>
              <a:rPr lang="de-DE" sz="2800" dirty="0" smtClean="0"/>
              <a:t>und </a:t>
            </a:r>
            <a:r>
              <a:rPr lang="de-DE" sz="2800" dirty="0" smtClean="0"/>
              <a:t>Browser-basiertes Kontrollinterface</a:t>
            </a:r>
            <a:endParaRPr lang="de-DE" sz="2800" dirty="0" smtClean="0"/>
          </a:p>
          <a:p>
            <a:r>
              <a:rPr lang="de-DE" sz="2800" dirty="0" smtClean="0"/>
              <a:t>SOAP: XML Signature Wrapping</a:t>
            </a:r>
          </a:p>
          <a:p>
            <a:pPr lvl="1"/>
            <a:r>
              <a:rPr lang="de-DE" sz="2400" dirty="0" smtClean="0"/>
              <a:t>Exkurs: SAML</a:t>
            </a:r>
            <a:endParaRPr lang="de-DE" sz="2400" dirty="0" smtClean="0"/>
          </a:p>
          <a:p>
            <a:r>
              <a:rPr lang="de-DE" sz="2800" dirty="0" smtClean="0"/>
              <a:t>REST: Schwachstellen bei Google und Facebook</a:t>
            </a:r>
            <a:endParaRPr lang="de-DE" sz="2800" dirty="0" smtClean="0"/>
          </a:p>
          <a:p>
            <a:r>
              <a:rPr lang="de-DE" sz="2800" dirty="0" smtClean="0"/>
              <a:t>HTML5: XSS </a:t>
            </a:r>
            <a:r>
              <a:rPr lang="de-DE" sz="2800" dirty="0" smtClean="0"/>
              <a:t>and </a:t>
            </a:r>
            <a:r>
              <a:rPr lang="de-DE" sz="2800" dirty="0" smtClean="0"/>
              <a:t>Scriptless Attacks</a:t>
            </a:r>
            <a:endParaRPr lang="de-DE" sz="2800" dirty="0" smtClean="0"/>
          </a:p>
          <a:p>
            <a:pPr>
              <a:buNone/>
            </a:pPr>
            <a:endParaRPr lang="de-DE" sz="28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32793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28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 smtClean="0">
                <a:solidFill>
                  <a:srgbClr val="003560"/>
                </a:solidFill>
                <a:latin typeface="+mj-lt"/>
                <a:ea typeface="+mj-ea"/>
                <a:cs typeface="+mj-cs"/>
              </a:rPr>
              <a:t>Gliederung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2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hgi_cmyk_engl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5661248"/>
            <a:ext cx="924758" cy="816679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Cloud Computing: Architekturübersicht</a:t>
            </a:r>
            <a:endParaRPr lang="de-DE" sz="3600" dirty="0">
              <a:solidFill>
                <a:srgbClr val="00356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5576" y="539388"/>
            <a:ext cx="7488832" cy="6201980"/>
            <a:chOff x="899592" y="404664"/>
            <a:chExt cx="7488832" cy="6201980"/>
          </a:xfrm>
        </p:grpSpPr>
        <p:sp>
          <p:nvSpPr>
            <p:cNvPr id="15" name="Rectangle 14"/>
            <p:cNvSpPr/>
            <p:nvPr/>
          </p:nvSpPr>
          <p:spPr>
            <a:xfrm>
              <a:off x="971600" y="4509120"/>
              <a:ext cx="1944216" cy="17281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843808" y="2348880"/>
              <a:ext cx="2448272" cy="13681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Cloud Controller, z.B. Eucalyptus, Open Nebula, Nimbus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3608" y="4581128"/>
              <a:ext cx="5132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VM</a:t>
              </a:r>
            </a:p>
            <a:p>
              <a:endParaRPr lang="de-DE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82454" y="4581128"/>
              <a:ext cx="5132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VM</a:t>
              </a:r>
            </a:p>
            <a:p>
              <a:endParaRPr lang="de-DE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39752" y="4581128"/>
              <a:ext cx="5132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VM</a:t>
              </a:r>
            </a:p>
            <a:p>
              <a:endParaRPr lang="de-DE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43608" y="5373216"/>
              <a:ext cx="1800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Hypervisor</a:t>
              </a:r>
              <a:endParaRPr lang="de-DE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43608" y="5795972"/>
              <a:ext cx="1800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Betriebssystem</a:t>
              </a:r>
              <a:endParaRPr lang="de-DE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43608" y="6237312"/>
              <a:ext cx="1778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Compute Node 1</a:t>
              </a:r>
              <a:endParaRPr lang="de-DE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131840" y="4509120"/>
              <a:ext cx="1944216" cy="17281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3848" y="4581128"/>
              <a:ext cx="5132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VM</a:t>
              </a:r>
            </a:p>
            <a:p>
              <a:endParaRPr lang="de-DE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42694" y="4581128"/>
              <a:ext cx="5132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VM</a:t>
              </a:r>
            </a:p>
            <a:p>
              <a:endParaRPr lang="de-DE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99992" y="4581128"/>
              <a:ext cx="5132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VM</a:t>
              </a:r>
            </a:p>
            <a:p>
              <a:endParaRPr lang="de-DE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03848" y="5373216"/>
              <a:ext cx="1800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Hypervisor</a:t>
              </a:r>
              <a:endParaRPr lang="de-DE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3848" y="5795972"/>
              <a:ext cx="1800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Betriebssystem</a:t>
              </a:r>
              <a:endParaRPr lang="de-DE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3848" y="6237312"/>
              <a:ext cx="1778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Compute Node 2</a:t>
              </a:r>
              <a:endParaRPr lang="de-DE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292080" y="4509120"/>
              <a:ext cx="1944216" cy="17281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64088" y="4581128"/>
              <a:ext cx="5132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VM</a:t>
              </a:r>
            </a:p>
            <a:p>
              <a:endParaRPr lang="de-DE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02934" y="4581128"/>
              <a:ext cx="5132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VM</a:t>
              </a:r>
            </a:p>
            <a:p>
              <a:endParaRPr lang="de-DE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60232" y="4581128"/>
              <a:ext cx="51328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VM</a:t>
              </a:r>
            </a:p>
            <a:p>
              <a:endParaRPr lang="de-DE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64088" y="5373216"/>
              <a:ext cx="1800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Hypervisor</a:t>
              </a:r>
              <a:endParaRPr lang="de-DE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64088" y="5795972"/>
              <a:ext cx="18002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Betriebssystem</a:t>
              </a:r>
              <a:endParaRPr lang="de-DE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64088" y="6237312"/>
              <a:ext cx="1778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Compute Node 3</a:t>
              </a:r>
              <a:endParaRPr lang="de-DE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8344" y="5661248"/>
              <a:ext cx="6126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/>
                <a:t>...</a:t>
              </a:r>
              <a:endParaRPr lang="de-DE" sz="4400" dirty="0"/>
            </a:p>
          </p:txBody>
        </p:sp>
        <p:cxnSp>
          <p:nvCxnSpPr>
            <p:cNvPr id="38" name="Straight Arrow Connector 37"/>
            <p:cNvCxnSpPr>
              <a:stCxn id="16" idx="2"/>
              <a:endCxn id="23" idx="0"/>
            </p:cNvCxnSpPr>
            <p:nvPr/>
          </p:nvCxnSpPr>
          <p:spPr>
            <a:xfrm>
              <a:off x="4067944" y="3717032"/>
              <a:ext cx="36004" cy="7920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07704" y="4077072"/>
              <a:ext cx="43204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15" idx="0"/>
            </p:cNvCxnSpPr>
            <p:nvPr/>
          </p:nvCxnSpPr>
          <p:spPr>
            <a:xfrm>
              <a:off x="1907704" y="4077072"/>
              <a:ext cx="3600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30" idx="0"/>
            </p:cNvCxnSpPr>
            <p:nvPr/>
          </p:nvCxnSpPr>
          <p:spPr>
            <a:xfrm>
              <a:off x="6228184" y="4077072"/>
              <a:ext cx="36004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3851920" y="3861048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1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43" name="Flowchart: Magnetic Disk 42"/>
            <p:cNvSpPr/>
            <p:nvPr/>
          </p:nvSpPr>
          <p:spPr>
            <a:xfrm>
              <a:off x="6444208" y="908720"/>
              <a:ext cx="1944216" cy="1368152"/>
            </a:xfrm>
            <a:prstGeom prst="flowChartMagneticDisk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Persistente Datenspeicherung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5292080" y="2060848"/>
              <a:ext cx="1080120" cy="36004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5580112" y="2060848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2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04248" y="3140968"/>
              <a:ext cx="713657" cy="64633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DHCP</a:t>
              </a:r>
            </a:p>
            <a:p>
              <a:r>
                <a:rPr lang="de-DE" dirty="0" smtClean="0"/>
                <a:t>DNS</a:t>
              </a:r>
              <a:endParaRPr lang="de-DE" dirty="0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5364088" y="3356992"/>
              <a:ext cx="1368152" cy="14401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5796136" y="3212976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3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99592" y="404664"/>
              <a:ext cx="2520280" cy="187220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71600" y="476672"/>
              <a:ext cx="230425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https://www.cloud.de</a:t>
              </a:r>
              <a:endParaRPr lang="de-DE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71600" y="980728"/>
              <a:ext cx="2304256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Starte neue VM</a:t>
              </a:r>
            </a:p>
            <a:p>
              <a:r>
                <a:rPr lang="de-DE" dirty="0" smtClean="0"/>
                <a:t>Speichere Daten</a:t>
              </a:r>
            </a:p>
            <a:p>
              <a:r>
                <a:rPr lang="de-DE" dirty="0" smtClean="0"/>
                <a:t>Berechne Bilanzsumme</a:t>
              </a:r>
              <a:endParaRPr lang="de-DE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 flipV="1">
              <a:off x="1763688" y="2420888"/>
              <a:ext cx="936104" cy="64807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1979712" y="2492896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4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Cloud Computing: Architekturübersicht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95536" y="1600200"/>
            <a:ext cx="8229600" cy="4525963"/>
          </a:xfrm>
        </p:spPr>
        <p:txBody>
          <a:bodyPr/>
          <a:lstStyle/>
          <a:p>
            <a:r>
              <a:rPr lang="en-US" sz="2800" dirty="0" err="1" smtClean="0"/>
              <a:t>Gute</a:t>
            </a:r>
            <a:r>
              <a:rPr lang="en-US" sz="2800" dirty="0" smtClean="0"/>
              <a:t> </a:t>
            </a:r>
            <a:r>
              <a:rPr lang="en-US" sz="2800" dirty="0" err="1" smtClean="0"/>
              <a:t>Einführung</a:t>
            </a:r>
            <a:r>
              <a:rPr lang="en-US" sz="2800" dirty="0" smtClean="0"/>
              <a:t> in </a:t>
            </a:r>
            <a:r>
              <a:rPr lang="en-US" sz="2800" dirty="0" err="1" smtClean="0"/>
              <a:t>IaaS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Peter </a:t>
            </a:r>
            <a:r>
              <a:rPr lang="en-US" sz="2400" dirty="0" err="1" smtClean="0"/>
              <a:t>Sempolinski</a:t>
            </a:r>
            <a:r>
              <a:rPr lang="en-US" sz="2400" dirty="0" smtClean="0"/>
              <a:t> and Douglas </a:t>
            </a:r>
            <a:r>
              <a:rPr lang="en-US" sz="2400" dirty="0" err="1" smtClean="0"/>
              <a:t>Thain</a:t>
            </a:r>
            <a:r>
              <a:rPr lang="en-US" sz="2400" dirty="0" smtClean="0"/>
              <a:t>: A Comparison and Critique of Eucalyptus, </a:t>
            </a:r>
            <a:r>
              <a:rPr lang="en-US" sz="2400" dirty="0" err="1" smtClean="0"/>
              <a:t>OpenNebula</a:t>
            </a:r>
            <a:r>
              <a:rPr lang="en-US" sz="2400" dirty="0" smtClean="0"/>
              <a:t> and Nimbus, University of Notre </a:t>
            </a:r>
            <a:r>
              <a:rPr lang="en-US" sz="2400" dirty="0" smtClean="0"/>
              <a:t>Dame</a:t>
            </a:r>
          </a:p>
          <a:p>
            <a:r>
              <a:rPr lang="en-US" sz="2800" dirty="0" err="1" smtClean="0"/>
              <a:t>Schnittstelle</a:t>
            </a:r>
            <a:r>
              <a:rPr lang="en-US" sz="2800" dirty="0" smtClean="0"/>
              <a:t> 1 (</a:t>
            </a:r>
            <a:r>
              <a:rPr lang="en-US" sz="2800" dirty="0" err="1" smtClean="0"/>
              <a:t>Virtualisierung</a:t>
            </a:r>
            <a:r>
              <a:rPr lang="en-US" sz="2800" dirty="0" smtClean="0"/>
              <a:t>) stand </a:t>
            </a:r>
            <a:r>
              <a:rPr lang="en-US" sz="2800" dirty="0" err="1" smtClean="0"/>
              <a:t>bisher</a:t>
            </a:r>
            <a:r>
              <a:rPr lang="en-US" sz="2800" dirty="0" smtClean="0"/>
              <a:t> </a:t>
            </a:r>
            <a:r>
              <a:rPr lang="en-US" sz="2800" dirty="0" err="1" smtClean="0"/>
              <a:t>im</a:t>
            </a:r>
            <a:r>
              <a:rPr lang="en-US" sz="2800" dirty="0" smtClean="0"/>
              <a:t> </a:t>
            </a:r>
            <a:r>
              <a:rPr lang="en-US" sz="2800" dirty="0" err="1" smtClean="0"/>
              <a:t>Fokus</a:t>
            </a:r>
            <a:r>
              <a:rPr lang="en-US" sz="2800" dirty="0" smtClean="0"/>
              <a:t> </a:t>
            </a:r>
            <a:r>
              <a:rPr lang="en-US" sz="2800" dirty="0" err="1" smtClean="0"/>
              <a:t>der</a:t>
            </a:r>
            <a:r>
              <a:rPr lang="en-US" sz="2800" dirty="0" smtClean="0"/>
              <a:t> </a:t>
            </a:r>
            <a:r>
              <a:rPr lang="en-US" sz="2800" dirty="0" err="1" smtClean="0"/>
              <a:t>Untersuchungen</a:t>
            </a:r>
            <a:endParaRPr lang="en-US" sz="2800" dirty="0" smtClean="0"/>
          </a:p>
          <a:p>
            <a:r>
              <a:rPr lang="en-US" sz="2800" dirty="0" err="1" smtClean="0"/>
              <a:t>Wir</a:t>
            </a:r>
            <a:r>
              <a:rPr lang="en-US" sz="2800" dirty="0" smtClean="0"/>
              <a:t> </a:t>
            </a:r>
            <a:r>
              <a:rPr lang="en-US" sz="2800" dirty="0" err="1" smtClean="0"/>
              <a:t>untersuchen</a:t>
            </a:r>
            <a:r>
              <a:rPr lang="en-US" sz="2800" dirty="0" smtClean="0"/>
              <a:t> die </a:t>
            </a:r>
            <a:r>
              <a:rPr lang="en-US" sz="2800" dirty="0" err="1" smtClean="0"/>
              <a:t>wesentlich</a:t>
            </a:r>
            <a:r>
              <a:rPr lang="en-US" sz="2800" dirty="0" smtClean="0"/>
              <a:t> </a:t>
            </a:r>
            <a:r>
              <a:rPr lang="en-US" sz="2800" dirty="0" err="1" smtClean="0"/>
              <a:t>kritischere</a:t>
            </a:r>
            <a:r>
              <a:rPr lang="en-US" sz="2800" dirty="0" smtClean="0"/>
              <a:t> </a:t>
            </a:r>
            <a:r>
              <a:rPr lang="en-US" sz="2800" dirty="0" err="1" smtClean="0"/>
              <a:t>Schnittstelle</a:t>
            </a:r>
            <a:r>
              <a:rPr lang="en-US" sz="2800" dirty="0" smtClean="0"/>
              <a:t> 4</a:t>
            </a:r>
            <a:endParaRPr lang="de-DE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Cloud Computing: Architekturübersicht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95536" y="1600200"/>
            <a:ext cx="8229600" cy="4525963"/>
          </a:xfrm>
        </p:spPr>
        <p:txBody>
          <a:bodyPr/>
          <a:lstStyle/>
          <a:p>
            <a:r>
              <a:rPr lang="en-US" sz="2800" dirty="0" smtClean="0"/>
              <a:t>NIST “Essential Characteristics” </a:t>
            </a:r>
            <a:r>
              <a:rPr lang="en-US" sz="2800" dirty="0" err="1" smtClean="0"/>
              <a:t>für</a:t>
            </a:r>
            <a:r>
              <a:rPr lang="en-US" sz="2800" dirty="0" smtClean="0"/>
              <a:t> Cloud Computing:</a:t>
            </a:r>
          </a:p>
          <a:p>
            <a:endParaRPr lang="de-DE" sz="2800" dirty="0" smtClean="0"/>
          </a:p>
          <a:p>
            <a:r>
              <a:rPr lang="en-US" sz="2800" i="1" u="sng" dirty="0" smtClean="0"/>
              <a:t>On-demand self-service</a:t>
            </a:r>
          </a:p>
          <a:p>
            <a:pPr lvl="1"/>
            <a:r>
              <a:rPr lang="en-US" sz="2400" i="1" dirty="0" err="1" smtClean="0"/>
              <a:t>Auch</a:t>
            </a:r>
            <a:r>
              <a:rPr lang="en-US" sz="2400" i="1" dirty="0" smtClean="0"/>
              <a:t> die </a:t>
            </a:r>
            <a:r>
              <a:rPr lang="en-US" sz="2400" i="1" dirty="0" err="1" smtClean="0"/>
              <a:t>Authentifizierung</a:t>
            </a:r>
            <a:r>
              <a:rPr lang="en-US" sz="2400" i="1" dirty="0" smtClean="0"/>
              <a:t> von </a:t>
            </a:r>
            <a:r>
              <a:rPr lang="en-US" sz="2400" i="1" dirty="0" err="1" smtClean="0"/>
              <a:t>Nutzern</a:t>
            </a:r>
            <a:r>
              <a:rPr lang="en-US" sz="2400" i="1" dirty="0" smtClean="0"/>
              <a:t> und </a:t>
            </a:r>
            <a:r>
              <a:rPr lang="en-US" sz="2400" i="1" dirty="0" err="1" smtClean="0"/>
              <a:t>der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Schutz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der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Daten</a:t>
            </a:r>
            <a:r>
              <a:rPr lang="en-US" sz="2400" i="1" dirty="0" smtClean="0"/>
              <a:t> muss </a:t>
            </a:r>
            <a:r>
              <a:rPr lang="en-US" sz="2400" i="1" dirty="0" err="1" smtClean="0"/>
              <a:t>im</a:t>
            </a:r>
            <a:r>
              <a:rPr lang="en-US" sz="2400" i="1" dirty="0" smtClean="0"/>
              <a:t> “On-demand self-service” </a:t>
            </a:r>
            <a:r>
              <a:rPr lang="en-US" sz="2400" i="1" dirty="0" err="1" smtClean="0"/>
              <a:t>erfolgen</a:t>
            </a:r>
            <a:endParaRPr lang="en-US" sz="2400" i="1" dirty="0" smtClean="0"/>
          </a:p>
          <a:p>
            <a:r>
              <a:rPr lang="en-US" sz="2800" i="1" dirty="0" smtClean="0"/>
              <a:t>Broad network </a:t>
            </a:r>
            <a:r>
              <a:rPr lang="en-US" sz="2800" i="1" dirty="0" smtClean="0"/>
              <a:t>access</a:t>
            </a:r>
            <a:endParaRPr lang="en-US" sz="2800" i="1" dirty="0" smtClean="0"/>
          </a:p>
          <a:p>
            <a:r>
              <a:rPr lang="en-US" sz="2800" i="1" dirty="0" smtClean="0"/>
              <a:t>Resource </a:t>
            </a:r>
            <a:r>
              <a:rPr lang="en-US" sz="2800" i="1" dirty="0" smtClean="0"/>
              <a:t>pooling</a:t>
            </a:r>
            <a:endParaRPr lang="en-US" sz="2800" i="1" dirty="0" smtClean="0"/>
          </a:p>
          <a:p>
            <a:r>
              <a:rPr lang="en-US" sz="2800" i="1" dirty="0" smtClean="0"/>
              <a:t>Rapid </a:t>
            </a:r>
            <a:r>
              <a:rPr lang="en-US" sz="2800" i="1" dirty="0" smtClean="0"/>
              <a:t>elasticity</a:t>
            </a:r>
            <a:endParaRPr lang="en-US" sz="2800" i="1" dirty="0" smtClean="0"/>
          </a:p>
          <a:p>
            <a:r>
              <a:rPr lang="de-DE" sz="2800" i="1" dirty="0" smtClean="0"/>
              <a:t>Measured Service</a:t>
            </a:r>
            <a:endParaRPr lang="en-US" sz="28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Cloud Computing: </a:t>
            </a:r>
            <a:r>
              <a:rPr lang="de-DE" sz="3600" b="1" dirty="0" smtClean="0">
                <a:solidFill>
                  <a:srgbClr val="003560"/>
                </a:solidFill>
              </a:rPr>
              <a:t>AWS erfüllt die Kriterien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6576060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Amazon </a:t>
            </a:r>
            <a:r>
              <a:rPr lang="de-DE" sz="3600" b="1" dirty="0" smtClean="0">
                <a:solidFill>
                  <a:srgbClr val="003560"/>
                </a:solidFill>
              </a:rPr>
              <a:t>AWS: Überblick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95536" y="1600200"/>
            <a:ext cx="8229600" cy="4525963"/>
          </a:xfrm>
        </p:spPr>
        <p:txBody>
          <a:bodyPr/>
          <a:lstStyle/>
          <a:p>
            <a:r>
              <a:rPr lang="en-US" sz="2800" dirty="0" smtClean="0"/>
              <a:t>Screenshot </a:t>
            </a:r>
            <a:r>
              <a:rPr lang="en-US" sz="2800" dirty="0" err="1" smtClean="0"/>
              <a:t>webinterface</a:t>
            </a:r>
            <a:endParaRPr lang="en-US" sz="2800" dirty="0" smtClean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9" y="944376"/>
            <a:ext cx="8475860" cy="493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Amazon </a:t>
            </a:r>
            <a:r>
              <a:rPr lang="de-DE" sz="3600" b="1" dirty="0" smtClean="0">
                <a:solidFill>
                  <a:srgbClr val="003560"/>
                </a:solidFill>
              </a:rPr>
              <a:t>AWS und Eucalyptus: SOAP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95536" y="1600200"/>
            <a:ext cx="8229600" cy="4525963"/>
          </a:xfrm>
        </p:spPr>
        <p:txBody>
          <a:bodyPr/>
          <a:lstStyle/>
          <a:p>
            <a:r>
              <a:rPr lang="en-US" sz="2800" dirty="0" smtClean="0"/>
              <a:t>XML Signature Wrapping, </a:t>
            </a:r>
            <a:r>
              <a:rPr lang="en-US" sz="2800" dirty="0" err="1" smtClean="0"/>
              <a:t>auch</a:t>
            </a:r>
            <a:r>
              <a:rPr lang="en-US" sz="2800" dirty="0" smtClean="0"/>
              <a:t> </a:t>
            </a:r>
            <a:r>
              <a:rPr lang="en-US" sz="2800" dirty="0" err="1" smtClean="0"/>
              <a:t>für</a:t>
            </a:r>
            <a:r>
              <a:rPr lang="en-US" sz="2800" dirty="0" smtClean="0"/>
              <a:t> Eucalyptus (private Cloud)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333375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3" y="2564903"/>
            <a:ext cx="3371850" cy="396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de-DE" sz="3600" b="1" dirty="0" smtClean="0">
                <a:solidFill>
                  <a:srgbClr val="003560"/>
                </a:solidFill>
              </a:rPr>
              <a:t>Exkurs: SAML</a:t>
            </a:r>
            <a:br>
              <a:rPr lang="de-DE" sz="3600" b="1" dirty="0" smtClean="0">
                <a:solidFill>
                  <a:srgbClr val="003560"/>
                </a:solidFill>
              </a:rPr>
            </a:br>
            <a:r>
              <a:rPr lang="de-DE" sz="3600" b="1" dirty="0" smtClean="0">
                <a:solidFill>
                  <a:srgbClr val="003560"/>
                </a:solidFill>
              </a:rPr>
              <a:t>Wo wird SAML eingesetzt?</a:t>
            </a:r>
            <a:endParaRPr lang="de-DE" sz="3600" dirty="0">
              <a:solidFill>
                <a:srgbClr val="00356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2AA8C-FDDC-4B53-9C09-E38FE6A597D9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0634" y="3541328"/>
            <a:ext cx="28575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2362"/>
            <a:ext cx="3271068" cy="190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796" y="894339"/>
            <a:ext cx="39814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6293" y="4653136"/>
            <a:ext cx="3305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6468" y="3257293"/>
            <a:ext cx="28575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9255" y="2795149"/>
            <a:ext cx="16192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92" y="4135561"/>
            <a:ext cx="2741290" cy="214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folie mit Tex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621</Words>
  <Application>Microsoft Office PowerPoint</Application>
  <PresentationFormat>On-screen Show (4:3)</PresentationFormat>
  <Paragraphs>195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Titelfolie mit Text</vt:lpstr>
      <vt:lpstr>Slide 1</vt:lpstr>
      <vt:lpstr>Slide 2</vt:lpstr>
      <vt:lpstr>Cloud Computing: Architekturübersicht</vt:lpstr>
      <vt:lpstr>Cloud Computing: Architekturübersicht</vt:lpstr>
      <vt:lpstr>Cloud Computing: Architekturübersicht</vt:lpstr>
      <vt:lpstr>Cloud Computing: AWS erfüllt die Kriterien</vt:lpstr>
      <vt:lpstr>Amazon AWS: Überblick</vt:lpstr>
      <vt:lpstr>Amazon AWS und Eucalyptus: SOAP</vt:lpstr>
      <vt:lpstr>Exkurs: SAML Wo wird SAML eingesetzt?</vt:lpstr>
      <vt:lpstr>Exkurs: SAML XML Signature Wrapping</vt:lpstr>
      <vt:lpstr>REST: Schwachstellen bei Google und Facebook</vt:lpstr>
      <vt:lpstr>HTML5: XSS and Scriptless Attacks</vt:lpstr>
      <vt:lpstr>HTML5: XSS and Scriptless Attacks</vt:lpstr>
      <vt:lpstr>HTML5: XSS and Scriptless Attacks</vt:lpstr>
      <vt:lpstr>HTML5: XSS and Scriptless Attacks</vt:lpstr>
      <vt:lpstr>Fazit: Hoher Forschungs- und Entwicklungsbedarf</vt:lpstr>
    </vt:vector>
  </TitlesOfParts>
  <Company>EmSec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for a DFG Research Training Group Challenges for Cryptography in Ubiquitous Computing</dc:title>
  <dc:creator>Jörg Schwenk</dc:creator>
  <cp:lastModifiedBy>Schwenk</cp:lastModifiedBy>
  <cp:revision>273</cp:revision>
  <cp:lastPrinted>2011-09-22T16:49:05Z</cp:lastPrinted>
  <dcterms:created xsi:type="dcterms:W3CDTF">2010-04-07T13:17:46Z</dcterms:created>
  <dcterms:modified xsi:type="dcterms:W3CDTF">2012-03-28T08:58:22Z</dcterms:modified>
</cp:coreProperties>
</file>