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5" r:id="rId1"/>
    <p:sldMasterId id="2147483694" r:id="rId2"/>
    <p:sldMasterId id="2147483776" r:id="rId3"/>
  </p:sldMasterIdLst>
  <p:notesMasterIdLst>
    <p:notesMasterId r:id="rId13"/>
  </p:notesMasterIdLst>
  <p:handoutMasterIdLst>
    <p:handoutMasterId r:id="rId14"/>
  </p:handoutMasterIdLst>
  <p:sldIdLst>
    <p:sldId id="276" r:id="rId4"/>
    <p:sldId id="258" r:id="rId5"/>
    <p:sldId id="305" r:id="rId6"/>
    <p:sldId id="290" r:id="rId7"/>
    <p:sldId id="296" r:id="rId8"/>
    <p:sldId id="306" r:id="rId9"/>
    <p:sldId id="285" r:id="rId10"/>
    <p:sldId id="292" r:id="rId11"/>
    <p:sldId id="297" r:id="rId12"/>
  </p:sldIdLst>
  <p:sldSz cx="11522075" cy="6480175"/>
  <p:notesSz cx="67437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4C333"/>
    <a:srgbClr val="89929B"/>
    <a:srgbClr val="FFAF00"/>
    <a:srgbClr val="7F10A2"/>
    <a:srgbClr val="FFD308"/>
    <a:srgbClr val="AF0033"/>
    <a:srgbClr val="A2A6AD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inimized">
    <p:restoredLeft sz="8055" autoAdjust="0"/>
    <p:restoredTop sz="99824" autoAdjust="0"/>
  </p:normalViewPr>
  <p:slideViewPr>
    <p:cSldViewPr>
      <p:cViewPr>
        <p:scale>
          <a:sx n="70" d="100"/>
          <a:sy n="70" d="100"/>
        </p:scale>
        <p:origin x="-138" y="-24"/>
      </p:cViewPr>
      <p:guideLst>
        <p:guide orient="horz" pos="3719"/>
        <p:guide orient="horz" pos="4014"/>
        <p:guide orient="horz" pos="3629"/>
        <p:guide orient="horz" pos="718"/>
        <p:guide orient="horz" pos="625"/>
        <p:guide orient="horz" pos="136"/>
        <p:guide orient="horz" pos="2699"/>
        <p:guide pos="199"/>
        <p:guide pos="7054"/>
        <p:guide pos="5988"/>
        <p:guide pos="295"/>
        <p:guide pos="682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1" d="100"/>
          <a:sy n="151" d="100"/>
        </p:scale>
        <p:origin x="-72" y="4116"/>
      </p:cViewPr>
      <p:guideLst>
        <p:guide orient="horz" pos="3120"/>
        <p:guide pos="2124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kuusisa\Desktop\Useful%20background%20material\MWC_traffic_2012_graphs%20(2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42823928018891"/>
          <c:y val="7.7400244969379139E-2"/>
          <c:w val="0.79236658655442049"/>
          <c:h val="0.78922582677165354"/>
        </c:manualLayout>
      </c:layout>
      <c:barChart>
        <c:barDir val="col"/>
        <c:grouping val="clustered"/>
        <c:ser>
          <c:idx val="0"/>
          <c:order val="0"/>
          <c:tx>
            <c:strRef>
              <c:f>Sheet1!$A$18</c:f>
              <c:strCache>
                <c:ptCount val="1"/>
                <c:pt idx="0">
                  <c:v>Broadband</c:v>
                </c:pt>
              </c:strCache>
            </c:strRef>
          </c:tx>
          <c:spPr>
            <a:solidFill>
              <a:srgbClr val="FFC000"/>
            </a:solidFill>
            <a:ln w="50800">
              <a:noFill/>
            </a:ln>
          </c:spPr>
          <c:cat>
            <c:numRef>
              <c:f>Sheet1!$B$17:$I$17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Sheet1!$B$18:$I$18</c:f>
              <c:numCache>
                <c:formatCode>0.0" Bn"</c:formatCode>
                <c:ptCount val="8"/>
                <c:pt idx="0">
                  <c:v>0.764719812570402</c:v>
                </c:pt>
                <c:pt idx="1">
                  <c:v>1.154626102329029</c:v>
                </c:pt>
                <c:pt idx="2">
                  <c:v>1.665456351694099</c:v>
                </c:pt>
                <c:pt idx="3">
                  <c:v>2.1949715029963657</c:v>
                </c:pt>
                <c:pt idx="4">
                  <c:v>2.7007394577295436</c:v>
                </c:pt>
                <c:pt idx="5">
                  <c:v>3.1570176378591688</c:v>
                </c:pt>
                <c:pt idx="6">
                  <c:v>3.554860543142591</c:v>
                </c:pt>
                <c:pt idx="7">
                  <c:v>3.9527034484260142</c:v>
                </c:pt>
              </c:numCache>
            </c:numRef>
          </c:val>
        </c:ser>
        <c:ser>
          <c:idx val="1"/>
          <c:order val="1"/>
          <c:tx>
            <c:strRef>
              <c:f>Sheet1!$A$19</c:f>
              <c:strCache>
                <c:ptCount val="1"/>
                <c:pt idx="0">
                  <c:v>Total mobile subs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cat>
            <c:numRef>
              <c:f>Sheet1!$B$17:$I$17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Sheet1!$B$19:$I$19</c:f>
              <c:numCache>
                <c:formatCode>0.0" Bn"</c:formatCode>
                <c:ptCount val="8"/>
                <c:pt idx="0">
                  <c:v>3.7772643156374412</c:v>
                </c:pt>
                <c:pt idx="1">
                  <c:v>4.1341830800770705</c:v>
                </c:pt>
                <c:pt idx="2">
                  <c:v>4.4537114610541524</c:v>
                </c:pt>
                <c:pt idx="3">
                  <c:v>4.7361129352055613</c:v>
                </c:pt>
                <c:pt idx="4">
                  <c:v>4.9750340395070296</c:v>
                </c:pt>
                <c:pt idx="5">
                  <c:v>5.1820826733877645</c:v>
                </c:pt>
                <c:pt idx="6">
                  <c:v>5.3737286150094024</c:v>
                </c:pt>
                <c:pt idx="7">
                  <c:v>5.5653745566308546</c:v>
                </c:pt>
              </c:numCache>
            </c:numRef>
          </c:val>
        </c:ser>
        <c:ser>
          <c:idx val="2"/>
          <c:order val="2"/>
          <c:tx>
            <c:v>Smartphones</c:v>
          </c:tx>
          <c:spPr>
            <a:solidFill>
              <a:srgbClr val="C00000"/>
            </a:solidFill>
            <a:ln>
              <a:noFill/>
            </a:ln>
          </c:spPr>
          <c:val>
            <c:numRef>
              <c:f>Sheet1!$B$24:$I$24</c:f>
              <c:numCache>
                <c:formatCode>0.0" Bn"</c:formatCode>
                <c:ptCount val="8"/>
                <c:pt idx="0">
                  <c:v>0.44446775876531075</c:v>
                </c:pt>
                <c:pt idx="1">
                  <c:v>0.74443871203095768</c:v>
                </c:pt>
                <c:pt idx="2">
                  <c:v>1.0613037203963946</c:v>
                </c:pt>
                <c:pt idx="3">
                  <c:v>1.3554135220100101</c:v>
                </c:pt>
                <c:pt idx="4">
                  <c:v>1.636989270173566</c:v>
                </c:pt>
                <c:pt idx="5">
                  <c:v>1.9086493423553199</c:v>
                </c:pt>
                <c:pt idx="6">
                  <c:v>2.1797155544666462</c:v>
                </c:pt>
                <c:pt idx="7">
                  <c:v>2.4502644196265577</c:v>
                </c:pt>
              </c:numCache>
            </c:numRef>
          </c:val>
        </c:ser>
        <c:axId val="90794240"/>
        <c:axId val="90628864"/>
      </c:barChart>
      <c:catAx>
        <c:axId val="90794240"/>
        <c:scaling>
          <c:orientation val="minMax"/>
        </c:scaling>
        <c:axPos val="b"/>
        <c:numFmt formatCode="General" sourceLinked="1"/>
        <c:tickLblPos val="nextTo"/>
        <c:crossAx val="90628864"/>
        <c:crosses val="autoZero"/>
        <c:auto val="1"/>
        <c:lblAlgn val="ctr"/>
        <c:lblOffset val="100"/>
      </c:catAx>
      <c:valAx>
        <c:axId val="90628864"/>
        <c:scaling>
          <c:orientation val="minMax"/>
          <c:max val="6"/>
        </c:scaling>
        <c:axPos val="l"/>
        <c:majorGridlines/>
        <c:numFmt formatCode="0&quot; Bn&quot;" sourceLinked="0"/>
        <c:tickLblPos val="nextTo"/>
        <c:crossAx val="90794240"/>
        <c:crosses val="autoZero"/>
        <c:crossBetween val="between"/>
        <c:majorUnit val="1"/>
      </c:valAx>
      <c:spPr>
        <a:noFill/>
      </c:spPr>
    </c:plotArea>
    <c:plotVisOnly val="1"/>
  </c:chart>
  <c:txPr>
    <a:bodyPr/>
    <a:lstStyle/>
    <a:p>
      <a:pPr>
        <a:defRPr sz="1400">
          <a:solidFill>
            <a:srgbClr val="68717A"/>
          </a:solidFill>
          <a:latin typeface="Arial" pitchFamily="34" charset="0"/>
          <a:cs typeface="Arial" pitchFamily="34" charset="0"/>
        </a:defRPr>
      </a:pPr>
      <a:endParaRPr lang="de-DE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719638"/>
            <a:ext cx="4943475" cy="4481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20" tIns="44416" rIns="90420" bIns="44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Body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925" y="862013"/>
            <a:ext cx="6167438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b="1" dirty="0" smtClean="0"/>
              <a:t>   </a:t>
            </a:r>
            <a:endParaRPr lang="en-US" b="1" dirty="0" smtClean="0"/>
          </a:p>
          <a:p>
            <a:r>
              <a:rPr lang="en-US" b="1" dirty="0" smtClean="0"/>
              <a:t>  </a:t>
            </a:r>
          </a:p>
          <a:p>
            <a:endParaRPr lang="en-US" b="1" dirty="0" smtClean="0"/>
          </a:p>
          <a:p>
            <a:endParaRPr lang="en-US" b="1" dirty="0" smtClean="0">
              <a:cs typeface="Arial" charset="0"/>
            </a:endParaRPr>
          </a:p>
          <a:p>
            <a:r>
              <a:rPr lang="en-US" b="1" dirty="0" smtClean="0">
                <a:cs typeface="Arial" charset="0"/>
              </a:rPr>
              <a:t> 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925" y="860425"/>
            <a:ext cx="6167438" cy="347027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18050"/>
            <a:ext cx="4940300" cy="4483100"/>
          </a:xfrm>
          <a:noFill/>
          <a:ln w="9525"/>
        </p:spPr>
        <p:txBody>
          <a:bodyPr/>
          <a:lstStyle/>
          <a:p>
            <a:endParaRPr lang="en-GB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z="1200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sz="900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766763"/>
            <a:ext cx="6570662" cy="36957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692650"/>
            <a:ext cx="4945062" cy="4460875"/>
          </a:xfrm>
          <a:noFill/>
          <a:ln w="9525"/>
        </p:spPr>
        <p:txBody>
          <a:bodyPr lIns="0" tIns="0" rIns="88907" bIns="44453"/>
          <a:lstStyle/>
          <a:p>
            <a:endParaRPr lang="en-US" sz="7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6388" y="6099175"/>
            <a:ext cx="3836987" cy="125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800"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6" name="Line 9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 userDrawn="1"/>
          </p:nvSpPr>
          <p:spPr bwMode="auto">
            <a:xfrm rot="5400000">
              <a:off x="-80" y="29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 userDrawn="1"/>
          </p:nvSpPr>
          <p:spPr bwMode="auto">
            <a:xfrm rot="5400000">
              <a:off x="-80" y="205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 userDrawn="1"/>
          </p:nvSpPr>
          <p:spPr bwMode="auto">
            <a:xfrm rot="5400000">
              <a:off x="-80" y="211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Line 15"/>
            <p:cNvSpPr>
              <a:spLocks noChangeShapeType="1"/>
            </p:cNvSpPr>
            <p:nvPr userDrawn="1"/>
          </p:nvSpPr>
          <p:spPr bwMode="auto">
            <a:xfrm rot="5400000">
              <a:off x="-80" y="129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Line 16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 userDrawn="1"/>
          </p:nvSpPr>
          <p:spPr bwMode="auto">
            <a:xfrm rot="5400000">
              <a:off x="5839" y="29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 userDrawn="1"/>
          </p:nvSpPr>
          <p:spPr bwMode="auto">
            <a:xfrm rot="5400000">
              <a:off x="5839" y="205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 userDrawn="1"/>
          </p:nvSpPr>
          <p:spPr bwMode="auto">
            <a:xfrm rot="5400000">
              <a:off x="5839" y="211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 userDrawn="1"/>
          </p:nvSpPr>
          <p:spPr bwMode="auto">
            <a:xfrm rot="5400000">
              <a:off x="5839" y="129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3" name="Rectangle 43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2B850702-D6C1-4807-BD5F-AF9E083F62E0}" type="slidenum">
              <a:rPr lang="en-US" sz="800">
                <a:cs typeface="+mn-cs"/>
              </a:rPr>
              <a:pPr eaLnBrk="0" hangingPunct="0">
                <a:tabLst>
                  <a:tab pos="450850" algn="l"/>
                </a:tabLst>
                <a:defRPr/>
              </a:pPr>
              <a:t>‹Nr.›</a:t>
            </a:fld>
            <a:r>
              <a:rPr lang="en-US" sz="800" dirty="0">
                <a:cs typeface="+mn-cs"/>
              </a:rPr>
              <a:t>	© Nokia Siemens Networks 2012</a:t>
            </a:r>
          </a:p>
        </p:txBody>
      </p:sp>
      <p:pic>
        <p:nvPicPr>
          <p:cNvPr id="24" name="Picture 97" descr="NSN_reg_rgb_040"/>
          <p:cNvPicPr>
            <a:picLocks noChangeAspect="1" noChangeArrowheads="1"/>
          </p:cNvPicPr>
          <p:nvPr userDrawn="1"/>
        </p:nvPicPr>
        <p:blipFill>
          <a:blip r:embed="rId2" cstate="print"/>
          <a:srcRect l="1569" t="2911" b="2724"/>
          <a:stretch>
            <a:fillRect/>
          </a:stretch>
        </p:blipFill>
        <p:spPr bwMode="auto">
          <a:xfrm>
            <a:off x="9574213" y="5545138"/>
            <a:ext cx="18097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55"/>
          <p:cNvGrpSpPr>
            <a:grpSpLocks/>
          </p:cNvGrpSpPr>
          <p:nvPr userDrawn="1"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26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28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204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29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130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30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162</a:t>
                </a:r>
              </a:p>
            </p:txBody>
          </p:sp>
          <p:sp>
            <p:nvSpPr>
              <p:cNvPr id="31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173</a:t>
                </a:r>
              </a:p>
            </p:txBody>
          </p:sp>
          <p:sp>
            <p:nvSpPr>
              <p:cNvPr id="32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122</a:t>
                </a:r>
              </a:p>
            </p:txBody>
          </p:sp>
          <p:sp>
            <p:nvSpPr>
              <p:cNvPr id="33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234</a:t>
                </a:r>
              </a:p>
            </p:txBody>
          </p:sp>
          <p:sp>
            <p:nvSpPr>
              <p:cNvPr id="34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170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15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30</a:t>
                </a:r>
              </a:p>
            </p:txBody>
          </p:sp>
          <p:sp>
            <p:nvSpPr>
              <p:cNvPr id="35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0</a:t>
                </a:r>
              </a:p>
            </p:txBody>
          </p:sp>
          <p:sp>
            <p:nvSpPr>
              <p:cNvPr id="36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255</a:t>
                </a:r>
              </a:p>
            </p:txBody>
          </p:sp>
          <p:sp>
            <p:nvSpPr>
              <p:cNvPr id="37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Supporting colors:</a:t>
                </a:r>
              </a:p>
            </p:txBody>
          </p:sp>
          <p:sp>
            <p:nvSpPr>
              <p:cNvPr id="38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60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170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</p:grpSp>
        <p:sp>
          <p:nvSpPr>
            <p:cNvPr id="27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  <a:cs typeface="+mn-cs"/>
                </a:rPr>
                <a:t>Primary colors:</a:t>
              </a:r>
            </a:p>
          </p:txBody>
        </p:sp>
      </p:grpSp>
      <p:sp>
        <p:nvSpPr>
          <p:cNvPr id="75161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20675" y="2016125"/>
            <a:ext cx="10879138" cy="11557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0675" y="3240088"/>
            <a:ext cx="10879138" cy="132715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Rectangle 5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of One - </a:t>
            </a:r>
            <a:r>
              <a:rPr lang="en-US" smtClean="0"/>
              <a:t>September 2011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DE" dirty="0"/>
          </a:p>
        </p:txBody>
      </p:sp>
      <p:sp>
        <p:nvSpPr>
          <p:cNvPr id="3" name="Rectangle 5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of One - </a:t>
            </a:r>
            <a:r>
              <a:rPr lang="en-US" smtClean="0"/>
              <a:t>September 2011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of One - </a:t>
            </a:r>
            <a:r>
              <a:rPr lang="en-US" smtClean="0"/>
              <a:t>September 2011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Rectangle 54"/>
          <p:cNvSpPr>
            <a:spLocks noGrp="1" noChangeArrowheads="1"/>
          </p:cNvSpPr>
          <p:nvPr>
            <p:ph type="ftr" sz="quarter" idx="10"/>
          </p:nvPr>
        </p:nvSpPr>
        <p:spPr>
          <a:xfrm>
            <a:off x="2070100" y="6224588"/>
            <a:ext cx="7616825" cy="1222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Dept. / Author / Date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de-DE" dirty="0"/>
          </a:p>
        </p:txBody>
      </p:sp>
      <p:sp>
        <p:nvSpPr>
          <p:cNvPr id="3" name="Rectangle 54"/>
          <p:cNvSpPr>
            <a:spLocks noGrp="1" noChangeArrowheads="1"/>
          </p:cNvSpPr>
          <p:nvPr>
            <p:ph type="ftr" sz="quarter" idx="10"/>
          </p:nvPr>
        </p:nvSpPr>
        <p:spPr>
          <a:xfrm>
            <a:off x="2070100" y="6224588"/>
            <a:ext cx="7616825" cy="1222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Dept. / Author / Date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/>
          <p:cNvSpPr>
            <a:spLocks noGrp="1" noChangeArrowheads="1"/>
          </p:cNvSpPr>
          <p:nvPr>
            <p:ph type="ftr" sz="quarter" idx="10"/>
          </p:nvPr>
        </p:nvSpPr>
        <p:spPr>
          <a:xfrm>
            <a:off x="2070100" y="6224588"/>
            <a:ext cx="7616825" cy="1222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Dept. / Author / Date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5" name="Line 9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Line 10"/>
            <p:cNvSpPr>
              <a:spLocks noChangeShapeType="1"/>
            </p:cNvSpPr>
            <p:nvPr userDrawn="1"/>
          </p:nvSpPr>
          <p:spPr bwMode="auto">
            <a:xfrm rot="5400000">
              <a:off x="-80" y="29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 userDrawn="1"/>
          </p:nvSpPr>
          <p:spPr bwMode="auto">
            <a:xfrm rot="5400000">
              <a:off x="-80" y="205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Line 12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Line 14"/>
            <p:cNvSpPr>
              <a:spLocks noChangeShapeType="1"/>
            </p:cNvSpPr>
            <p:nvPr userDrawn="1"/>
          </p:nvSpPr>
          <p:spPr bwMode="auto">
            <a:xfrm rot="5400000">
              <a:off x="-80" y="211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 userDrawn="1"/>
          </p:nvSpPr>
          <p:spPr bwMode="auto">
            <a:xfrm rot="5400000">
              <a:off x="-80" y="129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Line 18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 userDrawn="1"/>
          </p:nvSpPr>
          <p:spPr bwMode="auto">
            <a:xfrm rot="5400000">
              <a:off x="5839" y="29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 userDrawn="1"/>
          </p:nvSpPr>
          <p:spPr bwMode="auto">
            <a:xfrm rot="5400000">
              <a:off x="5839" y="205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Line 21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Line 23"/>
            <p:cNvSpPr>
              <a:spLocks noChangeShapeType="1"/>
            </p:cNvSpPr>
            <p:nvPr userDrawn="1"/>
          </p:nvSpPr>
          <p:spPr bwMode="auto">
            <a:xfrm rot="5400000">
              <a:off x="5839" y="211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 userDrawn="1"/>
          </p:nvSpPr>
          <p:spPr bwMode="auto">
            <a:xfrm rot="5400000">
              <a:off x="5839" y="129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22" name="Picture 97" descr="NSN_reg_rgb_040"/>
          <p:cNvPicPr>
            <a:picLocks noChangeAspect="1" noChangeArrowheads="1"/>
          </p:cNvPicPr>
          <p:nvPr userDrawn="1"/>
        </p:nvPicPr>
        <p:blipFill>
          <a:blip r:embed="rId2" cstate="print"/>
          <a:srcRect l="1569" t="2911" b="2724"/>
          <a:stretch>
            <a:fillRect/>
          </a:stretch>
        </p:blipFill>
        <p:spPr bwMode="auto">
          <a:xfrm>
            <a:off x="9574213" y="5545138"/>
            <a:ext cx="18097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55"/>
          <p:cNvGrpSpPr>
            <a:grpSpLocks/>
          </p:cNvGrpSpPr>
          <p:nvPr userDrawn="1"/>
        </p:nvGrpSpPr>
        <p:grpSpPr bwMode="auto">
          <a:xfrm>
            <a:off x="1008063" y="6480175"/>
            <a:ext cx="6850062" cy="169863"/>
            <a:chOff x="408" y="4343"/>
            <a:chExt cx="3424" cy="113"/>
          </a:xfrm>
        </p:grpSpPr>
        <p:grpSp>
          <p:nvGrpSpPr>
            <p:cNvPr id="24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26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204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27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130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28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162</a:t>
                </a:r>
              </a:p>
            </p:txBody>
          </p:sp>
          <p:sp>
            <p:nvSpPr>
              <p:cNvPr id="29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173</a:t>
                </a:r>
              </a:p>
            </p:txBody>
          </p:sp>
          <p:sp>
            <p:nvSpPr>
              <p:cNvPr id="30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122</a:t>
                </a:r>
              </a:p>
            </p:txBody>
          </p:sp>
          <p:sp>
            <p:nvSpPr>
              <p:cNvPr id="31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234</a:t>
                </a:r>
              </a:p>
            </p:txBody>
          </p:sp>
          <p:sp>
            <p:nvSpPr>
              <p:cNvPr id="32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170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15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30</a:t>
                </a:r>
              </a:p>
            </p:txBody>
          </p:sp>
          <p:sp>
            <p:nvSpPr>
              <p:cNvPr id="33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0</a:t>
                </a:r>
              </a:p>
            </p:txBody>
          </p:sp>
          <p:sp>
            <p:nvSpPr>
              <p:cNvPr id="34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255</a:t>
                </a:r>
              </a:p>
            </p:txBody>
          </p:sp>
          <p:sp>
            <p:nvSpPr>
              <p:cNvPr id="35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Supporting colors:</a:t>
                </a:r>
              </a:p>
            </p:txBody>
          </p:sp>
          <p:sp>
            <p:nvSpPr>
              <p:cNvPr id="36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60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170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</p:grpSp>
        <p:sp>
          <p:nvSpPr>
            <p:cNvPr id="25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  <a:cs typeface="+mn-cs"/>
                </a:rPr>
                <a:t>Primary colors:</a:t>
              </a:r>
            </a:p>
          </p:txBody>
        </p:sp>
      </p:grpSp>
      <p:sp>
        <p:nvSpPr>
          <p:cNvPr id="75366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20675" y="992188"/>
            <a:ext cx="10879138" cy="11557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0675" y="2216151"/>
            <a:ext cx="10879138" cy="132715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37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2089150" y="6357938"/>
            <a:ext cx="7616825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Dept. / Author / Date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Dept. / Author / Date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 descr="NSN_reg_rgb_040"/>
          <p:cNvPicPr>
            <a:picLocks noChangeAspect="1" noChangeArrowheads="1"/>
          </p:cNvPicPr>
          <p:nvPr userDrawn="1"/>
        </p:nvPicPr>
        <p:blipFill>
          <a:blip r:embed="rId2" cstate="print"/>
          <a:srcRect b="2724"/>
          <a:stretch>
            <a:fillRect/>
          </a:stretch>
        </p:blipFill>
        <p:spPr bwMode="auto">
          <a:xfrm>
            <a:off x="134938" y="134938"/>
            <a:ext cx="18383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29013"/>
            <a:ext cx="115220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7" name="Line 9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 userDrawn="1"/>
          </p:nvSpPr>
          <p:spPr bwMode="auto">
            <a:xfrm rot="5400000">
              <a:off x="-80" y="29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 rot="5400000">
              <a:off x="-80" y="205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 userDrawn="1"/>
          </p:nvSpPr>
          <p:spPr bwMode="auto">
            <a:xfrm rot="5400000">
              <a:off x="-80" y="211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 userDrawn="1"/>
          </p:nvSpPr>
          <p:spPr bwMode="auto">
            <a:xfrm rot="5400000">
              <a:off x="-80" y="129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 userDrawn="1"/>
          </p:nvSpPr>
          <p:spPr bwMode="auto">
            <a:xfrm>
              <a:off x="155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 userDrawn="1"/>
          </p:nvSpPr>
          <p:spPr bwMode="auto">
            <a:xfrm rot="5400000">
              <a:off x="5839" y="29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 userDrawn="1"/>
          </p:nvSpPr>
          <p:spPr bwMode="auto">
            <a:xfrm rot="5400000">
              <a:off x="5839" y="2058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0" name="Line 22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Line 23"/>
            <p:cNvSpPr>
              <a:spLocks noChangeShapeType="1"/>
            </p:cNvSpPr>
            <p:nvPr userDrawn="1"/>
          </p:nvSpPr>
          <p:spPr bwMode="auto">
            <a:xfrm rot="5400000">
              <a:off x="5839" y="211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Line 24"/>
            <p:cNvSpPr>
              <a:spLocks noChangeShapeType="1"/>
            </p:cNvSpPr>
            <p:nvPr userDrawn="1"/>
          </p:nvSpPr>
          <p:spPr bwMode="auto">
            <a:xfrm rot="5400000">
              <a:off x="5839" y="129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Rectangle 43"/>
          <p:cNvSpPr>
            <a:spLocks noChangeArrowheads="1"/>
          </p:cNvSpPr>
          <p:nvPr userDrawn="1"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8A6E073B-08DB-419B-BFBC-BD2A858DBC65}" type="slidenum">
              <a:rPr lang="en-US" sz="800">
                <a:solidFill>
                  <a:srgbClr val="000000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‹Nr.›</a:t>
            </a:fld>
            <a:r>
              <a:rPr lang="en-US" sz="800" dirty="0">
                <a:solidFill>
                  <a:srgbClr val="000000"/>
                </a:solidFill>
              </a:rPr>
              <a:t>	© Nokia Siemens Networks 2012</a:t>
            </a:r>
          </a:p>
        </p:txBody>
      </p:sp>
      <p:grpSp>
        <p:nvGrpSpPr>
          <p:cNvPr id="25" name="Group 47"/>
          <p:cNvGrpSpPr>
            <a:grpSpLocks/>
          </p:cNvGrpSpPr>
          <p:nvPr userDrawn="1"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26" name="Group 48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28" name="AutoShape 49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D308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211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8</a:t>
                </a:r>
              </a:p>
            </p:txBody>
          </p:sp>
          <p:sp>
            <p:nvSpPr>
              <p:cNvPr id="29" name="AutoShape 50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A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175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30" name="AutoShape 51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7F10A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16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162</a:t>
                </a:r>
              </a:p>
            </p:txBody>
          </p:sp>
          <p:sp>
            <p:nvSpPr>
              <p:cNvPr id="31" name="AutoShape 52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163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166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173</a:t>
                </a:r>
              </a:p>
            </p:txBody>
          </p:sp>
          <p:sp>
            <p:nvSpPr>
              <p:cNvPr id="32" name="AutoShape 53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104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113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122</a:t>
                </a:r>
              </a:p>
            </p:txBody>
          </p:sp>
          <p:sp>
            <p:nvSpPr>
              <p:cNvPr id="33" name="AutoShape 54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234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234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234</a:t>
                </a:r>
              </a:p>
            </p:txBody>
          </p:sp>
          <p:sp>
            <p:nvSpPr>
              <p:cNvPr id="34" name="AutoShape 55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F0033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175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51</a:t>
                </a:r>
              </a:p>
            </p:txBody>
          </p:sp>
          <p:sp>
            <p:nvSpPr>
              <p:cNvPr id="35" name="AutoShape 56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0</a:t>
                </a:r>
              </a:p>
            </p:txBody>
          </p:sp>
          <p:sp>
            <p:nvSpPr>
              <p:cNvPr id="36" name="AutoShape 57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255</a:t>
                </a:r>
              </a:p>
            </p:txBody>
          </p:sp>
          <p:sp>
            <p:nvSpPr>
              <p:cNvPr id="37" name="Rectangle 58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Supporting colors:</a:t>
                </a:r>
              </a:p>
            </p:txBody>
          </p:sp>
          <p:sp>
            <p:nvSpPr>
              <p:cNvPr id="38" name="AutoShape 59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34C333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52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195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51</a:t>
                </a:r>
              </a:p>
            </p:txBody>
          </p:sp>
        </p:grpSp>
        <p:sp>
          <p:nvSpPr>
            <p:cNvPr id="27" name="Rectangle 60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r>
                <a:rPr lang="en-US" sz="600" b="1" dirty="0">
                  <a:solidFill>
                    <a:srgbClr val="FFFFFF"/>
                  </a:solidFill>
                </a:rPr>
                <a:t>Primary colors:</a:t>
              </a:r>
            </a:p>
          </p:txBody>
        </p:sp>
      </p:grpSp>
      <p:sp>
        <p:nvSpPr>
          <p:cNvPr id="39" name="Rectangle 74"/>
          <p:cNvSpPr/>
          <p:nvPr userDrawn="1"/>
        </p:nvSpPr>
        <p:spPr bwMode="auto">
          <a:xfrm>
            <a:off x="1728788" y="3960813"/>
            <a:ext cx="2303462" cy="35877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 defTabSz="762000" eaLnBrk="0" hangingPunct="0">
              <a:lnSpc>
                <a:spcPct val="90000"/>
              </a:lnSpc>
              <a:spcBef>
                <a:spcPct val="30000"/>
              </a:spcBef>
              <a:buClr>
                <a:srgbClr val="FFD308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Rectangle 75"/>
          <p:cNvSpPr/>
          <p:nvPr userDrawn="1"/>
        </p:nvSpPr>
        <p:spPr bwMode="auto">
          <a:xfrm>
            <a:off x="2881313" y="4184650"/>
            <a:ext cx="1150937" cy="3429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 defTabSz="762000" eaLnBrk="0" hangingPunct="0">
              <a:lnSpc>
                <a:spcPct val="90000"/>
              </a:lnSpc>
              <a:spcBef>
                <a:spcPct val="30000"/>
              </a:spcBef>
              <a:buClr>
                <a:srgbClr val="FFD308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48469" y="1265039"/>
            <a:ext cx="10081120" cy="11557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8469" y="2633190"/>
            <a:ext cx="10081120" cy="1182961"/>
          </a:xfrm>
        </p:spPr>
        <p:txBody>
          <a:bodyPr/>
          <a:lstStyle>
            <a:lvl1pPr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675" y="212725"/>
            <a:ext cx="108791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0595" name="Text Box 3"/>
          <p:cNvSpPr txBox="1">
            <a:spLocks noChangeArrowheads="1"/>
          </p:cNvSpPr>
          <p:nvPr/>
        </p:nvSpPr>
        <p:spPr bwMode="auto">
          <a:xfrm>
            <a:off x="306388" y="6099175"/>
            <a:ext cx="3836987" cy="125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800">
              <a:cs typeface="+mn-cs"/>
            </a:endParaRPr>
          </a:p>
        </p:txBody>
      </p:sp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750600" name="Line 8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0601" name="Line 9"/>
            <p:cNvSpPr>
              <a:spLocks noChangeShapeType="1"/>
            </p:cNvSpPr>
            <p:nvPr userDrawn="1"/>
          </p:nvSpPr>
          <p:spPr bwMode="auto">
            <a:xfrm rot="5400000">
              <a:off x="-80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0602" name="Line 10"/>
            <p:cNvSpPr>
              <a:spLocks noChangeShapeType="1"/>
            </p:cNvSpPr>
            <p:nvPr userDrawn="1"/>
          </p:nvSpPr>
          <p:spPr bwMode="auto">
            <a:xfrm rot="5400000">
              <a:off x="-80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0603" name="Line 11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0604" name="Line 12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0605" name="Line 13"/>
            <p:cNvSpPr>
              <a:spLocks noChangeShapeType="1"/>
            </p:cNvSpPr>
            <p:nvPr userDrawn="1"/>
          </p:nvSpPr>
          <p:spPr bwMode="auto">
            <a:xfrm rot="5400000">
              <a:off x="-80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0606" name="Line 14"/>
            <p:cNvSpPr>
              <a:spLocks noChangeShapeType="1"/>
            </p:cNvSpPr>
            <p:nvPr userDrawn="1"/>
          </p:nvSpPr>
          <p:spPr bwMode="auto">
            <a:xfrm rot="5400000">
              <a:off x="-80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0607" name="Line 15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0608" name="Line 16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0609" name="Line 17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0610" name="Line 18"/>
            <p:cNvSpPr>
              <a:spLocks noChangeShapeType="1"/>
            </p:cNvSpPr>
            <p:nvPr userDrawn="1"/>
          </p:nvSpPr>
          <p:spPr bwMode="auto">
            <a:xfrm rot="5400000">
              <a:off x="5839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0611" name="Line 19"/>
            <p:cNvSpPr>
              <a:spLocks noChangeShapeType="1"/>
            </p:cNvSpPr>
            <p:nvPr userDrawn="1"/>
          </p:nvSpPr>
          <p:spPr bwMode="auto">
            <a:xfrm rot="5400000">
              <a:off x="5839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0612" name="Line 20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0613" name="Line 21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0614" name="Line 22"/>
            <p:cNvSpPr>
              <a:spLocks noChangeShapeType="1"/>
            </p:cNvSpPr>
            <p:nvPr userDrawn="1"/>
          </p:nvSpPr>
          <p:spPr bwMode="auto">
            <a:xfrm rot="5400000">
              <a:off x="5839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0615" name="Line 23"/>
            <p:cNvSpPr>
              <a:spLocks noChangeShapeType="1"/>
            </p:cNvSpPr>
            <p:nvPr userDrawn="1"/>
          </p:nvSpPr>
          <p:spPr bwMode="auto">
            <a:xfrm rot="5400000">
              <a:off x="5839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053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130300"/>
            <a:ext cx="10885488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0634" name="Rectangle 42"/>
          <p:cNvSpPr>
            <a:spLocks noChangeArrowheads="1"/>
          </p:cNvSpPr>
          <p:nvPr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14724C09-80E2-4694-9D49-A01E757D1A0E}" type="slidenum">
              <a:rPr lang="en-US" sz="800">
                <a:cs typeface="+mn-cs"/>
              </a:rPr>
              <a:pPr eaLnBrk="0" hangingPunct="0">
                <a:tabLst>
                  <a:tab pos="450850" algn="l"/>
                </a:tabLst>
                <a:defRPr/>
              </a:pPr>
              <a:t>‹Nr.›</a:t>
            </a:fld>
            <a:r>
              <a:rPr lang="en-US" sz="800" dirty="0">
                <a:cs typeface="+mn-cs"/>
              </a:rPr>
              <a:t>	© Nokia Siemens Networks 2012</a:t>
            </a:r>
          </a:p>
        </p:txBody>
      </p:sp>
      <p:pic>
        <p:nvPicPr>
          <p:cNvPr id="2055" name="Picture 79" descr="NSN_reg_rgb_030"/>
          <p:cNvPicPr>
            <a:picLocks noChangeAspect="1" noChangeArrowheads="1"/>
          </p:cNvPicPr>
          <p:nvPr/>
        </p:nvPicPr>
        <p:blipFill>
          <a:blip r:embed="rId6" cstate="print"/>
          <a:srcRect l="2087" t="3871"/>
          <a:stretch>
            <a:fillRect/>
          </a:stretch>
        </p:blipFill>
        <p:spPr bwMode="auto">
          <a:xfrm>
            <a:off x="9999663" y="5765800"/>
            <a:ext cx="1349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6" name="Group 55"/>
          <p:cNvGrpSpPr>
            <a:grpSpLocks/>
          </p:cNvGrpSpPr>
          <p:nvPr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2057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48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204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49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130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50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162</a:t>
                </a:r>
              </a:p>
            </p:txBody>
          </p:sp>
          <p:sp>
            <p:nvSpPr>
              <p:cNvPr id="51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173</a:t>
                </a:r>
              </a:p>
            </p:txBody>
          </p:sp>
          <p:sp>
            <p:nvSpPr>
              <p:cNvPr id="52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122</a:t>
                </a:r>
              </a:p>
            </p:txBody>
          </p:sp>
          <p:sp>
            <p:nvSpPr>
              <p:cNvPr id="53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234</a:t>
                </a:r>
              </a:p>
            </p:txBody>
          </p:sp>
          <p:sp>
            <p:nvSpPr>
              <p:cNvPr id="54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170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15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30</a:t>
                </a:r>
              </a:p>
            </p:txBody>
          </p:sp>
          <p:sp>
            <p:nvSpPr>
              <p:cNvPr id="55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0</a:t>
                </a:r>
              </a:p>
            </p:txBody>
          </p:sp>
          <p:sp>
            <p:nvSpPr>
              <p:cNvPr id="56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255</a:t>
                </a:r>
              </a:p>
            </p:txBody>
          </p:sp>
          <p:sp>
            <p:nvSpPr>
              <p:cNvPr id="57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Supporting colors:</a:t>
                </a:r>
              </a:p>
            </p:txBody>
          </p:sp>
          <p:sp>
            <p:nvSpPr>
              <p:cNvPr id="58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60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170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</p:grpSp>
        <p:sp>
          <p:nvSpPr>
            <p:cNvPr id="47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  <a:cs typeface="+mn-cs"/>
                </a:rPr>
                <a:t>Primary colors: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000">
          <a:solidFill>
            <a:schemeClr val="tx1"/>
          </a:solidFill>
          <a:latin typeface="+mn-lt"/>
        </a:defRPr>
      </a:lvl2pPr>
      <a:lvl3pPr marL="561975" indent="-2794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7921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949325" indent="-1555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5pPr>
      <a:lvl6pPr marL="14065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6pPr>
      <a:lvl7pPr marL="18637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7pPr>
      <a:lvl8pPr marL="23209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8pPr>
      <a:lvl9pPr marL="27781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675" y="212725"/>
            <a:ext cx="108791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2643" name="Text Box 3"/>
          <p:cNvSpPr txBox="1">
            <a:spLocks noChangeArrowheads="1"/>
          </p:cNvSpPr>
          <p:nvPr/>
        </p:nvSpPr>
        <p:spPr bwMode="auto">
          <a:xfrm>
            <a:off x="306388" y="6099175"/>
            <a:ext cx="3836987" cy="125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800">
              <a:cs typeface="+mn-cs"/>
            </a:endParaRPr>
          </a:p>
        </p:txBody>
      </p:sp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752648" name="Line 8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49" name="Line 9"/>
            <p:cNvSpPr>
              <a:spLocks noChangeShapeType="1"/>
            </p:cNvSpPr>
            <p:nvPr userDrawn="1"/>
          </p:nvSpPr>
          <p:spPr bwMode="auto">
            <a:xfrm rot="5400000">
              <a:off x="-80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50" name="Line 10"/>
            <p:cNvSpPr>
              <a:spLocks noChangeShapeType="1"/>
            </p:cNvSpPr>
            <p:nvPr userDrawn="1"/>
          </p:nvSpPr>
          <p:spPr bwMode="auto">
            <a:xfrm rot="5400000">
              <a:off x="-80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51" name="Line 11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52" name="Line 12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53" name="Line 13"/>
            <p:cNvSpPr>
              <a:spLocks noChangeShapeType="1"/>
            </p:cNvSpPr>
            <p:nvPr userDrawn="1"/>
          </p:nvSpPr>
          <p:spPr bwMode="auto">
            <a:xfrm rot="5400000">
              <a:off x="-80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54" name="Line 14"/>
            <p:cNvSpPr>
              <a:spLocks noChangeShapeType="1"/>
            </p:cNvSpPr>
            <p:nvPr userDrawn="1"/>
          </p:nvSpPr>
          <p:spPr bwMode="auto">
            <a:xfrm rot="5400000">
              <a:off x="-80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55" name="Line 15"/>
            <p:cNvSpPr>
              <a:spLocks noChangeShapeType="1"/>
            </p:cNvSpPr>
            <p:nvPr userDrawn="1"/>
          </p:nvSpPr>
          <p:spPr bwMode="auto">
            <a:xfrm>
              <a:off x="160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56" name="Line 16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57" name="Line 17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58" name="Line 18"/>
            <p:cNvSpPr>
              <a:spLocks noChangeShapeType="1"/>
            </p:cNvSpPr>
            <p:nvPr userDrawn="1"/>
          </p:nvSpPr>
          <p:spPr bwMode="auto">
            <a:xfrm rot="5400000">
              <a:off x="5839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59" name="Line 19"/>
            <p:cNvSpPr>
              <a:spLocks noChangeShapeType="1"/>
            </p:cNvSpPr>
            <p:nvPr userDrawn="1"/>
          </p:nvSpPr>
          <p:spPr bwMode="auto">
            <a:xfrm rot="5400000">
              <a:off x="5839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60" name="Line 20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61" name="Line 21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62" name="Line 22"/>
            <p:cNvSpPr>
              <a:spLocks noChangeShapeType="1"/>
            </p:cNvSpPr>
            <p:nvPr userDrawn="1"/>
          </p:nvSpPr>
          <p:spPr bwMode="auto">
            <a:xfrm rot="5400000">
              <a:off x="5839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2663" name="Line 23"/>
            <p:cNvSpPr>
              <a:spLocks noChangeShapeType="1"/>
            </p:cNvSpPr>
            <p:nvPr userDrawn="1"/>
          </p:nvSpPr>
          <p:spPr bwMode="auto">
            <a:xfrm rot="5400000">
              <a:off x="5839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07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130300"/>
            <a:ext cx="10885488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268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70100" y="6224588"/>
            <a:ext cx="76168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Dept. / Author / Date</a:t>
            </a:r>
          </a:p>
        </p:txBody>
      </p:sp>
      <p:pic>
        <p:nvPicPr>
          <p:cNvPr id="3079" name="Picture 79" descr="NSN_reg_rgb_030"/>
          <p:cNvPicPr>
            <a:picLocks noChangeAspect="1" noChangeArrowheads="1"/>
          </p:cNvPicPr>
          <p:nvPr/>
        </p:nvPicPr>
        <p:blipFill>
          <a:blip r:embed="rId6" cstate="print"/>
          <a:srcRect l="2087" t="3871"/>
          <a:stretch>
            <a:fillRect/>
          </a:stretch>
        </p:blipFill>
        <p:spPr bwMode="auto">
          <a:xfrm>
            <a:off x="9999663" y="5765800"/>
            <a:ext cx="1349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0" name="Group 55"/>
          <p:cNvGrpSpPr>
            <a:grpSpLocks/>
          </p:cNvGrpSpPr>
          <p:nvPr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3082" name="Group 56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48" name="AutoShape 57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204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49" name="AutoShape 58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130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  <p:sp>
            <p:nvSpPr>
              <p:cNvPr id="50" name="AutoShape 59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G 16</a:t>
                </a:r>
                <a:br>
                  <a:rPr lang="en-US" sz="600" b="1" dirty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 dirty="0">
                    <a:solidFill>
                      <a:srgbClr val="FFFFFF"/>
                    </a:solidFill>
                    <a:cs typeface="+mn-cs"/>
                  </a:rPr>
                  <a:t>B 162</a:t>
                </a:r>
              </a:p>
            </p:txBody>
          </p:sp>
          <p:sp>
            <p:nvSpPr>
              <p:cNvPr id="51" name="AutoShape 60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163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166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173</a:t>
                </a:r>
              </a:p>
            </p:txBody>
          </p:sp>
          <p:sp>
            <p:nvSpPr>
              <p:cNvPr id="52" name="AutoShape 61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104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113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122</a:t>
                </a:r>
              </a:p>
            </p:txBody>
          </p:sp>
          <p:sp>
            <p:nvSpPr>
              <p:cNvPr id="53" name="AutoShape 62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234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234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234</a:t>
                </a:r>
              </a:p>
            </p:txBody>
          </p:sp>
          <p:sp>
            <p:nvSpPr>
              <p:cNvPr id="54" name="AutoShape 63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170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15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30</a:t>
                </a:r>
              </a:p>
            </p:txBody>
          </p:sp>
          <p:sp>
            <p:nvSpPr>
              <p:cNvPr id="55" name="AutoShape 64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0</a:t>
                </a:r>
              </a:p>
            </p:txBody>
          </p:sp>
          <p:sp>
            <p:nvSpPr>
              <p:cNvPr id="56" name="AutoShape 65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255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255</a:t>
                </a:r>
              </a:p>
            </p:txBody>
          </p:sp>
          <p:sp>
            <p:nvSpPr>
              <p:cNvPr id="57" name="Rectangle 66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Supporting colors:</a:t>
                </a:r>
              </a:p>
            </p:txBody>
          </p:sp>
          <p:sp>
            <p:nvSpPr>
              <p:cNvPr id="58" name="AutoShape 67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chemeClr val="accent1"/>
                  </a:buClr>
                  <a:defRPr/>
                </a:pP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R 60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G 170 </a:t>
                </a:r>
                <a:br>
                  <a:rPr lang="en-US" sz="600" b="1">
                    <a:solidFill>
                      <a:srgbClr val="FFFFFF"/>
                    </a:solidFill>
                    <a:cs typeface="+mn-cs"/>
                  </a:rPr>
                </a:br>
                <a:r>
                  <a:rPr lang="en-US" sz="600" b="1">
                    <a:solidFill>
                      <a:srgbClr val="FFFFFF"/>
                    </a:solidFill>
                    <a:cs typeface="+mn-cs"/>
                  </a:rPr>
                  <a:t>B  0</a:t>
                </a:r>
              </a:p>
            </p:txBody>
          </p:sp>
        </p:grpSp>
        <p:sp>
          <p:nvSpPr>
            <p:cNvPr id="47" name="Rectangle 68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chemeClr val="accent1"/>
                </a:buClr>
                <a:defRPr/>
              </a:pPr>
              <a:r>
                <a:rPr lang="en-US" sz="600" b="1">
                  <a:solidFill>
                    <a:srgbClr val="FFFFFF"/>
                  </a:solidFill>
                  <a:cs typeface="+mn-cs"/>
                </a:rPr>
                <a:t>Primary colors:</a:t>
              </a:r>
            </a:p>
          </p:txBody>
        </p:sp>
      </p:grpSp>
      <p:sp>
        <p:nvSpPr>
          <p:cNvPr id="39" name="Rectangle 42"/>
          <p:cNvSpPr>
            <a:spLocks noChangeArrowheads="1"/>
          </p:cNvSpPr>
          <p:nvPr userDrawn="1"/>
        </p:nvSpPr>
        <p:spPr bwMode="auto">
          <a:xfrm>
            <a:off x="360363" y="6156325"/>
            <a:ext cx="26876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EFD4A954-5B0F-43D7-9EF9-E769517FF77D}" type="slidenum">
              <a:rPr lang="en-US" sz="800">
                <a:cs typeface="+mn-cs"/>
              </a:rPr>
              <a:pPr eaLnBrk="0" hangingPunct="0">
                <a:tabLst>
                  <a:tab pos="450850" algn="l"/>
                </a:tabLst>
                <a:defRPr/>
              </a:pPr>
              <a:t>‹Nr.›</a:t>
            </a:fld>
            <a:r>
              <a:rPr lang="en-US" sz="800" dirty="0">
                <a:cs typeface="+mn-cs"/>
              </a:rPr>
              <a:t>	© Nokia Siemens Networks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85" r:id="rId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000">
          <a:solidFill>
            <a:schemeClr val="tx1"/>
          </a:solidFill>
          <a:latin typeface="+mn-lt"/>
        </a:defRPr>
      </a:lvl2pPr>
      <a:lvl3pPr marL="561975" indent="-2794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7921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957263" indent="-1635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5pPr>
      <a:lvl6pPr marL="1414463" indent="-1635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6pPr>
      <a:lvl7pPr marL="1871663" indent="-1635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7pPr>
      <a:lvl8pPr marL="2328863" indent="-1635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8pPr>
      <a:lvl9pPr marL="2786063" indent="-1635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675" y="212725"/>
            <a:ext cx="108791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0595" name="Text Box 3"/>
          <p:cNvSpPr txBox="1">
            <a:spLocks noChangeArrowheads="1"/>
          </p:cNvSpPr>
          <p:nvPr/>
        </p:nvSpPr>
        <p:spPr bwMode="auto">
          <a:xfrm>
            <a:off x="306388" y="6099175"/>
            <a:ext cx="3836987" cy="125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800" dirty="0">
              <a:solidFill>
                <a:srgbClr val="000000"/>
              </a:solidFill>
            </a:endParaRPr>
          </a:p>
        </p:txBody>
      </p:sp>
      <p:grpSp>
        <p:nvGrpSpPr>
          <p:cNvPr id="4100" name="Group 7"/>
          <p:cNvGrpSpPr>
            <a:grpSpLocks/>
          </p:cNvGrpSpPr>
          <p:nvPr/>
        </p:nvGrpSpPr>
        <p:grpSpPr bwMode="auto">
          <a:xfrm>
            <a:off x="-271463" y="-204788"/>
            <a:ext cx="12063413" cy="6889751"/>
            <a:chOff x="-136" y="-136"/>
            <a:chExt cx="6031" cy="4592"/>
          </a:xfrm>
        </p:grpSpPr>
        <p:sp>
          <p:nvSpPr>
            <p:cNvPr id="750600" name="Line 8"/>
            <p:cNvSpPr>
              <a:spLocks noChangeShapeType="1"/>
            </p:cNvSpPr>
            <p:nvPr userDrawn="1"/>
          </p:nvSpPr>
          <p:spPr bwMode="auto">
            <a:xfrm>
              <a:off x="158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0601" name="Line 9"/>
            <p:cNvSpPr>
              <a:spLocks noChangeShapeType="1"/>
            </p:cNvSpPr>
            <p:nvPr userDrawn="1"/>
          </p:nvSpPr>
          <p:spPr bwMode="auto">
            <a:xfrm rot="5400000">
              <a:off x="-80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0602" name="Line 10"/>
            <p:cNvSpPr>
              <a:spLocks noChangeShapeType="1"/>
            </p:cNvSpPr>
            <p:nvPr userDrawn="1"/>
          </p:nvSpPr>
          <p:spPr bwMode="auto">
            <a:xfrm rot="5400000">
              <a:off x="-80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0603" name="Line 11"/>
            <p:cNvSpPr>
              <a:spLocks noChangeShapeType="1"/>
            </p:cNvSpPr>
            <p:nvPr userDrawn="1"/>
          </p:nvSpPr>
          <p:spPr bwMode="auto">
            <a:xfrm rot="5400000">
              <a:off x="-80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0604" name="Line 12"/>
            <p:cNvSpPr>
              <a:spLocks noChangeShapeType="1"/>
            </p:cNvSpPr>
            <p:nvPr userDrawn="1"/>
          </p:nvSpPr>
          <p:spPr bwMode="auto">
            <a:xfrm rot="5400000">
              <a:off x="-80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0605" name="Line 13"/>
            <p:cNvSpPr>
              <a:spLocks noChangeShapeType="1"/>
            </p:cNvSpPr>
            <p:nvPr userDrawn="1"/>
          </p:nvSpPr>
          <p:spPr bwMode="auto">
            <a:xfrm rot="5400000">
              <a:off x="-80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0606" name="Line 14"/>
            <p:cNvSpPr>
              <a:spLocks noChangeShapeType="1"/>
            </p:cNvSpPr>
            <p:nvPr userDrawn="1"/>
          </p:nvSpPr>
          <p:spPr bwMode="auto">
            <a:xfrm rot="5400000">
              <a:off x="-80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0607" name="Line 15"/>
            <p:cNvSpPr>
              <a:spLocks noChangeShapeType="1"/>
            </p:cNvSpPr>
            <p:nvPr userDrawn="1"/>
          </p:nvSpPr>
          <p:spPr bwMode="auto">
            <a:xfrm>
              <a:off x="155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0608" name="Line 16"/>
            <p:cNvSpPr>
              <a:spLocks noChangeShapeType="1"/>
            </p:cNvSpPr>
            <p:nvPr userDrawn="1"/>
          </p:nvSpPr>
          <p:spPr bwMode="auto">
            <a:xfrm>
              <a:off x="5602" y="4343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0609" name="Line 17"/>
            <p:cNvSpPr>
              <a:spLocks noChangeShapeType="1"/>
            </p:cNvSpPr>
            <p:nvPr userDrawn="1"/>
          </p:nvSpPr>
          <p:spPr bwMode="auto">
            <a:xfrm>
              <a:off x="5602" y="-13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0610" name="Line 18"/>
            <p:cNvSpPr>
              <a:spLocks noChangeShapeType="1"/>
            </p:cNvSpPr>
            <p:nvPr userDrawn="1"/>
          </p:nvSpPr>
          <p:spPr bwMode="auto">
            <a:xfrm rot="5400000">
              <a:off x="5839" y="697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0611" name="Line 19"/>
            <p:cNvSpPr>
              <a:spLocks noChangeShapeType="1"/>
            </p:cNvSpPr>
            <p:nvPr userDrawn="1"/>
          </p:nvSpPr>
          <p:spPr bwMode="auto">
            <a:xfrm rot="5400000">
              <a:off x="5839" y="60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0612" name="Line 20"/>
            <p:cNvSpPr>
              <a:spLocks noChangeShapeType="1"/>
            </p:cNvSpPr>
            <p:nvPr userDrawn="1"/>
          </p:nvSpPr>
          <p:spPr bwMode="auto">
            <a:xfrm rot="5400000">
              <a:off x="5839" y="41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0613" name="Line 21"/>
            <p:cNvSpPr>
              <a:spLocks noChangeShapeType="1"/>
            </p:cNvSpPr>
            <p:nvPr userDrawn="1"/>
          </p:nvSpPr>
          <p:spPr bwMode="auto">
            <a:xfrm rot="5400000">
              <a:off x="5839" y="388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0614" name="Line 22"/>
            <p:cNvSpPr>
              <a:spLocks noChangeShapeType="1"/>
            </p:cNvSpPr>
            <p:nvPr userDrawn="1"/>
          </p:nvSpPr>
          <p:spPr bwMode="auto">
            <a:xfrm rot="5400000">
              <a:off x="5839" y="378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0615" name="Line 23"/>
            <p:cNvSpPr>
              <a:spLocks noChangeShapeType="1"/>
            </p:cNvSpPr>
            <p:nvPr userDrawn="1"/>
          </p:nvSpPr>
          <p:spPr bwMode="auto">
            <a:xfrm rot="5400000">
              <a:off x="5839" y="90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101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130300"/>
            <a:ext cx="10885488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0634" name="Rectangle 42"/>
          <p:cNvSpPr>
            <a:spLocks noChangeArrowheads="1"/>
          </p:cNvSpPr>
          <p:nvPr/>
        </p:nvSpPr>
        <p:spPr bwMode="auto">
          <a:xfrm>
            <a:off x="320675" y="6224588"/>
            <a:ext cx="26876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50850" algn="l"/>
              </a:tabLst>
              <a:defRPr/>
            </a:pPr>
            <a:fld id="{BC3DC42A-58E6-4FBD-9F8F-ABEC127E76AA}" type="slidenum">
              <a:rPr lang="en-US" sz="800">
                <a:solidFill>
                  <a:srgbClr val="000000"/>
                </a:solidFill>
              </a:rPr>
              <a:pPr eaLnBrk="0" hangingPunct="0">
                <a:tabLst>
                  <a:tab pos="450850" algn="l"/>
                </a:tabLst>
                <a:defRPr/>
              </a:pPr>
              <a:t>‹Nr.›</a:t>
            </a:fld>
            <a:r>
              <a:rPr lang="en-US" sz="800" dirty="0">
                <a:solidFill>
                  <a:srgbClr val="000000"/>
                </a:solidFill>
              </a:rPr>
              <a:t>	© Nokia Siemens Networks 2011</a:t>
            </a:r>
          </a:p>
        </p:txBody>
      </p:sp>
      <p:grpSp>
        <p:nvGrpSpPr>
          <p:cNvPr id="4103" name="Group 46"/>
          <p:cNvGrpSpPr>
            <a:grpSpLocks/>
          </p:cNvGrpSpPr>
          <p:nvPr/>
        </p:nvGrpSpPr>
        <p:grpSpPr bwMode="auto">
          <a:xfrm>
            <a:off x="815975" y="6515100"/>
            <a:ext cx="6850063" cy="169863"/>
            <a:chOff x="408" y="4343"/>
            <a:chExt cx="3424" cy="113"/>
          </a:xfrm>
        </p:grpSpPr>
        <p:grpSp>
          <p:nvGrpSpPr>
            <p:cNvPr id="4106" name="Group 47"/>
            <p:cNvGrpSpPr>
              <a:grpSpLocks/>
            </p:cNvGrpSpPr>
            <p:nvPr userDrawn="1"/>
          </p:nvGrpSpPr>
          <p:grpSpPr bwMode="auto">
            <a:xfrm>
              <a:off x="929" y="4343"/>
              <a:ext cx="2903" cy="113"/>
              <a:chOff x="929" y="4343"/>
              <a:chExt cx="2903" cy="113"/>
            </a:xfrm>
          </p:grpSpPr>
          <p:sp>
            <p:nvSpPr>
              <p:cNvPr id="750640" name="AutoShape 48"/>
              <p:cNvSpPr>
                <a:spLocks noChangeArrowheads="1"/>
              </p:cNvSpPr>
              <p:nvPr/>
            </p:nvSpPr>
            <p:spPr bwMode="auto">
              <a:xfrm>
                <a:off x="929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D308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211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8</a:t>
                </a:r>
              </a:p>
            </p:txBody>
          </p:sp>
          <p:sp>
            <p:nvSpPr>
              <p:cNvPr id="750641" name="AutoShape 49"/>
              <p:cNvSpPr>
                <a:spLocks noChangeArrowheads="1"/>
              </p:cNvSpPr>
              <p:nvPr/>
            </p:nvSpPr>
            <p:spPr bwMode="auto">
              <a:xfrm>
                <a:off x="115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A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175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0</a:t>
                </a:r>
              </a:p>
            </p:txBody>
          </p:sp>
          <p:sp>
            <p:nvSpPr>
              <p:cNvPr id="750642" name="AutoShape 50"/>
              <p:cNvSpPr>
                <a:spLocks noChangeArrowheads="1"/>
              </p:cNvSpPr>
              <p:nvPr/>
            </p:nvSpPr>
            <p:spPr bwMode="auto">
              <a:xfrm>
                <a:off x="138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7F10A2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127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16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162</a:t>
                </a:r>
              </a:p>
            </p:txBody>
          </p:sp>
          <p:sp>
            <p:nvSpPr>
              <p:cNvPr id="750643" name="AutoShape 51"/>
              <p:cNvSpPr>
                <a:spLocks noChangeArrowheads="1"/>
              </p:cNvSpPr>
              <p:nvPr/>
            </p:nvSpPr>
            <p:spPr bwMode="auto">
              <a:xfrm>
                <a:off x="297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2A6A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163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166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173</a:t>
                </a:r>
              </a:p>
            </p:txBody>
          </p:sp>
          <p:sp>
            <p:nvSpPr>
              <p:cNvPr id="750644" name="AutoShape 52"/>
              <p:cNvSpPr>
                <a:spLocks noChangeArrowheads="1"/>
              </p:cNvSpPr>
              <p:nvPr/>
            </p:nvSpPr>
            <p:spPr bwMode="auto">
              <a:xfrm>
                <a:off x="2743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68717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104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113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122</a:t>
                </a:r>
              </a:p>
            </p:txBody>
          </p:sp>
          <p:sp>
            <p:nvSpPr>
              <p:cNvPr id="750645" name="AutoShape 53"/>
              <p:cNvSpPr>
                <a:spLocks noChangeArrowheads="1"/>
              </p:cNvSpPr>
              <p:nvPr/>
            </p:nvSpPr>
            <p:spPr bwMode="auto">
              <a:xfrm>
                <a:off x="3197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234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234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234</a:t>
                </a:r>
              </a:p>
            </p:txBody>
          </p:sp>
          <p:sp>
            <p:nvSpPr>
              <p:cNvPr id="750646" name="AutoShape 54"/>
              <p:cNvSpPr>
                <a:spLocks noChangeArrowheads="1"/>
              </p:cNvSpPr>
              <p:nvPr/>
            </p:nvSpPr>
            <p:spPr bwMode="auto">
              <a:xfrm>
                <a:off x="3424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AF0033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175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51</a:t>
                </a:r>
              </a:p>
            </p:txBody>
          </p:sp>
          <p:sp>
            <p:nvSpPr>
              <p:cNvPr id="750647" name="AutoShape 55"/>
              <p:cNvSpPr>
                <a:spLocks noChangeArrowheads="1"/>
              </p:cNvSpPr>
              <p:nvPr/>
            </p:nvSpPr>
            <p:spPr bwMode="auto">
              <a:xfrm>
                <a:off x="2516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0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0</a:t>
                </a:r>
              </a:p>
            </p:txBody>
          </p:sp>
          <p:sp>
            <p:nvSpPr>
              <p:cNvPr id="750648" name="AutoShape 56"/>
              <p:cNvSpPr>
                <a:spLocks noChangeArrowheads="1"/>
              </p:cNvSpPr>
              <p:nvPr/>
            </p:nvSpPr>
            <p:spPr bwMode="auto">
              <a:xfrm>
                <a:off x="2290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255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255</a:t>
                </a:r>
              </a:p>
            </p:txBody>
          </p:sp>
          <p:sp>
            <p:nvSpPr>
              <p:cNvPr id="750649" name="Rectangle 57"/>
              <p:cNvSpPr>
                <a:spLocks noChangeArrowheads="1"/>
              </p:cNvSpPr>
              <p:nvPr/>
            </p:nvSpPr>
            <p:spPr bwMode="auto">
              <a:xfrm>
                <a:off x="1761" y="4343"/>
                <a:ext cx="49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0" rIns="36000" bIns="0" anchor="ctr"/>
              <a:lstStyle/>
              <a:p>
                <a:pPr algn="r"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Supporting colors:</a:t>
                </a:r>
              </a:p>
            </p:txBody>
          </p:sp>
          <p:sp>
            <p:nvSpPr>
              <p:cNvPr id="750650" name="AutoShape 58"/>
              <p:cNvSpPr>
                <a:spLocks noChangeArrowheads="1"/>
              </p:cNvSpPr>
              <p:nvPr userDrawn="1"/>
            </p:nvSpPr>
            <p:spPr bwMode="auto">
              <a:xfrm>
                <a:off x="3651" y="4343"/>
                <a:ext cx="181" cy="113"/>
              </a:xfrm>
              <a:prstGeom prst="roundRect">
                <a:avLst>
                  <a:gd name="adj" fmla="val 16667"/>
                </a:avLst>
              </a:prstGeom>
              <a:solidFill>
                <a:srgbClr val="34C333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18000" tIns="252000" rIns="18000" bIns="0"/>
              <a:lstStyle/>
              <a:p>
                <a:pPr defTabSz="76200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FFD308"/>
                  </a:buClr>
                  <a:defRPr/>
                </a:pPr>
                <a:r>
                  <a:rPr lang="en-US" sz="600" b="1" dirty="0">
                    <a:solidFill>
                      <a:srgbClr val="FFFFFF"/>
                    </a:solidFill>
                  </a:rPr>
                  <a:t>R 52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G 195 </a:t>
                </a:r>
                <a:br>
                  <a:rPr lang="en-US" sz="600" b="1" dirty="0">
                    <a:solidFill>
                      <a:srgbClr val="FFFFFF"/>
                    </a:solidFill>
                  </a:rPr>
                </a:br>
                <a:r>
                  <a:rPr lang="en-US" sz="600" b="1" dirty="0">
                    <a:solidFill>
                      <a:srgbClr val="FFFFFF"/>
                    </a:solidFill>
                  </a:rPr>
                  <a:t>B  51</a:t>
                </a:r>
              </a:p>
            </p:txBody>
          </p:sp>
        </p:grpSp>
        <p:sp>
          <p:nvSpPr>
            <p:cNvPr id="750651" name="Rectangle 59"/>
            <p:cNvSpPr>
              <a:spLocks noChangeArrowheads="1"/>
            </p:cNvSpPr>
            <p:nvPr userDrawn="1"/>
          </p:nvSpPr>
          <p:spPr bwMode="auto">
            <a:xfrm>
              <a:off x="408" y="4343"/>
              <a:ext cx="49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8000" tIns="0" rIns="36000" bIns="0" anchor="ctr"/>
            <a:lstStyle/>
            <a:p>
              <a:pPr algn="r" defTabSz="762000" eaLnBrk="0" hangingPunct="0">
                <a:spcBef>
                  <a:spcPct val="15000"/>
                </a:spcBef>
                <a:spcAft>
                  <a:spcPct val="15000"/>
                </a:spcAft>
                <a:buClr>
                  <a:srgbClr val="FFD308"/>
                </a:buClr>
                <a:defRPr/>
              </a:pPr>
              <a:r>
                <a:rPr lang="en-US" sz="600" b="1" dirty="0">
                  <a:solidFill>
                    <a:srgbClr val="FFFFFF"/>
                  </a:solidFill>
                </a:rPr>
                <a:t>Primary colors:</a:t>
              </a:r>
            </a:p>
          </p:txBody>
        </p:sp>
      </p:grpSp>
      <p:pic>
        <p:nvPicPr>
          <p:cNvPr id="4104" name="Picture 79" descr="NSN_reg_rgb_030"/>
          <p:cNvPicPr>
            <a:picLocks noChangeAspect="1" noChangeArrowheads="1"/>
          </p:cNvPicPr>
          <p:nvPr/>
        </p:nvPicPr>
        <p:blipFill>
          <a:blip r:embed="rId6" cstate="print"/>
          <a:srcRect l="2087" t="3871"/>
          <a:stretch>
            <a:fillRect/>
          </a:stretch>
        </p:blipFill>
        <p:spPr bwMode="auto">
          <a:xfrm>
            <a:off x="9999663" y="5765800"/>
            <a:ext cx="1349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70100" y="6224588"/>
            <a:ext cx="76168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defRPr sz="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Network of One - </a:t>
            </a:r>
            <a:r>
              <a:rPr lang="en-US" smtClean="0"/>
              <a:t>September 2011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86" r:id="rId2"/>
    <p:sldLayoutId id="2147484087" r:id="rId3"/>
    <p:sldLayoutId id="2147484088" r:id="rId4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000">
          <a:solidFill>
            <a:schemeClr val="tx1"/>
          </a:solidFill>
          <a:latin typeface="+mn-lt"/>
        </a:defRPr>
      </a:lvl2pPr>
      <a:lvl3pPr marL="561975" indent="-2794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7921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949325" indent="-1555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5pPr>
      <a:lvl6pPr marL="14065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6pPr>
      <a:lvl7pPr marL="18637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7pPr>
      <a:lvl8pPr marL="23209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8pPr>
      <a:lvl9pPr marL="2778125" indent="-1555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tags" Target="../tags/tag3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tags" Target="../tags/tag2.xml"/><Relationship Id="rId16" Type="http://schemas.openxmlformats.org/officeDocument/2006/relationships/image" Target="../media/image31.png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 sz="quarter"/>
          </p:nvPr>
        </p:nvSpPr>
        <p:spPr>
          <a:xfrm>
            <a:off x="647700" y="1265238"/>
            <a:ext cx="10082213" cy="1155700"/>
          </a:xfrm>
        </p:spPr>
        <p:txBody>
          <a:bodyPr/>
          <a:lstStyle/>
          <a:p>
            <a:pPr eaLnBrk="1" hangingPunct="1"/>
            <a:r>
              <a:rPr lang="de-DE" dirty="0" smtClean="0"/>
              <a:t>Sicherheit in </a:t>
            </a:r>
            <a:r>
              <a:rPr lang="de-DE" dirty="0" smtClean="0"/>
              <a:t>Telekommunikationsnetzen - </a:t>
            </a:r>
            <a:r>
              <a:rPr lang="de-DE" dirty="0" smtClean="0"/>
              <a:t>neueste </a:t>
            </a:r>
            <a:r>
              <a:rPr lang="de-DE" dirty="0" smtClean="0"/>
              <a:t>Entwicklungen</a:t>
            </a:r>
            <a:endParaRPr lang="de-DE" dirty="0" smtClean="0"/>
          </a:p>
        </p:txBody>
      </p:sp>
      <p:sp>
        <p:nvSpPr>
          <p:cNvPr id="13315" name="Subtitle 4"/>
          <p:cNvSpPr>
            <a:spLocks noGrp="1"/>
          </p:cNvSpPr>
          <p:nvPr>
            <p:ph type="subTitle" sz="quarter" idx="1"/>
          </p:nvPr>
        </p:nvSpPr>
        <p:spPr>
          <a:xfrm>
            <a:off x="647700" y="2633663"/>
            <a:ext cx="10082213" cy="1182687"/>
          </a:xfrm>
        </p:spPr>
        <p:txBody>
          <a:bodyPr/>
          <a:lstStyle/>
          <a:p>
            <a:r>
              <a:rPr lang="en-US" dirty="0" smtClean="0"/>
              <a:t>Thorsten Schneider</a:t>
            </a:r>
          </a:p>
          <a:p>
            <a:r>
              <a:rPr lang="en-US" dirty="0" smtClean="0"/>
              <a:t>Head of Security </a:t>
            </a:r>
            <a:r>
              <a:rPr lang="en-US" dirty="0" smtClean="0"/>
              <a:t>Business at Nokia </a:t>
            </a:r>
            <a:r>
              <a:rPr lang="en-US" dirty="0" smtClean="0"/>
              <a:t>Siemens Networks</a:t>
            </a:r>
          </a:p>
          <a:p>
            <a:pPr eaLnBrk="1" hangingPunct="1"/>
            <a:endParaRPr lang="en-US" sz="16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uppieren 96"/>
          <p:cNvGrpSpPr>
            <a:grpSpLocks/>
          </p:cNvGrpSpPr>
          <p:nvPr/>
        </p:nvGrpSpPr>
        <p:grpSpPr bwMode="auto">
          <a:xfrm>
            <a:off x="325438" y="1143000"/>
            <a:ext cx="10871200" cy="4618038"/>
            <a:chOff x="325037" y="1143593"/>
            <a:chExt cx="10872000" cy="4617445"/>
          </a:xfrm>
        </p:grpSpPr>
        <p:pic>
          <p:nvPicPr>
            <p:cNvPr id="98" name="Picture 32" descr="NoO_16x9_v01.jpg"/>
            <p:cNvPicPr>
              <a:picLocks noChangeAspect="1"/>
            </p:cNvPicPr>
            <p:nvPr/>
          </p:nvPicPr>
          <p:blipFill rotWithShape="1">
            <a:blip r:embed="rId3" cstate="print"/>
            <a:srcRect t="15482" b="8986"/>
            <a:stretch/>
          </p:blipFill>
          <p:spPr bwMode="auto">
            <a:xfrm>
              <a:off x="325037" y="1143593"/>
              <a:ext cx="10872000" cy="4617445"/>
            </a:xfrm>
            <a:prstGeom prst="roundRect">
              <a:avLst>
                <a:gd name="adj" fmla="val 330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84706"/>
                    <a:invGamma/>
                  </a:schemeClr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  <a:effectLst/>
          </p:spPr>
        </p:pic>
        <p:sp>
          <p:nvSpPr>
            <p:cNvPr id="14414" name="Rechteck 98"/>
            <p:cNvSpPr>
              <a:spLocks noChangeArrowheads="1"/>
            </p:cNvSpPr>
            <p:nvPr/>
          </p:nvSpPr>
          <p:spPr bwMode="auto">
            <a:xfrm>
              <a:off x="5040957" y="1367879"/>
              <a:ext cx="864096" cy="216024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en-US"/>
            </a:p>
          </p:txBody>
        </p:sp>
      </p:grpSp>
      <p:sp>
        <p:nvSpPr>
          <p:cNvPr id="90" name="Freeform 132"/>
          <p:cNvSpPr>
            <a:spLocks/>
          </p:cNvSpPr>
          <p:nvPr/>
        </p:nvSpPr>
        <p:spPr bwMode="auto">
          <a:xfrm>
            <a:off x="5988485" y="1851375"/>
            <a:ext cx="659347" cy="652514"/>
          </a:xfrm>
          <a:custGeom>
            <a:avLst/>
            <a:gdLst>
              <a:gd name="T0" fmla="*/ 156 w 400"/>
              <a:gd name="T1" fmla="*/ 397 h 397"/>
              <a:gd name="T2" fmla="*/ 161 w 400"/>
              <a:gd name="T3" fmla="*/ 396 h 397"/>
              <a:gd name="T4" fmla="*/ 283 w 400"/>
              <a:gd name="T5" fmla="*/ 229 h 397"/>
              <a:gd name="T6" fmla="*/ 355 w 400"/>
              <a:gd name="T7" fmla="*/ 229 h 397"/>
              <a:gd name="T8" fmla="*/ 400 w 400"/>
              <a:gd name="T9" fmla="*/ 199 h 397"/>
              <a:gd name="T10" fmla="*/ 357 w 400"/>
              <a:gd name="T11" fmla="*/ 170 h 397"/>
              <a:gd name="T12" fmla="*/ 283 w 400"/>
              <a:gd name="T13" fmla="*/ 170 h 397"/>
              <a:gd name="T14" fmla="*/ 162 w 400"/>
              <a:gd name="T15" fmla="*/ 3 h 397"/>
              <a:gd name="T16" fmla="*/ 157 w 400"/>
              <a:gd name="T17" fmla="*/ 0 h 397"/>
              <a:gd name="T18" fmla="*/ 116 w 400"/>
              <a:gd name="T19" fmla="*/ 1 h 397"/>
              <a:gd name="T20" fmla="*/ 112 w 400"/>
              <a:gd name="T21" fmla="*/ 3 h 397"/>
              <a:gd name="T22" fmla="*/ 111 w 400"/>
              <a:gd name="T23" fmla="*/ 8 h 397"/>
              <a:gd name="T24" fmla="*/ 181 w 400"/>
              <a:gd name="T25" fmla="*/ 173 h 397"/>
              <a:gd name="T26" fmla="*/ 67 w 400"/>
              <a:gd name="T27" fmla="*/ 174 h 397"/>
              <a:gd name="T28" fmla="*/ 32 w 400"/>
              <a:gd name="T29" fmla="*/ 130 h 397"/>
              <a:gd name="T30" fmla="*/ 29 w 400"/>
              <a:gd name="T31" fmla="*/ 128 h 397"/>
              <a:gd name="T32" fmla="*/ 5 w 400"/>
              <a:gd name="T33" fmla="*/ 128 h 397"/>
              <a:gd name="T34" fmla="*/ 0 w 400"/>
              <a:gd name="T35" fmla="*/ 130 h 397"/>
              <a:gd name="T36" fmla="*/ 0 w 400"/>
              <a:gd name="T37" fmla="*/ 134 h 397"/>
              <a:gd name="T38" fmla="*/ 0 w 400"/>
              <a:gd name="T39" fmla="*/ 134 h 397"/>
              <a:gd name="T40" fmla="*/ 18 w 400"/>
              <a:gd name="T41" fmla="*/ 199 h 397"/>
              <a:gd name="T42" fmla="*/ 2 w 400"/>
              <a:gd name="T43" fmla="*/ 264 h 397"/>
              <a:gd name="T44" fmla="*/ 3 w 400"/>
              <a:gd name="T45" fmla="*/ 269 h 397"/>
              <a:gd name="T46" fmla="*/ 6 w 400"/>
              <a:gd name="T47" fmla="*/ 271 h 397"/>
              <a:gd name="T48" fmla="*/ 27 w 400"/>
              <a:gd name="T49" fmla="*/ 272 h 397"/>
              <a:gd name="T50" fmla="*/ 32 w 400"/>
              <a:gd name="T51" fmla="*/ 269 h 397"/>
              <a:gd name="T52" fmla="*/ 67 w 400"/>
              <a:gd name="T53" fmla="*/ 221 h 397"/>
              <a:gd name="T54" fmla="*/ 183 w 400"/>
              <a:gd name="T55" fmla="*/ 224 h 397"/>
              <a:gd name="T56" fmla="*/ 114 w 400"/>
              <a:gd name="T57" fmla="*/ 391 h 397"/>
              <a:gd name="T58" fmla="*/ 114 w 400"/>
              <a:gd name="T59" fmla="*/ 396 h 397"/>
              <a:gd name="T60" fmla="*/ 119 w 400"/>
              <a:gd name="T61" fmla="*/ 397 h 397"/>
              <a:gd name="T62" fmla="*/ 156 w 400"/>
              <a:gd name="T63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97">
                <a:moveTo>
                  <a:pt x="156" y="397"/>
                </a:moveTo>
                <a:cubicBezTo>
                  <a:pt x="157" y="397"/>
                  <a:pt x="159" y="397"/>
                  <a:pt x="161" y="396"/>
                </a:cubicBezTo>
                <a:cubicBezTo>
                  <a:pt x="283" y="229"/>
                  <a:pt x="283" y="229"/>
                  <a:pt x="283" y="229"/>
                </a:cubicBezTo>
                <a:cubicBezTo>
                  <a:pt x="355" y="229"/>
                  <a:pt x="355" y="229"/>
                  <a:pt x="355" y="229"/>
                </a:cubicBezTo>
                <a:cubicBezTo>
                  <a:pt x="394" y="229"/>
                  <a:pt x="400" y="207"/>
                  <a:pt x="400" y="199"/>
                </a:cubicBezTo>
                <a:cubicBezTo>
                  <a:pt x="400" y="186"/>
                  <a:pt x="386" y="170"/>
                  <a:pt x="357" y="170"/>
                </a:cubicBezTo>
                <a:cubicBezTo>
                  <a:pt x="283" y="170"/>
                  <a:pt x="283" y="170"/>
                  <a:pt x="283" y="170"/>
                </a:cubicBezTo>
                <a:cubicBezTo>
                  <a:pt x="162" y="3"/>
                  <a:pt x="162" y="3"/>
                  <a:pt x="162" y="3"/>
                </a:cubicBezTo>
                <a:cubicBezTo>
                  <a:pt x="161" y="1"/>
                  <a:pt x="159" y="0"/>
                  <a:pt x="157" y="0"/>
                </a:cubicBezTo>
                <a:cubicBezTo>
                  <a:pt x="116" y="1"/>
                  <a:pt x="116" y="1"/>
                  <a:pt x="116" y="1"/>
                </a:cubicBezTo>
                <a:cubicBezTo>
                  <a:pt x="114" y="1"/>
                  <a:pt x="112" y="1"/>
                  <a:pt x="112" y="3"/>
                </a:cubicBezTo>
                <a:cubicBezTo>
                  <a:pt x="111" y="4"/>
                  <a:pt x="111" y="6"/>
                  <a:pt x="111" y="8"/>
                </a:cubicBezTo>
                <a:cubicBezTo>
                  <a:pt x="181" y="173"/>
                  <a:pt x="181" y="173"/>
                  <a:pt x="181" y="173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32" y="130"/>
                  <a:pt x="32" y="130"/>
                  <a:pt x="32" y="130"/>
                </a:cubicBezTo>
                <a:cubicBezTo>
                  <a:pt x="32" y="128"/>
                  <a:pt x="30" y="128"/>
                  <a:pt x="29" y="128"/>
                </a:cubicBezTo>
                <a:cubicBezTo>
                  <a:pt x="5" y="128"/>
                  <a:pt x="5" y="128"/>
                  <a:pt x="5" y="128"/>
                </a:cubicBezTo>
                <a:cubicBezTo>
                  <a:pt x="3" y="128"/>
                  <a:pt x="2" y="130"/>
                  <a:pt x="0" y="130"/>
                </a:cubicBezTo>
                <a:cubicBezTo>
                  <a:pt x="0" y="131"/>
                  <a:pt x="0" y="133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18" y="199"/>
                  <a:pt x="18" y="199"/>
                  <a:pt x="18" y="199"/>
                </a:cubicBezTo>
                <a:cubicBezTo>
                  <a:pt x="2" y="264"/>
                  <a:pt x="2" y="264"/>
                  <a:pt x="2" y="264"/>
                </a:cubicBezTo>
                <a:cubicBezTo>
                  <a:pt x="2" y="266"/>
                  <a:pt x="2" y="268"/>
                  <a:pt x="3" y="269"/>
                </a:cubicBezTo>
                <a:cubicBezTo>
                  <a:pt x="3" y="271"/>
                  <a:pt x="5" y="271"/>
                  <a:pt x="6" y="271"/>
                </a:cubicBezTo>
                <a:cubicBezTo>
                  <a:pt x="27" y="272"/>
                  <a:pt x="27" y="272"/>
                  <a:pt x="27" y="272"/>
                </a:cubicBezTo>
                <a:cubicBezTo>
                  <a:pt x="29" y="272"/>
                  <a:pt x="32" y="271"/>
                  <a:pt x="32" y="269"/>
                </a:cubicBezTo>
                <a:cubicBezTo>
                  <a:pt x="67" y="221"/>
                  <a:pt x="67" y="221"/>
                  <a:pt x="67" y="221"/>
                </a:cubicBezTo>
                <a:cubicBezTo>
                  <a:pt x="183" y="224"/>
                  <a:pt x="183" y="224"/>
                  <a:pt x="183" y="224"/>
                </a:cubicBezTo>
                <a:cubicBezTo>
                  <a:pt x="114" y="391"/>
                  <a:pt x="114" y="391"/>
                  <a:pt x="114" y="391"/>
                </a:cubicBezTo>
                <a:cubicBezTo>
                  <a:pt x="112" y="393"/>
                  <a:pt x="112" y="394"/>
                  <a:pt x="114" y="396"/>
                </a:cubicBezTo>
                <a:cubicBezTo>
                  <a:pt x="114" y="397"/>
                  <a:pt x="117" y="397"/>
                  <a:pt x="119" y="397"/>
                </a:cubicBezTo>
                <a:lnTo>
                  <a:pt x="156" y="397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  <a:scene3d>
            <a:camera prst="isometricTopUp"/>
            <a:lightRig rig="threePt" dir="t"/>
          </a:scene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is vital for our society and economy</a:t>
            </a:r>
            <a:br>
              <a:rPr lang="en-US" dirty="0" smtClean="0"/>
            </a:br>
            <a:r>
              <a:rPr lang="en-US" dirty="0" smtClean="0"/>
              <a:t>– security is mandatory and even more critical in the future</a:t>
            </a:r>
          </a:p>
        </p:txBody>
      </p:sp>
      <p:sp>
        <p:nvSpPr>
          <p:cNvPr id="14341" name="Content Placeholder 8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4" name="Abgerundetes Rechteck 103"/>
          <p:cNvSpPr/>
          <p:nvPr/>
        </p:nvSpPr>
        <p:spPr bwMode="auto">
          <a:xfrm>
            <a:off x="319088" y="1143000"/>
            <a:ext cx="2555875" cy="1044575"/>
          </a:xfrm>
          <a:prstGeom prst="roundRect">
            <a:avLst>
              <a:gd name="adj" fmla="val 14590"/>
            </a:avLst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50000" rIns="90000" bIns="46800"/>
          <a:lstStyle/>
          <a:p>
            <a:pPr defTabSz="762000">
              <a:buClr>
                <a:srgbClr val="7F10A2"/>
              </a:buClr>
              <a:buSzPct val="110000"/>
              <a:defRPr/>
            </a:pPr>
            <a:r>
              <a:rPr lang="en-US" sz="1400">
                <a:solidFill>
                  <a:schemeClr val="tx1"/>
                </a:solidFill>
                <a:cs typeface="Arial" charset="0"/>
                <a:sym typeface="Wingdings" pitchFamily="2" charset="2"/>
              </a:rPr>
              <a:t>“Always connected”, social networks, e-life</a:t>
            </a:r>
          </a:p>
        </p:txBody>
      </p:sp>
      <p:sp>
        <p:nvSpPr>
          <p:cNvPr id="105" name="AutoShape 38"/>
          <p:cNvSpPr>
            <a:spLocks noChangeArrowheads="1"/>
          </p:cNvSpPr>
          <p:nvPr/>
        </p:nvSpPr>
        <p:spPr bwMode="auto">
          <a:xfrm>
            <a:off x="319088" y="1143000"/>
            <a:ext cx="2555875" cy="433388"/>
          </a:xfrm>
          <a:prstGeom prst="round2SameRect">
            <a:avLst>
              <a:gd name="adj1" fmla="val 35117"/>
              <a:gd name="adj2" fmla="val 0"/>
            </a:avLst>
          </a:prstGeom>
          <a:gradFill>
            <a:gsLst>
              <a:gs pos="0">
                <a:schemeClr val="hlink">
                  <a:gamma/>
                  <a:tint val="56471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</p:spPr>
        <p:txBody>
          <a:bodyPr lIns="90000" tIns="90000" rIns="54000" bIns="46800"/>
          <a:lstStyle/>
          <a:p>
            <a:pPr defTabSz="762000" eaLnBrk="0" hangingPunct="0">
              <a:lnSpc>
                <a:spcPct val="90000"/>
              </a:lnSpc>
              <a:spcBef>
                <a:spcPct val="30000"/>
              </a:spcBef>
              <a:buClr>
                <a:srgbClr val="FFD308"/>
              </a:buClr>
              <a:tabLst>
                <a:tab pos="715963" algn="l"/>
              </a:tabLst>
              <a:defRPr/>
            </a:pPr>
            <a:r>
              <a:rPr lang="en-US" sz="1600" b="1" dirty="0">
                <a:solidFill>
                  <a:srgbClr val="FFFFFF"/>
                </a:solidFill>
              </a:rPr>
              <a:t>Consumers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0" name="Abgerundetes Rechteck 109"/>
          <p:cNvSpPr/>
          <p:nvPr/>
        </p:nvSpPr>
        <p:spPr bwMode="auto">
          <a:xfrm>
            <a:off x="325438" y="4716463"/>
            <a:ext cx="2555875" cy="1044575"/>
          </a:xfrm>
          <a:prstGeom prst="roundRect">
            <a:avLst>
              <a:gd name="adj" fmla="val 14590"/>
            </a:avLst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50000" rIns="90000" bIns="46800"/>
          <a:lstStyle/>
          <a:p>
            <a:pPr defTabSz="762000">
              <a:buClr>
                <a:schemeClr val="accent4"/>
              </a:buClr>
              <a:buSzPct val="110000"/>
              <a:defRPr/>
            </a:pPr>
            <a:r>
              <a:rPr lang="en-US" sz="1400" dirty="0">
                <a:sym typeface="Wingdings" pitchFamily="2" charset="2"/>
              </a:rPr>
              <a:t>Work from everywhere,</a:t>
            </a:r>
            <a:br>
              <a:rPr lang="en-US" sz="1400" dirty="0">
                <a:sym typeface="Wingdings" pitchFamily="2" charset="2"/>
              </a:rPr>
            </a:br>
            <a:r>
              <a:rPr lang="en-US" sz="1400" dirty="0">
                <a:sym typeface="Wingdings" pitchFamily="2" charset="2"/>
              </a:rPr>
              <a:t>cloud services, smartphones </a:t>
            </a:r>
          </a:p>
        </p:txBody>
      </p:sp>
      <p:sp>
        <p:nvSpPr>
          <p:cNvPr id="111" name="AutoShape 7"/>
          <p:cNvSpPr>
            <a:spLocks noChangeArrowheads="1"/>
          </p:cNvSpPr>
          <p:nvPr/>
        </p:nvSpPr>
        <p:spPr bwMode="auto">
          <a:xfrm>
            <a:off x="325438" y="4716463"/>
            <a:ext cx="2555875" cy="431800"/>
          </a:xfrm>
          <a:prstGeom prst="round2SameRect">
            <a:avLst>
              <a:gd name="adj1" fmla="val 35117"/>
              <a:gd name="adj2" fmla="val 0"/>
            </a:avLst>
          </a:prstGeom>
          <a:gradFill>
            <a:gsLst>
              <a:gs pos="0">
                <a:srgbClr val="FFC000"/>
              </a:gs>
              <a:gs pos="100000">
                <a:schemeClr val="accent2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</p:spPr>
        <p:txBody>
          <a:bodyPr lIns="90000" tIns="90000" rIns="54000" bIns="46800"/>
          <a:lstStyle/>
          <a:p>
            <a:pPr defTabSz="762000" eaLnBrk="0" hangingPunct="0">
              <a:lnSpc>
                <a:spcPct val="90000"/>
              </a:lnSpc>
              <a:spcBef>
                <a:spcPct val="30000"/>
              </a:spcBef>
              <a:buClr>
                <a:srgbClr val="FFD308"/>
              </a:buClr>
              <a:tabLst>
                <a:tab pos="715963" algn="l"/>
              </a:tabLst>
              <a:defRPr/>
            </a:pPr>
            <a:r>
              <a:rPr lang="en-US" sz="1600" b="1" dirty="0">
                <a:solidFill>
                  <a:schemeClr val="bg1"/>
                </a:solidFill>
              </a:rPr>
              <a:t>Enterprises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7" name="Abgerundetes Rechteck 116"/>
          <p:cNvSpPr/>
          <p:nvPr/>
        </p:nvSpPr>
        <p:spPr bwMode="auto">
          <a:xfrm>
            <a:off x="8643938" y="4716463"/>
            <a:ext cx="2555875" cy="1044575"/>
          </a:xfrm>
          <a:prstGeom prst="roundRect">
            <a:avLst>
              <a:gd name="adj" fmla="val 14600"/>
            </a:avLst>
          </a:prstGeom>
          <a:ln w="28575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50000" rIns="90000" bIns="46800"/>
          <a:lstStyle/>
          <a:p>
            <a:pPr defTabSz="762000">
              <a:buClr>
                <a:srgbClr val="7F10A2"/>
              </a:buClr>
              <a:buSzPct val="110000"/>
              <a:defRPr/>
            </a:pPr>
            <a:r>
              <a:rPr lang="en-US" sz="1400" dirty="0">
                <a:solidFill>
                  <a:schemeClr val="tx1"/>
                </a:solidFill>
                <a:cs typeface="Arial" charset="0"/>
                <a:sym typeface="Wingdings" pitchFamily="2" charset="2"/>
              </a:rPr>
              <a:t>Broadband penetration &amp; connected world, e-services</a:t>
            </a:r>
          </a:p>
        </p:txBody>
      </p:sp>
      <p:sp>
        <p:nvSpPr>
          <p:cNvPr id="118" name="AutoShape 11"/>
          <p:cNvSpPr>
            <a:spLocks noChangeArrowheads="1"/>
          </p:cNvSpPr>
          <p:nvPr/>
        </p:nvSpPr>
        <p:spPr bwMode="auto">
          <a:xfrm>
            <a:off x="8643938" y="4716463"/>
            <a:ext cx="2555875" cy="431800"/>
          </a:xfrm>
          <a:prstGeom prst="round2SameRect">
            <a:avLst>
              <a:gd name="adj1" fmla="val 35117"/>
              <a:gd name="adj2" fmla="val 0"/>
            </a:avLst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0000" tIns="90000" rIns="54000" bIns="46800"/>
          <a:lstStyle/>
          <a:p>
            <a:pPr defTabSz="762000" eaLnBrk="0" hangingPunct="0">
              <a:lnSpc>
                <a:spcPct val="90000"/>
              </a:lnSpc>
              <a:spcBef>
                <a:spcPct val="30000"/>
              </a:spcBef>
              <a:buClr>
                <a:srgbClr val="FFD308"/>
              </a:buClr>
              <a:tabLst>
                <a:tab pos="715963" algn="l"/>
              </a:tabLst>
              <a:defRPr/>
            </a:pPr>
            <a:r>
              <a:rPr lang="en-US" sz="1600" b="1" dirty="0">
                <a:solidFill>
                  <a:srgbClr val="FFFFFF"/>
                </a:solidFill>
              </a:rPr>
              <a:t>Governments</a:t>
            </a:r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4348" name="Group 218"/>
          <p:cNvGrpSpPr>
            <a:grpSpLocks/>
          </p:cNvGrpSpPr>
          <p:nvPr/>
        </p:nvGrpSpPr>
        <p:grpSpPr bwMode="auto">
          <a:xfrm>
            <a:off x="8356600" y="1122363"/>
            <a:ext cx="2555875" cy="2401887"/>
            <a:chOff x="8610600" y="1122526"/>
            <a:chExt cx="2911475" cy="2402467"/>
          </a:xfrm>
        </p:grpSpPr>
        <p:grpSp>
          <p:nvGrpSpPr>
            <p:cNvPr id="14371" name="Group 189"/>
            <p:cNvGrpSpPr>
              <a:grpSpLocks/>
            </p:cNvGrpSpPr>
            <p:nvPr/>
          </p:nvGrpSpPr>
          <p:grpSpPr bwMode="auto">
            <a:xfrm>
              <a:off x="10191750" y="1467263"/>
              <a:ext cx="1035050" cy="1098880"/>
              <a:chOff x="8978900" y="2426113"/>
              <a:chExt cx="1035050" cy="1098880"/>
            </a:xfrm>
          </p:grpSpPr>
          <p:cxnSp>
            <p:nvCxnSpPr>
              <p:cNvPr id="14396" name="Straight Connector 59"/>
              <p:cNvCxnSpPr>
                <a:cxnSpLocks noChangeShapeType="1"/>
              </p:cNvCxnSpPr>
              <p:nvPr/>
            </p:nvCxnSpPr>
            <p:spPr bwMode="auto">
              <a:xfrm rot="16200000" flipH="1">
                <a:off x="9159823" y="2770910"/>
                <a:ext cx="1092530" cy="415636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397" name="Straight Connector 6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8747073" y="2764560"/>
                <a:ext cx="1092530" cy="415636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398" name="Straight Connector 61"/>
              <p:cNvCxnSpPr>
                <a:cxnSpLocks noChangeShapeType="1"/>
              </p:cNvCxnSpPr>
              <p:nvPr/>
            </p:nvCxnSpPr>
            <p:spPr bwMode="auto">
              <a:xfrm rot="10800000" flipV="1">
                <a:off x="8978900" y="2432050"/>
                <a:ext cx="520700" cy="18415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399" name="Straight Connector 62"/>
              <p:cNvCxnSpPr>
                <a:cxnSpLocks noChangeShapeType="1"/>
              </p:cNvCxnSpPr>
              <p:nvPr/>
            </p:nvCxnSpPr>
            <p:spPr bwMode="auto">
              <a:xfrm rot="10800000">
                <a:off x="9493250" y="2432050"/>
                <a:ext cx="520700" cy="18415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400" name="Straight Connector 63"/>
              <p:cNvCxnSpPr>
                <a:cxnSpLocks noChangeShapeType="1"/>
              </p:cNvCxnSpPr>
              <p:nvPr/>
            </p:nvCxnSpPr>
            <p:spPr bwMode="auto">
              <a:xfrm flipV="1">
                <a:off x="8985250" y="2597150"/>
                <a:ext cx="457200" cy="1270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401" name="Straight Connector 64"/>
              <p:cNvCxnSpPr>
                <a:cxnSpLocks noChangeShapeType="1"/>
              </p:cNvCxnSpPr>
              <p:nvPr/>
            </p:nvCxnSpPr>
            <p:spPr bwMode="auto">
              <a:xfrm rot="10800000">
                <a:off x="9556750" y="2584450"/>
                <a:ext cx="444500" cy="3810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402" name="Straight Connector 65"/>
              <p:cNvCxnSpPr>
                <a:cxnSpLocks noChangeShapeType="1"/>
              </p:cNvCxnSpPr>
              <p:nvPr/>
            </p:nvCxnSpPr>
            <p:spPr bwMode="auto">
              <a:xfrm flipV="1">
                <a:off x="9436100" y="2590800"/>
                <a:ext cx="133350" cy="635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403" name="Straight Connector 66"/>
              <p:cNvCxnSpPr>
                <a:cxnSpLocks noChangeShapeType="1"/>
              </p:cNvCxnSpPr>
              <p:nvPr/>
            </p:nvCxnSpPr>
            <p:spPr bwMode="auto">
              <a:xfrm>
                <a:off x="9436100" y="2597150"/>
                <a:ext cx="165100" cy="10160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404" name="Straight Connector 67"/>
              <p:cNvCxnSpPr>
                <a:cxnSpLocks noChangeShapeType="1"/>
              </p:cNvCxnSpPr>
              <p:nvPr/>
            </p:nvCxnSpPr>
            <p:spPr bwMode="auto">
              <a:xfrm rot="10800000" flipV="1">
                <a:off x="9398000" y="2597150"/>
                <a:ext cx="158750" cy="10160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405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9398000" y="2711450"/>
                <a:ext cx="273050" cy="15875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406" name="Straight Connector 69"/>
              <p:cNvCxnSpPr>
                <a:cxnSpLocks noChangeShapeType="1"/>
              </p:cNvCxnSpPr>
              <p:nvPr/>
            </p:nvCxnSpPr>
            <p:spPr bwMode="auto">
              <a:xfrm flipV="1">
                <a:off x="9334500" y="2711450"/>
                <a:ext cx="273050" cy="15875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407" name="Straight Connector 70"/>
              <p:cNvCxnSpPr>
                <a:cxnSpLocks noChangeShapeType="1"/>
              </p:cNvCxnSpPr>
              <p:nvPr/>
            </p:nvCxnSpPr>
            <p:spPr bwMode="auto">
              <a:xfrm>
                <a:off x="9347200" y="2876550"/>
                <a:ext cx="425450" cy="27305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408" name="Straight Connector 71"/>
              <p:cNvCxnSpPr>
                <a:cxnSpLocks noChangeShapeType="1"/>
              </p:cNvCxnSpPr>
              <p:nvPr/>
            </p:nvCxnSpPr>
            <p:spPr bwMode="auto">
              <a:xfrm rot="10800000" flipV="1">
                <a:off x="9099550" y="3130550"/>
                <a:ext cx="666750" cy="34290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409" name="Straight Connector 72"/>
              <p:cNvCxnSpPr>
                <a:cxnSpLocks noChangeShapeType="1"/>
              </p:cNvCxnSpPr>
              <p:nvPr/>
            </p:nvCxnSpPr>
            <p:spPr bwMode="auto">
              <a:xfrm flipV="1">
                <a:off x="9232900" y="2863850"/>
                <a:ext cx="425450" cy="27305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410" name="Straight Connector 73"/>
              <p:cNvCxnSpPr>
                <a:cxnSpLocks noChangeShapeType="1"/>
              </p:cNvCxnSpPr>
              <p:nvPr/>
            </p:nvCxnSpPr>
            <p:spPr bwMode="auto">
              <a:xfrm rot="10800000">
                <a:off x="9232900" y="3136900"/>
                <a:ext cx="666750" cy="34290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411" name="Straight Connector 74"/>
              <p:cNvCxnSpPr>
                <a:cxnSpLocks noChangeShapeType="1"/>
              </p:cNvCxnSpPr>
              <p:nvPr/>
            </p:nvCxnSpPr>
            <p:spPr bwMode="auto">
              <a:xfrm rot="10800000">
                <a:off x="9328150" y="2495550"/>
                <a:ext cx="107950" cy="10160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412" name="Straight Connector 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53575" y="2492375"/>
                <a:ext cx="107950" cy="8890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</p:grpSp>
        <p:grpSp>
          <p:nvGrpSpPr>
            <p:cNvPr id="14372" name="Group 188"/>
            <p:cNvGrpSpPr>
              <a:grpSpLocks/>
            </p:cNvGrpSpPr>
            <p:nvPr/>
          </p:nvGrpSpPr>
          <p:grpSpPr bwMode="auto">
            <a:xfrm>
              <a:off x="8966200" y="2426113"/>
              <a:ext cx="1035050" cy="1098880"/>
              <a:chOff x="8978900" y="2426113"/>
              <a:chExt cx="1035050" cy="1098880"/>
            </a:xfrm>
          </p:grpSpPr>
          <p:cxnSp>
            <p:nvCxnSpPr>
              <p:cNvPr id="14379" name="Straight Connector 42"/>
              <p:cNvCxnSpPr>
                <a:cxnSpLocks noChangeShapeType="1"/>
              </p:cNvCxnSpPr>
              <p:nvPr/>
            </p:nvCxnSpPr>
            <p:spPr bwMode="auto">
              <a:xfrm rot="16200000" flipH="1">
                <a:off x="9159823" y="2770910"/>
                <a:ext cx="1092530" cy="415636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380" name="Straight Connector 4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8747073" y="2764560"/>
                <a:ext cx="1092530" cy="415636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381" name="Straight Connector 44"/>
              <p:cNvCxnSpPr>
                <a:cxnSpLocks noChangeShapeType="1"/>
              </p:cNvCxnSpPr>
              <p:nvPr/>
            </p:nvCxnSpPr>
            <p:spPr bwMode="auto">
              <a:xfrm rot="10800000" flipV="1">
                <a:off x="8978900" y="2432050"/>
                <a:ext cx="520700" cy="18415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382" name="Straight Connector 45"/>
              <p:cNvCxnSpPr>
                <a:cxnSpLocks noChangeShapeType="1"/>
              </p:cNvCxnSpPr>
              <p:nvPr/>
            </p:nvCxnSpPr>
            <p:spPr bwMode="auto">
              <a:xfrm rot="10800000">
                <a:off x="9493250" y="2432050"/>
                <a:ext cx="520700" cy="18415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383" name="Straight Connector 46"/>
              <p:cNvCxnSpPr>
                <a:cxnSpLocks noChangeShapeType="1"/>
              </p:cNvCxnSpPr>
              <p:nvPr/>
            </p:nvCxnSpPr>
            <p:spPr bwMode="auto">
              <a:xfrm flipV="1">
                <a:off x="8985250" y="2597150"/>
                <a:ext cx="457200" cy="1270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384" name="Straight Connector 47"/>
              <p:cNvCxnSpPr>
                <a:cxnSpLocks noChangeShapeType="1"/>
              </p:cNvCxnSpPr>
              <p:nvPr/>
            </p:nvCxnSpPr>
            <p:spPr bwMode="auto">
              <a:xfrm rot="10800000">
                <a:off x="9556750" y="2584450"/>
                <a:ext cx="444500" cy="3810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385" name="Straight Connector 48"/>
              <p:cNvCxnSpPr>
                <a:cxnSpLocks noChangeShapeType="1"/>
              </p:cNvCxnSpPr>
              <p:nvPr/>
            </p:nvCxnSpPr>
            <p:spPr bwMode="auto">
              <a:xfrm flipV="1">
                <a:off x="9436100" y="2590800"/>
                <a:ext cx="133350" cy="635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386" name="Straight Connector 49"/>
              <p:cNvCxnSpPr>
                <a:cxnSpLocks noChangeShapeType="1"/>
              </p:cNvCxnSpPr>
              <p:nvPr/>
            </p:nvCxnSpPr>
            <p:spPr bwMode="auto">
              <a:xfrm>
                <a:off x="9436100" y="2597150"/>
                <a:ext cx="165100" cy="10160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387" name="Straight Connector 50"/>
              <p:cNvCxnSpPr>
                <a:cxnSpLocks noChangeShapeType="1"/>
              </p:cNvCxnSpPr>
              <p:nvPr/>
            </p:nvCxnSpPr>
            <p:spPr bwMode="auto">
              <a:xfrm rot="10800000" flipV="1">
                <a:off x="9398000" y="2597150"/>
                <a:ext cx="158750" cy="10160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388" name="Straight Connector 51"/>
              <p:cNvCxnSpPr>
                <a:cxnSpLocks noChangeShapeType="1"/>
              </p:cNvCxnSpPr>
              <p:nvPr/>
            </p:nvCxnSpPr>
            <p:spPr bwMode="auto">
              <a:xfrm>
                <a:off x="9398000" y="2711450"/>
                <a:ext cx="273050" cy="15875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389" name="Straight Connector 52"/>
              <p:cNvCxnSpPr>
                <a:cxnSpLocks noChangeShapeType="1"/>
              </p:cNvCxnSpPr>
              <p:nvPr/>
            </p:nvCxnSpPr>
            <p:spPr bwMode="auto">
              <a:xfrm flipV="1">
                <a:off x="9334500" y="2711450"/>
                <a:ext cx="273050" cy="15875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390" name="Straight Connector 53"/>
              <p:cNvCxnSpPr>
                <a:cxnSpLocks noChangeShapeType="1"/>
              </p:cNvCxnSpPr>
              <p:nvPr/>
            </p:nvCxnSpPr>
            <p:spPr bwMode="auto">
              <a:xfrm>
                <a:off x="9347200" y="2876550"/>
                <a:ext cx="425450" cy="27305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391" name="Straight Connector 54"/>
              <p:cNvCxnSpPr>
                <a:cxnSpLocks noChangeShapeType="1"/>
              </p:cNvCxnSpPr>
              <p:nvPr/>
            </p:nvCxnSpPr>
            <p:spPr bwMode="auto">
              <a:xfrm rot="10800000" flipV="1">
                <a:off x="9099550" y="3130550"/>
                <a:ext cx="666750" cy="34290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392" name="Straight Connector 55"/>
              <p:cNvCxnSpPr>
                <a:cxnSpLocks noChangeShapeType="1"/>
              </p:cNvCxnSpPr>
              <p:nvPr/>
            </p:nvCxnSpPr>
            <p:spPr bwMode="auto">
              <a:xfrm flipV="1">
                <a:off x="9232900" y="2863850"/>
                <a:ext cx="425450" cy="27305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393" name="Straight Connector 56"/>
              <p:cNvCxnSpPr>
                <a:cxnSpLocks noChangeShapeType="1"/>
              </p:cNvCxnSpPr>
              <p:nvPr/>
            </p:nvCxnSpPr>
            <p:spPr bwMode="auto">
              <a:xfrm rot="10800000">
                <a:off x="9232900" y="3136900"/>
                <a:ext cx="666750" cy="34290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394" name="Straight Connector 57"/>
              <p:cNvCxnSpPr>
                <a:cxnSpLocks noChangeShapeType="1"/>
              </p:cNvCxnSpPr>
              <p:nvPr/>
            </p:nvCxnSpPr>
            <p:spPr bwMode="auto">
              <a:xfrm rot="10800000">
                <a:off x="9328150" y="2495550"/>
                <a:ext cx="107950" cy="10160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14395" name="Straight Connector 5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53575" y="2492375"/>
                <a:ext cx="107950" cy="88900"/>
              </a:xfrm>
              <a:prstGeom prst="line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/>
                <a:tailEnd/>
              </a:ln>
            </p:spPr>
          </p:cxnSp>
        </p:grpSp>
        <p:sp>
          <p:nvSpPr>
            <p:cNvPr id="14373" name="Freeform 36"/>
            <p:cNvSpPr>
              <a:spLocks/>
            </p:cNvSpPr>
            <p:nvPr/>
          </p:nvSpPr>
          <p:spPr bwMode="auto">
            <a:xfrm>
              <a:off x="8985249" y="1657350"/>
              <a:ext cx="1225550" cy="371513"/>
            </a:xfrm>
            <a:custGeom>
              <a:avLst/>
              <a:gdLst>
                <a:gd name="T0" fmla="*/ 1225550 w 1225550"/>
                <a:gd name="T1" fmla="*/ 0 h 958850"/>
                <a:gd name="T2" fmla="*/ 920750 w 1225550"/>
                <a:gd name="T3" fmla="*/ 0 h 958850"/>
                <a:gd name="T4" fmla="*/ 0 w 1225550"/>
                <a:gd name="T5" fmla="*/ 0 h 958850"/>
                <a:gd name="T6" fmla="*/ 0 60000 65536"/>
                <a:gd name="T7" fmla="*/ 0 60000 65536"/>
                <a:gd name="T8" fmla="*/ 0 60000 65536"/>
                <a:gd name="T9" fmla="*/ 0 w 1225550"/>
                <a:gd name="T10" fmla="*/ 0 h 958850"/>
                <a:gd name="T11" fmla="*/ 1225550 w 1225550"/>
                <a:gd name="T12" fmla="*/ 958850 h 9588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5550" h="958850">
                  <a:moveTo>
                    <a:pt x="1225550" y="0"/>
                  </a:moveTo>
                  <a:cubicBezTo>
                    <a:pt x="1175279" y="193146"/>
                    <a:pt x="1125008" y="386292"/>
                    <a:pt x="920750" y="546100"/>
                  </a:cubicBezTo>
                  <a:cubicBezTo>
                    <a:pt x="716492" y="705908"/>
                    <a:pt x="358246" y="832379"/>
                    <a:pt x="0" y="958850"/>
                  </a:cubicBezTo>
                </a:path>
              </a:pathLst>
            </a:cu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14374" name="Freeform 37"/>
            <p:cNvSpPr>
              <a:spLocks/>
            </p:cNvSpPr>
            <p:nvPr/>
          </p:nvSpPr>
          <p:spPr bwMode="auto">
            <a:xfrm>
              <a:off x="9982200" y="1663700"/>
              <a:ext cx="1225550" cy="371513"/>
            </a:xfrm>
            <a:custGeom>
              <a:avLst/>
              <a:gdLst>
                <a:gd name="T0" fmla="*/ 1225550 w 1225550"/>
                <a:gd name="T1" fmla="*/ 0 h 958850"/>
                <a:gd name="T2" fmla="*/ 920750 w 1225550"/>
                <a:gd name="T3" fmla="*/ 0 h 958850"/>
                <a:gd name="T4" fmla="*/ 0 w 1225550"/>
                <a:gd name="T5" fmla="*/ 0 h 958850"/>
                <a:gd name="T6" fmla="*/ 0 60000 65536"/>
                <a:gd name="T7" fmla="*/ 0 60000 65536"/>
                <a:gd name="T8" fmla="*/ 0 60000 65536"/>
                <a:gd name="T9" fmla="*/ 0 w 1225550"/>
                <a:gd name="T10" fmla="*/ 0 h 958850"/>
                <a:gd name="T11" fmla="*/ 1225550 w 1225550"/>
                <a:gd name="T12" fmla="*/ 958850 h 9588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5550" h="958850">
                  <a:moveTo>
                    <a:pt x="1225550" y="0"/>
                  </a:moveTo>
                  <a:cubicBezTo>
                    <a:pt x="1175279" y="193146"/>
                    <a:pt x="1125008" y="386292"/>
                    <a:pt x="920750" y="546100"/>
                  </a:cubicBezTo>
                  <a:cubicBezTo>
                    <a:pt x="716492" y="705908"/>
                    <a:pt x="358246" y="832379"/>
                    <a:pt x="0" y="958850"/>
                  </a:cubicBezTo>
                </a:path>
              </a:pathLst>
            </a:cu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14375" name="Freeform 38"/>
            <p:cNvSpPr>
              <a:spLocks/>
            </p:cNvSpPr>
            <p:nvPr/>
          </p:nvSpPr>
          <p:spPr bwMode="auto">
            <a:xfrm>
              <a:off x="8610600" y="2603500"/>
              <a:ext cx="361950" cy="371513"/>
            </a:xfrm>
            <a:custGeom>
              <a:avLst/>
              <a:gdLst>
                <a:gd name="T0" fmla="*/ 361950 w 361950"/>
                <a:gd name="T1" fmla="*/ 0 h 311150"/>
                <a:gd name="T2" fmla="*/ 241300 w 361950"/>
                <a:gd name="T3" fmla="*/ 244392341 h 311150"/>
                <a:gd name="T4" fmla="*/ 0 w 361950"/>
                <a:gd name="T5" fmla="*/ 374225254 h 311150"/>
                <a:gd name="T6" fmla="*/ 0 60000 65536"/>
                <a:gd name="T7" fmla="*/ 0 60000 65536"/>
                <a:gd name="T8" fmla="*/ 0 60000 65536"/>
                <a:gd name="T9" fmla="*/ 0 w 361950"/>
                <a:gd name="T10" fmla="*/ 0 h 311150"/>
                <a:gd name="T11" fmla="*/ 361950 w 361950"/>
                <a:gd name="T12" fmla="*/ 311150 h 311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950" h="311150">
                  <a:moveTo>
                    <a:pt x="361950" y="0"/>
                  </a:moveTo>
                  <a:cubicBezTo>
                    <a:pt x="331787" y="75671"/>
                    <a:pt x="301625" y="151342"/>
                    <a:pt x="241300" y="203200"/>
                  </a:cubicBezTo>
                  <a:cubicBezTo>
                    <a:pt x="180975" y="255058"/>
                    <a:pt x="90487" y="283104"/>
                    <a:pt x="0" y="311150"/>
                  </a:cubicBezTo>
                </a:path>
              </a:pathLst>
            </a:cu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14376" name="Freeform 39"/>
            <p:cNvSpPr>
              <a:spLocks/>
            </p:cNvSpPr>
            <p:nvPr/>
          </p:nvSpPr>
          <p:spPr bwMode="auto">
            <a:xfrm>
              <a:off x="8740973" y="2622550"/>
              <a:ext cx="1253927" cy="371513"/>
            </a:xfrm>
            <a:custGeom>
              <a:avLst/>
              <a:gdLst>
                <a:gd name="T0" fmla="*/ 1253927 w 1253927"/>
                <a:gd name="T1" fmla="*/ 0 h 399833"/>
                <a:gd name="T2" fmla="*/ 828477 w 1253927"/>
                <a:gd name="T3" fmla="*/ 19500 h 399833"/>
                <a:gd name="T4" fmla="*/ 0 w 1253927"/>
                <a:gd name="T5" fmla="*/ 18827 h 399833"/>
                <a:gd name="T6" fmla="*/ 0 60000 65536"/>
                <a:gd name="T7" fmla="*/ 0 60000 65536"/>
                <a:gd name="T8" fmla="*/ 0 60000 65536"/>
                <a:gd name="T9" fmla="*/ 0 w 1253927"/>
                <a:gd name="T10" fmla="*/ 0 h 399833"/>
                <a:gd name="T11" fmla="*/ 1253927 w 1253927"/>
                <a:gd name="T12" fmla="*/ 399833 h 3998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3927" h="399833">
                  <a:moveTo>
                    <a:pt x="1253927" y="0"/>
                  </a:moveTo>
                  <a:cubicBezTo>
                    <a:pt x="1153385" y="154516"/>
                    <a:pt x="1052844" y="309033"/>
                    <a:pt x="828477" y="368300"/>
                  </a:cubicBezTo>
                  <a:cubicBezTo>
                    <a:pt x="604110" y="427567"/>
                    <a:pt x="348191" y="391583"/>
                    <a:pt x="0" y="355600"/>
                  </a:cubicBezTo>
                </a:path>
              </a:pathLst>
            </a:cu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14377" name="Freeform 40"/>
            <p:cNvSpPr>
              <a:spLocks/>
            </p:cNvSpPr>
            <p:nvPr/>
          </p:nvSpPr>
          <p:spPr bwMode="auto">
            <a:xfrm rot="693639">
              <a:off x="10253437" y="1122526"/>
              <a:ext cx="1215380" cy="654543"/>
            </a:xfrm>
            <a:custGeom>
              <a:avLst/>
              <a:gdLst>
                <a:gd name="T0" fmla="*/ 768541 w 1225550"/>
                <a:gd name="T1" fmla="*/ 0 h 958850"/>
                <a:gd name="T2" fmla="*/ 577403 w 1225550"/>
                <a:gd name="T3" fmla="*/ 1 h 958850"/>
                <a:gd name="T4" fmla="*/ 0 w 1225550"/>
                <a:gd name="T5" fmla="*/ 1 h 958850"/>
                <a:gd name="T6" fmla="*/ 0 60000 65536"/>
                <a:gd name="T7" fmla="*/ 0 60000 65536"/>
                <a:gd name="T8" fmla="*/ 0 60000 65536"/>
                <a:gd name="T9" fmla="*/ 0 w 1225550"/>
                <a:gd name="T10" fmla="*/ 0 h 958850"/>
                <a:gd name="T11" fmla="*/ 1225550 w 1225550"/>
                <a:gd name="T12" fmla="*/ 958850 h 9588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5550" h="958850">
                  <a:moveTo>
                    <a:pt x="1225550" y="0"/>
                  </a:moveTo>
                  <a:cubicBezTo>
                    <a:pt x="1175279" y="193146"/>
                    <a:pt x="1125008" y="386292"/>
                    <a:pt x="920750" y="546100"/>
                  </a:cubicBezTo>
                  <a:cubicBezTo>
                    <a:pt x="716492" y="705908"/>
                    <a:pt x="358246" y="832379"/>
                    <a:pt x="0" y="958850"/>
                  </a:cubicBezTo>
                </a:path>
              </a:pathLst>
            </a:cu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14378" name="Freeform 41"/>
            <p:cNvSpPr>
              <a:spLocks/>
            </p:cNvSpPr>
            <p:nvPr/>
          </p:nvSpPr>
          <p:spPr bwMode="auto">
            <a:xfrm>
              <a:off x="11201400" y="1331766"/>
              <a:ext cx="320675" cy="371513"/>
            </a:xfrm>
            <a:custGeom>
              <a:avLst/>
              <a:gdLst>
                <a:gd name="T0" fmla="*/ 0 w 1225550"/>
                <a:gd name="T1" fmla="*/ 0 h 958850"/>
                <a:gd name="T2" fmla="*/ 0 w 1225550"/>
                <a:gd name="T3" fmla="*/ 0 h 958850"/>
                <a:gd name="T4" fmla="*/ 0 w 1225550"/>
                <a:gd name="T5" fmla="*/ 0 h 958850"/>
                <a:gd name="T6" fmla="*/ 0 60000 65536"/>
                <a:gd name="T7" fmla="*/ 0 60000 65536"/>
                <a:gd name="T8" fmla="*/ 0 60000 65536"/>
                <a:gd name="T9" fmla="*/ 0 w 1225550"/>
                <a:gd name="T10" fmla="*/ 0 h 958850"/>
                <a:gd name="T11" fmla="*/ 1225550 w 1225550"/>
                <a:gd name="T12" fmla="*/ 958850 h 9588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5550" h="958850">
                  <a:moveTo>
                    <a:pt x="1225550" y="0"/>
                  </a:moveTo>
                  <a:cubicBezTo>
                    <a:pt x="1175279" y="193146"/>
                    <a:pt x="1125008" y="386292"/>
                    <a:pt x="920750" y="546100"/>
                  </a:cubicBezTo>
                  <a:cubicBezTo>
                    <a:pt x="716492" y="705908"/>
                    <a:pt x="358246" y="832379"/>
                    <a:pt x="0" y="958850"/>
                  </a:cubicBezTo>
                </a:path>
              </a:pathLst>
            </a:cu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</p:grpSp>
      <p:sp>
        <p:nvSpPr>
          <p:cNvPr id="114" name="Abgerundetes Rechteck 113"/>
          <p:cNvSpPr/>
          <p:nvPr/>
        </p:nvSpPr>
        <p:spPr bwMode="auto">
          <a:xfrm>
            <a:off x="8643938" y="1143000"/>
            <a:ext cx="2555875" cy="1044575"/>
          </a:xfrm>
          <a:prstGeom prst="roundRect">
            <a:avLst>
              <a:gd name="adj" fmla="val 14600"/>
            </a:avLst>
          </a:prstGeom>
          <a:ln w="28575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50000" rIns="90000" bIns="46800"/>
          <a:lstStyle/>
          <a:p>
            <a:pPr defTabSz="762000">
              <a:buClr>
                <a:schemeClr val="accent4"/>
              </a:buClr>
              <a:buSzPct val="110000"/>
              <a:defRPr/>
            </a:pP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Real-time communication &amp; control, all connected</a:t>
            </a:r>
            <a:br>
              <a:rPr lang="en-US" sz="1400" dirty="0">
                <a:solidFill>
                  <a:schemeClr val="tx1"/>
                </a:solidFill>
                <a:sym typeface="Wingdings" pitchFamily="2" charset="2"/>
              </a:rPr>
            </a:br>
            <a:endParaRPr lang="en-US" sz="1400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15" name="AutoShape 14"/>
          <p:cNvSpPr>
            <a:spLocks noChangeArrowheads="1"/>
          </p:cNvSpPr>
          <p:nvPr/>
        </p:nvSpPr>
        <p:spPr bwMode="auto">
          <a:xfrm>
            <a:off x="8643938" y="1152525"/>
            <a:ext cx="2555875" cy="431800"/>
          </a:xfrm>
          <a:prstGeom prst="round2SameRect">
            <a:avLst>
              <a:gd name="adj1" fmla="val 35117"/>
              <a:gd name="adj2" fmla="val 0"/>
            </a:avLst>
          </a:prstGeom>
          <a:gradFill>
            <a:gsLst>
              <a:gs pos="0">
                <a:srgbClr val="4CD600"/>
              </a:gs>
              <a:gs pos="100000">
                <a:schemeClr val="accent5"/>
              </a:gs>
            </a:gsLst>
            <a:lin ang="5400000" scaled="1"/>
          </a:gradFill>
          <a:ln w="28575">
            <a:solidFill>
              <a:schemeClr val="accent5"/>
            </a:solidFill>
            <a:round/>
            <a:headEnd/>
            <a:tailEnd/>
          </a:ln>
        </p:spPr>
        <p:txBody>
          <a:bodyPr lIns="90000" tIns="90000" rIns="54000" bIns="46800"/>
          <a:lstStyle/>
          <a:p>
            <a:pPr defTabSz="762000" eaLnBrk="0" hangingPunct="0">
              <a:lnSpc>
                <a:spcPct val="90000"/>
              </a:lnSpc>
              <a:spcBef>
                <a:spcPct val="30000"/>
              </a:spcBef>
              <a:buClr>
                <a:srgbClr val="FFD308"/>
              </a:buClr>
              <a:tabLst>
                <a:tab pos="715963" algn="l"/>
              </a:tabLst>
              <a:defRPr/>
            </a:pPr>
            <a:r>
              <a:rPr lang="en-US" sz="1600" b="1">
                <a:solidFill>
                  <a:schemeClr val="bg1"/>
                </a:solidFill>
              </a:rPr>
              <a:t>Critical Infrastructure </a:t>
            </a:r>
            <a:endParaRPr lang="en-US" sz="1600">
              <a:solidFill>
                <a:schemeClr val="bg1"/>
              </a:solidFill>
            </a:endParaRPr>
          </a:p>
        </p:txBody>
      </p:sp>
      <p:grpSp>
        <p:nvGrpSpPr>
          <p:cNvPr id="6" name="Gruppieren 9"/>
          <p:cNvGrpSpPr>
            <a:grpSpLocks/>
          </p:cNvGrpSpPr>
          <p:nvPr/>
        </p:nvGrpSpPr>
        <p:grpSpPr bwMode="auto">
          <a:xfrm>
            <a:off x="5976938" y="1143000"/>
            <a:ext cx="5222875" cy="2197100"/>
            <a:chOff x="5977061" y="1143593"/>
            <a:chExt cx="5222752" cy="2196000"/>
          </a:xfrm>
        </p:grpSpPr>
        <p:sp>
          <p:nvSpPr>
            <p:cNvPr id="80" name="AutoShape 39"/>
            <p:cNvSpPr>
              <a:spLocks noChangeArrowheads="1"/>
            </p:cNvSpPr>
            <p:nvPr/>
          </p:nvSpPr>
          <p:spPr bwMode="auto">
            <a:xfrm>
              <a:off x="5977061" y="2295541"/>
              <a:ext cx="2555815" cy="1044052"/>
            </a:xfrm>
            <a:prstGeom prst="roundRect">
              <a:avLst>
                <a:gd name="adj" fmla="val 14600"/>
              </a:avLst>
            </a:prstGeom>
            <a:gradFill>
              <a:gsLst>
                <a:gs pos="0">
                  <a:srgbClr val="4CD600"/>
                </a:gs>
                <a:gs pos="100000">
                  <a:schemeClr val="accent5"/>
                </a:gs>
              </a:gsLst>
              <a:lin ang="5400000" scaled="1"/>
            </a:gradFill>
            <a:ln w="28575">
              <a:solidFill>
                <a:schemeClr val="accent5"/>
              </a:solidFill>
              <a:round/>
              <a:headEnd/>
              <a:tailEnd/>
            </a:ln>
          </p:spPr>
          <p:txBody>
            <a:bodyPr lIns="90000" tIns="90000" rIns="54000" bIns="46800"/>
            <a:lstStyle/>
            <a:p>
              <a:pPr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tabLst>
                  <a:tab pos="715963" algn="l"/>
                </a:tabLst>
                <a:defRPr/>
              </a:pPr>
              <a:r>
                <a:rPr lang="en-US" dirty="0">
                  <a:solidFill>
                    <a:schemeClr val="bg1"/>
                  </a:solidFill>
                </a:rPr>
                <a:t>Communication is recognized as critical  infrastructure</a:t>
              </a:r>
            </a:p>
          </p:txBody>
        </p:sp>
        <p:sp>
          <p:nvSpPr>
            <p:cNvPr id="81" name="AutoShape 39"/>
            <p:cNvSpPr>
              <a:spLocks noChangeArrowheads="1"/>
            </p:cNvSpPr>
            <p:nvPr/>
          </p:nvSpPr>
          <p:spPr bwMode="auto">
            <a:xfrm>
              <a:off x="8643998" y="2295541"/>
              <a:ext cx="2555815" cy="1044052"/>
            </a:xfrm>
            <a:prstGeom prst="roundRect">
              <a:avLst>
                <a:gd name="adj" fmla="val 14600"/>
              </a:avLst>
            </a:prstGeom>
            <a:gradFill>
              <a:gsLst>
                <a:gs pos="0">
                  <a:srgbClr val="4CD600"/>
                </a:gs>
                <a:gs pos="100000">
                  <a:schemeClr val="accent5"/>
                </a:gs>
              </a:gsLst>
              <a:lin ang="5400000" scaled="1"/>
            </a:gradFill>
            <a:ln w="28575">
              <a:solidFill>
                <a:schemeClr val="accent5"/>
              </a:solidFill>
              <a:round/>
              <a:headEnd/>
              <a:tailEnd/>
            </a:ln>
          </p:spPr>
          <p:txBody>
            <a:bodyPr lIns="90000" tIns="90000" rIns="54000" bIns="46800"/>
            <a:lstStyle/>
            <a:p>
              <a:pPr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tabLst>
                  <a:tab pos="715963" algn="l"/>
                </a:tabLst>
                <a:defRPr/>
              </a:pPr>
              <a:r>
                <a:rPr lang="en-US">
                  <a:solidFill>
                    <a:schemeClr val="bg1"/>
                  </a:solidFill>
                </a:rPr>
                <a:t>Transportation flows are optimized through  communication </a:t>
              </a:r>
            </a:p>
          </p:txBody>
        </p:sp>
        <p:sp>
          <p:nvSpPr>
            <p:cNvPr id="86" name="AutoShape 39"/>
            <p:cNvSpPr>
              <a:spLocks noChangeArrowheads="1"/>
            </p:cNvSpPr>
            <p:nvPr/>
          </p:nvSpPr>
          <p:spPr bwMode="auto">
            <a:xfrm>
              <a:off x="5977061" y="1143593"/>
              <a:ext cx="2555815" cy="1044052"/>
            </a:xfrm>
            <a:prstGeom prst="roundRect">
              <a:avLst>
                <a:gd name="adj" fmla="val 14600"/>
              </a:avLst>
            </a:prstGeom>
            <a:gradFill>
              <a:gsLst>
                <a:gs pos="0">
                  <a:srgbClr val="4CD600"/>
                </a:gs>
                <a:gs pos="100000">
                  <a:schemeClr val="accent5"/>
                </a:gs>
              </a:gsLst>
              <a:lin ang="5400000" scaled="1"/>
            </a:gradFill>
            <a:ln w="28575">
              <a:solidFill>
                <a:schemeClr val="accent5"/>
              </a:solidFill>
              <a:round/>
              <a:headEnd/>
              <a:tailEnd/>
            </a:ln>
          </p:spPr>
          <p:txBody>
            <a:bodyPr lIns="90000" tIns="90000" rIns="54000" bIns="46800"/>
            <a:lstStyle/>
            <a:p>
              <a:pPr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tabLst>
                  <a:tab pos="715963" algn="l"/>
                </a:tabLst>
                <a:defRPr/>
              </a:pPr>
              <a:r>
                <a:rPr lang="en-US" dirty="0">
                  <a:solidFill>
                    <a:schemeClr val="bg1"/>
                  </a:solidFill>
                </a:rPr>
                <a:t>Energy providers use communication networks for control 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pieren 11"/>
          <p:cNvGrpSpPr>
            <a:grpSpLocks/>
          </p:cNvGrpSpPr>
          <p:nvPr/>
        </p:nvGrpSpPr>
        <p:grpSpPr bwMode="auto">
          <a:xfrm>
            <a:off x="5976938" y="3563938"/>
            <a:ext cx="5222875" cy="2195512"/>
            <a:chOff x="5977061" y="3565038"/>
            <a:chExt cx="5222752" cy="2196000"/>
          </a:xfrm>
        </p:grpSpPr>
        <p:sp>
          <p:nvSpPr>
            <p:cNvPr id="14365" name="AutoShape 39"/>
            <p:cNvSpPr>
              <a:spLocks noChangeArrowheads="1"/>
            </p:cNvSpPr>
            <p:nvPr/>
          </p:nvSpPr>
          <p:spPr bwMode="auto">
            <a:xfrm>
              <a:off x="5977061" y="4717038"/>
              <a:ext cx="2556000" cy="1044000"/>
            </a:xfrm>
            <a:prstGeom prst="roundRect">
              <a:avLst>
                <a:gd name="adj" fmla="val 14602"/>
              </a:avLst>
            </a:prstGeom>
            <a:gradFill rotWithShape="0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90000" rIns="54000" bIns="46800"/>
            <a:lstStyle/>
            <a:p>
              <a:pPr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tabLst>
                  <a:tab pos="715963" algn="l"/>
                </a:tabLst>
              </a:pPr>
              <a:r>
                <a:rPr lang="en-US">
                  <a:solidFill>
                    <a:srgbClr val="FFFFFF"/>
                  </a:solidFill>
                  <a:ea typeface="MS PGothic" pitchFamily="34" charset="-128"/>
                </a:rPr>
                <a:t>State departments  rely on real-time collaboration</a:t>
              </a:r>
            </a:p>
          </p:txBody>
        </p:sp>
        <p:sp>
          <p:nvSpPr>
            <p:cNvPr id="14366" name="AutoShape 39"/>
            <p:cNvSpPr>
              <a:spLocks noChangeArrowheads="1"/>
            </p:cNvSpPr>
            <p:nvPr/>
          </p:nvSpPr>
          <p:spPr bwMode="auto">
            <a:xfrm>
              <a:off x="8643813" y="3565038"/>
              <a:ext cx="2556000" cy="1044000"/>
            </a:xfrm>
            <a:prstGeom prst="roundRect">
              <a:avLst>
                <a:gd name="adj" fmla="val 14602"/>
              </a:avLst>
            </a:prstGeom>
            <a:gradFill rotWithShape="0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90000" rIns="54000" bIns="46800"/>
            <a:lstStyle/>
            <a:p>
              <a:pPr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tabLst>
                  <a:tab pos="715963" algn="l"/>
                </a:tabLst>
              </a:pPr>
              <a:r>
                <a:rPr lang="en-US">
                  <a:solidFill>
                    <a:srgbClr val="FFFFFF"/>
                  </a:solidFill>
                  <a:ea typeface="MS PGothic" pitchFamily="34" charset="-128"/>
                </a:rPr>
                <a:t>Regulation has to balance needs and affordability</a:t>
              </a:r>
            </a:p>
          </p:txBody>
        </p:sp>
        <p:sp>
          <p:nvSpPr>
            <p:cNvPr id="14367" name="AutoShape 39"/>
            <p:cNvSpPr>
              <a:spLocks noChangeArrowheads="1"/>
            </p:cNvSpPr>
            <p:nvPr/>
          </p:nvSpPr>
          <p:spPr bwMode="auto">
            <a:xfrm>
              <a:off x="5977061" y="3565038"/>
              <a:ext cx="2556000" cy="1044000"/>
            </a:xfrm>
            <a:prstGeom prst="roundRect">
              <a:avLst>
                <a:gd name="adj" fmla="val 14602"/>
              </a:avLst>
            </a:prstGeom>
            <a:gradFill rotWithShape="0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90000" rIns="54000" bIns="46800"/>
            <a:lstStyle/>
            <a:p>
              <a:pPr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tabLst>
                  <a:tab pos="715963" algn="l"/>
                </a:tabLst>
              </a:pPr>
              <a:r>
                <a:rPr lang="en-US">
                  <a:solidFill>
                    <a:srgbClr val="FFFFFF"/>
                  </a:solidFill>
                  <a:ea typeface="MS PGothic" pitchFamily="34" charset="-128"/>
                </a:rPr>
                <a:t>Public safety uses off- the-shelf broadband communication</a:t>
              </a:r>
            </a:p>
          </p:txBody>
        </p:sp>
      </p:grpSp>
      <p:sp>
        <p:nvSpPr>
          <p:cNvPr id="93" name="Freeform 1249"/>
          <p:cNvSpPr>
            <a:spLocks/>
          </p:cNvSpPr>
          <p:nvPr/>
        </p:nvSpPr>
        <p:spPr bwMode="auto">
          <a:xfrm flipH="1">
            <a:off x="6648450" y="2546350"/>
            <a:ext cx="2249488" cy="963613"/>
          </a:xfrm>
          <a:custGeom>
            <a:avLst/>
            <a:gdLst/>
            <a:ahLst/>
            <a:cxnLst>
              <a:cxn ang="0">
                <a:pos x="600" y="156"/>
              </a:cxn>
              <a:cxn ang="0">
                <a:pos x="600" y="45"/>
              </a:cxn>
              <a:cxn ang="0">
                <a:pos x="555" y="0"/>
              </a:cxn>
              <a:cxn ang="0">
                <a:pos x="45" y="0"/>
              </a:cxn>
              <a:cxn ang="0">
                <a:pos x="0" y="45"/>
              </a:cxn>
              <a:cxn ang="0">
                <a:pos x="0" y="156"/>
              </a:cxn>
              <a:cxn ang="0">
                <a:pos x="45" y="201"/>
              </a:cxn>
              <a:cxn ang="0">
                <a:pos x="505" y="201"/>
              </a:cxn>
              <a:cxn ang="0">
                <a:pos x="596" y="255"/>
              </a:cxn>
              <a:cxn ang="0">
                <a:pos x="596" y="256"/>
              </a:cxn>
              <a:cxn ang="0">
                <a:pos x="598" y="257"/>
              </a:cxn>
              <a:cxn ang="0">
                <a:pos x="600" y="255"/>
              </a:cxn>
              <a:cxn ang="0">
                <a:pos x="600" y="156"/>
              </a:cxn>
            </a:cxnLst>
            <a:rect l="0" t="0" r="r" b="b"/>
            <a:pathLst>
              <a:path w="600" h="257">
                <a:moveTo>
                  <a:pt x="600" y="156"/>
                </a:moveTo>
                <a:cubicBezTo>
                  <a:pt x="600" y="45"/>
                  <a:pt x="600" y="45"/>
                  <a:pt x="600" y="45"/>
                </a:cubicBezTo>
                <a:cubicBezTo>
                  <a:pt x="600" y="20"/>
                  <a:pt x="579" y="0"/>
                  <a:pt x="55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81"/>
                  <a:pt x="20" y="201"/>
                  <a:pt x="45" y="201"/>
                </a:cubicBezTo>
                <a:cubicBezTo>
                  <a:pt x="505" y="201"/>
                  <a:pt x="505" y="201"/>
                  <a:pt x="505" y="201"/>
                </a:cubicBezTo>
                <a:cubicBezTo>
                  <a:pt x="543" y="201"/>
                  <a:pt x="578" y="222"/>
                  <a:pt x="596" y="255"/>
                </a:cubicBezTo>
                <a:cubicBezTo>
                  <a:pt x="596" y="256"/>
                  <a:pt x="596" y="256"/>
                  <a:pt x="596" y="256"/>
                </a:cubicBezTo>
                <a:cubicBezTo>
                  <a:pt x="597" y="256"/>
                  <a:pt x="597" y="257"/>
                  <a:pt x="598" y="257"/>
                </a:cubicBezTo>
                <a:cubicBezTo>
                  <a:pt x="599" y="257"/>
                  <a:pt x="600" y="256"/>
                  <a:pt x="600" y="255"/>
                </a:cubicBezTo>
                <a:lnTo>
                  <a:pt x="600" y="156"/>
                </a:lnTo>
                <a:close/>
              </a:path>
            </a:pathLst>
          </a:custGeom>
          <a:gradFill rotWithShape="0">
            <a:gsLst>
              <a:gs pos="0">
                <a:srgbClr val="D26E8B"/>
              </a:gs>
              <a:gs pos="100000">
                <a:schemeClr val="accent6"/>
              </a:gs>
            </a:gsLst>
            <a:lin ang="5400000" scaled="1"/>
          </a:gradFill>
          <a:ln w="28575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lIns="108000" tIns="108000" rIns="90000" bIns="46800"/>
          <a:lstStyle/>
          <a:p>
            <a:pPr defTabSz="762000" eaLnBrk="0" hangingPunct="0">
              <a:lnSpc>
                <a:spcPct val="90000"/>
              </a:lnSpc>
              <a:spcBef>
                <a:spcPts val="504"/>
              </a:spcBef>
              <a:buClr>
                <a:schemeClr val="accent1"/>
              </a:buClr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Privacy violations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and financial attacks</a:t>
            </a:r>
          </a:p>
        </p:txBody>
      </p:sp>
      <p:sp>
        <p:nvSpPr>
          <p:cNvPr id="95" name="Freeform 1251"/>
          <p:cNvSpPr>
            <a:spLocks/>
          </p:cNvSpPr>
          <p:nvPr/>
        </p:nvSpPr>
        <p:spPr bwMode="auto">
          <a:xfrm flipH="1">
            <a:off x="9377363" y="2108200"/>
            <a:ext cx="1604962" cy="963613"/>
          </a:xfrm>
          <a:custGeom>
            <a:avLst/>
            <a:gdLst/>
            <a:ahLst/>
            <a:cxnLst>
              <a:cxn ang="0">
                <a:pos x="428" y="156"/>
              </a:cxn>
              <a:cxn ang="0">
                <a:pos x="428" y="45"/>
              </a:cxn>
              <a:cxn ang="0">
                <a:pos x="383" y="0"/>
              </a:cxn>
              <a:cxn ang="0">
                <a:pos x="45" y="0"/>
              </a:cxn>
              <a:cxn ang="0">
                <a:pos x="0" y="45"/>
              </a:cxn>
              <a:cxn ang="0">
                <a:pos x="0" y="156"/>
              </a:cxn>
              <a:cxn ang="0">
                <a:pos x="45" y="201"/>
              </a:cxn>
              <a:cxn ang="0">
                <a:pos x="334" y="201"/>
              </a:cxn>
              <a:cxn ang="0">
                <a:pos x="425" y="255"/>
              </a:cxn>
              <a:cxn ang="0">
                <a:pos x="425" y="256"/>
              </a:cxn>
              <a:cxn ang="0">
                <a:pos x="427" y="257"/>
              </a:cxn>
              <a:cxn ang="0">
                <a:pos x="428" y="255"/>
              </a:cxn>
              <a:cxn ang="0">
                <a:pos x="428" y="156"/>
              </a:cxn>
            </a:cxnLst>
            <a:rect l="0" t="0" r="r" b="b"/>
            <a:pathLst>
              <a:path w="428" h="257">
                <a:moveTo>
                  <a:pt x="428" y="156"/>
                </a:moveTo>
                <a:cubicBezTo>
                  <a:pt x="428" y="45"/>
                  <a:pt x="428" y="45"/>
                  <a:pt x="428" y="45"/>
                </a:cubicBezTo>
                <a:cubicBezTo>
                  <a:pt x="428" y="20"/>
                  <a:pt x="408" y="0"/>
                  <a:pt x="383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81"/>
                  <a:pt x="20" y="201"/>
                  <a:pt x="45" y="201"/>
                </a:cubicBezTo>
                <a:cubicBezTo>
                  <a:pt x="334" y="201"/>
                  <a:pt x="334" y="201"/>
                  <a:pt x="334" y="201"/>
                </a:cubicBezTo>
                <a:cubicBezTo>
                  <a:pt x="372" y="201"/>
                  <a:pt x="407" y="222"/>
                  <a:pt x="425" y="255"/>
                </a:cubicBezTo>
                <a:cubicBezTo>
                  <a:pt x="425" y="256"/>
                  <a:pt x="425" y="256"/>
                  <a:pt x="425" y="256"/>
                </a:cubicBezTo>
                <a:cubicBezTo>
                  <a:pt x="425" y="256"/>
                  <a:pt x="426" y="257"/>
                  <a:pt x="427" y="257"/>
                </a:cubicBezTo>
                <a:cubicBezTo>
                  <a:pt x="428" y="257"/>
                  <a:pt x="428" y="256"/>
                  <a:pt x="428" y="255"/>
                </a:cubicBezTo>
                <a:lnTo>
                  <a:pt x="428" y="156"/>
                </a:lnTo>
                <a:close/>
              </a:path>
            </a:pathLst>
          </a:custGeom>
          <a:gradFill rotWithShape="0">
            <a:gsLst>
              <a:gs pos="0">
                <a:srgbClr val="D26E8B"/>
              </a:gs>
              <a:gs pos="100000">
                <a:schemeClr val="accent6"/>
              </a:gs>
            </a:gsLst>
            <a:lin ang="5400000" scaled="1"/>
          </a:gradFill>
          <a:ln w="28575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lIns="108000" tIns="108000" rIns="90000" bIns="46800"/>
          <a:lstStyle/>
          <a:p>
            <a:pPr defTabSz="762000" eaLnBrk="0" hangingPunct="0">
              <a:lnSpc>
                <a:spcPct val="90000"/>
              </a:lnSpc>
              <a:spcBef>
                <a:spcPts val="504"/>
              </a:spcBef>
              <a:buClr>
                <a:schemeClr val="accent1"/>
              </a:buClr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Cyber crime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and fraud</a:t>
            </a:r>
          </a:p>
        </p:txBody>
      </p:sp>
      <p:grpSp>
        <p:nvGrpSpPr>
          <p:cNvPr id="8" name="Gruppieren 77"/>
          <p:cNvGrpSpPr>
            <a:grpSpLocks/>
          </p:cNvGrpSpPr>
          <p:nvPr/>
        </p:nvGrpSpPr>
        <p:grpSpPr bwMode="auto">
          <a:xfrm>
            <a:off x="323850" y="1152525"/>
            <a:ext cx="5219700" cy="2197100"/>
            <a:chOff x="318905" y="1143593"/>
            <a:chExt cx="5219976" cy="2196001"/>
          </a:xfrm>
        </p:grpSpPr>
        <p:sp>
          <p:nvSpPr>
            <p:cNvPr id="79" name="AutoShape 39"/>
            <p:cNvSpPr>
              <a:spLocks noChangeArrowheads="1"/>
            </p:cNvSpPr>
            <p:nvPr/>
          </p:nvSpPr>
          <p:spPr bwMode="auto">
            <a:xfrm>
              <a:off x="2982871" y="1143593"/>
              <a:ext cx="2556010" cy="1044052"/>
            </a:xfrm>
            <a:prstGeom prst="roundRect">
              <a:avLst>
                <a:gd name="adj" fmla="val 14600"/>
              </a:avLst>
            </a:prstGeom>
            <a:gradFill>
              <a:gsLst>
                <a:gs pos="0">
                  <a:schemeClr val="hlink">
                    <a:gamma/>
                    <a:tint val="56471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lIns="90000" tIns="90000" rIns="54000" bIns="46800"/>
            <a:lstStyle/>
            <a:p>
              <a:pPr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tabLst>
                  <a:tab pos="715963" algn="l"/>
                </a:tabLst>
                <a:defRPr/>
              </a:pPr>
              <a:r>
                <a:rPr lang="en-US" dirty="0">
                  <a:solidFill>
                    <a:srgbClr val="FFFFFF"/>
                  </a:solidFill>
                </a:rPr>
                <a:t>Smartphones become the main interface to the internet</a:t>
              </a:r>
            </a:p>
          </p:txBody>
        </p:sp>
        <p:sp>
          <p:nvSpPr>
            <p:cNvPr id="82" name="AutoShape 39"/>
            <p:cNvSpPr>
              <a:spLocks noChangeArrowheads="1"/>
            </p:cNvSpPr>
            <p:nvPr/>
          </p:nvSpPr>
          <p:spPr bwMode="auto">
            <a:xfrm>
              <a:off x="318905" y="2295542"/>
              <a:ext cx="2556010" cy="1044052"/>
            </a:xfrm>
            <a:prstGeom prst="roundRect">
              <a:avLst>
                <a:gd name="adj" fmla="val 14600"/>
              </a:avLst>
            </a:prstGeom>
            <a:gradFill>
              <a:gsLst>
                <a:gs pos="0">
                  <a:schemeClr val="hlink">
                    <a:gamma/>
                    <a:tint val="56471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lIns="90000" tIns="90000" rIns="54000" bIns="46800"/>
            <a:lstStyle/>
            <a:p>
              <a:pPr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tabLst>
                  <a:tab pos="715963" algn="l"/>
                </a:tabLst>
                <a:defRPr/>
              </a:pPr>
              <a:r>
                <a:rPr lang="en-US" dirty="0">
                  <a:solidFill>
                    <a:schemeClr val="bg1"/>
                  </a:solidFill>
                </a:rPr>
                <a:t>500 Mio users share personal data on </a:t>
              </a:r>
              <a:r>
                <a:rPr lang="en-US" dirty="0" err="1">
                  <a:solidFill>
                    <a:schemeClr val="bg1"/>
                  </a:solidFill>
                </a:rPr>
                <a:t>Facebook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83" name="AutoShape 39"/>
            <p:cNvSpPr>
              <a:spLocks noChangeArrowheads="1"/>
            </p:cNvSpPr>
            <p:nvPr/>
          </p:nvSpPr>
          <p:spPr bwMode="auto">
            <a:xfrm>
              <a:off x="2982871" y="2295542"/>
              <a:ext cx="2556010" cy="1044052"/>
            </a:xfrm>
            <a:prstGeom prst="roundRect">
              <a:avLst>
                <a:gd name="adj" fmla="val 14600"/>
              </a:avLst>
            </a:prstGeom>
            <a:gradFill>
              <a:gsLst>
                <a:gs pos="0">
                  <a:schemeClr val="hlink">
                    <a:gamma/>
                    <a:tint val="56471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lIns="90000" tIns="90000" rIns="54000" bIns="46800"/>
            <a:lstStyle/>
            <a:p>
              <a:pPr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tabLst>
                  <a:tab pos="715963" algn="l"/>
                </a:tabLst>
                <a:defRPr/>
              </a:pPr>
              <a:r>
                <a:rPr lang="en-US" dirty="0">
                  <a:solidFill>
                    <a:schemeClr val="bg1"/>
                  </a:solidFill>
                </a:rPr>
                <a:t>Huge diversity of apps cover all aspects of life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uppieren 83"/>
          <p:cNvGrpSpPr>
            <a:grpSpLocks/>
          </p:cNvGrpSpPr>
          <p:nvPr/>
        </p:nvGrpSpPr>
        <p:grpSpPr bwMode="auto">
          <a:xfrm>
            <a:off x="325438" y="3563938"/>
            <a:ext cx="5219700" cy="2197100"/>
            <a:chOff x="325037" y="3563636"/>
            <a:chExt cx="5219976" cy="2197402"/>
          </a:xfrm>
        </p:grpSpPr>
        <p:sp>
          <p:nvSpPr>
            <p:cNvPr id="14359" name="AutoShape 39"/>
            <p:cNvSpPr>
              <a:spLocks noChangeArrowheads="1"/>
            </p:cNvSpPr>
            <p:nvPr/>
          </p:nvSpPr>
          <p:spPr bwMode="auto">
            <a:xfrm>
              <a:off x="2989013" y="3563636"/>
              <a:ext cx="2556000" cy="1044000"/>
            </a:xfrm>
            <a:prstGeom prst="roundRect">
              <a:avLst>
                <a:gd name="adj" fmla="val 14602"/>
              </a:avLst>
            </a:prstGeom>
            <a:gradFill rotWithShape="0">
              <a:gsLst>
                <a:gs pos="0">
                  <a:srgbClr val="FFC000"/>
                </a:gs>
                <a:gs pos="100000">
                  <a:schemeClr val="accent2"/>
                </a:gs>
              </a:gsLst>
              <a:lin ang="5400000" scaled="1"/>
            </a:gra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90000" rIns="54000" bIns="46800"/>
            <a:lstStyle/>
            <a:p>
              <a:pPr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tabLst>
                  <a:tab pos="715963" algn="l"/>
                </a:tabLst>
              </a:pPr>
              <a:r>
                <a:rPr lang="en-US">
                  <a:solidFill>
                    <a:schemeClr val="bg1"/>
                  </a:solidFill>
                  <a:ea typeface="MS PGothic" pitchFamily="34" charset="-128"/>
                </a:rPr>
                <a:t>Corporate services (like IT) move into the cloud</a:t>
              </a:r>
            </a:p>
          </p:txBody>
        </p:sp>
        <p:sp>
          <p:nvSpPr>
            <p:cNvPr id="14360" name="AutoShape 39"/>
            <p:cNvSpPr>
              <a:spLocks noChangeArrowheads="1"/>
            </p:cNvSpPr>
            <p:nvPr/>
          </p:nvSpPr>
          <p:spPr bwMode="auto">
            <a:xfrm>
              <a:off x="2989013" y="4717038"/>
              <a:ext cx="2556000" cy="1044000"/>
            </a:xfrm>
            <a:prstGeom prst="roundRect">
              <a:avLst>
                <a:gd name="adj" fmla="val 14602"/>
              </a:avLst>
            </a:prstGeom>
            <a:gradFill rotWithShape="0">
              <a:gsLst>
                <a:gs pos="0">
                  <a:srgbClr val="FFC000"/>
                </a:gs>
                <a:gs pos="100000">
                  <a:schemeClr val="accent2"/>
                </a:gs>
              </a:gsLst>
              <a:lin ang="5400000" scaled="1"/>
            </a:gra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90000" rIns="54000" bIns="46800"/>
            <a:lstStyle/>
            <a:p>
              <a:pPr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tabLst>
                  <a:tab pos="715963" algn="l"/>
                </a:tabLst>
              </a:pPr>
              <a:r>
                <a:rPr lang="en-US">
                  <a:solidFill>
                    <a:schemeClr val="bg1"/>
                  </a:solidFill>
                  <a:ea typeface="MS PGothic" pitchFamily="34" charset="-128"/>
                </a:rPr>
                <a:t>Smartphones are used  for data access and communication</a:t>
              </a:r>
            </a:p>
          </p:txBody>
        </p:sp>
        <p:sp>
          <p:nvSpPr>
            <p:cNvPr id="14361" name="AutoShape 39"/>
            <p:cNvSpPr>
              <a:spLocks noChangeArrowheads="1"/>
            </p:cNvSpPr>
            <p:nvPr/>
          </p:nvSpPr>
          <p:spPr bwMode="auto">
            <a:xfrm>
              <a:off x="325037" y="3578692"/>
              <a:ext cx="2556000" cy="1044000"/>
            </a:xfrm>
            <a:prstGeom prst="roundRect">
              <a:avLst>
                <a:gd name="adj" fmla="val 14602"/>
              </a:avLst>
            </a:prstGeom>
            <a:gradFill rotWithShape="0">
              <a:gsLst>
                <a:gs pos="0">
                  <a:srgbClr val="FFC000"/>
                </a:gs>
                <a:gs pos="100000">
                  <a:schemeClr val="accent2"/>
                </a:gs>
              </a:gsLst>
              <a:lin ang="5400000" scaled="1"/>
            </a:gra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90000" rIns="54000" bIns="46800"/>
            <a:lstStyle/>
            <a:p>
              <a:pPr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D308"/>
                </a:buClr>
                <a:tabLst>
                  <a:tab pos="715963" algn="l"/>
                </a:tabLst>
              </a:pPr>
              <a:r>
                <a:rPr lang="en-US">
                  <a:solidFill>
                    <a:schemeClr val="bg1"/>
                  </a:solidFill>
                  <a:ea typeface="MS PGothic" pitchFamily="34" charset="-128"/>
                </a:rPr>
                <a:t>Virtual collaboration &amp; business</a:t>
              </a:r>
            </a:p>
          </p:txBody>
        </p:sp>
      </p:grpSp>
      <p:sp>
        <p:nvSpPr>
          <p:cNvPr id="96" name="Freeform 1250"/>
          <p:cNvSpPr>
            <a:spLocks/>
          </p:cNvSpPr>
          <p:nvPr/>
        </p:nvSpPr>
        <p:spPr bwMode="auto">
          <a:xfrm>
            <a:off x="4022725" y="1143000"/>
            <a:ext cx="1927225" cy="963613"/>
          </a:xfrm>
          <a:custGeom>
            <a:avLst/>
            <a:gdLst/>
            <a:ahLst/>
            <a:cxnLst>
              <a:cxn ang="0">
                <a:pos x="514" y="156"/>
              </a:cxn>
              <a:cxn ang="0">
                <a:pos x="514" y="45"/>
              </a:cxn>
              <a:cxn ang="0">
                <a:pos x="469" y="0"/>
              </a:cxn>
              <a:cxn ang="0">
                <a:pos x="45" y="0"/>
              </a:cxn>
              <a:cxn ang="0">
                <a:pos x="0" y="45"/>
              </a:cxn>
              <a:cxn ang="0">
                <a:pos x="0" y="156"/>
              </a:cxn>
              <a:cxn ang="0">
                <a:pos x="45" y="201"/>
              </a:cxn>
              <a:cxn ang="0">
                <a:pos x="420" y="201"/>
              </a:cxn>
              <a:cxn ang="0">
                <a:pos x="510" y="255"/>
              </a:cxn>
              <a:cxn ang="0">
                <a:pos x="511" y="256"/>
              </a:cxn>
              <a:cxn ang="0">
                <a:pos x="512" y="257"/>
              </a:cxn>
              <a:cxn ang="0">
                <a:pos x="514" y="255"/>
              </a:cxn>
              <a:cxn ang="0">
                <a:pos x="514" y="156"/>
              </a:cxn>
            </a:cxnLst>
            <a:rect l="0" t="0" r="r" b="b"/>
            <a:pathLst>
              <a:path w="514" h="257">
                <a:moveTo>
                  <a:pt x="514" y="156"/>
                </a:moveTo>
                <a:cubicBezTo>
                  <a:pt x="514" y="45"/>
                  <a:pt x="514" y="45"/>
                  <a:pt x="514" y="45"/>
                </a:cubicBezTo>
                <a:cubicBezTo>
                  <a:pt x="514" y="20"/>
                  <a:pt x="494" y="0"/>
                  <a:pt x="469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81"/>
                  <a:pt x="20" y="201"/>
                  <a:pt x="45" y="201"/>
                </a:cubicBezTo>
                <a:cubicBezTo>
                  <a:pt x="420" y="201"/>
                  <a:pt x="420" y="201"/>
                  <a:pt x="420" y="201"/>
                </a:cubicBezTo>
                <a:cubicBezTo>
                  <a:pt x="457" y="201"/>
                  <a:pt x="492" y="222"/>
                  <a:pt x="510" y="255"/>
                </a:cubicBezTo>
                <a:cubicBezTo>
                  <a:pt x="511" y="256"/>
                  <a:pt x="511" y="256"/>
                  <a:pt x="511" y="256"/>
                </a:cubicBezTo>
                <a:cubicBezTo>
                  <a:pt x="511" y="256"/>
                  <a:pt x="512" y="257"/>
                  <a:pt x="512" y="257"/>
                </a:cubicBezTo>
                <a:cubicBezTo>
                  <a:pt x="513" y="257"/>
                  <a:pt x="514" y="256"/>
                  <a:pt x="514" y="255"/>
                </a:cubicBezTo>
                <a:lnTo>
                  <a:pt x="514" y="156"/>
                </a:lnTo>
                <a:close/>
              </a:path>
            </a:pathLst>
          </a:custGeom>
          <a:gradFill rotWithShape="0">
            <a:gsLst>
              <a:gs pos="0">
                <a:srgbClr val="D26E8B"/>
              </a:gs>
              <a:gs pos="100000">
                <a:schemeClr val="accent6"/>
              </a:gs>
            </a:gsLst>
            <a:lin ang="5400000" scaled="1"/>
          </a:gradFill>
          <a:ln w="28575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lIns="108000" tIns="108000" rIns="90000" bIns="46800"/>
          <a:lstStyle/>
          <a:p>
            <a:pPr defTabSz="762000" eaLnBrk="0" hangingPunct="0">
              <a:lnSpc>
                <a:spcPct val="90000"/>
              </a:lnSpc>
              <a:spcBef>
                <a:spcPts val="504"/>
              </a:spcBef>
              <a:buClr>
                <a:schemeClr val="accent1"/>
              </a:buClr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Cyber war and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cyber terrorism</a:t>
            </a:r>
          </a:p>
        </p:txBody>
      </p:sp>
      <p:sp>
        <p:nvSpPr>
          <p:cNvPr id="91" name="Freeform 1250"/>
          <p:cNvSpPr>
            <a:spLocks/>
          </p:cNvSpPr>
          <p:nvPr/>
        </p:nvSpPr>
        <p:spPr bwMode="auto">
          <a:xfrm>
            <a:off x="2520950" y="2352675"/>
            <a:ext cx="1927225" cy="963613"/>
          </a:xfrm>
          <a:custGeom>
            <a:avLst/>
            <a:gdLst/>
            <a:ahLst/>
            <a:cxnLst>
              <a:cxn ang="0">
                <a:pos x="514" y="156"/>
              </a:cxn>
              <a:cxn ang="0">
                <a:pos x="514" y="45"/>
              </a:cxn>
              <a:cxn ang="0">
                <a:pos x="469" y="0"/>
              </a:cxn>
              <a:cxn ang="0">
                <a:pos x="45" y="0"/>
              </a:cxn>
              <a:cxn ang="0">
                <a:pos x="0" y="45"/>
              </a:cxn>
              <a:cxn ang="0">
                <a:pos x="0" y="156"/>
              </a:cxn>
              <a:cxn ang="0">
                <a:pos x="45" y="201"/>
              </a:cxn>
              <a:cxn ang="0">
                <a:pos x="420" y="201"/>
              </a:cxn>
              <a:cxn ang="0">
                <a:pos x="510" y="255"/>
              </a:cxn>
              <a:cxn ang="0">
                <a:pos x="511" y="256"/>
              </a:cxn>
              <a:cxn ang="0">
                <a:pos x="512" y="257"/>
              </a:cxn>
              <a:cxn ang="0">
                <a:pos x="514" y="255"/>
              </a:cxn>
              <a:cxn ang="0">
                <a:pos x="514" y="156"/>
              </a:cxn>
            </a:cxnLst>
            <a:rect l="0" t="0" r="r" b="b"/>
            <a:pathLst>
              <a:path w="514" h="257">
                <a:moveTo>
                  <a:pt x="514" y="156"/>
                </a:moveTo>
                <a:cubicBezTo>
                  <a:pt x="514" y="45"/>
                  <a:pt x="514" y="45"/>
                  <a:pt x="514" y="45"/>
                </a:cubicBezTo>
                <a:cubicBezTo>
                  <a:pt x="514" y="20"/>
                  <a:pt x="494" y="0"/>
                  <a:pt x="469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81"/>
                  <a:pt x="20" y="201"/>
                  <a:pt x="45" y="201"/>
                </a:cubicBezTo>
                <a:cubicBezTo>
                  <a:pt x="420" y="201"/>
                  <a:pt x="420" y="201"/>
                  <a:pt x="420" y="201"/>
                </a:cubicBezTo>
                <a:cubicBezTo>
                  <a:pt x="457" y="201"/>
                  <a:pt x="492" y="222"/>
                  <a:pt x="510" y="255"/>
                </a:cubicBezTo>
                <a:cubicBezTo>
                  <a:pt x="511" y="256"/>
                  <a:pt x="511" y="256"/>
                  <a:pt x="511" y="256"/>
                </a:cubicBezTo>
                <a:cubicBezTo>
                  <a:pt x="511" y="256"/>
                  <a:pt x="512" y="257"/>
                  <a:pt x="512" y="257"/>
                </a:cubicBezTo>
                <a:cubicBezTo>
                  <a:pt x="513" y="257"/>
                  <a:pt x="514" y="256"/>
                  <a:pt x="514" y="255"/>
                </a:cubicBezTo>
                <a:lnTo>
                  <a:pt x="514" y="156"/>
                </a:lnTo>
                <a:close/>
              </a:path>
            </a:pathLst>
          </a:custGeom>
          <a:gradFill rotWithShape="0">
            <a:gsLst>
              <a:gs pos="0">
                <a:srgbClr val="D26E8B"/>
              </a:gs>
              <a:gs pos="100000">
                <a:schemeClr val="accent6"/>
              </a:gs>
            </a:gsLst>
            <a:lin ang="5400000" scaled="1"/>
          </a:gradFill>
          <a:ln w="28575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lIns="108000" tIns="108000" rIns="90000" bIns="46800"/>
          <a:lstStyle/>
          <a:p>
            <a:pPr defTabSz="762000" eaLnBrk="0" hangingPunct="0">
              <a:lnSpc>
                <a:spcPct val="90000"/>
              </a:lnSpc>
              <a:spcBef>
                <a:spcPts val="504"/>
              </a:spcBef>
              <a:buClr>
                <a:schemeClr val="accent1"/>
              </a:buClr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Spying and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business attacks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5" grpId="0" animBg="1"/>
      <p:bldP spid="96" grpId="0" animBg="1"/>
      <p:bldP spid="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</a:t>
            </a:r>
            <a:r>
              <a:rPr lang="en-US" dirty="0" smtClean="0"/>
              <a:t>Broadband &amp; Smart Phone usage </a:t>
            </a:r>
            <a:r>
              <a:rPr lang="en-US" dirty="0" smtClean="0"/>
              <a:t>is growing fast </a:t>
            </a:r>
            <a:br>
              <a:rPr lang="en-US" dirty="0" smtClean="0"/>
            </a:br>
            <a:r>
              <a:rPr lang="en-US" dirty="0" smtClean="0"/>
              <a:t>– malware and attacks are </a:t>
            </a:r>
            <a:r>
              <a:rPr lang="en-US" dirty="0" smtClean="0"/>
              <a:t>growing even faster</a:t>
            </a:r>
            <a:endParaRPr lang="en-US" dirty="0" smtClean="0"/>
          </a:p>
        </p:txBody>
      </p:sp>
      <p:sp>
        <p:nvSpPr>
          <p:cNvPr id="75796" name="AutoShape 20"/>
          <p:cNvSpPr>
            <a:spLocks noChangeArrowheads="1"/>
          </p:cNvSpPr>
          <p:nvPr/>
        </p:nvSpPr>
        <p:spPr bwMode="auto">
          <a:xfrm>
            <a:off x="2268538" y="3995738"/>
            <a:ext cx="1214437" cy="914400"/>
          </a:xfrm>
          <a:prstGeom prst="parallelogram">
            <a:avLst>
              <a:gd name="adj" fmla="val 33203"/>
            </a:avLst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400">
              <a:latin typeface="Calibri" pitchFamily="34" charset="0"/>
            </a:endParaRPr>
          </a:p>
        </p:txBody>
      </p:sp>
      <p:grpSp>
        <p:nvGrpSpPr>
          <p:cNvPr id="15365" name="Group 44"/>
          <p:cNvGrpSpPr>
            <a:grpSpLocks/>
          </p:cNvGrpSpPr>
          <p:nvPr/>
        </p:nvGrpSpPr>
        <p:grpSpPr bwMode="auto">
          <a:xfrm>
            <a:off x="288429" y="1295871"/>
            <a:ext cx="5113213" cy="4284476"/>
            <a:chOff x="5476875" y="1512888"/>
            <a:chExt cx="5740400" cy="4271962"/>
          </a:xfrm>
        </p:grpSpPr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>
              <a:off x="5505635" y="1512888"/>
              <a:ext cx="5702054" cy="4271962"/>
            </a:xfrm>
            <a:prstGeom prst="roundRect">
              <a:avLst>
                <a:gd name="adj" fmla="val 3248"/>
              </a:avLst>
            </a:prstGeom>
            <a:gradFill>
              <a:gsLst>
                <a:gs pos="0">
                  <a:schemeClr val="bg1"/>
                </a:gs>
                <a:gs pos="100000">
                  <a:srgbClr val="DADBDE"/>
                </a:gs>
              </a:gsLst>
              <a:lin ang="5400000" scaled="1"/>
            </a:gra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80000" tIns="108000" rIns="72000" bIns="72000"/>
            <a:lstStyle/>
            <a:p>
              <a:pPr>
                <a:defRPr sz="1680" b="1" i="0" u="none" strike="noStrike" kern="1200" baseline="0">
                  <a:solidFill>
                    <a:srgbClr val="68717A"/>
                  </a:solidFill>
                  <a:latin typeface="Arial" pitchFamily="34" charset="0"/>
                  <a:ea typeface="+mn-ea"/>
                  <a:cs typeface="Arial" pitchFamily="34" charset="0"/>
                </a:defRPr>
              </a:pPr>
              <a:endParaRPr lang="en-US" sz="2000" b="1" dirty="0">
                <a:solidFill>
                  <a:srgbClr val="68717A"/>
                </a:solidFill>
                <a:cs typeface="Arial" pitchFamily="34" charset="0"/>
              </a:endParaRPr>
            </a:p>
          </p:txBody>
        </p:sp>
        <p:graphicFrame>
          <p:nvGraphicFramePr>
            <p:cNvPr id="17" name="Chart 16"/>
            <p:cNvGraphicFramePr/>
            <p:nvPr/>
          </p:nvGraphicFramePr>
          <p:xfrm>
            <a:off x="5476875" y="2190751"/>
            <a:ext cx="5689600" cy="31257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Rectangle 17"/>
            <p:cNvSpPr/>
            <p:nvPr/>
          </p:nvSpPr>
          <p:spPr>
            <a:xfrm>
              <a:off x="5605335" y="1599263"/>
              <a:ext cx="5611940" cy="5794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</a:rPr>
                <a:t>Mobile &amp; Mobile Broadband subscribers </a:t>
              </a:r>
              <a:br>
                <a:rPr lang="en-US" sz="1600" dirty="0">
                  <a:solidFill>
                    <a:schemeClr val="tx2">
                      <a:lumMod val="50000"/>
                    </a:schemeClr>
                  </a:solidFill>
                </a:rPr>
              </a:b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</a:rPr>
                <a:t>and Smartphone users</a:t>
              </a:r>
            </a:p>
          </p:txBody>
        </p:sp>
        <p:sp>
          <p:nvSpPr>
            <p:cNvPr id="19" name="Abgerundetes Rechteck 28"/>
            <p:cNvSpPr/>
            <p:nvPr/>
          </p:nvSpPr>
          <p:spPr bwMode="auto">
            <a:xfrm>
              <a:off x="6266803" y="5381767"/>
              <a:ext cx="253084" cy="251927"/>
            </a:xfrm>
            <a:prstGeom prst="roundRect">
              <a:avLst>
                <a:gd name="adj" fmla="val 22669"/>
              </a:avLst>
            </a:prstGeom>
            <a:solidFill>
              <a:srgbClr val="7030A0"/>
            </a:solidFill>
            <a:ln w="28575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108000" tIns="72000" rIns="36000" bIns="36000"/>
            <a:lstStyle/>
            <a:p>
              <a:pPr defTabSz="903580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4C4C"/>
                </a:buClr>
                <a:buSzPct val="110000"/>
                <a:defRPr/>
              </a:pPr>
              <a:endParaRPr lang="en-US" altLang="zh-CN" sz="2000" kern="0" dirty="0">
                <a:solidFill>
                  <a:schemeClr val="bg1"/>
                </a:solidFill>
                <a:ea typeface="SimSun" pitchFamily="2" charset="-122"/>
              </a:endParaRPr>
            </a:p>
          </p:txBody>
        </p:sp>
        <p:sp>
          <p:nvSpPr>
            <p:cNvPr id="15382" name="TextBox 21"/>
            <p:cNvSpPr txBox="1">
              <a:spLocks noChangeArrowheads="1"/>
            </p:cNvSpPr>
            <p:nvPr/>
          </p:nvSpPr>
          <p:spPr bwMode="auto">
            <a:xfrm>
              <a:off x="6457950" y="5368925"/>
              <a:ext cx="1133068" cy="296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i-FI" sz="1100"/>
                <a:t>Mobile subs</a:t>
              </a:r>
            </a:p>
          </p:txBody>
        </p:sp>
        <p:sp>
          <p:nvSpPr>
            <p:cNvPr id="22" name="Abgerundetes Rechteck 28"/>
            <p:cNvSpPr/>
            <p:nvPr/>
          </p:nvSpPr>
          <p:spPr bwMode="auto">
            <a:xfrm>
              <a:off x="7630005" y="5381767"/>
              <a:ext cx="251166" cy="251927"/>
            </a:xfrm>
            <a:prstGeom prst="roundRect">
              <a:avLst>
                <a:gd name="adj" fmla="val 18889"/>
              </a:avLst>
            </a:prstGeom>
            <a:solidFill>
              <a:srgbClr val="FFC000"/>
            </a:solidFill>
            <a:ln w="28575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108000" tIns="72000" rIns="36000" bIns="36000"/>
            <a:lstStyle/>
            <a:p>
              <a:pPr defTabSz="903580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4C4C"/>
                </a:buClr>
                <a:buSzPct val="110000"/>
                <a:defRPr/>
              </a:pPr>
              <a:endParaRPr lang="en-US" altLang="zh-CN" sz="2000" kern="0" dirty="0">
                <a:solidFill>
                  <a:schemeClr val="bg1"/>
                </a:solidFill>
                <a:ea typeface="SimSun" pitchFamily="2" charset="-122"/>
              </a:endParaRPr>
            </a:p>
          </p:txBody>
        </p:sp>
        <p:sp>
          <p:nvSpPr>
            <p:cNvPr id="23" name="Abgerundetes Rechteck 28"/>
            <p:cNvSpPr/>
            <p:nvPr/>
          </p:nvSpPr>
          <p:spPr bwMode="auto">
            <a:xfrm>
              <a:off x="8763129" y="5381767"/>
              <a:ext cx="253084" cy="251927"/>
            </a:xfrm>
            <a:prstGeom prst="roundRect">
              <a:avLst>
                <a:gd name="adj" fmla="val 18889"/>
              </a:avLst>
            </a:prstGeom>
            <a:solidFill>
              <a:srgbClr val="AA0F1E"/>
            </a:solidFill>
            <a:ln w="28575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108000" tIns="72000" rIns="36000" bIns="36000"/>
            <a:lstStyle/>
            <a:p>
              <a:pPr defTabSz="903580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4C4C"/>
                </a:buClr>
                <a:buSzPct val="110000"/>
                <a:defRPr/>
              </a:pPr>
              <a:endParaRPr lang="en-US" altLang="zh-CN" sz="2000" kern="0" dirty="0">
                <a:solidFill>
                  <a:schemeClr val="bg1"/>
                </a:solidFill>
                <a:ea typeface="SimSun" pitchFamily="2" charset="-122"/>
              </a:endParaRPr>
            </a:p>
          </p:txBody>
        </p:sp>
        <p:sp>
          <p:nvSpPr>
            <p:cNvPr id="15385" name="TextBox 24"/>
            <p:cNvSpPr txBox="1">
              <a:spLocks noChangeArrowheads="1"/>
            </p:cNvSpPr>
            <p:nvPr/>
          </p:nvSpPr>
          <p:spPr bwMode="auto">
            <a:xfrm>
              <a:off x="7820025" y="5368925"/>
              <a:ext cx="999471" cy="296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i-FI" sz="1100"/>
                <a:t>MBB subs</a:t>
              </a:r>
            </a:p>
          </p:txBody>
        </p:sp>
        <p:sp>
          <p:nvSpPr>
            <p:cNvPr id="15386" name="TextBox 25"/>
            <p:cNvSpPr txBox="1">
              <a:spLocks noChangeArrowheads="1"/>
            </p:cNvSpPr>
            <p:nvPr/>
          </p:nvSpPr>
          <p:spPr bwMode="auto">
            <a:xfrm>
              <a:off x="8953500" y="5368925"/>
              <a:ext cx="1613248" cy="296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i-FI" sz="1100"/>
                <a:t>Smartphone users</a:t>
              </a: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6373612" y="1979947"/>
            <a:ext cx="4500560" cy="677643"/>
            <a:chOff x="6373612" y="2088373"/>
            <a:chExt cx="4500560" cy="677643"/>
          </a:xfrm>
        </p:grpSpPr>
        <p:sp>
          <p:nvSpPr>
            <p:cNvPr id="27" name="AutoShape 4"/>
            <p:cNvSpPr>
              <a:spLocks noChangeArrowheads="1"/>
            </p:cNvSpPr>
            <p:nvPr/>
          </p:nvSpPr>
          <p:spPr bwMode="gray">
            <a:xfrm>
              <a:off x="6373612" y="2088373"/>
              <a:ext cx="4500560" cy="677643"/>
            </a:xfrm>
            <a:prstGeom prst="roundRect">
              <a:avLst>
                <a:gd name="adj" fmla="val 10583"/>
              </a:avLst>
            </a:prstGeom>
            <a:gradFill>
              <a:gsLst>
                <a:gs pos="0">
                  <a:schemeClr val="bg1"/>
                </a:gs>
                <a:gs pos="100000">
                  <a:srgbClr val="DADBDE"/>
                </a:gs>
              </a:gsLst>
              <a:lin ang="5400000" scaled="1"/>
            </a:gradFill>
            <a:ln>
              <a:noFill/>
              <a:headEnd/>
              <a:tailEnd/>
            </a:ln>
            <a:effectLst>
              <a:outerShdw blurRad="127000" dist="63500" dir="2700000" rotWithShape="0">
                <a:srgbClr val="000000">
                  <a:alpha val="52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tIns="72000" rIns="36000" anchor="ctr"/>
            <a:lstStyle/>
            <a:p>
              <a:pPr marL="989013" defTabSz="762000" eaLnBrk="0" hangingPunct="0">
                <a:lnSpc>
                  <a:spcPts val="1800"/>
                </a:lnSpc>
                <a:spcBef>
                  <a:spcPts val="0"/>
                </a:spcBef>
                <a:buClr>
                  <a:schemeClr val="accent2"/>
                </a:buClr>
                <a:buSzPct val="110000"/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  growth of mobile malware </a:t>
              </a:r>
              <a:br>
                <a:rPr lang="en-US" b="1" dirty="0">
                  <a:solidFill>
                    <a:schemeClr val="tx1"/>
                  </a:solidFill>
                </a:rPr>
              </a:br>
              <a:r>
                <a:rPr lang="en-US" b="1" dirty="0">
                  <a:solidFill>
                    <a:schemeClr val="tx1"/>
                  </a:solidFill>
                </a:rPr>
                <a:t>  </a:t>
              </a:r>
              <a:r>
                <a:rPr lang="en-US" dirty="0">
                  <a:solidFill>
                    <a:schemeClr val="tx1"/>
                  </a:solidFill>
                </a:rPr>
                <a:t>across all platforms in </a:t>
              </a:r>
              <a:r>
                <a:rPr lang="en-US" dirty="0" smtClean="0">
                  <a:solidFill>
                    <a:schemeClr val="tx1"/>
                  </a:solidFill>
                </a:rPr>
                <a:t>2011*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AutoShape 18"/>
            <p:cNvSpPr>
              <a:spLocks noChangeArrowheads="1"/>
            </p:cNvSpPr>
            <p:nvPr/>
          </p:nvSpPr>
          <p:spPr bwMode="auto">
            <a:xfrm rot="16200000">
              <a:off x="6611052" y="1850933"/>
              <a:ext cx="677643" cy="1152524"/>
            </a:xfrm>
            <a:prstGeom prst="round2SameRect">
              <a:avLst>
                <a:gd name="adj1" fmla="val 11913"/>
                <a:gd name="adj2" fmla="val 0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vert="vert" wrap="none" tIns="90000" bIns="90000" anchor="ctr" anchorCtr="1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155%</a:t>
              </a:r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373612" y="2830824"/>
            <a:ext cx="4500560" cy="677643"/>
            <a:chOff x="6373612" y="2116761"/>
            <a:chExt cx="4500560" cy="677643"/>
          </a:xfrm>
        </p:grpSpPr>
        <p:sp>
          <p:nvSpPr>
            <p:cNvPr id="29" name="AutoShape 4"/>
            <p:cNvSpPr>
              <a:spLocks noChangeArrowheads="1"/>
            </p:cNvSpPr>
            <p:nvPr/>
          </p:nvSpPr>
          <p:spPr bwMode="gray">
            <a:xfrm>
              <a:off x="6373612" y="2116761"/>
              <a:ext cx="4500560" cy="677643"/>
            </a:xfrm>
            <a:prstGeom prst="roundRect">
              <a:avLst>
                <a:gd name="adj" fmla="val 10583"/>
              </a:avLst>
            </a:prstGeom>
            <a:gradFill>
              <a:gsLst>
                <a:gs pos="0">
                  <a:schemeClr val="bg1"/>
                </a:gs>
                <a:gs pos="100000">
                  <a:srgbClr val="DADBDE"/>
                </a:gs>
              </a:gsLst>
              <a:lin ang="5400000" scaled="1"/>
            </a:gradFill>
            <a:ln>
              <a:noFill/>
              <a:headEnd/>
              <a:tailEnd/>
            </a:ln>
            <a:effectLst>
              <a:outerShdw blurRad="127000" dist="63500" dir="2700000" rotWithShape="0">
                <a:srgbClr val="000000">
                  <a:alpha val="52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tIns="72000" rIns="36000" anchor="ctr"/>
            <a:lstStyle/>
            <a:p>
              <a:pPr marL="989013" defTabSz="762000" eaLnBrk="0" hangingPunct="0">
                <a:lnSpc>
                  <a:spcPts val="1800"/>
                </a:lnSpc>
                <a:spcBef>
                  <a:spcPts val="0"/>
                </a:spcBef>
                <a:buClr>
                  <a:schemeClr val="accent2"/>
                </a:buClr>
                <a:buSzPct val="110000"/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  explosion in malware</a:t>
              </a:r>
              <a:br>
                <a:rPr lang="en-US" b="1" dirty="0">
                  <a:solidFill>
                    <a:schemeClr val="tx1"/>
                  </a:solidFill>
                </a:rPr>
              </a:br>
              <a:r>
                <a:rPr lang="en-US" b="1" dirty="0">
                  <a:solidFill>
                    <a:schemeClr val="tx1"/>
                  </a:solidFill>
                </a:rPr>
                <a:t>  </a:t>
              </a:r>
              <a:r>
                <a:rPr lang="en-US" dirty="0" smtClean="0">
                  <a:solidFill>
                    <a:schemeClr val="tx1"/>
                  </a:solidFill>
                </a:rPr>
                <a:t>targeting </a:t>
              </a:r>
              <a:r>
                <a:rPr lang="en-US" dirty="0">
                  <a:solidFill>
                    <a:schemeClr val="tx1"/>
                  </a:solidFill>
                </a:rPr>
                <a:t>Android in </a:t>
              </a:r>
              <a:r>
                <a:rPr lang="en-US" dirty="0" smtClean="0">
                  <a:solidFill>
                    <a:schemeClr val="tx1"/>
                  </a:solidFill>
                </a:rPr>
                <a:t>2H2011*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AutoShape 18"/>
            <p:cNvSpPr>
              <a:spLocks noChangeArrowheads="1"/>
            </p:cNvSpPr>
            <p:nvPr/>
          </p:nvSpPr>
          <p:spPr bwMode="auto">
            <a:xfrm rot="16200000">
              <a:off x="6611052" y="1879321"/>
              <a:ext cx="677643" cy="1152524"/>
            </a:xfrm>
            <a:prstGeom prst="round2SameRect">
              <a:avLst>
                <a:gd name="adj1" fmla="val 11913"/>
                <a:gd name="adj2" fmla="val 0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vert="vert" wrap="none" tIns="90000" bIns="90000" anchor="ctr" anchorCtr="1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&gt;3000</a:t>
              </a:r>
              <a:r>
                <a:rPr lang="en-US" sz="2400" dirty="0">
                  <a:solidFill>
                    <a:schemeClr val="bg1"/>
                  </a:solidFill>
                  <a:latin typeface="Arial Narrow" pitchFamily="34" charset="0"/>
                </a:rPr>
                <a:t>%</a:t>
              </a: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6373613" y="3681701"/>
            <a:ext cx="4499991" cy="687315"/>
            <a:chOff x="6373613" y="3636132"/>
            <a:chExt cx="4499991" cy="687315"/>
          </a:xfrm>
        </p:grpSpPr>
        <p:sp>
          <p:nvSpPr>
            <p:cNvPr id="33" name="AutoShape 4"/>
            <p:cNvSpPr>
              <a:spLocks noChangeArrowheads="1"/>
            </p:cNvSpPr>
            <p:nvPr/>
          </p:nvSpPr>
          <p:spPr bwMode="gray">
            <a:xfrm>
              <a:off x="6409109" y="3645804"/>
              <a:ext cx="4464495" cy="677643"/>
            </a:xfrm>
            <a:prstGeom prst="roundRect">
              <a:avLst>
                <a:gd name="adj" fmla="val 10583"/>
              </a:avLst>
            </a:prstGeom>
            <a:gradFill>
              <a:gsLst>
                <a:gs pos="0">
                  <a:schemeClr val="bg1"/>
                </a:gs>
                <a:gs pos="100000">
                  <a:srgbClr val="DADBDE"/>
                </a:gs>
              </a:gsLst>
              <a:lin ang="5400000" scaled="1"/>
            </a:gradFill>
            <a:ln>
              <a:noFill/>
              <a:headEnd/>
              <a:tailEnd/>
            </a:ln>
            <a:effectLst>
              <a:outerShdw blurRad="127000" dist="63500" dir="2700000" rotWithShape="0">
                <a:srgbClr val="000000">
                  <a:alpha val="52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tIns="72000" rIns="36000" anchor="ctr"/>
            <a:lstStyle/>
            <a:p>
              <a:pPr marL="989013" defTabSz="762000" eaLnBrk="0" hangingPunct="0">
                <a:lnSpc>
                  <a:spcPts val="1800"/>
                </a:lnSpc>
                <a:spcBef>
                  <a:spcPts val="0"/>
                </a:spcBef>
                <a:buClr>
                  <a:schemeClr val="accent2"/>
                </a:buClr>
                <a:buSzPct val="110000"/>
                <a:defRPr/>
              </a:pPr>
              <a:r>
                <a:rPr lang="en-US" dirty="0">
                  <a:solidFill>
                    <a:schemeClr val="tx1"/>
                  </a:solidFill>
                </a:rPr>
                <a:t>  </a:t>
              </a:r>
              <a:r>
                <a:rPr lang="en-US" b="1" dirty="0" smtClean="0">
                  <a:solidFill>
                    <a:schemeClr val="tx1"/>
                  </a:solidFill>
                </a:rPr>
                <a:t>security </a:t>
              </a:r>
              <a:r>
                <a:rPr lang="en-US" b="1" dirty="0">
                  <a:solidFill>
                    <a:schemeClr val="tx1"/>
                  </a:solidFill>
                </a:rPr>
                <a:t>events </a:t>
              </a:r>
              <a:r>
                <a:rPr lang="en-US" dirty="0">
                  <a:solidFill>
                    <a:schemeClr val="tx1"/>
                  </a:solidFill>
                </a:rPr>
                <a:t>per day in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  </a:t>
              </a:r>
              <a:r>
                <a:rPr lang="en-US" dirty="0" smtClean="0">
                  <a:solidFill>
                    <a:schemeClr val="tx1"/>
                  </a:solidFill>
                </a:rPr>
                <a:t>large </a:t>
              </a:r>
              <a:r>
                <a:rPr lang="en-US" dirty="0">
                  <a:solidFill>
                    <a:schemeClr val="tx1"/>
                  </a:solidFill>
                </a:rPr>
                <a:t>networks</a:t>
              </a:r>
            </a:p>
          </p:txBody>
        </p:sp>
        <p:sp>
          <p:nvSpPr>
            <p:cNvPr id="34" name="AutoShape 18"/>
            <p:cNvSpPr>
              <a:spLocks noChangeArrowheads="1"/>
            </p:cNvSpPr>
            <p:nvPr/>
          </p:nvSpPr>
          <p:spPr bwMode="auto">
            <a:xfrm rot="16200000">
              <a:off x="6611054" y="3398691"/>
              <a:ext cx="677643" cy="1152525"/>
            </a:xfrm>
            <a:prstGeom prst="round2SameRect">
              <a:avLst>
                <a:gd name="adj1" fmla="val 11913"/>
                <a:gd name="adj2" fmla="val 0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vert="vert" wrap="none" tIns="90000" bIns="90000" anchor="ctr" anchorCtr="1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1Million</a:t>
              </a: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6373612" y="4542249"/>
            <a:ext cx="4500560" cy="677644"/>
            <a:chOff x="6373612" y="4434651"/>
            <a:chExt cx="4500560" cy="677644"/>
          </a:xfrm>
        </p:grpSpPr>
        <p:sp>
          <p:nvSpPr>
            <p:cNvPr id="35" name="AutoShape 4"/>
            <p:cNvSpPr>
              <a:spLocks noChangeArrowheads="1"/>
            </p:cNvSpPr>
            <p:nvPr/>
          </p:nvSpPr>
          <p:spPr bwMode="gray">
            <a:xfrm>
              <a:off x="6373612" y="4434652"/>
              <a:ext cx="4500560" cy="677643"/>
            </a:xfrm>
            <a:prstGeom prst="roundRect">
              <a:avLst>
                <a:gd name="adj" fmla="val 10583"/>
              </a:avLst>
            </a:prstGeom>
            <a:gradFill>
              <a:gsLst>
                <a:gs pos="0">
                  <a:schemeClr val="bg1"/>
                </a:gs>
                <a:gs pos="100000">
                  <a:srgbClr val="DADBDE"/>
                </a:gs>
              </a:gsLst>
              <a:lin ang="5400000" scaled="1"/>
            </a:gradFill>
            <a:ln>
              <a:noFill/>
              <a:headEnd/>
              <a:tailEnd/>
            </a:ln>
            <a:effectLst>
              <a:outerShdw blurRad="127000" dist="63500" dir="2700000" rotWithShape="0">
                <a:srgbClr val="000000">
                  <a:alpha val="52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tIns="72000" rIns="36000" anchor="ctr"/>
            <a:lstStyle/>
            <a:p>
              <a:pPr marL="989013" defTabSz="762000" eaLnBrk="0" hangingPunct="0">
                <a:lnSpc>
                  <a:spcPts val="1800"/>
                </a:lnSpc>
                <a:spcBef>
                  <a:spcPts val="0"/>
                </a:spcBef>
                <a:buClr>
                  <a:schemeClr val="accent2"/>
                </a:buClr>
                <a:buSzPct val="110000"/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   </a:t>
              </a:r>
              <a:r>
                <a:rPr lang="en-US" dirty="0">
                  <a:solidFill>
                    <a:schemeClr val="tx1"/>
                  </a:solidFill>
                </a:rPr>
                <a:t>mobile devices active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b="1" dirty="0">
                  <a:solidFill>
                    <a:schemeClr val="tx1"/>
                  </a:solidFill>
                </a:rPr>
                <a:t>   under </a:t>
              </a:r>
              <a:r>
                <a:rPr lang="en-US" b="1" dirty="0" err="1">
                  <a:solidFill>
                    <a:schemeClr val="tx1"/>
                  </a:solidFill>
                </a:rPr>
                <a:t>botnet</a:t>
              </a:r>
              <a:r>
                <a:rPr lang="en-US" b="1" dirty="0">
                  <a:solidFill>
                    <a:schemeClr val="tx1"/>
                  </a:solidFill>
                </a:rPr>
                <a:t> control </a:t>
              </a:r>
              <a:r>
                <a:rPr lang="en-US" dirty="0">
                  <a:solidFill>
                    <a:schemeClr val="tx1"/>
                  </a:solidFill>
                </a:rPr>
                <a:t>in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   first half 2011 </a:t>
              </a:r>
              <a:r>
                <a:rPr lang="en-US" dirty="0" smtClean="0">
                  <a:solidFill>
                    <a:schemeClr val="tx1"/>
                  </a:solidFill>
                </a:rPr>
                <a:t>**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 rot="16200000">
              <a:off x="6610600" y="4197663"/>
              <a:ext cx="677643" cy="1151619"/>
            </a:xfrm>
            <a:prstGeom prst="round2SameRect">
              <a:avLst>
                <a:gd name="adj1" fmla="val 11913"/>
                <a:gd name="adj2" fmla="val 0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vert="vert" wrap="none" tIns="90000" bIns="90000" anchor="ctr" anchorCtr="1"/>
            <a:lstStyle/>
            <a:p>
              <a:pPr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</a:rPr>
                <a:t>40.000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367" name="Text Box 19"/>
          <p:cNvSpPr txBox="1">
            <a:spLocks noChangeArrowheads="1"/>
          </p:cNvSpPr>
          <p:nvPr/>
        </p:nvSpPr>
        <p:spPr bwMode="auto">
          <a:xfrm>
            <a:off x="215900" y="5832475"/>
            <a:ext cx="98663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</a:rPr>
              <a:t>Sources:*Juniper  2011 Mobile Threats report; </a:t>
            </a:r>
            <a:r>
              <a:rPr lang="en-US" sz="1000" dirty="0" smtClean="0">
                <a:solidFill>
                  <a:schemeClr val="bg2"/>
                </a:solidFill>
              </a:rPr>
              <a:t>’’* </a:t>
            </a:r>
            <a:r>
              <a:rPr lang="en-US" sz="1000" dirty="0" err="1">
                <a:solidFill>
                  <a:schemeClr val="bg2"/>
                </a:solidFill>
              </a:rPr>
              <a:t>Damballa</a:t>
            </a:r>
            <a:r>
              <a:rPr lang="en-US" sz="1000" dirty="0">
                <a:solidFill>
                  <a:schemeClr val="bg2"/>
                </a:solidFill>
              </a:rPr>
              <a:t>  Threat report first half 2011</a:t>
            </a:r>
            <a:endParaRPr lang="en-US" sz="1000" dirty="0">
              <a:solidFill>
                <a:srgbClr val="89929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86" name="Gerade Verbindung 326"/>
          <p:cNvCxnSpPr>
            <a:cxnSpLocks noChangeShapeType="1"/>
          </p:cNvCxnSpPr>
          <p:nvPr/>
        </p:nvCxnSpPr>
        <p:spPr bwMode="auto">
          <a:xfrm flipH="1">
            <a:off x="8910638" y="3262313"/>
            <a:ext cx="142875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16387" name="Gerade Verbindung 349"/>
          <p:cNvCxnSpPr>
            <a:cxnSpLocks noChangeShapeType="1"/>
          </p:cNvCxnSpPr>
          <p:nvPr/>
        </p:nvCxnSpPr>
        <p:spPr bwMode="auto">
          <a:xfrm>
            <a:off x="3074988" y="3971925"/>
            <a:ext cx="4860925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16388" name="Gerade Verbindung 313"/>
          <p:cNvCxnSpPr>
            <a:cxnSpLocks noChangeShapeType="1"/>
          </p:cNvCxnSpPr>
          <p:nvPr/>
        </p:nvCxnSpPr>
        <p:spPr bwMode="auto">
          <a:xfrm>
            <a:off x="6121400" y="2411413"/>
            <a:ext cx="1763713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16389" name="Gerade Verbindung 318"/>
          <p:cNvCxnSpPr>
            <a:cxnSpLocks noChangeShapeType="1"/>
          </p:cNvCxnSpPr>
          <p:nvPr/>
        </p:nvCxnSpPr>
        <p:spPr bwMode="auto">
          <a:xfrm>
            <a:off x="7885113" y="2414588"/>
            <a:ext cx="33337" cy="1978025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16390" name="Gerade Verbindung 325"/>
          <p:cNvCxnSpPr>
            <a:cxnSpLocks noChangeShapeType="1"/>
          </p:cNvCxnSpPr>
          <p:nvPr/>
        </p:nvCxnSpPr>
        <p:spPr bwMode="auto">
          <a:xfrm>
            <a:off x="6121400" y="1944688"/>
            <a:ext cx="0" cy="471487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6391" name="Titel 1"/>
          <p:cNvSpPr>
            <a:spLocks noGrp="1"/>
          </p:cNvSpPr>
          <p:nvPr>
            <p:ph type="title"/>
          </p:nvPr>
        </p:nvSpPr>
        <p:spPr>
          <a:xfrm>
            <a:off x="315913" y="212725"/>
            <a:ext cx="10879137" cy="781050"/>
          </a:xfrm>
        </p:spPr>
        <p:txBody>
          <a:bodyPr/>
          <a:lstStyle/>
          <a:p>
            <a:r>
              <a:rPr lang="en-US" dirty="0" smtClean="0"/>
              <a:t>Operators’ main tasks to protect the mobile infrastructure and the customers in an all IP environment  </a:t>
            </a:r>
          </a:p>
        </p:txBody>
      </p:sp>
      <p:sp>
        <p:nvSpPr>
          <p:cNvPr id="144" name="AutoShape 31"/>
          <p:cNvSpPr>
            <a:spLocks noChangeArrowheads="1"/>
          </p:cNvSpPr>
          <p:nvPr/>
        </p:nvSpPr>
        <p:spPr bwMode="auto">
          <a:xfrm>
            <a:off x="2603500" y="2516188"/>
            <a:ext cx="2016125" cy="1296987"/>
          </a:xfrm>
          <a:prstGeom prst="roundRect">
            <a:avLst>
              <a:gd name="adj" fmla="val 11759"/>
            </a:avLst>
          </a:prstGeom>
          <a:gradFill>
            <a:gsLst>
              <a:gs pos="0">
                <a:schemeClr val="bg1"/>
              </a:gs>
              <a:gs pos="100000">
                <a:srgbClr val="DADBDE"/>
              </a:gs>
            </a:gsLst>
            <a:lin ang="5400000" scaled="1"/>
          </a:gradFill>
          <a:ln>
            <a:noFill/>
            <a:headEnd/>
            <a:tailEnd/>
          </a:ln>
          <a:effectLst>
            <a:outerShdw blurRad="127000" dist="63500" dir="2700000" rotWithShape="0">
              <a:srgbClr val="000000">
                <a:alpha val="52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/>
            </a:pPr>
            <a:r>
              <a:rPr lang="en-US" altLang="zh-CN" sz="1400" dirty="0">
                <a:solidFill>
                  <a:schemeClr val="tx1"/>
                </a:solidFill>
                <a:cs typeface="Arial"/>
              </a:rPr>
              <a:t>Radio</a:t>
            </a:r>
          </a:p>
        </p:txBody>
      </p:sp>
      <p:sp>
        <p:nvSpPr>
          <p:cNvPr id="146" name="AutoShape 31"/>
          <p:cNvSpPr>
            <a:spLocks noChangeArrowheads="1"/>
          </p:cNvSpPr>
          <p:nvPr/>
        </p:nvSpPr>
        <p:spPr bwMode="auto">
          <a:xfrm>
            <a:off x="6891338" y="2516188"/>
            <a:ext cx="2016125" cy="1296987"/>
          </a:xfrm>
          <a:prstGeom prst="roundRect">
            <a:avLst>
              <a:gd name="adj" fmla="val 11759"/>
            </a:avLst>
          </a:prstGeom>
          <a:gradFill>
            <a:gsLst>
              <a:gs pos="0">
                <a:schemeClr val="bg1"/>
              </a:gs>
              <a:gs pos="100000">
                <a:srgbClr val="DADBDE"/>
              </a:gs>
            </a:gsLst>
            <a:lin ang="5400000" scaled="1"/>
          </a:gradFill>
          <a:ln>
            <a:noFill/>
            <a:headEnd/>
            <a:tailEnd/>
          </a:ln>
          <a:effectLst>
            <a:outerShdw blurRad="127000" dist="63500" dir="2700000" rotWithShape="0">
              <a:srgbClr val="000000">
                <a:alpha val="52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/>
            </a:pPr>
            <a:r>
              <a:rPr lang="en-US" altLang="zh-CN" sz="1400" dirty="0">
                <a:solidFill>
                  <a:schemeClr val="tx1"/>
                </a:solidFill>
                <a:cs typeface="Arial"/>
              </a:rPr>
              <a:t>Core</a:t>
            </a:r>
          </a:p>
        </p:txBody>
      </p:sp>
      <p:grpSp>
        <p:nvGrpSpPr>
          <p:cNvPr id="16394" name="Group 202"/>
          <p:cNvGrpSpPr>
            <a:grpSpLocks/>
          </p:cNvGrpSpPr>
          <p:nvPr/>
        </p:nvGrpSpPr>
        <p:grpSpPr bwMode="auto">
          <a:xfrm>
            <a:off x="4752975" y="2519363"/>
            <a:ext cx="2014538" cy="1296987"/>
            <a:chOff x="4747481" y="2516733"/>
            <a:chExt cx="2016000" cy="1296000"/>
          </a:xfrm>
        </p:grpSpPr>
        <p:sp>
          <p:nvSpPr>
            <p:cNvPr id="145" name="AutoShape 31"/>
            <p:cNvSpPr>
              <a:spLocks noChangeArrowheads="1"/>
            </p:cNvSpPr>
            <p:nvPr/>
          </p:nvSpPr>
          <p:spPr bwMode="auto">
            <a:xfrm>
              <a:off x="4747481" y="2516733"/>
              <a:ext cx="2016000" cy="1296000"/>
            </a:xfrm>
            <a:prstGeom prst="roundRect">
              <a:avLst>
                <a:gd name="adj" fmla="val 11759"/>
              </a:avLst>
            </a:prstGeom>
            <a:gradFill>
              <a:gsLst>
                <a:gs pos="0">
                  <a:schemeClr val="bg1"/>
                </a:gs>
                <a:gs pos="100000">
                  <a:srgbClr val="DADBDE"/>
                </a:gs>
              </a:gsLst>
              <a:lin ang="5400000" scaled="1"/>
            </a:gradFill>
            <a:ln>
              <a:noFill/>
              <a:headEnd/>
              <a:tailEnd/>
            </a:ln>
            <a:effectLst>
              <a:outerShdw blurRad="127000" dist="63500" dir="2700000" rotWithShape="0">
                <a:srgbClr val="000000">
                  <a:alpha val="52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r>
                <a:rPr lang="en-US" altLang="zh-CN" sz="1400" dirty="0">
                  <a:solidFill>
                    <a:schemeClr val="tx1"/>
                  </a:solidFill>
                  <a:cs typeface="Arial"/>
                </a:rPr>
                <a:t>Transport</a:t>
              </a:r>
            </a:p>
          </p:txBody>
        </p:sp>
        <p:grpSp>
          <p:nvGrpSpPr>
            <p:cNvPr id="16491" name="Group 1659"/>
            <p:cNvGrpSpPr>
              <a:grpSpLocks/>
            </p:cNvGrpSpPr>
            <p:nvPr/>
          </p:nvGrpSpPr>
          <p:grpSpPr bwMode="auto">
            <a:xfrm>
              <a:off x="4896941" y="3056793"/>
              <a:ext cx="423863" cy="425450"/>
              <a:chOff x="5320" y="4009"/>
              <a:chExt cx="267" cy="268"/>
            </a:xfrm>
          </p:grpSpPr>
          <p:sp>
            <p:nvSpPr>
              <p:cNvPr id="16504" name="Freeform 1660"/>
              <p:cNvSpPr>
                <a:spLocks/>
              </p:cNvSpPr>
              <p:nvPr/>
            </p:nvSpPr>
            <p:spPr bwMode="auto">
              <a:xfrm>
                <a:off x="5322" y="4012"/>
                <a:ext cx="262" cy="262"/>
              </a:xfrm>
              <a:custGeom>
                <a:avLst/>
                <a:gdLst>
                  <a:gd name="T0" fmla="*/ 0 w 554"/>
                  <a:gd name="T1" fmla="*/ 0 h 554"/>
                  <a:gd name="T2" fmla="*/ 0 w 554"/>
                  <a:gd name="T3" fmla="*/ 0 h 554"/>
                  <a:gd name="T4" fmla="*/ 0 w 554"/>
                  <a:gd name="T5" fmla="*/ 0 h 554"/>
                  <a:gd name="T6" fmla="*/ 0 w 554"/>
                  <a:gd name="T7" fmla="*/ 0 h 554"/>
                  <a:gd name="T8" fmla="*/ 0 w 554"/>
                  <a:gd name="T9" fmla="*/ 0 h 554"/>
                  <a:gd name="T10" fmla="*/ 0 w 554"/>
                  <a:gd name="T11" fmla="*/ 0 h 554"/>
                  <a:gd name="T12" fmla="*/ 0 w 554"/>
                  <a:gd name="T13" fmla="*/ 0 h 554"/>
                  <a:gd name="T14" fmla="*/ 0 w 554"/>
                  <a:gd name="T15" fmla="*/ 0 h 554"/>
                  <a:gd name="T16" fmla="*/ 0 w 554"/>
                  <a:gd name="T17" fmla="*/ 0 h 554"/>
                  <a:gd name="T18" fmla="*/ 0 w 554"/>
                  <a:gd name="T19" fmla="*/ 0 h 554"/>
                  <a:gd name="T20" fmla="*/ 0 w 554"/>
                  <a:gd name="T21" fmla="*/ 0 h 554"/>
                  <a:gd name="T22" fmla="*/ 0 w 554"/>
                  <a:gd name="T23" fmla="*/ 0 h 554"/>
                  <a:gd name="T24" fmla="*/ 0 w 554"/>
                  <a:gd name="T25" fmla="*/ 0 h 554"/>
                  <a:gd name="T26" fmla="*/ 0 w 554"/>
                  <a:gd name="T27" fmla="*/ 0 h 5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54"/>
                  <a:gd name="T43" fmla="*/ 0 h 554"/>
                  <a:gd name="T44" fmla="*/ 554 w 554"/>
                  <a:gd name="T45" fmla="*/ 554 h 5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54" h="554">
                    <a:moveTo>
                      <a:pt x="485" y="5"/>
                    </a:moveTo>
                    <a:cubicBezTo>
                      <a:pt x="485" y="5"/>
                      <a:pt x="485" y="5"/>
                      <a:pt x="485" y="5"/>
                    </a:cubicBezTo>
                    <a:cubicBezTo>
                      <a:pt x="27" y="240"/>
                      <a:pt x="27" y="240"/>
                      <a:pt x="27" y="240"/>
                    </a:cubicBezTo>
                    <a:cubicBezTo>
                      <a:pt x="22" y="242"/>
                      <a:pt x="22" y="242"/>
                      <a:pt x="22" y="242"/>
                    </a:cubicBezTo>
                    <a:cubicBezTo>
                      <a:pt x="9" y="250"/>
                      <a:pt x="0" y="262"/>
                      <a:pt x="0" y="277"/>
                    </a:cubicBezTo>
                    <a:cubicBezTo>
                      <a:pt x="0" y="291"/>
                      <a:pt x="9" y="303"/>
                      <a:pt x="22" y="311"/>
                    </a:cubicBezTo>
                    <a:cubicBezTo>
                      <a:pt x="27" y="314"/>
                      <a:pt x="27" y="314"/>
                      <a:pt x="27" y="314"/>
                    </a:cubicBezTo>
                    <a:cubicBezTo>
                      <a:pt x="485" y="548"/>
                      <a:pt x="485" y="548"/>
                      <a:pt x="485" y="548"/>
                    </a:cubicBezTo>
                    <a:cubicBezTo>
                      <a:pt x="485" y="548"/>
                      <a:pt x="485" y="548"/>
                      <a:pt x="485" y="548"/>
                    </a:cubicBezTo>
                    <a:cubicBezTo>
                      <a:pt x="492" y="551"/>
                      <a:pt x="500" y="554"/>
                      <a:pt x="509" y="554"/>
                    </a:cubicBezTo>
                    <a:cubicBezTo>
                      <a:pt x="534" y="554"/>
                      <a:pt x="554" y="536"/>
                      <a:pt x="554" y="515"/>
                    </a:cubicBezTo>
                    <a:cubicBezTo>
                      <a:pt x="554" y="38"/>
                      <a:pt x="554" y="38"/>
                      <a:pt x="554" y="38"/>
                    </a:cubicBezTo>
                    <a:cubicBezTo>
                      <a:pt x="554" y="17"/>
                      <a:pt x="534" y="0"/>
                      <a:pt x="509" y="0"/>
                    </a:cubicBezTo>
                    <a:cubicBezTo>
                      <a:pt x="500" y="0"/>
                      <a:pt x="492" y="2"/>
                      <a:pt x="485" y="5"/>
                    </a:cubicBezTo>
                  </a:path>
                </a:pathLst>
              </a:custGeom>
              <a:gradFill rotWithShape="0">
                <a:gsLst>
                  <a:gs pos="0">
                    <a:srgbClr val="FFBF7D"/>
                  </a:gs>
                  <a:gs pos="100000">
                    <a:srgbClr val="FF82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05" name="Freeform 1661"/>
              <p:cNvSpPr>
                <a:spLocks noEditPoints="1"/>
              </p:cNvSpPr>
              <p:nvPr/>
            </p:nvSpPr>
            <p:spPr bwMode="auto">
              <a:xfrm>
                <a:off x="5320" y="4009"/>
                <a:ext cx="267" cy="268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w 567"/>
                  <a:gd name="T11" fmla="*/ 0 h 567"/>
                  <a:gd name="T12" fmla="*/ 0 w 567"/>
                  <a:gd name="T13" fmla="*/ 0 h 567"/>
                  <a:gd name="T14" fmla="*/ 0 w 567"/>
                  <a:gd name="T15" fmla="*/ 0 h 567"/>
                  <a:gd name="T16" fmla="*/ 0 w 567"/>
                  <a:gd name="T17" fmla="*/ 0 h 567"/>
                  <a:gd name="T18" fmla="*/ 0 w 567"/>
                  <a:gd name="T19" fmla="*/ 0 h 567"/>
                  <a:gd name="T20" fmla="*/ 0 w 567"/>
                  <a:gd name="T21" fmla="*/ 0 h 567"/>
                  <a:gd name="T22" fmla="*/ 0 w 567"/>
                  <a:gd name="T23" fmla="*/ 0 h 567"/>
                  <a:gd name="T24" fmla="*/ 0 w 567"/>
                  <a:gd name="T25" fmla="*/ 0 h 567"/>
                  <a:gd name="T26" fmla="*/ 0 w 567"/>
                  <a:gd name="T27" fmla="*/ 0 h 567"/>
                  <a:gd name="T28" fmla="*/ 0 w 567"/>
                  <a:gd name="T29" fmla="*/ 0 h 567"/>
                  <a:gd name="T30" fmla="*/ 0 w 567"/>
                  <a:gd name="T31" fmla="*/ 0 h 567"/>
                  <a:gd name="T32" fmla="*/ 0 w 567"/>
                  <a:gd name="T33" fmla="*/ 0 h 567"/>
                  <a:gd name="T34" fmla="*/ 0 w 567"/>
                  <a:gd name="T35" fmla="*/ 0 h 567"/>
                  <a:gd name="T36" fmla="*/ 0 w 567"/>
                  <a:gd name="T37" fmla="*/ 0 h 567"/>
                  <a:gd name="T38" fmla="*/ 0 w 567"/>
                  <a:gd name="T39" fmla="*/ 0 h 567"/>
                  <a:gd name="T40" fmla="*/ 0 w 567"/>
                  <a:gd name="T41" fmla="*/ 0 h 567"/>
                  <a:gd name="T42" fmla="*/ 0 w 567"/>
                  <a:gd name="T43" fmla="*/ 0 h 567"/>
                  <a:gd name="T44" fmla="*/ 0 w 567"/>
                  <a:gd name="T45" fmla="*/ 0 h 567"/>
                  <a:gd name="T46" fmla="*/ 0 w 567"/>
                  <a:gd name="T47" fmla="*/ 0 h 567"/>
                  <a:gd name="T48" fmla="*/ 0 w 567"/>
                  <a:gd name="T49" fmla="*/ 0 h 567"/>
                  <a:gd name="T50" fmla="*/ 0 w 567"/>
                  <a:gd name="T51" fmla="*/ 0 h 567"/>
                  <a:gd name="T52" fmla="*/ 0 w 567"/>
                  <a:gd name="T53" fmla="*/ 0 h 567"/>
                  <a:gd name="T54" fmla="*/ 0 w 567"/>
                  <a:gd name="T55" fmla="*/ 0 h 567"/>
                  <a:gd name="T56" fmla="*/ 0 w 567"/>
                  <a:gd name="T57" fmla="*/ 0 h 567"/>
                  <a:gd name="T58" fmla="*/ 0 w 567"/>
                  <a:gd name="T59" fmla="*/ 0 h 56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67"/>
                  <a:gd name="T91" fmla="*/ 0 h 567"/>
                  <a:gd name="T92" fmla="*/ 567 w 567"/>
                  <a:gd name="T93" fmla="*/ 567 h 56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67" h="567">
                    <a:moveTo>
                      <a:pt x="494" y="563"/>
                    </a:moveTo>
                    <a:cubicBezTo>
                      <a:pt x="494" y="563"/>
                      <a:pt x="494" y="563"/>
                      <a:pt x="494" y="563"/>
                    </a:cubicBezTo>
                    <a:cubicBezTo>
                      <a:pt x="30" y="326"/>
                      <a:pt x="30" y="326"/>
                      <a:pt x="30" y="326"/>
                    </a:cubicBezTo>
                    <a:cubicBezTo>
                      <a:pt x="24" y="324"/>
                      <a:pt x="24" y="324"/>
                      <a:pt x="24" y="324"/>
                    </a:cubicBezTo>
                    <a:cubicBezTo>
                      <a:pt x="10" y="315"/>
                      <a:pt x="0" y="301"/>
                      <a:pt x="0" y="284"/>
                    </a:cubicBezTo>
                    <a:cubicBezTo>
                      <a:pt x="0" y="267"/>
                      <a:pt x="10" y="252"/>
                      <a:pt x="25" y="243"/>
                    </a:cubicBezTo>
                    <a:cubicBezTo>
                      <a:pt x="30" y="241"/>
                      <a:pt x="30" y="241"/>
                      <a:pt x="30" y="241"/>
                    </a:cubicBezTo>
                    <a:cubicBezTo>
                      <a:pt x="494" y="4"/>
                      <a:pt x="494" y="4"/>
                      <a:pt x="494" y="4"/>
                    </a:cubicBezTo>
                    <a:cubicBezTo>
                      <a:pt x="494" y="4"/>
                      <a:pt x="494" y="4"/>
                      <a:pt x="494" y="4"/>
                    </a:cubicBezTo>
                    <a:cubicBezTo>
                      <a:pt x="501" y="1"/>
                      <a:pt x="508" y="0"/>
                      <a:pt x="515" y="0"/>
                    </a:cubicBezTo>
                    <a:cubicBezTo>
                      <a:pt x="543" y="0"/>
                      <a:pt x="566" y="19"/>
                      <a:pt x="567" y="45"/>
                    </a:cubicBezTo>
                    <a:cubicBezTo>
                      <a:pt x="567" y="522"/>
                      <a:pt x="567" y="522"/>
                      <a:pt x="567" y="522"/>
                    </a:cubicBezTo>
                    <a:cubicBezTo>
                      <a:pt x="566" y="548"/>
                      <a:pt x="543" y="567"/>
                      <a:pt x="515" y="567"/>
                    </a:cubicBezTo>
                    <a:cubicBezTo>
                      <a:pt x="508" y="567"/>
                      <a:pt x="501" y="566"/>
                      <a:pt x="494" y="563"/>
                    </a:cubicBezTo>
                    <a:close/>
                    <a:moveTo>
                      <a:pt x="494" y="549"/>
                    </a:moveTo>
                    <a:cubicBezTo>
                      <a:pt x="500" y="552"/>
                      <a:pt x="507" y="554"/>
                      <a:pt x="515" y="554"/>
                    </a:cubicBezTo>
                    <a:cubicBezTo>
                      <a:pt x="537" y="554"/>
                      <a:pt x="554" y="539"/>
                      <a:pt x="554" y="522"/>
                    </a:cubicBezTo>
                    <a:cubicBezTo>
                      <a:pt x="554" y="45"/>
                      <a:pt x="554" y="45"/>
                      <a:pt x="554" y="45"/>
                    </a:cubicBezTo>
                    <a:cubicBezTo>
                      <a:pt x="554" y="28"/>
                      <a:pt x="537" y="13"/>
                      <a:pt x="515" y="13"/>
                    </a:cubicBezTo>
                    <a:cubicBezTo>
                      <a:pt x="507" y="13"/>
                      <a:pt x="500" y="15"/>
                      <a:pt x="494" y="18"/>
                    </a:cubicBezTo>
                    <a:cubicBezTo>
                      <a:pt x="491" y="12"/>
                      <a:pt x="491" y="12"/>
                      <a:pt x="491" y="12"/>
                    </a:cubicBezTo>
                    <a:cubicBezTo>
                      <a:pt x="494" y="18"/>
                      <a:pt x="494" y="18"/>
                      <a:pt x="494" y="18"/>
                    </a:cubicBezTo>
                    <a:cubicBezTo>
                      <a:pt x="36" y="252"/>
                      <a:pt x="36" y="252"/>
                      <a:pt x="36" y="252"/>
                    </a:cubicBezTo>
                    <a:cubicBezTo>
                      <a:pt x="31" y="255"/>
                      <a:pt x="31" y="255"/>
                      <a:pt x="31" y="255"/>
                    </a:cubicBezTo>
                    <a:cubicBezTo>
                      <a:pt x="20" y="261"/>
                      <a:pt x="13" y="272"/>
                      <a:pt x="13" y="284"/>
                    </a:cubicBezTo>
                    <a:cubicBezTo>
                      <a:pt x="13" y="295"/>
                      <a:pt x="20" y="306"/>
                      <a:pt x="31" y="312"/>
                    </a:cubicBezTo>
                    <a:cubicBezTo>
                      <a:pt x="36" y="315"/>
                      <a:pt x="36" y="315"/>
                      <a:pt x="36" y="315"/>
                    </a:cubicBezTo>
                    <a:cubicBezTo>
                      <a:pt x="489" y="546"/>
                      <a:pt x="489" y="546"/>
                      <a:pt x="489" y="546"/>
                    </a:cubicBezTo>
                    <a:cubicBezTo>
                      <a:pt x="489" y="546"/>
                      <a:pt x="489" y="546"/>
                      <a:pt x="489" y="546"/>
                    </a:cubicBezTo>
                    <a:lnTo>
                      <a:pt x="494" y="549"/>
                    </a:lnTo>
                    <a:close/>
                  </a:path>
                </a:pathLst>
              </a:custGeom>
              <a:solidFill>
                <a:srgbClr val="FF8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06" name="Freeform 1662"/>
              <p:cNvSpPr>
                <a:spLocks noEditPoints="1"/>
              </p:cNvSpPr>
              <p:nvPr/>
            </p:nvSpPr>
            <p:spPr bwMode="auto">
              <a:xfrm>
                <a:off x="5460" y="4183"/>
                <a:ext cx="21" cy="27"/>
              </a:xfrm>
              <a:custGeom>
                <a:avLst/>
                <a:gdLst>
                  <a:gd name="T0" fmla="*/ 0 w 43"/>
                  <a:gd name="T1" fmla="*/ 0 h 56"/>
                  <a:gd name="T2" fmla="*/ 0 w 43"/>
                  <a:gd name="T3" fmla="*/ 0 h 56"/>
                  <a:gd name="T4" fmla="*/ 0 w 43"/>
                  <a:gd name="T5" fmla="*/ 0 h 56"/>
                  <a:gd name="T6" fmla="*/ 0 w 43"/>
                  <a:gd name="T7" fmla="*/ 0 h 56"/>
                  <a:gd name="T8" fmla="*/ 0 w 43"/>
                  <a:gd name="T9" fmla="*/ 0 h 56"/>
                  <a:gd name="T10" fmla="*/ 0 w 43"/>
                  <a:gd name="T11" fmla="*/ 0 h 56"/>
                  <a:gd name="T12" fmla="*/ 0 w 43"/>
                  <a:gd name="T13" fmla="*/ 0 h 56"/>
                  <a:gd name="T14" fmla="*/ 0 w 43"/>
                  <a:gd name="T15" fmla="*/ 0 h 56"/>
                  <a:gd name="T16" fmla="*/ 0 w 43"/>
                  <a:gd name="T17" fmla="*/ 0 h 56"/>
                  <a:gd name="T18" fmla="*/ 0 w 43"/>
                  <a:gd name="T19" fmla="*/ 0 h 56"/>
                  <a:gd name="T20" fmla="*/ 0 w 43"/>
                  <a:gd name="T21" fmla="*/ 0 h 56"/>
                  <a:gd name="T22" fmla="*/ 0 w 43"/>
                  <a:gd name="T23" fmla="*/ 0 h 56"/>
                  <a:gd name="T24" fmla="*/ 0 w 43"/>
                  <a:gd name="T25" fmla="*/ 0 h 56"/>
                  <a:gd name="T26" fmla="*/ 0 w 43"/>
                  <a:gd name="T27" fmla="*/ 0 h 56"/>
                  <a:gd name="T28" fmla="*/ 0 w 43"/>
                  <a:gd name="T29" fmla="*/ 0 h 56"/>
                  <a:gd name="T30" fmla="*/ 0 w 43"/>
                  <a:gd name="T31" fmla="*/ 0 h 56"/>
                  <a:gd name="T32" fmla="*/ 0 w 43"/>
                  <a:gd name="T33" fmla="*/ 0 h 56"/>
                  <a:gd name="T34" fmla="*/ 0 w 43"/>
                  <a:gd name="T35" fmla="*/ 0 h 56"/>
                  <a:gd name="T36" fmla="*/ 0 w 43"/>
                  <a:gd name="T37" fmla="*/ 0 h 56"/>
                  <a:gd name="T38" fmla="*/ 0 w 43"/>
                  <a:gd name="T39" fmla="*/ 0 h 56"/>
                  <a:gd name="T40" fmla="*/ 0 w 43"/>
                  <a:gd name="T41" fmla="*/ 0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"/>
                  <a:gd name="T64" fmla="*/ 0 h 56"/>
                  <a:gd name="T65" fmla="*/ 43 w 43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" h="56">
                    <a:moveTo>
                      <a:pt x="0" y="5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5" y="0"/>
                      <a:pt x="28" y="0"/>
                      <a:pt x="30" y="1"/>
                    </a:cubicBezTo>
                    <a:cubicBezTo>
                      <a:pt x="33" y="1"/>
                      <a:pt x="35" y="2"/>
                      <a:pt x="37" y="3"/>
                    </a:cubicBezTo>
                    <a:cubicBezTo>
                      <a:pt x="39" y="5"/>
                      <a:pt x="40" y="6"/>
                      <a:pt x="41" y="9"/>
                    </a:cubicBezTo>
                    <a:cubicBezTo>
                      <a:pt x="42" y="11"/>
                      <a:pt x="43" y="14"/>
                      <a:pt x="43" y="16"/>
                    </a:cubicBezTo>
                    <a:cubicBezTo>
                      <a:pt x="43" y="21"/>
                      <a:pt x="41" y="25"/>
                      <a:pt x="38" y="28"/>
                    </a:cubicBezTo>
                    <a:cubicBezTo>
                      <a:pt x="35" y="32"/>
                      <a:pt x="30" y="33"/>
                      <a:pt x="22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56"/>
                      <a:pt x="8" y="56"/>
                      <a:pt x="8" y="56"/>
                    </a:cubicBezTo>
                    <a:lnTo>
                      <a:pt x="0" y="56"/>
                    </a:lnTo>
                    <a:close/>
                    <a:moveTo>
                      <a:pt x="8" y="27"/>
                    </a:moveTo>
                    <a:cubicBezTo>
                      <a:pt x="22" y="27"/>
                      <a:pt x="22" y="27"/>
                      <a:pt x="22" y="27"/>
                    </a:cubicBezTo>
                    <a:cubicBezTo>
                      <a:pt x="27" y="27"/>
                      <a:pt x="30" y="26"/>
                      <a:pt x="32" y="24"/>
                    </a:cubicBezTo>
                    <a:cubicBezTo>
                      <a:pt x="34" y="22"/>
                      <a:pt x="35" y="20"/>
                      <a:pt x="35" y="17"/>
                    </a:cubicBezTo>
                    <a:cubicBezTo>
                      <a:pt x="35" y="14"/>
                      <a:pt x="35" y="12"/>
                      <a:pt x="33" y="11"/>
                    </a:cubicBezTo>
                    <a:cubicBezTo>
                      <a:pt x="32" y="9"/>
                      <a:pt x="31" y="8"/>
                      <a:pt x="29" y="7"/>
                    </a:cubicBezTo>
                    <a:cubicBezTo>
                      <a:pt x="28" y="7"/>
                      <a:pt x="25" y="7"/>
                      <a:pt x="22" y="7"/>
                    </a:cubicBezTo>
                    <a:cubicBezTo>
                      <a:pt x="8" y="7"/>
                      <a:pt x="8" y="7"/>
                      <a:pt x="8" y="7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07" name="Freeform 1663"/>
              <p:cNvSpPr>
                <a:spLocks noEditPoints="1"/>
              </p:cNvSpPr>
              <p:nvPr/>
            </p:nvSpPr>
            <p:spPr bwMode="auto">
              <a:xfrm>
                <a:off x="5484" y="4190"/>
                <a:ext cx="17" cy="20"/>
              </a:xfrm>
              <a:custGeom>
                <a:avLst/>
                <a:gdLst>
                  <a:gd name="T0" fmla="*/ 0 w 37"/>
                  <a:gd name="T1" fmla="*/ 0 h 42"/>
                  <a:gd name="T2" fmla="*/ 0 w 37"/>
                  <a:gd name="T3" fmla="*/ 0 h 42"/>
                  <a:gd name="T4" fmla="*/ 0 w 37"/>
                  <a:gd name="T5" fmla="*/ 0 h 42"/>
                  <a:gd name="T6" fmla="*/ 0 w 37"/>
                  <a:gd name="T7" fmla="*/ 0 h 42"/>
                  <a:gd name="T8" fmla="*/ 0 w 37"/>
                  <a:gd name="T9" fmla="*/ 0 h 42"/>
                  <a:gd name="T10" fmla="*/ 0 w 37"/>
                  <a:gd name="T11" fmla="*/ 0 h 42"/>
                  <a:gd name="T12" fmla="*/ 0 w 37"/>
                  <a:gd name="T13" fmla="*/ 0 h 42"/>
                  <a:gd name="T14" fmla="*/ 0 w 37"/>
                  <a:gd name="T15" fmla="*/ 0 h 42"/>
                  <a:gd name="T16" fmla="*/ 0 w 37"/>
                  <a:gd name="T17" fmla="*/ 0 h 42"/>
                  <a:gd name="T18" fmla="*/ 0 w 37"/>
                  <a:gd name="T19" fmla="*/ 0 h 42"/>
                  <a:gd name="T20" fmla="*/ 0 w 37"/>
                  <a:gd name="T21" fmla="*/ 0 h 42"/>
                  <a:gd name="T22" fmla="*/ 0 w 37"/>
                  <a:gd name="T23" fmla="*/ 0 h 42"/>
                  <a:gd name="T24" fmla="*/ 0 w 37"/>
                  <a:gd name="T25" fmla="*/ 0 h 42"/>
                  <a:gd name="T26" fmla="*/ 0 w 37"/>
                  <a:gd name="T27" fmla="*/ 0 h 42"/>
                  <a:gd name="T28" fmla="*/ 0 w 37"/>
                  <a:gd name="T29" fmla="*/ 0 h 42"/>
                  <a:gd name="T30" fmla="*/ 0 w 37"/>
                  <a:gd name="T31" fmla="*/ 0 h 42"/>
                  <a:gd name="T32" fmla="*/ 0 w 37"/>
                  <a:gd name="T33" fmla="*/ 0 h 42"/>
                  <a:gd name="T34" fmla="*/ 0 w 37"/>
                  <a:gd name="T35" fmla="*/ 0 h 42"/>
                  <a:gd name="T36" fmla="*/ 0 w 37"/>
                  <a:gd name="T37" fmla="*/ 0 h 42"/>
                  <a:gd name="T38" fmla="*/ 0 w 37"/>
                  <a:gd name="T39" fmla="*/ 0 h 42"/>
                  <a:gd name="T40" fmla="*/ 0 w 37"/>
                  <a:gd name="T41" fmla="*/ 0 h 42"/>
                  <a:gd name="T42" fmla="*/ 0 w 37"/>
                  <a:gd name="T43" fmla="*/ 0 h 42"/>
                  <a:gd name="T44" fmla="*/ 0 w 37"/>
                  <a:gd name="T45" fmla="*/ 0 h 42"/>
                  <a:gd name="T46" fmla="*/ 0 w 37"/>
                  <a:gd name="T47" fmla="*/ 0 h 42"/>
                  <a:gd name="T48" fmla="*/ 0 w 37"/>
                  <a:gd name="T49" fmla="*/ 0 h 42"/>
                  <a:gd name="T50" fmla="*/ 0 w 37"/>
                  <a:gd name="T51" fmla="*/ 0 h 42"/>
                  <a:gd name="T52" fmla="*/ 0 w 37"/>
                  <a:gd name="T53" fmla="*/ 0 h 42"/>
                  <a:gd name="T54" fmla="*/ 0 w 37"/>
                  <a:gd name="T55" fmla="*/ 0 h 42"/>
                  <a:gd name="T56" fmla="*/ 0 w 37"/>
                  <a:gd name="T57" fmla="*/ 0 h 42"/>
                  <a:gd name="T58" fmla="*/ 0 w 37"/>
                  <a:gd name="T59" fmla="*/ 0 h 42"/>
                  <a:gd name="T60" fmla="*/ 0 w 37"/>
                  <a:gd name="T61" fmla="*/ 0 h 42"/>
                  <a:gd name="T62" fmla="*/ 0 w 37"/>
                  <a:gd name="T63" fmla="*/ 0 h 42"/>
                  <a:gd name="T64" fmla="*/ 0 w 37"/>
                  <a:gd name="T65" fmla="*/ 0 h 42"/>
                  <a:gd name="T66" fmla="*/ 0 w 37"/>
                  <a:gd name="T67" fmla="*/ 0 h 42"/>
                  <a:gd name="T68" fmla="*/ 0 w 37"/>
                  <a:gd name="T69" fmla="*/ 0 h 42"/>
                  <a:gd name="T70" fmla="*/ 0 w 37"/>
                  <a:gd name="T71" fmla="*/ 0 h 42"/>
                  <a:gd name="T72" fmla="*/ 0 w 37"/>
                  <a:gd name="T73" fmla="*/ 0 h 42"/>
                  <a:gd name="T74" fmla="*/ 0 w 37"/>
                  <a:gd name="T75" fmla="*/ 0 h 42"/>
                  <a:gd name="T76" fmla="*/ 0 w 37"/>
                  <a:gd name="T77" fmla="*/ 0 h 4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7"/>
                  <a:gd name="T118" fmla="*/ 0 h 42"/>
                  <a:gd name="T119" fmla="*/ 37 w 37"/>
                  <a:gd name="T120" fmla="*/ 42 h 4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7" h="42">
                    <a:moveTo>
                      <a:pt x="29" y="36"/>
                    </a:moveTo>
                    <a:cubicBezTo>
                      <a:pt x="26" y="38"/>
                      <a:pt x="24" y="40"/>
                      <a:pt x="21" y="41"/>
                    </a:cubicBezTo>
                    <a:cubicBezTo>
                      <a:pt x="19" y="42"/>
                      <a:pt x="17" y="42"/>
                      <a:pt x="14" y="42"/>
                    </a:cubicBezTo>
                    <a:cubicBezTo>
                      <a:pt x="9" y="42"/>
                      <a:pt x="6" y="41"/>
                      <a:pt x="4" y="39"/>
                    </a:cubicBezTo>
                    <a:cubicBezTo>
                      <a:pt x="1" y="37"/>
                      <a:pt x="0" y="34"/>
                      <a:pt x="0" y="30"/>
                    </a:cubicBezTo>
                    <a:cubicBezTo>
                      <a:pt x="0" y="28"/>
                      <a:pt x="1" y="27"/>
                      <a:pt x="1" y="25"/>
                    </a:cubicBezTo>
                    <a:cubicBezTo>
                      <a:pt x="2" y="23"/>
                      <a:pt x="4" y="22"/>
                      <a:pt x="5" y="21"/>
                    </a:cubicBezTo>
                    <a:cubicBezTo>
                      <a:pt x="6" y="20"/>
                      <a:pt x="8" y="19"/>
                      <a:pt x="10" y="19"/>
                    </a:cubicBezTo>
                    <a:cubicBezTo>
                      <a:pt x="11" y="18"/>
                      <a:pt x="13" y="18"/>
                      <a:pt x="16" y="18"/>
                    </a:cubicBezTo>
                    <a:cubicBezTo>
                      <a:pt x="22" y="17"/>
                      <a:pt x="26" y="16"/>
                      <a:pt x="28" y="15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1"/>
                      <a:pt x="28" y="9"/>
                      <a:pt x="26" y="8"/>
                    </a:cubicBezTo>
                    <a:cubicBezTo>
                      <a:pt x="25" y="6"/>
                      <a:pt x="22" y="5"/>
                      <a:pt x="19" y="5"/>
                    </a:cubicBezTo>
                    <a:cubicBezTo>
                      <a:pt x="15" y="5"/>
                      <a:pt x="13" y="6"/>
                      <a:pt x="11" y="7"/>
                    </a:cubicBezTo>
                    <a:cubicBezTo>
                      <a:pt x="10" y="8"/>
                      <a:pt x="9" y="10"/>
                      <a:pt x="8" y="1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3" y="7"/>
                      <a:pt x="4" y="5"/>
                    </a:cubicBezTo>
                    <a:cubicBezTo>
                      <a:pt x="6" y="3"/>
                      <a:pt x="8" y="2"/>
                      <a:pt x="10" y="1"/>
                    </a:cubicBezTo>
                    <a:cubicBezTo>
                      <a:pt x="13" y="0"/>
                      <a:pt x="16" y="0"/>
                      <a:pt x="20" y="0"/>
                    </a:cubicBezTo>
                    <a:cubicBezTo>
                      <a:pt x="23" y="0"/>
                      <a:pt x="26" y="0"/>
                      <a:pt x="28" y="1"/>
                    </a:cubicBezTo>
                    <a:cubicBezTo>
                      <a:pt x="30" y="2"/>
                      <a:pt x="32" y="3"/>
                      <a:pt x="33" y="4"/>
                    </a:cubicBezTo>
                    <a:cubicBezTo>
                      <a:pt x="34" y="5"/>
                      <a:pt x="34" y="7"/>
                      <a:pt x="35" y="9"/>
                    </a:cubicBezTo>
                    <a:cubicBezTo>
                      <a:pt x="35" y="10"/>
                      <a:pt x="35" y="12"/>
                      <a:pt x="35" y="15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31"/>
                      <a:pt x="35" y="35"/>
                      <a:pt x="36" y="36"/>
                    </a:cubicBezTo>
                    <a:cubicBezTo>
                      <a:pt x="36" y="38"/>
                      <a:pt x="37" y="40"/>
                      <a:pt x="37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0"/>
                      <a:pt x="29" y="38"/>
                      <a:pt x="29" y="36"/>
                    </a:cubicBezTo>
                    <a:close/>
                    <a:moveTo>
                      <a:pt x="28" y="21"/>
                    </a:moveTo>
                    <a:cubicBezTo>
                      <a:pt x="26" y="22"/>
                      <a:pt x="22" y="23"/>
                      <a:pt x="17" y="23"/>
                    </a:cubicBezTo>
                    <a:cubicBezTo>
                      <a:pt x="14" y="24"/>
                      <a:pt x="12" y="24"/>
                      <a:pt x="11" y="25"/>
                    </a:cubicBezTo>
                    <a:cubicBezTo>
                      <a:pt x="10" y="25"/>
                      <a:pt x="9" y="26"/>
                      <a:pt x="8" y="27"/>
                    </a:cubicBezTo>
                    <a:cubicBezTo>
                      <a:pt x="8" y="28"/>
                      <a:pt x="7" y="29"/>
                      <a:pt x="7" y="30"/>
                    </a:cubicBezTo>
                    <a:cubicBezTo>
                      <a:pt x="7" y="32"/>
                      <a:pt x="8" y="34"/>
                      <a:pt x="9" y="35"/>
                    </a:cubicBezTo>
                    <a:cubicBezTo>
                      <a:pt x="11" y="36"/>
                      <a:pt x="13" y="37"/>
                      <a:pt x="16" y="37"/>
                    </a:cubicBezTo>
                    <a:cubicBezTo>
                      <a:pt x="18" y="37"/>
                      <a:pt x="21" y="36"/>
                      <a:pt x="23" y="35"/>
                    </a:cubicBezTo>
                    <a:cubicBezTo>
                      <a:pt x="25" y="34"/>
                      <a:pt x="26" y="32"/>
                      <a:pt x="27" y="30"/>
                    </a:cubicBezTo>
                    <a:cubicBezTo>
                      <a:pt x="28" y="29"/>
                      <a:pt x="28" y="26"/>
                      <a:pt x="28" y="23"/>
                    </a:cubicBezTo>
                    <a:lnTo>
                      <a:pt x="28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08" name="Freeform 1664"/>
              <p:cNvSpPr>
                <a:spLocks/>
              </p:cNvSpPr>
              <p:nvPr/>
            </p:nvSpPr>
            <p:spPr bwMode="auto">
              <a:xfrm>
                <a:off x="5504" y="4190"/>
                <a:ext cx="17" cy="20"/>
              </a:xfrm>
              <a:custGeom>
                <a:avLst/>
                <a:gdLst>
                  <a:gd name="T0" fmla="*/ 0 w 35"/>
                  <a:gd name="T1" fmla="*/ 0 h 42"/>
                  <a:gd name="T2" fmla="*/ 0 w 35"/>
                  <a:gd name="T3" fmla="*/ 0 h 42"/>
                  <a:gd name="T4" fmla="*/ 0 w 35"/>
                  <a:gd name="T5" fmla="*/ 0 h 42"/>
                  <a:gd name="T6" fmla="*/ 0 w 35"/>
                  <a:gd name="T7" fmla="*/ 0 h 42"/>
                  <a:gd name="T8" fmla="*/ 0 w 35"/>
                  <a:gd name="T9" fmla="*/ 0 h 42"/>
                  <a:gd name="T10" fmla="*/ 0 w 35"/>
                  <a:gd name="T11" fmla="*/ 0 h 42"/>
                  <a:gd name="T12" fmla="*/ 0 w 35"/>
                  <a:gd name="T13" fmla="*/ 0 h 42"/>
                  <a:gd name="T14" fmla="*/ 0 w 35"/>
                  <a:gd name="T15" fmla="*/ 0 h 42"/>
                  <a:gd name="T16" fmla="*/ 0 w 35"/>
                  <a:gd name="T17" fmla="*/ 0 h 42"/>
                  <a:gd name="T18" fmla="*/ 0 w 35"/>
                  <a:gd name="T19" fmla="*/ 0 h 42"/>
                  <a:gd name="T20" fmla="*/ 0 w 35"/>
                  <a:gd name="T21" fmla="*/ 0 h 42"/>
                  <a:gd name="T22" fmla="*/ 0 w 35"/>
                  <a:gd name="T23" fmla="*/ 0 h 42"/>
                  <a:gd name="T24" fmla="*/ 0 w 35"/>
                  <a:gd name="T25" fmla="*/ 0 h 42"/>
                  <a:gd name="T26" fmla="*/ 0 w 35"/>
                  <a:gd name="T27" fmla="*/ 0 h 42"/>
                  <a:gd name="T28" fmla="*/ 0 w 35"/>
                  <a:gd name="T29" fmla="*/ 0 h 42"/>
                  <a:gd name="T30" fmla="*/ 0 w 35"/>
                  <a:gd name="T31" fmla="*/ 0 h 42"/>
                  <a:gd name="T32" fmla="*/ 0 w 35"/>
                  <a:gd name="T33" fmla="*/ 0 h 42"/>
                  <a:gd name="T34" fmla="*/ 0 w 35"/>
                  <a:gd name="T35" fmla="*/ 0 h 42"/>
                  <a:gd name="T36" fmla="*/ 0 w 35"/>
                  <a:gd name="T37" fmla="*/ 0 h 42"/>
                  <a:gd name="T38" fmla="*/ 0 w 35"/>
                  <a:gd name="T39" fmla="*/ 0 h 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5"/>
                  <a:gd name="T61" fmla="*/ 0 h 42"/>
                  <a:gd name="T62" fmla="*/ 35 w 35"/>
                  <a:gd name="T63" fmla="*/ 42 h 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5" h="42">
                    <a:moveTo>
                      <a:pt x="28" y="26"/>
                    </a:moveTo>
                    <a:cubicBezTo>
                      <a:pt x="35" y="27"/>
                      <a:pt x="35" y="27"/>
                      <a:pt x="35" y="27"/>
                    </a:cubicBezTo>
                    <a:cubicBezTo>
                      <a:pt x="34" y="32"/>
                      <a:pt x="32" y="36"/>
                      <a:pt x="29" y="38"/>
                    </a:cubicBezTo>
                    <a:cubicBezTo>
                      <a:pt x="26" y="41"/>
                      <a:pt x="23" y="42"/>
                      <a:pt x="18" y="42"/>
                    </a:cubicBezTo>
                    <a:cubicBezTo>
                      <a:pt x="13" y="42"/>
                      <a:pt x="8" y="40"/>
                      <a:pt x="5" y="37"/>
                    </a:cubicBezTo>
                    <a:cubicBezTo>
                      <a:pt x="1" y="33"/>
                      <a:pt x="0" y="28"/>
                      <a:pt x="0" y="21"/>
                    </a:cubicBezTo>
                    <a:cubicBezTo>
                      <a:pt x="0" y="17"/>
                      <a:pt x="1" y="13"/>
                      <a:pt x="2" y="10"/>
                    </a:cubicBezTo>
                    <a:cubicBezTo>
                      <a:pt x="3" y="6"/>
                      <a:pt x="6" y="4"/>
                      <a:pt x="9" y="2"/>
                    </a:cubicBezTo>
                    <a:cubicBezTo>
                      <a:pt x="12" y="1"/>
                      <a:pt x="15" y="0"/>
                      <a:pt x="18" y="0"/>
                    </a:cubicBezTo>
                    <a:cubicBezTo>
                      <a:pt x="23" y="0"/>
                      <a:pt x="26" y="1"/>
                      <a:pt x="29" y="3"/>
                    </a:cubicBezTo>
                    <a:cubicBezTo>
                      <a:pt x="32" y="5"/>
                      <a:pt x="34" y="8"/>
                      <a:pt x="34" y="13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7" y="11"/>
                      <a:pt x="26" y="9"/>
                      <a:pt x="24" y="7"/>
                    </a:cubicBezTo>
                    <a:cubicBezTo>
                      <a:pt x="23" y="6"/>
                      <a:pt x="21" y="5"/>
                      <a:pt x="19" y="5"/>
                    </a:cubicBezTo>
                    <a:cubicBezTo>
                      <a:pt x="15" y="5"/>
                      <a:pt x="12" y="7"/>
                      <a:pt x="10" y="9"/>
                    </a:cubicBezTo>
                    <a:cubicBezTo>
                      <a:pt x="8" y="12"/>
                      <a:pt x="7" y="15"/>
                      <a:pt x="7" y="21"/>
                    </a:cubicBezTo>
                    <a:cubicBezTo>
                      <a:pt x="7" y="26"/>
                      <a:pt x="8" y="30"/>
                      <a:pt x="10" y="33"/>
                    </a:cubicBezTo>
                    <a:cubicBezTo>
                      <a:pt x="12" y="35"/>
                      <a:pt x="15" y="36"/>
                      <a:pt x="18" y="36"/>
                    </a:cubicBezTo>
                    <a:cubicBezTo>
                      <a:pt x="21" y="36"/>
                      <a:pt x="23" y="36"/>
                      <a:pt x="25" y="34"/>
                    </a:cubicBezTo>
                    <a:cubicBezTo>
                      <a:pt x="27" y="32"/>
                      <a:pt x="28" y="30"/>
                      <a:pt x="28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09" name="Freeform 1665"/>
              <p:cNvSpPr>
                <a:spLocks/>
              </p:cNvSpPr>
              <p:nvPr/>
            </p:nvSpPr>
            <p:spPr bwMode="auto">
              <a:xfrm>
                <a:off x="5524" y="4183"/>
                <a:ext cx="16" cy="27"/>
              </a:xfrm>
              <a:custGeom>
                <a:avLst/>
                <a:gdLst>
                  <a:gd name="T0" fmla="*/ 0 w 80"/>
                  <a:gd name="T1" fmla="*/ 0 h 132"/>
                  <a:gd name="T2" fmla="*/ 0 w 80"/>
                  <a:gd name="T3" fmla="*/ 0 h 132"/>
                  <a:gd name="T4" fmla="*/ 0 w 80"/>
                  <a:gd name="T5" fmla="*/ 0 h 132"/>
                  <a:gd name="T6" fmla="*/ 0 w 80"/>
                  <a:gd name="T7" fmla="*/ 0 h 132"/>
                  <a:gd name="T8" fmla="*/ 0 w 80"/>
                  <a:gd name="T9" fmla="*/ 0 h 132"/>
                  <a:gd name="T10" fmla="*/ 0 w 80"/>
                  <a:gd name="T11" fmla="*/ 0 h 132"/>
                  <a:gd name="T12" fmla="*/ 0 w 80"/>
                  <a:gd name="T13" fmla="*/ 0 h 132"/>
                  <a:gd name="T14" fmla="*/ 0 w 80"/>
                  <a:gd name="T15" fmla="*/ 0 h 132"/>
                  <a:gd name="T16" fmla="*/ 0 w 80"/>
                  <a:gd name="T17" fmla="*/ 0 h 132"/>
                  <a:gd name="T18" fmla="*/ 0 w 80"/>
                  <a:gd name="T19" fmla="*/ 0 h 132"/>
                  <a:gd name="T20" fmla="*/ 0 w 80"/>
                  <a:gd name="T21" fmla="*/ 0 h 132"/>
                  <a:gd name="T22" fmla="*/ 0 w 80"/>
                  <a:gd name="T23" fmla="*/ 0 h 132"/>
                  <a:gd name="T24" fmla="*/ 0 w 80"/>
                  <a:gd name="T25" fmla="*/ 0 h 1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132"/>
                  <a:gd name="T41" fmla="*/ 80 w 80"/>
                  <a:gd name="T42" fmla="*/ 132 h 1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132">
                    <a:moveTo>
                      <a:pt x="0" y="13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75"/>
                    </a:lnTo>
                    <a:lnTo>
                      <a:pt x="54" y="38"/>
                    </a:lnTo>
                    <a:lnTo>
                      <a:pt x="75" y="38"/>
                    </a:lnTo>
                    <a:lnTo>
                      <a:pt x="40" y="73"/>
                    </a:lnTo>
                    <a:lnTo>
                      <a:pt x="80" y="132"/>
                    </a:lnTo>
                    <a:lnTo>
                      <a:pt x="59" y="132"/>
                    </a:lnTo>
                    <a:lnTo>
                      <a:pt x="28" y="82"/>
                    </a:lnTo>
                    <a:lnTo>
                      <a:pt x="16" y="94"/>
                    </a:lnTo>
                    <a:lnTo>
                      <a:pt x="16" y="132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10" name="Freeform 1666"/>
              <p:cNvSpPr>
                <a:spLocks noEditPoints="1"/>
              </p:cNvSpPr>
              <p:nvPr/>
            </p:nvSpPr>
            <p:spPr bwMode="auto">
              <a:xfrm>
                <a:off x="5541" y="4190"/>
                <a:ext cx="18" cy="20"/>
              </a:xfrm>
              <a:custGeom>
                <a:avLst/>
                <a:gdLst>
                  <a:gd name="T0" fmla="*/ 0 w 37"/>
                  <a:gd name="T1" fmla="*/ 0 h 42"/>
                  <a:gd name="T2" fmla="*/ 0 w 37"/>
                  <a:gd name="T3" fmla="*/ 0 h 42"/>
                  <a:gd name="T4" fmla="*/ 0 w 37"/>
                  <a:gd name="T5" fmla="*/ 0 h 42"/>
                  <a:gd name="T6" fmla="*/ 0 w 37"/>
                  <a:gd name="T7" fmla="*/ 0 h 42"/>
                  <a:gd name="T8" fmla="*/ 0 w 37"/>
                  <a:gd name="T9" fmla="*/ 0 h 42"/>
                  <a:gd name="T10" fmla="*/ 0 w 37"/>
                  <a:gd name="T11" fmla="*/ 0 h 42"/>
                  <a:gd name="T12" fmla="*/ 0 w 37"/>
                  <a:gd name="T13" fmla="*/ 0 h 42"/>
                  <a:gd name="T14" fmla="*/ 0 w 37"/>
                  <a:gd name="T15" fmla="*/ 0 h 42"/>
                  <a:gd name="T16" fmla="*/ 0 w 37"/>
                  <a:gd name="T17" fmla="*/ 0 h 42"/>
                  <a:gd name="T18" fmla="*/ 0 w 37"/>
                  <a:gd name="T19" fmla="*/ 0 h 42"/>
                  <a:gd name="T20" fmla="*/ 0 w 37"/>
                  <a:gd name="T21" fmla="*/ 0 h 42"/>
                  <a:gd name="T22" fmla="*/ 0 w 37"/>
                  <a:gd name="T23" fmla="*/ 0 h 42"/>
                  <a:gd name="T24" fmla="*/ 0 w 37"/>
                  <a:gd name="T25" fmla="*/ 0 h 42"/>
                  <a:gd name="T26" fmla="*/ 0 w 37"/>
                  <a:gd name="T27" fmla="*/ 0 h 42"/>
                  <a:gd name="T28" fmla="*/ 0 w 37"/>
                  <a:gd name="T29" fmla="*/ 0 h 42"/>
                  <a:gd name="T30" fmla="*/ 0 w 37"/>
                  <a:gd name="T31" fmla="*/ 0 h 42"/>
                  <a:gd name="T32" fmla="*/ 0 w 37"/>
                  <a:gd name="T33" fmla="*/ 0 h 42"/>
                  <a:gd name="T34" fmla="*/ 0 w 37"/>
                  <a:gd name="T35" fmla="*/ 0 h 42"/>
                  <a:gd name="T36" fmla="*/ 0 w 37"/>
                  <a:gd name="T37" fmla="*/ 0 h 42"/>
                  <a:gd name="T38" fmla="*/ 0 w 37"/>
                  <a:gd name="T39" fmla="*/ 0 h 42"/>
                  <a:gd name="T40" fmla="*/ 0 w 37"/>
                  <a:gd name="T41" fmla="*/ 0 h 42"/>
                  <a:gd name="T42" fmla="*/ 0 w 37"/>
                  <a:gd name="T43" fmla="*/ 0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"/>
                  <a:gd name="T67" fmla="*/ 0 h 42"/>
                  <a:gd name="T68" fmla="*/ 37 w 37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" h="42">
                    <a:moveTo>
                      <a:pt x="30" y="28"/>
                    </a:moveTo>
                    <a:cubicBezTo>
                      <a:pt x="37" y="29"/>
                      <a:pt x="37" y="29"/>
                      <a:pt x="37" y="29"/>
                    </a:cubicBezTo>
                    <a:cubicBezTo>
                      <a:pt x="36" y="33"/>
                      <a:pt x="34" y="36"/>
                      <a:pt x="31" y="39"/>
                    </a:cubicBezTo>
                    <a:cubicBezTo>
                      <a:pt x="28" y="41"/>
                      <a:pt x="24" y="42"/>
                      <a:pt x="19" y="42"/>
                    </a:cubicBezTo>
                    <a:cubicBezTo>
                      <a:pt x="13" y="42"/>
                      <a:pt x="8" y="40"/>
                      <a:pt x="5" y="37"/>
                    </a:cubicBezTo>
                    <a:cubicBezTo>
                      <a:pt x="1" y="33"/>
                      <a:pt x="0" y="28"/>
                      <a:pt x="0" y="21"/>
                    </a:cubicBezTo>
                    <a:cubicBezTo>
                      <a:pt x="0" y="14"/>
                      <a:pt x="2" y="9"/>
                      <a:pt x="5" y="5"/>
                    </a:cubicBezTo>
                    <a:cubicBezTo>
                      <a:pt x="9" y="2"/>
                      <a:pt x="13" y="0"/>
                      <a:pt x="19" y="0"/>
                    </a:cubicBezTo>
                    <a:cubicBezTo>
                      <a:pt x="24" y="0"/>
                      <a:pt x="29" y="2"/>
                      <a:pt x="32" y="5"/>
                    </a:cubicBezTo>
                    <a:cubicBezTo>
                      <a:pt x="35" y="9"/>
                      <a:pt x="37" y="14"/>
                      <a:pt x="37" y="21"/>
                    </a:cubicBezTo>
                    <a:cubicBezTo>
                      <a:pt x="37" y="21"/>
                      <a:pt x="37" y="22"/>
                      <a:pt x="3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7"/>
                      <a:pt x="8" y="31"/>
                      <a:pt x="11" y="33"/>
                    </a:cubicBezTo>
                    <a:cubicBezTo>
                      <a:pt x="13" y="35"/>
                      <a:pt x="16" y="36"/>
                      <a:pt x="19" y="36"/>
                    </a:cubicBezTo>
                    <a:cubicBezTo>
                      <a:pt x="22" y="36"/>
                      <a:pt x="24" y="36"/>
                      <a:pt x="26" y="34"/>
                    </a:cubicBezTo>
                    <a:cubicBezTo>
                      <a:pt x="27" y="33"/>
                      <a:pt x="29" y="31"/>
                      <a:pt x="30" y="28"/>
                    </a:cubicBezTo>
                    <a:close/>
                    <a:moveTo>
                      <a:pt x="7" y="17"/>
                    </a:move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4"/>
                      <a:pt x="29" y="11"/>
                      <a:pt x="27" y="9"/>
                    </a:cubicBezTo>
                    <a:cubicBezTo>
                      <a:pt x="25" y="7"/>
                      <a:pt x="22" y="5"/>
                      <a:pt x="19" y="5"/>
                    </a:cubicBezTo>
                    <a:cubicBezTo>
                      <a:pt x="16" y="5"/>
                      <a:pt x="13" y="6"/>
                      <a:pt x="11" y="9"/>
                    </a:cubicBezTo>
                    <a:cubicBezTo>
                      <a:pt x="9" y="11"/>
                      <a:pt x="7" y="13"/>
                      <a:pt x="7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11" name="Freeform 1667"/>
              <p:cNvSpPr>
                <a:spLocks/>
              </p:cNvSpPr>
              <p:nvPr/>
            </p:nvSpPr>
            <p:spPr bwMode="auto">
              <a:xfrm>
                <a:off x="5561" y="4184"/>
                <a:ext cx="9" cy="26"/>
              </a:xfrm>
              <a:custGeom>
                <a:avLst/>
                <a:gdLst>
                  <a:gd name="T0" fmla="*/ 0 w 20"/>
                  <a:gd name="T1" fmla="*/ 0 h 56"/>
                  <a:gd name="T2" fmla="*/ 0 w 20"/>
                  <a:gd name="T3" fmla="*/ 0 h 56"/>
                  <a:gd name="T4" fmla="*/ 0 w 20"/>
                  <a:gd name="T5" fmla="*/ 0 h 56"/>
                  <a:gd name="T6" fmla="*/ 0 w 20"/>
                  <a:gd name="T7" fmla="*/ 0 h 56"/>
                  <a:gd name="T8" fmla="*/ 0 w 20"/>
                  <a:gd name="T9" fmla="*/ 0 h 56"/>
                  <a:gd name="T10" fmla="*/ 0 w 20"/>
                  <a:gd name="T11" fmla="*/ 0 h 56"/>
                  <a:gd name="T12" fmla="*/ 0 w 20"/>
                  <a:gd name="T13" fmla="*/ 0 h 56"/>
                  <a:gd name="T14" fmla="*/ 0 w 20"/>
                  <a:gd name="T15" fmla="*/ 0 h 56"/>
                  <a:gd name="T16" fmla="*/ 0 w 20"/>
                  <a:gd name="T17" fmla="*/ 0 h 56"/>
                  <a:gd name="T18" fmla="*/ 0 w 20"/>
                  <a:gd name="T19" fmla="*/ 0 h 56"/>
                  <a:gd name="T20" fmla="*/ 0 w 20"/>
                  <a:gd name="T21" fmla="*/ 0 h 56"/>
                  <a:gd name="T22" fmla="*/ 0 w 20"/>
                  <a:gd name="T23" fmla="*/ 0 h 56"/>
                  <a:gd name="T24" fmla="*/ 0 w 20"/>
                  <a:gd name="T25" fmla="*/ 0 h 56"/>
                  <a:gd name="T26" fmla="*/ 0 w 20"/>
                  <a:gd name="T27" fmla="*/ 0 h 56"/>
                  <a:gd name="T28" fmla="*/ 0 w 20"/>
                  <a:gd name="T29" fmla="*/ 0 h 56"/>
                  <a:gd name="T30" fmla="*/ 0 w 20"/>
                  <a:gd name="T31" fmla="*/ 0 h 56"/>
                  <a:gd name="T32" fmla="*/ 0 w 20"/>
                  <a:gd name="T33" fmla="*/ 0 h 56"/>
                  <a:gd name="T34" fmla="*/ 0 w 20"/>
                  <a:gd name="T35" fmla="*/ 0 h 56"/>
                  <a:gd name="T36" fmla="*/ 0 w 20"/>
                  <a:gd name="T37" fmla="*/ 0 h 56"/>
                  <a:gd name="T38" fmla="*/ 0 w 20"/>
                  <a:gd name="T39" fmla="*/ 0 h 56"/>
                  <a:gd name="T40" fmla="*/ 0 w 20"/>
                  <a:gd name="T41" fmla="*/ 0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"/>
                  <a:gd name="T64" fmla="*/ 0 h 56"/>
                  <a:gd name="T65" fmla="*/ 20 w 20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" h="56">
                    <a:moveTo>
                      <a:pt x="19" y="49"/>
                    </a:moveTo>
                    <a:cubicBezTo>
                      <a:pt x="20" y="55"/>
                      <a:pt x="20" y="55"/>
                      <a:pt x="20" y="55"/>
                    </a:cubicBezTo>
                    <a:cubicBezTo>
                      <a:pt x="18" y="55"/>
                      <a:pt x="16" y="56"/>
                      <a:pt x="14" y="56"/>
                    </a:cubicBezTo>
                    <a:cubicBezTo>
                      <a:pt x="12" y="56"/>
                      <a:pt x="10" y="55"/>
                      <a:pt x="9" y="55"/>
                    </a:cubicBezTo>
                    <a:cubicBezTo>
                      <a:pt x="7" y="54"/>
                      <a:pt x="6" y="53"/>
                      <a:pt x="6" y="51"/>
                    </a:cubicBezTo>
                    <a:cubicBezTo>
                      <a:pt x="5" y="50"/>
                      <a:pt x="5" y="47"/>
                      <a:pt x="5" y="43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6"/>
                      <a:pt x="12" y="47"/>
                      <a:pt x="12" y="47"/>
                    </a:cubicBezTo>
                    <a:cubicBezTo>
                      <a:pt x="12" y="48"/>
                      <a:pt x="13" y="48"/>
                      <a:pt x="13" y="49"/>
                    </a:cubicBezTo>
                    <a:cubicBezTo>
                      <a:pt x="14" y="49"/>
                      <a:pt x="14" y="49"/>
                      <a:pt x="15" y="49"/>
                    </a:cubicBezTo>
                    <a:cubicBezTo>
                      <a:pt x="16" y="49"/>
                      <a:pt x="17" y="49"/>
                      <a:pt x="19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12" name="Rectangle 1668"/>
              <p:cNvSpPr>
                <a:spLocks noChangeArrowheads="1"/>
              </p:cNvSpPr>
              <p:nvPr/>
            </p:nvSpPr>
            <p:spPr bwMode="auto">
              <a:xfrm>
                <a:off x="5433" y="4139"/>
                <a:ext cx="32" cy="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1669"/>
              <p:cNvSpPr>
                <a:spLocks/>
              </p:cNvSpPr>
              <p:nvPr/>
            </p:nvSpPr>
            <p:spPr bwMode="auto">
              <a:xfrm>
                <a:off x="5530" y="4125"/>
                <a:ext cx="9" cy="30"/>
              </a:xfrm>
              <a:custGeom>
                <a:avLst/>
                <a:gdLst>
                  <a:gd name="T0" fmla="*/ 1 w 18"/>
                  <a:gd name="T1" fmla="*/ 0 h 63"/>
                  <a:gd name="T2" fmla="*/ 1 w 18"/>
                  <a:gd name="T3" fmla="*/ 0 h 63"/>
                  <a:gd name="T4" fmla="*/ 1 w 18"/>
                  <a:gd name="T5" fmla="*/ 0 h 63"/>
                  <a:gd name="T6" fmla="*/ 1 w 18"/>
                  <a:gd name="T7" fmla="*/ 0 h 63"/>
                  <a:gd name="T8" fmla="*/ 1 w 18"/>
                  <a:gd name="T9" fmla="*/ 0 h 63"/>
                  <a:gd name="T10" fmla="*/ 1 w 18"/>
                  <a:gd name="T11" fmla="*/ 0 h 63"/>
                  <a:gd name="T12" fmla="*/ 1 w 18"/>
                  <a:gd name="T13" fmla="*/ 0 h 63"/>
                  <a:gd name="T14" fmla="*/ 1 w 18"/>
                  <a:gd name="T15" fmla="*/ 0 h 63"/>
                  <a:gd name="T16" fmla="*/ 1 w 18"/>
                  <a:gd name="T17" fmla="*/ 0 h 63"/>
                  <a:gd name="T18" fmla="*/ 1 w 18"/>
                  <a:gd name="T19" fmla="*/ 0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3"/>
                  <a:gd name="T32" fmla="*/ 18 w 18"/>
                  <a:gd name="T33" fmla="*/ 63 h 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3">
                    <a:moveTo>
                      <a:pt x="1" y="62"/>
                    </a:moveTo>
                    <a:cubicBezTo>
                      <a:pt x="0" y="61"/>
                      <a:pt x="0" y="59"/>
                      <a:pt x="1" y="58"/>
                    </a:cubicBezTo>
                    <a:cubicBezTo>
                      <a:pt x="8" y="51"/>
                      <a:pt x="12" y="42"/>
                      <a:pt x="12" y="32"/>
                    </a:cubicBezTo>
                    <a:cubicBezTo>
                      <a:pt x="12" y="22"/>
                      <a:pt x="8" y="13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2"/>
                    </a:cubicBezTo>
                    <a:cubicBezTo>
                      <a:pt x="13" y="9"/>
                      <a:pt x="18" y="20"/>
                      <a:pt x="18" y="32"/>
                    </a:cubicBezTo>
                    <a:cubicBezTo>
                      <a:pt x="18" y="44"/>
                      <a:pt x="13" y="54"/>
                      <a:pt x="5" y="62"/>
                    </a:cubicBezTo>
                    <a:cubicBezTo>
                      <a:pt x="5" y="63"/>
                      <a:pt x="4" y="63"/>
                      <a:pt x="3" y="63"/>
                    </a:cubicBezTo>
                    <a:cubicBezTo>
                      <a:pt x="2" y="63"/>
                      <a:pt x="1" y="63"/>
                      <a:pt x="1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14" name="Freeform 1670"/>
              <p:cNvSpPr>
                <a:spLocks/>
              </p:cNvSpPr>
              <p:nvPr/>
            </p:nvSpPr>
            <p:spPr bwMode="auto">
              <a:xfrm>
                <a:off x="5537" y="4118"/>
                <a:ext cx="11" cy="43"/>
              </a:xfrm>
              <a:custGeom>
                <a:avLst/>
                <a:gdLst>
                  <a:gd name="T0" fmla="*/ 0 w 24"/>
                  <a:gd name="T1" fmla="*/ 0 h 91"/>
                  <a:gd name="T2" fmla="*/ 0 w 24"/>
                  <a:gd name="T3" fmla="*/ 0 h 91"/>
                  <a:gd name="T4" fmla="*/ 0 w 24"/>
                  <a:gd name="T5" fmla="*/ 0 h 91"/>
                  <a:gd name="T6" fmla="*/ 0 w 24"/>
                  <a:gd name="T7" fmla="*/ 0 h 91"/>
                  <a:gd name="T8" fmla="*/ 0 w 24"/>
                  <a:gd name="T9" fmla="*/ 0 h 91"/>
                  <a:gd name="T10" fmla="*/ 0 w 24"/>
                  <a:gd name="T11" fmla="*/ 0 h 91"/>
                  <a:gd name="T12" fmla="*/ 0 w 24"/>
                  <a:gd name="T13" fmla="*/ 0 h 91"/>
                  <a:gd name="T14" fmla="*/ 0 w 24"/>
                  <a:gd name="T15" fmla="*/ 0 h 91"/>
                  <a:gd name="T16" fmla="*/ 0 w 24"/>
                  <a:gd name="T17" fmla="*/ 0 h 91"/>
                  <a:gd name="T18" fmla="*/ 0 w 24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91"/>
                  <a:gd name="T32" fmla="*/ 24 w 24"/>
                  <a:gd name="T33" fmla="*/ 91 h 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91">
                    <a:moveTo>
                      <a:pt x="1" y="90"/>
                    </a:moveTo>
                    <a:cubicBezTo>
                      <a:pt x="0" y="89"/>
                      <a:pt x="0" y="87"/>
                      <a:pt x="1" y="86"/>
                    </a:cubicBezTo>
                    <a:cubicBezTo>
                      <a:pt x="11" y="76"/>
                      <a:pt x="18" y="61"/>
                      <a:pt x="18" y="46"/>
                    </a:cubicBezTo>
                    <a:cubicBezTo>
                      <a:pt x="18" y="30"/>
                      <a:pt x="11" y="16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17" y="13"/>
                      <a:pt x="24" y="29"/>
                      <a:pt x="24" y="46"/>
                    </a:cubicBezTo>
                    <a:cubicBezTo>
                      <a:pt x="24" y="63"/>
                      <a:pt x="17" y="79"/>
                      <a:pt x="5" y="90"/>
                    </a:cubicBezTo>
                    <a:cubicBezTo>
                      <a:pt x="5" y="91"/>
                      <a:pt x="4" y="91"/>
                      <a:pt x="3" y="91"/>
                    </a:cubicBezTo>
                    <a:cubicBezTo>
                      <a:pt x="2" y="91"/>
                      <a:pt x="2" y="91"/>
                      <a:pt x="1" y="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15" name="Freeform 1671"/>
              <p:cNvSpPr>
                <a:spLocks/>
              </p:cNvSpPr>
              <p:nvPr/>
            </p:nvSpPr>
            <p:spPr bwMode="auto">
              <a:xfrm>
                <a:off x="5544" y="4112"/>
                <a:ext cx="13" cy="56"/>
              </a:xfrm>
              <a:custGeom>
                <a:avLst/>
                <a:gdLst>
                  <a:gd name="T0" fmla="*/ 0 w 29"/>
                  <a:gd name="T1" fmla="*/ 0 h 119"/>
                  <a:gd name="T2" fmla="*/ 0 w 29"/>
                  <a:gd name="T3" fmla="*/ 0 h 119"/>
                  <a:gd name="T4" fmla="*/ 0 w 29"/>
                  <a:gd name="T5" fmla="*/ 0 h 119"/>
                  <a:gd name="T6" fmla="*/ 0 w 29"/>
                  <a:gd name="T7" fmla="*/ 0 h 119"/>
                  <a:gd name="T8" fmla="*/ 0 w 29"/>
                  <a:gd name="T9" fmla="*/ 0 h 119"/>
                  <a:gd name="T10" fmla="*/ 0 w 29"/>
                  <a:gd name="T11" fmla="*/ 0 h 119"/>
                  <a:gd name="T12" fmla="*/ 0 w 29"/>
                  <a:gd name="T13" fmla="*/ 0 h 119"/>
                  <a:gd name="T14" fmla="*/ 0 w 29"/>
                  <a:gd name="T15" fmla="*/ 0 h 119"/>
                  <a:gd name="T16" fmla="*/ 0 w 29"/>
                  <a:gd name="T17" fmla="*/ 0 h 119"/>
                  <a:gd name="T18" fmla="*/ 0 w 29"/>
                  <a:gd name="T19" fmla="*/ 0 h 119"/>
                  <a:gd name="T20" fmla="*/ 0 w 29"/>
                  <a:gd name="T21" fmla="*/ 0 h 1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119"/>
                  <a:gd name="T35" fmla="*/ 29 w 29"/>
                  <a:gd name="T36" fmla="*/ 119 h 1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119">
                    <a:moveTo>
                      <a:pt x="1" y="118"/>
                    </a:moveTo>
                    <a:cubicBezTo>
                      <a:pt x="0" y="117"/>
                      <a:pt x="0" y="115"/>
                      <a:pt x="1" y="114"/>
                    </a:cubicBezTo>
                    <a:cubicBezTo>
                      <a:pt x="15" y="100"/>
                      <a:pt x="23" y="81"/>
                      <a:pt x="23" y="60"/>
                    </a:cubicBezTo>
                    <a:cubicBezTo>
                      <a:pt x="23" y="39"/>
                      <a:pt x="15" y="20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20" y="16"/>
                      <a:pt x="29" y="37"/>
                      <a:pt x="29" y="60"/>
                    </a:cubicBezTo>
                    <a:cubicBezTo>
                      <a:pt x="29" y="83"/>
                      <a:pt x="20" y="103"/>
                      <a:pt x="5" y="118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5" y="119"/>
                      <a:pt x="4" y="119"/>
                      <a:pt x="3" y="119"/>
                    </a:cubicBezTo>
                    <a:cubicBezTo>
                      <a:pt x="2" y="119"/>
                      <a:pt x="2" y="119"/>
                      <a:pt x="1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16" name="Freeform 1672"/>
              <p:cNvSpPr>
                <a:spLocks/>
              </p:cNvSpPr>
              <p:nvPr/>
            </p:nvSpPr>
            <p:spPr bwMode="auto">
              <a:xfrm>
                <a:off x="5550" y="4105"/>
                <a:ext cx="17" cy="69"/>
              </a:xfrm>
              <a:custGeom>
                <a:avLst/>
                <a:gdLst>
                  <a:gd name="T0" fmla="*/ 0 w 35"/>
                  <a:gd name="T1" fmla="*/ 0 h 147"/>
                  <a:gd name="T2" fmla="*/ 0 w 35"/>
                  <a:gd name="T3" fmla="*/ 0 h 147"/>
                  <a:gd name="T4" fmla="*/ 0 w 35"/>
                  <a:gd name="T5" fmla="*/ 0 h 147"/>
                  <a:gd name="T6" fmla="*/ 0 w 35"/>
                  <a:gd name="T7" fmla="*/ 0 h 147"/>
                  <a:gd name="T8" fmla="*/ 0 w 35"/>
                  <a:gd name="T9" fmla="*/ 0 h 147"/>
                  <a:gd name="T10" fmla="*/ 0 w 35"/>
                  <a:gd name="T11" fmla="*/ 0 h 147"/>
                  <a:gd name="T12" fmla="*/ 0 w 35"/>
                  <a:gd name="T13" fmla="*/ 0 h 147"/>
                  <a:gd name="T14" fmla="*/ 0 w 35"/>
                  <a:gd name="T15" fmla="*/ 0 h 147"/>
                  <a:gd name="T16" fmla="*/ 0 w 35"/>
                  <a:gd name="T17" fmla="*/ 0 h 147"/>
                  <a:gd name="T18" fmla="*/ 0 w 35"/>
                  <a:gd name="T19" fmla="*/ 0 h 147"/>
                  <a:gd name="T20" fmla="*/ 0 w 35"/>
                  <a:gd name="T21" fmla="*/ 0 h 1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"/>
                  <a:gd name="T34" fmla="*/ 0 h 147"/>
                  <a:gd name="T35" fmla="*/ 35 w 35"/>
                  <a:gd name="T36" fmla="*/ 147 h 1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" h="147">
                    <a:moveTo>
                      <a:pt x="1" y="146"/>
                    </a:moveTo>
                    <a:cubicBezTo>
                      <a:pt x="0" y="145"/>
                      <a:pt x="0" y="143"/>
                      <a:pt x="1" y="142"/>
                    </a:cubicBezTo>
                    <a:cubicBezTo>
                      <a:pt x="19" y="125"/>
                      <a:pt x="29" y="100"/>
                      <a:pt x="29" y="74"/>
                    </a:cubicBezTo>
                    <a:cubicBezTo>
                      <a:pt x="29" y="47"/>
                      <a:pt x="19" y="23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3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24" y="20"/>
                      <a:pt x="35" y="46"/>
                      <a:pt x="35" y="74"/>
                    </a:cubicBezTo>
                    <a:cubicBezTo>
                      <a:pt x="35" y="102"/>
                      <a:pt x="24" y="128"/>
                      <a:pt x="5" y="146"/>
                    </a:cubicBezTo>
                    <a:cubicBezTo>
                      <a:pt x="5" y="147"/>
                      <a:pt x="4" y="147"/>
                      <a:pt x="3" y="147"/>
                    </a:cubicBezTo>
                    <a:cubicBezTo>
                      <a:pt x="2" y="147"/>
                      <a:pt x="2" y="147"/>
                      <a:pt x="1" y="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17" name="Freeform 1673"/>
              <p:cNvSpPr>
                <a:spLocks/>
              </p:cNvSpPr>
              <p:nvPr/>
            </p:nvSpPr>
            <p:spPr bwMode="auto">
              <a:xfrm>
                <a:off x="5363" y="4130"/>
                <a:ext cx="70" cy="23"/>
              </a:xfrm>
              <a:custGeom>
                <a:avLst/>
                <a:gdLst>
                  <a:gd name="T0" fmla="*/ 0 w 148"/>
                  <a:gd name="T1" fmla="*/ 0 h 49"/>
                  <a:gd name="T2" fmla="*/ 0 w 148"/>
                  <a:gd name="T3" fmla="*/ 0 h 49"/>
                  <a:gd name="T4" fmla="*/ 0 w 148"/>
                  <a:gd name="T5" fmla="*/ 0 h 49"/>
                  <a:gd name="T6" fmla="*/ 0 w 148"/>
                  <a:gd name="T7" fmla="*/ 0 h 49"/>
                  <a:gd name="T8" fmla="*/ 0 w 148"/>
                  <a:gd name="T9" fmla="*/ 0 h 49"/>
                  <a:gd name="T10" fmla="*/ 0 w 148"/>
                  <a:gd name="T11" fmla="*/ 0 h 49"/>
                  <a:gd name="T12" fmla="*/ 0 w 148"/>
                  <a:gd name="T13" fmla="*/ 0 h 49"/>
                  <a:gd name="T14" fmla="*/ 0 w 148"/>
                  <a:gd name="T15" fmla="*/ 0 h 49"/>
                  <a:gd name="T16" fmla="*/ 0 w 148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8"/>
                  <a:gd name="T28" fmla="*/ 0 h 49"/>
                  <a:gd name="T29" fmla="*/ 148 w 148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8" h="49">
                    <a:moveTo>
                      <a:pt x="148" y="40"/>
                    </a:moveTo>
                    <a:cubicBezTo>
                      <a:pt x="148" y="45"/>
                      <a:pt x="145" y="49"/>
                      <a:pt x="141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3" y="49"/>
                      <a:pt x="0" y="45"/>
                      <a:pt x="0" y="4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5" y="0"/>
                      <a:pt x="148" y="4"/>
                      <a:pt x="148" y="9"/>
                    </a:cubicBezTo>
                    <a:lnTo>
                      <a:pt x="148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18" name="Freeform 1674"/>
              <p:cNvSpPr>
                <a:spLocks noEditPoints="1"/>
              </p:cNvSpPr>
              <p:nvPr/>
            </p:nvSpPr>
            <p:spPr bwMode="auto">
              <a:xfrm>
                <a:off x="5362" y="4129"/>
                <a:ext cx="72" cy="26"/>
              </a:xfrm>
              <a:custGeom>
                <a:avLst/>
                <a:gdLst>
                  <a:gd name="T0" fmla="*/ 0 w 152"/>
                  <a:gd name="T1" fmla="*/ 0 h 54"/>
                  <a:gd name="T2" fmla="*/ 0 w 152"/>
                  <a:gd name="T3" fmla="*/ 0 h 54"/>
                  <a:gd name="T4" fmla="*/ 0 w 152"/>
                  <a:gd name="T5" fmla="*/ 0 h 54"/>
                  <a:gd name="T6" fmla="*/ 0 w 152"/>
                  <a:gd name="T7" fmla="*/ 0 h 54"/>
                  <a:gd name="T8" fmla="*/ 0 w 152"/>
                  <a:gd name="T9" fmla="*/ 0 h 54"/>
                  <a:gd name="T10" fmla="*/ 0 w 152"/>
                  <a:gd name="T11" fmla="*/ 0 h 54"/>
                  <a:gd name="T12" fmla="*/ 0 w 152"/>
                  <a:gd name="T13" fmla="*/ 0 h 54"/>
                  <a:gd name="T14" fmla="*/ 0 w 152"/>
                  <a:gd name="T15" fmla="*/ 0 h 54"/>
                  <a:gd name="T16" fmla="*/ 0 w 152"/>
                  <a:gd name="T17" fmla="*/ 0 h 54"/>
                  <a:gd name="T18" fmla="*/ 0 w 152"/>
                  <a:gd name="T19" fmla="*/ 0 h 54"/>
                  <a:gd name="T20" fmla="*/ 0 w 152"/>
                  <a:gd name="T21" fmla="*/ 0 h 54"/>
                  <a:gd name="T22" fmla="*/ 0 w 152"/>
                  <a:gd name="T23" fmla="*/ 0 h 54"/>
                  <a:gd name="T24" fmla="*/ 0 w 152"/>
                  <a:gd name="T25" fmla="*/ 0 h 54"/>
                  <a:gd name="T26" fmla="*/ 0 w 152"/>
                  <a:gd name="T27" fmla="*/ 0 h 54"/>
                  <a:gd name="T28" fmla="*/ 0 w 152"/>
                  <a:gd name="T29" fmla="*/ 0 h 54"/>
                  <a:gd name="T30" fmla="*/ 0 w 152"/>
                  <a:gd name="T31" fmla="*/ 0 h 54"/>
                  <a:gd name="T32" fmla="*/ 0 w 152"/>
                  <a:gd name="T33" fmla="*/ 0 h 54"/>
                  <a:gd name="T34" fmla="*/ 0 w 152"/>
                  <a:gd name="T35" fmla="*/ 0 h 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2"/>
                  <a:gd name="T55" fmla="*/ 0 h 54"/>
                  <a:gd name="T56" fmla="*/ 152 w 152"/>
                  <a:gd name="T57" fmla="*/ 54 h 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2" h="54">
                    <a:moveTo>
                      <a:pt x="9" y="54"/>
                    </a:moveTo>
                    <a:cubicBezTo>
                      <a:pt x="3" y="54"/>
                      <a:pt x="0" y="48"/>
                      <a:pt x="0" y="4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6"/>
                      <a:pt x="3" y="0"/>
                      <a:pt x="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9" y="0"/>
                      <a:pt x="152" y="6"/>
                      <a:pt x="152" y="11"/>
                    </a:cubicBezTo>
                    <a:cubicBezTo>
                      <a:pt x="152" y="42"/>
                      <a:pt x="152" y="42"/>
                      <a:pt x="152" y="42"/>
                    </a:cubicBezTo>
                    <a:cubicBezTo>
                      <a:pt x="152" y="48"/>
                      <a:pt x="149" y="54"/>
                      <a:pt x="143" y="54"/>
                    </a:cubicBezTo>
                    <a:lnTo>
                      <a:pt x="9" y="54"/>
                    </a:lnTo>
                    <a:close/>
                    <a:moveTo>
                      <a:pt x="5" y="11"/>
                    </a:moveTo>
                    <a:cubicBezTo>
                      <a:pt x="5" y="42"/>
                      <a:pt x="5" y="42"/>
                      <a:pt x="5" y="42"/>
                    </a:cubicBezTo>
                    <a:cubicBezTo>
                      <a:pt x="5" y="46"/>
                      <a:pt x="7" y="48"/>
                      <a:pt x="9" y="48"/>
                    </a:cubicBezTo>
                    <a:cubicBezTo>
                      <a:pt x="143" y="48"/>
                      <a:pt x="143" y="48"/>
                      <a:pt x="143" y="48"/>
                    </a:cubicBezTo>
                    <a:cubicBezTo>
                      <a:pt x="144" y="48"/>
                      <a:pt x="147" y="46"/>
                      <a:pt x="147" y="42"/>
                    </a:cubicBezTo>
                    <a:cubicBezTo>
                      <a:pt x="147" y="11"/>
                      <a:pt x="147" y="11"/>
                      <a:pt x="147" y="11"/>
                    </a:cubicBezTo>
                    <a:cubicBezTo>
                      <a:pt x="147" y="7"/>
                      <a:pt x="144" y="5"/>
                      <a:pt x="143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7" y="5"/>
                      <a:pt x="5" y="7"/>
                      <a:pt x="5" y="11"/>
                    </a:cubicBezTo>
                    <a:close/>
                  </a:path>
                </a:pathLst>
              </a:custGeom>
              <a:solidFill>
                <a:srgbClr val="FF8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19" name="Freeform 1675"/>
              <p:cNvSpPr>
                <a:spLocks/>
              </p:cNvSpPr>
              <p:nvPr/>
            </p:nvSpPr>
            <p:spPr bwMode="auto">
              <a:xfrm>
                <a:off x="5465" y="4110"/>
                <a:ext cx="61" cy="59"/>
              </a:xfrm>
              <a:custGeom>
                <a:avLst/>
                <a:gdLst>
                  <a:gd name="T0" fmla="*/ 0 w 130"/>
                  <a:gd name="T1" fmla="*/ 0 h 124"/>
                  <a:gd name="T2" fmla="*/ 0 w 130"/>
                  <a:gd name="T3" fmla="*/ 0 h 124"/>
                  <a:gd name="T4" fmla="*/ 0 w 130"/>
                  <a:gd name="T5" fmla="*/ 0 h 124"/>
                  <a:gd name="T6" fmla="*/ 0 w 130"/>
                  <a:gd name="T7" fmla="*/ 0 h 124"/>
                  <a:gd name="T8" fmla="*/ 0 w 130"/>
                  <a:gd name="T9" fmla="*/ 0 h 124"/>
                  <a:gd name="T10" fmla="*/ 0 w 130"/>
                  <a:gd name="T11" fmla="*/ 0 h 124"/>
                  <a:gd name="T12" fmla="*/ 0 w 130"/>
                  <a:gd name="T13" fmla="*/ 0 h 124"/>
                  <a:gd name="T14" fmla="*/ 0 w 130"/>
                  <a:gd name="T15" fmla="*/ 0 h 124"/>
                  <a:gd name="T16" fmla="*/ 0 w 130"/>
                  <a:gd name="T17" fmla="*/ 0 h 124"/>
                  <a:gd name="T18" fmla="*/ 0 w 130"/>
                  <a:gd name="T19" fmla="*/ 0 h 124"/>
                  <a:gd name="T20" fmla="*/ 0 w 130"/>
                  <a:gd name="T21" fmla="*/ 0 h 124"/>
                  <a:gd name="T22" fmla="*/ 0 w 130"/>
                  <a:gd name="T23" fmla="*/ 0 h 124"/>
                  <a:gd name="T24" fmla="*/ 0 w 130"/>
                  <a:gd name="T25" fmla="*/ 0 h 124"/>
                  <a:gd name="T26" fmla="*/ 0 w 130"/>
                  <a:gd name="T27" fmla="*/ 0 h 124"/>
                  <a:gd name="T28" fmla="*/ 0 w 130"/>
                  <a:gd name="T29" fmla="*/ 0 h 124"/>
                  <a:gd name="T30" fmla="*/ 0 w 130"/>
                  <a:gd name="T31" fmla="*/ 0 h 124"/>
                  <a:gd name="T32" fmla="*/ 0 w 130"/>
                  <a:gd name="T33" fmla="*/ 0 h 124"/>
                  <a:gd name="T34" fmla="*/ 0 w 130"/>
                  <a:gd name="T35" fmla="*/ 0 h 124"/>
                  <a:gd name="T36" fmla="*/ 0 w 130"/>
                  <a:gd name="T37" fmla="*/ 0 h 124"/>
                  <a:gd name="T38" fmla="*/ 0 w 130"/>
                  <a:gd name="T39" fmla="*/ 0 h 12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0"/>
                  <a:gd name="T61" fmla="*/ 0 h 124"/>
                  <a:gd name="T62" fmla="*/ 130 w 130"/>
                  <a:gd name="T63" fmla="*/ 124 h 12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0" h="124">
                    <a:moveTo>
                      <a:pt x="107" y="0"/>
                    </a:moveTo>
                    <a:cubicBezTo>
                      <a:pt x="105" y="0"/>
                      <a:pt x="104" y="0"/>
                      <a:pt x="103" y="1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57" y="0"/>
                      <a:pt x="49" y="13"/>
                      <a:pt x="45" y="32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3" y="33"/>
                      <a:pt x="40" y="35"/>
                      <a:pt x="38" y="38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40" y="92"/>
                      <a:pt x="43" y="95"/>
                      <a:pt x="45" y="97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9" y="111"/>
                      <a:pt x="57" y="124"/>
                      <a:pt x="66" y="124"/>
                    </a:cubicBezTo>
                    <a:cubicBezTo>
                      <a:pt x="107" y="124"/>
                      <a:pt x="107" y="124"/>
                      <a:pt x="107" y="124"/>
                    </a:cubicBezTo>
                    <a:cubicBezTo>
                      <a:pt x="120" y="124"/>
                      <a:pt x="130" y="96"/>
                      <a:pt x="130" y="62"/>
                    </a:cubicBezTo>
                    <a:cubicBezTo>
                      <a:pt x="130" y="28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20" name="Freeform 1676"/>
              <p:cNvSpPr>
                <a:spLocks noEditPoints="1"/>
              </p:cNvSpPr>
              <p:nvPr/>
            </p:nvSpPr>
            <p:spPr bwMode="auto">
              <a:xfrm>
                <a:off x="5463" y="4109"/>
                <a:ext cx="64" cy="61"/>
              </a:xfrm>
              <a:custGeom>
                <a:avLst/>
                <a:gdLst>
                  <a:gd name="T0" fmla="*/ 0 w 136"/>
                  <a:gd name="T1" fmla="*/ 0 h 130"/>
                  <a:gd name="T2" fmla="*/ 0 w 136"/>
                  <a:gd name="T3" fmla="*/ 0 h 130"/>
                  <a:gd name="T4" fmla="*/ 0 w 136"/>
                  <a:gd name="T5" fmla="*/ 0 h 130"/>
                  <a:gd name="T6" fmla="*/ 0 w 136"/>
                  <a:gd name="T7" fmla="*/ 0 h 130"/>
                  <a:gd name="T8" fmla="*/ 0 w 136"/>
                  <a:gd name="T9" fmla="*/ 0 h 130"/>
                  <a:gd name="T10" fmla="*/ 0 w 136"/>
                  <a:gd name="T11" fmla="*/ 0 h 130"/>
                  <a:gd name="T12" fmla="*/ 0 w 136"/>
                  <a:gd name="T13" fmla="*/ 0 h 130"/>
                  <a:gd name="T14" fmla="*/ 0 w 136"/>
                  <a:gd name="T15" fmla="*/ 0 h 130"/>
                  <a:gd name="T16" fmla="*/ 0 w 136"/>
                  <a:gd name="T17" fmla="*/ 0 h 130"/>
                  <a:gd name="T18" fmla="*/ 0 w 136"/>
                  <a:gd name="T19" fmla="*/ 0 h 130"/>
                  <a:gd name="T20" fmla="*/ 0 w 136"/>
                  <a:gd name="T21" fmla="*/ 0 h 130"/>
                  <a:gd name="T22" fmla="*/ 0 w 136"/>
                  <a:gd name="T23" fmla="*/ 0 h 130"/>
                  <a:gd name="T24" fmla="*/ 0 w 136"/>
                  <a:gd name="T25" fmla="*/ 0 h 130"/>
                  <a:gd name="T26" fmla="*/ 0 w 136"/>
                  <a:gd name="T27" fmla="*/ 0 h 130"/>
                  <a:gd name="T28" fmla="*/ 0 w 136"/>
                  <a:gd name="T29" fmla="*/ 0 h 130"/>
                  <a:gd name="T30" fmla="*/ 0 w 136"/>
                  <a:gd name="T31" fmla="*/ 0 h 130"/>
                  <a:gd name="T32" fmla="*/ 0 w 136"/>
                  <a:gd name="T33" fmla="*/ 0 h 130"/>
                  <a:gd name="T34" fmla="*/ 0 w 136"/>
                  <a:gd name="T35" fmla="*/ 0 h 130"/>
                  <a:gd name="T36" fmla="*/ 0 w 136"/>
                  <a:gd name="T37" fmla="*/ 0 h 130"/>
                  <a:gd name="T38" fmla="*/ 0 w 136"/>
                  <a:gd name="T39" fmla="*/ 0 h 130"/>
                  <a:gd name="T40" fmla="*/ 0 w 136"/>
                  <a:gd name="T41" fmla="*/ 0 h 130"/>
                  <a:gd name="T42" fmla="*/ 0 w 136"/>
                  <a:gd name="T43" fmla="*/ 0 h 130"/>
                  <a:gd name="T44" fmla="*/ 0 w 136"/>
                  <a:gd name="T45" fmla="*/ 0 h 130"/>
                  <a:gd name="T46" fmla="*/ 0 w 136"/>
                  <a:gd name="T47" fmla="*/ 0 h 130"/>
                  <a:gd name="T48" fmla="*/ 0 w 136"/>
                  <a:gd name="T49" fmla="*/ 0 h 130"/>
                  <a:gd name="T50" fmla="*/ 0 w 136"/>
                  <a:gd name="T51" fmla="*/ 0 h 130"/>
                  <a:gd name="T52" fmla="*/ 0 w 136"/>
                  <a:gd name="T53" fmla="*/ 0 h 130"/>
                  <a:gd name="T54" fmla="*/ 0 w 136"/>
                  <a:gd name="T55" fmla="*/ 0 h 130"/>
                  <a:gd name="T56" fmla="*/ 0 w 136"/>
                  <a:gd name="T57" fmla="*/ 0 h 130"/>
                  <a:gd name="T58" fmla="*/ 0 w 136"/>
                  <a:gd name="T59" fmla="*/ 0 h 130"/>
                  <a:gd name="T60" fmla="*/ 0 w 136"/>
                  <a:gd name="T61" fmla="*/ 0 h 130"/>
                  <a:gd name="T62" fmla="*/ 0 w 136"/>
                  <a:gd name="T63" fmla="*/ 0 h 130"/>
                  <a:gd name="T64" fmla="*/ 0 w 136"/>
                  <a:gd name="T65" fmla="*/ 0 h 1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6"/>
                  <a:gd name="T100" fmla="*/ 0 h 130"/>
                  <a:gd name="T101" fmla="*/ 136 w 136"/>
                  <a:gd name="T102" fmla="*/ 130 h 1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6" h="130">
                    <a:moveTo>
                      <a:pt x="129" y="20"/>
                    </a:moveTo>
                    <a:cubicBezTo>
                      <a:pt x="125" y="9"/>
                      <a:pt x="119" y="0"/>
                      <a:pt x="110" y="0"/>
                    </a:cubicBezTo>
                    <a:cubicBezTo>
                      <a:pt x="109" y="0"/>
                      <a:pt x="109" y="0"/>
                      <a:pt x="10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1" y="0"/>
                      <a:pt x="55" y="9"/>
                      <a:pt x="50" y="20"/>
                    </a:cubicBezTo>
                    <a:cubicBezTo>
                      <a:pt x="49" y="23"/>
                      <a:pt x="48" y="27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6" y="32"/>
                      <a:pt x="45" y="32"/>
                      <a:pt x="44" y="33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28"/>
                      <a:pt x="43" y="26"/>
                      <a:pt x="41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1" y="38"/>
                      <a:pt x="0" y="39"/>
                      <a:pt x="0" y="41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08"/>
                      <a:pt x="1" y="108"/>
                      <a:pt x="1" y="109"/>
                    </a:cubicBezTo>
                    <a:cubicBezTo>
                      <a:pt x="2" y="109"/>
                      <a:pt x="3" y="110"/>
                      <a:pt x="3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4" y="109"/>
                      <a:pt x="24" y="109"/>
                      <a:pt x="24" y="109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4" y="100"/>
                      <a:pt x="45" y="101"/>
                      <a:pt x="47" y="102"/>
                    </a:cubicBezTo>
                    <a:cubicBezTo>
                      <a:pt x="47" y="103"/>
                      <a:pt x="48" y="103"/>
                      <a:pt x="48" y="103"/>
                    </a:cubicBezTo>
                    <a:cubicBezTo>
                      <a:pt x="49" y="105"/>
                      <a:pt x="50" y="107"/>
                      <a:pt x="50" y="110"/>
                    </a:cubicBezTo>
                    <a:cubicBezTo>
                      <a:pt x="55" y="121"/>
                      <a:pt x="61" y="129"/>
                      <a:pt x="69" y="130"/>
                    </a:cubicBezTo>
                    <a:cubicBezTo>
                      <a:pt x="111" y="130"/>
                      <a:pt x="111" y="130"/>
                      <a:pt x="111" y="130"/>
                    </a:cubicBezTo>
                    <a:cubicBezTo>
                      <a:pt x="111" y="130"/>
                      <a:pt x="112" y="129"/>
                      <a:pt x="112" y="129"/>
                    </a:cubicBezTo>
                    <a:cubicBezTo>
                      <a:pt x="120" y="128"/>
                      <a:pt x="125" y="120"/>
                      <a:pt x="129" y="110"/>
                    </a:cubicBezTo>
                    <a:cubicBezTo>
                      <a:pt x="133" y="98"/>
                      <a:pt x="136" y="82"/>
                      <a:pt x="136" y="65"/>
                    </a:cubicBezTo>
                    <a:cubicBezTo>
                      <a:pt x="136" y="47"/>
                      <a:pt x="133" y="32"/>
                      <a:pt x="129" y="20"/>
                    </a:cubicBezTo>
                    <a:close/>
                    <a:moveTo>
                      <a:pt x="21" y="104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2" y="47"/>
                      <a:pt x="28" y="57"/>
                      <a:pt x="28" y="67"/>
                    </a:cubicBezTo>
                    <a:cubicBezTo>
                      <a:pt x="28" y="77"/>
                      <a:pt x="32" y="86"/>
                      <a:pt x="38" y="94"/>
                    </a:cubicBezTo>
                    <a:lnTo>
                      <a:pt x="21" y="104"/>
                    </a:lnTo>
                    <a:close/>
                    <a:moveTo>
                      <a:pt x="34" y="67"/>
                    </a:moveTo>
                    <a:cubicBezTo>
                      <a:pt x="34" y="57"/>
                      <a:pt x="38" y="48"/>
                      <a:pt x="45" y="41"/>
                    </a:cubicBezTo>
                    <a:cubicBezTo>
                      <a:pt x="44" y="48"/>
                      <a:pt x="43" y="56"/>
                      <a:pt x="43" y="65"/>
                    </a:cubicBezTo>
                    <a:cubicBezTo>
                      <a:pt x="43" y="75"/>
                      <a:pt x="44" y="85"/>
                      <a:pt x="46" y="94"/>
                    </a:cubicBezTo>
                    <a:cubicBezTo>
                      <a:pt x="39" y="86"/>
                      <a:pt x="34" y="77"/>
                      <a:pt x="34" y="67"/>
                    </a:cubicBezTo>
                    <a:close/>
                    <a:moveTo>
                      <a:pt x="56" y="107"/>
                    </a:moveTo>
                    <a:cubicBezTo>
                      <a:pt x="52" y="97"/>
                      <a:pt x="49" y="82"/>
                      <a:pt x="49" y="65"/>
                    </a:cubicBezTo>
                    <a:cubicBezTo>
                      <a:pt x="49" y="48"/>
                      <a:pt x="52" y="33"/>
                      <a:pt x="56" y="22"/>
                    </a:cubicBezTo>
                    <a:cubicBezTo>
                      <a:pt x="60" y="11"/>
                      <a:pt x="66" y="6"/>
                      <a:pt x="69" y="6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5" y="10"/>
                      <a:pt x="93" y="15"/>
                      <a:pt x="91" y="20"/>
                    </a:cubicBezTo>
                    <a:cubicBezTo>
                      <a:pt x="86" y="32"/>
                      <a:pt x="84" y="47"/>
                      <a:pt x="84" y="65"/>
                    </a:cubicBezTo>
                    <a:cubicBezTo>
                      <a:pt x="84" y="82"/>
                      <a:pt x="86" y="98"/>
                      <a:pt x="91" y="110"/>
                    </a:cubicBezTo>
                    <a:cubicBezTo>
                      <a:pt x="93" y="115"/>
                      <a:pt x="95" y="120"/>
                      <a:pt x="98" y="124"/>
                    </a:cubicBezTo>
                    <a:cubicBezTo>
                      <a:pt x="69" y="124"/>
                      <a:pt x="69" y="124"/>
                      <a:pt x="69" y="124"/>
                    </a:cubicBezTo>
                    <a:cubicBezTo>
                      <a:pt x="66" y="124"/>
                      <a:pt x="60" y="118"/>
                      <a:pt x="56" y="107"/>
                    </a:cubicBezTo>
                    <a:close/>
                    <a:moveTo>
                      <a:pt x="123" y="107"/>
                    </a:moveTo>
                    <a:cubicBezTo>
                      <a:pt x="119" y="118"/>
                      <a:pt x="114" y="124"/>
                      <a:pt x="110" y="124"/>
                    </a:cubicBezTo>
                    <a:cubicBezTo>
                      <a:pt x="110" y="124"/>
                      <a:pt x="110" y="124"/>
                      <a:pt x="110" y="124"/>
                    </a:cubicBezTo>
                    <a:cubicBezTo>
                      <a:pt x="106" y="124"/>
                      <a:pt x="100" y="118"/>
                      <a:pt x="96" y="107"/>
                    </a:cubicBezTo>
                    <a:cubicBezTo>
                      <a:pt x="92" y="97"/>
                      <a:pt x="90" y="82"/>
                      <a:pt x="90" y="65"/>
                    </a:cubicBezTo>
                    <a:cubicBezTo>
                      <a:pt x="90" y="48"/>
                      <a:pt x="92" y="33"/>
                      <a:pt x="96" y="22"/>
                    </a:cubicBezTo>
                    <a:cubicBezTo>
                      <a:pt x="100" y="11"/>
                      <a:pt x="106" y="6"/>
                      <a:pt x="110" y="6"/>
                    </a:cubicBezTo>
                    <a:cubicBezTo>
                      <a:pt x="114" y="6"/>
                      <a:pt x="119" y="11"/>
                      <a:pt x="123" y="22"/>
                    </a:cubicBezTo>
                    <a:cubicBezTo>
                      <a:pt x="127" y="33"/>
                      <a:pt x="130" y="48"/>
                      <a:pt x="130" y="65"/>
                    </a:cubicBezTo>
                    <a:cubicBezTo>
                      <a:pt x="130" y="82"/>
                      <a:pt x="127" y="97"/>
                      <a:pt x="123" y="107"/>
                    </a:cubicBezTo>
                    <a:close/>
                  </a:path>
                </a:pathLst>
              </a:custGeom>
              <a:solidFill>
                <a:srgbClr val="FF8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492" name="Group 998"/>
            <p:cNvGrpSpPr>
              <a:grpSpLocks/>
            </p:cNvGrpSpPr>
            <p:nvPr/>
          </p:nvGrpSpPr>
          <p:grpSpPr bwMode="auto">
            <a:xfrm>
              <a:off x="5581017" y="3056793"/>
              <a:ext cx="425450" cy="425450"/>
              <a:chOff x="6563" y="1529"/>
              <a:chExt cx="268" cy="268"/>
            </a:xfrm>
          </p:grpSpPr>
          <p:sp>
            <p:nvSpPr>
              <p:cNvPr id="16497" name="Freeform 999"/>
              <p:cNvSpPr>
                <a:spLocks/>
              </p:cNvSpPr>
              <p:nvPr/>
            </p:nvSpPr>
            <p:spPr bwMode="auto">
              <a:xfrm>
                <a:off x="6567" y="1532"/>
                <a:ext cx="261" cy="262"/>
              </a:xfrm>
              <a:custGeom>
                <a:avLst/>
                <a:gdLst>
                  <a:gd name="T0" fmla="*/ 0 w 554"/>
                  <a:gd name="T1" fmla="*/ 0 h 554"/>
                  <a:gd name="T2" fmla="*/ 0 w 554"/>
                  <a:gd name="T3" fmla="*/ 0 h 554"/>
                  <a:gd name="T4" fmla="*/ 0 w 554"/>
                  <a:gd name="T5" fmla="*/ 0 h 554"/>
                  <a:gd name="T6" fmla="*/ 0 w 554"/>
                  <a:gd name="T7" fmla="*/ 0 h 554"/>
                  <a:gd name="T8" fmla="*/ 0 w 554"/>
                  <a:gd name="T9" fmla="*/ 0 h 554"/>
                  <a:gd name="T10" fmla="*/ 0 w 554"/>
                  <a:gd name="T11" fmla="*/ 0 h 554"/>
                  <a:gd name="T12" fmla="*/ 0 w 554"/>
                  <a:gd name="T13" fmla="*/ 0 h 554"/>
                  <a:gd name="T14" fmla="*/ 0 w 554"/>
                  <a:gd name="T15" fmla="*/ 0 h 554"/>
                  <a:gd name="T16" fmla="*/ 0 w 554"/>
                  <a:gd name="T17" fmla="*/ 0 h 5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4"/>
                  <a:gd name="T28" fmla="*/ 0 h 554"/>
                  <a:gd name="T29" fmla="*/ 554 w 554"/>
                  <a:gd name="T30" fmla="*/ 554 h 5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4" h="554">
                    <a:moveTo>
                      <a:pt x="554" y="491"/>
                    </a:moveTo>
                    <a:cubicBezTo>
                      <a:pt x="554" y="526"/>
                      <a:pt x="526" y="554"/>
                      <a:pt x="491" y="554"/>
                    </a:cubicBezTo>
                    <a:cubicBezTo>
                      <a:pt x="62" y="554"/>
                      <a:pt x="62" y="554"/>
                      <a:pt x="62" y="554"/>
                    </a:cubicBezTo>
                    <a:cubicBezTo>
                      <a:pt x="28" y="554"/>
                      <a:pt x="0" y="526"/>
                      <a:pt x="0" y="49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28"/>
                      <a:pt x="28" y="0"/>
                      <a:pt x="62" y="0"/>
                    </a:cubicBezTo>
                    <a:cubicBezTo>
                      <a:pt x="491" y="0"/>
                      <a:pt x="491" y="0"/>
                      <a:pt x="491" y="0"/>
                    </a:cubicBezTo>
                    <a:cubicBezTo>
                      <a:pt x="526" y="0"/>
                      <a:pt x="554" y="28"/>
                      <a:pt x="554" y="63"/>
                    </a:cubicBezTo>
                    <a:lnTo>
                      <a:pt x="554" y="49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BF7D"/>
                  </a:gs>
                  <a:gs pos="100000">
                    <a:srgbClr val="FF82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98" name="Freeform 1000"/>
              <p:cNvSpPr>
                <a:spLocks noEditPoints="1"/>
              </p:cNvSpPr>
              <p:nvPr/>
            </p:nvSpPr>
            <p:spPr bwMode="auto">
              <a:xfrm>
                <a:off x="6563" y="1529"/>
                <a:ext cx="268" cy="268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w 567"/>
                  <a:gd name="T11" fmla="*/ 0 h 567"/>
                  <a:gd name="T12" fmla="*/ 0 w 567"/>
                  <a:gd name="T13" fmla="*/ 0 h 567"/>
                  <a:gd name="T14" fmla="*/ 0 w 567"/>
                  <a:gd name="T15" fmla="*/ 0 h 567"/>
                  <a:gd name="T16" fmla="*/ 0 w 567"/>
                  <a:gd name="T17" fmla="*/ 0 h 567"/>
                  <a:gd name="T18" fmla="*/ 0 w 567"/>
                  <a:gd name="T19" fmla="*/ 0 h 567"/>
                  <a:gd name="T20" fmla="*/ 0 w 567"/>
                  <a:gd name="T21" fmla="*/ 0 h 567"/>
                  <a:gd name="T22" fmla="*/ 0 w 567"/>
                  <a:gd name="T23" fmla="*/ 0 h 567"/>
                  <a:gd name="T24" fmla="*/ 0 w 567"/>
                  <a:gd name="T25" fmla="*/ 0 h 567"/>
                  <a:gd name="T26" fmla="*/ 0 w 567"/>
                  <a:gd name="T27" fmla="*/ 0 h 567"/>
                  <a:gd name="T28" fmla="*/ 0 w 567"/>
                  <a:gd name="T29" fmla="*/ 0 h 567"/>
                  <a:gd name="T30" fmla="*/ 0 w 567"/>
                  <a:gd name="T31" fmla="*/ 0 h 567"/>
                  <a:gd name="T32" fmla="*/ 0 w 567"/>
                  <a:gd name="T33" fmla="*/ 0 h 567"/>
                  <a:gd name="T34" fmla="*/ 0 w 567"/>
                  <a:gd name="T35" fmla="*/ 0 h 567"/>
                  <a:gd name="T36" fmla="*/ 0 w 567"/>
                  <a:gd name="T37" fmla="*/ 0 h 567"/>
                  <a:gd name="T38" fmla="*/ 0 w 567"/>
                  <a:gd name="T39" fmla="*/ 0 h 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67"/>
                  <a:gd name="T61" fmla="*/ 0 h 567"/>
                  <a:gd name="T62" fmla="*/ 567 w 567"/>
                  <a:gd name="T63" fmla="*/ 567 h 56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67" h="567">
                    <a:moveTo>
                      <a:pt x="69" y="567"/>
                    </a:moveTo>
                    <a:cubicBezTo>
                      <a:pt x="31" y="567"/>
                      <a:pt x="0" y="537"/>
                      <a:pt x="0" y="498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31"/>
                      <a:pt x="31" y="1"/>
                      <a:pt x="69" y="0"/>
                    </a:cubicBezTo>
                    <a:cubicBezTo>
                      <a:pt x="498" y="0"/>
                      <a:pt x="498" y="0"/>
                      <a:pt x="498" y="0"/>
                    </a:cubicBezTo>
                    <a:cubicBezTo>
                      <a:pt x="536" y="1"/>
                      <a:pt x="567" y="31"/>
                      <a:pt x="567" y="69"/>
                    </a:cubicBezTo>
                    <a:cubicBezTo>
                      <a:pt x="567" y="69"/>
                      <a:pt x="567" y="69"/>
                      <a:pt x="567" y="69"/>
                    </a:cubicBezTo>
                    <a:cubicBezTo>
                      <a:pt x="567" y="498"/>
                      <a:pt x="567" y="498"/>
                      <a:pt x="567" y="498"/>
                    </a:cubicBezTo>
                    <a:cubicBezTo>
                      <a:pt x="567" y="537"/>
                      <a:pt x="536" y="567"/>
                      <a:pt x="498" y="567"/>
                    </a:cubicBezTo>
                    <a:lnTo>
                      <a:pt x="69" y="567"/>
                    </a:lnTo>
                    <a:close/>
                    <a:moveTo>
                      <a:pt x="13" y="70"/>
                    </a:moveTo>
                    <a:cubicBezTo>
                      <a:pt x="13" y="498"/>
                      <a:pt x="13" y="498"/>
                      <a:pt x="13" y="498"/>
                    </a:cubicBezTo>
                    <a:cubicBezTo>
                      <a:pt x="13" y="529"/>
                      <a:pt x="38" y="554"/>
                      <a:pt x="69" y="554"/>
                    </a:cubicBezTo>
                    <a:cubicBezTo>
                      <a:pt x="498" y="554"/>
                      <a:pt x="498" y="554"/>
                      <a:pt x="498" y="554"/>
                    </a:cubicBezTo>
                    <a:cubicBezTo>
                      <a:pt x="529" y="554"/>
                      <a:pt x="554" y="529"/>
                      <a:pt x="554" y="498"/>
                    </a:cubicBezTo>
                    <a:cubicBezTo>
                      <a:pt x="554" y="70"/>
                      <a:pt x="554" y="70"/>
                      <a:pt x="554" y="70"/>
                    </a:cubicBezTo>
                    <a:cubicBezTo>
                      <a:pt x="554" y="69"/>
                      <a:pt x="554" y="69"/>
                      <a:pt x="554" y="69"/>
                    </a:cubicBezTo>
                    <a:cubicBezTo>
                      <a:pt x="554" y="39"/>
                      <a:pt x="529" y="14"/>
                      <a:pt x="498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38" y="14"/>
                      <a:pt x="13" y="39"/>
                      <a:pt x="13" y="70"/>
                    </a:cubicBezTo>
                    <a:close/>
                  </a:path>
                </a:pathLst>
              </a:custGeom>
              <a:solidFill>
                <a:srgbClr val="FF8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99" name="Freeform 1001"/>
              <p:cNvSpPr>
                <a:spLocks noEditPoints="1"/>
              </p:cNvSpPr>
              <p:nvPr/>
            </p:nvSpPr>
            <p:spPr bwMode="auto">
              <a:xfrm>
                <a:off x="6631" y="1629"/>
                <a:ext cx="133" cy="66"/>
              </a:xfrm>
              <a:custGeom>
                <a:avLst/>
                <a:gdLst>
                  <a:gd name="T0" fmla="*/ 0 w 280"/>
                  <a:gd name="T1" fmla="*/ 0 h 140"/>
                  <a:gd name="T2" fmla="*/ 0 w 280"/>
                  <a:gd name="T3" fmla="*/ 0 h 140"/>
                  <a:gd name="T4" fmla="*/ 0 w 280"/>
                  <a:gd name="T5" fmla="*/ 0 h 140"/>
                  <a:gd name="T6" fmla="*/ 0 w 280"/>
                  <a:gd name="T7" fmla="*/ 0 h 140"/>
                  <a:gd name="T8" fmla="*/ 0 w 280"/>
                  <a:gd name="T9" fmla="*/ 0 h 140"/>
                  <a:gd name="T10" fmla="*/ 0 w 280"/>
                  <a:gd name="T11" fmla="*/ 0 h 140"/>
                  <a:gd name="T12" fmla="*/ 0 w 280"/>
                  <a:gd name="T13" fmla="*/ 0 h 140"/>
                  <a:gd name="T14" fmla="*/ 0 w 280"/>
                  <a:gd name="T15" fmla="*/ 0 h 140"/>
                  <a:gd name="T16" fmla="*/ 0 w 280"/>
                  <a:gd name="T17" fmla="*/ 0 h 140"/>
                  <a:gd name="T18" fmla="*/ 0 w 280"/>
                  <a:gd name="T19" fmla="*/ 0 h 140"/>
                  <a:gd name="T20" fmla="*/ 0 w 280"/>
                  <a:gd name="T21" fmla="*/ 0 h 140"/>
                  <a:gd name="T22" fmla="*/ 0 w 280"/>
                  <a:gd name="T23" fmla="*/ 0 h 140"/>
                  <a:gd name="T24" fmla="*/ 0 w 280"/>
                  <a:gd name="T25" fmla="*/ 0 h 140"/>
                  <a:gd name="T26" fmla="*/ 0 w 280"/>
                  <a:gd name="T27" fmla="*/ 0 h 140"/>
                  <a:gd name="T28" fmla="*/ 0 w 280"/>
                  <a:gd name="T29" fmla="*/ 0 h 140"/>
                  <a:gd name="T30" fmla="*/ 0 w 280"/>
                  <a:gd name="T31" fmla="*/ 0 h 140"/>
                  <a:gd name="T32" fmla="*/ 0 w 280"/>
                  <a:gd name="T33" fmla="*/ 0 h 140"/>
                  <a:gd name="T34" fmla="*/ 0 w 280"/>
                  <a:gd name="T35" fmla="*/ 0 h 140"/>
                  <a:gd name="T36" fmla="*/ 0 w 280"/>
                  <a:gd name="T37" fmla="*/ 0 h 140"/>
                  <a:gd name="T38" fmla="*/ 0 w 280"/>
                  <a:gd name="T39" fmla="*/ 0 h 140"/>
                  <a:gd name="T40" fmla="*/ 0 w 280"/>
                  <a:gd name="T41" fmla="*/ 0 h 140"/>
                  <a:gd name="T42" fmla="*/ 0 w 280"/>
                  <a:gd name="T43" fmla="*/ 0 h 140"/>
                  <a:gd name="T44" fmla="*/ 0 w 280"/>
                  <a:gd name="T45" fmla="*/ 0 h 140"/>
                  <a:gd name="T46" fmla="*/ 0 w 280"/>
                  <a:gd name="T47" fmla="*/ 0 h 140"/>
                  <a:gd name="T48" fmla="*/ 0 w 280"/>
                  <a:gd name="T49" fmla="*/ 0 h 140"/>
                  <a:gd name="T50" fmla="*/ 0 w 280"/>
                  <a:gd name="T51" fmla="*/ 0 h 140"/>
                  <a:gd name="T52" fmla="*/ 0 w 280"/>
                  <a:gd name="T53" fmla="*/ 0 h 140"/>
                  <a:gd name="T54" fmla="*/ 0 w 280"/>
                  <a:gd name="T55" fmla="*/ 0 h 140"/>
                  <a:gd name="T56" fmla="*/ 0 w 280"/>
                  <a:gd name="T57" fmla="*/ 0 h 140"/>
                  <a:gd name="T58" fmla="*/ 0 w 280"/>
                  <a:gd name="T59" fmla="*/ 0 h 140"/>
                  <a:gd name="T60" fmla="*/ 0 w 280"/>
                  <a:gd name="T61" fmla="*/ 0 h 140"/>
                  <a:gd name="T62" fmla="*/ 0 w 280"/>
                  <a:gd name="T63" fmla="*/ 0 h 140"/>
                  <a:gd name="T64" fmla="*/ 0 w 280"/>
                  <a:gd name="T65" fmla="*/ 0 h 140"/>
                  <a:gd name="T66" fmla="*/ 0 w 280"/>
                  <a:gd name="T67" fmla="*/ 0 h 140"/>
                  <a:gd name="T68" fmla="*/ 0 w 280"/>
                  <a:gd name="T69" fmla="*/ 0 h 140"/>
                  <a:gd name="T70" fmla="*/ 0 w 280"/>
                  <a:gd name="T71" fmla="*/ 0 h 140"/>
                  <a:gd name="T72" fmla="*/ 0 w 280"/>
                  <a:gd name="T73" fmla="*/ 0 h 140"/>
                  <a:gd name="T74" fmla="*/ 0 w 280"/>
                  <a:gd name="T75" fmla="*/ 0 h 140"/>
                  <a:gd name="T76" fmla="*/ 0 w 280"/>
                  <a:gd name="T77" fmla="*/ 0 h 140"/>
                  <a:gd name="T78" fmla="*/ 0 w 280"/>
                  <a:gd name="T79" fmla="*/ 0 h 140"/>
                  <a:gd name="T80" fmla="*/ 0 w 280"/>
                  <a:gd name="T81" fmla="*/ 0 h 140"/>
                  <a:gd name="T82" fmla="*/ 0 w 280"/>
                  <a:gd name="T83" fmla="*/ 0 h 140"/>
                  <a:gd name="T84" fmla="*/ 0 w 280"/>
                  <a:gd name="T85" fmla="*/ 0 h 140"/>
                  <a:gd name="T86" fmla="*/ 0 w 280"/>
                  <a:gd name="T87" fmla="*/ 0 h 140"/>
                  <a:gd name="T88" fmla="*/ 0 w 280"/>
                  <a:gd name="T89" fmla="*/ 0 h 140"/>
                  <a:gd name="T90" fmla="*/ 0 w 280"/>
                  <a:gd name="T91" fmla="*/ 0 h 140"/>
                  <a:gd name="T92" fmla="*/ 0 w 280"/>
                  <a:gd name="T93" fmla="*/ 0 h 140"/>
                  <a:gd name="T94" fmla="*/ 0 w 280"/>
                  <a:gd name="T95" fmla="*/ 0 h 140"/>
                  <a:gd name="T96" fmla="*/ 0 w 280"/>
                  <a:gd name="T97" fmla="*/ 0 h 140"/>
                  <a:gd name="T98" fmla="*/ 0 w 280"/>
                  <a:gd name="T99" fmla="*/ 0 h 140"/>
                  <a:gd name="T100" fmla="*/ 0 w 280"/>
                  <a:gd name="T101" fmla="*/ 0 h 140"/>
                  <a:gd name="T102" fmla="*/ 0 w 280"/>
                  <a:gd name="T103" fmla="*/ 0 h 1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0"/>
                  <a:gd name="T157" fmla="*/ 0 h 140"/>
                  <a:gd name="T158" fmla="*/ 280 w 280"/>
                  <a:gd name="T159" fmla="*/ 140 h 14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0" h="140">
                    <a:moveTo>
                      <a:pt x="250" y="74"/>
                    </a:moveTo>
                    <a:cubicBezTo>
                      <a:pt x="246" y="74"/>
                      <a:pt x="243" y="77"/>
                      <a:pt x="243" y="81"/>
                    </a:cubicBezTo>
                    <a:cubicBezTo>
                      <a:pt x="243" y="81"/>
                      <a:pt x="243" y="86"/>
                      <a:pt x="243" y="89"/>
                    </a:cubicBezTo>
                    <a:cubicBezTo>
                      <a:pt x="243" y="89"/>
                      <a:pt x="242" y="89"/>
                      <a:pt x="242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77"/>
                      <a:pt x="34" y="74"/>
                      <a:pt x="31" y="74"/>
                    </a:cubicBezTo>
                    <a:cubicBezTo>
                      <a:pt x="29" y="74"/>
                      <a:pt x="27" y="75"/>
                      <a:pt x="25" y="7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5" y="138"/>
                      <a:pt x="25" y="138"/>
                      <a:pt x="25" y="138"/>
                    </a:cubicBezTo>
                    <a:cubicBezTo>
                      <a:pt x="27" y="139"/>
                      <a:pt x="29" y="140"/>
                      <a:pt x="31" y="140"/>
                    </a:cubicBezTo>
                    <a:cubicBezTo>
                      <a:pt x="34" y="140"/>
                      <a:pt x="37" y="137"/>
                      <a:pt x="37" y="134"/>
                    </a:cubicBezTo>
                    <a:cubicBezTo>
                      <a:pt x="37" y="134"/>
                      <a:pt x="37" y="129"/>
                      <a:pt x="37" y="126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40" y="126"/>
                      <a:pt x="41" y="126"/>
                      <a:pt x="42" y="126"/>
                    </a:cubicBezTo>
                    <a:cubicBezTo>
                      <a:pt x="217" y="126"/>
                      <a:pt x="217" y="126"/>
                      <a:pt x="217" y="126"/>
                    </a:cubicBezTo>
                    <a:cubicBezTo>
                      <a:pt x="217" y="126"/>
                      <a:pt x="217" y="126"/>
                      <a:pt x="217" y="126"/>
                    </a:cubicBezTo>
                    <a:cubicBezTo>
                      <a:pt x="243" y="126"/>
                      <a:pt x="243" y="126"/>
                      <a:pt x="243" y="126"/>
                    </a:cubicBezTo>
                    <a:cubicBezTo>
                      <a:pt x="243" y="134"/>
                      <a:pt x="243" y="134"/>
                      <a:pt x="243" y="134"/>
                    </a:cubicBezTo>
                    <a:cubicBezTo>
                      <a:pt x="243" y="137"/>
                      <a:pt x="246" y="140"/>
                      <a:pt x="250" y="140"/>
                    </a:cubicBezTo>
                    <a:cubicBezTo>
                      <a:pt x="252" y="140"/>
                      <a:pt x="254" y="139"/>
                      <a:pt x="255" y="138"/>
                    </a:cubicBezTo>
                    <a:cubicBezTo>
                      <a:pt x="280" y="107"/>
                      <a:pt x="280" y="107"/>
                      <a:pt x="280" y="107"/>
                    </a:cubicBezTo>
                    <a:cubicBezTo>
                      <a:pt x="255" y="77"/>
                      <a:pt x="255" y="77"/>
                      <a:pt x="255" y="77"/>
                    </a:cubicBezTo>
                    <a:cubicBezTo>
                      <a:pt x="254" y="75"/>
                      <a:pt x="252" y="74"/>
                      <a:pt x="250" y="74"/>
                    </a:cubicBezTo>
                    <a:close/>
                    <a:moveTo>
                      <a:pt x="31" y="66"/>
                    </a:moveTo>
                    <a:cubicBezTo>
                      <a:pt x="34" y="66"/>
                      <a:pt x="37" y="63"/>
                      <a:pt x="37" y="60"/>
                    </a:cubicBezTo>
                    <a:cubicBezTo>
                      <a:pt x="37" y="60"/>
                      <a:pt x="37" y="55"/>
                      <a:pt x="37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40" y="52"/>
                      <a:pt x="41" y="52"/>
                      <a:pt x="42" y="52"/>
                    </a:cubicBezTo>
                    <a:cubicBezTo>
                      <a:pt x="217" y="52"/>
                      <a:pt x="217" y="52"/>
                      <a:pt x="217" y="52"/>
                    </a:cubicBezTo>
                    <a:cubicBezTo>
                      <a:pt x="217" y="52"/>
                      <a:pt x="217" y="52"/>
                      <a:pt x="217" y="52"/>
                    </a:cubicBezTo>
                    <a:cubicBezTo>
                      <a:pt x="243" y="52"/>
                      <a:pt x="243" y="52"/>
                      <a:pt x="243" y="52"/>
                    </a:cubicBezTo>
                    <a:cubicBezTo>
                      <a:pt x="243" y="60"/>
                      <a:pt x="243" y="60"/>
                      <a:pt x="243" y="60"/>
                    </a:cubicBezTo>
                    <a:cubicBezTo>
                      <a:pt x="243" y="63"/>
                      <a:pt x="246" y="66"/>
                      <a:pt x="250" y="66"/>
                    </a:cubicBezTo>
                    <a:cubicBezTo>
                      <a:pt x="252" y="66"/>
                      <a:pt x="254" y="65"/>
                      <a:pt x="255" y="64"/>
                    </a:cubicBezTo>
                    <a:cubicBezTo>
                      <a:pt x="280" y="33"/>
                      <a:pt x="280" y="33"/>
                      <a:pt x="280" y="33"/>
                    </a:cubicBezTo>
                    <a:cubicBezTo>
                      <a:pt x="255" y="3"/>
                      <a:pt x="255" y="3"/>
                      <a:pt x="255" y="3"/>
                    </a:cubicBezTo>
                    <a:cubicBezTo>
                      <a:pt x="254" y="1"/>
                      <a:pt x="252" y="0"/>
                      <a:pt x="250" y="0"/>
                    </a:cubicBezTo>
                    <a:cubicBezTo>
                      <a:pt x="246" y="0"/>
                      <a:pt x="243" y="3"/>
                      <a:pt x="243" y="7"/>
                    </a:cubicBezTo>
                    <a:cubicBezTo>
                      <a:pt x="243" y="7"/>
                      <a:pt x="243" y="11"/>
                      <a:pt x="243" y="15"/>
                    </a:cubicBezTo>
                    <a:cubicBezTo>
                      <a:pt x="243" y="15"/>
                      <a:pt x="242" y="15"/>
                      <a:pt x="242" y="15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3"/>
                      <a:pt x="34" y="0"/>
                      <a:pt x="31" y="0"/>
                    </a:cubicBezTo>
                    <a:cubicBezTo>
                      <a:pt x="29" y="0"/>
                      <a:pt x="27" y="1"/>
                      <a:pt x="25" y="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7" y="65"/>
                      <a:pt x="29" y="66"/>
                      <a:pt x="31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00" name="Freeform 1002"/>
              <p:cNvSpPr>
                <a:spLocks/>
              </p:cNvSpPr>
              <p:nvPr/>
            </p:nvSpPr>
            <p:spPr bwMode="auto">
              <a:xfrm>
                <a:off x="6738" y="1557"/>
                <a:ext cx="65" cy="66"/>
              </a:xfrm>
              <a:custGeom>
                <a:avLst/>
                <a:gdLst>
                  <a:gd name="T0" fmla="*/ 0 w 138"/>
                  <a:gd name="T1" fmla="*/ 0 h 139"/>
                  <a:gd name="T2" fmla="*/ 0 w 138"/>
                  <a:gd name="T3" fmla="*/ 0 h 139"/>
                  <a:gd name="T4" fmla="*/ 0 w 138"/>
                  <a:gd name="T5" fmla="*/ 0 h 139"/>
                  <a:gd name="T6" fmla="*/ 0 w 138"/>
                  <a:gd name="T7" fmla="*/ 0 h 139"/>
                  <a:gd name="T8" fmla="*/ 0 w 138"/>
                  <a:gd name="T9" fmla="*/ 0 h 139"/>
                  <a:gd name="T10" fmla="*/ 0 w 138"/>
                  <a:gd name="T11" fmla="*/ 0 h 139"/>
                  <a:gd name="T12" fmla="*/ 0 w 138"/>
                  <a:gd name="T13" fmla="*/ 0 h 139"/>
                  <a:gd name="T14" fmla="*/ 0 w 138"/>
                  <a:gd name="T15" fmla="*/ 0 h 139"/>
                  <a:gd name="T16" fmla="*/ 0 w 138"/>
                  <a:gd name="T17" fmla="*/ 0 h 139"/>
                  <a:gd name="T18" fmla="*/ 0 w 138"/>
                  <a:gd name="T19" fmla="*/ 0 h 139"/>
                  <a:gd name="T20" fmla="*/ 0 w 138"/>
                  <a:gd name="T21" fmla="*/ 0 h 139"/>
                  <a:gd name="T22" fmla="*/ 0 w 138"/>
                  <a:gd name="T23" fmla="*/ 0 h 139"/>
                  <a:gd name="T24" fmla="*/ 0 w 138"/>
                  <a:gd name="T25" fmla="*/ 0 h 139"/>
                  <a:gd name="T26" fmla="*/ 0 w 138"/>
                  <a:gd name="T27" fmla="*/ 0 h 139"/>
                  <a:gd name="T28" fmla="*/ 0 w 138"/>
                  <a:gd name="T29" fmla="*/ 0 h 139"/>
                  <a:gd name="T30" fmla="*/ 0 w 138"/>
                  <a:gd name="T31" fmla="*/ 0 h 1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8"/>
                  <a:gd name="T49" fmla="*/ 0 h 139"/>
                  <a:gd name="T50" fmla="*/ 138 w 138"/>
                  <a:gd name="T51" fmla="*/ 139 h 13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8" h="139">
                    <a:moveTo>
                      <a:pt x="137" y="34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2" y="0"/>
                      <a:pt x="102" y="0"/>
                      <a:pt x="101" y="0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2" y="71"/>
                      <a:pt x="6" y="71"/>
                      <a:pt x="3" y="74"/>
                    </a:cubicBezTo>
                    <a:cubicBezTo>
                      <a:pt x="1" y="76"/>
                      <a:pt x="0" y="79"/>
                      <a:pt x="0" y="82"/>
                    </a:cubicBezTo>
                    <a:cubicBezTo>
                      <a:pt x="5" y="134"/>
                      <a:pt x="5" y="134"/>
                      <a:pt x="5" y="134"/>
                    </a:cubicBezTo>
                    <a:cubicBezTo>
                      <a:pt x="57" y="138"/>
                      <a:pt x="57" y="138"/>
                      <a:pt x="57" y="138"/>
                    </a:cubicBezTo>
                    <a:cubicBezTo>
                      <a:pt x="60" y="139"/>
                      <a:pt x="62" y="138"/>
                      <a:pt x="64" y="136"/>
                    </a:cubicBezTo>
                    <a:cubicBezTo>
                      <a:pt x="68" y="133"/>
                      <a:pt x="68" y="127"/>
                      <a:pt x="64" y="124"/>
                    </a:cubicBezTo>
                    <a:cubicBezTo>
                      <a:pt x="64" y="124"/>
                      <a:pt x="61" y="120"/>
                      <a:pt x="57" y="117"/>
                    </a:cubicBezTo>
                    <a:cubicBezTo>
                      <a:pt x="137" y="36"/>
                      <a:pt x="137" y="36"/>
                      <a:pt x="137" y="36"/>
                    </a:cubicBezTo>
                    <a:cubicBezTo>
                      <a:pt x="138" y="36"/>
                      <a:pt x="138" y="35"/>
                      <a:pt x="137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01" name="Freeform 1003"/>
              <p:cNvSpPr>
                <a:spLocks/>
              </p:cNvSpPr>
              <p:nvPr/>
            </p:nvSpPr>
            <p:spPr bwMode="auto">
              <a:xfrm>
                <a:off x="6737" y="1702"/>
                <a:ext cx="66" cy="66"/>
              </a:xfrm>
              <a:custGeom>
                <a:avLst/>
                <a:gdLst>
                  <a:gd name="T0" fmla="*/ 0 w 139"/>
                  <a:gd name="T1" fmla="*/ 0 h 139"/>
                  <a:gd name="T2" fmla="*/ 0 w 139"/>
                  <a:gd name="T3" fmla="*/ 0 h 139"/>
                  <a:gd name="T4" fmla="*/ 0 w 139"/>
                  <a:gd name="T5" fmla="*/ 0 h 139"/>
                  <a:gd name="T6" fmla="*/ 0 w 139"/>
                  <a:gd name="T7" fmla="*/ 0 h 139"/>
                  <a:gd name="T8" fmla="*/ 0 w 139"/>
                  <a:gd name="T9" fmla="*/ 0 h 139"/>
                  <a:gd name="T10" fmla="*/ 0 w 139"/>
                  <a:gd name="T11" fmla="*/ 0 h 139"/>
                  <a:gd name="T12" fmla="*/ 0 w 139"/>
                  <a:gd name="T13" fmla="*/ 0 h 139"/>
                  <a:gd name="T14" fmla="*/ 0 w 139"/>
                  <a:gd name="T15" fmla="*/ 0 h 139"/>
                  <a:gd name="T16" fmla="*/ 0 w 139"/>
                  <a:gd name="T17" fmla="*/ 0 h 139"/>
                  <a:gd name="T18" fmla="*/ 0 w 139"/>
                  <a:gd name="T19" fmla="*/ 0 h 139"/>
                  <a:gd name="T20" fmla="*/ 0 w 139"/>
                  <a:gd name="T21" fmla="*/ 0 h 139"/>
                  <a:gd name="T22" fmla="*/ 0 w 139"/>
                  <a:gd name="T23" fmla="*/ 0 h 139"/>
                  <a:gd name="T24" fmla="*/ 0 w 139"/>
                  <a:gd name="T25" fmla="*/ 0 h 139"/>
                  <a:gd name="T26" fmla="*/ 0 w 139"/>
                  <a:gd name="T27" fmla="*/ 0 h 139"/>
                  <a:gd name="T28" fmla="*/ 0 w 139"/>
                  <a:gd name="T29" fmla="*/ 0 h 139"/>
                  <a:gd name="T30" fmla="*/ 0 w 139"/>
                  <a:gd name="T31" fmla="*/ 0 h 1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9"/>
                  <a:gd name="T49" fmla="*/ 0 h 139"/>
                  <a:gd name="T50" fmla="*/ 139 w 139"/>
                  <a:gd name="T51" fmla="*/ 139 h 13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9" h="139">
                    <a:moveTo>
                      <a:pt x="136" y="74"/>
                    </a:moveTo>
                    <a:cubicBezTo>
                      <a:pt x="133" y="70"/>
                      <a:pt x="127" y="70"/>
                      <a:pt x="124" y="74"/>
                    </a:cubicBezTo>
                    <a:cubicBezTo>
                      <a:pt x="124" y="74"/>
                      <a:pt x="120" y="78"/>
                      <a:pt x="117" y="8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0"/>
                      <a:pt x="35" y="0"/>
                      <a:pt x="34" y="1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5"/>
                      <a:pt x="0" y="36"/>
                    </a:cubicBezTo>
                    <a:cubicBezTo>
                      <a:pt x="0" y="36"/>
                      <a:pt x="0" y="37"/>
                      <a:pt x="0" y="37"/>
                    </a:cubicBezTo>
                    <a:cubicBezTo>
                      <a:pt x="81" y="117"/>
                      <a:pt x="81" y="117"/>
                      <a:pt x="81" y="117"/>
                    </a:cubicBezTo>
                    <a:cubicBezTo>
                      <a:pt x="81" y="117"/>
                      <a:pt x="81" y="117"/>
                      <a:pt x="81" y="117"/>
                    </a:cubicBezTo>
                    <a:cubicBezTo>
                      <a:pt x="74" y="123"/>
                      <a:pt x="74" y="123"/>
                      <a:pt x="74" y="123"/>
                    </a:cubicBezTo>
                    <a:cubicBezTo>
                      <a:pt x="71" y="127"/>
                      <a:pt x="71" y="132"/>
                      <a:pt x="74" y="136"/>
                    </a:cubicBezTo>
                    <a:cubicBezTo>
                      <a:pt x="76" y="138"/>
                      <a:pt x="79" y="139"/>
                      <a:pt x="82" y="138"/>
                    </a:cubicBezTo>
                    <a:cubicBezTo>
                      <a:pt x="134" y="133"/>
                      <a:pt x="134" y="133"/>
                      <a:pt x="134" y="133"/>
                    </a:cubicBezTo>
                    <a:cubicBezTo>
                      <a:pt x="139" y="81"/>
                      <a:pt x="139" y="81"/>
                      <a:pt x="139" y="81"/>
                    </a:cubicBezTo>
                    <a:cubicBezTo>
                      <a:pt x="139" y="79"/>
                      <a:pt x="138" y="76"/>
                      <a:pt x="136" y="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02" name="Freeform 1004"/>
              <p:cNvSpPr>
                <a:spLocks/>
              </p:cNvSpPr>
              <p:nvPr/>
            </p:nvSpPr>
            <p:spPr bwMode="auto">
              <a:xfrm>
                <a:off x="6591" y="1705"/>
                <a:ext cx="65" cy="66"/>
              </a:xfrm>
              <a:custGeom>
                <a:avLst/>
                <a:gdLst>
                  <a:gd name="T0" fmla="*/ 0 w 138"/>
                  <a:gd name="T1" fmla="*/ 0 h 139"/>
                  <a:gd name="T2" fmla="*/ 0 w 138"/>
                  <a:gd name="T3" fmla="*/ 0 h 139"/>
                  <a:gd name="T4" fmla="*/ 0 w 138"/>
                  <a:gd name="T5" fmla="*/ 0 h 139"/>
                  <a:gd name="T6" fmla="*/ 0 w 138"/>
                  <a:gd name="T7" fmla="*/ 0 h 139"/>
                  <a:gd name="T8" fmla="*/ 0 w 138"/>
                  <a:gd name="T9" fmla="*/ 0 h 139"/>
                  <a:gd name="T10" fmla="*/ 0 w 138"/>
                  <a:gd name="T11" fmla="*/ 0 h 139"/>
                  <a:gd name="T12" fmla="*/ 0 w 138"/>
                  <a:gd name="T13" fmla="*/ 0 h 139"/>
                  <a:gd name="T14" fmla="*/ 0 w 138"/>
                  <a:gd name="T15" fmla="*/ 0 h 139"/>
                  <a:gd name="T16" fmla="*/ 0 w 138"/>
                  <a:gd name="T17" fmla="*/ 0 h 139"/>
                  <a:gd name="T18" fmla="*/ 0 w 138"/>
                  <a:gd name="T19" fmla="*/ 0 h 139"/>
                  <a:gd name="T20" fmla="*/ 0 w 138"/>
                  <a:gd name="T21" fmla="*/ 0 h 139"/>
                  <a:gd name="T22" fmla="*/ 0 w 138"/>
                  <a:gd name="T23" fmla="*/ 0 h 139"/>
                  <a:gd name="T24" fmla="*/ 0 w 138"/>
                  <a:gd name="T25" fmla="*/ 0 h 139"/>
                  <a:gd name="T26" fmla="*/ 0 w 138"/>
                  <a:gd name="T27" fmla="*/ 0 h 139"/>
                  <a:gd name="T28" fmla="*/ 0 w 138"/>
                  <a:gd name="T29" fmla="*/ 0 h 139"/>
                  <a:gd name="T30" fmla="*/ 0 w 138"/>
                  <a:gd name="T31" fmla="*/ 0 h 1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8"/>
                  <a:gd name="T49" fmla="*/ 0 h 139"/>
                  <a:gd name="T50" fmla="*/ 138 w 138"/>
                  <a:gd name="T51" fmla="*/ 139 h 13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8" h="139">
                    <a:moveTo>
                      <a:pt x="138" y="57"/>
                    </a:moveTo>
                    <a:cubicBezTo>
                      <a:pt x="133" y="5"/>
                      <a:pt x="133" y="5"/>
                      <a:pt x="133" y="5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8" y="0"/>
                      <a:pt x="76" y="0"/>
                      <a:pt x="74" y="2"/>
                    </a:cubicBezTo>
                    <a:cubicBezTo>
                      <a:pt x="70" y="6"/>
                      <a:pt x="70" y="11"/>
                      <a:pt x="74" y="15"/>
                    </a:cubicBezTo>
                    <a:cubicBezTo>
                      <a:pt x="74" y="15"/>
                      <a:pt x="77" y="19"/>
                      <a:pt x="80" y="22"/>
                    </a:cubicBezTo>
                    <a:cubicBezTo>
                      <a:pt x="1" y="102"/>
                      <a:pt x="1" y="102"/>
                      <a:pt x="1" y="102"/>
                    </a:cubicBezTo>
                    <a:cubicBezTo>
                      <a:pt x="0" y="103"/>
                      <a:pt x="0" y="104"/>
                      <a:pt x="1" y="105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8"/>
                      <a:pt x="35" y="139"/>
                      <a:pt x="35" y="139"/>
                    </a:cubicBezTo>
                    <a:cubicBezTo>
                      <a:pt x="36" y="139"/>
                      <a:pt x="36" y="138"/>
                      <a:pt x="37" y="138"/>
                    </a:cubicBezTo>
                    <a:cubicBezTo>
                      <a:pt x="116" y="58"/>
                      <a:pt x="116" y="58"/>
                      <a:pt x="116" y="58"/>
                    </a:cubicBezTo>
                    <a:cubicBezTo>
                      <a:pt x="117" y="58"/>
                      <a:pt x="117" y="58"/>
                      <a:pt x="117" y="58"/>
                    </a:cubicBezTo>
                    <a:cubicBezTo>
                      <a:pt x="123" y="64"/>
                      <a:pt x="123" y="64"/>
                      <a:pt x="123" y="64"/>
                    </a:cubicBezTo>
                    <a:cubicBezTo>
                      <a:pt x="126" y="68"/>
                      <a:pt x="132" y="68"/>
                      <a:pt x="135" y="64"/>
                    </a:cubicBezTo>
                    <a:cubicBezTo>
                      <a:pt x="137" y="62"/>
                      <a:pt x="138" y="60"/>
                      <a:pt x="138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03" name="Freeform 1005"/>
              <p:cNvSpPr>
                <a:spLocks/>
              </p:cNvSpPr>
              <p:nvPr/>
            </p:nvSpPr>
            <p:spPr bwMode="auto">
              <a:xfrm>
                <a:off x="6593" y="1558"/>
                <a:ext cx="66" cy="65"/>
              </a:xfrm>
              <a:custGeom>
                <a:avLst/>
                <a:gdLst>
                  <a:gd name="T0" fmla="*/ 0 w 139"/>
                  <a:gd name="T1" fmla="*/ 0 h 138"/>
                  <a:gd name="T2" fmla="*/ 0 w 139"/>
                  <a:gd name="T3" fmla="*/ 0 h 138"/>
                  <a:gd name="T4" fmla="*/ 0 w 139"/>
                  <a:gd name="T5" fmla="*/ 0 h 138"/>
                  <a:gd name="T6" fmla="*/ 0 w 139"/>
                  <a:gd name="T7" fmla="*/ 0 h 138"/>
                  <a:gd name="T8" fmla="*/ 0 w 139"/>
                  <a:gd name="T9" fmla="*/ 0 h 138"/>
                  <a:gd name="T10" fmla="*/ 0 w 139"/>
                  <a:gd name="T11" fmla="*/ 0 h 138"/>
                  <a:gd name="T12" fmla="*/ 0 w 139"/>
                  <a:gd name="T13" fmla="*/ 0 h 138"/>
                  <a:gd name="T14" fmla="*/ 0 w 139"/>
                  <a:gd name="T15" fmla="*/ 0 h 138"/>
                  <a:gd name="T16" fmla="*/ 0 w 139"/>
                  <a:gd name="T17" fmla="*/ 0 h 138"/>
                  <a:gd name="T18" fmla="*/ 0 w 139"/>
                  <a:gd name="T19" fmla="*/ 0 h 138"/>
                  <a:gd name="T20" fmla="*/ 0 w 139"/>
                  <a:gd name="T21" fmla="*/ 0 h 138"/>
                  <a:gd name="T22" fmla="*/ 0 w 139"/>
                  <a:gd name="T23" fmla="*/ 0 h 138"/>
                  <a:gd name="T24" fmla="*/ 0 w 139"/>
                  <a:gd name="T25" fmla="*/ 0 h 138"/>
                  <a:gd name="T26" fmla="*/ 0 w 139"/>
                  <a:gd name="T27" fmla="*/ 0 h 138"/>
                  <a:gd name="T28" fmla="*/ 0 w 139"/>
                  <a:gd name="T29" fmla="*/ 0 h 138"/>
                  <a:gd name="T30" fmla="*/ 0 w 139"/>
                  <a:gd name="T31" fmla="*/ 0 h 138"/>
                  <a:gd name="T32" fmla="*/ 0 w 139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9"/>
                  <a:gd name="T52" fmla="*/ 0 h 138"/>
                  <a:gd name="T53" fmla="*/ 139 w 139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9" h="138">
                    <a:moveTo>
                      <a:pt x="138" y="102"/>
                    </a:move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8" y="12"/>
                      <a:pt x="68" y="7"/>
                      <a:pt x="64" y="3"/>
                    </a:cubicBezTo>
                    <a:cubicBezTo>
                      <a:pt x="62" y="1"/>
                      <a:pt x="60" y="0"/>
                      <a:pt x="57" y="1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0"/>
                      <a:pt x="1" y="63"/>
                      <a:pt x="3" y="65"/>
                    </a:cubicBezTo>
                    <a:cubicBezTo>
                      <a:pt x="6" y="68"/>
                      <a:pt x="12" y="68"/>
                      <a:pt x="15" y="65"/>
                    </a:cubicBezTo>
                    <a:cubicBezTo>
                      <a:pt x="15" y="65"/>
                      <a:pt x="19" y="61"/>
                      <a:pt x="22" y="58"/>
                    </a:cubicBezTo>
                    <a:cubicBezTo>
                      <a:pt x="102" y="138"/>
                      <a:pt x="102" y="138"/>
                      <a:pt x="102" y="138"/>
                    </a:cubicBezTo>
                    <a:cubicBezTo>
                      <a:pt x="102" y="138"/>
                      <a:pt x="103" y="138"/>
                      <a:pt x="103" y="138"/>
                    </a:cubicBezTo>
                    <a:cubicBezTo>
                      <a:pt x="104" y="138"/>
                      <a:pt x="104" y="138"/>
                      <a:pt x="105" y="138"/>
                    </a:cubicBezTo>
                    <a:cubicBezTo>
                      <a:pt x="138" y="105"/>
                      <a:pt x="138" y="105"/>
                      <a:pt x="138" y="105"/>
                    </a:cubicBezTo>
                    <a:cubicBezTo>
                      <a:pt x="138" y="104"/>
                      <a:pt x="139" y="104"/>
                      <a:pt x="139" y="103"/>
                    </a:cubicBezTo>
                    <a:cubicBezTo>
                      <a:pt x="139" y="103"/>
                      <a:pt x="138" y="102"/>
                      <a:pt x="138" y="1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493" name="Group 1094"/>
            <p:cNvGrpSpPr>
              <a:grpSpLocks/>
            </p:cNvGrpSpPr>
            <p:nvPr/>
          </p:nvGrpSpPr>
          <p:grpSpPr bwMode="auto">
            <a:xfrm>
              <a:off x="6190177" y="3056793"/>
              <a:ext cx="425450" cy="425450"/>
              <a:chOff x="4727" y="4308"/>
              <a:chExt cx="268" cy="268"/>
            </a:xfrm>
          </p:grpSpPr>
          <p:sp>
            <p:nvSpPr>
              <p:cNvPr id="16494" name="Oval 1095"/>
              <p:cNvSpPr>
                <a:spLocks noChangeArrowheads="1"/>
              </p:cNvSpPr>
              <p:nvPr/>
            </p:nvSpPr>
            <p:spPr bwMode="auto">
              <a:xfrm>
                <a:off x="4730" y="4312"/>
                <a:ext cx="262" cy="261"/>
              </a:xfrm>
              <a:prstGeom prst="ellipse">
                <a:avLst/>
              </a:prstGeom>
              <a:gradFill rotWithShape="0">
                <a:gsLst>
                  <a:gs pos="0">
                    <a:srgbClr val="FFBF7D"/>
                  </a:gs>
                  <a:gs pos="100000">
                    <a:srgbClr val="FF82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1096"/>
              <p:cNvSpPr>
                <a:spLocks noEditPoints="1"/>
              </p:cNvSpPr>
              <p:nvPr/>
            </p:nvSpPr>
            <p:spPr bwMode="auto">
              <a:xfrm>
                <a:off x="4727" y="4308"/>
                <a:ext cx="268" cy="268"/>
              </a:xfrm>
              <a:custGeom>
                <a:avLst/>
                <a:gdLst>
                  <a:gd name="T0" fmla="*/ 0 w 567"/>
                  <a:gd name="T1" fmla="*/ 0 h 567"/>
                  <a:gd name="T2" fmla="*/ 0 w 567"/>
                  <a:gd name="T3" fmla="*/ 0 h 567"/>
                  <a:gd name="T4" fmla="*/ 0 w 567"/>
                  <a:gd name="T5" fmla="*/ 0 h 567"/>
                  <a:gd name="T6" fmla="*/ 0 w 567"/>
                  <a:gd name="T7" fmla="*/ 0 h 567"/>
                  <a:gd name="T8" fmla="*/ 0 w 567"/>
                  <a:gd name="T9" fmla="*/ 0 h 567"/>
                  <a:gd name="T10" fmla="*/ 0 w 567"/>
                  <a:gd name="T11" fmla="*/ 0 h 567"/>
                  <a:gd name="T12" fmla="*/ 0 w 567"/>
                  <a:gd name="T13" fmla="*/ 0 h 567"/>
                  <a:gd name="T14" fmla="*/ 0 w 567"/>
                  <a:gd name="T15" fmla="*/ 0 h 567"/>
                  <a:gd name="T16" fmla="*/ 0 w 567"/>
                  <a:gd name="T17" fmla="*/ 0 h 567"/>
                  <a:gd name="T18" fmla="*/ 0 w 567"/>
                  <a:gd name="T19" fmla="*/ 0 h 567"/>
                  <a:gd name="T20" fmla="*/ 0 w 567"/>
                  <a:gd name="T21" fmla="*/ 0 h 567"/>
                  <a:gd name="T22" fmla="*/ 0 w 567"/>
                  <a:gd name="T23" fmla="*/ 0 h 567"/>
                  <a:gd name="T24" fmla="*/ 0 w 567"/>
                  <a:gd name="T25" fmla="*/ 0 h 567"/>
                  <a:gd name="T26" fmla="*/ 0 w 567"/>
                  <a:gd name="T27" fmla="*/ 0 h 5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67"/>
                  <a:gd name="T43" fmla="*/ 0 h 567"/>
                  <a:gd name="T44" fmla="*/ 567 w 567"/>
                  <a:gd name="T45" fmla="*/ 567 h 56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67" h="567">
                    <a:moveTo>
                      <a:pt x="0" y="284"/>
                    </a:moveTo>
                    <a:cubicBezTo>
                      <a:pt x="0" y="127"/>
                      <a:pt x="127" y="0"/>
                      <a:pt x="284" y="0"/>
                    </a:cubicBezTo>
                    <a:cubicBezTo>
                      <a:pt x="440" y="0"/>
                      <a:pt x="567" y="127"/>
                      <a:pt x="567" y="284"/>
                    </a:cubicBezTo>
                    <a:cubicBezTo>
                      <a:pt x="567" y="440"/>
                      <a:pt x="440" y="567"/>
                      <a:pt x="284" y="567"/>
                    </a:cubicBezTo>
                    <a:cubicBezTo>
                      <a:pt x="127" y="567"/>
                      <a:pt x="0" y="440"/>
                      <a:pt x="0" y="284"/>
                    </a:cubicBezTo>
                    <a:close/>
                    <a:moveTo>
                      <a:pt x="92" y="475"/>
                    </a:moveTo>
                    <a:cubicBezTo>
                      <a:pt x="141" y="524"/>
                      <a:pt x="209" y="554"/>
                      <a:pt x="284" y="554"/>
                    </a:cubicBezTo>
                    <a:cubicBezTo>
                      <a:pt x="358" y="554"/>
                      <a:pt x="426" y="524"/>
                      <a:pt x="475" y="475"/>
                    </a:cubicBezTo>
                    <a:cubicBezTo>
                      <a:pt x="524" y="426"/>
                      <a:pt x="554" y="358"/>
                      <a:pt x="554" y="284"/>
                    </a:cubicBezTo>
                    <a:cubicBezTo>
                      <a:pt x="554" y="209"/>
                      <a:pt x="524" y="141"/>
                      <a:pt x="475" y="92"/>
                    </a:cubicBezTo>
                    <a:cubicBezTo>
                      <a:pt x="426" y="43"/>
                      <a:pt x="358" y="13"/>
                      <a:pt x="284" y="13"/>
                    </a:cubicBezTo>
                    <a:cubicBezTo>
                      <a:pt x="209" y="13"/>
                      <a:pt x="141" y="43"/>
                      <a:pt x="92" y="92"/>
                    </a:cubicBezTo>
                    <a:cubicBezTo>
                      <a:pt x="43" y="141"/>
                      <a:pt x="13" y="209"/>
                      <a:pt x="13" y="284"/>
                    </a:cubicBezTo>
                    <a:cubicBezTo>
                      <a:pt x="13" y="358"/>
                      <a:pt x="43" y="426"/>
                      <a:pt x="92" y="475"/>
                    </a:cubicBezTo>
                    <a:close/>
                  </a:path>
                </a:pathLst>
              </a:custGeom>
              <a:solidFill>
                <a:srgbClr val="FF8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96" name="Freeform 1097"/>
              <p:cNvSpPr>
                <a:spLocks noEditPoints="1"/>
              </p:cNvSpPr>
              <p:nvPr/>
            </p:nvSpPr>
            <p:spPr bwMode="auto">
              <a:xfrm>
                <a:off x="4756" y="4337"/>
                <a:ext cx="209" cy="211"/>
              </a:xfrm>
              <a:custGeom>
                <a:avLst/>
                <a:gdLst>
                  <a:gd name="T0" fmla="*/ 0 w 443"/>
                  <a:gd name="T1" fmla="*/ 0 h 445"/>
                  <a:gd name="T2" fmla="*/ 0 w 443"/>
                  <a:gd name="T3" fmla="*/ 0 h 445"/>
                  <a:gd name="T4" fmla="*/ 0 w 443"/>
                  <a:gd name="T5" fmla="*/ 0 h 445"/>
                  <a:gd name="T6" fmla="*/ 0 w 443"/>
                  <a:gd name="T7" fmla="*/ 0 h 445"/>
                  <a:gd name="T8" fmla="*/ 0 w 443"/>
                  <a:gd name="T9" fmla="*/ 0 h 445"/>
                  <a:gd name="T10" fmla="*/ 0 w 443"/>
                  <a:gd name="T11" fmla="*/ 0 h 445"/>
                  <a:gd name="T12" fmla="*/ 0 w 443"/>
                  <a:gd name="T13" fmla="*/ 0 h 445"/>
                  <a:gd name="T14" fmla="*/ 0 w 443"/>
                  <a:gd name="T15" fmla="*/ 0 h 445"/>
                  <a:gd name="T16" fmla="*/ 0 w 443"/>
                  <a:gd name="T17" fmla="*/ 0 h 445"/>
                  <a:gd name="T18" fmla="*/ 0 w 443"/>
                  <a:gd name="T19" fmla="*/ 0 h 445"/>
                  <a:gd name="T20" fmla="*/ 0 w 443"/>
                  <a:gd name="T21" fmla="*/ 0 h 445"/>
                  <a:gd name="T22" fmla="*/ 0 w 443"/>
                  <a:gd name="T23" fmla="*/ 0 h 445"/>
                  <a:gd name="T24" fmla="*/ 0 w 443"/>
                  <a:gd name="T25" fmla="*/ 0 h 445"/>
                  <a:gd name="T26" fmla="*/ 0 w 443"/>
                  <a:gd name="T27" fmla="*/ 0 h 445"/>
                  <a:gd name="T28" fmla="*/ 0 w 443"/>
                  <a:gd name="T29" fmla="*/ 0 h 445"/>
                  <a:gd name="T30" fmla="*/ 0 w 443"/>
                  <a:gd name="T31" fmla="*/ 0 h 445"/>
                  <a:gd name="T32" fmla="*/ 0 w 443"/>
                  <a:gd name="T33" fmla="*/ 0 h 445"/>
                  <a:gd name="T34" fmla="*/ 0 w 443"/>
                  <a:gd name="T35" fmla="*/ 0 h 445"/>
                  <a:gd name="T36" fmla="*/ 0 w 443"/>
                  <a:gd name="T37" fmla="*/ 0 h 445"/>
                  <a:gd name="T38" fmla="*/ 0 w 443"/>
                  <a:gd name="T39" fmla="*/ 0 h 445"/>
                  <a:gd name="T40" fmla="*/ 0 w 443"/>
                  <a:gd name="T41" fmla="*/ 0 h 445"/>
                  <a:gd name="T42" fmla="*/ 0 w 443"/>
                  <a:gd name="T43" fmla="*/ 0 h 445"/>
                  <a:gd name="T44" fmla="*/ 0 w 443"/>
                  <a:gd name="T45" fmla="*/ 0 h 445"/>
                  <a:gd name="T46" fmla="*/ 0 w 443"/>
                  <a:gd name="T47" fmla="*/ 0 h 445"/>
                  <a:gd name="T48" fmla="*/ 0 w 443"/>
                  <a:gd name="T49" fmla="*/ 0 h 445"/>
                  <a:gd name="T50" fmla="*/ 0 w 443"/>
                  <a:gd name="T51" fmla="*/ 0 h 445"/>
                  <a:gd name="T52" fmla="*/ 0 w 443"/>
                  <a:gd name="T53" fmla="*/ 0 h 445"/>
                  <a:gd name="T54" fmla="*/ 0 w 443"/>
                  <a:gd name="T55" fmla="*/ 0 h 445"/>
                  <a:gd name="T56" fmla="*/ 0 w 443"/>
                  <a:gd name="T57" fmla="*/ 0 h 445"/>
                  <a:gd name="T58" fmla="*/ 0 w 443"/>
                  <a:gd name="T59" fmla="*/ 0 h 445"/>
                  <a:gd name="T60" fmla="*/ 0 w 443"/>
                  <a:gd name="T61" fmla="*/ 0 h 445"/>
                  <a:gd name="T62" fmla="*/ 0 w 443"/>
                  <a:gd name="T63" fmla="*/ 0 h 445"/>
                  <a:gd name="T64" fmla="*/ 0 w 443"/>
                  <a:gd name="T65" fmla="*/ 0 h 445"/>
                  <a:gd name="T66" fmla="*/ 0 w 443"/>
                  <a:gd name="T67" fmla="*/ 0 h 4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3"/>
                  <a:gd name="T103" fmla="*/ 0 h 445"/>
                  <a:gd name="T104" fmla="*/ 443 w 443"/>
                  <a:gd name="T105" fmla="*/ 445 h 4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3" h="445">
                    <a:moveTo>
                      <a:pt x="250" y="252"/>
                    </a:moveTo>
                    <a:cubicBezTo>
                      <a:pt x="245" y="257"/>
                      <a:pt x="242" y="263"/>
                      <a:pt x="242" y="270"/>
                    </a:cubicBezTo>
                    <a:cubicBezTo>
                      <a:pt x="242" y="392"/>
                      <a:pt x="242" y="392"/>
                      <a:pt x="242" y="392"/>
                    </a:cubicBezTo>
                    <a:cubicBezTo>
                      <a:pt x="232" y="392"/>
                      <a:pt x="232" y="392"/>
                      <a:pt x="232" y="392"/>
                    </a:cubicBezTo>
                    <a:cubicBezTo>
                      <a:pt x="227" y="392"/>
                      <a:pt x="223" y="396"/>
                      <a:pt x="223" y="402"/>
                    </a:cubicBezTo>
                    <a:cubicBezTo>
                      <a:pt x="223" y="405"/>
                      <a:pt x="224" y="407"/>
                      <a:pt x="226" y="409"/>
                    </a:cubicBezTo>
                    <a:cubicBezTo>
                      <a:pt x="270" y="445"/>
                      <a:pt x="270" y="445"/>
                      <a:pt x="270" y="445"/>
                    </a:cubicBezTo>
                    <a:cubicBezTo>
                      <a:pt x="313" y="409"/>
                      <a:pt x="313" y="409"/>
                      <a:pt x="313" y="409"/>
                    </a:cubicBezTo>
                    <a:cubicBezTo>
                      <a:pt x="315" y="407"/>
                      <a:pt x="317" y="405"/>
                      <a:pt x="317" y="402"/>
                    </a:cubicBezTo>
                    <a:cubicBezTo>
                      <a:pt x="317" y="396"/>
                      <a:pt x="312" y="392"/>
                      <a:pt x="307" y="392"/>
                    </a:cubicBezTo>
                    <a:cubicBezTo>
                      <a:pt x="307" y="392"/>
                      <a:pt x="301" y="392"/>
                      <a:pt x="296" y="392"/>
                    </a:cubicBezTo>
                    <a:cubicBezTo>
                      <a:pt x="296" y="375"/>
                      <a:pt x="296" y="375"/>
                      <a:pt x="296" y="375"/>
                    </a:cubicBezTo>
                    <a:cubicBezTo>
                      <a:pt x="296" y="297"/>
                      <a:pt x="296" y="297"/>
                      <a:pt x="296" y="297"/>
                    </a:cubicBezTo>
                    <a:cubicBezTo>
                      <a:pt x="419" y="298"/>
                      <a:pt x="419" y="298"/>
                      <a:pt x="419" y="298"/>
                    </a:cubicBezTo>
                    <a:cubicBezTo>
                      <a:pt x="419" y="245"/>
                      <a:pt x="419" y="245"/>
                      <a:pt x="419" y="245"/>
                    </a:cubicBezTo>
                    <a:cubicBezTo>
                      <a:pt x="269" y="244"/>
                      <a:pt x="269" y="244"/>
                      <a:pt x="269" y="244"/>
                    </a:cubicBezTo>
                    <a:cubicBezTo>
                      <a:pt x="262" y="244"/>
                      <a:pt x="255" y="247"/>
                      <a:pt x="250" y="252"/>
                    </a:cubicBezTo>
                    <a:close/>
                    <a:moveTo>
                      <a:pt x="269" y="202"/>
                    </a:moveTo>
                    <a:cubicBezTo>
                      <a:pt x="390" y="202"/>
                      <a:pt x="390" y="202"/>
                      <a:pt x="390" y="202"/>
                    </a:cubicBezTo>
                    <a:cubicBezTo>
                      <a:pt x="390" y="212"/>
                      <a:pt x="390" y="212"/>
                      <a:pt x="390" y="212"/>
                    </a:cubicBezTo>
                    <a:cubicBezTo>
                      <a:pt x="390" y="217"/>
                      <a:pt x="395" y="222"/>
                      <a:pt x="400" y="222"/>
                    </a:cubicBezTo>
                    <a:cubicBezTo>
                      <a:pt x="403" y="222"/>
                      <a:pt x="406" y="220"/>
                      <a:pt x="407" y="218"/>
                    </a:cubicBezTo>
                    <a:cubicBezTo>
                      <a:pt x="443" y="175"/>
                      <a:pt x="443" y="175"/>
                      <a:pt x="443" y="175"/>
                    </a:cubicBezTo>
                    <a:cubicBezTo>
                      <a:pt x="407" y="131"/>
                      <a:pt x="407" y="131"/>
                      <a:pt x="407" y="131"/>
                    </a:cubicBezTo>
                    <a:cubicBezTo>
                      <a:pt x="406" y="129"/>
                      <a:pt x="403" y="127"/>
                      <a:pt x="400" y="127"/>
                    </a:cubicBezTo>
                    <a:cubicBezTo>
                      <a:pt x="395" y="127"/>
                      <a:pt x="390" y="132"/>
                      <a:pt x="390" y="137"/>
                    </a:cubicBezTo>
                    <a:cubicBezTo>
                      <a:pt x="390" y="137"/>
                      <a:pt x="390" y="144"/>
                      <a:pt x="390" y="148"/>
                    </a:cubicBezTo>
                    <a:cubicBezTo>
                      <a:pt x="373" y="148"/>
                      <a:pt x="373" y="148"/>
                      <a:pt x="373" y="148"/>
                    </a:cubicBezTo>
                    <a:cubicBezTo>
                      <a:pt x="296" y="148"/>
                      <a:pt x="296" y="148"/>
                      <a:pt x="296" y="148"/>
                    </a:cubicBezTo>
                    <a:cubicBezTo>
                      <a:pt x="297" y="25"/>
                      <a:pt x="297" y="25"/>
                      <a:pt x="297" y="25"/>
                    </a:cubicBezTo>
                    <a:cubicBezTo>
                      <a:pt x="243" y="25"/>
                      <a:pt x="243" y="25"/>
                      <a:pt x="243" y="25"/>
                    </a:cubicBezTo>
                    <a:cubicBezTo>
                      <a:pt x="242" y="175"/>
                      <a:pt x="242" y="175"/>
                      <a:pt x="242" y="175"/>
                    </a:cubicBezTo>
                    <a:cubicBezTo>
                      <a:pt x="242" y="182"/>
                      <a:pt x="245" y="189"/>
                      <a:pt x="250" y="194"/>
                    </a:cubicBezTo>
                    <a:cubicBezTo>
                      <a:pt x="255" y="199"/>
                      <a:pt x="262" y="202"/>
                      <a:pt x="269" y="202"/>
                    </a:cubicBezTo>
                    <a:close/>
                    <a:moveTo>
                      <a:pt x="217" y="36"/>
                    </a:moveTo>
                    <a:cubicBezTo>
                      <a:pt x="174" y="0"/>
                      <a:pt x="174" y="0"/>
                      <a:pt x="174" y="0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28" y="38"/>
                      <a:pt x="126" y="40"/>
                      <a:pt x="126" y="43"/>
                    </a:cubicBezTo>
                    <a:cubicBezTo>
                      <a:pt x="126" y="49"/>
                      <a:pt x="131" y="53"/>
                      <a:pt x="136" y="53"/>
                    </a:cubicBezTo>
                    <a:cubicBezTo>
                      <a:pt x="136" y="53"/>
                      <a:pt x="143" y="53"/>
                      <a:pt x="147" y="53"/>
                    </a:cubicBezTo>
                    <a:cubicBezTo>
                      <a:pt x="147" y="70"/>
                      <a:pt x="147" y="70"/>
                      <a:pt x="147" y="70"/>
                    </a:cubicBezTo>
                    <a:cubicBezTo>
                      <a:pt x="147" y="148"/>
                      <a:pt x="147" y="148"/>
                      <a:pt x="147" y="148"/>
                    </a:cubicBezTo>
                    <a:cubicBezTo>
                      <a:pt x="24" y="147"/>
                      <a:pt x="24" y="147"/>
                      <a:pt x="24" y="147"/>
                    </a:cubicBezTo>
                    <a:cubicBezTo>
                      <a:pt x="24" y="200"/>
                      <a:pt x="24" y="200"/>
                      <a:pt x="24" y="200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74" y="201"/>
                      <a:pt x="174" y="201"/>
                      <a:pt x="174" y="201"/>
                    </a:cubicBezTo>
                    <a:cubicBezTo>
                      <a:pt x="181" y="201"/>
                      <a:pt x="188" y="198"/>
                      <a:pt x="193" y="193"/>
                    </a:cubicBezTo>
                    <a:cubicBezTo>
                      <a:pt x="198" y="188"/>
                      <a:pt x="201" y="182"/>
                      <a:pt x="201" y="174"/>
                    </a:cubicBezTo>
                    <a:cubicBezTo>
                      <a:pt x="201" y="53"/>
                      <a:pt x="201" y="53"/>
                      <a:pt x="201" y="53"/>
                    </a:cubicBezTo>
                    <a:cubicBezTo>
                      <a:pt x="211" y="53"/>
                      <a:pt x="211" y="53"/>
                      <a:pt x="211" y="53"/>
                    </a:cubicBezTo>
                    <a:cubicBezTo>
                      <a:pt x="216" y="53"/>
                      <a:pt x="221" y="49"/>
                      <a:pt x="221" y="43"/>
                    </a:cubicBezTo>
                    <a:cubicBezTo>
                      <a:pt x="221" y="40"/>
                      <a:pt x="219" y="38"/>
                      <a:pt x="217" y="36"/>
                    </a:cubicBezTo>
                    <a:close/>
                    <a:moveTo>
                      <a:pt x="174" y="243"/>
                    </a:moveTo>
                    <a:cubicBezTo>
                      <a:pt x="53" y="243"/>
                      <a:pt x="53" y="243"/>
                      <a:pt x="53" y="243"/>
                    </a:cubicBezTo>
                    <a:cubicBezTo>
                      <a:pt x="53" y="233"/>
                      <a:pt x="53" y="233"/>
                      <a:pt x="53" y="233"/>
                    </a:cubicBezTo>
                    <a:cubicBezTo>
                      <a:pt x="53" y="228"/>
                      <a:pt x="49" y="223"/>
                      <a:pt x="43" y="223"/>
                    </a:cubicBezTo>
                    <a:cubicBezTo>
                      <a:pt x="40" y="223"/>
                      <a:pt x="38" y="225"/>
                      <a:pt x="36" y="227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36" y="314"/>
                      <a:pt x="36" y="314"/>
                      <a:pt x="36" y="314"/>
                    </a:cubicBezTo>
                    <a:cubicBezTo>
                      <a:pt x="38" y="316"/>
                      <a:pt x="40" y="317"/>
                      <a:pt x="43" y="317"/>
                    </a:cubicBezTo>
                    <a:cubicBezTo>
                      <a:pt x="49" y="317"/>
                      <a:pt x="53" y="313"/>
                      <a:pt x="53" y="308"/>
                    </a:cubicBezTo>
                    <a:cubicBezTo>
                      <a:pt x="53" y="308"/>
                      <a:pt x="53" y="301"/>
                      <a:pt x="53" y="297"/>
                    </a:cubicBezTo>
                    <a:cubicBezTo>
                      <a:pt x="70" y="297"/>
                      <a:pt x="70" y="297"/>
                      <a:pt x="70" y="297"/>
                    </a:cubicBezTo>
                    <a:cubicBezTo>
                      <a:pt x="148" y="297"/>
                      <a:pt x="148" y="297"/>
                      <a:pt x="148" y="297"/>
                    </a:cubicBezTo>
                    <a:cubicBezTo>
                      <a:pt x="147" y="420"/>
                      <a:pt x="147" y="420"/>
                      <a:pt x="147" y="420"/>
                    </a:cubicBezTo>
                    <a:cubicBezTo>
                      <a:pt x="200" y="420"/>
                      <a:pt x="200" y="420"/>
                      <a:pt x="200" y="420"/>
                    </a:cubicBezTo>
                    <a:cubicBezTo>
                      <a:pt x="201" y="270"/>
                      <a:pt x="201" y="270"/>
                      <a:pt x="201" y="270"/>
                    </a:cubicBezTo>
                    <a:cubicBezTo>
                      <a:pt x="201" y="263"/>
                      <a:pt x="198" y="256"/>
                      <a:pt x="193" y="251"/>
                    </a:cubicBezTo>
                    <a:cubicBezTo>
                      <a:pt x="188" y="246"/>
                      <a:pt x="182" y="243"/>
                      <a:pt x="174" y="2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78" name="AutoShape 31"/>
          <p:cNvSpPr>
            <a:spLocks noChangeArrowheads="1"/>
          </p:cNvSpPr>
          <p:nvPr/>
        </p:nvSpPr>
        <p:spPr bwMode="auto">
          <a:xfrm>
            <a:off x="9034463" y="2516188"/>
            <a:ext cx="2160587" cy="1296987"/>
          </a:xfrm>
          <a:prstGeom prst="roundRect">
            <a:avLst>
              <a:gd name="adj" fmla="val 11759"/>
            </a:avLst>
          </a:prstGeom>
          <a:gradFill>
            <a:gsLst>
              <a:gs pos="0">
                <a:schemeClr val="bg1"/>
              </a:gs>
              <a:gs pos="100000">
                <a:srgbClr val="DADBDE"/>
              </a:gs>
            </a:gsLst>
            <a:lin ang="5400000" scaled="1"/>
          </a:gradFill>
          <a:ln>
            <a:noFill/>
            <a:headEnd/>
            <a:tailEnd/>
          </a:ln>
          <a:effectLst>
            <a:outerShdw blurRad="127000" dist="63500" dir="2700000" rotWithShape="0">
              <a:srgbClr val="000000">
                <a:alpha val="52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/>
            </a:pPr>
            <a:r>
              <a:rPr lang="en-US" altLang="zh-CN" sz="1400" dirty="0">
                <a:solidFill>
                  <a:schemeClr val="tx1"/>
                </a:solidFill>
                <a:cs typeface="Arial"/>
              </a:rPr>
              <a:t>Internet</a:t>
            </a:r>
          </a:p>
        </p:txBody>
      </p:sp>
      <p:grpSp>
        <p:nvGrpSpPr>
          <p:cNvPr id="16396" name="Group 2082"/>
          <p:cNvGrpSpPr>
            <a:grpSpLocks/>
          </p:cNvGrpSpPr>
          <p:nvPr/>
        </p:nvGrpSpPr>
        <p:grpSpPr bwMode="auto">
          <a:xfrm>
            <a:off x="9217025" y="3057525"/>
            <a:ext cx="425450" cy="425450"/>
            <a:chOff x="5340" y="2745"/>
            <a:chExt cx="268" cy="268"/>
          </a:xfrm>
        </p:grpSpPr>
        <p:sp>
          <p:nvSpPr>
            <p:cNvPr id="16486" name="Freeform 2083"/>
            <p:cNvSpPr>
              <a:spLocks/>
            </p:cNvSpPr>
            <p:nvPr/>
          </p:nvSpPr>
          <p:spPr bwMode="auto">
            <a:xfrm>
              <a:off x="5343" y="2749"/>
              <a:ext cx="261" cy="261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4"/>
                <a:gd name="T28" fmla="*/ 0 h 554"/>
                <a:gd name="T29" fmla="*/ 554 w 554"/>
                <a:gd name="T30" fmla="*/ 554 h 5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4" h="554">
                  <a:moveTo>
                    <a:pt x="554" y="491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8" y="554"/>
                    <a:pt x="0" y="526"/>
                    <a:pt x="0" y="49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2"/>
                  </a:cubicBezTo>
                  <a:lnTo>
                    <a:pt x="554" y="491"/>
                  </a:lnTo>
                  <a:close/>
                </a:path>
              </a:pathLst>
            </a:custGeom>
            <a:gradFill rotWithShape="0">
              <a:gsLst>
                <a:gs pos="0">
                  <a:srgbClr val="FFBF7D"/>
                </a:gs>
                <a:gs pos="100000">
                  <a:srgbClr val="FF82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2084"/>
            <p:cNvSpPr>
              <a:spLocks noEditPoints="1"/>
            </p:cNvSpPr>
            <p:nvPr/>
          </p:nvSpPr>
          <p:spPr bwMode="auto">
            <a:xfrm>
              <a:off x="5340" y="2745"/>
              <a:ext cx="268" cy="268"/>
            </a:xfrm>
            <a:custGeom>
              <a:avLst/>
              <a:gdLst>
                <a:gd name="T0" fmla="*/ 0 w 567"/>
                <a:gd name="T1" fmla="*/ 0 h 567"/>
                <a:gd name="T2" fmla="*/ 0 w 567"/>
                <a:gd name="T3" fmla="*/ 0 h 567"/>
                <a:gd name="T4" fmla="*/ 0 w 567"/>
                <a:gd name="T5" fmla="*/ 0 h 567"/>
                <a:gd name="T6" fmla="*/ 0 w 567"/>
                <a:gd name="T7" fmla="*/ 0 h 567"/>
                <a:gd name="T8" fmla="*/ 0 w 567"/>
                <a:gd name="T9" fmla="*/ 0 h 567"/>
                <a:gd name="T10" fmla="*/ 0 w 567"/>
                <a:gd name="T11" fmla="*/ 0 h 567"/>
                <a:gd name="T12" fmla="*/ 0 w 567"/>
                <a:gd name="T13" fmla="*/ 0 h 567"/>
                <a:gd name="T14" fmla="*/ 0 w 567"/>
                <a:gd name="T15" fmla="*/ 0 h 567"/>
                <a:gd name="T16" fmla="*/ 0 w 567"/>
                <a:gd name="T17" fmla="*/ 0 h 567"/>
                <a:gd name="T18" fmla="*/ 0 w 567"/>
                <a:gd name="T19" fmla="*/ 0 h 567"/>
                <a:gd name="T20" fmla="*/ 0 w 567"/>
                <a:gd name="T21" fmla="*/ 0 h 567"/>
                <a:gd name="T22" fmla="*/ 0 w 567"/>
                <a:gd name="T23" fmla="*/ 0 h 567"/>
                <a:gd name="T24" fmla="*/ 0 w 567"/>
                <a:gd name="T25" fmla="*/ 0 h 567"/>
                <a:gd name="T26" fmla="*/ 0 w 567"/>
                <a:gd name="T27" fmla="*/ 0 h 567"/>
                <a:gd name="T28" fmla="*/ 0 w 567"/>
                <a:gd name="T29" fmla="*/ 0 h 567"/>
                <a:gd name="T30" fmla="*/ 0 w 567"/>
                <a:gd name="T31" fmla="*/ 0 h 567"/>
                <a:gd name="T32" fmla="*/ 0 w 567"/>
                <a:gd name="T33" fmla="*/ 0 h 567"/>
                <a:gd name="T34" fmla="*/ 0 w 567"/>
                <a:gd name="T35" fmla="*/ 0 h 567"/>
                <a:gd name="T36" fmla="*/ 0 w 567"/>
                <a:gd name="T37" fmla="*/ 0 h 567"/>
                <a:gd name="T38" fmla="*/ 0 w 567"/>
                <a:gd name="T39" fmla="*/ 0 h 567"/>
                <a:gd name="T40" fmla="*/ 0 w 567"/>
                <a:gd name="T41" fmla="*/ 0 h 567"/>
                <a:gd name="T42" fmla="*/ 0 w 567"/>
                <a:gd name="T43" fmla="*/ 0 h 567"/>
                <a:gd name="T44" fmla="*/ 0 w 567"/>
                <a:gd name="T45" fmla="*/ 0 h 567"/>
                <a:gd name="T46" fmla="*/ 0 w 567"/>
                <a:gd name="T47" fmla="*/ 0 h 56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67"/>
                <a:gd name="T73" fmla="*/ 0 h 567"/>
                <a:gd name="T74" fmla="*/ 567 w 567"/>
                <a:gd name="T75" fmla="*/ 567 h 56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1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0" y="498"/>
                    <a:pt x="560" y="498"/>
                    <a:pt x="560" y="49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70"/>
                    <a:pt x="554" y="70"/>
                    <a:pt x="554" y="70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8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9"/>
                    <a:pt x="13" y="69"/>
                  </a:cubicBezTo>
                  <a:close/>
                  <a:moveTo>
                    <a:pt x="567" y="69"/>
                  </a:moveTo>
                  <a:cubicBezTo>
                    <a:pt x="567" y="69"/>
                    <a:pt x="567" y="69"/>
                    <a:pt x="567" y="69"/>
                  </a:cubicBezTo>
                </a:path>
              </a:pathLst>
            </a:custGeom>
            <a:solidFill>
              <a:srgbClr val="FF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2085"/>
            <p:cNvSpPr>
              <a:spLocks noEditPoints="1"/>
            </p:cNvSpPr>
            <p:nvPr/>
          </p:nvSpPr>
          <p:spPr bwMode="auto">
            <a:xfrm>
              <a:off x="5370" y="2775"/>
              <a:ext cx="209" cy="209"/>
            </a:xfrm>
            <a:custGeom>
              <a:avLst/>
              <a:gdLst>
                <a:gd name="T0" fmla="*/ 0 w 444"/>
                <a:gd name="T1" fmla="*/ 0 h 444"/>
                <a:gd name="T2" fmla="*/ 0 w 444"/>
                <a:gd name="T3" fmla="*/ 0 h 444"/>
                <a:gd name="T4" fmla="*/ 0 w 444"/>
                <a:gd name="T5" fmla="*/ 0 h 444"/>
                <a:gd name="T6" fmla="*/ 0 w 444"/>
                <a:gd name="T7" fmla="*/ 0 h 444"/>
                <a:gd name="T8" fmla="*/ 0 w 444"/>
                <a:gd name="T9" fmla="*/ 0 h 444"/>
                <a:gd name="T10" fmla="*/ 0 w 444"/>
                <a:gd name="T11" fmla="*/ 0 h 444"/>
                <a:gd name="T12" fmla="*/ 0 w 444"/>
                <a:gd name="T13" fmla="*/ 0 h 444"/>
                <a:gd name="T14" fmla="*/ 0 w 444"/>
                <a:gd name="T15" fmla="*/ 0 h 444"/>
                <a:gd name="T16" fmla="*/ 0 w 444"/>
                <a:gd name="T17" fmla="*/ 0 h 444"/>
                <a:gd name="T18" fmla="*/ 0 w 444"/>
                <a:gd name="T19" fmla="*/ 0 h 444"/>
                <a:gd name="T20" fmla="*/ 0 w 444"/>
                <a:gd name="T21" fmla="*/ 0 h 444"/>
                <a:gd name="T22" fmla="*/ 0 w 444"/>
                <a:gd name="T23" fmla="*/ 0 h 4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4"/>
                <a:gd name="T37" fmla="*/ 0 h 444"/>
                <a:gd name="T38" fmla="*/ 444 w 444"/>
                <a:gd name="T39" fmla="*/ 444 h 4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4" h="444">
                  <a:moveTo>
                    <a:pt x="222" y="11"/>
                  </a:moveTo>
                  <a:cubicBezTo>
                    <a:pt x="338" y="12"/>
                    <a:pt x="432" y="106"/>
                    <a:pt x="433" y="222"/>
                  </a:cubicBezTo>
                  <a:cubicBezTo>
                    <a:pt x="432" y="338"/>
                    <a:pt x="338" y="432"/>
                    <a:pt x="222" y="433"/>
                  </a:cubicBezTo>
                  <a:cubicBezTo>
                    <a:pt x="106" y="432"/>
                    <a:pt x="12" y="338"/>
                    <a:pt x="12" y="222"/>
                  </a:cubicBezTo>
                  <a:cubicBezTo>
                    <a:pt x="12" y="106"/>
                    <a:pt x="106" y="12"/>
                    <a:pt x="222" y="11"/>
                  </a:cubicBezTo>
                  <a:moveTo>
                    <a:pt x="222" y="0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00" y="0"/>
                    <a:pt x="0" y="100"/>
                    <a:pt x="0" y="222"/>
                  </a:cubicBezTo>
                  <a:cubicBezTo>
                    <a:pt x="0" y="344"/>
                    <a:pt x="100" y="444"/>
                    <a:pt x="222" y="444"/>
                  </a:cubicBezTo>
                  <a:cubicBezTo>
                    <a:pt x="344" y="444"/>
                    <a:pt x="444" y="344"/>
                    <a:pt x="444" y="222"/>
                  </a:cubicBezTo>
                  <a:cubicBezTo>
                    <a:pt x="444" y="100"/>
                    <a:pt x="344" y="0"/>
                    <a:pt x="222" y="0"/>
                  </a:cubicBezTo>
                  <a:close/>
                </a:path>
              </a:pathLst>
            </a:custGeom>
            <a:solidFill>
              <a:srgbClr val="FF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2086"/>
            <p:cNvSpPr>
              <a:spLocks noEditPoints="1"/>
            </p:cNvSpPr>
            <p:nvPr/>
          </p:nvSpPr>
          <p:spPr bwMode="auto">
            <a:xfrm>
              <a:off x="5374" y="2780"/>
              <a:ext cx="200" cy="200"/>
            </a:xfrm>
            <a:custGeom>
              <a:avLst/>
              <a:gdLst>
                <a:gd name="T0" fmla="*/ 0 w 423"/>
                <a:gd name="T1" fmla="*/ 0 h 422"/>
                <a:gd name="T2" fmla="*/ 0 w 423"/>
                <a:gd name="T3" fmla="*/ 0 h 422"/>
                <a:gd name="T4" fmla="*/ 0 w 423"/>
                <a:gd name="T5" fmla="*/ 0 h 422"/>
                <a:gd name="T6" fmla="*/ 0 w 423"/>
                <a:gd name="T7" fmla="*/ 0 h 422"/>
                <a:gd name="T8" fmla="*/ 0 w 423"/>
                <a:gd name="T9" fmla="*/ 0 h 422"/>
                <a:gd name="T10" fmla="*/ 0 w 423"/>
                <a:gd name="T11" fmla="*/ 0 h 422"/>
                <a:gd name="T12" fmla="*/ 0 w 423"/>
                <a:gd name="T13" fmla="*/ 0 h 422"/>
                <a:gd name="T14" fmla="*/ 0 w 423"/>
                <a:gd name="T15" fmla="*/ 0 h 422"/>
                <a:gd name="T16" fmla="*/ 0 w 423"/>
                <a:gd name="T17" fmla="*/ 0 h 422"/>
                <a:gd name="T18" fmla="*/ 0 w 423"/>
                <a:gd name="T19" fmla="*/ 0 h 422"/>
                <a:gd name="T20" fmla="*/ 0 w 423"/>
                <a:gd name="T21" fmla="*/ 0 h 422"/>
                <a:gd name="T22" fmla="*/ 0 w 423"/>
                <a:gd name="T23" fmla="*/ 0 h 422"/>
                <a:gd name="T24" fmla="*/ 0 w 423"/>
                <a:gd name="T25" fmla="*/ 0 h 422"/>
                <a:gd name="T26" fmla="*/ 0 w 423"/>
                <a:gd name="T27" fmla="*/ 0 h 422"/>
                <a:gd name="T28" fmla="*/ 0 w 423"/>
                <a:gd name="T29" fmla="*/ 0 h 422"/>
                <a:gd name="T30" fmla="*/ 0 w 423"/>
                <a:gd name="T31" fmla="*/ 0 h 422"/>
                <a:gd name="T32" fmla="*/ 0 w 423"/>
                <a:gd name="T33" fmla="*/ 0 h 422"/>
                <a:gd name="T34" fmla="*/ 0 w 423"/>
                <a:gd name="T35" fmla="*/ 0 h 422"/>
                <a:gd name="T36" fmla="*/ 0 w 423"/>
                <a:gd name="T37" fmla="*/ 0 h 422"/>
                <a:gd name="T38" fmla="*/ 0 w 423"/>
                <a:gd name="T39" fmla="*/ 0 h 422"/>
                <a:gd name="T40" fmla="*/ 0 w 423"/>
                <a:gd name="T41" fmla="*/ 0 h 422"/>
                <a:gd name="T42" fmla="*/ 0 w 423"/>
                <a:gd name="T43" fmla="*/ 0 h 422"/>
                <a:gd name="T44" fmla="*/ 0 w 423"/>
                <a:gd name="T45" fmla="*/ 0 h 422"/>
                <a:gd name="T46" fmla="*/ 0 w 423"/>
                <a:gd name="T47" fmla="*/ 0 h 422"/>
                <a:gd name="T48" fmla="*/ 0 w 423"/>
                <a:gd name="T49" fmla="*/ 0 h 422"/>
                <a:gd name="T50" fmla="*/ 0 w 423"/>
                <a:gd name="T51" fmla="*/ 0 h 422"/>
                <a:gd name="T52" fmla="*/ 0 w 423"/>
                <a:gd name="T53" fmla="*/ 0 h 422"/>
                <a:gd name="T54" fmla="*/ 0 w 423"/>
                <a:gd name="T55" fmla="*/ 0 h 422"/>
                <a:gd name="T56" fmla="*/ 0 w 423"/>
                <a:gd name="T57" fmla="*/ 0 h 422"/>
                <a:gd name="T58" fmla="*/ 0 w 423"/>
                <a:gd name="T59" fmla="*/ 0 h 422"/>
                <a:gd name="T60" fmla="*/ 0 w 423"/>
                <a:gd name="T61" fmla="*/ 0 h 422"/>
                <a:gd name="T62" fmla="*/ 0 w 423"/>
                <a:gd name="T63" fmla="*/ 0 h 422"/>
                <a:gd name="T64" fmla="*/ 0 w 423"/>
                <a:gd name="T65" fmla="*/ 0 h 422"/>
                <a:gd name="T66" fmla="*/ 0 w 423"/>
                <a:gd name="T67" fmla="*/ 0 h 422"/>
                <a:gd name="T68" fmla="*/ 0 w 423"/>
                <a:gd name="T69" fmla="*/ 0 h 422"/>
                <a:gd name="T70" fmla="*/ 0 w 423"/>
                <a:gd name="T71" fmla="*/ 0 h 422"/>
                <a:gd name="T72" fmla="*/ 0 w 423"/>
                <a:gd name="T73" fmla="*/ 0 h 422"/>
                <a:gd name="T74" fmla="*/ 0 w 423"/>
                <a:gd name="T75" fmla="*/ 0 h 422"/>
                <a:gd name="T76" fmla="*/ 0 w 423"/>
                <a:gd name="T77" fmla="*/ 0 h 422"/>
                <a:gd name="T78" fmla="*/ 0 w 423"/>
                <a:gd name="T79" fmla="*/ 0 h 422"/>
                <a:gd name="T80" fmla="*/ 0 w 423"/>
                <a:gd name="T81" fmla="*/ 0 h 4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23"/>
                <a:gd name="T124" fmla="*/ 0 h 422"/>
                <a:gd name="T125" fmla="*/ 423 w 423"/>
                <a:gd name="T126" fmla="*/ 422 h 4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23" h="422">
                  <a:moveTo>
                    <a:pt x="212" y="0"/>
                  </a:moveTo>
                  <a:cubicBezTo>
                    <a:pt x="95" y="0"/>
                    <a:pt x="0" y="94"/>
                    <a:pt x="0" y="211"/>
                  </a:cubicBezTo>
                  <a:cubicBezTo>
                    <a:pt x="0" y="328"/>
                    <a:pt x="95" y="422"/>
                    <a:pt x="212" y="422"/>
                  </a:cubicBezTo>
                  <a:cubicBezTo>
                    <a:pt x="329" y="422"/>
                    <a:pt x="423" y="328"/>
                    <a:pt x="423" y="211"/>
                  </a:cubicBezTo>
                  <a:cubicBezTo>
                    <a:pt x="423" y="94"/>
                    <a:pt x="329" y="0"/>
                    <a:pt x="212" y="0"/>
                  </a:cubicBezTo>
                  <a:close/>
                  <a:moveTo>
                    <a:pt x="15" y="272"/>
                  </a:moveTo>
                  <a:cubicBezTo>
                    <a:pt x="32" y="304"/>
                    <a:pt x="32" y="304"/>
                    <a:pt x="32" y="304"/>
                  </a:cubicBezTo>
                  <a:cubicBezTo>
                    <a:pt x="36" y="320"/>
                    <a:pt x="36" y="320"/>
                    <a:pt x="36" y="320"/>
                  </a:cubicBezTo>
                  <a:cubicBezTo>
                    <a:pt x="19" y="292"/>
                    <a:pt x="8" y="261"/>
                    <a:pt x="5" y="227"/>
                  </a:cubicBezTo>
                  <a:cubicBezTo>
                    <a:pt x="8" y="235"/>
                    <a:pt x="8" y="235"/>
                    <a:pt x="8" y="235"/>
                  </a:cubicBezTo>
                  <a:lnTo>
                    <a:pt x="15" y="272"/>
                  </a:lnTo>
                  <a:close/>
                  <a:moveTo>
                    <a:pt x="94" y="381"/>
                  </a:moveTo>
                  <a:cubicBezTo>
                    <a:pt x="98" y="361"/>
                    <a:pt x="98" y="361"/>
                    <a:pt x="98" y="361"/>
                  </a:cubicBezTo>
                  <a:cubicBezTo>
                    <a:pt x="140" y="329"/>
                    <a:pt x="140" y="329"/>
                    <a:pt x="140" y="329"/>
                  </a:cubicBezTo>
                  <a:cubicBezTo>
                    <a:pt x="156" y="271"/>
                    <a:pt x="156" y="271"/>
                    <a:pt x="156" y="271"/>
                  </a:cubicBezTo>
                  <a:cubicBezTo>
                    <a:pt x="114" y="219"/>
                    <a:pt x="114" y="219"/>
                    <a:pt x="114" y="219"/>
                  </a:cubicBezTo>
                  <a:cubicBezTo>
                    <a:pt x="42" y="215"/>
                    <a:pt x="42" y="215"/>
                    <a:pt x="42" y="215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1" y="172"/>
                    <a:pt x="30" y="150"/>
                    <a:pt x="46" y="148"/>
                  </a:cubicBezTo>
                  <a:cubicBezTo>
                    <a:pt x="50" y="148"/>
                    <a:pt x="66" y="145"/>
                    <a:pt x="66" y="145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81" y="150"/>
                    <a:pt x="81" y="150"/>
                    <a:pt x="81" y="15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33" y="16"/>
                    <a:pt x="171" y="4"/>
                    <a:pt x="212" y="4"/>
                  </a:cubicBezTo>
                  <a:cubicBezTo>
                    <a:pt x="243" y="4"/>
                    <a:pt x="272" y="11"/>
                    <a:pt x="298" y="23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8" y="32"/>
                    <a:pt x="268" y="32"/>
                    <a:pt x="268" y="32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62" y="75"/>
                    <a:pt x="262" y="75"/>
                    <a:pt x="262" y="75"/>
                  </a:cubicBezTo>
                  <a:cubicBezTo>
                    <a:pt x="263" y="67"/>
                    <a:pt x="263" y="67"/>
                    <a:pt x="263" y="67"/>
                  </a:cubicBezTo>
                  <a:cubicBezTo>
                    <a:pt x="265" y="58"/>
                    <a:pt x="265" y="58"/>
                    <a:pt x="265" y="58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41" y="84"/>
                    <a:pt x="241" y="84"/>
                    <a:pt x="241" y="84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14" y="104"/>
                    <a:pt x="214" y="104"/>
                    <a:pt x="214" y="104"/>
                  </a:cubicBezTo>
                  <a:cubicBezTo>
                    <a:pt x="209" y="115"/>
                    <a:pt x="209" y="115"/>
                    <a:pt x="209" y="115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60" y="115"/>
                    <a:pt x="260" y="115"/>
                    <a:pt x="260" y="115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1" y="143"/>
                    <a:pt x="291" y="143"/>
                    <a:pt x="291" y="143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161" y="182"/>
                    <a:pt x="161" y="182"/>
                    <a:pt x="161" y="182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88" y="280"/>
                    <a:pt x="188" y="280"/>
                    <a:pt x="188" y="280"/>
                  </a:cubicBezTo>
                  <a:cubicBezTo>
                    <a:pt x="252" y="294"/>
                    <a:pt x="252" y="294"/>
                    <a:pt x="252" y="294"/>
                  </a:cubicBezTo>
                  <a:cubicBezTo>
                    <a:pt x="266" y="379"/>
                    <a:pt x="266" y="379"/>
                    <a:pt x="266" y="379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71" y="409"/>
                    <a:pt x="271" y="409"/>
                    <a:pt x="271" y="409"/>
                  </a:cubicBezTo>
                  <a:cubicBezTo>
                    <a:pt x="252" y="415"/>
                    <a:pt x="232" y="418"/>
                    <a:pt x="212" y="418"/>
                  </a:cubicBezTo>
                  <a:cubicBezTo>
                    <a:pt x="168" y="418"/>
                    <a:pt x="128" y="404"/>
                    <a:pt x="94" y="381"/>
                  </a:cubicBezTo>
                  <a:close/>
                  <a:moveTo>
                    <a:pt x="327" y="383"/>
                  </a:moveTo>
                  <a:cubicBezTo>
                    <a:pt x="330" y="375"/>
                    <a:pt x="330" y="375"/>
                    <a:pt x="330" y="375"/>
                  </a:cubicBezTo>
                  <a:cubicBezTo>
                    <a:pt x="348" y="361"/>
                    <a:pt x="348" y="361"/>
                    <a:pt x="348" y="361"/>
                  </a:cubicBezTo>
                  <a:cubicBezTo>
                    <a:pt x="354" y="272"/>
                    <a:pt x="354" y="272"/>
                    <a:pt x="354" y="272"/>
                  </a:cubicBezTo>
                  <a:cubicBezTo>
                    <a:pt x="388" y="237"/>
                    <a:pt x="388" y="237"/>
                    <a:pt x="388" y="237"/>
                  </a:cubicBezTo>
                  <a:cubicBezTo>
                    <a:pt x="362" y="237"/>
                    <a:pt x="362" y="237"/>
                    <a:pt x="362" y="237"/>
                  </a:cubicBezTo>
                  <a:cubicBezTo>
                    <a:pt x="350" y="221"/>
                    <a:pt x="350" y="221"/>
                    <a:pt x="350" y="221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297" y="144"/>
                    <a:pt x="297" y="144"/>
                    <a:pt x="297" y="144"/>
                  </a:cubicBezTo>
                  <a:cubicBezTo>
                    <a:pt x="310" y="145"/>
                    <a:pt x="310" y="145"/>
                    <a:pt x="310" y="145"/>
                  </a:cubicBezTo>
                  <a:cubicBezTo>
                    <a:pt x="374" y="215"/>
                    <a:pt x="374" y="215"/>
                    <a:pt x="374" y="215"/>
                  </a:cubicBezTo>
                  <a:cubicBezTo>
                    <a:pt x="387" y="202"/>
                    <a:pt x="387" y="202"/>
                    <a:pt x="387" y="202"/>
                  </a:cubicBezTo>
                  <a:cubicBezTo>
                    <a:pt x="385" y="189"/>
                    <a:pt x="385" y="189"/>
                    <a:pt x="385" y="189"/>
                  </a:cubicBezTo>
                  <a:cubicBezTo>
                    <a:pt x="402" y="195"/>
                    <a:pt x="402" y="195"/>
                    <a:pt x="402" y="195"/>
                  </a:cubicBezTo>
                  <a:cubicBezTo>
                    <a:pt x="418" y="198"/>
                    <a:pt x="418" y="198"/>
                    <a:pt x="418" y="198"/>
                  </a:cubicBezTo>
                  <a:cubicBezTo>
                    <a:pt x="419" y="202"/>
                    <a:pt x="419" y="207"/>
                    <a:pt x="419" y="211"/>
                  </a:cubicBezTo>
                  <a:cubicBezTo>
                    <a:pt x="419" y="283"/>
                    <a:pt x="382" y="346"/>
                    <a:pt x="327" y="3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4" name="AutoShape 31"/>
          <p:cNvSpPr>
            <a:spLocks noChangeArrowheads="1"/>
          </p:cNvSpPr>
          <p:nvPr/>
        </p:nvSpPr>
        <p:spPr bwMode="auto">
          <a:xfrm>
            <a:off x="315913" y="2509838"/>
            <a:ext cx="2160587" cy="1295400"/>
          </a:xfrm>
          <a:prstGeom prst="roundRect">
            <a:avLst>
              <a:gd name="adj" fmla="val 11759"/>
            </a:avLst>
          </a:prstGeom>
          <a:gradFill>
            <a:gsLst>
              <a:gs pos="0">
                <a:schemeClr val="bg1"/>
              </a:gs>
              <a:gs pos="100000">
                <a:srgbClr val="DADBDE"/>
              </a:gs>
            </a:gsLst>
            <a:lin ang="5400000" scaled="1"/>
          </a:gradFill>
          <a:ln>
            <a:noFill/>
            <a:headEnd/>
            <a:tailEnd/>
          </a:ln>
          <a:effectLst>
            <a:outerShdw blurRad="127000" dist="63500" dir="2700000" rotWithShape="0">
              <a:srgbClr val="000000">
                <a:alpha val="52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/>
            </a:pPr>
            <a:r>
              <a:rPr lang="en-US" altLang="zh-CN" sz="1400" dirty="0">
                <a:solidFill>
                  <a:schemeClr val="tx1"/>
                </a:solidFill>
                <a:cs typeface="Arial"/>
              </a:rPr>
              <a:t>Customers</a:t>
            </a:r>
          </a:p>
        </p:txBody>
      </p:sp>
      <p:pic>
        <p:nvPicPr>
          <p:cNvPr id="16398" name="Grafik 33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0" y="1871663"/>
            <a:ext cx="4349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Grafik 3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3057525"/>
            <a:ext cx="4333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AutoShape 62"/>
          <p:cNvSpPr>
            <a:spLocks noChangeArrowheads="1"/>
          </p:cNvSpPr>
          <p:nvPr/>
        </p:nvSpPr>
        <p:spPr bwMode="auto">
          <a:xfrm>
            <a:off x="315913" y="5318125"/>
            <a:ext cx="10882312" cy="433388"/>
          </a:xfrm>
          <a:prstGeom prst="roundRect">
            <a:avLst>
              <a:gd name="adj" fmla="val 35278"/>
            </a:avLst>
          </a:prstGeom>
          <a:solidFill>
            <a:srgbClr val="7F10A2">
              <a:alpha val="79999"/>
            </a:srgbClr>
          </a:solidFill>
          <a:ln w="28575" algn="ctr">
            <a:solidFill>
              <a:srgbClr val="7F10A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762000" eaLnBrk="0" hangingPunct="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</a:pPr>
            <a:r>
              <a:rPr lang="en-US" b="1">
                <a:solidFill>
                  <a:schemeClr val="bg1"/>
                </a:solidFill>
              </a:rPr>
              <a:t>Unified end-to-end security</a:t>
            </a:r>
          </a:p>
        </p:txBody>
      </p:sp>
      <p:sp>
        <p:nvSpPr>
          <p:cNvPr id="346" name="Freeform 5"/>
          <p:cNvSpPr>
            <a:spLocks/>
          </p:cNvSpPr>
          <p:nvPr/>
        </p:nvSpPr>
        <p:spPr bwMode="auto">
          <a:xfrm rot="16200000" flipV="1">
            <a:off x="10485438" y="5383213"/>
            <a:ext cx="214312" cy="303212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42" y="4"/>
              </a:cxn>
              <a:cxn ang="0">
                <a:pos x="34" y="4"/>
              </a:cxn>
              <a:cxn ang="0">
                <a:pos x="4" y="46"/>
              </a:cxn>
              <a:cxn ang="0">
                <a:pos x="8" y="56"/>
              </a:cxn>
              <a:cxn ang="0">
                <a:pos x="21" y="56"/>
              </a:cxn>
              <a:cxn ang="0">
                <a:pos x="21" y="100"/>
              </a:cxn>
              <a:cxn ang="0">
                <a:pos x="28" y="107"/>
              </a:cxn>
              <a:cxn ang="0">
                <a:pos x="48" y="107"/>
              </a:cxn>
              <a:cxn ang="0">
                <a:pos x="55" y="100"/>
              </a:cxn>
              <a:cxn ang="0">
                <a:pos x="55" y="56"/>
              </a:cxn>
              <a:cxn ang="0">
                <a:pos x="69" y="56"/>
              </a:cxn>
              <a:cxn ang="0">
                <a:pos x="73" y="47"/>
              </a:cxn>
            </a:cxnLst>
            <a:rect l="0" t="0" r="r" b="b"/>
            <a:pathLst>
              <a:path w="76" h="107">
                <a:moveTo>
                  <a:pt x="73" y="47"/>
                </a:moveTo>
                <a:cubicBezTo>
                  <a:pt x="42" y="4"/>
                  <a:pt x="42" y="4"/>
                  <a:pt x="42" y="4"/>
                </a:cubicBezTo>
                <a:cubicBezTo>
                  <a:pt x="40" y="1"/>
                  <a:pt x="38" y="0"/>
                  <a:pt x="34" y="4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51"/>
                  <a:pt x="3" y="56"/>
                  <a:pt x="8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1" y="104"/>
                  <a:pt x="24" y="107"/>
                  <a:pt x="28" y="107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52" y="107"/>
                  <a:pt x="55" y="104"/>
                  <a:pt x="55" y="100"/>
                </a:cubicBezTo>
                <a:cubicBezTo>
                  <a:pt x="55" y="56"/>
                  <a:pt x="55" y="56"/>
                  <a:pt x="55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73" y="55"/>
                  <a:pt x="76" y="52"/>
                  <a:pt x="73" y="47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762000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347" name="Freeform 5"/>
          <p:cNvSpPr>
            <a:spLocks/>
          </p:cNvSpPr>
          <p:nvPr/>
        </p:nvSpPr>
        <p:spPr bwMode="auto">
          <a:xfrm rot="5400000" flipH="1" flipV="1">
            <a:off x="800895" y="5384006"/>
            <a:ext cx="214312" cy="301625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42" y="4"/>
              </a:cxn>
              <a:cxn ang="0">
                <a:pos x="34" y="4"/>
              </a:cxn>
              <a:cxn ang="0">
                <a:pos x="4" y="46"/>
              </a:cxn>
              <a:cxn ang="0">
                <a:pos x="8" y="56"/>
              </a:cxn>
              <a:cxn ang="0">
                <a:pos x="21" y="56"/>
              </a:cxn>
              <a:cxn ang="0">
                <a:pos x="21" y="100"/>
              </a:cxn>
              <a:cxn ang="0">
                <a:pos x="28" y="107"/>
              </a:cxn>
              <a:cxn ang="0">
                <a:pos x="48" y="107"/>
              </a:cxn>
              <a:cxn ang="0">
                <a:pos x="55" y="100"/>
              </a:cxn>
              <a:cxn ang="0">
                <a:pos x="55" y="56"/>
              </a:cxn>
              <a:cxn ang="0">
                <a:pos x="69" y="56"/>
              </a:cxn>
              <a:cxn ang="0">
                <a:pos x="73" y="47"/>
              </a:cxn>
            </a:cxnLst>
            <a:rect l="0" t="0" r="r" b="b"/>
            <a:pathLst>
              <a:path w="76" h="107">
                <a:moveTo>
                  <a:pt x="73" y="47"/>
                </a:moveTo>
                <a:cubicBezTo>
                  <a:pt x="42" y="4"/>
                  <a:pt x="42" y="4"/>
                  <a:pt x="42" y="4"/>
                </a:cubicBezTo>
                <a:cubicBezTo>
                  <a:pt x="40" y="1"/>
                  <a:pt x="38" y="0"/>
                  <a:pt x="34" y="4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51"/>
                  <a:pt x="3" y="56"/>
                  <a:pt x="8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1" y="104"/>
                  <a:pt x="24" y="107"/>
                  <a:pt x="28" y="107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52" y="107"/>
                  <a:pt x="55" y="104"/>
                  <a:pt x="55" y="100"/>
                </a:cubicBezTo>
                <a:cubicBezTo>
                  <a:pt x="55" y="56"/>
                  <a:pt x="55" y="56"/>
                  <a:pt x="55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73" y="55"/>
                  <a:pt x="76" y="52"/>
                  <a:pt x="73" y="47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762000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299" name="Rectangle 282"/>
          <p:cNvSpPr>
            <a:spLocks noChangeArrowheads="1"/>
          </p:cNvSpPr>
          <p:nvPr/>
        </p:nvSpPr>
        <p:spPr bwMode="auto">
          <a:xfrm>
            <a:off x="6910388" y="4354513"/>
            <a:ext cx="2016125" cy="830262"/>
          </a:xfrm>
          <a:prstGeom prst="roundRect">
            <a:avLst>
              <a:gd name="adj" fmla="val 18371"/>
            </a:avLst>
          </a:prstGeom>
          <a:gradFill>
            <a:gsLst>
              <a:gs pos="0">
                <a:schemeClr val="bg1"/>
              </a:gs>
              <a:gs pos="100000">
                <a:srgbClr val="DADBDE"/>
              </a:gs>
            </a:gsLst>
            <a:lin ang="5400000" scaled="1"/>
          </a:gradFill>
          <a:ln>
            <a:noFill/>
            <a:headEnd/>
            <a:tailEnd/>
          </a:ln>
          <a:effectLst>
            <a:outerShdw blurRad="127000" dist="63500" dir="2700000" rotWithShape="0">
              <a:srgbClr val="000000">
                <a:alpha val="52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/>
            </a:pPr>
            <a:r>
              <a:rPr lang="en-US" sz="1400" dirty="0">
                <a:solidFill>
                  <a:schemeClr val="tx1"/>
                </a:solidFill>
                <a:cs typeface="Arial"/>
              </a:rPr>
              <a:t>GRX/IPX network</a:t>
            </a:r>
          </a:p>
        </p:txBody>
      </p:sp>
      <p:pic>
        <p:nvPicPr>
          <p:cNvPr id="16404" name="Grafik 35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138" y="4079875"/>
            <a:ext cx="4333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05" name="Group 964"/>
          <p:cNvGrpSpPr>
            <a:grpSpLocks/>
          </p:cNvGrpSpPr>
          <p:nvPr/>
        </p:nvGrpSpPr>
        <p:grpSpPr bwMode="auto">
          <a:xfrm>
            <a:off x="7200900" y="3070225"/>
            <a:ext cx="468313" cy="396875"/>
            <a:chOff x="5599" y="4325"/>
            <a:chExt cx="270" cy="229"/>
          </a:xfrm>
        </p:grpSpPr>
        <p:sp>
          <p:nvSpPr>
            <p:cNvPr id="16482" name="Freeform 965"/>
            <p:cNvSpPr>
              <a:spLocks/>
            </p:cNvSpPr>
            <p:nvPr/>
          </p:nvSpPr>
          <p:spPr bwMode="auto">
            <a:xfrm>
              <a:off x="5839" y="4539"/>
              <a:ext cx="2" cy="0"/>
            </a:xfrm>
            <a:custGeom>
              <a:avLst/>
              <a:gdLst>
                <a:gd name="T0" fmla="*/ 1 w 4"/>
                <a:gd name="T1" fmla="*/ 0 w 4"/>
                <a:gd name="T2" fmla="*/ 1 w 4"/>
                <a:gd name="T3" fmla="*/ 0 60000 65536"/>
                <a:gd name="T4" fmla="*/ 0 60000 65536"/>
                <a:gd name="T5" fmla="*/ 0 60000 65536"/>
                <a:gd name="T6" fmla="*/ 0 w 4"/>
                <a:gd name="T7" fmla="*/ 4 w 4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4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solidFill>
              <a:srgbClr val="1A17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66"/>
            <p:cNvSpPr>
              <a:spLocks/>
            </p:cNvSpPr>
            <p:nvPr/>
          </p:nvSpPr>
          <p:spPr bwMode="auto">
            <a:xfrm>
              <a:off x="5602" y="4328"/>
              <a:ext cx="263" cy="223"/>
            </a:xfrm>
            <a:custGeom>
              <a:avLst/>
              <a:gdLst>
                <a:gd name="T0" fmla="*/ 0 w 557"/>
                <a:gd name="T1" fmla="*/ 0 h 473"/>
                <a:gd name="T2" fmla="*/ 0 w 557"/>
                <a:gd name="T3" fmla="*/ 0 h 473"/>
                <a:gd name="T4" fmla="*/ 0 w 557"/>
                <a:gd name="T5" fmla="*/ 0 h 473"/>
                <a:gd name="T6" fmla="*/ 0 w 557"/>
                <a:gd name="T7" fmla="*/ 0 h 473"/>
                <a:gd name="T8" fmla="*/ 0 w 557"/>
                <a:gd name="T9" fmla="*/ 0 h 473"/>
                <a:gd name="T10" fmla="*/ 0 w 557"/>
                <a:gd name="T11" fmla="*/ 0 h 473"/>
                <a:gd name="T12" fmla="*/ 0 w 557"/>
                <a:gd name="T13" fmla="*/ 0 h 473"/>
                <a:gd name="T14" fmla="*/ 0 w 557"/>
                <a:gd name="T15" fmla="*/ 0 h 473"/>
                <a:gd name="T16" fmla="*/ 0 w 557"/>
                <a:gd name="T17" fmla="*/ 0 h 473"/>
                <a:gd name="T18" fmla="*/ 0 w 557"/>
                <a:gd name="T19" fmla="*/ 0 h 473"/>
                <a:gd name="T20" fmla="*/ 0 w 557"/>
                <a:gd name="T21" fmla="*/ 0 h 473"/>
                <a:gd name="T22" fmla="*/ 0 w 557"/>
                <a:gd name="T23" fmla="*/ 0 h 473"/>
                <a:gd name="T24" fmla="*/ 0 w 557"/>
                <a:gd name="T25" fmla="*/ 0 h 473"/>
                <a:gd name="T26" fmla="*/ 0 w 557"/>
                <a:gd name="T27" fmla="*/ 0 h 473"/>
                <a:gd name="T28" fmla="*/ 0 w 557"/>
                <a:gd name="T29" fmla="*/ 0 h 473"/>
                <a:gd name="T30" fmla="*/ 0 w 557"/>
                <a:gd name="T31" fmla="*/ 0 h 473"/>
                <a:gd name="T32" fmla="*/ 0 w 557"/>
                <a:gd name="T33" fmla="*/ 0 h 473"/>
                <a:gd name="T34" fmla="*/ 0 w 557"/>
                <a:gd name="T35" fmla="*/ 0 h 473"/>
                <a:gd name="T36" fmla="*/ 0 w 557"/>
                <a:gd name="T37" fmla="*/ 0 h 4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7"/>
                <a:gd name="T58" fmla="*/ 0 h 473"/>
                <a:gd name="T59" fmla="*/ 557 w 557"/>
                <a:gd name="T60" fmla="*/ 473 h 4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7" h="473">
                  <a:moveTo>
                    <a:pt x="551" y="414"/>
                  </a:moveTo>
                  <a:cubicBezTo>
                    <a:pt x="551" y="414"/>
                    <a:pt x="551" y="414"/>
                    <a:pt x="551" y="414"/>
                  </a:cubicBezTo>
                  <a:cubicBezTo>
                    <a:pt x="316" y="22"/>
                    <a:pt x="316" y="22"/>
                    <a:pt x="316" y="22"/>
                  </a:cubicBezTo>
                  <a:cubicBezTo>
                    <a:pt x="313" y="18"/>
                    <a:pt x="313" y="18"/>
                    <a:pt x="313" y="18"/>
                  </a:cubicBezTo>
                  <a:cubicBezTo>
                    <a:pt x="306" y="7"/>
                    <a:pt x="293" y="0"/>
                    <a:pt x="279" y="0"/>
                  </a:cubicBezTo>
                  <a:cubicBezTo>
                    <a:pt x="277" y="0"/>
                    <a:pt x="275" y="0"/>
                    <a:pt x="274" y="0"/>
                  </a:cubicBezTo>
                  <a:cubicBezTo>
                    <a:pt x="273" y="0"/>
                    <a:pt x="271" y="0"/>
                    <a:pt x="270" y="1"/>
                  </a:cubicBezTo>
                  <a:cubicBezTo>
                    <a:pt x="259" y="4"/>
                    <a:pt x="249" y="10"/>
                    <a:pt x="243" y="19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5"/>
                    <a:pt x="240" y="25"/>
                    <a:pt x="240" y="25"/>
                  </a:cubicBezTo>
                  <a:cubicBezTo>
                    <a:pt x="6" y="414"/>
                    <a:pt x="6" y="414"/>
                    <a:pt x="6" y="414"/>
                  </a:cubicBezTo>
                  <a:cubicBezTo>
                    <a:pt x="6" y="414"/>
                    <a:pt x="6" y="414"/>
                    <a:pt x="6" y="414"/>
                  </a:cubicBezTo>
                  <a:cubicBezTo>
                    <a:pt x="3" y="420"/>
                    <a:pt x="0" y="427"/>
                    <a:pt x="0" y="434"/>
                  </a:cubicBezTo>
                  <a:cubicBezTo>
                    <a:pt x="0" y="455"/>
                    <a:pt x="18" y="473"/>
                    <a:pt x="39" y="473"/>
                  </a:cubicBezTo>
                  <a:cubicBezTo>
                    <a:pt x="518" y="473"/>
                    <a:pt x="518" y="473"/>
                    <a:pt x="518" y="473"/>
                  </a:cubicBezTo>
                  <a:cubicBezTo>
                    <a:pt x="521" y="473"/>
                    <a:pt x="523" y="472"/>
                    <a:pt x="526" y="472"/>
                  </a:cubicBezTo>
                  <a:cubicBezTo>
                    <a:pt x="530" y="471"/>
                    <a:pt x="530" y="471"/>
                    <a:pt x="530" y="471"/>
                  </a:cubicBezTo>
                  <a:cubicBezTo>
                    <a:pt x="545" y="466"/>
                    <a:pt x="557" y="451"/>
                    <a:pt x="557" y="434"/>
                  </a:cubicBezTo>
                  <a:cubicBezTo>
                    <a:pt x="557" y="427"/>
                    <a:pt x="555" y="420"/>
                    <a:pt x="551" y="414"/>
                  </a:cubicBezTo>
                </a:path>
              </a:pathLst>
            </a:custGeom>
            <a:gradFill rotWithShape="0">
              <a:gsLst>
                <a:gs pos="0">
                  <a:srgbClr val="FFBF7D"/>
                </a:gs>
                <a:gs pos="100000">
                  <a:srgbClr val="FF82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67"/>
            <p:cNvSpPr>
              <a:spLocks noEditPoints="1"/>
            </p:cNvSpPr>
            <p:nvPr/>
          </p:nvSpPr>
          <p:spPr bwMode="auto">
            <a:xfrm>
              <a:off x="5599" y="4325"/>
              <a:ext cx="270" cy="229"/>
            </a:xfrm>
            <a:custGeom>
              <a:avLst/>
              <a:gdLst>
                <a:gd name="T0" fmla="*/ 0 w 570"/>
                <a:gd name="T1" fmla="*/ 0 h 486"/>
                <a:gd name="T2" fmla="*/ 0 w 570"/>
                <a:gd name="T3" fmla="*/ 0 h 486"/>
                <a:gd name="T4" fmla="*/ 0 w 570"/>
                <a:gd name="T5" fmla="*/ 0 h 486"/>
                <a:gd name="T6" fmla="*/ 0 w 570"/>
                <a:gd name="T7" fmla="*/ 0 h 486"/>
                <a:gd name="T8" fmla="*/ 0 w 570"/>
                <a:gd name="T9" fmla="*/ 0 h 486"/>
                <a:gd name="T10" fmla="*/ 0 w 570"/>
                <a:gd name="T11" fmla="*/ 0 h 486"/>
                <a:gd name="T12" fmla="*/ 0 w 570"/>
                <a:gd name="T13" fmla="*/ 0 h 486"/>
                <a:gd name="T14" fmla="*/ 0 w 570"/>
                <a:gd name="T15" fmla="*/ 0 h 486"/>
                <a:gd name="T16" fmla="*/ 0 w 570"/>
                <a:gd name="T17" fmla="*/ 0 h 486"/>
                <a:gd name="T18" fmla="*/ 0 w 570"/>
                <a:gd name="T19" fmla="*/ 0 h 486"/>
                <a:gd name="T20" fmla="*/ 0 w 570"/>
                <a:gd name="T21" fmla="*/ 0 h 486"/>
                <a:gd name="T22" fmla="*/ 0 w 570"/>
                <a:gd name="T23" fmla="*/ 0 h 486"/>
                <a:gd name="T24" fmla="*/ 0 w 570"/>
                <a:gd name="T25" fmla="*/ 0 h 486"/>
                <a:gd name="T26" fmla="*/ 0 w 570"/>
                <a:gd name="T27" fmla="*/ 0 h 486"/>
                <a:gd name="T28" fmla="*/ 0 w 570"/>
                <a:gd name="T29" fmla="*/ 0 h 486"/>
                <a:gd name="T30" fmla="*/ 0 w 570"/>
                <a:gd name="T31" fmla="*/ 0 h 486"/>
                <a:gd name="T32" fmla="*/ 0 w 570"/>
                <a:gd name="T33" fmla="*/ 0 h 486"/>
                <a:gd name="T34" fmla="*/ 0 w 570"/>
                <a:gd name="T35" fmla="*/ 0 h 486"/>
                <a:gd name="T36" fmla="*/ 0 w 570"/>
                <a:gd name="T37" fmla="*/ 0 h 486"/>
                <a:gd name="T38" fmla="*/ 0 w 570"/>
                <a:gd name="T39" fmla="*/ 0 h 486"/>
                <a:gd name="T40" fmla="*/ 0 w 570"/>
                <a:gd name="T41" fmla="*/ 0 h 486"/>
                <a:gd name="T42" fmla="*/ 0 w 570"/>
                <a:gd name="T43" fmla="*/ 0 h 486"/>
                <a:gd name="T44" fmla="*/ 0 w 570"/>
                <a:gd name="T45" fmla="*/ 0 h 486"/>
                <a:gd name="T46" fmla="*/ 0 w 570"/>
                <a:gd name="T47" fmla="*/ 0 h 486"/>
                <a:gd name="T48" fmla="*/ 0 w 570"/>
                <a:gd name="T49" fmla="*/ 0 h 486"/>
                <a:gd name="T50" fmla="*/ 0 w 570"/>
                <a:gd name="T51" fmla="*/ 0 h 486"/>
                <a:gd name="T52" fmla="*/ 0 w 570"/>
                <a:gd name="T53" fmla="*/ 0 h 486"/>
                <a:gd name="T54" fmla="*/ 0 w 570"/>
                <a:gd name="T55" fmla="*/ 0 h 486"/>
                <a:gd name="T56" fmla="*/ 0 w 570"/>
                <a:gd name="T57" fmla="*/ 0 h 486"/>
                <a:gd name="T58" fmla="*/ 0 w 570"/>
                <a:gd name="T59" fmla="*/ 0 h 486"/>
                <a:gd name="T60" fmla="*/ 0 w 570"/>
                <a:gd name="T61" fmla="*/ 0 h 486"/>
                <a:gd name="T62" fmla="*/ 0 w 570"/>
                <a:gd name="T63" fmla="*/ 0 h 486"/>
                <a:gd name="T64" fmla="*/ 0 w 570"/>
                <a:gd name="T65" fmla="*/ 0 h 486"/>
                <a:gd name="T66" fmla="*/ 0 w 570"/>
                <a:gd name="T67" fmla="*/ 0 h 486"/>
                <a:gd name="T68" fmla="*/ 0 w 570"/>
                <a:gd name="T69" fmla="*/ 0 h 486"/>
                <a:gd name="T70" fmla="*/ 0 w 570"/>
                <a:gd name="T71" fmla="*/ 0 h 486"/>
                <a:gd name="T72" fmla="*/ 0 w 570"/>
                <a:gd name="T73" fmla="*/ 0 h 486"/>
                <a:gd name="T74" fmla="*/ 0 w 570"/>
                <a:gd name="T75" fmla="*/ 0 h 486"/>
                <a:gd name="T76" fmla="*/ 0 w 570"/>
                <a:gd name="T77" fmla="*/ 0 h 486"/>
                <a:gd name="T78" fmla="*/ 0 w 570"/>
                <a:gd name="T79" fmla="*/ 0 h 486"/>
                <a:gd name="T80" fmla="*/ 0 w 570"/>
                <a:gd name="T81" fmla="*/ 0 h 486"/>
                <a:gd name="T82" fmla="*/ 0 w 570"/>
                <a:gd name="T83" fmla="*/ 0 h 486"/>
                <a:gd name="T84" fmla="*/ 0 w 570"/>
                <a:gd name="T85" fmla="*/ 0 h 4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0"/>
                <a:gd name="T130" fmla="*/ 0 h 486"/>
                <a:gd name="T131" fmla="*/ 570 w 570"/>
                <a:gd name="T132" fmla="*/ 486 h 4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0" h="486">
                  <a:moveTo>
                    <a:pt x="45" y="486"/>
                  </a:moveTo>
                  <a:cubicBezTo>
                    <a:pt x="20" y="486"/>
                    <a:pt x="0" y="466"/>
                    <a:pt x="0" y="441"/>
                  </a:cubicBezTo>
                  <a:cubicBezTo>
                    <a:pt x="0" y="435"/>
                    <a:pt x="1" y="429"/>
                    <a:pt x="3" y="423"/>
                  </a:cubicBezTo>
                  <a:cubicBezTo>
                    <a:pt x="3" y="423"/>
                    <a:pt x="3" y="423"/>
                    <a:pt x="3" y="4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6"/>
                    <a:pt x="241" y="26"/>
                    <a:pt x="241" y="26"/>
                  </a:cubicBezTo>
                  <a:cubicBezTo>
                    <a:pt x="243" y="22"/>
                    <a:pt x="243" y="22"/>
                    <a:pt x="243" y="22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51" y="12"/>
                    <a:pt x="261" y="4"/>
                    <a:pt x="274" y="1"/>
                  </a:cubicBezTo>
                  <a:cubicBezTo>
                    <a:pt x="276" y="1"/>
                    <a:pt x="278" y="0"/>
                    <a:pt x="279" y="0"/>
                  </a:cubicBezTo>
                  <a:cubicBezTo>
                    <a:pt x="281" y="0"/>
                    <a:pt x="283" y="0"/>
                    <a:pt x="285" y="0"/>
                  </a:cubicBezTo>
                  <a:cubicBezTo>
                    <a:pt x="301" y="0"/>
                    <a:pt x="316" y="8"/>
                    <a:pt x="325" y="21"/>
                  </a:cubicBezTo>
                  <a:cubicBezTo>
                    <a:pt x="328" y="26"/>
                    <a:pt x="328" y="26"/>
                    <a:pt x="328" y="26"/>
                  </a:cubicBezTo>
                  <a:cubicBezTo>
                    <a:pt x="566" y="423"/>
                    <a:pt x="566" y="423"/>
                    <a:pt x="566" y="423"/>
                  </a:cubicBezTo>
                  <a:cubicBezTo>
                    <a:pt x="566" y="423"/>
                    <a:pt x="566" y="423"/>
                    <a:pt x="566" y="423"/>
                  </a:cubicBezTo>
                  <a:cubicBezTo>
                    <a:pt x="568" y="429"/>
                    <a:pt x="570" y="435"/>
                    <a:pt x="570" y="441"/>
                  </a:cubicBezTo>
                  <a:cubicBezTo>
                    <a:pt x="570" y="461"/>
                    <a:pt x="556" y="479"/>
                    <a:pt x="538" y="484"/>
                  </a:cubicBezTo>
                  <a:cubicBezTo>
                    <a:pt x="538" y="484"/>
                    <a:pt x="538" y="484"/>
                    <a:pt x="538" y="484"/>
                  </a:cubicBezTo>
                  <a:cubicBezTo>
                    <a:pt x="537" y="485"/>
                    <a:pt x="537" y="485"/>
                    <a:pt x="537" y="485"/>
                  </a:cubicBezTo>
                  <a:cubicBezTo>
                    <a:pt x="533" y="486"/>
                    <a:pt x="533" y="486"/>
                    <a:pt x="533" y="486"/>
                  </a:cubicBezTo>
                  <a:cubicBezTo>
                    <a:pt x="530" y="486"/>
                    <a:pt x="527" y="486"/>
                    <a:pt x="524" y="486"/>
                  </a:cubicBezTo>
                  <a:lnTo>
                    <a:pt x="45" y="486"/>
                  </a:lnTo>
                  <a:close/>
                  <a:moveTo>
                    <a:pt x="253" y="33"/>
                  </a:moveTo>
                  <a:cubicBezTo>
                    <a:pt x="252" y="35"/>
                    <a:pt x="252" y="35"/>
                    <a:pt x="252" y="35"/>
                  </a:cubicBezTo>
                  <a:cubicBezTo>
                    <a:pt x="21" y="419"/>
                    <a:pt x="21" y="419"/>
                    <a:pt x="21" y="419"/>
                  </a:cubicBezTo>
                  <a:cubicBezTo>
                    <a:pt x="21" y="419"/>
                    <a:pt x="21" y="419"/>
                    <a:pt x="21" y="419"/>
                  </a:cubicBezTo>
                  <a:cubicBezTo>
                    <a:pt x="18" y="425"/>
                    <a:pt x="18" y="425"/>
                    <a:pt x="18" y="425"/>
                  </a:cubicBezTo>
                  <a:cubicBezTo>
                    <a:pt x="15" y="429"/>
                    <a:pt x="13" y="435"/>
                    <a:pt x="13" y="441"/>
                  </a:cubicBezTo>
                  <a:cubicBezTo>
                    <a:pt x="13" y="459"/>
                    <a:pt x="27" y="473"/>
                    <a:pt x="45" y="473"/>
                  </a:cubicBezTo>
                  <a:cubicBezTo>
                    <a:pt x="524" y="473"/>
                    <a:pt x="524" y="473"/>
                    <a:pt x="524" y="473"/>
                  </a:cubicBezTo>
                  <a:cubicBezTo>
                    <a:pt x="526" y="473"/>
                    <a:pt x="528" y="473"/>
                    <a:pt x="530" y="472"/>
                  </a:cubicBezTo>
                  <a:cubicBezTo>
                    <a:pt x="534" y="471"/>
                    <a:pt x="534" y="471"/>
                    <a:pt x="534" y="471"/>
                  </a:cubicBezTo>
                  <a:cubicBezTo>
                    <a:pt x="547" y="467"/>
                    <a:pt x="556" y="455"/>
                    <a:pt x="556" y="441"/>
                  </a:cubicBezTo>
                  <a:cubicBezTo>
                    <a:pt x="556" y="435"/>
                    <a:pt x="554" y="429"/>
                    <a:pt x="551" y="425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1" y="424"/>
                    <a:pt x="551" y="424"/>
                    <a:pt x="551" y="424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07" y="20"/>
                    <a:pt x="297" y="14"/>
                    <a:pt x="285" y="14"/>
                  </a:cubicBezTo>
                  <a:cubicBezTo>
                    <a:pt x="283" y="14"/>
                    <a:pt x="282" y="14"/>
                    <a:pt x="281" y="14"/>
                  </a:cubicBezTo>
                  <a:cubicBezTo>
                    <a:pt x="280" y="14"/>
                    <a:pt x="278" y="14"/>
                    <a:pt x="278" y="14"/>
                  </a:cubicBezTo>
                  <a:cubicBezTo>
                    <a:pt x="268" y="17"/>
                    <a:pt x="260" y="22"/>
                    <a:pt x="255" y="30"/>
                  </a:cubicBezTo>
                  <a:lnTo>
                    <a:pt x="253" y="33"/>
                  </a:lnTo>
                  <a:close/>
                </a:path>
              </a:pathLst>
            </a:custGeom>
            <a:solidFill>
              <a:srgbClr val="FF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Freeform 968"/>
            <p:cNvSpPr>
              <a:spLocks/>
            </p:cNvSpPr>
            <p:nvPr/>
          </p:nvSpPr>
          <p:spPr bwMode="auto">
            <a:xfrm>
              <a:off x="5638" y="4459"/>
              <a:ext cx="191" cy="78"/>
            </a:xfrm>
            <a:custGeom>
              <a:avLst/>
              <a:gdLst>
                <a:gd name="T0" fmla="*/ 0 w 405"/>
                <a:gd name="T1" fmla="*/ 0 h 165"/>
                <a:gd name="T2" fmla="*/ 0 w 405"/>
                <a:gd name="T3" fmla="*/ 0 h 165"/>
                <a:gd name="T4" fmla="*/ 0 w 405"/>
                <a:gd name="T5" fmla="*/ 0 h 165"/>
                <a:gd name="T6" fmla="*/ 0 w 405"/>
                <a:gd name="T7" fmla="*/ 0 h 165"/>
                <a:gd name="T8" fmla="*/ 0 w 405"/>
                <a:gd name="T9" fmla="*/ 0 h 165"/>
                <a:gd name="T10" fmla="*/ 0 w 405"/>
                <a:gd name="T11" fmla="*/ 0 h 165"/>
                <a:gd name="T12" fmla="*/ 0 w 405"/>
                <a:gd name="T13" fmla="*/ 0 h 165"/>
                <a:gd name="T14" fmla="*/ 0 w 405"/>
                <a:gd name="T15" fmla="*/ 0 h 165"/>
                <a:gd name="T16" fmla="*/ 0 w 405"/>
                <a:gd name="T17" fmla="*/ 0 h 165"/>
                <a:gd name="T18" fmla="*/ 0 w 405"/>
                <a:gd name="T19" fmla="*/ 0 h 165"/>
                <a:gd name="T20" fmla="*/ 0 w 405"/>
                <a:gd name="T21" fmla="*/ 0 h 165"/>
                <a:gd name="T22" fmla="*/ 0 w 405"/>
                <a:gd name="T23" fmla="*/ 0 h 165"/>
                <a:gd name="T24" fmla="*/ 0 w 405"/>
                <a:gd name="T25" fmla="*/ 0 h 165"/>
                <a:gd name="T26" fmla="*/ 0 w 405"/>
                <a:gd name="T27" fmla="*/ 0 h 165"/>
                <a:gd name="T28" fmla="*/ 0 w 405"/>
                <a:gd name="T29" fmla="*/ 0 h 165"/>
                <a:gd name="T30" fmla="*/ 0 w 405"/>
                <a:gd name="T31" fmla="*/ 0 h 165"/>
                <a:gd name="T32" fmla="*/ 0 w 405"/>
                <a:gd name="T33" fmla="*/ 0 h 165"/>
                <a:gd name="T34" fmla="*/ 0 w 405"/>
                <a:gd name="T35" fmla="*/ 0 h 165"/>
                <a:gd name="T36" fmla="*/ 0 w 405"/>
                <a:gd name="T37" fmla="*/ 0 h 165"/>
                <a:gd name="T38" fmla="*/ 0 w 405"/>
                <a:gd name="T39" fmla="*/ 0 h 165"/>
                <a:gd name="T40" fmla="*/ 0 w 405"/>
                <a:gd name="T41" fmla="*/ 0 h 165"/>
                <a:gd name="T42" fmla="*/ 0 w 405"/>
                <a:gd name="T43" fmla="*/ 0 h 165"/>
                <a:gd name="T44" fmla="*/ 0 w 405"/>
                <a:gd name="T45" fmla="*/ 0 h 165"/>
                <a:gd name="T46" fmla="*/ 0 w 405"/>
                <a:gd name="T47" fmla="*/ 0 h 1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5"/>
                <a:gd name="T73" fmla="*/ 0 h 165"/>
                <a:gd name="T74" fmla="*/ 405 w 405"/>
                <a:gd name="T75" fmla="*/ 165 h 16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5" h="165">
                  <a:moveTo>
                    <a:pt x="387" y="131"/>
                  </a:moveTo>
                  <a:cubicBezTo>
                    <a:pt x="261" y="131"/>
                    <a:pt x="261" y="131"/>
                    <a:pt x="261" y="131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60" y="30"/>
                    <a:pt x="260" y="30"/>
                    <a:pt x="260" y="30"/>
                  </a:cubicBezTo>
                  <a:cubicBezTo>
                    <a:pt x="266" y="22"/>
                    <a:pt x="264" y="11"/>
                    <a:pt x="256" y="6"/>
                  </a:cubicBezTo>
                  <a:cubicBezTo>
                    <a:pt x="249" y="0"/>
                    <a:pt x="238" y="2"/>
                    <a:pt x="232" y="9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03" y="50"/>
                    <a:pt x="203" y="50"/>
                    <a:pt x="203" y="50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67" y="2"/>
                    <a:pt x="157" y="0"/>
                    <a:pt x="149" y="6"/>
                  </a:cubicBezTo>
                  <a:cubicBezTo>
                    <a:pt x="141" y="11"/>
                    <a:pt x="140" y="22"/>
                    <a:pt x="145" y="30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8" y="131"/>
                    <a:pt x="0" y="139"/>
                    <a:pt x="0" y="148"/>
                  </a:cubicBezTo>
                  <a:cubicBezTo>
                    <a:pt x="0" y="158"/>
                    <a:pt x="8" y="165"/>
                    <a:pt x="18" y="165"/>
                  </a:cubicBezTo>
                  <a:cubicBezTo>
                    <a:pt x="152" y="165"/>
                    <a:pt x="152" y="165"/>
                    <a:pt x="152" y="165"/>
                  </a:cubicBezTo>
                  <a:cubicBezTo>
                    <a:pt x="158" y="165"/>
                    <a:pt x="163" y="163"/>
                    <a:pt x="166" y="158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39" y="158"/>
                    <a:pt x="239" y="158"/>
                    <a:pt x="239" y="158"/>
                  </a:cubicBezTo>
                  <a:cubicBezTo>
                    <a:pt x="242" y="163"/>
                    <a:pt x="247" y="165"/>
                    <a:pt x="253" y="165"/>
                  </a:cubicBezTo>
                  <a:cubicBezTo>
                    <a:pt x="387" y="165"/>
                    <a:pt x="387" y="165"/>
                    <a:pt x="387" y="165"/>
                  </a:cubicBezTo>
                  <a:cubicBezTo>
                    <a:pt x="397" y="165"/>
                    <a:pt x="405" y="158"/>
                    <a:pt x="405" y="148"/>
                  </a:cubicBezTo>
                  <a:cubicBezTo>
                    <a:pt x="405" y="139"/>
                    <a:pt x="397" y="131"/>
                    <a:pt x="387" y="1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406" name="Group 953"/>
          <p:cNvGrpSpPr>
            <a:grpSpLocks/>
          </p:cNvGrpSpPr>
          <p:nvPr/>
        </p:nvGrpSpPr>
        <p:grpSpPr bwMode="auto">
          <a:xfrm>
            <a:off x="7921625" y="3057525"/>
            <a:ext cx="425450" cy="423863"/>
            <a:chOff x="4418" y="2435"/>
            <a:chExt cx="268" cy="267"/>
          </a:xfrm>
        </p:grpSpPr>
        <p:sp>
          <p:nvSpPr>
            <p:cNvPr id="16479" name="Freeform 954"/>
            <p:cNvSpPr>
              <a:spLocks/>
            </p:cNvSpPr>
            <p:nvPr/>
          </p:nvSpPr>
          <p:spPr bwMode="auto">
            <a:xfrm>
              <a:off x="4421" y="2438"/>
              <a:ext cx="261" cy="262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4"/>
                <a:gd name="T28" fmla="*/ 0 h 554"/>
                <a:gd name="T29" fmla="*/ 554 w 554"/>
                <a:gd name="T30" fmla="*/ 554 h 5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4" h="554">
                  <a:moveTo>
                    <a:pt x="554" y="491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8" y="554"/>
                    <a:pt x="0" y="526"/>
                    <a:pt x="0" y="49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2"/>
                  </a:cubicBezTo>
                  <a:lnTo>
                    <a:pt x="554" y="491"/>
                  </a:lnTo>
                  <a:close/>
                </a:path>
              </a:pathLst>
            </a:custGeom>
            <a:gradFill rotWithShape="0">
              <a:gsLst>
                <a:gs pos="0">
                  <a:srgbClr val="FFBF7D"/>
                </a:gs>
                <a:gs pos="100000">
                  <a:srgbClr val="FF82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55"/>
            <p:cNvSpPr>
              <a:spLocks noEditPoints="1"/>
            </p:cNvSpPr>
            <p:nvPr/>
          </p:nvSpPr>
          <p:spPr bwMode="auto">
            <a:xfrm>
              <a:off x="4418" y="2435"/>
              <a:ext cx="268" cy="267"/>
            </a:xfrm>
            <a:custGeom>
              <a:avLst/>
              <a:gdLst>
                <a:gd name="T0" fmla="*/ 0 w 567"/>
                <a:gd name="T1" fmla="*/ 0 h 567"/>
                <a:gd name="T2" fmla="*/ 0 w 567"/>
                <a:gd name="T3" fmla="*/ 0 h 567"/>
                <a:gd name="T4" fmla="*/ 0 w 567"/>
                <a:gd name="T5" fmla="*/ 0 h 567"/>
                <a:gd name="T6" fmla="*/ 0 w 567"/>
                <a:gd name="T7" fmla="*/ 0 h 567"/>
                <a:gd name="T8" fmla="*/ 0 w 567"/>
                <a:gd name="T9" fmla="*/ 0 h 567"/>
                <a:gd name="T10" fmla="*/ 0 w 567"/>
                <a:gd name="T11" fmla="*/ 0 h 567"/>
                <a:gd name="T12" fmla="*/ 0 w 567"/>
                <a:gd name="T13" fmla="*/ 0 h 567"/>
                <a:gd name="T14" fmla="*/ 0 w 567"/>
                <a:gd name="T15" fmla="*/ 0 h 567"/>
                <a:gd name="T16" fmla="*/ 0 w 567"/>
                <a:gd name="T17" fmla="*/ 0 h 567"/>
                <a:gd name="T18" fmla="*/ 0 w 567"/>
                <a:gd name="T19" fmla="*/ 0 h 567"/>
                <a:gd name="T20" fmla="*/ 0 w 567"/>
                <a:gd name="T21" fmla="*/ 0 h 567"/>
                <a:gd name="T22" fmla="*/ 0 w 567"/>
                <a:gd name="T23" fmla="*/ 0 h 567"/>
                <a:gd name="T24" fmla="*/ 0 w 567"/>
                <a:gd name="T25" fmla="*/ 0 h 567"/>
                <a:gd name="T26" fmla="*/ 0 w 567"/>
                <a:gd name="T27" fmla="*/ 0 h 567"/>
                <a:gd name="T28" fmla="*/ 0 w 567"/>
                <a:gd name="T29" fmla="*/ 0 h 567"/>
                <a:gd name="T30" fmla="*/ 0 w 567"/>
                <a:gd name="T31" fmla="*/ 0 h 567"/>
                <a:gd name="T32" fmla="*/ 0 w 567"/>
                <a:gd name="T33" fmla="*/ 0 h 567"/>
                <a:gd name="T34" fmla="*/ 0 w 567"/>
                <a:gd name="T35" fmla="*/ 0 h 567"/>
                <a:gd name="T36" fmla="*/ 0 w 567"/>
                <a:gd name="T37" fmla="*/ 0 h 567"/>
                <a:gd name="T38" fmla="*/ 0 w 567"/>
                <a:gd name="T39" fmla="*/ 0 h 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7"/>
                <a:gd name="T61" fmla="*/ 0 h 567"/>
                <a:gd name="T62" fmla="*/ 567 w 567"/>
                <a:gd name="T63" fmla="*/ 567 h 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0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70"/>
                    <a:pt x="554" y="70"/>
                    <a:pt x="554" y="70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8"/>
                    <a:pt x="13" y="69"/>
                  </a:cubicBezTo>
                  <a:close/>
                </a:path>
              </a:pathLst>
            </a:custGeom>
            <a:solidFill>
              <a:srgbClr val="FF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56"/>
            <p:cNvSpPr>
              <a:spLocks noEditPoints="1"/>
            </p:cNvSpPr>
            <p:nvPr/>
          </p:nvSpPr>
          <p:spPr bwMode="auto">
            <a:xfrm>
              <a:off x="4444" y="2467"/>
              <a:ext cx="215" cy="204"/>
            </a:xfrm>
            <a:custGeom>
              <a:avLst/>
              <a:gdLst>
                <a:gd name="T0" fmla="*/ 0 w 455"/>
                <a:gd name="T1" fmla="*/ 0 h 432"/>
                <a:gd name="T2" fmla="*/ 0 w 455"/>
                <a:gd name="T3" fmla="*/ 0 h 432"/>
                <a:gd name="T4" fmla="*/ 0 w 455"/>
                <a:gd name="T5" fmla="*/ 0 h 432"/>
                <a:gd name="T6" fmla="*/ 0 w 455"/>
                <a:gd name="T7" fmla="*/ 0 h 432"/>
                <a:gd name="T8" fmla="*/ 0 w 455"/>
                <a:gd name="T9" fmla="*/ 0 h 432"/>
                <a:gd name="T10" fmla="*/ 0 w 455"/>
                <a:gd name="T11" fmla="*/ 0 h 432"/>
                <a:gd name="T12" fmla="*/ 0 w 455"/>
                <a:gd name="T13" fmla="*/ 0 h 432"/>
                <a:gd name="T14" fmla="*/ 0 w 455"/>
                <a:gd name="T15" fmla="*/ 0 h 432"/>
                <a:gd name="T16" fmla="*/ 0 w 455"/>
                <a:gd name="T17" fmla="*/ 0 h 432"/>
                <a:gd name="T18" fmla="*/ 0 w 455"/>
                <a:gd name="T19" fmla="*/ 0 h 432"/>
                <a:gd name="T20" fmla="*/ 0 w 455"/>
                <a:gd name="T21" fmla="*/ 0 h 432"/>
                <a:gd name="T22" fmla="*/ 0 w 455"/>
                <a:gd name="T23" fmla="*/ 0 h 432"/>
                <a:gd name="T24" fmla="*/ 0 w 455"/>
                <a:gd name="T25" fmla="*/ 0 h 432"/>
                <a:gd name="T26" fmla="*/ 0 w 455"/>
                <a:gd name="T27" fmla="*/ 0 h 432"/>
                <a:gd name="T28" fmla="*/ 0 w 455"/>
                <a:gd name="T29" fmla="*/ 0 h 432"/>
                <a:gd name="T30" fmla="*/ 0 w 455"/>
                <a:gd name="T31" fmla="*/ 0 h 432"/>
                <a:gd name="T32" fmla="*/ 0 w 455"/>
                <a:gd name="T33" fmla="*/ 0 h 432"/>
                <a:gd name="T34" fmla="*/ 0 w 455"/>
                <a:gd name="T35" fmla="*/ 0 h 432"/>
                <a:gd name="T36" fmla="*/ 0 w 455"/>
                <a:gd name="T37" fmla="*/ 0 h 432"/>
                <a:gd name="T38" fmla="*/ 0 w 455"/>
                <a:gd name="T39" fmla="*/ 0 h 432"/>
                <a:gd name="T40" fmla="*/ 0 w 455"/>
                <a:gd name="T41" fmla="*/ 0 h 432"/>
                <a:gd name="T42" fmla="*/ 0 w 455"/>
                <a:gd name="T43" fmla="*/ 0 h 432"/>
                <a:gd name="T44" fmla="*/ 0 w 455"/>
                <a:gd name="T45" fmla="*/ 0 h 432"/>
                <a:gd name="T46" fmla="*/ 0 w 455"/>
                <a:gd name="T47" fmla="*/ 0 h 432"/>
                <a:gd name="T48" fmla="*/ 0 w 455"/>
                <a:gd name="T49" fmla="*/ 0 h 432"/>
                <a:gd name="T50" fmla="*/ 0 w 455"/>
                <a:gd name="T51" fmla="*/ 0 h 432"/>
                <a:gd name="T52" fmla="*/ 0 w 455"/>
                <a:gd name="T53" fmla="*/ 0 h 432"/>
                <a:gd name="T54" fmla="*/ 0 w 455"/>
                <a:gd name="T55" fmla="*/ 0 h 432"/>
                <a:gd name="T56" fmla="*/ 0 w 455"/>
                <a:gd name="T57" fmla="*/ 0 h 432"/>
                <a:gd name="T58" fmla="*/ 0 w 455"/>
                <a:gd name="T59" fmla="*/ 0 h 432"/>
                <a:gd name="T60" fmla="*/ 0 w 455"/>
                <a:gd name="T61" fmla="*/ 0 h 432"/>
                <a:gd name="T62" fmla="*/ 0 w 455"/>
                <a:gd name="T63" fmla="*/ 0 h 432"/>
                <a:gd name="T64" fmla="*/ 0 w 455"/>
                <a:gd name="T65" fmla="*/ 0 h 432"/>
                <a:gd name="T66" fmla="*/ 0 w 455"/>
                <a:gd name="T67" fmla="*/ 0 h 432"/>
                <a:gd name="T68" fmla="*/ 0 w 455"/>
                <a:gd name="T69" fmla="*/ 0 h 432"/>
                <a:gd name="T70" fmla="*/ 0 w 455"/>
                <a:gd name="T71" fmla="*/ 0 h 432"/>
                <a:gd name="T72" fmla="*/ 0 w 455"/>
                <a:gd name="T73" fmla="*/ 0 h 432"/>
                <a:gd name="T74" fmla="*/ 0 w 455"/>
                <a:gd name="T75" fmla="*/ 0 h 432"/>
                <a:gd name="T76" fmla="*/ 0 w 455"/>
                <a:gd name="T77" fmla="*/ 0 h 432"/>
                <a:gd name="T78" fmla="*/ 0 w 455"/>
                <a:gd name="T79" fmla="*/ 0 h 4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5"/>
                <a:gd name="T121" fmla="*/ 0 h 432"/>
                <a:gd name="T122" fmla="*/ 455 w 455"/>
                <a:gd name="T123" fmla="*/ 432 h 4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5" h="432">
                  <a:moveTo>
                    <a:pt x="425" y="3"/>
                  </a:moveTo>
                  <a:cubicBezTo>
                    <a:pt x="423" y="1"/>
                    <a:pt x="421" y="0"/>
                    <a:pt x="419" y="0"/>
                  </a:cubicBezTo>
                  <a:cubicBezTo>
                    <a:pt x="414" y="0"/>
                    <a:pt x="411" y="4"/>
                    <a:pt x="411" y="8"/>
                  </a:cubicBezTo>
                  <a:cubicBezTo>
                    <a:pt x="411" y="8"/>
                    <a:pt x="411" y="14"/>
                    <a:pt x="411" y="18"/>
                  </a:cubicBezTo>
                  <a:cubicBezTo>
                    <a:pt x="411" y="19"/>
                    <a:pt x="411" y="19"/>
                    <a:pt x="411" y="19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9" y="19"/>
                    <a:pt x="229" y="19"/>
                    <a:pt x="229" y="1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8" y="19"/>
                    <a:pt x="227" y="19"/>
                    <a:pt x="227" y="19"/>
                  </a:cubicBezTo>
                  <a:cubicBezTo>
                    <a:pt x="118" y="19"/>
                    <a:pt x="30" y="108"/>
                    <a:pt x="30" y="216"/>
                  </a:cubicBezTo>
                  <a:cubicBezTo>
                    <a:pt x="30" y="281"/>
                    <a:pt x="61" y="338"/>
                    <a:pt x="109" y="374"/>
                  </a:cubicBezTo>
                  <a:cubicBezTo>
                    <a:pt x="44" y="374"/>
                    <a:pt x="44" y="374"/>
                    <a:pt x="44" y="374"/>
                  </a:cubicBezTo>
                  <a:cubicBezTo>
                    <a:pt x="44" y="371"/>
                    <a:pt x="44" y="371"/>
                    <a:pt x="44" y="371"/>
                  </a:cubicBezTo>
                  <a:cubicBezTo>
                    <a:pt x="44" y="362"/>
                    <a:pt x="44" y="362"/>
                    <a:pt x="44" y="362"/>
                  </a:cubicBezTo>
                  <a:cubicBezTo>
                    <a:pt x="44" y="357"/>
                    <a:pt x="41" y="354"/>
                    <a:pt x="36" y="354"/>
                  </a:cubicBezTo>
                  <a:cubicBezTo>
                    <a:pt x="34" y="354"/>
                    <a:pt x="32" y="355"/>
                    <a:pt x="30" y="357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30" y="429"/>
                    <a:pt x="30" y="429"/>
                    <a:pt x="30" y="429"/>
                  </a:cubicBezTo>
                  <a:cubicBezTo>
                    <a:pt x="31" y="431"/>
                    <a:pt x="34" y="432"/>
                    <a:pt x="36" y="432"/>
                  </a:cubicBezTo>
                  <a:cubicBezTo>
                    <a:pt x="41" y="432"/>
                    <a:pt x="44" y="429"/>
                    <a:pt x="44" y="424"/>
                  </a:cubicBezTo>
                  <a:cubicBezTo>
                    <a:pt x="44" y="424"/>
                    <a:pt x="44" y="419"/>
                    <a:pt x="44" y="415"/>
                  </a:cubicBezTo>
                  <a:cubicBezTo>
                    <a:pt x="44" y="413"/>
                    <a:pt x="44" y="413"/>
                    <a:pt x="44" y="413"/>
                  </a:cubicBezTo>
                  <a:cubicBezTo>
                    <a:pt x="217" y="413"/>
                    <a:pt x="217" y="413"/>
                    <a:pt x="217" y="413"/>
                  </a:cubicBezTo>
                  <a:cubicBezTo>
                    <a:pt x="219" y="413"/>
                    <a:pt x="219" y="413"/>
                    <a:pt x="219" y="413"/>
                  </a:cubicBezTo>
                  <a:cubicBezTo>
                    <a:pt x="220" y="413"/>
                    <a:pt x="220" y="413"/>
                    <a:pt x="220" y="413"/>
                  </a:cubicBezTo>
                  <a:cubicBezTo>
                    <a:pt x="222" y="413"/>
                    <a:pt x="224" y="413"/>
                    <a:pt x="227" y="413"/>
                  </a:cubicBezTo>
                  <a:cubicBezTo>
                    <a:pt x="335" y="413"/>
                    <a:pt x="423" y="325"/>
                    <a:pt x="423" y="216"/>
                  </a:cubicBezTo>
                  <a:cubicBezTo>
                    <a:pt x="423" y="152"/>
                    <a:pt x="392" y="94"/>
                    <a:pt x="344" y="59"/>
                  </a:cubicBezTo>
                  <a:cubicBezTo>
                    <a:pt x="411" y="59"/>
                    <a:pt x="411" y="59"/>
                    <a:pt x="411" y="59"/>
                  </a:cubicBezTo>
                  <a:cubicBezTo>
                    <a:pt x="411" y="61"/>
                    <a:pt x="411" y="61"/>
                    <a:pt x="411" y="61"/>
                  </a:cubicBezTo>
                  <a:cubicBezTo>
                    <a:pt x="411" y="71"/>
                    <a:pt x="411" y="71"/>
                    <a:pt x="411" y="71"/>
                  </a:cubicBezTo>
                  <a:cubicBezTo>
                    <a:pt x="411" y="75"/>
                    <a:pt x="414" y="79"/>
                    <a:pt x="419" y="79"/>
                  </a:cubicBezTo>
                  <a:cubicBezTo>
                    <a:pt x="421" y="79"/>
                    <a:pt x="423" y="78"/>
                    <a:pt x="425" y="76"/>
                  </a:cubicBezTo>
                  <a:cubicBezTo>
                    <a:pt x="455" y="39"/>
                    <a:pt x="455" y="39"/>
                    <a:pt x="455" y="39"/>
                  </a:cubicBezTo>
                  <a:lnTo>
                    <a:pt x="425" y="3"/>
                  </a:lnTo>
                  <a:close/>
                  <a:moveTo>
                    <a:pt x="384" y="216"/>
                  </a:moveTo>
                  <a:cubicBezTo>
                    <a:pt x="384" y="303"/>
                    <a:pt x="314" y="374"/>
                    <a:pt x="227" y="374"/>
                  </a:cubicBezTo>
                  <a:cubicBezTo>
                    <a:pt x="139" y="374"/>
                    <a:pt x="69" y="303"/>
                    <a:pt x="69" y="216"/>
                  </a:cubicBezTo>
                  <a:cubicBezTo>
                    <a:pt x="69" y="129"/>
                    <a:pt x="139" y="59"/>
                    <a:pt x="227" y="59"/>
                  </a:cubicBezTo>
                  <a:cubicBezTo>
                    <a:pt x="314" y="59"/>
                    <a:pt x="384" y="129"/>
                    <a:pt x="384" y="2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6407" name="Grafik 120" descr="Familie01_mde_insight_-B-proof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3138" y="2663825"/>
            <a:ext cx="15827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Grafik 10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7500" y="4268788"/>
            <a:ext cx="3603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Grafik 1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32838" y="3241675"/>
            <a:ext cx="3603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10" name="Group 201"/>
          <p:cNvGrpSpPr>
            <a:grpSpLocks/>
          </p:cNvGrpSpPr>
          <p:nvPr/>
        </p:nvGrpSpPr>
        <p:grpSpPr bwMode="auto">
          <a:xfrm>
            <a:off x="2592388" y="3979863"/>
            <a:ext cx="2016125" cy="1204912"/>
            <a:chOff x="2592961" y="3980238"/>
            <a:chExt cx="2016000" cy="1204065"/>
          </a:xfrm>
        </p:grpSpPr>
        <p:cxnSp>
          <p:nvCxnSpPr>
            <p:cNvPr id="16470" name="Gerade Verbindung 351"/>
            <p:cNvCxnSpPr>
              <a:cxnSpLocks noChangeShapeType="1"/>
            </p:cNvCxnSpPr>
            <p:nvPr/>
          </p:nvCxnSpPr>
          <p:spPr bwMode="auto">
            <a:xfrm flipV="1">
              <a:off x="3085513" y="3980238"/>
              <a:ext cx="0" cy="288000"/>
            </a:xfrm>
            <a:prstGeom prst="line">
              <a:avLst/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</p:cxnSp>
        <p:sp>
          <p:nvSpPr>
            <p:cNvPr id="301" name="AutoShape 31"/>
            <p:cNvSpPr>
              <a:spLocks noChangeArrowheads="1"/>
            </p:cNvSpPr>
            <p:nvPr/>
          </p:nvSpPr>
          <p:spPr bwMode="auto">
            <a:xfrm>
              <a:off x="2592961" y="4356211"/>
              <a:ext cx="2016000" cy="828092"/>
            </a:xfrm>
            <a:prstGeom prst="roundRect">
              <a:avLst>
                <a:gd name="adj" fmla="val 18406"/>
              </a:avLst>
            </a:prstGeom>
            <a:gradFill>
              <a:gsLst>
                <a:gs pos="0">
                  <a:schemeClr val="bg1"/>
                </a:gs>
                <a:gs pos="100000">
                  <a:srgbClr val="DADBDE"/>
                </a:gs>
              </a:gsLst>
              <a:lin ang="5400000" scaled="1"/>
            </a:gradFill>
            <a:ln>
              <a:noFill/>
              <a:headEnd/>
              <a:tailEnd/>
            </a:ln>
            <a:effectLst>
              <a:outerShdw blurRad="127000" dist="63500" dir="2700000" rotWithShape="0">
                <a:srgbClr val="000000">
                  <a:alpha val="52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r>
                <a:rPr lang="en-US" altLang="zh-CN" sz="1400" dirty="0">
                  <a:solidFill>
                    <a:schemeClr val="tx1"/>
                  </a:solidFill>
                  <a:cs typeface="Arial"/>
                </a:rPr>
                <a:t>Non-3GPP IP access</a:t>
              </a:r>
            </a:p>
          </p:txBody>
        </p:sp>
        <p:sp>
          <p:nvSpPr>
            <p:cNvPr id="294" name="Rectangle 160"/>
            <p:cNvSpPr>
              <a:spLocks noChangeArrowheads="1"/>
            </p:cNvSpPr>
            <p:nvPr/>
          </p:nvSpPr>
          <p:spPr bwMode="auto">
            <a:xfrm>
              <a:off x="3745415" y="4608446"/>
              <a:ext cx="827036" cy="287135"/>
            </a:xfrm>
            <a:prstGeom prst="roundRect">
              <a:avLst>
                <a:gd name="adj" fmla="val 42333"/>
              </a:avLst>
            </a:prstGeom>
            <a:gradFill rotWithShape="0">
              <a:gsLst>
                <a:gs pos="0">
                  <a:srgbClr val="9CE29C"/>
                </a:gs>
                <a:gs pos="100000">
                  <a:schemeClr val="accent5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defTabSz="762000" eaLnBrk="0" hangingPunct="0">
                <a:lnSpc>
                  <a:spcPct val="90000"/>
                </a:lnSpc>
                <a:spcBef>
                  <a:spcPts val="504"/>
                </a:spcBef>
                <a:buClr>
                  <a:schemeClr val="accent1"/>
                </a:buClr>
                <a:defRPr/>
              </a:pPr>
              <a:r>
                <a:rPr lang="en-US" sz="1400" dirty="0">
                  <a:cs typeface="+mn-cs"/>
                </a:rPr>
                <a:t>Trusted</a:t>
              </a:r>
            </a:p>
          </p:txBody>
        </p:sp>
        <p:sp>
          <p:nvSpPr>
            <p:cNvPr id="291" name="Rectangle 160"/>
            <p:cNvSpPr>
              <a:spLocks noChangeArrowheads="1"/>
            </p:cNvSpPr>
            <p:nvPr/>
          </p:nvSpPr>
          <p:spPr bwMode="auto">
            <a:xfrm>
              <a:off x="2629471" y="4608446"/>
              <a:ext cx="1008000" cy="287135"/>
            </a:xfrm>
            <a:prstGeom prst="roundRect">
              <a:avLst>
                <a:gd name="adj" fmla="val 42333"/>
              </a:avLst>
            </a:prstGeom>
            <a:gradFill rotWithShape="0">
              <a:gsLst>
                <a:gs pos="0">
                  <a:srgbClr val="D26E8B"/>
                </a:gs>
                <a:gs pos="100000">
                  <a:schemeClr val="accent6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defTabSz="762000" eaLnBrk="0" hangingPunct="0">
                <a:lnSpc>
                  <a:spcPct val="90000"/>
                </a:lnSpc>
                <a:spcBef>
                  <a:spcPts val="504"/>
                </a:spcBef>
                <a:buClr>
                  <a:schemeClr val="accent1"/>
                </a:buClr>
                <a:defRPr/>
              </a:pPr>
              <a:r>
                <a:rPr lang="en-US" sz="1400" dirty="0">
                  <a:solidFill>
                    <a:schemeClr val="bg1"/>
                  </a:solidFill>
                  <a:cs typeface="+mn-cs"/>
                </a:rPr>
                <a:t>Untrusted</a:t>
              </a:r>
            </a:p>
          </p:txBody>
        </p:sp>
        <p:cxnSp>
          <p:nvCxnSpPr>
            <p:cNvPr id="16474" name="Gerade Verbindung 126"/>
            <p:cNvCxnSpPr>
              <a:cxnSpLocks noChangeShapeType="1"/>
            </p:cNvCxnSpPr>
            <p:nvPr/>
          </p:nvCxnSpPr>
          <p:spPr bwMode="auto">
            <a:xfrm flipV="1">
              <a:off x="4047939" y="3980238"/>
              <a:ext cx="0" cy="288000"/>
            </a:xfrm>
            <a:prstGeom prst="line">
              <a:avLst/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</p:cxnSp>
        <p:pic>
          <p:nvPicPr>
            <p:cNvPr id="16475" name="Grafik 12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5914" y="4080566"/>
              <a:ext cx="433496" cy="433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76" name="Grafik 12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24812" y="4080566"/>
              <a:ext cx="433496" cy="433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77" name="Grafik 12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52301" y="4262675"/>
              <a:ext cx="360326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78" name="Grafik 12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03771" y="4262675"/>
              <a:ext cx="360326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411" name="Text Box 138"/>
          <p:cNvSpPr txBox="1">
            <a:spLocks noChangeArrowheads="1"/>
          </p:cNvSpPr>
          <p:nvPr/>
        </p:nvSpPr>
        <p:spPr bwMode="auto">
          <a:xfrm>
            <a:off x="3397250" y="3082925"/>
            <a:ext cx="1247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2075" indent="-92075">
              <a:spcBef>
                <a:spcPct val="30000"/>
              </a:spcBef>
              <a:buFont typeface="Arial" charset="0"/>
              <a:buNone/>
            </a:pPr>
            <a:r>
              <a:rPr lang="en-US" sz="1400">
                <a:solidFill>
                  <a:schemeClr val="bg2"/>
                </a:solidFill>
                <a:ea typeface="MS PGothic" pitchFamily="34" charset="-128"/>
              </a:rPr>
              <a:t>GSM/3G/LTE</a:t>
            </a:r>
          </a:p>
        </p:txBody>
      </p:sp>
      <p:grpSp>
        <p:nvGrpSpPr>
          <p:cNvPr id="16412" name="Gruppieren 486"/>
          <p:cNvGrpSpPr>
            <a:grpSpLocks/>
          </p:cNvGrpSpPr>
          <p:nvPr/>
        </p:nvGrpSpPr>
        <p:grpSpPr bwMode="auto">
          <a:xfrm>
            <a:off x="2671763" y="3355975"/>
            <a:ext cx="1504950" cy="352425"/>
            <a:chOff x="5739092" y="1662775"/>
            <a:chExt cx="1898676" cy="445002"/>
          </a:xfrm>
        </p:grpSpPr>
        <p:sp>
          <p:nvSpPr>
            <p:cNvPr id="140" name="Oval 219"/>
            <p:cNvSpPr>
              <a:spLocks noChangeArrowheads="1"/>
            </p:cNvSpPr>
            <p:nvPr/>
          </p:nvSpPr>
          <p:spPr bwMode="gray">
            <a:xfrm>
              <a:off x="5797173" y="1690838"/>
              <a:ext cx="1770495" cy="338763"/>
            </a:xfrm>
            <a:prstGeom prst="ellipse">
              <a:avLst/>
            </a:prstGeom>
            <a:gradFill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 defTabSz="762000">
                <a:defRPr/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16468" name="Grafik 140" descr="netz3.png"/>
            <p:cNvPicPr>
              <a:picLocks noChangeAspect="1"/>
            </p:cNvPicPr>
            <p:nvPr/>
          </p:nvPicPr>
          <p:blipFill>
            <a:blip r:embed="rId7" cstate="print"/>
            <a:srcRect l="2742" t="39212" r="9528" b="44891"/>
            <a:stretch>
              <a:fillRect/>
            </a:stretch>
          </p:blipFill>
          <p:spPr bwMode="auto">
            <a:xfrm>
              <a:off x="5739092" y="1662775"/>
              <a:ext cx="1898676" cy="445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69" name="Oval 219"/>
            <p:cNvSpPr>
              <a:spLocks noChangeArrowheads="1"/>
            </p:cNvSpPr>
            <p:nvPr/>
          </p:nvSpPr>
          <p:spPr bwMode="gray">
            <a:xfrm>
              <a:off x="5797550" y="1691911"/>
              <a:ext cx="1771826" cy="339166"/>
            </a:xfrm>
            <a:prstGeom prst="ellips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defTabSz="762000"/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6413" name="Group 927"/>
          <p:cNvGrpSpPr>
            <a:grpSpLocks/>
          </p:cNvGrpSpPr>
          <p:nvPr/>
        </p:nvGrpSpPr>
        <p:grpSpPr bwMode="auto">
          <a:xfrm>
            <a:off x="3001963" y="3057525"/>
            <a:ext cx="425450" cy="425450"/>
            <a:chOff x="4424" y="0"/>
            <a:chExt cx="268" cy="268"/>
          </a:xfrm>
        </p:grpSpPr>
        <p:sp>
          <p:nvSpPr>
            <p:cNvPr id="16452" name="Freeform 928"/>
            <p:cNvSpPr>
              <a:spLocks/>
            </p:cNvSpPr>
            <p:nvPr/>
          </p:nvSpPr>
          <p:spPr bwMode="auto">
            <a:xfrm>
              <a:off x="4427" y="3"/>
              <a:ext cx="262" cy="261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4"/>
                <a:gd name="T28" fmla="*/ 0 h 554"/>
                <a:gd name="T29" fmla="*/ 554 w 554"/>
                <a:gd name="T30" fmla="*/ 554 h 5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4" h="554">
                  <a:moveTo>
                    <a:pt x="554" y="492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9" y="554"/>
                    <a:pt x="0" y="526"/>
                    <a:pt x="0" y="49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9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3"/>
                  </a:cubicBezTo>
                  <a:lnTo>
                    <a:pt x="554" y="492"/>
                  </a:lnTo>
                  <a:close/>
                </a:path>
              </a:pathLst>
            </a:custGeom>
            <a:gradFill rotWithShape="0">
              <a:gsLst>
                <a:gs pos="0">
                  <a:srgbClr val="FFBF7D"/>
                </a:gs>
                <a:gs pos="100000">
                  <a:srgbClr val="FF82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929"/>
            <p:cNvSpPr>
              <a:spLocks noEditPoints="1"/>
            </p:cNvSpPr>
            <p:nvPr/>
          </p:nvSpPr>
          <p:spPr bwMode="auto">
            <a:xfrm>
              <a:off x="4424" y="0"/>
              <a:ext cx="268" cy="268"/>
            </a:xfrm>
            <a:custGeom>
              <a:avLst/>
              <a:gdLst>
                <a:gd name="T0" fmla="*/ 0 w 567"/>
                <a:gd name="T1" fmla="*/ 0 h 567"/>
                <a:gd name="T2" fmla="*/ 0 w 567"/>
                <a:gd name="T3" fmla="*/ 0 h 567"/>
                <a:gd name="T4" fmla="*/ 0 w 567"/>
                <a:gd name="T5" fmla="*/ 0 h 567"/>
                <a:gd name="T6" fmla="*/ 0 w 567"/>
                <a:gd name="T7" fmla="*/ 0 h 567"/>
                <a:gd name="T8" fmla="*/ 0 w 567"/>
                <a:gd name="T9" fmla="*/ 0 h 567"/>
                <a:gd name="T10" fmla="*/ 0 w 567"/>
                <a:gd name="T11" fmla="*/ 0 h 567"/>
                <a:gd name="T12" fmla="*/ 0 w 567"/>
                <a:gd name="T13" fmla="*/ 0 h 567"/>
                <a:gd name="T14" fmla="*/ 0 w 567"/>
                <a:gd name="T15" fmla="*/ 0 h 567"/>
                <a:gd name="T16" fmla="*/ 0 w 567"/>
                <a:gd name="T17" fmla="*/ 0 h 567"/>
                <a:gd name="T18" fmla="*/ 0 w 567"/>
                <a:gd name="T19" fmla="*/ 0 h 567"/>
                <a:gd name="T20" fmla="*/ 0 w 567"/>
                <a:gd name="T21" fmla="*/ 0 h 567"/>
                <a:gd name="T22" fmla="*/ 0 w 567"/>
                <a:gd name="T23" fmla="*/ 0 h 567"/>
                <a:gd name="T24" fmla="*/ 0 w 567"/>
                <a:gd name="T25" fmla="*/ 0 h 567"/>
                <a:gd name="T26" fmla="*/ 0 w 567"/>
                <a:gd name="T27" fmla="*/ 0 h 567"/>
                <a:gd name="T28" fmla="*/ 0 w 567"/>
                <a:gd name="T29" fmla="*/ 0 h 567"/>
                <a:gd name="T30" fmla="*/ 0 w 567"/>
                <a:gd name="T31" fmla="*/ 0 h 567"/>
                <a:gd name="T32" fmla="*/ 0 w 567"/>
                <a:gd name="T33" fmla="*/ 0 h 567"/>
                <a:gd name="T34" fmla="*/ 0 w 567"/>
                <a:gd name="T35" fmla="*/ 0 h 567"/>
                <a:gd name="T36" fmla="*/ 0 w 567"/>
                <a:gd name="T37" fmla="*/ 0 h 567"/>
                <a:gd name="T38" fmla="*/ 0 w 567"/>
                <a:gd name="T39" fmla="*/ 0 h 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7"/>
                <a:gd name="T61" fmla="*/ 0 h 567"/>
                <a:gd name="T62" fmla="*/ 567 w 567"/>
                <a:gd name="T63" fmla="*/ 567 h 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0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8"/>
                    <a:pt x="13" y="69"/>
                  </a:cubicBezTo>
                  <a:close/>
                </a:path>
              </a:pathLst>
            </a:custGeom>
            <a:solidFill>
              <a:srgbClr val="FF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930"/>
            <p:cNvSpPr>
              <a:spLocks/>
            </p:cNvSpPr>
            <p:nvPr/>
          </p:nvSpPr>
          <p:spPr bwMode="auto">
            <a:xfrm>
              <a:off x="4608" y="65"/>
              <a:ext cx="17" cy="58"/>
            </a:xfrm>
            <a:custGeom>
              <a:avLst/>
              <a:gdLst>
                <a:gd name="T0" fmla="*/ 0 w 36"/>
                <a:gd name="T1" fmla="*/ 0 h 122"/>
                <a:gd name="T2" fmla="*/ 0 w 36"/>
                <a:gd name="T3" fmla="*/ 0 h 122"/>
                <a:gd name="T4" fmla="*/ 0 w 36"/>
                <a:gd name="T5" fmla="*/ 0 h 122"/>
                <a:gd name="T6" fmla="*/ 0 w 36"/>
                <a:gd name="T7" fmla="*/ 0 h 122"/>
                <a:gd name="T8" fmla="*/ 0 w 36"/>
                <a:gd name="T9" fmla="*/ 0 h 122"/>
                <a:gd name="T10" fmla="*/ 0 w 36"/>
                <a:gd name="T11" fmla="*/ 0 h 122"/>
                <a:gd name="T12" fmla="*/ 0 w 36"/>
                <a:gd name="T13" fmla="*/ 0 h 122"/>
                <a:gd name="T14" fmla="*/ 0 w 36"/>
                <a:gd name="T15" fmla="*/ 0 h 122"/>
                <a:gd name="T16" fmla="*/ 0 w 36"/>
                <a:gd name="T17" fmla="*/ 0 h 122"/>
                <a:gd name="T18" fmla="*/ 0 w 36"/>
                <a:gd name="T19" fmla="*/ 0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122"/>
                <a:gd name="T32" fmla="*/ 36 w 36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122">
                  <a:moveTo>
                    <a:pt x="2" y="120"/>
                  </a:moveTo>
                  <a:cubicBezTo>
                    <a:pt x="0" y="117"/>
                    <a:pt x="0" y="113"/>
                    <a:pt x="2" y="111"/>
                  </a:cubicBezTo>
                  <a:cubicBezTo>
                    <a:pt x="15" y="98"/>
                    <a:pt x="23" y="80"/>
                    <a:pt x="23" y="61"/>
                  </a:cubicBezTo>
                  <a:cubicBezTo>
                    <a:pt x="23" y="42"/>
                    <a:pt x="15" y="24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6" y="17"/>
                    <a:pt x="36" y="38"/>
                    <a:pt x="36" y="61"/>
                  </a:cubicBezTo>
                  <a:cubicBezTo>
                    <a:pt x="36" y="84"/>
                    <a:pt x="26" y="105"/>
                    <a:pt x="11" y="120"/>
                  </a:cubicBezTo>
                  <a:cubicBezTo>
                    <a:pt x="10" y="121"/>
                    <a:pt x="8" y="122"/>
                    <a:pt x="7" y="122"/>
                  </a:cubicBezTo>
                  <a:cubicBezTo>
                    <a:pt x="5" y="122"/>
                    <a:pt x="3" y="121"/>
                    <a:pt x="2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931"/>
            <p:cNvSpPr>
              <a:spLocks/>
            </p:cNvSpPr>
            <p:nvPr/>
          </p:nvSpPr>
          <p:spPr bwMode="auto">
            <a:xfrm>
              <a:off x="4618" y="52"/>
              <a:ext cx="22" cy="84"/>
            </a:xfrm>
            <a:custGeom>
              <a:avLst/>
              <a:gdLst>
                <a:gd name="T0" fmla="*/ 0 w 47"/>
                <a:gd name="T1" fmla="*/ 0 h 176"/>
                <a:gd name="T2" fmla="*/ 0 w 47"/>
                <a:gd name="T3" fmla="*/ 0 h 176"/>
                <a:gd name="T4" fmla="*/ 0 w 47"/>
                <a:gd name="T5" fmla="*/ 0 h 176"/>
                <a:gd name="T6" fmla="*/ 0 w 47"/>
                <a:gd name="T7" fmla="*/ 0 h 176"/>
                <a:gd name="T8" fmla="*/ 0 w 47"/>
                <a:gd name="T9" fmla="*/ 0 h 176"/>
                <a:gd name="T10" fmla="*/ 0 w 47"/>
                <a:gd name="T11" fmla="*/ 0 h 176"/>
                <a:gd name="T12" fmla="*/ 0 w 47"/>
                <a:gd name="T13" fmla="*/ 0 h 176"/>
                <a:gd name="T14" fmla="*/ 0 w 47"/>
                <a:gd name="T15" fmla="*/ 0 h 176"/>
                <a:gd name="T16" fmla="*/ 0 w 47"/>
                <a:gd name="T17" fmla="*/ 0 h 176"/>
                <a:gd name="T18" fmla="*/ 0 w 47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176"/>
                <a:gd name="T32" fmla="*/ 47 w 47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176">
                  <a:moveTo>
                    <a:pt x="2" y="174"/>
                  </a:moveTo>
                  <a:cubicBezTo>
                    <a:pt x="0" y="171"/>
                    <a:pt x="0" y="167"/>
                    <a:pt x="2" y="165"/>
                  </a:cubicBezTo>
                  <a:cubicBezTo>
                    <a:pt x="22" y="145"/>
                    <a:pt x="34" y="118"/>
                    <a:pt x="34" y="88"/>
                  </a:cubicBezTo>
                  <a:cubicBezTo>
                    <a:pt x="34" y="58"/>
                    <a:pt x="22" y="31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33" y="24"/>
                    <a:pt x="47" y="55"/>
                    <a:pt x="47" y="88"/>
                  </a:cubicBezTo>
                  <a:cubicBezTo>
                    <a:pt x="47" y="122"/>
                    <a:pt x="33" y="152"/>
                    <a:pt x="12" y="174"/>
                  </a:cubicBezTo>
                  <a:cubicBezTo>
                    <a:pt x="10" y="175"/>
                    <a:pt x="9" y="176"/>
                    <a:pt x="7" y="176"/>
                  </a:cubicBezTo>
                  <a:cubicBezTo>
                    <a:pt x="5" y="176"/>
                    <a:pt x="4" y="175"/>
                    <a:pt x="2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932"/>
            <p:cNvSpPr>
              <a:spLocks/>
            </p:cNvSpPr>
            <p:nvPr/>
          </p:nvSpPr>
          <p:spPr bwMode="auto">
            <a:xfrm>
              <a:off x="4629" y="39"/>
              <a:ext cx="27" cy="109"/>
            </a:xfrm>
            <a:custGeom>
              <a:avLst/>
              <a:gdLst>
                <a:gd name="T0" fmla="*/ 0 w 58"/>
                <a:gd name="T1" fmla="*/ 0 h 231"/>
                <a:gd name="T2" fmla="*/ 0 w 58"/>
                <a:gd name="T3" fmla="*/ 0 h 231"/>
                <a:gd name="T4" fmla="*/ 0 w 58"/>
                <a:gd name="T5" fmla="*/ 0 h 231"/>
                <a:gd name="T6" fmla="*/ 0 w 58"/>
                <a:gd name="T7" fmla="*/ 0 h 231"/>
                <a:gd name="T8" fmla="*/ 0 w 58"/>
                <a:gd name="T9" fmla="*/ 0 h 231"/>
                <a:gd name="T10" fmla="*/ 0 w 58"/>
                <a:gd name="T11" fmla="*/ 0 h 231"/>
                <a:gd name="T12" fmla="*/ 0 w 58"/>
                <a:gd name="T13" fmla="*/ 0 h 231"/>
                <a:gd name="T14" fmla="*/ 0 w 58"/>
                <a:gd name="T15" fmla="*/ 0 h 231"/>
                <a:gd name="T16" fmla="*/ 0 w 58"/>
                <a:gd name="T17" fmla="*/ 0 h 231"/>
                <a:gd name="T18" fmla="*/ 0 w 58"/>
                <a:gd name="T19" fmla="*/ 0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31"/>
                <a:gd name="T32" fmla="*/ 58 w 58"/>
                <a:gd name="T33" fmla="*/ 231 h 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31">
                  <a:moveTo>
                    <a:pt x="2" y="229"/>
                  </a:moveTo>
                  <a:cubicBezTo>
                    <a:pt x="0" y="226"/>
                    <a:pt x="0" y="222"/>
                    <a:pt x="2" y="220"/>
                  </a:cubicBezTo>
                  <a:cubicBezTo>
                    <a:pt x="29" y="193"/>
                    <a:pt x="45" y="157"/>
                    <a:pt x="45" y="116"/>
                  </a:cubicBezTo>
                  <a:cubicBezTo>
                    <a:pt x="45" y="75"/>
                    <a:pt x="29" y="39"/>
                    <a:pt x="2" y="12"/>
                  </a:cubicBezTo>
                  <a:cubicBezTo>
                    <a:pt x="0" y="10"/>
                    <a:pt x="0" y="6"/>
                    <a:pt x="2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1" y="32"/>
                    <a:pt x="58" y="72"/>
                    <a:pt x="58" y="116"/>
                  </a:cubicBezTo>
                  <a:cubicBezTo>
                    <a:pt x="58" y="160"/>
                    <a:pt x="41" y="200"/>
                    <a:pt x="12" y="229"/>
                  </a:cubicBezTo>
                  <a:cubicBezTo>
                    <a:pt x="10" y="230"/>
                    <a:pt x="9" y="231"/>
                    <a:pt x="7" y="231"/>
                  </a:cubicBezTo>
                  <a:cubicBezTo>
                    <a:pt x="5" y="231"/>
                    <a:pt x="4" y="230"/>
                    <a:pt x="2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933"/>
            <p:cNvSpPr>
              <a:spLocks/>
            </p:cNvSpPr>
            <p:nvPr/>
          </p:nvSpPr>
          <p:spPr bwMode="auto">
            <a:xfrm>
              <a:off x="4639" y="26"/>
              <a:ext cx="33" cy="135"/>
            </a:xfrm>
            <a:custGeom>
              <a:avLst/>
              <a:gdLst>
                <a:gd name="T0" fmla="*/ 0 w 70"/>
                <a:gd name="T1" fmla="*/ 0 h 285"/>
                <a:gd name="T2" fmla="*/ 0 w 70"/>
                <a:gd name="T3" fmla="*/ 0 h 285"/>
                <a:gd name="T4" fmla="*/ 0 w 70"/>
                <a:gd name="T5" fmla="*/ 0 h 285"/>
                <a:gd name="T6" fmla="*/ 0 w 70"/>
                <a:gd name="T7" fmla="*/ 0 h 285"/>
                <a:gd name="T8" fmla="*/ 0 w 70"/>
                <a:gd name="T9" fmla="*/ 0 h 285"/>
                <a:gd name="T10" fmla="*/ 0 w 70"/>
                <a:gd name="T11" fmla="*/ 0 h 285"/>
                <a:gd name="T12" fmla="*/ 0 w 70"/>
                <a:gd name="T13" fmla="*/ 0 h 285"/>
                <a:gd name="T14" fmla="*/ 0 w 70"/>
                <a:gd name="T15" fmla="*/ 0 h 285"/>
                <a:gd name="T16" fmla="*/ 0 w 70"/>
                <a:gd name="T17" fmla="*/ 0 h 285"/>
                <a:gd name="T18" fmla="*/ 0 w 70"/>
                <a:gd name="T19" fmla="*/ 0 h 2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285"/>
                <a:gd name="T32" fmla="*/ 70 w 70"/>
                <a:gd name="T33" fmla="*/ 285 h 2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285">
                  <a:moveTo>
                    <a:pt x="3" y="283"/>
                  </a:moveTo>
                  <a:cubicBezTo>
                    <a:pt x="0" y="281"/>
                    <a:pt x="0" y="276"/>
                    <a:pt x="3" y="274"/>
                  </a:cubicBezTo>
                  <a:cubicBezTo>
                    <a:pt x="36" y="240"/>
                    <a:pt x="57" y="194"/>
                    <a:pt x="57" y="143"/>
                  </a:cubicBezTo>
                  <a:cubicBezTo>
                    <a:pt x="57" y="92"/>
                    <a:pt x="36" y="46"/>
                    <a:pt x="3" y="12"/>
                  </a:cubicBezTo>
                  <a:cubicBezTo>
                    <a:pt x="0" y="10"/>
                    <a:pt x="0" y="5"/>
                    <a:pt x="3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8" y="39"/>
                    <a:pt x="70" y="88"/>
                    <a:pt x="70" y="143"/>
                  </a:cubicBezTo>
                  <a:cubicBezTo>
                    <a:pt x="70" y="198"/>
                    <a:pt x="48" y="247"/>
                    <a:pt x="12" y="283"/>
                  </a:cubicBezTo>
                  <a:cubicBezTo>
                    <a:pt x="11" y="284"/>
                    <a:pt x="9" y="285"/>
                    <a:pt x="7" y="285"/>
                  </a:cubicBezTo>
                  <a:cubicBezTo>
                    <a:pt x="6" y="285"/>
                    <a:pt x="4" y="284"/>
                    <a:pt x="3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Oval 934"/>
            <p:cNvSpPr>
              <a:spLocks noChangeArrowheads="1"/>
            </p:cNvSpPr>
            <p:nvPr/>
          </p:nvSpPr>
          <p:spPr bwMode="auto">
            <a:xfrm>
              <a:off x="4519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Freeform 935"/>
            <p:cNvSpPr>
              <a:spLocks/>
            </p:cNvSpPr>
            <p:nvPr/>
          </p:nvSpPr>
          <p:spPr bwMode="auto">
            <a:xfrm>
              <a:off x="4530" y="73"/>
              <a:ext cx="21" cy="40"/>
            </a:xfrm>
            <a:custGeom>
              <a:avLst/>
              <a:gdLst>
                <a:gd name="T0" fmla="*/ 0 w 43"/>
                <a:gd name="T1" fmla="*/ 0 h 85"/>
                <a:gd name="T2" fmla="*/ 0 w 43"/>
                <a:gd name="T3" fmla="*/ 0 h 85"/>
                <a:gd name="T4" fmla="*/ 0 w 43"/>
                <a:gd name="T5" fmla="*/ 0 h 85"/>
                <a:gd name="T6" fmla="*/ 0 w 43"/>
                <a:gd name="T7" fmla="*/ 0 h 85"/>
                <a:gd name="T8" fmla="*/ 0 w 43"/>
                <a:gd name="T9" fmla="*/ 0 h 85"/>
                <a:gd name="T10" fmla="*/ 0 w 43"/>
                <a:gd name="T11" fmla="*/ 0 h 85"/>
                <a:gd name="T12" fmla="*/ 0 w 43"/>
                <a:gd name="T13" fmla="*/ 0 h 85"/>
                <a:gd name="T14" fmla="*/ 0 w 43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85"/>
                <a:gd name="T26" fmla="*/ 43 w 43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85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" y="2"/>
                    <a:pt x="16" y="20"/>
                    <a:pt x="16" y="43"/>
                  </a:cubicBezTo>
                  <a:cubicBezTo>
                    <a:pt x="16" y="66"/>
                    <a:pt x="9" y="85"/>
                    <a:pt x="0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35" y="85"/>
                    <a:pt x="43" y="66"/>
                    <a:pt x="43" y="43"/>
                  </a:cubicBezTo>
                  <a:cubicBezTo>
                    <a:pt x="43" y="19"/>
                    <a:pt x="35" y="0"/>
                    <a:pt x="2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Oval 936"/>
            <p:cNvSpPr>
              <a:spLocks noChangeArrowheads="1"/>
            </p:cNvSpPr>
            <p:nvPr/>
          </p:nvSpPr>
          <p:spPr bwMode="auto">
            <a:xfrm>
              <a:off x="4585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Freeform 937"/>
            <p:cNvSpPr>
              <a:spLocks/>
            </p:cNvSpPr>
            <p:nvPr/>
          </p:nvSpPr>
          <p:spPr bwMode="auto">
            <a:xfrm>
              <a:off x="4569" y="73"/>
              <a:ext cx="19" cy="40"/>
            </a:xfrm>
            <a:custGeom>
              <a:avLst/>
              <a:gdLst>
                <a:gd name="T0" fmla="*/ 0 w 42"/>
                <a:gd name="T1" fmla="*/ 0 h 85"/>
                <a:gd name="T2" fmla="*/ 0 w 42"/>
                <a:gd name="T3" fmla="*/ 0 h 85"/>
                <a:gd name="T4" fmla="*/ 0 w 42"/>
                <a:gd name="T5" fmla="*/ 0 h 85"/>
                <a:gd name="T6" fmla="*/ 0 w 42"/>
                <a:gd name="T7" fmla="*/ 0 h 85"/>
                <a:gd name="T8" fmla="*/ 0 w 42"/>
                <a:gd name="T9" fmla="*/ 0 h 85"/>
                <a:gd name="T10" fmla="*/ 0 w 42"/>
                <a:gd name="T11" fmla="*/ 0 h 85"/>
                <a:gd name="T12" fmla="*/ 0 w 42"/>
                <a:gd name="T13" fmla="*/ 0 h 85"/>
                <a:gd name="T14" fmla="*/ 0 w 42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85"/>
                <a:gd name="T26" fmla="*/ 42 w 42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85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2"/>
                    <a:pt x="26" y="20"/>
                    <a:pt x="26" y="43"/>
                  </a:cubicBezTo>
                  <a:cubicBezTo>
                    <a:pt x="26" y="66"/>
                    <a:pt x="34" y="85"/>
                    <a:pt x="42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7" y="85"/>
                    <a:pt x="0" y="66"/>
                    <a:pt x="0" y="43"/>
                  </a:cubicBezTo>
                  <a:cubicBezTo>
                    <a:pt x="0" y="19"/>
                    <a:pt x="7" y="0"/>
                    <a:pt x="1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938"/>
            <p:cNvSpPr>
              <a:spLocks/>
            </p:cNvSpPr>
            <p:nvPr/>
          </p:nvSpPr>
          <p:spPr bwMode="auto">
            <a:xfrm>
              <a:off x="4494" y="65"/>
              <a:ext cx="17" cy="58"/>
            </a:xfrm>
            <a:custGeom>
              <a:avLst/>
              <a:gdLst>
                <a:gd name="T0" fmla="*/ 0 w 36"/>
                <a:gd name="T1" fmla="*/ 0 h 122"/>
                <a:gd name="T2" fmla="*/ 0 w 36"/>
                <a:gd name="T3" fmla="*/ 0 h 122"/>
                <a:gd name="T4" fmla="*/ 0 w 36"/>
                <a:gd name="T5" fmla="*/ 0 h 122"/>
                <a:gd name="T6" fmla="*/ 0 w 36"/>
                <a:gd name="T7" fmla="*/ 0 h 122"/>
                <a:gd name="T8" fmla="*/ 0 w 36"/>
                <a:gd name="T9" fmla="*/ 0 h 122"/>
                <a:gd name="T10" fmla="*/ 0 w 36"/>
                <a:gd name="T11" fmla="*/ 0 h 122"/>
                <a:gd name="T12" fmla="*/ 0 w 36"/>
                <a:gd name="T13" fmla="*/ 0 h 122"/>
                <a:gd name="T14" fmla="*/ 0 w 36"/>
                <a:gd name="T15" fmla="*/ 0 h 122"/>
                <a:gd name="T16" fmla="*/ 0 w 36"/>
                <a:gd name="T17" fmla="*/ 0 h 122"/>
                <a:gd name="T18" fmla="*/ 0 w 36"/>
                <a:gd name="T19" fmla="*/ 0 h 122"/>
                <a:gd name="T20" fmla="*/ 0 w 36"/>
                <a:gd name="T21" fmla="*/ 0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22"/>
                <a:gd name="T35" fmla="*/ 36 w 36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22">
                  <a:moveTo>
                    <a:pt x="24" y="120"/>
                  </a:moveTo>
                  <a:cubicBezTo>
                    <a:pt x="9" y="105"/>
                    <a:pt x="0" y="84"/>
                    <a:pt x="0" y="61"/>
                  </a:cubicBezTo>
                  <a:cubicBezTo>
                    <a:pt x="0" y="38"/>
                    <a:pt x="9" y="17"/>
                    <a:pt x="24" y="2"/>
                  </a:cubicBezTo>
                  <a:cubicBezTo>
                    <a:pt x="27" y="0"/>
                    <a:pt x="31" y="0"/>
                    <a:pt x="34" y="2"/>
                  </a:cubicBezTo>
                  <a:cubicBezTo>
                    <a:pt x="36" y="5"/>
                    <a:pt x="36" y="9"/>
                    <a:pt x="34" y="11"/>
                  </a:cubicBezTo>
                  <a:cubicBezTo>
                    <a:pt x="21" y="24"/>
                    <a:pt x="13" y="42"/>
                    <a:pt x="13" y="61"/>
                  </a:cubicBezTo>
                  <a:cubicBezTo>
                    <a:pt x="13" y="80"/>
                    <a:pt x="21" y="98"/>
                    <a:pt x="34" y="111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113"/>
                    <a:pt x="36" y="117"/>
                    <a:pt x="34" y="120"/>
                  </a:cubicBezTo>
                  <a:cubicBezTo>
                    <a:pt x="32" y="121"/>
                    <a:pt x="31" y="122"/>
                    <a:pt x="29" y="122"/>
                  </a:cubicBezTo>
                  <a:cubicBezTo>
                    <a:pt x="27" y="122"/>
                    <a:pt x="26" y="121"/>
                    <a:pt x="24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3" name="Freeform 939"/>
            <p:cNvSpPr>
              <a:spLocks/>
            </p:cNvSpPr>
            <p:nvPr/>
          </p:nvSpPr>
          <p:spPr bwMode="auto">
            <a:xfrm>
              <a:off x="4479" y="52"/>
              <a:ext cx="22" cy="84"/>
            </a:xfrm>
            <a:custGeom>
              <a:avLst/>
              <a:gdLst>
                <a:gd name="T0" fmla="*/ 0 w 47"/>
                <a:gd name="T1" fmla="*/ 0 h 176"/>
                <a:gd name="T2" fmla="*/ 0 w 47"/>
                <a:gd name="T3" fmla="*/ 0 h 176"/>
                <a:gd name="T4" fmla="*/ 0 w 47"/>
                <a:gd name="T5" fmla="*/ 0 h 176"/>
                <a:gd name="T6" fmla="*/ 0 w 47"/>
                <a:gd name="T7" fmla="*/ 0 h 176"/>
                <a:gd name="T8" fmla="*/ 0 w 47"/>
                <a:gd name="T9" fmla="*/ 0 h 176"/>
                <a:gd name="T10" fmla="*/ 0 w 47"/>
                <a:gd name="T11" fmla="*/ 0 h 176"/>
                <a:gd name="T12" fmla="*/ 0 w 47"/>
                <a:gd name="T13" fmla="*/ 0 h 176"/>
                <a:gd name="T14" fmla="*/ 0 w 47"/>
                <a:gd name="T15" fmla="*/ 0 h 176"/>
                <a:gd name="T16" fmla="*/ 0 w 47"/>
                <a:gd name="T17" fmla="*/ 0 h 176"/>
                <a:gd name="T18" fmla="*/ 0 w 47"/>
                <a:gd name="T19" fmla="*/ 0 h 176"/>
                <a:gd name="T20" fmla="*/ 0 w 47"/>
                <a:gd name="T21" fmla="*/ 0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176"/>
                <a:gd name="T35" fmla="*/ 47 w 47"/>
                <a:gd name="T36" fmla="*/ 176 h 1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176">
                  <a:moveTo>
                    <a:pt x="35" y="174"/>
                  </a:moveTo>
                  <a:cubicBezTo>
                    <a:pt x="13" y="152"/>
                    <a:pt x="0" y="122"/>
                    <a:pt x="0" y="88"/>
                  </a:cubicBezTo>
                  <a:cubicBezTo>
                    <a:pt x="0" y="55"/>
                    <a:pt x="13" y="24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8" y="0"/>
                    <a:pt x="42" y="0"/>
                    <a:pt x="44" y="2"/>
                  </a:cubicBezTo>
                  <a:cubicBezTo>
                    <a:pt x="47" y="5"/>
                    <a:pt x="47" y="9"/>
                    <a:pt x="44" y="11"/>
                  </a:cubicBezTo>
                  <a:cubicBezTo>
                    <a:pt x="25" y="31"/>
                    <a:pt x="13" y="58"/>
                    <a:pt x="13" y="88"/>
                  </a:cubicBezTo>
                  <a:cubicBezTo>
                    <a:pt x="13" y="118"/>
                    <a:pt x="25" y="145"/>
                    <a:pt x="44" y="165"/>
                  </a:cubicBezTo>
                  <a:cubicBezTo>
                    <a:pt x="47" y="167"/>
                    <a:pt x="47" y="171"/>
                    <a:pt x="44" y="174"/>
                  </a:cubicBezTo>
                  <a:cubicBezTo>
                    <a:pt x="43" y="175"/>
                    <a:pt x="42" y="176"/>
                    <a:pt x="40" y="176"/>
                  </a:cubicBezTo>
                  <a:cubicBezTo>
                    <a:pt x="38" y="176"/>
                    <a:pt x="37" y="175"/>
                    <a:pt x="35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4" name="Freeform 940"/>
            <p:cNvSpPr>
              <a:spLocks/>
            </p:cNvSpPr>
            <p:nvPr/>
          </p:nvSpPr>
          <p:spPr bwMode="auto">
            <a:xfrm>
              <a:off x="4463" y="39"/>
              <a:ext cx="28" cy="109"/>
            </a:xfrm>
            <a:custGeom>
              <a:avLst/>
              <a:gdLst>
                <a:gd name="T0" fmla="*/ 0 w 59"/>
                <a:gd name="T1" fmla="*/ 0 h 231"/>
                <a:gd name="T2" fmla="*/ 0 w 59"/>
                <a:gd name="T3" fmla="*/ 0 h 231"/>
                <a:gd name="T4" fmla="*/ 0 w 59"/>
                <a:gd name="T5" fmla="*/ 0 h 231"/>
                <a:gd name="T6" fmla="*/ 0 w 59"/>
                <a:gd name="T7" fmla="*/ 0 h 231"/>
                <a:gd name="T8" fmla="*/ 0 w 59"/>
                <a:gd name="T9" fmla="*/ 0 h 231"/>
                <a:gd name="T10" fmla="*/ 0 w 59"/>
                <a:gd name="T11" fmla="*/ 0 h 231"/>
                <a:gd name="T12" fmla="*/ 0 w 59"/>
                <a:gd name="T13" fmla="*/ 0 h 231"/>
                <a:gd name="T14" fmla="*/ 0 w 59"/>
                <a:gd name="T15" fmla="*/ 0 h 231"/>
                <a:gd name="T16" fmla="*/ 0 w 59"/>
                <a:gd name="T17" fmla="*/ 0 h 231"/>
                <a:gd name="T18" fmla="*/ 0 w 59"/>
                <a:gd name="T19" fmla="*/ 0 h 231"/>
                <a:gd name="T20" fmla="*/ 0 w 59"/>
                <a:gd name="T21" fmla="*/ 0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231"/>
                <a:gd name="T35" fmla="*/ 59 w 59"/>
                <a:gd name="T36" fmla="*/ 231 h 2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231">
                  <a:moveTo>
                    <a:pt x="47" y="229"/>
                  </a:moveTo>
                  <a:cubicBezTo>
                    <a:pt x="18" y="200"/>
                    <a:pt x="0" y="160"/>
                    <a:pt x="0" y="116"/>
                  </a:cubicBezTo>
                  <a:cubicBezTo>
                    <a:pt x="0" y="72"/>
                    <a:pt x="18" y="32"/>
                    <a:pt x="47" y="3"/>
                  </a:cubicBezTo>
                  <a:cubicBezTo>
                    <a:pt x="50" y="0"/>
                    <a:pt x="54" y="0"/>
                    <a:pt x="56" y="3"/>
                  </a:cubicBezTo>
                  <a:cubicBezTo>
                    <a:pt x="59" y="6"/>
                    <a:pt x="59" y="10"/>
                    <a:pt x="56" y="12"/>
                  </a:cubicBezTo>
                  <a:cubicBezTo>
                    <a:pt x="30" y="39"/>
                    <a:pt x="13" y="75"/>
                    <a:pt x="13" y="116"/>
                  </a:cubicBezTo>
                  <a:cubicBezTo>
                    <a:pt x="13" y="157"/>
                    <a:pt x="30" y="193"/>
                    <a:pt x="56" y="220"/>
                  </a:cubicBezTo>
                  <a:cubicBezTo>
                    <a:pt x="56" y="220"/>
                    <a:pt x="56" y="220"/>
                    <a:pt x="56" y="220"/>
                  </a:cubicBezTo>
                  <a:cubicBezTo>
                    <a:pt x="59" y="222"/>
                    <a:pt x="59" y="226"/>
                    <a:pt x="56" y="229"/>
                  </a:cubicBezTo>
                  <a:cubicBezTo>
                    <a:pt x="55" y="230"/>
                    <a:pt x="53" y="231"/>
                    <a:pt x="52" y="231"/>
                  </a:cubicBezTo>
                  <a:cubicBezTo>
                    <a:pt x="50" y="231"/>
                    <a:pt x="48" y="230"/>
                    <a:pt x="47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1"/>
            <p:cNvSpPr>
              <a:spLocks/>
            </p:cNvSpPr>
            <p:nvPr/>
          </p:nvSpPr>
          <p:spPr bwMode="auto">
            <a:xfrm>
              <a:off x="4447" y="26"/>
              <a:ext cx="33" cy="135"/>
            </a:xfrm>
            <a:custGeom>
              <a:avLst/>
              <a:gdLst>
                <a:gd name="T0" fmla="*/ 0 w 70"/>
                <a:gd name="T1" fmla="*/ 0 h 285"/>
                <a:gd name="T2" fmla="*/ 0 w 70"/>
                <a:gd name="T3" fmla="*/ 0 h 285"/>
                <a:gd name="T4" fmla="*/ 0 w 70"/>
                <a:gd name="T5" fmla="*/ 0 h 285"/>
                <a:gd name="T6" fmla="*/ 0 w 70"/>
                <a:gd name="T7" fmla="*/ 0 h 285"/>
                <a:gd name="T8" fmla="*/ 0 w 70"/>
                <a:gd name="T9" fmla="*/ 0 h 285"/>
                <a:gd name="T10" fmla="*/ 0 w 70"/>
                <a:gd name="T11" fmla="*/ 0 h 285"/>
                <a:gd name="T12" fmla="*/ 0 w 70"/>
                <a:gd name="T13" fmla="*/ 0 h 285"/>
                <a:gd name="T14" fmla="*/ 0 w 70"/>
                <a:gd name="T15" fmla="*/ 0 h 285"/>
                <a:gd name="T16" fmla="*/ 0 w 70"/>
                <a:gd name="T17" fmla="*/ 0 h 285"/>
                <a:gd name="T18" fmla="*/ 0 w 70"/>
                <a:gd name="T19" fmla="*/ 0 h 285"/>
                <a:gd name="T20" fmla="*/ 0 w 70"/>
                <a:gd name="T21" fmla="*/ 0 h 2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285"/>
                <a:gd name="T35" fmla="*/ 70 w 70"/>
                <a:gd name="T36" fmla="*/ 285 h 2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285">
                  <a:moveTo>
                    <a:pt x="58" y="283"/>
                  </a:moveTo>
                  <a:cubicBezTo>
                    <a:pt x="22" y="247"/>
                    <a:pt x="0" y="198"/>
                    <a:pt x="0" y="143"/>
                  </a:cubicBezTo>
                  <a:cubicBezTo>
                    <a:pt x="0" y="88"/>
                    <a:pt x="22" y="39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3"/>
                  </a:cubicBezTo>
                  <a:cubicBezTo>
                    <a:pt x="70" y="5"/>
                    <a:pt x="70" y="10"/>
                    <a:pt x="67" y="12"/>
                  </a:cubicBezTo>
                  <a:cubicBezTo>
                    <a:pt x="34" y="46"/>
                    <a:pt x="13" y="92"/>
                    <a:pt x="13" y="143"/>
                  </a:cubicBezTo>
                  <a:cubicBezTo>
                    <a:pt x="13" y="194"/>
                    <a:pt x="34" y="240"/>
                    <a:pt x="67" y="274"/>
                  </a:cubicBezTo>
                  <a:cubicBezTo>
                    <a:pt x="70" y="276"/>
                    <a:pt x="70" y="281"/>
                    <a:pt x="67" y="283"/>
                  </a:cubicBezTo>
                  <a:cubicBezTo>
                    <a:pt x="66" y="284"/>
                    <a:pt x="64" y="285"/>
                    <a:pt x="62" y="285"/>
                  </a:cubicBezTo>
                  <a:cubicBezTo>
                    <a:pt x="61" y="285"/>
                    <a:pt x="59" y="284"/>
                    <a:pt x="58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2"/>
            <p:cNvSpPr>
              <a:spLocks/>
            </p:cNvSpPr>
            <p:nvPr/>
          </p:nvSpPr>
          <p:spPr bwMode="auto">
            <a:xfrm>
              <a:off x="4538" y="86"/>
              <a:ext cx="43" cy="164"/>
            </a:xfrm>
            <a:custGeom>
              <a:avLst/>
              <a:gdLst>
                <a:gd name="T0" fmla="*/ 0 w 91"/>
                <a:gd name="T1" fmla="*/ 0 h 346"/>
                <a:gd name="T2" fmla="*/ 0 w 91"/>
                <a:gd name="T3" fmla="*/ 0 h 346"/>
                <a:gd name="T4" fmla="*/ 0 w 91"/>
                <a:gd name="T5" fmla="*/ 0 h 346"/>
                <a:gd name="T6" fmla="*/ 0 w 91"/>
                <a:gd name="T7" fmla="*/ 0 h 346"/>
                <a:gd name="T8" fmla="*/ 0 w 91"/>
                <a:gd name="T9" fmla="*/ 0 h 346"/>
                <a:gd name="T10" fmla="*/ 0 w 91"/>
                <a:gd name="T11" fmla="*/ 0 h 346"/>
                <a:gd name="T12" fmla="*/ 0 w 91"/>
                <a:gd name="T13" fmla="*/ 0 h 346"/>
                <a:gd name="T14" fmla="*/ 0 w 91"/>
                <a:gd name="T15" fmla="*/ 0 h 346"/>
                <a:gd name="T16" fmla="*/ 0 w 91"/>
                <a:gd name="T17" fmla="*/ 0 h 346"/>
                <a:gd name="T18" fmla="*/ 0 w 91"/>
                <a:gd name="T19" fmla="*/ 0 h 346"/>
                <a:gd name="T20" fmla="*/ 0 w 91"/>
                <a:gd name="T21" fmla="*/ 0 h 346"/>
                <a:gd name="T22" fmla="*/ 0 w 91"/>
                <a:gd name="T23" fmla="*/ 0 h 346"/>
                <a:gd name="T24" fmla="*/ 0 w 91"/>
                <a:gd name="T25" fmla="*/ 0 h 346"/>
                <a:gd name="T26" fmla="*/ 0 w 91"/>
                <a:gd name="T27" fmla="*/ 0 h 346"/>
                <a:gd name="T28" fmla="*/ 0 w 91"/>
                <a:gd name="T29" fmla="*/ 0 h 3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346"/>
                <a:gd name="T47" fmla="*/ 91 w 91"/>
                <a:gd name="T48" fmla="*/ 346 h 3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346">
                  <a:moveTo>
                    <a:pt x="53" y="173"/>
                  </a:move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0" y="0"/>
                    <a:pt x="46" y="0"/>
                  </a:cubicBezTo>
                  <a:cubicBezTo>
                    <a:pt x="43" y="0"/>
                    <a:pt x="40" y="3"/>
                    <a:pt x="40" y="6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13" y="346"/>
                    <a:pt x="13" y="346"/>
                    <a:pt x="13" y="346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40" y="346"/>
                    <a:pt x="40" y="346"/>
                    <a:pt x="40" y="346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78" y="346"/>
                    <a:pt x="78" y="346"/>
                    <a:pt x="78" y="346"/>
                  </a:cubicBezTo>
                  <a:cubicBezTo>
                    <a:pt x="91" y="346"/>
                    <a:pt x="91" y="346"/>
                    <a:pt x="91" y="346"/>
                  </a:cubicBezTo>
                  <a:cubicBezTo>
                    <a:pt x="53" y="174"/>
                    <a:pt x="53" y="174"/>
                    <a:pt x="53" y="174"/>
                  </a:cubicBezTo>
                  <a:lnTo>
                    <a:pt x="53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414" name="Group 341" descr="Tier_3_content_search"/>
          <p:cNvGrpSpPr>
            <a:grpSpLocks/>
          </p:cNvGrpSpPr>
          <p:nvPr/>
        </p:nvGrpSpPr>
        <p:grpSpPr bwMode="auto">
          <a:xfrm>
            <a:off x="8732838" y="2844800"/>
            <a:ext cx="360362" cy="358775"/>
            <a:chOff x="1838" y="6275"/>
            <a:chExt cx="263" cy="263"/>
          </a:xfrm>
        </p:grpSpPr>
        <p:sp>
          <p:nvSpPr>
            <p:cNvPr id="16445" name="Freeform 342"/>
            <p:cNvSpPr>
              <a:spLocks/>
            </p:cNvSpPr>
            <p:nvPr/>
          </p:nvSpPr>
          <p:spPr bwMode="auto">
            <a:xfrm>
              <a:off x="1841" y="6278"/>
              <a:ext cx="257" cy="256"/>
            </a:xfrm>
            <a:custGeom>
              <a:avLst/>
              <a:gdLst>
                <a:gd name="T0" fmla="*/ 9 w 333"/>
                <a:gd name="T1" fmla="*/ 8 h 332"/>
                <a:gd name="T2" fmla="*/ 8 w 333"/>
                <a:gd name="T3" fmla="*/ 9 h 332"/>
                <a:gd name="T4" fmla="*/ 2 w 333"/>
                <a:gd name="T5" fmla="*/ 9 h 332"/>
                <a:gd name="T6" fmla="*/ 0 w 333"/>
                <a:gd name="T7" fmla="*/ 8 h 332"/>
                <a:gd name="T8" fmla="*/ 0 w 333"/>
                <a:gd name="T9" fmla="*/ 2 h 332"/>
                <a:gd name="T10" fmla="*/ 2 w 333"/>
                <a:gd name="T11" fmla="*/ 0 h 332"/>
                <a:gd name="T12" fmla="*/ 8 w 333"/>
                <a:gd name="T13" fmla="*/ 0 h 332"/>
                <a:gd name="T14" fmla="*/ 9 w 333"/>
                <a:gd name="T15" fmla="*/ 2 h 332"/>
                <a:gd name="T16" fmla="*/ 9 w 333"/>
                <a:gd name="T17" fmla="*/ 8 h 3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332"/>
                <a:gd name="T29" fmla="*/ 333 w 333"/>
                <a:gd name="T30" fmla="*/ 332 h 3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332">
                  <a:moveTo>
                    <a:pt x="333" y="295"/>
                  </a:moveTo>
                  <a:cubicBezTo>
                    <a:pt x="333" y="315"/>
                    <a:pt x="316" y="332"/>
                    <a:pt x="295" y="332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17" y="332"/>
                    <a:pt x="0" y="315"/>
                    <a:pt x="0" y="29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16" y="0"/>
                    <a:pt x="333" y="17"/>
                    <a:pt x="332" y="37"/>
                  </a:cubicBezTo>
                  <a:lnTo>
                    <a:pt x="333" y="295"/>
                  </a:lnTo>
                  <a:close/>
                </a:path>
              </a:pathLst>
            </a:custGeom>
            <a:gradFill rotWithShape="0">
              <a:gsLst>
                <a:gs pos="0">
                  <a:srgbClr val="BE85D0"/>
                </a:gs>
                <a:gs pos="100000">
                  <a:srgbClr val="7F10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343"/>
            <p:cNvSpPr>
              <a:spLocks noEditPoints="1"/>
            </p:cNvSpPr>
            <p:nvPr/>
          </p:nvSpPr>
          <p:spPr bwMode="auto">
            <a:xfrm>
              <a:off x="1838" y="6275"/>
              <a:ext cx="263" cy="263"/>
            </a:xfrm>
            <a:custGeom>
              <a:avLst/>
              <a:gdLst>
                <a:gd name="T0" fmla="*/ 2 w 340"/>
                <a:gd name="T1" fmla="*/ 9 h 340"/>
                <a:gd name="T2" fmla="*/ 0 w 340"/>
                <a:gd name="T3" fmla="*/ 9 h 340"/>
                <a:gd name="T4" fmla="*/ 0 w 340"/>
                <a:gd name="T5" fmla="*/ 9 h 340"/>
                <a:gd name="T6" fmla="*/ 0 w 340"/>
                <a:gd name="T7" fmla="*/ 2 h 340"/>
                <a:gd name="T8" fmla="*/ 2 w 340"/>
                <a:gd name="T9" fmla="*/ 0 h 340"/>
                <a:gd name="T10" fmla="*/ 2 w 340"/>
                <a:gd name="T11" fmla="*/ 0 h 340"/>
                <a:gd name="T12" fmla="*/ 9 w 340"/>
                <a:gd name="T13" fmla="*/ 0 h 340"/>
                <a:gd name="T14" fmla="*/ 9 w 340"/>
                <a:gd name="T15" fmla="*/ 2 h 340"/>
                <a:gd name="T16" fmla="*/ 9 w 340"/>
                <a:gd name="T17" fmla="*/ 2 h 340"/>
                <a:gd name="T18" fmla="*/ 9 w 340"/>
                <a:gd name="T19" fmla="*/ 2 h 340"/>
                <a:gd name="T20" fmla="*/ 9 w 340"/>
                <a:gd name="T21" fmla="*/ 9 h 340"/>
                <a:gd name="T22" fmla="*/ 9 w 340"/>
                <a:gd name="T23" fmla="*/ 9 h 340"/>
                <a:gd name="T24" fmla="*/ 9 w 340"/>
                <a:gd name="T25" fmla="*/ 9 h 340"/>
                <a:gd name="T26" fmla="*/ 9 w 340"/>
                <a:gd name="T27" fmla="*/ 9 h 340"/>
                <a:gd name="T28" fmla="*/ 9 w 340"/>
                <a:gd name="T29" fmla="*/ 9 h 340"/>
                <a:gd name="T30" fmla="*/ 2 w 340"/>
                <a:gd name="T31" fmla="*/ 9 h 340"/>
                <a:gd name="T32" fmla="*/ 2 w 340"/>
                <a:gd name="T33" fmla="*/ 2 h 340"/>
                <a:gd name="T34" fmla="*/ 2 w 340"/>
                <a:gd name="T35" fmla="*/ 9 h 340"/>
                <a:gd name="T36" fmla="*/ 2 w 340"/>
                <a:gd name="T37" fmla="*/ 9 h 340"/>
                <a:gd name="T38" fmla="*/ 2 w 340"/>
                <a:gd name="T39" fmla="*/ 9 h 340"/>
                <a:gd name="T40" fmla="*/ 9 w 340"/>
                <a:gd name="T41" fmla="*/ 9 h 340"/>
                <a:gd name="T42" fmla="*/ 9 w 340"/>
                <a:gd name="T43" fmla="*/ 9 h 340"/>
                <a:gd name="T44" fmla="*/ 9 w 340"/>
                <a:gd name="T45" fmla="*/ 9 h 340"/>
                <a:gd name="T46" fmla="*/ 9 w 340"/>
                <a:gd name="T47" fmla="*/ 2 h 340"/>
                <a:gd name="T48" fmla="*/ 9 w 340"/>
                <a:gd name="T49" fmla="*/ 2 h 340"/>
                <a:gd name="T50" fmla="*/ 9 w 340"/>
                <a:gd name="T51" fmla="*/ 2 h 340"/>
                <a:gd name="T52" fmla="*/ 9 w 340"/>
                <a:gd name="T53" fmla="*/ 2 h 340"/>
                <a:gd name="T54" fmla="*/ 9 w 340"/>
                <a:gd name="T55" fmla="*/ 2 h 340"/>
                <a:gd name="T56" fmla="*/ 9 w 340"/>
                <a:gd name="T57" fmla="*/ 2 h 340"/>
                <a:gd name="T58" fmla="*/ 2 w 340"/>
                <a:gd name="T59" fmla="*/ 2 h 340"/>
                <a:gd name="T60" fmla="*/ 2 w 340"/>
                <a:gd name="T61" fmla="*/ 2 h 340"/>
                <a:gd name="T62" fmla="*/ 9 w 340"/>
                <a:gd name="T63" fmla="*/ 2 h 340"/>
                <a:gd name="T64" fmla="*/ 9 w 340"/>
                <a:gd name="T65" fmla="*/ 2 h 340"/>
                <a:gd name="T66" fmla="*/ 9 w 340"/>
                <a:gd name="T67" fmla="*/ 2 h 340"/>
                <a:gd name="T68" fmla="*/ 9 w 340"/>
                <a:gd name="T69" fmla="*/ 2 h 3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0"/>
                <a:gd name="T106" fmla="*/ 0 h 340"/>
                <a:gd name="T107" fmla="*/ 340 w 340"/>
                <a:gd name="T108" fmla="*/ 340 h 3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0" h="340">
                  <a:moveTo>
                    <a:pt x="42" y="340"/>
                  </a:moveTo>
                  <a:cubicBezTo>
                    <a:pt x="19" y="340"/>
                    <a:pt x="0" y="322"/>
                    <a:pt x="0" y="299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322" y="0"/>
                    <a:pt x="340" y="18"/>
                    <a:pt x="340" y="40"/>
                  </a:cubicBezTo>
                  <a:cubicBezTo>
                    <a:pt x="340" y="40"/>
                    <a:pt x="340" y="40"/>
                    <a:pt x="340" y="40"/>
                  </a:cubicBezTo>
                  <a:cubicBezTo>
                    <a:pt x="340" y="41"/>
                    <a:pt x="340" y="41"/>
                    <a:pt x="340" y="41"/>
                  </a:cubicBezTo>
                  <a:cubicBezTo>
                    <a:pt x="340" y="299"/>
                    <a:pt x="340" y="299"/>
                    <a:pt x="340" y="299"/>
                  </a:cubicBezTo>
                  <a:cubicBezTo>
                    <a:pt x="337" y="299"/>
                    <a:pt x="337" y="299"/>
                    <a:pt x="337" y="299"/>
                  </a:cubicBezTo>
                  <a:cubicBezTo>
                    <a:pt x="340" y="299"/>
                    <a:pt x="340" y="299"/>
                    <a:pt x="340" y="299"/>
                  </a:cubicBezTo>
                  <a:cubicBezTo>
                    <a:pt x="340" y="322"/>
                    <a:pt x="322" y="340"/>
                    <a:pt x="299" y="340"/>
                  </a:cubicBezTo>
                  <a:cubicBezTo>
                    <a:pt x="299" y="340"/>
                    <a:pt x="299" y="340"/>
                    <a:pt x="299" y="340"/>
                  </a:cubicBezTo>
                  <a:cubicBezTo>
                    <a:pt x="42" y="340"/>
                    <a:pt x="42" y="340"/>
                    <a:pt x="42" y="340"/>
                  </a:cubicBezTo>
                  <a:close/>
                  <a:moveTo>
                    <a:pt x="8" y="41"/>
                  </a:moveTo>
                  <a:cubicBezTo>
                    <a:pt x="8" y="299"/>
                    <a:pt x="8" y="299"/>
                    <a:pt x="8" y="299"/>
                  </a:cubicBezTo>
                  <a:cubicBezTo>
                    <a:pt x="8" y="317"/>
                    <a:pt x="23" y="332"/>
                    <a:pt x="42" y="332"/>
                  </a:cubicBezTo>
                  <a:cubicBezTo>
                    <a:pt x="42" y="332"/>
                    <a:pt x="42" y="332"/>
                    <a:pt x="42" y="332"/>
                  </a:cubicBezTo>
                  <a:cubicBezTo>
                    <a:pt x="299" y="332"/>
                    <a:pt x="299" y="332"/>
                    <a:pt x="299" y="332"/>
                  </a:cubicBezTo>
                  <a:cubicBezTo>
                    <a:pt x="317" y="332"/>
                    <a:pt x="333" y="317"/>
                    <a:pt x="333" y="299"/>
                  </a:cubicBezTo>
                  <a:cubicBezTo>
                    <a:pt x="333" y="299"/>
                    <a:pt x="333" y="299"/>
                    <a:pt x="333" y="299"/>
                  </a:cubicBezTo>
                  <a:cubicBezTo>
                    <a:pt x="333" y="41"/>
                    <a:pt x="333" y="41"/>
                    <a:pt x="333" y="41"/>
                  </a:cubicBezTo>
                  <a:cubicBezTo>
                    <a:pt x="333" y="41"/>
                    <a:pt x="333" y="41"/>
                    <a:pt x="333" y="41"/>
                  </a:cubicBezTo>
                  <a:cubicBezTo>
                    <a:pt x="333" y="41"/>
                    <a:pt x="333" y="41"/>
                    <a:pt x="333" y="41"/>
                  </a:cubicBezTo>
                  <a:cubicBezTo>
                    <a:pt x="333" y="41"/>
                    <a:pt x="333" y="41"/>
                    <a:pt x="333" y="41"/>
                  </a:cubicBezTo>
                  <a:cubicBezTo>
                    <a:pt x="333" y="23"/>
                    <a:pt x="317" y="8"/>
                    <a:pt x="299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23" y="8"/>
                    <a:pt x="8" y="23"/>
                    <a:pt x="8" y="41"/>
                  </a:cubicBezTo>
                  <a:close/>
                  <a:moveTo>
                    <a:pt x="340" y="41"/>
                  </a:moveTo>
                  <a:cubicBezTo>
                    <a:pt x="340" y="41"/>
                    <a:pt x="340" y="41"/>
                    <a:pt x="340" y="41"/>
                  </a:cubicBezTo>
                  <a:cubicBezTo>
                    <a:pt x="340" y="41"/>
                    <a:pt x="340" y="41"/>
                    <a:pt x="340" y="41"/>
                  </a:cubicBezTo>
                  <a:cubicBezTo>
                    <a:pt x="340" y="41"/>
                    <a:pt x="340" y="41"/>
                    <a:pt x="340" y="41"/>
                  </a:cubicBezTo>
                  <a:close/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344"/>
            <p:cNvSpPr>
              <a:spLocks noEditPoints="1"/>
            </p:cNvSpPr>
            <p:nvPr/>
          </p:nvSpPr>
          <p:spPr bwMode="auto">
            <a:xfrm>
              <a:off x="1920" y="6294"/>
              <a:ext cx="145" cy="145"/>
            </a:xfrm>
            <a:custGeom>
              <a:avLst/>
              <a:gdLst>
                <a:gd name="T0" fmla="*/ 0 w 187"/>
                <a:gd name="T1" fmla="*/ 2 h 187"/>
                <a:gd name="T2" fmla="*/ 5 w 187"/>
                <a:gd name="T3" fmla="*/ 2 h 187"/>
                <a:gd name="T4" fmla="*/ 2 w 187"/>
                <a:gd name="T5" fmla="*/ 3 h 187"/>
                <a:gd name="T6" fmla="*/ 2 w 187"/>
                <a:gd name="T7" fmla="*/ 4 h 187"/>
                <a:gd name="T8" fmla="*/ 2 w 187"/>
                <a:gd name="T9" fmla="*/ 3 h 187"/>
                <a:gd name="T10" fmla="*/ 2 w 187"/>
                <a:gd name="T11" fmla="*/ 5 h 187"/>
                <a:gd name="T12" fmla="*/ 2 w 187"/>
                <a:gd name="T13" fmla="*/ 4 h 187"/>
                <a:gd name="T14" fmla="*/ 2 w 187"/>
                <a:gd name="T15" fmla="*/ 2 h 187"/>
                <a:gd name="T16" fmla="*/ 2 w 187"/>
                <a:gd name="T17" fmla="*/ 2 h 187"/>
                <a:gd name="T18" fmla="*/ 2 w 187"/>
                <a:gd name="T19" fmla="*/ 2 h 187"/>
                <a:gd name="T20" fmla="*/ 2 w 187"/>
                <a:gd name="T21" fmla="*/ 2 h 187"/>
                <a:gd name="T22" fmla="*/ 2 w 187"/>
                <a:gd name="T23" fmla="*/ 2 h 187"/>
                <a:gd name="T24" fmla="*/ 2 w 187"/>
                <a:gd name="T25" fmla="*/ 2 h 187"/>
                <a:gd name="T26" fmla="*/ 2 w 187"/>
                <a:gd name="T27" fmla="*/ 2 h 187"/>
                <a:gd name="T28" fmla="*/ 2 w 187"/>
                <a:gd name="T29" fmla="*/ 2 h 187"/>
                <a:gd name="T30" fmla="*/ 2 w 187"/>
                <a:gd name="T31" fmla="*/ 2 h 187"/>
                <a:gd name="T32" fmla="*/ 3 w 187"/>
                <a:gd name="T33" fmla="*/ 2 h 187"/>
                <a:gd name="T34" fmla="*/ 3 w 187"/>
                <a:gd name="T35" fmla="*/ 2 h 187"/>
                <a:gd name="T36" fmla="*/ 3 w 187"/>
                <a:gd name="T37" fmla="*/ 2 h 187"/>
                <a:gd name="T38" fmla="*/ 3 w 187"/>
                <a:gd name="T39" fmla="*/ 2 h 187"/>
                <a:gd name="T40" fmla="*/ 3 w 187"/>
                <a:gd name="T41" fmla="*/ 2 h 187"/>
                <a:gd name="T42" fmla="*/ 3 w 187"/>
                <a:gd name="T43" fmla="*/ 2 h 187"/>
                <a:gd name="T44" fmla="*/ 3 w 187"/>
                <a:gd name="T45" fmla="*/ 2 h 187"/>
                <a:gd name="T46" fmla="*/ 2 w 187"/>
                <a:gd name="T47" fmla="*/ 2 h 187"/>
                <a:gd name="T48" fmla="*/ 3 w 187"/>
                <a:gd name="T49" fmla="*/ 2 h 187"/>
                <a:gd name="T50" fmla="*/ 3 w 187"/>
                <a:gd name="T51" fmla="*/ 2 h 187"/>
                <a:gd name="T52" fmla="*/ 4 w 187"/>
                <a:gd name="T53" fmla="*/ 2 h 187"/>
                <a:gd name="T54" fmla="*/ 3 w 187"/>
                <a:gd name="T55" fmla="*/ 2 h 187"/>
                <a:gd name="T56" fmla="*/ 2 w 187"/>
                <a:gd name="T57" fmla="*/ 2 h 187"/>
                <a:gd name="T58" fmla="*/ 2 w 187"/>
                <a:gd name="T59" fmla="*/ 3 h 187"/>
                <a:gd name="T60" fmla="*/ 3 w 187"/>
                <a:gd name="T61" fmla="*/ 5 h 187"/>
                <a:gd name="T62" fmla="*/ 3 w 187"/>
                <a:gd name="T63" fmla="*/ 5 h 187"/>
                <a:gd name="T64" fmla="*/ 2 w 187"/>
                <a:gd name="T65" fmla="*/ 5 h 187"/>
                <a:gd name="T66" fmla="*/ 4 w 187"/>
                <a:gd name="T67" fmla="*/ 5 h 187"/>
                <a:gd name="T68" fmla="*/ 4 w 187"/>
                <a:gd name="T69" fmla="*/ 3 h 187"/>
                <a:gd name="T70" fmla="*/ 4 w 187"/>
                <a:gd name="T71" fmla="*/ 3 h 187"/>
                <a:gd name="T72" fmla="*/ 4 w 187"/>
                <a:gd name="T73" fmla="*/ 2 h 187"/>
                <a:gd name="T74" fmla="*/ 4 w 187"/>
                <a:gd name="T75" fmla="*/ 2 h 187"/>
                <a:gd name="T76" fmla="*/ 5 w 187"/>
                <a:gd name="T77" fmla="*/ 2 h 187"/>
                <a:gd name="T78" fmla="*/ 5 w 187"/>
                <a:gd name="T79" fmla="*/ 2 h 187"/>
                <a:gd name="T80" fmla="*/ 5 w 187"/>
                <a:gd name="T81" fmla="*/ 2 h 1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7"/>
                <a:gd name="T124" fmla="*/ 0 h 187"/>
                <a:gd name="T125" fmla="*/ 187 w 187"/>
                <a:gd name="T126" fmla="*/ 187 h 1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7" h="187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45" y="187"/>
                    <a:pt x="187" y="145"/>
                    <a:pt x="187" y="94"/>
                  </a:cubicBezTo>
                  <a:cubicBezTo>
                    <a:pt x="187" y="42"/>
                    <a:pt x="145" y="0"/>
                    <a:pt x="94" y="0"/>
                  </a:cubicBezTo>
                  <a:close/>
                  <a:moveTo>
                    <a:pt x="7" y="121"/>
                  </a:moveTo>
                  <a:cubicBezTo>
                    <a:pt x="14" y="135"/>
                    <a:pt x="14" y="135"/>
                    <a:pt x="14" y="13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8" y="130"/>
                    <a:pt x="3" y="116"/>
                    <a:pt x="2" y="101"/>
                  </a:cubicBezTo>
                  <a:cubicBezTo>
                    <a:pt x="3" y="105"/>
                    <a:pt x="3" y="105"/>
                    <a:pt x="3" y="105"/>
                  </a:cubicBezTo>
                  <a:lnTo>
                    <a:pt x="7" y="121"/>
                  </a:lnTo>
                  <a:close/>
                  <a:moveTo>
                    <a:pt x="42" y="169"/>
                  </a:moveTo>
                  <a:cubicBezTo>
                    <a:pt x="43" y="160"/>
                    <a:pt x="43" y="160"/>
                    <a:pt x="43" y="160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67"/>
                    <a:pt x="20" y="66"/>
                  </a:cubicBezTo>
                  <a:cubicBezTo>
                    <a:pt x="22" y="66"/>
                    <a:pt x="29" y="65"/>
                    <a:pt x="29" y="65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59" y="7"/>
                    <a:pt x="76" y="2"/>
                    <a:pt x="94" y="2"/>
                  </a:cubicBezTo>
                  <a:cubicBezTo>
                    <a:pt x="107" y="2"/>
                    <a:pt x="120" y="5"/>
                    <a:pt x="132" y="10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01" y="59"/>
                    <a:pt x="101" y="59"/>
                    <a:pt x="101" y="59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8" y="168"/>
                    <a:pt x="118" y="168"/>
                    <a:pt x="118" y="168"/>
                  </a:cubicBezTo>
                  <a:cubicBezTo>
                    <a:pt x="116" y="176"/>
                    <a:pt x="116" y="176"/>
                    <a:pt x="116" y="176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2" y="184"/>
                    <a:pt x="103" y="185"/>
                    <a:pt x="94" y="185"/>
                  </a:cubicBezTo>
                  <a:cubicBezTo>
                    <a:pt x="74" y="185"/>
                    <a:pt x="56" y="179"/>
                    <a:pt x="42" y="169"/>
                  </a:cubicBezTo>
                  <a:close/>
                  <a:moveTo>
                    <a:pt x="144" y="170"/>
                  </a:moveTo>
                  <a:cubicBezTo>
                    <a:pt x="146" y="166"/>
                    <a:pt x="146" y="166"/>
                    <a:pt x="146" y="166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60" y="105"/>
                    <a:pt x="160" y="105"/>
                    <a:pt x="160" y="105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7" y="64"/>
                    <a:pt x="137" y="64"/>
                    <a:pt x="137" y="64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71" y="90"/>
                    <a:pt x="171" y="90"/>
                    <a:pt x="171" y="90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85" y="90"/>
                    <a:pt x="185" y="92"/>
                    <a:pt x="185" y="94"/>
                  </a:cubicBezTo>
                  <a:cubicBezTo>
                    <a:pt x="185" y="126"/>
                    <a:pt x="169" y="154"/>
                    <a:pt x="144" y="1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345"/>
            <p:cNvSpPr>
              <a:spLocks noEditPoints="1"/>
            </p:cNvSpPr>
            <p:nvPr/>
          </p:nvSpPr>
          <p:spPr bwMode="auto">
            <a:xfrm>
              <a:off x="1915" y="6289"/>
              <a:ext cx="156" cy="156"/>
            </a:xfrm>
            <a:custGeom>
              <a:avLst/>
              <a:gdLst>
                <a:gd name="T0" fmla="*/ 0 w 202"/>
                <a:gd name="T1" fmla="*/ 3 h 202"/>
                <a:gd name="T2" fmla="*/ 3 w 202"/>
                <a:gd name="T3" fmla="*/ 0 h 202"/>
                <a:gd name="T4" fmla="*/ 3 w 202"/>
                <a:gd name="T5" fmla="*/ 0 h 202"/>
                <a:gd name="T6" fmla="*/ 5 w 202"/>
                <a:gd name="T7" fmla="*/ 3 h 202"/>
                <a:gd name="T8" fmla="*/ 5 w 202"/>
                <a:gd name="T9" fmla="*/ 3 h 202"/>
                <a:gd name="T10" fmla="*/ 3 w 202"/>
                <a:gd name="T11" fmla="*/ 5 h 202"/>
                <a:gd name="T12" fmla="*/ 3 w 202"/>
                <a:gd name="T13" fmla="*/ 5 h 202"/>
                <a:gd name="T14" fmla="*/ 0 w 202"/>
                <a:gd name="T15" fmla="*/ 3 h 202"/>
                <a:gd name="T16" fmla="*/ 2 w 202"/>
                <a:gd name="T17" fmla="*/ 3 h 202"/>
                <a:gd name="T18" fmla="*/ 3 w 202"/>
                <a:gd name="T19" fmla="*/ 5 h 202"/>
                <a:gd name="T20" fmla="*/ 3 w 202"/>
                <a:gd name="T21" fmla="*/ 5 h 202"/>
                <a:gd name="T22" fmla="*/ 5 w 202"/>
                <a:gd name="T23" fmla="*/ 3 h 202"/>
                <a:gd name="T24" fmla="*/ 5 w 202"/>
                <a:gd name="T25" fmla="*/ 3 h 202"/>
                <a:gd name="T26" fmla="*/ 3 w 202"/>
                <a:gd name="T27" fmla="*/ 2 h 202"/>
                <a:gd name="T28" fmla="*/ 3 w 202"/>
                <a:gd name="T29" fmla="*/ 2 h 202"/>
                <a:gd name="T30" fmla="*/ 2 w 202"/>
                <a:gd name="T31" fmla="*/ 3 h 202"/>
                <a:gd name="T32" fmla="*/ 2 w 202"/>
                <a:gd name="T33" fmla="*/ 3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2"/>
                <a:gd name="T52" fmla="*/ 0 h 202"/>
                <a:gd name="T53" fmla="*/ 202 w 202"/>
                <a:gd name="T54" fmla="*/ 202 h 2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2" h="202">
                  <a:moveTo>
                    <a:pt x="0" y="101"/>
                  </a:moveTo>
                  <a:cubicBezTo>
                    <a:pt x="0" y="45"/>
                    <a:pt x="45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57" y="0"/>
                    <a:pt x="202" y="45"/>
                    <a:pt x="202" y="101"/>
                  </a:cubicBezTo>
                  <a:cubicBezTo>
                    <a:pt x="202" y="101"/>
                    <a:pt x="202" y="101"/>
                    <a:pt x="202" y="101"/>
                  </a:cubicBezTo>
                  <a:cubicBezTo>
                    <a:pt x="202" y="157"/>
                    <a:pt x="157" y="202"/>
                    <a:pt x="101" y="202"/>
                  </a:cubicBezTo>
                  <a:cubicBezTo>
                    <a:pt x="101" y="202"/>
                    <a:pt x="101" y="202"/>
                    <a:pt x="101" y="202"/>
                  </a:cubicBezTo>
                  <a:cubicBezTo>
                    <a:pt x="45" y="202"/>
                    <a:pt x="0" y="157"/>
                    <a:pt x="0" y="101"/>
                  </a:cubicBezTo>
                  <a:close/>
                  <a:moveTo>
                    <a:pt x="8" y="101"/>
                  </a:moveTo>
                  <a:cubicBezTo>
                    <a:pt x="8" y="152"/>
                    <a:pt x="49" y="194"/>
                    <a:pt x="101" y="194"/>
                  </a:cubicBezTo>
                  <a:cubicBezTo>
                    <a:pt x="101" y="194"/>
                    <a:pt x="101" y="194"/>
                    <a:pt x="101" y="194"/>
                  </a:cubicBezTo>
                  <a:cubicBezTo>
                    <a:pt x="152" y="194"/>
                    <a:pt x="194" y="152"/>
                    <a:pt x="194" y="101"/>
                  </a:cubicBezTo>
                  <a:cubicBezTo>
                    <a:pt x="194" y="101"/>
                    <a:pt x="194" y="101"/>
                    <a:pt x="194" y="101"/>
                  </a:cubicBezTo>
                  <a:cubicBezTo>
                    <a:pt x="194" y="49"/>
                    <a:pt x="152" y="8"/>
                    <a:pt x="101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49" y="8"/>
                    <a:pt x="8" y="49"/>
                    <a:pt x="8" y="101"/>
                  </a:cubicBezTo>
                  <a:cubicBezTo>
                    <a:pt x="8" y="101"/>
                    <a:pt x="8" y="101"/>
                    <a:pt x="8" y="101"/>
                  </a:cubicBezTo>
                  <a:close/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Oval 346"/>
            <p:cNvSpPr>
              <a:spLocks noChangeArrowheads="1"/>
            </p:cNvSpPr>
            <p:nvPr/>
          </p:nvSpPr>
          <p:spPr bwMode="auto">
            <a:xfrm>
              <a:off x="1880" y="6362"/>
              <a:ext cx="107" cy="105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347"/>
            <p:cNvSpPr>
              <a:spLocks noEditPoints="1"/>
            </p:cNvSpPr>
            <p:nvPr/>
          </p:nvSpPr>
          <p:spPr bwMode="auto">
            <a:xfrm>
              <a:off x="1878" y="6359"/>
              <a:ext cx="111" cy="111"/>
            </a:xfrm>
            <a:custGeom>
              <a:avLst/>
              <a:gdLst>
                <a:gd name="T0" fmla="*/ 0 w 144"/>
                <a:gd name="T1" fmla="*/ 2 h 144"/>
                <a:gd name="T2" fmla="*/ 2 w 144"/>
                <a:gd name="T3" fmla="*/ 0 h 144"/>
                <a:gd name="T4" fmla="*/ 2 w 144"/>
                <a:gd name="T5" fmla="*/ 0 h 144"/>
                <a:gd name="T6" fmla="*/ 4 w 144"/>
                <a:gd name="T7" fmla="*/ 2 h 144"/>
                <a:gd name="T8" fmla="*/ 4 w 144"/>
                <a:gd name="T9" fmla="*/ 2 h 144"/>
                <a:gd name="T10" fmla="*/ 4 w 144"/>
                <a:gd name="T11" fmla="*/ 2 h 144"/>
                <a:gd name="T12" fmla="*/ 2 w 144"/>
                <a:gd name="T13" fmla="*/ 4 h 144"/>
                <a:gd name="T14" fmla="*/ 2 w 144"/>
                <a:gd name="T15" fmla="*/ 4 h 144"/>
                <a:gd name="T16" fmla="*/ 0 w 144"/>
                <a:gd name="T17" fmla="*/ 2 h 144"/>
                <a:gd name="T18" fmla="*/ 2 w 144"/>
                <a:gd name="T19" fmla="*/ 2 h 144"/>
                <a:gd name="T20" fmla="*/ 2 w 144"/>
                <a:gd name="T21" fmla="*/ 4 h 144"/>
                <a:gd name="T22" fmla="*/ 2 w 144"/>
                <a:gd name="T23" fmla="*/ 4 h 144"/>
                <a:gd name="T24" fmla="*/ 4 w 144"/>
                <a:gd name="T25" fmla="*/ 2 h 144"/>
                <a:gd name="T26" fmla="*/ 4 w 144"/>
                <a:gd name="T27" fmla="*/ 2 h 144"/>
                <a:gd name="T28" fmla="*/ 2 w 144"/>
                <a:gd name="T29" fmla="*/ 2 h 144"/>
                <a:gd name="T30" fmla="*/ 2 w 144"/>
                <a:gd name="T31" fmla="*/ 2 h 144"/>
                <a:gd name="T32" fmla="*/ 2 w 144"/>
                <a:gd name="T33" fmla="*/ 2 h 1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4"/>
                <a:gd name="T52" fmla="*/ 0 h 144"/>
                <a:gd name="T53" fmla="*/ 144 w 144"/>
                <a:gd name="T54" fmla="*/ 144 h 1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4" h="144">
                  <a:moveTo>
                    <a:pt x="0" y="72"/>
                  </a:moveTo>
                  <a:cubicBezTo>
                    <a:pt x="0" y="32"/>
                    <a:pt x="33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12" y="0"/>
                    <a:pt x="144" y="32"/>
                    <a:pt x="144" y="72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44" y="112"/>
                    <a:pt x="112" y="144"/>
                    <a:pt x="72" y="144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33" y="144"/>
                    <a:pt x="0" y="112"/>
                    <a:pt x="0" y="72"/>
                  </a:cubicBezTo>
                  <a:close/>
                  <a:moveTo>
                    <a:pt x="8" y="72"/>
                  </a:moveTo>
                  <a:cubicBezTo>
                    <a:pt x="8" y="108"/>
                    <a:pt x="37" y="137"/>
                    <a:pt x="72" y="137"/>
                  </a:cubicBezTo>
                  <a:cubicBezTo>
                    <a:pt x="72" y="137"/>
                    <a:pt x="72" y="137"/>
                    <a:pt x="72" y="137"/>
                  </a:cubicBezTo>
                  <a:cubicBezTo>
                    <a:pt x="108" y="137"/>
                    <a:pt x="137" y="108"/>
                    <a:pt x="137" y="72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37" y="37"/>
                    <a:pt x="108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37" y="8"/>
                    <a:pt x="8" y="37"/>
                    <a:pt x="8" y="72"/>
                  </a:cubicBezTo>
                  <a:close/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348"/>
            <p:cNvSpPr>
              <a:spLocks/>
            </p:cNvSpPr>
            <p:nvPr/>
          </p:nvSpPr>
          <p:spPr bwMode="auto">
            <a:xfrm>
              <a:off x="1931" y="6467"/>
              <a:ext cx="5" cy="46"/>
            </a:xfrm>
            <a:custGeom>
              <a:avLst/>
              <a:gdLst>
                <a:gd name="T0" fmla="*/ 0 w 7"/>
                <a:gd name="T1" fmla="*/ 2 h 60"/>
                <a:gd name="T2" fmla="*/ 0 w 7"/>
                <a:gd name="T3" fmla="*/ 2 h 60"/>
                <a:gd name="T4" fmla="*/ 1 w 7"/>
                <a:gd name="T5" fmla="*/ 0 h 60"/>
                <a:gd name="T6" fmla="*/ 1 w 7"/>
                <a:gd name="T7" fmla="*/ 0 h 60"/>
                <a:gd name="T8" fmla="*/ 1 w 7"/>
                <a:gd name="T9" fmla="*/ 2 h 60"/>
                <a:gd name="T10" fmla="*/ 1 w 7"/>
                <a:gd name="T11" fmla="*/ 2 h 60"/>
                <a:gd name="T12" fmla="*/ 1 w 7"/>
                <a:gd name="T13" fmla="*/ 2 h 60"/>
                <a:gd name="T14" fmla="*/ 1 w 7"/>
                <a:gd name="T15" fmla="*/ 2 h 60"/>
                <a:gd name="T16" fmla="*/ 1 w 7"/>
                <a:gd name="T17" fmla="*/ 2 h 60"/>
                <a:gd name="T18" fmla="*/ 0 w 7"/>
                <a:gd name="T19" fmla="*/ 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0"/>
                <a:gd name="T32" fmla="*/ 7 w 7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0">
                  <a:moveTo>
                    <a:pt x="0" y="56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8"/>
                    <a:pt x="5" y="60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2" y="60"/>
                    <a:pt x="0" y="58"/>
                    <a:pt x="0" y="5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415" name="Gruppieren 3"/>
          <p:cNvGrpSpPr>
            <a:grpSpLocks/>
          </p:cNvGrpSpPr>
          <p:nvPr/>
        </p:nvGrpSpPr>
        <p:grpSpPr bwMode="auto">
          <a:xfrm>
            <a:off x="6624638" y="3060700"/>
            <a:ext cx="417512" cy="417513"/>
            <a:chOff x="5148969" y="3056793"/>
            <a:chExt cx="417512" cy="417512"/>
          </a:xfrm>
        </p:grpSpPr>
        <p:grpSp>
          <p:nvGrpSpPr>
            <p:cNvPr id="16426" name="Group 175" descr="Firewall"/>
            <p:cNvGrpSpPr>
              <a:grpSpLocks/>
            </p:cNvGrpSpPr>
            <p:nvPr/>
          </p:nvGrpSpPr>
          <p:grpSpPr bwMode="auto">
            <a:xfrm>
              <a:off x="5148969" y="3056793"/>
              <a:ext cx="417512" cy="417512"/>
              <a:chOff x="1181" y="7853"/>
              <a:chExt cx="263" cy="263"/>
            </a:xfrm>
          </p:grpSpPr>
          <p:sp>
            <p:nvSpPr>
              <p:cNvPr id="16428" name="Freeform 176"/>
              <p:cNvSpPr>
                <a:spLocks/>
              </p:cNvSpPr>
              <p:nvPr/>
            </p:nvSpPr>
            <p:spPr bwMode="auto">
              <a:xfrm>
                <a:off x="1184" y="7856"/>
                <a:ext cx="257" cy="257"/>
              </a:xfrm>
              <a:custGeom>
                <a:avLst/>
                <a:gdLst>
                  <a:gd name="T0" fmla="*/ 9 w 332"/>
                  <a:gd name="T1" fmla="*/ 8 h 332"/>
                  <a:gd name="T2" fmla="*/ 8 w 332"/>
                  <a:gd name="T3" fmla="*/ 9 h 332"/>
                  <a:gd name="T4" fmla="*/ 2 w 332"/>
                  <a:gd name="T5" fmla="*/ 9 h 332"/>
                  <a:gd name="T6" fmla="*/ 0 w 332"/>
                  <a:gd name="T7" fmla="*/ 8 h 332"/>
                  <a:gd name="T8" fmla="*/ 0 w 332"/>
                  <a:gd name="T9" fmla="*/ 2 h 332"/>
                  <a:gd name="T10" fmla="*/ 2 w 332"/>
                  <a:gd name="T11" fmla="*/ 0 h 332"/>
                  <a:gd name="T12" fmla="*/ 8 w 332"/>
                  <a:gd name="T13" fmla="*/ 0 h 332"/>
                  <a:gd name="T14" fmla="*/ 9 w 332"/>
                  <a:gd name="T15" fmla="*/ 2 h 332"/>
                  <a:gd name="T16" fmla="*/ 9 w 332"/>
                  <a:gd name="T17" fmla="*/ 8 h 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2"/>
                  <a:gd name="T28" fmla="*/ 0 h 332"/>
                  <a:gd name="T29" fmla="*/ 332 w 332"/>
                  <a:gd name="T30" fmla="*/ 332 h 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2" h="332">
                    <a:moveTo>
                      <a:pt x="332" y="295"/>
                    </a:moveTo>
                    <a:cubicBezTo>
                      <a:pt x="332" y="315"/>
                      <a:pt x="315" y="332"/>
                      <a:pt x="295" y="332"/>
                    </a:cubicBezTo>
                    <a:cubicBezTo>
                      <a:pt x="37" y="332"/>
                      <a:pt x="37" y="332"/>
                      <a:pt x="37" y="332"/>
                    </a:cubicBezTo>
                    <a:cubicBezTo>
                      <a:pt x="17" y="332"/>
                      <a:pt x="0" y="315"/>
                      <a:pt x="0" y="29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17"/>
                      <a:pt x="17" y="0"/>
                      <a:pt x="37" y="0"/>
                    </a:cubicBezTo>
                    <a:cubicBezTo>
                      <a:pt x="295" y="0"/>
                      <a:pt x="295" y="0"/>
                      <a:pt x="295" y="0"/>
                    </a:cubicBezTo>
                    <a:cubicBezTo>
                      <a:pt x="315" y="0"/>
                      <a:pt x="332" y="17"/>
                      <a:pt x="332" y="37"/>
                    </a:cubicBezTo>
                    <a:lnTo>
                      <a:pt x="332" y="29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E85D0"/>
                  </a:gs>
                  <a:gs pos="100000">
                    <a:srgbClr val="7F10A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29" name="Freeform 177"/>
              <p:cNvSpPr>
                <a:spLocks noEditPoints="1"/>
              </p:cNvSpPr>
              <p:nvPr/>
            </p:nvSpPr>
            <p:spPr bwMode="auto">
              <a:xfrm>
                <a:off x="1181" y="7853"/>
                <a:ext cx="263" cy="263"/>
              </a:xfrm>
              <a:custGeom>
                <a:avLst/>
                <a:gdLst>
                  <a:gd name="T0" fmla="*/ 2 w 340"/>
                  <a:gd name="T1" fmla="*/ 9 h 340"/>
                  <a:gd name="T2" fmla="*/ 0 w 340"/>
                  <a:gd name="T3" fmla="*/ 9 h 340"/>
                  <a:gd name="T4" fmla="*/ 0 w 340"/>
                  <a:gd name="T5" fmla="*/ 9 h 340"/>
                  <a:gd name="T6" fmla="*/ 0 w 340"/>
                  <a:gd name="T7" fmla="*/ 2 h 340"/>
                  <a:gd name="T8" fmla="*/ 2 w 340"/>
                  <a:gd name="T9" fmla="*/ 0 h 340"/>
                  <a:gd name="T10" fmla="*/ 2 w 340"/>
                  <a:gd name="T11" fmla="*/ 0 h 340"/>
                  <a:gd name="T12" fmla="*/ 9 w 340"/>
                  <a:gd name="T13" fmla="*/ 0 h 340"/>
                  <a:gd name="T14" fmla="*/ 9 w 340"/>
                  <a:gd name="T15" fmla="*/ 2 h 340"/>
                  <a:gd name="T16" fmla="*/ 9 w 340"/>
                  <a:gd name="T17" fmla="*/ 2 h 340"/>
                  <a:gd name="T18" fmla="*/ 9 w 340"/>
                  <a:gd name="T19" fmla="*/ 2 h 340"/>
                  <a:gd name="T20" fmla="*/ 9 w 340"/>
                  <a:gd name="T21" fmla="*/ 9 h 340"/>
                  <a:gd name="T22" fmla="*/ 9 w 340"/>
                  <a:gd name="T23" fmla="*/ 9 h 340"/>
                  <a:gd name="T24" fmla="*/ 9 w 340"/>
                  <a:gd name="T25" fmla="*/ 9 h 340"/>
                  <a:gd name="T26" fmla="*/ 2 w 340"/>
                  <a:gd name="T27" fmla="*/ 9 h 340"/>
                  <a:gd name="T28" fmla="*/ 2 w 340"/>
                  <a:gd name="T29" fmla="*/ 2 h 340"/>
                  <a:gd name="T30" fmla="*/ 2 w 340"/>
                  <a:gd name="T31" fmla="*/ 9 h 340"/>
                  <a:gd name="T32" fmla="*/ 2 w 340"/>
                  <a:gd name="T33" fmla="*/ 9 h 340"/>
                  <a:gd name="T34" fmla="*/ 2 w 340"/>
                  <a:gd name="T35" fmla="*/ 9 h 340"/>
                  <a:gd name="T36" fmla="*/ 9 w 340"/>
                  <a:gd name="T37" fmla="*/ 9 h 340"/>
                  <a:gd name="T38" fmla="*/ 9 w 340"/>
                  <a:gd name="T39" fmla="*/ 9 h 340"/>
                  <a:gd name="T40" fmla="*/ 9 w 340"/>
                  <a:gd name="T41" fmla="*/ 9 h 340"/>
                  <a:gd name="T42" fmla="*/ 9 w 340"/>
                  <a:gd name="T43" fmla="*/ 2 h 340"/>
                  <a:gd name="T44" fmla="*/ 9 w 340"/>
                  <a:gd name="T45" fmla="*/ 2 h 340"/>
                  <a:gd name="T46" fmla="*/ 9 w 340"/>
                  <a:gd name="T47" fmla="*/ 2 h 340"/>
                  <a:gd name="T48" fmla="*/ 9 w 340"/>
                  <a:gd name="T49" fmla="*/ 2 h 340"/>
                  <a:gd name="T50" fmla="*/ 9 w 340"/>
                  <a:gd name="T51" fmla="*/ 2 h 340"/>
                  <a:gd name="T52" fmla="*/ 2 w 340"/>
                  <a:gd name="T53" fmla="*/ 2 h 340"/>
                  <a:gd name="T54" fmla="*/ 2 w 340"/>
                  <a:gd name="T55" fmla="*/ 2 h 3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40"/>
                  <a:gd name="T85" fmla="*/ 0 h 340"/>
                  <a:gd name="T86" fmla="*/ 340 w 340"/>
                  <a:gd name="T87" fmla="*/ 340 h 34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40" h="340">
                    <a:moveTo>
                      <a:pt x="41" y="340"/>
                    </a:moveTo>
                    <a:cubicBezTo>
                      <a:pt x="18" y="340"/>
                      <a:pt x="0" y="321"/>
                      <a:pt x="0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321" y="0"/>
                      <a:pt x="339" y="18"/>
                      <a:pt x="340" y="40"/>
                    </a:cubicBezTo>
                    <a:cubicBezTo>
                      <a:pt x="340" y="40"/>
                      <a:pt x="340" y="40"/>
                      <a:pt x="340" y="40"/>
                    </a:cubicBezTo>
                    <a:cubicBezTo>
                      <a:pt x="340" y="40"/>
                      <a:pt x="340" y="40"/>
                      <a:pt x="340" y="40"/>
                    </a:cubicBezTo>
                    <a:cubicBezTo>
                      <a:pt x="340" y="299"/>
                      <a:pt x="340" y="299"/>
                      <a:pt x="340" y="299"/>
                    </a:cubicBezTo>
                    <a:cubicBezTo>
                      <a:pt x="340" y="321"/>
                      <a:pt x="321" y="340"/>
                      <a:pt x="299" y="340"/>
                    </a:cubicBezTo>
                    <a:cubicBezTo>
                      <a:pt x="299" y="340"/>
                      <a:pt x="299" y="340"/>
                      <a:pt x="299" y="340"/>
                    </a:cubicBezTo>
                    <a:cubicBezTo>
                      <a:pt x="41" y="340"/>
                      <a:pt x="41" y="340"/>
                      <a:pt x="41" y="340"/>
                    </a:cubicBezTo>
                    <a:close/>
                    <a:moveTo>
                      <a:pt x="8" y="41"/>
                    </a:moveTo>
                    <a:cubicBezTo>
                      <a:pt x="8" y="299"/>
                      <a:pt x="8" y="299"/>
                      <a:pt x="8" y="299"/>
                    </a:cubicBezTo>
                    <a:cubicBezTo>
                      <a:pt x="8" y="317"/>
                      <a:pt x="23" y="332"/>
                      <a:pt x="41" y="332"/>
                    </a:cubicBezTo>
                    <a:cubicBezTo>
                      <a:pt x="41" y="332"/>
                      <a:pt x="41" y="332"/>
                      <a:pt x="41" y="332"/>
                    </a:cubicBezTo>
                    <a:cubicBezTo>
                      <a:pt x="299" y="332"/>
                      <a:pt x="299" y="332"/>
                      <a:pt x="299" y="332"/>
                    </a:cubicBezTo>
                    <a:cubicBezTo>
                      <a:pt x="317" y="332"/>
                      <a:pt x="332" y="317"/>
                      <a:pt x="332" y="299"/>
                    </a:cubicBezTo>
                    <a:cubicBezTo>
                      <a:pt x="332" y="299"/>
                      <a:pt x="332" y="299"/>
                      <a:pt x="332" y="299"/>
                    </a:cubicBezTo>
                    <a:cubicBezTo>
                      <a:pt x="332" y="41"/>
                      <a:pt x="332" y="41"/>
                      <a:pt x="332" y="41"/>
                    </a:cubicBezTo>
                    <a:cubicBezTo>
                      <a:pt x="332" y="41"/>
                      <a:pt x="332" y="41"/>
                      <a:pt x="332" y="41"/>
                    </a:cubicBezTo>
                    <a:cubicBezTo>
                      <a:pt x="332" y="41"/>
                      <a:pt x="332" y="41"/>
                      <a:pt x="332" y="41"/>
                    </a:cubicBezTo>
                    <a:cubicBezTo>
                      <a:pt x="332" y="23"/>
                      <a:pt x="317" y="8"/>
                      <a:pt x="299" y="8"/>
                    </a:cubicBezTo>
                    <a:cubicBezTo>
                      <a:pt x="299" y="8"/>
                      <a:pt x="299" y="8"/>
                      <a:pt x="299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23" y="8"/>
                      <a:pt x="8" y="23"/>
                      <a:pt x="8" y="41"/>
                    </a:cubicBezTo>
                    <a:close/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30" name="Freeform 178"/>
              <p:cNvSpPr>
                <a:spLocks/>
              </p:cNvSpPr>
              <p:nvPr/>
            </p:nvSpPr>
            <p:spPr bwMode="auto">
              <a:xfrm>
                <a:off x="1240" y="7877"/>
                <a:ext cx="144" cy="214"/>
              </a:xfrm>
              <a:custGeom>
                <a:avLst/>
                <a:gdLst>
                  <a:gd name="T0" fmla="*/ 5 w 186"/>
                  <a:gd name="T1" fmla="*/ 7 h 277"/>
                  <a:gd name="T2" fmla="*/ 5 w 186"/>
                  <a:gd name="T3" fmla="*/ 8 h 277"/>
                  <a:gd name="T4" fmla="*/ 2 w 186"/>
                  <a:gd name="T5" fmla="*/ 8 h 277"/>
                  <a:gd name="T6" fmla="*/ 0 w 186"/>
                  <a:gd name="T7" fmla="*/ 7 h 277"/>
                  <a:gd name="T8" fmla="*/ 0 w 186"/>
                  <a:gd name="T9" fmla="*/ 2 h 277"/>
                  <a:gd name="T10" fmla="*/ 2 w 186"/>
                  <a:gd name="T11" fmla="*/ 0 h 277"/>
                  <a:gd name="T12" fmla="*/ 5 w 186"/>
                  <a:gd name="T13" fmla="*/ 0 h 277"/>
                  <a:gd name="T14" fmla="*/ 5 w 186"/>
                  <a:gd name="T15" fmla="*/ 2 h 277"/>
                  <a:gd name="T16" fmla="*/ 5 w 186"/>
                  <a:gd name="T17" fmla="*/ 7 h 2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6"/>
                  <a:gd name="T28" fmla="*/ 0 h 277"/>
                  <a:gd name="T29" fmla="*/ 186 w 186"/>
                  <a:gd name="T30" fmla="*/ 277 h 2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6" h="277">
                    <a:moveTo>
                      <a:pt x="186" y="258"/>
                    </a:moveTo>
                    <a:cubicBezTo>
                      <a:pt x="186" y="269"/>
                      <a:pt x="177" y="277"/>
                      <a:pt x="167" y="277"/>
                    </a:cubicBezTo>
                    <a:cubicBezTo>
                      <a:pt x="19" y="277"/>
                      <a:pt x="19" y="277"/>
                      <a:pt x="19" y="277"/>
                    </a:cubicBezTo>
                    <a:cubicBezTo>
                      <a:pt x="9" y="277"/>
                      <a:pt x="0" y="269"/>
                      <a:pt x="0" y="25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77" y="0"/>
                      <a:pt x="186" y="9"/>
                      <a:pt x="186" y="19"/>
                    </a:cubicBezTo>
                    <a:lnTo>
                      <a:pt x="186" y="2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31" name="Freeform 179"/>
              <p:cNvSpPr>
                <a:spLocks noEditPoints="1"/>
              </p:cNvSpPr>
              <p:nvPr/>
            </p:nvSpPr>
            <p:spPr bwMode="auto">
              <a:xfrm>
                <a:off x="1237" y="7875"/>
                <a:ext cx="150" cy="219"/>
              </a:xfrm>
              <a:custGeom>
                <a:avLst/>
                <a:gdLst>
                  <a:gd name="T0" fmla="*/ 2 w 194"/>
                  <a:gd name="T1" fmla="*/ 7 h 284"/>
                  <a:gd name="T2" fmla="*/ 0 w 194"/>
                  <a:gd name="T3" fmla="*/ 7 h 284"/>
                  <a:gd name="T4" fmla="*/ 0 w 194"/>
                  <a:gd name="T5" fmla="*/ 7 h 284"/>
                  <a:gd name="T6" fmla="*/ 0 w 194"/>
                  <a:gd name="T7" fmla="*/ 2 h 284"/>
                  <a:gd name="T8" fmla="*/ 2 w 194"/>
                  <a:gd name="T9" fmla="*/ 0 h 284"/>
                  <a:gd name="T10" fmla="*/ 2 w 194"/>
                  <a:gd name="T11" fmla="*/ 0 h 284"/>
                  <a:gd name="T12" fmla="*/ 5 w 194"/>
                  <a:gd name="T13" fmla="*/ 0 h 284"/>
                  <a:gd name="T14" fmla="*/ 5 w 194"/>
                  <a:gd name="T15" fmla="*/ 2 h 284"/>
                  <a:gd name="T16" fmla="*/ 5 w 194"/>
                  <a:gd name="T17" fmla="*/ 2 h 284"/>
                  <a:gd name="T18" fmla="*/ 5 w 194"/>
                  <a:gd name="T19" fmla="*/ 7 h 284"/>
                  <a:gd name="T20" fmla="*/ 5 w 194"/>
                  <a:gd name="T21" fmla="*/ 7 h 284"/>
                  <a:gd name="T22" fmla="*/ 5 w 194"/>
                  <a:gd name="T23" fmla="*/ 7 h 284"/>
                  <a:gd name="T24" fmla="*/ 2 w 194"/>
                  <a:gd name="T25" fmla="*/ 7 h 284"/>
                  <a:gd name="T26" fmla="*/ 2 w 194"/>
                  <a:gd name="T27" fmla="*/ 2 h 284"/>
                  <a:gd name="T28" fmla="*/ 2 w 194"/>
                  <a:gd name="T29" fmla="*/ 7 h 284"/>
                  <a:gd name="T30" fmla="*/ 2 w 194"/>
                  <a:gd name="T31" fmla="*/ 7 h 284"/>
                  <a:gd name="T32" fmla="*/ 2 w 194"/>
                  <a:gd name="T33" fmla="*/ 7 h 284"/>
                  <a:gd name="T34" fmla="*/ 5 w 194"/>
                  <a:gd name="T35" fmla="*/ 7 h 284"/>
                  <a:gd name="T36" fmla="*/ 5 w 194"/>
                  <a:gd name="T37" fmla="*/ 7 h 284"/>
                  <a:gd name="T38" fmla="*/ 5 w 194"/>
                  <a:gd name="T39" fmla="*/ 7 h 284"/>
                  <a:gd name="T40" fmla="*/ 5 w 194"/>
                  <a:gd name="T41" fmla="*/ 2 h 284"/>
                  <a:gd name="T42" fmla="*/ 5 w 194"/>
                  <a:gd name="T43" fmla="*/ 2 h 284"/>
                  <a:gd name="T44" fmla="*/ 5 w 194"/>
                  <a:gd name="T45" fmla="*/ 2 h 284"/>
                  <a:gd name="T46" fmla="*/ 2 w 194"/>
                  <a:gd name="T47" fmla="*/ 2 h 284"/>
                  <a:gd name="T48" fmla="*/ 2 w 194"/>
                  <a:gd name="T49" fmla="*/ 2 h 2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4"/>
                  <a:gd name="T76" fmla="*/ 0 h 284"/>
                  <a:gd name="T77" fmla="*/ 194 w 194"/>
                  <a:gd name="T78" fmla="*/ 284 h 28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4" h="284">
                    <a:moveTo>
                      <a:pt x="23" y="284"/>
                    </a:moveTo>
                    <a:cubicBezTo>
                      <a:pt x="10" y="284"/>
                      <a:pt x="0" y="274"/>
                      <a:pt x="0" y="261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83" y="0"/>
                      <a:pt x="194" y="10"/>
                      <a:pt x="194" y="22"/>
                    </a:cubicBezTo>
                    <a:cubicBezTo>
                      <a:pt x="194" y="22"/>
                      <a:pt x="194" y="22"/>
                      <a:pt x="194" y="22"/>
                    </a:cubicBezTo>
                    <a:cubicBezTo>
                      <a:pt x="194" y="261"/>
                      <a:pt x="194" y="261"/>
                      <a:pt x="194" y="261"/>
                    </a:cubicBezTo>
                    <a:cubicBezTo>
                      <a:pt x="194" y="274"/>
                      <a:pt x="183" y="284"/>
                      <a:pt x="171" y="284"/>
                    </a:cubicBezTo>
                    <a:cubicBezTo>
                      <a:pt x="171" y="284"/>
                      <a:pt x="171" y="284"/>
                      <a:pt x="171" y="284"/>
                    </a:cubicBezTo>
                    <a:cubicBezTo>
                      <a:pt x="23" y="284"/>
                      <a:pt x="23" y="284"/>
                      <a:pt x="23" y="284"/>
                    </a:cubicBezTo>
                    <a:close/>
                    <a:moveTo>
                      <a:pt x="8" y="22"/>
                    </a:moveTo>
                    <a:cubicBezTo>
                      <a:pt x="8" y="261"/>
                      <a:pt x="8" y="261"/>
                      <a:pt x="8" y="261"/>
                    </a:cubicBezTo>
                    <a:cubicBezTo>
                      <a:pt x="8" y="270"/>
                      <a:pt x="15" y="276"/>
                      <a:pt x="23" y="276"/>
                    </a:cubicBezTo>
                    <a:cubicBezTo>
                      <a:pt x="23" y="276"/>
                      <a:pt x="23" y="276"/>
                      <a:pt x="23" y="276"/>
                    </a:cubicBezTo>
                    <a:cubicBezTo>
                      <a:pt x="171" y="276"/>
                      <a:pt x="171" y="276"/>
                      <a:pt x="171" y="276"/>
                    </a:cubicBezTo>
                    <a:cubicBezTo>
                      <a:pt x="179" y="276"/>
                      <a:pt x="186" y="270"/>
                      <a:pt x="186" y="261"/>
                    </a:cubicBezTo>
                    <a:cubicBezTo>
                      <a:pt x="186" y="261"/>
                      <a:pt x="186" y="261"/>
                      <a:pt x="186" y="261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6" y="14"/>
                      <a:pt x="179" y="7"/>
                      <a:pt x="171" y="7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5" y="7"/>
                      <a:pt x="8" y="14"/>
                      <a:pt x="8" y="22"/>
                    </a:cubicBezTo>
                    <a:close/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32" name="Freeform 180"/>
              <p:cNvSpPr>
                <a:spLocks/>
              </p:cNvSpPr>
              <p:nvPr/>
            </p:nvSpPr>
            <p:spPr bwMode="auto">
              <a:xfrm>
                <a:off x="1242" y="7906"/>
                <a:ext cx="141" cy="5"/>
              </a:xfrm>
              <a:custGeom>
                <a:avLst/>
                <a:gdLst>
                  <a:gd name="T0" fmla="*/ 0 w 432"/>
                  <a:gd name="T1" fmla="*/ 0 h 17"/>
                  <a:gd name="T2" fmla="*/ 0 w 432"/>
                  <a:gd name="T3" fmla="*/ 0 h 17"/>
                  <a:gd name="T4" fmla="*/ 0 w 432"/>
                  <a:gd name="T5" fmla="*/ 0 h 17"/>
                  <a:gd name="T6" fmla="*/ 0 w 432"/>
                  <a:gd name="T7" fmla="*/ 0 h 17"/>
                  <a:gd name="T8" fmla="*/ 0 w 432"/>
                  <a:gd name="T9" fmla="*/ 0 h 17"/>
                  <a:gd name="T10" fmla="*/ 0 w 432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2"/>
                  <a:gd name="T19" fmla="*/ 0 h 17"/>
                  <a:gd name="T20" fmla="*/ 432 w 43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2" h="17">
                    <a:moveTo>
                      <a:pt x="0" y="17"/>
                    </a:moveTo>
                    <a:lnTo>
                      <a:pt x="0" y="0"/>
                    </a:lnTo>
                    <a:lnTo>
                      <a:pt x="432" y="0"/>
                    </a:lnTo>
                    <a:lnTo>
                      <a:pt x="432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33" name="Freeform 181"/>
              <p:cNvSpPr>
                <a:spLocks/>
              </p:cNvSpPr>
              <p:nvPr/>
            </p:nvSpPr>
            <p:spPr bwMode="auto">
              <a:xfrm>
                <a:off x="1242" y="7967"/>
                <a:ext cx="141" cy="5"/>
              </a:xfrm>
              <a:custGeom>
                <a:avLst/>
                <a:gdLst>
                  <a:gd name="T0" fmla="*/ 0 w 432"/>
                  <a:gd name="T1" fmla="*/ 0 h 16"/>
                  <a:gd name="T2" fmla="*/ 0 w 432"/>
                  <a:gd name="T3" fmla="*/ 0 h 16"/>
                  <a:gd name="T4" fmla="*/ 0 w 432"/>
                  <a:gd name="T5" fmla="*/ 0 h 16"/>
                  <a:gd name="T6" fmla="*/ 0 w 432"/>
                  <a:gd name="T7" fmla="*/ 0 h 16"/>
                  <a:gd name="T8" fmla="*/ 0 w 432"/>
                  <a:gd name="T9" fmla="*/ 0 h 16"/>
                  <a:gd name="T10" fmla="*/ 0 w 432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2"/>
                  <a:gd name="T19" fmla="*/ 0 h 16"/>
                  <a:gd name="T20" fmla="*/ 432 w 432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2" h="16">
                    <a:moveTo>
                      <a:pt x="0" y="16"/>
                    </a:moveTo>
                    <a:lnTo>
                      <a:pt x="0" y="0"/>
                    </a:lnTo>
                    <a:lnTo>
                      <a:pt x="432" y="0"/>
                    </a:lnTo>
                    <a:lnTo>
                      <a:pt x="432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34" name="Freeform 182"/>
              <p:cNvSpPr>
                <a:spLocks/>
              </p:cNvSpPr>
              <p:nvPr/>
            </p:nvSpPr>
            <p:spPr bwMode="auto">
              <a:xfrm>
                <a:off x="1242" y="7998"/>
                <a:ext cx="141" cy="5"/>
              </a:xfrm>
              <a:custGeom>
                <a:avLst/>
                <a:gdLst>
                  <a:gd name="T0" fmla="*/ 0 w 432"/>
                  <a:gd name="T1" fmla="*/ 0 h 17"/>
                  <a:gd name="T2" fmla="*/ 0 w 432"/>
                  <a:gd name="T3" fmla="*/ 0 h 17"/>
                  <a:gd name="T4" fmla="*/ 0 w 432"/>
                  <a:gd name="T5" fmla="*/ 0 h 17"/>
                  <a:gd name="T6" fmla="*/ 0 w 432"/>
                  <a:gd name="T7" fmla="*/ 0 h 17"/>
                  <a:gd name="T8" fmla="*/ 0 w 432"/>
                  <a:gd name="T9" fmla="*/ 0 h 17"/>
                  <a:gd name="T10" fmla="*/ 0 w 432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2"/>
                  <a:gd name="T19" fmla="*/ 0 h 17"/>
                  <a:gd name="T20" fmla="*/ 432 w 43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2" h="17">
                    <a:moveTo>
                      <a:pt x="0" y="17"/>
                    </a:moveTo>
                    <a:lnTo>
                      <a:pt x="0" y="0"/>
                    </a:lnTo>
                    <a:lnTo>
                      <a:pt x="432" y="0"/>
                    </a:lnTo>
                    <a:lnTo>
                      <a:pt x="432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35" name="Freeform 183"/>
              <p:cNvSpPr>
                <a:spLocks/>
              </p:cNvSpPr>
              <p:nvPr/>
            </p:nvSpPr>
            <p:spPr bwMode="auto">
              <a:xfrm>
                <a:off x="1242" y="8028"/>
                <a:ext cx="141" cy="5"/>
              </a:xfrm>
              <a:custGeom>
                <a:avLst/>
                <a:gdLst>
                  <a:gd name="T0" fmla="*/ 0 w 432"/>
                  <a:gd name="T1" fmla="*/ 0 h 16"/>
                  <a:gd name="T2" fmla="*/ 0 w 432"/>
                  <a:gd name="T3" fmla="*/ 0 h 16"/>
                  <a:gd name="T4" fmla="*/ 0 w 432"/>
                  <a:gd name="T5" fmla="*/ 0 h 16"/>
                  <a:gd name="T6" fmla="*/ 0 w 432"/>
                  <a:gd name="T7" fmla="*/ 0 h 16"/>
                  <a:gd name="T8" fmla="*/ 0 w 432"/>
                  <a:gd name="T9" fmla="*/ 0 h 16"/>
                  <a:gd name="T10" fmla="*/ 0 w 432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2"/>
                  <a:gd name="T19" fmla="*/ 0 h 16"/>
                  <a:gd name="T20" fmla="*/ 432 w 432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2" h="16">
                    <a:moveTo>
                      <a:pt x="0" y="16"/>
                    </a:moveTo>
                    <a:lnTo>
                      <a:pt x="0" y="0"/>
                    </a:lnTo>
                    <a:lnTo>
                      <a:pt x="432" y="0"/>
                    </a:lnTo>
                    <a:lnTo>
                      <a:pt x="432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36" name="Freeform 184"/>
              <p:cNvSpPr>
                <a:spLocks/>
              </p:cNvSpPr>
              <p:nvPr/>
            </p:nvSpPr>
            <p:spPr bwMode="auto">
              <a:xfrm>
                <a:off x="1242" y="8059"/>
                <a:ext cx="141" cy="5"/>
              </a:xfrm>
              <a:custGeom>
                <a:avLst/>
                <a:gdLst>
                  <a:gd name="T0" fmla="*/ 0 w 432"/>
                  <a:gd name="T1" fmla="*/ 0 h 17"/>
                  <a:gd name="T2" fmla="*/ 0 w 432"/>
                  <a:gd name="T3" fmla="*/ 0 h 17"/>
                  <a:gd name="T4" fmla="*/ 0 w 432"/>
                  <a:gd name="T5" fmla="*/ 0 h 17"/>
                  <a:gd name="T6" fmla="*/ 0 w 432"/>
                  <a:gd name="T7" fmla="*/ 0 h 17"/>
                  <a:gd name="T8" fmla="*/ 0 w 432"/>
                  <a:gd name="T9" fmla="*/ 0 h 17"/>
                  <a:gd name="T10" fmla="*/ 0 w 432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2"/>
                  <a:gd name="T19" fmla="*/ 0 h 17"/>
                  <a:gd name="T20" fmla="*/ 432 w 43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2" h="17">
                    <a:moveTo>
                      <a:pt x="0" y="17"/>
                    </a:moveTo>
                    <a:lnTo>
                      <a:pt x="0" y="0"/>
                    </a:lnTo>
                    <a:lnTo>
                      <a:pt x="432" y="0"/>
                    </a:lnTo>
                    <a:lnTo>
                      <a:pt x="432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37" name="Freeform 185"/>
              <p:cNvSpPr>
                <a:spLocks/>
              </p:cNvSpPr>
              <p:nvPr/>
            </p:nvSpPr>
            <p:spPr bwMode="auto">
              <a:xfrm>
                <a:off x="1242" y="7937"/>
                <a:ext cx="141" cy="4"/>
              </a:xfrm>
              <a:custGeom>
                <a:avLst/>
                <a:gdLst>
                  <a:gd name="T0" fmla="*/ 0 w 432"/>
                  <a:gd name="T1" fmla="*/ 0 h 14"/>
                  <a:gd name="T2" fmla="*/ 0 w 432"/>
                  <a:gd name="T3" fmla="*/ 0 h 14"/>
                  <a:gd name="T4" fmla="*/ 0 w 432"/>
                  <a:gd name="T5" fmla="*/ 0 h 14"/>
                  <a:gd name="T6" fmla="*/ 0 w 432"/>
                  <a:gd name="T7" fmla="*/ 0 h 14"/>
                  <a:gd name="T8" fmla="*/ 0 w 432"/>
                  <a:gd name="T9" fmla="*/ 0 h 14"/>
                  <a:gd name="T10" fmla="*/ 0 w 432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2"/>
                  <a:gd name="T19" fmla="*/ 0 h 14"/>
                  <a:gd name="T20" fmla="*/ 432 w 432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2" h="14">
                    <a:moveTo>
                      <a:pt x="0" y="14"/>
                    </a:moveTo>
                    <a:lnTo>
                      <a:pt x="0" y="0"/>
                    </a:lnTo>
                    <a:lnTo>
                      <a:pt x="432" y="0"/>
                    </a:lnTo>
                    <a:lnTo>
                      <a:pt x="43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38" name="Freeform 186"/>
              <p:cNvSpPr>
                <a:spLocks/>
              </p:cNvSpPr>
              <p:nvPr/>
            </p:nvSpPr>
            <p:spPr bwMode="auto">
              <a:xfrm>
                <a:off x="1280" y="7879"/>
                <a:ext cx="5" cy="28"/>
              </a:xfrm>
              <a:custGeom>
                <a:avLst/>
                <a:gdLst>
                  <a:gd name="T0" fmla="*/ 0 w 16"/>
                  <a:gd name="T1" fmla="*/ 0 h 85"/>
                  <a:gd name="T2" fmla="*/ 0 w 16"/>
                  <a:gd name="T3" fmla="*/ 0 h 85"/>
                  <a:gd name="T4" fmla="*/ 0 w 16"/>
                  <a:gd name="T5" fmla="*/ 0 h 85"/>
                  <a:gd name="T6" fmla="*/ 0 w 16"/>
                  <a:gd name="T7" fmla="*/ 0 h 85"/>
                  <a:gd name="T8" fmla="*/ 0 w 16"/>
                  <a:gd name="T9" fmla="*/ 0 h 85"/>
                  <a:gd name="T10" fmla="*/ 0 w 16"/>
                  <a:gd name="T11" fmla="*/ 0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85"/>
                  <a:gd name="T20" fmla="*/ 16 w 16"/>
                  <a:gd name="T21" fmla="*/ 85 h 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85">
                    <a:moveTo>
                      <a:pt x="0" y="85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85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39" name="Freeform 187"/>
              <p:cNvSpPr>
                <a:spLocks/>
              </p:cNvSpPr>
              <p:nvPr/>
            </p:nvSpPr>
            <p:spPr bwMode="auto">
              <a:xfrm>
                <a:off x="1280" y="7940"/>
                <a:ext cx="5" cy="27"/>
              </a:xfrm>
              <a:custGeom>
                <a:avLst/>
                <a:gdLst>
                  <a:gd name="T0" fmla="*/ 0 w 16"/>
                  <a:gd name="T1" fmla="*/ 0 h 82"/>
                  <a:gd name="T2" fmla="*/ 0 w 16"/>
                  <a:gd name="T3" fmla="*/ 0 h 82"/>
                  <a:gd name="T4" fmla="*/ 0 w 16"/>
                  <a:gd name="T5" fmla="*/ 0 h 82"/>
                  <a:gd name="T6" fmla="*/ 0 w 16"/>
                  <a:gd name="T7" fmla="*/ 0 h 82"/>
                  <a:gd name="T8" fmla="*/ 0 w 16"/>
                  <a:gd name="T9" fmla="*/ 0 h 82"/>
                  <a:gd name="T10" fmla="*/ 0 w 16"/>
                  <a:gd name="T11" fmla="*/ 0 h 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82"/>
                  <a:gd name="T20" fmla="*/ 16 w 16"/>
                  <a:gd name="T21" fmla="*/ 82 h 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40" name="Freeform 188"/>
              <p:cNvSpPr>
                <a:spLocks/>
              </p:cNvSpPr>
              <p:nvPr/>
            </p:nvSpPr>
            <p:spPr bwMode="auto">
              <a:xfrm>
                <a:off x="1280" y="8001"/>
                <a:ext cx="5" cy="28"/>
              </a:xfrm>
              <a:custGeom>
                <a:avLst/>
                <a:gdLst>
                  <a:gd name="T0" fmla="*/ 0 w 16"/>
                  <a:gd name="T1" fmla="*/ 0 h 85"/>
                  <a:gd name="T2" fmla="*/ 0 w 16"/>
                  <a:gd name="T3" fmla="*/ 0 h 85"/>
                  <a:gd name="T4" fmla="*/ 0 w 16"/>
                  <a:gd name="T5" fmla="*/ 0 h 85"/>
                  <a:gd name="T6" fmla="*/ 0 w 16"/>
                  <a:gd name="T7" fmla="*/ 0 h 85"/>
                  <a:gd name="T8" fmla="*/ 0 w 16"/>
                  <a:gd name="T9" fmla="*/ 0 h 85"/>
                  <a:gd name="T10" fmla="*/ 0 w 16"/>
                  <a:gd name="T11" fmla="*/ 0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85"/>
                  <a:gd name="T20" fmla="*/ 16 w 16"/>
                  <a:gd name="T21" fmla="*/ 85 h 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85">
                    <a:moveTo>
                      <a:pt x="0" y="85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85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41" name="Freeform 189"/>
              <p:cNvSpPr>
                <a:spLocks/>
              </p:cNvSpPr>
              <p:nvPr/>
            </p:nvSpPr>
            <p:spPr bwMode="auto">
              <a:xfrm>
                <a:off x="1280" y="8062"/>
                <a:ext cx="5" cy="27"/>
              </a:xfrm>
              <a:custGeom>
                <a:avLst/>
                <a:gdLst>
                  <a:gd name="T0" fmla="*/ 0 w 16"/>
                  <a:gd name="T1" fmla="*/ 0 h 83"/>
                  <a:gd name="T2" fmla="*/ 0 w 16"/>
                  <a:gd name="T3" fmla="*/ 0 h 83"/>
                  <a:gd name="T4" fmla="*/ 0 w 16"/>
                  <a:gd name="T5" fmla="*/ 0 h 83"/>
                  <a:gd name="T6" fmla="*/ 0 w 16"/>
                  <a:gd name="T7" fmla="*/ 0 h 83"/>
                  <a:gd name="T8" fmla="*/ 0 w 16"/>
                  <a:gd name="T9" fmla="*/ 0 h 83"/>
                  <a:gd name="T10" fmla="*/ 0 w 16"/>
                  <a:gd name="T11" fmla="*/ 0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83"/>
                  <a:gd name="T20" fmla="*/ 16 w 16"/>
                  <a:gd name="T21" fmla="*/ 83 h 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83">
                    <a:moveTo>
                      <a:pt x="0" y="8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42" name="Freeform 190"/>
              <p:cNvSpPr>
                <a:spLocks/>
              </p:cNvSpPr>
              <p:nvPr/>
            </p:nvSpPr>
            <p:spPr bwMode="auto">
              <a:xfrm>
                <a:off x="1337" y="7908"/>
                <a:ext cx="5" cy="29"/>
              </a:xfrm>
              <a:custGeom>
                <a:avLst/>
                <a:gdLst>
                  <a:gd name="T0" fmla="*/ 0 w 16"/>
                  <a:gd name="T1" fmla="*/ 0 h 87"/>
                  <a:gd name="T2" fmla="*/ 0 w 16"/>
                  <a:gd name="T3" fmla="*/ 0 h 87"/>
                  <a:gd name="T4" fmla="*/ 0 w 16"/>
                  <a:gd name="T5" fmla="*/ 0 h 87"/>
                  <a:gd name="T6" fmla="*/ 0 w 16"/>
                  <a:gd name="T7" fmla="*/ 0 h 87"/>
                  <a:gd name="T8" fmla="*/ 0 w 16"/>
                  <a:gd name="T9" fmla="*/ 0 h 87"/>
                  <a:gd name="T10" fmla="*/ 0 w 16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87"/>
                  <a:gd name="T20" fmla="*/ 16 w 16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87">
                    <a:moveTo>
                      <a:pt x="0" y="87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43" name="Freeform 191"/>
              <p:cNvSpPr>
                <a:spLocks/>
              </p:cNvSpPr>
              <p:nvPr/>
            </p:nvSpPr>
            <p:spPr bwMode="auto">
              <a:xfrm>
                <a:off x="1337" y="7970"/>
                <a:ext cx="5" cy="29"/>
              </a:xfrm>
              <a:custGeom>
                <a:avLst/>
                <a:gdLst>
                  <a:gd name="T0" fmla="*/ 0 w 16"/>
                  <a:gd name="T1" fmla="*/ 0 h 87"/>
                  <a:gd name="T2" fmla="*/ 0 w 16"/>
                  <a:gd name="T3" fmla="*/ 0 h 87"/>
                  <a:gd name="T4" fmla="*/ 0 w 16"/>
                  <a:gd name="T5" fmla="*/ 0 h 87"/>
                  <a:gd name="T6" fmla="*/ 0 w 16"/>
                  <a:gd name="T7" fmla="*/ 0 h 87"/>
                  <a:gd name="T8" fmla="*/ 0 w 16"/>
                  <a:gd name="T9" fmla="*/ 0 h 87"/>
                  <a:gd name="T10" fmla="*/ 0 w 16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87"/>
                  <a:gd name="T20" fmla="*/ 16 w 16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87">
                    <a:moveTo>
                      <a:pt x="0" y="87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44" name="Freeform 192"/>
              <p:cNvSpPr>
                <a:spLocks/>
              </p:cNvSpPr>
              <p:nvPr/>
            </p:nvSpPr>
            <p:spPr bwMode="auto">
              <a:xfrm>
                <a:off x="1337" y="8030"/>
                <a:ext cx="5" cy="29"/>
              </a:xfrm>
              <a:custGeom>
                <a:avLst/>
                <a:gdLst>
                  <a:gd name="T0" fmla="*/ 0 w 16"/>
                  <a:gd name="T1" fmla="*/ 0 h 89"/>
                  <a:gd name="T2" fmla="*/ 0 w 16"/>
                  <a:gd name="T3" fmla="*/ 0 h 89"/>
                  <a:gd name="T4" fmla="*/ 0 w 16"/>
                  <a:gd name="T5" fmla="*/ 0 h 89"/>
                  <a:gd name="T6" fmla="*/ 0 w 16"/>
                  <a:gd name="T7" fmla="*/ 0 h 89"/>
                  <a:gd name="T8" fmla="*/ 0 w 16"/>
                  <a:gd name="T9" fmla="*/ 0 h 89"/>
                  <a:gd name="T10" fmla="*/ 0 w 16"/>
                  <a:gd name="T11" fmla="*/ 0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89"/>
                  <a:gd name="T20" fmla="*/ 16 w 16"/>
                  <a:gd name="T21" fmla="*/ 89 h 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89">
                    <a:moveTo>
                      <a:pt x="0" y="8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7F10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pic>
          <p:nvPicPr>
            <p:cNvPr id="16427" name="Picture 39" descr="1d3p0125_PEOPLE_LIFESTYLE_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44911" y="3205123"/>
              <a:ext cx="229494" cy="229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416" name="Group 341" descr="Tier_3_content_search"/>
          <p:cNvGrpSpPr>
            <a:grpSpLocks/>
          </p:cNvGrpSpPr>
          <p:nvPr/>
        </p:nvGrpSpPr>
        <p:grpSpPr bwMode="auto">
          <a:xfrm>
            <a:off x="6229350" y="2016125"/>
            <a:ext cx="360363" cy="358775"/>
            <a:chOff x="1838" y="6275"/>
            <a:chExt cx="263" cy="263"/>
          </a:xfrm>
        </p:grpSpPr>
        <p:sp>
          <p:nvSpPr>
            <p:cNvPr id="16419" name="Freeform 342"/>
            <p:cNvSpPr>
              <a:spLocks/>
            </p:cNvSpPr>
            <p:nvPr/>
          </p:nvSpPr>
          <p:spPr bwMode="auto">
            <a:xfrm>
              <a:off x="1841" y="6278"/>
              <a:ext cx="257" cy="256"/>
            </a:xfrm>
            <a:custGeom>
              <a:avLst/>
              <a:gdLst>
                <a:gd name="T0" fmla="*/ 9 w 333"/>
                <a:gd name="T1" fmla="*/ 8 h 332"/>
                <a:gd name="T2" fmla="*/ 8 w 333"/>
                <a:gd name="T3" fmla="*/ 9 h 332"/>
                <a:gd name="T4" fmla="*/ 2 w 333"/>
                <a:gd name="T5" fmla="*/ 9 h 332"/>
                <a:gd name="T6" fmla="*/ 0 w 333"/>
                <a:gd name="T7" fmla="*/ 8 h 332"/>
                <a:gd name="T8" fmla="*/ 0 w 333"/>
                <a:gd name="T9" fmla="*/ 2 h 332"/>
                <a:gd name="T10" fmla="*/ 2 w 333"/>
                <a:gd name="T11" fmla="*/ 0 h 332"/>
                <a:gd name="T12" fmla="*/ 8 w 333"/>
                <a:gd name="T13" fmla="*/ 0 h 332"/>
                <a:gd name="T14" fmla="*/ 9 w 333"/>
                <a:gd name="T15" fmla="*/ 2 h 332"/>
                <a:gd name="T16" fmla="*/ 9 w 333"/>
                <a:gd name="T17" fmla="*/ 8 h 3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332"/>
                <a:gd name="T29" fmla="*/ 333 w 333"/>
                <a:gd name="T30" fmla="*/ 332 h 3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332">
                  <a:moveTo>
                    <a:pt x="333" y="295"/>
                  </a:moveTo>
                  <a:cubicBezTo>
                    <a:pt x="333" y="315"/>
                    <a:pt x="316" y="332"/>
                    <a:pt x="295" y="332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17" y="332"/>
                    <a:pt x="0" y="315"/>
                    <a:pt x="0" y="29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16" y="0"/>
                    <a:pt x="333" y="17"/>
                    <a:pt x="332" y="37"/>
                  </a:cubicBezTo>
                  <a:lnTo>
                    <a:pt x="333" y="295"/>
                  </a:lnTo>
                  <a:close/>
                </a:path>
              </a:pathLst>
            </a:custGeom>
            <a:gradFill rotWithShape="0">
              <a:gsLst>
                <a:gs pos="0">
                  <a:srgbClr val="BE85D0"/>
                </a:gs>
                <a:gs pos="100000">
                  <a:srgbClr val="7F10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0" name="Freeform 343"/>
            <p:cNvSpPr>
              <a:spLocks noEditPoints="1"/>
            </p:cNvSpPr>
            <p:nvPr/>
          </p:nvSpPr>
          <p:spPr bwMode="auto">
            <a:xfrm>
              <a:off x="1838" y="6275"/>
              <a:ext cx="263" cy="263"/>
            </a:xfrm>
            <a:custGeom>
              <a:avLst/>
              <a:gdLst>
                <a:gd name="T0" fmla="*/ 2 w 340"/>
                <a:gd name="T1" fmla="*/ 9 h 340"/>
                <a:gd name="T2" fmla="*/ 0 w 340"/>
                <a:gd name="T3" fmla="*/ 9 h 340"/>
                <a:gd name="T4" fmla="*/ 0 w 340"/>
                <a:gd name="T5" fmla="*/ 9 h 340"/>
                <a:gd name="T6" fmla="*/ 0 w 340"/>
                <a:gd name="T7" fmla="*/ 2 h 340"/>
                <a:gd name="T8" fmla="*/ 2 w 340"/>
                <a:gd name="T9" fmla="*/ 0 h 340"/>
                <a:gd name="T10" fmla="*/ 2 w 340"/>
                <a:gd name="T11" fmla="*/ 0 h 340"/>
                <a:gd name="T12" fmla="*/ 9 w 340"/>
                <a:gd name="T13" fmla="*/ 0 h 340"/>
                <a:gd name="T14" fmla="*/ 9 w 340"/>
                <a:gd name="T15" fmla="*/ 2 h 340"/>
                <a:gd name="T16" fmla="*/ 9 w 340"/>
                <a:gd name="T17" fmla="*/ 2 h 340"/>
                <a:gd name="T18" fmla="*/ 9 w 340"/>
                <a:gd name="T19" fmla="*/ 2 h 340"/>
                <a:gd name="T20" fmla="*/ 9 w 340"/>
                <a:gd name="T21" fmla="*/ 9 h 340"/>
                <a:gd name="T22" fmla="*/ 9 w 340"/>
                <a:gd name="T23" fmla="*/ 9 h 340"/>
                <a:gd name="T24" fmla="*/ 9 w 340"/>
                <a:gd name="T25" fmla="*/ 9 h 340"/>
                <a:gd name="T26" fmla="*/ 9 w 340"/>
                <a:gd name="T27" fmla="*/ 9 h 340"/>
                <a:gd name="T28" fmla="*/ 9 w 340"/>
                <a:gd name="T29" fmla="*/ 9 h 340"/>
                <a:gd name="T30" fmla="*/ 2 w 340"/>
                <a:gd name="T31" fmla="*/ 9 h 340"/>
                <a:gd name="T32" fmla="*/ 2 w 340"/>
                <a:gd name="T33" fmla="*/ 2 h 340"/>
                <a:gd name="T34" fmla="*/ 2 w 340"/>
                <a:gd name="T35" fmla="*/ 9 h 340"/>
                <a:gd name="T36" fmla="*/ 2 w 340"/>
                <a:gd name="T37" fmla="*/ 9 h 340"/>
                <a:gd name="T38" fmla="*/ 2 w 340"/>
                <a:gd name="T39" fmla="*/ 9 h 340"/>
                <a:gd name="T40" fmla="*/ 9 w 340"/>
                <a:gd name="T41" fmla="*/ 9 h 340"/>
                <a:gd name="T42" fmla="*/ 9 w 340"/>
                <a:gd name="T43" fmla="*/ 9 h 340"/>
                <a:gd name="T44" fmla="*/ 9 w 340"/>
                <a:gd name="T45" fmla="*/ 9 h 340"/>
                <a:gd name="T46" fmla="*/ 9 w 340"/>
                <a:gd name="T47" fmla="*/ 2 h 340"/>
                <a:gd name="T48" fmla="*/ 9 w 340"/>
                <a:gd name="T49" fmla="*/ 2 h 340"/>
                <a:gd name="T50" fmla="*/ 9 w 340"/>
                <a:gd name="T51" fmla="*/ 2 h 340"/>
                <a:gd name="T52" fmla="*/ 9 w 340"/>
                <a:gd name="T53" fmla="*/ 2 h 340"/>
                <a:gd name="T54" fmla="*/ 9 w 340"/>
                <a:gd name="T55" fmla="*/ 2 h 340"/>
                <a:gd name="T56" fmla="*/ 9 w 340"/>
                <a:gd name="T57" fmla="*/ 2 h 340"/>
                <a:gd name="T58" fmla="*/ 2 w 340"/>
                <a:gd name="T59" fmla="*/ 2 h 340"/>
                <a:gd name="T60" fmla="*/ 2 w 340"/>
                <a:gd name="T61" fmla="*/ 2 h 340"/>
                <a:gd name="T62" fmla="*/ 9 w 340"/>
                <a:gd name="T63" fmla="*/ 2 h 340"/>
                <a:gd name="T64" fmla="*/ 9 w 340"/>
                <a:gd name="T65" fmla="*/ 2 h 340"/>
                <a:gd name="T66" fmla="*/ 9 w 340"/>
                <a:gd name="T67" fmla="*/ 2 h 340"/>
                <a:gd name="T68" fmla="*/ 9 w 340"/>
                <a:gd name="T69" fmla="*/ 2 h 3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0"/>
                <a:gd name="T106" fmla="*/ 0 h 340"/>
                <a:gd name="T107" fmla="*/ 340 w 340"/>
                <a:gd name="T108" fmla="*/ 340 h 3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0" h="340">
                  <a:moveTo>
                    <a:pt x="42" y="340"/>
                  </a:moveTo>
                  <a:cubicBezTo>
                    <a:pt x="19" y="340"/>
                    <a:pt x="0" y="322"/>
                    <a:pt x="0" y="299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322" y="0"/>
                    <a:pt x="340" y="18"/>
                    <a:pt x="340" y="40"/>
                  </a:cubicBezTo>
                  <a:cubicBezTo>
                    <a:pt x="340" y="40"/>
                    <a:pt x="340" y="40"/>
                    <a:pt x="340" y="40"/>
                  </a:cubicBezTo>
                  <a:cubicBezTo>
                    <a:pt x="340" y="41"/>
                    <a:pt x="340" y="41"/>
                    <a:pt x="340" y="41"/>
                  </a:cubicBezTo>
                  <a:cubicBezTo>
                    <a:pt x="340" y="299"/>
                    <a:pt x="340" y="299"/>
                    <a:pt x="340" y="299"/>
                  </a:cubicBezTo>
                  <a:cubicBezTo>
                    <a:pt x="337" y="299"/>
                    <a:pt x="337" y="299"/>
                    <a:pt x="337" y="299"/>
                  </a:cubicBezTo>
                  <a:cubicBezTo>
                    <a:pt x="340" y="299"/>
                    <a:pt x="340" y="299"/>
                    <a:pt x="340" y="299"/>
                  </a:cubicBezTo>
                  <a:cubicBezTo>
                    <a:pt x="340" y="322"/>
                    <a:pt x="322" y="340"/>
                    <a:pt x="299" y="340"/>
                  </a:cubicBezTo>
                  <a:cubicBezTo>
                    <a:pt x="299" y="340"/>
                    <a:pt x="299" y="340"/>
                    <a:pt x="299" y="340"/>
                  </a:cubicBezTo>
                  <a:cubicBezTo>
                    <a:pt x="42" y="340"/>
                    <a:pt x="42" y="340"/>
                    <a:pt x="42" y="340"/>
                  </a:cubicBezTo>
                  <a:close/>
                  <a:moveTo>
                    <a:pt x="8" y="41"/>
                  </a:moveTo>
                  <a:cubicBezTo>
                    <a:pt x="8" y="299"/>
                    <a:pt x="8" y="299"/>
                    <a:pt x="8" y="299"/>
                  </a:cubicBezTo>
                  <a:cubicBezTo>
                    <a:pt x="8" y="317"/>
                    <a:pt x="23" y="332"/>
                    <a:pt x="42" y="332"/>
                  </a:cubicBezTo>
                  <a:cubicBezTo>
                    <a:pt x="42" y="332"/>
                    <a:pt x="42" y="332"/>
                    <a:pt x="42" y="332"/>
                  </a:cubicBezTo>
                  <a:cubicBezTo>
                    <a:pt x="299" y="332"/>
                    <a:pt x="299" y="332"/>
                    <a:pt x="299" y="332"/>
                  </a:cubicBezTo>
                  <a:cubicBezTo>
                    <a:pt x="317" y="332"/>
                    <a:pt x="333" y="317"/>
                    <a:pt x="333" y="299"/>
                  </a:cubicBezTo>
                  <a:cubicBezTo>
                    <a:pt x="333" y="299"/>
                    <a:pt x="333" y="299"/>
                    <a:pt x="333" y="299"/>
                  </a:cubicBezTo>
                  <a:cubicBezTo>
                    <a:pt x="333" y="41"/>
                    <a:pt x="333" y="41"/>
                    <a:pt x="333" y="41"/>
                  </a:cubicBezTo>
                  <a:cubicBezTo>
                    <a:pt x="333" y="41"/>
                    <a:pt x="333" y="41"/>
                    <a:pt x="333" y="41"/>
                  </a:cubicBezTo>
                  <a:cubicBezTo>
                    <a:pt x="333" y="41"/>
                    <a:pt x="333" y="41"/>
                    <a:pt x="333" y="41"/>
                  </a:cubicBezTo>
                  <a:cubicBezTo>
                    <a:pt x="333" y="41"/>
                    <a:pt x="333" y="41"/>
                    <a:pt x="333" y="41"/>
                  </a:cubicBezTo>
                  <a:cubicBezTo>
                    <a:pt x="333" y="23"/>
                    <a:pt x="317" y="8"/>
                    <a:pt x="299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23" y="8"/>
                    <a:pt x="8" y="23"/>
                    <a:pt x="8" y="41"/>
                  </a:cubicBezTo>
                  <a:close/>
                  <a:moveTo>
                    <a:pt x="340" y="41"/>
                  </a:moveTo>
                  <a:cubicBezTo>
                    <a:pt x="340" y="41"/>
                    <a:pt x="340" y="41"/>
                    <a:pt x="340" y="41"/>
                  </a:cubicBezTo>
                  <a:cubicBezTo>
                    <a:pt x="340" y="41"/>
                    <a:pt x="340" y="41"/>
                    <a:pt x="340" y="41"/>
                  </a:cubicBezTo>
                  <a:cubicBezTo>
                    <a:pt x="340" y="41"/>
                    <a:pt x="340" y="41"/>
                    <a:pt x="340" y="41"/>
                  </a:cubicBezTo>
                  <a:close/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1" name="Freeform 344"/>
            <p:cNvSpPr>
              <a:spLocks noEditPoints="1"/>
            </p:cNvSpPr>
            <p:nvPr/>
          </p:nvSpPr>
          <p:spPr bwMode="auto">
            <a:xfrm>
              <a:off x="1920" y="6294"/>
              <a:ext cx="145" cy="145"/>
            </a:xfrm>
            <a:custGeom>
              <a:avLst/>
              <a:gdLst>
                <a:gd name="T0" fmla="*/ 0 w 187"/>
                <a:gd name="T1" fmla="*/ 2 h 187"/>
                <a:gd name="T2" fmla="*/ 5 w 187"/>
                <a:gd name="T3" fmla="*/ 2 h 187"/>
                <a:gd name="T4" fmla="*/ 2 w 187"/>
                <a:gd name="T5" fmla="*/ 3 h 187"/>
                <a:gd name="T6" fmla="*/ 2 w 187"/>
                <a:gd name="T7" fmla="*/ 4 h 187"/>
                <a:gd name="T8" fmla="*/ 2 w 187"/>
                <a:gd name="T9" fmla="*/ 3 h 187"/>
                <a:gd name="T10" fmla="*/ 2 w 187"/>
                <a:gd name="T11" fmla="*/ 5 h 187"/>
                <a:gd name="T12" fmla="*/ 2 w 187"/>
                <a:gd name="T13" fmla="*/ 4 h 187"/>
                <a:gd name="T14" fmla="*/ 2 w 187"/>
                <a:gd name="T15" fmla="*/ 2 h 187"/>
                <a:gd name="T16" fmla="*/ 2 w 187"/>
                <a:gd name="T17" fmla="*/ 2 h 187"/>
                <a:gd name="T18" fmla="*/ 2 w 187"/>
                <a:gd name="T19" fmla="*/ 2 h 187"/>
                <a:gd name="T20" fmla="*/ 2 w 187"/>
                <a:gd name="T21" fmla="*/ 2 h 187"/>
                <a:gd name="T22" fmla="*/ 2 w 187"/>
                <a:gd name="T23" fmla="*/ 2 h 187"/>
                <a:gd name="T24" fmla="*/ 2 w 187"/>
                <a:gd name="T25" fmla="*/ 2 h 187"/>
                <a:gd name="T26" fmla="*/ 2 w 187"/>
                <a:gd name="T27" fmla="*/ 2 h 187"/>
                <a:gd name="T28" fmla="*/ 2 w 187"/>
                <a:gd name="T29" fmla="*/ 2 h 187"/>
                <a:gd name="T30" fmla="*/ 2 w 187"/>
                <a:gd name="T31" fmla="*/ 2 h 187"/>
                <a:gd name="T32" fmla="*/ 3 w 187"/>
                <a:gd name="T33" fmla="*/ 2 h 187"/>
                <a:gd name="T34" fmla="*/ 3 w 187"/>
                <a:gd name="T35" fmla="*/ 2 h 187"/>
                <a:gd name="T36" fmla="*/ 3 w 187"/>
                <a:gd name="T37" fmla="*/ 2 h 187"/>
                <a:gd name="T38" fmla="*/ 3 w 187"/>
                <a:gd name="T39" fmla="*/ 2 h 187"/>
                <a:gd name="T40" fmla="*/ 3 w 187"/>
                <a:gd name="T41" fmla="*/ 2 h 187"/>
                <a:gd name="T42" fmla="*/ 3 w 187"/>
                <a:gd name="T43" fmla="*/ 2 h 187"/>
                <a:gd name="T44" fmla="*/ 3 w 187"/>
                <a:gd name="T45" fmla="*/ 2 h 187"/>
                <a:gd name="T46" fmla="*/ 2 w 187"/>
                <a:gd name="T47" fmla="*/ 2 h 187"/>
                <a:gd name="T48" fmla="*/ 3 w 187"/>
                <a:gd name="T49" fmla="*/ 2 h 187"/>
                <a:gd name="T50" fmla="*/ 3 w 187"/>
                <a:gd name="T51" fmla="*/ 2 h 187"/>
                <a:gd name="T52" fmla="*/ 4 w 187"/>
                <a:gd name="T53" fmla="*/ 2 h 187"/>
                <a:gd name="T54" fmla="*/ 3 w 187"/>
                <a:gd name="T55" fmla="*/ 2 h 187"/>
                <a:gd name="T56" fmla="*/ 2 w 187"/>
                <a:gd name="T57" fmla="*/ 2 h 187"/>
                <a:gd name="T58" fmla="*/ 2 w 187"/>
                <a:gd name="T59" fmla="*/ 3 h 187"/>
                <a:gd name="T60" fmla="*/ 3 w 187"/>
                <a:gd name="T61" fmla="*/ 5 h 187"/>
                <a:gd name="T62" fmla="*/ 3 w 187"/>
                <a:gd name="T63" fmla="*/ 5 h 187"/>
                <a:gd name="T64" fmla="*/ 2 w 187"/>
                <a:gd name="T65" fmla="*/ 5 h 187"/>
                <a:gd name="T66" fmla="*/ 4 w 187"/>
                <a:gd name="T67" fmla="*/ 5 h 187"/>
                <a:gd name="T68" fmla="*/ 4 w 187"/>
                <a:gd name="T69" fmla="*/ 3 h 187"/>
                <a:gd name="T70" fmla="*/ 4 w 187"/>
                <a:gd name="T71" fmla="*/ 3 h 187"/>
                <a:gd name="T72" fmla="*/ 4 w 187"/>
                <a:gd name="T73" fmla="*/ 2 h 187"/>
                <a:gd name="T74" fmla="*/ 4 w 187"/>
                <a:gd name="T75" fmla="*/ 2 h 187"/>
                <a:gd name="T76" fmla="*/ 5 w 187"/>
                <a:gd name="T77" fmla="*/ 2 h 187"/>
                <a:gd name="T78" fmla="*/ 5 w 187"/>
                <a:gd name="T79" fmla="*/ 2 h 187"/>
                <a:gd name="T80" fmla="*/ 5 w 187"/>
                <a:gd name="T81" fmla="*/ 2 h 1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7"/>
                <a:gd name="T124" fmla="*/ 0 h 187"/>
                <a:gd name="T125" fmla="*/ 187 w 187"/>
                <a:gd name="T126" fmla="*/ 187 h 1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7" h="187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45" y="187"/>
                    <a:pt x="187" y="145"/>
                    <a:pt x="187" y="94"/>
                  </a:cubicBezTo>
                  <a:cubicBezTo>
                    <a:pt x="187" y="42"/>
                    <a:pt x="145" y="0"/>
                    <a:pt x="94" y="0"/>
                  </a:cubicBezTo>
                  <a:close/>
                  <a:moveTo>
                    <a:pt x="7" y="121"/>
                  </a:moveTo>
                  <a:cubicBezTo>
                    <a:pt x="14" y="135"/>
                    <a:pt x="14" y="135"/>
                    <a:pt x="14" y="13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8" y="130"/>
                    <a:pt x="3" y="116"/>
                    <a:pt x="2" y="101"/>
                  </a:cubicBezTo>
                  <a:cubicBezTo>
                    <a:pt x="3" y="105"/>
                    <a:pt x="3" y="105"/>
                    <a:pt x="3" y="105"/>
                  </a:cubicBezTo>
                  <a:lnTo>
                    <a:pt x="7" y="121"/>
                  </a:lnTo>
                  <a:close/>
                  <a:moveTo>
                    <a:pt x="42" y="169"/>
                  </a:moveTo>
                  <a:cubicBezTo>
                    <a:pt x="43" y="160"/>
                    <a:pt x="43" y="160"/>
                    <a:pt x="43" y="160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67"/>
                    <a:pt x="20" y="66"/>
                  </a:cubicBezTo>
                  <a:cubicBezTo>
                    <a:pt x="22" y="66"/>
                    <a:pt x="29" y="65"/>
                    <a:pt x="29" y="65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59" y="7"/>
                    <a:pt x="76" y="2"/>
                    <a:pt x="94" y="2"/>
                  </a:cubicBezTo>
                  <a:cubicBezTo>
                    <a:pt x="107" y="2"/>
                    <a:pt x="120" y="5"/>
                    <a:pt x="132" y="10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01" y="59"/>
                    <a:pt x="101" y="59"/>
                    <a:pt x="101" y="59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8" y="168"/>
                    <a:pt x="118" y="168"/>
                    <a:pt x="118" y="168"/>
                  </a:cubicBezTo>
                  <a:cubicBezTo>
                    <a:pt x="116" y="176"/>
                    <a:pt x="116" y="176"/>
                    <a:pt x="116" y="176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2" y="184"/>
                    <a:pt x="103" y="185"/>
                    <a:pt x="94" y="185"/>
                  </a:cubicBezTo>
                  <a:cubicBezTo>
                    <a:pt x="74" y="185"/>
                    <a:pt x="56" y="179"/>
                    <a:pt x="42" y="169"/>
                  </a:cubicBezTo>
                  <a:close/>
                  <a:moveTo>
                    <a:pt x="144" y="170"/>
                  </a:moveTo>
                  <a:cubicBezTo>
                    <a:pt x="146" y="166"/>
                    <a:pt x="146" y="166"/>
                    <a:pt x="146" y="166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60" y="105"/>
                    <a:pt x="160" y="105"/>
                    <a:pt x="160" y="105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7" y="64"/>
                    <a:pt x="137" y="64"/>
                    <a:pt x="137" y="64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71" y="90"/>
                    <a:pt x="171" y="90"/>
                    <a:pt x="171" y="90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85" y="90"/>
                    <a:pt x="185" y="92"/>
                    <a:pt x="185" y="94"/>
                  </a:cubicBezTo>
                  <a:cubicBezTo>
                    <a:pt x="185" y="126"/>
                    <a:pt x="169" y="154"/>
                    <a:pt x="144" y="1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2" name="Freeform 345"/>
            <p:cNvSpPr>
              <a:spLocks noEditPoints="1"/>
            </p:cNvSpPr>
            <p:nvPr/>
          </p:nvSpPr>
          <p:spPr bwMode="auto">
            <a:xfrm>
              <a:off x="1915" y="6289"/>
              <a:ext cx="156" cy="156"/>
            </a:xfrm>
            <a:custGeom>
              <a:avLst/>
              <a:gdLst>
                <a:gd name="T0" fmla="*/ 0 w 202"/>
                <a:gd name="T1" fmla="*/ 3 h 202"/>
                <a:gd name="T2" fmla="*/ 3 w 202"/>
                <a:gd name="T3" fmla="*/ 0 h 202"/>
                <a:gd name="T4" fmla="*/ 3 w 202"/>
                <a:gd name="T5" fmla="*/ 0 h 202"/>
                <a:gd name="T6" fmla="*/ 5 w 202"/>
                <a:gd name="T7" fmla="*/ 3 h 202"/>
                <a:gd name="T8" fmla="*/ 5 w 202"/>
                <a:gd name="T9" fmla="*/ 3 h 202"/>
                <a:gd name="T10" fmla="*/ 3 w 202"/>
                <a:gd name="T11" fmla="*/ 5 h 202"/>
                <a:gd name="T12" fmla="*/ 3 w 202"/>
                <a:gd name="T13" fmla="*/ 5 h 202"/>
                <a:gd name="T14" fmla="*/ 0 w 202"/>
                <a:gd name="T15" fmla="*/ 3 h 202"/>
                <a:gd name="T16" fmla="*/ 2 w 202"/>
                <a:gd name="T17" fmla="*/ 3 h 202"/>
                <a:gd name="T18" fmla="*/ 3 w 202"/>
                <a:gd name="T19" fmla="*/ 5 h 202"/>
                <a:gd name="T20" fmla="*/ 3 w 202"/>
                <a:gd name="T21" fmla="*/ 5 h 202"/>
                <a:gd name="T22" fmla="*/ 5 w 202"/>
                <a:gd name="T23" fmla="*/ 3 h 202"/>
                <a:gd name="T24" fmla="*/ 5 w 202"/>
                <a:gd name="T25" fmla="*/ 3 h 202"/>
                <a:gd name="T26" fmla="*/ 3 w 202"/>
                <a:gd name="T27" fmla="*/ 2 h 202"/>
                <a:gd name="T28" fmla="*/ 3 w 202"/>
                <a:gd name="T29" fmla="*/ 2 h 202"/>
                <a:gd name="T30" fmla="*/ 2 w 202"/>
                <a:gd name="T31" fmla="*/ 3 h 202"/>
                <a:gd name="T32" fmla="*/ 2 w 202"/>
                <a:gd name="T33" fmla="*/ 3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2"/>
                <a:gd name="T52" fmla="*/ 0 h 202"/>
                <a:gd name="T53" fmla="*/ 202 w 202"/>
                <a:gd name="T54" fmla="*/ 202 h 2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2" h="202">
                  <a:moveTo>
                    <a:pt x="0" y="101"/>
                  </a:moveTo>
                  <a:cubicBezTo>
                    <a:pt x="0" y="45"/>
                    <a:pt x="45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57" y="0"/>
                    <a:pt x="202" y="45"/>
                    <a:pt x="202" y="101"/>
                  </a:cubicBezTo>
                  <a:cubicBezTo>
                    <a:pt x="202" y="101"/>
                    <a:pt x="202" y="101"/>
                    <a:pt x="202" y="101"/>
                  </a:cubicBezTo>
                  <a:cubicBezTo>
                    <a:pt x="202" y="157"/>
                    <a:pt x="157" y="202"/>
                    <a:pt x="101" y="202"/>
                  </a:cubicBezTo>
                  <a:cubicBezTo>
                    <a:pt x="101" y="202"/>
                    <a:pt x="101" y="202"/>
                    <a:pt x="101" y="202"/>
                  </a:cubicBezTo>
                  <a:cubicBezTo>
                    <a:pt x="45" y="202"/>
                    <a:pt x="0" y="157"/>
                    <a:pt x="0" y="101"/>
                  </a:cubicBezTo>
                  <a:close/>
                  <a:moveTo>
                    <a:pt x="8" y="101"/>
                  </a:moveTo>
                  <a:cubicBezTo>
                    <a:pt x="8" y="152"/>
                    <a:pt x="49" y="194"/>
                    <a:pt x="101" y="194"/>
                  </a:cubicBezTo>
                  <a:cubicBezTo>
                    <a:pt x="101" y="194"/>
                    <a:pt x="101" y="194"/>
                    <a:pt x="101" y="194"/>
                  </a:cubicBezTo>
                  <a:cubicBezTo>
                    <a:pt x="152" y="194"/>
                    <a:pt x="194" y="152"/>
                    <a:pt x="194" y="101"/>
                  </a:cubicBezTo>
                  <a:cubicBezTo>
                    <a:pt x="194" y="101"/>
                    <a:pt x="194" y="101"/>
                    <a:pt x="194" y="101"/>
                  </a:cubicBezTo>
                  <a:cubicBezTo>
                    <a:pt x="194" y="49"/>
                    <a:pt x="152" y="8"/>
                    <a:pt x="101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49" y="8"/>
                    <a:pt x="8" y="49"/>
                    <a:pt x="8" y="101"/>
                  </a:cubicBezTo>
                  <a:cubicBezTo>
                    <a:pt x="8" y="101"/>
                    <a:pt x="8" y="101"/>
                    <a:pt x="8" y="101"/>
                  </a:cubicBezTo>
                  <a:close/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3" name="Oval 346"/>
            <p:cNvSpPr>
              <a:spLocks noChangeArrowheads="1"/>
            </p:cNvSpPr>
            <p:nvPr/>
          </p:nvSpPr>
          <p:spPr bwMode="auto">
            <a:xfrm>
              <a:off x="1880" y="6362"/>
              <a:ext cx="107" cy="105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4" name="Freeform 347"/>
            <p:cNvSpPr>
              <a:spLocks noEditPoints="1"/>
            </p:cNvSpPr>
            <p:nvPr/>
          </p:nvSpPr>
          <p:spPr bwMode="auto">
            <a:xfrm>
              <a:off x="1878" y="6359"/>
              <a:ext cx="111" cy="111"/>
            </a:xfrm>
            <a:custGeom>
              <a:avLst/>
              <a:gdLst>
                <a:gd name="T0" fmla="*/ 0 w 144"/>
                <a:gd name="T1" fmla="*/ 2 h 144"/>
                <a:gd name="T2" fmla="*/ 2 w 144"/>
                <a:gd name="T3" fmla="*/ 0 h 144"/>
                <a:gd name="T4" fmla="*/ 2 w 144"/>
                <a:gd name="T5" fmla="*/ 0 h 144"/>
                <a:gd name="T6" fmla="*/ 4 w 144"/>
                <a:gd name="T7" fmla="*/ 2 h 144"/>
                <a:gd name="T8" fmla="*/ 4 w 144"/>
                <a:gd name="T9" fmla="*/ 2 h 144"/>
                <a:gd name="T10" fmla="*/ 4 w 144"/>
                <a:gd name="T11" fmla="*/ 2 h 144"/>
                <a:gd name="T12" fmla="*/ 2 w 144"/>
                <a:gd name="T13" fmla="*/ 4 h 144"/>
                <a:gd name="T14" fmla="*/ 2 w 144"/>
                <a:gd name="T15" fmla="*/ 4 h 144"/>
                <a:gd name="T16" fmla="*/ 0 w 144"/>
                <a:gd name="T17" fmla="*/ 2 h 144"/>
                <a:gd name="T18" fmla="*/ 2 w 144"/>
                <a:gd name="T19" fmla="*/ 2 h 144"/>
                <a:gd name="T20" fmla="*/ 2 w 144"/>
                <a:gd name="T21" fmla="*/ 4 h 144"/>
                <a:gd name="T22" fmla="*/ 2 w 144"/>
                <a:gd name="T23" fmla="*/ 4 h 144"/>
                <a:gd name="T24" fmla="*/ 4 w 144"/>
                <a:gd name="T25" fmla="*/ 2 h 144"/>
                <a:gd name="T26" fmla="*/ 4 w 144"/>
                <a:gd name="T27" fmla="*/ 2 h 144"/>
                <a:gd name="T28" fmla="*/ 2 w 144"/>
                <a:gd name="T29" fmla="*/ 2 h 144"/>
                <a:gd name="T30" fmla="*/ 2 w 144"/>
                <a:gd name="T31" fmla="*/ 2 h 144"/>
                <a:gd name="T32" fmla="*/ 2 w 144"/>
                <a:gd name="T33" fmla="*/ 2 h 1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4"/>
                <a:gd name="T52" fmla="*/ 0 h 144"/>
                <a:gd name="T53" fmla="*/ 144 w 144"/>
                <a:gd name="T54" fmla="*/ 144 h 1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4" h="144">
                  <a:moveTo>
                    <a:pt x="0" y="72"/>
                  </a:moveTo>
                  <a:cubicBezTo>
                    <a:pt x="0" y="32"/>
                    <a:pt x="33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12" y="0"/>
                    <a:pt x="144" y="32"/>
                    <a:pt x="144" y="72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44" y="112"/>
                    <a:pt x="112" y="144"/>
                    <a:pt x="72" y="144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33" y="144"/>
                    <a:pt x="0" y="112"/>
                    <a:pt x="0" y="72"/>
                  </a:cubicBezTo>
                  <a:close/>
                  <a:moveTo>
                    <a:pt x="8" y="72"/>
                  </a:moveTo>
                  <a:cubicBezTo>
                    <a:pt x="8" y="108"/>
                    <a:pt x="37" y="137"/>
                    <a:pt x="72" y="137"/>
                  </a:cubicBezTo>
                  <a:cubicBezTo>
                    <a:pt x="72" y="137"/>
                    <a:pt x="72" y="137"/>
                    <a:pt x="72" y="137"/>
                  </a:cubicBezTo>
                  <a:cubicBezTo>
                    <a:pt x="108" y="137"/>
                    <a:pt x="137" y="108"/>
                    <a:pt x="137" y="72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37" y="37"/>
                    <a:pt x="108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37" y="8"/>
                    <a:pt x="8" y="37"/>
                    <a:pt x="8" y="72"/>
                  </a:cubicBezTo>
                  <a:close/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5" name="Freeform 348"/>
            <p:cNvSpPr>
              <a:spLocks/>
            </p:cNvSpPr>
            <p:nvPr/>
          </p:nvSpPr>
          <p:spPr bwMode="auto">
            <a:xfrm>
              <a:off x="1931" y="6467"/>
              <a:ext cx="5" cy="46"/>
            </a:xfrm>
            <a:custGeom>
              <a:avLst/>
              <a:gdLst>
                <a:gd name="T0" fmla="*/ 0 w 7"/>
                <a:gd name="T1" fmla="*/ 2 h 60"/>
                <a:gd name="T2" fmla="*/ 0 w 7"/>
                <a:gd name="T3" fmla="*/ 2 h 60"/>
                <a:gd name="T4" fmla="*/ 1 w 7"/>
                <a:gd name="T5" fmla="*/ 0 h 60"/>
                <a:gd name="T6" fmla="*/ 1 w 7"/>
                <a:gd name="T7" fmla="*/ 0 h 60"/>
                <a:gd name="T8" fmla="*/ 1 w 7"/>
                <a:gd name="T9" fmla="*/ 2 h 60"/>
                <a:gd name="T10" fmla="*/ 1 w 7"/>
                <a:gd name="T11" fmla="*/ 2 h 60"/>
                <a:gd name="T12" fmla="*/ 1 w 7"/>
                <a:gd name="T13" fmla="*/ 2 h 60"/>
                <a:gd name="T14" fmla="*/ 1 w 7"/>
                <a:gd name="T15" fmla="*/ 2 h 60"/>
                <a:gd name="T16" fmla="*/ 1 w 7"/>
                <a:gd name="T17" fmla="*/ 2 h 60"/>
                <a:gd name="T18" fmla="*/ 0 w 7"/>
                <a:gd name="T19" fmla="*/ 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0"/>
                <a:gd name="T32" fmla="*/ 7 w 7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0">
                  <a:moveTo>
                    <a:pt x="0" y="56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8"/>
                    <a:pt x="5" y="60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2" y="60"/>
                    <a:pt x="0" y="58"/>
                    <a:pt x="0" y="5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6417" name="Grafik 10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6575" y="2052638"/>
            <a:ext cx="3603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" name="Freeform 5"/>
          <p:cNvSpPr>
            <a:spLocks/>
          </p:cNvSpPr>
          <p:nvPr/>
        </p:nvSpPr>
        <p:spPr bwMode="auto">
          <a:xfrm>
            <a:off x="3960813" y="1044575"/>
            <a:ext cx="4337050" cy="815975"/>
          </a:xfrm>
          <a:custGeom>
            <a:avLst/>
            <a:gdLst>
              <a:gd name="T0" fmla="*/ 1695450 w 229"/>
              <a:gd name="T1" fmla="*/ 621507 h 168"/>
              <a:gd name="T2" fmla="*/ 1369687 w 229"/>
              <a:gd name="T3" fmla="*/ 340349 h 168"/>
              <a:gd name="T4" fmla="*/ 1369687 w 229"/>
              <a:gd name="T5" fmla="*/ 325551 h 168"/>
              <a:gd name="T6" fmla="*/ 858831 w 229"/>
              <a:gd name="T7" fmla="*/ 0 h 168"/>
              <a:gd name="T8" fmla="*/ 340571 w 229"/>
              <a:gd name="T9" fmla="*/ 295955 h 168"/>
              <a:gd name="T10" fmla="*/ 0 w 229"/>
              <a:gd name="T11" fmla="*/ 606709 h 168"/>
              <a:gd name="T12" fmla="*/ 222111 w 229"/>
              <a:gd name="T13" fmla="*/ 880467 h 168"/>
              <a:gd name="T14" fmla="*/ 185093 w 229"/>
              <a:gd name="T15" fmla="*/ 984052 h 168"/>
              <a:gd name="T16" fmla="*/ 629316 w 229"/>
              <a:gd name="T17" fmla="*/ 1243013 h 168"/>
              <a:gd name="T18" fmla="*/ 962483 w 229"/>
              <a:gd name="T19" fmla="*/ 1161625 h 168"/>
              <a:gd name="T20" fmla="*/ 1132768 w 229"/>
              <a:gd name="T21" fmla="*/ 1176423 h 168"/>
              <a:gd name="T22" fmla="*/ 1643624 w 229"/>
              <a:gd name="T23" fmla="*/ 843473 h 168"/>
              <a:gd name="T24" fmla="*/ 1636220 w 229"/>
              <a:gd name="T25" fmla="*/ 776883 h 168"/>
              <a:gd name="T26" fmla="*/ 1695450 w 229"/>
              <a:gd name="T27" fmla="*/ 621507 h 1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9"/>
              <a:gd name="T43" fmla="*/ 0 h 168"/>
              <a:gd name="T44" fmla="*/ 229 w 229"/>
              <a:gd name="T45" fmla="*/ 168 h 16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9" h="168">
                <a:moveTo>
                  <a:pt x="229" y="84"/>
                </a:moveTo>
                <a:cubicBezTo>
                  <a:pt x="229" y="65"/>
                  <a:pt x="210" y="49"/>
                  <a:pt x="185" y="46"/>
                </a:cubicBezTo>
                <a:cubicBezTo>
                  <a:pt x="185" y="46"/>
                  <a:pt x="185" y="45"/>
                  <a:pt x="185" y="44"/>
                </a:cubicBezTo>
                <a:cubicBezTo>
                  <a:pt x="185" y="20"/>
                  <a:pt x="154" y="0"/>
                  <a:pt x="116" y="0"/>
                </a:cubicBezTo>
                <a:cubicBezTo>
                  <a:pt x="79" y="0"/>
                  <a:pt x="49" y="18"/>
                  <a:pt x="46" y="40"/>
                </a:cubicBezTo>
                <a:cubicBezTo>
                  <a:pt x="20" y="47"/>
                  <a:pt x="0" y="63"/>
                  <a:pt x="0" y="82"/>
                </a:cubicBezTo>
                <a:cubicBezTo>
                  <a:pt x="0" y="98"/>
                  <a:pt x="12" y="111"/>
                  <a:pt x="30" y="119"/>
                </a:cubicBezTo>
                <a:cubicBezTo>
                  <a:pt x="27" y="123"/>
                  <a:pt x="25" y="128"/>
                  <a:pt x="25" y="133"/>
                </a:cubicBezTo>
                <a:cubicBezTo>
                  <a:pt x="25" y="152"/>
                  <a:pt x="52" y="168"/>
                  <a:pt x="85" y="168"/>
                </a:cubicBezTo>
                <a:cubicBezTo>
                  <a:pt x="103" y="168"/>
                  <a:pt x="119" y="164"/>
                  <a:pt x="130" y="157"/>
                </a:cubicBezTo>
                <a:cubicBezTo>
                  <a:pt x="137" y="158"/>
                  <a:pt x="145" y="159"/>
                  <a:pt x="153" y="159"/>
                </a:cubicBezTo>
                <a:cubicBezTo>
                  <a:pt x="191" y="159"/>
                  <a:pt x="222" y="139"/>
                  <a:pt x="222" y="114"/>
                </a:cubicBezTo>
                <a:cubicBezTo>
                  <a:pt x="222" y="111"/>
                  <a:pt x="222" y="108"/>
                  <a:pt x="221" y="105"/>
                </a:cubicBezTo>
                <a:cubicBezTo>
                  <a:pt x="226" y="99"/>
                  <a:pt x="229" y="92"/>
                  <a:pt x="229" y="84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ADBDE"/>
              </a:gs>
            </a:gsLst>
            <a:lin ang="5400000" scaled="1"/>
          </a:gradFill>
          <a:ln>
            <a:noFill/>
            <a:headEnd/>
            <a:tailEnd/>
          </a:ln>
          <a:effectLst>
            <a:outerShdw blurRad="127000" dist="63500" dir="2700000" rotWithShape="0">
              <a:srgbClr val="000000">
                <a:alpha val="52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/>
            </a:pPr>
            <a:r>
              <a:rPr lang="fi-FI" sz="1400" dirty="0">
                <a:solidFill>
                  <a:schemeClr val="tx1"/>
                </a:solidFill>
                <a:cs typeface="Arial"/>
              </a:rPr>
              <a:t>OSS/ BSS / IMS / VAS domain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flat all-IP architecture requires enhanced attention to security </a:t>
            </a:r>
            <a:endParaRPr lang="de-DE" smtClean="0"/>
          </a:p>
        </p:txBody>
      </p:sp>
      <p:sp>
        <p:nvSpPr>
          <p:cNvPr id="17413" name="AutoShape 15"/>
          <p:cNvSpPr>
            <a:spLocks noChangeArrowheads="1"/>
          </p:cNvSpPr>
          <p:nvPr/>
        </p:nvSpPr>
        <p:spPr bwMode="auto">
          <a:xfrm flipV="1">
            <a:off x="323850" y="4502150"/>
            <a:ext cx="7061200" cy="1258888"/>
          </a:xfrm>
          <a:prstGeom prst="roundRect">
            <a:avLst>
              <a:gd name="adj" fmla="val 12106"/>
            </a:avLst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</a:gradFill>
          <a:ln w="285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7414" name="TextBox 61"/>
          <p:cNvSpPr>
            <a:spLocks noChangeArrowheads="1"/>
          </p:cNvSpPr>
          <p:nvPr/>
        </p:nvSpPr>
        <p:spPr bwMode="auto">
          <a:xfrm>
            <a:off x="360363" y="4824413"/>
            <a:ext cx="730250" cy="550862"/>
          </a:xfrm>
          <a:prstGeom prst="roundRect">
            <a:avLst>
              <a:gd name="adj" fmla="val 27667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sz="2800" b="1"/>
              <a:t>3G</a:t>
            </a:r>
          </a:p>
        </p:txBody>
      </p:sp>
      <p:sp>
        <p:nvSpPr>
          <p:cNvPr id="17415" name="Line 17"/>
          <p:cNvSpPr>
            <a:spLocks noChangeShapeType="1"/>
          </p:cNvSpPr>
          <p:nvPr/>
        </p:nvSpPr>
        <p:spPr bwMode="auto">
          <a:xfrm flipV="1">
            <a:off x="3492500" y="5075238"/>
            <a:ext cx="3043238" cy="1587"/>
          </a:xfrm>
          <a:prstGeom prst="line">
            <a:avLst/>
          </a:prstGeom>
          <a:noFill/>
          <a:ln w="28575">
            <a:solidFill>
              <a:srgbClr val="34C3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7416" name="Group 18"/>
          <p:cNvGrpSpPr>
            <a:grpSpLocks/>
          </p:cNvGrpSpPr>
          <p:nvPr/>
        </p:nvGrpSpPr>
        <p:grpSpPr bwMode="auto">
          <a:xfrm>
            <a:off x="1223963" y="4764088"/>
            <a:ext cx="636587" cy="636587"/>
            <a:chOff x="4418" y="610"/>
            <a:chExt cx="268" cy="268"/>
          </a:xfrm>
        </p:grpSpPr>
        <p:sp>
          <p:nvSpPr>
            <p:cNvPr id="17557" name="Freeform 19"/>
            <p:cNvSpPr>
              <a:spLocks/>
            </p:cNvSpPr>
            <p:nvPr/>
          </p:nvSpPr>
          <p:spPr bwMode="auto">
            <a:xfrm>
              <a:off x="4421" y="613"/>
              <a:ext cx="262" cy="262"/>
            </a:xfrm>
            <a:custGeom>
              <a:avLst/>
              <a:gdLst>
                <a:gd name="T0" fmla="*/ 3 w 554"/>
                <a:gd name="T1" fmla="*/ 3 h 554"/>
                <a:gd name="T2" fmla="*/ 3 w 554"/>
                <a:gd name="T3" fmla="*/ 3 h 554"/>
                <a:gd name="T4" fmla="*/ 0 w 554"/>
                <a:gd name="T5" fmla="*/ 3 h 554"/>
                <a:gd name="T6" fmla="*/ 0 w 554"/>
                <a:gd name="T7" fmla="*/ 3 h 554"/>
                <a:gd name="T8" fmla="*/ 0 w 554"/>
                <a:gd name="T9" fmla="*/ 0 h 554"/>
                <a:gd name="T10" fmla="*/ 0 w 554"/>
                <a:gd name="T11" fmla="*/ 0 h 554"/>
                <a:gd name="T12" fmla="*/ 3 w 554"/>
                <a:gd name="T13" fmla="*/ 0 h 554"/>
                <a:gd name="T14" fmla="*/ 3 w 554"/>
                <a:gd name="T15" fmla="*/ 0 h 554"/>
                <a:gd name="T16" fmla="*/ 3 w 554"/>
                <a:gd name="T17" fmla="*/ 3 h 5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4"/>
                <a:gd name="T28" fmla="*/ 0 h 554"/>
                <a:gd name="T29" fmla="*/ 554 w 554"/>
                <a:gd name="T30" fmla="*/ 554 h 5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4" h="554">
                  <a:moveTo>
                    <a:pt x="554" y="492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8" y="554"/>
                    <a:pt x="0" y="526"/>
                    <a:pt x="0" y="49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3"/>
                  </a:cubicBezTo>
                  <a:lnTo>
                    <a:pt x="554" y="492"/>
                  </a:lnTo>
                  <a:close/>
                </a:path>
              </a:pathLst>
            </a:cu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58" name="Freeform 20"/>
            <p:cNvSpPr>
              <a:spLocks noEditPoints="1"/>
            </p:cNvSpPr>
            <p:nvPr/>
          </p:nvSpPr>
          <p:spPr bwMode="auto">
            <a:xfrm>
              <a:off x="4418" y="610"/>
              <a:ext cx="268" cy="268"/>
            </a:xfrm>
            <a:custGeom>
              <a:avLst/>
              <a:gdLst>
                <a:gd name="T0" fmla="*/ 0 w 567"/>
                <a:gd name="T1" fmla="*/ 3 h 567"/>
                <a:gd name="T2" fmla="*/ 0 w 567"/>
                <a:gd name="T3" fmla="*/ 3 h 567"/>
                <a:gd name="T4" fmla="*/ 0 w 567"/>
                <a:gd name="T5" fmla="*/ 0 h 567"/>
                <a:gd name="T6" fmla="*/ 0 w 567"/>
                <a:gd name="T7" fmla="*/ 0 h 567"/>
                <a:gd name="T8" fmla="*/ 3 w 567"/>
                <a:gd name="T9" fmla="*/ 0 h 567"/>
                <a:gd name="T10" fmla="*/ 3 w 567"/>
                <a:gd name="T11" fmla="*/ 0 h 567"/>
                <a:gd name="T12" fmla="*/ 3 w 567"/>
                <a:gd name="T13" fmla="*/ 0 h 567"/>
                <a:gd name="T14" fmla="*/ 3 w 567"/>
                <a:gd name="T15" fmla="*/ 3 h 567"/>
                <a:gd name="T16" fmla="*/ 3 w 567"/>
                <a:gd name="T17" fmla="*/ 3 h 567"/>
                <a:gd name="T18" fmla="*/ 0 w 567"/>
                <a:gd name="T19" fmla="*/ 3 h 567"/>
                <a:gd name="T20" fmla="*/ 0 w 567"/>
                <a:gd name="T21" fmla="*/ 0 h 567"/>
                <a:gd name="T22" fmla="*/ 0 w 567"/>
                <a:gd name="T23" fmla="*/ 3 h 567"/>
                <a:gd name="T24" fmla="*/ 0 w 567"/>
                <a:gd name="T25" fmla="*/ 3 h 567"/>
                <a:gd name="T26" fmla="*/ 3 w 567"/>
                <a:gd name="T27" fmla="*/ 3 h 567"/>
                <a:gd name="T28" fmla="*/ 3 w 567"/>
                <a:gd name="T29" fmla="*/ 3 h 567"/>
                <a:gd name="T30" fmla="*/ 3 w 567"/>
                <a:gd name="T31" fmla="*/ 0 h 567"/>
                <a:gd name="T32" fmla="*/ 3 w 567"/>
                <a:gd name="T33" fmla="*/ 0 h 567"/>
                <a:gd name="T34" fmla="*/ 3 w 567"/>
                <a:gd name="T35" fmla="*/ 0 h 567"/>
                <a:gd name="T36" fmla="*/ 0 w 567"/>
                <a:gd name="T37" fmla="*/ 0 h 567"/>
                <a:gd name="T38" fmla="*/ 0 w 567"/>
                <a:gd name="T39" fmla="*/ 0 h 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7"/>
                <a:gd name="T61" fmla="*/ 0 h 567"/>
                <a:gd name="T62" fmla="*/ 567 w 567"/>
                <a:gd name="T63" fmla="*/ 567 h 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0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8"/>
                    <a:pt x="38" y="553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3"/>
                    <a:pt x="554" y="528"/>
                    <a:pt x="554" y="498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69"/>
                    <a:pt x="554" y="68"/>
                    <a:pt x="554" y="68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8"/>
                    <a:pt x="13" y="69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59" name="Freeform 21"/>
            <p:cNvSpPr>
              <a:spLocks/>
            </p:cNvSpPr>
            <p:nvPr/>
          </p:nvSpPr>
          <p:spPr bwMode="auto">
            <a:xfrm>
              <a:off x="4490" y="635"/>
              <a:ext cx="124" cy="218"/>
            </a:xfrm>
            <a:custGeom>
              <a:avLst/>
              <a:gdLst>
                <a:gd name="T0" fmla="*/ 1 w 261"/>
                <a:gd name="T1" fmla="*/ 2 h 462"/>
                <a:gd name="T2" fmla="*/ 1 w 261"/>
                <a:gd name="T3" fmla="*/ 2 h 462"/>
                <a:gd name="T4" fmla="*/ 0 w 261"/>
                <a:gd name="T5" fmla="*/ 2 h 462"/>
                <a:gd name="T6" fmla="*/ 0 w 261"/>
                <a:gd name="T7" fmla="*/ 2 h 462"/>
                <a:gd name="T8" fmla="*/ 0 w 261"/>
                <a:gd name="T9" fmla="*/ 0 h 462"/>
                <a:gd name="T10" fmla="*/ 0 w 261"/>
                <a:gd name="T11" fmla="*/ 0 h 462"/>
                <a:gd name="T12" fmla="*/ 1 w 261"/>
                <a:gd name="T13" fmla="*/ 0 h 462"/>
                <a:gd name="T14" fmla="*/ 1 w 261"/>
                <a:gd name="T15" fmla="*/ 0 h 462"/>
                <a:gd name="T16" fmla="*/ 1 w 261"/>
                <a:gd name="T17" fmla="*/ 2 h 4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1"/>
                <a:gd name="T28" fmla="*/ 0 h 462"/>
                <a:gd name="T29" fmla="*/ 261 w 261"/>
                <a:gd name="T30" fmla="*/ 462 h 4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1" h="462">
                  <a:moveTo>
                    <a:pt x="261" y="385"/>
                  </a:moveTo>
                  <a:cubicBezTo>
                    <a:pt x="261" y="428"/>
                    <a:pt x="224" y="462"/>
                    <a:pt x="179" y="462"/>
                  </a:cubicBezTo>
                  <a:cubicBezTo>
                    <a:pt x="82" y="462"/>
                    <a:pt x="82" y="462"/>
                    <a:pt x="82" y="462"/>
                  </a:cubicBezTo>
                  <a:cubicBezTo>
                    <a:pt x="37" y="462"/>
                    <a:pt x="0" y="428"/>
                    <a:pt x="0" y="385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7" y="0"/>
                    <a:pt x="82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224" y="0"/>
                    <a:pt x="261" y="35"/>
                    <a:pt x="261" y="77"/>
                  </a:cubicBezTo>
                  <a:lnTo>
                    <a:pt x="261" y="3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60" name="Freeform 22"/>
            <p:cNvSpPr>
              <a:spLocks noEditPoints="1"/>
            </p:cNvSpPr>
            <p:nvPr/>
          </p:nvSpPr>
          <p:spPr bwMode="auto">
            <a:xfrm>
              <a:off x="4488" y="632"/>
              <a:ext cx="129" cy="224"/>
            </a:xfrm>
            <a:custGeom>
              <a:avLst/>
              <a:gdLst>
                <a:gd name="T0" fmla="*/ 0 w 273"/>
                <a:gd name="T1" fmla="*/ 2 h 474"/>
                <a:gd name="T2" fmla="*/ 0 w 273"/>
                <a:gd name="T3" fmla="*/ 2 h 474"/>
                <a:gd name="T4" fmla="*/ 0 w 273"/>
                <a:gd name="T5" fmla="*/ 0 h 474"/>
                <a:gd name="T6" fmla="*/ 0 w 273"/>
                <a:gd name="T7" fmla="*/ 0 h 474"/>
                <a:gd name="T8" fmla="*/ 1 w 273"/>
                <a:gd name="T9" fmla="*/ 0 h 474"/>
                <a:gd name="T10" fmla="*/ 1 w 273"/>
                <a:gd name="T11" fmla="*/ 0 h 474"/>
                <a:gd name="T12" fmla="*/ 1 w 273"/>
                <a:gd name="T13" fmla="*/ 2 h 474"/>
                <a:gd name="T14" fmla="*/ 1 w 273"/>
                <a:gd name="T15" fmla="*/ 2 h 474"/>
                <a:gd name="T16" fmla="*/ 1 w 273"/>
                <a:gd name="T17" fmla="*/ 2 h 474"/>
                <a:gd name="T18" fmla="*/ 0 w 273"/>
                <a:gd name="T19" fmla="*/ 2 h 474"/>
                <a:gd name="T20" fmla="*/ 0 w 273"/>
                <a:gd name="T21" fmla="*/ 0 h 474"/>
                <a:gd name="T22" fmla="*/ 0 w 273"/>
                <a:gd name="T23" fmla="*/ 2 h 474"/>
                <a:gd name="T24" fmla="*/ 0 w 273"/>
                <a:gd name="T25" fmla="*/ 2 h 474"/>
                <a:gd name="T26" fmla="*/ 1 w 273"/>
                <a:gd name="T27" fmla="*/ 2 h 474"/>
                <a:gd name="T28" fmla="*/ 1 w 273"/>
                <a:gd name="T29" fmla="*/ 2 h 474"/>
                <a:gd name="T30" fmla="*/ 1 w 273"/>
                <a:gd name="T31" fmla="*/ 0 h 474"/>
                <a:gd name="T32" fmla="*/ 1 w 273"/>
                <a:gd name="T33" fmla="*/ 0 h 474"/>
                <a:gd name="T34" fmla="*/ 0 w 273"/>
                <a:gd name="T35" fmla="*/ 0 h 474"/>
                <a:gd name="T36" fmla="*/ 0 w 273"/>
                <a:gd name="T37" fmla="*/ 0 h 4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3"/>
                <a:gd name="T58" fmla="*/ 0 h 474"/>
                <a:gd name="T59" fmla="*/ 273 w 273"/>
                <a:gd name="T60" fmla="*/ 474 h 4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3" h="474">
                  <a:moveTo>
                    <a:pt x="88" y="474"/>
                  </a:moveTo>
                  <a:cubicBezTo>
                    <a:pt x="39" y="474"/>
                    <a:pt x="0" y="437"/>
                    <a:pt x="0" y="39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9" y="0"/>
                    <a:pt x="88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234" y="0"/>
                    <a:pt x="273" y="37"/>
                    <a:pt x="273" y="83"/>
                  </a:cubicBezTo>
                  <a:cubicBezTo>
                    <a:pt x="273" y="391"/>
                    <a:pt x="273" y="391"/>
                    <a:pt x="273" y="391"/>
                  </a:cubicBezTo>
                  <a:cubicBezTo>
                    <a:pt x="273" y="391"/>
                    <a:pt x="273" y="391"/>
                    <a:pt x="273" y="391"/>
                  </a:cubicBezTo>
                  <a:cubicBezTo>
                    <a:pt x="273" y="437"/>
                    <a:pt x="234" y="474"/>
                    <a:pt x="185" y="474"/>
                  </a:cubicBezTo>
                  <a:lnTo>
                    <a:pt x="88" y="474"/>
                  </a:lnTo>
                  <a:close/>
                  <a:moveTo>
                    <a:pt x="13" y="83"/>
                  </a:moveTo>
                  <a:cubicBezTo>
                    <a:pt x="13" y="391"/>
                    <a:pt x="13" y="391"/>
                    <a:pt x="13" y="391"/>
                  </a:cubicBezTo>
                  <a:cubicBezTo>
                    <a:pt x="13" y="430"/>
                    <a:pt x="46" y="461"/>
                    <a:pt x="88" y="461"/>
                  </a:cubicBezTo>
                  <a:cubicBezTo>
                    <a:pt x="185" y="461"/>
                    <a:pt x="185" y="461"/>
                    <a:pt x="185" y="461"/>
                  </a:cubicBezTo>
                  <a:cubicBezTo>
                    <a:pt x="227" y="461"/>
                    <a:pt x="260" y="430"/>
                    <a:pt x="260" y="391"/>
                  </a:cubicBezTo>
                  <a:cubicBezTo>
                    <a:pt x="260" y="83"/>
                    <a:pt x="260" y="83"/>
                    <a:pt x="260" y="83"/>
                  </a:cubicBezTo>
                  <a:cubicBezTo>
                    <a:pt x="260" y="45"/>
                    <a:pt x="227" y="13"/>
                    <a:pt x="185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46" y="13"/>
                    <a:pt x="13" y="45"/>
                    <a:pt x="13" y="83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61" name="Freeform 23"/>
            <p:cNvSpPr>
              <a:spLocks noEditPoints="1"/>
            </p:cNvSpPr>
            <p:nvPr/>
          </p:nvSpPr>
          <p:spPr bwMode="auto">
            <a:xfrm>
              <a:off x="4511" y="655"/>
              <a:ext cx="81" cy="122"/>
            </a:xfrm>
            <a:custGeom>
              <a:avLst/>
              <a:gdLst>
                <a:gd name="T0" fmla="*/ 0 w 173"/>
                <a:gd name="T1" fmla="*/ 1 h 259"/>
                <a:gd name="T2" fmla="*/ 0 w 173"/>
                <a:gd name="T3" fmla="*/ 1 h 259"/>
                <a:gd name="T4" fmla="*/ 0 w 173"/>
                <a:gd name="T5" fmla="*/ 0 h 259"/>
                <a:gd name="T6" fmla="*/ 0 w 173"/>
                <a:gd name="T7" fmla="*/ 0 h 259"/>
                <a:gd name="T8" fmla="*/ 0 w 173"/>
                <a:gd name="T9" fmla="*/ 0 h 259"/>
                <a:gd name="T10" fmla="*/ 1 w 173"/>
                <a:gd name="T11" fmla="*/ 0 h 259"/>
                <a:gd name="T12" fmla="*/ 1 w 173"/>
                <a:gd name="T13" fmla="*/ 1 h 259"/>
                <a:gd name="T14" fmla="*/ 0 w 173"/>
                <a:gd name="T15" fmla="*/ 1 h 259"/>
                <a:gd name="T16" fmla="*/ 0 w 173"/>
                <a:gd name="T17" fmla="*/ 1 h 259"/>
                <a:gd name="T18" fmla="*/ 0 w 173"/>
                <a:gd name="T19" fmla="*/ 0 h 259"/>
                <a:gd name="T20" fmla="*/ 0 w 173"/>
                <a:gd name="T21" fmla="*/ 1 h 259"/>
                <a:gd name="T22" fmla="*/ 0 w 173"/>
                <a:gd name="T23" fmla="*/ 1 h 259"/>
                <a:gd name="T24" fmla="*/ 0 w 173"/>
                <a:gd name="T25" fmla="*/ 1 h 259"/>
                <a:gd name="T26" fmla="*/ 0 w 173"/>
                <a:gd name="T27" fmla="*/ 1 h 259"/>
                <a:gd name="T28" fmla="*/ 0 w 173"/>
                <a:gd name="T29" fmla="*/ 0 h 259"/>
                <a:gd name="T30" fmla="*/ 0 w 173"/>
                <a:gd name="T31" fmla="*/ 0 h 259"/>
                <a:gd name="T32" fmla="*/ 0 w 173"/>
                <a:gd name="T33" fmla="*/ 0 h 259"/>
                <a:gd name="T34" fmla="*/ 0 w 173"/>
                <a:gd name="T35" fmla="*/ 0 h 2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259"/>
                <a:gd name="T56" fmla="*/ 173 w 173"/>
                <a:gd name="T57" fmla="*/ 259 h 2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259">
                  <a:moveTo>
                    <a:pt x="43" y="259"/>
                  </a:moveTo>
                  <a:cubicBezTo>
                    <a:pt x="19" y="259"/>
                    <a:pt x="0" y="239"/>
                    <a:pt x="0" y="21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54" y="0"/>
                    <a:pt x="173" y="20"/>
                    <a:pt x="173" y="44"/>
                  </a:cubicBezTo>
                  <a:cubicBezTo>
                    <a:pt x="173" y="214"/>
                    <a:pt x="173" y="214"/>
                    <a:pt x="173" y="214"/>
                  </a:cubicBezTo>
                  <a:cubicBezTo>
                    <a:pt x="173" y="239"/>
                    <a:pt x="154" y="259"/>
                    <a:pt x="130" y="259"/>
                  </a:cubicBezTo>
                  <a:lnTo>
                    <a:pt x="43" y="259"/>
                  </a:lnTo>
                  <a:close/>
                  <a:moveTo>
                    <a:pt x="13" y="44"/>
                  </a:moveTo>
                  <a:cubicBezTo>
                    <a:pt x="13" y="214"/>
                    <a:pt x="13" y="214"/>
                    <a:pt x="13" y="214"/>
                  </a:cubicBezTo>
                  <a:cubicBezTo>
                    <a:pt x="13" y="232"/>
                    <a:pt x="27" y="246"/>
                    <a:pt x="43" y="246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46" y="246"/>
                    <a:pt x="160" y="232"/>
                    <a:pt x="160" y="21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27"/>
                    <a:pt x="146" y="13"/>
                    <a:pt x="130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27" y="13"/>
                    <a:pt x="13" y="27"/>
                    <a:pt x="13" y="44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62" name="Freeform 24"/>
            <p:cNvSpPr>
              <a:spLocks noEditPoints="1"/>
            </p:cNvSpPr>
            <p:nvPr/>
          </p:nvSpPr>
          <p:spPr bwMode="auto">
            <a:xfrm>
              <a:off x="4527" y="787"/>
              <a:ext cx="49" cy="50"/>
            </a:xfrm>
            <a:custGeom>
              <a:avLst/>
              <a:gdLst>
                <a:gd name="T0" fmla="*/ 0 w 105"/>
                <a:gd name="T1" fmla="*/ 0 h 106"/>
                <a:gd name="T2" fmla="*/ 0 w 105"/>
                <a:gd name="T3" fmla="*/ 0 h 106"/>
                <a:gd name="T4" fmla="*/ 0 w 105"/>
                <a:gd name="T5" fmla="*/ 0 h 106"/>
                <a:gd name="T6" fmla="*/ 0 w 105"/>
                <a:gd name="T7" fmla="*/ 0 h 106"/>
                <a:gd name="T8" fmla="*/ 0 w 105"/>
                <a:gd name="T9" fmla="*/ 0 h 106"/>
                <a:gd name="T10" fmla="*/ 0 w 105"/>
                <a:gd name="T11" fmla="*/ 0 h 106"/>
                <a:gd name="T12" fmla="*/ 0 w 105"/>
                <a:gd name="T13" fmla="*/ 0 h 106"/>
                <a:gd name="T14" fmla="*/ 0 w 105"/>
                <a:gd name="T15" fmla="*/ 0 h 106"/>
                <a:gd name="T16" fmla="*/ 0 w 105"/>
                <a:gd name="T17" fmla="*/ 0 h 106"/>
                <a:gd name="T18" fmla="*/ 0 w 105"/>
                <a:gd name="T19" fmla="*/ 0 h 106"/>
                <a:gd name="T20" fmla="*/ 0 w 105"/>
                <a:gd name="T21" fmla="*/ 0 h 106"/>
                <a:gd name="T22" fmla="*/ 0 w 105"/>
                <a:gd name="T23" fmla="*/ 0 h 106"/>
                <a:gd name="T24" fmla="*/ 0 w 105"/>
                <a:gd name="T25" fmla="*/ 0 h 106"/>
                <a:gd name="T26" fmla="*/ 0 w 105"/>
                <a:gd name="T27" fmla="*/ 0 h 106"/>
                <a:gd name="T28" fmla="*/ 0 w 105"/>
                <a:gd name="T29" fmla="*/ 0 h 106"/>
                <a:gd name="T30" fmla="*/ 0 w 105"/>
                <a:gd name="T31" fmla="*/ 0 h 106"/>
                <a:gd name="T32" fmla="*/ 0 w 105"/>
                <a:gd name="T33" fmla="*/ 0 h 106"/>
                <a:gd name="T34" fmla="*/ 0 w 105"/>
                <a:gd name="T35" fmla="*/ 0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5"/>
                <a:gd name="T55" fmla="*/ 0 h 106"/>
                <a:gd name="T56" fmla="*/ 105 w 105"/>
                <a:gd name="T57" fmla="*/ 106 h 1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5" h="106">
                  <a:moveTo>
                    <a:pt x="45" y="106"/>
                  </a:moveTo>
                  <a:cubicBezTo>
                    <a:pt x="20" y="106"/>
                    <a:pt x="0" y="86"/>
                    <a:pt x="0" y="6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86" y="0"/>
                    <a:pt x="105" y="20"/>
                    <a:pt x="105" y="45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86"/>
                    <a:pt x="86" y="106"/>
                    <a:pt x="61" y="106"/>
                  </a:cubicBezTo>
                  <a:lnTo>
                    <a:pt x="45" y="106"/>
                  </a:lnTo>
                  <a:close/>
                  <a:moveTo>
                    <a:pt x="13" y="45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3" y="79"/>
                    <a:pt x="28" y="93"/>
                    <a:pt x="45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93"/>
                    <a:pt x="92" y="79"/>
                    <a:pt x="92" y="61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27"/>
                    <a:pt x="78" y="13"/>
                    <a:pt x="61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28" y="13"/>
                    <a:pt x="13" y="27"/>
                    <a:pt x="13" y="45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63" name="Freeform 25"/>
            <p:cNvSpPr>
              <a:spLocks/>
            </p:cNvSpPr>
            <p:nvPr/>
          </p:nvSpPr>
          <p:spPr bwMode="auto">
            <a:xfrm>
              <a:off x="4542" y="802"/>
              <a:ext cx="20" cy="20"/>
            </a:xfrm>
            <a:custGeom>
              <a:avLst/>
              <a:gdLst>
                <a:gd name="T0" fmla="*/ 0 w 42"/>
                <a:gd name="T1" fmla="*/ 0 h 42"/>
                <a:gd name="T2" fmla="*/ 0 w 42"/>
                <a:gd name="T3" fmla="*/ 0 h 42"/>
                <a:gd name="T4" fmla="*/ 0 w 42"/>
                <a:gd name="T5" fmla="*/ 0 h 42"/>
                <a:gd name="T6" fmla="*/ 0 w 42"/>
                <a:gd name="T7" fmla="*/ 0 h 42"/>
                <a:gd name="T8" fmla="*/ 0 w 42"/>
                <a:gd name="T9" fmla="*/ 0 h 42"/>
                <a:gd name="T10" fmla="*/ 0 w 42"/>
                <a:gd name="T11" fmla="*/ 0 h 42"/>
                <a:gd name="T12" fmla="*/ 0 w 42"/>
                <a:gd name="T13" fmla="*/ 0 h 42"/>
                <a:gd name="T14" fmla="*/ 0 w 42"/>
                <a:gd name="T15" fmla="*/ 0 h 42"/>
                <a:gd name="T16" fmla="*/ 0 w 42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42"/>
                <a:gd name="T29" fmla="*/ 42 w 42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42">
                  <a:moveTo>
                    <a:pt x="42" y="25"/>
                  </a:moveTo>
                  <a:cubicBezTo>
                    <a:pt x="42" y="34"/>
                    <a:pt x="34" y="42"/>
                    <a:pt x="25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8" y="42"/>
                    <a:pt x="0" y="34"/>
                    <a:pt x="0" y="2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4" y="0"/>
                    <a:pt x="42" y="8"/>
                    <a:pt x="42" y="17"/>
                  </a:cubicBezTo>
                  <a:lnTo>
                    <a:pt x="42" y="25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417" name="Group 26"/>
          <p:cNvGrpSpPr>
            <a:grpSpLocks noChangeAspect="1"/>
          </p:cNvGrpSpPr>
          <p:nvPr/>
        </p:nvGrpSpPr>
        <p:grpSpPr bwMode="auto">
          <a:xfrm>
            <a:off x="2613025" y="5189538"/>
            <a:ext cx="2038350" cy="476250"/>
            <a:chOff x="3137" y="3661"/>
            <a:chExt cx="2068" cy="456"/>
          </a:xfrm>
        </p:grpSpPr>
        <p:sp>
          <p:nvSpPr>
            <p:cNvPr id="17537" name="Freeform 27"/>
            <p:cNvSpPr>
              <a:spLocks noChangeAspect="1" noEditPoints="1"/>
            </p:cNvSpPr>
            <p:nvPr/>
          </p:nvSpPr>
          <p:spPr bwMode="auto">
            <a:xfrm>
              <a:off x="3149" y="3661"/>
              <a:ext cx="2043" cy="456"/>
            </a:xfrm>
            <a:custGeom>
              <a:avLst/>
              <a:gdLst>
                <a:gd name="T0" fmla="*/ 1824 w 2043"/>
                <a:gd name="T1" fmla="*/ 310 h 456"/>
                <a:gd name="T2" fmla="*/ 1812 w 2043"/>
                <a:gd name="T3" fmla="*/ 280 h 456"/>
                <a:gd name="T4" fmla="*/ 1763 w 2043"/>
                <a:gd name="T5" fmla="*/ 152 h 456"/>
                <a:gd name="T6" fmla="*/ 1806 w 2043"/>
                <a:gd name="T7" fmla="*/ 116 h 456"/>
                <a:gd name="T8" fmla="*/ 1611 w 2043"/>
                <a:gd name="T9" fmla="*/ 55 h 456"/>
                <a:gd name="T10" fmla="*/ 1605 w 2043"/>
                <a:gd name="T11" fmla="*/ 0 h 456"/>
                <a:gd name="T12" fmla="*/ 1307 w 2043"/>
                <a:gd name="T13" fmla="*/ 36 h 456"/>
                <a:gd name="T14" fmla="*/ 1137 w 2043"/>
                <a:gd name="T15" fmla="*/ 0 h 456"/>
                <a:gd name="T16" fmla="*/ 1131 w 2043"/>
                <a:gd name="T17" fmla="*/ 122 h 456"/>
                <a:gd name="T18" fmla="*/ 760 w 2043"/>
                <a:gd name="T19" fmla="*/ 55 h 456"/>
                <a:gd name="T20" fmla="*/ 705 w 2043"/>
                <a:gd name="T21" fmla="*/ 43 h 456"/>
                <a:gd name="T22" fmla="*/ 401 w 2043"/>
                <a:gd name="T23" fmla="*/ 0 h 456"/>
                <a:gd name="T24" fmla="*/ 341 w 2043"/>
                <a:gd name="T25" fmla="*/ 12 h 456"/>
                <a:gd name="T26" fmla="*/ 395 w 2043"/>
                <a:gd name="T27" fmla="*/ 55 h 456"/>
                <a:gd name="T28" fmla="*/ 207 w 2043"/>
                <a:gd name="T29" fmla="*/ 152 h 456"/>
                <a:gd name="T30" fmla="*/ 353 w 2043"/>
                <a:gd name="T31" fmla="*/ 219 h 456"/>
                <a:gd name="T32" fmla="*/ 85 w 2043"/>
                <a:gd name="T33" fmla="*/ 280 h 456"/>
                <a:gd name="T34" fmla="*/ 189 w 2043"/>
                <a:gd name="T35" fmla="*/ 316 h 456"/>
                <a:gd name="T36" fmla="*/ 140 w 2043"/>
                <a:gd name="T37" fmla="*/ 438 h 456"/>
                <a:gd name="T38" fmla="*/ 43 w 2043"/>
                <a:gd name="T39" fmla="*/ 456 h 456"/>
                <a:gd name="T40" fmla="*/ 207 w 2043"/>
                <a:gd name="T41" fmla="*/ 456 h 456"/>
                <a:gd name="T42" fmla="*/ 651 w 2043"/>
                <a:gd name="T43" fmla="*/ 395 h 456"/>
                <a:gd name="T44" fmla="*/ 1228 w 2043"/>
                <a:gd name="T45" fmla="*/ 456 h 456"/>
                <a:gd name="T46" fmla="*/ 1356 w 2043"/>
                <a:gd name="T47" fmla="*/ 395 h 456"/>
                <a:gd name="T48" fmla="*/ 1806 w 2043"/>
                <a:gd name="T49" fmla="*/ 456 h 456"/>
                <a:gd name="T50" fmla="*/ 2000 w 2043"/>
                <a:gd name="T51" fmla="*/ 456 h 456"/>
                <a:gd name="T52" fmla="*/ 1873 w 2043"/>
                <a:gd name="T53" fmla="*/ 438 h 456"/>
                <a:gd name="T54" fmla="*/ 1307 w 2043"/>
                <a:gd name="T55" fmla="*/ 73 h 456"/>
                <a:gd name="T56" fmla="*/ 1696 w 2043"/>
                <a:gd name="T57" fmla="*/ 134 h 456"/>
                <a:gd name="T58" fmla="*/ 1332 w 2043"/>
                <a:gd name="T59" fmla="*/ 201 h 456"/>
                <a:gd name="T60" fmla="*/ 1307 w 2043"/>
                <a:gd name="T61" fmla="*/ 73 h 456"/>
                <a:gd name="T62" fmla="*/ 1265 w 2043"/>
                <a:gd name="T63" fmla="*/ 213 h 456"/>
                <a:gd name="T64" fmla="*/ 870 w 2043"/>
                <a:gd name="T65" fmla="*/ 280 h 456"/>
                <a:gd name="T66" fmla="*/ 876 w 2043"/>
                <a:gd name="T67" fmla="*/ 152 h 456"/>
                <a:gd name="T68" fmla="*/ 310 w 2043"/>
                <a:gd name="T69" fmla="*/ 140 h 456"/>
                <a:gd name="T70" fmla="*/ 699 w 2043"/>
                <a:gd name="T71" fmla="*/ 73 h 456"/>
                <a:gd name="T72" fmla="*/ 681 w 2043"/>
                <a:gd name="T73" fmla="*/ 201 h 456"/>
                <a:gd name="T74" fmla="*/ 310 w 2043"/>
                <a:gd name="T75" fmla="*/ 140 h 456"/>
                <a:gd name="T76" fmla="*/ 262 w 2043"/>
                <a:gd name="T77" fmla="*/ 298 h 456"/>
                <a:gd name="T78" fmla="*/ 675 w 2043"/>
                <a:gd name="T79" fmla="*/ 231 h 456"/>
                <a:gd name="T80" fmla="*/ 657 w 2043"/>
                <a:gd name="T81" fmla="*/ 359 h 456"/>
                <a:gd name="T82" fmla="*/ 1149 w 2043"/>
                <a:gd name="T83" fmla="*/ 438 h 456"/>
                <a:gd name="T84" fmla="*/ 724 w 2043"/>
                <a:gd name="T85" fmla="*/ 377 h 456"/>
                <a:gd name="T86" fmla="*/ 1143 w 2043"/>
                <a:gd name="T87" fmla="*/ 310 h 456"/>
                <a:gd name="T88" fmla="*/ 1149 w 2043"/>
                <a:gd name="T89" fmla="*/ 438 h 456"/>
                <a:gd name="T90" fmla="*/ 1356 w 2043"/>
                <a:gd name="T91" fmla="*/ 359 h 456"/>
                <a:gd name="T92" fmla="*/ 1332 w 2043"/>
                <a:gd name="T93" fmla="*/ 231 h 456"/>
                <a:gd name="T94" fmla="*/ 1751 w 2043"/>
                <a:gd name="T95" fmla="*/ 298 h 4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43"/>
                <a:gd name="T145" fmla="*/ 0 h 456"/>
                <a:gd name="T146" fmla="*/ 2043 w 2043"/>
                <a:gd name="T147" fmla="*/ 456 h 4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43" h="456">
                  <a:moveTo>
                    <a:pt x="1708" y="377"/>
                  </a:moveTo>
                  <a:lnTo>
                    <a:pt x="1708" y="377"/>
                  </a:lnTo>
                  <a:lnTo>
                    <a:pt x="1824" y="310"/>
                  </a:lnTo>
                  <a:lnTo>
                    <a:pt x="1994" y="310"/>
                  </a:lnTo>
                  <a:lnTo>
                    <a:pt x="1958" y="280"/>
                  </a:lnTo>
                  <a:lnTo>
                    <a:pt x="1812" y="280"/>
                  </a:lnTo>
                  <a:lnTo>
                    <a:pt x="1660" y="213"/>
                  </a:lnTo>
                  <a:lnTo>
                    <a:pt x="1763" y="152"/>
                  </a:lnTo>
                  <a:lnTo>
                    <a:pt x="1836" y="152"/>
                  </a:lnTo>
                  <a:lnTo>
                    <a:pt x="1806" y="116"/>
                  </a:lnTo>
                  <a:lnTo>
                    <a:pt x="1757" y="116"/>
                  </a:lnTo>
                  <a:lnTo>
                    <a:pt x="1611" y="55"/>
                  </a:lnTo>
                  <a:lnTo>
                    <a:pt x="1690" y="6"/>
                  </a:lnTo>
                  <a:lnTo>
                    <a:pt x="1678" y="0"/>
                  </a:lnTo>
                  <a:lnTo>
                    <a:pt x="1605" y="0"/>
                  </a:lnTo>
                  <a:lnTo>
                    <a:pt x="1550" y="36"/>
                  </a:lnTo>
                  <a:lnTo>
                    <a:pt x="1307" y="36"/>
                  </a:lnTo>
                  <a:lnTo>
                    <a:pt x="1228" y="0"/>
                  </a:lnTo>
                  <a:lnTo>
                    <a:pt x="1137" y="0"/>
                  </a:lnTo>
                  <a:lnTo>
                    <a:pt x="1246" y="55"/>
                  </a:lnTo>
                  <a:lnTo>
                    <a:pt x="1131" y="122"/>
                  </a:lnTo>
                  <a:lnTo>
                    <a:pt x="882" y="122"/>
                  </a:lnTo>
                  <a:lnTo>
                    <a:pt x="760" y="55"/>
                  </a:lnTo>
                  <a:lnTo>
                    <a:pt x="870" y="0"/>
                  </a:lnTo>
                  <a:lnTo>
                    <a:pt x="778" y="0"/>
                  </a:lnTo>
                  <a:lnTo>
                    <a:pt x="705" y="43"/>
                  </a:lnTo>
                  <a:lnTo>
                    <a:pt x="462" y="43"/>
                  </a:lnTo>
                  <a:lnTo>
                    <a:pt x="401" y="0"/>
                  </a:lnTo>
                  <a:lnTo>
                    <a:pt x="365" y="0"/>
                  </a:lnTo>
                  <a:lnTo>
                    <a:pt x="347" y="6"/>
                  </a:lnTo>
                  <a:lnTo>
                    <a:pt x="341" y="12"/>
                  </a:lnTo>
                  <a:lnTo>
                    <a:pt x="335" y="18"/>
                  </a:lnTo>
                  <a:lnTo>
                    <a:pt x="395" y="55"/>
                  </a:lnTo>
                  <a:lnTo>
                    <a:pt x="249" y="122"/>
                  </a:lnTo>
                  <a:lnTo>
                    <a:pt x="237" y="122"/>
                  </a:lnTo>
                  <a:lnTo>
                    <a:pt x="207" y="152"/>
                  </a:lnTo>
                  <a:lnTo>
                    <a:pt x="243" y="152"/>
                  </a:lnTo>
                  <a:lnTo>
                    <a:pt x="353" y="219"/>
                  </a:lnTo>
                  <a:lnTo>
                    <a:pt x="195" y="280"/>
                  </a:lnTo>
                  <a:lnTo>
                    <a:pt x="85" y="280"/>
                  </a:lnTo>
                  <a:lnTo>
                    <a:pt x="49" y="316"/>
                  </a:lnTo>
                  <a:lnTo>
                    <a:pt x="189" y="316"/>
                  </a:lnTo>
                  <a:lnTo>
                    <a:pt x="304" y="377"/>
                  </a:lnTo>
                  <a:lnTo>
                    <a:pt x="140" y="438"/>
                  </a:lnTo>
                  <a:lnTo>
                    <a:pt x="0" y="438"/>
                  </a:lnTo>
                  <a:lnTo>
                    <a:pt x="18" y="450"/>
                  </a:lnTo>
                  <a:lnTo>
                    <a:pt x="43" y="456"/>
                  </a:lnTo>
                  <a:lnTo>
                    <a:pt x="213" y="456"/>
                  </a:lnTo>
                  <a:lnTo>
                    <a:pt x="207" y="456"/>
                  </a:lnTo>
                  <a:lnTo>
                    <a:pt x="371" y="395"/>
                  </a:lnTo>
                  <a:lnTo>
                    <a:pt x="651" y="395"/>
                  </a:lnTo>
                  <a:lnTo>
                    <a:pt x="790" y="456"/>
                  </a:lnTo>
                  <a:lnTo>
                    <a:pt x="784" y="456"/>
                  </a:lnTo>
                  <a:lnTo>
                    <a:pt x="1228" y="456"/>
                  </a:lnTo>
                  <a:lnTo>
                    <a:pt x="1222" y="456"/>
                  </a:lnTo>
                  <a:lnTo>
                    <a:pt x="1356" y="395"/>
                  </a:lnTo>
                  <a:lnTo>
                    <a:pt x="1642" y="389"/>
                  </a:lnTo>
                  <a:lnTo>
                    <a:pt x="1806" y="456"/>
                  </a:lnTo>
                  <a:lnTo>
                    <a:pt x="1800" y="456"/>
                  </a:lnTo>
                  <a:lnTo>
                    <a:pt x="2000" y="456"/>
                  </a:lnTo>
                  <a:lnTo>
                    <a:pt x="2025" y="450"/>
                  </a:lnTo>
                  <a:lnTo>
                    <a:pt x="2043" y="438"/>
                  </a:lnTo>
                  <a:lnTo>
                    <a:pt x="1873" y="438"/>
                  </a:lnTo>
                  <a:lnTo>
                    <a:pt x="1708" y="377"/>
                  </a:lnTo>
                  <a:close/>
                  <a:moveTo>
                    <a:pt x="1307" y="73"/>
                  </a:moveTo>
                  <a:lnTo>
                    <a:pt x="1307" y="73"/>
                  </a:lnTo>
                  <a:lnTo>
                    <a:pt x="1550" y="73"/>
                  </a:lnTo>
                  <a:lnTo>
                    <a:pt x="1696" y="134"/>
                  </a:lnTo>
                  <a:lnTo>
                    <a:pt x="1593" y="201"/>
                  </a:lnTo>
                  <a:lnTo>
                    <a:pt x="1332" y="201"/>
                  </a:lnTo>
                  <a:lnTo>
                    <a:pt x="1192" y="134"/>
                  </a:lnTo>
                  <a:lnTo>
                    <a:pt x="1307" y="73"/>
                  </a:lnTo>
                  <a:close/>
                  <a:moveTo>
                    <a:pt x="1131" y="152"/>
                  </a:moveTo>
                  <a:lnTo>
                    <a:pt x="1131" y="152"/>
                  </a:lnTo>
                  <a:lnTo>
                    <a:pt x="1265" y="213"/>
                  </a:lnTo>
                  <a:lnTo>
                    <a:pt x="1143" y="280"/>
                  </a:lnTo>
                  <a:lnTo>
                    <a:pt x="870" y="280"/>
                  </a:lnTo>
                  <a:lnTo>
                    <a:pt x="742" y="219"/>
                  </a:lnTo>
                  <a:lnTo>
                    <a:pt x="876" y="152"/>
                  </a:lnTo>
                  <a:lnTo>
                    <a:pt x="1131" y="152"/>
                  </a:lnTo>
                  <a:close/>
                  <a:moveTo>
                    <a:pt x="310" y="140"/>
                  </a:moveTo>
                  <a:lnTo>
                    <a:pt x="310" y="140"/>
                  </a:lnTo>
                  <a:lnTo>
                    <a:pt x="456" y="73"/>
                  </a:lnTo>
                  <a:lnTo>
                    <a:pt x="699" y="73"/>
                  </a:lnTo>
                  <a:lnTo>
                    <a:pt x="815" y="134"/>
                  </a:lnTo>
                  <a:lnTo>
                    <a:pt x="681" y="201"/>
                  </a:lnTo>
                  <a:lnTo>
                    <a:pt x="420" y="201"/>
                  </a:lnTo>
                  <a:lnTo>
                    <a:pt x="310" y="140"/>
                  </a:lnTo>
                  <a:close/>
                  <a:moveTo>
                    <a:pt x="377" y="359"/>
                  </a:moveTo>
                  <a:lnTo>
                    <a:pt x="377" y="359"/>
                  </a:lnTo>
                  <a:lnTo>
                    <a:pt x="262" y="298"/>
                  </a:lnTo>
                  <a:lnTo>
                    <a:pt x="414" y="231"/>
                  </a:lnTo>
                  <a:lnTo>
                    <a:pt x="675" y="231"/>
                  </a:lnTo>
                  <a:lnTo>
                    <a:pt x="803" y="298"/>
                  </a:lnTo>
                  <a:lnTo>
                    <a:pt x="657" y="359"/>
                  </a:lnTo>
                  <a:lnTo>
                    <a:pt x="377" y="359"/>
                  </a:lnTo>
                  <a:close/>
                  <a:moveTo>
                    <a:pt x="1149" y="438"/>
                  </a:moveTo>
                  <a:lnTo>
                    <a:pt x="1149" y="438"/>
                  </a:lnTo>
                  <a:lnTo>
                    <a:pt x="857" y="438"/>
                  </a:lnTo>
                  <a:lnTo>
                    <a:pt x="724" y="377"/>
                  </a:lnTo>
                  <a:lnTo>
                    <a:pt x="870" y="310"/>
                  </a:lnTo>
                  <a:lnTo>
                    <a:pt x="1143" y="310"/>
                  </a:lnTo>
                  <a:lnTo>
                    <a:pt x="1289" y="377"/>
                  </a:lnTo>
                  <a:lnTo>
                    <a:pt x="1149" y="438"/>
                  </a:lnTo>
                  <a:close/>
                  <a:moveTo>
                    <a:pt x="1636" y="359"/>
                  </a:moveTo>
                  <a:lnTo>
                    <a:pt x="1636" y="359"/>
                  </a:lnTo>
                  <a:lnTo>
                    <a:pt x="1356" y="359"/>
                  </a:lnTo>
                  <a:lnTo>
                    <a:pt x="1210" y="298"/>
                  </a:lnTo>
                  <a:lnTo>
                    <a:pt x="1332" y="231"/>
                  </a:lnTo>
                  <a:lnTo>
                    <a:pt x="1599" y="231"/>
                  </a:lnTo>
                  <a:lnTo>
                    <a:pt x="1751" y="298"/>
                  </a:lnTo>
                  <a:lnTo>
                    <a:pt x="1636" y="359"/>
                  </a:lnTo>
                  <a:close/>
                </a:path>
              </a:pathLst>
            </a:custGeom>
            <a:solidFill>
              <a:srgbClr val="A1A2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38" name="Freeform 28"/>
            <p:cNvSpPr>
              <a:spLocks noChangeAspect="1"/>
            </p:cNvSpPr>
            <p:nvPr/>
          </p:nvSpPr>
          <p:spPr bwMode="auto">
            <a:xfrm>
              <a:off x="3386" y="3679"/>
              <a:ext cx="158" cy="104"/>
            </a:xfrm>
            <a:custGeom>
              <a:avLst/>
              <a:gdLst>
                <a:gd name="T0" fmla="*/ 158 w 158"/>
                <a:gd name="T1" fmla="*/ 37 h 104"/>
                <a:gd name="T2" fmla="*/ 158 w 158"/>
                <a:gd name="T3" fmla="*/ 37 h 104"/>
                <a:gd name="T4" fmla="*/ 98 w 158"/>
                <a:gd name="T5" fmla="*/ 0 h 104"/>
                <a:gd name="T6" fmla="*/ 0 w 158"/>
                <a:gd name="T7" fmla="*/ 104 h 104"/>
                <a:gd name="T8" fmla="*/ 0 w 158"/>
                <a:gd name="T9" fmla="*/ 104 h 104"/>
                <a:gd name="T10" fmla="*/ 12 w 158"/>
                <a:gd name="T11" fmla="*/ 104 h 104"/>
                <a:gd name="T12" fmla="*/ 12 w 158"/>
                <a:gd name="T13" fmla="*/ 104 h 104"/>
                <a:gd name="T14" fmla="*/ 158 w 158"/>
                <a:gd name="T15" fmla="*/ 37 h 104"/>
                <a:gd name="T16" fmla="*/ 158 w 158"/>
                <a:gd name="T17" fmla="*/ 37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"/>
                <a:gd name="T28" fmla="*/ 0 h 104"/>
                <a:gd name="T29" fmla="*/ 158 w 158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" h="104">
                  <a:moveTo>
                    <a:pt x="158" y="37"/>
                  </a:moveTo>
                  <a:lnTo>
                    <a:pt x="158" y="37"/>
                  </a:lnTo>
                  <a:lnTo>
                    <a:pt x="98" y="0"/>
                  </a:lnTo>
                  <a:lnTo>
                    <a:pt x="0" y="104"/>
                  </a:lnTo>
                  <a:lnTo>
                    <a:pt x="12" y="104"/>
                  </a:lnTo>
                  <a:lnTo>
                    <a:pt x="158" y="37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39" name="Freeform 29"/>
            <p:cNvSpPr>
              <a:spLocks noChangeAspect="1"/>
            </p:cNvSpPr>
            <p:nvPr/>
          </p:nvSpPr>
          <p:spPr bwMode="auto">
            <a:xfrm>
              <a:off x="4809" y="3813"/>
              <a:ext cx="298" cy="128"/>
            </a:xfrm>
            <a:custGeom>
              <a:avLst/>
              <a:gdLst>
                <a:gd name="T0" fmla="*/ 0 w 298"/>
                <a:gd name="T1" fmla="*/ 61 h 128"/>
                <a:gd name="T2" fmla="*/ 0 w 298"/>
                <a:gd name="T3" fmla="*/ 61 h 128"/>
                <a:gd name="T4" fmla="*/ 152 w 298"/>
                <a:gd name="T5" fmla="*/ 128 h 128"/>
                <a:gd name="T6" fmla="*/ 298 w 298"/>
                <a:gd name="T7" fmla="*/ 128 h 128"/>
                <a:gd name="T8" fmla="*/ 176 w 298"/>
                <a:gd name="T9" fmla="*/ 0 h 128"/>
                <a:gd name="T10" fmla="*/ 176 w 298"/>
                <a:gd name="T11" fmla="*/ 0 h 128"/>
                <a:gd name="T12" fmla="*/ 103 w 298"/>
                <a:gd name="T13" fmla="*/ 0 h 128"/>
                <a:gd name="T14" fmla="*/ 103 w 298"/>
                <a:gd name="T15" fmla="*/ 0 h 128"/>
                <a:gd name="T16" fmla="*/ 0 w 298"/>
                <a:gd name="T17" fmla="*/ 61 h 128"/>
                <a:gd name="T18" fmla="*/ 0 w 298"/>
                <a:gd name="T19" fmla="*/ 61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8"/>
                <a:gd name="T31" fmla="*/ 0 h 128"/>
                <a:gd name="T32" fmla="*/ 298 w 298"/>
                <a:gd name="T33" fmla="*/ 128 h 1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8" h="128">
                  <a:moveTo>
                    <a:pt x="0" y="61"/>
                  </a:moveTo>
                  <a:lnTo>
                    <a:pt x="0" y="61"/>
                  </a:lnTo>
                  <a:lnTo>
                    <a:pt x="152" y="128"/>
                  </a:lnTo>
                  <a:lnTo>
                    <a:pt x="298" y="128"/>
                  </a:lnTo>
                  <a:lnTo>
                    <a:pt x="176" y="0"/>
                  </a:lnTo>
                  <a:lnTo>
                    <a:pt x="103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40" name="Freeform 30"/>
            <p:cNvSpPr>
              <a:spLocks noChangeAspect="1"/>
            </p:cNvSpPr>
            <p:nvPr/>
          </p:nvSpPr>
          <p:spPr bwMode="auto">
            <a:xfrm>
              <a:off x="3550" y="3661"/>
              <a:ext cx="377" cy="43"/>
            </a:xfrm>
            <a:custGeom>
              <a:avLst/>
              <a:gdLst>
                <a:gd name="T0" fmla="*/ 304 w 377"/>
                <a:gd name="T1" fmla="*/ 43 h 43"/>
                <a:gd name="T2" fmla="*/ 304 w 377"/>
                <a:gd name="T3" fmla="*/ 43 h 43"/>
                <a:gd name="T4" fmla="*/ 377 w 377"/>
                <a:gd name="T5" fmla="*/ 0 h 43"/>
                <a:gd name="T6" fmla="*/ 0 w 377"/>
                <a:gd name="T7" fmla="*/ 0 h 43"/>
                <a:gd name="T8" fmla="*/ 0 w 377"/>
                <a:gd name="T9" fmla="*/ 0 h 43"/>
                <a:gd name="T10" fmla="*/ 61 w 377"/>
                <a:gd name="T11" fmla="*/ 43 h 43"/>
                <a:gd name="T12" fmla="*/ 61 w 377"/>
                <a:gd name="T13" fmla="*/ 43 h 43"/>
                <a:gd name="T14" fmla="*/ 304 w 377"/>
                <a:gd name="T15" fmla="*/ 43 h 43"/>
                <a:gd name="T16" fmla="*/ 304 w 377"/>
                <a:gd name="T17" fmla="*/ 4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7"/>
                <a:gd name="T28" fmla="*/ 0 h 43"/>
                <a:gd name="T29" fmla="*/ 377 w 377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7" h="43">
                  <a:moveTo>
                    <a:pt x="304" y="43"/>
                  </a:moveTo>
                  <a:lnTo>
                    <a:pt x="304" y="43"/>
                  </a:lnTo>
                  <a:lnTo>
                    <a:pt x="377" y="0"/>
                  </a:lnTo>
                  <a:lnTo>
                    <a:pt x="0" y="0"/>
                  </a:lnTo>
                  <a:lnTo>
                    <a:pt x="61" y="43"/>
                  </a:lnTo>
                  <a:lnTo>
                    <a:pt x="304" y="43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41" name="Freeform 31"/>
            <p:cNvSpPr>
              <a:spLocks noChangeAspect="1"/>
            </p:cNvSpPr>
            <p:nvPr/>
          </p:nvSpPr>
          <p:spPr bwMode="auto">
            <a:xfrm>
              <a:off x="3459" y="3734"/>
              <a:ext cx="505" cy="128"/>
            </a:xfrm>
            <a:custGeom>
              <a:avLst/>
              <a:gdLst>
                <a:gd name="T0" fmla="*/ 371 w 505"/>
                <a:gd name="T1" fmla="*/ 128 h 128"/>
                <a:gd name="T2" fmla="*/ 371 w 505"/>
                <a:gd name="T3" fmla="*/ 128 h 128"/>
                <a:gd name="T4" fmla="*/ 505 w 505"/>
                <a:gd name="T5" fmla="*/ 61 h 128"/>
                <a:gd name="T6" fmla="*/ 505 w 505"/>
                <a:gd name="T7" fmla="*/ 61 h 128"/>
                <a:gd name="T8" fmla="*/ 389 w 505"/>
                <a:gd name="T9" fmla="*/ 0 h 128"/>
                <a:gd name="T10" fmla="*/ 389 w 505"/>
                <a:gd name="T11" fmla="*/ 0 h 128"/>
                <a:gd name="T12" fmla="*/ 146 w 505"/>
                <a:gd name="T13" fmla="*/ 0 h 128"/>
                <a:gd name="T14" fmla="*/ 146 w 505"/>
                <a:gd name="T15" fmla="*/ 0 h 128"/>
                <a:gd name="T16" fmla="*/ 0 w 505"/>
                <a:gd name="T17" fmla="*/ 67 h 128"/>
                <a:gd name="T18" fmla="*/ 0 w 505"/>
                <a:gd name="T19" fmla="*/ 67 h 128"/>
                <a:gd name="T20" fmla="*/ 110 w 505"/>
                <a:gd name="T21" fmla="*/ 128 h 128"/>
                <a:gd name="T22" fmla="*/ 110 w 505"/>
                <a:gd name="T23" fmla="*/ 128 h 128"/>
                <a:gd name="T24" fmla="*/ 371 w 505"/>
                <a:gd name="T25" fmla="*/ 128 h 128"/>
                <a:gd name="T26" fmla="*/ 371 w 505"/>
                <a:gd name="T27" fmla="*/ 128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5"/>
                <a:gd name="T43" fmla="*/ 0 h 128"/>
                <a:gd name="T44" fmla="*/ 505 w 505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5" h="128">
                  <a:moveTo>
                    <a:pt x="371" y="128"/>
                  </a:moveTo>
                  <a:lnTo>
                    <a:pt x="371" y="128"/>
                  </a:lnTo>
                  <a:lnTo>
                    <a:pt x="505" y="61"/>
                  </a:lnTo>
                  <a:lnTo>
                    <a:pt x="389" y="0"/>
                  </a:lnTo>
                  <a:lnTo>
                    <a:pt x="146" y="0"/>
                  </a:lnTo>
                  <a:lnTo>
                    <a:pt x="0" y="67"/>
                  </a:lnTo>
                  <a:lnTo>
                    <a:pt x="110" y="128"/>
                  </a:lnTo>
                  <a:lnTo>
                    <a:pt x="371" y="128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42" name="Freeform 32"/>
            <p:cNvSpPr>
              <a:spLocks noChangeAspect="1"/>
            </p:cNvSpPr>
            <p:nvPr/>
          </p:nvSpPr>
          <p:spPr bwMode="auto">
            <a:xfrm>
              <a:off x="3234" y="3813"/>
              <a:ext cx="268" cy="128"/>
            </a:xfrm>
            <a:custGeom>
              <a:avLst/>
              <a:gdLst>
                <a:gd name="T0" fmla="*/ 268 w 268"/>
                <a:gd name="T1" fmla="*/ 67 h 128"/>
                <a:gd name="T2" fmla="*/ 268 w 268"/>
                <a:gd name="T3" fmla="*/ 67 h 128"/>
                <a:gd name="T4" fmla="*/ 158 w 268"/>
                <a:gd name="T5" fmla="*/ 0 h 128"/>
                <a:gd name="T6" fmla="*/ 158 w 268"/>
                <a:gd name="T7" fmla="*/ 0 h 128"/>
                <a:gd name="T8" fmla="*/ 122 w 268"/>
                <a:gd name="T9" fmla="*/ 0 h 128"/>
                <a:gd name="T10" fmla="*/ 0 w 268"/>
                <a:gd name="T11" fmla="*/ 128 h 128"/>
                <a:gd name="T12" fmla="*/ 0 w 268"/>
                <a:gd name="T13" fmla="*/ 128 h 128"/>
                <a:gd name="T14" fmla="*/ 110 w 268"/>
                <a:gd name="T15" fmla="*/ 128 h 128"/>
                <a:gd name="T16" fmla="*/ 110 w 268"/>
                <a:gd name="T17" fmla="*/ 128 h 128"/>
                <a:gd name="T18" fmla="*/ 268 w 268"/>
                <a:gd name="T19" fmla="*/ 67 h 128"/>
                <a:gd name="T20" fmla="*/ 268 w 268"/>
                <a:gd name="T21" fmla="*/ 67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128"/>
                <a:gd name="T35" fmla="*/ 268 w 268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128">
                  <a:moveTo>
                    <a:pt x="268" y="67"/>
                  </a:moveTo>
                  <a:lnTo>
                    <a:pt x="268" y="67"/>
                  </a:lnTo>
                  <a:lnTo>
                    <a:pt x="158" y="0"/>
                  </a:lnTo>
                  <a:lnTo>
                    <a:pt x="122" y="0"/>
                  </a:lnTo>
                  <a:lnTo>
                    <a:pt x="0" y="128"/>
                  </a:lnTo>
                  <a:lnTo>
                    <a:pt x="110" y="128"/>
                  </a:lnTo>
                  <a:lnTo>
                    <a:pt x="268" y="67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43" name="Freeform 33"/>
            <p:cNvSpPr>
              <a:spLocks noChangeAspect="1"/>
            </p:cNvSpPr>
            <p:nvPr/>
          </p:nvSpPr>
          <p:spPr bwMode="auto">
            <a:xfrm>
              <a:off x="3873" y="3971"/>
              <a:ext cx="565" cy="128"/>
            </a:xfrm>
            <a:custGeom>
              <a:avLst/>
              <a:gdLst>
                <a:gd name="T0" fmla="*/ 146 w 565"/>
                <a:gd name="T1" fmla="*/ 0 h 128"/>
                <a:gd name="T2" fmla="*/ 146 w 565"/>
                <a:gd name="T3" fmla="*/ 0 h 128"/>
                <a:gd name="T4" fmla="*/ 0 w 565"/>
                <a:gd name="T5" fmla="*/ 67 h 128"/>
                <a:gd name="T6" fmla="*/ 0 w 565"/>
                <a:gd name="T7" fmla="*/ 67 h 128"/>
                <a:gd name="T8" fmla="*/ 133 w 565"/>
                <a:gd name="T9" fmla="*/ 128 h 128"/>
                <a:gd name="T10" fmla="*/ 133 w 565"/>
                <a:gd name="T11" fmla="*/ 128 h 128"/>
                <a:gd name="T12" fmla="*/ 425 w 565"/>
                <a:gd name="T13" fmla="*/ 128 h 128"/>
                <a:gd name="T14" fmla="*/ 425 w 565"/>
                <a:gd name="T15" fmla="*/ 128 h 128"/>
                <a:gd name="T16" fmla="*/ 565 w 565"/>
                <a:gd name="T17" fmla="*/ 67 h 128"/>
                <a:gd name="T18" fmla="*/ 565 w 565"/>
                <a:gd name="T19" fmla="*/ 67 h 128"/>
                <a:gd name="T20" fmla="*/ 419 w 565"/>
                <a:gd name="T21" fmla="*/ 0 h 128"/>
                <a:gd name="T22" fmla="*/ 419 w 565"/>
                <a:gd name="T23" fmla="*/ 0 h 128"/>
                <a:gd name="T24" fmla="*/ 146 w 565"/>
                <a:gd name="T25" fmla="*/ 0 h 128"/>
                <a:gd name="T26" fmla="*/ 146 w 565"/>
                <a:gd name="T27" fmla="*/ 0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5"/>
                <a:gd name="T43" fmla="*/ 0 h 128"/>
                <a:gd name="T44" fmla="*/ 565 w 565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5" h="128">
                  <a:moveTo>
                    <a:pt x="146" y="0"/>
                  </a:moveTo>
                  <a:lnTo>
                    <a:pt x="146" y="0"/>
                  </a:lnTo>
                  <a:lnTo>
                    <a:pt x="0" y="67"/>
                  </a:lnTo>
                  <a:lnTo>
                    <a:pt x="133" y="128"/>
                  </a:lnTo>
                  <a:lnTo>
                    <a:pt x="425" y="128"/>
                  </a:lnTo>
                  <a:lnTo>
                    <a:pt x="565" y="67"/>
                  </a:lnTo>
                  <a:lnTo>
                    <a:pt x="419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44" name="Freeform 34"/>
            <p:cNvSpPr>
              <a:spLocks noChangeAspect="1"/>
            </p:cNvSpPr>
            <p:nvPr/>
          </p:nvSpPr>
          <p:spPr bwMode="auto">
            <a:xfrm>
              <a:off x="3891" y="3813"/>
              <a:ext cx="523" cy="128"/>
            </a:xfrm>
            <a:custGeom>
              <a:avLst/>
              <a:gdLst>
                <a:gd name="T0" fmla="*/ 128 w 523"/>
                <a:gd name="T1" fmla="*/ 128 h 128"/>
                <a:gd name="T2" fmla="*/ 128 w 523"/>
                <a:gd name="T3" fmla="*/ 128 h 128"/>
                <a:gd name="T4" fmla="*/ 401 w 523"/>
                <a:gd name="T5" fmla="*/ 128 h 128"/>
                <a:gd name="T6" fmla="*/ 401 w 523"/>
                <a:gd name="T7" fmla="*/ 128 h 128"/>
                <a:gd name="T8" fmla="*/ 523 w 523"/>
                <a:gd name="T9" fmla="*/ 61 h 128"/>
                <a:gd name="T10" fmla="*/ 523 w 523"/>
                <a:gd name="T11" fmla="*/ 61 h 128"/>
                <a:gd name="T12" fmla="*/ 389 w 523"/>
                <a:gd name="T13" fmla="*/ 0 h 128"/>
                <a:gd name="T14" fmla="*/ 389 w 523"/>
                <a:gd name="T15" fmla="*/ 0 h 128"/>
                <a:gd name="T16" fmla="*/ 134 w 523"/>
                <a:gd name="T17" fmla="*/ 0 h 128"/>
                <a:gd name="T18" fmla="*/ 134 w 523"/>
                <a:gd name="T19" fmla="*/ 0 h 128"/>
                <a:gd name="T20" fmla="*/ 0 w 523"/>
                <a:gd name="T21" fmla="*/ 67 h 128"/>
                <a:gd name="T22" fmla="*/ 0 w 523"/>
                <a:gd name="T23" fmla="*/ 67 h 128"/>
                <a:gd name="T24" fmla="*/ 128 w 523"/>
                <a:gd name="T25" fmla="*/ 128 h 128"/>
                <a:gd name="T26" fmla="*/ 128 w 523"/>
                <a:gd name="T27" fmla="*/ 128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3"/>
                <a:gd name="T43" fmla="*/ 0 h 128"/>
                <a:gd name="T44" fmla="*/ 523 w 523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3" h="128">
                  <a:moveTo>
                    <a:pt x="128" y="128"/>
                  </a:moveTo>
                  <a:lnTo>
                    <a:pt x="128" y="128"/>
                  </a:lnTo>
                  <a:lnTo>
                    <a:pt x="401" y="128"/>
                  </a:lnTo>
                  <a:lnTo>
                    <a:pt x="523" y="61"/>
                  </a:lnTo>
                  <a:lnTo>
                    <a:pt x="389" y="0"/>
                  </a:lnTo>
                  <a:lnTo>
                    <a:pt x="134" y="0"/>
                  </a:lnTo>
                  <a:lnTo>
                    <a:pt x="0" y="67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45" name="Freeform 35"/>
            <p:cNvSpPr>
              <a:spLocks noChangeAspect="1"/>
            </p:cNvSpPr>
            <p:nvPr/>
          </p:nvSpPr>
          <p:spPr bwMode="auto">
            <a:xfrm>
              <a:off x="4359" y="3892"/>
              <a:ext cx="541" cy="128"/>
            </a:xfrm>
            <a:custGeom>
              <a:avLst/>
              <a:gdLst>
                <a:gd name="T0" fmla="*/ 389 w 541"/>
                <a:gd name="T1" fmla="*/ 0 h 128"/>
                <a:gd name="T2" fmla="*/ 389 w 541"/>
                <a:gd name="T3" fmla="*/ 0 h 128"/>
                <a:gd name="T4" fmla="*/ 122 w 541"/>
                <a:gd name="T5" fmla="*/ 0 h 128"/>
                <a:gd name="T6" fmla="*/ 122 w 541"/>
                <a:gd name="T7" fmla="*/ 0 h 128"/>
                <a:gd name="T8" fmla="*/ 0 w 541"/>
                <a:gd name="T9" fmla="*/ 67 h 128"/>
                <a:gd name="T10" fmla="*/ 0 w 541"/>
                <a:gd name="T11" fmla="*/ 67 h 128"/>
                <a:gd name="T12" fmla="*/ 146 w 541"/>
                <a:gd name="T13" fmla="*/ 128 h 128"/>
                <a:gd name="T14" fmla="*/ 146 w 541"/>
                <a:gd name="T15" fmla="*/ 128 h 128"/>
                <a:gd name="T16" fmla="*/ 426 w 541"/>
                <a:gd name="T17" fmla="*/ 128 h 128"/>
                <a:gd name="T18" fmla="*/ 426 w 541"/>
                <a:gd name="T19" fmla="*/ 128 h 128"/>
                <a:gd name="T20" fmla="*/ 541 w 541"/>
                <a:gd name="T21" fmla="*/ 67 h 128"/>
                <a:gd name="T22" fmla="*/ 541 w 541"/>
                <a:gd name="T23" fmla="*/ 67 h 128"/>
                <a:gd name="T24" fmla="*/ 389 w 541"/>
                <a:gd name="T25" fmla="*/ 0 h 128"/>
                <a:gd name="T26" fmla="*/ 389 w 541"/>
                <a:gd name="T27" fmla="*/ 0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1"/>
                <a:gd name="T43" fmla="*/ 0 h 128"/>
                <a:gd name="T44" fmla="*/ 541 w 541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1" h="128">
                  <a:moveTo>
                    <a:pt x="389" y="0"/>
                  </a:moveTo>
                  <a:lnTo>
                    <a:pt x="389" y="0"/>
                  </a:lnTo>
                  <a:lnTo>
                    <a:pt x="122" y="0"/>
                  </a:lnTo>
                  <a:lnTo>
                    <a:pt x="0" y="67"/>
                  </a:lnTo>
                  <a:lnTo>
                    <a:pt x="146" y="128"/>
                  </a:lnTo>
                  <a:lnTo>
                    <a:pt x="426" y="128"/>
                  </a:lnTo>
                  <a:lnTo>
                    <a:pt x="541" y="6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46" name="Freeform 36"/>
            <p:cNvSpPr>
              <a:spLocks noChangeAspect="1"/>
            </p:cNvSpPr>
            <p:nvPr/>
          </p:nvSpPr>
          <p:spPr bwMode="auto">
            <a:xfrm>
              <a:off x="3411" y="3892"/>
              <a:ext cx="541" cy="128"/>
            </a:xfrm>
            <a:custGeom>
              <a:avLst/>
              <a:gdLst>
                <a:gd name="T0" fmla="*/ 413 w 541"/>
                <a:gd name="T1" fmla="*/ 0 h 128"/>
                <a:gd name="T2" fmla="*/ 413 w 541"/>
                <a:gd name="T3" fmla="*/ 0 h 128"/>
                <a:gd name="T4" fmla="*/ 152 w 541"/>
                <a:gd name="T5" fmla="*/ 0 h 128"/>
                <a:gd name="T6" fmla="*/ 152 w 541"/>
                <a:gd name="T7" fmla="*/ 0 h 128"/>
                <a:gd name="T8" fmla="*/ 0 w 541"/>
                <a:gd name="T9" fmla="*/ 67 h 128"/>
                <a:gd name="T10" fmla="*/ 0 w 541"/>
                <a:gd name="T11" fmla="*/ 67 h 128"/>
                <a:gd name="T12" fmla="*/ 115 w 541"/>
                <a:gd name="T13" fmla="*/ 128 h 128"/>
                <a:gd name="T14" fmla="*/ 115 w 541"/>
                <a:gd name="T15" fmla="*/ 128 h 128"/>
                <a:gd name="T16" fmla="*/ 395 w 541"/>
                <a:gd name="T17" fmla="*/ 128 h 128"/>
                <a:gd name="T18" fmla="*/ 395 w 541"/>
                <a:gd name="T19" fmla="*/ 128 h 128"/>
                <a:gd name="T20" fmla="*/ 541 w 541"/>
                <a:gd name="T21" fmla="*/ 67 h 128"/>
                <a:gd name="T22" fmla="*/ 541 w 541"/>
                <a:gd name="T23" fmla="*/ 67 h 128"/>
                <a:gd name="T24" fmla="*/ 413 w 541"/>
                <a:gd name="T25" fmla="*/ 0 h 128"/>
                <a:gd name="T26" fmla="*/ 413 w 541"/>
                <a:gd name="T27" fmla="*/ 0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1"/>
                <a:gd name="T43" fmla="*/ 0 h 128"/>
                <a:gd name="T44" fmla="*/ 541 w 541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1" h="128">
                  <a:moveTo>
                    <a:pt x="413" y="0"/>
                  </a:moveTo>
                  <a:lnTo>
                    <a:pt x="413" y="0"/>
                  </a:lnTo>
                  <a:lnTo>
                    <a:pt x="152" y="0"/>
                  </a:lnTo>
                  <a:lnTo>
                    <a:pt x="0" y="67"/>
                  </a:lnTo>
                  <a:lnTo>
                    <a:pt x="115" y="128"/>
                  </a:lnTo>
                  <a:lnTo>
                    <a:pt x="395" y="128"/>
                  </a:lnTo>
                  <a:lnTo>
                    <a:pt x="541" y="67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47" name="Freeform 37"/>
            <p:cNvSpPr>
              <a:spLocks noChangeAspect="1"/>
            </p:cNvSpPr>
            <p:nvPr/>
          </p:nvSpPr>
          <p:spPr bwMode="auto">
            <a:xfrm>
              <a:off x="3137" y="3977"/>
              <a:ext cx="316" cy="122"/>
            </a:xfrm>
            <a:custGeom>
              <a:avLst/>
              <a:gdLst>
                <a:gd name="T0" fmla="*/ 316 w 316"/>
                <a:gd name="T1" fmla="*/ 61 h 122"/>
                <a:gd name="T2" fmla="*/ 316 w 316"/>
                <a:gd name="T3" fmla="*/ 61 h 122"/>
                <a:gd name="T4" fmla="*/ 201 w 316"/>
                <a:gd name="T5" fmla="*/ 0 h 122"/>
                <a:gd name="T6" fmla="*/ 201 w 316"/>
                <a:gd name="T7" fmla="*/ 0 h 122"/>
                <a:gd name="T8" fmla="*/ 61 w 316"/>
                <a:gd name="T9" fmla="*/ 0 h 122"/>
                <a:gd name="T10" fmla="*/ 18 w 316"/>
                <a:gd name="T11" fmla="*/ 43 h 122"/>
                <a:gd name="T12" fmla="*/ 18 w 316"/>
                <a:gd name="T13" fmla="*/ 43 h 122"/>
                <a:gd name="T14" fmla="*/ 18 w 316"/>
                <a:gd name="T15" fmla="*/ 43 h 122"/>
                <a:gd name="T16" fmla="*/ 6 w 316"/>
                <a:gd name="T17" fmla="*/ 61 h 122"/>
                <a:gd name="T18" fmla="*/ 0 w 316"/>
                <a:gd name="T19" fmla="*/ 85 h 122"/>
                <a:gd name="T20" fmla="*/ 0 w 316"/>
                <a:gd name="T21" fmla="*/ 85 h 122"/>
                <a:gd name="T22" fmla="*/ 6 w 316"/>
                <a:gd name="T23" fmla="*/ 104 h 122"/>
                <a:gd name="T24" fmla="*/ 12 w 316"/>
                <a:gd name="T25" fmla="*/ 122 h 122"/>
                <a:gd name="T26" fmla="*/ 12 w 316"/>
                <a:gd name="T27" fmla="*/ 122 h 122"/>
                <a:gd name="T28" fmla="*/ 152 w 316"/>
                <a:gd name="T29" fmla="*/ 122 h 122"/>
                <a:gd name="T30" fmla="*/ 152 w 316"/>
                <a:gd name="T31" fmla="*/ 122 h 122"/>
                <a:gd name="T32" fmla="*/ 316 w 316"/>
                <a:gd name="T33" fmla="*/ 61 h 122"/>
                <a:gd name="T34" fmla="*/ 316 w 316"/>
                <a:gd name="T35" fmla="*/ 61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6"/>
                <a:gd name="T55" fmla="*/ 0 h 122"/>
                <a:gd name="T56" fmla="*/ 316 w 316"/>
                <a:gd name="T57" fmla="*/ 122 h 1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6" h="122">
                  <a:moveTo>
                    <a:pt x="316" y="61"/>
                  </a:moveTo>
                  <a:lnTo>
                    <a:pt x="316" y="61"/>
                  </a:lnTo>
                  <a:lnTo>
                    <a:pt x="201" y="0"/>
                  </a:lnTo>
                  <a:lnTo>
                    <a:pt x="61" y="0"/>
                  </a:lnTo>
                  <a:lnTo>
                    <a:pt x="18" y="43"/>
                  </a:lnTo>
                  <a:lnTo>
                    <a:pt x="6" y="61"/>
                  </a:lnTo>
                  <a:lnTo>
                    <a:pt x="0" y="85"/>
                  </a:lnTo>
                  <a:lnTo>
                    <a:pt x="6" y="104"/>
                  </a:lnTo>
                  <a:lnTo>
                    <a:pt x="12" y="122"/>
                  </a:lnTo>
                  <a:lnTo>
                    <a:pt x="152" y="122"/>
                  </a:lnTo>
                  <a:lnTo>
                    <a:pt x="316" y="61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48" name="Freeform 38"/>
            <p:cNvSpPr>
              <a:spLocks noChangeAspect="1"/>
            </p:cNvSpPr>
            <p:nvPr/>
          </p:nvSpPr>
          <p:spPr bwMode="auto">
            <a:xfrm>
              <a:off x="3356" y="4056"/>
              <a:ext cx="583" cy="61"/>
            </a:xfrm>
            <a:custGeom>
              <a:avLst/>
              <a:gdLst>
                <a:gd name="T0" fmla="*/ 444 w 583"/>
                <a:gd name="T1" fmla="*/ 0 h 61"/>
                <a:gd name="T2" fmla="*/ 444 w 583"/>
                <a:gd name="T3" fmla="*/ 0 h 61"/>
                <a:gd name="T4" fmla="*/ 164 w 583"/>
                <a:gd name="T5" fmla="*/ 0 h 61"/>
                <a:gd name="T6" fmla="*/ 164 w 583"/>
                <a:gd name="T7" fmla="*/ 0 h 61"/>
                <a:gd name="T8" fmla="*/ 0 w 583"/>
                <a:gd name="T9" fmla="*/ 61 h 61"/>
                <a:gd name="T10" fmla="*/ 0 w 583"/>
                <a:gd name="T11" fmla="*/ 61 h 61"/>
                <a:gd name="T12" fmla="*/ 6 w 583"/>
                <a:gd name="T13" fmla="*/ 61 h 61"/>
                <a:gd name="T14" fmla="*/ 577 w 583"/>
                <a:gd name="T15" fmla="*/ 61 h 61"/>
                <a:gd name="T16" fmla="*/ 577 w 583"/>
                <a:gd name="T17" fmla="*/ 61 h 61"/>
                <a:gd name="T18" fmla="*/ 583 w 583"/>
                <a:gd name="T19" fmla="*/ 61 h 61"/>
                <a:gd name="T20" fmla="*/ 583 w 583"/>
                <a:gd name="T21" fmla="*/ 61 h 61"/>
                <a:gd name="T22" fmla="*/ 444 w 583"/>
                <a:gd name="T23" fmla="*/ 0 h 61"/>
                <a:gd name="T24" fmla="*/ 444 w 583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3"/>
                <a:gd name="T40" fmla="*/ 0 h 61"/>
                <a:gd name="T41" fmla="*/ 583 w 583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3" h="61">
                  <a:moveTo>
                    <a:pt x="444" y="0"/>
                  </a:moveTo>
                  <a:lnTo>
                    <a:pt x="444" y="0"/>
                  </a:lnTo>
                  <a:lnTo>
                    <a:pt x="164" y="0"/>
                  </a:lnTo>
                  <a:lnTo>
                    <a:pt x="0" y="61"/>
                  </a:lnTo>
                  <a:lnTo>
                    <a:pt x="6" y="61"/>
                  </a:lnTo>
                  <a:lnTo>
                    <a:pt x="577" y="61"/>
                  </a:lnTo>
                  <a:lnTo>
                    <a:pt x="583" y="6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49" name="Freeform 39"/>
            <p:cNvSpPr>
              <a:spLocks noChangeAspect="1"/>
            </p:cNvSpPr>
            <p:nvPr/>
          </p:nvSpPr>
          <p:spPr bwMode="auto">
            <a:xfrm>
              <a:off x="4341" y="3734"/>
              <a:ext cx="504" cy="128"/>
            </a:xfrm>
            <a:custGeom>
              <a:avLst/>
              <a:gdLst>
                <a:gd name="T0" fmla="*/ 401 w 504"/>
                <a:gd name="T1" fmla="*/ 128 h 128"/>
                <a:gd name="T2" fmla="*/ 401 w 504"/>
                <a:gd name="T3" fmla="*/ 128 h 128"/>
                <a:gd name="T4" fmla="*/ 504 w 504"/>
                <a:gd name="T5" fmla="*/ 61 h 128"/>
                <a:gd name="T6" fmla="*/ 504 w 504"/>
                <a:gd name="T7" fmla="*/ 61 h 128"/>
                <a:gd name="T8" fmla="*/ 358 w 504"/>
                <a:gd name="T9" fmla="*/ 0 h 128"/>
                <a:gd name="T10" fmla="*/ 358 w 504"/>
                <a:gd name="T11" fmla="*/ 0 h 128"/>
                <a:gd name="T12" fmla="*/ 115 w 504"/>
                <a:gd name="T13" fmla="*/ 0 h 128"/>
                <a:gd name="T14" fmla="*/ 115 w 504"/>
                <a:gd name="T15" fmla="*/ 0 h 128"/>
                <a:gd name="T16" fmla="*/ 0 w 504"/>
                <a:gd name="T17" fmla="*/ 61 h 128"/>
                <a:gd name="T18" fmla="*/ 0 w 504"/>
                <a:gd name="T19" fmla="*/ 61 h 128"/>
                <a:gd name="T20" fmla="*/ 140 w 504"/>
                <a:gd name="T21" fmla="*/ 128 h 128"/>
                <a:gd name="T22" fmla="*/ 140 w 504"/>
                <a:gd name="T23" fmla="*/ 128 h 128"/>
                <a:gd name="T24" fmla="*/ 401 w 504"/>
                <a:gd name="T25" fmla="*/ 128 h 128"/>
                <a:gd name="T26" fmla="*/ 401 w 504"/>
                <a:gd name="T27" fmla="*/ 128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4"/>
                <a:gd name="T43" fmla="*/ 0 h 128"/>
                <a:gd name="T44" fmla="*/ 504 w 504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4" h="128">
                  <a:moveTo>
                    <a:pt x="401" y="128"/>
                  </a:moveTo>
                  <a:lnTo>
                    <a:pt x="401" y="128"/>
                  </a:lnTo>
                  <a:lnTo>
                    <a:pt x="504" y="61"/>
                  </a:lnTo>
                  <a:lnTo>
                    <a:pt x="358" y="0"/>
                  </a:lnTo>
                  <a:lnTo>
                    <a:pt x="115" y="0"/>
                  </a:lnTo>
                  <a:lnTo>
                    <a:pt x="0" y="61"/>
                  </a:lnTo>
                  <a:lnTo>
                    <a:pt x="140" y="128"/>
                  </a:lnTo>
                  <a:lnTo>
                    <a:pt x="401" y="128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50" name="Freeform 40"/>
            <p:cNvSpPr>
              <a:spLocks noChangeAspect="1"/>
            </p:cNvSpPr>
            <p:nvPr/>
          </p:nvSpPr>
          <p:spPr bwMode="auto">
            <a:xfrm>
              <a:off x="4377" y="3661"/>
              <a:ext cx="377" cy="36"/>
            </a:xfrm>
            <a:custGeom>
              <a:avLst/>
              <a:gdLst>
                <a:gd name="T0" fmla="*/ 322 w 377"/>
                <a:gd name="T1" fmla="*/ 36 h 36"/>
                <a:gd name="T2" fmla="*/ 322 w 377"/>
                <a:gd name="T3" fmla="*/ 36 h 36"/>
                <a:gd name="T4" fmla="*/ 377 w 377"/>
                <a:gd name="T5" fmla="*/ 0 h 36"/>
                <a:gd name="T6" fmla="*/ 0 w 377"/>
                <a:gd name="T7" fmla="*/ 0 h 36"/>
                <a:gd name="T8" fmla="*/ 0 w 377"/>
                <a:gd name="T9" fmla="*/ 0 h 36"/>
                <a:gd name="T10" fmla="*/ 79 w 377"/>
                <a:gd name="T11" fmla="*/ 36 h 36"/>
                <a:gd name="T12" fmla="*/ 79 w 377"/>
                <a:gd name="T13" fmla="*/ 36 h 36"/>
                <a:gd name="T14" fmla="*/ 322 w 377"/>
                <a:gd name="T15" fmla="*/ 36 h 36"/>
                <a:gd name="T16" fmla="*/ 322 w 377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7"/>
                <a:gd name="T28" fmla="*/ 0 h 36"/>
                <a:gd name="T29" fmla="*/ 377 w 377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7" h="36">
                  <a:moveTo>
                    <a:pt x="322" y="36"/>
                  </a:moveTo>
                  <a:lnTo>
                    <a:pt x="322" y="36"/>
                  </a:lnTo>
                  <a:lnTo>
                    <a:pt x="377" y="0"/>
                  </a:lnTo>
                  <a:lnTo>
                    <a:pt x="0" y="0"/>
                  </a:lnTo>
                  <a:lnTo>
                    <a:pt x="79" y="36"/>
                  </a:lnTo>
                  <a:lnTo>
                    <a:pt x="322" y="36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51" name="Freeform 41"/>
            <p:cNvSpPr>
              <a:spLocks noChangeAspect="1"/>
            </p:cNvSpPr>
            <p:nvPr/>
          </p:nvSpPr>
          <p:spPr bwMode="auto">
            <a:xfrm>
              <a:off x="4760" y="3667"/>
              <a:ext cx="195" cy="110"/>
            </a:xfrm>
            <a:custGeom>
              <a:avLst/>
              <a:gdLst>
                <a:gd name="T0" fmla="*/ 146 w 195"/>
                <a:gd name="T1" fmla="*/ 110 h 110"/>
                <a:gd name="T2" fmla="*/ 146 w 195"/>
                <a:gd name="T3" fmla="*/ 110 h 110"/>
                <a:gd name="T4" fmla="*/ 195 w 195"/>
                <a:gd name="T5" fmla="*/ 110 h 110"/>
                <a:gd name="T6" fmla="*/ 91 w 195"/>
                <a:gd name="T7" fmla="*/ 6 h 110"/>
                <a:gd name="T8" fmla="*/ 91 w 195"/>
                <a:gd name="T9" fmla="*/ 6 h 110"/>
                <a:gd name="T10" fmla="*/ 79 w 195"/>
                <a:gd name="T11" fmla="*/ 0 h 110"/>
                <a:gd name="T12" fmla="*/ 79 w 195"/>
                <a:gd name="T13" fmla="*/ 0 h 110"/>
                <a:gd name="T14" fmla="*/ 0 w 195"/>
                <a:gd name="T15" fmla="*/ 49 h 110"/>
                <a:gd name="T16" fmla="*/ 0 w 195"/>
                <a:gd name="T17" fmla="*/ 49 h 110"/>
                <a:gd name="T18" fmla="*/ 146 w 195"/>
                <a:gd name="T19" fmla="*/ 110 h 110"/>
                <a:gd name="T20" fmla="*/ 146 w 195"/>
                <a:gd name="T21" fmla="*/ 110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5"/>
                <a:gd name="T34" fmla="*/ 0 h 110"/>
                <a:gd name="T35" fmla="*/ 195 w 195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5" h="110">
                  <a:moveTo>
                    <a:pt x="146" y="110"/>
                  </a:moveTo>
                  <a:lnTo>
                    <a:pt x="146" y="110"/>
                  </a:lnTo>
                  <a:lnTo>
                    <a:pt x="195" y="110"/>
                  </a:lnTo>
                  <a:lnTo>
                    <a:pt x="91" y="6"/>
                  </a:lnTo>
                  <a:lnTo>
                    <a:pt x="79" y="0"/>
                  </a:lnTo>
                  <a:lnTo>
                    <a:pt x="0" y="49"/>
                  </a:lnTo>
                  <a:lnTo>
                    <a:pt x="146" y="110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52" name="Freeform 42"/>
            <p:cNvSpPr>
              <a:spLocks noChangeAspect="1"/>
            </p:cNvSpPr>
            <p:nvPr/>
          </p:nvSpPr>
          <p:spPr bwMode="auto">
            <a:xfrm>
              <a:off x="3909" y="3661"/>
              <a:ext cx="486" cy="122"/>
            </a:xfrm>
            <a:custGeom>
              <a:avLst/>
              <a:gdLst>
                <a:gd name="T0" fmla="*/ 122 w 486"/>
                <a:gd name="T1" fmla="*/ 122 h 122"/>
                <a:gd name="T2" fmla="*/ 122 w 486"/>
                <a:gd name="T3" fmla="*/ 122 h 122"/>
                <a:gd name="T4" fmla="*/ 371 w 486"/>
                <a:gd name="T5" fmla="*/ 122 h 122"/>
                <a:gd name="T6" fmla="*/ 371 w 486"/>
                <a:gd name="T7" fmla="*/ 122 h 122"/>
                <a:gd name="T8" fmla="*/ 486 w 486"/>
                <a:gd name="T9" fmla="*/ 55 h 122"/>
                <a:gd name="T10" fmla="*/ 486 w 486"/>
                <a:gd name="T11" fmla="*/ 55 h 122"/>
                <a:gd name="T12" fmla="*/ 377 w 486"/>
                <a:gd name="T13" fmla="*/ 0 h 122"/>
                <a:gd name="T14" fmla="*/ 110 w 486"/>
                <a:gd name="T15" fmla="*/ 0 h 122"/>
                <a:gd name="T16" fmla="*/ 110 w 486"/>
                <a:gd name="T17" fmla="*/ 0 h 122"/>
                <a:gd name="T18" fmla="*/ 0 w 486"/>
                <a:gd name="T19" fmla="*/ 55 h 122"/>
                <a:gd name="T20" fmla="*/ 0 w 486"/>
                <a:gd name="T21" fmla="*/ 55 h 122"/>
                <a:gd name="T22" fmla="*/ 122 w 486"/>
                <a:gd name="T23" fmla="*/ 122 h 122"/>
                <a:gd name="T24" fmla="*/ 122 w 486"/>
                <a:gd name="T25" fmla="*/ 122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6"/>
                <a:gd name="T40" fmla="*/ 0 h 122"/>
                <a:gd name="T41" fmla="*/ 486 w 486"/>
                <a:gd name="T42" fmla="*/ 122 h 1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6" h="122">
                  <a:moveTo>
                    <a:pt x="122" y="122"/>
                  </a:moveTo>
                  <a:lnTo>
                    <a:pt x="122" y="122"/>
                  </a:lnTo>
                  <a:lnTo>
                    <a:pt x="371" y="122"/>
                  </a:lnTo>
                  <a:lnTo>
                    <a:pt x="486" y="55"/>
                  </a:lnTo>
                  <a:lnTo>
                    <a:pt x="377" y="0"/>
                  </a:lnTo>
                  <a:lnTo>
                    <a:pt x="110" y="0"/>
                  </a:lnTo>
                  <a:lnTo>
                    <a:pt x="0" y="55"/>
                  </a:lnTo>
                  <a:lnTo>
                    <a:pt x="122" y="122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53" name="Freeform 43"/>
            <p:cNvSpPr>
              <a:spLocks noChangeAspect="1"/>
            </p:cNvSpPr>
            <p:nvPr/>
          </p:nvSpPr>
          <p:spPr bwMode="auto">
            <a:xfrm>
              <a:off x="5192" y="409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54" name="Freeform 44"/>
            <p:cNvSpPr>
              <a:spLocks noChangeAspect="1"/>
            </p:cNvSpPr>
            <p:nvPr/>
          </p:nvSpPr>
          <p:spPr bwMode="auto">
            <a:xfrm>
              <a:off x="5204" y="4062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w 1"/>
                <a:gd name="T13" fmla="*/ 0 h 6"/>
                <a:gd name="T14" fmla="*/ 0 w 1"/>
                <a:gd name="T15" fmla="*/ 0 h 6"/>
                <a:gd name="T16" fmla="*/ 0 w 1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6"/>
                <a:gd name="T29" fmla="*/ 1 w 1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55" name="Freeform 45"/>
            <p:cNvSpPr>
              <a:spLocks noChangeAspect="1"/>
            </p:cNvSpPr>
            <p:nvPr/>
          </p:nvSpPr>
          <p:spPr bwMode="auto">
            <a:xfrm>
              <a:off x="4857" y="3971"/>
              <a:ext cx="347" cy="128"/>
            </a:xfrm>
            <a:custGeom>
              <a:avLst/>
              <a:gdLst>
                <a:gd name="T0" fmla="*/ 0 w 347"/>
                <a:gd name="T1" fmla="*/ 67 h 128"/>
                <a:gd name="T2" fmla="*/ 0 w 347"/>
                <a:gd name="T3" fmla="*/ 67 h 128"/>
                <a:gd name="T4" fmla="*/ 165 w 347"/>
                <a:gd name="T5" fmla="*/ 128 h 128"/>
                <a:gd name="T6" fmla="*/ 335 w 347"/>
                <a:gd name="T7" fmla="*/ 128 h 128"/>
                <a:gd name="T8" fmla="*/ 335 w 347"/>
                <a:gd name="T9" fmla="*/ 128 h 128"/>
                <a:gd name="T10" fmla="*/ 347 w 347"/>
                <a:gd name="T11" fmla="*/ 103 h 128"/>
                <a:gd name="T12" fmla="*/ 347 w 347"/>
                <a:gd name="T13" fmla="*/ 91 h 128"/>
                <a:gd name="T14" fmla="*/ 347 w 347"/>
                <a:gd name="T15" fmla="*/ 91 h 128"/>
                <a:gd name="T16" fmla="*/ 341 w 347"/>
                <a:gd name="T17" fmla="*/ 67 h 128"/>
                <a:gd name="T18" fmla="*/ 329 w 347"/>
                <a:gd name="T19" fmla="*/ 49 h 128"/>
                <a:gd name="T20" fmla="*/ 329 w 347"/>
                <a:gd name="T21" fmla="*/ 49 h 128"/>
                <a:gd name="T22" fmla="*/ 286 w 347"/>
                <a:gd name="T23" fmla="*/ 0 h 128"/>
                <a:gd name="T24" fmla="*/ 286 w 347"/>
                <a:gd name="T25" fmla="*/ 0 h 128"/>
                <a:gd name="T26" fmla="*/ 116 w 347"/>
                <a:gd name="T27" fmla="*/ 0 h 128"/>
                <a:gd name="T28" fmla="*/ 116 w 347"/>
                <a:gd name="T29" fmla="*/ 0 h 128"/>
                <a:gd name="T30" fmla="*/ 0 w 347"/>
                <a:gd name="T31" fmla="*/ 67 h 128"/>
                <a:gd name="T32" fmla="*/ 0 w 347"/>
                <a:gd name="T33" fmla="*/ 67 h 1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7"/>
                <a:gd name="T52" fmla="*/ 0 h 128"/>
                <a:gd name="T53" fmla="*/ 347 w 347"/>
                <a:gd name="T54" fmla="*/ 128 h 1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7" h="128">
                  <a:moveTo>
                    <a:pt x="0" y="67"/>
                  </a:moveTo>
                  <a:lnTo>
                    <a:pt x="0" y="67"/>
                  </a:lnTo>
                  <a:lnTo>
                    <a:pt x="165" y="128"/>
                  </a:lnTo>
                  <a:lnTo>
                    <a:pt x="335" y="128"/>
                  </a:lnTo>
                  <a:lnTo>
                    <a:pt x="347" y="103"/>
                  </a:lnTo>
                  <a:lnTo>
                    <a:pt x="347" y="91"/>
                  </a:lnTo>
                  <a:lnTo>
                    <a:pt x="341" y="67"/>
                  </a:lnTo>
                  <a:lnTo>
                    <a:pt x="329" y="49"/>
                  </a:lnTo>
                  <a:lnTo>
                    <a:pt x="286" y="0"/>
                  </a:lnTo>
                  <a:lnTo>
                    <a:pt x="116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56" name="Freeform 46"/>
            <p:cNvSpPr>
              <a:spLocks noChangeAspect="1"/>
            </p:cNvSpPr>
            <p:nvPr/>
          </p:nvSpPr>
          <p:spPr bwMode="auto">
            <a:xfrm>
              <a:off x="4371" y="4050"/>
              <a:ext cx="584" cy="67"/>
            </a:xfrm>
            <a:custGeom>
              <a:avLst/>
              <a:gdLst>
                <a:gd name="T0" fmla="*/ 420 w 584"/>
                <a:gd name="T1" fmla="*/ 0 h 67"/>
                <a:gd name="T2" fmla="*/ 420 w 584"/>
                <a:gd name="T3" fmla="*/ 0 h 67"/>
                <a:gd name="T4" fmla="*/ 134 w 584"/>
                <a:gd name="T5" fmla="*/ 6 h 67"/>
                <a:gd name="T6" fmla="*/ 134 w 584"/>
                <a:gd name="T7" fmla="*/ 6 h 67"/>
                <a:gd name="T8" fmla="*/ 0 w 584"/>
                <a:gd name="T9" fmla="*/ 67 h 67"/>
                <a:gd name="T10" fmla="*/ 0 w 584"/>
                <a:gd name="T11" fmla="*/ 67 h 67"/>
                <a:gd name="T12" fmla="*/ 6 w 584"/>
                <a:gd name="T13" fmla="*/ 67 h 67"/>
                <a:gd name="T14" fmla="*/ 578 w 584"/>
                <a:gd name="T15" fmla="*/ 67 h 67"/>
                <a:gd name="T16" fmla="*/ 578 w 584"/>
                <a:gd name="T17" fmla="*/ 67 h 67"/>
                <a:gd name="T18" fmla="*/ 584 w 584"/>
                <a:gd name="T19" fmla="*/ 67 h 67"/>
                <a:gd name="T20" fmla="*/ 584 w 584"/>
                <a:gd name="T21" fmla="*/ 67 h 67"/>
                <a:gd name="T22" fmla="*/ 420 w 584"/>
                <a:gd name="T23" fmla="*/ 0 h 67"/>
                <a:gd name="T24" fmla="*/ 420 w 584"/>
                <a:gd name="T25" fmla="*/ 0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4"/>
                <a:gd name="T40" fmla="*/ 0 h 67"/>
                <a:gd name="T41" fmla="*/ 584 w 584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4" h="67">
                  <a:moveTo>
                    <a:pt x="420" y="0"/>
                  </a:moveTo>
                  <a:lnTo>
                    <a:pt x="420" y="0"/>
                  </a:lnTo>
                  <a:lnTo>
                    <a:pt x="134" y="6"/>
                  </a:lnTo>
                  <a:lnTo>
                    <a:pt x="0" y="67"/>
                  </a:lnTo>
                  <a:lnTo>
                    <a:pt x="6" y="67"/>
                  </a:lnTo>
                  <a:lnTo>
                    <a:pt x="578" y="67"/>
                  </a:lnTo>
                  <a:lnTo>
                    <a:pt x="584" y="67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418" name="Group 47"/>
          <p:cNvGrpSpPr>
            <a:grpSpLocks/>
          </p:cNvGrpSpPr>
          <p:nvPr/>
        </p:nvGrpSpPr>
        <p:grpSpPr bwMode="auto">
          <a:xfrm>
            <a:off x="3048000" y="4757738"/>
            <a:ext cx="636588" cy="638175"/>
            <a:chOff x="4424" y="0"/>
            <a:chExt cx="268" cy="268"/>
          </a:xfrm>
        </p:grpSpPr>
        <p:sp>
          <p:nvSpPr>
            <p:cNvPr id="17522" name="Freeform 48"/>
            <p:cNvSpPr>
              <a:spLocks/>
            </p:cNvSpPr>
            <p:nvPr/>
          </p:nvSpPr>
          <p:spPr bwMode="auto">
            <a:xfrm>
              <a:off x="4427" y="3"/>
              <a:ext cx="262" cy="261"/>
            </a:xfrm>
            <a:custGeom>
              <a:avLst/>
              <a:gdLst>
                <a:gd name="T0" fmla="*/ 3 w 554"/>
                <a:gd name="T1" fmla="*/ 2 h 554"/>
                <a:gd name="T2" fmla="*/ 3 w 554"/>
                <a:gd name="T3" fmla="*/ 3 h 554"/>
                <a:gd name="T4" fmla="*/ 0 w 554"/>
                <a:gd name="T5" fmla="*/ 3 h 554"/>
                <a:gd name="T6" fmla="*/ 0 w 554"/>
                <a:gd name="T7" fmla="*/ 2 h 554"/>
                <a:gd name="T8" fmla="*/ 0 w 554"/>
                <a:gd name="T9" fmla="*/ 0 h 554"/>
                <a:gd name="T10" fmla="*/ 0 w 554"/>
                <a:gd name="T11" fmla="*/ 0 h 554"/>
                <a:gd name="T12" fmla="*/ 3 w 554"/>
                <a:gd name="T13" fmla="*/ 0 h 554"/>
                <a:gd name="T14" fmla="*/ 3 w 554"/>
                <a:gd name="T15" fmla="*/ 0 h 554"/>
                <a:gd name="T16" fmla="*/ 3 w 554"/>
                <a:gd name="T17" fmla="*/ 2 h 5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4"/>
                <a:gd name="T28" fmla="*/ 0 h 554"/>
                <a:gd name="T29" fmla="*/ 554 w 554"/>
                <a:gd name="T30" fmla="*/ 554 h 5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4" h="554">
                  <a:moveTo>
                    <a:pt x="554" y="492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9" y="554"/>
                    <a:pt x="0" y="526"/>
                    <a:pt x="0" y="49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9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3"/>
                  </a:cubicBezTo>
                  <a:lnTo>
                    <a:pt x="554" y="492"/>
                  </a:lnTo>
                  <a:close/>
                </a:path>
              </a:pathLst>
            </a:cu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23" name="Freeform 49"/>
            <p:cNvSpPr>
              <a:spLocks noEditPoints="1"/>
            </p:cNvSpPr>
            <p:nvPr/>
          </p:nvSpPr>
          <p:spPr bwMode="auto">
            <a:xfrm>
              <a:off x="4424" y="0"/>
              <a:ext cx="268" cy="268"/>
            </a:xfrm>
            <a:custGeom>
              <a:avLst/>
              <a:gdLst>
                <a:gd name="T0" fmla="*/ 0 w 567"/>
                <a:gd name="T1" fmla="*/ 3 h 567"/>
                <a:gd name="T2" fmla="*/ 0 w 567"/>
                <a:gd name="T3" fmla="*/ 3 h 567"/>
                <a:gd name="T4" fmla="*/ 0 w 567"/>
                <a:gd name="T5" fmla="*/ 0 h 567"/>
                <a:gd name="T6" fmla="*/ 0 w 567"/>
                <a:gd name="T7" fmla="*/ 0 h 567"/>
                <a:gd name="T8" fmla="*/ 3 w 567"/>
                <a:gd name="T9" fmla="*/ 0 h 567"/>
                <a:gd name="T10" fmla="*/ 3 w 567"/>
                <a:gd name="T11" fmla="*/ 0 h 567"/>
                <a:gd name="T12" fmla="*/ 3 w 567"/>
                <a:gd name="T13" fmla="*/ 0 h 567"/>
                <a:gd name="T14" fmla="*/ 3 w 567"/>
                <a:gd name="T15" fmla="*/ 3 h 567"/>
                <a:gd name="T16" fmla="*/ 3 w 567"/>
                <a:gd name="T17" fmla="*/ 3 h 567"/>
                <a:gd name="T18" fmla="*/ 0 w 567"/>
                <a:gd name="T19" fmla="*/ 3 h 567"/>
                <a:gd name="T20" fmla="*/ 0 w 567"/>
                <a:gd name="T21" fmla="*/ 0 h 567"/>
                <a:gd name="T22" fmla="*/ 0 w 567"/>
                <a:gd name="T23" fmla="*/ 3 h 567"/>
                <a:gd name="T24" fmla="*/ 0 w 567"/>
                <a:gd name="T25" fmla="*/ 3 h 567"/>
                <a:gd name="T26" fmla="*/ 3 w 567"/>
                <a:gd name="T27" fmla="*/ 3 h 567"/>
                <a:gd name="T28" fmla="*/ 3 w 567"/>
                <a:gd name="T29" fmla="*/ 3 h 567"/>
                <a:gd name="T30" fmla="*/ 3 w 567"/>
                <a:gd name="T31" fmla="*/ 0 h 567"/>
                <a:gd name="T32" fmla="*/ 3 w 567"/>
                <a:gd name="T33" fmla="*/ 0 h 567"/>
                <a:gd name="T34" fmla="*/ 3 w 567"/>
                <a:gd name="T35" fmla="*/ 0 h 567"/>
                <a:gd name="T36" fmla="*/ 0 w 567"/>
                <a:gd name="T37" fmla="*/ 0 h 567"/>
                <a:gd name="T38" fmla="*/ 0 w 567"/>
                <a:gd name="T39" fmla="*/ 0 h 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7"/>
                <a:gd name="T61" fmla="*/ 0 h 567"/>
                <a:gd name="T62" fmla="*/ 567 w 567"/>
                <a:gd name="T63" fmla="*/ 567 h 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0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8"/>
                    <a:pt x="13" y="69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24" name="Freeform 50"/>
            <p:cNvSpPr>
              <a:spLocks/>
            </p:cNvSpPr>
            <p:nvPr/>
          </p:nvSpPr>
          <p:spPr bwMode="auto">
            <a:xfrm>
              <a:off x="4608" y="65"/>
              <a:ext cx="17" cy="58"/>
            </a:xfrm>
            <a:custGeom>
              <a:avLst/>
              <a:gdLst>
                <a:gd name="T0" fmla="*/ 0 w 36"/>
                <a:gd name="T1" fmla="*/ 0 h 122"/>
                <a:gd name="T2" fmla="*/ 0 w 36"/>
                <a:gd name="T3" fmla="*/ 0 h 122"/>
                <a:gd name="T4" fmla="*/ 0 w 36"/>
                <a:gd name="T5" fmla="*/ 0 h 122"/>
                <a:gd name="T6" fmla="*/ 0 w 36"/>
                <a:gd name="T7" fmla="*/ 0 h 122"/>
                <a:gd name="T8" fmla="*/ 0 w 36"/>
                <a:gd name="T9" fmla="*/ 0 h 122"/>
                <a:gd name="T10" fmla="*/ 0 w 36"/>
                <a:gd name="T11" fmla="*/ 0 h 122"/>
                <a:gd name="T12" fmla="*/ 0 w 36"/>
                <a:gd name="T13" fmla="*/ 0 h 122"/>
                <a:gd name="T14" fmla="*/ 0 w 36"/>
                <a:gd name="T15" fmla="*/ 0 h 122"/>
                <a:gd name="T16" fmla="*/ 0 w 36"/>
                <a:gd name="T17" fmla="*/ 0 h 122"/>
                <a:gd name="T18" fmla="*/ 0 w 36"/>
                <a:gd name="T19" fmla="*/ 0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122"/>
                <a:gd name="T32" fmla="*/ 36 w 36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122">
                  <a:moveTo>
                    <a:pt x="2" y="120"/>
                  </a:moveTo>
                  <a:cubicBezTo>
                    <a:pt x="0" y="117"/>
                    <a:pt x="0" y="113"/>
                    <a:pt x="2" y="111"/>
                  </a:cubicBezTo>
                  <a:cubicBezTo>
                    <a:pt x="15" y="98"/>
                    <a:pt x="23" y="80"/>
                    <a:pt x="23" y="61"/>
                  </a:cubicBezTo>
                  <a:cubicBezTo>
                    <a:pt x="23" y="42"/>
                    <a:pt x="15" y="24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6" y="17"/>
                    <a:pt x="36" y="38"/>
                    <a:pt x="36" y="61"/>
                  </a:cubicBezTo>
                  <a:cubicBezTo>
                    <a:pt x="36" y="84"/>
                    <a:pt x="26" y="105"/>
                    <a:pt x="11" y="120"/>
                  </a:cubicBezTo>
                  <a:cubicBezTo>
                    <a:pt x="10" y="121"/>
                    <a:pt x="8" y="122"/>
                    <a:pt x="7" y="122"/>
                  </a:cubicBezTo>
                  <a:cubicBezTo>
                    <a:pt x="5" y="122"/>
                    <a:pt x="3" y="121"/>
                    <a:pt x="2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25" name="Freeform 51"/>
            <p:cNvSpPr>
              <a:spLocks/>
            </p:cNvSpPr>
            <p:nvPr/>
          </p:nvSpPr>
          <p:spPr bwMode="auto">
            <a:xfrm>
              <a:off x="4618" y="52"/>
              <a:ext cx="22" cy="84"/>
            </a:xfrm>
            <a:custGeom>
              <a:avLst/>
              <a:gdLst>
                <a:gd name="T0" fmla="*/ 0 w 47"/>
                <a:gd name="T1" fmla="*/ 1 h 176"/>
                <a:gd name="T2" fmla="*/ 0 w 47"/>
                <a:gd name="T3" fmla="*/ 1 h 176"/>
                <a:gd name="T4" fmla="*/ 0 w 47"/>
                <a:gd name="T5" fmla="*/ 0 h 176"/>
                <a:gd name="T6" fmla="*/ 0 w 47"/>
                <a:gd name="T7" fmla="*/ 0 h 176"/>
                <a:gd name="T8" fmla="*/ 0 w 47"/>
                <a:gd name="T9" fmla="*/ 0 h 176"/>
                <a:gd name="T10" fmla="*/ 0 w 47"/>
                <a:gd name="T11" fmla="*/ 0 h 176"/>
                <a:gd name="T12" fmla="*/ 0 w 47"/>
                <a:gd name="T13" fmla="*/ 0 h 176"/>
                <a:gd name="T14" fmla="*/ 0 w 47"/>
                <a:gd name="T15" fmla="*/ 1 h 176"/>
                <a:gd name="T16" fmla="*/ 0 w 47"/>
                <a:gd name="T17" fmla="*/ 1 h 176"/>
                <a:gd name="T18" fmla="*/ 0 w 47"/>
                <a:gd name="T19" fmla="*/ 1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176"/>
                <a:gd name="T32" fmla="*/ 47 w 47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176">
                  <a:moveTo>
                    <a:pt x="2" y="174"/>
                  </a:moveTo>
                  <a:cubicBezTo>
                    <a:pt x="0" y="171"/>
                    <a:pt x="0" y="167"/>
                    <a:pt x="2" y="165"/>
                  </a:cubicBezTo>
                  <a:cubicBezTo>
                    <a:pt x="22" y="145"/>
                    <a:pt x="34" y="118"/>
                    <a:pt x="34" y="88"/>
                  </a:cubicBezTo>
                  <a:cubicBezTo>
                    <a:pt x="34" y="58"/>
                    <a:pt x="22" y="31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33" y="24"/>
                    <a:pt x="47" y="55"/>
                    <a:pt x="47" y="88"/>
                  </a:cubicBezTo>
                  <a:cubicBezTo>
                    <a:pt x="47" y="122"/>
                    <a:pt x="33" y="152"/>
                    <a:pt x="12" y="174"/>
                  </a:cubicBezTo>
                  <a:cubicBezTo>
                    <a:pt x="10" y="175"/>
                    <a:pt x="9" y="176"/>
                    <a:pt x="7" y="176"/>
                  </a:cubicBezTo>
                  <a:cubicBezTo>
                    <a:pt x="5" y="176"/>
                    <a:pt x="4" y="175"/>
                    <a:pt x="2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26" name="Freeform 52"/>
            <p:cNvSpPr>
              <a:spLocks/>
            </p:cNvSpPr>
            <p:nvPr/>
          </p:nvSpPr>
          <p:spPr bwMode="auto">
            <a:xfrm>
              <a:off x="4629" y="39"/>
              <a:ext cx="27" cy="109"/>
            </a:xfrm>
            <a:custGeom>
              <a:avLst/>
              <a:gdLst>
                <a:gd name="T0" fmla="*/ 0 w 58"/>
                <a:gd name="T1" fmla="*/ 1 h 231"/>
                <a:gd name="T2" fmla="*/ 0 w 58"/>
                <a:gd name="T3" fmla="*/ 1 h 231"/>
                <a:gd name="T4" fmla="*/ 0 w 58"/>
                <a:gd name="T5" fmla="*/ 0 h 231"/>
                <a:gd name="T6" fmla="*/ 0 w 58"/>
                <a:gd name="T7" fmla="*/ 0 h 231"/>
                <a:gd name="T8" fmla="*/ 0 w 58"/>
                <a:gd name="T9" fmla="*/ 0 h 231"/>
                <a:gd name="T10" fmla="*/ 0 w 58"/>
                <a:gd name="T11" fmla="*/ 0 h 231"/>
                <a:gd name="T12" fmla="*/ 0 w 58"/>
                <a:gd name="T13" fmla="*/ 0 h 231"/>
                <a:gd name="T14" fmla="*/ 0 w 58"/>
                <a:gd name="T15" fmla="*/ 1 h 231"/>
                <a:gd name="T16" fmla="*/ 0 w 58"/>
                <a:gd name="T17" fmla="*/ 1 h 231"/>
                <a:gd name="T18" fmla="*/ 0 w 58"/>
                <a:gd name="T19" fmla="*/ 1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31"/>
                <a:gd name="T32" fmla="*/ 58 w 58"/>
                <a:gd name="T33" fmla="*/ 231 h 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31">
                  <a:moveTo>
                    <a:pt x="2" y="229"/>
                  </a:moveTo>
                  <a:cubicBezTo>
                    <a:pt x="0" y="226"/>
                    <a:pt x="0" y="222"/>
                    <a:pt x="2" y="220"/>
                  </a:cubicBezTo>
                  <a:cubicBezTo>
                    <a:pt x="29" y="193"/>
                    <a:pt x="45" y="157"/>
                    <a:pt x="45" y="116"/>
                  </a:cubicBezTo>
                  <a:cubicBezTo>
                    <a:pt x="45" y="75"/>
                    <a:pt x="29" y="39"/>
                    <a:pt x="2" y="12"/>
                  </a:cubicBezTo>
                  <a:cubicBezTo>
                    <a:pt x="0" y="10"/>
                    <a:pt x="0" y="6"/>
                    <a:pt x="2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1" y="32"/>
                    <a:pt x="58" y="72"/>
                    <a:pt x="58" y="116"/>
                  </a:cubicBezTo>
                  <a:cubicBezTo>
                    <a:pt x="58" y="160"/>
                    <a:pt x="41" y="200"/>
                    <a:pt x="12" y="229"/>
                  </a:cubicBezTo>
                  <a:cubicBezTo>
                    <a:pt x="10" y="230"/>
                    <a:pt x="9" y="231"/>
                    <a:pt x="7" y="231"/>
                  </a:cubicBezTo>
                  <a:cubicBezTo>
                    <a:pt x="5" y="231"/>
                    <a:pt x="4" y="230"/>
                    <a:pt x="2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27" name="Freeform 53"/>
            <p:cNvSpPr>
              <a:spLocks/>
            </p:cNvSpPr>
            <p:nvPr/>
          </p:nvSpPr>
          <p:spPr bwMode="auto">
            <a:xfrm>
              <a:off x="4639" y="26"/>
              <a:ext cx="33" cy="135"/>
            </a:xfrm>
            <a:custGeom>
              <a:avLst/>
              <a:gdLst>
                <a:gd name="T0" fmla="*/ 0 w 70"/>
                <a:gd name="T1" fmla="*/ 1 h 285"/>
                <a:gd name="T2" fmla="*/ 0 w 70"/>
                <a:gd name="T3" fmla="*/ 1 h 285"/>
                <a:gd name="T4" fmla="*/ 0 w 70"/>
                <a:gd name="T5" fmla="*/ 0 h 285"/>
                <a:gd name="T6" fmla="*/ 0 w 70"/>
                <a:gd name="T7" fmla="*/ 0 h 285"/>
                <a:gd name="T8" fmla="*/ 0 w 70"/>
                <a:gd name="T9" fmla="*/ 0 h 285"/>
                <a:gd name="T10" fmla="*/ 0 w 70"/>
                <a:gd name="T11" fmla="*/ 0 h 285"/>
                <a:gd name="T12" fmla="*/ 0 w 70"/>
                <a:gd name="T13" fmla="*/ 0 h 285"/>
                <a:gd name="T14" fmla="*/ 0 w 70"/>
                <a:gd name="T15" fmla="*/ 1 h 285"/>
                <a:gd name="T16" fmla="*/ 0 w 70"/>
                <a:gd name="T17" fmla="*/ 1 h 285"/>
                <a:gd name="T18" fmla="*/ 0 w 70"/>
                <a:gd name="T19" fmla="*/ 1 h 2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285"/>
                <a:gd name="T32" fmla="*/ 70 w 70"/>
                <a:gd name="T33" fmla="*/ 285 h 2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285">
                  <a:moveTo>
                    <a:pt x="3" y="283"/>
                  </a:moveTo>
                  <a:cubicBezTo>
                    <a:pt x="0" y="281"/>
                    <a:pt x="0" y="276"/>
                    <a:pt x="3" y="274"/>
                  </a:cubicBezTo>
                  <a:cubicBezTo>
                    <a:pt x="36" y="240"/>
                    <a:pt x="57" y="194"/>
                    <a:pt x="57" y="143"/>
                  </a:cubicBezTo>
                  <a:cubicBezTo>
                    <a:pt x="57" y="92"/>
                    <a:pt x="36" y="46"/>
                    <a:pt x="3" y="12"/>
                  </a:cubicBezTo>
                  <a:cubicBezTo>
                    <a:pt x="0" y="10"/>
                    <a:pt x="0" y="5"/>
                    <a:pt x="3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8" y="39"/>
                    <a:pt x="70" y="88"/>
                    <a:pt x="70" y="143"/>
                  </a:cubicBezTo>
                  <a:cubicBezTo>
                    <a:pt x="70" y="198"/>
                    <a:pt x="48" y="247"/>
                    <a:pt x="12" y="283"/>
                  </a:cubicBezTo>
                  <a:cubicBezTo>
                    <a:pt x="11" y="284"/>
                    <a:pt x="9" y="285"/>
                    <a:pt x="7" y="285"/>
                  </a:cubicBezTo>
                  <a:cubicBezTo>
                    <a:pt x="6" y="285"/>
                    <a:pt x="4" y="284"/>
                    <a:pt x="3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28" name="Oval 54"/>
            <p:cNvSpPr>
              <a:spLocks noChangeArrowheads="1"/>
            </p:cNvSpPr>
            <p:nvPr/>
          </p:nvSpPr>
          <p:spPr bwMode="auto">
            <a:xfrm>
              <a:off x="4519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9" name="Freeform 55"/>
            <p:cNvSpPr>
              <a:spLocks/>
            </p:cNvSpPr>
            <p:nvPr/>
          </p:nvSpPr>
          <p:spPr bwMode="auto">
            <a:xfrm>
              <a:off x="4530" y="73"/>
              <a:ext cx="21" cy="40"/>
            </a:xfrm>
            <a:custGeom>
              <a:avLst/>
              <a:gdLst>
                <a:gd name="T0" fmla="*/ 0 w 43"/>
                <a:gd name="T1" fmla="*/ 0 h 85"/>
                <a:gd name="T2" fmla="*/ 0 w 43"/>
                <a:gd name="T3" fmla="*/ 0 h 85"/>
                <a:gd name="T4" fmla="*/ 0 w 43"/>
                <a:gd name="T5" fmla="*/ 0 h 85"/>
                <a:gd name="T6" fmla="*/ 0 w 43"/>
                <a:gd name="T7" fmla="*/ 0 h 85"/>
                <a:gd name="T8" fmla="*/ 0 w 43"/>
                <a:gd name="T9" fmla="*/ 0 h 85"/>
                <a:gd name="T10" fmla="*/ 0 w 43"/>
                <a:gd name="T11" fmla="*/ 0 h 85"/>
                <a:gd name="T12" fmla="*/ 0 w 43"/>
                <a:gd name="T13" fmla="*/ 0 h 85"/>
                <a:gd name="T14" fmla="*/ 0 w 43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85"/>
                <a:gd name="T26" fmla="*/ 43 w 43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85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" y="2"/>
                    <a:pt x="16" y="20"/>
                    <a:pt x="16" y="43"/>
                  </a:cubicBezTo>
                  <a:cubicBezTo>
                    <a:pt x="16" y="66"/>
                    <a:pt x="9" y="85"/>
                    <a:pt x="0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35" y="85"/>
                    <a:pt x="43" y="66"/>
                    <a:pt x="43" y="43"/>
                  </a:cubicBezTo>
                  <a:cubicBezTo>
                    <a:pt x="43" y="19"/>
                    <a:pt x="35" y="0"/>
                    <a:pt x="2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30" name="Oval 56"/>
            <p:cNvSpPr>
              <a:spLocks noChangeArrowheads="1"/>
            </p:cNvSpPr>
            <p:nvPr/>
          </p:nvSpPr>
          <p:spPr bwMode="auto">
            <a:xfrm>
              <a:off x="4585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1" name="Freeform 57"/>
            <p:cNvSpPr>
              <a:spLocks/>
            </p:cNvSpPr>
            <p:nvPr/>
          </p:nvSpPr>
          <p:spPr bwMode="auto">
            <a:xfrm>
              <a:off x="4569" y="73"/>
              <a:ext cx="19" cy="40"/>
            </a:xfrm>
            <a:custGeom>
              <a:avLst/>
              <a:gdLst>
                <a:gd name="T0" fmla="*/ 0 w 42"/>
                <a:gd name="T1" fmla="*/ 0 h 85"/>
                <a:gd name="T2" fmla="*/ 0 w 42"/>
                <a:gd name="T3" fmla="*/ 0 h 85"/>
                <a:gd name="T4" fmla="*/ 0 w 42"/>
                <a:gd name="T5" fmla="*/ 0 h 85"/>
                <a:gd name="T6" fmla="*/ 0 w 42"/>
                <a:gd name="T7" fmla="*/ 0 h 85"/>
                <a:gd name="T8" fmla="*/ 0 w 42"/>
                <a:gd name="T9" fmla="*/ 0 h 85"/>
                <a:gd name="T10" fmla="*/ 0 w 42"/>
                <a:gd name="T11" fmla="*/ 0 h 85"/>
                <a:gd name="T12" fmla="*/ 0 w 42"/>
                <a:gd name="T13" fmla="*/ 0 h 85"/>
                <a:gd name="T14" fmla="*/ 0 w 42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85"/>
                <a:gd name="T26" fmla="*/ 42 w 42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85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2"/>
                    <a:pt x="26" y="20"/>
                    <a:pt x="26" y="43"/>
                  </a:cubicBezTo>
                  <a:cubicBezTo>
                    <a:pt x="26" y="66"/>
                    <a:pt x="34" y="85"/>
                    <a:pt x="42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7" y="85"/>
                    <a:pt x="0" y="66"/>
                    <a:pt x="0" y="43"/>
                  </a:cubicBezTo>
                  <a:cubicBezTo>
                    <a:pt x="0" y="19"/>
                    <a:pt x="7" y="0"/>
                    <a:pt x="1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32" name="Freeform 58"/>
            <p:cNvSpPr>
              <a:spLocks/>
            </p:cNvSpPr>
            <p:nvPr/>
          </p:nvSpPr>
          <p:spPr bwMode="auto">
            <a:xfrm>
              <a:off x="4494" y="65"/>
              <a:ext cx="17" cy="58"/>
            </a:xfrm>
            <a:custGeom>
              <a:avLst/>
              <a:gdLst>
                <a:gd name="T0" fmla="*/ 0 w 36"/>
                <a:gd name="T1" fmla="*/ 0 h 122"/>
                <a:gd name="T2" fmla="*/ 0 w 36"/>
                <a:gd name="T3" fmla="*/ 0 h 122"/>
                <a:gd name="T4" fmla="*/ 0 w 36"/>
                <a:gd name="T5" fmla="*/ 0 h 122"/>
                <a:gd name="T6" fmla="*/ 0 w 36"/>
                <a:gd name="T7" fmla="*/ 0 h 122"/>
                <a:gd name="T8" fmla="*/ 0 w 36"/>
                <a:gd name="T9" fmla="*/ 0 h 122"/>
                <a:gd name="T10" fmla="*/ 0 w 36"/>
                <a:gd name="T11" fmla="*/ 0 h 122"/>
                <a:gd name="T12" fmla="*/ 0 w 36"/>
                <a:gd name="T13" fmla="*/ 0 h 122"/>
                <a:gd name="T14" fmla="*/ 0 w 36"/>
                <a:gd name="T15" fmla="*/ 0 h 122"/>
                <a:gd name="T16" fmla="*/ 0 w 36"/>
                <a:gd name="T17" fmla="*/ 0 h 122"/>
                <a:gd name="T18" fmla="*/ 0 w 36"/>
                <a:gd name="T19" fmla="*/ 0 h 122"/>
                <a:gd name="T20" fmla="*/ 0 w 36"/>
                <a:gd name="T21" fmla="*/ 0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22"/>
                <a:gd name="T35" fmla="*/ 36 w 36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22">
                  <a:moveTo>
                    <a:pt x="24" y="120"/>
                  </a:moveTo>
                  <a:cubicBezTo>
                    <a:pt x="9" y="105"/>
                    <a:pt x="0" y="84"/>
                    <a:pt x="0" y="61"/>
                  </a:cubicBezTo>
                  <a:cubicBezTo>
                    <a:pt x="0" y="38"/>
                    <a:pt x="9" y="17"/>
                    <a:pt x="24" y="2"/>
                  </a:cubicBezTo>
                  <a:cubicBezTo>
                    <a:pt x="27" y="0"/>
                    <a:pt x="31" y="0"/>
                    <a:pt x="34" y="2"/>
                  </a:cubicBezTo>
                  <a:cubicBezTo>
                    <a:pt x="36" y="5"/>
                    <a:pt x="36" y="9"/>
                    <a:pt x="34" y="11"/>
                  </a:cubicBezTo>
                  <a:cubicBezTo>
                    <a:pt x="21" y="24"/>
                    <a:pt x="13" y="42"/>
                    <a:pt x="13" y="61"/>
                  </a:cubicBezTo>
                  <a:cubicBezTo>
                    <a:pt x="13" y="80"/>
                    <a:pt x="21" y="98"/>
                    <a:pt x="34" y="111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113"/>
                    <a:pt x="36" y="117"/>
                    <a:pt x="34" y="120"/>
                  </a:cubicBezTo>
                  <a:cubicBezTo>
                    <a:pt x="32" y="121"/>
                    <a:pt x="31" y="122"/>
                    <a:pt x="29" y="122"/>
                  </a:cubicBezTo>
                  <a:cubicBezTo>
                    <a:pt x="27" y="122"/>
                    <a:pt x="26" y="121"/>
                    <a:pt x="24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33" name="Freeform 59"/>
            <p:cNvSpPr>
              <a:spLocks/>
            </p:cNvSpPr>
            <p:nvPr/>
          </p:nvSpPr>
          <p:spPr bwMode="auto">
            <a:xfrm>
              <a:off x="4479" y="52"/>
              <a:ext cx="22" cy="84"/>
            </a:xfrm>
            <a:custGeom>
              <a:avLst/>
              <a:gdLst>
                <a:gd name="T0" fmla="*/ 0 w 47"/>
                <a:gd name="T1" fmla="*/ 1 h 176"/>
                <a:gd name="T2" fmla="*/ 0 w 47"/>
                <a:gd name="T3" fmla="*/ 0 h 176"/>
                <a:gd name="T4" fmla="*/ 0 w 47"/>
                <a:gd name="T5" fmla="*/ 0 h 176"/>
                <a:gd name="T6" fmla="*/ 0 w 47"/>
                <a:gd name="T7" fmla="*/ 0 h 176"/>
                <a:gd name="T8" fmla="*/ 0 w 47"/>
                <a:gd name="T9" fmla="*/ 0 h 176"/>
                <a:gd name="T10" fmla="*/ 0 w 47"/>
                <a:gd name="T11" fmla="*/ 0 h 176"/>
                <a:gd name="T12" fmla="*/ 0 w 47"/>
                <a:gd name="T13" fmla="*/ 0 h 176"/>
                <a:gd name="T14" fmla="*/ 0 w 47"/>
                <a:gd name="T15" fmla="*/ 1 h 176"/>
                <a:gd name="T16" fmla="*/ 0 w 47"/>
                <a:gd name="T17" fmla="*/ 1 h 176"/>
                <a:gd name="T18" fmla="*/ 0 w 47"/>
                <a:gd name="T19" fmla="*/ 1 h 176"/>
                <a:gd name="T20" fmla="*/ 0 w 47"/>
                <a:gd name="T21" fmla="*/ 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176"/>
                <a:gd name="T35" fmla="*/ 47 w 47"/>
                <a:gd name="T36" fmla="*/ 176 h 1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176">
                  <a:moveTo>
                    <a:pt x="35" y="174"/>
                  </a:moveTo>
                  <a:cubicBezTo>
                    <a:pt x="13" y="152"/>
                    <a:pt x="0" y="122"/>
                    <a:pt x="0" y="88"/>
                  </a:cubicBezTo>
                  <a:cubicBezTo>
                    <a:pt x="0" y="55"/>
                    <a:pt x="13" y="24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8" y="0"/>
                    <a:pt x="42" y="0"/>
                    <a:pt x="44" y="2"/>
                  </a:cubicBezTo>
                  <a:cubicBezTo>
                    <a:pt x="47" y="5"/>
                    <a:pt x="47" y="9"/>
                    <a:pt x="44" y="11"/>
                  </a:cubicBezTo>
                  <a:cubicBezTo>
                    <a:pt x="25" y="31"/>
                    <a:pt x="13" y="58"/>
                    <a:pt x="13" y="88"/>
                  </a:cubicBezTo>
                  <a:cubicBezTo>
                    <a:pt x="13" y="118"/>
                    <a:pt x="25" y="145"/>
                    <a:pt x="44" y="165"/>
                  </a:cubicBezTo>
                  <a:cubicBezTo>
                    <a:pt x="47" y="167"/>
                    <a:pt x="47" y="171"/>
                    <a:pt x="44" y="174"/>
                  </a:cubicBezTo>
                  <a:cubicBezTo>
                    <a:pt x="43" y="175"/>
                    <a:pt x="42" y="176"/>
                    <a:pt x="40" y="176"/>
                  </a:cubicBezTo>
                  <a:cubicBezTo>
                    <a:pt x="38" y="176"/>
                    <a:pt x="37" y="175"/>
                    <a:pt x="35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34" name="Freeform 60"/>
            <p:cNvSpPr>
              <a:spLocks/>
            </p:cNvSpPr>
            <p:nvPr/>
          </p:nvSpPr>
          <p:spPr bwMode="auto">
            <a:xfrm>
              <a:off x="4463" y="39"/>
              <a:ext cx="28" cy="109"/>
            </a:xfrm>
            <a:custGeom>
              <a:avLst/>
              <a:gdLst>
                <a:gd name="T0" fmla="*/ 0 w 59"/>
                <a:gd name="T1" fmla="*/ 1 h 231"/>
                <a:gd name="T2" fmla="*/ 0 w 59"/>
                <a:gd name="T3" fmla="*/ 0 h 231"/>
                <a:gd name="T4" fmla="*/ 0 w 59"/>
                <a:gd name="T5" fmla="*/ 0 h 231"/>
                <a:gd name="T6" fmla="*/ 0 w 59"/>
                <a:gd name="T7" fmla="*/ 0 h 231"/>
                <a:gd name="T8" fmla="*/ 0 w 59"/>
                <a:gd name="T9" fmla="*/ 0 h 231"/>
                <a:gd name="T10" fmla="*/ 0 w 59"/>
                <a:gd name="T11" fmla="*/ 0 h 231"/>
                <a:gd name="T12" fmla="*/ 0 w 59"/>
                <a:gd name="T13" fmla="*/ 1 h 231"/>
                <a:gd name="T14" fmla="*/ 0 w 59"/>
                <a:gd name="T15" fmla="*/ 1 h 231"/>
                <a:gd name="T16" fmla="*/ 0 w 59"/>
                <a:gd name="T17" fmla="*/ 1 h 231"/>
                <a:gd name="T18" fmla="*/ 0 w 59"/>
                <a:gd name="T19" fmla="*/ 1 h 231"/>
                <a:gd name="T20" fmla="*/ 0 w 59"/>
                <a:gd name="T21" fmla="*/ 1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231"/>
                <a:gd name="T35" fmla="*/ 59 w 59"/>
                <a:gd name="T36" fmla="*/ 231 h 2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231">
                  <a:moveTo>
                    <a:pt x="47" y="229"/>
                  </a:moveTo>
                  <a:cubicBezTo>
                    <a:pt x="18" y="200"/>
                    <a:pt x="0" y="160"/>
                    <a:pt x="0" y="116"/>
                  </a:cubicBezTo>
                  <a:cubicBezTo>
                    <a:pt x="0" y="72"/>
                    <a:pt x="18" y="32"/>
                    <a:pt x="47" y="3"/>
                  </a:cubicBezTo>
                  <a:cubicBezTo>
                    <a:pt x="50" y="0"/>
                    <a:pt x="54" y="0"/>
                    <a:pt x="56" y="3"/>
                  </a:cubicBezTo>
                  <a:cubicBezTo>
                    <a:pt x="59" y="6"/>
                    <a:pt x="59" y="10"/>
                    <a:pt x="56" y="12"/>
                  </a:cubicBezTo>
                  <a:cubicBezTo>
                    <a:pt x="30" y="39"/>
                    <a:pt x="13" y="75"/>
                    <a:pt x="13" y="116"/>
                  </a:cubicBezTo>
                  <a:cubicBezTo>
                    <a:pt x="13" y="157"/>
                    <a:pt x="30" y="193"/>
                    <a:pt x="56" y="220"/>
                  </a:cubicBezTo>
                  <a:cubicBezTo>
                    <a:pt x="56" y="220"/>
                    <a:pt x="56" y="220"/>
                    <a:pt x="56" y="220"/>
                  </a:cubicBezTo>
                  <a:cubicBezTo>
                    <a:pt x="59" y="222"/>
                    <a:pt x="59" y="226"/>
                    <a:pt x="56" y="229"/>
                  </a:cubicBezTo>
                  <a:cubicBezTo>
                    <a:pt x="55" y="230"/>
                    <a:pt x="53" y="231"/>
                    <a:pt x="52" y="231"/>
                  </a:cubicBezTo>
                  <a:cubicBezTo>
                    <a:pt x="50" y="231"/>
                    <a:pt x="48" y="230"/>
                    <a:pt x="47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35" name="Freeform 61"/>
            <p:cNvSpPr>
              <a:spLocks/>
            </p:cNvSpPr>
            <p:nvPr/>
          </p:nvSpPr>
          <p:spPr bwMode="auto">
            <a:xfrm>
              <a:off x="4447" y="26"/>
              <a:ext cx="33" cy="135"/>
            </a:xfrm>
            <a:custGeom>
              <a:avLst/>
              <a:gdLst>
                <a:gd name="T0" fmla="*/ 0 w 70"/>
                <a:gd name="T1" fmla="*/ 1 h 285"/>
                <a:gd name="T2" fmla="*/ 0 w 70"/>
                <a:gd name="T3" fmla="*/ 0 h 285"/>
                <a:gd name="T4" fmla="*/ 0 w 70"/>
                <a:gd name="T5" fmla="*/ 0 h 285"/>
                <a:gd name="T6" fmla="*/ 0 w 70"/>
                <a:gd name="T7" fmla="*/ 0 h 285"/>
                <a:gd name="T8" fmla="*/ 0 w 70"/>
                <a:gd name="T9" fmla="*/ 0 h 285"/>
                <a:gd name="T10" fmla="*/ 0 w 70"/>
                <a:gd name="T11" fmla="*/ 0 h 285"/>
                <a:gd name="T12" fmla="*/ 0 w 70"/>
                <a:gd name="T13" fmla="*/ 0 h 285"/>
                <a:gd name="T14" fmla="*/ 0 w 70"/>
                <a:gd name="T15" fmla="*/ 1 h 285"/>
                <a:gd name="T16" fmla="*/ 0 w 70"/>
                <a:gd name="T17" fmla="*/ 1 h 285"/>
                <a:gd name="T18" fmla="*/ 0 w 70"/>
                <a:gd name="T19" fmla="*/ 1 h 285"/>
                <a:gd name="T20" fmla="*/ 0 w 70"/>
                <a:gd name="T21" fmla="*/ 1 h 2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285"/>
                <a:gd name="T35" fmla="*/ 70 w 70"/>
                <a:gd name="T36" fmla="*/ 285 h 2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285">
                  <a:moveTo>
                    <a:pt x="58" y="283"/>
                  </a:moveTo>
                  <a:cubicBezTo>
                    <a:pt x="22" y="247"/>
                    <a:pt x="0" y="198"/>
                    <a:pt x="0" y="143"/>
                  </a:cubicBezTo>
                  <a:cubicBezTo>
                    <a:pt x="0" y="88"/>
                    <a:pt x="22" y="39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3"/>
                  </a:cubicBezTo>
                  <a:cubicBezTo>
                    <a:pt x="70" y="5"/>
                    <a:pt x="70" y="10"/>
                    <a:pt x="67" y="12"/>
                  </a:cubicBezTo>
                  <a:cubicBezTo>
                    <a:pt x="34" y="46"/>
                    <a:pt x="13" y="92"/>
                    <a:pt x="13" y="143"/>
                  </a:cubicBezTo>
                  <a:cubicBezTo>
                    <a:pt x="13" y="194"/>
                    <a:pt x="34" y="240"/>
                    <a:pt x="67" y="274"/>
                  </a:cubicBezTo>
                  <a:cubicBezTo>
                    <a:pt x="70" y="276"/>
                    <a:pt x="70" y="281"/>
                    <a:pt x="67" y="283"/>
                  </a:cubicBezTo>
                  <a:cubicBezTo>
                    <a:pt x="66" y="284"/>
                    <a:pt x="64" y="285"/>
                    <a:pt x="62" y="285"/>
                  </a:cubicBezTo>
                  <a:cubicBezTo>
                    <a:pt x="61" y="285"/>
                    <a:pt x="59" y="284"/>
                    <a:pt x="58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36" name="Freeform 62"/>
            <p:cNvSpPr>
              <a:spLocks/>
            </p:cNvSpPr>
            <p:nvPr/>
          </p:nvSpPr>
          <p:spPr bwMode="auto">
            <a:xfrm>
              <a:off x="4538" y="86"/>
              <a:ext cx="43" cy="164"/>
            </a:xfrm>
            <a:custGeom>
              <a:avLst/>
              <a:gdLst>
                <a:gd name="T0" fmla="*/ 0 w 91"/>
                <a:gd name="T1" fmla="*/ 1 h 346"/>
                <a:gd name="T2" fmla="*/ 0 w 91"/>
                <a:gd name="T3" fmla="*/ 0 h 346"/>
                <a:gd name="T4" fmla="*/ 0 w 91"/>
                <a:gd name="T5" fmla="*/ 0 h 346"/>
                <a:gd name="T6" fmla="*/ 0 w 91"/>
                <a:gd name="T7" fmla="*/ 0 h 346"/>
                <a:gd name="T8" fmla="*/ 0 w 91"/>
                <a:gd name="T9" fmla="*/ 1 h 346"/>
                <a:gd name="T10" fmla="*/ 0 w 91"/>
                <a:gd name="T11" fmla="*/ 2 h 346"/>
                <a:gd name="T12" fmla="*/ 0 w 91"/>
                <a:gd name="T13" fmla="*/ 2 h 346"/>
                <a:gd name="T14" fmla="*/ 0 w 91"/>
                <a:gd name="T15" fmla="*/ 1 h 346"/>
                <a:gd name="T16" fmla="*/ 0 w 91"/>
                <a:gd name="T17" fmla="*/ 2 h 346"/>
                <a:gd name="T18" fmla="*/ 0 w 91"/>
                <a:gd name="T19" fmla="*/ 2 h 346"/>
                <a:gd name="T20" fmla="*/ 0 w 91"/>
                <a:gd name="T21" fmla="*/ 1 h 346"/>
                <a:gd name="T22" fmla="*/ 0 w 91"/>
                <a:gd name="T23" fmla="*/ 2 h 346"/>
                <a:gd name="T24" fmla="*/ 0 w 91"/>
                <a:gd name="T25" fmla="*/ 2 h 346"/>
                <a:gd name="T26" fmla="*/ 0 w 91"/>
                <a:gd name="T27" fmla="*/ 1 h 346"/>
                <a:gd name="T28" fmla="*/ 0 w 91"/>
                <a:gd name="T29" fmla="*/ 1 h 3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346"/>
                <a:gd name="T47" fmla="*/ 91 w 91"/>
                <a:gd name="T48" fmla="*/ 346 h 3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346">
                  <a:moveTo>
                    <a:pt x="53" y="173"/>
                  </a:move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0" y="0"/>
                    <a:pt x="46" y="0"/>
                  </a:cubicBezTo>
                  <a:cubicBezTo>
                    <a:pt x="43" y="0"/>
                    <a:pt x="40" y="3"/>
                    <a:pt x="40" y="6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13" y="346"/>
                    <a:pt x="13" y="346"/>
                    <a:pt x="13" y="346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40" y="346"/>
                    <a:pt x="40" y="346"/>
                    <a:pt x="40" y="346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78" y="346"/>
                    <a:pt x="78" y="346"/>
                    <a:pt x="78" y="346"/>
                  </a:cubicBezTo>
                  <a:cubicBezTo>
                    <a:pt x="91" y="346"/>
                    <a:pt x="91" y="346"/>
                    <a:pt x="91" y="346"/>
                  </a:cubicBezTo>
                  <a:cubicBezTo>
                    <a:pt x="53" y="174"/>
                    <a:pt x="53" y="174"/>
                    <a:pt x="53" y="174"/>
                  </a:cubicBezTo>
                  <a:lnTo>
                    <a:pt x="53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419" name="Line 63"/>
          <p:cNvSpPr>
            <a:spLocks noChangeShapeType="1"/>
          </p:cNvSpPr>
          <p:nvPr/>
        </p:nvSpPr>
        <p:spPr bwMode="auto">
          <a:xfrm>
            <a:off x="1873250" y="5081588"/>
            <a:ext cx="1187450" cy="0"/>
          </a:xfrm>
          <a:prstGeom prst="line">
            <a:avLst/>
          </a:prstGeom>
          <a:noFill/>
          <a:ln w="28575">
            <a:solidFill>
              <a:srgbClr val="34C333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7420" name="Group 64"/>
          <p:cNvGrpSpPr>
            <a:grpSpLocks/>
          </p:cNvGrpSpPr>
          <p:nvPr/>
        </p:nvGrpSpPr>
        <p:grpSpPr bwMode="auto">
          <a:xfrm>
            <a:off x="6535738" y="4757738"/>
            <a:ext cx="627062" cy="627062"/>
            <a:chOff x="5028" y="5227"/>
            <a:chExt cx="268" cy="268"/>
          </a:xfrm>
        </p:grpSpPr>
        <p:sp>
          <p:nvSpPr>
            <p:cNvPr id="17505" name="Freeform 65"/>
            <p:cNvSpPr>
              <a:spLocks/>
            </p:cNvSpPr>
            <p:nvPr/>
          </p:nvSpPr>
          <p:spPr bwMode="auto">
            <a:xfrm>
              <a:off x="5032" y="5231"/>
              <a:ext cx="261" cy="261"/>
            </a:xfrm>
            <a:custGeom>
              <a:avLst/>
              <a:gdLst>
                <a:gd name="T0" fmla="*/ 3 w 554"/>
                <a:gd name="T1" fmla="*/ 2 h 554"/>
                <a:gd name="T2" fmla="*/ 2 w 554"/>
                <a:gd name="T3" fmla="*/ 3 h 554"/>
                <a:gd name="T4" fmla="*/ 0 w 554"/>
                <a:gd name="T5" fmla="*/ 3 h 554"/>
                <a:gd name="T6" fmla="*/ 0 w 554"/>
                <a:gd name="T7" fmla="*/ 2 h 554"/>
                <a:gd name="T8" fmla="*/ 0 w 554"/>
                <a:gd name="T9" fmla="*/ 0 h 554"/>
                <a:gd name="T10" fmla="*/ 0 w 554"/>
                <a:gd name="T11" fmla="*/ 0 h 554"/>
                <a:gd name="T12" fmla="*/ 2 w 554"/>
                <a:gd name="T13" fmla="*/ 0 h 554"/>
                <a:gd name="T14" fmla="*/ 3 w 554"/>
                <a:gd name="T15" fmla="*/ 0 h 554"/>
                <a:gd name="T16" fmla="*/ 3 w 554"/>
                <a:gd name="T17" fmla="*/ 2 h 5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4"/>
                <a:gd name="T28" fmla="*/ 0 h 554"/>
                <a:gd name="T29" fmla="*/ 554 w 554"/>
                <a:gd name="T30" fmla="*/ 554 h 5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4" h="554">
                  <a:moveTo>
                    <a:pt x="554" y="491"/>
                  </a:moveTo>
                  <a:cubicBezTo>
                    <a:pt x="554" y="526"/>
                    <a:pt x="526" y="554"/>
                    <a:pt x="491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8" y="554"/>
                    <a:pt x="0" y="526"/>
                    <a:pt x="0" y="49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526" y="0"/>
                    <a:pt x="554" y="28"/>
                    <a:pt x="554" y="62"/>
                  </a:cubicBezTo>
                  <a:lnTo>
                    <a:pt x="554" y="491"/>
                  </a:lnTo>
                  <a:close/>
                </a:path>
              </a:pathLst>
            </a:cu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06" name="Freeform 66"/>
            <p:cNvSpPr>
              <a:spLocks noEditPoints="1"/>
            </p:cNvSpPr>
            <p:nvPr/>
          </p:nvSpPr>
          <p:spPr bwMode="auto">
            <a:xfrm>
              <a:off x="5028" y="5227"/>
              <a:ext cx="268" cy="268"/>
            </a:xfrm>
            <a:custGeom>
              <a:avLst/>
              <a:gdLst>
                <a:gd name="T0" fmla="*/ 0 w 567"/>
                <a:gd name="T1" fmla="*/ 3 h 567"/>
                <a:gd name="T2" fmla="*/ 0 w 567"/>
                <a:gd name="T3" fmla="*/ 3 h 567"/>
                <a:gd name="T4" fmla="*/ 0 w 567"/>
                <a:gd name="T5" fmla="*/ 0 h 567"/>
                <a:gd name="T6" fmla="*/ 0 w 567"/>
                <a:gd name="T7" fmla="*/ 0 h 567"/>
                <a:gd name="T8" fmla="*/ 3 w 567"/>
                <a:gd name="T9" fmla="*/ 0 h 567"/>
                <a:gd name="T10" fmla="*/ 3 w 567"/>
                <a:gd name="T11" fmla="*/ 0 h 567"/>
                <a:gd name="T12" fmla="*/ 3 w 567"/>
                <a:gd name="T13" fmla="*/ 0 h 567"/>
                <a:gd name="T14" fmla="*/ 3 w 567"/>
                <a:gd name="T15" fmla="*/ 3 h 567"/>
                <a:gd name="T16" fmla="*/ 3 w 567"/>
                <a:gd name="T17" fmla="*/ 3 h 567"/>
                <a:gd name="T18" fmla="*/ 0 w 567"/>
                <a:gd name="T19" fmla="*/ 3 h 567"/>
                <a:gd name="T20" fmla="*/ 0 w 567"/>
                <a:gd name="T21" fmla="*/ 0 h 567"/>
                <a:gd name="T22" fmla="*/ 0 w 567"/>
                <a:gd name="T23" fmla="*/ 3 h 567"/>
                <a:gd name="T24" fmla="*/ 0 w 567"/>
                <a:gd name="T25" fmla="*/ 3 h 567"/>
                <a:gd name="T26" fmla="*/ 3 w 567"/>
                <a:gd name="T27" fmla="*/ 3 h 567"/>
                <a:gd name="T28" fmla="*/ 3 w 567"/>
                <a:gd name="T29" fmla="*/ 3 h 567"/>
                <a:gd name="T30" fmla="*/ 3 w 567"/>
                <a:gd name="T31" fmla="*/ 0 h 567"/>
                <a:gd name="T32" fmla="*/ 3 w 567"/>
                <a:gd name="T33" fmla="*/ 0 h 567"/>
                <a:gd name="T34" fmla="*/ 3 w 567"/>
                <a:gd name="T35" fmla="*/ 0 h 567"/>
                <a:gd name="T36" fmla="*/ 0 w 567"/>
                <a:gd name="T37" fmla="*/ 0 h 567"/>
                <a:gd name="T38" fmla="*/ 0 w 567"/>
                <a:gd name="T39" fmla="*/ 0 h 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7"/>
                <a:gd name="T61" fmla="*/ 0 h 567"/>
                <a:gd name="T62" fmla="*/ 567 w 567"/>
                <a:gd name="T63" fmla="*/ 567 h 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7" h="567">
                  <a:moveTo>
                    <a:pt x="70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6" y="0"/>
                    <a:pt x="567" y="30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70" y="567"/>
                  </a:lnTo>
                  <a:close/>
                  <a:moveTo>
                    <a:pt x="14" y="69"/>
                  </a:moveTo>
                  <a:cubicBezTo>
                    <a:pt x="14" y="498"/>
                    <a:pt x="14" y="498"/>
                    <a:pt x="14" y="498"/>
                  </a:cubicBezTo>
                  <a:cubicBezTo>
                    <a:pt x="14" y="529"/>
                    <a:pt x="39" y="554"/>
                    <a:pt x="70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70"/>
                    <a:pt x="554" y="70"/>
                    <a:pt x="554" y="70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39" y="13"/>
                    <a:pt x="14" y="38"/>
                    <a:pt x="14" y="69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07" name="Freeform 67"/>
            <p:cNvSpPr>
              <a:spLocks/>
            </p:cNvSpPr>
            <p:nvPr/>
          </p:nvSpPr>
          <p:spPr bwMode="auto">
            <a:xfrm>
              <a:off x="5097" y="5258"/>
              <a:ext cx="130" cy="206"/>
            </a:xfrm>
            <a:custGeom>
              <a:avLst/>
              <a:gdLst>
                <a:gd name="T0" fmla="*/ 1 w 277"/>
                <a:gd name="T1" fmla="*/ 2 h 437"/>
                <a:gd name="T2" fmla="*/ 1 w 277"/>
                <a:gd name="T3" fmla="*/ 2 h 437"/>
                <a:gd name="T4" fmla="*/ 0 w 277"/>
                <a:gd name="T5" fmla="*/ 2 h 437"/>
                <a:gd name="T6" fmla="*/ 0 w 277"/>
                <a:gd name="T7" fmla="*/ 2 h 437"/>
                <a:gd name="T8" fmla="*/ 0 w 277"/>
                <a:gd name="T9" fmla="*/ 0 h 437"/>
                <a:gd name="T10" fmla="*/ 0 w 277"/>
                <a:gd name="T11" fmla="*/ 0 h 437"/>
                <a:gd name="T12" fmla="*/ 1 w 277"/>
                <a:gd name="T13" fmla="*/ 0 h 437"/>
                <a:gd name="T14" fmla="*/ 1 w 277"/>
                <a:gd name="T15" fmla="*/ 0 h 437"/>
                <a:gd name="T16" fmla="*/ 1 w 277"/>
                <a:gd name="T17" fmla="*/ 2 h 4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7"/>
                <a:gd name="T28" fmla="*/ 0 h 437"/>
                <a:gd name="T29" fmla="*/ 277 w 277"/>
                <a:gd name="T30" fmla="*/ 437 h 4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7" h="437">
                  <a:moveTo>
                    <a:pt x="277" y="410"/>
                  </a:moveTo>
                  <a:cubicBezTo>
                    <a:pt x="277" y="425"/>
                    <a:pt x="265" y="437"/>
                    <a:pt x="250" y="437"/>
                  </a:cubicBezTo>
                  <a:cubicBezTo>
                    <a:pt x="28" y="437"/>
                    <a:pt x="28" y="437"/>
                    <a:pt x="28" y="437"/>
                  </a:cubicBezTo>
                  <a:cubicBezTo>
                    <a:pt x="13" y="437"/>
                    <a:pt x="0" y="425"/>
                    <a:pt x="0" y="41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5" y="0"/>
                    <a:pt x="277" y="13"/>
                    <a:pt x="277" y="28"/>
                  </a:cubicBezTo>
                  <a:lnTo>
                    <a:pt x="277" y="4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08" name="Freeform 68"/>
            <p:cNvSpPr>
              <a:spLocks noEditPoints="1"/>
            </p:cNvSpPr>
            <p:nvPr/>
          </p:nvSpPr>
          <p:spPr bwMode="auto">
            <a:xfrm>
              <a:off x="5095" y="5257"/>
              <a:ext cx="134" cy="209"/>
            </a:xfrm>
            <a:custGeom>
              <a:avLst/>
              <a:gdLst>
                <a:gd name="T0" fmla="*/ 0 w 284"/>
                <a:gd name="T1" fmla="*/ 2 h 444"/>
                <a:gd name="T2" fmla="*/ 0 w 284"/>
                <a:gd name="T3" fmla="*/ 2 h 444"/>
                <a:gd name="T4" fmla="*/ 0 w 284"/>
                <a:gd name="T5" fmla="*/ 0 h 444"/>
                <a:gd name="T6" fmla="*/ 0 w 284"/>
                <a:gd name="T7" fmla="*/ 0 h 444"/>
                <a:gd name="T8" fmla="*/ 1 w 284"/>
                <a:gd name="T9" fmla="*/ 0 h 444"/>
                <a:gd name="T10" fmla="*/ 1 w 284"/>
                <a:gd name="T11" fmla="*/ 0 h 444"/>
                <a:gd name="T12" fmla="*/ 1 w 284"/>
                <a:gd name="T13" fmla="*/ 2 h 444"/>
                <a:gd name="T14" fmla="*/ 1 w 284"/>
                <a:gd name="T15" fmla="*/ 2 h 444"/>
                <a:gd name="T16" fmla="*/ 1 w 284"/>
                <a:gd name="T17" fmla="*/ 2 h 444"/>
                <a:gd name="T18" fmla="*/ 0 w 284"/>
                <a:gd name="T19" fmla="*/ 2 h 444"/>
                <a:gd name="T20" fmla="*/ 0 w 284"/>
                <a:gd name="T21" fmla="*/ 0 h 444"/>
                <a:gd name="T22" fmla="*/ 0 w 284"/>
                <a:gd name="T23" fmla="*/ 2 h 444"/>
                <a:gd name="T24" fmla="*/ 0 w 284"/>
                <a:gd name="T25" fmla="*/ 2 h 444"/>
                <a:gd name="T26" fmla="*/ 1 w 284"/>
                <a:gd name="T27" fmla="*/ 2 h 444"/>
                <a:gd name="T28" fmla="*/ 1 w 284"/>
                <a:gd name="T29" fmla="*/ 2 h 444"/>
                <a:gd name="T30" fmla="*/ 1 w 284"/>
                <a:gd name="T31" fmla="*/ 0 h 444"/>
                <a:gd name="T32" fmla="*/ 1 w 284"/>
                <a:gd name="T33" fmla="*/ 0 h 444"/>
                <a:gd name="T34" fmla="*/ 0 w 284"/>
                <a:gd name="T35" fmla="*/ 0 h 444"/>
                <a:gd name="T36" fmla="*/ 0 w 284"/>
                <a:gd name="T37" fmla="*/ 0 h 4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4"/>
                <a:gd name="T58" fmla="*/ 0 h 444"/>
                <a:gd name="T59" fmla="*/ 284 w 284"/>
                <a:gd name="T60" fmla="*/ 444 h 4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4" h="444">
                  <a:moveTo>
                    <a:pt x="31" y="444"/>
                  </a:moveTo>
                  <a:cubicBezTo>
                    <a:pt x="14" y="443"/>
                    <a:pt x="0" y="430"/>
                    <a:pt x="0" y="41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70" y="0"/>
                    <a:pt x="284" y="14"/>
                    <a:pt x="284" y="31"/>
                  </a:cubicBezTo>
                  <a:cubicBezTo>
                    <a:pt x="284" y="413"/>
                    <a:pt x="284" y="413"/>
                    <a:pt x="284" y="413"/>
                  </a:cubicBezTo>
                  <a:cubicBezTo>
                    <a:pt x="284" y="413"/>
                    <a:pt x="284" y="413"/>
                    <a:pt x="284" y="413"/>
                  </a:cubicBezTo>
                  <a:cubicBezTo>
                    <a:pt x="284" y="430"/>
                    <a:pt x="270" y="443"/>
                    <a:pt x="253" y="444"/>
                  </a:cubicBezTo>
                  <a:lnTo>
                    <a:pt x="31" y="444"/>
                  </a:lnTo>
                  <a:close/>
                  <a:moveTo>
                    <a:pt x="7" y="31"/>
                  </a:moveTo>
                  <a:cubicBezTo>
                    <a:pt x="7" y="413"/>
                    <a:pt x="7" y="413"/>
                    <a:pt x="7" y="413"/>
                  </a:cubicBezTo>
                  <a:cubicBezTo>
                    <a:pt x="7" y="426"/>
                    <a:pt x="18" y="437"/>
                    <a:pt x="31" y="437"/>
                  </a:cubicBezTo>
                  <a:cubicBezTo>
                    <a:pt x="253" y="437"/>
                    <a:pt x="253" y="437"/>
                    <a:pt x="253" y="437"/>
                  </a:cubicBezTo>
                  <a:cubicBezTo>
                    <a:pt x="266" y="437"/>
                    <a:pt x="277" y="426"/>
                    <a:pt x="277" y="413"/>
                  </a:cubicBezTo>
                  <a:cubicBezTo>
                    <a:pt x="277" y="31"/>
                    <a:pt x="277" y="31"/>
                    <a:pt x="277" y="31"/>
                  </a:cubicBezTo>
                  <a:cubicBezTo>
                    <a:pt x="277" y="18"/>
                    <a:pt x="266" y="7"/>
                    <a:pt x="253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18" y="7"/>
                    <a:pt x="7" y="18"/>
                    <a:pt x="7" y="31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09" name="Rectangle 69"/>
            <p:cNvSpPr>
              <a:spLocks noChangeArrowheads="1"/>
            </p:cNvSpPr>
            <p:nvPr/>
          </p:nvSpPr>
          <p:spPr bwMode="auto">
            <a:xfrm>
              <a:off x="5119" y="5278"/>
              <a:ext cx="20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Rectangle 70"/>
            <p:cNvSpPr>
              <a:spLocks noChangeArrowheads="1"/>
            </p:cNvSpPr>
            <p:nvPr/>
          </p:nvSpPr>
          <p:spPr bwMode="auto">
            <a:xfrm>
              <a:off x="5152" y="5278"/>
              <a:ext cx="20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1" name="Rectangle 71"/>
            <p:cNvSpPr>
              <a:spLocks noChangeArrowheads="1"/>
            </p:cNvSpPr>
            <p:nvPr/>
          </p:nvSpPr>
          <p:spPr bwMode="auto">
            <a:xfrm>
              <a:off x="5185" y="5278"/>
              <a:ext cx="21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Rectangle 72"/>
            <p:cNvSpPr>
              <a:spLocks noChangeArrowheads="1"/>
            </p:cNvSpPr>
            <p:nvPr/>
          </p:nvSpPr>
          <p:spPr bwMode="auto">
            <a:xfrm>
              <a:off x="5119" y="5311"/>
              <a:ext cx="20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Rectangle 73"/>
            <p:cNvSpPr>
              <a:spLocks noChangeArrowheads="1"/>
            </p:cNvSpPr>
            <p:nvPr/>
          </p:nvSpPr>
          <p:spPr bwMode="auto">
            <a:xfrm>
              <a:off x="5152" y="5311"/>
              <a:ext cx="20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Rectangle 74"/>
            <p:cNvSpPr>
              <a:spLocks noChangeArrowheads="1"/>
            </p:cNvSpPr>
            <p:nvPr/>
          </p:nvSpPr>
          <p:spPr bwMode="auto">
            <a:xfrm>
              <a:off x="5185" y="5311"/>
              <a:ext cx="21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Rectangle 75"/>
            <p:cNvSpPr>
              <a:spLocks noChangeArrowheads="1"/>
            </p:cNvSpPr>
            <p:nvPr/>
          </p:nvSpPr>
          <p:spPr bwMode="auto">
            <a:xfrm>
              <a:off x="5119" y="5344"/>
              <a:ext cx="20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6" name="Rectangle 76"/>
            <p:cNvSpPr>
              <a:spLocks noChangeArrowheads="1"/>
            </p:cNvSpPr>
            <p:nvPr/>
          </p:nvSpPr>
          <p:spPr bwMode="auto">
            <a:xfrm>
              <a:off x="5152" y="5344"/>
              <a:ext cx="20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Rectangle 77"/>
            <p:cNvSpPr>
              <a:spLocks noChangeArrowheads="1"/>
            </p:cNvSpPr>
            <p:nvPr/>
          </p:nvSpPr>
          <p:spPr bwMode="auto">
            <a:xfrm>
              <a:off x="5185" y="5344"/>
              <a:ext cx="21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Rectangle 78"/>
            <p:cNvSpPr>
              <a:spLocks noChangeArrowheads="1"/>
            </p:cNvSpPr>
            <p:nvPr/>
          </p:nvSpPr>
          <p:spPr bwMode="auto">
            <a:xfrm>
              <a:off x="5119" y="5377"/>
              <a:ext cx="20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9" name="Rectangle 79"/>
            <p:cNvSpPr>
              <a:spLocks noChangeArrowheads="1"/>
            </p:cNvSpPr>
            <p:nvPr/>
          </p:nvSpPr>
          <p:spPr bwMode="auto">
            <a:xfrm>
              <a:off x="5152" y="5377"/>
              <a:ext cx="20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Rectangle 80"/>
            <p:cNvSpPr>
              <a:spLocks noChangeArrowheads="1"/>
            </p:cNvSpPr>
            <p:nvPr/>
          </p:nvSpPr>
          <p:spPr bwMode="auto">
            <a:xfrm>
              <a:off x="5185" y="5377"/>
              <a:ext cx="21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" name="Rectangle 81"/>
            <p:cNvSpPr>
              <a:spLocks noChangeArrowheads="1"/>
            </p:cNvSpPr>
            <p:nvPr/>
          </p:nvSpPr>
          <p:spPr bwMode="auto">
            <a:xfrm>
              <a:off x="5185" y="5414"/>
              <a:ext cx="21" cy="43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1" name="Rectangle 82"/>
          <p:cNvSpPr>
            <a:spLocks noChangeArrowheads="1"/>
          </p:cNvSpPr>
          <p:nvPr/>
        </p:nvSpPr>
        <p:spPr bwMode="auto">
          <a:xfrm>
            <a:off x="4178300" y="4740275"/>
            <a:ext cx="1654175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2075" indent="-92075" eaLnBrk="0" hangingPunct="0">
              <a:spcBef>
                <a:spcPct val="3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600">
                <a:solidFill>
                  <a:srgbClr val="34C333"/>
                </a:solidFill>
                <a:ea typeface="MS PGothic" pitchFamily="34" charset="-128"/>
                <a:sym typeface="Arial" charset="0"/>
              </a:rPr>
              <a:t>Encrypted traffic</a:t>
            </a:r>
          </a:p>
        </p:txBody>
      </p:sp>
      <p:sp>
        <p:nvSpPr>
          <p:cNvPr id="17422" name="AutoShape 83"/>
          <p:cNvSpPr>
            <a:spLocks noChangeArrowheads="1"/>
          </p:cNvSpPr>
          <p:nvPr/>
        </p:nvSpPr>
        <p:spPr bwMode="auto">
          <a:xfrm>
            <a:off x="1657350" y="1152525"/>
            <a:ext cx="7164388" cy="1258888"/>
          </a:xfrm>
          <a:prstGeom prst="roundRect">
            <a:avLst>
              <a:gd name="adj" fmla="val 12106"/>
            </a:avLst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</a:gradFill>
          <a:ln w="285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grpSp>
        <p:nvGrpSpPr>
          <p:cNvPr id="17423" name="Group 84"/>
          <p:cNvGrpSpPr>
            <a:grpSpLocks noChangeAspect="1"/>
          </p:cNvGrpSpPr>
          <p:nvPr/>
        </p:nvGrpSpPr>
        <p:grpSpPr bwMode="auto">
          <a:xfrm>
            <a:off x="4117975" y="1849438"/>
            <a:ext cx="2038350" cy="476250"/>
            <a:chOff x="3137" y="3661"/>
            <a:chExt cx="2068" cy="456"/>
          </a:xfrm>
        </p:grpSpPr>
        <p:sp>
          <p:nvSpPr>
            <p:cNvPr id="17485" name="Freeform 85"/>
            <p:cNvSpPr>
              <a:spLocks noChangeAspect="1" noEditPoints="1"/>
            </p:cNvSpPr>
            <p:nvPr/>
          </p:nvSpPr>
          <p:spPr bwMode="auto">
            <a:xfrm>
              <a:off x="3149" y="3661"/>
              <a:ext cx="2043" cy="456"/>
            </a:xfrm>
            <a:custGeom>
              <a:avLst/>
              <a:gdLst>
                <a:gd name="T0" fmla="*/ 1824 w 2043"/>
                <a:gd name="T1" fmla="*/ 310 h 456"/>
                <a:gd name="T2" fmla="*/ 1812 w 2043"/>
                <a:gd name="T3" fmla="*/ 280 h 456"/>
                <a:gd name="T4" fmla="*/ 1763 w 2043"/>
                <a:gd name="T5" fmla="*/ 152 h 456"/>
                <a:gd name="T6" fmla="*/ 1806 w 2043"/>
                <a:gd name="T7" fmla="*/ 116 h 456"/>
                <a:gd name="T8" fmla="*/ 1611 w 2043"/>
                <a:gd name="T9" fmla="*/ 55 h 456"/>
                <a:gd name="T10" fmla="*/ 1605 w 2043"/>
                <a:gd name="T11" fmla="*/ 0 h 456"/>
                <a:gd name="T12" fmla="*/ 1307 w 2043"/>
                <a:gd name="T13" fmla="*/ 36 h 456"/>
                <a:gd name="T14" fmla="*/ 1137 w 2043"/>
                <a:gd name="T15" fmla="*/ 0 h 456"/>
                <a:gd name="T16" fmla="*/ 1131 w 2043"/>
                <a:gd name="T17" fmla="*/ 122 h 456"/>
                <a:gd name="T18" fmla="*/ 760 w 2043"/>
                <a:gd name="T19" fmla="*/ 55 h 456"/>
                <a:gd name="T20" fmla="*/ 705 w 2043"/>
                <a:gd name="T21" fmla="*/ 43 h 456"/>
                <a:gd name="T22" fmla="*/ 401 w 2043"/>
                <a:gd name="T23" fmla="*/ 0 h 456"/>
                <a:gd name="T24" fmla="*/ 341 w 2043"/>
                <a:gd name="T25" fmla="*/ 12 h 456"/>
                <a:gd name="T26" fmla="*/ 395 w 2043"/>
                <a:gd name="T27" fmla="*/ 55 h 456"/>
                <a:gd name="T28" fmla="*/ 207 w 2043"/>
                <a:gd name="T29" fmla="*/ 152 h 456"/>
                <a:gd name="T30" fmla="*/ 353 w 2043"/>
                <a:gd name="T31" fmla="*/ 219 h 456"/>
                <a:gd name="T32" fmla="*/ 85 w 2043"/>
                <a:gd name="T33" fmla="*/ 280 h 456"/>
                <a:gd name="T34" fmla="*/ 189 w 2043"/>
                <a:gd name="T35" fmla="*/ 316 h 456"/>
                <a:gd name="T36" fmla="*/ 140 w 2043"/>
                <a:gd name="T37" fmla="*/ 438 h 456"/>
                <a:gd name="T38" fmla="*/ 43 w 2043"/>
                <a:gd name="T39" fmla="*/ 456 h 456"/>
                <a:gd name="T40" fmla="*/ 207 w 2043"/>
                <a:gd name="T41" fmla="*/ 456 h 456"/>
                <a:gd name="T42" fmla="*/ 651 w 2043"/>
                <a:gd name="T43" fmla="*/ 395 h 456"/>
                <a:gd name="T44" fmla="*/ 1228 w 2043"/>
                <a:gd name="T45" fmla="*/ 456 h 456"/>
                <a:gd name="T46" fmla="*/ 1356 w 2043"/>
                <a:gd name="T47" fmla="*/ 395 h 456"/>
                <a:gd name="T48" fmla="*/ 1806 w 2043"/>
                <a:gd name="T49" fmla="*/ 456 h 456"/>
                <a:gd name="T50" fmla="*/ 2000 w 2043"/>
                <a:gd name="T51" fmla="*/ 456 h 456"/>
                <a:gd name="T52" fmla="*/ 1873 w 2043"/>
                <a:gd name="T53" fmla="*/ 438 h 456"/>
                <a:gd name="T54" fmla="*/ 1307 w 2043"/>
                <a:gd name="T55" fmla="*/ 73 h 456"/>
                <a:gd name="T56" fmla="*/ 1696 w 2043"/>
                <a:gd name="T57" fmla="*/ 134 h 456"/>
                <a:gd name="T58" fmla="*/ 1332 w 2043"/>
                <a:gd name="T59" fmla="*/ 201 h 456"/>
                <a:gd name="T60" fmla="*/ 1307 w 2043"/>
                <a:gd name="T61" fmla="*/ 73 h 456"/>
                <a:gd name="T62" fmla="*/ 1265 w 2043"/>
                <a:gd name="T63" fmla="*/ 213 h 456"/>
                <a:gd name="T64" fmla="*/ 870 w 2043"/>
                <a:gd name="T65" fmla="*/ 280 h 456"/>
                <a:gd name="T66" fmla="*/ 876 w 2043"/>
                <a:gd name="T67" fmla="*/ 152 h 456"/>
                <a:gd name="T68" fmla="*/ 310 w 2043"/>
                <a:gd name="T69" fmla="*/ 140 h 456"/>
                <a:gd name="T70" fmla="*/ 699 w 2043"/>
                <a:gd name="T71" fmla="*/ 73 h 456"/>
                <a:gd name="T72" fmla="*/ 681 w 2043"/>
                <a:gd name="T73" fmla="*/ 201 h 456"/>
                <a:gd name="T74" fmla="*/ 310 w 2043"/>
                <a:gd name="T75" fmla="*/ 140 h 456"/>
                <a:gd name="T76" fmla="*/ 262 w 2043"/>
                <a:gd name="T77" fmla="*/ 298 h 456"/>
                <a:gd name="T78" fmla="*/ 675 w 2043"/>
                <a:gd name="T79" fmla="*/ 231 h 456"/>
                <a:gd name="T80" fmla="*/ 657 w 2043"/>
                <a:gd name="T81" fmla="*/ 359 h 456"/>
                <a:gd name="T82" fmla="*/ 1149 w 2043"/>
                <a:gd name="T83" fmla="*/ 438 h 456"/>
                <a:gd name="T84" fmla="*/ 724 w 2043"/>
                <a:gd name="T85" fmla="*/ 377 h 456"/>
                <a:gd name="T86" fmla="*/ 1143 w 2043"/>
                <a:gd name="T87" fmla="*/ 310 h 456"/>
                <a:gd name="T88" fmla="*/ 1149 w 2043"/>
                <a:gd name="T89" fmla="*/ 438 h 456"/>
                <a:gd name="T90" fmla="*/ 1356 w 2043"/>
                <a:gd name="T91" fmla="*/ 359 h 456"/>
                <a:gd name="T92" fmla="*/ 1332 w 2043"/>
                <a:gd name="T93" fmla="*/ 231 h 456"/>
                <a:gd name="T94" fmla="*/ 1751 w 2043"/>
                <a:gd name="T95" fmla="*/ 298 h 4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43"/>
                <a:gd name="T145" fmla="*/ 0 h 456"/>
                <a:gd name="T146" fmla="*/ 2043 w 2043"/>
                <a:gd name="T147" fmla="*/ 456 h 4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43" h="456">
                  <a:moveTo>
                    <a:pt x="1708" y="377"/>
                  </a:moveTo>
                  <a:lnTo>
                    <a:pt x="1708" y="377"/>
                  </a:lnTo>
                  <a:lnTo>
                    <a:pt x="1824" y="310"/>
                  </a:lnTo>
                  <a:lnTo>
                    <a:pt x="1994" y="310"/>
                  </a:lnTo>
                  <a:lnTo>
                    <a:pt x="1958" y="280"/>
                  </a:lnTo>
                  <a:lnTo>
                    <a:pt x="1812" y="280"/>
                  </a:lnTo>
                  <a:lnTo>
                    <a:pt x="1660" y="213"/>
                  </a:lnTo>
                  <a:lnTo>
                    <a:pt x="1763" y="152"/>
                  </a:lnTo>
                  <a:lnTo>
                    <a:pt x="1836" y="152"/>
                  </a:lnTo>
                  <a:lnTo>
                    <a:pt x="1806" y="116"/>
                  </a:lnTo>
                  <a:lnTo>
                    <a:pt x="1757" y="116"/>
                  </a:lnTo>
                  <a:lnTo>
                    <a:pt x="1611" y="55"/>
                  </a:lnTo>
                  <a:lnTo>
                    <a:pt x="1690" y="6"/>
                  </a:lnTo>
                  <a:lnTo>
                    <a:pt x="1678" y="0"/>
                  </a:lnTo>
                  <a:lnTo>
                    <a:pt x="1605" y="0"/>
                  </a:lnTo>
                  <a:lnTo>
                    <a:pt x="1550" y="36"/>
                  </a:lnTo>
                  <a:lnTo>
                    <a:pt x="1307" y="36"/>
                  </a:lnTo>
                  <a:lnTo>
                    <a:pt x="1228" y="0"/>
                  </a:lnTo>
                  <a:lnTo>
                    <a:pt x="1137" y="0"/>
                  </a:lnTo>
                  <a:lnTo>
                    <a:pt x="1246" y="55"/>
                  </a:lnTo>
                  <a:lnTo>
                    <a:pt x="1131" y="122"/>
                  </a:lnTo>
                  <a:lnTo>
                    <a:pt x="882" y="122"/>
                  </a:lnTo>
                  <a:lnTo>
                    <a:pt x="760" y="55"/>
                  </a:lnTo>
                  <a:lnTo>
                    <a:pt x="870" y="0"/>
                  </a:lnTo>
                  <a:lnTo>
                    <a:pt x="778" y="0"/>
                  </a:lnTo>
                  <a:lnTo>
                    <a:pt x="705" y="43"/>
                  </a:lnTo>
                  <a:lnTo>
                    <a:pt x="462" y="43"/>
                  </a:lnTo>
                  <a:lnTo>
                    <a:pt x="401" y="0"/>
                  </a:lnTo>
                  <a:lnTo>
                    <a:pt x="365" y="0"/>
                  </a:lnTo>
                  <a:lnTo>
                    <a:pt x="347" y="6"/>
                  </a:lnTo>
                  <a:lnTo>
                    <a:pt x="341" y="12"/>
                  </a:lnTo>
                  <a:lnTo>
                    <a:pt x="335" y="18"/>
                  </a:lnTo>
                  <a:lnTo>
                    <a:pt x="395" y="55"/>
                  </a:lnTo>
                  <a:lnTo>
                    <a:pt x="249" y="122"/>
                  </a:lnTo>
                  <a:lnTo>
                    <a:pt x="237" y="122"/>
                  </a:lnTo>
                  <a:lnTo>
                    <a:pt x="207" y="152"/>
                  </a:lnTo>
                  <a:lnTo>
                    <a:pt x="243" y="152"/>
                  </a:lnTo>
                  <a:lnTo>
                    <a:pt x="353" y="219"/>
                  </a:lnTo>
                  <a:lnTo>
                    <a:pt x="195" y="280"/>
                  </a:lnTo>
                  <a:lnTo>
                    <a:pt x="85" y="280"/>
                  </a:lnTo>
                  <a:lnTo>
                    <a:pt x="49" y="316"/>
                  </a:lnTo>
                  <a:lnTo>
                    <a:pt x="189" y="316"/>
                  </a:lnTo>
                  <a:lnTo>
                    <a:pt x="304" y="377"/>
                  </a:lnTo>
                  <a:lnTo>
                    <a:pt x="140" y="438"/>
                  </a:lnTo>
                  <a:lnTo>
                    <a:pt x="0" y="438"/>
                  </a:lnTo>
                  <a:lnTo>
                    <a:pt x="18" y="450"/>
                  </a:lnTo>
                  <a:lnTo>
                    <a:pt x="43" y="456"/>
                  </a:lnTo>
                  <a:lnTo>
                    <a:pt x="213" y="456"/>
                  </a:lnTo>
                  <a:lnTo>
                    <a:pt x="207" y="456"/>
                  </a:lnTo>
                  <a:lnTo>
                    <a:pt x="371" y="395"/>
                  </a:lnTo>
                  <a:lnTo>
                    <a:pt x="651" y="395"/>
                  </a:lnTo>
                  <a:lnTo>
                    <a:pt x="790" y="456"/>
                  </a:lnTo>
                  <a:lnTo>
                    <a:pt x="784" y="456"/>
                  </a:lnTo>
                  <a:lnTo>
                    <a:pt x="1228" y="456"/>
                  </a:lnTo>
                  <a:lnTo>
                    <a:pt x="1222" y="456"/>
                  </a:lnTo>
                  <a:lnTo>
                    <a:pt x="1356" y="395"/>
                  </a:lnTo>
                  <a:lnTo>
                    <a:pt x="1642" y="389"/>
                  </a:lnTo>
                  <a:lnTo>
                    <a:pt x="1806" y="456"/>
                  </a:lnTo>
                  <a:lnTo>
                    <a:pt x="1800" y="456"/>
                  </a:lnTo>
                  <a:lnTo>
                    <a:pt x="2000" y="456"/>
                  </a:lnTo>
                  <a:lnTo>
                    <a:pt x="2025" y="450"/>
                  </a:lnTo>
                  <a:lnTo>
                    <a:pt x="2043" y="438"/>
                  </a:lnTo>
                  <a:lnTo>
                    <a:pt x="1873" y="438"/>
                  </a:lnTo>
                  <a:lnTo>
                    <a:pt x="1708" y="377"/>
                  </a:lnTo>
                  <a:close/>
                  <a:moveTo>
                    <a:pt x="1307" y="73"/>
                  </a:moveTo>
                  <a:lnTo>
                    <a:pt x="1307" y="73"/>
                  </a:lnTo>
                  <a:lnTo>
                    <a:pt x="1550" y="73"/>
                  </a:lnTo>
                  <a:lnTo>
                    <a:pt x="1696" y="134"/>
                  </a:lnTo>
                  <a:lnTo>
                    <a:pt x="1593" y="201"/>
                  </a:lnTo>
                  <a:lnTo>
                    <a:pt x="1332" y="201"/>
                  </a:lnTo>
                  <a:lnTo>
                    <a:pt x="1192" y="134"/>
                  </a:lnTo>
                  <a:lnTo>
                    <a:pt x="1307" y="73"/>
                  </a:lnTo>
                  <a:close/>
                  <a:moveTo>
                    <a:pt x="1131" y="152"/>
                  </a:moveTo>
                  <a:lnTo>
                    <a:pt x="1131" y="152"/>
                  </a:lnTo>
                  <a:lnTo>
                    <a:pt x="1265" y="213"/>
                  </a:lnTo>
                  <a:lnTo>
                    <a:pt x="1143" y="280"/>
                  </a:lnTo>
                  <a:lnTo>
                    <a:pt x="870" y="280"/>
                  </a:lnTo>
                  <a:lnTo>
                    <a:pt x="742" y="219"/>
                  </a:lnTo>
                  <a:lnTo>
                    <a:pt x="876" y="152"/>
                  </a:lnTo>
                  <a:lnTo>
                    <a:pt x="1131" y="152"/>
                  </a:lnTo>
                  <a:close/>
                  <a:moveTo>
                    <a:pt x="310" y="140"/>
                  </a:moveTo>
                  <a:lnTo>
                    <a:pt x="310" y="140"/>
                  </a:lnTo>
                  <a:lnTo>
                    <a:pt x="456" y="73"/>
                  </a:lnTo>
                  <a:lnTo>
                    <a:pt x="699" y="73"/>
                  </a:lnTo>
                  <a:lnTo>
                    <a:pt x="815" y="134"/>
                  </a:lnTo>
                  <a:lnTo>
                    <a:pt x="681" y="201"/>
                  </a:lnTo>
                  <a:lnTo>
                    <a:pt x="420" y="201"/>
                  </a:lnTo>
                  <a:lnTo>
                    <a:pt x="310" y="140"/>
                  </a:lnTo>
                  <a:close/>
                  <a:moveTo>
                    <a:pt x="377" y="359"/>
                  </a:moveTo>
                  <a:lnTo>
                    <a:pt x="377" y="359"/>
                  </a:lnTo>
                  <a:lnTo>
                    <a:pt x="262" y="298"/>
                  </a:lnTo>
                  <a:lnTo>
                    <a:pt x="414" y="231"/>
                  </a:lnTo>
                  <a:lnTo>
                    <a:pt x="675" y="231"/>
                  </a:lnTo>
                  <a:lnTo>
                    <a:pt x="803" y="298"/>
                  </a:lnTo>
                  <a:lnTo>
                    <a:pt x="657" y="359"/>
                  </a:lnTo>
                  <a:lnTo>
                    <a:pt x="377" y="359"/>
                  </a:lnTo>
                  <a:close/>
                  <a:moveTo>
                    <a:pt x="1149" y="438"/>
                  </a:moveTo>
                  <a:lnTo>
                    <a:pt x="1149" y="438"/>
                  </a:lnTo>
                  <a:lnTo>
                    <a:pt x="857" y="438"/>
                  </a:lnTo>
                  <a:lnTo>
                    <a:pt x="724" y="377"/>
                  </a:lnTo>
                  <a:lnTo>
                    <a:pt x="870" y="310"/>
                  </a:lnTo>
                  <a:lnTo>
                    <a:pt x="1143" y="310"/>
                  </a:lnTo>
                  <a:lnTo>
                    <a:pt x="1289" y="377"/>
                  </a:lnTo>
                  <a:lnTo>
                    <a:pt x="1149" y="438"/>
                  </a:lnTo>
                  <a:close/>
                  <a:moveTo>
                    <a:pt x="1636" y="359"/>
                  </a:moveTo>
                  <a:lnTo>
                    <a:pt x="1636" y="359"/>
                  </a:lnTo>
                  <a:lnTo>
                    <a:pt x="1356" y="359"/>
                  </a:lnTo>
                  <a:lnTo>
                    <a:pt x="1210" y="298"/>
                  </a:lnTo>
                  <a:lnTo>
                    <a:pt x="1332" y="231"/>
                  </a:lnTo>
                  <a:lnTo>
                    <a:pt x="1599" y="231"/>
                  </a:lnTo>
                  <a:lnTo>
                    <a:pt x="1751" y="298"/>
                  </a:lnTo>
                  <a:lnTo>
                    <a:pt x="1636" y="359"/>
                  </a:lnTo>
                  <a:close/>
                </a:path>
              </a:pathLst>
            </a:custGeom>
            <a:solidFill>
              <a:srgbClr val="A1A2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86" name="Freeform 86"/>
            <p:cNvSpPr>
              <a:spLocks noChangeAspect="1"/>
            </p:cNvSpPr>
            <p:nvPr/>
          </p:nvSpPr>
          <p:spPr bwMode="auto">
            <a:xfrm>
              <a:off x="3386" y="3679"/>
              <a:ext cx="158" cy="104"/>
            </a:xfrm>
            <a:custGeom>
              <a:avLst/>
              <a:gdLst>
                <a:gd name="T0" fmla="*/ 158 w 158"/>
                <a:gd name="T1" fmla="*/ 37 h 104"/>
                <a:gd name="T2" fmla="*/ 158 w 158"/>
                <a:gd name="T3" fmla="*/ 37 h 104"/>
                <a:gd name="T4" fmla="*/ 98 w 158"/>
                <a:gd name="T5" fmla="*/ 0 h 104"/>
                <a:gd name="T6" fmla="*/ 0 w 158"/>
                <a:gd name="T7" fmla="*/ 104 h 104"/>
                <a:gd name="T8" fmla="*/ 0 w 158"/>
                <a:gd name="T9" fmla="*/ 104 h 104"/>
                <a:gd name="T10" fmla="*/ 12 w 158"/>
                <a:gd name="T11" fmla="*/ 104 h 104"/>
                <a:gd name="T12" fmla="*/ 12 w 158"/>
                <a:gd name="T13" fmla="*/ 104 h 104"/>
                <a:gd name="T14" fmla="*/ 158 w 158"/>
                <a:gd name="T15" fmla="*/ 37 h 104"/>
                <a:gd name="T16" fmla="*/ 158 w 158"/>
                <a:gd name="T17" fmla="*/ 37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"/>
                <a:gd name="T28" fmla="*/ 0 h 104"/>
                <a:gd name="T29" fmla="*/ 158 w 158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" h="104">
                  <a:moveTo>
                    <a:pt x="158" y="37"/>
                  </a:moveTo>
                  <a:lnTo>
                    <a:pt x="158" y="37"/>
                  </a:lnTo>
                  <a:lnTo>
                    <a:pt x="98" y="0"/>
                  </a:lnTo>
                  <a:lnTo>
                    <a:pt x="0" y="104"/>
                  </a:lnTo>
                  <a:lnTo>
                    <a:pt x="12" y="104"/>
                  </a:lnTo>
                  <a:lnTo>
                    <a:pt x="158" y="37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87" name="Freeform 87"/>
            <p:cNvSpPr>
              <a:spLocks noChangeAspect="1"/>
            </p:cNvSpPr>
            <p:nvPr/>
          </p:nvSpPr>
          <p:spPr bwMode="auto">
            <a:xfrm>
              <a:off x="4809" y="3813"/>
              <a:ext cx="298" cy="128"/>
            </a:xfrm>
            <a:custGeom>
              <a:avLst/>
              <a:gdLst>
                <a:gd name="T0" fmla="*/ 0 w 298"/>
                <a:gd name="T1" fmla="*/ 61 h 128"/>
                <a:gd name="T2" fmla="*/ 0 w 298"/>
                <a:gd name="T3" fmla="*/ 61 h 128"/>
                <a:gd name="T4" fmla="*/ 152 w 298"/>
                <a:gd name="T5" fmla="*/ 128 h 128"/>
                <a:gd name="T6" fmla="*/ 298 w 298"/>
                <a:gd name="T7" fmla="*/ 128 h 128"/>
                <a:gd name="T8" fmla="*/ 176 w 298"/>
                <a:gd name="T9" fmla="*/ 0 h 128"/>
                <a:gd name="T10" fmla="*/ 176 w 298"/>
                <a:gd name="T11" fmla="*/ 0 h 128"/>
                <a:gd name="T12" fmla="*/ 103 w 298"/>
                <a:gd name="T13" fmla="*/ 0 h 128"/>
                <a:gd name="T14" fmla="*/ 103 w 298"/>
                <a:gd name="T15" fmla="*/ 0 h 128"/>
                <a:gd name="T16" fmla="*/ 0 w 298"/>
                <a:gd name="T17" fmla="*/ 61 h 128"/>
                <a:gd name="T18" fmla="*/ 0 w 298"/>
                <a:gd name="T19" fmla="*/ 61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8"/>
                <a:gd name="T31" fmla="*/ 0 h 128"/>
                <a:gd name="T32" fmla="*/ 298 w 298"/>
                <a:gd name="T33" fmla="*/ 128 h 1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8" h="128">
                  <a:moveTo>
                    <a:pt x="0" y="61"/>
                  </a:moveTo>
                  <a:lnTo>
                    <a:pt x="0" y="61"/>
                  </a:lnTo>
                  <a:lnTo>
                    <a:pt x="152" y="128"/>
                  </a:lnTo>
                  <a:lnTo>
                    <a:pt x="298" y="128"/>
                  </a:lnTo>
                  <a:lnTo>
                    <a:pt x="176" y="0"/>
                  </a:lnTo>
                  <a:lnTo>
                    <a:pt x="103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88" name="Freeform 88"/>
            <p:cNvSpPr>
              <a:spLocks noChangeAspect="1"/>
            </p:cNvSpPr>
            <p:nvPr/>
          </p:nvSpPr>
          <p:spPr bwMode="auto">
            <a:xfrm>
              <a:off x="3550" y="3661"/>
              <a:ext cx="377" cy="43"/>
            </a:xfrm>
            <a:custGeom>
              <a:avLst/>
              <a:gdLst>
                <a:gd name="T0" fmla="*/ 304 w 377"/>
                <a:gd name="T1" fmla="*/ 43 h 43"/>
                <a:gd name="T2" fmla="*/ 304 w 377"/>
                <a:gd name="T3" fmla="*/ 43 h 43"/>
                <a:gd name="T4" fmla="*/ 377 w 377"/>
                <a:gd name="T5" fmla="*/ 0 h 43"/>
                <a:gd name="T6" fmla="*/ 0 w 377"/>
                <a:gd name="T7" fmla="*/ 0 h 43"/>
                <a:gd name="T8" fmla="*/ 0 w 377"/>
                <a:gd name="T9" fmla="*/ 0 h 43"/>
                <a:gd name="T10" fmla="*/ 61 w 377"/>
                <a:gd name="T11" fmla="*/ 43 h 43"/>
                <a:gd name="T12" fmla="*/ 61 w 377"/>
                <a:gd name="T13" fmla="*/ 43 h 43"/>
                <a:gd name="T14" fmla="*/ 304 w 377"/>
                <a:gd name="T15" fmla="*/ 43 h 43"/>
                <a:gd name="T16" fmla="*/ 304 w 377"/>
                <a:gd name="T17" fmla="*/ 4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7"/>
                <a:gd name="T28" fmla="*/ 0 h 43"/>
                <a:gd name="T29" fmla="*/ 377 w 377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7" h="43">
                  <a:moveTo>
                    <a:pt x="304" y="43"/>
                  </a:moveTo>
                  <a:lnTo>
                    <a:pt x="304" y="43"/>
                  </a:lnTo>
                  <a:lnTo>
                    <a:pt x="377" y="0"/>
                  </a:lnTo>
                  <a:lnTo>
                    <a:pt x="0" y="0"/>
                  </a:lnTo>
                  <a:lnTo>
                    <a:pt x="61" y="43"/>
                  </a:lnTo>
                  <a:lnTo>
                    <a:pt x="304" y="43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89" name="Freeform 89"/>
            <p:cNvSpPr>
              <a:spLocks noChangeAspect="1"/>
            </p:cNvSpPr>
            <p:nvPr/>
          </p:nvSpPr>
          <p:spPr bwMode="auto">
            <a:xfrm>
              <a:off x="3459" y="3734"/>
              <a:ext cx="505" cy="128"/>
            </a:xfrm>
            <a:custGeom>
              <a:avLst/>
              <a:gdLst>
                <a:gd name="T0" fmla="*/ 371 w 505"/>
                <a:gd name="T1" fmla="*/ 128 h 128"/>
                <a:gd name="T2" fmla="*/ 371 w 505"/>
                <a:gd name="T3" fmla="*/ 128 h 128"/>
                <a:gd name="T4" fmla="*/ 505 w 505"/>
                <a:gd name="T5" fmla="*/ 61 h 128"/>
                <a:gd name="T6" fmla="*/ 505 w 505"/>
                <a:gd name="T7" fmla="*/ 61 h 128"/>
                <a:gd name="T8" fmla="*/ 389 w 505"/>
                <a:gd name="T9" fmla="*/ 0 h 128"/>
                <a:gd name="T10" fmla="*/ 389 w 505"/>
                <a:gd name="T11" fmla="*/ 0 h 128"/>
                <a:gd name="T12" fmla="*/ 146 w 505"/>
                <a:gd name="T13" fmla="*/ 0 h 128"/>
                <a:gd name="T14" fmla="*/ 146 w 505"/>
                <a:gd name="T15" fmla="*/ 0 h 128"/>
                <a:gd name="T16" fmla="*/ 0 w 505"/>
                <a:gd name="T17" fmla="*/ 67 h 128"/>
                <a:gd name="T18" fmla="*/ 0 w 505"/>
                <a:gd name="T19" fmla="*/ 67 h 128"/>
                <a:gd name="T20" fmla="*/ 110 w 505"/>
                <a:gd name="T21" fmla="*/ 128 h 128"/>
                <a:gd name="T22" fmla="*/ 110 w 505"/>
                <a:gd name="T23" fmla="*/ 128 h 128"/>
                <a:gd name="T24" fmla="*/ 371 w 505"/>
                <a:gd name="T25" fmla="*/ 128 h 128"/>
                <a:gd name="T26" fmla="*/ 371 w 505"/>
                <a:gd name="T27" fmla="*/ 128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5"/>
                <a:gd name="T43" fmla="*/ 0 h 128"/>
                <a:gd name="T44" fmla="*/ 505 w 505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5" h="128">
                  <a:moveTo>
                    <a:pt x="371" y="128"/>
                  </a:moveTo>
                  <a:lnTo>
                    <a:pt x="371" y="128"/>
                  </a:lnTo>
                  <a:lnTo>
                    <a:pt x="505" y="61"/>
                  </a:lnTo>
                  <a:lnTo>
                    <a:pt x="389" y="0"/>
                  </a:lnTo>
                  <a:lnTo>
                    <a:pt x="146" y="0"/>
                  </a:lnTo>
                  <a:lnTo>
                    <a:pt x="0" y="67"/>
                  </a:lnTo>
                  <a:lnTo>
                    <a:pt x="110" y="128"/>
                  </a:lnTo>
                  <a:lnTo>
                    <a:pt x="371" y="128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90" name="Freeform 90"/>
            <p:cNvSpPr>
              <a:spLocks noChangeAspect="1"/>
            </p:cNvSpPr>
            <p:nvPr/>
          </p:nvSpPr>
          <p:spPr bwMode="auto">
            <a:xfrm>
              <a:off x="3234" y="3813"/>
              <a:ext cx="268" cy="128"/>
            </a:xfrm>
            <a:custGeom>
              <a:avLst/>
              <a:gdLst>
                <a:gd name="T0" fmla="*/ 268 w 268"/>
                <a:gd name="T1" fmla="*/ 67 h 128"/>
                <a:gd name="T2" fmla="*/ 268 w 268"/>
                <a:gd name="T3" fmla="*/ 67 h 128"/>
                <a:gd name="T4" fmla="*/ 158 w 268"/>
                <a:gd name="T5" fmla="*/ 0 h 128"/>
                <a:gd name="T6" fmla="*/ 158 w 268"/>
                <a:gd name="T7" fmla="*/ 0 h 128"/>
                <a:gd name="T8" fmla="*/ 122 w 268"/>
                <a:gd name="T9" fmla="*/ 0 h 128"/>
                <a:gd name="T10" fmla="*/ 0 w 268"/>
                <a:gd name="T11" fmla="*/ 128 h 128"/>
                <a:gd name="T12" fmla="*/ 0 w 268"/>
                <a:gd name="T13" fmla="*/ 128 h 128"/>
                <a:gd name="T14" fmla="*/ 110 w 268"/>
                <a:gd name="T15" fmla="*/ 128 h 128"/>
                <a:gd name="T16" fmla="*/ 110 w 268"/>
                <a:gd name="T17" fmla="*/ 128 h 128"/>
                <a:gd name="T18" fmla="*/ 268 w 268"/>
                <a:gd name="T19" fmla="*/ 67 h 128"/>
                <a:gd name="T20" fmla="*/ 268 w 268"/>
                <a:gd name="T21" fmla="*/ 67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128"/>
                <a:gd name="T35" fmla="*/ 268 w 268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128">
                  <a:moveTo>
                    <a:pt x="268" y="67"/>
                  </a:moveTo>
                  <a:lnTo>
                    <a:pt x="268" y="67"/>
                  </a:lnTo>
                  <a:lnTo>
                    <a:pt x="158" y="0"/>
                  </a:lnTo>
                  <a:lnTo>
                    <a:pt x="122" y="0"/>
                  </a:lnTo>
                  <a:lnTo>
                    <a:pt x="0" y="128"/>
                  </a:lnTo>
                  <a:lnTo>
                    <a:pt x="110" y="128"/>
                  </a:lnTo>
                  <a:lnTo>
                    <a:pt x="268" y="67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91" name="Freeform 91"/>
            <p:cNvSpPr>
              <a:spLocks noChangeAspect="1"/>
            </p:cNvSpPr>
            <p:nvPr/>
          </p:nvSpPr>
          <p:spPr bwMode="auto">
            <a:xfrm>
              <a:off x="3873" y="3971"/>
              <a:ext cx="565" cy="128"/>
            </a:xfrm>
            <a:custGeom>
              <a:avLst/>
              <a:gdLst>
                <a:gd name="T0" fmla="*/ 146 w 565"/>
                <a:gd name="T1" fmla="*/ 0 h 128"/>
                <a:gd name="T2" fmla="*/ 146 w 565"/>
                <a:gd name="T3" fmla="*/ 0 h 128"/>
                <a:gd name="T4" fmla="*/ 0 w 565"/>
                <a:gd name="T5" fmla="*/ 67 h 128"/>
                <a:gd name="T6" fmla="*/ 0 w 565"/>
                <a:gd name="T7" fmla="*/ 67 h 128"/>
                <a:gd name="T8" fmla="*/ 133 w 565"/>
                <a:gd name="T9" fmla="*/ 128 h 128"/>
                <a:gd name="T10" fmla="*/ 133 w 565"/>
                <a:gd name="T11" fmla="*/ 128 h 128"/>
                <a:gd name="T12" fmla="*/ 425 w 565"/>
                <a:gd name="T13" fmla="*/ 128 h 128"/>
                <a:gd name="T14" fmla="*/ 425 w 565"/>
                <a:gd name="T15" fmla="*/ 128 h 128"/>
                <a:gd name="T16" fmla="*/ 565 w 565"/>
                <a:gd name="T17" fmla="*/ 67 h 128"/>
                <a:gd name="T18" fmla="*/ 565 w 565"/>
                <a:gd name="T19" fmla="*/ 67 h 128"/>
                <a:gd name="T20" fmla="*/ 419 w 565"/>
                <a:gd name="T21" fmla="*/ 0 h 128"/>
                <a:gd name="T22" fmla="*/ 419 w 565"/>
                <a:gd name="T23" fmla="*/ 0 h 128"/>
                <a:gd name="T24" fmla="*/ 146 w 565"/>
                <a:gd name="T25" fmla="*/ 0 h 128"/>
                <a:gd name="T26" fmla="*/ 146 w 565"/>
                <a:gd name="T27" fmla="*/ 0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5"/>
                <a:gd name="T43" fmla="*/ 0 h 128"/>
                <a:gd name="T44" fmla="*/ 565 w 565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5" h="128">
                  <a:moveTo>
                    <a:pt x="146" y="0"/>
                  </a:moveTo>
                  <a:lnTo>
                    <a:pt x="146" y="0"/>
                  </a:lnTo>
                  <a:lnTo>
                    <a:pt x="0" y="67"/>
                  </a:lnTo>
                  <a:lnTo>
                    <a:pt x="133" y="128"/>
                  </a:lnTo>
                  <a:lnTo>
                    <a:pt x="425" y="128"/>
                  </a:lnTo>
                  <a:lnTo>
                    <a:pt x="565" y="67"/>
                  </a:lnTo>
                  <a:lnTo>
                    <a:pt x="419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92" name="Freeform 92"/>
            <p:cNvSpPr>
              <a:spLocks noChangeAspect="1"/>
            </p:cNvSpPr>
            <p:nvPr/>
          </p:nvSpPr>
          <p:spPr bwMode="auto">
            <a:xfrm>
              <a:off x="3891" y="3813"/>
              <a:ext cx="523" cy="128"/>
            </a:xfrm>
            <a:custGeom>
              <a:avLst/>
              <a:gdLst>
                <a:gd name="T0" fmla="*/ 128 w 523"/>
                <a:gd name="T1" fmla="*/ 128 h 128"/>
                <a:gd name="T2" fmla="*/ 128 w 523"/>
                <a:gd name="T3" fmla="*/ 128 h 128"/>
                <a:gd name="T4" fmla="*/ 401 w 523"/>
                <a:gd name="T5" fmla="*/ 128 h 128"/>
                <a:gd name="T6" fmla="*/ 401 w 523"/>
                <a:gd name="T7" fmla="*/ 128 h 128"/>
                <a:gd name="T8" fmla="*/ 523 w 523"/>
                <a:gd name="T9" fmla="*/ 61 h 128"/>
                <a:gd name="T10" fmla="*/ 523 w 523"/>
                <a:gd name="T11" fmla="*/ 61 h 128"/>
                <a:gd name="T12" fmla="*/ 389 w 523"/>
                <a:gd name="T13" fmla="*/ 0 h 128"/>
                <a:gd name="T14" fmla="*/ 389 w 523"/>
                <a:gd name="T15" fmla="*/ 0 h 128"/>
                <a:gd name="T16" fmla="*/ 134 w 523"/>
                <a:gd name="T17" fmla="*/ 0 h 128"/>
                <a:gd name="T18" fmla="*/ 134 w 523"/>
                <a:gd name="T19" fmla="*/ 0 h 128"/>
                <a:gd name="T20" fmla="*/ 0 w 523"/>
                <a:gd name="T21" fmla="*/ 67 h 128"/>
                <a:gd name="T22" fmla="*/ 0 w 523"/>
                <a:gd name="T23" fmla="*/ 67 h 128"/>
                <a:gd name="T24" fmla="*/ 128 w 523"/>
                <a:gd name="T25" fmla="*/ 128 h 128"/>
                <a:gd name="T26" fmla="*/ 128 w 523"/>
                <a:gd name="T27" fmla="*/ 128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3"/>
                <a:gd name="T43" fmla="*/ 0 h 128"/>
                <a:gd name="T44" fmla="*/ 523 w 523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3" h="128">
                  <a:moveTo>
                    <a:pt x="128" y="128"/>
                  </a:moveTo>
                  <a:lnTo>
                    <a:pt x="128" y="128"/>
                  </a:lnTo>
                  <a:lnTo>
                    <a:pt x="401" y="128"/>
                  </a:lnTo>
                  <a:lnTo>
                    <a:pt x="523" y="61"/>
                  </a:lnTo>
                  <a:lnTo>
                    <a:pt x="389" y="0"/>
                  </a:lnTo>
                  <a:lnTo>
                    <a:pt x="134" y="0"/>
                  </a:lnTo>
                  <a:lnTo>
                    <a:pt x="0" y="67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93" name="Freeform 93"/>
            <p:cNvSpPr>
              <a:spLocks noChangeAspect="1"/>
            </p:cNvSpPr>
            <p:nvPr/>
          </p:nvSpPr>
          <p:spPr bwMode="auto">
            <a:xfrm>
              <a:off x="4359" y="3892"/>
              <a:ext cx="541" cy="128"/>
            </a:xfrm>
            <a:custGeom>
              <a:avLst/>
              <a:gdLst>
                <a:gd name="T0" fmla="*/ 389 w 541"/>
                <a:gd name="T1" fmla="*/ 0 h 128"/>
                <a:gd name="T2" fmla="*/ 389 w 541"/>
                <a:gd name="T3" fmla="*/ 0 h 128"/>
                <a:gd name="T4" fmla="*/ 122 w 541"/>
                <a:gd name="T5" fmla="*/ 0 h 128"/>
                <a:gd name="T6" fmla="*/ 122 w 541"/>
                <a:gd name="T7" fmla="*/ 0 h 128"/>
                <a:gd name="T8" fmla="*/ 0 w 541"/>
                <a:gd name="T9" fmla="*/ 67 h 128"/>
                <a:gd name="T10" fmla="*/ 0 w 541"/>
                <a:gd name="T11" fmla="*/ 67 h 128"/>
                <a:gd name="T12" fmla="*/ 146 w 541"/>
                <a:gd name="T13" fmla="*/ 128 h 128"/>
                <a:gd name="T14" fmla="*/ 146 w 541"/>
                <a:gd name="T15" fmla="*/ 128 h 128"/>
                <a:gd name="T16" fmla="*/ 426 w 541"/>
                <a:gd name="T17" fmla="*/ 128 h 128"/>
                <a:gd name="T18" fmla="*/ 426 w 541"/>
                <a:gd name="T19" fmla="*/ 128 h 128"/>
                <a:gd name="T20" fmla="*/ 541 w 541"/>
                <a:gd name="T21" fmla="*/ 67 h 128"/>
                <a:gd name="T22" fmla="*/ 541 w 541"/>
                <a:gd name="T23" fmla="*/ 67 h 128"/>
                <a:gd name="T24" fmla="*/ 389 w 541"/>
                <a:gd name="T25" fmla="*/ 0 h 128"/>
                <a:gd name="T26" fmla="*/ 389 w 541"/>
                <a:gd name="T27" fmla="*/ 0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1"/>
                <a:gd name="T43" fmla="*/ 0 h 128"/>
                <a:gd name="T44" fmla="*/ 541 w 541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1" h="128">
                  <a:moveTo>
                    <a:pt x="389" y="0"/>
                  </a:moveTo>
                  <a:lnTo>
                    <a:pt x="389" y="0"/>
                  </a:lnTo>
                  <a:lnTo>
                    <a:pt x="122" y="0"/>
                  </a:lnTo>
                  <a:lnTo>
                    <a:pt x="0" y="67"/>
                  </a:lnTo>
                  <a:lnTo>
                    <a:pt x="146" y="128"/>
                  </a:lnTo>
                  <a:lnTo>
                    <a:pt x="426" y="128"/>
                  </a:lnTo>
                  <a:lnTo>
                    <a:pt x="541" y="6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94" name="Freeform 94"/>
            <p:cNvSpPr>
              <a:spLocks noChangeAspect="1"/>
            </p:cNvSpPr>
            <p:nvPr/>
          </p:nvSpPr>
          <p:spPr bwMode="auto">
            <a:xfrm>
              <a:off x="3411" y="3892"/>
              <a:ext cx="541" cy="128"/>
            </a:xfrm>
            <a:custGeom>
              <a:avLst/>
              <a:gdLst>
                <a:gd name="T0" fmla="*/ 413 w 541"/>
                <a:gd name="T1" fmla="*/ 0 h 128"/>
                <a:gd name="T2" fmla="*/ 413 w 541"/>
                <a:gd name="T3" fmla="*/ 0 h 128"/>
                <a:gd name="T4" fmla="*/ 152 w 541"/>
                <a:gd name="T5" fmla="*/ 0 h 128"/>
                <a:gd name="T6" fmla="*/ 152 w 541"/>
                <a:gd name="T7" fmla="*/ 0 h 128"/>
                <a:gd name="T8" fmla="*/ 0 w 541"/>
                <a:gd name="T9" fmla="*/ 67 h 128"/>
                <a:gd name="T10" fmla="*/ 0 w 541"/>
                <a:gd name="T11" fmla="*/ 67 h 128"/>
                <a:gd name="T12" fmla="*/ 115 w 541"/>
                <a:gd name="T13" fmla="*/ 128 h 128"/>
                <a:gd name="T14" fmla="*/ 115 w 541"/>
                <a:gd name="T15" fmla="*/ 128 h 128"/>
                <a:gd name="T16" fmla="*/ 395 w 541"/>
                <a:gd name="T17" fmla="*/ 128 h 128"/>
                <a:gd name="T18" fmla="*/ 395 w 541"/>
                <a:gd name="T19" fmla="*/ 128 h 128"/>
                <a:gd name="T20" fmla="*/ 541 w 541"/>
                <a:gd name="T21" fmla="*/ 67 h 128"/>
                <a:gd name="T22" fmla="*/ 541 w 541"/>
                <a:gd name="T23" fmla="*/ 67 h 128"/>
                <a:gd name="T24" fmla="*/ 413 w 541"/>
                <a:gd name="T25" fmla="*/ 0 h 128"/>
                <a:gd name="T26" fmla="*/ 413 w 541"/>
                <a:gd name="T27" fmla="*/ 0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1"/>
                <a:gd name="T43" fmla="*/ 0 h 128"/>
                <a:gd name="T44" fmla="*/ 541 w 541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1" h="128">
                  <a:moveTo>
                    <a:pt x="413" y="0"/>
                  </a:moveTo>
                  <a:lnTo>
                    <a:pt x="413" y="0"/>
                  </a:lnTo>
                  <a:lnTo>
                    <a:pt x="152" y="0"/>
                  </a:lnTo>
                  <a:lnTo>
                    <a:pt x="0" y="67"/>
                  </a:lnTo>
                  <a:lnTo>
                    <a:pt x="115" y="128"/>
                  </a:lnTo>
                  <a:lnTo>
                    <a:pt x="395" y="128"/>
                  </a:lnTo>
                  <a:lnTo>
                    <a:pt x="541" y="67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95" name="Freeform 95"/>
            <p:cNvSpPr>
              <a:spLocks noChangeAspect="1"/>
            </p:cNvSpPr>
            <p:nvPr/>
          </p:nvSpPr>
          <p:spPr bwMode="auto">
            <a:xfrm>
              <a:off x="3137" y="3977"/>
              <a:ext cx="316" cy="122"/>
            </a:xfrm>
            <a:custGeom>
              <a:avLst/>
              <a:gdLst>
                <a:gd name="T0" fmla="*/ 316 w 316"/>
                <a:gd name="T1" fmla="*/ 61 h 122"/>
                <a:gd name="T2" fmla="*/ 316 w 316"/>
                <a:gd name="T3" fmla="*/ 61 h 122"/>
                <a:gd name="T4" fmla="*/ 201 w 316"/>
                <a:gd name="T5" fmla="*/ 0 h 122"/>
                <a:gd name="T6" fmla="*/ 201 w 316"/>
                <a:gd name="T7" fmla="*/ 0 h 122"/>
                <a:gd name="T8" fmla="*/ 61 w 316"/>
                <a:gd name="T9" fmla="*/ 0 h 122"/>
                <a:gd name="T10" fmla="*/ 18 w 316"/>
                <a:gd name="T11" fmla="*/ 43 h 122"/>
                <a:gd name="T12" fmla="*/ 18 w 316"/>
                <a:gd name="T13" fmla="*/ 43 h 122"/>
                <a:gd name="T14" fmla="*/ 18 w 316"/>
                <a:gd name="T15" fmla="*/ 43 h 122"/>
                <a:gd name="T16" fmla="*/ 6 w 316"/>
                <a:gd name="T17" fmla="*/ 61 h 122"/>
                <a:gd name="T18" fmla="*/ 0 w 316"/>
                <a:gd name="T19" fmla="*/ 85 h 122"/>
                <a:gd name="T20" fmla="*/ 0 w 316"/>
                <a:gd name="T21" fmla="*/ 85 h 122"/>
                <a:gd name="T22" fmla="*/ 6 w 316"/>
                <a:gd name="T23" fmla="*/ 104 h 122"/>
                <a:gd name="T24" fmla="*/ 12 w 316"/>
                <a:gd name="T25" fmla="*/ 122 h 122"/>
                <a:gd name="T26" fmla="*/ 12 w 316"/>
                <a:gd name="T27" fmla="*/ 122 h 122"/>
                <a:gd name="T28" fmla="*/ 152 w 316"/>
                <a:gd name="T29" fmla="*/ 122 h 122"/>
                <a:gd name="T30" fmla="*/ 152 w 316"/>
                <a:gd name="T31" fmla="*/ 122 h 122"/>
                <a:gd name="T32" fmla="*/ 316 w 316"/>
                <a:gd name="T33" fmla="*/ 61 h 122"/>
                <a:gd name="T34" fmla="*/ 316 w 316"/>
                <a:gd name="T35" fmla="*/ 61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6"/>
                <a:gd name="T55" fmla="*/ 0 h 122"/>
                <a:gd name="T56" fmla="*/ 316 w 316"/>
                <a:gd name="T57" fmla="*/ 122 h 1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6" h="122">
                  <a:moveTo>
                    <a:pt x="316" y="61"/>
                  </a:moveTo>
                  <a:lnTo>
                    <a:pt x="316" y="61"/>
                  </a:lnTo>
                  <a:lnTo>
                    <a:pt x="201" y="0"/>
                  </a:lnTo>
                  <a:lnTo>
                    <a:pt x="61" y="0"/>
                  </a:lnTo>
                  <a:lnTo>
                    <a:pt x="18" y="43"/>
                  </a:lnTo>
                  <a:lnTo>
                    <a:pt x="6" y="61"/>
                  </a:lnTo>
                  <a:lnTo>
                    <a:pt x="0" y="85"/>
                  </a:lnTo>
                  <a:lnTo>
                    <a:pt x="6" y="104"/>
                  </a:lnTo>
                  <a:lnTo>
                    <a:pt x="12" y="122"/>
                  </a:lnTo>
                  <a:lnTo>
                    <a:pt x="152" y="122"/>
                  </a:lnTo>
                  <a:lnTo>
                    <a:pt x="316" y="61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96" name="Freeform 96"/>
            <p:cNvSpPr>
              <a:spLocks noChangeAspect="1"/>
            </p:cNvSpPr>
            <p:nvPr/>
          </p:nvSpPr>
          <p:spPr bwMode="auto">
            <a:xfrm>
              <a:off x="3356" y="4056"/>
              <a:ext cx="583" cy="61"/>
            </a:xfrm>
            <a:custGeom>
              <a:avLst/>
              <a:gdLst>
                <a:gd name="T0" fmla="*/ 444 w 583"/>
                <a:gd name="T1" fmla="*/ 0 h 61"/>
                <a:gd name="T2" fmla="*/ 444 w 583"/>
                <a:gd name="T3" fmla="*/ 0 h 61"/>
                <a:gd name="T4" fmla="*/ 164 w 583"/>
                <a:gd name="T5" fmla="*/ 0 h 61"/>
                <a:gd name="T6" fmla="*/ 164 w 583"/>
                <a:gd name="T7" fmla="*/ 0 h 61"/>
                <a:gd name="T8" fmla="*/ 0 w 583"/>
                <a:gd name="T9" fmla="*/ 61 h 61"/>
                <a:gd name="T10" fmla="*/ 0 w 583"/>
                <a:gd name="T11" fmla="*/ 61 h 61"/>
                <a:gd name="T12" fmla="*/ 6 w 583"/>
                <a:gd name="T13" fmla="*/ 61 h 61"/>
                <a:gd name="T14" fmla="*/ 577 w 583"/>
                <a:gd name="T15" fmla="*/ 61 h 61"/>
                <a:gd name="T16" fmla="*/ 577 w 583"/>
                <a:gd name="T17" fmla="*/ 61 h 61"/>
                <a:gd name="T18" fmla="*/ 583 w 583"/>
                <a:gd name="T19" fmla="*/ 61 h 61"/>
                <a:gd name="T20" fmla="*/ 583 w 583"/>
                <a:gd name="T21" fmla="*/ 61 h 61"/>
                <a:gd name="T22" fmla="*/ 444 w 583"/>
                <a:gd name="T23" fmla="*/ 0 h 61"/>
                <a:gd name="T24" fmla="*/ 444 w 583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3"/>
                <a:gd name="T40" fmla="*/ 0 h 61"/>
                <a:gd name="T41" fmla="*/ 583 w 583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3" h="61">
                  <a:moveTo>
                    <a:pt x="444" y="0"/>
                  </a:moveTo>
                  <a:lnTo>
                    <a:pt x="444" y="0"/>
                  </a:lnTo>
                  <a:lnTo>
                    <a:pt x="164" y="0"/>
                  </a:lnTo>
                  <a:lnTo>
                    <a:pt x="0" y="61"/>
                  </a:lnTo>
                  <a:lnTo>
                    <a:pt x="6" y="61"/>
                  </a:lnTo>
                  <a:lnTo>
                    <a:pt x="577" y="61"/>
                  </a:lnTo>
                  <a:lnTo>
                    <a:pt x="583" y="6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97" name="Freeform 97"/>
            <p:cNvSpPr>
              <a:spLocks noChangeAspect="1"/>
            </p:cNvSpPr>
            <p:nvPr/>
          </p:nvSpPr>
          <p:spPr bwMode="auto">
            <a:xfrm>
              <a:off x="4341" y="3734"/>
              <a:ext cx="504" cy="128"/>
            </a:xfrm>
            <a:custGeom>
              <a:avLst/>
              <a:gdLst>
                <a:gd name="T0" fmla="*/ 401 w 504"/>
                <a:gd name="T1" fmla="*/ 128 h 128"/>
                <a:gd name="T2" fmla="*/ 401 w 504"/>
                <a:gd name="T3" fmla="*/ 128 h 128"/>
                <a:gd name="T4" fmla="*/ 504 w 504"/>
                <a:gd name="T5" fmla="*/ 61 h 128"/>
                <a:gd name="T6" fmla="*/ 504 w 504"/>
                <a:gd name="T7" fmla="*/ 61 h 128"/>
                <a:gd name="T8" fmla="*/ 358 w 504"/>
                <a:gd name="T9" fmla="*/ 0 h 128"/>
                <a:gd name="T10" fmla="*/ 358 w 504"/>
                <a:gd name="T11" fmla="*/ 0 h 128"/>
                <a:gd name="T12" fmla="*/ 115 w 504"/>
                <a:gd name="T13" fmla="*/ 0 h 128"/>
                <a:gd name="T14" fmla="*/ 115 w 504"/>
                <a:gd name="T15" fmla="*/ 0 h 128"/>
                <a:gd name="T16" fmla="*/ 0 w 504"/>
                <a:gd name="T17" fmla="*/ 61 h 128"/>
                <a:gd name="T18" fmla="*/ 0 w 504"/>
                <a:gd name="T19" fmla="*/ 61 h 128"/>
                <a:gd name="T20" fmla="*/ 140 w 504"/>
                <a:gd name="T21" fmla="*/ 128 h 128"/>
                <a:gd name="T22" fmla="*/ 140 w 504"/>
                <a:gd name="T23" fmla="*/ 128 h 128"/>
                <a:gd name="T24" fmla="*/ 401 w 504"/>
                <a:gd name="T25" fmla="*/ 128 h 128"/>
                <a:gd name="T26" fmla="*/ 401 w 504"/>
                <a:gd name="T27" fmla="*/ 128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4"/>
                <a:gd name="T43" fmla="*/ 0 h 128"/>
                <a:gd name="T44" fmla="*/ 504 w 504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4" h="128">
                  <a:moveTo>
                    <a:pt x="401" y="128"/>
                  </a:moveTo>
                  <a:lnTo>
                    <a:pt x="401" y="128"/>
                  </a:lnTo>
                  <a:lnTo>
                    <a:pt x="504" y="61"/>
                  </a:lnTo>
                  <a:lnTo>
                    <a:pt x="358" y="0"/>
                  </a:lnTo>
                  <a:lnTo>
                    <a:pt x="115" y="0"/>
                  </a:lnTo>
                  <a:lnTo>
                    <a:pt x="0" y="61"/>
                  </a:lnTo>
                  <a:lnTo>
                    <a:pt x="140" y="128"/>
                  </a:lnTo>
                  <a:lnTo>
                    <a:pt x="401" y="128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98" name="Freeform 98"/>
            <p:cNvSpPr>
              <a:spLocks noChangeAspect="1"/>
            </p:cNvSpPr>
            <p:nvPr/>
          </p:nvSpPr>
          <p:spPr bwMode="auto">
            <a:xfrm>
              <a:off x="4377" y="3661"/>
              <a:ext cx="377" cy="36"/>
            </a:xfrm>
            <a:custGeom>
              <a:avLst/>
              <a:gdLst>
                <a:gd name="T0" fmla="*/ 322 w 377"/>
                <a:gd name="T1" fmla="*/ 36 h 36"/>
                <a:gd name="T2" fmla="*/ 322 w 377"/>
                <a:gd name="T3" fmla="*/ 36 h 36"/>
                <a:gd name="T4" fmla="*/ 377 w 377"/>
                <a:gd name="T5" fmla="*/ 0 h 36"/>
                <a:gd name="T6" fmla="*/ 0 w 377"/>
                <a:gd name="T7" fmla="*/ 0 h 36"/>
                <a:gd name="T8" fmla="*/ 0 w 377"/>
                <a:gd name="T9" fmla="*/ 0 h 36"/>
                <a:gd name="T10" fmla="*/ 79 w 377"/>
                <a:gd name="T11" fmla="*/ 36 h 36"/>
                <a:gd name="T12" fmla="*/ 79 w 377"/>
                <a:gd name="T13" fmla="*/ 36 h 36"/>
                <a:gd name="T14" fmla="*/ 322 w 377"/>
                <a:gd name="T15" fmla="*/ 36 h 36"/>
                <a:gd name="T16" fmla="*/ 322 w 377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7"/>
                <a:gd name="T28" fmla="*/ 0 h 36"/>
                <a:gd name="T29" fmla="*/ 377 w 377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7" h="36">
                  <a:moveTo>
                    <a:pt x="322" y="36"/>
                  </a:moveTo>
                  <a:lnTo>
                    <a:pt x="322" y="36"/>
                  </a:lnTo>
                  <a:lnTo>
                    <a:pt x="377" y="0"/>
                  </a:lnTo>
                  <a:lnTo>
                    <a:pt x="0" y="0"/>
                  </a:lnTo>
                  <a:lnTo>
                    <a:pt x="79" y="36"/>
                  </a:lnTo>
                  <a:lnTo>
                    <a:pt x="322" y="36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99" name="Freeform 99"/>
            <p:cNvSpPr>
              <a:spLocks noChangeAspect="1"/>
            </p:cNvSpPr>
            <p:nvPr/>
          </p:nvSpPr>
          <p:spPr bwMode="auto">
            <a:xfrm>
              <a:off x="4760" y="3667"/>
              <a:ext cx="195" cy="110"/>
            </a:xfrm>
            <a:custGeom>
              <a:avLst/>
              <a:gdLst>
                <a:gd name="T0" fmla="*/ 146 w 195"/>
                <a:gd name="T1" fmla="*/ 110 h 110"/>
                <a:gd name="T2" fmla="*/ 146 w 195"/>
                <a:gd name="T3" fmla="*/ 110 h 110"/>
                <a:gd name="T4" fmla="*/ 195 w 195"/>
                <a:gd name="T5" fmla="*/ 110 h 110"/>
                <a:gd name="T6" fmla="*/ 91 w 195"/>
                <a:gd name="T7" fmla="*/ 6 h 110"/>
                <a:gd name="T8" fmla="*/ 91 w 195"/>
                <a:gd name="T9" fmla="*/ 6 h 110"/>
                <a:gd name="T10" fmla="*/ 79 w 195"/>
                <a:gd name="T11" fmla="*/ 0 h 110"/>
                <a:gd name="T12" fmla="*/ 79 w 195"/>
                <a:gd name="T13" fmla="*/ 0 h 110"/>
                <a:gd name="T14" fmla="*/ 0 w 195"/>
                <a:gd name="T15" fmla="*/ 49 h 110"/>
                <a:gd name="T16" fmla="*/ 0 w 195"/>
                <a:gd name="T17" fmla="*/ 49 h 110"/>
                <a:gd name="T18" fmla="*/ 146 w 195"/>
                <a:gd name="T19" fmla="*/ 110 h 110"/>
                <a:gd name="T20" fmla="*/ 146 w 195"/>
                <a:gd name="T21" fmla="*/ 110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5"/>
                <a:gd name="T34" fmla="*/ 0 h 110"/>
                <a:gd name="T35" fmla="*/ 195 w 195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5" h="110">
                  <a:moveTo>
                    <a:pt x="146" y="110"/>
                  </a:moveTo>
                  <a:lnTo>
                    <a:pt x="146" y="110"/>
                  </a:lnTo>
                  <a:lnTo>
                    <a:pt x="195" y="110"/>
                  </a:lnTo>
                  <a:lnTo>
                    <a:pt x="91" y="6"/>
                  </a:lnTo>
                  <a:lnTo>
                    <a:pt x="79" y="0"/>
                  </a:lnTo>
                  <a:lnTo>
                    <a:pt x="0" y="49"/>
                  </a:lnTo>
                  <a:lnTo>
                    <a:pt x="146" y="110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00" name="Freeform 100"/>
            <p:cNvSpPr>
              <a:spLocks noChangeAspect="1"/>
            </p:cNvSpPr>
            <p:nvPr/>
          </p:nvSpPr>
          <p:spPr bwMode="auto">
            <a:xfrm>
              <a:off x="3909" y="3661"/>
              <a:ext cx="486" cy="122"/>
            </a:xfrm>
            <a:custGeom>
              <a:avLst/>
              <a:gdLst>
                <a:gd name="T0" fmla="*/ 122 w 486"/>
                <a:gd name="T1" fmla="*/ 122 h 122"/>
                <a:gd name="T2" fmla="*/ 122 w 486"/>
                <a:gd name="T3" fmla="*/ 122 h 122"/>
                <a:gd name="T4" fmla="*/ 371 w 486"/>
                <a:gd name="T5" fmla="*/ 122 h 122"/>
                <a:gd name="T6" fmla="*/ 371 w 486"/>
                <a:gd name="T7" fmla="*/ 122 h 122"/>
                <a:gd name="T8" fmla="*/ 486 w 486"/>
                <a:gd name="T9" fmla="*/ 55 h 122"/>
                <a:gd name="T10" fmla="*/ 486 w 486"/>
                <a:gd name="T11" fmla="*/ 55 h 122"/>
                <a:gd name="T12" fmla="*/ 377 w 486"/>
                <a:gd name="T13" fmla="*/ 0 h 122"/>
                <a:gd name="T14" fmla="*/ 110 w 486"/>
                <a:gd name="T15" fmla="*/ 0 h 122"/>
                <a:gd name="T16" fmla="*/ 110 w 486"/>
                <a:gd name="T17" fmla="*/ 0 h 122"/>
                <a:gd name="T18" fmla="*/ 0 w 486"/>
                <a:gd name="T19" fmla="*/ 55 h 122"/>
                <a:gd name="T20" fmla="*/ 0 w 486"/>
                <a:gd name="T21" fmla="*/ 55 h 122"/>
                <a:gd name="T22" fmla="*/ 122 w 486"/>
                <a:gd name="T23" fmla="*/ 122 h 122"/>
                <a:gd name="T24" fmla="*/ 122 w 486"/>
                <a:gd name="T25" fmla="*/ 122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6"/>
                <a:gd name="T40" fmla="*/ 0 h 122"/>
                <a:gd name="T41" fmla="*/ 486 w 486"/>
                <a:gd name="T42" fmla="*/ 122 h 1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6" h="122">
                  <a:moveTo>
                    <a:pt x="122" y="122"/>
                  </a:moveTo>
                  <a:lnTo>
                    <a:pt x="122" y="122"/>
                  </a:lnTo>
                  <a:lnTo>
                    <a:pt x="371" y="122"/>
                  </a:lnTo>
                  <a:lnTo>
                    <a:pt x="486" y="55"/>
                  </a:lnTo>
                  <a:lnTo>
                    <a:pt x="377" y="0"/>
                  </a:lnTo>
                  <a:lnTo>
                    <a:pt x="110" y="0"/>
                  </a:lnTo>
                  <a:lnTo>
                    <a:pt x="0" y="55"/>
                  </a:lnTo>
                  <a:lnTo>
                    <a:pt x="122" y="122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01" name="Freeform 101"/>
            <p:cNvSpPr>
              <a:spLocks noChangeAspect="1"/>
            </p:cNvSpPr>
            <p:nvPr/>
          </p:nvSpPr>
          <p:spPr bwMode="auto">
            <a:xfrm>
              <a:off x="5192" y="409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02" name="Freeform 102"/>
            <p:cNvSpPr>
              <a:spLocks noChangeAspect="1"/>
            </p:cNvSpPr>
            <p:nvPr/>
          </p:nvSpPr>
          <p:spPr bwMode="auto">
            <a:xfrm>
              <a:off x="5204" y="4062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w 1"/>
                <a:gd name="T13" fmla="*/ 0 h 6"/>
                <a:gd name="T14" fmla="*/ 0 w 1"/>
                <a:gd name="T15" fmla="*/ 0 h 6"/>
                <a:gd name="T16" fmla="*/ 0 w 1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6"/>
                <a:gd name="T29" fmla="*/ 1 w 1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03" name="Freeform 103"/>
            <p:cNvSpPr>
              <a:spLocks noChangeAspect="1"/>
            </p:cNvSpPr>
            <p:nvPr/>
          </p:nvSpPr>
          <p:spPr bwMode="auto">
            <a:xfrm>
              <a:off x="4857" y="3971"/>
              <a:ext cx="347" cy="128"/>
            </a:xfrm>
            <a:custGeom>
              <a:avLst/>
              <a:gdLst>
                <a:gd name="T0" fmla="*/ 0 w 347"/>
                <a:gd name="T1" fmla="*/ 67 h 128"/>
                <a:gd name="T2" fmla="*/ 0 w 347"/>
                <a:gd name="T3" fmla="*/ 67 h 128"/>
                <a:gd name="T4" fmla="*/ 165 w 347"/>
                <a:gd name="T5" fmla="*/ 128 h 128"/>
                <a:gd name="T6" fmla="*/ 335 w 347"/>
                <a:gd name="T7" fmla="*/ 128 h 128"/>
                <a:gd name="T8" fmla="*/ 335 w 347"/>
                <a:gd name="T9" fmla="*/ 128 h 128"/>
                <a:gd name="T10" fmla="*/ 347 w 347"/>
                <a:gd name="T11" fmla="*/ 103 h 128"/>
                <a:gd name="T12" fmla="*/ 347 w 347"/>
                <a:gd name="T13" fmla="*/ 91 h 128"/>
                <a:gd name="T14" fmla="*/ 347 w 347"/>
                <a:gd name="T15" fmla="*/ 91 h 128"/>
                <a:gd name="T16" fmla="*/ 341 w 347"/>
                <a:gd name="T17" fmla="*/ 67 h 128"/>
                <a:gd name="T18" fmla="*/ 329 w 347"/>
                <a:gd name="T19" fmla="*/ 49 h 128"/>
                <a:gd name="T20" fmla="*/ 329 w 347"/>
                <a:gd name="T21" fmla="*/ 49 h 128"/>
                <a:gd name="T22" fmla="*/ 286 w 347"/>
                <a:gd name="T23" fmla="*/ 0 h 128"/>
                <a:gd name="T24" fmla="*/ 286 w 347"/>
                <a:gd name="T25" fmla="*/ 0 h 128"/>
                <a:gd name="T26" fmla="*/ 116 w 347"/>
                <a:gd name="T27" fmla="*/ 0 h 128"/>
                <a:gd name="T28" fmla="*/ 116 w 347"/>
                <a:gd name="T29" fmla="*/ 0 h 128"/>
                <a:gd name="T30" fmla="*/ 0 w 347"/>
                <a:gd name="T31" fmla="*/ 67 h 128"/>
                <a:gd name="T32" fmla="*/ 0 w 347"/>
                <a:gd name="T33" fmla="*/ 67 h 1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7"/>
                <a:gd name="T52" fmla="*/ 0 h 128"/>
                <a:gd name="T53" fmla="*/ 347 w 347"/>
                <a:gd name="T54" fmla="*/ 128 h 1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7" h="128">
                  <a:moveTo>
                    <a:pt x="0" y="67"/>
                  </a:moveTo>
                  <a:lnTo>
                    <a:pt x="0" y="67"/>
                  </a:lnTo>
                  <a:lnTo>
                    <a:pt x="165" y="128"/>
                  </a:lnTo>
                  <a:lnTo>
                    <a:pt x="335" y="128"/>
                  </a:lnTo>
                  <a:lnTo>
                    <a:pt x="347" y="103"/>
                  </a:lnTo>
                  <a:lnTo>
                    <a:pt x="347" y="91"/>
                  </a:lnTo>
                  <a:lnTo>
                    <a:pt x="341" y="67"/>
                  </a:lnTo>
                  <a:lnTo>
                    <a:pt x="329" y="49"/>
                  </a:lnTo>
                  <a:lnTo>
                    <a:pt x="286" y="0"/>
                  </a:lnTo>
                  <a:lnTo>
                    <a:pt x="116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04" name="Freeform 104"/>
            <p:cNvSpPr>
              <a:spLocks noChangeAspect="1"/>
            </p:cNvSpPr>
            <p:nvPr/>
          </p:nvSpPr>
          <p:spPr bwMode="auto">
            <a:xfrm>
              <a:off x="4371" y="4050"/>
              <a:ext cx="584" cy="67"/>
            </a:xfrm>
            <a:custGeom>
              <a:avLst/>
              <a:gdLst>
                <a:gd name="T0" fmla="*/ 420 w 584"/>
                <a:gd name="T1" fmla="*/ 0 h 67"/>
                <a:gd name="T2" fmla="*/ 420 w 584"/>
                <a:gd name="T3" fmla="*/ 0 h 67"/>
                <a:gd name="T4" fmla="*/ 134 w 584"/>
                <a:gd name="T5" fmla="*/ 6 h 67"/>
                <a:gd name="T6" fmla="*/ 134 w 584"/>
                <a:gd name="T7" fmla="*/ 6 h 67"/>
                <a:gd name="T8" fmla="*/ 0 w 584"/>
                <a:gd name="T9" fmla="*/ 67 h 67"/>
                <a:gd name="T10" fmla="*/ 0 w 584"/>
                <a:gd name="T11" fmla="*/ 67 h 67"/>
                <a:gd name="T12" fmla="*/ 6 w 584"/>
                <a:gd name="T13" fmla="*/ 67 h 67"/>
                <a:gd name="T14" fmla="*/ 578 w 584"/>
                <a:gd name="T15" fmla="*/ 67 h 67"/>
                <a:gd name="T16" fmla="*/ 578 w 584"/>
                <a:gd name="T17" fmla="*/ 67 h 67"/>
                <a:gd name="T18" fmla="*/ 584 w 584"/>
                <a:gd name="T19" fmla="*/ 67 h 67"/>
                <a:gd name="T20" fmla="*/ 584 w 584"/>
                <a:gd name="T21" fmla="*/ 67 h 67"/>
                <a:gd name="T22" fmla="*/ 420 w 584"/>
                <a:gd name="T23" fmla="*/ 0 h 67"/>
                <a:gd name="T24" fmla="*/ 420 w 584"/>
                <a:gd name="T25" fmla="*/ 0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4"/>
                <a:gd name="T40" fmla="*/ 0 h 67"/>
                <a:gd name="T41" fmla="*/ 584 w 584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4" h="67">
                  <a:moveTo>
                    <a:pt x="420" y="0"/>
                  </a:moveTo>
                  <a:lnTo>
                    <a:pt x="420" y="0"/>
                  </a:lnTo>
                  <a:lnTo>
                    <a:pt x="134" y="6"/>
                  </a:lnTo>
                  <a:lnTo>
                    <a:pt x="0" y="67"/>
                  </a:lnTo>
                  <a:lnTo>
                    <a:pt x="6" y="67"/>
                  </a:lnTo>
                  <a:lnTo>
                    <a:pt x="578" y="67"/>
                  </a:lnTo>
                  <a:lnTo>
                    <a:pt x="584" y="67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BEBF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424" name="Group 105"/>
          <p:cNvGrpSpPr>
            <a:grpSpLocks/>
          </p:cNvGrpSpPr>
          <p:nvPr/>
        </p:nvGrpSpPr>
        <p:grpSpPr bwMode="auto">
          <a:xfrm>
            <a:off x="4572000" y="1404938"/>
            <a:ext cx="636588" cy="639762"/>
            <a:chOff x="4424" y="0"/>
            <a:chExt cx="268" cy="268"/>
          </a:xfrm>
        </p:grpSpPr>
        <p:sp>
          <p:nvSpPr>
            <p:cNvPr id="17470" name="Freeform 106"/>
            <p:cNvSpPr>
              <a:spLocks/>
            </p:cNvSpPr>
            <p:nvPr/>
          </p:nvSpPr>
          <p:spPr bwMode="auto">
            <a:xfrm>
              <a:off x="4427" y="3"/>
              <a:ext cx="262" cy="261"/>
            </a:xfrm>
            <a:custGeom>
              <a:avLst/>
              <a:gdLst>
                <a:gd name="T0" fmla="*/ 3 w 554"/>
                <a:gd name="T1" fmla="*/ 2 h 554"/>
                <a:gd name="T2" fmla="*/ 3 w 554"/>
                <a:gd name="T3" fmla="*/ 3 h 554"/>
                <a:gd name="T4" fmla="*/ 0 w 554"/>
                <a:gd name="T5" fmla="*/ 3 h 554"/>
                <a:gd name="T6" fmla="*/ 0 w 554"/>
                <a:gd name="T7" fmla="*/ 2 h 554"/>
                <a:gd name="T8" fmla="*/ 0 w 554"/>
                <a:gd name="T9" fmla="*/ 0 h 554"/>
                <a:gd name="T10" fmla="*/ 0 w 554"/>
                <a:gd name="T11" fmla="*/ 0 h 554"/>
                <a:gd name="T12" fmla="*/ 3 w 554"/>
                <a:gd name="T13" fmla="*/ 0 h 554"/>
                <a:gd name="T14" fmla="*/ 3 w 554"/>
                <a:gd name="T15" fmla="*/ 0 h 554"/>
                <a:gd name="T16" fmla="*/ 3 w 554"/>
                <a:gd name="T17" fmla="*/ 2 h 5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4"/>
                <a:gd name="T28" fmla="*/ 0 h 554"/>
                <a:gd name="T29" fmla="*/ 554 w 554"/>
                <a:gd name="T30" fmla="*/ 554 h 5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4" h="554">
                  <a:moveTo>
                    <a:pt x="554" y="492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9" y="554"/>
                    <a:pt x="0" y="526"/>
                    <a:pt x="0" y="49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9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3"/>
                  </a:cubicBezTo>
                  <a:lnTo>
                    <a:pt x="554" y="492"/>
                  </a:lnTo>
                  <a:close/>
                </a:path>
              </a:pathLst>
            </a:cu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71" name="Freeform 107"/>
            <p:cNvSpPr>
              <a:spLocks noEditPoints="1"/>
            </p:cNvSpPr>
            <p:nvPr/>
          </p:nvSpPr>
          <p:spPr bwMode="auto">
            <a:xfrm>
              <a:off x="4424" y="0"/>
              <a:ext cx="268" cy="268"/>
            </a:xfrm>
            <a:custGeom>
              <a:avLst/>
              <a:gdLst>
                <a:gd name="T0" fmla="*/ 0 w 567"/>
                <a:gd name="T1" fmla="*/ 3 h 567"/>
                <a:gd name="T2" fmla="*/ 0 w 567"/>
                <a:gd name="T3" fmla="*/ 3 h 567"/>
                <a:gd name="T4" fmla="*/ 0 w 567"/>
                <a:gd name="T5" fmla="*/ 0 h 567"/>
                <a:gd name="T6" fmla="*/ 0 w 567"/>
                <a:gd name="T7" fmla="*/ 0 h 567"/>
                <a:gd name="T8" fmla="*/ 3 w 567"/>
                <a:gd name="T9" fmla="*/ 0 h 567"/>
                <a:gd name="T10" fmla="*/ 3 w 567"/>
                <a:gd name="T11" fmla="*/ 0 h 567"/>
                <a:gd name="T12" fmla="*/ 3 w 567"/>
                <a:gd name="T13" fmla="*/ 0 h 567"/>
                <a:gd name="T14" fmla="*/ 3 w 567"/>
                <a:gd name="T15" fmla="*/ 3 h 567"/>
                <a:gd name="T16" fmla="*/ 3 w 567"/>
                <a:gd name="T17" fmla="*/ 3 h 567"/>
                <a:gd name="T18" fmla="*/ 0 w 567"/>
                <a:gd name="T19" fmla="*/ 3 h 567"/>
                <a:gd name="T20" fmla="*/ 0 w 567"/>
                <a:gd name="T21" fmla="*/ 0 h 567"/>
                <a:gd name="T22" fmla="*/ 0 w 567"/>
                <a:gd name="T23" fmla="*/ 3 h 567"/>
                <a:gd name="T24" fmla="*/ 0 w 567"/>
                <a:gd name="T25" fmla="*/ 3 h 567"/>
                <a:gd name="T26" fmla="*/ 3 w 567"/>
                <a:gd name="T27" fmla="*/ 3 h 567"/>
                <a:gd name="T28" fmla="*/ 3 w 567"/>
                <a:gd name="T29" fmla="*/ 3 h 567"/>
                <a:gd name="T30" fmla="*/ 3 w 567"/>
                <a:gd name="T31" fmla="*/ 0 h 567"/>
                <a:gd name="T32" fmla="*/ 3 w 567"/>
                <a:gd name="T33" fmla="*/ 0 h 567"/>
                <a:gd name="T34" fmla="*/ 3 w 567"/>
                <a:gd name="T35" fmla="*/ 0 h 567"/>
                <a:gd name="T36" fmla="*/ 0 w 567"/>
                <a:gd name="T37" fmla="*/ 0 h 567"/>
                <a:gd name="T38" fmla="*/ 0 w 567"/>
                <a:gd name="T39" fmla="*/ 0 h 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7"/>
                <a:gd name="T61" fmla="*/ 0 h 567"/>
                <a:gd name="T62" fmla="*/ 567 w 567"/>
                <a:gd name="T63" fmla="*/ 567 h 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0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8"/>
                    <a:pt x="13" y="69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72" name="Freeform 108"/>
            <p:cNvSpPr>
              <a:spLocks/>
            </p:cNvSpPr>
            <p:nvPr/>
          </p:nvSpPr>
          <p:spPr bwMode="auto">
            <a:xfrm>
              <a:off x="4608" y="65"/>
              <a:ext cx="17" cy="58"/>
            </a:xfrm>
            <a:custGeom>
              <a:avLst/>
              <a:gdLst>
                <a:gd name="T0" fmla="*/ 0 w 36"/>
                <a:gd name="T1" fmla="*/ 0 h 122"/>
                <a:gd name="T2" fmla="*/ 0 w 36"/>
                <a:gd name="T3" fmla="*/ 0 h 122"/>
                <a:gd name="T4" fmla="*/ 0 w 36"/>
                <a:gd name="T5" fmla="*/ 0 h 122"/>
                <a:gd name="T6" fmla="*/ 0 w 36"/>
                <a:gd name="T7" fmla="*/ 0 h 122"/>
                <a:gd name="T8" fmla="*/ 0 w 36"/>
                <a:gd name="T9" fmla="*/ 0 h 122"/>
                <a:gd name="T10" fmla="*/ 0 w 36"/>
                <a:gd name="T11" fmla="*/ 0 h 122"/>
                <a:gd name="T12" fmla="*/ 0 w 36"/>
                <a:gd name="T13" fmla="*/ 0 h 122"/>
                <a:gd name="T14" fmla="*/ 0 w 36"/>
                <a:gd name="T15" fmla="*/ 0 h 122"/>
                <a:gd name="T16" fmla="*/ 0 w 36"/>
                <a:gd name="T17" fmla="*/ 0 h 122"/>
                <a:gd name="T18" fmla="*/ 0 w 36"/>
                <a:gd name="T19" fmla="*/ 0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122"/>
                <a:gd name="T32" fmla="*/ 36 w 36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122">
                  <a:moveTo>
                    <a:pt x="2" y="120"/>
                  </a:moveTo>
                  <a:cubicBezTo>
                    <a:pt x="0" y="117"/>
                    <a:pt x="0" y="113"/>
                    <a:pt x="2" y="111"/>
                  </a:cubicBezTo>
                  <a:cubicBezTo>
                    <a:pt x="15" y="98"/>
                    <a:pt x="23" y="80"/>
                    <a:pt x="23" y="61"/>
                  </a:cubicBezTo>
                  <a:cubicBezTo>
                    <a:pt x="23" y="42"/>
                    <a:pt x="15" y="24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6" y="17"/>
                    <a:pt x="36" y="38"/>
                    <a:pt x="36" y="61"/>
                  </a:cubicBezTo>
                  <a:cubicBezTo>
                    <a:pt x="36" y="84"/>
                    <a:pt x="26" y="105"/>
                    <a:pt x="11" y="120"/>
                  </a:cubicBezTo>
                  <a:cubicBezTo>
                    <a:pt x="10" y="121"/>
                    <a:pt x="8" y="122"/>
                    <a:pt x="7" y="122"/>
                  </a:cubicBezTo>
                  <a:cubicBezTo>
                    <a:pt x="5" y="122"/>
                    <a:pt x="3" y="121"/>
                    <a:pt x="2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73" name="Freeform 109"/>
            <p:cNvSpPr>
              <a:spLocks/>
            </p:cNvSpPr>
            <p:nvPr/>
          </p:nvSpPr>
          <p:spPr bwMode="auto">
            <a:xfrm>
              <a:off x="4618" y="52"/>
              <a:ext cx="22" cy="84"/>
            </a:xfrm>
            <a:custGeom>
              <a:avLst/>
              <a:gdLst>
                <a:gd name="T0" fmla="*/ 0 w 47"/>
                <a:gd name="T1" fmla="*/ 1 h 176"/>
                <a:gd name="T2" fmla="*/ 0 w 47"/>
                <a:gd name="T3" fmla="*/ 1 h 176"/>
                <a:gd name="T4" fmla="*/ 0 w 47"/>
                <a:gd name="T5" fmla="*/ 0 h 176"/>
                <a:gd name="T6" fmla="*/ 0 w 47"/>
                <a:gd name="T7" fmla="*/ 0 h 176"/>
                <a:gd name="T8" fmla="*/ 0 w 47"/>
                <a:gd name="T9" fmla="*/ 0 h 176"/>
                <a:gd name="T10" fmla="*/ 0 w 47"/>
                <a:gd name="T11" fmla="*/ 0 h 176"/>
                <a:gd name="T12" fmla="*/ 0 w 47"/>
                <a:gd name="T13" fmla="*/ 0 h 176"/>
                <a:gd name="T14" fmla="*/ 0 w 47"/>
                <a:gd name="T15" fmla="*/ 1 h 176"/>
                <a:gd name="T16" fmla="*/ 0 w 47"/>
                <a:gd name="T17" fmla="*/ 1 h 176"/>
                <a:gd name="T18" fmla="*/ 0 w 47"/>
                <a:gd name="T19" fmla="*/ 1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176"/>
                <a:gd name="T32" fmla="*/ 47 w 47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176">
                  <a:moveTo>
                    <a:pt x="2" y="174"/>
                  </a:moveTo>
                  <a:cubicBezTo>
                    <a:pt x="0" y="171"/>
                    <a:pt x="0" y="167"/>
                    <a:pt x="2" y="165"/>
                  </a:cubicBezTo>
                  <a:cubicBezTo>
                    <a:pt x="22" y="145"/>
                    <a:pt x="34" y="118"/>
                    <a:pt x="34" y="88"/>
                  </a:cubicBezTo>
                  <a:cubicBezTo>
                    <a:pt x="34" y="58"/>
                    <a:pt x="22" y="31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33" y="24"/>
                    <a:pt x="47" y="55"/>
                    <a:pt x="47" y="88"/>
                  </a:cubicBezTo>
                  <a:cubicBezTo>
                    <a:pt x="47" y="122"/>
                    <a:pt x="33" y="152"/>
                    <a:pt x="12" y="174"/>
                  </a:cubicBezTo>
                  <a:cubicBezTo>
                    <a:pt x="10" y="175"/>
                    <a:pt x="9" y="176"/>
                    <a:pt x="7" y="176"/>
                  </a:cubicBezTo>
                  <a:cubicBezTo>
                    <a:pt x="5" y="176"/>
                    <a:pt x="4" y="175"/>
                    <a:pt x="2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74" name="Freeform 110"/>
            <p:cNvSpPr>
              <a:spLocks/>
            </p:cNvSpPr>
            <p:nvPr/>
          </p:nvSpPr>
          <p:spPr bwMode="auto">
            <a:xfrm>
              <a:off x="4629" y="39"/>
              <a:ext cx="27" cy="109"/>
            </a:xfrm>
            <a:custGeom>
              <a:avLst/>
              <a:gdLst>
                <a:gd name="T0" fmla="*/ 0 w 58"/>
                <a:gd name="T1" fmla="*/ 1 h 231"/>
                <a:gd name="T2" fmla="*/ 0 w 58"/>
                <a:gd name="T3" fmla="*/ 1 h 231"/>
                <a:gd name="T4" fmla="*/ 0 w 58"/>
                <a:gd name="T5" fmla="*/ 0 h 231"/>
                <a:gd name="T6" fmla="*/ 0 w 58"/>
                <a:gd name="T7" fmla="*/ 0 h 231"/>
                <a:gd name="T8" fmla="*/ 0 w 58"/>
                <a:gd name="T9" fmla="*/ 0 h 231"/>
                <a:gd name="T10" fmla="*/ 0 w 58"/>
                <a:gd name="T11" fmla="*/ 0 h 231"/>
                <a:gd name="T12" fmla="*/ 0 w 58"/>
                <a:gd name="T13" fmla="*/ 0 h 231"/>
                <a:gd name="T14" fmla="*/ 0 w 58"/>
                <a:gd name="T15" fmla="*/ 1 h 231"/>
                <a:gd name="T16" fmla="*/ 0 w 58"/>
                <a:gd name="T17" fmla="*/ 1 h 231"/>
                <a:gd name="T18" fmla="*/ 0 w 58"/>
                <a:gd name="T19" fmla="*/ 1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31"/>
                <a:gd name="T32" fmla="*/ 58 w 58"/>
                <a:gd name="T33" fmla="*/ 231 h 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31">
                  <a:moveTo>
                    <a:pt x="2" y="229"/>
                  </a:moveTo>
                  <a:cubicBezTo>
                    <a:pt x="0" y="226"/>
                    <a:pt x="0" y="222"/>
                    <a:pt x="2" y="220"/>
                  </a:cubicBezTo>
                  <a:cubicBezTo>
                    <a:pt x="29" y="193"/>
                    <a:pt x="45" y="157"/>
                    <a:pt x="45" y="116"/>
                  </a:cubicBezTo>
                  <a:cubicBezTo>
                    <a:pt x="45" y="75"/>
                    <a:pt x="29" y="39"/>
                    <a:pt x="2" y="12"/>
                  </a:cubicBezTo>
                  <a:cubicBezTo>
                    <a:pt x="0" y="10"/>
                    <a:pt x="0" y="6"/>
                    <a:pt x="2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1" y="32"/>
                    <a:pt x="58" y="72"/>
                    <a:pt x="58" y="116"/>
                  </a:cubicBezTo>
                  <a:cubicBezTo>
                    <a:pt x="58" y="160"/>
                    <a:pt x="41" y="200"/>
                    <a:pt x="12" y="229"/>
                  </a:cubicBezTo>
                  <a:cubicBezTo>
                    <a:pt x="10" y="230"/>
                    <a:pt x="9" y="231"/>
                    <a:pt x="7" y="231"/>
                  </a:cubicBezTo>
                  <a:cubicBezTo>
                    <a:pt x="5" y="231"/>
                    <a:pt x="4" y="230"/>
                    <a:pt x="2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75" name="Freeform 111"/>
            <p:cNvSpPr>
              <a:spLocks/>
            </p:cNvSpPr>
            <p:nvPr/>
          </p:nvSpPr>
          <p:spPr bwMode="auto">
            <a:xfrm>
              <a:off x="4639" y="26"/>
              <a:ext cx="33" cy="135"/>
            </a:xfrm>
            <a:custGeom>
              <a:avLst/>
              <a:gdLst>
                <a:gd name="T0" fmla="*/ 0 w 70"/>
                <a:gd name="T1" fmla="*/ 1 h 285"/>
                <a:gd name="T2" fmla="*/ 0 w 70"/>
                <a:gd name="T3" fmla="*/ 1 h 285"/>
                <a:gd name="T4" fmla="*/ 0 w 70"/>
                <a:gd name="T5" fmla="*/ 0 h 285"/>
                <a:gd name="T6" fmla="*/ 0 w 70"/>
                <a:gd name="T7" fmla="*/ 0 h 285"/>
                <a:gd name="T8" fmla="*/ 0 w 70"/>
                <a:gd name="T9" fmla="*/ 0 h 285"/>
                <a:gd name="T10" fmla="*/ 0 w 70"/>
                <a:gd name="T11" fmla="*/ 0 h 285"/>
                <a:gd name="T12" fmla="*/ 0 w 70"/>
                <a:gd name="T13" fmla="*/ 0 h 285"/>
                <a:gd name="T14" fmla="*/ 0 w 70"/>
                <a:gd name="T15" fmla="*/ 1 h 285"/>
                <a:gd name="T16" fmla="*/ 0 w 70"/>
                <a:gd name="T17" fmla="*/ 1 h 285"/>
                <a:gd name="T18" fmla="*/ 0 w 70"/>
                <a:gd name="T19" fmla="*/ 1 h 2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285"/>
                <a:gd name="T32" fmla="*/ 70 w 70"/>
                <a:gd name="T33" fmla="*/ 285 h 2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285">
                  <a:moveTo>
                    <a:pt x="3" y="283"/>
                  </a:moveTo>
                  <a:cubicBezTo>
                    <a:pt x="0" y="281"/>
                    <a:pt x="0" y="276"/>
                    <a:pt x="3" y="274"/>
                  </a:cubicBezTo>
                  <a:cubicBezTo>
                    <a:pt x="36" y="240"/>
                    <a:pt x="57" y="194"/>
                    <a:pt x="57" y="143"/>
                  </a:cubicBezTo>
                  <a:cubicBezTo>
                    <a:pt x="57" y="92"/>
                    <a:pt x="36" y="46"/>
                    <a:pt x="3" y="12"/>
                  </a:cubicBezTo>
                  <a:cubicBezTo>
                    <a:pt x="0" y="10"/>
                    <a:pt x="0" y="5"/>
                    <a:pt x="3" y="3"/>
                  </a:cubicBezTo>
                  <a:cubicBezTo>
                    <a:pt x="5" y="0"/>
                    <a:pt x="9" y="0"/>
                    <a:pt x="12" y="3"/>
                  </a:cubicBezTo>
                  <a:cubicBezTo>
                    <a:pt x="48" y="39"/>
                    <a:pt x="70" y="88"/>
                    <a:pt x="70" y="143"/>
                  </a:cubicBezTo>
                  <a:cubicBezTo>
                    <a:pt x="70" y="198"/>
                    <a:pt x="48" y="247"/>
                    <a:pt x="12" y="283"/>
                  </a:cubicBezTo>
                  <a:cubicBezTo>
                    <a:pt x="11" y="284"/>
                    <a:pt x="9" y="285"/>
                    <a:pt x="7" y="285"/>
                  </a:cubicBezTo>
                  <a:cubicBezTo>
                    <a:pt x="6" y="285"/>
                    <a:pt x="4" y="284"/>
                    <a:pt x="3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76" name="Oval 112"/>
            <p:cNvSpPr>
              <a:spLocks noChangeArrowheads="1"/>
            </p:cNvSpPr>
            <p:nvPr/>
          </p:nvSpPr>
          <p:spPr bwMode="auto">
            <a:xfrm>
              <a:off x="4519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Freeform 113"/>
            <p:cNvSpPr>
              <a:spLocks/>
            </p:cNvSpPr>
            <p:nvPr/>
          </p:nvSpPr>
          <p:spPr bwMode="auto">
            <a:xfrm>
              <a:off x="4530" y="73"/>
              <a:ext cx="21" cy="40"/>
            </a:xfrm>
            <a:custGeom>
              <a:avLst/>
              <a:gdLst>
                <a:gd name="T0" fmla="*/ 0 w 43"/>
                <a:gd name="T1" fmla="*/ 0 h 85"/>
                <a:gd name="T2" fmla="*/ 0 w 43"/>
                <a:gd name="T3" fmla="*/ 0 h 85"/>
                <a:gd name="T4" fmla="*/ 0 w 43"/>
                <a:gd name="T5" fmla="*/ 0 h 85"/>
                <a:gd name="T6" fmla="*/ 0 w 43"/>
                <a:gd name="T7" fmla="*/ 0 h 85"/>
                <a:gd name="T8" fmla="*/ 0 w 43"/>
                <a:gd name="T9" fmla="*/ 0 h 85"/>
                <a:gd name="T10" fmla="*/ 0 w 43"/>
                <a:gd name="T11" fmla="*/ 0 h 85"/>
                <a:gd name="T12" fmla="*/ 0 w 43"/>
                <a:gd name="T13" fmla="*/ 0 h 85"/>
                <a:gd name="T14" fmla="*/ 0 w 43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85"/>
                <a:gd name="T26" fmla="*/ 43 w 43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85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" y="2"/>
                    <a:pt x="16" y="20"/>
                    <a:pt x="16" y="43"/>
                  </a:cubicBezTo>
                  <a:cubicBezTo>
                    <a:pt x="16" y="66"/>
                    <a:pt x="9" y="85"/>
                    <a:pt x="0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35" y="85"/>
                    <a:pt x="43" y="66"/>
                    <a:pt x="43" y="43"/>
                  </a:cubicBezTo>
                  <a:cubicBezTo>
                    <a:pt x="43" y="19"/>
                    <a:pt x="35" y="0"/>
                    <a:pt x="2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78" name="Oval 114"/>
            <p:cNvSpPr>
              <a:spLocks noChangeArrowheads="1"/>
            </p:cNvSpPr>
            <p:nvPr/>
          </p:nvSpPr>
          <p:spPr bwMode="auto">
            <a:xfrm>
              <a:off x="4585" y="73"/>
              <a:ext cx="15" cy="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Freeform 115"/>
            <p:cNvSpPr>
              <a:spLocks/>
            </p:cNvSpPr>
            <p:nvPr/>
          </p:nvSpPr>
          <p:spPr bwMode="auto">
            <a:xfrm>
              <a:off x="4569" y="73"/>
              <a:ext cx="19" cy="40"/>
            </a:xfrm>
            <a:custGeom>
              <a:avLst/>
              <a:gdLst>
                <a:gd name="T0" fmla="*/ 0 w 42"/>
                <a:gd name="T1" fmla="*/ 0 h 85"/>
                <a:gd name="T2" fmla="*/ 0 w 42"/>
                <a:gd name="T3" fmla="*/ 0 h 85"/>
                <a:gd name="T4" fmla="*/ 0 w 42"/>
                <a:gd name="T5" fmla="*/ 0 h 85"/>
                <a:gd name="T6" fmla="*/ 0 w 42"/>
                <a:gd name="T7" fmla="*/ 0 h 85"/>
                <a:gd name="T8" fmla="*/ 0 w 42"/>
                <a:gd name="T9" fmla="*/ 0 h 85"/>
                <a:gd name="T10" fmla="*/ 0 w 42"/>
                <a:gd name="T11" fmla="*/ 0 h 85"/>
                <a:gd name="T12" fmla="*/ 0 w 42"/>
                <a:gd name="T13" fmla="*/ 0 h 85"/>
                <a:gd name="T14" fmla="*/ 0 w 42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85"/>
                <a:gd name="T26" fmla="*/ 42 w 42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85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2"/>
                    <a:pt x="26" y="20"/>
                    <a:pt x="26" y="43"/>
                  </a:cubicBezTo>
                  <a:cubicBezTo>
                    <a:pt x="26" y="66"/>
                    <a:pt x="34" y="85"/>
                    <a:pt x="42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7" y="85"/>
                    <a:pt x="0" y="66"/>
                    <a:pt x="0" y="43"/>
                  </a:cubicBezTo>
                  <a:cubicBezTo>
                    <a:pt x="0" y="19"/>
                    <a:pt x="7" y="0"/>
                    <a:pt x="1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80" name="Freeform 116"/>
            <p:cNvSpPr>
              <a:spLocks/>
            </p:cNvSpPr>
            <p:nvPr/>
          </p:nvSpPr>
          <p:spPr bwMode="auto">
            <a:xfrm>
              <a:off x="4494" y="65"/>
              <a:ext cx="17" cy="58"/>
            </a:xfrm>
            <a:custGeom>
              <a:avLst/>
              <a:gdLst>
                <a:gd name="T0" fmla="*/ 0 w 36"/>
                <a:gd name="T1" fmla="*/ 0 h 122"/>
                <a:gd name="T2" fmla="*/ 0 w 36"/>
                <a:gd name="T3" fmla="*/ 0 h 122"/>
                <a:gd name="T4" fmla="*/ 0 w 36"/>
                <a:gd name="T5" fmla="*/ 0 h 122"/>
                <a:gd name="T6" fmla="*/ 0 w 36"/>
                <a:gd name="T7" fmla="*/ 0 h 122"/>
                <a:gd name="T8" fmla="*/ 0 w 36"/>
                <a:gd name="T9" fmla="*/ 0 h 122"/>
                <a:gd name="T10" fmla="*/ 0 w 36"/>
                <a:gd name="T11" fmla="*/ 0 h 122"/>
                <a:gd name="T12" fmla="*/ 0 w 36"/>
                <a:gd name="T13" fmla="*/ 0 h 122"/>
                <a:gd name="T14" fmla="*/ 0 w 36"/>
                <a:gd name="T15" fmla="*/ 0 h 122"/>
                <a:gd name="T16" fmla="*/ 0 w 36"/>
                <a:gd name="T17" fmla="*/ 0 h 122"/>
                <a:gd name="T18" fmla="*/ 0 w 36"/>
                <a:gd name="T19" fmla="*/ 0 h 122"/>
                <a:gd name="T20" fmla="*/ 0 w 36"/>
                <a:gd name="T21" fmla="*/ 0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22"/>
                <a:gd name="T35" fmla="*/ 36 w 36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22">
                  <a:moveTo>
                    <a:pt x="24" y="120"/>
                  </a:moveTo>
                  <a:cubicBezTo>
                    <a:pt x="9" y="105"/>
                    <a:pt x="0" y="84"/>
                    <a:pt x="0" y="61"/>
                  </a:cubicBezTo>
                  <a:cubicBezTo>
                    <a:pt x="0" y="38"/>
                    <a:pt x="9" y="17"/>
                    <a:pt x="24" y="2"/>
                  </a:cubicBezTo>
                  <a:cubicBezTo>
                    <a:pt x="27" y="0"/>
                    <a:pt x="31" y="0"/>
                    <a:pt x="34" y="2"/>
                  </a:cubicBezTo>
                  <a:cubicBezTo>
                    <a:pt x="36" y="5"/>
                    <a:pt x="36" y="9"/>
                    <a:pt x="34" y="11"/>
                  </a:cubicBezTo>
                  <a:cubicBezTo>
                    <a:pt x="21" y="24"/>
                    <a:pt x="13" y="42"/>
                    <a:pt x="13" y="61"/>
                  </a:cubicBezTo>
                  <a:cubicBezTo>
                    <a:pt x="13" y="80"/>
                    <a:pt x="21" y="98"/>
                    <a:pt x="34" y="111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113"/>
                    <a:pt x="36" y="117"/>
                    <a:pt x="34" y="120"/>
                  </a:cubicBezTo>
                  <a:cubicBezTo>
                    <a:pt x="32" y="121"/>
                    <a:pt x="31" y="122"/>
                    <a:pt x="29" y="122"/>
                  </a:cubicBezTo>
                  <a:cubicBezTo>
                    <a:pt x="27" y="122"/>
                    <a:pt x="26" y="121"/>
                    <a:pt x="24" y="1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81" name="Freeform 117"/>
            <p:cNvSpPr>
              <a:spLocks/>
            </p:cNvSpPr>
            <p:nvPr/>
          </p:nvSpPr>
          <p:spPr bwMode="auto">
            <a:xfrm>
              <a:off x="4479" y="52"/>
              <a:ext cx="22" cy="84"/>
            </a:xfrm>
            <a:custGeom>
              <a:avLst/>
              <a:gdLst>
                <a:gd name="T0" fmla="*/ 0 w 47"/>
                <a:gd name="T1" fmla="*/ 1 h 176"/>
                <a:gd name="T2" fmla="*/ 0 w 47"/>
                <a:gd name="T3" fmla="*/ 0 h 176"/>
                <a:gd name="T4" fmla="*/ 0 w 47"/>
                <a:gd name="T5" fmla="*/ 0 h 176"/>
                <a:gd name="T6" fmla="*/ 0 w 47"/>
                <a:gd name="T7" fmla="*/ 0 h 176"/>
                <a:gd name="T8" fmla="*/ 0 w 47"/>
                <a:gd name="T9" fmla="*/ 0 h 176"/>
                <a:gd name="T10" fmla="*/ 0 w 47"/>
                <a:gd name="T11" fmla="*/ 0 h 176"/>
                <a:gd name="T12" fmla="*/ 0 w 47"/>
                <a:gd name="T13" fmla="*/ 0 h 176"/>
                <a:gd name="T14" fmla="*/ 0 w 47"/>
                <a:gd name="T15" fmla="*/ 1 h 176"/>
                <a:gd name="T16" fmla="*/ 0 w 47"/>
                <a:gd name="T17" fmla="*/ 1 h 176"/>
                <a:gd name="T18" fmla="*/ 0 w 47"/>
                <a:gd name="T19" fmla="*/ 1 h 176"/>
                <a:gd name="T20" fmla="*/ 0 w 47"/>
                <a:gd name="T21" fmla="*/ 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176"/>
                <a:gd name="T35" fmla="*/ 47 w 47"/>
                <a:gd name="T36" fmla="*/ 176 h 1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176">
                  <a:moveTo>
                    <a:pt x="35" y="174"/>
                  </a:moveTo>
                  <a:cubicBezTo>
                    <a:pt x="13" y="152"/>
                    <a:pt x="0" y="122"/>
                    <a:pt x="0" y="88"/>
                  </a:cubicBezTo>
                  <a:cubicBezTo>
                    <a:pt x="0" y="55"/>
                    <a:pt x="13" y="24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8" y="0"/>
                    <a:pt x="42" y="0"/>
                    <a:pt x="44" y="2"/>
                  </a:cubicBezTo>
                  <a:cubicBezTo>
                    <a:pt x="47" y="5"/>
                    <a:pt x="47" y="9"/>
                    <a:pt x="44" y="11"/>
                  </a:cubicBezTo>
                  <a:cubicBezTo>
                    <a:pt x="25" y="31"/>
                    <a:pt x="13" y="58"/>
                    <a:pt x="13" y="88"/>
                  </a:cubicBezTo>
                  <a:cubicBezTo>
                    <a:pt x="13" y="118"/>
                    <a:pt x="25" y="145"/>
                    <a:pt x="44" y="165"/>
                  </a:cubicBezTo>
                  <a:cubicBezTo>
                    <a:pt x="47" y="167"/>
                    <a:pt x="47" y="171"/>
                    <a:pt x="44" y="174"/>
                  </a:cubicBezTo>
                  <a:cubicBezTo>
                    <a:pt x="43" y="175"/>
                    <a:pt x="42" y="176"/>
                    <a:pt x="40" y="176"/>
                  </a:cubicBezTo>
                  <a:cubicBezTo>
                    <a:pt x="38" y="176"/>
                    <a:pt x="37" y="175"/>
                    <a:pt x="35" y="1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82" name="Freeform 118"/>
            <p:cNvSpPr>
              <a:spLocks/>
            </p:cNvSpPr>
            <p:nvPr/>
          </p:nvSpPr>
          <p:spPr bwMode="auto">
            <a:xfrm>
              <a:off x="4463" y="39"/>
              <a:ext cx="28" cy="109"/>
            </a:xfrm>
            <a:custGeom>
              <a:avLst/>
              <a:gdLst>
                <a:gd name="T0" fmla="*/ 0 w 59"/>
                <a:gd name="T1" fmla="*/ 1 h 231"/>
                <a:gd name="T2" fmla="*/ 0 w 59"/>
                <a:gd name="T3" fmla="*/ 0 h 231"/>
                <a:gd name="T4" fmla="*/ 0 w 59"/>
                <a:gd name="T5" fmla="*/ 0 h 231"/>
                <a:gd name="T6" fmla="*/ 0 w 59"/>
                <a:gd name="T7" fmla="*/ 0 h 231"/>
                <a:gd name="T8" fmla="*/ 0 w 59"/>
                <a:gd name="T9" fmla="*/ 0 h 231"/>
                <a:gd name="T10" fmla="*/ 0 w 59"/>
                <a:gd name="T11" fmla="*/ 0 h 231"/>
                <a:gd name="T12" fmla="*/ 0 w 59"/>
                <a:gd name="T13" fmla="*/ 1 h 231"/>
                <a:gd name="T14" fmla="*/ 0 w 59"/>
                <a:gd name="T15" fmla="*/ 1 h 231"/>
                <a:gd name="T16" fmla="*/ 0 w 59"/>
                <a:gd name="T17" fmla="*/ 1 h 231"/>
                <a:gd name="T18" fmla="*/ 0 w 59"/>
                <a:gd name="T19" fmla="*/ 1 h 231"/>
                <a:gd name="T20" fmla="*/ 0 w 59"/>
                <a:gd name="T21" fmla="*/ 1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231"/>
                <a:gd name="T35" fmla="*/ 59 w 59"/>
                <a:gd name="T36" fmla="*/ 231 h 2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231">
                  <a:moveTo>
                    <a:pt x="47" y="229"/>
                  </a:moveTo>
                  <a:cubicBezTo>
                    <a:pt x="18" y="200"/>
                    <a:pt x="0" y="160"/>
                    <a:pt x="0" y="116"/>
                  </a:cubicBezTo>
                  <a:cubicBezTo>
                    <a:pt x="0" y="72"/>
                    <a:pt x="18" y="32"/>
                    <a:pt x="47" y="3"/>
                  </a:cubicBezTo>
                  <a:cubicBezTo>
                    <a:pt x="50" y="0"/>
                    <a:pt x="54" y="0"/>
                    <a:pt x="56" y="3"/>
                  </a:cubicBezTo>
                  <a:cubicBezTo>
                    <a:pt x="59" y="6"/>
                    <a:pt x="59" y="10"/>
                    <a:pt x="56" y="12"/>
                  </a:cubicBezTo>
                  <a:cubicBezTo>
                    <a:pt x="30" y="39"/>
                    <a:pt x="13" y="75"/>
                    <a:pt x="13" y="116"/>
                  </a:cubicBezTo>
                  <a:cubicBezTo>
                    <a:pt x="13" y="157"/>
                    <a:pt x="30" y="193"/>
                    <a:pt x="56" y="220"/>
                  </a:cubicBezTo>
                  <a:cubicBezTo>
                    <a:pt x="56" y="220"/>
                    <a:pt x="56" y="220"/>
                    <a:pt x="56" y="220"/>
                  </a:cubicBezTo>
                  <a:cubicBezTo>
                    <a:pt x="59" y="222"/>
                    <a:pt x="59" y="226"/>
                    <a:pt x="56" y="229"/>
                  </a:cubicBezTo>
                  <a:cubicBezTo>
                    <a:pt x="55" y="230"/>
                    <a:pt x="53" y="231"/>
                    <a:pt x="52" y="231"/>
                  </a:cubicBezTo>
                  <a:cubicBezTo>
                    <a:pt x="50" y="231"/>
                    <a:pt x="48" y="230"/>
                    <a:pt x="47" y="2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83" name="Freeform 119"/>
            <p:cNvSpPr>
              <a:spLocks/>
            </p:cNvSpPr>
            <p:nvPr/>
          </p:nvSpPr>
          <p:spPr bwMode="auto">
            <a:xfrm>
              <a:off x="4447" y="26"/>
              <a:ext cx="33" cy="135"/>
            </a:xfrm>
            <a:custGeom>
              <a:avLst/>
              <a:gdLst>
                <a:gd name="T0" fmla="*/ 0 w 70"/>
                <a:gd name="T1" fmla="*/ 1 h 285"/>
                <a:gd name="T2" fmla="*/ 0 w 70"/>
                <a:gd name="T3" fmla="*/ 0 h 285"/>
                <a:gd name="T4" fmla="*/ 0 w 70"/>
                <a:gd name="T5" fmla="*/ 0 h 285"/>
                <a:gd name="T6" fmla="*/ 0 w 70"/>
                <a:gd name="T7" fmla="*/ 0 h 285"/>
                <a:gd name="T8" fmla="*/ 0 w 70"/>
                <a:gd name="T9" fmla="*/ 0 h 285"/>
                <a:gd name="T10" fmla="*/ 0 w 70"/>
                <a:gd name="T11" fmla="*/ 0 h 285"/>
                <a:gd name="T12" fmla="*/ 0 w 70"/>
                <a:gd name="T13" fmla="*/ 0 h 285"/>
                <a:gd name="T14" fmla="*/ 0 w 70"/>
                <a:gd name="T15" fmla="*/ 1 h 285"/>
                <a:gd name="T16" fmla="*/ 0 w 70"/>
                <a:gd name="T17" fmla="*/ 1 h 285"/>
                <a:gd name="T18" fmla="*/ 0 w 70"/>
                <a:gd name="T19" fmla="*/ 1 h 285"/>
                <a:gd name="T20" fmla="*/ 0 w 70"/>
                <a:gd name="T21" fmla="*/ 1 h 2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285"/>
                <a:gd name="T35" fmla="*/ 70 w 70"/>
                <a:gd name="T36" fmla="*/ 285 h 2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285">
                  <a:moveTo>
                    <a:pt x="58" y="283"/>
                  </a:moveTo>
                  <a:cubicBezTo>
                    <a:pt x="22" y="247"/>
                    <a:pt x="0" y="198"/>
                    <a:pt x="0" y="143"/>
                  </a:cubicBezTo>
                  <a:cubicBezTo>
                    <a:pt x="0" y="88"/>
                    <a:pt x="22" y="39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3"/>
                  </a:cubicBezTo>
                  <a:cubicBezTo>
                    <a:pt x="70" y="5"/>
                    <a:pt x="70" y="10"/>
                    <a:pt x="67" y="12"/>
                  </a:cubicBezTo>
                  <a:cubicBezTo>
                    <a:pt x="34" y="46"/>
                    <a:pt x="13" y="92"/>
                    <a:pt x="13" y="143"/>
                  </a:cubicBezTo>
                  <a:cubicBezTo>
                    <a:pt x="13" y="194"/>
                    <a:pt x="34" y="240"/>
                    <a:pt x="67" y="274"/>
                  </a:cubicBezTo>
                  <a:cubicBezTo>
                    <a:pt x="70" y="276"/>
                    <a:pt x="70" y="281"/>
                    <a:pt x="67" y="283"/>
                  </a:cubicBezTo>
                  <a:cubicBezTo>
                    <a:pt x="66" y="284"/>
                    <a:pt x="64" y="285"/>
                    <a:pt x="62" y="285"/>
                  </a:cubicBezTo>
                  <a:cubicBezTo>
                    <a:pt x="61" y="285"/>
                    <a:pt x="59" y="284"/>
                    <a:pt x="58" y="2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84" name="Freeform 120"/>
            <p:cNvSpPr>
              <a:spLocks/>
            </p:cNvSpPr>
            <p:nvPr/>
          </p:nvSpPr>
          <p:spPr bwMode="auto">
            <a:xfrm>
              <a:off x="4538" y="86"/>
              <a:ext cx="43" cy="164"/>
            </a:xfrm>
            <a:custGeom>
              <a:avLst/>
              <a:gdLst>
                <a:gd name="T0" fmla="*/ 0 w 91"/>
                <a:gd name="T1" fmla="*/ 1 h 346"/>
                <a:gd name="T2" fmla="*/ 0 w 91"/>
                <a:gd name="T3" fmla="*/ 0 h 346"/>
                <a:gd name="T4" fmla="*/ 0 w 91"/>
                <a:gd name="T5" fmla="*/ 0 h 346"/>
                <a:gd name="T6" fmla="*/ 0 w 91"/>
                <a:gd name="T7" fmla="*/ 0 h 346"/>
                <a:gd name="T8" fmla="*/ 0 w 91"/>
                <a:gd name="T9" fmla="*/ 1 h 346"/>
                <a:gd name="T10" fmla="*/ 0 w 91"/>
                <a:gd name="T11" fmla="*/ 2 h 346"/>
                <a:gd name="T12" fmla="*/ 0 w 91"/>
                <a:gd name="T13" fmla="*/ 2 h 346"/>
                <a:gd name="T14" fmla="*/ 0 w 91"/>
                <a:gd name="T15" fmla="*/ 1 h 346"/>
                <a:gd name="T16" fmla="*/ 0 w 91"/>
                <a:gd name="T17" fmla="*/ 2 h 346"/>
                <a:gd name="T18" fmla="*/ 0 w 91"/>
                <a:gd name="T19" fmla="*/ 2 h 346"/>
                <a:gd name="T20" fmla="*/ 0 w 91"/>
                <a:gd name="T21" fmla="*/ 1 h 346"/>
                <a:gd name="T22" fmla="*/ 0 w 91"/>
                <a:gd name="T23" fmla="*/ 2 h 346"/>
                <a:gd name="T24" fmla="*/ 0 w 91"/>
                <a:gd name="T25" fmla="*/ 2 h 346"/>
                <a:gd name="T26" fmla="*/ 0 w 91"/>
                <a:gd name="T27" fmla="*/ 1 h 346"/>
                <a:gd name="T28" fmla="*/ 0 w 91"/>
                <a:gd name="T29" fmla="*/ 1 h 3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346"/>
                <a:gd name="T47" fmla="*/ 91 w 91"/>
                <a:gd name="T48" fmla="*/ 346 h 3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346">
                  <a:moveTo>
                    <a:pt x="53" y="173"/>
                  </a:move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0" y="0"/>
                    <a:pt x="46" y="0"/>
                  </a:cubicBezTo>
                  <a:cubicBezTo>
                    <a:pt x="43" y="0"/>
                    <a:pt x="40" y="3"/>
                    <a:pt x="40" y="6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13" y="346"/>
                    <a:pt x="13" y="346"/>
                    <a:pt x="13" y="346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40" y="346"/>
                    <a:pt x="40" y="346"/>
                    <a:pt x="40" y="346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78" y="346"/>
                    <a:pt x="78" y="346"/>
                    <a:pt x="78" y="346"/>
                  </a:cubicBezTo>
                  <a:cubicBezTo>
                    <a:pt x="91" y="346"/>
                    <a:pt x="91" y="346"/>
                    <a:pt x="91" y="346"/>
                  </a:cubicBezTo>
                  <a:cubicBezTo>
                    <a:pt x="53" y="174"/>
                    <a:pt x="53" y="174"/>
                    <a:pt x="53" y="174"/>
                  </a:cubicBezTo>
                  <a:lnTo>
                    <a:pt x="53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425" name="Line 121"/>
          <p:cNvSpPr>
            <a:spLocks noChangeShapeType="1"/>
          </p:cNvSpPr>
          <p:nvPr/>
        </p:nvSpPr>
        <p:spPr bwMode="auto">
          <a:xfrm>
            <a:off x="3376613" y="1725613"/>
            <a:ext cx="1189037" cy="0"/>
          </a:xfrm>
          <a:prstGeom prst="line">
            <a:avLst/>
          </a:prstGeom>
          <a:noFill/>
          <a:ln w="28575">
            <a:solidFill>
              <a:srgbClr val="34C333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7426" name="Group 122"/>
          <p:cNvGrpSpPr>
            <a:grpSpLocks/>
          </p:cNvGrpSpPr>
          <p:nvPr/>
        </p:nvGrpSpPr>
        <p:grpSpPr bwMode="auto">
          <a:xfrm>
            <a:off x="8043863" y="1411288"/>
            <a:ext cx="627062" cy="627062"/>
            <a:chOff x="5028" y="5227"/>
            <a:chExt cx="268" cy="268"/>
          </a:xfrm>
        </p:grpSpPr>
        <p:sp>
          <p:nvSpPr>
            <p:cNvPr id="17453" name="Freeform 123"/>
            <p:cNvSpPr>
              <a:spLocks/>
            </p:cNvSpPr>
            <p:nvPr/>
          </p:nvSpPr>
          <p:spPr bwMode="auto">
            <a:xfrm>
              <a:off x="5032" y="5231"/>
              <a:ext cx="261" cy="261"/>
            </a:xfrm>
            <a:custGeom>
              <a:avLst/>
              <a:gdLst>
                <a:gd name="T0" fmla="*/ 3 w 554"/>
                <a:gd name="T1" fmla="*/ 2 h 554"/>
                <a:gd name="T2" fmla="*/ 2 w 554"/>
                <a:gd name="T3" fmla="*/ 3 h 554"/>
                <a:gd name="T4" fmla="*/ 0 w 554"/>
                <a:gd name="T5" fmla="*/ 3 h 554"/>
                <a:gd name="T6" fmla="*/ 0 w 554"/>
                <a:gd name="T7" fmla="*/ 2 h 554"/>
                <a:gd name="T8" fmla="*/ 0 w 554"/>
                <a:gd name="T9" fmla="*/ 0 h 554"/>
                <a:gd name="T10" fmla="*/ 0 w 554"/>
                <a:gd name="T11" fmla="*/ 0 h 554"/>
                <a:gd name="T12" fmla="*/ 2 w 554"/>
                <a:gd name="T13" fmla="*/ 0 h 554"/>
                <a:gd name="T14" fmla="*/ 3 w 554"/>
                <a:gd name="T15" fmla="*/ 0 h 554"/>
                <a:gd name="T16" fmla="*/ 3 w 554"/>
                <a:gd name="T17" fmla="*/ 2 h 5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4"/>
                <a:gd name="T28" fmla="*/ 0 h 554"/>
                <a:gd name="T29" fmla="*/ 554 w 554"/>
                <a:gd name="T30" fmla="*/ 554 h 5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4" h="554">
                  <a:moveTo>
                    <a:pt x="554" y="491"/>
                  </a:moveTo>
                  <a:cubicBezTo>
                    <a:pt x="554" y="526"/>
                    <a:pt x="526" y="554"/>
                    <a:pt x="491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8" y="554"/>
                    <a:pt x="0" y="526"/>
                    <a:pt x="0" y="49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526" y="0"/>
                    <a:pt x="554" y="28"/>
                    <a:pt x="554" y="62"/>
                  </a:cubicBezTo>
                  <a:lnTo>
                    <a:pt x="554" y="491"/>
                  </a:lnTo>
                  <a:close/>
                </a:path>
              </a:pathLst>
            </a:cu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54" name="Freeform 124"/>
            <p:cNvSpPr>
              <a:spLocks noEditPoints="1"/>
            </p:cNvSpPr>
            <p:nvPr/>
          </p:nvSpPr>
          <p:spPr bwMode="auto">
            <a:xfrm>
              <a:off x="5028" y="5227"/>
              <a:ext cx="268" cy="268"/>
            </a:xfrm>
            <a:custGeom>
              <a:avLst/>
              <a:gdLst>
                <a:gd name="T0" fmla="*/ 0 w 567"/>
                <a:gd name="T1" fmla="*/ 3 h 567"/>
                <a:gd name="T2" fmla="*/ 0 w 567"/>
                <a:gd name="T3" fmla="*/ 3 h 567"/>
                <a:gd name="T4" fmla="*/ 0 w 567"/>
                <a:gd name="T5" fmla="*/ 0 h 567"/>
                <a:gd name="T6" fmla="*/ 0 w 567"/>
                <a:gd name="T7" fmla="*/ 0 h 567"/>
                <a:gd name="T8" fmla="*/ 3 w 567"/>
                <a:gd name="T9" fmla="*/ 0 h 567"/>
                <a:gd name="T10" fmla="*/ 3 w 567"/>
                <a:gd name="T11" fmla="*/ 0 h 567"/>
                <a:gd name="T12" fmla="*/ 3 w 567"/>
                <a:gd name="T13" fmla="*/ 0 h 567"/>
                <a:gd name="T14" fmla="*/ 3 w 567"/>
                <a:gd name="T15" fmla="*/ 3 h 567"/>
                <a:gd name="T16" fmla="*/ 3 w 567"/>
                <a:gd name="T17" fmla="*/ 3 h 567"/>
                <a:gd name="T18" fmla="*/ 0 w 567"/>
                <a:gd name="T19" fmla="*/ 3 h 567"/>
                <a:gd name="T20" fmla="*/ 0 w 567"/>
                <a:gd name="T21" fmla="*/ 0 h 567"/>
                <a:gd name="T22" fmla="*/ 0 w 567"/>
                <a:gd name="T23" fmla="*/ 3 h 567"/>
                <a:gd name="T24" fmla="*/ 0 w 567"/>
                <a:gd name="T25" fmla="*/ 3 h 567"/>
                <a:gd name="T26" fmla="*/ 3 w 567"/>
                <a:gd name="T27" fmla="*/ 3 h 567"/>
                <a:gd name="T28" fmla="*/ 3 w 567"/>
                <a:gd name="T29" fmla="*/ 3 h 567"/>
                <a:gd name="T30" fmla="*/ 3 w 567"/>
                <a:gd name="T31" fmla="*/ 0 h 567"/>
                <a:gd name="T32" fmla="*/ 3 w 567"/>
                <a:gd name="T33" fmla="*/ 0 h 567"/>
                <a:gd name="T34" fmla="*/ 3 w 567"/>
                <a:gd name="T35" fmla="*/ 0 h 567"/>
                <a:gd name="T36" fmla="*/ 0 w 567"/>
                <a:gd name="T37" fmla="*/ 0 h 567"/>
                <a:gd name="T38" fmla="*/ 0 w 567"/>
                <a:gd name="T39" fmla="*/ 0 h 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7"/>
                <a:gd name="T61" fmla="*/ 0 h 567"/>
                <a:gd name="T62" fmla="*/ 567 w 567"/>
                <a:gd name="T63" fmla="*/ 567 h 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7" h="567">
                  <a:moveTo>
                    <a:pt x="70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6" y="0"/>
                    <a:pt x="567" y="30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70" y="567"/>
                  </a:lnTo>
                  <a:close/>
                  <a:moveTo>
                    <a:pt x="14" y="69"/>
                  </a:moveTo>
                  <a:cubicBezTo>
                    <a:pt x="14" y="498"/>
                    <a:pt x="14" y="498"/>
                    <a:pt x="14" y="498"/>
                  </a:cubicBezTo>
                  <a:cubicBezTo>
                    <a:pt x="14" y="529"/>
                    <a:pt x="39" y="554"/>
                    <a:pt x="70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70"/>
                    <a:pt x="554" y="70"/>
                    <a:pt x="554" y="70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39" y="13"/>
                    <a:pt x="14" y="38"/>
                    <a:pt x="14" y="69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55" name="Freeform 125"/>
            <p:cNvSpPr>
              <a:spLocks/>
            </p:cNvSpPr>
            <p:nvPr/>
          </p:nvSpPr>
          <p:spPr bwMode="auto">
            <a:xfrm>
              <a:off x="5097" y="5258"/>
              <a:ext cx="130" cy="206"/>
            </a:xfrm>
            <a:custGeom>
              <a:avLst/>
              <a:gdLst>
                <a:gd name="T0" fmla="*/ 1 w 277"/>
                <a:gd name="T1" fmla="*/ 2 h 437"/>
                <a:gd name="T2" fmla="*/ 1 w 277"/>
                <a:gd name="T3" fmla="*/ 2 h 437"/>
                <a:gd name="T4" fmla="*/ 0 w 277"/>
                <a:gd name="T5" fmla="*/ 2 h 437"/>
                <a:gd name="T6" fmla="*/ 0 w 277"/>
                <a:gd name="T7" fmla="*/ 2 h 437"/>
                <a:gd name="T8" fmla="*/ 0 w 277"/>
                <a:gd name="T9" fmla="*/ 0 h 437"/>
                <a:gd name="T10" fmla="*/ 0 w 277"/>
                <a:gd name="T11" fmla="*/ 0 h 437"/>
                <a:gd name="T12" fmla="*/ 1 w 277"/>
                <a:gd name="T13" fmla="*/ 0 h 437"/>
                <a:gd name="T14" fmla="*/ 1 w 277"/>
                <a:gd name="T15" fmla="*/ 0 h 437"/>
                <a:gd name="T16" fmla="*/ 1 w 277"/>
                <a:gd name="T17" fmla="*/ 2 h 4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7"/>
                <a:gd name="T28" fmla="*/ 0 h 437"/>
                <a:gd name="T29" fmla="*/ 277 w 277"/>
                <a:gd name="T30" fmla="*/ 437 h 4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7" h="437">
                  <a:moveTo>
                    <a:pt x="277" y="410"/>
                  </a:moveTo>
                  <a:cubicBezTo>
                    <a:pt x="277" y="425"/>
                    <a:pt x="265" y="437"/>
                    <a:pt x="250" y="437"/>
                  </a:cubicBezTo>
                  <a:cubicBezTo>
                    <a:pt x="28" y="437"/>
                    <a:pt x="28" y="437"/>
                    <a:pt x="28" y="437"/>
                  </a:cubicBezTo>
                  <a:cubicBezTo>
                    <a:pt x="13" y="437"/>
                    <a:pt x="0" y="425"/>
                    <a:pt x="0" y="41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5" y="0"/>
                    <a:pt x="277" y="13"/>
                    <a:pt x="277" y="28"/>
                  </a:cubicBezTo>
                  <a:lnTo>
                    <a:pt x="277" y="4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56" name="Freeform 126"/>
            <p:cNvSpPr>
              <a:spLocks noEditPoints="1"/>
            </p:cNvSpPr>
            <p:nvPr/>
          </p:nvSpPr>
          <p:spPr bwMode="auto">
            <a:xfrm>
              <a:off x="5095" y="5257"/>
              <a:ext cx="134" cy="209"/>
            </a:xfrm>
            <a:custGeom>
              <a:avLst/>
              <a:gdLst>
                <a:gd name="T0" fmla="*/ 0 w 284"/>
                <a:gd name="T1" fmla="*/ 2 h 444"/>
                <a:gd name="T2" fmla="*/ 0 w 284"/>
                <a:gd name="T3" fmla="*/ 2 h 444"/>
                <a:gd name="T4" fmla="*/ 0 w 284"/>
                <a:gd name="T5" fmla="*/ 0 h 444"/>
                <a:gd name="T6" fmla="*/ 0 w 284"/>
                <a:gd name="T7" fmla="*/ 0 h 444"/>
                <a:gd name="T8" fmla="*/ 1 w 284"/>
                <a:gd name="T9" fmla="*/ 0 h 444"/>
                <a:gd name="T10" fmla="*/ 1 w 284"/>
                <a:gd name="T11" fmla="*/ 0 h 444"/>
                <a:gd name="T12" fmla="*/ 1 w 284"/>
                <a:gd name="T13" fmla="*/ 2 h 444"/>
                <a:gd name="T14" fmla="*/ 1 w 284"/>
                <a:gd name="T15" fmla="*/ 2 h 444"/>
                <a:gd name="T16" fmla="*/ 1 w 284"/>
                <a:gd name="T17" fmla="*/ 2 h 444"/>
                <a:gd name="T18" fmla="*/ 0 w 284"/>
                <a:gd name="T19" fmla="*/ 2 h 444"/>
                <a:gd name="T20" fmla="*/ 0 w 284"/>
                <a:gd name="T21" fmla="*/ 0 h 444"/>
                <a:gd name="T22" fmla="*/ 0 w 284"/>
                <a:gd name="T23" fmla="*/ 2 h 444"/>
                <a:gd name="T24" fmla="*/ 0 w 284"/>
                <a:gd name="T25" fmla="*/ 2 h 444"/>
                <a:gd name="T26" fmla="*/ 1 w 284"/>
                <a:gd name="T27" fmla="*/ 2 h 444"/>
                <a:gd name="T28" fmla="*/ 1 w 284"/>
                <a:gd name="T29" fmla="*/ 2 h 444"/>
                <a:gd name="T30" fmla="*/ 1 w 284"/>
                <a:gd name="T31" fmla="*/ 0 h 444"/>
                <a:gd name="T32" fmla="*/ 1 w 284"/>
                <a:gd name="T33" fmla="*/ 0 h 444"/>
                <a:gd name="T34" fmla="*/ 0 w 284"/>
                <a:gd name="T35" fmla="*/ 0 h 444"/>
                <a:gd name="T36" fmla="*/ 0 w 284"/>
                <a:gd name="T37" fmla="*/ 0 h 4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4"/>
                <a:gd name="T58" fmla="*/ 0 h 444"/>
                <a:gd name="T59" fmla="*/ 284 w 284"/>
                <a:gd name="T60" fmla="*/ 444 h 4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4" h="444">
                  <a:moveTo>
                    <a:pt x="31" y="444"/>
                  </a:moveTo>
                  <a:cubicBezTo>
                    <a:pt x="14" y="443"/>
                    <a:pt x="0" y="430"/>
                    <a:pt x="0" y="41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70" y="0"/>
                    <a:pt x="284" y="14"/>
                    <a:pt x="284" y="31"/>
                  </a:cubicBezTo>
                  <a:cubicBezTo>
                    <a:pt x="284" y="413"/>
                    <a:pt x="284" y="413"/>
                    <a:pt x="284" y="413"/>
                  </a:cubicBezTo>
                  <a:cubicBezTo>
                    <a:pt x="284" y="413"/>
                    <a:pt x="284" y="413"/>
                    <a:pt x="284" y="413"/>
                  </a:cubicBezTo>
                  <a:cubicBezTo>
                    <a:pt x="284" y="430"/>
                    <a:pt x="270" y="443"/>
                    <a:pt x="253" y="444"/>
                  </a:cubicBezTo>
                  <a:lnTo>
                    <a:pt x="31" y="444"/>
                  </a:lnTo>
                  <a:close/>
                  <a:moveTo>
                    <a:pt x="7" y="31"/>
                  </a:moveTo>
                  <a:cubicBezTo>
                    <a:pt x="7" y="413"/>
                    <a:pt x="7" y="413"/>
                    <a:pt x="7" y="413"/>
                  </a:cubicBezTo>
                  <a:cubicBezTo>
                    <a:pt x="7" y="426"/>
                    <a:pt x="18" y="437"/>
                    <a:pt x="31" y="437"/>
                  </a:cubicBezTo>
                  <a:cubicBezTo>
                    <a:pt x="253" y="437"/>
                    <a:pt x="253" y="437"/>
                    <a:pt x="253" y="437"/>
                  </a:cubicBezTo>
                  <a:cubicBezTo>
                    <a:pt x="266" y="437"/>
                    <a:pt x="277" y="426"/>
                    <a:pt x="277" y="413"/>
                  </a:cubicBezTo>
                  <a:cubicBezTo>
                    <a:pt x="277" y="31"/>
                    <a:pt x="277" y="31"/>
                    <a:pt x="277" y="31"/>
                  </a:cubicBezTo>
                  <a:cubicBezTo>
                    <a:pt x="277" y="18"/>
                    <a:pt x="266" y="7"/>
                    <a:pt x="253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18" y="7"/>
                    <a:pt x="7" y="18"/>
                    <a:pt x="7" y="31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57" name="Rectangle 127"/>
            <p:cNvSpPr>
              <a:spLocks noChangeArrowheads="1"/>
            </p:cNvSpPr>
            <p:nvPr/>
          </p:nvSpPr>
          <p:spPr bwMode="auto">
            <a:xfrm>
              <a:off x="5119" y="5278"/>
              <a:ext cx="20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Rectangle 128"/>
            <p:cNvSpPr>
              <a:spLocks noChangeArrowheads="1"/>
            </p:cNvSpPr>
            <p:nvPr/>
          </p:nvSpPr>
          <p:spPr bwMode="auto">
            <a:xfrm>
              <a:off x="5152" y="5278"/>
              <a:ext cx="20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Rectangle 129"/>
            <p:cNvSpPr>
              <a:spLocks noChangeArrowheads="1"/>
            </p:cNvSpPr>
            <p:nvPr/>
          </p:nvSpPr>
          <p:spPr bwMode="auto">
            <a:xfrm>
              <a:off x="5185" y="5278"/>
              <a:ext cx="21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Rectangle 130"/>
            <p:cNvSpPr>
              <a:spLocks noChangeArrowheads="1"/>
            </p:cNvSpPr>
            <p:nvPr/>
          </p:nvSpPr>
          <p:spPr bwMode="auto">
            <a:xfrm>
              <a:off x="5119" y="5311"/>
              <a:ext cx="20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Rectangle 131"/>
            <p:cNvSpPr>
              <a:spLocks noChangeArrowheads="1"/>
            </p:cNvSpPr>
            <p:nvPr/>
          </p:nvSpPr>
          <p:spPr bwMode="auto">
            <a:xfrm>
              <a:off x="5152" y="5311"/>
              <a:ext cx="20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Rectangle 132"/>
            <p:cNvSpPr>
              <a:spLocks noChangeArrowheads="1"/>
            </p:cNvSpPr>
            <p:nvPr/>
          </p:nvSpPr>
          <p:spPr bwMode="auto">
            <a:xfrm>
              <a:off x="5185" y="5311"/>
              <a:ext cx="21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Rectangle 133"/>
            <p:cNvSpPr>
              <a:spLocks noChangeArrowheads="1"/>
            </p:cNvSpPr>
            <p:nvPr/>
          </p:nvSpPr>
          <p:spPr bwMode="auto">
            <a:xfrm>
              <a:off x="5119" y="5344"/>
              <a:ext cx="20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Rectangle 134"/>
            <p:cNvSpPr>
              <a:spLocks noChangeArrowheads="1"/>
            </p:cNvSpPr>
            <p:nvPr/>
          </p:nvSpPr>
          <p:spPr bwMode="auto">
            <a:xfrm>
              <a:off x="5152" y="5344"/>
              <a:ext cx="20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Rectangle 135"/>
            <p:cNvSpPr>
              <a:spLocks noChangeArrowheads="1"/>
            </p:cNvSpPr>
            <p:nvPr/>
          </p:nvSpPr>
          <p:spPr bwMode="auto">
            <a:xfrm>
              <a:off x="5185" y="5344"/>
              <a:ext cx="21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Rectangle 136"/>
            <p:cNvSpPr>
              <a:spLocks noChangeArrowheads="1"/>
            </p:cNvSpPr>
            <p:nvPr/>
          </p:nvSpPr>
          <p:spPr bwMode="auto">
            <a:xfrm>
              <a:off x="5119" y="5377"/>
              <a:ext cx="20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Rectangle 137"/>
            <p:cNvSpPr>
              <a:spLocks noChangeArrowheads="1"/>
            </p:cNvSpPr>
            <p:nvPr/>
          </p:nvSpPr>
          <p:spPr bwMode="auto">
            <a:xfrm>
              <a:off x="5152" y="5377"/>
              <a:ext cx="20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Rectangle 138"/>
            <p:cNvSpPr>
              <a:spLocks noChangeArrowheads="1"/>
            </p:cNvSpPr>
            <p:nvPr/>
          </p:nvSpPr>
          <p:spPr bwMode="auto">
            <a:xfrm>
              <a:off x="5185" y="5377"/>
              <a:ext cx="21" cy="25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Rectangle 139"/>
            <p:cNvSpPr>
              <a:spLocks noChangeArrowheads="1"/>
            </p:cNvSpPr>
            <p:nvPr/>
          </p:nvSpPr>
          <p:spPr bwMode="auto">
            <a:xfrm>
              <a:off x="5185" y="5414"/>
              <a:ext cx="21" cy="43"/>
            </a:xfrm>
            <a:prstGeom prst="rect">
              <a:avLst/>
            </a:pr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7" name="Line 140"/>
          <p:cNvSpPr>
            <a:spLocks noChangeShapeType="1"/>
          </p:cNvSpPr>
          <p:nvPr/>
        </p:nvSpPr>
        <p:spPr bwMode="auto">
          <a:xfrm flipV="1">
            <a:off x="5214938" y="1724025"/>
            <a:ext cx="2822575" cy="0"/>
          </a:xfrm>
          <a:prstGeom prst="line">
            <a:avLst/>
          </a:prstGeom>
          <a:noFill/>
          <a:ln w="28575">
            <a:solidFill>
              <a:srgbClr val="AF0033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428" name="AutoShape 141"/>
          <p:cNvSpPr>
            <a:spLocks noChangeArrowheads="1"/>
          </p:cNvSpPr>
          <p:nvPr/>
        </p:nvSpPr>
        <p:spPr bwMode="gray">
          <a:xfrm>
            <a:off x="5428426" y="1079847"/>
            <a:ext cx="2649225" cy="672105"/>
          </a:xfrm>
          <a:prstGeom prst="roundRect">
            <a:avLst>
              <a:gd name="adj" fmla="val 22273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 eaLnBrk="0" hangingPunct="0">
              <a:spcBef>
                <a:spcPct val="30000"/>
              </a:spcBef>
              <a:buClr>
                <a:schemeClr val="bg1"/>
              </a:buClr>
              <a:tabLst>
                <a:tab pos="1700213" algn="l"/>
                <a:tab pos="4667250" algn="r"/>
              </a:tabLst>
            </a:pPr>
            <a:r>
              <a:rPr lang="en-US" sz="1600" dirty="0">
                <a:solidFill>
                  <a:srgbClr val="AF0033"/>
                </a:solidFill>
              </a:rPr>
              <a:t>IP based transport </a:t>
            </a:r>
            <a:r>
              <a:rPr lang="en-US" sz="1600" dirty="0" smtClean="0">
                <a:solidFill>
                  <a:srgbClr val="AF0033"/>
                </a:solidFill>
              </a:rPr>
              <a:t>outside</a:t>
            </a:r>
            <a:br>
              <a:rPr lang="en-US" sz="1600" dirty="0" smtClean="0">
                <a:solidFill>
                  <a:srgbClr val="AF0033"/>
                </a:solidFill>
              </a:rPr>
            </a:br>
            <a:r>
              <a:rPr lang="en-US" sz="1600" dirty="0" smtClean="0">
                <a:solidFill>
                  <a:srgbClr val="AF0033"/>
                </a:solidFill>
              </a:rPr>
              <a:t>    </a:t>
            </a:r>
            <a:r>
              <a:rPr lang="en-US" sz="1600" dirty="0">
                <a:solidFill>
                  <a:srgbClr val="AF0033"/>
                </a:solidFill>
              </a:rPr>
              <a:t>CSP buildings </a:t>
            </a:r>
          </a:p>
        </p:txBody>
      </p:sp>
      <p:grpSp>
        <p:nvGrpSpPr>
          <p:cNvPr id="17429" name="Group 142"/>
          <p:cNvGrpSpPr>
            <a:grpSpLocks/>
          </p:cNvGrpSpPr>
          <p:nvPr/>
        </p:nvGrpSpPr>
        <p:grpSpPr bwMode="auto">
          <a:xfrm>
            <a:off x="2735263" y="1406525"/>
            <a:ext cx="636587" cy="636588"/>
            <a:chOff x="4418" y="610"/>
            <a:chExt cx="268" cy="268"/>
          </a:xfrm>
        </p:grpSpPr>
        <p:sp>
          <p:nvSpPr>
            <p:cNvPr id="17446" name="Freeform 143"/>
            <p:cNvSpPr>
              <a:spLocks/>
            </p:cNvSpPr>
            <p:nvPr/>
          </p:nvSpPr>
          <p:spPr bwMode="auto">
            <a:xfrm>
              <a:off x="4421" y="613"/>
              <a:ext cx="262" cy="262"/>
            </a:xfrm>
            <a:custGeom>
              <a:avLst/>
              <a:gdLst>
                <a:gd name="T0" fmla="*/ 3 w 554"/>
                <a:gd name="T1" fmla="*/ 3 h 554"/>
                <a:gd name="T2" fmla="*/ 3 w 554"/>
                <a:gd name="T3" fmla="*/ 3 h 554"/>
                <a:gd name="T4" fmla="*/ 0 w 554"/>
                <a:gd name="T5" fmla="*/ 3 h 554"/>
                <a:gd name="T6" fmla="*/ 0 w 554"/>
                <a:gd name="T7" fmla="*/ 3 h 554"/>
                <a:gd name="T8" fmla="*/ 0 w 554"/>
                <a:gd name="T9" fmla="*/ 0 h 554"/>
                <a:gd name="T10" fmla="*/ 0 w 554"/>
                <a:gd name="T11" fmla="*/ 0 h 554"/>
                <a:gd name="T12" fmla="*/ 3 w 554"/>
                <a:gd name="T13" fmla="*/ 0 h 554"/>
                <a:gd name="T14" fmla="*/ 3 w 554"/>
                <a:gd name="T15" fmla="*/ 0 h 554"/>
                <a:gd name="T16" fmla="*/ 3 w 554"/>
                <a:gd name="T17" fmla="*/ 3 h 5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4"/>
                <a:gd name="T28" fmla="*/ 0 h 554"/>
                <a:gd name="T29" fmla="*/ 554 w 554"/>
                <a:gd name="T30" fmla="*/ 554 h 5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4" h="554">
                  <a:moveTo>
                    <a:pt x="554" y="492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8" y="554"/>
                    <a:pt x="0" y="526"/>
                    <a:pt x="0" y="49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3"/>
                  </a:cubicBezTo>
                  <a:lnTo>
                    <a:pt x="554" y="492"/>
                  </a:lnTo>
                  <a:close/>
                </a:path>
              </a:pathLst>
            </a:custGeom>
            <a:gradFill rotWithShape="0">
              <a:gsLst>
                <a:gs pos="0">
                  <a:srgbClr val="FFD67D"/>
                </a:gs>
                <a:gs pos="100000">
                  <a:srgbClr val="FFA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47" name="Freeform 144"/>
            <p:cNvSpPr>
              <a:spLocks noEditPoints="1"/>
            </p:cNvSpPr>
            <p:nvPr/>
          </p:nvSpPr>
          <p:spPr bwMode="auto">
            <a:xfrm>
              <a:off x="4418" y="610"/>
              <a:ext cx="268" cy="268"/>
            </a:xfrm>
            <a:custGeom>
              <a:avLst/>
              <a:gdLst>
                <a:gd name="T0" fmla="*/ 0 w 567"/>
                <a:gd name="T1" fmla="*/ 3 h 567"/>
                <a:gd name="T2" fmla="*/ 0 w 567"/>
                <a:gd name="T3" fmla="*/ 3 h 567"/>
                <a:gd name="T4" fmla="*/ 0 w 567"/>
                <a:gd name="T5" fmla="*/ 0 h 567"/>
                <a:gd name="T6" fmla="*/ 0 w 567"/>
                <a:gd name="T7" fmla="*/ 0 h 567"/>
                <a:gd name="T8" fmla="*/ 3 w 567"/>
                <a:gd name="T9" fmla="*/ 0 h 567"/>
                <a:gd name="T10" fmla="*/ 3 w 567"/>
                <a:gd name="T11" fmla="*/ 0 h 567"/>
                <a:gd name="T12" fmla="*/ 3 w 567"/>
                <a:gd name="T13" fmla="*/ 0 h 567"/>
                <a:gd name="T14" fmla="*/ 3 w 567"/>
                <a:gd name="T15" fmla="*/ 3 h 567"/>
                <a:gd name="T16" fmla="*/ 3 w 567"/>
                <a:gd name="T17" fmla="*/ 3 h 567"/>
                <a:gd name="T18" fmla="*/ 0 w 567"/>
                <a:gd name="T19" fmla="*/ 3 h 567"/>
                <a:gd name="T20" fmla="*/ 0 w 567"/>
                <a:gd name="T21" fmla="*/ 0 h 567"/>
                <a:gd name="T22" fmla="*/ 0 w 567"/>
                <a:gd name="T23" fmla="*/ 3 h 567"/>
                <a:gd name="T24" fmla="*/ 0 w 567"/>
                <a:gd name="T25" fmla="*/ 3 h 567"/>
                <a:gd name="T26" fmla="*/ 3 w 567"/>
                <a:gd name="T27" fmla="*/ 3 h 567"/>
                <a:gd name="T28" fmla="*/ 3 w 567"/>
                <a:gd name="T29" fmla="*/ 3 h 567"/>
                <a:gd name="T30" fmla="*/ 3 w 567"/>
                <a:gd name="T31" fmla="*/ 0 h 567"/>
                <a:gd name="T32" fmla="*/ 3 w 567"/>
                <a:gd name="T33" fmla="*/ 0 h 567"/>
                <a:gd name="T34" fmla="*/ 3 w 567"/>
                <a:gd name="T35" fmla="*/ 0 h 567"/>
                <a:gd name="T36" fmla="*/ 0 w 567"/>
                <a:gd name="T37" fmla="*/ 0 h 567"/>
                <a:gd name="T38" fmla="*/ 0 w 567"/>
                <a:gd name="T39" fmla="*/ 0 h 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7"/>
                <a:gd name="T61" fmla="*/ 0 h 567"/>
                <a:gd name="T62" fmla="*/ 567 w 567"/>
                <a:gd name="T63" fmla="*/ 567 h 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0"/>
                    <a:pt x="567" y="67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8"/>
                    <a:pt x="38" y="553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3"/>
                    <a:pt x="554" y="528"/>
                    <a:pt x="554" y="498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69"/>
                    <a:pt x="554" y="68"/>
                    <a:pt x="554" y="68"/>
                  </a:cubicBezTo>
                  <a:cubicBezTo>
                    <a:pt x="554" y="38"/>
                    <a:pt x="529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8"/>
                    <a:pt x="13" y="69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48" name="Freeform 145"/>
            <p:cNvSpPr>
              <a:spLocks/>
            </p:cNvSpPr>
            <p:nvPr/>
          </p:nvSpPr>
          <p:spPr bwMode="auto">
            <a:xfrm>
              <a:off x="4490" y="635"/>
              <a:ext cx="124" cy="218"/>
            </a:xfrm>
            <a:custGeom>
              <a:avLst/>
              <a:gdLst>
                <a:gd name="T0" fmla="*/ 1 w 261"/>
                <a:gd name="T1" fmla="*/ 2 h 462"/>
                <a:gd name="T2" fmla="*/ 1 w 261"/>
                <a:gd name="T3" fmla="*/ 2 h 462"/>
                <a:gd name="T4" fmla="*/ 0 w 261"/>
                <a:gd name="T5" fmla="*/ 2 h 462"/>
                <a:gd name="T6" fmla="*/ 0 w 261"/>
                <a:gd name="T7" fmla="*/ 2 h 462"/>
                <a:gd name="T8" fmla="*/ 0 w 261"/>
                <a:gd name="T9" fmla="*/ 0 h 462"/>
                <a:gd name="T10" fmla="*/ 0 w 261"/>
                <a:gd name="T11" fmla="*/ 0 h 462"/>
                <a:gd name="T12" fmla="*/ 1 w 261"/>
                <a:gd name="T13" fmla="*/ 0 h 462"/>
                <a:gd name="T14" fmla="*/ 1 w 261"/>
                <a:gd name="T15" fmla="*/ 0 h 462"/>
                <a:gd name="T16" fmla="*/ 1 w 261"/>
                <a:gd name="T17" fmla="*/ 2 h 4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1"/>
                <a:gd name="T28" fmla="*/ 0 h 462"/>
                <a:gd name="T29" fmla="*/ 261 w 261"/>
                <a:gd name="T30" fmla="*/ 462 h 4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1" h="462">
                  <a:moveTo>
                    <a:pt x="261" y="385"/>
                  </a:moveTo>
                  <a:cubicBezTo>
                    <a:pt x="261" y="428"/>
                    <a:pt x="224" y="462"/>
                    <a:pt x="179" y="462"/>
                  </a:cubicBezTo>
                  <a:cubicBezTo>
                    <a:pt x="82" y="462"/>
                    <a:pt x="82" y="462"/>
                    <a:pt x="82" y="462"/>
                  </a:cubicBezTo>
                  <a:cubicBezTo>
                    <a:pt x="37" y="462"/>
                    <a:pt x="0" y="428"/>
                    <a:pt x="0" y="385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7" y="0"/>
                    <a:pt x="82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224" y="0"/>
                    <a:pt x="261" y="35"/>
                    <a:pt x="261" y="77"/>
                  </a:cubicBezTo>
                  <a:lnTo>
                    <a:pt x="261" y="3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49" name="Freeform 146"/>
            <p:cNvSpPr>
              <a:spLocks noEditPoints="1"/>
            </p:cNvSpPr>
            <p:nvPr/>
          </p:nvSpPr>
          <p:spPr bwMode="auto">
            <a:xfrm>
              <a:off x="4488" y="632"/>
              <a:ext cx="129" cy="224"/>
            </a:xfrm>
            <a:custGeom>
              <a:avLst/>
              <a:gdLst>
                <a:gd name="T0" fmla="*/ 0 w 273"/>
                <a:gd name="T1" fmla="*/ 2 h 474"/>
                <a:gd name="T2" fmla="*/ 0 w 273"/>
                <a:gd name="T3" fmla="*/ 2 h 474"/>
                <a:gd name="T4" fmla="*/ 0 w 273"/>
                <a:gd name="T5" fmla="*/ 0 h 474"/>
                <a:gd name="T6" fmla="*/ 0 w 273"/>
                <a:gd name="T7" fmla="*/ 0 h 474"/>
                <a:gd name="T8" fmla="*/ 1 w 273"/>
                <a:gd name="T9" fmla="*/ 0 h 474"/>
                <a:gd name="T10" fmla="*/ 1 w 273"/>
                <a:gd name="T11" fmla="*/ 0 h 474"/>
                <a:gd name="T12" fmla="*/ 1 w 273"/>
                <a:gd name="T13" fmla="*/ 2 h 474"/>
                <a:gd name="T14" fmla="*/ 1 w 273"/>
                <a:gd name="T15" fmla="*/ 2 h 474"/>
                <a:gd name="T16" fmla="*/ 1 w 273"/>
                <a:gd name="T17" fmla="*/ 2 h 474"/>
                <a:gd name="T18" fmla="*/ 0 w 273"/>
                <a:gd name="T19" fmla="*/ 2 h 474"/>
                <a:gd name="T20" fmla="*/ 0 w 273"/>
                <a:gd name="T21" fmla="*/ 0 h 474"/>
                <a:gd name="T22" fmla="*/ 0 w 273"/>
                <a:gd name="T23" fmla="*/ 2 h 474"/>
                <a:gd name="T24" fmla="*/ 0 w 273"/>
                <a:gd name="T25" fmla="*/ 2 h 474"/>
                <a:gd name="T26" fmla="*/ 1 w 273"/>
                <a:gd name="T27" fmla="*/ 2 h 474"/>
                <a:gd name="T28" fmla="*/ 1 w 273"/>
                <a:gd name="T29" fmla="*/ 2 h 474"/>
                <a:gd name="T30" fmla="*/ 1 w 273"/>
                <a:gd name="T31" fmla="*/ 0 h 474"/>
                <a:gd name="T32" fmla="*/ 1 w 273"/>
                <a:gd name="T33" fmla="*/ 0 h 474"/>
                <a:gd name="T34" fmla="*/ 0 w 273"/>
                <a:gd name="T35" fmla="*/ 0 h 474"/>
                <a:gd name="T36" fmla="*/ 0 w 273"/>
                <a:gd name="T37" fmla="*/ 0 h 4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3"/>
                <a:gd name="T58" fmla="*/ 0 h 474"/>
                <a:gd name="T59" fmla="*/ 273 w 273"/>
                <a:gd name="T60" fmla="*/ 474 h 4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3" h="474">
                  <a:moveTo>
                    <a:pt x="88" y="474"/>
                  </a:moveTo>
                  <a:cubicBezTo>
                    <a:pt x="39" y="474"/>
                    <a:pt x="0" y="437"/>
                    <a:pt x="0" y="39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9" y="0"/>
                    <a:pt x="88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234" y="0"/>
                    <a:pt x="273" y="37"/>
                    <a:pt x="273" y="83"/>
                  </a:cubicBezTo>
                  <a:cubicBezTo>
                    <a:pt x="273" y="391"/>
                    <a:pt x="273" y="391"/>
                    <a:pt x="273" y="391"/>
                  </a:cubicBezTo>
                  <a:cubicBezTo>
                    <a:pt x="273" y="391"/>
                    <a:pt x="273" y="391"/>
                    <a:pt x="273" y="391"/>
                  </a:cubicBezTo>
                  <a:cubicBezTo>
                    <a:pt x="273" y="437"/>
                    <a:pt x="234" y="474"/>
                    <a:pt x="185" y="474"/>
                  </a:cubicBezTo>
                  <a:lnTo>
                    <a:pt x="88" y="474"/>
                  </a:lnTo>
                  <a:close/>
                  <a:moveTo>
                    <a:pt x="13" y="83"/>
                  </a:moveTo>
                  <a:cubicBezTo>
                    <a:pt x="13" y="391"/>
                    <a:pt x="13" y="391"/>
                    <a:pt x="13" y="391"/>
                  </a:cubicBezTo>
                  <a:cubicBezTo>
                    <a:pt x="13" y="430"/>
                    <a:pt x="46" y="461"/>
                    <a:pt x="88" y="461"/>
                  </a:cubicBezTo>
                  <a:cubicBezTo>
                    <a:pt x="185" y="461"/>
                    <a:pt x="185" y="461"/>
                    <a:pt x="185" y="461"/>
                  </a:cubicBezTo>
                  <a:cubicBezTo>
                    <a:pt x="227" y="461"/>
                    <a:pt x="260" y="430"/>
                    <a:pt x="260" y="391"/>
                  </a:cubicBezTo>
                  <a:cubicBezTo>
                    <a:pt x="260" y="83"/>
                    <a:pt x="260" y="83"/>
                    <a:pt x="260" y="83"/>
                  </a:cubicBezTo>
                  <a:cubicBezTo>
                    <a:pt x="260" y="45"/>
                    <a:pt x="227" y="13"/>
                    <a:pt x="185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46" y="13"/>
                    <a:pt x="13" y="45"/>
                    <a:pt x="13" y="83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50" name="Freeform 147"/>
            <p:cNvSpPr>
              <a:spLocks noEditPoints="1"/>
            </p:cNvSpPr>
            <p:nvPr/>
          </p:nvSpPr>
          <p:spPr bwMode="auto">
            <a:xfrm>
              <a:off x="4511" y="655"/>
              <a:ext cx="81" cy="122"/>
            </a:xfrm>
            <a:custGeom>
              <a:avLst/>
              <a:gdLst>
                <a:gd name="T0" fmla="*/ 0 w 173"/>
                <a:gd name="T1" fmla="*/ 1 h 259"/>
                <a:gd name="T2" fmla="*/ 0 w 173"/>
                <a:gd name="T3" fmla="*/ 1 h 259"/>
                <a:gd name="T4" fmla="*/ 0 w 173"/>
                <a:gd name="T5" fmla="*/ 0 h 259"/>
                <a:gd name="T6" fmla="*/ 0 w 173"/>
                <a:gd name="T7" fmla="*/ 0 h 259"/>
                <a:gd name="T8" fmla="*/ 0 w 173"/>
                <a:gd name="T9" fmla="*/ 0 h 259"/>
                <a:gd name="T10" fmla="*/ 1 w 173"/>
                <a:gd name="T11" fmla="*/ 0 h 259"/>
                <a:gd name="T12" fmla="*/ 1 w 173"/>
                <a:gd name="T13" fmla="*/ 1 h 259"/>
                <a:gd name="T14" fmla="*/ 0 w 173"/>
                <a:gd name="T15" fmla="*/ 1 h 259"/>
                <a:gd name="T16" fmla="*/ 0 w 173"/>
                <a:gd name="T17" fmla="*/ 1 h 259"/>
                <a:gd name="T18" fmla="*/ 0 w 173"/>
                <a:gd name="T19" fmla="*/ 0 h 259"/>
                <a:gd name="T20" fmla="*/ 0 w 173"/>
                <a:gd name="T21" fmla="*/ 1 h 259"/>
                <a:gd name="T22" fmla="*/ 0 w 173"/>
                <a:gd name="T23" fmla="*/ 1 h 259"/>
                <a:gd name="T24" fmla="*/ 0 w 173"/>
                <a:gd name="T25" fmla="*/ 1 h 259"/>
                <a:gd name="T26" fmla="*/ 0 w 173"/>
                <a:gd name="T27" fmla="*/ 1 h 259"/>
                <a:gd name="T28" fmla="*/ 0 w 173"/>
                <a:gd name="T29" fmla="*/ 0 h 259"/>
                <a:gd name="T30" fmla="*/ 0 w 173"/>
                <a:gd name="T31" fmla="*/ 0 h 259"/>
                <a:gd name="T32" fmla="*/ 0 w 173"/>
                <a:gd name="T33" fmla="*/ 0 h 259"/>
                <a:gd name="T34" fmla="*/ 0 w 173"/>
                <a:gd name="T35" fmla="*/ 0 h 2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259"/>
                <a:gd name="T56" fmla="*/ 173 w 173"/>
                <a:gd name="T57" fmla="*/ 259 h 2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259">
                  <a:moveTo>
                    <a:pt x="43" y="259"/>
                  </a:moveTo>
                  <a:cubicBezTo>
                    <a:pt x="19" y="259"/>
                    <a:pt x="0" y="239"/>
                    <a:pt x="0" y="21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54" y="0"/>
                    <a:pt x="173" y="20"/>
                    <a:pt x="173" y="44"/>
                  </a:cubicBezTo>
                  <a:cubicBezTo>
                    <a:pt x="173" y="214"/>
                    <a:pt x="173" y="214"/>
                    <a:pt x="173" y="214"/>
                  </a:cubicBezTo>
                  <a:cubicBezTo>
                    <a:pt x="173" y="239"/>
                    <a:pt x="154" y="259"/>
                    <a:pt x="130" y="259"/>
                  </a:cubicBezTo>
                  <a:lnTo>
                    <a:pt x="43" y="259"/>
                  </a:lnTo>
                  <a:close/>
                  <a:moveTo>
                    <a:pt x="13" y="44"/>
                  </a:moveTo>
                  <a:cubicBezTo>
                    <a:pt x="13" y="214"/>
                    <a:pt x="13" y="214"/>
                    <a:pt x="13" y="214"/>
                  </a:cubicBezTo>
                  <a:cubicBezTo>
                    <a:pt x="13" y="232"/>
                    <a:pt x="27" y="246"/>
                    <a:pt x="43" y="246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46" y="246"/>
                    <a:pt x="160" y="232"/>
                    <a:pt x="160" y="21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27"/>
                    <a:pt x="146" y="13"/>
                    <a:pt x="130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27" y="13"/>
                    <a:pt x="13" y="27"/>
                    <a:pt x="13" y="44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51" name="Freeform 148"/>
            <p:cNvSpPr>
              <a:spLocks noEditPoints="1"/>
            </p:cNvSpPr>
            <p:nvPr/>
          </p:nvSpPr>
          <p:spPr bwMode="auto">
            <a:xfrm>
              <a:off x="4527" y="787"/>
              <a:ext cx="49" cy="50"/>
            </a:xfrm>
            <a:custGeom>
              <a:avLst/>
              <a:gdLst>
                <a:gd name="T0" fmla="*/ 0 w 105"/>
                <a:gd name="T1" fmla="*/ 0 h 106"/>
                <a:gd name="T2" fmla="*/ 0 w 105"/>
                <a:gd name="T3" fmla="*/ 0 h 106"/>
                <a:gd name="T4" fmla="*/ 0 w 105"/>
                <a:gd name="T5" fmla="*/ 0 h 106"/>
                <a:gd name="T6" fmla="*/ 0 w 105"/>
                <a:gd name="T7" fmla="*/ 0 h 106"/>
                <a:gd name="T8" fmla="*/ 0 w 105"/>
                <a:gd name="T9" fmla="*/ 0 h 106"/>
                <a:gd name="T10" fmla="*/ 0 w 105"/>
                <a:gd name="T11" fmla="*/ 0 h 106"/>
                <a:gd name="T12" fmla="*/ 0 w 105"/>
                <a:gd name="T13" fmla="*/ 0 h 106"/>
                <a:gd name="T14" fmla="*/ 0 w 105"/>
                <a:gd name="T15" fmla="*/ 0 h 106"/>
                <a:gd name="T16" fmla="*/ 0 w 105"/>
                <a:gd name="T17" fmla="*/ 0 h 106"/>
                <a:gd name="T18" fmla="*/ 0 w 105"/>
                <a:gd name="T19" fmla="*/ 0 h 106"/>
                <a:gd name="T20" fmla="*/ 0 w 105"/>
                <a:gd name="T21" fmla="*/ 0 h 106"/>
                <a:gd name="T22" fmla="*/ 0 w 105"/>
                <a:gd name="T23" fmla="*/ 0 h 106"/>
                <a:gd name="T24" fmla="*/ 0 w 105"/>
                <a:gd name="T25" fmla="*/ 0 h 106"/>
                <a:gd name="T26" fmla="*/ 0 w 105"/>
                <a:gd name="T27" fmla="*/ 0 h 106"/>
                <a:gd name="T28" fmla="*/ 0 w 105"/>
                <a:gd name="T29" fmla="*/ 0 h 106"/>
                <a:gd name="T30" fmla="*/ 0 w 105"/>
                <a:gd name="T31" fmla="*/ 0 h 106"/>
                <a:gd name="T32" fmla="*/ 0 w 105"/>
                <a:gd name="T33" fmla="*/ 0 h 106"/>
                <a:gd name="T34" fmla="*/ 0 w 105"/>
                <a:gd name="T35" fmla="*/ 0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5"/>
                <a:gd name="T55" fmla="*/ 0 h 106"/>
                <a:gd name="T56" fmla="*/ 105 w 105"/>
                <a:gd name="T57" fmla="*/ 106 h 1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5" h="106">
                  <a:moveTo>
                    <a:pt x="45" y="106"/>
                  </a:moveTo>
                  <a:cubicBezTo>
                    <a:pt x="20" y="106"/>
                    <a:pt x="0" y="86"/>
                    <a:pt x="0" y="6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86" y="0"/>
                    <a:pt x="105" y="20"/>
                    <a:pt x="105" y="45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86"/>
                    <a:pt x="86" y="106"/>
                    <a:pt x="61" y="106"/>
                  </a:cubicBezTo>
                  <a:lnTo>
                    <a:pt x="45" y="106"/>
                  </a:lnTo>
                  <a:close/>
                  <a:moveTo>
                    <a:pt x="13" y="45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3" y="79"/>
                    <a:pt x="28" y="93"/>
                    <a:pt x="45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93"/>
                    <a:pt x="92" y="79"/>
                    <a:pt x="92" y="61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27"/>
                    <a:pt x="78" y="13"/>
                    <a:pt x="61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28" y="13"/>
                    <a:pt x="13" y="27"/>
                    <a:pt x="13" y="45"/>
                  </a:cubicBez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52" name="Freeform 149"/>
            <p:cNvSpPr>
              <a:spLocks/>
            </p:cNvSpPr>
            <p:nvPr/>
          </p:nvSpPr>
          <p:spPr bwMode="auto">
            <a:xfrm>
              <a:off x="4542" y="802"/>
              <a:ext cx="20" cy="20"/>
            </a:xfrm>
            <a:custGeom>
              <a:avLst/>
              <a:gdLst>
                <a:gd name="T0" fmla="*/ 0 w 42"/>
                <a:gd name="T1" fmla="*/ 0 h 42"/>
                <a:gd name="T2" fmla="*/ 0 w 42"/>
                <a:gd name="T3" fmla="*/ 0 h 42"/>
                <a:gd name="T4" fmla="*/ 0 w 42"/>
                <a:gd name="T5" fmla="*/ 0 h 42"/>
                <a:gd name="T6" fmla="*/ 0 w 42"/>
                <a:gd name="T7" fmla="*/ 0 h 42"/>
                <a:gd name="T8" fmla="*/ 0 w 42"/>
                <a:gd name="T9" fmla="*/ 0 h 42"/>
                <a:gd name="T10" fmla="*/ 0 w 42"/>
                <a:gd name="T11" fmla="*/ 0 h 42"/>
                <a:gd name="T12" fmla="*/ 0 w 42"/>
                <a:gd name="T13" fmla="*/ 0 h 42"/>
                <a:gd name="T14" fmla="*/ 0 w 42"/>
                <a:gd name="T15" fmla="*/ 0 h 42"/>
                <a:gd name="T16" fmla="*/ 0 w 42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42"/>
                <a:gd name="T29" fmla="*/ 42 w 42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42">
                  <a:moveTo>
                    <a:pt x="42" y="25"/>
                  </a:moveTo>
                  <a:cubicBezTo>
                    <a:pt x="42" y="34"/>
                    <a:pt x="34" y="42"/>
                    <a:pt x="25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8" y="42"/>
                    <a:pt x="0" y="34"/>
                    <a:pt x="0" y="2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4" y="0"/>
                    <a:pt x="42" y="8"/>
                    <a:pt x="42" y="17"/>
                  </a:cubicBezTo>
                  <a:lnTo>
                    <a:pt x="42" y="25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7430" name="Picture 150" descr="LTE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833"/>
          <a:stretch>
            <a:fillRect/>
          </a:stretch>
        </p:blipFill>
        <p:spPr bwMode="auto">
          <a:xfrm>
            <a:off x="1692275" y="1370013"/>
            <a:ext cx="10080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31" name="Group 163"/>
          <p:cNvGrpSpPr>
            <a:grpSpLocks/>
          </p:cNvGrpSpPr>
          <p:nvPr/>
        </p:nvGrpSpPr>
        <p:grpSpPr bwMode="auto">
          <a:xfrm>
            <a:off x="9266238" y="1331913"/>
            <a:ext cx="1463675" cy="1243012"/>
            <a:chOff x="5973" y="922"/>
            <a:chExt cx="877" cy="745"/>
          </a:xfrm>
        </p:grpSpPr>
        <p:grpSp>
          <p:nvGrpSpPr>
            <p:cNvPr id="17439" name="Group 164"/>
            <p:cNvGrpSpPr>
              <a:grpSpLocks/>
            </p:cNvGrpSpPr>
            <p:nvPr/>
          </p:nvGrpSpPr>
          <p:grpSpPr bwMode="auto">
            <a:xfrm>
              <a:off x="5973" y="922"/>
              <a:ext cx="877" cy="745"/>
              <a:chOff x="3591" y="2596"/>
              <a:chExt cx="1081" cy="919"/>
            </a:xfrm>
          </p:grpSpPr>
          <p:sp>
            <p:nvSpPr>
              <p:cNvPr id="17444" name="Freeform 165"/>
              <p:cNvSpPr>
                <a:spLocks/>
              </p:cNvSpPr>
              <p:nvPr/>
            </p:nvSpPr>
            <p:spPr bwMode="auto">
              <a:xfrm>
                <a:off x="3607" y="2608"/>
                <a:ext cx="1053" cy="895"/>
              </a:xfrm>
              <a:custGeom>
                <a:avLst/>
                <a:gdLst>
                  <a:gd name="T0" fmla="*/ 50806 w 551"/>
                  <a:gd name="T1" fmla="*/ 37756 h 469"/>
                  <a:gd name="T2" fmla="*/ 50806 w 551"/>
                  <a:gd name="T3" fmla="*/ 37756 h 469"/>
                  <a:gd name="T4" fmla="*/ 29035 w 551"/>
                  <a:gd name="T5" fmla="*/ 2029 h 469"/>
                  <a:gd name="T6" fmla="*/ 28827 w 551"/>
                  <a:gd name="T7" fmla="*/ 1647 h 469"/>
                  <a:gd name="T8" fmla="*/ 25624 w 551"/>
                  <a:gd name="T9" fmla="*/ 0 h 469"/>
                  <a:gd name="T10" fmla="*/ 25236 w 551"/>
                  <a:gd name="T11" fmla="*/ 0 h 469"/>
                  <a:gd name="T12" fmla="*/ 24846 w 551"/>
                  <a:gd name="T13" fmla="*/ 105 h 469"/>
                  <a:gd name="T14" fmla="*/ 22356 w 551"/>
                  <a:gd name="T15" fmla="*/ 1752 h 469"/>
                  <a:gd name="T16" fmla="*/ 22249 w 551"/>
                  <a:gd name="T17" fmla="*/ 2029 h 469"/>
                  <a:gd name="T18" fmla="*/ 22077 w 551"/>
                  <a:gd name="T19" fmla="*/ 2233 h 469"/>
                  <a:gd name="T20" fmla="*/ 482 w 551"/>
                  <a:gd name="T21" fmla="*/ 37756 h 469"/>
                  <a:gd name="T22" fmla="*/ 482 w 551"/>
                  <a:gd name="T23" fmla="*/ 37756 h 469"/>
                  <a:gd name="T24" fmla="*/ 0 w 551"/>
                  <a:gd name="T25" fmla="*/ 39701 h 469"/>
                  <a:gd name="T26" fmla="*/ 3572 w 551"/>
                  <a:gd name="T27" fmla="*/ 43220 h 469"/>
                  <a:gd name="T28" fmla="*/ 47742 w 551"/>
                  <a:gd name="T29" fmla="*/ 43220 h 469"/>
                  <a:gd name="T30" fmla="*/ 48432 w 551"/>
                  <a:gd name="T31" fmla="*/ 43128 h 469"/>
                  <a:gd name="T32" fmla="*/ 48870 w 551"/>
                  <a:gd name="T33" fmla="*/ 43023 h 469"/>
                  <a:gd name="T34" fmla="*/ 51287 w 551"/>
                  <a:gd name="T35" fmla="*/ 39701 h 469"/>
                  <a:gd name="T36" fmla="*/ 50806 w 551"/>
                  <a:gd name="T37" fmla="*/ 37756 h 4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1"/>
                  <a:gd name="T58" fmla="*/ 0 h 469"/>
                  <a:gd name="T59" fmla="*/ 551 w 551"/>
                  <a:gd name="T60" fmla="*/ 469 h 46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1" h="469">
                    <a:moveTo>
                      <a:pt x="546" y="410"/>
                    </a:moveTo>
                    <a:cubicBezTo>
                      <a:pt x="546" y="410"/>
                      <a:pt x="546" y="410"/>
                      <a:pt x="546" y="410"/>
                    </a:cubicBezTo>
                    <a:cubicBezTo>
                      <a:pt x="312" y="22"/>
                      <a:pt x="312" y="22"/>
                      <a:pt x="312" y="22"/>
                    </a:cubicBezTo>
                    <a:cubicBezTo>
                      <a:pt x="310" y="18"/>
                      <a:pt x="310" y="18"/>
                      <a:pt x="310" y="18"/>
                    </a:cubicBezTo>
                    <a:cubicBezTo>
                      <a:pt x="302" y="7"/>
                      <a:pt x="290" y="0"/>
                      <a:pt x="275" y="0"/>
                    </a:cubicBezTo>
                    <a:cubicBezTo>
                      <a:pt x="274" y="0"/>
                      <a:pt x="272" y="0"/>
                      <a:pt x="271" y="0"/>
                    </a:cubicBezTo>
                    <a:cubicBezTo>
                      <a:pt x="270" y="0"/>
                      <a:pt x="268" y="0"/>
                      <a:pt x="267" y="1"/>
                    </a:cubicBezTo>
                    <a:cubicBezTo>
                      <a:pt x="256" y="3"/>
                      <a:pt x="247" y="10"/>
                      <a:pt x="240" y="19"/>
                    </a:cubicBezTo>
                    <a:cubicBezTo>
                      <a:pt x="239" y="22"/>
                      <a:pt x="239" y="22"/>
                      <a:pt x="239" y="22"/>
                    </a:cubicBezTo>
                    <a:cubicBezTo>
                      <a:pt x="237" y="24"/>
                      <a:pt x="237" y="24"/>
                      <a:pt x="237" y="24"/>
                    </a:cubicBezTo>
                    <a:cubicBezTo>
                      <a:pt x="5" y="410"/>
                      <a:pt x="5" y="410"/>
                      <a:pt x="5" y="410"/>
                    </a:cubicBezTo>
                    <a:cubicBezTo>
                      <a:pt x="5" y="410"/>
                      <a:pt x="5" y="410"/>
                      <a:pt x="5" y="410"/>
                    </a:cubicBezTo>
                    <a:cubicBezTo>
                      <a:pt x="2" y="416"/>
                      <a:pt x="0" y="423"/>
                      <a:pt x="0" y="431"/>
                    </a:cubicBezTo>
                    <a:cubicBezTo>
                      <a:pt x="0" y="452"/>
                      <a:pt x="17" y="469"/>
                      <a:pt x="38" y="469"/>
                    </a:cubicBezTo>
                    <a:cubicBezTo>
                      <a:pt x="513" y="469"/>
                      <a:pt x="513" y="469"/>
                      <a:pt x="513" y="469"/>
                    </a:cubicBezTo>
                    <a:cubicBezTo>
                      <a:pt x="516" y="469"/>
                      <a:pt x="518" y="468"/>
                      <a:pt x="520" y="468"/>
                    </a:cubicBezTo>
                    <a:cubicBezTo>
                      <a:pt x="525" y="467"/>
                      <a:pt x="525" y="467"/>
                      <a:pt x="525" y="467"/>
                    </a:cubicBezTo>
                    <a:cubicBezTo>
                      <a:pt x="540" y="462"/>
                      <a:pt x="551" y="448"/>
                      <a:pt x="551" y="431"/>
                    </a:cubicBezTo>
                    <a:cubicBezTo>
                      <a:pt x="551" y="423"/>
                      <a:pt x="549" y="416"/>
                      <a:pt x="546" y="410"/>
                    </a:cubicBezTo>
                  </a:path>
                </a:pathLst>
              </a:custGeom>
              <a:gradFill rotWithShape="0">
                <a:gsLst>
                  <a:gs pos="0">
                    <a:srgbClr val="CA5577"/>
                  </a:gs>
                  <a:gs pos="100000">
                    <a:srgbClr val="AF003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45" name="Freeform 166"/>
              <p:cNvSpPr>
                <a:spLocks noEditPoints="1"/>
              </p:cNvSpPr>
              <p:nvPr/>
            </p:nvSpPr>
            <p:spPr bwMode="auto">
              <a:xfrm>
                <a:off x="3591" y="2596"/>
                <a:ext cx="1081" cy="919"/>
              </a:xfrm>
              <a:custGeom>
                <a:avLst/>
                <a:gdLst>
                  <a:gd name="T0" fmla="*/ 4240 w 565"/>
                  <a:gd name="T1" fmla="*/ 44137 h 482"/>
                  <a:gd name="T2" fmla="*/ 0 w 565"/>
                  <a:gd name="T3" fmla="*/ 40112 h 482"/>
                  <a:gd name="T4" fmla="*/ 385 w 565"/>
                  <a:gd name="T5" fmla="*/ 38377 h 482"/>
                  <a:gd name="T6" fmla="*/ 281 w 565"/>
                  <a:gd name="T7" fmla="*/ 38377 h 482"/>
                  <a:gd name="T8" fmla="*/ 22330 w 565"/>
                  <a:gd name="T9" fmla="*/ 2551 h 482"/>
                  <a:gd name="T10" fmla="*/ 22510 w 565"/>
                  <a:gd name="T11" fmla="*/ 2393 h 482"/>
                  <a:gd name="T12" fmla="*/ 22714 w 565"/>
                  <a:gd name="T13" fmla="*/ 2025 h 482"/>
                  <a:gd name="T14" fmla="*/ 22714 w 565"/>
                  <a:gd name="T15" fmla="*/ 2025 h 482"/>
                  <a:gd name="T16" fmla="*/ 25515 w 565"/>
                  <a:gd name="T17" fmla="*/ 105 h 482"/>
                  <a:gd name="T18" fmla="*/ 25998 w 565"/>
                  <a:gd name="T19" fmla="*/ 0 h 482"/>
                  <a:gd name="T20" fmla="*/ 26482 w 565"/>
                  <a:gd name="T21" fmla="*/ 0 h 482"/>
                  <a:gd name="T22" fmla="*/ 30299 w 565"/>
                  <a:gd name="T23" fmla="*/ 1912 h 482"/>
                  <a:gd name="T24" fmla="*/ 30515 w 565"/>
                  <a:gd name="T25" fmla="*/ 2393 h 482"/>
                  <a:gd name="T26" fmla="*/ 52745 w 565"/>
                  <a:gd name="T27" fmla="*/ 38468 h 482"/>
                  <a:gd name="T28" fmla="*/ 52745 w 565"/>
                  <a:gd name="T29" fmla="*/ 38468 h 482"/>
                  <a:gd name="T30" fmla="*/ 53024 w 565"/>
                  <a:gd name="T31" fmla="*/ 40112 h 482"/>
                  <a:gd name="T32" fmla="*/ 50118 w 565"/>
                  <a:gd name="T33" fmla="*/ 43965 h 482"/>
                  <a:gd name="T34" fmla="*/ 50047 w 565"/>
                  <a:gd name="T35" fmla="*/ 44049 h 482"/>
                  <a:gd name="T36" fmla="*/ 50047 w 565"/>
                  <a:gd name="T37" fmla="*/ 44049 h 482"/>
                  <a:gd name="T38" fmla="*/ 49634 w 565"/>
                  <a:gd name="T39" fmla="*/ 44137 h 482"/>
                  <a:gd name="T40" fmla="*/ 48817 w 565"/>
                  <a:gd name="T41" fmla="*/ 44137 h 482"/>
                  <a:gd name="T42" fmla="*/ 4240 w 565"/>
                  <a:gd name="T43" fmla="*/ 44137 h 482"/>
                  <a:gd name="T44" fmla="*/ 23533 w 565"/>
                  <a:gd name="T45" fmla="*/ 3028 h 482"/>
                  <a:gd name="T46" fmla="*/ 23461 w 565"/>
                  <a:gd name="T47" fmla="*/ 3224 h 482"/>
                  <a:gd name="T48" fmla="*/ 1969 w 565"/>
                  <a:gd name="T49" fmla="*/ 38100 h 482"/>
                  <a:gd name="T50" fmla="*/ 1969 w 565"/>
                  <a:gd name="T51" fmla="*/ 38100 h 482"/>
                  <a:gd name="T52" fmla="*/ 1659 w 565"/>
                  <a:gd name="T53" fmla="*/ 38569 h 482"/>
                  <a:gd name="T54" fmla="*/ 1234 w 565"/>
                  <a:gd name="T55" fmla="*/ 40112 h 482"/>
                  <a:gd name="T56" fmla="*/ 4240 w 565"/>
                  <a:gd name="T57" fmla="*/ 42958 h 482"/>
                  <a:gd name="T58" fmla="*/ 48817 w 565"/>
                  <a:gd name="T59" fmla="*/ 42958 h 482"/>
                  <a:gd name="T60" fmla="*/ 49357 w 565"/>
                  <a:gd name="T61" fmla="*/ 42856 h 482"/>
                  <a:gd name="T62" fmla="*/ 49741 w 565"/>
                  <a:gd name="T63" fmla="*/ 42766 h 482"/>
                  <a:gd name="T64" fmla="*/ 51710 w 565"/>
                  <a:gd name="T65" fmla="*/ 40112 h 482"/>
                  <a:gd name="T66" fmla="*/ 51350 w 565"/>
                  <a:gd name="T67" fmla="*/ 38569 h 482"/>
                  <a:gd name="T68" fmla="*/ 51886 w 565"/>
                  <a:gd name="T69" fmla="*/ 38192 h 482"/>
                  <a:gd name="T70" fmla="*/ 51350 w 565"/>
                  <a:gd name="T71" fmla="*/ 38569 h 482"/>
                  <a:gd name="T72" fmla="*/ 29388 w 565"/>
                  <a:gd name="T73" fmla="*/ 2919 h 482"/>
                  <a:gd name="T74" fmla="*/ 29172 w 565"/>
                  <a:gd name="T75" fmla="*/ 2639 h 482"/>
                  <a:gd name="T76" fmla="*/ 26482 w 565"/>
                  <a:gd name="T77" fmla="*/ 1215 h 482"/>
                  <a:gd name="T78" fmla="*/ 26195 w 565"/>
                  <a:gd name="T79" fmla="*/ 1283 h 482"/>
                  <a:gd name="T80" fmla="*/ 25885 w 565"/>
                  <a:gd name="T81" fmla="*/ 1283 h 482"/>
                  <a:gd name="T82" fmla="*/ 23742 w 565"/>
                  <a:gd name="T83" fmla="*/ 2751 h 482"/>
                  <a:gd name="T84" fmla="*/ 23533 w 565"/>
                  <a:gd name="T85" fmla="*/ 3028 h 4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5"/>
                  <a:gd name="T130" fmla="*/ 0 h 482"/>
                  <a:gd name="T131" fmla="*/ 565 w 565"/>
                  <a:gd name="T132" fmla="*/ 482 h 4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5" h="482">
                    <a:moveTo>
                      <a:pt x="45" y="482"/>
                    </a:moveTo>
                    <a:cubicBezTo>
                      <a:pt x="20" y="482"/>
                      <a:pt x="0" y="462"/>
                      <a:pt x="0" y="438"/>
                    </a:cubicBezTo>
                    <a:cubicBezTo>
                      <a:pt x="0" y="431"/>
                      <a:pt x="1" y="425"/>
                      <a:pt x="4" y="419"/>
                    </a:cubicBezTo>
                    <a:cubicBezTo>
                      <a:pt x="3" y="419"/>
                      <a:pt x="3" y="419"/>
                      <a:pt x="3" y="419"/>
                    </a:cubicBezTo>
                    <a:cubicBezTo>
                      <a:pt x="238" y="28"/>
                      <a:pt x="238" y="28"/>
                      <a:pt x="238" y="28"/>
                    </a:cubicBezTo>
                    <a:cubicBezTo>
                      <a:pt x="240" y="26"/>
                      <a:pt x="240" y="26"/>
                      <a:pt x="240" y="26"/>
                    </a:cubicBezTo>
                    <a:cubicBezTo>
                      <a:pt x="242" y="22"/>
                      <a:pt x="242" y="22"/>
                      <a:pt x="242" y="22"/>
                    </a:cubicBezTo>
                    <a:cubicBezTo>
                      <a:pt x="242" y="22"/>
                      <a:pt x="242" y="22"/>
                      <a:pt x="242" y="22"/>
                    </a:cubicBezTo>
                    <a:cubicBezTo>
                      <a:pt x="249" y="12"/>
                      <a:pt x="259" y="4"/>
                      <a:pt x="272" y="1"/>
                    </a:cubicBezTo>
                    <a:cubicBezTo>
                      <a:pt x="274" y="1"/>
                      <a:pt x="276" y="0"/>
                      <a:pt x="277" y="0"/>
                    </a:cubicBezTo>
                    <a:cubicBezTo>
                      <a:pt x="279" y="0"/>
                      <a:pt x="281" y="0"/>
                      <a:pt x="282" y="0"/>
                    </a:cubicBezTo>
                    <a:cubicBezTo>
                      <a:pt x="299" y="0"/>
                      <a:pt x="314" y="8"/>
                      <a:pt x="323" y="21"/>
                    </a:cubicBezTo>
                    <a:cubicBezTo>
                      <a:pt x="325" y="26"/>
                      <a:pt x="325" y="26"/>
                      <a:pt x="325" y="26"/>
                    </a:cubicBezTo>
                    <a:cubicBezTo>
                      <a:pt x="562" y="420"/>
                      <a:pt x="562" y="420"/>
                      <a:pt x="562" y="420"/>
                    </a:cubicBezTo>
                    <a:cubicBezTo>
                      <a:pt x="562" y="420"/>
                      <a:pt x="562" y="420"/>
                      <a:pt x="562" y="420"/>
                    </a:cubicBezTo>
                    <a:cubicBezTo>
                      <a:pt x="564" y="425"/>
                      <a:pt x="565" y="431"/>
                      <a:pt x="565" y="438"/>
                    </a:cubicBezTo>
                    <a:cubicBezTo>
                      <a:pt x="565" y="458"/>
                      <a:pt x="552" y="475"/>
                      <a:pt x="534" y="480"/>
                    </a:cubicBezTo>
                    <a:cubicBezTo>
                      <a:pt x="533" y="481"/>
                      <a:pt x="533" y="481"/>
                      <a:pt x="533" y="481"/>
                    </a:cubicBezTo>
                    <a:cubicBezTo>
                      <a:pt x="533" y="481"/>
                      <a:pt x="533" y="481"/>
                      <a:pt x="533" y="481"/>
                    </a:cubicBezTo>
                    <a:cubicBezTo>
                      <a:pt x="529" y="482"/>
                      <a:pt x="529" y="482"/>
                      <a:pt x="529" y="482"/>
                    </a:cubicBezTo>
                    <a:cubicBezTo>
                      <a:pt x="526" y="482"/>
                      <a:pt x="523" y="482"/>
                      <a:pt x="520" y="482"/>
                    </a:cubicBezTo>
                    <a:lnTo>
                      <a:pt x="45" y="482"/>
                    </a:lnTo>
                    <a:close/>
                    <a:moveTo>
                      <a:pt x="251" y="33"/>
                    </a:moveTo>
                    <a:cubicBezTo>
                      <a:pt x="250" y="35"/>
                      <a:pt x="250" y="35"/>
                      <a:pt x="250" y="35"/>
                    </a:cubicBezTo>
                    <a:cubicBezTo>
                      <a:pt x="21" y="416"/>
                      <a:pt x="21" y="416"/>
                      <a:pt x="21" y="416"/>
                    </a:cubicBezTo>
                    <a:cubicBezTo>
                      <a:pt x="21" y="416"/>
                      <a:pt x="21" y="416"/>
                      <a:pt x="21" y="416"/>
                    </a:cubicBezTo>
                    <a:cubicBezTo>
                      <a:pt x="18" y="421"/>
                      <a:pt x="18" y="421"/>
                      <a:pt x="18" y="421"/>
                    </a:cubicBezTo>
                    <a:cubicBezTo>
                      <a:pt x="15" y="426"/>
                      <a:pt x="13" y="431"/>
                      <a:pt x="13" y="438"/>
                    </a:cubicBezTo>
                    <a:cubicBezTo>
                      <a:pt x="13" y="455"/>
                      <a:pt x="27" y="469"/>
                      <a:pt x="45" y="469"/>
                    </a:cubicBezTo>
                    <a:cubicBezTo>
                      <a:pt x="520" y="469"/>
                      <a:pt x="520" y="469"/>
                      <a:pt x="520" y="469"/>
                    </a:cubicBezTo>
                    <a:cubicBezTo>
                      <a:pt x="522" y="469"/>
                      <a:pt x="524" y="469"/>
                      <a:pt x="526" y="468"/>
                    </a:cubicBezTo>
                    <a:cubicBezTo>
                      <a:pt x="530" y="467"/>
                      <a:pt x="530" y="467"/>
                      <a:pt x="530" y="467"/>
                    </a:cubicBezTo>
                    <a:cubicBezTo>
                      <a:pt x="542" y="463"/>
                      <a:pt x="552" y="451"/>
                      <a:pt x="551" y="438"/>
                    </a:cubicBezTo>
                    <a:cubicBezTo>
                      <a:pt x="551" y="431"/>
                      <a:pt x="550" y="426"/>
                      <a:pt x="547" y="421"/>
                    </a:cubicBezTo>
                    <a:cubicBezTo>
                      <a:pt x="553" y="417"/>
                      <a:pt x="553" y="417"/>
                      <a:pt x="553" y="417"/>
                    </a:cubicBezTo>
                    <a:cubicBezTo>
                      <a:pt x="547" y="421"/>
                      <a:pt x="547" y="421"/>
                      <a:pt x="547" y="421"/>
                    </a:cubicBezTo>
                    <a:cubicBezTo>
                      <a:pt x="313" y="32"/>
                      <a:pt x="313" y="32"/>
                      <a:pt x="313" y="32"/>
                    </a:cubicBezTo>
                    <a:cubicBezTo>
                      <a:pt x="311" y="29"/>
                      <a:pt x="311" y="29"/>
                      <a:pt x="311" y="29"/>
                    </a:cubicBezTo>
                    <a:cubicBezTo>
                      <a:pt x="305" y="19"/>
                      <a:pt x="294" y="13"/>
                      <a:pt x="282" y="13"/>
                    </a:cubicBezTo>
                    <a:cubicBezTo>
                      <a:pt x="281" y="13"/>
                      <a:pt x="280" y="14"/>
                      <a:pt x="279" y="14"/>
                    </a:cubicBezTo>
                    <a:cubicBezTo>
                      <a:pt x="278" y="14"/>
                      <a:pt x="276" y="14"/>
                      <a:pt x="276" y="14"/>
                    </a:cubicBezTo>
                    <a:cubicBezTo>
                      <a:pt x="266" y="17"/>
                      <a:pt x="258" y="22"/>
                      <a:pt x="253" y="30"/>
                    </a:cubicBezTo>
                    <a:lnTo>
                      <a:pt x="251" y="33"/>
                    </a:lnTo>
                    <a:close/>
                  </a:path>
                </a:pathLst>
              </a:custGeom>
              <a:solidFill>
                <a:srgbClr val="AF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440" name="Group 167"/>
            <p:cNvGrpSpPr>
              <a:grpSpLocks/>
            </p:cNvGrpSpPr>
            <p:nvPr/>
          </p:nvGrpSpPr>
          <p:grpSpPr bwMode="auto">
            <a:xfrm>
              <a:off x="6071" y="1026"/>
              <a:ext cx="681" cy="577"/>
              <a:chOff x="2858" y="2608"/>
              <a:chExt cx="771" cy="655"/>
            </a:xfrm>
          </p:grpSpPr>
          <p:sp>
            <p:nvSpPr>
              <p:cNvPr id="17442" name="Freeform 168"/>
              <p:cNvSpPr>
                <a:spLocks/>
              </p:cNvSpPr>
              <p:nvPr/>
            </p:nvSpPr>
            <p:spPr bwMode="auto">
              <a:xfrm>
                <a:off x="2870" y="2617"/>
                <a:ext cx="750" cy="637"/>
              </a:xfrm>
              <a:custGeom>
                <a:avLst/>
                <a:gdLst>
                  <a:gd name="T0" fmla="*/ 4723 w 551"/>
                  <a:gd name="T1" fmla="*/ 3497 h 469"/>
                  <a:gd name="T2" fmla="*/ 4723 w 551"/>
                  <a:gd name="T3" fmla="*/ 3497 h 469"/>
                  <a:gd name="T4" fmla="*/ 2702 w 551"/>
                  <a:gd name="T5" fmla="*/ 190 h 469"/>
                  <a:gd name="T6" fmla="*/ 2681 w 551"/>
                  <a:gd name="T7" fmla="*/ 153 h 469"/>
                  <a:gd name="T8" fmla="*/ 2379 w 551"/>
                  <a:gd name="T9" fmla="*/ 0 h 469"/>
                  <a:gd name="T10" fmla="*/ 2345 w 551"/>
                  <a:gd name="T11" fmla="*/ 0 h 469"/>
                  <a:gd name="T12" fmla="*/ 2307 w 551"/>
                  <a:gd name="T13" fmla="*/ 1 h 469"/>
                  <a:gd name="T14" fmla="*/ 2081 w 551"/>
                  <a:gd name="T15" fmla="*/ 163 h 469"/>
                  <a:gd name="T16" fmla="*/ 2066 w 551"/>
                  <a:gd name="T17" fmla="*/ 190 h 469"/>
                  <a:gd name="T18" fmla="*/ 2055 w 551"/>
                  <a:gd name="T19" fmla="*/ 208 h 469"/>
                  <a:gd name="T20" fmla="*/ 48 w 551"/>
                  <a:gd name="T21" fmla="*/ 3497 h 469"/>
                  <a:gd name="T22" fmla="*/ 48 w 551"/>
                  <a:gd name="T23" fmla="*/ 3497 h 469"/>
                  <a:gd name="T24" fmla="*/ 0 w 551"/>
                  <a:gd name="T25" fmla="*/ 3675 h 469"/>
                  <a:gd name="T26" fmla="*/ 333 w 551"/>
                  <a:gd name="T27" fmla="*/ 4000 h 469"/>
                  <a:gd name="T28" fmla="*/ 4439 w 551"/>
                  <a:gd name="T29" fmla="*/ 4000 h 469"/>
                  <a:gd name="T30" fmla="*/ 4504 w 551"/>
                  <a:gd name="T31" fmla="*/ 3992 h 469"/>
                  <a:gd name="T32" fmla="*/ 4545 w 551"/>
                  <a:gd name="T33" fmla="*/ 3980 h 469"/>
                  <a:gd name="T34" fmla="*/ 4771 w 551"/>
                  <a:gd name="T35" fmla="*/ 3675 h 469"/>
                  <a:gd name="T36" fmla="*/ 4723 w 551"/>
                  <a:gd name="T37" fmla="*/ 3497 h 4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1"/>
                  <a:gd name="T58" fmla="*/ 0 h 469"/>
                  <a:gd name="T59" fmla="*/ 551 w 551"/>
                  <a:gd name="T60" fmla="*/ 469 h 46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1" h="469">
                    <a:moveTo>
                      <a:pt x="546" y="410"/>
                    </a:moveTo>
                    <a:cubicBezTo>
                      <a:pt x="546" y="410"/>
                      <a:pt x="546" y="410"/>
                      <a:pt x="546" y="410"/>
                    </a:cubicBezTo>
                    <a:cubicBezTo>
                      <a:pt x="312" y="22"/>
                      <a:pt x="312" y="22"/>
                      <a:pt x="312" y="22"/>
                    </a:cubicBezTo>
                    <a:cubicBezTo>
                      <a:pt x="310" y="18"/>
                      <a:pt x="310" y="18"/>
                      <a:pt x="310" y="18"/>
                    </a:cubicBezTo>
                    <a:cubicBezTo>
                      <a:pt x="302" y="7"/>
                      <a:pt x="290" y="0"/>
                      <a:pt x="275" y="0"/>
                    </a:cubicBezTo>
                    <a:cubicBezTo>
                      <a:pt x="274" y="0"/>
                      <a:pt x="272" y="0"/>
                      <a:pt x="271" y="0"/>
                    </a:cubicBezTo>
                    <a:cubicBezTo>
                      <a:pt x="270" y="0"/>
                      <a:pt x="268" y="0"/>
                      <a:pt x="267" y="1"/>
                    </a:cubicBezTo>
                    <a:cubicBezTo>
                      <a:pt x="256" y="3"/>
                      <a:pt x="247" y="10"/>
                      <a:pt x="240" y="19"/>
                    </a:cubicBezTo>
                    <a:cubicBezTo>
                      <a:pt x="239" y="22"/>
                      <a:pt x="239" y="22"/>
                      <a:pt x="239" y="22"/>
                    </a:cubicBezTo>
                    <a:cubicBezTo>
                      <a:pt x="237" y="24"/>
                      <a:pt x="237" y="24"/>
                      <a:pt x="237" y="24"/>
                    </a:cubicBezTo>
                    <a:cubicBezTo>
                      <a:pt x="5" y="410"/>
                      <a:pt x="5" y="410"/>
                      <a:pt x="5" y="410"/>
                    </a:cubicBezTo>
                    <a:cubicBezTo>
                      <a:pt x="5" y="410"/>
                      <a:pt x="5" y="410"/>
                      <a:pt x="5" y="410"/>
                    </a:cubicBezTo>
                    <a:cubicBezTo>
                      <a:pt x="2" y="416"/>
                      <a:pt x="0" y="423"/>
                      <a:pt x="0" y="431"/>
                    </a:cubicBezTo>
                    <a:cubicBezTo>
                      <a:pt x="0" y="452"/>
                      <a:pt x="17" y="469"/>
                      <a:pt x="38" y="469"/>
                    </a:cubicBezTo>
                    <a:cubicBezTo>
                      <a:pt x="513" y="469"/>
                      <a:pt x="513" y="469"/>
                      <a:pt x="513" y="469"/>
                    </a:cubicBezTo>
                    <a:cubicBezTo>
                      <a:pt x="516" y="469"/>
                      <a:pt x="518" y="468"/>
                      <a:pt x="520" y="468"/>
                    </a:cubicBezTo>
                    <a:cubicBezTo>
                      <a:pt x="525" y="467"/>
                      <a:pt x="525" y="467"/>
                      <a:pt x="525" y="467"/>
                    </a:cubicBezTo>
                    <a:cubicBezTo>
                      <a:pt x="540" y="462"/>
                      <a:pt x="551" y="448"/>
                      <a:pt x="551" y="431"/>
                    </a:cubicBezTo>
                    <a:cubicBezTo>
                      <a:pt x="551" y="423"/>
                      <a:pt x="549" y="416"/>
                      <a:pt x="546" y="41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43" name="Freeform 169"/>
              <p:cNvSpPr>
                <a:spLocks noEditPoints="1"/>
              </p:cNvSpPr>
              <p:nvPr/>
            </p:nvSpPr>
            <p:spPr bwMode="auto">
              <a:xfrm>
                <a:off x="2858" y="2608"/>
                <a:ext cx="771" cy="655"/>
              </a:xfrm>
              <a:custGeom>
                <a:avLst/>
                <a:gdLst>
                  <a:gd name="T0" fmla="*/ 392 w 565"/>
                  <a:gd name="T1" fmla="*/ 4123 h 482"/>
                  <a:gd name="T2" fmla="*/ 0 w 565"/>
                  <a:gd name="T3" fmla="*/ 3747 h 482"/>
                  <a:gd name="T4" fmla="*/ 35 w 565"/>
                  <a:gd name="T5" fmla="*/ 3581 h 482"/>
                  <a:gd name="T6" fmla="*/ 26 w 565"/>
                  <a:gd name="T7" fmla="*/ 3581 h 482"/>
                  <a:gd name="T8" fmla="*/ 2099 w 565"/>
                  <a:gd name="T9" fmla="*/ 241 h 482"/>
                  <a:gd name="T10" fmla="*/ 2119 w 565"/>
                  <a:gd name="T11" fmla="*/ 222 h 482"/>
                  <a:gd name="T12" fmla="*/ 2130 w 565"/>
                  <a:gd name="T13" fmla="*/ 190 h 482"/>
                  <a:gd name="T14" fmla="*/ 2130 w 565"/>
                  <a:gd name="T15" fmla="*/ 190 h 482"/>
                  <a:gd name="T16" fmla="*/ 2394 w 565"/>
                  <a:gd name="T17" fmla="*/ 1 h 482"/>
                  <a:gd name="T18" fmla="*/ 2441 w 565"/>
                  <a:gd name="T19" fmla="*/ 0 h 482"/>
                  <a:gd name="T20" fmla="*/ 2482 w 565"/>
                  <a:gd name="T21" fmla="*/ 0 h 482"/>
                  <a:gd name="T22" fmla="*/ 2845 w 565"/>
                  <a:gd name="T23" fmla="*/ 181 h 482"/>
                  <a:gd name="T24" fmla="*/ 2864 w 565"/>
                  <a:gd name="T25" fmla="*/ 222 h 482"/>
                  <a:gd name="T26" fmla="*/ 4955 w 565"/>
                  <a:gd name="T27" fmla="*/ 3600 h 482"/>
                  <a:gd name="T28" fmla="*/ 4955 w 565"/>
                  <a:gd name="T29" fmla="*/ 3600 h 482"/>
                  <a:gd name="T30" fmla="*/ 4981 w 565"/>
                  <a:gd name="T31" fmla="*/ 3747 h 482"/>
                  <a:gd name="T32" fmla="*/ 4709 w 565"/>
                  <a:gd name="T33" fmla="*/ 4105 h 482"/>
                  <a:gd name="T34" fmla="*/ 4697 w 565"/>
                  <a:gd name="T35" fmla="*/ 4120 h 482"/>
                  <a:gd name="T36" fmla="*/ 4697 w 565"/>
                  <a:gd name="T37" fmla="*/ 4120 h 482"/>
                  <a:gd name="T38" fmla="*/ 4661 w 565"/>
                  <a:gd name="T39" fmla="*/ 4123 h 482"/>
                  <a:gd name="T40" fmla="*/ 4585 w 565"/>
                  <a:gd name="T41" fmla="*/ 4123 h 482"/>
                  <a:gd name="T42" fmla="*/ 392 w 565"/>
                  <a:gd name="T43" fmla="*/ 4123 h 482"/>
                  <a:gd name="T44" fmla="*/ 2216 w 565"/>
                  <a:gd name="T45" fmla="*/ 284 h 482"/>
                  <a:gd name="T46" fmla="*/ 2202 w 565"/>
                  <a:gd name="T47" fmla="*/ 302 h 482"/>
                  <a:gd name="T48" fmla="*/ 190 w 565"/>
                  <a:gd name="T49" fmla="*/ 3560 h 482"/>
                  <a:gd name="T50" fmla="*/ 190 w 565"/>
                  <a:gd name="T51" fmla="*/ 3560 h 482"/>
                  <a:gd name="T52" fmla="*/ 160 w 565"/>
                  <a:gd name="T53" fmla="*/ 3601 h 482"/>
                  <a:gd name="T54" fmla="*/ 117 w 565"/>
                  <a:gd name="T55" fmla="*/ 3747 h 482"/>
                  <a:gd name="T56" fmla="*/ 392 w 565"/>
                  <a:gd name="T57" fmla="*/ 4013 h 482"/>
                  <a:gd name="T58" fmla="*/ 4585 w 565"/>
                  <a:gd name="T59" fmla="*/ 4013 h 482"/>
                  <a:gd name="T60" fmla="*/ 4634 w 565"/>
                  <a:gd name="T61" fmla="*/ 4002 h 482"/>
                  <a:gd name="T62" fmla="*/ 4670 w 565"/>
                  <a:gd name="T63" fmla="*/ 3999 h 482"/>
                  <a:gd name="T64" fmla="*/ 4853 w 565"/>
                  <a:gd name="T65" fmla="*/ 3747 h 482"/>
                  <a:gd name="T66" fmla="*/ 4816 w 565"/>
                  <a:gd name="T67" fmla="*/ 3601 h 482"/>
                  <a:gd name="T68" fmla="*/ 4877 w 565"/>
                  <a:gd name="T69" fmla="*/ 3574 h 482"/>
                  <a:gd name="T70" fmla="*/ 4816 w 565"/>
                  <a:gd name="T71" fmla="*/ 3601 h 482"/>
                  <a:gd name="T72" fmla="*/ 2759 w 565"/>
                  <a:gd name="T73" fmla="*/ 268 h 482"/>
                  <a:gd name="T74" fmla="*/ 2739 w 565"/>
                  <a:gd name="T75" fmla="*/ 246 h 482"/>
                  <a:gd name="T76" fmla="*/ 2482 w 565"/>
                  <a:gd name="T77" fmla="*/ 113 h 482"/>
                  <a:gd name="T78" fmla="*/ 2462 w 565"/>
                  <a:gd name="T79" fmla="*/ 120 h 482"/>
                  <a:gd name="T80" fmla="*/ 2432 w 565"/>
                  <a:gd name="T81" fmla="*/ 120 h 482"/>
                  <a:gd name="T82" fmla="*/ 2228 w 565"/>
                  <a:gd name="T83" fmla="*/ 258 h 482"/>
                  <a:gd name="T84" fmla="*/ 2216 w 565"/>
                  <a:gd name="T85" fmla="*/ 284 h 4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5"/>
                  <a:gd name="T130" fmla="*/ 0 h 482"/>
                  <a:gd name="T131" fmla="*/ 565 w 565"/>
                  <a:gd name="T132" fmla="*/ 482 h 4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5" h="482">
                    <a:moveTo>
                      <a:pt x="45" y="482"/>
                    </a:moveTo>
                    <a:cubicBezTo>
                      <a:pt x="20" y="482"/>
                      <a:pt x="0" y="462"/>
                      <a:pt x="0" y="438"/>
                    </a:cubicBezTo>
                    <a:cubicBezTo>
                      <a:pt x="0" y="431"/>
                      <a:pt x="1" y="425"/>
                      <a:pt x="4" y="419"/>
                    </a:cubicBezTo>
                    <a:cubicBezTo>
                      <a:pt x="3" y="419"/>
                      <a:pt x="3" y="419"/>
                      <a:pt x="3" y="419"/>
                    </a:cubicBezTo>
                    <a:cubicBezTo>
                      <a:pt x="238" y="28"/>
                      <a:pt x="238" y="28"/>
                      <a:pt x="238" y="28"/>
                    </a:cubicBezTo>
                    <a:cubicBezTo>
                      <a:pt x="240" y="26"/>
                      <a:pt x="240" y="26"/>
                      <a:pt x="240" y="26"/>
                    </a:cubicBezTo>
                    <a:cubicBezTo>
                      <a:pt x="242" y="22"/>
                      <a:pt x="242" y="22"/>
                      <a:pt x="242" y="22"/>
                    </a:cubicBezTo>
                    <a:cubicBezTo>
                      <a:pt x="242" y="22"/>
                      <a:pt x="242" y="22"/>
                      <a:pt x="242" y="22"/>
                    </a:cubicBezTo>
                    <a:cubicBezTo>
                      <a:pt x="249" y="12"/>
                      <a:pt x="259" y="4"/>
                      <a:pt x="272" y="1"/>
                    </a:cubicBezTo>
                    <a:cubicBezTo>
                      <a:pt x="274" y="1"/>
                      <a:pt x="276" y="0"/>
                      <a:pt x="277" y="0"/>
                    </a:cubicBezTo>
                    <a:cubicBezTo>
                      <a:pt x="279" y="0"/>
                      <a:pt x="281" y="0"/>
                      <a:pt x="282" y="0"/>
                    </a:cubicBezTo>
                    <a:cubicBezTo>
                      <a:pt x="299" y="0"/>
                      <a:pt x="314" y="8"/>
                      <a:pt x="323" y="21"/>
                    </a:cubicBezTo>
                    <a:cubicBezTo>
                      <a:pt x="325" y="26"/>
                      <a:pt x="325" y="26"/>
                      <a:pt x="325" y="26"/>
                    </a:cubicBezTo>
                    <a:cubicBezTo>
                      <a:pt x="562" y="420"/>
                      <a:pt x="562" y="420"/>
                      <a:pt x="562" y="420"/>
                    </a:cubicBezTo>
                    <a:cubicBezTo>
                      <a:pt x="562" y="420"/>
                      <a:pt x="562" y="420"/>
                      <a:pt x="562" y="420"/>
                    </a:cubicBezTo>
                    <a:cubicBezTo>
                      <a:pt x="564" y="425"/>
                      <a:pt x="565" y="431"/>
                      <a:pt x="565" y="438"/>
                    </a:cubicBezTo>
                    <a:cubicBezTo>
                      <a:pt x="565" y="458"/>
                      <a:pt x="552" y="475"/>
                      <a:pt x="534" y="480"/>
                    </a:cubicBezTo>
                    <a:cubicBezTo>
                      <a:pt x="533" y="481"/>
                      <a:pt x="533" y="481"/>
                      <a:pt x="533" y="481"/>
                    </a:cubicBezTo>
                    <a:cubicBezTo>
                      <a:pt x="533" y="481"/>
                      <a:pt x="533" y="481"/>
                      <a:pt x="533" y="481"/>
                    </a:cubicBezTo>
                    <a:cubicBezTo>
                      <a:pt x="529" y="482"/>
                      <a:pt x="529" y="482"/>
                      <a:pt x="529" y="482"/>
                    </a:cubicBezTo>
                    <a:cubicBezTo>
                      <a:pt x="526" y="482"/>
                      <a:pt x="523" y="482"/>
                      <a:pt x="520" y="482"/>
                    </a:cubicBezTo>
                    <a:lnTo>
                      <a:pt x="45" y="482"/>
                    </a:lnTo>
                    <a:close/>
                    <a:moveTo>
                      <a:pt x="251" y="33"/>
                    </a:moveTo>
                    <a:cubicBezTo>
                      <a:pt x="250" y="35"/>
                      <a:pt x="250" y="35"/>
                      <a:pt x="250" y="35"/>
                    </a:cubicBezTo>
                    <a:cubicBezTo>
                      <a:pt x="21" y="416"/>
                      <a:pt x="21" y="416"/>
                      <a:pt x="21" y="416"/>
                    </a:cubicBezTo>
                    <a:cubicBezTo>
                      <a:pt x="21" y="416"/>
                      <a:pt x="21" y="416"/>
                      <a:pt x="21" y="416"/>
                    </a:cubicBezTo>
                    <a:cubicBezTo>
                      <a:pt x="18" y="421"/>
                      <a:pt x="18" y="421"/>
                      <a:pt x="18" y="421"/>
                    </a:cubicBezTo>
                    <a:cubicBezTo>
                      <a:pt x="15" y="426"/>
                      <a:pt x="13" y="431"/>
                      <a:pt x="13" y="438"/>
                    </a:cubicBezTo>
                    <a:cubicBezTo>
                      <a:pt x="13" y="455"/>
                      <a:pt x="27" y="469"/>
                      <a:pt x="45" y="469"/>
                    </a:cubicBezTo>
                    <a:cubicBezTo>
                      <a:pt x="520" y="469"/>
                      <a:pt x="520" y="469"/>
                      <a:pt x="520" y="469"/>
                    </a:cubicBezTo>
                    <a:cubicBezTo>
                      <a:pt x="522" y="469"/>
                      <a:pt x="524" y="469"/>
                      <a:pt x="526" y="468"/>
                    </a:cubicBezTo>
                    <a:cubicBezTo>
                      <a:pt x="530" y="467"/>
                      <a:pt x="530" y="467"/>
                      <a:pt x="530" y="467"/>
                    </a:cubicBezTo>
                    <a:cubicBezTo>
                      <a:pt x="542" y="463"/>
                      <a:pt x="552" y="451"/>
                      <a:pt x="551" y="438"/>
                    </a:cubicBezTo>
                    <a:cubicBezTo>
                      <a:pt x="551" y="431"/>
                      <a:pt x="550" y="426"/>
                      <a:pt x="547" y="421"/>
                    </a:cubicBezTo>
                    <a:cubicBezTo>
                      <a:pt x="553" y="417"/>
                      <a:pt x="553" y="417"/>
                      <a:pt x="553" y="417"/>
                    </a:cubicBezTo>
                    <a:cubicBezTo>
                      <a:pt x="547" y="421"/>
                      <a:pt x="547" y="421"/>
                      <a:pt x="547" y="421"/>
                    </a:cubicBezTo>
                    <a:cubicBezTo>
                      <a:pt x="313" y="32"/>
                      <a:pt x="313" y="32"/>
                      <a:pt x="313" y="32"/>
                    </a:cubicBezTo>
                    <a:cubicBezTo>
                      <a:pt x="311" y="29"/>
                      <a:pt x="311" y="29"/>
                      <a:pt x="311" y="29"/>
                    </a:cubicBezTo>
                    <a:cubicBezTo>
                      <a:pt x="305" y="19"/>
                      <a:pt x="294" y="13"/>
                      <a:pt x="282" y="13"/>
                    </a:cubicBezTo>
                    <a:cubicBezTo>
                      <a:pt x="281" y="13"/>
                      <a:pt x="280" y="14"/>
                      <a:pt x="279" y="14"/>
                    </a:cubicBezTo>
                    <a:cubicBezTo>
                      <a:pt x="278" y="14"/>
                      <a:pt x="276" y="14"/>
                      <a:pt x="276" y="14"/>
                    </a:cubicBezTo>
                    <a:cubicBezTo>
                      <a:pt x="266" y="17"/>
                      <a:pt x="258" y="22"/>
                      <a:pt x="253" y="30"/>
                    </a:cubicBezTo>
                    <a:lnTo>
                      <a:pt x="251" y="33"/>
                    </a:lnTo>
                    <a:close/>
                  </a:path>
                </a:pathLst>
              </a:custGeom>
              <a:solidFill>
                <a:srgbClr val="AF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441" name="AutoShape 170"/>
            <p:cNvSpPr>
              <a:spLocks noChangeArrowheads="1"/>
            </p:cNvSpPr>
            <p:nvPr/>
          </p:nvSpPr>
          <p:spPr bwMode="gray">
            <a:xfrm>
              <a:off x="6109" y="1262"/>
              <a:ext cx="613" cy="356"/>
            </a:xfrm>
            <a:prstGeom prst="roundRect">
              <a:avLst>
                <a:gd name="adj" fmla="val 20870"/>
              </a:avLst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defTabSz="762000" eaLnBrk="0" hangingPunct="0">
                <a:spcBef>
                  <a:spcPct val="30000"/>
                </a:spcBef>
                <a:buClr>
                  <a:schemeClr val="bg1"/>
                </a:buClr>
                <a:tabLst>
                  <a:tab pos="1700213" algn="l"/>
                  <a:tab pos="4667250" algn="r"/>
                </a:tabLst>
              </a:pPr>
              <a:r>
                <a:rPr lang="en-US" sz="1600"/>
                <a:t>Ensure</a:t>
              </a:r>
              <a:br>
                <a:rPr lang="en-US" sz="1600"/>
              </a:br>
              <a:r>
                <a:rPr lang="en-US" sz="1600" b="1"/>
                <a:t>security</a:t>
              </a:r>
              <a:endParaRPr lang="de-DE" sz="1600" b="1"/>
            </a:p>
          </p:txBody>
        </p:sp>
      </p:grpSp>
      <p:sp>
        <p:nvSpPr>
          <p:cNvPr id="1420459" name="TextBox 14"/>
          <p:cNvSpPr>
            <a:spLocks noChangeArrowheads="1"/>
          </p:cNvSpPr>
          <p:nvPr/>
        </p:nvSpPr>
        <p:spPr bwMode="auto">
          <a:xfrm>
            <a:off x="8281988" y="2808288"/>
            <a:ext cx="2916237" cy="2952750"/>
          </a:xfrm>
          <a:prstGeom prst="roundRect">
            <a:avLst>
              <a:gd name="adj" fmla="val 5162"/>
            </a:avLst>
          </a:prstGeom>
          <a:blipFill dpi="0" rotWithShape="1">
            <a:blip r:embed="rId4" cstate="print"/>
            <a:srcRect/>
            <a:stretch>
              <a:fillRect b="-17305"/>
            </a:stretch>
          </a:blipFill>
          <a:ln w="38100" algn="ctr">
            <a:noFill/>
            <a:round/>
            <a:headEnd/>
            <a:tailEnd/>
          </a:ln>
          <a:effectLst/>
        </p:spPr>
        <p:txBody>
          <a:bodyPr lIns="90000" tIns="46800" rIns="18000" bIns="46800"/>
          <a:lstStyle/>
          <a:p>
            <a:pPr>
              <a:spcBef>
                <a:spcPct val="25000"/>
              </a:spcBef>
              <a:buClr>
                <a:schemeClr val="accent2"/>
              </a:buClr>
              <a:buSzPct val="110000"/>
              <a:defRPr/>
            </a:pPr>
            <a:endParaRPr lang="en-US" sz="2800"/>
          </a:p>
        </p:txBody>
      </p:sp>
      <p:sp>
        <p:nvSpPr>
          <p:cNvPr id="17435" name="AutoShape 162"/>
          <p:cNvSpPr>
            <a:spLocks noChangeArrowheads="1"/>
          </p:cNvSpPr>
          <p:nvPr/>
        </p:nvSpPr>
        <p:spPr bwMode="gray">
          <a:xfrm rot="16815887">
            <a:off x="7517491" y="2309417"/>
            <a:ext cx="934205" cy="3033042"/>
          </a:xfrm>
          <a:prstGeom prst="lightningBolt">
            <a:avLst/>
          </a:prstGeom>
          <a:gradFill rotWithShape="1">
            <a:gsLst>
              <a:gs pos="0">
                <a:srgbClr val="CD5F7F"/>
              </a:gs>
              <a:gs pos="100000">
                <a:srgbClr val="AF0033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noAutofit/>
          </a:bodyPr>
          <a:lstStyle/>
          <a:p>
            <a:endParaRPr lang="en-US"/>
          </a:p>
        </p:txBody>
      </p:sp>
      <p:sp>
        <p:nvSpPr>
          <p:cNvPr id="17436" name="AutoShape 174"/>
          <p:cNvSpPr>
            <a:spLocks noChangeArrowheads="1"/>
          </p:cNvSpPr>
          <p:nvPr/>
        </p:nvSpPr>
        <p:spPr bwMode="gray">
          <a:xfrm rot="10800000">
            <a:off x="5328989" y="1691915"/>
            <a:ext cx="706437" cy="2235200"/>
          </a:xfrm>
          <a:prstGeom prst="lightningBolt">
            <a:avLst/>
          </a:prstGeom>
          <a:gradFill rotWithShape="1">
            <a:gsLst>
              <a:gs pos="0">
                <a:srgbClr val="CD5F7F"/>
              </a:gs>
              <a:gs pos="100000">
                <a:srgbClr val="AF0033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7437" name="Oval 156"/>
          <p:cNvSpPr>
            <a:spLocks noChangeArrowheads="1"/>
          </p:cNvSpPr>
          <p:nvPr/>
        </p:nvSpPr>
        <p:spPr bwMode="auto">
          <a:xfrm>
            <a:off x="5761037" y="3276091"/>
            <a:ext cx="1152525" cy="1154113"/>
          </a:xfrm>
          <a:prstGeom prst="ellipse">
            <a:avLst/>
          </a:prstGeom>
          <a:gradFill rotWithShape="0">
            <a:gsLst>
              <a:gs pos="0">
                <a:srgbClr val="AF0033"/>
              </a:gs>
              <a:gs pos="50000">
                <a:srgbClr val="D67D97"/>
              </a:gs>
              <a:gs pos="100000">
                <a:srgbClr val="AF0033"/>
              </a:gs>
            </a:gsLst>
            <a:lin ang="5400000" scaled="1"/>
          </a:gradFill>
          <a:ln w="28575" algn="ctr">
            <a:solidFill>
              <a:srgbClr val="AF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Rectangle 157"/>
          <p:cNvSpPr>
            <a:spLocks noChangeArrowheads="1"/>
          </p:cNvSpPr>
          <p:nvPr/>
        </p:nvSpPr>
        <p:spPr bwMode="auto">
          <a:xfrm>
            <a:off x="5741081" y="3492115"/>
            <a:ext cx="1208088" cy="66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Exposure to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unauthorized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access</a:t>
            </a:r>
          </a:p>
        </p:txBody>
      </p:sp>
      <p:sp>
        <p:nvSpPr>
          <p:cNvPr id="162" name="AutoShape 87"/>
          <p:cNvSpPr>
            <a:spLocks noChangeArrowheads="1"/>
          </p:cNvSpPr>
          <p:nvPr/>
        </p:nvSpPr>
        <p:spPr bwMode="gray">
          <a:xfrm rot="11590430">
            <a:off x="7501251" y="1743255"/>
            <a:ext cx="542925" cy="800100"/>
          </a:xfrm>
          <a:prstGeom prst="lightningBolt">
            <a:avLst/>
          </a:prstGeom>
          <a:gradFill rotWithShape="1">
            <a:gsLst>
              <a:gs pos="0">
                <a:srgbClr val="AF0033">
                  <a:gamma/>
                  <a:tint val="62745"/>
                  <a:invGamma/>
                </a:srgbClr>
              </a:gs>
              <a:gs pos="100000">
                <a:srgbClr val="AF0033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63" name="AutoShape 91"/>
          <p:cNvSpPr>
            <a:spLocks noChangeArrowheads="1"/>
          </p:cNvSpPr>
          <p:nvPr/>
        </p:nvSpPr>
        <p:spPr bwMode="gray">
          <a:xfrm rot="9808359" flipH="1">
            <a:off x="6367680" y="1788614"/>
            <a:ext cx="542925" cy="800100"/>
          </a:xfrm>
          <a:prstGeom prst="lightningBolt">
            <a:avLst/>
          </a:prstGeom>
          <a:gradFill rotWithShape="1">
            <a:gsLst>
              <a:gs pos="0">
                <a:srgbClr val="AF0033">
                  <a:gamma/>
                  <a:tint val="62745"/>
                  <a:invGamma/>
                </a:srgbClr>
              </a:gs>
              <a:gs pos="100000">
                <a:srgbClr val="AF0033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64" name="AutoShape 213"/>
          <p:cNvSpPr>
            <a:spLocks noChangeArrowheads="1"/>
          </p:cNvSpPr>
          <p:nvPr/>
        </p:nvSpPr>
        <p:spPr bwMode="gray">
          <a:xfrm>
            <a:off x="6127409" y="2496638"/>
            <a:ext cx="966034" cy="561610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rgbClr val="AF0033">
                  <a:gamma/>
                  <a:tint val="70588"/>
                  <a:invGamma/>
                </a:srgbClr>
              </a:gs>
              <a:gs pos="100000">
                <a:srgbClr val="AF0033"/>
              </a:gs>
            </a:gsLst>
            <a:lin ang="5400000" scaled="1"/>
          </a:gradFill>
          <a:ln w="28575" algn="ctr">
            <a:solidFill>
              <a:srgbClr val="AF0033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762000" eaLnBrk="0" hangingPunct="0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tabLst>
                <a:tab pos="1700213" algn="l"/>
                <a:tab pos="4667250" algn="r"/>
              </a:tabLst>
            </a:pPr>
            <a:r>
              <a:rPr lang="en-US" sz="1400" dirty="0">
                <a:solidFill>
                  <a:schemeClr val="bg1"/>
                </a:solidFill>
                <a:sym typeface="Arial" charset="0"/>
              </a:rPr>
              <a:t>Denial of</a:t>
            </a:r>
            <a:br>
              <a:rPr lang="en-US" sz="1400" dirty="0">
                <a:solidFill>
                  <a:schemeClr val="bg1"/>
                </a:solidFill>
                <a:sym typeface="Arial" charset="0"/>
              </a:rPr>
            </a:br>
            <a:r>
              <a:rPr lang="en-US" sz="1400" dirty="0">
                <a:solidFill>
                  <a:schemeClr val="bg1"/>
                </a:solidFill>
                <a:sym typeface="Arial" charset="0"/>
              </a:rPr>
              <a:t> service</a:t>
            </a:r>
          </a:p>
        </p:txBody>
      </p:sp>
      <p:sp>
        <p:nvSpPr>
          <p:cNvPr id="165" name="AutoShape 220"/>
          <p:cNvSpPr>
            <a:spLocks noChangeArrowheads="1"/>
          </p:cNvSpPr>
          <p:nvPr/>
        </p:nvSpPr>
        <p:spPr bwMode="gray">
          <a:xfrm>
            <a:off x="7165193" y="2267979"/>
            <a:ext cx="1455841" cy="561610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rgbClr val="AF0033">
                  <a:gamma/>
                  <a:tint val="70588"/>
                  <a:invGamma/>
                </a:srgbClr>
              </a:gs>
              <a:gs pos="100000">
                <a:srgbClr val="AF0033"/>
              </a:gs>
            </a:gsLst>
            <a:lin ang="5400000" scaled="1"/>
          </a:gradFill>
          <a:ln w="28575" algn="ctr">
            <a:solidFill>
              <a:srgbClr val="AF0033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762000" eaLnBrk="0" hangingPunct="0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tabLst>
                <a:tab pos="1700213" algn="l"/>
                <a:tab pos="4667250" algn="r"/>
              </a:tabLst>
            </a:pPr>
            <a:r>
              <a:rPr lang="en-US" sz="1400" dirty="0">
                <a:solidFill>
                  <a:schemeClr val="bg1"/>
                </a:solidFill>
                <a:sym typeface="Arial" charset="0"/>
              </a:rPr>
              <a:t>Eavesdropping</a:t>
            </a:r>
            <a:br>
              <a:rPr lang="en-US" sz="1400" dirty="0">
                <a:solidFill>
                  <a:schemeClr val="bg1"/>
                </a:solidFill>
                <a:sym typeface="Arial" charset="0"/>
              </a:rPr>
            </a:br>
            <a:r>
              <a:rPr lang="en-US" sz="1400" dirty="0">
                <a:solidFill>
                  <a:schemeClr val="bg1"/>
                </a:solidFill>
                <a:sym typeface="Arial" charset="0"/>
              </a:rPr>
              <a:t>voice and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315913" y="1152525"/>
            <a:ext cx="7245324" cy="4608513"/>
          </a:xfrm>
          <a:prstGeom prst="roundRect">
            <a:avLst>
              <a:gd name="adj" fmla="val 3903"/>
            </a:avLst>
          </a:prstGeom>
          <a:gradFill rotWithShape="0">
            <a:gsLst>
              <a:gs pos="0">
                <a:schemeClr val="bg1"/>
              </a:gs>
              <a:gs pos="100000">
                <a:srgbClr val="DADBDE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0" tIns="45715" rIns="91430" bIns="179981" anchor="b"/>
          <a:lstStyle/>
          <a:p>
            <a:pPr marL="174625" indent="-174625" defTabSz="762000">
              <a:spcBef>
                <a:spcPct val="50000"/>
              </a:spcBef>
              <a:buClr>
                <a:srgbClr val="FFD300"/>
              </a:buClr>
              <a:buSzPct val="110000"/>
              <a:defRPr/>
            </a:pPr>
            <a:endParaRPr lang="de-DE" sz="1600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4068849" y="2448000"/>
            <a:ext cx="1296144" cy="2088232"/>
          </a:xfrm>
          <a:prstGeom prst="roundRect">
            <a:avLst>
              <a:gd name="adj" fmla="val 6977"/>
            </a:avLst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1430" tIns="45715" rIns="35996" bIns="45715" anchor="ctr"/>
          <a:lstStyle/>
          <a:p>
            <a:pPr marL="1258888" defTabSz="762000">
              <a:defRPr/>
            </a:pP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Title 1"/>
          <p:cNvSpPr>
            <a:spLocks noGrp="1"/>
          </p:cNvSpPr>
          <p:nvPr>
            <p:ph type="title"/>
          </p:nvPr>
        </p:nvSpPr>
        <p:spPr>
          <a:xfrm>
            <a:off x="288925" y="360363"/>
            <a:ext cx="10879138" cy="781050"/>
          </a:xfrm>
        </p:spPr>
        <p:txBody>
          <a:bodyPr/>
          <a:lstStyle/>
          <a:p>
            <a:r>
              <a:rPr lang="en-US" smtClean="0"/>
              <a:t>Attacks on Smartphones </a:t>
            </a:r>
            <a:br>
              <a:rPr lang="en-US" smtClean="0"/>
            </a:br>
            <a:r>
              <a:rPr lang="en-US" smtClean="0"/>
              <a:t>cause damage to operators and customers   </a:t>
            </a:r>
          </a:p>
        </p:txBody>
      </p:sp>
      <p:grpSp>
        <p:nvGrpSpPr>
          <p:cNvPr id="18439" name="Group 414"/>
          <p:cNvGrpSpPr>
            <a:grpSpLocks/>
          </p:cNvGrpSpPr>
          <p:nvPr/>
        </p:nvGrpSpPr>
        <p:grpSpPr bwMode="auto">
          <a:xfrm>
            <a:off x="4159250" y="2519363"/>
            <a:ext cx="1125538" cy="1981200"/>
            <a:chOff x="7130183" y="1623089"/>
            <a:chExt cx="1222148" cy="2151489"/>
          </a:xfrm>
        </p:grpSpPr>
        <p:sp>
          <p:nvSpPr>
            <p:cNvPr id="10" name="AutoShape 46"/>
            <p:cNvSpPr>
              <a:spLocks noChangeArrowheads="1"/>
            </p:cNvSpPr>
            <p:nvPr/>
          </p:nvSpPr>
          <p:spPr bwMode="auto">
            <a:xfrm>
              <a:off x="7130183" y="1623089"/>
              <a:ext cx="1222148" cy="2151489"/>
            </a:xfrm>
            <a:prstGeom prst="roundRect">
              <a:avLst>
                <a:gd name="adj" fmla="val 11847"/>
              </a:avLst>
            </a:prstGeom>
            <a:solidFill>
              <a:schemeClr val="tx1"/>
            </a:solidFill>
            <a:ln w="28575" algn="ctr">
              <a:solidFill>
                <a:schemeClr val="tx2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90000" rIns="90000" bIns="90000" anchor="ctr"/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pic>
          <p:nvPicPr>
            <p:cNvPr id="18457" name="Picture 56" descr="Ico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1197" y="1763923"/>
              <a:ext cx="1116538" cy="1094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8" name="Picture 56" descr="Ico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85304" y="2845118"/>
              <a:ext cx="735973" cy="755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9" name="Picture 56" descr="Icon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21277" y="2844043"/>
              <a:ext cx="358507" cy="369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40" name="Rectangle 18"/>
          <p:cNvSpPr>
            <a:spLocks noChangeArrowheads="1"/>
          </p:cNvSpPr>
          <p:nvPr/>
        </p:nvSpPr>
        <p:spPr bwMode="auto">
          <a:xfrm>
            <a:off x="315913" y="2916238"/>
            <a:ext cx="2284412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30000"/>
              </a:spcBef>
              <a:buClr>
                <a:srgbClr val="7F10A2"/>
              </a:buClr>
            </a:pPr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Sending </a:t>
            </a:r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Premium-SMSs</a:t>
            </a:r>
            <a:r>
              <a:rPr lang="en-US" sz="1600">
                <a:solidFill>
                  <a:srgbClr val="000000"/>
                </a:solidFill>
                <a:ea typeface="MS PGothic" pitchFamily="34" charset="-128"/>
              </a:rPr>
              <a:t> without owners knowledge resulting in monetary loss</a:t>
            </a:r>
          </a:p>
        </p:txBody>
      </p:sp>
      <p:sp>
        <p:nvSpPr>
          <p:cNvPr id="18441" name="Rectangle 19"/>
          <p:cNvSpPr>
            <a:spLocks noChangeArrowheads="1"/>
          </p:cNvSpPr>
          <p:nvPr/>
        </p:nvSpPr>
        <p:spPr bwMode="auto">
          <a:xfrm>
            <a:off x="936625" y="1331875"/>
            <a:ext cx="324008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30000"/>
              </a:spcBef>
              <a:buClr>
                <a:srgbClr val="7F10A2"/>
              </a:buClr>
            </a:pPr>
            <a:r>
              <a:rPr lang="en-GB" sz="1600" b="1" dirty="0">
                <a:solidFill>
                  <a:srgbClr val="000000"/>
                </a:solidFill>
                <a:ea typeface="MS PGothic" pitchFamily="34" charset="-128"/>
              </a:rPr>
              <a:t>Open App Store model </a:t>
            </a:r>
            <a:r>
              <a:rPr lang="en-GB" sz="1600" dirty="0">
                <a:solidFill>
                  <a:srgbClr val="000000"/>
                </a:solidFill>
                <a:ea typeface="MS PGothic" pitchFamily="34" charset="-128"/>
              </a:rPr>
              <a:t>provides a route to ‘inject’ malware into cloned legitimate apps</a:t>
            </a:r>
            <a:endParaRPr lang="en-US" sz="16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2620963" y="3024188"/>
            <a:ext cx="1411287" cy="982662"/>
          </a:xfrm>
          <a:prstGeom prst="righ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rgbClr val="C00000"/>
              </a:gs>
              <a:gs pos="100000">
                <a:schemeClr val="accent2"/>
              </a:gs>
            </a:gsLst>
            <a:lin ang="1350000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defTabSz="76200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Arial"/>
                <a:ea typeface="MS PGothic" pitchFamily="34" charset="-128"/>
                <a:cs typeface="Arial" pitchFamily="34" charset="0"/>
              </a:rPr>
              <a:t>Trojans 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Down Arrow 27"/>
          <p:cNvSpPr/>
          <p:nvPr/>
        </p:nvSpPr>
        <p:spPr bwMode="auto">
          <a:xfrm>
            <a:off x="4181475" y="1368425"/>
            <a:ext cx="1081088" cy="971550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rgbClr val="C00000"/>
              </a:gs>
              <a:gs pos="100000">
                <a:schemeClr val="accent2"/>
              </a:gs>
            </a:gsLst>
            <a:lin ang="1350000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defTabSz="76200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/>
            </a:pPr>
            <a:r>
              <a:rPr lang="en-GB" b="1" dirty="0">
                <a:solidFill>
                  <a:schemeClr val="bg1"/>
                </a:solidFill>
                <a:latin typeface="Arial"/>
                <a:ea typeface="MS PGothic" pitchFamily="34" charset="-128"/>
                <a:cs typeface="Arial" pitchFamily="34" charset="0"/>
              </a:rPr>
              <a:t>Malware 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4" name="Rectangle 28"/>
          <p:cNvSpPr>
            <a:spLocks noChangeArrowheads="1"/>
          </p:cNvSpPr>
          <p:nvPr/>
        </p:nvSpPr>
        <p:spPr bwMode="auto">
          <a:xfrm>
            <a:off x="5329238" y="1331875"/>
            <a:ext cx="21239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FFD308"/>
              </a:buClr>
            </a:pPr>
            <a:r>
              <a:rPr lang="en-GB" sz="1600" b="1" dirty="0">
                <a:solidFill>
                  <a:srgbClr val="000000"/>
                </a:solidFill>
                <a:ea typeface="MS PGothic" pitchFamily="34" charset="-128"/>
              </a:rPr>
              <a:t>Exploits </a:t>
            </a:r>
            <a:r>
              <a:rPr lang="en-GB" sz="1600" b="1" dirty="0" err="1">
                <a:solidFill>
                  <a:srgbClr val="000000"/>
                </a:solidFill>
                <a:ea typeface="MS PGothic" pitchFamily="34" charset="-128"/>
              </a:rPr>
              <a:t>iOS</a:t>
            </a:r>
            <a:r>
              <a:rPr lang="en-GB" sz="1600" b="1" dirty="0">
                <a:solidFill>
                  <a:srgbClr val="000000"/>
                </a:solidFill>
                <a:ea typeface="MS PGothic" pitchFamily="34" charset="-128"/>
              </a:rPr>
              <a:t> vulnerabilities </a:t>
            </a:r>
            <a:r>
              <a:rPr lang="en-GB" sz="1600" dirty="0">
                <a:solidFill>
                  <a:srgbClr val="000000"/>
                </a:solidFill>
                <a:ea typeface="MS PGothic" pitchFamily="34" charset="-128"/>
              </a:rPr>
              <a:t>and phone control via Internet based drive-by attacks</a:t>
            </a:r>
            <a:endParaRPr lang="en-US" sz="16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0" name="Up Arrow 29"/>
          <p:cNvSpPr/>
          <p:nvPr/>
        </p:nvSpPr>
        <p:spPr bwMode="auto">
          <a:xfrm>
            <a:off x="4181475" y="4683125"/>
            <a:ext cx="1079500" cy="971550"/>
          </a:xfrm>
          <a:prstGeom prst="up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rgbClr val="C00000"/>
              </a:gs>
              <a:gs pos="100000">
                <a:schemeClr val="accent2"/>
              </a:gs>
            </a:gsLst>
            <a:lin ang="810000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defTabSz="76200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/>
            </a:pPr>
            <a:r>
              <a:rPr lang="en-US" b="1" dirty="0" err="1">
                <a:solidFill>
                  <a:schemeClr val="bg1"/>
                </a:solidFill>
                <a:latin typeface="Arial"/>
                <a:ea typeface="MS PGothic" pitchFamily="34" charset="-128"/>
                <a:cs typeface="Arial" pitchFamily="34" charset="0"/>
              </a:rPr>
              <a:t>Botnet</a:t>
            </a:r>
            <a:endParaRPr lang="en-US" b="1" dirty="0">
              <a:solidFill>
                <a:schemeClr val="bg1"/>
              </a:solidFill>
              <a:latin typeface="Arial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6250" y="4679950"/>
            <a:ext cx="3673475" cy="979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 algn="r" eaLnBrk="0" hangingPunct="0">
              <a:lnSpc>
                <a:spcPct val="90000"/>
              </a:lnSpc>
              <a:spcBef>
                <a:spcPct val="30000"/>
              </a:spcBef>
              <a:buClr>
                <a:srgbClr val="FFD308"/>
              </a:buClr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/>
                <a:ea typeface="MS PGothic" pitchFamily="34" charset="-128"/>
                <a:cs typeface="+mn-cs"/>
              </a:rPr>
              <a:t>100,000 devices impacted by sending messages with links to </a:t>
            </a:r>
            <a:r>
              <a:rPr lang="en-US" sz="1600" b="1" dirty="0">
                <a:solidFill>
                  <a:sysClr val="windowText" lastClr="000000"/>
                </a:solidFill>
                <a:latin typeface="Arial"/>
                <a:ea typeface="MS PGothic" pitchFamily="34" charset="-128"/>
                <a:cs typeface="+mn-cs"/>
              </a:rPr>
              <a:t>malicious sites</a:t>
            </a:r>
            <a:r>
              <a:rPr lang="en-US" sz="1600" dirty="0">
                <a:solidFill>
                  <a:sysClr val="windowText" lastClr="000000"/>
                </a:solidFill>
                <a:latin typeface="Arial"/>
                <a:ea typeface="MS PGothic" pitchFamily="34" charset="-128"/>
                <a:cs typeface="+mn-cs"/>
              </a:rPr>
              <a:t> to all the contacts in the address book</a:t>
            </a:r>
          </a:p>
        </p:txBody>
      </p:sp>
      <p:sp>
        <p:nvSpPr>
          <p:cNvPr id="18447" name="Rectangle 31"/>
          <p:cNvSpPr>
            <a:spLocks noChangeArrowheads="1"/>
          </p:cNvSpPr>
          <p:nvPr/>
        </p:nvSpPr>
        <p:spPr bwMode="auto">
          <a:xfrm>
            <a:off x="5256981" y="4536231"/>
            <a:ext cx="22330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AF0033"/>
              </a:buClr>
            </a:pPr>
            <a:r>
              <a:rPr lang="en-GB" sz="1600" dirty="0">
                <a:solidFill>
                  <a:srgbClr val="000000"/>
                </a:solidFill>
                <a:ea typeface="MS PGothic" pitchFamily="34" charset="-128"/>
              </a:rPr>
              <a:t>Devices attacked to join </a:t>
            </a:r>
            <a:r>
              <a:rPr lang="en-GB" sz="1600" dirty="0" err="1">
                <a:solidFill>
                  <a:srgbClr val="000000"/>
                </a:solidFill>
                <a:ea typeface="MS PGothic" pitchFamily="34" charset="-128"/>
              </a:rPr>
              <a:t>botnets</a:t>
            </a:r>
            <a:r>
              <a:rPr lang="en-GB" sz="1600" dirty="0">
                <a:solidFill>
                  <a:srgbClr val="000000"/>
                </a:solidFill>
                <a:ea typeface="MS PGothic" pitchFamily="34" charset="-128"/>
              </a:rPr>
              <a:t> through ‘</a:t>
            </a:r>
            <a:r>
              <a:rPr lang="en-GB" sz="1600" b="1" dirty="0">
                <a:solidFill>
                  <a:srgbClr val="000000"/>
                </a:solidFill>
                <a:ea typeface="MS PGothic" pitchFamily="34" charset="-128"/>
              </a:rPr>
              <a:t>ZEUS</a:t>
            </a:r>
            <a:r>
              <a:rPr lang="en-GB" sz="1600" dirty="0">
                <a:solidFill>
                  <a:srgbClr val="000000"/>
                </a:solidFill>
                <a:ea typeface="MS PGothic" pitchFamily="34" charset="-128"/>
              </a:rPr>
              <a:t>’ a ‘development’ tool sold by cybercriminals</a:t>
            </a:r>
            <a:endParaRPr lang="en-US" sz="16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2" name="Freeform 56"/>
          <p:cNvSpPr>
            <a:spLocks/>
          </p:cNvSpPr>
          <p:nvPr/>
        </p:nvSpPr>
        <p:spPr bwMode="auto">
          <a:xfrm>
            <a:off x="476250" y="1328738"/>
            <a:ext cx="471488" cy="1155700"/>
          </a:xfrm>
          <a:custGeom>
            <a:avLst/>
            <a:gdLst>
              <a:gd name="T0" fmla="*/ 2147483647 w 238"/>
              <a:gd name="T1" fmla="*/ 2147483647 h 563"/>
              <a:gd name="T2" fmla="*/ 2147483647 w 238"/>
              <a:gd name="T3" fmla="*/ 2147483647 h 563"/>
              <a:gd name="T4" fmla="*/ 2147483647 w 238"/>
              <a:gd name="T5" fmla="*/ 2147483647 h 563"/>
              <a:gd name="T6" fmla="*/ 2147483647 w 238"/>
              <a:gd name="T7" fmla="*/ 2147483647 h 563"/>
              <a:gd name="T8" fmla="*/ 2147483647 w 238"/>
              <a:gd name="T9" fmla="*/ 2147483647 h 563"/>
              <a:gd name="T10" fmla="*/ 2147483647 w 238"/>
              <a:gd name="T11" fmla="*/ 2147483647 h 563"/>
              <a:gd name="T12" fmla="*/ 2147483647 w 238"/>
              <a:gd name="T13" fmla="*/ 2147483647 h 563"/>
              <a:gd name="T14" fmla="*/ 2147483647 w 238"/>
              <a:gd name="T15" fmla="*/ 2147483647 h 563"/>
              <a:gd name="T16" fmla="*/ 2147483647 w 238"/>
              <a:gd name="T17" fmla="*/ 2147483647 h 563"/>
              <a:gd name="T18" fmla="*/ 2147483647 w 238"/>
              <a:gd name="T19" fmla="*/ 2147483647 h 563"/>
              <a:gd name="T20" fmla="*/ 2147483647 w 238"/>
              <a:gd name="T21" fmla="*/ 2147483647 h 563"/>
              <a:gd name="T22" fmla="*/ 2147483647 w 238"/>
              <a:gd name="T23" fmla="*/ 2147483647 h 563"/>
              <a:gd name="T24" fmla="*/ 2147483647 w 238"/>
              <a:gd name="T25" fmla="*/ 2147483647 h 563"/>
              <a:gd name="T26" fmla="*/ 2147483647 w 238"/>
              <a:gd name="T27" fmla="*/ 2147483647 h 563"/>
              <a:gd name="T28" fmla="*/ 2147483647 w 238"/>
              <a:gd name="T29" fmla="*/ 2147483647 h 563"/>
              <a:gd name="T30" fmla="*/ 2147483647 w 238"/>
              <a:gd name="T31" fmla="*/ 2147483647 h 563"/>
              <a:gd name="T32" fmla="*/ 2147483647 w 238"/>
              <a:gd name="T33" fmla="*/ 2147483647 h 563"/>
              <a:gd name="T34" fmla="*/ 2147483647 w 238"/>
              <a:gd name="T35" fmla="*/ 2147483647 h 563"/>
              <a:gd name="T36" fmla="*/ 2147483647 w 238"/>
              <a:gd name="T37" fmla="*/ 2147483647 h 563"/>
              <a:gd name="T38" fmla="*/ 2147483647 w 238"/>
              <a:gd name="T39" fmla="*/ 2147483647 h 563"/>
              <a:gd name="T40" fmla="*/ 2147483647 w 238"/>
              <a:gd name="T41" fmla="*/ 2147483647 h 563"/>
              <a:gd name="T42" fmla="*/ 2147483647 w 238"/>
              <a:gd name="T43" fmla="*/ 2147483647 h 563"/>
              <a:gd name="T44" fmla="*/ 2147483647 w 238"/>
              <a:gd name="T45" fmla="*/ 2147483647 h 563"/>
              <a:gd name="T46" fmla="*/ 2147483647 w 238"/>
              <a:gd name="T47" fmla="*/ 2147483647 h 563"/>
              <a:gd name="T48" fmla="*/ 2147483647 w 238"/>
              <a:gd name="T49" fmla="*/ 2147483647 h 563"/>
              <a:gd name="T50" fmla="*/ 2147483647 w 238"/>
              <a:gd name="T51" fmla="*/ 2147483647 h 563"/>
              <a:gd name="T52" fmla="*/ 2147483647 w 238"/>
              <a:gd name="T53" fmla="*/ 2147483647 h 563"/>
              <a:gd name="T54" fmla="*/ 2147483647 w 238"/>
              <a:gd name="T55" fmla="*/ 2147483647 h 563"/>
              <a:gd name="T56" fmla="*/ 2147483647 w 238"/>
              <a:gd name="T57" fmla="*/ 2147483647 h 563"/>
              <a:gd name="T58" fmla="*/ 2147483647 w 238"/>
              <a:gd name="T59" fmla="*/ 2147483647 h 563"/>
              <a:gd name="T60" fmla="*/ 2147483647 w 238"/>
              <a:gd name="T61" fmla="*/ 2147483647 h 563"/>
              <a:gd name="T62" fmla="*/ 2147483647 w 238"/>
              <a:gd name="T63" fmla="*/ 2147483647 h 563"/>
              <a:gd name="T64" fmla="*/ 2147483647 w 238"/>
              <a:gd name="T65" fmla="*/ 2147483647 h 563"/>
              <a:gd name="T66" fmla="*/ 2147483647 w 238"/>
              <a:gd name="T67" fmla="*/ 2147483647 h 563"/>
              <a:gd name="T68" fmla="*/ 2147483647 w 238"/>
              <a:gd name="T69" fmla="*/ 2147483647 h 563"/>
              <a:gd name="T70" fmla="*/ 2147483647 w 238"/>
              <a:gd name="T71" fmla="*/ 2147483647 h 563"/>
              <a:gd name="T72" fmla="*/ 2147483647 w 238"/>
              <a:gd name="T73" fmla="*/ 2147483647 h 563"/>
              <a:gd name="T74" fmla="*/ 2147483647 w 238"/>
              <a:gd name="T75" fmla="*/ 2147483647 h 563"/>
              <a:gd name="T76" fmla="*/ 2147483647 w 238"/>
              <a:gd name="T77" fmla="*/ 2147483647 h 563"/>
              <a:gd name="T78" fmla="*/ 2147483647 w 238"/>
              <a:gd name="T79" fmla="*/ 2147483647 h 563"/>
              <a:gd name="T80" fmla="*/ 0 w 238"/>
              <a:gd name="T81" fmla="*/ 2147483647 h 563"/>
              <a:gd name="T82" fmla="*/ 2147483647 w 238"/>
              <a:gd name="T83" fmla="*/ 2147483647 h 563"/>
              <a:gd name="T84" fmla="*/ 2147483647 w 238"/>
              <a:gd name="T85" fmla="*/ 2147483647 h 56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38"/>
              <a:gd name="T130" fmla="*/ 0 h 563"/>
              <a:gd name="T131" fmla="*/ 238 w 238"/>
              <a:gd name="T132" fmla="*/ 563 h 56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38" h="563">
                <a:moveTo>
                  <a:pt x="56" y="75"/>
                </a:moveTo>
                <a:cubicBezTo>
                  <a:pt x="56" y="75"/>
                  <a:pt x="59" y="65"/>
                  <a:pt x="59" y="61"/>
                </a:cubicBezTo>
                <a:cubicBezTo>
                  <a:pt x="59" y="56"/>
                  <a:pt x="59" y="47"/>
                  <a:pt x="57" y="41"/>
                </a:cubicBezTo>
                <a:cubicBezTo>
                  <a:pt x="56" y="35"/>
                  <a:pt x="59" y="17"/>
                  <a:pt x="70" y="10"/>
                </a:cubicBezTo>
                <a:cubicBezTo>
                  <a:pt x="81" y="3"/>
                  <a:pt x="94" y="0"/>
                  <a:pt x="109" y="8"/>
                </a:cubicBezTo>
                <a:cubicBezTo>
                  <a:pt x="124" y="15"/>
                  <a:pt x="130" y="24"/>
                  <a:pt x="129" y="37"/>
                </a:cubicBezTo>
                <a:cubicBezTo>
                  <a:pt x="129" y="50"/>
                  <a:pt x="126" y="52"/>
                  <a:pt x="126" y="54"/>
                </a:cubicBezTo>
                <a:cubicBezTo>
                  <a:pt x="125" y="56"/>
                  <a:pt x="125" y="60"/>
                  <a:pt x="125" y="62"/>
                </a:cubicBezTo>
                <a:cubicBezTo>
                  <a:pt x="125" y="65"/>
                  <a:pt x="126" y="74"/>
                  <a:pt x="125" y="75"/>
                </a:cubicBezTo>
                <a:cubicBezTo>
                  <a:pt x="124" y="77"/>
                  <a:pt x="121" y="77"/>
                  <a:pt x="120" y="77"/>
                </a:cubicBezTo>
                <a:cubicBezTo>
                  <a:pt x="119" y="76"/>
                  <a:pt x="118" y="76"/>
                  <a:pt x="118" y="76"/>
                </a:cubicBezTo>
                <a:cubicBezTo>
                  <a:pt x="117" y="77"/>
                  <a:pt x="117" y="78"/>
                  <a:pt x="117" y="79"/>
                </a:cubicBezTo>
                <a:cubicBezTo>
                  <a:pt x="117" y="80"/>
                  <a:pt x="116" y="81"/>
                  <a:pt x="116" y="81"/>
                </a:cubicBezTo>
                <a:cubicBezTo>
                  <a:pt x="115" y="82"/>
                  <a:pt x="113" y="82"/>
                  <a:pt x="113" y="82"/>
                </a:cubicBezTo>
                <a:cubicBezTo>
                  <a:pt x="113" y="82"/>
                  <a:pt x="115" y="84"/>
                  <a:pt x="113" y="85"/>
                </a:cubicBezTo>
                <a:cubicBezTo>
                  <a:pt x="112" y="87"/>
                  <a:pt x="111" y="86"/>
                  <a:pt x="110" y="88"/>
                </a:cubicBezTo>
                <a:cubicBezTo>
                  <a:pt x="109" y="89"/>
                  <a:pt x="109" y="94"/>
                  <a:pt x="107" y="95"/>
                </a:cubicBezTo>
                <a:cubicBezTo>
                  <a:pt x="106" y="97"/>
                  <a:pt x="103" y="99"/>
                  <a:pt x="100" y="99"/>
                </a:cubicBezTo>
                <a:cubicBezTo>
                  <a:pt x="96" y="99"/>
                  <a:pt x="94" y="97"/>
                  <a:pt x="94" y="97"/>
                </a:cubicBezTo>
                <a:cubicBezTo>
                  <a:pt x="93" y="100"/>
                  <a:pt x="93" y="100"/>
                  <a:pt x="93" y="100"/>
                </a:cubicBezTo>
                <a:cubicBezTo>
                  <a:pt x="93" y="100"/>
                  <a:pt x="104" y="103"/>
                  <a:pt x="105" y="103"/>
                </a:cubicBezTo>
                <a:cubicBezTo>
                  <a:pt x="106" y="103"/>
                  <a:pt x="111" y="105"/>
                  <a:pt x="111" y="105"/>
                </a:cubicBezTo>
                <a:cubicBezTo>
                  <a:pt x="111" y="105"/>
                  <a:pt x="105" y="109"/>
                  <a:pt x="105" y="109"/>
                </a:cubicBezTo>
                <a:cubicBezTo>
                  <a:pt x="104" y="110"/>
                  <a:pt x="113" y="119"/>
                  <a:pt x="115" y="124"/>
                </a:cubicBezTo>
                <a:cubicBezTo>
                  <a:pt x="117" y="129"/>
                  <a:pt x="121" y="141"/>
                  <a:pt x="123" y="145"/>
                </a:cubicBezTo>
                <a:cubicBezTo>
                  <a:pt x="125" y="149"/>
                  <a:pt x="133" y="160"/>
                  <a:pt x="135" y="163"/>
                </a:cubicBezTo>
                <a:cubicBezTo>
                  <a:pt x="137" y="166"/>
                  <a:pt x="140" y="173"/>
                  <a:pt x="142" y="174"/>
                </a:cubicBezTo>
                <a:cubicBezTo>
                  <a:pt x="144" y="176"/>
                  <a:pt x="144" y="179"/>
                  <a:pt x="144" y="179"/>
                </a:cubicBezTo>
                <a:cubicBezTo>
                  <a:pt x="144" y="179"/>
                  <a:pt x="146" y="178"/>
                  <a:pt x="146" y="179"/>
                </a:cubicBezTo>
                <a:cubicBezTo>
                  <a:pt x="146" y="179"/>
                  <a:pt x="148" y="180"/>
                  <a:pt x="148" y="181"/>
                </a:cubicBezTo>
                <a:cubicBezTo>
                  <a:pt x="148" y="182"/>
                  <a:pt x="149" y="182"/>
                  <a:pt x="150" y="182"/>
                </a:cubicBezTo>
                <a:cubicBezTo>
                  <a:pt x="150" y="182"/>
                  <a:pt x="152" y="183"/>
                  <a:pt x="153" y="182"/>
                </a:cubicBezTo>
                <a:cubicBezTo>
                  <a:pt x="154" y="182"/>
                  <a:pt x="157" y="180"/>
                  <a:pt x="157" y="179"/>
                </a:cubicBezTo>
                <a:cubicBezTo>
                  <a:pt x="158" y="179"/>
                  <a:pt x="164" y="177"/>
                  <a:pt x="167" y="177"/>
                </a:cubicBezTo>
                <a:cubicBezTo>
                  <a:pt x="170" y="177"/>
                  <a:pt x="174" y="177"/>
                  <a:pt x="174" y="177"/>
                </a:cubicBezTo>
                <a:cubicBezTo>
                  <a:pt x="174" y="177"/>
                  <a:pt x="181" y="173"/>
                  <a:pt x="185" y="171"/>
                </a:cubicBezTo>
                <a:cubicBezTo>
                  <a:pt x="188" y="169"/>
                  <a:pt x="189" y="167"/>
                  <a:pt x="189" y="167"/>
                </a:cubicBezTo>
                <a:cubicBezTo>
                  <a:pt x="189" y="167"/>
                  <a:pt x="191" y="161"/>
                  <a:pt x="192" y="158"/>
                </a:cubicBezTo>
                <a:cubicBezTo>
                  <a:pt x="193" y="154"/>
                  <a:pt x="193" y="150"/>
                  <a:pt x="197" y="148"/>
                </a:cubicBezTo>
                <a:cubicBezTo>
                  <a:pt x="200" y="146"/>
                  <a:pt x="202" y="144"/>
                  <a:pt x="203" y="143"/>
                </a:cubicBezTo>
                <a:cubicBezTo>
                  <a:pt x="205" y="142"/>
                  <a:pt x="207" y="140"/>
                  <a:pt x="210" y="141"/>
                </a:cubicBezTo>
                <a:cubicBezTo>
                  <a:pt x="212" y="142"/>
                  <a:pt x="216" y="143"/>
                  <a:pt x="216" y="143"/>
                </a:cubicBezTo>
                <a:cubicBezTo>
                  <a:pt x="217" y="143"/>
                  <a:pt x="218" y="144"/>
                  <a:pt x="218" y="144"/>
                </a:cubicBezTo>
                <a:cubicBezTo>
                  <a:pt x="218" y="144"/>
                  <a:pt x="223" y="138"/>
                  <a:pt x="225" y="136"/>
                </a:cubicBezTo>
                <a:cubicBezTo>
                  <a:pt x="228" y="134"/>
                  <a:pt x="233" y="126"/>
                  <a:pt x="233" y="126"/>
                </a:cubicBezTo>
                <a:cubicBezTo>
                  <a:pt x="233" y="126"/>
                  <a:pt x="235" y="127"/>
                  <a:pt x="236" y="128"/>
                </a:cubicBezTo>
                <a:cubicBezTo>
                  <a:pt x="237" y="129"/>
                  <a:pt x="237" y="133"/>
                  <a:pt x="237" y="134"/>
                </a:cubicBezTo>
                <a:cubicBezTo>
                  <a:pt x="236" y="134"/>
                  <a:pt x="235" y="135"/>
                  <a:pt x="235" y="136"/>
                </a:cubicBezTo>
                <a:cubicBezTo>
                  <a:pt x="235" y="136"/>
                  <a:pt x="233" y="139"/>
                  <a:pt x="233" y="139"/>
                </a:cubicBezTo>
                <a:cubicBezTo>
                  <a:pt x="233" y="139"/>
                  <a:pt x="238" y="140"/>
                  <a:pt x="236" y="141"/>
                </a:cubicBezTo>
                <a:cubicBezTo>
                  <a:pt x="235" y="143"/>
                  <a:pt x="232" y="147"/>
                  <a:pt x="231" y="147"/>
                </a:cubicBezTo>
                <a:cubicBezTo>
                  <a:pt x="231" y="148"/>
                  <a:pt x="234" y="150"/>
                  <a:pt x="234" y="151"/>
                </a:cubicBezTo>
                <a:cubicBezTo>
                  <a:pt x="234" y="153"/>
                  <a:pt x="233" y="154"/>
                  <a:pt x="232" y="155"/>
                </a:cubicBezTo>
                <a:cubicBezTo>
                  <a:pt x="230" y="156"/>
                  <a:pt x="228" y="156"/>
                  <a:pt x="228" y="156"/>
                </a:cubicBezTo>
                <a:cubicBezTo>
                  <a:pt x="228" y="156"/>
                  <a:pt x="228" y="160"/>
                  <a:pt x="227" y="162"/>
                </a:cubicBezTo>
                <a:cubicBezTo>
                  <a:pt x="226" y="164"/>
                  <a:pt x="224" y="166"/>
                  <a:pt x="224" y="166"/>
                </a:cubicBezTo>
                <a:cubicBezTo>
                  <a:pt x="224" y="166"/>
                  <a:pt x="226" y="171"/>
                  <a:pt x="223" y="174"/>
                </a:cubicBezTo>
                <a:cubicBezTo>
                  <a:pt x="221" y="176"/>
                  <a:pt x="216" y="181"/>
                  <a:pt x="216" y="181"/>
                </a:cubicBezTo>
                <a:cubicBezTo>
                  <a:pt x="216" y="181"/>
                  <a:pt x="207" y="185"/>
                  <a:pt x="206" y="185"/>
                </a:cubicBezTo>
                <a:cubicBezTo>
                  <a:pt x="204" y="185"/>
                  <a:pt x="198" y="187"/>
                  <a:pt x="196" y="188"/>
                </a:cubicBezTo>
                <a:cubicBezTo>
                  <a:pt x="195" y="190"/>
                  <a:pt x="181" y="201"/>
                  <a:pt x="181" y="201"/>
                </a:cubicBezTo>
                <a:cubicBezTo>
                  <a:pt x="170" y="208"/>
                  <a:pt x="170" y="208"/>
                  <a:pt x="170" y="208"/>
                </a:cubicBezTo>
                <a:cubicBezTo>
                  <a:pt x="166" y="211"/>
                  <a:pt x="166" y="211"/>
                  <a:pt x="166" y="211"/>
                </a:cubicBezTo>
                <a:cubicBezTo>
                  <a:pt x="166" y="211"/>
                  <a:pt x="166" y="215"/>
                  <a:pt x="165" y="215"/>
                </a:cubicBezTo>
                <a:cubicBezTo>
                  <a:pt x="164" y="216"/>
                  <a:pt x="153" y="218"/>
                  <a:pt x="153" y="218"/>
                </a:cubicBezTo>
                <a:cubicBezTo>
                  <a:pt x="152" y="218"/>
                  <a:pt x="140" y="218"/>
                  <a:pt x="140" y="218"/>
                </a:cubicBezTo>
                <a:cubicBezTo>
                  <a:pt x="140" y="218"/>
                  <a:pt x="133" y="216"/>
                  <a:pt x="132" y="216"/>
                </a:cubicBezTo>
                <a:cubicBezTo>
                  <a:pt x="132" y="216"/>
                  <a:pt x="130" y="216"/>
                  <a:pt x="130" y="216"/>
                </a:cubicBezTo>
                <a:cubicBezTo>
                  <a:pt x="130" y="216"/>
                  <a:pt x="130" y="238"/>
                  <a:pt x="130" y="243"/>
                </a:cubicBezTo>
                <a:cubicBezTo>
                  <a:pt x="130" y="247"/>
                  <a:pt x="128" y="249"/>
                  <a:pt x="128" y="251"/>
                </a:cubicBezTo>
                <a:cubicBezTo>
                  <a:pt x="128" y="252"/>
                  <a:pt x="132" y="257"/>
                  <a:pt x="132" y="261"/>
                </a:cubicBezTo>
                <a:cubicBezTo>
                  <a:pt x="131" y="264"/>
                  <a:pt x="128" y="267"/>
                  <a:pt x="129" y="269"/>
                </a:cubicBezTo>
                <a:cubicBezTo>
                  <a:pt x="130" y="271"/>
                  <a:pt x="131" y="278"/>
                  <a:pt x="132" y="278"/>
                </a:cubicBezTo>
                <a:cubicBezTo>
                  <a:pt x="133" y="279"/>
                  <a:pt x="136" y="285"/>
                  <a:pt x="136" y="288"/>
                </a:cubicBezTo>
                <a:cubicBezTo>
                  <a:pt x="136" y="291"/>
                  <a:pt x="135" y="300"/>
                  <a:pt x="135" y="302"/>
                </a:cubicBezTo>
                <a:cubicBezTo>
                  <a:pt x="136" y="304"/>
                  <a:pt x="137" y="312"/>
                  <a:pt x="137" y="317"/>
                </a:cubicBezTo>
                <a:cubicBezTo>
                  <a:pt x="136" y="322"/>
                  <a:pt x="133" y="334"/>
                  <a:pt x="133" y="338"/>
                </a:cubicBezTo>
                <a:cubicBezTo>
                  <a:pt x="133" y="342"/>
                  <a:pt x="133" y="386"/>
                  <a:pt x="133" y="386"/>
                </a:cubicBezTo>
                <a:cubicBezTo>
                  <a:pt x="133" y="386"/>
                  <a:pt x="122" y="418"/>
                  <a:pt x="121" y="430"/>
                </a:cubicBezTo>
                <a:cubicBezTo>
                  <a:pt x="119" y="441"/>
                  <a:pt x="118" y="468"/>
                  <a:pt x="117" y="469"/>
                </a:cubicBezTo>
                <a:cubicBezTo>
                  <a:pt x="116" y="470"/>
                  <a:pt x="114" y="482"/>
                  <a:pt x="114" y="482"/>
                </a:cubicBezTo>
                <a:cubicBezTo>
                  <a:pt x="114" y="482"/>
                  <a:pt x="117" y="488"/>
                  <a:pt x="119" y="490"/>
                </a:cubicBezTo>
                <a:cubicBezTo>
                  <a:pt x="120" y="491"/>
                  <a:pt x="122" y="496"/>
                  <a:pt x="122" y="496"/>
                </a:cubicBezTo>
                <a:cubicBezTo>
                  <a:pt x="124" y="498"/>
                  <a:pt x="124" y="498"/>
                  <a:pt x="124" y="498"/>
                </a:cubicBezTo>
                <a:cubicBezTo>
                  <a:pt x="124" y="498"/>
                  <a:pt x="135" y="499"/>
                  <a:pt x="140" y="499"/>
                </a:cubicBezTo>
                <a:cubicBezTo>
                  <a:pt x="144" y="499"/>
                  <a:pt x="152" y="499"/>
                  <a:pt x="152" y="499"/>
                </a:cubicBezTo>
                <a:cubicBezTo>
                  <a:pt x="152" y="499"/>
                  <a:pt x="156" y="501"/>
                  <a:pt x="157" y="504"/>
                </a:cubicBezTo>
                <a:cubicBezTo>
                  <a:pt x="158" y="507"/>
                  <a:pt x="159" y="511"/>
                  <a:pt x="157" y="514"/>
                </a:cubicBezTo>
                <a:cubicBezTo>
                  <a:pt x="154" y="517"/>
                  <a:pt x="149" y="521"/>
                  <a:pt x="142" y="522"/>
                </a:cubicBezTo>
                <a:cubicBezTo>
                  <a:pt x="135" y="523"/>
                  <a:pt x="112" y="523"/>
                  <a:pt x="112" y="523"/>
                </a:cubicBezTo>
                <a:cubicBezTo>
                  <a:pt x="112" y="523"/>
                  <a:pt x="102" y="524"/>
                  <a:pt x="101" y="524"/>
                </a:cubicBezTo>
                <a:cubicBezTo>
                  <a:pt x="100" y="524"/>
                  <a:pt x="98" y="521"/>
                  <a:pt x="98" y="521"/>
                </a:cubicBezTo>
                <a:cubicBezTo>
                  <a:pt x="98" y="521"/>
                  <a:pt x="94" y="524"/>
                  <a:pt x="92" y="524"/>
                </a:cubicBezTo>
                <a:cubicBezTo>
                  <a:pt x="89" y="524"/>
                  <a:pt x="77" y="526"/>
                  <a:pt x="77" y="514"/>
                </a:cubicBezTo>
                <a:cubicBezTo>
                  <a:pt x="77" y="501"/>
                  <a:pt x="76" y="489"/>
                  <a:pt x="76" y="489"/>
                </a:cubicBezTo>
                <a:cubicBezTo>
                  <a:pt x="76" y="447"/>
                  <a:pt x="76" y="447"/>
                  <a:pt x="76" y="447"/>
                </a:cubicBezTo>
                <a:cubicBezTo>
                  <a:pt x="76" y="447"/>
                  <a:pt x="68" y="452"/>
                  <a:pt x="66" y="453"/>
                </a:cubicBezTo>
                <a:cubicBezTo>
                  <a:pt x="65" y="455"/>
                  <a:pt x="61" y="461"/>
                  <a:pt x="61" y="462"/>
                </a:cubicBezTo>
                <a:cubicBezTo>
                  <a:pt x="61" y="464"/>
                  <a:pt x="64" y="481"/>
                  <a:pt x="64" y="482"/>
                </a:cubicBezTo>
                <a:cubicBezTo>
                  <a:pt x="64" y="483"/>
                  <a:pt x="64" y="521"/>
                  <a:pt x="64" y="524"/>
                </a:cubicBezTo>
                <a:cubicBezTo>
                  <a:pt x="64" y="526"/>
                  <a:pt x="67" y="530"/>
                  <a:pt x="68" y="531"/>
                </a:cubicBezTo>
                <a:cubicBezTo>
                  <a:pt x="69" y="532"/>
                  <a:pt x="78" y="539"/>
                  <a:pt x="79" y="540"/>
                </a:cubicBezTo>
                <a:cubicBezTo>
                  <a:pt x="80" y="540"/>
                  <a:pt x="85" y="546"/>
                  <a:pt x="88" y="546"/>
                </a:cubicBezTo>
                <a:cubicBezTo>
                  <a:pt x="90" y="546"/>
                  <a:pt x="94" y="549"/>
                  <a:pt x="92" y="553"/>
                </a:cubicBezTo>
                <a:cubicBezTo>
                  <a:pt x="90" y="557"/>
                  <a:pt x="89" y="561"/>
                  <a:pt x="73" y="562"/>
                </a:cubicBezTo>
                <a:cubicBezTo>
                  <a:pt x="58" y="563"/>
                  <a:pt x="46" y="556"/>
                  <a:pt x="41" y="549"/>
                </a:cubicBezTo>
                <a:cubicBezTo>
                  <a:pt x="36" y="543"/>
                  <a:pt x="29" y="532"/>
                  <a:pt x="27" y="532"/>
                </a:cubicBezTo>
                <a:cubicBezTo>
                  <a:pt x="26" y="532"/>
                  <a:pt x="19" y="525"/>
                  <a:pt x="19" y="524"/>
                </a:cubicBezTo>
                <a:cubicBezTo>
                  <a:pt x="19" y="524"/>
                  <a:pt x="17" y="513"/>
                  <a:pt x="17" y="513"/>
                </a:cubicBezTo>
                <a:cubicBezTo>
                  <a:pt x="18" y="512"/>
                  <a:pt x="21" y="462"/>
                  <a:pt x="23" y="449"/>
                </a:cubicBezTo>
                <a:cubicBezTo>
                  <a:pt x="24" y="437"/>
                  <a:pt x="29" y="412"/>
                  <a:pt x="33" y="402"/>
                </a:cubicBezTo>
                <a:cubicBezTo>
                  <a:pt x="37" y="393"/>
                  <a:pt x="40" y="385"/>
                  <a:pt x="40" y="385"/>
                </a:cubicBezTo>
                <a:cubicBezTo>
                  <a:pt x="40" y="385"/>
                  <a:pt x="37" y="383"/>
                  <a:pt x="36" y="381"/>
                </a:cubicBezTo>
                <a:cubicBezTo>
                  <a:pt x="35" y="380"/>
                  <a:pt x="36" y="374"/>
                  <a:pt x="35" y="373"/>
                </a:cubicBezTo>
                <a:cubicBezTo>
                  <a:pt x="33" y="371"/>
                  <a:pt x="32" y="363"/>
                  <a:pt x="32" y="360"/>
                </a:cubicBezTo>
                <a:cubicBezTo>
                  <a:pt x="32" y="358"/>
                  <a:pt x="33" y="350"/>
                  <a:pt x="33" y="350"/>
                </a:cubicBezTo>
                <a:cubicBezTo>
                  <a:pt x="33" y="345"/>
                  <a:pt x="33" y="345"/>
                  <a:pt x="33" y="345"/>
                </a:cubicBezTo>
                <a:cubicBezTo>
                  <a:pt x="33" y="345"/>
                  <a:pt x="22" y="335"/>
                  <a:pt x="21" y="334"/>
                </a:cubicBezTo>
                <a:cubicBezTo>
                  <a:pt x="19" y="332"/>
                  <a:pt x="17" y="318"/>
                  <a:pt x="15" y="316"/>
                </a:cubicBezTo>
                <a:cubicBezTo>
                  <a:pt x="13" y="314"/>
                  <a:pt x="4" y="274"/>
                  <a:pt x="2" y="257"/>
                </a:cubicBezTo>
                <a:cubicBezTo>
                  <a:pt x="0" y="240"/>
                  <a:pt x="2" y="207"/>
                  <a:pt x="2" y="198"/>
                </a:cubicBezTo>
                <a:cubicBezTo>
                  <a:pt x="2" y="190"/>
                  <a:pt x="3" y="179"/>
                  <a:pt x="3" y="177"/>
                </a:cubicBezTo>
                <a:cubicBezTo>
                  <a:pt x="3" y="174"/>
                  <a:pt x="0" y="160"/>
                  <a:pt x="0" y="156"/>
                </a:cubicBezTo>
                <a:cubicBezTo>
                  <a:pt x="0" y="151"/>
                  <a:pt x="4" y="133"/>
                  <a:pt x="9" y="124"/>
                </a:cubicBezTo>
                <a:cubicBezTo>
                  <a:pt x="14" y="116"/>
                  <a:pt x="27" y="105"/>
                  <a:pt x="36" y="98"/>
                </a:cubicBezTo>
                <a:cubicBezTo>
                  <a:pt x="45" y="91"/>
                  <a:pt x="47" y="90"/>
                  <a:pt x="47" y="90"/>
                </a:cubicBezTo>
                <a:cubicBezTo>
                  <a:pt x="46" y="87"/>
                  <a:pt x="46" y="87"/>
                  <a:pt x="46" y="87"/>
                </a:cubicBezTo>
                <a:cubicBezTo>
                  <a:pt x="46" y="87"/>
                  <a:pt x="49" y="81"/>
                  <a:pt x="49" y="79"/>
                </a:cubicBezTo>
                <a:cubicBezTo>
                  <a:pt x="49" y="77"/>
                  <a:pt x="49" y="75"/>
                  <a:pt x="52" y="75"/>
                </a:cubicBezTo>
                <a:cubicBezTo>
                  <a:pt x="54" y="75"/>
                  <a:pt x="56" y="75"/>
                  <a:pt x="56" y="75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anchor="ctr"/>
          <a:lstStyle/>
          <a:p>
            <a:pPr defTabSz="762000" eaLnBrk="0" hangingPunct="0">
              <a:lnSpc>
                <a:spcPts val="1600"/>
              </a:lnSpc>
              <a:buClr>
                <a:schemeClr val="accent1"/>
              </a:buClr>
              <a:defRPr/>
            </a:pPr>
            <a:endParaRPr lang="en-US" sz="120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449" name="Rectangle 28"/>
          <p:cNvSpPr>
            <a:spLocks noChangeArrowheads="1"/>
          </p:cNvSpPr>
          <p:nvPr/>
        </p:nvSpPr>
        <p:spPr bwMode="auto">
          <a:xfrm>
            <a:off x="8497888" y="5111750"/>
            <a:ext cx="23844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2"/>
                </a:solidFill>
              </a:rPr>
              <a:t> </a:t>
            </a:r>
            <a:r>
              <a:rPr lang="en-US" sz="1600" i="1">
                <a:solidFill>
                  <a:schemeClr val="bg1"/>
                </a:solidFill>
              </a:rPr>
              <a:t>Source: IDC Feb 2012 </a:t>
            </a: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gray">
          <a:xfrm>
            <a:off x="8461375" y="1116013"/>
            <a:ext cx="2771775" cy="4608512"/>
          </a:xfrm>
          <a:prstGeom prst="roundRect">
            <a:avLst>
              <a:gd name="adj" fmla="val 11441"/>
            </a:avLst>
          </a:prstGeom>
          <a:gradFill rotWithShape="0">
            <a:gsLst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lIns="90000" tIns="442800" rIns="90000" bIns="46800"/>
          <a:lstStyle/>
          <a:p>
            <a:pPr defTabSz="762000" eaLnBrk="0" hangingPunct="0">
              <a:lnSpc>
                <a:spcPct val="90000"/>
              </a:lnSpc>
              <a:spcBef>
                <a:spcPts val="504"/>
              </a:spcBef>
              <a:buClr>
                <a:schemeClr val="accent1"/>
              </a:buClr>
              <a:defRPr/>
            </a:pPr>
            <a:endParaRPr lang="en-US" dirty="0"/>
          </a:p>
          <a:p>
            <a:pPr defTabSz="762000" eaLnBrk="0" hangingPunct="0">
              <a:lnSpc>
                <a:spcPct val="90000"/>
              </a:lnSpc>
              <a:spcBef>
                <a:spcPts val="504"/>
              </a:spcBef>
              <a:buClr>
                <a:schemeClr val="accent1"/>
              </a:buClr>
              <a:defRPr/>
            </a:pPr>
            <a:endParaRPr lang="en-US" dirty="0"/>
          </a:p>
          <a:p>
            <a:pPr defTabSz="762000" eaLnBrk="0" hangingPunct="0">
              <a:lnSpc>
                <a:spcPct val="90000"/>
              </a:lnSpc>
              <a:spcBef>
                <a:spcPts val="504"/>
              </a:spcBef>
              <a:buClr>
                <a:schemeClr val="accent1"/>
              </a:buClr>
              <a:defRPr/>
            </a:pPr>
            <a:endParaRPr lang="en-US" dirty="0"/>
          </a:p>
          <a:p>
            <a:pPr defTabSz="762000" eaLnBrk="0" hangingPunct="0">
              <a:lnSpc>
                <a:spcPct val="90000"/>
              </a:lnSpc>
              <a:spcBef>
                <a:spcPts val="504"/>
              </a:spcBef>
              <a:buClr>
                <a:schemeClr val="accent1"/>
              </a:buClr>
              <a:defRPr/>
            </a:pPr>
            <a:endParaRPr lang="en-US" dirty="0"/>
          </a:p>
          <a:p>
            <a:pPr defTabSz="762000" eaLnBrk="0" hangingPunct="0">
              <a:lnSpc>
                <a:spcPct val="90000"/>
              </a:lnSpc>
              <a:spcBef>
                <a:spcPts val="504"/>
              </a:spcBef>
              <a:buClr>
                <a:schemeClr val="accent1"/>
              </a:buClr>
              <a:defRPr/>
            </a:pPr>
            <a:endParaRPr lang="en-US" dirty="0"/>
          </a:p>
          <a:p>
            <a:pPr defTabSz="762000" eaLnBrk="0" hangingPunct="0">
              <a:lnSpc>
                <a:spcPct val="90000"/>
              </a:lnSpc>
              <a:spcBef>
                <a:spcPts val="504"/>
              </a:spcBef>
              <a:buClr>
                <a:schemeClr val="accent1"/>
              </a:buClr>
              <a:defRPr/>
            </a:pPr>
            <a:endParaRPr lang="en-US" dirty="0"/>
          </a:p>
          <a:p>
            <a:pPr algn="ctr" defTabSz="762000" eaLnBrk="0" hangingPunct="0">
              <a:lnSpc>
                <a:spcPct val="90000"/>
              </a:lnSpc>
              <a:spcBef>
                <a:spcPts val="504"/>
              </a:spcBef>
              <a:buClr>
                <a:schemeClr val="accent1"/>
              </a:buClr>
              <a:defRPr/>
            </a:pPr>
            <a:endParaRPr lang="en-US" dirty="0"/>
          </a:p>
          <a:p>
            <a:pPr algn="ctr" defTabSz="762000" eaLnBrk="0" hangingPunct="0">
              <a:lnSpc>
                <a:spcPct val="90000"/>
              </a:lnSpc>
              <a:spcBef>
                <a:spcPts val="504"/>
              </a:spcBef>
              <a:buClr>
                <a:schemeClr val="accent1"/>
              </a:buClr>
              <a:defRPr/>
            </a:pPr>
            <a:r>
              <a:rPr lang="en-US" sz="2000" dirty="0" smtClean="0"/>
              <a:t>Network Availability</a:t>
            </a:r>
            <a:endParaRPr lang="en-US" sz="2000" dirty="0"/>
          </a:p>
          <a:p>
            <a:pPr algn="ctr" defTabSz="762000" eaLnBrk="0" hangingPunct="0">
              <a:lnSpc>
                <a:spcPct val="90000"/>
              </a:lnSpc>
              <a:spcBef>
                <a:spcPts val="504"/>
              </a:spcBef>
              <a:buClr>
                <a:schemeClr val="accent1"/>
              </a:buClr>
              <a:defRPr/>
            </a:pPr>
            <a:r>
              <a:rPr lang="en-US" sz="2000" dirty="0"/>
              <a:t>Reputation</a:t>
            </a:r>
          </a:p>
          <a:p>
            <a:pPr algn="ctr" defTabSz="762000" eaLnBrk="0" hangingPunct="0">
              <a:lnSpc>
                <a:spcPct val="90000"/>
              </a:lnSpc>
              <a:spcBef>
                <a:spcPts val="504"/>
              </a:spcBef>
              <a:buClr>
                <a:schemeClr val="accent1"/>
              </a:buClr>
              <a:defRPr/>
            </a:pPr>
            <a:r>
              <a:rPr lang="en-US" sz="2000" dirty="0"/>
              <a:t>Business</a:t>
            </a:r>
            <a:endParaRPr lang="en-US" sz="2000" dirty="0">
              <a:cs typeface="+mn-cs"/>
            </a:endParaRPr>
          </a:p>
        </p:txBody>
      </p:sp>
      <p:grpSp>
        <p:nvGrpSpPr>
          <p:cNvPr id="18452" name="Group 16"/>
          <p:cNvGrpSpPr>
            <a:grpSpLocks/>
          </p:cNvGrpSpPr>
          <p:nvPr/>
        </p:nvGrpSpPr>
        <p:grpSpPr bwMode="auto">
          <a:xfrm>
            <a:off x="8605838" y="1295400"/>
            <a:ext cx="2498725" cy="2225675"/>
            <a:chOff x="2260" y="1346"/>
            <a:chExt cx="1913" cy="1706"/>
          </a:xfrm>
        </p:grpSpPr>
        <p:pic>
          <p:nvPicPr>
            <p:cNvPr id="18454" name="Picture 3" descr="orangeB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45" y="1516"/>
              <a:ext cx="1560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5" name="Picture 2" descr="C:\Documents and Settings\quinine\Desktop\iconballs2.png"/>
            <p:cNvPicPr>
              <a:picLocks noChangeAspect="1" noChangeArrowheads="1"/>
            </p:cNvPicPr>
            <p:nvPr/>
          </p:nvPicPr>
          <p:blipFill>
            <a:blip r:embed="rId7" cstate="print"/>
            <a:srcRect b="26434"/>
            <a:stretch>
              <a:fillRect/>
            </a:stretch>
          </p:blipFill>
          <p:spPr bwMode="auto">
            <a:xfrm>
              <a:off x="2260" y="1346"/>
              <a:ext cx="1913" cy="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53" name="Rectangle 37"/>
          <p:cNvSpPr>
            <a:spLocks noChangeArrowheads="1"/>
          </p:cNvSpPr>
          <p:nvPr/>
        </p:nvSpPr>
        <p:spPr bwMode="auto">
          <a:xfrm>
            <a:off x="9290050" y="2087563"/>
            <a:ext cx="11588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</a:pPr>
            <a:r>
              <a:rPr lang="en-US" b="1"/>
              <a:t>Operator </a:t>
            </a:r>
          </a:p>
        </p:txBody>
      </p:sp>
      <p:sp>
        <p:nvSpPr>
          <p:cNvPr id="29" name="Right Arrow 28"/>
          <p:cNvSpPr/>
          <p:nvPr/>
        </p:nvSpPr>
        <p:spPr bwMode="auto">
          <a:xfrm>
            <a:off x="6301097" y="2988059"/>
            <a:ext cx="2447925" cy="982663"/>
          </a:xfrm>
          <a:prstGeom prst="righ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rgbClr val="C00000"/>
              </a:gs>
              <a:gs pos="100000">
                <a:schemeClr val="accent2"/>
              </a:gs>
            </a:gsLst>
            <a:lin ang="1350000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defTabSz="76200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Arial"/>
                <a:ea typeface="MS PGothic" pitchFamily="34" charset="-128"/>
                <a:cs typeface="Arial" pitchFamily="34" charset="0"/>
              </a:rPr>
              <a:t>Infecting and</a:t>
            </a:r>
            <a:br>
              <a:rPr lang="en-US" b="1" dirty="0">
                <a:solidFill>
                  <a:schemeClr val="bg1"/>
                </a:solidFill>
                <a:latin typeface="Arial"/>
                <a:ea typeface="MS PGothic" pitchFamily="34" charset="-128"/>
                <a:cs typeface="Arial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/>
                <a:ea typeface="MS PGothic" pitchFamily="34" charset="-128"/>
                <a:cs typeface="Arial" pitchFamily="34" charset="0"/>
              </a:rPr>
              <a:t> polluting </a:t>
            </a:r>
            <a:br>
              <a:rPr lang="en-US" b="1" dirty="0">
                <a:solidFill>
                  <a:schemeClr val="bg1"/>
                </a:solidFill>
                <a:latin typeface="Arial"/>
                <a:ea typeface="MS PGothic" pitchFamily="34" charset="-128"/>
                <a:cs typeface="Arial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/>
                <a:ea typeface="MS PGothic" pitchFamily="34" charset="-128"/>
                <a:cs typeface="Arial" pitchFamily="34" charset="0"/>
              </a:rPr>
              <a:t>the Network 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7"/>
          <p:cNvSpPr>
            <a:spLocks noChangeArrowheads="1"/>
          </p:cNvSpPr>
          <p:nvPr/>
        </p:nvSpPr>
        <p:spPr bwMode="auto">
          <a:xfrm>
            <a:off x="4321175" y="1043843"/>
            <a:ext cx="1818368" cy="4169424"/>
          </a:xfrm>
          <a:custGeom>
            <a:avLst/>
            <a:gdLst>
              <a:gd name="connsiteX0" fmla="*/ 0 w 2160588"/>
              <a:gd name="connsiteY0" fmla="*/ 0 h 4120737"/>
              <a:gd name="connsiteX1" fmla="*/ 2160588 w 2160588"/>
              <a:gd name="connsiteY1" fmla="*/ 0 h 4120737"/>
              <a:gd name="connsiteX2" fmla="*/ 2160588 w 2160588"/>
              <a:gd name="connsiteY2" fmla="*/ 4120737 h 4120737"/>
              <a:gd name="connsiteX3" fmla="*/ 0 w 2160588"/>
              <a:gd name="connsiteY3" fmla="*/ 4120737 h 4120737"/>
              <a:gd name="connsiteX4" fmla="*/ 0 w 2160588"/>
              <a:gd name="connsiteY4" fmla="*/ 0 h 4120737"/>
              <a:gd name="connsiteX0" fmla="*/ 0 w 2160588"/>
              <a:gd name="connsiteY0" fmla="*/ 48687 h 4169424"/>
              <a:gd name="connsiteX1" fmla="*/ 683778 w 2160588"/>
              <a:gd name="connsiteY1" fmla="*/ 0 h 4169424"/>
              <a:gd name="connsiteX2" fmla="*/ 2160588 w 2160588"/>
              <a:gd name="connsiteY2" fmla="*/ 48687 h 4169424"/>
              <a:gd name="connsiteX3" fmla="*/ 2160588 w 2160588"/>
              <a:gd name="connsiteY3" fmla="*/ 4169424 h 4169424"/>
              <a:gd name="connsiteX4" fmla="*/ 0 w 2160588"/>
              <a:gd name="connsiteY4" fmla="*/ 4169424 h 4169424"/>
              <a:gd name="connsiteX5" fmla="*/ 0 w 2160588"/>
              <a:gd name="connsiteY5" fmla="*/ 48687 h 4169424"/>
              <a:gd name="connsiteX0" fmla="*/ 0 w 2160588"/>
              <a:gd name="connsiteY0" fmla="*/ 48687 h 4169424"/>
              <a:gd name="connsiteX1" fmla="*/ 683778 w 2160588"/>
              <a:gd name="connsiteY1" fmla="*/ 0 h 4169424"/>
              <a:gd name="connsiteX2" fmla="*/ 1079822 w 2160588"/>
              <a:gd name="connsiteY2" fmla="*/ 180020 h 4169424"/>
              <a:gd name="connsiteX3" fmla="*/ 2160588 w 2160588"/>
              <a:gd name="connsiteY3" fmla="*/ 48687 h 4169424"/>
              <a:gd name="connsiteX4" fmla="*/ 2160588 w 2160588"/>
              <a:gd name="connsiteY4" fmla="*/ 4169424 h 4169424"/>
              <a:gd name="connsiteX5" fmla="*/ 0 w 2160588"/>
              <a:gd name="connsiteY5" fmla="*/ 4169424 h 4169424"/>
              <a:gd name="connsiteX6" fmla="*/ 0 w 2160588"/>
              <a:gd name="connsiteY6" fmla="*/ 48687 h 4169424"/>
              <a:gd name="connsiteX0" fmla="*/ 0 w 2160588"/>
              <a:gd name="connsiteY0" fmla="*/ 48687 h 4169424"/>
              <a:gd name="connsiteX1" fmla="*/ 683778 w 2160588"/>
              <a:gd name="connsiteY1" fmla="*/ 0 h 4169424"/>
              <a:gd name="connsiteX2" fmla="*/ 1079822 w 2160588"/>
              <a:gd name="connsiteY2" fmla="*/ 180020 h 4169424"/>
              <a:gd name="connsiteX3" fmla="*/ 1547874 w 2160588"/>
              <a:gd name="connsiteY3" fmla="*/ 36004 h 4169424"/>
              <a:gd name="connsiteX4" fmla="*/ 2160588 w 2160588"/>
              <a:gd name="connsiteY4" fmla="*/ 48687 h 4169424"/>
              <a:gd name="connsiteX5" fmla="*/ 2160588 w 2160588"/>
              <a:gd name="connsiteY5" fmla="*/ 4169424 h 4169424"/>
              <a:gd name="connsiteX6" fmla="*/ 0 w 2160588"/>
              <a:gd name="connsiteY6" fmla="*/ 4169424 h 4169424"/>
              <a:gd name="connsiteX7" fmla="*/ 0 w 2160588"/>
              <a:gd name="connsiteY7" fmla="*/ 48687 h 4169424"/>
              <a:gd name="connsiteX0" fmla="*/ 0 w 2160588"/>
              <a:gd name="connsiteY0" fmla="*/ 12683 h 4133420"/>
              <a:gd name="connsiteX1" fmla="*/ 769686 w 2160588"/>
              <a:gd name="connsiteY1" fmla="*/ 72678 h 4133420"/>
              <a:gd name="connsiteX2" fmla="*/ 1079822 w 2160588"/>
              <a:gd name="connsiteY2" fmla="*/ 144016 h 4133420"/>
              <a:gd name="connsiteX3" fmla="*/ 1547874 w 2160588"/>
              <a:gd name="connsiteY3" fmla="*/ 0 h 4133420"/>
              <a:gd name="connsiteX4" fmla="*/ 2160588 w 2160588"/>
              <a:gd name="connsiteY4" fmla="*/ 12683 h 4133420"/>
              <a:gd name="connsiteX5" fmla="*/ 2160588 w 2160588"/>
              <a:gd name="connsiteY5" fmla="*/ 4133420 h 4133420"/>
              <a:gd name="connsiteX6" fmla="*/ 0 w 2160588"/>
              <a:gd name="connsiteY6" fmla="*/ 4133420 h 4133420"/>
              <a:gd name="connsiteX7" fmla="*/ 0 w 2160588"/>
              <a:gd name="connsiteY7" fmla="*/ 12683 h 4133420"/>
              <a:gd name="connsiteX0" fmla="*/ 0 w 2160588"/>
              <a:gd name="connsiteY0" fmla="*/ 48687 h 4169424"/>
              <a:gd name="connsiteX1" fmla="*/ 812466 w 2160588"/>
              <a:gd name="connsiteY1" fmla="*/ 0 h 4169424"/>
              <a:gd name="connsiteX2" fmla="*/ 1079822 w 2160588"/>
              <a:gd name="connsiteY2" fmla="*/ 180020 h 4169424"/>
              <a:gd name="connsiteX3" fmla="*/ 1547874 w 2160588"/>
              <a:gd name="connsiteY3" fmla="*/ 36004 h 4169424"/>
              <a:gd name="connsiteX4" fmla="*/ 2160588 w 2160588"/>
              <a:gd name="connsiteY4" fmla="*/ 48687 h 4169424"/>
              <a:gd name="connsiteX5" fmla="*/ 2160588 w 2160588"/>
              <a:gd name="connsiteY5" fmla="*/ 4169424 h 4169424"/>
              <a:gd name="connsiteX6" fmla="*/ 0 w 2160588"/>
              <a:gd name="connsiteY6" fmla="*/ 4169424 h 4169424"/>
              <a:gd name="connsiteX7" fmla="*/ 0 w 2160588"/>
              <a:gd name="connsiteY7" fmla="*/ 48687 h 4169424"/>
              <a:gd name="connsiteX0" fmla="*/ 0 w 2160588"/>
              <a:gd name="connsiteY0" fmla="*/ 48687 h 4169424"/>
              <a:gd name="connsiteX1" fmla="*/ 812466 w 2160588"/>
              <a:gd name="connsiteY1" fmla="*/ 0 h 4169424"/>
              <a:gd name="connsiteX2" fmla="*/ 1079822 w 2160588"/>
              <a:gd name="connsiteY2" fmla="*/ 180020 h 4169424"/>
              <a:gd name="connsiteX3" fmla="*/ 1547874 w 2160588"/>
              <a:gd name="connsiteY3" fmla="*/ 36004 h 4169424"/>
              <a:gd name="connsiteX4" fmla="*/ 1839187 w 2160588"/>
              <a:gd name="connsiteY4" fmla="*/ 0 h 4169424"/>
              <a:gd name="connsiteX5" fmla="*/ 2160588 w 2160588"/>
              <a:gd name="connsiteY5" fmla="*/ 48687 h 4169424"/>
              <a:gd name="connsiteX6" fmla="*/ 2160588 w 2160588"/>
              <a:gd name="connsiteY6" fmla="*/ 4169424 h 4169424"/>
              <a:gd name="connsiteX7" fmla="*/ 0 w 2160588"/>
              <a:gd name="connsiteY7" fmla="*/ 4169424 h 4169424"/>
              <a:gd name="connsiteX8" fmla="*/ 0 w 2160588"/>
              <a:gd name="connsiteY8" fmla="*/ 48687 h 416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588" h="4169424">
                <a:moveTo>
                  <a:pt x="0" y="48687"/>
                </a:moveTo>
                <a:lnTo>
                  <a:pt x="812466" y="0"/>
                </a:lnTo>
                <a:lnTo>
                  <a:pt x="1079822" y="180020"/>
                </a:lnTo>
                <a:lnTo>
                  <a:pt x="1547874" y="36004"/>
                </a:lnTo>
                <a:lnTo>
                  <a:pt x="1839187" y="0"/>
                </a:lnTo>
                <a:lnTo>
                  <a:pt x="2160588" y="48687"/>
                </a:lnTo>
                <a:lnTo>
                  <a:pt x="2160588" y="4169424"/>
                </a:lnTo>
                <a:lnTo>
                  <a:pt x="0" y="4169424"/>
                </a:lnTo>
                <a:lnTo>
                  <a:pt x="0" y="48687"/>
                </a:lnTo>
                <a:close/>
              </a:path>
            </a:pathLst>
          </a:custGeom>
          <a:gradFill flip="none" rotWithShape="1">
            <a:gsLst>
              <a:gs pos="25000">
                <a:schemeClr val="bg2">
                  <a:shade val="30000"/>
                  <a:satMod val="11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 w="19050" algn="ctr">
            <a:solidFill>
              <a:schemeClr val="tx1"/>
            </a:solidFill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lIns="90000" tIns="46800" rIns="90000" bIns="46800" anchor="ctr"/>
          <a:lstStyle/>
          <a:p>
            <a:pPr defTabSz="76200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/>
            </a:pPr>
            <a:endParaRPr lang="en-US"/>
          </a:p>
        </p:txBody>
      </p:sp>
      <p:sp>
        <p:nvSpPr>
          <p:cNvPr id="19" name="Abgerundetes Rechteck 43"/>
          <p:cNvSpPr/>
          <p:nvPr/>
        </p:nvSpPr>
        <p:spPr bwMode="auto">
          <a:xfrm>
            <a:off x="1323975" y="1042987"/>
            <a:ext cx="9874250" cy="4206745"/>
          </a:xfrm>
          <a:custGeom>
            <a:avLst/>
            <a:gdLst>
              <a:gd name="connsiteX0" fmla="*/ 0 w 9865680"/>
              <a:gd name="connsiteY0" fmla="*/ 170076 h 4176713"/>
              <a:gd name="connsiteX1" fmla="*/ 49814 w 9865680"/>
              <a:gd name="connsiteY1" fmla="*/ 49814 h 4176713"/>
              <a:gd name="connsiteX2" fmla="*/ 170076 w 9865680"/>
              <a:gd name="connsiteY2" fmla="*/ 0 h 4176713"/>
              <a:gd name="connsiteX3" fmla="*/ 9695604 w 9865680"/>
              <a:gd name="connsiteY3" fmla="*/ 0 h 4176713"/>
              <a:gd name="connsiteX4" fmla="*/ 9815866 w 9865680"/>
              <a:gd name="connsiteY4" fmla="*/ 49814 h 4176713"/>
              <a:gd name="connsiteX5" fmla="*/ 9865680 w 9865680"/>
              <a:gd name="connsiteY5" fmla="*/ 170076 h 4176713"/>
              <a:gd name="connsiteX6" fmla="*/ 9865680 w 9865680"/>
              <a:gd name="connsiteY6" fmla="*/ 4006637 h 4176713"/>
              <a:gd name="connsiteX7" fmla="*/ 9815866 w 9865680"/>
              <a:gd name="connsiteY7" fmla="*/ 4126899 h 4176713"/>
              <a:gd name="connsiteX8" fmla="*/ 9695604 w 9865680"/>
              <a:gd name="connsiteY8" fmla="*/ 4176713 h 4176713"/>
              <a:gd name="connsiteX9" fmla="*/ 170076 w 9865680"/>
              <a:gd name="connsiteY9" fmla="*/ 4176713 h 4176713"/>
              <a:gd name="connsiteX10" fmla="*/ 49814 w 9865680"/>
              <a:gd name="connsiteY10" fmla="*/ 4126899 h 4176713"/>
              <a:gd name="connsiteX11" fmla="*/ 0 w 9865680"/>
              <a:gd name="connsiteY11" fmla="*/ 4006637 h 4176713"/>
              <a:gd name="connsiteX12" fmla="*/ 0 w 9865680"/>
              <a:gd name="connsiteY12" fmla="*/ 170076 h 4176713"/>
              <a:gd name="connsiteX0" fmla="*/ 411149 w 10276829"/>
              <a:gd name="connsiteY0" fmla="*/ 170076 h 4176713"/>
              <a:gd name="connsiteX1" fmla="*/ 460963 w 10276829"/>
              <a:gd name="connsiteY1" fmla="*/ 49814 h 4176713"/>
              <a:gd name="connsiteX2" fmla="*/ 581225 w 10276829"/>
              <a:gd name="connsiteY2" fmla="*/ 0 h 4176713"/>
              <a:gd name="connsiteX3" fmla="*/ 3948316 w 10276829"/>
              <a:gd name="connsiteY3" fmla="*/ 8780 h 4176713"/>
              <a:gd name="connsiteX4" fmla="*/ 10106753 w 10276829"/>
              <a:gd name="connsiteY4" fmla="*/ 0 h 4176713"/>
              <a:gd name="connsiteX5" fmla="*/ 10227015 w 10276829"/>
              <a:gd name="connsiteY5" fmla="*/ 49814 h 4176713"/>
              <a:gd name="connsiteX6" fmla="*/ 10276829 w 10276829"/>
              <a:gd name="connsiteY6" fmla="*/ 170076 h 4176713"/>
              <a:gd name="connsiteX7" fmla="*/ 10276829 w 10276829"/>
              <a:gd name="connsiteY7" fmla="*/ 4006637 h 4176713"/>
              <a:gd name="connsiteX8" fmla="*/ 10227015 w 10276829"/>
              <a:gd name="connsiteY8" fmla="*/ 4126899 h 4176713"/>
              <a:gd name="connsiteX9" fmla="*/ 10106753 w 10276829"/>
              <a:gd name="connsiteY9" fmla="*/ 4176713 h 4176713"/>
              <a:gd name="connsiteX10" fmla="*/ 581225 w 10276829"/>
              <a:gd name="connsiteY10" fmla="*/ 4176713 h 4176713"/>
              <a:gd name="connsiteX11" fmla="*/ 460963 w 10276829"/>
              <a:gd name="connsiteY11" fmla="*/ 4126899 h 4176713"/>
              <a:gd name="connsiteX12" fmla="*/ 411149 w 10276829"/>
              <a:gd name="connsiteY12" fmla="*/ 4006637 h 4176713"/>
              <a:gd name="connsiteX13" fmla="*/ 411149 w 10276829"/>
              <a:gd name="connsiteY13" fmla="*/ 170076 h 4176713"/>
              <a:gd name="connsiteX0" fmla="*/ 411149 w 10276829"/>
              <a:gd name="connsiteY0" fmla="*/ 171928 h 4178565"/>
              <a:gd name="connsiteX1" fmla="*/ 460963 w 10276829"/>
              <a:gd name="connsiteY1" fmla="*/ 51666 h 4178565"/>
              <a:gd name="connsiteX2" fmla="*/ 581225 w 10276829"/>
              <a:gd name="connsiteY2" fmla="*/ 1852 h 4178565"/>
              <a:gd name="connsiteX3" fmla="*/ 3948316 w 10276829"/>
              <a:gd name="connsiteY3" fmla="*/ 10632 h 4178565"/>
              <a:gd name="connsiteX4" fmla="*/ 6106726 w 10276829"/>
              <a:gd name="connsiteY4" fmla="*/ 0 h 4178565"/>
              <a:gd name="connsiteX5" fmla="*/ 10106753 w 10276829"/>
              <a:gd name="connsiteY5" fmla="*/ 1852 h 4178565"/>
              <a:gd name="connsiteX6" fmla="*/ 10227015 w 10276829"/>
              <a:gd name="connsiteY6" fmla="*/ 51666 h 4178565"/>
              <a:gd name="connsiteX7" fmla="*/ 10276829 w 10276829"/>
              <a:gd name="connsiteY7" fmla="*/ 171928 h 4178565"/>
              <a:gd name="connsiteX8" fmla="*/ 10276829 w 10276829"/>
              <a:gd name="connsiteY8" fmla="*/ 4008489 h 4178565"/>
              <a:gd name="connsiteX9" fmla="*/ 10227015 w 10276829"/>
              <a:gd name="connsiteY9" fmla="*/ 4128751 h 4178565"/>
              <a:gd name="connsiteX10" fmla="*/ 10106753 w 10276829"/>
              <a:gd name="connsiteY10" fmla="*/ 4178565 h 4178565"/>
              <a:gd name="connsiteX11" fmla="*/ 581225 w 10276829"/>
              <a:gd name="connsiteY11" fmla="*/ 4178565 h 4178565"/>
              <a:gd name="connsiteX12" fmla="*/ 460963 w 10276829"/>
              <a:gd name="connsiteY12" fmla="*/ 4128751 h 4178565"/>
              <a:gd name="connsiteX13" fmla="*/ 411149 w 10276829"/>
              <a:gd name="connsiteY13" fmla="*/ 4008489 h 4178565"/>
              <a:gd name="connsiteX14" fmla="*/ 411149 w 10276829"/>
              <a:gd name="connsiteY14" fmla="*/ 171928 h 4178565"/>
              <a:gd name="connsiteX0" fmla="*/ 411149 w 10276829"/>
              <a:gd name="connsiteY0" fmla="*/ 171928 h 4178565"/>
              <a:gd name="connsiteX1" fmla="*/ 460963 w 10276829"/>
              <a:gd name="connsiteY1" fmla="*/ 51666 h 4178565"/>
              <a:gd name="connsiteX2" fmla="*/ 581225 w 10276829"/>
              <a:gd name="connsiteY2" fmla="*/ 1852 h 4178565"/>
              <a:gd name="connsiteX3" fmla="*/ 3948316 w 10276829"/>
              <a:gd name="connsiteY3" fmla="*/ 10632 h 4178565"/>
              <a:gd name="connsiteX4" fmla="*/ 6106726 w 10276829"/>
              <a:gd name="connsiteY4" fmla="*/ 0 h 4178565"/>
              <a:gd name="connsiteX5" fmla="*/ 10106753 w 10276829"/>
              <a:gd name="connsiteY5" fmla="*/ 1852 h 4178565"/>
              <a:gd name="connsiteX6" fmla="*/ 10227015 w 10276829"/>
              <a:gd name="connsiteY6" fmla="*/ 51666 h 4178565"/>
              <a:gd name="connsiteX7" fmla="*/ 10276829 w 10276829"/>
              <a:gd name="connsiteY7" fmla="*/ 171928 h 4178565"/>
              <a:gd name="connsiteX8" fmla="*/ 10276829 w 10276829"/>
              <a:gd name="connsiteY8" fmla="*/ 4008489 h 4178565"/>
              <a:gd name="connsiteX9" fmla="*/ 10227015 w 10276829"/>
              <a:gd name="connsiteY9" fmla="*/ 4128751 h 4178565"/>
              <a:gd name="connsiteX10" fmla="*/ 10106753 w 10276829"/>
              <a:gd name="connsiteY10" fmla="*/ 4178565 h 4178565"/>
              <a:gd name="connsiteX11" fmla="*/ 581225 w 10276829"/>
              <a:gd name="connsiteY11" fmla="*/ 4178565 h 4178565"/>
              <a:gd name="connsiteX12" fmla="*/ 460963 w 10276829"/>
              <a:gd name="connsiteY12" fmla="*/ 4128751 h 4178565"/>
              <a:gd name="connsiteX13" fmla="*/ 411149 w 10276829"/>
              <a:gd name="connsiteY13" fmla="*/ 4008489 h 4178565"/>
              <a:gd name="connsiteX14" fmla="*/ 411149 w 10276829"/>
              <a:gd name="connsiteY14" fmla="*/ 171928 h 4178565"/>
              <a:gd name="connsiteX0" fmla="*/ 411149 w 10276829"/>
              <a:gd name="connsiteY0" fmla="*/ 171928 h 4178565"/>
              <a:gd name="connsiteX1" fmla="*/ 460963 w 10276829"/>
              <a:gd name="connsiteY1" fmla="*/ 51666 h 4178565"/>
              <a:gd name="connsiteX2" fmla="*/ 581225 w 10276829"/>
              <a:gd name="connsiteY2" fmla="*/ 1852 h 4178565"/>
              <a:gd name="connsiteX3" fmla="*/ 3948316 w 10276829"/>
              <a:gd name="connsiteY3" fmla="*/ 10632 h 4178565"/>
              <a:gd name="connsiteX4" fmla="*/ 6106726 w 10276829"/>
              <a:gd name="connsiteY4" fmla="*/ 0 h 4178565"/>
              <a:gd name="connsiteX5" fmla="*/ 10106753 w 10276829"/>
              <a:gd name="connsiteY5" fmla="*/ 1852 h 4178565"/>
              <a:gd name="connsiteX6" fmla="*/ 10227015 w 10276829"/>
              <a:gd name="connsiteY6" fmla="*/ 51666 h 4178565"/>
              <a:gd name="connsiteX7" fmla="*/ 10276829 w 10276829"/>
              <a:gd name="connsiteY7" fmla="*/ 171928 h 4178565"/>
              <a:gd name="connsiteX8" fmla="*/ 10276829 w 10276829"/>
              <a:gd name="connsiteY8" fmla="*/ 4008489 h 4178565"/>
              <a:gd name="connsiteX9" fmla="*/ 10227015 w 10276829"/>
              <a:gd name="connsiteY9" fmla="*/ 4128751 h 4178565"/>
              <a:gd name="connsiteX10" fmla="*/ 10106753 w 10276829"/>
              <a:gd name="connsiteY10" fmla="*/ 4178565 h 4178565"/>
              <a:gd name="connsiteX11" fmla="*/ 581225 w 10276829"/>
              <a:gd name="connsiteY11" fmla="*/ 4178565 h 4178565"/>
              <a:gd name="connsiteX12" fmla="*/ 460963 w 10276829"/>
              <a:gd name="connsiteY12" fmla="*/ 4128751 h 4178565"/>
              <a:gd name="connsiteX13" fmla="*/ 411149 w 10276829"/>
              <a:gd name="connsiteY13" fmla="*/ 4008489 h 4178565"/>
              <a:gd name="connsiteX14" fmla="*/ 411149 w 10276829"/>
              <a:gd name="connsiteY14" fmla="*/ 171928 h 4178565"/>
              <a:gd name="connsiteX0" fmla="*/ 411149 w 10276829"/>
              <a:gd name="connsiteY0" fmla="*/ 171928 h 4178565"/>
              <a:gd name="connsiteX1" fmla="*/ 460963 w 10276829"/>
              <a:gd name="connsiteY1" fmla="*/ 51666 h 4178565"/>
              <a:gd name="connsiteX2" fmla="*/ 581225 w 10276829"/>
              <a:gd name="connsiteY2" fmla="*/ 1852 h 4178565"/>
              <a:gd name="connsiteX3" fmla="*/ 3948316 w 10276829"/>
              <a:gd name="connsiteY3" fmla="*/ 10632 h 4178565"/>
              <a:gd name="connsiteX4" fmla="*/ 6106726 w 10276829"/>
              <a:gd name="connsiteY4" fmla="*/ 0 h 4178565"/>
              <a:gd name="connsiteX5" fmla="*/ 10106753 w 10276829"/>
              <a:gd name="connsiteY5" fmla="*/ 1852 h 4178565"/>
              <a:gd name="connsiteX6" fmla="*/ 10227015 w 10276829"/>
              <a:gd name="connsiteY6" fmla="*/ 51666 h 4178565"/>
              <a:gd name="connsiteX7" fmla="*/ 10276829 w 10276829"/>
              <a:gd name="connsiteY7" fmla="*/ 171928 h 4178565"/>
              <a:gd name="connsiteX8" fmla="*/ 10276829 w 10276829"/>
              <a:gd name="connsiteY8" fmla="*/ 4008489 h 4178565"/>
              <a:gd name="connsiteX9" fmla="*/ 10227015 w 10276829"/>
              <a:gd name="connsiteY9" fmla="*/ 4128751 h 4178565"/>
              <a:gd name="connsiteX10" fmla="*/ 10106753 w 10276829"/>
              <a:gd name="connsiteY10" fmla="*/ 4178565 h 4178565"/>
              <a:gd name="connsiteX11" fmla="*/ 581225 w 10276829"/>
              <a:gd name="connsiteY11" fmla="*/ 4178565 h 4178565"/>
              <a:gd name="connsiteX12" fmla="*/ 460963 w 10276829"/>
              <a:gd name="connsiteY12" fmla="*/ 4128751 h 4178565"/>
              <a:gd name="connsiteX13" fmla="*/ 411149 w 10276829"/>
              <a:gd name="connsiteY13" fmla="*/ 4008489 h 4178565"/>
              <a:gd name="connsiteX14" fmla="*/ 411149 w 10276829"/>
              <a:gd name="connsiteY14" fmla="*/ 171928 h 4178565"/>
              <a:gd name="connsiteX0" fmla="*/ 411149 w 10276829"/>
              <a:gd name="connsiteY0" fmla="*/ 171928 h 4178565"/>
              <a:gd name="connsiteX1" fmla="*/ 460963 w 10276829"/>
              <a:gd name="connsiteY1" fmla="*/ 51666 h 4178565"/>
              <a:gd name="connsiteX2" fmla="*/ 581225 w 10276829"/>
              <a:gd name="connsiteY2" fmla="*/ 1852 h 4178565"/>
              <a:gd name="connsiteX3" fmla="*/ 3948316 w 10276829"/>
              <a:gd name="connsiteY3" fmla="*/ 10632 h 4178565"/>
              <a:gd name="connsiteX4" fmla="*/ 6106726 w 10276829"/>
              <a:gd name="connsiteY4" fmla="*/ 0 h 4178565"/>
              <a:gd name="connsiteX5" fmla="*/ 10106753 w 10276829"/>
              <a:gd name="connsiteY5" fmla="*/ 1852 h 4178565"/>
              <a:gd name="connsiteX6" fmla="*/ 10227015 w 10276829"/>
              <a:gd name="connsiteY6" fmla="*/ 51666 h 4178565"/>
              <a:gd name="connsiteX7" fmla="*/ 10276829 w 10276829"/>
              <a:gd name="connsiteY7" fmla="*/ 171928 h 4178565"/>
              <a:gd name="connsiteX8" fmla="*/ 10276829 w 10276829"/>
              <a:gd name="connsiteY8" fmla="*/ 4008489 h 4178565"/>
              <a:gd name="connsiteX9" fmla="*/ 10227015 w 10276829"/>
              <a:gd name="connsiteY9" fmla="*/ 4128751 h 4178565"/>
              <a:gd name="connsiteX10" fmla="*/ 10106753 w 10276829"/>
              <a:gd name="connsiteY10" fmla="*/ 4178565 h 4178565"/>
              <a:gd name="connsiteX11" fmla="*/ 581225 w 10276829"/>
              <a:gd name="connsiteY11" fmla="*/ 4178565 h 4178565"/>
              <a:gd name="connsiteX12" fmla="*/ 460963 w 10276829"/>
              <a:gd name="connsiteY12" fmla="*/ 4128751 h 4178565"/>
              <a:gd name="connsiteX13" fmla="*/ 411149 w 10276829"/>
              <a:gd name="connsiteY13" fmla="*/ 4008489 h 4178565"/>
              <a:gd name="connsiteX14" fmla="*/ 411149 w 10276829"/>
              <a:gd name="connsiteY14" fmla="*/ 171928 h 4178565"/>
              <a:gd name="connsiteX0" fmla="*/ 411149 w 10276829"/>
              <a:gd name="connsiteY0" fmla="*/ 178833 h 4185470"/>
              <a:gd name="connsiteX1" fmla="*/ 460963 w 10276829"/>
              <a:gd name="connsiteY1" fmla="*/ 58571 h 4185470"/>
              <a:gd name="connsiteX2" fmla="*/ 581225 w 10276829"/>
              <a:gd name="connsiteY2" fmla="*/ 8757 h 4185470"/>
              <a:gd name="connsiteX3" fmla="*/ 3948316 w 10276829"/>
              <a:gd name="connsiteY3" fmla="*/ 17537 h 4185470"/>
              <a:gd name="connsiteX4" fmla="*/ 6106726 w 10276829"/>
              <a:gd name="connsiteY4" fmla="*/ 6905 h 4185470"/>
              <a:gd name="connsiteX5" fmla="*/ 10106753 w 10276829"/>
              <a:gd name="connsiteY5" fmla="*/ 8757 h 4185470"/>
              <a:gd name="connsiteX6" fmla="*/ 10227015 w 10276829"/>
              <a:gd name="connsiteY6" fmla="*/ 58571 h 4185470"/>
              <a:gd name="connsiteX7" fmla="*/ 10276829 w 10276829"/>
              <a:gd name="connsiteY7" fmla="*/ 178833 h 4185470"/>
              <a:gd name="connsiteX8" fmla="*/ 10276829 w 10276829"/>
              <a:gd name="connsiteY8" fmla="*/ 4015394 h 4185470"/>
              <a:gd name="connsiteX9" fmla="*/ 10227015 w 10276829"/>
              <a:gd name="connsiteY9" fmla="*/ 4135656 h 4185470"/>
              <a:gd name="connsiteX10" fmla="*/ 10106753 w 10276829"/>
              <a:gd name="connsiteY10" fmla="*/ 4185470 h 4185470"/>
              <a:gd name="connsiteX11" fmla="*/ 581225 w 10276829"/>
              <a:gd name="connsiteY11" fmla="*/ 4185470 h 4185470"/>
              <a:gd name="connsiteX12" fmla="*/ 460963 w 10276829"/>
              <a:gd name="connsiteY12" fmla="*/ 4135656 h 4185470"/>
              <a:gd name="connsiteX13" fmla="*/ 411149 w 10276829"/>
              <a:gd name="connsiteY13" fmla="*/ 4015394 h 4185470"/>
              <a:gd name="connsiteX14" fmla="*/ 411149 w 10276829"/>
              <a:gd name="connsiteY14" fmla="*/ 178833 h 4185470"/>
              <a:gd name="connsiteX0" fmla="*/ 411149 w 10276829"/>
              <a:gd name="connsiteY0" fmla="*/ 178833 h 4185470"/>
              <a:gd name="connsiteX1" fmla="*/ 460963 w 10276829"/>
              <a:gd name="connsiteY1" fmla="*/ 58571 h 4185470"/>
              <a:gd name="connsiteX2" fmla="*/ 581225 w 10276829"/>
              <a:gd name="connsiteY2" fmla="*/ 8757 h 4185470"/>
              <a:gd name="connsiteX3" fmla="*/ 3948316 w 10276829"/>
              <a:gd name="connsiteY3" fmla="*/ 17537 h 4185470"/>
              <a:gd name="connsiteX4" fmla="*/ 6106726 w 10276829"/>
              <a:gd name="connsiteY4" fmla="*/ 6905 h 4185470"/>
              <a:gd name="connsiteX5" fmla="*/ 10106753 w 10276829"/>
              <a:gd name="connsiteY5" fmla="*/ 8757 h 4185470"/>
              <a:gd name="connsiteX6" fmla="*/ 10227015 w 10276829"/>
              <a:gd name="connsiteY6" fmla="*/ 58571 h 4185470"/>
              <a:gd name="connsiteX7" fmla="*/ 10276829 w 10276829"/>
              <a:gd name="connsiteY7" fmla="*/ 178833 h 4185470"/>
              <a:gd name="connsiteX8" fmla="*/ 10276829 w 10276829"/>
              <a:gd name="connsiteY8" fmla="*/ 4015394 h 4185470"/>
              <a:gd name="connsiteX9" fmla="*/ 10227015 w 10276829"/>
              <a:gd name="connsiteY9" fmla="*/ 4135656 h 4185470"/>
              <a:gd name="connsiteX10" fmla="*/ 10106753 w 10276829"/>
              <a:gd name="connsiteY10" fmla="*/ 4185470 h 4185470"/>
              <a:gd name="connsiteX11" fmla="*/ 581225 w 10276829"/>
              <a:gd name="connsiteY11" fmla="*/ 4185470 h 4185470"/>
              <a:gd name="connsiteX12" fmla="*/ 460963 w 10276829"/>
              <a:gd name="connsiteY12" fmla="*/ 4135656 h 4185470"/>
              <a:gd name="connsiteX13" fmla="*/ 411149 w 10276829"/>
              <a:gd name="connsiteY13" fmla="*/ 4015394 h 4185470"/>
              <a:gd name="connsiteX14" fmla="*/ 411149 w 10276829"/>
              <a:gd name="connsiteY14" fmla="*/ 178833 h 4185470"/>
              <a:gd name="connsiteX0" fmla="*/ 411149 w 10276829"/>
              <a:gd name="connsiteY0" fmla="*/ 171928 h 4288100"/>
              <a:gd name="connsiteX1" fmla="*/ 460963 w 10276829"/>
              <a:gd name="connsiteY1" fmla="*/ 51666 h 4288100"/>
              <a:gd name="connsiteX2" fmla="*/ 581225 w 10276829"/>
              <a:gd name="connsiteY2" fmla="*/ 1852 h 4288100"/>
              <a:gd name="connsiteX3" fmla="*/ 3948316 w 10276829"/>
              <a:gd name="connsiteY3" fmla="*/ 10632 h 4288100"/>
              <a:gd name="connsiteX4" fmla="*/ 4083558 w 10276829"/>
              <a:gd name="connsiteY4" fmla="*/ 4286328 h 4288100"/>
              <a:gd name="connsiteX5" fmla="*/ 6106726 w 10276829"/>
              <a:gd name="connsiteY5" fmla="*/ 0 h 4288100"/>
              <a:gd name="connsiteX6" fmla="*/ 10106753 w 10276829"/>
              <a:gd name="connsiteY6" fmla="*/ 1852 h 4288100"/>
              <a:gd name="connsiteX7" fmla="*/ 10227015 w 10276829"/>
              <a:gd name="connsiteY7" fmla="*/ 51666 h 4288100"/>
              <a:gd name="connsiteX8" fmla="*/ 10276829 w 10276829"/>
              <a:gd name="connsiteY8" fmla="*/ 171928 h 4288100"/>
              <a:gd name="connsiteX9" fmla="*/ 10276829 w 10276829"/>
              <a:gd name="connsiteY9" fmla="*/ 4008489 h 4288100"/>
              <a:gd name="connsiteX10" fmla="*/ 10227015 w 10276829"/>
              <a:gd name="connsiteY10" fmla="*/ 4128751 h 4288100"/>
              <a:gd name="connsiteX11" fmla="*/ 10106753 w 10276829"/>
              <a:gd name="connsiteY11" fmla="*/ 4178565 h 4288100"/>
              <a:gd name="connsiteX12" fmla="*/ 581225 w 10276829"/>
              <a:gd name="connsiteY12" fmla="*/ 4178565 h 4288100"/>
              <a:gd name="connsiteX13" fmla="*/ 460963 w 10276829"/>
              <a:gd name="connsiteY13" fmla="*/ 4128751 h 4288100"/>
              <a:gd name="connsiteX14" fmla="*/ 411149 w 10276829"/>
              <a:gd name="connsiteY14" fmla="*/ 4008489 h 4288100"/>
              <a:gd name="connsiteX15" fmla="*/ 411149 w 10276829"/>
              <a:gd name="connsiteY15" fmla="*/ 171928 h 4288100"/>
              <a:gd name="connsiteX0" fmla="*/ 411149 w 10276829"/>
              <a:gd name="connsiteY0" fmla="*/ 171928 h 4288100"/>
              <a:gd name="connsiteX1" fmla="*/ 460963 w 10276829"/>
              <a:gd name="connsiteY1" fmla="*/ 51666 h 4288100"/>
              <a:gd name="connsiteX2" fmla="*/ 581225 w 10276829"/>
              <a:gd name="connsiteY2" fmla="*/ 1852 h 4288100"/>
              <a:gd name="connsiteX3" fmla="*/ 3948316 w 10276829"/>
              <a:gd name="connsiteY3" fmla="*/ 10632 h 4288100"/>
              <a:gd name="connsiteX4" fmla="*/ 4083558 w 10276829"/>
              <a:gd name="connsiteY4" fmla="*/ 4286328 h 4288100"/>
              <a:gd name="connsiteX5" fmla="*/ 4767634 w 10276829"/>
              <a:gd name="connsiteY5" fmla="*/ 542333 h 4288100"/>
              <a:gd name="connsiteX6" fmla="*/ 6106726 w 10276829"/>
              <a:gd name="connsiteY6" fmla="*/ 0 h 4288100"/>
              <a:gd name="connsiteX7" fmla="*/ 10106753 w 10276829"/>
              <a:gd name="connsiteY7" fmla="*/ 1852 h 4288100"/>
              <a:gd name="connsiteX8" fmla="*/ 10227015 w 10276829"/>
              <a:gd name="connsiteY8" fmla="*/ 51666 h 4288100"/>
              <a:gd name="connsiteX9" fmla="*/ 10276829 w 10276829"/>
              <a:gd name="connsiteY9" fmla="*/ 171928 h 4288100"/>
              <a:gd name="connsiteX10" fmla="*/ 10276829 w 10276829"/>
              <a:gd name="connsiteY10" fmla="*/ 4008489 h 4288100"/>
              <a:gd name="connsiteX11" fmla="*/ 10227015 w 10276829"/>
              <a:gd name="connsiteY11" fmla="*/ 4128751 h 4288100"/>
              <a:gd name="connsiteX12" fmla="*/ 10106753 w 10276829"/>
              <a:gd name="connsiteY12" fmla="*/ 4178565 h 4288100"/>
              <a:gd name="connsiteX13" fmla="*/ 581225 w 10276829"/>
              <a:gd name="connsiteY13" fmla="*/ 4178565 h 4288100"/>
              <a:gd name="connsiteX14" fmla="*/ 460963 w 10276829"/>
              <a:gd name="connsiteY14" fmla="*/ 4128751 h 4288100"/>
              <a:gd name="connsiteX15" fmla="*/ 411149 w 10276829"/>
              <a:gd name="connsiteY15" fmla="*/ 4008489 h 4288100"/>
              <a:gd name="connsiteX16" fmla="*/ 411149 w 10276829"/>
              <a:gd name="connsiteY16" fmla="*/ 171928 h 4288100"/>
              <a:gd name="connsiteX0" fmla="*/ 411149 w 10276829"/>
              <a:gd name="connsiteY0" fmla="*/ 221732 h 4337904"/>
              <a:gd name="connsiteX1" fmla="*/ 460963 w 10276829"/>
              <a:gd name="connsiteY1" fmla="*/ 101470 h 4337904"/>
              <a:gd name="connsiteX2" fmla="*/ 581225 w 10276829"/>
              <a:gd name="connsiteY2" fmla="*/ 51656 h 4337904"/>
              <a:gd name="connsiteX3" fmla="*/ 3948316 w 10276829"/>
              <a:gd name="connsiteY3" fmla="*/ 60436 h 4337904"/>
              <a:gd name="connsiteX4" fmla="*/ 4083558 w 10276829"/>
              <a:gd name="connsiteY4" fmla="*/ 4336132 h 4337904"/>
              <a:gd name="connsiteX5" fmla="*/ 4767634 w 10276829"/>
              <a:gd name="connsiteY5" fmla="*/ 592137 h 4337904"/>
              <a:gd name="connsiteX6" fmla="*/ 4911650 w 10276829"/>
              <a:gd name="connsiteY6" fmla="*/ 0 h 4337904"/>
              <a:gd name="connsiteX7" fmla="*/ 10106753 w 10276829"/>
              <a:gd name="connsiteY7" fmla="*/ 51656 h 4337904"/>
              <a:gd name="connsiteX8" fmla="*/ 10227015 w 10276829"/>
              <a:gd name="connsiteY8" fmla="*/ 101470 h 4337904"/>
              <a:gd name="connsiteX9" fmla="*/ 10276829 w 10276829"/>
              <a:gd name="connsiteY9" fmla="*/ 221732 h 4337904"/>
              <a:gd name="connsiteX10" fmla="*/ 10276829 w 10276829"/>
              <a:gd name="connsiteY10" fmla="*/ 4058293 h 4337904"/>
              <a:gd name="connsiteX11" fmla="*/ 10227015 w 10276829"/>
              <a:gd name="connsiteY11" fmla="*/ 4178555 h 4337904"/>
              <a:gd name="connsiteX12" fmla="*/ 10106753 w 10276829"/>
              <a:gd name="connsiteY12" fmla="*/ 4228369 h 4337904"/>
              <a:gd name="connsiteX13" fmla="*/ 581225 w 10276829"/>
              <a:gd name="connsiteY13" fmla="*/ 4228369 h 4337904"/>
              <a:gd name="connsiteX14" fmla="*/ 460963 w 10276829"/>
              <a:gd name="connsiteY14" fmla="*/ 4178555 h 4337904"/>
              <a:gd name="connsiteX15" fmla="*/ 411149 w 10276829"/>
              <a:gd name="connsiteY15" fmla="*/ 4058293 h 4337904"/>
              <a:gd name="connsiteX16" fmla="*/ 411149 w 10276829"/>
              <a:gd name="connsiteY16" fmla="*/ 221732 h 4337904"/>
              <a:gd name="connsiteX0" fmla="*/ 411149 w 10276829"/>
              <a:gd name="connsiteY0" fmla="*/ 170693 h 4286865"/>
              <a:gd name="connsiteX1" fmla="*/ 460963 w 10276829"/>
              <a:gd name="connsiteY1" fmla="*/ 50431 h 4286865"/>
              <a:gd name="connsiteX2" fmla="*/ 581225 w 10276829"/>
              <a:gd name="connsiteY2" fmla="*/ 617 h 4286865"/>
              <a:gd name="connsiteX3" fmla="*/ 3948316 w 10276829"/>
              <a:gd name="connsiteY3" fmla="*/ 9397 h 4286865"/>
              <a:gd name="connsiteX4" fmla="*/ 4083558 w 10276829"/>
              <a:gd name="connsiteY4" fmla="*/ 4285093 h 4286865"/>
              <a:gd name="connsiteX5" fmla="*/ 4767634 w 10276829"/>
              <a:gd name="connsiteY5" fmla="*/ 541098 h 4286865"/>
              <a:gd name="connsiteX6" fmla="*/ 4947654 w 10276829"/>
              <a:gd name="connsiteY6" fmla="*/ 1348 h 4286865"/>
              <a:gd name="connsiteX7" fmla="*/ 10106753 w 10276829"/>
              <a:gd name="connsiteY7" fmla="*/ 617 h 4286865"/>
              <a:gd name="connsiteX8" fmla="*/ 10227015 w 10276829"/>
              <a:gd name="connsiteY8" fmla="*/ 50431 h 4286865"/>
              <a:gd name="connsiteX9" fmla="*/ 10276829 w 10276829"/>
              <a:gd name="connsiteY9" fmla="*/ 170693 h 4286865"/>
              <a:gd name="connsiteX10" fmla="*/ 10276829 w 10276829"/>
              <a:gd name="connsiteY10" fmla="*/ 4007254 h 4286865"/>
              <a:gd name="connsiteX11" fmla="*/ 10227015 w 10276829"/>
              <a:gd name="connsiteY11" fmla="*/ 4127516 h 4286865"/>
              <a:gd name="connsiteX12" fmla="*/ 10106753 w 10276829"/>
              <a:gd name="connsiteY12" fmla="*/ 4177330 h 4286865"/>
              <a:gd name="connsiteX13" fmla="*/ 581225 w 10276829"/>
              <a:gd name="connsiteY13" fmla="*/ 4177330 h 4286865"/>
              <a:gd name="connsiteX14" fmla="*/ 460963 w 10276829"/>
              <a:gd name="connsiteY14" fmla="*/ 4127516 h 4286865"/>
              <a:gd name="connsiteX15" fmla="*/ 411149 w 10276829"/>
              <a:gd name="connsiteY15" fmla="*/ 4007254 h 4286865"/>
              <a:gd name="connsiteX16" fmla="*/ 411149 w 10276829"/>
              <a:gd name="connsiteY16" fmla="*/ 170693 h 4286865"/>
              <a:gd name="connsiteX0" fmla="*/ 411149 w 10276829"/>
              <a:gd name="connsiteY0" fmla="*/ 170693 h 4286865"/>
              <a:gd name="connsiteX1" fmla="*/ 460963 w 10276829"/>
              <a:gd name="connsiteY1" fmla="*/ 50431 h 4286865"/>
              <a:gd name="connsiteX2" fmla="*/ 581225 w 10276829"/>
              <a:gd name="connsiteY2" fmla="*/ 617 h 4286865"/>
              <a:gd name="connsiteX3" fmla="*/ 3939542 w 10276829"/>
              <a:gd name="connsiteY3" fmla="*/ 1348 h 4286865"/>
              <a:gd name="connsiteX4" fmla="*/ 4083558 w 10276829"/>
              <a:gd name="connsiteY4" fmla="*/ 4285093 h 4286865"/>
              <a:gd name="connsiteX5" fmla="*/ 4767634 w 10276829"/>
              <a:gd name="connsiteY5" fmla="*/ 541098 h 4286865"/>
              <a:gd name="connsiteX6" fmla="*/ 4947654 w 10276829"/>
              <a:gd name="connsiteY6" fmla="*/ 1348 h 4286865"/>
              <a:gd name="connsiteX7" fmla="*/ 10106753 w 10276829"/>
              <a:gd name="connsiteY7" fmla="*/ 617 h 4286865"/>
              <a:gd name="connsiteX8" fmla="*/ 10227015 w 10276829"/>
              <a:gd name="connsiteY8" fmla="*/ 50431 h 4286865"/>
              <a:gd name="connsiteX9" fmla="*/ 10276829 w 10276829"/>
              <a:gd name="connsiteY9" fmla="*/ 170693 h 4286865"/>
              <a:gd name="connsiteX10" fmla="*/ 10276829 w 10276829"/>
              <a:gd name="connsiteY10" fmla="*/ 4007254 h 4286865"/>
              <a:gd name="connsiteX11" fmla="*/ 10227015 w 10276829"/>
              <a:gd name="connsiteY11" fmla="*/ 4127516 h 4286865"/>
              <a:gd name="connsiteX12" fmla="*/ 10106753 w 10276829"/>
              <a:gd name="connsiteY12" fmla="*/ 4177330 h 4286865"/>
              <a:gd name="connsiteX13" fmla="*/ 581225 w 10276829"/>
              <a:gd name="connsiteY13" fmla="*/ 4177330 h 4286865"/>
              <a:gd name="connsiteX14" fmla="*/ 460963 w 10276829"/>
              <a:gd name="connsiteY14" fmla="*/ 4127516 h 4286865"/>
              <a:gd name="connsiteX15" fmla="*/ 411149 w 10276829"/>
              <a:gd name="connsiteY15" fmla="*/ 4007254 h 4286865"/>
              <a:gd name="connsiteX16" fmla="*/ 411149 w 10276829"/>
              <a:gd name="connsiteY16" fmla="*/ 170693 h 4286865"/>
              <a:gd name="connsiteX0" fmla="*/ 411149 w 10276829"/>
              <a:gd name="connsiteY0" fmla="*/ 170693 h 4285093"/>
              <a:gd name="connsiteX1" fmla="*/ 460963 w 10276829"/>
              <a:gd name="connsiteY1" fmla="*/ 50431 h 4285093"/>
              <a:gd name="connsiteX2" fmla="*/ 581225 w 10276829"/>
              <a:gd name="connsiteY2" fmla="*/ 617 h 4285093"/>
              <a:gd name="connsiteX3" fmla="*/ 3939542 w 10276829"/>
              <a:gd name="connsiteY3" fmla="*/ 1348 h 4285093"/>
              <a:gd name="connsiteX4" fmla="*/ 4083558 w 10276829"/>
              <a:gd name="connsiteY4" fmla="*/ 4285093 h 4285093"/>
              <a:gd name="connsiteX5" fmla="*/ 4767634 w 10276829"/>
              <a:gd name="connsiteY5" fmla="*/ 541098 h 4285093"/>
              <a:gd name="connsiteX6" fmla="*/ 4947654 w 10276829"/>
              <a:gd name="connsiteY6" fmla="*/ 1348 h 4285093"/>
              <a:gd name="connsiteX7" fmla="*/ 10106753 w 10276829"/>
              <a:gd name="connsiteY7" fmla="*/ 617 h 4285093"/>
              <a:gd name="connsiteX8" fmla="*/ 10227015 w 10276829"/>
              <a:gd name="connsiteY8" fmla="*/ 50431 h 4285093"/>
              <a:gd name="connsiteX9" fmla="*/ 10276829 w 10276829"/>
              <a:gd name="connsiteY9" fmla="*/ 170693 h 4285093"/>
              <a:gd name="connsiteX10" fmla="*/ 10276829 w 10276829"/>
              <a:gd name="connsiteY10" fmla="*/ 4007254 h 4285093"/>
              <a:gd name="connsiteX11" fmla="*/ 10227015 w 10276829"/>
              <a:gd name="connsiteY11" fmla="*/ 4127516 h 4285093"/>
              <a:gd name="connsiteX12" fmla="*/ 10106753 w 10276829"/>
              <a:gd name="connsiteY12" fmla="*/ 4177330 h 4285093"/>
              <a:gd name="connsiteX13" fmla="*/ 581225 w 10276829"/>
              <a:gd name="connsiteY13" fmla="*/ 4177330 h 4285093"/>
              <a:gd name="connsiteX14" fmla="*/ 460963 w 10276829"/>
              <a:gd name="connsiteY14" fmla="*/ 4127516 h 4285093"/>
              <a:gd name="connsiteX15" fmla="*/ 411149 w 10276829"/>
              <a:gd name="connsiteY15" fmla="*/ 4007254 h 4285093"/>
              <a:gd name="connsiteX16" fmla="*/ 411149 w 10276829"/>
              <a:gd name="connsiteY16" fmla="*/ 170693 h 4285093"/>
              <a:gd name="connsiteX0" fmla="*/ 411149 w 10276829"/>
              <a:gd name="connsiteY0" fmla="*/ 170693 h 4285093"/>
              <a:gd name="connsiteX1" fmla="*/ 460963 w 10276829"/>
              <a:gd name="connsiteY1" fmla="*/ 50431 h 4285093"/>
              <a:gd name="connsiteX2" fmla="*/ 581225 w 10276829"/>
              <a:gd name="connsiteY2" fmla="*/ 617 h 4285093"/>
              <a:gd name="connsiteX3" fmla="*/ 3939542 w 10276829"/>
              <a:gd name="connsiteY3" fmla="*/ 1348 h 4285093"/>
              <a:gd name="connsiteX4" fmla="*/ 4263578 w 10276829"/>
              <a:gd name="connsiteY4" fmla="*/ 541098 h 4285093"/>
              <a:gd name="connsiteX5" fmla="*/ 4083558 w 10276829"/>
              <a:gd name="connsiteY5" fmla="*/ 4285093 h 4285093"/>
              <a:gd name="connsiteX6" fmla="*/ 4767634 w 10276829"/>
              <a:gd name="connsiteY6" fmla="*/ 541098 h 4285093"/>
              <a:gd name="connsiteX7" fmla="*/ 4947654 w 10276829"/>
              <a:gd name="connsiteY7" fmla="*/ 1348 h 4285093"/>
              <a:gd name="connsiteX8" fmla="*/ 10106753 w 10276829"/>
              <a:gd name="connsiteY8" fmla="*/ 617 h 4285093"/>
              <a:gd name="connsiteX9" fmla="*/ 10227015 w 10276829"/>
              <a:gd name="connsiteY9" fmla="*/ 50431 h 4285093"/>
              <a:gd name="connsiteX10" fmla="*/ 10276829 w 10276829"/>
              <a:gd name="connsiteY10" fmla="*/ 170693 h 4285093"/>
              <a:gd name="connsiteX11" fmla="*/ 10276829 w 10276829"/>
              <a:gd name="connsiteY11" fmla="*/ 4007254 h 4285093"/>
              <a:gd name="connsiteX12" fmla="*/ 10227015 w 10276829"/>
              <a:gd name="connsiteY12" fmla="*/ 4127516 h 4285093"/>
              <a:gd name="connsiteX13" fmla="*/ 10106753 w 10276829"/>
              <a:gd name="connsiteY13" fmla="*/ 4177330 h 4285093"/>
              <a:gd name="connsiteX14" fmla="*/ 581225 w 10276829"/>
              <a:gd name="connsiteY14" fmla="*/ 4177330 h 4285093"/>
              <a:gd name="connsiteX15" fmla="*/ 460963 w 10276829"/>
              <a:gd name="connsiteY15" fmla="*/ 4127516 h 4285093"/>
              <a:gd name="connsiteX16" fmla="*/ 411149 w 10276829"/>
              <a:gd name="connsiteY16" fmla="*/ 4007254 h 4285093"/>
              <a:gd name="connsiteX17" fmla="*/ 411149 w 10276829"/>
              <a:gd name="connsiteY17" fmla="*/ 170693 h 4285093"/>
              <a:gd name="connsiteX0" fmla="*/ 411149 w 10276829"/>
              <a:gd name="connsiteY0" fmla="*/ 170693 h 4285093"/>
              <a:gd name="connsiteX1" fmla="*/ 460963 w 10276829"/>
              <a:gd name="connsiteY1" fmla="*/ 50431 h 4285093"/>
              <a:gd name="connsiteX2" fmla="*/ 581225 w 10276829"/>
              <a:gd name="connsiteY2" fmla="*/ 617 h 4285093"/>
              <a:gd name="connsiteX3" fmla="*/ 3939542 w 10276829"/>
              <a:gd name="connsiteY3" fmla="*/ 1348 h 4285093"/>
              <a:gd name="connsiteX4" fmla="*/ 4263578 w 10276829"/>
              <a:gd name="connsiteY4" fmla="*/ 541098 h 4285093"/>
              <a:gd name="connsiteX5" fmla="*/ 4119562 w 10276829"/>
              <a:gd name="connsiteY5" fmla="*/ 1332764 h 4285093"/>
              <a:gd name="connsiteX6" fmla="*/ 4083558 w 10276829"/>
              <a:gd name="connsiteY6" fmla="*/ 4285093 h 4285093"/>
              <a:gd name="connsiteX7" fmla="*/ 4767634 w 10276829"/>
              <a:gd name="connsiteY7" fmla="*/ 541098 h 4285093"/>
              <a:gd name="connsiteX8" fmla="*/ 4947654 w 10276829"/>
              <a:gd name="connsiteY8" fmla="*/ 1348 h 4285093"/>
              <a:gd name="connsiteX9" fmla="*/ 10106753 w 10276829"/>
              <a:gd name="connsiteY9" fmla="*/ 617 h 4285093"/>
              <a:gd name="connsiteX10" fmla="*/ 10227015 w 10276829"/>
              <a:gd name="connsiteY10" fmla="*/ 50431 h 4285093"/>
              <a:gd name="connsiteX11" fmla="*/ 10276829 w 10276829"/>
              <a:gd name="connsiteY11" fmla="*/ 170693 h 4285093"/>
              <a:gd name="connsiteX12" fmla="*/ 10276829 w 10276829"/>
              <a:gd name="connsiteY12" fmla="*/ 4007254 h 4285093"/>
              <a:gd name="connsiteX13" fmla="*/ 10227015 w 10276829"/>
              <a:gd name="connsiteY13" fmla="*/ 4127516 h 4285093"/>
              <a:gd name="connsiteX14" fmla="*/ 10106753 w 10276829"/>
              <a:gd name="connsiteY14" fmla="*/ 4177330 h 4285093"/>
              <a:gd name="connsiteX15" fmla="*/ 581225 w 10276829"/>
              <a:gd name="connsiteY15" fmla="*/ 4177330 h 4285093"/>
              <a:gd name="connsiteX16" fmla="*/ 460963 w 10276829"/>
              <a:gd name="connsiteY16" fmla="*/ 4127516 h 4285093"/>
              <a:gd name="connsiteX17" fmla="*/ 411149 w 10276829"/>
              <a:gd name="connsiteY17" fmla="*/ 4007254 h 4285093"/>
              <a:gd name="connsiteX18" fmla="*/ 411149 w 10276829"/>
              <a:gd name="connsiteY18" fmla="*/ 170693 h 4285093"/>
              <a:gd name="connsiteX0" fmla="*/ 411149 w 10276829"/>
              <a:gd name="connsiteY0" fmla="*/ 170693 h 4285093"/>
              <a:gd name="connsiteX1" fmla="*/ 460963 w 10276829"/>
              <a:gd name="connsiteY1" fmla="*/ 50431 h 4285093"/>
              <a:gd name="connsiteX2" fmla="*/ 581225 w 10276829"/>
              <a:gd name="connsiteY2" fmla="*/ 617 h 4285093"/>
              <a:gd name="connsiteX3" fmla="*/ 3939542 w 10276829"/>
              <a:gd name="connsiteY3" fmla="*/ 1348 h 4285093"/>
              <a:gd name="connsiteX4" fmla="*/ 4263578 w 10276829"/>
              <a:gd name="connsiteY4" fmla="*/ 541098 h 4285093"/>
              <a:gd name="connsiteX5" fmla="*/ 4119562 w 10276829"/>
              <a:gd name="connsiteY5" fmla="*/ 1332764 h 4285093"/>
              <a:gd name="connsiteX6" fmla="*/ 4263578 w 10276829"/>
              <a:gd name="connsiteY6" fmla="*/ 2268868 h 4285093"/>
              <a:gd name="connsiteX7" fmla="*/ 4083558 w 10276829"/>
              <a:gd name="connsiteY7" fmla="*/ 4285093 h 4285093"/>
              <a:gd name="connsiteX8" fmla="*/ 4767634 w 10276829"/>
              <a:gd name="connsiteY8" fmla="*/ 541098 h 4285093"/>
              <a:gd name="connsiteX9" fmla="*/ 4947654 w 10276829"/>
              <a:gd name="connsiteY9" fmla="*/ 1348 h 4285093"/>
              <a:gd name="connsiteX10" fmla="*/ 10106753 w 10276829"/>
              <a:gd name="connsiteY10" fmla="*/ 617 h 4285093"/>
              <a:gd name="connsiteX11" fmla="*/ 10227015 w 10276829"/>
              <a:gd name="connsiteY11" fmla="*/ 50431 h 4285093"/>
              <a:gd name="connsiteX12" fmla="*/ 10276829 w 10276829"/>
              <a:gd name="connsiteY12" fmla="*/ 170693 h 4285093"/>
              <a:gd name="connsiteX13" fmla="*/ 10276829 w 10276829"/>
              <a:gd name="connsiteY13" fmla="*/ 4007254 h 4285093"/>
              <a:gd name="connsiteX14" fmla="*/ 10227015 w 10276829"/>
              <a:gd name="connsiteY14" fmla="*/ 4127516 h 4285093"/>
              <a:gd name="connsiteX15" fmla="*/ 10106753 w 10276829"/>
              <a:gd name="connsiteY15" fmla="*/ 4177330 h 4285093"/>
              <a:gd name="connsiteX16" fmla="*/ 581225 w 10276829"/>
              <a:gd name="connsiteY16" fmla="*/ 4177330 h 4285093"/>
              <a:gd name="connsiteX17" fmla="*/ 460963 w 10276829"/>
              <a:gd name="connsiteY17" fmla="*/ 4127516 h 4285093"/>
              <a:gd name="connsiteX18" fmla="*/ 411149 w 10276829"/>
              <a:gd name="connsiteY18" fmla="*/ 4007254 h 4285093"/>
              <a:gd name="connsiteX19" fmla="*/ 411149 w 10276829"/>
              <a:gd name="connsiteY19" fmla="*/ 170693 h 4285093"/>
              <a:gd name="connsiteX0" fmla="*/ 411149 w 10276829"/>
              <a:gd name="connsiteY0" fmla="*/ 170693 h 4285093"/>
              <a:gd name="connsiteX1" fmla="*/ 460963 w 10276829"/>
              <a:gd name="connsiteY1" fmla="*/ 50431 h 4285093"/>
              <a:gd name="connsiteX2" fmla="*/ 581225 w 10276829"/>
              <a:gd name="connsiteY2" fmla="*/ 617 h 4285093"/>
              <a:gd name="connsiteX3" fmla="*/ 3939542 w 10276829"/>
              <a:gd name="connsiteY3" fmla="*/ 1348 h 4285093"/>
              <a:gd name="connsiteX4" fmla="*/ 4263578 w 10276829"/>
              <a:gd name="connsiteY4" fmla="*/ 541098 h 4285093"/>
              <a:gd name="connsiteX5" fmla="*/ 4119562 w 10276829"/>
              <a:gd name="connsiteY5" fmla="*/ 1332764 h 4285093"/>
              <a:gd name="connsiteX6" fmla="*/ 4263578 w 10276829"/>
              <a:gd name="connsiteY6" fmla="*/ 2268868 h 4285093"/>
              <a:gd name="connsiteX7" fmla="*/ 4083558 w 10276829"/>
              <a:gd name="connsiteY7" fmla="*/ 3168968 h 4285093"/>
              <a:gd name="connsiteX8" fmla="*/ 4083558 w 10276829"/>
              <a:gd name="connsiteY8" fmla="*/ 4285093 h 4285093"/>
              <a:gd name="connsiteX9" fmla="*/ 4767634 w 10276829"/>
              <a:gd name="connsiteY9" fmla="*/ 541098 h 4285093"/>
              <a:gd name="connsiteX10" fmla="*/ 4947654 w 10276829"/>
              <a:gd name="connsiteY10" fmla="*/ 1348 h 4285093"/>
              <a:gd name="connsiteX11" fmla="*/ 10106753 w 10276829"/>
              <a:gd name="connsiteY11" fmla="*/ 617 h 4285093"/>
              <a:gd name="connsiteX12" fmla="*/ 10227015 w 10276829"/>
              <a:gd name="connsiteY12" fmla="*/ 50431 h 4285093"/>
              <a:gd name="connsiteX13" fmla="*/ 10276829 w 10276829"/>
              <a:gd name="connsiteY13" fmla="*/ 170693 h 4285093"/>
              <a:gd name="connsiteX14" fmla="*/ 10276829 w 10276829"/>
              <a:gd name="connsiteY14" fmla="*/ 4007254 h 4285093"/>
              <a:gd name="connsiteX15" fmla="*/ 10227015 w 10276829"/>
              <a:gd name="connsiteY15" fmla="*/ 4127516 h 4285093"/>
              <a:gd name="connsiteX16" fmla="*/ 10106753 w 10276829"/>
              <a:gd name="connsiteY16" fmla="*/ 4177330 h 4285093"/>
              <a:gd name="connsiteX17" fmla="*/ 581225 w 10276829"/>
              <a:gd name="connsiteY17" fmla="*/ 4177330 h 4285093"/>
              <a:gd name="connsiteX18" fmla="*/ 460963 w 10276829"/>
              <a:gd name="connsiteY18" fmla="*/ 4127516 h 4285093"/>
              <a:gd name="connsiteX19" fmla="*/ 411149 w 10276829"/>
              <a:gd name="connsiteY19" fmla="*/ 4007254 h 4285093"/>
              <a:gd name="connsiteX20" fmla="*/ 411149 w 10276829"/>
              <a:gd name="connsiteY20" fmla="*/ 170693 h 4285093"/>
              <a:gd name="connsiteX0" fmla="*/ 411149 w 10276829"/>
              <a:gd name="connsiteY0" fmla="*/ 170693 h 4285093"/>
              <a:gd name="connsiteX1" fmla="*/ 460963 w 10276829"/>
              <a:gd name="connsiteY1" fmla="*/ 50431 h 4285093"/>
              <a:gd name="connsiteX2" fmla="*/ 581225 w 10276829"/>
              <a:gd name="connsiteY2" fmla="*/ 617 h 4285093"/>
              <a:gd name="connsiteX3" fmla="*/ 3939542 w 10276829"/>
              <a:gd name="connsiteY3" fmla="*/ 1348 h 4285093"/>
              <a:gd name="connsiteX4" fmla="*/ 4263578 w 10276829"/>
              <a:gd name="connsiteY4" fmla="*/ 541098 h 4285093"/>
              <a:gd name="connsiteX5" fmla="*/ 4119562 w 10276829"/>
              <a:gd name="connsiteY5" fmla="*/ 1332764 h 4285093"/>
              <a:gd name="connsiteX6" fmla="*/ 4263578 w 10276829"/>
              <a:gd name="connsiteY6" fmla="*/ 2268868 h 4285093"/>
              <a:gd name="connsiteX7" fmla="*/ 4083558 w 10276829"/>
              <a:gd name="connsiteY7" fmla="*/ 3168968 h 4285093"/>
              <a:gd name="connsiteX8" fmla="*/ 4083558 w 10276829"/>
              <a:gd name="connsiteY8" fmla="*/ 4285093 h 4285093"/>
              <a:gd name="connsiteX9" fmla="*/ 4695626 w 10276829"/>
              <a:gd name="connsiteY9" fmla="*/ 1152744 h 4285093"/>
              <a:gd name="connsiteX10" fmla="*/ 4767634 w 10276829"/>
              <a:gd name="connsiteY10" fmla="*/ 541098 h 4285093"/>
              <a:gd name="connsiteX11" fmla="*/ 4947654 w 10276829"/>
              <a:gd name="connsiteY11" fmla="*/ 1348 h 4285093"/>
              <a:gd name="connsiteX12" fmla="*/ 10106753 w 10276829"/>
              <a:gd name="connsiteY12" fmla="*/ 617 h 4285093"/>
              <a:gd name="connsiteX13" fmla="*/ 10227015 w 10276829"/>
              <a:gd name="connsiteY13" fmla="*/ 50431 h 4285093"/>
              <a:gd name="connsiteX14" fmla="*/ 10276829 w 10276829"/>
              <a:gd name="connsiteY14" fmla="*/ 170693 h 4285093"/>
              <a:gd name="connsiteX15" fmla="*/ 10276829 w 10276829"/>
              <a:gd name="connsiteY15" fmla="*/ 4007254 h 4285093"/>
              <a:gd name="connsiteX16" fmla="*/ 10227015 w 10276829"/>
              <a:gd name="connsiteY16" fmla="*/ 4127516 h 4285093"/>
              <a:gd name="connsiteX17" fmla="*/ 10106753 w 10276829"/>
              <a:gd name="connsiteY17" fmla="*/ 4177330 h 4285093"/>
              <a:gd name="connsiteX18" fmla="*/ 581225 w 10276829"/>
              <a:gd name="connsiteY18" fmla="*/ 4177330 h 4285093"/>
              <a:gd name="connsiteX19" fmla="*/ 460963 w 10276829"/>
              <a:gd name="connsiteY19" fmla="*/ 4127516 h 4285093"/>
              <a:gd name="connsiteX20" fmla="*/ 411149 w 10276829"/>
              <a:gd name="connsiteY20" fmla="*/ 4007254 h 4285093"/>
              <a:gd name="connsiteX21" fmla="*/ 411149 w 10276829"/>
              <a:gd name="connsiteY21" fmla="*/ 170693 h 4285093"/>
              <a:gd name="connsiteX0" fmla="*/ 411149 w 10276829"/>
              <a:gd name="connsiteY0" fmla="*/ 170693 h 4285093"/>
              <a:gd name="connsiteX1" fmla="*/ 460963 w 10276829"/>
              <a:gd name="connsiteY1" fmla="*/ 50431 h 4285093"/>
              <a:gd name="connsiteX2" fmla="*/ 581225 w 10276829"/>
              <a:gd name="connsiteY2" fmla="*/ 617 h 4285093"/>
              <a:gd name="connsiteX3" fmla="*/ 3939542 w 10276829"/>
              <a:gd name="connsiteY3" fmla="*/ 1348 h 4285093"/>
              <a:gd name="connsiteX4" fmla="*/ 4263578 w 10276829"/>
              <a:gd name="connsiteY4" fmla="*/ 541098 h 4285093"/>
              <a:gd name="connsiteX5" fmla="*/ 4119562 w 10276829"/>
              <a:gd name="connsiteY5" fmla="*/ 1332764 h 4285093"/>
              <a:gd name="connsiteX6" fmla="*/ 4263578 w 10276829"/>
              <a:gd name="connsiteY6" fmla="*/ 2268868 h 4285093"/>
              <a:gd name="connsiteX7" fmla="*/ 4083558 w 10276829"/>
              <a:gd name="connsiteY7" fmla="*/ 3168968 h 4285093"/>
              <a:gd name="connsiteX8" fmla="*/ 4083558 w 10276829"/>
              <a:gd name="connsiteY8" fmla="*/ 4285093 h 4285093"/>
              <a:gd name="connsiteX9" fmla="*/ 4371590 w 10276829"/>
              <a:gd name="connsiteY9" fmla="*/ 2556900 h 4285093"/>
              <a:gd name="connsiteX10" fmla="*/ 4695626 w 10276829"/>
              <a:gd name="connsiteY10" fmla="*/ 1152744 h 4285093"/>
              <a:gd name="connsiteX11" fmla="*/ 4767634 w 10276829"/>
              <a:gd name="connsiteY11" fmla="*/ 541098 h 4285093"/>
              <a:gd name="connsiteX12" fmla="*/ 4947654 w 10276829"/>
              <a:gd name="connsiteY12" fmla="*/ 1348 h 4285093"/>
              <a:gd name="connsiteX13" fmla="*/ 10106753 w 10276829"/>
              <a:gd name="connsiteY13" fmla="*/ 617 h 4285093"/>
              <a:gd name="connsiteX14" fmla="*/ 10227015 w 10276829"/>
              <a:gd name="connsiteY14" fmla="*/ 50431 h 4285093"/>
              <a:gd name="connsiteX15" fmla="*/ 10276829 w 10276829"/>
              <a:gd name="connsiteY15" fmla="*/ 170693 h 4285093"/>
              <a:gd name="connsiteX16" fmla="*/ 10276829 w 10276829"/>
              <a:gd name="connsiteY16" fmla="*/ 4007254 h 4285093"/>
              <a:gd name="connsiteX17" fmla="*/ 10227015 w 10276829"/>
              <a:gd name="connsiteY17" fmla="*/ 4127516 h 4285093"/>
              <a:gd name="connsiteX18" fmla="*/ 10106753 w 10276829"/>
              <a:gd name="connsiteY18" fmla="*/ 4177330 h 4285093"/>
              <a:gd name="connsiteX19" fmla="*/ 581225 w 10276829"/>
              <a:gd name="connsiteY19" fmla="*/ 4177330 h 4285093"/>
              <a:gd name="connsiteX20" fmla="*/ 460963 w 10276829"/>
              <a:gd name="connsiteY20" fmla="*/ 4127516 h 4285093"/>
              <a:gd name="connsiteX21" fmla="*/ 411149 w 10276829"/>
              <a:gd name="connsiteY21" fmla="*/ 4007254 h 4285093"/>
              <a:gd name="connsiteX22" fmla="*/ 411149 w 10276829"/>
              <a:gd name="connsiteY22" fmla="*/ 170693 h 4285093"/>
              <a:gd name="connsiteX0" fmla="*/ 411149 w 10276829"/>
              <a:gd name="connsiteY0" fmla="*/ 170693 h 4285093"/>
              <a:gd name="connsiteX1" fmla="*/ 460963 w 10276829"/>
              <a:gd name="connsiteY1" fmla="*/ 50431 h 4285093"/>
              <a:gd name="connsiteX2" fmla="*/ 581225 w 10276829"/>
              <a:gd name="connsiteY2" fmla="*/ 617 h 4285093"/>
              <a:gd name="connsiteX3" fmla="*/ 3939542 w 10276829"/>
              <a:gd name="connsiteY3" fmla="*/ 1348 h 4285093"/>
              <a:gd name="connsiteX4" fmla="*/ 4263578 w 10276829"/>
              <a:gd name="connsiteY4" fmla="*/ 541098 h 4285093"/>
              <a:gd name="connsiteX5" fmla="*/ 4119562 w 10276829"/>
              <a:gd name="connsiteY5" fmla="*/ 1332764 h 4285093"/>
              <a:gd name="connsiteX6" fmla="*/ 4263578 w 10276829"/>
              <a:gd name="connsiteY6" fmla="*/ 2268868 h 4285093"/>
              <a:gd name="connsiteX7" fmla="*/ 4083558 w 10276829"/>
              <a:gd name="connsiteY7" fmla="*/ 3168968 h 4285093"/>
              <a:gd name="connsiteX8" fmla="*/ 4083558 w 10276829"/>
              <a:gd name="connsiteY8" fmla="*/ 4285093 h 4285093"/>
              <a:gd name="connsiteX9" fmla="*/ 4299581 w 10276829"/>
              <a:gd name="connsiteY9" fmla="*/ 3311636 h 4285093"/>
              <a:gd name="connsiteX10" fmla="*/ 4371590 w 10276829"/>
              <a:gd name="connsiteY10" fmla="*/ 2556900 h 4285093"/>
              <a:gd name="connsiteX11" fmla="*/ 4695626 w 10276829"/>
              <a:gd name="connsiteY11" fmla="*/ 1152744 h 4285093"/>
              <a:gd name="connsiteX12" fmla="*/ 4767634 w 10276829"/>
              <a:gd name="connsiteY12" fmla="*/ 541098 h 4285093"/>
              <a:gd name="connsiteX13" fmla="*/ 4947654 w 10276829"/>
              <a:gd name="connsiteY13" fmla="*/ 1348 h 4285093"/>
              <a:gd name="connsiteX14" fmla="*/ 10106753 w 10276829"/>
              <a:gd name="connsiteY14" fmla="*/ 617 h 4285093"/>
              <a:gd name="connsiteX15" fmla="*/ 10227015 w 10276829"/>
              <a:gd name="connsiteY15" fmla="*/ 50431 h 4285093"/>
              <a:gd name="connsiteX16" fmla="*/ 10276829 w 10276829"/>
              <a:gd name="connsiteY16" fmla="*/ 170693 h 4285093"/>
              <a:gd name="connsiteX17" fmla="*/ 10276829 w 10276829"/>
              <a:gd name="connsiteY17" fmla="*/ 4007254 h 4285093"/>
              <a:gd name="connsiteX18" fmla="*/ 10227015 w 10276829"/>
              <a:gd name="connsiteY18" fmla="*/ 4127516 h 4285093"/>
              <a:gd name="connsiteX19" fmla="*/ 10106753 w 10276829"/>
              <a:gd name="connsiteY19" fmla="*/ 4177330 h 4285093"/>
              <a:gd name="connsiteX20" fmla="*/ 581225 w 10276829"/>
              <a:gd name="connsiteY20" fmla="*/ 4177330 h 4285093"/>
              <a:gd name="connsiteX21" fmla="*/ 460963 w 10276829"/>
              <a:gd name="connsiteY21" fmla="*/ 4127516 h 4285093"/>
              <a:gd name="connsiteX22" fmla="*/ 411149 w 10276829"/>
              <a:gd name="connsiteY22" fmla="*/ 4007254 h 4285093"/>
              <a:gd name="connsiteX23" fmla="*/ 411149 w 10276829"/>
              <a:gd name="connsiteY23" fmla="*/ 170693 h 4285093"/>
              <a:gd name="connsiteX0" fmla="*/ 113545 w 9979225"/>
              <a:gd name="connsiteY0" fmla="*/ 170693 h 4285093"/>
              <a:gd name="connsiteX1" fmla="*/ 163359 w 9979225"/>
              <a:gd name="connsiteY1" fmla="*/ 50431 h 4285093"/>
              <a:gd name="connsiteX2" fmla="*/ 581225 w 9979225"/>
              <a:gd name="connsiteY2" fmla="*/ 0 h 4285093"/>
              <a:gd name="connsiteX3" fmla="*/ 3641938 w 9979225"/>
              <a:gd name="connsiteY3" fmla="*/ 1348 h 4285093"/>
              <a:gd name="connsiteX4" fmla="*/ 3965974 w 9979225"/>
              <a:gd name="connsiteY4" fmla="*/ 541098 h 4285093"/>
              <a:gd name="connsiteX5" fmla="*/ 3821958 w 9979225"/>
              <a:gd name="connsiteY5" fmla="*/ 1332764 h 4285093"/>
              <a:gd name="connsiteX6" fmla="*/ 3965974 w 9979225"/>
              <a:gd name="connsiteY6" fmla="*/ 2268868 h 4285093"/>
              <a:gd name="connsiteX7" fmla="*/ 3785954 w 9979225"/>
              <a:gd name="connsiteY7" fmla="*/ 3168968 h 4285093"/>
              <a:gd name="connsiteX8" fmla="*/ 3785954 w 9979225"/>
              <a:gd name="connsiteY8" fmla="*/ 4285093 h 4285093"/>
              <a:gd name="connsiteX9" fmla="*/ 4001977 w 9979225"/>
              <a:gd name="connsiteY9" fmla="*/ 3311636 h 4285093"/>
              <a:gd name="connsiteX10" fmla="*/ 4073986 w 9979225"/>
              <a:gd name="connsiteY10" fmla="*/ 2556900 h 4285093"/>
              <a:gd name="connsiteX11" fmla="*/ 4398022 w 9979225"/>
              <a:gd name="connsiteY11" fmla="*/ 1152744 h 4285093"/>
              <a:gd name="connsiteX12" fmla="*/ 4470030 w 9979225"/>
              <a:gd name="connsiteY12" fmla="*/ 541098 h 4285093"/>
              <a:gd name="connsiteX13" fmla="*/ 4650050 w 9979225"/>
              <a:gd name="connsiteY13" fmla="*/ 1348 h 4285093"/>
              <a:gd name="connsiteX14" fmla="*/ 9809149 w 9979225"/>
              <a:gd name="connsiteY14" fmla="*/ 617 h 4285093"/>
              <a:gd name="connsiteX15" fmla="*/ 9929411 w 9979225"/>
              <a:gd name="connsiteY15" fmla="*/ 50431 h 4285093"/>
              <a:gd name="connsiteX16" fmla="*/ 9979225 w 9979225"/>
              <a:gd name="connsiteY16" fmla="*/ 170693 h 4285093"/>
              <a:gd name="connsiteX17" fmla="*/ 9979225 w 9979225"/>
              <a:gd name="connsiteY17" fmla="*/ 4007254 h 4285093"/>
              <a:gd name="connsiteX18" fmla="*/ 9929411 w 9979225"/>
              <a:gd name="connsiteY18" fmla="*/ 4127516 h 4285093"/>
              <a:gd name="connsiteX19" fmla="*/ 9809149 w 9979225"/>
              <a:gd name="connsiteY19" fmla="*/ 4177330 h 4285093"/>
              <a:gd name="connsiteX20" fmla="*/ 283621 w 9979225"/>
              <a:gd name="connsiteY20" fmla="*/ 4177330 h 4285093"/>
              <a:gd name="connsiteX21" fmla="*/ 163359 w 9979225"/>
              <a:gd name="connsiteY21" fmla="*/ 4127516 h 4285093"/>
              <a:gd name="connsiteX22" fmla="*/ 113545 w 9979225"/>
              <a:gd name="connsiteY22" fmla="*/ 4007254 h 4285093"/>
              <a:gd name="connsiteX23" fmla="*/ 113545 w 9979225"/>
              <a:gd name="connsiteY23" fmla="*/ 170693 h 4285093"/>
              <a:gd name="connsiteX0" fmla="*/ 28133 w 9893813"/>
              <a:gd name="connsiteY0" fmla="*/ 170693 h 4285093"/>
              <a:gd name="connsiteX1" fmla="*/ 77947 w 9893813"/>
              <a:gd name="connsiteY1" fmla="*/ 50431 h 4285093"/>
              <a:gd name="connsiteX2" fmla="*/ 495813 w 9893813"/>
              <a:gd name="connsiteY2" fmla="*/ 0 h 4285093"/>
              <a:gd name="connsiteX3" fmla="*/ 3556526 w 9893813"/>
              <a:gd name="connsiteY3" fmla="*/ 1348 h 4285093"/>
              <a:gd name="connsiteX4" fmla="*/ 3880562 w 9893813"/>
              <a:gd name="connsiteY4" fmla="*/ 541098 h 4285093"/>
              <a:gd name="connsiteX5" fmla="*/ 3736546 w 9893813"/>
              <a:gd name="connsiteY5" fmla="*/ 1332764 h 4285093"/>
              <a:gd name="connsiteX6" fmla="*/ 3880562 w 9893813"/>
              <a:gd name="connsiteY6" fmla="*/ 2268868 h 4285093"/>
              <a:gd name="connsiteX7" fmla="*/ 3700542 w 9893813"/>
              <a:gd name="connsiteY7" fmla="*/ 3168968 h 4285093"/>
              <a:gd name="connsiteX8" fmla="*/ 3700542 w 9893813"/>
              <a:gd name="connsiteY8" fmla="*/ 4285093 h 4285093"/>
              <a:gd name="connsiteX9" fmla="*/ 3916565 w 9893813"/>
              <a:gd name="connsiteY9" fmla="*/ 3311636 h 4285093"/>
              <a:gd name="connsiteX10" fmla="*/ 3988574 w 9893813"/>
              <a:gd name="connsiteY10" fmla="*/ 2556900 h 4285093"/>
              <a:gd name="connsiteX11" fmla="*/ 4312610 w 9893813"/>
              <a:gd name="connsiteY11" fmla="*/ 1152744 h 4285093"/>
              <a:gd name="connsiteX12" fmla="*/ 4384618 w 9893813"/>
              <a:gd name="connsiteY12" fmla="*/ 541098 h 4285093"/>
              <a:gd name="connsiteX13" fmla="*/ 4564638 w 9893813"/>
              <a:gd name="connsiteY13" fmla="*/ 1348 h 4285093"/>
              <a:gd name="connsiteX14" fmla="*/ 9723737 w 9893813"/>
              <a:gd name="connsiteY14" fmla="*/ 617 h 4285093"/>
              <a:gd name="connsiteX15" fmla="*/ 9843999 w 9893813"/>
              <a:gd name="connsiteY15" fmla="*/ 50431 h 4285093"/>
              <a:gd name="connsiteX16" fmla="*/ 9893813 w 9893813"/>
              <a:gd name="connsiteY16" fmla="*/ 170693 h 4285093"/>
              <a:gd name="connsiteX17" fmla="*/ 9893813 w 9893813"/>
              <a:gd name="connsiteY17" fmla="*/ 4007254 h 4285093"/>
              <a:gd name="connsiteX18" fmla="*/ 9843999 w 9893813"/>
              <a:gd name="connsiteY18" fmla="*/ 4127516 h 4285093"/>
              <a:gd name="connsiteX19" fmla="*/ 9723737 w 9893813"/>
              <a:gd name="connsiteY19" fmla="*/ 4177330 h 4285093"/>
              <a:gd name="connsiteX20" fmla="*/ 198209 w 9893813"/>
              <a:gd name="connsiteY20" fmla="*/ 4177330 h 4285093"/>
              <a:gd name="connsiteX21" fmla="*/ 77947 w 9893813"/>
              <a:gd name="connsiteY21" fmla="*/ 4127516 h 4285093"/>
              <a:gd name="connsiteX22" fmla="*/ 28133 w 9893813"/>
              <a:gd name="connsiteY22" fmla="*/ 4007254 h 4285093"/>
              <a:gd name="connsiteX23" fmla="*/ 28133 w 9893813"/>
              <a:gd name="connsiteY23" fmla="*/ 170693 h 4285093"/>
              <a:gd name="connsiteX0" fmla="*/ 28133 w 9893813"/>
              <a:gd name="connsiteY0" fmla="*/ 190287 h 4304687"/>
              <a:gd name="connsiteX1" fmla="*/ 77947 w 9893813"/>
              <a:gd name="connsiteY1" fmla="*/ 70025 h 4304687"/>
              <a:gd name="connsiteX2" fmla="*/ 495813 w 9893813"/>
              <a:gd name="connsiteY2" fmla="*/ 19594 h 4304687"/>
              <a:gd name="connsiteX3" fmla="*/ 3556526 w 9893813"/>
              <a:gd name="connsiteY3" fmla="*/ 20942 h 4304687"/>
              <a:gd name="connsiteX4" fmla="*/ 3880562 w 9893813"/>
              <a:gd name="connsiteY4" fmla="*/ 560692 h 4304687"/>
              <a:gd name="connsiteX5" fmla="*/ 3736546 w 9893813"/>
              <a:gd name="connsiteY5" fmla="*/ 1352358 h 4304687"/>
              <a:gd name="connsiteX6" fmla="*/ 3880562 w 9893813"/>
              <a:gd name="connsiteY6" fmla="*/ 2288462 h 4304687"/>
              <a:gd name="connsiteX7" fmla="*/ 3700542 w 9893813"/>
              <a:gd name="connsiteY7" fmla="*/ 3188562 h 4304687"/>
              <a:gd name="connsiteX8" fmla="*/ 3700542 w 9893813"/>
              <a:gd name="connsiteY8" fmla="*/ 4304687 h 4304687"/>
              <a:gd name="connsiteX9" fmla="*/ 3916565 w 9893813"/>
              <a:gd name="connsiteY9" fmla="*/ 3331230 h 4304687"/>
              <a:gd name="connsiteX10" fmla="*/ 3988574 w 9893813"/>
              <a:gd name="connsiteY10" fmla="*/ 2576494 h 4304687"/>
              <a:gd name="connsiteX11" fmla="*/ 4312610 w 9893813"/>
              <a:gd name="connsiteY11" fmla="*/ 1172338 h 4304687"/>
              <a:gd name="connsiteX12" fmla="*/ 4384618 w 9893813"/>
              <a:gd name="connsiteY12" fmla="*/ 560692 h 4304687"/>
              <a:gd name="connsiteX13" fmla="*/ 4564638 w 9893813"/>
              <a:gd name="connsiteY13" fmla="*/ 20942 h 4304687"/>
              <a:gd name="connsiteX14" fmla="*/ 9723737 w 9893813"/>
              <a:gd name="connsiteY14" fmla="*/ 20211 h 4304687"/>
              <a:gd name="connsiteX15" fmla="*/ 9843999 w 9893813"/>
              <a:gd name="connsiteY15" fmla="*/ 70025 h 4304687"/>
              <a:gd name="connsiteX16" fmla="*/ 9893813 w 9893813"/>
              <a:gd name="connsiteY16" fmla="*/ 190287 h 4304687"/>
              <a:gd name="connsiteX17" fmla="*/ 9893813 w 9893813"/>
              <a:gd name="connsiteY17" fmla="*/ 4026848 h 4304687"/>
              <a:gd name="connsiteX18" fmla="*/ 9843999 w 9893813"/>
              <a:gd name="connsiteY18" fmla="*/ 4147110 h 4304687"/>
              <a:gd name="connsiteX19" fmla="*/ 9723737 w 9893813"/>
              <a:gd name="connsiteY19" fmla="*/ 4196924 h 4304687"/>
              <a:gd name="connsiteX20" fmla="*/ 198209 w 9893813"/>
              <a:gd name="connsiteY20" fmla="*/ 4196924 h 4304687"/>
              <a:gd name="connsiteX21" fmla="*/ 77947 w 9893813"/>
              <a:gd name="connsiteY21" fmla="*/ 4147110 h 4304687"/>
              <a:gd name="connsiteX22" fmla="*/ 28133 w 9893813"/>
              <a:gd name="connsiteY22" fmla="*/ 4026848 h 4304687"/>
              <a:gd name="connsiteX23" fmla="*/ 28133 w 9893813"/>
              <a:gd name="connsiteY23" fmla="*/ 190287 h 4304687"/>
              <a:gd name="connsiteX0" fmla="*/ 28133 w 9893813"/>
              <a:gd name="connsiteY0" fmla="*/ 171606 h 4286006"/>
              <a:gd name="connsiteX1" fmla="*/ 77947 w 9893813"/>
              <a:gd name="connsiteY1" fmla="*/ 51344 h 4286006"/>
              <a:gd name="connsiteX2" fmla="*/ 495813 w 9893813"/>
              <a:gd name="connsiteY2" fmla="*/ 913 h 4286006"/>
              <a:gd name="connsiteX3" fmla="*/ 3556526 w 9893813"/>
              <a:gd name="connsiteY3" fmla="*/ 2261 h 4286006"/>
              <a:gd name="connsiteX4" fmla="*/ 3880562 w 9893813"/>
              <a:gd name="connsiteY4" fmla="*/ 542011 h 4286006"/>
              <a:gd name="connsiteX5" fmla="*/ 3736546 w 9893813"/>
              <a:gd name="connsiteY5" fmla="*/ 1333677 h 4286006"/>
              <a:gd name="connsiteX6" fmla="*/ 3880562 w 9893813"/>
              <a:gd name="connsiteY6" fmla="*/ 2269781 h 4286006"/>
              <a:gd name="connsiteX7" fmla="*/ 3700542 w 9893813"/>
              <a:gd name="connsiteY7" fmla="*/ 3169881 h 4286006"/>
              <a:gd name="connsiteX8" fmla="*/ 3700542 w 9893813"/>
              <a:gd name="connsiteY8" fmla="*/ 4286006 h 4286006"/>
              <a:gd name="connsiteX9" fmla="*/ 3916565 w 9893813"/>
              <a:gd name="connsiteY9" fmla="*/ 3312549 h 4286006"/>
              <a:gd name="connsiteX10" fmla="*/ 3988574 w 9893813"/>
              <a:gd name="connsiteY10" fmla="*/ 2557813 h 4286006"/>
              <a:gd name="connsiteX11" fmla="*/ 4312610 w 9893813"/>
              <a:gd name="connsiteY11" fmla="*/ 1153657 h 4286006"/>
              <a:gd name="connsiteX12" fmla="*/ 4384618 w 9893813"/>
              <a:gd name="connsiteY12" fmla="*/ 542011 h 4286006"/>
              <a:gd name="connsiteX13" fmla="*/ 4564638 w 9893813"/>
              <a:gd name="connsiteY13" fmla="*/ 2261 h 4286006"/>
              <a:gd name="connsiteX14" fmla="*/ 9723737 w 9893813"/>
              <a:gd name="connsiteY14" fmla="*/ 1530 h 4286006"/>
              <a:gd name="connsiteX15" fmla="*/ 9843999 w 9893813"/>
              <a:gd name="connsiteY15" fmla="*/ 51344 h 4286006"/>
              <a:gd name="connsiteX16" fmla="*/ 9893813 w 9893813"/>
              <a:gd name="connsiteY16" fmla="*/ 171606 h 4286006"/>
              <a:gd name="connsiteX17" fmla="*/ 9893813 w 9893813"/>
              <a:gd name="connsiteY17" fmla="*/ 4008167 h 4286006"/>
              <a:gd name="connsiteX18" fmla="*/ 9843999 w 9893813"/>
              <a:gd name="connsiteY18" fmla="*/ 4128429 h 4286006"/>
              <a:gd name="connsiteX19" fmla="*/ 9723737 w 9893813"/>
              <a:gd name="connsiteY19" fmla="*/ 4178243 h 4286006"/>
              <a:gd name="connsiteX20" fmla="*/ 198209 w 9893813"/>
              <a:gd name="connsiteY20" fmla="*/ 4178243 h 4286006"/>
              <a:gd name="connsiteX21" fmla="*/ 77947 w 9893813"/>
              <a:gd name="connsiteY21" fmla="*/ 4128429 h 4286006"/>
              <a:gd name="connsiteX22" fmla="*/ 28133 w 9893813"/>
              <a:gd name="connsiteY22" fmla="*/ 4008167 h 4286006"/>
              <a:gd name="connsiteX23" fmla="*/ 28133 w 9893813"/>
              <a:gd name="connsiteY23" fmla="*/ 171606 h 4286006"/>
              <a:gd name="connsiteX0" fmla="*/ 0 w 9865680"/>
              <a:gd name="connsiteY0" fmla="*/ 171606 h 4286006"/>
              <a:gd name="connsiteX1" fmla="*/ 49814 w 9865680"/>
              <a:gd name="connsiteY1" fmla="*/ 51344 h 4286006"/>
              <a:gd name="connsiteX2" fmla="*/ 467680 w 9865680"/>
              <a:gd name="connsiteY2" fmla="*/ 913 h 4286006"/>
              <a:gd name="connsiteX3" fmla="*/ 3528393 w 9865680"/>
              <a:gd name="connsiteY3" fmla="*/ 2261 h 4286006"/>
              <a:gd name="connsiteX4" fmla="*/ 3852429 w 9865680"/>
              <a:gd name="connsiteY4" fmla="*/ 542011 h 4286006"/>
              <a:gd name="connsiteX5" fmla="*/ 3708413 w 9865680"/>
              <a:gd name="connsiteY5" fmla="*/ 1333677 h 4286006"/>
              <a:gd name="connsiteX6" fmla="*/ 3852429 w 9865680"/>
              <a:gd name="connsiteY6" fmla="*/ 2269781 h 4286006"/>
              <a:gd name="connsiteX7" fmla="*/ 3672409 w 9865680"/>
              <a:gd name="connsiteY7" fmla="*/ 3169881 h 4286006"/>
              <a:gd name="connsiteX8" fmla="*/ 3672409 w 9865680"/>
              <a:gd name="connsiteY8" fmla="*/ 4286006 h 4286006"/>
              <a:gd name="connsiteX9" fmla="*/ 3888432 w 9865680"/>
              <a:gd name="connsiteY9" fmla="*/ 3312549 h 4286006"/>
              <a:gd name="connsiteX10" fmla="*/ 3960441 w 9865680"/>
              <a:gd name="connsiteY10" fmla="*/ 2557813 h 4286006"/>
              <a:gd name="connsiteX11" fmla="*/ 4284477 w 9865680"/>
              <a:gd name="connsiteY11" fmla="*/ 1153657 h 4286006"/>
              <a:gd name="connsiteX12" fmla="*/ 4356485 w 9865680"/>
              <a:gd name="connsiteY12" fmla="*/ 542011 h 4286006"/>
              <a:gd name="connsiteX13" fmla="*/ 4536505 w 9865680"/>
              <a:gd name="connsiteY13" fmla="*/ 2261 h 4286006"/>
              <a:gd name="connsiteX14" fmla="*/ 9695604 w 9865680"/>
              <a:gd name="connsiteY14" fmla="*/ 1530 h 4286006"/>
              <a:gd name="connsiteX15" fmla="*/ 9815866 w 9865680"/>
              <a:gd name="connsiteY15" fmla="*/ 51344 h 4286006"/>
              <a:gd name="connsiteX16" fmla="*/ 9865680 w 9865680"/>
              <a:gd name="connsiteY16" fmla="*/ 171606 h 4286006"/>
              <a:gd name="connsiteX17" fmla="*/ 9865680 w 9865680"/>
              <a:gd name="connsiteY17" fmla="*/ 4008167 h 4286006"/>
              <a:gd name="connsiteX18" fmla="*/ 9815866 w 9865680"/>
              <a:gd name="connsiteY18" fmla="*/ 4128429 h 4286006"/>
              <a:gd name="connsiteX19" fmla="*/ 9695604 w 9865680"/>
              <a:gd name="connsiteY19" fmla="*/ 4178243 h 4286006"/>
              <a:gd name="connsiteX20" fmla="*/ 170076 w 9865680"/>
              <a:gd name="connsiteY20" fmla="*/ 4178243 h 4286006"/>
              <a:gd name="connsiteX21" fmla="*/ 49814 w 9865680"/>
              <a:gd name="connsiteY21" fmla="*/ 4128429 h 4286006"/>
              <a:gd name="connsiteX22" fmla="*/ 0 w 9865680"/>
              <a:gd name="connsiteY22" fmla="*/ 4008167 h 4286006"/>
              <a:gd name="connsiteX23" fmla="*/ 0 w 9865680"/>
              <a:gd name="connsiteY23" fmla="*/ 171606 h 4286006"/>
              <a:gd name="connsiteX0" fmla="*/ 0 w 9865681"/>
              <a:gd name="connsiteY0" fmla="*/ 144196 h 4286006"/>
              <a:gd name="connsiteX1" fmla="*/ 49815 w 9865681"/>
              <a:gd name="connsiteY1" fmla="*/ 51344 h 4286006"/>
              <a:gd name="connsiteX2" fmla="*/ 467681 w 9865681"/>
              <a:gd name="connsiteY2" fmla="*/ 913 h 4286006"/>
              <a:gd name="connsiteX3" fmla="*/ 3528394 w 9865681"/>
              <a:gd name="connsiteY3" fmla="*/ 2261 h 4286006"/>
              <a:gd name="connsiteX4" fmla="*/ 3852430 w 9865681"/>
              <a:gd name="connsiteY4" fmla="*/ 542011 h 4286006"/>
              <a:gd name="connsiteX5" fmla="*/ 3708414 w 9865681"/>
              <a:gd name="connsiteY5" fmla="*/ 1333677 h 4286006"/>
              <a:gd name="connsiteX6" fmla="*/ 3852430 w 9865681"/>
              <a:gd name="connsiteY6" fmla="*/ 2269781 h 4286006"/>
              <a:gd name="connsiteX7" fmla="*/ 3672410 w 9865681"/>
              <a:gd name="connsiteY7" fmla="*/ 3169881 h 4286006"/>
              <a:gd name="connsiteX8" fmla="*/ 3672410 w 9865681"/>
              <a:gd name="connsiteY8" fmla="*/ 4286006 h 4286006"/>
              <a:gd name="connsiteX9" fmla="*/ 3888433 w 9865681"/>
              <a:gd name="connsiteY9" fmla="*/ 3312549 h 4286006"/>
              <a:gd name="connsiteX10" fmla="*/ 3960442 w 9865681"/>
              <a:gd name="connsiteY10" fmla="*/ 2557813 h 4286006"/>
              <a:gd name="connsiteX11" fmla="*/ 4284478 w 9865681"/>
              <a:gd name="connsiteY11" fmla="*/ 1153657 h 4286006"/>
              <a:gd name="connsiteX12" fmla="*/ 4356486 w 9865681"/>
              <a:gd name="connsiteY12" fmla="*/ 542011 h 4286006"/>
              <a:gd name="connsiteX13" fmla="*/ 4536506 w 9865681"/>
              <a:gd name="connsiteY13" fmla="*/ 2261 h 4286006"/>
              <a:gd name="connsiteX14" fmla="*/ 9695605 w 9865681"/>
              <a:gd name="connsiteY14" fmla="*/ 1530 h 4286006"/>
              <a:gd name="connsiteX15" fmla="*/ 9815867 w 9865681"/>
              <a:gd name="connsiteY15" fmla="*/ 51344 h 4286006"/>
              <a:gd name="connsiteX16" fmla="*/ 9865681 w 9865681"/>
              <a:gd name="connsiteY16" fmla="*/ 171606 h 4286006"/>
              <a:gd name="connsiteX17" fmla="*/ 9865681 w 9865681"/>
              <a:gd name="connsiteY17" fmla="*/ 4008167 h 4286006"/>
              <a:gd name="connsiteX18" fmla="*/ 9815867 w 9865681"/>
              <a:gd name="connsiteY18" fmla="*/ 4128429 h 4286006"/>
              <a:gd name="connsiteX19" fmla="*/ 9695605 w 9865681"/>
              <a:gd name="connsiteY19" fmla="*/ 4178243 h 4286006"/>
              <a:gd name="connsiteX20" fmla="*/ 170077 w 9865681"/>
              <a:gd name="connsiteY20" fmla="*/ 4178243 h 4286006"/>
              <a:gd name="connsiteX21" fmla="*/ 49815 w 9865681"/>
              <a:gd name="connsiteY21" fmla="*/ 4128429 h 4286006"/>
              <a:gd name="connsiteX22" fmla="*/ 1 w 9865681"/>
              <a:gd name="connsiteY22" fmla="*/ 4008167 h 4286006"/>
              <a:gd name="connsiteX23" fmla="*/ 0 w 9865681"/>
              <a:gd name="connsiteY23" fmla="*/ 144196 h 4286006"/>
              <a:gd name="connsiteX0" fmla="*/ 0 w 9865680"/>
              <a:gd name="connsiteY0" fmla="*/ 216204 h 4286006"/>
              <a:gd name="connsiteX1" fmla="*/ 49814 w 9865680"/>
              <a:gd name="connsiteY1" fmla="*/ 51344 h 4286006"/>
              <a:gd name="connsiteX2" fmla="*/ 467680 w 9865680"/>
              <a:gd name="connsiteY2" fmla="*/ 913 h 4286006"/>
              <a:gd name="connsiteX3" fmla="*/ 3528393 w 9865680"/>
              <a:gd name="connsiteY3" fmla="*/ 2261 h 4286006"/>
              <a:gd name="connsiteX4" fmla="*/ 3852429 w 9865680"/>
              <a:gd name="connsiteY4" fmla="*/ 542011 h 4286006"/>
              <a:gd name="connsiteX5" fmla="*/ 3708413 w 9865680"/>
              <a:gd name="connsiteY5" fmla="*/ 1333677 h 4286006"/>
              <a:gd name="connsiteX6" fmla="*/ 3852429 w 9865680"/>
              <a:gd name="connsiteY6" fmla="*/ 2269781 h 4286006"/>
              <a:gd name="connsiteX7" fmla="*/ 3672409 w 9865680"/>
              <a:gd name="connsiteY7" fmla="*/ 3169881 h 4286006"/>
              <a:gd name="connsiteX8" fmla="*/ 3672409 w 9865680"/>
              <a:gd name="connsiteY8" fmla="*/ 4286006 h 4286006"/>
              <a:gd name="connsiteX9" fmla="*/ 3888432 w 9865680"/>
              <a:gd name="connsiteY9" fmla="*/ 3312549 h 4286006"/>
              <a:gd name="connsiteX10" fmla="*/ 3960441 w 9865680"/>
              <a:gd name="connsiteY10" fmla="*/ 2557813 h 4286006"/>
              <a:gd name="connsiteX11" fmla="*/ 4284477 w 9865680"/>
              <a:gd name="connsiteY11" fmla="*/ 1153657 h 4286006"/>
              <a:gd name="connsiteX12" fmla="*/ 4356485 w 9865680"/>
              <a:gd name="connsiteY12" fmla="*/ 542011 h 4286006"/>
              <a:gd name="connsiteX13" fmla="*/ 4536505 w 9865680"/>
              <a:gd name="connsiteY13" fmla="*/ 2261 h 4286006"/>
              <a:gd name="connsiteX14" fmla="*/ 9695604 w 9865680"/>
              <a:gd name="connsiteY14" fmla="*/ 1530 h 4286006"/>
              <a:gd name="connsiteX15" fmla="*/ 9815866 w 9865680"/>
              <a:gd name="connsiteY15" fmla="*/ 51344 h 4286006"/>
              <a:gd name="connsiteX16" fmla="*/ 9865680 w 9865680"/>
              <a:gd name="connsiteY16" fmla="*/ 171606 h 4286006"/>
              <a:gd name="connsiteX17" fmla="*/ 9865680 w 9865680"/>
              <a:gd name="connsiteY17" fmla="*/ 4008167 h 4286006"/>
              <a:gd name="connsiteX18" fmla="*/ 9815866 w 9865680"/>
              <a:gd name="connsiteY18" fmla="*/ 4128429 h 4286006"/>
              <a:gd name="connsiteX19" fmla="*/ 9695604 w 9865680"/>
              <a:gd name="connsiteY19" fmla="*/ 4178243 h 4286006"/>
              <a:gd name="connsiteX20" fmla="*/ 170076 w 9865680"/>
              <a:gd name="connsiteY20" fmla="*/ 4178243 h 4286006"/>
              <a:gd name="connsiteX21" fmla="*/ 49814 w 9865680"/>
              <a:gd name="connsiteY21" fmla="*/ 4128429 h 4286006"/>
              <a:gd name="connsiteX22" fmla="*/ 0 w 9865680"/>
              <a:gd name="connsiteY22" fmla="*/ 4008167 h 4286006"/>
              <a:gd name="connsiteX23" fmla="*/ 0 w 9865680"/>
              <a:gd name="connsiteY23" fmla="*/ 216204 h 4286006"/>
              <a:gd name="connsiteX0" fmla="*/ 0 w 9865681"/>
              <a:gd name="connsiteY0" fmla="*/ 216204 h 4286006"/>
              <a:gd name="connsiteX1" fmla="*/ 49815 w 9865681"/>
              <a:gd name="connsiteY1" fmla="*/ 51344 h 4286006"/>
              <a:gd name="connsiteX2" fmla="*/ 467681 w 9865681"/>
              <a:gd name="connsiteY2" fmla="*/ 913 h 4286006"/>
              <a:gd name="connsiteX3" fmla="*/ 3528394 w 9865681"/>
              <a:gd name="connsiteY3" fmla="*/ 2261 h 4286006"/>
              <a:gd name="connsiteX4" fmla="*/ 3852430 w 9865681"/>
              <a:gd name="connsiteY4" fmla="*/ 542011 h 4286006"/>
              <a:gd name="connsiteX5" fmla="*/ 3708414 w 9865681"/>
              <a:gd name="connsiteY5" fmla="*/ 1333677 h 4286006"/>
              <a:gd name="connsiteX6" fmla="*/ 3852430 w 9865681"/>
              <a:gd name="connsiteY6" fmla="*/ 2269781 h 4286006"/>
              <a:gd name="connsiteX7" fmla="*/ 3672410 w 9865681"/>
              <a:gd name="connsiteY7" fmla="*/ 3169881 h 4286006"/>
              <a:gd name="connsiteX8" fmla="*/ 3672410 w 9865681"/>
              <a:gd name="connsiteY8" fmla="*/ 4286006 h 4286006"/>
              <a:gd name="connsiteX9" fmla="*/ 3888433 w 9865681"/>
              <a:gd name="connsiteY9" fmla="*/ 3312549 h 4286006"/>
              <a:gd name="connsiteX10" fmla="*/ 3960442 w 9865681"/>
              <a:gd name="connsiteY10" fmla="*/ 2557813 h 4286006"/>
              <a:gd name="connsiteX11" fmla="*/ 4284478 w 9865681"/>
              <a:gd name="connsiteY11" fmla="*/ 1153657 h 4286006"/>
              <a:gd name="connsiteX12" fmla="*/ 4356486 w 9865681"/>
              <a:gd name="connsiteY12" fmla="*/ 542011 h 4286006"/>
              <a:gd name="connsiteX13" fmla="*/ 4536506 w 9865681"/>
              <a:gd name="connsiteY13" fmla="*/ 2261 h 4286006"/>
              <a:gd name="connsiteX14" fmla="*/ 9695605 w 9865681"/>
              <a:gd name="connsiteY14" fmla="*/ 1530 h 4286006"/>
              <a:gd name="connsiteX15" fmla="*/ 9815867 w 9865681"/>
              <a:gd name="connsiteY15" fmla="*/ 51344 h 4286006"/>
              <a:gd name="connsiteX16" fmla="*/ 9865681 w 9865681"/>
              <a:gd name="connsiteY16" fmla="*/ 171606 h 4286006"/>
              <a:gd name="connsiteX17" fmla="*/ 9865681 w 9865681"/>
              <a:gd name="connsiteY17" fmla="*/ 4008167 h 4286006"/>
              <a:gd name="connsiteX18" fmla="*/ 9815867 w 9865681"/>
              <a:gd name="connsiteY18" fmla="*/ 4128429 h 4286006"/>
              <a:gd name="connsiteX19" fmla="*/ 9695605 w 9865681"/>
              <a:gd name="connsiteY19" fmla="*/ 4178243 h 4286006"/>
              <a:gd name="connsiteX20" fmla="*/ 170077 w 9865681"/>
              <a:gd name="connsiteY20" fmla="*/ 4178243 h 4286006"/>
              <a:gd name="connsiteX21" fmla="*/ 49815 w 9865681"/>
              <a:gd name="connsiteY21" fmla="*/ 4128429 h 4286006"/>
              <a:gd name="connsiteX22" fmla="*/ 1 w 9865681"/>
              <a:gd name="connsiteY22" fmla="*/ 4008167 h 4286006"/>
              <a:gd name="connsiteX23" fmla="*/ 0 w 9865681"/>
              <a:gd name="connsiteY23" fmla="*/ 216204 h 4286006"/>
              <a:gd name="connsiteX0" fmla="*/ 8908 w 9874589"/>
              <a:gd name="connsiteY0" fmla="*/ 216204 h 4286006"/>
              <a:gd name="connsiteX1" fmla="*/ 58723 w 9874589"/>
              <a:gd name="connsiteY1" fmla="*/ 51344 h 4286006"/>
              <a:gd name="connsiteX2" fmla="*/ 476589 w 9874589"/>
              <a:gd name="connsiteY2" fmla="*/ 913 h 4286006"/>
              <a:gd name="connsiteX3" fmla="*/ 3537302 w 9874589"/>
              <a:gd name="connsiteY3" fmla="*/ 2261 h 4286006"/>
              <a:gd name="connsiteX4" fmla="*/ 3861338 w 9874589"/>
              <a:gd name="connsiteY4" fmla="*/ 542011 h 4286006"/>
              <a:gd name="connsiteX5" fmla="*/ 3717322 w 9874589"/>
              <a:gd name="connsiteY5" fmla="*/ 1333677 h 4286006"/>
              <a:gd name="connsiteX6" fmla="*/ 3861338 w 9874589"/>
              <a:gd name="connsiteY6" fmla="*/ 2269781 h 4286006"/>
              <a:gd name="connsiteX7" fmla="*/ 3681318 w 9874589"/>
              <a:gd name="connsiteY7" fmla="*/ 3169881 h 4286006"/>
              <a:gd name="connsiteX8" fmla="*/ 3681318 w 9874589"/>
              <a:gd name="connsiteY8" fmla="*/ 4286006 h 4286006"/>
              <a:gd name="connsiteX9" fmla="*/ 3897341 w 9874589"/>
              <a:gd name="connsiteY9" fmla="*/ 3312549 h 4286006"/>
              <a:gd name="connsiteX10" fmla="*/ 3969350 w 9874589"/>
              <a:gd name="connsiteY10" fmla="*/ 2557813 h 4286006"/>
              <a:gd name="connsiteX11" fmla="*/ 4293386 w 9874589"/>
              <a:gd name="connsiteY11" fmla="*/ 1153657 h 4286006"/>
              <a:gd name="connsiteX12" fmla="*/ 4365394 w 9874589"/>
              <a:gd name="connsiteY12" fmla="*/ 542011 h 4286006"/>
              <a:gd name="connsiteX13" fmla="*/ 4545414 w 9874589"/>
              <a:gd name="connsiteY13" fmla="*/ 2261 h 4286006"/>
              <a:gd name="connsiteX14" fmla="*/ 9704513 w 9874589"/>
              <a:gd name="connsiteY14" fmla="*/ 1530 h 4286006"/>
              <a:gd name="connsiteX15" fmla="*/ 9824775 w 9874589"/>
              <a:gd name="connsiteY15" fmla="*/ 51344 h 4286006"/>
              <a:gd name="connsiteX16" fmla="*/ 9874589 w 9874589"/>
              <a:gd name="connsiteY16" fmla="*/ 171606 h 4286006"/>
              <a:gd name="connsiteX17" fmla="*/ 9874589 w 9874589"/>
              <a:gd name="connsiteY17" fmla="*/ 4008167 h 4286006"/>
              <a:gd name="connsiteX18" fmla="*/ 9824775 w 9874589"/>
              <a:gd name="connsiteY18" fmla="*/ 4128429 h 4286006"/>
              <a:gd name="connsiteX19" fmla="*/ 9704513 w 9874589"/>
              <a:gd name="connsiteY19" fmla="*/ 4178243 h 4286006"/>
              <a:gd name="connsiteX20" fmla="*/ 178985 w 9874589"/>
              <a:gd name="connsiteY20" fmla="*/ 4178243 h 4286006"/>
              <a:gd name="connsiteX21" fmla="*/ 58723 w 9874589"/>
              <a:gd name="connsiteY21" fmla="*/ 4128429 h 4286006"/>
              <a:gd name="connsiteX22" fmla="*/ 8909 w 9874589"/>
              <a:gd name="connsiteY22" fmla="*/ 4008167 h 4286006"/>
              <a:gd name="connsiteX23" fmla="*/ 8908 w 9874589"/>
              <a:gd name="connsiteY23" fmla="*/ 216204 h 4286006"/>
              <a:gd name="connsiteX0" fmla="*/ 8908 w 9874589"/>
              <a:gd name="connsiteY0" fmla="*/ 216204 h 4286006"/>
              <a:gd name="connsiteX1" fmla="*/ 58723 w 9874589"/>
              <a:gd name="connsiteY1" fmla="*/ 51344 h 4286006"/>
              <a:gd name="connsiteX2" fmla="*/ 476589 w 9874589"/>
              <a:gd name="connsiteY2" fmla="*/ 913 h 4286006"/>
              <a:gd name="connsiteX3" fmla="*/ 3537302 w 9874589"/>
              <a:gd name="connsiteY3" fmla="*/ 2261 h 4286006"/>
              <a:gd name="connsiteX4" fmla="*/ 3861338 w 9874589"/>
              <a:gd name="connsiteY4" fmla="*/ 542011 h 4286006"/>
              <a:gd name="connsiteX5" fmla="*/ 3717322 w 9874589"/>
              <a:gd name="connsiteY5" fmla="*/ 1333677 h 4286006"/>
              <a:gd name="connsiteX6" fmla="*/ 3861338 w 9874589"/>
              <a:gd name="connsiteY6" fmla="*/ 2269781 h 4286006"/>
              <a:gd name="connsiteX7" fmla="*/ 3681318 w 9874589"/>
              <a:gd name="connsiteY7" fmla="*/ 3169881 h 4286006"/>
              <a:gd name="connsiteX8" fmla="*/ 3681318 w 9874589"/>
              <a:gd name="connsiteY8" fmla="*/ 4286006 h 4286006"/>
              <a:gd name="connsiteX9" fmla="*/ 3897341 w 9874589"/>
              <a:gd name="connsiteY9" fmla="*/ 3312549 h 4286006"/>
              <a:gd name="connsiteX10" fmla="*/ 3969350 w 9874589"/>
              <a:gd name="connsiteY10" fmla="*/ 2557813 h 4286006"/>
              <a:gd name="connsiteX11" fmla="*/ 4293386 w 9874589"/>
              <a:gd name="connsiteY11" fmla="*/ 1153657 h 4286006"/>
              <a:gd name="connsiteX12" fmla="*/ 4365394 w 9874589"/>
              <a:gd name="connsiteY12" fmla="*/ 542011 h 4286006"/>
              <a:gd name="connsiteX13" fmla="*/ 4545414 w 9874589"/>
              <a:gd name="connsiteY13" fmla="*/ 2261 h 4286006"/>
              <a:gd name="connsiteX14" fmla="*/ 9704513 w 9874589"/>
              <a:gd name="connsiteY14" fmla="*/ 1530 h 4286006"/>
              <a:gd name="connsiteX15" fmla="*/ 9824775 w 9874589"/>
              <a:gd name="connsiteY15" fmla="*/ 51344 h 4286006"/>
              <a:gd name="connsiteX16" fmla="*/ 9874589 w 9874589"/>
              <a:gd name="connsiteY16" fmla="*/ 171606 h 4286006"/>
              <a:gd name="connsiteX17" fmla="*/ 9874589 w 9874589"/>
              <a:gd name="connsiteY17" fmla="*/ 4008167 h 4286006"/>
              <a:gd name="connsiteX18" fmla="*/ 9824775 w 9874589"/>
              <a:gd name="connsiteY18" fmla="*/ 4128429 h 4286006"/>
              <a:gd name="connsiteX19" fmla="*/ 9704513 w 9874589"/>
              <a:gd name="connsiteY19" fmla="*/ 4178243 h 4286006"/>
              <a:gd name="connsiteX20" fmla="*/ 178985 w 9874589"/>
              <a:gd name="connsiteY20" fmla="*/ 4178243 h 4286006"/>
              <a:gd name="connsiteX21" fmla="*/ 58723 w 9874589"/>
              <a:gd name="connsiteY21" fmla="*/ 4128429 h 4286006"/>
              <a:gd name="connsiteX22" fmla="*/ 8909 w 9874589"/>
              <a:gd name="connsiteY22" fmla="*/ 4008167 h 4286006"/>
              <a:gd name="connsiteX23" fmla="*/ 8908 w 9874589"/>
              <a:gd name="connsiteY23" fmla="*/ 216204 h 4286006"/>
              <a:gd name="connsiteX0" fmla="*/ 8908 w 9874589"/>
              <a:gd name="connsiteY0" fmla="*/ 216204 h 4286006"/>
              <a:gd name="connsiteX1" fmla="*/ 58723 w 9874589"/>
              <a:gd name="connsiteY1" fmla="*/ 51344 h 4286006"/>
              <a:gd name="connsiteX2" fmla="*/ 476589 w 9874589"/>
              <a:gd name="connsiteY2" fmla="*/ 913 h 4286006"/>
              <a:gd name="connsiteX3" fmla="*/ 3687879 w 9874589"/>
              <a:gd name="connsiteY3" fmla="*/ 1642 h 4286006"/>
              <a:gd name="connsiteX4" fmla="*/ 3861338 w 9874589"/>
              <a:gd name="connsiteY4" fmla="*/ 542011 h 4286006"/>
              <a:gd name="connsiteX5" fmla="*/ 3717322 w 9874589"/>
              <a:gd name="connsiteY5" fmla="*/ 1333677 h 4286006"/>
              <a:gd name="connsiteX6" fmla="*/ 3861338 w 9874589"/>
              <a:gd name="connsiteY6" fmla="*/ 2269781 h 4286006"/>
              <a:gd name="connsiteX7" fmla="*/ 3681318 w 9874589"/>
              <a:gd name="connsiteY7" fmla="*/ 3169881 h 4286006"/>
              <a:gd name="connsiteX8" fmla="*/ 3681318 w 9874589"/>
              <a:gd name="connsiteY8" fmla="*/ 4286006 h 4286006"/>
              <a:gd name="connsiteX9" fmla="*/ 3897341 w 9874589"/>
              <a:gd name="connsiteY9" fmla="*/ 3312549 h 4286006"/>
              <a:gd name="connsiteX10" fmla="*/ 3969350 w 9874589"/>
              <a:gd name="connsiteY10" fmla="*/ 2557813 h 4286006"/>
              <a:gd name="connsiteX11" fmla="*/ 4293386 w 9874589"/>
              <a:gd name="connsiteY11" fmla="*/ 1153657 h 4286006"/>
              <a:gd name="connsiteX12" fmla="*/ 4365394 w 9874589"/>
              <a:gd name="connsiteY12" fmla="*/ 542011 h 4286006"/>
              <a:gd name="connsiteX13" fmla="*/ 4545414 w 9874589"/>
              <a:gd name="connsiteY13" fmla="*/ 2261 h 4286006"/>
              <a:gd name="connsiteX14" fmla="*/ 9704513 w 9874589"/>
              <a:gd name="connsiteY14" fmla="*/ 1530 h 4286006"/>
              <a:gd name="connsiteX15" fmla="*/ 9824775 w 9874589"/>
              <a:gd name="connsiteY15" fmla="*/ 51344 h 4286006"/>
              <a:gd name="connsiteX16" fmla="*/ 9874589 w 9874589"/>
              <a:gd name="connsiteY16" fmla="*/ 171606 h 4286006"/>
              <a:gd name="connsiteX17" fmla="*/ 9874589 w 9874589"/>
              <a:gd name="connsiteY17" fmla="*/ 4008167 h 4286006"/>
              <a:gd name="connsiteX18" fmla="*/ 9824775 w 9874589"/>
              <a:gd name="connsiteY18" fmla="*/ 4128429 h 4286006"/>
              <a:gd name="connsiteX19" fmla="*/ 9704513 w 9874589"/>
              <a:gd name="connsiteY19" fmla="*/ 4178243 h 4286006"/>
              <a:gd name="connsiteX20" fmla="*/ 178985 w 9874589"/>
              <a:gd name="connsiteY20" fmla="*/ 4178243 h 4286006"/>
              <a:gd name="connsiteX21" fmla="*/ 58723 w 9874589"/>
              <a:gd name="connsiteY21" fmla="*/ 4128429 h 4286006"/>
              <a:gd name="connsiteX22" fmla="*/ 8909 w 9874589"/>
              <a:gd name="connsiteY22" fmla="*/ 4008167 h 4286006"/>
              <a:gd name="connsiteX23" fmla="*/ 8908 w 9874589"/>
              <a:gd name="connsiteY23" fmla="*/ 216204 h 4286006"/>
              <a:gd name="connsiteX0" fmla="*/ 8908 w 9874589"/>
              <a:gd name="connsiteY0" fmla="*/ 216204 h 4178243"/>
              <a:gd name="connsiteX1" fmla="*/ 58723 w 9874589"/>
              <a:gd name="connsiteY1" fmla="*/ 51344 h 4178243"/>
              <a:gd name="connsiteX2" fmla="*/ 476589 w 9874589"/>
              <a:gd name="connsiteY2" fmla="*/ 913 h 4178243"/>
              <a:gd name="connsiteX3" fmla="*/ 3687879 w 9874589"/>
              <a:gd name="connsiteY3" fmla="*/ 1642 h 4178243"/>
              <a:gd name="connsiteX4" fmla="*/ 3861338 w 9874589"/>
              <a:gd name="connsiteY4" fmla="*/ 542011 h 4178243"/>
              <a:gd name="connsiteX5" fmla="*/ 3717322 w 9874589"/>
              <a:gd name="connsiteY5" fmla="*/ 1333677 h 4178243"/>
              <a:gd name="connsiteX6" fmla="*/ 3861338 w 9874589"/>
              <a:gd name="connsiteY6" fmla="*/ 2269781 h 4178243"/>
              <a:gd name="connsiteX7" fmla="*/ 3681318 w 9874589"/>
              <a:gd name="connsiteY7" fmla="*/ 3169881 h 4178243"/>
              <a:gd name="connsiteX8" fmla="*/ 3681104 w 9874589"/>
              <a:gd name="connsiteY8" fmla="*/ 4177081 h 4178243"/>
              <a:gd name="connsiteX9" fmla="*/ 3897341 w 9874589"/>
              <a:gd name="connsiteY9" fmla="*/ 3312549 h 4178243"/>
              <a:gd name="connsiteX10" fmla="*/ 3969350 w 9874589"/>
              <a:gd name="connsiteY10" fmla="*/ 2557813 h 4178243"/>
              <a:gd name="connsiteX11" fmla="*/ 4293386 w 9874589"/>
              <a:gd name="connsiteY11" fmla="*/ 1153657 h 4178243"/>
              <a:gd name="connsiteX12" fmla="*/ 4365394 w 9874589"/>
              <a:gd name="connsiteY12" fmla="*/ 542011 h 4178243"/>
              <a:gd name="connsiteX13" fmla="*/ 4545414 w 9874589"/>
              <a:gd name="connsiteY13" fmla="*/ 2261 h 4178243"/>
              <a:gd name="connsiteX14" fmla="*/ 9704513 w 9874589"/>
              <a:gd name="connsiteY14" fmla="*/ 1530 h 4178243"/>
              <a:gd name="connsiteX15" fmla="*/ 9824775 w 9874589"/>
              <a:gd name="connsiteY15" fmla="*/ 51344 h 4178243"/>
              <a:gd name="connsiteX16" fmla="*/ 9874589 w 9874589"/>
              <a:gd name="connsiteY16" fmla="*/ 171606 h 4178243"/>
              <a:gd name="connsiteX17" fmla="*/ 9874589 w 9874589"/>
              <a:gd name="connsiteY17" fmla="*/ 4008167 h 4178243"/>
              <a:gd name="connsiteX18" fmla="*/ 9824775 w 9874589"/>
              <a:gd name="connsiteY18" fmla="*/ 4128429 h 4178243"/>
              <a:gd name="connsiteX19" fmla="*/ 9704513 w 9874589"/>
              <a:gd name="connsiteY19" fmla="*/ 4178243 h 4178243"/>
              <a:gd name="connsiteX20" fmla="*/ 178985 w 9874589"/>
              <a:gd name="connsiteY20" fmla="*/ 4178243 h 4178243"/>
              <a:gd name="connsiteX21" fmla="*/ 58723 w 9874589"/>
              <a:gd name="connsiteY21" fmla="*/ 4128429 h 4178243"/>
              <a:gd name="connsiteX22" fmla="*/ 8909 w 9874589"/>
              <a:gd name="connsiteY22" fmla="*/ 4008167 h 4178243"/>
              <a:gd name="connsiteX23" fmla="*/ 8908 w 9874589"/>
              <a:gd name="connsiteY23" fmla="*/ 216204 h 417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874589" h="4178243">
                <a:moveTo>
                  <a:pt x="8908" y="216204"/>
                </a:moveTo>
                <a:cubicBezTo>
                  <a:pt x="8908" y="171097"/>
                  <a:pt x="0" y="140487"/>
                  <a:pt x="58723" y="51344"/>
                </a:cubicBezTo>
                <a:cubicBezTo>
                  <a:pt x="128098" y="13490"/>
                  <a:pt x="99056" y="0"/>
                  <a:pt x="476589" y="913"/>
                </a:cubicBezTo>
                <a:lnTo>
                  <a:pt x="3687879" y="1642"/>
                </a:lnTo>
                <a:lnTo>
                  <a:pt x="3861338" y="542011"/>
                </a:lnTo>
                <a:lnTo>
                  <a:pt x="3717322" y="1333677"/>
                </a:lnTo>
                <a:lnTo>
                  <a:pt x="3861338" y="2269781"/>
                </a:lnTo>
                <a:lnTo>
                  <a:pt x="3681318" y="3169881"/>
                </a:lnTo>
                <a:cubicBezTo>
                  <a:pt x="3681247" y="3505614"/>
                  <a:pt x="3681175" y="3841348"/>
                  <a:pt x="3681104" y="4177081"/>
                </a:cubicBezTo>
                <a:lnTo>
                  <a:pt x="3897341" y="3312549"/>
                </a:lnTo>
                <a:lnTo>
                  <a:pt x="3969350" y="2557813"/>
                </a:lnTo>
                <a:lnTo>
                  <a:pt x="4293386" y="1153657"/>
                </a:lnTo>
                <a:lnTo>
                  <a:pt x="4365394" y="542011"/>
                </a:lnTo>
                <a:lnTo>
                  <a:pt x="4545414" y="2261"/>
                </a:lnTo>
                <a:cubicBezTo>
                  <a:pt x="4872529" y="10150"/>
                  <a:pt x="8371171" y="913"/>
                  <a:pt x="9704513" y="1530"/>
                </a:cubicBezTo>
                <a:cubicBezTo>
                  <a:pt x="9749620" y="1530"/>
                  <a:pt x="9792879" y="19449"/>
                  <a:pt x="9824775" y="51344"/>
                </a:cubicBezTo>
                <a:cubicBezTo>
                  <a:pt x="9856670" y="83239"/>
                  <a:pt x="9874589" y="126499"/>
                  <a:pt x="9874589" y="171606"/>
                </a:cubicBezTo>
                <a:lnTo>
                  <a:pt x="9874589" y="4008167"/>
                </a:lnTo>
                <a:cubicBezTo>
                  <a:pt x="9874589" y="4053274"/>
                  <a:pt x="9856670" y="4096533"/>
                  <a:pt x="9824775" y="4128429"/>
                </a:cubicBezTo>
                <a:cubicBezTo>
                  <a:pt x="9792880" y="4160324"/>
                  <a:pt x="9749620" y="4178243"/>
                  <a:pt x="9704513" y="4178243"/>
                </a:cubicBezTo>
                <a:lnTo>
                  <a:pt x="178985" y="4178243"/>
                </a:lnTo>
                <a:cubicBezTo>
                  <a:pt x="133878" y="4178243"/>
                  <a:pt x="90619" y="4160324"/>
                  <a:pt x="58723" y="4128429"/>
                </a:cubicBezTo>
                <a:cubicBezTo>
                  <a:pt x="26828" y="4096534"/>
                  <a:pt x="8909" y="4053274"/>
                  <a:pt x="8909" y="4008167"/>
                </a:cubicBezTo>
                <a:cubicBezTo>
                  <a:pt x="8909" y="2744179"/>
                  <a:pt x="8908" y="1480192"/>
                  <a:pt x="8908" y="21620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ADBDE"/>
              </a:gs>
            </a:gsLst>
            <a:lin ang="5400000" scaled="1"/>
          </a:gradFill>
          <a:ln w="38100" cap="flat" cmpd="sng" algn="ctr">
            <a:noFill/>
            <a:prstDash val="solid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tIns="72000" rIns="36000"/>
          <a:lstStyle/>
          <a:p>
            <a:pPr marL="85725" defTabSz="762000" eaLnBrk="0" fontAlgn="auto" hangingPunct="0">
              <a:spcBef>
                <a:spcPts val="500"/>
              </a:spcBef>
              <a:spcAft>
                <a:spcPts val="0"/>
              </a:spcAft>
              <a:buClr>
                <a:srgbClr val="FFAF00"/>
              </a:buClr>
              <a:buSzPct val="110000"/>
              <a:defRPr/>
            </a:pPr>
            <a:r>
              <a:rPr lang="en-US" sz="2400" kern="0" dirty="0">
                <a:latin typeface="Arial"/>
                <a:ea typeface="+mj-ea"/>
                <a:cs typeface="+mj-cs"/>
              </a:rPr>
              <a:t>When asked: </a:t>
            </a:r>
            <a:r>
              <a:rPr lang="en-US" sz="2400" b="1" kern="0" dirty="0">
                <a:latin typeface="Arial"/>
                <a:ea typeface="+mj-ea"/>
                <a:cs typeface="+mj-cs"/>
              </a:rPr>
              <a:t>concerned</a:t>
            </a:r>
          </a:p>
          <a:p>
            <a:pPr marL="85725" defTabSz="762000" eaLnBrk="0" fontAlgn="auto" hangingPunct="0">
              <a:spcBef>
                <a:spcPts val="500"/>
              </a:spcBef>
              <a:spcAft>
                <a:spcPts val="0"/>
              </a:spcAft>
              <a:buClr>
                <a:srgbClr val="FFAF00"/>
              </a:buClr>
              <a:buSzPct val="110000"/>
              <a:defRPr/>
            </a:pPr>
            <a:endParaRPr lang="en-US" altLang="zh-CN" dirty="0">
              <a:solidFill>
                <a:srgbClr val="000000"/>
              </a:solidFill>
              <a:latin typeface="Arial"/>
              <a:ea typeface="SimSun" pitchFamily="2" charset="-122"/>
              <a:cs typeface="Arial"/>
              <a:sym typeface="Wingdings" pitchFamily="2" charset="2"/>
            </a:endParaRP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huge gap between users’ perception and how they act</a:t>
            </a:r>
          </a:p>
        </p:txBody>
      </p:sp>
      <p:sp>
        <p:nvSpPr>
          <p:cNvPr id="1035" name="Text Box 19"/>
          <p:cNvSpPr txBox="1">
            <a:spLocks noChangeArrowheads="1"/>
          </p:cNvSpPr>
          <p:nvPr/>
        </p:nvSpPr>
        <p:spPr bwMode="auto">
          <a:xfrm>
            <a:off x="215900" y="5832475"/>
            <a:ext cx="98663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</a:rPr>
              <a:t>Sources:*Ponemon Institute March －2011; ** such as email, shopping apps and social networking , Confident Technologies, 2011  ‘’’* </a:t>
            </a:r>
            <a:r>
              <a:rPr lang="de-DE" sz="1000">
                <a:solidFill>
                  <a:srgbClr val="89929B"/>
                </a:solidFill>
              </a:rPr>
              <a:t>Source: confident technologies</a:t>
            </a:r>
            <a:endParaRPr lang="en-US" sz="1000">
              <a:solidFill>
                <a:srgbClr val="89929B"/>
              </a:solidFill>
            </a:endParaRPr>
          </a:p>
        </p:txBody>
      </p:sp>
      <p:sp>
        <p:nvSpPr>
          <p:cNvPr id="1036" name="Rectangle 25"/>
          <p:cNvSpPr>
            <a:spLocks noChangeArrowheads="1"/>
          </p:cNvSpPr>
          <p:nvPr/>
        </p:nvSpPr>
        <p:spPr bwMode="auto">
          <a:xfrm>
            <a:off x="5040313" y="5219700"/>
            <a:ext cx="6186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2"/>
                </a:solidFill>
              </a:rPr>
              <a:t>Opportunity in delivering convenience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84888" y="1085850"/>
            <a:ext cx="29241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kern="0" dirty="0">
                <a:latin typeface="Arial"/>
              </a:rPr>
              <a:t>In real life: </a:t>
            </a:r>
            <a:r>
              <a:rPr lang="en-US" sz="2400" b="1" kern="0" dirty="0">
                <a:latin typeface="Arial"/>
              </a:rPr>
              <a:t>careless</a:t>
            </a:r>
          </a:p>
        </p:txBody>
      </p:sp>
      <p:graphicFrame>
        <p:nvGraphicFramePr>
          <p:cNvPr id="1026" name="Chart 19"/>
          <p:cNvGraphicFramePr>
            <a:graphicFrameLocks/>
          </p:cNvGraphicFramePr>
          <p:nvPr/>
        </p:nvGraphicFramePr>
        <p:xfrm>
          <a:off x="1497013" y="1533525"/>
          <a:ext cx="2093912" cy="1973263"/>
        </p:xfrm>
        <a:graphic>
          <a:graphicData uri="http://schemas.openxmlformats.org/presentationml/2006/ole">
            <p:oleObj spid="_x0000_s1026" r:id="rId4" imgW="2091109" imgH="1969179" progId="Excel.Sheet.8">
              <p:embed/>
            </p:oleObj>
          </a:graphicData>
        </a:graphic>
      </p:graphicFrame>
      <p:sp>
        <p:nvSpPr>
          <p:cNvPr id="1038" name="Rectangle 22"/>
          <p:cNvSpPr>
            <a:spLocks noChangeArrowheads="1"/>
          </p:cNvSpPr>
          <p:nvPr/>
        </p:nvSpPr>
        <p:spPr bwMode="auto">
          <a:xfrm>
            <a:off x="2447925" y="2392363"/>
            <a:ext cx="1003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89% </a:t>
            </a:r>
          </a:p>
        </p:txBody>
      </p:sp>
      <p:sp>
        <p:nvSpPr>
          <p:cNvPr id="1039" name="Rectangle 25"/>
          <p:cNvSpPr>
            <a:spLocks noChangeArrowheads="1"/>
          </p:cNvSpPr>
          <p:nvPr/>
        </p:nvSpPr>
        <p:spPr bwMode="auto">
          <a:xfrm>
            <a:off x="3313113" y="2339975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4C4C4C"/>
                </a:solidFill>
              </a:rPr>
              <a:t>“Concerned </a:t>
            </a:r>
            <a:r>
              <a:rPr lang="en-US">
                <a:solidFill>
                  <a:srgbClr val="4C4C4C"/>
                </a:solidFill>
              </a:rPr>
              <a:t>about security</a:t>
            </a:r>
            <a:r>
              <a:rPr lang="en-US" b="1">
                <a:solidFill>
                  <a:srgbClr val="4C4C4C"/>
                </a:solidFill>
              </a:rPr>
              <a:t>”</a:t>
            </a:r>
            <a:endParaRPr lang="en-US"/>
          </a:p>
        </p:txBody>
      </p:sp>
      <p:graphicFrame>
        <p:nvGraphicFramePr>
          <p:cNvPr id="1027" name="Chart 27"/>
          <p:cNvGraphicFramePr>
            <a:graphicFrameLocks/>
          </p:cNvGraphicFramePr>
          <p:nvPr/>
        </p:nvGraphicFramePr>
        <p:xfrm>
          <a:off x="2865438" y="3189288"/>
          <a:ext cx="2093912" cy="1973262"/>
        </p:xfrm>
        <a:graphic>
          <a:graphicData uri="http://schemas.openxmlformats.org/presentationml/2006/ole">
            <p:oleObj spid="_x0000_s1027" r:id="rId5" imgW="2097206" imgH="1975275" progId="Excel.Sheet.8">
              <p:embed/>
            </p:oleObj>
          </a:graphicData>
        </a:graphic>
      </p:graphicFrame>
      <p:sp>
        <p:nvSpPr>
          <p:cNvPr id="1040" name="Rectangle 28"/>
          <p:cNvSpPr>
            <a:spLocks noChangeArrowheads="1"/>
          </p:cNvSpPr>
          <p:nvPr/>
        </p:nvSpPr>
        <p:spPr bwMode="auto">
          <a:xfrm>
            <a:off x="3240088" y="4140200"/>
            <a:ext cx="1003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80% </a:t>
            </a:r>
          </a:p>
        </p:txBody>
      </p:sp>
      <p:sp>
        <p:nvSpPr>
          <p:cNvPr id="1041" name="Rectangle 29"/>
          <p:cNvSpPr>
            <a:spLocks noChangeArrowheads="1"/>
          </p:cNvSpPr>
          <p:nvPr/>
        </p:nvSpPr>
        <p:spPr bwMode="auto">
          <a:xfrm>
            <a:off x="1403350" y="3803650"/>
            <a:ext cx="1728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rgbClr val="4C4C4C"/>
                </a:solidFill>
              </a:rPr>
              <a:t>“</a:t>
            </a:r>
            <a:r>
              <a:rPr lang="en-US">
                <a:solidFill>
                  <a:srgbClr val="4C4C4C"/>
                </a:solidFill>
              </a:rPr>
              <a:t>Afraid of </a:t>
            </a:r>
            <a:r>
              <a:rPr lang="en-US" b="1">
                <a:solidFill>
                  <a:srgbClr val="4C4C4C"/>
                </a:solidFill>
              </a:rPr>
              <a:t>personal data being sold </a:t>
            </a:r>
            <a:r>
              <a:rPr lang="en-US">
                <a:solidFill>
                  <a:srgbClr val="4C4C4C"/>
                </a:solidFill>
              </a:rPr>
              <a:t>to 3</a:t>
            </a:r>
            <a:r>
              <a:rPr lang="en-US" baseline="30000">
                <a:solidFill>
                  <a:srgbClr val="4C4C4C"/>
                </a:solidFill>
              </a:rPr>
              <a:t>rd</a:t>
            </a:r>
            <a:r>
              <a:rPr lang="en-US">
                <a:solidFill>
                  <a:srgbClr val="4C4C4C"/>
                </a:solidFill>
              </a:rPr>
              <a:t> parties</a:t>
            </a:r>
            <a:r>
              <a:rPr lang="en-US" b="1">
                <a:solidFill>
                  <a:srgbClr val="4C4C4C"/>
                </a:solidFill>
              </a:rPr>
              <a:t>”</a:t>
            </a:r>
            <a:endParaRPr lang="en-US"/>
          </a:p>
        </p:txBody>
      </p:sp>
      <p:sp>
        <p:nvSpPr>
          <p:cNvPr id="20" name="Freeform 56"/>
          <p:cNvSpPr>
            <a:spLocks/>
          </p:cNvSpPr>
          <p:nvPr/>
        </p:nvSpPr>
        <p:spPr bwMode="auto">
          <a:xfrm>
            <a:off x="476250" y="1584325"/>
            <a:ext cx="1404156" cy="3329485"/>
          </a:xfrm>
          <a:custGeom>
            <a:avLst/>
            <a:gdLst>
              <a:gd name="T0" fmla="*/ 2147483647 w 238"/>
              <a:gd name="T1" fmla="*/ 2147483647 h 563"/>
              <a:gd name="T2" fmla="*/ 2147483647 w 238"/>
              <a:gd name="T3" fmla="*/ 2147483647 h 563"/>
              <a:gd name="T4" fmla="*/ 2147483647 w 238"/>
              <a:gd name="T5" fmla="*/ 2147483647 h 563"/>
              <a:gd name="T6" fmla="*/ 2147483647 w 238"/>
              <a:gd name="T7" fmla="*/ 2147483647 h 563"/>
              <a:gd name="T8" fmla="*/ 2147483647 w 238"/>
              <a:gd name="T9" fmla="*/ 2147483647 h 563"/>
              <a:gd name="T10" fmla="*/ 2147483647 w 238"/>
              <a:gd name="T11" fmla="*/ 2147483647 h 563"/>
              <a:gd name="T12" fmla="*/ 2147483647 w 238"/>
              <a:gd name="T13" fmla="*/ 2147483647 h 563"/>
              <a:gd name="T14" fmla="*/ 2147483647 w 238"/>
              <a:gd name="T15" fmla="*/ 2147483647 h 563"/>
              <a:gd name="T16" fmla="*/ 2147483647 w 238"/>
              <a:gd name="T17" fmla="*/ 2147483647 h 563"/>
              <a:gd name="T18" fmla="*/ 2147483647 w 238"/>
              <a:gd name="T19" fmla="*/ 2147483647 h 563"/>
              <a:gd name="T20" fmla="*/ 2147483647 w 238"/>
              <a:gd name="T21" fmla="*/ 2147483647 h 563"/>
              <a:gd name="T22" fmla="*/ 2147483647 w 238"/>
              <a:gd name="T23" fmla="*/ 2147483647 h 563"/>
              <a:gd name="T24" fmla="*/ 2147483647 w 238"/>
              <a:gd name="T25" fmla="*/ 2147483647 h 563"/>
              <a:gd name="T26" fmla="*/ 2147483647 w 238"/>
              <a:gd name="T27" fmla="*/ 2147483647 h 563"/>
              <a:gd name="T28" fmla="*/ 2147483647 w 238"/>
              <a:gd name="T29" fmla="*/ 2147483647 h 563"/>
              <a:gd name="T30" fmla="*/ 2147483647 w 238"/>
              <a:gd name="T31" fmla="*/ 2147483647 h 563"/>
              <a:gd name="T32" fmla="*/ 2147483647 w 238"/>
              <a:gd name="T33" fmla="*/ 2147483647 h 563"/>
              <a:gd name="T34" fmla="*/ 2147483647 w 238"/>
              <a:gd name="T35" fmla="*/ 2147483647 h 563"/>
              <a:gd name="T36" fmla="*/ 2147483647 w 238"/>
              <a:gd name="T37" fmla="*/ 2147483647 h 563"/>
              <a:gd name="T38" fmla="*/ 2147483647 w 238"/>
              <a:gd name="T39" fmla="*/ 2147483647 h 563"/>
              <a:gd name="T40" fmla="*/ 2147483647 w 238"/>
              <a:gd name="T41" fmla="*/ 2147483647 h 563"/>
              <a:gd name="T42" fmla="*/ 2147483647 w 238"/>
              <a:gd name="T43" fmla="*/ 2147483647 h 563"/>
              <a:gd name="T44" fmla="*/ 2147483647 w 238"/>
              <a:gd name="T45" fmla="*/ 2147483647 h 563"/>
              <a:gd name="T46" fmla="*/ 2147483647 w 238"/>
              <a:gd name="T47" fmla="*/ 2147483647 h 563"/>
              <a:gd name="T48" fmla="*/ 2147483647 w 238"/>
              <a:gd name="T49" fmla="*/ 2147483647 h 563"/>
              <a:gd name="T50" fmla="*/ 2147483647 w 238"/>
              <a:gd name="T51" fmla="*/ 2147483647 h 563"/>
              <a:gd name="T52" fmla="*/ 2147483647 w 238"/>
              <a:gd name="T53" fmla="*/ 2147483647 h 563"/>
              <a:gd name="T54" fmla="*/ 2147483647 w 238"/>
              <a:gd name="T55" fmla="*/ 2147483647 h 563"/>
              <a:gd name="T56" fmla="*/ 2147483647 w 238"/>
              <a:gd name="T57" fmla="*/ 2147483647 h 563"/>
              <a:gd name="T58" fmla="*/ 2147483647 w 238"/>
              <a:gd name="T59" fmla="*/ 2147483647 h 563"/>
              <a:gd name="T60" fmla="*/ 2147483647 w 238"/>
              <a:gd name="T61" fmla="*/ 2147483647 h 563"/>
              <a:gd name="T62" fmla="*/ 2147483647 w 238"/>
              <a:gd name="T63" fmla="*/ 2147483647 h 563"/>
              <a:gd name="T64" fmla="*/ 2147483647 w 238"/>
              <a:gd name="T65" fmla="*/ 2147483647 h 563"/>
              <a:gd name="T66" fmla="*/ 2147483647 w 238"/>
              <a:gd name="T67" fmla="*/ 2147483647 h 563"/>
              <a:gd name="T68" fmla="*/ 2147483647 w 238"/>
              <a:gd name="T69" fmla="*/ 2147483647 h 563"/>
              <a:gd name="T70" fmla="*/ 2147483647 w 238"/>
              <a:gd name="T71" fmla="*/ 2147483647 h 563"/>
              <a:gd name="T72" fmla="*/ 2147483647 w 238"/>
              <a:gd name="T73" fmla="*/ 2147483647 h 563"/>
              <a:gd name="T74" fmla="*/ 2147483647 w 238"/>
              <a:gd name="T75" fmla="*/ 2147483647 h 563"/>
              <a:gd name="T76" fmla="*/ 2147483647 w 238"/>
              <a:gd name="T77" fmla="*/ 2147483647 h 563"/>
              <a:gd name="T78" fmla="*/ 2147483647 w 238"/>
              <a:gd name="T79" fmla="*/ 2147483647 h 563"/>
              <a:gd name="T80" fmla="*/ 0 w 238"/>
              <a:gd name="T81" fmla="*/ 2147483647 h 563"/>
              <a:gd name="T82" fmla="*/ 2147483647 w 238"/>
              <a:gd name="T83" fmla="*/ 2147483647 h 563"/>
              <a:gd name="T84" fmla="*/ 2147483647 w 238"/>
              <a:gd name="T85" fmla="*/ 2147483647 h 56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38"/>
              <a:gd name="T130" fmla="*/ 0 h 563"/>
              <a:gd name="T131" fmla="*/ 238 w 238"/>
              <a:gd name="T132" fmla="*/ 563 h 56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38" h="563">
                <a:moveTo>
                  <a:pt x="56" y="75"/>
                </a:moveTo>
                <a:cubicBezTo>
                  <a:pt x="56" y="75"/>
                  <a:pt x="59" y="65"/>
                  <a:pt x="59" y="61"/>
                </a:cubicBezTo>
                <a:cubicBezTo>
                  <a:pt x="59" y="56"/>
                  <a:pt x="59" y="47"/>
                  <a:pt x="57" y="41"/>
                </a:cubicBezTo>
                <a:cubicBezTo>
                  <a:pt x="56" y="35"/>
                  <a:pt x="59" y="17"/>
                  <a:pt x="70" y="10"/>
                </a:cubicBezTo>
                <a:cubicBezTo>
                  <a:pt x="81" y="3"/>
                  <a:pt x="94" y="0"/>
                  <a:pt x="109" y="8"/>
                </a:cubicBezTo>
                <a:cubicBezTo>
                  <a:pt x="124" y="15"/>
                  <a:pt x="130" y="24"/>
                  <a:pt x="129" y="37"/>
                </a:cubicBezTo>
                <a:cubicBezTo>
                  <a:pt x="129" y="50"/>
                  <a:pt x="126" y="52"/>
                  <a:pt x="126" y="54"/>
                </a:cubicBezTo>
                <a:cubicBezTo>
                  <a:pt x="125" y="56"/>
                  <a:pt x="125" y="60"/>
                  <a:pt x="125" y="62"/>
                </a:cubicBezTo>
                <a:cubicBezTo>
                  <a:pt x="125" y="65"/>
                  <a:pt x="126" y="74"/>
                  <a:pt x="125" y="75"/>
                </a:cubicBezTo>
                <a:cubicBezTo>
                  <a:pt x="124" y="77"/>
                  <a:pt x="121" y="77"/>
                  <a:pt x="120" y="77"/>
                </a:cubicBezTo>
                <a:cubicBezTo>
                  <a:pt x="119" y="76"/>
                  <a:pt x="118" y="76"/>
                  <a:pt x="118" y="76"/>
                </a:cubicBezTo>
                <a:cubicBezTo>
                  <a:pt x="117" y="77"/>
                  <a:pt x="117" y="78"/>
                  <a:pt x="117" y="79"/>
                </a:cubicBezTo>
                <a:cubicBezTo>
                  <a:pt x="117" y="80"/>
                  <a:pt x="116" y="81"/>
                  <a:pt x="116" y="81"/>
                </a:cubicBezTo>
                <a:cubicBezTo>
                  <a:pt x="115" y="82"/>
                  <a:pt x="113" y="82"/>
                  <a:pt x="113" y="82"/>
                </a:cubicBezTo>
                <a:cubicBezTo>
                  <a:pt x="113" y="82"/>
                  <a:pt x="115" y="84"/>
                  <a:pt x="113" y="85"/>
                </a:cubicBezTo>
                <a:cubicBezTo>
                  <a:pt x="112" y="87"/>
                  <a:pt x="111" y="86"/>
                  <a:pt x="110" y="88"/>
                </a:cubicBezTo>
                <a:cubicBezTo>
                  <a:pt x="109" y="89"/>
                  <a:pt x="109" y="94"/>
                  <a:pt x="107" y="95"/>
                </a:cubicBezTo>
                <a:cubicBezTo>
                  <a:pt x="106" y="97"/>
                  <a:pt x="103" y="99"/>
                  <a:pt x="100" y="99"/>
                </a:cubicBezTo>
                <a:cubicBezTo>
                  <a:pt x="96" y="99"/>
                  <a:pt x="94" y="97"/>
                  <a:pt x="94" y="97"/>
                </a:cubicBezTo>
                <a:cubicBezTo>
                  <a:pt x="93" y="100"/>
                  <a:pt x="93" y="100"/>
                  <a:pt x="93" y="100"/>
                </a:cubicBezTo>
                <a:cubicBezTo>
                  <a:pt x="93" y="100"/>
                  <a:pt x="104" y="103"/>
                  <a:pt x="105" y="103"/>
                </a:cubicBezTo>
                <a:cubicBezTo>
                  <a:pt x="106" y="103"/>
                  <a:pt x="111" y="105"/>
                  <a:pt x="111" y="105"/>
                </a:cubicBezTo>
                <a:cubicBezTo>
                  <a:pt x="111" y="105"/>
                  <a:pt x="105" y="109"/>
                  <a:pt x="105" y="109"/>
                </a:cubicBezTo>
                <a:cubicBezTo>
                  <a:pt x="104" y="110"/>
                  <a:pt x="113" y="119"/>
                  <a:pt x="115" y="124"/>
                </a:cubicBezTo>
                <a:cubicBezTo>
                  <a:pt x="117" y="129"/>
                  <a:pt x="121" y="141"/>
                  <a:pt x="123" y="145"/>
                </a:cubicBezTo>
                <a:cubicBezTo>
                  <a:pt x="125" y="149"/>
                  <a:pt x="133" y="160"/>
                  <a:pt x="135" y="163"/>
                </a:cubicBezTo>
                <a:cubicBezTo>
                  <a:pt x="137" y="166"/>
                  <a:pt x="140" y="173"/>
                  <a:pt x="142" y="174"/>
                </a:cubicBezTo>
                <a:cubicBezTo>
                  <a:pt x="144" y="176"/>
                  <a:pt x="144" y="179"/>
                  <a:pt x="144" y="179"/>
                </a:cubicBezTo>
                <a:cubicBezTo>
                  <a:pt x="144" y="179"/>
                  <a:pt x="146" y="178"/>
                  <a:pt x="146" y="179"/>
                </a:cubicBezTo>
                <a:cubicBezTo>
                  <a:pt x="146" y="179"/>
                  <a:pt x="148" y="180"/>
                  <a:pt x="148" y="181"/>
                </a:cubicBezTo>
                <a:cubicBezTo>
                  <a:pt x="148" y="182"/>
                  <a:pt x="149" y="182"/>
                  <a:pt x="150" y="182"/>
                </a:cubicBezTo>
                <a:cubicBezTo>
                  <a:pt x="150" y="182"/>
                  <a:pt x="152" y="183"/>
                  <a:pt x="153" y="182"/>
                </a:cubicBezTo>
                <a:cubicBezTo>
                  <a:pt x="154" y="182"/>
                  <a:pt x="157" y="180"/>
                  <a:pt x="157" y="179"/>
                </a:cubicBezTo>
                <a:cubicBezTo>
                  <a:pt x="158" y="179"/>
                  <a:pt x="164" y="177"/>
                  <a:pt x="167" y="177"/>
                </a:cubicBezTo>
                <a:cubicBezTo>
                  <a:pt x="170" y="177"/>
                  <a:pt x="174" y="177"/>
                  <a:pt x="174" y="177"/>
                </a:cubicBezTo>
                <a:cubicBezTo>
                  <a:pt x="174" y="177"/>
                  <a:pt x="181" y="173"/>
                  <a:pt x="185" y="171"/>
                </a:cubicBezTo>
                <a:cubicBezTo>
                  <a:pt x="188" y="169"/>
                  <a:pt x="189" y="167"/>
                  <a:pt x="189" y="167"/>
                </a:cubicBezTo>
                <a:cubicBezTo>
                  <a:pt x="189" y="167"/>
                  <a:pt x="191" y="161"/>
                  <a:pt x="192" y="158"/>
                </a:cubicBezTo>
                <a:cubicBezTo>
                  <a:pt x="193" y="154"/>
                  <a:pt x="193" y="150"/>
                  <a:pt x="197" y="148"/>
                </a:cubicBezTo>
                <a:cubicBezTo>
                  <a:pt x="200" y="146"/>
                  <a:pt x="202" y="144"/>
                  <a:pt x="203" y="143"/>
                </a:cubicBezTo>
                <a:cubicBezTo>
                  <a:pt x="205" y="142"/>
                  <a:pt x="207" y="140"/>
                  <a:pt x="210" y="141"/>
                </a:cubicBezTo>
                <a:cubicBezTo>
                  <a:pt x="212" y="142"/>
                  <a:pt x="216" y="143"/>
                  <a:pt x="216" y="143"/>
                </a:cubicBezTo>
                <a:cubicBezTo>
                  <a:pt x="217" y="143"/>
                  <a:pt x="218" y="144"/>
                  <a:pt x="218" y="144"/>
                </a:cubicBezTo>
                <a:cubicBezTo>
                  <a:pt x="218" y="144"/>
                  <a:pt x="223" y="138"/>
                  <a:pt x="225" y="136"/>
                </a:cubicBezTo>
                <a:cubicBezTo>
                  <a:pt x="228" y="134"/>
                  <a:pt x="233" y="126"/>
                  <a:pt x="233" y="126"/>
                </a:cubicBezTo>
                <a:cubicBezTo>
                  <a:pt x="233" y="126"/>
                  <a:pt x="235" y="127"/>
                  <a:pt x="236" y="128"/>
                </a:cubicBezTo>
                <a:cubicBezTo>
                  <a:pt x="237" y="129"/>
                  <a:pt x="237" y="133"/>
                  <a:pt x="237" y="134"/>
                </a:cubicBezTo>
                <a:cubicBezTo>
                  <a:pt x="236" y="134"/>
                  <a:pt x="235" y="135"/>
                  <a:pt x="235" y="136"/>
                </a:cubicBezTo>
                <a:cubicBezTo>
                  <a:pt x="235" y="136"/>
                  <a:pt x="233" y="139"/>
                  <a:pt x="233" y="139"/>
                </a:cubicBezTo>
                <a:cubicBezTo>
                  <a:pt x="233" y="139"/>
                  <a:pt x="238" y="140"/>
                  <a:pt x="236" y="141"/>
                </a:cubicBezTo>
                <a:cubicBezTo>
                  <a:pt x="235" y="143"/>
                  <a:pt x="232" y="147"/>
                  <a:pt x="231" y="147"/>
                </a:cubicBezTo>
                <a:cubicBezTo>
                  <a:pt x="231" y="148"/>
                  <a:pt x="234" y="150"/>
                  <a:pt x="234" y="151"/>
                </a:cubicBezTo>
                <a:cubicBezTo>
                  <a:pt x="234" y="153"/>
                  <a:pt x="233" y="154"/>
                  <a:pt x="232" y="155"/>
                </a:cubicBezTo>
                <a:cubicBezTo>
                  <a:pt x="230" y="156"/>
                  <a:pt x="228" y="156"/>
                  <a:pt x="228" y="156"/>
                </a:cubicBezTo>
                <a:cubicBezTo>
                  <a:pt x="228" y="156"/>
                  <a:pt x="228" y="160"/>
                  <a:pt x="227" y="162"/>
                </a:cubicBezTo>
                <a:cubicBezTo>
                  <a:pt x="226" y="164"/>
                  <a:pt x="224" y="166"/>
                  <a:pt x="224" y="166"/>
                </a:cubicBezTo>
                <a:cubicBezTo>
                  <a:pt x="224" y="166"/>
                  <a:pt x="226" y="171"/>
                  <a:pt x="223" y="174"/>
                </a:cubicBezTo>
                <a:cubicBezTo>
                  <a:pt x="221" y="176"/>
                  <a:pt x="216" y="181"/>
                  <a:pt x="216" y="181"/>
                </a:cubicBezTo>
                <a:cubicBezTo>
                  <a:pt x="216" y="181"/>
                  <a:pt x="207" y="185"/>
                  <a:pt x="206" y="185"/>
                </a:cubicBezTo>
                <a:cubicBezTo>
                  <a:pt x="204" y="185"/>
                  <a:pt x="198" y="187"/>
                  <a:pt x="196" y="188"/>
                </a:cubicBezTo>
                <a:cubicBezTo>
                  <a:pt x="195" y="190"/>
                  <a:pt x="181" y="201"/>
                  <a:pt x="181" y="201"/>
                </a:cubicBezTo>
                <a:cubicBezTo>
                  <a:pt x="170" y="208"/>
                  <a:pt x="170" y="208"/>
                  <a:pt x="170" y="208"/>
                </a:cubicBezTo>
                <a:cubicBezTo>
                  <a:pt x="166" y="211"/>
                  <a:pt x="166" y="211"/>
                  <a:pt x="166" y="211"/>
                </a:cubicBezTo>
                <a:cubicBezTo>
                  <a:pt x="166" y="211"/>
                  <a:pt x="166" y="215"/>
                  <a:pt x="165" y="215"/>
                </a:cubicBezTo>
                <a:cubicBezTo>
                  <a:pt x="164" y="216"/>
                  <a:pt x="153" y="218"/>
                  <a:pt x="153" y="218"/>
                </a:cubicBezTo>
                <a:cubicBezTo>
                  <a:pt x="152" y="218"/>
                  <a:pt x="140" y="218"/>
                  <a:pt x="140" y="218"/>
                </a:cubicBezTo>
                <a:cubicBezTo>
                  <a:pt x="140" y="218"/>
                  <a:pt x="133" y="216"/>
                  <a:pt x="132" y="216"/>
                </a:cubicBezTo>
                <a:cubicBezTo>
                  <a:pt x="132" y="216"/>
                  <a:pt x="130" y="216"/>
                  <a:pt x="130" y="216"/>
                </a:cubicBezTo>
                <a:cubicBezTo>
                  <a:pt x="130" y="216"/>
                  <a:pt x="130" y="238"/>
                  <a:pt x="130" y="243"/>
                </a:cubicBezTo>
                <a:cubicBezTo>
                  <a:pt x="130" y="247"/>
                  <a:pt x="128" y="249"/>
                  <a:pt x="128" y="251"/>
                </a:cubicBezTo>
                <a:cubicBezTo>
                  <a:pt x="128" y="252"/>
                  <a:pt x="132" y="257"/>
                  <a:pt x="132" y="261"/>
                </a:cubicBezTo>
                <a:cubicBezTo>
                  <a:pt x="131" y="264"/>
                  <a:pt x="128" y="267"/>
                  <a:pt x="129" y="269"/>
                </a:cubicBezTo>
                <a:cubicBezTo>
                  <a:pt x="130" y="271"/>
                  <a:pt x="131" y="278"/>
                  <a:pt x="132" y="278"/>
                </a:cubicBezTo>
                <a:cubicBezTo>
                  <a:pt x="133" y="279"/>
                  <a:pt x="136" y="285"/>
                  <a:pt x="136" y="288"/>
                </a:cubicBezTo>
                <a:cubicBezTo>
                  <a:pt x="136" y="291"/>
                  <a:pt x="135" y="300"/>
                  <a:pt x="135" y="302"/>
                </a:cubicBezTo>
                <a:cubicBezTo>
                  <a:pt x="136" y="304"/>
                  <a:pt x="137" y="312"/>
                  <a:pt x="137" y="317"/>
                </a:cubicBezTo>
                <a:cubicBezTo>
                  <a:pt x="136" y="322"/>
                  <a:pt x="133" y="334"/>
                  <a:pt x="133" y="338"/>
                </a:cubicBezTo>
                <a:cubicBezTo>
                  <a:pt x="133" y="342"/>
                  <a:pt x="133" y="386"/>
                  <a:pt x="133" y="386"/>
                </a:cubicBezTo>
                <a:cubicBezTo>
                  <a:pt x="133" y="386"/>
                  <a:pt x="122" y="418"/>
                  <a:pt x="121" y="430"/>
                </a:cubicBezTo>
                <a:cubicBezTo>
                  <a:pt x="119" y="441"/>
                  <a:pt x="118" y="468"/>
                  <a:pt x="117" y="469"/>
                </a:cubicBezTo>
                <a:cubicBezTo>
                  <a:pt x="116" y="470"/>
                  <a:pt x="114" y="482"/>
                  <a:pt x="114" y="482"/>
                </a:cubicBezTo>
                <a:cubicBezTo>
                  <a:pt x="114" y="482"/>
                  <a:pt x="117" y="488"/>
                  <a:pt x="119" y="490"/>
                </a:cubicBezTo>
                <a:cubicBezTo>
                  <a:pt x="120" y="491"/>
                  <a:pt x="122" y="496"/>
                  <a:pt x="122" y="496"/>
                </a:cubicBezTo>
                <a:cubicBezTo>
                  <a:pt x="124" y="498"/>
                  <a:pt x="124" y="498"/>
                  <a:pt x="124" y="498"/>
                </a:cubicBezTo>
                <a:cubicBezTo>
                  <a:pt x="124" y="498"/>
                  <a:pt x="135" y="499"/>
                  <a:pt x="140" y="499"/>
                </a:cubicBezTo>
                <a:cubicBezTo>
                  <a:pt x="144" y="499"/>
                  <a:pt x="152" y="499"/>
                  <a:pt x="152" y="499"/>
                </a:cubicBezTo>
                <a:cubicBezTo>
                  <a:pt x="152" y="499"/>
                  <a:pt x="156" y="501"/>
                  <a:pt x="157" y="504"/>
                </a:cubicBezTo>
                <a:cubicBezTo>
                  <a:pt x="158" y="507"/>
                  <a:pt x="159" y="511"/>
                  <a:pt x="157" y="514"/>
                </a:cubicBezTo>
                <a:cubicBezTo>
                  <a:pt x="154" y="517"/>
                  <a:pt x="149" y="521"/>
                  <a:pt x="142" y="522"/>
                </a:cubicBezTo>
                <a:cubicBezTo>
                  <a:pt x="135" y="523"/>
                  <a:pt x="112" y="523"/>
                  <a:pt x="112" y="523"/>
                </a:cubicBezTo>
                <a:cubicBezTo>
                  <a:pt x="112" y="523"/>
                  <a:pt x="102" y="524"/>
                  <a:pt x="101" y="524"/>
                </a:cubicBezTo>
                <a:cubicBezTo>
                  <a:pt x="100" y="524"/>
                  <a:pt x="98" y="521"/>
                  <a:pt x="98" y="521"/>
                </a:cubicBezTo>
                <a:cubicBezTo>
                  <a:pt x="98" y="521"/>
                  <a:pt x="94" y="524"/>
                  <a:pt x="92" y="524"/>
                </a:cubicBezTo>
                <a:cubicBezTo>
                  <a:pt x="89" y="524"/>
                  <a:pt x="77" y="526"/>
                  <a:pt x="77" y="514"/>
                </a:cubicBezTo>
                <a:cubicBezTo>
                  <a:pt x="77" y="501"/>
                  <a:pt x="76" y="489"/>
                  <a:pt x="76" y="489"/>
                </a:cubicBezTo>
                <a:cubicBezTo>
                  <a:pt x="76" y="447"/>
                  <a:pt x="76" y="447"/>
                  <a:pt x="76" y="447"/>
                </a:cubicBezTo>
                <a:cubicBezTo>
                  <a:pt x="76" y="447"/>
                  <a:pt x="68" y="452"/>
                  <a:pt x="66" y="453"/>
                </a:cubicBezTo>
                <a:cubicBezTo>
                  <a:pt x="65" y="455"/>
                  <a:pt x="61" y="461"/>
                  <a:pt x="61" y="462"/>
                </a:cubicBezTo>
                <a:cubicBezTo>
                  <a:pt x="61" y="464"/>
                  <a:pt x="64" y="481"/>
                  <a:pt x="64" y="482"/>
                </a:cubicBezTo>
                <a:cubicBezTo>
                  <a:pt x="64" y="483"/>
                  <a:pt x="64" y="521"/>
                  <a:pt x="64" y="524"/>
                </a:cubicBezTo>
                <a:cubicBezTo>
                  <a:pt x="64" y="526"/>
                  <a:pt x="67" y="530"/>
                  <a:pt x="68" y="531"/>
                </a:cubicBezTo>
                <a:cubicBezTo>
                  <a:pt x="69" y="532"/>
                  <a:pt x="78" y="539"/>
                  <a:pt x="79" y="540"/>
                </a:cubicBezTo>
                <a:cubicBezTo>
                  <a:pt x="80" y="540"/>
                  <a:pt x="85" y="546"/>
                  <a:pt x="88" y="546"/>
                </a:cubicBezTo>
                <a:cubicBezTo>
                  <a:pt x="90" y="546"/>
                  <a:pt x="94" y="549"/>
                  <a:pt x="92" y="553"/>
                </a:cubicBezTo>
                <a:cubicBezTo>
                  <a:pt x="90" y="557"/>
                  <a:pt x="89" y="561"/>
                  <a:pt x="73" y="562"/>
                </a:cubicBezTo>
                <a:cubicBezTo>
                  <a:pt x="58" y="563"/>
                  <a:pt x="46" y="556"/>
                  <a:pt x="41" y="549"/>
                </a:cubicBezTo>
                <a:cubicBezTo>
                  <a:pt x="36" y="543"/>
                  <a:pt x="29" y="532"/>
                  <a:pt x="27" y="532"/>
                </a:cubicBezTo>
                <a:cubicBezTo>
                  <a:pt x="26" y="532"/>
                  <a:pt x="19" y="525"/>
                  <a:pt x="19" y="524"/>
                </a:cubicBezTo>
                <a:cubicBezTo>
                  <a:pt x="19" y="524"/>
                  <a:pt x="17" y="513"/>
                  <a:pt x="17" y="513"/>
                </a:cubicBezTo>
                <a:cubicBezTo>
                  <a:pt x="18" y="512"/>
                  <a:pt x="21" y="462"/>
                  <a:pt x="23" y="449"/>
                </a:cubicBezTo>
                <a:cubicBezTo>
                  <a:pt x="24" y="437"/>
                  <a:pt x="29" y="412"/>
                  <a:pt x="33" y="402"/>
                </a:cubicBezTo>
                <a:cubicBezTo>
                  <a:pt x="37" y="393"/>
                  <a:pt x="40" y="385"/>
                  <a:pt x="40" y="385"/>
                </a:cubicBezTo>
                <a:cubicBezTo>
                  <a:pt x="40" y="385"/>
                  <a:pt x="37" y="383"/>
                  <a:pt x="36" y="381"/>
                </a:cubicBezTo>
                <a:cubicBezTo>
                  <a:pt x="35" y="380"/>
                  <a:pt x="36" y="374"/>
                  <a:pt x="35" y="373"/>
                </a:cubicBezTo>
                <a:cubicBezTo>
                  <a:pt x="33" y="371"/>
                  <a:pt x="32" y="363"/>
                  <a:pt x="32" y="360"/>
                </a:cubicBezTo>
                <a:cubicBezTo>
                  <a:pt x="32" y="358"/>
                  <a:pt x="33" y="350"/>
                  <a:pt x="33" y="350"/>
                </a:cubicBezTo>
                <a:cubicBezTo>
                  <a:pt x="33" y="345"/>
                  <a:pt x="33" y="345"/>
                  <a:pt x="33" y="345"/>
                </a:cubicBezTo>
                <a:cubicBezTo>
                  <a:pt x="33" y="345"/>
                  <a:pt x="22" y="335"/>
                  <a:pt x="21" y="334"/>
                </a:cubicBezTo>
                <a:cubicBezTo>
                  <a:pt x="19" y="332"/>
                  <a:pt x="17" y="318"/>
                  <a:pt x="15" y="316"/>
                </a:cubicBezTo>
                <a:cubicBezTo>
                  <a:pt x="13" y="314"/>
                  <a:pt x="4" y="274"/>
                  <a:pt x="2" y="257"/>
                </a:cubicBezTo>
                <a:cubicBezTo>
                  <a:pt x="0" y="240"/>
                  <a:pt x="2" y="207"/>
                  <a:pt x="2" y="198"/>
                </a:cubicBezTo>
                <a:cubicBezTo>
                  <a:pt x="2" y="190"/>
                  <a:pt x="3" y="179"/>
                  <a:pt x="3" y="177"/>
                </a:cubicBezTo>
                <a:cubicBezTo>
                  <a:pt x="3" y="174"/>
                  <a:pt x="0" y="160"/>
                  <a:pt x="0" y="156"/>
                </a:cubicBezTo>
                <a:cubicBezTo>
                  <a:pt x="0" y="151"/>
                  <a:pt x="4" y="133"/>
                  <a:pt x="9" y="124"/>
                </a:cubicBezTo>
                <a:cubicBezTo>
                  <a:pt x="14" y="116"/>
                  <a:pt x="27" y="105"/>
                  <a:pt x="36" y="98"/>
                </a:cubicBezTo>
                <a:cubicBezTo>
                  <a:pt x="45" y="91"/>
                  <a:pt x="47" y="90"/>
                  <a:pt x="47" y="90"/>
                </a:cubicBezTo>
                <a:cubicBezTo>
                  <a:pt x="46" y="87"/>
                  <a:pt x="46" y="87"/>
                  <a:pt x="46" y="87"/>
                </a:cubicBezTo>
                <a:cubicBezTo>
                  <a:pt x="46" y="87"/>
                  <a:pt x="49" y="81"/>
                  <a:pt x="49" y="79"/>
                </a:cubicBezTo>
                <a:cubicBezTo>
                  <a:pt x="49" y="77"/>
                  <a:pt x="49" y="75"/>
                  <a:pt x="52" y="75"/>
                </a:cubicBezTo>
                <a:cubicBezTo>
                  <a:pt x="54" y="75"/>
                  <a:pt x="56" y="75"/>
                  <a:pt x="56" y="75"/>
                </a:cubicBez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0000" tIns="46800" rIns="90000" anchor="ctr"/>
          <a:lstStyle/>
          <a:p>
            <a:pPr defTabSz="762000" eaLnBrk="0" hangingPunct="0">
              <a:lnSpc>
                <a:spcPts val="1600"/>
              </a:lnSpc>
              <a:buClr>
                <a:schemeClr val="accent1"/>
              </a:buClr>
              <a:defRPr/>
            </a:pPr>
            <a:endParaRPr lang="en-US" sz="120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045" name="Group 25"/>
          <p:cNvGrpSpPr>
            <a:grpSpLocks/>
          </p:cNvGrpSpPr>
          <p:nvPr/>
        </p:nvGrpSpPr>
        <p:grpSpPr bwMode="auto">
          <a:xfrm>
            <a:off x="5761038" y="1619250"/>
            <a:ext cx="5292725" cy="3421063"/>
            <a:chOff x="5761038" y="1619250"/>
            <a:chExt cx="5292725" cy="3421063"/>
          </a:xfrm>
        </p:grpSpPr>
        <p:sp>
          <p:nvSpPr>
            <p:cNvPr id="24" name="AutoShape 4"/>
            <p:cNvSpPr>
              <a:spLocks noChangeArrowheads="1"/>
            </p:cNvSpPr>
            <p:nvPr/>
          </p:nvSpPr>
          <p:spPr bwMode="gray">
            <a:xfrm>
              <a:off x="5761038" y="1619250"/>
              <a:ext cx="5292725" cy="619125"/>
            </a:xfrm>
            <a:prstGeom prst="roundRect">
              <a:avLst>
                <a:gd name="adj" fmla="val 10583"/>
              </a:avLst>
            </a:prstGeom>
            <a:gradFill>
              <a:gsLst>
                <a:gs pos="0">
                  <a:schemeClr val="bg1"/>
                </a:gs>
                <a:gs pos="100000">
                  <a:srgbClr val="DADBDE"/>
                </a:gs>
              </a:gsLst>
              <a:lin ang="5400000" scaled="1"/>
            </a:gradFill>
            <a:ln>
              <a:noFill/>
              <a:headEnd/>
              <a:tailEnd/>
            </a:ln>
            <a:effectLst>
              <a:outerShdw blurRad="127000" dist="63500" dir="2700000" rotWithShape="0">
                <a:srgbClr val="000000">
                  <a:alpha val="52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tIns="72000" rIns="36000" anchor="ctr"/>
            <a:lstStyle/>
            <a:p>
              <a:pPr marL="989013" defTabSz="762000" eaLnBrk="0" hangingPunct="0">
                <a:lnSpc>
                  <a:spcPts val="1800"/>
                </a:lnSpc>
                <a:spcBef>
                  <a:spcPts val="0"/>
                </a:spcBef>
                <a:buClr>
                  <a:schemeClr val="accent2"/>
                </a:buClr>
                <a:buSzPct val="110000"/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download applications </a:t>
              </a:r>
              <a:r>
                <a:rPr lang="en-US" dirty="0">
                  <a:solidFill>
                    <a:schemeClr val="tx1"/>
                  </a:solidFill>
                </a:rPr>
                <a:t>without checking it is from a trusted source*</a:t>
              </a:r>
            </a:p>
          </p:txBody>
        </p:sp>
        <p:sp>
          <p:nvSpPr>
            <p:cNvPr id="25" name="AutoShape 18"/>
            <p:cNvSpPr>
              <a:spLocks noChangeArrowheads="1"/>
            </p:cNvSpPr>
            <p:nvPr/>
          </p:nvSpPr>
          <p:spPr bwMode="auto">
            <a:xfrm rot="16200000">
              <a:off x="5980113" y="1400175"/>
              <a:ext cx="619125" cy="1057275"/>
            </a:xfrm>
            <a:prstGeom prst="round2SameRect">
              <a:avLst>
                <a:gd name="adj1" fmla="val 11913"/>
                <a:gd name="adj2" fmla="val 0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vert="vert" wrap="none" tIns="90000" bIns="90000" anchor="ctr" anchorCtr="1"/>
            <a:lstStyle/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62%</a:t>
              </a:r>
            </a:p>
          </p:txBody>
        </p:sp>
        <p:sp>
          <p:nvSpPr>
            <p:cNvPr id="30" name="AutoShape 4"/>
            <p:cNvSpPr>
              <a:spLocks noChangeArrowheads="1"/>
            </p:cNvSpPr>
            <p:nvPr/>
          </p:nvSpPr>
          <p:spPr bwMode="gray">
            <a:xfrm>
              <a:off x="5761038" y="2303463"/>
              <a:ext cx="5292725" cy="619125"/>
            </a:xfrm>
            <a:prstGeom prst="roundRect">
              <a:avLst>
                <a:gd name="adj" fmla="val 10583"/>
              </a:avLst>
            </a:prstGeom>
            <a:gradFill>
              <a:gsLst>
                <a:gs pos="0">
                  <a:schemeClr val="bg1"/>
                </a:gs>
                <a:gs pos="100000">
                  <a:srgbClr val="DADBDE"/>
                </a:gs>
              </a:gsLst>
              <a:lin ang="5400000" scaled="1"/>
            </a:gradFill>
            <a:ln>
              <a:noFill/>
              <a:headEnd/>
              <a:tailEnd/>
            </a:ln>
            <a:effectLst>
              <a:outerShdw blurRad="127000" dist="63500" dir="2700000" rotWithShape="0">
                <a:srgbClr val="000000">
                  <a:alpha val="52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tIns="72000" rIns="36000" anchor="ctr"/>
            <a:lstStyle/>
            <a:p>
              <a:pPr marL="989013" defTabSz="762000" eaLnBrk="0" hangingPunct="0">
                <a:lnSpc>
                  <a:spcPts val="1800"/>
                </a:lnSpc>
                <a:spcBef>
                  <a:spcPts val="0"/>
                </a:spcBef>
                <a:buClr>
                  <a:schemeClr val="accent2"/>
                </a:buClr>
                <a:buSzPct val="110000"/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do not use a password or PIN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to lock their smartphone.**</a:t>
              </a:r>
            </a:p>
          </p:txBody>
        </p:sp>
        <p:sp>
          <p:nvSpPr>
            <p:cNvPr id="31" name="AutoShape 18"/>
            <p:cNvSpPr>
              <a:spLocks noChangeArrowheads="1"/>
            </p:cNvSpPr>
            <p:nvPr/>
          </p:nvSpPr>
          <p:spPr bwMode="auto">
            <a:xfrm rot="16200000">
              <a:off x="5980113" y="2084388"/>
              <a:ext cx="619125" cy="1057275"/>
            </a:xfrm>
            <a:prstGeom prst="round2SameRect">
              <a:avLst>
                <a:gd name="adj1" fmla="val 11913"/>
                <a:gd name="adj2" fmla="val 0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vert="vert" wrap="none" tIns="90000" bIns="90000" anchor="ctr" anchorCtr="1"/>
            <a:lstStyle/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&gt; 50%</a:t>
              </a:r>
            </a:p>
          </p:txBody>
        </p:sp>
        <p:sp>
          <p:nvSpPr>
            <p:cNvPr id="33" name="AutoShape 4"/>
            <p:cNvSpPr>
              <a:spLocks noChangeArrowheads="1"/>
            </p:cNvSpPr>
            <p:nvPr/>
          </p:nvSpPr>
          <p:spPr bwMode="gray">
            <a:xfrm>
              <a:off x="5761038" y="3021013"/>
              <a:ext cx="5292725" cy="619125"/>
            </a:xfrm>
            <a:prstGeom prst="roundRect">
              <a:avLst>
                <a:gd name="adj" fmla="val 10583"/>
              </a:avLst>
            </a:prstGeom>
            <a:gradFill>
              <a:gsLst>
                <a:gs pos="0">
                  <a:schemeClr val="bg1"/>
                </a:gs>
                <a:gs pos="100000">
                  <a:srgbClr val="DADBDE"/>
                </a:gs>
              </a:gsLst>
              <a:lin ang="5400000" scaled="1"/>
            </a:gradFill>
            <a:ln>
              <a:noFill/>
              <a:headEnd/>
              <a:tailEnd/>
            </a:ln>
            <a:effectLst>
              <a:outerShdw blurRad="127000" dist="63500" dir="2700000" rotWithShape="0">
                <a:srgbClr val="000000">
                  <a:alpha val="52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tIns="72000" rIns="36000" anchor="ctr"/>
            <a:lstStyle/>
            <a:p>
              <a:pPr marL="989013" defTabSz="762000" eaLnBrk="0" hangingPunct="0">
                <a:lnSpc>
                  <a:spcPts val="1800"/>
                </a:lnSpc>
                <a:spcBef>
                  <a:spcPts val="0"/>
                </a:spcBef>
                <a:buClr>
                  <a:schemeClr val="accent2"/>
                </a:buClr>
                <a:buSzPct val="110000"/>
                <a:defRPr/>
              </a:pPr>
              <a:r>
                <a:rPr lang="en-US" dirty="0">
                  <a:solidFill>
                    <a:schemeClr val="tx1"/>
                  </a:solidFill>
                </a:rPr>
                <a:t>leaves mobile applications accounts </a:t>
              </a:r>
              <a:r>
                <a:rPr lang="en-US" b="1" dirty="0">
                  <a:solidFill>
                    <a:schemeClr val="tx1"/>
                  </a:solidFill>
                </a:rPr>
                <a:t>continuously logged-in</a:t>
              </a:r>
              <a:r>
                <a:rPr lang="en-US" dirty="0">
                  <a:solidFill>
                    <a:schemeClr val="tx1"/>
                  </a:solidFill>
                </a:rPr>
                <a:t>, if they can.**</a:t>
              </a:r>
            </a:p>
          </p:txBody>
        </p:sp>
        <p:sp>
          <p:nvSpPr>
            <p:cNvPr id="34" name="AutoShape 18"/>
            <p:cNvSpPr>
              <a:spLocks noChangeArrowheads="1"/>
            </p:cNvSpPr>
            <p:nvPr/>
          </p:nvSpPr>
          <p:spPr bwMode="auto">
            <a:xfrm rot="16200000">
              <a:off x="5980113" y="2801938"/>
              <a:ext cx="619125" cy="1057275"/>
            </a:xfrm>
            <a:prstGeom prst="round2SameRect">
              <a:avLst>
                <a:gd name="adj1" fmla="val 11913"/>
                <a:gd name="adj2" fmla="val 0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vert="vert" wrap="none" tIns="90000" bIns="90000" anchor="ctr" anchorCtr="1"/>
            <a:lstStyle/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66%</a:t>
              </a:r>
            </a:p>
          </p:txBody>
        </p:sp>
        <p:sp>
          <p:nvSpPr>
            <p:cNvPr id="36" name="AutoShape 4"/>
            <p:cNvSpPr>
              <a:spLocks noChangeArrowheads="1"/>
            </p:cNvSpPr>
            <p:nvPr/>
          </p:nvSpPr>
          <p:spPr bwMode="gray">
            <a:xfrm>
              <a:off x="5761038" y="3736975"/>
              <a:ext cx="5292725" cy="619125"/>
            </a:xfrm>
            <a:prstGeom prst="roundRect">
              <a:avLst>
                <a:gd name="adj" fmla="val 10583"/>
              </a:avLst>
            </a:prstGeom>
            <a:gradFill>
              <a:gsLst>
                <a:gs pos="0">
                  <a:schemeClr val="bg1"/>
                </a:gs>
                <a:gs pos="100000">
                  <a:srgbClr val="DADBDE"/>
                </a:gs>
              </a:gsLst>
              <a:lin ang="5400000" scaled="1"/>
            </a:gradFill>
            <a:ln>
              <a:noFill/>
              <a:headEnd/>
              <a:tailEnd/>
            </a:ln>
            <a:effectLst>
              <a:outerShdw blurRad="127000" dist="63500" dir="2700000" rotWithShape="0">
                <a:srgbClr val="000000">
                  <a:alpha val="52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tIns="72000" rIns="36000" anchor="ctr"/>
            <a:lstStyle/>
            <a:p>
              <a:pPr marL="989013" defTabSz="762000" eaLnBrk="0" hangingPunct="0">
                <a:lnSpc>
                  <a:spcPts val="1800"/>
                </a:lnSpc>
                <a:spcBef>
                  <a:spcPts val="0"/>
                </a:spcBef>
                <a:buClr>
                  <a:schemeClr val="accent2"/>
                </a:buClr>
                <a:buSzPct val="110000"/>
                <a:defRPr/>
              </a:pPr>
              <a:r>
                <a:rPr lang="en-US" dirty="0">
                  <a:solidFill>
                    <a:schemeClr val="tx1"/>
                  </a:solidFill>
                </a:rPr>
                <a:t>rarely or never change their </a:t>
              </a:r>
              <a:r>
                <a:rPr lang="en-US" b="1" dirty="0">
                  <a:solidFill>
                    <a:schemeClr val="tx1"/>
                  </a:solidFill>
                </a:rPr>
                <a:t>security settings</a:t>
              </a:r>
              <a:r>
                <a:rPr lang="en-US" dirty="0">
                  <a:solidFill>
                    <a:schemeClr val="tx1"/>
                  </a:solidFill>
                </a:rPr>
                <a:t> on their smartphone ***</a:t>
              </a:r>
            </a:p>
          </p:txBody>
        </p:sp>
        <p:sp>
          <p:nvSpPr>
            <p:cNvPr id="37" name="AutoShape 18"/>
            <p:cNvSpPr>
              <a:spLocks noChangeArrowheads="1"/>
            </p:cNvSpPr>
            <p:nvPr/>
          </p:nvSpPr>
          <p:spPr bwMode="auto">
            <a:xfrm rot="16200000">
              <a:off x="5980113" y="3517900"/>
              <a:ext cx="619125" cy="1057275"/>
            </a:xfrm>
            <a:prstGeom prst="round2SameRect">
              <a:avLst>
                <a:gd name="adj1" fmla="val 11913"/>
                <a:gd name="adj2" fmla="val 0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vert="vert" wrap="none" tIns="90000" bIns="90000" anchor="ctr" anchorCtr="1"/>
            <a:lstStyle/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41%</a:t>
              </a:r>
            </a:p>
          </p:txBody>
        </p:sp>
        <p:sp>
          <p:nvSpPr>
            <p:cNvPr id="39" name="AutoShape 4"/>
            <p:cNvSpPr>
              <a:spLocks noChangeArrowheads="1"/>
            </p:cNvSpPr>
            <p:nvPr/>
          </p:nvSpPr>
          <p:spPr bwMode="gray">
            <a:xfrm>
              <a:off x="5761038" y="4421188"/>
              <a:ext cx="5292725" cy="619125"/>
            </a:xfrm>
            <a:prstGeom prst="roundRect">
              <a:avLst>
                <a:gd name="adj" fmla="val 10583"/>
              </a:avLst>
            </a:prstGeom>
            <a:gradFill>
              <a:gsLst>
                <a:gs pos="0">
                  <a:schemeClr val="bg1"/>
                </a:gs>
                <a:gs pos="100000">
                  <a:srgbClr val="DADBDE"/>
                </a:gs>
              </a:gsLst>
              <a:lin ang="5400000" scaled="1"/>
            </a:gradFill>
            <a:ln>
              <a:noFill/>
              <a:headEnd/>
              <a:tailEnd/>
            </a:ln>
            <a:effectLst>
              <a:outerShdw blurRad="127000" dist="63500" dir="2700000" rotWithShape="0">
                <a:srgbClr val="000000">
                  <a:alpha val="52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tIns="72000" rIns="36000" anchor="ctr"/>
            <a:lstStyle/>
            <a:p>
              <a:pPr marL="989013" defTabSz="762000" eaLnBrk="0" hangingPunct="0">
                <a:lnSpc>
                  <a:spcPts val="1800"/>
                </a:lnSpc>
                <a:spcBef>
                  <a:spcPts val="0"/>
                </a:spcBef>
                <a:buClr>
                  <a:schemeClr val="accent2"/>
                </a:buClr>
                <a:buSzPct val="110000"/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wish there was an easier form </a:t>
              </a:r>
              <a:r>
                <a:rPr lang="en-US" dirty="0">
                  <a:solidFill>
                    <a:schemeClr val="tx1"/>
                  </a:solidFill>
                </a:rPr>
                <a:t>of authentication for mobile application **</a:t>
              </a:r>
            </a:p>
          </p:txBody>
        </p:sp>
        <p:sp>
          <p:nvSpPr>
            <p:cNvPr id="40" name="AutoShape 18"/>
            <p:cNvSpPr>
              <a:spLocks noChangeArrowheads="1"/>
            </p:cNvSpPr>
            <p:nvPr/>
          </p:nvSpPr>
          <p:spPr bwMode="auto">
            <a:xfrm rot="16200000">
              <a:off x="5980113" y="4202113"/>
              <a:ext cx="619125" cy="1057275"/>
            </a:xfrm>
            <a:prstGeom prst="round2SameRect">
              <a:avLst>
                <a:gd name="adj1" fmla="val 11913"/>
                <a:gd name="adj2" fmla="val 0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chemeClr val="accent2"/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vert="vert" wrap="none" tIns="90000" bIns="90000" anchor="ctr" anchorCtr="1"/>
            <a:lstStyle/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60%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Oval 32"/>
          <p:cNvSpPr>
            <a:spLocks noChangeArrowheads="1"/>
          </p:cNvSpPr>
          <p:nvPr/>
        </p:nvSpPr>
        <p:spPr bwMode="auto">
          <a:xfrm rot="10800000" flipH="1" flipV="1">
            <a:off x="756481" y="2808039"/>
            <a:ext cx="8901113" cy="2525712"/>
          </a:xfrm>
          <a:prstGeom prst="roundRect">
            <a:avLst>
              <a:gd name="adj" fmla="val 6605"/>
            </a:avLst>
          </a:prstGeom>
          <a:gradFill rotWithShape="1">
            <a:gsLst>
              <a:gs pos="0">
                <a:srgbClr val="B91C8D"/>
              </a:gs>
              <a:gs pos="100000">
                <a:srgbClr val="652F8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lvl="2" defTabSz="762000" eaLnBrk="0" hangingPunct="0">
              <a:lnSpc>
                <a:spcPct val="90000"/>
              </a:lnSpc>
              <a:spcAft>
                <a:spcPct val="30000"/>
              </a:spcAft>
              <a:buClr>
                <a:srgbClr val="FFD308"/>
              </a:buClr>
              <a:buSzPct val="110000"/>
              <a:defRPr/>
            </a:pPr>
            <a:r>
              <a:rPr lang="en-US" b="1" dirty="0">
                <a:solidFill>
                  <a:schemeClr val="bg1"/>
                </a:solidFill>
              </a:rPr>
              <a:t>Unique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holistic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protection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across all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layers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7" name="Rounded 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7781" y="1439614"/>
            <a:ext cx="7378700" cy="2187575"/>
          </a:xfrm>
          <a:prstGeom prst="roundRect">
            <a:avLst>
              <a:gd name="adj" fmla="val 5181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  <a:effectLst>
            <a:outerShdw dist="45539" dir="2700000" rotWithShape="0">
              <a:srgbClr val="000000">
                <a:alpha val="51999"/>
              </a:srgbClr>
            </a:outerShdw>
          </a:effectLst>
        </p:spPr>
        <p:txBody>
          <a:bodyPr lIns="91430" tIns="45715" rIns="91430" bIns="45715" anchor="ctr"/>
          <a:lstStyle/>
          <a:p>
            <a:pPr defTabSz="762000" eaLnBrk="0" hangingPunct="0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sz="1400" b="1" i="1" dirty="0">
                <a:solidFill>
                  <a:srgbClr val="43494F"/>
                </a:solidFill>
                <a:ea typeface="SimSun" pitchFamily="2" charset="-122"/>
              </a:rPr>
              <a:t>Customer </a:t>
            </a:r>
            <a:br>
              <a:rPr lang="en-US" sz="1400" b="1" i="1" dirty="0">
                <a:solidFill>
                  <a:srgbClr val="43494F"/>
                </a:solidFill>
                <a:ea typeface="SimSun" pitchFamily="2" charset="-122"/>
              </a:rPr>
            </a:br>
            <a:r>
              <a:rPr lang="en-US" sz="1400" i="1" dirty="0" smtClean="0">
                <a:solidFill>
                  <a:schemeClr val="bg2"/>
                </a:solidFill>
                <a:ea typeface="SimSun" pitchFamily="2" charset="-122"/>
              </a:rPr>
              <a:t>layer</a:t>
            </a:r>
          </a:p>
          <a:p>
            <a:pPr defTabSz="762000" eaLnBrk="0" hangingPunct="0">
              <a:lnSpc>
                <a:spcPct val="90000"/>
              </a:lnSpc>
              <a:buClr>
                <a:schemeClr val="accent1"/>
              </a:buClr>
              <a:defRPr/>
            </a:pPr>
            <a:endParaRPr lang="en-US" sz="1400" i="1" dirty="0" smtClean="0">
              <a:solidFill>
                <a:schemeClr val="bg2"/>
              </a:solidFill>
              <a:ea typeface="SimSun" pitchFamily="2" charset="-122"/>
            </a:endParaRPr>
          </a:p>
          <a:p>
            <a:pPr defTabSz="762000" eaLnBrk="0" hangingPunct="0">
              <a:lnSpc>
                <a:spcPct val="90000"/>
              </a:lnSpc>
              <a:buClr>
                <a:schemeClr val="accent1"/>
              </a:buClr>
              <a:defRPr/>
            </a:pPr>
            <a:endParaRPr lang="en-US" sz="1400" i="1" dirty="0">
              <a:solidFill>
                <a:schemeClr val="bg2"/>
              </a:solidFill>
              <a:ea typeface="SimSun" pitchFamily="2" charset="-122"/>
            </a:endParaRPr>
          </a:p>
        </p:txBody>
      </p:sp>
      <p:sp>
        <p:nvSpPr>
          <p:cNvPr id="2" name="Rounded Rectangle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67781" y="3707432"/>
            <a:ext cx="7378700" cy="612775"/>
          </a:xfrm>
          <a:prstGeom prst="roundRect">
            <a:avLst>
              <a:gd name="adj" fmla="val 11065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  <a:effectLst>
            <a:outerShdw dist="45539" dir="2700000" rotWithShape="0">
              <a:srgbClr val="000000">
                <a:alpha val="51999"/>
              </a:srgbClr>
            </a:outerShdw>
          </a:effectLst>
        </p:spPr>
        <p:txBody>
          <a:bodyPr lIns="91430" tIns="45715" rIns="91430" bIns="45715" anchor="ctr"/>
          <a:lstStyle/>
          <a:p>
            <a:pPr defTabSz="762000" eaLnBrk="0" hangingPunct="0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sz="1400" b="1" i="1" dirty="0">
                <a:solidFill>
                  <a:srgbClr val="43494F"/>
                </a:solidFill>
                <a:ea typeface="SimSun" pitchFamily="2" charset="-122"/>
              </a:rPr>
              <a:t>Services</a:t>
            </a:r>
          </a:p>
          <a:p>
            <a:pPr defTabSz="762000" eaLnBrk="0" hangingPunct="0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sz="1400" i="1" dirty="0">
                <a:solidFill>
                  <a:schemeClr val="bg2"/>
                </a:solidFill>
                <a:ea typeface="SimSun" pitchFamily="2" charset="-122"/>
              </a:rPr>
              <a:t>layer</a:t>
            </a:r>
          </a:p>
        </p:txBody>
      </p:sp>
      <p:sp>
        <p:nvSpPr>
          <p:cNvPr id="1028" name="Rounded 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70956" y="4409094"/>
            <a:ext cx="7378700" cy="811213"/>
          </a:xfrm>
          <a:prstGeom prst="roundRect">
            <a:avLst>
              <a:gd name="adj" fmla="val 11963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  <a:effectLst>
            <a:outerShdw dist="45539" dir="2700000" rotWithShape="0">
              <a:srgbClr val="000000">
                <a:alpha val="51999"/>
              </a:srgbClr>
            </a:outerShdw>
          </a:effectLst>
        </p:spPr>
        <p:txBody>
          <a:bodyPr lIns="91430" tIns="45715" rIns="91430" bIns="45715" anchor="ctr"/>
          <a:lstStyle/>
          <a:p>
            <a:pPr defTabSz="762000" eaLnBrk="0" hangingPunct="0">
              <a:lnSpc>
                <a:spcPct val="90000"/>
              </a:lnSpc>
              <a:buClr>
                <a:srgbClr val="FFCC00"/>
              </a:buClr>
              <a:defRPr/>
            </a:pPr>
            <a:r>
              <a:rPr lang="en-US" sz="1400" b="1" i="1">
                <a:solidFill>
                  <a:srgbClr val="43494F"/>
                </a:solidFill>
                <a:ea typeface="SimSun" pitchFamily="2" charset="-122"/>
              </a:rPr>
              <a:t>Network</a:t>
            </a:r>
          </a:p>
          <a:p>
            <a:pPr defTabSz="762000" eaLnBrk="0" hangingPunct="0">
              <a:lnSpc>
                <a:spcPct val="90000"/>
              </a:lnSpc>
              <a:buClr>
                <a:srgbClr val="FFCC00"/>
              </a:buClr>
              <a:defRPr/>
            </a:pPr>
            <a:r>
              <a:rPr lang="en-US" sz="1400" i="1">
                <a:solidFill>
                  <a:schemeClr val="bg2"/>
                </a:solidFill>
                <a:ea typeface="SimSun" pitchFamily="2" charset="-122"/>
              </a:rPr>
              <a:t>layer</a:t>
            </a:r>
          </a:p>
        </p:txBody>
      </p:sp>
      <p:sp>
        <p:nvSpPr>
          <p:cNvPr id="19464" name="AutoShape 6"/>
          <p:cNvSpPr>
            <a:spLocks noChangeArrowheads="1"/>
          </p:cNvSpPr>
          <p:nvPr/>
        </p:nvSpPr>
        <p:spPr bwMode="auto">
          <a:xfrm>
            <a:off x="3402844" y="1590426"/>
            <a:ext cx="1149350" cy="2165350"/>
          </a:xfrm>
          <a:prstGeom prst="roundRect">
            <a:avLst>
              <a:gd name="adj" fmla="val 9731"/>
            </a:avLst>
          </a:prstGeom>
          <a:solidFill>
            <a:schemeClr val="bg2">
              <a:alpha val="59999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buClr>
                <a:schemeClr val="accent1"/>
              </a:buClr>
            </a:pPr>
            <a:endParaRPr lang="en-US" sz="1100" b="1">
              <a:ea typeface="宋体" pitchFamily="2" charset="-122"/>
            </a:endParaRPr>
          </a:p>
        </p:txBody>
      </p:sp>
      <p:sp>
        <p:nvSpPr>
          <p:cNvPr id="19465" name="AutoShape 7"/>
          <p:cNvSpPr>
            <a:spLocks noChangeArrowheads="1"/>
          </p:cNvSpPr>
          <p:nvPr/>
        </p:nvSpPr>
        <p:spPr bwMode="auto">
          <a:xfrm>
            <a:off x="6684206" y="1590426"/>
            <a:ext cx="1203325" cy="2165350"/>
          </a:xfrm>
          <a:prstGeom prst="roundRect">
            <a:avLst>
              <a:gd name="adj" fmla="val 8421"/>
            </a:avLst>
          </a:prstGeom>
          <a:solidFill>
            <a:schemeClr val="bg2">
              <a:alpha val="59999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buClr>
                <a:schemeClr val="accent1"/>
              </a:buClr>
            </a:pPr>
            <a:endParaRPr lang="en-US" sz="1100" b="1">
              <a:ea typeface="宋体" pitchFamily="2" charset="-122"/>
            </a:endParaRPr>
          </a:p>
        </p:txBody>
      </p:sp>
      <p:sp>
        <p:nvSpPr>
          <p:cNvPr id="19466" name="AutoShape 8"/>
          <p:cNvSpPr>
            <a:spLocks noChangeArrowheads="1"/>
          </p:cNvSpPr>
          <p:nvPr/>
        </p:nvSpPr>
        <p:spPr bwMode="auto">
          <a:xfrm>
            <a:off x="5136394" y="1590426"/>
            <a:ext cx="1204912" cy="2165350"/>
          </a:xfrm>
          <a:prstGeom prst="roundRect">
            <a:avLst>
              <a:gd name="adj" fmla="val 6815"/>
            </a:avLst>
          </a:prstGeom>
          <a:solidFill>
            <a:schemeClr val="bg2">
              <a:alpha val="59999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buClr>
                <a:schemeClr val="accent1"/>
              </a:buClr>
            </a:pPr>
            <a:endParaRPr lang="en-US" sz="1100" b="1">
              <a:ea typeface="宋体" pitchFamily="2" charset="-122"/>
            </a:endParaRPr>
          </a:p>
        </p:txBody>
      </p:sp>
      <p:sp>
        <p:nvSpPr>
          <p:cNvPr id="19467" name="AutoShape 9"/>
          <p:cNvSpPr>
            <a:spLocks noChangeArrowheads="1"/>
          </p:cNvSpPr>
          <p:nvPr/>
        </p:nvSpPr>
        <p:spPr bwMode="auto">
          <a:xfrm>
            <a:off x="8252656" y="1590426"/>
            <a:ext cx="1246188" cy="2165350"/>
          </a:xfrm>
          <a:prstGeom prst="roundRect">
            <a:avLst>
              <a:gd name="adj" fmla="val 7125"/>
            </a:avLst>
          </a:prstGeom>
          <a:solidFill>
            <a:schemeClr val="bg2">
              <a:alpha val="59999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buClr>
                <a:schemeClr val="accent1"/>
              </a:buClr>
            </a:pPr>
            <a:endParaRPr lang="en-US" sz="1100" b="1">
              <a:ea typeface="宋体" pitchFamily="2" charset="-122"/>
            </a:endParaRPr>
          </a:p>
        </p:txBody>
      </p:sp>
      <p:sp>
        <p:nvSpPr>
          <p:cNvPr id="19468" name="AutoShape 10"/>
          <p:cNvSpPr>
            <a:spLocks noChangeArrowheads="1"/>
          </p:cNvSpPr>
          <p:nvPr/>
        </p:nvSpPr>
        <p:spPr bwMode="auto">
          <a:xfrm>
            <a:off x="3402844" y="1806326"/>
            <a:ext cx="1149350" cy="1949450"/>
          </a:xfrm>
          <a:prstGeom prst="roundRect">
            <a:avLst>
              <a:gd name="adj" fmla="val 8056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buClr>
                <a:schemeClr val="accent1"/>
              </a:buClr>
            </a:pPr>
            <a:endParaRPr lang="en-US" sz="1100" b="1">
              <a:ea typeface="宋体" pitchFamily="2" charset="-122"/>
            </a:endParaRPr>
          </a:p>
        </p:txBody>
      </p:sp>
      <p:sp>
        <p:nvSpPr>
          <p:cNvPr id="19469" name="AutoShape 11"/>
          <p:cNvSpPr>
            <a:spLocks noChangeArrowheads="1"/>
          </p:cNvSpPr>
          <p:nvPr/>
        </p:nvSpPr>
        <p:spPr bwMode="auto">
          <a:xfrm>
            <a:off x="6684206" y="1806326"/>
            <a:ext cx="1203325" cy="1949450"/>
          </a:xfrm>
          <a:prstGeom prst="roundRect">
            <a:avLst>
              <a:gd name="adj" fmla="val 8981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buClr>
                <a:schemeClr val="accent1"/>
              </a:buClr>
            </a:pPr>
            <a:endParaRPr lang="en-US" sz="1100" b="1">
              <a:ea typeface="宋体" pitchFamily="2" charset="-122"/>
            </a:endParaRPr>
          </a:p>
        </p:txBody>
      </p:sp>
      <p:sp>
        <p:nvSpPr>
          <p:cNvPr id="19470" name="AutoShape 12"/>
          <p:cNvSpPr>
            <a:spLocks noChangeArrowheads="1"/>
          </p:cNvSpPr>
          <p:nvPr/>
        </p:nvSpPr>
        <p:spPr bwMode="auto">
          <a:xfrm>
            <a:off x="5136394" y="1806326"/>
            <a:ext cx="1204912" cy="1949450"/>
          </a:xfrm>
          <a:prstGeom prst="roundRect">
            <a:avLst>
              <a:gd name="adj" fmla="val 6255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buClr>
                <a:schemeClr val="accent1"/>
              </a:buClr>
            </a:pPr>
            <a:endParaRPr lang="en-US" sz="1100" b="1">
              <a:ea typeface="宋体" pitchFamily="2" charset="-122"/>
            </a:endParaRPr>
          </a:p>
        </p:txBody>
      </p:sp>
      <p:sp>
        <p:nvSpPr>
          <p:cNvPr id="19471" name="AutoShape 13"/>
          <p:cNvSpPr>
            <a:spLocks noChangeArrowheads="1"/>
          </p:cNvSpPr>
          <p:nvPr/>
        </p:nvSpPr>
        <p:spPr bwMode="auto">
          <a:xfrm>
            <a:off x="8252656" y="1806326"/>
            <a:ext cx="1246188" cy="1949450"/>
          </a:xfrm>
          <a:prstGeom prst="roundRect">
            <a:avLst>
              <a:gd name="adj" fmla="val 6583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buClr>
                <a:schemeClr val="accent1"/>
              </a:buClr>
            </a:pPr>
            <a:endParaRPr lang="en-US" sz="1100" b="1">
              <a:ea typeface="宋体" pitchFamily="2" charset="-122"/>
            </a:endParaRPr>
          </a:p>
        </p:txBody>
      </p:sp>
      <p:grpSp>
        <p:nvGrpSpPr>
          <p:cNvPr id="19472" name="Group 14"/>
          <p:cNvGrpSpPr>
            <a:grpSpLocks/>
          </p:cNvGrpSpPr>
          <p:nvPr/>
        </p:nvGrpSpPr>
        <p:grpSpPr bwMode="auto">
          <a:xfrm>
            <a:off x="3139319" y="1614239"/>
            <a:ext cx="6480175" cy="1931987"/>
            <a:chOff x="3724" y="1951"/>
            <a:chExt cx="1820" cy="817"/>
          </a:xfrm>
        </p:grpSpPr>
        <p:sp>
          <p:nvSpPr>
            <p:cNvPr id="19505" name="Oval 103"/>
            <p:cNvSpPr>
              <a:spLocks noChangeArrowheads="1"/>
            </p:cNvSpPr>
            <p:nvPr/>
          </p:nvSpPr>
          <p:spPr bwMode="auto">
            <a:xfrm>
              <a:off x="3759" y="2247"/>
              <a:ext cx="1754" cy="521"/>
            </a:xfrm>
            <a:prstGeom prst="ellipse">
              <a:avLst/>
            </a:prstGeom>
            <a:gradFill rotWithShape="1">
              <a:gsLst>
                <a:gs pos="0">
                  <a:srgbClr val="EDFAED"/>
                </a:gs>
                <a:gs pos="100000">
                  <a:srgbClr val="34C333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89990" tIns="89990" rIns="89990" bIns="89990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06" name="Oval 105"/>
            <p:cNvSpPr>
              <a:spLocks noChangeArrowheads="1"/>
            </p:cNvSpPr>
            <p:nvPr/>
          </p:nvSpPr>
          <p:spPr bwMode="auto">
            <a:xfrm>
              <a:off x="4724" y="2384"/>
              <a:ext cx="785" cy="26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89990" tIns="89990" rIns="89990" bIns="89990" anchor="ctr"/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07" name="Oval 104"/>
            <p:cNvSpPr>
              <a:spLocks noChangeArrowheads="1"/>
            </p:cNvSpPr>
            <p:nvPr/>
          </p:nvSpPr>
          <p:spPr bwMode="auto">
            <a:xfrm>
              <a:off x="3795" y="2394"/>
              <a:ext cx="792" cy="25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89990" tIns="89990" rIns="89990" bIns="89990" anchor="ctr"/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376" name="Oval 375"/>
            <p:cNvSpPr/>
            <p:nvPr/>
          </p:nvSpPr>
          <p:spPr bwMode="auto">
            <a:xfrm>
              <a:off x="3736" y="2530"/>
              <a:ext cx="221" cy="65"/>
            </a:xfrm>
            <a:prstGeom prst="ellipse">
              <a:avLst/>
            </a:prstGeom>
            <a:gradFill flip="none" rotWithShape="1">
              <a:gsLst>
                <a:gs pos="76000">
                  <a:schemeClr val="accent5">
                    <a:lumMod val="1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3000000" lon="0" rev="0"/>
              </a:camera>
              <a:lightRig rig="threePt" dir="t"/>
            </a:scene3d>
          </p:spPr>
          <p:txBody>
            <a:bodyPr wrap="none" lIns="0" tIns="0" rIns="0" bIns="0" anchor="ctr"/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en-US" sz="1400">
                <a:latin typeface="Arial" pitchFamily="29" charset="0"/>
                <a:cs typeface="+mn-cs"/>
              </a:endParaRPr>
            </a:p>
          </p:txBody>
        </p:sp>
        <p:sp>
          <p:nvSpPr>
            <p:cNvPr id="19509" name="Oval 106"/>
            <p:cNvSpPr>
              <a:spLocks noChangeArrowheads="1"/>
            </p:cNvSpPr>
            <p:nvPr/>
          </p:nvSpPr>
          <p:spPr bwMode="auto">
            <a:xfrm>
              <a:off x="4071" y="2458"/>
              <a:ext cx="171" cy="66"/>
            </a:xfrm>
            <a:prstGeom prst="ellipse">
              <a:avLst/>
            </a:prstGeom>
            <a:gradFill rotWithShape="1">
              <a:gsLst>
                <a:gs pos="0">
                  <a:srgbClr val="E5CFEC"/>
                </a:gs>
                <a:gs pos="100000">
                  <a:schemeClr val="hlink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89990" tIns="89990" rIns="89990" bIns="89990" anchor="ctr"/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10" name="Oval 107"/>
            <p:cNvSpPr>
              <a:spLocks noChangeArrowheads="1"/>
            </p:cNvSpPr>
            <p:nvPr/>
          </p:nvSpPr>
          <p:spPr bwMode="auto">
            <a:xfrm>
              <a:off x="4131" y="2577"/>
              <a:ext cx="166" cy="63"/>
            </a:xfrm>
            <a:prstGeom prst="ellipse">
              <a:avLst/>
            </a:prstGeom>
            <a:gradFill rotWithShape="1">
              <a:gsLst>
                <a:gs pos="0">
                  <a:srgbClr val="E5CFEC"/>
                </a:gs>
                <a:gs pos="100000">
                  <a:schemeClr val="hlink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89990" tIns="89990" rIns="89990" bIns="89990" anchor="ctr"/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11" name="Oval 108"/>
            <p:cNvSpPr>
              <a:spLocks noChangeArrowheads="1"/>
            </p:cNvSpPr>
            <p:nvPr/>
          </p:nvSpPr>
          <p:spPr bwMode="auto">
            <a:xfrm>
              <a:off x="4429" y="2452"/>
              <a:ext cx="254" cy="63"/>
            </a:xfrm>
            <a:prstGeom prst="ellipse">
              <a:avLst/>
            </a:prstGeom>
            <a:gradFill rotWithShape="1">
              <a:gsLst>
                <a:gs pos="0">
                  <a:srgbClr val="E5CFEC"/>
                </a:gs>
                <a:gs pos="100000">
                  <a:schemeClr val="hlink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89990" tIns="89990" rIns="89990" bIns="89990" anchor="ctr"/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12" name="Oval 109"/>
            <p:cNvSpPr>
              <a:spLocks noChangeArrowheads="1"/>
            </p:cNvSpPr>
            <p:nvPr/>
          </p:nvSpPr>
          <p:spPr bwMode="auto">
            <a:xfrm>
              <a:off x="4611" y="2565"/>
              <a:ext cx="166" cy="64"/>
            </a:xfrm>
            <a:prstGeom prst="ellipse">
              <a:avLst/>
            </a:prstGeom>
            <a:gradFill rotWithShape="1">
              <a:gsLst>
                <a:gs pos="0">
                  <a:srgbClr val="E5CFEC"/>
                </a:gs>
                <a:gs pos="100000">
                  <a:schemeClr val="hlink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89990" tIns="89990" rIns="89990" bIns="89990" anchor="ctr"/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13" name="Oval 110"/>
            <p:cNvSpPr>
              <a:spLocks noChangeArrowheads="1"/>
            </p:cNvSpPr>
            <p:nvPr/>
          </p:nvSpPr>
          <p:spPr bwMode="auto">
            <a:xfrm>
              <a:off x="4733" y="2501"/>
              <a:ext cx="166" cy="64"/>
            </a:xfrm>
            <a:prstGeom prst="ellipse">
              <a:avLst/>
            </a:prstGeom>
            <a:gradFill rotWithShape="1">
              <a:gsLst>
                <a:gs pos="0">
                  <a:srgbClr val="E5CFEC"/>
                </a:gs>
                <a:gs pos="100000">
                  <a:schemeClr val="hlink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89990" tIns="89990" rIns="89990" bIns="89990" anchor="ctr"/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14" name="Oval 111"/>
            <p:cNvSpPr>
              <a:spLocks noChangeArrowheads="1"/>
            </p:cNvSpPr>
            <p:nvPr/>
          </p:nvSpPr>
          <p:spPr bwMode="auto">
            <a:xfrm>
              <a:off x="4916" y="2522"/>
              <a:ext cx="168" cy="63"/>
            </a:xfrm>
            <a:prstGeom prst="ellipse">
              <a:avLst/>
            </a:prstGeom>
            <a:gradFill rotWithShape="1">
              <a:gsLst>
                <a:gs pos="0">
                  <a:srgbClr val="E5CFEC"/>
                </a:gs>
                <a:gs pos="100000">
                  <a:schemeClr val="hlink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89990" tIns="89990" rIns="89990" bIns="89990" anchor="ctr"/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15" name="Oval 112"/>
            <p:cNvSpPr>
              <a:spLocks noChangeArrowheads="1"/>
            </p:cNvSpPr>
            <p:nvPr/>
          </p:nvSpPr>
          <p:spPr bwMode="auto">
            <a:xfrm>
              <a:off x="4294" y="2515"/>
              <a:ext cx="249" cy="98"/>
            </a:xfrm>
            <a:prstGeom prst="ellipse">
              <a:avLst/>
            </a:prstGeom>
            <a:gradFill rotWithShape="1">
              <a:gsLst>
                <a:gs pos="0">
                  <a:srgbClr val="E5CFEC"/>
                </a:gs>
                <a:gs pos="100000">
                  <a:schemeClr val="hlink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89990" tIns="89990" rIns="89990" bIns="89990" anchor="ctr"/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16" name="Oval 113"/>
            <p:cNvSpPr>
              <a:spLocks noChangeArrowheads="1"/>
            </p:cNvSpPr>
            <p:nvPr/>
          </p:nvSpPr>
          <p:spPr bwMode="auto">
            <a:xfrm>
              <a:off x="3733" y="2507"/>
              <a:ext cx="249" cy="96"/>
            </a:xfrm>
            <a:prstGeom prst="ellipse">
              <a:avLst/>
            </a:prstGeom>
            <a:gradFill rotWithShape="1">
              <a:gsLst>
                <a:gs pos="0">
                  <a:srgbClr val="E5CFEC"/>
                </a:gs>
                <a:gs pos="100000">
                  <a:schemeClr val="hlink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89990" tIns="89990" rIns="89990" bIns="89990" anchor="ctr"/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17" name="Oval 116"/>
            <p:cNvSpPr>
              <a:spLocks noChangeArrowheads="1"/>
            </p:cNvSpPr>
            <p:nvPr/>
          </p:nvSpPr>
          <p:spPr bwMode="auto">
            <a:xfrm>
              <a:off x="3878" y="2489"/>
              <a:ext cx="66" cy="28"/>
            </a:xfrm>
            <a:prstGeom prst="ellipse">
              <a:avLst/>
            </a:prstGeom>
            <a:gradFill rotWithShape="1">
              <a:gsLst>
                <a:gs pos="0">
                  <a:srgbClr val="EDEDEF"/>
                </a:gs>
                <a:gs pos="100000">
                  <a:schemeClr val="folHlink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89990" tIns="89990" rIns="89990" bIns="89990" anchor="ctr"/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18" name="Rectangle 125"/>
            <p:cNvSpPr>
              <a:spLocks noChangeArrowheads="1"/>
            </p:cNvSpPr>
            <p:nvPr/>
          </p:nvSpPr>
          <p:spPr bwMode="auto">
            <a:xfrm>
              <a:off x="3783" y="2119"/>
              <a:ext cx="1761" cy="34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lIns="89990" tIns="89990" rIns="89990" bIns="89990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19" name="Rectangle 7"/>
            <p:cNvSpPr>
              <a:spLocks noChangeArrowheads="1"/>
            </p:cNvSpPr>
            <p:nvPr/>
          </p:nvSpPr>
          <p:spPr bwMode="auto">
            <a:xfrm>
              <a:off x="3796" y="2410"/>
              <a:ext cx="453" cy="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20" name="Freeform 8"/>
            <p:cNvSpPr>
              <a:spLocks/>
            </p:cNvSpPr>
            <p:nvPr/>
          </p:nvSpPr>
          <p:spPr bwMode="auto">
            <a:xfrm>
              <a:off x="3800" y="1952"/>
              <a:ext cx="454" cy="460"/>
            </a:xfrm>
            <a:custGeom>
              <a:avLst/>
              <a:gdLst>
                <a:gd name="T0" fmla="*/ 0 w 1453"/>
                <a:gd name="T1" fmla="*/ 2 h 1146"/>
                <a:gd name="T2" fmla="*/ 0 w 1453"/>
                <a:gd name="T3" fmla="*/ 2 h 1146"/>
                <a:gd name="T4" fmla="*/ 0 w 1453"/>
                <a:gd name="T5" fmla="*/ 2 h 1146"/>
                <a:gd name="T6" fmla="*/ 0 w 1453"/>
                <a:gd name="T7" fmla="*/ 2 h 1146"/>
                <a:gd name="T8" fmla="*/ 0 w 1453"/>
                <a:gd name="T9" fmla="*/ 2 h 1146"/>
                <a:gd name="T10" fmla="*/ 0 w 1453"/>
                <a:gd name="T11" fmla="*/ 2 h 1146"/>
                <a:gd name="T12" fmla="*/ 0 w 1453"/>
                <a:gd name="T13" fmla="*/ 2 h 1146"/>
                <a:gd name="T14" fmla="*/ 0 w 1453"/>
                <a:gd name="T15" fmla="*/ 2 h 1146"/>
                <a:gd name="T16" fmla="*/ 0 w 1453"/>
                <a:gd name="T17" fmla="*/ 2 h 1146"/>
                <a:gd name="T18" fmla="*/ 0 w 1453"/>
                <a:gd name="T19" fmla="*/ 2 h 1146"/>
                <a:gd name="T20" fmla="*/ 0 w 1453"/>
                <a:gd name="T21" fmla="*/ 2 h 1146"/>
                <a:gd name="T22" fmla="*/ 0 w 1453"/>
                <a:gd name="T23" fmla="*/ 2 h 1146"/>
                <a:gd name="T24" fmla="*/ 0 w 1453"/>
                <a:gd name="T25" fmla="*/ 2 h 1146"/>
                <a:gd name="T26" fmla="*/ 0 w 1453"/>
                <a:gd name="T27" fmla="*/ 0 h 1146"/>
                <a:gd name="T28" fmla="*/ 0 w 1453"/>
                <a:gd name="T29" fmla="*/ 2 h 1146"/>
                <a:gd name="T30" fmla="*/ 0 w 1453"/>
                <a:gd name="T31" fmla="*/ 2 h 1146"/>
                <a:gd name="T32" fmla="*/ 0 w 1453"/>
                <a:gd name="T33" fmla="*/ 2 h 1146"/>
                <a:gd name="T34" fmla="*/ 0 w 1453"/>
                <a:gd name="T35" fmla="*/ 2 h 1146"/>
                <a:gd name="T36" fmla="*/ 0 w 1453"/>
                <a:gd name="T37" fmla="*/ 2 h 1146"/>
                <a:gd name="T38" fmla="*/ 0 w 1453"/>
                <a:gd name="T39" fmla="*/ 2 h 1146"/>
                <a:gd name="T40" fmla="*/ 0 w 1453"/>
                <a:gd name="T41" fmla="*/ 2 h 1146"/>
                <a:gd name="T42" fmla="*/ 0 w 1453"/>
                <a:gd name="T43" fmla="*/ 2 h 1146"/>
                <a:gd name="T44" fmla="*/ 0 w 1453"/>
                <a:gd name="T45" fmla="*/ 2 h 1146"/>
                <a:gd name="T46" fmla="*/ 0 w 1453"/>
                <a:gd name="T47" fmla="*/ 2 h 1146"/>
                <a:gd name="T48" fmla="*/ 0 w 1453"/>
                <a:gd name="T49" fmla="*/ 2 h 1146"/>
                <a:gd name="T50" fmla="*/ 0 w 1453"/>
                <a:gd name="T51" fmla="*/ 2 h 1146"/>
                <a:gd name="T52" fmla="*/ 0 w 1453"/>
                <a:gd name="T53" fmla="*/ 2 h 1146"/>
                <a:gd name="T54" fmla="*/ 0 w 1453"/>
                <a:gd name="T55" fmla="*/ 2 h 1146"/>
                <a:gd name="T56" fmla="*/ 0 w 1453"/>
                <a:gd name="T57" fmla="*/ 2 h 11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53"/>
                <a:gd name="T88" fmla="*/ 0 h 1146"/>
                <a:gd name="T89" fmla="*/ 1453 w 1453"/>
                <a:gd name="T90" fmla="*/ 1146 h 11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53" h="1146">
                  <a:moveTo>
                    <a:pt x="60" y="490"/>
                  </a:moveTo>
                  <a:lnTo>
                    <a:pt x="56" y="932"/>
                  </a:lnTo>
                  <a:lnTo>
                    <a:pt x="159" y="922"/>
                  </a:lnTo>
                  <a:lnTo>
                    <a:pt x="157" y="148"/>
                  </a:lnTo>
                  <a:lnTo>
                    <a:pt x="461" y="101"/>
                  </a:lnTo>
                  <a:lnTo>
                    <a:pt x="450" y="501"/>
                  </a:lnTo>
                  <a:lnTo>
                    <a:pt x="572" y="511"/>
                  </a:lnTo>
                  <a:lnTo>
                    <a:pt x="581" y="802"/>
                  </a:lnTo>
                  <a:lnTo>
                    <a:pt x="658" y="812"/>
                  </a:lnTo>
                  <a:lnTo>
                    <a:pt x="655" y="301"/>
                  </a:lnTo>
                  <a:lnTo>
                    <a:pt x="786" y="304"/>
                  </a:lnTo>
                  <a:lnTo>
                    <a:pt x="789" y="444"/>
                  </a:lnTo>
                  <a:lnTo>
                    <a:pt x="884" y="437"/>
                  </a:lnTo>
                  <a:lnTo>
                    <a:pt x="864" y="0"/>
                  </a:lnTo>
                  <a:lnTo>
                    <a:pt x="1012" y="23"/>
                  </a:lnTo>
                  <a:lnTo>
                    <a:pt x="994" y="749"/>
                  </a:lnTo>
                  <a:lnTo>
                    <a:pt x="1048" y="760"/>
                  </a:lnTo>
                  <a:lnTo>
                    <a:pt x="1039" y="480"/>
                  </a:lnTo>
                  <a:lnTo>
                    <a:pt x="1146" y="474"/>
                  </a:lnTo>
                  <a:lnTo>
                    <a:pt x="1100" y="1020"/>
                  </a:lnTo>
                  <a:lnTo>
                    <a:pt x="1232" y="1021"/>
                  </a:lnTo>
                  <a:lnTo>
                    <a:pt x="1231" y="1088"/>
                  </a:lnTo>
                  <a:lnTo>
                    <a:pt x="1327" y="1048"/>
                  </a:lnTo>
                  <a:lnTo>
                    <a:pt x="1290" y="645"/>
                  </a:lnTo>
                  <a:lnTo>
                    <a:pt x="1445" y="655"/>
                  </a:lnTo>
                  <a:lnTo>
                    <a:pt x="1453" y="1146"/>
                  </a:lnTo>
                  <a:lnTo>
                    <a:pt x="0" y="1146"/>
                  </a:lnTo>
                  <a:lnTo>
                    <a:pt x="2" y="490"/>
                  </a:lnTo>
                  <a:lnTo>
                    <a:pt x="60" y="49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0488" tIns="44450" rIns="90488" bIns="44450" anchor="ctr"/>
            <a:lstStyle/>
            <a:p>
              <a:endParaRPr lang="de-DE"/>
            </a:p>
          </p:txBody>
        </p:sp>
        <p:sp>
          <p:nvSpPr>
            <p:cNvPr id="19521" name="Rectangle 9"/>
            <p:cNvSpPr>
              <a:spLocks noChangeArrowheads="1"/>
            </p:cNvSpPr>
            <p:nvPr/>
          </p:nvSpPr>
          <p:spPr bwMode="auto">
            <a:xfrm>
              <a:off x="3860" y="2028"/>
              <a:ext cx="12" cy="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22" name="Rectangle 10"/>
            <p:cNvSpPr>
              <a:spLocks noChangeArrowheads="1"/>
            </p:cNvSpPr>
            <p:nvPr/>
          </p:nvSpPr>
          <p:spPr bwMode="auto">
            <a:xfrm>
              <a:off x="3908" y="2062"/>
              <a:ext cx="10" cy="23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23" name="Rectangle 11"/>
            <p:cNvSpPr>
              <a:spLocks noChangeArrowheads="1"/>
            </p:cNvSpPr>
            <p:nvPr/>
          </p:nvSpPr>
          <p:spPr bwMode="auto">
            <a:xfrm>
              <a:off x="4015" y="2090"/>
              <a:ext cx="12" cy="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24" name="Rectangle 12"/>
            <p:cNvSpPr>
              <a:spLocks noChangeArrowheads="1"/>
            </p:cNvSpPr>
            <p:nvPr/>
          </p:nvSpPr>
          <p:spPr bwMode="auto">
            <a:xfrm>
              <a:off x="3860" y="2092"/>
              <a:ext cx="12" cy="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25" name="Rectangle 13"/>
            <p:cNvSpPr>
              <a:spLocks noChangeArrowheads="1"/>
            </p:cNvSpPr>
            <p:nvPr/>
          </p:nvSpPr>
          <p:spPr bwMode="auto">
            <a:xfrm>
              <a:off x="4058" y="2145"/>
              <a:ext cx="11" cy="21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26" name="Rectangle 14"/>
            <p:cNvSpPr>
              <a:spLocks noChangeArrowheads="1"/>
            </p:cNvSpPr>
            <p:nvPr/>
          </p:nvSpPr>
          <p:spPr bwMode="auto">
            <a:xfrm>
              <a:off x="4015" y="2185"/>
              <a:ext cx="12" cy="21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27" name="Rectangle 16"/>
            <p:cNvSpPr>
              <a:spLocks noChangeArrowheads="1"/>
            </p:cNvSpPr>
            <p:nvPr/>
          </p:nvSpPr>
          <p:spPr bwMode="auto">
            <a:xfrm>
              <a:off x="4080" y="1973"/>
              <a:ext cx="10" cy="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399" name="Freeform 18"/>
            <p:cNvSpPr>
              <a:spLocks/>
            </p:cNvSpPr>
            <p:nvPr/>
          </p:nvSpPr>
          <p:spPr bwMode="auto">
            <a:xfrm>
              <a:off x="3797" y="1951"/>
              <a:ext cx="457" cy="537"/>
            </a:xfrm>
            <a:custGeom>
              <a:avLst/>
              <a:gdLst>
                <a:gd name="T0" fmla="*/ 0 w 1459"/>
                <a:gd name="T1" fmla="*/ 1340 h 1338"/>
                <a:gd name="T2" fmla="*/ 4 w 1459"/>
                <a:gd name="T3" fmla="*/ 488 h 1338"/>
                <a:gd name="T4" fmla="*/ 55 w 1459"/>
                <a:gd name="T5" fmla="*/ 488 h 1338"/>
                <a:gd name="T6" fmla="*/ 55 w 1459"/>
                <a:gd name="T7" fmla="*/ 937 h 1338"/>
                <a:gd name="T8" fmla="*/ 133 w 1459"/>
                <a:gd name="T9" fmla="*/ 927 h 1338"/>
                <a:gd name="T10" fmla="*/ 127 w 1459"/>
                <a:gd name="T11" fmla="*/ 144 h 1338"/>
                <a:gd name="T12" fmla="*/ 371 w 1459"/>
                <a:gd name="T13" fmla="*/ 99 h 1338"/>
                <a:gd name="T14" fmla="*/ 365 w 1459"/>
                <a:gd name="T15" fmla="*/ 504 h 1338"/>
                <a:gd name="T16" fmla="*/ 460 w 1459"/>
                <a:gd name="T17" fmla="*/ 512 h 1338"/>
                <a:gd name="T18" fmla="*/ 462 w 1459"/>
                <a:gd name="T19" fmla="*/ 806 h 1338"/>
                <a:gd name="T20" fmla="*/ 518 w 1459"/>
                <a:gd name="T21" fmla="*/ 816 h 1338"/>
                <a:gd name="T22" fmla="*/ 518 w 1459"/>
                <a:gd name="T23" fmla="*/ 299 h 1338"/>
                <a:gd name="T24" fmla="*/ 625 w 1459"/>
                <a:gd name="T25" fmla="*/ 303 h 1338"/>
                <a:gd name="T26" fmla="*/ 625 w 1459"/>
                <a:gd name="T27" fmla="*/ 447 h 1338"/>
                <a:gd name="T28" fmla="*/ 700 w 1459"/>
                <a:gd name="T29" fmla="*/ 443 h 1338"/>
                <a:gd name="T30" fmla="*/ 684 w 1459"/>
                <a:gd name="T31" fmla="*/ 0 h 1338"/>
                <a:gd name="T32" fmla="*/ 799 w 1459"/>
                <a:gd name="T33" fmla="*/ 22 h 1338"/>
                <a:gd name="T34" fmla="*/ 792 w 1459"/>
                <a:gd name="T35" fmla="*/ 757 h 1338"/>
                <a:gd name="T36" fmla="*/ 824 w 1459"/>
                <a:gd name="T37" fmla="*/ 763 h 1338"/>
                <a:gd name="T38" fmla="*/ 820 w 1459"/>
                <a:gd name="T39" fmla="*/ 478 h 1338"/>
                <a:gd name="T40" fmla="*/ 907 w 1459"/>
                <a:gd name="T41" fmla="*/ 475 h 1338"/>
                <a:gd name="T42" fmla="*/ 871 w 1459"/>
                <a:gd name="T43" fmla="*/ 1018 h 1338"/>
                <a:gd name="T44" fmla="*/ 979 w 1459"/>
                <a:gd name="T45" fmla="*/ 1021 h 1338"/>
                <a:gd name="T46" fmla="*/ 979 w 1459"/>
                <a:gd name="T47" fmla="*/ 1098 h 1338"/>
                <a:gd name="T48" fmla="*/ 1043 w 1459"/>
                <a:gd name="T49" fmla="*/ 1057 h 1338"/>
                <a:gd name="T50" fmla="*/ 1013 w 1459"/>
                <a:gd name="T51" fmla="*/ 645 h 1338"/>
                <a:gd name="T52" fmla="*/ 1144 w 1459"/>
                <a:gd name="T53" fmla="*/ 655 h 1338"/>
                <a:gd name="T54" fmla="*/ 1143 w 1459"/>
                <a:gd name="T55" fmla="*/ 1346 h 133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59"/>
                <a:gd name="T85" fmla="*/ 0 h 1338"/>
                <a:gd name="T86" fmla="*/ 1459 w 1459"/>
                <a:gd name="T87" fmla="*/ 1338 h 133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59" h="1338">
                  <a:moveTo>
                    <a:pt x="0" y="1332"/>
                  </a:moveTo>
                  <a:lnTo>
                    <a:pt x="5" y="486"/>
                  </a:lnTo>
                  <a:lnTo>
                    <a:pt x="70" y="486"/>
                  </a:lnTo>
                  <a:lnTo>
                    <a:pt x="70" y="931"/>
                  </a:lnTo>
                  <a:lnTo>
                    <a:pt x="169" y="921"/>
                  </a:lnTo>
                  <a:lnTo>
                    <a:pt x="162" y="144"/>
                  </a:lnTo>
                  <a:lnTo>
                    <a:pt x="473" y="99"/>
                  </a:lnTo>
                  <a:lnTo>
                    <a:pt x="465" y="501"/>
                  </a:lnTo>
                  <a:lnTo>
                    <a:pt x="586" y="508"/>
                  </a:lnTo>
                  <a:lnTo>
                    <a:pt x="589" y="802"/>
                  </a:lnTo>
                  <a:lnTo>
                    <a:pt x="661" y="812"/>
                  </a:lnTo>
                  <a:lnTo>
                    <a:pt x="661" y="297"/>
                  </a:lnTo>
                  <a:lnTo>
                    <a:pt x="797" y="301"/>
                  </a:lnTo>
                  <a:lnTo>
                    <a:pt x="797" y="445"/>
                  </a:lnTo>
                  <a:lnTo>
                    <a:pt x="892" y="441"/>
                  </a:lnTo>
                  <a:lnTo>
                    <a:pt x="872" y="0"/>
                  </a:lnTo>
                  <a:lnTo>
                    <a:pt x="1019" y="22"/>
                  </a:lnTo>
                  <a:lnTo>
                    <a:pt x="1009" y="753"/>
                  </a:lnTo>
                  <a:lnTo>
                    <a:pt x="1050" y="759"/>
                  </a:lnTo>
                  <a:lnTo>
                    <a:pt x="1046" y="476"/>
                  </a:lnTo>
                  <a:lnTo>
                    <a:pt x="1156" y="473"/>
                  </a:lnTo>
                  <a:lnTo>
                    <a:pt x="1111" y="1012"/>
                  </a:lnTo>
                  <a:lnTo>
                    <a:pt x="1248" y="1015"/>
                  </a:lnTo>
                  <a:lnTo>
                    <a:pt x="1248" y="1092"/>
                  </a:lnTo>
                  <a:lnTo>
                    <a:pt x="1330" y="1051"/>
                  </a:lnTo>
                  <a:lnTo>
                    <a:pt x="1292" y="641"/>
                  </a:lnTo>
                  <a:lnTo>
                    <a:pt x="1459" y="651"/>
                  </a:lnTo>
                  <a:lnTo>
                    <a:pt x="1458" y="1338"/>
                  </a:lnTo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fi-FI" sz="1400">
                <a:cs typeface="+mn-cs"/>
              </a:endParaRPr>
            </a:p>
          </p:txBody>
        </p:sp>
        <p:sp>
          <p:nvSpPr>
            <p:cNvPr id="19529" name="Rectangle 19"/>
            <p:cNvSpPr>
              <a:spLocks noChangeArrowheads="1"/>
            </p:cNvSpPr>
            <p:nvPr/>
          </p:nvSpPr>
          <p:spPr bwMode="auto">
            <a:xfrm>
              <a:off x="4081" y="2239"/>
              <a:ext cx="12" cy="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30" name="Rectangle 21"/>
            <p:cNvSpPr>
              <a:spLocks noChangeArrowheads="1"/>
            </p:cNvSpPr>
            <p:nvPr/>
          </p:nvSpPr>
          <p:spPr bwMode="auto">
            <a:xfrm>
              <a:off x="4024" y="2283"/>
              <a:ext cx="11" cy="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31" name="Rectangle 22"/>
            <p:cNvSpPr>
              <a:spLocks noChangeArrowheads="1"/>
            </p:cNvSpPr>
            <p:nvPr/>
          </p:nvSpPr>
          <p:spPr bwMode="auto">
            <a:xfrm>
              <a:off x="3955" y="2174"/>
              <a:ext cx="11" cy="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32" name="Rectangle 23"/>
            <p:cNvSpPr>
              <a:spLocks noChangeArrowheads="1"/>
            </p:cNvSpPr>
            <p:nvPr/>
          </p:nvSpPr>
          <p:spPr bwMode="auto">
            <a:xfrm>
              <a:off x="3891" y="2191"/>
              <a:ext cx="12" cy="21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33" name="Rectangle 26"/>
            <p:cNvSpPr>
              <a:spLocks noChangeArrowheads="1"/>
            </p:cNvSpPr>
            <p:nvPr/>
          </p:nvSpPr>
          <p:spPr bwMode="auto">
            <a:xfrm>
              <a:off x="3863" y="2191"/>
              <a:ext cx="11" cy="21"/>
            </a:xfrm>
            <a:prstGeom prst="rect">
              <a:avLst/>
            </a:prstGeom>
            <a:solidFill>
              <a:srgbClr val="D6D6D6"/>
            </a:solidFill>
            <a:ln w="9525" algn="ctr">
              <a:noFill/>
              <a:miter lim="800000"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34" name="Rectangle 27"/>
            <p:cNvSpPr>
              <a:spLocks noChangeArrowheads="1"/>
            </p:cNvSpPr>
            <p:nvPr/>
          </p:nvSpPr>
          <p:spPr bwMode="auto">
            <a:xfrm>
              <a:off x="3908" y="2026"/>
              <a:ext cx="10" cy="22"/>
            </a:xfrm>
            <a:prstGeom prst="rect">
              <a:avLst/>
            </a:prstGeom>
            <a:solidFill>
              <a:srgbClr val="D6D6D6"/>
            </a:solidFill>
            <a:ln w="9525" algn="ctr">
              <a:noFill/>
              <a:miter lim="800000"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35" name="Rectangle 28"/>
            <p:cNvSpPr>
              <a:spLocks noChangeArrowheads="1"/>
            </p:cNvSpPr>
            <p:nvPr/>
          </p:nvSpPr>
          <p:spPr bwMode="auto">
            <a:xfrm>
              <a:off x="3920" y="2191"/>
              <a:ext cx="10" cy="21"/>
            </a:xfrm>
            <a:prstGeom prst="rect">
              <a:avLst/>
            </a:prstGeom>
            <a:solidFill>
              <a:srgbClr val="D6D6D6"/>
            </a:solidFill>
            <a:ln w="9525" algn="ctr">
              <a:noFill/>
              <a:miter lim="800000"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36" name="Rectangle 29"/>
            <p:cNvSpPr>
              <a:spLocks noChangeArrowheads="1"/>
            </p:cNvSpPr>
            <p:nvPr/>
          </p:nvSpPr>
          <p:spPr bwMode="auto">
            <a:xfrm>
              <a:off x="4058" y="2185"/>
              <a:ext cx="11" cy="21"/>
            </a:xfrm>
            <a:prstGeom prst="rect">
              <a:avLst/>
            </a:prstGeom>
            <a:solidFill>
              <a:srgbClr val="D6D6D6"/>
            </a:solidFill>
            <a:ln w="9525" algn="ctr">
              <a:noFill/>
              <a:miter lim="800000"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37" name="Freeform 84"/>
            <p:cNvSpPr>
              <a:spLocks/>
            </p:cNvSpPr>
            <p:nvPr/>
          </p:nvSpPr>
          <p:spPr bwMode="auto">
            <a:xfrm flipH="1">
              <a:off x="5307" y="2470"/>
              <a:ext cx="99" cy="85"/>
            </a:xfrm>
            <a:custGeom>
              <a:avLst/>
              <a:gdLst>
                <a:gd name="T0" fmla="*/ 0 w 321"/>
                <a:gd name="T1" fmla="*/ 0 h 210"/>
                <a:gd name="T2" fmla="*/ 0 w 321"/>
                <a:gd name="T3" fmla="*/ 0 h 210"/>
                <a:gd name="T4" fmla="*/ 0 w 321"/>
                <a:gd name="T5" fmla="*/ 0 h 210"/>
                <a:gd name="T6" fmla="*/ 0 w 321"/>
                <a:gd name="T7" fmla="*/ 0 h 210"/>
                <a:gd name="T8" fmla="*/ 0 w 321"/>
                <a:gd name="T9" fmla="*/ 0 h 210"/>
                <a:gd name="T10" fmla="*/ 0 w 321"/>
                <a:gd name="T11" fmla="*/ 0 h 210"/>
                <a:gd name="T12" fmla="*/ 0 w 321"/>
                <a:gd name="T13" fmla="*/ 0 h 210"/>
                <a:gd name="T14" fmla="*/ 0 w 321"/>
                <a:gd name="T15" fmla="*/ 0 h 210"/>
                <a:gd name="T16" fmla="*/ 0 w 321"/>
                <a:gd name="T17" fmla="*/ 0 h 210"/>
                <a:gd name="T18" fmla="*/ 0 w 321"/>
                <a:gd name="T19" fmla="*/ 0 h 2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1"/>
                <a:gd name="T31" fmla="*/ 0 h 210"/>
                <a:gd name="T32" fmla="*/ 321 w 321"/>
                <a:gd name="T33" fmla="*/ 210 h 2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1" h="210">
                  <a:moveTo>
                    <a:pt x="0" y="99"/>
                  </a:moveTo>
                  <a:cubicBezTo>
                    <a:pt x="10" y="92"/>
                    <a:pt x="14" y="85"/>
                    <a:pt x="24" y="78"/>
                  </a:cubicBezTo>
                  <a:cubicBezTo>
                    <a:pt x="36" y="59"/>
                    <a:pt x="88" y="34"/>
                    <a:pt x="111" y="24"/>
                  </a:cubicBezTo>
                  <a:cubicBezTo>
                    <a:pt x="120" y="20"/>
                    <a:pt x="156" y="14"/>
                    <a:pt x="156" y="0"/>
                  </a:cubicBezTo>
                  <a:lnTo>
                    <a:pt x="321" y="111"/>
                  </a:lnTo>
                  <a:lnTo>
                    <a:pt x="291" y="114"/>
                  </a:lnTo>
                  <a:lnTo>
                    <a:pt x="294" y="204"/>
                  </a:lnTo>
                  <a:lnTo>
                    <a:pt x="42" y="210"/>
                  </a:lnTo>
                  <a:lnTo>
                    <a:pt x="42" y="111"/>
                  </a:lnTo>
                  <a:lnTo>
                    <a:pt x="0" y="99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rgbClr val="D1D4D7"/>
                </a:gs>
              </a:gsLst>
              <a:lin ang="5400000" scaled="1"/>
            </a:gradFill>
            <a:ln w="28575" algn="ctr">
              <a:solidFill>
                <a:schemeClr val="tx2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/>
            <a:p>
              <a:endParaRPr lang="de-DE"/>
            </a:p>
          </p:txBody>
        </p:sp>
        <p:sp>
          <p:nvSpPr>
            <p:cNvPr id="19538" name="Oval 85"/>
            <p:cNvSpPr>
              <a:spLocks noChangeArrowheads="1"/>
            </p:cNvSpPr>
            <p:nvPr/>
          </p:nvSpPr>
          <p:spPr bwMode="auto">
            <a:xfrm flipH="1">
              <a:off x="4969" y="2285"/>
              <a:ext cx="108" cy="9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D1D4D7"/>
                </a:gs>
              </a:gsLst>
              <a:lin ang="5400000" scaled="1"/>
            </a:gradFill>
            <a:ln w="28575" algn="ctr">
              <a:solidFill>
                <a:schemeClr val="tx2"/>
              </a:solidFill>
              <a:round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39" name="Freeform 86"/>
            <p:cNvSpPr>
              <a:spLocks/>
            </p:cNvSpPr>
            <p:nvPr/>
          </p:nvSpPr>
          <p:spPr bwMode="auto">
            <a:xfrm flipH="1">
              <a:off x="4942" y="2283"/>
              <a:ext cx="300" cy="167"/>
            </a:xfrm>
            <a:custGeom>
              <a:avLst/>
              <a:gdLst>
                <a:gd name="T0" fmla="*/ 0 w 438"/>
                <a:gd name="T1" fmla="*/ 2 h 213"/>
                <a:gd name="T2" fmla="*/ 1 w 438"/>
                <a:gd name="T3" fmla="*/ 2 h 213"/>
                <a:gd name="T4" fmla="*/ 1 w 438"/>
                <a:gd name="T5" fmla="*/ 2 h 213"/>
                <a:gd name="T6" fmla="*/ 1 w 438"/>
                <a:gd name="T7" fmla="*/ 2 h 213"/>
                <a:gd name="T8" fmla="*/ 1 w 438"/>
                <a:gd name="T9" fmla="*/ 2 h 213"/>
                <a:gd name="T10" fmla="*/ 1 w 438"/>
                <a:gd name="T11" fmla="*/ 2 h 213"/>
                <a:gd name="T12" fmla="*/ 1 w 438"/>
                <a:gd name="T13" fmla="*/ 2 h 213"/>
                <a:gd name="T14" fmla="*/ 1 w 438"/>
                <a:gd name="T15" fmla="*/ 2 h 213"/>
                <a:gd name="T16" fmla="*/ 1 w 438"/>
                <a:gd name="T17" fmla="*/ 2 h 213"/>
                <a:gd name="T18" fmla="*/ 1 w 438"/>
                <a:gd name="T19" fmla="*/ 2 h 213"/>
                <a:gd name="T20" fmla="*/ 1 w 438"/>
                <a:gd name="T21" fmla="*/ 2 h 213"/>
                <a:gd name="T22" fmla="*/ 1 w 438"/>
                <a:gd name="T23" fmla="*/ 2 h 213"/>
                <a:gd name="T24" fmla="*/ 1 w 438"/>
                <a:gd name="T25" fmla="*/ 2 h 213"/>
                <a:gd name="T26" fmla="*/ 1 w 438"/>
                <a:gd name="T27" fmla="*/ 2 h 213"/>
                <a:gd name="T28" fmla="*/ 1 w 438"/>
                <a:gd name="T29" fmla="*/ 2 h 213"/>
                <a:gd name="T30" fmla="*/ 1 w 438"/>
                <a:gd name="T31" fmla="*/ 2 h 213"/>
                <a:gd name="T32" fmla="*/ 1 w 438"/>
                <a:gd name="T33" fmla="*/ 2 h 213"/>
                <a:gd name="T34" fmla="*/ 1 w 438"/>
                <a:gd name="T35" fmla="*/ 2 h 213"/>
                <a:gd name="T36" fmla="*/ 1 w 438"/>
                <a:gd name="T37" fmla="*/ 2 h 213"/>
                <a:gd name="T38" fmla="*/ 1 w 438"/>
                <a:gd name="T39" fmla="*/ 2 h 213"/>
                <a:gd name="T40" fmla="*/ 1 w 438"/>
                <a:gd name="T41" fmla="*/ 2 h 2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8"/>
                <a:gd name="T64" fmla="*/ 0 h 213"/>
                <a:gd name="T65" fmla="*/ 438 w 438"/>
                <a:gd name="T66" fmla="*/ 213 h 2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8" h="213">
                  <a:moveTo>
                    <a:pt x="0" y="212"/>
                  </a:moveTo>
                  <a:lnTo>
                    <a:pt x="106" y="213"/>
                  </a:lnTo>
                  <a:lnTo>
                    <a:pt x="104" y="165"/>
                  </a:lnTo>
                  <a:lnTo>
                    <a:pt x="86" y="163"/>
                  </a:lnTo>
                  <a:lnTo>
                    <a:pt x="160" y="106"/>
                  </a:lnTo>
                  <a:lnTo>
                    <a:pt x="233" y="165"/>
                  </a:lnTo>
                  <a:lnTo>
                    <a:pt x="214" y="167"/>
                  </a:lnTo>
                  <a:lnTo>
                    <a:pt x="217" y="207"/>
                  </a:lnTo>
                  <a:lnTo>
                    <a:pt x="313" y="210"/>
                  </a:lnTo>
                  <a:lnTo>
                    <a:pt x="313" y="133"/>
                  </a:lnTo>
                  <a:cubicBezTo>
                    <a:pt x="306" y="117"/>
                    <a:pt x="282" y="128"/>
                    <a:pt x="270" y="119"/>
                  </a:cubicBezTo>
                  <a:cubicBezTo>
                    <a:pt x="258" y="110"/>
                    <a:pt x="246" y="94"/>
                    <a:pt x="243" y="80"/>
                  </a:cubicBezTo>
                  <a:cubicBezTo>
                    <a:pt x="240" y="67"/>
                    <a:pt x="244" y="48"/>
                    <a:pt x="252" y="36"/>
                  </a:cubicBezTo>
                  <a:cubicBezTo>
                    <a:pt x="260" y="23"/>
                    <a:pt x="272" y="9"/>
                    <a:pt x="288" y="5"/>
                  </a:cubicBezTo>
                  <a:cubicBezTo>
                    <a:pt x="304" y="1"/>
                    <a:pt x="321" y="0"/>
                    <a:pt x="341" y="4"/>
                  </a:cubicBezTo>
                  <a:cubicBezTo>
                    <a:pt x="361" y="8"/>
                    <a:pt x="379" y="30"/>
                    <a:pt x="388" y="41"/>
                  </a:cubicBezTo>
                  <a:cubicBezTo>
                    <a:pt x="398" y="54"/>
                    <a:pt x="399" y="71"/>
                    <a:pt x="396" y="83"/>
                  </a:cubicBezTo>
                  <a:cubicBezTo>
                    <a:pt x="392" y="96"/>
                    <a:pt x="382" y="107"/>
                    <a:pt x="371" y="115"/>
                  </a:cubicBezTo>
                  <a:cubicBezTo>
                    <a:pt x="360" y="123"/>
                    <a:pt x="334" y="116"/>
                    <a:pt x="328" y="132"/>
                  </a:cubicBezTo>
                  <a:lnTo>
                    <a:pt x="333" y="211"/>
                  </a:lnTo>
                  <a:lnTo>
                    <a:pt x="438" y="209"/>
                  </a:lnTo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rgbClr val="D1D4D7"/>
                </a:gs>
              </a:gsLst>
              <a:lin ang="5400000" scaled="1"/>
            </a:gradFill>
            <a:ln w="28575" algn="ctr">
              <a:solidFill>
                <a:schemeClr val="tx2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/>
            <a:p>
              <a:endParaRPr lang="de-DE"/>
            </a:p>
          </p:txBody>
        </p:sp>
        <p:sp>
          <p:nvSpPr>
            <p:cNvPr id="453" name="Freeform 88"/>
            <p:cNvSpPr>
              <a:spLocks/>
            </p:cNvSpPr>
            <p:nvPr/>
          </p:nvSpPr>
          <p:spPr bwMode="auto">
            <a:xfrm>
              <a:off x="5288" y="2370"/>
              <a:ext cx="101" cy="85"/>
            </a:xfrm>
            <a:custGeom>
              <a:avLst/>
              <a:gdLst>
                <a:gd name="T0" fmla="*/ 0 w 321"/>
                <a:gd name="T1" fmla="*/ 25 h 210"/>
                <a:gd name="T2" fmla="*/ 5 w 321"/>
                <a:gd name="T3" fmla="*/ 20 h 210"/>
                <a:gd name="T4" fmla="*/ 23 w 321"/>
                <a:gd name="T5" fmla="*/ 6 h 210"/>
                <a:gd name="T6" fmla="*/ 32 w 321"/>
                <a:gd name="T7" fmla="*/ 0 h 210"/>
                <a:gd name="T8" fmla="*/ 65 w 321"/>
                <a:gd name="T9" fmla="*/ 29 h 210"/>
                <a:gd name="T10" fmla="*/ 59 w 321"/>
                <a:gd name="T11" fmla="*/ 30 h 210"/>
                <a:gd name="T12" fmla="*/ 60 w 321"/>
                <a:gd name="T13" fmla="*/ 53 h 210"/>
                <a:gd name="T14" fmla="*/ 9 w 321"/>
                <a:gd name="T15" fmla="*/ 55 h 210"/>
                <a:gd name="T16" fmla="*/ 9 w 321"/>
                <a:gd name="T17" fmla="*/ 29 h 210"/>
                <a:gd name="T18" fmla="*/ 0 w 321"/>
                <a:gd name="T19" fmla="*/ 25 h 2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1"/>
                <a:gd name="T31" fmla="*/ 0 h 210"/>
                <a:gd name="T32" fmla="*/ 321 w 321"/>
                <a:gd name="T33" fmla="*/ 210 h 2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1" h="210">
                  <a:moveTo>
                    <a:pt x="0" y="99"/>
                  </a:moveTo>
                  <a:cubicBezTo>
                    <a:pt x="10" y="92"/>
                    <a:pt x="14" y="85"/>
                    <a:pt x="24" y="78"/>
                  </a:cubicBezTo>
                  <a:cubicBezTo>
                    <a:pt x="36" y="59"/>
                    <a:pt x="88" y="34"/>
                    <a:pt x="111" y="24"/>
                  </a:cubicBezTo>
                  <a:cubicBezTo>
                    <a:pt x="120" y="20"/>
                    <a:pt x="156" y="14"/>
                    <a:pt x="156" y="0"/>
                  </a:cubicBezTo>
                  <a:lnTo>
                    <a:pt x="321" y="111"/>
                  </a:lnTo>
                  <a:lnTo>
                    <a:pt x="291" y="114"/>
                  </a:lnTo>
                  <a:lnTo>
                    <a:pt x="294" y="204"/>
                  </a:lnTo>
                  <a:lnTo>
                    <a:pt x="42" y="210"/>
                  </a:lnTo>
                  <a:lnTo>
                    <a:pt x="42" y="111"/>
                  </a:lnTo>
                  <a:lnTo>
                    <a:pt x="0" y="99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fi-FI" sz="1400">
                <a:cs typeface="+mn-cs"/>
              </a:endParaRPr>
            </a:p>
          </p:txBody>
        </p:sp>
        <p:sp>
          <p:nvSpPr>
            <p:cNvPr id="19541" name="Oval 89"/>
            <p:cNvSpPr>
              <a:spLocks noChangeArrowheads="1"/>
            </p:cNvSpPr>
            <p:nvPr/>
          </p:nvSpPr>
          <p:spPr bwMode="auto">
            <a:xfrm>
              <a:off x="5395" y="2285"/>
              <a:ext cx="109" cy="9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D1D4D7"/>
                </a:gs>
              </a:gsLst>
              <a:lin ang="5400000" scaled="1"/>
            </a:gradFill>
            <a:ln w="28575" algn="ctr">
              <a:solidFill>
                <a:schemeClr val="tx2"/>
              </a:solidFill>
              <a:round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455" name="Freeform 90"/>
            <p:cNvSpPr>
              <a:spLocks/>
            </p:cNvSpPr>
            <p:nvPr/>
          </p:nvSpPr>
          <p:spPr bwMode="auto">
            <a:xfrm>
              <a:off x="5231" y="2283"/>
              <a:ext cx="300" cy="166"/>
            </a:xfrm>
            <a:custGeom>
              <a:avLst/>
              <a:gdLst>
                <a:gd name="T0" fmla="*/ 0 w 438"/>
                <a:gd name="T1" fmla="*/ 212 h 213"/>
                <a:gd name="T2" fmla="*/ 106 w 438"/>
                <a:gd name="T3" fmla="*/ 213 h 213"/>
                <a:gd name="T4" fmla="*/ 104 w 438"/>
                <a:gd name="T5" fmla="*/ 165 h 213"/>
                <a:gd name="T6" fmla="*/ 86 w 438"/>
                <a:gd name="T7" fmla="*/ 163 h 213"/>
                <a:gd name="T8" fmla="*/ 160 w 438"/>
                <a:gd name="T9" fmla="*/ 106 h 213"/>
                <a:gd name="T10" fmla="*/ 233 w 438"/>
                <a:gd name="T11" fmla="*/ 165 h 213"/>
                <a:gd name="T12" fmla="*/ 214 w 438"/>
                <a:gd name="T13" fmla="*/ 167 h 213"/>
                <a:gd name="T14" fmla="*/ 217 w 438"/>
                <a:gd name="T15" fmla="*/ 207 h 213"/>
                <a:gd name="T16" fmla="*/ 313 w 438"/>
                <a:gd name="T17" fmla="*/ 210 h 213"/>
                <a:gd name="T18" fmla="*/ 313 w 438"/>
                <a:gd name="T19" fmla="*/ 133 h 213"/>
                <a:gd name="T20" fmla="*/ 270 w 438"/>
                <a:gd name="T21" fmla="*/ 119 h 213"/>
                <a:gd name="T22" fmla="*/ 243 w 438"/>
                <a:gd name="T23" fmla="*/ 80 h 213"/>
                <a:gd name="T24" fmla="*/ 252 w 438"/>
                <a:gd name="T25" fmla="*/ 36 h 213"/>
                <a:gd name="T26" fmla="*/ 288 w 438"/>
                <a:gd name="T27" fmla="*/ 5 h 213"/>
                <a:gd name="T28" fmla="*/ 341 w 438"/>
                <a:gd name="T29" fmla="*/ 4 h 213"/>
                <a:gd name="T30" fmla="*/ 388 w 438"/>
                <a:gd name="T31" fmla="*/ 41 h 213"/>
                <a:gd name="T32" fmla="*/ 396 w 438"/>
                <a:gd name="T33" fmla="*/ 83 h 213"/>
                <a:gd name="T34" fmla="*/ 371 w 438"/>
                <a:gd name="T35" fmla="*/ 115 h 213"/>
                <a:gd name="T36" fmla="*/ 328 w 438"/>
                <a:gd name="T37" fmla="*/ 132 h 213"/>
                <a:gd name="T38" fmla="*/ 333 w 438"/>
                <a:gd name="T39" fmla="*/ 211 h 213"/>
                <a:gd name="T40" fmla="*/ 438 w 438"/>
                <a:gd name="T41" fmla="*/ 209 h 2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8"/>
                <a:gd name="T64" fmla="*/ 0 h 213"/>
                <a:gd name="T65" fmla="*/ 438 w 438"/>
                <a:gd name="T66" fmla="*/ 213 h 2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8" h="213">
                  <a:moveTo>
                    <a:pt x="0" y="212"/>
                  </a:moveTo>
                  <a:lnTo>
                    <a:pt x="106" y="213"/>
                  </a:lnTo>
                  <a:lnTo>
                    <a:pt x="104" y="165"/>
                  </a:lnTo>
                  <a:lnTo>
                    <a:pt x="86" y="163"/>
                  </a:lnTo>
                  <a:lnTo>
                    <a:pt x="160" y="106"/>
                  </a:lnTo>
                  <a:lnTo>
                    <a:pt x="233" y="165"/>
                  </a:lnTo>
                  <a:lnTo>
                    <a:pt x="214" y="167"/>
                  </a:lnTo>
                  <a:lnTo>
                    <a:pt x="217" y="207"/>
                  </a:lnTo>
                  <a:lnTo>
                    <a:pt x="313" y="210"/>
                  </a:lnTo>
                  <a:lnTo>
                    <a:pt x="313" y="133"/>
                  </a:lnTo>
                  <a:cubicBezTo>
                    <a:pt x="306" y="117"/>
                    <a:pt x="282" y="128"/>
                    <a:pt x="270" y="119"/>
                  </a:cubicBezTo>
                  <a:cubicBezTo>
                    <a:pt x="258" y="110"/>
                    <a:pt x="246" y="94"/>
                    <a:pt x="243" y="80"/>
                  </a:cubicBezTo>
                  <a:cubicBezTo>
                    <a:pt x="240" y="67"/>
                    <a:pt x="244" y="48"/>
                    <a:pt x="252" y="36"/>
                  </a:cubicBezTo>
                  <a:cubicBezTo>
                    <a:pt x="260" y="23"/>
                    <a:pt x="272" y="9"/>
                    <a:pt x="288" y="5"/>
                  </a:cubicBezTo>
                  <a:cubicBezTo>
                    <a:pt x="304" y="1"/>
                    <a:pt x="321" y="0"/>
                    <a:pt x="341" y="4"/>
                  </a:cubicBezTo>
                  <a:cubicBezTo>
                    <a:pt x="361" y="8"/>
                    <a:pt x="379" y="30"/>
                    <a:pt x="388" y="41"/>
                  </a:cubicBezTo>
                  <a:cubicBezTo>
                    <a:pt x="398" y="54"/>
                    <a:pt x="399" y="71"/>
                    <a:pt x="396" y="83"/>
                  </a:cubicBezTo>
                  <a:cubicBezTo>
                    <a:pt x="392" y="96"/>
                    <a:pt x="382" y="107"/>
                    <a:pt x="371" y="115"/>
                  </a:cubicBezTo>
                  <a:cubicBezTo>
                    <a:pt x="360" y="123"/>
                    <a:pt x="334" y="116"/>
                    <a:pt x="328" y="132"/>
                  </a:cubicBezTo>
                  <a:lnTo>
                    <a:pt x="333" y="211"/>
                  </a:lnTo>
                  <a:lnTo>
                    <a:pt x="438" y="209"/>
                  </a:lnTo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fi-FI" sz="1400">
                <a:cs typeface="+mn-cs"/>
              </a:endParaRPr>
            </a:p>
          </p:txBody>
        </p:sp>
        <p:sp>
          <p:nvSpPr>
            <p:cNvPr id="19543" name="Freeform 92"/>
            <p:cNvSpPr>
              <a:spLocks/>
            </p:cNvSpPr>
            <p:nvPr/>
          </p:nvSpPr>
          <p:spPr bwMode="auto">
            <a:xfrm flipH="1">
              <a:off x="4428" y="2370"/>
              <a:ext cx="100" cy="85"/>
            </a:xfrm>
            <a:custGeom>
              <a:avLst/>
              <a:gdLst>
                <a:gd name="T0" fmla="*/ 0 w 321"/>
                <a:gd name="T1" fmla="*/ 0 h 210"/>
                <a:gd name="T2" fmla="*/ 0 w 321"/>
                <a:gd name="T3" fmla="*/ 0 h 210"/>
                <a:gd name="T4" fmla="*/ 0 w 321"/>
                <a:gd name="T5" fmla="*/ 0 h 210"/>
                <a:gd name="T6" fmla="*/ 0 w 321"/>
                <a:gd name="T7" fmla="*/ 0 h 210"/>
                <a:gd name="T8" fmla="*/ 0 w 321"/>
                <a:gd name="T9" fmla="*/ 0 h 210"/>
                <a:gd name="T10" fmla="*/ 0 w 321"/>
                <a:gd name="T11" fmla="*/ 0 h 210"/>
                <a:gd name="T12" fmla="*/ 0 w 321"/>
                <a:gd name="T13" fmla="*/ 0 h 210"/>
                <a:gd name="T14" fmla="*/ 0 w 321"/>
                <a:gd name="T15" fmla="*/ 0 h 210"/>
                <a:gd name="T16" fmla="*/ 0 w 321"/>
                <a:gd name="T17" fmla="*/ 0 h 210"/>
                <a:gd name="T18" fmla="*/ 0 w 321"/>
                <a:gd name="T19" fmla="*/ 0 h 2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1"/>
                <a:gd name="T31" fmla="*/ 0 h 210"/>
                <a:gd name="T32" fmla="*/ 321 w 321"/>
                <a:gd name="T33" fmla="*/ 210 h 2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1" h="210">
                  <a:moveTo>
                    <a:pt x="0" y="99"/>
                  </a:moveTo>
                  <a:cubicBezTo>
                    <a:pt x="10" y="92"/>
                    <a:pt x="14" y="85"/>
                    <a:pt x="24" y="78"/>
                  </a:cubicBezTo>
                  <a:cubicBezTo>
                    <a:pt x="36" y="59"/>
                    <a:pt x="88" y="34"/>
                    <a:pt x="111" y="24"/>
                  </a:cubicBezTo>
                  <a:cubicBezTo>
                    <a:pt x="120" y="20"/>
                    <a:pt x="156" y="14"/>
                    <a:pt x="156" y="0"/>
                  </a:cubicBezTo>
                  <a:lnTo>
                    <a:pt x="321" y="111"/>
                  </a:lnTo>
                  <a:lnTo>
                    <a:pt x="291" y="114"/>
                  </a:lnTo>
                  <a:lnTo>
                    <a:pt x="294" y="204"/>
                  </a:lnTo>
                  <a:lnTo>
                    <a:pt x="42" y="210"/>
                  </a:lnTo>
                  <a:lnTo>
                    <a:pt x="42" y="111"/>
                  </a:lnTo>
                  <a:lnTo>
                    <a:pt x="0" y="99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rgbClr val="D1D4D7"/>
                </a:gs>
              </a:gsLst>
              <a:lin ang="5400000" scaled="1"/>
            </a:gradFill>
            <a:ln w="28575" algn="ctr">
              <a:solidFill>
                <a:schemeClr val="tx2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/>
            <a:p>
              <a:endParaRPr lang="de-DE"/>
            </a:p>
          </p:txBody>
        </p:sp>
        <p:sp>
          <p:nvSpPr>
            <p:cNvPr id="19544" name="Oval 93"/>
            <p:cNvSpPr>
              <a:spLocks noChangeArrowheads="1"/>
            </p:cNvSpPr>
            <p:nvPr/>
          </p:nvSpPr>
          <p:spPr bwMode="auto">
            <a:xfrm flipH="1">
              <a:off x="4313" y="2285"/>
              <a:ext cx="108" cy="9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D1D4D7"/>
                </a:gs>
              </a:gsLst>
              <a:lin ang="5400000" scaled="1"/>
            </a:gradFill>
            <a:ln w="28575" algn="ctr">
              <a:solidFill>
                <a:schemeClr val="tx2"/>
              </a:solidFill>
              <a:round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45" name="Freeform 94"/>
            <p:cNvSpPr>
              <a:spLocks/>
            </p:cNvSpPr>
            <p:nvPr/>
          </p:nvSpPr>
          <p:spPr bwMode="auto">
            <a:xfrm flipH="1">
              <a:off x="4282" y="2290"/>
              <a:ext cx="300" cy="167"/>
            </a:xfrm>
            <a:custGeom>
              <a:avLst/>
              <a:gdLst>
                <a:gd name="T0" fmla="*/ 0 w 438"/>
                <a:gd name="T1" fmla="*/ 2 h 213"/>
                <a:gd name="T2" fmla="*/ 1 w 438"/>
                <a:gd name="T3" fmla="*/ 2 h 213"/>
                <a:gd name="T4" fmla="*/ 1 w 438"/>
                <a:gd name="T5" fmla="*/ 2 h 213"/>
                <a:gd name="T6" fmla="*/ 1 w 438"/>
                <a:gd name="T7" fmla="*/ 2 h 213"/>
                <a:gd name="T8" fmla="*/ 1 w 438"/>
                <a:gd name="T9" fmla="*/ 2 h 213"/>
                <a:gd name="T10" fmla="*/ 1 w 438"/>
                <a:gd name="T11" fmla="*/ 2 h 213"/>
                <a:gd name="T12" fmla="*/ 1 w 438"/>
                <a:gd name="T13" fmla="*/ 2 h 213"/>
                <a:gd name="T14" fmla="*/ 1 w 438"/>
                <a:gd name="T15" fmla="*/ 2 h 213"/>
                <a:gd name="T16" fmla="*/ 1 w 438"/>
                <a:gd name="T17" fmla="*/ 2 h 213"/>
                <a:gd name="T18" fmla="*/ 1 w 438"/>
                <a:gd name="T19" fmla="*/ 2 h 213"/>
                <a:gd name="T20" fmla="*/ 1 w 438"/>
                <a:gd name="T21" fmla="*/ 2 h 213"/>
                <a:gd name="T22" fmla="*/ 1 w 438"/>
                <a:gd name="T23" fmla="*/ 2 h 213"/>
                <a:gd name="T24" fmla="*/ 1 w 438"/>
                <a:gd name="T25" fmla="*/ 2 h 213"/>
                <a:gd name="T26" fmla="*/ 1 w 438"/>
                <a:gd name="T27" fmla="*/ 2 h 213"/>
                <a:gd name="T28" fmla="*/ 1 w 438"/>
                <a:gd name="T29" fmla="*/ 2 h 213"/>
                <a:gd name="T30" fmla="*/ 1 w 438"/>
                <a:gd name="T31" fmla="*/ 2 h 213"/>
                <a:gd name="T32" fmla="*/ 1 w 438"/>
                <a:gd name="T33" fmla="*/ 2 h 213"/>
                <a:gd name="T34" fmla="*/ 1 w 438"/>
                <a:gd name="T35" fmla="*/ 2 h 213"/>
                <a:gd name="T36" fmla="*/ 1 w 438"/>
                <a:gd name="T37" fmla="*/ 2 h 213"/>
                <a:gd name="T38" fmla="*/ 1 w 438"/>
                <a:gd name="T39" fmla="*/ 2 h 213"/>
                <a:gd name="T40" fmla="*/ 1 w 438"/>
                <a:gd name="T41" fmla="*/ 2 h 2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8"/>
                <a:gd name="T64" fmla="*/ 0 h 213"/>
                <a:gd name="T65" fmla="*/ 438 w 438"/>
                <a:gd name="T66" fmla="*/ 213 h 2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8" h="213">
                  <a:moveTo>
                    <a:pt x="0" y="212"/>
                  </a:moveTo>
                  <a:lnTo>
                    <a:pt x="106" y="213"/>
                  </a:lnTo>
                  <a:lnTo>
                    <a:pt x="104" y="165"/>
                  </a:lnTo>
                  <a:lnTo>
                    <a:pt x="86" y="163"/>
                  </a:lnTo>
                  <a:lnTo>
                    <a:pt x="160" y="106"/>
                  </a:lnTo>
                  <a:lnTo>
                    <a:pt x="233" y="165"/>
                  </a:lnTo>
                  <a:lnTo>
                    <a:pt x="214" y="167"/>
                  </a:lnTo>
                  <a:lnTo>
                    <a:pt x="217" y="207"/>
                  </a:lnTo>
                  <a:lnTo>
                    <a:pt x="313" y="210"/>
                  </a:lnTo>
                  <a:lnTo>
                    <a:pt x="313" y="133"/>
                  </a:lnTo>
                  <a:cubicBezTo>
                    <a:pt x="306" y="117"/>
                    <a:pt x="282" y="128"/>
                    <a:pt x="270" y="119"/>
                  </a:cubicBezTo>
                  <a:cubicBezTo>
                    <a:pt x="258" y="110"/>
                    <a:pt x="246" y="94"/>
                    <a:pt x="243" y="80"/>
                  </a:cubicBezTo>
                  <a:cubicBezTo>
                    <a:pt x="240" y="67"/>
                    <a:pt x="244" y="48"/>
                    <a:pt x="252" y="36"/>
                  </a:cubicBezTo>
                  <a:cubicBezTo>
                    <a:pt x="260" y="23"/>
                    <a:pt x="272" y="9"/>
                    <a:pt x="288" y="5"/>
                  </a:cubicBezTo>
                  <a:cubicBezTo>
                    <a:pt x="304" y="1"/>
                    <a:pt x="321" y="0"/>
                    <a:pt x="341" y="4"/>
                  </a:cubicBezTo>
                  <a:cubicBezTo>
                    <a:pt x="361" y="8"/>
                    <a:pt x="379" y="30"/>
                    <a:pt x="388" y="41"/>
                  </a:cubicBezTo>
                  <a:cubicBezTo>
                    <a:pt x="398" y="54"/>
                    <a:pt x="399" y="71"/>
                    <a:pt x="396" y="83"/>
                  </a:cubicBezTo>
                  <a:cubicBezTo>
                    <a:pt x="392" y="96"/>
                    <a:pt x="382" y="107"/>
                    <a:pt x="371" y="115"/>
                  </a:cubicBezTo>
                  <a:cubicBezTo>
                    <a:pt x="360" y="123"/>
                    <a:pt x="334" y="116"/>
                    <a:pt x="328" y="132"/>
                  </a:cubicBezTo>
                  <a:lnTo>
                    <a:pt x="333" y="211"/>
                  </a:lnTo>
                  <a:lnTo>
                    <a:pt x="438" y="209"/>
                  </a:lnTo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rgbClr val="D1D4D7"/>
                </a:gs>
              </a:gsLst>
              <a:lin ang="5400000" scaled="1"/>
            </a:gradFill>
            <a:ln w="28575" algn="ctr">
              <a:solidFill>
                <a:schemeClr val="tx2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/>
            <a:p>
              <a:endParaRPr lang="de-DE"/>
            </a:p>
          </p:txBody>
        </p:sp>
        <p:sp>
          <p:nvSpPr>
            <p:cNvPr id="19546" name="Oval 114"/>
            <p:cNvSpPr>
              <a:spLocks noChangeArrowheads="1"/>
            </p:cNvSpPr>
            <p:nvPr/>
          </p:nvSpPr>
          <p:spPr bwMode="auto">
            <a:xfrm>
              <a:off x="5311" y="2435"/>
              <a:ext cx="66" cy="30"/>
            </a:xfrm>
            <a:prstGeom prst="ellipse">
              <a:avLst/>
            </a:prstGeom>
            <a:gradFill rotWithShape="1">
              <a:gsLst>
                <a:gs pos="0">
                  <a:srgbClr val="EDEDEF"/>
                </a:gs>
                <a:gs pos="100000">
                  <a:schemeClr val="folHlink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89990" tIns="89990" rIns="89990" bIns="89990" anchor="ctr"/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47" name="Rectangle 15"/>
            <p:cNvSpPr>
              <a:spLocks noChangeArrowheads="1"/>
            </p:cNvSpPr>
            <p:nvPr/>
          </p:nvSpPr>
          <p:spPr bwMode="auto">
            <a:xfrm>
              <a:off x="4094" y="2027"/>
              <a:ext cx="11" cy="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48" name="Rectangle 17"/>
            <p:cNvSpPr>
              <a:spLocks noChangeArrowheads="1"/>
            </p:cNvSpPr>
            <p:nvPr/>
          </p:nvSpPr>
          <p:spPr bwMode="auto">
            <a:xfrm>
              <a:off x="4214" y="2225"/>
              <a:ext cx="11" cy="21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49" name="Rectangle 20"/>
            <p:cNvSpPr>
              <a:spLocks noChangeArrowheads="1"/>
            </p:cNvSpPr>
            <p:nvPr/>
          </p:nvSpPr>
          <p:spPr bwMode="auto">
            <a:xfrm>
              <a:off x="4123" y="2293"/>
              <a:ext cx="12" cy="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50" name="Rectangle 24"/>
            <p:cNvSpPr>
              <a:spLocks noChangeArrowheads="1"/>
            </p:cNvSpPr>
            <p:nvPr/>
          </p:nvSpPr>
          <p:spPr bwMode="auto">
            <a:xfrm>
              <a:off x="4216" y="2266"/>
              <a:ext cx="10" cy="22"/>
            </a:xfrm>
            <a:prstGeom prst="rect">
              <a:avLst/>
            </a:prstGeom>
            <a:solidFill>
              <a:srgbClr val="D6D6D6"/>
            </a:solidFill>
            <a:ln w="9525" algn="ctr">
              <a:noFill/>
              <a:miter lim="800000"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51" name="Rectangle 25"/>
            <p:cNvSpPr>
              <a:spLocks noChangeArrowheads="1"/>
            </p:cNvSpPr>
            <p:nvPr/>
          </p:nvSpPr>
          <p:spPr bwMode="auto">
            <a:xfrm>
              <a:off x="4094" y="2070"/>
              <a:ext cx="11" cy="20"/>
            </a:xfrm>
            <a:prstGeom prst="rect">
              <a:avLst/>
            </a:prstGeom>
            <a:solidFill>
              <a:srgbClr val="D6D6D6"/>
            </a:solidFill>
            <a:ln w="9525" algn="ctr">
              <a:noFill/>
              <a:miter lim="800000"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444" name="Freeform 77"/>
            <p:cNvSpPr>
              <a:spLocks/>
            </p:cNvSpPr>
            <p:nvPr/>
          </p:nvSpPr>
          <p:spPr bwMode="auto">
            <a:xfrm>
              <a:off x="4597" y="2420"/>
              <a:ext cx="99" cy="84"/>
            </a:xfrm>
            <a:custGeom>
              <a:avLst/>
              <a:gdLst>
                <a:gd name="T0" fmla="*/ 0 w 321"/>
                <a:gd name="T1" fmla="*/ 25 h 210"/>
                <a:gd name="T2" fmla="*/ 5 w 321"/>
                <a:gd name="T3" fmla="*/ 20 h 210"/>
                <a:gd name="T4" fmla="*/ 23 w 321"/>
                <a:gd name="T5" fmla="*/ 6 h 210"/>
                <a:gd name="T6" fmla="*/ 32 w 321"/>
                <a:gd name="T7" fmla="*/ 0 h 210"/>
                <a:gd name="T8" fmla="*/ 65 w 321"/>
                <a:gd name="T9" fmla="*/ 29 h 210"/>
                <a:gd name="T10" fmla="*/ 59 w 321"/>
                <a:gd name="T11" fmla="*/ 30 h 210"/>
                <a:gd name="T12" fmla="*/ 60 w 321"/>
                <a:gd name="T13" fmla="*/ 53 h 210"/>
                <a:gd name="T14" fmla="*/ 9 w 321"/>
                <a:gd name="T15" fmla="*/ 55 h 210"/>
                <a:gd name="T16" fmla="*/ 9 w 321"/>
                <a:gd name="T17" fmla="*/ 29 h 210"/>
                <a:gd name="T18" fmla="*/ 0 w 321"/>
                <a:gd name="T19" fmla="*/ 25 h 2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1"/>
                <a:gd name="T31" fmla="*/ 0 h 210"/>
                <a:gd name="T32" fmla="*/ 321 w 321"/>
                <a:gd name="T33" fmla="*/ 210 h 2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1" h="210">
                  <a:moveTo>
                    <a:pt x="0" y="99"/>
                  </a:moveTo>
                  <a:cubicBezTo>
                    <a:pt x="10" y="92"/>
                    <a:pt x="14" y="85"/>
                    <a:pt x="24" y="78"/>
                  </a:cubicBezTo>
                  <a:cubicBezTo>
                    <a:pt x="36" y="59"/>
                    <a:pt x="88" y="34"/>
                    <a:pt x="111" y="24"/>
                  </a:cubicBezTo>
                  <a:cubicBezTo>
                    <a:pt x="120" y="20"/>
                    <a:pt x="156" y="14"/>
                    <a:pt x="156" y="0"/>
                  </a:cubicBezTo>
                  <a:lnTo>
                    <a:pt x="321" y="111"/>
                  </a:lnTo>
                  <a:lnTo>
                    <a:pt x="291" y="114"/>
                  </a:lnTo>
                  <a:lnTo>
                    <a:pt x="294" y="204"/>
                  </a:lnTo>
                  <a:lnTo>
                    <a:pt x="42" y="210"/>
                  </a:lnTo>
                  <a:lnTo>
                    <a:pt x="42" y="111"/>
                  </a:lnTo>
                  <a:lnTo>
                    <a:pt x="0" y="99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fi-FI" sz="1400">
                <a:cs typeface="+mn-cs"/>
              </a:endParaRPr>
            </a:p>
          </p:txBody>
        </p:sp>
        <p:sp>
          <p:nvSpPr>
            <p:cNvPr id="19553" name="Oval 78"/>
            <p:cNvSpPr>
              <a:spLocks noChangeArrowheads="1"/>
            </p:cNvSpPr>
            <p:nvPr/>
          </p:nvSpPr>
          <p:spPr bwMode="auto">
            <a:xfrm>
              <a:off x="4705" y="2334"/>
              <a:ext cx="108" cy="97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D1D4D7"/>
                </a:gs>
              </a:gsLst>
              <a:lin ang="5400000" scaled="1"/>
            </a:gradFill>
            <a:ln w="28575" algn="ctr">
              <a:solidFill>
                <a:schemeClr val="tx2"/>
              </a:solidFill>
              <a:round/>
              <a:headEnd/>
              <a:tailEnd/>
            </a:ln>
          </p:spPr>
          <p:txBody>
            <a:bodyPr lIns="90478" tIns="44446" rIns="90478" bIns="44446" anchor="ctr"/>
            <a:lstStyle/>
            <a:p>
              <a:pPr algn="ctr" defTabSz="91281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449" name="Freeform 82"/>
            <p:cNvSpPr>
              <a:spLocks/>
            </p:cNvSpPr>
            <p:nvPr/>
          </p:nvSpPr>
          <p:spPr bwMode="auto">
            <a:xfrm>
              <a:off x="3724" y="2334"/>
              <a:ext cx="1245" cy="169"/>
            </a:xfrm>
            <a:custGeom>
              <a:avLst/>
              <a:gdLst>
                <a:gd name="T0" fmla="*/ 0 w 1802"/>
                <a:gd name="T1" fmla="*/ 208 h 213"/>
                <a:gd name="T2" fmla="*/ 1288 w 1802"/>
                <a:gd name="T3" fmla="*/ 213 h 213"/>
                <a:gd name="T4" fmla="*/ 1286 w 1802"/>
                <a:gd name="T5" fmla="*/ 165 h 213"/>
                <a:gd name="T6" fmla="*/ 1268 w 1802"/>
                <a:gd name="T7" fmla="*/ 163 h 213"/>
                <a:gd name="T8" fmla="*/ 1342 w 1802"/>
                <a:gd name="T9" fmla="*/ 106 h 213"/>
                <a:gd name="T10" fmla="*/ 1415 w 1802"/>
                <a:gd name="T11" fmla="*/ 165 h 213"/>
                <a:gd name="T12" fmla="*/ 1396 w 1802"/>
                <a:gd name="T13" fmla="*/ 167 h 213"/>
                <a:gd name="T14" fmla="*/ 1399 w 1802"/>
                <a:gd name="T15" fmla="*/ 207 h 213"/>
                <a:gd name="T16" fmla="*/ 1495 w 1802"/>
                <a:gd name="T17" fmla="*/ 210 h 213"/>
                <a:gd name="T18" fmla="*/ 1495 w 1802"/>
                <a:gd name="T19" fmla="*/ 133 h 213"/>
                <a:gd name="T20" fmla="*/ 1452 w 1802"/>
                <a:gd name="T21" fmla="*/ 119 h 213"/>
                <a:gd name="T22" fmla="*/ 1425 w 1802"/>
                <a:gd name="T23" fmla="*/ 80 h 213"/>
                <a:gd name="T24" fmla="*/ 1434 w 1802"/>
                <a:gd name="T25" fmla="*/ 36 h 213"/>
                <a:gd name="T26" fmla="*/ 1470 w 1802"/>
                <a:gd name="T27" fmla="*/ 5 h 213"/>
                <a:gd name="T28" fmla="*/ 1523 w 1802"/>
                <a:gd name="T29" fmla="*/ 4 h 213"/>
                <a:gd name="T30" fmla="*/ 1570 w 1802"/>
                <a:gd name="T31" fmla="*/ 41 h 213"/>
                <a:gd name="T32" fmla="*/ 1578 w 1802"/>
                <a:gd name="T33" fmla="*/ 83 h 213"/>
                <a:gd name="T34" fmla="*/ 1553 w 1802"/>
                <a:gd name="T35" fmla="*/ 115 h 213"/>
                <a:gd name="T36" fmla="*/ 1510 w 1802"/>
                <a:gd name="T37" fmla="*/ 132 h 213"/>
                <a:gd name="T38" fmla="*/ 1515 w 1802"/>
                <a:gd name="T39" fmla="*/ 211 h 213"/>
                <a:gd name="T40" fmla="*/ 1802 w 1802"/>
                <a:gd name="T41" fmla="*/ 210 h 2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2"/>
                <a:gd name="T64" fmla="*/ 0 h 213"/>
                <a:gd name="T65" fmla="*/ 1802 w 1802"/>
                <a:gd name="T66" fmla="*/ 213 h 2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2" h="213">
                  <a:moveTo>
                    <a:pt x="0" y="208"/>
                  </a:moveTo>
                  <a:lnTo>
                    <a:pt x="1288" y="213"/>
                  </a:lnTo>
                  <a:lnTo>
                    <a:pt x="1286" y="165"/>
                  </a:lnTo>
                  <a:lnTo>
                    <a:pt x="1268" y="163"/>
                  </a:lnTo>
                  <a:lnTo>
                    <a:pt x="1342" y="106"/>
                  </a:lnTo>
                  <a:lnTo>
                    <a:pt x="1415" y="165"/>
                  </a:lnTo>
                  <a:lnTo>
                    <a:pt x="1396" y="167"/>
                  </a:lnTo>
                  <a:lnTo>
                    <a:pt x="1399" y="207"/>
                  </a:lnTo>
                  <a:lnTo>
                    <a:pt x="1495" y="210"/>
                  </a:lnTo>
                  <a:lnTo>
                    <a:pt x="1495" y="133"/>
                  </a:lnTo>
                  <a:cubicBezTo>
                    <a:pt x="1488" y="117"/>
                    <a:pt x="1464" y="128"/>
                    <a:pt x="1452" y="119"/>
                  </a:cubicBezTo>
                  <a:cubicBezTo>
                    <a:pt x="1440" y="110"/>
                    <a:pt x="1428" y="94"/>
                    <a:pt x="1425" y="80"/>
                  </a:cubicBezTo>
                  <a:cubicBezTo>
                    <a:pt x="1422" y="67"/>
                    <a:pt x="1426" y="48"/>
                    <a:pt x="1434" y="36"/>
                  </a:cubicBezTo>
                  <a:cubicBezTo>
                    <a:pt x="1442" y="23"/>
                    <a:pt x="1454" y="9"/>
                    <a:pt x="1470" y="5"/>
                  </a:cubicBezTo>
                  <a:cubicBezTo>
                    <a:pt x="1486" y="1"/>
                    <a:pt x="1503" y="0"/>
                    <a:pt x="1523" y="4"/>
                  </a:cubicBezTo>
                  <a:cubicBezTo>
                    <a:pt x="1543" y="8"/>
                    <a:pt x="1561" y="30"/>
                    <a:pt x="1570" y="41"/>
                  </a:cubicBezTo>
                  <a:cubicBezTo>
                    <a:pt x="1580" y="54"/>
                    <a:pt x="1581" y="71"/>
                    <a:pt x="1578" y="83"/>
                  </a:cubicBezTo>
                  <a:cubicBezTo>
                    <a:pt x="1574" y="96"/>
                    <a:pt x="1564" y="107"/>
                    <a:pt x="1553" y="115"/>
                  </a:cubicBezTo>
                  <a:cubicBezTo>
                    <a:pt x="1542" y="123"/>
                    <a:pt x="1516" y="116"/>
                    <a:pt x="1510" y="132"/>
                  </a:cubicBezTo>
                  <a:lnTo>
                    <a:pt x="1515" y="211"/>
                  </a:lnTo>
                  <a:lnTo>
                    <a:pt x="1802" y="210"/>
                  </a:lnTo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  <a:defRPr/>
              </a:pPr>
              <a:endParaRPr lang="fi-FI" sz="1400">
                <a:cs typeface="+mn-cs"/>
              </a:endParaRPr>
            </a:p>
          </p:txBody>
        </p:sp>
        <p:sp>
          <p:nvSpPr>
            <p:cNvPr id="19555" name="Oval 115"/>
            <p:cNvSpPr>
              <a:spLocks noChangeArrowheads="1"/>
            </p:cNvSpPr>
            <p:nvPr/>
          </p:nvSpPr>
          <p:spPr bwMode="auto">
            <a:xfrm>
              <a:off x="5323" y="2526"/>
              <a:ext cx="66" cy="29"/>
            </a:xfrm>
            <a:prstGeom prst="ellipse">
              <a:avLst/>
            </a:prstGeom>
            <a:gradFill rotWithShape="1">
              <a:gsLst>
                <a:gs pos="0">
                  <a:srgbClr val="EDEDEF"/>
                </a:gs>
                <a:gs pos="100000">
                  <a:schemeClr val="folHlink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89990" tIns="89990" rIns="89990" bIns="89990" anchor="ctr"/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56" name="Oval 135"/>
            <p:cNvSpPr>
              <a:spLocks noChangeArrowheads="1"/>
            </p:cNvSpPr>
            <p:nvPr/>
          </p:nvSpPr>
          <p:spPr bwMode="auto">
            <a:xfrm>
              <a:off x="4623" y="2433"/>
              <a:ext cx="66" cy="29"/>
            </a:xfrm>
            <a:prstGeom prst="ellipse">
              <a:avLst/>
            </a:prstGeom>
            <a:gradFill rotWithShape="1">
              <a:gsLst>
                <a:gs pos="0">
                  <a:srgbClr val="EDEDEF"/>
                </a:gs>
                <a:gs pos="100000">
                  <a:schemeClr val="folHlink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89990" tIns="89990" rIns="89990" bIns="89990" anchor="ctr"/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  <p:sp>
          <p:nvSpPr>
            <p:cNvPr id="19557" name="Freeform 84"/>
            <p:cNvSpPr>
              <a:spLocks/>
            </p:cNvSpPr>
            <p:nvPr/>
          </p:nvSpPr>
          <p:spPr bwMode="auto">
            <a:xfrm flipH="1">
              <a:off x="5183" y="2456"/>
              <a:ext cx="99" cy="85"/>
            </a:xfrm>
            <a:custGeom>
              <a:avLst/>
              <a:gdLst>
                <a:gd name="T0" fmla="*/ 0 w 321"/>
                <a:gd name="T1" fmla="*/ 0 h 210"/>
                <a:gd name="T2" fmla="*/ 0 w 321"/>
                <a:gd name="T3" fmla="*/ 0 h 210"/>
                <a:gd name="T4" fmla="*/ 0 w 321"/>
                <a:gd name="T5" fmla="*/ 0 h 210"/>
                <a:gd name="T6" fmla="*/ 0 w 321"/>
                <a:gd name="T7" fmla="*/ 0 h 210"/>
                <a:gd name="T8" fmla="*/ 0 w 321"/>
                <a:gd name="T9" fmla="*/ 0 h 210"/>
                <a:gd name="T10" fmla="*/ 0 w 321"/>
                <a:gd name="T11" fmla="*/ 0 h 210"/>
                <a:gd name="T12" fmla="*/ 0 w 321"/>
                <a:gd name="T13" fmla="*/ 0 h 210"/>
                <a:gd name="T14" fmla="*/ 0 w 321"/>
                <a:gd name="T15" fmla="*/ 0 h 210"/>
                <a:gd name="T16" fmla="*/ 0 w 321"/>
                <a:gd name="T17" fmla="*/ 0 h 210"/>
                <a:gd name="T18" fmla="*/ 0 w 321"/>
                <a:gd name="T19" fmla="*/ 0 h 2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1"/>
                <a:gd name="T31" fmla="*/ 0 h 210"/>
                <a:gd name="T32" fmla="*/ 321 w 321"/>
                <a:gd name="T33" fmla="*/ 210 h 2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1" h="210">
                  <a:moveTo>
                    <a:pt x="0" y="99"/>
                  </a:moveTo>
                  <a:cubicBezTo>
                    <a:pt x="10" y="92"/>
                    <a:pt x="14" y="85"/>
                    <a:pt x="24" y="78"/>
                  </a:cubicBezTo>
                  <a:cubicBezTo>
                    <a:pt x="36" y="59"/>
                    <a:pt x="88" y="34"/>
                    <a:pt x="111" y="24"/>
                  </a:cubicBezTo>
                  <a:cubicBezTo>
                    <a:pt x="120" y="20"/>
                    <a:pt x="156" y="14"/>
                    <a:pt x="156" y="0"/>
                  </a:cubicBezTo>
                  <a:lnTo>
                    <a:pt x="321" y="111"/>
                  </a:lnTo>
                  <a:lnTo>
                    <a:pt x="291" y="114"/>
                  </a:lnTo>
                  <a:lnTo>
                    <a:pt x="294" y="204"/>
                  </a:lnTo>
                  <a:lnTo>
                    <a:pt x="42" y="210"/>
                  </a:lnTo>
                  <a:lnTo>
                    <a:pt x="42" y="111"/>
                  </a:lnTo>
                  <a:lnTo>
                    <a:pt x="0" y="99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rgbClr val="D1D4D7"/>
                </a:gs>
              </a:gsLst>
              <a:lin ang="5400000" scaled="1"/>
            </a:gradFill>
            <a:ln w="28575" algn="ctr">
              <a:solidFill>
                <a:schemeClr val="tx2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/>
            <a:p>
              <a:endParaRPr lang="de-DE"/>
            </a:p>
          </p:txBody>
        </p:sp>
        <p:sp>
          <p:nvSpPr>
            <p:cNvPr id="19558" name="Oval 115"/>
            <p:cNvSpPr>
              <a:spLocks noChangeArrowheads="1"/>
            </p:cNvSpPr>
            <p:nvPr/>
          </p:nvSpPr>
          <p:spPr bwMode="auto">
            <a:xfrm>
              <a:off x="5199" y="2512"/>
              <a:ext cx="66" cy="29"/>
            </a:xfrm>
            <a:prstGeom prst="ellipse">
              <a:avLst/>
            </a:prstGeom>
            <a:gradFill rotWithShape="1">
              <a:gsLst>
                <a:gs pos="0">
                  <a:srgbClr val="EDEDEF"/>
                </a:gs>
                <a:gs pos="100000">
                  <a:schemeClr val="folHlink"/>
                </a:gs>
              </a:gsLst>
              <a:lin ang="54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lIns="89990" tIns="89990" rIns="89990" bIns="89990" anchor="ctr"/>
            <a:lstStyle/>
            <a:p>
              <a:pPr algn="ctr" defTabSz="762000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fi-FI" sz="1400">
                <a:solidFill>
                  <a:srgbClr val="4D4D4D"/>
                </a:solidFill>
                <a:ea typeface="宋体" pitchFamily="2" charset="-122"/>
              </a:endParaRPr>
            </a:p>
          </p:txBody>
        </p:sp>
      </p:grpSp>
      <p:sp>
        <p:nvSpPr>
          <p:cNvPr id="19473" name="AutoShape 69"/>
          <p:cNvSpPr>
            <a:spLocks noChangeArrowheads="1"/>
          </p:cNvSpPr>
          <p:nvPr/>
        </p:nvSpPr>
        <p:spPr bwMode="auto">
          <a:xfrm>
            <a:off x="3348869" y="1806326"/>
            <a:ext cx="1149350" cy="3168650"/>
          </a:xfrm>
          <a:prstGeom prst="roundRect">
            <a:avLst>
              <a:gd name="adj" fmla="val 8056"/>
            </a:avLst>
          </a:prstGeom>
          <a:solidFill>
            <a:schemeClr val="bg1">
              <a:alpha val="59999"/>
            </a:schemeClr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buClr>
                <a:schemeClr val="accent1"/>
              </a:buClr>
            </a:pPr>
            <a:endParaRPr lang="en-US" sz="1100" b="1">
              <a:ea typeface="宋体" pitchFamily="2" charset="-122"/>
            </a:endParaRPr>
          </a:p>
        </p:txBody>
      </p:sp>
      <p:sp>
        <p:nvSpPr>
          <p:cNvPr id="19474" name="AutoShape 70"/>
          <p:cNvSpPr>
            <a:spLocks noChangeArrowheads="1"/>
          </p:cNvSpPr>
          <p:nvPr/>
        </p:nvSpPr>
        <p:spPr bwMode="auto">
          <a:xfrm>
            <a:off x="6681031" y="1806326"/>
            <a:ext cx="1203325" cy="3168650"/>
          </a:xfrm>
          <a:prstGeom prst="roundRect">
            <a:avLst>
              <a:gd name="adj" fmla="val 7861"/>
            </a:avLst>
          </a:prstGeom>
          <a:solidFill>
            <a:schemeClr val="bg1">
              <a:alpha val="59999"/>
            </a:schemeClr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buClr>
                <a:schemeClr val="accent1"/>
              </a:buClr>
            </a:pPr>
            <a:endParaRPr lang="en-US" sz="1100" b="1">
              <a:ea typeface="宋体" pitchFamily="2" charset="-122"/>
            </a:endParaRPr>
          </a:p>
        </p:txBody>
      </p:sp>
      <p:sp>
        <p:nvSpPr>
          <p:cNvPr id="19475" name="AutoShape 71"/>
          <p:cNvSpPr>
            <a:spLocks noChangeArrowheads="1"/>
          </p:cNvSpPr>
          <p:nvPr/>
        </p:nvSpPr>
        <p:spPr bwMode="auto">
          <a:xfrm>
            <a:off x="5136394" y="1806326"/>
            <a:ext cx="1204912" cy="3168650"/>
          </a:xfrm>
          <a:prstGeom prst="roundRect">
            <a:avLst>
              <a:gd name="adj" fmla="val 6255"/>
            </a:avLst>
          </a:prstGeom>
          <a:solidFill>
            <a:schemeClr val="bg1">
              <a:alpha val="59999"/>
            </a:schemeClr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buClr>
                <a:schemeClr val="accent1"/>
              </a:buClr>
            </a:pPr>
            <a:endParaRPr lang="en-US" sz="1100" b="1">
              <a:ea typeface="宋体" pitchFamily="2" charset="-122"/>
            </a:endParaRPr>
          </a:p>
        </p:txBody>
      </p:sp>
      <p:sp>
        <p:nvSpPr>
          <p:cNvPr id="19476" name="AutoShape 72"/>
          <p:cNvSpPr>
            <a:spLocks noChangeArrowheads="1"/>
          </p:cNvSpPr>
          <p:nvPr/>
        </p:nvSpPr>
        <p:spPr bwMode="auto">
          <a:xfrm>
            <a:off x="8259006" y="1806326"/>
            <a:ext cx="1246188" cy="3168650"/>
          </a:xfrm>
          <a:prstGeom prst="roundRect">
            <a:avLst>
              <a:gd name="adj" fmla="val 6120"/>
            </a:avLst>
          </a:prstGeom>
          <a:solidFill>
            <a:schemeClr val="bg1">
              <a:alpha val="59999"/>
            </a:schemeClr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buClr>
                <a:schemeClr val="accent1"/>
              </a:buClr>
            </a:pPr>
            <a:endParaRPr lang="en-US" sz="1100" b="1">
              <a:ea typeface="宋体" pitchFamily="2" charset="-122"/>
            </a:endParaRPr>
          </a:p>
        </p:txBody>
      </p:sp>
      <p:pic>
        <p:nvPicPr>
          <p:cNvPr id="19477" name="Picture 15" descr="56724057_20_fre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1419" y="2168276"/>
            <a:ext cx="601662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8" name="Text Box 74"/>
          <p:cNvSpPr txBox="1">
            <a:spLocks noChangeArrowheads="1"/>
          </p:cNvSpPr>
          <p:nvPr/>
        </p:nvSpPr>
        <p:spPr bwMode="auto">
          <a:xfrm>
            <a:off x="3428244" y="1612651"/>
            <a:ext cx="995362" cy="2587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>
              <a:lnSpc>
                <a:spcPct val="90000"/>
              </a:lnSpc>
              <a:buClr>
                <a:schemeClr val="accent1"/>
              </a:buClr>
            </a:pPr>
            <a:r>
              <a:rPr lang="en-US" sz="1200">
                <a:solidFill>
                  <a:schemeClr val="bg1"/>
                </a:solidFill>
                <a:ea typeface="宋体" pitchFamily="2" charset="-122"/>
              </a:rPr>
              <a:t>At the office</a:t>
            </a:r>
          </a:p>
        </p:txBody>
      </p:sp>
      <p:sp>
        <p:nvSpPr>
          <p:cNvPr id="19479" name="Text Box 75"/>
          <p:cNvSpPr txBox="1">
            <a:spLocks noChangeArrowheads="1"/>
          </p:cNvSpPr>
          <p:nvPr/>
        </p:nvSpPr>
        <p:spPr bwMode="auto">
          <a:xfrm>
            <a:off x="5136394" y="1612651"/>
            <a:ext cx="1157287" cy="2587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defTabSz="762000" eaLnBrk="0" hangingPunct="0">
              <a:lnSpc>
                <a:spcPct val="90000"/>
              </a:lnSpc>
              <a:buClr>
                <a:schemeClr val="accent1"/>
              </a:buClr>
            </a:pPr>
            <a:r>
              <a:rPr lang="en-US" sz="1200">
                <a:solidFill>
                  <a:schemeClr val="bg1"/>
                </a:solidFill>
                <a:ea typeface="宋体" pitchFamily="2" charset="-122"/>
              </a:rPr>
              <a:t>Customer visit</a:t>
            </a:r>
          </a:p>
        </p:txBody>
      </p:sp>
      <p:sp>
        <p:nvSpPr>
          <p:cNvPr id="19480" name="Text Box 76"/>
          <p:cNvSpPr txBox="1">
            <a:spLocks noChangeArrowheads="1"/>
          </p:cNvSpPr>
          <p:nvPr/>
        </p:nvSpPr>
        <p:spPr bwMode="auto">
          <a:xfrm>
            <a:off x="8281231" y="1619001"/>
            <a:ext cx="1217613" cy="2587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762000" eaLnBrk="0" hangingPunct="0">
              <a:lnSpc>
                <a:spcPct val="90000"/>
              </a:lnSpc>
              <a:buClr>
                <a:schemeClr val="accent1"/>
              </a:buClr>
            </a:pPr>
            <a:r>
              <a:rPr lang="en-US" sz="1200">
                <a:solidFill>
                  <a:schemeClr val="bg1"/>
                </a:solidFill>
                <a:ea typeface="宋体" pitchFamily="2" charset="-122"/>
              </a:rPr>
              <a:t>At home</a:t>
            </a:r>
          </a:p>
        </p:txBody>
      </p:sp>
      <p:sp>
        <p:nvSpPr>
          <p:cNvPr id="19481" name="Text Box 77"/>
          <p:cNvSpPr txBox="1">
            <a:spLocks noChangeArrowheads="1"/>
          </p:cNvSpPr>
          <p:nvPr/>
        </p:nvSpPr>
        <p:spPr bwMode="auto">
          <a:xfrm>
            <a:off x="6684206" y="1619001"/>
            <a:ext cx="1203325" cy="2587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762000" eaLnBrk="0" hangingPunct="0">
              <a:lnSpc>
                <a:spcPct val="90000"/>
              </a:lnSpc>
              <a:buClr>
                <a:schemeClr val="accent1"/>
              </a:buClr>
            </a:pPr>
            <a:r>
              <a:rPr lang="en-US" sz="1200">
                <a:solidFill>
                  <a:schemeClr val="bg1"/>
                </a:solidFill>
                <a:ea typeface="宋体" pitchFamily="2" charset="-122"/>
              </a:rPr>
              <a:t>On the road</a:t>
            </a:r>
          </a:p>
        </p:txBody>
      </p:sp>
      <p:sp>
        <p:nvSpPr>
          <p:cNvPr id="362577" name="AutoShape 79"/>
          <p:cNvSpPr>
            <a:spLocks noChangeArrowheads="1"/>
          </p:cNvSpPr>
          <p:nvPr/>
        </p:nvSpPr>
        <p:spPr bwMode="auto">
          <a:xfrm>
            <a:off x="3309181" y="4528889"/>
            <a:ext cx="6375400" cy="265112"/>
          </a:xfrm>
          <a:prstGeom prst="leftRightArrow">
            <a:avLst>
              <a:gd name="adj1" fmla="val 75441"/>
              <a:gd name="adj2" fmla="val 50000"/>
            </a:avLst>
          </a:prstGeom>
          <a:solidFill>
            <a:schemeClr val="bg2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762000" eaLnBrk="0" hangingPunct="0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sz="1400" dirty="0">
                <a:solidFill>
                  <a:schemeClr val="bg1"/>
                </a:solidFill>
                <a:ea typeface="SimSun" pitchFamily="2" charset="-122"/>
              </a:rPr>
              <a:t>Mobile Broadband Security </a:t>
            </a:r>
          </a:p>
        </p:txBody>
      </p:sp>
      <p:sp>
        <p:nvSpPr>
          <p:cNvPr id="2507856" name="AutoShape 80"/>
          <p:cNvSpPr>
            <a:spLocks noChangeArrowheads="1"/>
          </p:cNvSpPr>
          <p:nvPr/>
        </p:nvSpPr>
        <p:spPr bwMode="auto">
          <a:xfrm>
            <a:off x="3309181" y="4168526"/>
            <a:ext cx="6375400" cy="265113"/>
          </a:xfrm>
          <a:prstGeom prst="leftRightArrow">
            <a:avLst>
              <a:gd name="adj1" fmla="val 75441"/>
              <a:gd name="adj2" fmla="val 50000"/>
            </a:avLst>
          </a:prstGeom>
          <a:solidFill>
            <a:schemeClr val="bg2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762000" eaLnBrk="0" hangingPunct="0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sz="1400" dirty="0">
                <a:solidFill>
                  <a:schemeClr val="bg1"/>
                </a:solidFill>
                <a:ea typeface="SimSun" pitchFamily="2" charset="-122"/>
                <a:cs typeface="+mn-cs"/>
              </a:rPr>
              <a:t>Web &amp; Message Security</a:t>
            </a:r>
          </a:p>
        </p:txBody>
      </p:sp>
      <p:sp>
        <p:nvSpPr>
          <p:cNvPr id="2507863" name="AutoShape 87"/>
          <p:cNvSpPr>
            <a:spLocks noChangeArrowheads="1"/>
          </p:cNvSpPr>
          <p:nvPr/>
        </p:nvSpPr>
        <p:spPr bwMode="auto">
          <a:xfrm>
            <a:off x="3312356" y="3785939"/>
            <a:ext cx="6375400" cy="265112"/>
          </a:xfrm>
          <a:prstGeom prst="leftRightArrow">
            <a:avLst>
              <a:gd name="adj1" fmla="val 75440"/>
              <a:gd name="adj2" fmla="val 50000"/>
            </a:avLst>
          </a:prstGeom>
          <a:solidFill>
            <a:schemeClr val="bg2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762000" eaLnBrk="0" hangingPunct="0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sz="1400" dirty="0">
                <a:solidFill>
                  <a:schemeClr val="bg1"/>
                </a:solidFill>
                <a:ea typeface="SimSun" pitchFamily="2" charset="-122"/>
                <a:cs typeface="+mn-cs"/>
              </a:rPr>
              <a:t> Security as a Service </a:t>
            </a:r>
            <a:r>
              <a:rPr lang="en-US" sz="1400" dirty="0" smtClean="0">
                <a:solidFill>
                  <a:schemeClr val="bg1"/>
                </a:solidFill>
                <a:ea typeface="SimSun" pitchFamily="2" charset="-122"/>
                <a:cs typeface="+mn-cs"/>
              </a:rPr>
              <a:t>(web</a:t>
            </a:r>
            <a:r>
              <a:rPr lang="en-US" sz="1400" dirty="0">
                <a:solidFill>
                  <a:schemeClr val="bg1"/>
                </a:solidFill>
                <a:ea typeface="SimSun" pitchFamily="2" charset="-122"/>
                <a:cs typeface="+mn-cs"/>
              </a:rPr>
              <a:t>, message, access)  </a:t>
            </a:r>
          </a:p>
        </p:txBody>
      </p:sp>
      <p:sp>
        <p:nvSpPr>
          <p:cNvPr id="2507864" name="AutoShape 88"/>
          <p:cNvSpPr>
            <a:spLocks noChangeArrowheads="1"/>
          </p:cNvSpPr>
          <p:nvPr/>
        </p:nvSpPr>
        <p:spPr bwMode="auto">
          <a:xfrm>
            <a:off x="3318706" y="3414464"/>
            <a:ext cx="6375400" cy="265112"/>
          </a:xfrm>
          <a:prstGeom prst="leftRightArrow">
            <a:avLst>
              <a:gd name="adj1" fmla="val 78621"/>
              <a:gd name="adj2" fmla="val 50000"/>
            </a:avLst>
          </a:prstGeom>
          <a:solidFill>
            <a:schemeClr val="bg2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0" tIns="45715" rIns="91430" bIns="45715" anchor="ctr"/>
          <a:lstStyle/>
          <a:p>
            <a:pPr algn="ctr" defTabSz="762000" eaLnBrk="0" hangingPunct="0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sz="1400" dirty="0">
                <a:solidFill>
                  <a:schemeClr val="bg1"/>
                </a:solidFill>
                <a:ea typeface="SimSun" pitchFamily="2" charset="-122"/>
                <a:cs typeface="+mn-cs"/>
              </a:rPr>
              <a:t>Smart Phone </a:t>
            </a:r>
            <a:r>
              <a:rPr lang="en-US" sz="1400" dirty="0" smtClean="0">
                <a:solidFill>
                  <a:schemeClr val="bg1"/>
                </a:solidFill>
                <a:ea typeface="SimSun" pitchFamily="2" charset="-122"/>
                <a:cs typeface="+mn-cs"/>
              </a:rPr>
              <a:t>Security</a:t>
            </a:r>
            <a:endParaRPr lang="en-US" sz="1400" dirty="0">
              <a:solidFill>
                <a:schemeClr val="bg1"/>
              </a:solidFill>
              <a:ea typeface="SimSun" pitchFamily="2" charset="-122"/>
              <a:cs typeface="+mn-cs"/>
            </a:endParaRPr>
          </a:p>
        </p:txBody>
      </p:sp>
      <p:sp>
        <p:nvSpPr>
          <p:cNvPr id="19486" name="AutoShape 107"/>
          <p:cNvSpPr>
            <a:spLocks noChangeArrowheads="1"/>
          </p:cNvSpPr>
          <p:nvPr/>
        </p:nvSpPr>
        <p:spPr bwMode="auto">
          <a:xfrm>
            <a:off x="3207581" y="2841376"/>
            <a:ext cx="6438900" cy="520700"/>
          </a:xfrm>
          <a:prstGeom prst="roundRect">
            <a:avLst>
              <a:gd name="adj" fmla="val 23398"/>
            </a:avLst>
          </a:prstGeom>
          <a:solidFill>
            <a:schemeClr val="bg1">
              <a:alpha val="59999"/>
            </a:schemeClr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buClr>
                <a:schemeClr val="accent1"/>
              </a:buClr>
            </a:pPr>
            <a:endParaRPr lang="en-US" sz="1100" b="1">
              <a:ea typeface="宋体" pitchFamily="2" charset="-122"/>
            </a:endParaRPr>
          </a:p>
        </p:txBody>
      </p:sp>
      <p:pic>
        <p:nvPicPr>
          <p:cNvPr id="19488" name="Picture 13" descr="ipad browsing.png"/>
          <p:cNvPicPr>
            <a:picLocks noChangeAspect="1"/>
          </p:cNvPicPr>
          <p:nvPr/>
        </p:nvPicPr>
        <p:blipFill>
          <a:blip r:embed="rId7" cstate="print"/>
          <a:srcRect b="6934"/>
          <a:stretch>
            <a:fillRect/>
          </a:stretch>
        </p:blipFill>
        <p:spPr bwMode="auto">
          <a:xfrm>
            <a:off x="5276094" y="2930276"/>
            <a:ext cx="3349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9" name="Picture 15" descr="pspng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4219" y="3047751"/>
            <a:ext cx="482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0" name="Picture 20" descr="7230_graphite_open_flip_left12_604x604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6869" y="2962026"/>
            <a:ext cx="14446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1" name="Picture 21" descr="Samsung Corby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7294" y="2963614"/>
            <a:ext cx="22383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2" name="Picture 18" descr="iphone4angle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95219" y="2990601"/>
            <a:ext cx="150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3" name="Picture 14" descr="NetTV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28294" y="2954089"/>
            <a:ext cx="52863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4" name="Picture 24" descr="Lenovo X220 Laptop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4719" y="2973139"/>
            <a:ext cx="4429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5" name="Picture 565" descr="103217150_20_frei"/>
          <p:cNvPicPr>
            <a:picLocks noChangeAspect="1" noChangeArrowheads="1"/>
          </p:cNvPicPr>
          <p:nvPr/>
        </p:nvPicPr>
        <p:blipFill>
          <a:blip r:embed="rId14" cstate="print"/>
          <a:srcRect r="13766" b="20329"/>
          <a:stretch>
            <a:fillRect/>
          </a:stretch>
        </p:blipFill>
        <p:spPr bwMode="auto">
          <a:xfrm>
            <a:off x="5539619" y="1931739"/>
            <a:ext cx="417512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6" name="Picture 567" descr="56347665_20_fre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44719" y="2127001"/>
            <a:ext cx="39687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7" name="Picture 565" descr="103217150_20_frei"/>
          <p:cNvPicPr>
            <a:picLocks noChangeAspect="1" noChangeArrowheads="1"/>
          </p:cNvPicPr>
          <p:nvPr/>
        </p:nvPicPr>
        <p:blipFill>
          <a:blip r:embed="rId14" cstate="print"/>
          <a:srcRect r="13766" b="20329"/>
          <a:stretch>
            <a:fillRect/>
          </a:stretch>
        </p:blipFill>
        <p:spPr bwMode="auto">
          <a:xfrm>
            <a:off x="3672719" y="1931739"/>
            <a:ext cx="417512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8" name="Picture 565" descr="103217150_20_frei"/>
          <p:cNvPicPr>
            <a:picLocks noChangeAspect="1" noChangeArrowheads="1"/>
          </p:cNvPicPr>
          <p:nvPr/>
        </p:nvPicPr>
        <p:blipFill>
          <a:blip r:embed="rId14" cstate="print"/>
          <a:srcRect r="13766" b="20329"/>
          <a:stretch>
            <a:fillRect/>
          </a:stretch>
        </p:blipFill>
        <p:spPr bwMode="auto">
          <a:xfrm>
            <a:off x="7135056" y="1931739"/>
            <a:ext cx="417513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9" name="Picture 565" descr="103217150_20_frei"/>
          <p:cNvPicPr>
            <a:picLocks noChangeAspect="1" noChangeArrowheads="1"/>
          </p:cNvPicPr>
          <p:nvPr/>
        </p:nvPicPr>
        <p:blipFill>
          <a:blip r:embed="rId14" cstate="print"/>
          <a:srcRect r="13766" b="20329"/>
          <a:stretch>
            <a:fillRect/>
          </a:stretch>
        </p:blipFill>
        <p:spPr bwMode="auto">
          <a:xfrm>
            <a:off x="8819394" y="1931739"/>
            <a:ext cx="417512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0" name="Picture 12" descr="73450070_17_fre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027356" y="2279401"/>
            <a:ext cx="4524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1" name="Picture 14" descr="NetTV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771769" y="2825501"/>
            <a:ext cx="5302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2" name="Picture 12" descr="gray kindle left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659056" y="3014414"/>
            <a:ext cx="1714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3" name="Picture 26" descr="Motorola-Xoom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084506" y="2982664"/>
            <a:ext cx="3365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4" name="Title 1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protection needs to go across all layers</a:t>
            </a:r>
            <a:endParaRPr lang="en-US" dirty="0" smtClean="0"/>
          </a:p>
        </p:txBody>
      </p:sp>
      <p:sp>
        <p:nvSpPr>
          <p:cNvPr id="103" name="Textfeld 102"/>
          <p:cNvSpPr txBox="1"/>
          <p:nvPr/>
        </p:nvSpPr>
        <p:spPr>
          <a:xfrm>
            <a:off x="2304653" y="2880047"/>
            <a:ext cx="129614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 eaLnBrk="0" hangingPunct="0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sz="1400" b="1" i="1" dirty="0" smtClean="0">
                <a:solidFill>
                  <a:srgbClr val="43494F"/>
                </a:solidFill>
                <a:ea typeface="SimSun" pitchFamily="2" charset="-122"/>
              </a:rPr>
              <a:t>Device</a:t>
            </a:r>
            <a:endParaRPr lang="en-US" sz="1400" b="1" i="1" dirty="0" smtClean="0">
              <a:solidFill>
                <a:srgbClr val="43494F"/>
              </a:solidFill>
              <a:ea typeface="SimSun" pitchFamily="2" charset="-122"/>
            </a:endParaRPr>
          </a:p>
          <a:p>
            <a:pPr defTabSz="762000" eaLnBrk="0" hangingPunct="0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sz="1400" i="1" dirty="0" smtClean="0">
                <a:solidFill>
                  <a:schemeClr val="bg2"/>
                </a:solidFill>
                <a:ea typeface="SimSun" pitchFamily="2" charset="-122"/>
              </a:rPr>
              <a:t>layer</a:t>
            </a:r>
            <a:endParaRPr lang="en-US" sz="1400" i="1" dirty="0" smtClean="0">
              <a:solidFill>
                <a:schemeClr val="bg2"/>
              </a:solidFill>
              <a:ea typeface="SimSun" pitchFamily="2" charset="-122"/>
            </a:endParaRPr>
          </a:p>
        </p:txBody>
      </p:sp>
      <p:sp>
        <p:nvSpPr>
          <p:cNvPr id="104" name="AutoShape 62"/>
          <p:cNvSpPr>
            <a:spLocks noChangeArrowheads="1"/>
          </p:cNvSpPr>
          <p:nvPr/>
        </p:nvSpPr>
        <p:spPr bwMode="auto">
          <a:xfrm>
            <a:off x="792485" y="5434991"/>
            <a:ext cx="8856984" cy="433388"/>
          </a:xfrm>
          <a:prstGeom prst="roundRect">
            <a:avLst>
              <a:gd name="adj" fmla="val 35278"/>
            </a:avLst>
          </a:prstGeom>
          <a:solidFill>
            <a:srgbClr val="7F10A2">
              <a:alpha val="79999"/>
            </a:srgbClr>
          </a:solidFill>
          <a:ln w="28575" algn="ctr">
            <a:solidFill>
              <a:srgbClr val="7F10A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762000" eaLnBrk="0" hangingPunct="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</a:pPr>
            <a:r>
              <a:rPr lang="en-US" b="1">
                <a:solidFill>
                  <a:schemeClr val="bg1"/>
                </a:solidFill>
              </a:rPr>
              <a:t>Unified end-to-end security</a:t>
            </a:r>
          </a:p>
        </p:txBody>
      </p:sp>
      <p:sp>
        <p:nvSpPr>
          <p:cNvPr id="105" name="Freeform 5"/>
          <p:cNvSpPr>
            <a:spLocks/>
          </p:cNvSpPr>
          <p:nvPr/>
        </p:nvSpPr>
        <p:spPr bwMode="auto">
          <a:xfrm rot="16200000" flipV="1">
            <a:off x="9071981" y="5526782"/>
            <a:ext cx="214312" cy="249806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42" y="4"/>
              </a:cxn>
              <a:cxn ang="0">
                <a:pos x="34" y="4"/>
              </a:cxn>
              <a:cxn ang="0">
                <a:pos x="4" y="46"/>
              </a:cxn>
              <a:cxn ang="0">
                <a:pos x="8" y="56"/>
              </a:cxn>
              <a:cxn ang="0">
                <a:pos x="21" y="56"/>
              </a:cxn>
              <a:cxn ang="0">
                <a:pos x="21" y="100"/>
              </a:cxn>
              <a:cxn ang="0">
                <a:pos x="28" y="107"/>
              </a:cxn>
              <a:cxn ang="0">
                <a:pos x="48" y="107"/>
              </a:cxn>
              <a:cxn ang="0">
                <a:pos x="55" y="100"/>
              </a:cxn>
              <a:cxn ang="0">
                <a:pos x="55" y="56"/>
              </a:cxn>
              <a:cxn ang="0">
                <a:pos x="69" y="56"/>
              </a:cxn>
              <a:cxn ang="0">
                <a:pos x="73" y="47"/>
              </a:cxn>
            </a:cxnLst>
            <a:rect l="0" t="0" r="r" b="b"/>
            <a:pathLst>
              <a:path w="76" h="107">
                <a:moveTo>
                  <a:pt x="73" y="47"/>
                </a:moveTo>
                <a:cubicBezTo>
                  <a:pt x="42" y="4"/>
                  <a:pt x="42" y="4"/>
                  <a:pt x="42" y="4"/>
                </a:cubicBezTo>
                <a:cubicBezTo>
                  <a:pt x="40" y="1"/>
                  <a:pt x="38" y="0"/>
                  <a:pt x="34" y="4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51"/>
                  <a:pt x="3" y="56"/>
                  <a:pt x="8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1" y="104"/>
                  <a:pt x="24" y="107"/>
                  <a:pt x="28" y="107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52" y="107"/>
                  <a:pt x="55" y="104"/>
                  <a:pt x="55" y="100"/>
                </a:cubicBezTo>
                <a:cubicBezTo>
                  <a:pt x="55" y="56"/>
                  <a:pt x="55" y="56"/>
                  <a:pt x="55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73" y="55"/>
                  <a:pt x="76" y="52"/>
                  <a:pt x="73" y="47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762000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106" name="Freeform 5"/>
          <p:cNvSpPr>
            <a:spLocks/>
          </p:cNvSpPr>
          <p:nvPr/>
        </p:nvSpPr>
        <p:spPr bwMode="auto">
          <a:xfrm rot="5400000" flipH="1" flipV="1">
            <a:off x="1115492" y="5527437"/>
            <a:ext cx="214312" cy="248497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42" y="4"/>
              </a:cxn>
              <a:cxn ang="0">
                <a:pos x="34" y="4"/>
              </a:cxn>
              <a:cxn ang="0">
                <a:pos x="4" y="46"/>
              </a:cxn>
              <a:cxn ang="0">
                <a:pos x="8" y="56"/>
              </a:cxn>
              <a:cxn ang="0">
                <a:pos x="21" y="56"/>
              </a:cxn>
              <a:cxn ang="0">
                <a:pos x="21" y="100"/>
              </a:cxn>
              <a:cxn ang="0">
                <a:pos x="28" y="107"/>
              </a:cxn>
              <a:cxn ang="0">
                <a:pos x="48" y="107"/>
              </a:cxn>
              <a:cxn ang="0">
                <a:pos x="55" y="100"/>
              </a:cxn>
              <a:cxn ang="0">
                <a:pos x="55" y="56"/>
              </a:cxn>
              <a:cxn ang="0">
                <a:pos x="69" y="56"/>
              </a:cxn>
              <a:cxn ang="0">
                <a:pos x="73" y="47"/>
              </a:cxn>
            </a:cxnLst>
            <a:rect l="0" t="0" r="r" b="b"/>
            <a:pathLst>
              <a:path w="76" h="107">
                <a:moveTo>
                  <a:pt x="73" y="47"/>
                </a:moveTo>
                <a:cubicBezTo>
                  <a:pt x="42" y="4"/>
                  <a:pt x="42" y="4"/>
                  <a:pt x="42" y="4"/>
                </a:cubicBezTo>
                <a:cubicBezTo>
                  <a:pt x="40" y="1"/>
                  <a:pt x="38" y="0"/>
                  <a:pt x="34" y="4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51"/>
                  <a:pt x="3" y="56"/>
                  <a:pt x="8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1" y="104"/>
                  <a:pt x="24" y="107"/>
                  <a:pt x="28" y="107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52" y="107"/>
                  <a:pt x="55" y="104"/>
                  <a:pt x="55" y="100"/>
                </a:cubicBezTo>
                <a:cubicBezTo>
                  <a:pt x="55" y="56"/>
                  <a:pt x="55" y="56"/>
                  <a:pt x="55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73" y="55"/>
                  <a:pt x="76" y="52"/>
                  <a:pt x="73" y="47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762000">
              <a:defRPr/>
            </a:pPr>
            <a:endParaRPr lang="en-US" sz="1600" b="1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360437" y="1115851"/>
            <a:ext cx="10729192" cy="1080120"/>
          </a:xfrm>
          <a:prstGeom prst="roundRect">
            <a:avLst>
              <a:gd name="adj" fmla="val 9111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5400000" scaled="1"/>
          </a:gradFill>
          <a:ln w="2857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lIns="90000" tIns="43200" rIns="90000" bIns="43200" anchor="ctr"/>
          <a:lstStyle/>
          <a:p>
            <a:pPr>
              <a:buClr>
                <a:srgbClr val="FFD308"/>
              </a:buClr>
              <a:defRPr/>
            </a:pP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Strong growth in Smart Phone and Mobile Broadband usage</a:t>
            </a:r>
            <a:endParaRPr 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60437" y="2339987"/>
            <a:ext cx="10729192" cy="972108"/>
          </a:xfrm>
          <a:prstGeom prst="roundRect">
            <a:avLst>
              <a:gd name="adj" fmla="val 9111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5400000" scaled="1"/>
          </a:gradFill>
          <a:ln w="2857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lIns="90000" tIns="43200" rIns="90000" bIns="43200" anchor="ctr"/>
          <a:lstStyle/>
          <a:p>
            <a:pPr>
              <a:buClr>
                <a:srgbClr val="FFD308"/>
              </a:buClr>
              <a:defRPr/>
            </a:pP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Telco network is a critical infrastructure for many industries</a:t>
            </a:r>
            <a:endParaRPr 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60437" y="3492115"/>
            <a:ext cx="10729192" cy="972108"/>
          </a:xfrm>
          <a:prstGeom prst="roundRect">
            <a:avLst>
              <a:gd name="adj" fmla="val 9111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5400000" scaled="1"/>
          </a:gradFill>
          <a:ln w="2857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lIns="90000" tIns="43200" rIns="90000" bIns="43200" anchor="ctr"/>
          <a:lstStyle/>
          <a:p>
            <a:pPr>
              <a:buClr>
                <a:srgbClr val="FFD308"/>
              </a:buClr>
              <a:defRPr/>
            </a:pP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Security measures now need to protect all layers - from device to network</a:t>
            </a:r>
            <a:endParaRPr 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EzvJ1TPUWeAlI3W_O05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EzvJ1TPUWeAlI3W_O05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dPV2ZZcEGV9GGO5o6t0Q"/>
</p:tagLst>
</file>

<file path=ppt/theme/theme1.xml><?xml version="1.0" encoding="utf-8"?>
<a:theme xmlns:a="http://schemas.openxmlformats.org/drawingml/2006/main" name="Nokia Siemens Networks template_white-bg">
  <a:themeElements>
    <a:clrScheme name="NSN neu">
      <a:dk1>
        <a:srgbClr val="000000"/>
      </a:dk1>
      <a:lt1>
        <a:srgbClr val="FFFFFF"/>
      </a:lt1>
      <a:dk2>
        <a:srgbClr val="A3A6AD"/>
      </a:dk2>
      <a:lt2>
        <a:srgbClr val="68717A"/>
      </a:lt2>
      <a:accent1>
        <a:srgbClr val="FFCC00"/>
      </a:accent1>
      <a:accent2>
        <a:srgbClr val="FF8200"/>
      </a:accent2>
      <a:accent3>
        <a:srgbClr val="FFFFFF"/>
      </a:accent3>
      <a:accent4>
        <a:srgbClr val="7F10A2"/>
      </a:accent4>
      <a:accent5>
        <a:srgbClr val="3CAA00"/>
      </a:accent5>
      <a:accent6>
        <a:srgbClr val="AA0F1E"/>
      </a:accent6>
      <a:hlink>
        <a:srgbClr val="7F10A2"/>
      </a:hlink>
      <a:folHlink>
        <a:srgbClr val="EAEAEA"/>
      </a:folHlink>
    </a:clrScheme>
    <a:fontScheme name="9_Nokia Siemens Networks template_FOR INTERNAL U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Nokia Siemens Networks template_FOR INTERNAL USE 1">
        <a:dk1>
          <a:srgbClr val="000000"/>
        </a:dk1>
        <a:lt1>
          <a:srgbClr val="FFFFFF"/>
        </a:lt1>
        <a:dk2>
          <a:srgbClr val="A3A6AD"/>
        </a:dk2>
        <a:lt2>
          <a:srgbClr val="68717A"/>
        </a:lt2>
        <a:accent1>
          <a:srgbClr val="FFD308"/>
        </a:accent1>
        <a:accent2>
          <a:srgbClr val="FFAF00"/>
        </a:accent2>
        <a:accent3>
          <a:srgbClr val="FFFFFF"/>
        </a:accent3>
        <a:accent4>
          <a:srgbClr val="000000"/>
        </a:accent4>
        <a:accent5>
          <a:srgbClr val="FFE6AA"/>
        </a:accent5>
        <a:accent6>
          <a:srgbClr val="E79E00"/>
        </a:accent6>
        <a:hlink>
          <a:srgbClr val="7F10A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okia Siemens Networks template_white-bg_with_texture2">
  <a:themeElements>
    <a:clrScheme name="NSN neu">
      <a:dk1>
        <a:srgbClr val="000000"/>
      </a:dk1>
      <a:lt1>
        <a:srgbClr val="FFFFFF"/>
      </a:lt1>
      <a:dk2>
        <a:srgbClr val="A3A6AD"/>
      </a:dk2>
      <a:lt2>
        <a:srgbClr val="68717A"/>
      </a:lt2>
      <a:accent1>
        <a:srgbClr val="FFCC00"/>
      </a:accent1>
      <a:accent2>
        <a:srgbClr val="FF8200"/>
      </a:accent2>
      <a:accent3>
        <a:srgbClr val="FFFFFF"/>
      </a:accent3>
      <a:accent4>
        <a:srgbClr val="7F10A2"/>
      </a:accent4>
      <a:accent5>
        <a:srgbClr val="3CAA00"/>
      </a:accent5>
      <a:accent6>
        <a:srgbClr val="AA0F1E"/>
      </a:accent6>
      <a:hlink>
        <a:srgbClr val="7F10A2"/>
      </a:hlink>
      <a:folHlink>
        <a:srgbClr val="EAEAEA"/>
      </a:folHlink>
    </a:clrScheme>
    <a:fontScheme name="10_Nokia Siemens Networks template_FOR INTERNAL U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Nokia Siemens Networks template_FOR INTERNAL USE 1">
        <a:dk1>
          <a:srgbClr val="000000"/>
        </a:dk1>
        <a:lt1>
          <a:srgbClr val="FFFFFF"/>
        </a:lt1>
        <a:dk2>
          <a:srgbClr val="A3A6AD"/>
        </a:dk2>
        <a:lt2>
          <a:srgbClr val="68717A"/>
        </a:lt2>
        <a:accent1>
          <a:srgbClr val="FFD308"/>
        </a:accent1>
        <a:accent2>
          <a:srgbClr val="FFAF00"/>
        </a:accent2>
        <a:accent3>
          <a:srgbClr val="FFFFFF"/>
        </a:accent3>
        <a:accent4>
          <a:srgbClr val="000000"/>
        </a:accent4>
        <a:accent5>
          <a:srgbClr val="FFE6AA"/>
        </a:accent5>
        <a:accent6>
          <a:srgbClr val="E79E00"/>
        </a:accent6>
        <a:hlink>
          <a:srgbClr val="7F10A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okia Siemens Networks template_white-bg">
  <a:themeElements>
    <a:clrScheme name="NSN NEW 2010 SCHEME">
      <a:dk1>
        <a:srgbClr val="000000"/>
      </a:dk1>
      <a:lt1>
        <a:srgbClr val="FFFFFF"/>
      </a:lt1>
      <a:dk2>
        <a:srgbClr val="68717A"/>
      </a:dk2>
      <a:lt2>
        <a:srgbClr val="A3A6AD"/>
      </a:lt2>
      <a:accent1>
        <a:srgbClr val="FFD308"/>
      </a:accent1>
      <a:accent2>
        <a:srgbClr val="FFAF00"/>
      </a:accent2>
      <a:accent3>
        <a:srgbClr val="7F10A2"/>
      </a:accent3>
      <a:accent4>
        <a:srgbClr val="AF0033"/>
      </a:accent4>
      <a:accent5>
        <a:srgbClr val="34C333"/>
      </a:accent5>
      <a:accent6>
        <a:srgbClr val="EAEAEA"/>
      </a:accent6>
      <a:hlink>
        <a:srgbClr val="7F10A2"/>
      </a:hlink>
      <a:folHlink>
        <a:srgbClr val="A3A6AD"/>
      </a:folHlink>
    </a:clrScheme>
    <a:fontScheme name="9_Nokia Siemens Networks template_FOR INTERNAL U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Nokia Siemens Networks template_FOR INTERNAL USE 1">
        <a:dk1>
          <a:srgbClr val="000000"/>
        </a:dk1>
        <a:lt1>
          <a:srgbClr val="FFFFFF"/>
        </a:lt1>
        <a:dk2>
          <a:srgbClr val="A3A6AD"/>
        </a:dk2>
        <a:lt2>
          <a:srgbClr val="68717A"/>
        </a:lt2>
        <a:accent1>
          <a:srgbClr val="FFD308"/>
        </a:accent1>
        <a:accent2>
          <a:srgbClr val="FFAF00"/>
        </a:accent2>
        <a:accent3>
          <a:srgbClr val="FFFFFF"/>
        </a:accent3>
        <a:accent4>
          <a:srgbClr val="000000"/>
        </a:accent4>
        <a:accent5>
          <a:srgbClr val="FFE6AA"/>
        </a:accent5>
        <a:accent6>
          <a:srgbClr val="E79E00"/>
        </a:accent6>
        <a:hlink>
          <a:srgbClr val="7F10A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SN neu">
    <a:dk1>
      <a:srgbClr val="000000"/>
    </a:dk1>
    <a:lt1>
      <a:srgbClr val="FFFFFF"/>
    </a:lt1>
    <a:dk2>
      <a:srgbClr val="A3A6AD"/>
    </a:dk2>
    <a:lt2>
      <a:srgbClr val="68717A"/>
    </a:lt2>
    <a:accent1>
      <a:srgbClr val="FFCC00"/>
    </a:accent1>
    <a:accent2>
      <a:srgbClr val="FF8200"/>
    </a:accent2>
    <a:accent3>
      <a:srgbClr val="FFFFFF"/>
    </a:accent3>
    <a:accent4>
      <a:srgbClr val="7F10A2"/>
    </a:accent4>
    <a:accent5>
      <a:srgbClr val="3CAA00"/>
    </a:accent5>
    <a:accent6>
      <a:srgbClr val="AA0F1E"/>
    </a:accent6>
    <a:hlink>
      <a:srgbClr val="7F10A2"/>
    </a:hlink>
    <a:folHlink>
      <a:srgbClr val="EAEAEA"/>
    </a:folHlink>
  </a:clrScheme>
  <a:fontScheme name="10_Nokia Siemens Networks template_FOR INTERNAL US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 Template Gallery and Tutorial 16-9 110516 MS Office 2007 potm</Template>
  <TotalTime>0</TotalTime>
  <Pages>15</Pages>
  <Words>586</Words>
  <Application>Microsoft Office PowerPoint</Application>
  <PresentationFormat>Benutzerdefiniert</PresentationFormat>
  <Paragraphs>131</Paragraphs>
  <Slides>9</Slides>
  <Notes>8</Notes>
  <HiddenSlides>0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Nokia Siemens Networks template_white-bg</vt:lpstr>
      <vt:lpstr>Nokia Siemens Networks template_white-bg_with_texture2</vt:lpstr>
      <vt:lpstr>1_Nokia Siemens Networks template_white-bg</vt:lpstr>
      <vt:lpstr>Microsoft Office Excel 97-2003 Worksheet</vt:lpstr>
      <vt:lpstr>Sicherheit in Telekommunikationsnetzen - neueste Entwicklungen</vt:lpstr>
      <vt:lpstr>Communication is vital for our society and economy – security is mandatory and even more critical in the future</vt:lpstr>
      <vt:lpstr>Mobile Broadband &amp; Smart Phone usage is growing fast  – malware and attacks are growing even faster</vt:lpstr>
      <vt:lpstr>Operators’ main tasks to protect the mobile infrastructure and the customers in an all IP environment  </vt:lpstr>
      <vt:lpstr>The flat all-IP architecture requires enhanced attention to security </vt:lpstr>
      <vt:lpstr>Attacks on Smartphones  cause damage to operators and customers   </vt:lpstr>
      <vt:lpstr>The huge gap between users’ perception and how they act</vt:lpstr>
      <vt:lpstr>Security protection needs to go across all layers</vt:lpstr>
      <vt:lpstr>Summary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Wree</dc:creator>
  <cp:lastModifiedBy>st083137</cp:lastModifiedBy>
  <cp:revision>119</cp:revision>
  <cp:lastPrinted>2007-04-13T15:22:26Z</cp:lastPrinted>
  <dcterms:created xsi:type="dcterms:W3CDTF">2011-10-26T07:00:04Z</dcterms:created>
  <dcterms:modified xsi:type="dcterms:W3CDTF">2012-03-28T19:59:10Z</dcterms:modified>
</cp:coreProperties>
</file>