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87" r:id="rId3"/>
    <p:sldMasterId id="2147483703" r:id="rId4"/>
  </p:sldMasterIdLst>
  <p:notesMasterIdLst>
    <p:notesMasterId r:id="rId20"/>
  </p:notesMasterIdLst>
  <p:handoutMasterIdLst>
    <p:handoutMasterId r:id="rId21"/>
  </p:handoutMasterIdLst>
  <p:sldIdLst>
    <p:sldId id="308" r:id="rId5"/>
    <p:sldId id="337" r:id="rId6"/>
    <p:sldId id="329" r:id="rId7"/>
    <p:sldId id="333" r:id="rId8"/>
    <p:sldId id="330" r:id="rId9"/>
    <p:sldId id="317" r:id="rId10"/>
    <p:sldId id="312" r:id="rId11"/>
    <p:sldId id="320" r:id="rId12"/>
    <p:sldId id="321" r:id="rId13"/>
    <p:sldId id="322" r:id="rId14"/>
    <p:sldId id="340" r:id="rId15"/>
    <p:sldId id="338" r:id="rId16"/>
    <p:sldId id="339" r:id="rId17"/>
    <p:sldId id="341" r:id="rId18"/>
    <p:sldId id="310" r:id="rId19"/>
  </p:sldIdLst>
  <p:sldSz cx="9144000" cy="514826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4628"/>
    <a:srgbClr val="006600"/>
    <a:srgbClr val="008080"/>
    <a:srgbClr val="426482"/>
    <a:srgbClr val="AF281E"/>
    <a:srgbClr val="5F5F5F"/>
    <a:srgbClr val="262626"/>
    <a:srgbClr val="D52B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69963" autoAdjust="0"/>
  </p:normalViewPr>
  <p:slideViewPr>
    <p:cSldViewPr snapToGrid="0" showGuides="1">
      <p:cViewPr>
        <p:scale>
          <a:sx n="90" d="100"/>
          <a:sy n="90" d="100"/>
        </p:scale>
        <p:origin x="-540" y="-180"/>
      </p:cViewPr>
      <p:guideLst>
        <p:guide orient="horz" pos="1404"/>
        <p:guide orient="horz" pos="2820"/>
        <p:guide pos="2880"/>
        <p:guide pos="5529"/>
        <p:guide pos="231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2028" y="-90"/>
      </p:cViewPr>
      <p:guideLst>
        <p:guide orient="horz" pos="110"/>
        <p:guide pos="4180"/>
        <p:guide pos="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3853" y="8953500"/>
            <a:ext cx="375424" cy="21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65B6-1DED-4BB3-85B7-01A8FEA87DE0}" type="slidenum">
              <a:rPr lang="en-US" sz="800" smtClean="0">
                <a:latin typeface="MetaNormalLF-Roman" pitchFamily="34" charset="0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dirty="0" smtClean="0">
              <a:latin typeface="MetaNormalLF-Roman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626"/>
            <a:ext cx="6178550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latin typeface="MetaNormalLF-Roman" pitchFamily="34" charset="0"/>
                <a:cs typeface="Arial" pitchFamily="34" charset="0"/>
              </a:rPr>
              <a:t>RSA Executive Briefing </a:t>
            </a:r>
            <a:r>
              <a:rPr lang="en-US" sz="1000" b="0" dirty="0" err="1" smtClean="0">
                <a:latin typeface="MetaNormalLF-Roman" pitchFamily="34" charset="0"/>
                <a:cs typeface="Arial" pitchFamily="34" charset="0"/>
              </a:rPr>
              <a:t>für</a:t>
            </a:r>
            <a:r>
              <a:rPr lang="en-US" sz="1000" b="0" dirty="0" smtClean="0">
                <a:latin typeface="MetaNormalLF-Roman" pitchFamily="34" charset="0"/>
                <a:cs typeface="Arial" pitchFamily="34" charset="0"/>
              </a:rPr>
              <a:t>: </a:t>
            </a:r>
          </a:p>
          <a:p>
            <a:endParaRPr lang="en-US" sz="1050" dirty="0" smtClean="0">
              <a:latin typeface="MetaBookLF-Italic" pitchFamily="34" charset="0"/>
              <a:cs typeface="Arial" pitchFamily="34" charset="0"/>
            </a:endParaRPr>
          </a:p>
          <a:p>
            <a:r>
              <a:rPr lang="en-US" sz="1050" dirty="0" smtClean="0">
                <a:latin typeface="MetaBookLF-Italic" pitchFamily="34" charset="0"/>
                <a:cs typeface="Arial" pitchFamily="34" charset="0"/>
              </a:rPr>
              <a:t>Trusted </a:t>
            </a:r>
            <a:r>
              <a:rPr lang="en-US" sz="1050" dirty="0">
                <a:latin typeface="MetaBookLF-Italic" pitchFamily="34" charset="0"/>
                <a:cs typeface="Arial" pitchFamily="34" charset="0"/>
              </a:rPr>
              <a:t>Infrastructures: </a:t>
            </a:r>
          </a:p>
          <a:p>
            <a:r>
              <a:rPr lang="en-US" sz="1050" dirty="0">
                <a:latin typeface="MetaBookLF-Italic" pitchFamily="34" charset="0"/>
                <a:cs typeface="Arial" pitchFamily="34" charset="0"/>
              </a:rPr>
              <a:t>Cloud Security &amp; Cyber-</a:t>
            </a:r>
            <a:r>
              <a:rPr lang="en-US" sz="1050" dirty="0" err="1">
                <a:latin typeface="MetaBookLF-Italic" pitchFamily="34" charset="0"/>
                <a:cs typeface="Arial" pitchFamily="34" charset="0"/>
              </a:rPr>
              <a:t>Defence</a:t>
            </a:r>
            <a:r>
              <a:rPr lang="en-US" sz="1050" dirty="0">
                <a:latin typeface="MetaBookLF-Italic" pitchFamily="34" charset="0"/>
                <a:cs typeface="Arial" pitchFamily="34" charset="0"/>
              </a:rPr>
              <a:t> </a:t>
            </a:r>
          </a:p>
          <a:p>
            <a:endParaRPr lang="en-US" sz="1400" b="0" dirty="0" smtClean="0">
              <a:latin typeface="MetaNormalLF-Roman" pitchFamily="34" charset="0"/>
              <a:cs typeface="Arial" pitchFamily="34" charset="0"/>
            </a:endParaRPr>
          </a:p>
          <a:p>
            <a:r>
              <a:rPr lang="en-US" sz="1400" b="0" dirty="0" smtClean="0">
                <a:latin typeface="MetaNormalLF-Roman" pitchFamily="34" charset="0"/>
                <a:cs typeface="Arial" pitchFamily="34" charset="0"/>
              </a:rPr>
              <a:t> </a:t>
            </a:r>
            <a:endParaRPr lang="en-US" sz="1000" i="0" dirty="0" smtClean="0">
              <a:latin typeface="MetaNormalLF-Roman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82778"/>
            <a:ext cx="2929188" cy="4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34939"/>
            <a:ext cx="691896" cy="350520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1415716" y="8566969"/>
            <a:ext cx="5081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latin typeface="MetaNormalLF-Roman" pitchFamily="34" charset="0"/>
                <a:cs typeface="Arial" pitchFamily="34" charset="0"/>
              </a:rPr>
              <a:t>Thomas.Koehler@rsa.com                                                                                                                </a:t>
            </a:r>
            <a:r>
              <a:rPr lang="en-US" sz="800" dirty="0" smtClean="0">
                <a:latin typeface="MetaNormalLF-Roman" pitchFamily="34" charset="0"/>
                <a:cs typeface="Arial" pitchFamily="34" charset="0"/>
              </a:rPr>
              <a:t>8</a:t>
            </a:r>
            <a:r>
              <a:rPr lang="en-US" sz="800" dirty="0">
                <a:latin typeface="MetaNormalLF-Roman" pitchFamily="34" charset="0"/>
                <a:cs typeface="Arial" pitchFamily="34" charset="0"/>
              </a:rPr>
              <a:t>. </a:t>
            </a:r>
            <a:r>
              <a:rPr lang="en-US" sz="800" dirty="0" err="1">
                <a:latin typeface="MetaNormalLF-Roman" pitchFamily="34" charset="0"/>
                <a:cs typeface="Arial" pitchFamily="34" charset="0"/>
              </a:rPr>
              <a:t>März</a:t>
            </a:r>
            <a:r>
              <a:rPr lang="en-US" sz="800" dirty="0">
                <a:latin typeface="MetaNormalLF-Roman" pitchFamily="34" charset="0"/>
                <a:cs typeface="Arial" pitchFamily="34" charset="0"/>
              </a:rPr>
              <a:t> 2012</a:t>
            </a:r>
            <a:endParaRPr lang="en-US" sz="1050" b="0" dirty="0" smtClean="0">
              <a:latin typeface="MetaNormalLF-Roman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1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30363" y="692150"/>
            <a:ext cx="3730625" cy="2100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8450" y="2997200"/>
            <a:ext cx="6337300" cy="584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13853" y="8953500"/>
            <a:ext cx="375424" cy="21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65B6-1DED-4BB3-85B7-01A8FEA87DE0}" type="slidenum">
              <a:rPr lang="en-US" sz="800" smtClean="0">
                <a:latin typeface="MetaNormalLF-Roman" pitchFamily="34" charset="0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dirty="0" smtClean="0">
              <a:latin typeface="MetaNormalLF-Roman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450" y="174626"/>
            <a:ext cx="633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MetaNormalLF-Roman" pitchFamily="34" charset="0"/>
                <a:cs typeface="Arial" pitchFamily="34" charset="0"/>
              </a:rPr>
              <a:t>Title</a:t>
            </a:r>
          </a:p>
          <a:p>
            <a:pPr algn="ctr"/>
            <a:r>
              <a:rPr lang="en-US" sz="1000" i="0" dirty="0" smtClean="0">
                <a:latin typeface="MetaNormalLF-Roman" pitchFamily="34" charset="0"/>
                <a:cs typeface="Arial" pitchFamily="34" charset="0"/>
              </a:rPr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65897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200"/>
      </a:spcBef>
      <a:buFont typeface="Arial" pitchFamily="34" charset="0"/>
      <a:buNone/>
      <a:defRPr sz="1100" kern="1200">
        <a:solidFill>
          <a:schemeClr val="tx1"/>
        </a:solidFill>
        <a:latin typeface="MetaNormalLF-Roman" pitchFamily="34" charset="0"/>
        <a:ea typeface="+mn-ea"/>
        <a:cs typeface="Arial" pitchFamily="34" charset="0"/>
      </a:defRPr>
    </a:lvl1pPr>
    <a:lvl2pPr marL="400050" indent="-174625" algn="l" defTabSz="914400" rtl="0" eaLnBrk="1" latinLnBrk="0" hangingPunct="1">
      <a:spcBef>
        <a:spcPts val="600"/>
      </a:spcBef>
      <a:buFont typeface="Arial" pitchFamily="34" charset="0"/>
      <a:buChar char="•"/>
      <a:defRPr sz="1100" kern="1200">
        <a:solidFill>
          <a:schemeClr val="tx1"/>
        </a:solidFill>
        <a:latin typeface="MetaNormalLF-Roman" pitchFamily="34" charset="0"/>
        <a:ea typeface="+mn-ea"/>
        <a:cs typeface="Arial" pitchFamily="34" charset="0"/>
      </a:defRPr>
    </a:lvl2pPr>
    <a:lvl3pPr marL="627063" indent="-227013" algn="l" defTabSz="914400" rtl="0" eaLnBrk="1" latinLnBrk="0" hangingPunct="1">
      <a:spcBef>
        <a:spcPts val="600"/>
      </a:spcBef>
      <a:buFont typeface="Arial" pitchFamily="34" charset="0"/>
      <a:buChar char="–"/>
      <a:defRPr sz="1100" kern="1200">
        <a:solidFill>
          <a:schemeClr val="tx1"/>
        </a:solidFill>
        <a:latin typeface="MetaNormalLF-Roman" pitchFamily="34" charset="0"/>
        <a:ea typeface="+mn-ea"/>
        <a:cs typeface="Arial" pitchFamily="34" charset="0"/>
      </a:defRPr>
    </a:lvl3pPr>
    <a:lvl4pPr marL="801688" indent="-174625" algn="l" defTabSz="914400" rtl="0" eaLnBrk="1" latinLnBrk="0" hangingPunct="1">
      <a:spcBef>
        <a:spcPts val="600"/>
      </a:spcBef>
      <a:buFont typeface="Wingdings" pitchFamily="2" charset="2"/>
      <a:buChar char="§"/>
      <a:defRPr sz="1100" kern="1200">
        <a:solidFill>
          <a:schemeClr val="tx1"/>
        </a:solidFill>
        <a:latin typeface="MetaNormalLF-Roman" pitchFamily="34" charset="0"/>
        <a:ea typeface="+mn-ea"/>
        <a:cs typeface="Arial" pitchFamily="34" charset="0"/>
      </a:defRPr>
    </a:lvl4pPr>
    <a:lvl5pPr marL="1027113" indent="-225425" algn="l" defTabSz="914400" rtl="0" eaLnBrk="1" latinLnBrk="0" hangingPunct="1">
      <a:spcBef>
        <a:spcPts val="600"/>
      </a:spcBef>
      <a:buFont typeface="Arial" pitchFamily="34" charset="0"/>
      <a:buChar char="—"/>
      <a:defRPr sz="1100" kern="1200">
        <a:solidFill>
          <a:schemeClr val="tx1"/>
        </a:solidFill>
        <a:latin typeface="MetaNormalLF-Roman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87388"/>
            <a:ext cx="6116638" cy="3444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42D4571B-FE64-4B3F-B4A5-10E769423A2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8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52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30363" y="692150"/>
            <a:ext cx="3730625" cy="2100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90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1pPr>
            <a:lvl2pPr marL="750008" indent="-288465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2pPr>
            <a:lvl3pPr marL="1153859" indent="-230772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3pPr>
            <a:lvl4pPr marL="1615402" indent="-230772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4pPr>
            <a:lvl5pPr marL="2076945" indent="-230772"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fld id="{79D04759-C4CA-4639-A8D8-30CE0B313C22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8913" y="900946"/>
            <a:ext cx="6048376" cy="111545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28923" y="2271433"/>
            <a:ext cx="6048375" cy="6292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MetaNormalLF-Roma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104284839-TRUST_bri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5604" y="873516"/>
            <a:ext cx="2296873" cy="2596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3" y="1017736"/>
            <a:ext cx="4040188" cy="2693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MetaMediumLF-Roma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713" y="1320444"/>
            <a:ext cx="4040188" cy="31568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5534" y="1017736"/>
            <a:ext cx="4041775" cy="2693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MetaMediumLF-Roma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34" y="1320444"/>
            <a:ext cx="4041775" cy="31568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25" y="843744"/>
            <a:ext cx="8410575" cy="30269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tabLst>
                <a:tab pos="800100" algn="l"/>
              </a:tabLst>
              <a:defRPr sz="2400" b="0">
                <a:solidFill>
                  <a:schemeClr val="accent1"/>
                </a:solidFill>
                <a:latin typeface="MetaNormalLF-Roma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61197"/>
            <a:ext cx="5486400" cy="425447"/>
          </a:xfrm>
          <a:prstGeom prst="rect">
            <a:avLst/>
          </a:prstGeom>
        </p:spPr>
        <p:txBody>
          <a:bodyPr anchor="t" anchorCtr="0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6"/>
            <a:ext cx="5486400" cy="3272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a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8913" y="900946"/>
            <a:ext cx="6048376" cy="111545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28923" y="2271433"/>
            <a:ext cx="6048375" cy="6292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MetaNormalLF-Roma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104284839-TRUST_bri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5604" y="873516"/>
            <a:ext cx="2296873" cy="2596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541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8913" y="900951"/>
            <a:ext cx="6048376" cy="11154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04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8913" y="900951"/>
            <a:ext cx="6048376" cy="11154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728923" y="2271443"/>
            <a:ext cx="6048375" cy="2104591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8833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6725" y="1017737"/>
            <a:ext cx="8410575" cy="34440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3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accent1"/>
                </a:solidFill>
              </a:defRPr>
            </a:lvl4pPr>
            <a:lvl5pPr>
              <a:spcBef>
                <a:spcPts val="300"/>
              </a:spcBef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73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8913" y="900951"/>
            <a:ext cx="6048376" cy="11154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6725" y="1017737"/>
            <a:ext cx="8410575" cy="34440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+mj-lt"/>
              <a:buNone/>
              <a:defRPr sz="4000">
                <a:solidFill>
                  <a:schemeClr val="tx1"/>
                </a:solidFill>
              </a:defRPr>
            </a:lvl1pPr>
            <a:lvl2pPr marL="457200" indent="0" algn="r">
              <a:spcBef>
                <a:spcPts val="600"/>
              </a:spcBef>
              <a:buClr>
                <a:schemeClr val="tx2"/>
              </a:buClr>
              <a:buNone/>
              <a:defRPr>
                <a:solidFill>
                  <a:schemeClr val="accent1"/>
                </a:solidFill>
              </a:defRPr>
            </a:lvl2pPr>
            <a:lvl3pPr>
              <a:spcBef>
                <a:spcPts val="6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10388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25" y="843744"/>
            <a:ext cx="8410575" cy="30269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tabLst>
                <a:tab pos="800100" algn="l"/>
              </a:tabLst>
              <a:defRPr sz="2400" b="0">
                <a:solidFill>
                  <a:schemeClr val="accent1"/>
                </a:solidFill>
                <a:latin typeface="MetaNormalLF-Roma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725" y="1320437"/>
            <a:ext cx="8410575" cy="31402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56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728923" y="1017737"/>
            <a:ext cx="6048375" cy="34440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6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accent1"/>
                </a:solidFill>
              </a:defRPr>
            </a:lvl4pPr>
            <a:lvl5pPr>
              <a:spcBef>
                <a:spcPts val="600"/>
              </a:spcBef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66718" y="1017737"/>
            <a:ext cx="2073275" cy="3444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97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25" y="843753"/>
            <a:ext cx="8410575" cy="30269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tabLst>
                <a:tab pos="800100" algn="l"/>
              </a:tabLst>
              <a:defRPr lang="en-US" sz="2400" b="0" kern="1200" smtClean="0">
                <a:solidFill>
                  <a:schemeClr val="accent1"/>
                </a:solidFill>
                <a:latin typeface="MetaNormalLF-Roman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rgbClr val="2C95DD"/>
              </a:buClr>
              <a:buFont typeface="Arial" pitchFamily="34" charset="0"/>
              <a:buNone/>
              <a:tabLst>
                <a:tab pos="800100" algn="l"/>
              </a:tabLst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8913" y="1320435"/>
            <a:ext cx="6048374" cy="31485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66718" y="1329968"/>
            <a:ext cx="2073275" cy="3131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21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017745"/>
            <a:ext cx="4038600" cy="3459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buNone/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017745"/>
            <a:ext cx="4038600" cy="3459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56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3" y="1017736"/>
            <a:ext cx="4040188" cy="2693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MetaMediumLF-Roma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713" y="1320444"/>
            <a:ext cx="4040188" cy="31568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5534" y="1017736"/>
            <a:ext cx="4041775" cy="2693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MetaMediumLF-Roma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34" y="1320444"/>
            <a:ext cx="4041775" cy="31568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29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25" y="843744"/>
            <a:ext cx="8410575" cy="30269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tabLst>
                <a:tab pos="800100" algn="l"/>
              </a:tabLst>
              <a:defRPr sz="2400" b="0">
                <a:solidFill>
                  <a:schemeClr val="accent1"/>
                </a:solidFill>
                <a:latin typeface="MetaNormalLF-Roma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485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6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61197"/>
            <a:ext cx="5486400" cy="425447"/>
          </a:xfrm>
          <a:prstGeom prst="rect">
            <a:avLst/>
          </a:prstGeom>
        </p:spPr>
        <p:txBody>
          <a:bodyPr anchor="t" anchorCtr="0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6"/>
            <a:ext cx="5486400" cy="3272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51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a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843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8913" y="900951"/>
            <a:ext cx="6048376" cy="11154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728923" y="2271443"/>
            <a:ext cx="6048375" cy="2104591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239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493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8913" y="900946"/>
            <a:ext cx="6048376" cy="111545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28923" y="2271433"/>
            <a:ext cx="6048375" cy="6292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MetaNormalLF-Roma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104284839-TRUST_bri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5604" y="873516"/>
            <a:ext cx="2296873" cy="2596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997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8913" y="900951"/>
            <a:ext cx="6048376" cy="11154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47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8913" y="900951"/>
            <a:ext cx="6048376" cy="11154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728923" y="2271443"/>
            <a:ext cx="6048375" cy="2104591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022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6725" y="1017737"/>
            <a:ext cx="8410575" cy="34440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3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accent1"/>
                </a:solidFill>
              </a:defRPr>
            </a:lvl4pPr>
            <a:lvl5pPr>
              <a:spcBef>
                <a:spcPts val="300"/>
              </a:spcBef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31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6725" y="1017737"/>
            <a:ext cx="8410575" cy="34440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+mj-lt"/>
              <a:buNone/>
              <a:defRPr sz="4000">
                <a:solidFill>
                  <a:schemeClr val="tx1"/>
                </a:solidFill>
              </a:defRPr>
            </a:lvl1pPr>
            <a:lvl2pPr marL="457200" indent="0" algn="r">
              <a:spcBef>
                <a:spcPts val="600"/>
              </a:spcBef>
              <a:buClr>
                <a:schemeClr val="tx2"/>
              </a:buClr>
              <a:buNone/>
              <a:defRPr>
                <a:solidFill>
                  <a:schemeClr val="accent1"/>
                </a:solidFill>
              </a:defRPr>
            </a:lvl2pPr>
            <a:lvl3pPr>
              <a:spcBef>
                <a:spcPts val="6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4978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25" y="843744"/>
            <a:ext cx="8410575" cy="30269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tabLst>
                <a:tab pos="800100" algn="l"/>
              </a:tabLst>
              <a:defRPr sz="2400" b="0">
                <a:solidFill>
                  <a:schemeClr val="accent1"/>
                </a:solidFill>
                <a:latin typeface="MetaNormalLF-Roma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725" y="1320437"/>
            <a:ext cx="8410575" cy="31402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09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728923" y="1017737"/>
            <a:ext cx="6048375" cy="34440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6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accent1"/>
                </a:solidFill>
              </a:defRPr>
            </a:lvl4pPr>
            <a:lvl5pPr>
              <a:spcBef>
                <a:spcPts val="600"/>
              </a:spcBef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66718" y="1017737"/>
            <a:ext cx="2073275" cy="3444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38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25" y="843753"/>
            <a:ext cx="8410575" cy="30269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tabLst>
                <a:tab pos="800100" algn="l"/>
              </a:tabLst>
              <a:defRPr lang="en-US" sz="2400" b="0" kern="1200" smtClean="0">
                <a:solidFill>
                  <a:schemeClr val="accent1"/>
                </a:solidFill>
                <a:latin typeface="MetaNormalLF-Roman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rgbClr val="2C95DD"/>
              </a:buClr>
              <a:buFont typeface="Arial" pitchFamily="34" charset="0"/>
              <a:buNone/>
              <a:tabLst>
                <a:tab pos="800100" algn="l"/>
              </a:tabLst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8913" y="1320435"/>
            <a:ext cx="6048374" cy="31485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66718" y="1329968"/>
            <a:ext cx="2073275" cy="3131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7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6725" y="1017737"/>
            <a:ext cx="8410575" cy="34440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3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accent1"/>
                </a:solidFill>
              </a:defRPr>
            </a:lvl4pPr>
            <a:lvl5pPr>
              <a:spcBef>
                <a:spcPts val="300"/>
              </a:spcBef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017745"/>
            <a:ext cx="4038600" cy="3459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buNone/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017745"/>
            <a:ext cx="4038600" cy="3459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3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3" y="1017736"/>
            <a:ext cx="4040188" cy="2693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MetaMediumLF-Roma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713" y="1320444"/>
            <a:ext cx="4040188" cy="31568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5534" y="1017736"/>
            <a:ext cx="4041775" cy="2693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MetaMediumLF-Roma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34" y="1320444"/>
            <a:ext cx="4041775" cy="31568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02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25" y="843744"/>
            <a:ext cx="8410575" cy="30269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tabLst>
                <a:tab pos="800100" algn="l"/>
              </a:tabLst>
              <a:defRPr sz="2400" b="0">
                <a:solidFill>
                  <a:schemeClr val="accent1"/>
                </a:solidFill>
                <a:latin typeface="MetaNormalLF-Roma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525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95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61197"/>
            <a:ext cx="5486400" cy="425447"/>
          </a:xfrm>
          <a:prstGeom prst="rect">
            <a:avLst/>
          </a:prstGeom>
        </p:spPr>
        <p:txBody>
          <a:bodyPr anchor="t" anchorCtr="0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6"/>
            <a:ext cx="5486400" cy="3272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08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ba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109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637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728913" y="900949"/>
            <a:ext cx="6048376" cy="1115458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MetaNormalLF-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728918" y="2271433"/>
            <a:ext cx="6048375" cy="6292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2"/>
                </a:solidFill>
                <a:latin typeface="MetaNormalLF-Roman" pitchFamily="34" charset="0"/>
              </a:defRPr>
            </a:lvl1pPr>
            <a:lvl2pPr marL="45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366718" y="1017738"/>
            <a:ext cx="2073275" cy="993901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/>
            </a:lvl1pPr>
            <a:lvl2pPr marL="457150" indent="0">
              <a:buNone/>
              <a:defRPr sz="2800"/>
            </a:lvl2pPr>
            <a:lvl3pPr marL="914301" indent="0">
              <a:buNone/>
              <a:defRPr sz="2400"/>
            </a:lvl3pPr>
            <a:lvl4pPr marL="1371452" indent="0">
              <a:buNone/>
              <a:defRPr sz="2000"/>
            </a:lvl4pPr>
            <a:lvl5pPr marL="1828603" indent="0">
              <a:buNone/>
              <a:defRPr sz="2000"/>
            </a:lvl5pPr>
            <a:lvl6pPr marL="2285753" indent="0">
              <a:buNone/>
              <a:defRPr sz="2000"/>
            </a:lvl6pPr>
            <a:lvl7pPr marL="2742904" indent="0">
              <a:buNone/>
              <a:defRPr sz="2000"/>
            </a:lvl7pPr>
            <a:lvl8pPr marL="3200055" indent="0">
              <a:buNone/>
              <a:defRPr sz="2000"/>
            </a:lvl8pPr>
            <a:lvl9pPr marL="365720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45150918"/>
      </p:ext>
    </p:extLst>
  </p:cSld>
  <p:clrMapOvr>
    <a:masterClrMapping/>
  </p:clrMapOvr>
  <p:transition>
    <p:fade/>
  </p:transition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728913" y="900947"/>
            <a:ext cx="6048376" cy="1115457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 defTabSz="914301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66718" y="1017738"/>
            <a:ext cx="2073275" cy="993901"/>
          </a:xfrm>
          <a:prstGeom prst="rect">
            <a:avLst/>
          </a:prstGeom>
          <a:noFill/>
        </p:spPr>
        <p:txBody>
          <a:bodyPr lIns="91430" tIns="45715" rIns="91430" bIns="45715"/>
          <a:lstStyle>
            <a:lvl1pPr marL="0" indent="0">
              <a:buNone/>
              <a:defRPr sz="1600"/>
            </a:lvl1pPr>
            <a:lvl2pPr marL="457150" indent="0">
              <a:buNone/>
              <a:defRPr sz="2800"/>
            </a:lvl2pPr>
            <a:lvl3pPr marL="914301" indent="0">
              <a:buNone/>
              <a:defRPr sz="2400"/>
            </a:lvl3pPr>
            <a:lvl4pPr marL="1371452" indent="0">
              <a:buNone/>
              <a:defRPr sz="2000"/>
            </a:lvl4pPr>
            <a:lvl5pPr marL="1828603" indent="0">
              <a:buNone/>
              <a:defRPr sz="2000"/>
            </a:lvl5pPr>
            <a:lvl6pPr marL="2285753" indent="0">
              <a:buNone/>
              <a:defRPr sz="2000"/>
            </a:lvl6pPr>
            <a:lvl7pPr marL="2742904" indent="0">
              <a:buNone/>
              <a:defRPr sz="2000"/>
            </a:lvl7pPr>
            <a:lvl8pPr marL="3200055" indent="0">
              <a:buNone/>
              <a:defRPr sz="2000"/>
            </a:lvl8pPr>
            <a:lvl9pPr marL="365720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2836142"/>
      </p:ext>
    </p:extLst>
  </p:cSld>
  <p:clrMapOvr>
    <a:masterClrMapping/>
  </p:clrMapOvr>
  <p:transition>
    <p:fade/>
  </p:transition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728913" y="900947"/>
            <a:ext cx="6048376" cy="1115457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 defTabSz="914301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2728918" y="2271435"/>
            <a:ext cx="6048375" cy="210459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buClr>
                <a:schemeClr val="tx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1381622"/>
      </p:ext>
    </p:extLst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6725" y="1017737"/>
            <a:ext cx="8410575" cy="34440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+mj-lt"/>
              <a:buNone/>
              <a:defRPr sz="4000">
                <a:solidFill>
                  <a:schemeClr val="tx1"/>
                </a:solidFill>
              </a:defRPr>
            </a:lvl1pPr>
            <a:lvl2pPr marL="457200" indent="0" algn="r">
              <a:spcBef>
                <a:spcPts val="600"/>
              </a:spcBef>
              <a:buClr>
                <a:schemeClr val="tx2"/>
              </a:buClr>
              <a:buNone/>
              <a:defRPr>
                <a:solidFill>
                  <a:schemeClr val="accent1"/>
                </a:solidFill>
              </a:defRPr>
            </a:lvl2pPr>
            <a:lvl3pPr>
              <a:spcBef>
                <a:spcPts val="6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8" y="152542"/>
            <a:ext cx="8410575" cy="691202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>
              <a:lnSpc>
                <a:spcPts val="3599"/>
              </a:lnSpc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MetaNormalLF-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8" y="1017738"/>
            <a:ext cx="8410575" cy="344409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50638"/>
      </p:ext>
    </p:extLst>
  </p:cSld>
  <p:clrMapOvr>
    <a:masterClrMapping/>
  </p:clrMapOvr>
  <p:transition>
    <p:fade/>
  </p:transition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8" y="152542"/>
            <a:ext cx="8410575" cy="691202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301" rtl="0" eaLnBrk="1" latinLnBrk="0" hangingPunct="1">
              <a:lnSpc>
                <a:spcPts val="3599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367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8" y="152542"/>
            <a:ext cx="8410575" cy="691202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301" rtl="0" eaLnBrk="1" latinLnBrk="0" hangingPunct="1">
              <a:lnSpc>
                <a:spcPts val="3599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8" y="843744"/>
            <a:ext cx="8410575" cy="302698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buNone/>
              <a:tabLst>
                <a:tab pos="800014" algn="l"/>
              </a:tabLst>
              <a:defRPr sz="2400" b="0">
                <a:solidFill>
                  <a:schemeClr val="bg2"/>
                </a:solidFill>
                <a:latin typeface="MetaNormalLF-Roman" pitchFamily="34" charset="0"/>
              </a:defRPr>
            </a:lvl1pPr>
            <a:lvl2pPr marL="457150" indent="0">
              <a:buNone/>
              <a:defRPr sz="2000" b="1"/>
            </a:lvl2pPr>
            <a:lvl3pPr marL="914301" indent="0">
              <a:buNone/>
              <a:defRPr sz="1800" b="1"/>
            </a:lvl3pPr>
            <a:lvl4pPr marL="1371452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3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5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388531"/>
      </p:ext>
    </p:extLst>
  </p:cSld>
  <p:clrMapOvr>
    <a:masterClrMapping/>
  </p:clrMapOvr>
  <p:transition>
    <p:fade/>
  </p:transition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8" y="152542"/>
            <a:ext cx="8410575" cy="691202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301" rtl="0" eaLnBrk="1" latinLnBrk="0" hangingPunct="1">
              <a:lnSpc>
                <a:spcPts val="3599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8" y="843744"/>
            <a:ext cx="8410575" cy="302698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buNone/>
              <a:tabLst>
                <a:tab pos="800014" algn="l"/>
              </a:tabLst>
              <a:defRPr sz="2400" b="0">
                <a:solidFill>
                  <a:schemeClr val="bg2"/>
                </a:solidFill>
                <a:latin typeface="MetaNormalLF-Roman" pitchFamily="34" charset="0"/>
              </a:defRPr>
            </a:lvl1pPr>
            <a:lvl2pPr marL="457150" indent="0">
              <a:buNone/>
              <a:defRPr sz="2000" b="1"/>
            </a:lvl2pPr>
            <a:lvl3pPr marL="914301" indent="0">
              <a:buNone/>
              <a:defRPr sz="1800" b="1"/>
            </a:lvl3pPr>
            <a:lvl4pPr marL="1371452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3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5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366718" y="1320436"/>
            <a:ext cx="8410575" cy="3140203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30163" indent="-230163">
              <a:spcBef>
                <a:spcPts val="1200"/>
              </a:spcBef>
              <a:buClr>
                <a:schemeClr val="tx2"/>
              </a:buClr>
              <a:defRPr sz="2400">
                <a:solidFill>
                  <a:schemeClr val="bg2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buClr>
                <a:schemeClr val="tx2"/>
              </a:buClr>
              <a:defRPr sz="1800">
                <a:solidFill>
                  <a:schemeClr val="bg2"/>
                </a:solidFill>
              </a:defRPr>
            </a:lvl3pPr>
            <a:lvl4pPr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bg2"/>
                </a:solidFill>
              </a:defRPr>
            </a:lvl4pPr>
            <a:lvl5pPr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59703"/>
      </p:ext>
    </p:extLst>
  </p:cSld>
  <p:clrMapOvr>
    <a:masterClrMapping/>
  </p:clrMapOvr>
  <p:transition>
    <p:fade/>
  </p:transition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8" y="152542"/>
            <a:ext cx="8410575" cy="691202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301" rtl="0" eaLnBrk="1" latinLnBrk="0" hangingPunct="1">
              <a:lnSpc>
                <a:spcPts val="3599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2728918" y="1017738"/>
            <a:ext cx="6048375" cy="344409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66718" y="1017738"/>
            <a:ext cx="2073275" cy="3444092"/>
          </a:xfrm>
          <a:prstGeom prst="rect">
            <a:avLst/>
          </a:prstGeom>
          <a:noFill/>
        </p:spPr>
        <p:txBody>
          <a:bodyPr lIns="91430" tIns="45715" rIns="91430" bIns="45715"/>
          <a:lstStyle>
            <a:lvl1pPr marL="0" indent="0">
              <a:buNone/>
              <a:defRPr sz="1600"/>
            </a:lvl1pPr>
            <a:lvl2pPr marL="457150" indent="0">
              <a:buNone/>
              <a:defRPr sz="2800"/>
            </a:lvl2pPr>
            <a:lvl3pPr marL="914301" indent="0">
              <a:buNone/>
              <a:defRPr sz="2400"/>
            </a:lvl3pPr>
            <a:lvl4pPr marL="1371452" indent="0">
              <a:buNone/>
              <a:defRPr sz="2000"/>
            </a:lvl4pPr>
            <a:lvl5pPr marL="1828603" indent="0">
              <a:buNone/>
              <a:defRPr sz="2000"/>
            </a:lvl5pPr>
            <a:lvl6pPr marL="2285753" indent="0">
              <a:buNone/>
              <a:defRPr sz="2000"/>
            </a:lvl6pPr>
            <a:lvl7pPr marL="2742904" indent="0">
              <a:buNone/>
              <a:defRPr sz="2000"/>
            </a:lvl7pPr>
            <a:lvl8pPr marL="3200055" indent="0">
              <a:buNone/>
              <a:defRPr sz="2000"/>
            </a:lvl8pPr>
            <a:lvl9pPr marL="365720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1603478"/>
      </p:ext>
    </p:extLst>
  </p:cSld>
  <p:clrMapOvr>
    <a:masterClrMapping/>
  </p:clrMapOvr>
  <p:transition>
    <p:fade/>
  </p:transition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8" y="152542"/>
            <a:ext cx="8410575" cy="691202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301" rtl="0" eaLnBrk="1" latinLnBrk="0" hangingPunct="1">
              <a:lnSpc>
                <a:spcPts val="3599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366713" y="1017735"/>
            <a:ext cx="4038600" cy="345958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30163" indent="-230163">
              <a:spcBef>
                <a:spcPts val="1200"/>
              </a:spcBef>
              <a:buClr>
                <a:schemeClr val="tx2"/>
              </a:buClr>
              <a:defRPr sz="2400">
                <a:solidFill>
                  <a:schemeClr val="bg2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buClr>
                <a:schemeClr val="tx2"/>
              </a:buClr>
              <a:buNone/>
              <a:defRPr sz="1800">
                <a:solidFill>
                  <a:schemeClr val="bg2"/>
                </a:solidFill>
              </a:defRPr>
            </a:lvl3pPr>
            <a:lvl4pPr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bg2"/>
                </a:solidFill>
              </a:defRPr>
            </a:lvl4pPr>
            <a:lvl5pPr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38688" y="1017735"/>
            <a:ext cx="4038600" cy="345958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30163" indent="-230163">
              <a:spcBef>
                <a:spcPts val="1200"/>
              </a:spcBef>
              <a:buClr>
                <a:schemeClr val="tx2"/>
              </a:buClr>
              <a:defRPr sz="2400">
                <a:solidFill>
                  <a:schemeClr val="bg2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buClr>
                <a:schemeClr val="tx2"/>
              </a:buClr>
              <a:defRPr sz="1800">
                <a:solidFill>
                  <a:schemeClr val="bg2"/>
                </a:solidFill>
              </a:defRPr>
            </a:lvl3pPr>
            <a:lvl4pPr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bg2"/>
                </a:solidFill>
              </a:defRPr>
            </a:lvl4pPr>
            <a:lvl5pPr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37960"/>
      </p:ext>
    </p:extLst>
  </p:cSld>
  <p:clrMapOvr>
    <a:masterClrMapping/>
  </p:clrMapOvr>
  <p:transition>
    <p:fade/>
  </p:transition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8" y="152542"/>
            <a:ext cx="8410575" cy="691202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301" rtl="0" eaLnBrk="1" latinLnBrk="0" hangingPunct="1">
              <a:lnSpc>
                <a:spcPts val="3599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4" y="1017738"/>
            <a:ext cx="4040188" cy="26933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etaMediumLF-Roman" pitchFamily="34" charset="0"/>
              </a:defRPr>
            </a:lvl1pPr>
            <a:lvl2pPr marL="457150" indent="0">
              <a:buNone/>
              <a:defRPr sz="2000" b="1"/>
            </a:lvl2pPr>
            <a:lvl3pPr marL="914301" indent="0">
              <a:buNone/>
              <a:defRPr sz="1800" b="1"/>
            </a:lvl3pPr>
            <a:lvl4pPr marL="1371452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3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5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366714" y="1320435"/>
            <a:ext cx="4040188" cy="3156887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30163" indent="-230163">
              <a:spcBef>
                <a:spcPts val="1200"/>
              </a:spcBef>
              <a:buClr>
                <a:schemeClr val="tx2"/>
              </a:buClr>
              <a:defRPr sz="2400">
                <a:solidFill>
                  <a:schemeClr val="bg2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buClr>
                <a:schemeClr val="tx2"/>
              </a:buClr>
              <a:defRPr sz="1800">
                <a:solidFill>
                  <a:schemeClr val="bg2"/>
                </a:solidFill>
              </a:defRPr>
            </a:lvl3pPr>
            <a:lvl4pPr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bg2"/>
                </a:solidFill>
              </a:defRPr>
            </a:lvl4pPr>
            <a:lvl5pPr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735518" y="1017738"/>
            <a:ext cx="4041775" cy="26933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etaMediumLF-Roman" pitchFamily="34" charset="0"/>
              </a:defRPr>
            </a:lvl1pPr>
            <a:lvl2pPr marL="457150" indent="0">
              <a:buNone/>
              <a:defRPr sz="2000" b="1"/>
            </a:lvl2pPr>
            <a:lvl3pPr marL="914301" indent="0">
              <a:buNone/>
              <a:defRPr sz="1800" b="1"/>
            </a:lvl3pPr>
            <a:lvl4pPr marL="1371452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3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5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735518" y="1320435"/>
            <a:ext cx="4041775" cy="3156887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30163" indent="-230163">
              <a:spcBef>
                <a:spcPts val="1200"/>
              </a:spcBef>
              <a:buClr>
                <a:schemeClr val="tx2"/>
              </a:buClr>
              <a:defRPr sz="2400">
                <a:solidFill>
                  <a:schemeClr val="bg2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buClr>
                <a:schemeClr val="tx2"/>
              </a:buClr>
              <a:defRPr sz="1800">
                <a:solidFill>
                  <a:schemeClr val="bg2"/>
                </a:solidFill>
              </a:defRPr>
            </a:lvl3pPr>
            <a:lvl4pPr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bg2"/>
                </a:solidFill>
              </a:defRPr>
            </a:lvl4pPr>
            <a:lvl5pPr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43374"/>
      </p:ext>
    </p:extLst>
  </p:cSld>
  <p:clrMapOvr>
    <a:masterClrMapping/>
  </p:clrMapOvr>
  <p:transition>
    <p:fade/>
  </p:transition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8" y="1017738"/>
            <a:ext cx="8410575" cy="3444092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+mj-lt"/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0" indent="0" algn="r">
              <a:spcBef>
                <a:spcPts val="600"/>
              </a:spcBef>
              <a:buClr>
                <a:schemeClr val="tx2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66718" y="152542"/>
            <a:ext cx="8410575" cy="691202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301" rtl="0" eaLnBrk="1" latinLnBrk="0" hangingPunct="1">
              <a:lnSpc>
                <a:spcPts val="3599"/>
              </a:lnSpc>
              <a:spcBef>
                <a:spcPct val="0"/>
              </a:spcBef>
              <a:buNone/>
              <a:defRPr lang="en-US" sz="3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91490"/>
      </p:ext>
    </p:extLst>
  </p:cSld>
  <p:clrMapOvr>
    <a:masterClrMapping/>
  </p:clrMapOvr>
  <p:transition>
    <p:fade/>
  </p:transition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8" y="1017738"/>
            <a:ext cx="8410575" cy="3444092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+mj-lt"/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0" indent="0" algn="r">
              <a:spcBef>
                <a:spcPts val="600"/>
              </a:spcBef>
              <a:buClr>
                <a:schemeClr val="tx2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2976870"/>
      </p:ext>
    </p:extLst>
  </p:cSld>
  <p:clrMapOvr>
    <a:masterClrMapping/>
  </p:clrMapOvr>
  <p:transition>
    <p:fade/>
  </p:transition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 bwMode="gray">
          <a:xfrm>
            <a:off x="2623244" y="1847179"/>
            <a:ext cx="3897521" cy="1015653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007DC3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95823947"/>
      </p:ext>
    </p:extLst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25" y="843744"/>
            <a:ext cx="8410575" cy="30269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tabLst>
                <a:tab pos="800100" algn="l"/>
              </a:tabLst>
              <a:defRPr sz="2400" b="0">
                <a:solidFill>
                  <a:schemeClr val="accent1"/>
                </a:solidFill>
                <a:latin typeface="MetaNormalLF-Roma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725" y="1320437"/>
            <a:ext cx="8410575" cy="31402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WALKIN - Prints in GRAYSCAL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48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728923" y="1017737"/>
            <a:ext cx="6048375" cy="34440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600"/>
              </a:spcBef>
              <a:buClr>
                <a:schemeClr val="tx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accent1"/>
                </a:solidFill>
              </a:defRPr>
            </a:lvl4pPr>
            <a:lvl5pPr>
              <a:spcBef>
                <a:spcPts val="600"/>
              </a:spcBef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66718" y="1017737"/>
            <a:ext cx="2073275" cy="3444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25" y="843753"/>
            <a:ext cx="8410575" cy="30269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tabLst>
                <a:tab pos="800100" algn="l"/>
              </a:tabLst>
              <a:defRPr lang="en-US" sz="2400" b="0" kern="1200" smtClean="0">
                <a:solidFill>
                  <a:schemeClr val="accent1"/>
                </a:solidFill>
                <a:latin typeface="MetaNormalLF-Roman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rgbClr val="2C95DD"/>
              </a:buClr>
              <a:buFont typeface="Arial" pitchFamily="34" charset="0"/>
              <a:buNone/>
              <a:tabLst>
                <a:tab pos="800100" algn="l"/>
              </a:tabLst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8913" y="1320435"/>
            <a:ext cx="6048374" cy="31485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66718" y="1329968"/>
            <a:ext cx="2073275" cy="3131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017745"/>
            <a:ext cx="4038600" cy="3459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buNone/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017745"/>
            <a:ext cx="4038600" cy="3459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0188" indent="-230188">
              <a:buClr>
                <a:schemeClr val="tx1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8501412" y="5037711"/>
            <a:ext cx="533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684CE-B7BB-4223-BA2B-B47808B845F1}" type="slidenum">
              <a:rPr lang="en-US" sz="800" smtClean="0">
                <a:solidFill>
                  <a:schemeClr val="accent1"/>
                </a:solidFill>
                <a:latin typeface="MetaNormalLF-Roman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dirty="0" smtClean="0">
              <a:solidFill>
                <a:schemeClr val="accent1"/>
              </a:solidFill>
              <a:latin typeface="MetaNormalLF-Roman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827" y="5037711"/>
            <a:ext cx="240450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accent1"/>
                </a:solidFill>
                <a:latin typeface="MetaNormalLF-Roman" pitchFamily="34" charset="0"/>
              </a:rPr>
              <a:t>© Copyright 2012 EMC Corporation. All rights reserved.</a:t>
            </a:r>
            <a:endParaRPr lang="en-US" sz="800" dirty="0">
              <a:solidFill>
                <a:schemeClr val="accent1"/>
              </a:solidFill>
              <a:latin typeface="MetaNormalLF-Roman" pitchFamily="34" charset="0"/>
            </a:endParaRPr>
          </a:p>
        </p:txBody>
      </p:sp>
      <p:pic>
        <p:nvPicPr>
          <p:cNvPr id="7" name="Picture 6" descr="footer_bar_2011-9x16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4564697"/>
            <a:ext cx="9144000" cy="428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5" r:id="rId4"/>
    <p:sldLayoutId id="2147483668" r:id="rId5"/>
    <p:sldLayoutId id="2147483667" r:id="rId6"/>
    <p:sldLayoutId id="2147483650" r:id="rId7"/>
    <p:sldLayoutId id="2147483663" r:id="rId8"/>
    <p:sldLayoutId id="2147483652" r:id="rId9"/>
    <p:sldLayoutId id="2147483653" r:id="rId10"/>
    <p:sldLayoutId id="2147483654" r:id="rId11"/>
    <p:sldLayoutId id="2147483669" r:id="rId12"/>
    <p:sldLayoutId id="2147483657" r:id="rId13"/>
    <p:sldLayoutId id="2147483664" r:id="rId14"/>
    <p:sldLayoutId id="2147483659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2C95DD"/>
          </a:solidFill>
          <a:latin typeface="MetaNormalLF-Roman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24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0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»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8501412" y="5037711"/>
            <a:ext cx="533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fld id="{61F684CE-B7BB-4223-BA2B-B47808B845F1}" type="slidenum">
              <a:rPr lang="en-US" sz="800" smtClean="0">
                <a:solidFill>
                  <a:srgbClr val="5F5F5F"/>
                </a:solidFill>
              </a:rPr>
              <a:pPr algn="r">
                <a:defRPr/>
              </a:pPr>
              <a:t>‹Nr.›</a:t>
            </a:fld>
            <a:endParaRPr lang="en-US" sz="800" dirty="0" smtClean="0">
              <a:solidFill>
                <a:srgbClr val="5F5F5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827" y="5037711"/>
            <a:ext cx="240450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rgbClr val="5F5F5F"/>
                </a:solidFill>
              </a:rPr>
              <a:t>© Copyright 2012 EMC Corporation. All rights reserved.</a:t>
            </a:r>
            <a:endParaRPr lang="en-US" sz="800" dirty="0">
              <a:solidFill>
                <a:srgbClr val="5F5F5F"/>
              </a:solidFill>
            </a:endParaRPr>
          </a:p>
        </p:txBody>
      </p:sp>
      <p:pic>
        <p:nvPicPr>
          <p:cNvPr id="7" name="Picture 6" descr="footer_bar_2011-9x16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4564697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2C95DD"/>
          </a:solidFill>
          <a:latin typeface="MetaNormalLF-Roman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24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0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»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8501412" y="5037711"/>
            <a:ext cx="533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fld id="{61F684CE-B7BB-4223-BA2B-B47808B845F1}" type="slidenum">
              <a:rPr lang="en-US" sz="800" smtClean="0">
                <a:solidFill>
                  <a:srgbClr val="5F5F5F"/>
                </a:solidFill>
              </a:rPr>
              <a:pPr algn="r">
                <a:defRPr/>
              </a:pPr>
              <a:t>‹Nr.›</a:t>
            </a:fld>
            <a:endParaRPr lang="en-US" sz="800" dirty="0" smtClean="0">
              <a:solidFill>
                <a:srgbClr val="5F5F5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827" y="5037711"/>
            <a:ext cx="240450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rgbClr val="5F5F5F"/>
                </a:solidFill>
              </a:rPr>
              <a:t>© Copyright 2011 EMC Corporation. All rights reserved.</a:t>
            </a:r>
            <a:endParaRPr lang="en-US" sz="800" dirty="0">
              <a:solidFill>
                <a:srgbClr val="5F5F5F"/>
              </a:solidFill>
            </a:endParaRPr>
          </a:p>
        </p:txBody>
      </p:sp>
      <p:pic>
        <p:nvPicPr>
          <p:cNvPr id="7" name="Picture 6" descr="footer_bar_2011-9x16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4564697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0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2C95DD"/>
          </a:solidFill>
          <a:latin typeface="MetaNormalLF-Roman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24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0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»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gray">
          <a:xfrm flipH="1">
            <a:off x="8553450" y="5018277"/>
            <a:ext cx="533400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fld id="{386F9285-CC8C-4962-A69E-B07FA56E2475}" type="slidenum">
              <a:rPr lang="en-US" sz="800">
                <a:solidFill>
                  <a:srgbClr val="5F5F5F"/>
                </a:solidFill>
              </a:rPr>
              <a:pPr algn="r" eaLnBrk="0" hangingPunct="0">
                <a:defRPr/>
              </a:pPr>
              <a:t>‹Nr.›</a:t>
            </a:fld>
            <a:endParaRPr lang="en-US" sz="800" dirty="0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0" y="4504744"/>
            <a:ext cx="9144000" cy="4633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0" hangingPunct="0">
              <a:defRPr/>
            </a:pP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2004 EMC logo white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7967668" y="4599129"/>
            <a:ext cx="809625" cy="27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1"/>
          <p:cNvSpPr txBox="1"/>
          <p:nvPr/>
        </p:nvSpPr>
        <p:spPr>
          <a:xfrm>
            <a:off x="126973" y="4958646"/>
            <a:ext cx="3398837" cy="200045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eaLnBrk="0" hangingPunct="0">
              <a:defRPr/>
            </a:pPr>
            <a:r>
              <a:rPr lang="en-US" sz="700" dirty="0">
                <a:solidFill>
                  <a:srgbClr val="5F5F5F"/>
                </a:solidFill>
              </a:rPr>
              <a:t>© Copyright </a:t>
            </a:r>
            <a:r>
              <a:rPr lang="en-US" sz="700" dirty="0" smtClean="0">
                <a:solidFill>
                  <a:srgbClr val="5F5F5F"/>
                </a:solidFill>
              </a:rPr>
              <a:t>2011 </a:t>
            </a:r>
            <a:r>
              <a:rPr lang="en-US" sz="700" dirty="0">
                <a:solidFill>
                  <a:srgbClr val="5F5F5F"/>
                </a:solidFill>
              </a:rPr>
              <a:t>EMC Corporation. All rights reserved.</a:t>
            </a:r>
          </a:p>
        </p:txBody>
      </p:sp>
      <p:pic>
        <p:nvPicPr>
          <p:cNvPr id="7" name="Picture 6" descr="RSA_Division_logo_dropout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55182" y="4584973"/>
            <a:ext cx="834949" cy="32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1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2C95DD"/>
          </a:solidFill>
          <a:latin typeface="MetaNormalLF-Roman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95DD"/>
          </a:solidFill>
          <a:latin typeface="MetaNormalLF-Roman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95DD"/>
          </a:solidFill>
          <a:latin typeface="MetaNormalLF-Roman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95DD"/>
          </a:solidFill>
          <a:latin typeface="MetaNormalLF-Roman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95DD"/>
          </a:solidFill>
          <a:latin typeface="MetaNormalLF-Roman" pitchFamily="34" charset="0"/>
        </a:defRPr>
      </a:lvl5pPr>
      <a:lvl6pPr marL="45715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95DD"/>
          </a:solidFill>
          <a:latin typeface="MetaNormalLF-Roman" pitchFamily="34" charset="0"/>
        </a:defRPr>
      </a:lvl6pPr>
      <a:lvl7pPr marL="91430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95DD"/>
          </a:solidFill>
          <a:latin typeface="MetaNormalLF-Roman" pitchFamily="34" charset="0"/>
        </a:defRPr>
      </a:lvl7pPr>
      <a:lvl8pPr marL="137145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95DD"/>
          </a:solidFill>
          <a:latin typeface="MetaNormalLF-Roman" pitchFamily="34" charset="0"/>
        </a:defRPr>
      </a:lvl8pPr>
      <a:lvl9pPr marL="1828603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95DD"/>
          </a:solidFill>
          <a:latin typeface="MetaNormalLF-Roman" pitchFamily="34" charset="0"/>
        </a:defRPr>
      </a:lvl9pPr>
    </p:titleStyle>
    <p:bodyStyle>
      <a:lvl1pPr marL="228576" indent="-228576" algn="l" rtl="0" eaLnBrk="1" fontAlgn="base" hangingPunct="1">
        <a:spcBef>
          <a:spcPct val="20000"/>
        </a:spcBef>
        <a:spcAft>
          <a:spcPct val="0"/>
        </a:spcAft>
        <a:buClr>
          <a:srgbClr val="2C95DD"/>
        </a:buClr>
        <a:buFont typeface="Arial" charset="0"/>
        <a:buChar char="•"/>
        <a:defRPr sz="2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1pPr>
      <a:lvl2pPr marL="742870" indent="-285719" algn="l" rtl="0" eaLnBrk="1" fontAlgn="base" hangingPunct="1">
        <a:spcBef>
          <a:spcPct val="20000"/>
        </a:spcBef>
        <a:spcAft>
          <a:spcPct val="0"/>
        </a:spcAft>
        <a:buClr>
          <a:srgbClr val="2C95DD"/>
        </a:buClr>
        <a:buFont typeface="Arial" charset="0"/>
        <a:buChar char="–"/>
        <a:defRPr sz="24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2pPr>
      <a:lvl3pPr marL="1142876" indent="-228576" algn="l" rtl="0" eaLnBrk="1" fontAlgn="base" hangingPunct="1">
        <a:spcBef>
          <a:spcPct val="20000"/>
        </a:spcBef>
        <a:spcAft>
          <a:spcPct val="0"/>
        </a:spcAft>
        <a:buClr>
          <a:srgbClr val="2C95DD"/>
        </a:buClr>
        <a:buFont typeface="Arial" charset="0"/>
        <a:buChar char="•"/>
        <a:defRPr sz="20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3pPr>
      <a:lvl4pPr marL="1600027" indent="-228576" algn="l" rtl="0" eaLnBrk="1" fontAlgn="base" hangingPunct="1">
        <a:spcBef>
          <a:spcPct val="20000"/>
        </a:spcBef>
        <a:spcAft>
          <a:spcPct val="0"/>
        </a:spcAft>
        <a:buClr>
          <a:srgbClr val="2C95DD"/>
        </a:buClr>
        <a:buFont typeface="Arial" charset="0"/>
        <a:buChar char="–"/>
        <a:defRPr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4pPr>
      <a:lvl5pPr marL="2057178" indent="-228576" algn="l" rtl="0" eaLnBrk="1" fontAlgn="base" hangingPunct="1">
        <a:spcBef>
          <a:spcPct val="20000"/>
        </a:spcBef>
        <a:spcAft>
          <a:spcPct val="0"/>
        </a:spcAft>
        <a:buClr>
          <a:srgbClr val="2C95DD"/>
        </a:buClr>
        <a:buFont typeface="Arial" charset="0"/>
        <a:buChar char="»"/>
        <a:defRPr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5pPr>
      <a:lvl6pPr marL="2514329" indent="-228576" algn="l" defTabSz="9143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0" indent="-228576" algn="l" defTabSz="9143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1" indent="-228576" algn="l" defTabSz="9143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1" indent="-228576" algn="l" defTabSz="9143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2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3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3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5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6" algn="l" defTabSz="9143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9931"/>
          <a:stretch/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186879"/>
            <a:ext cx="9144001" cy="1158778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>
              <a:lnSpc>
                <a:spcPct val="200000"/>
              </a:lnSpc>
            </a:pP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4303524"/>
            <a:ext cx="9781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i="1" dirty="0" smtClean="0">
                <a:solidFill>
                  <a:schemeClr val="tx2"/>
                </a:solidFill>
              </a:rPr>
              <a:t>Quelle: NASA</a:t>
            </a:r>
            <a:endParaRPr lang="de-DE" sz="1100" i="1" dirty="0">
              <a:solidFill>
                <a:schemeClr val="tx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-64713" y="263079"/>
            <a:ext cx="9208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200" b="1" spc="300" dirty="0">
                <a:solidFill>
                  <a:srgbClr val="FFFFFF"/>
                </a:solidFill>
              </a:rPr>
              <a:t>GRC - Kompetenzen für </a:t>
            </a:r>
            <a:r>
              <a:rPr lang="de-DE" sz="3200" b="1" spc="300" dirty="0" smtClean="0">
                <a:solidFill>
                  <a:srgbClr val="FFFFFF"/>
                </a:solidFill>
              </a:rPr>
              <a:t>Entscheider</a:t>
            </a:r>
          </a:p>
          <a:p>
            <a:pPr lvl="0" algn="ctr"/>
            <a:r>
              <a:rPr lang="de-DE" sz="2400" b="1" spc="300" dirty="0" smtClean="0">
                <a:solidFill>
                  <a:srgbClr val="FFFFFF"/>
                </a:solidFill>
              </a:rPr>
              <a:t>Management &amp; Innovationen</a:t>
            </a:r>
            <a:r>
              <a:rPr lang="de-DE" sz="3200" b="1" spc="300" dirty="0" smtClean="0">
                <a:solidFill>
                  <a:srgbClr val="FFFFFF"/>
                </a:solidFill>
              </a:rPr>
              <a:t>  </a:t>
            </a:r>
            <a:endParaRPr lang="de-DE" sz="3200" b="1" spc="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15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12652" y="322263"/>
            <a:ext cx="8931348" cy="69215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ts val="2100"/>
              </a:lnSpc>
            </a:pPr>
            <a:r>
              <a:rPr lang="de-DE" dirty="0" smtClean="0"/>
              <a:t>Beispiel Cloud Computing</a:t>
            </a:r>
            <a:br>
              <a:rPr lang="de-DE" dirty="0" smtClean="0"/>
            </a:br>
            <a:r>
              <a:rPr lang="de-DE" sz="1600" dirty="0" smtClean="0">
                <a:solidFill>
                  <a:srgbClr val="C00000"/>
                </a:solidFill>
              </a:rPr>
              <a:t>Konvergenz: Governance, Risk &amp; Compliance (GRC) &amp; Security Management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8195" y="1220817"/>
            <a:ext cx="6826102" cy="304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63" name="Gruppieren 2062"/>
          <p:cNvGrpSpPr/>
          <p:nvPr/>
        </p:nvGrpSpPr>
        <p:grpSpPr>
          <a:xfrm>
            <a:off x="774133" y="935673"/>
            <a:ext cx="501782" cy="3200400"/>
            <a:chOff x="774126" y="754912"/>
            <a:chExt cx="501782" cy="3200400"/>
          </a:xfrm>
        </p:grpSpPr>
        <p:cxnSp>
          <p:nvCxnSpPr>
            <p:cNvPr id="2049" name="Gerade Verbindung mit Pfeil 2048"/>
            <p:cNvCxnSpPr/>
            <p:nvPr/>
          </p:nvCxnSpPr>
          <p:spPr>
            <a:xfrm flipH="1" flipV="1">
              <a:off x="1265274" y="754912"/>
              <a:ext cx="10634" cy="3200400"/>
            </a:xfrm>
            <a:prstGeom prst="straightConnector1">
              <a:avLst/>
            </a:prstGeom>
            <a:ln w="57150">
              <a:solidFill>
                <a:srgbClr val="AF281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3" name="Textfeld 2052"/>
            <p:cNvSpPr txBox="1"/>
            <p:nvPr/>
          </p:nvSpPr>
          <p:spPr>
            <a:xfrm rot="16200000">
              <a:off x="242762" y="2216604"/>
              <a:ext cx="14012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smtClean="0"/>
                <a:t>GRC Reifegrad</a:t>
              </a:r>
              <a:endParaRPr lang="de-DE" sz="1600" dirty="0"/>
            </a:p>
          </p:txBody>
        </p:sp>
      </p:grpSp>
      <p:pic>
        <p:nvPicPr>
          <p:cNvPr id="96" name="Picture 33" descr="IT_gu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" y="3210447"/>
            <a:ext cx="595423" cy="10110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064" name="Gruppieren 2063"/>
          <p:cNvGrpSpPr/>
          <p:nvPr/>
        </p:nvGrpSpPr>
        <p:grpSpPr>
          <a:xfrm>
            <a:off x="1244008" y="4136065"/>
            <a:ext cx="6794206" cy="381073"/>
            <a:chOff x="1254641" y="3955312"/>
            <a:chExt cx="6794206" cy="381073"/>
          </a:xfrm>
        </p:grpSpPr>
        <p:cxnSp>
          <p:nvCxnSpPr>
            <p:cNvPr id="2052" name="Gerade Verbindung mit Pfeil 2051"/>
            <p:cNvCxnSpPr/>
            <p:nvPr/>
          </p:nvCxnSpPr>
          <p:spPr>
            <a:xfrm>
              <a:off x="1254641" y="3955312"/>
              <a:ext cx="6794206" cy="0"/>
            </a:xfrm>
            <a:prstGeom prst="straightConnector1">
              <a:avLst/>
            </a:prstGeom>
            <a:ln w="57150">
              <a:solidFill>
                <a:srgbClr val="AF281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4" name="Textfeld 2053"/>
            <p:cNvSpPr txBox="1"/>
            <p:nvPr/>
          </p:nvSpPr>
          <p:spPr>
            <a:xfrm>
              <a:off x="3827751" y="3997831"/>
              <a:ext cx="939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Dynamik</a:t>
              </a:r>
              <a:endParaRPr lang="de-DE" sz="1600" dirty="0"/>
            </a:p>
          </p:txBody>
        </p:sp>
      </p:grpSp>
      <p:pic>
        <p:nvPicPr>
          <p:cNvPr id="122" name="Picture 13" descr="blue button-gea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gray">
          <a:xfrm>
            <a:off x="3660056" y="2874897"/>
            <a:ext cx="407623" cy="407623"/>
          </a:xfrm>
          <a:prstGeom prst="rect">
            <a:avLst/>
          </a:prstGeom>
        </p:spPr>
      </p:pic>
      <p:sp>
        <p:nvSpPr>
          <p:cNvPr id="2066" name="Textfeld 2065"/>
          <p:cNvSpPr txBox="1"/>
          <p:nvPr/>
        </p:nvSpPr>
        <p:spPr>
          <a:xfrm>
            <a:off x="3987222" y="2902689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Mission Critical</a:t>
            </a:r>
            <a:endParaRPr lang="de-DE" b="1" dirty="0"/>
          </a:p>
        </p:txBody>
      </p:sp>
      <p:grpSp>
        <p:nvGrpSpPr>
          <p:cNvPr id="2065" name="Gruppieren 2064"/>
          <p:cNvGrpSpPr/>
          <p:nvPr/>
        </p:nvGrpSpPr>
        <p:grpSpPr>
          <a:xfrm>
            <a:off x="1271423" y="1240270"/>
            <a:ext cx="6517759" cy="2902689"/>
            <a:chOff x="1265274" y="1052623"/>
            <a:chExt cx="6517759" cy="2902689"/>
          </a:xfrm>
        </p:grpSpPr>
        <p:sp>
          <p:nvSpPr>
            <p:cNvPr id="2055" name="Rechteck 2054"/>
            <p:cNvSpPr/>
            <p:nvPr/>
          </p:nvSpPr>
          <p:spPr>
            <a:xfrm>
              <a:off x="1297172" y="1052623"/>
              <a:ext cx="6485861" cy="2881424"/>
            </a:xfrm>
            <a:prstGeom prst="rect">
              <a:avLst/>
            </a:prstGeom>
            <a:solidFill>
              <a:srgbClr val="426482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060" name="Gerade Verbindung mit Pfeil 2059"/>
            <p:cNvCxnSpPr/>
            <p:nvPr/>
          </p:nvCxnSpPr>
          <p:spPr>
            <a:xfrm flipV="1">
              <a:off x="1265274" y="1063256"/>
              <a:ext cx="6517759" cy="2892056"/>
            </a:xfrm>
            <a:prstGeom prst="straightConnector1">
              <a:avLst/>
            </a:prstGeom>
            <a:ln w="38100">
              <a:solidFill>
                <a:srgbClr val="262626"/>
              </a:solidFill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2" name="Textfeld 2061"/>
            <p:cNvSpPr txBox="1"/>
            <p:nvPr/>
          </p:nvSpPr>
          <p:spPr>
            <a:xfrm rot="20163671">
              <a:off x="3130616" y="2254106"/>
              <a:ext cx="2342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Automatisierungsgrad</a:t>
              </a:r>
              <a:endPara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8184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Statisch Versus Dynamisch</a:t>
            </a:r>
          </a:p>
        </p:txBody>
      </p:sp>
      <p:sp>
        <p:nvSpPr>
          <p:cNvPr id="39" name="Oval 22"/>
          <p:cNvSpPr/>
          <p:nvPr/>
        </p:nvSpPr>
        <p:spPr>
          <a:xfrm>
            <a:off x="1048193" y="833545"/>
            <a:ext cx="2591731" cy="2591731"/>
          </a:xfrm>
          <a:prstGeom prst="ellipse">
            <a:avLst/>
          </a:prstGeom>
          <a:gradFill flip="none" rotWithShape="1">
            <a:gsLst>
              <a:gs pos="0">
                <a:srgbClr val="949599">
                  <a:lumMod val="75000"/>
                </a:srgbClr>
              </a:gs>
              <a:gs pos="57000">
                <a:srgbClr val="949599">
                  <a:lumMod val="60000"/>
                  <a:lumOff val="40000"/>
                </a:srgb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7950" algn="l"/>
              </a:tabLst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Compliance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</a:rPr>
              <a:t>Unternehmens-richtlinien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IKS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</a:rPr>
              <a:t>Testen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</a:rPr>
              <a:t>Berichten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</a:rPr>
              <a:t>Berichtigen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</a:endParaRPr>
          </a:p>
        </p:txBody>
      </p:sp>
      <p:sp>
        <p:nvSpPr>
          <p:cNvPr id="40" name="Oval 25"/>
          <p:cNvSpPr>
            <a:spLocks noChangeAspect="1"/>
          </p:cNvSpPr>
          <p:nvPr/>
        </p:nvSpPr>
        <p:spPr>
          <a:xfrm>
            <a:off x="4841345" y="661046"/>
            <a:ext cx="3033861" cy="3031239"/>
          </a:xfrm>
          <a:prstGeom prst="ellipse">
            <a:avLst/>
          </a:prstGeom>
          <a:gradFill flip="none" rotWithShape="1">
            <a:gsLst>
              <a:gs pos="0">
                <a:srgbClr val="3892D0">
                  <a:lumMod val="50000"/>
                </a:srgbClr>
              </a:gs>
              <a:gs pos="50000">
                <a:srgbClr val="3892D0">
                  <a:lumMod val="75000"/>
                </a:srgbClr>
              </a:gs>
              <a:gs pos="100000">
                <a:srgbClr val="4D4D4D">
                  <a:lumMod val="60000"/>
                  <a:lumOff val="40000"/>
                  <a:alpha val="37000"/>
                </a:srgb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7950" algn="l"/>
              </a:tabLst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Intelligenz</a:t>
            </a: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7950" algn="l"/>
              </a:tabLst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Identifizieren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7950" algn="l"/>
              </a:tabLst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Analysieren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7950" algn="l"/>
              </a:tabLst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Handeln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1" name="TextBox 66"/>
          <p:cNvSpPr txBox="1"/>
          <p:nvPr/>
        </p:nvSpPr>
        <p:spPr>
          <a:xfrm>
            <a:off x="1204427" y="3703323"/>
            <a:ext cx="317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marR="0" lvl="0" indent="-234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2B1E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de-DE" sz="1600" kern="0" dirty="0">
                <a:solidFill>
                  <a:srgbClr val="000000"/>
                </a:solidFill>
              </a:rPr>
              <a:t>Regel-basierend</a:t>
            </a:r>
          </a:p>
          <a:p>
            <a:pPr marL="234950" marR="0" lvl="0" indent="-234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2B1E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de-DE" sz="1600" kern="0" dirty="0">
                <a:solidFill>
                  <a:srgbClr val="000000"/>
                </a:solidFill>
              </a:rPr>
              <a:t>Silo-Blick</a:t>
            </a:r>
          </a:p>
          <a:p>
            <a:pPr marL="234950" marR="0" lvl="0" indent="-234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2B1E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de-DE" sz="1600" kern="0" dirty="0" err="1">
                <a:solidFill>
                  <a:srgbClr val="000000"/>
                </a:solidFill>
              </a:rPr>
              <a:t>Auditiert</a:t>
            </a:r>
            <a:endParaRPr lang="de-DE" sz="1600" kern="0" dirty="0">
              <a:solidFill>
                <a:srgbClr val="000000"/>
              </a:solidFill>
            </a:endParaRPr>
          </a:p>
        </p:txBody>
      </p:sp>
      <p:sp>
        <p:nvSpPr>
          <p:cNvPr id="42" name="TextBox 67"/>
          <p:cNvSpPr txBox="1"/>
          <p:nvPr/>
        </p:nvSpPr>
        <p:spPr>
          <a:xfrm>
            <a:off x="5664734" y="3717837"/>
            <a:ext cx="2687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marR="0" lvl="0" indent="-234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2B1E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Risiko-basierend</a:t>
            </a:r>
          </a:p>
          <a:p>
            <a:pPr marL="234950" marR="0" lvl="0" indent="-234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2B1E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Kontextabhängig</a:t>
            </a:r>
          </a:p>
          <a:p>
            <a:pPr marL="234950" marR="0" lvl="0" indent="-234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2B1E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Agilität</a:t>
            </a:r>
          </a:p>
          <a:p>
            <a:pPr marL="234950" marR="0" lvl="0" indent="-234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2B1E"/>
              </a:buClr>
              <a:buSzPct val="120000"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</p:txBody>
      </p:sp>
      <p:grpSp>
        <p:nvGrpSpPr>
          <p:cNvPr id="43" name="Group 50"/>
          <p:cNvGrpSpPr/>
          <p:nvPr/>
        </p:nvGrpSpPr>
        <p:grpSpPr>
          <a:xfrm>
            <a:off x="1198983" y="984645"/>
            <a:ext cx="2276475" cy="2276475"/>
            <a:chOff x="1882241" y="2256891"/>
            <a:chExt cx="2833169" cy="2833168"/>
          </a:xfrm>
        </p:grpSpPr>
        <p:grpSp>
          <p:nvGrpSpPr>
            <p:cNvPr id="44" name="Group 42"/>
            <p:cNvGrpSpPr/>
            <p:nvPr/>
          </p:nvGrpSpPr>
          <p:grpSpPr>
            <a:xfrm>
              <a:off x="1882241" y="2256891"/>
              <a:ext cx="2833168" cy="2833168"/>
              <a:chOff x="1806041" y="2180691"/>
              <a:chExt cx="2833168" cy="2833168"/>
            </a:xfrm>
          </p:grpSpPr>
          <p:grpSp>
            <p:nvGrpSpPr>
              <p:cNvPr id="52" name="Group 38"/>
              <p:cNvGrpSpPr/>
              <p:nvPr/>
            </p:nvGrpSpPr>
            <p:grpSpPr>
              <a:xfrm>
                <a:off x="1806041" y="2180691"/>
                <a:ext cx="2833168" cy="2833168"/>
                <a:chOff x="1806041" y="2180691"/>
                <a:chExt cx="2833168" cy="2833168"/>
              </a:xfrm>
            </p:grpSpPr>
            <p:sp>
              <p:nvSpPr>
                <p:cNvPr id="56" name="Arc 85"/>
                <p:cNvSpPr/>
                <p:nvPr/>
              </p:nvSpPr>
              <p:spPr>
                <a:xfrm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Arc 86"/>
                <p:cNvSpPr/>
                <p:nvPr/>
              </p:nvSpPr>
              <p:spPr>
                <a:xfrm rot="2700000"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39"/>
              <p:cNvGrpSpPr/>
              <p:nvPr/>
            </p:nvGrpSpPr>
            <p:grpSpPr>
              <a:xfrm rot="5400000">
                <a:off x="1806041" y="2180691"/>
                <a:ext cx="2833168" cy="2833168"/>
                <a:chOff x="1806041" y="2180691"/>
                <a:chExt cx="2833168" cy="2833168"/>
              </a:xfrm>
            </p:grpSpPr>
            <p:sp>
              <p:nvSpPr>
                <p:cNvPr id="54" name="Arc 83"/>
                <p:cNvSpPr/>
                <p:nvPr/>
              </p:nvSpPr>
              <p:spPr>
                <a:xfrm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Arc 84"/>
                <p:cNvSpPr/>
                <p:nvPr/>
              </p:nvSpPr>
              <p:spPr>
                <a:xfrm rot="2700000"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" name="Group 43"/>
            <p:cNvGrpSpPr/>
            <p:nvPr/>
          </p:nvGrpSpPr>
          <p:grpSpPr>
            <a:xfrm rot="10800000">
              <a:off x="1882242" y="2256891"/>
              <a:ext cx="2833168" cy="2833168"/>
              <a:chOff x="1806041" y="2180691"/>
              <a:chExt cx="2833168" cy="2833168"/>
            </a:xfrm>
          </p:grpSpPr>
          <p:grpSp>
            <p:nvGrpSpPr>
              <p:cNvPr id="46" name="Group 44"/>
              <p:cNvGrpSpPr/>
              <p:nvPr/>
            </p:nvGrpSpPr>
            <p:grpSpPr>
              <a:xfrm>
                <a:off x="1806041" y="2180691"/>
                <a:ext cx="2833168" cy="2833168"/>
                <a:chOff x="1806041" y="2180691"/>
                <a:chExt cx="2833168" cy="2833168"/>
              </a:xfrm>
            </p:grpSpPr>
            <p:sp>
              <p:nvSpPr>
                <p:cNvPr id="50" name="Arc 79"/>
                <p:cNvSpPr/>
                <p:nvPr/>
              </p:nvSpPr>
              <p:spPr>
                <a:xfrm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Arc 80"/>
                <p:cNvSpPr/>
                <p:nvPr/>
              </p:nvSpPr>
              <p:spPr>
                <a:xfrm rot="2700000"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7" name="Group 45"/>
              <p:cNvGrpSpPr/>
              <p:nvPr/>
            </p:nvGrpSpPr>
            <p:grpSpPr>
              <a:xfrm rot="5400000">
                <a:off x="1806041" y="2180691"/>
                <a:ext cx="2833168" cy="2833168"/>
                <a:chOff x="1806041" y="2180691"/>
                <a:chExt cx="2833168" cy="2833168"/>
              </a:xfrm>
            </p:grpSpPr>
            <p:sp>
              <p:nvSpPr>
                <p:cNvPr id="48" name="Arc 77"/>
                <p:cNvSpPr/>
                <p:nvPr/>
              </p:nvSpPr>
              <p:spPr>
                <a:xfrm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Arc 78"/>
                <p:cNvSpPr/>
                <p:nvPr/>
              </p:nvSpPr>
              <p:spPr>
                <a:xfrm rot="2700000"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8" name="Group 50"/>
          <p:cNvGrpSpPr/>
          <p:nvPr/>
        </p:nvGrpSpPr>
        <p:grpSpPr>
          <a:xfrm>
            <a:off x="5034481" y="852872"/>
            <a:ext cx="2647588" cy="2647586"/>
            <a:chOff x="1882241" y="2256891"/>
            <a:chExt cx="2833169" cy="2833168"/>
          </a:xfrm>
        </p:grpSpPr>
        <p:grpSp>
          <p:nvGrpSpPr>
            <p:cNvPr id="59" name="Group 42"/>
            <p:cNvGrpSpPr/>
            <p:nvPr/>
          </p:nvGrpSpPr>
          <p:grpSpPr>
            <a:xfrm>
              <a:off x="1882241" y="2256891"/>
              <a:ext cx="2833168" cy="2833168"/>
              <a:chOff x="1806041" y="2180691"/>
              <a:chExt cx="2833168" cy="2833168"/>
            </a:xfrm>
          </p:grpSpPr>
          <p:grpSp>
            <p:nvGrpSpPr>
              <p:cNvPr id="67" name="Group 38"/>
              <p:cNvGrpSpPr/>
              <p:nvPr/>
            </p:nvGrpSpPr>
            <p:grpSpPr>
              <a:xfrm>
                <a:off x="1806041" y="2180691"/>
                <a:ext cx="2833168" cy="2833168"/>
                <a:chOff x="1806041" y="2180691"/>
                <a:chExt cx="2833168" cy="2833168"/>
              </a:xfrm>
            </p:grpSpPr>
            <p:sp>
              <p:nvSpPr>
                <p:cNvPr id="71" name="Arc 100"/>
                <p:cNvSpPr/>
                <p:nvPr/>
              </p:nvSpPr>
              <p:spPr>
                <a:xfrm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Arc 101"/>
                <p:cNvSpPr/>
                <p:nvPr/>
              </p:nvSpPr>
              <p:spPr>
                <a:xfrm rot="2700000"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" name="Group 39"/>
              <p:cNvGrpSpPr/>
              <p:nvPr/>
            </p:nvGrpSpPr>
            <p:grpSpPr>
              <a:xfrm rot="5400000">
                <a:off x="1806041" y="2180691"/>
                <a:ext cx="2833168" cy="2833168"/>
                <a:chOff x="1806041" y="2180691"/>
                <a:chExt cx="2833168" cy="2833168"/>
              </a:xfrm>
            </p:grpSpPr>
            <p:sp>
              <p:nvSpPr>
                <p:cNvPr id="69" name="Arc 98"/>
                <p:cNvSpPr/>
                <p:nvPr/>
              </p:nvSpPr>
              <p:spPr>
                <a:xfrm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Arc 99"/>
                <p:cNvSpPr/>
                <p:nvPr/>
              </p:nvSpPr>
              <p:spPr>
                <a:xfrm rot="2700000"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0" name="Group 43"/>
            <p:cNvGrpSpPr/>
            <p:nvPr/>
          </p:nvGrpSpPr>
          <p:grpSpPr>
            <a:xfrm rot="10800000">
              <a:off x="1882242" y="2256891"/>
              <a:ext cx="2833168" cy="2833168"/>
              <a:chOff x="1806041" y="2180691"/>
              <a:chExt cx="2833168" cy="2833168"/>
            </a:xfrm>
          </p:grpSpPr>
          <p:grpSp>
            <p:nvGrpSpPr>
              <p:cNvPr id="61" name="Group 44"/>
              <p:cNvGrpSpPr/>
              <p:nvPr/>
            </p:nvGrpSpPr>
            <p:grpSpPr>
              <a:xfrm>
                <a:off x="1806041" y="2180691"/>
                <a:ext cx="2833168" cy="2833168"/>
                <a:chOff x="1806041" y="2180691"/>
                <a:chExt cx="2833168" cy="2833168"/>
              </a:xfrm>
            </p:grpSpPr>
            <p:sp>
              <p:nvSpPr>
                <p:cNvPr id="65" name="Arc 94"/>
                <p:cNvSpPr/>
                <p:nvPr/>
              </p:nvSpPr>
              <p:spPr>
                <a:xfrm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Arc 95"/>
                <p:cNvSpPr/>
                <p:nvPr/>
              </p:nvSpPr>
              <p:spPr>
                <a:xfrm rot="2700000"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" name="Group 45"/>
              <p:cNvGrpSpPr/>
              <p:nvPr/>
            </p:nvGrpSpPr>
            <p:grpSpPr>
              <a:xfrm rot="5400000">
                <a:off x="1806041" y="2180691"/>
                <a:ext cx="2833168" cy="2833168"/>
                <a:chOff x="1806041" y="2180691"/>
                <a:chExt cx="2833168" cy="2833168"/>
              </a:xfrm>
            </p:grpSpPr>
            <p:sp>
              <p:nvSpPr>
                <p:cNvPr id="63" name="Arc 92"/>
                <p:cNvSpPr/>
                <p:nvPr/>
              </p:nvSpPr>
              <p:spPr>
                <a:xfrm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Arc 93"/>
                <p:cNvSpPr/>
                <p:nvPr/>
              </p:nvSpPr>
              <p:spPr>
                <a:xfrm rot="2700000">
                  <a:off x="1806041" y="2180691"/>
                  <a:ext cx="2833168" cy="2833168"/>
                </a:xfrm>
                <a:prstGeom prst="arc">
                  <a:avLst>
                    <a:gd name="adj1" fmla="val 16339558"/>
                    <a:gd name="adj2" fmla="val 18826404"/>
                  </a:avLst>
                </a:prstGeom>
                <a:noFill/>
                <a:ln w="50800" cap="rnd" cmpd="sng" algn="ctr">
                  <a:solidFill>
                    <a:srgbClr val="FFFFFF">
                      <a:lumMod val="95000"/>
                    </a:srgbClr>
                  </a:solidFill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58460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22396 -3.7037E-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2604 -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21666 -4.8148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21563 -4.8148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7.40741E-7 L -0.20833 7.40741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/>
      <p:bldP spid="41" grpId="1"/>
      <p:bldP spid="42" grpId="0"/>
      <p:bldP spid="4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5578"/>
            <a:ext cx="8110550" cy="691202"/>
          </a:xfrm>
        </p:spPr>
        <p:txBody>
          <a:bodyPr/>
          <a:lstStyle/>
          <a:p>
            <a:r>
              <a:rPr lang="de-DE" dirty="0" smtClean="0"/>
              <a:t>Kern Kompetenzen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716"/>
            <a:ext cx="9144000" cy="327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>
          <a:xfrm>
            <a:off x="666750" y="3036878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buClr>
                <a:srgbClr val="D52B1E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1600" kern="0" dirty="0" smtClean="0">
                <a:solidFill>
                  <a:srgbClr val="000000"/>
                </a:solidFill>
              </a:rPr>
              <a:t>Management für den Lebenszyklus der Unternehmensrichtlinien und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Ausnahmeregelungen </a:t>
            </a:r>
          </a:p>
          <a:p>
            <a:pPr marL="180975" lvl="0" indent="-180975">
              <a:buClr>
                <a:srgbClr val="D52B1E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1600" kern="0" noProof="0" dirty="0">
                <a:solidFill>
                  <a:srgbClr val="000000"/>
                </a:solidFill>
              </a:rPr>
              <a:t>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ffiziente 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Erfüllung der </a:t>
            </a:r>
            <a:r>
              <a:rPr lang="de-DE" sz="1600" kern="0" dirty="0" smtClean="0">
                <a:solidFill>
                  <a:srgbClr val="000000"/>
                </a:solidFill>
              </a:rPr>
              <a:t>Compliance Anforderungen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2B1E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Visualisierung und Kommunikation von Risiken </a:t>
            </a:r>
            <a:r>
              <a:rPr lang="de-DE" sz="1600" kern="0" dirty="0" smtClean="0">
                <a:solidFill>
                  <a:srgbClr val="000000"/>
                </a:solidFill>
              </a:rPr>
              <a:t>auf allen Geschäftsebenen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2B1E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Investigation und Resolution von physikalischen und Cyber Vorfällen 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2B1E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de-DE" sz="1600" kern="0" dirty="0" smtClean="0">
                <a:solidFill>
                  <a:srgbClr val="000000"/>
                </a:solidFill>
              </a:rPr>
              <a:t>Zentrales Kontinuitäts</a:t>
            </a:r>
            <a:r>
              <a:rPr lang="de-DE" sz="1600" kern="0" dirty="0">
                <a:solidFill>
                  <a:srgbClr val="000000"/>
                </a:solidFill>
              </a:rPr>
              <a:t>-</a:t>
            </a:r>
            <a:r>
              <a:rPr lang="de-DE" sz="1600" kern="0" dirty="0" smtClean="0">
                <a:solidFill>
                  <a:srgbClr val="000000"/>
                </a:solidFill>
              </a:rPr>
              <a:t>Management und </a:t>
            </a:r>
            <a:r>
              <a:rPr lang="de-DE" sz="1600" kern="0" dirty="0" err="1" smtClean="0">
                <a:solidFill>
                  <a:srgbClr val="000000"/>
                </a:solidFill>
              </a:rPr>
              <a:t>Disaster</a:t>
            </a:r>
            <a:r>
              <a:rPr lang="de-DE" sz="1600" kern="0" dirty="0" smtClean="0">
                <a:solidFill>
                  <a:srgbClr val="000000"/>
                </a:solidFill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</a:rPr>
              <a:t>Recovery</a:t>
            </a:r>
            <a:endParaRPr lang="de-DE" sz="1600" kern="0" dirty="0" smtClean="0">
              <a:solidFill>
                <a:srgbClr val="000000"/>
              </a:solidFill>
            </a:endParaRP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2B1E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Geschäfts- und Risiko-basierte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interne Audits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698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mcdanj\AppData\Local\Microsoft\Windows\Temporary Internet Files\Content.Outlook\JNYCG42B\RightPanel_0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3162"/>
            <a:ext cx="2209800" cy="412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6714" y="-76265"/>
            <a:ext cx="8410575" cy="691202"/>
          </a:xfrm>
        </p:spPr>
        <p:txBody>
          <a:bodyPr anchor="ctr"/>
          <a:lstStyle/>
          <a:p>
            <a:r>
              <a:rPr lang="en-US" dirty="0" err="1" smtClean="0"/>
              <a:t>eGRC</a:t>
            </a:r>
            <a:r>
              <a:rPr lang="en-US" dirty="0" smtClean="0"/>
              <a:t>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897056"/>
            <a:ext cx="8382000" cy="12584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4103" name="Picture 7" descr="C:\Users\mcdanj\AppData\Local\Microsoft\Windows\Temporary Internet Files\Content.Outlook\JNYCG42B\LeftPan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168"/>
            <a:ext cx="2020888" cy="40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Users\mcdanj\AppData\Local\Microsoft\Windows\Temporary Internet Files\Content.Outlook\JNYCG42B\BottomDis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6" y="2836279"/>
            <a:ext cx="4633913" cy="112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C:\Users\mcdanj\AppData\Local\Microsoft\Windows\Temporary Internet Files\Content.Outlook\JNYCG42B\Arrow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4041115"/>
            <a:ext cx="3086100" cy="50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mcdanj\AppData\Local\Microsoft\Windows\Temporary Internet Files\Content.Outlook\JNYCG42B\TopDis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00352"/>
            <a:ext cx="4629150" cy="12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886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 smtClean="0"/>
              <a:t>Handlungskompetenz</a:t>
            </a:r>
            <a:endParaRPr lang="de-DE" dirty="0"/>
          </a:p>
        </p:txBody>
      </p:sp>
      <p:grpSp>
        <p:nvGrpSpPr>
          <p:cNvPr id="96" name="Group 30"/>
          <p:cNvGrpSpPr/>
          <p:nvPr/>
        </p:nvGrpSpPr>
        <p:grpSpPr>
          <a:xfrm>
            <a:off x="2751691" y="2577343"/>
            <a:ext cx="10583117" cy="187430"/>
            <a:chOff x="2916821" y="2658779"/>
            <a:chExt cx="10583117" cy="187430"/>
          </a:xfrm>
        </p:grpSpPr>
        <p:pic>
          <p:nvPicPr>
            <p:cNvPr id="97" name="Picture 1" descr="cid:image004.png@01CC7C43.16ECEA20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D4D4D">
                  <a:shade val="45000"/>
                  <a:satMod val="135000"/>
                </a:srgbClr>
                <a:prstClr val="white"/>
              </a:duotone>
              <a:lum bright="-10000"/>
            </a:blip>
            <a:srcRect l="22771" t="44600" r="25926" b="53324"/>
            <a:stretch>
              <a:fillRect/>
            </a:stretch>
          </p:blipFill>
          <p:spPr bwMode="auto">
            <a:xfrm>
              <a:off x="2916821" y="2658779"/>
              <a:ext cx="5291558" cy="18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8" name="Picture 1" descr="cid:image004.png@01CC7C43.16ECEA20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D4D4D">
                  <a:shade val="45000"/>
                  <a:satMod val="135000"/>
                </a:srgbClr>
                <a:prstClr val="white"/>
              </a:duotone>
              <a:lum bright="-10000"/>
            </a:blip>
            <a:srcRect l="22771" t="44600" r="25926" b="53324"/>
            <a:stretch>
              <a:fillRect/>
            </a:stretch>
          </p:blipFill>
          <p:spPr bwMode="auto">
            <a:xfrm>
              <a:off x="8208380" y="2658779"/>
              <a:ext cx="5291558" cy="18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9" name="Group 27"/>
          <p:cNvGrpSpPr/>
          <p:nvPr/>
        </p:nvGrpSpPr>
        <p:grpSpPr>
          <a:xfrm>
            <a:off x="2223873" y="1469136"/>
            <a:ext cx="7388909" cy="428774"/>
            <a:chOff x="2384384" y="7247681"/>
            <a:chExt cx="8576908" cy="497711"/>
          </a:xfrm>
        </p:grpSpPr>
        <p:pic>
          <p:nvPicPr>
            <p:cNvPr id="100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l="12918" t="28699" r="63601" b="66462"/>
            <a:stretch>
              <a:fillRect/>
            </a:stretch>
          </p:blipFill>
          <p:spPr bwMode="auto">
            <a:xfrm>
              <a:off x="2384384" y="7247681"/>
              <a:ext cx="4294208" cy="49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l="12918" t="28699" r="63601" b="66462"/>
            <a:stretch>
              <a:fillRect/>
            </a:stretch>
          </p:blipFill>
          <p:spPr bwMode="auto">
            <a:xfrm>
              <a:off x="6667083" y="7247681"/>
              <a:ext cx="4294209" cy="49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TextBox 50"/>
          <p:cNvSpPr txBox="1"/>
          <p:nvPr/>
        </p:nvSpPr>
        <p:spPr>
          <a:xfrm>
            <a:off x="7075127" y="2175123"/>
            <a:ext cx="1231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892D0"/>
                </a:solidFill>
                <a:effectLst/>
                <a:uLnTx/>
                <a:uFillTx/>
              </a:rPr>
              <a:t>Event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892D0"/>
                </a:solidFill>
                <a:effectLst/>
                <a:uLnTx/>
                <a:uFillTx/>
              </a:rPr>
              <a:t>Daten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892D0"/>
              </a:solidFill>
              <a:effectLst/>
              <a:uLnTx/>
              <a:uFillTx/>
            </a:endParaRPr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766536" y="3136144"/>
            <a:ext cx="1897688" cy="1151791"/>
          </a:xfrm>
          <a:prstGeom prst="roundRect">
            <a:avLst>
              <a:gd name="adj" fmla="val 11048"/>
            </a:avLst>
          </a:prstGeom>
          <a:noFill/>
          <a:ln w="9525">
            <a:solidFill>
              <a:srgbClr val="949599">
                <a:lumMod val="40000"/>
                <a:lumOff val="60000"/>
              </a:srgb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04" name="Rectangle 35"/>
          <p:cNvSpPr/>
          <p:nvPr/>
        </p:nvSpPr>
        <p:spPr>
          <a:xfrm>
            <a:off x="-3175047" y="3112887"/>
            <a:ext cx="285884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Geburtsnamen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 der Mutter</a:t>
            </a:r>
          </a:p>
        </p:txBody>
      </p:sp>
      <p:sp>
        <p:nvSpPr>
          <p:cNvPr id="105" name="Rectangle 47"/>
          <p:cNvSpPr/>
          <p:nvPr/>
        </p:nvSpPr>
        <p:spPr>
          <a:xfrm>
            <a:off x="-3946573" y="3462710"/>
            <a:ext cx="32185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Stadt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 in der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Sie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geboren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sind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949599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6" name="Rectangle 57"/>
          <p:cNvSpPr/>
          <p:nvPr/>
        </p:nvSpPr>
        <p:spPr>
          <a:xfrm>
            <a:off x="-3188903" y="3295347"/>
            <a:ext cx="216131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device used?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Rectangle 59"/>
          <p:cNvSpPr/>
          <p:nvPr/>
        </p:nvSpPr>
        <p:spPr>
          <a:xfrm>
            <a:off x="-4032298" y="3639974"/>
            <a:ext cx="344285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Land in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dem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Ihr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Konto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geführt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wird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Rectangle 23"/>
          <p:cNvSpPr/>
          <p:nvPr/>
        </p:nvSpPr>
        <p:spPr>
          <a:xfrm>
            <a:off x="-2085253" y="1131118"/>
            <a:ext cx="199505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URLs</a:t>
            </a:r>
          </a:p>
        </p:txBody>
      </p:sp>
      <p:sp>
        <p:nvSpPr>
          <p:cNvPr id="109" name="Rectangle 37"/>
          <p:cNvSpPr/>
          <p:nvPr/>
        </p:nvSpPr>
        <p:spPr>
          <a:xfrm>
            <a:off x="-2586230" y="1465950"/>
            <a:ext cx="203661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Bot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 IDs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949599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0" name="Rectangle 38"/>
          <p:cNvSpPr/>
          <p:nvPr/>
        </p:nvSpPr>
        <p:spPr>
          <a:xfrm>
            <a:off x="-3221602" y="1800584"/>
            <a:ext cx="20781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IP Addresses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Rectangle 39"/>
          <p:cNvSpPr/>
          <p:nvPr/>
        </p:nvSpPr>
        <p:spPr>
          <a:xfrm>
            <a:off x="-3203206" y="2128778"/>
            <a:ext cx="216131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User Names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Rectangle 40"/>
          <p:cNvSpPr/>
          <p:nvPr/>
        </p:nvSpPr>
        <p:spPr>
          <a:xfrm>
            <a:off x="-2648576" y="2288997"/>
            <a:ext cx="216131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Psswörter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Rectangle 41"/>
          <p:cNvSpPr/>
          <p:nvPr/>
        </p:nvSpPr>
        <p:spPr>
          <a:xfrm>
            <a:off x="-2648576" y="1260488"/>
            <a:ext cx="216131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Domains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Rectangle 42"/>
          <p:cNvSpPr/>
          <p:nvPr/>
        </p:nvSpPr>
        <p:spPr>
          <a:xfrm>
            <a:off x="-3511021" y="1963596"/>
            <a:ext cx="3886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Command and Control Servers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Rectangle 43"/>
          <p:cNvSpPr/>
          <p:nvPr/>
        </p:nvSpPr>
        <p:spPr>
          <a:xfrm>
            <a:off x="-2648576" y="1643215"/>
            <a:ext cx="216131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Phishing Sites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Rectangle 44"/>
          <p:cNvSpPr/>
          <p:nvPr/>
        </p:nvSpPr>
        <p:spPr>
          <a:xfrm>
            <a:off x="-2648576" y="2455135"/>
            <a:ext cx="216131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949599">
                    <a:lumMod val="75000"/>
                  </a:srgbClr>
                </a:solidFill>
                <a:effectLst/>
                <a:uLnTx/>
                <a:uFillTx/>
              </a:rPr>
              <a:t>binaries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Rectangle 46"/>
          <p:cNvSpPr/>
          <p:nvPr/>
        </p:nvSpPr>
        <p:spPr>
          <a:xfrm>
            <a:off x="2765108" y="1384869"/>
            <a:ext cx="3574473" cy="243147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8" name="Picture 48" descr="g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3402" y="1582841"/>
            <a:ext cx="1420276" cy="1442015"/>
          </a:xfrm>
          <a:prstGeom prst="rect">
            <a:avLst/>
          </a:prstGeom>
        </p:spPr>
      </p:pic>
      <p:pic>
        <p:nvPicPr>
          <p:cNvPr id="119" name="Picture 49" descr="g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7877" y="2634490"/>
            <a:ext cx="920442" cy="934531"/>
          </a:xfrm>
          <a:prstGeom prst="rect">
            <a:avLst/>
          </a:prstGeom>
        </p:spPr>
      </p:pic>
      <p:grpSp>
        <p:nvGrpSpPr>
          <p:cNvPr id="120" name="Group 21"/>
          <p:cNvGrpSpPr/>
          <p:nvPr/>
        </p:nvGrpSpPr>
        <p:grpSpPr>
          <a:xfrm>
            <a:off x="2543395" y="1150928"/>
            <a:ext cx="3937868" cy="3435802"/>
            <a:chOff x="-2749550" y="3040063"/>
            <a:chExt cx="1668462" cy="1455738"/>
          </a:xfrm>
          <a:solidFill>
            <a:srgbClr val="949599"/>
          </a:solidFill>
        </p:grpSpPr>
        <p:sp>
          <p:nvSpPr>
            <p:cNvPr id="121" name="Freeform 7"/>
            <p:cNvSpPr>
              <a:spLocks noEditPoints="1"/>
            </p:cNvSpPr>
            <p:nvPr/>
          </p:nvSpPr>
          <p:spPr bwMode="auto">
            <a:xfrm>
              <a:off x="-2749550" y="3040063"/>
              <a:ext cx="1668462" cy="1214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65"/>
                </a:cxn>
                <a:cxn ang="0">
                  <a:pos x="1051" y="765"/>
                </a:cxn>
                <a:cxn ang="0">
                  <a:pos x="1051" y="0"/>
                </a:cxn>
                <a:cxn ang="0">
                  <a:pos x="0" y="0"/>
                </a:cxn>
                <a:cxn ang="0">
                  <a:pos x="956" y="687"/>
                </a:cxn>
                <a:cxn ang="0">
                  <a:pos x="91" y="687"/>
                </a:cxn>
                <a:cxn ang="0">
                  <a:pos x="91" y="79"/>
                </a:cxn>
                <a:cxn ang="0">
                  <a:pos x="956" y="79"/>
                </a:cxn>
                <a:cxn ang="0">
                  <a:pos x="956" y="687"/>
                </a:cxn>
              </a:cxnLst>
              <a:rect l="0" t="0" r="r" b="b"/>
              <a:pathLst>
                <a:path w="1051" h="765">
                  <a:moveTo>
                    <a:pt x="0" y="0"/>
                  </a:moveTo>
                  <a:lnTo>
                    <a:pt x="0" y="765"/>
                  </a:lnTo>
                  <a:lnTo>
                    <a:pt x="1051" y="765"/>
                  </a:lnTo>
                  <a:lnTo>
                    <a:pt x="1051" y="0"/>
                  </a:lnTo>
                  <a:lnTo>
                    <a:pt x="0" y="0"/>
                  </a:lnTo>
                  <a:close/>
                  <a:moveTo>
                    <a:pt x="956" y="687"/>
                  </a:moveTo>
                  <a:lnTo>
                    <a:pt x="91" y="687"/>
                  </a:lnTo>
                  <a:lnTo>
                    <a:pt x="91" y="79"/>
                  </a:lnTo>
                  <a:lnTo>
                    <a:pt x="956" y="79"/>
                  </a:lnTo>
                  <a:lnTo>
                    <a:pt x="956" y="6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12"/>
            <p:cNvSpPr>
              <a:spLocks/>
            </p:cNvSpPr>
            <p:nvPr/>
          </p:nvSpPr>
          <p:spPr bwMode="auto">
            <a:xfrm>
              <a:off x="-2466975" y="4316413"/>
              <a:ext cx="1076325" cy="179388"/>
            </a:xfrm>
            <a:custGeom>
              <a:avLst/>
              <a:gdLst/>
              <a:ahLst/>
              <a:cxnLst>
                <a:cxn ang="0">
                  <a:pos x="114" y="12"/>
                </a:cxn>
                <a:cxn ang="0">
                  <a:pos x="114" y="0"/>
                </a:cxn>
                <a:cxn ang="0">
                  <a:pos x="42" y="0"/>
                </a:cxn>
                <a:cxn ang="0">
                  <a:pos x="42" y="12"/>
                </a:cxn>
                <a:cxn ang="0">
                  <a:pos x="0" y="26"/>
                </a:cxn>
                <a:cxn ang="0">
                  <a:pos x="156" y="26"/>
                </a:cxn>
                <a:cxn ang="0">
                  <a:pos x="114" y="12"/>
                </a:cxn>
              </a:cxnLst>
              <a:rect l="0" t="0" r="r" b="b"/>
              <a:pathLst>
                <a:path w="156" h="26">
                  <a:moveTo>
                    <a:pt x="114" y="12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0" y="15"/>
                    <a:pt x="5" y="20"/>
                    <a:pt x="0" y="26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1" y="20"/>
                    <a:pt x="136" y="15"/>
                    <a:pt x="11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3" name="TextBox 51"/>
          <p:cNvSpPr txBox="1"/>
          <p:nvPr/>
        </p:nvSpPr>
        <p:spPr>
          <a:xfrm>
            <a:off x="32022" y="852813"/>
            <a:ext cx="266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892D0"/>
                </a:solidFill>
                <a:effectLst/>
                <a:uLnTx/>
                <a:uFillTx/>
              </a:rPr>
              <a:t>Intelligence via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892D0"/>
                </a:solidFill>
                <a:effectLst/>
                <a:uLnTx/>
                <a:uFillTx/>
              </a:rPr>
              <a:t>Externe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3892D0"/>
              </a:solidFill>
              <a:effectLst/>
              <a:uLnTx/>
              <a:uFillTx/>
            </a:endParaRPr>
          </a:p>
        </p:txBody>
      </p:sp>
      <p:sp>
        <p:nvSpPr>
          <p:cNvPr id="124" name="TextBox 34"/>
          <p:cNvSpPr txBox="1"/>
          <p:nvPr/>
        </p:nvSpPr>
        <p:spPr>
          <a:xfrm>
            <a:off x="32022" y="2877339"/>
            <a:ext cx="266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892D0"/>
                </a:solidFill>
                <a:effectLst/>
                <a:uLnTx/>
                <a:uFillTx/>
              </a:rPr>
              <a:t>Daten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892D0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892D0"/>
                </a:solidFill>
                <a:effectLst/>
                <a:uLnTx/>
                <a:uFillTx/>
              </a:rPr>
              <a:t>über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892D0"/>
                </a:solidFill>
                <a:effectLst/>
                <a:uLnTx/>
                <a:uFillTx/>
              </a:rPr>
              <a:t> die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892D0"/>
                </a:solidFill>
                <a:effectLst/>
                <a:uLnTx/>
                <a:uFillTx/>
              </a:rPr>
              <a:t>Umgebung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3892D0"/>
              </a:solidFill>
              <a:effectLst/>
              <a:uLnTx/>
              <a:uFillTx/>
            </a:endParaRPr>
          </a:p>
        </p:txBody>
      </p:sp>
      <p:sp>
        <p:nvSpPr>
          <p:cNvPr id="125" name="TextBox 52"/>
          <p:cNvSpPr txBox="1"/>
          <p:nvPr/>
        </p:nvSpPr>
        <p:spPr>
          <a:xfrm flipH="1">
            <a:off x="6316115" y="856742"/>
            <a:ext cx="263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892D0"/>
                </a:solidFill>
                <a:effectLst/>
                <a:uLnTx/>
                <a:uFillTx/>
              </a:rPr>
              <a:t>Netzwerk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892D0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892D0"/>
                </a:solidFill>
                <a:effectLst/>
                <a:uLnTx/>
                <a:uFillTx/>
              </a:rPr>
              <a:t>Intelligenz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892D0"/>
              </a:solidFill>
              <a:effectLst/>
              <a:uLnTx/>
              <a:uFillTx/>
            </a:endParaRPr>
          </a:p>
        </p:txBody>
      </p:sp>
      <p:pic>
        <p:nvPicPr>
          <p:cNvPr id="126" name="Picture 6" descr="image29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47" y="1446348"/>
            <a:ext cx="3243268" cy="228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077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3.7037E-6 L 0.6908 3.7037E-6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38889E-6 -1.48148E-6 L 0.67952 -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38889E-6 4.81481E-6 L 0.66372 4.81481E-6 " pathEditMode="relative" rAng="0" ptsTypes="AA">
                                      <p:cBhvr>
                                        <p:cTn id="17" dur="18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3.7037E-7 L 0.65903 -3.7037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38889E-6 4.44444E-6 L 0.65226 4.4444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0.65452 7.40741E-7 " pathEditMode="relative" rAng="0" ptsTypes="AA">
                                      <p:cBhvr>
                                        <p:cTn id="23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22222E-6 -4.44444E-6 L 0.67048 -4.4444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38889E-6 3.7037E-7 L 0.65 3.7037E-7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4.81481E-6 L 0.64549 -4.8148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19653E-6 L 0.51216 2.19653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93064E-6 L 0.53351 3.93064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0.65452 7.40741E-7 " pathEditMode="relative" rAng="0" ptsTypes="AA">
                                      <p:cBhvr>
                                        <p:cTn id="40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8.09249E-7 L 0.7125 -8.09249E-7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0333E-6 L 0.46771 -4.40333E-6 " pathEditMode="relative" rAng="0" ptsTypes="AA">
                                      <p:cBhvr>
                                        <p:cTn id="52" dur="20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98 0.00301 L -0.09774 0.003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23" grpId="0"/>
      <p:bldP spid="124" grpId="0"/>
      <p:bldP spid="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38" y="0"/>
            <a:ext cx="6854162" cy="456136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62349" y="2520988"/>
            <a:ext cx="458263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</a:rPr>
              <a:t>„Man kann keine Einheit erzielen, wenn man sich gegenseitig auf die Füße tritt“</a:t>
            </a:r>
          </a:p>
          <a:p>
            <a:pPr algn="r"/>
            <a:r>
              <a:rPr lang="de-DE" i="1" dirty="0">
                <a:solidFill>
                  <a:schemeClr val="bg1"/>
                </a:solidFill>
              </a:rPr>
              <a:t>François Mitterrand</a:t>
            </a:r>
          </a:p>
        </p:txBody>
      </p:sp>
    </p:spTree>
    <p:extLst>
      <p:ext uri="{BB962C8B-B14F-4D97-AF65-F5344CB8AC3E}">
        <p14:creationId xmlns:p14="http://schemas.microsoft.com/office/powerpoint/2010/main" val="1182934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96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blindfolds.jpg"/>
          <p:cNvPicPr>
            <a:picLocks noChangeAspect="1"/>
          </p:cNvPicPr>
          <p:nvPr/>
        </p:nvPicPr>
        <p:blipFill rotWithShape="1">
          <a:blip r:embed="rId2" cstate="print"/>
          <a:srcRect l="9852" t="15556" r="5704" b="26551"/>
          <a:stretch/>
        </p:blipFill>
        <p:spPr>
          <a:xfrm>
            <a:off x="0" y="-129720"/>
            <a:ext cx="9144000" cy="4701720"/>
          </a:xfrm>
          <a:prstGeom prst="rect">
            <a:avLst/>
          </a:prstGeom>
        </p:spPr>
      </p:pic>
      <p:grpSp>
        <p:nvGrpSpPr>
          <p:cNvPr id="3" name="Group 16"/>
          <p:cNvGrpSpPr/>
          <p:nvPr/>
        </p:nvGrpSpPr>
        <p:grpSpPr bwMode="gray">
          <a:xfrm>
            <a:off x="0" y="1608082"/>
            <a:ext cx="9144000" cy="1324304"/>
            <a:chOff x="0" y="2628900"/>
            <a:chExt cx="9144000" cy="1752600"/>
          </a:xfrm>
        </p:grpSpPr>
        <p:sp>
          <p:nvSpPr>
            <p:cNvPr id="4" name="Rectangle 17"/>
            <p:cNvSpPr/>
            <p:nvPr/>
          </p:nvSpPr>
          <p:spPr bwMode="gray">
            <a:xfrm>
              <a:off x="0" y="2667000"/>
              <a:ext cx="9144000" cy="1676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innerShdw blurRad="342900">
                <a:prstClr val="black">
                  <a:alpha val="29000"/>
                </a:prstClr>
              </a:inn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39"/>
              <a:endParaRPr lang="en-US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5" name="Straight Connector 18"/>
            <p:cNvCxnSpPr/>
            <p:nvPr/>
          </p:nvCxnSpPr>
          <p:spPr bwMode="gray">
            <a:xfrm>
              <a:off x="0" y="2628900"/>
              <a:ext cx="9144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19"/>
            <p:cNvCxnSpPr/>
            <p:nvPr/>
          </p:nvCxnSpPr>
          <p:spPr bwMode="gray">
            <a:xfrm>
              <a:off x="0" y="4379912"/>
              <a:ext cx="9144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TextBox 8"/>
          <p:cNvSpPr txBox="1">
            <a:spLocks noChangeArrowheads="1"/>
          </p:cNvSpPr>
          <p:nvPr/>
        </p:nvSpPr>
        <p:spPr bwMode="gray">
          <a:xfrm>
            <a:off x="1143000" y="1807782"/>
            <a:ext cx="8001000" cy="8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l" defTabSz="91351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“</a:t>
            </a:r>
            <a:r>
              <a:rPr lang="en-US" b="0" dirty="0" err="1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Wir</a:t>
            </a:r>
            <a:r>
              <a:rPr lang="en-US" b="0" dirty="0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 </a:t>
            </a:r>
            <a:r>
              <a:rPr lang="en-US" b="0" dirty="0" err="1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fragen</a:t>
            </a:r>
            <a:r>
              <a:rPr lang="en-US" b="0" dirty="0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 </a:t>
            </a:r>
            <a:r>
              <a:rPr lang="en-US" b="0" dirty="0" err="1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uns</a:t>
            </a:r>
            <a:r>
              <a:rPr lang="en-US" b="0" dirty="0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, </a:t>
            </a:r>
            <a:r>
              <a:rPr lang="en-US" b="0" dirty="0" err="1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ob</a:t>
            </a:r>
            <a:r>
              <a:rPr lang="en-US" b="0" dirty="0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 </a:t>
            </a:r>
            <a:r>
              <a:rPr lang="en-US" b="0" dirty="0" err="1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wir</a:t>
            </a:r>
            <a:r>
              <a:rPr lang="en-US" b="0" dirty="0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 </a:t>
            </a:r>
            <a:r>
              <a:rPr lang="en-US" b="0" dirty="0" err="1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alle</a:t>
            </a:r>
            <a:r>
              <a:rPr lang="en-US" b="0" dirty="0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 </a:t>
            </a:r>
            <a:r>
              <a:rPr lang="en-US" b="0" dirty="0" err="1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Risiken</a:t>
            </a:r>
            <a:r>
              <a:rPr lang="en-US" b="0" dirty="0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 </a:t>
            </a:r>
            <a:r>
              <a:rPr lang="en-US" b="0" dirty="0" err="1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indentifiziert</a:t>
            </a:r>
            <a:r>
              <a:rPr lang="en-US" b="0" dirty="0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 </a:t>
            </a:r>
            <a:r>
              <a:rPr lang="en-US" b="0" dirty="0" err="1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haben</a:t>
            </a:r>
            <a:r>
              <a:rPr lang="en-US" b="0" dirty="0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  <a:t>?</a:t>
            </a:r>
            <a:br>
              <a:rPr lang="en-US" b="0" dirty="0" smtClean="0">
                <a:solidFill>
                  <a:srgbClr val="5F5F5F">
                    <a:lumMod val="50000"/>
                  </a:srgbClr>
                </a:solidFill>
                <a:latin typeface="MetaNormalLF-Roman"/>
              </a:rPr>
            </a:br>
            <a:r>
              <a:rPr lang="en-US" sz="2800" b="0" dirty="0" smtClean="0">
                <a:latin typeface="MetaNormalLF-Roman"/>
              </a:rPr>
              <a:t>…</a:t>
            </a:r>
            <a:r>
              <a:rPr lang="en-US" sz="2800" b="0" dirty="0" err="1" smtClean="0">
                <a:latin typeface="MetaNormalLF-Roman"/>
              </a:rPr>
              <a:t>wir</a:t>
            </a:r>
            <a:r>
              <a:rPr lang="en-US" sz="2800" b="0" dirty="0" smtClean="0">
                <a:latin typeface="MetaNormalLF-Roman"/>
              </a:rPr>
              <a:t> </a:t>
            </a:r>
            <a:r>
              <a:rPr lang="en-US" sz="2800" b="0" dirty="0" err="1" smtClean="0">
                <a:latin typeface="MetaNormalLF-Roman"/>
              </a:rPr>
              <a:t>befinden</a:t>
            </a:r>
            <a:r>
              <a:rPr lang="en-US" sz="2800" b="0" dirty="0" smtClean="0">
                <a:latin typeface="MetaNormalLF-Roman"/>
              </a:rPr>
              <a:t> und </a:t>
            </a:r>
            <a:r>
              <a:rPr lang="en-US" sz="2800" b="0" dirty="0" err="1" smtClean="0">
                <a:latin typeface="MetaNormalLF-Roman"/>
              </a:rPr>
              <a:t>im</a:t>
            </a:r>
            <a:r>
              <a:rPr lang="en-US" sz="2800" b="0" dirty="0" smtClean="0">
                <a:latin typeface="MetaNormalLF-Roman"/>
              </a:rPr>
              <a:t> </a:t>
            </a:r>
            <a:r>
              <a:rPr lang="en-US" sz="2800" b="0" dirty="0" err="1" smtClean="0">
                <a:latin typeface="MetaNormalLF-Roman"/>
              </a:rPr>
              <a:t>Blindflug</a:t>
            </a:r>
            <a:r>
              <a:rPr lang="en-US" sz="2800" b="0" dirty="0" smtClean="0">
                <a:latin typeface="MetaNormalLF-Roman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7760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90288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968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8"/>
          <a:stretch/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721397" y="2072243"/>
            <a:ext cx="5220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0" b="1" dirty="0">
                <a:solidFill>
                  <a:srgbClr val="FFFFFF"/>
                </a:solidFill>
                <a:sym typeface="ZapfDingbats"/>
              </a:rPr>
              <a:t>zero-</a:t>
            </a:r>
            <a:r>
              <a:rPr lang="de-DE" sz="8000" b="1" dirty="0" err="1">
                <a:solidFill>
                  <a:srgbClr val="FFFFFF"/>
                </a:solidFill>
                <a:sym typeface="ZapfDingbats"/>
              </a:rPr>
              <a:t>day‘s</a:t>
            </a:r>
            <a:endParaRPr lang="de-DE" sz="19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46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7"/>
          <a:stretch/>
        </p:blipFill>
        <p:spPr>
          <a:xfrm>
            <a:off x="0" y="0"/>
            <a:ext cx="9225765" cy="5148263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366725" y="152541"/>
            <a:ext cx="8410575" cy="6912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C95DD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Off-by-</a:t>
            </a:r>
            <a:r>
              <a:rPr lang="de-DE" dirty="0" err="1" smtClean="0">
                <a:solidFill>
                  <a:srgbClr val="000000"/>
                </a:solidFill>
              </a:rPr>
              <a:t>One</a:t>
            </a:r>
            <a:r>
              <a:rPr lang="de-DE" dirty="0" smtClean="0">
                <a:solidFill>
                  <a:srgbClr val="000000"/>
                </a:solidFill>
              </a:rPr>
              <a:t> Fehler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3397" y="1254631"/>
            <a:ext cx="843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de-DE" sz="3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de-DE" sz="3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de-DE" sz="3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de-DE" sz="3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0 || </a:t>
            </a:r>
            <a:r>
              <a:rPr lang="de-DE" sz="3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de-DE" sz="3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&gt;</a:t>
            </a:r>
            <a:r>
              <a:rPr lang="de-DE" sz="3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channels_alloc</a:t>
            </a:r>
            <a:r>
              <a:rPr lang="de-DE" sz="3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  <a:r>
              <a:rPr lang="de-DE" sz="3200" dirty="0" smtClean="0">
                <a:solidFill>
                  <a:srgbClr val="000000"/>
                </a:solidFill>
                <a:latin typeface="ZapfChancery"/>
                <a:cs typeface="Consolas" pitchFamily="49" charset="0"/>
              </a:rPr>
              <a:t>{</a:t>
            </a:r>
            <a:endParaRPr lang="de-DE" sz="32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3397" y="1853575"/>
            <a:ext cx="843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de-DE" sz="3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de-DE" sz="3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de-DE" sz="3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de-DE" sz="3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0 || </a:t>
            </a:r>
            <a:r>
              <a:rPr lang="de-DE" sz="3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de-DE" sz="3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&gt;=</a:t>
            </a:r>
            <a:r>
              <a:rPr lang="de-DE" sz="3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channels_alloc</a:t>
            </a:r>
            <a:r>
              <a:rPr lang="de-DE" sz="3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  <a:r>
              <a:rPr lang="de-DE" sz="3200" dirty="0" smtClean="0">
                <a:solidFill>
                  <a:srgbClr val="000000"/>
                </a:solidFill>
                <a:latin typeface="ZapfChancery"/>
                <a:cs typeface="Consolas" pitchFamily="49" charset="0"/>
              </a:rPr>
              <a:t>{</a:t>
            </a:r>
            <a:endParaRPr lang="de-DE" sz="32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00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85" y="289479"/>
            <a:ext cx="3287852" cy="1392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4" y="135238"/>
            <a:ext cx="3714739" cy="2126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6" y="2877174"/>
            <a:ext cx="4572638" cy="1287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8176" y="180753"/>
            <a:ext cx="2734132" cy="850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321" y="1527803"/>
            <a:ext cx="3262467" cy="141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5" y="1356750"/>
            <a:ext cx="3208264" cy="2087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40" y="813230"/>
            <a:ext cx="2803427" cy="2291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54" y="2938352"/>
            <a:ext cx="3926185" cy="137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7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51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uppieren 90"/>
          <p:cNvGrpSpPr/>
          <p:nvPr/>
        </p:nvGrpSpPr>
        <p:grpSpPr>
          <a:xfrm>
            <a:off x="363557" y="1175796"/>
            <a:ext cx="1751683" cy="2368629"/>
            <a:chOff x="363555" y="1123717"/>
            <a:chExt cx="1751683" cy="2368629"/>
          </a:xfrm>
        </p:grpSpPr>
        <p:sp>
          <p:nvSpPr>
            <p:cNvPr id="92" name="Abgerundetes Rechteck 91"/>
            <p:cNvSpPr/>
            <p:nvPr/>
          </p:nvSpPr>
          <p:spPr>
            <a:xfrm>
              <a:off x="363555" y="1123717"/>
              <a:ext cx="1751683" cy="2368629"/>
            </a:xfrm>
            <a:prstGeom prst="round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381000">
              <a:bevelT h="381000"/>
              <a:bevelB h="381000"/>
            </a:sp3d>
          </p:spPr>
          <p:txBody>
            <a:bodyPr wrap="square" lIns="0" tIns="0" rIns="0" bIns="0" anchor="t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Organisation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Prozesse &amp; Anwendungen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93" name="Gruppieren 92"/>
            <p:cNvGrpSpPr/>
            <p:nvPr/>
          </p:nvGrpSpPr>
          <p:grpSpPr>
            <a:xfrm>
              <a:off x="719772" y="1817785"/>
              <a:ext cx="657855" cy="407623"/>
              <a:chOff x="683048" y="1729649"/>
              <a:chExt cx="657855" cy="407623"/>
            </a:xfrm>
          </p:grpSpPr>
          <p:pic>
            <p:nvPicPr>
              <p:cNvPr id="101" name="Picture 13" descr="blue button-gears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 bwMode="gray">
              <a:xfrm>
                <a:off x="933280" y="1729649"/>
                <a:ext cx="407623" cy="407623"/>
              </a:xfrm>
              <a:prstGeom prst="rect">
                <a:avLst/>
              </a:prstGeom>
            </p:spPr>
          </p:pic>
          <p:sp>
            <p:nvSpPr>
              <p:cNvPr id="102" name="Textfeld 101"/>
              <p:cNvSpPr txBox="1"/>
              <p:nvPr/>
            </p:nvSpPr>
            <p:spPr>
              <a:xfrm>
                <a:off x="683048" y="1773717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1</a:t>
                </a:r>
              </a:p>
            </p:txBody>
          </p:sp>
        </p:grpSp>
        <p:grpSp>
          <p:nvGrpSpPr>
            <p:cNvPr id="94" name="Gruppieren 93"/>
            <p:cNvGrpSpPr/>
            <p:nvPr/>
          </p:nvGrpSpPr>
          <p:grpSpPr>
            <a:xfrm>
              <a:off x="719772" y="2256624"/>
              <a:ext cx="657855" cy="407623"/>
              <a:chOff x="683048" y="1729649"/>
              <a:chExt cx="657855" cy="407623"/>
            </a:xfrm>
          </p:grpSpPr>
          <p:pic>
            <p:nvPicPr>
              <p:cNvPr id="99" name="Picture 13" descr="blue button-gears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 bwMode="gray">
              <a:xfrm>
                <a:off x="933280" y="1729649"/>
                <a:ext cx="407623" cy="407623"/>
              </a:xfrm>
              <a:prstGeom prst="rect">
                <a:avLst/>
              </a:prstGeom>
            </p:spPr>
          </p:pic>
          <p:sp>
            <p:nvSpPr>
              <p:cNvPr id="100" name="Textfeld 99"/>
              <p:cNvSpPr txBox="1"/>
              <p:nvPr/>
            </p:nvSpPr>
            <p:spPr>
              <a:xfrm>
                <a:off x="683048" y="1773717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  <p:grpSp>
          <p:nvGrpSpPr>
            <p:cNvPr id="95" name="Gruppieren 94"/>
            <p:cNvGrpSpPr/>
            <p:nvPr/>
          </p:nvGrpSpPr>
          <p:grpSpPr>
            <a:xfrm>
              <a:off x="719772" y="2981902"/>
              <a:ext cx="657855" cy="407623"/>
              <a:chOff x="683048" y="1729649"/>
              <a:chExt cx="657855" cy="407623"/>
            </a:xfrm>
          </p:grpSpPr>
          <p:pic>
            <p:nvPicPr>
              <p:cNvPr id="97" name="Picture 13" descr="blue button-gears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 bwMode="gray">
              <a:xfrm>
                <a:off x="933280" y="1729649"/>
                <a:ext cx="407623" cy="407623"/>
              </a:xfrm>
              <a:prstGeom prst="rect">
                <a:avLst/>
              </a:prstGeom>
            </p:spPr>
          </p:pic>
          <p:sp>
            <p:nvSpPr>
              <p:cNvPr id="98" name="Textfeld 97"/>
              <p:cNvSpPr txBox="1"/>
              <p:nvPr/>
            </p:nvSpPr>
            <p:spPr>
              <a:xfrm>
                <a:off x="683048" y="1773717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n</a:t>
                </a:r>
              </a:p>
            </p:txBody>
          </p:sp>
        </p:grpSp>
        <p:cxnSp>
          <p:nvCxnSpPr>
            <p:cNvPr id="96" name="Gerade Verbindung 95"/>
            <p:cNvCxnSpPr/>
            <p:nvPr/>
          </p:nvCxnSpPr>
          <p:spPr>
            <a:xfrm>
              <a:off x="1156771" y="2732183"/>
              <a:ext cx="0" cy="187287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ysDash"/>
            </a:ln>
            <a:effectLst/>
          </p:spPr>
        </p:cxnSp>
      </p:grpSp>
      <p:grpSp>
        <p:nvGrpSpPr>
          <p:cNvPr id="103" name="Gruppieren 102"/>
          <p:cNvGrpSpPr/>
          <p:nvPr/>
        </p:nvGrpSpPr>
        <p:grpSpPr>
          <a:xfrm>
            <a:off x="2531031" y="1175796"/>
            <a:ext cx="1753200" cy="2368629"/>
            <a:chOff x="2531031" y="1123717"/>
            <a:chExt cx="1753200" cy="2368629"/>
          </a:xfrm>
        </p:grpSpPr>
        <p:sp>
          <p:nvSpPr>
            <p:cNvPr id="104" name="Abgerundetes Rechteck 103"/>
            <p:cNvSpPr>
              <a:spLocks noChangeAspect="1"/>
            </p:cNvSpPr>
            <p:nvPr/>
          </p:nvSpPr>
          <p:spPr>
            <a:xfrm>
              <a:off x="2531031" y="1123717"/>
              <a:ext cx="1753200" cy="2368629"/>
            </a:xfrm>
            <a:prstGeom prst="roundRect">
              <a:avLst/>
            </a:prstGeom>
            <a:solidFill>
              <a:srgbClr val="42648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381000"/>
            </a:sp3d>
          </p:spPr>
          <p:txBody>
            <a:bodyPr wrap="none" anchor="t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Rechtliche </a:t>
              </a:r>
              <a:endPara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Anforderungen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Textfeld 104"/>
            <p:cNvSpPr txBox="1">
              <a:spLocks noChangeAspect="1"/>
            </p:cNvSpPr>
            <p:nvPr/>
          </p:nvSpPr>
          <p:spPr>
            <a:xfrm>
              <a:off x="3018619" y="1861851"/>
              <a:ext cx="720000" cy="307777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cap="rnd">
              <a:solidFill>
                <a:srgbClr val="FFFF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KonTraG</a:t>
              </a: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Textfeld 105"/>
            <p:cNvSpPr txBox="1">
              <a:spLocks noChangeAspect="1"/>
            </p:cNvSpPr>
            <p:nvPr/>
          </p:nvSpPr>
          <p:spPr>
            <a:xfrm>
              <a:off x="3016784" y="2234587"/>
              <a:ext cx="720000" cy="307777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cap="rnd">
              <a:solidFill>
                <a:srgbClr val="FFFFFF"/>
              </a:solidFill>
            </a:ln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BDSG</a:t>
              </a:r>
              <a:endPara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Textfeld 106"/>
            <p:cNvSpPr txBox="1">
              <a:spLocks noChangeAspect="1"/>
            </p:cNvSpPr>
            <p:nvPr/>
          </p:nvSpPr>
          <p:spPr>
            <a:xfrm>
              <a:off x="3014948" y="2607323"/>
              <a:ext cx="720000" cy="307777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cap="rnd">
              <a:solidFill>
                <a:srgbClr val="FFFFFF"/>
              </a:solidFill>
            </a:ln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HGB</a:t>
              </a:r>
              <a:endPara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Textfeld 107"/>
            <p:cNvSpPr txBox="1">
              <a:spLocks noChangeAspect="1"/>
            </p:cNvSpPr>
            <p:nvPr/>
          </p:nvSpPr>
          <p:spPr>
            <a:xfrm>
              <a:off x="3013112" y="3068196"/>
              <a:ext cx="720000" cy="307777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cap="rnd">
              <a:solidFill>
                <a:srgbClr val="FFFFFF"/>
              </a:solidFill>
              <a:bevel/>
            </a:ln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…</a:t>
              </a:r>
            </a:p>
          </p:txBody>
        </p:sp>
      </p:grpSp>
      <p:grpSp>
        <p:nvGrpSpPr>
          <p:cNvPr id="109" name="Gruppieren 108"/>
          <p:cNvGrpSpPr/>
          <p:nvPr/>
        </p:nvGrpSpPr>
        <p:grpSpPr>
          <a:xfrm>
            <a:off x="4700024" y="1175796"/>
            <a:ext cx="1753200" cy="2368629"/>
            <a:chOff x="4700024" y="1123717"/>
            <a:chExt cx="1753200" cy="2368629"/>
          </a:xfrm>
        </p:grpSpPr>
        <p:sp>
          <p:nvSpPr>
            <p:cNvPr id="110" name="Abgerundetes Rechteck 109"/>
            <p:cNvSpPr>
              <a:spLocks noChangeAspect="1"/>
            </p:cNvSpPr>
            <p:nvPr/>
          </p:nvSpPr>
          <p:spPr>
            <a:xfrm>
              <a:off x="4700024" y="1123717"/>
              <a:ext cx="1753200" cy="2368629"/>
            </a:xfrm>
            <a:prstGeom prst="round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381000"/>
              <a:bevelB h="381000"/>
            </a:sp3d>
          </p:spPr>
          <p:txBody>
            <a:bodyPr wrap="none" anchor="t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Standards &amp; </a:t>
              </a:r>
              <a:endPara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Security Richtlinien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Textfeld 110"/>
            <p:cNvSpPr txBox="1">
              <a:spLocks noChangeAspect="1"/>
            </p:cNvSpPr>
            <p:nvPr/>
          </p:nvSpPr>
          <p:spPr>
            <a:xfrm>
              <a:off x="5198146" y="1846748"/>
              <a:ext cx="720000" cy="349702"/>
            </a:xfrm>
            <a:prstGeom prst="rect">
              <a:avLst/>
            </a:prstGeom>
            <a:solidFill>
              <a:srgbClr val="426482"/>
            </a:solidFill>
            <a:ln>
              <a:solidFill>
                <a:srgbClr val="FFFFFF"/>
              </a:solidFill>
            </a:ln>
          </p:spPr>
          <p:txBody>
            <a:bodyPr wrap="square" tIns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ISO</a:t>
              </a:r>
            </a:p>
            <a:p>
              <a:pPr marL="0" marR="0" lvl="0" indent="0" algn="ctr" defTabSz="9144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2700x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Textfeld 111"/>
            <p:cNvSpPr txBox="1">
              <a:spLocks noChangeAspect="1"/>
            </p:cNvSpPr>
            <p:nvPr/>
          </p:nvSpPr>
          <p:spPr>
            <a:xfrm>
              <a:off x="5196311" y="2232752"/>
              <a:ext cx="720000" cy="301130"/>
            </a:xfrm>
            <a:prstGeom prst="rect">
              <a:avLst/>
            </a:prstGeom>
            <a:solidFill>
              <a:srgbClr val="426482"/>
            </a:solidFill>
            <a:ln>
              <a:solidFill>
                <a:srgbClr val="FFFFFF"/>
              </a:solidFill>
            </a:ln>
          </p:spPr>
          <p:txBody>
            <a:bodyPr wrap="square" tIns="108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ITIL</a:t>
              </a:r>
              <a:endPara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Textfeld 112"/>
            <p:cNvSpPr txBox="1">
              <a:spLocks noChangeAspect="1"/>
            </p:cNvSpPr>
            <p:nvPr/>
          </p:nvSpPr>
          <p:spPr>
            <a:xfrm>
              <a:off x="5194475" y="2574044"/>
              <a:ext cx="720000" cy="386054"/>
            </a:xfrm>
            <a:prstGeom prst="rect">
              <a:avLst/>
            </a:prstGeom>
            <a:solidFill>
              <a:srgbClr val="426482"/>
            </a:solidFill>
            <a:ln>
              <a:solidFill>
                <a:srgbClr val="FFFFFF"/>
              </a:solidFill>
            </a:ln>
          </p:spPr>
          <p:txBody>
            <a:bodyPr wrap="square" tIns="108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BSI</a:t>
              </a:r>
              <a:endPara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Grundschutz</a:t>
              </a:r>
              <a:endParaRPr kumimoji="0" lang="de-DE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Textfeld 113"/>
            <p:cNvSpPr txBox="1">
              <a:spLocks noChangeAspect="1"/>
            </p:cNvSpPr>
            <p:nvPr/>
          </p:nvSpPr>
          <p:spPr>
            <a:xfrm>
              <a:off x="5192639" y="3066361"/>
              <a:ext cx="720000" cy="307777"/>
            </a:xfrm>
            <a:prstGeom prst="rect">
              <a:avLst/>
            </a:prstGeom>
            <a:solidFill>
              <a:srgbClr val="426482"/>
            </a:solidFill>
            <a:ln>
              <a:solidFill>
                <a:srgbClr val="FFFFFF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…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5" name="Gruppieren 114"/>
          <p:cNvGrpSpPr/>
          <p:nvPr/>
        </p:nvGrpSpPr>
        <p:grpSpPr>
          <a:xfrm>
            <a:off x="6869016" y="1175796"/>
            <a:ext cx="1753200" cy="2368629"/>
            <a:chOff x="6869016" y="1123717"/>
            <a:chExt cx="1753200" cy="2368629"/>
          </a:xfrm>
        </p:grpSpPr>
        <p:sp>
          <p:nvSpPr>
            <p:cNvPr id="116" name="Abgerundetes Rechteck 115"/>
            <p:cNvSpPr/>
            <p:nvPr/>
          </p:nvSpPr>
          <p:spPr>
            <a:xfrm>
              <a:off x="6869016" y="1123717"/>
              <a:ext cx="1753200" cy="2368629"/>
            </a:xfrm>
            <a:prstGeom prst="roundRect">
              <a:avLst/>
            </a:prstGeom>
            <a:solidFill>
              <a:srgbClr val="42648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381000">
              <a:bevelT h="381000"/>
              <a:bevelB h="381000"/>
            </a:sp3d>
          </p:spPr>
          <p:txBody>
            <a:bodyPr wrap="none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Technologien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Textfeld 116"/>
            <p:cNvSpPr txBox="1"/>
            <p:nvPr/>
          </p:nvSpPr>
          <p:spPr>
            <a:xfrm>
              <a:off x="7116896" y="1869195"/>
              <a:ext cx="1299990" cy="307777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Virtualisierung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Textfeld 117"/>
            <p:cNvSpPr txBox="1"/>
            <p:nvPr/>
          </p:nvSpPr>
          <p:spPr>
            <a:xfrm>
              <a:off x="7111431" y="2241931"/>
              <a:ext cx="1299600" cy="307777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Netzwerk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7120612" y="2614667"/>
              <a:ext cx="1299600" cy="307777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Storage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Textfeld 119"/>
            <p:cNvSpPr txBox="1"/>
            <p:nvPr/>
          </p:nvSpPr>
          <p:spPr>
            <a:xfrm>
              <a:off x="7118776" y="3075540"/>
              <a:ext cx="1299600" cy="307777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…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21" name="Gerade Verbindung 120"/>
          <p:cNvCxnSpPr>
            <a:stCxn id="101" idx="3"/>
            <a:endCxn id="105" idx="1"/>
          </p:cNvCxnSpPr>
          <p:nvPr/>
        </p:nvCxnSpPr>
        <p:spPr>
          <a:xfrm flipV="1">
            <a:off x="1377629" y="2067819"/>
            <a:ext cx="1640990" cy="5857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tailEnd type="oval"/>
          </a:ln>
          <a:effectLst/>
        </p:spPr>
      </p:cxnSp>
      <p:cxnSp>
        <p:nvCxnSpPr>
          <p:cNvPr id="122" name="Gerade Verbindung 121"/>
          <p:cNvCxnSpPr>
            <a:stCxn id="101" idx="3"/>
            <a:endCxn id="106" idx="1"/>
          </p:cNvCxnSpPr>
          <p:nvPr/>
        </p:nvCxnSpPr>
        <p:spPr>
          <a:xfrm>
            <a:off x="1377629" y="2073676"/>
            <a:ext cx="1639155" cy="366879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tailEnd type="oval"/>
          </a:ln>
          <a:effectLst/>
        </p:spPr>
      </p:cxnSp>
      <p:cxnSp>
        <p:nvCxnSpPr>
          <p:cNvPr id="123" name="Gerade Verbindung 122"/>
          <p:cNvCxnSpPr>
            <a:stCxn id="101" idx="3"/>
            <a:endCxn id="107" idx="1"/>
          </p:cNvCxnSpPr>
          <p:nvPr/>
        </p:nvCxnSpPr>
        <p:spPr>
          <a:xfrm>
            <a:off x="1377629" y="2073676"/>
            <a:ext cx="1637319" cy="739615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tailEnd type="oval"/>
          </a:ln>
          <a:effectLst/>
        </p:spPr>
      </p:cxnSp>
      <p:cxnSp>
        <p:nvCxnSpPr>
          <p:cNvPr id="124" name="Gerade Verbindung 123"/>
          <p:cNvCxnSpPr>
            <a:endCxn id="108" idx="1"/>
          </p:cNvCxnSpPr>
          <p:nvPr/>
        </p:nvCxnSpPr>
        <p:spPr>
          <a:xfrm>
            <a:off x="1388126" y="2068168"/>
            <a:ext cx="1624986" cy="1205996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125" name="Gerade Verbindung 124"/>
          <p:cNvCxnSpPr>
            <a:stCxn id="99" idx="3"/>
            <a:endCxn id="105" idx="1"/>
          </p:cNvCxnSpPr>
          <p:nvPr/>
        </p:nvCxnSpPr>
        <p:spPr>
          <a:xfrm flipV="1">
            <a:off x="1377629" y="2067819"/>
            <a:ext cx="1640990" cy="444696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6" name="Gerade Verbindung 125"/>
          <p:cNvCxnSpPr>
            <a:endCxn id="106" idx="1"/>
          </p:cNvCxnSpPr>
          <p:nvPr/>
        </p:nvCxnSpPr>
        <p:spPr>
          <a:xfrm flipV="1">
            <a:off x="1388126" y="2440555"/>
            <a:ext cx="1628658" cy="68289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7" name="Gerade Verbindung 126"/>
          <p:cNvCxnSpPr>
            <a:endCxn id="107" idx="1"/>
          </p:cNvCxnSpPr>
          <p:nvPr/>
        </p:nvCxnSpPr>
        <p:spPr>
          <a:xfrm>
            <a:off x="1377108" y="2519858"/>
            <a:ext cx="1637840" cy="293433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8" name="Gerade Verbindung 127"/>
          <p:cNvCxnSpPr>
            <a:endCxn id="108" idx="1"/>
          </p:cNvCxnSpPr>
          <p:nvPr/>
        </p:nvCxnSpPr>
        <p:spPr>
          <a:xfrm>
            <a:off x="1399142" y="2519858"/>
            <a:ext cx="1613970" cy="754306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129" name="Gerade Verbindung 128"/>
          <p:cNvCxnSpPr>
            <a:stCxn id="97" idx="3"/>
            <a:endCxn id="105" idx="1"/>
          </p:cNvCxnSpPr>
          <p:nvPr/>
        </p:nvCxnSpPr>
        <p:spPr>
          <a:xfrm flipV="1">
            <a:off x="1377629" y="2067819"/>
            <a:ext cx="1640990" cy="1169974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0" name="Gerade Verbindung 129"/>
          <p:cNvCxnSpPr>
            <a:endCxn id="106" idx="1"/>
          </p:cNvCxnSpPr>
          <p:nvPr/>
        </p:nvCxnSpPr>
        <p:spPr>
          <a:xfrm flipV="1">
            <a:off x="1388126" y="2440555"/>
            <a:ext cx="1628658" cy="784385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1" name="Gerade Verbindung 130"/>
          <p:cNvCxnSpPr>
            <a:endCxn id="107" idx="1"/>
          </p:cNvCxnSpPr>
          <p:nvPr/>
        </p:nvCxnSpPr>
        <p:spPr>
          <a:xfrm flipV="1">
            <a:off x="1388126" y="2813291"/>
            <a:ext cx="1626822" cy="400631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2" name="Gerade Verbindung 131"/>
          <p:cNvCxnSpPr>
            <a:stCxn id="97" idx="3"/>
            <a:endCxn id="108" idx="1"/>
          </p:cNvCxnSpPr>
          <p:nvPr/>
        </p:nvCxnSpPr>
        <p:spPr>
          <a:xfrm>
            <a:off x="1377629" y="3237793"/>
            <a:ext cx="1635483" cy="36371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133" name="Gerade Verbindung 132"/>
          <p:cNvCxnSpPr>
            <a:stCxn id="105" idx="3"/>
            <a:endCxn id="111" idx="1"/>
          </p:cNvCxnSpPr>
          <p:nvPr/>
        </p:nvCxnSpPr>
        <p:spPr>
          <a:xfrm>
            <a:off x="3738619" y="2067819"/>
            <a:ext cx="1459527" cy="5859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tailEnd type="oval"/>
          </a:ln>
          <a:effectLst/>
        </p:spPr>
      </p:cxnSp>
      <p:cxnSp>
        <p:nvCxnSpPr>
          <p:cNvPr id="134" name="Gerade Verbindung 133"/>
          <p:cNvCxnSpPr>
            <a:endCxn id="112" idx="1"/>
          </p:cNvCxnSpPr>
          <p:nvPr/>
        </p:nvCxnSpPr>
        <p:spPr>
          <a:xfrm>
            <a:off x="3756754" y="2068167"/>
            <a:ext cx="1439559" cy="367228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tailEnd type="oval"/>
          </a:ln>
          <a:effectLst/>
        </p:spPr>
      </p:cxnSp>
      <p:cxnSp>
        <p:nvCxnSpPr>
          <p:cNvPr id="135" name="Gerade Verbindung 134"/>
          <p:cNvCxnSpPr>
            <a:stCxn id="105" idx="3"/>
            <a:endCxn id="113" idx="1"/>
          </p:cNvCxnSpPr>
          <p:nvPr/>
        </p:nvCxnSpPr>
        <p:spPr>
          <a:xfrm>
            <a:off x="3738619" y="2067819"/>
            <a:ext cx="1455856" cy="751331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136" name="Gerade Verbindung 135"/>
          <p:cNvCxnSpPr>
            <a:stCxn id="105" idx="3"/>
            <a:endCxn id="114" idx="1"/>
          </p:cNvCxnSpPr>
          <p:nvPr/>
        </p:nvCxnSpPr>
        <p:spPr>
          <a:xfrm>
            <a:off x="3738619" y="2067819"/>
            <a:ext cx="1454020" cy="1204510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tailEnd type="oval"/>
          </a:ln>
          <a:effectLst/>
        </p:spPr>
      </p:cxnSp>
      <p:cxnSp>
        <p:nvCxnSpPr>
          <p:cNvPr id="137" name="Gerade Verbindung 136"/>
          <p:cNvCxnSpPr>
            <a:stCxn id="106" idx="3"/>
            <a:endCxn id="111" idx="1"/>
          </p:cNvCxnSpPr>
          <p:nvPr/>
        </p:nvCxnSpPr>
        <p:spPr>
          <a:xfrm flipV="1">
            <a:off x="3736784" y="2073678"/>
            <a:ext cx="1461362" cy="366877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8" name="Gerade Verbindung 137"/>
          <p:cNvCxnSpPr>
            <a:stCxn id="106" idx="3"/>
            <a:endCxn id="112" idx="1"/>
          </p:cNvCxnSpPr>
          <p:nvPr/>
        </p:nvCxnSpPr>
        <p:spPr>
          <a:xfrm flipV="1">
            <a:off x="3736784" y="2435396"/>
            <a:ext cx="1459527" cy="5159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9" name="Gerade Verbindung 138"/>
          <p:cNvCxnSpPr>
            <a:stCxn id="106" idx="3"/>
            <a:endCxn id="113" idx="1"/>
          </p:cNvCxnSpPr>
          <p:nvPr/>
        </p:nvCxnSpPr>
        <p:spPr>
          <a:xfrm>
            <a:off x="3736784" y="2440555"/>
            <a:ext cx="1457691" cy="378595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0" name="Gerade Verbindung 139"/>
          <p:cNvCxnSpPr>
            <a:stCxn id="106" idx="3"/>
            <a:endCxn id="114" idx="1"/>
          </p:cNvCxnSpPr>
          <p:nvPr/>
        </p:nvCxnSpPr>
        <p:spPr>
          <a:xfrm>
            <a:off x="3736784" y="2440555"/>
            <a:ext cx="1455855" cy="831774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141" name="Gerade Verbindung 140"/>
          <p:cNvCxnSpPr>
            <a:stCxn id="107" idx="3"/>
            <a:endCxn id="111" idx="1"/>
          </p:cNvCxnSpPr>
          <p:nvPr/>
        </p:nvCxnSpPr>
        <p:spPr>
          <a:xfrm flipV="1">
            <a:off x="3734948" y="2073678"/>
            <a:ext cx="1463198" cy="739613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2" name="Gerade Verbindung 141"/>
          <p:cNvCxnSpPr>
            <a:stCxn id="107" idx="3"/>
            <a:endCxn id="112" idx="1"/>
          </p:cNvCxnSpPr>
          <p:nvPr/>
        </p:nvCxnSpPr>
        <p:spPr>
          <a:xfrm flipV="1">
            <a:off x="3734948" y="2435396"/>
            <a:ext cx="1461363" cy="377895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3" name="Gerade Verbindung 142"/>
          <p:cNvCxnSpPr>
            <a:endCxn id="113" idx="1"/>
          </p:cNvCxnSpPr>
          <p:nvPr/>
        </p:nvCxnSpPr>
        <p:spPr>
          <a:xfrm>
            <a:off x="3745735" y="2817316"/>
            <a:ext cx="1448740" cy="1834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4" name="Gerade Verbindung 143"/>
          <p:cNvCxnSpPr>
            <a:stCxn id="107" idx="3"/>
            <a:endCxn id="114" idx="1"/>
          </p:cNvCxnSpPr>
          <p:nvPr/>
        </p:nvCxnSpPr>
        <p:spPr>
          <a:xfrm>
            <a:off x="3734948" y="2813291"/>
            <a:ext cx="1457691" cy="459038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145" name="Gerade Verbindung 144"/>
          <p:cNvCxnSpPr>
            <a:stCxn id="108" idx="3"/>
            <a:endCxn id="111" idx="1"/>
          </p:cNvCxnSpPr>
          <p:nvPr/>
        </p:nvCxnSpPr>
        <p:spPr>
          <a:xfrm flipV="1">
            <a:off x="3733112" y="2073678"/>
            <a:ext cx="1465034" cy="1200486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6" name="Gerade Verbindung 145"/>
          <p:cNvCxnSpPr>
            <a:stCxn id="108" idx="3"/>
            <a:endCxn id="112" idx="1"/>
          </p:cNvCxnSpPr>
          <p:nvPr/>
        </p:nvCxnSpPr>
        <p:spPr>
          <a:xfrm flipV="1">
            <a:off x="3733112" y="2435396"/>
            <a:ext cx="1463199" cy="838768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7" name="Gerade Verbindung 146"/>
          <p:cNvCxnSpPr>
            <a:stCxn id="108" idx="3"/>
            <a:endCxn id="113" idx="1"/>
          </p:cNvCxnSpPr>
          <p:nvPr/>
        </p:nvCxnSpPr>
        <p:spPr>
          <a:xfrm flipV="1">
            <a:off x="3733112" y="2819150"/>
            <a:ext cx="1461363" cy="455014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8" name="Gerade Verbindung 147"/>
          <p:cNvCxnSpPr>
            <a:endCxn id="114" idx="1"/>
          </p:cNvCxnSpPr>
          <p:nvPr/>
        </p:nvCxnSpPr>
        <p:spPr>
          <a:xfrm flipV="1">
            <a:off x="3756753" y="3272329"/>
            <a:ext cx="1435886" cy="7695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149" name="Gerade Verbindung 148"/>
          <p:cNvCxnSpPr>
            <a:stCxn id="111" idx="3"/>
            <a:endCxn id="117" idx="1"/>
          </p:cNvCxnSpPr>
          <p:nvPr/>
        </p:nvCxnSpPr>
        <p:spPr>
          <a:xfrm>
            <a:off x="5918146" y="2073678"/>
            <a:ext cx="1198750" cy="1485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150" name="Gerade Verbindung 149"/>
          <p:cNvCxnSpPr>
            <a:stCxn id="111" idx="3"/>
            <a:endCxn id="118" idx="1"/>
          </p:cNvCxnSpPr>
          <p:nvPr/>
        </p:nvCxnSpPr>
        <p:spPr>
          <a:xfrm>
            <a:off x="5918146" y="2073678"/>
            <a:ext cx="1193285" cy="374221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1" name="Gerade Verbindung 150"/>
          <p:cNvCxnSpPr>
            <a:endCxn id="119" idx="1"/>
          </p:cNvCxnSpPr>
          <p:nvPr/>
        </p:nvCxnSpPr>
        <p:spPr>
          <a:xfrm>
            <a:off x="5927076" y="2068167"/>
            <a:ext cx="1193536" cy="752468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2" name="Gerade Verbindung 151"/>
          <p:cNvCxnSpPr>
            <a:endCxn id="120" idx="1"/>
          </p:cNvCxnSpPr>
          <p:nvPr/>
        </p:nvCxnSpPr>
        <p:spPr>
          <a:xfrm>
            <a:off x="5927076" y="2079185"/>
            <a:ext cx="1191700" cy="1202323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3" name="Gerade Verbindung 152"/>
          <p:cNvCxnSpPr>
            <a:stCxn id="112" idx="3"/>
            <a:endCxn id="117" idx="1"/>
          </p:cNvCxnSpPr>
          <p:nvPr/>
        </p:nvCxnSpPr>
        <p:spPr>
          <a:xfrm flipV="1">
            <a:off x="5916311" y="2075163"/>
            <a:ext cx="1200585" cy="360233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4" name="Gerade Verbindung 153"/>
          <p:cNvCxnSpPr>
            <a:endCxn id="118" idx="1"/>
          </p:cNvCxnSpPr>
          <p:nvPr/>
        </p:nvCxnSpPr>
        <p:spPr>
          <a:xfrm>
            <a:off x="5938093" y="2442742"/>
            <a:ext cx="1173338" cy="5157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155" name="Gerade Verbindung 154"/>
          <p:cNvCxnSpPr>
            <a:endCxn id="119" idx="1"/>
          </p:cNvCxnSpPr>
          <p:nvPr/>
        </p:nvCxnSpPr>
        <p:spPr>
          <a:xfrm>
            <a:off x="5938092" y="2442741"/>
            <a:ext cx="1182520" cy="377894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6" name="Gerade Verbindung 155"/>
          <p:cNvCxnSpPr>
            <a:endCxn id="120" idx="1"/>
          </p:cNvCxnSpPr>
          <p:nvPr/>
        </p:nvCxnSpPr>
        <p:spPr>
          <a:xfrm>
            <a:off x="5927076" y="2431723"/>
            <a:ext cx="1191700" cy="849785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7" name="Gerade Verbindung 156"/>
          <p:cNvCxnSpPr>
            <a:stCxn id="113" idx="3"/>
            <a:endCxn id="117" idx="1"/>
          </p:cNvCxnSpPr>
          <p:nvPr/>
        </p:nvCxnSpPr>
        <p:spPr>
          <a:xfrm flipV="1">
            <a:off x="5914475" y="2075163"/>
            <a:ext cx="1202421" cy="743987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8" name="Gerade Verbindung 157"/>
          <p:cNvCxnSpPr>
            <a:stCxn id="113" idx="3"/>
            <a:endCxn id="118" idx="1"/>
          </p:cNvCxnSpPr>
          <p:nvPr/>
        </p:nvCxnSpPr>
        <p:spPr>
          <a:xfrm flipV="1">
            <a:off x="5914475" y="2447899"/>
            <a:ext cx="1196956" cy="371251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tailEnd type="oval"/>
          </a:ln>
          <a:effectLst/>
        </p:spPr>
      </p:cxnSp>
      <p:cxnSp>
        <p:nvCxnSpPr>
          <p:cNvPr id="159" name="Gerade Verbindung 158"/>
          <p:cNvCxnSpPr>
            <a:stCxn id="113" idx="3"/>
            <a:endCxn id="119" idx="1"/>
          </p:cNvCxnSpPr>
          <p:nvPr/>
        </p:nvCxnSpPr>
        <p:spPr>
          <a:xfrm>
            <a:off x="5914475" y="2819150"/>
            <a:ext cx="1206137" cy="1485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0" name="Gerade Verbindung 159"/>
          <p:cNvCxnSpPr>
            <a:stCxn id="113" idx="3"/>
            <a:endCxn id="120" idx="1"/>
          </p:cNvCxnSpPr>
          <p:nvPr/>
        </p:nvCxnSpPr>
        <p:spPr>
          <a:xfrm>
            <a:off x="5914475" y="2819150"/>
            <a:ext cx="1204301" cy="462358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161" name="Gerade Verbindung 160"/>
          <p:cNvCxnSpPr>
            <a:stCxn id="114" idx="3"/>
            <a:endCxn id="117" idx="1"/>
          </p:cNvCxnSpPr>
          <p:nvPr/>
        </p:nvCxnSpPr>
        <p:spPr>
          <a:xfrm flipV="1">
            <a:off x="5912639" y="2075163"/>
            <a:ext cx="1204257" cy="1197166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2" name="Gerade Verbindung 161"/>
          <p:cNvCxnSpPr>
            <a:stCxn id="114" idx="3"/>
            <a:endCxn id="118" idx="1"/>
          </p:cNvCxnSpPr>
          <p:nvPr/>
        </p:nvCxnSpPr>
        <p:spPr>
          <a:xfrm flipV="1">
            <a:off x="5912639" y="2447899"/>
            <a:ext cx="1198792" cy="824430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3" name="Gerade Verbindung 162"/>
          <p:cNvCxnSpPr>
            <a:stCxn id="114" idx="3"/>
            <a:endCxn id="119" idx="1"/>
          </p:cNvCxnSpPr>
          <p:nvPr/>
        </p:nvCxnSpPr>
        <p:spPr>
          <a:xfrm flipV="1">
            <a:off x="5912639" y="2820635"/>
            <a:ext cx="1207973" cy="451694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tailEnd type="oval"/>
          </a:ln>
          <a:effectLst/>
        </p:spPr>
      </p:cxnSp>
      <p:cxnSp>
        <p:nvCxnSpPr>
          <p:cNvPr id="164" name="Gerade Verbindung 163"/>
          <p:cNvCxnSpPr>
            <a:stCxn id="114" idx="3"/>
            <a:endCxn id="120" idx="1"/>
          </p:cNvCxnSpPr>
          <p:nvPr/>
        </p:nvCxnSpPr>
        <p:spPr>
          <a:xfrm>
            <a:off x="5912639" y="3272329"/>
            <a:ext cx="1206137" cy="9179"/>
          </a:xfrm>
          <a:prstGeom prst="line">
            <a:avLst/>
          </a:prstGeom>
          <a:noFill/>
          <a:ln w="9525" cap="flat" cmpd="sng" algn="ctr">
            <a:solidFill>
              <a:srgbClr val="2C95DD">
                <a:shade val="95000"/>
                <a:satMod val="105000"/>
              </a:srgbClr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165" name="Abgerundetes Rechteck 164"/>
          <p:cNvSpPr/>
          <p:nvPr/>
        </p:nvSpPr>
        <p:spPr>
          <a:xfrm>
            <a:off x="363558" y="3643590"/>
            <a:ext cx="1751682" cy="771180"/>
          </a:xfrm>
          <a:prstGeom prst="round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</a:rPr>
              <a:t>Organisations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5F5F5F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</a:rPr>
              <a:t>Wissen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</a:endParaRPr>
          </a:p>
        </p:txBody>
      </p:sp>
      <p:sp>
        <p:nvSpPr>
          <p:cNvPr id="166" name="Abgerundetes Rechteck 165"/>
          <p:cNvSpPr/>
          <p:nvPr/>
        </p:nvSpPr>
        <p:spPr>
          <a:xfrm>
            <a:off x="2521029" y="3643590"/>
            <a:ext cx="1751682" cy="771180"/>
          </a:xfrm>
          <a:prstGeom prst="round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</a:rPr>
              <a:t>Juristisches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</a:rPr>
              <a:t>W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</a:rPr>
              <a:t>issen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5F5F5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67" name="Abgerundetes Rechteck 166"/>
          <p:cNvSpPr/>
          <p:nvPr/>
        </p:nvSpPr>
        <p:spPr>
          <a:xfrm>
            <a:off x="4700532" y="3643590"/>
            <a:ext cx="1751682" cy="771180"/>
          </a:xfrm>
          <a:prstGeom prst="round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</a:rPr>
              <a:t>„Compliance“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</a:rPr>
              <a:t>W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</a:rPr>
              <a:t>issen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5F5F5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68" name="Abgerundetes Rechteck 167"/>
          <p:cNvSpPr/>
          <p:nvPr/>
        </p:nvSpPr>
        <p:spPr>
          <a:xfrm>
            <a:off x="6891052" y="3643590"/>
            <a:ext cx="1751682" cy="771180"/>
          </a:xfrm>
          <a:prstGeom prst="round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</a:rPr>
              <a:t>Technisches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</a:rPr>
              <a:t>W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</a:rPr>
              <a:t>issen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5F5F5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75" name="Ellipse 174"/>
          <p:cNvSpPr/>
          <p:nvPr/>
        </p:nvSpPr>
        <p:spPr>
          <a:xfrm>
            <a:off x="1600200" y="2056113"/>
            <a:ext cx="1206345" cy="1206345"/>
          </a:xfrm>
          <a:prstGeom prst="ellipse">
            <a:avLst/>
          </a:prstGeom>
          <a:solidFill>
            <a:srgbClr val="F84628">
              <a:alpha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MetaNormalLF-Roman"/>
                <a:ea typeface="+mn-ea"/>
                <a:cs typeface="+mn-cs"/>
              </a:rPr>
              <a:t>Security &amp; Kontroll-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MetaNormalLF-Roman"/>
                <a:ea typeface="+mn-ea"/>
                <a:cs typeface="+mn-cs"/>
              </a:rPr>
              <a:t>ziele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5F5F5F">
                  <a:lumMod val="50000"/>
                </a:srgbClr>
              </a:solidFill>
              <a:effectLst/>
              <a:uLnTx/>
              <a:uFillTx/>
              <a:latin typeface="MetaNormalLF-Roman"/>
              <a:ea typeface="+mn-ea"/>
              <a:cs typeface="+mn-cs"/>
            </a:endParaRPr>
          </a:p>
        </p:txBody>
      </p:sp>
      <p:sp>
        <p:nvSpPr>
          <p:cNvPr id="176" name="Ellipse 175"/>
          <p:cNvSpPr/>
          <p:nvPr/>
        </p:nvSpPr>
        <p:spPr>
          <a:xfrm>
            <a:off x="3860620" y="2079185"/>
            <a:ext cx="1206345" cy="1206345"/>
          </a:xfrm>
          <a:prstGeom prst="ellipse">
            <a:avLst/>
          </a:prstGeom>
          <a:solidFill>
            <a:srgbClr val="F84628">
              <a:alpha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MetaNormalLF-Roman"/>
                <a:ea typeface="+mn-ea"/>
                <a:cs typeface="+mn-cs"/>
              </a:rPr>
              <a:t>Security &amp; Kontroll-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MetaNormalLF-Roman"/>
                <a:ea typeface="+mn-ea"/>
                <a:cs typeface="+mn-cs"/>
              </a:rPr>
              <a:t>ziele</a:t>
            </a:r>
          </a:p>
        </p:txBody>
      </p:sp>
      <p:sp>
        <p:nvSpPr>
          <p:cNvPr id="177" name="Ellipse 176"/>
          <p:cNvSpPr/>
          <p:nvPr/>
        </p:nvSpPr>
        <p:spPr>
          <a:xfrm>
            <a:off x="5921015" y="2083207"/>
            <a:ext cx="1206345" cy="1206345"/>
          </a:xfrm>
          <a:prstGeom prst="ellipse">
            <a:avLst/>
          </a:prstGeom>
          <a:solidFill>
            <a:srgbClr val="F84628">
              <a:alpha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MetaNormalLF-Roman"/>
                <a:ea typeface="+mn-ea"/>
                <a:cs typeface="+mn-cs"/>
              </a:rPr>
              <a:t>Security &amp; Kontroll-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MetaNormalLF-Roman"/>
                <a:ea typeface="+mn-ea"/>
                <a:cs typeface="+mn-cs"/>
              </a:rPr>
              <a:t>ziele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363557" y="239743"/>
            <a:ext cx="8258660" cy="946269"/>
            <a:chOff x="363557" y="239743"/>
            <a:chExt cx="8258660" cy="946269"/>
          </a:xfrm>
        </p:grpSpPr>
        <p:grpSp>
          <p:nvGrpSpPr>
            <p:cNvPr id="3" name="Gruppieren 2"/>
            <p:cNvGrpSpPr/>
            <p:nvPr/>
          </p:nvGrpSpPr>
          <p:grpSpPr>
            <a:xfrm>
              <a:off x="363557" y="239743"/>
              <a:ext cx="8258659" cy="946269"/>
              <a:chOff x="363557" y="239743"/>
              <a:chExt cx="8258659" cy="946269"/>
            </a:xfrm>
          </p:grpSpPr>
          <p:grpSp>
            <p:nvGrpSpPr>
              <p:cNvPr id="179" name="Gruppieren 178"/>
              <p:cNvGrpSpPr/>
              <p:nvPr/>
            </p:nvGrpSpPr>
            <p:grpSpPr>
              <a:xfrm>
                <a:off x="363557" y="239743"/>
                <a:ext cx="8258659" cy="946269"/>
                <a:chOff x="363557" y="230218"/>
                <a:chExt cx="8258659" cy="946269"/>
              </a:xfrm>
            </p:grpSpPr>
            <p:sp>
              <p:nvSpPr>
                <p:cNvPr id="169" name="Abgerundetes Rechteck 168"/>
                <p:cNvSpPr/>
                <p:nvPr/>
              </p:nvSpPr>
              <p:spPr>
                <a:xfrm>
                  <a:off x="363557" y="230218"/>
                  <a:ext cx="8258659" cy="646982"/>
                </a:xfrm>
                <a:prstGeom prst="roundRect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rgbClr val="B4D88B">
                      <a:shade val="50000"/>
                    </a:srgb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h="381000"/>
                  <a:bevelB h="3810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etaNormalLF-Roman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Gleichschenkliges Dreieck 169"/>
                <p:cNvSpPr/>
                <p:nvPr/>
              </p:nvSpPr>
              <p:spPr>
                <a:xfrm>
                  <a:off x="7263781" y="538131"/>
                  <a:ext cx="963670" cy="638355"/>
                </a:xfrm>
                <a:prstGeom prst="triangle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B h="381000"/>
                </a:sp3d>
              </p:spPr>
              <p:txBody>
                <a:bodyPr rtlCol="0" anchor="ctr"/>
                <a:lstStyle/>
                <a:p>
                  <a:pPr algn="ctr"/>
                  <a:endParaRPr lang="de-DE" kern="0">
                    <a:solidFill>
                      <a:srgbClr val="FFFFFF"/>
                    </a:solidFill>
                    <a:latin typeface="MetaNormalLF-Roman"/>
                  </a:endParaRPr>
                </a:p>
              </p:txBody>
            </p:sp>
            <p:sp>
              <p:nvSpPr>
                <p:cNvPr id="173" name="Gleichschenkliges Dreieck 172"/>
                <p:cNvSpPr/>
                <p:nvPr/>
              </p:nvSpPr>
              <p:spPr>
                <a:xfrm>
                  <a:off x="748039" y="538132"/>
                  <a:ext cx="963670" cy="638355"/>
                </a:xfrm>
                <a:prstGeom prst="triangle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B h="3810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NormalLF-Roman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Gleichschenkliges Dreieck 179"/>
                <p:cNvSpPr/>
                <p:nvPr/>
              </p:nvSpPr>
              <p:spPr>
                <a:xfrm>
                  <a:off x="2891277" y="529447"/>
                  <a:ext cx="963670" cy="638355"/>
                </a:xfrm>
                <a:prstGeom prst="triangle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B h="381000"/>
                </a:sp3d>
              </p:spPr>
              <p:txBody>
                <a:bodyPr rtlCol="0" anchor="ctr"/>
                <a:lstStyle/>
                <a:p>
                  <a:pPr algn="ctr"/>
                  <a:endParaRPr lang="de-DE" kern="0">
                    <a:solidFill>
                      <a:srgbClr val="FFFFFF"/>
                    </a:solidFill>
                    <a:latin typeface="MetaNormalLF-Roman"/>
                  </a:endParaRPr>
                </a:p>
              </p:txBody>
            </p:sp>
          </p:grpSp>
          <p:sp>
            <p:nvSpPr>
              <p:cNvPr id="178" name="Gleichschenkliges Dreieck 177"/>
              <p:cNvSpPr/>
              <p:nvPr/>
            </p:nvSpPr>
            <p:spPr>
              <a:xfrm>
                <a:off x="5094789" y="535420"/>
                <a:ext cx="963670" cy="638355"/>
              </a:xfrm>
              <a:prstGeom prst="triangl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h="3810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NormalLF-Roman"/>
                  <a:ea typeface="+mn-ea"/>
                  <a:cs typeface="+mn-cs"/>
                </a:endParaRPr>
              </a:p>
            </p:txBody>
          </p:sp>
        </p:grpSp>
        <p:sp>
          <p:nvSpPr>
            <p:cNvPr id="174" name="Rechteck 173"/>
            <p:cNvSpPr/>
            <p:nvPr/>
          </p:nvSpPr>
          <p:spPr>
            <a:xfrm>
              <a:off x="363559" y="349135"/>
              <a:ext cx="82586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Übergeordnetes Sicherheits-, Governance</a:t>
              </a:r>
              <a:r>
                <a:rPr kumimoji="0" lang="de-DE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, Risiko und Compliance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220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175" grpId="0" animBg="1"/>
      <p:bldP spid="176" grpId="0" animBg="1"/>
      <p:bldP spid="177" grpId="0" animBg="1"/>
    </p:bldLst>
  </p:timing>
</p:sld>
</file>

<file path=ppt/theme/theme1.xml><?xml version="1.0" encoding="utf-8"?>
<a:theme xmlns:a="http://schemas.openxmlformats.org/drawingml/2006/main" name="2011 RSA Template 9x16">
  <a:themeElements>
    <a:clrScheme name="RSA Theme 2011">
      <a:dk1>
        <a:srgbClr val="D52B1E"/>
      </a:dk1>
      <a:lt1>
        <a:srgbClr val="FFFFFF"/>
      </a:lt1>
      <a:dk2>
        <a:srgbClr val="5F5F5F"/>
      </a:dk2>
      <a:lt2>
        <a:srgbClr val="3B75BB"/>
      </a:lt2>
      <a:accent1>
        <a:srgbClr val="5F5F5F"/>
      </a:accent1>
      <a:accent2>
        <a:srgbClr val="AF281E"/>
      </a:accent2>
      <a:accent3>
        <a:srgbClr val="426482"/>
      </a:accent3>
      <a:accent4>
        <a:srgbClr val="FFC425"/>
      </a:accent4>
      <a:accent5>
        <a:srgbClr val="E98A49"/>
      </a:accent5>
      <a:accent6>
        <a:srgbClr val="D52B1E"/>
      </a:accent6>
      <a:hlink>
        <a:srgbClr val="2046A4"/>
      </a:hlink>
      <a:folHlink>
        <a:srgbClr val="B46464"/>
      </a:folHlink>
    </a:clrScheme>
    <a:fontScheme name="Custom 1">
      <a:majorFont>
        <a:latin typeface="MetaNormalLF-Roman"/>
        <a:ea typeface=""/>
        <a:cs typeface=""/>
      </a:majorFont>
      <a:minorFont>
        <a:latin typeface="MetaNormalLF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2011 RSA Template 9x16">
  <a:themeElements>
    <a:clrScheme name="RSA Theme 2011">
      <a:dk1>
        <a:srgbClr val="D52B1E"/>
      </a:dk1>
      <a:lt1>
        <a:srgbClr val="FFFFFF"/>
      </a:lt1>
      <a:dk2>
        <a:srgbClr val="5F5F5F"/>
      </a:dk2>
      <a:lt2>
        <a:srgbClr val="3B75BB"/>
      </a:lt2>
      <a:accent1>
        <a:srgbClr val="5F5F5F"/>
      </a:accent1>
      <a:accent2>
        <a:srgbClr val="AF281E"/>
      </a:accent2>
      <a:accent3>
        <a:srgbClr val="426482"/>
      </a:accent3>
      <a:accent4>
        <a:srgbClr val="FFC425"/>
      </a:accent4>
      <a:accent5>
        <a:srgbClr val="E98A49"/>
      </a:accent5>
      <a:accent6>
        <a:srgbClr val="D52B1E"/>
      </a:accent6>
      <a:hlink>
        <a:srgbClr val="2046A4"/>
      </a:hlink>
      <a:folHlink>
        <a:srgbClr val="B46464"/>
      </a:folHlink>
    </a:clrScheme>
    <a:fontScheme name="Custom 1">
      <a:majorFont>
        <a:latin typeface="MetaNormalLF-Roman"/>
        <a:ea typeface=""/>
        <a:cs typeface=""/>
      </a:majorFont>
      <a:minorFont>
        <a:latin typeface="MetaNormalLF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2011 RSA Template 9x16">
  <a:themeElements>
    <a:clrScheme name="RSA Theme 2011">
      <a:dk1>
        <a:srgbClr val="D52B1E"/>
      </a:dk1>
      <a:lt1>
        <a:srgbClr val="FFFFFF"/>
      </a:lt1>
      <a:dk2>
        <a:srgbClr val="5F5F5F"/>
      </a:dk2>
      <a:lt2>
        <a:srgbClr val="3B75BB"/>
      </a:lt2>
      <a:accent1>
        <a:srgbClr val="5F5F5F"/>
      </a:accent1>
      <a:accent2>
        <a:srgbClr val="AF281E"/>
      </a:accent2>
      <a:accent3>
        <a:srgbClr val="426482"/>
      </a:accent3>
      <a:accent4>
        <a:srgbClr val="FFC425"/>
      </a:accent4>
      <a:accent5>
        <a:srgbClr val="E98A49"/>
      </a:accent5>
      <a:accent6>
        <a:srgbClr val="D52B1E"/>
      </a:accent6>
      <a:hlink>
        <a:srgbClr val="2046A4"/>
      </a:hlink>
      <a:folHlink>
        <a:srgbClr val="B46464"/>
      </a:folHlink>
    </a:clrScheme>
    <a:fontScheme name="Custom 1">
      <a:majorFont>
        <a:latin typeface="MetaNormalLF-Roman"/>
        <a:ea typeface=""/>
        <a:cs typeface=""/>
      </a:majorFont>
      <a:minorFont>
        <a:latin typeface="MetaNormalLF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10 EMC Template Internal">
  <a:themeElements>
    <a:clrScheme name="**New 2010 Template">
      <a:dk1>
        <a:srgbClr val="000000"/>
      </a:dk1>
      <a:lt1>
        <a:srgbClr val="FFFFFF"/>
      </a:lt1>
      <a:dk2>
        <a:srgbClr val="007DC3"/>
      </a:dk2>
      <a:lt2>
        <a:srgbClr val="5F5F5F"/>
      </a:lt2>
      <a:accent1>
        <a:srgbClr val="2C95DD"/>
      </a:accent1>
      <a:accent2>
        <a:srgbClr val="49A942"/>
      </a:accent2>
      <a:accent3>
        <a:srgbClr val="B4D88B"/>
      </a:accent3>
      <a:accent4>
        <a:srgbClr val="FFC425"/>
      </a:accent4>
      <a:accent5>
        <a:srgbClr val="E36F1E"/>
      </a:accent5>
      <a:accent6>
        <a:srgbClr val="B5121B"/>
      </a:accent6>
      <a:hlink>
        <a:srgbClr val="007DC3"/>
      </a:hlink>
      <a:folHlink>
        <a:srgbClr val="49A942"/>
      </a:folHlink>
    </a:clrScheme>
    <a:fontScheme name="Meta">
      <a:majorFont>
        <a:latin typeface="MetaNormalLF-Roman"/>
        <a:ea typeface=""/>
        <a:cs typeface=""/>
      </a:majorFont>
      <a:minorFont>
        <a:latin typeface="MetaNormalLF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**New 2010 Template">
      <a:dk1>
        <a:srgbClr val="000000"/>
      </a:dk1>
      <a:lt1>
        <a:srgbClr val="FFFFFF"/>
      </a:lt1>
      <a:dk2>
        <a:srgbClr val="007DC3"/>
      </a:dk2>
      <a:lt2>
        <a:srgbClr val="5F5F5F"/>
      </a:lt2>
      <a:accent1>
        <a:srgbClr val="2C95DD"/>
      </a:accent1>
      <a:accent2>
        <a:srgbClr val="49A942"/>
      </a:accent2>
      <a:accent3>
        <a:srgbClr val="B4D88B"/>
      </a:accent3>
      <a:accent4>
        <a:srgbClr val="FFC425"/>
      </a:accent4>
      <a:accent5>
        <a:srgbClr val="E36F1E"/>
      </a:accent5>
      <a:accent6>
        <a:srgbClr val="B5121B"/>
      </a:accent6>
      <a:hlink>
        <a:srgbClr val="007DC3"/>
      </a:hlink>
      <a:folHlink>
        <a:srgbClr val="49A942"/>
      </a:folHlink>
    </a:clrScheme>
    <a:fontScheme name="Meta">
      <a:majorFont>
        <a:latin typeface="MetaNormalLF-Roman"/>
        <a:ea typeface=""/>
        <a:cs typeface=""/>
      </a:majorFont>
      <a:minorFont>
        <a:latin typeface="MetaNormalLF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**New 2010 Template">
      <a:dk1>
        <a:srgbClr val="000000"/>
      </a:dk1>
      <a:lt1>
        <a:srgbClr val="FFFFFF"/>
      </a:lt1>
      <a:dk2>
        <a:srgbClr val="007DC3"/>
      </a:dk2>
      <a:lt2>
        <a:srgbClr val="5F5F5F"/>
      </a:lt2>
      <a:accent1>
        <a:srgbClr val="2C95DD"/>
      </a:accent1>
      <a:accent2>
        <a:srgbClr val="49A942"/>
      </a:accent2>
      <a:accent3>
        <a:srgbClr val="B4D88B"/>
      </a:accent3>
      <a:accent4>
        <a:srgbClr val="FFC425"/>
      </a:accent4>
      <a:accent5>
        <a:srgbClr val="E36F1E"/>
      </a:accent5>
      <a:accent6>
        <a:srgbClr val="B5121B"/>
      </a:accent6>
      <a:hlink>
        <a:srgbClr val="007DC3"/>
      </a:hlink>
      <a:folHlink>
        <a:srgbClr val="49A942"/>
      </a:folHlink>
    </a:clrScheme>
    <a:fontScheme name="Meta">
      <a:majorFont>
        <a:latin typeface="MetaNormalLF-Roman"/>
        <a:ea typeface=""/>
        <a:cs typeface=""/>
      </a:majorFont>
      <a:minorFont>
        <a:latin typeface="MetaNormalLF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</Words>
  <Application>Microsoft Office PowerPoint</Application>
  <PresentationFormat>Benutzerdefiniert</PresentationFormat>
  <Paragraphs>105</Paragraphs>
  <Slides>15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2011 RSA Template 9x16</vt:lpstr>
      <vt:lpstr>1_2011 RSA Template 9x16</vt:lpstr>
      <vt:lpstr>2_2011 RSA Template 9x16</vt:lpstr>
      <vt:lpstr>2010 EMC Template Internal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Beispiel Cloud Computing Konvergenz: Governance, Risk &amp; Compliance (GRC) &amp; Security Management</vt:lpstr>
      <vt:lpstr>Statisch Versus Dynamisch</vt:lpstr>
      <vt:lpstr>Kern Kompetenzen</vt:lpstr>
      <vt:lpstr>eGRC Ecosystem</vt:lpstr>
      <vt:lpstr>Handlungskompetenz</vt:lpstr>
      <vt:lpstr>PowerPoint-Präsentation</vt:lpstr>
    </vt:vector>
  </TitlesOfParts>
  <Company>EMC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Tom Köhler</dc:creator>
  <cp:lastModifiedBy>Tom Koehler</cp:lastModifiedBy>
  <cp:revision>292</cp:revision>
  <cp:lastPrinted>2012-03-08T09:40:13Z</cp:lastPrinted>
  <dcterms:created xsi:type="dcterms:W3CDTF">2011-03-29T16:35:03Z</dcterms:created>
  <dcterms:modified xsi:type="dcterms:W3CDTF">2012-04-02T09:15:09Z</dcterms:modified>
</cp:coreProperties>
</file>