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879" r:id="rId3"/>
  </p:sldMasterIdLst>
  <p:notesMasterIdLst>
    <p:notesMasterId r:id="rId12"/>
  </p:notesMasterIdLst>
  <p:handoutMasterIdLst>
    <p:handoutMasterId r:id="rId13"/>
  </p:handoutMasterIdLst>
  <p:sldIdLst>
    <p:sldId id="256" r:id="rId4"/>
    <p:sldId id="314" r:id="rId5"/>
    <p:sldId id="315" r:id="rId6"/>
    <p:sldId id="316" r:id="rId7"/>
    <p:sldId id="311" r:id="rId8"/>
    <p:sldId id="317" r:id="rId9"/>
    <p:sldId id="318" r:id="rId10"/>
    <p:sldId id="319" r:id="rId11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A8AFAF"/>
    <a:srgbClr val="D4E6F4"/>
    <a:srgbClr val="FFFAD1"/>
    <a:srgbClr val="B2B2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600" y="132"/>
      </p:cViewPr>
      <p:guideLst>
        <p:guide orient="horz" pos="3695"/>
        <p:guide orient="horz" pos="241"/>
        <p:guide pos="5470"/>
        <p:guide pos="2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46" d="100"/>
          <a:sy n="46" d="100"/>
        </p:scale>
        <p:origin x="-1974" y="-114"/>
      </p:cViewPr>
      <p:guideLst>
        <p:guide orient="horz" pos="3224"/>
        <p:guide pos="2236"/>
      </p:guideLst>
    </p:cSldViewPr>
  </p:notesViewPr>
  <p:gridSpacing cx="155954413" cy="1559544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E3D016B-ED2F-405F-B0AB-B45088318487}" type="datetimeFigureOut">
              <a:rPr lang="de-DE" smtClean="0"/>
              <a:pPr/>
              <a:t>28.03.2012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F032A69-5BD4-49B3-8364-592E4A4E52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Frutiger LT Com 55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Frutiger LT Com 55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Frutiger LT Com 55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D24AC684-7E64-485D-B822-7E5128CEB50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88654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9D20CC-965F-4748-B36C-2949AF1EA0A6}" type="slidenum">
              <a:rPr lang="de-DE"/>
              <a:pPr/>
              <a:t>1</a:t>
            </a:fld>
            <a:endParaRPr lang="de-DE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AC684-7E64-485D-B822-7E5128CEB50C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Siche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AC684-7E64-485D-B822-7E5128CEB50C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Siche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AC684-7E64-485D-B822-7E5128CEB50C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Siche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AC684-7E64-485D-B822-7E5128CEB50C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 userDrawn="1"/>
        </p:nvSpPr>
        <p:spPr bwMode="auto">
          <a:xfrm>
            <a:off x="460375" y="476250"/>
            <a:ext cx="82232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" name="Line 13"/>
          <p:cNvSpPr>
            <a:spLocks noChangeShapeType="1"/>
          </p:cNvSpPr>
          <p:nvPr userDrawn="1"/>
        </p:nvSpPr>
        <p:spPr bwMode="auto">
          <a:xfrm>
            <a:off x="450850" y="3181350"/>
            <a:ext cx="82232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" name="Line 14"/>
          <p:cNvSpPr>
            <a:spLocks noChangeShapeType="1"/>
          </p:cNvSpPr>
          <p:nvPr userDrawn="1"/>
        </p:nvSpPr>
        <p:spPr bwMode="auto">
          <a:xfrm>
            <a:off x="460375" y="6113463"/>
            <a:ext cx="822325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455613" y="6434138"/>
            <a:ext cx="9001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800" dirty="0" smtClean="0">
                <a:solidFill>
                  <a:schemeClr val="bg2"/>
                </a:solidFill>
              </a:rPr>
              <a:t>C.</a:t>
            </a:r>
            <a:r>
              <a:rPr lang="de-DE" sz="800" baseline="0" dirty="0" smtClean="0">
                <a:solidFill>
                  <a:schemeClr val="bg2"/>
                </a:solidFill>
              </a:rPr>
              <a:t> Eckert, AISEC</a:t>
            </a:r>
            <a:r>
              <a:rPr lang="de-DE" sz="800" dirty="0" smtClean="0">
                <a:solidFill>
                  <a:schemeClr val="bg2"/>
                </a:solidFill>
              </a:rPr>
              <a:t> </a:t>
            </a:r>
            <a:endParaRPr lang="de-DE" sz="800" dirty="0">
              <a:solidFill>
                <a:schemeClr val="bg2"/>
              </a:solidFill>
            </a:endParaRPr>
          </a:p>
        </p:txBody>
      </p:sp>
      <p:pic>
        <p:nvPicPr>
          <p:cNvPr id="8" name="Grafik 12" descr="aisec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7063" y="6162675"/>
            <a:ext cx="170656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0375" y="534988"/>
            <a:ext cx="8223250" cy="1044575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0375" y="1754188"/>
            <a:ext cx="8223250" cy="5397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Master-Untertitelformat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382588"/>
            <a:ext cx="2055812" cy="55070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0375" y="382588"/>
            <a:ext cx="6015038" cy="550703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0375" y="1906588"/>
            <a:ext cx="40354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06588"/>
            <a:ext cx="40354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534988"/>
            <a:ext cx="2055812" cy="53308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0375" y="534988"/>
            <a:ext cx="6015038" cy="53308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0375" y="1906588"/>
            <a:ext cx="40354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06588"/>
            <a:ext cx="40354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534988"/>
            <a:ext cx="2055812" cy="53308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0375" y="534988"/>
            <a:ext cx="6015038" cy="53308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0375" y="1211263"/>
            <a:ext cx="4035425" cy="4678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11263"/>
            <a:ext cx="4035425" cy="4678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382588"/>
            <a:ext cx="82232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375" y="1211263"/>
            <a:ext cx="822325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Line 7"/>
          <p:cNvSpPr>
            <a:spLocks noChangeShapeType="1"/>
          </p:cNvSpPr>
          <p:nvPr userDrawn="1"/>
        </p:nvSpPr>
        <p:spPr bwMode="auto">
          <a:xfrm>
            <a:off x="460375" y="6113463"/>
            <a:ext cx="822325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29" name="Text Box 8"/>
          <p:cNvSpPr txBox="1">
            <a:spLocks noChangeArrowheads="1"/>
          </p:cNvSpPr>
          <p:nvPr userDrawn="1"/>
        </p:nvSpPr>
        <p:spPr bwMode="auto">
          <a:xfrm>
            <a:off x="455613" y="6434138"/>
            <a:ext cx="9001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1030" name="Text Box 24"/>
          <p:cNvSpPr txBox="1">
            <a:spLocks noChangeArrowheads="1"/>
          </p:cNvSpPr>
          <p:nvPr userDrawn="1"/>
        </p:nvSpPr>
        <p:spPr bwMode="auto">
          <a:xfrm>
            <a:off x="8104188" y="5903913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900"/>
              <a:t>Seite </a:t>
            </a:r>
            <a:fld id="{BEF73A28-755C-4ACD-A0A3-12BF150CE872}" type="slidenum">
              <a:rPr lang="de-DE" sz="900"/>
              <a:pPr>
                <a:spcBef>
                  <a:spcPct val="50000"/>
                </a:spcBef>
              </a:pPr>
              <a:t>‹Nr.›</a:t>
            </a:fld>
            <a:endParaRPr lang="de-DE" sz="900"/>
          </a:p>
        </p:txBody>
      </p:sp>
      <p:pic>
        <p:nvPicPr>
          <p:cNvPr id="1031" name="Grafik 7" descr="aisec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77063" y="6162675"/>
            <a:ext cx="170656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40000"/>
        </a:spcAft>
        <a:buClr>
          <a:schemeClr val="tx2"/>
        </a:buClr>
        <a:buFont typeface="Wingdings" pitchFamily="2" charset="2"/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263525" indent="-261938" algn="l" rtl="0" eaLnBrk="0" fontAlgn="base" hangingPunct="0">
        <a:spcBef>
          <a:spcPct val="0"/>
        </a:spcBef>
        <a:spcAft>
          <a:spcPct val="40000"/>
        </a:spcAft>
        <a:buClr>
          <a:schemeClr val="tx2"/>
        </a:buClr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531813" indent="-266700" algn="l" rtl="0" eaLnBrk="0" fontAlgn="base" hangingPunct="0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800100" indent="-266700" algn="l" rtl="0" eaLnBrk="0" fontAlgn="base" hangingPunct="0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079500" indent="-277813" algn="l" rtl="0" eaLnBrk="0" fontAlgn="base" hangingPunct="0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1536700" indent="-277813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1993900" indent="-277813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451100" indent="-277813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2908300" indent="-277813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534988"/>
            <a:ext cx="822325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375" y="1906588"/>
            <a:ext cx="82232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6" name="Line 4"/>
          <p:cNvSpPr>
            <a:spLocks noChangeShapeType="1"/>
          </p:cNvSpPr>
          <p:nvPr userDrawn="1"/>
        </p:nvSpPr>
        <p:spPr bwMode="auto">
          <a:xfrm>
            <a:off x="460375" y="6113463"/>
            <a:ext cx="822325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53" name="Text Box 5"/>
          <p:cNvSpPr txBox="1">
            <a:spLocks noChangeArrowheads="1"/>
          </p:cNvSpPr>
          <p:nvPr userDrawn="1"/>
        </p:nvSpPr>
        <p:spPr bwMode="auto">
          <a:xfrm>
            <a:off x="455613" y="6434138"/>
            <a:ext cx="9001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800" dirty="0" smtClean="0">
                <a:solidFill>
                  <a:schemeClr val="bg2"/>
                </a:solidFill>
              </a:rPr>
              <a:t>©C.</a:t>
            </a:r>
            <a:r>
              <a:rPr lang="de-DE" sz="800" baseline="0" dirty="0" smtClean="0">
                <a:solidFill>
                  <a:schemeClr val="bg2"/>
                </a:solidFill>
              </a:rPr>
              <a:t> Eckert, AISEC, </a:t>
            </a:r>
            <a:r>
              <a:rPr lang="de-DE" sz="800" dirty="0" smtClean="0">
                <a:solidFill>
                  <a:schemeClr val="bg2"/>
                </a:solidFill>
              </a:rPr>
              <a:t> </a:t>
            </a: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3078" name="Line 8"/>
          <p:cNvSpPr>
            <a:spLocks noChangeShapeType="1"/>
          </p:cNvSpPr>
          <p:nvPr userDrawn="1"/>
        </p:nvSpPr>
        <p:spPr bwMode="auto">
          <a:xfrm>
            <a:off x="460375" y="1601788"/>
            <a:ext cx="82232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79" name="Line 9"/>
          <p:cNvSpPr>
            <a:spLocks noChangeShapeType="1"/>
          </p:cNvSpPr>
          <p:nvPr userDrawn="1"/>
        </p:nvSpPr>
        <p:spPr bwMode="auto">
          <a:xfrm>
            <a:off x="460375" y="476250"/>
            <a:ext cx="82232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3080" name="Grafik 8" descr="aisec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77063" y="6162675"/>
            <a:ext cx="170656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223838" indent="-223838" algn="l" rtl="0" eaLnBrk="0" fontAlgn="base" hangingPunct="0">
        <a:spcBef>
          <a:spcPct val="0"/>
        </a:spcBef>
        <a:spcAft>
          <a:spcPct val="40000"/>
        </a:spcAft>
        <a:buClr>
          <a:schemeClr val="tx2"/>
        </a:buClr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460375" indent="-234950" algn="l" rtl="0" eaLnBrk="0" fontAlgn="base" hangingPunct="0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708025" indent="-246063" algn="l" rtl="0" eaLnBrk="0" fontAlgn="base" hangingPunct="0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952500" indent="-242888" algn="l" rtl="0" eaLnBrk="0" fontAlgn="base" hangingPunct="0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196975" indent="-242888" algn="l" rtl="0" eaLnBrk="0" fontAlgn="base" hangingPunct="0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1654175" indent="-242888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111375" indent="-242888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568575" indent="-242888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025775" indent="-242888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534988"/>
            <a:ext cx="822325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375" y="1906588"/>
            <a:ext cx="82232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6" name="Line 4"/>
          <p:cNvSpPr>
            <a:spLocks noChangeShapeType="1"/>
          </p:cNvSpPr>
          <p:nvPr userDrawn="1"/>
        </p:nvSpPr>
        <p:spPr bwMode="auto">
          <a:xfrm>
            <a:off x="460375" y="6113463"/>
            <a:ext cx="822325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 userDrawn="1"/>
        </p:nvSpPr>
        <p:spPr bwMode="auto">
          <a:xfrm>
            <a:off x="455613" y="6434138"/>
            <a:ext cx="9001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800" dirty="0" smtClean="0">
                <a:solidFill>
                  <a:srgbClr val="A8AFAF"/>
                </a:solidFill>
              </a:rPr>
              <a:t>©C. Eckert, AISEC,  </a:t>
            </a:r>
            <a:endParaRPr lang="de-DE" sz="800" dirty="0">
              <a:solidFill>
                <a:srgbClr val="A8AFAF"/>
              </a:solidFill>
            </a:endParaRPr>
          </a:p>
        </p:txBody>
      </p:sp>
      <p:sp>
        <p:nvSpPr>
          <p:cNvPr id="3078" name="Line 8"/>
          <p:cNvSpPr>
            <a:spLocks noChangeShapeType="1"/>
          </p:cNvSpPr>
          <p:nvPr userDrawn="1"/>
        </p:nvSpPr>
        <p:spPr bwMode="auto">
          <a:xfrm>
            <a:off x="460375" y="1601788"/>
            <a:ext cx="82232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079" name="Line 9"/>
          <p:cNvSpPr>
            <a:spLocks noChangeShapeType="1"/>
          </p:cNvSpPr>
          <p:nvPr userDrawn="1"/>
        </p:nvSpPr>
        <p:spPr bwMode="auto">
          <a:xfrm>
            <a:off x="460375" y="476250"/>
            <a:ext cx="82232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3080" name="Grafik 8" descr="aisec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77063" y="6162675"/>
            <a:ext cx="170656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223838" indent="-223838" algn="l" rtl="0" eaLnBrk="0" fontAlgn="base" hangingPunct="0">
        <a:spcBef>
          <a:spcPct val="0"/>
        </a:spcBef>
        <a:spcAft>
          <a:spcPct val="40000"/>
        </a:spcAft>
        <a:buClr>
          <a:schemeClr val="tx2"/>
        </a:buClr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460375" indent="-234950" algn="l" rtl="0" eaLnBrk="0" fontAlgn="base" hangingPunct="0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708025" indent="-246063" algn="l" rtl="0" eaLnBrk="0" fontAlgn="base" hangingPunct="0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952500" indent="-242888" algn="l" rtl="0" eaLnBrk="0" fontAlgn="base" hangingPunct="0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196975" indent="-242888" algn="l" rtl="0" eaLnBrk="0" fontAlgn="base" hangingPunct="0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1654175" indent="-242888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111375" indent="-242888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568575" indent="-242888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025775" indent="-242888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z="2400" dirty="0" err="1" smtClean="0">
                <a:ea typeface="ＭＳ Ｐゴシック" pitchFamily="34" charset="-128"/>
              </a:rPr>
              <a:t>Sic</a:t>
            </a:r>
            <a:r>
              <a:rPr lang="en-US" sz="2400" dirty="0" err="1" smtClean="0">
                <a:ea typeface="ＭＳ Ｐゴシック" pitchFamily="34" charset="-128"/>
              </a:rPr>
              <a:t>herheit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im</a:t>
            </a:r>
            <a:r>
              <a:rPr lang="en-US" sz="2400" dirty="0" smtClean="0">
                <a:ea typeface="ＭＳ Ｐゴシック" pitchFamily="34" charset="-128"/>
              </a:rPr>
              <a:t> Internet</a:t>
            </a:r>
            <a:r>
              <a:rPr lang="en-US" sz="2400" dirty="0" smtClean="0">
                <a:ea typeface="ＭＳ Ｐゴシック" pitchFamily="34" charset="-128"/>
              </a:rPr>
              <a:t/>
            </a:r>
            <a:br>
              <a:rPr lang="en-US" sz="2400" dirty="0" smtClean="0">
                <a:ea typeface="ＭＳ Ｐゴシック" pitchFamily="34" charset="-128"/>
              </a:rPr>
            </a:br>
            <a:r>
              <a:rPr lang="en-US" sz="2400" dirty="0" err="1" smtClean="0">
                <a:ea typeface="ＭＳ Ｐゴシック" pitchFamily="34" charset="-128"/>
              </a:rPr>
              <a:t>Sichere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Identität</a:t>
            </a:r>
            <a:r>
              <a:rPr lang="en-US" sz="2400" dirty="0" smtClean="0">
                <a:ea typeface="ＭＳ Ｐゴシック" pitchFamily="34" charset="-128"/>
              </a:rPr>
              <a:t>, </a:t>
            </a:r>
            <a:r>
              <a:rPr lang="en-US" sz="2400" dirty="0" err="1" smtClean="0">
                <a:ea typeface="ＭＳ Ｐゴシック" pitchFamily="34" charset="-128"/>
              </a:rPr>
              <a:t>sichere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Dienste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smtClean="0">
                <a:ea typeface="ＭＳ Ｐゴシック" pitchFamily="34" charset="-128"/>
              </a:rPr>
              <a:t>und Compliance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0375" y="1849885"/>
            <a:ext cx="8223250" cy="53975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US" sz="1800" dirty="0" smtClean="0">
                <a:ea typeface="ＭＳ Ｐゴシック" pitchFamily="34" charset="-128"/>
              </a:rPr>
              <a:t>Claudia Eckert</a:t>
            </a:r>
          </a:p>
          <a:p>
            <a:pPr marL="0" indent="0" eaLnBrk="1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US" sz="1800" dirty="0" err="1" smtClean="0">
                <a:ea typeface="ＭＳ Ｐゴシック" pitchFamily="34" charset="-128"/>
              </a:rPr>
              <a:t>Fraunhofer</a:t>
            </a:r>
            <a:r>
              <a:rPr lang="en-US" sz="1800" dirty="0" smtClean="0">
                <a:ea typeface="ＭＳ Ｐゴシック" pitchFamily="34" charset="-128"/>
              </a:rPr>
              <a:t> </a:t>
            </a:r>
            <a:r>
              <a:rPr lang="en-US" sz="1800" dirty="0" smtClean="0">
                <a:ea typeface="ＭＳ Ｐゴシック" pitchFamily="34" charset="-128"/>
              </a:rPr>
              <a:t>AISEC</a:t>
            </a:r>
            <a:r>
              <a:rPr lang="en-US" sz="1800" dirty="0" smtClean="0">
                <a:ea typeface="ＭＳ Ｐゴシック" pitchFamily="34" charset="-128"/>
              </a:rPr>
              <a:t> und </a:t>
            </a:r>
            <a:r>
              <a:rPr lang="en-US" sz="1800" dirty="0" smtClean="0">
                <a:ea typeface="ＭＳ Ｐゴシック" pitchFamily="34" charset="-128"/>
              </a:rPr>
              <a:t>TU </a:t>
            </a:r>
            <a:r>
              <a:rPr lang="en-US" sz="1800" dirty="0" err="1" smtClean="0">
                <a:ea typeface="ＭＳ Ｐゴシック" pitchFamily="34" charset="-128"/>
              </a:rPr>
              <a:t>München</a:t>
            </a:r>
            <a:endParaRPr lang="en-US" sz="18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</a:pPr>
            <a:endParaRPr lang="en-US" sz="18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US" sz="1800" b="1" dirty="0" err="1" smtClean="0">
                <a:ea typeface="ＭＳ Ｐゴシック" pitchFamily="34" charset="-128"/>
              </a:rPr>
              <a:t>Münchner</a:t>
            </a:r>
            <a:r>
              <a:rPr lang="en-US" sz="1800" b="1" dirty="0" smtClean="0">
                <a:ea typeface="ＭＳ Ｐゴシック" pitchFamily="34" charset="-128"/>
              </a:rPr>
              <a:t> </a:t>
            </a:r>
            <a:r>
              <a:rPr lang="en-US" sz="1800" b="1" dirty="0" err="1" smtClean="0">
                <a:ea typeface="ＭＳ Ｐゴシック" pitchFamily="34" charset="-128"/>
              </a:rPr>
              <a:t>Kreis</a:t>
            </a:r>
            <a:r>
              <a:rPr lang="en-US" sz="1800" b="1" dirty="0" smtClean="0">
                <a:ea typeface="ＭＳ Ｐゴシック" pitchFamily="34" charset="-128"/>
              </a:rPr>
              <a:t> </a:t>
            </a:r>
            <a:r>
              <a:rPr lang="en-US" sz="1800" b="1" dirty="0" err="1" smtClean="0">
                <a:ea typeface="ＭＳ Ｐゴシック" pitchFamily="34" charset="-128"/>
              </a:rPr>
              <a:t>Fachkonferenz</a:t>
            </a:r>
            <a:r>
              <a:rPr lang="en-US" sz="1800" b="1" dirty="0" smtClean="0">
                <a:ea typeface="ＭＳ Ｐゴシック" pitchFamily="34" charset="-128"/>
              </a:rPr>
              <a:t>, 29.3.2012, </a:t>
            </a:r>
            <a:r>
              <a:rPr lang="en-US" sz="1800" b="1" dirty="0" err="1" smtClean="0">
                <a:ea typeface="ＭＳ Ｐゴシック" pitchFamily="34" charset="-128"/>
              </a:rPr>
              <a:t>München</a:t>
            </a:r>
            <a:endParaRPr lang="en-US" sz="1800" b="1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dirty="0" smtClean="0">
              <a:ea typeface="ＭＳ Ｐゴシック" pitchFamily="34" charset="-128"/>
            </a:endParaRPr>
          </a:p>
        </p:txBody>
      </p:sp>
      <p:pic>
        <p:nvPicPr>
          <p:cNvPr id="5" name="Picture 23"/>
          <p:cNvPicPr>
            <a:picLocks noChangeAspect="1" noChangeArrowheads="1"/>
          </p:cNvPicPr>
          <p:nvPr/>
        </p:nvPicPr>
        <p:blipFill>
          <a:blip r:embed="rId3" cstate="print"/>
          <a:srcRect l="4037" t="4955" r="8365" b="4955"/>
          <a:stretch>
            <a:fillRect/>
          </a:stretch>
        </p:blipFill>
        <p:spPr bwMode="auto">
          <a:xfrm>
            <a:off x="6096759" y="3962400"/>
            <a:ext cx="2785979" cy="193039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grpSp>
        <p:nvGrpSpPr>
          <p:cNvPr id="11" name="Gruppieren 10"/>
          <p:cNvGrpSpPr/>
          <p:nvPr/>
        </p:nvGrpSpPr>
        <p:grpSpPr>
          <a:xfrm>
            <a:off x="-174168" y="3222171"/>
            <a:ext cx="4666344" cy="2794000"/>
            <a:chOff x="58056" y="3222171"/>
            <a:chExt cx="4666344" cy="2794000"/>
          </a:xfrm>
        </p:grpSpPr>
        <p:pic>
          <p:nvPicPr>
            <p:cNvPr id="7" name="Picture 90" descr="F%FCr-DA_BMI_EPA_SCHLUESSELBUN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85" y="3263463"/>
              <a:ext cx="4133239" cy="2745451"/>
            </a:xfrm>
            <a:prstGeom prst="rect">
              <a:avLst/>
            </a:prstGeom>
            <a:noFill/>
          </p:spPr>
        </p:pic>
        <p:sp>
          <p:nvSpPr>
            <p:cNvPr id="8" name="Rechteck 7"/>
            <p:cNvSpPr/>
            <p:nvPr/>
          </p:nvSpPr>
          <p:spPr>
            <a:xfrm>
              <a:off x="58056" y="3222171"/>
              <a:ext cx="4542971" cy="7837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181429" y="5776686"/>
              <a:ext cx="4542971" cy="2394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203201" y="3425371"/>
              <a:ext cx="420915" cy="24964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6" name="Grafik 1" descr="cloud-computing_w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4689" y="4014040"/>
            <a:ext cx="2351315" cy="174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6"/>
          <p:cNvPicPr>
            <a:picLocks noChangeAspect="1" noChangeArrowheads="1"/>
          </p:cNvPicPr>
          <p:nvPr/>
        </p:nvPicPr>
        <p:blipFill>
          <a:blip r:embed="rId2" cstate="print"/>
          <a:srcRect l="5377" r="1344"/>
          <a:stretch>
            <a:fillRect/>
          </a:stretch>
        </p:blipFill>
        <p:spPr bwMode="auto">
          <a:xfrm>
            <a:off x="611188" y="1705436"/>
            <a:ext cx="7223125" cy="4381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Inhaltsplatzhalter 11"/>
          <p:cNvSpPr txBox="1">
            <a:spLocks/>
          </p:cNvSpPr>
          <p:nvPr/>
        </p:nvSpPr>
        <p:spPr bwMode="auto">
          <a:xfrm>
            <a:off x="323850" y="1035511"/>
            <a:ext cx="8526463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Tx/>
              <a:buFont typeface="Wingdings" pitchFamily="2" charset="2"/>
              <a:buNone/>
              <a:tabLst>
                <a:tab pos="3949700" algn="dec"/>
              </a:tabLst>
              <a:defRPr/>
            </a:pPr>
            <a:endParaRPr lang="de-DE" sz="2400" kern="0" dirty="0" smtClean="0">
              <a:latin typeface="Frutiger 45 Light" pitchFamily="34" charset="0"/>
              <a:ea typeface="Kozuka Mincho Pro EL" pitchFamily="18" charset="-128"/>
              <a:cs typeface="Calibri" pitchFamily="34" charset="0"/>
            </a:endParaRP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Tx/>
              <a:buFont typeface="Wingdings" pitchFamily="2" charset="2"/>
              <a:buNone/>
              <a:tabLst>
                <a:tab pos="3949700" algn="dec"/>
              </a:tabLst>
              <a:defRPr/>
            </a:pP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utiger 45 Light" pitchFamily="34" charset="0"/>
              <a:ea typeface="Kozuka Mincho Pro EL" pitchFamily="18" charset="-128"/>
              <a:cs typeface="Calibri" pitchFamily="34" charset="0"/>
            </a:endParaRP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Tx/>
              <a:buFont typeface="Wingdings" pitchFamily="2" charset="2"/>
              <a:buNone/>
              <a:tabLst>
                <a:tab pos="3949700" algn="dec"/>
              </a:tabLst>
              <a:defRPr/>
            </a:pP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utiger LT Com 45 Light" pitchFamily="34" charset="0"/>
              <a:ea typeface="Kozuka Mincho Pro EL" pitchFamily="18" charset="-128"/>
              <a:cs typeface="Calibri" pitchFamily="34" charset="0"/>
            </a:endParaRP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Tx/>
              <a:buFont typeface="Wingdings" pitchFamily="2" charset="2"/>
              <a:buNone/>
              <a:tabLst>
                <a:tab pos="3949700" algn="dec"/>
              </a:tabLst>
              <a:defRPr/>
            </a:pP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utiger LT Com 45 Light" pitchFamily="34" charset="0"/>
              <a:ea typeface="Kozuka Mincho Pro EL" pitchFamily="18" charset="-128"/>
              <a:cs typeface="Calibri" pitchFamily="34" charset="0"/>
            </a:endParaRP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Tx/>
              <a:buFont typeface="Wingdings" pitchFamily="2" charset="2"/>
              <a:buNone/>
              <a:tabLst>
                <a:tab pos="3949700" algn="dec"/>
              </a:tabLst>
              <a:defRPr/>
            </a:pP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utiger LT Com 45 Light" pitchFamily="34" charset="0"/>
              <a:ea typeface="Kozuka Mincho Pro EL" pitchFamily="18" charset="-128"/>
              <a:cs typeface="Calibri" pitchFamily="34" charset="0"/>
            </a:endParaRPr>
          </a:p>
        </p:txBody>
      </p:sp>
      <p:pic>
        <p:nvPicPr>
          <p:cNvPr id="4" name="Picture 12" descr="Testkarte_Vorderseite_Eckert_hoheAufl_ohneGebDat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850" y="3953336"/>
            <a:ext cx="7429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7062107" y="5498881"/>
            <a:ext cx="18351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kern="0" dirty="0">
                <a:solidFill>
                  <a:srgbClr val="000000"/>
                </a:solidFill>
                <a:latin typeface="Frutiger LT Com 55 Roman"/>
              </a:rPr>
              <a:t>Quelle: angelehnt an</a:t>
            </a:r>
          </a:p>
          <a:p>
            <a:pPr>
              <a:defRPr/>
            </a:pPr>
            <a:r>
              <a:rPr lang="de-DE" sz="1400" kern="0" dirty="0">
                <a:solidFill>
                  <a:srgbClr val="000000"/>
                </a:solidFill>
                <a:latin typeface="Frutiger LT Com 55 Roman"/>
              </a:rPr>
              <a:t>W. </a:t>
            </a:r>
            <a:r>
              <a:rPr lang="de-DE" sz="1400" kern="0" dirty="0" err="1">
                <a:solidFill>
                  <a:srgbClr val="000000"/>
                </a:solidFill>
                <a:latin typeface="Frutiger LT Com 55 Roman"/>
              </a:rPr>
              <a:t>Wahlster</a:t>
            </a:r>
            <a:endParaRPr lang="de-DE" sz="1400" kern="0" dirty="0">
              <a:solidFill>
                <a:srgbClr val="000000"/>
              </a:solidFill>
              <a:latin typeface="Frutiger LT Com 55 Roman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2909" y="1684344"/>
            <a:ext cx="108108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http://climatelab.org/@api/deki/files/109/=smartgrid_diagr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8584" y="1684344"/>
            <a:ext cx="13477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8"/>
          <p:cNvSpPr txBox="1">
            <a:spLocks noChangeArrowheads="1"/>
          </p:cNvSpPr>
          <p:nvPr/>
        </p:nvSpPr>
        <p:spPr bwMode="auto">
          <a:xfrm>
            <a:off x="5738584" y="2403481"/>
            <a:ext cx="130175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Smart Grid</a:t>
            </a:r>
          </a:p>
        </p:txBody>
      </p:sp>
      <p:sp>
        <p:nvSpPr>
          <p:cNvPr id="9" name="Textfeld 9"/>
          <p:cNvSpPr txBox="1">
            <a:spLocks noChangeArrowheads="1"/>
          </p:cNvSpPr>
          <p:nvPr/>
        </p:nvSpPr>
        <p:spPr bwMode="auto">
          <a:xfrm>
            <a:off x="7237184" y="2403481"/>
            <a:ext cx="145415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Industrie 4.0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60375" y="534988"/>
            <a:ext cx="8223250" cy="9921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1" kern="0" dirty="0" smtClean="0">
                <a:latin typeface="+mj-lt"/>
                <a:cs typeface="+mj-cs"/>
              </a:rPr>
              <a:t>Future Internet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22514" y="1741719"/>
            <a:ext cx="274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dirty="0" smtClean="0"/>
          </a:p>
          <a:p>
            <a:pPr>
              <a:buFont typeface="Arial" pitchFamily="34" charset="0"/>
              <a:buChar char="•"/>
            </a:pPr>
            <a:endParaRPr lang="de-DE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11"/>
          <p:cNvSpPr txBox="1">
            <a:spLocks/>
          </p:cNvSpPr>
          <p:nvPr/>
        </p:nvSpPr>
        <p:spPr bwMode="auto">
          <a:xfrm>
            <a:off x="323850" y="1035511"/>
            <a:ext cx="8526463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Tx/>
              <a:buFont typeface="Wingdings" pitchFamily="2" charset="2"/>
              <a:buNone/>
              <a:tabLst>
                <a:tab pos="3949700" algn="dec"/>
              </a:tabLst>
              <a:defRPr/>
            </a:pPr>
            <a:endParaRPr lang="de-DE" sz="2400" kern="0" dirty="0" smtClean="0">
              <a:latin typeface="Frutiger 45 Light" pitchFamily="34" charset="0"/>
              <a:ea typeface="Kozuka Mincho Pro EL" pitchFamily="18" charset="-128"/>
              <a:cs typeface="Calibri" pitchFamily="34" charset="0"/>
            </a:endParaRP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Tx/>
              <a:buFont typeface="Wingdings" pitchFamily="2" charset="2"/>
              <a:buNone/>
              <a:tabLst>
                <a:tab pos="3949700" algn="dec"/>
              </a:tabLst>
              <a:defRPr/>
            </a:pP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utiger 45 Light" pitchFamily="34" charset="0"/>
              <a:ea typeface="Kozuka Mincho Pro EL" pitchFamily="18" charset="-128"/>
              <a:cs typeface="Calibri" pitchFamily="34" charset="0"/>
            </a:endParaRP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Tx/>
              <a:buFont typeface="Wingdings" pitchFamily="2" charset="2"/>
              <a:buNone/>
              <a:tabLst>
                <a:tab pos="3949700" algn="dec"/>
              </a:tabLst>
              <a:defRPr/>
            </a:pP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utiger LT Com 45 Light" pitchFamily="34" charset="0"/>
              <a:ea typeface="Kozuka Mincho Pro EL" pitchFamily="18" charset="-128"/>
              <a:cs typeface="Calibri" pitchFamily="34" charset="0"/>
            </a:endParaRP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Tx/>
              <a:buFont typeface="Wingdings" pitchFamily="2" charset="2"/>
              <a:buNone/>
              <a:tabLst>
                <a:tab pos="3949700" algn="dec"/>
              </a:tabLst>
              <a:defRPr/>
            </a:pP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utiger LT Com 45 Light" pitchFamily="34" charset="0"/>
              <a:ea typeface="Kozuka Mincho Pro EL" pitchFamily="18" charset="-128"/>
              <a:cs typeface="Calibri" pitchFamily="34" charset="0"/>
            </a:endParaRP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Tx/>
              <a:buFont typeface="Wingdings" pitchFamily="2" charset="2"/>
              <a:buNone/>
              <a:tabLst>
                <a:tab pos="3949700" algn="dec"/>
              </a:tabLst>
              <a:defRPr/>
            </a:pP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utiger LT Com 45 Light" pitchFamily="34" charset="0"/>
              <a:ea typeface="Kozuka Mincho Pro EL" pitchFamily="18" charset="-128"/>
              <a:cs typeface="Calibri" pitchFamily="34" charset="0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60375" y="534988"/>
            <a:ext cx="8223250" cy="9921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1" kern="0" dirty="0" smtClean="0">
                <a:latin typeface="+mj-lt"/>
                <a:cs typeface="+mj-cs"/>
              </a:rPr>
              <a:t>Future Internet: Big Data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7028" y="1654641"/>
            <a:ext cx="8308685" cy="4967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08000" indent="-508000" defTabSz="793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E64A0"/>
              </a:buClr>
              <a:buSzPct val="100000"/>
              <a:buFont typeface="+mj-lt"/>
              <a:buAutoNum type="arabicPeriod"/>
              <a:defRPr/>
            </a:pPr>
            <a:r>
              <a:rPr lang="en-US" sz="2400" kern="0" dirty="0" smtClean="0">
                <a:solidFill>
                  <a:srgbClr val="0070C0"/>
                </a:solidFill>
                <a:latin typeface="+mn-lt"/>
                <a:cs typeface="Calibri" pitchFamily="34" charset="0"/>
              </a:rPr>
              <a:t>Internet</a:t>
            </a:r>
            <a:r>
              <a:rPr lang="en-US" sz="2400" kern="0" dirty="0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 </a:t>
            </a:r>
            <a:r>
              <a:rPr lang="en-US" sz="2400" kern="0" dirty="0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of Things </a:t>
            </a:r>
            <a:r>
              <a:rPr lang="en-US" sz="2400" kern="0" dirty="0" smtClean="0">
                <a:latin typeface="+mj-lt"/>
                <a:cs typeface="Calibri" pitchFamily="34" charset="0"/>
              </a:rPr>
              <a:t>= </a:t>
            </a:r>
          </a:p>
          <a:p>
            <a:pPr marL="508000" indent="-508000" defTabSz="793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E64A0"/>
              </a:buClr>
              <a:buSzPct val="130000"/>
              <a:buFont typeface="Times New Roman" pitchFamily="18" charset="0"/>
              <a:buNone/>
              <a:defRPr/>
            </a:pPr>
            <a:r>
              <a:rPr lang="en-US" sz="2400" kern="0" dirty="0" smtClean="0">
                <a:latin typeface="+mj-lt"/>
                <a:cs typeface="Calibri" pitchFamily="34" charset="0"/>
              </a:rPr>
              <a:t>      </a:t>
            </a:r>
            <a:r>
              <a:rPr lang="en-US" sz="2400" kern="0" dirty="0" smtClean="0">
                <a:latin typeface="+mj-lt"/>
                <a:cs typeface="Calibri" pitchFamily="34" charset="0"/>
              </a:rPr>
              <a:t> Embedded </a:t>
            </a:r>
            <a:r>
              <a:rPr lang="en-US" sz="2400" kern="0" dirty="0" smtClean="0">
                <a:latin typeface="+mj-lt"/>
                <a:cs typeface="Calibri" pitchFamily="34" charset="0"/>
              </a:rPr>
              <a:t>Systems + Cyber Physical + Internet</a:t>
            </a:r>
          </a:p>
          <a:p>
            <a:pPr marL="508000" indent="-508000" defTabSz="793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E64A0"/>
              </a:buClr>
              <a:buSzPct val="130000"/>
              <a:buFont typeface="Times New Roman" pitchFamily="18" charset="0"/>
              <a:buNone/>
              <a:defRPr/>
            </a:pPr>
            <a:r>
              <a:rPr lang="en-US" sz="2400" kern="0" dirty="0" smtClean="0">
                <a:latin typeface="+mj-lt"/>
                <a:cs typeface="Calibri" pitchFamily="34" charset="0"/>
              </a:rPr>
              <a:t>2.    </a:t>
            </a:r>
            <a:r>
              <a:rPr lang="en-US" sz="2400" kern="0" dirty="0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Internet of Services/Cloud Computing =</a:t>
            </a:r>
          </a:p>
          <a:p>
            <a:pPr marL="508000" indent="-508000" defTabSz="793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E64A0"/>
              </a:buClr>
              <a:buSzPct val="130000"/>
              <a:buFont typeface="Times New Roman" pitchFamily="18" charset="0"/>
              <a:buNone/>
              <a:defRPr/>
            </a:pPr>
            <a:r>
              <a:rPr lang="en-US" sz="2400" kern="0" dirty="0" smtClean="0">
                <a:latin typeface="+mj-lt"/>
                <a:cs typeface="Calibri" pitchFamily="34" charset="0"/>
              </a:rPr>
              <a:t>      </a:t>
            </a:r>
            <a:r>
              <a:rPr lang="en-US" sz="2400" kern="0" dirty="0" smtClean="0">
                <a:latin typeface="+mj-lt"/>
                <a:cs typeface="Calibri" pitchFamily="34" charset="0"/>
              </a:rPr>
              <a:t> </a:t>
            </a:r>
            <a:r>
              <a:rPr lang="en-US" sz="2400" kern="0" dirty="0" smtClean="0">
                <a:latin typeface="+mj-lt"/>
                <a:cs typeface="Calibri" pitchFamily="34" charset="0"/>
              </a:rPr>
              <a:t>Business Software + </a:t>
            </a:r>
            <a:r>
              <a:rPr lang="en-US" sz="2400" kern="0" dirty="0" err="1" smtClean="0">
                <a:latin typeface="+mj-lt"/>
                <a:cs typeface="Calibri" pitchFamily="34" charset="0"/>
              </a:rPr>
              <a:t>neue</a:t>
            </a:r>
            <a:r>
              <a:rPr lang="en-US" sz="2400" kern="0" dirty="0" smtClean="0">
                <a:latin typeface="+mj-lt"/>
                <a:cs typeface="Calibri" pitchFamily="34" charset="0"/>
              </a:rPr>
              <a:t> </a:t>
            </a:r>
            <a:r>
              <a:rPr lang="en-US" sz="2400" kern="0" dirty="0" err="1" smtClean="0">
                <a:latin typeface="+mj-lt"/>
                <a:cs typeface="Calibri" pitchFamily="34" charset="0"/>
              </a:rPr>
              <a:t>Geschäftsmodelle</a:t>
            </a:r>
            <a:r>
              <a:rPr lang="en-US" sz="2400" kern="0" dirty="0" smtClean="0">
                <a:latin typeface="+mj-lt"/>
                <a:cs typeface="Calibri" pitchFamily="34" charset="0"/>
              </a:rPr>
              <a:t> + Internet</a:t>
            </a:r>
          </a:p>
          <a:p>
            <a:pPr marL="508000" indent="-508000" defTabSz="793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E64A0"/>
              </a:buClr>
              <a:buSzPct val="130000"/>
              <a:buFont typeface="Times New Roman" pitchFamily="18" charset="0"/>
              <a:buNone/>
              <a:defRPr/>
            </a:pPr>
            <a:r>
              <a:rPr lang="en-US" sz="2400" kern="0" dirty="0" smtClean="0">
                <a:latin typeface="+mj-lt"/>
                <a:cs typeface="Calibri" pitchFamily="34" charset="0"/>
              </a:rPr>
              <a:t>3</a:t>
            </a:r>
            <a:r>
              <a:rPr lang="en-US" sz="2400" kern="0" dirty="0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.    Future Internet </a:t>
            </a:r>
            <a:r>
              <a:rPr lang="en-US" sz="2400" kern="0" dirty="0" smtClean="0">
                <a:latin typeface="+mj-lt"/>
                <a:cs typeface="Calibri" pitchFamily="34" charset="0"/>
              </a:rPr>
              <a:t>=</a:t>
            </a:r>
          </a:p>
          <a:p>
            <a:pPr marL="508000" indent="-508000" defTabSz="793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E64A0"/>
              </a:buClr>
              <a:buSzPct val="130000"/>
              <a:buFont typeface="Times New Roman" pitchFamily="18" charset="0"/>
              <a:buNone/>
              <a:defRPr/>
            </a:pPr>
            <a:r>
              <a:rPr lang="en-US" sz="2400" kern="0" dirty="0" smtClean="0">
                <a:latin typeface="+mj-lt"/>
                <a:cs typeface="Calibri" pitchFamily="34" charset="0"/>
              </a:rPr>
              <a:t>       </a:t>
            </a:r>
            <a:r>
              <a:rPr lang="en-US" sz="2400" kern="0" dirty="0" smtClean="0">
                <a:latin typeface="+mj-lt"/>
                <a:cs typeface="Calibri" pitchFamily="34" charset="0"/>
              </a:rPr>
              <a:t>Internet </a:t>
            </a:r>
            <a:r>
              <a:rPr lang="en-US" sz="2400" kern="0" dirty="0" smtClean="0">
                <a:latin typeface="+mj-lt"/>
                <a:cs typeface="Calibri" pitchFamily="34" charset="0"/>
              </a:rPr>
              <a:t>of Things + Internet of Services + </a:t>
            </a:r>
            <a:r>
              <a:rPr lang="en-US" sz="2400" kern="0" dirty="0" err="1" smtClean="0">
                <a:latin typeface="+mj-lt"/>
                <a:cs typeface="Calibri" pitchFamily="34" charset="0"/>
              </a:rPr>
              <a:t>Mobilität</a:t>
            </a:r>
            <a:r>
              <a:rPr lang="en-US" sz="2400" kern="0" dirty="0" smtClean="0">
                <a:latin typeface="+mj-lt"/>
                <a:cs typeface="Calibri" pitchFamily="34" charset="0"/>
              </a:rPr>
              <a:t> + </a:t>
            </a:r>
          </a:p>
          <a:p>
            <a:pPr marL="508000" indent="-508000" defTabSz="793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E64A0"/>
              </a:buClr>
              <a:buSzPct val="130000"/>
              <a:buFont typeface="Times New Roman" pitchFamily="18" charset="0"/>
              <a:buNone/>
              <a:defRPr/>
            </a:pPr>
            <a:r>
              <a:rPr lang="en-US" sz="2400" kern="0" dirty="0" smtClean="0">
                <a:latin typeface="+mj-lt"/>
                <a:cs typeface="Calibri" pitchFamily="34" charset="0"/>
              </a:rPr>
              <a:t>       </a:t>
            </a:r>
            <a:r>
              <a:rPr lang="en-US" sz="2400" kern="0" dirty="0" smtClean="0">
                <a:latin typeface="+mj-lt"/>
                <a:cs typeface="Calibri" pitchFamily="34" charset="0"/>
              </a:rPr>
              <a:t>Internet </a:t>
            </a:r>
            <a:r>
              <a:rPr lang="en-US" sz="2400" kern="0" dirty="0" smtClean="0">
                <a:latin typeface="+mj-lt"/>
                <a:cs typeface="Calibri" pitchFamily="34" charset="0"/>
              </a:rPr>
              <a:t>of Knowledge (Semantic Web</a:t>
            </a:r>
            <a:r>
              <a:rPr lang="en-US" sz="2400" kern="0" dirty="0" smtClean="0">
                <a:latin typeface="+mj-lt"/>
                <a:cs typeface="Calibri" pitchFamily="34" charset="0"/>
              </a:rPr>
              <a:t>)</a:t>
            </a:r>
          </a:p>
          <a:p>
            <a:pPr marL="508000" indent="-508000" defTabSz="793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E64A0"/>
              </a:buClr>
              <a:buSzPct val="130000"/>
              <a:buFont typeface="Times New Roman" pitchFamily="18" charset="0"/>
              <a:buNone/>
              <a:defRPr/>
            </a:pPr>
            <a:endParaRPr lang="en-US" sz="2400" kern="0" dirty="0" smtClean="0">
              <a:latin typeface="+mj-lt"/>
              <a:cs typeface="Calibri" pitchFamily="34" charset="0"/>
            </a:endParaRPr>
          </a:p>
          <a:p>
            <a:pPr marL="508000" indent="-508000" defTabSz="793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E64A0"/>
              </a:buClr>
              <a:buSzPct val="130000"/>
              <a:buFont typeface="Times New Roman" pitchFamily="18" charset="0"/>
              <a:buNone/>
              <a:defRPr/>
            </a:pPr>
            <a:r>
              <a:rPr lang="en-US" sz="2400" b="1" kern="0" dirty="0" smtClean="0">
                <a:latin typeface="+mj-lt"/>
                <a:cs typeface="Calibri" pitchFamily="34" charset="0"/>
              </a:rPr>
              <a:t>Big Data: big Business, </a:t>
            </a:r>
            <a:r>
              <a:rPr lang="en-US" sz="2400" b="1" kern="0" dirty="0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big Security Challenges</a:t>
            </a:r>
          </a:p>
          <a:p>
            <a:pPr marL="508000" indent="-508000" defTabSz="793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E64A0"/>
              </a:buClr>
              <a:buSzPct val="130000"/>
              <a:buFont typeface="Arial" pitchFamily="34" charset="0"/>
              <a:buChar char="•"/>
              <a:defRPr/>
            </a:pPr>
            <a:r>
              <a:rPr lang="en-US" sz="2400" kern="0" dirty="0" err="1" smtClean="0">
                <a:latin typeface="+mj-lt"/>
                <a:cs typeface="Calibri" pitchFamily="34" charset="0"/>
              </a:rPr>
              <a:t>Erheben</a:t>
            </a:r>
            <a:r>
              <a:rPr lang="en-US" sz="2400" kern="0" dirty="0" smtClean="0">
                <a:latin typeface="+mj-lt"/>
                <a:cs typeface="Calibri" pitchFamily="34" charset="0"/>
              </a:rPr>
              <a:t>, </a:t>
            </a:r>
            <a:r>
              <a:rPr lang="en-US" sz="2400" kern="0" dirty="0" err="1" smtClean="0">
                <a:latin typeface="+mj-lt"/>
                <a:cs typeface="Calibri" pitchFamily="34" charset="0"/>
              </a:rPr>
              <a:t>V</a:t>
            </a:r>
            <a:r>
              <a:rPr lang="en-US" sz="2400" kern="0" dirty="0" err="1" smtClean="0">
                <a:latin typeface="+mj-lt"/>
                <a:cs typeface="Calibri" pitchFamily="34" charset="0"/>
              </a:rPr>
              <a:t>erarbeiten</a:t>
            </a:r>
            <a:r>
              <a:rPr lang="en-US" sz="2400" kern="0" dirty="0" smtClean="0">
                <a:latin typeface="+mj-lt"/>
                <a:cs typeface="Calibri" pitchFamily="34" charset="0"/>
              </a:rPr>
              <a:t>, Data Analytics,  </a:t>
            </a:r>
            <a:r>
              <a:rPr lang="en-US" sz="2400" kern="0" dirty="0" err="1" smtClean="0">
                <a:latin typeface="+mj-lt"/>
                <a:cs typeface="Calibri" pitchFamily="34" charset="0"/>
              </a:rPr>
              <a:t>Archivieren</a:t>
            </a:r>
            <a:r>
              <a:rPr lang="en-US" sz="2400" kern="0" dirty="0" smtClean="0">
                <a:latin typeface="+mj-lt"/>
                <a:cs typeface="Calibri" pitchFamily="34" charset="0"/>
              </a:rPr>
              <a:t>, ….</a:t>
            </a:r>
          </a:p>
          <a:p>
            <a:pPr marL="508000" indent="-508000" defTabSz="793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E64A0"/>
              </a:buClr>
              <a:buSzPct val="130000"/>
              <a:defRPr/>
            </a:pPr>
            <a:r>
              <a:rPr lang="en-US" sz="2400" kern="0" dirty="0" smtClean="0">
                <a:latin typeface="+mj-lt"/>
                <a:cs typeface="Calibri" pitchFamily="34" charset="0"/>
              </a:rPr>
              <a:t>    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11"/>
          <p:cNvSpPr txBox="1">
            <a:spLocks/>
          </p:cNvSpPr>
          <p:nvPr/>
        </p:nvSpPr>
        <p:spPr bwMode="auto">
          <a:xfrm>
            <a:off x="323850" y="1035511"/>
            <a:ext cx="8526463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Tx/>
              <a:buFont typeface="Wingdings" pitchFamily="2" charset="2"/>
              <a:buNone/>
              <a:tabLst>
                <a:tab pos="3949700" algn="dec"/>
              </a:tabLst>
              <a:defRPr/>
            </a:pPr>
            <a:endParaRPr lang="de-DE" sz="2400" kern="0" dirty="0" smtClean="0">
              <a:latin typeface="Frutiger 45 Light" pitchFamily="34" charset="0"/>
              <a:ea typeface="Kozuka Mincho Pro EL" pitchFamily="18" charset="-128"/>
              <a:cs typeface="Calibri" pitchFamily="34" charset="0"/>
            </a:endParaRP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Tx/>
              <a:buFont typeface="Wingdings" pitchFamily="2" charset="2"/>
              <a:buNone/>
              <a:tabLst>
                <a:tab pos="3949700" algn="dec"/>
              </a:tabLst>
              <a:defRPr/>
            </a:pP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utiger 45 Light" pitchFamily="34" charset="0"/>
              <a:ea typeface="Kozuka Mincho Pro EL" pitchFamily="18" charset="-128"/>
              <a:cs typeface="Calibri" pitchFamily="34" charset="0"/>
            </a:endParaRP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Tx/>
              <a:buFont typeface="Wingdings" pitchFamily="2" charset="2"/>
              <a:buNone/>
              <a:tabLst>
                <a:tab pos="3949700" algn="dec"/>
              </a:tabLst>
              <a:defRPr/>
            </a:pP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utiger LT Com 45 Light" pitchFamily="34" charset="0"/>
              <a:ea typeface="Kozuka Mincho Pro EL" pitchFamily="18" charset="-128"/>
              <a:cs typeface="Calibri" pitchFamily="34" charset="0"/>
            </a:endParaRP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Tx/>
              <a:buFont typeface="Wingdings" pitchFamily="2" charset="2"/>
              <a:buNone/>
              <a:tabLst>
                <a:tab pos="3949700" algn="dec"/>
              </a:tabLst>
              <a:defRPr/>
            </a:pP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utiger LT Com 45 Light" pitchFamily="34" charset="0"/>
              <a:ea typeface="Kozuka Mincho Pro EL" pitchFamily="18" charset="-128"/>
              <a:cs typeface="Calibri" pitchFamily="34" charset="0"/>
            </a:endParaRP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Tx/>
              <a:buFont typeface="Wingdings" pitchFamily="2" charset="2"/>
              <a:buNone/>
              <a:tabLst>
                <a:tab pos="3949700" algn="dec"/>
              </a:tabLst>
              <a:defRPr/>
            </a:pP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utiger LT Com 45 Light" pitchFamily="34" charset="0"/>
              <a:ea typeface="Kozuka Mincho Pro EL" pitchFamily="18" charset="-128"/>
              <a:cs typeface="Calibri" pitchFamily="34" charset="0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60375" y="534988"/>
            <a:ext cx="8223250" cy="9921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1" kern="0" dirty="0" smtClean="0">
                <a:latin typeface="+mj-lt"/>
                <a:cs typeface="+mj-cs"/>
              </a:rPr>
              <a:t>Future Internet: Big Data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22514" y="1683663"/>
            <a:ext cx="8560357" cy="4967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08000" indent="-508000" defTabSz="793750">
              <a:lnSpc>
                <a:spcPct val="120000"/>
              </a:lnSpc>
              <a:spcBef>
                <a:spcPts val="0"/>
              </a:spcBef>
              <a:buClr>
                <a:srgbClr val="1E64A0"/>
              </a:buClr>
              <a:buSzPct val="130000"/>
              <a:buFont typeface="Times New Roman" pitchFamily="18" charset="0"/>
              <a:buNone/>
              <a:defRPr/>
            </a:pPr>
            <a:r>
              <a:rPr lang="en-US" sz="2400" b="1" kern="0" dirty="0" err="1" smtClean="0">
                <a:latin typeface="+mj-lt"/>
                <a:cs typeface="Calibri" pitchFamily="34" charset="0"/>
              </a:rPr>
              <a:t>Zentrale</a:t>
            </a:r>
            <a:r>
              <a:rPr lang="en-US" sz="2400" b="1" kern="0" dirty="0" smtClean="0">
                <a:latin typeface="+mj-lt"/>
                <a:cs typeface="Calibri" pitchFamily="34" charset="0"/>
              </a:rPr>
              <a:t> </a:t>
            </a:r>
            <a:r>
              <a:rPr lang="en-US" sz="2400" b="1" kern="0" dirty="0" err="1" smtClean="0">
                <a:latin typeface="+mj-lt"/>
                <a:cs typeface="Calibri" pitchFamily="34" charset="0"/>
              </a:rPr>
              <a:t>Sicherheitsherausforderungen</a:t>
            </a:r>
            <a:endParaRPr lang="en-US" sz="2400" b="1" kern="0" dirty="0" smtClean="0">
              <a:latin typeface="+mj-lt"/>
              <a:cs typeface="Calibri" pitchFamily="34" charset="0"/>
            </a:endParaRPr>
          </a:p>
          <a:p>
            <a:pPr marL="508000" indent="-508000" defTabSz="793750">
              <a:lnSpc>
                <a:spcPct val="120000"/>
              </a:lnSpc>
              <a:spcBef>
                <a:spcPts val="0"/>
              </a:spcBef>
              <a:buClr>
                <a:srgbClr val="1E64A0"/>
              </a:buClr>
              <a:buSzPct val="130000"/>
              <a:buFont typeface="Arial" pitchFamily="34" charset="0"/>
              <a:buChar char="•"/>
              <a:defRPr/>
            </a:pPr>
            <a:r>
              <a:rPr lang="en-US" sz="2400" kern="0" dirty="0" err="1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Sichere</a:t>
            </a:r>
            <a:r>
              <a:rPr lang="en-US" sz="2400" kern="0" dirty="0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 </a:t>
            </a:r>
            <a:r>
              <a:rPr lang="en-US" sz="2400" kern="0" dirty="0" err="1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digitale</a:t>
            </a:r>
            <a:r>
              <a:rPr lang="en-US" sz="2400" kern="0" dirty="0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 </a:t>
            </a:r>
            <a:r>
              <a:rPr lang="en-US" sz="2400" kern="0" dirty="0" err="1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Identität</a:t>
            </a:r>
            <a:r>
              <a:rPr lang="en-US" sz="2400" kern="0" dirty="0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: </a:t>
            </a:r>
          </a:p>
          <a:p>
            <a:pPr marL="965200" lvl="1" indent="-508000" defTabSz="793750">
              <a:lnSpc>
                <a:spcPct val="120000"/>
              </a:lnSpc>
              <a:spcBef>
                <a:spcPts val="0"/>
              </a:spcBef>
              <a:buClr>
                <a:srgbClr val="1E64A0"/>
              </a:buClr>
              <a:buSzPct val="130000"/>
              <a:buFont typeface="Arial" pitchFamily="34" charset="0"/>
              <a:buChar char="•"/>
              <a:defRPr/>
            </a:pPr>
            <a:r>
              <a:rPr lang="en-US" sz="2400" kern="0" dirty="0" smtClean="0">
                <a:latin typeface="+mj-lt"/>
                <a:cs typeface="Calibri" pitchFamily="34" charset="0"/>
              </a:rPr>
              <a:t>M</a:t>
            </a:r>
            <a:r>
              <a:rPr lang="en-US" sz="2400" kern="0" dirty="0" smtClean="0">
                <a:latin typeface="+mj-lt"/>
                <a:cs typeface="Calibri" pitchFamily="34" charset="0"/>
              </a:rPr>
              <a:t>ultiple </a:t>
            </a:r>
            <a:r>
              <a:rPr lang="en-US" sz="2400" kern="0" dirty="0" err="1" smtClean="0">
                <a:latin typeface="+mj-lt"/>
                <a:cs typeface="Calibri" pitchFamily="34" charset="0"/>
              </a:rPr>
              <a:t>Identitäten</a:t>
            </a:r>
            <a:r>
              <a:rPr lang="en-US" sz="2400" kern="0" dirty="0" smtClean="0">
                <a:latin typeface="+mj-lt"/>
                <a:cs typeface="Calibri" pitchFamily="34" charset="0"/>
              </a:rPr>
              <a:t>: </a:t>
            </a:r>
            <a:r>
              <a:rPr lang="en-US" sz="2400" kern="0" dirty="0" err="1" smtClean="0">
                <a:latin typeface="+mj-lt"/>
                <a:cs typeface="Calibri" pitchFamily="34" charset="0"/>
              </a:rPr>
              <a:t>kontextgebunden</a:t>
            </a:r>
            <a:r>
              <a:rPr lang="en-US" sz="2400" kern="0" dirty="0" smtClean="0">
                <a:latin typeface="+mj-lt"/>
                <a:cs typeface="Calibri" pitchFamily="34" charset="0"/>
              </a:rPr>
              <a:t>, </a:t>
            </a:r>
            <a:r>
              <a:rPr lang="en-US" sz="2400" kern="0" dirty="0" err="1" smtClean="0">
                <a:latin typeface="+mj-lt"/>
                <a:cs typeface="Calibri" pitchFamily="34" charset="0"/>
              </a:rPr>
              <a:t>temporär</a:t>
            </a:r>
            <a:r>
              <a:rPr lang="en-US" sz="2400" kern="0" dirty="0" smtClean="0">
                <a:latin typeface="+mj-lt"/>
                <a:cs typeface="Calibri" pitchFamily="34" charset="0"/>
              </a:rPr>
              <a:t>?</a:t>
            </a:r>
          </a:p>
          <a:p>
            <a:pPr marL="965200" lvl="1" indent="-508000" defTabSz="793750">
              <a:lnSpc>
                <a:spcPct val="120000"/>
              </a:lnSpc>
              <a:spcBef>
                <a:spcPts val="0"/>
              </a:spcBef>
              <a:buClr>
                <a:srgbClr val="1E64A0"/>
              </a:buClr>
              <a:buSzPct val="130000"/>
              <a:buFont typeface="Arial" pitchFamily="34" charset="0"/>
              <a:buChar char="•"/>
              <a:defRPr/>
            </a:pPr>
            <a:r>
              <a:rPr lang="en-US" sz="2400" kern="0" dirty="0" err="1" smtClean="0">
                <a:latin typeface="+mj-lt"/>
                <a:cs typeface="Calibri" pitchFamily="34" charset="0"/>
              </a:rPr>
              <a:t>Objekt-Identitäten</a:t>
            </a:r>
            <a:r>
              <a:rPr lang="en-US" sz="2400" kern="0" dirty="0" smtClean="0">
                <a:latin typeface="+mj-lt"/>
                <a:cs typeface="Calibri" pitchFamily="34" charset="0"/>
              </a:rPr>
              <a:t>: </a:t>
            </a:r>
            <a:r>
              <a:rPr lang="en-US" sz="2400" kern="0" dirty="0" err="1" smtClean="0">
                <a:latin typeface="+mj-lt"/>
                <a:cs typeface="Calibri" pitchFamily="34" charset="0"/>
              </a:rPr>
              <a:t>preiswert</a:t>
            </a:r>
            <a:r>
              <a:rPr lang="en-US" sz="2400" kern="0" dirty="0" smtClean="0">
                <a:latin typeface="+mj-lt"/>
                <a:cs typeface="Calibri" pitchFamily="34" charset="0"/>
              </a:rPr>
              <a:t>, </a:t>
            </a:r>
            <a:r>
              <a:rPr lang="en-US" sz="2400" kern="0" dirty="0" err="1" smtClean="0">
                <a:latin typeface="+mj-lt"/>
                <a:cs typeface="Calibri" pitchFamily="34" charset="0"/>
              </a:rPr>
              <a:t>schnell</a:t>
            </a:r>
            <a:r>
              <a:rPr lang="en-US" sz="2400" kern="0" dirty="0" smtClean="0">
                <a:latin typeface="+mj-lt"/>
                <a:cs typeface="Calibri" pitchFamily="34" charset="0"/>
              </a:rPr>
              <a:t>, </a:t>
            </a:r>
            <a:r>
              <a:rPr lang="en-US" sz="2400" kern="0" dirty="0" err="1" smtClean="0">
                <a:latin typeface="+mj-lt"/>
                <a:cs typeface="Calibri" pitchFamily="34" charset="0"/>
              </a:rPr>
              <a:t>skalierend</a:t>
            </a:r>
            <a:r>
              <a:rPr lang="en-US" sz="2400" kern="0" dirty="0" smtClean="0">
                <a:latin typeface="+mj-lt"/>
                <a:cs typeface="Calibri" pitchFamily="34" charset="0"/>
              </a:rPr>
              <a:t>?</a:t>
            </a:r>
          </a:p>
          <a:p>
            <a:pPr marL="508000" indent="-508000" defTabSz="793750">
              <a:lnSpc>
                <a:spcPct val="120000"/>
              </a:lnSpc>
              <a:spcBef>
                <a:spcPts val="0"/>
              </a:spcBef>
              <a:buClr>
                <a:srgbClr val="1E64A0"/>
              </a:buClr>
              <a:buSzPct val="130000"/>
              <a:buFont typeface="Arial" pitchFamily="34" charset="0"/>
              <a:buChar char="•"/>
              <a:defRPr/>
            </a:pPr>
            <a:r>
              <a:rPr lang="en-US" sz="2400" kern="0" dirty="0" err="1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Sichere</a:t>
            </a:r>
            <a:r>
              <a:rPr lang="en-US" sz="2400" kern="0" dirty="0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 </a:t>
            </a:r>
            <a:r>
              <a:rPr lang="en-US" sz="2400" kern="0" dirty="0" err="1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Dienste</a:t>
            </a:r>
            <a:r>
              <a:rPr lang="en-US" sz="2400" kern="0" dirty="0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 </a:t>
            </a:r>
            <a:r>
              <a:rPr lang="en-US" sz="2400" kern="0" dirty="0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und </a:t>
            </a:r>
            <a:r>
              <a:rPr lang="en-US" sz="2400" kern="0" dirty="0" err="1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Prozesse</a:t>
            </a:r>
            <a:r>
              <a:rPr lang="en-US" sz="2400" kern="0" dirty="0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 </a:t>
            </a:r>
          </a:p>
          <a:p>
            <a:pPr marL="965200" lvl="1" indent="-508000" defTabSz="793750">
              <a:lnSpc>
                <a:spcPct val="120000"/>
              </a:lnSpc>
              <a:spcBef>
                <a:spcPts val="0"/>
              </a:spcBef>
              <a:buClr>
                <a:srgbClr val="1E64A0"/>
              </a:buClr>
              <a:buSzPct val="130000"/>
              <a:buFont typeface="Arial" pitchFamily="34" charset="0"/>
              <a:buChar char="•"/>
              <a:defRPr/>
            </a:pPr>
            <a:r>
              <a:rPr lang="en-US" sz="2400" kern="0" dirty="0" err="1" smtClean="0">
                <a:latin typeface="+mj-lt"/>
                <a:cs typeface="Calibri" pitchFamily="34" charset="0"/>
              </a:rPr>
              <a:t>Zugriffskontrolle</a:t>
            </a:r>
            <a:r>
              <a:rPr lang="en-US" sz="2400" kern="0" dirty="0" smtClean="0">
                <a:latin typeface="+mj-lt"/>
                <a:cs typeface="Calibri" pitchFamily="34" charset="0"/>
              </a:rPr>
              <a:t> </a:t>
            </a:r>
            <a:r>
              <a:rPr lang="en-US" sz="2400" kern="0" dirty="0" err="1" smtClean="0">
                <a:latin typeface="+mj-lt"/>
                <a:cs typeface="Calibri" pitchFamily="34" charset="0"/>
              </a:rPr>
              <a:t>ausreichend</a:t>
            </a:r>
            <a:r>
              <a:rPr lang="en-US" sz="2400" kern="0" dirty="0" smtClean="0">
                <a:latin typeface="+mj-lt"/>
                <a:cs typeface="Calibri" pitchFamily="34" charset="0"/>
              </a:rPr>
              <a:t>?</a:t>
            </a:r>
            <a:endParaRPr lang="en-US" sz="2400" kern="0" dirty="0" smtClean="0">
              <a:latin typeface="+mj-lt"/>
              <a:cs typeface="Calibri" pitchFamily="34" charset="0"/>
            </a:endParaRPr>
          </a:p>
          <a:p>
            <a:pPr marL="965200" lvl="1" indent="-508000" defTabSz="793750">
              <a:lnSpc>
                <a:spcPct val="120000"/>
              </a:lnSpc>
              <a:spcBef>
                <a:spcPts val="0"/>
              </a:spcBef>
              <a:buClr>
                <a:srgbClr val="1E64A0"/>
              </a:buClr>
              <a:buSzPct val="130000"/>
              <a:buFont typeface="Arial" pitchFamily="34" charset="0"/>
              <a:buChar char="•"/>
              <a:defRPr/>
            </a:pPr>
            <a:r>
              <a:rPr lang="en-US" sz="2400" kern="0" smtClean="0">
                <a:latin typeface="+mj-lt"/>
                <a:cs typeface="Calibri" pitchFamily="34" charset="0"/>
              </a:rPr>
              <a:t>Sicherheit</a:t>
            </a:r>
            <a:r>
              <a:rPr lang="en-US" sz="2400" kern="0" dirty="0" smtClean="0">
                <a:latin typeface="+mj-lt"/>
                <a:cs typeface="Calibri" pitchFamily="34" charset="0"/>
              </a:rPr>
              <a:t> </a:t>
            </a:r>
            <a:r>
              <a:rPr lang="en-US" sz="2400" kern="0" dirty="0" err="1" smtClean="0">
                <a:latin typeface="+mj-lt"/>
                <a:cs typeface="Calibri" pitchFamily="34" charset="0"/>
              </a:rPr>
              <a:t>als</a:t>
            </a:r>
            <a:r>
              <a:rPr lang="en-US" sz="2400" kern="0" dirty="0" smtClean="0">
                <a:latin typeface="+mj-lt"/>
                <a:cs typeface="Calibri" pitchFamily="34" charset="0"/>
              </a:rPr>
              <a:t> </a:t>
            </a:r>
            <a:r>
              <a:rPr lang="en-US" sz="2400" kern="0" dirty="0" err="1" smtClean="0">
                <a:latin typeface="+mj-lt"/>
                <a:cs typeface="Calibri" pitchFamily="34" charset="0"/>
              </a:rPr>
              <a:t>Dienstleistung</a:t>
            </a:r>
            <a:r>
              <a:rPr lang="en-US" sz="2400" kern="0" dirty="0" smtClean="0">
                <a:latin typeface="+mj-lt"/>
                <a:cs typeface="Calibri" pitchFamily="34" charset="0"/>
              </a:rPr>
              <a:t>?</a:t>
            </a:r>
          </a:p>
          <a:p>
            <a:pPr marL="508000" indent="-508000" defTabSz="793750">
              <a:lnSpc>
                <a:spcPct val="120000"/>
              </a:lnSpc>
              <a:spcBef>
                <a:spcPts val="0"/>
              </a:spcBef>
              <a:buClr>
                <a:srgbClr val="1E64A0"/>
              </a:buClr>
              <a:buSzPct val="130000"/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Compliance:</a:t>
            </a:r>
          </a:p>
          <a:p>
            <a:pPr marL="965200" lvl="1" indent="-508000" defTabSz="793750">
              <a:lnSpc>
                <a:spcPct val="120000"/>
              </a:lnSpc>
              <a:spcBef>
                <a:spcPts val="0"/>
              </a:spcBef>
              <a:buClr>
                <a:srgbClr val="1E64A0"/>
              </a:buClr>
              <a:buSzPct val="130000"/>
              <a:buFont typeface="Arial" pitchFamily="34" charset="0"/>
              <a:buChar char="•"/>
              <a:defRPr/>
            </a:pPr>
            <a:r>
              <a:rPr lang="en-US" sz="2400" kern="0" dirty="0" err="1" smtClean="0">
                <a:latin typeface="+mj-lt"/>
                <a:cs typeface="Calibri" pitchFamily="34" charset="0"/>
              </a:rPr>
              <a:t>Zertifizierung</a:t>
            </a:r>
            <a:r>
              <a:rPr lang="en-US" sz="2400" kern="0" dirty="0" smtClean="0">
                <a:latin typeface="+mj-lt"/>
                <a:cs typeface="Calibri" pitchFamily="34" charset="0"/>
              </a:rPr>
              <a:t> </a:t>
            </a:r>
            <a:r>
              <a:rPr lang="en-US" sz="2400" kern="0" dirty="0" err="1" smtClean="0">
                <a:latin typeface="+mj-lt"/>
                <a:cs typeface="Calibri" pitchFamily="34" charset="0"/>
              </a:rPr>
              <a:t>erforderlich</a:t>
            </a:r>
            <a:r>
              <a:rPr lang="en-US" sz="2400" kern="0" dirty="0" smtClean="0">
                <a:latin typeface="+mj-lt"/>
                <a:cs typeface="Calibri" pitchFamily="34" charset="0"/>
              </a:rPr>
              <a:t>?</a:t>
            </a:r>
          </a:p>
          <a:p>
            <a:pPr marL="965200" lvl="1" indent="-508000" defTabSz="793750">
              <a:lnSpc>
                <a:spcPct val="120000"/>
              </a:lnSpc>
              <a:spcBef>
                <a:spcPts val="0"/>
              </a:spcBef>
              <a:buClr>
                <a:srgbClr val="1E64A0"/>
              </a:buClr>
              <a:buSzPct val="130000"/>
              <a:buFont typeface="Arial" pitchFamily="34" charset="0"/>
              <a:buChar char="•"/>
              <a:defRPr/>
            </a:pPr>
            <a:r>
              <a:rPr lang="en-US" sz="2400" kern="0" dirty="0" err="1" smtClean="0">
                <a:latin typeface="+mj-lt"/>
                <a:cs typeface="Calibri" pitchFamily="34" charset="0"/>
              </a:rPr>
              <a:t>Regularien</a:t>
            </a:r>
            <a:r>
              <a:rPr lang="en-US" sz="2400" kern="0" dirty="0" smtClean="0">
                <a:latin typeface="+mj-lt"/>
                <a:cs typeface="Calibri" pitchFamily="34" charset="0"/>
              </a:rPr>
              <a:t> (</a:t>
            </a:r>
            <a:r>
              <a:rPr lang="en-US" sz="2400" kern="0" dirty="0" err="1" smtClean="0">
                <a:latin typeface="+mj-lt"/>
                <a:cs typeface="Calibri" pitchFamily="34" charset="0"/>
              </a:rPr>
              <a:t>u.a</a:t>
            </a:r>
            <a:r>
              <a:rPr lang="en-US" sz="2400" kern="0" dirty="0" smtClean="0">
                <a:latin typeface="+mj-lt"/>
                <a:cs typeface="Calibri" pitchFamily="34" charset="0"/>
              </a:rPr>
              <a:t>. EU Privacy) Enabler </a:t>
            </a:r>
            <a:r>
              <a:rPr lang="en-US" sz="2400" kern="0" dirty="0" err="1" smtClean="0">
                <a:latin typeface="+mj-lt"/>
                <a:cs typeface="Calibri" pitchFamily="34" charset="0"/>
              </a:rPr>
              <a:t>oder</a:t>
            </a:r>
            <a:r>
              <a:rPr lang="en-US" sz="2400" kern="0" dirty="0" smtClean="0">
                <a:latin typeface="+mj-lt"/>
                <a:cs typeface="Calibri" pitchFamily="34" charset="0"/>
              </a:rPr>
              <a:t> Stopper?</a:t>
            </a:r>
            <a:endParaRPr lang="en-US" sz="2400" kern="0" dirty="0" smtClean="0">
              <a:latin typeface="+mj-lt"/>
              <a:cs typeface="Calibri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400" dirty="0" smtClean="0">
                <a:latin typeface="+mj-lt"/>
              </a:rPr>
              <a:t>  </a:t>
            </a:r>
            <a:endParaRPr lang="de-DE" sz="2400" dirty="0">
              <a:latin typeface="+mj-lt"/>
            </a:endParaRPr>
          </a:p>
        </p:txBody>
      </p:sp>
      <p:pic>
        <p:nvPicPr>
          <p:cNvPr id="5" name="Picture 90" descr="F%FCr-DA_BMI_EPA_SCHLUESSELB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6351" y="1681408"/>
            <a:ext cx="1314449" cy="873106"/>
          </a:xfrm>
          <a:prstGeom prst="rect">
            <a:avLst/>
          </a:prstGeom>
          <a:noFill/>
        </p:spPr>
      </p:pic>
      <p:pic>
        <p:nvPicPr>
          <p:cNvPr id="6" name="Grafik 1" descr="cloud-computing_w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7799" y="3491525"/>
            <a:ext cx="1121405" cy="83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4" cstate="print"/>
          <a:srcRect l="4037" t="4955" r="8365" b="4955"/>
          <a:stretch>
            <a:fillRect/>
          </a:stretch>
        </p:blipFill>
        <p:spPr bwMode="auto">
          <a:xfrm>
            <a:off x="7706565" y="4876800"/>
            <a:ext cx="1277781" cy="88537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>
                <a:ea typeface="ＭＳ Ｐゴシック" pitchFamily="34" charset="-128"/>
              </a:rPr>
              <a:t>Workshop 1: </a:t>
            </a:r>
            <a:r>
              <a:rPr lang="de-DE" sz="2800" dirty="0" smtClean="0">
                <a:ea typeface="ＭＳ Ｐゴシック" pitchFamily="34" charset="-128"/>
              </a:rPr>
              <a:t>Sichere Identitäten </a:t>
            </a:r>
            <a:br>
              <a:rPr lang="de-DE" sz="2800" dirty="0" smtClean="0">
                <a:ea typeface="ＭＳ Ｐゴシック" pitchFamily="34" charset="-128"/>
              </a:rPr>
            </a:br>
            <a:endParaRPr lang="de-DE" sz="2800" dirty="0" smtClean="0">
              <a:ea typeface="ＭＳ Ｐゴシック" pitchFamily="34" charset="-128"/>
            </a:endParaRPr>
          </a:p>
        </p:txBody>
      </p:sp>
      <p:sp>
        <p:nvSpPr>
          <p:cNvPr id="7170" name="Inhaltsplatzhalter 2"/>
          <p:cNvSpPr>
            <a:spLocks noGrp="1"/>
          </p:cNvSpPr>
          <p:nvPr>
            <p:ph idx="1"/>
          </p:nvPr>
        </p:nvSpPr>
        <p:spPr>
          <a:xfrm>
            <a:off x="257178" y="1775964"/>
            <a:ext cx="8886822" cy="3959225"/>
          </a:xfrm>
        </p:spPr>
        <p:txBody>
          <a:bodyPr/>
          <a:lstStyle/>
          <a:p>
            <a:pPr marL="225425" lvl="1" indent="0" eaLnBrk="1" hangingPunct="1">
              <a:spcAft>
                <a:spcPts val="1200"/>
              </a:spcAft>
              <a:buClr>
                <a:schemeClr val="tx2"/>
              </a:buClr>
              <a:buNone/>
            </a:pPr>
            <a:r>
              <a:rPr lang="en-US" sz="2400" b="1" dirty="0" smtClean="0">
                <a:ea typeface="ＭＳ Ｐゴシック" pitchFamily="34" charset="-128"/>
              </a:rPr>
              <a:t>These: </a:t>
            </a:r>
            <a:r>
              <a:rPr lang="en-US" sz="2400" dirty="0" smtClean="0">
                <a:solidFill>
                  <a:srgbClr val="0070C0"/>
                </a:solidFill>
                <a:ea typeface="ＭＳ Ｐゴシック" pitchFamily="34" charset="-128"/>
              </a:rPr>
              <a:t>Multiple, </a:t>
            </a:r>
            <a:r>
              <a:rPr lang="en-US" sz="2400" dirty="0" err="1" smtClean="0">
                <a:solidFill>
                  <a:srgbClr val="0070C0"/>
                </a:solidFill>
                <a:ea typeface="ＭＳ Ｐゴシック" pitchFamily="34" charset="-128"/>
              </a:rPr>
              <a:t>vertrauenswürdige</a:t>
            </a:r>
            <a:r>
              <a:rPr lang="en-US" sz="2400" dirty="0" smtClean="0">
                <a:solidFill>
                  <a:srgbClr val="0070C0"/>
                </a:solidFill>
                <a:ea typeface="ＭＳ Ｐゴシック" pitchFamily="34" charset="-128"/>
              </a:rPr>
              <a:t> IDs </a:t>
            </a:r>
            <a:r>
              <a:rPr lang="en-US" sz="2400" dirty="0" err="1" smtClean="0">
                <a:solidFill>
                  <a:srgbClr val="0070C0"/>
                </a:solidFill>
                <a:ea typeface="ＭＳ Ｐゴシック" pitchFamily="34" charset="-128"/>
              </a:rPr>
              <a:t>sind</a:t>
            </a:r>
            <a:r>
              <a:rPr lang="en-US" sz="2400" dirty="0" smtClean="0">
                <a:solidFill>
                  <a:srgbClr val="0070C0"/>
                </a:solidFill>
                <a:ea typeface="ＭＳ Ｐゴシック" pitchFamily="34" charset="-128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a typeface="ＭＳ Ｐゴシック" pitchFamily="34" charset="-128"/>
              </a:rPr>
              <a:t>notwendig</a:t>
            </a:r>
            <a:r>
              <a:rPr lang="en-US" sz="2400" dirty="0" smtClean="0">
                <a:ea typeface="ＭＳ Ｐゴシック" pitchFamily="34" charset="-128"/>
              </a:rPr>
              <a:t>!</a:t>
            </a:r>
          </a:p>
          <a:p>
            <a:pPr marL="225425" lvl="1" indent="0" eaLnBrk="1" hangingPunct="1">
              <a:spcAft>
                <a:spcPts val="1200"/>
              </a:spcAft>
              <a:buClr>
                <a:schemeClr val="tx2"/>
              </a:buClr>
              <a:buNone/>
            </a:pP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ea typeface="ＭＳ Ｐゴシック" pitchFamily="34" charset="-128"/>
              </a:rPr>
              <a:t>Fragen</a:t>
            </a:r>
            <a:r>
              <a:rPr lang="en-US" sz="2400" b="1" dirty="0" smtClean="0">
                <a:ea typeface="ＭＳ Ｐゴシック" pitchFamily="34" charset="-128"/>
              </a:rPr>
              <a:t>:</a:t>
            </a:r>
          </a:p>
          <a:p>
            <a:pPr marL="225425" lvl="1" indent="0" eaLnBrk="1" hangingPunct="1"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Wie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erfolgt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eine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a typeface="ＭＳ Ｐゴシック" pitchFamily="34" charset="-128"/>
              </a:rPr>
              <a:t>ökonomische</a:t>
            </a:r>
            <a:r>
              <a:rPr lang="en-US" sz="2400" dirty="0" smtClean="0">
                <a:solidFill>
                  <a:srgbClr val="0070C0"/>
                </a:solidFill>
                <a:ea typeface="ＭＳ Ｐゴシック" pitchFamily="34" charset="-128"/>
              </a:rPr>
              <a:t> und </a:t>
            </a:r>
            <a:r>
              <a:rPr lang="en-US" sz="2400" dirty="0" err="1" smtClean="0">
                <a:solidFill>
                  <a:srgbClr val="0070C0"/>
                </a:solidFill>
                <a:ea typeface="ＭＳ Ｐゴシック" pitchFamily="34" charset="-128"/>
              </a:rPr>
              <a:t>sichere</a:t>
            </a:r>
            <a:r>
              <a:rPr lang="en-US" sz="2400" dirty="0" smtClean="0">
                <a:solidFill>
                  <a:srgbClr val="0070C0"/>
                </a:solidFill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Umsetzung</a:t>
            </a:r>
            <a:r>
              <a:rPr lang="en-US" sz="2400" dirty="0" smtClean="0">
                <a:ea typeface="ＭＳ Ｐゴシック" pitchFamily="34" charset="-128"/>
              </a:rPr>
              <a:t>?</a:t>
            </a:r>
          </a:p>
          <a:p>
            <a:pPr marL="225425" lvl="1" indent="0" eaLnBrk="1" hangingPunct="1"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a typeface="ＭＳ Ｐゴシック" pitchFamily="34" charset="-128"/>
              </a:rPr>
              <a:t>Privatsphäre</a:t>
            </a:r>
            <a:r>
              <a:rPr lang="en-US" sz="2400" dirty="0" smtClean="0">
                <a:solidFill>
                  <a:srgbClr val="0070C0"/>
                </a:solidFill>
                <a:ea typeface="ＭＳ Ｐゴシック" pitchFamily="34" charset="-128"/>
              </a:rPr>
              <a:t>, Comfort, Trust</a:t>
            </a:r>
            <a:r>
              <a:rPr lang="en-US" sz="2400" dirty="0" smtClean="0">
                <a:ea typeface="ＭＳ Ｐゴシック" pitchFamily="34" charset="-128"/>
              </a:rPr>
              <a:t>, </a:t>
            </a:r>
            <a:r>
              <a:rPr lang="en-US" sz="2400" dirty="0" err="1" smtClean="0">
                <a:ea typeface="ＭＳ Ｐゴシック" pitchFamily="34" charset="-128"/>
              </a:rPr>
              <a:t>wie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lässt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sich</a:t>
            </a:r>
            <a:r>
              <a:rPr lang="en-US" sz="2400" dirty="0" smtClean="0">
                <a:ea typeface="ＭＳ Ｐゴシック" pitchFamily="34" charset="-128"/>
              </a:rPr>
              <a:t> das </a:t>
            </a:r>
            <a:r>
              <a:rPr lang="en-US" sz="2400" dirty="0" err="1" smtClean="0">
                <a:ea typeface="ＭＳ Ｐゴシック" pitchFamily="34" charset="-128"/>
              </a:rPr>
              <a:t>verheiraten</a:t>
            </a:r>
            <a:r>
              <a:rPr lang="en-US" sz="2400" dirty="0" smtClean="0">
                <a:ea typeface="ＭＳ Ｐゴシック" pitchFamily="34" charset="-128"/>
              </a:rPr>
              <a:t>?</a:t>
            </a:r>
          </a:p>
          <a:p>
            <a:pPr marL="225425" lvl="1" indent="0" eaLnBrk="1" hangingPunct="1"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ea typeface="ＭＳ Ｐゴシック" pitchFamily="34" charset="-128"/>
              </a:rPr>
              <a:t>Mobile </a:t>
            </a:r>
            <a:r>
              <a:rPr lang="en-US" sz="2400" dirty="0" err="1" smtClean="0">
                <a:solidFill>
                  <a:srgbClr val="0070C0"/>
                </a:solidFill>
                <a:ea typeface="ＭＳ Ｐゴシック" pitchFamily="34" charset="-128"/>
              </a:rPr>
              <a:t>Endgeräte</a:t>
            </a:r>
            <a:r>
              <a:rPr lang="en-US" sz="2400" dirty="0" err="1" smtClean="0">
                <a:ea typeface="ＭＳ Ｐゴシック" pitchFamily="34" charset="-128"/>
              </a:rPr>
              <a:t>:Ubiquitäre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sichere</a:t>
            </a:r>
            <a:r>
              <a:rPr lang="en-US" sz="2400" dirty="0" smtClean="0">
                <a:ea typeface="ＭＳ Ｐゴシック" pitchFamily="34" charset="-128"/>
              </a:rPr>
              <a:t> ID-Token </a:t>
            </a:r>
            <a:r>
              <a:rPr lang="en-US" sz="2400" dirty="0" err="1" smtClean="0">
                <a:ea typeface="ＭＳ Ｐゴシック" pitchFamily="34" charset="-128"/>
              </a:rPr>
              <a:t>oder</a:t>
            </a:r>
            <a:r>
              <a:rPr lang="en-US" sz="2400" dirty="0" smtClean="0">
                <a:ea typeface="ＭＳ Ｐゴシック" pitchFamily="34" charset="-128"/>
              </a:rPr>
              <a:t>  </a:t>
            </a:r>
          </a:p>
          <a:p>
            <a:pPr marL="225425" lvl="1" indent="0" eaLnBrk="1" hangingPunct="1">
              <a:spcAft>
                <a:spcPts val="1200"/>
              </a:spcAft>
              <a:buClr>
                <a:schemeClr val="tx2"/>
              </a:buClr>
              <a:buNone/>
            </a:pP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smtClean="0">
                <a:ea typeface="ＭＳ Ｐゴシック" pitchFamily="34" charset="-128"/>
              </a:rPr>
              <a:t>                               </a:t>
            </a:r>
            <a:r>
              <a:rPr lang="en-US" sz="2400" dirty="0" err="1" smtClean="0">
                <a:ea typeface="ＭＳ Ｐゴシック" pitchFamily="34" charset="-128"/>
              </a:rPr>
              <a:t>Risikofaktor</a:t>
            </a:r>
            <a:r>
              <a:rPr lang="en-US" sz="2400" dirty="0" smtClean="0">
                <a:ea typeface="ＭＳ Ｐゴシック" pitchFamily="34" charset="-128"/>
              </a:rPr>
              <a:t>  Nr 1(bring your own device)?</a:t>
            </a:r>
          </a:p>
          <a:p>
            <a:pPr marL="225425" lvl="1" indent="0" eaLnBrk="1" hangingPunct="1"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a typeface="ＭＳ Ｐゴシック" pitchFamily="34" charset="-128"/>
              </a:rPr>
              <a:t>nPA</a:t>
            </a:r>
            <a:r>
              <a:rPr lang="en-US" sz="2400" dirty="0" smtClean="0">
                <a:solidFill>
                  <a:srgbClr val="0070C0"/>
                </a:solidFill>
                <a:ea typeface="ＭＳ Ｐゴシック" pitchFamily="34" charset="-128"/>
              </a:rPr>
              <a:t>: </a:t>
            </a:r>
            <a:r>
              <a:rPr lang="en-US" sz="2400" dirty="0" err="1" smtClean="0">
                <a:ea typeface="ＭＳ Ｐゴシック" pitchFamily="34" charset="-128"/>
              </a:rPr>
              <a:t>welche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Rolle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kann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er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spielen</a:t>
            </a:r>
            <a:r>
              <a:rPr lang="en-US" sz="2400" dirty="0" smtClean="0">
                <a:ea typeface="ＭＳ Ｐゴシック" pitchFamily="34" charset="-128"/>
              </a:rPr>
              <a:t>, was </a:t>
            </a:r>
            <a:r>
              <a:rPr lang="en-US" sz="2400" dirty="0" err="1" smtClean="0">
                <a:ea typeface="ＭＳ Ｐゴシック" pitchFamily="34" charset="-128"/>
              </a:rPr>
              <a:t>wird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benötigt</a:t>
            </a:r>
            <a:endParaRPr lang="en-US" sz="2400" dirty="0" smtClean="0">
              <a:ea typeface="ＭＳ Ｐゴシック" pitchFamily="34" charset="-128"/>
            </a:endParaRPr>
          </a:p>
          <a:p>
            <a:pPr marL="225425" lvl="1" indent="0" eaLnBrk="1" hangingPunct="1">
              <a:spcAft>
                <a:spcPts val="1200"/>
              </a:spcAft>
              <a:buClr>
                <a:schemeClr val="tx2"/>
              </a:buClr>
              <a:buNone/>
            </a:pPr>
            <a:r>
              <a:rPr lang="en-US" sz="2400" b="1" dirty="0" smtClean="0">
                <a:ea typeface="ＭＳ Ｐゴシック" pitchFamily="34" charset="-128"/>
              </a:rPr>
              <a:t>WS-</a:t>
            </a:r>
            <a:r>
              <a:rPr lang="en-US" sz="2400" b="1" dirty="0" err="1" smtClean="0">
                <a:ea typeface="ＭＳ Ｐゴシック" pitchFamily="34" charset="-128"/>
              </a:rPr>
              <a:t>Ziel</a:t>
            </a:r>
            <a:r>
              <a:rPr lang="en-US" sz="2400" b="1" dirty="0" smtClean="0">
                <a:ea typeface="ＭＳ Ｐゴシック" pitchFamily="34" charset="-128"/>
              </a:rPr>
              <a:t>: </a:t>
            </a:r>
            <a:r>
              <a:rPr lang="en-US" sz="2400" dirty="0" err="1" smtClean="0">
                <a:ea typeface="ＭＳ Ｐゴシック" pitchFamily="34" charset="-128"/>
              </a:rPr>
              <a:t>Diskussion</a:t>
            </a:r>
            <a:r>
              <a:rPr lang="en-US" sz="2400" dirty="0" smtClean="0">
                <a:ea typeface="ＭＳ Ｐゴシック" pitchFamily="34" charset="-128"/>
              </a:rPr>
              <a:t> und </a:t>
            </a:r>
            <a:r>
              <a:rPr lang="en-US" sz="2400" dirty="0" err="1" smtClean="0">
                <a:ea typeface="ＭＳ Ｐゴシック" pitchFamily="34" charset="-128"/>
              </a:rPr>
              <a:t>Erarbeiten</a:t>
            </a:r>
            <a:r>
              <a:rPr lang="en-US" sz="2400" dirty="0" smtClean="0">
                <a:ea typeface="ＭＳ Ｐゴシック" pitchFamily="34" charset="-128"/>
              </a:rPr>
              <a:t> von </a:t>
            </a:r>
            <a:r>
              <a:rPr lang="en-US" sz="2400" dirty="0" err="1" smtClean="0">
                <a:ea typeface="ＭＳ Ｐゴシック" pitchFamily="34" charset="-128"/>
              </a:rPr>
              <a:t>Empfehlungen</a:t>
            </a:r>
            <a:endParaRPr lang="en-US" sz="2400" dirty="0" smtClean="0">
              <a:ea typeface="ＭＳ Ｐゴシック" pitchFamily="34" charset="-128"/>
            </a:endParaRPr>
          </a:p>
          <a:p>
            <a:pPr marL="225425" lvl="1" indent="0" eaLnBrk="1" hangingPunct="1">
              <a:spcAft>
                <a:spcPts val="1200"/>
              </a:spcAft>
              <a:buClr>
                <a:schemeClr val="tx2"/>
              </a:buClr>
              <a:buNone/>
            </a:pPr>
            <a:endParaRPr lang="en-US" sz="2400" dirty="0" smtClean="0">
              <a:ea typeface="ＭＳ Ｐゴシック" pitchFamily="34" charset="-128"/>
            </a:endParaRPr>
          </a:p>
        </p:txBody>
      </p:sp>
      <p:pic>
        <p:nvPicPr>
          <p:cNvPr id="6" name="Picture 90" descr="F%FCr-DA_BMI_EPA_SCHLUESSELB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3748" y="578325"/>
            <a:ext cx="1489257" cy="98922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>
                <a:ea typeface="ＭＳ Ｐゴシック" pitchFamily="34" charset="-128"/>
              </a:rPr>
              <a:t>Workshop 2: </a:t>
            </a:r>
            <a:r>
              <a:rPr lang="de-DE" sz="2800" dirty="0" smtClean="0">
                <a:ea typeface="ＭＳ Ｐゴシック" pitchFamily="34" charset="-128"/>
              </a:rPr>
              <a:t>Sichere Dienste, Prozesse</a:t>
            </a:r>
            <a:br>
              <a:rPr lang="de-DE" sz="2800" dirty="0" smtClean="0">
                <a:ea typeface="ＭＳ Ｐゴシック" pitchFamily="34" charset="-128"/>
              </a:rPr>
            </a:br>
            <a:endParaRPr lang="de-DE" sz="2800" dirty="0" smtClean="0">
              <a:ea typeface="ＭＳ Ｐゴシック" pitchFamily="34" charset="-128"/>
            </a:endParaRPr>
          </a:p>
        </p:txBody>
      </p:sp>
      <p:sp>
        <p:nvSpPr>
          <p:cNvPr id="7170" name="Inhaltsplatzhalter 2"/>
          <p:cNvSpPr>
            <a:spLocks noGrp="1"/>
          </p:cNvSpPr>
          <p:nvPr>
            <p:ph idx="1"/>
          </p:nvPr>
        </p:nvSpPr>
        <p:spPr>
          <a:xfrm>
            <a:off x="286206" y="1732422"/>
            <a:ext cx="8480423" cy="3959225"/>
          </a:xfrm>
        </p:spPr>
        <p:txBody>
          <a:bodyPr/>
          <a:lstStyle/>
          <a:p>
            <a:pPr marL="225425" lvl="1" indent="0" eaLnBrk="1" hangingPunct="1">
              <a:lnSpc>
                <a:spcPct val="110000"/>
              </a:lnSpc>
              <a:spcAft>
                <a:spcPts val="0"/>
              </a:spcAft>
              <a:buClr>
                <a:schemeClr val="tx2"/>
              </a:buClr>
              <a:buNone/>
            </a:pPr>
            <a:r>
              <a:rPr lang="en-US" sz="2400" b="1" dirty="0" smtClean="0">
                <a:ea typeface="ＭＳ Ｐゴシック" pitchFamily="34" charset="-128"/>
              </a:rPr>
              <a:t>These: </a:t>
            </a:r>
            <a:r>
              <a:rPr lang="en-US" sz="2400" dirty="0" smtClean="0">
                <a:solidFill>
                  <a:srgbClr val="0070C0"/>
                </a:solidFill>
                <a:ea typeface="ＭＳ Ｐゴシック" pitchFamily="34" charset="-128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a typeface="ＭＳ Ｐゴシック" pitchFamily="34" charset="-128"/>
              </a:rPr>
              <a:t>Informationssicherheit</a:t>
            </a:r>
            <a:r>
              <a:rPr lang="en-US" sz="2400" dirty="0" smtClean="0">
                <a:solidFill>
                  <a:srgbClr val="0070C0"/>
                </a:solidFill>
                <a:ea typeface="ＭＳ Ｐゴシック" pitchFamily="34" charset="-128"/>
              </a:rPr>
              <a:t> in SAO/Cloud </a:t>
            </a:r>
            <a:r>
              <a:rPr lang="en-US" sz="2400" dirty="0" err="1" smtClean="0">
                <a:solidFill>
                  <a:srgbClr val="0070C0"/>
                </a:solidFill>
                <a:ea typeface="ＭＳ Ｐゴシック" pitchFamily="34" charset="-128"/>
              </a:rPr>
              <a:t>erfordert</a:t>
            </a:r>
            <a:r>
              <a:rPr lang="en-US" sz="2400" dirty="0" smtClean="0">
                <a:solidFill>
                  <a:srgbClr val="0070C0"/>
                </a:solidFill>
                <a:ea typeface="ＭＳ Ｐゴシック" pitchFamily="34" charset="-128"/>
              </a:rPr>
              <a:t>:</a:t>
            </a:r>
            <a:endParaRPr lang="en-US" sz="2400" dirty="0" smtClean="0">
              <a:solidFill>
                <a:srgbClr val="0070C0"/>
              </a:solidFill>
              <a:ea typeface="ＭＳ Ｐゴシック" pitchFamily="34" charset="-128"/>
            </a:endParaRPr>
          </a:p>
          <a:p>
            <a:pPr marL="225425" lvl="1" indent="0" eaLnBrk="1" hangingPunct="1">
              <a:lnSpc>
                <a:spcPct val="110000"/>
              </a:lnSpc>
              <a:spcAft>
                <a:spcPts val="0"/>
              </a:spcAft>
              <a:buClr>
                <a:schemeClr val="tx2"/>
              </a:buClr>
              <a:buNone/>
            </a:pPr>
            <a:r>
              <a:rPr lang="en-US" sz="2400" dirty="0" smtClean="0">
                <a:solidFill>
                  <a:srgbClr val="0070C0"/>
                </a:solidFill>
                <a:ea typeface="ＭＳ Ｐゴシック" pitchFamily="34" charset="-128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ea typeface="ＭＳ Ｐゴシック" pitchFamily="34" charset="-128"/>
              </a:rPr>
              <a:t>             </a:t>
            </a:r>
            <a:r>
              <a:rPr lang="en-US" sz="2400" dirty="0" err="1" smtClean="0">
                <a:solidFill>
                  <a:srgbClr val="0070C0"/>
                </a:solidFill>
                <a:ea typeface="ＭＳ Ｐゴシック" pitchFamily="34" charset="-128"/>
              </a:rPr>
              <a:t>Nutzungskontrolle</a:t>
            </a:r>
            <a:r>
              <a:rPr lang="en-US" sz="2400" dirty="0" smtClean="0">
                <a:solidFill>
                  <a:srgbClr val="0070C0"/>
                </a:solidFill>
                <a:ea typeface="ＭＳ Ｐゴシック" pitchFamily="34" charset="-128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ea typeface="ＭＳ Ｐゴシック" pitchFamily="34" charset="-128"/>
              </a:rPr>
              <a:t>Transkationssicherheit</a:t>
            </a:r>
            <a:r>
              <a:rPr lang="en-US" sz="2400" dirty="0" smtClean="0">
                <a:solidFill>
                  <a:srgbClr val="0070C0"/>
                </a:solidFill>
                <a:ea typeface="ＭＳ Ｐゴシック" pitchFamily="34" charset="-128"/>
              </a:rPr>
              <a:t>!</a:t>
            </a:r>
          </a:p>
          <a:p>
            <a:pPr marL="225425" lvl="1" indent="0" eaLnBrk="1" hangingPunct="1">
              <a:spcAft>
                <a:spcPts val="1200"/>
              </a:spcAft>
              <a:buClr>
                <a:schemeClr val="tx2"/>
              </a:buClr>
              <a:buNone/>
            </a:pPr>
            <a:r>
              <a:rPr lang="en-US" sz="2400" b="1" dirty="0" err="1" smtClean="0">
                <a:ea typeface="ＭＳ Ｐゴシック" pitchFamily="34" charset="-128"/>
              </a:rPr>
              <a:t>Fragen</a:t>
            </a:r>
            <a:r>
              <a:rPr lang="en-US" sz="2400" b="1" dirty="0" smtClean="0">
                <a:ea typeface="ＭＳ Ｐゴシック" pitchFamily="34" charset="-128"/>
              </a:rPr>
              <a:t>:</a:t>
            </a:r>
          </a:p>
          <a:p>
            <a:pPr marL="225425" lvl="1" indent="0" eaLnBrk="1" hangingPunct="1">
              <a:lnSpc>
                <a:spcPct val="110000"/>
              </a:lnSpc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Wie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ist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der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a typeface="ＭＳ Ｐゴシック" pitchFamily="34" charset="-128"/>
              </a:rPr>
              <a:t>Paradigmenwechsel</a:t>
            </a:r>
            <a:r>
              <a:rPr lang="en-US" sz="2400" dirty="0" smtClean="0">
                <a:solidFill>
                  <a:srgbClr val="0070C0"/>
                </a:solidFill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ökonomisch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umsetzbar</a:t>
            </a:r>
            <a:r>
              <a:rPr lang="en-US" sz="2400" dirty="0" smtClean="0">
                <a:ea typeface="ＭＳ Ｐゴシック" pitchFamily="34" charset="-128"/>
              </a:rPr>
              <a:t>?</a:t>
            </a:r>
          </a:p>
          <a:p>
            <a:pPr marL="225425" lvl="1" indent="0" eaLnBrk="1" hangingPunct="1">
              <a:lnSpc>
                <a:spcPct val="110000"/>
              </a:lnSpc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de-DE" sz="2400" dirty="0" smtClean="0"/>
              <a:t>Welche </a:t>
            </a:r>
            <a:r>
              <a:rPr lang="de-DE" sz="2400" dirty="0" smtClean="0">
                <a:solidFill>
                  <a:srgbClr val="0070C0"/>
                </a:solidFill>
              </a:rPr>
              <a:t>vertrauenswürdigen, einfach nutzbaren </a:t>
            </a:r>
            <a:r>
              <a:rPr lang="de-DE" sz="2400" dirty="0" smtClean="0"/>
              <a:t>Dienste </a:t>
            </a:r>
          </a:p>
          <a:p>
            <a:pPr marL="225425" lvl="1" indent="0" eaLnBrk="1" hangingPunct="1">
              <a:lnSpc>
                <a:spcPct val="110000"/>
              </a:lnSpc>
              <a:spcAft>
                <a:spcPts val="0"/>
              </a:spcAft>
              <a:buClr>
                <a:schemeClr val="tx2"/>
              </a:buClr>
              <a:buNone/>
            </a:pPr>
            <a:r>
              <a:rPr lang="de-DE" sz="2400" dirty="0" smtClean="0"/>
              <a:t>   sind </a:t>
            </a:r>
            <a:r>
              <a:rPr lang="de-DE" sz="2400" dirty="0" smtClean="0"/>
              <a:t>ein Business Case: </a:t>
            </a:r>
            <a:r>
              <a:rPr lang="de-DE" sz="2400" dirty="0" smtClean="0"/>
              <a:t>ID-Service? DRM-Service?</a:t>
            </a:r>
          </a:p>
          <a:p>
            <a:pPr marL="225425" lvl="1" indent="0" eaLnBrk="1" hangingPunct="1">
              <a:lnSpc>
                <a:spcPct val="110000"/>
              </a:lnSpc>
              <a:spcAft>
                <a:spcPts val="0"/>
              </a:spcAft>
              <a:buClr>
                <a:schemeClr val="tx2"/>
              </a:buClr>
              <a:buNone/>
            </a:pPr>
            <a:r>
              <a:rPr lang="de-DE" sz="2400" dirty="0" smtClean="0"/>
              <a:t>   </a:t>
            </a:r>
            <a:r>
              <a:rPr lang="de-DE" sz="2400" dirty="0" err="1" smtClean="0"/>
              <a:t>Health-checker</a:t>
            </a:r>
            <a:r>
              <a:rPr lang="de-DE" sz="2400" dirty="0" smtClean="0"/>
              <a:t> für </a:t>
            </a:r>
            <a:r>
              <a:rPr lang="de-DE" sz="2400" dirty="0" err="1" smtClean="0"/>
              <a:t>Apps</a:t>
            </a:r>
            <a:r>
              <a:rPr lang="de-DE" sz="2400" dirty="0" smtClean="0"/>
              <a:t>, mobile Plattformen </a:t>
            </a:r>
            <a:r>
              <a:rPr lang="de-DE" sz="2400" dirty="0" smtClean="0"/>
              <a:t>etc</a:t>
            </a:r>
            <a:r>
              <a:rPr lang="de-DE" sz="2400" dirty="0" smtClean="0"/>
              <a:t>.</a:t>
            </a:r>
            <a:endParaRPr lang="de-DE" sz="2400" dirty="0" smtClean="0"/>
          </a:p>
          <a:p>
            <a:pPr marL="225425" lvl="1" indent="0" eaLnBrk="1" hangingPunct="1">
              <a:lnSpc>
                <a:spcPct val="110000"/>
              </a:lnSpc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de-DE" sz="2400" dirty="0" smtClean="0"/>
              <a:t> </a:t>
            </a:r>
            <a:r>
              <a:rPr lang="de-DE" sz="2400" dirty="0" smtClean="0"/>
              <a:t>Welche Konsequenzen hat die </a:t>
            </a:r>
            <a:r>
              <a:rPr lang="de-DE" sz="2400" dirty="0" err="1" smtClean="0">
                <a:solidFill>
                  <a:srgbClr val="0070C0"/>
                </a:solidFill>
              </a:rPr>
              <a:t>Consumerization</a:t>
            </a:r>
            <a:r>
              <a:rPr lang="de-DE" sz="2400" dirty="0" smtClean="0">
                <a:solidFill>
                  <a:srgbClr val="0070C0"/>
                </a:solidFill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</a:rPr>
              <a:t>of</a:t>
            </a:r>
            <a:r>
              <a:rPr lang="de-DE" sz="2400" dirty="0" smtClean="0">
                <a:solidFill>
                  <a:srgbClr val="0070C0"/>
                </a:solidFill>
              </a:rPr>
              <a:t> IT?</a:t>
            </a:r>
            <a:endParaRPr lang="de-DE" sz="2400" dirty="0" smtClean="0"/>
          </a:p>
          <a:p>
            <a:pPr marL="225425" lvl="1" indent="0" eaLnBrk="1" hangingPunct="1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de-DE" sz="2400" dirty="0" smtClean="0"/>
              <a:t> </a:t>
            </a:r>
            <a:r>
              <a:rPr lang="de-DE" sz="2400" dirty="0" smtClean="0"/>
              <a:t>Benötigt man </a:t>
            </a:r>
            <a:r>
              <a:rPr lang="de-DE" sz="2400" dirty="0" smtClean="0">
                <a:solidFill>
                  <a:srgbClr val="0070C0"/>
                </a:solidFill>
              </a:rPr>
              <a:t>Haftungsregeln</a:t>
            </a:r>
            <a:r>
              <a:rPr lang="de-DE" sz="2400" dirty="0" smtClean="0"/>
              <a:t>, um Sicherheit zu erhöhen? </a:t>
            </a:r>
          </a:p>
          <a:p>
            <a:pPr marL="225425" lvl="1" indent="0" eaLnBrk="1" hangingPunct="1">
              <a:lnSpc>
                <a:spcPct val="110000"/>
              </a:lnSpc>
              <a:spcAft>
                <a:spcPts val="0"/>
              </a:spcAft>
              <a:buClr>
                <a:schemeClr val="tx2"/>
              </a:buClr>
              <a:buNone/>
            </a:pPr>
            <a:r>
              <a:rPr lang="en-US" sz="2400" b="1" dirty="0" smtClean="0">
                <a:ea typeface="ＭＳ Ｐゴシック" pitchFamily="34" charset="-128"/>
              </a:rPr>
              <a:t>WS-</a:t>
            </a:r>
            <a:r>
              <a:rPr lang="en-US" sz="2400" b="1" dirty="0" err="1" smtClean="0">
                <a:ea typeface="ＭＳ Ｐゴシック" pitchFamily="34" charset="-128"/>
              </a:rPr>
              <a:t>Ziel</a:t>
            </a:r>
            <a:r>
              <a:rPr lang="en-US" sz="2400" b="1" dirty="0" smtClean="0">
                <a:ea typeface="ＭＳ Ｐゴシック" pitchFamily="34" charset="-128"/>
              </a:rPr>
              <a:t>: 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Bedrohungen</a:t>
            </a:r>
            <a:r>
              <a:rPr lang="en-US" sz="2400" dirty="0" smtClean="0">
                <a:ea typeface="ＭＳ Ｐゴシック" pitchFamily="34" charset="-128"/>
              </a:rPr>
              <a:t>, </a:t>
            </a:r>
            <a:r>
              <a:rPr lang="en-US" sz="2400" dirty="0" err="1" smtClean="0">
                <a:ea typeface="ＭＳ Ｐゴシック" pitchFamily="34" charset="-128"/>
              </a:rPr>
              <a:t>Lösungsansätze</a:t>
            </a:r>
            <a:r>
              <a:rPr lang="en-US" sz="2400" dirty="0" smtClean="0">
                <a:ea typeface="ＭＳ Ｐゴシック" pitchFamily="34" charset="-128"/>
              </a:rPr>
              <a:t> &amp; </a:t>
            </a:r>
            <a:r>
              <a:rPr lang="en-US" sz="2400" dirty="0" err="1" smtClean="0">
                <a:ea typeface="ＭＳ Ｐゴシック" pitchFamily="34" charset="-128"/>
              </a:rPr>
              <a:t>Empfehlungen</a:t>
            </a:r>
            <a:endParaRPr lang="en-US" sz="2400" dirty="0" smtClean="0">
              <a:ea typeface="ＭＳ Ｐゴシック" pitchFamily="34" charset="-128"/>
            </a:endParaRPr>
          </a:p>
          <a:p>
            <a:pPr marL="225425" lvl="1" indent="0" eaLnBrk="1" hangingPunct="1">
              <a:spcAft>
                <a:spcPts val="1200"/>
              </a:spcAft>
              <a:buClr>
                <a:schemeClr val="tx2"/>
              </a:buClr>
              <a:buNone/>
            </a:pPr>
            <a:endParaRPr lang="en-US" sz="2400" dirty="0" smtClean="0">
              <a:ea typeface="ＭＳ Ｐゴシック" pitchFamily="34" charset="-128"/>
            </a:endParaRPr>
          </a:p>
        </p:txBody>
      </p:sp>
      <p:pic>
        <p:nvPicPr>
          <p:cNvPr id="5" name="Grafik 1" descr="cloud-computing_w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1056" y="675753"/>
            <a:ext cx="1121405" cy="83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>
                <a:ea typeface="ＭＳ Ｐゴシック" pitchFamily="34" charset="-128"/>
              </a:rPr>
              <a:t>Workshop 3: Compliance</a:t>
            </a:r>
            <a:r>
              <a:rPr lang="de-DE" sz="2800" dirty="0" smtClean="0">
                <a:ea typeface="ＭＳ Ｐゴシック" pitchFamily="34" charset="-128"/>
              </a:rPr>
              <a:t/>
            </a:r>
            <a:br>
              <a:rPr lang="de-DE" sz="2800" dirty="0" smtClean="0">
                <a:ea typeface="ＭＳ Ｐゴシック" pitchFamily="34" charset="-128"/>
              </a:rPr>
            </a:br>
            <a:endParaRPr lang="de-DE" sz="2800" dirty="0" smtClean="0">
              <a:ea typeface="ＭＳ Ｐゴシック" pitchFamily="34" charset="-128"/>
            </a:endParaRPr>
          </a:p>
        </p:txBody>
      </p:sp>
      <p:sp>
        <p:nvSpPr>
          <p:cNvPr id="7170" name="Inhaltsplatzhalter 2"/>
          <p:cNvSpPr>
            <a:spLocks noGrp="1"/>
          </p:cNvSpPr>
          <p:nvPr>
            <p:ph idx="1"/>
          </p:nvPr>
        </p:nvSpPr>
        <p:spPr>
          <a:xfrm>
            <a:off x="286206" y="1732422"/>
            <a:ext cx="8248197" cy="3959225"/>
          </a:xfrm>
        </p:spPr>
        <p:txBody>
          <a:bodyPr/>
          <a:lstStyle/>
          <a:p>
            <a:pPr marL="225425" lvl="1" indent="0" eaLnBrk="1" hangingPunct="1">
              <a:lnSpc>
                <a:spcPct val="110000"/>
              </a:lnSpc>
              <a:spcAft>
                <a:spcPts val="0"/>
              </a:spcAft>
              <a:buClr>
                <a:schemeClr val="tx2"/>
              </a:buClr>
              <a:buNone/>
            </a:pPr>
            <a:r>
              <a:rPr lang="en-US" sz="2400" b="1" dirty="0" smtClean="0">
                <a:ea typeface="ＭＳ Ｐゴシック" pitchFamily="34" charset="-128"/>
              </a:rPr>
              <a:t>These: </a:t>
            </a:r>
            <a:r>
              <a:rPr lang="en-US" sz="2400" dirty="0" smtClean="0">
                <a:solidFill>
                  <a:srgbClr val="0070C0"/>
                </a:solidFill>
                <a:ea typeface="ＭＳ Ｐゴシック" pitchFamily="34" charset="-128"/>
              </a:rPr>
              <a:t>Cloud Computing </a:t>
            </a:r>
            <a:r>
              <a:rPr lang="en-US" sz="2400" dirty="0" err="1" smtClean="0">
                <a:solidFill>
                  <a:srgbClr val="0070C0"/>
                </a:solidFill>
                <a:ea typeface="ＭＳ Ｐゴシック" pitchFamily="34" charset="-128"/>
              </a:rPr>
              <a:t>kann</a:t>
            </a:r>
            <a:r>
              <a:rPr lang="en-US" sz="2400" dirty="0" smtClean="0">
                <a:solidFill>
                  <a:srgbClr val="0070C0"/>
                </a:solidFill>
                <a:ea typeface="ＭＳ Ｐゴシック" pitchFamily="34" charset="-128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a typeface="ＭＳ Ｐゴシック" pitchFamily="34" charset="-128"/>
              </a:rPr>
              <a:t>eine</a:t>
            </a:r>
            <a:r>
              <a:rPr lang="en-US" sz="2400" dirty="0" smtClean="0">
                <a:solidFill>
                  <a:srgbClr val="0070C0"/>
                </a:solidFill>
                <a:ea typeface="ＭＳ Ｐゴシック" pitchFamily="34" charset="-128"/>
              </a:rPr>
              <a:t> Security Enhancing  </a:t>
            </a:r>
          </a:p>
          <a:p>
            <a:pPr marL="225425" lvl="1" indent="0" eaLnBrk="1" hangingPunct="1">
              <a:lnSpc>
                <a:spcPct val="110000"/>
              </a:lnSpc>
              <a:spcAft>
                <a:spcPts val="0"/>
              </a:spcAft>
              <a:buClr>
                <a:schemeClr val="tx2"/>
              </a:buClr>
              <a:buNone/>
            </a:pPr>
            <a:r>
              <a:rPr lang="en-US" sz="2400" dirty="0" smtClean="0">
                <a:solidFill>
                  <a:srgbClr val="0070C0"/>
                </a:solidFill>
                <a:ea typeface="ＭＳ Ｐゴシック" pitchFamily="34" charset="-128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ea typeface="ＭＳ Ｐゴシック" pitchFamily="34" charset="-128"/>
              </a:rPr>
              <a:t>            Technology </a:t>
            </a:r>
            <a:r>
              <a:rPr lang="en-US" sz="2400" dirty="0" err="1" smtClean="0">
                <a:solidFill>
                  <a:srgbClr val="0070C0"/>
                </a:solidFill>
                <a:ea typeface="ＭＳ Ｐゴシック" pitchFamily="34" charset="-128"/>
              </a:rPr>
              <a:t>sein</a:t>
            </a:r>
            <a:r>
              <a:rPr lang="en-US" sz="2400" dirty="0" smtClean="0">
                <a:solidFill>
                  <a:srgbClr val="0070C0"/>
                </a:solidFill>
                <a:ea typeface="ＭＳ Ｐゴシック" pitchFamily="34" charset="-128"/>
              </a:rPr>
              <a:t>!</a:t>
            </a:r>
          </a:p>
          <a:p>
            <a:pPr marL="225425" lvl="1" indent="0" eaLnBrk="1" hangingPunct="1">
              <a:spcAft>
                <a:spcPts val="1200"/>
              </a:spcAft>
              <a:buClr>
                <a:schemeClr val="tx2"/>
              </a:buClr>
              <a:buNone/>
            </a:pPr>
            <a:r>
              <a:rPr lang="en-US" sz="2400" b="1" dirty="0" err="1" smtClean="0">
                <a:ea typeface="ＭＳ Ｐゴシック" pitchFamily="34" charset="-128"/>
              </a:rPr>
              <a:t>Fragen</a:t>
            </a:r>
            <a:r>
              <a:rPr lang="en-US" sz="2400" b="1" dirty="0" smtClean="0">
                <a:ea typeface="ＭＳ Ｐゴシック" pitchFamily="34" charset="-128"/>
              </a:rPr>
              <a:t>:</a:t>
            </a:r>
          </a:p>
          <a:p>
            <a:pPr marL="225425" lvl="1" indent="0" eaLnBrk="1" hangingPunct="1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de-DE" sz="2400" dirty="0" smtClean="0"/>
              <a:t>  Vertrauen ist gut, Kontrolle ist besser:  wie sieht eine </a:t>
            </a:r>
          </a:p>
          <a:p>
            <a:pPr marL="225425" lvl="1" indent="0" eaLnBrk="1" hangingPunct="1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None/>
            </a:pPr>
            <a:r>
              <a:rPr lang="de-DE" sz="2400" dirty="0" smtClean="0"/>
              <a:t>    geeignete, </a:t>
            </a:r>
            <a:r>
              <a:rPr lang="de-DE" sz="2400" dirty="0" smtClean="0">
                <a:solidFill>
                  <a:srgbClr val="0070C0"/>
                </a:solidFill>
              </a:rPr>
              <a:t>vertrauenswürdige Technologie  </a:t>
            </a:r>
            <a:r>
              <a:rPr lang="de-DE" sz="2400" dirty="0" smtClean="0"/>
              <a:t>hierfür aus?</a:t>
            </a:r>
          </a:p>
          <a:p>
            <a:pPr marL="225425" lvl="1" indent="0" eaLnBrk="1" hangingPunct="1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de-DE" sz="2400" b="1" dirty="0" smtClean="0">
                <a:ea typeface="ＭＳ Ｐゴシック" pitchFamily="34" charset="-128"/>
              </a:rPr>
              <a:t>  </a:t>
            </a:r>
            <a:r>
              <a:rPr lang="de-DE" sz="2400" dirty="0" smtClean="0">
                <a:ea typeface="ＭＳ Ｐゴシック" pitchFamily="34" charset="-128"/>
              </a:rPr>
              <a:t>Welche Rolle kann eine </a:t>
            </a:r>
            <a:r>
              <a:rPr lang="de-DE" sz="2400" dirty="0" smtClean="0">
                <a:solidFill>
                  <a:srgbClr val="0070C0"/>
                </a:solidFill>
                <a:ea typeface="ＭＳ Ｐゴシック" pitchFamily="34" charset="-128"/>
              </a:rPr>
              <a:t>Zertifizierung</a:t>
            </a:r>
            <a:r>
              <a:rPr lang="de-DE" sz="2400" dirty="0" smtClean="0">
                <a:ea typeface="ＭＳ Ｐゴシック" pitchFamily="34" charset="-128"/>
              </a:rPr>
              <a:t> spielen: Hürde </a:t>
            </a:r>
          </a:p>
          <a:p>
            <a:pPr marL="225425" lvl="1" indent="0" eaLnBrk="1" hangingPunct="1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None/>
            </a:pPr>
            <a:r>
              <a:rPr lang="de-DE" sz="2400" dirty="0" smtClean="0">
                <a:ea typeface="ＭＳ Ｐゴシック" pitchFamily="34" charset="-128"/>
              </a:rPr>
              <a:t> </a:t>
            </a:r>
            <a:r>
              <a:rPr lang="de-DE" sz="2400" dirty="0" smtClean="0">
                <a:ea typeface="ＭＳ Ｐゴシック" pitchFamily="34" charset="-128"/>
              </a:rPr>
              <a:t>   oder </a:t>
            </a:r>
            <a:r>
              <a:rPr lang="de-DE" sz="2400" dirty="0" err="1" smtClean="0">
                <a:ea typeface="ＭＳ Ｐゴシック" pitchFamily="34" charset="-128"/>
              </a:rPr>
              <a:t>Enabler</a:t>
            </a:r>
            <a:r>
              <a:rPr lang="de-DE" sz="2400" dirty="0" smtClean="0">
                <a:ea typeface="ＭＳ Ｐゴシック" pitchFamily="34" charset="-128"/>
              </a:rPr>
              <a:t>? </a:t>
            </a:r>
          </a:p>
          <a:p>
            <a:pPr marL="225425" lvl="1" indent="0" eaLnBrk="1" hangingPunct="1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de-DE" sz="2400" dirty="0" smtClean="0">
                <a:ea typeface="ＭＳ Ｐゴシック" pitchFamily="34" charset="-128"/>
              </a:rPr>
              <a:t> </a:t>
            </a:r>
            <a:r>
              <a:rPr lang="de-DE" sz="2400" dirty="0" smtClean="0">
                <a:ea typeface="ＭＳ Ｐゴシック" pitchFamily="34" charset="-128"/>
              </a:rPr>
              <a:t> Welche Konsequenz haben die neuen </a:t>
            </a:r>
            <a:r>
              <a:rPr lang="de-DE" sz="2400" dirty="0" smtClean="0">
                <a:solidFill>
                  <a:srgbClr val="0070C0"/>
                </a:solidFill>
                <a:ea typeface="ＭＳ Ｐゴシック" pitchFamily="34" charset="-128"/>
              </a:rPr>
              <a:t>EU-Privacy </a:t>
            </a:r>
          </a:p>
          <a:p>
            <a:pPr marL="225425" lvl="1" indent="0" eaLnBrk="1" hangingPunct="1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None/>
            </a:pPr>
            <a:r>
              <a:rPr lang="de-DE" sz="2400" dirty="0" smtClean="0">
                <a:solidFill>
                  <a:srgbClr val="0070C0"/>
                </a:solidFill>
                <a:ea typeface="ＭＳ Ｐゴシック" pitchFamily="34" charset="-128"/>
              </a:rPr>
              <a:t> </a:t>
            </a:r>
            <a:r>
              <a:rPr lang="de-DE" sz="2400" dirty="0" smtClean="0">
                <a:solidFill>
                  <a:srgbClr val="0070C0"/>
                </a:solidFill>
                <a:ea typeface="ＭＳ Ｐゴシック" pitchFamily="34" charset="-128"/>
              </a:rPr>
              <a:t>   Regelungen</a:t>
            </a:r>
            <a:r>
              <a:rPr lang="de-DE" sz="2400" dirty="0" smtClean="0">
                <a:ea typeface="ＭＳ Ｐゴシック" pitchFamily="34" charset="-128"/>
              </a:rPr>
              <a:t>, Meldepflichten: neue Prüfverfahren?</a:t>
            </a:r>
            <a:endParaRPr lang="de-DE" sz="2400" b="1" dirty="0" smtClean="0">
              <a:ea typeface="ＭＳ Ｐゴシック" pitchFamily="34" charset="-128"/>
            </a:endParaRPr>
          </a:p>
          <a:p>
            <a:pPr marL="225425" lvl="1" indent="0" eaLnBrk="1" hangingPunct="1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None/>
            </a:pPr>
            <a:r>
              <a:rPr lang="en-US" sz="2400" b="1" dirty="0" smtClean="0">
                <a:ea typeface="ＭＳ Ｐゴシック" pitchFamily="34" charset="-128"/>
              </a:rPr>
              <a:t>WS-</a:t>
            </a:r>
            <a:r>
              <a:rPr lang="en-US" sz="2400" b="1" dirty="0" err="1" smtClean="0">
                <a:ea typeface="ＭＳ Ｐゴシック" pitchFamily="34" charset="-128"/>
              </a:rPr>
              <a:t>Ziel</a:t>
            </a:r>
            <a:r>
              <a:rPr lang="en-US" sz="2400" b="1" dirty="0" smtClean="0">
                <a:ea typeface="ＭＳ Ｐゴシック" pitchFamily="34" charset="-128"/>
              </a:rPr>
              <a:t>: </a:t>
            </a:r>
            <a:r>
              <a:rPr lang="en-US" sz="2400" dirty="0" err="1" smtClean="0">
                <a:ea typeface="ＭＳ Ｐゴシック" pitchFamily="34" charset="-128"/>
              </a:rPr>
              <a:t>Diskussion</a:t>
            </a:r>
            <a:r>
              <a:rPr lang="en-US" sz="2400" dirty="0" smtClean="0">
                <a:ea typeface="ＭＳ Ｐゴシック" pitchFamily="34" charset="-128"/>
              </a:rPr>
              <a:t> von </a:t>
            </a:r>
            <a:r>
              <a:rPr lang="en-US" sz="2400" dirty="0" err="1" smtClean="0">
                <a:ea typeface="ＭＳ Ｐゴシック" pitchFamily="34" charset="-128"/>
              </a:rPr>
              <a:t>Lösungsen</a:t>
            </a:r>
            <a:r>
              <a:rPr lang="en-US" sz="2400" dirty="0" smtClean="0">
                <a:ea typeface="ＭＳ Ｐゴシック" pitchFamily="34" charset="-128"/>
              </a:rPr>
              <a:t> &amp; </a:t>
            </a:r>
            <a:r>
              <a:rPr lang="en-US" sz="2400" dirty="0" err="1" smtClean="0">
                <a:ea typeface="ＭＳ Ｐゴシック" pitchFamily="34" charset="-128"/>
              </a:rPr>
              <a:t>Empfehlungen</a:t>
            </a:r>
            <a:endParaRPr lang="en-US" sz="2400" dirty="0" smtClean="0">
              <a:ea typeface="ＭＳ Ｐゴシック" pitchFamily="34" charset="-128"/>
            </a:endParaRPr>
          </a:p>
          <a:p>
            <a:pPr marL="225425" lvl="1" indent="0" eaLnBrk="1" hangingPunct="1">
              <a:lnSpc>
                <a:spcPct val="120000"/>
              </a:lnSpc>
              <a:spcAft>
                <a:spcPts val="1200"/>
              </a:spcAft>
              <a:buClr>
                <a:schemeClr val="tx2"/>
              </a:buClr>
              <a:buNone/>
            </a:pPr>
            <a:endParaRPr lang="en-US" sz="2400" dirty="0" smtClean="0">
              <a:ea typeface="ＭＳ Ｐゴシック" pitchFamily="34" charset="-128"/>
            </a:endParaRPr>
          </a:p>
        </p:txBody>
      </p:sp>
      <p:pic>
        <p:nvPicPr>
          <p:cNvPr id="6" name="Picture 23"/>
          <p:cNvPicPr>
            <a:picLocks noChangeAspect="1" noChangeArrowheads="1"/>
          </p:cNvPicPr>
          <p:nvPr/>
        </p:nvPicPr>
        <p:blipFill>
          <a:blip r:embed="rId3" cstate="print"/>
          <a:srcRect l="4037" t="4955" r="8365" b="4955"/>
          <a:stretch>
            <a:fillRect/>
          </a:stretch>
        </p:blipFill>
        <p:spPr bwMode="auto">
          <a:xfrm>
            <a:off x="7314677" y="624116"/>
            <a:ext cx="1277781" cy="88537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>
                <a:ea typeface="ＭＳ Ｐゴシック" pitchFamily="34" charset="-128"/>
              </a:rPr>
              <a:t>Workshop-Session</a:t>
            </a:r>
            <a:r>
              <a:rPr lang="de-DE" sz="2800" dirty="0" smtClean="0">
                <a:ea typeface="ＭＳ Ｐゴシック" pitchFamily="34" charset="-128"/>
              </a:rPr>
              <a:t/>
            </a:r>
            <a:br>
              <a:rPr lang="de-DE" sz="2800" dirty="0" smtClean="0">
                <a:ea typeface="ＭＳ Ｐゴシック" pitchFamily="34" charset="-128"/>
              </a:rPr>
            </a:br>
            <a:endParaRPr lang="de-DE" sz="2800" dirty="0" smtClean="0">
              <a:ea typeface="ＭＳ Ｐゴシック" pitchFamily="34" charset="-128"/>
            </a:endParaRPr>
          </a:p>
        </p:txBody>
      </p:sp>
      <p:sp>
        <p:nvSpPr>
          <p:cNvPr id="7170" name="Inhaltsplatzhalter 2"/>
          <p:cNvSpPr>
            <a:spLocks noGrp="1"/>
          </p:cNvSpPr>
          <p:nvPr>
            <p:ph idx="1"/>
          </p:nvPr>
        </p:nvSpPr>
        <p:spPr>
          <a:xfrm>
            <a:off x="286206" y="1732422"/>
            <a:ext cx="8248197" cy="3959225"/>
          </a:xfrm>
        </p:spPr>
        <p:txBody>
          <a:bodyPr/>
          <a:lstStyle/>
          <a:p>
            <a:pPr marL="225425" lvl="1" indent="0" eaLnBrk="1" hangingPunct="1">
              <a:spcAft>
                <a:spcPts val="1200"/>
              </a:spcAft>
              <a:buClr>
                <a:schemeClr val="tx2"/>
              </a:buClr>
              <a:buNone/>
            </a:pPr>
            <a:r>
              <a:rPr lang="en-US" sz="2400" b="1" dirty="0" err="1" smtClean="0">
                <a:ea typeface="ＭＳ Ｐゴシック" pitchFamily="34" charset="-128"/>
              </a:rPr>
              <a:t>Unsere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ea typeface="ＭＳ Ｐゴシック" pitchFamily="34" charset="-128"/>
              </a:rPr>
              <a:t>Bitte</a:t>
            </a:r>
            <a:r>
              <a:rPr lang="en-US" sz="2400" b="1" dirty="0" smtClean="0">
                <a:ea typeface="ＭＳ Ｐゴシック" pitchFamily="34" charset="-128"/>
              </a:rPr>
              <a:t>:</a:t>
            </a:r>
          </a:p>
          <a:p>
            <a:pPr marL="225425" lvl="1" indent="0" eaLnBrk="1" hangingPunct="1">
              <a:spcAft>
                <a:spcPts val="1200"/>
              </a:spcAft>
              <a:buClr>
                <a:schemeClr val="tx2"/>
              </a:buClr>
              <a:buNone/>
            </a:pP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 smtClean="0">
                <a:ea typeface="ＭＳ Ｐゴシック" pitchFamily="34" charset="-128"/>
              </a:rPr>
              <a:t>           </a:t>
            </a:r>
            <a:r>
              <a:rPr lang="en-US" sz="2400" b="1" dirty="0" err="1" smtClean="0">
                <a:ea typeface="ＭＳ Ｐゴシック" pitchFamily="34" charset="-128"/>
              </a:rPr>
              <a:t>Nutzen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ea typeface="ＭＳ Ｐゴシック" pitchFamily="34" charset="-128"/>
              </a:rPr>
              <a:t>Sie</a:t>
            </a:r>
            <a:r>
              <a:rPr lang="en-US" sz="2400" b="1" dirty="0" smtClean="0">
                <a:ea typeface="ＭＳ Ｐゴシック" pitchFamily="34" charset="-128"/>
              </a:rPr>
              <a:t> die Workshops </a:t>
            </a:r>
            <a:r>
              <a:rPr lang="en-US" sz="2400" b="1" dirty="0" err="1" smtClean="0">
                <a:ea typeface="ＭＳ Ｐゴシック" pitchFamily="34" charset="-128"/>
              </a:rPr>
              <a:t>als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ea typeface="ＭＳ Ｐゴシック" pitchFamily="34" charset="-128"/>
              </a:rPr>
              <a:t>interaktive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ea typeface="ＭＳ Ｐゴシック" pitchFamily="34" charset="-128"/>
              </a:rPr>
              <a:t>Foren</a:t>
            </a:r>
            <a:r>
              <a:rPr lang="en-US" sz="2400" b="1" dirty="0" smtClean="0">
                <a:ea typeface="ＭＳ Ｐゴシック" pitchFamily="34" charset="-128"/>
              </a:rPr>
              <a:t>!</a:t>
            </a:r>
          </a:p>
          <a:p>
            <a:pPr marL="225425" lvl="1" indent="0" eaLnBrk="1" hangingPunct="1">
              <a:lnSpc>
                <a:spcPct val="110000"/>
              </a:lnSpc>
              <a:spcAft>
                <a:spcPts val="0"/>
              </a:spcAft>
              <a:buClr>
                <a:schemeClr val="tx2"/>
              </a:buClr>
              <a:buNone/>
            </a:pPr>
            <a:endParaRPr lang="de-DE" sz="2400" b="1" dirty="0" smtClean="0">
              <a:ea typeface="ＭＳ Ｐゴシック" pitchFamily="34" charset="-128"/>
            </a:endParaRPr>
          </a:p>
          <a:p>
            <a:pPr marL="225425" lvl="1" indent="0" eaLnBrk="1" hangingPunct="1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Bringen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Sie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Ihre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Sichten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smtClean="0">
                <a:ea typeface="ＭＳ Ｐゴシック" pitchFamily="34" charset="-128"/>
              </a:rPr>
              <a:t>auf </a:t>
            </a:r>
            <a:r>
              <a:rPr lang="en-US" sz="2400" dirty="0" err="1" smtClean="0">
                <a:solidFill>
                  <a:srgbClr val="0070C0"/>
                </a:solidFill>
                <a:ea typeface="ＭＳ Ｐゴシック" pitchFamily="34" charset="-128"/>
              </a:rPr>
              <a:t>Bedrohungen</a:t>
            </a:r>
            <a:r>
              <a:rPr lang="en-US" sz="2400" dirty="0" smtClean="0">
                <a:ea typeface="ＭＳ Ｐゴシック" pitchFamily="34" charset="-128"/>
              </a:rPr>
              <a:t> und </a:t>
            </a:r>
          </a:p>
          <a:p>
            <a:pPr marL="225425" lvl="1" indent="0" eaLnBrk="1" hangingPunct="1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None/>
            </a:pPr>
            <a:r>
              <a:rPr lang="en-US" sz="2400" dirty="0" smtClean="0">
                <a:solidFill>
                  <a:srgbClr val="0070C0"/>
                </a:solidFill>
                <a:ea typeface="ＭＳ Ｐゴシック" pitchFamily="34" charset="-128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ea typeface="ＭＳ Ｐゴシック" pitchFamily="34" charset="-128"/>
              </a:rPr>
              <a:t>  </a:t>
            </a:r>
            <a:r>
              <a:rPr lang="en-US" sz="2400" dirty="0" err="1" smtClean="0">
                <a:solidFill>
                  <a:srgbClr val="0070C0"/>
                </a:solidFill>
                <a:ea typeface="ＭＳ Ｐゴシック" pitchFamily="34" charset="-128"/>
              </a:rPr>
              <a:t>Handlungsbedarfe</a:t>
            </a:r>
            <a:r>
              <a:rPr lang="en-US" sz="2400" dirty="0" smtClean="0">
                <a:solidFill>
                  <a:srgbClr val="0070C0"/>
                </a:solidFill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bitte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aktiv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ein</a:t>
            </a:r>
            <a:r>
              <a:rPr lang="en-US" sz="2400" dirty="0" smtClean="0">
                <a:ea typeface="ＭＳ Ｐゴシック" pitchFamily="34" charset="-128"/>
              </a:rPr>
              <a:t>!</a:t>
            </a:r>
            <a:endParaRPr lang="en-US" sz="2400" dirty="0" smtClean="0">
              <a:ea typeface="ＭＳ Ｐゴシック" pitchFamily="34" charset="-128"/>
            </a:endParaRPr>
          </a:p>
          <a:p>
            <a:pPr marL="225425" lvl="1" indent="0" eaLnBrk="1" hangingPunct="1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Diskutieren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Sie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mit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uns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mögliche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a typeface="ＭＳ Ｐゴシック" pitchFamily="34" charset="-128"/>
              </a:rPr>
              <a:t>Lösungswege</a:t>
            </a:r>
            <a:r>
              <a:rPr lang="en-US" sz="2400" dirty="0" smtClean="0">
                <a:solidFill>
                  <a:srgbClr val="0070C0"/>
                </a:solidFill>
                <a:ea typeface="ＭＳ Ｐゴシック" pitchFamily="34" charset="-128"/>
              </a:rPr>
              <a:t> </a:t>
            </a:r>
            <a:r>
              <a:rPr lang="en-US" sz="2400" dirty="0" smtClean="0">
                <a:ea typeface="ＭＳ Ｐゴシック" pitchFamily="34" charset="-128"/>
              </a:rPr>
              <a:t>und</a:t>
            </a:r>
          </a:p>
          <a:p>
            <a:pPr marL="225425" lvl="1" indent="0" eaLnBrk="1" hangingPunct="1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Erarbeiten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Sie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mit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uns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a typeface="ＭＳ Ｐゴシック" pitchFamily="34" charset="-128"/>
              </a:rPr>
              <a:t>Handlungsempfehlungen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für</a:t>
            </a:r>
            <a:endParaRPr lang="en-US" sz="2400" dirty="0" smtClean="0">
              <a:ea typeface="ＭＳ Ｐゴシック" pitchFamily="34" charset="-128"/>
            </a:endParaRPr>
          </a:p>
          <a:p>
            <a:pPr marL="225425" lvl="1" indent="0" eaLnBrk="1" hangingPunct="1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None/>
            </a:pP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smtClean="0">
                <a:ea typeface="ＭＳ Ｐゴシック" pitchFamily="34" charset="-128"/>
              </a:rPr>
              <a:t>  </a:t>
            </a:r>
            <a:r>
              <a:rPr lang="en-US" sz="2400" dirty="0" err="1" smtClean="0">
                <a:ea typeface="ＭＳ Ｐゴシック" pitchFamily="34" charset="-128"/>
              </a:rPr>
              <a:t>Politik</a:t>
            </a:r>
            <a:r>
              <a:rPr lang="en-US" sz="2400" dirty="0" smtClean="0">
                <a:ea typeface="ＭＳ Ｐゴシック" pitchFamily="34" charset="-128"/>
              </a:rPr>
              <a:t>, </a:t>
            </a:r>
            <a:r>
              <a:rPr lang="en-US" sz="2400" dirty="0" err="1" smtClean="0">
                <a:ea typeface="ＭＳ Ｐゴシック" pitchFamily="34" charset="-128"/>
              </a:rPr>
              <a:t>Unternehmen</a:t>
            </a:r>
            <a:r>
              <a:rPr lang="en-US" sz="2400" dirty="0" smtClean="0">
                <a:ea typeface="ＭＳ Ｐゴシック" pitchFamily="34" charset="-128"/>
              </a:rPr>
              <a:t> und </a:t>
            </a:r>
            <a:r>
              <a:rPr lang="en-US" sz="2400" dirty="0" err="1" smtClean="0">
                <a:ea typeface="ＭＳ Ｐゴシック" pitchFamily="34" charset="-128"/>
              </a:rPr>
              <a:t>Wissenschaft</a:t>
            </a:r>
            <a:r>
              <a:rPr lang="en-US" sz="2400" dirty="0" smtClean="0">
                <a:ea typeface="ＭＳ Ｐゴシック" pitchFamily="34" charset="-128"/>
              </a:rPr>
              <a:t>!</a:t>
            </a:r>
            <a:endParaRPr lang="en-US" sz="2400" dirty="0" smtClean="0">
              <a:ea typeface="ＭＳ Ｐゴシック" pitchFamily="34" charset="-128"/>
            </a:endParaRPr>
          </a:p>
          <a:p>
            <a:pPr marL="225425" lvl="1" indent="0" eaLnBrk="1" hangingPunct="1">
              <a:lnSpc>
                <a:spcPct val="120000"/>
              </a:lnSpc>
              <a:spcAft>
                <a:spcPts val="1200"/>
              </a:spcAft>
              <a:buClr>
                <a:schemeClr val="tx2"/>
              </a:buClr>
              <a:buNone/>
            </a:pPr>
            <a:endParaRPr lang="en-US" sz="2400" dirty="0" smtClean="0">
              <a:ea typeface="ＭＳ Ｐゴシック" pitchFamily="34" charset="-128"/>
            </a:endParaRPr>
          </a:p>
        </p:txBody>
      </p:sp>
      <p:pic>
        <p:nvPicPr>
          <p:cNvPr id="6" name="Picture 23"/>
          <p:cNvPicPr>
            <a:picLocks noChangeAspect="1" noChangeArrowheads="1"/>
          </p:cNvPicPr>
          <p:nvPr/>
        </p:nvPicPr>
        <p:blipFill>
          <a:blip r:embed="rId3" cstate="print"/>
          <a:srcRect l="4037" t="4955" r="8365" b="4955"/>
          <a:stretch>
            <a:fillRect/>
          </a:stretch>
        </p:blipFill>
        <p:spPr bwMode="auto">
          <a:xfrm>
            <a:off x="6951819" y="609602"/>
            <a:ext cx="1364867" cy="945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5" name="Grafik 1" descr="cloud-computing_w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1593" y="574152"/>
            <a:ext cx="1359150" cy="95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0" descr="F%FCr-DA_BMI_EPA_SCHLUESSELB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5463" y="563811"/>
            <a:ext cx="1489257" cy="98922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FFFFFF"/>
      </a:accent3>
      <a:accent4>
        <a:srgbClr val="000000"/>
      </a:accent4>
      <a:accent5>
        <a:srgbClr val="F3B9AA"/>
      </a:accent5>
      <a:accent6>
        <a:srgbClr val="006384"/>
      </a:accent6>
      <a:hlink>
        <a:srgbClr val="25BAE2"/>
      </a:hlink>
      <a:folHlink>
        <a:srgbClr val="B1C800"/>
      </a:folHlink>
    </a:clrScheme>
    <a:fontScheme name="Standarddesign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FFFFFF"/>
      </a:accent3>
      <a:accent4>
        <a:srgbClr val="000000"/>
      </a:accent4>
      <a:accent5>
        <a:srgbClr val="F3B9AA"/>
      </a:accent5>
      <a:accent6>
        <a:srgbClr val="006384"/>
      </a:accent6>
      <a:hlink>
        <a:srgbClr val="25BAE2"/>
      </a:hlink>
      <a:folHlink>
        <a:srgbClr val="B1C800"/>
      </a:folHlink>
    </a:clrScheme>
    <a:fontScheme name="1_Standarddesign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andarddesign">
  <a:themeElements>
    <a:clrScheme name="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FFFFFF"/>
      </a:accent3>
      <a:accent4>
        <a:srgbClr val="000000"/>
      </a:accent4>
      <a:accent5>
        <a:srgbClr val="F3B9AA"/>
      </a:accent5>
      <a:accent6>
        <a:srgbClr val="006384"/>
      </a:accent6>
      <a:hlink>
        <a:srgbClr val="25BAE2"/>
      </a:hlink>
      <a:folHlink>
        <a:srgbClr val="B1C800"/>
      </a:folHlink>
    </a:clrScheme>
    <a:fontScheme name="1_Standarddesign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Microsoft Office PowerPoint</Application>
  <PresentationFormat>Bildschirmpräsentation (4:3)</PresentationFormat>
  <Paragraphs>99</Paragraphs>
  <Slides>8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Standarddesign</vt:lpstr>
      <vt:lpstr>1_Standarddesign</vt:lpstr>
      <vt:lpstr>2_Standarddesign</vt:lpstr>
      <vt:lpstr>Sicherheit im Internet Sichere Identität, sichere Dienste und Compliance</vt:lpstr>
      <vt:lpstr>Folie 2</vt:lpstr>
      <vt:lpstr>Folie 3</vt:lpstr>
      <vt:lpstr>Folie 4</vt:lpstr>
      <vt:lpstr>Workshop 1: Sichere Identitäten  </vt:lpstr>
      <vt:lpstr>Workshop 2: Sichere Dienste, Prozesse </vt:lpstr>
      <vt:lpstr>Workshop 3: Compliance </vt:lpstr>
      <vt:lpstr>Workshop-Session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"KLIMALA programmierung"</dc:creator>
  <cp:lastModifiedBy>Eckert</cp:lastModifiedBy>
  <cp:revision>328</cp:revision>
  <cp:lastPrinted>2009-07-31T14:30:32Z</cp:lastPrinted>
  <dcterms:created xsi:type="dcterms:W3CDTF">2009-05-22T06:46:16Z</dcterms:created>
  <dcterms:modified xsi:type="dcterms:W3CDTF">2012-03-29T05:55:46Z</dcterms:modified>
</cp:coreProperties>
</file>