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82" r:id="rId7"/>
    <p:sldMasterId id="2147483691" r:id="rId8"/>
  </p:sldMasterIdLst>
  <p:notesMasterIdLst>
    <p:notesMasterId r:id="rId24"/>
  </p:notesMasterIdLst>
  <p:sldIdLst>
    <p:sldId id="257" r:id="rId9"/>
    <p:sldId id="315" r:id="rId10"/>
    <p:sldId id="307" r:id="rId11"/>
    <p:sldId id="308" r:id="rId12"/>
    <p:sldId id="309" r:id="rId13"/>
    <p:sldId id="316" r:id="rId14"/>
    <p:sldId id="317" r:id="rId15"/>
    <p:sldId id="311" r:id="rId16"/>
    <p:sldId id="312" r:id="rId17"/>
    <p:sldId id="313" r:id="rId18"/>
    <p:sldId id="314" r:id="rId19"/>
    <p:sldId id="262" r:id="rId20"/>
    <p:sldId id="286" r:id="rId21"/>
    <p:sldId id="283" r:id="rId22"/>
    <p:sldId id="318" r:id="rId23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7" autoAdjust="0"/>
  </p:normalViewPr>
  <p:slideViewPr>
    <p:cSldViewPr>
      <p:cViewPr varScale="1">
        <p:scale>
          <a:sx n="107" d="100"/>
          <a:sy n="107" d="100"/>
        </p:scale>
        <p:origin x="-792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D8352-E3C8-4554-B359-793BD9F11EF1}" type="datetimeFigureOut">
              <a:rPr lang="en-US" smtClean="0"/>
              <a:t>10/01/2013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E6631-23A7-4071-A76B-DCE6926F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5996-F446-43CA-BB10-71AE2A864C5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75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6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7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spc="-90" dirty="0" smtClean="0">
              <a:solidFill>
                <a:srgbClr val="161615"/>
              </a:solidFill>
              <a:latin typeface="+mn-lt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72E9-885B-D045-A839-FCC8182452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8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72E9-885B-D045-A839-FCC8182452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2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72E9-885B-D045-A839-FCC818245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72E9-885B-D045-A839-FCC818245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7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0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72E9-885B-D045-A839-FCC8182452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72E9-885B-D045-A839-FCC8182452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3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5716-D24E-4FC4-B470-2C33324D5CA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9" tIns="34289" rIns="3428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57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1582157"/>
            <a:ext cx="7680340" cy="747897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2569371"/>
            <a:ext cx="7680340" cy="37394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085852"/>
            <a:ext cx="4076210" cy="8838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37" indent="0">
              <a:buNone/>
              <a:defRPr sz="2000" b="1"/>
            </a:lvl2pPr>
            <a:lvl3pPr marL="912876" indent="0">
              <a:buNone/>
              <a:defRPr sz="1800" b="1"/>
            </a:lvl3pPr>
            <a:lvl4pPr marL="1369315" indent="0">
              <a:buNone/>
              <a:defRPr sz="1600" b="1"/>
            </a:lvl4pPr>
            <a:lvl5pPr marL="1825752" indent="0">
              <a:buNone/>
              <a:defRPr sz="1600" b="1"/>
            </a:lvl5pPr>
            <a:lvl6pPr marL="2282191" indent="0">
              <a:buNone/>
              <a:defRPr sz="1600" b="1"/>
            </a:lvl6pPr>
            <a:lvl7pPr marL="2738629" indent="0">
              <a:buNone/>
              <a:defRPr sz="1600" b="1"/>
            </a:lvl7pPr>
            <a:lvl8pPr marL="3195066" indent="0">
              <a:buNone/>
              <a:defRPr sz="1600" b="1"/>
            </a:lvl8pPr>
            <a:lvl9pPr marL="36515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051243"/>
            <a:ext cx="4084187" cy="457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57" indent="-285274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57" indent="-171165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76" indent="-171165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41" indent="-171165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5143500"/>
          </a:xfrm>
        </p:spPr>
        <p:txBody>
          <a:bodyPr lIns="136955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390627" y="4799668"/>
            <a:ext cx="420624" cy="164592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7" name="Picture 6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190"/>
            <a:ext cx="4491017" cy="51435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462604"/>
            <a:ext cx="3925323" cy="962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37" indent="0">
              <a:buNone/>
              <a:defRPr sz="2000" b="1"/>
            </a:lvl2pPr>
            <a:lvl3pPr marL="912876" indent="0">
              <a:buNone/>
              <a:defRPr sz="1800" b="1"/>
            </a:lvl3pPr>
            <a:lvl4pPr marL="1369315" indent="0">
              <a:buNone/>
              <a:defRPr sz="1600" b="1"/>
            </a:lvl4pPr>
            <a:lvl5pPr marL="1825752" indent="0">
              <a:buNone/>
              <a:defRPr sz="1600" b="1"/>
            </a:lvl5pPr>
            <a:lvl6pPr marL="2282191" indent="0">
              <a:buNone/>
              <a:defRPr sz="1600" b="1"/>
            </a:lvl6pPr>
            <a:lvl7pPr marL="2738629" indent="0">
              <a:buNone/>
              <a:defRPr sz="1600" b="1"/>
            </a:lvl7pPr>
            <a:lvl8pPr marL="3195066" indent="0">
              <a:buNone/>
              <a:defRPr sz="1600" b="1"/>
            </a:lvl8pPr>
            <a:lvl9pPr marL="36515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516734"/>
            <a:ext cx="4114628" cy="2492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57" indent="-285274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57" indent="-171165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76" indent="-171165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41" indent="-171165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425181"/>
            <a:ext cx="3942610" cy="461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57" indent="-285274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57" indent="-171165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76" indent="-171165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41" indent="-171165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83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5143500"/>
          </a:xfrm>
        </p:spPr>
        <p:txBody>
          <a:bodyPr lIns="136955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4666084" cy="51435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085852"/>
            <a:ext cx="4076210" cy="8838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37" indent="0">
              <a:buNone/>
              <a:defRPr sz="2000" b="1"/>
            </a:lvl2pPr>
            <a:lvl3pPr marL="912876" indent="0">
              <a:buNone/>
              <a:defRPr sz="1800" b="1"/>
            </a:lvl3pPr>
            <a:lvl4pPr marL="1369315" indent="0">
              <a:buNone/>
              <a:defRPr sz="1600" b="1"/>
            </a:lvl4pPr>
            <a:lvl5pPr marL="1825752" indent="0">
              <a:buNone/>
              <a:defRPr sz="1600" b="1"/>
            </a:lvl5pPr>
            <a:lvl6pPr marL="2282191" indent="0">
              <a:buNone/>
              <a:defRPr sz="1600" b="1"/>
            </a:lvl6pPr>
            <a:lvl7pPr marL="2738629" indent="0">
              <a:buNone/>
              <a:defRPr sz="1600" b="1"/>
            </a:lvl7pPr>
            <a:lvl8pPr marL="3195066" indent="0">
              <a:buNone/>
              <a:defRPr sz="1600" b="1"/>
            </a:lvl8pPr>
            <a:lvl9pPr marL="36515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051243"/>
            <a:ext cx="4084187" cy="457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57" indent="-285274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57" indent="-171165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76" indent="-171165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41" indent="-171165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16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51435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085852"/>
            <a:ext cx="4076210" cy="8838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37" indent="0">
              <a:buNone/>
              <a:defRPr sz="2000" b="1"/>
            </a:lvl2pPr>
            <a:lvl3pPr marL="912876" indent="0">
              <a:buNone/>
              <a:defRPr sz="1800" b="1"/>
            </a:lvl3pPr>
            <a:lvl4pPr marL="1369315" indent="0">
              <a:buNone/>
              <a:defRPr sz="1600" b="1"/>
            </a:lvl4pPr>
            <a:lvl5pPr marL="1825752" indent="0">
              <a:buNone/>
              <a:defRPr sz="1600" b="1"/>
            </a:lvl5pPr>
            <a:lvl6pPr marL="2282191" indent="0">
              <a:buNone/>
              <a:defRPr sz="1600" b="1"/>
            </a:lvl6pPr>
            <a:lvl7pPr marL="2738629" indent="0">
              <a:buNone/>
              <a:defRPr sz="1600" b="1"/>
            </a:lvl7pPr>
            <a:lvl8pPr marL="3195066" indent="0">
              <a:buNone/>
              <a:defRPr sz="1600" b="1"/>
            </a:lvl8pPr>
            <a:lvl9pPr marL="36515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051243"/>
            <a:ext cx="4084187" cy="457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57" indent="-285274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57" indent="-171165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76" indent="-171165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41" indent="-171165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5143500"/>
          </a:xfrm>
        </p:spPr>
        <p:txBody>
          <a:bodyPr lIns="136955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390627" y="4799668"/>
            <a:ext cx="420624" cy="164592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6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642940"/>
            <a:ext cx="9144000" cy="384333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018543"/>
            <a:ext cx="8366321" cy="2147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3257554"/>
            <a:ext cx="8366321" cy="353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95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610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390627" y="4799668"/>
            <a:ext cx="420624" cy="164592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3" name="Picture 2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15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866956"/>
            <a:ext cx="9144000" cy="4276545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52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085853"/>
            <a:ext cx="8366321" cy="149117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390627" y="4799668"/>
            <a:ext cx="420624" cy="164592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7" name="Picture 6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07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171453"/>
            <a:ext cx="8366321" cy="498598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085849"/>
            <a:ext cx="8363938" cy="153272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4679160"/>
            <a:ext cx="9144001" cy="464344"/>
          </a:xfrm>
          <a:prstGeom prst="rect">
            <a:avLst/>
          </a:prstGeom>
          <a:solidFill>
            <a:srgbClr val="FFFF99"/>
          </a:solidFill>
        </p:spPr>
        <p:txBody>
          <a:bodyPr wrap="square" lIns="114125" tIns="57062" rIns="114125" bIns="57062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50170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085853"/>
            <a:ext cx="4047274" cy="1846660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89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2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085853"/>
            <a:ext cx="4047274" cy="1846660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2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65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72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994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400481"/>
            <a:ext cx="8363938" cy="914096"/>
          </a:xfrm>
        </p:spPr>
        <p:txBody>
          <a:bodyPr lIns="68579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2881538"/>
            <a:ext cx="7680340" cy="346249"/>
          </a:xfrm>
        </p:spPr>
        <p:txBody>
          <a:bodyPr lIns="95248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750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72878"/>
            <a:ext cx="8229600" cy="472202"/>
          </a:xfrm>
          <a:prstGeom prst="rect">
            <a:avLst/>
          </a:prstGeom>
        </p:spPr>
        <p:txBody>
          <a:bodyPr vert="horz"/>
          <a:lstStyle>
            <a:lvl1pPr marL="0" algn="ctr" defTabSz="342892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189" y="4739642"/>
            <a:ext cx="470853" cy="400289"/>
          </a:xfrm>
          <a:prstGeom prst="rect">
            <a:avLst/>
          </a:prstGeom>
        </p:spPr>
        <p:txBody>
          <a:bodyPr anchor="ctr"/>
          <a:lstStyle>
            <a:lvl1pPr>
              <a:defRPr sz="900" b="1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fld id="{A33765F2-1C82-864E-97D6-0CCE9ECAF3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1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 Whit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187" y="205979"/>
            <a:ext cx="8683626" cy="427428"/>
          </a:xfrm>
          <a:prstGeom prst="rect">
            <a:avLst/>
          </a:prstGeom>
        </p:spPr>
        <p:txBody>
          <a:bodyPr/>
          <a:lstStyle>
            <a:lvl1pPr algn="l">
              <a:defRPr sz="2100" baseline="0">
                <a:solidFill>
                  <a:srgbClr val="0983AD"/>
                </a:solidFill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0187" y="854870"/>
            <a:ext cx="8683626" cy="3776663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0983AD"/>
              </a:buClr>
              <a:buSzPct val="80000"/>
              <a:buFont typeface="Lucida Grande"/>
              <a:buChar char="›"/>
              <a:defRPr sz="1800"/>
            </a:lvl1pPr>
            <a:lvl2pPr marL="557199" indent="-214308">
              <a:buClr>
                <a:srgbClr val="0983AD"/>
              </a:buClr>
              <a:buSzPct val="70000"/>
              <a:buFont typeface="Lucida Grande"/>
              <a:buChar char="»"/>
              <a:defRPr sz="1800"/>
            </a:lvl2pPr>
            <a:lvl3pPr marL="857228" indent="-171446">
              <a:buClr>
                <a:srgbClr val="0983AD"/>
              </a:buClr>
              <a:buSzPct val="80000"/>
              <a:buFont typeface="Arial"/>
              <a:buChar char="•"/>
              <a:defRPr sz="1800"/>
            </a:lvl3pPr>
            <a:lvl4pPr marL="1200120" indent="-171446">
              <a:buClr>
                <a:srgbClr val="0983AD"/>
              </a:buClr>
              <a:buFont typeface="Lucida Grande"/>
              <a:buChar char="›"/>
              <a:defRPr sz="1800"/>
            </a:lvl4pPr>
            <a:lvl5pPr marL="1543012" indent="-171446">
              <a:buClr>
                <a:srgbClr val="0983AD"/>
              </a:buClr>
              <a:buFont typeface="Lucida Grande"/>
              <a:buChar char="›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0187" y="854869"/>
            <a:ext cx="8683626" cy="3774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187" y="205979"/>
            <a:ext cx="8683626" cy="427428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983AD"/>
                </a:solidFill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9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171454"/>
            <a:ext cx="8363939" cy="4997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085849"/>
            <a:ext cx="8363939" cy="6309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700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00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00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139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171454"/>
            <a:ext cx="8363939" cy="4997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085852"/>
            <a:ext cx="8363939" cy="13264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29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7" y="1085852"/>
            <a:ext cx="8363939" cy="132641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249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814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7" y="1085852"/>
            <a:ext cx="8363939" cy="1326411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68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7" y="1085852"/>
            <a:ext cx="8363939" cy="1326411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" y="4679157"/>
            <a:ext cx="9144001" cy="464344"/>
          </a:xfrm>
          <a:solidFill>
            <a:srgbClr val="FFFF99"/>
          </a:solidFill>
        </p:spPr>
        <p:txBody>
          <a:bodyPr wrap="square" lIns="114290" tIns="57145" rIns="114290" bIns="57145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0027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3257554"/>
            <a:ext cx="7680340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053568"/>
            <a:ext cx="7686296" cy="1033983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085850"/>
            <a:ext cx="7680340" cy="685572"/>
          </a:xfrm>
        </p:spPr>
        <p:txBody>
          <a:bodyPr wrap="square" anchor="b">
            <a:noAutofit/>
          </a:bodyPr>
          <a:lstStyle>
            <a:lvl1pPr marL="0" indent="0">
              <a:buNone/>
              <a:defRPr sz="500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390627" y="4799668"/>
            <a:ext cx="420624" cy="164592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566680"/>
            <a:ext cx="8363938" cy="747897"/>
          </a:xfrm>
        </p:spPr>
        <p:txBody>
          <a:bodyPr lIns="68577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3" y="2881539"/>
            <a:ext cx="7680340" cy="346249"/>
          </a:xfrm>
        </p:spPr>
        <p:txBody>
          <a:bodyPr lIns="95246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63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 Whit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187" y="205979"/>
            <a:ext cx="8683626" cy="387798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983AD"/>
                </a:solidFill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0187" y="854869"/>
            <a:ext cx="8683626" cy="114492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983AD"/>
              </a:buClr>
              <a:buSzPct val="80000"/>
              <a:buFont typeface="Lucida Grande"/>
              <a:buChar char="›"/>
              <a:defRPr sz="2400"/>
            </a:lvl1pPr>
            <a:lvl2pPr marL="742950" indent="-285750">
              <a:buClr>
                <a:srgbClr val="0983AD"/>
              </a:buClr>
              <a:buSzPct val="70000"/>
              <a:buFont typeface="Lucida Grande"/>
              <a:buChar char="»"/>
              <a:defRPr sz="2400"/>
            </a:lvl2pPr>
            <a:lvl3pPr marL="1143000" indent="-228600">
              <a:buClr>
                <a:srgbClr val="0983AD"/>
              </a:buClr>
              <a:buSzPct val="80000"/>
              <a:buFont typeface="Arial"/>
              <a:buChar char="•"/>
              <a:defRPr sz="2400"/>
            </a:lvl3pPr>
            <a:lvl4pPr marL="1600200" indent="-228600">
              <a:buClr>
                <a:srgbClr val="0983AD"/>
              </a:buClr>
              <a:buFont typeface="Lucida Grande"/>
              <a:buChar char="›"/>
              <a:defRPr sz="2400"/>
            </a:lvl4pPr>
            <a:lvl5pPr marL="2057400" indent="-228600">
              <a:buClr>
                <a:srgbClr val="0983AD"/>
              </a:buClr>
              <a:buFont typeface="Lucida Grande"/>
              <a:buChar char="›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188" y="4739641"/>
            <a:ext cx="470853" cy="400289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fld id="{A33765F2-1C82-864E-97D6-0CCE9ECAF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3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0187" y="854869"/>
            <a:ext cx="8683626" cy="3774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187" y="205979"/>
            <a:ext cx="8683626" cy="427428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983AD"/>
                </a:solidFill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9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400480"/>
            <a:ext cx="8363938" cy="914096"/>
          </a:xfrm>
        </p:spPr>
        <p:txBody>
          <a:bodyPr lIns="6858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2881537"/>
            <a:ext cx="7680340" cy="346249"/>
          </a:xfrm>
        </p:spPr>
        <p:txBody>
          <a:bodyPr lIns="9525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057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085851"/>
            <a:ext cx="8363938" cy="14819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27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346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42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4247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190"/>
            <a:ext cx="4491017" cy="51435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462604"/>
            <a:ext cx="3925323" cy="962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6" indent="0">
              <a:buNone/>
              <a:defRPr sz="1600" b="1"/>
            </a:lvl8pPr>
            <a:lvl9pPr marL="365159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516733"/>
            <a:ext cx="4114628" cy="2492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425180"/>
            <a:ext cx="3942610" cy="461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5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171452"/>
            <a:ext cx="8366321" cy="498598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085849"/>
            <a:ext cx="8363938" cy="153272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4679159"/>
            <a:ext cx="9144001" cy="464344"/>
          </a:xfrm>
          <a:prstGeom prst="rect">
            <a:avLst/>
          </a:prstGeom>
          <a:solidFill>
            <a:srgbClr val="FFFF99"/>
          </a:solidFill>
        </p:spPr>
        <p:txBody>
          <a:bodyPr wrap="square" lIns="114128" tIns="57064" rIns="114128" bIns="57064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0232906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085852"/>
            <a:ext cx="8363938" cy="14819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2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89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2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41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085852"/>
            <a:ext cx="8363938" cy="14819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2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89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2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58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171454"/>
            <a:ext cx="8363938" cy="560923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085849"/>
            <a:ext cx="8363938" cy="1532727"/>
          </a:xfrm>
          <a:prstGeom prst="rect">
            <a:avLst/>
          </a:prstGeom>
        </p:spPr>
        <p:txBody>
          <a:bodyPr/>
          <a:lstStyle>
            <a:lvl1pPr marL="212805" indent="-212805">
              <a:buFont typeface="Wingdings" pitchFamily="2" charset="2"/>
              <a:buChar char=""/>
              <a:defRPr sz="3000"/>
            </a:lvl1pPr>
            <a:lvl2pPr marL="387566" indent="-174762">
              <a:buFont typeface="Wingdings" pitchFamily="2" charset="2"/>
              <a:buChar char=""/>
              <a:defRPr>
                <a:latin typeface="+mn-lt"/>
              </a:defRPr>
            </a:lvl2pPr>
            <a:lvl3pPr marL="555192" indent="-16762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77" indent="-129585">
              <a:buFont typeface="Wingdings" pitchFamily="2" charset="2"/>
              <a:buChar char=""/>
              <a:defRPr>
                <a:latin typeface="+mn-lt"/>
              </a:defRPr>
            </a:lvl4pPr>
            <a:lvl5pPr marL="814362" indent="-129585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909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085853"/>
            <a:ext cx="4047274" cy="18466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085853"/>
            <a:ext cx="4047274" cy="1846660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2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65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72" marR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  <a:p>
            <a:pPr marL="0" marR="0" lvl="1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Second level</a:t>
            </a:r>
          </a:p>
          <a:p>
            <a:pPr marL="0" marR="0" lvl="2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Third level</a:t>
            </a:r>
          </a:p>
          <a:p>
            <a:pPr marL="0" marR="0" lvl="3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Fourth level</a:t>
            </a:r>
          </a:p>
          <a:p>
            <a:pPr marL="0" marR="0" lvl="4" indent="0" algn="l" defTabSz="6847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832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085854"/>
            <a:ext cx="4076210" cy="1246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37" indent="0">
              <a:buNone/>
              <a:defRPr sz="2000" b="1"/>
            </a:lvl2pPr>
            <a:lvl3pPr marL="912876" indent="0">
              <a:buNone/>
              <a:defRPr sz="1800" b="1"/>
            </a:lvl3pPr>
            <a:lvl4pPr marL="1369315" indent="0">
              <a:buNone/>
              <a:defRPr sz="1600" b="1"/>
            </a:lvl4pPr>
            <a:lvl5pPr marL="1825752" indent="0">
              <a:buNone/>
              <a:defRPr sz="1600" b="1"/>
            </a:lvl5pPr>
            <a:lvl6pPr marL="2282191" indent="0">
              <a:buNone/>
              <a:defRPr sz="1600" b="1"/>
            </a:lvl6pPr>
            <a:lvl7pPr marL="2738629" indent="0">
              <a:buNone/>
              <a:defRPr sz="1600" b="1"/>
            </a:lvl7pPr>
            <a:lvl8pPr marL="3195066" indent="0">
              <a:buNone/>
              <a:defRPr sz="1600" b="1"/>
            </a:lvl8pPr>
            <a:lvl9pPr marL="36515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261432"/>
            <a:ext cx="4114628" cy="2492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57" indent="-285274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57" indent="-171165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76" indent="-171165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41" indent="-171165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5143500"/>
          </a:xfrm>
        </p:spPr>
        <p:txBody>
          <a:bodyPr lIns="136955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085852"/>
            <a:ext cx="4076210" cy="8838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37" indent="0">
              <a:buNone/>
              <a:defRPr sz="2000" b="1"/>
            </a:lvl2pPr>
            <a:lvl3pPr marL="912876" indent="0">
              <a:buNone/>
              <a:defRPr sz="1800" b="1"/>
            </a:lvl3pPr>
            <a:lvl4pPr marL="1369315" indent="0">
              <a:buNone/>
              <a:defRPr sz="1600" b="1"/>
            </a:lvl4pPr>
            <a:lvl5pPr marL="1825752" indent="0">
              <a:buNone/>
              <a:defRPr sz="1600" b="1"/>
            </a:lvl5pPr>
            <a:lvl6pPr marL="2282191" indent="0">
              <a:buNone/>
              <a:defRPr sz="1600" b="1"/>
            </a:lvl6pPr>
            <a:lvl7pPr marL="2738629" indent="0">
              <a:buNone/>
              <a:defRPr sz="1600" b="1"/>
            </a:lvl7pPr>
            <a:lvl8pPr marL="3195066" indent="0">
              <a:buNone/>
              <a:defRPr sz="1600" b="1"/>
            </a:lvl8pPr>
            <a:lvl9pPr marL="36515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4799668"/>
            <a:ext cx="420624" cy="164592"/>
          </a:xfrm>
          <a:prstGeom prst="rect">
            <a:avLst/>
          </a:prstGeom>
        </p:spPr>
        <p:txBody>
          <a:bodyPr lIns="91288" tIns="45644" rIns="91288" bIns="45644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051243"/>
            <a:ext cx="4084187" cy="457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57" indent="-285274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57" indent="-171165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76" indent="-171165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41" indent="-171165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marker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4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171454"/>
            <a:ext cx="8363938" cy="56092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085854"/>
            <a:ext cx="8366321" cy="1541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390627" y="4799668"/>
            <a:ext cx="420624" cy="164592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55"/>
            <a:fld id="{727B4C2D-45E2-4621-8491-2995EB46A674}" type="slidenum">
              <a:rPr lang="en-US" sz="1400" smtClean="0">
                <a:solidFill>
                  <a:srgbClr val="797A7D"/>
                </a:solidFill>
              </a:rPr>
              <a:pPr defTabSz="685755"/>
              <a:t>‹#›</a:t>
            </a:fld>
            <a:endParaRPr lang="en-US" sz="1400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99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84750" rtl="0" eaLnBrk="1" latinLnBrk="0" hangingPunct="1">
        <a:lnSpc>
          <a:spcPct val="90000"/>
        </a:lnSpc>
        <a:spcBef>
          <a:spcPct val="0"/>
        </a:spcBef>
        <a:buNone/>
        <a:defRPr lang="en-US" sz="4100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14" marR="0" indent="-254414" algn="l" defTabSz="6847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74" marR="0" indent="-174762" algn="l" defTabSz="6847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7992" marR="0" indent="-168817" algn="l" defTabSz="6847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7992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64" marR="0" indent="-173572" algn="l" defTabSz="6847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379" marR="0" indent="-168817" algn="l" defTabSz="6847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379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061" indent="-171188" algn="l" defTabSz="684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36" indent="-171188" algn="l" defTabSz="684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11" indent="-171188" algn="l" defTabSz="684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185" indent="-171188" algn="l" defTabSz="684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74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50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24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99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74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49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624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99" algn="l" defTabSz="6847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151" y="171451"/>
            <a:ext cx="8363939" cy="4959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8" y="1085852"/>
            <a:ext cx="8363937" cy="132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marker2-01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792981"/>
            <a:ext cx="589280" cy="5257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79122" y="4831082"/>
            <a:ext cx="899924" cy="2077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900" b="1" dirty="0" smtClean="0">
                <a:solidFill>
                  <a:srgbClr val="0983AD"/>
                </a:solidFill>
              </a:rPr>
              <a:t>@</a:t>
            </a:r>
            <a:r>
              <a:rPr lang="en-US" sz="900" b="1" dirty="0" err="1" smtClean="0">
                <a:solidFill>
                  <a:srgbClr val="0983AD"/>
                </a:solidFill>
              </a:rPr>
              <a:t>yammerguy</a:t>
            </a:r>
            <a:endParaRPr lang="en-US" sz="900" b="1" dirty="0">
              <a:solidFill>
                <a:srgbClr val="09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8" r:id="rId9"/>
    <p:sldLayoutId id="2147483700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06275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66" indent="-229466" algn="l" defTabSz="60627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883" indent="-188417" algn="l" defTabSz="60627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883" algn="l"/>
        </a:tabLst>
        <a:defRPr sz="19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299" indent="-188417" algn="l" defTabSz="60627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6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32" indent="-148418" algn="l" defTabSz="60627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299" algn="l"/>
        </a:tabLst>
        <a:defRPr sz="13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759" indent="-152630" algn="l" defTabSz="60627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255" indent="-151568" algn="l" defTabSz="60627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0392" indent="-151568" algn="l" defTabSz="60627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529" indent="-151568" algn="l" defTabSz="60627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6666" indent="-151568" algn="l" defTabSz="60627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3139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6275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9411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2550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5686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8824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961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5100" algn="l" defTabSz="606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171453"/>
            <a:ext cx="8363938" cy="56092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085853"/>
            <a:ext cx="8366321" cy="1541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390627" y="4799668"/>
            <a:ext cx="420624" cy="16459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z="1400" smtClean="0">
                <a:solidFill>
                  <a:srgbClr val="797A7D"/>
                </a:solidFill>
              </a:rPr>
              <a:pPr defTabSz="685772"/>
              <a:t>‹#›</a:t>
            </a:fld>
            <a:endParaRPr lang="en-US" sz="1400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00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hyperlink" Target="http://vimeo.com/32861891" TargetMode="External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hyperlink" Target="https://www.yammer.com/customers/casestudies/lexisnexis/" TargetMode="External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microsoft.com/office/2007/relationships/hdphoto" Target="../media/hdphoto1.wdp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30" Type="http://schemas.openxmlformats.org/officeDocument/2006/relationships/image" Target="../media/image38.png"/><Relationship Id="rId31" Type="http://schemas.openxmlformats.org/officeDocument/2006/relationships/image" Target="../media/image39.emf"/><Relationship Id="rId32" Type="http://schemas.openxmlformats.org/officeDocument/2006/relationships/image" Target="../media/image40.emf"/><Relationship Id="rId10" Type="http://schemas.openxmlformats.org/officeDocument/2006/relationships/image" Target="../media/image18.png"/><Relationship Id="rId11" Type="http://schemas.openxmlformats.org/officeDocument/2006/relationships/image" Target="../media/image19.emf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emf"/><Relationship Id="rId15" Type="http://schemas.openxmlformats.org/officeDocument/2006/relationships/image" Target="../media/image23.jpeg"/><Relationship Id="rId16" Type="http://schemas.openxmlformats.org/officeDocument/2006/relationships/image" Target="../media/image24.gif"/><Relationship Id="rId17" Type="http://schemas.openxmlformats.org/officeDocument/2006/relationships/image" Target="../media/image25.emf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jpg"/><Relationship Id="rId7" Type="http://schemas.openxmlformats.org/officeDocument/2006/relationships/image" Target="../media/image15.jpeg"/><Relationship Id="rId8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1" Type="http://schemas.openxmlformats.org/officeDocument/2006/relationships/image" Target="../media/image52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648773"/>
            <a:ext cx="1320958" cy="343910"/>
          </a:xfrm>
          <a:prstGeom prst="rect">
            <a:avLst/>
          </a:prstGeom>
        </p:spPr>
      </p:pic>
      <p:sp>
        <p:nvSpPr>
          <p:cNvPr id="11" name="Subtitle 8"/>
          <p:cNvSpPr>
            <a:spLocks noGrp="1"/>
          </p:cNvSpPr>
          <p:nvPr>
            <p:ph type="subTitle" idx="1"/>
          </p:nvPr>
        </p:nvSpPr>
        <p:spPr>
          <a:xfrm>
            <a:off x="370383" y="3216101"/>
            <a:ext cx="7680340" cy="346249"/>
          </a:xfrm>
        </p:spPr>
        <p:txBody>
          <a:bodyPr/>
          <a:lstStyle/>
          <a:p>
            <a:r>
              <a:rPr lang="en-GB" sz="2400" dirty="0" smtClean="0"/>
              <a:t>Georg Ell</a:t>
            </a:r>
          </a:p>
          <a:p>
            <a:endParaRPr lang="en-GB" sz="700" dirty="0" smtClean="0"/>
          </a:p>
          <a:p>
            <a:r>
              <a:rPr lang="en-GB" sz="1800" dirty="0" smtClean="0"/>
              <a:t>General Manager, Yammer EMEA</a:t>
            </a:r>
          </a:p>
          <a:p>
            <a:r>
              <a:rPr lang="en-GB" sz="1800" dirty="0" smtClean="0"/>
              <a:t>@</a:t>
            </a:r>
            <a:r>
              <a:rPr lang="en-GB" sz="1800" dirty="0" err="1" smtClean="0"/>
              <a:t>yammerguy</a:t>
            </a:r>
            <a:r>
              <a:rPr lang="en-GB" sz="1800" dirty="0" smtClean="0"/>
              <a:t>,   gell@yammer-inc.com,  +44 (0)7792 213 204</a:t>
            </a:r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7651" y="1810054"/>
            <a:ext cx="8363938" cy="914096"/>
          </a:xfrm>
        </p:spPr>
        <p:txBody>
          <a:bodyPr/>
          <a:lstStyle/>
          <a:p>
            <a:r>
              <a:rPr lang="en-GB" sz="4400" dirty="0"/>
              <a:t>Impact of Enterprise Social Networking </a:t>
            </a:r>
            <a:br>
              <a:rPr lang="en-GB" sz="4400" dirty="0"/>
            </a:br>
            <a:r>
              <a:rPr lang="en-GB" sz="4400" dirty="0"/>
              <a:t>on Business Success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766108"/>
            <a:ext cx="1343025" cy="2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425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Agility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29540" y="1598740"/>
            <a:ext cx="4414057" cy="1901633"/>
            <a:chOff x="1696598" y="2484193"/>
            <a:chExt cx="5885409" cy="2535511"/>
          </a:xfrm>
        </p:grpSpPr>
        <p:grpSp>
          <p:nvGrpSpPr>
            <p:cNvPr id="62" name="Group 61"/>
            <p:cNvGrpSpPr/>
            <p:nvPr/>
          </p:nvGrpSpPr>
          <p:grpSpPr>
            <a:xfrm>
              <a:off x="3674990" y="2484193"/>
              <a:ext cx="1862791" cy="1702506"/>
              <a:chOff x="3229496" y="1447800"/>
              <a:chExt cx="2714104" cy="276940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229496" y="1447800"/>
                <a:ext cx="2714104" cy="2769407"/>
              </a:xfrm>
              <a:prstGeom prst="rect">
                <a:avLst/>
              </a:prstGeom>
              <a:solidFill>
                <a:srgbClr val="F2F2F2"/>
              </a:solidFill>
              <a:ln w="57150" cap="flat" cmpd="sng" algn="ctr">
                <a:solidFill>
                  <a:srgbClr val="D9D9D6"/>
                </a:solidFill>
                <a:prstDash val="solid"/>
                <a:miter lim="800000"/>
                <a:headEnd/>
                <a:tailEnd/>
              </a:ln>
              <a:effectLst>
                <a:outerShdw blurRad="38100" dist="25400" dir="5400000" algn="tl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875">
                  <a:defRPr/>
                </a:pPr>
                <a:endParaRPr lang="en-US" sz="1400" kern="0">
                  <a:solidFill>
                    <a:prstClr val="white"/>
                  </a:solidFill>
                  <a:latin typeface="Helvetica"/>
                </a:endParaRPr>
              </a:p>
            </p:txBody>
          </p:sp>
          <p:pic>
            <p:nvPicPr>
              <p:cNvPr id="64" name="Picture 63" descr="company group icons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8488" y="1726106"/>
                <a:ext cx="2075917" cy="2491101"/>
              </a:xfrm>
              <a:prstGeom prst="rect">
                <a:avLst/>
              </a:prstGeom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3229496" y="3880596"/>
                <a:ext cx="2708516" cy="336611"/>
              </a:xfrm>
              <a:prstGeom prst="rect">
                <a:avLst/>
              </a:prstGeom>
              <a:solidFill>
                <a:srgbClr val="D9D9D6"/>
              </a:solidFill>
              <a:ln w="57150" cap="flat" cmpd="sng" algn="ctr">
                <a:solidFill>
                  <a:srgbClr val="D9D9D6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 defTabSz="342875">
                  <a:defRPr/>
                </a:pPr>
                <a:endParaRPr lang="en-US" sz="1400" kern="0">
                  <a:solidFill>
                    <a:prstClr val="white"/>
                  </a:solidFill>
                  <a:latin typeface="Helvetica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661673" y="3959933"/>
              <a:ext cx="196737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875">
                <a:defRPr/>
              </a:pPr>
              <a:r>
                <a:rPr lang="en-US" sz="900" b="1" kern="0" dirty="0">
                  <a:solidFill>
                    <a:srgbClr val="3F3F3F"/>
                  </a:solidFill>
                  <a:latin typeface="Segoe UI Light"/>
                  <a:cs typeface="Helvetica"/>
                </a:rPr>
                <a:t>COMPANIES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14634" y="3972523"/>
              <a:ext cx="196737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875"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Segoe UI Light"/>
                  <a:cs typeface="Helvetica"/>
                </a:rPr>
                <a:t>PARTNERS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106906" y="3135567"/>
              <a:ext cx="862359" cy="384820"/>
            </a:xfrm>
            <a:prstGeom prst="straightConnector1">
              <a:avLst/>
            </a:prstGeom>
            <a:noFill/>
            <a:ln w="25400" cap="flat" cmpd="sng" algn="ctr">
              <a:solidFill>
                <a:srgbClr val="0983AD"/>
              </a:solidFill>
              <a:prstDash val="dot"/>
              <a:headEnd type="oval"/>
              <a:tailEnd type="oval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3434794" y="3674267"/>
              <a:ext cx="819466" cy="141639"/>
            </a:xfrm>
            <a:prstGeom prst="straightConnector1">
              <a:avLst/>
            </a:prstGeom>
            <a:noFill/>
            <a:ln w="25400" cap="flat" cmpd="sng" algn="ctr">
              <a:solidFill>
                <a:srgbClr val="6EBFC7"/>
              </a:solidFill>
              <a:prstDash val="dot"/>
              <a:headEnd type="oval"/>
              <a:tailEnd type="oval"/>
            </a:ln>
            <a:effectLst/>
          </p:spPr>
        </p:cxnSp>
        <p:grpSp>
          <p:nvGrpSpPr>
            <p:cNvPr id="96" name="Group 95"/>
            <p:cNvGrpSpPr/>
            <p:nvPr/>
          </p:nvGrpSpPr>
          <p:grpSpPr>
            <a:xfrm>
              <a:off x="1696598" y="3161961"/>
              <a:ext cx="1850358" cy="1842542"/>
              <a:chOff x="1588873" y="2719270"/>
              <a:chExt cx="2065807" cy="1842542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588873" y="2719270"/>
                <a:ext cx="2057091" cy="1842542"/>
              </a:xfrm>
              <a:prstGeom prst="ellipse">
                <a:avLst/>
              </a:prstGeom>
              <a:solidFill>
                <a:srgbClr val="F2F2F2"/>
              </a:solidFill>
              <a:ln w="57150" cap="flat" cmpd="sng" algn="ctr">
                <a:solidFill>
                  <a:srgbClr val="6EBFC7"/>
                </a:solidFill>
                <a:prstDash val="solid"/>
                <a:miter lim="800000"/>
                <a:headEnd/>
                <a:tailEnd/>
              </a:ln>
              <a:effectLst>
                <a:outerShdw blurRad="38100" dist="25400" dir="5400000" algn="tl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342875">
                  <a:defRPr/>
                </a:pPr>
                <a:endParaRPr lang="en-US" sz="1400" kern="0">
                  <a:solidFill>
                    <a:prstClr val="white"/>
                  </a:solidFill>
                  <a:latin typeface="Helvetica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596258" y="3527703"/>
                <a:ext cx="2058422" cy="206932"/>
              </a:xfrm>
              <a:prstGeom prst="rect">
                <a:avLst/>
              </a:prstGeom>
              <a:solidFill>
                <a:srgbClr val="6EBFC7"/>
              </a:solidFill>
              <a:ln w="57150" cap="flat" cmpd="sng" algn="ctr">
                <a:solidFill>
                  <a:srgbClr val="6EBFC7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 defTabSz="342875">
                  <a:defRPr/>
                </a:pPr>
                <a:endParaRPr lang="en-US" sz="1400" kern="0" dirty="0">
                  <a:solidFill>
                    <a:prstClr val="white"/>
                  </a:solidFill>
                  <a:latin typeface="Helvetica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596258" y="3496476"/>
                <a:ext cx="196737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75">
                  <a:defRPr/>
                </a:pPr>
                <a:r>
                  <a:rPr lang="en-US" sz="900" b="1" kern="0" dirty="0">
                    <a:solidFill>
                      <a:prstClr val="white"/>
                    </a:solidFill>
                    <a:latin typeface="Segoe UI Light"/>
                    <a:cs typeface="Helvetica"/>
                  </a:rPr>
                  <a:t>CUSTOMERS</a:t>
                </a:r>
              </a:p>
            </p:txBody>
          </p:sp>
          <p:pic>
            <p:nvPicPr>
              <p:cNvPr id="59" name="Picture 58" descr="disengaged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8030" y="3108721"/>
                <a:ext cx="1315394" cy="1251839"/>
              </a:xfrm>
              <a:prstGeom prst="rect">
                <a:avLst/>
              </a:prstGeom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5631644" y="3177162"/>
              <a:ext cx="1906908" cy="1842542"/>
              <a:chOff x="5501468" y="2734471"/>
              <a:chExt cx="2057090" cy="1842542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501468" y="2734471"/>
                <a:ext cx="2057090" cy="1842542"/>
                <a:chOff x="660400" y="2908300"/>
                <a:chExt cx="2997200" cy="299720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660400" y="2908300"/>
                  <a:ext cx="2997200" cy="2997200"/>
                </a:xfrm>
                <a:prstGeom prst="ellipse">
                  <a:avLst/>
                </a:prstGeom>
                <a:solidFill>
                  <a:srgbClr val="F2F2F2"/>
                </a:solidFill>
                <a:ln w="57150" cap="flat" cmpd="sng" algn="ctr">
                  <a:solidFill>
                    <a:srgbClr val="0983AD"/>
                  </a:solidFill>
                  <a:prstDash val="solid"/>
                  <a:miter lim="800000"/>
                  <a:headEnd/>
                  <a:tailEnd/>
                </a:ln>
                <a:effectLst>
                  <a:outerShdw blurRad="38100" dist="25400" dir="5400000" algn="tl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342875">
                    <a:defRPr/>
                  </a:pPr>
                  <a:endParaRPr lang="en-US" sz="1400" kern="0">
                    <a:solidFill>
                      <a:prstClr val="white"/>
                    </a:solidFill>
                    <a:latin typeface="Helvetica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71160" y="4223350"/>
                  <a:ext cx="2980852" cy="336609"/>
                </a:xfrm>
                <a:prstGeom prst="rect">
                  <a:avLst/>
                </a:prstGeom>
                <a:solidFill>
                  <a:srgbClr val="0983AD"/>
                </a:solidFill>
                <a:ln w="57150" cap="flat" cmpd="sng" algn="ctr">
                  <a:solidFill>
                    <a:srgbClr val="0983AD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algn="ctr" defTabSz="342875">
                    <a:defRPr/>
                  </a:pPr>
                  <a:endParaRPr lang="en-US" sz="1400" kern="0">
                    <a:solidFill>
                      <a:prstClr val="white"/>
                    </a:solidFill>
                    <a:latin typeface="Helvetica"/>
                  </a:endParaRPr>
                </a:p>
              </p:txBody>
            </p:sp>
            <p:pic>
              <p:nvPicPr>
                <p:cNvPr id="71" name="Picture 70" descr="disengaged.eps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0256" y="3541807"/>
                  <a:ext cx="1916541" cy="2036324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5533947" y="3524081"/>
                <a:ext cx="202269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75">
                  <a:defRPr/>
                </a:pPr>
                <a:r>
                  <a:rPr lang="en-US" sz="900" b="1" kern="0" dirty="0">
                    <a:solidFill>
                      <a:prstClr val="white"/>
                    </a:solidFill>
                    <a:latin typeface="Segoe UI Light"/>
                    <a:cs typeface="Helvetica"/>
                  </a:rPr>
                  <a:t>Employees</a:t>
                </a:r>
              </a:p>
            </p:txBody>
          </p:sp>
        </p:grpSp>
      </p:grpSp>
      <p:sp>
        <p:nvSpPr>
          <p:cNvPr id="37" name="Rectangle 36"/>
          <p:cNvSpPr/>
          <p:nvPr/>
        </p:nvSpPr>
        <p:spPr bwMode="auto">
          <a:xfrm>
            <a:off x="6295644" y="3"/>
            <a:ext cx="2858514" cy="515560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137150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alpha val="99000"/>
                </a:srgbClr>
              </a:solidFill>
              <a:latin typeface="Segoe UI Light"/>
              <a:cs typeface="Helvetica Light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 bwMode="auto">
          <a:xfrm>
            <a:off x="6292611" y="4698544"/>
            <a:ext cx="2851390" cy="4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 anchor="b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defTabSz="685749" eaLnBrk="1" hangingPunct="1"/>
            <a:r>
              <a:rPr lang="en-US" sz="800" dirty="0">
                <a:solidFill>
                  <a:srgbClr val="FFFFFF">
                    <a:alpha val="99000"/>
                  </a:srgbClr>
                </a:solidFill>
                <a:latin typeface="Segoe UI"/>
              </a:rPr>
              <a:t>Source: McKinsey, : What Successful Transformations Share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49762" y="1608309"/>
            <a:ext cx="2737091" cy="2001316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685523" fontAlgn="base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3600" dirty="0">
                <a:solidFill>
                  <a:srgbClr val="FFFFFF">
                    <a:alpha val="99000"/>
                  </a:srgbClr>
                </a:solidFill>
              </a:rPr>
              <a:t>64%</a:t>
            </a:r>
            <a:br>
              <a:rPr lang="en-US" sz="3600" dirty="0">
                <a:solidFill>
                  <a:srgbClr val="FFFFFF">
                    <a:alpha val="99000"/>
                  </a:srgbClr>
                </a:solidFill>
              </a:rPr>
            </a:br>
            <a: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  <a:t>of successful </a:t>
            </a:r>
            <a:b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</a:br>
            <a: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  <a:t>transformations </a:t>
            </a:r>
            <a:b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</a:br>
            <a: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engage &amp; energize</a:t>
            </a:r>
            <a: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Semibold" pitchFamily="34" charset="0"/>
                <a:cs typeface="Helvetica Light"/>
              </a:rPr>
              <a:t/>
            </a:r>
            <a:b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Semibold" pitchFamily="34" charset="0"/>
                <a:cs typeface="Helvetica Light"/>
              </a:rPr>
            </a:br>
            <a: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  <a:t>the organization through </a:t>
            </a:r>
            <a: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ongoing communication </a:t>
            </a:r>
            <a:b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</a:br>
            <a: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&amp; involvement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4534" y="3976185"/>
            <a:ext cx="6221358" cy="1167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"Yammer glued people together and showed underperforming </a:t>
            </a:r>
            <a:b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</a:br>
            <a: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markets. We noticed the most active groups on Yammer were </a:t>
            </a:r>
            <a:b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</a:br>
            <a: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also the most profitable in our organization." </a:t>
            </a:r>
            <a:r>
              <a:rPr lang="en-US" sz="14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 </a:t>
            </a:r>
          </a:p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  <a:p>
            <a:pPr marL="215486" algn="r" defTabSz="685749">
              <a:lnSpc>
                <a:spcPct val="90000"/>
              </a:lnSpc>
              <a:defRPr/>
            </a:pPr>
            <a:r>
              <a:rPr lang="en-US" sz="1100" i="1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–  Senior Director of a major international retailer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" y="4000500"/>
            <a:ext cx="6292610" cy="3429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069" y="822871"/>
            <a:ext cx="5772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49"/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People, culture and communication are the key success drivers for agile business’.</a:t>
            </a:r>
          </a:p>
          <a:p>
            <a:pPr defTabSz="685749"/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Intranet</a:t>
            </a:r>
            <a:endParaRPr lang="en-US" dirty="0"/>
          </a:p>
        </p:txBody>
      </p:sp>
      <p:sp>
        <p:nvSpPr>
          <p:cNvPr id="131" name="Oval 130"/>
          <p:cNvSpPr/>
          <p:nvPr/>
        </p:nvSpPr>
        <p:spPr bwMode="auto">
          <a:xfrm>
            <a:off x="1818532" y="2007775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1188340" y="2197456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728230" y="1859658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1850635" y="2501101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3870050" y="1808971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563028" y="2177374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2374587" y="2923414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2646436" y="1718134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4777638" y="2866264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5201647" y="1833856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259890" y="2401342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521971" y="2923414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052480" y="3407125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42698" y="2816836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3993323" y="3233878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4864473" y="3420774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3211757" y="1968856"/>
            <a:ext cx="259493" cy="268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616442" y="2520274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4396677" y="2322985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4515394" y="1735621"/>
            <a:ext cx="259493" cy="2687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2893570" y="3135023"/>
            <a:ext cx="586946" cy="5715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34289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sz="140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2" name="Straight Connector 151"/>
          <p:cNvCxnSpPr>
            <a:stCxn id="133" idx="4"/>
            <a:endCxn id="132" idx="1"/>
          </p:cNvCxnSpPr>
          <p:nvPr/>
        </p:nvCxnSpPr>
        <p:spPr>
          <a:xfrm>
            <a:off x="857973" y="2128422"/>
            <a:ext cx="368366" cy="108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3" idx="6"/>
            <a:endCxn id="131" idx="2"/>
          </p:cNvCxnSpPr>
          <p:nvPr/>
        </p:nvCxnSpPr>
        <p:spPr>
          <a:xfrm>
            <a:off x="987721" y="1994041"/>
            <a:ext cx="830810" cy="14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1" idx="6"/>
            <a:endCxn id="138" idx="2"/>
          </p:cNvCxnSpPr>
          <p:nvPr/>
        </p:nvCxnSpPr>
        <p:spPr>
          <a:xfrm flipV="1">
            <a:off x="2078025" y="1852513"/>
            <a:ext cx="568411" cy="28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38" idx="6"/>
            <a:endCxn id="147" idx="1"/>
          </p:cNvCxnSpPr>
          <p:nvPr/>
        </p:nvCxnSpPr>
        <p:spPr>
          <a:xfrm>
            <a:off x="2905929" y="1852514"/>
            <a:ext cx="343831" cy="15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7" idx="2"/>
            <a:endCxn id="136" idx="6"/>
          </p:cNvCxnSpPr>
          <p:nvPr/>
        </p:nvCxnSpPr>
        <p:spPr>
          <a:xfrm flipH="1">
            <a:off x="2822521" y="2103235"/>
            <a:ext cx="389237" cy="208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6" idx="0"/>
            <a:endCxn id="138" idx="4"/>
          </p:cNvCxnSpPr>
          <p:nvPr/>
        </p:nvCxnSpPr>
        <p:spPr>
          <a:xfrm flipV="1">
            <a:off x="2692771" y="1986897"/>
            <a:ext cx="83408" cy="190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34" idx="0"/>
            <a:endCxn id="131" idx="4"/>
          </p:cNvCxnSpPr>
          <p:nvPr/>
        </p:nvCxnSpPr>
        <p:spPr>
          <a:xfrm flipH="1" flipV="1">
            <a:off x="1948276" y="2276536"/>
            <a:ext cx="32102" cy="22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32" idx="7"/>
            <a:endCxn id="131" idx="3"/>
          </p:cNvCxnSpPr>
          <p:nvPr/>
        </p:nvCxnSpPr>
        <p:spPr>
          <a:xfrm>
            <a:off x="1409828" y="2236814"/>
            <a:ext cx="446703" cy="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1" idx="5"/>
            <a:endCxn id="136" idx="1"/>
          </p:cNvCxnSpPr>
          <p:nvPr/>
        </p:nvCxnSpPr>
        <p:spPr>
          <a:xfrm flipV="1">
            <a:off x="2040024" y="2216736"/>
            <a:ext cx="561007" cy="2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36" idx="2"/>
            <a:endCxn id="134" idx="6"/>
          </p:cNvCxnSpPr>
          <p:nvPr/>
        </p:nvCxnSpPr>
        <p:spPr>
          <a:xfrm flipH="1">
            <a:off x="2110124" y="2311758"/>
            <a:ext cx="452901" cy="323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32" idx="6"/>
            <a:endCxn id="134" idx="2"/>
          </p:cNvCxnSpPr>
          <p:nvPr/>
        </p:nvCxnSpPr>
        <p:spPr>
          <a:xfrm>
            <a:off x="1447830" y="2331836"/>
            <a:ext cx="402802" cy="303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47" idx="4"/>
            <a:endCxn id="151" idx="7"/>
          </p:cNvCxnSpPr>
          <p:nvPr/>
        </p:nvCxnSpPr>
        <p:spPr>
          <a:xfrm>
            <a:off x="3341500" y="2237614"/>
            <a:ext cx="53060" cy="981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37" idx="5"/>
            <a:endCxn id="151" idx="2"/>
          </p:cNvCxnSpPr>
          <p:nvPr/>
        </p:nvCxnSpPr>
        <p:spPr>
          <a:xfrm>
            <a:off x="2596076" y="3152813"/>
            <a:ext cx="297495" cy="267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51" idx="0"/>
            <a:endCxn id="136" idx="4"/>
          </p:cNvCxnSpPr>
          <p:nvPr/>
        </p:nvCxnSpPr>
        <p:spPr>
          <a:xfrm flipH="1" flipV="1">
            <a:off x="2692773" y="2446138"/>
            <a:ext cx="494272" cy="68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51" idx="1"/>
            <a:endCxn id="134" idx="5"/>
          </p:cNvCxnSpPr>
          <p:nvPr/>
        </p:nvCxnSpPr>
        <p:spPr>
          <a:xfrm flipH="1" flipV="1">
            <a:off x="2072126" y="2730501"/>
            <a:ext cx="907403" cy="48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37" idx="1"/>
            <a:endCxn id="134" idx="4"/>
          </p:cNvCxnSpPr>
          <p:nvPr/>
        </p:nvCxnSpPr>
        <p:spPr>
          <a:xfrm flipH="1" flipV="1">
            <a:off x="1980378" y="2769859"/>
            <a:ext cx="432208" cy="19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42" idx="1"/>
            <a:endCxn id="132" idx="4"/>
          </p:cNvCxnSpPr>
          <p:nvPr/>
        </p:nvCxnSpPr>
        <p:spPr>
          <a:xfrm flipH="1" flipV="1">
            <a:off x="1318084" y="2466216"/>
            <a:ext cx="241886" cy="496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43" idx="0"/>
            <a:endCxn id="132" idx="3"/>
          </p:cNvCxnSpPr>
          <p:nvPr/>
        </p:nvCxnSpPr>
        <p:spPr>
          <a:xfrm flipV="1">
            <a:off x="1182225" y="2426855"/>
            <a:ext cx="44116" cy="980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42" idx="6"/>
            <a:endCxn id="137" idx="2"/>
          </p:cNvCxnSpPr>
          <p:nvPr/>
        </p:nvCxnSpPr>
        <p:spPr>
          <a:xfrm>
            <a:off x="1781464" y="3057793"/>
            <a:ext cx="593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51" idx="3"/>
            <a:endCxn id="143" idx="6"/>
          </p:cNvCxnSpPr>
          <p:nvPr/>
        </p:nvCxnSpPr>
        <p:spPr>
          <a:xfrm flipH="1" flipV="1">
            <a:off x="1311970" y="3541505"/>
            <a:ext cx="1667556" cy="81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43" idx="7"/>
            <a:endCxn id="142" idx="3"/>
          </p:cNvCxnSpPr>
          <p:nvPr/>
        </p:nvCxnSpPr>
        <p:spPr>
          <a:xfrm flipV="1">
            <a:off x="1273968" y="3152815"/>
            <a:ext cx="286002" cy="293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auto">
          <a:xfrm>
            <a:off x="6295644" y="3"/>
            <a:ext cx="2858514" cy="515560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137150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alpha val="99000"/>
                </a:srgbClr>
              </a:solidFill>
              <a:latin typeface="Segoe UI Light"/>
              <a:cs typeface="Helvetica Light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 bwMode="auto">
          <a:xfrm>
            <a:off x="6757930" y="4698544"/>
            <a:ext cx="2386070" cy="4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 anchor="b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defTabSz="685749" eaLnBrk="1" hangingPunct="1"/>
            <a:r>
              <a:rPr lang="en-US" sz="800" dirty="0">
                <a:solidFill>
                  <a:srgbClr val="FFFFFF">
                    <a:alpha val="99000"/>
                  </a:srgbClr>
                </a:solidFill>
                <a:latin typeface="Segoe UI"/>
              </a:rPr>
              <a:t>Source: McKinsey, : The Social Economy, July 2012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4534" y="3976185"/>
            <a:ext cx="6221358" cy="1167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“Yammer has given our people a platform for open conversations, enabling us to share more ideas and solve problems faster across our business.”</a:t>
            </a:r>
          </a:p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  <a:p>
            <a:pPr marL="215486" algn="r" defTabSz="685749">
              <a:lnSpc>
                <a:spcPct val="90000"/>
              </a:lnSpc>
              <a:defRPr/>
            </a:pPr>
            <a:r>
              <a:rPr lang="en-US" sz="1100" i="1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–  COO of a major international telecommunications company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" y="4000500"/>
            <a:ext cx="6292610" cy="3429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2069" y="822871"/>
            <a:ext cx="57729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49"/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Traditional Intranets offer great capabilities for publishing content and providing access to structured information. Social brings these intranets to life with fresh discussions and active communities.</a:t>
            </a:r>
          </a:p>
          <a:p>
            <a:pPr defTabSz="685749"/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defTabSz="685749"/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19473" y="1625337"/>
            <a:ext cx="2410857" cy="2215990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  <a:t>Knowledge workers spent</a:t>
            </a:r>
            <a:b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</a:br>
            <a:r>
              <a:rPr lang="en-US" sz="3600" dirty="0">
                <a:solidFill>
                  <a:srgbClr val="FFFFFF">
                    <a:alpha val="99000"/>
                  </a:srgbClr>
                </a:solidFill>
              </a:rPr>
              <a:t>28 hours</a:t>
            </a:r>
            <a:endParaRPr lang="en-US" sz="3600" dirty="0">
              <a:solidFill>
                <a:srgbClr val="FFFFFF">
                  <a:alpha val="99000"/>
                </a:srgbClr>
              </a:solidFill>
              <a:cs typeface="Helvetica Light"/>
            </a:endParaRPr>
          </a:p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FFFFFF">
                    <a:alpha val="99000"/>
                  </a:srgbClr>
                </a:solidFill>
                <a:latin typeface="Segoe UI Light"/>
                <a:cs typeface="Helvetica Light"/>
              </a:rPr>
              <a:t>each week writing e-mails, searching for information, and collaborating internally </a:t>
            </a:r>
            <a:endParaRPr lang="en-US" sz="1700" dirty="0">
              <a:solidFill>
                <a:srgbClr val="FFFFFF">
                  <a:alpha val="99000"/>
                </a:srgbClr>
              </a:solidFill>
              <a:latin typeface="Segoe UI Semibold" pitchFamily="34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01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" y="819150"/>
            <a:ext cx="9141619" cy="3570208"/>
          </a:xfrm>
          <a:prstGeom prst="rect">
            <a:avLst/>
          </a:prstGeom>
          <a:solidFill>
            <a:srgbClr val="0071BC"/>
          </a:solidFill>
        </p:spPr>
        <p:txBody>
          <a:bodyPr wrap="square" lIns="0" tIns="0" rIns="0" bIns="0" rtlCol="0">
            <a:spAutoFit/>
          </a:bodyPr>
          <a:lstStyle/>
          <a:p>
            <a:pPr algn="ctr" defTabSz="685721"/>
            <a:r>
              <a:rPr lang="en-US" sz="9600" dirty="0" smtClean="0">
                <a:gradFill>
                  <a:gsLst>
                    <a:gs pos="0">
                      <a:srgbClr val="FFFFFF">
                        <a:lumMod val="75000"/>
                        <a:lumOff val="25000"/>
                      </a:srgbClr>
                    </a:gs>
                    <a:gs pos="80000">
                      <a:srgbClr val="FFFFFF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 Light" pitchFamily="34" charset="0"/>
              </a:rPr>
              <a:t>Customer Success</a:t>
            </a:r>
            <a:endParaRPr lang="en-US" sz="5400" dirty="0">
              <a:gradFill>
                <a:gsLst>
                  <a:gs pos="0">
                    <a:srgbClr val="FFFFFF">
                      <a:lumMod val="75000"/>
                      <a:lumOff val="25000"/>
                    </a:srgbClr>
                  </a:gs>
                  <a:gs pos="80000">
                    <a:srgbClr val="FFFFFF">
                      <a:lumMod val="65000"/>
                      <a:lumOff val="35000"/>
                    </a:srgb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pPr algn="ctr" defTabSz="685721"/>
            <a:r>
              <a:rPr lang="en-US" sz="4000" dirty="0" smtClean="0">
                <a:gradFill>
                  <a:gsLst>
                    <a:gs pos="0">
                      <a:srgbClr val="FFFFFF">
                        <a:lumMod val="75000"/>
                        <a:lumOff val="25000"/>
                      </a:srgbClr>
                    </a:gs>
                    <a:gs pos="80000">
                      <a:srgbClr val="FFFFFF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 Light" pitchFamily="34" charset="0"/>
              </a:rPr>
              <a:t>real world stories</a:t>
            </a:r>
            <a:endParaRPr lang="en-US" sz="4000" dirty="0">
              <a:gradFill>
                <a:gsLst>
                  <a:gs pos="0">
                    <a:srgbClr val="FFFFFF">
                      <a:lumMod val="75000"/>
                      <a:lumOff val="25000"/>
                    </a:srgbClr>
                  </a:gs>
                  <a:gs pos="80000">
                    <a:srgbClr val="FFFFFF">
                      <a:lumMod val="65000"/>
                      <a:lumOff val="35000"/>
                    </a:srgbClr>
                  </a:gs>
                </a:gsLst>
                <a:lin ang="16200000" scaled="0"/>
              </a:gra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62071" y="2750821"/>
            <a:ext cx="3951742" cy="88392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5760" tIns="137160" anchor="t"/>
          <a:lstStyle/>
          <a:p>
            <a:pPr>
              <a:lnSpc>
                <a:spcPct val="110000"/>
              </a:lnSpc>
              <a:defRPr/>
            </a:pPr>
            <a:r>
              <a:rPr lang="en-US" sz="1400" b="1" dirty="0">
                <a:solidFill>
                  <a:srgbClr val="0983AD"/>
                </a:solidFill>
                <a:cs typeface="Helvetica Light"/>
              </a:rPr>
              <a:t>Support issues resolved in minutes </a:t>
            </a:r>
            <a:r>
              <a:rPr lang="en-US" sz="1400" dirty="0">
                <a:solidFill>
                  <a:schemeClr val="tx1"/>
                </a:solidFill>
                <a:latin typeface="Helvetica Light"/>
                <a:cs typeface="Helvetica Light"/>
              </a:rPr>
              <a:t>while freeing up IT resources for priority projects.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2071" y="1809750"/>
            <a:ext cx="3951742" cy="88392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5760" tIns="137160" anchor="t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0983AD"/>
                </a:solidFill>
                <a:cs typeface="Helvetica Light"/>
              </a:rPr>
              <a:t>Works with SharePoint </a:t>
            </a:r>
            <a:r>
              <a:rPr lang="en-US" sz="1400" dirty="0">
                <a:solidFill>
                  <a:schemeClr val="tx1"/>
                </a:solidFill>
                <a:latin typeface="Helvetica Light"/>
                <a:cs typeface="Helvetica Light"/>
              </a:rPr>
              <a:t>to create a more social, mobile, and engaging experience.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2071" y="865057"/>
            <a:ext cx="3951742" cy="88754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5760" tIns="137160" anchor="t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0983AD"/>
                </a:solidFill>
                <a:cs typeface="Helvetica Light"/>
              </a:rPr>
              <a:t>Faster problem solving</a:t>
            </a:r>
            <a:r>
              <a:rPr lang="en-US" sz="1400" dirty="0">
                <a:solidFill>
                  <a:srgbClr val="0983AD"/>
                </a:solidFill>
                <a:latin typeface="Helvetica Light"/>
                <a:cs typeface="Helvetica Light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Helvetica Light"/>
                <a:cs typeface="Helvetica Light"/>
              </a:rPr>
              <a:t>by identifying and acting on solutions within 24 hours instead of weeks.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productivity with both Yammer &amp; SharePoint.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17500" y="4416506"/>
            <a:ext cx="8596313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Triangle 21"/>
          <p:cNvSpPr/>
          <p:nvPr/>
        </p:nvSpPr>
        <p:spPr bwMode="auto">
          <a:xfrm rot="5400000">
            <a:off x="684808" y="4415433"/>
            <a:ext cx="117872" cy="1571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17499" y="3714750"/>
            <a:ext cx="8596314" cy="647699"/>
          </a:xfrm>
          <a:prstGeom prst="rect">
            <a:avLst/>
          </a:prstGeom>
          <a:solidFill>
            <a:srgbClr val="DEDE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5760" tIns="0" bIns="45720" anchor="ctr"/>
          <a:lstStyle/>
          <a:p>
            <a:pPr>
              <a:defRPr/>
            </a:pPr>
            <a:r>
              <a:rPr lang="en-US" sz="1400" dirty="0">
                <a:solidFill>
                  <a:srgbClr val="0983AD"/>
                </a:solidFill>
              </a:rPr>
              <a:t>“Yammer has given our people a platform for open conversations, enabling us to share more ideas and solve problems faster across our business.”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17499" y="4379950"/>
            <a:ext cx="7505701" cy="58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137160" rIns="182880" bIns="137160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983AD"/>
              </a:buClr>
              <a:buSzPct val="80000"/>
            </a:pPr>
            <a:r>
              <a:rPr lang="en-US" sz="1400" b="1" dirty="0"/>
              <a:t>Derek McManus, </a:t>
            </a:r>
            <a:r>
              <a:rPr lang="en-US" sz="1400" dirty="0"/>
              <a:t>COO, </a:t>
            </a:r>
            <a:r>
              <a:rPr lang="en-US" sz="1400" dirty="0" err="1"/>
              <a:t>Telefonica</a:t>
            </a:r>
            <a:r>
              <a:rPr lang="en-US" sz="1400" dirty="0"/>
              <a:t> O2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7499" y="1461611"/>
            <a:ext cx="4508501" cy="871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3175">
              <a:lnSpc>
                <a:spcPct val="120000"/>
              </a:lnSpc>
            </a:pPr>
            <a:r>
              <a:rPr lang="en-US" sz="1100" b="1" spc="-90" dirty="0" err="1">
                <a:solidFill>
                  <a:srgbClr val="7F7F7F"/>
                </a:solidFill>
                <a:cs typeface="Helvetica"/>
              </a:rPr>
              <a:t>Telecomms</a:t>
            </a:r>
            <a:r>
              <a:rPr lang="en-US" sz="1100" b="1" spc="-90" dirty="0">
                <a:solidFill>
                  <a:srgbClr val="7F7F7F"/>
                </a:solidFill>
                <a:cs typeface="Helvetica"/>
              </a:rPr>
              <a:t> | EMEA | 11,000 employees and 450 retail stores </a:t>
            </a:r>
          </a:p>
          <a:p>
            <a:pPr marL="3175">
              <a:lnSpc>
                <a:spcPct val="120000"/>
              </a:lnSpc>
              <a:spcBef>
                <a:spcPts val="600"/>
              </a:spcBef>
            </a:pPr>
            <a:r>
              <a:rPr lang="en-US" sz="1100" spc="-90" dirty="0">
                <a:solidFill>
                  <a:srgbClr val="7F7F7F"/>
                </a:solidFill>
                <a:cs typeface="Helvetica"/>
              </a:rPr>
              <a:t>Global telecommunications, internet, and financial services company with mobile, distributed workforce turned to Yammer to improve communications, boost innovation, and accelerate collaboration.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61" y="703910"/>
            <a:ext cx="675639" cy="628750"/>
          </a:xfrm>
          <a:prstGeom prst="rect">
            <a:avLst/>
          </a:prstGeom>
        </p:spPr>
      </p:pic>
      <p:pic>
        <p:nvPicPr>
          <p:cNvPr id="25" name="Picture 24" descr="Screen shot 2012-05-15 at 12.08.05 P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14" y="2428040"/>
            <a:ext cx="2152382" cy="1134310"/>
          </a:xfrm>
          <a:prstGeom prst="rect">
            <a:avLst/>
          </a:prstGeom>
          <a:noFill/>
          <a:ln w="57150" cmpd="sng">
            <a:solidFill>
              <a:schemeClr val="bg2"/>
            </a:solidFill>
            <a:miter lim="800000"/>
            <a:headEnd/>
            <a:tailEnd/>
          </a:ln>
          <a:effectLst>
            <a:outerShdw blurRad="38100" dist="25400" dir="5400000" algn="tl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0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30903" y="1410976"/>
            <a:ext cx="4692313" cy="1011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marL="3175">
              <a:lnSpc>
                <a:spcPct val="120000"/>
              </a:lnSpc>
            </a:pPr>
            <a:r>
              <a:rPr lang="en-US" sz="1100" b="1" dirty="0">
                <a:solidFill>
                  <a:srgbClr val="7F7F7F"/>
                </a:solidFill>
                <a:cs typeface="Helvetica"/>
              </a:rPr>
              <a:t>Professional Services | UK &amp; Ireland | 1200 employees</a:t>
            </a:r>
            <a:r>
              <a:rPr lang="en-US" sz="1100" dirty="0">
                <a:solidFill>
                  <a:srgbClr val="7F7F7F"/>
                </a:solidFill>
                <a:cs typeface="Helvetica"/>
              </a:rPr>
              <a:t> in </a:t>
            </a:r>
            <a:r>
              <a:rPr lang="en-US" sz="1100" b="1" dirty="0">
                <a:solidFill>
                  <a:srgbClr val="7F7F7F"/>
                </a:solidFill>
                <a:cs typeface="Helvetica"/>
              </a:rPr>
              <a:t>5 </a:t>
            </a:r>
            <a:r>
              <a:rPr lang="en-US" sz="1100" b="1" dirty="0" smtClean="0">
                <a:solidFill>
                  <a:srgbClr val="7F7F7F"/>
                </a:solidFill>
                <a:cs typeface="Helvetica"/>
              </a:rPr>
              <a:t>offices</a:t>
            </a:r>
            <a:endParaRPr lang="en-US" sz="1100" b="1" dirty="0">
              <a:solidFill>
                <a:srgbClr val="7F7F7F"/>
              </a:solidFill>
              <a:cs typeface="Helvetica"/>
            </a:endParaRPr>
          </a:p>
          <a:p>
            <a:pPr marL="3175">
              <a:lnSpc>
                <a:spcPct val="120000"/>
              </a:lnSpc>
              <a:spcBef>
                <a:spcPts val="600"/>
              </a:spcBef>
            </a:pPr>
            <a:r>
              <a:rPr lang="en-US" sz="1050" spc="-50" dirty="0" smtClean="0">
                <a:solidFill>
                  <a:srgbClr val="7F7F7F"/>
                </a:solidFill>
                <a:cs typeface="Helvetica"/>
              </a:rPr>
              <a:t>Global provider of business solutions for legal professionals chose Yammer to build employee engagement through dialogue-based communications, improving product and service delivery, and joint problem-solving .</a:t>
            </a:r>
            <a:endParaRPr lang="en-US" sz="1050" spc="-50" dirty="0">
              <a:solidFill>
                <a:srgbClr val="7F7F7F"/>
              </a:solidFill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5878" y="2750821"/>
            <a:ext cx="4047934" cy="88392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5760" tIns="137160" anchor="t"/>
          <a:lstStyle/>
          <a:p>
            <a:pPr>
              <a:lnSpc>
                <a:spcPct val="110000"/>
              </a:lnSpc>
              <a:defRPr/>
            </a:pPr>
            <a:r>
              <a:rPr lang="en-US" sz="1400" b="1" dirty="0" smtClean="0">
                <a:solidFill>
                  <a:srgbClr val="0983AD"/>
                </a:solidFill>
                <a:cs typeface="Helvetica Light"/>
              </a:rPr>
              <a:t>Connects global offices </a:t>
            </a:r>
            <a:r>
              <a:rPr lang="en-US" sz="1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keeping everyone across the company engaged in important conversations.</a:t>
            </a:r>
            <a:endParaRPr lang="en-US" sz="1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5878" y="1809750"/>
            <a:ext cx="4047934" cy="88392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5760" tIns="137160" anchor="t"/>
          <a:lstStyle/>
          <a:p>
            <a:pPr>
              <a:lnSpc>
                <a:spcPct val="110000"/>
              </a:lnSpc>
            </a:pPr>
            <a:r>
              <a:rPr lang="en-US" sz="1400" b="1" dirty="0" smtClean="0">
                <a:solidFill>
                  <a:srgbClr val="0983AD"/>
                </a:solidFill>
                <a:cs typeface="Helvetica Light"/>
              </a:rPr>
              <a:t>Improved access to expertise </a:t>
            </a:r>
            <a:r>
              <a:rPr lang="en-US" sz="1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increases cross-functional team work and workflow efficiency. </a:t>
            </a:r>
            <a:endParaRPr lang="en-US" sz="1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5878" y="865057"/>
            <a:ext cx="4047934" cy="88754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5760" tIns="137160" anchor="t"/>
          <a:lstStyle/>
          <a:p>
            <a:pPr>
              <a:lnSpc>
                <a:spcPct val="110000"/>
              </a:lnSpc>
            </a:pPr>
            <a:r>
              <a:rPr lang="en-US" sz="1400" b="1" dirty="0" smtClean="0">
                <a:solidFill>
                  <a:srgbClr val="0983AD"/>
                </a:solidFill>
                <a:cs typeface="Helvetica Light"/>
              </a:rPr>
              <a:t>Effective executive communications, </a:t>
            </a:r>
            <a:r>
              <a:rPr lang="en-US" sz="1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build excitement for key initiatives and provide greater visibility for employees.</a:t>
            </a:r>
            <a:endParaRPr lang="en-US" sz="1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Connecting and engaging employees worldwide</a:t>
            </a:r>
            <a:endParaRPr lang="en-US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7499" y="3760470"/>
            <a:ext cx="8596314" cy="783073"/>
            <a:chOff x="317499" y="3552124"/>
            <a:chExt cx="8596314" cy="1043902"/>
          </a:xfrm>
        </p:grpSpPr>
        <p:sp>
          <p:nvSpPr>
            <p:cNvPr id="21" name="Rectangle 20"/>
            <p:cNvSpPr/>
            <p:nvPr/>
          </p:nvSpPr>
          <p:spPr>
            <a:xfrm>
              <a:off x="317499" y="4411437"/>
              <a:ext cx="8596313" cy="457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665177" y="4438878"/>
              <a:ext cx="157134" cy="15716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7499" y="3552124"/>
              <a:ext cx="8596314" cy="863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274320" anchor="ctr"/>
            <a:lstStyle/>
            <a:p>
              <a:pPr>
                <a:defRPr/>
              </a:pPr>
              <a:r>
                <a:rPr lang="en-US" sz="1400" dirty="0" smtClean="0">
                  <a:solidFill>
                    <a:srgbClr val="0983AD"/>
                  </a:solidFill>
                </a:rPr>
                <a:t>“I’m on the road a lot, and Yammer gives me the ability to communicate with all the teams I work with, right across the globe. If I’m offline for two or three hours, it lets me get up to speed quickly.” </a:t>
              </a:r>
              <a:endParaRPr lang="en-US" sz="1400" dirty="0">
                <a:solidFill>
                  <a:srgbClr val="0983AD"/>
                </a:solidFill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17499" y="4425669"/>
            <a:ext cx="7505701" cy="58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137160" rIns="182880" bIns="137160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983AD"/>
              </a:buClr>
              <a:buSzPct val="80000"/>
              <a:buFont typeface="Lucida Grande" charset="0"/>
              <a:buNone/>
            </a:pPr>
            <a:r>
              <a:rPr lang="en-US" sz="1400" b="1" dirty="0" smtClean="0"/>
              <a:t>Jane Treadwell-</a:t>
            </a:r>
            <a:r>
              <a:rPr lang="en-US" sz="1400" b="1" dirty="0" err="1" smtClean="0"/>
              <a:t>Hoye</a:t>
            </a:r>
            <a:r>
              <a:rPr lang="en-US" sz="1400" b="1" dirty="0" smtClean="0"/>
              <a:t>, </a:t>
            </a:r>
            <a:r>
              <a:rPr lang="en-US" sz="1400" dirty="0" err="1" smtClean="0"/>
              <a:t>Direcor</a:t>
            </a:r>
            <a:r>
              <a:rPr lang="en-US" sz="1400" dirty="0" smtClean="0"/>
              <a:t>, Discovery and Innovation, Lexis </a:t>
            </a:r>
            <a:r>
              <a:rPr lang="en-US" sz="1400" dirty="0" err="1" smtClean="0"/>
              <a:t>Nexis</a:t>
            </a:r>
            <a:r>
              <a:rPr lang="en-US" sz="1400" dirty="0" smtClean="0"/>
              <a:t> International</a:t>
            </a:r>
            <a:endParaRPr lang="en-US" sz="1400" dirty="0"/>
          </a:p>
        </p:txBody>
      </p:sp>
      <p:pic>
        <p:nvPicPr>
          <p:cNvPr id="25" name="Picture 24" descr="LexisNexi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934893"/>
            <a:ext cx="2390272" cy="404090"/>
          </a:xfrm>
          <a:prstGeom prst="rect">
            <a:avLst/>
          </a:prstGeom>
        </p:spPr>
      </p:pic>
      <p:pic>
        <p:nvPicPr>
          <p:cNvPr id="30" name="Picture 29" descr="Screen Shot 2012-09-05 at 10.29.05 A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99" y="2422056"/>
            <a:ext cx="2436301" cy="1261350"/>
          </a:xfrm>
          <a:prstGeom prst="rect">
            <a:avLst/>
          </a:prstGeom>
          <a:noFill/>
          <a:ln w="57150" cmpd="sng">
            <a:solidFill>
              <a:schemeClr val="bg2"/>
            </a:solidFill>
            <a:miter lim="800000"/>
            <a:headEnd/>
            <a:tailEnd/>
          </a:ln>
          <a:effectLst>
            <a:outerShdw blurRad="38100" dist="25400" dir="5400000" algn="tl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7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439441"/>
            <a:ext cx="130302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4289" tIns="34289" rIns="3428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21515" defTabSz="70003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spc="-53" dirty="0">
              <a:solidFill>
                <a:srgbClr val="FFFFFF">
                  <a:alpha val="99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2436946"/>
            <a:ext cx="1303020" cy="914400"/>
          </a:xfrm>
          <a:prstGeom prst="rect">
            <a:avLst/>
          </a:prstGeom>
          <a:solidFill>
            <a:srgbClr val="0071B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4289" tIns="34289" rIns="3428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21515" defTabSz="6855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spc="-53" dirty="0">
              <a:solidFill>
                <a:srgbClr val="FFFFFF">
                  <a:alpha val="99000"/>
                </a:srgbClr>
              </a:solidFill>
              <a:cs typeface="Segoe Pro Ligh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0" y="3434451"/>
            <a:ext cx="1303020" cy="914400"/>
          </a:xfrm>
          <a:prstGeom prst="rect">
            <a:avLst/>
          </a:prstGeom>
          <a:solidFill>
            <a:srgbClr val="59A3D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4289" tIns="34289" rIns="3428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21515" defTabSz="685721">
              <a:defRPr/>
            </a:pPr>
            <a:endParaRPr lang="en-US" sz="2100" kern="0" spc="-53" dirty="0">
              <a:solidFill>
                <a:srgbClr val="FFFFFF">
                  <a:alpha val="99000"/>
                </a:srgbClr>
              </a:solidFill>
              <a:latin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</a:t>
            </a:r>
            <a:r>
              <a:rPr lang="en-US" dirty="0" smtClean="0"/>
              <a:t>Today!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400991" y="3434451"/>
            <a:ext cx="7743010" cy="914400"/>
          </a:xfrm>
          <a:prstGeom prst="rect">
            <a:avLst/>
          </a:prstGeom>
          <a:solidFill>
            <a:srgbClr val="59A3D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4289" tIns="34289" rIns="3428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5486" defTabSz="685721">
              <a:defRPr/>
            </a:pPr>
            <a:r>
              <a:rPr lang="en-US" sz="2100" kern="0" spc="-53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Attend </a:t>
            </a:r>
            <a:r>
              <a:rPr lang="en-US" sz="2100" kern="0" spc="-53" dirty="0" err="1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YamJam</a:t>
            </a:r>
            <a:r>
              <a:rPr lang="en-US" sz="21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 Live ‘12 &amp; SharePoint </a:t>
            </a:r>
            <a:r>
              <a:rPr lang="en-US" sz="2100" kern="0" spc="-53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Conference</a:t>
            </a:r>
          </a:p>
          <a:p>
            <a:pPr marL="215486" defTabSz="685721">
              <a:defRPr/>
            </a:pPr>
            <a:r>
              <a:rPr lang="en-US" sz="21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San Francisco, October 30</a:t>
            </a:r>
            <a:r>
              <a:rPr lang="en-US" sz="2100" kern="0" spc="-53" baseline="300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th</a:t>
            </a:r>
            <a:r>
              <a:rPr lang="en-US" sz="21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 &amp;Las Vegas</a:t>
            </a:r>
            <a:r>
              <a:rPr lang="en-US" sz="2100" kern="0" spc="-53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,</a:t>
            </a:r>
            <a:r>
              <a:rPr lang="en-US" sz="21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 </a:t>
            </a:r>
            <a:r>
              <a:rPr lang="en-US" sz="2100" kern="0" spc="-53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November </a:t>
            </a:r>
            <a:r>
              <a:rPr lang="en-US" sz="21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12</a:t>
            </a:r>
            <a:r>
              <a:rPr lang="en-US" sz="2100" kern="0" spc="-53" baseline="300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th</a:t>
            </a:r>
            <a:r>
              <a:rPr lang="en-US" sz="21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-15</a:t>
            </a:r>
            <a:r>
              <a:rPr lang="en-US" sz="2100" kern="0" spc="-53" baseline="300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th</a:t>
            </a:r>
            <a:r>
              <a:rPr lang="en-US" sz="21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, 2012</a:t>
            </a:r>
          </a:p>
          <a:p>
            <a:pPr marL="215486" defTabSz="685721">
              <a:defRPr/>
            </a:pPr>
            <a:r>
              <a:rPr lang="en-US" sz="1500" kern="0" spc="-53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https://yamjam.com</a:t>
            </a:r>
            <a:r>
              <a:rPr lang="en-US" sz="1500" kern="0" spc="-53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/  </a:t>
            </a:r>
            <a:endParaRPr lang="en-US" sz="1500" kern="0" spc="-53" dirty="0">
              <a:solidFill>
                <a:srgbClr val="FFFFFF">
                  <a:alpha val="99000"/>
                </a:srgbClr>
              </a:solidFill>
              <a:latin typeface="Segoe UI Light"/>
            </a:endParaRPr>
          </a:p>
        </p:txBody>
      </p:sp>
      <p:pic>
        <p:nvPicPr>
          <p:cNvPr id="13" name="Picture 34" descr="C:\Users\sakuu\Documents\Ballmer WPC\AI\Trav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30725" y="3571594"/>
            <a:ext cx="636997" cy="6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400994" y="1439441"/>
            <a:ext cx="7749193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4289" tIns="34289" rIns="3428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5486" defTabSz="700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spc="-53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Sign up and try Yammer</a:t>
            </a:r>
            <a:endParaRPr lang="en-US" sz="2100" kern="0" spc="-53" dirty="0">
              <a:solidFill>
                <a:srgbClr val="FFFFFF">
                  <a:alpha val="99000"/>
                </a:srgbClr>
              </a:solidFill>
              <a:latin typeface="Segoe UI Light"/>
              <a:cs typeface="Segoe Pro Light"/>
            </a:endParaRPr>
          </a:p>
          <a:p>
            <a:pPr marL="215486" defTabSz="700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 spc="-53" dirty="0">
                <a:solidFill>
                  <a:srgbClr val="FFFFFF">
                    <a:alpha val="99000"/>
                  </a:srgbClr>
                </a:solidFill>
              </a:rPr>
              <a:t>http://www.yammer.com</a:t>
            </a:r>
          </a:p>
        </p:txBody>
      </p:sp>
      <p:pic>
        <p:nvPicPr>
          <p:cNvPr id="15" name="Picture 2" descr="http://socialsilk.com/wp-content/uploads/2011/02/YammerLogoCroppedSmal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27" y="1594095"/>
            <a:ext cx="679145" cy="6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400992" y="2436946"/>
            <a:ext cx="7749194" cy="914400"/>
          </a:xfrm>
          <a:prstGeom prst="rect">
            <a:avLst/>
          </a:prstGeom>
          <a:solidFill>
            <a:srgbClr val="0071B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4289" tIns="34289" rIns="3428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00" indent="39288" defTabSz="6855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spc="-53" dirty="0">
                <a:solidFill>
                  <a:srgbClr val="FFFFFF">
                    <a:alpha val="99000"/>
                  </a:srgbClr>
                </a:solidFill>
                <a:latin typeface="Segoe UI Light"/>
                <a:cs typeface="Segoe Pro Light"/>
              </a:rPr>
              <a:t>Download the evaluation and experience Office 365</a:t>
            </a:r>
          </a:p>
          <a:p>
            <a:pPr marL="176200" indent="39288" defTabSz="6855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 spc="-53" dirty="0">
                <a:solidFill>
                  <a:srgbClr val="FFFFFF">
                    <a:alpha val="99000"/>
                  </a:srgbClr>
                </a:solidFill>
                <a:cs typeface="Segoe Pro Light"/>
              </a:rPr>
              <a:t>http://</a:t>
            </a:r>
            <a:r>
              <a:rPr lang="en-US" sz="1500" kern="0" spc="-53" dirty="0" smtClean="0">
                <a:solidFill>
                  <a:srgbClr val="FFFFFF">
                    <a:alpha val="99000"/>
                  </a:srgbClr>
                </a:solidFill>
                <a:cs typeface="Segoe Pro Light"/>
              </a:rPr>
              <a:t>office.com/preview</a:t>
            </a:r>
          </a:p>
          <a:p>
            <a:pPr marL="176200" indent="39288" defTabSz="6855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 spc="-53" dirty="0">
                <a:solidFill>
                  <a:srgbClr val="FFFFFF">
                    <a:alpha val="99000"/>
                  </a:srgbClr>
                </a:solidFill>
                <a:cs typeface="Segoe Pro Light"/>
              </a:rPr>
              <a:t>http://www.youtube.com/user/YammerInc for customer testimonials and </a:t>
            </a:r>
            <a:r>
              <a:rPr lang="en-US" sz="1500" kern="0" spc="-53" dirty="0" smtClean="0">
                <a:solidFill>
                  <a:srgbClr val="FFFFFF">
                    <a:alpha val="99000"/>
                  </a:srgbClr>
                </a:solidFill>
                <a:cs typeface="Segoe Pro Light"/>
              </a:rPr>
              <a:t>more</a:t>
            </a:r>
            <a:endParaRPr lang="en-US" sz="1500" kern="0" spc="-53" dirty="0">
              <a:solidFill>
                <a:srgbClr val="FFFFFF">
                  <a:alpha val="99000"/>
                </a:srgbClr>
              </a:solidFill>
              <a:cs typeface="Segoe Pro Light"/>
            </a:endParaRPr>
          </a:p>
        </p:txBody>
      </p:sp>
      <p:sp>
        <p:nvSpPr>
          <p:cNvPr id="16" name="Freeform 74"/>
          <p:cNvSpPr>
            <a:spLocks noEditPoints="1"/>
          </p:cNvSpPr>
          <p:nvPr/>
        </p:nvSpPr>
        <p:spPr bwMode="black">
          <a:xfrm>
            <a:off x="281542" y="2587745"/>
            <a:ext cx="719777" cy="615692"/>
          </a:xfrm>
          <a:custGeom>
            <a:avLst/>
            <a:gdLst>
              <a:gd name="T0" fmla="*/ 2004 w 2444"/>
              <a:gd name="T1" fmla="*/ 326 h 2090"/>
              <a:gd name="T2" fmla="*/ 1774 w 2444"/>
              <a:gd name="T3" fmla="*/ 391 h 2090"/>
              <a:gd name="T4" fmla="*/ 1156 w 2444"/>
              <a:gd name="T5" fmla="*/ 0 h 2090"/>
              <a:gd name="T6" fmla="*/ 489 w 2444"/>
              <a:gd name="T7" fmla="*/ 535 h 2090"/>
              <a:gd name="T8" fmla="*/ 350 w 2444"/>
              <a:gd name="T9" fmla="*/ 506 h 2090"/>
              <a:gd name="T10" fmla="*/ 0 w 2444"/>
              <a:gd name="T11" fmla="*/ 856 h 2090"/>
              <a:gd name="T12" fmla="*/ 350 w 2444"/>
              <a:gd name="T13" fmla="*/ 1206 h 2090"/>
              <a:gd name="T14" fmla="*/ 2004 w 2444"/>
              <a:gd name="T15" fmla="*/ 1206 h 2090"/>
              <a:gd name="T16" fmla="*/ 2444 w 2444"/>
              <a:gd name="T17" fmla="*/ 766 h 2090"/>
              <a:gd name="T18" fmla="*/ 2004 w 2444"/>
              <a:gd name="T19" fmla="*/ 326 h 2090"/>
              <a:gd name="T20" fmla="*/ 1590 w 2444"/>
              <a:gd name="T21" fmla="*/ 1326 h 2090"/>
              <a:gd name="T22" fmla="*/ 1465 w 2444"/>
              <a:gd name="T23" fmla="*/ 1326 h 2090"/>
              <a:gd name="T24" fmla="*/ 1465 w 2444"/>
              <a:gd name="T25" fmla="*/ 1743 h 2090"/>
              <a:gd name="T26" fmla="*/ 1222 w 2444"/>
              <a:gd name="T27" fmla="*/ 1934 h 2090"/>
              <a:gd name="T28" fmla="*/ 980 w 2444"/>
              <a:gd name="T29" fmla="*/ 1743 h 2090"/>
              <a:gd name="T30" fmla="*/ 980 w 2444"/>
              <a:gd name="T31" fmla="*/ 1326 h 2090"/>
              <a:gd name="T32" fmla="*/ 854 w 2444"/>
              <a:gd name="T33" fmla="*/ 1326 h 2090"/>
              <a:gd name="T34" fmla="*/ 854 w 2444"/>
              <a:gd name="T35" fmla="*/ 1656 h 2090"/>
              <a:gd name="T36" fmla="*/ 666 w 2444"/>
              <a:gd name="T37" fmla="*/ 1656 h 2090"/>
              <a:gd name="T38" fmla="*/ 1222 w 2444"/>
              <a:gd name="T39" fmla="*/ 2090 h 2090"/>
              <a:gd name="T40" fmla="*/ 1779 w 2444"/>
              <a:gd name="T41" fmla="*/ 1656 h 2090"/>
              <a:gd name="T42" fmla="*/ 1590 w 2444"/>
              <a:gd name="T43" fmla="*/ 1656 h 2090"/>
              <a:gd name="T44" fmla="*/ 1590 w 2444"/>
              <a:gd name="T45" fmla="*/ 1326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44" h="2090">
                <a:moveTo>
                  <a:pt x="2004" y="326"/>
                </a:moveTo>
                <a:cubicBezTo>
                  <a:pt x="1920" y="326"/>
                  <a:pt x="1841" y="350"/>
                  <a:pt x="1774" y="391"/>
                </a:cubicBezTo>
                <a:cubicBezTo>
                  <a:pt x="1665" y="160"/>
                  <a:pt x="1429" y="0"/>
                  <a:pt x="1156" y="0"/>
                </a:cubicBezTo>
                <a:cubicBezTo>
                  <a:pt x="830" y="0"/>
                  <a:pt x="557" y="229"/>
                  <a:pt x="489" y="535"/>
                </a:cubicBezTo>
                <a:cubicBezTo>
                  <a:pt x="446" y="516"/>
                  <a:pt x="399" y="506"/>
                  <a:pt x="350" y="506"/>
                </a:cubicBezTo>
                <a:cubicBezTo>
                  <a:pt x="157" y="506"/>
                  <a:pt x="0" y="663"/>
                  <a:pt x="0" y="856"/>
                </a:cubicBezTo>
                <a:cubicBezTo>
                  <a:pt x="0" y="1049"/>
                  <a:pt x="157" y="1206"/>
                  <a:pt x="350" y="1206"/>
                </a:cubicBezTo>
                <a:cubicBezTo>
                  <a:pt x="2004" y="1206"/>
                  <a:pt x="2004" y="1206"/>
                  <a:pt x="2004" y="1206"/>
                </a:cubicBezTo>
                <a:cubicBezTo>
                  <a:pt x="2247" y="1206"/>
                  <a:pt x="2444" y="1009"/>
                  <a:pt x="2444" y="766"/>
                </a:cubicBezTo>
                <a:cubicBezTo>
                  <a:pt x="2444" y="523"/>
                  <a:pt x="2247" y="326"/>
                  <a:pt x="2004" y="326"/>
                </a:cubicBezTo>
                <a:close/>
                <a:moveTo>
                  <a:pt x="1590" y="1326"/>
                </a:moveTo>
                <a:cubicBezTo>
                  <a:pt x="1465" y="1326"/>
                  <a:pt x="1465" y="1326"/>
                  <a:pt x="1465" y="1326"/>
                </a:cubicBezTo>
                <a:cubicBezTo>
                  <a:pt x="1465" y="1743"/>
                  <a:pt x="1465" y="1743"/>
                  <a:pt x="1465" y="1743"/>
                </a:cubicBezTo>
                <a:cubicBezTo>
                  <a:pt x="1222" y="1934"/>
                  <a:pt x="1222" y="1934"/>
                  <a:pt x="1222" y="1934"/>
                </a:cubicBezTo>
                <a:cubicBezTo>
                  <a:pt x="980" y="1743"/>
                  <a:pt x="980" y="1743"/>
                  <a:pt x="980" y="1743"/>
                </a:cubicBezTo>
                <a:cubicBezTo>
                  <a:pt x="980" y="1326"/>
                  <a:pt x="980" y="1326"/>
                  <a:pt x="980" y="1326"/>
                </a:cubicBezTo>
                <a:cubicBezTo>
                  <a:pt x="854" y="1326"/>
                  <a:pt x="854" y="1326"/>
                  <a:pt x="854" y="1326"/>
                </a:cubicBezTo>
                <a:cubicBezTo>
                  <a:pt x="854" y="1656"/>
                  <a:pt x="854" y="1656"/>
                  <a:pt x="854" y="1656"/>
                </a:cubicBezTo>
                <a:cubicBezTo>
                  <a:pt x="666" y="1656"/>
                  <a:pt x="666" y="1656"/>
                  <a:pt x="666" y="1656"/>
                </a:cubicBezTo>
                <a:cubicBezTo>
                  <a:pt x="1222" y="2090"/>
                  <a:pt x="1222" y="2090"/>
                  <a:pt x="1222" y="2090"/>
                </a:cubicBezTo>
                <a:cubicBezTo>
                  <a:pt x="1779" y="1656"/>
                  <a:pt x="1779" y="1656"/>
                  <a:pt x="1779" y="1656"/>
                </a:cubicBezTo>
                <a:cubicBezTo>
                  <a:pt x="1590" y="1656"/>
                  <a:pt x="1590" y="1656"/>
                  <a:pt x="1590" y="1656"/>
                </a:cubicBezTo>
                <a:lnTo>
                  <a:pt x="1590" y="13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4" tIns="30863" rIns="61724" bIns="30863" numCol="1" anchor="t" anchorCtr="0" compatLnSpc="1">
            <a:prstTxWarp prst="textNoShape">
              <a:avLst/>
            </a:prstTxWarp>
          </a:bodyPr>
          <a:lstStyle/>
          <a:p>
            <a:pPr defTabSz="685721"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dir="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0187" y="135797"/>
            <a:ext cx="8683626" cy="528035"/>
          </a:xfrm>
        </p:spPr>
        <p:txBody>
          <a:bodyPr/>
          <a:lstStyle/>
          <a:p>
            <a:r>
              <a:rPr lang="en-US" dirty="0" smtClean="0"/>
              <a:t>Yammer Introduction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0187" y="791847"/>
            <a:ext cx="8621328" cy="21527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Clr>
                <a:schemeClr val="accent1"/>
              </a:buClr>
              <a:buFont typeface="Lucida Grande"/>
              <a:buChar char="›"/>
            </a:pPr>
            <a:r>
              <a:rPr lang="en-US" sz="1400" b="1" dirty="0" smtClean="0">
                <a:solidFill>
                  <a:srgbClr val="0983AD"/>
                </a:solidFill>
              </a:rPr>
              <a:t>First mover</a:t>
            </a:r>
            <a:r>
              <a:rPr lang="en-US" sz="1400" dirty="0" smtClean="0">
                <a:solidFill>
                  <a:srgbClr val="7F7F7F"/>
                </a:solidFill>
              </a:rPr>
              <a:t> and </a:t>
            </a:r>
            <a:r>
              <a:rPr lang="en-US" sz="1400" b="1" dirty="0" smtClean="0">
                <a:solidFill>
                  <a:srgbClr val="0983AD"/>
                </a:solidFill>
              </a:rPr>
              <a:t>leader </a:t>
            </a:r>
            <a:r>
              <a:rPr lang="en-US" sz="1400" dirty="0" smtClean="0">
                <a:solidFill>
                  <a:srgbClr val="7F7F7F"/>
                </a:solidFill>
              </a:rPr>
              <a:t>in ESN with </a:t>
            </a:r>
            <a:r>
              <a:rPr lang="en-US" sz="1400" b="1" dirty="0" smtClean="0">
                <a:solidFill>
                  <a:srgbClr val="0983AD"/>
                </a:solidFill>
              </a:rPr>
              <a:t>5+ million </a:t>
            </a:r>
            <a:r>
              <a:rPr lang="en-US" sz="1400" dirty="0" smtClean="0">
                <a:solidFill>
                  <a:srgbClr val="7F7F7F"/>
                </a:solidFill>
              </a:rPr>
              <a:t>registered users</a:t>
            </a:r>
          </a:p>
          <a:p>
            <a:pPr marL="285750" indent="-285750">
              <a:lnSpc>
                <a:spcPct val="140000"/>
              </a:lnSpc>
              <a:buClr>
                <a:schemeClr val="accent1"/>
              </a:buClr>
              <a:buFont typeface="Lucida Grande"/>
              <a:buChar char="›"/>
            </a:pPr>
            <a:r>
              <a:rPr lang="en-US" sz="1400" dirty="0" smtClean="0">
                <a:solidFill>
                  <a:srgbClr val="7F7F7F"/>
                </a:solidFill>
              </a:rPr>
              <a:t>Used by </a:t>
            </a:r>
            <a:r>
              <a:rPr lang="en-US" sz="1400" b="1" dirty="0" smtClean="0">
                <a:solidFill>
                  <a:srgbClr val="0983AD"/>
                </a:solidFill>
              </a:rPr>
              <a:t>over 85% </a:t>
            </a:r>
            <a:r>
              <a:rPr lang="en-US" sz="1400" dirty="0" smtClean="0">
                <a:solidFill>
                  <a:srgbClr val="7F7F7F"/>
                </a:solidFill>
              </a:rPr>
              <a:t>of the </a:t>
            </a:r>
            <a:r>
              <a:rPr lang="en-US" sz="1400" b="1" dirty="0" smtClean="0">
                <a:solidFill>
                  <a:srgbClr val="0983AD"/>
                </a:solidFill>
              </a:rPr>
              <a:t>Fortune 500 </a:t>
            </a:r>
            <a:r>
              <a:rPr lang="en-US" sz="1400" dirty="0" smtClean="0"/>
              <a:t>companies</a:t>
            </a:r>
            <a:endParaRPr lang="en-US" sz="1400" b="1" dirty="0" smtClean="0">
              <a:solidFill>
                <a:srgbClr val="0983AD"/>
              </a:solidFill>
            </a:endParaRPr>
          </a:p>
          <a:p>
            <a:pPr marL="285750" indent="-285750">
              <a:lnSpc>
                <a:spcPct val="140000"/>
              </a:lnSpc>
              <a:buClr>
                <a:schemeClr val="accent1"/>
              </a:buClr>
              <a:buFont typeface="Lucida Grande"/>
              <a:buChar char="›"/>
            </a:pPr>
            <a:r>
              <a:rPr lang="en-US" sz="1400" dirty="0" smtClean="0">
                <a:solidFill>
                  <a:srgbClr val="7F7F7F"/>
                </a:solidFill>
              </a:rPr>
              <a:t>Around </a:t>
            </a:r>
            <a:r>
              <a:rPr lang="en-US" sz="1400" b="1" dirty="0" smtClean="0">
                <a:solidFill>
                  <a:srgbClr val="0983AD"/>
                </a:solidFill>
              </a:rPr>
              <a:t>400 employees</a:t>
            </a:r>
            <a:r>
              <a:rPr lang="en-US" sz="1400" dirty="0" smtClean="0">
                <a:solidFill>
                  <a:srgbClr val="7F7F7F"/>
                </a:solidFill>
              </a:rPr>
              <a:t>, with offices in US, UK, and Australia</a:t>
            </a:r>
          </a:p>
          <a:p>
            <a:pPr marL="285750" indent="-285750">
              <a:lnSpc>
                <a:spcPct val="140000"/>
              </a:lnSpc>
              <a:buClr>
                <a:schemeClr val="accent1"/>
              </a:buClr>
              <a:buFont typeface="Lucida Grande"/>
              <a:buChar char="›"/>
            </a:pPr>
            <a:r>
              <a:rPr lang="en-US" sz="1400" dirty="0" smtClean="0">
                <a:solidFill>
                  <a:srgbClr val="7F7F7F"/>
                </a:solidFill>
              </a:rPr>
              <a:t>In </a:t>
            </a:r>
            <a:r>
              <a:rPr lang="en-US" sz="1400" b="1" dirty="0" smtClean="0">
                <a:solidFill>
                  <a:srgbClr val="0983AD"/>
                </a:solidFill>
              </a:rPr>
              <a:t>150+ countries </a:t>
            </a:r>
            <a:r>
              <a:rPr lang="en-US" sz="1400" dirty="0" smtClean="0">
                <a:solidFill>
                  <a:srgbClr val="7F7F7F"/>
                </a:solidFill>
              </a:rPr>
              <a:t>and </a:t>
            </a:r>
            <a:r>
              <a:rPr lang="en-US" sz="1400" b="1" dirty="0" smtClean="0">
                <a:solidFill>
                  <a:srgbClr val="0983AD"/>
                </a:solidFill>
              </a:rPr>
              <a:t>23 languages</a:t>
            </a:r>
          </a:p>
          <a:p>
            <a:pPr marL="285750" indent="-285750">
              <a:lnSpc>
                <a:spcPct val="140000"/>
              </a:lnSpc>
              <a:buClr>
                <a:schemeClr val="accent1"/>
              </a:buClr>
              <a:buFont typeface="Lucida Grande"/>
              <a:buChar char="›"/>
            </a:pPr>
            <a:r>
              <a:rPr lang="en-US" sz="1400" b="1" dirty="0" smtClean="0">
                <a:solidFill>
                  <a:srgbClr val="0983AD"/>
                </a:solidFill>
              </a:rPr>
              <a:t>Enterprise software</a:t>
            </a:r>
            <a:r>
              <a:rPr lang="en-US" sz="1400" dirty="0" smtClean="0">
                <a:solidFill>
                  <a:srgbClr val="7F7F7F"/>
                </a:solidFill>
              </a:rPr>
              <a:t> built for and loved by users</a:t>
            </a:r>
          </a:p>
          <a:p>
            <a:pPr marL="285750" indent="-285750">
              <a:lnSpc>
                <a:spcPct val="140000"/>
              </a:lnSpc>
              <a:buClr>
                <a:schemeClr val="accent1"/>
              </a:buClr>
              <a:buFont typeface="Lucida Grande"/>
              <a:buChar char="›"/>
            </a:pPr>
            <a:r>
              <a:rPr lang="en-US" sz="1400" dirty="0" smtClean="0">
                <a:solidFill>
                  <a:srgbClr val="7F7F7F"/>
                </a:solidFill>
              </a:rPr>
              <a:t>Acquired by </a:t>
            </a:r>
            <a:r>
              <a:rPr lang="en-US" sz="1400" b="1" dirty="0">
                <a:solidFill>
                  <a:srgbClr val="0983AD"/>
                </a:solidFill>
              </a:rPr>
              <a:t>Microsoft for $1.2bn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rgbClr val="7F7F7F"/>
                </a:solidFill>
              </a:rPr>
              <a:t>and now part of the </a:t>
            </a:r>
            <a:r>
              <a:rPr lang="en-US" sz="1400" b="1" dirty="0">
                <a:solidFill>
                  <a:srgbClr val="0983AD"/>
                </a:solidFill>
              </a:rPr>
              <a:t>Office Division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8975" y="3426856"/>
            <a:ext cx="810918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27139" y="2823490"/>
            <a:ext cx="0" cy="118918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8975" y="2937040"/>
            <a:ext cx="8109185" cy="1779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0000"/>
              </a:lnSpc>
            </a:pPr>
            <a:endParaRPr lang="en-US" sz="1050" spc="-90" dirty="0">
              <a:solidFill>
                <a:srgbClr val="7F7F7F"/>
              </a:solidFill>
              <a:cs typeface="Helvetic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20" y="3141521"/>
            <a:ext cx="565134" cy="1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02" y="3598453"/>
            <a:ext cx="462305" cy="426797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6034419" y="2885092"/>
            <a:ext cx="2817390" cy="7317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b="1" dirty="0" smtClean="0">
                <a:solidFill>
                  <a:srgbClr val="0983AD"/>
                </a:solidFill>
              </a:rPr>
              <a:t>Leader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dirty="0" smtClean="0"/>
              <a:t>Cloud Collaboration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dirty="0" smtClean="0"/>
              <a:t>The Forrester Mobile Wave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dirty="0" smtClean="0"/>
              <a:t>The Forrester Activities Streams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775192" y="3589250"/>
            <a:ext cx="2613836" cy="53245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b="1" dirty="0" smtClean="0">
                <a:solidFill>
                  <a:srgbClr val="0983AD"/>
                </a:solidFill>
              </a:rPr>
              <a:t>Winner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50" dirty="0" smtClean="0"/>
              <a:t>The Forrester</a:t>
            </a:r>
            <a:r>
              <a:rPr lang="en-US" sz="1050" dirty="0"/>
              <a:t> </a:t>
            </a:r>
            <a:r>
              <a:rPr lang="en-US" sz="1050" dirty="0" smtClean="0"/>
              <a:t>Groundswell Award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045449" y="3588304"/>
            <a:ext cx="2076122" cy="53245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b="1" dirty="0" smtClean="0">
                <a:solidFill>
                  <a:srgbClr val="0983AD"/>
                </a:solidFill>
              </a:rPr>
              <a:t>Top 50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50" dirty="0" smtClean="0"/>
              <a:t>Venture Backed Companies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039314" y="4164416"/>
            <a:ext cx="2299935" cy="53245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b="1" dirty="0" smtClean="0">
                <a:solidFill>
                  <a:srgbClr val="0983AD"/>
                </a:solidFill>
              </a:rPr>
              <a:t>Innovation Application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50" dirty="0" smtClean="0"/>
              <a:t>Software Company to Watch</a:t>
            </a:r>
          </a:p>
        </p:txBody>
      </p:sp>
      <p:pic>
        <p:nvPicPr>
          <p:cNvPr id="27" name="Picture 26" descr="IDC_200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1" y="4270095"/>
            <a:ext cx="677756" cy="313957"/>
          </a:xfrm>
          <a:prstGeom prst="rect">
            <a:avLst/>
          </a:prstGeom>
        </p:spPr>
      </p:pic>
      <p:pic>
        <p:nvPicPr>
          <p:cNvPr id="28" name="Picture 27" descr="wall-street-journal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20" y="3631396"/>
            <a:ext cx="549745" cy="39385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11674" y="3562350"/>
            <a:ext cx="813458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IME Magazine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1" y="4270095"/>
            <a:ext cx="657999" cy="209009"/>
          </a:xfrm>
          <a:prstGeom prst="rect">
            <a:avLst/>
          </a:prstGeom>
        </p:spPr>
      </p:pic>
      <p:sp>
        <p:nvSpPr>
          <p:cNvPr id="38" name="Rectangle 37"/>
          <p:cNvSpPr>
            <a:spLocks/>
          </p:cNvSpPr>
          <p:nvPr/>
        </p:nvSpPr>
        <p:spPr bwMode="auto">
          <a:xfrm>
            <a:off x="1838821" y="4088014"/>
            <a:ext cx="2413000" cy="5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40000"/>
              </a:lnSpc>
              <a:tabLst>
                <a:tab pos="1930400" algn="l"/>
              </a:tabLst>
            </a:pPr>
            <a:r>
              <a:rPr lang="en-US" sz="1100" b="1" dirty="0" smtClean="0">
                <a:solidFill>
                  <a:schemeClr val="accent1"/>
                </a:solidFill>
                <a:latin typeface="Interstate-Bold" charset="0"/>
                <a:ea typeface="ＭＳ Ｐゴシック" charset="0"/>
                <a:cs typeface="Interstate-Bold" charset="0"/>
                <a:sym typeface="Interstate-Bold" charset="0"/>
              </a:rPr>
              <a:t>Game-Changer:</a:t>
            </a:r>
          </a:p>
          <a:p>
            <a:pPr>
              <a:lnSpc>
                <a:spcPct val="140000"/>
              </a:lnSpc>
              <a:tabLst>
                <a:tab pos="1930400" algn="l"/>
              </a:tabLst>
            </a:pPr>
            <a:r>
              <a:rPr lang="en-US" sz="1050" dirty="0" smtClean="0">
                <a:latin typeface="Interstate-Bold" charset="0"/>
                <a:ea typeface="ＭＳ Ｐゴシック" charset="0"/>
                <a:cs typeface="Interstate-Bold" charset="0"/>
                <a:sym typeface="Interstate-Bold" charset="0"/>
              </a:rPr>
              <a:t>Innovation</a:t>
            </a:r>
            <a:endParaRPr lang="en-US" sz="1050" dirty="0">
              <a:latin typeface="Interstate-Bold" charset="0"/>
              <a:ea typeface="ＭＳ Ｐゴシック" charset="0"/>
              <a:cs typeface="Interstate-Bold" charset="0"/>
              <a:sym typeface="Interstate-Bol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24375" y="4171950"/>
            <a:ext cx="810918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1775192" y="2892790"/>
            <a:ext cx="2817390" cy="7155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983AD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b="1" dirty="0" smtClean="0">
                <a:solidFill>
                  <a:srgbClr val="0983AD"/>
                </a:solidFill>
              </a:rPr>
              <a:t>Leader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50" dirty="0" smtClean="0"/>
              <a:t>Magic Quadrant for Social Software in the Workplace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71" y="3122279"/>
            <a:ext cx="831558" cy="2129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1103"/>
            <a:ext cx="2694477" cy="198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2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leading enterprises choose </a:t>
            </a:r>
            <a:r>
              <a:rPr lang="en-US" dirty="0"/>
              <a:t>Yammer – </a:t>
            </a:r>
            <a:r>
              <a:rPr lang="en-US" dirty="0" smtClean="0"/>
              <a:t>EMEA.</a:t>
            </a:r>
            <a:endParaRPr lang="en-US" dirty="0"/>
          </a:p>
        </p:txBody>
      </p:sp>
      <p:pic>
        <p:nvPicPr>
          <p:cNvPr id="77" name="Picture 76" descr="Shell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026" y="828321"/>
            <a:ext cx="435766" cy="379785"/>
          </a:xfrm>
          <a:prstGeom prst="rect">
            <a:avLst/>
          </a:prstGeom>
        </p:spPr>
      </p:pic>
      <p:pic>
        <p:nvPicPr>
          <p:cNvPr id="82" name="Picture 81" descr="CapGemini.ep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75"/>
          <a:stretch/>
        </p:blipFill>
        <p:spPr>
          <a:xfrm>
            <a:off x="2304026" y="1485192"/>
            <a:ext cx="1280934" cy="227803"/>
          </a:xfrm>
          <a:prstGeom prst="rect">
            <a:avLst/>
          </a:prstGeom>
        </p:spPr>
      </p:pic>
      <p:pic>
        <p:nvPicPr>
          <p:cNvPr id="86" name="Picture 85" descr="Danisco(2)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024" y="935143"/>
            <a:ext cx="1057338" cy="180544"/>
          </a:xfrm>
          <a:prstGeom prst="rect">
            <a:avLst/>
          </a:prstGeom>
        </p:spPr>
      </p:pic>
      <p:pic>
        <p:nvPicPr>
          <p:cNvPr id="88" name="Picture 87" descr="Freshfields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119" y="2752077"/>
            <a:ext cx="1315515" cy="267043"/>
          </a:xfrm>
          <a:prstGeom prst="rect">
            <a:avLst/>
          </a:prstGeom>
        </p:spPr>
      </p:pic>
      <p:pic>
        <p:nvPicPr>
          <p:cNvPr id="90" name="Picture 89" descr="LoweandPartners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487" y="4021938"/>
            <a:ext cx="946513" cy="506809"/>
          </a:xfrm>
          <a:prstGeom prst="rect">
            <a:avLst/>
          </a:prstGeom>
        </p:spPr>
      </p:pic>
      <p:pic>
        <p:nvPicPr>
          <p:cNvPr id="92" name="Picture 91" descr="LexisNexis.ep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658" y="2091807"/>
            <a:ext cx="1191378" cy="222106"/>
          </a:xfrm>
          <a:prstGeom prst="rect">
            <a:avLst/>
          </a:prstGeom>
        </p:spPr>
      </p:pic>
      <p:pic>
        <p:nvPicPr>
          <p:cNvPr id="93" name="Picture 92" descr="Missing-People-logo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219" y="2680353"/>
            <a:ext cx="928722" cy="366988"/>
          </a:xfrm>
          <a:prstGeom prst="rect">
            <a:avLst/>
          </a:prstGeom>
        </p:spPr>
      </p:pic>
      <p:pic>
        <p:nvPicPr>
          <p:cNvPr id="94" name="Picture 93" descr="rijkswaterstaat_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052" y="3438297"/>
            <a:ext cx="1180603" cy="318480"/>
          </a:xfrm>
          <a:prstGeom prst="rect">
            <a:avLst/>
          </a:prstGeom>
        </p:spPr>
      </p:pic>
      <p:pic>
        <p:nvPicPr>
          <p:cNvPr id="95" name="Picture 94" descr="tui.ep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394" y="1437676"/>
            <a:ext cx="682443" cy="312101"/>
          </a:xfrm>
          <a:prstGeom prst="rect">
            <a:avLst/>
          </a:prstGeom>
        </p:spPr>
      </p:pic>
      <p:pic>
        <p:nvPicPr>
          <p:cNvPr id="96" name="Picture 95" descr="LogoVKA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26" y="2648751"/>
            <a:ext cx="876836" cy="430193"/>
          </a:xfrm>
          <a:prstGeom prst="rect">
            <a:avLst/>
          </a:prstGeom>
        </p:spPr>
      </p:pic>
      <p:pic>
        <p:nvPicPr>
          <p:cNvPr id="97" name="Picture 96" descr="qnhLogo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349" y="2066170"/>
            <a:ext cx="691118" cy="256350"/>
          </a:xfrm>
          <a:prstGeom prst="rect">
            <a:avLst/>
          </a:prstGeom>
        </p:spPr>
      </p:pic>
      <p:pic>
        <p:nvPicPr>
          <p:cNvPr id="98" name="Picture 97" descr="Repsol.eps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013" y="3429704"/>
            <a:ext cx="1333990" cy="307721"/>
          </a:xfrm>
          <a:prstGeom prst="rect">
            <a:avLst/>
          </a:prstGeom>
        </p:spPr>
      </p:pic>
      <p:pic>
        <p:nvPicPr>
          <p:cNvPr id="8" name="Picture 7" descr="Gatwick Airport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719" y="2022746"/>
            <a:ext cx="1528739" cy="393777"/>
          </a:xfrm>
          <a:prstGeom prst="rect">
            <a:avLst/>
          </a:prstGeom>
        </p:spPr>
      </p:pic>
      <p:pic>
        <p:nvPicPr>
          <p:cNvPr id="9" name="Picture 8" descr="vodacom_01.gi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563" y="3240277"/>
            <a:ext cx="761089" cy="718592"/>
          </a:xfrm>
          <a:prstGeom prst="rect">
            <a:avLst/>
          </a:prstGeom>
        </p:spPr>
      </p:pic>
      <p:pic>
        <p:nvPicPr>
          <p:cNvPr id="28" name="Picture 27" descr="telefonica.eps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424" y="913978"/>
            <a:ext cx="950051" cy="244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15" y="829747"/>
            <a:ext cx="691193" cy="53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0065" y="4065130"/>
            <a:ext cx="1183440" cy="467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492" y="4022481"/>
            <a:ext cx="925455" cy="471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24" y="2066170"/>
            <a:ext cx="1150567" cy="23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727" y="2749861"/>
            <a:ext cx="748255" cy="283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60" y="3313110"/>
            <a:ext cx="535752" cy="508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624" y="2032177"/>
            <a:ext cx="907947" cy="285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663" y="3486938"/>
            <a:ext cx="694786" cy="245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378" y="2798838"/>
            <a:ext cx="1070046" cy="257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849" y="811778"/>
            <a:ext cx="761208" cy="3888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624" y="1478137"/>
            <a:ext cx="1101305" cy="285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615" y="4134884"/>
            <a:ext cx="943693" cy="285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507" y="1175421"/>
            <a:ext cx="311102" cy="647763"/>
          </a:xfrm>
          <a:prstGeom prst="rect">
            <a:avLst/>
          </a:prstGeom>
        </p:spPr>
      </p:pic>
      <p:pic>
        <p:nvPicPr>
          <p:cNvPr id="32" name="Picture 31" descr="Suncorp.eps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920" y="4065129"/>
            <a:ext cx="491035" cy="463617"/>
          </a:xfrm>
          <a:prstGeom prst="rect">
            <a:avLst/>
          </a:prstGeom>
        </p:spPr>
      </p:pic>
      <p:pic>
        <p:nvPicPr>
          <p:cNvPr id="33" name="Picture 32" descr="Intuit.eps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3" y="1522626"/>
            <a:ext cx="679455" cy="1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" y="1144279"/>
            <a:ext cx="9141619" cy="2608406"/>
          </a:xfrm>
          <a:prstGeom prst="rect">
            <a:avLst/>
          </a:prstGeom>
          <a:solidFill>
            <a:srgbClr val="0071BC"/>
          </a:solidFill>
        </p:spPr>
        <p:txBody>
          <a:bodyPr wrap="square" lIns="0" tIns="0" rIns="0" bIns="0" rtlCol="0">
            <a:spAutoFit/>
          </a:bodyPr>
          <a:lstStyle/>
          <a:p>
            <a:pPr algn="ctr" defTabSz="685721"/>
            <a:r>
              <a:rPr lang="en-US" sz="12500" dirty="0">
                <a:gradFill>
                  <a:gsLst>
                    <a:gs pos="0">
                      <a:srgbClr val="FFFFFF">
                        <a:lumMod val="75000"/>
                        <a:lumOff val="25000"/>
                      </a:srgbClr>
                    </a:gs>
                    <a:gs pos="80000">
                      <a:srgbClr val="FFFFFF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 Light" pitchFamily="34" charset="0"/>
              </a:rPr>
              <a:t>transform</a:t>
            </a:r>
            <a:r>
              <a:rPr lang="en-US" sz="6600" dirty="0">
                <a:gradFill>
                  <a:gsLst>
                    <a:gs pos="0">
                      <a:srgbClr val="FFFFFF">
                        <a:lumMod val="75000"/>
                        <a:lumOff val="25000"/>
                      </a:srgbClr>
                    </a:gs>
                    <a:gs pos="80000">
                      <a:srgbClr val="FFFFFF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 Light" pitchFamily="34" charset="0"/>
              </a:rPr>
              <a:t> </a:t>
            </a:r>
          </a:p>
          <a:p>
            <a:pPr algn="ctr" defTabSz="685721"/>
            <a:r>
              <a:rPr lang="en-US" sz="4500" dirty="0">
                <a:gradFill>
                  <a:gsLst>
                    <a:gs pos="0">
                      <a:srgbClr val="FFFFFF">
                        <a:lumMod val="75000"/>
                        <a:lumOff val="25000"/>
                      </a:srgbClr>
                    </a:gs>
                    <a:gs pos="80000">
                      <a:srgbClr val="FFFFFF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 Light" pitchFamily="34" charset="0"/>
              </a:rPr>
              <a:t>the way we work together</a:t>
            </a:r>
          </a:p>
        </p:txBody>
      </p:sp>
    </p:spTree>
    <p:extLst>
      <p:ext uri="{BB962C8B-B14F-4D97-AF65-F5344CB8AC3E}">
        <p14:creationId xmlns:p14="http://schemas.microsoft.com/office/powerpoint/2010/main" val="10685604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 for Social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0533" y="1806027"/>
            <a:ext cx="5144324" cy="2002840"/>
          </a:xfrm>
          <a:prstGeom prst="rect">
            <a:avLst/>
          </a:prstGeom>
          <a:solidFill>
            <a:srgbClr val="0071BC"/>
          </a:solidFill>
        </p:spPr>
        <p:txBody>
          <a:bodyPr wrap="square" lIns="274301" tIns="34289" rIns="68576" bIns="34289" anchor="ctr">
            <a:noAutofit/>
          </a:bodyPr>
          <a:lstStyle/>
          <a:p>
            <a:pPr defTabSz="685749">
              <a:spcAft>
                <a:spcPts val="900"/>
              </a:spcAft>
            </a:pPr>
            <a:endParaRPr lang="en-US" dirty="0">
              <a:solidFill>
                <a:srgbClr val="FFFFFF">
                  <a:alpha val="99000"/>
                </a:srgbClr>
              </a:solidFill>
              <a:latin typeface="Segoe UI Semibold" pitchFamily="34" charset="0"/>
            </a:endParaRPr>
          </a:p>
          <a:p>
            <a:pPr defTabSz="685749">
              <a:lnSpc>
                <a:spcPts val="3000"/>
              </a:lnSpc>
              <a:spcBef>
                <a:spcPts val="450"/>
              </a:spcBef>
            </a:pPr>
            <a:r>
              <a:rPr lang="en-US" sz="2700" dirty="0">
                <a:solidFill>
                  <a:srgbClr val="FFFFFF">
                    <a:alpha val="99000"/>
                  </a:srgbClr>
                </a:solidFill>
                <a:latin typeface="Segoe UI Light" pitchFamily="34" charset="0"/>
              </a:rPr>
              <a:t>Business </a:t>
            </a:r>
          </a:p>
          <a:p>
            <a:pPr defTabSz="685749">
              <a:lnSpc>
                <a:spcPts val="3000"/>
              </a:lnSpc>
              <a:spcBef>
                <a:spcPts val="450"/>
              </a:spcBef>
            </a:pPr>
            <a:r>
              <a:rPr lang="en-US" sz="2700" dirty="0">
                <a:solidFill>
                  <a:srgbClr val="FFFFFF">
                    <a:alpha val="99000"/>
                  </a:srgbClr>
                </a:solidFill>
                <a:latin typeface="Segoe UI Light" pitchFamily="34" charset="0"/>
              </a:rPr>
              <a:t>Transformation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1417" y="1806027"/>
            <a:ext cx="4063369" cy="2002840"/>
          </a:xfrm>
          <a:prstGeom prst="rect">
            <a:avLst/>
          </a:prstGeom>
          <a:solidFill>
            <a:srgbClr val="59A3DA"/>
          </a:solidFill>
        </p:spPr>
        <p:txBody>
          <a:bodyPr wrap="square" lIns="68576" tIns="274301" rIns="274301" bIns="34289" anchor="t">
            <a:noAutofit/>
          </a:bodyPr>
          <a:lstStyle/>
          <a:p>
            <a:pPr algn="r" defTabSz="685749">
              <a:lnSpc>
                <a:spcPts val="3000"/>
              </a:lnSpc>
              <a:spcBef>
                <a:spcPts val="450"/>
              </a:spcBef>
            </a:pPr>
            <a:endParaRPr lang="en-US" sz="2700" dirty="0">
              <a:solidFill>
                <a:srgbClr val="FFFFFF">
                  <a:alpha val="99000"/>
                </a:srgbClr>
              </a:solidFill>
              <a:latin typeface="Segoe UI Light" pitchFamily="34" charset="0"/>
            </a:endParaRPr>
          </a:p>
          <a:p>
            <a:pPr algn="r" defTabSz="685749">
              <a:lnSpc>
                <a:spcPts val="3000"/>
              </a:lnSpc>
              <a:spcBef>
                <a:spcPts val="450"/>
              </a:spcBef>
            </a:pPr>
            <a:r>
              <a:rPr lang="en-US" sz="2700" dirty="0">
                <a:solidFill>
                  <a:srgbClr val="FFFFFF">
                    <a:alpha val="99000"/>
                  </a:srgbClr>
                </a:solidFill>
                <a:latin typeface="Segoe UI Light" pitchFamily="34" charset="0"/>
              </a:rPr>
              <a:t>Unified </a:t>
            </a:r>
          </a:p>
          <a:p>
            <a:pPr algn="r" defTabSz="685749">
              <a:lnSpc>
                <a:spcPts val="3000"/>
              </a:lnSpc>
              <a:spcBef>
                <a:spcPts val="450"/>
              </a:spcBef>
            </a:pPr>
            <a:r>
              <a:rPr lang="en-US" sz="2700" dirty="0">
                <a:solidFill>
                  <a:srgbClr val="FFFFFF">
                    <a:alpha val="99000"/>
                  </a:srgbClr>
                </a:solidFill>
                <a:latin typeface="Segoe UI Light" pitchFamily="34" charset="0"/>
              </a:rPr>
              <a:t>Platform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711" y="1806027"/>
            <a:ext cx="2018582" cy="2002840"/>
          </a:xfrm>
          <a:prstGeom prst="rect">
            <a:avLst/>
          </a:prstGeom>
          <a:ln w="28575">
            <a:solidFill>
              <a:srgbClr val="FBFBFB"/>
            </a:solidFill>
          </a:ln>
        </p:spPr>
      </p:pic>
    </p:spTree>
    <p:extLst>
      <p:ext uri="{BB962C8B-B14F-4D97-AF65-F5344CB8AC3E}">
        <p14:creationId xmlns:p14="http://schemas.microsoft.com/office/powerpoint/2010/main" val="17138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05979"/>
            <a:ext cx="8683626" cy="360099"/>
          </a:xfrm>
        </p:spPr>
        <p:txBody>
          <a:bodyPr/>
          <a:lstStyle/>
          <a:p>
            <a:r>
              <a:rPr lang="en-US" sz="2600" dirty="0" smtClean="0"/>
              <a:t>Drive key business initiatives across your organization.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810491" y="903449"/>
            <a:ext cx="3715326" cy="1867460"/>
          </a:xfrm>
          <a:prstGeom prst="rect">
            <a:avLst/>
          </a:prstGeom>
          <a:solidFill>
            <a:srgbClr val="E96E27">
              <a:alpha val="8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6711" y="905182"/>
            <a:ext cx="3715326" cy="1867460"/>
          </a:xfrm>
          <a:prstGeom prst="rect">
            <a:avLst/>
          </a:prstGeom>
          <a:solidFill>
            <a:srgbClr val="528D2E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91" y="2914090"/>
            <a:ext cx="3715326" cy="1867460"/>
          </a:xfrm>
          <a:prstGeom prst="rect">
            <a:avLst/>
          </a:prstGeom>
          <a:solidFill>
            <a:srgbClr val="3A8DBA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711" y="2914090"/>
            <a:ext cx="3715326" cy="1867460"/>
          </a:xfrm>
          <a:prstGeom prst="rect">
            <a:avLst/>
          </a:prstGeom>
          <a:solidFill>
            <a:srgbClr val="DCA42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273" y="1043854"/>
            <a:ext cx="300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Team Collaboration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224" y="1043854"/>
            <a:ext cx="338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Employee Engagement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273" y="3071818"/>
            <a:ext cx="338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Business Agility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223" y="3071818"/>
            <a:ext cx="338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Social Intranet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03582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Top initiatives across our 200k+ networks.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491" y="903449"/>
            <a:ext cx="3715326" cy="1867460"/>
          </a:xfrm>
          <a:prstGeom prst="rect">
            <a:avLst/>
          </a:prstGeom>
          <a:solidFill>
            <a:srgbClr val="E96E27">
              <a:alpha val="8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6711" y="905182"/>
            <a:ext cx="3715326" cy="1867460"/>
          </a:xfrm>
          <a:prstGeom prst="rect">
            <a:avLst/>
          </a:prstGeom>
          <a:solidFill>
            <a:srgbClr val="528D2E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91" y="2914090"/>
            <a:ext cx="3715326" cy="1867460"/>
          </a:xfrm>
          <a:prstGeom prst="rect">
            <a:avLst/>
          </a:prstGeom>
          <a:solidFill>
            <a:srgbClr val="3A8DBA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711" y="2914090"/>
            <a:ext cx="3715326" cy="1867460"/>
          </a:xfrm>
          <a:prstGeom prst="rect">
            <a:avLst/>
          </a:prstGeom>
          <a:solidFill>
            <a:srgbClr val="DCA42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273" y="1043854"/>
            <a:ext cx="300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Team Collaboration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224" y="1043854"/>
            <a:ext cx="338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Employee Engagement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273" y="3071818"/>
            <a:ext cx="338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Business Agility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223" y="3071818"/>
            <a:ext cx="338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Social Intranet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273" y="1415355"/>
            <a:ext cx="3463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Collaborate with teams across geos and functions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Manage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Drive competitive intelligence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Manage events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Launch marketing campaigns</a:t>
            </a:r>
          </a:p>
          <a:p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224" y="1415355"/>
            <a:ext cx="339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Identify expertise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Accelerate learning, development &amp; onboarding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Share best practices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Drive corporate communications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Retain employees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272" y="3359313"/>
            <a:ext cx="3498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Company re-org and re-alignment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Launch new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Enter new markets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Mergers &amp; acquisitions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CEO 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Transform relationships with customers, partners, suppliers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2224" y="3359313"/>
            <a:ext cx="346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Replace outdated intranets/portals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Integrate directly with SharePoint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Connect with customers, partners, suppliers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Become a Social Layer across existing business apps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Collaborate on one platform</a:t>
            </a:r>
          </a:p>
        </p:txBody>
      </p:sp>
    </p:spTree>
    <p:extLst>
      <p:ext uri="{BB962C8B-B14F-4D97-AF65-F5344CB8AC3E}">
        <p14:creationId xmlns:p14="http://schemas.microsoft.com/office/powerpoint/2010/main" val="396724473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Engagement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069" y="822871"/>
            <a:ext cx="5772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49"/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Remove communication barriers and give employees a voice, information, </a:t>
            </a:r>
            <a:b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and the tools they need to take your business to the next level.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05483" y="2363384"/>
            <a:ext cx="279797" cy="238125"/>
          </a:xfrm>
          <a:prstGeom prst="rightArrow">
            <a:avLst/>
          </a:prstGeom>
          <a:solidFill>
            <a:srgbClr val="0C7B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7" name="Picture 6" descr="EE_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3" y="1488692"/>
            <a:ext cx="2337603" cy="1958249"/>
          </a:xfrm>
          <a:prstGeom prst="rect">
            <a:avLst/>
          </a:prstGeom>
        </p:spPr>
      </p:pic>
      <p:pic>
        <p:nvPicPr>
          <p:cNvPr id="8" name="Picture 7" descr="EE_b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65538" y="1559986"/>
            <a:ext cx="2336495" cy="19615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 bwMode="auto">
          <a:xfrm>
            <a:off x="44534" y="3976185"/>
            <a:ext cx="6221358" cy="1167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“Social networking improves how employees connect with the work </a:t>
            </a:r>
            <a:b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</a:br>
            <a: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they are doing and how incredibly impactful that work can be.”</a:t>
            </a:r>
          </a:p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  <a:p>
            <a:pPr marL="215486" algn="r" defTabSz="685749">
              <a:lnSpc>
                <a:spcPct val="90000"/>
              </a:lnSpc>
              <a:defRPr/>
            </a:pPr>
            <a:r>
              <a:rPr lang="en-US" sz="1100" i="1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–  CIO of a major international food services company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292611" y="3"/>
            <a:ext cx="2851390" cy="515560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137150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alpha val="99000"/>
                </a:srgbClr>
              </a:solidFill>
              <a:latin typeface="Segoe UI Light"/>
              <a:cs typeface="Helvetica Light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757930" y="4696255"/>
            <a:ext cx="2386070" cy="4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 anchor="b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defTabSz="685749" eaLnBrk="1" hangingPunct="1"/>
            <a:r>
              <a:rPr lang="en-US" sz="800" dirty="0">
                <a:solidFill>
                  <a:srgbClr val="FFFFFF">
                    <a:alpha val="99000"/>
                  </a:srgbClr>
                </a:solidFill>
                <a:latin typeface="Segoe UI"/>
              </a:rPr>
              <a:t>Source: Gallup Consulting, Employee Engagement, What's your Engagement Ratio?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2876" y="1124717"/>
            <a:ext cx="2410857" cy="321934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685523" fontAlgn="base">
              <a:spcBef>
                <a:spcPct val="0"/>
              </a:spcBef>
              <a:spcAft>
                <a:spcPts val="900"/>
              </a:spcAft>
            </a:pPr>
            <a: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Companies with </a:t>
            </a:r>
            <a:b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</a:br>
            <a: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engaged employees see </a:t>
            </a:r>
          </a:p>
          <a:p>
            <a:pPr algn="ctr" defTabSz="68552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>
                    <a:alpha val="99000"/>
                  </a:srgbClr>
                </a:solidFill>
              </a:rPr>
              <a:t>18% 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/>
            </a:r>
            <a:br>
              <a:rPr lang="en-US" sz="1500" dirty="0">
                <a:solidFill>
                  <a:srgbClr val="FFFFFF">
                    <a:alpha val="99000"/>
                  </a:srgbClr>
                </a:solidFill>
                <a:cs typeface="Helvetica Light"/>
              </a:rPr>
            </a:br>
            <a:r>
              <a:rPr lang="en-US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higher productivity</a:t>
            </a:r>
          </a:p>
          <a:p>
            <a:pPr algn="ctr" defTabSz="685523" fontAlgn="base">
              <a:spcBef>
                <a:spcPct val="0"/>
              </a:spcBef>
              <a:spcAft>
                <a:spcPts val="900"/>
              </a:spcAft>
            </a:pPr>
            <a:endParaRPr lang="en-US" sz="1700" dirty="0">
              <a:solidFill>
                <a:srgbClr val="FFFFFF">
                  <a:alpha val="99000"/>
                </a:srgbClr>
              </a:solidFill>
              <a:cs typeface="Helvetica Light"/>
            </a:endParaRPr>
          </a:p>
          <a:p>
            <a:pPr algn="ctr" defTabSz="685523" fontAlgn="base">
              <a:spcBef>
                <a:spcPct val="0"/>
              </a:spcBef>
              <a:spcAft>
                <a:spcPts val="900"/>
              </a:spcAft>
            </a:pPr>
            <a: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&amp;</a:t>
            </a:r>
          </a:p>
          <a:p>
            <a:pPr algn="ctr" defTabSz="68552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>
                    <a:alpha val="99000"/>
                  </a:srgbClr>
                </a:solidFill>
              </a:rPr>
              <a:t>51%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</a:rPr>
              <a:t/>
            </a:r>
            <a:br>
              <a:rPr lang="en-US" sz="2400" dirty="0">
                <a:solidFill>
                  <a:srgbClr val="FFFFFF">
                    <a:alpha val="99000"/>
                  </a:srgbClr>
                </a:solidFill>
              </a:rPr>
            </a:br>
            <a:r>
              <a:rPr lang="en-US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lower turnover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" y="4000500"/>
            <a:ext cx="6292610" cy="3429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Collaboration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18484" y="1534135"/>
            <a:ext cx="4217327" cy="2182814"/>
            <a:chOff x="1095955" y="1642062"/>
            <a:chExt cx="6705220" cy="3470504"/>
          </a:xfrm>
        </p:grpSpPr>
        <p:cxnSp>
          <p:nvCxnSpPr>
            <p:cNvPr id="8" name="Straight Connector 7"/>
            <p:cNvCxnSpPr>
              <a:endCxn id="44" idx="3"/>
            </p:cNvCxnSpPr>
            <p:nvPr/>
          </p:nvCxnSpPr>
          <p:spPr>
            <a:xfrm>
              <a:off x="2558752" y="2158917"/>
              <a:ext cx="1796677" cy="4688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5" idx="6"/>
            </p:cNvCxnSpPr>
            <p:nvPr/>
          </p:nvCxnSpPr>
          <p:spPr>
            <a:xfrm flipV="1">
              <a:off x="3845970" y="3017217"/>
              <a:ext cx="2619295" cy="518027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3" idx="6"/>
              <a:endCxn id="25" idx="1"/>
            </p:cNvCxnSpPr>
            <p:nvPr/>
          </p:nvCxnSpPr>
          <p:spPr>
            <a:xfrm flipV="1">
              <a:off x="4429324" y="1934138"/>
              <a:ext cx="2035941" cy="27357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5" idx="4"/>
              <a:endCxn id="29" idx="1"/>
            </p:cNvCxnSpPr>
            <p:nvPr/>
          </p:nvCxnSpPr>
          <p:spPr>
            <a:xfrm>
              <a:off x="3675583" y="3705631"/>
              <a:ext cx="418502" cy="73756"/>
            </a:xfrm>
            <a:prstGeom prst="line">
              <a:avLst/>
            </a:prstGeom>
            <a:ln>
              <a:solidFill>
                <a:srgbClr val="44C8F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4" idx="6"/>
              <a:endCxn id="25" idx="4"/>
            </p:cNvCxnSpPr>
            <p:nvPr/>
          </p:nvCxnSpPr>
          <p:spPr>
            <a:xfrm flipV="1">
              <a:off x="6491784" y="3270048"/>
              <a:ext cx="526833" cy="71848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73757" y="3133354"/>
              <a:ext cx="222860" cy="49634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19651" y="2601088"/>
              <a:ext cx="617772" cy="164647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289833" y="3680719"/>
              <a:ext cx="295735" cy="21582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9" idx="6"/>
              <a:endCxn id="34" idx="3"/>
            </p:cNvCxnSpPr>
            <p:nvPr/>
          </p:nvCxnSpPr>
          <p:spPr>
            <a:xfrm flipV="1">
              <a:off x="5427020" y="4109010"/>
              <a:ext cx="773894" cy="22249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35" idx="2"/>
            </p:cNvCxnSpPr>
            <p:nvPr/>
          </p:nvCxnSpPr>
          <p:spPr>
            <a:xfrm>
              <a:off x="2395362" y="2951502"/>
              <a:ext cx="1109833" cy="58374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098619" y="1642062"/>
              <a:ext cx="1565116" cy="1565116"/>
              <a:chOff x="1011302" y="2837159"/>
              <a:chExt cx="1565116" cy="156511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11302" y="2837159"/>
                <a:ext cx="1565116" cy="1565116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3343" y="3373794"/>
                <a:ext cx="1382436" cy="1028480"/>
              </a:xfrm>
              <a:prstGeom prst="rect">
                <a:avLst/>
              </a:prstGeom>
            </p:spPr>
          </p:pic>
        </p:grpSp>
        <p:sp>
          <p:nvSpPr>
            <p:cNvPr id="23" name="Oval 22"/>
            <p:cNvSpPr/>
            <p:nvPr/>
          </p:nvSpPr>
          <p:spPr>
            <a:xfrm>
              <a:off x="3038632" y="2601088"/>
              <a:ext cx="340775" cy="3407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1095955" y="2742072"/>
              <a:ext cx="1565116" cy="440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/>
                </a:rPr>
                <a:t>Sales</a:t>
              </a:r>
              <a:endParaRPr lang="en-US" dirty="0">
                <a:solidFill>
                  <a:srgbClr val="FFFFFF"/>
                </a:solidFill>
                <a:latin typeface="Segoe UI Light"/>
              </a:endParaRPr>
            </a:p>
          </p:txBody>
        </p:sp>
        <p:cxnSp>
          <p:nvCxnSpPr>
            <p:cNvPr id="26" name="Straight Connector 25"/>
            <p:cNvCxnSpPr>
              <a:stCxn id="23" idx="6"/>
              <a:endCxn id="25" idx="2"/>
            </p:cNvCxnSpPr>
            <p:nvPr/>
          </p:nvCxnSpPr>
          <p:spPr>
            <a:xfrm flipV="1">
              <a:off x="3379407" y="2487490"/>
              <a:ext cx="2856652" cy="283986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6236059" y="1704932"/>
              <a:ext cx="1565116" cy="1565116"/>
              <a:chOff x="4754091" y="1713822"/>
              <a:chExt cx="1565116" cy="156511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754091" y="1713822"/>
                <a:ext cx="1565116" cy="1565116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5106" y="2250401"/>
                <a:ext cx="1382515" cy="1028537"/>
              </a:xfrm>
              <a:prstGeom prst="rect">
                <a:avLst/>
              </a:prstGeom>
            </p:spPr>
          </p:pic>
        </p:grpSp>
        <p:sp>
          <p:nvSpPr>
            <p:cNvPr id="28" name="TextBox 32"/>
            <p:cNvSpPr txBox="1"/>
            <p:nvPr/>
          </p:nvSpPr>
          <p:spPr>
            <a:xfrm>
              <a:off x="6236059" y="2771919"/>
              <a:ext cx="1565116" cy="440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/>
                </a:rPr>
                <a:t>Marketing</a:t>
              </a:r>
              <a:endParaRPr lang="en-US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65389" y="3550691"/>
              <a:ext cx="1561631" cy="1561631"/>
            </a:xfrm>
            <a:prstGeom prst="ellipse">
              <a:avLst/>
            </a:prstGeom>
            <a:solidFill>
              <a:srgbClr val="FFFFFF"/>
            </a:solidFill>
            <a:ln w="190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2553" y="4097334"/>
              <a:ext cx="1364631" cy="1015232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2095482" y="3369766"/>
              <a:ext cx="340775" cy="340775"/>
              <a:chOff x="3445257" y="3035533"/>
              <a:chExt cx="374853" cy="37485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45257" y="3035533"/>
                <a:ext cx="374853" cy="37485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1943" y="3100661"/>
                <a:ext cx="189257" cy="220800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4088549" y="2037323"/>
              <a:ext cx="340775" cy="340775"/>
              <a:chOff x="5928214" y="1691965"/>
              <a:chExt cx="340775" cy="34077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928214" y="1691965"/>
                <a:ext cx="340775" cy="3407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4260" y="1791051"/>
                <a:ext cx="190834" cy="138788"/>
              </a:xfrm>
              <a:prstGeom prst="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3505195" y="3364856"/>
              <a:ext cx="340775" cy="340775"/>
            </a:xfrm>
            <a:prstGeom prst="ellipse">
              <a:avLst/>
            </a:prstGeom>
            <a:solidFill>
              <a:srgbClr val="0983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411646" y="3475338"/>
              <a:ext cx="340775" cy="340775"/>
              <a:chOff x="4593488" y="4427995"/>
              <a:chExt cx="340775" cy="340775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593488" y="4427995"/>
                <a:ext cx="340775" cy="3407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5813" y="4487330"/>
                <a:ext cx="143194" cy="200472"/>
              </a:xfrm>
              <a:prstGeom prst="rect">
                <a:avLst/>
              </a:prstGeom>
            </p:spPr>
          </p:pic>
        </p:grpSp>
        <p:cxnSp>
          <p:nvCxnSpPr>
            <p:cNvPr id="37" name="Straight Connector 36"/>
            <p:cNvCxnSpPr>
              <a:endCxn id="29" idx="2"/>
            </p:cNvCxnSpPr>
            <p:nvPr/>
          </p:nvCxnSpPr>
          <p:spPr>
            <a:xfrm>
              <a:off x="2353857" y="3687562"/>
              <a:ext cx="1511532" cy="643945"/>
            </a:xfrm>
            <a:prstGeom prst="line">
              <a:avLst/>
            </a:prstGeom>
            <a:ln>
              <a:solidFill>
                <a:srgbClr val="44C8F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4843" y="3447551"/>
              <a:ext cx="228685" cy="173485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6151009" y="3818140"/>
              <a:ext cx="340775" cy="340775"/>
              <a:chOff x="5022670" y="3195685"/>
              <a:chExt cx="340775" cy="34077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022670" y="3195685"/>
                <a:ext cx="340775" cy="340775"/>
              </a:xfrm>
              <a:prstGeom prst="ellipse">
                <a:avLst/>
              </a:prstGeom>
              <a:solidFill>
                <a:srgbClr val="E47C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7100" y="3254220"/>
                <a:ext cx="228685" cy="236571"/>
              </a:xfrm>
              <a:prstGeom prst="rect">
                <a:avLst/>
              </a:prstGeom>
            </p:spPr>
          </p:pic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3099" y="2690514"/>
              <a:ext cx="207895" cy="186390"/>
            </a:xfrm>
            <a:prstGeom prst="rect">
              <a:avLst/>
            </a:prstGeom>
          </p:spPr>
        </p:pic>
        <p:sp>
          <p:nvSpPr>
            <p:cNvPr id="79" name="TextBox 32"/>
            <p:cNvSpPr txBox="1"/>
            <p:nvPr/>
          </p:nvSpPr>
          <p:spPr>
            <a:xfrm>
              <a:off x="3865390" y="4658575"/>
              <a:ext cx="1565116" cy="440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/>
                </a:rPr>
                <a:t>Finance</a:t>
              </a:r>
              <a:endParaRPr lang="en-US" dirty="0">
                <a:solidFill>
                  <a:srgbClr val="FFFFFF"/>
                </a:solidFill>
                <a:latin typeface="Segoe UI Light"/>
              </a:endParaRPr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6292611" y="0"/>
            <a:ext cx="2851390" cy="5143500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137150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2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alpha val="99000"/>
                </a:srgbClr>
              </a:solidFill>
              <a:latin typeface="Segoe UI Light"/>
              <a:cs typeface="Helvetica Light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 bwMode="auto">
          <a:xfrm>
            <a:off x="6757930" y="4711426"/>
            <a:ext cx="2386070" cy="4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 anchor="b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defTabSz="685749" eaLnBrk="1" hangingPunct="1"/>
            <a:r>
              <a:rPr lang="en-US" sz="800" dirty="0">
                <a:solidFill>
                  <a:srgbClr val="FFFFFF">
                    <a:alpha val="99000"/>
                  </a:srgbClr>
                </a:solidFill>
                <a:latin typeface="Segoe UI"/>
              </a:rPr>
              <a:t>Source: McKinsey, The Social Economy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12876" y="1853863"/>
            <a:ext cx="2410857" cy="143577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685523" fontAlgn="base">
              <a:spcBef>
                <a:spcPct val="0"/>
              </a:spcBef>
              <a:spcAft>
                <a:spcPts val="900"/>
              </a:spcAft>
            </a:pPr>
            <a:r>
              <a:rPr lang="en-US" sz="1700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Organizations see a </a:t>
            </a:r>
          </a:p>
          <a:p>
            <a:pPr algn="ctr" defTabSz="68552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>
                    <a:alpha val="99000"/>
                  </a:srgbClr>
                </a:solidFill>
              </a:rPr>
              <a:t>20% - 25%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</a:rPr>
              <a:t> </a:t>
            </a:r>
            <a:br>
              <a:rPr lang="en-US" sz="2400" dirty="0">
                <a:solidFill>
                  <a:srgbClr val="FFFFFF">
                    <a:alpha val="99000"/>
                  </a:srgbClr>
                </a:solidFill>
              </a:rPr>
            </a:br>
            <a:r>
              <a:rPr lang="en-US" dirty="0">
                <a:solidFill>
                  <a:srgbClr val="FFFFFF">
                    <a:alpha val="99000"/>
                  </a:srgbClr>
                </a:solidFill>
                <a:cs typeface="Helvetica Light"/>
              </a:rPr>
              <a:t>boost in productivity with social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534" y="3976185"/>
            <a:ext cx="6221358" cy="1167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r>
              <a:rPr lang="en-US" sz="1300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“Yammer  helps us harness the wisdom of our people across multiple teams, geographies and brands to achieve our purpose of delivering business solutions for competitive advantage.” </a:t>
            </a:r>
          </a:p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  <a:p>
            <a:pPr marL="215486" algn="r" defTabSz="685749">
              <a:lnSpc>
                <a:spcPct val="90000"/>
              </a:lnSpc>
              <a:defRPr/>
            </a:pPr>
            <a:r>
              <a:rPr lang="en-US" sz="1100" i="1" dirty="0">
                <a:solidFill>
                  <a:srgbClr val="000000">
                    <a:lumMod val="75000"/>
                    <a:lumOff val="25000"/>
                    <a:alpha val="99000"/>
                  </a:srgbClr>
                </a:solidFill>
              </a:rPr>
              <a:t>–  CIO of a global financial services organization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" y="4000500"/>
            <a:ext cx="6292610" cy="3429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25" tIns="34289" rIns="205725" bIns="34289" anchor="ctr"/>
          <a:lstStyle/>
          <a:p>
            <a:pPr marL="215486" defTabSz="685749">
              <a:lnSpc>
                <a:spcPct val="90000"/>
              </a:lnSpc>
              <a:defRPr/>
            </a:pPr>
            <a:endParaRPr lang="en-US" sz="1100" i="1" dirty="0">
              <a:solidFill>
                <a:srgbClr val="000000">
                  <a:lumMod val="75000"/>
                  <a:lumOff val="25000"/>
                  <a:alpha val="99000"/>
                </a:srgb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069" y="822871"/>
            <a:ext cx="5772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49"/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Teams need to connect, learn from each other, and thrive in a world of rapid change.</a:t>
            </a:r>
          </a:p>
          <a:p>
            <a:pPr defTabSz="685749"/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harePoint 15" id="{8DA284B3-37D4-4655-81A0-0012C769CC28}" vid="{24B356E4-172F-4823-A434-2D7B9EF63B99}"/>
    </a:ext>
  </a:extLst>
</a:theme>
</file>

<file path=ppt/theme/theme2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harePoint 15" id="{8DA284B3-37D4-4655-81A0-0012C769CC28}" vid="{24B356E4-172F-4823-A434-2D7B9EF63B9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crosoft Colors">
    <a:dk1>
      <a:srgbClr val="000000"/>
    </a:dk1>
    <a:lt1>
      <a:srgbClr val="FFFFFF"/>
    </a:lt1>
    <a:dk2>
      <a:srgbClr val="3F3F3F"/>
    </a:dk2>
    <a:lt2>
      <a:srgbClr val="F2F2F2"/>
    </a:lt2>
    <a:accent1>
      <a:srgbClr val="00AEEF"/>
    </a:accent1>
    <a:accent2>
      <a:srgbClr val="8CC600"/>
    </a:accent2>
    <a:accent3>
      <a:srgbClr val="FF8A00"/>
    </a:accent3>
    <a:accent4>
      <a:srgbClr val="FF0097"/>
    </a:accent4>
    <a:accent5>
      <a:srgbClr val="0071BC"/>
    </a:accent5>
    <a:accent6>
      <a:srgbClr val="910091"/>
    </a:accent6>
    <a:hlink>
      <a:srgbClr val="0070C0"/>
    </a:hlink>
    <a:folHlink>
      <a:srgbClr val="0071B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CDoc" ma:contentTypeID="0x010100FF1FAB0DEDE9AF4ABA57B67AF4A9F3210200596A0E07C3E77448942F9A5D1E81E582" ma:contentTypeVersion="54" ma:contentTypeDescription="" ma:contentTypeScope="" ma:versionID="82bd994a0e1a579d569ed9109c3e56fc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4e240d41-6d38-4eac-9584-b3f543b50010" xmlns:ns4="http://schemas.microsoft.com/sharepoint/v4" xmlns:ns6="7b813d5f-7206-4d46-95a5-a58185f478af" targetNamespace="http://schemas.microsoft.com/office/2006/metadata/properties" ma:root="true" ma:fieldsID="5b2452b4c94399fffd525461a88c077f" ns1:_="" ns2:_="" ns3:_="" ns4:_="" ns6:_="">
    <xsd:import namespace="http://schemas.microsoft.com/sharepoint/v3"/>
    <xsd:import namespace="230e9df3-be65-4c73-a93b-d1236ebd677e"/>
    <xsd:import namespace="4e240d41-6d38-4eac-9584-b3f543b50010"/>
    <xsd:import namespace="http://schemas.microsoft.com/sharepoint/v4"/>
    <xsd:import namespace="7b813d5f-7206-4d46-95a5-a58185f478af"/>
    <xsd:element name="properties">
      <xsd:complexType>
        <xsd:sequence>
          <xsd:element name="documentManagement">
            <xsd:complexType>
              <xsd:all>
                <xsd:element ref="ns3:Thumbnail1" minOccurs="0"/>
                <xsd:element ref="ns3:DocumentDescription" minOccurs="0"/>
                <xsd:element ref="ns2:TaxKeywordTaxHTField" minOccurs="0"/>
                <xsd:element ref="ns2:TaxCatchAll" minOccurs="0"/>
                <xsd:element ref="ns2:TaxCatchAllLabel" minOccurs="0"/>
                <xsd:element ref="ns3:ItemTypeTaxHTField0" minOccurs="0"/>
                <xsd:element ref="ns1:AverageRating" minOccurs="0"/>
                <xsd:element ref="ns1:RatingCount" minOccurs="0"/>
                <xsd:element ref="ns2:_dlc_DocId" minOccurs="0"/>
                <xsd:element ref="ns2:_dlc_DocIdUrl" minOccurs="0"/>
                <xsd:element ref="ns2:_dlc_DocIdPersistId" minOccurs="0"/>
                <xsd:element ref="ns4:IconOverlay" minOccurs="0"/>
                <xsd:element ref="ns3:PartnersTaxHTField0" minOccurs="0"/>
                <xsd:element ref="ns3:RolesTaxHTField0" minOccurs="0"/>
                <xsd:element ref="ns3:ProductsTaxHTField0" minOccurs="0"/>
                <xsd:element ref="ns3:CompetitorsTaxHTField0" minOccurs="0"/>
                <xsd:element ref="ns3:SegmentsTaxHTField0" minOccurs="0"/>
                <xsd:element ref="ns3:IndustriesTaxHTField0" minOccurs="0"/>
                <xsd:element ref="ns3:AudiencesTaxHTField0" minOccurs="0"/>
                <xsd:element ref="ns3:RegionTaxHTField0" minOccurs="0"/>
                <xsd:element ref="ns3:ConfidentialityTaxHTField0" minOccurs="0"/>
                <xsd:element ref="ns3:BusinessArchitectureTaxHTField0" minOccurs="0"/>
                <xsd:element ref="ns3:TopicsTaxHTField0" minOccurs="0"/>
                <xsd:element ref="ns3:GroupsTaxHTField0" minOccurs="0"/>
                <xsd:element ref="ns3:CoOwner" minOccurs="0"/>
                <xsd:element ref="ns3:ActivitiesAndProgramsTaxHTField0" minOccurs="0"/>
                <xsd:element ref="ns3:Owner" minOccurs="0"/>
                <xsd:element ref="ns1:RoutingRuleDescription" minOccurs="0"/>
                <xsd:element ref="ns3:SMSGDomainTaxHTField0" minOccurs="0"/>
                <xsd:element ref="ns1:_vti_ItemDeclaredRecord" minOccurs="0"/>
                <xsd:element ref="ns1:_vti_ItemHoldRecordStatus" minOccurs="0"/>
                <xsd:element ref="ns3:LanguagesTaxHTField0" minOccurs="0"/>
                <xsd:element ref="ns6:DocumentSetKcId" minOccurs="0"/>
                <xsd:element ref="ns3:TagTemplate" minOccurs="0"/>
                <xsd:element ref="ns3:h1e7aaa5788c480c922636922fec891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4" nillable="true" ma:displayName="Rating (0-5)" ma:decimals="2" ma:description="Average value of all the ratings that have been submitted" ma:indexed="true" ma:internalName="Rating_x0020__x0028_0_x002d_5_x0029_" ma:readOnly="true">
      <xsd:simpleType>
        <xsd:restriction base="dms:Number"/>
      </xsd:simpleType>
    </xsd:element>
    <xsd:element name="RatingCount" ma:index="15" nillable="true" ma:displayName="Number of Ratings" ma:decimals="0" ma:description="Number of ratings submitted" ma:indexed="true" ma:internalName="Number_x0020_of_x0020_Ratings" ma:readOnly="true">
      <xsd:simpleType>
        <xsd:restriction base="dms:Number"/>
      </xsd:simpleType>
    </xsd:element>
    <xsd:element name="RoutingRuleDescription" ma:index="49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  <xsd:element name="_vti_ItemDeclaredRecord" ma:index="55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56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readOnly="true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ca7b197-9018-4002-9750-a2693d6b6f1f}" ma:internalName="TaxCatchAll" ma:showField="CatchAllData" ma:web="4e240d41-6d38-4eac-9584-b3f543b5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ca7b197-9018-4002-9750-a2693d6b6f1f}" ma:internalName="TaxCatchAllLabel" ma:readOnly="true" ma:showField="CatchAllDataLabel" ma:web="4e240d41-6d38-4eac-9584-b3f543b5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40d41-6d38-4eac-9584-b3f543b50010" elementFormDefault="qualified">
    <xsd:import namespace="http://schemas.microsoft.com/office/2006/documentManagement/types"/>
    <xsd:import namespace="http://schemas.microsoft.com/office/infopath/2007/PartnerControls"/>
    <xsd:element name="Thumbnail1" ma:index="5" nillable="true" ma:displayName="Thumbnail" ma:format="Hyperlink" ma:internalName="Thumbnail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Description" ma:index="6" nillable="true" ma:displayName="Document Description" ma:description="Document Description for document content type KCDoc" ma:internalName="DocumentDescription">
      <xsd:simpleType>
        <xsd:restriction base="dms:Note"/>
      </xsd:simpleType>
    </xsd:element>
    <xsd:element name="ItemTypeTaxHTField0" ma:index="12" nillable="true" ma:taxonomy="true" ma:internalName="ItemTypeTaxHTField0" ma:taxonomyFieldName="ItemType" ma:displayName="Item Type" ma:default="" ma:fieldId="{d147f11f-8a15-4fb8-8d37-5fb29263610d}" ma:taxonomyMulti="true" ma:sspId="e385fb40-52d4-4fae-9c5b-3e8ff8a5878e" ma:termSetId="a611a704-4666-406e-a571-a6e9bb4a2dcc" ma:anchorId="3d59bf14-be35-4b82-81a4-70bbe2a90cc2" ma:open="false" ma:isKeyword="false">
      <xsd:complexType>
        <xsd:sequence>
          <xsd:element ref="pc:Terms" minOccurs="0" maxOccurs="1"/>
        </xsd:sequence>
      </xsd:complexType>
    </xsd:element>
    <xsd:element name="PartnersTaxHTField0" ma:index="20" nillable="true" ma:taxonomy="true" ma:internalName="PartnersTaxHTField0" ma:taxonomyFieldName="Partners" ma:displayName="Partners" ma:readOnly="true" ma:default="" ma:fieldId="{7c281638-d92a-454e-b8fe-7088c941df66}" ma:taxonomyMulti="true" ma:sspId="e385fb40-52d4-4fae-9c5b-3e8ff8a5878e" ma:termSetId="a611a704-4666-406e-a571-a6e9bb4a2dcc" ma:anchorId="dd1a91fa-3198-4561-9b04-bc737b2a8291" ma:open="false" ma:isKeyword="false">
      <xsd:complexType>
        <xsd:sequence>
          <xsd:element ref="pc:Terms" minOccurs="0" maxOccurs="1"/>
        </xsd:sequence>
      </xsd:complexType>
    </xsd:element>
    <xsd:element name="RolesTaxHTField0" ma:index="22" nillable="true" ma:taxonomy="true" ma:internalName="RolesTaxHTField0" ma:taxonomyFieldName="Roles" ma:displayName="Roles" ma:readOnly="true" ma:default="" ma:fieldId="{147013c4-c08e-4610-8a54-80ec865dae35}" ma:taxonomyMulti="true" ma:sspId="e385fb40-52d4-4fae-9c5b-3e8ff8a5878e" ma:termSetId="a611a704-4666-406e-a571-a6e9bb4a2dcc" ma:anchorId="c9a07ef0-4236-4915-97ca-1b3392dac369" ma:open="false" ma:isKeyword="false">
      <xsd:complexType>
        <xsd:sequence>
          <xsd:element ref="pc:Terms" minOccurs="0" maxOccurs="1"/>
        </xsd:sequence>
      </xsd:complexType>
    </xsd:element>
    <xsd:element name="ProductsTaxHTField0" ma:index="24" nillable="true" ma:taxonomy="true" ma:internalName="ProductsTaxHTField0" ma:taxonomyFieldName="Products" ma:displayName="Products &amp; Technologies" ma:readOnly="false" ma:default="" ma:fieldId="{461032cf-5451-4cac-8727-96de1535ed65}" ma:taxonomyMulti="true" ma:sspId="e385fb40-52d4-4fae-9c5b-3e8ff8a5878e" ma:termSetId="a611a704-4666-406e-a571-a6e9bb4a2dcc" ma:anchorId="f7bdd4ba-8e81-43d6-a504-860f505d5c97" ma:open="false" ma:isKeyword="false">
      <xsd:complexType>
        <xsd:sequence>
          <xsd:element ref="pc:Terms" minOccurs="0" maxOccurs="1"/>
        </xsd:sequence>
      </xsd:complexType>
    </xsd:element>
    <xsd:element name="CompetitorsTaxHTField0" ma:index="26" nillable="true" ma:taxonomy="true" ma:internalName="CompetitorsTaxHTField0" ma:taxonomyFieldName="Competitors" ma:displayName="Competition" ma:readOnly="true" ma:default="" ma:fieldId="{033f61ce-97ac-4204-9e44-87296a243ffe}" ma:taxonomyMulti="true" ma:sspId="e385fb40-52d4-4fae-9c5b-3e8ff8a5878e" ma:termSetId="a611a704-4666-406e-a571-a6e9bb4a2dcc" ma:anchorId="718f8fd0-b740-48bc-92ad-5700213c04b2" ma:open="false" ma:isKeyword="false">
      <xsd:complexType>
        <xsd:sequence>
          <xsd:element ref="pc:Terms" minOccurs="0" maxOccurs="1"/>
        </xsd:sequence>
      </xsd:complexType>
    </xsd:element>
    <xsd:element name="SegmentsTaxHTField0" ma:index="28" nillable="true" ma:taxonomy="true" ma:internalName="SegmentsTaxHTField0" ma:taxonomyFieldName="Segments" ma:displayName="Customer Segments" ma:readOnly="false" ma:default="" ma:fieldId="{5810de59-adc2-4212-9275-76550f6ccd4e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IndustriesTaxHTField0" ma:index="30" nillable="true" ma:taxonomy="true" ma:internalName="IndustriesTaxHTField0" ma:taxonomyFieldName="Industries" ma:displayName="Industries" ma:readOnly="false" ma:default="" ma:fieldId="{28af9966-4172-49a2-8fcb-8642a15f1fc5}" ma:taxonomyMulti="true" ma:sspId="e385fb40-52d4-4fae-9c5b-3e8ff8a5878e" ma:termSetId="a611a704-4666-406e-a571-a6e9bb4a2dcc" ma:anchorId="322da17f-7441-43de-8ac8-ca7d62aec02b" ma:open="false" ma:isKeyword="false">
      <xsd:complexType>
        <xsd:sequence>
          <xsd:element ref="pc:Terms" minOccurs="0" maxOccurs="1"/>
        </xsd:sequence>
      </xsd:complexType>
    </xsd:element>
    <xsd:element name="AudiencesTaxHTField0" ma:index="32" nillable="true" ma:taxonomy="true" ma:internalName="AudiencesTaxHTField0" ma:taxonomyFieldName="Audiences" ma:displayName="Customer Audiences" ma:readOnly="false" ma:default="" ma:fieldId="{e142f759-3ac7-4b2f-96cb-1e9174b500b8}" ma:taxonomyMulti="true" ma:sspId="e385fb40-52d4-4fae-9c5b-3e8ff8a5878e" ma:termSetId="a611a704-4666-406e-a571-a6e9bb4a2dcc" ma:anchorId="8a0280e9-c6e8-4e3c-80d6-8db643b96ddd" ma:open="false" ma:isKeyword="false">
      <xsd:complexType>
        <xsd:sequence>
          <xsd:element ref="pc:Terms" minOccurs="0" maxOccurs="1"/>
        </xsd:sequence>
      </xsd:complexType>
    </xsd:element>
    <xsd:element name="RegionTaxHTField0" ma:index="34" nillable="true" ma:taxonomy="true" ma:internalName="RegionTaxHTField0" ma:taxonomyFieldName="Region" ma:displayName="Region" ma:readOnly="false" ma:default="" ma:fieldId="{4737695a-1cd7-4a2e-b339-4aad0188abb4}" ma:taxonomyMulti="true" ma:sspId="e385fb40-52d4-4fae-9c5b-3e8ff8a5878e" ma:termSetId="a611a704-4666-406e-a571-a6e9bb4a2dcc" ma:anchorId="c5404caa-7d82-41c6-82c2-0230c1d96864" ma:open="false" ma:isKeyword="false">
      <xsd:complexType>
        <xsd:sequence>
          <xsd:element ref="pc:Terms" minOccurs="0" maxOccurs="1"/>
        </xsd:sequence>
      </xsd:complexType>
    </xsd:element>
    <xsd:element name="ConfidentialityTaxHTField0" ma:index="36" nillable="true" ma:taxonomy="true" ma:internalName="ConfidentialityTaxHTField0" ma:taxonomyFieldName="Confidentiality" ma:displayName="Confidentiality" ma:indexed="true" ma:readOnly="false" ma:default="21;#Microsoft confidential|461efa83-0283-486a-a8d5-943328f3693f" ma:fieldId="{78ab4373-53e1-48d5-ab4d-d29698f3efd9}" ma:sspId="e385fb40-52d4-4fae-9c5b-3e8ff8a5878e" ma:termSetId="e0e820dc-7da0-48b9-8472-209c7e82d1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usinessArchitectureTaxHTField0" ma:index="38" nillable="true" ma:taxonomy="true" ma:internalName="BusinessArchitectureTaxHTField0" ma:taxonomyFieldName="BusinessArchitecture" ma:displayName="Business Architecture" ma:readOnly="false" ma:default="" ma:fieldId="{d7cf789b-4ee0-44de-b4df-8d5b0482baa9}" ma:taxonomyMulti="true" ma:sspId="e385fb40-52d4-4fae-9c5b-3e8ff8a5878e" ma:termSetId="d039009f-2da8-468b-bf5e-ff4693a9f72f" ma:anchorId="1951c1e0-4cc7-414f-a435-7369277bc757" ma:open="false" ma:isKeyword="false">
      <xsd:complexType>
        <xsd:sequence>
          <xsd:element ref="pc:Terms" minOccurs="0" maxOccurs="1"/>
        </xsd:sequence>
      </xsd:complexType>
    </xsd:element>
    <xsd:element name="TopicsTaxHTField0" ma:index="40" nillable="true" ma:taxonomy="true" ma:internalName="TopicsTaxHTField0" ma:taxonomyFieldName="Topics" ma:displayName="Topics" ma:readOnly="false" ma:default="" ma:fieldId="{878ad871-6083-42b1-a9d8-caa3411e86f2}" ma:taxonomyMulti="true" ma:sspId="e385fb40-52d4-4fae-9c5b-3e8ff8a5878e" ma:termSetId="d039009f-2da8-468b-bf5e-ff4693a9f72f" ma:anchorId="ddcce936-3357-448e-8326-e6fdfddfb752" ma:open="false" ma:isKeyword="false">
      <xsd:complexType>
        <xsd:sequence>
          <xsd:element ref="pc:Terms" minOccurs="0" maxOccurs="1"/>
        </xsd:sequence>
      </xsd:complexType>
    </xsd:element>
    <xsd:element name="GroupsTaxHTField0" ma:index="42" nillable="true" ma:taxonomy="true" ma:internalName="GroupsTaxHTField0" ma:taxonomyFieldName="Groups" ma:displayName="Groups" ma:readOnly="false" ma:default="" ma:fieldId="{822c6b82-c53e-484c-9c53-5c6ce5969db5}" ma:taxonomyMulti="true" ma:sspId="e385fb40-52d4-4fae-9c5b-3e8ff8a5878e" ma:termSetId="d039009f-2da8-468b-bf5e-ff4693a9f72f" ma:anchorId="ec38e82f-eddf-4553-aa72-f3bd3c1d5855" ma:open="false" ma:isKeyword="false">
      <xsd:complexType>
        <xsd:sequence>
          <xsd:element ref="pc:Terms" minOccurs="0" maxOccurs="1"/>
        </xsd:sequence>
      </xsd:complexType>
    </xsd:element>
    <xsd:element name="CoOwner" ma:index="44" nillable="true" ma:displayName="Co-Owner" ma:list="UserInfo" ma:SearchPeopleOnly="false" ma:SharePointGroup="0" ma:internalName="CoOwner" ma:readOnly="true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ivitiesAndProgramsTaxHTField0" ma:index="45" nillable="true" ma:taxonomy="true" ma:internalName="ActivitiesAndProgramsTaxHTField0" ma:taxonomyFieldName="ActivitiesAndPrograms" ma:displayName="Activities &amp; Programs" ma:readOnly="false" ma:default="" ma:fieldId="{b1238bc0-413c-4dea-a499-043137e11d15}" ma:taxonomyMulti="true" ma:sspId="e385fb40-52d4-4fae-9c5b-3e8ff8a5878e" ma:termSetId="d039009f-2da8-468b-bf5e-ff4693a9f72f" ma:anchorId="846d39ff-6475-4006-99df-de42970d666e" ma:open="false" ma:isKeyword="false">
      <xsd:complexType>
        <xsd:sequence>
          <xsd:element ref="pc:Terms" minOccurs="0" maxOccurs="1"/>
        </xsd:sequence>
      </xsd:complexType>
    </xsd:element>
    <xsd:element name="Owner" ma:index="47" nillable="true" ma:displayName="Owner" ma:description="Must be an FTE" ma:indexed="true" ma:list="UserInfo" ma:SharePointGroup="0" ma:internalName="Owner" ma:readOnly="false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MSGDomainTaxHTField0" ma:index="51" nillable="true" ma:taxonomy="true" ma:internalName="SMSGDomainTaxHTField0" ma:taxonomyFieldName="SMSGDomain" ma:displayName="SMSG Domain" ma:readOnly="true" ma:default="" ma:fieldId="{2c8f543d-b3fa-4810-874a-ad0f88d0f61a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LanguagesTaxHTField0" ma:index="57" nillable="true" ma:taxonomy="true" ma:internalName="LanguagesTaxHTField0" ma:taxonomyFieldName="Languages" ma:displayName="Languages" ma:default="" ma:fieldId="{57b7e61f-5f00-4c23-b9fb-7e2af434aabb}" ma:taxonomyMulti="true" ma:sspId="e385fb40-52d4-4fae-9c5b-3e8ff8a5878e" ma:termSetId="a611a704-4666-406e-a571-a6e9bb4a2dcc" ma:anchorId="c5f267fd-fa38-4ffe-a1d8-2693d87e90bc" ma:open="false" ma:isKeyword="false">
      <xsd:complexType>
        <xsd:sequence>
          <xsd:element ref="pc:Terms" minOccurs="0" maxOccurs="1"/>
        </xsd:sequence>
      </xsd:complexType>
    </xsd:element>
    <xsd:element name="TagTemplate" ma:index="61" nillable="true" ma:displayName="TagTemplate" ma:internalName="TagTemplate0">
      <xsd:simpleType>
        <xsd:restriction base="dms:Text">
          <xsd:maxLength value="255"/>
        </xsd:restriction>
      </xsd:simpleType>
    </xsd:element>
    <xsd:element name="h1e7aaa5788c480c922636922fec8914" ma:index="62" nillable="true" ma:taxonomy="true" ma:internalName="h1e7aaa5788c480c922636922fec8914" ma:taxonomyFieldName="messageframeworktype" ma:displayName="SMSG Local Taxonomy" ma:readOnly="false" ma:default="" ma:fieldId="{11e7aaa5-788c-480c-9226-36922fec8914}" ma:taxonomyMulti="true" ma:sspId="e385fb40-52d4-4fae-9c5b-3e8ff8a5878e" ma:termSetId="3e722879-8567-4839-b7c6-80b3907c7bba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13d5f-7206-4d46-95a5-a58185f478af" elementFormDefault="qualified">
    <xsd:import namespace="http://schemas.microsoft.com/office/2006/documentManagement/types"/>
    <xsd:import namespace="http://schemas.microsoft.com/office/infopath/2007/PartnerControls"/>
    <xsd:element name="DocumentSetKcId" ma:index="60" nillable="true" ma:displayName="DocumentSetKcId" ma:internalName="DocumentSetKcId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385fb40-52d4-4fae-9c5b-3e8ff8a5878e" ContentTypeId="0x010100FF1FAB0DEDE9AF4ABA57B67AF4A9F32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ustriesTaxHTField0 xmlns="4e240d41-6d38-4eac-9584-b3f543b50010">
      <Terms xmlns="http://schemas.microsoft.com/office/infopath/2007/PartnerControls"/>
    </IndustriesTaxHTField0>
    <DocumentSetKcId xmlns="7b813d5f-7206-4d46-95a5-a58185f478af">170868</DocumentSetKcId>
    <DocumentDescription xmlns="4e240d41-6d38-4eac-9584-b3f543b50010">A customer-ready deck for pitching the value of Enterprise Social with Yammer and SharePoint.</DocumentDescription>
    <ActivitiesAndProgram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product launch campaigns</TermName>
          <TermId xmlns="http://schemas.microsoft.com/office/infopath/2007/PartnerControls">e634bb7f-b77b-4305-b346-03da1c4c6f6e</TermId>
        </TermInfo>
        <TermInfo xmlns="http://schemas.microsoft.com/office/infopath/2007/PartnerControls">
          <TermName xmlns="http://schemas.microsoft.com/office/infopath/2007/PartnerControls">customer previews</TermName>
          <TermId xmlns="http://schemas.microsoft.com/office/infopath/2007/PartnerControls">e2bbe8c6-02ca-433d-b282-9f545cdfab07</TermId>
        </TermInfo>
      </Terms>
    </ActivitiesAndProgramsTaxHTField0>
    <IconOverlay xmlns="http://schemas.microsoft.com/sharepoint/v4" xsi:nil="true"/>
    <LanguagesTaxHTField0 xmlns="4e240d41-6d38-4eac-9584-b3f543b50010">
      <Terms xmlns="http://schemas.microsoft.com/office/infopath/2007/PartnerControls"/>
    </LanguagesTaxHTField0>
    <h1e7aaa5788c480c922636922fec8914 xmlns="4e240d41-6d38-4eac-9584-b3f543b50010">
      <Terms xmlns="http://schemas.microsoft.com/office/infopath/2007/PartnerControls"/>
    </h1e7aaa5788c480c922636922fec8914>
    <AudiencesTaxHTField0 xmlns="4e240d41-6d38-4eac-9584-b3f543b50010">
      <Terms xmlns="http://schemas.microsoft.com/office/infopath/2007/PartnerControls"/>
    </AudiencesTaxHTField0>
    <Confidentiality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confidential</TermName>
          <TermId xmlns="http://schemas.microsoft.com/office/infopath/2007/PartnerControls">461efa83-0283-486a-a8d5-943328f3693f</TermId>
        </TermInfo>
      </Terms>
    </ConfidentialityTaxHTField0>
    <Thumbnail1 xmlns="4e240d41-6d38-4eac-9584-b3f543b50010">
      <Url xsi:nil="true"/>
      <Description xsi:nil="true"/>
    </Thumbnail1>
    <TopicsTaxHTField0 xmlns="4e240d41-6d38-4eac-9584-b3f543b50010">
      <Terms xmlns="http://schemas.microsoft.com/office/infopath/2007/PartnerControls"/>
    </TopicsTaxHTField0>
    <Product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Office</TermName>
          <TermId xmlns="http://schemas.microsoft.com/office/infopath/2007/PartnerControls">3a4e9862-cdce-4bdc-8664-91038e3eb1e9</TermId>
        </TermInfo>
        <TermInfo xmlns="http://schemas.microsoft.com/office/infopath/2007/PartnerControls">
          <TermName xmlns="http://schemas.microsoft.com/office/infopath/2007/PartnerControls">Microsoft Office future versions</TermName>
          <TermId xmlns="http://schemas.microsoft.com/office/infopath/2007/PartnerControls">b77148c7-a73d-44bc-a163-bb7920270559</TermId>
        </TermInfo>
        <TermInfo xmlns="http://schemas.microsoft.com/office/infopath/2007/PartnerControls">
          <TermName xmlns="http://schemas.microsoft.com/office/infopath/2007/PartnerControls">Microsoft SharePoint</TermName>
          <TermId xmlns="http://schemas.microsoft.com/office/infopath/2007/PartnerControls">58fdf744-ba0b-4be8-990e-0d9024c872fd</TermId>
        </TermInfo>
        <TermInfo xmlns="http://schemas.microsoft.com/office/infopath/2007/PartnerControls">
          <TermName xmlns="http://schemas.microsoft.com/office/infopath/2007/PartnerControls">Microsoft SharePoint Server 2013</TermName>
          <TermId xmlns="http://schemas.microsoft.com/office/infopath/2007/PartnerControls">0dc89683-c24f-11e1-9b21-0800200c9a66</TermId>
        </TermInfo>
      </Terms>
    </ProductsTaxHTField0>
    <RegionTaxHTField0 xmlns="4e240d41-6d38-4eac-9584-b3f543b50010">
      <Terms xmlns="http://schemas.microsoft.com/office/infopath/2007/PartnerControls"/>
    </RegionTaxHTField0>
    <Owner xmlns="4e240d41-6d38-4eac-9584-b3f543b50010">
      <UserInfo>
        <DisplayName>REDMOND\gideonbi</DisplayName>
        <AccountId>131</AccountId>
        <AccountType/>
      </UserInfo>
    </Owner>
    <RoutingRuleDescription xmlns="http://schemas.microsoft.com/sharepoint/v3" xsi:nil="true"/>
    <SegmentsTaxHTField0 xmlns="4e240d41-6d38-4eac-9584-b3f543b50010">
      <Terms xmlns="http://schemas.microsoft.com/office/infopath/2007/PartnerControls"/>
    </SegmentsTaxHTField0>
    <ItemType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decks</TermName>
          <TermId xmlns="http://schemas.microsoft.com/office/infopath/2007/PartnerControls">aac139cb-fa6d-4c6b-856c-e21bf27dfa08</TermId>
        </TermInfo>
        <TermInfo xmlns="http://schemas.microsoft.com/office/infopath/2007/PartnerControls">
          <TermName xmlns="http://schemas.microsoft.com/office/infopath/2007/PartnerControls">sales presentations</TermName>
          <TermId xmlns="http://schemas.microsoft.com/office/infopath/2007/PartnerControls">355751b2-6406-4ba2-8a81-0ca1b45d0070</TermId>
        </TermInfo>
      </Terms>
    </ItemTypeTaxHTField0>
    <BusinessArchitectureTaxHTField0 xmlns="4e240d41-6d38-4eac-9584-b3f543b50010">
      <Terms xmlns="http://schemas.microsoft.com/office/infopath/2007/PartnerControls"/>
    </BusinessArchitectureTaxHTField0>
    <GroupsTaxHTField0 xmlns="4e240d41-6d38-4eac-9584-b3f543b50010">
      <Terms xmlns="http://schemas.microsoft.com/office/infopath/2007/PartnerControls"/>
    </GroupsTaxHTField0>
    <TagTemplate xmlns="4e240d41-6d38-4eac-9584-b3f543b50010" xsi:nil="true"/>
    <TaxCatchAll xmlns="230e9df3-be65-4c73-a93b-d1236ebd677e">
      <Value>17801</Value>
      <Value>21</Value>
      <Value>10899</Value>
      <Value>17292</Value>
      <Value>12990</Value>
      <Value>13357</Value>
      <Value>18186</Value>
      <Value>14528</Value>
      <Value>12156</Value>
      <Value>16039</Value>
      <Value>17831</Value>
    </TaxCatchAll>
    <RolesTaxHTField0 xmlns="4e240d41-6d38-4eac-9584-b3f543b50010">
      <Terms xmlns="http://schemas.microsoft.com/office/infopath/2007/PartnerControls"/>
    </RolesTaxHTField0>
    <CoOwner xmlns="4e240d41-6d38-4eac-9584-b3f543b50010">
      <UserInfo>
        <DisplayName>NORTHAMERICA\v-alhay</DisplayName>
        <AccountId>83036</AccountId>
        <AccountType/>
      </UserInfo>
      <UserInfo>
        <DisplayName>REDMOND\stelling</DisplayName>
        <AccountId>4688</AccountId>
        <AccountType/>
      </UserInfo>
      <UserInfo>
        <DisplayName>REDMOND\v-dsch</DisplayName>
        <AccountId>367</AccountId>
        <AccountType/>
      </UserInfo>
      <UserInfo>
        <DisplayName>REDMOND\v-brisch</DisplayName>
        <AccountId>39</AccountId>
        <AccountType/>
      </UserInfo>
      <UserInfo>
        <DisplayName>REDMOND\v-pricee</DisplayName>
        <AccountId>73191</AccountId>
        <AccountType/>
      </UserInfo>
      <UserInfo>
        <DisplayName>REDMOND\v-hilagr</DisplayName>
        <AccountId>9408</AccountId>
        <AccountType/>
      </UserInfo>
      <UserInfo>
        <DisplayName>NORTHAMERICA\johnhorm</DisplayName>
        <AccountId>765</AccountId>
        <AccountType/>
      </UserInfo>
      <UserInfo>
        <DisplayName>NORTHAMERICA\mastone</DisplayName>
        <AccountId>195</AccountId>
        <AccountType/>
      </UserInfo>
      <UserInfo>
        <DisplayName>REDMOND\tmehta</DisplayName>
        <AccountId>17503</AccountId>
        <AccountType/>
      </UserInfo>
      <UserInfo>
        <DisplayName>NORTHAMERICA\ceaykan</DisplayName>
        <AccountId>2902</AccountId>
        <AccountType/>
      </UserInfo>
      <UserInfo>
        <DisplayName>REDMOND\syrhee</DisplayName>
        <AccountId>83644</AccountId>
        <AccountType/>
      </UserInfo>
      <UserInfo>
        <DisplayName>REDMOND\wbaer</DisplayName>
        <AccountId>147</AccountId>
        <AccountType/>
      </UserInfo>
      <UserInfo>
        <DisplayName>REDMOND\keenew</DisplayName>
        <AccountId>4252</AccountId>
        <AccountType/>
      </UserInfo>
    </CoOwner>
    <PartnersTaxHTField0 xmlns="4e240d41-6d38-4eac-9584-b3f543b50010">
      <Terms xmlns="http://schemas.microsoft.com/office/infopath/2007/PartnerControls"/>
    </PartnersTaxHTField0>
    <CompetitorsTaxHTField0 xmlns="4e240d41-6d38-4eac-9584-b3f543b50010">
      <Terms xmlns="http://schemas.microsoft.com/office/infopath/2007/PartnerControls"/>
    </CompetitorsTaxHTField0>
    <SMSGDomain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Office Division</TermName>
          <TermId xmlns="http://schemas.microsoft.com/office/infopath/2007/PartnerControls">998d7cd0-7f52-4d06-a505-529ce4856340</TermId>
        </TermInfo>
        <TermInfo xmlns="http://schemas.microsoft.com/office/infopath/2007/PartnerControls">
          <TermName xmlns="http://schemas.microsoft.com/office/infopath/2007/PartnerControls">SharePoint Marketing Group</TermName>
          <TermId xmlns="http://schemas.microsoft.com/office/infopath/2007/PartnerControls">38fce096-29c2-492a-80df-81d2fa31b3d6</TermId>
        </TermInfo>
      </Terms>
    </SMSGDomainTaxHTField0>
    <TaxKeywordTaxHTField xmlns="230e9df3-be65-4c73-a93b-d1236ebd677e">
      <Terms xmlns="http://schemas.microsoft.com/office/infopath/2007/PartnerControls"/>
    </TaxKeywordTaxHTField>
    <_dlc_DocId xmlns="230e9df3-be65-4c73-a93b-d1236ebd677e">KC00-15-180900</_dlc_DocId>
    <_dlc_DocIdUrl xmlns="230e9df3-be65-4c73-a93b-d1236ebd677e">
      <Url>http://infopedia/docstore/_layouts/DocIdRedir.aspx?ID=KC00-15-180900</Url>
      <Description>KC00-15-180900</Description>
    </_dlc_DocIdUrl>
    <AverageRating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10009</Type>
    <SequenceNumber>1004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65F17A-F5E6-4B4A-98FE-98F6DB154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4e240d41-6d38-4eac-9584-b3f543b50010"/>
    <ds:schemaRef ds:uri="http://schemas.microsoft.com/sharepoint/v4"/>
    <ds:schemaRef ds:uri="7b813d5f-7206-4d46-95a5-a58185f47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50841D-7221-4118-8109-B9FB9263EBD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A1695D7-D5DC-4D7F-B19B-D480CF20BC4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b813d5f-7206-4d46-95a5-a58185f478af"/>
    <ds:schemaRef ds:uri="http://schemas.microsoft.com/sharepoint/v3"/>
    <ds:schemaRef ds:uri="230e9df3-be65-4c73-a93b-d1236ebd677e"/>
    <ds:schemaRef ds:uri="http://purl.org/dc/terms/"/>
    <ds:schemaRef ds:uri="http://schemas.microsoft.com/sharepoint/v4"/>
    <ds:schemaRef ds:uri="4e240d41-6d38-4eac-9584-b3f543b5001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47EC8BD-ED49-461C-9C21-E3C5AFA02EC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0492F74-4C39-480D-B0F1-FD1BF20C1C0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882</Words>
  <Application>Microsoft Macintosh PowerPoint</Application>
  <PresentationFormat>On-screen Show (16:9)</PresentationFormat>
  <Paragraphs>150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2_SharePoint 15</vt:lpstr>
      <vt:lpstr>Metro Template Light 16x9</vt:lpstr>
      <vt:lpstr>3_SharePoint 15</vt:lpstr>
      <vt:lpstr>Impact of Enterprise Social Networking  on Business Success</vt:lpstr>
      <vt:lpstr>Yammer Introduction</vt:lpstr>
      <vt:lpstr>Global leading enterprises choose Yammer – EMEA.</vt:lpstr>
      <vt:lpstr>PowerPoint Presentation</vt:lpstr>
      <vt:lpstr>Our Vision for Social</vt:lpstr>
      <vt:lpstr>Drive key business initiatives across your organization.</vt:lpstr>
      <vt:lpstr>Top initiatives across our 200k+ networks.</vt:lpstr>
      <vt:lpstr>Employee Engagement</vt:lpstr>
      <vt:lpstr>Team Collaboration</vt:lpstr>
      <vt:lpstr>Business Agility</vt:lpstr>
      <vt:lpstr>Social Intranet</vt:lpstr>
      <vt:lpstr>PowerPoint Presentation</vt:lpstr>
      <vt:lpstr>Increase productivity with both Yammer &amp; SharePoint. </vt:lpstr>
      <vt:lpstr>Connecting and engaging employees worldwide</vt:lpstr>
      <vt:lpstr>Get Started Today!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Social pitch deck</dc:title>
  <cp:lastModifiedBy>Angelika Kempf</cp:lastModifiedBy>
  <cp:revision>47</cp:revision>
  <dcterms:created xsi:type="dcterms:W3CDTF">2012-09-30T14:57:55Z</dcterms:created>
  <dcterms:modified xsi:type="dcterms:W3CDTF">2013-01-10T17:37:10Z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0x010100FF1FAB0DEDE9AF4ABA57B67AF4A9F3210200596A0E07C3E77448942F9A5D1E81E582</vt:lpwstr>
  </property>
  <property fmtid="{D5CDD505-2E9C-101B-9397-08002B2CF9AE}" pid="3" name="TaxKeyword">
    <vt:lpwstr/>
  </property>
  <property fmtid="{D5CDD505-2E9C-101B-9397-08002B2CF9AE}" pid="4" name="Audiences">
    <vt:lpwstr/>
  </property>
  <property fmtid="{D5CDD505-2E9C-101B-9397-08002B2CF9AE}" pid="5" name="Region">
    <vt:lpwstr/>
  </property>
  <property fmtid="{D5CDD505-2E9C-101B-9397-08002B2CF9AE}" pid="6" name="Segments">
    <vt:lpwstr/>
  </property>
  <property fmtid="{D5CDD505-2E9C-101B-9397-08002B2CF9AE}" pid="7" name="Confidentiality">
    <vt:lpwstr>21;#Microsoft confidential|461efa83-0283-486a-a8d5-943328f3693f</vt:lpwstr>
  </property>
  <property fmtid="{D5CDD505-2E9C-101B-9397-08002B2CF9AE}" pid="8" name="ActivitiesAndPrograms">
    <vt:lpwstr>12990;#Microsoft product launch campaigns|e634bb7f-b77b-4305-b346-03da1c4c6f6e;#17801;#customer previews|e2bbe8c6-02ca-433d-b282-9f545cdfab07</vt:lpwstr>
  </property>
  <property fmtid="{D5CDD505-2E9C-101B-9397-08002B2CF9AE}" pid="9" name="Partners">
    <vt:lpwstr/>
  </property>
  <property fmtid="{D5CDD505-2E9C-101B-9397-08002B2CF9AE}" pid="10" name="Groups">
    <vt:lpwstr/>
  </property>
  <property fmtid="{D5CDD505-2E9C-101B-9397-08002B2CF9AE}" pid="11" name="Topics">
    <vt:lpwstr/>
  </property>
  <property fmtid="{D5CDD505-2E9C-101B-9397-08002B2CF9AE}" pid="12" name="messageframeworktype">
    <vt:lpwstr/>
  </property>
  <property fmtid="{D5CDD505-2E9C-101B-9397-08002B2CF9AE}" pid="13" name="Industries">
    <vt:lpwstr/>
  </property>
  <property fmtid="{D5CDD505-2E9C-101B-9397-08002B2CF9AE}" pid="14" name="Roles">
    <vt:lpwstr/>
  </property>
  <property fmtid="{D5CDD505-2E9C-101B-9397-08002B2CF9AE}" pid="15" name="SMSGDomain">
    <vt:lpwstr>13357;#Microsoft Office Division|998d7cd0-7f52-4d06-a505-529ce4856340;#12156;#SharePoint Marketing Group|38fce096-29c2-492a-80df-81d2fa31b3d6</vt:lpwstr>
  </property>
  <property fmtid="{D5CDD505-2E9C-101B-9397-08002B2CF9AE}" pid="16" name="Competitors">
    <vt:lpwstr/>
  </property>
  <property fmtid="{D5CDD505-2E9C-101B-9397-08002B2CF9AE}" pid="17" name="BusinessArchitecture">
    <vt:lpwstr/>
  </property>
  <property fmtid="{D5CDD505-2E9C-101B-9397-08002B2CF9AE}" pid="18" name="Products">
    <vt:lpwstr>10899;#Microsoft Office|3a4e9862-cdce-4bdc-8664-91038e3eb1e9;#16039;#Microsoft Office future versions|b77148c7-a73d-44bc-a163-bb7920270559;#14528;#Microsoft SharePoint|58fdf744-ba0b-4be8-990e-0d9024c872fd;#18186;#Microsoft SharePoint Server 2013|0dc89683-</vt:lpwstr>
  </property>
  <property fmtid="{D5CDD505-2E9C-101B-9397-08002B2CF9AE}" pid="19" name="_dlc_policyId">
    <vt:lpwstr/>
  </property>
  <property fmtid="{D5CDD505-2E9C-101B-9397-08002B2CF9AE}" pid="20" name="ItemRetentionFormula">
    <vt:lpwstr/>
  </property>
  <property fmtid="{D5CDD505-2E9C-101B-9397-08002B2CF9AE}" pid="21" name="ItemType">
    <vt:lpwstr>17292;#sales decks|aac139cb-fa6d-4c6b-856c-e21bf27dfa08;#17831;#sales presentations|355751b2-6406-4ba2-8a81-0ca1b45d0070</vt:lpwstr>
  </property>
  <property fmtid="{D5CDD505-2E9C-101B-9397-08002B2CF9AE}" pid="22" name="LastUpdatedByBatchTagging">
    <vt:bool>false</vt:bool>
  </property>
  <property fmtid="{D5CDD505-2E9C-101B-9397-08002B2CF9AE}" pid="23" name="Languages">
    <vt:lpwstr/>
  </property>
  <property fmtid="{D5CDD505-2E9C-101B-9397-08002B2CF9AE}" pid="24" name="_dlc_DocIdItemGuid">
    <vt:lpwstr>857fa35c-ba22-4daa-bf4e-79ad9a0b3980</vt:lpwstr>
  </property>
  <property fmtid="{D5CDD505-2E9C-101B-9397-08002B2CF9AE}" pid="25" name="WorkflowChangePath">
    <vt:lpwstr>d3765c0c-e2b5-4307-934b-d5d862e93ab3,2;d3765c0c-e2b5-4307-934b-d5d862e93ab3,2;d3765c0c-e2b5-4307-934b-d5d862e93ab3,5;d3765c0c-e2b5-4307-934b-d5d862e93ab3,5;d3765c0c-e2b5-4307-934b-d5d862e93ab3,8;d3765c0c-e2b5-4307-934b-d5d862e93ab3,8;d3765c0c-e2b5-4307-93</vt:lpwstr>
  </property>
</Properties>
</file>