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theme/themeOverride14.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charts/chart23.xml" ContentType="application/vnd.openxmlformats-officedocument.drawingml.chart+xml"/>
  <Override PartName="/ppt/theme/themeOverride15.xml" ContentType="application/vnd.openxmlformats-officedocument.themeOverride+xml"/>
  <Override PartName="/ppt/charts/chart24.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0" r:id="rId2"/>
    <p:sldMasterId id="2147483688" r:id="rId3"/>
    <p:sldMasterId id="2147483713" r:id="rId4"/>
    <p:sldMasterId id="2147483731" r:id="rId5"/>
    <p:sldMasterId id="2147483750" r:id="rId6"/>
  </p:sldMasterIdLst>
  <p:notesMasterIdLst>
    <p:notesMasterId r:id="rId29"/>
  </p:notesMasterIdLst>
  <p:sldIdLst>
    <p:sldId id="361" r:id="rId7"/>
    <p:sldId id="363" r:id="rId8"/>
    <p:sldId id="343" r:id="rId9"/>
    <p:sldId id="355" r:id="rId10"/>
    <p:sldId id="358" r:id="rId11"/>
    <p:sldId id="356" r:id="rId12"/>
    <p:sldId id="357" r:id="rId13"/>
    <p:sldId id="359" r:id="rId14"/>
    <p:sldId id="266" r:id="rId15"/>
    <p:sldId id="336" r:id="rId16"/>
    <p:sldId id="281" r:id="rId17"/>
    <p:sldId id="346" r:id="rId18"/>
    <p:sldId id="331" r:id="rId19"/>
    <p:sldId id="308" r:id="rId20"/>
    <p:sldId id="377" r:id="rId21"/>
    <p:sldId id="310" r:id="rId22"/>
    <p:sldId id="376" r:id="rId23"/>
    <p:sldId id="375" r:id="rId24"/>
    <p:sldId id="366" r:id="rId25"/>
    <p:sldId id="368" r:id="rId26"/>
    <p:sldId id="369" r:id="rId27"/>
    <p:sldId id="371" r:id="rId28"/>
  </p:sldIdLst>
  <p:sldSz cx="9144000" cy="6858000" type="screen4x3"/>
  <p:notesSz cx="7099300" cy="10234613"/>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5887" autoAdjust="0"/>
  </p:normalViewPr>
  <p:slideViewPr>
    <p:cSldViewPr>
      <p:cViewPr varScale="1">
        <p:scale>
          <a:sx n="106" d="100"/>
          <a:sy n="106" d="100"/>
        </p:scale>
        <p:origin x="-1122" y="-90"/>
      </p:cViewPr>
      <p:guideLst>
        <p:guide orient="horz" pos="2160"/>
        <p:guide orient="horz" pos="572"/>
        <p:guide orient="horz" pos="818"/>
        <p:guide pos="2880"/>
        <p:guide pos="188"/>
        <p:guide pos="5511"/>
        <p:guide pos="14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Arbeitsblatt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Arbeitsblatt14.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Arbeitsblatt15.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Arbeitsblatt16.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Arbeitsblatt17.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Arbeitsblatt18.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Arbeitsblatt19.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Arbeitsblatt20.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Arbeitsblatt21.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Arbeitsblatt2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Arbeitsblatt23.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Arbeitsblat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Arbeitsblat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Arbeitsblat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1.9140899523330274E-2"/>
          <c:y val="9.3343176841769696E-2"/>
          <c:w val="0.98069031583425614"/>
          <c:h val="0.76463216233012365"/>
        </c:manualLayout>
      </c:layout>
      <c:barChart>
        <c:barDir val="col"/>
        <c:grouping val="stacked"/>
        <c:varyColors val="0"/>
        <c:ser>
          <c:idx val="0"/>
          <c:order val="0"/>
          <c:tx>
            <c:strRef>
              <c:f>Sheet1!$B$1</c:f>
              <c:strCache>
                <c:ptCount val="1"/>
              </c:strCache>
            </c:strRef>
          </c:tx>
          <c:spPr>
            <a:solidFill>
              <a:srgbClr val="F7911E"/>
            </a:solidFill>
            <a:ln>
              <a:solidFill>
                <a:srgbClr val="F7911E"/>
              </a:solidFill>
            </a:ln>
            <a:effectLst/>
          </c:spPr>
          <c:invertIfNegative val="0"/>
          <c:dPt>
            <c:idx val="8"/>
            <c:invertIfNegative val="0"/>
            <c:bubble3D val="0"/>
          </c:dPt>
          <c:dLbls>
            <c:txPr>
              <a:bodyPr/>
              <a:lstStyle/>
              <a:p>
                <a:pPr>
                  <a:defRPr sz="1400">
                    <a:solidFill>
                      <a:schemeClr val="bg1"/>
                    </a:solidFill>
                  </a:defRPr>
                </a:pPr>
                <a:endParaRPr lang="de-DE"/>
              </a:p>
            </c:txPr>
            <c:dLblPos val="ctr"/>
            <c:showLegendKey val="0"/>
            <c:showVal val="1"/>
            <c:showCatName val="0"/>
            <c:showSerName val="0"/>
            <c:showPercent val="0"/>
            <c:showBubbleSize val="0"/>
            <c:showLeaderLines val="0"/>
          </c:dLbls>
          <c:cat>
            <c:strRef>
              <c:f>Sheet1!$A$2:$A$8</c:f>
              <c:strCache>
                <c:ptCount val="7"/>
                <c:pt idx="0">
                  <c:v>Gesamt</c:v>
                </c:pt>
                <c:pt idx="1">
                  <c:v>16-20 J.</c:v>
                </c:pt>
                <c:pt idx="2">
                  <c:v>21-24 J.</c:v>
                </c:pt>
                <c:pt idx="3">
                  <c:v>25-34 J.</c:v>
                </c:pt>
                <c:pt idx="4">
                  <c:v>35-44 J.</c:v>
                </c:pt>
                <c:pt idx="5">
                  <c:v>45-54 J.</c:v>
                </c:pt>
                <c:pt idx="6">
                  <c:v>55-65 J.</c:v>
                </c:pt>
              </c:strCache>
            </c:strRef>
          </c:cat>
          <c:val>
            <c:numRef>
              <c:f>Sheet1!$B$2:$B$8</c:f>
              <c:numCache>
                <c:formatCode>General</c:formatCode>
                <c:ptCount val="7"/>
                <c:pt idx="0">
                  <c:v>76</c:v>
                </c:pt>
                <c:pt idx="1">
                  <c:v>98</c:v>
                </c:pt>
                <c:pt idx="2">
                  <c:v>96</c:v>
                </c:pt>
                <c:pt idx="3">
                  <c:v>97</c:v>
                </c:pt>
                <c:pt idx="4">
                  <c:v>91</c:v>
                </c:pt>
                <c:pt idx="5">
                  <c:v>83</c:v>
                </c:pt>
                <c:pt idx="6">
                  <c:v>68</c:v>
                </c:pt>
              </c:numCache>
            </c:numRef>
          </c:val>
        </c:ser>
        <c:dLbls>
          <c:showLegendKey val="0"/>
          <c:showVal val="0"/>
          <c:showCatName val="0"/>
          <c:showSerName val="0"/>
          <c:showPercent val="0"/>
          <c:showBubbleSize val="0"/>
        </c:dLbls>
        <c:gapWidth val="50"/>
        <c:overlap val="100"/>
        <c:axId val="4289664"/>
        <c:axId val="4291200"/>
      </c:barChart>
      <c:catAx>
        <c:axId val="4289664"/>
        <c:scaling>
          <c:orientation val="minMax"/>
        </c:scaling>
        <c:delete val="0"/>
        <c:axPos val="b"/>
        <c:numFmt formatCode="m/d/yyyy" sourceLinked="1"/>
        <c:majorTickMark val="none"/>
        <c:minorTickMark val="none"/>
        <c:tickLblPos val="nextTo"/>
        <c:txPr>
          <a:bodyPr/>
          <a:lstStyle/>
          <a:p>
            <a:pPr>
              <a:defRPr sz="1600">
                <a:solidFill>
                  <a:srgbClr val="4D4D4D"/>
                </a:solidFill>
              </a:defRPr>
            </a:pPr>
            <a:endParaRPr lang="de-DE"/>
          </a:p>
        </c:txPr>
        <c:crossAx val="4291200"/>
        <c:crosses val="autoZero"/>
        <c:auto val="1"/>
        <c:lblAlgn val="ctr"/>
        <c:lblOffset val="100"/>
        <c:noMultiLvlLbl val="0"/>
      </c:catAx>
      <c:valAx>
        <c:axId val="4291200"/>
        <c:scaling>
          <c:orientation val="minMax"/>
        </c:scaling>
        <c:delete val="1"/>
        <c:axPos val="l"/>
        <c:numFmt formatCode="General" sourceLinked="1"/>
        <c:majorTickMark val="out"/>
        <c:minorTickMark val="none"/>
        <c:tickLblPos val="none"/>
        <c:crossAx val="4289664"/>
        <c:crosses val="autoZero"/>
        <c:crossBetween val="between"/>
      </c:valAx>
    </c:plotArea>
    <c:plotVisOnly val="1"/>
    <c:dispBlanksAs val="gap"/>
    <c:showDLblsOverMax val="0"/>
  </c:chart>
  <c:txPr>
    <a:bodyPr/>
    <a:lstStyle/>
    <a:p>
      <a:pPr>
        <a:defRPr sz="1200">
          <a:solidFill>
            <a:srgbClr val="939598"/>
          </a:solidFill>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83712087070673E-2"/>
          <c:y val="1.4293357836783564E-2"/>
          <c:w val="0.98420512136331717"/>
          <c:h val="0.98570664216321668"/>
        </c:manualLayout>
      </c:layout>
      <c:scatterChart>
        <c:scatterStyle val="lineMarker"/>
        <c:varyColors val="0"/>
        <c:ser>
          <c:idx val="0"/>
          <c:order val="0"/>
          <c:tx>
            <c:strRef>
              <c:f>Sheet1!$B$1</c:f>
              <c:strCache>
                <c:ptCount val="1"/>
                <c:pt idx="0">
                  <c:v>Y</c:v>
                </c:pt>
              </c:strCache>
            </c:strRef>
          </c:tx>
          <c:spPr>
            <a:ln w="28575">
              <a:noFill/>
            </a:ln>
          </c:spPr>
          <c:marker>
            <c:symbol val="circle"/>
            <c:size val="10"/>
            <c:spPr>
              <a:solidFill>
                <a:schemeClr val="tx1">
                  <a:lumMod val="40000"/>
                  <a:lumOff val="60000"/>
                </a:schemeClr>
              </a:solidFill>
              <a:ln>
                <a:noFill/>
              </a:ln>
            </c:spPr>
          </c:marker>
          <c:dPt>
            <c:idx val="0"/>
            <c:marker>
              <c:spPr>
                <a:solidFill>
                  <a:srgbClr val="F7901E"/>
                </a:solidFill>
                <a:ln>
                  <a:noFill/>
                </a:ln>
              </c:spPr>
            </c:marker>
            <c:bubble3D val="0"/>
          </c:dPt>
          <c:dPt>
            <c:idx val="3"/>
            <c:marker>
              <c:spPr>
                <a:solidFill>
                  <a:schemeClr val="bg1">
                    <a:lumMod val="65000"/>
                  </a:schemeClr>
                </a:solidFill>
                <a:ln>
                  <a:noFill/>
                </a:ln>
              </c:spPr>
            </c:marker>
            <c:bubble3D val="0"/>
          </c:dPt>
          <c:dPt>
            <c:idx val="14"/>
            <c:marker>
              <c:spPr>
                <a:solidFill>
                  <a:srgbClr val="F7901E"/>
                </a:solidFill>
                <a:ln>
                  <a:noFill/>
                </a:ln>
              </c:spPr>
            </c:marker>
            <c:bubble3D val="0"/>
          </c:dPt>
          <c:dPt>
            <c:idx val="16"/>
            <c:marker>
              <c:spPr>
                <a:solidFill>
                  <a:srgbClr val="F7901E"/>
                </a:solidFill>
                <a:ln>
                  <a:noFill/>
                </a:ln>
              </c:spPr>
            </c:marker>
            <c:bubble3D val="0"/>
          </c:dPt>
          <c:dPt>
            <c:idx val="17"/>
            <c:marker>
              <c:spPr>
                <a:solidFill>
                  <a:schemeClr val="bg1">
                    <a:lumMod val="65000"/>
                  </a:schemeClr>
                </a:solidFill>
                <a:ln>
                  <a:noFill/>
                </a:ln>
              </c:spPr>
            </c:marker>
            <c:bubble3D val="0"/>
          </c:dPt>
          <c:dPt>
            <c:idx val="20"/>
            <c:marker>
              <c:spPr>
                <a:solidFill>
                  <a:schemeClr val="bg1">
                    <a:lumMod val="65000"/>
                  </a:schemeClr>
                </a:solidFill>
                <a:ln>
                  <a:noFill/>
                </a:ln>
              </c:spPr>
            </c:marker>
            <c:bubble3D val="0"/>
          </c:dPt>
          <c:dPt>
            <c:idx val="31"/>
            <c:marker>
              <c:spPr>
                <a:solidFill>
                  <a:srgbClr val="F7901E"/>
                </a:solidFill>
                <a:ln>
                  <a:noFill/>
                </a:ln>
              </c:spPr>
            </c:marker>
            <c:bubble3D val="0"/>
          </c:dPt>
          <c:xVal>
            <c:numRef>
              <c:f>Sheet1!$A$2:$A$35</c:f>
              <c:numCache>
                <c:formatCode>0.0</c:formatCode>
                <c:ptCount val="34"/>
                <c:pt idx="0">
                  <c:v>6.4435000000000002</c:v>
                </c:pt>
                <c:pt idx="1">
                  <c:v>5.9592999999999998</c:v>
                </c:pt>
                <c:pt idx="2">
                  <c:v>5.7855999999999996</c:v>
                </c:pt>
                <c:pt idx="3">
                  <c:v>5.34</c:v>
                </c:pt>
                <c:pt idx="4">
                  <c:v>5.5206999999999997</c:v>
                </c:pt>
                <c:pt idx="5">
                  <c:v>5.1779999999999999</c:v>
                </c:pt>
                <c:pt idx="6">
                  <c:v>3.6821999999999999</c:v>
                </c:pt>
                <c:pt idx="7">
                  <c:v>4.5430999999999999</c:v>
                </c:pt>
                <c:pt idx="8">
                  <c:v>4.4901999999999997</c:v>
                </c:pt>
                <c:pt idx="9">
                  <c:v>5.7717999999999998</c:v>
                </c:pt>
                <c:pt idx="10">
                  <c:v>5.5678999999999998</c:v>
                </c:pt>
                <c:pt idx="11">
                  <c:v>4.9417999999999997</c:v>
                </c:pt>
                <c:pt idx="12">
                  <c:v>5.4942000000000002</c:v>
                </c:pt>
                <c:pt idx="13">
                  <c:v>4.6234999999999999</c:v>
                </c:pt>
                <c:pt idx="14">
                  <c:v>3.8168000000000002</c:v>
                </c:pt>
                <c:pt idx="15">
                  <c:v>6.9618000000000002</c:v>
                </c:pt>
                <c:pt idx="16">
                  <c:v>9.2617999999999991</c:v>
                </c:pt>
                <c:pt idx="17">
                  <c:v>4.8955000000000002</c:v>
                </c:pt>
                <c:pt idx="18">
                  <c:v>4.7241</c:v>
                </c:pt>
                <c:pt idx="19">
                  <c:v>3.6709999999999998</c:v>
                </c:pt>
                <c:pt idx="20">
                  <c:v>3.6663000000000001</c:v>
                </c:pt>
                <c:pt idx="21">
                  <c:v>4.3921999999999999</c:v>
                </c:pt>
                <c:pt idx="22">
                  <c:v>4.2060000000000004</c:v>
                </c:pt>
                <c:pt idx="23">
                  <c:v>8.7392000000000003</c:v>
                </c:pt>
                <c:pt idx="24">
                  <c:v>8.4291999999999998</c:v>
                </c:pt>
                <c:pt idx="25">
                  <c:v>7.1231999999999998</c:v>
                </c:pt>
                <c:pt idx="26">
                  <c:v>6.3894000000000002</c:v>
                </c:pt>
                <c:pt idx="27">
                  <c:v>5.4823000000000004</c:v>
                </c:pt>
                <c:pt idx="28">
                  <c:v>7.7728000000000002</c:v>
                </c:pt>
                <c:pt idx="29">
                  <c:v>5.1661000000000001</c:v>
                </c:pt>
                <c:pt idx="30">
                  <c:v>6.0762</c:v>
                </c:pt>
                <c:pt idx="31">
                  <c:v>5.3930999999999996</c:v>
                </c:pt>
                <c:pt idx="32">
                  <c:v>4.3971999999999998</c:v>
                </c:pt>
                <c:pt idx="33">
                  <c:v>6.1318000000000001</c:v>
                </c:pt>
              </c:numCache>
            </c:numRef>
          </c:xVal>
          <c:yVal>
            <c:numRef>
              <c:f>Sheet1!$B$2:$B$35</c:f>
              <c:numCache>
                <c:formatCode>0.0</c:formatCode>
                <c:ptCount val="34"/>
                <c:pt idx="0">
                  <c:v>13.886900000000001</c:v>
                </c:pt>
                <c:pt idx="1">
                  <c:v>13.2555</c:v>
                </c:pt>
                <c:pt idx="2">
                  <c:v>12.635300000000001</c:v>
                </c:pt>
                <c:pt idx="3">
                  <c:v>12.6006</c:v>
                </c:pt>
                <c:pt idx="4">
                  <c:v>10.5517</c:v>
                </c:pt>
                <c:pt idx="5">
                  <c:v>10.994199999999999</c:v>
                </c:pt>
                <c:pt idx="6">
                  <c:v>9.3506999999999998</c:v>
                </c:pt>
                <c:pt idx="7">
                  <c:v>16.089200000000002</c:v>
                </c:pt>
                <c:pt idx="8">
                  <c:v>12.9763</c:v>
                </c:pt>
                <c:pt idx="9">
                  <c:v>14.0372</c:v>
                </c:pt>
                <c:pt idx="10">
                  <c:v>12.1014</c:v>
                </c:pt>
                <c:pt idx="11">
                  <c:v>11.445399999999999</c:v>
                </c:pt>
                <c:pt idx="12">
                  <c:v>11.741199999999999</c:v>
                </c:pt>
                <c:pt idx="13">
                  <c:v>11.5321</c:v>
                </c:pt>
                <c:pt idx="14">
                  <c:v>8.5046999999999997</c:v>
                </c:pt>
                <c:pt idx="15">
                  <c:v>18.8857</c:v>
                </c:pt>
                <c:pt idx="16">
                  <c:v>29.3597</c:v>
                </c:pt>
                <c:pt idx="17">
                  <c:v>17.7837</c:v>
                </c:pt>
                <c:pt idx="18">
                  <c:v>16.4697</c:v>
                </c:pt>
                <c:pt idx="19">
                  <c:v>10.355399999999999</c:v>
                </c:pt>
                <c:pt idx="20">
                  <c:v>12.014099999999999</c:v>
                </c:pt>
                <c:pt idx="21">
                  <c:v>16.722300000000001</c:v>
                </c:pt>
                <c:pt idx="22">
                  <c:v>17.5336</c:v>
                </c:pt>
                <c:pt idx="23">
                  <c:v>20.372900000000001</c:v>
                </c:pt>
                <c:pt idx="24">
                  <c:v>21.5276</c:v>
                </c:pt>
                <c:pt idx="25">
                  <c:v>20.610399999999998</c:v>
                </c:pt>
                <c:pt idx="26">
                  <c:v>18.884399999999999</c:v>
                </c:pt>
                <c:pt idx="27">
                  <c:v>17.060600000000001</c:v>
                </c:pt>
                <c:pt idx="28">
                  <c:v>25.128599999999999</c:v>
                </c:pt>
                <c:pt idx="29">
                  <c:v>14.641400000000001</c:v>
                </c:pt>
                <c:pt idx="30">
                  <c:v>20.277899999999999</c:v>
                </c:pt>
                <c:pt idx="31">
                  <c:v>20.811299999999999</c:v>
                </c:pt>
                <c:pt idx="32">
                  <c:v>16.865600000000001</c:v>
                </c:pt>
                <c:pt idx="33">
                  <c:v>15.5251</c:v>
                </c:pt>
              </c:numCache>
            </c:numRef>
          </c:yVal>
          <c:smooth val="0"/>
        </c:ser>
        <c:dLbls>
          <c:showLegendKey val="0"/>
          <c:showVal val="0"/>
          <c:showCatName val="0"/>
          <c:showSerName val="0"/>
          <c:showPercent val="0"/>
          <c:showBubbleSize val="0"/>
        </c:dLbls>
        <c:axId val="92076288"/>
        <c:axId val="91697152"/>
      </c:scatterChart>
      <c:valAx>
        <c:axId val="92076288"/>
        <c:scaling>
          <c:orientation val="minMax"/>
        </c:scaling>
        <c:delete val="1"/>
        <c:axPos val="b"/>
        <c:numFmt formatCode="0.0" sourceLinked="1"/>
        <c:majorTickMark val="out"/>
        <c:minorTickMark val="none"/>
        <c:tickLblPos val="none"/>
        <c:crossAx val="91697152"/>
        <c:crosses val="autoZero"/>
        <c:crossBetween val="midCat"/>
      </c:valAx>
      <c:valAx>
        <c:axId val="91697152"/>
        <c:scaling>
          <c:orientation val="minMax"/>
        </c:scaling>
        <c:delete val="1"/>
        <c:axPos val="l"/>
        <c:numFmt formatCode="0.0" sourceLinked="1"/>
        <c:majorTickMark val="out"/>
        <c:minorTickMark val="none"/>
        <c:tickLblPos val="none"/>
        <c:crossAx val="92076288"/>
        <c:crosses val="autoZero"/>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17681513261145"/>
          <c:y val="0.18759433989660443"/>
          <c:w val="0.8280630640314719"/>
          <c:h val="0.72365339578454335"/>
        </c:manualLayout>
      </c:layout>
      <c:barChart>
        <c:barDir val="col"/>
        <c:grouping val="stacked"/>
        <c:varyColors val="0"/>
        <c:ser>
          <c:idx val="0"/>
          <c:order val="0"/>
          <c:tx>
            <c:strRef>
              <c:f>Sheet1!$B$1</c:f>
              <c:strCache>
                <c:ptCount val="1"/>
                <c:pt idx="0">
                  <c:v>Tägliche Nutzung</c:v>
                </c:pt>
              </c:strCache>
            </c:strRef>
          </c:tx>
          <c:spPr>
            <a:solidFill>
              <a:srgbClr val="92D050"/>
            </a:solidFill>
            <a:ln>
              <a:solidFill>
                <a:srgbClr val="92D050"/>
              </a:solidFill>
            </a:ln>
            <a:effectLst/>
          </c:spPr>
          <c:invertIfNegative val="0"/>
          <c:dPt>
            <c:idx val="8"/>
            <c:invertIfNegative val="0"/>
            <c:bubble3D val="0"/>
          </c:dPt>
          <c:dLbls>
            <c:txPr>
              <a:bodyPr/>
              <a:lstStyle/>
              <a:p>
                <a:pPr>
                  <a:defRPr sz="1400">
                    <a:solidFill>
                      <a:schemeClr val="bg1"/>
                    </a:solidFill>
                  </a:defRPr>
                </a:pPr>
                <a:endParaRPr lang="de-DE"/>
              </a:p>
            </c:txPr>
            <c:dLblPos val="ctr"/>
            <c:showLegendKey val="0"/>
            <c:showVal val="1"/>
            <c:showCatName val="0"/>
            <c:showSerName val="0"/>
            <c:showPercent val="0"/>
            <c:showBubbleSize val="0"/>
            <c:showLeaderLines val="0"/>
          </c:dLbls>
          <c:cat>
            <c:strRef>
              <c:f>Sheet1!$A$2:$A$8</c:f>
              <c:strCache>
                <c:ptCount val="7"/>
                <c:pt idx="0">
                  <c:v>Gesamt</c:v>
                </c:pt>
                <c:pt idx="1">
                  <c:v>16-20 J.</c:v>
                </c:pt>
                <c:pt idx="2">
                  <c:v>21-24 J.</c:v>
                </c:pt>
                <c:pt idx="3">
                  <c:v>25-34 J.</c:v>
                </c:pt>
                <c:pt idx="4">
                  <c:v>35-44 J.</c:v>
                </c:pt>
                <c:pt idx="5">
                  <c:v>45-54 J.</c:v>
                </c:pt>
                <c:pt idx="6">
                  <c:v>55-65 J.</c:v>
                </c:pt>
              </c:strCache>
            </c:strRef>
          </c:cat>
          <c:val>
            <c:numRef>
              <c:f>Sheet1!$B$2:$B$8</c:f>
              <c:numCache>
                <c:formatCode>General</c:formatCode>
                <c:ptCount val="7"/>
                <c:pt idx="0">
                  <c:v>39</c:v>
                </c:pt>
                <c:pt idx="1">
                  <c:v>79</c:v>
                </c:pt>
                <c:pt idx="2">
                  <c:v>66</c:v>
                </c:pt>
                <c:pt idx="3">
                  <c:v>46</c:v>
                </c:pt>
                <c:pt idx="4">
                  <c:v>30</c:v>
                </c:pt>
                <c:pt idx="5">
                  <c:v>22</c:v>
                </c:pt>
                <c:pt idx="6">
                  <c:v>19</c:v>
                </c:pt>
              </c:numCache>
            </c:numRef>
          </c:val>
        </c:ser>
        <c:dLbls>
          <c:showLegendKey val="0"/>
          <c:showVal val="0"/>
          <c:showCatName val="0"/>
          <c:showSerName val="0"/>
          <c:showPercent val="0"/>
          <c:showBubbleSize val="0"/>
        </c:dLbls>
        <c:gapWidth val="50"/>
        <c:overlap val="100"/>
        <c:axId val="92616576"/>
        <c:axId val="92618112"/>
      </c:barChart>
      <c:barChart>
        <c:barDir val="col"/>
        <c:grouping val="stacked"/>
        <c:varyColors val="0"/>
        <c:ser>
          <c:idx val="1"/>
          <c:order val="1"/>
          <c:tx>
            <c:strRef>
              <c:f>Sheet1!$C$1</c:f>
              <c:strCache>
                <c:ptCount val="1"/>
                <c:pt idx="0">
                  <c:v>Nutzung</c:v>
                </c:pt>
              </c:strCache>
            </c:strRef>
          </c:tx>
          <c:spPr>
            <a:noFill/>
            <a:ln w="9525">
              <a:solidFill>
                <a:srgbClr val="92D050"/>
              </a:solidFill>
              <a:prstDash val="solid"/>
            </a:ln>
            <a:effectLst/>
          </c:spPr>
          <c:invertIfNegative val="0"/>
          <c:dPt>
            <c:idx val="8"/>
            <c:invertIfNegative val="0"/>
            <c:bubble3D val="0"/>
          </c:dPt>
          <c:dLbls>
            <c:txPr>
              <a:bodyPr/>
              <a:lstStyle/>
              <a:p>
                <a:pPr>
                  <a:defRPr sz="1400">
                    <a:solidFill>
                      <a:srgbClr val="4D4D4D"/>
                    </a:solidFill>
                  </a:defRPr>
                </a:pPr>
                <a:endParaRPr lang="de-DE"/>
              </a:p>
            </c:txPr>
            <c:dLblPos val="inEnd"/>
            <c:showLegendKey val="0"/>
            <c:showVal val="1"/>
            <c:showCatName val="0"/>
            <c:showSerName val="0"/>
            <c:showPercent val="0"/>
            <c:showBubbleSize val="0"/>
            <c:showLeaderLines val="0"/>
          </c:dLbls>
          <c:cat>
            <c:strRef>
              <c:f>Sheet1!$A$2:$A$8</c:f>
              <c:strCache>
                <c:ptCount val="7"/>
                <c:pt idx="0">
                  <c:v>Gesamt</c:v>
                </c:pt>
                <c:pt idx="1">
                  <c:v>16-20 J.</c:v>
                </c:pt>
                <c:pt idx="2">
                  <c:v>21-24 J.</c:v>
                </c:pt>
                <c:pt idx="3">
                  <c:v>25-34 J.</c:v>
                </c:pt>
                <c:pt idx="4">
                  <c:v>35-44 J.</c:v>
                </c:pt>
                <c:pt idx="5">
                  <c:v>45-54 J.</c:v>
                </c:pt>
                <c:pt idx="6">
                  <c:v>55-65 J.</c:v>
                </c:pt>
              </c:strCache>
            </c:strRef>
          </c:cat>
          <c:val>
            <c:numRef>
              <c:f>Sheet1!$C$2:$C$8</c:f>
              <c:numCache>
                <c:formatCode>General</c:formatCode>
                <c:ptCount val="7"/>
                <c:pt idx="0">
                  <c:v>77</c:v>
                </c:pt>
                <c:pt idx="1">
                  <c:v>98</c:v>
                </c:pt>
                <c:pt idx="2">
                  <c:v>94</c:v>
                </c:pt>
                <c:pt idx="3">
                  <c:v>86</c:v>
                </c:pt>
                <c:pt idx="4">
                  <c:v>73</c:v>
                </c:pt>
                <c:pt idx="5">
                  <c:v>66</c:v>
                </c:pt>
                <c:pt idx="6">
                  <c:v>57</c:v>
                </c:pt>
              </c:numCache>
            </c:numRef>
          </c:val>
        </c:ser>
        <c:dLbls>
          <c:showLegendKey val="0"/>
          <c:showVal val="0"/>
          <c:showCatName val="0"/>
          <c:showSerName val="0"/>
          <c:showPercent val="0"/>
          <c:showBubbleSize val="0"/>
        </c:dLbls>
        <c:gapWidth val="50"/>
        <c:overlap val="100"/>
        <c:axId val="92629632"/>
        <c:axId val="92628096"/>
      </c:barChart>
      <c:catAx>
        <c:axId val="92616576"/>
        <c:scaling>
          <c:orientation val="minMax"/>
        </c:scaling>
        <c:delete val="1"/>
        <c:axPos val="b"/>
        <c:numFmt formatCode="m/d/yyyy" sourceLinked="1"/>
        <c:majorTickMark val="none"/>
        <c:minorTickMark val="none"/>
        <c:tickLblPos val="nextTo"/>
        <c:crossAx val="92618112"/>
        <c:crosses val="autoZero"/>
        <c:auto val="1"/>
        <c:lblAlgn val="ctr"/>
        <c:lblOffset val="100"/>
        <c:noMultiLvlLbl val="0"/>
      </c:catAx>
      <c:valAx>
        <c:axId val="92618112"/>
        <c:scaling>
          <c:orientation val="minMax"/>
        </c:scaling>
        <c:delete val="1"/>
        <c:axPos val="l"/>
        <c:numFmt formatCode="General" sourceLinked="1"/>
        <c:majorTickMark val="out"/>
        <c:minorTickMark val="none"/>
        <c:tickLblPos val="none"/>
        <c:crossAx val="92616576"/>
        <c:crosses val="autoZero"/>
        <c:crossBetween val="between"/>
      </c:valAx>
      <c:valAx>
        <c:axId val="92628096"/>
        <c:scaling>
          <c:orientation val="minMax"/>
        </c:scaling>
        <c:delete val="1"/>
        <c:axPos val="r"/>
        <c:numFmt formatCode="General" sourceLinked="1"/>
        <c:majorTickMark val="out"/>
        <c:minorTickMark val="none"/>
        <c:tickLblPos val="none"/>
        <c:crossAx val="92629632"/>
        <c:crosses val="max"/>
        <c:crossBetween val="between"/>
      </c:valAx>
      <c:catAx>
        <c:axId val="92629632"/>
        <c:scaling>
          <c:orientation val="minMax"/>
        </c:scaling>
        <c:delete val="1"/>
        <c:axPos val="b"/>
        <c:numFmt formatCode="m/d/yyyy" sourceLinked="1"/>
        <c:majorTickMark val="out"/>
        <c:minorTickMark val="none"/>
        <c:tickLblPos val="none"/>
        <c:crossAx val="92628096"/>
        <c:crosses val="autoZero"/>
        <c:auto val="1"/>
        <c:lblAlgn val="ctr"/>
        <c:lblOffset val="100"/>
        <c:noMultiLvlLbl val="0"/>
      </c:catAx>
    </c:plotArea>
    <c:legend>
      <c:legendPos val="t"/>
      <c:layout>
        <c:manualLayout>
          <c:xMode val="edge"/>
          <c:yMode val="edge"/>
          <c:x val="5.019018516750579E-3"/>
          <c:y val="0"/>
          <c:w val="0.25466730115171865"/>
          <c:h val="0.15506470612421108"/>
        </c:manualLayout>
      </c:layout>
      <c:overlay val="0"/>
      <c:txPr>
        <a:bodyPr/>
        <a:lstStyle/>
        <a:p>
          <a:pPr>
            <a:defRPr lang="en-US">
              <a:solidFill>
                <a:srgbClr val="4D4D4D"/>
              </a:solidFill>
            </a:defRPr>
          </a:pPr>
          <a:endParaRPr lang="de-DE"/>
        </a:p>
      </c:txPr>
    </c:legend>
    <c:plotVisOnly val="1"/>
    <c:dispBlanksAs val="gap"/>
    <c:showDLblsOverMax val="0"/>
  </c:chart>
  <c:txPr>
    <a:bodyPr/>
    <a:lstStyle/>
    <a:p>
      <a:pPr>
        <a:defRPr sz="1200">
          <a:solidFill>
            <a:srgbClr val="939598"/>
          </a:solidFill>
        </a:defRPr>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619526728149"/>
          <c:y val="1.0854611524399158E-2"/>
          <c:w val="0.78539207150554069"/>
          <c:h val="0.87060341163576116"/>
        </c:manualLayout>
      </c:layout>
      <c:scatterChart>
        <c:scatterStyle val="lineMarker"/>
        <c:varyColors val="0"/>
        <c:dLbls>
          <c:showLegendKey val="0"/>
          <c:showVal val="0"/>
          <c:showCatName val="0"/>
          <c:showSerName val="0"/>
          <c:showPercent val="0"/>
          <c:showBubbleSize val="0"/>
        </c:dLbls>
        <c:axId val="91489792"/>
        <c:axId val="91491328"/>
      </c:scatterChart>
      <c:valAx>
        <c:axId val="91489792"/>
        <c:scaling>
          <c:orientation val="minMax"/>
          <c:max val="80"/>
          <c:min val="30"/>
        </c:scaling>
        <c:delete val="1"/>
        <c:axPos val="b"/>
        <c:numFmt formatCode="General" sourceLinked="1"/>
        <c:majorTickMark val="out"/>
        <c:minorTickMark val="none"/>
        <c:tickLblPos val="none"/>
        <c:crossAx val="91491328"/>
        <c:crosses val="autoZero"/>
        <c:crossBetween val="midCat"/>
      </c:valAx>
      <c:valAx>
        <c:axId val="91491328"/>
        <c:scaling>
          <c:orientation val="minMax"/>
          <c:max val="55"/>
          <c:min val="30"/>
        </c:scaling>
        <c:delete val="1"/>
        <c:axPos val="l"/>
        <c:numFmt formatCode="General" sourceLinked="1"/>
        <c:majorTickMark val="out"/>
        <c:minorTickMark val="none"/>
        <c:tickLblPos val="none"/>
        <c:crossAx val="91489792"/>
        <c:crosses val="autoZero"/>
        <c:crossBetween val="midCat"/>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28E04"/>
              </a:solidFill>
            </c:spPr>
          </c:dPt>
          <c:dPt>
            <c:idx val="1"/>
            <c:bubble3D val="0"/>
            <c:spPr>
              <a:solidFill>
                <a:srgbClr val="002060"/>
              </a:solidFill>
            </c:spPr>
          </c:dPt>
          <c:dPt>
            <c:idx val="2"/>
            <c:bubble3D val="0"/>
            <c:spPr>
              <a:solidFill>
                <a:schemeClr val="bg2"/>
              </a:solidFill>
            </c:spPr>
          </c:dPt>
          <c:dPt>
            <c:idx val="3"/>
            <c:bubble3D val="0"/>
            <c:spPr>
              <a:solidFill>
                <a:srgbClr val="3A8836"/>
              </a:solidFill>
            </c:spPr>
          </c:dPt>
          <c:dPt>
            <c:idx val="4"/>
            <c:bubble3D val="0"/>
            <c:spPr>
              <a:solidFill>
                <a:schemeClr val="accent2"/>
              </a:solidFill>
            </c:spPr>
          </c:dPt>
          <c:dPt>
            <c:idx val="5"/>
            <c:bubble3D val="0"/>
            <c:spPr>
              <a:solidFill>
                <a:schemeClr val="accent4"/>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29.724499999999889</c:v>
                </c:pt>
                <c:pt idx="1">
                  <c:v>6.3727999999999998</c:v>
                </c:pt>
                <c:pt idx="2">
                  <c:v>13.658000000000001</c:v>
                </c:pt>
                <c:pt idx="3">
                  <c:v>7.3262</c:v>
                </c:pt>
                <c:pt idx="4">
                  <c:v>18.8416</c:v>
                </c:pt>
                <c:pt idx="5">
                  <c:v>24.076899999999988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28E04"/>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39</c:v>
                </c:pt>
                <c:pt idx="1">
                  <c:v>6</c:v>
                </c:pt>
                <c:pt idx="2">
                  <c:v>14</c:v>
                </c:pt>
                <c:pt idx="3">
                  <c:v>6</c:v>
                </c:pt>
                <c:pt idx="4">
                  <c:v>13</c:v>
                </c:pt>
                <c:pt idx="5">
                  <c:v>22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7</c:v>
                </c:pt>
                <c:pt idx="1">
                  <c:v>38</c:v>
                </c:pt>
                <c:pt idx="2">
                  <c:v>18</c:v>
                </c:pt>
                <c:pt idx="3">
                  <c:v>12</c:v>
                </c:pt>
                <c:pt idx="4">
                  <c:v>17</c:v>
                </c:pt>
                <c:pt idx="5">
                  <c:v>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2</c:v>
                </c:pt>
                <c:pt idx="1">
                  <c:v>57</c:v>
                </c:pt>
                <c:pt idx="2">
                  <c:v>7</c:v>
                </c:pt>
                <c:pt idx="3">
                  <c:v>18</c:v>
                </c:pt>
                <c:pt idx="4">
                  <c:v>13</c:v>
                </c:pt>
                <c:pt idx="5">
                  <c:v>3</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2</c:v>
                </c:pt>
                <c:pt idx="1">
                  <c:v>48</c:v>
                </c:pt>
                <c:pt idx="2">
                  <c:v>11</c:v>
                </c:pt>
                <c:pt idx="3">
                  <c:v>16</c:v>
                </c:pt>
                <c:pt idx="4">
                  <c:v>20</c:v>
                </c:pt>
                <c:pt idx="5">
                  <c:v>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1</c:v>
                </c:pt>
                <c:pt idx="1">
                  <c:v>46</c:v>
                </c:pt>
                <c:pt idx="2">
                  <c:v>13</c:v>
                </c:pt>
                <c:pt idx="3">
                  <c:v>10</c:v>
                </c:pt>
                <c:pt idx="4">
                  <c:v>28</c:v>
                </c:pt>
                <c:pt idx="5">
                  <c:v>1</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45</c:v>
                </c:pt>
                <c:pt idx="1">
                  <c:v>5</c:v>
                </c:pt>
                <c:pt idx="2">
                  <c:v>13</c:v>
                </c:pt>
                <c:pt idx="3">
                  <c:v>12</c:v>
                </c:pt>
                <c:pt idx="4">
                  <c:v>17</c:v>
                </c:pt>
                <c:pt idx="5">
                  <c:v>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Series2</c:v>
                </c:pt>
              </c:strCache>
            </c:strRef>
          </c:tx>
          <c:spPr>
            <a:solidFill>
              <a:srgbClr val="3EB1CC"/>
            </a:solidFill>
            <a:ln>
              <a:noFill/>
            </a:ln>
          </c:spPr>
          <c:invertIfNegative val="0"/>
          <c:dLbls>
            <c:txPr>
              <a:bodyPr/>
              <a:lstStyle/>
              <a:p>
                <a:pPr>
                  <a:defRPr lang="en-US" sz="1200">
                    <a:solidFill>
                      <a:schemeClr val="tx1">
                        <a:lumMod val="65000"/>
                        <a:lumOff val="35000"/>
                      </a:schemeClr>
                    </a:solidFill>
                    <a:latin typeface="+mn-lt"/>
                    <a:cs typeface="Arial" pitchFamily="34" charset="0"/>
                  </a:defRPr>
                </a:pPr>
                <a:endParaRPr lang="de-DE"/>
              </a:p>
            </c:txPr>
            <c:dLblPos val="r"/>
            <c:showLegendKey val="0"/>
            <c:showVal val="0"/>
            <c:showCatName val="0"/>
            <c:showSerName val="0"/>
            <c:showPercent val="0"/>
            <c:showBubbleSize val="1"/>
            <c:showLeaderLines val="0"/>
          </c:dLbls>
          <c:xVal>
            <c:numRef>
              <c:f>Sheet1!$A$2:$A$8</c:f>
              <c:numCache>
                <c:formatCode>General</c:formatCode>
                <c:ptCount val="7"/>
                <c:pt idx="1">
                  <c:v>30</c:v>
                </c:pt>
                <c:pt idx="2">
                  <c:v>50</c:v>
                </c:pt>
                <c:pt idx="3">
                  <c:v>70</c:v>
                </c:pt>
                <c:pt idx="4">
                  <c:v>90</c:v>
                </c:pt>
                <c:pt idx="5">
                  <c:v>110</c:v>
                </c:pt>
              </c:numCache>
            </c:numRef>
          </c:xVal>
          <c:yVal>
            <c:numRef>
              <c:f>Sheet1!$B$2:$B$8</c:f>
              <c:numCache>
                <c:formatCode>General</c:formatCode>
                <c:ptCount val="7"/>
                <c:pt idx="1">
                  <c:v>10</c:v>
                </c:pt>
                <c:pt idx="2">
                  <c:v>10</c:v>
                </c:pt>
                <c:pt idx="3">
                  <c:v>10</c:v>
                </c:pt>
                <c:pt idx="4">
                  <c:v>10</c:v>
                </c:pt>
                <c:pt idx="5">
                  <c:v>10</c:v>
                </c:pt>
              </c:numCache>
            </c:numRef>
          </c:yVal>
          <c:bubbleSize>
            <c:numRef>
              <c:f>Sheet1!$C$2:$C$8</c:f>
              <c:numCache>
                <c:formatCode>0</c:formatCode>
                <c:ptCount val="7"/>
                <c:pt idx="1">
                  <c:v>63.7</c:v>
                </c:pt>
                <c:pt idx="2">
                  <c:v>67</c:v>
                </c:pt>
                <c:pt idx="3">
                  <c:v>45.1</c:v>
                </c:pt>
                <c:pt idx="4">
                  <c:v>15.3</c:v>
                </c:pt>
                <c:pt idx="5">
                  <c:v>9.3000000000000007</c:v>
                </c:pt>
              </c:numCache>
            </c:numRef>
          </c:bubbleSize>
          <c:bubble3D val="0"/>
        </c:ser>
        <c:dLbls>
          <c:showLegendKey val="0"/>
          <c:showVal val="1"/>
          <c:showCatName val="0"/>
          <c:showSerName val="0"/>
          <c:showPercent val="0"/>
          <c:showBubbleSize val="0"/>
        </c:dLbls>
        <c:bubbleScale val="100"/>
        <c:showNegBubbles val="0"/>
        <c:axId val="32152192"/>
        <c:axId val="33121792"/>
      </c:bubbleChart>
      <c:valAx>
        <c:axId val="32152192"/>
        <c:scaling>
          <c:orientation val="minMax"/>
          <c:max val="120"/>
          <c:min val="-5"/>
        </c:scaling>
        <c:delete val="1"/>
        <c:axPos val="b"/>
        <c:numFmt formatCode="General" sourceLinked="1"/>
        <c:majorTickMark val="out"/>
        <c:minorTickMark val="none"/>
        <c:tickLblPos val="none"/>
        <c:crossAx val="33121792"/>
        <c:crosses val="autoZero"/>
        <c:crossBetween val="midCat"/>
      </c:valAx>
      <c:valAx>
        <c:axId val="33121792"/>
        <c:scaling>
          <c:orientation val="minMax"/>
        </c:scaling>
        <c:delete val="1"/>
        <c:axPos val="l"/>
        <c:numFmt formatCode="General" sourceLinked="1"/>
        <c:majorTickMark val="out"/>
        <c:minorTickMark val="none"/>
        <c:tickLblPos val="none"/>
        <c:crossAx val="32152192"/>
        <c:crosses val="autoZero"/>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5</c:v>
                </c:pt>
                <c:pt idx="1">
                  <c:v>18</c:v>
                </c:pt>
                <c:pt idx="2">
                  <c:v>12</c:v>
                </c:pt>
                <c:pt idx="3">
                  <c:v>46</c:v>
                </c:pt>
                <c:pt idx="4">
                  <c:v>18</c:v>
                </c:pt>
                <c:pt idx="5">
                  <c:v>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4</c:v>
                </c:pt>
                <c:pt idx="1">
                  <c:v>49</c:v>
                </c:pt>
                <c:pt idx="2">
                  <c:v>10</c:v>
                </c:pt>
                <c:pt idx="3">
                  <c:v>22</c:v>
                </c:pt>
                <c:pt idx="4">
                  <c:v>13</c:v>
                </c:pt>
                <c:pt idx="5">
                  <c:v>3</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chemeClr val="accent5"/>
              </a:solidFill>
            </c:spPr>
          </c:dPt>
          <c:dPt>
            <c:idx val="1"/>
            <c:bubble3D val="0"/>
            <c:spPr>
              <a:solidFill>
                <a:srgbClr val="002060"/>
              </a:solidFill>
            </c:spPr>
          </c:dPt>
          <c:dPt>
            <c:idx val="2"/>
            <c:bubble3D val="0"/>
            <c:spPr>
              <a:solidFill>
                <a:schemeClr val="accent1"/>
              </a:solidFill>
            </c:spPr>
          </c:dPt>
          <c:dPt>
            <c:idx val="3"/>
            <c:bubble3D val="0"/>
            <c:spPr>
              <a:solidFill>
                <a:srgbClr val="3A8836"/>
              </a:solidFill>
            </c:spPr>
          </c:dPt>
          <c:dPt>
            <c:idx val="4"/>
            <c:bubble3D val="0"/>
            <c:spPr>
              <a:solidFill>
                <a:schemeClr val="accent4"/>
              </a:solidFill>
            </c:spPr>
          </c:dPt>
          <c:dPt>
            <c:idx val="5"/>
            <c:bubble3D val="0"/>
            <c:spPr>
              <a:solidFill>
                <a:schemeClr val="accent3"/>
              </a:solidFill>
            </c:spPr>
          </c:dPt>
          <c:cat>
            <c:strRef>
              <c:f>Sheet1!$A$2:$A$7</c:f>
              <c:strCache>
                <c:ptCount val="6"/>
                <c:pt idx="0">
                  <c:v>Fu</c:v>
                </c:pt>
                <c:pt idx="1">
                  <c:v>As</c:v>
                </c:pt>
                <c:pt idx="2">
                  <c:v>Kn</c:v>
                </c:pt>
                <c:pt idx="3">
                  <c:v>Co</c:v>
                </c:pt>
                <c:pt idx="4">
                  <c:v>In</c:v>
                </c:pt>
                <c:pt idx="5">
                  <c:v>Ne</c:v>
                </c:pt>
              </c:strCache>
            </c:strRef>
          </c:cat>
          <c:val>
            <c:numRef>
              <c:f>Sheet1!$B$2:$B$7</c:f>
              <c:numCache>
                <c:formatCode>0</c:formatCode>
                <c:ptCount val="6"/>
                <c:pt idx="0">
                  <c:v>18.066499999999689</c:v>
                </c:pt>
                <c:pt idx="1">
                  <c:v>12.5128</c:v>
                </c:pt>
                <c:pt idx="2">
                  <c:v>18.4938</c:v>
                </c:pt>
                <c:pt idx="3">
                  <c:v>17.202100000000002</c:v>
                </c:pt>
                <c:pt idx="4">
                  <c:v>19.2105</c:v>
                </c:pt>
                <c:pt idx="5">
                  <c:v>14.514299999999999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de-DE"/>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904394048535732E-2"/>
          <c:y val="0.17219492724699736"/>
          <c:w val="0.97020306018530011"/>
          <c:h val="0.80110497237569078"/>
        </c:manualLayout>
      </c:layout>
      <c:barChart>
        <c:barDir val="col"/>
        <c:grouping val="clustered"/>
        <c:varyColors val="0"/>
        <c:ser>
          <c:idx val="0"/>
          <c:order val="0"/>
          <c:tx>
            <c:strRef>
              <c:f>Sheet1!$B$1</c:f>
              <c:strCache>
                <c:ptCount val="1"/>
                <c:pt idx="0">
                  <c:v>SN</c:v>
                </c:pt>
              </c:strCache>
            </c:strRef>
          </c:tx>
          <c:spPr>
            <a:solidFill>
              <a:srgbClr val="999999"/>
            </a:solidFill>
            <a:scene3d>
              <a:camera prst="orthographicFront"/>
              <a:lightRig rig="threePt" dir="t"/>
            </a:scene3d>
          </c:spPr>
          <c:invertIfNegative val="0"/>
          <c:dPt>
            <c:idx val="0"/>
            <c:invertIfNegative val="0"/>
            <c:bubble3D val="0"/>
            <c:spPr>
              <a:solidFill>
                <a:srgbClr val="FF9900"/>
              </a:solidFill>
              <a:scene3d>
                <a:camera prst="orthographicFront"/>
                <a:lightRig rig="threePt" dir="t"/>
              </a:scene3d>
            </c:spPr>
          </c:dPt>
          <c:dPt>
            <c:idx val="1"/>
            <c:invertIfNegative val="0"/>
            <c:bubble3D val="0"/>
            <c:spPr>
              <a:solidFill>
                <a:srgbClr val="999999"/>
              </a:solidFill>
              <a:ln>
                <a:solidFill>
                  <a:sysClr val="window" lastClr="FFFFFF"/>
                </a:solidFill>
              </a:ln>
              <a:scene3d>
                <a:camera prst="orthographicFront"/>
                <a:lightRig rig="threePt" dir="t"/>
              </a:scene3d>
            </c:spPr>
          </c:dPt>
          <c:dPt>
            <c:idx val="4"/>
            <c:invertIfNegative val="0"/>
            <c:bubble3D val="0"/>
            <c:spPr>
              <a:solidFill>
                <a:srgbClr val="EF5205"/>
              </a:solidFill>
              <a:scene3d>
                <a:camera prst="orthographicFront"/>
                <a:lightRig rig="threePt" dir="t"/>
              </a:scene3d>
            </c:spPr>
          </c:dPt>
          <c:dLbls>
            <c:numFmt formatCode="0&quot;%&quot;" sourceLinked="0"/>
            <c:txPr>
              <a:bodyPr/>
              <a:lstStyle/>
              <a:p>
                <a:pPr>
                  <a:defRPr sz="1600">
                    <a:solidFill>
                      <a:srgbClr val="4D4D4D"/>
                    </a:solidFill>
                  </a:defRPr>
                </a:pPr>
                <a:endParaRPr lang="de-DE"/>
              </a:p>
            </c:txPr>
            <c:dLblPos val="outEnd"/>
            <c:showLegendKey val="0"/>
            <c:showVal val="1"/>
            <c:showCatName val="0"/>
            <c:showSerName val="0"/>
            <c:showPercent val="0"/>
            <c:showBubbleSize val="0"/>
            <c:showLeaderLines val="0"/>
          </c:dLbls>
          <c:cat>
            <c:strRef>
              <c:f>Sheet1!$A$2:$A$7</c:f>
              <c:strCache>
                <c:ptCount val="6"/>
                <c:pt idx="0">
                  <c:v>Functionals (a)</c:v>
                </c:pt>
                <c:pt idx="1">
                  <c:v>Aspirers (b)</c:v>
                </c:pt>
                <c:pt idx="2">
                  <c:v>Knowledge-Seekers (c)</c:v>
                </c:pt>
                <c:pt idx="3">
                  <c:v>Communicators (d)</c:v>
                </c:pt>
                <c:pt idx="4">
                  <c:v>Influencers (e)</c:v>
                </c:pt>
                <c:pt idx="5">
                  <c:v>Networkers (f)</c:v>
                </c:pt>
              </c:strCache>
            </c:strRef>
          </c:cat>
          <c:val>
            <c:numRef>
              <c:f>Sheet1!$B$2:$B$7</c:f>
              <c:numCache>
                <c:formatCode>0.0"% "</c:formatCode>
                <c:ptCount val="6"/>
                <c:pt idx="0">
                  <c:v>22.749199999999998</c:v>
                </c:pt>
                <c:pt idx="1">
                  <c:v>63.552599999999998</c:v>
                </c:pt>
                <c:pt idx="2">
                  <c:v>51.1783</c:v>
                </c:pt>
                <c:pt idx="3">
                  <c:v>80.729799999999997</c:v>
                </c:pt>
                <c:pt idx="4">
                  <c:v>87.307500000000005</c:v>
                </c:pt>
                <c:pt idx="5">
                  <c:v>80.834100000000007</c:v>
                </c:pt>
              </c:numCache>
            </c:numRef>
          </c:val>
        </c:ser>
        <c:dLbls>
          <c:showLegendKey val="0"/>
          <c:showVal val="1"/>
          <c:showCatName val="0"/>
          <c:showSerName val="0"/>
          <c:showPercent val="0"/>
          <c:showBubbleSize val="0"/>
        </c:dLbls>
        <c:gapWidth val="100"/>
        <c:axId val="143776768"/>
        <c:axId val="94503680"/>
      </c:barChart>
      <c:catAx>
        <c:axId val="143776768"/>
        <c:scaling>
          <c:orientation val="minMax"/>
        </c:scaling>
        <c:delete val="1"/>
        <c:axPos val="b"/>
        <c:majorTickMark val="out"/>
        <c:minorTickMark val="none"/>
        <c:tickLblPos val="nextTo"/>
        <c:crossAx val="94503680"/>
        <c:crossesAt val="0"/>
        <c:auto val="1"/>
        <c:lblAlgn val="ctr"/>
        <c:lblOffset val="100"/>
        <c:noMultiLvlLbl val="0"/>
      </c:catAx>
      <c:valAx>
        <c:axId val="94503680"/>
        <c:scaling>
          <c:orientation val="minMax"/>
          <c:max val="100"/>
          <c:min val="0"/>
        </c:scaling>
        <c:delete val="1"/>
        <c:axPos val="l"/>
        <c:numFmt formatCode="0.0&quot;% &quot;" sourceLinked="1"/>
        <c:majorTickMark val="none"/>
        <c:minorTickMark val="none"/>
        <c:tickLblPos val="none"/>
        <c:crossAx val="143776768"/>
        <c:crosses val="autoZero"/>
        <c:crossBetween val="between"/>
        <c:majorUnit val="20"/>
        <c:minorUnit val="0.2"/>
      </c:valAx>
      <c:spPr>
        <a:noFill/>
        <a:ln w="25423">
          <a:noFill/>
        </a:ln>
      </c:spPr>
    </c:plotArea>
    <c:plotVisOnly val="1"/>
    <c:dispBlanksAs val="gap"/>
    <c:showDLblsOverMax val="0"/>
  </c:chart>
  <c:spPr>
    <a:noFill/>
    <a:ln>
      <a:noFill/>
    </a:ln>
  </c:spPr>
  <c:txPr>
    <a:bodyPr/>
    <a:lstStyle/>
    <a:p>
      <a:pPr>
        <a:defRPr sz="1401" b="0" i="0" u="none" strike="noStrike" baseline="0">
          <a:solidFill>
            <a:srgbClr val="4D4D4D"/>
          </a:solidFill>
          <a:latin typeface="Arial"/>
          <a:ea typeface="Arial"/>
          <a:cs typeface="Arial"/>
        </a:defRPr>
      </a:pPr>
      <a:endParaRPr lang="de-DE"/>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834405942963"/>
          <c:y val="0.19930456410083841"/>
          <c:w val="0.4116788321167883"/>
          <c:h val="0.6337078651685395"/>
        </c:manualLayout>
      </c:layout>
      <c:radarChart>
        <c:radarStyle val="filled"/>
        <c:varyColors val="0"/>
        <c:ser>
          <c:idx val="4"/>
          <c:order val="0"/>
          <c:tx>
            <c:strRef>
              <c:f>Sheet1!$A$2</c:f>
              <c:strCache>
                <c:ptCount val="1"/>
                <c:pt idx="0">
                  <c:v>Influencers</c:v>
                </c:pt>
              </c:strCache>
            </c:strRef>
          </c:tx>
          <c:spPr>
            <a:solidFill>
              <a:schemeClr val="accent2"/>
            </a:solidFill>
            <a:ln w="12700">
              <a:solidFill>
                <a:srgbClr val="FFFFFF"/>
              </a:solidFill>
              <a:prstDash val="solid"/>
            </a:ln>
            <a:scene3d>
              <a:camera prst="orthographicFront"/>
              <a:lightRig rig="threePt" dir="t"/>
            </a:scene3d>
            <a:sp3d>
              <a:bevelT/>
            </a:sp3d>
          </c:spPr>
          <c:dLbls>
            <c:numFmt formatCode="0&quot;%&quot;" sourceLinked="0"/>
            <c:spPr>
              <a:solidFill>
                <a:srgbClr val="FFFFFF"/>
              </a:solidFill>
              <a:ln w="25400">
                <a:noFill/>
              </a:ln>
            </c:spPr>
            <c:txPr>
              <a:bodyPr/>
              <a:lstStyle/>
              <a:p>
                <a:pPr>
                  <a:defRPr sz="1200" b="1" i="0" u="none" strike="noStrike" baseline="0">
                    <a:solidFill>
                      <a:schemeClr val="tx1">
                        <a:lumMod val="50000"/>
                      </a:schemeClr>
                    </a:solidFill>
                    <a:latin typeface="Arial"/>
                    <a:ea typeface="Arial"/>
                    <a:cs typeface="Arial"/>
                  </a:defRPr>
                </a:pPr>
                <a:endParaRPr lang="de-DE"/>
              </a:p>
            </c:txPr>
            <c:showLegendKey val="0"/>
            <c:showVal val="1"/>
            <c:showCatName val="0"/>
            <c:showSerName val="0"/>
            <c:showPercent val="0"/>
            <c:showBubbleSize val="0"/>
            <c:showLeaderLines val="0"/>
          </c:dLbls>
          <c:cat>
            <c:strRef>
              <c:f>Sheet1!$B$1:$G$1</c:f>
              <c:strCache>
                <c:ptCount val="6"/>
                <c:pt idx="0">
                  <c:v>Vertraue Kommentaren, die meine Freunde  veröffentlichen</c:v>
                </c:pt>
                <c:pt idx="1">
                  <c:v>Vertraue Kommentaren fremder Personen</c:v>
                </c:pt>
                <c:pt idx="2">
                  <c:v>Was Andere schreiben, ist vertrauenswürdiger als das, was die Unternehmen sagen</c:v>
                </c:pt>
                <c:pt idx="3">
                  <c:v>Fremde Kommentare helfen mir, schnell und einfach Entscheidungen über Produkte/ Marken zu treffen</c:v>
                </c:pt>
                <c:pt idx="4">
                  <c:v>Ich ändere häufig meine Meinung auf Grundlage der Aussagen, die Andere online treffen</c:v>
                </c:pt>
                <c:pt idx="5">
                  <c:v>Bereits eine einzige negative Bewertung kann sich negativ auf meine Haltung zu einer Marke auswirken</c:v>
                </c:pt>
              </c:strCache>
            </c:strRef>
          </c:cat>
          <c:val>
            <c:numRef>
              <c:f>Sheet1!$B$2:$G$2</c:f>
              <c:numCache>
                <c:formatCode>0.0"% "</c:formatCode>
                <c:ptCount val="6"/>
                <c:pt idx="0">
                  <c:v>44.844200000000001</c:v>
                </c:pt>
                <c:pt idx="1">
                  <c:v>49.785400000000003</c:v>
                </c:pt>
                <c:pt idx="2">
                  <c:v>60.2562</c:v>
                </c:pt>
                <c:pt idx="3">
                  <c:v>67.820599999999999</c:v>
                </c:pt>
                <c:pt idx="4">
                  <c:v>52.233600000000003</c:v>
                </c:pt>
                <c:pt idx="5">
                  <c:v>50.396999999999998</c:v>
                </c:pt>
              </c:numCache>
            </c:numRef>
          </c:val>
        </c:ser>
        <c:ser>
          <c:idx val="0"/>
          <c:order val="1"/>
          <c:tx>
            <c:strRef>
              <c:f>Sheet1!$A$3</c:f>
              <c:strCache>
                <c:ptCount val="1"/>
                <c:pt idx="0">
                  <c:v>Functionals</c:v>
                </c:pt>
              </c:strCache>
            </c:strRef>
          </c:tx>
          <c:spPr>
            <a:solidFill>
              <a:srgbClr val="FF9900"/>
            </a:solidFill>
            <a:ln>
              <a:solidFill>
                <a:schemeClr val="bg1"/>
              </a:solidFill>
            </a:ln>
            <a:scene3d>
              <a:camera prst="orthographicFront"/>
              <a:lightRig rig="threePt" dir="t"/>
            </a:scene3d>
            <a:sp3d>
              <a:bevelT/>
            </a:sp3d>
          </c:spPr>
          <c:dLbls>
            <c:dLbl>
              <c:idx val="0"/>
              <c:layout>
                <c:manualLayout>
                  <c:x val="0"/>
                  <c:y val="1.2097280583255833E-2"/>
                </c:manualLayout>
              </c:layout>
              <c:showLegendKey val="0"/>
              <c:showVal val="1"/>
              <c:showCatName val="0"/>
              <c:showSerName val="0"/>
              <c:showPercent val="0"/>
              <c:showBubbleSize val="0"/>
            </c:dLbl>
            <c:dLbl>
              <c:idx val="1"/>
              <c:layout>
                <c:manualLayout>
                  <c:x val="-1.6542752812485073E-2"/>
                  <c:y val="2.3062411288596343E-2"/>
                </c:manualLayout>
              </c:layout>
              <c:numFmt formatCode="0&quot;%&quot;" sourceLinked="0"/>
              <c:spPr/>
              <c:txPr>
                <a:bodyPr/>
                <a:lstStyle/>
                <a:p>
                  <a:pPr>
                    <a:defRPr sz="1200" b="1">
                      <a:solidFill>
                        <a:schemeClr val="bg1"/>
                      </a:solidFill>
                    </a:defRPr>
                  </a:pPr>
                  <a:endParaRPr lang="de-DE"/>
                </a:p>
              </c:txPr>
              <c:showLegendKey val="0"/>
              <c:showVal val="1"/>
              <c:showCatName val="0"/>
              <c:showSerName val="0"/>
              <c:showPercent val="0"/>
              <c:showBubbleSize val="0"/>
            </c:dLbl>
            <c:dLbl>
              <c:idx val="2"/>
              <c:layout>
                <c:manualLayout>
                  <c:x val="1.7240340115257783E-3"/>
                  <c:y val="-5.6576732219589844E-2"/>
                </c:manualLayout>
              </c:layout>
              <c:showLegendKey val="0"/>
              <c:showVal val="1"/>
              <c:showCatName val="0"/>
              <c:showSerName val="0"/>
              <c:showPercent val="0"/>
              <c:showBubbleSize val="0"/>
            </c:dLbl>
            <c:dLbl>
              <c:idx val="3"/>
              <c:layout>
                <c:manualLayout>
                  <c:x val="0"/>
                  <c:y val="-2.3062411288596235E-2"/>
                </c:manualLayout>
              </c:layout>
              <c:showLegendKey val="0"/>
              <c:showVal val="1"/>
              <c:showCatName val="0"/>
              <c:showSerName val="0"/>
              <c:showPercent val="0"/>
              <c:showBubbleSize val="0"/>
            </c:dLbl>
            <c:dLbl>
              <c:idx val="4"/>
              <c:layout>
                <c:manualLayout>
                  <c:x val="2.5733171041643448E-2"/>
                  <c:y val="-1.7296808466447256E-2"/>
                </c:manualLayout>
              </c:layout>
              <c:numFmt formatCode="0&quot;%&quot;" sourceLinked="0"/>
              <c:spPr/>
              <c:txPr>
                <a:bodyPr/>
                <a:lstStyle/>
                <a:p>
                  <a:pPr>
                    <a:defRPr sz="1200" b="1">
                      <a:solidFill>
                        <a:schemeClr val="bg1"/>
                      </a:solidFill>
                    </a:defRPr>
                  </a:pPr>
                  <a:endParaRPr lang="de-DE"/>
                </a:p>
              </c:txPr>
              <c:showLegendKey val="0"/>
              <c:showVal val="1"/>
              <c:showCatName val="0"/>
              <c:showSerName val="0"/>
              <c:showPercent val="0"/>
              <c:showBubbleSize val="0"/>
            </c:dLbl>
            <c:dLbl>
              <c:idx val="5"/>
              <c:layout>
                <c:manualLayout>
                  <c:x val="2.3895087395811775E-2"/>
                  <c:y val="2.882778711850828E-2"/>
                </c:manualLayout>
              </c:layout>
              <c:numFmt formatCode="0&quot;%&quot;" sourceLinked="0"/>
              <c:spPr/>
              <c:txPr>
                <a:bodyPr/>
                <a:lstStyle/>
                <a:p>
                  <a:pPr>
                    <a:defRPr sz="1200" b="1">
                      <a:solidFill>
                        <a:schemeClr val="bg1"/>
                      </a:solidFill>
                    </a:defRPr>
                  </a:pPr>
                  <a:endParaRPr lang="de-DE"/>
                </a:p>
              </c:txPr>
              <c:showLegendKey val="0"/>
              <c:showVal val="1"/>
              <c:showCatName val="0"/>
              <c:showSerName val="0"/>
              <c:showPercent val="0"/>
              <c:showBubbleSize val="0"/>
            </c:dLbl>
            <c:numFmt formatCode="0&quot;%&quot;" sourceLinked="0"/>
            <c:txPr>
              <a:bodyPr/>
              <a:lstStyle/>
              <a:p>
                <a:pPr>
                  <a:defRPr sz="1200" b="1">
                    <a:solidFill>
                      <a:schemeClr val="tx1">
                        <a:lumMod val="50000"/>
                      </a:schemeClr>
                    </a:solidFill>
                  </a:defRPr>
                </a:pPr>
                <a:endParaRPr lang="de-DE"/>
              </a:p>
            </c:txPr>
            <c:showLegendKey val="0"/>
            <c:showVal val="1"/>
            <c:showCatName val="0"/>
            <c:showSerName val="0"/>
            <c:showPercent val="0"/>
            <c:showBubbleSize val="0"/>
            <c:showLeaderLines val="0"/>
          </c:dLbls>
          <c:cat>
            <c:strRef>
              <c:f>Sheet1!$B$1:$G$1</c:f>
              <c:strCache>
                <c:ptCount val="6"/>
                <c:pt idx="0">
                  <c:v>Vertraue Kommentaren, die meine Freunde  veröffentlichen</c:v>
                </c:pt>
                <c:pt idx="1">
                  <c:v>Vertraue Kommentaren fremder Personen</c:v>
                </c:pt>
                <c:pt idx="2">
                  <c:v>Was Andere schreiben, ist vertrauenswürdiger als das, was die Unternehmen sagen</c:v>
                </c:pt>
                <c:pt idx="3">
                  <c:v>Fremde Kommentare helfen mir, schnell und einfach Entscheidungen über Produkte/ Marken zu treffen</c:v>
                </c:pt>
                <c:pt idx="4">
                  <c:v>Ich ändere häufig meine Meinung auf Grundlage der Aussagen, die Andere online treffen</c:v>
                </c:pt>
                <c:pt idx="5">
                  <c:v>Bereits eine einzige negative Bewertung kann sich negativ auf meine Haltung zu einer Marke auswirken</c:v>
                </c:pt>
              </c:strCache>
            </c:strRef>
          </c:cat>
          <c:val>
            <c:numRef>
              <c:f>Sheet1!$B$3:$G$3</c:f>
              <c:numCache>
                <c:formatCode>0.0"% "</c:formatCode>
                <c:ptCount val="6"/>
                <c:pt idx="0">
                  <c:v>34.899000000000001</c:v>
                </c:pt>
                <c:pt idx="1">
                  <c:v>23.9206</c:v>
                </c:pt>
                <c:pt idx="2">
                  <c:v>60.022199999999998</c:v>
                </c:pt>
                <c:pt idx="3">
                  <c:v>64.259</c:v>
                </c:pt>
                <c:pt idx="4">
                  <c:v>22.662800000000001</c:v>
                </c:pt>
                <c:pt idx="5">
                  <c:v>23.235900000000001</c:v>
                </c:pt>
              </c:numCache>
            </c:numRef>
          </c:val>
        </c:ser>
        <c:dLbls>
          <c:showLegendKey val="0"/>
          <c:showVal val="0"/>
          <c:showCatName val="0"/>
          <c:showSerName val="0"/>
          <c:showPercent val="0"/>
          <c:showBubbleSize val="0"/>
        </c:dLbls>
        <c:axId val="143790080"/>
        <c:axId val="143791616"/>
      </c:radarChart>
      <c:catAx>
        <c:axId val="143790080"/>
        <c:scaling>
          <c:orientation val="minMax"/>
        </c:scaling>
        <c:delete val="1"/>
        <c:axPos val="b"/>
        <c:majorGridlines>
          <c:spPr>
            <a:ln w="12700">
              <a:solidFill>
                <a:srgbClr val="999999"/>
              </a:solidFill>
              <a:prstDash val="solid"/>
            </a:ln>
          </c:spPr>
        </c:majorGridlines>
        <c:numFmt formatCode="General" sourceLinked="1"/>
        <c:majorTickMark val="out"/>
        <c:minorTickMark val="none"/>
        <c:tickLblPos val="nextTo"/>
        <c:crossAx val="143791616"/>
        <c:crosses val="autoZero"/>
        <c:auto val="0"/>
        <c:lblAlgn val="ctr"/>
        <c:lblOffset val="100"/>
        <c:noMultiLvlLbl val="0"/>
      </c:catAx>
      <c:valAx>
        <c:axId val="143791616"/>
        <c:scaling>
          <c:orientation val="minMax"/>
          <c:max val="80"/>
          <c:min val="0"/>
        </c:scaling>
        <c:delete val="0"/>
        <c:axPos val="l"/>
        <c:majorGridlines>
          <c:spPr>
            <a:ln w="12700">
              <a:solidFill>
                <a:srgbClr val="999999"/>
              </a:solidFill>
              <a:prstDash val="solid"/>
            </a:ln>
          </c:spPr>
        </c:majorGridlines>
        <c:numFmt formatCode="0.0&quot;% &quot;" sourceLinked="1"/>
        <c:majorTickMark val="cross"/>
        <c:minorTickMark val="none"/>
        <c:tickLblPos val="none"/>
        <c:spPr>
          <a:ln w="12700">
            <a:solidFill>
              <a:srgbClr val="999999"/>
            </a:solidFill>
            <a:prstDash val="solid"/>
          </a:ln>
        </c:spPr>
        <c:crossAx val="143790080"/>
        <c:crosses val="autoZero"/>
        <c:crossBetween val="between"/>
        <c:majorUnit val="20"/>
        <c:minorUnit val="2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Series2</c:v>
                </c:pt>
              </c:strCache>
            </c:strRef>
          </c:tx>
          <c:spPr>
            <a:solidFill>
              <a:srgbClr val="4655A5"/>
            </a:solidFill>
            <a:ln>
              <a:noFill/>
            </a:ln>
          </c:spPr>
          <c:invertIfNegative val="0"/>
          <c:dLbls>
            <c:txPr>
              <a:bodyPr/>
              <a:lstStyle/>
              <a:p>
                <a:pPr>
                  <a:defRPr lang="en-US" sz="1200">
                    <a:solidFill>
                      <a:schemeClr val="tx1">
                        <a:lumMod val="65000"/>
                        <a:lumOff val="35000"/>
                      </a:schemeClr>
                    </a:solidFill>
                    <a:latin typeface="+mn-lt"/>
                    <a:cs typeface="Arial" pitchFamily="34" charset="0"/>
                  </a:defRPr>
                </a:pPr>
                <a:endParaRPr lang="de-DE"/>
              </a:p>
            </c:txPr>
            <c:dLblPos val="r"/>
            <c:showLegendKey val="0"/>
            <c:showVal val="0"/>
            <c:showCatName val="0"/>
            <c:showSerName val="0"/>
            <c:showPercent val="0"/>
            <c:showBubbleSize val="1"/>
            <c:showLeaderLines val="0"/>
          </c:dLbls>
          <c:xVal>
            <c:numRef>
              <c:f>Sheet1!$A$2:$A$8</c:f>
              <c:numCache>
                <c:formatCode>General</c:formatCode>
                <c:ptCount val="7"/>
                <c:pt idx="1">
                  <c:v>30</c:v>
                </c:pt>
                <c:pt idx="2">
                  <c:v>50</c:v>
                </c:pt>
                <c:pt idx="3">
                  <c:v>70</c:v>
                </c:pt>
                <c:pt idx="4">
                  <c:v>90</c:v>
                </c:pt>
                <c:pt idx="5">
                  <c:v>110</c:v>
                </c:pt>
              </c:numCache>
            </c:numRef>
          </c:xVal>
          <c:yVal>
            <c:numRef>
              <c:f>Sheet1!$B$2:$B$8</c:f>
              <c:numCache>
                <c:formatCode>General</c:formatCode>
                <c:ptCount val="7"/>
                <c:pt idx="1">
                  <c:v>10</c:v>
                </c:pt>
                <c:pt idx="2">
                  <c:v>10</c:v>
                </c:pt>
                <c:pt idx="3">
                  <c:v>10</c:v>
                </c:pt>
                <c:pt idx="4">
                  <c:v>10</c:v>
                </c:pt>
                <c:pt idx="5">
                  <c:v>10</c:v>
                </c:pt>
              </c:numCache>
            </c:numRef>
          </c:yVal>
          <c:bubbleSize>
            <c:numRef>
              <c:f>Sheet1!$C$2:$C$8</c:f>
              <c:numCache>
                <c:formatCode>0</c:formatCode>
                <c:ptCount val="7"/>
                <c:pt idx="1">
                  <c:v>58</c:v>
                </c:pt>
                <c:pt idx="2">
                  <c:v>56.4</c:v>
                </c:pt>
                <c:pt idx="3">
                  <c:v>30.2</c:v>
                </c:pt>
                <c:pt idx="4">
                  <c:v>13.4</c:v>
                </c:pt>
                <c:pt idx="5">
                  <c:v>7.2</c:v>
                </c:pt>
              </c:numCache>
            </c:numRef>
          </c:bubbleSize>
          <c:bubble3D val="0"/>
        </c:ser>
        <c:dLbls>
          <c:showLegendKey val="0"/>
          <c:showVal val="1"/>
          <c:showCatName val="0"/>
          <c:showSerName val="0"/>
          <c:showPercent val="0"/>
          <c:showBubbleSize val="0"/>
        </c:dLbls>
        <c:bubbleScale val="100"/>
        <c:showNegBubbles val="0"/>
        <c:axId val="34042240"/>
        <c:axId val="34044928"/>
      </c:bubbleChart>
      <c:valAx>
        <c:axId val="34042240"/>
        <c:scaling>
          <c:orientation val="minMax"/>
          <c:max val="120"/>
          <c:min val="-5"/>
        </c:scaling>
        <c:delete val="1"/>
        <c:axPos val="b"/>
        <c:numFmt formatCode="General" sourceLinked="1"/>
        <c:majorTickMark val="out"/>
        <c:minorTickMark val="none"/>
        <c:tickLblPos val="none"/>
        <c:crossAx val="34044928"/>
        <c:crosses val="autoZero"/>
        <c:crossBetween val="midCat"/>
      </c:valAx>
      <c:valAx>
        <c:axId val="34044928"/>
        <c:scaling>
          <c:orientation val="minMax"/>
        </c:scaling>
        <c:delete val="1"/>
        <c:axPos val="l"/>
        <c:numFmt formatCode="General" sourceLinked="1"/>
        <c:majorTickMark val="out"/>
        <c:minorTickMark val="none"/>
        <c:tickLblPos val="none"/>
        <c:crossAx val="34042240"/>
        <c:crosses val="autoZero"/>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Series2</c:v>
                </c:pt>
              </c:strCache>
            </c:strRef>
          </c:tx>
          <c:spPr>
            <a:solidFill>
              <a:srgbClr val="3B0541"/>
            </a:solidFill>
            <a:ln>
              <a:noFill/>
            </a:ln>
          </c:spPr>
          <c:invertIfNegative val="0"/>
          <c:dLbls>
            <c:txPr>
              <a:bodyPr/>
              <a:lstStyle/>
              <a:p>
                <a:pPr>
                  <a:defRPr lang="en-US" sz="1200">
                    <a:solidFill>
                      <a:schemeClr val="tx1">
                        <a:lumMod val="65000"/>
                        <a:lumOff val="35000"/>
                      </a:schemeClr>
                    </a:solidFill>
                    <a:latin typeface="+mn-lt"/>
                    <a:cs typeface="Arial" pitchFamily="34" charset="0"/>
                  </a:defRPr>
                </a:pPr>
                <a:endParaRPr lang="de-DE"/>
              </a:p>
            </c:txPr>
            <c:dLblPos val="r"/>
            <c:showLegendKey val="0"/>
            <c:showVal val="0"/>
            <c:showCatName val="0"/>
            <c:showSerName val="0"/>
            <c:showPercent val="0"/>
            <c:showBubbleSize val="1"/>
            <c:showLeaderLines val="0"/>
          </c:dLbls>
          <c:xVal>
            <c:numRef>
              <c:f>Sheet1!$A$2:$A$8</c:f>
              <c:numCache>
                <c:formatCode>General</c:formatCode>
                <c:ptCount val="7"/>
                <c:pt idx="1">
                  <c:v>30</c:v>
                </c:pt>
                <c:pt idx="2">
                  <c:v>50</c:v>
                </c:pt>
                <c:pt idx="3">
                  <c:v>70</c:v>
                </c:pt>
                <c:pt idx="4">
                  <c:v>90</c:v>
                </c:pt>
                <c:pt idx="5">
                  <c:v>110</c:v>
                </c:pt>
              </c:numCache>
            </c:numRef>
          </c:xVal>
          <c:yVal>
            <c:numRef>
              <c:f>Sheet1!$B$2:$B$8</c:f>
              <c:numCache>
                <c:formatCode>General</c:formatCode>
                <c:ptCount val="7"/>
                <c:pt idx="1">
                  <c:v>10</c:v>
                </c:pt>
                <c:pt idx="2">
                  <c:v>10</c:v>
                </c:pt>
                <c:pt idx="3">
                  <c:v>10</c:v>
                </c:pt>
                <c:pt idx="4">
                  <c:v>10</c:v>
                </c:pt>
                <c:pt idx="5">
                  <c:v>10</c:v>
                </c:pt>
              </c:numCache>
            </c:numRef>
          </c:yVal>
          <c:bubbleSize>
            <c:numRef>
              <c:f>Sheet1!$C$2:$C$8</c:f>
              <c:numCache>
                <c:formatCode>0</c:formatCode>
                <c:ptCount val="7"/>
                <c:pt idx="1">
                  <c:v>45.5</c:v>
                </c:pt>
                <c:pt idx="2">
                  <c:v>36.4</c:v>
                </c:pt>
                <c:pt idx="3">
                  <c:v>27.6</c:v>
                </c:pt>
                <c:pt idx="4">
                  <c:v>7.4</c:v>
                </c:pt>
                <c:pt idx="5">
                  <c:v>5.2</c:v>
                </c:pt>
              </c:numCache>
            </c:numRef>
          </c:bubbleSize>
          <c:bubble3D val="0"/>
        </c:ser>
        <c:dLbls>
          <c:showLegendKey val="0"/>
          <c:showVal val="1"/>
          <c:showCatName val="0"/>
          <c:showSerName val="0"/>
          <c:showPercent val="0"/>
          <c:showBubbleSize val="0"/>
        </c:dLbls>
        <c:bubbleScale val="100"/>
        <c:showNegBubbles val="0"/>
        <c:axId val="34097024"/>
        <c:axId val="34104064"/>
      </c:bubbleChart>
      <c:valAx>
        <c:axId val="34097024"/>
        <c:scaling>
          <c:orientation val="minMax"/>
          <c:max val="120"/>
          <c:min val="-5"/>
        </c:scaling>
        <c:delete val="1"/>
        <c:axPos val="b"/>
        <c:numFmt formatCode="General" sourceLinked="1"/>
        <c:majorTickMark val="out"/>
        <c:minorTickMark val="none"/>
        <c:tickLblPos val="none"/>
        <c:crossAx val="34104064"/>
        <c:crosses val="autoZero"/>
        <c:crossBetween val="midCat"/>
      </c:valAx>
      <c:valAx>
        <c:axId val="34104064"/>
        <c:scaling>
          <c:orientation val="minMax"/>
        </c:scaling>
        <c:delete val="1"/>
        <c:axPos val="l"/>
        <c:numFmt formatCode="General" sourceLinked="1"/>
        <c:majorTickMark val="out"/>
        <c:minorTickMark val="none"/>
        <c:tickLblPos val="none"/>
        <c:crossAx val="34097024"/>
        <c:crosses val="autoZero"/>
        <c:crossBetween val="midCat"/>
      </c:valAx>
      <c:spPr>
        <a:noFill/>
      </c:spPr>
    </c:plotArea>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92093175853021"/>
          <c:y val="0.15712590455644823"/>
          <c:w val="0.77166918197723866"/>
          <c:h val="0.56223248473648557"/>
        </c:manualLayout>
      </c:layout>
      <c:barChart>
        <c:barDir val="col"/>
        <c:grouping val="clustered"/>
        <c:varyColors val="0"/>
        <c:ser>
          <c:idx val="6"/>
          <c:order val="0"/>
          <c:tx>
            <c:strRef>
              <c:f>Sheet1!$B$1</c:f>
              <c:strCache>
                <c:ptCount val="1"/>
                <c:pt idx="0">
                  <c:v>2012</c:v>
                </c:pt>
              </c:strCache>
            </c:strRef>
          </c:tx>
          <c:spPr>
            <a:solidFill>
              <a:srgbClr val="4655A5"/>
            </a:solidFill>
            <a:ln w="25518">
              <a:noFill/>
            </a:ln>
          </c:spPr>
          <c:invertIfNegative val="0"/>
          <c:dPt>
            <c:idx val="0"/>
            <c:invertIfNegative val="0"/>
            <c:bubble3D val="0"/>
          </c:dPt>
          <c:dLbls>
            <c:spPr>
              <a:noFill/>
              <a:ln w="25518">
                <a:noFill/>
              </a:ln>
            </c:spPr>
            <c:txPr>
              <a:bodyPr/>
              <a:lstStyle/>
              <a:p>
                <a:pPr>
                  <a:defRPr sz="1000" b="0" i="0" u="none" strike="noStrike" baseline="0">
                    <a:solidFill>
                      <a:srgbClr val="FFFFFF"/>
                    </a:solidFill>
                    <a:latin typeface="+mn-lt"/>
                    <a:ea typeface="Arial"/>
                    <a:cs typeface="Arial"/>
                  </a:defRPr>
                </a:pPr>
                <a:endParaRPr lang="de-DE"/>
              </a:p>
            </c:txPr>
            <c:dLblPos val="inEnd"/>
            <c:showLegendKey val="0"/>
            <c:showVal val="1"/>
            <c:showCatName val="0"/>
            <c:showSerName val="0"/>
            <c:showPercent val="0"/>
            <c:showBubbleSize val="0"/>
            <c:showLeaderLines val="0"/>
          </c:dLbls>
          <c:cat>
            <c:strRef>
              <c:f>Sheet1!$A$2:$A$7</c:f>
              <c:strCache>
                <c:ptCount val="6"/>
                <c:pt idx="0">
                  <c:v>Deutschland</c:v>
                </c:pt>
                <c:pt idx="1">
                  <c:v>16-21 J.</c:v>
                </c:pt>
                <c:pt idx="2">
                  <c:v>22-30 J.</c:v>
                </c:pt>
                <c:pt idx="3">
                  <c:v>31-40 J.</c:v>
                </c:pt>
                <c:pt idx="4">
                  <c:v>41-50 J.</c:v>
                </c:pt>
                <c:pt idx="5">
                  <c:v>51-60 J.</c:v>
                </c:pt>
              </c:strCache>
            </c:strRef>
          </c:cat>
          <c:val>
            <c:numRef>
              <c:f>Sheet1!$B$2:$B$7</c:f>
              <c:numCache>
                <c:formatCode>0</c:formatCode>
                <c:ptCount val="6"/>
                <c:pt idx="0">
                  <c:v>45</c:v>
                </c:pt>
                <c:pt idx="1">
                  <c:v>70</c:v>
                </c:pt>
                <c:pt idx="2">
                  <c:v>54</c:v>
                </c:pt>
                <c:pt idx="3">
                  <c:v>52</c:v>
                </c:pt>
                <c:pt idx="4">
                  <c:v>41</c:v>
                </c:pt>
                <c:pt idx="5">
                  <c:v>32</c:v>
                </c:pt>
              </c:numCache>
            </c:numRef>
          </c:val>
        </c:ser>
        <c:dLbls>
          <c:showLegendKey val="0"/>
          <c:showVal val="1"/>
          <c:showCatName val="0"/>
          <c:showSerName val="0"/>
          <c:showPercent val="0"/>
          <c:showBubbleSize val="0"/>
        </c:dLbls>
        <c:gapWidth val="20"/>
        <c:axId val="33768960"/>
        <c:axId val="33882496"/>
      </c:barChart>
      <c:catAx>
        <c:axId val="33768960"/>
        <c:scaling>
          <c:orientation val="minMax"/>
        </c:scaling>
        <c:delete val="0"/>
        <c:axPos val="b"/>
        <c:numFmt formatCode="General" sourceLinked="1"/>
        <c:majorTickMark val="none"/>
        <c:minorTickMark val="none"/>
        <c:tickLblPos val="nextTo"/>
        <c:spPr>
          <a:ln w="9569">
            <a:noFill/>
          </a:ln>
        </c:spPr>
        <c:txPr>
          <a:bodyPr rot="0" vert="horz"/>
          <a:lstStyle/>
          <a:p>
            <a:pPr>
              <a:defRPr sz="1400" b="0" i="0" u="none" strike="noStrike" baseline="0">
                <a:solidFill>
                  <a:srgbClr val="333333"/>
                </a:solidFill>
                <a:latin typeface="+mn-lt"/>
                <a:ea typeface="Arial"/>
                <a:cs typeface="Arial"/>
              </a:defRPr>
            </a:pPr>
            <a:endParaRPr lang="de-DE"/>
          </a:p>
        </c:txPr>
        <c:crossAx val="33882496"/>
        <c:crosses val="autoZero"/>
        <c:auto val="0"/>
        <c:lblAlgn val="ctr"/>
        <c:lblOffset val="100"/>
        <c:tickLblSkip val="1"/>
        <c:tickMarkSkip val="1"/>
        <c:noMultiLvlLbl val="0"/>
      </c:catAx>
      <c:valAx>
        <c:axId val="33882496"/>
        <c:scaling>
          <c:orientation val="minMax"/>
        </c:scaling>
        <c:delete val="1"/>
        <c:axPos val="l"/>
        <c:numFmt formatCode="0" sourceLinked="1"/>
        <c:majorTickMark val="none"/>
        <c:minorTickMark val="none"/>
        <c:tickLblPos val="none"/>
        <c:crossAx val="33768960"/>
        <c:crosses val="autoZero"/>
        <c:crossBetween val="between"/>
      </c:valAx>
      <c:spPr>
        <a:noFill/>
        <a:ln w="25518">
          <a:noFill/>
        </a:ln>
      </c:spPr>
    </c:plotArea>
    <c:plotVisOnly val="1"/>
    <c:dispBlanksAs val="gap"/>
    <c:showDLblsOverMax val="0"/>
  </c:chart>
  <c:spPr>
    <a:noFill/>
    <a:ln>
      <a:noFill/>
    </a:ln>
  </c:spPr>
  <c:txPr>
    <a:bodyPr/>
    <a:lstStyle/>
    <a:p>
      <a:pPr>
        <a:defRPr sz="1808" b="0" i="0" u="none" strike="noStrike" baseline="0">
          <a:solidFill>
            <a:schemeClr val="tx1"/>
          </a:solidFill>
          <a:latin typeface="Arial"/>
          <a:ea typeface="Arial"/>
          <a:cs typeface="Arial"/>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38212109827129E-2"/>
          <c:y val="2.7397677378494745E-2"/>
          <c:w val="0.47682581870331947"/>
          <c:h val="0.94166651442352622"/>
        </c:manualLayout>
      </c:layout>
      <c:doughnutChart>
        <c:varyColors val="1"/>
        <c:ser>
          <c:idx val="0"/>
          <c:order val="0"/>
          <c:tx>
            <c:strRef>
              <c:f>Sheet1!$B$1</c:f>
              <c:strCache>
                <c:ptCount val="1"/>
                <c:pt idx="0">
                  <c:v>Germany</c:v>
                </c:pt>
              </c:strCache>
            </c:strRef>
          </c:tx>
          <c:spPr>
            <a:ln>
              <a:noFill/>
            </a:ln>
            <a:effectLst/>
          </c:spPr>
          <c:dPt>
            <c:idx val="0"/>
            <c:bubble3D val="0"/>
            <c:spPr>
              <a:solidFill>
                <a:srgbClr val="285BAA">
                  <a:lumMod val="60000"/>
                  <a:lumOff val="40000"/>
                </a:srgbClr>
              </a:solidFill>
              <a:ln>
                <a:noFill/>
              </a:ln>
              <a:effectLst/>
            </c:spPr>
          </c:dPt>
          <c:dPt>
            <c:idx val="1"/>
            <c:bubble3D val="0"/>
            <c:spPr>
              <a:solidFill>
                <a:srgbClr val="285BAA">
                  <a:lumMod val="40000"/>
                  <a:lumOff val="60000"/>
                </a:srgbClr>
              </a:solidFill>
              <a:ln>
                <a:noFill/>
              </a:ln>
              <a:effectLst/>
            </c:spPr>
          </c:dPt>
          <c:dPt>
            <c:idx val="2"/>
            <c:bubble3D val="0"/>
            <c:spPr>
              <a:solidFill>
                <a:srgbClr val="59BC54"/>
              </a:solidFill>
              <a:ln>
                <a:noFill/>
              </a:ln>
              <a:effectLst/>
            </c:spPr>
          </c:dPt>
          <c:dPt>
            <c:idx val="3"/>
            <c:bubble3D val="0"/>
            <c:spPr>
              <a:solidFill>
                <a:srgbClr val="7ECC7A"/>
              </a:solidFill>
              <a:ln>
                <a:noFill/>
              </a:ln>
              <a:effectLst/>
            </c:spPr>
          </c:dPt>
          <c:dPt>
            <c:idx val="4"/>
            <c:bubble3D val="0"/>
            <c:spPr>
              <a:solidFill>
                <a:srgbClr val="90D38D"/>
              </a:solidFill>
              <a:ln>
                <a:noFill/>
              </a:ln>
              <a:effectLst/>
            </c:spPr>
          </c:dPt>
          <c:dPt>
            <c:idx val="5"/>
            <c:bubble3D val="0"/>
            <c:spPr>
              <a:solidFill>
                <a:srgbClr val="C4E8C2"/>
              </a:solidFill>
              <a:ln>
                <a:noFill/>
              </a:ln>
              <a:effectLst/>
            </c:spPr>
          </c:dPt>
          <c:dPt>
            <c:idx val="6"/>
            <c:bubble3D val="0"/>
            <c:spPr>
              <a:solidFill>
                <a:srgbClr val="C52429">
                  <a:lumMod val="60000"/>
                  <a:lumOff val="40000"/>
                </a:srgbClr>
              </a:solidFill>
              <a:ln>
                <a:noFill/>
              </a:ln>
              <a:effectLst/>
            </c:spPr>
          </c:dPt>
          <c:dPt>
            <c:idx val="7"/>
            <c:bubble3D val="0"/>
            <c:spPr>
              <a:solidFill>
                <a:srgbClr val="C52429">
                  <a:lumMod val="40000"/>
                  <a:lumOff val="60000"/>
                </a:srgbClr>
              </a:solidFill>
              <a:ln>
                <a:noFill/>
              </a:ln>
              <a:effectLst/>
            </c:spPr>
          </c:dPt>
          <c:dPt>
            <c:idx val="8"/>
            <c:bubble3D val="0"/>
            <c:spPr>
              <a:solidFill>
                <a:srgbClr val="C52429">
                  <a:lumMod val="20000"/>
                  <a:lumOff val="80000"/>
                </a:srgbClr>
              </a:solidFill>
              <a:ln>
                <a:noFill/>
              </a:ln>
              <a:effectLst/>
            </c:spPr>
          </c:dPt>
          <c:dPt>
            <c:idx val="9"/>
            <c:bubble3D val="0"/>
            <c:spPr>
              <a:solidFill>
                <a:srgbClr val="F7B621">
                  <a:lumMod val="60000"/>
                  <a:lumOff val="40000"/>
                </a:srgbClr>
              </a:solidFill>
              <a:ln>
                <a:noFill/>
              </a:ln>
              <a:effectLst/>
            </c:spPr>
          </c:dPt>
          <c:dPt>
            <c:idx val="10"/>
            <c:bubble3D val="0"/>
            <c:spPr>
              <a:solidFill>
                <a:srgbClr val="F7B621">
                  <a:lumMod val="40000"/>
                  <a:lumOff val="60000"/>
                </a:srgbClr>
              </a:solidFill>
              <a:ln>
                <a:noFill/>
              </a:ln>
              <a:effectLst/>
            </c:spPr>
          </c:dPt>
          <c:dLbls>
            <c:numFmt formatCode="0%" sourceLinked="0"/>
            <c:txPr>
              <a:bodyPr/>
              <a:lstStyle/>
              <a:p>
                <a:pPr>
                  <a:defRPr sz="1600" b="1">
                    <a:solidFill>
                      <a:schemeClr val="bg1"/>
                    </a:solidFill>
                  </a:defRPr>
                </a:pPr>
                <a:endParaRPr lang="de-DE"/>
              </a:p>
            </c:txPr>
            <c:showLegendKey val="0"/>
            <c:showVal val="0"/>
            <c:showCatName val="0"/>
            <c:showSerName val="0"/>
            <c:showPercent val="1"/>
            <c:showBubbleSize val="0"/>
            <c:showLeaderLines val="0"/>
          </c:dLbls>
          <c:cat>
            <c:strRef>
              <c:f>Sheet1!$A$2:$A$12</c:f>
              <c:strCache>
                <c:ptCount val="11"/>
                <c:pt idx="0">
                  <c:v>Social networking &amp; connecting</c:v>
                </c:pt>
                <c:pt idx="1">
                  <c:v>Email
</c:v>
                </c:pt>
                <c:pt idx="2">
                  <c:v>Multi-media &amp; entertainment</c:v>
                </c:pt>
                <c:pt idx="3">
                  <c:v>Online gaming</c:v>
                </c:pt>
                <c:pt idx="4">
                  <c:v>Personal interest</c:v>
                </c:pt>
                <c:pt idx="5">
                  <c:v>Shopping
</c:v>
                </c:pt>
                <c:pt idx="6">
                  <c:v>Pre-purchase &amp; browsing</c:v>
                </c:pt>
                <c:pt idx="7">
                  <c:v>Knowledge &amp; education</c:v>
                </c:pt>
                <c:pt idx="8">
                  <c:v>News, sport &amp; weather
</c:v>
                </c:pt>
                <c:pt idx="9">
                  <c:v>Personal admin</c:v>
                </c:pt>
                <c:pt idx="10">
                  <c:v>Planning and organising
</c:v>
                </c:pt>
              </c:strCache>
            </c:strRef>
          </c:cat>
          <c:val>
            <c:numRef>
              <c:f>Sheet1!$B$2:$B$12</c:f>
              <c:numCache>
                <c:formatCode>0%</c:formatCode>
                <c:ptCount val="11"/>
                <c:pt idx="0">
                  <c:v>0.13</c:v>
                </c:pt>
                <c:pt idx="1">
                  <c:v>0.15</c:v>
                </c:pt>
                <c:pt idx="2">
                  <c:v>0.08</c:v>
                </c:pt>
                <c:pt idx="3">
                  <c:v>0.09</c:v>
                </c:pt>
                <c:pt idx="4">
                  <c:v>0.13</c:v>
                </c:pt>
                <c:pt idx="5">
                  <c:v>0.06</c:v>
                </c:pt>
                <c:pt idx="6">
                  <c:v>7.0000000000000007E-2</c:v>
                </c:pt>
                <c:pt idx="7">
                  <c:v>0.1</c:v>
                </c:pt>
                <c:pt idx="8">
                  <c:v>7.0000000000000007E-2</c:v>
                </c:pt>
                <c:pt idx="9">
                  <c:v>0.06</c:v>
                </c:pt>
                <c:pt idx="10">
                  <c:v>0.05</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47134752339910319"/>
          <c:y val="5.3419320264781286E-2"/>
          <c:w val="0.47075719574381908"/>
          <c:h val="0.87769345537145416"/>
        </c:manualLayout>
      </c:layout>
      <c:overlay val="0"/>
      <c:txPr>
        <a:bodyPr/>
        <a:lstStyle/>
        <a:p>
          <a:pPr>
            <a:defRPr sz="1400">
              <a:solidFill>
                <a:srgbClr val="4D4D4D"/>
              </a:solidFill>
            </a:defRPr>
          </a:pPr>
          <a:endParaRPr lang="de-DE"/>
        </a:p>
      </c:txPr>
    </c:legend>
    <c:plotVisOnly val="1"/>
    <c:dispBlanksAs val="zero"/>
    <c:showDLblsOverMax val="0"/>
  </c:chart>
  <c:txPr>
    <a:bodyPr/>
    <a:lstStyle/>
    <a:p>
      <a:pPr>
        <a:defRPr sz="1200" baseline="0">
          <a:solidFill>
            <a:srgbClr val="939598"/>
          </a:solidFill>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3330417823853419E-2"/>
          <c:y val="7.8009287408821182E-2"/>
          <c:w val="0.60926043529114737"/>
          <c:h val="0.88221709006928406"/>
        </c:manualLayout>
      </c:layout>
      <c:barChart>
        <c:barDir val="bar"/>
        <c:grouping val="clustered"/>
        <c:varyColors val="0"/>
        <c:ser>
          <c:idx val="2"/>
          <c:order val="0"/>
          <c:tx>
            <c:strRef>
              <c:f>Sheet1!$B$1</c:f>
              <c:strCache>
                <c:ptCount val="1"/>
              </c:strCache>
            </c:strRef>
          </c:tx>
          <c:spPr>
            <a:solidFill>
              <a:schemeClr val="accent5"/>
            </a:solidFill>
            <a:ln w="12713">
              <a:solidFill>
                <a:srgbClr val="FFFFFF"/>
              </a:solidFill>
              <a:prstDash val="solid"/>
            </a:ln>
          </c:spPr>
          <c:invertIfNegative val="0"/>
          <c:dLbls>
            <c:numFmt formatCode="0&quot;%&quot;" sourceLinked="0"/>
            <c:spPr>
              <a:noFill/>
              <a:ln w="25426">
                <a:noFill/>
              </a:ln>
            </c:spPr>
            <c:txPr>
              <a:bodyPr/>
              <a:lstStyle/>
              <a:p>
                <a:pPr>
                  <a:defRPr sz="1401" b="1" i="0" u="none" strike="noStrike" baseline="0">
                    <a:solidFill>
                      <a:schemeClr val="accent5"/>
                    </a:solidFill>
                    <a:latin typeface="+mn-lt"/>
                    <a:ea typeface="Arial"/>
                    <a:cs typeface="Arial"/>
                  </a:defRPr>
                </a:pPr>
                <a:endParaRPr lang="de-DE"/>
              </a:p>
            </c:txPr>
            <c:showLegendKey val="0"/>
            <c:showVal val="1"/>
            <c:showCatName val="0"/>
            <c:showSerName val="0"/>
            <c:showPercent val="0"/>
            <c:showBubbleSize val="0"/>
            <c:showLeaderLines val="0"/>
          </c:dLbls>
          <c:cat>
            <c:strRef>
              <c:f>Sheet1!$A$2:$A$4</c:f>
              <c:strCache>
                <c:ptCount val="3"/>
                <c:pt idx="0">
                  <c:v>Text</c:v>
                </c:pt>
                <c:pt idx="1">
                  <c:v>Text</c:v>
                </c:pt>
                <c:pt idx="2">
                  <c:v>Text</c:v>
                </c:pt>
              </c:strCache>
            </c:strRef>
          </c:cat>
          <c:val>
            <c:numRef>
              <c:f>Sheet1!$B$2:$B$4</c:f>
              <c:numCache>
                <c:formatCode>0</c:formatCode>
                <c:ptCount val="3"/>
                <c:pt idx="0">
                  <c:v>50</c:v>
                </c:pt>
                <c:pt idx="1">
                  <c:v>40</c:v>
                </c:pt>
                <c:pt idx="2">
                  <c:v>36</c:v>
                </c:pt>
              </c:numCache>
            </c:numRef>
          </c:val>
        </c:ser>
        <c:dLbls>
          <c:showLegendKey val="0"/>
          <c:showVal val="0"/>
          <c:showCatName val="0"/>
          <c:showSerName val="0"/>
          <c:showPercent val="0"/>
          <c:showBubbleSize val="0"/>
        </c:dLbls>
        <c:gapWidth val="44"/>
        <c:axId val="35900416"/>
        <c:axId val="35957376"/>
      </c:barChart>
      <c:catAx>
        <c:axId val="35900416"/>
        <c:scaling>
          <c:orientation val="maxMin"/>
        </c:scaling>
        <c:delete val="0"/>
        <c:axPos val="l"/>
        <c:majorTickMark val="none"/>
        <c:minorTickMark val="none"/>
        <c:tickLblPos val="none"/>
        <c:spPr>
          <a:ln w="9535">
            <a:noFill/>
          </a:ln>
        </c:spPr>
        <c:crossAx val="35957376"/>
        <c:crossesAt val="0"/>
        <c:auto val="1"/>
        <c:lblAlgn val="ctr"/>
        <c:lblOffset val="100"/>
        <c:tickLblSkip val="1"/>
        <c:tickMarkSkip val="1"/>
        <c:noMultiLvlLbl val="0"/>
      </c:catAx>
      <c:valAx>
        <c:axId val="35957376"/>
        <c:scaling>
          <c:orientation val="minMax"/>
          <c:max val="60"/>
          <c:min val="0"/>
        </c:scaling>
        <c:delete val="0"/>
        <c:axPos val="t"/>
        <c:numFmt formatCode="0" sourceLinked="1"/>
        <c:majorTickMark val="out"/>
        <c:minorTickMark val="none"/>
        <c:tickLblPos val="none"/>
        <c:spPr>
          <a:ln w="9535">
            <a:noFill/>
          </a:ln>
        </c:spPr>
        <c:crossAx val="35900416"/>
        <c:crosses val="autoZero"/>
        <c:crossBetween val="between"/>
        <c:majorUnit val="20"/>
        <c:minorUnit val="20"/>
      </c:valAx>
      <c:spPr>
        <a:noFill/>
        <a:ln w="25426">
          <a:noFill/>
        </a:ln>
      </c:spPr>
    </c:plotArea>
    <c:plotVisOnly val="1"/>
    <c:dispBlanksAs val="gap"/>
    <c:showDLblsOverMax val="0"/>
  </c:chart>
  <c:spPr>
    <a:noFill/>
    <a:ln>
      <a:noFill/>
    </a:ln>
  </c:spPr>
  <c:txPr>
    <a:bodyPr/>
    <a:lstStyle/>
    <a:p>
      <a:pPr>
        <a:defRPr sz="1401" b="0" i="0" u="none" strike="noStrike" baseline="0">
          <a:solidFill>
            <a:schemeClr val="tx1"/>
          </a:solidFill>
          <a:latin typeface="Arial"/>
          <a:ea typeface="Arial"/>
          <a:cs typeface="Arial"/>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3330417823853419E-2"/>
          <c:y val="7.8009287408821182E-2"/>
          <c:w val="0.60926043529114737"/>
          <c:h val="0.88221709006928406"/>
        </c:manualLayout>
      </c:layout>
      <c:barChart>
        <c:barDir val="bar"/>
        <c:grouping val="clustered"/>
        <c:varyColors val="0"/>
        <c:ser>
          <c:idx val="2"/>
          <c:order val="0"/>
          <c:tx>
            <c:strRef>
              <c:f>Sheet1!$B$1</c:f>
              <c:strCache>
                <c:ptCount val="1"/>
              </c:strCache>
            </c:strRef>
          </c:tx>
          <c:spPr>
            <a:solidFill>
              <a:srgbClr val="92D050"/>
            </a:solidFill>
            <a:ln w="12703">
              <a:solidFill>
                <a:srgbClr val="FFFFFF"/>
              </a:solidFill>
              <a:prstDash val="solid"/>
            </a:ln>
          </c:spPr>
          <c:invertIfNegative val="0"/>
          <c:dLbls>
            <c:numFmt formatCode="0&quot;%&quot;" sourceLinked="0"/>
            <c:spPr>
              <a:noFill/>
              <a:ln w="25405">
                <a:noFill/>
              </a:ln>
            </c:spPr>
            <c:txPr>
              <a:bodyPr/>
              <a:lstStyle/>
              <a:p>
                <a:pPr>
                  <a:defRPr sz="1400" b="1" i="0" u="none" strike="noStrike" baseline="0">
                    <a:solidFill>
                      <a:srgbClr val="92D050"/>
                    </a:solidFill>
                    <a:latin typeface="+mn-lt"/>
                    <a:ea typeface="Arial"/>
                    <a:cs typeface="Arial"/>
                  </a:defRPr>
                </a:pPr>
                <a:endParaRPr lang="de-DE"/>
              </a:p>
            </c:txPr>
            <c:showLegendKey val="0"/>
            <c:showVal val="1"/>
            <c:showCatName val="0"/>
            <c:showSerName val="0"/>
            <c:showPercent val="0"/>
            <c:showBubbleSize val="0"/>
            <c:showLeaderLines val="0"/>
          </c:dLbls>
          <c:cat>
            <c:strRef>
              <c:f>Sheet1!$A$2:$A$4</c:f>
              <c:strCache>
                <c:ptCount val="3"/>
                <c:pt idx="0">
                  <c:v>Text</c:v>
                </c:pt>
                <c:pt idx="1">
                  <c:v>Text</c:v>
                </c:pt>
                <c:pt idx="2">
                  <c:v>Text</c:v>
                </c:pt>
              </c:strCache>
            </c:strRef>
          </c:cat>
          <c:val>
            <c:numRef>
              <c:f>Sheet1!$B$2:$B$4</c:f>
              <c:numCache>
                <c:formatCode>0</c:formatCode>
                <c:ptCount val="3"/>
                <c:pt idx="0">
                  <c:v>12</c:v>
                </c:pt>
                <c:pt idx="1">
                  <c:v>17</c:v>
                </c:pt>
              </c:numCache>
            </c:numRef>
          </c:val>
        </c:ser>
        <c:dLbls>
          <c:showLegendKey val="0"/>
          <c:showVal val="0"/>
          <c:showCatName val="0"/>
          <c:showSerName val="0"/>
          <c:showPercent val="0"/>
          <c:showBubbleSize val="0"/>
        </c:dLbls>
        <c:gapWidth val="44"/>
        <c:axId val="88996480"/>
        <c:axId val="89997696"/>
      </c:barChart>
      <c:catAx>
        <c:axId val="88996480"/>
        <c:scaling>
          <c:orientation val="maxMin"/>
        </c:scaling>
        <c:delete val="0"/>
        <c:axPos val="l"/>
        <c:majorTickMark val="none"/>
        <c:minorTickMark val="none"/>
        <c:tickLblPos val="none"/>
        <c:spPr>
          <a:ln w="9527">
            <a:noFill/>
          </a:ln>
        </c:spPr>
        <c:crossAx val="89997696"/>
        <c:crossesAt val="0"/>
        <c:auto val="1"/>
        <c:lblAlgn val="ctr"/>
        <c:lblOffset val="100"/>
        <c:tickLblSkip val="1"/>
        <c:tickMarkSkip val="1"/>
        <c:noMultiLvlLbl val="0"/>
      </c:catAx>
      <c:valAx>
        <c:axId val="89997696"/>
        <c:scaling>
          <c:orientation val="minMax"/>
          <c:max val="60"/>
          <c:min val="0"/>
        </c:scaling>
        <c:delete val="0"/>
        <c:axPos val="t"/>
        <c:numFmt formatCode="0" sourceLinked="1"/>
        <c:majorTickMark val="out"/>
        <c:minorTickMark val="none"/>
        <c:tickLblPos val="none"/>
        <c:spPr>
          <a:ln w="9527">
            <a:noFill/>
          </a:ln>
        </c:spPr>
        <c:crossAx val="88996480"/>
        <c:crosses val="autoZero"/>
        <c:crossBetween val="between"/>
        <c:majorUnit val="20"/>
        <c:minorUnit val="20"/>
      </c:valAx>
      <c:spPr>
        <a:noFill/>
        <a:ln w="25405">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3330417823853419E-2"/>
          <c:y val="7.8009287408821182E-2"/>
          <c:w val="0.60926043529114737"/>
          <c:h val="0.88221709006928406"/>
        </c:manualLayout>
      </c:layout>
      <c:barChart>
        <c:barDir val="bar"/>
        <c:grouping val="clustered"/>
        <c:varyColors val="0"/>
        <c:ser>
          <c:idx val="2"/>
          <c:order val="0"/>
          <c:tx>
            <c:strRef>
              <c:f>Sheet1!$B$1</c:f>
              <c:strCache>
                <c:ptCount val="1"/>
              </c:strCache>
            </c:strRef>
          </c:tx>
          <c:spPr>
            <a:solidFill>
              <a:schemeClr val="accent1"/>
            </a:solidFill>
            <a:ln w="12673">
              <a:solidFill>
                <a:srgbClr val="FFFFFF"/>
              </a:solidFill>
              <a:prstDash val="solid"/>
            </a:ln>
          </c:spPr>
          <c:invertIfNegative val="0"/>
          <c:dLbls>
            <c:numFmt formatCode="0&quot;%&quot;" sourceLinked="0"/>
            <c:spPr>
              <a:noFill/>
              <a:ln w="25345">
                <a:noFill/>
              </a:ln>
            </c:spPr>
            <c:txPr>
              <a:bodyPr/>
              <a:lstStyle/>
              <a:p>
                <a:pPr>
                  <a:defRPr sz="1397" b="1" i="0" u="none" strike="noStrike" baseline="0">
                    <a:solidFill>
                      <a:schemeClr val="accent1"/>
                    </a:solidFill>
                    <a:latin typeface="+mn-lt"/>
                    <a:ea typeface="Arial"/>
                    <a:cs typeface="Arial"/>
                  </a:defRPr>
                </a:pPr>
                <a:endParaRPr lang="de-DE"/>
              </a:p>
            </c:txPr>
            <c:showLegendKey val="0"/>
            <c:showVal val="1"/>
            <c:showCatName val="0"/>
            <c:showSerName val="0"/>
            <c:showPercent val="0"/>
            <c:showBubbleSize val="0"/>
            <c:showLeaderLines val="0"/>
          </c:dLbls>
          <c:cat>
            <c:strRef>
              <c:f>Sheet1!$A$2:$A$4</c:f>
              <c:strCache>
                <c:ptCount val="3"/>
                <c:pt idx="0">
                  <c:v>Text</c:v>
                </c:pt>
                <c:pt idx="1">
                  <c:v>Text</c:v>
                </c:pt>
                <c:pt idx="2">
                  <c:v>Text</c:v>
                </c:pt>
              </c:strCache>
            </c:strRef>
          </c:cat>
          <c:val>
            <c:numRef>
              <c:f>Sheet1!$B$2:$B$4</c:f>
              <c:numCache>
                <c:formatCode>0</c:formatCode>
                <c:ptCount val="3"/>
                <c:pt idx="0">
                  <c:v>35</c:v>
                </c:pt>
                <c:pt idx="1">
                  <c:v>17</c:v>
                </c:pt>
                <c:pt idx="2">
                  <c:v>22</c:v>
                </c:pt>
              </c:numCache>
            </c:numRef>
          </c:val>
        </c:ser>
        <c:dLbls>
          <c:showLegendKey val="0"/>
          <c:showVal val="0"/>
          <c:showCatName val="0"/>
          <c:showSerName val="0"/>
          <c:showPercent val="0"/>
          <c:showBubbleSize val="0"/>
        </c:dLbls>
        <c:gapWidth val="44"/>
        <c:axId val="90018176"/>
        <c:axId val="90019712"/>
      </c:barChart>
      <c:catAx>
        <c:axId val="90018176"/>
        <c:scaling>
          <c:orientation val="maxMin"/>
        </c:scaling>
        <c:delete val="0"/>
        <c:axPos val="l"/>
        <c:majorTickMark val="none"/>
        <c:minorTickMark val="none"/>
        <c:tickLblPos val="none"/>
        <c:spPr>
          <a:ln w="9504">
            <a:noFill/>
          </a:ln>
        </c:spPr>
        <c:crossAx val="90019712"/>
        <c:crossesAt val="0"/>
        <c:auto val="1"/>
        <c:lblAlgn val="ctr"/>
        <c:lblOffset val="100"/>
        <c:tickLblSkip val="1"/>
        <c:tickMarkSkip val="1"/>
        <c:noMultiLvlLbl val="0"/>
      </c:catAx>
      <c:valAx>
        <c:axId val="90019712"/>
        <c:scaling>
          <c:orientation val="minMax"/>
          <c:max val="60"/>
          <c:min val="0"/>
        </c:scaling>
        <c:delete val="0"/>
        <c:axPos val="t"/>
        <c:numFmt formatCode="0" sourceLinked="1"/>
        <c:majorTickMark val="out"/>
        <c:minorTickMark val="none"/>
        <c:tickLblPos val="none"/>
        <c:spPr>
          <a:ln w="9504">
            <a:noFill/>
          </a:ln>
        </c:spPr>
        <c:crossAx val="90018176"/>
        <c:crosses val="autoZero"/>
        <c:crossBetween val="between"/>
        <c:majorUnit val="20"/>
        <c:minorUnit val="20"/>
      </c:valAx>
      <c:spPr>
        <a:noFill/>
        <a:ln w="25345">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7AABDAA-2694-4FC4-8307-4599A2B0516E}" type="datetimeFigureOut">
              <a:rPr lang="de-DE" smtClean="0"/>
              <a:t>11.10.2012</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0B25740-E179-454B-BB49-22DCC6483C92}" type="slidenum">
              <a:rPr lang="de-DE" smtClean="0"/>
              <a:t>‹Nr.›</a:t>
            </a:fld>
            <a:endParaRPr lang="de-DE"/>
          </a:p>
        </p:txBody>
      </p:sp>
    </p:spTree>
    <p:extLst>
      <p:ext uri="{BB962C8B-B14F-4D97-AF65-F5344CB8AC3E}">
        <p14:creationId xmlns:p14="http://schemas.microsoft.com/office/powerpoint/2010/main" val="41746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Bei der Planung der von Kommunikation und Medien innerhalb des Unternehmens sind vier wesentliche Säulen zu berücksichtigen: Zum einen sollen innovative Systeme einen ökonomischen Vorteil mit sich bringen: Kommunikation soll schneller, effizienter, zielgerichteter oder kostengünstiger sein.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Zum anderen sind gerade junge Mitarbeiter aus ihrem Privatumfeld an neue Kommunikationsverfahren gewöhnt und verlangen diese nun auch im </a:t>
            </a:r>
            <a:r>
              <a:rPr lang="de-DE" sz="1200" kern="1200" dirty="0" err="1" smtClean="0">
                <a:solidFill>
                  <a:schemeClr val="tx1"/>
                </a:solidFill>
                <a:effectLst/>
                <a:latin typeface="+mn-lt"/>
                <a:ea typeface="+mn-ea"/>
                <a:cs typeface="+mn-cs"/>
              </a:rPr>
              <a:t>Unternehmens­kontext</a:t>
            </a:r>
            <a:r>
              <a:rPr lang="de-DE" sz="1200" kern="1200" dirty="0" smtClean="0">
                <a:solidFill>
                  <a:schemeClr val="tx1"/>
                </a:solidFill>
                <a:effectLst/>
                <a:latin typeface="+mn-lt"/>
                <a:ea typeface="+mn-ea"/>
                <a:cs typeface="+mn-cs"/>
              </a:rPr>
              <a:t>, um effektiv arbeiten zu können.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Natürlich erwartet auch der Markt und potenzielle Kunden effektive Kommunikation und authentischen Dialog auf aktuellem Niveau und Unternehmen können diese Kommunikation wohl nur dann leisten, wenn sie auch intern über die erforderliche Medienkompetenz verfügen.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Und viertens kommunizieren Mitarbeiter ohnehin bereits auf ihren privaten Netzwerken, auch über das eigene Unternehmen, deren Marken und Produkte. Dies gilt es für Unternehmen zu erkennen und im besten Fall positiv zu nutzen. </a:t>
            </a:r>
          </a:p>
          <a:p>
            <a:endParaRPr lang="en-GB" dirty="0"/>
          </a:p>
        </p:txBody>
      </p:sp>
      <p:sp>
        <p:nvSpPr>
          <p:cNvPr id="4" name="Foliennummernplatzhalter 3"/>
          <p:cNvSpPr>
            <a:spLocks noGrp="1"/>
          </p:cNvSpPr>
          <p:nvPr>
            <p:ph type="sldNum" sz="quarter" idx="10"/>
          </p:nvPr>
        </p:nvSpPr>
        <p:spPr/>
        <p:txBody>
          <a:bodyPr/>
          <a:lstStyle/>
          <a:p>
            <a:fld id="{30B25740-E179-454B-BB49-22DCC6483C92}" type="slidenum">
              <a:rPr lang="de-DE" smtClean="0"/>
              <a:t>2</a:t>
            </a:fld>
            <a:endParaRPr lang="de-DE"/>
          </a:p>
        </p:txBody>
      </p:sp>
    </p:spTree>
    <p:extLst>
      <p:ext uri="{BB962C8B-B14F-4D97-AF65-F5344CB8AC3E}">
        <p14:creationId xmlns:p14="http://schemas.microsoft.com/office/powerpoint/2010/main" val="152580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en-GB" dirty="0" smtClean="0"/>
              <a:t>At the bottom</a:t>
            </a:r>
            <a:r>
              <a:rPr lang="en-GB" baseline="0" dirty="0" smtClean="0"/>
              <a:t> left of the chart we see the 6 Digital Lifestyles:</a:t>
            </a:r>
          </a:p>
          <a:p>
            <a:r>
              <a:rPr lang="en-GB" baseline="0" dirty="0" smtClean="0"/>
              <a:t>There is a wide range of lifestyles: on the one hand side </a:t>
            </a:r>
            <a:r>
              <a:rPr lang="en-GB" baseline="0" dirty="0" err="1" smtClean="0"/>
              <a:t>Functionals</a:t>
            </a:r>
            <a:r>
              <a:rPr lang="en-GB" baseline="0" dirty="0" smtClean="0"/>
              <a:t> (here in yellow) who regard the internet as functional tool to support their lives, who email, use offline media but rather don’t do social networking. </a:t>
            </a:r>
          </a:p>
          <a:p>
            <a:r>
              <a:rPr lang="en-GB" baseline="0" dirty="0" smtClean="0"/>
              <a:t>On the other hand the Influencers (in orange). For them the internet is an integral part of their lives. They love social networking, mobile surfing, online shopping etc.</a:t>
            </a:r>
          </a:p>
          <a:p>
            <a:endParaRPr lang="en-GB" baseline="0" dirty="0" smtClean="0"/>
          </a:p>
          <a:p>
            <a:r>
              <a:rPr lang="en-GB" baseline="0" dirty="0" smtClean="0"/>
              <a:t>There are significant differences in the segment distribution between different markets. In Europe, North America, Developed Asia we have a significant amount of  </a:t>
            </a:r>
            <a:r>
              <a:rPr lang="en-GB" baseline="0" dirty="0" err="1" smtClean="0"/>
              <a:t>Functionals</a:t>
            </a:r>
            <a:r>
              <a:rPr lang="en-GB" baseline="0" dirty="0" smtClean="0"/>
              <a:t> whereas in emerging markets we see more Influencers, Communicators and Aspirers, people who are highly engaged in digital. But if we have a look at Europe, we see differences  between Northern and Southern Europe: there are far more </a:t>
            </a:r>
            <a:r>
              <a:rPr lang="en-GB" baseline="0" dirty="0" err="1" smtClean="0"/>
              <a:t>Functionals</a:t>
            </a:r>
            <a:r>
              <a:rPr lang="en-GB" baseline="0" dirty="0" smtClean="0"/>
              <a:t> in Northern Europe. Therefore your communication has to be more effective in the north compared to </a:t>
            </a:r>
            <a:r>
              <a:rPr lang="en-GB" baseline="0" smtClean="0"/>
              <a:t>the south.</a:t>
            </a:r>
            <a:endParaRPr lang="en-GB" baseline="0" dirty="0" smtClean="0"/>
          </a:p>
          <a:p>
            <a:endParaRPr lang="en-GB" baseline="0" dirty="0" smtClean="0"/>
          </a:p>
          <a:p>
            <a:r>
              <a:rPr lang="en-GB" baseline="0" dirty="0" smtClean="0"/>
              <a:t>But also amongst different target groups within one country there are different segments who could dominate.</a:t>
            </a:r>
          </a:p>
          <a:p>
            <a:r>
              <a:rPr lang="en-GB" baseline="0" dirty="0" smtClean="0"/>
              <a:t>In the following I’d like to show you an example how you can work with the segments.  </a:t>
            </a:r>
            <a:endParaRPr lang="en-GB" dirty="0"/>
          </a:p>
        </p:txBody>
      </p:sp>
      <p:sp>
        <p:nvSpPr>
          <p:cNvPr id="4" name="Foliennummernplatzhalter 3"/>
          <p:cNvSpPr>
            <a:spLocks noGrp="1"/>
          </p:cNvSpPr>
          <p:nvPr>
            <p:ph type="sldNum" sz="quarter" idx="10"/>
          </p:nvPr>
        </p:nvSpPr>
        <p:spPr/>
        <p:txBody>
          <a:bodyPr/>
          <a:lstStyle/>
          <a:p>
            <a:fld id="{B9487D93-240F-4041-8284-FC16D3A96101}" type="slidenum">
              <a:rPr lang="en-AU" smtClean="0"/>
              <a:pPr/>
              <a:t>15</a:t>
            </a:fld>
            <a:endParaRPr lang="en-AU"/>
          </a:p>
        </p:txBody>
      </p:sp>
    </p:spTree>
    <p:extLst>
      <p:ext uri="{BB962C8B-B14F-4D97-AF65-F5344CB8AC3E}">
        <p14:creationId xmlns:p14="http://schemas.microsoft.com/office/powerpoint/2010/main" val="260392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Sprecher</a:t>
            </a:r>
            <a:r>
              <a:rPr lang="en-GB" dirty="0" smtClean="0"/>
              <a:t> 1:</a:t>
            </a:r>
          </a:p>
          <a:p>
            <a:r>
              <a:rPr lang="en-GB" dirty="0" smtClean="0"/>
              <a:t>Der </a:t>
            </a:r>
            <a:r>
              <a:rPr lang="en-GB" dirty="0" err="1" smtClean="0"/>
              <a:t>Blick</a:t>
            </a:r>
            <a:r>
              <a:rPr lang="en-GB" dirty="0" smtClean="0"/>
              <a:t> auf die </a:t>
            </a:r>
            <a:r>
              <a:rPr lang="en-GB" dirty="0" err="1" smtClean="0"/>
              <a:t>Functionals</a:t>
            </a:r>
            <a:r>
              <a:rPr lang="en-GB" dirty="0" smtClean="0"/>
              <a:t> und die Influencer </a:t>
            </a:r>
            <a:r>
              <a:rPr lang="en-GB" dirty="0" err="1" smtClean="0"/>
              <a:t>zeigt</a:t>
            </a:r>
            <a:r>
              <a:rPr lang="en-GB" dirty="0" smtClean="0"/>
              <a:t> </a:t>
            </a:r>
            <a:r>
              <a:rPr lang="en-GB" dirty="0" err="1" smtClean="0"/>
              <a:t>deutliche</a:t>
            </a:r>
            <a:r>
              <a:rPr lang="en-GB" dirty="0" smtClean="0"/>
              <a:t> </a:t>
            </a:r>
            <a:r>
              <a:rPr lang="en-GB" dirty="0" err="1" smtClean="0"/>
              <a:t>Unterschiede</a:t>
            </a:r>
            <a:r>
              <a:rPr lang="en-GB" baseline="0" dirty="0" smtClean="0"/>
              <a:t> in der </a:t>
            </a:r>
            <a:r>
              <a:rPr lang="en-GB" baseline="0" dirty="0" err="1" smtClean="0"/>
              <a:t>Nutzungsintensität</a:t>
            </a:r>
            <a:endParaRPr lang="en-GB" dirty="0" smtClean="0"/>
          </a:p>
          <a:p>
            <a:r>
              <a:rPr lang="en-GB" dirty="0" err="1" smtClean="0"/>
              <a:t>Daher</a:t>
            </a:r>
            <a:r>
              <a:rPr lang="en-GB" dirty="0" smtClean="0"/>
              <a:t> </a:t>
            </a:r>
            <a:r>
              <a:rPr lang="en-GB" baseline="0" dirty="0" err="1" smtClean="0"/>
              <a:t>schauen</a:t>
            </a:r>
            <a:r>
              <a:rPr lang="en-GB" baseline="0" dirty="0" smtClean="0"/>
              <a:t> </a:t>
            </a:r>
            <a:r>
              <a:rPr lang="en-GB" baseline="0" dirty="0" err="1" smtClean="0"/>
              <a:t>wir</a:t>
            </a:r>
            <a:r>
              <a:rPr lang="en-GB" baseline="0" dirty="0" smtClean="0"/>
              <a:t> </a:t>
            </a:r>
            <a:r>
              <a:rPr lang="en-GB" baseline="0" dirty="0" err="1" smtClean="0"/>
              <a:t>uns</a:t>
            </a:r>
            <a:r>
              <a:rPr lang="en-GB" baseline="0" dirty="0" smtClean="0"/>
              <a:t> </a:t>
            </a:r>
            <a:r>
              <a:rPr lang="en-GB" baseline="0" dirty="0" err="1" smtClean="0"/>
              <a:t>im</a:t>
            </a:r>
            <a:r>
              <a:rPr lang="en-GB" baseline="0" dirty="0" smtClean="0"/>
              <a:t> </a:t>
            </a:r>
            <a:r>
              <a:rPr lang="en-GB" baseline="0" dirty="0" err="1" smtClean="0"/>
              <a:t>Folgenden</a:t>
            </a:r>
            <a:r>
              <a:rPr lang="en-GB" baseline="0" dirty="0" smtClean="0"/>
              <a:t> </a:t>
            </a:r>
            <a:r>
              <a:rPr lang="en-GB" baseline="0" dirty="0" err="1" smtClean="0"/>
              <a:t>diese</a:t>
            </a:r>
            <a:r>
              <a:rPr lang="en-GB" baseline="0" dirty="0" smtClean="0"/>
              <a:t> 2 </a:t>
            </a:r>
            <a:r>
              <a:rPr lang="en-GB" baseline="0" dirty="0" err="1" smtClean="0"/>
              <a:t>Segmente</a:t>
            </a:r>
            <a:r>
              <a:rPr lang="en-GB" baseline="0" dirty="0" smtClean="0"/>
              <a:t> </a:t>
            </a:r>
            <a:r>
              <a:rPr lang="en-GB" baseline="0" dirty="0" err="1" smtClean="0"/>
              <a:t>etwas</a:t>
            </a:r>
            <a:r>
              <a:rPr lang="en-GB" baseline="0" dirty="0" smtClean="0"/>
              <a:t> </a:t>
            </a:r>
            <a:r>
              <a:rPr lang="en-GB" baseline="0" dirty="0" err="1" smtClean="0"/>
              <a:t>näher</a:t>
            </a:r>
            <a:r>
              <a:rPr lang="en-GB" baseline="0" dirty="0" smtClean="0"/>
              <a:t> an</a:t>
            </a:r>
            <a:endParaRPr lang="en-GB" dirty="0"/>
          </a:p>
        </p:txBody>
      </p:sp>
      <p:sp>
        <p:nvSpPr>
          <p:cNvPr id="4" name="Slide Number Placeholder 3"/>
          <p:cNvSpPr>
            <a:spLocks noGrp="1"/>
          </p:cNvSpPr>
          <p:nvPr>
            <p:ph type="sldNum" sz="quarter" idx="10"/>
          </p:nvPr>
        </p:nvSpPr>
        <p:spPr/>
        <p:txBody>
          <a:bodyPr/>
          <a:lstStyle/>
          <a:p>
            <a:fld id="{B6D37F49-F541-41E9-B8A1-05FDE0159760}" type="slidenum">
              <a:rPr lang="en-GB" smtClean="0"/>
              <a:pPr/>
              <a:t>16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A167495-D971-4840-A61A-F50EE6ADE357}" type="slidenum">
              <a:rPr lang="de-DE"/>
              <a:pPr/>
              <a:t>18</a:t>
            </a:fld>
            <a:endParaRPr lang="de-DE"/>
          </a:p>
        </p:txBody>
      </p:sp>
      <p:sp>
        <p:nvSpPr>
          <p:cNvPr id="5122" name="Rectangle 2"/>
          <p:cNvSpPr>
            <a:spLocks noGrp="1" noRot="1" noChangeAspect="1" noChangeArrowheads="1" noTextEdit="1"/>
          </p:cNvSpPr>
          <p:nvPr>
            <p:ph type="sldImg"/>
          </p:nvPr>
        </p:nvSpPr>
        <p:spPr>
          <a:xfrm>
            <a:off x="993775" y="769938"/>
            <a:ext cx="5113338" cy="383540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0B25740-E179-454B-BB49-22DCC6483C92}" type="slidenum">
              <a:rPr lang="de-DE" smtClean="0"/>
              <a:t>3</a:t>
            </a:fld>
            <a:endParaRPr lang="de-DE"/>
          </a:p>
        </p:txBody>
      </p:sp>
    </p:spTree>
    <p:extLst>
      <p:ext uri="{BB962C8B-B14F-4D97-AF65-F5344CB8AC3E}">
        <p14:creationId xmlns:p14="http://schemas.microsoft.com/office/powerpoint/2010/main" val="285550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0B25740-E179-454B-BB49-22DCC6483C92}" type="slidenum">
              <a:rPr lang="de-DE" smtClean="0"/>
              <a:t>4</a:t>
            </a:fld>
            <a:endParaRPr lang="de-DE"/>
          </a:p>
        </p:txBody>
      </p:sp>
    </p:spTree>
    <p:extLst>
      <p:ext uri="{BB962C8B-B14F-4D97-AF65-F5344CB8AC3E}">
        <p14:creationId xmlns:p14="http://schemas.microsoft.com/office/powerpoint/2010/main" val="285550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0B25740-E179-454B-BB49-22DCC6483C92}" type="slidenum">
              <a:rPr lang="de-DE" smtClean="0"/>
              <a:t>5</a:t>
            </a:fld>
            <a:endParaRPr lang="de-DE"/>
          </a:p>
        </p:txBody>
      </p:sp>
    </p:spTree>
    <p:extLst>
      <p:ext uri="{BB962C8B-B14F-4D97-AF65-F5344CB8AC3E}">
        <p14:creationId xmlns:p14="http://schemas.microsoft.com/office/powerpoint/2010/main" val="285550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0B25740-E179-454B-BB49-22DCC6483C92}" type="slidenum">
              <a:rPr lang="de-DE" smtClean="0"/>
              <a:t>8</a:t>
            </a:fld>
            <a:endParaRPr lang="de-DE"/>
          </a:p>
        </p:txBody>
      </p:sp>
    </p:spTree>
    <p:extLst>
      <p:ext uri="{BB962C8B-B14F-4D97-AF65-F5344CB8AC3E}">
        <p14:creationId xmlns:p14="http://schemas.microsoft.com/office/powerpoint/2010/main" val="285550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0B25740-E179-454B-BB49-22DCC6483C92}" type="slidenum">
              <a:rPr lang="de-DE" smtClean="0"/>
              <a:t>9</a:t>
            </a:fld>
            <a:endParaRPr lang="de-DE"/>
          </a:p>
        </p:txBody>
      </p:sp>
    </p:spTree>
    <p:extLst>
      <p:ext uri="{BB962C8B-B14F-4D97-AF65-F5344CB8AC3E}">
        <p14:creationId xmlns:p14="http://schemas.microsoft.com/office/powerpoint/2010/main" val="315928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6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464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769993" indent="-296151" eaLnBrk="0" hangingPunct="0">
              <a:defRPr b="1">
                <a:solidFill>
                  <a:schemeClr val="tx1"/>
                </a:solidFill>
                <a:latin typeface="Arial" pitchFamily="34" charset="0"/>
                <a:cs typeface="Arial" pitchFamily="34" charset="0"/>
              </a:defRPr>
            </a:lvl2pPr>
            <a:lvl3pPr marL="1184605" indent="-236921" eaLnBrk="0" hangingPunct="0">
              <a:defRPr b="1">
                <a:solidFill>
                  <a:schemeClr val="tx1"/>
                </a:solidFill>
                <a:latin typeface="Arial" pitchFamily="34" charset="0"/>
                <a:cs typeface="Arial" pitchFamily="34" charset="0"/>
              </a:defRPr>
            </a:lvl3pPr>
            <a:lvl4pPr marL="1658447" indent="-236921" eaLnBrk="0" hangingPunct="0">
              <a:defRPr b="1">
                <a:solidFill>
                  <a:schemeClr val="tx1"/>
                </a:solidFill>
                <a:latin typeface="Arial" pitchFamily="34" charset="0"/>
                <a:cs typeface="Arial" pitchFamily="34" charset="0"/>
              </a:defRPr>
            </a:lvl4pPr>
            <a:lvl5pPr marL="2132289" indent="-236921" eaLnBrk="0" hangingPunct="0">
              <a:defRPr b="1">
                <a:solidFill>
                  <a:schemeClr val="tx1"/>
                </a:solidFill>
                <a:latin typeface="Arial" pitchFamily="34" charset="0"/>
                <a:cs typeface="Arial" pitchFamily="34" charset="0"/>
              </a:defRPr>
            </a:lvl5pPr>
            <a:lvl6pPr marL="2606131" indent="-236921" eaLnBrk="0" fontAlgn="base" hangingPunct="0">
              <a:spcBef>
                <a:spcPct val="0"/>
              </a:spcBef>
              <a:spcAft>
                <a:spcPct val="0"/>
              </a:spcAft>
              <a:defRPr b="1">
                <a:solidFill>
                  <a:schemeClr val="tx1"/>
                </a:solidFill>
                <a:latin typeface="Arial" pitchFamily="34" charset="0"/>
                <a:cs typeface="Arial" pitchFamily="34" charset="0"/>
              </a:defRPr>
            </a:lvl6pPr>
            <a:lvl7pPr marL="3079974" indent="-236921" eaLnBrk="0" fontAlgn="base" hangingPunct="0">
              <a:spcBef>
                <a:spcPct val="0"/>
              </a:spcBef>
              <a:spcAft>
                <a:spcPct val="0"/>
              </a:spcAft>
              <a:defRPr b="1">
                <a:solidFill>
                  <a:schemeClr val="tx1"/>
                </a:solidFill>
                <a:latin typeface="Arial" pitchFamily="34" charset="0"/>
                <a:cs typeface="Arial" pitchFamily="34" charset="0"/>
              </a:defRPr>
            </a:lvl7pPr>
            <a:lvl8pPr marL="3553816" indent="-236921" eaLnBrk="0" fontAlgn="base" hangingPunct="0">
              <a:spcBef>
                <a:spcPct val="0"/>
              </a:spcBef>
              <a:spcAft>
                <a:spcPct val="0"/>
              </a:spcAft>
              <a:defRPr b="1">
                <a:solidFill>
                  <a:schemeClr val="tx1"/>
                </a:solidFill>
                <a:latin typeface="Arial" pitchFamily="34" charset="0"/>
                <a:cs typeface="Arial" pitchFamily="34" charset="0"/>
              </a:defRPr>
            </a:lvl8pPr>
            <a:lvl9pPr marL="4027658" indent="-236921"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289F6C13-DDAE-4382-BE87-F459EA84FA7B}" type="slidenum">
              <a:rPr lang="en-AU" smtClean="0"/>
              <a:pPr eaLnBrk="1" hangingPunct="1"/>
              <a:t>12</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2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42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769993" indent="-296151" eaLnBrk="0" hangingPunct="0">
              <a:defRPr b="1">
                <a:solidFill>
                  <a:schemeClr val="tx1"/>
                </a:solidFill>
                <a:latin typeface="Arial" pitchFamily="34" charset="0"/>
                <a:cs typeface="Arial" pitchFamily="34" charset="0"/>
              </a:defRPr>
            </a:lvl2pPr>
            <a:lvl3pPr marL="1184605" indent="-236921" eaLnBrk="0" hangingPunct="0">
              <a:defRPr b="1">
                <a:solidFill>
                  <a:schemeClr val="tx1"/>
                </a:solidFill>
                <a:latin typeface="Arial" pitchFamily="34" charset="0"/>
                <a:cs typeface="Arial" pitchFamily="34" charset="0"/>
              </a:defRPr>
            </a:lvl3pPr>
            <a:lvl4pPr marL="1658447" indent="-236921" eaLnBrk="0" hangingPunct="0">
              <a:defRPr b="1">
                <a:solidFill>
                  <a:schemeClr val="tx1"/>
                </a:solidFill>
                <a:latin typeface="Arial" pitchFamily="34" charset="0"/>
                <a:cs typeface="Arial" pitchFamily="34" charset="0"/>
              </a:defRPr>
            </a:lvl4pPr>
            <a:lvl5pPr marL="2132289" indent="-236921" eaLnBrk="0" hangingPunct="0">
              <a:defRPr b="1">
                <a:solidFill>
                  <a:schemeClr val="tx1"/>
                </a:solidFill>
                <a:latin typeface="Arial" pitchFamily="34" charset="0"/>
                <a:cs typeface="Arial" pitchFamily="34" charset="0"/>
              </a:defRPr>
            </a:lvl5pPr>
            <a:lvl6pPr marL="2606131" indent="-236921" eaLnBrk="0" fontAlgn="base" hangingPunct="0">
              <a:spcBef>
                <a:spcPct val="0"/>
              </a:spcBef>
              <a:spcAft>
                <a:spcPct val="0"/>
              </a:spcAft>
              <a:defRPr b="1">
                <a:solidFill>
                  <a:schemeClr val="tx1"/>
                </a:solidFill>
                <a:latin typeface="Arial" pitchFamily="34" charset="0"/>
                <a:cs typeface="Arial" pitchFamily="34" charset="0"/>
              </a:defRPr>
            </a:lvl6pPr>
            <a:lvl7pPr marL="3079974" indent="-236921" eaLnBrk="0" fontAlgn="base" hangingPunct="0">
              <a:spcBef>
                <a:spcPct val="0"/>
              </a:spcBef>
              <a:spcAft>
                <a:spcPct val="0"/>
              </a:spcAft>
              <a:defRPr b="1">
                <a:solidFill>
                  <a:schemeClr val="tx1"/>
                </a:solidFill>
                <a:latin typeface="Arial" pitchFamily="34" charset="0"/>
                <a:cs typeface="Arial" pitchFamily="34" charset="0"/>
              </a:defRPr>
            </a:lvl7pPr>
            <a:lvl8pPr marL="3553816" indent="-236921" eaLnBrk="0" fontAlgn="base" hangingPunct="0">
              <a:spcBef>
                <a:spcPct val="0"/>
              </a:spcBef>
              <a:spcAft>
                <a:spcPct val="0"/>
              </a:spcAft>
              <a:defRPr b="1">
                <a:solidFill>
                  <a:schemeClr val="tx1"/>
                </a:solidFill>
                <a:latin typeface="Arial" pitchFamily="34" charset="0"/>
                <a:cs typeface="Arial" pitchFamily="34" charset="0"/>
              </a:defRPr>
            </a:lvl8pPr>
            <a:lvl9pPr marL="4027658" indent="-236921"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C43249DA-D7CC-49B0-8A16-0418B101D881}" type="slidenum">
              <a:rPr lang="en-AU" smtClean="0"/>
              <a:pPr eaLnBrk="1" hangingPunct="1"/>
              <a:t>13</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Sprecher 2:</a:t>
            </a:r>
          </a:p>
          <a:p>
            <a:r>
              <a:rPr lang="de-DE" dirty="0" smtClean="0"/>
              <a:t>Die Betrachtung der</a:t>
            </a:r>
            <a:r>
              <a:rPr lang="de-DE" baseline="0" dirty="0" smtClean="0"/>
              <a:t> Nutzungsintensität und des </a:t>
            </a:r>
            <a:r>
              <a:rPr lang="de-DE" baseline="0" dirty="0" err="1" smtClean="0"/>
              <a:t>Involvements</a:t>
            </a:r>
            <a:r>
              <a:rPr lang="de-DE" baseline="0" dirty="0" smtClean="0"/>
              <a:t> zeigt deutliche Unterschiede zischen den Segmenten… </a:t>
            </a:r>
            <a:endParaRPr lang="de-DE" dirty="0"/>
          </a:p>
        </p:txBody>
      </p:sp>
      <p:sp>
        <p:nvSpPr>
          <p:cNvPr id="4" name="Foliennummernplatzhalter 3"/>
          <p:cNvSpPr>
            <a:spLocks noGrp="1"/>
          </p:cNvSpPr>
          <p:nvPr>
            <p:ph type="sldNum" sz="quarter" idx="10"/>
          </p:nvPr>
        </p:nvSpPr>
        <p:spPr/>
        <p:txBody>
          <a:bodyPr/>
          <a:lstStyle/>
          <a:p>
            <a:fld id="{30E7C2DE-163E-4935-94C0-184A253F2778}" type="slidenum">
              <a:rPr lang="de-DE" smtClean="0"/>
              <a:t>14</a:t>
            </a:fld>
            <a:endParaRPr lang="de-DE"/>
          </a:p>
        </p:txBody>
      </p:sp>
    </p:spTree>
    <p:extLst>
      <p:ext uri="{BB962C8B-B14F-4D97-AF65-F5344CB8AC3E}">
        <p14:creationId xmlns:p14="http://schemas.microsoft.com/office/powerpoint/2010/main" val="2690968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2.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5.xml"/><Relationship Id="rId5" Type="http://schemas.openxmlformats.org/officeDocument/2006/relationships/tags" Target="../tags/tag5.xml"/><Relationship Id="rId4" Type="http://schemas.openxmlformats.org/officeDocument/2006/relationships/tags" Target="../tags/tag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slideMaster" Target="../slideMasters/slideMaster5.xml"/><Relationship Id="rId5" Type="http://schemas.openxmlformats.org/officeDocument/2006/relationships/tags" Target="../tags/tag9.xml"/><Relationship Id="rId4" Type="http://schemas.openxmlformats.org/officeDocument/2006/relationships/tags" Target="../tags/tag8.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11.xml"/><Relationship Id="rId7" Type="http://schemas.openxmlformats.org/officeDocument/2006/relationships/oleObject" Target="../embeddings/oleObject3.bin"/><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slideMaster" Target="../slideMasters/slideMaster5.xml"/><Relationship Id="rId5" Type="http://schemas.openxmlformats.org/officeDocument/2006/relationships/tags" Target="../tags/tag13.xml"/><Relationship Id="rId4" Type="http://schemas.openxmlformats.org/officeDocument/2006/relationships/tags" Target="../tags/tag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with Property Layout">
    <p:spTree>
      <p:nvGrpSpPr>
        <p:cNvPr id="1" name=""/>
        <p:cNvGrpSpPr/>
        <p:nvPr/>
      </p:nvGrpSpPr>
      <p:grpSpPr>
        <a:xfrm>
          <a:off x="0" y="0"/>
          <a:ext cx="0" cy="0"/>
          <a:chOff x="0" y="0"/>
          <a:chExt cx="0" cy="0"/>
        </a:xfrm>
      </p:grpSpPr>
      <p:pic>
        <p:nvPicPr>
          <p:cNvPr id="7" name="Picture 6"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lstStyle/>
          <a:p>
            <a:r>
              <a:rPr lang="de-DE" smtClean="0"/>
              <a:t>Licht im Dschungel der Hypes</a:t>
            </a:r>
            <a:endParaRPr lang="de-DE"/>
          </a:p>
        </p:txBody>
      </p:sp>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r>
              <a:rPr lang="de-DE" smtClean="0"/>
              <a:t>Licht im Dschungel der Hypes</a:t>
            </a:r>
            <a:endParaRPr lang="de-DE"/>
          </a:p>
        </p:txBody>
      </p:sp>
    </p:spTree>
    <p:extLst>
      <p:ext uri="{BB962C8B-B14F-4D97-AF65-F5344CB8AC3E}">
        <p14:creationId xmlns:p14="http://schemas.microsoft.com/office/powerpoint/2010/main" val="29495489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lstStyle/>
          <a:p>
            <a:r>
              <a:rPr lang="de-DE" smtClean="0"/>
              <a:t>Licht im Dschungel der Hypes</a:t>
            </a:r>
            <a:endParaRPr lang="de-DE"/>
          </a:p>
        </p:txBody>
      </p:sp>
    </p:spTree>
    <p:extLst>
      <p:ext uri="{BB962C8B-B14F-4D97-AF65-F5344CB8AC3E}">
        <p14:creationId xmlns:p14="http://schemas.microsoft.com/office/powerpoint/2010/main" val="42795047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r>
              <a:rPr lang="de-DE" smtClean="0"/>
              <a:t>Licht im Dschungel der Hypes</a:t>
            </a:r>
            <a:endParaRPr lang="de-DE"/>
          </a:p>
        </p:txBody>
      </p:sp>
    </p:spTree>
    <p:extLst>
      <p:ext uri="{BB962C8B-B14F-4D97-AF65-F5344CB8AC3E}">
        <p14:creationId xmlns:p14="http://schemas.microsoft.com/office/powerpoint/2010/main" val="29088912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lstStyle/>
          <a:p>
            <a:r>
              <a:rPr lang="de-DE" smtClean="0"/>
              <a:t>Licht im Dschungel der Hypes</a:t>
            </a:r>
            <a:endParaRPr lang="de-DE"/>
          </a:p>
        </p:txBody>
      </p:sp>
    </p:spTree>
    <p:extLst>
      <p:ext uri="{BB962C8B-B14F-4D97-AF65-F5344CB8AC3E}">
        <p14:creationId xmlns:p14="http://schemas.microsoft.com/office/powerpoint/2010/main" val="13098929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r>
              <a:rPr lang="de-DE" smtClean="0"/>
              <a:t>Licht im Dschungel der Hypes</a:t>
            </a:r>
            <a:endParaRPr lang="de-DE"/>
          </a:p>
        </p:txBody>
      </p:sp>
    </p:spTree>
    <p:extLst>
      <p:ext uri="{BB962C8B-B14F-4D97-AF65-F5344CB8AC3E}">
        <p14:creationId xmlns:p14="http://schemas.microsoft.com/office/powerpoint/2010/main" val="6273250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77B9E48F-569F-48D6-99CF-0016F2ABA20E}" type="slidenum">
              <a:rPr lang="de-DE" smtClean="0"/>
              <a:t>‹Nr.›</a:t>
            </a:fld>
            <a:endParaRPr lang="de-DE"/>
          </a:p>
        </p:txBody>
      </p:sp>
      <p:sp>
        <p:nvSpPr>
          <p:cNvPr id="2" name="Title 1"/>
          <p:cNvSpPr>
            <a:spLocks noGrp="1"/>
          </p:cNvSpPr>
          <p:nvPr>
            <p:ph type="title"/>
          </p:nvPr>
        </p:nvSpPr>
        <p:spPr/>
        <p:txBody>
          <a:bodyPr>
            <a:noAutofit/>
          </a:bodyPr>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noAutofit/>
          </a:bodyPr>
          <a:lstStyle/>
          <a:p>
            <a:r>
              <a:rPr lang="de-DE" smtClean="0"/>
              <a:t>Licht im Dschungel der Hypes</a:t>
            </a:r>
            <a:endParaRPr lang="de-DE"/>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de-DE" smtClean="0"/>
              <a:t>Bild durch Klicken auf Symbol hinzufügen</a:t>
            </a:r>
            <a:endParaRPr lang="en-AU" dirty="0"/>
          </a:p>
        </p:txBody>
      </p:sp>
    </p:spTree>
    <p:extLst>
      <p:ext uri="{BB962C8B-B14F-4D97-AF65-F5344CB8AC3E}">
        <p14:creationId xmlns:p14="http://schemas.microsoft.com/office/powerpoint/2010/main" val="28777250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77B9E48F-569F-48D6-99CF-0016F2ABA20E}" type="slidenum">
              <a:rPr lang="de-DE" smtClean="0"/>
              <a:t>‹Nr.›</a:t>
            </a:fld>
            <a:endParaRPr lang="de-DE"/>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de-DE" smtClean="0"/>
              <a:t>Bild durch Klicken auf Symbol hinzufügen</a:t>
            </a:r>
            <a:endParaRPr lang="en-AU" dirty="0"/>
          </a:p>
        </p:txBody>
      </p:sp>
      <p:sp>
        <p:nvSpPr>
          <p:cNvPr id="4" name="Footer Placeholder 3"/>
          <p:cNvSpPr>
            <a:spLocks noGrp="1"/>
          </p:cNvSpPr>
          <p:nvPr>
            <p:ph type="ftr" sz="quarter" idx="20"/>
          </p:nvPr>
        </p:nvSpPr>
        <p:spPr/>
        <p:txBody>
          <a:bodyPr>
            <a:noAutofit/>
          </a:bodyPr>
          <a:lstStyle/>
          <a:p>
            <a:r>
              <a:rPr lang="de-DE" smtClean="0"/>
              <a:t>Licht im Dschungel der Hypes</a:t>
            </a:r>
            <a:endParaRPr lang="de-DE"/>
          </a:p>
        </p:txBody>
      </p:sp>
      <p:sp>
        <p:nvSpPr>
          <p:cNvPr id="8" name="Title 1"/>
          <p:cNvSpPr>
            <a:spLocks noGrp="1"/>
          </p:cNvSpPr>
          <p:nvPr>
            <p:ph type="title"/>
          </p:nvPr>
        </p:nvSpPr>
        <p:spPr>
          <a:xfrm>
            <a:off x="-1" y="2301945"/>
            <a:ext cx="5073651" cy="1638299"/>
          </a:xfrm>
        </p:spPr>
        <p:txBody>
          <a:bodyPr tIns="180000"/>
          <a:lstStyle/>
          <a:p>
            <a:r>
              <a:rPr lang="de-DE" smtClean="0"/>
              <a:t>Titelmasterformat durch Klicken bearbeiten</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30103987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Object - Grey Box">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10"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Object + title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de-DE" smtClean="0"/>
              <a:t>Textmasterformat bearbeiten</a:t>
            </a:r>
          </a:p>
        </p:txBody>
      </p:sp>
      <p:sp>
        <p:nvSpPr>
          <p:cNvPr id="10"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8"/>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r>
              <a:rPr lang="de-DE" smtClean="0"/>
              <a:t>Licht im Dschungel der Hypes</a:t>
            </a:r>
            <a:endParaRPr lang="de-DE"/>
          </a:p>
        </p:txBody>
      </p:sp>
    </p:spTree>
    <p:extLst>
      <p:ext uri="{BB962C8B-B14F-4D97-AF65-F5344CB8AC3E}">
        <p14:creationId xmlns:p14="http://schemas.microsoft.com/office/powerpoint/2010/main" val="34028573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Object+ title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de-DE" smtClean="0"/>
              <a:t>Textmasterformat bearbeiten</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de-DE" smtClean="0"/>
              <a:t>Textmasterformat bearbeiten</a:t>
            </a:r>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8"/>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iple Object -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9"/>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iple Object + Title -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4"/>
            <a:ext cx="3028950" cy="4161189"/>
          </a:xfrm>
        </p:spPr>
        <p:txBody>
          <a:bodyPr lIns="248400"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87173"/>
            <a:ext cx="3055620" cy="4161189"/>
          </a:xfrm>
        </p:spPr>
        <p:txBody>
          <a:bodyPr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de-DE" smtClean="0"/>
              <a:t>Textmasterformat bearbeiten</a:t>
            </a:r>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9"/>
          </p:nvPr>
        </p:nvSpPr>
        <p:spPr/>
        <p:txBody>
          <a:bodyPr/>
          <a:lstStyle/>
          <a:p>
            <a:pPr>
              <a:spcBef>
                <a:spcPct val="20000"/>
              </a:spcBef>
              <a:buFont typeface="Arial" pitchFamily="34" charset="0"/>
              <a:buNone/>
            </a:pPr>
            <a:r>
              <a:rPr lang="de-DE" smtClean="0"/>
              <a:t>Licht im Dschungel der Hypes</a:t>
            </a:r>
            <a:endParaRPr lang="en-AU" dirty="0" smtClean="0"/>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de-DE" smtClean="0"/>
              <a:t>Textmasterformat bearbeiten</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de-DE" smtClean="0"/>
              <a:t>Textmasterformat bearbeiten</a:t>
            </a:r>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800" b="0" baseline="0"/>
            </a:lvl1pPr>
            <a:lvl2pPr>
              <a:defRPr sz="600"/>
            </a:lvl2pPr>
            <a:lvl3pPr>
              <a:defRPr sz="600"/>
            </a:lvl3pPr>
            <a:lvl4pPr>
              <a:defRPr sz="600"/>
            </a:lvl4pPr>
            <a:lvl5pPr>
              <a:defRPr sz="600"/>
            </a:lvl5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19652955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de-DE" smtClean="0"/>
              <a:t>Textmasterformat bearbeiten</a:t>
            </a:r>
          </a:p>
        </p:txBody>
      </p:sp>
      <p:sp>
        <p:nvSpPr>
          <p:cNvPr id="10"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1038533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8"/>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35451434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ub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de-DE" smtClean="0"/>
              <a:t>Textmasterformat bearbeiten</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de-DE" smtClean="0"/>
              <a:t>Textmasterformat bearbeiten</a:t>
            </a:r>
          </a:p>
        </p:txBody>
      </p:sp>
      <p:sp>
        <p:nvSpPr>
          <p:cNvPr id="12" name="Text Placeholder 9"/>
          <p:cNvSpPr>
            <a:spLocks noGrp="1"/>
          </p:cNvSpPr>
          <p:nvPr>
            <p:ph type="body" sz="quarter" idx="17"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8"/>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21289500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iple Object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9"/>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27921111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iple Object + Title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3"/>
            <a:ext cx="3028950" cy="4161189"/>
          </a:xfrm>
        </p:spPr>
        <p:txBody>
          <a:bodyPr lIns="248400"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7" name="Content Placeholder 6"/>
          <p:cNvSpPr>
            <a:spLocks noGrp="1"/>
          </p:cNvSpPr>
          <p:nvPr>
            <p:ph sz="quarter" idx="11"/>
          </p:nvPr>
        </p:nvSpPr>
        <p:spPr>
          <a:xfrm>
            <a:off x="0" y="1787172"/>
            <a:ext cx="3055620" cy="4161189"/>
          </a:xfrm>
        </p:spPr>
        <p:txBody>
          <a:bodyPr tIns="0">
            <a:noAutofit/>
          </a:bodyPr>
          <a:lstStyle>
            <a:lvl1pPr>
              <a:defRPr b="1"/>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de-DE" smtClean="0"/>
              <a:t>Textmasterformat bearbeiten</a:t>
            </a:r>
          </a:p>
        </p:txBody>
      </p:sp>
      <p:sp>
        <p:nvSpPr>
          <p:cNvPr id="12" name="Text Placeholder 9"/>
          <p:cNvSpPr>
            <a:spLocks noGrp="1"/>
          </p:cNvSpPr>
          <p:nvPr>
            <p:ph type="body" sz="quarter" idx="18"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9"/>
          </p:nvPr>
        </p:nvSpPr>
        <p:spPr/>
        <p:txBody>
          <a:bodyPr/>
          <a:lstStyle/>
          <a:p>
            <a:pPr>
              <a:spcBef>
                <a:spcPct val="20000"/>
              </a:spcBef>
              <a:buFont typeface="Arial" pitchFamily="34" charset="0"/>
              <a:buNone/>
            </a:pPr>
            <a:r>
              <a:rPr lang="de-DE" smtClean="0"/>
              <a:t>Licht im Dschungel der Hypes</a:t>
            </a:r>
            <a:endParaRPr lang="en-AU" dirty="0" smtClean="0"/>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de-DE" smtClean="0"/>
              <a:t>Textmasterformat bearbeiten</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de-DE" smtClean="0"/>
              <a:t>Textmasterformat bearbeiten</a:t>
            </a:r>
          </a:p>
        </p:txBody>
      </p:sp>
    </p:spTree>
    <p:extLst>
      <p:ext uri="{BB962C8B-B14F-4D97-AF65-F5344CB8AC3E}">
        <p14:creationId xmlns:p14="http://schemas.microsoft.com/office/powerpoint/2010/main" val="145273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lstStyle/>
          <a:p>
            <a:r>
              <a:rPr lang="de-DE" smtClean="0"/>
              <a:t>Licht im Dschungel der Hypes</a:t>
            </a:r>
            <a:endParaRPr lang="de-DE"/>
          </a:p>
        </p:txBody>
      </p:sp>
    </p:spTree>
    <p:extLst>
      <p:ext uri="{BB962C8B-B14F-4D97-AF65-F5344CB8AC3E}">
        <p14:creationId xmlns:p14="http://schemas.microsoft.com/office/powerpoint/2010/main" val="1082339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18825039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2976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3662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p:txBody>
          <a:bodyPr/>
          <a:lstStyle>
            <a:lvl1pPr>
              <a:defRPr smtClean="0"/>
            </a:lvl1pPr>
          </a:lstStyle>
          <a:p>
            <a:pPr>
              <a:defRPr/>
            </a:pPr>
            <a:r>
              <a:rPr lang="de-DE" smtClean="0"/>
              <a:t>Licht im Dschungel der Hypes</a:t>
            </a:r>
            <a:endParaRPr/>
          </a:p>
        </p:txBody>
      </p:sp>
      <p:sp>
        <p:nvSpPr>
          <p:cNvPr id="4" name="Rectangle 6"/>
          <p:cNvSpPr>
            <a:spLocks noGrp="1" noChangeArrowheads="1"/>
          </p:cNvSpPr>
          <p:nvPr>
            <p:ph type="sldNum" sz="quarter" idx="11"/>
          </p:nvPr>
        </p:nvSpPr>
        <p:spPr/>
        <p:txBody>
          <a:bodyPr/>
          <a:lstStyle>
            <a:lvl1pPr>
              <a:defRPr/>
            </a:lvl1pPr>
          </a:lstStyle>
          <a:p>
            <a:pPr>
              <a:defRPr/>
            </a:pPr>
            <a:fld id="{8B3E8B0C-00D1-4842-A7BA-B23318A0C529}" type="slidenum">
              <a:rPr lang="en-AU"/>
              <a:pPr>
                <a:defRPr/>
              </a:pPr>
              <a:t>‹Nr.›</a:t>
            </a:fld>
            <a:endParaRPr lang="en-AU"/>
          </a:p>
        </p:txBody>
      </p:sp>
    </p:spTree>
    <p:extLst>
      <p:ext uri="{BB962C8B-B14F-4D97-AF65-F5344CB8AC3E}">
        <p14:creationId xmlns:p14="http://schemas.microsoft.com/office/powerpoint/2010/main" val="1509389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ngle Object - Grey Box">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1031841"/>
            <a:ext cx="9144000" cy="4906999"/>
          </a:xfrm>
        </p:spPr>
        <p:txBody>
          <a:bodyPr>
            <a:noAutofit/>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vert="horz" lIns="277117" tIns="223932" rIns="277117" bIns="0" rtlCol="0" anchor="t">
            <a:noAutofit/>
          </a:bodyPr>
          <a:lstStyle>
            <a:lvl1pPr>
              <a:defRPr lang="en-AU" dirty="0"/>
            </a:lvl1pPr>
          </a:lstStyle>
          <a:p>
            <a:pPr lvl="0"/>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10" y="6323837"/>
            <a:ext cx="505467" cy="272110"/>
          </a:xfrm>
        </p:spPr>
        <p:txBody>
          <a:bodyPr/>
          <a:lstStyle/>
          <a:p>
            <a:fld id="{9784CBA3-D598-4B1F-BAA3-EE14B5154290}" type="slidenum">
              <a:rPr lang="en-AU" smtClean="0"/>
              <a:pPr/>
              <a:t>‹Nr.›</a:t>
            </a:fld>
            <a:endParaRPr lang="en-AU" dirty="0"/>
          </a:p>
        </p:txBody>
      </p:sp>
      <p:sp>
        <p:nvSpPr>
          <p:cNvPr id="8" name="Footer Placeholder 3"/>
          <p:cNvSpPr>
            <a:spLocks noGrp="1"/>
          </p:cNvSpPr>
          <p:nvPr>
            <p:ph type="ftr" sz="quarter" idx="17"/>
          </p:nvPr>
        </p:nvSpPr>
        <p:spPr>
          <a:xfrm>
            <a:off x="785814" y="5946775"/>
            <a:ext cx="7555320" cy="377062"/>
          </a:xfrm>
        </p:spPr>
        <p:txBody>
          <a:bodyPr rIns="81272" bIns="40636">
            <a:noAutofit/>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3456066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79388" y="179388"/>
            <a:ext cx="8786812" cy="396875"/>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344488" y="1441450"/>
            <a:ext cx="8424862" cy="4516438"/>
          </a:xfrm>
        </p:spPr>
        <p:txBody>
          <a:bodyPr/>
          <a:lstStyle/>
          <a:p>
            <a:endParaRPr lang="de-DE"/>
          </a:p>
        </p:txBody>
      </p:sp>
    </p:spTree>
    <p:extLst>
      <p:ext uri="{BB962C8B-B14F-4D97-AF65-F5344CB8AC3E}">
        <p14:creationId xmlns:p14="http://schemas.microsoft.com/office/powerpoint/2010/main" val="1645639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‹Nr.›</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vert="horz" lIns="0" tIns="0" rIns="0" bIns="108000" rtlCol="0" anchor="b">
            <a:noAutofit/>
          </a:bodyPr>
          <a:lstStyle>
            <a:lvl1pPr>
              <a:defRPr lang="en-US" sz="800" b="0" baseline="0" dirty="0" smtClean="0"/>
            </a:lvl1pPr>
          </a:lstStyle>
          <a:p>
            <a:pPr lvl="0"/>
            <a:r>
              <a:rPr lang="en-US" dirty="0" smtClean="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en-AU" smtClean="0"/>
              <a:t>TNS Presentation Title</a:t>
            </a:r>
            <a:endParaRPr lang="en-AU" dirty="0" smtClean="0"/>
          </a:p>
        </p:txBody>
      </p:sp>
    </p:spTree>
    <p:extLst>
      <p:ext uri="{BB962C8B-B14F-4D97-AF65-F5344CB8AC3E}">
        <p14:creationId xmlns:p14="http://schemas.microsoft.com/office/powerpoint/2010/main" val="3633635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ctrTitle"/>
          </p:nvPr>
        </p:nvSpPr>
        <p:spPr>
          <a:xfrm>
            <a:off x="558800" y="479425"/>
            <a:ext cx="6469063" cy="307975"/>
          </a:xfrm>
        </p:spPr>
        <p:txBody>
          <a:bodyPr>
            <a:noAutofit/>
          </a:bodyPr>
          <a:lstStyle>
            <a:lvl1pPr>
              <a:defRPr sz="2000" b="1" spc="0" baseline="0">
                <a:solidFill>
                  <a:schemeClr val="tx1"/>
                </a:solidFill>
              </a:defRPr>
            </a:lvl1pPr>
          </a:lstStyle>
          <a:p>
            <a:r>
              <a:rPr lang="en-US" smtClean="0"/>
              <a:t>Click to edit Master title style</a:t>
            </a:r>
            <a:endParaRPr lang="en-GB" dirty="0"/>
          </a:p>
        </p:txBody>
      </p:sp>
      <p:sp>
        <p:nvSpPr>
          <p:cNvPr id="20483" name="Line 3"/>
          <p:cNvSpPr>
            <a:spLocks noChangeShapeType="1"/>
          </p:cNvSpPr>
          <p:nvPr userDrawn="1"/>
        </p:nvSpPr>
        <p:spPr bwMode="auto">
          <a:xfrm>
            <a:off x="539750" y="5786438"/>
            <a:ext cx="8112125" cy="0"/>
          </a:xfrm>
          <a:prstGeom prst="line">
            <a:avLst/>
          </a:prstGeom>
          <a:no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9"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10" name="Date Placeholder 3"/>
          <p:cNvSpPr txBox="1">
            <a:spLocks/>
          </p:cNvSpPr>
          <p:nvPr userDrawn="1"/>
        </p:nvSpPr>
        <p:spPr>
          <a:xfrm>
            <a:off x="7120872"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lgn="r">
              <a:defRPr/>
            </a:pPr>
            <a:r>
              <a:rPr lang="en-US" dirty="0" smtClean="0">
                <a:solidFill>
                  <a:srgbClr val="666666"/>
                </a:solidFill>
              </a:rPr>
              <a:t>© TNS 2011</a:t>
            </a:r>
          </a:p>
          <a:p>
            <a:pPr>
              <a:defRPr/>
            </a:pPr>
            <a:endParaRPr lang="en-GB" dirty="0">
              <a:solidFill>
                <a:srgbClr val="666666"/>
              </a:solidFill>
            </a:endParaRPr>
          </a:p>
        </p:txBody>
      </p:sp>
    </p:spTree>
    <p:extLst>
      <p:ext uri="{BB962C8B-B14F-4D97-AF65-F5344CB8AC3E}">
        <p14:creationId xmlns:p14="http://schemas.microsoft.com/office/powerpoint/2010/main" val="2091964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r>
              <a:rPr lang="de-DE" smtClean="0"/>
              <a:t>Licht im Dschungel der Hypes</a:t>
            </a:r>
            <a:endParaRPr lang="de-DE"/>
          </a:p>
        </p:txBody>
      </p:sp>
    </p:spTree>
    <p:extLst>
      <p:ext uri="{BB962C8B-B14F-4D97-AF65-F5344CB8AC3E}">
        <p14:creationId xmlns:p14="http://schemas.microsoft.com/office/powerpoint/2010/main" val="274855622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479424"/>
            <a:ext cx="8113712" cy="949326"/>
          </a:xfrm>
        </p:spPr>
        <p:txBody>
          <a:bodyPr/>
          <a:lstStyle/>
          <a:p>
            <a:r>
              <a:rPr lang="en-US" smtClean="0"/>
              <a:t>Click to edit Master title style</a:t>
            </a:r>
            <a:endParaRPr lang="en-GB"/>
          </a:p>
        </p:txBody>
      </p:sp>
      <p:sp>
        <p:nvSpPr>
          <p:cNvPr id="3" name="Content Placeholder 2"/>
          <p:cNvSpPr>
            <a:spLocks noGrp="1"/>
          </p:cNvSpPr>
          <p:nvPr>
            <p:ph idx="1"/>
          </p:nvPr>
        </p:nvSpPr>
        <p:spPr>
          <a:xfrm>
            <a:off x="550863" y="1611313"/>
            <a:ext cx="8113712" cy="386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tx1"/>
                </a:solidFill>
              </a:defRPr>
            </a:lvl1pPr>
          </a:lstStyle>
          <a:p>
            <a:fld id="{72A3BA6A-3AA7-43B2-9331-1EC9DD741CDF}" type="slidenum">
              <a:rPr lang="en-GB" smtClean="0">
                <a:solidFill>
                  <a:srgbClr val="666666"/>
                </a:solidFill>
              </a:rPr>
              <a:pPr/>
              <a:t>‹Nr.›</a:t>
            </a:fld>
            <a:endParaRPr lang="en-GB" dirty="0">
              <a:solidFill>
                <a:srgbClr val="666666"/>
              </a:solidFill>
            </a:endParaRPr>
          </a:p>
        </p:txBody>
      </p:sp>
      <p:sp>
        <p:nvSpPr>
          <p:cNvPr id="11"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18"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srgbClr val="666666"/>
                </a:solidFill>
              </a:rPr>
              <a:t>Digital Life</a:t>
            </a:r>
            <a:r>
              <a:rPr lang="en-US" dirty="0" smtClean="0">
                <a:solidFill>
                  <a:srgbClr val="666666"/>
                </a:solidFill>
              </a:rPr>
              <a:t/>
            </a:r>
            <a:br>
              <a:rPr lang="en-US" dirty="0" smtClean="0">
                <a:solidFill>
                  <a:srgbClr val="666666"/>
                </a:solidFill>
              </a:rPr>
            </a:br>
            <a:r>
              <a:rPr lang="en-US" dirty="0" smtClean="0">
                <a:solidFill>
                  <a:srgbClr val="666666"/>
                </a:solidFill>
              </a:rPr>
              <a:t>© TNS 2011</a:t>
            </a:r>
          </a:p>
          <a:p>
            <a:pPr>
              <a:defRPr/>
            </a:pPr>
            <a:endParaRPr lang="en-GB" dirty="0">
              <a:solidFill>
                <a:srgbClr val="666666"/>
              </a:solidFill>
            </a:endParaRPr>
          </a:p>
        </p:txBody>
      </p:sp>
    </p:spTree>
    <p:extLst>
      <p:ext uri="{BB962C8B-B14F-4D97-AF65-F5344CB8AC3E}">
        <p14:creationId xmlns:p14="http://schemas.microsoft.com/office/powerpoint/2010/main" val="41343464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rgbClr val="333D66"/>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171428845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12995254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Divider Slide">
    <p:bg>
      <p:bgPr>
        <a:solidFill>
          <a:schemeClr val="accent4"/>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22169726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rgbClr val="DF5126"/>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4480270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Divider Slide">
    <p:bg>
      <p:bgPr>
        <a:solidFill>
          <a:schemeClr val="accent3"/>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39094987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Divider Slide">
    <p:bg>
      <p:bgPr>
        <a:solidFill>
          <a:srgbClr val="4097B2"/>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60297056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Divider Slide">
    <p:bg>
      <p:bgPr>
        <a:solidFill>
          <a:srgbClr val="4655A5"/>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17795599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rgbClr val="674385"/>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241280854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Divider Slide">
    <p:bg>
      <p:bgPr>
        <a:solidFill>
          <a:srgbClr val="3A8836"/>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5938" y="2205318"/>
            <a:ext cx="6511925" cy="1694329"/>
          </a:xfrm>
        </p:spPr>
        <p:txBody>
          <a:bodyPr anchor="ctr" anchorCtr="0">
            <a:noAutofit/>
          </a:bodyPr>
          <a:lstStyle>
            <a:lvl1pPr>
              <a:defRPr sz="2000" b="1" spc="0" baseline="0">
                <a:solidFill>
                  <a:schemeClr val="bg1"/>
                </a:solidFill>
              </a:defRPr>
            </a:lvl1pPr>
          </a:lstStyle>
          <a:p>
            <a:r>
              <a:rPr lang="en-US" smtClean="0"/>
              <a:t>Click to edit Master title style</a:t>
            </a:r>
            <a:endParaRPr lang="en-GB" dirty="0"/>
          </a:p>
        </p:txBody>
      </p:sp>
      <p:sp>
        <p:nvSpPr>
          <p:cNvPr id="14" name="Line 3"/>
          <p:cNvSpPr>
            <a:spLocks noChangeShapeType="1"/>
          </p:cNvSpPr>
          <p:nvPr userDrawn="1"/>
        </p:nvSpPr>
        <p:spPr bwMode="auto">
          <a:xfrm>
            <a:off x="539750" y="6092825"/>
            <a:ext cx="8112125" cy="0"/>
          </a:xfrm>
          <a:prstGeom prst="line">
            <a:avLst/>
          </a:prstGeom>
          <a:noFill/>
          <a:ln w="635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bg1"/>
                </a:solidFill>
              </a:defRPr>
            </a:lvl1pPr>
          </a:lstStyle>
          <a:p>
            <a:fld id="{72A3BA6A-3AA7-43B2-9331-1EC9DD741CDF}" type="slidenum">
              <a:rPr lang="en-GB" smtClean="0">
                <a:solidFill>
                  <a:prstClr val="white"/>
                </a:solidFill>
              </a:rPr>
              <a:pPr/>
              <a:t>‹Nr.›</a:t>
            </a:fld>
            <a:endParaRPr lang="en-GB" dirty="0">
              <a:solidFill>
                <a:prstClr val="white"/>
              </a:solidFill>
            </a:endParaRPr>
          </a:p>
        </p:txBody>
      </p:sp>
      <p:sp>
        <p:nvSpPr>
          <p:cNvPr id="16"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prstClr val="white"/>
                </a:solidFill>
              </a:rPr>
              <a:t>Digital Life</a:t>
            </a:r>
            <a:r>
              <a:rPr lang="en-US" dirty="0" smtClean="0">
                <a:solidFill>
                  <a:prstClr val="white"/>
                </a:solidFill>
              </a:rPr>
              <a:t/>
            </a:r>
            <a:br>
              <a:rPr lang="en-US" dirty="0" smtClean="0">
                <a:solidFill>
                  <a:prstClr val="white"/>
                </a:solidFill>
              </a:rPr>
            </a:br>
            <a:r>
              <a:rPr lang="en-US" dirty="0" smtClean="0">
                <a:solidFill>
                  <a:prstClr val="white"/>
                </a:solidFill>
              </a:rPr>
              <a:t>© TNS 2011</a:t>
            </a:r>
          </a:p>
          <a:p>
            <a:pPr>
              <a:defRPr/>
            </a:pPr>
            <a:endParaRPr lang="en-GB" dirty="0">
              <a:solidFill>
                <a:prstClr val="white"/>
              </a:solidFill>
            </a:endParaRPr>
          </a:p>
        </p:txBody>
      </p:sp>
    </p:spTree>
    <p:extLst>
      <p:ext uri="{BB962C8B-B14F-4D97-AF65-F5344CB8AC3E}">
        <p14:creationId xmlns:p14="http://schemas.microsoft.com/office/powerpoint/2010/main" val="3297805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lstStyle/>
          <a:p>
            <a:r>
              <a:rPr lang="de-DE" smtClean="0"/>
              <a:t>Licht im Dschungel der Hypes</a:t>
            </a:r>
            <a:endParaRPr lang="de-DE"/>
          </a:p>
        </p:txBody>
      </p:sp>
    </p:spTree>
    <p:extLst>
      <p:ext uri="{BB962C8B-B14F-4D97-AF65-F5344CB8AC3E}">
        <p14:creationId xmlns:p14="http://schemas.microsoft.com/office/powerpoint/2010/main" val="37530052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479424"/>
            <a:ext cx="6500812" cy="949326"/>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47687" y="1611313"/>
            <a:ext cx="3924000" cy="4356100"/>
          </a:xfrm>
        </p:spPr>
        <p:txBody>
          <a:bodyPr vert="horz" lIns="0" tIns="0" rIns="0" bIns="0" rtlCol="0">
            <a:noAutofit/>
          </a:bodyPr>
          <a:lstStyle>
            <a:lvl1pPr algn="l" defTabSz="914400" rtl="0" eaLnBrk="1" latinLnBrk="0" hangingPunct="1">
              <a:spcBef>
                <a:spcPct val="20000"/>
              </a:spcBef>
              <a:defRPr lang="en-US" sz="1600" b="1" kern="1200" smtClean="0">
                <a:solidFill>
                  <a:schemeClr val="tx1"/>
                </a:solidFill>
                <a:latin typeface="+mn-lt"/>
                <a:ea typeface="+mn-ea"/>
                <a:cs typeface="+mn-cs"/>
              </a:defRPr>
            </a:lvl1pPr>
            <a:lvl2pPr algn="l" defTabSz="914400" rtl="0" eaLnBrk="1" latinLnBrk="0" hangingPunct="1">
              <a:spcBef>
                <a:spcPct val="20000"/>
              </a:spcBef>
              <a:defRPr lang="en-US" sz="1600" b="0" kern="1200" smtClean="0">
                <a:solidFill>
                  <a:schemeClr val="tx1"/>
                </a:solidFill>
                <a:latin typeface="+mn-lt"/>
                <a:ea typeface="+mn-ea"/>
                <a:cs typeface="+mn-cs"/>
              </a:defRPr>
            </a:lvl2pPr>
            <a:lvl3pPr algn="l" defTabSz="914400" rtl="0" eaLnBrk="1" latinLnBrk="0" hangingPunct="1">
              <a:spcBef>
                <a:spcPct val="20000"/>
              </a:spcBef>
              <a:defRPr lang="en-US" sz="1600" b="0" kern="1200" smtClean="0">
                <a:solidFill>
                  <a:schemeClr val="tx1"/>
                </a:solidFill>
                <a:latin typeface="+mn-lt"/>
                <a:ea typeface="+mn-ea"/>
                <a:cs typeface="+mn-cs"/>
              </a:defRPr>
            </a:lvl3pPr>
            <a:lvl4pPr algn="l" defTabSz="914400" rtl="0" eaLnBrk="1" latinLnBrk="0" hangingPunct="1">
              <a:spcBef>
                <a:spcPct val="20000"/>
              </a:spcBef>
              <a:defRPr lang="en-US" sz="1600" b="0" kern="1200" smtClean="0">
                <a:solidFill>
                  <a:schemeClr val="tx1"/>
                </a:solidFill>
                <a:latin typeface="+mn-lt"/>
                <a:ea typeface="+mn-ea"/>
                <a:cs typeface="+mn-cs"/>
              </a:defRPr>
            </a:lvl4pPr>
            <a:lvl5pPr algn="l" defTabSz="914400" rtl="0" eaLnBrk="1" latinLnBrk="0" hangingPunct="1">
              <a:spcBef>
                <a:spcPct val="20000"/>
              </a:spcBef>
              <a:defRPr lang="en-GB" sz="1600" b="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40575" y="1611313"/>
            <a:ext cx="3924000" cy="4356100"/>
          </a:xfrm>
        </p:spPr>
        <p:txBody>
          <a:bodyPr vert="horz" lIns="0" tIns="0" rIns="0" bIns="0" rtlCol="0">
            <a:noAutofit/>
          </a:bodyPr>
          <a:lstStyle>
            <a:lvl1pPr algn="l" defTabSz="914400" rtl="0" eaLnBrk="1" latinLnBrk="0" hangingPunct="1">
              <a:spcBef>
                <a:spcPct val="20000"/>
              </a:spcBef>
              <a:defRPr lang="en-US" sz="1600" b="1" kern="1200" smtClean="0">
                <a:solidFill>
                  <a:schemeClr val="tx1"/>
                </a:solidFill>
                <a:latin typeface="+mn-lt"/>
                <a:ea typeface="+mn-ea"/>
                <a:cs typeface="+mn-cs"/>
              </a:defRPr>
            </a:lvl1pPr>
            <a:lvl2pPr algn="l" defTabSz="914400" rtl="0" eaLnBrk="1" latinLnBrk="0" hangingPunct="1">
              <a:spcBef>
                <a:spcPct val="20000"/>
              </a:spcBef>
              <a:defRPr lang="en-US" sz="1600" b="0" kern="1200" smtClean="0">
                <a:solidFill>
                  <a:schemeClr val="tx1"/>
                </a:solidFill>
                <a:latin typeface="+mn-lt"/>
                <a:ea typeface="+mn-ea"/>
                <a:cs typeface="+mn-cs"/>
              </a:defRPr>
            </a:lvl2pPr>
            <a:lvl3pPr algn="l" defTabSz="914400" rtl="0" eaLnBrk="1" latinLnBrk="0" hangingPunct="1">
              <a:spcBef>
                <a:spcPct val="20000"/>
              </a:spcBef>
              <a:defRPr lang="en-US" sz="1600" b="0" kern="1200" smtClean="0">
                <a:solidFill>
                  <a:schemeClr val="tx1"/>
                </a:solidFill>
                <a:latin typeface="+mn-lt"/>
                <a:ea typeface="+mn-ea"/>
                <a:cs typeface="+mn-cs"/>
              </a:defRPr>
            </a:lvl3pPr>
            <a:lvl4pPr algn="l" defTabSz="914400" rtl="0" eaLnBrk="1" latinLnBrk="0" hangingPunct="1">
              <a:spcBef>
                <a:spcPct val="20000"/>
              </a:spcBef>
              <a:defRPr lang="en-US" sz="1600" b="0" kern="1200" smtClean="0">
                <a:solidFill>
                  <a:schemeClr val="tx1"/>
                </a:solidFill>
                <a:latin typeface="+mn-lt"/>
                <a:ea typeface="+mn-ea"/>
                <a:cs typeface="+mn-cs"/>
              </a:defRPr>
            </a:lvl4pPr>
            <a:lvl5pPr algn="l" defTabSz="914400" rtl="0" eaLnBrk="1" latinLnBrk="0" hangingPunct="1">
              <a:spcBef>
                <a:spcPct val="20000"/>
              </a:spcBef>
              <a:defRPr lang="en-GB" sz="1600" b="0" kern="1200" dirty="0" smtClean="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tx1"/>
                </a:solidFill>
              </a:defRPr>
            </a:lvl1pPr>
          </a:lstStyle>
          <a:p>
            <a:fld id="{72A3BA6A-3AA7-43B2-9331-1EC9DD741CDF}" type="slidenum">
              <a:rPr lang="en-GB" smtClean="0">
                <a:solidFill>
                  <a:srgbClr val="666666"/>
                </a:solidFill>
              </a:rPr>
              <a:pPr/>
              <a:t>‹Nr.›</a:t>
            </a:fld>
            <a:endParaRPr lang="en-GB" dirty="0">
              <a:solidFill>
                <a:srgbClr val="666666"/>
              </a:solidFill>
            </a:endParaRPr>
          </a:p>
        </p:txBody>
      </p:sp>
      <p:sp>
        <p:nvSpPr>
          <p:cNvPr id="14"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15"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srgbClr val="666666"/>
                </a:solidFill>
              </a:rPr>
              <a:t>Digital Life</a:t>
            </a:r>
            <a:r>
              <a:rPr lang="en-US" dirty="0" smtClean="0">
                <a:solidFill>
                  <a:srgbClr val="666666"/>
                </a:solidFill>
              </a:rPr>
              <a:t/>
            </a:r>
            <a:br>
              <a:rPr lang="en-US" dirty="0" smtClean="0">
                <a:solidFill>
                  <a:srgbClr val="666666"/>
                </a:solidFill>
              </a:rPr>
            </a:br>
            <a:r>
              <a:rPr lang="en-US" dirty="0" smtClean="0">
                <a:solidFill>
                  <a:srgbClr val="666666"/>
                </a:solidFill>
              </a:rPr>
              <a:t>© TNS 2011</a:t>
            </a:r>
          </a:p>
          <a:p>
            <a:pPr>
              <a:defRPr/>
            </a:pPr>
            <a:endParaRPr lang="en-GB" dirty="0">
              <a:solidFill>
                <a:srgbClr val="666666"/>
              </a:solidFill>
            </a:endParaRPr>
          </a:p>
        </p:txBody>
      </p:sp>
      <p:pic>
        <p:nvPicPr>
          <p:cNvPr id="16" name="Picture 15" descr="digital_life_map2.png"/>
          <p:cNvPicPr>
            <a:picLocks noChangeAspect="1"/>
          </p:cNvPicPr>
          <p:nvPr userDrawn="1"/>
        </p:nvPicPr>
        <p:blipFill>
          <a:blip r:embed="rId2" cstate="print"/>
          <a:srcRect l="5142" t="17481" r="4808" b="14910"/>
          <a:stretch>
            <a:fillRect/>
          </a:stretch>
        </p:blipFill>
        <p:spPr>
          <a:xfrm>
            <a:off x="6659622" y="62735"/>
            <a:ext cx="2403699" cy="1353689"/>
          </a:xfrm>
          <a:prstGeom prst="rect">
            <a:avLst/>
          </a:prstGeom>
        </p:spPr>
      </p:pic>
    </p:spTree>
    <p:extLst>
      <p:ext uri="{BB962C8B-B14F-4D97-AF65-F5344CB8AC3E}">
        <p14:creationId xmlns:p14="http://schemas.microsoft.com/office/powerpoint/2010/main" val="295823654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tx1"/>
                </a:solidFill>
              </a:defRPr>
            </a:lvl1pPr>
          </a:lstStyle>
          <a:p>
            <a:fld id="{72A3BA6A-3AA7-43B2-9331-1EC9DD741CDF}" type="slidenum">
              <a:rPr lang="en-GB" smtClean="0">
                <a:solidFill>
                  <a:srgbClr val="666666"/>
                </a:solidFill>
              </a:rPr>
              <a:pPr/>
              <a:t>‹Nr.›</a:t>
            </a:fld>
            <a:endParaRPr lang="en-GB" dirty="0">
              <a:solidFill>
                <a:srgbClr val="666666"/>
              </a:solidFill>
            </a:endParaRPr>
          </a:p>
        </p:txBody>
      </p:sp>
      <p:sp>
        <p:nvSpPr>
          <p:cNvPr id="10"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15"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srgbClr val="666666"/>
                </a:solidFill>
              </a:rPr>
              <a:t>Digital Life</a:t>
            </a:r>
            <a:r>
              <a:rPr lang="en-US" dirty="0" smtClean="0">
                <a:solidFill>
                  <a:srgbClr val="666666"/>
                </a:solidFill>
              </a:rPr>
              <a:t/>
            </a:r>
            <a:br>
              <a:rPr lang="en-US" dirty="0" smtClean="0">
                <a:solidFill>
                  <a:srgbClr val="666666"/>
                </a:solidFill>
              </a:rPr>
            </a:br>
            <a:r>
              <a:rPr lang="en-US" dirty="0" smtClean="0">
                <a:solidFill>
                  <a:srgbClr val="666666"/>
                </a:solidFill>
              </a:rPr>
              <a:t>© TNS 2011</a:t>
            </a:r>
          </a:p>
          <a:p>
            <a:pPr>
              <a:defRPr/>
            </a:pPr>
            <a:endParaRPr lang="en-GB" dirty="0">
              <a:solidFill>
                <a:srgbClr val="666666"/>
              </a:solidFill>
            </a:endParaRPr>
          </a:p>
        </p:txBody>
      </p:sp>
    </p:spTree>
    <p:extLst>
      <p:ext uri="{BB962C8B-B14F-4D97-AF65-F5344CB8AC3E}">
        <p14:creationId xmlns:p14="http://schemas.microsoft.com/office/powerpoint/2010/main" val="361811593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tx1"/>
                </a:solidFill>
              </a:defRPr>
            </a:lvl1pPr>
          </a:lstStyle>
          <a:p>
            <a:fld id="{72A3BA6A-3AA7-43B2-9331-1EC9DD741CDF}" type="slidenum">
              <a:rPr lang="en-GB" smtClean="0">
                <a:solidFill>
                  <a:srgbClr val="666666"/>
                </a:solidFill>
              </a:rPr>
              <a:pPr/>
              <a:t>‹Nr.›</a:t>
            </a:fld>
            <a:endParaRPr lang="en-GB" dirty="0">
              <a:solidFill>
                <a:srgbClr val="666666"/>
              </a:solidFill>
            </a:endParaRPr>
          </a:p>
        </p:txBody>
      </p:sp>
      <p:sp>
        <p:nvSpPr>
          <p:cNvPr id="10"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15"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srgbClr val="666666"/>
                </a:solidFill>
              </a:rPr>
              <a:t>Digital Life</a:t>
            </a:r>
            <a:r>
              <a:rPr lang="en-US" dirty="0" smtClean="0">
                <a:solidFill>
                  <a:srgbClr val="666666"/>
                </a:solidFill>
              </a:rPr>
              <a:t/>
            </a:r>
            <a:br>
              <a:rPr lang="en-US" dirty="0" smtClean="0">
                <a:solidFill>
                  <a:srgbClr val="666666"/>
                </a:solidFill>
              </a:rPr>
            </a:br>
            <a:r>
              <a:rPr lang="en-US" dirty="0" smtClean="0">
                <a:solidFill>
                  <a:srgbClr val="666666"/>
                </a:solidFill>
              </a:rPr>
              <a:t>© TNS 2011</a:t>
            </a:r>
          </a:p>
          <a:p>
            <a:pPr>
              <a:defRPr/>
            </a:pPr>
            <a:endParaRPr lang="en-GB" dirty="0">
              <a:solidFill>
                <a:srgbClr val="666666"/>
              </a:solidFill>
            </a:endParaRPr>
          </a:p>
        </p:txBody>
      </p:sp>
    </p:spTree>
    <p:extLst>
      <p:ext uri="{BB962C8B-B14F-4D97-AF65-F5344CB8AC3E}">
        <p14:creationId xmlns:p14="http://schemas.microsoft.com/office/powerpoint/2010/main" val="165992288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tx1"/>
                </a:solidFill>
              </a:defRPr>
            </a:lvl1pPr>
          </a:lstStyle>
          <a:p>
            <a:fld id="{72A3BA6A-3AA7-43B2-9331-1EC9DD741CDF}" type="slidenum">
              <a:rPr lang="en-GB" smtClean="0">
                <a:solidFill>
                  <a:srgbClr val="666666"/>
                </a:solidFill>
              </a:rPr>
              <a:pPr/>
              <a:t>‹Nr.›</a:t>
            </a:fld>
            <a:endParaRPr lang="en-GB" dirty="0">
              <a:solidFill>
                <a:srgbClr val="666666"/>
              </a:solidFill>
            </a:endParaRPr>
          </a:p>
        </p:txBody>
      </p:sp>
      <p:sp>
        <p:nvSpPr>
          <p:cNvPr id="11"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12"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srgbClr val="666666"/>
                </a:solidFill>
              </a:rPr>
              <a:t>Digital Life</a:t>
            </a:r>
            <a:r>
              <a:rPr lang="en-US" dirty="0" smtClean="0">
                <a:solidFill>
                  <a:srgbClr val="666666"/>
                </a:solidFill>
              </a:rPr>
              <a:t/>
            </a:r>
            <a:br>
              <a:rPr lang="en-US" dirty="0" smtClean="0">
                <a:solidFill>
                  <a:srgbClr val="666666"/>
                </a:solidFill>
              </a:rPr>
            </a:br>
            <a:r>
              <a:rPr lang="en-US" dirty="0" smtClean="0">
                <a:solidFill>
                  <a:srgbClr val="666666"/>
                </a:solidFill>
              </a:rPr>
              <a:t>© TNS 2011</a:t>
            </a:r>
          </a:p>
          <a:p>
            <a:pPr>
              <a:defRPr/>
            </a:pPr>
            <a:endParaRPr lang="en-GB" dirty="0">
              <a:solidFill>
                <a:srgbClr val="666666"/>
              </a:solidFill>
            </a:endParaRPr>
          </a:p>
        </p:txBody>
      </p:sp>
      <p:sp>
        <p:nvSpPr>
          <p:cNvPr id="7" name="Title 1"/>
          <p:cNvSpPr>
            <a:spLocks noGrp="1"/>
          </p:cNvSpPr>
          <p:nvPr>
            <p:ph type="title"/>
          </p:nvPr>
        </p:nvSpPr>
        <p:spPr>
          <a:xfrm>
            <a:off x="550863" y="479424"/>
            <a:ext cx="8113712" cy="949326"/>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92222287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Gui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Guides</a:t>
            </a:r>
            <a:endParaRPr lang="en-GB" dirty="0"/>
          </a:p>
        </p:txBody>
      </p:sp>
      <p:grpSp>
        <p:nvGrpSpPr>
          <p:cNvPr id="10" name="Group 9"/>
          <p:cNvGrpSpPr/>
          <p:nvPr userDrawn="1"/>
        </p:nvGrpSpPr>
        <p:grpSpPr>
          <a:xfrm>
            <a:off x="551329" y="1665289"/>
            <a:ext cx="8108577" cy="3783012"/>
            <a:chOff x="442229" y="-142190"/>
            <a:chExt cx="8259542" cy="7282578"/>
          </a:xfrm>
        </p:grpSpPr>
        <p:sp>
          <p:nvSpPr>
            <p:cNvPr id="11" name="Text Placeholder 2"/>
            <p:cNvSpPr txBox="1">
              <a:spLocks/>
            </p:cNvSpPr>
            <p:nvPr userDrawn="1"/>
          </p:nvSpPr>
          <p:spPr>
            <a:xfrm>
              <a:off x="442229" y="-142190"/>
              <a:ext cx="1545972" cy="7282578"/>
            </a:xfrm>
            <a:prstGeom prst="rect">
              <a:avLst/>
            </a:prstGeom>
            <a:ln w="3175">
              <a:solidFill>
                <a:schemeClr val="bg1">
                  <a:lumMod val="85000"/>
                </a:schemeClr>
              </a:solidFill>
            </a:ln>
          </p:spPr>
          <p:txBody>
            <a:bodyPr vert="horz" numCol="1" spcCol="180000"/>
            <a:lstStyle>
              <a:lvl1pPr marL="0" marR="0" indent="0" algn="l" defTabSz="457200" rtl="0" eaLnBrk="1" fontAlgn="auto" latinLnBrk="0" hangingPunct="1">
                <a:lnSpc>
                  <a:spcPct val="100000"/>
                </a:lnSpc>
                <a:spcBef>
                  <a:spcPct val="20000"/>
                </a:spcBef>
                <a:spcAft>
                  <a:spcPts val="0"/>
                </a:spcAft>
                <a:buClrTx/>
                <a:buSzTx/>
                <a:buFontTx/>
                <a:buNone/>
                <a:tabLst/>
                <a:defRPr sz="1000" baseline="0">
                  <a:solidFill>
                    <a:srgbClr val="7F7F7F"/>
                  </a:solidFill>
                  <a:latin typeface="Verdana"/>
                </a:defRPr>
              </a:lvl1pPr>
            </a:lstStyle>
            <a:p>
              <a:pPr>
                <a:defRPr/>
              </a:pPr>
              <a:endParaRPr lang="en-GB" b="1" dirty="0" smtClean="0"/>
            </a:p>
            <a:p>
              <a:pPr>
                <a:defRPr/>
              </a:pPr>
              <a:endParaRPr lang="en-GB" b="1" dirty="0" smtClean="0"/>
            </a:p>
          </p:txBody>
        </p:sp>
        <p:sp>
          <p:nvSpPr>
            <p:cNvPr id="12" name="Text Placeholder 2"/>
            <p:cNvSpPr txBox="1">
              <a:spLocks/>
            </p:cNvSpPr>
            <p:nvPr userDrawn="1"/>
          </p:nvSpPr>
          <p:spPr>
            <a:xfrm>
              <a:off x="2126415" y="-142190"/>
              <a:ext cx="1545972" cy="7282578"/>
            </a:xfrm>
            <a:prstGeom prst="rect">
              <a:avLst/>
            </a:prstGeom>
            <a:ln w="3175">
              <a:solidFill>
                <a:schemeClr val="bg1">
                  <a:lumMod val="85000"/>
                </a:schemeClr>
              </a:solidFill>
            </a:ln>
          </p:spPr>
          <p:txBody>
            <a:bodyPr vert="horz" numCol="1" spcCol="180000"/>
            <a:lstStyle>
              <a:lvl1pPr marL="0" marR="0" indent="0" algn="l" defTabSz="457200" rtl="0" eaLnBrk="1" fontAlgn="auto" latinLnBrk="0" hangingPunct="1">
                <a:lnSpc>
                  <a:spcPct val="100000"/>
                </a:lnSpc>
                <a:spcBef>
                  <a:spcPct val="20000"/>
                </a:spcBef>
                <a:spcAft>
                  <a:spcPts val="0"/>
                </a:spcAft>
                <a:buClrTx/>
                <a:buSzTx/>
                <a:buFontTx/>
                <a:buNone/>
                <a:tabLst/>
                <a:defRPr sz="1000" baseline="0">
                  <a:solidFill>
                    <a:srgbClr val="7F7F7F"/>
                  </a:solidFill>
                  <a:latin typeface="Verdana"/>
                </a:defRPr>
              </a:lvl1pPr>
            </a:lstStyle>
            <a:p>
              <a:pPr>
                <a:defRPr/>
              </a:pPr>
              <a:endParaRPr lang="en-GB" b="1" dirty="0" smtClean="0"/>
            </a:p>
            <a:p>
              <a:pPr>
                <a:defRPr/>
              </a:pPr>
              <a:endParaRPr lang="en-GB" b="1" dirty="0" smtClean="0"/>
            </a:p>
          </p:txBody>
        </p:sp>
        <p:sp>
          <p:nvSpPr>
            <p:cNvPr id="13" name="Text Placeholder 2"/>
            <p:cNvSpPr txBox="1">
              <a:spLocks/>
            </p:cNvSpPr>
            <p:nvPr userDrawn="1"/>
          </p:nvSpPr>
          <p:spPr>
            <a:xfrm>
              <a:off x="3800279" y="-142190"/>
              <a:ext cx="1545972" cy="7282578"/>
            </a:xfrm>
            <a:prstGeom prst="rect">
              <a:avLst/>
            </a:prstGeom>
            <a:ln w="3175">
              <a:solidFill>
                <a:schemeClr val="bg1">
                  <a:lumMod val="85000"/>
                </a:schemeClr>
              </a:solidFill>
            </a:ln>
          </p:spPr>
          <p:txBody>
            <a:bodyPr vert="horz" numCol="1" spcCol="180000"/>
            <a:lstStyle>
              <a:lvl1pPr marL="0" marR="0" indent="0" algn="l" defTabSz="457200" rtl="0" eaLnBrk="1" fontAlgn="auto" latinLnBrk="0" hangingPunct="1">
                <a:lnSpc>
                  <a:spcPct val="100000"/>
                </a:lnSpc>
                <a:spcBef>
                  <a:spcPct val="20000"/>
                </a:spcBef>
                <a:spcAft>
                  <a:spcPts val="0"/>
                </a:spcAft>
                <a:buClrTx/>
                <a:buSzTx/>
                <a:buFontTx/>
                <a:buNone/>
                <a:tabLst/>
                <a:defRPr sz="1000" baseline="0">
                  <a:solidFill>
                    <a:srgbClr val="7F7F7F"/>
                  </a:solidFill>
                  <a:latin typeface="Verdana"/>
                </a:defRPr>
              </a:lvl1pPr>
            </a:lstStyle>
            <a:p>
              <a:pPr>
                <a:defRPr/>
              </a:pPr>
              <a:endParaRPr lang="en-GB" b="1" dirty="0" smtClean="0"/>
            </a:p>
            <a:p>
              <a:pPr>
                <a:defRPr/>
              </a:pPr>
              <a:endParaRPr lang="en-GB" b="1" dirty="0" smtClean="0"/>
            </a:p>
          </p:txBody>
        </p:sp>
        <p:sp>
          <p:nvSpPr>
            <p:cNvPr id="14" name="Text Placeholder 2"/>
            <p:cNvSpPr txBox="1">
              <a:spLocks/>
            </p:cNvSpPr>
            <p:nvPr userDrawn="1"/>
          </p:nvSpPr>
          <p:spPr>
            <a:xfrm>
              <a:off x="5483573" y="-142190"/>
              <a:ext cx="1545972" cy="7282578"/>
            </a:xfrm>
            <a:prstGeom prst="rect">
              <a:avLst/>
            </a:prstGeom>
            <a:ln w="3175">
              <a:solidFill>
                <a:schemeClr val="bg1">
                  <a:lumMod val="85000"/>
                </a:schemeClr>
              </a:solidFill>
            </a:ln>
          </p:spPr>
          <p:txBody>
            <a:bodyPr vert="horz" numCol="1" spcCol="180000"/>
            <a:lstStyle>
              <a:lvl1pPr marL="0" marR="0" indent="0" algn="l" defTabSz="457200" rtl="0" eaLnBrk="1" fontAlgn="auto" latinLnBrk="0" hangingPunct="1">
                <a:lnSpc>
                  <a:spcPct val="100000"/>
                </a:lnSpc>
                <a:spcBef>
                  <a:spcPct val="20000"/>
                </a:spcBef>
                <a:spcAft>
                  <a:spcPts val="0"/>
                </a:spcAft>
                <a:buClrTx/>
                <a:buSzTx/>
                <a:buFontTx/>
                <a:buNone/>
                <a:tabLst/>
                <a:defRPr sz="1000" baseline="0">
                  <a:solidFill>
                    <a:srgbClr val="7F7F7F"/>
                  </a:solidFill>
                  <a:latin typeface="Verdana"/>
                </a:defRPr>
              </a:lvl1pPr>
            </a:lstStyle>
            <a:p>
              <a:pPr>
                <a:defRPr/>
              </a:pPr>
              <a:endParaRPr lang="en-GB" b="1" dirty="0" smtClean="0"/>
            </a:p>
            <a:p>
              <a:pPr>
                <a:defRPr/>
              </a:pPr>
              <a:endParaRPr lang="en-GB" b="1" dirty="0" smtClean="0"/>
            </a:p>
          </p:txBody>
        </p:sp>
        <p:sp>
          <p:nvSpPr>
            <p:cNvPr id="18" name="Text Placeholder 2"/>
            <p:cNvSpPr txBox="1">
              <a:spLocks/>
            </p:cNvSpPr>
            <p:nvPr userDrawn="1"/>
          </p:nvSpPr>
          <p:spPr>
            <a:xfrm>
              <a:off x="7155799" y="-142190"/>
              <a:ext cx="1545972" cy="7282578"/>
            </a:xfrm>
            <a:prstGeom prst="rect">
              <a:avLst/>
            </a:prstGeom>
            <a:ln w="3175">
              <a:solidFill>
                <a:schemeClr val="bg1">
                  <a:lumMod val="85000"/>
                </a:schemeClr>
              </a:solidFill>
            </a:ln>
          </p:spPr>
          <p:txBody>
            <a:bodyPr vert="horz" numCol="1" spcCol="180000"/>
            <a:lstStyle>
              <a:lvl1pPr marL="0" marR="0" indent="0" algn="l" defTabSz="457200" rtl="0" eaLnBrk="1" fontAlgn="auto" latinLnBrk="0" hangingPunct="1">
                <a:lnSpc>
                  <a:spcPct val="100000"/>
                </a:lnSpc>
                <a:spcBef>
                  <a:spcPct val="20000"/>
                </a:spcBef>
                <a:spcAft>
                  <a:spcPts val="0"/>
                </a:spcAft>
                <a:buClrTx/>
                <a:buSzTx/>
                <a:buFontTx/>
                <a:buNone/>
                <a:tabLst/>
                <a:defRPr sz="1000" baseline="0">
                  <a:solidFill>
                    <a:srgbClr val="7F7F7F"/>
                  </a:solidFill>
                  <a:latin typeface="Verdana"/>
                </a:defRPr>
              </a:lvl1pPr>
            </a:lstStyle>
            <a:p>
              <a:pPr>
                <a:defRPr/>
              </a:pPr>
              <a:endParaRPr lang="en-GB" b="1" dirty="0" smtClean="0"/>
            </a:p>
            <a:p>
              <a:pPr>
                <a:defRPr/>
              </a:pPr>
              <a:endParaRPr lang="en-GB" b="1" dirty="0" smtClean="0"/>
            </a:p>
          </p:txBody>
        </p:sp>
      </p:grpSp>
      <p:sp>
        <p:nvSpPr>
          <p:cNvPr id="16"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tx1"/>
                </a:solidFill>
              </a:defRPr>
            </a:lvl1pPr>
          </a:lstStyle>
          <a:p>
            <a:fld id="{72A3BA6A-3AA7-43B2-9331-1EC9DD741CDF}" type="slidenum">
              <a:rPr lang="en-GB" smtClean="0">
                <a:solidFill>
                  <a:srgbClr val="666666"/>
                </a:solidFill>
              </a:rPr>
              <a:pPr/>
              <a:t>‹Nr.›</a:t>
            </a:fld>
            <a:endParaRPr lang="en-GB" dirty="0">
              <a:solidFill>
                <a:srgbClr val="666666"/>
              </a:solidFill>
            </a:endParaRPr>
          </a:p>
        </p:txBody>
      </p:sp>
      <p:sp>
        <p:nvSpPr>
          <p:cNvPr id="17"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GB">
              <a:solidFill>
                <a:srgbClr val="666666"/>
              </a:solidFill>
            </a:endParaRPr>
          </a:p>
        </p:txBody>
      </p:sp>
      <p:sp>
        <p:nvSpPr>
          <p:cNvPr id="19" name="Date Placeholder 3"/>
          <p:cNvSpPr txBox="1">
            <a:spLocks/>
          </p:cNvSpPr>
          <p:nvPr userDrawn="1"/>
        </p:nvSpPr>
        <p:spPr>
          <a:xfrm>
            <a:off x="5525154" y="6204935"/>
            <a:ext cx="1530070" cy="411017"/>
          </a:xfrm>
          <a:prstGeom prst="rect">
            <a:avLst/>
          </a:prstGeom>
        </p:spPr>
        <p:txBody>
          <a:bodyPr vert="horz" wrap="square" lIns="0" tIns="0" rIns="0" bIns="0" rtlCol="0" anchor="t" anchorCtr="0">
            <a:noAutofit/>
          </a:bodyPr>
          <a:lstStyle>
            <a:lvl1pPr algn="l">
              <a:defRPr sz="900">
                <a:solidFill>
                  <a:schemeClr val="tx1"/>
                </a:solidFill>
              </a:defRPr>
            </a:lvl1pPr>
          </a:lstStyle>
          <a:p>
            <a:pPr>
              <a:defRPr/>
            </a:pPr>
            <a:r>
              <a:rPr lang="en-US" sz="1400" dirty="0" smtClean="0">
                <a:solidFill>
                  <a:srgbClr val="666666"/>
                </a:solidFill>
              </a:rPr>
              <a:t>Digital Life</a:t>
            </a:r>
            <a:r>
              <a:rPr lang="en-US" dirty="0" smtClean="0">
                <a:solidFill>
                  <a:srgbClr val="666666"/>
                </a:solidFill>
              </a:rPr>
              <a:t/>
            </a:r>
            <a:br>
              <a:rPr lang="en-US" dirty="0" smtClean="0">
                <a:solidFill>
                  <a:srgbClr val="666666"/>
                </a:solidFill>
              </a:rPr>
            </a:br>
            <a:r>
              <a:rPr lang="en-US" dirty="0" smtClean="0">
                <a:solidFill>
                  <a:srgbClr val="666666"/>
                </a:solidFill>
              </a:rPr>
              <a:t>© TNS 2011</a:t>
            </a:r>
          </a:p>
          <a:p>
            <a:pPr>
              <a:defRPr/>
            </a:pPr>
            <a:endParaRPr lang="en-GB" dirty="0">
              <a:solidFill>
                <a:srgbClr val="666666"/>
              </a:solidFill>
            </a:endParaRPr>
          </a:p>
        </p:txBody>
      </p:sp>
    </p:spTree>
    <p:extLst>
      <p:ext uri="{BB962C8B-B14F-4D97-AF65-F5344CB8AC3E}">
        <p14:creationId xmlns:p14="http://schemas.microsoft.com/office/powerpoint/2010/main" val="6268529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0" y="0"/>
            <a:ext cx="9144000" cy="485775"/>
          </a:xfrm>
          <a:prstGeom prst="rect">
            <a:avLst/>
          </a:prstGeom>
          <a:solidFill>
            <a:srgbClr val="ED1B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de-DE">
              <a:solidFill>
                <a:srgbClr val="CC0000"/>
              </a:solidFill>
              <a:cs typeface="Arial" charset="0"/>
            </a:endParaRPr>
          </a:p>
        </p:txBody>
      </p:sp>
      <p:sp>
        <p:nvSpPr>
          <p:cNvPr id="7" name="Rectangle 33"/>
          <p:cNvSpPr>
            <a:spLocks noChangeArrowheads="1"/>
          </p:cNvSpPr>
          <p:nvPr userDrawn="1"/>
        </p:nvSpPr>
        <p:spPr bwMode="auto">
          <a:xfrm>
            <a:off x="0" y="0"/>
            <a:ext cx="9144000" cy="485775"/>
          </a:xfrm>
          <a:prstGeom prst="rect">
            <a:avLst/>
          </a:prstGeom>
          <a:noFill/>
          <a:ln w="9525">
            <a:solidFill>
              <a:srgbClr val="ED1B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357188" fontAlgn="base">
              <a:spcBef>
                <a:spcPct val="0"/>
              </a:spcBef>
              <a:spcAft>
                <a:spcPct val="0"/>
              </a:spcAft>
            </a:pPr>
            <a:r>
              <a:rPr lang="de-DE" sz="1600" b="1" dirty="0">
                <a:solidFill>
                  <a:srgbClr val="FFFFFF"/>
                </a:solidFill>
                <a:cs typeface="Arial" charset="0"/>
              </a:rPr>
              <a:t>Pressekonferenz </a:t>
            </a:r>
            <a:r>
              <a:rPr lang="de-DE" sz="1600" b="1" dirty="0" smtClean="0">
                <a:solidFill>
                  <a:srgbClr val="FFFFFF"/>
                </a:solidFill>
                <a:cs typeface="Arial" charset="0"/>
              </a:rPr>
              <a:t>Mobiles Internet, 23. Februar 2012, </a:t>
            </a:r>
            <a:r>
              <a:rPr lang="de-DE" sz="1600" b="1" dirty="0">
                <a:solidFill>
                  <a:srgbClr val="FFFFFF"/>
                </a:solidFill>
                <a:cs typeface="Arial" charset="0"/>
              </a:rPr>
              <a:t>Berlin</a:t>
            </a:r>
          </a:p>
        </p:txBody>
      </p:sp>
      <p:pic>
        <p:nvPicPr>
          <p:cNvPr id="9" name="Picture 11" descr="C:\Users\Daniel\Desktop\Desktop\Dokumente\Pressearbeit allgemein\D21-Logos\InitiativeD2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94000" y="754063"/>
            <a:ext cx="3460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6" name="Rectangle 34"/>
          <p:cNvSpPr>
            <a:spLocks noGrp="1" noChangeArrowheads="1"/>
          </p:cNvSpPr>
          <p:nvPr>
            <p:ph type="subTitle" sz="quarter" idx="1"/>
          </p:nvPr>
        </p:nvSpPr>
        <p:spPr>
          <a:xfrm>
            <a:off x="344488" y="3424238"/>
            <a:ext cx="8437562" cy="2214562"/>
          </a:xfrm>
        </p:spPr>
        <p:txBody>
          <a:bodyPr lIns="91440" tIns="45720" rIns="91440" bIns="45720"/>
          <a:lstStyle>
            <a:lvl1pPr marL="0" indent="0">
              <a:spcBef>
                <a:spcPct val="20000"/>
              </a:spcBef>
              <a:buFontTx/>
              <a:buNone/>
              <a:defRPr sz="2400" b="1">
                <a:solidFill>
                  <a:srgbClr val="ADBBC4"/>
                </a:solidFill>
              </a:defRPr>
            </a:lvl1pPr>
          </a:lstStyle>
          <a:p>
            <a:r>
              <a:rPr lang="de-DE" dirty="0"/>
              <a:t>Autor</a:t>
            </a:r>
          </a:p>
        </p:txBody>
      </p:sp>
      <p:sp>
        <p:nvSpPr>
          <p:cNvPr id="8223" name="Rectangle 31"/>
          <p:cNvSpPr>
            <a:spLocks noGrp="1" noChangeArrowheads="1"/>
          </p:cNvSpPr>
          <p:nvPr>
            <p:ph type="ctrTitle" sz="quarter"/>
          </p:nvPr>
        </p:nvSpPr>
        <p:spPr>
          <a:xfrm>
            <a:off x="349250" y="2416175"/>
            <a:ext cx="8424863" cy="1011238"/>
          </a:xfrm>
        </p:spPr>
        <p:txBody>
          <a:bodyPr/>
          <a:lstStyle>
            <a:lvl1pPr>
              <a:buFontTx/>
              <a:buNone/>
              <a:defRPr sz="2800">
                <a:solidFill>
                  <a:srgbClr val="ADBBC4"/>
                </a:solidFill>
              </a:defRPr>
            </a:lvl1pPr>
          </a:lstStyle>
          <a:p>
            <a:r>
              <a:rPr lang="de-DE"/>
              <a:t>Titel</a:t>
            </a:r>
          </a:p>
        </p:txBody>
      </p:sp>
      <p:pic>
        <p:nvPicPr>
          <p:cNvPr id="77827" name="Picture 3" descr="G:\clients_6209\InitiativeD21\09.126521_NOA 2012\Huawei\60 Reporting\62 Bericht\JPEGs\Titel.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9760" t="34476" r="31450" b="61275"/>
          <a:stretch/>
        </p:blipFill>
        <p:spPr bwMode="auto">
          <a:xfrm>
            <a:off x="1635932" y="1281113"/>
            <a:ext cx="5891993" cy="725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1"/>
          <p:cNvSpPr txBox="1">
            <a:spLocks noChangeArrowheads="1"/>
          </p:cNvSpPr>
          <p:nvPr userDrawn="1"/>
        </p:nvSpPr>
        <p:spPr bwMode="auto">
          <a:xfrm>
            <a:off x="2168525" y="4878388"/>
            <a:ext cx="48260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fontAlgn="base" hangingPunct="1">
              <a:spcBef>
                <a:spcPct val="50000"/>
              </a:spcBef>
              <a:spcAft>
                <a:spcPct val="0"/>
              </a:spcAft>
            </a:pPr>
            <a:r>
              <a:rPr lang="de-DE" sz="1300" b="1" dirty="0">
                <a:solidFill>
                  <a:srgbClr val="000000"/>
                </a:solidFill>
                <a:cs typeface="Arial" charset="0"/>
              </a:rPr>
              <a:t>Mit freundlicher Unterstützung von</a:t>
            </a:r>
          </a:p>
        </p:txBody>
      </p:sp>
      <p:pic>
        <p:nvPicPr>
          <p:cNvPr id="11"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91299" y="5622686"/>
            <a:ext cx="2876156" cy="7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6561137" y="5329116"/>
            <a:ext cx="1933575" cy="12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4" descr="G:\clients_6209\InitiativeD21\09.126521_NOA 2012\Huawei\60 Reporting\62 Bericht\JPEGs\Titel.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t="42390" b="49295"/>
          <a:stretch/>
        </p:blipFill>
        <p:spPr bwMode="auto">
          <a:xfrm>
            <a:off x="0" y="4457700"/>
            <a:ext cx="9232899"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9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04417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5558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2438" y="1666875"/>
            <a:ext cx="3173412"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78250" y="1666875"/>
            <a:ext cx="3173413"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06723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5418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r>
              <a:rPr lang="de-DE" smtClean="0"/>
              <a:t>Licht im Dschungel der Hypes</a:t>
            </a:r>
            <a:endParaRPr lang="de-DE"/>
          </a:p>
        </p:txBody>
      </p:sp>
    </p:spTree>
    <p:extLst>
      <p:ext uri="{BB962C8B-B14F-4D97-AF65-F5344CB8AC3E}">
        <p14:creationId xmlns:p14="http://schemas.microsoft.com/office/powerpoint/2010/main" val="27918639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95666981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20461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73388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850409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96865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51663" y="530225"/>
            <a:ext cx="2192337" cy="51863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69888" y="530225"/>
            <a:ext cx="6429375" cy="51863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6742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35_Title and Content">
    <p:spTree>
      <p:nvGrpSpPr>
        <p:cNvPr id="1" name=""/>
        <p:cNvGrpSpPr/>
        <p:nvPr/>
      </p:nvGrpSpPr>
      <p:grpSpPr>
        <a:xfrm>
          <a:off x="0" y="0"/>
          <a:ext cx="0" cy="0"/>
          <a:chOff x="0" y="0"/>
          <a:chExt cx="0" cy="0"/>
        </a:xfrm>
      </p:grpSpPr>
      <p:sp>
        <p:nvSpPr>
          <p:cNvPr id="5" name="Line 3"/>
          <p:cNvSpPr>
            <a:spLocks noChangeShapeType="1"/>
          </p:cNvSpPr>
          <p:nvPr userDrawn="1"/>
        </p:nvSpPr>
        <p:spPr bwMode="auto">
          <a:xfrm>
            <a:off x="539750" y="6092825"/>
            <a:ext cx="8112125" cy="0"/>
          </a:xfrm>
          <a:prstGeom prst="line">
            <a:avLst/>
          </a:prstGeom>
          <a:noFill/>
          <a:ln w="6350">
            <a:solidFill>
              <a:schemeClr val="tx1"/>
            </a:solidFill>
            <a:round/>
            <a:headEnd/>
            <a:tailEnd/>
          </a:ln>
          <a:effectLst/>
        </p:spPr>
        <p:txBody>
          <a:bodyPr/>
          <a:lstStyle/>
          <a:p>
            <a:pPr>
              <a:defRPr/>
            </a:pPr>
            <a:endParaRPr lang="en-GB" sz="1000">
              <a:solidFill>
                <a:srgbClr val="000000"/>
              </a:solidFill>
              <a:cs typeface="Arial" charset="0"/>
            </a:endParaRPr>
          </a:p>
        </p:txBody>
      </p:sp>
      <p:sp>
        <p:nvSpPr>
          <p:cNvPr id="2" name="Title 1"/>
          <p:cNvSpPr>
            <a:spLocks noGrp="1"/>
          </p:cNvSpPr>
          <p:nvPr>
            <p:ph type="title"/>
          </p:nvPr>
        </p:nvSpPr>
        <p:spPr>
          <a:xfrm>
            <a:off x="550863" y="479424"/>
            <a:ext cx="8113712" cy="949326"/>
          </a:xfrm>
        </p:spPr>
        <p:txBody>
          <a:bodyPr/>
          <a:lstStyle/>
          <a:p>
            <a:r>
              <a:rPr lang="en-US" smtClean="0"/>
              <a:t>Click to edit Master title style</a:t>
            </a:r>
            <a:endParaRPr lang="en-GB"/>
          </a:p>
        </p:txBody>
      </p:sp>
      <p:sp>
        <p:nvSpPr>
          <p:cNvPr id="3" name="Content Placeholder 2"/>
          <p:cNvSpPr>
            <a:spLocks noGrp="1"/>
          </p:cNvSpPr>
          <p:nvPr>
            <p:ph idx="1"/>
          </p:nvPr>
        </p:nvSpPr>
        <p:spPr>
          <a:xfrm>
            <a:off x="550863" y="1611313"/>
            <a:ext cx="8113712" cy="386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11"/>
          </p:nvPr>
        </p:nvSpPr>
        <p:spPr>
          <a:xfrm>
            <a:off x="8664575" y="6524625"/>
            <a:ext cx="479425" cy="138113"/>
          </a:xfrm>
          <a:prstGeom prst="rect">
            <a:avLst/>
          </a:prstGeom>
        </p:spPr>
        <p:txBody>
          <a:bodyPr/>
          <a:lstStyle>
            <a:lvl1pPr algn="ctr" fontAlgn="auto">
              <a:spcBef>
                <a:spcPts val="0"/>
              </a:spcBef>
              <a:spcAft>
                <a:spcPts val="0"/>
              </a:spcAft>
              <a:defRPr sz="900">
                <a:solidFill>
                  <a:schemeClr val="tx1"/>
                </a:solidFill>
                <a:latin typeface="+mn-lt"/>
                <a:cs typeface="+mn-cs"/>
              </a:defRPr>
            </a:lvl1pPr>
          </a:lstStyle>
          <a:p>
            <a:pPr>
              <a:defRPr/>
            </a:pPr>
            <a:fld id="{031AD05D-AD75-49B0-AD77-57602864D29E}"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018796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41"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8" name="Rechteck 7"/>
          <p:cNvSpPr/>
          <p:nvPr userDrawn="1">
            <p:custDataLst>
              <p:tags r:id="rId4"/>
            </p:custDataLst>
          </p:nvPr>
        </p:nvSpPr>
        <p:spPr>
          <a:xfrm>
            <a:off x="179512" y="188640"/>
            <a:ext cx="8784976" cy="6480720"/>
          </a:xfrm>
          <a:prstGeom prst="rect">
            <a:avLst/>
          </a:prstGeom>
          <a:solidFill>
            <a:srgbClr val="B6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678349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79388" y="179388"/>
            <a:ext cx="8786812" cy="396875"/>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334963" y="1441450"/>
            <a:ext cx="8424862" cy="4516438"/>
          </a:xfrm>
        </p:spPr>
        <p:txBody>
          <a:bodyPr/>
          <a:lstStyle/>
          <a:p>
            <a:endParaRPr lang="de-DE"/>
          </a:p>
        </p:txBody>
      </p:sp>
    </p:spTree>
    <p:extLst>
      <p:ext uri="{BB962C8B-B14F-4D97-AF65-F5344CB8AC3E}">
        <p14:creationId xmlns:p14="http://schemas.microsoft.com/office/powerpoint/2010/main" val="27039190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855" y="179349"/>
            <a:ext cx="8786672" cy="577874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7655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lstStyle/>
          <a:p>
            <a:r>
              <a:rPr lang="de-DE" smtClean="0"/>
              <a:t>Licht im Dschungel der Hypes</a:t>
            </a:r>
            <a:endParaRPr lang="de-DE"/>
          </a:p>
        </p:txBody>
      </p:sp>
    </p:spTree>
    <p:extLst>
      <p:ext uri="{BB962C8B-B14F-4D97-AF65-F5344CB8AC3E}">
        <p14:creationId xmlns:p14="http://schemas.microsoft.com/office/powerpoint/2010/main" val="41298090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ed Blank Slide">
    <p:spTree>
      <p:nvGrpSpPr>
        <p:cNvPr id="1" name=""/>
        <p:cNvGrpSpPr/>
        <p:nvPr/>
      </p:nvGrpSpPr>
      <p:grpSpPr>
        <a:xfrm>
          <a:off x="0" y="0"/>
          <a:ext cx="0" cy="0"/>
          <a:chOff x="0" y="0"/>
          <a:chExt cx="0" cy="0"/>
        </a:xfrm>
      </p:grpSpPr>
      <p:sp>
        <p:nvSpPr>
          <p:cNvPr id="5" name="Titel 1"/>
          <p:cNvSpPr>
            <a:spLocks noGrp="1"/>
          </p:cNvSpPr>
          <p:nvPr>
            <p:ph type="title"/>
          </p:nvPr>
        </p:nvSpPr>
        <p:spPr>
          <a:xfrm>
            <a:off x="179855" y="179347"/>
            <a:ext cx="8786672" cy="400110"/>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211948174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65"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3000">
              <a:solidFill>
                <a:srgbClr val="FFFFFF"/>
              </a:solidFill>
            </a:endParaRPr>
          </a:p>
        </p:txBody>
      </p:sp>
      <p:sp>
        <p:nvSpPr>
          <p:cNvPr id="8" name="Rechteck 7"/>
          <p:cNvSpPr/>
          <p:nvPr userDrawn="1">
            <p:custDataLst>
              <p:tags r:id="rId4"/>
            </p:custDataLst>
          </p:nvPr>
        </p:nvSpPr>
        <p:spPr>
          <a:xfrm>
            <a:off x="179512" y="188640"/>
            <a:ext cx="8784976" cy="6480720"/>
          </a:xfrm>
          <a:prstGeom prst="rect">
            <a:avLst/>
          </a:prstGeom>
          <a:solidFill>
            <a:srgbClr val="F0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3000">
              <a:solidFill>
                <a:srgbClr val="FFFFFF"/>
              </a:solidFill>
            </a:endParaRPr>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879018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Abschnitts-Titelfolie">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89"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hteck 10"/>
          <p:cNvSpPr/>
          <p:nvPr userDrawn="1">
            <p:custDataLst>
              <p:tags r:id="rId3"/>
            </p:custDataLst>
          </p:nvPr>
        </p:nvSpPr>
        <p:spPr>
          <a:xfrm>
            <a:off x="0" y="-2738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3000">
              <a:solidFill>
                <a:srgbClr val="FFFFFF"/>
              </a:solidFill>
            </a:endParaRPr>
          </a:p>
        </p:txBody>
      </p:sp>
      <p:sp>
        <p:nvSpPr>
          <p:cNvPr id="8" name="Rechteck 7"/>
          <p:cNvSpPr/>
          <p:nvPr userDrawn="1">
            <p:custDataLst>
              <p:tags r:id="rId4"/>
            </p:custDataLst>
          </p:nvPr>
        </p:nvSpPr>
        <p:spPr>
          <a:xfrm>
            <a:off x="179512" y="188640"/>
            <a:ext cx="8784976" cy="6480720"/>
          </a:xfrm>
          <a:prstGeom prst="rect">
            <a:avLst/>
          </a:prstGeom>
          <a:solidFill>
            <a:srgbClr val="809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3000">
              <a:solidFill>
                <a:srgbClr val="FFFFFF"/>
              </a:solidFill>
            </a:endParaRPr>
          </a:p>
        </p:txBody>
      </p:sp>
      <p:sp>
        <p:nvSpPr>
          <p:cNvPr id="9" name="Titel 1"/>
          <p:cNvSpPr>
            <a:spLocks noGrp="1"/>
          </p:cNvSpPr>
          <p:nvPr>
            <p:ph type="ctrTitle"/>
            <p:custDataLst>
              <p:tags r:id="rId5"/>
            </p:custDataLst>
          </p:nvPr>
        </p:nvSpPr>
        <p:spPr>
          <a:xfrm>
            <a:off x="511175" y="4869160"/>
            <a:ext cx="4032250" cy="1512590"/>
          </a:xfrm>
        </p:spPr>
        <p:txBody>
          <a:bodyPr lIns="36000" tIns="0" anchor="b">
            <a:normAutofit/>
          </a:bodyPr>
          <a:lstStyle>
            <a:lvl1pPr algn="l">
              <a:defRPr sz="2700" b="1">
                <a:solidFill>
                  <a:schemeClr val="bg1"/>
                </a:solidFill>
                <a:latin typeface="Sylfaen" pitchFamily="18" charset="0"/>
                <a:ea typeface="Cambria Math" pitchFamily="18"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0348373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9951011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99507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9964684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2438" y="1666875"/>
            <a:ext cx="3173412"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78250" y="1666875"/>
            <a:ext cx="3173413"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83323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5773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20752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49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de-DE" smtClean="0"/>
              <a:t>Titelmasterformat durch Klicken bearbeiten</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
        <p:nvSpPr>
          <p:cNvPr id="4" name="Footer Placeholder 3"/>
          <p:cNvSpPr>
            <a:spLocks noGrp="1"/>
          </p:cNvSpPr>
          <p:nvPr>
            <p:ph type="ftr" sz="quarter" idx="20"/>
          </p:nvPr>
        </p:nvSpPr>
        <p:spPr/>
        <p:txBody>
          <a:bodyPr/>
          <a:lstStyle/>
          <a:p>
            <a:r>
              <a:rPr lang="de-DE" smtClean="0"/>
              <a:t>Licht im Dschungel der Hypes</a:t>
            </a:r>
            <a:endParaRPr lang="de-DE"/>
          </a:p>
        </p:txBody>
      </p:sp>
    </p:spTree>
    <p:extLst>
      <p:ext uri="{BB962C8B-B14F-4D97-AF65-F5344CB8AC3E}">
        <p14:creationId xmlns:p14="http://schemas.microsoft.com/office/powerpoint/2010/main" val="256768344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4524482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1897781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619210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51663" y="530225"/>
            <a:ext cx="2192337" cy="51863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69888" y="530225"/>
            <a:ext cx="6429375" cy="51863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84602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9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479424"/>
            <a:ext cx="8113712" cy="949326"/>
          </a:xfrm>
        </p:spPr>
        <p:txBody>
          <a:bodyPr/>
          <a:lstStyle/>
          <a:p>
            <a:r>
              <a:rPr lang="en-US" smtClean="0"/>
              <a:t>Click to edit Master title style</a:t>
            </a:r>
            <a:endParaRPr lang="en-GB"/>
          </a:p>
        </p:txBody>
      </p:sp>
      <p:sp>
        <p:nvSpPr>
          <p:cNvPr id="3" name="Content Placeholder 2"/>
          <p:cNvSpPr>
            <a:spLocks noGrp="1"/>
          </p:cNvSpPr>
          <p:nvPr>
            <p:ph idx="1"/>
          </p:nvPr>
        </p:nvSpPr>
        <p:spPr>
          <a:xfrm>
            <a:off x="550863" y="1611313"/>
            <a:ext cx="8113712" cy="386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a:xfrm>
            <a:off x="8664575" y="6524625"/>
            <a:ext cx="479425" cy="138113"/>
          </a:xfrm>
          <a:prstGeom prst="rect">
            <a:avLst/>
          </a:prstGeom>
        </p:spPr>
        <p:txBody>
          <a:bodyPr/>
          <a:lstStyle>
            <a:lvl1pPr algn="ctr" fontAlgn="auto">
              <a:spcBef>
                <a:spcPts val="0"/>
              </a:spcBef>
              <a:spcAft>
                <a:spcPts val="0"/>
              </a:spcAft>
              <a:defRPr sz="900">
                <a:solidFill>
                  <a:schemeClr val="tx1"/>
                </a:solidFill>
                <a:latin typeface="+mn-lt"/>
                <a:cs typeface="+mn-cs"/>
              </a:defRPr>
            </a:lvl1pPr>
          </a:lstStyle>
          <a:p>
            <a:pPr>
              <a:defRPr/>
            </a:pPr>
            <a:fld id="{83854AB6-40BF-48EB-9745-D45D0C6A1B4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22098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de-DE" smtClean="0"/>
              <a:t>Titelmasterformat durch Klicken bearbeiten</a:t>
            </a:r>
            <a:endParaRPr lang="en-AU" dirty="0"/>
          </a:p>
        </p:txBody>
      </p:sp>
      <p:sp>
        <p:nvSpPr>
          <p:cNvPr id="4" name="Footer Placeholder 3"/>
          <p:cNvSpPr>
            <a:spLocks noGrp="1"/>
          </p:cNvSpPr>
          <p:nvPr>
            <p:ph type="ftr" sz="quarter" idx="11"/>
          </p:nvPr>
        </p:nvSpPr>
        <p:spPr/>
        <p:txBody>
          <a:bodyPr/>
          <a:lstStyle/>
          <a:p>
            <a:r>
              <a:rPr lang="de-DE" smtClean="0"/>
              <a:t>Licht im Dschungel der Hypes</a:t>
            </a:r>
            <a:endParaRPr lang="de-DE"/>
          </a:p>
        </p:txBody>
      </p:sp>
    </p:spTree>
    <p:extLst>
      <p:ext uri="{BB962C8B-B14F-4D97-AF65-F5344CB8AC3E}">
        <p14:creationId xmlns:p14="http://schemas.microsoft.com/office/powerpoint/2010/main" val="19092235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12.jpe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1.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18.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7.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 name="Footer Placeholder 70"/>
          <p:cNvSpPr>
            <a:spLocks noGrp="1"/>
          </p:cNvSpPr>
          <p:nvPr>
            <p:ph type="ftr" sz="quarter" idx="3"/>
          </p:nvPr>
        </p:nvSpPr>
        <p:spPr bwMode="gray">
          <a:xfrm>
            <a:off x="785814" y="6156199"/>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r>
              <a:rPr lang="de-DE" smtClean="0"/>
              <a:t>Licht im Dschungel der Hypes</a:t>
            </a:r>
            <a:endParaRPr lang="de-DE"/>
          </a:p>
        </p:txBody>
      </p:sp>
      <p:sp>
        <p:nvSpPr>
          <p:cNvPr id="77" name="TextBox 76"/>
          <p:cNvSpPr txBox="1"/>
          <p:nvPr/>
        </p:nvSpPr>
        <p:spPr bwMode="gray">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mn-lt"/>
              </a:rPr>
              <a:t>©TNS 2012</a:t>
            </a:r>
            <a:endParaRPr lang="en-AU" sz="750" b="0" dirty="0">
              <a:solidFill>
                <a:srgbClr val="333333"/>
              </a:solidFill>
              <a:latin typeface="+mn-lt"/>
            </a:endParaRPr>
          </a:p>
        </p:txBody>
      </p:sp>
      <p:sp>
        <p:nvSpPr>
          <p:cNvPr id="2" name="Title Placeholder 1"/>
          <p:cNvSpPr>
            <a:spLocks noGrp="1"/>
          </p:cNvSpPr>
          <p:nvPr>
            <p:ph type="title"/>
          </p:nvPr>
        </p:nvSpPr>
        <p:spPr bwMode="gray">
          <a:xfrm>
            <a:off x="1" y="0"/>
            <a:ext cx="5073650" cy="1284971"/>
          </a:xfrm>
          <a:prstGeom prst="rect">
            <a:avLst/>
          </a:prstGeom>
        </p:spPr>
        <p:txBody>
          <a:bodyPr vert="horz" lIns="277200" tIns="208800" rIns="277200" bIns="0" rtlCol="0" anchor="t">
            <a:noAutofit/>
          </a:bodyPr>
          <a:lstStyle/>
          <a:p>
            <a:r>
              <a:rPr lang="de-DE" smtClean="0"/>
              <a:t>Titelmasterformat durch Klicken bearbeiten</a:t>
            </a:r>
            <a:endParaRPr lang="en-AU" dirty="0"/>
          </a:p>
        </p:txBody>
      </p:sp>
      <p:sp>
        <p:nvSpPr>
          <p:cNvPr id="4" name="Slide Number Placeholder 3"/>
          <p:cNvSpPr>
            <a:spLocks noGrp="1"/>
          </p:cNvSpPr>
          <p:nvPr>
            <p:ph type="sldNum" sz="quarter" idx="4"/>
          </p:nvPr>
        </p:nvSpPr>
        <p:spPr bwMode="gray">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77B9E48F-569F-48D6-99CF-0016F2ABA20E}" type="slidenum">
              <a:rPr lang="de-DE" smtClean="0"/>
              <a:t>‹Nr.›</a:t>
            </a:fld>
            <a:endParaRPr lang="de-DE"/>
          </a:p>
        </p:txBody>
      </p:sp>
      <p:cxnSp>
        <p:nvCxnSpPr>
          <p:cNvPr id="70" name="Straight Connector 69"/>
          <p:cNvCxnSpPr/>
          <p:nvPr/>
        </p:nvCxnSpPr>
        <p:spPr bwMode="gray">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bwMode="gray">
          <a:xfrm>
            <a:off x="-1630680" y="-501206"/>
            <a:ext cx="10507979" cy="5637807"/>
            <a:chOff x="-1630680" y="-501206"/>
            <a:chExt cx="10507979" cy="5637807"/>
          </a:xfrm>
        </p:grpSpPr>
        <p:cxnSp>
          <p:nvCxnSpPr>
            <p:cNvPr id="85" name="Straight Connector 84"/>
            <p:cNvCxnSpPr/>
            <p:nvPr userDrawn="1"/>
          </p:nvCxnSpPr>
          <p:spPr bwMode="gray">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bwMode="gray">
            <a:xfrm>
              <a:off x="-1630680" y="4491328"/>
              <a:ext cx="1072330" cy="1384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87" name="Straight Connector 86"/>
            <p:cNvCxnSpPr/>
            <p:nvPr userDrawn="1"/>
          </p:nvCxnSpPr>
          <p:spPr bwMode="gray">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bwMode="gray">
            <a:xfrm>
              <a:off x="-1630680" y="4998102"/>
              <a:ext cx="1072330" cy="1384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LOWER LIMIT</a:t>
              </a:r>
              <a:endParaRPr lang="en-AU" sz="900" b="1" dirty="0">
                <a:solidFill>
                  <a:schemeClr val="tx1">
                    <a:lumMod val="85000"/>
                    <a:lumOff val="15000"/>
                  </a:schemeClr>
                </a:solidFill>
                <a:latin typeface="+mn-lt"/>
              </a:endParaRPr>
            </a:p>
          </p:txBody>
        </p:sp>
        <p:cxnSp>
          <p:nvCxnSpPr>
            <p:cNvPr id="91" name="Straight Connector 90"/>
            <p:cNvCxnSpPr/>
            <p:nvPr userDrawn="1"/>
          </p:nvCxnSpPr>
          <p:spPr bwMode="gray">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bwMode="gray">
            <a:xfrm>
              <a:off x="-1630680" y="1215723"/>
              <a:ext cx="1072330" cy="1384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UPPER LIMIT</a:t>
              </a:r>
              <a:endParaRPr lang="en-AU" sz="900" b="1" dirty="0">
                <a:solidFill>
                  <a:schemeClr val="tx1">
                    <a:lumMod val="85000"/>
                    <a:lumOff val="15000"/>
                  </a:schemeClr>
                </a:solidFill>
                <a:latin typeface="+mn-lt"/>
              </a:endParaRPr>
            </a:p>
          </p:txBody>
        </p:sp>
        <p:cxnSp>
          <p:nvCxnSpPr>
            <p:cNvPr id="100" name="Straight Connector 99"/>
            <p:cNvCxnSpPr/>
            <p:nvPr userDrawn="1"/>
          </p:nvCxnSpPr>
          <p:spPr bwMode="gray">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bwMode="gray">
            <a:xfrm>
              <a:off x="-1630680" y="1719723"/>
              <a:ext cx="1072330" cy="138499"/>
            </a:xfrm>
            <a:prstGeom prst="rect">
              <a:avLst/>
            </a:prstGeom>
            <a:solidFill>
              <a:schemeClr val="bg1"/>
            </a:solidFill>
          </p:spPr>
          <p:txBody>
            <a:bodyPr wrap="square" lIns="0" tIns="0" rIns="0" bIns="0" rtlCol="0" anchor="ctr">
              <a:spAutoFit/>
            </a:bodyPr>
            <a:lstStyle/>
            <a:p>
              <a:pPr algn="ct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nvGrpSpPr>
            <p:cNvPr id="3" name="Group 2"/>
            <p:cNvGrpSpPr/>
            <p:nvPr userDrawn="1"/>
          </p:nvGrpSpPr>
          <p:grpSpPr bwMode="gray">
            <a:xfrm>
              <a:off x="755523" y="-501206"/>
              <a:ext cx="8121776" cy="424749"/>
              <a:chOff x="755523" y="-501206"/>
              <a:chExt cx="8121776" cy="424749"/>
            </a:xfrm>
          </p:grpSpPr>
          <p:cxnSp>
            <p:nvCxnSpPr>
              <p:cNvPr id="102" name="Straight Connector 101"/>
              <p:cNvCxnSpPr/>
              <p:nvPr userDrawn="1"/>
            </p:nvCxnSpPr>
            <p:spPr bwMode="gray">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bwMode="gray">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Y AXIS</a:t>
                </a:r>
                <a:endParaRPr lang="en-AU" dirty="0"/>
              </a:p>
            </p:txBody>
          </p:sp>
          <p:cxnSp>
            <p:nvCxnSpPr>
              <p:cNvPr id="104" name="Straight Connector 103"/>
              <p:cNvCxnSpPr/>
              <p:nvPr userDrawn="1"/>
            </p:nvCxnSpPr>
            <p:spPr bwMode="gray">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bwMode="gray">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Y AXIS</a:t>
                </a:r>
                <a:endParaRPr lang="en-AU" dirty="0"/>
              </a:p>
            </p:txBody>
          </p:sp>
          <p:cxnSp>
            <p:nvCxnSpPr>
              <p:cNvPr id="111" name="Straight Connector 110"/>
              <p:cNvCxnSpPr/>
              <p:nvPr userDrawn="1"/>
            </p:nvCxnSpPr>
            <p:spPr bwMode="gray">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bwMode="gray">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LIMIT</a:t>
                </a:r>
                <a:endParaRPr lang="en-AU" dirty="0"/>
              </a:p>
            </p:txBody>
          </p:sp>
        </p:grpSp>
      </p:grpSp>
      <p:pic>
        <p:nvPicPr>
          <p:cNvPr id="93" name="Picture 2" descr="\\PSTUDIOTERM\Clients\TNS Global\TNS_002 Templates\4. Design\1. Assets\Logos\TNS_LOGOS\final brand jpgs\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pPr lvl="0"/>
            <a:r>
              <a:rPr lang="de-DE" sz="1250" b="1" dirty="0" smtClean="0">
                <a:solidFill>
                  <a:srgbClr val="D10074"/>
                </a:solidFill>
              </a:rPr>
              <a:t>TNS Infratest</a:t>
            </a:r>
          </a:p>
        </p:txBody>
      </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78" r:id="rId16"/>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mn-lt"/>
              </a:rPr>
              <a:t>©TNS 2012</a:t>
            </a:r>
            <a:endParaRPr lang="en-AU" sz="750" b="0" dirty="0">
              <a:solidFill>
                <a:srgbClr val="333333"/>
              </a:solidFill>
              <a:latin typeface="+mn-lt"/>
            </a:endParaRP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de-DE" smtClean="0"/>
              <a:t>Titelmasterformat durch Klicken bearbeiten</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630680" y="-501206"/>
            <a:ext cx="10507979" cy="5637807"/>
            <a:chOff x="-1630680" y="-501206"/>
            <a:chExt cx="10507979" cy="5637807"/>
          </a:xfrm>
        </p:grpSpPr>
        <p:cxnSp>
          <p:nvCxnSpPr>
            <p:cNvPr id="93" name="Straight Connector 92"/>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5" name="Straight Connector 94"/>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LOWER LIMIT</a:t>
              </a:r>
              <a:endParaRPr lang="en-AU" sz="900" b="1" dirty="0">
                <a:solidFill>
                  <a:schemeClr val="tx1">
                    <a:lumMod val="85000"/>
                    <a:lumOff val="15000"/>
                  </a:schemeClr>
                </a:solidFill>
                <a:latin typeface="+mn-lt"/>
              </a:endParaRPr>
            </a:p>
          </p:txBody>
        </p:sp>
        <p:cxnSp>
          <p:nvCxnSpPr>
            <p:cNvPr id="97" name="Straight Connector 96"/>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UPPER LIMIT</a:t>
              </a:r>
              <a:endParaRPr lang="en-AU" sz="900" b="1" dirty="0">
                <a:solidFill>
                  <a:schemeClr val="tx1">
                    <a:lumMod val="85000"/>
                    <a:lumOff val="15000"/>
                  </a:schemeClr>
                </a:solidFill>
                <a:latin typeface="+mn-lt"/>
              </a:endParaRPr>
            </a:p>
          </p:txBody>
        </p:sp>
        <p:cxnSp>
          <p:nvCxnSpPr>
            <p:cNvPr id="99" name="Straight Connector 98"/>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nvGrpSpPr>
            <p:cNvPr id="106" name="Group 105"/>
            <p:cNvGrpSpPr/>
            <p:nvPr userDrawn="1"/>
          </p:nvGrpSpPr>
          <p:grpSpPr>
            <a:xfrm>
              <a:off x="755523" y="-501206"/>
              <a:ext cx="8121776" cy="424749"/>
              <a:chOff x="755523" y="-501206"/>
              <a:chExt cx="8121776" cy="424749"/>
            </a:xfrm>
          </p:grpSpPr>
          <p:cxnSp>
            <p:nvCxnSpPr>
              <p:cNvPr id="107" name="Straight Connector 106"/>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smtClean="0"/>
                  <a:t>Y AXIS</a:t>
                </a:r>
                <a:endParaRPr lang="en-AU" dirty="0"/>
              </a:p>
            </p:txBody>
          </p:sp>
          <p:cxnSp>
            <p:nvCxnSpPr>
              <p:cNvPr id="109" name="Straight Connector 108"/>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smtClean="0"/>
                  <a:t>Y AXIS</a:t>
                </a:r>
                <a:endParaRPr lang="en-AU" dirty="0"/>
              </a:p>
            </p:txBody>
          </p:sp>
          <p:cxnSp>
            <p:nvCxnSpPr>
              <p:cNvPr id="114" name="Straight Connector 113"/>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smtClean="0"/>
                  <a:t>LIMIT</a:t>
                </a:r>
                <a:endParaRPr lang="en-AU" dirty="0"/>
              </a:p>
            </p:txBody>
          </p:sp>
        </p:grpSp>
      </p:grpSp>
      <p:sp>
        <p:nvSpPr>
          <p:cNvPr id="116" name="Footer Placeholder 70"/>
          <p:cNvSpPr>
            <a:spLocks noGrp="1"/>
          </p:cNvSpPr>
          <p:nvPr>
            <p:ph type="ftr" sz="quarter" idx="3"/>
          </p:nvPr>
        </p:nvSpPr>
        <p:spPr>
          <a:xfrm>
            <a:off x="785814" y="6156199"/>
            <a:ext cx="7555320" cy="377062"/>
          </a:xfrm>
          <a:prstGeom prst="rect">
            <a:avLst/>
          </a:prstGeom>
        </p:spPr>
        <p:txBody>
          <a:bodyPr lIns="496800" tIns="90000">
            <a:noAutofit/>
          </a:bodyPr>
          <a:lstStyle>
            <a:lvl1pPr>
              <a:defRPr lang="en-AU" sz="1250" b="0" smtClean="0">
                <a:solidFill>
                  <a:srgbClr val="333333"/>
                </a:solidFill>
                <a:latin typeface="+mn-lt"/>
                <a:cs typeface="+mn-cs"/>
              </a:defRPr>
            </a:lvl1pPr>
          </a:lstStyle>
          <a:p>
            <a:pPr>
              <a:spcBef>
                <a:spcPct val="20000"/>
              </a:spcBef>
              <a:buFont typeface="Arial" pitchFamily="34" charset="0"/>
              <a:buNone/>
            </a:pPr>
            <a:r>
              <a:rPr lang="de-DE" smtClean="0"/>
              <a:t>Licht im Dschungel der Hypes</a:t>
            </a:r>
            <a:endParaRPr lang="de-DE" dirty="0"/>
          </a:p>
        </p:txBody>
      </p:sp>
      <p:pic>
        <p:nvPicPr>
          <p:cNvPr id="92" name="Picture 2" descr="\\PSTUDIOTERM\Clients\TNS Global\TNS_002 Templates\4. Design\1. Assets\Logos\TNS_LOGOS\final brand jpgs\TNS_logo_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pPr lvl="0"/>
            <a:r>
              <a:rPr lang="de-DE" sz="1250" b="1" dirty="0" smtClean="0">
                <a:solidFill>
                  <a:srgbClr val="D10074"/>
                </a:solidFill>
              </a:rPr>
              <a:t>TNS Infratest</a:t>
            </a: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1291688" y="6323837"/>
            <a:ext cx="754475" cy="531000"/>
          </a:xfrm>
          <a:prstGeom prst="rect">
            <a:avLst/>
          </a:prstGeom>
          <a:noFill/>
        </p:spPr>
        <p:txBody>
          <a:bodyPr wrap="square" lIns="0" tIns="0" rIns="0" bIns="266400" rtlCol="0" anchor="b">
            <a:noAutofit/>
          </a:bodyPr>
          <a:lstStyle/>
          <a:p>
            <a:r>
              <a:rPr lang="en-AU" sz="750" b="0" dirty="0" smtClean="0">
                <a:solidFill>
                  <a:srgbClr val="333333"/>
                </a:solidFill>
                <a:latin typeface="+mn-lt"/>
              </a:rPr>
              <a:t>©TNS 2012</a:t>
            </a:r>
            <a:endParaRPr lang="en-AU" sz="750" b="0" dirty="0">
              <a:solidFill>
                <a:srgbClr val="333333"/>
              </a:solidFill>
              <a:latin typeface="+mn-lt"/>
            </a:endParaRP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de-DE" smtClean="0"/>
              <a:t>Titelmasterformat durch Klicken bearbeiten</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‹Nr.›</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630680" y="-501206"/>
            <a:ext cx="10507979" cy="5637807"/>
            <a:chOff x="-1630680" y="-501206"/>
            <a:chExt cx="10507979" cy="5637807"/>
          </a:xfrm>
        </p:grpSpPr>
        <p:cxnSp>
          <p:nvCxnSpPr>
            <p:cNvPr id="90" name="Straight Connector 89"/>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X</a:t>
              </a:r>
              <a:r>
                <a:rPr lang="en-AU" sz="900" b="1" baseline="0" dirty="0" smtClean="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4" name="Straight Connector 93"/>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LOWER LIMIT</a:t>
              </a:r>
              <a:endParaRPr lang="en-AU" sz="900" b="1" dirty="0">
                <a:solidFill>
                  <a:schemeClr val="tx1">
                    <a:lumMod val="85000"/>
                    <a:lumOff val="15000"/>
                  </a:schemeClr>
                </a:solidFill>
                <a:latin typeface="+mn-lt"/>
              </a:endParaRPr>
            </a:p>
          </p:txBody>
        </p:sp>
        <p:cxnSp>
          <p:nvCxnSpPr>
            <p:cNvPr id="96" name="Straight Connector 95"/>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UPPER LIMIT</a:t>
              </a:r>
              <a:endParaRPr lang="en-AU" sz="900" b="1" dirty="0">
                <a:solidFill>
                  <a:schemeClr val="tx1">
                    <a:lumMod val="85000"/>
                    <a:lumOff val="15000"/>
                  </a:schemeClr>
                </a:solidFill>
                <a:latin typeface="+mn-lt"/>
              </a:endParaRPr>
            </a:p>
          </p:txBody>
        </p:sp>
        <p:cxnSp>
          <p:nvCxnSpPr>
            <p:cNvPr id="98" name="Straight Connector 97"/>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smtClean="0">
                  <a:solidFill>
                    <a:schemeClr val="tx1">
                      <a:lumMod val="85000"/>
                      <a:lumOff val="15000"/>
                    </a:schemeClr>
                  </a:solidFill>
                  <a:latin typeface="+mn-lt"/>
                </a:rPr>
                <a:t>CHART TOP</a:t>
              </a:r>
              <a:endParaRPr lang="en-AU" sz="900" b="1" dirty="0">
                <a:solidFill>
                  <a:schemeClr val="tx1">
                    <a:lumMod val="85000"/>
                    <a:lumOff val="15000"/>
                  </a:schemeClr>
                </a:solidFill>
                <a:latin typeface="+mn-lt"/>
              </a:endParaRPr>
            </a:p>
          </p:txBody>
        </p:sp>
        <p:grpSp>
          <p:nvGrpSpPr>
            <p:cNvPr id="105" name="Group 104"/>
            <p:cNvGrpSpPr/>
            <p:nvPr userDrawn="1"/>
          </p:nvGrpSpPr>
          <p:grpSpPr>
            <a:xfrm>
              <a:off x="755523" y="-501206"/>
              <a:ext cx="8121776" cy="424749"/>
              <a:chOff x="755523" y="-501206"/>
              <a:chExt cx="8121776" cy="424749"/>
            </a:xfrm>
          </p:grpSpPr>
          <p:cxnSp>
            <p:nvCxnSpPr>
              <p:cNvPr id="106" name="Straight Connector 105"/>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smtClean="0"/>
                  <a:t>Y AXIS</a:t>
                </a:r>
                <a:endParaRPr lang="en-AU" dirty="0"/>
              </a:p>
            </p:txBody>
          </p:sp>
          <p:cxnSp>
            <p:nvCxnSpPr>
              <p:cNvPr id="108" name="Straight Connector 107"/>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smtClean="0"/>
                  <a:t>Y AXIS</a:t>
                </a:r>
                <a:endParaRPr lang="en-AU" dirty="0"/>
              </a:p>
            </p:txBody>
          </p:sp>
          <p:cxnSp>
            <p:nvCxnSpPr>
              <p:cNvPr id="113" name="Straight Connector 112"/>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smtClean="0"/>
                  <a:t>LIMIT</a:t>
                </a:r>
                <a:endParaRPr lang="en-AU" dirty="0"/>
              </a:p>
            </p:txBody>
          </p:sp>
        </p:grpSp>
      </p:grpSp>
      <p:sp>
        <p:nvSpPr>
          <p:cNvPr id="115" name="Footer Placeholder 70"/>
          <p:cNvSpPr>
            <a:spLocks noGrp="1"/>
          </p:cNvSpPr>
          <p:nvPr>
            <p:ph type="ftr" sz="quarter" idx="3"/>
          </p:nvPr>
        </p:nvSpPr>
        <p:spPr>
          <a:xfrm>
            <a:off x="785814" y="6156199"/>
            <a:ext cx="7555320" cy="377062"/>
          </a:xfrm>
          <a:prstGeom prst="rect">
            <a:avLst/>
          </a:prstGeom>
        </p:spPr>
        <p:txBody>
          <a:bodyPr lIns="496800" tIns="90000">
            <a:noAutofit/>
          </a:bodyPr>
          <a:lstStyle>
            <a:lvl1pPr>
              <a:defRPr lang="en-AU" sz="1250" b="0" smtClean="0">
                <a:solidFill>
                  <a:srgbClr val="333333"/>
                </a:solidFill>
                <a:latin typeface="+mn-lt"/>
                <a:cs typeface="+mn-cs"/>
              </a:defRPr>
            </a:lvl1pPr>
          </a:lstStyle>
          <a:p>
            <a:pPr>
              <a:spcBef>
                <a:spcPct val="20000"/>
              </a:spcBef>
              <a:buFont typeface="Arial" pitchFamily="34" charset="0"/>
              <a:buNone/>
            </a:pPr>
            <a:r>
              <a:rPr lang="de-DE" smtClean="0"/>
              <a:t>Licht im Dschungel der Hypes</a:t>
            </a:r>
            <a:endParaRPr lang="de-DE" dirty="0"/>
          </a:p>
        </p:txBody>
      </p:sp>
      <p:pic>
        <p:nvPicPr>
          <p:cNvPr id="88" name="Picture 2" descr="\\PSTUDIOTERM\Clients\TNS Global\TNS_002 Templates\4. Design\1. Assets\Logos\TNS_LOGOS\final brand jpgs\TNS_logo_rg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2988" y="6072637"/>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p:cNvSpPr txBox="1"/>
          <p:nvPr/>
        </p:nvSpPr>
        <p:spPr>
          <a:xfrm>
            <a:off x="785814" y="5946775"/>
            <a:ext cx="7555320" cy="377062"/>
          </a:xfrm>
          <a:prstGeom prst="rect">
            <a:avLst/>
          </a:prstGeom>
        </p:spPr>
        <p:txBody>
          <a:bodyPr lIns="496800" tIns="90000">
            <a:noAutofit/>
          </a:bodyPr>
          <a:lstStyle>
            <a:defPPr>
              <a:defRPr lang="en-AU"/>
            </a:defPPr>
            <a:lvl1pPr>
              <a:spcBef>
                <a:spcPct val="20000"/>
              </a:spcBef>
              <a:buFont typeface="Arial" pitchFamily="34" charset="0"/>
              <a:buNone/>
              <a:defRPr sz="1250" b="0">
                <a:solidFill>
                  <a:srgbClr val="333333"/>
                </a:solidFill>
                <a:latin typeface="+mn-lt"/>
                <a:cs typeface="+mn-cs"/>
              </a:defRPr>
            </a:lvl1pPr>
          </a:lstStyle>
          <a:p>
            <a:pPr lvl="0"/>
            <a:r>
              <a:rPr lang="de-DE" sz="1250" b="1" dirty="0" smtClean="0">
                <a:solidFill>
                  <a:srgbClr val="D10074"/>
                </a:solidFill>
              </a:rPr>
              <a:t>TNS Infratest</a:t>
            </a:r>
          </a:p>
        </p:txBody>
      </p:sp>
    </p:spTree>
    <p:extLst>
      <p:ext uri="{BB962C8B-B14F-4D97-AF65-F5344CB8AC3E}">
        <p14:creationId xmlns:p14="http://schemas.microsoft.com/office/powerpoint/2010/main" val="27254149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704" r:id="rId8"/>
    <p:sldLayoutId id="2147483708" r:id="rId9"/>
    <p:sldLayoutId id="2147483710" r:id="rId10"/>
    <p:sldLayoutId id="2147483712" r:id="rId11"/>
    <p:sldLayoutId id="2147483763" r:id="rId12"/>
    <p:sldLayoutId id="2147483764" r:id="rId13"/>
    <p:sldLayoutId id="2147483766" r:id="rId14"/>
    <p:sldLayoutId id="2147483767" r:id="rId15"/>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479424"/>
            <a:ext cx="8113712" cy="949326"/>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550863" y="1611313"/>
            <a:ext cx="8113712" cy="386715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4"/>
          </p:nvPr>
        </p:nvSpPr>
        <p:spPr>
          <a:xfrm>
            <a:off x="8171609" y="6192949"/>
            <a:ext cx="479425" cy="138499"/>
          </a:xfrm>
          <a:prstGeom prst="rect">
            <a:avLst/>
          </a:prstGeom>
        </p:spPr>
        <p:txBody>
          <a:bodyPr vert="horz" lIns="0" tIns="0" rIns="0" bIns="0" rtlCol="0" anchor="t" anchorCtr="0">
            <a:noAutofit/>
          </a:bodyPr>
          <a:lstStyle>
            <a:lvl1pPr algn="r">
              <a:defRPr sz="900">
                <a:solidFill>
                  <a:schemeClr val="tx1"/>
                </a:solidFill>
              </a:defRPr>
            </a:lvl1pPr>
          </a:lstStyle>
          <a:p>
            <a:fld id="{72A3BA6A-3AA7-43B2-9331-1EC9DD741CDF}" type="slidenum">
              <a:rPr lang="en-GB" smtClean="0">
                <a:solidFill>
                  <a:srgbClr val="666666"/>
                </a:solidFill>
              </a:rPr>
              <a:pPr/>
              <a:t>‹Nr.›</a:t>
            </a:fld>
            <a:endParaRPr lang="en-GB" dirty="0">
              <a:solidFill>
                <a:srgbClr val="666666"/>
              </a:solidFill>
            </a:endParaRPr>
          </a:p>
        </p:txBody>
      </p:sp>
      <p:pic>
        <p:nvPicPr>
          <p:cNvPr id="6" name="Picture 2" descr="\\PSTUDIOTERM\Clients\TNS Global\TNS_002 Templates\4. Design\1. Assets\Logos\TNS_LOGOS\final brand jpgs\TNS_logo_rgb.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gray">
          <a:xfrm>
            <a:off x="561280" y="6218409"/>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072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iming>
    <p:tnLst>
      <p:par>
        <p:cTn id="1" dur="indefinite" restart="never" nodeType="tmRoot"/>
      </p:par>
    </p:tnLst>
  </p:timing>
  <p:hf hd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2pPr>
      <a:lvl3pPr marL="274638" indent="-274638" algn="l" defTabSz="914400" rtl="0" eaLnBrk="1" latinLnBrk="0" hangingPunct="1">
        <a:spcBef>
          <a:spcPct val="20000"/>
        </a:spcBef>
        <a:buClr>
          <a:schemeClr val="tx1"/>
        </a:buClr>
        <a:buFont typeface="Wingdings" pitchFamily="2" charset="2"/>
        <a:buChar char=""/>
        <a:defRPr sz="1600" kern="1200">
          <a:solidFill>
            <a:schemeClr val="tx1"/>
          </a:solidFill>
          <a:latin typeface="+mn-lt"/>
          <a:ea typeface="+mn-ea"/>
          <a:cs typeface="+mn-cs"/>
        </a:defRPr>
      </a:lvl3pPr>
      <a:lvl4pPr marL="549275" indent="-274638"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4pPr>
      <a:lvl5pPr marL="731838" indent="-182563"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43"/>
          <p:cNvSpPr>
            <a:spLocks noGrp="1" noChangeArrowheads="1"/>
          </p:cNvSpPr>
          <p:nvPr>
            <p:ph type="title"/>
          </p:nvPr>
        </p:nvSpPr>
        <p:spPr bwMode="gray">
          <a:xfrm>
            <a:off x="369888" y="530225"/>
            <a:ext cx="87741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1027" name="Rectangle 48"/>
          <p:cNvSpPr>
            <a:spLocks noGrp="1" noChangeArrowheads="1"/>
          </p:cNvSpPr>
          <p:nvPr>
            <p:ph type="body" idx="1"/>
          </p:nvPr>
        </p:nvSpPr>
        <p:spPr bwMode="gray">
          <a:xfrm>
            <a:off x="452438" y="1666875"/>
            <a:ext cx="6499225"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p:txBody>
      </p:sp>
      <p:sp>
        <p:nvSpPr>
          <p:cNvPr id="1029" name="Rectangle 72"/>
          <p:cNvSpPr>
            <a:spLocks noChangeArrowheads="1"/>
          </p:cNvSpPr>
          <p:nvPr userDrawn="1"/>
        </p:nvSpPr>
        <p:spPr bwMode="gray">
          <a:xfrm rot="-5400000">
            <a:off x="4564326" y="-4087018"/>
            <a:ext cx="17463" cy="9144000"/>
          </a:xfrm>
          <a:prstGeom prst="rect">
            <a:avLst/>
          </a:prstGeom>
          <a:gradFill rotWithShape="1">
            <a:gsLst>
              <a:gs pos="0">
                <a:srgbClr val="B0BFC6"/>
              </a:gs>
              <a:gs pos="100000">
                <a:srgbClr val="ED1B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fontAlgn="base">
              <a:spcBef>
                <a:spcPct val="0"/>
              </a:spcBef>
              <a:spcAft>
                <a:spcPct val="0"/>
              </a:spcAft>
            </a:pPr>
            <a:endParaRPr lang="de-DE">
              <a:solidFill>
                <a:srgbClr val="000000"/>
              </a:solidFill>
              <a:cs typeface="Arial" charset="0"/>
            </a:endParaRPr>
          </a:p>
        </p:txBody>
      </p:sp>
      <p:pic>
        <p:nvPicPr>
          <p:cNvPr id="1032" name="Picture 11" descr="C:\Users\Daniel\Desktop\Desktop\Dokumente\Pressearbeit allgemein\D21-Logos\InitiativeD21.jpg"/>
          <p:cNvPicPr>
            <a:picLocks noChangeAspect="1" noChangeArrowheads="1"/>
          </p:cNvPicPr>
          <p:nvPr userDrawn="1"/>
        </p:nvPicPr>
        <p:blipFill>
          <a:blip r:embed="rId20">
            <a:extLst>
              <a:ext uri="{28A0092B-C50C-407E-A947-70E740481C1C}">
                <a14:useLocalDpi xmlns:a14="http://schemas.microsoft.com/office/drawing/2010/main"/>
              </a:ext>
            </a:extLst>
          </a:blip>
          <a:srcRect/>
          <a:stretch>
            <a:fillRect/>
          </a:stretch>
        </p:blipFill>
        <p:spPr bwMode="auto">
          <a:xfrm>
            <a:off x="5675841" y="0"/>
            <a:ext cx="34607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491299" y="6216451"/>
            <a:ext cx="1751077"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userDrawn="1"/>
        </p:nvSpPr>
        <p:spPr>
          <a:xfrm>
            <a:off x="2777067" y="6155452"/>
            <a:ext cx="4572000" cy="553998"/>
          </a:xfrm>
          <a:prstGeom prst="rect">
            <a:avLst/>
          </a:prstGeom>
        </p:spPr>
        <p:txBody>
          <a:bodyPr>
            <a:spAutoFit/>
          </a:bodyPr>
          <a:lstStyle/>
          <a:p>
            <a:pPr fontAlgn="base">
              <a:spcBef>
                <a:spcPct val="0"/>
              </a:spcBef>
              <a:spcAft>
                <a:spcPct val="0"/>
              </a:spcAft>
            </a:pPr>
            <a:r>
              <a:rPr lang="de-DE" sz="1000" dirty="0" smtClean="0">
                <a:solidFill>
                  <a:srgbClr val="FFFFFF">
                    <a:lumMod val="50000"/>
                  </a:srgbClr>
                </a:solidFill>
                <a:latin typeface="Verdana" pitchFamily="34" charset="0"/>
                <a:ea typeface="Verdana" pitchFamily="34" charset="0"/>
                <a:cs typeface="Verdana" pitchFamily="34" charset="0"/>
              </a:rPr>
              <a:t>e-FMDS Jahrestreffen</a:t>
            </a:r>
          </a:p>
          <a:p>
            <a:pPr fontAlgn="base">
              <a:spcBef>
                <a:spcPct val="0"/>
              </a:spcBef>
              <a:spcAft>
                <a:spcPct val="0"/>
              </a:spcAft>
            </a:pPr>
            <a:r>
              <a:rPr lang="de-DE" sz="1000" dirty="0" smtClean="0">
                <a:solidFill>
                  <a:srgbClr val="FFFFFF">
                    <a:lumMod val="50000"/>
                  </a:srgbClr>
                </a:solidFill>
                <a:latin typeface="Verdana" pitchFamily="34" charset="0"/>
                <a:ea typeface="Verdana" pitchFamily="34" charset="0"/>
                <a:cs typeface="Verdana" pitchFamily="34" charset="0"/>
              </a:rPr>
              <a:t>Digitale Trends – ein Blick in die Zukunft</a:t>
            </a:r>
          </a:p>
          <a:p>
            <a:pPr fontAlgn="base">
              <a:spcBef>
                <a:spcPct val="0"/>
              </a:spcBef>
              <a:spcAft>
                <a:spcPct val="0"/>
              </a:spcAft>
            </a:pPr>
            <a:r>
              <a:rPr lang="de-DE" sz="1000" dirty="0" smtClean="0">
                <a:solidFill>
                  <a:srgbClr val="FFFFFF">
                    <a:lumMod val="50000"/>
                  </a:srgbClr>
                </a:solidFill>
                <a:latin typeface="Verdana" pitchFamily="34" charset="0"/>
                <a:ea typeface="Verdana" pitchFamily="34" charset="0"/>
                <a:cs typeface="Verdana" pitchFamily="34" charset="0"/>
              </a:rPr>
              <a:t>14. März 2012, Dr. Malthe Wolf, </a:t>
            </a:r>
            <a:r>
              <a:rPr lang="de-DE" sz="1000" dirty="0" err="1" smtClean="0">
                <a:solidFill>
                  <a:srgbClr val="FFFFFF">
                    <a:lumMod val="50000"/>
                  </a:srgbClr>
                </a:solidFill>
                <a:latin typeface="Verdana" pitchFamily="34" charset="0"/>
                <a:ea typeface="Verdana" pitchFamily="34" charset="0"/>
                <a:cs typeface="Verdana" pitchFamily="34" charset="0"/>
              </a:rPr>
              <a:t>Director</a:t>
            </a:r>
            <a:r>
              <a:rPr lang="de-DE" sz="1000" dirty="0" smtClean="0">
                <a:solidFill>
                  <a:srgbClr val="FFFFFF">
                    <a:lumMod val="50000"/>
                  </a:srgbClr>
                </a:solidFill>
                <a:latin typeface="Verdana" pitchFamily="34" charset="0"/>
                <a:ea typeface="Verdana" pitchFamily="34" charset="0"/>
                <a:cs typeface="Verdana" pitchFamily="34" charset="0"/>
              </a:rPr>
              <a:t> TNS Infratest GmbH</a:t>
            </a:r>
          </a:p>
        </p:txBody>
      </p:sp>
      <p:sp>
        <p:nvSpPr>
          <p:cNvPr id="9" name="Rectangle 27"/>
          <p:cNvSpPr>
            <a:spLocks noChangeArrowheads="1"/>
          </p:cNvSpPr>
          <p:nvPr userDrawn="1"/>
        </p:nvSpPr>
        <p:spPr bwMode="gray">
          <a:xfrm>
            <a:off x="8448675" y="6481763"/>
            <a:ext cx="360363" cy="152400"/>
          </a:xfrm>
          <a:prstGeom prst="rect">
            <a:avLst/>
          </a:prstGeom>
          <a:noFill/>
          <a:ln>
            <a:noFill/>
          </a:ln>
          <a:effectLst/>
          <a:extLst>
            <a:ext uri="{909E8E84-426E-40DD-AFC4-6F175D3DCCD1}">
              <a14:hiddenFill xmlns:a14="http://schemas.microsoft.com/office/drawing/2010/main">
                <a:solidFill>
                  <a:srgbClr val="E6E6E6"/>
                </a:solidFill>
              </a14:hiddenFill>
            </a:ex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fontAlgn="base">
              <a:spcBef>
                <a:spcPct val="0"/>
              </a:spcBef>
              <a:spcAft>
                <a:spcPct val="0"/>
              </a:spcAft>
              <a:buClr>
                <a:srgbClr val="000000"/>
              </a:buClr>
              <a:buSzPct val="80000"/>
              <a:buFont typeface="Wingdings" pitchFamily="2" charset="2"/>
              <a:buNone/>
            </a:pPr>
            <a:fld id="{B6A0B57E-F3B6-4479-B2ED-8BC4FF520146}" type="slidenum">
              <a:rPr lang="de-DE" sz="1000">
                <a:solidFill>
                  <a:srgbClr val="FFFFFF">
                    <a:lumMod val="50000"/>
                  </a:srgbClr>
                </a:solidFill>
                <a:cs typeface="Arial" charset="0"/>
              </a:rPr>
              <a:pPr algn="r" fontAlgn="base">
                <a:spcBef>
                  <a:spcPct val="0"/>
                </a:spcBef>
                <a:spcAft>
                  <a:spcPct val="0"/>
                </a:spcAft>
                <a:buClr>
                  <a:srgbClr val="000000"/>
                </a:buClr>
                <a:buSzPct val="80000"/>
                <a:buFont typeface="Wingdings" pitchFamily="2" charset="2"/>
                <a:buNone/>
              </a:pPr>
              <a:t>‹Nr.›</a:t>
            </a:fld>
            <a:endParaRPr lang="de-DE" sz="1000" dirty="0">
              <a:solidFill>
                <a:srgbClr val="FFFFFF">
                  <a:lumMod val="50000"/>
                </a:srgbClr>
              </a:solidFill>
              <a:cs typeface="Arial" charset="0"/>
            </a:endParaRPr>
          </a:p>
        </p:txBody>
      </p:sp>
    </p:spTree>
    <p:extLst>
      <p:ext uri="{BB962C8B-B14F-4D97-AF65-F5344CB8AC3E}">
        <p14:creationId xmlns:p14="http://schemas.microsoft.com/office/powerpoint/2010/main" val="110680990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timing>
    <p:tnLst>
      <p:par>
        <p:cTn id="1" dur="indefinite" restart="never" nodeType="tmRoot"/>
      </p:par>
    </p:tnLst>
  </p:timing>
  <p:hf hdr="0" dt="0"/>
  <p:txStyles>
    <p:titleStyle>
      <a:lvl1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2pPr>
      <a:lvl3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3pPr>
      <a:lvl4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4pPr>
      <a:lvl5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5pPr>
      <a:lvl6pPr marL="4572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6pPr>
      <a:lvl7pPr marL="9144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7pPr>
      <a:lvl8pPr marL="13716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8pPr>
      <a:lvl9pPr marL="18288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defRPr>
      </a:lvl9pPr>
    </p:titleStyle>
    <p:bodyStyle>
      <a:lvl1pPr marL="341313" indent="-341313" algn="l" defTabSz="449263" rtl="0" eaLnBrk="0" fontAlgn="base" hangingPunct="0">
        <a:spcBef>
          <a:spcPct val="55000"/>
        </a:spcBef>
        <a:spcAft>
          <a:spcPct val="0"/>
        </a:spcAft>
        <a:buClr>
          <a:srgbClr val="ED1B33"/>
        </a:buClr>
        <a:buSzPct val="100000"/>
        <a:buFont typeface="Wingdings" pitchFamily="2" charset="2"/>
        <a:buChar char="§"/>
        <a:defRPr>
          <a:solidFill>
            <a:srgbClr val="000000"/>
          </a:solidFill>
          <a:latin typeface="+mn-lt"/>
          <a:ea typeface="+mn-ea"/>
          <a:cs typeface="+mn-cs"/>
        </a:defRPr>
      </a:lvl1pPr>
      <a:lvl2pPr marL="622300" indent="-279400" algn="l" defTabSz="449263" rtl="0" eaLnBrk="0" fontAlgn="base" hangingPunct="0">
        <a:spcBef>
          <a:spcPts val="688"/>
        </a:spcBef>
        <a:spcAft>
          <a:spcPct val="0"/>
        </a:spcAft>
        <a:buClr>
          <a:srgbClr val="ED1B33"/>
        </a:buClr>
        <a:buSzPct val="100000"/>
        <a:buFont typeface="Wingdings" pitchFamily="2" charset="2"/>
        <a:buChar char="§"/>
        <a:defRPr>
          <a:solidFill>
            <a:srgbClr val="000000"/>
          </a:solidFill>
          <a:latin typeface="+mn-lt"/>
        </a:defRPr>
      </a:lvl2pPr>
      <a:lvl3pPr marL="1149350" indent="-228600" algn="l" defTabSz="449263" rtl="0" eaLnBrk="0" fontAlgn="base" hangingPunct="0">
        <a:spcBef>
          <a:spcPts val="588"/>
        </a:spcBef>
        <a:spcAft>
          <a:spcPct val="0"/>
        </a:spcAft>
        <a:buClr>
          <a:srgbClr val="ED1B33"/>
        </a:buClr>
        <a:buSzPct val="100000"/>
        <a:buFont typeface="Wingdings" pitchFamily="2" charset="2"/>
        <a:buChar char="§"/>
        <a:defRPr>
          <a:solidFill>
            <a:srgbClr val="000000"/>
          </a:solidFill>
          <a:latin typeface="+mn-lt"/>
        </a:defRPr>
      </a:lvl3pPr>
      <a:lvl4pPr marL="1600200" indent="-228600" algn="l" defTabSz="449263" rtl="0" eaLnBrk="0" fontAlgn="base" hangingPunct="0">
        <a:spcBef>
          <a:spcPts val="488"/>
        </a:spcBef>
        <a:spcAft>
          <a:spcPct val="0"/>
        </a:spcAft>
        <a:buClr>
          <a:srgbClr val="ED1B33"/>
        </a:buClr>
        <a:buSzPct val="100000"/>
        <a:buFont typeface="Wingdings" pitchFamily="2" charset="2"/>
        <a:buChar char="§"/>
        <a:defRPr>
          <a:solidFill>
            <a:srgbClr val="000000"/>
          </a:solidFill>
          <a:latin typeface="+mn-lt"/>
        </a:defRPr>
      </a:lvl4pPr>
      <a:lvl5pPr marL="2057400" indent="-228600" algn="l" defTabSz="449263" rtl="0" eaLnBrk="0" fontAlgn="base" hangingPunct="0">
        <a:spcBef>
          <a:spcPts val="488"/>
        </a:spcBef>
        <a:spcAft>
          <a:spcPct val="0"/>
        </a:spcAft>
        <a:buClr>
          <a:srgbClr val="ED1B33"/>
        </a:buClr>
        <a:buSzPct val="100000"/>
        <a:buFont typeface="Wingdings" pitchFamily="2" charset="2"/>
        <a:buChar char="§"/>
        <a:defRPr>
          <a:solidFill>
            <a:srgbClr val="000000"/>
          </a:solidFill>
          <a:latin typeface="+mn-lt"/>
        </a:defRPr>
      </a:lvl5pPr>
      <a:lvl6pPr marL="25146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6pPr>
      <a:lvl7pPr marL="29718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7pPr>
      <a:lvl8pPr marL="34290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8pPr>
      <a:lvl9pPr marL="38862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43"/>
          <p:cNvSpPr>
            <a:spLocks noGrp="1" noChangeArrowheads="1"/>
          </p:cNvSpPr>
          <p:nvPr>
            <p:ph type="title"/>
          </p:nvPr>
        </p:nvSpPr>
        <p:spPr bwMode="auto">
          <a:xfrm>
            <a:off x="369888" y="530225"/>
            <a:ext cx="87741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1027" name="Rectangle 48"/>
          <p:cNvSpPr>
            <a:spLocks noGrp="1" noChangeArrowheads="1"/>
          </p:cNvSpPr>
          <p:nvPr>
            <p:ph type="body" idx="1"/>
          </p:nvPr>
        </p:nvSpPr>
        <p:spPr bwMode="auto">
          <a:xfrm>
            <a:off x="452438" y="1666875"/>
            <a:ext cx="6499225"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p:txBody>
      </p:sp>
      <p:sp>
        <p:nvSpPr>
          <p:cNvPr id="1028" name="Rectangle 61"/>
          <p:cNvSpPr>
            <a:spLocks noChangeArrowheads="1"/>
          </p:cNvSpPr>
          <p:nvPr userDrawn="1"/>
        </p:nvSpPr>
        <p:spPr bwMode="auto">
          <a:xfrm>
            <a:off x="8415338" y="5649913"/>
            <a:ext cx="728662" cy="1201737"/>
          </a:xfrm>
          <a:prstGeom prst="rect">
            <a:avLst/>
          </a:prstGeom>
          <a:solidFill>
            <a:srgbClr val="ED1B33"/>
          </a:solidFill>
          <a:ln w="9525">
            <a:solidFill>
              <a:srgbClr val="B0BFC6"/>
            </a:solidFill>
            <a:miter lim="800000"/>
            <a:headEnd/>
            <a:tailEnd/>
          </a:ln>
        </p:spPr>
        <p:txBody>
          <a:bodyPr lIns="90000" tIns="90000" rIns="90000" bIns="90000" anchor="ctr"/>
          <a:lstStyle/>
          <a:p>
            <a:pPr algn="ctr" fontAlgn="base">
              <a:spcBef>
                <a:spcPct val="20000"/>
              </a:spcBef>
              <a:spcAft>
                <a:spcPct val="0"/>
              </a:spcAft>
            </a:pPr>
            <a:endParaRPr lang="de-DE" sz="3200">
              <a:solidFill>
                <a:srgbClr val="B0BFC6"/>
              </a:solidFill>
              <a:latin typeface="Times New Roman" pitchFamily="18" charset="0"/>
              <a:cs typeface="Times New Roman" pitchFamily="18" charset="0"/>
            </a:endParaRPr>
          </a:p>
        </p:txBody>
      </p:sp>
      <p:sp>
        <p:nvSpPr>
          <p:cNvPr id="1029" name="Rectangle 65"/>
          <p:cNvSpPr>
            <a:spLocks noChangeArrowheads="1"/>
          </p:cNvSpPr>
          <p:nvPr userDrawn="1"/>
        </p:nvSpPr>
        <p:spPr bwMode="auto">
          <a:xfrm>
            <a:off x="6951663" y="5656263"/>
            <a:ext cx="1463675" cy="1201737"/>
          </a:xfrm>
          <a:prstGeom prst="rect">
            <a:avLst/>
          </a:prstGeom>
          <a:solidFill>
            <a:srgbClr val="B0BFC6">
              <a:alpha val="14902"/>
            </a:srgbClr>
          </a:solidFill>
          <a:ln w="9525">
            <a:solidFill>
              <a:srgbClr val="B0BFC6"/>
            </a:solidFill>
            <a:miter lim="800000"/>
            <a:headEnd/>
            <a:tailEnd/>
          </a:ln>
        </p:spPr>
        <p:txBody>
          <a:bodyPr lIns="90000" tIns="90000" rIns="0" bIns="90000"/>
          <a:lstStyle/>
          <a:p>
            <a:pPr eaLnBrk="0" fontAlgn="base" hangingPunct="0">
              <a:spcBef>
                <a:spcPct val="20000"/>
              </a:spcBef>
              <a:spcAft>
                <a:spcPct val="0"/>
              </a:spcAft>
            </a:pPr>
            <a:endParaRPr lang="de-DE" sz="900">
              <a:solidFill>
                <a:srgbClr val="B0BFC6"/>
              </a:solidFill>
              <a:cs typeface="Times New Roman" pitchFamily="18" charset="0"/>
            </a:endParaRPr>
          </a:p>
          <a:p>
            <a:pPr eaLnBrk="0" fontAlgn="base" hangingPunct="0">
              <a:spcBef>
                <a:spcPct val="20000"/>
              </a:spcBef>
              <a:spcAft>
                <a:spcPct val="0"/>
              </a:spcAft>
            </a:pPr>
            <a:r>
              <a:rPr lang="de-DE" sz="900">
                <a:solidFill>
                  <a:srgbClr val="B0BFC6"/>
                </a:solidFill>
                <a:cs typeface="Times New Roman" pitchFamily="18" charset="0"/>
              </a:rPr>
              <a:t>©</a:t>
            </a:r>
            <a:r>
              <a:rPr lang="de-DE" sz="1000">
                <a:solidFill>
                  <a:srgbClr val="B0BFC6"/>
                </a:solidFill>
                <a:cs typeface="Times New Roman" pitchFamily="18" charset="0"/>
              </a:rPr>
              <a:t> TNS Infratest </a:t>
            </a:r>
            <a:br>
              <a:rPr lang="de-DE" sz="1000">
                <a:solidFill>
                  <a:srgbClr val="B0BFC6"/>
                </a:solidFill>
                <a:cs typeface="Times New Roman" pitchFamily="18" charset="0"/>
              </a:rPr>
            </a:br>
            <a:r>
              <a:rPr lang="de-DE" sz="1000">
                <a:solidFill>
                  <a:srgbClr val="B0BFC6"/>
                </a:solidFill>
                <a:cs typeface="Times New Roman" pitchFamily="18" charset="0"/>
              </a:rPr>
              <a:t>&amp; Initiative D21</a:t>
            </a:r>
            <a:endParaRPr lang="de-DE" sz="1000">
              <a:solidFill>
                <a:srgbClr val="B0BFC6"/>
              </a:solidFill>
              <a:latin typeface="Times New Roman" pitchFamily="18" charset="0"/>
              <a:cs typeface="Times New Roman" pitchFamily="18" charset="0"/>
            </a:endParaRPr>
          </a:p>
          <a:p>
            <a:pPr eaLnBrk="0" fontAlgn="base" hangingPunct="0">
              <a:spcBef>
                <a:spcPct val="20000"/>
              </a:spcBef>
              <a:spcAft>
                <a:spcPct val="0"/>
              </a:spcAft>
            </a:pPr>
            <a:r>
              <a:rPr lang="de-DE" sz="1000">
                <a:solidFill>
                  <a:srgbClr val="B0BFC6"/>
                </a:solidFill>
                <a:cs typeface="Times New Roman" pitchFamily="18" charset="0"/>
              </a:rPr>
              <a:t>März bis Juni 2012</a:t>
            </a:r>
          </a:p>
        </p:txBody>
      </p:sp>
      <p:sp>
        <p:nvSpPr>
          <p:cNvPr id="1030" name="Rectangle 72"/>
          <p:cNvSpPr>
            <a:spLocks noChangeArrowheads="1"/>
          </p:cNvSpPr>
          <p:nvPr userDrawn="1"/>
        </p:nvSpPr>
        <p:spPr bwMode="auto">
          <a:xfrm rot="-5400000">
            <a:off x="4572793" y="-4087018"/>
            <a:ext cx="17463" cy="9144000"/>
          </a:xfrm>
          <a:prstGeom prst="rect">
            <a:avLst/>
          </a:prstGeom>
          <a:gradFill rotWithShape="1">
            <a:gsLst>
              <a:gs pos="0">
                <a:srgbClr val="B0BFC6"/>
              </a:gs>
              <a:gs pos="100000">
                <a:srgbClr val="ED1B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DE">
              <a:solidFill>
                <a:srgbClr val="000000"/>
              </a:solidFill>
            </a:endParaRPr>
          </a:p>
        </p:txBody>
      </p:sp>
      <p:pic>
        <p:nvPicPr>
          <p:cNvPr id="1031" name="Picture 8" descr="InitiativeD21-300dpi-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32450" y="0"/>
            <a:ext cx="3368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15163" y="5688013"/>
            <a:ext cx="1400175" cy="1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2" descr="\\PSTUDIOTERM\Clients\TNS Global\TNS_002 Templates\4. Design\1. Assets\Logos\TNS_LOGOS\final brand jpgs\TNS_logo_rgb.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282575" y="607218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userDrawn="1"/>
        </p:nvSpPr>
        <p:spPr>
          <a:xfrm>
            <a:off x="785813" y="5946775"/>
            <a:ext cx="7554912" cy="377825"/>
          </a:xfrm>
          <a:prstGeom prst="rect">
            <a:avLst/>
          </a:prstGeom>
        </p:spPr>
        <p:txBody>
          <a:bodyPr lIns="496800" tIns="90000"/>
          <a:lstStyle>
            <a:defPPr>
              <a:defRPr lang="en-AU"/>
            </a:defPPr>
            <a:lvl1pPr>
              <a:spcBef>
                <a:spcPct val="20000"/>
              </a:spcBef>
              <a:buFont typeface="Arial" pitchFamily="34" charset="0"/>
              <a:buNone/>
              <a:defRPr sz="1250" b="0">
                <a:solidFill>
                  <a:srgbClr val="333333"/>
                </a:solidFill>
                <a:latin typeface="+mn-lt"/>
                <a:cs typeface="+mn-cs"/>
              </a:defRPr>
            </a:lvl1pPr>
          </a:lstStyle>
          <a:p>
            <a:pPr>
              <a:defRPr/>
            </a:pPr>
            <a:r>
              <a:rPr lang="de-DE" b="1" kern="0" dirty="0" smtClean="0">
                <a:solidFill>
                  <a:srgbClr val="D10074"/>
                </a:solidFill>
                <a:latin typeface="Verdana"/>
              </a:rPr>
              <a:t>TNS Infratest</a:t>
            </a:r>
          </a:p>
        </p:txBody>
      </p:sp>
    </p:spTree>
    <p:extLst>
      <p:ext uri="{BB962C8B-B14F-4D97-AF65-F5344CB8AC3E}">
        <p14:creationId xmlns:p14="http://schemas.microsoft.com/office/powerpoint/2010/main" val="223230481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iming>
    <p:tnLst>
      <p:par>
        <p:cTn id="1" dur="indefinite" restart="never" nodeType="tmRoot"/>
      </p:par>
    </p:tnLst>
  </p:timing>
  <p:hf hdr="0" dt="0"/>
  <p:txStyles>
    <p:titleStyle>
      <a:lvl1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2pPr>
      <a:lvl3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3pPr>
      <a:lvl4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4pPr>
      <a:lvl5pPr algn="l" defTabSz="449263" rtl="0" eaLnBrk="0" fontAlgn="base" hangingPunct="0">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5pPr>
      <a:lvl6pPr marL="4572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6pPr>
      <a:lvl7pPr marL="9144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7pPr>
      <a:lvl8pPr marL="13716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8pPr>
      <a:lvl9pPr marL="1828800" algn="l" defTabSz="449263" rtl="0" fontAlgn="base">
        <a:lnSpc>
          <a:spcPct val="90000"/>
        </a:lnSpc>
        <a:spcBef>
          <a:spcPct val="0"/>
        </a:spcBef>
        <a:spcAft>
          <a:spcPct val="0"/>
        </a:spcAft>
        <a:buClr>
          <a:srgbClr val="000000"/>
        </a:buClr>
        <a:buSzPct val="100000"/>
        <a:buFont typeface="Wingdings" pitchFamily="2" charset="2"/>
        <a:defRPr sz="2700" b="1">
          <a:solidFill>
            <a:srgbClr val="ED1B33"/>
          </a:solidFill>
          <a:latin typeface="Arial" charset="0"/>
          <a:cs typeface="Arial" charset="0"/>
        </a:defRPr>
      </a:lvl9pPr>
    </p:titleStyle>
    <p:bodyStyle>
      <a:lvl1pPr marL="341313" indent="-341313" algn="l" defTabSz="449263" rtl="0" eaLnBrk="0" fontAlgn="base" hangingPunct="0">
        <a:spcBef>
          <a:spcPct val="55000"/>
        </a:spcBef>
        <a:spcAft>
          <a:spcPct val="0"/>
        </a:spcAft>
        <a:buClr>
          <a:srgbClr val="ED1B33"/>
        </a:buClr>
        <a:buSzPct val="100000"/>
        <a:buFont typeface="Wingdings" pitchFamily="2" charset="2"/>
        <a:buChar char="§"/>
        <a:defRPr>
          <a:solidFill>
            <a:srgbClr val="000000"/>
          </a:solidFill>
          <a:latin typeface="+mn-lt"/>
          <a:ea typeface="+mn-ea"/>
          <a:cs typeface="+mn-cs"/>
        </a:defRPr>
      </a:lvl1pPr>
      <a:lvl2pPr marL="622300" indent="-279400" algn="l" defTabSz="449263" rtl="0" eaLnBrk="0" fontAlgn="base" hangingPunct="0">
        <a:spcBef>
          <a:spcPts val="688"/>
        </a:spcBef>
        <a:spcAft>
          <a:spcPct val="0"/>
        </a:spcAft>
        <a:buClr>
          <a:srgbClr val="ED1B33"/>
        </a:buClr>
        <a:buSzPct val="100000"/>
        <a:buFont typeface="Wingdings" pitchFamily="2" charset="2"/>
        <a:buChar char="§"/>
        <a:defRPr>
          <a:solidFill>
            <a:srgbClr val="000000"/>
          </a:solidFill>
          <a:latin typeface="+mn-lt"/>
          <a:cs typeface="+mn-cs"/>
        </a:defRPr>
      </a:lvl2pPr>
      <a:lvl3pPr marL="1149350" indent="-228600" algn="l" defTabSz="449263" rtl="0" eaLnBrk="0" fontAlgn="base" hangingPunct="0">
        <a:spcBef>
          <a:spcPts val="588"/>
        </a:spcBef>
        <a:spcAft>
          <a:spcPct val="0"/>
        </a:spcAft>
        <a:buClr>
          <a:srgbClr val="ED1B33"/>
        </a:buClr>
        <a:buSzPct val="100000"/>
        <a:buFont typeface="Wingdings" pitchFamily="2" charset="2"/>
        <a:buChar char="§"/>
        <a:defRPr>
          <a:solidFill>
            <a:srgbClr val="000000"/>
          </a:solidFill>
          <a:latin typeface="+mn-lt"/>
          <a:cs typeface="+mn-cs"/>
        </a:defRPr>
      </a:lvl3pPr>
      <a:lvl4pPr marL="1600200" indent="-228600" algn="l" defTabSz="449263" rtl="0" eaLnBrk="0" fontAlgn="base" hangingPunct="0">
        <a:spcBef>
          <a:spcPts val="488"/>
        </a:spcBef>
        <a:spcAft>
          <a:spcPct val="0"/>
        </a:spcAft>
        <a:buClr>
          <a:srgbClr val="ED1B33"/>
        </a:buClr>
        <a:buSzPct val="100000"/>
        <a:buFont typeface="Wingdings" pitchFamily="2" charset="2"/>
        <a:buChar char="§"/>
        <a:defRPr>
          <a:solidFill>
            <a:srgbClr val="000000"/>
          </a:solidFill>
          <a:latin typeface="+mn-lt"/>
          <a:cs typeface="+mn-cs"/>
        </a:defRPr>
      </a:lvl4pPr>
      <a:lvl5pPr marL="2057400" indent="-228600" algn="l" defTabSz="449263" rtl="0" eaLnBrk="0" fontAlgn="base" hangingPunct="0">
        <a:spcBef>
          <a:spcPts val="488"/>
        </a:spcBef>
        <a:spcAft>
          <a:spcPct val="0"/>
        </a:spcAft>
        <a:buClr>
          <a:srgbClr val="ED1B33"/>
        </a:buClr>
        <a:buSzPct val="100000"/>
        <a:buFont typeface="Wingdings" pitchFamily="2" charset="2"/>
        <a:buChar char="§"/>
        <a:defRPr>
          <a:solidFill>
            <a:srgbClr val="000000"/>
          </a:solidFill>
          <a:latin typeface="+mn-lt"/>
          <a:cs typeface="+mn-cs"/>
        </a:defRPr>
      </a:lvl5pPr>
      <a:lvl6pPr marL="25146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cs typeface="+mn-cs"/>
        </a:defRPr>
      </a:lvl6pPr>
      <a:lvl7pPr marL="29718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cs typeface="+mn-cs"/>
        </a:defRPr>
      </a:lvl7pPr>
      <a:lvl8pPr marL="34290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cs typeface="+mn-cs"/>
        </a:defRPr>
      </a:lvl8pPr>
      <a:lvl9pPr marL="3886200" indent="-228600" algn="l" defTabSz="449263" rtl="0" fontAlgn="base">
        <a:spcBef>
          <a:spcPts val="488"/>
        </a:spcBef>
        <a:spcAft>
          <a:spcPct val="0"/>
        </a:spcAft>
        <a:buClr>
          <a:srgbClr val="ED1B33"/>
        </a:buClr>
        <a:buSzPct val="100000"/>
        <a:buFont typeface="Wingdings" pitchFamily="2" charset="2"/>
        <a:buChar char="§"/>
        <a:defRPr>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33.xml"/><Relationship Id="rId7" Type="http://schemas.openxmlformats.org/officeDocument/2006/relationships/image" Target="../media/image30.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chart" Target="../charts/chart12.xml"/><Relationship Id="rId10" Type="http://schemas.openxmlformats.org/officeDocument/2006/relationships/image" Target="../media/image33.png"/><Relationship Id="rId4" Type="http://schemas.openxmlformats.org/officeDocument/2006/relationships/notesSlide" Target="../notesSlides/notesSlide9.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3.xml"/><Relationship Id="rId7" Type="http://schemas.openxmlformats.org/officeDocument/2006/relationships/chart" Target="../charts/chart17.xml"/><Relationship Id="rId12" Type="http://schemas.openxmlformats.org/officeDocument/2006/relationships/chart" Target="../charts/chart22.xml"/><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chart" Target="../charts/chart16.xml"/><Relationship Id="rId11" Type="http://schemas.openxmlformats.org/officeDocument/2006/relationships/chart" Target="../charts/chart21.xml"/><Relationship Id="rId5" Type="http://schemas.openxmlformats.org/officeDocument/2006/relationships/chart" Target="../charts/chart15.xml"/><Relationship Id="rId10" Type="http://schemas.openxmlformats.org/officeDocument/2006/relationships/chart" Target="../charts/chart20.xml"/><Relationship Id="rId4" Type="http://schemas.openxmlformats.org/officeDocument/2006/relationships/chart" Target="../charts/chart14.xml"/><Relationship Id="rId9"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chart" Target="../charts/chart23.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chart" Target="../charts/chart24.xml"/><Relationship Id="rId1" Type="http://schemas.openxmlformats.org/officeDocument/2006/relationships/slideLayout" Target="../slideLayouts/slideLayout26.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36.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4.xml"/><Relationship Id="rId2" Type="http://schemas.openxmlformats.org/officeDocument/2006/relationships/chart" Target="../charts/chart2.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hemeOverride" Target="../theme/themeOverride3.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0" y="1028700"/>
            <a:ext cx="5508103" cy="4416524"/>
          </a:xfrm>
        </p:spPr>
        <p:txBody>
          <a:bodyPr/>
          <a:lstStyle/>
          <a:p>
            <a:r>
              <a:rPr lang="de-DE" dirty="0"/>
              <a:t>Licht im Dschungel der </a:t>
            </a:r>
            <a:r>
              <a:rPr lang="de-DE" dirty="0" smtClean="0"/>
              <a:t>Hypes</a:t>
            </a:r>
            <a:br>
              <a:rPr lang="de-DE" dirty="0" smtClean="0"/>
            </a:br>
            <a:r>
              <a:rPr lang="de-DE" sz="2000" i="1" dirty="0" smtClean="0"/>
              <a:t>Wo </a:t>
            </a:r>
            <a:r>
              <a:rPr lang="de-DE" sz="2000" i="1" dirty="0"/>
              <a:t>stehen digitale und soziale Medien in Deutschland </a:t>
            </a:r>
            <a:r>
              <a:rPr lang="de-DE" sz="2000" i="1" dirty="0" smtClean="0"/>
              <a:t>wirklich?</a:t>
            </a:r>
            <a:br>
              <a:rPr lang="de-DE" sz="2000" i="1" dirty="0" smtClean="0"/>
            </a:br>
            <a:r>
              <a:rPr lang="de-DE" sz="2000" i="1" dirty="0" smtClean="0"/>
              <a:t>10. Oktober 2012</a:t>
            </a:r>
            <a:br>
              <a:rPr lang="de-DE" sz="2000" i="1" dirty="0" smtClean="0"/>
            </a:br>
            <a:r>
              <a:rPr lang="de-DE" sz="2000" i="1" dirty="0"/>
              <a:t/>
            </a:r>
            <a:br>
              <a:rPr lang="de-DE" sz="2000" i="1" dirty="0"/>
            </a:br>
            <a:r>
              <a:rPr lang="de-DE" sz="2000" i="1" dirty="0" smtClean="0"/>
              <a:t/>
            </a:r>
            <a:br>
              <a:rPr lang="de-DE" sz="2000" i="1" dirty="0" smtClean="0"/>
            </a:br>
            <a:r>
              <a:rPr lang="de-DE" sz="2000" i="1" dirty="0"/>
              <a:t/>
            </a:r>
            <a:br>
              <a:rPr lang="de-DE" sz="2000" i="1" dirty="0"/>
            </a:br>
            <a:r>
              <a:rPr lang="de-DE" sz="2000" dirty="0" smtClean="0"/>
              <a:t>Dirk Steffen</a:t>
            </a:r>
            <a:br>
              <a:rPr lang="de-DE" sz="2000" dirty="0" smtClean="0"/>
            </a:br>
            <a:r>
              <a:rPr lang="de-DE" sz="2000" i="1" dirty="0" err="1" smtClean="0"/>
              <a:t>Stv</a:t>
            </a:r>
            <a:r>
              <a:rPr lang="de-DE" sz="2000" i="1" dirty="0" smtClean="0"/>
              <a:t>. Geschäftsführer</a:t>
            </a:r>
            <a:br>
              <a:rPr lang="de-DE" sz="2000" i="1" dirty="0" smtClean="0"/>
            </a:br>
            <a:r>
              <a:rPr lang="de-DE" sz="2000" i="1" dirty="0" smtClean="0"/>
              <a:t>TNS Infratest</a:t>
            </a:r>
            <a:endParaRPr lang="en-GB" sz="2000" i="1" dirty="0"/>
          </a:p>
        </p:txBody>
      </p:sp>
      <p:sp>
        <p:nvSpPr>
          <p:cNvPr id="4" name="Fußzeilenplatzhalter 3"/>
          <p:cNvSpPr>
            <a:spLocks noGrp="1"/>
          </p:cNvSpPr>
          <p:nvPr>
            <p:ph type="ftr" sz="quarter" idx="11"/>
          </p:nvPr>
        </p:nvSpPr>
        <p:spPr/>
        <p:txBody>
          <a:bodyPr/>
          <a:lstStyle/>
          <a:p>
            <a:r>
              <a:rPr lang="de-DE" smtClean="0"/>
              <a:t>Licht im Dschungel der Hypes</a:t>
            </a:r>
            <a:endParaRPr lang="de-DE"/>
          </a:p>
        </p:txBody>
      </p:sp>
      <p:sp>
        <p:nvSpPr>
          <p:cNvPr id="2" name="Foliennummernplatzhalter 1"/>
          <p:cNvSpPr>
            <a:spLocks noGrp="1"/>
          </p:cNvSpPr>
          <p:nvPr>
            <p:ph type="sldNum" sz="quarter" idx="4294967295"/>
          </p:nvPr>
        </p:nvSpPr>
        <p:spPr>
          <a:xfrm>
            <a:off x="8639175" y="6324600"/>
            <a:ext cx="504825" cy="250825"/>
          </a:xfrm>
        </p:spPr>
        <p:txBody>
          <a:bodyPr/>
          <a:lstStyle/>
          <a:p>
            <a:fld id="{77B9E48F-569F-48D6-99CF-0016F2ABA20E}" type="slidenum">
              <a:rPr lang="de-DE" smtClean="0"/>
              <a:t>1</a:t>
            </a:fld>
            <a:endParaRPr lang="de-DE"/>
          </a:p>
        </p:txBody>
      </p:sp>
    </p:spTree>
    <p:extLst>
      <p:ext uri="{BB962C8B-B14F-4D97-AF65-F5344CB8AC3E}">
        <p14:creationId xmlns:p14="http://schemas.microsoft.com/office/powerpoint/2010/main" val="1081988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ußzeilenplatzhalter 2"/>
          <p:cNvSpPr>
            <a:spLocks noGrp="1"/>
          </p:cNvSpPr>
          <p:nvPr>
            <p:ph type="ftr" sz="quarter" idx="10"/>
          </p:nvPr>
        </p:nvSpPr>
        <p:spPr/>
        <p:txBody>
          <a:bodyPr/>
          <a:lstStyle/>
          <a:p>
            <a:pPr>
              <a:defRPr/>
            </a:pPr>
            <a:r>
              <a:rPr lang="de-DE" smtClean="0"/>
              <a:t>Licht im Dschungel der Hypes</a:t>
            </a:r>
            <a:endParaRPr lang="de-DE"/>
          </a:p>
        </p:txBody>
      </p:sp>
      <p:sp>
        <p:nvSpPr>
          <p:cNvPr id="31748" name="Rectangle 32"/>
          <p:cNvSpPr>
            <a:spLocks noGrp="1" noChangeArrowheads="1"/>
          </p:cNvSpPr>
          <p:nvPr>
            <p:ph type="title"/>
          </p:nvPr>
        </p:nvSpPr>
        <p:spPr>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defRPr/>
            </a:pPr>
            <a:r>
              <a:rPr lang="de-DE" dirty="0" smtClean="0">
                <a:latin typeface="+mn-lt"/>
              </a:rPr>
              <a:t>Die Hälfte der Deutschen checkt mindestens wöchentlich ihre sozialen Netzwerke</a:t>
            </a:r>
          </a:p>
        </p:txBody>
      </p:sp>
      <p:sp>
        <p:nvSpPr>
          <p:cNvPr id="138" name="TextBox 9"/>
          <p:cNvSpPr txBox="1"/>
          <p:nvPr/>
        </p:nvSpPr>
        <p:spPr bwMode="gray">
          <a:xfrm>
            <a:off x="309563" y="1428750"/>
            <a:ext cx="1590675" cy="522288"/>
          </a:xfrm>
          <a:prstGeom prst="rect">
            <a:avLst/>
          </a:prstGeom>
          <a:noFill/>
        </p:spPr>
        <p:txBody>
          <a:bodyPr>
            <a:spAutoFit/>
          </a:bodyPr>
          <a:lstStyle/>
          <a:p>
            <a:pPr fontAlgn="auto">
              <a:spcBef>
                <a:spcPts val="0"/>
              </a:spcBef>
              <a:spcAft>
                <a:spcPts val="0"/>
              </a:spcAft>
              <a:defRPr/>
            </a:pPr>
            <a:r>
              <a:rPr lang="de-DE" sz="1400" kern="0">
                <a:solidFill>
                  <a:srgbClr val="4655A5"/>
                </a:solidFill>
                <a:latin typeface="+mn-lt"/>
                <a:cs typeface="Arial" charset="0"/>
              </a:rPr>
              <a:t>Soziale Netzwerke</a:t>
            </a:r>
          </a:p>
        </p:txBody>
      </p:sp>
      <p:sp>
        <p:nvSpPr>
          <p:cNvPr id="141" name="TextBox 9"/>
          <p:cNvSpPr txBox="1"/>
          <p:nvPr/>
        </p:nvSpPr>
        <p:spPr bwMode="gray">
          <a:xfrm>
            <a:off x="309563" y="3940175"/>
            <a:ext cx="1590675" cy="307975"/>
          </a:xfrm>
          <a:prstGeom prst="rect">
            <a:avLst/>
          </a:prstGeom>
          <a:noFill/>
        </p:spPr>
        <p:txBody>
          <a:bodyPr wrap="none">
            <a:spAutoFit/>
          </a:bodyPr>
          <a:lstStyle>
            <a:defPPr>
              <a:defRPr lang="en-US"/>
            </a:defPPr>
            <a:lvl1pPr>
              <a:defRPr sz="1400" b="1">
                <a:solidFill>
                  <a:srgbClr val="939598"/>
                </a:solidFill>
              </a:defRPr>
            </a:lvl1pPr>
          </a:lstStyle>
          <a:p>
            <a:pPr fontAlgn="auto">
              <a:spcBef>
                <a:spcPts val="0"/>
              </a:spcBef>
              <a:spcAft>
                <a:spcPts val="0"/>
              </a:spcAft>
              <a:defRPr/>
            </a:pPr>
            <a:r>
              <a:rPr lang="de-DE" kern="0" smtClean="0">
                <a:solidFill>
                  <a:srgbClr val="F7901E"/>
                </a:solidFill>
                <a:latin typeface="+mn-lt"/>
                <a:cs typeface="Arial" charset="0"/>
              </a:rPr>
              <a:t>Blogs &amp; Foren</a:t>
            </a:r>
            <a:endParaRPr lang="de-DE" kern="0">
              <a:solidFill>
                <a:srgbClr val="F7901E"/>
              </a:solidFill>
              <a:latin typeface="+mn-lt"/>
              <a:cs typeface="Arial" charset="0"/>
            </a:endParaRPr>
          </a:p>
        </p:txBody>
      </p:sp>
      <p:sp>
        <p:nvSpPr>
          <p:cNvPr id="143" name="TextBox 9"/>
          <p:cNvSpPr txBox="1"/>
          <p:nvPr/>
        </p:nvSpPr>
        <p:spPr bwMode="gray">
          <a:xfrm>
            <a:off x="309563" y="2851150"/>
            <a:ext cx="1274762" cy="307975"/>
          </a:xfrm>
          <a:prstGeom prst="rect">
            <a:avLst/>
          </a:prstGeom>
          <a:noFill/>
        </p:spPr>
        <p:txBody>
          <a:bodyPr wrap="none">
            <a:spAutoFit/>
          </a:bodyPr>
          <a:lstStyle>
            <a:defPPr>
              <a:defRPr lang="en-US"/>
            </a:defPPr>
            <a:lvl1pPr>
              <a:defRPr sz="1400" b="1">
                <a:solidFill>
                  <a:srgbClr val="939598"/>
                </a:solidFill>
              </a:defRPr>
            </a:lvl1pPr>
          </a:lstStyle>
          <a:p>
            <a:pPr fontAlgn="auto">
              <a:spcBef>
                <a:spcPts val="0"/>
              </a:spcBef>
              <a:spcAft>
                <a:spcPts val="0"/>
              </a:spcAft>
              <a:defRPr/>
            </a:pPr>
            <a:r>
              <a:rPr lang="de-DE" kern="0" smtClean="0">
                <a:solidFill>
                  <a:srgbClr val="97C947"/>
                </a:solidFill>
                <a:latin typeface="+mn-lt"/>
                <a:cs typeface="Arial" charset="0"/>
              </a:rPr>
              <a:t>Microblogs</a:t>
            </a:r>
            <a:endParaRPr lang="de-DE" kern="0">
              <a:solidFill>
                <a:srgbClr val="97C947"/>
              </a:solidFill>
              <a:latin typeface="+mn-lt"/>
              <a:cs typeface="Arial" charset="0"/>
            </a:endParaRPr>
          </a:p>
        </p:txBody>
      </p:sp>
      <p:graphicFrame>
        <p:nvGraphicFramePr>
          <p:cNvPr id="5" name="Object 2"/>
          <p:cNvGraphicFramePr>
            <a:graphicFrameLocks/>
          </p:cNvGraphicFramePr>
          <p:nvPr>
            <p:extLst>
              <p:ext uri="{D42A27DB-BD31-4B8C-83A1-F6EECF244321}">
                <p14:modId xmlns:p14="http://schemas.microsoft.com/office/powerpoint/2010/main" val="1375616094"/>
              </p:ext>
            </p:extLst>
          </p:nvPr>
        </p:nvGraphicFramePr>
        <p:xfrm>
          <a:off x="1858963" y="1276350"/>
          <a:ext cx="2876550" cy="1455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2"/>
          <p:cNvGraphicFramePr>
            <a:graphicFrameLocks/>
          </p:cNvGraphicFramePr>
          <p:nvPr>
            <p:extLst>
              <p:ext uri="{D42A27DB-BD31-4B8C-83A1-F6EECF244321}">
                <p14:modId xmlns:p14="http://schemas.microsoft.com/office/powerpoint/2010/main" val="4169745862"/>
              </p:ext>
            </p:extLst>
          </p:nvPr>
        </p:nvGraphicFramePr>
        <p:xfrm>
          <a:off x="1858963" y="2732088"/>
          <a:ext cx="3160712" cy="1455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2"/>
          <p:cNvGraphicFramePr>
            <a:graphicFrameLocks/>
          </p:cNvGraphicFramePr>
          <p:nvPr>
            <p:extLst>
              <p:ext uri="{D42A27DB-BD31-4B8C-83A1-F6EECF244321}">
                <p14:modId xmlns:p14="http://schemas.microsoft.com/office/powerpoint/2010/main" val="3595868414"/>
              </p:ext>
            </p:extLst>
          </p:nvPr>
        </p:nvGraphicFramePr>
        <p:xfrm>
          <a:off x="1858963" y="3784600"/>
          <a:ext cx="2876550" cy="1455738"/>
        </p:xfrm>
        <a:graphic>
          <a:graphicData uri="http://schemas.openxmlformats.org/drawingml/2006/chart">
            <c:chart xmlns:c="http://schemas.openxmlformats.org/drawingml/2006/chart" xmlns:r="http://schemas.openxmlformats.org/officeDocument/2006/relationships" r:id="rId4"/>
          </a:graphicData>
        </a:graphic>
      </p:graphicFrame>
      <p:sp>
        <p:nvSpPr>
          <p:cNvPr id="29" name="Content Placeholder 3"/>
          <p:cNvSpPr txBox="1">
            <a:spLocks/>
          </p:cNvSpPr>
          <p:nvPr/>
        </p:nvSpPr>
        <p:spPr bwMode="auto">
          <a:xfrm>
            <a:off x="4010025" y="1271588"/>
            <a:ext cx="4824413" cy="1119187"/>
          </a:xfrm>
          <a:prstGeom prst="rect">
            <a:avLst/>
          </a:prstGeom>
          <a:noFill/>
          <a:ln w="9525">
            <a:noFill/>
            <a:miter lim="800000"/>
            <a:headEnd/>
            <a:tailEnd/>
          </a:ln>
        </p:spPr>
        <p:txBody>
          <a:bodyPr lIns="277200" tIns="212400" rIns="277200" bIns="0"/>
          <a:lstStyle/>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checken ihre Social Network Accounts</a:t>
            </a:r>
          </a:p>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schreiben Posts/Nachrichten/Status Updates</a:t>
            </a:r>
          </a:p>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kommentieren oder antworten anderen</a:t>
            </a:r>
          </a:p>
        </p:txBody>
      </p:sp>
      <p:sp>
        <p:nvSpPr>
          <p:cNvPr id="30" name="Content Placeholder 3"/>
          <p:cNvSpPr txBox="1">
            <a:spLocks/>
          </p:cNvSpPr>
          <p:nvPr/>
        </p:nvSpPr>
        <p:spPr bwMode="auto">
          <a:xfrm>
            <a:off x="4010025" y="2728913"/>
            <a:ext cx="4824413" cy="1119187"/>
          </a:xfrm>
          <a:prstGeom prst="rect">
            <a:avLst/>
          </a:prstGeom>
          <a:noFill/>
          <a:ln w="9525">
            <a:noFill/>
            <a:miter lim="800000"/>
            <a:headEnd/>
            <a:tailEnd/>
          </a:ln>
        </p:spPr>
        <p:txBody>
          <a:bodyPr lIns="277200" tIns="212400" rIns="277200" bIns="0"/>
          <a:lstStyle/>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micro-bloggen aktiv </a:t>
            </a:r>
          </a:p>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besuchen/lesen Microblogs</a:t>
            </a:r>
          </a:p>
        </p:txBody>
      </p:sp>
      <p:sp>
        <p:nvSpPr>
          <p:cNvPr id="31" name="Content Placeholder 3"/>
          <p:cNvSpPr txBox="1">
            <a:spLocks/>
          </p:cNvSpPr>
          <p:nvPr/>
        </p:nvSpPr>
        <p:spPr bwMode="auto">
          <a:xfrm>
            <a:off x="4010025" y="3725863"/>
            <a:ext cx="4824413" cy="1120775"/>
          </a:xfrm>
          <a:prstGeom prst="rect">
            <a:avLst/>
          </a:prstGeom>
          <a:noFill/>
          <a:ln w="9525">
            <a:noFill/>
            <a:miter lim="800000"/>
            <a:headEnd/>
            <a:tailEnd/>
          </a:ln>
        </p:spPr>
        <p:txBody>
          <a:bodyPr lIns="277200" tIns="212400" rIns="277200" bIns="0"/>
          <a:lstStyle/>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besuchen/lesen/checken Blogs oder Foren</a:t>
            </a:r>
          </a:p>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schreiben ihren eigenen Blog</a:t>
            </a:r>
          </a:p>
          <a:p>
            <a:pPr marL="252413" lvl="2" indent="-252413" fontAlgn="auto">
              <a:spcBef>
                <a:spcPts val="1800"/>
              </a:spcBef>
              <a:spcAft>
                <a:spcPts val="0"/>
              </a:spcAft>
              <a:buFont typeface="Wingdings" pitchFamily="2" charset="2"/>
              <a:buChar char=""/>
              <a:defRPr/>
            </a:pPr>
            <a:r>
              <a:rPr lang="de-DE" sz="1400" b="0" kern="0">
                <a:solidFill>
                  <a:srgbClr val="000000"/>
                </a:solidFill>
                <a:latin typeface="Verdana" pitchFamily="34" charset="0"/>
                <a:cs typeface="Arial" charset="0"/>
              </a:rPr>
              <a:t>posten Kommentare zu, oder bewerten die Blogs, Foren, Reviews anderer</a:t>
            </a:r>
          </a:p>
        </p:txBody>
      </p:sp>
      <p:sp>
        <p:nvSpPr>
          <p:cNvPr id="2" name="Rechteck 1"/>
          <p:cNvSpPr/>
          <p:nvPr/>
        </p:nvSpPr>
        <p:spPr>
          <a:xfrm>
            <a:off x="309563" y="2757488"/>
            <a:ext cx="8524875" cy="99695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sz="1600" b="0"/>
          </a:p>
        </p:txBody>
      </p:sp>
      <p:sp>
        <p:nvSpPr>
          <p:cNvPr id="33" name="Rechteck 32"/>
          <p:cNvSpPr/>
          <p:nvPr/>
        </p:nvSpPr>
        <p:spPr>
          <a:xfrm>
            <a:off x="307975" y="3848100"/>
            <a:ext cx="8524875" cy="15255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sz="1600" b="0"/>
          </a:p>
        </p:txBody>
      </p:sp>
      <p:sp>
        <p:nvSpPr>
          <p:cNvPr id="34" name="Rechteck 33"/>
          <p:cNvSpPr/>
          <p:nvPr/>
        </p:nvSpPr>
        <p:spPr>
          <a:xfrm>
            <a:off x="307975" y="1343025"/>
            <a:ext cx="8524875" cy="13287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de-DE" sz="1600" b="0"/>
          </a:p>
        </p:txBody>
      </p:sp>
      <p:sp>
        <p:nvSpPr>
          <p:cNvPr id="3" name="Rechteck 2"/>
          <p:cNvSpPr/>
          <p:nvPr/>
        </p:nvSpPr>
        <p:spPr>
          <a:xfrm>
            <a:off x="6519863" y="1063625"/>
            <a:ext cx="2381250" cy="277813"/>
          </a:xfrm>
          <a:prstGeom prst="rect">
            <a:avLst/>
          </a:prstGeom>
        </p:spPr>
        <p:txBody>
          <a:bodyPr wrap="none">
            <a:spAutoFit/>
          </a:bodyPr>
          <a:lstStyle/>
          <a:p>
            <a:pPr>
              <a:defRPr/>
            </a:pPr>
            <a:r>
              <a:rPr lang="de-DE" sz="1200" b="0" i="1" dirty="0">
                <a:latin typeface="+mn-lt"/>
                <a:cs typeface="Arial" charset="0"/>
              </a:rPr>
              <a:t>mind. wöchentliche Nutzung</a:t>
            </a:r>
            <a:endParaRPr lang="en-GB" sz="1200" i="1" dirty="0">
              <a:latin typeface="+mn-lt"/>
              <a:cs typeface="Arial" charset="0"/>
            </a:endParaRPr>
          </a:p>
        </p:txBody>
      </p:sp>
      <p:sp>
        <p:nvSpPr>
          <p:cNvPr id="4" name="Foliennummernplatzhalter 3"/>
          <p:cNvSpPr>
            <a:spLocks noGrp="1"/>
          </p:cNvSpPr>
          <p:nvPr>
            <p:ph type="sldNum" sz="quarter" idx="11"/>
          </p:nvPr>
        </p:nvSpPr>
        <p:spPr/>
        <p:txBody>
          <a:bodyPr/>
          <a:lstStyle/>
          <a:p>
            <a:pPr>
              <a:defRPr/>
            </a:pPr>
            <a:fld id="{347406AC-AB6B-477D-AA80-E8D61EAA575F}" type="slidenum">
              <a:rPr lang="en-AU" smtClean="0"/>
              <a:pPr>
                <a:defRPr/>
              </a:pPr>
              <a:t>10</a:t>
            </a:fld>
            <a:endParaRPr lang="en-AU"/>
          </a:p>
        </p:txBody>
      </p:sp>
      <p:sp>
        <p:nvSpPr>
          <p:cNvPr id="22" name="Textplatzhalter 2"/>
          <p:cNvSpPr txBox="1">
            <a:spLocks/>
          </p:cNvSpPr>
          <p:nvPr/>
        </p:nvSpPr>
        <p:spPr>
          <a:xfrm>
            <a:off x="1292225" y="5570538"/>
            <a:ext cx="7562850" cy="368300"/>
          </a:xfrm>
          <a:prstGeom prst="rect">
            <a:avLst/>
          </a:prstGeom>
        </p:spPr>
        <p:txBody>
          <a:bodyPr vert="horz" lIns="0" tIns="0" rIns="0" bIns="108000" rtlCol="0" anchor="b">
            <a:noAutofit/>
          </a:bodyPr>
          <a:lstStyle>
            <a:lvl1pPr indent="0">
              <a:spcBef>
                <a:spcPct val="20000"/>
              </a:spcBef>
              <a:buFont typeface="Arial" pitchFamily="34" charset="0"/>
              <a:buNone/>
              <a:defRPr lang="en-US" sz="1000" b="0" baseline="0" dirty="0" smtClean="0">
                <a:solidFill>
                  <a:srgbClr val="333333"/>
                </a:solidFill>
              </a:defRPr>
            </a:lvl1pPr>
            <a:lvl2pPr marL="0" indent="0">
              <a:spcBef>
                <a:spcPct val="20000"/>
              </a:spcBef>
              <a:buFont typeface="Arial" pitchFamily="34" charset="0"/>
              <a:buNone/>
              <a:defRPr sz="1600">
                <a:solidFill>
                  <a:srgbClr val="333333"/>
                </a:solidFill>
              </a:defRPr>
            </a:lvl2pPr>
            <a:lvl3pPr marL="252413" indent="-252413">
              <a:spcBef>
                <a:spcPct val="20000"/>
              </a:spcBef>
              <a:buFont typeface="Wingdings" pitchFamily="2" charset="2"/>
              <a:buChar char=""/>
              <a:defRPr sz="1600">
                <a:solidFill>
                  <a:srgbClr val="333333"/>
                </a:solidFill>
              </a:defRPr>
            </a:lvl3pPr>
            <a:lvl4pPr marL="508000" indent="-255588">
              <a:spcBef>
                <a:spcPct val="20000"/>
              </a:spcBef>
              <a:buFont typeface="Wingdings" pitchFamily="2" charset="2"/>
              <a:buChar char="n"/>
              <a:defRPr sz="1600">
                <a:solidFill>
                  <a:srgbClr val="333333"/>
                </a:solidFill>
              </a:defRPr>
            </a:lvl4pPr>
            <a:lvl5pPr marL="760413" indent="-252413">
              <a:spcBef>
                <a:spcPct val="20000"/>
              </a:spcBef>
              <a:buFont typeface="Wingdings" pitchFamily="2" charset="2"/>
              <a:buChar char="n"/>
              <a:defRPr sz="1600">
                <a:solidFill>
                  <a:srgbClr val="333333"/>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e-DE" dirty="0" smtClean="0"/>
              <a:t>Quelle</a:t>
            </a:r>
            <a:r>
              <a:rPr lang="de-DE" dirty="0"/>
              <a:t>: Digital Life; Grundgesamtheit: Internetnutzer zwischen 16 und 65 Jahren in Deutschland (n=4.026) </a:t>
            </a:r>
          </a:p>
        </p:txBody>
      </p:sp>
    </p:spTree>
    <p:extLst>
      <p:ext uri="{BB962C8B-B14F-4D97-AF65-F5344CB8AC3E}">
        <p14:creationId xmlns:p14="http://schemas.microsoft.com/office/powerpoint/2010/main" val="146982848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44715888"/>
              </p:ext>
            </p:extLst>
          </p:nvPr>
        </p:nvGraphicFramePr>
        <p:xfrm>
          <a:off x="1738064" y="1869030"/>
          <a:ext cx="4572000" cy="284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Arrow Connector 11"/>
          <p:cNvCxnSpPr/>
          <p:nvPr/>
        </p:nvCxnSpPr>
        <p:spPr>
          <a:xfrm rot="5400000" flipH="1" flipV="1">
            <a:off x="3142649" y="3566610"/>
            <a:ext cx="2336158" cy="1439"/>
          </a:xfrm>
          <a:prstGeom prst="straightConnector1">
            <a:avLst/>
          </a:prstGeom>
          <a:ln w="15875">
            <a:solidFill>
              <a:srgbClr val="93959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39692" y="3634178"/>
            <a:ext cx="5568188" cy="1280"/>
          </a:xfrm>
          <a:prstGeom prst="straightConnector1">
            <a:avLst/>
          </a:prstGeom>
          <a:ln w="19050">
            <a:solidFill>
              <a:srgbClr val="939598"/>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25414" y="3377305"/>
            <a:ext cx="1423050" cy="391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rgbClr val="4D4D4D"/>
                </a:solidFill>
              </a:rPr>
              <a:t>Most written about</a:t>
            </a:r>
          </a:p>
        </p:txBody>
      </p:sp>
      <p:sp>
        <p:nvSpPr>
          <p:cNvPr id="16" name="Rectangle 15"/>
          <p:cNvSpPr/>
          <p:nvPr/>
        </p:nvSpPr>
        <p:spPr>
          <a:xfrm>
            <a:off x="446299" y="3377305"/>
            <a:ext cx="1407349" cy="391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rgbClr val="4D4D4D"/>
                </a:solidFill>
              </a:rPr>
              <a:t>Least written about</a:t>
            </a:r>
          </a:p>
        </p:txBody>
      </p:sp>
      <p:sp>
        <p:nvSpPr>
          <p:cNvPr id="17" name="Rectangle 16"/>
          <p:cNvSpPr/>
          <p:nvPr/>
        </p:nvSpPr>
        <p:spPr>
          <a:xfrm>
            <a:off x="3619258" y="1916832"/>
            <a:ext cx="1385862" cy="391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rgbClr val="4D4D4D"/>
                </a:solidFill>
              </a:rPr>
              <a:t>Most read about</a:t>
            </a:r>
          </a:p>
        </p:txBody>
      </p:sp>
      <p:sp>
        <p:nvSpPr>
          <p:cNvPr id="18" name="Rectangle 17"/>
          <p:cNvSpPr/>
          <p:nvPr/>
        </p:nvSpPr>
        <p:spPr>
          <a:xfrm>
            <a:off x="3618007" y="4766046"/>
            <a:ext cx="1385862" cy="391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rgbClr val="4D4D4D"/>
                </a:solidFill>
              </a:rPr>
              <a:t>Least read about</a:t>
            </a:r>
          </a:p>
        </p:txBody>
      </p:sp>
      <p:sp>
        <p:nvSpPr>
          <p:cNvPr id="19" name="TextBox 18"/>
          <p:cNvSpPr txBox="1"/>
          <p:nvPr/>
        </p:nvSpPr>
        <p:spPr>
          <a:xfrm>
            <a:off x="5704547" y="4510861"/>
            <a:ext cx="3043917" cy="646331"/>
          </a:xfrm>
          <a:prstGeom prst="rect">
            <a:avLst/>
          </a:prstGeom>
          <a:noFill/>
        </p:spPr>
        <p:txBody>
          <a:bodyPr wrap="square" rtlCol="0">
            <a:spAutoFit/>
          </a:bodyPr>
          <a:lstStyle/>
          <a:p>
            <a:pPr algn="r"/>
            <a:r>
              <a:rPr lang="en-GB" sz="1200" dirty="0">
                <a:solidFill>
                  <a:srgbClr val="4D4D4D"/>
                </a:solidFill>
              </a:rPr>
              <a:t>Lots of noise, little interest –</a:t>
            </a:r>
          </a:p>
          <a:p>
            <a:pPr algn="r"/>
            <a:r>
              <a:rPr lang="en-GB" sz="1200" b="1" dirty="0" smtClean="0">
                <a:solidFill>
                  <a:srgbClr val="DF5126"/>
                </a:solidFill>
              </a:rPr>
              <a:t>track </a:t>
            </a:r>
            <a:r>
              <a:rPr lang="en-GB" sz="1200" b="1" dirty="0">
                <a:solidFill>
                  <a:srgbClr val="DF5126"/>
                </a:solidFill>
              </a:rPr>
              <a:t>&amp; respond </a:t>
            </a:r>
            <a:r>
              <a:rPr lang="en-GB" sz="1200" b="1" dirty="0" smtClean="0">
                <a:solidFill>
                  <a:srgbClr val="DF5126"/>
                </a:solidFill>
              </a:rPr>
              <a:t/>
            </a:r>
            <a:br>
              <a:rPr lang="en-GB" sz="1200" b="1" dirty="0" smtClean="0">
                <a:solidFill>
                  <a:srgbClr val="DF5126"/>
                </a:solidFill>
              </a:rPr>
            </a:br>
            <a:r>
              <a:rPr lang="en-GB" sz="1200" b="1" dirty="0" smtClean="0">
                <a:solidFill>
                  <a:srgbClr val="DF5126"/>
                </a:solidFill>
              </a:rPr>
              <a:t>to </a:t>
            </a:r>
            <a:r>
              <a:rPr lang="en-GB" sz="1200" b="1" dirty="0">
                <a:solidFill>
                  <a:srgbClr val="DF5126"/>
                </a:solidFill>
              </a:rPr>
              <a:t>key messages</a:t>
            </a:r>
          </a:p>
        </p:txBody>
      </p:sp>
      <p:sp>
        <p:nvSpPr>
          <p:cNvPr id="20" name="TextBox 19"/>
          <p:cNvSpPr txBox="1"/>
          <p:nvPr/>
        </p:nvSpPr>
        <p:spPr>
          <a:xfrm>
            <a:off x="446299" y="4510861"/>
            <a:ext cx="2583543" cy="646331"/>
          </a:xfrm>
          <a:prstGeom prst="rect">
            <a:avLst/>
          </a:prstGeom>
          <a:noFill/>
        </p:spPr>
        <p:txBody>
          <a:bodyPr wrap="square" rtlCol="0">
            <a:spAutoFit/>
          </a:bodyPr>
          <a:lstStyle/>
          <a:p>
            <a:r>
              <a:rPr lang="en-GB" sz="1200" dirty="0">
                <a:solidFill>
                  <a:srgbClr val="4D4D4D"/>
                </a:solidFill>
              </a:rPr>
              <a:t>Low online chatter – </a:t>
            </a:r>
          </a:p>
          <a:p>
            <a:r>
              <a:rPr lang="en-GB" sz="1200" b="1" dirty="0">
                <a:solidFill>
                  <a:srgbClr val="DF5126"/>
                </a:solidFill>
              </a:rPr>
              <a:t>drive engagement through creative execution</a:t>
            </a:r>
          </a:p>
        </p:txBody>
      </p:sp>
      <p:sp>
        <p:nvSpPr>
          <p:cNvPr id="21" name="TextBox 20"/>
          <p:cNvSpPr txBox="1"/>
          <p:nvPr/>
        </p:nvSpPr>
        <p:spPr>
          <a:xfrm>
            <a:off x="446299" y="1916832"/>
            <a:ext cx="2778496" cy="461665"/>
          </a:xfrm>
          <a:prstGeom prst="rect">
            <a:avLst/>
          </a:prstGeom>
          <a:noFill/>
        </p:spPr>
        <p:txBody>
          <a:bodyPr wrap="square" rtlCol="0">
            <a:spAutoFit/>
          </a:bodyPr>
          <a:lstStyle/>
          <a:p>
            <a:r>
              <a:rPr lang="en-GB" sz="1200" dirty="0">
                <a:solidFill>
                  <a:srgbClr val="4D4D4D"/>
                </a:solidFill>
              </a:rPr>
              <a:t>High impact, low quantity – </a:t>
            </a:r>
            <a:br>
              <a:rPr lang="en-GB" sz="1200" dirty="0">
                <a:solidFill>
                  <a:srgbClr val="4D4D4D"/>
                </a:solidFill>
              </a:rPr>
            </a:br>
            <a:r>
              <a:rPr lang="en-GB" sz="1200" b="1" dirty="0">
                <a:solidFill>
                  <a:srgbClr val="DF5126"/>
                </a:solidFill>
              </a:rPr>
              <a:t>engage the influencers</a:t>
            </a:r>
          </a:p>
        </p:txBody>
      </p:sp>
      <p:sp>
        <p:nvSpPr>
          <p:cNvPr id="28" name="Text Box 29"/>
          <p:cNvSpPr txBox="1">
            <a:spLocks noChangeArrowheads="1"/>
          </p:cNvSpPr>
          <p:nvPr/>
        </p:nvSpPr>
        <p:spPr bwMode="auto">
          <a:xfrm>
            <a:off x="5652120" y="2420888"/>
            <a:ext cx="1415597" cy="184666"/>
          </a:xfrm>
          <a:prstGeom prst="rect">
            <a:avLst/>
          </a:prstGeom>
          <a:noFill/>
          <a:ln w="38100" algn="ctr">
            <a:noFill/>
            <a:miter lim="800000"/>
            <a:headEnd/>
            <a:tailEnd/>
          </a:ln>
        </p:spPr>
        <p:txBody>
          <a:bodyPr wrap="square" lIns="0" tIns="0" rIns="0" bIns="0">
            <a:spAutoFit/>
          </a:bodyPr>
          <a:lstStyle/>
          <a:p>
            <a:pPr algn="r">
              <a:spcBef>
                <a:spcPct val="20000"/>
              </a:spcBef>
              <a:spcAft>
                <a:spcPct val="50000"/>
              </a:spcAft>
              <a:buFont typeface="Wingdings" pitchFamily="2" charset="2"/>
              <a:buNone/>
              <a:defRPr/>
            </a:pPr>
            <a:r>
              <a:rPr lang="en-GB" sz="1200" kern="0" dirty="0">
                <a:solidFill>
                  <a:schemeClr val="accent1"/>
                </a:solidFill>
              </a:rPr>
              <a:t>Holiday/Travel</a:t>
            </a:r>
          </a:p>
        </p:txBody>
      </p:sp>
      <p:sp>
        <p:nvSpPr>
          <p:cNvPr id="29" name="Text Box 29"/>
          <p:cNvSpPr txBox="1">
            <a:spLocks noChangeArrowheads="1"/>
          </p:cNvSpPr>
          <p:nvPr/>
        </p:nvSpPr>
        <p:spPr bwMode="auto">
          <a:xfrm>
            <a:off x="4876122" y="3378701"/>
            <a:ext cx="1260659" cy="184666"/>
          </a:xfrm>
          <a:prstGeom prst="rect">
            <a:avLst/>
          </a:prstGeom>
          <a:noFill/>
          <a:ln w="38100" algn="ctr">
            <a:noFill/>
            <a:miter lim="800000"/>
            <a:headEnd/>
            <a:tailEnd/>
          </a:ln>
        </p:spPr>
        <p:txBody>
          <a:bodyPr wrap="square" lIns="0" tIns="0" rIns="0" bIns="0">
            <a:spAutoFit/>
          </a:bodyPr>
          <a:lstStyle/>
          <a:p>
            <a:pPr>
              <a:spcBef>
                <a:spcPct val="20000"/>
              </a:spcBef>
              <a:spcAft>
                <a:spcPct val="50000"/>
              </a:spcAft>
              <a:buFont typeface="Wingdings" pitchFamily="2" charset="2"/>
              <a:buNone/>
              <a:defRPr/>
            </a:pPr>
            <a:r>
              <a:rPr lang="en-US" sz="1200" kern="0" dirty="0">
                <a:solidFill>
                  <a:schemeClr val="accent1"/>
                </a:solidFill>
              </a:rPr>
              <a:t>Cosmetics</a:t>
            </a:r>
            <a:endParaRPr lang="en-GB" sz="1200" kern="0" dirty="0">
              <a:solidFill>
                <a:schemeClr val="accent1"/>
              </a:solidFill>
            </a:endParaRPr>
          </a:p>
        </p:txBody>
      </p:sp>
      <p:sp>
        <p:nvSpPr>
          <p:cNvPr id="30" name="Text Box 29"/>
          <p:cNvSpPr txBox="1">
            <a:spLocks noChangeArrowheads="1"/>
          </p:cNvSpPr>
          <p:nvPr/>
        </p:nvSpPr>
        <p:spPr bwMode="auto">
          <a:xfrm>
            <a:off x="1929865" y="4143646"/>
            <a:ext cx="1692888" cy="184666"/>
          </a:xfrm>
          <a:prstGeom prst="rect">
            <a:avLst/>
          </a:prstGeom>
          <a:noFill/>
          <a:ln w="38100" algn="ctr">
            <a:noFill/>
            <a:miter lim="800000"/>
            <a:headEnd/>
            <a:tailEnd/>
          </a:ln>
        </p:spPr>
        <p:txBody>
          <a:bodyPr wrap="square" lIns="0" tIns="0" rIns="0" bIns="0">
            <a:spAutoFit/>
          </a:bodyPr>
          <a:lstStyle/>
          <a:p>
            <a:pPr algn="r">
              <a:spcBef>
                <a:spcPct val="20000"/>
              </a:spcBef>
              <a:spcAft>
                <a:spcPct val="50000"/>
              </a:spcAft>
              <a:buFont typeface="Wingdings" pitchFamily="2" charset="2"/>
              <a:buNone/>
              <a:defRPr/>
            </a:pPr>
            <a:r>
              <a:rPr lang="en-GB" sz="1200" kern="0" dirty="0">
                <a:solidFill>
                  <a:schemeClr val="accent1"/>
                </a:solidFill>
              </a:rPr>
              <a:t>Tobacco/Cigarettes</a:t>
            </a:r>
          </a:p>
        </p:txBody>
      </p:sp>
      <p:sp>
        <p:nvSpPr>
          <p:cNvPr id="26" name="Title 1"/>
          <p:cNvSpPr>
            <a:spLocks noGrp="1"/>
          </p:cNvSpPr>
          <p:nvPr>
            <p:ph type="title"/>
          </p:nvPr>
        </p:nvSpPr>
        <p:spPr/>
        <p:txBody>
          <a:bodyPr/>
          <a:lstStyle/>
          <a:p>
            <a:r>
              <a:rPr lang="en-GB" dirty="0" smtClean="0"/>
              <a:t>Social Media </a:t>
            </a:r>
            <a:r>
              <a:rPr lang="en-GB" dirty="0" err="1" smtClean="0"/>
              <a:t>Aktivität</a:t>
            </a:r>
            <a:r>
              <a:rPr lang="en-GB" dirty="0" smtClean="0"/>
              <a:t> </a:t>
            </a:r>
            <a:r>
              <a:rPr lang="en-GB" dirty="0" err="1" smtClean="0"/>
              <a:t>hängt</a:t>
            </a:r>
            <a:r>
              <a:rPr lang="en-GB" dirty="0" smtClean="0"/>
              <a:t> </a:t>
            </a:r>
            <a:r>
              <a:rPr lang="en-GB" dirty="0" err="1" smtClean="0"/>
              <a:t>wesentlich</a:t>
            </a:r>
            <a:r>
              <a:rPr lang="en-GB" dirty="0" smtClean="0"/>
              <a:t> </a:t>
            </a:r>
            <a:r>
              <a:rPr lang="en-GB" dirty="0" err="1" smtClean="0"/>
              <a:t>vom</a:t>
            </a:r>
            <a:r>
              <a:rPr lang="en-GB" dirty="0" smtClean="0"/>
              <a:t> </a:t>
            </a:r>
            <a:r>
              <a:rPr lang="en-GB" dirty="0" err="1" smtClean="0"/>
              <a:t>Thema</a:t>
            </a:r>
            <a:r>
              <a:rPr lang="en-GB" dirty="0" smtClean="0"/>
              <a:t> und </a:t>
            </a:r>
            <a:r>
              <a:rPr lang="en-GB" dirty="0" err="1" smtClean="0"/>
              <a:t>Kategorie</a:t>
            </a:r>
            <a:r>
              <a:rPr lang="en-GB" dirty="0" smtClean="0"/>
              <a:t> </a:t>
            </a:r>
            <a:r>
              <a:rPr lang="en-GB" dirty="0" err="1" smtClean="0"/>
              <a:t>ab</a:t>
            </a:r>
            <a:endParaRPr lang="en-GB" dirty="0"/>
          </a:p>
        </p:txBody>
      </p:sp>
      <p:sp>
        <p:nvSpPr>
          <p:cNvPr id="23" name="Slide Number Placeholder 212"/>
          <p:cNvSpPr>
            <a:spLocks noGrp="1"/>
          </p:cNvSpPr>
          <p:nvPr>
            <p:ph type="sldNum" sz="quarter" idx="10"/>
          </p:nvPr>
        </p:nvSpPr>
        <p:spPr/>
        <p:txBody>
          <a:bodyPr vert="horz" lIns="0" tIns="0" rIns="0" bIns="0" rtlCol="0" anchor="b">
            <a:noAutofit/>
          </a:bodyPr>
          <a:lstStyle/>
          <a:p>
            <a:fld id="{72A3BA6A-3AA7-43B2-9331-1EC9DD741CDF}" type="slidenum">
              <a:rPr lang="en-GB"/>
              <a:pPr/>
              <a:t>11</a:t>
            </a:fld>
            <a:endParaRPr lang="en-GB" dirty="0"/>
          </a:p>
        </p:txBody>
      </p:sp>
      <p:sp>
        <p:nvSpPr>
          <p:cNvPr id="22" name="TextBox 21"/>
          <p:cNvSpPr txBox="1"/>
          <p:nvPr/>
        </p:nvSpPr>
        <p:spPr>
          <a:xfrm>
            <a:off x="6310065" y="1916832"/>
            <a:ext cx="2438399" cy="461665"/>
          </a:xfrm>
          <a:prstGeom prst="rect">
            <a:avLst/>
          </a:prstGeom>
          <a:noFill/>
        </p:spPr>
        <p:txBody>
          <a:bodyPr wrap="square" rtlCol="0">
            <a:spAutoFit/>
          </a:bodyPr>
          <a:lstStyle/>
          <a:p>
            <a:pPr algn="r"/>
            <a:r>
              <a:rPr lang="en-US" sz="1200" dirty="0">
                <a:solidFill>
                  <a:srgbClr val="4D4D4D"/>
                </a:solidFill>
              </a:rPr>
              <a:t>Most advocated – </a:t>
            </a:r>
            <a:r>
              <a:rPr lang="en-US" sz="1200" dirty="0">
                <a:solidFill>
                  <a:srgbClr val="666666"/>
                </a:solidFill>
              </a:rPr>
              <a:t/>
            </a:r>
            <a:br>
              <a:rPr lang="en-US" sz="1200" dirty="0">
                <a:solidFill>
                  <a:srgbClr val="666666"/>
                </a:solidFill>
              </a:rPr>
            </a:br>
            <a:r>
              <a:rPr lang="en-US" sz="1200" b="1" dirty="0" smtClean="0">
                <a:solidFill>
                  <a:srgbClr val="DF5126"/>
                </a:solidFill>
              </a:rPr>
              <a:t>join </a:t>
            </a:r>
            <a:r>
              <a:rPr lang="en-US" sz="1200" b="1" dirty="0">
                <a:solidFill>
                  <a:srgbClr val="DF5126"/>
                </a:solidFill>
              </a:rPr>
              <a:t>the conversation</a:t>
            </a:r>
          </a:p>
        </p:txBody>
      </p:sp>
      <p:sp>
        <p:nvSpPr>
          <p:cNvPr id="27" name="Text Box 29"/>
          <p:cNvSpPr txBox="1">
            <a:spLocks noChangeArrowheads="1"/>
          </p:cNvSpPr>
          <p:nvPr/>
        </p:nvSpPr>
        <p:spPr bwMode="auto">
          <a:xfrm>
            <a:off x="2674108" y="2875663"/>
            <a:ext cx="1415597" cy="184666"/>
          </a:xfrm>
          <a:prstGeom prst="rect">
            <a:avLst/>
          </a:prstGeom>
          <a:noFill/>
          <a:ln w="38100" algn="ctr">
            <a:noFill/>
            <a:miter lim="800000"/>
            <a:headEnd/>
            <a:tailEnd/>
          </a:ln>
        </p:spPr>
        <p:txBody>
          <a:bodyPr wrap="square" lIns="0" tIns="0" rIns="0" bIns="0">
            <a:spAutoFit/>
          </a:bodyPr>
          <a:lstStyle/>
          <a:p>
            <a:pPr algn="r">
              <a:spcBef>
                <a:spcPct val="20000"/>
              </a:spcBef>
              <a:spcAft>
                <a:spcPct val="50000"/>
              </a:spcAft>
              <a:buFont typeface="Wingdings" pitchFamily="2" charset="2"/>
              <a:buNone/>
              <a:defRPr/>
            </a:pPr>
            <a:r>
              <a:rPr lang="en-GB" sz="1200" kern="0" dirty="0">
                <a:solidFill>
                  <a:schemeClr val="accent1"/>
                </a:solidFill>
              </a:rPr>
              <a:t>Television</a:t>
            </a:r>
          </a:p>
        </p:txBody>
      </p:sp>
      <p:sp>
        <p:nvSpPr>
          <p:cNvPr id="32" name="Textplatzhalter 2"/>
          <p:cNvSpPr>
            <a:spLocks noGrp="1"/>
          </p:cNvSpPr>
          <p:nvPr>
            <p:ph type="body" sz="quarter" idx="16"/>
          </p:nvPr>
        </p:nvSpPr>
        <p:spPr>
          <a:xfrm>
            <a:off x="1292225" y="5570538"/>
            <a:ext cx="7562850" cy="368300"/>
          </a:xfrm>
        </p:spPr>
        <p:txBody>
          <a:bodyPr/>
          <a:lstStyle/>
          <a:p>
            <a:r>
              <a:rPr lang="de-DE" dirty="0" smtClean="0"/>
              <a:t>Digital Life Germany: n=4026</a:t>
            </a:r>
            <a:endParaRPr lang="de-DE" dirty="0"/>
          </a:p>
        </p:txBody>
      </p:sp>
      <p:sp>
        <p:nvSpPr>
          <p:cNvPr id="25" name="Fußzeilenplatzhalter 43"/>
          <p:cNvSpPr>
            <a:spLocks noGrp="1"/>
          </p:cNvSpPr>
          <p:nvPr>
            <p:ph type="ftr" sz="quarter" idx="17"/>
          </p:nvPr>
        </p:nvSpPr>
        <p:spPr>
          <a:xfrm>
            <a:off x="785814" y="6156199"/>
            <a:ext cx="7555320" cy="377062"/>
          </a:xfrm>
        </p:spPr>
        <p:txBody>
          <a:bodyPr/>
          <a:lstStyle/>
          <a:p>
            <a:pPr>
              <a:spcBef>
                <a:spcPct val="20000"/>
              </a:spcBef>
              <a:buFont typeface="Arial" pitchFamily="34" charset="0"/>
              <a:buNone/>
            </a:pPr>
            <a:r>
              <a:rPr lang="de-DE" smtClean="0"/>
              <a:t>Licht im Dschungel der Hypes</a:t>
            </a:r>
            <a:endParaRPr lang="en-AU" dirty="0" smtClean="0"/>
          </a:p>
        </p:txBody>
      </p:sp>
    </p:spTree>
    <p:extLst>
      <p:ext uri="{BB962C8B-B14F-4D97-AF65-F5344CB8AC3E}">
        <p14:creationId xmlns:p14="http://schemas.microsoft.com/office/powerpoint/2010/main" val="3097809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ußzeilenplatzhalter 2"/>
          <p:cNvSpPr>
            <a:spLocks noGrp="1"/>
          </p:cNvSpPr>
          <p:nvPr>
            <p:ph type="ftr" sz="quarter" idx="10"/>
          </p:nvPr>
        </p:nvSpPr>
        <p:spPr>
          <a:xfrm>
            <a:off x="788988" y="6156325"/>
            <a:ext cx="7554912" cy="376238"/>
          </a:xfrm>
        </p:spPr>
        <p:txBody>
          <a:bodyPr/>
          <a:lstStyle/>
          <a:p>
            <a:pPr>
              <a:defRPr/>
            </a:pPr>
            <a:r>
              <a:rPr lang="de-DE" smtClean="0"/>
              <a:t>Licht im Dschungel der Hypes</a:t>
            </a:r>
            <a:endParaRPr dirty="0"/>
          </a:p>
        </p:txBody>
      </p:sp>
      <p:sp>
        <p:nvSpPr>
          <p:cNvPr id="421891" name="Rectangle 32"/>
          <p:cNvSpPr>
            <a:spLocks noGrp="1" noChangeArrowheads="1"/>
          </p:cNvSpPr>
          <p:nvPr>
            <p:ph type="title"/>
          </p:nvPr>
        </p:nvSpPr>
        <p:spPr>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de-DE" dirty="0" smtClean="0"/>
              <a:t>Besonders für die Jungen gehören soziale Netzwerke zum täglich Leben </a:t>
            </a:r>
          </a:p>
        </p:txBody>
      </p:sp>
      <p:sp>
        <p:nvSpPr>
          <p:cNvPr id="30" name="Rectangle 13"/>
          <p:cNvSpPr/>
          <p:nvPr/>
        </p:nvSpPr>
        <p:spPr>
          <a:xfrm>
            <a:off x="1464891" y="4911725"/>
            <a:ext cx="771525" cy="368300"/>
          </a:xfrm>
          <a:prstGeom prst="rect">
            <a:avLst/>
          </a:prstGeom>
          <a:solidFill>
            <a:srgbClr val="92D050"/>
          </a:solidFill>
          <a:ln w="38100" cap="flat" cmpd="sng" algn="ctr">
            <a:noFill/>
            <a:prstDash val="solid"/>
          </a:ln>
          <a:effectLst/>
        </p:spPr>
        <p:txBody>
          <a:bodyPr lIns="0" tIns="0" rIns="0" bIns="0" anchor="ctr"/>
          <a:lstStyle/>
          <a:p>
            <a:pPr algn="ctr" fontAlgn="auto">
              <a:spcBef>
                <a:spcPts val="0"/>
              </a:spcBef>
              <a:spcAft>
                <a:spcPts val="0"/>
              </a:spcAft>
              <a:defRPr/>
            </a:pPr>
            <a:r>
              <a:rPr lang="en-GB" sz="1200" kern="0" dirty="0" err="1">
                <a:solidFill>
                  <a:prstClr val="white"/>
                </a:solidFill>
                <a:latin typeface="Verdana"/>
                <a:cs typeface="+mn-cs"/>
              </a:rPr>
              <a:t>Gesamt</a:t>
            </a:r>
            <a:endParaRPr lang="en-GB" sz="1200" kern="0" dirty="0">
              <a:solidFill>
                <a:prstClr val="white"/>
              </a:solidFill>
              <a:latin typeface="Verdana"/>
              <a:cs typeface="+mn-cs"/>
            </a:endParaRPr>
          </a:p>
        </p:txBody>
      </p:sp>
      <p:sp>
        <p:nvSpPr>
          <p:cNvPr id="31" name="Rectangle 20"/>
          <p:cNvSpPr/>
          <p:nvPr/>
        </p:nvSpPr>
        <p:spPr>
          <a:xfrm>
            <a:off x="473075" y="1444625"/>
            <a:ext cx="5354266" cy="647700"/>
          </a:xfrm>
          <a:prstGeom prst="rect">
            <a:avLst/>
          </a:prstGeom>
          <a:noFill/>
          <a:ln w="38100" cap="flat" cmpd="sng" algn="ctr">
            <a:noFill/>
            <a:prstDash val="solid"/>
          </a:ln>
          <a:effectLst/>
        </p:spPr>
        <p:txBody>
          <a:bodyPr/>
          <a:lstStyle/>
          <a:p>
            <a:pPr fontAlgn="auto">
              <a:spcBef>
                <a:spcPts val="0"/>
              </a:spcBef>
              <a:spcAft>
                <a:spcPts val="0"/>
              </a:spcAft>
              <a:defRPr/>
            </a:pPr>
            <a:r>
              <a:rPr lang="de-DE" sz="1600" b="0" dirty="0">
                <a:solidFill>
                  <a:srgbClr val="000000"/>
                </a:solidFill>
                <a:latin typeface="Verdana"/>
                <a:cs typeface="Arial" charset="0"/>
              </a:rPr>
              <a:t>Nutzung sozialer Netzwerke in </a:t>
            </a:r>
            <a:r>
              <a:rPr lang="de-DE" sz="1600" b="0" dirty="0" smtClean="0">
                <a:solidFill>
                  <a:srgbClr val="000000"/>
                </a:solidFill>
                <a:latin typeface="Verdana"/>
                <a:cs typeface="Arial" charset="0"/>
              </a:rPr>
              <a:t>Deutschland (%)</a:t>
            </a:r>
            <a:endParaRPr lang="en-GB" sz="1600" b="0" kern="0" dirty="0">
              <a:latin typeface="Verdana"/>
              <a:cs typeface="+mn-cs"/>
            </a:endParaRPr>
          </a:p>
        </p:txBody>
      </p:sp>
      <p:sp>
        <p:nvSpPr>
          <p:cNvPr id="32" name="Rectangle 21"/>
          <p:cNvSpPr/>
          <p:nvPr/>
        </p:nvSpPr>
        <p:spPr>
          <a:xfrm>
            <a:off x="2361828" y="4911725"/>
            <a:ext cx="771525" cy="368300"/>
          </a:xfrm>
          <a:prstGeom prst="rect">
            <a:avLst/>
          </a:prstGeom>
          <a:solidFill>
            <a:srgbClr val="A0CE62"/>
          </a:solidFill>
          <a:ln w="38100" cap="flat" cmpd="sng" algn="ctr">
            <a:noFill/>
            <a:prstDash val="solid"/>
          </a:ln>
          <a:effectLst/>
        </p:spPr>
        <p:txBody>
          <a:bodyPr lIns="0" tIns="0" rIns="0" bIns="0" anchor="ctr"/>
          <a:lstStyle/>
          <a:p>
            <a:pPr algn="ctr" fontAlgn="auto">
              <a:spcBef>
                <a:spcPts val="0"/>
              </a:spcBef>
              <a:spcAft>
                <a:spcPts val="0"/>
              </a:spcAft>
              <a:defRPr/>
            </a:pPr>
            <a:r>
              <a:rPr lang="en-GB" sz="1200" kern="0" dirty="0" smtClean="0">
                <a:solidFill>
                  <a:prstClr val="white"/>
                </a:solidFill>
                <a:latin typeface="Verdana"/>
                <a:cs typeface="+mn-cs"/>
              </a:rPr>
              <a:t>16-20 </a:t>
            </a:r>
            <a:r>
              <a:rPr lang="en-GB" sz="1200" kern="0" dirty="0" err="1" smtClean="0">
                <a:solidFill>
                  <a:prstClr val="white"/>
                </a:solidFill>
                <a:latin typeface="Verdana"/>
                <a:cs typeface="+mn-cs"/>
              </a:rPr>
              <a:t>Jahre</a:t>
            </a:r>
            <a:endParaRPr lang="en-GB" sz="1200" kern="0" dirty="0">
              <a:solidFill>
                <a:prstClr val="white"/>
              </a:solidFill>
              <a:latin typeface="Verdana"/>
              <a:cs typeface="+mn-cs"/>
            </a:endParaRPr>
          </a:p>
        </p:txBody>
      </p:sp>
      <p:sp>
        <p:nvSpPr>
          <p:cNvPr id="33" name="Rectangle 23"/>
          <p:cNvSpPr/>
          <p:nvPr/>
        </p:nvSpPr>
        <p:spPr>
          <a:xfrm>
            <a:off x="3260353" y="4911725"/>
            <a:ext cx="771525" cy="368300"/>
          </a:xfrm>
          <a:prstGeom prst="rect">
            <a:avLst/>
          </a:prstGeom>
          <a:solidFill>
            <a:srgbClr val="A0CE62"/>
          </a:solidFill>
          <a:ln w="38100" cap="flat" cmpd="sng" algn="ctr">
            <a:noFill/>
            <a:prstDash val="solid"/>
          </a:ln>
          <a:effectLst/>
        </p:spPr>
        <p:txBody>
          <a:bodyPr lIns="0" tIns="0" rIns="0" bIns="0" anchor="ctr"/>
          <a:lstStyle/>
          <a:p>
            <a:pPr algn="ctr">
              <a:defRPr/>
            </a:pPr>
            <a:r>
              <a:rPr lang="en-GB" sz="1200" kern="0" dirty="0" smtClean="0">
                <a:solidFill>
                  <a:prstClr val="white"/>
                </a:solidFill>
              </a:rPr>
              <a:t>21-24 </a:t>
            </a:r>
            <a:r>
              <a:rPr lang="en-GB" sz="1200" kern="0" dirty="0" err="1" smtClean="0">
                <a:solidFill>
                  <a:prstClr val="white"/>
                </a:solidFill>
              </a:rPr>
              <a:t>Jahre</a:t>
            </a:r>
            <a:endParaRPr lang="en-GB" sz="1200" kern="0" dirty="0">
              <a:solidFill>
                <a:prstClr val="white"/>
              </a:solidFill>
            </a:endParaRPr>
          </a:p>
        </p:txBody>
      </p:sp>
      <p:sp>
        <p:nvSpPr>
          <p:cNvPr id="34" name="Rectangle 24"/>
          <p:cNvSpPr/>
          <p:nvPr/>
        </p:nvSpPr>
        <p:spPr>
          <a:xfrm>
            <a:off x="4157291" y="4911725"/>
            <a:ext cx="771525" cy="368300"/>
          </a:xfrm>
          <a:prstGeom prst="rect">
            <a:avLst/>
          </a:prstGeom>
          <a:solidFill>
            <a:srgbClr val="A0CE62"/>
          </a:solidFill>
          <a:ln w="38100" cap="flat" cmpd="sng" algn="ctr">
            <a:noFill/>
            <a:prstDash val="solid"/>
          </a:ln>
          <a:effectLst/>
        </p:spPr>
        <p:txBody>
          <a:bodyPr lIns="0" tIns="0" rIns="0" bIns="0" anchor="ctr"/>
          <a:lstStyle/>
          <a:p>
            <a:pPr algn="ctr">
              <a:defRPr/>
            </a:pPr>
            <a:r>
              <a:rPr lang="en-GB" sz="1200" kern="0" dirty="0" smtClean="0">
                <a:solidFill>
                  <a:prstClr val="white"/>
                </a:solidFill>
              </a:rPr>
              <a:t>25-34 </a:t>
            </a:r>
            <a:r>
              <a:rPr lang="en-GB" sz="1200" kern="0" dirty="0" err="1">
                <a:solidFill>
                  <a:prstClr val="white"/>
                </a:solidFill>
              </a:rPr>
              <a:t>Jahre</a:t>
            </a:r>
            <a:endParaRPr lang="en-GB" sz="1200" kern="0" dirty="0">
              <a:solidFill>
                <a:prstClr val="white"/>
              </a:solidFill>
            </a:endParaRPr>
          </a:p>
        </p:txBody>
      </p:sp>
      <p:sp>
        <p:nvSpPr>
          <p:cNvPr id="35" name="Rectangle 25"/>
          <p:cNvSpPr/>
          <p:nvPr/>
        </p:nvSpPr>
        <p:spPr>
          <a:xfrm>
            <a:off x="5055816" y="4911725"/>
            <a:ext cx="771525" cy="368300"/>
          </a:xfrm>
          <a:prstGeom prst="rect">
            <a:avLst/>
          </a:prstGeom>
          <a:solidFill>
            <a:srgbClr val="A0CE62"/>
          </a:solidFill>
          <a:ln w="38100" cap="flat" cmpd="sng" algn="ctr">
            <a:noFill/>
            <a:prstDash val="solid"/>
          </a:ln>
          <a:effectLst/>
        </p:spPr>
        <p:txBody>
          <a:bodyPr lIns="0" tIns="0" rIns="0" bIns="0" anchor="ctr"/>
          <a:lstStyle/>
          <a:p>
            <a:pPr algn="ctr">
              <a:defRPr/>
            </a:pPr>
            <a:r>
              <a:rPr lang="en-GB" sz="1200" kern="0" dirty="0" smtClean="0">
                <a:solidFill>
                  <a:prstClr val="white"/>
                </a:solidFill>
              </a:rPr>
              <a:t>35-44 </a:t>
            </a:r>
            <a:r>
              <a:rPr lang="en-GB" sz="1200" kern="0" dirty="0" err="1">
                <a:solidFill>
                  <a:prstClr val="white"/>
                </a:solidFill>
              </a:rPr>
              <a:t>Jahre</a:t>
            </a:r>
            <a:endParaRPr lang="en-GB" sz="1200" kern="0" dirty="0">
              <a:solidFill>
                <a:prstClr val="white"/>
              </a:solidFill>
            </a:endParaRPr>
          </a:p>
        </p:txBody>
      </p:sp>
      <p:sp>
        <p:nvSpPr>
          <p:cNvPr id="36" name="Rectangle 26"/>
          <p:cNvSpPr/>
          <p:nvPr/>
        </p:nvSpPr>
        <p:spPr>
          <a:xfrm>
            <a:off x="5952753" y="4911725"/>
            <a:ext cx="771525" cy="368300"/>
          </a:xfrm>
          <a:prstGeom prst="rect">
            <a:avLst/>
          </a:prstGeom>
          <a:solidFill>
            <a:srgbClr val="A0CE62"/>
          </a:solidFill>
          <a:ln w="38100" cap="flat" cmpd="sng" algn="ctr">
            <a:noFill/>
            <a:prstDash val="solid"/>
          </a:ln>
          <a:effectLst/>
        </p:spPr>
        <p:txBody>
          <a:bodyPr lIns="0" tIns="0" rIns="0" bIns="0" anchor="ctr"/>
          <a:lstStyle/>
          <a:p>
            <a:pPr algn="ctr">
              <a:defRPr/>
            </a:pPr>
            <a:r>
              <a:rPr lang="en-GB" sz="1200" kern="0" dirty="0" smtClean="0">
                <a:solidFill>
                  <a:prstClr val="white"/>
                </a:solidFill>
              </a:rPr>
              <a:t>45-54 </a:t>
            </a:r>
            <a:r>
              <a:rPr lang="en-GB" sz="1200" kern="0" dirty="0" err="1">
                <a:solidFill>
                  <a:prstClr val="white"/>
                </a:solidFill>
              </a:rPr>
              <a:t>Jahre</a:t>
            </a:r>
            <a:endParaRPr lang="en-GB" sz="1200" kern="0" dirty="0">
              <a:solidFill>
                <a:prstClr val="white"/>
              </a:solidFill>
            </a:endParaRPr>
          </a:p>
        </p:txBody>
      </p:sp>
      <p:sp>
        <p:nvSpPr>
          <p:cNvPr id="37" name="Rectangle 27"/>
          <p:cNvSpPr/>
          <p:nvPr/>
        </p:nvSpPr>
        <p:spPr>
          <a:xfrm>
            <a:off x="6851278" y="4911725"/>
            <a:ext cx="771525" cy="368300"/>
          </a:xfrm>
          <a:prstGeom prst="rect">
            <a:avLst/>
          </a:prstGeom>
          <a:solidFill>
            <a:srgbClr val="A0CE62"/>
          </a:solidFill>
          <a:ln w="38100" cap="flat" cmpd="sng" algn="ctr">
            <a:noFill/>
            <a:prstDash val="solid"/>
          </a:ln>
          <a:effectLst/>
        </p:spPr>
        <p:txBody>
          <a:bodyPr lIns="0" tIns="0" rIns="0" bIns="0" anchor="ctr"/>
          <a:lstStyle/>
          <a:p>
            <a:pPr algn="ctr">
              <a:defRPr/>
            </a:pPr>
            <a:r>
              <a:rPr lang="en-GB" sz="1200" kern="0" dirty="0" smtClean="0">
                <a:solidFill>
                  <a:prstClr val="white"/>
                </a:solidFill>
              </a:rPr>
              <a:t>55-65 </a:t>
            </a:r>
            <a:r>
              <a:rPr lang="en-GB" sz="1200" kern="0" dirty="0" err="1">
                <a:solidFill>
                  <a:prstClr val="white"/>
                </a:solidFill>
              </a:rPr>
              <a:t>Jahre</a:t>
            </a:r>
            <a:endParaRPr lang="en-GB" sz="1200" kern="0" dirty="0">
              <a:solidFill>
                <a:prstClr val="white"/>
              </a:solidFill>
            </a:endParaRPr>
          </a:p>
        </p:txBody>
      </p:sp>
      <p:sp>
        <p:nvSpPr>
          <p:cNvPr id="2" name="Foliennummernplatzhalter 1"/>
          <p:cNvSpPr>
            <a:spLocks noGrp="1"/>
          </p:cNvSpPr>
          <p:nvPr>
            <p:ph type="sldNum" sz="quarter" idx="11"/>
          </p:nvPr>
        </p:nvSpPr>
        <p:spPr/>
        <p:txBody>
          <a:bodyPr/>
          <a:lstStyle/>
          <a:p>
            <a:pPr>
              <a:defRPr/>
            </a:pPr>
            <a:fld id="{569824C0-3F41-4A79-BEB4-2BC739A26B0D}" type="slidenum">
              <a:rPr lang="en-AU" smtClean="0"/>
              <a:pPr>
                <a:defRPr/>
              </a:pPr>
              <a:t>12</a:t>
            </a:fld>
            <a:endParaRPr lang="en-AU"/>
          </a:p>
        </p:txBody>
      </p:sp>
      <p:graphicFrame>
        <p:nvGraphicFramePr>
          <p:cNvPr id="22" name="Content Placeholder 3"/>
          <p:cNvGraphicFramePr>
            <a:graphicFrameLocks/>
          </p:cNvGraphicFramePr>
          <p:nvPr>
            <p:extLst>
              <p:ext uri="{D42A27DB-BD31-4B8C-83A1-F6EECF244321}">
                <p14:modId xmlns:p14="http://schemas.microsoft.com/office/powerpoint/2010/main" val="248305615"/>
              </p:ext>
            </p:extLst>
          </p:nvPr>
        </p:nvGraphicFramePr>
        <p:xfrm>
          <a:off x="179512" y="1988841"/>
          <a:ext cx="7488833" cy="309916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platzhalter 2"/>
          <p:cNvSpPr txBox="1">
            <a:spLocks/>
          </p:cNvSpPr>
          <p:nvPr/>
        </p:nvSpPr>
        <p:spPr>
          <a:xfrm>
            <a:off x="1292225" y="5570538"/>
            <a:ext cx="7562850" cy="368300"/>
          </a:xfrm>
          <a:prstGeom prst="rect">
            <a:avLst/>
          </a:prstGeom>
        </p:spPr>
        <p:txBody>
          <a:bodyPr vert="horz" lIns="0" tIns="0" rIns="0" bIns="108000" rtlCol="0" anchor="b">
            <a:noAutofit/>
          </a:bodyPr>
          <a:lstStyle>
            <a:lvl1pPr indent="0">
              <a:spcBef>
                <a:spcPct val="20000"/>
              </a:spcBef>
              <a:buFont typeface="Arial" pitchFamily="34" charset="0"/>
              <a:buNone/>
              <a:defRPr lang="en-US" sz="1000" b="0" baseline="0" dirty="0" smtClean="0">
                <a:solidFill>
                  <a:srgbClr val="333333"/>
                </a:solidFill>
              </a:defRPr>
            </a:lvl1pPr>
            <a:lvl2pPr marL="0" indent="0">
              <a:spcBef>
                <a:spcPct val="20000"/>
              </a:spcBef>
              <a:buFont typeface="Arial" pitchFamily="34" charset="0"/>
              <a:buNone/>
              <a:defRPr sz="1600">
                <a:solidFill>
                  <a:srgbClr val="333333"/>
                </a:solidFill>
              </a:defRPr>
            </a:lvl2pPr>
            <a:lvl3pPr marL="252413" indent="-252413">
              <a:spcBef>
                <a:spcPct val="20000"/>
              </a:spcBef>
              <a:buFont typeface="Wingdings" pitchFamily="2" charset="2"/>
              <a:buChar char=""/>
              <a:defRPr sz="1600">
                <a:solidFill>
                  <a:srgbClr val="333333"/>
                </a:solidFill>
              </a:defRPr>
            </a:lvl3pPr>
            <a:lvl4pPr marL="508000" indent="-255588">
              <a:spcBef>
                <a:spcPct val="20000"/>
              </a:spcBef>
              <a:buFont typeface="Wingdings" pitchFamily="2" charset="2"/>
              <a:buChar char="n"/>
              <a:defRPr sz="1600">
                <a:solidFill>
                  <a:srgbClr val="333333"/>
                </a:solidFill>
              </a:defRPr>
            </a:lvl4pPr>
            <a:lvl5pPr marL="760413" indent="-252413">
              <a:spcBef>
                <a:spcPct val="20000"/>
              </a:spcBef>
              <a:buFont typeface="Wingdings" pitchFamily="2" charset="2"/>
              <a:buChar char="n"/>
              <a:defRPr sz="1600">
                <a:solidFill>
                  <a:srgbClr val="333333"/>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e-DE" dirty="0" smtClean="0"/>
              <a:t>Quelle</a:t>
            </a:r>
            <a:r>
              <a:rPr lang="de-DE" dirty="0"/>
              <a:t>: Digital Life; Grundgesamtheit: Internetnutzer zwischen 16 und 65 Jahren in Deutschland (n=4.026) </a:t>
            </a:r>
          </a:p>
        </p:txBody>
      </p:sp>
    </p:spTree>
    <p:extLst>
      <p:ext uri="{BB962C8B-B14F-4D97-AF65-F5344CB8AC3E}">
        <p14:creationId xmlns:p14="http://schemas.microsoft.com/office/powerpoint/2010/main" val="2588010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ußzeilenplatzhalter 2"/>
          <p:cNvSpPr>
            <a:spLocks noGrp="1"/>
          </p:cNvSpPr>
          <p:nvPr>
            <p:ph type="ftr" sz="quarter" idx="10"/>
          </p:nvPr>
        </p:nvSpPr>
        <p:spPr/>
        <p:txBody>
          <a:bodyPr/>
          <a:lstStyle/>
          <a:p>
            <a:pPr>
              <a:defRPr/>
            </a:pPr>
            <a:r>
              <a:rPr lang="de-DE" smtClean="0"/>
              <a:t>Licht im Dschungel der Hypes</a:t>
            </a:r>
            <a:endParaRPr lang="de-DE"/>
          </a:p>
        </p:txBody>
      </p:sp>
      <p:sp>
        <p:nvSpPr>
          <p:cNvPr id="415747" name="Rectangle 32"/>
          <p:cNvSpPr>
            <a:spLocks noGrp="1" noChangeArrowheads="1"/>
          </p:cNvSpPr>
          <p:nvPr>
            <p:ph type="title"/>
          </p:nvPr>
        </p:nvSpPr>
        <p:spPr>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de-DE" smtClean="0"/>
              <a:t>Die Bedürfnisse der Internetnutzer, ihr Verhalten und ihre Einstellungen sind vielfältig</a:t>
            </a:r>
          </a:p>
        </p:txBody>
      </p:sp>
      <p:pic>
        <p:nvPicPr>
          <p:cNvPr id="415748" name="Picture 6" descr="C:\Documents and Settings\stephen.candlish\My Documents\My Pictures\Man - DLS Aspirer 54 58 9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13" y="3148013"/>
            <a:ext cx="438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49" name="Picture 2" descr="C:\Documents and Settings\stephen.candlish\My Documents\My Pictures\Man - DLS Aspirer colour 50 135 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288" y="2376488"/>
            <a:ext cx="438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50" name="Picture 5" descr="C:\Documents and Settings\stephen.candlish\My Documents\My Pictures\Man - DLS Networker 63 134 18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663" y="4700588"/>
            <a:ext cx="438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51" name="Picture 4" descr="C:\Documents and Settings\stephen.candlish\My Documents\My Pictures\Man - DLS Functional 242 142 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25" y="4700588"/>
            <a:ext cx="438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52" name="Picture 3" descr="C:\Documents and Settings\stephen.candlish\My Documents\My Pictures\Man - DLS K-S 160 24 7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500" y="3924300"/>
            <a:ext cx="438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53" name="Picture 1" descr="C:\Documents and Settings\stephen.candlish\My Documents\My Pictures\Man - DLS Influencer colour 219 71 19.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238" y="1616075"/>
            <a:ext cx="4191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 descr="A:\Large proposals\Images\Shutterstock\Icons\shutterstock_18546313 [Converted].png"/>
          <p:cNvPicPr>
            <a:picLocks noChangeAspect="1" noChangeArrowheads="1"/>
          </p:cNvPicPr>
          <p:nvPr/>
        </p:nvPicPr>
        <p:blipFill>
          <a:blip r:embed="rId9" cstate="print">
            <a:clrChange>
              <a:clrFrom>
                <a:srgbClr val="000000">
                  <a:alpha val="0"/>
                </a:srgbClr>
              </a:clrFrom>
              <a:clrTo>
                <a:srgbClr val="000000">
                  <a:alpha val="0"/>
                </a:srgbClr>
              </a:clrTo>
            </a:clrChange>
            <a:duotone>
              <a:srgbClr val="FFFFFF">
                <a:shade val="45000"/>
                <a:satMod val="135000"/>
              </a:srgbClr>
              <a:prstClr val="white"/>
            </a:duotone>
          </a:blip>
          <a:srcRect/>
          <a:stretch>
            <a:fillRect/>
          </a:stretch>
        </p:blipFill>
        <p:spPr bwMode="auto">
          <a:xfrm>
            <a:off x="437660" y="1621975"/>
            <a:ext cx="398642" cy="783770"/>
          </a:xfrm>
          <a:prstGeom prst="rect">
            <a:avLst/>
          </a:prstGeom>
          <a:noFill/>
        </p:spPr>
      </p:pic>
      <p:pic>
        <p:nvPicPr>
          <p:cNvPr id="13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37660" y="2396674"/>
            <a:ext cx="398642" cy="783770"/>
          </a:xfrm>
          <a:prstGeom prst="rect">
            <a:avLst/>
          </a:prstGeom>
          <a:noFill/>
        </p:spPr>
      </p:pic>
      <p:pic>
        <p:nvPicPr>
          <p:cNvPr id="13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37660" y="3171373"/>
            <a:ext cx="398642" cy="783770"/>
          </a:xfrm>
          <a:prstGeom prst="rect">
            <a:avLst/>
          </a:prstGeom>
          <a:noFill/>
        </p:spPr>
      </p:pic>
      <p:pic>
        <p:nvPicPr>
          <p:cNvPr id="13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37660" y="3946072"/>
            <a:ext cx="398642" cy="783770"/>
          </a:xfrm>
          <a:prstGeom prst="rect">
            <a:avLst/>
          </a:prstGeom>
          <a:noFill/>
        </p:spPr>
      </p:pic>
      <p:pic>
        <p:nvPicPr>
          <p:cNvPr id="13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37660" y="4720770"/>
            <a:ext cx="398642" cy="783770"/>
          </a:xfrm>
          <a:prstGeom prst="rect">
            <a:avLst/>
          </a:prstGeom>
          <a:noFill/>
        </p:spPr>
      </p:pic>
      <p:pic>
        <p:nvPicPr>
          <p:cNvPr id="13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98062" y="2396674"/>
            <a:ext cx="398642" cy="783770"/>
          </a:xfrm>
          <a:prstGeom prst="rect">
            <a:avLst/>
          </a:prstGeom>
          <a:noFill/>
        </p:spPr>
      </p:pic>
      <p:pic>
        <p:nvPicPr>
          <p:cNvPr id="13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98062" y="3171373"/>
            <a:ext cx="398642" cy="783770"/>
          </a:xfrm>
          <a:prstGeom prst="rect">
            <a:avLst/>
          </a:prstGeom>
          <a:noFill/>
        </p:spPr>
      </p:pic>
      <p:pic>
        <p:nvPicPr>
          <p:cNvPr id="13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98062" y="3946072"/>
            <a:ext cx="398642" cy="783770"/>
          </a:xfrm>
          <a:prstGeom prst="rect">
            <a:avLst/>
          </a:prstGeom>
          <a:noFill/>
        </p:spPr>
      </p:pic>
      <p:pic>
        <p:nvPicPr>
          <p:cNvPr id="13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358464" y="1621975"/>
            <a:ext cx="398642" cy="783770"/>
          </a:xfrm>
          <a:prstGeom prst="rect">
            <a:avLst/>
          </a:prstGeom>
          <a:noFill/>
        </p:spPr>
      </p:pic>
      <p:pic>
        <p:nvPicPr>
          <p:cNvPr id="13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358464" y="2396674"/>
            <a:ext cx="398642" cy="783770"/>
          </a:xfrm>
          <a:prstGeom prst="rect">
            <a:avLst/>
          </a:prstGeom>
          <a:noFill/>
        </p:spPr>
      </p:pic>
      <p:pic>
        <p:nvPicPr>
          <p:cNvPr id="14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358464" y="3171373"/>
            <a:ext cx="398642" cy="783770"/>
          </a:xfrm>
          <a:prstGeom prst="rect">
            <a:avLst/>
          </a:prstGeom>
          <a:noFill/>
        </p:spPr>
      </p:pic>
      <p:pic>
        <p:nvPicPr>
          <p:cNvPr id="14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358464" y="3946072"/>
            <a:ext cx="398642" cy="783770"/>
          </a:xfrm>
          <a:prstGeom prst="rect">
            <a:avLst/>
          </a:prstGeom>
          <a:noFill/>
        </p:spPr>
      </p:pic>
      <p:pic>
        <p:nvPicPr>
          <p:cNvPr id="14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358464" y="4720770"/>
            <a:ext cx="398642" cy="783770"/>
          </a:xfrm>
          <a:prstGeom prst="rect">
            <a:avLst/>
          </a:prstGeom>
          <a:noFill/>
        </p:spPr>
      </p:pic>
      <p:pic>
        <p:nvPicPr>
          <p:cNvPr id="14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818866" y="1621975"/>
            <a:ext cx="398642" cy="783770"/>
          </a:xfrm>
          <a:prstGeom prst="rect">
            <a:avLst/>
          </a:prstGeom>
          <a:noFill/>
        </p:spPr>
      </p:pic>
      <p:pic>
        <p:nvPicPr>
          <p:cNvPr id="14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818866" y="2396674"/>
            <a:ext cx="398642" cy="783770"/>
          </a:xfrm>
          <a:prstGeom prst="rect">
            <a:avLst/>
          </a:prstGeom>
          <a:noFill/>
        </p:spPr>
      </p:pic>
      <p:pic>
        <p:nvPicPr>
          <p:cNvPr id="14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818866" y="3171373"/>
            <a:ext cx="398642" cy="783770"/>
          </a:xfrm>
          <a:prstGeom prst="rect">
            <a:avLst/>
          </a:prstGeom>
          <a:noFill/>
        </p:spPr>
      </p:pic>
      <p:pic>
        <p:nvPicPr>
          <p:cNvPr id="14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818866" y="3946072"/>
            <a:ext cx="398642" cy="783770"/>
          </a:xfrm>
          <a:prstGeom prst="rect">
            <a:avLst/>
          </a:prstGeom>
          <a:noFill/>
        </p:spPr>
      </p:pic>
      <p:pic>
        <p:nvPicPr>
          <p:cNvPr id="14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1818866" y="4720770"/>
            <a:ext cx="398642" cy="783770"/>
          </a:xfrm>
          <a:prstGeom prst="rect">
            <a:avLst/>
          </a:prstGeom>
          <a:noFill/>
        </p:spPr>
      </p:pic>
      <p:pic>
        <p:nvPicPr>
          <p:cNvPr id="14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739670" y="1621975"/>
            <a:ext cx="398642" cy="783770"/>
          </a:xfrm>
          <a:prstGeom prst="rect">
            <a:avLst/>
          </a:prstGeom>
          <a:noFill/>
        </p:spPr>
      </p:pic>
      <p:pic>
        <p:nvPicPr>
          <p:cNvPr id="14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739670" y="2396674"/>
            <a:ext cx="398642" cy="783770"/>
          </a:xfrm>
          <a:prstGeom prst="rect">
            <a:avLst/>
          </a:prstGeom>
          <a:noFill/>
        </p:spPr>
      </p:pic>
      <p:pic>
        <p:nvPicPr>
          <p:cNvPr id="15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739670" y="3171373"/>
            <a:ext cx="398642" cy="783770"/>
          </a:xfrm>
          <a:prstGeom prst="rect">
            <a:avLst/>
          </a:prstGeom>
          <a:noFill/>
        </p:spPr>
      </p:pic>
      <p:pic>
        <p:nvPicPr>
          <p:cNvPr id="15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739670" y="3946072"/>
            <a:ext cx="398642" cy="783770"/>
          </a:xfrm>
          <a:prstGeom prst="rect">
            <a:avLst/>
          </a:prstGeom>
          <a:noFill/>
        </p:spPr>
      </p:pic>
      <p:pic>
        <p:nvPicPr>
          <p:cNvPr id="15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739670" y="4720770"/>
            <a:ext cx="398642" cy="783770"/>
          </a:xfrm>
          <a:prstGeom prst="rect">
            <a:avLst/>
          </a:prstGeom>
          <a:noFill/>
        </p:spPr>
      </p:pic>
      <p:pic>
        <p:nvPicPr>
          <p:cNvPr id="15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279268" y="1621975"/>
            <a:ext cx="398642" cy="783770"/>
          </a:xfrm>
          <a:prstGeom prst="rect">
            <a:avLst/>
          </a:prstGeom>
          <a:noFill/>
        </p:spPr>
      </p:pic>
      <p:pic>
        <p:nvPicPr>
          <p:cNvPr id="15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279268" y="2396674"/>
            <a:ext cx="398642" cy="783770"/>
          </a:xfrm>
          <a:prstGeom prst="rect">
            <a:avLst/>
          </a:prstGeom>
          <a:noFill/>
        </p:spPr>
      </p:pic>
      <p:pic>
        <p:nvPicPr>
          <p:cNvPr id="15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279268" y="3171373"/>
            <a:ext cx="398642" cy="783770"/>
          </a:xfrm>
          <a:prstGeom prst="rect">
            <a:avLst/>
          </a:prstGeom>
          <a:noFill/>
        </p:spPr>
      </p:pic>
      <p:pic>
        <p:nvPicPr>
          <p:cNvPr id="15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279268" y="3946072"/>
            <a:ext cx="398642" cy="783770"/>
          </a:xfrm>
          <a:prstGeom prst="rect">
            <a:avLst/>
          </a:prstGeom>
          <a:noFill/>
        </p:spPr>
      </p:pic>
      <p:pic>
        <p:nvPicPr>
          <p:cNvPr id="15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2279268" y="4720770"/>
            <a:ext cx="398642" cy="783770"/>
          </a:xfrm>
          <a:prstGeom prst="rect">
            <a:avLst/>
          </a:prstGeom>
          <a:noFill/>
        </p:spPr>
      </p:pic>
      <p:pic>
        <p:nvPicPr>
          <p:cNvPr id="15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200072" y="1621975"/>
            <a:ext cx="398642" cy="783770"/>
          </a:xfrm>
          <a:prstGeom prst="rect">
            <a:avLst/>
          </a:prstGeom>
          <a:noFill/>
        </p:spPr>
      </p:pic>
      <p:pic>
        <p:nvPicPr>
          <p:cNvPr id="15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200072" y="2396674"/>
            <a:ext cx="398642" cy="783770"/>
          </a:xfrm>
          <a:prstGeom prst="rect">
            <a:avLst/>
          </a:prstGeom>
          <a:noFill/>
        </p:spPr>
      </p:pic>
      <p:pic>
        <p:nvPicPr>
          <p:cNvPr id="16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200072" y="3171373"/>
            <a:ext cx="398642" cy="783770"/>
          </a:xfrm>
          <a:prstGeom prst="rect">
            <a:avLst/>
          </a:prstGeom>
          <a:noFill/>
        </p:spPr>
      </p:pic>
      <p:pic>
        <p:nvPicPr>
          <p:cNvPr id="16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200072" y="3946072"/>
            <a:ext cx="398642" cy="783770"/>
          </a:xfrm>
          <a:prstGeom prst="rect">
            <a:avLst/>
          </a:prstGeom>
          <a:noFill/>
        </p:spPr>
      </p:pic>
      <p:pic>
        <p:nvPicPr>
          <p:cNvPr id="16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200072" y="4720770"/>
            <a:ext cx="398642" cy="783770"/>
          </a:xfrm>
          <a:prstGeom prst="rect">
            <a:avLst/>
          </a:prstGeom>
          <a:noFill/>
        </p:spPr>
      </p:pic>
      <p:pic>
        <p:nvPicPr>
          <p:cNvPr id="16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660474" y="1621975"/>
            <a:ext cx="398642" cy="783770"/>
          </a:xfrm>
          <a:prstGeom prst="rect">
            <a:avLst/>
          </a:prstGeom>
          <a:noFill/>
        </p:spPr>
      </p:pic>
      <p:pic>
        <p:nvPicPr>
          <p:cNvPr id="16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660474" y="2396674"/>
            <a:ext cx="398642" cy="783770"/>
          </a:xfrm>
          <a:prstGeom prst="rect">
            <a:avLst/>
          </a:prstGeom>
          <a:noFill/>
        </p:spPr>
      </p:pic>
      <p:pic>
        <p:nvPicPr>
          <p:cNvPr id="16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660474" y="3171373"/>
            <a:ext cx="398642" cy="783770"/>
          </a:xfrm>
          <a:prstGeom prst="rect">
            <a:avLst/>
          </a:prstGeom>
          <a:noFill/>
        </p:spPr>
      </p:pic>
      <p:pic>
        <p:nvPicPr>
          <p:cNvPr id="16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660474" y="3946072"/>
            <a:ext cx="398642" cy="783770"/>
          </a:xfrm>
          <a:prstGeom prst="rect">
            <a:avLst/>
          </a:prstGeom>
          <a:noFill/>
        </p:spPr>
      </p:pic>
      <p:pic>
        <p:nvPicPr>
          <p:cNvPr id="16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3660474" y="4720770"/>
            <a:ext cx="398642" cy="783770"/>
          </a:xfrm>
          <a:prstGeom prst="rect">
            <a:avLst/>
          </a:prstGeom>
          <a:noFill/>
        </p:spPr>
      </p:pic>
      <p:pic>
        <p:nvPicPr>
          <p:cNvPr id="16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120876" y="1621975"/>
            <a:ext cx="398642" cy="783770"/>
          </a:xfrm>
          <a:prstGeom prst="rect">
            <a:avLst/>
          </a:prstGeom>
          <a:noFill/>
        </p:spPr>
      </p:pic>
      <p:pic>
        <p:nvPicPr>
          <p:cNvPr id="16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120876" y="2396674"/>
            <a:ext cx="398642" cy="783770"/>
          </a:xfrm>
          <a:prstGeom prst="rect">
            <a:avLst/>
          </a:prstGeom>
          <a:noFill/>
        </p:spPr>
      </p:pic>
      <p:pic>
        <p:nvPicPr>
          <p:cNvPr id="17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120876" y="3171373"/>
            <a:ext cx="398642" cy="783770"/>
          </a:xfrm>
          <a:prstGeom prst="rect">
            <a:avLst/>
          </a:prstGeom>
          <a:noFill/>
        </p:spPr>
      </p:pic>
      <p:pic>
        <p:nvPicPr>
          <p:cNvPr id="17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120876" y="3946072"/>
            <a:ext cx="398642" cy="783770"/>
          </a:xfrm>
          <a:prstGeom prst="rect">
            <a:avLst/>
          </a:prstGeom>
          <a:noFill/>
        </p:spPr>
      </p:pic>
      <p:pic>
        <p:nvPicPr>
          <p:cNvPr id="17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120876" y="4720770"/>
            <a:ext cx="398642" cy="783770"/>
          </a:xfrm>
          <a:prstGeom prst="rect">
            <a:avLst/>
          </a:prstGeom>
          <a:noFill/>
        </p:spPr>
      </p:pic>
      <p:pic>
        <p:nvPicPr>
          <p:cNvPr id="17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581278" y="1621975"/>
            <a:ext cx="398642" cy="783770"/>
          </a:xfrm>
          <a:prstGeom prst="rect">
            <a:avLst/>
          </a:prstGeom>
          <a:noFill/>
        </p:spPr>
      </p:pic>
      <p:pic>
        <p:nvPicPr>
          <p:cNvPr id="17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581278" y="2396674"/>
            <a:ext cx="398642" cy="783770"/>
          </a:xfrm>
          <a:prstGeom prst="rect">
            <a:avLst/>
          </a:prstGeom>
          <a:noFill/>
        </p:spPr>
      </p:pic>
      <p:pic>
        <p:nvPicPr>
          <p:cNvPr id="17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581278" y="3171373"/>
            <a:ext cx="398642" cy="783770"/>
          </a:xfrm>
          <a:prstGeom prst="rect">
            <a:avLst/>
          </a:prstGeom>
          <a:noFill/>
        </p:spPr>
      </p:pic>
      <p:pic>
        <p:nvPicPr>
          <p:cNvPr id="17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581278" y="3946072"/>
            <a:ext cx="398642" cy="783770"/>
          </a:xfrm>
          <a:prstGeom prst="rect">
            <a:avLst/>
          </a:prstGeom>
          <a:noFill/>
        </p:spPr>
      </p:pic>
      <p:pic>
        <p:nvPicPr>
          <p:cNvPr id="17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4581278" y="4720770"/>
            <a:ext cx="398642" cy="783770"/>
          </a:xfrm>
          <a:prstGeom prst="rect">
            <a:avLst/>
          </a:prstGeom>
          <a:noFill/>
        </p:spPr>
      </p:pic>
      <p:pic>
        <p:nvPicPr>
          <p:cNvPr id="17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502082" y="1621975"/>
            <a:ext cx="398642" cy="783770"/>
          </a:xfrm>
          <a:prstGeom prst="rect">
            <a:avLst/>
          </a:prstGeom>
          <a:noFill/>
        </p:spPr>
      </p:pic>
      <p:pic>
        <p:nvPicPr>
          <p:cNvPr id="17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502082" y="3171373"/>
            <a:ext cx="398642" cy="783770"/>
          </a:xfrm>
          <a:prstGeom prst="rect">
            <a:avLst/>
          </a:prstGeom>
          <a:noFill/>
        </p:spPr>
      </p:pic>
      <p:pic>
        <p:nvPicPr>
          <p:cNvPr id="18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502082" y="3946072"/>
            <a:ext cx="398642" cy="783770"/>
          </a:xfrm>
          <a:prstGeom prst="rect">
            <a:avLst/>
          </a:prstGeom>
          <a:noFill/>
        </p:spPr>
      </p:pic>
      <p:pic>
        <p:nvPicPr>
          <p:cNvPr id="18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502082" y="4720770"/>
            <a:ext cx="398642" cy="783770"/>
          </a:xfrm>
          <a:prstGeom prst="rect">
            <a:avLst/>
          </a:prstGeom>
          <a:noFill/>
        </p:spPr>
      </p:pic>
      <p:pic>
        <p:nvPicPr>
          <p:cNvPr id="18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041680" y="1621975"/>
            <a:ext cx="398642" cy="783770"/>
          </a:xfrm>
          <a:prstGeom prst="rect">
            <a:avLst/>
          </a:prstGeom>
          <a:noFill/>
        </p:spPr>
      </p:pic>
      <p:pic>
        <p:nvPicPr>
          <p:cNvPr id="18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041680" y="2396674"/>
            <a:ext cx="398642" cy="783770"/>
          </a:xfrm>
          <a:prstGeom prst="rect">
            <a:avLst/>
          </a:prstGeom>
          <a:noFill/>
        </p:spPr>
      </p:pic>
      <p:pic>
        <p:nvPicPr>
          <p:cNvPr id="18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041680" y="3171373"/>
            <a:ext cx="398642" cy="783770"/>
          </a:xfrm>
          <a:prstGeom prst="rect">
            <a:avLst/>
          </a:prstGeom>
          <a:noFill/>
        </p:spPr>
      </p:pic>
      <p:pic>
        <p:nvPicPr>
          <p:cNvPr id="18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041680" y="4720770"/>
            <a:ext cx="398642" cy="783770"/>
          </a:xfrm>
          <a:prstGeom prst="rect">
            <a:avLst/>
          </a:prstGeom>
          <a:noFill/>
        </p:spPr>
      </p:pic>
      <p:pic>
        <p:nvPicPr>
          <p:cNvPr id="18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883288" y="1621975"/>
            <a:ext cx="398642" cy="783770"/>
          </a:xfrm>
          <a:prstGeom prst="rect">
            <a:avLst/>
          </a:prstGeom>
          <a:noFill/>
        </p:spPr>
      </p:pic>
      <p:pic>
        <p:nvPicPr>
          <p:cNvPr id="18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883288" y="2396674"/>
            <a:ext cx="398642" cy="783770"/>
          </a:xfrm>
          <a:prstGeom prst="rect">
            <a:avLst/>
          </a:prstGeom>
          <a:noFill/>
        </p:spPr>
      </p:pic>
      <p:pic>
        <p:nvPicPr>
          <p:cNvPr id="18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883288" y="3171373"/>
            <a:ext cx="398642" cy="783770"/>
          </a:xfrm>
          <a:prstGeom prst="rect">
            <a:avLst/>
          </a:prstGeom>
          <a:noFill/>
        </p:spPr>
      </p:pic>
      <p:pic>
        <p:nvPicPr>
          <p:cNvPr id="18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883288" y="3946072"/>
            <a:ext cx="398642" cy="783770"/>
          </a:xfrm>
          <a:prstGeom prst="rect">
            <a:avLst/>
          </a:prstGeom>
          <a:noFill/>
        </p:spPr>
      </p:pic>
      <p:pic>
        <p:nvPicPr>
          <p:cNvPr id="19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883288" y="4720770"/>
            <a:ext cx="398642" cy="783770"/>
          </a:xfrm>
          <a:prstGeom prst="rect">
            <a:avLst/>
          </a:prstGeom>
          <a:noFill/>
        </p:spPr>
      </p:pic>
      <p:pic>
        <p:nvPicPr>
          <p:cNvPr id="19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343690" y="1621975"/>
            <a:ext cx="398642" cy="783770"/>
          </a:xfrm>
          <a:prstGeom prst="rect">
            <a:avLst/>
          </a:prstGeom>
          <a:noFill/>
        </p:spPr>
      </p:pic>
      <p:pic>
        <p:nvPicPr>
          <p:cNvPr id="19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343690" y="2396674"/>
            <a:ext cx="398642" cy="783770"/>
          </a:xfrm>
          <a:prstGeom prst="rect">
            <a:avLst/>
          </a:prstGeom>
          <a:noFill/>
        </p:spPr>
      </p:pic>
      <p:pic>
        <p:nvPicPr>
          <p:cNvPr id="19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343690" y="3171373"/>
            <a:ext cx="398642" cy="783770"/>
          </a:xfrm>
          <a:prstGeom prst="rect">
            <a:avLst/>
          </a:prstGeom>
          <a:noFill/>
        </p:spPr>
      </p:pic>
      <p:pic>
        <p:nvPicPr>
          <p:cNvPr id="19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343690" y="3946072"/>
            <a:ext cx="398642" cy="783770"/>
          </a:xfrm>
          <a:prstGeom prst="rect">
            <a:avLst/>
          </a:prstGeom>
          <a:noFill/>
        </p:spPr>
      </p:pic>
      <p:pic>
        <p:nvPicPr>
          <p:cNvPr id="19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343690" y="4720770"/>
            <a:ext cx="398642" cy="783770"/>
          </a:xfrm>
          <a:prstGeom prst="rect">
            <a:avLst/>
          </a:prstGeom>
          <a:noFill/>
        </p:spPr>
      </p:pic>
      <p:pic>
        <p:nvPicPr>
          <p:cNvPr id="19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264491" y="1621975"/>
            <a:ext cx="398642" cy="783770"/>
          </a:xfrm>
          <a:prstGeom prst="rect">
            <a:avLst/>
          </a:prstGeom>
          <a:noFill/>
        </p:spPr>
      </p:pic>
      <p:pic>
        <p:nvPicPr>
          <p:cNvPr id="19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264491" y="2396674"/>
            <a:ext cx="398642" cy="783770"/>
          </a:xfrm>
          <a:prstGeom prst="rect">
            <a:avLst/>
          </a:prstGeom>
          <a:noFill/>
        </p:spPr>
      </p:pic>
      <p:pic>
        <p:nvPicPr>
          <p:cNvPr id="19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264491" y="3171373"/>
            <a:ext cx="398642" cy="783770"/>
          </a:xfrm>
          <a:prstGeom prst="rect">
            <a:avLst/>
          </a:prstGeom>
          <a:noFill/>
        </p:spPr>
      </p:pic>
      <p:pic>
        <p:nvPicPr>
          <p:cNvPr id="19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264491" y="3946072"/>
            <a:ext cx="398642" cy="783770"/>
          </a:xfrm>
          <a:prstGeom prst="rect">
            <a:avLst/>
          </a:prstGeom>
          <a:noFill/>
        </p:spPr>
      </p:pic>
      <p:pic>
        <p:nvPicPr>
          <p:cNvPr id="20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8264491" y="4720770"/>
            <a:ext cx="398642" cy="783770"/>
          </a:xfrm>
          <a:prstGeom prst="rect">
            <a:avLst/>
          </a:prstGeom>
          <a:noFill/>
        </p:spPr>
      </p:pic>
      <p:pic>
        <p:nvPicPr>
          <p:cNvPr id="20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804092" y="1621975"/>
            <a:ext cx="398642" cy="783770"/>
          </a:xfrm>
          <a:prstGeom prst="rect">
            <a:avLst/>
          </a:prstGeom>
          <a:noFill/>
        </p:spPr>
      </p:pic>
      <p:pic>
        <p:nvPicPr>
          <p:cNvPr id="20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804092" y="2396674"/>
            <a:ext cx="398642" cy="783770"/>
          </a:xfrm>
          <a:prstGeom prst="rect">
            <a:avLst/>
          </a:prstGeom>
          <a:noFill/>
        </p:spPr>
      </p:pic>
      <p:pic>
        <p:nvPicPr>
          <p:cNvPr id="20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804092" y="3946072"/>
            <a:ext cx="398642" cy="783770"/>
          </a:xfrm>
          <a:prstGeom prst="rect">
            <a:avLst/>
          </a:prstGeom>
          <a:noFill/>
        </p:spPr>
      </p:pic>
      <p:pic>
        <p:nvPicPr>
          <p:cNvPr id="204"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7804092" y="4720770"/>
            <a:ext cx="398642" cy="783770"/>
          </a:xfrm>
          <a:prstGeom prst="rect">
            <a:avLst/>
          </a:prstGeom>
          <a:noFill/>
        </p:spPr>
      </p:pic>
      <p:pic>
        <p:nvPicPr>
          <p:cNvPr id="205"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962484" y="1621975"/>
            <a:ext cx="398642" cy="783770"/>
          </a:xfrm>
          <a:prstGeom prst="rect">
            <a:avLst/>
          </a:prstGeom>
          <a:noFill/>
        </p:spPr>
      </p:pic>
      <p:pic>
        <p:nvPicPr>
          <p:cNvPr id="206"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962484" y="2396674"/>
            <a:ext cx="398642" cy="783770"/>
          </a:xfrm>
          <a:prstGeom prst="rect">
            <a:avLst/>
          </a:prstGeom>
          <a:noFill/>
        </p:spPr>
      </p:pic>
      <p:pic>
        <p:nvPicPr>
          <p:cNvPr id="207"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962484" y="3171373"/>
            <a:ext cx="398642" cy="783770"/>
          </a:xfrm>
          <a:prstGeom prst="rect">
            <a:avLst/>
          </a:prstGeom>
          <a:noFill/>
        </p:spPr>
      </p:pic>
      <p:pic>
        <p:nvPicPr>
          <p:cNvPr id="208"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5962484" y="3946072"/>
            <a:ext cx="398642" cy="783770"/>
          </a:xfrm>
          <a:prstGeom prst="rect">
            <a:avLst/>
          </a:prstGeom>
          <a:noFill/>
        </p:spPr>
      </p:pic>
      <p:pic>
        <p:nvPicPr>
          <p:cNvPr id="209"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422886" y="1621975"/>
            <a:ext cx="398642" cy="783770"/>
          </a:xfrm>
          <a:prstGeom prst="rect">
            <a:avLst/>
          </a:prstGeom>
          <a:noFill/>
        </p:spPr>
      </p:pic>
      <p:pic>
        <p:nvPicPr>
          <p:cNvPr id="210"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422886" y="2396674"/>
            <a:ext cx="398642" cy="783770"/>
          </a:xfrm>
          <a:prstGeom prst="rect">
            <a:avLst/>
          </a:prstGeom>
          <a:noFill/>
        </p:spPr>
      </p:pic>
      <p:pic>
        <p:nvPicPr>
          <p:cNvPr id="211"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422886" y="3171373"/>
            <a:ext cx="398642" cy="783770"/>
          </a:xfrm>
          <a:prstGeom prst="rect">
            <a:avLst/>
          </a:prstGeom>
          <a:noFill/>
        </p:spPr>
      </p:pic>
      <p:pic>
        <p:nvPicPr>
          <p:cNvPr id="212"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422886" y="3946072"/>
            <a:ext cx="398642" cy="783770"/>
          </a:xfrm>
          <a:prstGeom prst="rect">
            <a:avLst/>
          </a:prstGeom>
          <a:noFill/>
        </p:spPr>
      </p:pic>
      <p:pic>
        <p:nvPicPr>
          <p:cNvPr id="213" name="Picture 2" descr="A:\Large proposals\Images\Shutterstock\Icons\shutterstock_18546313 [Converted].png"/>
          <p:cNvPicPr>
            <a:picLocks noChangeAspect="1" noChangeArrowheads="1"/>
          </p:cNvPicPr>
          <p:nvPr/>
        </p:nvPicPr>
        <p:blipFill>
          <a:blip r:embed="rId9" cstate="print">
            <a:duotone>
              <a:srgbClr val="FFFFFF">
                <a:shade val="45000"/>
                <a:satMod val="135000"/>
              </a:srgbClr>
              <a:prstClr val="white"/>
            </a:duotone>
          </a:blip>
          <a:srcRect/>
          <a:stretch>
            <a:fillRect/>
          </a:stretch>
        </p:blipFill>
        <p:spPr bwMode="auto">
          <a:xfrm>
            <a:off x="6422886" y="4720770"/>
            <a:ext cx="398642" cy="783770"/>
          </a:xfrm>
          <a:prstGeom prst="rect">
            <a:avLst/>
          </a:prstGeom>
          <a:noFill/>
        </p:spPr>
      </p:pic>
      <p:sp>
        <p:nvSpPr>
          <p:cNvPr id="214" name="Rectangular Callout 122"/>
          <p:cNvSpPr/>
          <p:nvPr/>
        </p:nvSpPr>
        <p:spPr>
          <a:xfrm>
            <a:off x="1584325" y="1801813"/>
            <a:ext cx="1546225" cy="963612"/>
          </a:xfrm>
          <a:prstGeom prst="wedgeRectCallout">
            <a:avLst>
              <a:gd name="adj1" fmla="val -68561"/>
              <a:gd name="adj2" fmla="val -47179"/>
            </a:avLst>
          </a:prstGeom>
          <a:solidFill>
            <a:sysClr val="window" lastClr="FFFFFF"/>
          </a:solidFill>
          <a:ln w="25400" cap="flat" cmpd="sng" algn="ctr">
            <a:solidFill>
              <a:srgbClr val="666666"/>
            </a:solidFill>
            <a:prstDash val="solid"/>
          </a:ln>
          <a:effectLst/>
        </p:spPr>
        <p:txBody>
          <a:bodyPr anchor="ctr"/>
          <a:lstStyle/>
          <a:p>
            <a:pPr algn="ctr" fontAlgn="auto">
              <a:spcBef>
                <a:spcPts val="0"/>
              </a:spcBef>
              <a:spcAft>
                <a:spcPts val="0"/>
              </a:spcAft>
              <a:defRPr/>
            </a:pPr>
            <a:r>
              <a:rPr lang="de-DE" sz="1200" b="0" kern="0">
                <a:solidFill>
                  <a:srgbClr val="666666"/>
                </a:solidFill>
                <a:latin typeface="Verdana"/>
                <a:cs typeface="+mn-cs"/>
              </a:rPr>
              <a:t>Ich erzähle meinen  Twitter Followern alles.</a:t>
            </a:r>
          </a:p>
        </p:txBody>
      </p:sp>
      <p:sp>
        <p:nvSpPr>
          <p:cNvPr id="215" name="Rectangular Callout 123"/>
          <p:cNvSpPr/>
          <p:nvPr/>
        </p:nvSpPr>
        <p:spPr>
          <a:xfrm>
            <a:off x="1693863" y="4000500"/>
            <a:ext cx="1544637" cy="963613"/>
          </a:xfrm>
          <a:prstGeom prst="wedgeRectCallout">
            <a:avLst>
              <a:gd name="adj1" fmla="val -75379"/>
              <a:gd name="adj2" fmla="val 35363"/>
            </a:avLst>
          </a:prstGeom>
          <a:solidFill>
            <a:sysClr val="window" lastClr="FFFFFF"/>
          </a:solidFill>
          <a:ln w="25400" cap="flat" cmpd="sng" algn="ctr">
            <a:solidFill>
              <a:srgbClr val="666666"/>
            </a:solidFill>
            <a:prstDash val="solid"/>
          </a:ln>
          <a:effectLst/>
        </p:spPr>
        <p:txBody>
          <a:bodyPr anchor="ctr"/>
          <a:lstStyle/>
          <a:p>
            <a:pPr algn="ctr" fontAlgn="auto">
              <a:spcBef>
                <a:spcPts val="0"/>
              </a:spcBef>
              <a:spcAft>
                <a:spcPts val="0"/>
              </a:spcAft>
              <a:defRPr/>
            </a:pPr>
            <a:r>
              <a:rPr lang="de-DE" sz="1200" b="0" kern="0" dirty="0">
                <a:solidFill>
                  <a:srgbClr val="666666"/>
                </a:solidFill>
                <a:latin typeface="Verdana"/>
                <a:cs typeface="+mn-cs"/>
              </a:rPr>
              <a:t>Ich spare gerne beim Einkauf – online ist es immer billiger!</a:t>
            </a:r>
          </a:p>
        </p:txBody>
      </p:sp>
      <p:sp>
        <p:nvSpPr>
          <p:cNvPr id="216" name="Rectangular Callout 125"/>
          <p:cNvSpPr/>
          <p:nvPr/>
        </p:nvSpPr>
        <p:spPr>
          <a:xfrm>
            <a:off x="6362700" y="2162175"/>
            <a:ext cx="1546225" cy="962025"/>
          </a:xfrm>
          <a:prstGeom prst="wedgeRectCallout">
            <a:avLst>
              <a:gd name="adj1" fmla="val 48106"/>
              <a:gd name="adj2" fmla="val 68154"/>
            </a:avLst>
          </a:prstGeom>
          <a:solidFill>
            <a:sysClr val="window" lastClr="FFFFFF"/>
          </a:solidFill>
          <a:ln w="25400" cap="flat" cmpd="sng" algn="ctr">
            <a:solidFill>
              <a:srgbClr val="666666"/>
            </a:solidFill>
            <a:prstDash val="solid"/>
          </a:ln>
          <a:effectLst/>
        </p:spPr>
        <p:txBody>
          <a:bodyPr anchor="ctr"/>
          <a:lstStyle/>
          <a:p>
            <a:pPr algn="ctr" fontAlgn="auto">
              <a:spcBef>
                <a:spcPts val="0"/>
              </a:spcBef>
              <a:spcAft>
                <a:spcPts val="0"/>
              </a:spcAft>
              <a:defRPr/>
            </a:pPr>
            <a:r>
              <a:rPr lang="de-DE" sz="1200" b="0" kern="0">
                <a:solidFill>
                  <a:srgbClr val="666666"/>
                </a:solidFill>
                <a:latin typeface="Verdana"/>
                <a:cs typeface="+mn-cs"/>
              </a:rPr>
              <a:t>Ich wünschte, ich könnte mehr online sein als nur 1x die Woche </a:t>
            </a:r>
          </a:p>
        </p:txBody>
      </p:sp>
      <p:sp>
        <p:nvSpPr>
          <p:cNvPr id="217" name="Rectangular Callout 97"/>
          <p:cNvSpPr/>
          <p:nvPr/>
        </p:nvSpPr>
        <p:spPr>
          <a:xfrm>
            <a:off x="3598863" y="2868613"/>
            <a:ext cx="1841500" cy="963612"/>
          </a:xfrm>
          <a:prstGeom prst="wedgeRectCallout">
            <a:avLst>
              <a:gd name="adj1" fmla="val 37297"/>
              <a:gd name="adj2" fmla="val 68154"/>
            </a:avLst>
          </a:prstGeom>
          <a:solidFill>
            <a:sysClr val="window" lastClr="FFFFFF"/>
          </a:solidFill>
          <a:ln w="25400" cap="flat" cmpd="sng" algn="ctr">
            <a:solidFill>
              <a:srgbClr val="666666"/>
            </a:solidFill>
            <a:prstDash val="solid"/>
          </a:ln>
          <a:effectLst/>
        </p:spPr>
        <p:txBody>
          <a:bodyPr anchor="ctr"/>
          <a:lstStyle/>
          <a:p>
            <a:pPr algn="ctr" fontAlgn="auto">
              <a:spcBef>
                <a:spcPts val="0"/>
              </a:spcBef>
              <a:spcAft>
                <a:spcPts val="0"/>
              </a:spcAft>
              <a:defRPr/>
            </a:pPr>
            <a:r>
              <a:rPr lang="de-DE" sz="1200" b="0" kern="0" dirty="0">
                <a:solidFill>
                  <a:srgbClr val="666666"/>
                </a:solidFill>
                <a:latin typeface="Verdana"/>
                <a:cs typeface="+mn-cs"/>
              </a:rPr>
              <a:t>Ich bin Facebook letzten Monat beigetreten, um mit meinen Enkeln in Kontakt zu bleiben.</a:t>
            </a:r>
          </a:p>
        </p:txBody>
      </p:sp>
      <p:sp>
        <p:nvSpPr>
          <p:cNvPr id="2" name="Foliennummernplatzhalter 1"/>
          <p:cNvSpPr>
            <a:spLocks noGrp="1"/>
          </p:cNvSpPr>
          <p:nvPr>
            <p:ph type="sldNum" sz="quarter" idx="11"/>
          </p:nvPr>
        </p:nvSpPr>
        <p:spPr/>
        <p:txBody>
          <a:bodyPr/>
          <a:lstStyle/>
          <a:p>
            <a:pPr>
              <a:defRPr/>
            </a:pPr>
            <a:fld id="{A230D09C-DB67-4DB5-A7C0-99EA4A75875A}" type="slidenum">
              <a:rPr lang="en-AU" smtClean="0"/>
              <a:pPr>
                <a:defRPr/>
              </a:pPr>
              <a:t>13</a:t>
            </a:fld>
            <a:endParaRPr lang="en-AU"/>
          </a:p>
        </p:txBody>
      </p:sp>
    </p:spTree>
    <p:extLst>
      <p:ext uri="{BB962C8B-B14F-4D97-AF65-F5344CB8AC3E}">
        <p14:creationId xmlns:p14="http://schemas.microsoft.com/office/powerpoint/2010/main" val="27373682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
            <a:ext cx="9145617" cy="1031838"/>
          </a:xfrm>
          <a:solidFill>
            <a:srgbClr val="FFFFFF">
              <a:alpha val="0"/>
            </a:srgbClr>
          </a:solidFill>
          <a:ln/>
        </p:spPr>
        <p:txBody>
          <a:bodyPr vert="horz" wrap="square" lIns="277200" tIns="208800" rIns="277200" bIns="0" anchor="t" anchorCtr="0">
            <a:noAutofit/>
          </a:bodyPr>
          <a:lstStyle/>
          <a:p>
            <a:pPr>
              <a:buSzPct val="100000"/>
            </a:pPr>
            <a:r>
              <a:rPr lang="en-GB" dirty="0" err="1" smtClean="0">
                <a:latin typeface="Verdana"/>
              </a:rPr>
              <a:t>Verschiedene</a:t>
            </a:r>
            <a:r>
              <a:rPr lang="en-GB" dirty="0" smtClean="0">
                <a:latin typeface="Verdana"/>
              </a:rPr>
              <a:t> </a:t>
            </a:r>
            <a:r>
              <a:rPr lang="en-GB" dirty="0" err="1" smtClean="0">
                <a:latin typeface="Verdana"/>
              </a:rPr>
              <a:t>Digitale</a:t>
            </a:r>
            <a:r>
              <a:rPr lang="en-GB" dirty="0" smtClean="0">
                <a:latin typeface="Verdana"/>
              </a:rPr>
              <a:t> Lifestyles </a:t>
            </a:r>
            <a:r>
              <a:rPr lang="en-GB" dirty="0" err="1" smtClean="0">
                <a:latin typeface="Verdana"/>
              </a:rPr>
              <a:t>unterscheiden</a:t>
            </a:r>
            <a:r>
              <a:rPr lang="en-GB" dirty="0" smtClean="0">
                <a:latin typeface="Verdana"/>
              </a:rPr>
              <a:t> </a:t>
            </a:r>
            <a:r>
              <a:rPr lang="en-GB" dirty="0" err="1" smtClean="0">
                <a:latin typeface="Verdana"/>
              </a:rPr>
              <a:t>sich</a:t>
            </a:r>
            <a:r>
              <a:rPr lang="en-GB" dirty="0" smtClean="0">
                <a:latin typeface="Verdana"/>
              </a:rPr>
              <a:t> </a:t>
            </a:r>
            <a:r>
              <a:rPr lang="en-GB" dirty="0" err="1" smtClean="0">
                <a:latin typeface="Verdana"/>
              </a:rPr>
              <a:t>im</a:t>
            </a:r>
            <a:r>
              <a:rPr lang="en-GB" dirty="0" smtClean="0">
                <a:latin typeface="Verdana"/>
              </a:rPr>
              <a:t> Grad der </a:t>
            </a:r>
            <a:r>
              <a:rPr lang="en-GB" dirty="0" err="1" smtClean="0">
                <a:latin typeface="Verdana"/>
              </a:rPr>
              <a:t>Nutzung</a:t>
            </a:r>
            <a:r>
              <a:rPr lang="en-GB" dirty="0" smtClean="0">
                <a:latin typeface="Verdana"/>
              </a:rPr>
              <a:t> </a:t>
            </a:r>
            <a:r>
              <a:rPr lang="en-GB" dirty="0" err="1" smtClean="0">
                <a:latin typeface="Verdana"/>
              </a:rPr>
              <a:t>sowie</a:t>
            </a:r>
            <a:r>
              <a:rPr lang="en-GB" dirty="0" smtClean="0">
                <a:latin typeface="Verdana"/>
              </a:rPr>
              <a:t> der </a:t>
            </a:r>
            <a:r>
              <a:rPr lang="en-GB" dirty="0" err="1" smtClean="0">
                <a:latin typeface="Verdana"/>
              </a:rPr>
              <a:t>Nutzungseinstellung</a:t>
            </a:r>
            <a:endParaRPr lang="en-GB" dirty="0">
              <a:latin typeface="Verdana"/>
            </a:endParaRPr>
          </a:p>
        </p:txBody>
      </p:sp>
      <p:cxnSp>
        <p:nvCxnSpPr>
          <p:cNvPr id="16" name="Straight Connector 15"/>
          <p:cNvCxnSpPr/>
          <p:nvPr/>
        </p:nvCxnSpPr>
        <p:spPr>
          <a:xfrm>
            <a:off x="1972491" y="3398165"/>
            <a:ext cx="5512526"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0" idx="2"/>
          </p:cNvCxnSpPr>
          <p:nvPr/>
        </p:nvCxnSpPr>
        <p:spPr>
          <a:xfrm rot="16200000" flipH="1">
            <a:off x="3153423" y="3401423"/>
            <a:ext cx="2762994" cy="6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p:cNvGraphicFramePr/>
          <p:nvPr>
            <p:extLst>
              <p:ext uri="{D42A27DB-BD31-4B8C-83A1-F6EECF244321}">
                <p14:modId xmlns:p14="http://schemas.microsoft.com/office/powerpoint/2010/main" val="1389810755"/>
              </p:ext>
            </p:extLst>
          </p:nvPr>
        </p:nvGraphicFramePr>
        <p:xfrm>
          <a:off x="620698" y="1952474"/>
          <a:ext cx="7732212" cy="3218632"/>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 Box 29"/>
          <p:cNvSpPr txBox="1">
            <a:spLocks noChangeArrowheads="1"/>
          </p:cNvSpPr>
          <p:nvPr/>
        </p:nvSpPr>
        <p:spPr bwMode="auto">
          <a:xfrm>
            <a:off x="7525794" y="3245500"/>
            <a:ext cx="651556" cy="276999"/>
          </a:xfrm>
          <a:prstGeom prst="rect">
            <a:avLst/>
          </a:prstGeom>
          <a:solidFill>
            <a:srgbClr val="FFFFFF"/>
          </a:solidFill>
          <a:ln w="38100" algn="ctr">
            <a:noFill/>
            <a:miter lim="800000"/>
            <a:headEnd/>
            <a:tailEnd/>
          </a:ln>
        </p:spPr>
        <p:txBody>
          <a:bodyPr wrap="square">
            <a:spAutoFit/>
          </a:bodyPr>
          <a:lstStyle/>
          <a:p>
            <a:pPr algn="ctr">
              <a:spcBef>
                <a:spcPct val="20000"/>
              </a:spcBef>
              <a:spcAft>
                <a:spcPct val="50000"/>
              </a:spcAft>
              <a:buFont typeface="Wingdings" pitchFamily="2" charset="2"/>
              <a:buNone/>
              <a:defRPr/>
            </a:pPr>
            <a:r>
              <a:rPr lang="en-GB" sz="1200" b="1" kern="0" smtClean="0">
                <a:solidFill>
                  <a:srgbClr val="4D4D4D"/>
                </a:solidFill>
              </a:rPr>
              <a:t>High</a:t>
            </a:r>
          </a:p>
        </p:txBody>
      </p:sp>
      <p:sp>
        <p:nvSpPr>
          <p:cNvPr id="20" name="Text Box 29"/>
          <p:cNvSpPr txBox="1">
            <a:spLocks noChangeArrowheads="1"/>
          </p:cNvSpPr>
          <p:nvPr/>
        </p:nvSpPr>
        <p:spPr bwMode="auto">
          <a:xfrm>
            <a:off x="3965206" y="1743250"/>
            <a:ext cx="1138783" cy="276999"/>
          </a:xfrm>
          <a:prstGeom prst="rect">
            <a:avLst/>
          </a:prstGeom>
          <a:solidFill>
            <a:srgbClr val="FFFFFF"/>
          </a:solidFill>
          <a:ln w="38100" algn="ctr">
            <a:noFill/>
            <a:miter lim="800000"/>
            <a:headEnd/>
            <a:tailEnd/>
          </a:ln>
        </p:spPr>
        <p:txBody>
          <a:bodyPr>
            <a:spAutoFit/>
          </a:bodyPr>
          <a:lstStyle/>
          <a:p>
            <a:pPr algn="ctr">
              <a:spcBef>
                <a:spcPct val="20000"/>
              </a:spcBef>
              <a:spcAft>
                <a:spcPct val="50000"/>
              </a:spcAft>
              <a:buFont typeface="Wingdings" pitchFamily="2" charset="2"/>
              <a:buNone/>
              <a:defRPr/>
            </a:pPr>
            <a:r>
              <a:rPr lang="en-GB" sz="1200" b="1" kern="0" smtClean="0">
                <a:solidFill>
                  <a:srgbClr val="4D4D4D"/>
                </a:solidFill>
              </a:rPr>
              <a:t>High</a:t>
            </a:r>
            <a:endParaRPr lang="en-GB" sz="1200" b="1" kern="0">
              <a:solidFill>
                <a:srgbClr val="4D4D4D"/>
              </a:solidFill>
            </a:endParaRPr>
          </a:p>
        </p:txBody>
      </p:sp>
      <p:sp>
        <p:nvSpPr>
          <p:cNvPr id="21" name="Text Box 29"/>
          <p:cNvSpPr txBox="1">
            <a:spLocks noChangeArrowheads="1"/>
          </p:cNvSpPr>
          <p:nvPr/>
        </p:nvSpPr>
        <p:spPr bwMode="auto">
          <a:xfrm>
            <a:off x="862149" y="3245500"/>
            <a:ext cx="835324" cy="276999"/>
          </a:xfrm>
          <a:prstGeom prst="rect">
            <a:avLst/>
          </a:prstGeom>
          <a:solidFill>
            <a:srgbClr val="FFFFFF"/>
          </a:solidFill>
          <a:ln w="38100" algn="ctr">
            <a:noFill/>
            <a:miter lim="800000"/>
            <a:headEnd/>
            <a:tailEnd/>
          </a:ln>
        </p:spPr>
        <p:txBody>
          <a:bodyPr wrap="square">
            <a:spAutoFit/>
          </a:bodyPr>
          <a:lstStyle/>
          <a:p>
            <a:pPr algn="ctr">
              <a:spcBef>
                <a:spcPct val="20000"/>
              </a:spcBef>
              <a:spcAft>
                <a:spcPct val="50000"/>
              </a:spcAft>
              <a:buFont typeface="Wingdings" pitchFamily="2" charset="2"/>
              <a:buNone/>
              <a:defRPr/>
            </a:pPr>
            <a:r>
              <a:rPr lang="en-GB" sz="1200" b="1" kern="0" smtClean="0">
                <a:solidFill>
                  <a:srgbClr val="4D4D4D"/>
                </a:solidFill>
              </a:rPr>
              <a:t>Low</a:t>
            </a:r>
          </a:p>
        </p:txBody>
      </p:sp>
      <p:sp>
        <p:nvSpPr>
          <p:cNvPr id="22" name="Text Box 29"/>
          <p:cNvSpPr txBox="1">
            <a:spLocks noChangeArrowheads="1"/>
          </p:cNvSpPr>
          <p:nvPr/>
        </p:nvSpPr>
        <p:spPr bwMode="auto">
          <a:xfrm>
            <a:off x="3975038" y="4783582"/>
            <a:ext cx="1138783" cy="276999"/>
          </a:xfrm>
          <a:prstGeom prst="rect">
            <a:avLst/>
          </a:prstGeom>
          <a:solidFill>
            <a:srgbClr val="FFFFFF"/>
          </a:solidFill>
          <a:ln w="38100" algn="ctr">
            <a:noFill/>
            <a:miter lim="800000"/>
            <a:headEnd/>
            <a:tailEnd/>
          </a:ln>
        </p:spPr>
        <p:txBody>
          <a:bodyPr>
            <a:spAutoFit/>
          </a:bodyPr>
          <a:lstStyle/>
          <a:p>
            <a:pPr algn="ctr">
              <a:spcBef>
                <a:spcPct val="20000"/>
              </a:spcBef>
              <a:spcAft>
                <a:spcPct val="50000"/>
              </a:spcAft>
              <a:buFont typeface="Wingdings" pitchFamily="2" charset="2"/>
              <a:buNone/>
              <a:defRPr/>
            </a:pPr>
            <a:r>
              <a:rPr lang="en-GB" sz="1200" b="1" kern="0" smtClean="0">
                <a:solidFill>
                  <a:srgbClr val="4D4D4D"/>
                </a:solidFill>
              </a:rPr>
              <a:t>Low</a:t>
            </a:r>
            <a:endParaRPr lang="en-GB" sz="1200" b="1" kern="0">
              <a:solidFill>
                <a:srgbClr val="4D4D4D"/>
              </a:solidFill>
            </a:endParaRPr>
          </a:p>
        </p:txBody>
      </p:sp>
      <p:sp>
        <p:nvSpPr>
          <p:cNvPr id="23" name="TextBox 22"/>
          <p:cNvSpPr txBox="1">
            <a:spLocks noChangeArrowheads="1"/>
          </p:cNvSpPr>
          <p:nvPr/>
        </p:nvSpPr>
        <p:spPr bwMode="auto">
          <a:xfrm>
            <a:off x="611560" y="1700808"/>
            <a:ext cx="2369559" cy="461665"/>
          </a:xfrm>
          <a:prstGeom prst="rect">
            <a:avLst/>
          </a:prstGeom>
          <a:noFill/>
          <a:ln w="9525">
            <a:noFill/>
            <a:miter lim="800000"/>
            <a:headEnd/>
            <a:tailEnd/>
          </a:ln>
        </p:spPr>
        <p:txBody>
          <a:bodyPr wrap="none">
            <a:spAutoFit/>
          </a:bodyPr>
          <a:lstStyle/>
          <a:p>
            <a:r>
              <a:rPr lang="en-GB" sz="1200" dirty="0">
                <a:solidFill>
                  <a:srgbClr val="4D4D4D"/>
                </a:solidFill>
              </a:rPr>
              <a:t>Internet is commoditised</a:t>
            </a:r>
          </a:p>
          <a:p>
            <a:r>
              <a:rPr lang="en-GB" sz="1200" i="1" dirty="0" smtClean="0">
                <a:solidFill>
                  <a:srgbClr val="4D4D4D"/>
                </a:solidFill>
              </a:rPr>
              <a:t>Makes </a:t>
            </a:r>
            <a:r>
              <a:rPr lang="en-GB" sz="1200" i="1" dirty="0">
                <a:solidFill>
                  <a:srgbClr val="4D4D4D"/>
                </a:solidFill>
              </a:rPr>
              <a:t>my life more efficient</a:t>
            </a:r>
          </a:p>
        </p:txBody>
      </p:sp>
      <p:sp>
        <p:nvSpPr>
          <p:cNvPr id="24" name="TextBox 23"/>
          <p:cNvSpPr txBox="1">
            <a:spLocks noChangeArrowheads="1"/>
          </p:cNvSpPr>
          <p:nvPr/>
        </p:nvSpPr>
        <p:spPr bwMode="auto">
          <a:xfrm>
            <a:off x="611560" y="4823078"/>
            <a:ext cx="2385589" cy="461665"/>
          </a:xfrm>
          <a:prstGeom prst="rect">
            <a:avLst/>
          </a:prstGeom>
          <a:noFill/>
          <a:ln w="9525">
            <a:noFill/>
            <a:miter lim="800000"/>
            <a:headEnd/>
            <a:tailEnd/>
          </a:ln>
        </p:spPr>
        <p:txBody>
          <a:bodyPr wrap="none">
            <a:spAutoFit/>
          </a:bodyPr>
          <a:lstStyle/>
          <a:p>
            <a:r>
              <a:rPr lang="en-GB" sz="1200">
                <a:solidFill>
                  <a:srgbClr val="4D4D4D"/>
                </a:solidFill>
              </a:rPr>
              <a:t>Internet is </a:t>
            </a:r>
            <a:r>
              <a:rPr lang="en-GB" sz="1200" smtClean="0">
                <a:solidFill>
                  <a:srgbClr val="4D4D4D"/>
                </a:solidFill>
              </a:rPr>
              <a:t>functional</a:t>
            </a:r>
            <a:endParaRPr lang="en-GB" sz="1200">
              <a:solidFill>
                <a:srgbClr val="4D4D4D"/>
              </a:solidFill>
            </a:endParaRPr>
          </a:p>
          <a:p>
            <a:r>
              <a:rPr lang="en-GB" sz="1200" i="1" smtClean="0">
                <a:solidFill>
                  <a:srgbClr val="4D4D4D"/>
                </a:solidFill>
              </a:rPr>
              <a:t>It helps me to be productive</a:t>
            </a:r>
            <a:endParaRPr lang="en-GB" sz="1200" i="1">
              <a:solidFill>
                <a:srgbClr val="4D4D4D"/>
              </a:solidFill>
            </a:endParaRPr>
          </a:p>
        </p:txBody>
      </p:sp>
      <p:sp>
        <p:nvSpPr>
          <p:cNvPr id="25" name="TextBox 24"/>
          <p:cNvSpPr txBox="1">
            <a:spLocks noChangeArrowheads="1"/>
          </p:cNvSpPr>
          <p:nvPr/>
        </p:nvSpPr>
        <p:spPr bwMode="auto">
          <a:xfrm>
            <a:off x="6750479" y="1700808"/>
            <a:ext cx="1955984" cy="461665"/>
          </a:xfrm>
          <a:prstGeom prst="rect">
            <a:avLst/>
          </a:prstGeom>
          <a:noFill/>
          <a:ln w="9525">
            <a:noFill/>
            <a:miter lim="800000"/>
            <a:headEnd/>
            <a:tailEnd/>
          </a:ln>
        </p:spPr>
        <p:txBody>
          <a:bodyPr wrap="none">
            <a:spAutoFit/>
          </a:bodyPr>
          <a:lstStyle/>
          <a:p>
            <a:pPr algn="r"/>
            <a:r>
              <a:rPr lang="en-GB" sz="1200" dirty="0">
                <a:solidFill>
                  <a:srgbClr val="4D4D4D"/>
                </a:solidFill>
              </a:rPr>
              <a:t>Internet is </a:t>
            </a:r>
            <a:r>
              <a:rPr lang="en-GB" sz="1200" dirty="0" smtClean="0">
                <a:solidFill>
                  <a:srgbClr val="4D4D4D"/>
                </a:solidFill>
              </a:rPr>
              <a:t>pivotal</a:t>
            </a:r>
            <a:endParaRPr lang="en-GB" sz="1200" dirty="0">
              <a:solidFill>
                <a:srgbClr val="4D4D4D"/>
              </a:solidFill>
            </a:endParaRPr>
          </a:p>
          <a:p>
            <a:pPr algn="r"/>
            <a:r>
              <a:rPr lang="en-GB" sz="1200" i="1" dirty="0" smtClean="0">
                <a:solidFill>
                  <a:srgbClr val="4D4D4D"/>
                </a:solidFill>
              </a:rPr>
              <a:t>Is the </a:t>
            </a:r>
            <a:r>
              <a:rPr lang="en-GB" sz="1200" i="1" dirty="0">
                <a:solidFill>
                  <a:srgbClr val="4D4D4D"/>
                </a:solidFill>
              </a:rPr>
              <a:t>centre of my life</a:t>
            </a:r>
          </a:p>
        </p:txBody>
      </p:sp>
      <p:sp>
        <p:nvSpPr>
          <p:cNvPr id="26" name="TextBox 25"/>
          <p:cNvSpPr txBox="1">
            <a:spLocks noChangeArrowheads="1"/>
          </p:cNvSpPr>
          <p:nvPr/>
        </p:nvSpPr>
        <p:spPr bwMode="auto">
          <a:xfrm>
            <a:off x="6407437" y="4823078"/>
            <a:ext cx="2299026" cy="461665"/>
          </a:xfrm>
          <a:prstGeom prst="rect">
            <a:avLst/>
          </a:prstGeom>
          <a:noFill/>
          <a:ln w="9525">
            <a:noFill/>
            <a:miter lim="800000"/>
            <a:headEnd/>
            <a:tailEnd/>
          </a:ln>
        </p:spPr>
        <p:txBody>
          <a:bodyPr wrap="none">
            <a:spAutoFit/>
          </a:bodyPr>
          <a:lstStyle/>
          <a:p>
            <a:pPr algn="r"/>
            <a:r>
              <a:rPr lang="en-GB" sz="1200">
                <a:solidFill>
                  <a:srgbClr val="4D4D4D"/>
                </a:solidFill>
              </a:rPr>
              <a:t>Internet is aspirational</a:t>
            </a:r>
          </a:p>
          <a:p>
            <a:pPr algn="r"/>
            <a:r>
              <a:rPr lang="en-GB" sz="1200" i="1" smtClean="0">
                <a:solidFill>
                  <a:srgbClr val="4D4D4D"/>
                </a:solidFill>
              </a:rPr>
              <a:t>Helps </a:t>
            </a:r>
            <a:r>
              <a:rPr lang="en-GB" sz="1200" i="1">
                <a:solidFill>
                  <a:srgbClr val="4D4D4D"/>
                </a:solidFill>
              </a:rPr>
              <a:t>me achieve my goals</a:t>
            </a:r>
          </a:p>
        </p:txBody>
      </p:sp>
      <p:sp>
        <p:nvSpPr>
          <p:cNvPr id="27" name="Text Box 29"/>
          <p:cNvSpPr txBox="1">
            <a:spLocks noChangeArrowheads="1"/>
          </p:cNvSpPr>
          <p:nvPr/>
        </p:nvSpPr>
        <p:spPr bwMode="auto">
          <a:xfrm rot="16200000">
            <a:off x="-149040" y="3241002"/>
            <a:ext cx="1677386" cy="307777"/>
          </a:xfrm>
          <a:prstGeom prst="rect">
            <a:avLst/>
          </a:prstGeom>
          <a:solidFill>
            <a:srgbClr val="FFFFFF"/>
          </a:solidFill>
          <a:ln w="38100" algn="ctr">
            <a:noFill/>
            <a:miter lim="800000"/>
            <a:headEnd/>
            <a:tailEnd/>
          </a:ln>
        </p:spPr>
        <p:txBody>
          <a:bodyPr wrap="square">
            <a:spAutoFit/>
          </a:bodyPr>
          <a:lstStyle/>
          <a:p>
            <a:pPr algn="ctr">
              <a:spcBef>
                <a:spcPct val="20000"/>
              </a:spcBef>
              <a:spcAft>
                <a:spcPct val="50000"/>
              </a:spcAft>
              <a:buFont typeface="Wingdings" pitchFamily="2" charset="2"/>
              <a:buNone/>
              <a:defRPr/>
            </a:pPr>
            <a:r>
              <a:rPr lang="en-GB" sz="1400" b="1" kern="0" smtClean="0">
                <a:solidFill>
                  <a:srgbClr val="4D4D4D"/>
                </a:solidFill>
              </a:rPr>
              <a:t>Involvement</a:t>
            </a:r>
            <a:endParaRPr lang="en-GB" sz="1400" b="1" kern="0">
              <a:solidFill>
                <a:srgbClr val="4D4D4D"/>
              </a:solidFill>
            </a:endParaRPr>
          </a:p>
        </p:txBody>
      </p:sp>
      <p:sp>
        <p:nvSpPr>
          <p:cNvPr id="28" name="Text Box 29"/>
          <p:cNvSpPr txBox="1">
            <a:spLocks noChangeArrowheads="1"/>
          </p:cNvSpPr>
          <p:nvPr/>
        </p:nvSpPr>
        <p:spPr bwMode="auto">
          <a:xfrm>
            <a:off x="3730890" y="5209455"/>
            <a:ext cx="1628928" cy="307777"/>
          </a:xfrm>
          <a:prstGeom prst="rect">
            <a:avLst/>
          </a:prstGeom>
          <a:solidFill>
            <a:srgbClr val="FFFFFF"/>
          </a:solidFill>
          <a:ln w="38100" algn="ctr">
            <a:noFill/>
            <a:miter lim="800000"/>
            <a:headEnd/>
            <a:tailEnd/>
          </a:ln>
        </p:spPr>
        <p:txBody>
          <a:bodyPr wrap="square">
            <a:spAutoFit/>
          </a:bodyPr>
          <a:lstStyle/>
          <a:p>
            <a:pPr algn="ctr">
              <a:spcBef>
                <a:spcPct val="20000"/>
              </a:spcBef>
              <a:spcAft>
                <a:spcPct val="50000"/>
              </a:spcAft>
              <a:buFont typeface="Wingdings" pitchFamily="2" charset="2"/>
              <a:buNone/>
              <a:defRPr/>
            </a:pPr>
            <a:r>
              <a:rPr lang="en-GB" sz="1400" b="1" kern="0" dirty="0" smtClean="0">
                <a:solidFill>
                  <a:srgbClr val="4D4D4D"/>
                </a:solidFill>
              </a:rPr>
              <a:t>Consumption</a:t>
            </a:r>
            <a:endParaRPr lang="en-GB" sz="1400" b="1" kern="0" dirty="0">
              <a:solidFill>
                <a:srgbClr val="4D4D4D"/>
              </a:solidFill>
            </a:endParaRPr>
          </a:p>
        </p:txBody>
      </p:sp>
      <p:pic>
        <p:nvPicPr>
          <p:cNvPr id="29" name="Picture 9"/>
          <p:cNvPicPr>
            <a:picLocks noChangeAspect="1" noChangeArrowheads="1"/>
          </p:cNvPicPr>
          <p:nvPr/>
        </p:nvPicPr>
        <p:blipFill>
          <a:blip r:embed="rId6" cstate="print"/>
          <a:srcRect/>
          <a:stretch>
            <a:fillRect/>
          </a:stretch>
        </p:blipFill>
        <p:spPr bwMode="auto">
          <a:xfrm>
            <a:off x="5560668" y="2020249"/>
            <a:ext cx="797074" cy="797074"/>
          </a:xfrm>
          <a:prstGeom prst="rect">
            <a:avLst/>
          </a:prstGeom>
          <a:noFill/>
          <a:ln w="9525">
            <a:noFill/>
            <a:miter lim="800000"/>
            <a:headEnd/>
            <a:tailEnd/>
          </a:ln>
        </p:spPr>
      </p:pic>
      <p:pic>
        <p:nvPicPr>
          <p:cNvPr id="36" name="Picture 8"/>
          <p:cNvPicPr>
            <a:picLocks noChangeAspect="1" noChangeArrowheads="1"/>
          </p:cNvPicPr>
          <p:nvPr/>
        </p:nvPicPr>
        <p:blipFill>
          <a:blip r:embed="rId7" cstate="print"/>
          <a:srcRect/>
          <a:stretch>
            <a:fillRect/>
          </a:stretch>
        </p:blipFill>
        <p:spPr bwMode="auto">
          <a:xfrm>
            <a:off x="4708377" y="3572060"/>
            <a:ext cx="797074" cy="797074"/>
          </a:xfrm>
          <a:prstGeom prst="rect">
            <a:avLst/>
          </a:prstGeom>
          <a:noFill/>
          <a:ln w="9525">
            <a:noFill/>
            <a:miter lim="800000"/>
            <a:headEnd/>
            <a:tailEnd/>
          </a:ln>
        </p:spPr>
      </p:pic>
      <p:pic>
        <p:nvPicPr>
          <p:cNvPr id="37" name="Picture 50"/>
          <p:cNvPicPr>
            <a:picLocks noChangeAspect="1" noChangeArrowheads="1"/>
          </p:cNvPicPr>
          <p:nvPr/>
        </p:nvPicPr>
        <p:blipFill>
          <a:blip r:embed="rId8" cstate="print"/>
          <a:srcRect/>
          <a:stretch>
            <a:fillRect/>
          </a:stretch>
        </p:blipFill>
        <p:spPr bwMode="auto">
          <a:xfrm>
            <a:off x="6295206" y="2166335"/>
            <a:ext cx="797074" cy="797074"/>
          </a:xfrm>
          <a:prstGeom prst="rect">
            <a:avLst/>
          </a:prstGeom>
          <a:noFill/>
          <a:ln w="9525">
            <a:noFill/>
            <a:miter lim="800000"/>
            <a:headEnd/>
            <a:tailEnd/>
          </a:ln>
        </p:spPr>
      </p:pic>
      <p:pic>
        <p:nvPicPr>
          <p:cNvPr id="38" name="Picture 12"/>
          <p:cNvPicPr>
            <a:picLocks noChangeAspect="1" noChangeArrowheads="1"/>
          </p:cNvPicPr>
          <p:nvPr/>
        </p:nvPicPr>
        <p:blipFill>
          <a:blip r:embed="rId9" cstate="print"/>
          <a:srcRect/>
          <a:stretch>
            <a:fillRect/>
          </a:stretch>
        </p:blipFill>
        <p:spPr bwMode="auto">
          <a:xfrm>
            <a:off x="1717527" y="3776842"/>
            <a:ext cx="797074" cy="797074"/>
          </a:xfrm>
          <a:prstGeom prst="rect">
            <a:avLst/>
          </a:prstGeom>
          <a:noFill/>
          <a:ln w="9525">
            <a:noFill/>
            <a:miter lim="800000"/>
            <a:headEnd/>
            <a:tailEnd/>
          </a:ln>
        </p:spPr>
      </p:pic>
      <p:pic>
        <p:nvPicPr>
          <p:cNvPr id="39" name="Picture 6"/>
          <p:cNvPicPr>
            <a:picLocks noChangeAspect="1" noChangeArrowheads="1"/>
          </p:cNvPicPr>
          <p:nvPr/>
        </p:nvPicPr>
        <p:blipFill>
          <a:blip r:embed="rId10" cstate="print"/>
          <a:srcRect/>
          <a:stretch>
            <a:fillRect/>
          </a:stretch>
        </p:blipFill>
        <p:spPr bwMode="auto">
          <a:xfrm>
            <a:off x="3832077" y="2738628"/>
            <a:ext cx="797074" cy="797074"/>
          </a:xfrm>
          <a:prstGeom prst="rect">
            <a:avLst/>
          </a:prstGeom>
          <a:noFill/>
          <a:ln w="9525">
            <a:noFill/>
            <a:miter lim="800000"/>
            <a:headEnd/>
            <a:tailEnd/>
          </a:ln>
        </p:spPr>
      </p:pic>
      <p:pic>
        <p:nvPicPr>
          <p:cNvPr id="40" name="Picture 6"/>
          <p:cNvPicPr>
            <a:picLocks noChangeAspect="1" noChangeArrowheads="1"/>
          </p:cNvPicPr>
          <p:nvPr/>
        </p:nvPicPr>
        <p:blipFill>
          <a:blip r:embed="rId11" cstate="print"/>
          <a:srcRect/>
          <a:stretch>
            <a:fillRect/>
          </a:stretch>
        </p:blipFill>
        <p:spPr bwMode="auto">
          <a:xfrm>
            <a:off x="4206974" y="2199878"/>
            <a:ext cx="797074" cy="797074"/>
          </a:xfrm>
          <a:prstGeom prst="rect">
            <a:avLst/>
          </a:prstGeom>
          <a:noFill/>
          <a:ln w="9525">
            <a:noFill/>
            <a:miter lim="800000"/>
            <a:headEnd/>
            <a:tailEnd/>
          </a:ln>
        </p:spPr>
      </p:pic>
      <p:sp>
        <p:nvSpPr>
          <p:cNvPr id="33" name="Textfeld 32"/>
          <p:cNvSpPr txBox="1">
            <a:spLocks/>
          </p:cNvSpPr>
          <p:nvPr>
            <p:custDataLst>
              <p:tags r:id="rId2"/>
            </p:custDataLst>
          </p:nvPr>
        </p:nvSpPr>
        <p:spPr>
          <a:xfrm>
            <a:off x="1292225" y="5570538"/>
            <a:ext cx="7562850" cy="368300"/>
          </a:xfrm>
          <a:prstGeom prst="rect">
            <a:avLst/>
          </a:prstGeom>
          <a:solidFill>
            <a:srgbClr val="FFFFFF">
              <a:alpha val="0"/>
            </a:srgbClr>
          </a:solidFill>
          <a:ln w="12700">
            <a:noFill/>
            <a:prstDash val="solid"/>
          </a:ln>
          <a:effectLst/>
          <a:extLst>
            <a:ext uri="{91240B29-F687-4F45-9708-019B960494DF}">
              <a14:hiddenLine xmlns:a14="http://schemas.microsoft.com/office/drawing/2010/main" w="12700">
                <a:solidFill>
                  <a:srgbClr val="FFFFFF"/>
                </a:solidFill>
                <a:prstDash val="solid"/>
              </a14:hiddenLine>
            </a:ext>
            <a:ext uri="{AF507438-7753-43E0-B8FC-AC1667EBCBE1}">
              <a14:hiddenEffects xmlns:a14="http://schemas.microsoft.com/office/drawing/2010/main">
                <a:effectLst>
                  <a:outerShdw blurRad="63500" dist="35921" dir="2700002" rotWithShape="0">
                    <a:scrgbClr r="0" g="0" b="0"/>
                  </a:outerShdw>
                </a:effectLst>
              </a14:hiddenEffects>
            </a:ext>
          </a:extLst>
        </p:spPr>
        <p:txBody>
          <a:bodyPr vert="horz" wrap="square" lIns="0" tIns="0" rIns="0" bIns="108000" rtlCol="0" anchor="b" anchorCtr="0">
            <a:noAutofit/>
          </a:bodyPr>
          <a:lstStyle/>
          <a:p>
            <a:pPr>
              <a:spcBef>
                <a:spcPct val="20000"/>
              </a:spcBef>
              <a:buClr>
                <a:srgbClr val="000000"/>
              </a:buClr>
              <a:buSzPct val="100000"/>
            </a:pPr>
            <a:r>
              <a:rPr lang="de-DE" sz="800" dirty="0" smtClean="0">
                <a:solidFill>
                  <a:srgbClr val="333333"/>
                </a:solidFill>
                <a:latin typeface="Verdana"/>
              </a:rPr>
              <a:t>Source: Digital Life 2011 </a:t>
            </a:r>
          </a:p>
          <a:p>
            <a:pPr>
              <a:spcBef>
                <a:spcPct val="20000"/>
              </a:spcBef>
              <a:buClr>
                <a:srgbClr val="000000"/>
              </a:buClr>
              <a:buSzPct val="100000"/>
            </a:pPr>
            <a:r>
              <a:rPr lang="de-DE" sz="800" dirty="0" smtClean="0">
                <a:solidFill>
                  <a:srgbClr val="333333"/>
                </a:solidFill>
                <a:latin typeface="Verdana"/>
              </a:rPr>
              <a:t>Basis: 73.512 Onliner</a:t>
            </a:r>
            <a:endParaRPr lang="de-DE" sz="800" dirty="0">
              <a:solidFill>
                <a:srgbClr val="333333"/>
              </a:solidFill>
              <a:latin typeface="Verdana"/>
            </a:endParaRPr>
          </a:p>
        </p:txBody>
      </p:sp>
      <p:sp>
        <p:nvSpPr>
          <p:cNvPr id="30" name="Fußzeilenplatzhalter 6"/>
          <p:cNvSpPr txBox="1">
            <a:spLocks/>
          </p:cNvSpPr>
          <p:nvPr/>
        </p:nvSpPr>
        <p:spPr>
          <a:xfrm>
            <a:off x="785814" y="6156199"/>
            <a:ext cx="7555320" cy="377062"/>
          </a:xfrm>
          <a:prstGeom prst="rect">
            <a:avLst/>
          </a:prstGeom>
        </p:spPr>
        <p:txBody>
          <a:bodyPr lIns="496800" tIns="90000">
            <a:noAutofit/>
          </a:bodyPr>
          <a:lstStyle>
            <a:defPPr>
              <a:defRPr lang="de-DE"/>
            </a:defPPr>
            <a:lvl1pPr marL="0" algn="l" defTabSz="914400" rtl="0" eaLnBrk="1" latinLnBrk="0" hangingPunct="1">
              <a:defRPr lang="en-AU" sz="1250" b="0" kern="1200" smtClean="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50" b="0" i="0" u="none" strike="noStrike" kern="1200" cap="none" spc="0" normalizeH="0" baseline="0" noProof="0" dirty="0" smtClean="0">
                <a:ln>
                  <a:noFill/>
                </a:ln>
                <a:solidFill>
                  <a:srgbClr val="333333"/>
                </a:solidFill>
                <a:effectLst/>
                <a:uLnTx/>
                <a:uFillTx/>
                <a:latin typeface="Verdana"/>
                <a:ea typeface="+mn-ea"/>
                <a:cs typeface="+mn-cs"/>
              </a:rPr>
              <a:t>Digital Life - </a:t>
            </a:r>
            <a:r>
              <a:rPr kumimoji="0" lang="de-DE" sz="1250" b="0" i="0" u="none" strike="noStrike" kern="1200" cap="none" spc="0" normalizeH="0" baseline="0" noProof="0" dirty="0" err="1" smtClean="0">
                <a:ln>
                  <a:noFill/>
                </a:ln>
                <a:solidFill>
                  <a:srgbClr val="333333"/>
                </a:solidFill>
                <a:effectLst/>
                <a:uLnTx/>
                <a:uFillTx/>
                <a:latin typeface="Verdana"/>
                <a:ea typeface="+mn-ea"/>
                <a:cs typeface="+mn-cs"/>
              </a:rPr>
              <a:t>Social</a:t>
            </a:r>
            <a:r>
              <a:rPr kumimoji="0" lang="de-DE" sz="1250" b="0" i="0" u="none" strike="noStrike" kern="1200" cap="none" spc="0" normalizeH="0" baseline="0" noProof="0" dirty="0" smtClean="0">
                <a:ln>
                  <a:noFill/>
                </a:ln>
                <a:solidFill>
                  <a:srgbClr val="333333"/>
                </a:solidFill>
                <a:effectLst/>
                <a:uLnTx/>
                <a:uFillTx/>
                <a:latin typeface="Verdana"/>
                <a:ea typeface="+mn-ea"/>
                <a:cs typeface="+mn-cs"/>
              </a:rPr>
              <a:t> Media </a:t>
            </a:r>
            <a:r>
              <a:rPr kumimoji="0" lang="de-DE" sz="1250" b="0" i="0" u="none" strike="noStrike" kern="1200" cap="none" spc="0" normalizeH="0" baseline="0" noProof="0" dirty="0" err="1" smtClean="0">
                <a:ln>
                  <a:noFill/>
                </a:ln>
                <a:solidFill>
                  <a:srgbClr val="333333"/>
                </a:solidFill>
                <a:effectLst/>
                <a:uLnTx/>
                <a:uFillTx/>
                <a:latin typeface="Verdana"/>
                <a:ea typeface="+mn-ea"/>
                <a:cs typeface="+mn-cs"/>
              </a:rPr>
              <a:t>Usage</a:t>
            </a:r>
            <a:r>
              <a:rPr kumimoji="0" lang="de-DE" sz="1250" b="0" i="0" u="none" strike="noStrike" kern="1200" cap="none" spc="0" normalizeH="0" baseline="0" noProof="0" dirty="0" smtClean="0">
                <a:ln>
                  <a:noFill/>
                </a:ln>
                <a:solidFill>
                  <a:srgbClr val="333333"/>
                </a:solidFill>
                <a:effectLst/>
                <a:uLnTx/>
                <a:uFillTx/>
                <a:latin typeface="Verdana"/>
                <a:ea typeface="+mn-ea"/>
                <a:cs typeface="+mn-cs"/>
              </a:rPr>
              <a:t> in Germany</a:t>
            </a:r>
            <a:endParaRPr kumimoji="0" lang="de-DE" sz="1250" b="0" i="0" u="none" strike="noStrike" kern="1200" cap="none" spc="0" normalizeH="0" baseline="0" noProof="0" dirty="0">
              <a:ln>
                <a:noFill/>
              </a:ln>
              <a:solidFill>
                <a:srgbClr val="333333"/>
              </a:solidFill>
              <a:effectLst/>
              <a:uLnTx/>
              <a:uFillTx/>
              <a:latin typeface="Verdana"/>
              <a:ea typeface="+mn-ea"/>
              <a:cs typeface="+mn-cs"/>
            </a:endParaRPr>
          </a:p>
        </p:txBody>
      </p:sp>
      <p:sp>
        <p:nvSpPr>
          <p:cNvPr id="3" name="Textfeld 2"/>
          <p:cNvSpPr txBox="1"/>
          <p:nvPr/>
        </p:nvSpPr>
        <p:spPr>
          <a:xfrm>
            <a:off x="1722667" y="3779455"/>
            <a:ext cx="668773" cy="307777"/>
          </a:xfrm>
          <a:prstGeom prst="rect">
            <a:avLst/>
          </a:prstGeom>
          <a:noFill/>
        </p:spPr>
        <p:txBody>
          <a:bodyPr wrap="none" rtlCol="0">
            <a:spAutoFit/>
          </a:bodyPr>
          <a:lstStyle/>
          <a:p>
            <a:pPr algn="l"/>
            <a:r>
              <a:rPr lang="en-GB" sz="1400" b="1" dirty="0" smtClean="0">
                <a:solidFill>
                  <a:schemeClr val="bg1"/>
                </a:solidFill>
                <a:latin typeface="+mn-lt"/>
              </a:rPr>
              <a:t>40%</a:t>
            </a:r>
          </a:p>
        </p:txBody>
      </p:sp>
      <p:sp>
        <p:nvSpPr>
          <p:cNvPr id="31" name="Content Placeholder 14"/>
          <p:cNvSpPr txBox="1">
            <a:spLocks/>
          </p:cNvSpPr>
          <p:nvPr/>
        </p:nvSpPr>
        <p:spPr>
          <a:xfrm>
            <a:off x="179512" y="1238008"/>
            <a:ext cx="8964488" cy="3847176"/>
          </a:xfrm>
          <a:prstGeom prst="rect">
            <a:avLst/>
          </a:prstGeom>
        </p:spPr>
        <p:txBody>
          <a:bodyPr>
            <a:noAutofit/>
          </a:bodyPr>
          <a:lstStyle/>
          <a:p>
            <a:r>
              <a:rPr lang="en-US" sz="1600" dirty="0" smtClean="0">
                <a:solidFill>
                  <a:srgbClr val="4D4D4D"/>
                </a:solidFill>
              </a:rPr>
              <a:t>Positioning of </a:t>
            </a:r>
            <a:r>
              <a:rPr lang="en-US" sz="1600" dirty="0">
                <a:solidFill>
                  <a:srgbClr val="4D4D4D"/>
                </a:solidFill>
              </a:rPr>
              <a:t>Lifestyles and </a:t>
            </a:r>
            <a:r>
              <a:rPr lang="en-US" sz="1600" dirty="0" smtClean="0">
                <a:solidFill>
                  <a:srgbClr val="4D4D4D"/>
                </a:solidFill>
              </a:rPr>
              <a:t>share in Germany (%)</a:t>
            </a:r>
            <a:endParaRPr lang="en-GB" sz="1600" dirty="0">
              <a:solidFill>
                <a:srgbClr val="4D4D4D"/>
              </a:solidFill>
            </a:endParaRPr>
          </a:p>
        </p:txBody>
      </p:sp>
      <p:sp>
        <p:nvSpPr>
          <p:cNvPr id="32" name="Textfeld 31"/>
          <p:cNvSpPr txBox="1"/>
          <p:nvPr/>
        </p:nvSpPr>
        <p:spPr>
          <a:xfrm>
            <a:off x="4716016" y="3563431"/>
            <a:ext cx="540533" cy="307777"/>
          </a:xfrm>
          <a:prstGeom prst="rect">
            <a:avLst/>
          </a:prstGeom>
          <a:noFill/>
        </p:spPr>
        <p:txBody>
          <a:bodyPr wrap="none" rtlCol="0">
            <a:spAutoFit/>
          </a:bodyPr>
          <a:lstStyle/>
          <a:p>
            <a:pPr algn="l"/>
            <a:r>
              <a:rPr lang="en-GB" sz="1400" b="1" dirty="0" smtClean="0">
                <a:solidFill>
                  <a:schemeClr val="bg1"/>
                </a:solidFill>
                <a:latin typeface="+mn-lt"/>
              </a:rPr>
              <a:t>6%</a:t>
            </a:r>
          </a:p>
        </p:txBody>
      </p:sp>
      <p:sp>
        <p:nvSpPr>
          <p:cNvPr id="34" name="Textfeld 33"/>
          <p:cNvSpPr txBox="1"/>
          <p:nvPr/>
        </p:nvSpPr>
        <p:spPr>
          <a:xfrm>
            <a:off x="3759211" y="2730703"/>
            <a:ext cx="668773" cy="307777"/>
          </a:xfrm>
          <a:prstGeom prst="rect">
            <a:avLst/>
          </a:prstGeom>
          <a:noFill/>
        </p:spPr>
        <p:txBody>
          <a:bodyPr wrap="none" rtlCol="0">
            <a:spAutoFit/>
          </a:bodyPr>
          <a:lstStyle/>
          <a:p>
            <a:pPr algn="l"/>
            <a:r>
              <a:rPr lang="en-GB" sz="1400" b="1" dirty="0" smtClean="0">
                <a:solidFill>
                  <a:schemeClr val="bg1"/>
                </a:solidFill>
                <a:latin typeface="+mn-lt"/>
              </a:rPr>
              <a:t>17%</a:t>
            </a:r>
          </a:p>
        </p:txBody>
      </p:sp>
      <p:sp>
        <p:nvSpPr>
          <p:cNvPr id="35" name="Textfeld 34"/>
          <p:cNvSpPr txBox="1"/>
          <p:nvPr/>
        </p:nvSpPr>
        <p:spPr>
          <a:xfrm>
            <a:off x="4211579" y="2205439"/>
            <a:ext cx="668773" cy="307777"/>
          </a:xfrm>
          <a:prstGeom prst="rect">
            <a:avLst/>
          </a:prstGeom>
          <a:noFill/>
        </p:spPr>
        <p:txBody>
          <a:bodyPr wrap="none" rtlCol="0">
            <a:spAutoFit/>
          </a:bodyPr>
          <a:lstStyle/>
          <a:p>
            <a:pPr algn="l"/>
            <a:r>
              <a:rPr lang="en-GB" sz="1400" b="1" dirty="0" smtClean="0">
                <a:solidFill>
                  <a:schemeClr val="bg1"/>
                </a:solidFill>
                <a:latin typeface="+mn-lt"/>
              </a:rPr>
              <a:t>23%</a:t>
            </a:r>
          </a:p>
        </p:txBody>
      </p:sp>
      <p:sp>
        <p:nvSpPr>
          <p:cNvPr id="41" name="Textfeld 40"/>
          <p:cNvSpPr txBox="1"/>
          <p:nvPr/>
        </p:nvSpPr>
        <p:spPr>
          <a:xfrm>
            <a:off x="6300192" y="2185119"/>
            <a:ext cx="540533" cy="307777"/>
          </a:xfrm>
          <a:prstGeom prst="rect">
            <a:avLst/>
          </a:prstGeom>
          <a:noFill/>
        </p:spPr>
        <p:txBody>
          <a:bodyPr wrap="none" rtlCol="0">
            <a:spAutoFit/>
          </a:bodyPr>
          <a:lstStyle/>
          <a:p>
            <a:pPr algn="l"/>
            <a:r>
              <a:rPr lang="en-GB" sz="1400" b="1" dirty="0" smtClean="0">
                <a:solidFill>
                  <a:schemeClr val="bg1"/>
                </a:solidFill>
                <a:latin typeface="+mn-lt"/>
              </a:rPr>
              <a:t>5%</a:t>
            </a:r>
          </a:p>
        </p:txBody>
      </p:sp>
      <p:sp>
        <p:nvSpPr>
          <p:cNvPr id="42" name="Textfeld 41"/>
          <p:cNvSpPr txBox="1"/>
          <p:nvPr/>
        </p:nvSpPr>
        <p:spPr>
          <a:xfrm>
            <a:off x="5560668" y="2020248"/>
            <a:ext cx="540533" cy="307777"/>
          </a:xfrm>
          <a:prstGeom prst="rect">
            <a:avLst/>
          </a:prstGeom>
          <a:noFill/>
        </p:spPr>
        <p:txBody>
          <a:bodyPr wrap="none" rtlCol="0">
            <a:spAutoFit/>
          </a:bodyPr>
          <a:lstStyle/>
          <a:p>
            <a:pPr algn="l"/>
            <a:r>
              <a:rPr lang="en-GB" sz="1400" b="1" dirty="0" smtClean="0">
                <a:solidFill>
                  <a:schemeClr val="bg1"/>
                </a:solidFill>
                <a:latin typeface="+mn-lt"/>
              </a:rPr>
              <a:t>9%</a:t>
            </a:r>
          </a:p>
        </p:txBody>
      </p:sp>
    </p:spTree>
    <p:extLst>
      <p:ext uri="{BB962C8B-B14F-4D97-AF65-F5344CB8AC3E}">
        <p14:creationId xmlns:p14="http://schemas.microsoft.com/office/powerpoint/2010/main" val="1304011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9784CBA3-D598-4B1F-BAA3-EE14B5154290}" type="slidenum">
              <a:rPr lang="en-AU" smtClean="0"/>
              <a:pPr/>
              <a:t>15</a:t>
            </a:fld>
            <a:endParaRPr lang="en-AU" dirty="0"/>
          </a:p>
        </p:txBody>
      </p:sp>
      <p:sp>
        <p:nvSpPr>
          <p:cNvPr id="29" name="Rectangle 260"/>
          <p:cNvSpPr/>
          <p:nvPr/>
        </p:nvSpPr>
        <p:spPr>
          <a:xfrm>
            <a:off x="261257" y="1494971"/>
            <a:ext cx="8592457" cy="426414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1" tIns="45624" rIns="91251" bIns="45624" rtlCol="0" anchor="ctr"/>
          <a:lstStyle/>
          <a:p>
            <a:pPr algn="ctr" fontAlgn="auto">
              <a:spcBef>
                <a:spcPts val="0"/>
              </a:spcBef>
              <a:spcAft>
                <a:spcPts val="0"/>
              </a:spcAft>
            </a:pPr>
            <a:endParaRPr lang="en-GB" b="0" dirty="0">
              <a:solidFill>
                <a:prstClr val="white"/>
              </a:solidFill>
            </a:endParaRPr>
          </a:p>
        </p:txBody>
      </p:sp>
      <p:grpSp>
        <p:nvGrpSpPr>
          <p:cNvPr id="6" name="Group 209"/>
          <p:cNvGrpSpPr>
            <a:grpSpLocks/>
          </p:cNvGrpSpPr>
          <p:nvPr/>
        </p:nvGrpSpPr>
        <p:grpSpPr bwMode="auto">
          <a:xfrm>
            <a:off x="566085" y="1289421"/>
            <a:ext cx="7657106" cy="3872523"/>
            <a:chOff x="-11112" y="1228299"/>
            <a:chExt cx="9144000" cy="4871567"/>
          </a:xfrm>
        </p:grpSpPr>
        <p:sp>
          <p:nvSpPr>
            <p:cNvPr id="7" name="Freeform 597"/>
            <p:cNvSpPr>
              <a:spLocks/>
            </p:cNvSpPr>
            <p:nvPr/>
          </p:nvSpPr>
          <p:spPr bwMode="auto">
            <a:xfrm>
              <a:off x="2787764" y="2920140"/>
              <a:ext cx="155494" cy="190583"/>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rgbClr val="E9EAEA"/>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 name="Freeform 810"/>
            <p:cNvSpPr>
              <a:spLocks/>
            </p:cNvSpPr>
            <p:nvPr/>
          </p:nvSpPr>
          <p:spPr bwMode="auto">
            <a:xfrm>
              <a:off x="1366591" y="3570463"/>
              <a:ext cx="740683" cy="491503"/>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rgbClr val="E9EAEA"/>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 name="Freeform 775"/>
            <p:cNvSpPr>
              <a:spLocks/>
            </p:cNvSpPr>
            <p:nvPr/>
          </p:nvSpPr>
          <p:spPr bwMode="auto">
            <a:xfrm>
              <a:off x="115958" y="1840170"/>
              <a:ext cx="663772" cy="937869"/>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rgbClr val="E9EAEA"/>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 name="Freeform 563"/>
            <p:cNvSpPr>
              <a:spLocks/>
            </p:cNvSpPr>
            <p:nvPr/>
          </p:nvSpPr>
          <p:spPr bwMode="auto">
            <a:xfrm>
              <a:off x="5493011" y="1331949"/>
              <a:ext cx="433041" cy="55670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 name="Rectangle 10"/>
            <p:cNvSpPr/>
            <p:nvPr/>
          </p:nvSpPr>
          <p:spPr>
            <a:xfrm>
              <a:off x="4519924" y="2829864"/>
              <a:ext cx="214012" cy="213988"/>
            </a:xfrm>
            <a:prstGeom prst="rect">
              <a:avLst/>
            </a:prstGeom>
            <a:solidFill>
              <a:schemeClr val="tx1">
                <a:lumMod val="20000"/>
                <a:lumOff val="8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3" name="Freeform 11"/>
            <p:cNvSpPr/>
            <p:nvPr/>
          </p:nvSpPr>
          <p:spPr>
            <a:xfrm>
              <a:off x="2421604" y="4961384"/>
              <a:ext cx="202308" cy="1074954"/>
            </a:xfrm>
            <a:custGeom>
              <a:avLst/>
              <a:gdLst>
                <a:gd name="connsiteX0" fmla="*/ 152400 w 203200"/>
                <a:gd name="connsiteY0" fmla="*/ 1054100 h 1074204"/>
                <a:gd name="connsiteX1" fmla="*/ 95250 w 203200"/>
                <a:gd name="connsiteY1" fmla="*/ 1016000 h 1074204"/>
                <a:gd name="connsiteX2" fmla="*/ 69850 w 203200"/>
                <a:gd name="connsiteY2" fmla="*/ 958850 h 1074204"/>
                <a:gd name="connsiteX3" fmla="*/ 57150 w 203200"/>
                <a:gd name="connsiteY3" fmla="*/ 933450 h 1074204"/>
                <a:gd name="connsiteX4" fmla="*/ 63500 w 203200"/>
                <a:gd name="connsiteY4" fmla="*/ 844550 h 1074204"/>
                <a:gd name="connsiteX5" fmla="*/ 76200 w 203200"/>
                <a:gd name="connsiteY5" fmla="*/ 825500 h 1074204"/>
                <a:gd name="connsiteX6" fmla="*/ 82550 w 203200"/>
                <a:gd name="connsiteY6" fmla="*/ 800100 h 1074204"/>
                <a:gd name="connsiteX7" fmla="*/ 95250 w 203200"/>
                <a:gd name="connsiteY7" fmla="*/ 774700 h 1074204"/>
                <a:gd name="connsiteX8" fmla="*/ 114300 w 203200"/>
                <a:gd name="connsiteY8" fmla="*/ 736600 h 1074204"/>
                <a:gd name="connsiteX9" fmla="*/ 133350 w 203200"/>
                <a:gd name="connsiteY9" fmla="*/ 654050 h 1074204"/>
                <a:gd name="connsiteX10" fmla="*/ 139700 w 203200"/>
                <a:gd name="connsiteY10" fmla="*/ 603250 h 1074204"/>
                <a:gd name="connsiteX11" fmla="*/ 152400 w 203200"/>
                <a:gd name="connsiteY11" fmla="*/ 539750 h 1074204"/>
                <a:gd name="connsiteX12" fmla="*/ 158750 w 203200"/>
                <a:gd name="connsiteY12" fmla="*/ 476250 h 1074204"/>
                <a:gd name="connsiteX13" fmla="*/ 165100 w 203200"/>
                <a:gd name="connsiteY13" fmla="*/ 311150 h 1074204"/>
                <a:gd name="connsiteX14" fmla="*/ 177800 w 203200"/>
                <a:gd name="connsiteY14" fmla="*/ 285750 h 1074204"/>
                <a:gd name="connsiteX15" fmla="*/ 190500 w 203200"/>
                <a:gd name="connsiteY15" fmla="*/ 234950 h 1074204"/>
                <a:gd name="connsiteX16" fmla="*/ 203200 w 203200"/>
                <a:gd name="connsiteY16" fmla="*/ 177800 h 1074204"/>
                <a:gd name="connsiteX17" fmla="*/ 190500 w 203200"/>
                <a:gd name="connsiteY17" fmla="*/ 101600 h 1074204"/>
                <a:gd name="connsiteX18" fmla="*/ 203200 w 203200"/>
                <a:gd name="connsiteY18" fmla="*/ 38100 h 1074204"/>
                <a:gd name="connsiteX19" fmla="*/ 158750 w 203200"/>
                <a:gd name="connsiteY19" fmla="*/ 0 h 1074204"/>
                <a:gd name="connsiteX20" fmla="*/ 133350 w 203200"/>
                <a:gd name="connsiteY20" fmla="*/ 12700 h 1074204"/>
                <a:gd name="connsiteX21" fmla="*/ 127000 w 203200"/>
                <a:gd name="connsiteY21" fmla="*/ 69850 h 1074204"/>
                <a:gd name="connsiteX22" fmla="*/ 114300 w 203200"/>
                <a:gd name="connsiteY22" fmla="*/ 127000 h 1074204"/>
                <a:gd name="connsiteX23" fmla="*/ 82550 w 203200"/>
                <a:gd name="connsiteY23" fmla="*/ 133350 h 1074204"/>
                <a:gd name="connsiteX24" fmla="*/ 69850 w 203200"/>
                <a:gd name="connsiteY24" fmla="*/ 330200 h 1074204"/>
                <a:gd name="connsiteX25" fmla="*/ 57150 w 203200"/>
                <a:gd name="connsiteY25" fmla="*/ 355600 h 1074204"/>
                <a:gd name="connsiteX26" fmla="*/ 25400 w 203200"/>
                <a:gd name="connsiteY26" fmla="*/ 431800 h 1074204"/>
                <a:gd name="connsiteX27" fmla="*/ 0 w 203200"/>
                <a:gd name="connsiteY27" fmla="*/ 469900 h 1074204"/>
                <a:gd name="connsiteX28" fmla="*/ 12700 w 203200"/>
                <a:gd name="connsiteY28" fmla="*/ 527050 h 1074204"/>
                <a:gd name="connsiteX29" fmla="*/ 0 w 203200"/>
                <a:gd name="connsiteY29" fmla="*/ 742950 h 1074204"/>
                <a:gd name="connsiteX30" fmla="*/ 6350 w 203200"/>
                <a:gd name="connsiteY30" fmla="*/ 920750 h 1074204"/>
                <a:gd name="connsiteX31" fmla="*/ 12700 w 203200"/>
                <a:gd name="connsiteY31" fmla="*/ 958850 h 1074204"/>
                <a:gd name="connsiteX32" fmla="*/ 31750 w 203200"/>
                <a:gd name="connsiteY32" fmla="*/ 1035050 h 1074204"/>
                <a:gd name="connsiteX33" fmla="*/ 50800 w 203200"/>
                <a:gd name="connsiteY33" fmla="*/ 1041400 h 1074204"/>
                <a:gd name="connsiteX34" fmla="*/ 120650 w 203200"/>
                <a:gd name="connsiteY34" fmla="*/ 1054100 h 1074204"/>
                <a:gd name="connsiteX35" fmla="*/ 139700 w 203200"/>
                <a:gd name="connsiteY35" fmla="*/ 1066800 h 1074204"/>
                <a:gd name="connsiteX36" fmla="*/ 152400 w 203200"/>
                <a:gd name="connsiteY36" fmla="*/ 1054100 h 107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200" h="1074204">
                  <a:moveTo>
                    <a:pt x="152400" y="1054100"/>
                  </a:moveTo>
                  <a:cubicBezTo>
                    <a:pt x="144992" y="1045633"/>
                    <a:pt x="112839" y="1030657"/>
                    <a:pt x="95250" y="1016000"/>
                  </a:cubicBezTo>
                  <a:cubicBezTo>
                    <a:pt x="67988" y="993282"/>
                    <a:pt x="80046" y="989437"/>
                    <a:pt x="69850" y="958850"/>
                  </a:cubicBezTo>
                  <a:cubicBezTo>
                    <a:pt x="66857" y="949870"/>
                    <a:pt x="61383" y="941917"/>
                    <a:pt x="57150" y="933450"/>
                  </a:cubicBezTo>
                  <a:cubicBezTo>
                    <a:pt x="59267" y="903817"/>
                    <a:pt x="58337" y="873807"/>
                    <a:pt x="63500" y="844550"/>
                  </a:cubicBezTo>
                  <a:cubicBezTo>
                    <a:pt x="64826" y="837034"/>
                    <a:pt x="73194" y="832515"/>
                    <a:pt x="76200" y="825500"/>
                  </a:cubicBezTo>
                  <a:cubicBezTo>
                    <a:pt x="79638" y="817478"/>
                    <a:pt x="79486" y="808272"/>
                    <a:pt x="82550" y="800100"/>
                  </a:cubicBezTo>
                  <a:cubicBezTo>
                    <a:pt x="85874" y="791237"/>
                    <a:pt x="91521" y="783401"/>
                    <a:pt x="95250" y="774700"/>
                  </a:cubicBezTo>
                  <a:cubicBezTo>
                    <a:pt x="111024" y="737894"/>
                    <a:pt x="89894" y="773209"/>
                    <a:pt x="114300" y="736600"/>
                  </a:cubicBezTo>
                  <a:cubicBezTo>
                    <a:pt x="124073" y="687734"/>
                    <a:pt x="118032" y="715321"/>
                    <a:pt x="133350" y="654050"/>
                  </a:cubicBezTo>
                  <a:cubicBezTo>
                    <a:pt x="137489" y="637494"/>
                    <a:pt x="137287" y="620144"/>
                    <a:pt x="139700" y="603250"/>
                  </a:cubicBezTo>
                  <a:cubicBezTo>
                    <a:pt x="144890" y="566921"/>
                    <a:pt x="144686" y="570605"/>
                    <a:pt x="152400" y="539750"/>
                  </a:cubicBezTo>
                  <a:cubicBezTo>
                    <a:pt x="154517" y="518583"/>
                    <a:pt x="157570" y="497489"/>
                    <a:pt x="158750" y="476250"/>
                  </a:cubicBezTo>
                  <a:cubicBezTo>
                    <a:pt x="161805" y="421261"/>
                    <a:pt x="159620" y="365951"/>
                    <a:pt x="165100" y="311150"/>
                  </a:cubicBezTo>
                  <a:cubicBezTo>
                    <a:pt x="166042" y="301731"/>
                    <a:pt x="174807" y="294730"/>
                    <a:pt x="177800" y="285750"/>
                  </a:cubicBezTo>
                  <a:cubicBezTo>
                    <a:pt x="183320" y="269191"/>
                    <a:pt x="184980" y="251509"/>
                    <a:pt x="190500" y="234950"/>
                  </a:cubicBezTo>
                  <a:cubicBezTo>
                    <a:pt x="200921" y="203686"/>
                    <a:pt x="195750" y="222502"/>
                    <a:pt x="203200" y="177800"/>
                  </a:cubicBezTo>
                  <a:cubicBezTo>
                    <a:pt x="198967" y="152400"/>
                    <a:pt x="191853" y="127315"/>
                    <a:pt x="190500" y="101600"/>
                  </a:cubicBezTo>
                  <a:cubicBezTo>
                    <a:pt x="189173" y="76394"/>
                    <a:pt x="195973" y="59780"/>
                    <a:pt x="203200" y="38100"/>
                  </a:cubicBezTo>
                  <a:cubicBezTo>
                    <a:pt x="192136" y="15971"/>
                    <a:pt x="191181" y="0"/>
                    <a:pt x="158750" y="0"/>
                  </a:cubicBezTo>
                  <a:cubicBezTo>
                    <a:pt x="149284" y="0"/>
                    <a:pt x="141817" y="8467"/>
                    <a:pt x="133350" y="12700"/>
                  </a:cubicBezTo>
                  <a:cubicBezTo>
                    <a:pt x="144092" y="55668"/>
                    <a:pt x="140816" y="21495"/>
                    <a:pt x="127000" y="69850"/>
                  </a:cubicBezTo>
                  <a:cubicBezTo>
                    <a:pt x="121639" y="88614"/>
                    <a:pt x="125491" y="111013"/>
                    <a:pt x="114300" y="127000"/>
                  </a:cubicBezTo>
                  <a:cubicBezTo>
                    <a:pt x="108111" y="135842"/>
                    <a:pt x="93133" y="131233"/>
                    <a:pt x="82550" y="133350"/>
                  </a:cubicBezTo>
                  <a:cubicBezTo>
                    <a:pt x="78317" y="198967"/>
                    <a:pt x="77316" y="264872"/>
                    <a:pt x="69850" y="330200"/>
                  </a:cubicBezTo>
                  <a:cubicBezTo>
                    <a:pt x="68775" y="339605"/>
                    <a:pt x="59934" y="346553"/>
                    <a:pt x="57150" y="355600"/>
                  </a:cubicBezTo>
                  <a:cubicBezTo>
                    <a:pt x="22797" y="467246"/>
                    <a:pt x="67317" y="377907"/>
                    <a:pt x="25400" y="431800"/>
                  </a:cubicBezTo>
                  <a:cubicBezTo>
                    <a:pt x="16029" y="443848"/>
                    <a:pt x="0" y="469900"/>
                    <a:pt x="0" y="469900"/>
                  </a:cubicBezTo>
                  <a:cubicBezTo>
                    <a:pt x="2297" y="479090"/>
                    <a:pt x="12887" y="519738"/>
                    <a:pt x="12700" y="527050"/>
                  </a:cubicBezTo>
                  <a:cubicBezTo>
                    <a:pt x="10852" y="599117"/>
                    <a:pt x="4233" y="670983"/>
                    <a:pt x="0" y="742950"/>
                  </a:cubicBezTo>
                  <a:cubicBezTo>
                    <a:pt x="2117" y="802217"/>
                    <a:pt x="2868" y="861548"/>
                    <a:pt x="6350" y="920750"/>
                  </a:cubicBezTo>
                  <a:cubicBezTo>
                    <a:pt x="7106" y="933603"/>
                    <a:pt x="10998" y="946088"/>
                    <a:pt x="12700" y="958850"/>
                  </a:cubicBezTo>
                  <a:cubicBezTo>
                    <a:pt x="15381" y="978956"/>
                    <a:pt x="10214" y="1017822"/>
                    <a:pt x="31750" y="1035050"/>
                  </a:cubicBezTo>
                  <a:cubicBezTo>
                    <a:pt x="36977" y="1039231"/>
                    <a:pt x="44306" y="1039777"/>
                    <a:pt x="50800" y="1041400"/>
                  </a:cubicBezTo>
                  <a:cubicBezTo>
                    <a:pt x="68550" y="1045838"/>
                    <a:pt x="103666" y="1051269"/>
                    <a:pt x="120650" y="1054100"/>
                  </a:cubicBezTo>
                  <a:cubicBezTo>
                    <a:pt x="127000" y="1058333"/>
                    <a:pt x="137849" y="1074204"/>
                    <a:pt x="139700" y="1066800"/>
                  </a:cubicBezTo>
                  <a:cubicBezTo>
                    <a:pt x="142947" y="1053813"/>
                    <a:pt x="159808" y="1062567"/>
                    <a:pt x="152400" y="1054100"/>
                  </a:cubicBezTo>
                  <a:close/>
                </a:path>
              </a:pathLst>
            </a:custGeom>
            <a:solidFill>
              <a:schemeClr val="tx1">
                <a:lumMod val="20000"/>
                <a:lumOff val="80000"/>
              </a:schemeClr>
            </a:solidFill>
            <a:ln w="317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4" name="Freeform 698"/>
            <p:cNvSpPr>
              <a:spLocks/>
            </p:cNvSpPr>
            <p:nvPr/>
          </p:nvSpPr>
          <p:spPr bwMode="auto">
            <a:xfrm>
              <a:off x="4364432" y="2778040"/>
              <a:ext cx="232403" cy="299248"/>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 name="Freeform 559"/>
            <p:cNvSpPr>
              <a:spLocks/>
            </p:cNvSpPr>
            <p:nvPr/>
          </p:nvSpPr>
          <p:spPr bwMode="auto">
            <a:xfrm>
              <a:off x="3993255" y="2761322"/>
              <a:ext cx="108677" cy="173865"/>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 name="Freeform 560"/>
            <p:cNvSpPr>
              <a:spLocks/>
            </p:cNvSpPr>
            <p:nvPr/>
          </p:nvSpPr>
          <p:spPr bwMode="auto">
            <a:xfrm>
              <a:off x="4085213" y="2617549"/>
              <a:ext cx="183917" cy="366119"/>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 name="Freeform 564"/>
            <p:cNvSpPr>
              <a:spLocks/>
            </p:cNvSpPr>
            <p:nvPr/>
          </p:nvSpPr>
          <p:spPr bwMode="auto">
            <a:xfrm>
              <a:off x="5292374" y="4745724"/>
              <a:ext cx="155494" cy="351074"/>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 name="Freeform 565"/>
            <p:cNvSpPr>
              <a:spLocks/>
            </p:cNvSpPr>
            <p:nvPr/>
          </p:nvSpPr>
          <p:spPr bwMode="auto">
            <a:xfrm>
              <a:off x="6190222" y="4204067"/>
              <a:ext cx="43471" cy="66871"/>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 name="Freeform 566"/>
            <p:cNvSpPr>
              <a:spLocks/>
            </p:cNvSpPr>
            <p:nvPr/>
          </p:nvSpPr>
          <p:spPr bwMode="auto">
            <a:xfrm>
              <a:off x="6899137" y="3921537"/>
              <a:ext cx="45143" cy="46810"/>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 name="Freeform 569"/>
            <p:cNvSpPr>
              <a:spLocks/>
            </p:cNvSpPr>
            <p:nvPr/>
          </p:nvSpPr>
          <p:spPr bwMode="auto">
            <a:xfrm>
              <a:off x="7176684" y="3776092"/>
              <a:ext cx="31767" cy="96963"/>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1" name="Freeform 570"/>
            <p:cNvSpPr>
              <a:spLocks/>
            </p:cNvSpPr>
            <p:nvPr/>
          </p:nvSpPr>
          <p:spPr bwMode="auto">
            <a:xfrm>
              <a:off x="7409087" y="3538699"/>
              <a:ext cx="45144" cy="65200"/>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2" name="Freeform 572"/>
            <p:cNvSpPr>
              <a:spLocks/>
            </p:cNvSpPr>
            <p:nvPr/>
          </p:nvSpPr>
          <p:spPr bwMode="auto">
            <a:xfrm>
              <a:off x="7409087" y="3538699"/>
              <a:ext cx="45144" cy="65200"/>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3" name="Freeform 573"/>
            <p:cNvSpPr>
              <a:spLocks/>
            </p:cNvSpPr>
            <p:nvPr/>
          </p:nvSpPr>
          <p:spPr bwMode="auto">
            <a:xfrm>
              <a:off x="7470951" y="3172580"/>
              <a:ext cx="337738" cy="382837"/>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4" name="Freeform 574"/>
            <p:cNvSpPr>
              <a:spLocks/>
            </p:cNvSpPr>
            <p:nvPr/>
          </p:nvSpPr>
          <p:spPr bwMode="auto">
            <a:xfrm>
              <a:off x="7701682" y="2824849"/>
              <a:ext cx="61862" cy="302592"/>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5" name="Freeform 575"/>
            <p:cNvSpPr>
              <a:spLocks/>
            </p:cNvSpPr>
            <p:nvPr/>
          </p:nvSpPr>
          <p:spPr bwMode="auto">
            <a:xfrm>
              <a:off x="8320311" y="5556538"/>
              <a:ext cx="168868" cy="205628"/>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6" name="Freeform 576"/>
            <p:cNvSpPr>
              <a:spLocks/>
            </p:cNvSpPr>
            <p:nvPr/>
          </p:nvSpPr>
          <p:spPr bwMode="auto">
            <a:xfrm>
              <a:off x="7701682" y="2824849"/>
              <a:ext cx="61862" cy="302592"/>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7" name="Freeform 578"/>
            <p:cNvSpPr>
              <a:spLocks/>
            </p:cNvSpPr>
            <p:nvPr/>
          </p:nvSpPr>
          <p:spPr bwMode="auto">
            <a:xfrm>
              <a:off x="8474132" y="5365955"/>
              <a:ext cx="123726" cy="205628"/>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8" name="Freeform 579"/>
            <p:cNvSpPr>
              <a:spLocks/>
            </p:cNvSpPr>
            <p:nvPr/>
          </p:nvSpPr>
          <p:spPr bwMode="auto">
            <a:xfrm>
              <a:off x="7006143" y="4730679"/>
              <a:ext cx="973086" cy="760659"/>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0" name="Freeform 581"/>
            <p:cNvSpPr>
              <a:spLocks/>
            </p:cNvSpPr>
            <p:nvPr/>
          </p:nvSpPr>
          <p:spPr bwMode="auto">
            <a:xfrm>
              <a:off x="7006143" y="4730679"/>
              <a:ext cx="973086" cy="760659"/>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1" name="Freeform 582"/>
            <p:cNvSpPr>
              <a:spLocks/>
            </p:cNvSpPr>
            <p:nvPr/>
          </p:nvSpPr>
          <p:spPr bwMode="auto">
            <a:xfrm>
              <a:off x="7778593" y="5539820"/>
              <a:ext cx="78582" cy="110337"/>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2" name="Freeform 583"/>
            <p:cNvSpPr>
              <a:spLocks/>
            </p:cNvSpPr>
            <p:nvPr/>
          </p:nvSpPr>
          <p:spPr bwMode="auto">
            <a:xfrm>
              <a:off x="6598183" y="4301031"/>
              <a:ext cx="245779" cy="270828"/>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3" name="Freeform 584"/>
            <p:cNvSpPr>
              <a:spLocks/>
            </p:cNvSpPr>
            <p:nvPr/>
          </p:nvSpPr>
          <p:spPr bwMode="auto">
            <a:xfrm>
              <a:off x="6914184" y="4254221"/>
              <a:ext cx="230732" cy="267485"/>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4" name="Freeform 585"/>
            <p:cNvSpPr>
              <a:spLocks/>
            </p:cNvSpPr>
            <p:nvPr/>
          </p:nvSpPr>
          <p:spPr bwMode="auto">
            <a:xfrm>
              <a:off x="7439183" y="4444804"/>
              <a:ext cx="448088" cy="254111"/>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5" name="Freeform 586"/>
            <p:cNvSpPr>
              <a:spLocks/>
            </p:cNvSpPr>
            <p:nvPr/>
          </p:nvSpPr>
          <p:spPr bwMode="auto">
            <a:xfrm>
              <a:off x="6914184" y="4254221"/>
              <a:ext cx="230732" cy="267485"/>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6" name="Freeform 588"/>
            <p:cNvSpPr>
              <a:spLocks/>
            </p:cNvSpPr>
            <p:nvPr/>
          </p:nvSpPr>
          <p:spPr bwMode="auto">
            <a:xfrm>
              <a:off x="7159964" y="3968347"/>
              <a:ext cx="140445" cy="190583"/>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7" name="Freeform 589"/>
            <p:cNvSpPr>
              <a:spLocks/>
            </p:cNvSpPr>
            <p:nvPr/>
          </p:nvSpPr>
          <p:spPr bwMode="auto">
            <a:xfrm>
              <a:off x="7221827" y="4190693"/>
              <a:ext cx="108679" cy="93620"/>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8" name="Freeform 590"/>
            <p:cNvSpPr>
              <a:spLocks/>
            </p:cNvSpPr>
            <p:nvPr/>
          </p:nvSpPr>
          <p:spPr bwMode="auto">
            <a:xfrm>
              <a:off x="7159964" y="3968347"/>
              <a:ext cx="140445" cy="190583"/>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39" name="Freeform 591"/>
            <p:cNvSpPr>
              <a:spLocks/>
            </p:cNvSpPr>
            <p:nvPr/>
          </p:nvSpPr>
          <p:spPr bwMode="auto">
            <a:xfrm>
              <a:off x="7221827" y="4190693"/>
              <a:ext cx="108679" cy="93620"/>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0" name="Freeform 592"/>
            <p:cNvSpPr>
              <a:spLocks/>
            </p:cNvSpPr>
            <p:nvPr/>
          </p:nvSpPr>
          <p:spPr bwMode="auto">
            <a:xfrm>
              <a:off x="7144916" y="4396323"/>
              <a:ext cx="140445" cy="175536"/>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1" name="Freeform 593"/>
            <p:cNvSpPr>
              <a:spLocks/>
            </p:cNvSpPr>
            <p:nvPr/>
          </p:nvSpPr>
          <p:spPr bwMode="auto">
            <a:xfrm>
              <a:off x="6822227" y="4601951"/>
              <a:ext cx="262499" cy="65200"/>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2" name="Freeform 595"/>
            <p:cNvSpPr>
              <a:spLocks/>
            </p:cNvSpPr>
            <p:nvPr/>
          </p:nvSpPr>
          <p:spPr bwMode="auto">
            <a:xfrm>
              <a:off x="2139040" y="3841292"/>
              <a:ext cx="279219" cy="8024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3" name="Freeform 596"/>
            <p:cNvSpPr>
              <a:spLocks/>
            </p:cNvSpPr>
            <p:nvPr/>
          </p:nvSpPr>
          <p:spPr bwMode="auto">
            <a:xfrm>
              <a:off x="2418260" y="3936583"/>
              <a:ext cx="167197" cy="46810"/>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4" name="Freeform 599"/>
            <p:cNvSpPr>
              <a:spLocks/>
            </p:cNvSpPr>
            <p:nvPr/>
          </p:nvSpPr>
          <p:spPr bwMode="auto">
            <a:xfrm>
              <a:off x="4519924" y="3394926"/>
              <a:ext cx="76911" cy="50153"/>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5" name="Freeform 600"/>
            <p:cNvSpPr>
              <a:spLocks/>
            </p:cNvSpPr>
            <p:nvPr/>
          </p:nvSpPr>
          <p:spPr bwMode="auto">
            <a:xfrm>
              <a:off x="4441342" y="3301306"/>
              <a:ext cx="33439" cy="63528"/>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6" name="Freeform 601"/>
            <p:cNvSpPr>
              <a:spLocks/>
            </p:cNvSpPr>
            <p:nvPr/>
          </p:nvSpPr>
          <p:spPr bwMode="auto">
            <a:xfrm>
              <a:off x="4519924" y="3394926"/>
              <a:ext cx="76911" cy="50153"/>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7" name="Freeform 602"/>
            <p:cNvSpPr>
              <a:spLocks/>
            </p:cNvSpPr>
            <p:nvPr/>
          </p:nvSpPr>
          <p:spPr bwMode="auto">
            <a:xfrm>
              <a:off x="4441342" y="3301306"/>
              <a:ext cx="33439" cy="63528"/>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8" name="Freeform 603"/>
            <p:cNvSpPr>
              <a:spLocks/>
            </p:cNvSpPr>
            <p:nvPr/>
          </p:nvSpPr>
          <p:spPr bwMode="auto">
            <a:xfrm>
              <a:off x="4427967" y="3237779"/>
              <a:ext cx="46815" cy="4681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49" name="Freeform 604"/>
            <p:cNvSpPr>
              <a:spLocks/>
            </p:cNvSpPr>
            <p:nvPr/>
          </p:nvSpPr>
          <p:spPr bwMode="auto">
            <a:xfrm>
              <a:off x="5230512" y="3430034"/>
              <a:ext cx="46815" cy="15045"/>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0" name="Freeform 605"/>
            <p:cNvSpPr>
              <a:spLocks/>
            </p:cNvSpPr>
            <p:nvPr/>
          </p:nvSpPr>
          <p:spPr bwMode="auto">
            <a:xfrm>
              <a:off x="4427967" y="3237779"/>
              <a:ext cx="46815" cy="4681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1" name="Freeform 606"/>
            <p:cNvSpPr>
              <a:spLocks/>
            </p:cNvSpPr>
            <p:nvPr/>
          </p:nvSpPr>
          <p:spPr bwMode="auto">
            <a:xfrm>
              <a:off x="5230512" y="3430034"/>
              <a:ext cx="46815" cy="15045"/>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2" name="Rectangle 607"/>
            <p:cNvSpPr>
              <a:spLocks noChangeArrowheads="1"/>
            </p:cNvSpPr>
            <p:nvPr/>
          </p:nvSpPr>
          <p:spPr bwMode="auto">
            <a:xfrm>
              <a:off x="5090067" y="3667427"/>
              <a:ext cx="0" cy="0"/>
            </a:xfrm>
            <a:prstGeom prst="rect">
              <a:avLst/>
            </a:prstGeom>
            <a:solidFill>
              <a:srgbClr val="3399CC"/>
            </a:solidFill>
            <a:ln w="28575">
              <a:solidFill>
                <a:schemeClr val="tx1">
                  <a:lumMod val="40000"/>
                  <a:lumOff val="60000"/>
                </a:schemeClr>
              </a:solidFill>
              <a:miter lim="800000"/>
              <a:headEnd/>
              <a:tailEnd/>
            </a:ln>
          </p:spPr>
          <p:txBody>
            <a:bodyPr/>
            <a:lstStyle/>
            <a:p>
              <a:pPr>
                <a:spcBef>
                  <a:spcPct val="50000"/>
                </a:spcBef>
                <a:defRPr/>
              </a:pPr>
              <a:endParaRPr lang="en-GB" dirty="0">
                <a:solidFill>
                  <a:srgbClr val="4D4D4D"/>
                </a:solidFill>
                <a:ea typeface="MS PGothic"/>
                <a:cs typeface="MS PGothic"/>
              </a:endParaRPr>
            </a:p>
          </p:txBody>
        </p:sp>
        <p:sp>
          <p:nvSpPr>
            <p:cNvPr id="53" name="Freeform 608"/>
            <p:cNvSpPr>
              <a:spLocks/>
            </p:cNvSpPr>
            <p:nvPr/>
          </p:nvSpPr>
          <p:spPr bwMode="auto">
            <a:xfrm>
              <a:off x="4874382" y="3284588"/>
              <a:ext cx="448088" cy="173865"/>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4" name="Freeform 609"/>
            <p:cNvSpPr>
              <a:spLocks/>
            </p:cNvSpPr>
            <p:nvPr/>
          </p:nvSpPr>
          <p:spPr bwMode="auto">
            <a:xfrm>
              <a:off x="5090067" y="3430034"/>
              <a:ext cx="170541" cy="157147"/>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5" name="Freeform 612"/>
            <p:cNvSpPr>
              <a:spLocks/>
            </p:cNvSpPr>
            <p:nvPr/>
          </p:nvSpPr>
          <p:spPr bwMode="auto">
            <a:xfrm>
              <a:off x="5059971" y="3555417"/>
              <a:ext cx="125397" cy="112010"/>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6" name="Freeform 613"/>
            <p:cNvSpPr>
              <a:spLocks/>
            </p:cNvSpPr>
            <p:nvPr/>
          </p:nvSpPr>
          <p:spPr bwMode="auto">
            <a:xfrm>
              <a:off x="5493011" y="3776092"/>
              <a:ext cx="123726" cy="80245"/>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7" name="Freeform 614"/>
            <p:cNvSpPr>
              <a:spLocks/>
            </p:cNvSpPr>
            <p:nvPr/>
          </p:nvSpPr>
          <p:spPr bwMode="auto">
            <a:xfrm>
              <a:off x="5509730" y="3809527"/>
              <a:ext cx="183917" cy="224019"/>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8" name="Freeform 615"/>
            <p:cNvSpPr>
              <a:spLocks/>
            </p:cNvSpPr>
            <p:nvPr/>
          </p:nvSpPr>
          <p:spPr bwMode="auto">
            <a:xfrm>
              <a:off x="5277327" y="3953300"/>
              <a:ext cx="262499" cy="157147"/>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59" name="Freeform 616"/>
            <p:cNvSpPr>
              <a:spLocks/>
            </p:cNvSpPr>
            <p:nvPr/>
          </p:nvSpPr>
          <p:spPr bwMode="auto">
            <a:xfrm>
              <a:off x="5090067" y="3587181"/>
              <a:ext cx="494903" cy="427976"/>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0" name="Freeform 617"/>
            <p:cNvSpPr>
              <a:spLocks/>
            </p:cNvSpPr>
            <p:nvPr/>
          </p:nvSpPr>
          <p:spPr bwMode="auto">
            <a:xfrm>
              <a:off x="5509730" y="3856337"/>
              <a:ext cx="75239" cy="96963"/>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1" name="Freeform 618"/>
            <p:cNvSpPr>
              <a:spLocks/>
            </p:cNvSpPr>
            <p:nvPr/>
          </p:nvSpPr>
          <p:spPr bwMode="auto">
            <a:xfrm>
              <a:off x="5185368" y="3430034"/>
              <a:ext cx="245780" cy="250767"/>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2" name="Freeform 619"/>
            <p:cNvSpPr>
              <a:spLocks/>
            </p:cNvSpPr>
            <p:nvPr/>
          </p:nvSpPr>
          <p:spPr bwMode="auto">
            <a:xfrm>
              <a:off x="5493011" y="3776092"/>
              <a:ext cx="123726" cy="80245"/>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3" name="Freeform 621"/>
            <p:cNvSpPr>
              <a:spLocks/>
            </p:cNvSpPr>
            <p:nvPr/>
          </p:nvSpPr>
          <p:spPr bwMode="auto">
            <a:xfrm>
              <a:off x="5322470" y="3349788"/>
              <a:ext cx="464807" cy="443021"/>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4" name="Freeform 622"/>
            <p:cNvSpPr>
              <a:spLocks/>
            </p:cNvSpPr>
            <p:nvPr/>
          </p:nvSpPr>
          <p:spPr bwMode="auto">
            <a:xfrm>
              <a:off x="5725415" y="3445079"/>
              <a:ext cx="399600" cy="379495"/>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5" name="Freeform 623"/>
            <p:cNvSpPr>
              <a:spLocks/>
            </p:cNvSpPr>
            <p:nvPr/>
          </p:nvSpPr>
          <p:spPr bwMode="auto">
            <a:xfrm>
              <a:off x="5895956" y="3475171"/>
              <a:ext cx="710586" cy="764004"/>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6" name="Freeform 624"/>
            <p:cNvSpPr>
              <a:spLocks/>
            </p:cNvSpPr>
            <p:nvPr/>
          </p:nvSpPr>
          <p:spPr bwMode="auto">
            <a:xfrm>
              <a:off x="5708695" y="3394926"/>
              <a:ext cx="354457" cy="272501"/>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7" name="Freeform 625"/>
            <p:cNvSpPr>
              <a:spLocks/>
            </p:cNvSpPr>
            <p:nvPr/>
          </p:nvSpPr>
          <p:spPr bwMode="auto">
            <a:xfrm>
              <a:off x="6496192" y="3699190"/>
              <a:ext cx="294267" cy="698804"/>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8" name="Freeform 626"/>
            <p:cNvSpPr>
              <a:spLocks/>
            </p:cNvSpPr>
            <p:nvPr/>
          </p:nvSpPr>
          <p:spPr bwMode="auto">
            <a:xfrm>
              <a:off x="5895956" y="3475171"/>
              <a:ext cx="710586" cy="764004"/>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69" name="Freeform 627"/>
            <p:cNvSpPr>
              <a:spLocks/>
            </p:cNvSpPr>
            <p:nvPr/>
          </p:nvSpPr>
          <p:spPr bwMode="auto">
            <a:xfrm>
              <a:off x="6496192" y="3697519"/>
              <a:ext cx="294267" cy="698804"/>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0" name="Freeform 628"/>
            <p:cNvSpPr>
              <a:spLocks/>
            </p:cNvSpPr>
            <p:nvPr/>
          </p:nvSpPr>
          <p:spPr bwMode="auto">
            <a:xfrm>
              <a:off x="6636637" y="3904819"/>
              <a:ext cx="185589" cy="22234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1" name="Freeform 629"/>
            <p:cNvSpPr>
              <a:spLocks/>
            </p:cNvSpPr>
            <p:nvPr/>
          </p:nvSpPr>
          <p:spPr bwMode="auto">
            <a:xfrm>
              <a:off x="6374139" y="3761046"/>
              <a:ext cx="122053" cy="112009"/>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2" name="Freeform 632"/>
            <p:cNvSpPr>
              <a:spLocks/>
            </p:cNvSpPr>
            <p:nvPr/>
          </p:nvSpPr>
          <p:spPr bwMode="auto">
            <a:xfrm>
              <a:off x="4735609" y="2712840"/>
              <a:ext cx="155493" cy="112010"/>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3" name="Freeform 633"/>
            <p:cNvSpPr>
              <a:spLocks/>
            </p:cNvSpPr>
            <p:nvPr/>
          </p:nvSpPr>
          <p:spPr bwMode="auto">
            <a:xfrm>
              <a:off x="4812520" y="2569067"/>
              <a:ext cx="110350" cy="9696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4" name="Freeform 634"/>
            <p:cNvSpPr>
              <a:spLocks/>
            </p:cNvSpPr>
            <p:nvPr/>
          </p:nvSpPr>
          <p:spPr bwMode="auto">
            <a:xfrm>
              <a:off x="4795800" y="2729557"/>
              <a:ext cx="232403" cy="205629"/>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5" name="Freeform 635"/>
            <p:cNvSpPr>
              <a:spLocks/>
            </p:cNvSpPr>
            <p:nvPr/>
          </p:nvSpPr>
          <p:spPr bwMode="auto">
            <a:xfrm>
              <a:off x="4752329" y="2634267"/>
              <a:ext cx="187261" cy="112009"/>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6" name="Freeform 636"/>
            <p:cNvSpPr>
              <a:spLocks/>
            </p:cNvSpPr>
            <p:nvPr/>
          </p:nvSpPr>
          <p:spPr bwMode="auto">
            <a:xfrm>
              <a:off x="3852809" y="4110448"/>
              <a:ext cx="187261" cy="143773"/>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7" name="Freeform 637"/>
            <p:cNvSpPr>
              <a:spLocks/>
            </p:cNvSpPr>
            <p:nvPr/>
          </p:nvSpPr>
          <p:spPr bwMode="auto">
            <a:xfrm>
              <a:off x="3807666" y="4015157"/>
              <a:ext cx="155494" cy="112009"/>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8" name="Freeform 638"/>
            <p:cNvSpPr>
              <a:spLocks/>
            </p:cNvSpPr>
            <p:nvPr/>
          </p:nvSpPr>
          <p:spPr bwMode="auto">
            <a:xfrm>
              <a:off x="4812520" y="2569067"/>
              <a:ext cx="110350" cy="9696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79" name="Freeform 639"/>
            <p:cNvSpPr>
              <a:spLocks/>
            </p:cNvSpPr>
            <p:nvPr/>
          </p:nvSpPr>
          <p:spPr bwMode="auto">
            <a:xfrm>
              <a:off x="3807666" y="4015157"/>
              <a:ext cx="155494" cy="112009"/>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0" name="Freeform 640"/>
            <p:cNvSpPr>
              <a:spLocks/>
            </p:cNvSpPr>
            <p:nvPr/>
          </p:nvSpPr>
          <p:spPr bwMode="auto">
            <a:xfrm>
              <a:off x="3822714" y="3730954"/>
              <a:ext cx="294267" cy="331012"/>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1" name="Freeform 641"/>
            <p:cNvSpPr>
              <a:spLocks/>
            </p:cNvSpPr>
            <p:nvPr/>
          </p:nvSpPr>
          <p:spPr bwMode="auto">
            <a:xfrm>
              <a:off x="4827567" y="3603899"/>
              <a:ext cx="279219" cy="269156"/>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2" name="Freeform 642"/>
            <p:cNvSpPr>
              <a:spLocks/>
            </p:cNvSpPr>
            <p:nvPr/>
          </p:nvSpPr>
          <p:spPr bwMode="auto">
            <a:xfrm>
              <a:off x="4458062" y="3555417"/>
              <a:ext cx="402944" cy="397884"/>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3" name="Freeform 643"/>
            <p:cNvSpPr>
              <a:spLocks/>
            </p:cNvSpPr>
            <p:nvPr/>
          </p:nvSpPr>
          <p:spPr bwMode="auto">
            <a:xfrm>
              <a:off x="4412918" y="3430034"/>
              <a:ext cx="107006" cy="205628"/>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4" name="Freeform 644"/>
            <p:cNvSpPr>
              <a:spLocks/>
            </p:cNvSpPr>
            <p:nvPr/>
          </p:nvSpPr>
          <p:spPr bwMode="auto">
            <a:xfrm>
              <a:off x="3914672" y="3475171"/>
              <a:ext cx="294267" cy="240736"/>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5" name="Freeform 645"/>
            <p:cNvSpPr>
              <a:spLocks/>
            </p:cNvSpPr>
            <p:nvPr/>
          </p:nvSpPr>
          <p:spPr bwMode="auto">
            <a:xfrm>
              <a:off x="4412918" y="3430034"/>
              <a:ext cx="107006" cy="205628"/>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6" name="Freeform 646"/>
            <p:cNvSpPr>
              <a:spLocks/>
            </p:cNvSpPr>
            <p:nvPr/>
          </p:nvSpPr>
          <p:spPr bwMode="auto">
            <a:xfrm>
              <a:off x="3914672" y="3475171"/>
              <a:ext cx="294267" cy="240736"/>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7" name="Freeform 647"/>
            <p:cNvSpPr>
              <a:spLocks/>
            </p:cNvSpPr>
            <p:nvPr/>
          </p:nvSpPr>
          <p:spPr bwMode="auto">
            <a:xfrm>
              <a:off x="3822714" y="3715908"/>
              <a:ext cx="200636" cy="172194"/>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8" name="Freeform 648"/>
            <p:cNvSpPr>
              <a:spLocks/>
            </p:cNvSpPr>
            <p:nvPr/>
          </p:nvSpPr>
          <p:spPr bwMode="auto">
            <a:xfrm>
              <a:off x="3837761" y="4110448"/>
              <a:ext cx="61863" cy="4848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89" name="Freeform 649"/>
            <p:cNvSpPr>
              <a:spLocks/>
            </p:cNvSpPr>
            <p:nvPr/>
          </p:nvSpPr>
          <p:spPr bwMode="auto">
            <a:xfrm>
              <a:off x="4765704" y="3841292"/>
              <a:ext cx="402944" cy="509892"/>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0" name="Freeform 650"/>
            <p:cNvSpPr>
              <a:spLocks/>
            </p:cNvSpPr>
            <p:nvPr/>
          </p:nvSpPr>
          <p:spPr bwMode="auto">
            <a:xfrm>
              <a:off x="4023350" y="4173975"/>
              <a:ext cx="157165" cy="1421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1" name="Freeform 651"/>
            <p:cNvSpPr>
              <a:spLocks/>
            </p:cNvSpPr>
            <p:nvPr/>
          </p:nvSpPr>
          <p:spPr bwMode="auto">
            <a:xfrm>
              <a:off x="3948111" y="4222458"/>
              <a:ext cx="105335" cy="9362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2" name="Freeform 652"/>
            <p:cNvSpPr>
              <a:spLocks/>
            </p:cNvSpPr>
            <p:nvPr/>
          </p:nvSpPr>
          <p:spPr bwMode="auto">
            <a:xfrm>
              <a:off x="3899624" y="4190693"/>
              <a:ext cx="78582" cy="8024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3" name="Freeform 655"/>
            <p:cNvSpPr>
              <a:spLocks/>
            </p:cNvSpPr>
            <p:nvPr/>
          </p:nvSpPr>
          <p:spPr bwMode="auto">
            <a:xfrm>
              <a:off x="4023350" y="3715908"/>
              <a:ext cx="1671" cy="15047"/>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4" name="Freeform 656"/>
            <p:cNvSpPr>
              <a:spLocks/>
            </p:cNvSpPr>
            <p:nvPr/>
          </p:nvSpPr>
          <p:spPr bwMode="auto">
            <a:xfrm>
              <a:off x="4023350" y="3430034"/>
              <a:ext cx="496574" cy="52326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5" name="Rectangle 657"/>
            <p:cNvSpPr>
              <a:spLocks noChangeArrowheads="1"/>
            </p:cNvSpPr>
            <p:nvPr/>
          </p:nvSpPr>
          <p:spPr bwMode="auto">
            <a:xfrm>
              <a:off x="4023350" y="3715908"/>
              <a:ext cx="0" cy="15047"/>
            </a:xfrm>
            <a:prstGeom prst="rect">
              <a:avLst/>
            </a:prstGeom>
            <a:solidFill>
              <a:srgbClr val="3399CC"/>
            </a:solidFill>
            <a:ln w="28575">
              <a:solidFill>
                <a:schemeClr val="tx1">
                  <a:lumMod val="40000"/>
                  <a:lumOff val="60000"/>
                </a:schemeClr>
              </a:solidFill>
              <a:miter lim="800000"/>
              <a:headEnd/>
              <a:tailEnd/>
            </a:ln>
          </p:spPr>
          <p:txBody>
            <a:bodyPr/>
            <a:lstStyle/>
            <a:p>
              <a:pPr>
                <a:spcBef>
                  <a:spcPct val="50000"/>
                </a:spcBef>
                <a:defRPr/>
              </a:pPr>
              <a:endParaRPr lang="en-GB" dirty="0">
                <a:solidFill>
                  <a:srgbClr val="4D4D4D"/>
                </a:solidFill>
                <a:ea typeface="MS PGothic"/>
                <a:cs typeface="MS PGothic"/>
              </a:endParaRPr>
            </a:p>
          </p:txBody>
        </p:sp>
        <p:sp>
          <p:nvSpPr>
            <p:cNvPr id="96" name="Freeform 658"/>
            <p:cNvSpPr>
              <a:spLocks/>
            </p:cNvSpPr>
            <p:nvPr/>
          </p:nvSpPr>
          <p:spPr bwMode="auto">
            <a:xfrm>
              <a:off x="4023350" y="3430034"/>
              <a:ext cx="496574" cy="52326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7" name="Freeform 659"/>
            <p:cNvSpPr>
              <a:spLocks/>
            </p:cNvSpPr>
            <p:nvPr/>
          </p:nvSpPr>
          <p:spPr bwMode="auto">
            <a:xfrm>
              <a:off x="4053446" y="3394926"/>
              <a:ext cx="16720" cy="1672"/>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8" name="Freeform 660"/>
            <p:cNvSpPr>
              <a:spLocks/>
            </p:cNvSpPr>
            <p:nvPr/>
          </p:nvSpPr>
          <p:spPr bwMode="auto">
            <a:xfrm>
              <a:off x="4070165" y="3284588"/>
              <a:ext cx="15047" cy="3344"/>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99" name="Rectangle 661"/>
            <p:cNvSpPr>
              <a:spLocks noChangeArrowheads="1"/>
            </p:cNvSpPr>
            <p:nvPr/>
          </p:nvSpPr>
          <p:spPr bwMode="auto">
            <a:xfrm>
              <a:off x="4053446" y="3394926"/>
              <a:ext cx="16720" cy="0"/>
            </a:xfrm>
            <a:prstGeom prst="rect">
              <a:avLst/>
            </a:prstGeom>
            <a:solidFill>
              <a:schemeClr val="tx1">
                <a:lumMod val="20000"/>
                <a:lumOff val="80000"/>
              </a:schemeClr>
            </a:solidFill>
            <a:ln w="28575">
              <a:solidFill>
                <a:schemeClr val="tx1">
                  <a:lumMod val="40000"/>
                  <a:lumOff val="60000"/>
                </a:schemeClr>
              </a:solidFill>
              <a:miter lim="800000"/>
              <a:headEnd/>
              <a:tailEnd/>
            </a:ln>
          </p:spPr>
          <p:txBody>
            <a:bodyPr/>
            <a:lstStyle/>
            <a:p>
              <a:pPr>
                <a:spcBef>
                  <a:spcPct val="50000"/>
                </a:spcBef>
                <a:defRPr/>
              </a:pPr>
              <a:endParaRPr lang="en-GB" dirty="0">
                <a:solidFill>
                  <a:srgbClr val="4D4D4D"/>
                </a:solidFill>
                <a:ea typeface="MS PGothic"/>
                <a:cs typeface="MS PGothic"/>
              </a:endParaRPr>
            </a:p>
          </p:txBody>
        </p:sp>
        <p:sp>
          <p:nvSpPr>
            <p:cNvPr id="100" name="Freeform 662"/>
            <p:cNvSpPr>
              <a:spLocks/>
            </p:cNvSpPr>
            <p:nvPr/>
          </p:nvSpPr>
          <p:spPr bwMode="auto">
            <a:xfrm>
              <a:off x="4070165" y="3284588"/>
              <a:ext cx="15047" cy="3344"/>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1" name="Freeform 663"/>
            <p:cNvSpPr>
              <a:spLocks/>
            </p:cNvSpPr>
            <p:nvPr/>
          </p:nvSpPr>
          <p:spPr bwMode="auto">
            <a:xfrm>
              <a:off x="4006630" y="3221061"/>
              <a:ext cx="294267" cy="23739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2" name="Freeform 664"/>
            <p:cNvSpPr>
              <a:spLocks/>
            </p:cNvSpPr>
            <p:nvPr/>
          </p:nvSpPr>
          <p:spPr bwMode="auto">
            <a:xfrm>
              <a:off x="4006630" y="3269543"/>
              <a:ext cx="78582" cy="160491"/>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3" name="Freeform 665"/>
            <p:cNvSpPr>
              <a:spLocks/>
            </p:cNvSpPr>
            <p:nvPr/>
          </p:nvSpPr>
          <p:spPr bwMode="auto">
            <a:xfrm>
              <a:off x="4070165" y="3284588"/>
              <a:ext cx="15047" cy="65200"/>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4" name="Freeform 666"/>
            <p:cNvSpPr>
              <a:spLocks/>
            </p:cNvSpPr>
            <p:nvPr/>
          </p:nvSpPr>
          <p:spPr bwMode="auto">
            <a:xfrm>
              <a:off x="4006630" y="3269543"/>
              <a:ext cx="78582" cy="160491"/>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5" name="Freeform 667"/>
            <p:cNvSpPr>
              <a:spLocks/>
            </p:cNvSpPr>
            <p:nvPr/>
          </p:nvSpPr>
          <p:spPr bwMode="auto">
            <a:xfrm>
              <a:off x="4070165" y="3284588"/>
              <a:ext cx="15047" cy="65200"/>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6" name="Freeform 668"/>
            <p:cNvSpPr>
              <a:spLocks/>
            </p:cNvSpPr>
            <p:nvPr/>
          </p:nvSpPr>
          <p:spPr bwMode="auto">
            <a:xfrm>
              <a:off x="4053446" y="3394926"/>
              <a:ext cx="5015" cy="35108"/>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7" name="Freeform 669"/>
            <p:cNvSpPr>
              <a:spLocks/>
            </p:cNvSpPr>
            <p:nvPr/>
          </p:nvSpPr>
          <p:spPr bwMode="auto">
            <a:xfrm>
              <a:off x="4053446" y="3349788"/>
              <a:ext cx="16720" cy="28420"/>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8" name="Freeform 670"/>
            <p:cNvSpPr>
              <a:spLocks/>
            </p:cNvSpPr>
            <p:nvPr/>
          </p:nvSpPr>
          <p:spPr bwMode="auto">
            <a:xfrm>
              <a:off x="4053446" y="3378208"/>
              <a:ext cx="5015" cy="16718"/>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09" name="Freeform 671"/>
            <p:cNvSpPr>
              <a:spLocks/>
            </p:cNvSpPr>
            <p:nvPr/>
          </p:nvSpPr>
          <p:spPr bwMode="auto">
            <a:xfrm>
              <a:off x="4053446" y="3349788"/>
              <a:ext cx="16720" cy="28420"/>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0" name="Freeform 672"/>
            <p:cNvSpPr>
              <a:spLocks/>
            </p:cNvSpPr>
            <p:nvPr/>
          </p:nvSpPr>
          <p:spPr bwMode="auto">
            <a:xfrm>
              <a:off x="4053446" y="3378208"/>
              <a:ext cx="5015" cy="16718"/>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1" name="Freeform 673"/>
            <p:cNvSpPr>
              <a:spLocks/>
            </p:cNvSpPr>
            <p:nvPr/>
          </p:nvSpPr>
          <p:spPr bwMode="auto">
            <a:xfrm>
              <a:off x="5461244" y="3430034"/>
              <a:ext cx="15047" cy="15045"/>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2" name="Freeform 674"/>
            <p:cNvSpPr>
              <a:spLocks/>
            </p:cNvSpPr>
            <p:nvPr/>
          </p:nvSpPr>
          <p:spPr bwMode="auto">
            <a:xfrm>
              <a:off x="5414429" y="3378208"/>
              <a:ext cx="16720" cy="35108"/>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3" name="Freeform 675"/>
            <p:cNvSpPr>
              <a:spLocks/>
            </p:cNvSpPr>
            <p:nvPr/>
          </p:nvSpPr>
          <p:spPr bwMode="auto">
            <a:xfrm>
              <a:off x="5461244" y="3430034"/>
              <a:ext cx="15047" cy="15045"/>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4" name="Freeform 676"/>
            <p:cNvSpPr>
              <a:spLocks/>
            </p:cNvSpPr>
            <p:nvPr/>
          </p:nvSpPr>
          <p:spPr bwMode="auto">
            <a:xfrm>
              <a:off x="5414429" y="3378208"/>
              <a:ext cx="16720" cy="35108"/>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5" name="Freeform 677"/>
            <p:cNvSpPr>
              <a:spLocks/>
            </p:cNvSpPr>
            <p:nvPr/>
          </p:nvSpPr>
          <p:spPr bwMode="auto">
            <a:xfrm>
              <a:off x="6681781" y="3873055"/>
              <a:ext cx="187261" cy="300920"/>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6" name="Freeform 678"/>
            <p:cNvSpPr>
              <a:spLocks/>
            </p:cNvSpPr>
            <p:nvPr/>
          </p:nvSpPr>
          <p:spPr bwMode="auto">
            <a:xfrm>
              <a:off x="6743644" y="3841292"/>
              <a:ext cx="170541" cy="362776"/>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7" name="Freeform 680"/>
            <p:cNvSpPr>
              <a:spLocks/>
            </p:cNvSpPr>
            <p:nvPr/>
          </p:nvSpPr>
          <p:spPr bwMode="auto">
            <a:xfrm>
              <a:off x="6743644" y="3841292"/>
              <a:ext cx="170541" cy="362776"/>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8" name="Freeform 681"/>
            <p:cNvSpPr>
              <a:spLocks/>
            </p:cNvSpPr>
            <p:nvPr/>
          </p:nvSpPr>
          <p:spPr bwMode="auto">
            <a:xfrm>
              <a:off x="6190222" y="3650709"/>
              <a:ext cx="200636" cy="96963"/>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19" name="Freeform 682"/>
            <p:cNvSpPr>
              <a:spLocks/>
            </p:cNvSpPr>
            <p:nvPr/>
          </p:nvSpPr>
          <p:spPr bwMode="auto">
            <a:xfrm>
              <a:off x="6048104" y="2854941"/>
              <a:ext cx="1483037" cy="1066596"/>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0" name="Freeform 683"/>
            <p:cNvSpPr>
              <a:spLocks/>
            </p:cNvSpPr>
            <p:nvPr/>
          </p:nvSpPr>
          <p:spPr bwMode="auto">
            <a:xfrm>
              <a:off x="6390859" y="2905095"/>
              <a:ext cx="769106" cy="396211"/>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1" name="Freeform 686"/>
            <p:cNvSpPr>
              <a:spLocks/>
            </p:cNvSpPr>
            <p:nvPr/>
          </p:nvSpPr>
          <p:spPr bwMode="auto">
            <a:xfrm>
              <a:off x="4735609" y="1952180"/>
              <a:ext cx="262499" cy="586794"/>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2" name="Freeform 687"/>
            <p:cNvSpPr>
              <a:spLocks/>
            </p:cNvSpPr>
            <p:nvPr/>
          </p:nvSpPr>
          <p:spPr bwMode="auto">
            <a:xfrm>
              <a:off x="5014827" y="2886705"/>
              <a:ext cx="13376" cy="18390"/>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3" name="Freeform 688"/>
            <p:cNvSpPr>
              <a:spLocks/>
            </p:cNvSpPr>
            <p:nvPr/>
          </p:nvSpPr>
          <p:spPr bwMode="auto">
            <a:xfrm>
              <a:off x="4912838" y="1268422"/>
              <a:ext cx="3736851" cy="2064649"/>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solidFill>
              <a:srgbClr val="E9EAEA"/>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4" name="Freeform 689"/>
            <p:cNvSpPr>
              <a:spLocks/>
            </p:cNvSpPr>
            <p:nvPr/>
          </p:nvSpPr>
          <p:spPr bwMode="auto">
            <a:xfrm>
              <a:off x="5476291" y="3430034"/>
              <a:ext cx="78583" cy="15045"/>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5" name="Freeform 690"/>
            <p:cNvSpPr>
              <a:spLocks/>
            </p:cNvSpPr>
            <p:nvPr/>
          </p:nvSpPr>
          <p:spPr bwMode="auto">
            <a:xfrm>
              <a:off x="5369285" y="2761322"/>
              <a:ext cx="1004854" cy="728896"/>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6" name="Freeform 691"/>
            <p:cNvSpPr>
              <a:spLocks/>
            </p:cNvSpPr>
            <p:nvPr/>
          </p:nvSpPr>
          <p:spPr bwMode="auto">
            <a:xfrm>
              <a:off x="5431148" y="3413316"/>
              <a:ext cx="30095" cy="16718"/>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7" name="Freeform 692"/>
            <p:cNvSpPr>
              <a:spLocks/>
            </p:cNvSpPr>
            <p:nvPr/>
          </p:nvSpPr>
          <p:spPr bwMode="auto">
            <a:xfrm>
              <a:off x="4628603" y="3032150"/>
              <a:ext cx="15047" cy="1671"/>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8" name="Freeform 693"/>
            <p:cNvSpPr>
              <a:spLocks/>
            </p:cNvSpPr>
            <p:nvPr/>
          </p:nvSpPr>
          <p:spPr bwMode="auto">
            <a:xfrm>
              <a:off x="5431148" y="3413316"/>
              <a:ext cx="30095" cy="16718"/>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29" name="Rectangle 694"/>
            <p:cNvSpPr>
              <a:spLocks noChangeArrowheads="1"/>
            </p:cNvSpPr>
            <p:nvPr/>
          </p:nvSpPr>
          <p:spPr bwMode="auto">
            <a:xfrm>
              <a:off x="4628603" y="3032150"/>
              <a:ext cx="15047" cy="0"/>
            </a:xfrm>
            <a:prstGeom prst="rect">
              <a:avLst/>
            </a:prstGeom>
            <a:solidFill>
              <a:srgbClr val="3399CC"/>
            </a:solidFill>
            <a:ln w="28575">
              <a:solidFill>
                <a:schemeClr val="tx1">
                  <a:lumMod val="40000"/>
                  <a:lumOff val="60000"/>
                </a:schemeClr>
              </a:solidFill>
              <a:miter lim="800000"/>
              <a:headEnd/>
              <a:tailEnd/>
            </a:ln>
          </p:spPr>
          <p:txBody>
            <a:bodyPr/>
            <a:lstStyle/>
            <a:p>
              <a:pPr>
                <a:spcBef>
                  <a:spcPct val="50000"/>
                </a:spcBef>
                <a:defRPr/>
              </a:pPr>
              <a:endParaRPr lang="en-GB" dirty="0">
                <a:solidFill>
                  <a:srgbClr val="4D4D4D"/>
                </a:solidFill>
                <a:ea typeface="MS PGothic"/>
                <a:cs typeface="MS PGothic"/>
              </a:endParaRPr>
            </a:p>
          </p:txBody>
        </p:sp>
        <p:sp>
          <p:nvSpPr>
            <p:cNvPr id="130" name="Freeform 695"/>
            <p:cNvSpPr>
              <a:spLocks/>
            </p:cNvSpPr>
            <p:nvPr/>
          </p:nvSpPr>
          <p:spPr bwMode="auto">
            <a:xfrm>
              <a:off x="4458062" y="3032150"/>
              <a:ext cx="185588" cy="78573"/>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1" name="Freeform 696"/>
            <p:cNvSpPr>
              <a:spLocks/>
            </p:cNvSpPr>
            <p:nvPr/>
          </p:nvSpPr>
          <p:spPr bwMode="auto">
            <a:xfrm>
              <a:off x="4116980" y="2935187"/>
              <a:ext cx="310986" cy="334356"/>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2" name="Freeform 699"/>
            <p:cNvSpPr>
              <a:spLocks/>
            </p:cNvSpPr>
            <p:nvPr/>
          </p:nvSpPr>
          <p:spPr bwMode="auto">
            <a:xfrm>
              <a:off x="4317617" y="2841567"/>
              <a:ext cx="95302" cy="110337"/>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3" name="Freeform 701"/>
            <p:cNvSpPr>
              <a:spLocks/>
            </p:cNvSpPr>
            <p:nvPr/>
          </p:nvSpPr>
          <p:spPr bwMode="auto">
            <a:xfrm>
              <a:off x="4317617" y="2841567"/>
              <a:ext cx="95302" cy="110337"/>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4" name="Freeform 702"/>
            <p:cNvSpPr>
              <a:spLocks/>
            </p:cNvSpPr>
            <p:nvPr/>
          </p:nvSpPr>
          <p:spPr bwMode="auto">
            <a:xfrm>
              <a:off x="4722233" y="3284588"/>
              <a:ext cx="152149" cy="160491"/>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5" name="Freeform 703"/>
            <p:cNvSpPr>
              <a:spLocks/>
            </p:cNvSpPr>
            <p:nvPr/>
          </p:nvSpPr>
          <p:spPr bwMode="auto">
            <a:xfrm>
              <a:off x="4347712" y="1855217"/>
              <a:ext cx="635348" cy="77904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6" name="Freeform 704"/>
            <p:cNvSpPr>
              <a:spLocks/>
            </p:cNvSpPr>
            <p:nvPr/>
          </p:nvSpPr>
          <p:spPr bwMode="auto">
            <a:xfrm>
              <a:off x="4504877" y="2015708"/>
              <a:ext cx="307642" cy="745614"/>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7" name="Freeform 705"/>
            <p:cNvSpPr>
              <a:spLocks/>
            </p:cNvSpPr>
            <p:nvPr/>
          </p:nvSpPr>
          <p:spPr bwMode="auto">
            <a:xfrm>
              <a:off x="4765704" y="2886705"/>
              <a:ext cx="449759" cy="302593"/>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8" name="Freeform 706"/>
            <p:cNvSpPr>
              <a:spLocks/>
            </p:cNvSpPr>
            <p:nvPr/>
          </p:nvSpPr>
          <p:spPr bwMode="auto">
            <a:xfrm>
              <a:off x="5028203" y="2886705"/>
              <a:ext cx="48488" cy="33436"/>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39" name="Freeform 707"/>
            <p:cNvSpPr>
              <a:spLocks/>
            </p:cNvSpPr>
            <p:nvPr/>
          </p:nvSpPr>
          <p:spPr bwMode="auto">
            <a:xfrm>
              <a:off x="4722233" y="3284588"/>
              <a:ext cx="152149" cy="160491"/>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0" name="Freeform 709"/>
            <p:cNvSpPr>
              <a:spLocks/>
            </p:cNvSpPr>
            <p:nvPr/>
          </p:nvSpPr>
          <p:spPr bwMode="auto">
            <a:xfrm>
              <a:off x="4722233" y="3047196"/>
              <a:ext cx="245779" cy="173865"/>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1" name="Freeform 710"/>
            <p:cNvSpPr>
              <a:spLocks/>
            </p:cNvSpPr>
            <p:nvPr/>
          </p:nvSpPr>
          <p:spPr bwMode="auto">
            <a:xfrm>
              <a:off x="4722233" y="3127441"/>
              <a:ext cx="60191" cy="8024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2" name="Freeform 713"/>
            <p:cNvSpPr>
              <a:spLocks/>
            </p:cNvSpPr>
            <p:nvPr/>
          </p:nvSpPr>
          <p:spPr bwMode="auto">
            <a:xfrm>
              <a:off x="4643650" y="2998715"/>
              <a:ext cx="138774" cy="65199"/>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3" name="Freeform 716"/>
            <p:cNvSpPr>
              <a:spLocks/>
            </p:cNvSpPr>
            <p:nvPr/>
          </p:nvSpPr>
          <p:spPr bwMode="auto">
            <a:xfrm>
              <a:off x="4782424" y="3207687"/>
              <a:ext cx="170541" cy="1421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4" name="Freeform 717"/>
            <p:cNvSpPr>
              <a:spLocks/>
            </p:cNvSpPr>
            <p:nvPr/>
          </p:nvSpPr>
          <p:spPr bwMode="auto">
            <a:xfrm>
              <a:off x="4673746" y="3127441"/>
              <a:ext cx="122054" cy="22234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5" name="Freeform 718"/>
            <p:cNvSpPr>
              <a:spLocks/>
            </p:cNvSpPr>
            <p:nvPr/>
          </p:nvSpPr>
          <p:spPr bwMode="auto">
            <a:xfrm>
              <a:off x="4566740" y="3107380"/>
              <a:ext cx="140445" cy="17386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6" name="Freeform 719"/>
            <p:cNvSpPr>
              <a:spLocks/>
            </p:cNvSpPr>
            <p:nvPr/>
          </p:nvSpPr>
          <p:spPr bwMode="auto">
            <a:xfrm>
              <a:off x="4722233" y="2761322"/>
              <a:ext cx="73567" cy="48481"/>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7" name="Freeform 722"/>
            <p:cNvSpPr>
              <a:spLocks/>
            </p:cNvSpPr>
            <p:nvPr/>
          </p:nvSpPr>
          <p:spPr bwMode="auto">
            <a:xfrm>
              <a:off x="4580115" y="2793085"/>
              <a:ext cx="232404" cy="22234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8" name="Freeform 724"/>
            <p:cNvSpPr>
              <a:spLocks/>
            </p:cNvSpPr>
            <p:nvPr/>
          </p:nvSpPr>
          <p:spPr bwMode="auto">
            <a:xfrm>
              <a:off x="4427967" y="2666030"/>
              <a:ext cx="76911" cy="127055"/>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49" name="Freeform 725"/>
            <p:cNvSpPr>
              <a:spLocks/>
            </p:cNvSpPr>
            <p:nvPr/>
          </p:nvSpPr>
          <p:spPr bwMode="auto">
            <a:xfrm>
              <a:off x="4300897" y="2920140"/>
              <a:ext cx="78582" cy="7857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0" name="Freeform 727"/>
            <p:cNvSpPr>
              <a:spLocks/>
            </p:cNvSpPr>
            <p:nvPr/>
          </p:nvSpPr>
          <p:spPr bwMode="auto">
            <a:xfrm>
              <a:off x="4300897" y="2920140"/>
              <a:ext cx="78582" cy="7857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1" name="Freeform 728"/>
            <p:cNvSpPr>
              <a:spLocks/>
            </p:cNvSpPr>
            <p:nvPr/>
          </p:nvSpPr>
          <p:spPr bwMode="auto">
            <a:xfrm>
              <a:off x="4239034" y="3824574"/>
              <a:ext cx="389569" cy="302592"/>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2" name="Freeform 729"/>
            <p:cNvSpPr>
              <a:spLocks/>
            </p:cNvSpPr>
            <p:nvPr/>
          </p:nvSpPr>
          <p:spPr bwMode="auto">
            <a:xfrm>
              <a:off x="3931391" y="3792810"/>
              <a:ext cx="402945" cy="381166"/>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3" name="Freeform 730"/>
            <p:cNvSpPr>
              <a:spLocks/>
            </p:cNvSpPr>
            <p:nvPr/>
          </p:nvSpPr>
          <p:spPr bwMode="auto">
            <a:xfrm>
              <a:off x="5243888" y="4142212"/>
              <a:ext cx="232403" cy="334356"/>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4" name="Freeform 731"/>
            <p:cNvSpPr>
              <a:spLocks/>
            </p:cNvSpPr>
            <p:nvPr/>
          </p:nvSpPr>
          <p:spPr bwMode="auto">
            <a:xfrm>
              <a:off x="4239034" y="3824574"/>
              <a:ext cx="389569" cy="302592"/>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5" name="Freeform 734"/>
            <p:cNvSpPr>
              <a:spLocks/>
            </p:cNvSpPr>
            <p:nvPr/>
          </p:nvSpPr>
          <p:spPr bwMode="auto">
            <a:xfrm>
              <a:off x="4580115" y="4127166"/>
              <a:ext cx="31768" cy="127055"/>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6" name="Freeform 737"/>
            <p:cNvSpPr>
              <a:spLocks/>
            </p:cNvSpPr>
            <p:nvPr/>
          </p:nvSpPr>
          <p:spPr bwMode="auto">
            <a:xfrm>
              <a:off x="4566740" y="3841292"/>
              <a:ext cx="245780" cy="412929"/>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7" name="Freeform 738"/>
            <p:cNvSpPr>
              <a:spLocks/>
            </p:cNvSpPr>
            <p:nvPr/>
          </p:nvSpPr>
          <p:spPr bwMode="auto">
            <a:xfrm>
              <a:off x="4566740" y="3841292"/>
              <a:ext cx="245780" cy="412929"/>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8" name="Freeform 739"/>
            <p:cNvSpPr>
              <a:spLocks/>
            </p:cNvSpPr>
            <p:nvPr/>
          </p:nvSpPr>
          <p:spPr bwMode="auto">
            <a:xfrm>
              <a:off x="4652011" y="4999835"/>
              <a:ext cx="384553" cy="366120"/>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59" name="Freeform 740"/>
            <p:cNvSpPr>
              <a:spLocks/>
            </p:cNvSpPr>
            <p:nvPr/>
          </p:nvSpPr>
          <p:spPr bwMode="auto">
            <a:xfrm>
              <a:off x="4722233" y="4887826"/>
              <a:ext cx="230732" cy="239064"/>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0" name="Freeform 741"/>
            <p:cNvSpPr>
              <a:spLocks/>
            </p:cNvSpPr>
            <p:nvPr/>
          </p:nvSpPr>
          <p:spPr bwMode="auto">
            <a:xfrm>
              <a:off x="4968012" y="4698914"/>
              <a:ext cx="262500" cy="427976"/>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1" name="Freeform 742"/>
            <p:cNvSpPr>
              <a:spLocks/>
            </p:cNvSpPr>
            <p:nvPr/>
          </p:nvSpPr>
          <p:spPr bwMode="auto">
            <a:xfrm>
              <a:off x="4976373" y="4459850"/>
              <a:ext cx="245779" cy="27082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2" name="Freeform 743"/>
            <p:cNvSpPr>
              <a:spLocks/>
            </p:cNvSpPr>
            <p:nvPr/>
          </p:nvSpPr>
          <p:spPr bwMode="auto">
            <a:xfrm>
              <a:off x="4536644" y="4586906"/>
              <a:ext cx="290923" cy="300920"/>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3" name="Freeform 744"/>
            <p:cNvSpPr>
              <a:spLocks/>
            </p:cNvSpPr>
            <p:nvPr/>
          </p:nvSpPr>
          <p:spPr bwMode="auto">
            <a:xfrm>
              <a:off x="4536644" y="4301031"/>
              <a:ext cx="446416" cy="461411"/>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4" name="Freeform 745"/>
            <p:cNvSpPr>
              <a:spLocks/>
            </p:cNvSpPr>
            <p:nvPr/>
          </p:nvSpPr>
          <p:spPr bwMode="auto">
            <a:xfrm>
              <a:off x="5044923" y="3983392"/>
              <a:ext cx="356130" cy="349403"/>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5" name="Freeform 746"/>
            <p:cNvSpPr>
              <a:spLocks/>
            </p:cNvSpPr>
            <p:nvPr/>
          </p:nvSpPr>
          <p:spPr bwMode="auto">
            <a:xfrm>
              <a:off x="5068330" y="4316077"/>
              <a:ext cx="198965" cy="240736"/>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6" name="Freeform 747"/>
            <p:cNvSpPr>
              <a:spLocks/>
            </p:cNvSpPr>
            <p:nvPr/>
          </p:nvSpPr>
          <p:spPr bwMode="auto">
            <a:xfrm>
              <a:off x="4844287" y="4824298"/>
              <a:ext cx="183917" cy="192254"/>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7" name="Freeform 748"/>
            <p:cNvSpPr>
              <a:spLocks/>
            </p:cNvSpPr>
            <p:nvPr/>
          </p:nvSpPr>
          <p:spPr bwMode="auto">
            <a:xfrm>
              <a:off x="4785768" y="4332795"/>
              <a:ext cx="322690" cy="555031"/>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8" name="Freeform 749"/>
            <p:cNvSpPr>
              <a:spLocks/>
            </p:cNvSpPr>
            <p:nvPr/>
          </p:nvSpPr>
          <p:spPr bwMode="auto">
            <a:xfrm>
              <a:off x="4116980" y="4048592"/>
              <a:ext cx="183917" cy="142101"/>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69" name="Freeform 750"/>
            <p:cNvSpPr>
              <a:spLocks/>
            </p:cNvSpPr>
            <p:nvPr/>
          </p:nvSpPr>
          <p:spPr bwMode="auto">
            <a:xfrm>
              <a:off x="4722233" y="4887826"/>
              <a:ext cx="230732" cy="239064"/>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0" name="Freeform 752"/>
            <p:cNvSpPr>
              <a:spLocks/>
            </p:cNvSpPr>
            <p:nvPr/>
          </p:nvSpPr>
          <p:spPr bwMode="auto">
            <a:xfrm>
              <a:off x="4116980" y="4048592"/>
              <a:ext cx="183917" cy="142101"/>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1" name="Freeform 753"/>
            <p:cNvSpPr>
              <a:spLocks/>
            </p:cNvSpPr>
            <p:nvPr/>
          </p:nvSpPr>
          <p:spPr bwMode="auto">
            <a:xfrm>
              <a:off x="4239034" y="4158930"/>
              <a:ext cx="16720" cy="1671"/>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2" name="Freeform 754"/>
            <p:cNvSpPr>
              <a:spLocks/>
            </p:cNvSpPr>
            <p:nvPr/>
          </p:nvSpPr>
          <p:spPr bwMode="auto">
            <a:xfrm>
              <a:off x="4239034" y="4158930"/>
              <a:ext cx="16720" cy="1671"/>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3" name="Freeform 755"/>
            <p:cNvSpPr>
              <a:spLocks/>
            </p:cNvSpPr>
            <p:nvPr/>
          </p:nvSpPr>
          <p:spPr bwMode="auto">
            <a:xfrm>
              <a:off x="4239034" y="4158930"/>
              <a:ext cx="16720" cy="1671"/>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4" name="Freeform 757"/>
            <p:cNvSpPr>
              <a:spLocks/>
            </p:cNvSpPr>
            <p:nvPr/>
          </p:nvSpPr>
          <p:spPr bwMode="auto">
            <a:xfrm>
              <a:off x="4300897" y="4061967"/>
              <a:ext cx="295938" cy="270828"/>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5" name="Freeform 759"/>
            <p:cNvSpPr>
              <a:spLocks/>
            </p:cNvSpPr>
            <p:nvPr/>
          </p:nvSpPr>
          <p:spPr bwMode="auto">
            <a:xfrm>
              <a:off x="4300897" y="4061967"/>
              <a:ext cx="295938" cy="270828"/>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6" name="Freeform 760"/>
            <p:cNvSpPr>
              <a:spLocks/>
            </p:cNvSpPr>
            <p:nvPr/>
          </p:nvSpPr>
          <p:spPr bwMode="auto">
            <a:xfrm>
              <a:off x="4596835" y="4158930"/>
              <a:ext cx="309315" cy="192254"/>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7" name="Freeform 761"/>
            <p:cNvSpPr>
              <a:spLocks/>
            </p:cNvSpPr>
            <p:nvPr/>
          </p:nvSpPr>
          <p:spPr bwMode="auto">
            <a:xfrm>
              <a:off x="4504877" y="4332795"/>
              <a:ext cx="185588" cy="239064"/>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8" name="Freeform 762"/>
            <p:cNvSpPr>
              <a:spLocks/>
            </p:cNvSpPr>
            <p:nvPr/>
          </p:nvSpPr>
          <p:spPr bwMode="auto">
            <a:xfrm>
              <a:off x="4458062" y="4381276"/>
              <a:ext cx="122053" cy="140430"/>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79" name="Freeform 767"/>
            <p:cNvSpPr>
              <a:spLocks/>
            </p:cNvSpPr>
            <p:nvPr/>
          </p:nvSpPr>
          <p:spPr bwMode="auto">
            <a:xfrm>
              <a:off x="4255753" y="4110448"/>
              <a:ext cx="61863" cy="160491"/>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0" name="Freeform 768"/>
            <p:cNvSpPr>
              <a:spLocks/>
            </p:cNvSpPr>
            <p:nvPr/>
          </p:nvSpPr>
          <p:spPr bwMode="auto">
            <a:xfrm>
              <a:off x="4239034" y="4158930"/>
              <a:ext cx="46815" cy="125383"/>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1" name="Freeform 771"/>
            <p:cNvSpPr>
              <a:spLocks/>
            </p:cNvSpPr>
            <p:nvPr/>
          </p:nvSpPr>
          <p:spPr bwMode="auto">
            <a:xfrm>
              <a:off x="4519924" y="4857734"/>
              <a:ext cx="324362" cy="332684"/>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2" name="Freeform 772"/>
            <p:cNvSpPr>
              <a:spLocks/>
            </p:cNvSpPr>
            <p:nvPr/>
          </p:nvSpPr>
          <p:spPr bwMode="auto">
            <a:xfrm>
              <a:off x="4255753" y="3953300"/>
              <a:ext cx="78583" cy="95292"/>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3" name="Freeform 774"/>
            <p:cNvSpPr>
              <a:spLocks/>
            </p:cNvSpPr>
            <p:nvPr/>
          </p:nvSpPr>
          <p:spPr bwMode="auto">
            <a:xfrm>
              <a:off x="4519924" y="4857734"/>
              <a:ext cx="324362" cy="332684"/>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4" name="Freeform 776"/>
            <p:cNvSpPr>
              <a:spLocks/>
            </p:cNvSpPr>
            <p:nvPr/>
          </p:nvSpPr>
          <p:spPr bwMode="auto">
            <a:xfrm>
              <a:off x="779730" y="1791689"/>
              <a:ext cx="2086618" cy="1477854"/>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0"/>
                <a:gd name="T184" fmla="*/ 0 h 744"/>
                <a:gd name="T185" fmla="*/ 1080 w 1080"/>
                <a:gd name="T186" fmla="*/ 744 h 7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rgbClr val="E9EAEA"/>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5" name="Freeform 777"/>
            <p:cNvSpPr>
              <a:spLocks/>
            </p:cNvSpPr>
            <p:nvPr/>
          </p:nvSpPr>
          <p:spPr bwMode="auto">
            <a:xfrm>
              <a:off x="1182674" y="3032150"/>
              <a:ext cx="1402783" cy="743942"/>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rgbClr val="E9EAEA"/>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6" name="Freeform 780"/>
            <p:cNvSpPr>
              <a:spLocks/>
            </p:cNvSpPr>
            <p:nvPr/>
          </p:nvSpPr>
          <p:spPr bwMode="auto">
            <a:xfrm>
              <a:off x="2077178" y="4048592"/>
              <a:ext cx="108677" cy="110337"/>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7" name="Freeform 781"/>
            <p:cNvSpPr>
              <a:spLocks/>
            </p:cNvSpPr>
            <p:nvPr/>
          </p:nvSpPr>
          <p:spPr bwMode="auto">
            <a:xfrm>
              <a:off x="2123993" y="4158930"/>
              <a:ext cx="91958" cy="6352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8" name="Freeform 782"/>
            <p:cNvSpPr>
              <a:spLocks/>
            </p:cNvSpPr>
            <p:nvPr/>
          </p:nvSpPr>
          <p:spPr bwMode="auto">
            <a:xfrm>
              <a:off x="2202575" y="4190693"/>
              <a:ext cx="137101" cy="6352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89" name="Freeform 783"/>
            <p:cNvSpPr>
              <a:spLocks/>
            </p:cNvSpPr>
            <p:nvPr/>
          </p:nvSpPr>
          <p:spPr bwMode="auto">
            <a:xfrm>
              <a:off x="2294534" y="4127166"/>
              <a:ext cx="290923" cy="317638"/>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solidFill>
              <a:srgbClr val="E9EAEA"/>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0" name="Freeform 784"/>
            <p:cNvSpPr>
              <a:spLocks/>
            </p:cNvSpPr>
            <p:nvPr/>
          </p:nvSpPr>
          <p:spPr bwMode="auto">
            <a:xfrm>
              <a:off x="2386492" y="4396323"/>
              <a:ext cx="198965" cy="143773"/>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1" name="Freeform 786"/>
            <p:cNvSpPr>
              <a:spLocks/>
            </p:cNvSpPr>
            <p:nvPr/>
          </p:nvSpPr>
          <p:spPr bwMode="auto">
            <a:xfrm>
              <a:off x="2386492" y="4396323"/>
              <a:ext cx="198965" cy="143773"/>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2" name="Freeform 787"/>
            <p:cNvSpPr>
              <a:spLocks/>
            </p:cNvSpPr>
            <p:nvPr/>
          </p:nvSpPr>
          <p:spPr bwMode="auto">
            <a:xfrm>
              <a:off x="2725902" y="4222458"/>
              <a:ext cx="123726" cy="17386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3" name="Freeform 788"/>
            <p:cNvSpPr>
              <a:spLocks/>
            </p:cNvSpPr>
            <p:nvPr/>
          </p:nvSpPr>
          <p:spPr bwMode="auto">
            <a:xfrm>
              <a:off x="2896443" y="4284313"/>
              <a:ext cx="75238" cy="96963"/>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4" name="Freeform 791"/>
            <p:cNvSpPr>
              <a:spLocks/>
            </p:cNvSpPr>
            <p:nvPr/>
          </p:nvSpPr>
          <p:spPr bwMode="auto">
            <a:xfrm>
              <a:off x="2434979" y="4999835"/>
              <a:ext cx="478183" cy="101644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5" name="Freeform 792"/>
            <p:cNvSpPr>
              <a:spLocks/>
            </p:cNvSpPr>
            <p:nvPr/>
          </p:nvSpPr>
          <p:spPr bwMode="auto">
            <a:xfrm>
              <a:off x="2695807" y="4936307"/>
              <a:ext cx="217356" cy="205629"/>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6" name="Freeform 793"/>
            <p:cNvSpPr>
              <a:spLocks/>
            </p:cNvSpPr>
            <p:nvPr/>
          </p:nvSpPr>
          <p:spPr bwMode="auto">
            <a:xfrm>
              <a:off x="2802813" y="5222182"/>
              <a:ext cx="125397" cy="160491"/>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7" name="Freeform 794"/>
            <p:cNvSpPr>
              <a:spLocks/>
            </p:cNvSpPr>
            <p:nvPr/>
          </p:nvSpPr>
          <p:spPr bwMode="auto">
            <a:xfrm>
              <a:off x="2526937" y="4682197"/>
              <a:ext cx="275875" cy="334356"/>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8" name="Freeform 795"/>
            <p:cNvSpPr>
              <a:spLocks/>
            </p:cNvSpPr>
            <p:nvPr/>
          </p:nvSpPr>
          <p:spPr bwMode="auto">
            <a:xfrm>
              <a:off x="2433307" y="4301031"/>
              <a:ext cx="941319" cy="1031489"/>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199" name="Freeform 796"/>
            <p:cNvSpPr>
              <a:spLocks/>
            </p:cNvSpPr>
            <p:nvPr/>
          </p:nvSpPr>
          <p:spPr bwMode="auto">
            <a:xfrm>
              <a:off x="2802813" y="4936307"/>
              <a:ext cx="110350" cy="160491"/>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0" name="Freeform 798"/>
            <p:cNvSpPr>
              <a:spLocks/>
            </p:cNvSpPr>
            <p:nvPr/>
          </p:nvSpPr>
          <p:spPr bwMode="auto">
            <a:xfrm>
              <a:off x="2802813" y="4936307"/>
              <a:ext cx="110350" cy="160491"/>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rgbClr val="3399CC"/>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1" name="Freeform 800"/>
            <p:cNvSpPr>
              <a:spLocks/>
            </p:cNvSpPr>
            <p:nvPr/>
          </p:nvSpPr>
          <p:spPr bwMode="auto">
            <a:xfrm>
              <a:off x="2817860" y="4270939"/>
              <a:ext cx="95303" cy="110337"/>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2" name="Freeform 801"/>
            <p:cNvSpPr>
              <a:spLocks/>
            </p:cNvSpPr>
            <p:nvPr/>
          </p:nvSpPr>
          <p:spPr bwMode="auto">
            <a:xfrm>
              <a:off x="2448355" y="4127166"/>
              <a:ext cx="324362" cy="285875"/>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3" name="Freeform 802"/>
            <p:cNvSpPr>
              <a:spLocks/>
            </p:cNvSpPr>
            <p:nvPr/>
          </p:nvSpPr>
          <p:spPr bwMode="auto">
            <a:xfrm>
              <a:off x="2230999" y="4444804"/>
              <a:ext cx="309314" cy="443022"/>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tx1">
                <a:lumMod val="20000"/>
                <a:lumOff val="80000"/>
              </a:schemeClr>
            </a:solid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4" name="Freeform 805"/>
            <p:cNvSpPr>
              <a:spLocks/>
            </p:cNvSpPr>
            <p:nvPr/>
          </p:nvSpPr>
          <p:spPr bwMode="auto">
            <a:xfrm>
              <a:off x="2264439" y="4396323"/>
              <a:ext cx="122053" cy="160491"/>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5" name="Freeform 806"/>
            <p:cNvSpPr>
              <a:spLocks/>
            </p:cNvSpPr>
            <p:nvPr/>
          </p:nvSpPr>
          <p:spPr bwMode="auto">
            <a:xfrm>
              <a:off x="2047083" y="4033546"/>
              <a:ext cx="138773" cy="61856"/>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6" name="Freeform 807"/>
            <p:cNvSpPr>
              <a:spLocks/>
            </p:cNvSpPr>
            <p:nvPr/>
          </p:nvSpPr>
          <p:spPr bwMode="auto">
            <a:xfrm>
              <a:off x="1970172" y="3983392"/>
              <a:ext cx="107006" cy="95292"/>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noFill/>
            <a:ln w="3175">
              <a:solidFill>
                <a:schemeClr val="tx1">
                  <a:lumMod val="40000"/>
                  <a:lumOff val="60000"/>
                </a:schemeClr>
              </a:solidFill>
              <a:round/>
              <a:headEnd/>
              <a:tailEnd/>
            </a:ln>
          </p:spPr>
          <p:txBody>
            <a:bodyPr/>
            <a:lstStyle/>
            <a:p>
              <a:pPr>
                <a:defRPr/>
              </a:pPr>
              <a:endParaRPr lang="en-GB" dirty="0">
                <a:solidFill>
                  <a:prstClr val="black"/>
                </a:solidFill>
                <a:cs typeface="Arial" charset="0"/>
              </a:endParaRPr>
            </a:p>
          </p:txBody>
        </p:sp>
        <p:sp>
          <p:nvSpPr>
            <p:cNvPr id="207" name="Rectangle 204"/>
            <p:cNvSpPr/>
            <p:nvPr/>
          </p:nvSpPr>
          <p:spPr>
            <a:xfrm>
              <a:off x="-11112" y="1228299"/>
              <a:ext cx="9144000" cy="487156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sp>
        <p:nvSpPr>
          <p:cNvPr id="208" name="TextBox 211"/>
          <p:cNvSpPr txBox="1">
            <a:spLocks noChangeArrowheads="1"/>
          </p:cNvSpPr>
          <p:nvPr/>
        </p:nvSpPr>
        <p:spPr bwMode="auto">
          <a:xfrm>
            <a:off x="7145326" y="2294811"/>
            <a:ext cx="1584325" cy="276934"/>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China</a:t>
            </a:r>
          </a:p>
        </p:txBody>
      </p:sp>
      <p:sp>
        <p:nvSpPr>
          <p:cNvPr id="209" name="TextBox 211"/>
          <p:cNvSpPr txBox="1">
            <a:spLocks noChangeArrowheads="1"/>
          </p:cNvSpPr>
          <p:nvPr/>
        </p:nvSpPr>
        <p:spPr bwMode="auto">
          <a:xfrm>
            <a:off x="7148689" y="3874941"/>
            <a:ext cx="1584325" cy="461600"/>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Developed </a:t>
            </a:r>
          </a:p>
          <a:p>
            <a:pPr algn="ctr" fontAlgn="base">
              <a:spcBef>
                <a:spcPct val="0"/>
              </a:spcBef>
              <a:spcAft>
                <a:spcPct val="0"/>
              </a:spcAft>
            </a:pPr>
            <a:r>
              <a:rPr lang="en-GB" sz="1200" dirty="0" smtClean="0"/>
              <a:t>Asia</a:t>
            </a:r>
          </a:p>
        </p:txBody>
      </p:sp>
      <p:sp>
        <p:nvSpPr>
          <p:cNvPr id="210" name="TextBox 211"/>
          <p:cNvSpPr txBox="1">
            <a:spLocks noChangeArrowheads="1"/>
          </p:cNvSpPr>
          <p:nvPr/>
        </p:nvSpPr>
        <p:spPr bwMode="auto">
          <a:xfrm>
            <a:off x="5947988" y="3864895"/>
            <a:ext cx="1584325" cy="461600"/>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Emerging </a:t>
            </a:r>
          </a:p>
          <a:p>
            <a:pPr algn="ctr" fontAlgn="base">
              <a:spcBef>
                <a:spcPct val="0"/>
              </a:spcBef>
              <a:spcAft>
                <a:spcPct val="0"/>
              </a:spcAft>
            </a:pPr>
            <a:r>
              <a:rPr lang="en-GB" sz="1200" dirty="0" smtClean="0"/>
              <a:t>Asia</a:t>
            </a:r>
          </a:p>
        </p:txBody>
      </p:sp>
      <p:sp>
        <p:nvSpPr>
          <p:cNvPr id="211" name="TextBox 211"/>
          <p:cNvSpPr txBox="1">
            <a:spLocks noChangeArrowheads="1"/>
          </p:cNvSpPr>
          <p:nvPr/>
        </p:nvSpPr>
        <p:spPr bwMode="auto">
          <a:xfrm>
            <a:off x="2782964" y="1512824"/>
            <a:ext cx="1584325" cy="276934"/>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NW Europe</a:t>
            </a:r>
          </a:p>
        </p:txBody>
      </p:sp>
      <p:sp>
        <p:nvSpPr>
          <p:cNvPr id="212" name="TextBox 211"/>
          <p:cNvSpPr txBox="1">
            <a:spLocks noChangeArrowheads="1"/>
          </p:cNvSpPr>
          <p:nvPr/>
        </p:nvSpPr>
        <p:spPr bwMode="auto">
          <a:xfrm>
            <a:off x="5944645" y="2294811"/>
            <a:ext cx="1584325" cy="276934"/>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India</a:t>
            </a:r>
          </a:p>
        </p:txBody>
      </p:sp>
      <p:sp>
        <p:nvSpPr>
          <p:cNvPr id="213" name="TextBox 211"/>
          <p:cNvSpPr txBox="1">
            <a:spLocks noChangeArrowheads="1"/>
          </p:cNvSpPr>
          <p:nvPr/>
        </p:nvSpPr>
        <p:spPr bwMode="auto">
          <a:xfrm>
            <a:off x="4496845" y="2699136"/>
            <a:ext cx="1694044" cy="461600"/>
          </a:xfrm>
          <a:prstGeom prst="rect">
            <a:avLst/>
          </a:prstGeom>
          <a:noFill/>
          <a:ln w="9525">
            <a:noFill/>
            <a:miter lim="800000"/>
            <a:headEnd/>
            <a:tailEnd/>
          </a:ln>
        </p:spPr>
        <p:txBody>
          <a:bodyPr wrap="square" lIns="91377" tIns="45688" rIns="91377" bIns="45688">
            <a:spAutoFit/>
          </a:bodyPr>
          <a:lstStyle/>
          <a:p>
            <a:pPr algn="ctr" fontAlgn="base">
              <a:spcBef>
                <a:spcPct val="0"/>
              </a:spcBef>
              <a:spcAft>
                <a:spcPct val="0"/>
              </a:spcAft>
            </a:pPr>
            <a:r>
              <a:rPr lang="en-GB" sz="1200" dirty="0" smtClean="0"/>
              <a:t>Middle East, North Africa</a:t>
            </a:r>
          </a:p>
        </p:txBody>
      </p:sp>
      <p:sp>
        <p:nvSpPr>
          <p:cNvPr id="214" name="TextBox 211"/>
          <p:cNvSpPr txBox="1">
            <a:spLocks noChangeArrowheads="1"/>
          </p:cNvSpPr>
          <p:nvPr/>
        </p:nvSpPr>
        <p:spPr bwMode="auto">
          <a:xfrm>
            <a:off x="2092046" y="3968591"/>
            <a:ext cx="1584325" cy="276934"/>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LATAM</a:t>
            </a:r>
          </a:p>
        </p:txBody>
      </p:sp>
      <p:sp>
        <p:nvSpPr>
          <p:cNvPr id="215" name="TextBox 211"/>
          <p:cNvSpPr txBox="1">
            <a:spLocks noChangeArrowheads="1"/>
          </p:cNvSpPr>
          <p:nvPr/>
        </p:nvSpPr>
        <p:spPr bwMode="auto">
          <a:xfrm>
            <a:off x="912679" y="2190771"/>
            <a:ext cx="1584325" cy="276934"/>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North America</a:t>
            </a:r>
          </a:p>
        </p:txBody>
      </p:sp>
      <p:sp>
        <p:nvSpPr>
          <p:cNvPr id="216" name="TextBox 211"/>
          <p:cNvSpPr txBox="1">
            <a:spLocks noChangeArrowheads="1"/>
          </p:cNvSpPr>
          <p:nvPr/>
        </p:nvSpPr>
        <p:spPr bwMode="auto">
          <a:xfrm>
            <a:off x="4032228" y="1512824"/>
            <a:ext cx="1584325" cy="276934"/>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SE Europe</a:t>
            </a:r>
          </a:p>
        </p:txBody>
      </p:sp>
      <p:sp>
        <p:nvSpPr>
          <p:cNvPr id="217" name="TextBox 211"/>
          <p:cNvSpPr txBox="1">
            <a:spLocks noChangeArrowheads="1"/>
          </p:cNvSpPr>
          <p:nvPr/>
        </p:nvSpPr>
        <p:spPr bwMode="auto">
          <a:xfrm>
            <a:off x="3574904" y="3872893"/>
            <a:ext cx="1584325" cy="461600"/>
          </a:xfrm>
          <a:prstGeom prst="rect">
            <a:avLst/>
          </a:prstGeom>
          <a:noFill/>
          <a:ln w="9525">
            <a:noFill/>
            <a:miter lim="800000"/>
            <a:headEnd/>
            <a:tailEnd/>
          </a:ln>
        </p:spPr>
        <p:txBody>
          <a:bodyPr lIns="91377" tIns="45688" rIns="91377" bIns="45688">
            <a:spAutoFit/>
          </a:bodyPr>
          <a:lstStyle/>
          <a:p>
            <a:pPr algn="ctr" fontAlgn="base">
              <a:spcBef>
                <a:spcPct val="0"/>
              </a:spcBef>
              <a:spcAft>
                <a:spcPct val="0"/>
              </a:spcAft>
            </a:pPr>
            <a:r>
              <a:rPr lang="en-GB" sz="1200" dirty="0" smtClean="0"/>
              <a:t>Sub-Saharan Africa</a:t>
            </a:r>
          </a:p>
        </p:txBody>
      </p:sp>
      <p:sp>
        <p:nvSpPr>
          <p:cNvPr id="218" name="Rectangle 239"/>
          <p:cNvSpPr/>
          <p:nvPr/>
        </p:nvSpPr>
        <p:spPr>
          <a:xfrm>
            <a:off x="268240" y="4991287"/>
            <a:ext cx="144462" cy="14287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anchor="ctr"/>
          <a:lstStyle/>
          <a:p>
            <a:pPr algn="ctr">
              <a:defRPr/>
            </a:pPr>
            <a:endParaRPr lang="en-GB" sz="1200" dirty="0">
              <a:solidFill>
                <a:prstClr val="white"/>
              </a:solidFill>
            </a:endParaRPr>
          </a:p>
        </p:txBody>
      </p:sp>
      <p:sp>
        <p:nvSpPr>
          <p:cNvPr id="219" name="Rectangle 240"/>
          <p:cNvSpPr/>
          <p:nvPr/>
        </p:nvSpPr>
        <p:spPr>
          <a:xfrm>
            <a:off x="268685" y="3714174"/>
            <a:ext cx="144462" cy="144462"/>
          </a:xfrm>
          <a:prstGeom prst="rect">
            <a:avLst/>
          </a:prstGeom>
          <a:solidFill>
            <a:srgbClr val="F28E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anchor="ctr"/>
          <a:lstStyle/>
          <a:p>
            <a:pPr algn="ctr">
              <a:defRPr/>
            </a:pPr>
            <a:endParaRPr lang="en-GB" sz="1200" dirty="0">
              <a:solidFill>
                <a:prstClr val="white"/>
              </a:solidFill>
            </a:endParaRPr>
          </a:p>
        </p:txBody>
      </p:sp>
      <p:sp>
        <p:nvSpPr>
          <p:cNvPr id="220" name="Rectangle 241"/>
          <p:cNvSpPr/>
          <p:nvPr/>
        </p:nvSpPr>
        <p:spPr>
          <a:xfrm>
            <a:off x="268687" y="3969920"/>
            <a:ext cx="144463" cy="144463"/>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anchor="ctr"/>
          <a:lstStyle/>
          <a:p>
            <a:pPr algn="ctr">
              <a:defRPr/>
            </a:pPr>
            <a:endParaRPr lang="en-GB" sz="1200" dirty="0">
              <a:solidFill>
                <a:prstClr val="white"/>
              </a:solidFill>
            </a:endParaRPr>
          </a:p>
        </p:txBody>
      </p:sp>
      <p:sp>
        <p:nvSpPr>
          <p:cNvPr id="221" name="Rectangle 242"/>
          <p:cNvSpPr/>
          <p:nvPr/>
        </p:nvSpPr>
        <p:spPr>
          <a:xfrm>
            <a:off x="268243" y="4225653"/>
            <a:ext cx="144463" cy="14446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anchor="ctr"/>
          <a:lstStyle/>
          <a:p>
            <a:pPr algn="ctr">
              <a:defRPr/>
            </a:pPr>
            <a:endParaRPr lang="en-GB" sz="1200" dirty="0">
              <a:solidFill>
                <a:prstClr val="white"/>
              </a:solidFill>
            </a:endParaRPr>
          </a:p>
        </p:txBody>
      </p:sp>
      <p:sp>
        <p:nvSpPr>
          <p:cNvPr id="222" name="Rectangle 243"/>
          <p:cNvSpPr/>
          <p:nvPr/>
        </p:nvSpPr>
        <p:spPr>
          <a:xfrm>
            <a:off x="268240" y="4481392"/>
            <a:ext cx="144462" cy="142875"/>
          </a:xfrm>
          <a:prstGeom prst="rect">
            <a:avLst/>
          </a:prstGeom>
          <a:solidFill>
            <a:srgbClr val="3A88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anchor="ctr"/>
          <a:lstStyle/>
          <a:p>
            <a:pPr algn="ctr">
              <a:defRPr/>
            </a:pPr>
            <a:endParaRPr lang="en-GB" sz="1200" dirty="0">
              <a:solidFill>
                <a:prstClr val="white"/>
              </a:solidFill>
            </a:endParaRPr>
          </a:p>
        </p:txBody>
      </p:sp>
      <p:sp>
        <p:nvSpPr>
          <p:cNvPr id="223" name="Rectangle 244"/>
          <p:cNvSpPr/>
          <p:nvPr/>
        </p:nvSpPr>
        <p:spPr>
          <a:xfrm>
            <a:off x="268685" y="4735544"/>
            <a:ext cx="144462" cy="14446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anchor="ctr"/>
          <a:lstStyle/>
          <a:p>
            <a:pPr algn="ctr">
              <a:defRPr/>
            </a:pPr>
            <a:endParaRPr lang="en-GB" sz="1200" dirty="0">
              <a:solidFill>
                <a:prstClr val="white"/>
              </a:solidFill>
            </a:endParaRPr>
          </a:p>
        </p:txBody>
      </p:sp>
      <p:graphicFrame>
        <p:nvGraphicFramePr>
          <p:cNvPr id="224" name="Table 247"/>
          <p:cNvGraphicFramePr>
            <a:graphicFrameLocks noGrp="1"/>
          </p:cNvGraphicFramePr>
          <p:nvPr>
            <p:extLst>
              <p:ext uri="{D42A27DB-BD31-4B8C-83A1-F6EECF244321}">
                <p14:modId xmlns:p14="http://schemas.microsoft.com/office/powerpoint/2010/main" val="1655342362"/>
              </p:ext>
            </p:extLst>
          </p:nvPr>
        </p:nvGraphicFramePr>
        <p:xfrm>
          <a:off x="484709" y="3383394"/>
          <a:ext cx="1442244" cy="1790963"/>
        </p:xfrm>
        <a:graphic>
          <a:graphicData uri="http://schemas.openxmlformats.org/drawingml/2006/table">
            <a:tbl>
              <a:tblPr firstRow="1" bandRow="1">
                <a:tableStyleId>{2D5ABB26-0587-4C30-8999-92F81FD0307C}</a:tableStyleId>
              </a:tblPr>
              <a:tblGrid>
                <a:gridCol w="1442244"/>
              </a:tblGrid>
              <a:tr h="278873">
                <a:tc>
                  <a:txBody>
                    <a:bodyPr/>
                    <a:lstStyle/>
                    <a:p>
                      <a:r>
                        <a:rPr lang="en-GB" sz="1100" b="1" dirty="0" smtClean="0">
                          <a:latin typeface="Verdana" pitchFamily="34" charset="0"/>
                        </a:rPr>
                        <a:t>Digital Lifestyles</a:t>
                      </a:r>
                    </a:p>
                  </a:txBody>
                  <a:tcPr marL="0" marR="0" marT="36000" marB="36000"/>
                </a:tc>
              </a:tr>
              <a:tr h="252015">
                <a:tc>
                  <a:txBody>
                    <a:bodyPr/>
                    <a:lstStyle/>
                    <a:p>
                      <a:r>
                        <a:rPr lang="en-GB" sz="1000" b="0" dirty="0" smtClean="0">
                          <a:latin typeface="Verdana" pitchFamily="34" charset="0"/>
                        </a:rPr>
                        <a:t>Functional</a:t>
                      </a:r>
                      <a:endParaRPr lang="en-GB" sz="1000" b="0" dirty="0">
                        <a:latin typeface="Verdana" pitchFamily="34" charset="0"/>
                      </a:endParaRPr>
                    </a:p>
                  </a:txBody>
                  <a:tcPr marL="0" marR="0" marT="36000" marB="36000"/>
                </a:tc>
              </a:tr>
              <a:tr h="252015">
                <a:tc>
                  <a:txBody>
                    <a:bodyPr/>
                    <a:lstStyle/>
                    <a:p>
                      <a:r>
                        <a:rPr lang="en-GB" sz="1000" b="0" dirty="0" smtClean="0">
                          <a:latin typeface="Verdana" pitchFamily="34" charset="0"/>
                        </a:rPr>
                        <a:t>Aspirer</a:t>
                      </a:r>
                      <a:endParaRPr lang="en-GB" sz="1000" b="0" dirty="0">
                        <a:latin typeface="Verdana" pitchFamily="34" charset="0"/>
                      </a:endParaRPr>
                    </a:p>
                  </a:txBody>
                  <a:tcPr marL="0" marR="0" marT="36000" marB="36000"/>
                </a:tc>
              </a:tr>
              <a:tr h="252015">
                <a:tc>
                  <a:txBody>
                    <a:bodyPr/>
                    <a:lstStyle/>
                    <a:p>
                      <a:r>
                        <a:rPr lang="en-GB" sz="1000" b="0" dirty="0" smtClean="0">
                          <a:latin typeface="Verdana" pitchFamily="34" charset="0"/>
                        </a:rPr>
                        <a:t>Knowledge</a:t>
                      </a:r>
                      <a:r>
                        <a:rPr lang="en-GB" sz="1000" b="0" baseline="0" dirty="0" smtClean="0">
                          <a:latin typeface="Verdana" pitchFamily="34" charset="0"/>
                        </a:rPr>
                        <a:t> Seeker</a:t>
                      </a:r>
                      <a:endParaRPr lang="en-GB" sz="1000" b="0" dirty="0">
                        <a:latin typeface="Verdana" pitchFamily="34" charset="0"/>
                      </a:endParaRPr>
                    </a:p>
                  </a:txBody>
                  <a:tcPr marL="0" marR="0" marT="36000" marB="36000"/>
                </a:tc>
              </a:tr>
              <a:tr h="252015">
                <a:tc>
                  <a:txBody>
                    <a:bodyPr/>
                    <a:lstStyle/>
                    <a:p>
                      <a:r>
                        <a:rPr lang="en-GB" sz="1000" b="0" dirty="0" smtClean="0">
                          <a:latin typeface="Verdana" pitchFamily="34" charset="0"/>
                        </a:rPr>
                        <a:t>Communicator</a:t>
                      </a:r>
                      <a:endParaRPr lang="en-GB" sz="1000" b="0" dirty="0">
                        <a:latin typeface="Verdana" pitchFamily="34" charset="0"/>
                      </a:endParaRPr>
                    </a:p>
                  </a:txBody>
                  <a:tcPr marL="0" marR="0" marT="36000" marB="36000"/>
                </a:tc>
              </a:tr>
              <a:tr h="252015">
                <a:tc>
                  <a:txBody>
                    <a:bodyPr/>
                    <a:lstStyle/>
                    <a:p>
                      <a:r>
                        <a:rPr lang="en-GB" sz="1000" b="0" dirty="0" smtClean="0">
                          <a:latin typeface="Verdana" pitchFamily="34" charset="0"/>
                        </a:rPr>
                        <a:t>Influencer</a:t>
                      </a:r>
                      <a:endParaRPr lang="en-GB" sz="1000" b="0" dirty="0">
                        <a:latin typeface="Verdana" pitchFamily="34" charset="0"/>
                      </a:endParaRPr>
                    </a:p>
                  </a:txBody>
                  <a:tcPr marL="0" marR="0" marT="36000" marB="36000"/>
                </a:tc>
              </a:tr>
              <a:tr h="252015">
                <a:tc>
                  <a:txBody>
                    <a:bodyPr/>
                    <a:lstStyle/>
                    <a:p>
                      <a:r>
                        <a:rPr lang="en-GB" sz="1000" b="0" dirty="0" smtClean="0">
                          <a:latin typeface="Verdana" pitchFamily="34" charset="0"/>
                        </a:rPr>
                        <a:t>Networker</a:t>
                      </a:r>
                      <a:endParaRPr lang="en-GB" sz="1000" b="0" dirty="0">
                        <a:latin typeface="Verdana" pitchFamily="34" charset="0"/>
                      </a:endParaRPr>
                    </a:p>
                  </a:txBody>
                  <a:tcPr marL="0" marR="0" marT="36000" marB="36000"/>
                </a:tc>
              </a:tr>
            </a:tbl>
          </a:graphicData>
        </a:graphic>
      </p:graphicFrame>
      <p:graphicFrame>
        <p:nvGraphicFramePr>
          <p:cNvPr id="225" name="Chart 246"/>
          <p:cNvGraphicFramePr/>
          <p:nvPr>
            <p:extLst>
              <p:ext uri="{D42A27DB-BD31-4B8C-83A1-F6EECF244321}">
                <p14:modId xmlns:p14="http://schemas.microsoft.com/office/powerpoint/2010/main" val="411708418"/>
              </p:ext>
            </p:extLst>
          </p:nvPr>
        </p:nvGraphicFramePr>
        <p:xfrm>
          <a:off x="861966" y="2338639"/>
          <a:ext cx="1590989" cy="1060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6" name="Chart 250"/>
          <p:cNvGraphicFramePr/>
          <p:nvPr>
            <p:extLst>
              <p:ext uri="{D42A27DB-BD31-4B8C-83A1-F6EECF244321}">
                <p14:modId xmlns:p14="http://schemas.microsoft.com/office/powerpoint/2010/main" val="1023100822"/>
              </p:ext>
            </p:extLst>
          </p:nvPr>
        </p:nvGraphicFramePr>
        <p:xfrm>
          <a:off x="2771144" y="1655365"/>
          <a:ext cx="1590989" cy="10606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7" name="Chart 251"/>
          <p:cNvGraphicFramePr/>
          <p:nvPr>
            <p:extLst>
              <p:ext uri="{D42A27DB-BD31-4B8C-83A1-F6EECF244321}">
                <p14:modId xmlns:p14="http://schemas.microsoft.com/office/powerpoint/2010/main" val="1706336131"/>
              </p:ext>
            </p:extLst>
          </p:nvPr>
        </p:nvGraphicFramePr>
        <p:xfrm>
          <a:off x="2047671" y="4197590"/>
          <a:ext cx="1590989" cy="10606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8" name="Chart 252"/>
          <p:cNvGraphicFramePr/>
          <p:nvPr>
            <p:extLst>
              <p:ext uri="{D42A27DB-BD31-4B8C-83A1-F6EECF244321}">
                <p14:modId xmlns:p14="http://schemas.microsoft.com/office/powerpoint/2010/main" val="3592530942"/>
              </p:ext>
            </p:extLst>
          </p:nvPr>
        </p:nvGraphicFramePr>
        <p:xfrm>
          <a:off x="3564984" y="4197600"/>
          <a:ext cx="1590989" cy="10606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9" name="Chart 254"/>
          <p:cNvGraphicFramePr/>
          <p:nvPr>
            <p:extLst>
              <p:ext uri="{D42A27DB-BD31-4B8C-83A1-F6EECF244321}">
                <p14:modId xmlns:p14="http://schemas.microsoft.com/office/powerpoint/2010/main" val="3526885770"/>
              </p:ext>
            </p:extLst>
          </p:nvPr>
        </p:nvGraphicFramePr>
        <p:xfrm>
          <a:off x="4539649" y="3011885"/>
          <a:ext cx="1590989" cy="10606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0" name="Chart 255"/>
          <p:cNvGraphicFramePr/>
          <p:nvPr>
            <p:extLst>
              <p:ext uri="{D42A27DB-BD31-4B8C-83A1-F6EECF244321}">
                <p14:modId xmlns:p14="http://schemas.microsoft.com/office/powerpoint/2010/main" val="507566170"/>
              </p:ext>
            </p:extLst>
          </p:nvPr>
        </p:nvGraphicFramePr>
        <p:xfrm>
          <a:off x="5926314" y="2444123"/>
          <a:ext cx="1590989" cy="10606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1" name="Chart 257"/>
          <p:cNvGraphicFramePr/>
          <p:nvPr>
            <p:extLst>
              <p:ext uri="{D42A27DB-BD31-4B8C-83A1-F6EECF244321}">
                <p14:modId xmlns:p14="http://schemas.microsoft.com/office/powerpoint/2010/main" val="3524874287"/>
              </p:ext>
            </p:extLst>
          </p:nvPr>
        </p:nvGraphicFramePr>
        <p:xfrm>
          <a:off x="7152217" y="4202603"/>
          <a:ext cx="1590989" cy="106065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2" name="Chart 258"/>
          <p:cNvGraphicFramePr/>
          <p:nvPr>
            <p:extLst>
              <p:ext uri="{D42A27DB-BD31-4B8C-83A1-F6EECF244321}">
                <p14:modId xmlns:p14="http://schemas.microsoft.com/office/powerpoint/2010/main" val="3522605211"/>
              </p:ext>
            </p:extLst>
          </p:nvPr>
        </p:nvGraphicFramePr>
        <p:xfrm>
          <a:off x="7152213" y="2444123"/>
          <a:ext cx="1590989" cy="106065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33" name="Chart 459"/>
          <p:cNvGraphicFramePr/>
          <p:nvPr>
            <p:extLst>
              <p:ext uri="{D42A27DB-BD31-4B8C-83A1-F6EECF244321}">
                <p14:modId xmlns:p14="http://schemas.microsoft.com/office/powerpoint/2010/main" val="493085292"/>
              </p:ext>
            </p:extLst>
          </p:nvPr>
        </p:nvGraphicFramePr>
        <p:xfrm>
          <a:off x="5966511" y="4202603"/>
          <a:ext cx="1590989" cy="106065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4" name="Chart 460"/>
          <p:cNvGraphicFramePr/>
          <p:nvPr>
            <p:extLst>
              <p:ext uri="{D42A27DB-BD31-4B8C-83A1-F6EECF244321}">
                <p14:modId xmlns:p14="http://schemas.microsoft.com/office/powerpoint/2010/main" val="2287978096"/>
              </p:ext>
            </p:extLst>
          </p:nvPr>
        </p:nvGraphicFramePr>
        <p:xfrm>
          <a:off x="4037245" y="1655365"/>
          <a:ext cx="1590989" cy="1060659"/>
        </p:xfrm>
        <a:graphic>
          <a:graphicData uri="http://schemas.openxmlformats.org/drawingml/2006/chart">
            <c:chart xmlns:c="http://schemas.openxmlformats.org/drawingml/2006/chart" xmlns:r="http://schemas.openxmlformats.org/officeDocument/2006/relationships" r:id="rId12"/>
          </a:graphicData>
        </a:graphic>
      </p:graphicFrame>
      <p:sp>
        <p:nvSpPr>
          <p:cNvPr id="235" name="Slide Number Placeholder 5"/>
          <p:cNvSpPr txBox="1">
            <a:spLocks/>
          </p:cNvSpPr>
          <p:nvPr/>
        </p:nvSpPr>
        <p:spPr bwMode="auto">
          <a:xfrm>
            <a:off x="1276952" y="5751567"/>
            <a:ext cx="8107362" cy="123825"/>
          </a:xfrm>
          <a:prstGeom prst="rect">
            <a:avLst/>
          </a:prstGeom>
          <a:noFill/>
          <a:ln w="9525">
            <a:noFill/>
            <a:miter lim="800000"/>
            <a:headEnd/>
            <a:tailEnd/>
          </a:ln>
        </p:spPr>
        <p:txBody>
          <a:bodyPr lIns="0" tIns="0" rIns="0" bIns="0"/>
          <a:lstStyle/>
          <a:p>
            <a:pPr fontAlgn="base">
              <a:spcBef>
                <a:spcPct val="0"/>
              </a:spcBef>
              <a:spcAft>
                <a:spcPct val="0"/>
              </a:spcAft>
            </a:pPr>
            <a:r>
              <a:rPr lang="en-US" sz="800" dirty="0" smtClean="0"/>
              <a:t>Source: Digital Lifestyles Segmentation  Base: All respondents: 3019,6406,19663,15982,3974,6526,7532,2000,2361,6049</a:t>
            </a:r>
          </a:p>
        </p:txBody>
      </p:sp>
      <p:sp>
        <p:nvSpPr>
          <p:cNvPr id="237" name="Title 9"/>
          <p:cNvSpPr txBox="1">
            <a:spLocks/>
          </p:cNvSpPr>
          <p:nvPr/>
        </p:nvSpPr>
        <p:spPr bwMode="gray">
          <a:xfrm>
            <a:off x="-1617" y="0"/>
            <a:ext cx="9145617" cy="1031838"/>
          </a:xfrm>
          <a:prstGeom prst="rect">
            <a:avLst/>
          </a:prstGeom>
        </p:spPr>
        <p:txBody>
          <a:bodyPr vert="horz" lIns="276615" tIns="208363" rIns="276615" bIns="0" rtlCol="0" anchor="t">
            <a:noAutofit/>
          </a:bodyPr>
          <a:lstStyle/>
          <a:p>
            <a:pPr defTabSz="912484" fontAlgn="auto">
              <a:spcAft>
                <a:spcPts val="0"/>
              </a:spcAft>
              <a:defRPr/>
            </a:pPr>
            <a:r>
              <a:rPr lang="en-US" sz="2400" dirty="0" err="1" smtClean="0">
                <a:solidFill>
                  <a:srgbClr val="333333"/>
                </a:solidFill>
                <a:latin typeface="+mj-lt"/>
                <a:ea typeface="+mj-ea"/>
                <a:cs typeface="+mj-cs"/>
              </a:rPr>
              <a:t>Auch</a:t>
            </a:r>
            <a:r>
              <a:rPr lang="en-US" sz="2400" dirty="0" smtClean="0">
                <a:solidFill>
                  <a:srgbClr val="333333"/>
                </a:solidFill>
                <a:latin typeface="+mj-lt"/>
                <a:ea typeface="+mj-ea"/>
                <a:cs typeface="+mj-cs"/>
              </a:rPr>
              <a:t> global </a:t>
            </a:r>
            <a:r>
              <a:rPr lang="en-US" sz="2400" dirty="0" err="1" smtClean="0">
                <a:solidFill>
                  <a:srgbClr val="333333"/>
                </a:solidFill>
                <a:latin typeface="+mj-lt"/>
                <a:ea typeface="+mj-ea"/>
                <a:cs typeface="+mj-cs"/>
              </a:rPr>
              <a:t>finden</a:t>
            </a:r>
            <a:r>
              <a:rPr lang="en-US" sz="2400" dirty="0" smtClean="0">
                <a:solidFill>
                  <a:srgbClr val="333333"/>
                </a:solidFill>
                <a:latin typeface="+mj-lt"/>
                <a:ea typeface="+mj-ea"/>
                <a:cs typeface="+mj-cs"/>
              </a:rPr>
              <a:t> </a:t>
            </a:r>
            <a:r>
              <a:rPr lang="en-US" sz="2400" dirty="0" err="1" smtClean="0">
                <a:solidFill>
                  <a:srgbClr val="333333"/>
                </a:solidFill>
                <a:latin typeface="+mj-lt"/>
                <a:ea typeface="+mj-ea"/>
                <a:cs typeface="+mj-cs"/>
              </a:rPr>
              <a:t>wir</a:t>
            </a:r>
            <a:r>
              <a:rPr lang="en-US" sz="2400" dirty="0" smtClean="0">
                <a:solidFill>
                  <a:srgbClr val="333333"/>
                </a:solidFill>
                <a:latin typeface="+mj-lt"/>
                <a:ea typeface="+mj-ea"/>
                <a:cs typeface="+mj-cs"/>
              </a:rPr>
              <a:t> </a:t>
            </a:r>
            <a:r>
              <a:rPr lang="en-US" sz="2400" dirty="0" err="1" smtClean="0">
                <a:solidFill>
                  <a:srgbClr val="333333"/>
                </a:solidFill>
                <a:latin typeface="+mj-lt"/>
                <a:ea typeface="+mj-ea"/>
                <a:cs typeface="+mj-cs"/>
              </a:rPr>
              <a:t>ausgeprägte</a:t>
            </a:r>
            <a:r>
              <a:rPr lang="en-US" sz="2400" dirty="0" smtClean="0">
                <a:solidFill>
                  <a:srgbClr val="333333"/>
                </a:solidFill>
                <a:latin typeface="+mj-lt"/>
                <a:ea typeface="+mj-ea"/>
                <a:cs typeface="+mj-cs"/>
              </a:rPr>
              <a:t> </a:t>
            </a:r>
            <a:r>
              <a:rPr lang="en-US" sz="2400" dirty="0" err="1" smtClean="0">
                <a:solidFill>
                  <a:srgbClr val="333333"/>
                </a:solidFill>
                <a:latin typeface="+mj-lt"/>
                <a:ea typeface="+mj-ea"/>
                <a:cs typeface="+mj-cs"/>
              </a:rPr>
              <a:t>Unterschiede</a:t>
            </a:r>
            <a:r>
              <a:rPr lang="en-US" sz="2400" b="0" dirty="0" smtClean="0">
                <a:solidFill>
                  <a:srgbClr val="333333"/>
                </a:solidFill>
                <a:latin typeface="+mj-lt"/>
                <a:ea typeface="+mj-ea"/>
                <a:cs typeface="+mj-cs"/>
              </a:rPr>
              <a:t>  </a:t>
            </a:r>
            <a:endParaRPr lang="en-US" sz="2400" b="0" dirty="0">
              <a:solidFill>
                <a:srgbClr val="333333"/>
              </a:solidFill>
              <a:latin typeface="+mj-lt"/>
              <a:ea typeface="+mj-ea"/>
              <a:cs typeface="+mj-cs"/>
            </a:endParaRPr>
          </a:p>
        </p:txBody>
      </p:sp>
    </p:spTree>
    <p:extLst>
      <p:ext uri="{BB962C8B-B14F-4D97-AF65-F5344CB8AC3E}">
        <p14:creationId xmlns:p14="http://schemas.microsoft.com/office/powerpoint/2010/main" val="1076611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itle 322"/>
          <p:cNvSpPr>
            <a:spLocks noGrp="1"/>
          </p:cNvSpPr>
          <p:nvPr>
            <p:ph type="title" idx="4294967295"/>
            <p:custDataLst>
              <p:tags r:id="rId1"/>
            </p:custDataLst>
          </p:nvPr>
        </p:nvSpPr>
        <p:spPr bwMode="gray">
          <a:xfrm>
            <a:off x="0" y="1"/>
            <a:ext cx="9145617" cy="1031838"/>
          </a:xfrm>
          <a:prstGeom prst="rect">
            <a:avLst/>
          </a:prstGeom>
          <a:noFill/>
          <a:ln w="9525" algn="ctr">
            <a:noFill/>
            <a:miter lim="800000"/>
            <a:headEnd/>
            <a:tailEnd/>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lgn="ctr">
                <a:solidFill>
                  <a:srgbClr val="FFFFFF"/>
                </a:solidFill>
                <a:prstDash val="solid"/>
                <a:miter lim="800000"/>
                <a:headEnd/>
                <a:tailEnd/>
              </a14:hiddenLine>
            </a:ext>
            <a:ext uri="{AF507438-7753-43E0-B8FC-AC1667EBCBE1}">
              <a14:hiddenEffects xmlns:a14="http://schemas.microsoft.com/office/drawing/2010/main">
                <a:effectLst>
                  <a:outerShdw blurRad="63500" dist="35921" dir="2700001" rotWithShape="0">
                    <a:scrgbClr r="0" g="0" b="0"/>
                  </a:outerShdw>
                </a:effectLst>
              </a14:hiddenEffects>
            </a:ext>
          </a:extLst>
        </p:spPr>
        <p:txBody>
          <a:bodyPr vert="horz" wrap="square" lIns="277200" tIns="208800" rIns="277200" bIns="0" rtlCol="0" anchor="t" anchorCtr="0">
            <a:noAutofit/>
          </a:bodyPr>
          <a:lstStyle/>
          <a:p>
            <a:pPr>
              <a:buSzPct val="100000"/>
            </a:pPr>
            <a:r>
              <a:rPr lang="de-DE" dirty="0" err="1" smtClean="0"/>
              <a:t>Social</a:t>
            </a:r>
            <a:r>
              <a:rPr lang="de-DE" dirty="0" smtClean="0"/>
              <a:t> Media Nutzung different stark in den Lifestyles</a:t>
            </a:r>
            <a:endParaRPr lang="de-DE" dirty="0">
              <a:latin typeface="Verdana"/>
            </a:endParaRPr>
          </a:p>
        </p:txBody>
      </p:sp>
      <p:sp>
        <p:nvSpPr>
          <p:cNvPr id="85" name="Rectangle 84"/>
          <p:cNvSpPr/>
          <p:nvPr/>
        </p:nvSpPr>
        <p:spPr>
          <a:xfrm>
            <a:off x="3308524" y="6763453"/>
            <a:ext cx="964332" cy="326243"/>
          </a:xfrm>
          <a:prstGeom prst="rect">
            <a:avLst/>
          </a:prstGeom>
        </p:spPr>
        <p:txBody>
          <a:bodyPr wrap="square">
            <a:spAutoFit/>
          </a:bodyPr>
          <a:lstStyle/>
          <a:p>
            <a:pPr lvl="0">
              <a:lnSpc>
                <a:spcPct val="95000"/>
              </a:lnSpc>
              <a:defRPr/>
            </a:pPr>
            <a:endParaRPr lang="de-DE" sz="1600" dirty="0">
              <a:solidFill>
                <a:schemeClr val="accent5"/>
              </a:solidFill>
              <a:latin typeface="Calibri"/>
              <a:ea typeface="MS PGothic" pitchFamily="34" charset="-128"/>
              <a:cs typeface="Arial" charset="0"/>
            </a:endParaRPr>
          </a:p>
        </p:txBody>
      </p:sp>
      <p:graphicFrame>
        <p:nvGraphicFramePr>
          <p:cNvPr id="10" name="Object 24"/>
          <p:cNvGraphicFramePr>
            <a:graphicFrameLocks/>
          </p:cNvGraphicFramePr>
          <p:nvPr>
            <p:extLst>
              <p:ext uri="{D42A27DB-BD31-4B8C-83A1-F6EECF244321}">
                <p14:modId xmlns:p14="http://schemas.microsoft.com/office/powerpoint/2010/main" val="1917028360"/>
              </p:ext>
            </p:extLst>
          </p:nvPr>
        </p:nvGraphicFramePr>
        <p:xfrm>
          <a:off x="204282" y="1350931"/>
          <a:ext cx="8463468" cy="34448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oup 4"/>
          <p:cNvGraphicFramePr>
            <a:graphicFrameLocks noGrp="1"/>
          </p:cNvGraphicFramePr>
          <p:nvPr>
            <p:extLst>
              <p:ext uri="{D42A27DB-BD31-4B8C-83A1-F6EECF244321}">
                <p14:modId xmlns:p14="http://schemas.microsoft.com/office/powerpoint/2010/main" val="2986725858"/>
              </p:ext>
            </p:extLst>
          </p:nvPr>
        </p:nvGraphicFramePr>
        <p:xfrm>
          <a:off x="383488" y="4738656"/>
          <a:ext cx="8206035" cy="466725"/>
        </p:xfrm>
        <a:graphic>
          <a:graphicData uri="http://schemas.openxmlformats.org/drawingml/2006/table">
            <a:tbl>
              <a:tblPr/>
              <a:tblGrid>
                <a:gridCol w="1368399"/>
                <a:gridCol w="1368399"/>
                <a:gridCol w="1366946"/>
                <a:gridCol w="1366946"/>
                <a:gridCol w="1366946"/>
                <a:gridCol w="1368399"/>
              </a:tblGrid>
              <a:tr h="466725">
                <a:tc>
                  <a:txBody>
                    <a:bodyPr/>
                    <a:lstStyle/>
                    <a:p>
                      <a:pPr algn="ctr" fontAlgn="ctr"/>
                      <a:r>
                        <a:rPr lang="de-DE" sz="1200" b="0" i="0" u="none" strike="noStrike" dirty="0" err="1" smtClean="0">
                          <a:solidFill>
                            <a:schemeClr val="tx1"/>
                          </a:solidFill>
                          <a:effectLst/>
                          <a:latin typeface="+mj-lt"/>
                        </a:rPr>
                        <a:t>Functionals</a:t>
                      </a:r>
                      <a:endParaRPr lang="de-DE" sz="1200" b="0" i="0" u="none" strike="noStrike" dirty="0">
                        <a:solidFill>
                          <a:schemeClr val="tx1"/>
                        </a:solidFill>
                        <a:effectLst/>
                        <a:latin typeface="+mj-lt"/>
                      </a:endParaRPr>
                    </a:p>
                  </a:txBody>
                  <a:tcPr marL="9525" marR="9525" marT="9525" marB="0">
                    <a:lnL cap="flat">
                      <a:noFill/>
                    </a:lnL>
                    <a:lnR>
                      <a:noFill/>
                    </a:lnR>
                    <a:lnT cap="flat">
                      <a:noFill/>
                    </a:lnT>
                    <a:lnB>
                      <a:noFill/>
                    </a:lnB>
                    <a:lnTlToBr>
                      <a:noFill/>
                    </a:lnTlToBr>
                    <a:lnBlToTr>
                      <a:noFill/>
                    </a:lnBlToTr>
                    <a:noFill/>
                  </a:tcPr>
                </a:tc>
                <a:tc>
                  <a:txBody>
                    <a:bodyPr/>
                    <a:lstStyle/>
                    <a:p>
                      <a:pPr algn="ctr" fontAlgn="ctr"/>
                      <a:r>
                        <a:rPr lang="de-DE" sz="1200" b="0" i="0" u="none" strike="noStrike" dirty="0" err="1" smtClean="0">
                          <a:solidFill>
                            <a:schemeClr val="tx1"/>
                          </a:solidFill>
                          <a:effectLst/>
                          <a:latin typeface="+mj-lt"/>
                        </a:rPr>
                        <a:t>Aspirers</a:t>
                      </a:r>
                      <a:endParaRPr lang="de-DE" sz="1200" b="0" i="0" u="none" strike="noStrike" dirty="0">
                        <a:solidFill>
                          <a:schemeClr val="tx1"/>
                        </a:solidFill>
                        <a:effectLst/>
                        <a:latin typeface="+mj-lt"/>
                      </a:endParaRPr>
                    </a:p>
                  </a:txBody>
                  <a:tcPr marL="9525" marR="9525" marT="9525" marB="0">
                    <a:lnL>
                      <a:noFill/>
                    </a:lnL>
                    <a:lnR>
                      <a:noFill/>
                    </a:lnR>
                    <a:lnT cap="flat">
                      <a:noFill/>
                    </a:lnT>
                    <a:lnB>
                      <a:noFill/>
                    </a:lnB>
                    <a:lnTlToBr>
                      <a:noFill/>
                    </a:lnTlToBr>
                    <a:lnBlToTr>
                      <a:noFill/>
                    </a:lnBlToTr>
                    <a:noFill/>
                  </a:tcPr>
                </a:tc>
                <a:tc>
                  <a:txBody>
                    <a:bodyPr/>
                    <a:lstStyle/>
                    <a:p>
                      <a:pPr algn="ctr" fontAlgn="ctr"/>
                      <a:r>
                        <a:rPr lang="de-DE" sz="1200" b="0" i="0" u="none" strike="noStrike" dirty="0" err="1" smtClean="0">
                          <a:solidFill>
                            <a:schemeClr val="tx1"/>
                          </a:solidFill>
                          <a:effectLst/>
                          <a:latin typeface="+mj-lt"/>
                        </a:rPr>
                        <a:t>Knowledge-Seekers</a:t>
                      </a:r>
                      <a:endParaRPr lang="de-DE" sz="1200" b="0" i="0" u="none" strike="noStrike" dirty="0">
                        <a:solidFill>
                          <a:schemeClr val="tx1"/>
                        </a:solidFill>
                        <a:effectLst/>
                        <a:latin typeface="+mj-lt"/>
                      </a:endParaRPr>
                    </a:p>
                  </a:txBody>
                  <a:tcPr marL="9525" marR="9525" marT="9525" marB="0">
                    <a:lnL>
                      <a:noFill/>
                    </a:lnL>
                    <a:lnR>
                      <a:noFill/>
                    </a:lnR>
                    <a:lnT cap="flat">
                      <a:noFill/>
                    </a:lnT>
                    <a:lnB>
                      <a:noFill/>
                    </a:lnB>
                    <a:lnTlToBr>
                      <a:noFill/>
                    </a:lnTlToBr>
                    <a:lnBlToTr>
                      <a:noFill/>
                    </a:lnBlToTr>
                    <a:noFill/>
                  </a:tcPr>
                </a:tc>
                <a:tc>
                  <a:txBody>
                    <a:bodyPr/>
                    <a:lstStyle/>
                    <a:p>
                      <a:pPr algn="ctr" fontAlgn="ctr"/>
                      <a:r>
                        <a:rPr lang="de-DE" sz="1200" b="0" i="0" u="none" strike="noStrike" dirty="0">
                          <a:solidFill>
                            <a:schemeClr val="tx1"/>
                          </a:solidFill>
                          <a:effectLst/>
                          <a:latin typeface="+mj-lt"/>
                        </a:rPr>
                        <a:t>Communicators </a:t>
                      </a:r>
                    </a:p>
                  </a:txBody>
                  <a:tcPr marL="9525" marR="9525" marT="9525" marB="0">
                    <a:lnL>
                      <a:noFill/>
                    </a:lnL>
                    <a:lnR>
                      <a:noFill/>
                    </a:lnR>
                    <a:lnT cap="flat">
                      <a:noFill/>
                    </a:lnT>
                    <a:lnB>
                      <a:noFill/>
                    </a:lnB>
                    <a:lnTlToBr>
                      <a:noFill/>
                    </a:lnTlToBr>
                    <a:lnBlToTr>
                      <a:noFill/>
                    </a:lnBlToTr>
                    <a:noFill/>
                  </a:tcPr>
                </a:tc>
                <a:tc>
                  <a:txBody>
                    <a:bodyPr/>
                    <a:lstStyle/>
                    <a:p>
                      <a:pPr algn="ctr" fontAlgn="ctr"/>
                      <a:r>
                        <a:rPr lang="de-DE" sz="1200" b="0" i="0" u="none" strike="noStrike" dirty="0" smtClean="0">
                          <a:solidFill>
                            <a:schemeClr val="tx1"/>
                          </a:solidFill>
                          <a:effectLst/>
                          <a:latin typeface="+mj-lt"/>
                        </a:rPr>
                        <a:t>  </a:t>
                      </a:r>
                      <a:r>
                        <a:rPr lang="de-DE" sz="1200" b="0" i="0" u="none" strike="noStrike" dirty="0" err="1" smtClean="0">
                          <a:solidFill>
                            <a:schemeClr val="tx1"/>
                          </a:solidFill>
                          <a:effectLst/>
                          <a:latin typeface="+mj-lt"/>
                        </a:rPr>
                        <a:t>Influencers</a:t>
                      </a:r>
                      <a:endParaRPr lang="de-DE" sz="1200" b="0" i="0" u="none" strike="noStrike" dirty="0">
                        <a:solidFill>
                          <a:schemeClr val="tx1"/>
                        </a:solidFill>
                        <a:effectLst/>
                        <a:latin typeface="+mj-lt"/>
                      </a:endParaRPr>
                    </a:p>
                  </a:txBody>
                  <a:tcPr marL="9525" marR="9525" marT="9525" marB="0">
                    <a:lnL>
                      <a:noFill/>
                    </a:lnL>
                    <a:lnR>
                      <a:noFill/>
                    </a:lnR>
                    <a:lnT cap="flat">
                      <a:noFill/>
                    </a:lnT>
                    <a:lnB>
                      <a:noFill/>
                    </a:lnB>
                    <a:lnTlToBr>
                      <a:noFill/>
                    </a:lnTlToBr>
                    <a:lnBlToTr>
                      <a:noFill/>
                    </a:lnBlToTr>
                    <a:noFill/>
                  </a:tcPr>
                </a:tc>
                <a:tc>
                  <a:txBody>
                    <a:bodyPr/>
                    <a:lstStyle/>
                    <a:p>
                      <a:pPr algn="ctr" fontAlgn="ctr"/>
                      <a:r>
                        <a:rPr lang="de-DE" sz="1200" b="0" i="0" u="none" strike="noStrike" dirty="0" err="1" smtClean="0">
                          <a:solidFill>
                            <a:schemeClr val="tx1"/>
                          </a:solidFill>
                          <a:effectLst/>
                          <a:latin typeface="+mj-lt"/>
                        </a:rPr>
                        <a:t>Networkers</a:t>
                      </a:r>
                      <a:endParaRPr lang="de-DE" sz="1200" b="0" i="0" u="none" strike="noStrike" dirty="0">
                        <a:solidFill>
                          <a:schemeClr val="tx1"/>
                        </a:solidFill>
                        <a:effectLst/>
                        <a:latin typeface="+mj-lt"/>
                      </a:endParaRPr>
                    </a:p>
                  </a:txBody>
                  <a:tcPr marL="9525" marR="9525" marT="9525" marB="0">
                    <a:lnL>
                      <a:noFill/>
                    </a:lnL>
                    <a:lnR cap="flat">
                      <a:noFill/>
                    </a:lnR>
                    <a:lnT cap="flat">
                      <a:noFill/>
                    </a:lnT>
                    <a:lnB>
                      <a:noFill/>
                    </a:lnB>
                    <a:lnTlToBr>
                      <a:noFill/>
                    </a:lnTlToBr>
                    <a:lnBlToTr>
                      <a:noFill/>
                    </a:lnBlToTr>
                    <a:noFill/>
                  </a:tcPr>
                </a:tc>
              </a:tr>
            </a:tbl>
          </a:graphicData>
        </a:graphic>
      </p:graphicFrame>
      <p:sp>
        <p:nvSpPr>
          <p:cNvPr id="2" name="Rechteck 1"/>
          <p:cNvSpPr/>
          <p:nvPr/>
        </p:nvSpPr>
        <p:spPr>
          <a:xfrm>
            <a:off x="6040877" y="1830898"/>
            <a:ext cx="1099225" cy="3375028"/>
          </a:xfrm>
          <a:prstGeom prst="rect">
            <a:avLst/>
          </a:prstGeom>
          <a:noFill/>
          <a:ln>
            <a:solidFill>
              <a:srgbClr val="FF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hteck 8"/>
          <p:cNvSpPr/>
          <p:nvPr/>
        </p:nvSpPr>
        <p:spPr>
          <a:xfrm>
            <a:off x="509290" y="1830898"/>
            <a:ext cx="1099225" cy="3375028"/>
          </a:xfrm>
          <a:prstGeom prst="rect">
            <a:avLst/>
          </a:prstGeom>
          <a:noFill/>
          <a:ln>
            <a:solidFill>
              <a:srgbClr val="FF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 name="Textfeld 10"/>
          <p:cNvSpPr txBox="1">
            <a:spLocks/>
          </p:cNvSpPr>
          <p:nvPr>
            <p:custDataLst>
              <p:tags r:id="rId2"/>
            </p:custDataLst>
          </p:nvPr>
        </p:nvSpPr>
        <p:spPr>
          <a:xfrm>
            <a:off x="1292225" y="5570538"/>
            <a:ext cx="7562850" cy="368300"/>
          </a:xfrm>
          <a:prstGeom prst="rect">
            <a:avLst/>
          </a:prstGeom>
          <a:solidFill>
            <a:srgbClr val="FFFFFF">
              <a:alpha val="0"/>
            </a:srgbClr>
          </a:solidFill>
          <a:ln w="12700">
            <a:noFill/>
            <a:prstDash val="solid"/>
          </a:ln>
          <a:effectLst/>
          <a:extLst>
            <a:ext uri="{91240B29-F687-4F45-9708-019B960494DF}">
              <a14:hiddenLine xmlns:a14="http://schemas.microsoft.com/office/drawing/2010/main" w="12700">
                <a:solidFill>
                  <a:srgbClr val="FFFFFF"/>
                </a:solidFill>
                <a:prstDash val="solid"/>
              </a14:hiddenLine>
            </a:ext>
            <a:ext uri="{AF507438-7753-43E0-B8FC-AC1667EBCBE1}">
              <a14:hiddenEffects xmlns:a14="http://schemas.microsoft.com/office/drawing/2010/main">
                <a:effectLst>
                  <a:outerShdw blurRad="63500" dist="35921" dir="2700002" rotWithShape="0">
                    <a:scrgbClr r="0" g="0" b="0"/>
                  </a:outerShdw>
                </a:effectLst>
              </a14:hiddenEffects>
            </a:ext>
          </a:extLst>
        </p:spPr>
        <p:txBody>
          <a:bodyPr vert="horz" wrap="square" lIns="0" tIns="0" rIns="0" bIns="108000" rtlCol="0" anchor="b" anchorCtr="0">
            <a:noAutofit/>
          </a:bodyPr>
          <a:lstStyle/>
          <a:p>
            <a:pPr>
              <a:spcBef>
                <a:spcPct val="20000"/>
              </a:spcBef>
              <a:buClr>
                <a:srgbClr val="000000"/>
              </a:buClr>
              <a:buSzPct val="100000"/>
            </a:pPr>
            <a:r>
              <a:rPr lang="de-DE" sz="800" dirty="0" smtClean="0">
                <a:solidFill>
                  <a:srgbClr val="333333"/>
                </a:solidFill>
                <a:latin typeface="Verdana"/>
              </a:rPr>
              <a:t>Source: Digital Life 2011 </a:t>
            </a:r>
          </a:p>
          <a:p>
            <a:pPr>
              <a:spcBef>
                <a:spcPct val="20000"/>
              </a:spcBef>
              <a:buClr>
                <a:srgbClr val="000000"/>
              </a:buClr>
              <a:buSzPct val="100000"/>
            </a:pPr>
            <a:r>
              <a:rPr lang="de-DE" sz="800" dirty="0" smtClean="0">
                <a:solidFill>
                  <a:srgbClr val="333333"/>
                </a:solidFill>
                <a:latin typeface="Verdana"/>
              </a:rPr>
              <a:t>Basis: 4.026 Onliner</a:t>
            </a:r>
            <a:endParaRPr lang="de-DE" sz="800" dirty="0">
              <a:solidFill>
                <a:srgbClr val="333333"/>
              </a:solidFill>
              <a:latin typeface="Verdana"/>
            </a:endParaRPr>
          </a:p>
        </p:txBody>
      </p:sp>
      <p:sp>
        <p:nvSpPr>
          <p:cNvPr id="12" name="Fußzeilenplatzhalter 6"/>
          <p:cNvSpPr txBox="1">
            <a:spLocks/>
          </p:cNvSpPr>
          <p:nvPr/>
        </p:nvSpPr>
        <p:spPr>
          <a:xfrm>
            <a:off x="785814" y="6156199"/>
            <a:ext cx="7555320" cy="377062"/>
          </a:xfrm>
          <a:prstGeom prst="rect">
            <a:avLst/>
          </a:prstGeom>
        </p:spPr>
        <p:txBody>
          <a:bodyPr lIns="496800" tIns="90000">
            <a:noAutofit/>
          </a:bodyPr>
          <a:lstStyle>
            <a:defPPr>
              <a:defRPr lang="de-DE"/>
            </a:defPPr>
            <a:lvl1pPr marL="0" algn="l" defTabSz="914400" rtl="0" eaLnBrk="1" latinLnBrk="0" hangingPunct="1">
              <a:defRPr lang="en-AU" sz="1250" b="0" kern="1200" smtClean="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50" b="0" i="0" u="none" strike="noStrike" kern="1200" cap="none" spc="0" normalizeH="0" baseline="0" noProof="0" dirty="0" smtClean="0">
                <a:ln>
                  <a:noFill/>
                </a:ln>
                <a:solidFill>
                  <a:srgbClr val="333333"/>
                </a:solidFill>
                <a:effectLst/>
                <a:uLnTx/>
                <a:uFillTx/>
                <a:latin typeface="Verdana"/>
                <a:ea typeface="+mn-ea"/>
                <a:cs typeface="+mn-cs"/>
              </a:rPr>
              <a:t>Digital Life - </a:t>
            </a:r>
            <a:r>
              <a:rPr kumimoji="0" lang="de-DE" sz="1250" b="0" i="0" u="none" strike="noStrike" kern="1200" cap="none" spc="0" normalizeH="0" baseline="0" noProof="0" dirty="0" err="1" smtClean="0">
                <a:ln>
                  <a:noFill/>
                </a:ln>
                <a:solidFill>
                  <a:srgbClr val="333333"/>
                </a:solidFill>
                <a:effectLst/>
                <a:uLnTx/>
                <a:uFillTx/>
                <a:latin typeface="Verdana"/>
                <a:ea typeface="+mn-ea"/>
                <a:cs typeface="+mn-cs"/>
              </a:rPr>
              <a:t>Social</a:t>
            </a:r>
            <a:r>
              <a:rPr kumimoji="0" lang="de-DE" sz="1250" b="0" i="0" u="none" strike="noStrike" kern="1200" cap="none" spc="0" normalizeH="0" baseline="0" noProof="0" dirty="0" smtClean="0">
                <a:ln>
                  <a:noFill/>
                </a:ln>
                <a:solidFill>
                  <a:srgbClr val="333333"/>
                </a:solidFill>
                <a:effectLst/>
                <a:uLnTx/>
                <a:uFillTx/>
                <a:latin typeface="Verdana"/>
                <a:ea typeface="+mn-ea"/>
                <a:cs typeface="+mn-cs"/>
              </a:rPr>
              <a:t> Media </a:t>
            </a:r>
            <a:r>
              <a:rPr kumimoji="0" lang="de-DE" sz="1250" b="0" i="0" u="none" strike="noStrike" kern="1200" cap="none" spc="0" normalizeH="0" baseline="0" noProof="0" dirty="0" err="1" smtClean="0">
                <a:ln>
                  <a:noFill/>
                </a:ln>
                <a:solidFill>
                  <a:srgbClr val="333333"/>
                </a:solidFill>
                <a:effectLst/>
                <a:uLnTx/>
                <a:uFillTx/>
                <a:latin typeface="Verdana"/>
                <a:ea typeface="+mn-ea"/>
                <a:cs typeface="+mn-cs"/>
              </a:rPr>
              <a:t>Usage</a:t>
            </a:r>
            <a:r>
              <a:rPr kumimoji="0" lang="de-DE" sz="1250" b="0" i="0" u="none" strike="noStrike" kern="1200" cap="none" spc="0" normalizeH="0" baseline="0" noProof="0" dirty="0" smtClean="0">
                <a:ln>
                  <a:noFill/>
                </a:ln>
                <a:solidFill>
                  <a:srgbClr val="333333"/>
                </a:solidFill>
                <a:effectLst/>
                <a:uLnTx/>
                <a:uFillTx/>
                <a:latin typeface="Verdana"/>
                <a:ea typeface="+mn-ea"/>
                <a:cs typeface="+mn-cs"/>
              </a:rPr>
              <a:t> in Germany</a:t>
            </a:r>
            <a:endParaRPr kumimoji="0" lang="de-DE" sz="1250" b="0" i="0" u="none" strike="noStrike" kern="1200" cap="none" spc="0" normalizeH="0" baseline="0" noProof="0" dirty="0">
              <a:ln>
                <a:noFill/>
              </a:ln>
              <a:solidFill>
                <a:srgbClr val="333333"/>
              </a:solidFill>
              <a:effectLst/>
              <a:uLnTx/>
              <a:uFillTx/>
              <a:latin typeface="Verdana"/>
              <a:ea typeface="+mn-ea"/>
              <a:cs typeface="+mn-cs"/>
            </a:endParaRPr>
          </a:p>
        </p:txBody>
      </p:sp>
      <p:sp>
        <p:nvSpPr>
          <p:cNvPr id="13" name="Content Placeholder 14"/>
          <p:cNvSpPr txBox="1">
            <a:spLocks/>
          </p:cNvSpPr>
          <p:nvPr/>
        </p:nvSpPr>
        <p:spPr>
          <a:xfrm>
            <a:off x="179512" y="1238008"/>
            <a:ext cx="8964488" cy="3847176"/>
          </a:xfrm>
          <a:prstGeom prst="rect">
            <a:avLst/>
          </a:prstGeom>
        </p:spPr>
        <p:txBody>
          <a:bodyPr>
            <a:noAutofit/>
          </a:bodyPr>
          <a:lstStyle/>
          <a:p>
            <a:r>
              <a:rPr lang="en-US" sz="1600" dirty="0" smtClean="0">
                <a:solidFill>
                  <a:srgbClr val="4D4D4D"/>
                </a:solidFill>
              </a:rPr>
              <a:t>Share of Social Networkers “several times a week or more”</a:t>
            </a:r>
            <a:endParaRPr lang="en-GB" sz="1600" dirty="0">
              <a:solidFill>
                <a:srgbClr val="4D4D4D"/>
              </a:solidFill>
            </a:endParaRPr>
          </a:p>
        </p:txBody>
      </p:sp>
    </p:spTree>
    <p:extLst>
      <p:ext uri="{BB962C8B-B14F-4D97-AF65-F5344CB8AC3E}">
        <p14:creationId xmlns:p14="http://schemas.microsoft.com/office/powerpoint/2010/main" val="155671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Social Media </a:t>
            </a:r>
            <a:r>
              <a:rPr lang="en-GB" dirty="0" err="1" smtClean="0"/>
              <a:t>Kommentare</a:t>
            </a:r>
            <a:r>
              <a:rPr lang="en-GB" dirty="0" smtClean="0"/>
              <a:t> </a:t>
            </a:r>
            <a:r>
              <a:rPr lang="en-GB" dirty="0" err="1" smtClean="0"/>
              <a:t>beeinflussen</a:t>
            </a:r>
            <a:r>
              <a:rPr lang="en-GB" dirty="0" smtClean="0"/>
              <a:t> </a:t>
            </a:r>
            <a:r>
              <a:rPr lang="en-GB" dirty="0" err="1" smtClean="0"/>
              <a:t>vor</a:t>
            </a:r>
            <a:r>
              <a:rPr lang="en-GB" dirty="0" smtClean="0"/>
              <a:t> </a:t>
            </a:r>
            <a:r>
              <a:rPr lang="en-GB" dirty="0" err="1" smtClean="0"/>
              <a:t>allen</a:t>
            </a:r>
            <a:r>
              <a:rPr lang="en-GB" dirty="0" smtClean="0"/>
              <a:t> Influencer </a:t>
            </a:r>
            <a:endParaRPr lang="en-GB" dirty="0"/>
          </a:p>
        </p:txBody>
      </p:sp>
      <p:sp>
        <p:nvSpPr>
          <p:cNvPr id="3" name="Foliennummernplatzhalter 2"/>
          <p:cNvSpPr>
            <a:spLocks noGrp="1"/>
          </p:cNvSpPr>
          <p:nvPr>
            <p:ph type="sldNum" sz="quarter" idx="10"/>
          </p:nvPr>
        </p:nvSpPr>
        <p:spPr/>
        <p:txBody>
          <a:bodyPr/>
          <a:lstStyle/>
          <a:p>
            <a:fld id="{9784CBA3-D598-4B1F-BAA3-EE14B5154290}" type="slidenum">
              <a:rPr lang="en-AU" smtClean="0"/>
              <a:pPr/>
              <a:t>17</a:t>
            </a:fld>
            <a:endParaRPr lang="en-AU" dirty="0"/>
          </a:p>
        </p:txBody>
      </p:sp>
      <p:sp>
        <p:nvSpPr>
          <p:cNvPr id="6" name="Textplatzhalter 5"/>
          <p:cNvSpPr>
            <a:spLocks noGrp="1"/>
          </p:cNvSpPr>
          <p:nvPr>
            <p:ph type="body" sz="quarter" idx="17"/>
          </p:nvPr>
        </p:nvSpPr>
        <p:spPr/>
        <p:txBody>
          <a:bodyPr/>
          <a:lstStyle/>
          <a:p>
            <a:r>
              <a:rPr lang="en-GB" dirty="0" err="1"/>
              <a:t>Quelle</a:t>
            </a:r>
            <a:r>
              <a:rPr lang="en-GB" dirty="0"/>
              <a:t>: Digital Life </a:t>
            </a:r>
            <a:r>
              <a:rPr lang="en-GB" dirty="0" smtClean="0"/>
              <a:t>2011; Basis</a:t>
            </a:r>
            <a:r>
              <a:rPr lang="en-GB" dirty="0"/>
              <a:t>: </a:t>
            </a:r>
            <a:r>
              <a:rPr lang="en-GB" dirty="0" err="1"/>
              <a:t>Leser</a:t>
            </a:r>
            <a:r>
              <a:rPr lang="en-GB" dirty="0"/>
              <a:t> von </a:t>
            </a:r>
            <a:r>
              <a:rPr lang="en-GB" dirty="0" err="1"/>
              <a:t>Kommentaren</a:t>
            </a:r>
            <a:r>
              <a:rPr lang="en-GB" dirty="0"/>
              <a:t>: </a:t>
            </a:r>
            <a:r>
              <a:rPr lang="en-GB" dirty="0" smtClean="0"/>
              <a:t>2.595</a:t>
            </a:r>
            <a:endParaRPr lang="en-GB" dirty="0"/>
          </a:p>
        </p:txBody>
      </p:sp>
      <p:sp>
        <p:nvSpPr>
          <p:cNvPr id="7" name="Fußzeilenplatzhalter 6"/>
          <p:cNvSpPr>
            <a:spLocks noGrp="1"/>
          </p:cNvSpPr>
          <p:nvPr>
            <p:ph type="ftr" sz="quarter" idx="18"/>
          </p:nvPr>
        </p:nvSpPr>
        <p:spPr/>
        <p:txBody>
          <a:bodyPr/>
          <a:lstStyle/>
          <a:p>
            <a:pPr>
              <a:spcBef>
                <a:spcPct val="20000"/>
              </a:spcBef>
              <a:buFont typeface="Arial" pitchFamily="34" charset="0"/>
              <a:buNone/>
            </a:pPr>
            <a:r>
              <a:rPr lang="en-AU" smtClean="0"/>
              <a:t>TNS Presentation Title</a:t>
            </a:r>
            <a:endParaRPr lang="en-AU" dirty="0" smtClean="0"/>
          </a:p>
        </p:txBody>
      </p:sp>
      <p:cxnSp>
        <p:nvCxnSpPr>
          <p:cNvPr id="8" name="Straight Connector 80"/>
          <p:cNvCxnSpPr/>
          <p:nvPr/>
        </p:nvCxnSpPr>
        <p:spPr>
          <a:xfrm rot="10800000" flipV="1">
            <a:off x="2122724" y="5052424"/>
            <a:ext cx="2571750" cy="476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Object 5"/>
          <p:cNvGraphicFramePr>
            <a:graphicFrameLocks/>
          </p:cNvGraphicFramePr>
          <p:nvPr>
            <p:extLst>
              <p:ext uri="{D42A27DB-BD31-4B8C-83A1-F6EECF244321}">
                <p14:modId xmlns:p14="http://schemas.microsoft.com/office/powerpoint/2010/main" val="2557732416"/>
              </p:ext>
            </p:extLst>
          </p:nvPr>
        </p:nvGraphicFramePr>
        <p:xfrm>
          <a:off x="427737" y="990390"/>
          <a:ext cx="7366444" cy="471395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9"/>
          <p:cNvSpPr txBox="1"/>
          <p:nvPr/>
        </p:nvSpPr>
        <p:spPr>
          <a:xfrm>
            <a:off x="310227" y="2219258"/>
            <a:ext cx="2383276" cy="830997"/>
          </a:xfrm>
          <a:prstGeom prst="rect">
            <a:avLst/>
          </a:prstGeom>
          <a:noFill/>
        </p:spPr>
        <p:txBody>
          <a:bodyPr wrap="square" rtlCol="0">
            <a:spAutoFit/>
          </a:bodyPr>
          <a:lstStyle/>
          <a:p>
            <a:pPr algn="ctr" fontAlgn="auto">
              <a:spcBef>
                <a:spcPts val="0"/>
              </a:spcBef>
              <a:spcAft>
                <a:spcPts val="0"/>
              </a:spcAft>
            </a:pPr>
            <a:r>
              <a:rPr lang="de-DE" sz="1200" b="0" dirty="0" smtClean="0">
                <a:solidFill>
                  <a:srgbClr val="000000"/>
                </a:solidFill>
                <a:latin typeface="Arial"/>
                <a:cs typeface="Arial"/>
              </a:rPr>
              <a:t>Bereits eine einzige negative Bewertung kann sich </a:t>
            </a:r>
            <a:r>
              <a:rPr lang="de-DE" sz="1200" b="0" dirty="0" smtClean="0">
                <a:solidFill>
                  <a:srgbClr val="FF0099"/>
                </a:solidFill>
                <a:latin typeface="Arial"/>
                <a:cs typeface="Arial"/>
              </a:rPr>
              <a:t>negativ</a:t>
            </a:r>
            <a:r>
              <a:rPr lang="de-DE" sz="1200" b="0" dirty="0" smtClean="0">
                <a:solidFill>
                  <a:srgbClr val="000000"/>
                </a:solidFill>
                <a:latin typeface="Arial"/>
                <a:cs typeface="Arial"/>
              </a:rPr>
              <a:t> auf meine Haltung zu einer Marke </a:t>
            </a:r>
            <a:r>
              <a:rPr lang="de-DE" sz="1200" b="0" dirty="0" smtClean="0">
                <a:solidFill>
                  <a:srgbClr val="FF0099"/>
                </a:solidFill>
                <a:latin typeface="Arial"/>
                <a:cs typeface="Arial"/>
              </a:rPr>
              <a:t>auswirken</a:t>
            </a:r>
            <a:endParaRPr lang="de-DE" sz="1200" b="0" dirty="0">
              <a:solidFill>
                <a:srgbClr val="FF0099"/>
              </a:solidFill>
              <a:latin typeface="Arial"/>
              <a:cs typeface="Arial"/>
            </a:endParaRPr>
          </a:p>
        </p:txBody>
      </p:sp>
      <p:sp>
        <p:nvSpPr>
          <p:cNvPr id="11" name="Textfeld 10"/>
          <p:cNvSpPr txBox="1"/>
          <p:nvPr/>
        </p:nvSpPr>
        <p:spPr>
          <a:xfrm>
            <a:off x="2999212" y="1254334"/>
            <a:ext cx="2191967" cy="646331"/>
          </a:xfrm>
          <a:prstGeom prst="rect">
            <a:avLst/>
          </a:prstGeom>
          <a:noFill/>
        </p:spPr>
        <p:txBody>
          <a:bodyPr wrap="square" rtlCol="0">
            <a:spAutoFit/>
          </a:bodyPr>
          <a:lstStyle/>
          <a:p>
            <a:pPr algn="ctr" fontAlgn="auto">
              <a:spcBef>
                <a:spcPts val="0"/>
              </a:spcBef>
              <a:spcAft>
                <a:spcPts val="0"/>
              </a:spcAft>
            </a:pPr>
            <a:r>
              <a:rPr lang="de-DE" sz="1200" b="0" dirty="0" smtClean="0">
                <a:solidFill>
                  <a:srgbClr val="000000"/>
                </a:solidFill>
                <a:latin typeface="Arial"/>
                <a:cs typeface="Arial"/>
              </a:rPr>
              <a:t>Vertraue Kommentaren, die meine </a:t>
            </a:r>
            <a:r>
              <a:rPr lang="de-DE" sz="1200" b="0" dirty="0" smtClean="0">
                <a:solidFill>
                  <a:srgbClr val="FF0099"/>
                </a:solidFill>
                <a:latin typeface="Arial"/>
                <a:cs typeface="Arial"/>
              </a:rPr>
              <a:t>Freunde</a:t>
            </a:r>
            <a:r>
              <a:rPr lang="de-DE" sz="1200" b="0" dirty="0" smtClean="0">
                <a:solidFill>
                  <a:srgbClr val="000000"/>
                </a:solidFill>
                <a:latin typeface="Arial"/>
                <a:cs typeface="Arial"/>
              </a:rPr>
              <a:t>  veröffentlichen</a:t>
            </a:r>
            <a:endParaRPr lang="de-DE" sz="1200" b="0" dirty="0">
              <a:solidFill>
                <a:srgbClr val="000000"/>
              </a:solidFill>
              <a:latin typeface="Arial"/>
              <a:cs typeface="Arial"/>
            </a:endParaRPr>
          </a:p>
        </p:txBody>
      </p:sp>
      <p:sp>
        <p:nvSpPr>
          <p:cNvPr id="12" name="Textfeld 11"/>
          <p:cNvSpPr txBox="1"/>
          <p:nvPr/>
        </p:nvSpPr>
        <p:spPr>
          <a:xfrm>
            <a:off x="4870467" y="2431244"/>
            <a:ext cx="2616741" cy="646331"/>
          </a:xfrm>
          <a:prstGeom prst="rect">
            <a:avLst/>
          </a:prstGeom>
          <a:noFill/>
        </p:spPr>
        <p:txBody>
          <a:bodyPr wrap="square" rtlCol="0">
            <a:spAutoFit/>
          </a:bodyPr>
          <a:lstStyle/>
          <a:p>
            <a:pPr algn="ctr" fontAlgn="auto">
              <a:spcBef>
                <a:spcPts val="0"/>
              </a:spcBef>
              <a:spcAft>
                <a:spcPts val="0"/>
              </a:spcAft>
            </a:pPr>
            <a:r>
              <a:rPr lang="de-DE" sz="1200" b="0" dirty="0" smtClean="0">
                <a:solidFill>
                  <a:srgbClr val="000000"/>
                </a:solidFill>
                <a:latin typeface="Arial"/>
                <a:cs typeface="Arial"/>
              </a:rPr>
              <a:t>Vertraue </a:t>
            </a:r>
            <a:br>
              <a:rPr lang="de-DE" sz="1200" b="0" dirty="0" smtClean="0">
                <a:solidFill>
                  <a:srgbClr val="000000"/>
                </a:solidFill>
                <a:latin typeface="Arial"/>
                <a:cs typeface="Arial"/>
              </a:rPr>
            </a:br>
            <a:r>
              <a:rPr lang="de-DE" sz="1200" b="0" dirty="0" smtClean="0">
                <a:solidFill>
                  <a:srgbClr val="000000"/>
                </a:solidFill>
                <a:latin typeface="Arial"/>
                <a:cs typeface="Arial"/>
              </a:rPr>
              <a:t>Kommentaren </a:t>
            </a:r>
          </a:p>
          <a:p>
            <a:pPr algn="ctr" fontAlgn="auto">
              <a:spcBef>
                <a:spcPts val="0"/>
              </a:spcBef>
              <a:spcAft>
                <a:spcPts val="0"/>
              </a:spcAft>
            </a:pPr>
            <a:r>
              <a:rPr lang="de-DE" sz="1200" b="0" dirty="0" smtClean="0">
                <a:solidFill>
                  <a:srgbClr val="FF0099"/>
                </a:solidFill>
                <a:latin typeface="Arial"/>
                <a:cs typeface="Arial"/>
              </a:rPr>
              <a:t>fremder Personen</a:t>
            </a:r>
            <a:endParaRPr lang="de-DE" sz="1200" b="0" dirty="0">
              <a:solidFill>
                <a:srgbClr val="FF0099"/>
              </a:solidFill>
              <a:latin typeface="Arial"/>
              <a:cs typeface="Arial"/>
            </a:endParaRPr>
          </a:p>
        </p:txBody>
      </p:sp>
      <p:sp>
        <p:nvSpPr>
          <p:cNvPr id="13" name="Textfeld 12"/>
          <p:cNvSpPr txBox="1"/>
          <p:nvPr/>
        </p:nvSpPr>
        <p:spPr>
          <a:xfrm>
            <a:off x="5525919" y="3923588"/>
            <a:ext cx="2101175" cy="830997"/>
          </a:xfrm>
          <a:prstGeom prst="rect">
            <a:avLst/>
          </a:prstGeom>
          <a:noFill/>
        </p:spPr>
        <p:txBody>
          <a:bodyPr wrap="square" rtlCol="0">
            <a:spAutoFit/>
          </a:bodyPr>
          <a:lstStyle/>
          <a:p>
            <a:pPr algn="ctr" fontAlgn="auto">
              <a:spcBef>
                <a:spcPts val="0"/>
              </a:spcBef>
              <a:spcAft>
                <a:spcPts val="0"/>
              </a:spcAft>
            </a:pPr>
            <a:r>
              <a:rPr lang="de-DE" sz="1200" b="0" dirty="0" smtClean="0">
                <a:solidFill>
                  <a:srgbClr val="000000"/>
                </a:solidFill>
                <a:latin typeface="Arial"/>
                <a:cs typeface="Arial"/>
              </a:rPr>
              <a:t>Was Andere schreiben, ist vertrauenswürdiger als das, was die Unternehmen sagen</a:t>
            </a:r>
            <a:endParaRPr lang="de-DE" sz="1200" b="0" dirty="0">
              <a:solidFill>
                <a:srgbClr val="000000"/>
              </a:solidFill>
              <a:latin typeface="Arial"/>
              <a:cs typeface="Arial"/>
            </a:endParaRPr>
          </a:p>
        </p:txBody>
      </p:sp>
      <p:sp>
        <p:nvSpPr>
          <p:cNvPr id="14" name="Textfeld 13"/>
          <p:cNvSpPr txBox="1"/>
          <p:nvPr/>
        </p:nvSpPr>
        <p:spPr>
          <a:xfrm>
            <a:off x="2658282" y="5036691"/>
            <a:ext cx="2616741" cy="646331"/>
          </a:xfrm>
          <a:prstGeom prst="rect">
            <a:avLst/>
          </a:prstGeom>
          <a:noFill/>
        </p:spPr>
        <p:txBody>
          <a:bodyPr wrap="square" rtlCol="0">
            <a:spAutoFit/>
          </a:bodyPr>
          <a:lstStyle/>
          <a:p>
            <a:pPr algn="ctr" fontAlgn="auto">
              <a:spcBef>
                <a:spcPts val="0"/>
              </a:spcBef>
              <a:spcAft>
                <a:spcPts val="0"/>
              </a:spcAft>
            </a:pPr>
            <a:r>
              <a:rPr lang="de-DE" sz="1200" b="0" smtClean="0">
                <a:solidFill>
                  <a:srgbClr val="000000"/>
                </a:solidFill>
                <a:latin typeface="Arial"/>
                <a:cs typeface="Arial"/>
              </a:rPr>
              <a:t>Fremde Kommentare helfen mir, schnell und einfach </a:t>
            </a:r>
            <a:r>
              <a:rPr lang="de-DE" sz="1200" b="0" smtClean="0">
                <a:solidFill>
                  <a:srgbClr val="FF0099"/>
                </a:solidFill>
                <a:latin typeface="Arial"/>
                <a:cs typeface="Arial"/>
              </a:rPr>
              <a:t>Entscheidungen</a:t>
            </a:r>
            <a:r>
              <a:rPr lang="de-DE" sz="1200" b="0" smtClean="0">
                <a:solidFill>
                  <a:srgbClr val="000000"/>
                </a:solidFill>
                <a:latin typeface="Arial"/>
                <a:cs typeface="Arial"/>
              </a:rPr>
              <a:t> über Produkte/ Marken zu </a:t>
            </a:r>
            <a:r>
              <a:rPr lang="de-DE" sz="1200" b="0" smtClean="0">
                <a:solidFill>
                  <a:srgbClr val="FF0099"/>
                </a:solidFill>
                <a:latin typeface="Arial"/>
                <a:cs typeface="Arial"/>
              </a:rPr>
              <a:t>treffen</a:t>
            </a:r>
            <a:endParaRPr lang="de-DE" sz="1200" b="0" dirty="0">
              <a:solidFill>
                <a:srgbClr val="FF0099"/>
              </a:solidFill>
              <a:latin typeface="Arial"/>
              <a:cs typeface="Arial"/>
            </a:endParaRPr>
          </a:p>
        </p:txBody>
      </p:sp>
      <p:sp>
        <p:nvSpPr>
          <p:cNvPr id="15" name="Textfeld 14"/>
          <p:cNvSpPr txBox="1"/>
          <p:nvPr/>
        </p:nvSpPr>
        <p:spPr>
          <a:xfrm>
            <a:off x="109637" y="3918330"/>
            <a:ext cx="2616741" cy="646331"/>
          </a:xfrm>
          <a:prstGeom prst="rect">
            <a:avLst/>
          </a:prstGeom>
          <a:noFill/>
        </p:spPr>
        <p:txBody>
          <a:bodyPr wrap="square" rtlCol="0">
            <a:spAutoFit/>
          </a:bodyPr>
          <a:lstStyle/>
          <a:p>
            <a:pPr algn="ctr" fontAlgn="auto">
              <a:spcBef>
                <a:spcPts val="0"/>
              </a:spcBef>
              <a:spcAft>
                <a:spcPts val="0"/>
              </a:spcAft>
            </a:pPr>
            <a:r>
              <a:rPr lang="de-DE" sz="1200" b="0" smtClean="0">
                <a:solidFill>
                  <a:srgbClr val="000000"/>
                </a:solidFill>
                <a:latin typeface="Arial"/>
                <a:cs typeface="Arial"/>
              </a:rPr>
              <a:t>Ich </a:t>
            </a:r>
            <a:r>
              <a:rPr lang="de-DE" sz="1200" b="0" smtClean="0">
                <a:solidFill>
                  <a:srgbClr val="FF0099"/>
                </a:solidFill>
                <a:latin typeface="Arial"/>
                <a:cs typeface="Arial"/>
              </a:rPr>
              <a:t>ändere</a:t>
            </a:r>
            <a:r>
              <a:rPr lang="de-DE" sz="1200" b="0" smtClean="0">
                <a:solidFill>
                  <a:srgbClr val="000000"/>
                </a:solidFill>
                <a:latin typeface="Arial"/>
                <a:cs typeface="Arial"/>
              </a:rPr>
              <a:t> häufig </a:t>
            </a:r>
            <a:r>
              <a:rPr lang="de-DE" sz="1200" b="0" smtClean="0">
                <a:solidFill>
                  <a:srgbClr val="FF0099"/>
                </a:solidFill>
                <a:latin typeface="Arial"/>
                <a:cs typeface="Arial"/>
              </a:rPr>
              <a:t>meine Meinung</a:t>
            </a:r>
            <a:r>
              <a:rPr lang="de-DE" sz="1200" b="0" smtClean="0">
                <a:solidFill>
                  <a:srgbClr val="000000"/>
                </a:solidFill>
                <a:latin typeface="Arial"/>
                <a:cs typeface="Arial"/>
              </a:rPr>
              <a:t> auf Grundlage der Aussagen, die Andere online treffen</a:t>
            </a:r>
            <a:endParaRPr lang="de-DE" sz="1200" b="0" dirty="0">
              <a:solidFill>
                <a:srgbClr val="000000"/>
              </a:solidFill>
              <a:latin typeface="Arial"/>
              <a:cs typeface="Arial"/>
            </a:endParaRPr>
          </a:p>
        </p:txBody>
      </p:sp>
      <p:sp>
        <p:nvSpPr>
          <p:cNvPr id="16" name="Textfeld 15"/>
          <p:cNvSpPr txBox="1"/>
          <p:nvPr/>
        </p:nvSpPr>
        <p:spPr>
          <a:xfrm>
            <a:off x="2835934" y="4085866"/>
            <a:ext cx="473173" cy="369332"/>
          </a:xfrm>
          <a:prstGeom prst="rect">
            <a:avLst/>
          </a:prstGeom>
          <a:noFill/>
        </p:spPr>
        <p:txBody>
          <a:bodyPr wrap="square" rtlCol="0">
            <a:spAutoFit/>
          </a:bodyPr>
          <a:lstStyle/>
          <a:p>
            <a:pPr fontAlgn="auto">
              <a:spcBef>
                <a:spcPts val="0"/>
              </a:spcBef>
              <a:spcAft>
                <a:spcPts val="0"/>
              </a:spcAft>
            </a:pPr>
            <a:r>
              <a:rPr lang="de-DE" dirty="0" smtClean="0">
                <a:solidFill>
                  <a:srgbClr val="FF0099"/>
                </a:solidFill>
                <a:latin typeface="Arial"/>
                <a:cs typeface="Arial"/>
              </a:rPr>
              <a:t>!</a:t>
            </a:r>
            <a:endParaRPr lang="de-DE" dirty="0">
              <a:solidFill>
                <a:srgbClr val="FF0099"/>
              </a:solidFill>
              <a:latin typeface="Arial"/>
              <a:cs typeface="Arial"/>
            </a:endParaRPr>
          </a:p>
        </p:txBody>
      </p:sp>
      <p:sp>
        <p:nvSpPr>
          <p:cNvPr id="17" name="Textfeld 16"/>
          <p:cNvSpPr txBox="1"/>
          <p:nvPr/>
        </p:nvSpPr>
        <p:spPr>
          <a:xfrm>
            <a:off x="2854078" y="2799958"/>
            <a:ext cx="473173" cy="369332"/>
          </a:xfrm>
          <a:prstGeom prst="rect">
            <a:avLst/>
          </a:prstGeom>
          <a:noFill/>
        </p:spPr>
        <p:txBody>
          <a:bodyPr wrap="square" rtlCol="0">
            <a:spAutoFit/>
          </a:bodyPr>
          <a:lstStyle/>
          <a:p>
            <a:pPr fontAlgn="auto">
              <a:spcBef>
                <a:spcPts val="0"/>
              </a:spcBef>
              <a:spcAft>
                <a:spcPts val="0"/>
              </a:spcAft>
            </a:pPr>
            <a:r>
              <a:rPr lang="de-DE" smtClean="0">
                <a:solidFill>
                  <a:srgbClr val="FF0099"/>
                </a:solidFill>
                <a:latin typeface="Arial"/>
                <a:cs typeface="Arial"/>
              </a:rPr>
              <a:t>!</a:t>
            </a:r>
            <a:endParaRPr lang="de-DE" dirty="0">
              <a:solidFill>
                <a:srgbClr val="FF0099"/>
              </a:solidFill>
              <a:latin typeface="Arial"/>
              <a:cs typeface="Arial"/>
            </a:endParaRPr>
          </a:p>
        </p:txBody>
      </p:sp>
      <p:grpSp>
        <p:nvGrpSpPr>
          <p:cNvPr id="18" name="Gruppieren 17"/>
          <p:cNvGrpSpPr/>
          <p:nvPr/>
        </p:nvGrpSpPr>
        <p:grpSpPr>
          <a:xfrm>
            <a:off x="6576506" y="1076816"/>
            <a:ext cx="2384859" cy="1305649"/>
            <a:chOff x="6576506" y="1159832"/>
            <a:chExt cx="2384859" cy="1305649"/>
          </a:xfrm>
        </p:grpSpPr>
        <p:sp>
          <p:nvSpPr>
            <p:cNvPr id="19" name="Freeform 14" descr="82561729_4"/>
            <p:cNvSpPr>
              <a:spLocks noChangeAspect="1"/>
            </p:cNvSpPr>
            <p:nvPr/>
          </p:nvSpPr>
          <p:spPr bwMode="gray">
            <a:xfrm>
              <a:off x="7954828" y="1159832"/>
              <a:ext cx="1006537" cy="1014136"/>
            </a:xfrm>
            <a:custGeom>
              <a:avLst/>
              <a:gdLst>
                <a:gd name="T0" fmla="*/ 498 w 1500"/>
                <a:gd name="T1" fmla="*/ 2 h 1510"/>
                <a:gd name="T2" fmla="*/ 1422 w 1500"/>
                <a:gd name="T3" fmla="*/ 0 h 1510"/>
                <a:gd name="T4" fmla="*/ 1438 w 1500"/>
                <a:gd name="T5" fmla="*/ 2 h 1510"/>
                <a:gd name="T6" fmla="*/ 1455 w 1500"/>
                <a:gd name="T7" fmla="*/ 7 h 1510"/>
                <a:gd name="T8" fmla="*/ 1466 w 1500"/>
                <a:gd name="T9" fmla="*/ 12 h 1510"/>
                <a:gd name="T10" fmla="*/ 1482 w 1500"/>
                <a:gd name="T11" fmla="*/ 24 h 1510"/>
                <a:gd name="T12" fmla="*/ 1492 w 1500"/>
                <a:gd name="T13" fmla="*/ 40 h 1510"/>
                <a:gd name="T14" fmla="*/ 1498 w 1500"/>
                <a:gd name="T15" fmla="*/ 56 h 1510"/>
                <a:gd name="T16" fmla="*/ 1500 w 1500"/>
                <a:gd name="T17" fmla="*/ 74 h 1510"/>
                <a:gd name="T18" fmla="*/ 1500 w 1500"/>
                <a:gd name="T19" fmla="*/ 1032 h 1510"/>
                <a:gd name="T20" fmla="*/ 1495 w 1500"/>
                <a:gd name="T21" fmla="*/ 1061 h 1510"/>
                <a:gd name="T22" fmla="*/ 1486 w 1500"/>
                <a:gd name="T23" fmla="*/ 1082 h 1510"/>
                <a:gd name="T24" fmla="*/ 1472 w 1500"/>
                <a:gd name="T25" fmla="*/ 1102 h 1510"/>
                <a:gd name="T26" fmla="*/ 1454 w 1500"/>
                <a:gd name="T27" fmla="*/ 1125 h 1510"/>
                <a:gd name="T28" fmla="*/ 1440 w 1500"/>
                <a:gd name="T29" fmla="*/ 1140 h 1510"/>
                <a:gd name="T30" fmla="*/ 1431 w 1500"/>
                <a:gd name="T31" fmla="*/ 1149 h 1510"/>
                <a:gd name="T32" fmla="*/ 1132 w 1500"/>
                <a:gd name="T33" fmla="*/ 1449 h 1510"/>
                <a:gd name="T34" fmla="*/ 1115 w 1500"/>
                <a:gd name="T35" fmla="*/ 1463 h 1510"/>
                <a:gd name="T36" fmla="*/ 1100 w 1500"/>
                <a:gd name="T37" fmla="*/ 1474 h 1510"/>
                <a:gd name="T38" fmla="*/ 1080 w 1500"/>
                <a:gd name="T39" fmla="*/ 1486 h 1510"/>
                <a:gd name="T40" fmla="*/ 1054 w 1500"/>
                <a:gd name="T41" fmla="*/ 1498 h 1510"/>
                <a:gd name="T42" fmla="*/ 1024 w 1500"/>
                <a:gd name="T43" fmla="*/ 1506 h 1510"/>
                <a:gd name="T44" fmla="*/ 995 w 1500"/>
                <a:gd name="T45" fmla="*/ 1510 h 1510"/>
                <a:gd name="T46" fmla="*/ 77 w 1500"/>
                <a:gd name="T47" fmla="*/ 1510 h 1510"/>
                <a:gd name="T48" fmla="*/ 58 w 1500"/>
                <a:gd name="T49" fmla="*/ 1510 h 1510"/>
                <a:gd name="T50" fmla="*/ 34 w 1500"/>
                <a:gd name="T51" fmla="*/ 1500 h 1510"/>
                <a:gd name="T52" fmla="*/ 20 w 1500"/>
                <a:gd name="T53" fmla="*/ 1488 h 1510"/>
                <a:gd name="T54" fmla="*/ 7 w 1500"/>
                <a:gd name="T55" fmla="*/ 1470 h 1510"/>
                <a:gd name="T56" fmla="*/ 4 w 1500"/>
                <a:gd name="T57" fmla="*/ 1455 h 1510"/>
                <a:gd name="T58" fmla="*/ 0 w 1500"/>
                <a:gd name="T59" fmla="*/ 1436 h 1510"/>
                <a:gd name="T60" fmla="*/ 0 w 1500"/>
                <a:gd name="T61" fmla="*/ 490 h 1510"/>
                <a:gd name="T62" fmla="*/ 6 w 1500"/>
                <a:gd name="T63" fmla="*/ 462 h 1510"/>
                <a:gd name="T64" fmla="*/ 14 w 1500"/>
                <a:gd name="T65" fmla="*/ 442 h 1510"/>
                <a:gd name="T66" fmla="*/ 26 w 1500"/>
                <a:gd name="T67" fmla="*/ 422 h 1510"/>
                <a:gd name="T68" fmla="*/ 41 w 1500"/>
                <a:gd name="T69" fmla="*/ 397 h 1510"/>
                <a:gd name="T70" fmla="*/ 58 w 1500"/>
                <a:gd name="T71" fmla="*/ 380 h 1510"/>
                <a:gd name="T72" fmla="*/ 328 w 1500"/>
                <a:gd name="T73" fmla="*/ 102 h 1510"/>
                <a:gd name="T74" fmla="*/ 342 w 1500"/>
                <a:gd name="T75" fmla="*/ 90 h 1510"/>
                <a:gd name="T76" fmla="*/ 358 w 1500"/>
                <a:gd name="T77" fmla="*/ 74 h 1510"/>
                <a:gd name="T78" fmla="*/ 366 w 1500"/>
                <a:gd name="T79" fmla="*/ 66 h 1510"/>
                <a:gd name="T80" fmla="*/ 374 w 1500"/>
                <a:gd name="T81" fmla="*/ 60 h 1510"/>
                <a:gd name="T82" fmla="*/ 386 w 1500"/>
                <a:gd name="T83" fmla="*/ 50 h 1510"/>
                <a:gd name="T84" fmla="*/ 402 w 1500"/>
                <a:gd name="T85" fmla="*/ 40 h 1510"/>
                <a:gd name="T86" fmla="*/ 418 w 1500"/>
                <a:gd name="T87" fmla="*/ 30 h 1510"/>
                <a:gd name="T88" fmla="*/ 436 w 1500"/>
                <a:gd name="T89" fmla="*/ 22 h 1510"/>
                <a:gd name="T90" fmla="*/ 454 w 1500"/>
                <a:gd name="T91" fmla="*/ 14 h 1510"/>
                <a:gd name="T92" fmla="*/ 476 w 1500"/>
                <a:gd name="T93" fmla="*/ 8 h 1510"/>
                <a:gd name="T94" fmla="*/ 498 w 1500"/>
                <a:gd name="T95" fmla="*/ 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1510">
                  <a:moveTo>
                    <a:pt x="498" y="2"/>
                  </a:moveTo>
                  <a:lnTo>
                    <a:pt x="1422" y="0"/>
                  </a:lnTo>
                  <a:lnTo>
                    <a:pt x="1438" y="2"/>
                  </a:lnTo>
                  <a:lnTo>
                    <a:pt x="1455" y="7"/>
                  </a:lnTo>
                  <a:lnTo>
                    <a:pt x="1466" y="12"/>
                  </a:lnTo>
                  <a:lnTo>
                    <a:pt x="1482" y="24"/>
                  </a:lnTo>
                  <a:lnTo>
                    <a:pt x="1492" y="40"/>
                  </a:lnTo>
                  <a:lnTo>
                    <a:pt x="1498" y="56"/>
                  </a:lnTo>
                  <a:lnTo>
                    <a:pt x="1500" y="74"/>
                  </a:lnTo>
                  <a:lnTo>
                    <a:pt x="1500" y="1032"/>
                  </a:lnTo>
                  <a:lnTo>
                    <a:pt x="1495" y="1061"/>
                  </a:lnTo>
                  <a:lnTo>
                    <a:pt x="1486" y="1082"/>
                  </a:lnTo>
                  <a:lnTo>
                    <a:pt x="1472" y="1102"/>
                  </a:lnTo>
                  <a:lnTo>
                    <a:pt x="1454" y="1125"/>
                  </a:lnTo>
                  <a:lnTo>
                    <a:pt x="1440" y="1140"/>
                  </a:lnTo>
                  <a:lnTo>
                    <a:pt x="1431" y="1149"/>
                  </a:lnTo>
                  <a:lnTo>
                    <a:pt x="1132" y="1449"/>
                  </a:lnTo>
                  <a:lnTo>
                    <a:pt x="1115" y="1463"/>
                  </a:lnTo>
                  <a:lnTo>
                    <a:pt x="1100" y="1474"/>
                  </a:lnTo>
                  <a:lnTo>
                    <a:pt x="1080" y="1486"/>
                  </a:lnTo>
                  <a:lnTo>
                    <a:pt x="1054" y="1498"/>
                  </a:lnTo>
                  <a:lnTo>
                    <a:pt x="1024" y="1506"/>
                  </a:lnTo>
                  <a:lnTo>
                    <a:pt x="995" y="1510"/>
                  </a:lnTo>
                  <a:lnTo>
                    <a:pt x="77" y="1510"/>
                  </a:lnTo>
                  <a:lnTo>
                    <a:pt x="58" y="1510"/>
                  </a:lnTo>
                  <a:lnTo>
                    <a:pt x="34" y="1500"/>
                  </a:lnTo>
                  <a:lnTo>
                    <a:pt x="20" y="1488"/>
                  </a:lnTo>
                  <a:lnTo>
                    <a:pt x="7" y="1470"/>
                  </a:lnTo>
                  <a:lnTo>
                    <a:pt x="4" y="1455"/>
                  </a:lnTo>
                  <a:lnTo>
                    <a:pt x="0" y="1436"/>
                  </a:lnTo>
                  <a:lnTo>
                    <a:pt x="0" y="490"/>
                  </a:lnTo>
                  <a:lnTo>
                    <a:pt x="6" y="462"/>
                  </a:lnTo>
                  <a:lnTo>
                    <a:pt x="14" y="442"/>
                  </a:lnTo>
                  <a:lnTo>
                    <a:pt x="26" y="422"/>
                  </a:lnTo>
                  <a:lnTo>
                    <a:pt x="41" y="397"/>
                  </a:lnTo>
                  <a:lnTo>
                    <a:pt x="58" y="380"/>
                  </a:lnTo>
                  <a:lnTo>
                    <a:pt x="328" y="102"/>
                  </a:lnTo>
                  <a:lnTo>
                    <a:pt x="342" y="90"/>
                  </a:lnTo>
                  <a:lnTo>
                    <a:pt x="358" y="74"/>
                  </a:lnTo>
                  <a:lnTo>
                    <a:pt x="366" y="66"/>
                  </a:lnTo>
                  <a:lnTo>
                    <a:pt x="374" y="60"/>
                  </a:lnTo>
                  <a:lnTo>
                    <a:pt x="386" y="50"/>
                  </a:lnTo>
                  <a:lnTo>
                    <a:pt x="402" y="40"/>
                  </a:lnTo>
                  <a:lnTo>
                    <a:pt x="418" y="30"/>
                  </a:lnTo>
                  <a:lnTo>
                    <a:pt x="436" y="22"/>
                  </a:lnTo>
                  <a:lnTo>
                    <a:pt x="454" y="14"/>
                  </a:lnTo>
                  <a:lnTo>
                    <a:pt x="476" y="8"/>
                  </a:lnTo>
                  <a:lnTo>
                    <a:pt x="498" y="2"/>
                  </a:lnTo>
                  <a:close/>
                </a:path>
              </a:pathLst>
            </a:custGeom>
            <a:blipFill dpi="0" rotWithShape="1">
              <a:blip r:embed="rId3"/>
              <a:srcRect/>
              <a:stretch>
                <a:fillRect/>
              </a:stretch>
            </a:blipFill>
            <a:ln w="28575">
              <a:solidFill>
                <a:schemeClr val="accent2"/>
              </a:solidFill>
            </a:ln>
            <a:effectLst/>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de-DE" b="0">
                <a:solidFill>
                  <a:srgbClr val="000000"/>
                </a:solidFill>
              </a:endParaRPr>
            </a:p>
          </p:txBody>
        </p:sp>
        <p:sp>
          <p:nvSpPr>
            <p:cNvPr id="20" name="Freeform 14" descr="82561729_4"/>
            <p:cNvSpPr>
              <a:spLocks noChangeAspect="1"/>
            </p:cNvSpPr>
            <p:nvPr/>
          </p:nvSpPr>
          <p:spPr bwMode="gray">
            <a:xfrm>
              <a:off x="6686827" y="1159832"/>
              <a:ext cx="1006537" cy="1014136"/>
            </a:xfrm>
            <a:custGeom>
              <a:avLst/>
              <a:gdLst>
                <a:gd name="T0" fmla="*/ 498 w 1500"/>
                <a:gd name="T1" fmla="*/ 2 h 1510"/>
                <a:gd name="T2" fmla="*/ 1422 w 1500"/>
                <a:gd name="T3" fmla="*/ 0 h 1510"/>
                <a:gd name="T4" fmla="*/ 1438 w 1500"/>
                <a:gd name="T5" fmla="*/ 2 h 1510"/>
                <a:gd name="T6" fmla="*/ 1455 w 1500"/>
                <a:gd name="T7" fmla="*/ 7 h 1510"/>
                <a:gd name="T8" fmla="*/ 1466 w 1500"/>
                <a:gd name="T9" fmla="*/ 12 h 1510"/>
                <a:gd name="T10" fmla="*/ 1482 w 1500"/>
                <a:gd name="T11" fmla="*/ 24 h 1510"/>
                <a:gd name="T12" fmla="*/ 1492 w 1500"/>
                <a:gd name="T13" fmla="*/ 40 h 1510"/>
                <a:gd name="T14" fmla="*/ 1498 w 1500"/>
                <a:gd name="T15" fmla="*/ 56 h 1510"/>
                <a:gd name="T16" fmla="*/ 1500 w 1500"/>
                <a:gd name="T17" fmla="*/ 74 h 1510"/>
                <a:gd name="T18" fmla="*/ 1500 w 1500"/>
                <a:gd name="T19" fmla="*/ 1032 h 1510"/>
                <a:gd name="T20" fmla="*/ 1495 w 1500"/>
                <a:gd name="T21" fmla="*/ 1061 h 1510"/>
                <a:gd name="T22" fmla="*/ 1486 w 1500"/>
                <a:gd name="T23" fmla="*/ 1082 h 1510"/>
                <a:gd name="T24" fmla="*/ 1472 w 1500"/>
                <a:gd name="T25" fmla="*/ 1102 h 1510"/>
                <a:gd name="T26" fmla="*/ 1454 w 1500"/>
                <a:gd name="T27" fmla="*/ 1125 h 1510"/>
                <a:gd name="T28" fmla="*/ 1440 w 1500"/>
                <a:gd name="T29" fmla="*/ 1140 h 1510"/>
                <a:gd name="T30" fmla="*/ 1431 w 1500"/>
                <a:gd name="T31" fmla="*/ 1149 h 1510"/>
                <a:gd name="T32" fmla="*/ 1132 w 1500"/>
                <a:gd name="T33" fmla="*/ 1449 h 1510"/>
                <a:gd name="T34" fmla="*/ 1115 w 1500"/>
                <a:gd name="T35" fmla="*/ 1463 h 1510"/>
                <a:gd name="T36" fmla="*/ 1100 w 1500"/>
                <a:gd name="T37" fmla="*/ 1474 h 1510"/>
                <a:gd name="T38" fmla="*/ 1080 w 1500"/>
                <a:gd name="T39" fmla="*/ 1486 h 1510"/>
                <a:gd name="T40" fmla="*/ 1054 w 1500"/>
                <a:gd name="T41" fmla="*/ 1498 h 1510"/>
                <a:gd name="T42" fmla="*/ 1024 w 1500"/>
                <a:gd name="T43" fmla="*/ 1506 h 1510"/>
                <a:gd name="T44" fmla="*/ 995 w 1500"/>
                <a:gd name="T45" fmla="*/ 1510 h 1510"/>
                <a:gd name="T46" fmla="*/ 77 w 1500"/>
                <a:gd name="T47" fmla="*/ 1510 h 1510"/>
                <a:gd name="T48" fmla="*/ 58 w 1500"/>
                <a:gd name="T49" fmla="*/ 1510 h 1510"/>
                <a:gd name="T50" fmla="*/ 34 w 1500"/>
                <a:gd name="T51" fmla="*/ 1500 h 1510"/>
                <a:gd name="T52" fmla="*/ 20 w 1500"/>
                <a:gd name="T53" fmla="*/ 1488 h 1510"/>
                <a:gd name="T54" fmla="*/ 7 w 1500"/>
                <a:gd name="T55" fmla="*/ 1470 h 1510"/>
                <a:gd name="T56" fmla="*/ 4 w 1500"/>
                <a:gd name="T57" fmla="*/ 1455 h 1510"/>
                <a:gd name="T58" fmla="*/ 0 w 1500"/>
                <a:gd name="T59" fmla="*/ 1436 h 1510"/>
                <a:gd name="T60" fmla="*/ 0 w 1500"/>
                <a:gd name="T61" fmla="*/ 490 h 1510"/>
                <a:gd name="T62" fmla="*/ 6 w 1500"/>
                <a:gd name="T63" fmla="*/ 462 h 1510"/>
                <a:gd name="T64" fmla="*/ 14 w 1500"/>
                <a:gd name="T65" fmla="*/ 442 h 1510"/>
                <a:gd name="T66" fmla="*/ 26 w 1500"/>
                <a:gd name="T67" fmla="*/ 422 h 1510"/>
                <a:gd name="T68" fmla="*/ 41 w 1500"/>
                <a:gd name="T69" fmla="*/ 397 h 1510"/>
                <a:gd name="T70" fmla="*/ 58 w 1500"/>
                <a:gd name="T71" fmla="*/ 380 h 1510"/>
                <a:gd name="T72" fmla="*/ 328 w 1500"/>
                <a:gd name="T73" fmla="*/ 102 h 1510"/>
                <a:gd name="T74" fmla="*/ 342 w 1500"/>
                <a:gd name="T75" fmla="*/ 90 h 1510"/>
                <a:gd name="T76" fmla="*/ 358 w 1500"/>
                <a:gd name="T77" fmla="*/ 74 h 1510"/>
                <a:gd name="T78" fmla="*/ 366 w 1500"/>
                <a:gd name="T79" fmla="*/ 66 h 1510"/>
                <a:gd name="T80" fmla="*/ 374 w 1500"/>
                <a:gd name="T81" fmla="*/ 60 h 1510"/>
                <a:gd name="T82" fmla="*/ 386 w 1500"/>
                <a:gd name="T83" fmla="*/ 50 h 1510"/>
                <a:gd name="T84" fmla="*/ 402 w 1500"/>
                <a:gd name="T85" fmla="*/ 40 h 1510"/>
                <a:gd name="T86" fmla="*/ 418 w 1500"/>
                <a:gd name="T87" fmla="*/ 30 h 1510"/>
                <a:gd name="T88" fmla="*/ 436 w 1500"/>
                <a:gd name="T89" fmla="*/ 22 h 1510"/>
                <a:gd name="T90" fmla="*/ 454 w 1500"/>
                <a:gd name="T91" fmla="*/ 14 h 1510"/>
                <a:gd name="T92" fmla="*/ 476 w 1500"/>
                <a:gd name="T93" fmla="*/ 8 h 1510"/>
                <a:gd name="T94" fmla="*/ 498 w 1500"/>
                <a:gd name="T95" fmla="*/ 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1510">
                  <a:moveTo>
                    <a:pt x="498" y="2"/>
                  </a:moveTo>
                  <a:lnTo>
                    <a:pt x="1422" y="0"/>
                  </a:lnTo>
                  <a:lnTo>
                    <a:pt x="1438" y="2"/>
                  </a:lnTo>
                  <a:lnTo>
                    <a:pt x="1455" y="7"/>
                  </a:lnTo>
                  <a:lnTo>
                    <a:pt x="1466" y="12"/>
                  </a:lnTo>
                  <a:lnTo>
                    <a:pt x="1482" y="24"/>
                  </a:lnTo>
                  <a:lnTo>
                    <a:pt x="1492" y="40"/>
                  </a:lnTo>
                  <a:lnTo>
                    <a:pt x="1498" y="56"/>
                  </a:lnTo>
                  <a:lnTo>
                    <a:pt x="1500" y="74"/>
                  </a:lnTo>
                  <a:lnTo>
                    <a:pt x="1500" y="1032"/>
                  </a:lnTo>
                  <a:lnTo>
                    <a:pt x="1495" y="1061"/>
                  </a:lnTo>
                  <a:lnTo>
                    <a:pt x="1486" y="1082"/>
                  </a:lnTo>
                  <a:lnTo>
                    <a:pt x="1472" y="1102"/>
                  </a:lnTo>
                  <a:lnTo>
                    <a:pt x="1454" y="1125"/>
                  </a:lnTo>
                  <a:lnTo>
                    <a:pt x="1440" y="1140"/>
                  </a:lnTo>
                  <a:lnTo>
                    <a:pt x="1431" y="1149"/>
                  </a:lnTo>
                  <a:lnTo>
                    <a:pt x="1132" y="1449"/>
                  </a:lnTo>
                  <a:lnTo>
                    <a:pt x="1115" y="1463"/>
                  </a:lnTo>
                  <a:lnTo>
                    <a:pt x="1100" y="1474"/>
                  </a:lnTo>
                  <a:lnTo>
                    <a:pt x="1080" y="1486"/>
                  </a:lnTo>
                  <a:lnTo>
                    <a:pt x="1054" y="1498"/>
                  </a:lnTo>
                  <a:lnTo>
                    <a:pt x="1024" y="1506"/>
                  </a:lnTo>
                  <a:lnTo>
                    <a:pt x="995" y="1510"/>
                  </a:lnTo>
                  <a:lnTo>
                    <a:pt x="77" y="1510"/>
                  </a:lnTo>
                  <a:lnTo>
                    <a:pt x="58" y="1510"/>
                  </a:lnTo>
                  <a:lnTo>
                    <a:pt x="34" y="1500"/>
                  </a:lnTo>
                  <a:lnTo>
                    <a:pt x="20" y="1488"/>
                  </a:lnTo>
                  <a:lnTo>
                    <a:pt x="7" y="1470"/>
                  </a:lnTo>
                  <a:lnTo>
                    <a:pt x="4" y="1455"/>
                  </a:lnTo>
                  <a:lnTo>
                    <a:pt x="0" y="1436"/>
                  </a:lnTo>
                  <a:lnTo>
                    <a:pt x="0" y="490"/>
                  </a:lnTo>
                  <a:lnTo>
                    <a:pt x="6" y="462"/>
                  </a:lnTo>
                  <a:lnTo>
                    <a:pt x="14" y="442"/>
                  </a:lnTo>
                  <a:lnTo>
                    <a:pt x="26" y="422"/>
                  </a:lnTo>
                  <a:lnTo>
                    <a:pt x="41" y="397"/>
                  </a:lnTo>
                  <a:lnTo>
                    <a:pt x="58" y="380"/>
                  </a:lnTo>
                  <a:lnTo>
                    <a:pt x="328" y="102"/>
                  </a:lnTo>
                  <a:lnTo>
                    <a:pt x="342" y="90"/>
                  </a:lnTo>
                  <a:lnTo>
                    <a:pt x="358" y="74"/>
                  </a:lnTo>
                  <a:lnTo>
                    <a:pt x="366" y="66"/>
                  </a:lnTo>
                  <a:lnTo>
                    <a:pt x="374" y="60"/>
                  </a:lnTo>
                  <a:lnTo>
                    <a:pt x="386" y="50"/>
                  </a:lnTo>
                  <a:lnTo>
                    <a:pt x="402" y="40"/>
                  </a:lnTo>
                  <a:lnTo>
                    <a:pt x="418" y="30"/>
                  </a:lnTo>
                  <a:lnTo>
                    <a:pt x="436" y="22"/>
                  </a:lnTo>
                  <a:lnTo>
                    <a:pt x="454" y="14"/>
                  </a:lnTo>
                  <a:lnTo>
                    <a:pt x="476" y="8"/>
                  </a:lnTo>
                  <a:lnTo>
                    <a:pt x="498" y="2"/>
                  </a:lnTo>
                  <a:close/>
                </a:path>
              </a:pathLst>
            </a:custGeom>
            <a:blipFill dpi="0" rotWithShape="1">
              <a:blip r:embed="rId4"/>
              <a:srcRect/>
              <a:stretch>
                <a:fillRect/>
              </a:stretch>
            </a:blipFill>
            <a:ln w="28575">
              <a:solidFill>
                <a:schemeClr val="accent2"/>
              </a:solidFill>
            </a:ln>
            <a:effectLst/>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de-DE" b="0">
                <a:solidFill>
                  <a:srgbClr val="000000"/>
                </a:solidFill>
              </a:endParaRPr>
            </a:p>
          </p:txBody>
        </p:sp>
        <p:sp>
          <p:nvSpPr>
            <p:cNvPr id="21" name="Textfeld 20"/>
            <p:cNvSpPr txBox="1"/>
            <p:nvPr/>
          </p:nvSpPr>
          <p:spPr>
            <a:xfrm>
              <a:off x="6576506" y="2188482"/>
              <a:ext cx="1050288" cy="276999"/>
            </a:xfrm>
            <a:prstGeom prst="rect">
              <a:avLst/>
            </a:prstGeom>
            <a:noFill/>
            <a:ln>
              <a:solidFill>
                <a:schemeClr val="accent2"/>
              </a:solidFill>
            </a:ln>
          </p:spPr>
          <p:txBody>
            <a:bodyPr wrap="none" rtlCol="0">
              <a:spAutoFit/>
            </a:bodyPr>
            <a:lstStyle/>
            <a:p>
              <a:pPr fontAlgn="auto">
                <a:spcBef>
                  <a:spcPts val="0"/>
                </a:spcBef>
                <a:spcAft>
                  <a:spcPts val="0"/>
                </a:spcAft>
              </a:pPr>
              <a:r>
                <a:rPr lang="de-DE" sz="1200" dirty="0" err="1" smtClean="0">
                  <a:solidFill>
                    <a:srgbClr val="FF9900"/>
                  </a:solidFill>
                  <a:latin typeface="Arial"/>
                  <a:cs typeface="Arial"/>
                </a:rPr>
                <a:t>Functionals</a:t>
              </a:r>
              <a:endParaRPr lang="de-DE" sz="1200" dirty="0" smtClean="0">
                <a:solidFill>
                  <a:srgbClr val="FF9900"/>
                </a:solidFill>
                <a:latin typeface="Arial"/>
                <a:cs typeface="Arial"/>
              </a:endParaRPr>
            </a:p>
          </p:txBody>
        </p:sp>
        <p:sp>
          <p:nvSpPr>
            <p:cNvPr id="22" name="Textfeld 21"/>
            <p:cNvSpPr txBox="1"/>
            <p:nvPr/>
          </p:nvSpPr>
          <p:spPr>
            <a:xfrm>
              <a:off x="7860998" y="2188482"/>
              <a:ext cx="934871" cy="276999"/>
            </a:xfrm>
            <a:prstGeom prst="rect">
              <a:avLst/>
            </a:prstGeom>
            <a:noFill/>
            <a:ln>
              <a:solidFill>
                <a:schemeClr val="accent2"/>
              </a:solidFill>
            </a:ln>
          </p:spPr>
          <p:txBody>
            <a:bodyPr wrap="none" rtlCol="0">
              <a:spAutoFit/>
            </a:bodyPr>
            <a:lstStyle/>
            <a:p>
              <a:pPr fontAlgn="auto">
                <a:spcBef>
                  <a:spcPts val="0"/>
                </a:spcBef>
                <a:spcAft>
                  <a:spcPts val="0"/>
                </a:spcAft>
              </a:pPr>
              <a:r>
                <a:rPr lang="de-DE" sz="1200" dirty="0" err="1" smtClean="0">
                  <a:solidFill>
                    <a:srgbClr val="FF0000"/>
                  </a:solidFill>
                  <a:latin typeface="Arial"/>
                  <a:cs typeface="Arial"/>
                </a:rPr>
                <a:t>Influencers</a:t>
              </a:r>
              <a:endParaRPr lang="de-DE" sz="1200" dirty="0" smtClean="0">
                <a:solidFill>
                  <a:srgbClr val="FF0000"/>
                </a:solidFill>
                <a:latin typeface="Arial"/>
                <a:cs typeface="Arial"/>
              </a:endParaRPr>
            </a:p>
          </p:txBody>
        </p:sp>
      </p:grpSp>
    </p:spTree>
    <p:extLst>
      <p:ext uri="{BB962C8B-B14F-4D97-AF65-F5344CB8AC3E}">
        <p14:creationId xmlns:p14="http://schemas.microsoft.com/office/powerpoint/2010/main" val="831191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2"/>
            </p:custDataLst>
          </p:nvPr>
        </p:nvSpPr>
        <p:spPr>
          <a:xfrm>
            <a:off x="0" y="1"/>
            <a:ext cx="9145617" cy="1031838"/>
          </a:xfrm>
          <a:solidFill>
            <a:srgbClr val="FFFFFF">
              <a:alpha val="0"/>
            </a:srgbClr>
          </a:solidFill>
          <a:ln/>
          <a:effectLst/>
          <a:extLst>
            <a:ext uri="{AF507438-7753-43E0-B8FC-AC1667EBCBE1}">
              <a14:hiddenEffects xmlns:a14="http://schemas.microsoft.com/office/drawing/2010/main">
                <a:effectLst>
                  <a:outerShdw blurRad="63500" dist="35921" dir="2700002" rotWithShape="0">
                    <a:scrgbClr r="0" g="0" b="0"/>
                  </a:outerShdw>
                </a:effectLst>
              </a14:hiddenEffects>
            </a:ext>
          </a:extLst>
        </p:spPr>
        <p:txBody>
          <a:bodyPr vert="horz" wrap="square" lIns="277200" tIns="208800" rIns="277200" bIns="0" anchor="t" anchorCtr="0">
            <a:noAutofit/>
          </a:bodyPr>
          <a:lstStyle/>
          <a:p>
            <a:pPr>
              <a:buClr>
                <a:srgbClr val="000000"/>
              </a:buClr>
              <a:buSzPct val="100000"/>
            </a:pPr>
            <a:r>
              <a:rPr lang="en-GB" dirty="0" smtClean="0"/>
              <a:t>Social Media </a:t>
            </a:r>
            <a:r>
              <a:rPr lang="en-GB" dirty="0" err="1" smtClean="0"/>
              <a:t>Strategieentwicklung</a:t>
            </a:r>
            <a:r>
              <a:rPr lang="en-GB" dirty="0" smtClean="0"/>
              <a:t> </a:t>
            </a:r>
            <a:r>
              <a:rPr lang="en-GB" dirty="0" err="1" smtClean="0"/>
              <a:t>ist</a:t>
            </a:r>
            <a:r>
              <a:rPr lang="en-GB" dirty="0" smtClean="0"/>
              <a:t> (</a:t>
            </a:r>
            <a:r>
              <a:rPr lang="en-GB" dirty="0" err="1" smtClean="0"/>
              <a:t>auch</a:t>
            </a:r>
            <a:r>
              <a:rPr lang="en-GB" dirty="0" smtClean="0"/>
              <a:t>) </a:t>
            </a:r>
            <a:r>
              <a:rPr lang="en-GB" dirty="0" err="1" smtClean="0"/>
              <a:t>ein</a:t>
            </a:r>
            <a:r>
              <a:rPr lang="en-GB" dirty="0" smtClean="0"/>
              <a:t> </a:t>
            </a:r>
            <a:r>
              <a:rPr lang="en-GB" dirty="0" err="1" smtClean="0"/>
              <a:t>strukturierter</a:t>
            </a:r>
            <a:r>
              <a:rPr lang="en-GB" dirty="0" smtClean="0"/>
              <a:t> </a:t>
            </a:r>
            <a:r>
              <a:rPr lang="en-GB" dirty="0" err="1" smtClean="0"/>
              <a:t>Prozess</a:t>
            </a:r>
            <a:endParaRPr lang="en-GB" dirty="0">
              <a:latin typeface="Verdana"/>
            </a:endParaRPr>
          </a:p>
        </p:txBody>
      </p:sp>
      <p:sp>
        <p:nvSpPr>
          <p:cNvPr id="3076" name="Freeform 11"/>
          <p:cNvSpPr>
            <a:spLocks/>
          </p:cNvSpPr>
          <p:nvPr/>
        </p:nvSpPr>
        <p:spPr bwMode="gray">
          <a:xfrm>
            <a:off x="4611688" y="3624263"/>
            <a:ext cx="4210050" cy="1800225"/>
          </a:xfrm>
          <a:custGeom>
            <a:avLst/>
            <a:gdLst>
              <a:gd name="T0" fmla="*/ 0 w 2651"/>
              <a:gd name="T1" fmla="*/ 436 h 2064"/>
              <a:gd name="T2" fmla="*/ 4 w 2651"/>
              <a:gd name="T3" fmla="*/ 0 h 2064"/>
              <a:gd name="T4" fmla="*/ 2651 w 2651"/>
              <a:gd name="T5" fmla="*/ 0 h 2064"/>
              <a:gd name="T6" fmla="*/ 2651 w 2651"/>
              <a:gd name="T7" fmla="*/ 2064 h 2064"/>
              <a:gd name="T8" fmla="*/ 4 w 2651"/>
              <a:gd name="T9" fmla="*/ 2064 h 2064"/>
              <a:gd name="T10" fmla="*/ 0 w 2651"/>
              <a:gd name="T11" fmla="*/ 1654 h 2064"/>
              <a:gd name="T12" fmla="*/ 0 60000 65536"/>
              <a:gd name="T13" fmla="*/ 0 60000 65536"/>
              <a:gd name="T14" fmla="*/ 0 60000 65536"/>
              <a:gd name="T15" fmla="*/ 0 60000 65536"/>
              <a:gd name="T16" fmla="*/ 0 60000 65536"/>
              <a:gd name="T17" fmla="*/ 0 60000 65536"/>
              <a:gd name="T18" fmla="*/ 0 w 2651"/>
              <a:gd name="T19" fmla="*/ 0 h 2064"/>
              <a:gd name="T20" fmla="*/ 2651 w 2651"/>
              <a:gd name="T21" fmla="*/ 2064 h 2064"/>
            </a:gdLst>
            <a:ahLst/>
            <a:cxnLst>
              <a:cxn ang="T12">
                <a:pos x="T0" y="T1"/>
              </a:cxn>
              <a:cxn ang="T13">
                <a:pos x="T2" y="T3"/>
              </a:cxn>
              <a:cxn ang="T14">
                <a:pos x="T4" y="T5"/>
              </a:cxn>
              <a:cxn ang="T15">
                <a:pos x="T6" y="T7"/>
              </a:cxn>
              <a:cxn ang="T16">
                <a:pos x="T8" y="T9"/>
              </a:cxn>
              <a:cxn ang="T17">
                <a:pos x="T10" y="T11"/>
              </a:cxn>
            </a:cxnLst>
            <a:rect l="T18" t="T19" r="T20" b="T21"/>
            <a:pathLst>
              <a:path w="2651" h="2064">
                <a:moveTo>
                  <a:pt x="0" y="436"/>
                </a:moveTo>
                <a:lnTo>
                  <a:pt x="4" y="0"/>
                </a:lnTo>
                <a:lnTo>
                  <a:pt x="2651" y="0"/>
                </a:lnTo>
                <a:lnTo>
                  <a:pt x="2651" y="2064"/>
                </a:lnTo>
                <a:lnTo>
                  <a:pt x="4" y="2064"/>
                </a:lnTo>
                <a:lnTo>
                  <a:pt x="0" y="1654"/>
                </a:lnTo>
              </a:path>
            </a:pathLst>
          </a:custGeom>
          <a:solidFill>
            <a:schemeClr val="accent1">
              <a:lumMod val="20000"/>
              <a:lumOff val="80000"/>
            </a:schemeClr>
          </a:solidFill>
          <a:ln w="6350">
            <a:noFill/>
            <a:round/>
            <a:headEnd/>
            <a:tailEnd/>
          </a:ln>
        </p:spPr>
        <p:txBody>
          <a:bodyPr wrap="none" lIns="0" tIns="0" rIns="0" bIns="0" anchor="ctr"/>
          <a:lstStyle/>
          <a:p>
            <a:pPr algn="ctr"/>
            <a:endParaRPr kumimoji="1" lang="en-GB" sz="1000">
              <a:solidFill>
                <a:srgbClr val="000000"/>
              </a:solidFill>
              <a:cs typeface="Arial" charset="0"/>
            </a:endParaRPr>
          </a:p>
        </p:txBody>
      </p:sp>
      <p:sp>
        <p:nvSpPr>
          <p:cNvPr id="3077" name="Freeform 14"/>
          <p:cNvSpPr>
            <a:spLocks/>
          </p:cNvSpPr>
          <p:nvPr/>
        </p:nvSpPr>
        <p:spPr bwMode="gray">
          <a:xfrm rot="10800000" flipV="1">
            <a:off x="301625" y="3624263"/>
            <a:ext cx="4210050" cy="1800225"/>
          </a:xfrm>
          <a:custGeom>
            <a:avLst/>
            <a:gdLst>
              <a:gd name="T0" fmla="*/ 0 w 2651"/>
              <a:gd name="T1" fmla="*/ 436 h 2064"/>
              <a:gd name="T2" fmla="*/ 4 w 2651"/>
              <a:gd name="T3" fmla="*/ 0 h 2064"/>
              <a:gd name="T4" fmla="*/ 2651 w 2651"/>
              <a:gd name="T5" fmla="*/ 0 h 2064"/>
              <a:gd name="T6" fmla="*/ 2651 w 2651"/>
              <a:gd name="T7" fmla="*/ 2064 h 2064"/>
              <a:gd name="T8" fmla="*/ 4 w 2651"/>
              <a:gd name="T9" fmla="*/ 2064 h 2064"/>
              <a:gd name="T10" fmla="*/ 0 w 2651"/>
              <a:gd name="T11" fmla="*/ 1654 h 2064"/>
              <a:gd name="T12" fmla="*/ 0 60000 65536"/>
              <a:gd name="T13" fmla="*/ 0 60000 65536"/>
              <a:gd name="T14" fmla="*/ 0 60000 65536"/>
              <a:gd name="T15" fmla="*/ 0 60000 65536"/>
              <a:gd name="T16" fmla="*/ 0 60000 65536"/>
              <a:gd name="T17" fmla="*/ 0 60000 65536"/>
              <a:gd name="T18" fmla="*/ 0 w 2651"/>
              <a:gd name="T19" fmla="*/ 0 h 2064"/>
              <a:gd name="T20" fmla="*/ 2651 w 2651"/>
              <a:gd name="T21" fmla="*/ 2064 h 2064"/>
            </a:gdLst>
            <a:ahLst/>
            <a:cxnLst>
              <a:cxn ang="T12">
                <a:pos x="T0" y="T1"/>
              </a:cxn>
              <a:cxn ang="T13">
                <a:pos x="T2" y="T3"/>
              </a:cxn>
              <a:cxn ang="T14">
                <a:pos x="T4" y="T5"/>
              </a:cxn>
              <a:cxn ang="T15">
                <a:pos x="T6" y="T7"/>
              </a:cxn>
              <a:cxn ang="T16">
                <a:pos x="T8" y="T9"/>
              </a:cxn>
              <a:cxn ang="T17">
                <a:pos x="T10" y="T11"/>
              </a:cxn>
            </a:cxnLst>
            <a:rect l="T18" t="T19" r="T20" b="T21"/>
            <a:pathLst>
              <a:path w="2651" h="2064">
                <a:moveTo>
                  <a:pt x="0" y="436"/>
                </a:moveTo>
                <a:lnTo>
                  <a:pt x="4" y="0"/>
                </a:lnTo>
                <a:lnTo>
                  <a:pt x="2651" y="0"/>
                </a:lnTo>
                <a:lnTo>
                  <a:pt x="2651" y="2064"/>
                </a:lnTo>
                <a:lnTo>
                  <a:pt x="4" y="2064"/>
                </a:lnTo>
                <a:lnTo>
                  <a:pt x="0" y="1654"/>
                </a:lnTo>
              </a:path>
            </a:pathLst>
          </a:custGeom>
          <a:solidFill>
            <a:schemeClr val="accent1">
              <a:lumMod val="40000"/>
              <a:lumOff val="60000"/>
            </a:schemeClr>
          </a:solidFill>
          <a:ln w="6350">
            <a:noFill/>
            <a:round/>
            <a:headEnd/>
            <a:tailEnd/>
          </a:ln>
        </p:spPr>
        <p:txBody>
          <a:bodyPr wrap="none" lIns="0" tIns="0" rIns="0" bIns="0" anchor="ctr"/>
          <a:lstStyle/>
          <a:p>
            <a:pPr algn="ctr"/>
            <a:endParaRPr kumimoji="1" lang="en-GB" sz="1000">
              <a:solidFill>
                <a:srgbClr val="000000"/>
              </a:solidFill>
              <a:cs typeface="Arial" charset="0"/>
            </a:endParaRPr>
          </a:p>
        </p:txBody>
      </p:sp>
      <p:sp>
        <p:nvSpPr>
          <p:cNvPr id="3078" name="Freeform 11"/>
          <p:cNvSpPr>
            <a:spLocks/>
          </p:cNvSpPr>
          <p:nvPr/>
        </p:nvSpPr>
        <p:spPr bwMode="gray">
          <a:xfrm>
            <a:off x="4611688" y="1722438"/>
            <a:ext cx="4210050" cy="1800225"/>
          </a:xfrm>
          <a:custGeom>
            <a:avLst/>
            <a:gdLst>
              <a:gd name="T0" fmla="*/ 0 w 2651"/>
              <a:gd name="T1" fmla="*/ 436 h 2064"/>
              <a:gd name="T2" fmla="*/ 4 w 2651"/>
              <a:gd name="T3" fmla="*/ 0 h 2064"/>
              <a:gd name="T4" fmla="*/ 2651 w 2651"/>
              <a:gd name="T5" fmla="*/ 0 h 2064"/>
              <a:gd name="T6" fmla="*/ 2651 w 2651"/>
              <a:gd name="T7" fmla="*/ 2064 h 2064"/>
              <a:gd name="T8" fmla="*/ 4 w 2651"/>
              <a:gd name="T9" fmla="*/ 2064 h 2064"/>
              <a:gd name="T10" fmla="*/ 0 w 2651"/>
              <a:gd name="T11" fmla="*/ 1654 h 2064"/>
              <a:gd name="T12" fmla="*/ 0 60000 65536"/>
              <a:gd name="T13" fmla="*/ 0 60000 65536"/>
              <a:gd name="T14" fmla="*/ 0 60000 65536"/>
              <a:gd name="T15" fmla="*/ 0 60000 65536"/>
              <a:gd name="T16" fmla="*/ 0 60000 65536"/>
              <a:gd name="T17" fmla="*/ 0 60000 65536"/>
              <a:gd name="T18" fmla="*/ 0 w 2651"/>
              <a:gd name="T19" fmla="*/ 0 h 2064"/>
              <a:gd name="T20" fmla="*/ 2651 w 2651"/>
              <a:gd name="T21" fmla="*/ 2064 h 2064"/>
            </a:gdLst>
            <a:ahLst/>
            <a:cxnLst>
              <a:cxn ang="T12">
                <a:pos x="T0" y="T1"/>
              </a:cxn>
              <a:cxn ang="T13">
                <a:pos x="T2" y="T3"/>
              </a:cxn>
              <a:cxn ang="T14">
                <a:pos x="T4" y="T5"/>
              </a:cxn>
              <a:cxn ang="T15">
                <a:pos x="T6" y="T7"/>
              </a:cxn>
              <a:cxn ang="T16">
                <a:pos x="T8" y="T9"/>
              </a:cxn>
              <a:cxn ang="T17">
                <a:pos x="T10" y="T11"/>
              </a:cxn>
            </a:cxnLst>
            <a:rect l="T18" t="T19" r="T20" b="T21"/>
            <a:pathLst>
              <a:path w="2651" h="2064">
                <a:moveTo>
                  <a:pt x="0" y="436"/>
                </a:moveTo>
                <a:lnTo>
                  <a:pt x="4" y="0"/>
                </a:lnTo>
                <a:lnTo>
                  <a:pt x="2651" y="0"/>
                </a:lnTo>
                <a:lnTo>
                  <a:pt x="2651" y="2064"/>
                </a:lnTo>
                <a:lnTo>
                  <a:pt x="4" y="2064"/>
                </a:lnTo>
                <a:lnTo>
                  <a:pt x="0" y="1654"/>
                </a:lnTo>
              </a:path>
            </a:pathLst>
          </a:custGeom>
          <a:solidFill>
            <a:schemeClr val="accent1">
              <a:lumMod val="40000"/>
              <a:lumOff val="60000"/>
            </a:schemeClr>
          </a:solidFill>
          <a:ln w="6350">
            <a:noFill/>
            <a:round/>
            <a:headEnd/>
            <a:tailEnd/>
          </a:ln>
        </p:spPr>
        <p:txBody>
          <a:bodyPr wrap="none" lIns="0" tIns="0" rIns="0" bIns="0" anchor="ctr"/>
          <a:lstStyle/>
          <a:p>
            <a:pPr algn="ctr"/>
            <a:endParaRPr kumimoji="1" lang="en-GB" sz="1000">
              <a:solidFill>
                <a:srgbClr val="000000"/>
              </a:solidFill>
              <a:cs typeface="Arial" charset="0"/>
            </a:endParaRPr>
          </a:p>
        </p:txBody>
      </p:sp>
      <p:sp>
        <p:nvSpPr>
          <p:cNvPr id="3079" name="Freeform 14"/>
          <p:cNvSpPr>
            <a:spLocks/>
          </p:cNvSpPr>
          <p:nvPr/>
        </p:nvSpPr>
        <p:spPr bwMode="gray">
          <a:xfrm rot="10800000" flipV="1">
            <a:off x="300038" y="1722438"/>
            <a:ext cx="4210050" cy="1800225"/>
          </a:xfrm>
          <a:custGeom>
            <a:avLst/>
            <a:gdLst>
              <a:gd name="T0" fmla="*/ 0 w 2651"/>
              <a:gd name="T1" fmla="*/ 436 h 2064"/>
              <a:gd name="T2" fmla="*/ 4 w 2651"/>
              <a:gd name="T3" fmla="*/ 0 h 2064"/>
              <a:gd name="T4" fmla="*/ 2651 w 2651"/>
              <a:gd name="T5" fmla="*/ 0 h 2064"/>
              <a:gd name="T6" fmla="*/ 2651 w 2651"/>
              <a:gd name="T7" fmla="*/ 2064 h 2064"/>
              <a:gd name="T8" fmla="*/ 4 w 2651"/>
              <a:gd name="T9" fmla="*/ 2064 h 2064"/>
              <a:gd name="T10" fmla="*/ 0 w 2651"/>
              <a:gd name="T11" fmla="*/ 1654 h 2064"/>
              <a:gd name="T12" fmla="*/ 0 60000 65536"/>
              <a:gd name="T13" fmla="*/ 0 60000 65536"/>
              <a:gd name="T14" fmla="*/ 0 60000 65536"/>
              <a:gd name="T15" fmla="*/ 0 60000 65536"/>
              <a:gd name="T16" fmla="*/ 0 60000 65536"/>
              <a:gd name="T17" fmla="*/ 0 60000 65536"/>
              <a:gd name="T18" fmla="*/ 0 w 2651"/>
              <a:gd name="T19" fmla="*/ 0 h 2064"/>
              <a:gd name="T20" fmla="*/ 2651 w 2651"/>
              <a:gd name="T21" fmla="*/ 2064 h 2064"/>
            </a:gdLst>
            <a:ahLst/>
            <a:cxnLst>
              <a:cxn ang="T12">
                <a:pos x="T0" y="T1"/>
              </a:cxn>
              <a:cxn ang="T13">
                <a:pos x="T2" y="T3"/>
              </a:cxn>
              <a:cxn ang="T14">
                <a:pos x="T4" y="T5"/>
              </a:cxn>
              <a:cxn ang="T15">
                <a:pos x="T6" y="T7"/>
              </a:cxn>
              <a:cxn ang="T16">
                <a:pos x="T8" y="T9"/>
              </a:cxn>
              <a:cxn ang="T17">
                <a:pos x="T10" y="T11"/>
              </a:cxn>
            </a:cxnLst>
            <a:rect l="T18" t="T19" r="T20" b="T21"/>
            <a:pathLst>
              <a:path w="2651" h="2064">
                <a:moveTo>
                  <a:pt x="0" y="436"/>
                </a:moveTo>
                <a:lnTo>
                  <a:pt x="4" y="0"/>
                </a:lnTo>
                <a:lnTo>
                  <a:pt x="2651" y="0"/>
                </a:lnTo>
                <a:lnTo>
                  <a:pt x="2651" y="2064"/>
                </a:lnTo>
                <a:lnTo>
                  <a:pt x="4" y="2064"/>
                </a:lnTo>
                <a:lnTo>
                  <a:pt x="0" y="1654"/>
                </a:lnTo>
              </a:path>
            </a:pathLst>
          </a:custGeom>
          <a:solidFill>
            <a:schemeClr val="accent1">
              <a:lumMod val="40000"/>
              <a:lumOff val="60000"/>
            </a:schemeClr>
          </a:solidFill>
          <a:ln w="6350">
            <a:noFill/>
            <a:round/>
            <a:headEnd/>
            <a:tailEnd/>
          </a:ln>
        </p:spPr>
        <p:txBody>
          <a:bodyPr wrap="none" lIns="0" tIns="0" rIns="0" bIns="0" anchor="ctr"/>
          <a:lstStyle/>
          <a:p>
            <a:pPr algn="ctr"/>
            <a:endParaRPr kumimoji="1" lang="en-GB" sz="1000">
              <a:solidFill>
                <a:srgbClr val="000000"/>
              </a:solidFill>
              <a:cs typeface="Arial" charset="0"/>
            </a:endParaRPr>
          </a:p>
        </p:txBody>
      </p:sp>
      <p:grpSp>
        <p:nvGrpSpPr>
          <p:cNvPr id="3080" name="Group 8"/>
          <p:cNvGrpSpPr>
            <a:grpSpLocks/>
          </p:cNvGrpSpPr>
          <p:nvPr/>
        </p:nvGrpSpPr>
        <p:grpSpPr bwMode="auto">
          <a:xfrm>
            <a:off x="309563" y="1608138"/>
            <a:ext cx="8512175" cy="419100"/>
            <a:chOff x="231" y="1013"/>
            <a:chExt cx="5362" cy="264"/>
          </a:xfrm>
          <a:solidFill>
            <a:schemeClr val="accent3"/>
          </a:solidFill>
        </p:grpSpPr>
        <p:sp>
          <p:nvSpPr>
            <p:cNvPr id="2" name="Rectangle 5"/>
            <p:cNvSpPr>
              <a:spLocks noChangeArrowheads="1"/>
            </p:cNvSpPr>
            <p:nvPr/>
          </p:nvSpPr>
          <p:spPr bwMode="gray">
            <a:xfrm>
              <a:off x="231" y="1013"/>
              <a:ext cx="2652" cy="264"/>
            </a:xfrm>
            <a:prstGeom prst="rect">
              <a:avLst/>
            </a:prstGeom>
            <a:grpFill/>
            <a:ln w="12700">
              <a:noFill/>
              <a:miter lim="800000"/>
              <a:headEnd/>
              <a:tailEnd/>
            </a:ln>
            <a:effectLst/>
          </p:spPr>
          <p:txBody>
            <a:bodyPr lIns="0" tIns="0" rIns="0" bIns="0" anchor="ctr"/>
            <a:lstStyle/>
            <a:p>
              <a:pPr algn="ctr"/>
              <a:r>
                <a:rPr kumimoji="1" lang="en-GB" sz="1400" dirty="0">
                  <a:solidFill>
                    <a:schemeClr val="bg1"/>
                  </a:solidFill>
                </a:rPr>
                <a:t>S</a:t>
              </a:r>
              <a:r>
                <a:rPr kumimoji="1" lang="en-GB" sz="1400" dirty="0" smtClean="0">
                  <a:solidFill>
                    <a:schemeClr val="bg1"/>
                  </a:solidFill>
                </a:rPr>
                <a:t>ocial media snapshot &amp; assets</a:t>
              </a:r>
              <a:endParaRPr kumimoji="1" lang="en-GB" sz="1400" b="1" dirty="0">
                <a:solidFill>
                  <a:schemeClr val="bg1"/>
                </a:solidFill>
              </a:endParaRPr>
            </a:p>
          </p:txBody>
        </p:sp>
        <p:sp>
          <p:nvSpPr>
            <p:cNvPr id="3" name="Rectangle 6"/>
            <p:cNvSpPr>
              <a:spLocks noChangeArrowheads="1"/>
            </p:cNvSpPr>
            <p:nvPr/>
          </p:nvSpPr>
          <p:spPr bwMode="gray">
            <a:xfrm>
              <a:off x="2941" y="1013"/>
              <a:ext cx="2652" cy="264"/>
            </a:xfrm>
            <a:prstGeom prst="rect">
              <a:avLst/>
            </a:prstGeom>
            <a:grpFill/>
            <a:ln w="12700">
              <a:noFill/>
              <a:miter lim="800000"/>
              <a:headEnd/>
              <a:tailEnd/>
            </a:ln>
            <a:effectLst/>
          </p:spPr>
          <p:txBody>
            <a:bodyPr lIns="0" tIns="0" rIns="0" bIns="0" anchor="ctr"/>
            <a:lstStyle/>
            <a:p>
              <a:pPr marL="536575" algn="ctr">
                <a:tabLst>
                  <a:tab pos="4124325" algn="l"/>
                </a:tabLst>
              </a:pPr>
              <a:r>
                <a:rPr kumimoji="1" lang="en-GB" sz="1400" dirty="0" smtClean="0">
                  <a:solidFill>
                    <a:schemeClr val="bg1"/>
                  </a:solidFill>
                  <a:cs typeface="Arial" charset="0"/>
                </a:rPr>
                <a:t>Context, strategy &amp; target groups</a:t>
              </a:r>
              <a:endParaRPr kumimoji="1" lang="en-GB" sz="1400" dirty="0">
                <a:solidFill>
                  <a:schemeClr val="bg1"/>
                </a:solidFill>
                <a:cs typeface="Arial" charset="0"/>
              </a:endParaRPr>
            </a:p>
          </p:txBody>
        </p:sp>
      </p:grpSp>
      <p:grpSp>
        <p:nvGrpSpPr>
          <p:cNvPr id="3083" name="Group 11"/>
          <p:cNvGrpSpPr>
            <a:grpSpLocks/>
          </p:cNvGrpSpPr>
          <p:nvPr/>
        </p:nvGrpSpPr>
        <p:grpSpPr bwMode="auto">
          <a:xfrm>
            <a:off x="309563" y="5110163"/>
            <a:ext cx="8512175" cy="419100"/>
            <a:chOff x="231" y="1013"/>
            <a:chExt cx="5362" cy="264"/>
          </a:xfrm>
          <a:solidFill>
            <a:schemeClr val="accent3"/>
          </a:solidFill>
        </p:grpSpPr>
        <p:sp>
          <p:nvSpPr>
            <p:cNvPr id="1957893" name="Rectangle 5"/>
            <p:cNvSpPr>
              <a:spLocks noChangeArrowheads="1"/>
            </p:cNvSpPr>
            <p:nvPr/>
          </p:nvSpPr>
          <p:spPr bwMode="gray">
            <a:xfrm>
              <a:off x="231" y="1013"/>
              <a:ext cx="2652" cy="264"/>
            </a:xfrm>
            <a:prstGeom prst="rect">
              <a:avLst/>
            </a:prstGeom>
            <a:grpFill/>
            <a:ln w="12700">
              <a:noFill/>
              <a:miter lim="800000"/>
              <a:headEnd/>
              <a:tailEnd/>
            </a:ln>
            <a:effectLst/>
          </p:spPr>
          <p:txBody>
            <a:bodyPr lIns="0" tIns="0" rIns="0" bIns="0" anchor="ctr"/>
            <a:lstStyle/>
            <a:p>
              <a:pPr algn="ctr"/>
              <a:r>
                <a:rPr kumimoji="1" lang="en-GB" sz="1400" dirty="0" smtClean="0">
                  <a:solidFill>
                    <a:schemeClr val="bg1"/>
                  </a:solidFill>
                  <a:cs typeface="Arial" charset="0"/>
                </a:rPr>
                <a:t>Implementation and use</a:t>
              </a:r>
              <a:endParaRPr kumimoji="1" lang="en-GB" sz="1400" dirty="0">
                <a:solidFill>
                  <a:schemeClr val="bg1"/>
                </a:solidFill>
                <a:cs typeface="Arial" charset="0"/>
              </a:endParaRPr>
            </a:p>
          </p:txBody>
        </p:sp>
        <p:sp>
          <p:nvSpPr>
            <p:cNvPr id="1957894" name="Rectangle 6"/>
            <p:cNvSpPr>
              <a:spLocks noChangeArrowheads="1"/>
            </p:cNvSpPr>
            <p:nvPr/>
          </p:nvSpPr>
          <p:spPr bwMode="gray">
            <a:xfrm>
              <a:off x="2941" y="1013"/>
              <a:ext cx="2652" cy="264"/>
            </a:xfrm>
            <a:prstGeom prst="rect">
              <a:avLst/>
            </a:prstGeom>
            <a:solidFill>
              <a:schemeClr val="accent1"/>
            </a:solidFill>
            <a:ln w="12700">
              <a:noFill/>
              <a:miter lim="800000"/>
              <a:headEnd/>
              <a:tailEnd/>
            </a:ln>
            <a:effectLst/>
          </p:spPr>
          <p:txBody>
            <a:bodyPr lIns="0" tIns="0" rIns="0" bIns="0" anchor="ctr"/>
            <a:lstStyle/>
            <a:p>
              <a:pPr marL="447675" algn="ctr"/>
              <a:r>
                <a:rPr kumimoji="1" lang="en-GB" sz="1400" dirty="0" smtClean="0">
                  <a:solidFill>
                    <a:schemeClr val="bg1"/>
                  </a:solidFill>
                  <a:cs typeface="Arial" charset="0"/>
                </a:rPr>
                <a:t>Comprehensive analysis of social media  and other research data</a:t>
              </a:r>
              <a:endParaRPr kumimoji="1" lang="en-GB" sz="1400" dirty="0">
                <a:solidFill>
                  <a:schemeClr val="bg1"/>
                </a:solidFill>
                <a:cs typeface="Arial" charset="0"/>
              </a:endParaRPr>
            </a:p>
          </p:txBody>
        </p:sp>
      </p:grpSp>
      <p:sp>
        <p:nvSpPr>
          <p:cNvPr id="3086" name="Rectangle 12"/>
          <p:cNvSpPr>
            <a:spLocks noChangeArrowheads="1"/>
          </p:cNvSpPr>
          <p:nvPr/>
        </p:nvSpPr>
        <p:spPr bwMode="gray">
          <a:xfrm>
            <a:off x="390525" y="1657350"/>
            <a:ext cx="287338" cy="287338"/>
          </a:xfrm>
          <a:prstGeom prst="ellipse">
            <a:avLst/>
          </a:prstGeom>
          <a:solidFill>
            <a:schemeClr val="bg1"/>
          </a:solidFill>
          <a:ln w="6350" algn="ctr">
            <a:noFill/>
            <a:round/>
            <a:headEnd/>
            <a:tailEnd/>
          </a:ln>
          <a:effectLst/>
        </p:spPr>
        <p:txBody>
          <a:bodyPr wrap="none" lIns="0" tIns="0" rIns="0" bIns="0" anchor="ctr"/>
          <a:lstStyle/>
          <a:p>
            <a:pPr algn="ctr"/>
            <a:r>
              <a:rPr kumimoji="1" lang="en-GB" sz="1200" b="1" smtClean="0">
                <a:cs typeface="Arial" charset="0"/>
              </a:rPr>
              <a:t>1</a:t>
            </a:r>
            <a:endParaRPr kumimoji="1" lang="en-GB" sz="1200" b="1">
              <a:cs typeface="Arial" charset="0"/>
            </a:endParaRPr>
          </a:p>
        </p:txBody>
      </p:sp>
      <p:sp>
        <p:nvSpPr>
          <p:cNvPr id="3087" name="Rectangle 16"/>
          <p:cNvSpPr>
            <a:spLocks noChangeArrowheads="1"/>
          </p:cNvSpPr>
          <p:nvPr/>
        </p:nvSpPr>
        <p:spPr bwMode="gray">
          <a:xfrm>
            <a:off x="4689475" y="1657350"/>
            <a:ext cx="287338" cy="287338"/>
          </a:xfrm>
          <a:prstGeom prst="ellipse">
            <a:avLst/>
          </a:prstGeom>
          <a:solidFill>
            <a:schemeClr val="bg1"/>
          </a:solidFill>
          <a:ln w="6350" algn="ctr">
            <a:noFill/>
            <a:round/>
            <a:headEnd/>
            <a:tailEnd/>
          </a:ln>
          <a:effectLst/>
        </p:spPr>
        <p:txBody>
          <a:bodyPr wrap="none" lIns="0" tIns="0" rIns="0" bIns="0" anchor="ctr"/>
          <a:lstStyle/>
          <a:p>
            <a:pPr algn="ctr"/>
            <a:r>
              <a:rPr kumimoji="1" lang="en-GB" sz="1200" b="1" smtClean="0">
                <a:cs typeface="Arial" charset="0"/>
              </a:rPr>
              <a:t>2</a:t>
            </a:r>
            <a:endParaRPr kumimoji="1" lang="en-GB" sz="1200" b="1">
              <a:cs typeface="Arial" charset="0"/>
            </a:endParaRPr>
          </a:p>
        </p:txBody>
      </p:sp>
      <p:sp>
        <p:nvSpPr>
          <p:cNvPr id="3088" name="Rectangle 20"/>
          <p:cNvSpPr>
            <a:spLocks noChangeArrowheads="1"/>
          </p:cNvSpPr>
          <p:nvPr/>
        </p:nvSpPr>
        <p:spPr bwMode="gray">
          <a:xfrm>
            <a:off x="390525" y="5173663"/>
            <a:ext cx="287338" cy="287337"/>
          </a:xfrm>
          <a:prstGeom prst="ellipse">
            <a:avLst/>
          </a:prstGeom>
          <a:solidFill>
            <a:schemeClr val="bg1"/>
          </a:solidFill>
          <a:ln w="6350">
            <a:noFill/>
            <a:round/>
            <a:headEnd/>
            <a:tailEnd/>
          </a:ln>
        </p:spPr>
        <p:txBody>
          <a:bodyPr wrap="none" lIns="0" tIns="0" rIns="0" bIns="0" anchor="ctr"/>
          <a:lstStyle/>
          <a:p>
            <a:pPr algn="ctr"/>
            <a:r>
              <a:rPr kumimoji="1" lang="en-GB" sz="1200" b="1" smtClean="0">
                <a:cs typeface="Arial" charset="0"/>
              </a:rPr>
              <a:t>4</a:t>
            </a:r>
            <a:endParaRPr kumimoji="1" lang="en-GB" sz="1200" b="1">
              <a:cs typeface="Arial" charset="0"/>
            </a:endParaRPr>
          </a:p>
        </p:txBody>
      </p:sp>
      <p:sp>
        <p:nvSpPr>
          <p:cNvPr id="3089" name="Rectangle 24"/>
          <p:cNvSpPr>
            <a:spLocks noChangeArrowheads="1"/>
          </p:cNvSpPr>
          <p:nvPr/>
        </p:nvSpPr>
        <p:spPr bwMode="gray">
          <a:xfrm>
            <a:off x="4689475" y="5173663"/>
            <a:ext cx="287338" cy="287337"/>
          </a:xfrm>
          <a:prstGeom prst="ellipse">
            <a:avLst/>
          </a:prstGeom>
          <a:solidFill>
            <a:schemeClr val="bg1"/>
          </a:solidFill>
          <a:ln w="6350" algn="ctr">
            <a:noFill/>
            <a:round/>
            <a:headEnd/>
            <a:tailEnd/>
          </a:ln>
          <a:effectLst/>
        </p:spPr>
        <p:txBody>
          <a:bodyPr wrap="none" lIns="0" tIns="0" rIns="0" bIns="0" anchor="ctr"/>
          <a:lstStyle/>
          <a:p>
            <a:pPr algn="ctr"/>
            <a:r>
              <a:rPr kumimoji="1" lang="en-GB" sz="1200" b="1" smtClean="0">
                <a:cs typeface="Arial" charset="0"/>
              </a:rPr>
              <a:t>3</a:t>
            </a:r>
            <a:endParaRPr kumimoji="1" lang="en-GB" sz="1200" b="1">
              <a:cs typeface="Arial" charset="0"/>
            </a:endParaRPr>
          </a:p>
        </p:txBody>
      </p:sp>
      <p:sp>
        <p:nvSpPr>
          <p:cNvPr id="1957891" name="Oval 3"/>
          <p:cNvSpPr>
            <a:spLocks noChangeArrowheads="1"/>
          </p:cNvSpPr>
          <p:nvPr/>
        </p:nvSpPr>
        <p:spPr bwMode="gray">
          <a:xfrm>
            <a:off x="3659188" y="2671763"/>
            <a:ext cx="1803400" cy="1803400"/>
          </a:xfrm>
          <a:prstGeom prst="ellipse">
            <a:avLst/>
          </a:prstGeom>
          <a:solidFill>
            <a:schemeClr val="bg2"/>
          </a:solidFill>
          <a:ln w="101600">
            <a:solidFill>
              <a:schemeClr val="bg1"/>
            </a:solidFill>
            <a:round/>
            <a:headEnd/>
            <a:tailEnd/>
          </a:ln>
          <a:effectLst/>
        </p:spPr>
        <p:txBody>
          <a:bodyPr lIns="0" tIns="0" rIns="0" bIns="0" anchor="ctr"/>
          <a:lstStyle/>
          <a:p>
            <a:pPr algn="ctr"/>
            <a:r>
              <a:rPr kumimoji="1" lang="en-GB" sz="1400" dirty="0" smtClean="0">
                <a:solidFill>
                  <a:schemeClr val="bg1"/>
                </a:solidFill>
                <a:cs typeface="Arial" charset="0"/>
              </a:rPr>
              <a:t>Social Media Optimisation</a:t>
            </a:r>
            <a:endParaRPr kumimoji="1" lang="en-GB" sz="1400" dirty="0">
              <a:solidFill>
                <a:schemeClr val="bg1"/>
              </a:solidFill>
              <a:cs typeface="Arial" charset="0"/>
            </a:endParaRPr>
          </a:p>
        </p:txBody>
      </p:sp>
      <p:sp>
        <p:nvSpPr>
          <p:cNvPr id="3092" name="Rectangle 20"/>
          <p:cNvSpPr>
            <a:spLocks noChangeArrowheads="1"/>
          </p:cNvSpPr>
          <p:nvPr/>
        </p:nvSpPr>
        <p:spPr bwMode="gray">
          <a:xfrm>
            <a:off x="430213" y="2132013"/>
            <a:ext cx="3380863" cy="1346200"/>
          </a:xfrm>
          <a:prstGeom prst="rect">
            <a:avLst/>
          </a:prstGeom>
          <a:noFill/>
          <a:ln w="9525" algn="ctr">
            <a:noFill/>
            <a:miter lim="800000"/>
            <a:headEnd/>
            <a:tailEnd/>
          </a:ln>
          <a:effectLst/>
        </p:spPr>
        <p:txBody>
          <a:bodyPr lIns="0" tIns="0" rIns="0" bIns="0"/>
          <a:lstStyle/>
          <a:p>
            <a:pPr marL="171450" indent="-171450">
              <a:buFont typeface="Arial" pitchFamily="34" charset="0"/>
              <a:buChar char="•"/>
            </a:pPr>
            <a:r>
              <a:rPr lang="en-GB" sz="1200" dirty="0" smtClean="0"/>
              <a:t>Volume, places and type of </a:t>
            </a:r>
            <a:r>
              <a:rPr lang="en-GB" sz="1200" dirty="0" err="1" smtClean="0"/>
              <a:t>ongoing</a:t>
            </a:r>
            <a:r>
              <a:rPr lang="en-GB" sz="1200" dirty="0" smtClean="0"/>
              <a:t> social media discussion about category, product or brand</a:t>
            </a:r>
          </a:p>
          <a:p>
            <a:pPr marL="171450" indent="-171450">
              <a:buFont typeface="Arial" pitchFamily="34" charset="0"/>
              <a:buChar char="•"/>
            </a:pPr>
            <a:r>
              <a:rPr lang="en-GB" sz="1200" dirty="0" smtClean="0"/>
              <a:t>Existing social media assets</a:t>
            </a:r>
          </a:p>
          <a:p>
            <a:pPr marL="171450" indent="-171450">
              <a:buFont typeface="Arial" pitchFamily="34" charset="0"/>
              <a:buChar char="•"/>
            </a:pPr>
            <a:r>
              <a:rPr lang="en-GB" sz="1200" dirty="0" smtClean="0"/>
              <a:t>Internal media maturity</a:t>
            </a:r>
          </a:p>
          <a:p>
            <a:pPr marL="171450" indent="-171450">
              <a:buFont typeface="Arial" pitchFamily="34" charset="0"/>
              <a:buChar char="•"/>
            </a:pPr>
            <a:r>
              <a:rPr lang="en-GB" sz="1200" dirty="0" smtClean="0"/>
              <a:t>Guidelines</a:t>
            </a:r>
            <a:endParaRPr lang="en-GB" sz="1200" dirty="0"/>
          </a:p>
        </p:txBody>
      </p:sp>
      <p:sp>
        <p:nvSpPr>
          <p:cNvPr id="3093" name="Rectangle 21"/>
          <p:cNvSpPr>
            <a:spLocks noChangeArrowheads="1"/>
          </p:cNvSpPr>
          <p:nvPr/>
        </p:nvSpPr>
        <p:spPr bwMode="gray">
          <a:xfrm>
            <a:off x="430213" y="3733800"/>
            <a:ext cx="3073400" cy="1346200"/>
          </a:xfrm>
          <a:prstGeom prst="rect">
            <a:avLst/>
          </a:prstGeom>
          <a:noFill/>
          <a:ln w="9525" algn="ctr">
            <a:noFill/>
            <a:miter lim="800000"/>
            <a:headEnd/>
            <a:tailEnd/>
          </a:ln>
          <a:effectLst/>
        </p:spPr>
        <p:txBody>
          <a:bodyPr lIns="0" tIns="0" rIns="0" bIns="0"/>
          <a:lstStyle/>
          <a:p>
            <a:endParaRPr lang="en-GB" sz="1200"/>
          </a:p>
        </p:txBody>
      </p:sp>
      <p:sp>
        <p:nvSpPr>
          <p:cNvPr id="3094" name="Rectangle 22"/>
          <p:cNvSpPr>
            <a:spLocks noChangeArrowheads="1"/>
          </p:cNvSpPr>
          <p:nvPr/>
        </p:nvSpPr>
        <p:spPr bwMode="gray">
          <a:xfrm>
            <a:off x="5938039" y="2132013"/>
            <a:ext cx="2738417" cy="1346200"/>
          </a:xfrm>
          <a:prstGeom prst="rect">
            <a:avLst/>
          </a:prstGeom>
          <a:noFill/>
          <a:ln w="9525" algn="ctr">
            <a:noFill/>
            <a:miter lim="800000"/>
            <a:headEnd/>
            <a:tailEnd/>
          </a:ln>
          <a:effectLst/>
        </p:spPr>
        <p:txBody>
          <a:bodyPr lIns="0" tIns="0" rIns="0" bIns="0"/>
          <a:lstStyle/>
          <a:p>
            <a:pPr marL="171450" indent="-171450">
              <a:buFont typeface="Arial" pitchFamily="34" charset="0"/>
              <a:buChar char="•"/>
            </a:pPr>
            <a:r>
              <a:rPr lang="en-GB" sz="1200" dirty="0" smtClean="0"/>
              <a:t>Which departments are engaged in Social media</a:t>
            </a:r>
          </a:p>
          <a:p>
            <a:pPr marL="171450" indent="-171450">
              <a:buFont typeface="Arial" pitchFamily="34" charset="0"/>
              <a:buChar char="•"/>
            </a:pPr>
            <a:r>
              <a:rPr lang="en-GB" sz="1200" dirty="0" smtClean="0"/>
              <a:t>Target groups (which proportion of clients can and shall be reached)</a:t>
            </a:r>
          </a:p>
          <a:p>
            <a:pPr marL="171450" indent="-171450">
              <a:buFont typeface="Arial" pitchFamily="34" charset="0"/>
              <a:buChar char="•"/>
            </a:pPr>
            <a:r>
              <a:rPr lang="en-GB" sz="1200" dirty="0"/>
              <a:t>Social media </a:t>
            </a:r>
            <a:r>
              <a:rPr lang="en-GB" sz="1200" dirty="0" smtClean="0"/>
              <a:t>objectives, definition of KPIs</a:t>
            </a:r>
            <a:endParaRPr lang="en-GB" sz="1200" dirty="0"/>
          </a:p>
          <a:p>
            <a:endParaRPr lang="en-GB" sz="1200" dirty="0" smtClean="0"/>
          </a:p>
        </p:txBody>
      </p:sp>
      <p:sp>
        <p:nvSpPr>
          <p:cNvPr id="26" name="Gebogener Pfeil 25"/>
          <p:cNvSpPr/>
          <p:nvPr/>
        </p:nvSpPr>
        <p:spPr>
          <a:xfrm>
            <a:off x="4268216" y="2865273"/>
            <a:ext cx="607568" cy="528320"/>
          </a:xfrm>
          <a:prstGeom prst="circularArrow">
            <a:avLst/>
          </a:prstGeom>
        </p:spPr>
        <p:style>
          <a:lnRef idx="2">
            <a:schemeClr val="lt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Gebogener Pfeil 26"/>
          <p:cNvSpPr/>
          <p:nvPr/>
        </p:nvSpPr>
        <p:spPr>
          <a:xfrm rot="10800000">
            <a:off x="4268216" y="3747217"/>
            <a:ext cx="607568" cy="528320"/>
          </a:xfrm>
          <a:prstGeom prst="circularArrow">
            <a:avLst/>
          </a:prstGeom>
        </p:spPr>
        <p:style>
          <a:lnRef idx="2">
            <a:schemeClr val="lt1">
              <a:hueOff val="0"/>
              <a:satOff val="0"/>
              <a:lumOff val="0"/>
              <a:alphaOff val="0"/>
            </a:schemeClr>
          </a:lnRef>
          <a:fillRef idx="1">
            <a:schemeClr val="accent2">
              <a:tint val="55000"/>
              <a:hueOff val="0"/>
              <a:satOff val="0"/>
              <a:lumOff val="0"/>
              <a:alphaOff val="0"/>
            </a:schemeClr>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Rectangle 23"/>
          <p:cNvSpPr>
            <a:spLocks noChangeArrowheads="1"/>
          </p:cNvSpPr>
          <p:nvPr/>
        </p:nvSpPr>
        <p:spPr bwMode="gray">
          <a:xfrm>
            <a:off x="433625" y="3732200"/>
            <a:ext cx="3225563" cy="1346200"/>
          </a:xfrm>
          <a:prstGeom prst="rect">
            <a:avLst/>
          </a:prstGeom>
          <a:noFill/>
          <a:ln w="9525" algn="ctr">
            <a:noFill/>
            <a:miter lim="800000"/>
            <a:headEnd/>
            <a:tailEnd/>
          </a:ln>
          <a:effectLst/>
        </p:spPr>
        <p:txBody>
          <a:bodyPr lIns="0" tIns="0" rIns="0" bIns="0"/>
          <a:lstStyle/>
          <a:p>
            <a:pPr marL="171450" indent="-171450">
              <a:buFont typeface="Arial" pitchFamily="34" charset="0"/>
              <a:buChar char="•"/>
            </a:pPr>
            <a:r>
              <a:rPr lang="en-GB" sz="1200" dirty="0" smtClean="0"/>
              <a:t>Development/adjustment of </a:t>
            </a:r>
            <a:br>
              <a:rPr lang="en-GB" sz="1200" dirty="0" smtClean="0"/>
            </a:br>
            <a:r>
              <a:rPr lang="en-GB" sz="1200" dirty="0" smtClean="0"/>
              <a:t>Social Media strategy</a:t>
            </a:r>
          </a:p>
          <a:p>
            <a:pPr marL="171450" indent="-171450">
              <a:buFont typeface="Arial" pitchFamily="34" charset="0"/>
              <a:buChar char="•"/>
            </a:pPr>
            <a:r>
              <a:rPr lang="en-GB" sz="1200" dirty="0" smtClean="0"/>
              <a:t>Check to what extent objectives </a:t>
            </a:r>
            <a:br>
              <a:rPr lang="en-GB" sz="1200" dirty="0" smtClean="0"/>
            </a:br>
            <a:r>
              <a:rPr lang="en-GB" sz="1200" dirty="0" smtClean="0"/>
              <a:t>have been achieved (including all departments involved)</a:t>
            </a:r>
            <a:endParaRPr lang="en-GB" sz="1200" dirty="0"/>
          </a:p>
        </p:txBody>
      </p:sp>
      <p:sp>
        <p:nvSpPr>
          <p:cNvPr id="30" name="Rectangle 21"/>
          <p:cNvSpPr>
            <a:spLocks noChangeArrowheads="1"/>
          </p:cNvSpPr>
          <p:nvPr/>
        </p:nvSpPr>
        <p:spPr bwMode="gray">
          <a:xfrm>
            <a:off x="5938039" y="3735368"/>
            <a:ext cx="2738417" cy="1346200"/>
          </a:xfrm>
          <a:prstGeom prst="rect">
            <a:avLst/>
          </a:prstGeom>
          <a:noFill/>
          <a:ln w="9525" algn="ctr">
            <a:noFill/>
            <a:miter lim="800000"/>
            <a:headEnd/>
            <a:tailEnd/>
          </a:ln>
          <a:effectLst/>
        </p:spPr>
        <p:txBody>
          <a:bodyPr lIns="0" tIns="0" rIns="0" bIns="0"/>
          <a:lstStyle/>
          <a:p>
            <a:pPr marL="171450" indent="-171450">
              <a:buFont typeface="Arial" pitchFamily="34" charset="0"/>
              <a:buChar char="•"/>
            </a:pPr>
            <a:r>
              <a:rPr lang="en-GB" sz="1200" dirty="0" smtClean="0"/>
              <a:t>Social Media Insights - snapshot or continuous tracking</a:t>
            </a:r>
          </a:p>
          <a:p>
            <a:pPr marL="171450" indent="-171450">
              <a:buFont typeface="Arial" pitchFamily="34" charset="0"/>
              <a:buChar char="•"/>
            </a:pPr>
            <a:r>
              <a:rPr lang="en-GB" sz="1200" dirty="0" smtClean="0"/>
              <a:t>Link of Social Media data and other available market research insights</a:t>
            </a:r>
          </a:p>
          <a:p>
            <a:pPr marL="171450" indent="-171450">
              <a:buFont typeface="Arial" pitchFamily="34" charset="0"/>
              <a:buChar char="•"/>
            </a:pPr>
            <a:r>
              <a:rPr lang="en-GB" sz="1200" dirty="0" smtClean="0"/>
              <a:t>Check of performance on KPIs</a:t>
            </a:r>
          </a:p>
        </p:txBody>
      </p:sp>
      <p:grpSp>
        <p:nvGrpSpPr>
          <p:cNvPr id="32" name="Gruppieren 31"/>
          <p:cNvGrpSpPr/>
          <p:nvPr/>
        </p:nvGrpSpPr>
        <p:grpSpPr>
          <a:xfrm>
            <a:off x="5229077" y="2096900"/>
            <a:ext cx="540000" cy="432000"/>
            <a:chOff x="4562386" y="2205225"/>
            <a:chExt cx="540000" cy="432000"/>
          </a:xfrm>
          <a:solidFill>
            <a:schemeClr val="accent3"/>
          </a:solidFill>
        </p:grpSpPr>
        <p:sp>
          <p:nvSpPr>
            <p:cNvPr id="33" name="Freeform 22"/>
            <p:cNvSpPr>
              <a:spLocks/>
            </p:cNvSpPr>
            <p:nvPr/>
          </p:nvSpPr>
          <p:spPr bwMode="auto">
            <a:xfrm>
              <a:off x="4562386" y="2606134"/>
              <a:ext cx="540000" cy="31091"/>
            </a:xfrm>
            <a:custGeom>
              <a:avLst/>
              <a:gdLst>
                <a:gd name="T0" fmla="*/ 217 w 225"/>
                <a:gd name="T1" fmla="*/ 0 h 16"/>
                <a:gd name="T2" fmla="*/ 8 w 225"/>
                <a:gd name="T3" fmla="*/ 0 h 16"/>
                <a:gd name="T4" fmla="*/ 0 w 225"/>
                <a:gd name="T5" fmla="*/ 8 h 16"/>
                <a:gd name="T6" fmla="*/ 8 w 225"/>
                <a:gd name="T7" fmla="*/ 16 h 16"/>
                <a:gd name="T8" fmla="*/ 217 w 225"/>
                <a:gd name="T9" fmla="*/ 16 h 16"/>
                <a:gd name="T10" fmla="*/ 225 w 225"/>
                <a:gd name="T11" fmla="*/ 8 h 16"/>
                <a:gd name="T12" fmla="*/ 217 w 22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25" h="16">
                  <a:moveTo>
                    <a:pt x="217" y="0"/>
                  </a:moveTo>
                  <a:cubicBezTo>
                    <a:pt x="8" y="0"/>
                    <a:pt x="8" y="0"/>
                    <a:pt x="8" y="0"/>
                  </a:cubicBezTo>
                  <a:cubicBezTo>
                    <a:pt x="3" y="0"/>
                    <a:pt x="0" y="4"/>
                    <a:pt x="0" y="8"/>
                  </a:cubicBezTo>
                  <a:cubicBezTo>
                    <a:pt x="0" y="13"/>
                    <a:pt x="3" y="16"/>
                    <a:pt x="8" y="16"/>
                  </a:cubicBezTo>
                  <a:cubicBezTo>
                    <a:pt x="217" y="16"/>
                    <a:pt x="217" y="16"/>
                    <a:pt x="217" y="16"/>
                  </a:cubicBezTo>
                  <a:cubicBezTo>
                    <a:pt x="222" y="16"/>
                    <a:pt x="225" y="13"/>
                    <a:pt x="225" y="8"/>
                  </a:cubicBezTo>
                  <a:cubicBezTo>
                    <a:pt x="225" y="4"/>
                    <a:pt x="222" y="0"/>
                    <a:pt x="21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3"/>
            <p:cNvSpPr>
              <a:spLocks/>
            </p:cNvSpPr>
            <p:nvPr/>
          </p:nvSpPr>
          <p:spPr bwMode="auto">
            <a:xfrm>
              <a:off x="4634520" y="2447407"/>
              <a:ext cx="100185" cy="135000"/>
            </a:xfrm>
            <a:custGeom>
              <a:avLst/>
              <a:gdLst>
                <a:gd name="T0" fmla="*/ 5 w 42"/>
                <a:gd name="T1" fmla="*/ 69 h 69"/>
                <a:gd name="T2" fmla="*/ 37 w 42"/>
                <a:gd name="T3" fmla="*/ 69 h 69"/>
                <a:gd name="T4" fmla="*/ 42 w 42"/>
                <a:gd name="T5" fmla="*/ 64 h 69"/>
                <a:gd name="T6" fmla="*/ 42 w 42"/>
                <a:gd name="T7" fmla="*/ 5 h 69"/>
                <a:gd name="T8" fmla="*/ 37 w 42"/>
                <a:gd name="T9" fmla="*/ 0 h 69"/>
                <a:gd name="T10" fmla="*/ 5 w 42"/>
                <a:gd name="T11" fmla="*/ 0 h 69"/>
                <a:gd name="T12" fmla="*/ 0 w 42"/>
                <a:gd name="T13" fmla="*/ 5 h 69"/>
                <a:gd name="T14" fmla="*/ 0 w 42"/>
                <a:gd name="T15" fmla="*/ 64 h 69"/>
                <a:gd name="T16" fmla="*/ 5 w 4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9">
                  <a:moveTo>
                    <a:pt x="5" y="69"/>
                  </a:moveTo>
                  <a:cubicBezTo>
                    <a:pt x="37" y="69"/>
                    <a:pt x="37" y="69"/>
                    <a:pt x="37" y="69"/>
                  </a:cubicBezTo>
                  <a:cubicBezTo>
                    <a:pt x="40" y="69"/>
                    <a:pt x="42" y="67"/>
                    <a:pt x="42" y="64"/>
                  </a:cubicBezTo>
                  <a:cubicBezTo>
                    <a:pt x="42" y="5"/>
                    <a:pt x="42" y="5"/>
                    <a:pt x="42" y="5"/>
                  </a:cubicBezTo>
                  <a:cubicBezTo>
                    <a:pt x="42" y="2"/>
                    <a:pt x="40" y="0"/>
                    <a:pt x="37" y="0"/>
                  </a:cubicBezTo>
                  <a:cubicBezTo>
                    <a:pt x="5" y="0"/>
                    <a:pt x="5" y="0"/>
                    <a:pt x="5" y="0"/>
                  </a:cubicBezTo>
                  <a:cubicBezTo>
                    <a:pt x="3" y="0"/>
                    <a:pt x="0" y="2"/>
                    <a:pt x="0" y="5"/>
                  </a:cubicBezTo>
                  <a:cubicBezTo>
                    <a:pt x="0" y="64"/>
                    <a:pt x="0" y="64"/>
                    <a:pt x="0" y="64"/>
                  </a:cubicBezTo>
                  <a:cubicBezTo>
                    <a:pt x="0" y="67"/>
                    <a:pt x="3" y="69"/>
                    <a:pt x="5"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4"/>
            <p:cNvSpPr>
              <a:spLocks/>
            </p:cNvSpPr>
            <p:nvPr/>
          </p:nvSpPr>
          <p:spPr bwMode="auto">
            <a:xfrm>
              <a:off x="4780790" y="2500589"/>
              <a:ext cx="98182" cy="81818"/>
            </a:xfrm>
            <a:custGeom>
              <a:avLst/>
              <a:gdLst>
                <a:gd name="T0" fmla="*/ 5 w 41"/>
                <a:gd name="T1" fmla="*/ 0 h 42"/>
                <a:gd name="T2" fmla="*/ 0 w 41"/>
                <a:gd name="T3" fmla="*/ 5 h 42"/>
                <a:gd name="T4" fmla="*/ 0 w 41"/>
                <a:gd name="T5" fmla="*/ 37 h 42"/>
                <a:gd name="T6" fmla="*/ 5 w 41"/>
                <a:gd name="T7" fmla="*/ 42 h 42"/>
                <a:gd name="T8" fmla="*/ 37 w 41"/>
                <a:gd name="T9" fmla="*/ 42 h 42"/>
                <a:gd name="T10" fmla="*/ 41 w 41"/>
                <a:gd name="T11" fmla="*/ 37 h 42"/>
                <a:gd name="T12" fmla="*/ 41 w 41"/>
                <a:gd name="T13" fmla="*/ 5 h 42"/>
                <a:gd name="T14" fmla="*/ 37 w 41"/>
                <a:gd name="T15" fmla="*/ 0 h 42"/>
                <a:gd name="T16" fmla="*/ 5 w 4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2">
                  <a:moveTo>
                    <a:pt x="5" y="0"/>
                  </a:moveTo>
                  <a:cubicBezTo>
                    <a:pt x="2" y="0"/>
                    <a:pt x="0" y="2"/>
                    <a:pt x="0" y="5"/>
                  </a:cubicBezTo>
                  <a:cubicBezTo>
                    <a:pt x="0" y="37"/>
                    <a:pt x="0" y="37"/>
                    <a:pt x="0" y="37"/>
                  </a:cubicBezTo>
                  <a:cubicBezTo>
                    <a:pt x="0" y="40"/>
                    <a:pt x="2" y="42"/>
                    <a:pt x="5" y="42"/>
                  </a:cubicBezTo>
                  <a:cubicBezTo>
                    <a:pt x="37" y="42"/>
                    <a:pt x="37" y="42"/>
                    <a:pt x="37" y="42"/>
                  </a:cubicBezTo>
                  <a:cubicBezTo>
                    <a:pt x="39" y="42"/>
                    <a:pt x="41" y="40"/>
                    <a:pt x="41" y="37"/>
                  </a:cubicBezTo>
                  <a:cubicBezTo>
                    <a:pt x="41" y="5"/>
                    <a:pt x="41" y="5"/>
                    <a:pt x="41" y="5"/>
                  </a:cubicBezTo>
                  <a:cubicBezTo>
                    <a:pt x="41" y="2"/>
                    <a:pt x="39" y="0"/>
                    <a:pt x="37" y="0"/>
                  </a:cubicBez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5"/>
            <p:cNvSpPr>
              <a:spLocks/>
            </p:cNvSpPr>
            <p:nvPr/>
          </p:nvSpPr>
          <p:spPr bwMode="auto">
            <a:xfrm>
              <a:off x="4927061" y="2382771"/>
              <a:ext cx="98182" cy="199636"/>
            </a:xfrm>
            <a:custGeom>
              <a:avLst/>
              <a:gdLst>
                <a:gd name="T0" fmla="*/ 5 w 41"/>
                <a:gd name="T1" fmla="*/ 0 h 102"/>
                <a:gd name="T2" fmla="*/ 0 w 41"/>
                <a:gd name="T3" fmla="*/ 5 h 102"/>
                <a:gd name="T4" fmla="*/ 0 w 41"/>
                <a:gd name="T5" fmla="*/ 97 h 102"/>
                <a:gd name="T6" fmla="*/ 5 w 41"/>
                <a:gd name="T7" fmla="*/ 102 h 102"/>
                <a:gd name="T8" fmla="*/ 36 w 41"/>
                <a:gd name="T9" fmla="*/ 102 h 102"/>
                <a:gd name="T10" fmla="*/ 41 w 41"/>
                <a:gd name="T11" fmla="*/ 97 h 102"/>
                <a:gd name="T12" fmla="*/ 41 w 41"/>
                <a:gd name="T13" fmla="*/ 5 h 102"/>
                <a:gd name="T14" fmla="*/ 36 w 41"/>
                <a:gd name="T15" fmla="*/ 0 h 102"/>
                <a:gd name="T16" fmla="*/ 5 w 41"/>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2">
                  <a:moveTo>
                    <a:pt x="5" y="0"/>
                  </a:moveTo>
                  <a:cubicBezTo>
                    <a:pt x="2" y="0"/>
                    <a:pt x="0" y="2"/>
                    <a:pt x="0" y="5"/>
                  </a:cubicBezTo>
                  <a:cubicBezTo>
                    <a:pt x="0" y="97"/>
                    <a:pt x="0" y="97"/>
                    <a:pt x="0" y="97"/>
                  </a:cubicBezTo>
                  <a:cubicBezTo>
                    <a:pt x="0" y="100"/>
                    <a:pt x="2" y="102"/>
                    <a:pt x="5" y="102"/>
                  </a:cubicBezTo>
                  <a:cubicBezTo>
                    <a:pt x="36" y="102"/>
                    <a:pt x="36" y="102"/>
                    <a:pt x="36" y="102"/>
                  </a:cubicBezTo>
                  <a:cubicBezTo>
                    <a:pt x="39" y="102"/>
                    <a:pt x="41" y="100"/>
                    <a:pt x="41" y="97"/>
                  </a:cubicBezTo>
                  <a:cubicBezTo>
                    <a:pt x="41" y="5"/>
                    <a:pt x="41" y="5"/>
                    <a:pt x="41" y="5"/>
                  </a:cubicBezTo>
                  <a:cubicBezTo>
                    <a:pt x="41" y="2"/>
                    <a:pt x="39" y="0"/>
                    <a:pt x="36" y="0"/>
                  </a:cubicBezTo>
                  <a:lnTo>
                    <a:pt x="5"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6"/>
            <p:cNvSpPr>
              <a:spLocks/>
            </p:cNvSpPr>
            <p:nvPr/>
          </p:nvSpPr>
          <p:spPr bwMode="auto">
            <a:xfrm>
              <a:off x="4667581" y="2205225"/>
              <a:ext cx="379703" cy="225000"/>
            </a:xfrm>
            <a:custGeom>
              <a:avLst/>
              <a:gdLst>
                <a:gd name="T0" fmla="*/ 4 w 158"/>
                <a:gd name="T1" fmla="*/ 70 h 115"/>
                <a:gd name="T2" fmla="*/ 58 w 158"/>
                <a:gd name="T3" fmla="*/ 114 h 115"/>
                <a:gd name="T4" fmla="*/ 62 w 158"/>
                <a:gd name="T5" fmla="*/ 115 h 115"/>
                <a:gd name="T6" fmla="*/ 67 w 158"/>
                <a:gd name="T7" fmla="*/ 113 h 115"/>
                <a:gd name="T8" fmla="*/ 137 w 158"/>
                <a:gd name="T9" fmla="*/ 33 h 115"/>
                <a:gd name="T10" fmla="*/ 148 w 158"/>
                <a:gd name="T11" fmla="*/ 42 h 115"/>
                <a:gd name="T12" fmla="*/ 151 w 158"/>
                <a:gd name="T13" fmla="*/ 43 h 115"/>
                <a:gd name="T14" fmla="*/ 153 w 158"/>
                <a:gd name="T15" fmla="*/ 42 h 115"/>
                <a:gd name="T16" fmla="*/ 155 w 158"/>
                <a:gd name="T17" fmla="*/ 38 h 115"/>
                <a:gd name="T18" fmla="*/ 158 w 158"/>
                <a:gd name="T19" fmla="*/ 6 h 115"/>
                <a:gd name="T20" fmla="*/ 156 w 158"/>
                <a:gd name="T21" fmla="*/ 2 h 115"/>
                <a:gd name="T22" fmla="*/ 152 w 158"/>
                <a:gd name="T23" fmla="*/ 1 h 115"/>
                <a:gd name="T24" fmla="*/ 120 w 158"/>
                <a:gd name="T25" fmla="*/ 9 h 115"/>
                <a:gd name="T26" fmla="*/ 116 w 158"/>
                <a:gd name="T27" fmla="*/ 12 h 115"/>
                <a:gd name="T28" fmla="*/ 118 w 158"/>
                <a:gd name="T29" fmla="*/ 17 h 115"/>
                <a:gd name="T30" fmla="*/ 127 w 158"/>
                <a:gd name="T31" fmla="*/ 25 h 115"/>
                <a:gd name="T32" fmla="*/ 61 w 158"/>
                <a:gd name="T33" fmla="*/ 100 h 115"/>
                <a:gd name="T34" fmla="*/ 12 w 158"/>
                <a:gd name="T35" fmla="*/ 60 h 115"/>
                <a:gd name="T36" fmla="*/ 3 w 158"/>
                <a:gd name="T37" fmla="*/ 61 h 115"/>
                <a:gd name="T38" fmla="*/ 4 w 158"/>
                <a:gd name="T39"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115">
                  <a:moveTo>
                    <a:pt x="4" y="70"/>
                  </a:moveTo>
                  <a:cubicBezTo>
                    <a:pt x="58" y="114"/>
                    <a:pt x="58" y="114"/>
                    <a:pt x="58" y="114"/>
                  </a:cubicBezTo>
                  <a:cubicBezTo>
                    <a:pt x="59" y="115"/>
                    <a:pt x="61" y="115"/>
                    <a:pt x="62" y="115"/>
                  </a:cubicBezTo>
                  <a:cubicBezTo>
                    <a:pt x="64" y="115"/>
                    <a:pt x="66" y="115"/>
                    <a:pt x="67" y="113"/>
                  </a:cubicBezTo>
                  <a:cubicBezTo>
                    <a:pt x="137" y="33"/>
                    <a:pt x="137" y="33"/>
                    <a:pt x="137" y="33"/>
                  </a:cubicBezTo>
                  <a:cubicBezTo>
                    <a:pt x="148" y="42"/>
                    <a:pt x="148" y="42"/>
                    <a:pt x="148" y="42"/>
                  </a:cubicBezTo>
                  <a:cubicBezTo>
                    <a:pt x="148" y="42"/>
                    <a:pt x="150" y="43"/>
                    <a:pt x="151" y="43"/>
                  </a:cubicBezTo>
                  <a:cubicBezTo>
                    <a:pt x="151" y="43"/>
                    <a:pt x="152" y="43"/>
                    <a:pt x="153" y="42"/>
                  </a:cubicBezTo>
                  <a:cubicBezTo>
                    <a:pt x="154" y="42"/>
                    <a:pt x="155" y="40"/>
                    <a:pt x="155" y="38"/>
                  </a:cubicBezTo>
                  <a:cubicBezTo>
                    <a:pt x="158" y="6"/>
                    <a:pt x="158" y="6"/>
                    <a:pt x="158" y="6"/>
                  </a:cubicBezTo>
                  <a:cubicBezTo>
                    <a:pt x="158" y="4"/>
                    <a:pt x="157" y="3"/>
                    <a:pt x="156" y="2"/>
                  </a:cubicBezTo>
                  <a:cubicBezTo>
                    <a:pt x="155" y="1"/>
                    <a:pt x="153" y="0"/>
                    <a:pt x="152" y="1"/>
                  </a:cubicBezTo>
                  <a:cubicBezTo>
                    <a:pt x="120" y="9"/>
                    <a:pt x="120" y="9"/>
                    <a:pt x="120" y="9"/>
                  </a:cubicBezTo>
                  <a:cubicBezTo>
                    <a:pt x="118" y="9"/>
                    <a:pt x="117" y="10"/>
                    <a:pt x="116" y="12"/>
                  </a:cubicBezTo>
                  <a:cubicBezTo>
                    <a:pt x="116" y="14"/>
                    <a:pt x="117" y="16"/>
                    <a:pt x="118" y="17"/>
                  </a:cubicBezTo>
                  <a:cubicBezTo>
                    <a:pt x="127" y="25"/>
                    <a:pt x="127" y="25"/>
                    <a:pt x="127" y="25"/>
                  </a:cubicBezTo>
                  <a:cubicBezTo>
                    <a:pt x="61" y="100"/>
                    <a:pt x="61" y="100"/>
                    <a:pt x="61" y="100"/>
                  </a:cubicBezTo>
                  <a:cubicBezTo>
                    <a:pt x="12" y="60"/>
                    <a:pt x="12" y="60"/>
                    <a:pt x="12" y="60"/>
                  </a:cubicBezTo>
                  <a:cubicBezTo>
                    <a:pt x="9" y="57"/>
                    <a:pt x="5" y="58"/>
                    <a:pt x="3" y="61"/>
                  </a:cubicBezTo>
                  <a:cubicBezTo>
                    <a:pt x="0" y="63"/>
                    <a:pt x="1" y="67"/>
                    <a:pt x="4"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38" name="Group 93"/>
          <p:cNvGrpSpPr/>
          <p:nvPr/>
        </p:nvGrpSpPr>
        <p:grpSpPr>
          <a:xfrm>
            <a:off x="4768971" y="2163945"/>
            <a:ext cx="366429" cy="366428"/>
            <a:chOff x="4430716" y="3000379"/>
            <a:chExt cx="390525" cy="379413"/>
          </a:xfrm>
          <a:solidFill>
            <a:schemeClr val="accent3"/>
          </a:solidFill>
        </p:grpSpPr>
        <p:sp>
          <p:nvSpPr>
            <p:cNvPr id="39" name="Freeform 36"/>
            <p:cNvSpPr>
              <a:spLocks/>
            </p:cNvSpPr>
            <p:nvPr/>
          </p:nvSpPr>
          <p:spPr bwMode="auto">
            <a:xfrm>
              <a:off x="4643441" y="3194054"/>
              <a:ext cx="177800" cy="185738"/>
            </a:xfrm>
            <a:custGeom>
              <a:avLst/>
              <a:gdLst>
                <a:gd name="T0" fmla="*/ 67 w 78"/>
                <a:gd name="T1" fmla="*/ 11 h 82"/>
                <a:gd name="T2" fmla="*/ 39 w 78"/>
                <a:gd name="T3" fmla="*/ 0 h 82"/>
                <a:gd name="T4" fmla="*/ 11 w 78"/>
                <a:gd name="T5" fmla="*/ 11 h 82"/>
                <a:gd name="T6" fmla="*/ 0 w 78"/>
                <a:gd name="T7" fmla="*/ 46 h 82"/>
                <a:gd name="T8" fmla="*/ 0 w 78"/>
                <a:gd name="T9" fmla="*/ 82 h 82"/>
                <a:gd name="T10" fmla="*/ 78 w 78"/>
                <a:gd name="T11" fmla="*/ 82 h 82"/>
                <a:gd name="T12" fmla="*/ 78 w 78"/>
                <a:gd name="T13" fmla="*/ 46 h 82"/>
                <a:gd name="T14" fmla="*/ 67 w 78"/>
                <a:gd name="T15" fmla="*/ 1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2">
                  <a:moveTo>
                    <a:pt x="67" y="11"/>
                  </a:moveTo>
                  <a:cubicBezTo>
                    <a:pt x="60" y="4"/>
                    <a:pt x="50" y="0"/>
                    <a:pt x="39" y="0"/>
                  </a:cubicBezTo>
                  <a:cubicBezTo>
                    <a:pt x="28" y="0"/>
                    <a:pt x="19" y="4"/>
                    <a:pt x="11" y="11"/>
                  </a:cubicBezTo>
                  <a:cubicBezTo>
                    <a:pt x="4" y="18"/>
                    <a:pt x="0" y="30"/>
                    <a:pt x="0" y="46"/>
                  </a:cubicBezTo>
                  <a:cubicBezTo>
                    <a:pt x="0" y="82"/>
                    <a:pt x="0" y="82"/>
                    <a:pt x="0" y="82"/>
                  </a:cubicBezTo>
                  <a:cubicBezTo>
                    <a:pt x="78" y="82"/>
                    <a:pt x="78" y="82"/>
                    <a:pt x="78" y="82"/>
                  </a:cubicBezTo>
                  <a:cubicBezTo>
                    <a:pt x="78" y="46"/>
                    <a:pt x="78" y="46"/>
                    <a:pt x="78" y="46"/>
                  </a:cubicBezTo>
                  <a:cubicBezTo>
                    <a:pt x="78" y="30"/>
                    <a:pt x="75" y="18"/>
                    <a:pt x="6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7"/>
            <p:cNvSpPr>
              <a:spLocks/>
            </p:cNvSpPr>
            <p:nvPr/>
          </p:nvSpPr>
          <p:spPr bwMode="auto">
            <a:xfrm>
              <a:off x="4430716" y="3194054"/>
              <a:ext cx="176213" cy="184150"/>
            </a:xfrm>
            <a:custGeom>
              <a:avLst/>
              <a:gdLst>
                <a:gd name="T0" fmla="*/ 39 w 78"/>
                <a:gd name="T1" fmla="*/ 0 h 81"/>
                <a:gd name="T2" fmla="*/ 11 w 78"/>
                <a:gd name="T3" fmla="*/ 11 h 81"/>
                <a:gd name="T4" fmla="*/ 0 w 78"/>
                <a:gd name="T5" fmla="*/ 46 h 81"/>
                <a:gd name="T6" fmla="*/ 0 w 78"/>
                <a:gd name="T7" fmla="*/ 81 h 81"/>
                <a:gd name="T8" fmla="*/ 78 w 78"/>
                <a:gd name="T9" fmla="*/ 81 h 81"/>
                <a:gd name="T10" fmla="*/ 78 w 78"/>
                <a:gd name="T11" fmla="*/ 46 h 81"/>
                <a:gd name="T12" fmla="*/ 67 w 78"/>
                <a:gd name="T13" fmla="*/ 11 h 81"/>
                <a:gd name="T14" fmla="*/ 39 w 7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1">
                  <a:moveTo>
                    <a:pt x="39" y="0"/>
                  </a:moveTo>
                  <a:cubicBezTo>
                    <a:pt x="28" y="0"/>
                    <a:pt x="18" y="3"/>
                    <a:pt x="11" y="11"/>
                  </a:cubicBezTo>
                  <a:cubicBezTo>
                    <a:pt x="3" y="18"/>
                    <a:pt x="0" y="30"/>
                    <a:pt x="0" y="46"/>
                  </a:cubicBezTo>
                  <a:cubicBezTo>
                    <a:pt x="0" y="81"/>
                    <a:pt x="0" y="81"/>
                    <a:pt x="0" y="81"/>
                  </a:cubicBezTo>
                  <a:cubicBezTo>
                    <a:pt x="78" y="81"/>
                    <a:pt x="78" y="81"/>
                    <a:pt x="78" y="81"/>
                  </a:cubicBezTo>
                  <a:cubicBezTo>
                    <a:pt x="78" y="46"/>
                    <a:pt x="78" y="46"/>
                    <a:pt x="78" y="46"/>
                  </a:cubicBezTo>
                  <a:cubicBezTo>
                    <a:pt x="78" y="30"/>
                    <a:pt x="74" y="18"/>
                    <a:pt x="67" y="11"/>
                  </a:cubicBezTo>
                  <a:cubicBezTo>
                    <a:pt x="59" y="3"/>
                    <a:pt x="50"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8"/>
            <p:cNvSpPr>
              <a:spLocks/>
            </p:cNvSpPr>
            <p:nvPr/>
          </p:nvSpPr>
          <p:spPr bwMode="auto">
            <a:xfrm>
              <a:off x="4654553" y="3001966"/>
              <a:ext cx="155575" cy="152400"/>
            </a:xfrm>
            <a:custGeom>
              <a:avLst/>
              <a:gdLst>
                <a:gd name="T0" fmla="*/ 34 w 68"/>
                <a:gd name="T1" fmla="*/ 67 h 67"/>
                <a:gd name="T2" fmla="*/ 58 w 68"/>
                <a:gd name="T3" fmla="*/ 57 h 67"/>
                <a:gd name="T4" fmla="*/ 68 w 68"/>
                <a:gd name="T5" fmla="*/ 33 h 67"/>
                <a:gd name="T6" fmla="*/ 65 w 68"/>
                <a:gd name="T7" fmla="*/ 21 h 67"/>
                <a:gd name="T8" fmla="*/ 58 w 68"/>
                <a:gd name="T9" fmla="*/ 10 h 67"/>
                <a:gd name="T10" fmla="*/ 47 w 68"/>
                <a:gd name="T11" fmla="*/ 2 h 67"/>
                <a:gd name="T12" fmla="*/ 34 w 68"/>
                <a:gd name="T13" fmla="*/ 0 h 67"/>
                <a:gd name="T14" fmla="*/ 10 w 68"/>
                <a:gd name="T15" fmla="*/ 10 h 67"/>
                <a:gd name="T16" fmla="*/ 0 w 68"/>
                <a:gd name="T17" fmla="*/ 33 h 67"/>
                <a:gd name="T18" fmla="*/ 10 w 68"/>
                <a:gd name="T19" fmla="*/ 57 h 67"/>
                <a:gd name="T20" fmla="*/ 34 w 68"/>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7">
                  <a:moveTo>
                    <a:pt x="34" y="67"/>
                  </a:moveTo>
                  <a:cubicBezTo>
                    <a:pt x="43" y="67"/>
                    <a:pt x="51" y="64"/>
                    <a:pt x="58" y="57"/>
                  </a:cubicBezTo>
                  <a:cubicBezTo>
                    <a:pt x="65" y="51"/>
                    <a:pt x="68" y="43"/>
                    <a:pt x="68" y="33"/>
                  </a:cubicBezTo>
                  <a:cubicBezTo>
                    <a:pt x="68" y="29"/>
                    <a:pt x="67" y="25"/>
                    <a:pt x="65" y="21"/>
                  </a:cubicBezTo>
                  <a:cubicBezTo>
                    <a:pt x="64" y="16"/>
                    <a:pt x="61" y="13"/>
                    <a:pt x="58" y="10"/>
                  </a:cubicBezTo>
                  <a:cubicBezTo>
                    <a:pt x="55" y="7"/>
                    <a:pt x="51" y="4"/>
                    <a:pt x="47" y="2"/>
                  </a:cubicBezTo>
                  <a:cubicBezTo>
                    <a:pt x="43" y="0"/>
                    <a:pt x="39" y="0"/>
                    <a:pt x="34" y="0"/>
                  </a:cubicBezTo>
                  <a:cubicBezTo>
                    <a:pt x="25" y="0"/>
                    <a:pt x="17" y="3"/>
                    <a:pt x="10" y="10"/>
                  </a:cubicBezTo>
                  <a:cubicBezTo>
                    <a:pt x="4" y="16"/>
                    <a:pt x="0" y="24"/>
                    <a:pt x="0" y="33"/>
                  </a:cubicBezTo>
                  <a:cubicBezTo>
                    <a:pt x="0" y="43"/>
                    <a:pt x="4" y="51"/>
                    <a:pt x="10" y="57"/>
                  </a:cubicBezTo>
                  <a:cubicBezTo>
                    <a:pt x="17" y="64"/>
                    <a:pt x="25" y="67"/>
                    <a:pt x="3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p:cNvSpPr>
            <p:nvPr/>
          </p:nvSpPr>
          <p:spPr bwMode="auto">
            <a:xfrm>
              <a:off x="4441828" y="3000379"/>
              <a:ext cx="153988" cy="153988"/>
            </a:xfrm>
            <a:custGeom>
              <a:avLst/>
              <a:gdLst>
                <a:gd name="T0" fmla="*/ 34 w 68"/>
                <a:gd name="T1" fmla="*/ 68 h 68"/>
                <a:gd name="T2" fmla="*/ 57 w 68"/>
                <a:gd name="T3" fmla="*/ 58 h 68"/>
                <a:gd name="T4" fmla="*/ 68 w 68"/>
                <a:gd name="T5" fmla="*/ 34 h 68"/>
                <a:gd name="T6" fmla="*/ 65 w 68"/>
                <a:gd name="T7" fmla="*/ 21 h 68"/>
                <a:gd name="T8" fmla="*/ 57 w 68"/>
                <a:gd name="T9" fmla="*/ 11 h 68"/>
                <a:gd name="T10" fmla="*/ 46 w 68"/>
                <a:gd name="T11" fmla="*/ 3 h 68"/>
                <a:gd name="T12" fmla="*/ 34 w 68"/>
                <a:gd name="T13" fmla="*/ 0 h 68"/>
                <a:gd name="T14" fmla="*/ 10 w 68"/>
                <a:gd name="T15" fmla="*/ 11 h 68"/>
                <a:gd name="T16" fmla="*/ 0 w 68"/>
                <a:gd name="T17" fmla="*/ 34 h 68"/>
                <a:gd name="T18" fmla="*/ 10 w 68"/>
                <a:gd name="T19" fmla="*/ 58 h 68"/>
                <a:gd name="T20" fmla="*/ 34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4" y="68"/>
                  </a:moveTo>
                  <a:cubicBezTo>
                    <a:pt x="43" y="68"/>
                    <a:pt x="51" y="65"/>
                    <a:pt x="57" y="58"/>
                  </a:cubicBezTo>
                  <a:cubicBezTo>
                    <a:pt x="64" y="52"/>
                    <a:pt x="68" y="44"/>
                    <a:pt x="68" y="34"/>
                  </a:cubicBezTo>
                  <a:cubicBezTo>
                    <a:pt x="68" y="30"/>
                    <a:pt x="67" y="26"/>
                    <a:pt x="65" y="21"/>
                  </a:cubicBezTo>
                  <a:cubicBezTo>
                    <a:pt x="63" y="17"/>
                    <a:pt x="61" y="14"/>
                    <a:pt x="57" y="11"/>
                  </a:cubicBezTo>
                  <a:cubicBezTo>
                    <a:pt x="54" y="7"/>
                    <a:pt x="51" y="5"/>
                    <a:pt x="46" y="3"/>
                  </a:cubicBezTo>
                  <a:cubicBezTo>
                    <a:pt x="42" y="1"/>
                    <a:pt x="38" y="0"/>
                    <a:pt x="34" y="0"/>
                  </a:cubicBezTo>
                  <a:cubicBezTo>
                    <a:pt x="24" y="0"/>
                    <a:pt x="16" y="4"/>
                    <a:pt x="10" y="11"/>
                  </a:cubicBezTo>
                  <a:cubicBezTo>
                    <a:pt x="3" y="17"/>
                    <a:pt x="0" y="25"/>
                    <a:pt x="0" y="34"/>
                  </a:cubicBezTo>
                  <a:cubicBezTo>
                    <a:pt x="0" y="44"/>
                    <a:pt x="3" y="52"/>
                    <a:pt x="10" y="58"/>
                  </a:cubicBezTo>
                  <a:cubicBezTo>
                    <a:pt x="16" y="65"/>
                    <a:pt x="24" y="68"/>
                    <a:pt x="3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5" name="Gruppieren 24"/>
          <p:cNvGrpSpPr/>
          <p:nvPr/>
        </p:nvGrpSpPr>
        <p:grpSpPr>
          <a:xfrm>
            <a:off x="4887001" y="4367463"/>
            <a:ext cx="621017" cy="689603"/>
            <a:chOff x="7826375" y="225425"/>
            <a:chExt cx="849313" cy="892175"/>
          </a:xfrm>
          <a:solidFill>
            <a:schemeClr val="accent1"/>
          </a:solidFill>
        </p:grpSpPr>
        <p:sp>
          <p:nvSpPr>
            <p:cNvPr id="28" name="Freeform 11"/>
            <p:cNvSpPr>
              <a:spLocks noEditPoints="1"/>
            </p:cNvSpPr>
            <p:nvPr/>
          </p:nvSpPr>
          <p:spPr bwMode="auto">
            <a:xfrm>
              <a:off x="7826375" y="225425"/>
              <a:ext cx="849313" cy="892175"/>
            </a:xfrm>
            <a:custGeom>
              <a:avLst/>
              <a:gdLst>
                <a:gd name="T0" fmla="*/ 218 w 223"/>
                <a:gd name="T1" fmla="*/ 65 h 235"/>
                <a:gd name="T2" fmla="*/ 200 w 223"/>
                <a:gd name="T3" fmla="*/ 33 h 235"/>
                <a:gd name="T4" fmla="*/ 172 w 223"/>
                <a:gd name="T5" fmla="*/ 10 h 235"/>
                <a:gd name="T6" fmla="*/ 130 w 223"/>
                <a:gd name="T7" fmla="*/ 0 h 235"/>
                <a:gd name="T8" fmla="*/ 100 w 223"/>
                <a:gd name="T9" fmla="*/ 5 h 235"/>
                <a:gd name="T10" fmla="*/ 46 w 223"/>
                <a:gd name="T11" fmla="*/ 51 h 235"/>
                <a:gd name="T12" fmla="*/ 40 w 223"/>
                <a:gd name="T13" fmla="*/ 123 h 235"/>
                <a:gd name="T14" fmla="*/ 50 w 223"/>
                <a:gd name="T15" fmla="*/ 144 h 235"/>
                <a:gd name="T16" fmla="*/ 44 w 223"/>
                <a:gd name="T17" fmla="*/ 150 h 235"/>
                <a:gd name="T18" fmla="*/ 12 w 223"/>
                <a:gd name="T19" fmla="*/ 181 h 235"/>
                <a:gd name="T20" fmla="*/ 0 w 223"/>
                <a:gd name="T21" fmla="*/ 205 h 235"/>
                <a:gd name="T22" fmla="*/ 9 w 223"/>
                <a:gd name="T23" fmla="*/ 226 h 235"/>
                <a:gd name="T24" fmla="*/ 29 w 223"/>
                <a:gd name="T25" fmla="*/ 235 h 235"/>
                <a:gd name="T26" fmla="*/ 29 w 223"/>
                <a:gd name="T27" fmla="*/ 235 h 235"/>
                <a:gd name="T28" fmla="*/ 53 w 223"/>
                <a:gd name="T29" fmla="*/ 222 h 235"/>
                <a:gd name="T30" fmla="*/ 85 w 223"/>
                <a:gd name="T31" fmla="*/ 191 h 235"/>
                <a:gd name="T32" fmla="*/ 93 w 223"/>
                <a:gd name="T33" fmla="*/ 180 h 235"/>
                <a:gd name="T34" fmla="*/ 128 w 223"/>
                <a:gd name="T35" fmla="*/ 187 h 235"/>
                <a:gd name="T36" fmla="*/ 158 w 223"/>
                <a:gd name="T37" fmla="*/ 183 h 235"/>
                <a:gd name="T38" fmla="*/ 213 w 223"/>
                <a:gd name="T39" fmla="*/ 136 h 235"/>
                <a:gd name="T40" fmla="*/ 222 w 223"/>
                <a:gd name="T41" fmla="*/ 101 h 235"/>
                <a:gd name="T42" fmla="*/ 218 w 223"/>
                <a:gd name="T43" fmla="*/ 65 h 235"/>
                <a:gd name="T44" fmla="*/ 196 w 223"/>
                <a:gd name="T45" fmla="*/ 99 h 235"/>
                <a:gd name="T46" fmla="*/ 189 w 223"/>
                <a:gd name="T47" fmla="*/ 124 h 235"/>
                <a:gd name="T48" fmla="*/ 150 w 223"/>
                <a:gd name="T49" fmla="*/ 158 h 235"/>
                <a:gd name="T50" fmla="*/ 128 w 223"/>
                <a:gd name="T51" fmla="*/ 161 h 235"/>
                <a:gd name="T52" fmla="*/ 99 w 223"/>
                <a:gd name="T53" fmla="*/ 154 h 235"/>
                <a:gd name="T54" fmla="*/ 65 w 223"/>
                <a:gd name="T55" fmla="*/ 115 h 235"/>
                <a:gd name="T56" fmla="*/ 69 w 223"/>
                <a:gd name="T57" fmla="*/ 63 h 235"/>
                <a:gd name="T58" fmla="*/ 108 w 223"/>
                <a:gd name="T59" fmla="*/ 30 h 235"/>
                <a:gd name="T60" fmla="*/ 130 w 223"/>
                <a:gd name="T61" fmla="*/ 26 h 235"/>
                <a:gd name="T62" fmla="*/ 160 w 223"/>
                <a:gd name="T63" fmla="*/ 34 h 235"/>
                <a:gd name="T64" fmla="*/ 180 w 223"/>
                <a:gd name="T65" fmla="*/ 50 h 235"/>
                <a:gd name="T66" fmla="*/ 193 w 223"/>
                <a:gd name="T67" fmla="*/ 73 h 235"/>
                <a:gd name="T68" fmla="*/ 196 w 223"/>
                <a:gd name="T69" fmla="*/ 9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3" h="235">
                  <a:moveTo>
                    <a:pt x="218" y="65"/>
                  </a:moveTo>
                  <a:cubicBezTo>
                    <a:pt x="214" y="53"/>
                    <a:pt x="208" y="43"/>
                    <a:pt x="200" y="33"/>
                  </a:cubicBezTo>
                  <a:cubicBezTo>
                    <a:pt x="192" y="23"/>
                    <a:pt x="183" y="16"/>
                    <a:pt x="172" y="10"/>
                  </a:cubicBezTo>
                  <a:cubicBezTo>
                    <a:pt x="158" y="3"/>
                    <a:pt x="144" y="0"/>
                    <a:pt x="130" y="0"/>
                  </a:cubicBezTo>
                  <a:cubicBezTo>
                    <a:pt x="120" y="0"/>
                    <a:pt x="110" y="2"/>
                    <a:pt x="100" y="5"/>
                  </a:cubicBezTo>
                  <a:cubicBezTo>
                    <a:pt x="75" y="13"/>
                    <a:pt x="57" y="29"/>
                    <a:pt x="46" y="51"/>
                  </a:cubicBezTo>
                  <a:cubicBezTo>
                    <a:pt x="34" y="74"/>
                    <a:pt x="32" y="98"/>
                    <a:pt x="40" y="123"/>
                  </a:cubicBezTo>
                  <a:cubicBezTo>
                    <a:pt x="43" y="130"/>
                    <a:pt x="46" y="137"/>
                    <a:pt x="50" y="144"/>
                  </a:cubicBezTo>
                  <a:cubicBezTo>
                    <a:pt x="48" y="146"/>
                    <a:pt x="46" y="147"/>
                    <a:pt x="44" y="150"/>
                  </a:cubicBezTo>
                  <a:cubicBezTo>
                    <a:pt x="12" y="181"/>
                    <a:pt x="12" y="181"/>
                    <a:pt x="12" y="181"/>
                  </a:cubicBezTo>
                  <a:cubicBezTo>
                    <a:pt x="4" y="189"/>
                    <a:pt x="0" y="198"/>
                    <a:pt x="0" y="205"/>
                  </a:cubicBezTo>
                  <a:cubicBezTo>
                    <a:pt x="0" y="213"/>
                    <a:pt x="3" y="220"/>
                    <a:pt x="9" y="226"/>
                  </a:cubicBezTo>
                  <a:cubicBezTo>
                    <a:pt x="14" y="231"/>
                    <a:pt x="21" y="234"/>
                    <a:pt x="29" y="235"/>
                  </a:cubicBezTo>
                  <a:cubicBezTo>
                    <a:pt x="29" y="235"/>
                    <a:pt x="29" y="235"/>
                    <a:pt x="29" y="235"/>
                  </a:cubicBezTo>
                  <a:cubicBezTo>
                    <a:pt x="37" y="235"/>
                    <a:pt x="45" y="230"/>
                    <a:pt x="53" y="222"/>
                  </a:cubicBezTo>
                  <a:cubicBezTo>
                    <a:pt x="85" y="191"/>
                    <a:pt x="85" y="191"/>
                    <a:pt x="85" y="191"/>
                  </a:cubicBezTo>
                  <a:cubicBezTo>
                    <a:pt x="88" y="187"/>
                    <a:pt x="91" y="183"/>
                    <a:pt x="93" y="180"/>
                  </a:cubicBezTo>
                  <a:cubicBezTo>
                    <a:pt x="104" y="185"/>
                    <a:pt x="116" y="187"/>
                    <a:pt x="128" y="187"/>
                  </a:cubicBezTo>
                  <a:cubicBezTo>
                    <a:pt x="138" y="187"/>
                    <a:pt x="148" y="186"/>
                    <a:pt x="158" y="183"/>
                  </a:cubicBezTo>
                  <a:cubicBezTo>
                    <a:pt x="183" y="175"/>
                    <a:pt x="201" y="159"/>
                    <a:pt x="213" y="136"/>
                  </a:cubicBezTo>
                  <a:cubicBezTo>
                    <a:pt x="218" y="125"/>
                    <a:pt x="222" y="113"/>
                    <a:pt x="222" y="101"/>
                  </a:cubicBezTo>
                  <a:cubicBezTo>
                    <a:pt x="223" y="89"/>
                    <a:pt x="221" y="77"/>
                    <a:pt x="218" y="65"/>
                  </a:cubicBezTo>
                  <a:close/>
                  <a:moveTo>
                    <a:pt x="196" y="99"/>
                  </a:moveTo>
                  <a:cubicBezTo>
                    <a:pt x="196" y="108"/>
                    <a:pt x="193" y="117"/>
                    <a:pt x="189" y="124"/>
                  </a:cubicBezTo>
                  <a:cubicBezTo>
                    <a:pt x="181" y="141"/>
                    <a:pt x="168" y="152"/>
                    <a:pt x="150" y="158"/>
                  </a:cubicBezTo>
                  <a:cubicBezTo>
                    <a:pt x="142" y="160"/>
                    <a:pt x="135" y="161"/>
                    <a:pt x="128" y="161"/>
                  </a:cubicBezTo>
                  <a:cubicBezTo>
                    <a:pt x="118" y="161"/>
                    <a:pt x="108" y="159"/>
                    <a:pt x="99" y="154"/>
                  </a:cubicBezTo>
                  <a:cubicBezTo>
                    <a:pt x="82" y="145"/>
                    <a:pt x="71" y="132"/>
                    <a:pt x="65" y="115"/>
                  </a:cubicBezTo>
                  <a:cubicBezTo>
                    <a:pt x="59" y="97"/>
                    <a:pt x="61" y="80"/>
                    <a:pt x="69" y="63"/>
                  </a:cubicBezTo>
                  <a:cubicBezTo>
                    <a:pt x="77" y="47"/>
                    <a:pt x="90" y="36"/>
                    <a:pt x="108" y="30"/>
                  </a:cubicBezTo>
                  <a:cubicBezTo>
                    <a:pt x="116" y="27"/>
                    <a:pt x="123" y="26"/>
                    <a:pt x="130" y="26"/>
                  </a:cubicBezTo>
                  <a:cubicBezTo>
                    <a:pt x="140" y="26"/>
                    <a:pt x="150" y="29"/>
                    <a:pt x="160" y="34"/>
                  </a:cubicBezTo>
                  <a:cubicBezTo>
                    <a:pt x="168" y="37"/>
                    <a:pt x="174" y="43"/>
                    <a:pt x="180" y="50"/>
                  </a:cubicBezTo>
                  <a:cubicBezTo>
                    <a:pt x="186" y="57"/>
                    <a:pt x="190" y="65"/>
                    <a:pt x="193" y="73"/>
                  </a:cubicBezTo>
                  <a:cubicBezTo>
                    <a:pt x="196" y="82"/>
                    <a:pt x="197" y="90"/>
                    <a:pt x="19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p:cNvSpPr>
              <a:spLocks noEditPoints="1"/>
            </p:cNvSpPr>
            <p:nvPr/>
          </p:nvSpPr>
          <p:spPr bwMode="auto">
            <a:xfrm>
              <a:off x="8161338" y="430213"/>
              <a:ext cx="312738" cy="311150"/>
            </a:xfrm>
            <a:custGeom>
              <a:avLst/>
              <a:gdLst>
                <a:gd name="T0" fmla="*/ 77 w 82"/>
                <a:gd name="T1" fmla="*/ 64 h 82"/>
                <a:gd name="T2" fmla="*/ 41 w 82"/>
                <a:gd name="T3" fmla="*/ 82 h 82"/>
                <a:gd name="T4" fmla="*/ 0 w 82"/>
                <a:gd name="T5" fmla="*/ 41 h 82"/>
                <a:gd name="T6" fmla="*/ 44 w 82"/>
                <a:gd name="T7" fmla="*/ 0 h 82"/>
                <a:gd name="T8" fmla="*/ 82 w 82"/>
                <a:gd name="T9" fmla="*/ 33 h 82"/>
                <a:gd name="T10" fmla="*/ 54 w 82"/>
                <a:gd name="T11" fmla="*/ 65 h 82"/>
                <a:gd name="T12" fmla="*/ 48 w 82"/>
                <a:gd name="T13" fmla="*/ 59 h 82"/>
                <a:gd name="T14" fmla="*/ 47 w 82"/>
                <a:gd name="T15" fmla="*/ 59 h 82"/>
                <a:gd name="T16" fmla="*/ 36 w 82"/>
                <a:gd name="T17" fmla="*/ 65 h 82"/>
                <a:gd name="T18" fmla="*/ 19 w 82"/>
                <a:gd name="T19" fmla="*/ 46 h 82"/>
                <a:gd name="T20" fmla="*/ 42 w 82"/>
                <a:gd name="T21" fmla="*/ 19 h 82"/>
                <a:gd name="T22" fmla="*/ 55 w 82"/>
                <a:gd name="T23" fmla="*/ 26 h 82"/>
                <a:gd name="T24" fmla="*/ 56 w 82"/>
                <a:gd name="T25" fmla="*/ 21 h 82"/>
                <a:gd name="T26" fmla="*/ 66 w 82"/>
                <a:gd name="T27" fmla="*/ 21 h 82"/>
                <a:gd name="T28" fmla="*/ 59 w 82"/>
                <a:gd name="T29" fmla="*/ 48 h 82"/>
                <a:gd name="T30" fmla="*/ 59 w 82"/>
                <a:gd name="T31" fmla="*/ 52 h 82"/>
                <a:gd name="T32" fmla="*/ 60 w 82"/>
                <a:gd name="T33" fmla="*/ 54 h 82"/>
                <a:gd name="T34" fmla="*/ 73 w 82"/>
                <a:gd name="T35" fmla="*/ 34 h 82"/>
                <a:gd name="T36" fmla="*/ 44 w 82"/>
                <a:gd name="T37" fmla="*/ 11 h 82"/>
                <a:gd name="T38" fmla="*/ 12 w 82"/>
                <a:gd name="T39" fmla="*/ 41 h 82"/>
                <a:gd name="T40" fmla="*/ 41 w 82"/>
                <a:gd name="T41" fmla="*/ 71 h 82"/>
                <a:gd name="T42" fmla="*/ 67 w 82"/>
                <a:gd name="T43" fmla="*/ 64 h 82"/>
                <a:gd name="T44" fmla="*/ 77 w 82"/>
                <a:gd name="T45" fmla="*/ 64 h 82"/>
                <a:gd name="T46" fmla="*/ 30 w 82"/>
                <a:gd name="T47" fmla="*/ 44 h 82"/>
                <a:gd name="T48" fmla="*/ 39 w 82"/>
                <a:gd name="T49" fmla="*/ 54 h 82"/>
                <a:gd name="T50" fmla="*/ 51 w 82"/>
                <a:gd name="T51" fmla="*/ 39 h 82"/>
                <a:gd name="T52" fmla="*/ 43 w 82"/>
                <a:gd name="T53" fmla="*/ 30 h 82"/>
                <a:gd name="T54" fmla="*/ 30 w 82"/>
                <a:gd name="T55"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82">
                  <a:moveTo>
                    <a:pt x="77" y="64"/>
                  </a:moveTo>
                  <a:cubicBezTo>
                    <a:pt x="68" y="76"/>
                    <a:pt x="56" y="82"/>
                    <a:pt x="41" y="82"/>
                  </a:cubicBezTo>
                  <a:cubicBezTo>
                    <a:pt x="22" y="82"/>
                    <a:pt x="0" y="68"/>
                    <a:pt x="0" y="41"/>
                  </a:cubicBezTo>
                  <a:cubicBezTo>
                    <a:pt x="0" y="19"/>
                    <a:pt x="19" y="0"/>
                    <a:pt x="44" y="0"/>
                  </a:cubicBezTo>
                  <a:cubicBezTo>
                    <a:pt x="62" y="0"/>
                    <a:pt x="82" y="10"/>
                    <a:pt x="82" y="33"/>
                  </a:cubicBezTo>
                  <a:cubicBezTo>
                    <a:pt x="82" y="57"/>
                    <a:pt x="61" y="65"/>
                    <a:pt x="54" y="65"/>
                  </a:cubicBezTo>
                  <a:cubicBezTo>
                    <a:pt x="51" y="65"/>
                    <a:pt x="48" y="63"/>
                    <a:pt x="48" y="59"/>
                  </a:cubicBezTo>
                  <a:cubicBezTo>
                    <a:pt x="47" y="59"/>
                    <a:pt x="47" y="59"/>
                    <a:pt x="47" y="59"/>
                  </a:cubicBezTo>
                  <a:cubicBezTo>
                    <a:pt x="45" y="62"/>
                    <a:pt x="41" y="65"/>
                    <a:pt x="36" y="65"/>
                  </a:cubicBezTo>
                  <a:cubicBezTo>
                    <a:pt x="27" y="65"/>
                    <a:pt x="19" y="57"/>
                    <a:pt x="19" y="46"/>
                  </a:cubicBezTo>
                  <a:cubicBezTo>
                    <a:pt x="19" y="31"/>
                    <a:pt x="29" y="19"/>
                    <a:pt x="42" y="19"/>
                  </a:cubicBezTo>
                  <a:cubicBezTo>
                    <a:pt x="47" y="19"/>
                    <a:pt x="52" y="21"/>
                    <a:pt x="55" y="26"/>
                  </a:cubicBezTo>
                  <a:cubicBezTo>
                    <a:pt x="56" y="21"/>
                    <a:pt x="56" y="21"/>
                    <a:pt x="56" y="21"/>
                  </a:cubicBezTo>
                  <a:cubicBezTo>
                    <a:pt x="66" y="21"/>
                    <a:pt x="66" y="21"/>
                    <a:pt x="66" y="21"/>
                  </a:cubicBezTo>
                  <a:cubicBezTo>
                    <a:pt x="59" y="48"/>
                    <a:pt x="59" y="48"/>
                    <a:pt x="59" y="48"/>
                  </a:cubicBezTo>
                  <a:cubicBezTo>
                    <a:pt x="59" y="49"/>
                    <a:pt x="59" y="51"/>
                    <a:pt x="59" y="52"/>
                  </a:cubicBezTo>
                  <a:cubicBezTo>
                    <a:pt x="59" y="53"/>
                    <a:pt x="59" y="54"/>
                    <a:pt x="60" y="54"/>
                  </a:cubicBezTo>
                  <a:cubicBezTo>
                    <a:pt x="66" y="54"/>
                    <a:pt x="73" y="48"/>
                    <a:pt x="73" y="34"/>
                  </a:cubicBezTo>
                  <a:cubicBezTo>
                    <a:pt x="73" y="15"/>
                    <a:pt x="57" y="11"/>
                    <a:pt x="44" y="11"/>
                  </a:cubicBezTo>
                  <a:cubicBezTo>
                    <a:pt x="25" y="11"/>
                    <a:pt x="12" y="25"/>
                    <a:pt x="12" y="41"/>
                  </a:cubicBezTo>
                  <a:cubicBezTo>
                    <a:pt x="12" y="58"/>
                    <a:pt x="24" y="71"/>
                    <a:pt x="41" y="71"/>
                  </a:cubicBezTo>
                  <a:cubicBezTo>
                    <a:pt x="50" y="71"/>
                    <a:pt x="60" y="70"/>
                    <a:pt x="67" y="64"/>
                  </a:cubicBezTo>
                  <a:lnTo>
                    <a:pt x="77" y="64"/>
                  </a:lnTo>
                  <a:close/>
                  <a:moveTo>
                    <a:pt x="30" y="44"/>
                  </a:moveTo>
                  <a:cubicBezTo>
                    <a:pt x="30" y="50"/>
                    <a:pt x="33" y="54"/>
                    <a:pt x="39" y="54"/>
                  </a:cubicBezTo>
                  <a:cubicBezTo>
                    <a:pt x="46" y="54"/>
                    <a:pt x="51" y="46"/>
                    <a:pt x="51" y="39"/>
                  </a:cubicBezTo>
                  <a:cubicBezTo>
                    <a:pt x="51" y="34"/>
                    <a:pt x="48" y="30"/>
                    <a:pt x="43" y="30"/>
                  </a:cubicBezTo>
                  <a:cubicBezTo>
                    <a:pt x="35" y="30"/>
                    <a:pt x="30" y="38"/>
                    <a:pt x="3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3" name="Gruppieren 42"/>
          <p:cNvGrpSpPr/>
          <p:nvPr/>
        </p:nvGrpSpPr>
        <p:grpSpPr>
          <a:xfrm>
            <a:off x="3904875" y="2122378"/>
            <a:ext cx="424832" cy="419911"/>
            <a:chOff x="7169150" y="1901825"/>
            <a:chExt cx="760413" cy="760413"/>
          </a:xfrm>
        </p:grpSpPr>
        <p:sp>
          <p:nvSpPr>
            <p:cNvPr id="44" name="Rectangle 17"/>
            <p:cNvSpPr>
              <a:spLocks noChangeArrowheads="1"/>
            </p:cNvSpPr>
            <p:nvPr/>
          </p:nvSpPr>
          <p:spPr bwMode="auto">
            <a:xfrm>
              <a:off x="7169150" y="1901825"/>
              <a:ext cx="760413" cy="7604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8"/>
            <p:cNvSpPr>
              <a:spLocks/>
            </p:cNvSpPr>
            <p:nvPr/>
          </p:nvSpPr>
          <p:spPr bwMode="auto">
            <a:xfrm>
              <a:off x="7210425" y="1935163"/>
              <a:ext cx="677863" cy="650875"/>
            </a:xfrm>
            <a:custGeom>
              <a:avLst/>
              <a:gdLst>
                <a:gd name="T0" fmla="*/ 0 w 427"/>
                <a:gd name="T1" fmla="*/ 257 h 410"/>
                <a:gd name="T2" fmla="*/ 127 w 427"/>
                <a:gd name="T3" fmla="*/ 410 h 410"/>
                <a:gd name="T4" fmla="*/ 427 w 427"/>
                <a:gd name="T5" fmla="*/ 0 h 410"/>
                <a:gd name="T6" fmla="*/ 122 w 427"/>
                <a:gd name="T7" fmla="*/ 298 h 410"/>
                <a:gd name="T8" fmla="*/ 0 w 427"/>
                <a:gd name="T9" fmla="*/ 257 h 410"/>
              </a:gdLst>
              <a:ahLst/>
              <a:cxnLst>
                <a:cxn ang="0">
                  <a:pos x="T0" y="T1"/>
                </a:cxn>
                <a:cxn ang="0">
                  <a:pos x="T2" y="T3"/>
                </a:cxn>
                <a:cxn ang="0">
                  <a:pos x="T4" y="T5"/>
                </a:cxn>
                <a:cxn ang="0">
                  <a:pos x="T6" y="T7"/>
                </a:cxn>
                <a:cxn ang="0">
                  <a:pos x="T8" y="T9"/>
                </a:cxn>
              </a:cxnLst>
              <a:rect l="0" t="0" r="r" b="b"/>
              <a:pathLst>
                <a:path w="427" h="410">
                  <a:moveTo>
                    <a:pt x="0" y="257"/>
                  </a:moveTo>
                  <a:lnTo>
                    <a:pt x="127" y="410"/>
                  </a:lnTo>
                  <a:lnTo>
                    <a:pt x="427" y="0"/>
                  </a:lnTo>
                  <a:lnTo>
                    <a:pt x="122" y="298"/>
                  </a:lnTo>
                  <a:lnTo>
                    <a:pt x="0" y="257"/>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noun_project_1499.eps"/>
          <p:cNvGrpSpPr>
            <a:grpSpLocks/>
          </p:cNvGrpSpPr>
          <p:nvPr/>
        </p:nvGrpSpPr>
        <p:grpSpPr bwMode="auto">
          <a:xfrm>
            <a:off x="3659188" y="4646004"/>
            <a:ext cx="698500" cy="363538"/>
            <a:chOff x="3343" y="-580"/>
            <a:chExt cx="384" cy="200"/>
          </a:xfrm>
          <a:solidFill>
            <a:schemeClr val="accent3"/>
          </a:solidFill>
        </p:grpSpPr>
        <p:sp>
          <p:nvSpPr>
            <p:cNvPr id="47" name="Freeform 70"/>
            <p:cNvSpPr>
              <a:spLocks/>
            </p:cNvSpPr>
            <p:nvPr/>
          </p:nvSpPr>
          <p:spPr bwMode="auto">
            <a:xfrm>
              <a:off x="3398" y="-542"/>
              <a:ext cx="57" cy="58"/>
            </a:xfrm>
            <a:custGeom>
              <a:avLst/>
              <a:gdLst>
                <a:gd name="T0" fmla="*/ 56 w 114"/>
                <a:gd name="T1" fmla="*/ 0 h 116"/>
                <a:gd name="T2" fmla="*/ 79 w 114"/>
                <a:gd name="T3" fmla="*/ 5 h 116"/>
                <a:gd name="T4" fmla="*/ 98 w 114"/>
                <a:gd name="T5" fmla="*/ 18 h 116"/>
                <a:gd name="T6" fmla="*/ 110 w 114"/>
                <a:gd name="T7" fmla="*/ 35 h 116"/>
                <a:gd name="T8" fmla="*/ 114 w 114"/>
                <a:gd name="T9" fmla="*/ 58 h 116"/>
                <a:gd name="T10" fmla="*/ 110 w 114"/>
                <a:gd name="T11" fmla="*/ 80 h 116"/>
                <a:gd name="T12" fmla="*/ 98 w 114"/>
                <a:gd name="T13" fmla="*/ 100 h 116"/>
                <a:gd name="T14" fmla="*/ 79 w 114"/>
                <a:gd name="T15" fmla="*/ 111 h 116"/>
                <a:gd name="T16" fmla="*/ 56 w 114"/>
                <a:gd name="T17" fmla="*/ 116 h 116"/>
                <a:gd name="T18" fmla="*/ 34 w 114"/>
                <a:gd name="T19" fmla="*/ 111 h 116"/>
                <a:gd name="T20" fmla="*/ 16 w 114"/>
                <a:gd name="T21" fmla="*/ 100 h 116"/>
                <a:gd name="T22" fmla="*/ 3 w 114"/>
                <a:gd name="T23" fmla="*/ 80 h 116"/>
                <a:gd name="T24" fmla="*/ 0 w 114"/>
                <a:gd name="T25" fmla="*/ 58 h 116"/>
                <a:gd name="T26" fmla="*/ 3 w 114"/>
                <a:gd name="T27" fmla="*/ 35 h 116"/>
                <a:gd name="T28" fmla="*/ 16 w 114"/>
                <a:gd name="T29" fmla="*/ 18 h 116"/>
                <a:gd name="T30" fmla="*/ 34 w 114"/>
                <a:gd name="T31" fmla="*/ 5 h 116"/>
                <a:gd name="T32" fmla="*/ 56 w 114"/>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6">
                  <a:moveTo>
                    <a:pt x="56" y="0"/>
                  </a:moveTo>
                  <a:lnTo>
                    <a:pt x="79" y="5"/>
                  </a:lnTo>
                  <a:lnTo>
                    <a:pt x="98" y="18"/>
                  </a:lnTo>
                  <a:lnTo>
                    <a:pt x="110" y="35"/>
                  </a:lnTo>
                  <a:lnTo>
                    <a:pt x="114" y="58"/>
                  </a:lnTo>
                  <a:lnTo>
                    <a:pt x="110" y="80"/>
                  </a:lnTo>
                  <a:lnTo>
                    <a:pt x="98" y="100"/>
                  </a:lnTo>
                  <a:lnTo>
                    <a:pt x="79" y="111"/>
                  </a:lnTo>
                  <a:lnTo>
                    <a:pt x="56" y="116"/>
                  </a:lnTo>
                  <a:lnTo>
                    <a:pt x="34" y="111"/>
                  </a:lnTo>
                  <a:lnTo>
                    <a:pt x="16" y="100"/>
                  </a:lnTo>
                  <a:lnTo>
                    <a:pt x="3" y="80"/>
                  </a:lnTo>
                  <a:lnTo>
                    <a:pt x="0" y="58"/>
                  </a:lnTo>
                  <a:lnTo>
                    <a:pt x="3" y="35"/>
                  </a:lnTo>
                  <a:lnTo>
                    <a:pt x="16" y="18"/>
                  </a:lnTo>
                  <a:lnTo>
                    <a:pt x="34" y="5"/>
                  </a:lnTo>
                  <a:lnTo>
                    <a:pt x="56"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en-GB"/>
            </a:p>
          </p:txBody>
        </p:sp>
        <p:sp>
          <p:nvSpPr>
            <p:cNvPr id="48" name="Freeform 71"/>
            <p:cNvSpPr>
              <a:spLocks noEditPoints="1"/>
            </p:cNvSpPr>
            <p:nvPr/>
          </p:nvSpPr>
          <p:spPr bwMode="auto">
            <a:xfrm>
              <a:off x="3343" y="-580"/>
              <a:ext cx="384" cy="200"/>
            </a:xfrm>
            <a:custGeom>
              <a:avLst/>
              <a:gdLst>
                <a:gd name="T0" fmla="*/ 313 w 767"/>
                <a:gd name="T1" fmla="*/ 29 h 401"/>
                <a:gd name="T2" fmla="*/ 313 w 767"/>
                <a:gd name="T3" fmla="*/ 164 h 401"/>
                <a:gd name="T4" fmla="*/ 423 w 767"/>
                <a:gd name="T5" fmla="*/ 111 h 401"/>
                <a:gd name="T6" fmla="*/ 437 w 767"/>
                <a:gd name="T7" fmla="*/ 110 h 401"/>
                <a:gd name="T8" fmla="*/ 449 w 767"/>
                <a:gd name="T9" fmla="*/ 115 h 401"/>
                <a:gd name="T10" fmla="*/ 457 w 767"/>
                <a:gd name="T11" fmla="*/ 124 h 401"/>
                <a:gd name="T12" fmla="*/ 458 w 767"/>
                <a:gd name="T13" fmla="*/ 127 h 401"/>
                <a:gd name="T14" fmla="*/ 461 w 767"/>
                <a:gd name="T15" fmla="*/ 140 h 401"/>
                <a:gd name="T16" fmla="*/ 457 w 767"/>
                <a:gd name="T17" fmla="*/ 152 h 401"/>
                <a:gd name="T18" fmla="*/ 447 w 767"/>
                <a:gd name="T19" fmla="*/ 161 h 401"/>
                <a:gd name="T20" fmla="*/ 313 w 767"/>
                <a:gd name="T21" fmla="*/ 224 h 401"/>
                <a:gd name="T22" fmla="*/ 313 w 767"/>
                <a:gd name="T23" fmla="*/ 261 h 401"/>
                <a:gd name="T24" fmla="*/ 740 w 767"/>
                <a:gd name="T25" fmla="*/ 261 h 401"/>
                <a:gd name="T26" fmla="*/ 740 w 767"/>
                <a:gd name="T27" fmla="*/ 29 h 401"/>
                <a:gd name="T28" fmla="*/ 313 w 767"/>
                <a:gd name="T29" fmla="*/ 29 h 401"/>
                <a:gd name="T30" fmla="*/ 284 w 767"/>
                <a:gd name="T31" fmla="*/ 0 h 401"/>
                <a:gd name="T32" fmla="*/ 767 w 767"/>
                <a:gd name="T33" fmla="*/ 0 h 401"/>
                <a:gd name="T34" fmla="*/ 767 w 767"/>
                <a:gd name="T35" fmla="*/ 288 h 401"/>
                <a:gd name="T36" fmla="*/ 284 w 767"/>
                <a:gd name="T37" fmla="*/ 288 h 401"/>
                <a:gd name="T38" fmla="*/ 284 w 767"/>
                <a:gd name="T39" fmla="*/ 238 h 401"/>
                <a:gd name="T40" fmla="*/ 246 w 767"/>
                <a:gd name="T41" fmla="*/ 258 h 401"/>
                <a:gd name="T42" fmla="*/ 244 w 767"/>
                <a:gd name="T43" fmla="*/ 258 h 401"/>
                <a:gd name="T44" fmla="*/ 244 w 767"/>
                <a:gd name="T45" fmla="*/ 401 h 401"/>
                <a:gd name="T46" fmla="*/ 88 w 767"/>
                <a:gd name="T47" fmla="*/ 401 h 401"/>
                <a:gd name="T48" fmla="*/ 88 w 767"/>
                <a:gd name="T49" fmla="*/ 312 h 401"/>
                <a:gd name="T50" fmla="*/ 58 w 767"/>
                <a:gd name="T51" fmla="*/ 401 h 401"/>
                <a:gd name="T52" fmla="*/ 0 w 767"/>
                <a:gd name="T53" fmla="*/ 401 h 401"/>
                <a:gd name="T54" fmla="*/ 62 w 767"/>
                <a:gd name="T55" fmla="*/ 224 h 401"/>
                <a:gd name="T56" fmla="*/ 69 w 767"/>
                <a:gd name="T57" fmla="*/ 213 h 401"/>
                <a:gd name="T58" fmla="*/ 77 w 767"/>
                <a:gd name="T59" fmla="*/ 206 h 401"/>
                <a:gd name="T60" fmla="*/ 88 w 767"/>
                <a:gd name="T61" fmla="*/ 205 h 401"/>
                <a:gd name="T62" fmla="*/ 125 w 767"/>
                <a:gd name="T63" fmla="*/ 205 h 401"/>
                <a:gd name="T64" fmla="*/ 209 w 767"/>
                <a:gd name="T65" fmla="*/ 205 h 401"/>
                <a:gd name="T66" fmla="*/ 230 w 767"/>
                <a:gd name="T67" fmla="*/ 205 h 401"/>
                <a:gd name="T68" fmla="*/ 284 w 767"/>
                <a:gd name="T69" fmla="*/ 179 h 401"/>
                <a:gd name="T70" fmla="*/ 284 w 767"/>
                <a:gd name="T71"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7" h="401">
                  <a:moveTo>
                    <a:pt x="313" y="29"/>
                  </a:moveTo>
                  <a:lnTo>
                    <a:pt x="313" y="164"/>
                  </a:lnTo>
                  <a:lnTo>
                    <a:pt x="423" y="111"/>
                  </a:lnTo>
                  <a:lnTo>
                    <a:pt x="437" y="110"/>
                  </a:lnTo>
                  <a:lnTo>
                    <a:pt x="449" y="115"/>
                  </a:lnTo>
                  <a:lnTo>
                    <a:pt x="457" y="124"/>
                  </a:lnTo>
                  <a:lnTo>
                    <a:pt x="458" y="127"/>
                  </a:lnTo>
                  <a:lnTo>
                    <a:pt x="461" y="140"/>
                  </a:lnTo>
                  <a:lnTo>
                    <a:pt x="457" y="152"/>
                  </a:lnTo>
                  <a:lnTo>
                    <a:pt x="447" y="161"/>
                  </a:lnTo>
                  <a:lnTo>
                    <a:pt x="313" y="224"/>
                  </a:lnTo>
                  <a:lnTo>
                    <a:pt x="313" y="261"/>
                  </a:lnTo>
                  <a:lnTo>
                    <a:pt x="740" y="261"/>
                  </a:lnTo>
                  <a:lnTo>
                    <a:pt x="740" y="29"/>
                  </a:lnTo>
                  <a:lnTo>
                    <a:pt x="313" y="29"/>
                  </a:lnTo>
                  <a:close/>
                  <a:moveTo>
                    <a:pt x="284" y="0"/>
                  </a:moveTo>
                  <a:lnTo>
                    <a:pt x="767" y="0"/>
                  </a:lnTo>
                  <a:lnTo>
                    <a:pt x="767" y="288"/>
                  </a:lnTo>
                  <a:lnTo>
                    <a:pt x="284" y="288"/>
                  </a:lnTo>
                  <a:lnTo>
                    <a:pt x="284" y="238"/>
                  </a:lnTo>
                  <a:lnTo>
                    <a:pt x="246" y="258"/>
                  </a:lnTo>
                  <a:lnTo>
                    <a:pt x="244" y="258"/>
                  </a:lnTo>
                  <a:lnTo>
                    <a:pt x="244" y="401"/>
                  </a:lnTo>
                  <a:lnTo>
                    <a:pt x="88" y="401"/>
                  </a:lnTo>
                  <a:lnTo>
                    <a:pt x="88" y="312"/>
                  </a:lnTo>
                  <a:lnTo>
                    <a:pt x="58" y="401"/>
                  </a:lnTo>
                  <a:lnTo>
                    <a:pt x="0" y="401"/>
                  </a:lnTo>
                  <a:lnTo>
                    <a:pt x="62" y="224"/>
                  </a:lnTo>
                  <a:lnTo>
                    <a:pt x="69" y="213"/>
                  </a:lnTo>
                  <a:lnTo>
                    <a:pt x="77" y="206"/>
                  </a:lnTo>
                  <a:lnTo>
                    <a:pt x="88" y="205"/>
                  </a:lnTo>
                  <a:lnTo>
                    <a:pt x="125" y="205"/>
                  </a:lnTo>
                  <a:lnTo>
                    <a:pt x="209" y="205"/>
                  </a:lnTo>
                  <a:lnTo>
                    <a:pt x="230" y="205"/>
                  </a:lnTo>
                  <a:lnTo>
                    <a:pt x="284" y="179"/>
                  </a:lnTo>
                  <a:lnTo>
                    <a:pt x="284" y="0"/>
                  </a:lnTo>
                  <a:close/>
                </a:path>
              </a:pathLst>
            </a:custGeom>
            <a:grpFill/>
            <a:ln>
              <a:noFill/>
            </a:ln>
            <a:extLst>
              <a:ext uri="{91240B29-F687-4F45-9708-019B960494DF}">
                <a14:hiddenLine xmlns:a14="http://schemas.microsoft.com/office/drawing/2010/main" w="0">
                  <a:solidFill>
                    <a:schemeClr val="accent2"/>
                  </a:solidFill>
                  <a:prstDash val="solid"/>
                  <a:round/>
                  <a:headEnd/>
                  <a:tailEnd/>
                </a14:hiddenLine>
              </a:ext>
            </a:extLst>
          </p:spPr>
          <p:txBody>
            <a:bodyPr/>
            <a:lstStyle/>
            <a:p>
              <a:endParaRPr lang="en-GB"/>
            </a:p>
          </p:txBody>
        </p:sp>
      </p:grpSp>
    </p:spTree>
    <p:custDataLst>
      <p:tags r:id="rId1"/>
    </p:custDataLst>
    <p:extLst>
      <p:ext uri="{BB962C8B-B14F-4D97-AF65-F5344CB8AC3E}">
        <p14:creationId xmlns:p14="http://schemas.microsoft.com/office/powerpoint/2010/main" val="36674984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t>The winner takes it all …</a:t>
            </a:r>
            <a:endParaRPr lang="en-GB" dirty="0"/>
          </a:p>
        </p:txBody>
      </p:sp>
      <p:sp>
        <p:nvSpPr>
          <p:cNvPr id="3" name="Foliennummernplatzhalter 2"/>
          <p:cNvSpPr>
            <a:spLocks noGrp="1"/>
          </p:cNvSpPr>
          <p:nvPr>
            <p:ph type="sldNum" sz="quarter" idx="10"/>
          </p:nvPr>
        </p:nvSpPr>
        <p:spPr/>
        <p:txBody>
          <a:bodyPr/>
          <a:lstStyle/>
          <a:p>
            <a:fld id="{9784CBA3-D598-4B1F-BAA3-EE14B5154290}" type="slidenum">
              <a:rPr lang="en-AU" smtClean="0"/>
              <a:pPr/>
              <a:t>19</a:t>
            </a:fld>
            <a:endParaRPr lang="en-AU" dirty="0"/>
          </a:p>
        </p:txBody>
      </p:sp>
      <p:sp>
        <p:nvSpPr>
          <p:cNvPr id="10" name="Textplatzhalter 9"/>
          <p:cNvSpPr>
            <a:spLocks noGrp="1"/>
          </p:cNvSpPr>
          <p:nvPr>
            <p:ph type="body" sz="quarter" idx="16"/>
          </p:nvPr>
        </p:nvSpPr>
        <p:spPr/>
        <p:txBody>
          <a:bodyPr/>
          <a:lstStyle/>
          <a:p>
            <a:endParaRPr lang="en-GB"/>
          </a:p>
        </p:txBody>
      </p:sp>
      <p:sp>
        <p:nvSpPr>
          <p:cNvPr id="7" name="Fußzeilenplatzhalter 6"/>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0919"/>
            <a:ext cx="2016224" cy="199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15" t="21728" r="14848" b="22179"/>
          <a:stretch/>
        </p:blipFill>
        <p:spPr bwMode="auto">
          <a:xfrm>
            <a:off x="727320" y="4048776"/>
            <a:ext cx="3368879" cy="143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4190" b="35605"/>
          <a:stretch/>
        </p:blipFill>
        <p:spPr bwMode="auto">
          <a:xfrm>
            <a:off x="2771800" y="1861827"/>
            <a:ext cx="3864400" cy="99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512" y="2828567"/>
            <a:ext cx="33147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364" y="4234711"/>
            <a:ext cx="1718295" cy="129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422" y="404664"/>
            <a:ext cx="1788790" cy="215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96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500"/>
                                        <p:tgtEl>
                                          <p:spTgt spid="174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fade">
                                      <p:cBhvr>
                                        <p:cTn id="11" dur="500"/>
                                        <p:tgtEl>
                                          <p:spTgt spid="174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fade">
                                      <p:cBhvr>
                                        <p:cTn id="15" dur="500"/>
                                        <p:tgtEl>
                                          <p:spTgt spid="174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410"/>
                                        </p:tgtEl>
                                        <p:attrNameLst>
                                          <p:attrName>style.visibility</p:attrName>
                                        </p:attrNameLst>
                                      </p:cBhvr>
                                      <p:to>
                                        <p:strVal val="visible"/>
                                      </p:to>
                                    </p:set>
                                    <p:animEffect transition="in" filter="fade">
                                      <p:cBhvr>
                                        <p:cTn id="19" dur="500"/>
                                        <p:tgtEl>
                                          <p:spTgt spid="174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412"/>
                                        </p:tgtEl>
                                        <p:attrNameLst>
                                          <p:attrName>style.visibility</p:attrName>
                                        </p:attrNameLst>
                                      </p:cBhvr>
                                      <p:to>
                                        <p:strVal val="visible"/>
                                      </p:to>
                                    </p:set>
                                    <p:animEffect transition="in" filter="fade">
                                      <p:cBhvr>
                                        <p:cTn id="23" dur="500"/>
                                        <p:tgtEl>
                                          <p:spTgt spid="174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23528" y="1052736"/>
            <a:ext cx="8496944" cy="4680520"/>
            <a:chOff x="323528" y="1052736"/>
            <a:chExt cx="8496944" cy="4680520"/>
          </a:xfrm>
          <a:solidFill>
            <a:schemeClr val="bg1">
              <a:lumMod val="75000"/>
            </a:schemeClr>
          </a:solidFill>
        </p:grpSpPr>
        <p:sp>
          <p:nvSpPr>
            <p:cNvPr id="3" name="Rechteck 2"/>
            <p:cNvSpPr/>
            <p:nvPr/>
          </p:nvSpPr>
          <p:spPr>
            <a:xfrm>
              <a:off x="323528" y="3416232"/>
              <a:ext cx="8496944" cy="2317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0" dirty="0" smtClean="0"/>
            </a:p>
          </p:txBody>
        </p:sp>
        <p:sp>
          <p:nvSpPr>
            <p:cNvPr id="43" name="Rechteck 42"/>
            <p:cNvSpPr/>
            <p:nvPr/>
          </p:nvSpPr>
          <p:spPr>
            <a:xfrm>
              <a:off x="4535996" y="1052736"/>
              <a:ext cx="4284476" cy="4680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0" dirty="0" smtClean="0"/>
            </a:p>
          </p:txBody>
        </p:sp>
      </p:grpSp>
      <p:sp>
        <p:nvSpPr>
          <p:cNvPr id="5" name="Titel 4"/>
          <p:cNvSpPr>
            <a:spLocks noGrp="1"/>
          </p:cNvSpPr>
          <p:nvPr>
            <p:ph type="title"/>
          </p:nvPr>
        </p:nvSpPr>
        <p:spPr/>
        <p:txBody>
          <a:bodyPr/>
          <a:lstStyle/>
          <a:p>
            <a:r>
              <a:rPr lang="de-DE" smtClean="0"/>
              <a:t>Treiber für innerbetriebliche Kommunikationslösungen</a:t>
            </a:r>
            <a:endParaRPr lang="de-DE"/>
          </a:p>
        </p:txBody>
      </p:sp>
      <p:sp>
        <p:nvSpPr>
          <p:cNvPr id="4" name="Fußzeilenplatzhalter 3"/>
          <p:cNvSpPr>
            <a:spLocks noGrp="1"/>
          </p:cNvSpPr>
          <p:nvPr>
            <p:ph type="ftr" sz="quarter" idx="17"/>
          </p:nvPr>
        </p:nvSpPr>
        <p:spPr/>
        <p:txBody>
          <a:bodyPr/>
          <a:lstStyle/>
          <a:p>
            <a:r>
              <a:rPr lang="de-DE" smtClean="0"/>
              <a:t>Licht im Dschungel der Hypes</a:t>
            </a:r>
            <a:endParaRPr lang="de-DE"/>
          </a:p>
        </p:txBody>
      </p:sp>
      <p:sp>
        <p:nvSpPr>
          <p:cNvPr id="26" name="Abgerundetes Rechteck 25"/>
          <p:cNvSpPr/>
          <p:nvPr/>
        </p:nvSpPr>
        <p:spPr>
          <a:xfrm>
            <a:off x="5724710" y="4195104"/>
            <a:ext cx="2735138" cy="1112509"/>
          </a:xfrm>
          <a:prstGeom prst="roundRect">
            <a:avLst/>
          </a:prstGeom>
          <a:solidFill>
            <a:schemeClr val="bg1"/>
          </a:solidFill>
          <a:ln>
            <a:solidFill>
              <a:schemeClr val="tx1">
                <a:lumMod val="75000"/>
                <a:lumOff val="25000"/>
              </a:schemeClr>
            </a:solidFill>
          </a:ln>
          <a:effectLst>
            <a:outerShdw blurRad="101600" dist="508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smtClean="0">
                <a:solidFill>
                  <a:schemeClr val="tx1">
                    <a:lumMod val="75000"/>
                    <a:lumOff val="25000"/>
                  </a:schemeClr>
                </a:solidFill>
              </a:rPr>
              <a:t>Social Media durch Mitarbeiter</a:t>
            </a:r>
          </a:p>
        </p:txBody>
      </p:sp>
      <p:grpSp>
        <p:nvGrpSpPr>
          <p:cNvPr id="45" name="Gruppieren 44"/>
          <p:cNvGrpSpPr/>
          <p:nvPr/>
        </p:nvGrpSpPr>
        <p:grpSpPr>
          <a:xfrm>
            <a:off x="5724710" y="1412776"/>
            <a:ext cx="2735722" cy="2304176"/>
            <a:chOff x="5724710" y="1412776"/>
            <a:chExt cx="2735722" cy="2304176"/>
          </a:xfrm>
        </p:grpSpPr>
        <p:sp>
          <p:nvSpPr>
            <p:cNvPr id="24" name="Abgerundetes Rechteck 23"/>
            <p:cNvSpPr/>
            <p:nvPr/>
          </p:nvSpPr>
          <p:spPr>
            <a:xfrm>
              <a:off x="5724710" y="1412776"/>
              <a:ext cx="2735138" cy="1112509"/>
            </a:xfrm>
            <a:prstGeom prst="roundRect">
              <a:avLst/>
            </a:prstGeom>
            <a:solidFill>
              <a:schemeClr val="bg1"/>
            </a:solidFill>
            <a:ln>
              <a:solidFill>
                <a:schemeClr val="tx1">
                  <a:lumMod val="75000"/>
                  <a:lumOff val="25000"/>
                </a:schemeClr>
              </a:solidFill>
            </a:ln>
            <a:effectLst>
              <a:outerShdw blurRad="101600" dist="508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smtClean="0">
                  <a:solidFill>
                    <a:schemeClr val="tx1">
                      <a:lumMod val="75000"/>
                      <a:lumOff val="25000"/>
                    </a:schemeClr>
                  </a:solidFill>
                </a:rPr>
                <a:t>Erlernte Kommunikation privates Umfeld</a:t>
              </a:r>
            </a:p>
          </p:txBody>
        </p:sp>
        <p:sp>
          <p:nvSpPr>
            <p:cNvPr id="27" name="Freeform 19"/>
            <p:cNvSpPr>
              <a:spLocks noEditPoints="1"/>
            </p:cNvSpPr>
            <p:nvPr/>
          </p:nvSpPr>
          <p:spPr bwMode="auto">
            <a:xfrm>
              <a:off x="7740432" y="2996952"/>
              <a:ext cx="720000" cy="720000"/>
            </a:xfrm>
            <a:custGeom>
              <a:avLst/>
              <a:gdLst>
                <a:gd name="T0" fmla="*/ 0 w 146"/>
                <a:gd name="T1" fmla="*/ 0 h 145"/>
                <a:gd name="T2" fmla="*/ 0 w 146"/>
                <a:gd name="T3" fmla="*/ 145 h 145"/>
                <a:gd name="T4" fmla="*/ 146 w 146"/>
                <a:gd name="T5" fmla="*/ 145 h 145"/>
                <a:gd name="T6" fmla="*/ 146 w 146"/>
                <a:gd name="T7" fmla="*/ 0 h 145"/>
                <a:gd name="T8" fmla="*/ 0 w 146"/>
                <a:gd name="T9" fmla="*/ 0 h 145"/>
                <a:gd name="T10" fmla="*/ 95 w 146"/>
                <a:gd name="T11" fmla="*/ 73 h 145"/>
                <a:gd name="T12" fmla="*/ 81 w 146"/>
                <a:gd name="T13" fmla="*/ 73 h 145"/>
                <a:gd name="T14" fmla="*/ 81 w 146"/>
                <a:gd name="T15" fmla="*/ 123 h 145"/>
                <a:gd name="T16" fmla="*/ 60 w 146"/>
                <a:gd name="T17" fmla="*/ 123 h 145"/>
                <a:gd name="T18" fmla="*/ 60 w 146"/>
                <a:gd name="T19" fmla="*/ 73 h 145"/>
                <a:gd name="T20" fmla="*/ 50 w 146"/>
                <a:gd name="T21" fmla="*/ 73 h 145"/>
                <a:gd name="T22" fmla="*/ 50 w 146"/>
                <a:gd name="T23" fmla="*/ 55 h 145"/>
                <a:gd name="T24" fmla="*/ 60 w 146"/>
                <a:gd name="T25" fmla="*/ 55 h 145"/>
                <a:gd name="T26" fmla="*/ 60 w 146"/>
                <a:gd name="T27" fmla="*/ 43 h 145"/>
                <a:gd name="T28" fmla="*/ 81 w 146"/>
                <a:gd name="T29" fmla="*/ 22 h 145"/>
                <a:gd name="T30" fmla="*/ 97 w 146"/>
                <a:gd name="T31" fmla="*/ 22 h 145"/>
                <a:gd name="T32" fmla="*/ 97 w 146"/>
                <a:gd name="T33" fmla="*/ 39 h 145"/>
                <a:gd name="T34" fmla="*/ 85 w 146"/>
                <a:gd name="T35" fmla="*/ 39 h 145"/>
                <a:gd name="T36" fmla="*/ 81 w 146"/>
                <a:gd name="T37" fmla="*/ 44 h 145"/>
                <a:gd name="T38" fmla="*/ 81 w 146"/>
                <a:gd name="T39" fmla="*/ 55 h 145"/>
                <a:gd name="T40" fmla="*/ 97 w 146"/>
                <a:gd name="T41" fmla="*/ 55 h 145"/>
                <a:gd name="T42" fmla="*/ 95 w 146"/>
                <a:gd name="T43"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45">
                  <a:moveTo>
                    <a:pt x="0" y="0"/>
                  </a:moveTo>
                  <a:cubicBezTo>
                    <a:pt x="0" y="145"/>
                    <a:pt x="0" y="145"/>
                    <a:pt x="0" y="145"/>
                  </a:cubicBezTo>
                  <a:cubicBezTo>
                    <a:pt x="146" y="145"/>
                    <a:pt x="146" y="145"/>
                    <a:pt x="146" y="145"/>
                  </a:cubicBezTo>
                  <a:cubicBezTo>
                    <a:pt x="146" y="0"/>
                    <a:pt x="146" y="0"/>
                    <a:pt x="146" y="0"/>
                  </a:cubicBezTo>
                  <a:lnTo>
                    <a:pt x="0" y="0"/>
                  </a:lnTo>
                  <a:close/>
                  <a:moveTo>
                    <a:pt x="95" y="73"/>
                  </a:moveTo>
                  <a:cubicBezTo>
                    <a:pt x="81" y="73"/>
                    <a:pt x="81" y="73"/>
                    <a:pt x="81" y="73"/>
                  </a:cubicBezTo>
                  <a:cubicBezTo>
                    <a:pt x="81" y="123"/>
                    <a:pt x="81" y="123"/>
                    <a:pt x="81" y="123"/>
                  </a:cubicBezTo>
                  <a:cubicBezTo>
                    <a:pt x="60" y="123"/>
                    <a:pt x="60" y="123"/>
                    <a:pt x="60" y="123"/>
                  </a:cubicBezTo>
                  <a:cubicBezTo>
                    <a:pt x="60" y="73"/>
                    <a:pt x="60" y="73"/>
                    <a:pt x="60" y="73"/>
                  </a:cubicBezTo>
                  <a:cubicBezTo>
                    <a:pt x="50" y="73"/>
                    <a:pt x="50" y="73"/>
                    <a:pt x="50" y="73"/>
                  </a:cubicBezTo>
                  <a:cubicBezTo>
                    <a:pt x="50" y="55"/>
                    <a:pt x="50" y="55"/>
                    <a:pt x="50" y="55"/>
                  </a:cubicBezTo>
                  <a:cubicBezTo>
                    <a:pt x="60" y="55"/>
                    <a:pt x="60" y="55"/>
                    <a:pt x="60" y="55"/>
                  </a:cubicBezTo>
                  <a:cubicBezTo>
                    <a:pt x="60" y="43"/>
                    <a:pt x="60" y="43"/>
                    <a:pt x="60" y="43"/>
                  </a:cubicBezTo>
                  <a:cubicBezTo>
                    <a:pt x="60" y="35"/>
                    <a:pt x="64" y="22"/>
                    <a:pt x="81" y="22"/>
                  </a:cubicBezTo>
                  <a:cubicBezTo>
                    <a:pt x="97" y="22"/>
                    <a:pt x="97" y="22"/>
                    <a:pt x="97" y="22"/>
                  </a:cubicBezTo>
                  <a:cubicBezTo>
                    <a:pt x="97" y="39"/>
                    <a:pt x="97" y="39"/>
                    <a:pt x="97" y="39"/>
                  </a:cubicBezTo>
                  <a:cubicBezTo>
                    <a:pt x="85" y="39"/>
                    <a:pt x="85" y="39"/>
                    <a:pt x="85" y="39"/>
                  </a:cubicBezTo>
                  <a:cubicBezTo>
                    <a:pt x="83" y="39"/>
                    <a:pt x="81" y="40"/>
                    <a:pt x="81" y="44"/>
                  </a:cubicBezTo>
                  <a:cubicBezTo>
                    <a:pt x="81" y="55"/>
                    <a:pt x="81" y="55"/>
                    <a:pt x="81" y="55"/>
                  </a:cubicBezTo>
                  <a:cubicBezTo>
                    <a:pt x="97" y="55"/>
                    <a:pt x="97" y="55"/>
                    <a:pt x="97" y="55"/>
                  </a:cubicBezTo>
                  <a:lnTo>
                    <a:pt x="95" y="73"/>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16"/>
            <p:cNvSpPr>
              <a:spLocks noEditPoints="1"/>
            </p:cNvSpPr>
            <p:nvPr/>
          </p:nvSpPr>
          <p:spPr bwMode="auto">
            <a:xfrm>
              <a:off x="6742254" y="2996952"/>
              <a:ext cx="720000" cy="720000"/>
            </a:xfrm>
            <a:custGeom>
              <a:avLst/>
              <a:gdLst>
                <a:gd name="T0" fmla="*/ 0 w 146"/>
                <a:gd name="T1" fmla="*/ 0 h 145"/>
                <a:gd name="T2" fmla="*/ 0 w 146"/>
                <a:gd name="T3" fmla="*/ 145 h 145"/>
                <a:gd name="T4" fmla="*/ 146 w 146"/>
                <a:gd name="T5" fmla="*/ 145 h 145"/>
                <a:gd name="T6" fmla="*/ 146 w 146"/>
                <a:gd name="T7" fmla="*/ 0 h 145"/>
                <a:gd name="T8" fmla="*/ 0 w 146"/>
                <a:gd name="T9" fmla="*/ 0 h 145"/>
                <a:gd name="T10" fmla="*/ 94 w 146"/>
                <a:gd name="T11" fmla="*/ 116 h 145"/>
                <a:gd name="T12" fmla="*/ 68 w 146"/>
                <a:gd name="T13" fmla="*/ 116 h 145"/>
                <a:gd name="T14" fmla="*/ 40 w 146"/>
                <a:gd name="T15" fmla="*/ 83 h 145"/>
                <a:gd name="T16" fmla="*/ 40 w 146"/>
                <a:gd name="T17" fmla="*/ 69 h 145"/>
                <a:gd name="T18" fmla="*/ 40 w 146"/>
                <a:gd name="T19" fmla="*/ 57 h 145"/>
                <a:gd name="T20" fmla="*/ 40 w 146"/>
                <a:gd name="T21" fmla="*/ 53 h 145"/>
                <a:gd name="T22" fmla="*/ 42 w 146"/>
                <a:gd name="T23" fmla="*/ 33 h 145"/>
                <a:gd name="T24" fmla="*/ 52 w 146"/>
                <a:gd name="T25" fmla="*/ 27 h 145"/>
                <a:gd name="T26" fmla="*/ 64 w 146"/>
                <a:gd name="T27" fmla="*/ 49 h 145"/>
                <a:gd name="T28" fmla="*/ 97 w 146"/>
                <a:gd name="T29" fmla="*/ 49 h 145"/>
                <a:gd name="T30" fmla="*/ 106 w 146"/>
                <a:gd name="T31" fmla="*/ 63 h 145"/>
                <a:gd name="T32" fmla="*/ 93 w 146"/>
                <a:gd name="T33" fmla="*/ 72 h 145"/>
                <a:gd name="T34" fmla="*/ 63 w 146"/>
                <a:gd name="T35" fmla="*/ 72 h 145"/>
                <a:gd name="T36" fmla="*/ 63 w 146"/>
                <a:gd name="T37" fmla="*/ 83 h 145"/>
                <a:gd name="T38" fmla="*/ 78 w 146"/>
                <a:gd name="T39" fmla="*/ 94 h 145"/>
                <a:gd name="T40" fmla="*/ 95 w 146"/>
                <a:gd name="T41" fmla="*/ 94 h 145"/>
                <a:gd name="T42" fmla="*/ 106 w 146"/>
                <a:gd name="T43" fmla="*/ 106 h 145"/>
                <a:gd name="T44" fmla="*/ 94 w 146"/>
                <a:gd name="T45" fmla="*/ 1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45">
                  <a:moveTo>
                    <a:pt x="0" y="0"/>
                  </a:moveTo>
                  <a:cubicBezTo>
                    <a:pt x="0" y="145"/>
                    <a:pt x="0" y="145"/>
                    <a:pt x="0" y="145"/>
                  </a:cubicBezTo>
                  <a:cubicBezTo>
                    <a:pt x="146" y="145"/>
                    <a:pt x="146" y="145"/>
                    <a:pt x="146" y="145"/>
                  </a:cubicBezTo>
                  <a:cubicBezTo>
                    <a:pt x="146" y="0"/>
                    <a:pt x="146" y="0"/>
                    <a:pt x="146" y="0"/>
                  </a:cubicBezTo>
                  <a:lnTo>
                    <a:pt x="0" y="0"/>
                  </a:lnTo>
                  <a:close/>
                  <a:moveTo>
                    <a:pt x="94" y="116"/>
                  </a:moveTo>
                  <a:cubicBezTo>
                    <a:pt x="91" y="116"/>
                    <a:pt x="73" y="116"/>
                    <a:pt x="68" y="116"/>
                  </a:cubicBezTo>
                  <a:cubicBezTo>
                    <a:pt x="64" y="116"/>
                    <a:pt x="40" y="109"/>
                    <a:pt x="40" y="83"/>
                  </a:cubicBezTo>
                  <a:cubicBezTo>
                    <a:pt x="40" y="79"/>
                    <a:pt x="40" y="74"/>
                    <a:pt x="40" y="69"/>
                  </a:cubicBezTo>
                  <a:cubicBezTo>
                    <a:pt x="40" y="65"/>
                    <a:pt x="40" y="61"/>
                    <a:pt x="40" y="57"/>
                  </a:cubicBezTo>
                  <a:cubicBezTo>
                    <a:pt x="40" y="56"/>
                    <a:pt x="40" y="54"/>
                    <a:pt x="40" y="53"/>
                  </a:cubicBezTo>
                  <a:cubicBezTo>
                    <a:pt x="40" y="47"/>
                    <a:pt x="39" y="39"/>
                    <a:pt x="42" y="33"/>
                  </a:cubicBezTo>
                  <a:cubicBezTo>
                    <a:pt x="43" y="29"/>
                    <a:pt x="47" y="27"/>
                    <a:pt x="52" y="27"/>
                  </a:cubicBezTo>
                  <a:cubicBezTo>
                    <a:pt x="63" y="27"/>
                    <a:pt x="64" y="38"/>
                    <a:pt x="64" y="49"/>
                  </a:cubicBezTo>
                  <a:cubicBezTo>
                    <a:pt x="97" y="49"/>
                    <a:pt x="97" y="49"/>
                    <a:pt x="97" y="49"/>
                  </a:cubicBezTo>
                  <a:cubicBezTo>
                    <a:pt x="102" y="49"/>
                    <a:pt x="106" y="55"/>
                    <a:pt x="106" y="63"/>
                  </a:cubicBezTo>
                  <a:cubicBezTo>
                    <a:pt x="106" y="70"/>
                    <a:pt x="97" y="72"/>
                    <a:pt x="93" y="72"/>
                  </a:cubicBezTo>
                  <a:cubicBezTo>
                    <a:pt x="63" y="72"/>
                    <a:pt x="63" y="72"/>
                    <a:pt x="63" y="72"/>
                  </a:cubicBezTo>
                  <a:cubicBezTo>
                    <a:pt x="63" y="77"/>
                    <a:pt x="63" y="81"/>
                    <a:pt x="63" y="83"/>
                  </a:cubicBezTo>
                  <a:cubicBezTo>
                    <a:pt x="63" y="88"/>
                    <a:pt x="65" y="94"/>
                    <a:pt x="78" y="94"/>
                  </a:cubicBezTo>
                  <a:cubicBezTo>
                    <a:pt x="95" y="94"/>
                    <a:pt x="95" y="94"/>
                    <a:pt x="95" y="94"/>
                  </a:cubicBezTo>
                  <a:cubicBezTo>
                    <a:pt x="100" y="94"/>
                    <a:pt x="106" y="97"/>
                    <a:pt x="106" y="106"/>
                  </a:cubicBezTo>
                  <a:cubicBezTo>
                    <a:pt x="106" y="115"/>
                    <a:pt x="97" y="116"/>
                    <a:pt x="94" y="116"/>
                  </a:cubicBezTo>
                  <a:close/>
                </a:path>
              </a:pathLst>
            </a:custGeom>
            <a:solidFill>
              <a:srgbClr val="737373"/>
            </a:solidFill>
            <a:ln>
              <a:noFill/>
            </a:ln>
            <a:extLst/>
          </p:spPr>
          <p:txBody>
            <a:bodyPr vert="horz" wrap="square" lIns="91440" tIns="45720" rIns="91440" bIns="45720" numCol="1" anchor="t" anchorCtr="0" compatLnSpc="1">
              <a:prstTxWarp prst="textNoShape">
                <a:avLst/>
              </a:prstTxWarp>
            </a:bodyPr>
            <a:lstStyle/>
            <a:p>
              <a:endParaRPr lang="en-AU"/>
            </a:p>
          </p:txBody>
        </p:sp>
      </p:grpSp>
      <p:sp>
        <p:nvSpPr>
          <p:cNvPr id="29" name="Freeform 122"/>
          <p:cNvSpPr>
            <a:spLocks noEditPoints="1"/>
          </p:cNvSpPr>
          <p:nvPr/>
        </p:nvSpPr>
        <p:spPr bwMode="auto">
          <a:xfrm>
            <a:off x="3419872" y="2670235"/>
            <a:ext cx="2232248" cy="1406837"/>
          </a:xfrm>
          <a:custGeom>
            <a:avLst/>
            <a:gdLst>
              <a:gd name="T0" fmla="*/ 294 w 295"/>
              <a:gd name="T1" fmla="*/ 152 h 170"/>
              <a:gd name="T2" fmla="*/ 257 w 295"/>
              <a:gd name="T3" fmla="*/ 144 h 170"/>
              <a:gd name="T4" fmla="*/ 256 w 295"/>
              <a:gd name="T5" fmla="*/ 20 h 170"/>
              <a:gd name="T6" fmla="*/ 255 w 295"/>
              <a:gd name="T7" fmla="*/ 3 h 170"/>
              <a:gd name="T8" fmla="*/ 240 w 295"/>
              <a:gd name="T9" fmla="*/ 1 h 170"/>
              <a:gd name="T10" fmla="*/ 78 w 295"/>
              <a:gd name="T11" fmla="*/ 1 h 170"/>
              <a:gd name="T12" fmla="*/ 58 w 295"/>
              <a:gd name="T13" fmla="*/ 1 h 170"/>
              <a:gd name="T14" fmla="*/ 40 w 295"/>
              <a:gd name="T15" fmla="*/ 2 h 170"/>
              <a:gd name="T16" fmla="*/ 38 w 295"/>
              <a:gd name="T17" fmla="*/ 19 h 170"/>
              <a:gd name="T18" fmla="*/ 38 w 295"/>
              <a:gd name="T19" fmla="*/ 145 h 170"/>
              <a:gd name="T20" fmla="*/ 1 w 295"/>
              <a:gd name="T21" fmla="*/ 153 h 170"/>
              <a:gd name="T22" fmla="*/ 3 w 295"/>
              <a:gd name="T23" fmla="*/ 166 h 170"/>
              <a:gd name="T24" fmla="*/ 20 w 295"/>
              <a:gd name="T25" fmla="*/ 168 h 170"/>
              <a:gd name="T26" fmla="*/ 257 w 295"/>
              <a:gd name="T27" fmla="*/ 168 h 170"/>
              <a:gd name="T28" fmla="*/ 292 w 295"/>
              <a:gd name="T29" fmla="*/ 166 h 170"/>
              <a:gd name="T30" fmla="*/ 294 w 295"/>
              <a:gd name="T31" fmla="*/ 152 h 170"/>
              <a:gd name="T32" fmla="*/ 147 w 295"/>
              <a:gd name="T33" fmla="*/ 156 h 170"/>
              <a:gd name="T34" fmla="*/ 140 w 295"/>
              <a:gd name="T35" fmla="*/ 149 h 170"/>
              <a:gd name="T36" fmla="*/ 147 w 295"/>
              <a:gd name="T37" fmla="*/ 142 h 170"/>
              <a:gd name="T38" fmla="*/ 155 w 295"/>
              <a:gd name="T39" fmla="*/ 149 h 170"/>
              <a:gd name="T40" fmla="*/ 147 w 295"/>
              <a:gd name="T41" fmla="*/ 156 h 170"/>
              <a:gd name="T42" fmla="*/ 239 w 295"/>
              <a:gd name="T43" fmla="*/ 136 h 170"/>
              <a:gd name="T44" fmla="*/ 56 w 295"/>
              <a:gd name="T45" fmla="*/ 136 h 170"/>
              <a:gd name="T46" fmla="*/ 56 w 295"/>
              <a:gd name="T47" fmla="*/ 17 h 170"/>
              <a:gd name="T48" fmla="*/ 239 w 295"/>
              <a:gd name="T49" fmla="*/ 17 h 170"/>
              <a:gd name="T50" fmla="*/ 239 w 295"/>
              <a:gd name="T51"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70">
                <a:moveTo>
                  <a:pt x="294" y="152"/>
                </a:moveTo>
                <a:cubicBezTo>
                  <a:pt x="282" y="149"/>
                  <a:pt x="268" y="148"/>
                  <a:pt x="257" y="144"/>
                </a:cubicBezTo>
                <a:cubicBezTo>
                  <a:pt x="256" y="103"/>
                  <a:pt x="256" y="63"/>
                  <a:pt x="256" y="20"/>
                </a:cubicBezTo>
                <a:cubicBezTo>
                  <a:pt x="256" y="15"/>
                  <a:pt x="257" y="5"/>
                  <a:pt x="255" y="3"/>
                </a:cubicBezTo>
                <a:cubicBezTo>
                  <a:pt x="253" y="0"/>
                  <a:pt x="245" y="1"/>
                  <a:pt x="240" y="1"/>
                </a:cubicBezTo>
                <a:cubicBezTo>
                  <a:pt x="184" y="1"/>
                  <a:pt x="132" y="1"/>
                  <a:pt x="78" y="1"/>
                </a:cubicBezTo>
                <a:cubicBezTo>
                  <a:pt x="58" y="1"/>
                  <a:pt x="58" y="1"/>
                  <a:pt x="58" y="1"/>
                </a:cubicBezTo>
                <a:cubicBezTo>
                  <a:pt x="52" y="1"/>
                  <a:pt x="42" y="0"/>
                  <a:pt x="40" y="2"/>
                </a:cubicBezTo>
                <a:cubicBezTo>
                  <a:pt x="38" y="4"/>
                  <a:pt x="38" y="13"/>
                  <a:pt x="38" y="19"/>
                </a:cubicBezTo>
                <a:cubicBezTo>
                  <a:pt x="38" y="145"/>
                  <a:pt x="38" y="145"/>
                  <a:pt x="38" y="145"/>
                </a:cubicBezTo>
                <a:cubicBezTo>
                  <a:pt x="26" y="148"/>
                  <a:pt x="13" y="150"/>
                  <a:pt x="1" y="153"/>
                </a:cubicBezTo>
                <a:cubicBezTo>
                  <a:pt x="0" y="159"/>
                  <a:pt x="0" y="164"/>
                  <a:pt x="3" y="166"/>
                </a:cubicBezTo>
                <a:cubicBezTo>
                  <a:pt x="6" y="168"/>
                  <a:pt x="14" y="168"/>
                  <a:pt x="20" y="168"/>
                </a:cubicBezTo>
                <a:cubicBezTo>
                  <a:pt x="257" y="168"/>
                  <a:pt x="257" y="168"/>
                  <a:pt x="257" y="168"/>
                </a:cubicBezTo>
                <a:cubicBezTo>
                  <a:pt x="266" y="168"/>
                  <a:pt x="287" y="170"/>
                  <a:pt x="292" y="166"/>
                </a:cubicBezTo>
                <a:cubicBezTo>
                  <a:pt x="295" y="164"/>
                  <a:pt x="294" y="158"/>
                  <a:pt x="294" y="152"/>
                </a:cubicBezTo>
                <a:close/>
                <a:moveTo>
                  <a:pt x="147" y="156"/>
                </a:moveTo>
                <a:cubicBezTo>
                  <a:pt x="143" y="156"/>
                  <a:pt x="140" y="153"/>
                  <a:pt x="140" y="149"/>
                </a:cubicBezTo>
                <a:cubicBezTo>
                  <a:pt x="140" y="145"/>
                  <a:pt x="143" y="142"/>
                  <a:pt x="147" y="142"/>
                </a:cubicBezTo>
                <a:cubicBezTo>
                  <a:pt x="151" y="142"/>
                  <a:pt x="155" y="145"/>
                  <a:pt x="155" y="149"/>
                </a:cubicBezTo>
                <a:cubicBezTo>
                  <a:pt x="155" y="153"/>
                  <a:pt x="151" y="156"/>
                  <a:pt x="147" y="156"/>
                </a:cubicBezTo>
                <a:close/>
                <a:moveTo>
                  <a:pt x="239" y="136"/>
                </a:moveTo>
                <a:cubicBezTo>
                  <a:pt x="56" y="136"/>
                  <a:pt x="56" y="136"/>
                  <a:pt x="56" y="136"/>
                </a:cubicBezTo>
                <a:cubicBezTo>
                  <a:pt x="56" y="17"/>
                  <a:pt x="56" y="17"/>
                  <a:pt x="56" y="17"/>
                </a:cubicBezTo>
                <a:cubicBezTo>
                  <a:pt x="239" y="17"/>
                  <a:pt x="239" y="17"/>
                  <a:pt x="239" y="17"/>
                </a:cubicBezTo>
                <a:lnTo>
                  <a:pt x="239" y="136"/>
                </a:lnTo>
                <a:close/>
              </a:path>
            </a:pathLst>
          </a:custGeom>
          <a:solidFill>
            <a:srgbClr val="737373"/>
          </a:solidFill>
          <a:ln>
            <a:noFill/>
          </a:ln>
          <a:extLst/>
        </p:spPr>
        <p:txBody>
          <a:bodyPr vert="horz" wrap="square" lIns="91440" tIns="45720" rIns="91440" bIns="45720" numCol="1" anchor="t" anchorCtr="0" compatLnSpc="1">
            <a:prstTxWarp prst="textNoShape">
              <a:avLst/>
            </a:prstTxWarp>
          </a:bodyPr>
          <a:lstStyle/>
          <a:p>
            <a:endParaRPr lang="en-AU"/>
          </a:p>
        </p:txBody>
      </p:sp>
      <p:grpSp>
        <p:nvGrpSpPr>
          <p:cNvPr id="30" name="Group 93"/>
          <p:cNvGrpSpPr/>
          <p:nvPr/>
        </p:nvGrpSpPr>
        <p:grpSpPr>
          <a:xfrm>
            <a:off x="4299404" y="3069040"/>
            <a:ext cx="473183" cy="459718"/>
            <a:chOff x="4430716" y="3000379"/>
            <a:chExt cx="390525" cy="379413"/>
          </a:xfrm>
          <a:solidFill>
            <a:srgbClr val="797979"/>
          </a:solidFill>
        </p:grpSpPr>
        <p:sp>
          <p:nvSpPr>
            <p:cNvPr id="31" name="Freeform 36"/>
            <p:cNvSpPr>
              <a:spLocks/>
            </p:cNvSpPr>
            <p:nvPr/>
          </p:nvSpPr>
          <p:spPr bwMode="auto">
            <a:xfrm>
              <a:off x="4643441" y="3194054"/>
              <a:ext cx="177800" cy="185738"/>
            </a:xfrm>
            <a:custGeom>
              <a:avLst/>
              <a:gdLst>
                <a:gd name="T0" fmla="*/ 67 w 78"/>
                <a:gd name="T1" fmla="*/ 11 h 82"/>
                <a:gd name="T2" fmla="*/ 39 w 78"/>
                <a:gd name="T3" fmla="*/ 0 h 82"/>
                <a:gd name="T4" fmla="*/ 11 w 78"/>
                <a:gd name="T5" fmla="*/ 11 h 82"/>
                <a:gd name="T6" fmla="*/ 0 w 78"/>
                <a:gd name="T7" fmla="*/ 46 h 82"/>
                <a:gd name="T8" fmla="*/ 0 w 78"/>
                <a:gd name="T9" fmla="*/ 82 h 82"/>
                <a:gd name="T10" fmla="*/ 78 w 78"/>
                <a:gd name="T11" fmla="*/ 82 h 82"/>
                <a:gd name="T12" fmla="*/ 78 w 78"/>
                <a:gd name="T13" fmla="*/ 46 h 82"/>
                <a:gd name="T14" fmla="*/ 67 w 78"/>
                <a:gd name="T15" fmla="*/ 1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2">
                  <a:moveTo>
                    <a:pt x="67" y="11"/>
                  </a:moveTo>
                  <a:cubicBezTo>
                    <a:pt x="60" y="4"/>
                    <a:pt x="50" y="0"/>
                    <a:pt x="39" y="0"/>
                  </a:cubicBezTo>
                  <a:cubicBezTo>
                    <a:pt x="28" y="0"/>
                    <a:pt x="19" y="4"/>
                    <a:pt x="11" y="11"/>
                  </a:cubicBezTo>
                  <a:cubicBezTo>
                    <a:pt x="4" y="18"/>
                    <a:pt x="0" y="30"/>
                    <a:pt x="0" y="46"/>
                  </a:cubicBezTo>
                  <a:cubicBezTo>
                    <a:pt x="0" y="82"/>
                    <a:pt x="0" y="82"/>
                    <a:pt x="0" y="82"/>
                  </a:cubicBezTo>
                  <a:cubicBezTo>
                    <a:pt x="78" y="82"/>
                    <a:pt x="78" y="82"/>
                    <a:pt x="78" y="82"/>
                  </a:cubicBezTo>
                  <a:cubicBezTo>
                    <a:pt x="78" y="46"/>
                    <a:pt x="78" y="46"/>
                    <a:pt x="78" y="46"/>
                  </a:cubicBezTo>
                  <a:cubicBezTo>
                    <a:pt x="78" y="30"/>
                    <a:pt x="75" y="18"/>
                    <a:pt x="67" y="11"/>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37"/>
            <p:cNvSpPr>
              <a:spLocks/>
            </p:cNvSpPr>
            <p:nvPr/>
          </p:nvSpPr>
          <p:spPr bwMode="auto">
            <a:xfrm>
              <a:off x="4430716" y="3194054"/>
              <a:ext cx="176213" cy="184150"/>
            </a:xfrm>
            <a:custGeom>
              <a:avLst/>
              <a:gdLst>
                <a:gd name="T0" fmla="*/ 39 w 78"/>
                <a:gd name="T1" fmla="*/ 0 h 81"/>
                <a:gd name="T2" fmla="*/ 11 w 78"/>
                <a:gd name="T3" fmla="*/ 11 h 81"/>
                <a:gd name="T4" fmla="*/ 0 w 78"/>
                <a:gd name="T5" fmla="*/ 46 h 81"/>
                <a:gd name="T6" fmla="*/ 0 w 78"/>
                <a:gd name="T7" fmla="*/ 81 h 81"/>
                <a:gd name="T8" fmla="*/ 78 w 78"/>
                <a:gd name="T9" fmla="*/ 81 h 81"/>
                <a:gd name="T10" fmla="*/ 78 w 78"/>
                <a:gd name="T11" fmla="*/ 46 h 81"/>
                <a:gd name="T12" fmla="*/ 67 w 78"/>
                <a:gd name="T13" fmla="*/ 11 h 81"/>
                <a:gd name="T14" fmla="*/ 39 w 78"/>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1">
                  <a:moveTo>
                    <a:pt x="39" y="0"/>
                  </a:moveTo>
                  <a:cubicBezTo>
                    <a:pt x="28" y="0"/>
                    <a:pt x="18" y="3"/>
                    <a:pt x="11" y="11"/>
                  </a:cubicBezTo>
                  <a:cubicBezTo>
                    <a:pt x="3" y="18"/>
                    <a:pt x="0" y="30"/>
                    <a:pt x="0" y="46"/>
                  </a:cubicBezTo>
                  <a:cubicBezTo>
                    <a:pt x="0" y="81"/>
                    <a:pt x="0" y="81"/>
                    <a:pt x="0" y="81"/>
                  </a:cubicBezTo>
                  <a:cubicBezTo>
                    <a:pt x="78" y="81"/>
                    <a:pt x="78" y="81"/>
                    <a:pt x="78" y="81"/>
                  </a:cubicBezTo>
                  <a:cubicBezTo>
                    <a:pt x="78" y="46"/>
                    <a:pt x="78" y="46"/>
                    <a:pt x="78" y="46"/>
                  </a:cubicBezTo>
                  <a:cubicBezTo>
                    <a:pt x="78" y="30"/>
                    <a:pt x="74" y="18"/>
                    <a:pt x="67" y="11"/>
                  </a:cubicBezTo>
                  <a:cubicBezTo>
                    <a:pt x="59" y="3"/>
                    <a:pt x="50" y="0"/>
                    <a:pt x="39"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38"/>
            <p:cNvSpPr>
              <a:spLocks/>
            </p:cNvSpPr>
            <p:nvPr/>
          </p:nvSpPr>
          <p:spPr bwMode="auto">
            <a:xfrm>
              <a:off x="4654553" y="3001966"/>
              <a:ext cx="155575" cy="152400"/>
            </a:xfrm>
            <a:custGeom>
              <a:avLst/>
              <a:gdLst>
                <a:gd name="T0" fmla="*/ 34 w 68"/>
                <a:gd name="T1" fmla="*/ 67 h 67"/>
                <a:gd name="T2" fmla="*/ 58 w 68"/>
                <a:gd name="T3" fmla="*/ 57 h 67"/>
                <a:gd name="T4" fmla="*/ 68 w 68"/>
                <a:gd name="T5" fmla="*/ 33 h 67"/>
                <a:gd name="T6" fmla="*/ 65 w 68"/>
                <a:gd name="T7" fmla="*/ 21 h 67"/>
                <a:gd name="T8" fmla="*/ 58 w 68"/>
                <a:gd name="T9" fmla="*/ 10 h 67"/>
                <a:gd name="T10" fmla="*/ 47 w 68"/>
                <a:gd name="T11" fmla="*/ 2 h 67"/>
                <a:gd name="T12" fmla="*/ 34 w 68"/>
                <a:gd name="T13" fmla="*/ 0 h 67"/>
                <a:gd name="T14" fmla="*/ 10 w 68"/>
                <a:gd name="T15" fmla="*/ 10 h 67"/>
                <a:gd name="T16" fmla="*/ 0 w 68"/>
                <a:gd name="T17" fmla="*/ 33 h 67"/>
                <a:gd name="T18" fmla="*/ 10 w 68"/>
                <a:gd name="T19" fmla="*/ 57 h 67"/>
                <a:gd name="T20" fmla="*/ 34 w 68"/>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7">
                  <a:moveTo>
                    <a:pt x="34" y="67"/>
                  </a:moveTo>
                  <a:cubicBezTo>
                    <a:pt x="43" y="67"/>
                    <a:pt x="51" y="64"/>
                    <a:pt x="58" y="57"/>
                  </a:cubicBezTo>
                  <a:cubicBezTo>
                    <a:pt x="65" y="51"/>
                    <a:pt x="68" y="43"/>
                    <a:pt x="68" y="33"/>
                  </a:cubicBezTo>
                  <a:cubicBezTo>
                    <a:pt x="68" y="29"/>
                    <a:pt x="67" y="25"/>
                    <a:pt x="65" y="21"/>
                  </a:cubicBezTo>
                  <a:cubicBezTo>
                    <a:pt x="64" y="16"/>
                    <a:pt x="61" y="13"/>
                    <a:pt x="58" y="10"/>
                  </a:cubicBezTo>
                  <a:cubicBezTo>
                    <a:pt x="55" y="7"/>
                    <a:pt x="51" y="4"/>
                    <a:pt x="47" y="2"/>
                  </a:cubicBezTo>
                  <a:cubicBezTo>
                    <a:pt x="43" y="0"/>
                    <a:pt x="39" y="0"/>
                    <a:pt x="34" y="0"/>
                  </a:cubicBezTo>
                  <a:cubicBezTo>
                    <a:pt x="25" y="0"/>
                    <a:pt x="17" y="3"/>
                    <a:pt x="10" y="10"/>
                  </a:cubicBezTo>
                  <a:cubicBezTo>
                    <a:pt x="4" y="16"/>
                    <a:pt x="0" y="24"/>
                    <a:pt x="0" y="33"/>
                  </a:cubicBezTo>
                  <a:cubicBezTo>
                    <a:pt x="0" y="43"/>
                    <a:pt x="4" y="51"/>
                    <a:pt x="10" y="57"/>
                  </a:cubicBezTo>
                  <a:cubicBezTo>
                    <a:pt x="17" y="64"/>
                    <a:pt x="25" y="67"/>
                    <a:pt x="34" y="67"/>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9"/>
            <p:cNvSpPr>
              <a:spLocks/>
            </p:cNvSpPr>
            <p:nvPr/>
          </p:nvSpPr>
          <p:spPr bwMode="auto">
            <a:xfrm>
              <a:off x="4441828" y="3000379"/>
              <a:ext cx="153988" cy="153988"/>
            </a:xfrm>
            <a:custGeom>
              <a:avLst/>
              <a:gdLst>
                <a:gd name="T0" fmla="*/ 34 w 68"/>
                <a:gd name="T1" fmla="*/ 68 h 68"/>
                <a:gd name="T2" fmla="*/ 57 w 68"/>
                <a:gd name="T3" fmla="*/ 58 h 68"/>
                <a:gd name="T4" fmla="*/ 68 w 68"/>
                <a:gd name="T5" fmla="*/ 34 h 68"/>
                <a:gd name="T6" fmla="*/ 65 w 68"/>
                <a:gd name="T7" fmla="*/ 21 h 68"/>
                <a:gd name="T8" fmla="*/ 57 w 68"/>
                <a:gd name="T9" fmla="*/ 11 h 68"/>
                <a:gd name="T10" fmla="*/ 46 w 68"/>
                <a:gd name="T11" fmla="*/ 3 h 68"/>
                <a:gd name="T12" fmla="*/ 34 w 68"/>
                <a:gd name="T13" fmla="*/ 0 h 68"/>
                <a:gd name="T14" fmla="*/ 10 w 68"/>
                <a:gd name="T15" fmla="*/ 11 h 68"/>
                <a:gd name="T16" fmla="*/ 0 w 68"/>
                <a:gd name="T17" fmla="*/ 34 h 68"/>
                <a:gd name="T18" fmla="*/ 10 w 68"/>
                <a:gd name="T19" fmla="*/ 58 h 68"/>
                <a:gd name="T20" fmla="*/ 34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4" y="68"/>
                  </a:moveTo>
                  <a:cubicBezTo>
                    <a:pt x="43" y="68"/>
                    <a:pt x="51" y="65"/>
                    <a:pt x="57" y="58"/>
                  </a:cubicBezTo>
                  <a:cubicBezTo>
                    <a:pt x="64" y="52"/>
                    <a:pt x="68" y="44"/>
                    <a:pt x="68" y="34"/>
                  </a:cubicBezTo>
                  <a:cubicBezTo>
                    <a:pt x="68" y="30"/>
                    <a:pt x="67" y="26"/>
                    <a:pt x="65" y="21"/>
                  </a:cubicBezTo>
                  <a:cubicBezTo>
                    <a:pt x="63" y="17"/>
                    <a:pt x="61" y="14"/>
                    <a:pt x="57" y="11"/>
                  </a:cubicBezTo>
                  <a:cubicBezTo>
                    <a:pt x="54" y="7"/>
                    <a:pt x="51" y="5"/>
                    <a:pt x="46" y="3"/>
                  </a:cubicBezTo>
                  <a:cubicBezTo>
                    <a:pt x="42" y="1"/>
                    <a:pt x="38" y="0"/>
                    <a:pt x="34" y="0"/>
                  </a:cubicBezTo>
                  <a:cubicBezTo>
                    <a:pt x="24" y="0"/>
                    <a:pt x="16" y="4"/>
                    <a:pt x="10" y="11"/>
                  </a:cubicBezTo>
                  <a:cubicBezTo>
                    <a:pt x="3" y="17"/>
                    <a:pt x="0" y="25"/>
                    <a:pt x="0" y="34"/>
                  </a:cubicBezTo>
                  <a:cubicBezTo>
                    <a:pt x="0" y="44"/>
                    <a:pt x="3" y="52"/>
                    <a:pt x="10" y="58"/>
                  </a:cubicBezTo>
                  <a:cubicBezTo>
                    <a:pt x="16" y="65"/>
                    <a:pt x="24" y="68"/>
                    <a:pt x="34" y="68"/>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 name="Gruppieren 8"/>
          <p:cNvGrpSpPr/>
          <p:nvPr/>
        </p:nvGrpSpPr>
        <p:grpSpPr>
          <a:xfrm>
            <a:off x="539552" y="1412777"/>
            <a:ext cx="2735138" cy="1752733"/>
            <a:chOff x="539552" y="1412777"/>
            <a:chExt cx="2735138" cy="1752733"/>
          </a:xfrm>
        </p:grpSpPr>
        <p:sp>
          <p:nvSpPr>
            <p:cNvPr id="2" name="Abgerundetes Rechteck 1"/>
            <p:cNvSpPr/>
            <p:nvPr/>
          </p:nvSpPr>
          <p:spPr>
            <a:xfrm>
              <a:off x="539552" y="1412777"/>
              <a:ext cx="2735138" cy="1112509"/>
            </a:xfrm>
            <a:prstGeom prst="roundRect">
              <a:avLst/>
            </a:prstGeom>
            <a:solidFill>
              <a:schemeClr val="bg1"/>
            </a:solidFill>
            <a:ln>
              <a:solidFill>
                <a:schemeClr val="tx1">
                  <a:lumMod val="75000"/>
                  <a:lumOff val="25000"/>
                </a:schemeClr>
              </a:solidFill>
            </a:ln>
            <a:effectLst>
              <a:outerShdw blurRad="101600" dist="508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lumMod val="75000"/>
                      <a:lumOff val="25000"/>
                    </a:schemeClr>
                  </a:solidFill>
                </a:rPr>
                <a:t>Ökonomischer Vorteil</a:t>
              </a:r>
            </a:p>
          </p:txBody>
        </p:sp>
        <p:grpSp>
          <p:nvGrpSpPr>
            <p:cNvPr id="35" name="Group 110"/>
            <p:cNvGrpSpPr/>
            <p:nvPr/>
          </p:nvGrpSpPr>
          <p:grpSpPr>
            <a:xfrm>
              <a:off x="683568" y="2676938"/>
              <a:ext cx="615521" cy="488572"/>
              <a:chOff x="1662114" y="735013"/>
              <a:chExt cx="508000" cy="403226"/>
            </a:xfrm>
            <a:solidFill>
              <a:srgbClr val="797979"/>
            </a:solidFill>
          </p:grpSpPr>
          <p:sp>
            <p:nvSpPr>
              <p:cNvPr id="36" name="Freeform 48"/>
              <p:cNvSpPr>
                <a:spLocks/>
              </p:cNvSpPr>
              <p:nvPr/>
            </p:nvSpPr>
            <p:spPr bwMode="auto">
              <a:xfrm>
                <a:off x="1970089" y="1019176"/>
                <a:ext cx="153988" cy="31750"/>
              </a:xfrm>
              <a:custGeom>
                <a:avLst/>
                <a:gdLst>
                  <a:gd name="T0" fmla="*/ 65 w 68"/>
                  <a:gd name="T1" fmla="*/ 0 h 14"/>
                  <a:gd name="T2" fmla="*/ 54 w 68"/>
                  <a:gd name="T3" fmla="*/ 4 h 14"/>
                  <a:gd name="T4" fmla="*/ 51 w 68"/>
                  <a:gd name="T5" fmla="*/ 4 h 14"/>
                  <a:gd name="T6" fmla="*/ 42 w 68"/>
                  <a:gd name="T7" fmla="*/ 6 h 14"/>
                  <a:gd name="T8" fmla="*/ 41 w 68"/>
                  <a:gd name="T9" fmla="*/ 6 h 14"/>
                  <a:gd name="T10" fmla="*/ 34 w 68"/>
                  <a:gd name="T11" fmla="*/ 6 h 14"/>
                  <a:gd name="T12" fmla="*/ 34 w 68"/>
                  <a:gd name="T13" fmla="*/ 6 h 14"/>
                  <a:gd name="T14" fmla="*/ 29 w 68"/>
                  <a:gd name="T15" fmla="*/ 6 h 14"/>
                  <a:gd name="T16" fmla="*/ 25 w 68"/>
                  <a:gd name="T17" fmla="*/ 6 h 14"/>
                  <a:gd name="T18" fmla="*/ 13 w 68"/>
                  <a:gd name="T19" fmla="*/ 4 h 14"/>
                  <a:gd name="T20" fmla="*/ 3 w 68"/>
                  <a:gd name="T21" fmla="*/ 0 h 14"/>
                  <a:gd name="T22" fmla="*/ 0 w 68"/>
                  <a:gd name="T23" fmla="*/ 4 h 14"/>
                  <a:gd name="T24" fmla="*/ 3 w 68"/>
                  <a:gd name="T25" fmla="*/ 7 h 14"/>
                  <a:gd name="T26" fmla="*/ 7 w 68"/>
                  <a:gd name="T27" fmla="*/ 9 h 14"/>
                  <a:gd name="T28" fmla="*/ 12 w 68"/>
                  <a:gd name="T29" fmla="*/ 11 h 14"/>
                  <a:gd name="T30" fmla="*/ 22 w 68"/>
                  <a:gd name="T31" fmla="*/ 13 h 14"/>
                  <a:gd name="T32" fmla="*/ 23 w 68"/>
                  <a:gd name="T33" fmla="*/ 13 h 14"/>
                  <a:gd name="T34" fmla="*/ 33 w 68"/>
                  <a:gd name="T35" fmla="*/ 14 h 14"/>
                  <a:gd name="T36" fmla="*/ 34 w 68"/>
                  <a:gd name="T37" fmla="*/ 14 h 14"/>
                  <a:gd name="T38" fmla="*/ 38 w 68"/>
                  <a:gd name="T39" fmla="*/ 14 h 14"/>
                  <a:gd name="T40" fmla="*/ 55 w 68"/>
                  <a:gd name="T41" fmla="*/ 11 h 14"/>
                  <a:gd name="T42" fmla="*/ 61 w 68"/>
                  <a:gd name="T43" fmla="*/ 9 h 14"/>
                  <a:gd name="T44" fmla="*/ 65 w 68"/>
                  <a:gd name="T45" fmla="*/ 7 h 14"/>
                  <a:gd name="T46" fmla="*/ 68 w 68"/>
                  <a:gd name="T47" fmla="*/ 4 h 14"/>
                  <a:gd name="T48" fmla="*/ 65 w 68"/>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4">
                    <a:moveTo>
                      <a:pt x="65" y="0"/>
                    </a:moveTo>
                    <a:cubicBezTo>
                      <a:pt x="62" y="2"/>
                      <a:pt x="58" y="3"/>
                      <a:pt x="54" y="4"/>
                    </a:cubicBezTo>
                    <a:cubicBezTo>
                      <a:pt x="53" y="4"/>
                      <a:pt x="52" y="4"/>
                      <a:pt x="51" y="4"/>
                    </a:cubicBezTo>
                    <a:cubicBezTo>
                      <a:pt x="48" y="5"/>
                      <a:pt x="45" y="5"/>
                      <a:pt x="42" y="6"/>
                    </a:cubicBezTo>
                    <a:cubicBezTo>
                      <a:pt x="42" y="6"/>
                      <a:pt x="42" y="6"/>
                      <a:pt x="41" y="6"/>
                    </a:cubicBezTo>
                    <a:cubicBezTo>
                      <a:pt x="39" y="6"/>
                      <a:pt x="36" y="6"/>
                      <a:pt x="34" y="6"/>
                    </a:cubicBezTo>
                    <a:cubicBezTo>
                      <a:pt x="34" y="6"/>
                      <a:pt x="34" y="6"/>
                      <a:pt x="34" y="6"/>
                    </a:cubicBezTo>
                    <a:cubicBezTo>
                      <a:pt x="32" y="6"/>
                      <a:pt x="31" y="6"/>
                      <a:pt x="29" y="6"/>
                    </a:cubicBezTo>
                    <a:cubicBezTo>
                      <a:pt x="28" y="6"/>
                      <a:pt x="26" y="6"/>
                      <a:pt x="25" y="6"/>
                    </a:cubicBezTo>
                    <a:cubicBezTo>
                      <a:pt x="21" y="5"/>
                      <a:pt x="17" y="5"/>
                      <a:pt x="13" y="4"/>
                    </a:cubicBezTo>
                    <a:cubicBezTo>
                      <a:pt x="9" y="3"/>
                      <a:pt x="6" y="2"/>
                      <a:pt x="3" y="0"/>
                    </a:cubicBezTo>
                    <a:cubicBezTo>
                      <a:pt x="1" y="2"/>
                      <a:pt x="0" y="3"/>
                      <a:pt x="0" y="4"/>
                    </a:cubicBezTo>
                    <a:cubicBezTo>
                      <a:pt x="0" y="5"/>
                      <a:pt x="1" y="6"/>
                      <a:pt x="3" y="7"/>
                    </a:cubicBezTo>
                    <a:cubicBezTo>
                      <a:pt x="4" y="8"/>
                      <a:pt x="5" y="9"/>
                      <a:pt x="7" y="9"/>
                    </a:cubicBezTo>
                    <a:cubicBezTo>
                      <a:pt x="8" y="10"/>
                      <a:pt x="10" y="11"/>
                      <a:pt x="12" y="11"/>
                    </a:cubicBezTo>
                    <a:cubicBezTo>
                      <a:pt x="15" y="12"/>
                      <a:pt x="18" y="13"/>
                      <a:pt x="22" y="13"/>
                    </a:cubicBezTo>
                    <a:cubicBezTo>
                      <a:pt x="22" y="13"/>
                      <a:pt x="23" y="13"/>
                      <a:pt x="23" y="13"/>
                    </a:cubicBezTo>
                    <a:cubicBezTo>
                      <a:pt x="26" y="14"/>
                      <a:pt x="30" y="14"/>
                      <a:pt x="33" y="14"/>
                    </a:cubicBezTo>
                    <a:cubicBezTo>
                      <a:pt x="33" y="14"/>
                      <a:pt x="34" y="14"/>
                      <a:pt x="34" y="14"/>
                    </a:cubicBezTo>
                    <a:cubicBezTo>
                      <a:pt x="35" y="14"/>
                      <a:pt x="36" y="14"/>
                      <a:pt x="38" y="14"/>
                    </a:cubicBezTo>
                    <a:cubicBezTo>
                      <a:pt x="45" y="14"/>
                      <a:pt x="51" y="13"/>
                      <a:pt x="55" y="11"/>
                    </a:cubicBezTo>
                    <a:cubicBezTo>
                      <a:pt x="57" y="11"/>
                      <a:pt x="59" y="10"/>
                      <a:pt x="61" y="9"/>
                    </a:cubicBezTo>
                    <a:cubicBezTo>
                      <a:pt x="62" y="9"/>
                      <a:pt x="64" y="8"/>
                      <a:pt x="65" y="7"/>
                    </a:cubicBezTo>
                    <a:cubicBezTo>
                      <a:pt x="67" y="6"/>
                      <a:pt x="68" y="5"/>
                      <a:pt x="68" y="4"/>
                    </a:cubicBezTo>
                    <a:cubicBezTo>
                      <a:pt x="68" y="3"/>
                      <a:pt x="67" y="2"/>
                      <a:pt x="65"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49"/>
              <p:cNvSpPr>
                <a:spLocks/>
              </p:cNvSpPr>
              <p:nvPr/>
            </p:nvSpPr>
            <p:spPr bwMode="auto">
              <a:xfrm>
                <a:off x="1970089" y="1054101"/>
                <a:ext cx="153988" cy="31750"/>
              </a:xfrm>
              <a:custGeom>
                <a:avLst/>
                <a:gdLst>
                  <a:gd name="T0" fmla="*/ 65 w 68"/>
                  <a:gd name="T1" fmla="*/ 0 h 14"/>
                  <a:gd name="T2" fmla="*/ 34 w 68"/>
                  <a:gd name="T3" fmla="*/ 6 h 14"/>
                  <a:gd name="T4" fmla="*/ 28 w 68"/>
                  <a:gd name="T5" fmla="*/ 6 h 14"/>
                  <a:gd name="T6" fmla="*/ 26 w 68"/>
                  <a:gd name="T7" fmla="*/ 6 h 14"/>
                  <a:gd name="T8" fmla="*/ 16 w 68"/>
                  <a:gd name="T9" fmla="*/ 4 h 14"/>
                  <a:gd name="T10" fmla="*/ 16 w 68"/>
                  <a:gd name="T11" fmla="*/ 4 h 14"/>
                  <a:gd name="T12" fmla="*/ 12 w 68"/>
                  <a:gd name="T13" fmla="*/ 3 h 14"/>
                  <a:gd name="T14" fmla="*/ 3 w 68"/>
                  <a:gd name="T15" fmla="*/ 0 h 14"/>
                  <a:gd name="T16" fmla="*/ 0 w 68"/>
                  <a:gd name="T17" fmla="*/ 4 h 14"/>
                  <a:gd name="T18" fmla="*/ 0 w 68"/>
                  <a:gd name="T19" fmla="*/ 4 h 14"/>
                  <a:gd name="T20" fmla="*/ 4 w 68"/>
                  <a:gd name="T21" fmla="*/ 8 h 14"/>
                  <a:gd name="T22" fmla="*/ 19 w 68"/>
                  <a:gd name="T23" fmla="*/ 13 h 14"/>
                  <a:gd name="T24" fmla="*/ 34 w 68"/>
                  <a:gd name="T25" fmla="*/ 14 h 14"/>
                  <a:gd name="T26" fmla="*/ 68 w 68"/>
                  <a:gd name="T27" fmla="*/ 4 h 14"/>
                  <a:gd name="T28" fmla="*/ 65 w 6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4">
                    <a:moveTo>
                      <a:pt x="65" y="0"/>
                    </a:moveTo>
                    <a:cubicBezTo>
                      <a:pt x="57" y="4"/>
                      <a:pt x="45" y="6"/>
                      <a:pt x="34" y="6"/>
                    </a:cubicBezTo>
                    <a:cubicBezTo>
                      <a:pt x="32" y="6"/>
                      <a:pt x="30" y="6"/>
                      <a:pt x="28" y="6"/>
                    </a:cubicBezTo>
                    <a:cubicBezTo>
                      <a:pt x="28" y="6"/>
                      <a:pt x="27" y="6"/>
                      <a:pt x="26" y="6"/>
                    </a:cubicBezTo>
                    <a:cubicBezTo>
                      <a:pt x="23" y="5"/>
                      <a:pt x="19" y="5"/>
                      <a:pt x="16" y="4"/>
                    </a:cubicBezTo>
                    <a:cubicBezTo>
                      <a:pt x="16" y="4"/>
                      <a:pt x="16" y="4"/>
                      <a:pt x="16" y="4"/>
                    </a:cubicBezTo>
                    <a:cubicBezTo>
                      <a:pt x="14" y="4"/>
                      <a:pt x="13" y="4"/>
                      <a:pt x="12" y="3"/>
                    </a:cubicBezTo>
                    <a:cubicBezTo>
                      <a:pt x="8" y="3"/>
                      <a:pt x="5" y="2"/>
                      <a:pt x="3" y="0"/>
                    </a:cubicBezTo>
                    <a:cubicBezTo>
                      <a:pt x="1" y="2"/>
                      <a:pt x="0" y="3"/>
                      <a:pt x="0" y="4"/>
                    </a:cubicBezTo>
                    <a:cubicBezTo>
                      <a:pt x="0" y="4"/>
                      <a:pt x="0" y="4"/>
                      <a:pt x="0" y="4"/>
                    </a:cubicBezTo>
                    <a:cubicBezTo>
                      <a:pt x="0" y="5"/>
                      <a:pt x="1" y="7"/>
                      <a:pt x="4" y="8"/>
                    </a:cubicBezTo>
                    <a:cubicBezTo>
                      <a:pt x="7" y="10"/>
                      <a:pt x="13" y="12"/>
                      <a:pt x="19" y="13"/>
                    </a:cubicBezTo>
                    <a:cubicBezTo>
                      <a:pt x="23" y="13"/>
                      <a:pt x="28" y="14"/>
                      <a:pt x="34" y="14"/>
                    </a:cubicBezTo>
                    <a:cubicBezTo>
                      <a:pt x="56" y="14"/>
                      <a:pt x="68" y="7"/>
                      <a:pt x="68" y="4"/>
                    </a:cubicBezTo>
                    <a:cubicBezTo>
                      <a:pt x="68" y="3"/>
                      <a:pt x="67" y="2"/>
                      <a:pt x="65"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50"/>
              <p:cNvSpPr>
                <a:spLocks noEditPoints="1"/>
              </p:cNvSpPr>
              <p:nvPr/>
            </p:nvSpPr>
            <p:spPr bwMode="auto">
              <a:xfrm>
                <a:off x="1662114" y="735013"/>
                <a:ext cx="508000" cy="403226"/>
              </a:xfrm>
              <a:custGeom>
                <a:avLst/>
                <a:gdLst>
                  <a:gd name="T0" fmla="*/ 223 w 223"/>
                  <a:gd name="T1" fmla="*/ 1 h 177"/>
                  <a:gd name="T2" fmla="*/ 223 w 223"/>
                  <a:gd name="T3" fmla="*/ 0 h 177"/>
                  <a:gd name="T4" fmla="*/ 0 w 223"/>
                  <a:gd name="T5" fmla="*/ 0 h 177"/>
                  <a:gd name="T6" fmla="*/ 0 w 223"/>
                  <a:gd name="T7" fmla="*/ 177 h 177"/>
                  <a:gd name="T8" fmla="*/ 0 w 223"/>
                  <a:gd name="T9" fmla="*/ 177 h 177"/>
                  <a:gd name="T10" fmla="*/ 0 w 223"/>
                  <a:gd name="T11" fmla="*/ 177 h 177"/>
                  <a:gd name="T12" fmla="*/ 223 w 223"/>
                  <a:gd name="T13" fmla="*/ 177 h 177"/>
                  <a:gd name="T14" fmla="*/ 223 w 223"/>
                  <a:gd name="T15" fmla="*/ 1 h 177"/>
                  <a:gd name="T16" fmla="*/ 210 w 223"/>
                  <a:gd name="T17" fmla="*/ 114 h 177"/>
                  <a:gd name="T18" fmla="*/ 210 w 223"/>
                  <a:gd name="T19" fmla="*/ 129 h 177"/>
                  <a:gd name="T20" fmla="*/ 210 w 223"/>
                  <a:gd name="T21" fmla="*/ 142 h 177"/>
                  <a:gd name="T22" fmla="*/ 210 w 223"/>
                  <a:gd name="T23" fmla="*/ 144 h 177"/>
                  <a:gd name="T24" fmla="*/ 169 w 223"/>
                  <a:gd name="T25" fmla="*/ 161 h 177"/>
                  <a:gd name="T26" fmla="*/ 128 w 223"/>
                  <a:gd name="T27" fmla="*/ 144 h 177"/>
                  <a:gd name="T28" fmla="*/ 128 w 223"/>
                  <a:gd name="T29" fmla="*/ 142 h 177"/>
                  <a:gd name="T30" fmla="*/ 128 w 223"/>
                  <a:gd name="T31" fmla="*/ 114 h 177"/>
                  <a:gd name="T32" fmla="*/ 128 w 223"/>
                  <a:gd name="T33" fmla="*/ 114 h 177"/>
                  <a:gd name="T34" fmla="*/ 128 w 223"/>
                  <a:gd name="T35" fmla="*/ 113 h 177"/>
                  <a:gd name="T36" fmla="*/ 169 w 223"/>
                  <a:gd name="T37" fmla="*/ 97 h 177"/>
                  <a:gd name="T38" fmla="*/ 208 w 223"/>
                  <a:gd name="T39" fmla="*/ 107 h 177"/>
                  <a:gd name="T40" fmla="*/ 210 w 223"/>
                  <a:gd name="T41" fmla="*/ 112 h 177"/>
                  <a:gd name="T42" fmla="*/ 210 w 223"/>
                  <a:gd name="T43" fmla="*/ 114 h 177"/>
                  <a:gd name="T44" fmla="*/ 10 w 223"/>
                  <a:gd name="T45" fmla="*/ 169 h 177"/>
                  <a:gd name="T46" fmla="*/ 8 w 223"/>
                  <a:gd name="T47" fmla="*/ 169 h 177"/>
                  <a:gd name="T48" fmla="*/ 8 w 223"/>
                  <a:gd name="T49" fmla="*/ 8 h 177"/>
                  <a:gd name="T50" fmla="*/ 214 w 223"/>
                  <a:gd name="T51" fmla="*/ 8 h 177"/>
                  <a:gd name="T52" fmla="*/ 10 w 223"/>
                  <a:gd name="T5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77">
                    <a:moveTo>
                      <a:pt x="223" y="1"/>
                    </a:moveTo>
                    <a:cubicBezTo>
                      <a:pt x="223" y="0"/>
                      <a:pt x="223" y="0"/>
                      <a:pt x="223" y="0"/>
                    </a:cubicBezTo>
                    <a:cubicBezTo>
                      <a:pt x="0" y="0"/>
                      <a:pt x="0" y="0"/>
                      <a:pt x="0" y="0"/>
                    </a:cubicBezTo>
                    <a:cubicBezTo>
                      <a:pt x="0" y="177"/>
                      <a:pt x="0" y="177"/>
                      <a:pt x="0" y="177"/>
                    </a:cubicBezTo>
                    <a:cubicBezTo>
                      <a:pt x="0" y="177"/>
                      <a:pt x="0" y="177"/>
                      <a:pt x="0" y="177"/>
                    </a:cubicBezTo>
                    <a:cubicBezTo>
                      <a:pt x="0" y="177"/>
                      <a:pt x="0" y="177"/>
                      <a:pt x="0" y="177"/>
                    </a:cubicBezTo>
                    <a:cubicBezTo>
                      <a:pt x="223" y="177"/>
                      <a:pt x="223" y="177"/>
                      <a:pt x="223" y="177"/>
                    </a:cubicBezTo>
                    <a:cubicBezTo>
                      <a:pt x="223" y="1"/>
                      <a:pt x="223" y="1"/>
                      <a:pt x="223" y="1"/>
                    </a:cubicBezTo>
                    <a:close/>
                    <a:moveTo>
                      <a:pt x="210" y="114"/>
                    </a:moveTo>
                    <a:cubicBezTo>
                      <a:pt x="210" y="129"/>
                      <a:pt x="210" y="129"/>
                      <a:pt x="210" y="129"/>
                    </a:cubicBezTo>
                    <a:cubicBezTo>
                      <a:pt x="210" y="142"/>
                      <a:pt x="210" y="142"/>
                      <a:pt x="210" y="142"/>
                    </a:cubicBezTo>
                    <a:cubicBezTo>
                      <a:pt x="210" y="144"/>
                      <a:pt x="210" y="144"/>
                      <a:pt x="210" y="144"/>
                    </a:cubicBezTo>
                    <a:cubicBezTo>
                      <a:pt x="210" y="155"/>
                      <a:pt x="189" y="161"/>
                      <a:pt x="169" y="161"/>
                    </a:cubicBezTo>
                    <a:cubicBezTo>
                      <a:pt x="148" y="161"/>
                      <a:pt x="128" y="155"/>
                      <a:pt x="128" y="144"/>
                    </a:cubicBezTo>
                    <a:cubicBezTo>
                      <a:pt x="128" y="142"/>
                      <a:pt x="128" y="142"/>
                      <a:pt x="128" y="142"/>
                    </a:cubicBezTo>
                    <a:cubicBezTo>
                      <a:pt x="128" y="114"/>
                      <a:pt x="128" y="114"/>
                      <a:pt x="128" y="114"/>
                    </a:cubicBezTo>
                    <a:cubicBezTo>
                      <a:pt x="128" y="114"/>
                      <a:pt x="128" y="114"/>
                      <a:pt x="128" y="114"/>
                    </a:cubicBezTo>
                    <a:cubicBezTo>
                      <a:pt x="128" y="114"/>
                      <a:pt x="128" y="113"/>
                      <a:pt x="128" y="113"/>
                    </a:cubicBezTo>
                    <a:cubicBezTo>
                      <a:pt x="129" y="102"/>
                      <a:pt x="149" y="97"/>
                      <a:pt x="169" y="97"/>
                    </a:cubicBezTo>
                    <a:cubicBezTo>
                      <a:pt x="178" y="97"/>
                      <a:pt x="203" y="100"/>
                      <a:pt x="208" y="107"/>
                    </a:cubicBezTo>
                    <a:cubicBezTo>
                      <a:pt x="210" y="112"/>
                      <a:pt x="210" y="112"/>
                      <a:pt x="210" y="112"/>
                    </a:cubicBezTo>
                    <a:lnTo>
                      <a:pt x="210" y="114"/>
                    </a:lnTo>
                    <a:close/>
                    <a:moveTo>
                      <a:pt x="10" y="169"/>
                    </a:moveTo>
                    <a:cubicBezTo>
                      <a:pt x="8" y="169"/>
                      <a:pt x="8" y="169"/>
                      <a:pt x="8" y="169"/>
                    </a:cubicBezTo>
                    <a:cubicBezTo>
                      <a:pt x="8" y="8"/>
                      <a:pt x="8" y="8"/>
                      <a:pt x="8" y="8"/>
                    </a:cubicBezTo>
                    <a:cubicBezTo>
                      <a:pt x="214" y="8"/>
                      <a:pt x="214" y="8"/>
                      <a:pt x="214" y="8"/>
                    </a:cubicBezTo>
                    <a:lnTo>
                      <a:pt x="10" y="169"/>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51"/>
              <p:cNvSpPr>
                <a:spLocks/>
              </p:cNvSpPr>
              <p:nvPr/>
            </p:nvSpPr>
            <p:spPr bwMode="auto">
              <a:xfrm>
                <a:off x="1712914" y="781051"/>
                <a:ext cx="152400" cy="177800"/>
              </a:xfrm>
              <a:custGeom>
                <a:avLst/>
                <a:gdLst>
                  <a:gd name="T0" fmla="*/ 39 w 67"/>
                  <a:gd name="T1" fmla="*/ 78 h 78"/>
                  <a:gd name="T2" fmla="*/ 67 w 67"/>
                  <a:gd name="T3" fmla="*/ 67 h 78"/>
                  <a:gd name="T4" fmla="*/ 39 w 67"/>
                  <a:gd name="T5" fmla="*/ 39 h 78"/>
                  <a:gd name="T6" fmla="*/ 67 w 67"/>
                  <a:gd name="T7" fmla="*/ 12 h 78"/>
                  <a:gd name="T8" fmla="*/ 39 w 67"/>
                  <a:gd name="T9" fmla="*/ 0 h 78"/>
                  <a:gd name="T10" fmla="*/ 0 w 67"/>
                  <a:gd name="T11" fmla="*/ 39 h 78"/>
                  <a:gd name="T12" fmla="*/ 39 w 67"/>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67" h="78">
                    <a:moveTo>
                      <a:pt x="39" y="78"/>
                    </a:moveTo>
                    <a:cubicBezTo>
                      <a:pt x="50" y="78"/>
                      <a:pt x="60" y="74"/>
                      <a:pt x="67" y="67"/>
                    </a:cubicBezTo>
                    <a:cubicBezTo>
                      <a:pt x="39" y="39"/>
                      <a:pt x="39" y="39"/>
                      <a:pt x="39" y="39"/>
                    </a:cubicBezTo>
                    <a:cubicBezTo>
                      <a:pt x="67" y="12"/>
                      <a:pt x="67" y="12"/>
                      <a:pt x="67" y="12"/>
                    </a:cubicBezTo>
                    <a:cubicBezTo>
                      <a:pt x="60" y="4"/>
                      <a:pt x="50" y="0"/>
                      <a:pt x="39" y="0"/>
                    </a:cubicBezTo>
                    <a:cubicBezTo>
                      <a:pt x="18" y="0"/>
                      <a:pt x="0" y="18"/>
                      <a:pt x="0" y="39"/>
                    </a:cubicBezTo>
                    <a:cubicBezTo>
                      <a:pt x="0" y="61"/>
                      <a:pt x="18" y="78"/>
                      <a:pt x="39" y="78"/>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44" name="Gruppieren 43"/>
          <p:cNvGrpSpPr/>
          <p:nvPr/>
        </p:nvGrpSpPr>
        <p:grpSpPr>
          <a:xfrm>
            <a:off x="539552" y="3603889"/>
            <a:ext cx="2735138" cy="1703724"/>
            <a:chOff x="539552" y="3603889"/>
            <a:chExt cx="2735138" cy="1703724"/>
          </a:xfrm>
        </p:grpSpPr>
        <p:sp>
          <p:nvSpPr>
            <p:cNvPr id="25" name="Abgerundetes Rechteck 24"/>
            <p:cNvSpPr/>
            <p:nvPr/>
          </p:nvSpPr>
          <p:spPr>
            <a:xfrm>
              <a:off x="539552" y="4195104"/>
              <a:ext cx="2735138" cy="1112509"/>
            </a:xfrm>
            <a:prstGeom prst="roundRect">
              <a:avLst/>
            </a:prstGeom>
            <a:solidFill>
              <a:schemeClr val="bg1"/>
            </a:solidFill>
            <a:ln>
              <a:solidFill>
                <a:schemeClr val="tx1">
                  <a:lumMod val="75000"/>
                  <a:lumOff val="25000"/>
                </a:schemeClr>
              </a:solidFill>
            </a:ln>
            <a:effectLst>
              <a:outerShdw blurRad="101600" dist="508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smtClean="0">
                  <a:solidFill>
                    <a:schemeClr val="tx1">
                      <a:lumMod val="75000"/>
                      <a:lumOff val="25000"/>
                    </a:schemeClr>
                  </a:solidFill>
                </a:rPr>
                <a:t>Medienkompetenz für Kunden-Kommunikation</a:t>
              </a:r>
            </a:p>
          </p:txBody>
        </p:sp>
        <p:grpSp>
          <p:nvGrpSpPr>
            <p:cNvPr id="40" name="Group 101"/>
            <p:cNvGrpSpPr/>
            <p:nvPr/>
          </p:nvGrpSpPr>
          <p:grpSpPr>
            <a:xfrm>
              <a:off x="2555776" y="3603889"/>
              <a:ext cx="521270" cy="473183"/>
              <a:chOff x="3806828" y="3025779"/>
              <a:chExt cx="430212" cy="390525"/>
            </a:xfrm>
            <a:solidFill>
              <a:srgbClr val="797979"/>
            </a:solidFill>
          </p:grpSpPr>
          <p:sp>
            <p:nvSpPr>
              <p:cNvPr id="41" name="Freeform 42"/>
              <p:cNvSpPr>
                <a:spLocks noEditPoints="1"/>
              </p:cNvSpPr>
              <p:nvPr/>
            </p:nvSpPr>
            <p:spPr bwMode="auto">
              <a:xfrm>
                <a:off x="3806828" y="3036891"/>
                <a:ext cx="379413" cy="379413"/>
              </a:xfrm>
              <a:custGeom>
                <a:avLst/>
                <a:gdLst>
                  <a:gd name="T0" fmla="*/ 152 w 167"/>
                  <a:gd name="T1" fmla="*/ 98 h 167"/>
                  <a:gd name="T2" fmla="*/ 50 w 167"/>
                  <a:gd name="T3" fmla="*/ 98 h 167"/>
                  <a:gd name="T4" fmla="*/ 24 w 167"/>
                  <a:gd name="T5" fmla="*/ 10 h 167"/>
                  <a:gd name="T6" fmla="*/ 18 w 167"/>
                  <a:gd name="T7" fmla="*/ 1 h 167"/>
                  <a:gd name="T8" fmla="*/ 9 w 167"/>
                  <a:gd name="T9" fmla="*/ 1 h 167"/>
                  <a:gd name="T10" fmla="*/ 2 w 167"/>
                  <a:gd name="T11" fmla="*/ 6 h 167"/>
                  <a:gd name="T12" fmla="*/ 2 w 167"/>
                  <a:gd name="T13" fmla="*/ 17 h 167"/>
                  <a:gd name="T14" fmla="*/ 29 w 167"/>
                  <a:gd name="T15" fmla="*/ 107 h 167"/>
                  <a:gd name="T16" fmla="*/ 30 w 167"/>
                  <a:gd name="T17" fmla="*/ 110 h 167"/>
                  <a:gd name="T18" fmla="*/ 34 w 167"/>
                  <a:gd name="T19" fmla="*/ 118 h 167"/>
                  <a:gd name="T20" fmla="*/ 42 w 167"/>
                  <a:gd name="T21" fmla="*/ 122 h 167"/>
                  <a:gd name="T22" fmla="*/ 36 w 167"/>
                  <a:gd name="T23" fmla="*/ 139 h 167"/>
                  <a:gd name="T24" fmla="*/ 64 w 167"/>
                  <a:gd name="T25" fmla="*/ 167 h 167"/>
                  <a:gd name="T26" fmla="*/ 93 w 167"/>
                  <a:gd name="T27" fmla="*/ 139 h 167"/>
                  <a:gd name="T28" fmla="*/ 87 w 167"/>
                  <a:gd name="T29" fmla="*/ 122 h 167"/>
                  <a:gd name="T30" fmla="*/ 112 w 167"/>
                  <a:gd name="T31" fmla="*/ 122 h 167"/>
                  <a:gd name="T32" fmla="*/ 106 w 167"/>
                  <a:gd name="T33" fmla="*/ 139 h 167"/>
                  <a:gd name="T34" fmla="*/ 135 w 167"/>
                  <a:gd name="T35" fmla="*/ 167 h 167"/>
                  <a:gd name="T36" fmla="*/ 163 w 167"/>
                  <a:gd name="T37" fmla="*/ 139 h 167"/>
                  <a:gd name="T38" fmla="*/ 157 w 167"/>
                  <a:gd name="T39" fmla="*/ 121 h 167"/>
                  <a:gd name="T40" fmla="*/ 164 w 167"/>
                  <a:gd name="T41" fmla="*/ 118 h 167"/>
                  <a:gd name="T42" fmla="*/ 167 w 167"/>
                  <a:gd name="T43" fmla="*/ 110 h 167"/>
                  <a:gd name="T44" fmla="*/ 164 w 167"/>
                  <a:gd name="T45" fmla="*/ 102 h 167"/>
                  <a:gd name="T46" fmla="*/ 152 w 167"/>
                  <a:gd name="T47" fmla="*/ 98 h 167"/>
                  <a:gd name="T48" fmla="*/ 65 w 167"/>
                  <a:gd name="T49" fmla="*/ 156 h 167"/>
                  <a:gd name="T50" fmla="*/ 48 w 167"/>
                  <a:gd name="T51" fmla="*/ 139 h 167"/>
                  <a:gd name="T52" fmla="*/ 65 w 167"/>
                  <a:gd name="T53" fmla="*/ 122 h 167"/>
                  <a:gd name="T54" fmla="*/ 82 w 167"/>
                  <a:gd name="T55" fmla="*/ 139 h 167"/>
                  <a:gd name="T56" fmla="*/ 65 w 167"/>
                  <a:gd name="T57" fmla="*/ 156 h 167"/>
                  <a:gd name="T58" fmla="*/ 136 w 167"/>
                  <a:gd name="T59" fmla="*/ 156 h 167"/>
                  <a:gd name="T60" fmla="*/ 119 w 167"/>
                  <a:gd name="T61" fmla="*/ 139 h 167"/>
                  <a:gd name="T62" fmla="*/ 136 w 167"/>
                  <a:gd name="T63" fmla="*/ 122 h 167"/>
                  <a:gd name="T64" fmla="*/ 152 w 167"/>
                  <a:gd name="T65" fmla="*/ 139 h 167"/>
                  <a:gd name="T66" fmla="*/ 136 w 167"/>
                  <a:gd name="T6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67">
                    <a:moveTo>
                      <a:pt x="152" y="98"/>
                    </a:moveTo>
                    <a:cubicBezTo>
                      <a:pt x="50" y="98"/>
                      <a:pt x="50" y="98"/>
                      <a:pt x="50" y="98"/>
                    </a:cubicBezTo>
                    <a:cubicBezTo>
                      <a:pt x="24" y="10"/>
                      <a:pt x="24" y="10"/>
                      <a:pt x="24" y="10"/>
                    </a:cubicBezTo>
                    <a:cubicBezTo>
                      <a:pt x="22" y="6"/>
                      <a:pt x="20" y="3"/>
                      <a:pt x="18" y="1"/>
                    </a:cubicBezTo>
                    <a:cubicBezTo>
                      <a:pt x="15" y="0"/>
                      <a:pt x="12" y="0"/>
                      <a:pt x="9" y="1"/>
                    </a:cubicBezTo>
                    <a:cubicBezTo>
                      <a:pt x="6" y="2"/>
                      <a:pt x="3" y="4"/>
                      <a:pt x="2" y="6"/>
                    </a:cubicBezTo>
                    <a:cubicBezTo>
                      <a:pt x="0" y="9"/>
                      <a:pt x="0" y="13"/>
                      <a:pt x="2" y="17"/>
                    </a:cubicBezTo>
                    <a:cubicBezTo>
                      <a:pt x="29" y="107"/>
                      <a:pt x="29" y="107"/>
                      <a:pt x="29" y="107"/>
                    </a:cubicBezTo>
                    <a:cubicBezTo>
                      <a:pt x="29" y="108"/>
                      <a:pt x="30" y="109"/>
                      <a:pt x="30" y="110"/>
                    </a:cubicBezTo>
                    <a:cubicBezTo>
                      <a:pt x="30" y="113"/>
                      <a:pt x="31" y="116"/>
                      <a:pt x="34" y="118"/>
                    </a:cubicBezTo>
                    <a:cubicBezTo>
                      <a:pt x="35" y="120"/>
                      <a:pt x="38" y="121"/>
                      <a:pt x="42" y="122"/>
                    </a:cubicBezTo>
                    <a:cubicBezTo>
                      <a:pt x="38" y="126"/>
                      <a:pt x="36" y="132"/>
                      <a:pt x="36" y="139"/>
                    </a:cubicBezTo>
                    <a:cubicBezTo>
                      <a:pt x="36" y="154"/>
                      <a:pt x="49" y="167"/>
                      <a:pt x="64" y="167"/>
                    </a:cubicBezTo>
                    <a:cubicBezTo>
                      <a:pt x="80" y="167"/>
                      <a:pt x="93" y="154"/>
                      <a:pt x="93" y="139"/>
                    </a:cubicBezTo>
                    <a:cubicBezTo>
                      <a:pt x="93" y="132"/>
                      <a:pt x="91" y="126"/>
                      <a:pt x="87" y="122"/>
                    </a:cubicBezTo>
                    <a:cubicBezTo>
                      <a:pt x="112" y="122"/>
                      <a:pt x="112" y="122"/>
                      <a:pt x="112" y="122"/>
                    </a:cubicBezTo>
                    <a:cubicBezTo>
                      <a:pt x="109" y="126"/>
                      <a:pt x="106" y="132"/>
                      <a:pt x="106" y="139"/>
                    </a:cubicBezTo>
                    <a:cubicBezTo>
                      <a:pt x="106" y="154"/>
                      <a:pt x="119" y="167"/>
                      <a:pt x="135" y="167"/>
                    </a:cubicBezTo>
                    <a:cubicBezTo>
                      <a:pt x="151" y="167"/>
                      <a:pt x="163" y="154"/>
                      <a:pt x="163" y="139"/>
                    </a:cubicBezTo>
                    <a:cubicBezTo>
                      <a:pt x="163" y="132"/>
                      <a:pt x="161" y="126"/>
                      <a:pt x="157" y="121"/>
                    </a:cubicBezTo>
                    <a:cubicBezTo>
                      <a:pt x="160" y="121"/>
                      <a:pt x="162" y="120"/>
                      <a:pt x="164" y="118"/>
                    </a:cubicBezTo>
                    <a:cubicBezTo>
                      <a:pt x="166" y="116"/>
                      <a:pt x="167" y="113"/>
                      <a:pt x="167" y="110"/>
                    </a:cubicBezTo>
                    <a:cubicBezTo>
                      <a:pt x="167" y="107"/>
                      <a:pt x="166" y="104"/>
                      <a:pt x="164" y="102"/>
                    </a:cubicBezTo>
                    <a:cubicBezTo>
                      <a:pt x="161" y="99"/>
                      <a:pt x="158" y="98"/>
                      <a:pt x="152" y="98"/>
                    </a:cubicBezTo>
                    <a:close/>
                    <a:moveTo>
                      <a:pt x="65" y="156"/>
                    </a:moveTo>
                    <a:cubicBezTo>
                      <a:pt x="56" y="156"/>
                      <a:pt x="48" y="148"/>
                      <a:pt x="48" y="139"/>
                    </a:cubicBezTo>
                    <a:cubicBezTo>
                      <a:pt x="48" y="130"/>
                      <a:pt x="56" y="122"/>
                      <a:pt x="65" y="122"/>
                    </a:cubicBezTo>
                    <a:cubicBezTo>
                      <a:pt x="74" y="122"/>
                      <a:pt x="82" y="130"/>
                      <a:pt x="82" y="139"/>
                    </a:cubicBezTo>
                    <a:cubicBezTo>
                      <a:pt x="82" y="148"/>
                      <a:pt x="74" y="156"/>
                      <a:pt x="65" y="156"/>
                    </a:cubicBezTo>
                    <a:close/>
                    <a:moveTo>
                      <a:pt x="136" y="156"/>
                    </a:moveTo>
                    <a:cubicBezTo>
                      <a:pt x="126" y="156"/>
                      <a:pt x="119" y="148"/>
                      <a:pt x="119" y="139"/>
                    </a:cubicBezTo>
                    <a:cubicBezTo>
                      <a:pt x="119" y="130"/>
                      <a:pt x="126" y="122"/>
                      <a:pt x="136" y="122"/>
                    </a:cubicBezTo>
                    <a:cubicBezTo>
                      <a:pt x="145" y="122"/>
                      <a:pt x="152" y="130"/>
                      <a:pt x="152" y="139"/>
                    </a:cubicBezTo>
                    <a:cubicBezTo>
                      <a:pt x="152" y="148"/>
                      <a:pt x="145" y="156"/>
                      <a:pt x="136" y="156"/>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43"/>
              <p:cNvSpPr>
                <a:spLocks/>
              </p:cNvSpPr>
              <p:nvPr/>
            </p:nvSpPr>
            <p:spPr bwMode="auto">
              <a:xfrm>
                <a:off x="3900490" y="3025779"/>
                <a:ext cx="336550" cy="188913"/>
              </a:xfrm>
              <a:custGeom>
                <a:avLst/>
                <a:gdLst>
                  <a:gd name="T0" fmla="*/ 180 w 212"/>
                  <a:gd name="T1" fmla="*/ 119 h 119"/>
                  <a:gd name="T2" fmla="*/ 212 w 212"/>
                  <a:gd name="T3" fmla="*/ 0 h 119"/>
                  <a:gd name="T4" fmla="*/ 0 w 212"/>
                  <a:gd name="T5" fmla="*/ 0 h 119"/>
                  <a:gd name="T6" fmla="*/ 31 w 212"/>
                  <a:gd name="T7" fmla="*/ 119 h 119"/>
                  <a:gd name="T8" fmla="*/ 180 w 212"/>
                  <a:gd name="T9" fmla="*/ 119 h 119"/>
                </a:gdLst>
                <a:ahLst/>
                <a:cxnLst>
                  <a:cxn ang="0">
                    <a:pos x="T0" y="T1"/>
                  </a:cxn>
                  <a:cxn ang="0">
                    <a:pos x="T2" y="T3"/>
                  </a:cxn>
                  <a:cxn ang="0">
                    <a:pos x="T4" y="T5"/>
                  </a:cxn>
                  <a:cxn ang="0">
                    <a:pos x="T6" y="T7"/>
                  </a:cxn>
                  <a:cxn ang="0">
                    <a:pos x="T8" y="T9"/>
                  </a:cxn>
                </a:cxnLst>
                <a:rect l="0" t="0" r="r" b="b"/>
                <a:pathLst>
                  <a:path w="212" h="119">
                    <a:moveTo>
                      <a:pt x="180" y="119"/>
                    </a:moveTo>
                    <a:lnTo>
                      <a:pt x="212" y="0"/>
                    </a:lnTo>
                    <a:lnTo>
                      <a:pt x="0" y="0"/>
                    </a:lnTo>
                    <a:lnTo>
                      <a:pt x="31" y="119"/>
                    </a:lnTo>
                    <a:lnTo>
                      <a:pt x="180" y="119"/>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80964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smtClean="0"/>
              <a:t>B2B </a:t>
            </a:r>
            <a:r>
              <a:rPr lang="en-GB" dirty="0" err="1" smtClean="0"/>
              <a:t>Umfeld</a:t>
            </a:r>
            <a:endParaRPr lang="en-GB" dirty="0"/>
          </a:p>
        </p:txBody>
      </p:sp>
      <p:sp>
        <p:nvSpPr>
          <p:cNvPr id="3" name="Foliennummernplatzhalter 2"/>
          <p:cNvSpPr>
            <a:spLocks noGrp="1"/>
          </p:cNvSpPr>
          <p:nvPr>
            <p:ph type="sldNum" sz="quarter" idx="10"/>
          </p:nvPr>
        </p:nvSpPr>
        <p:spPr/>
        <p:txBody>
          <a:bodyPr/>
          <a:lstStyle/>
          <a:p>
            <a:fld id="{9784CBA3-D598-4B1F-BAA3-EE14B5154290}" type="slidenum">
              <a:rPr lang="en-AU" smtClean="0"/>
              <a:pPr/>
              <a:t>20</a:t>
            </a:fld>
            <a:endParaRPr lang="en-AU" dirty="0"/>
          </a:p>
        </p:txBody>
      </p:sp>
      <p:sp>
        <p:nvSpPr>
          <p:cNvPr id="7" name="Fußzeilenplatzhalter 6"/>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76519"/>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407" y="900969"/>
            <a:ext cx="20764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2879" b="31239"/>
          <a:stretch/>
        </p:blipFill>
        <p:spPr bwMode="auto">
          <a:xfrm>
            <a:off x="2667017" y="2845327"/>
            <a:ext cx="2847975"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ieren 5"/>
          <p:cNvGrpSpPr/>
          <p:nvPr/>
        </p:nvGrpSpPr>
        <p:grpSpPr>
          <a:xfrm>
            <a:off x="323528" y="601588"/>
            <a:ext cx="8492525" cy="5130352"/>
            <a:chOff x="323528" y="601588"/>
            <a:chExt cx="8492525" cy="5130352"/>
          </a:xfrm>
        </p:grpSpPr>
        <p:grpSp>
          <p:nvGrpSpPr>
            <p:cNvPr id="9" name="Gruppieren 8"/>
            <p:cNvGrpSpPr/>
            <p:nvPr/>
          </p:nvGrpSpPr>
          <p:grpSpPr>
            <a:xfrm>
              <a:off x="2791631" y="601588"/>
              <a:ext cx="3240360" cy="1800199"/>
              <a:chOff x="611560" y="836713"/>
              <a:chExt cx="3600400" cy="2088232"/>
            </a:xfrm>
          </p:grpSpPr>
          <p:sp>
            <p:nvSpPr>
              <p:cNvPr id="11" name="Abgerundetes Rechteck 10"/>
              <p:cNvSpPr/>
              <p:nvPr/>
            </p:nvSpPr>
            <p:spPr>
              <a:xfrm>
                <a:off x="611560" y="836713"/>
                <a:ext cx="3600400" cy="2088232"/>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0" dirty="0" smtClean="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67" y="1357406"/>
                <a:ext cx="2996950" cy="97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187952"/>
                <a:ext cx="2638449" cy="62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5896" y="1052736"/>
                <a:ext cx="24860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uppieren 1"/>
            <p:cNvGrpSpPr/>
            <p:nvPr/>
          </p:nvGrpSpPr>
          <p:grpSpPr>
            <a:xfrm>
              <a:off x="323528" y="3670554"/>
              <a:ext cx="2297368" cy="2061386"/>
              <a:chOff x="2274632" y="2913549"/>
              <a:chExt cx="2297368" cy="2061386"/>
            </a:xfrm>
          </p:grpSpPr>
          <p:sp>
            <p:nvSpPr>
              <p:cNvPr id="16" name="Abgerundetes Rechteck 15"/>
              <p:cNvSpPr/>
              <p:nvPr/>
            </p:nvSpPr>
            <p:spPr>
              <a:xfrm>
                <a:off x="2274632" y="2913549"/>
                <a:ext cx="2297368" cy="2061386"/>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0" dirty="0" smtClean="0"/>
              </a:p>
            </p:txBody>
          </p:sp>
          <p:pic>
            <p:nvPicPr>
              <p:cNvPr id="15"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6308" r="15792"/>
              <a:stretch/>
            </p:blipFill>
            <p:spPr bwMode="auto">
              <a:xfrm>
                <a:off x="2526300" y="2956843"/>
                <a:ext cx="1800000" cy="19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uppieren 16"/>
            <p:cNvGrpSpPr/>
            <p:nvPr/>
          </p:nvGrpSpPr>
          <p:grpSpPr>
            <a:xfrm>
              <a:off x="5993112" y="2494589"/>
              <a:ext cx="2822941" cy="1171918"/>
              <a:chOff x="482173" y="2100101"/>
              <a:chExt cx="3240360" cy="1544923"/>
            </a:xfrm>
          </p:grpSpPr>
          <p:sp>
            <p:nvSpPr>
              <p:cNvPr id="18" name="Abgerundetes Rechteck 17"/>
              <p:cNvSpPr/>
              <p:nvPr/>
            </p:nvSpPr>
            <p:spPr>
              <a:xfrm>
                <a:off x="482173" y="2100101"/>
                <a:ext cx="3240360" cy="1544923"/>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0" dirty="0" smtClean="0"/>
              </a:p>
            </p:txBody>
          </p:sp>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59" y="2245408"/>
                <a:ext cx="1284747" cy="127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1720" y="2451673"/>
                <a:ext cx="1371319" cy="54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uppieren 20"/>
            <p:cNvGrpSpPr/>
            <p:nvPr/>
          </p:nvGrpSpPr>
          <p:grpSpPr>
            <a:xfrm>
              <a:off x="4181686" y="3908277"/>
              <a:ext cx="3240360" cy="1766884"/>
              <a:chOff x="1259632" y="2454204"/>
              <a:chExt cx="3456384" cy="2054915"/>
            </a:xfrm>
          </p:grpSpPr>
          <p:sp>
            <p:nvSpPr>
              <p:cNvPr id="22" name="Abgerundetes Rechteck 21"/>
              <p:cNvSpPr/>
              <p:nvPr/>
            </p:nvSpPr>
            <p:spPr>
              <a:xfrm>
                <a:off x="1259632" y="2454204"/>
                <a:ext cx="3456384" cy="2054915"/>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b="0" dirty="0" smtClean="0"/>
              </a:p>
            </p:txBody>
          </p:sp>
          <p:pic>
            <p:nvPicPr>
              <p:cNvPr id="23"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5707" y="2594105"/>
                <a:ext cx="1492349" cy="116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664" y="2564904"/>
                <a:ext cx="1528043" cy="61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3640" y="3189847"/>
                <a:ext cx="1676090" cy="12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6209" y="4137569"/>
              <a:ext cx="1259844" cy="13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7504" y="3575021"/>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081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err="1" smtClean="0"/>
              <a:t>Fazit</a:t>
            </a:r>
            <a:endParaRPr lang="en-GB" dirty="0"/>
          </a:p>
        </p:txBody>
      </p:sp>
      <p:sp>
        <p:nvSpPr>
          <p:cNvPr id="4" name="Foliennummernplatzhalter 3"/>
          <p:cNvSpPr>
            <a:spLocks noGrp="1"/>
          </p:cNvSpPr>
          <p:nvPr>
            <p:ph type="sldNum" sz="quarter" idx="10"/>
          </p:nvPr>
        </p:nvSpPr>
        <p:spPr/>
        <p:txBody>
          <a:bodyPr/>
          <a:lstStyle/>
          <a:p>
            <a:pPr>
              <a:defRPr/>
            </a:pPr>
            <a:fld id="{8B3E8B0C-00D1-4842-A7BA-B23318A0C529}" type="slidenum">
              <a:rPr lang="en-AU" smtClean="0"/>
              <a:pPr>
                <a:defRPr/>
              </a:pPr>
              <a:t>21</a:t>
            </a:fld>
            <a:endParaRPr lang="en-AU"/>
          </a:p>
        </p:txBody>
      </p:sp>
      <p:sp>
        <p:nvSpPr>
          <p:cNvPr id="3" name="Fußzeilenplatzhalter 2"/>
          <p:cNvSpPr>
            <a:spLocks noGrp="1"/>
          </p:cNvSpPr>
          <p:nvPr>
            <p:ph type="ftr" sz="quarter" idx="17"/>
          </p:nvPr>
        </p:nvSpPr>
        <p:spPr/>
        <p:txBody>
          <a:bodyPr/>
          <a:lstStyle/>
          <a:p>
            <a:pPr>
              <a:defRPr/>
            </a:pPr>
            <a:r>
              <a:rPr lang="de-DE" smtClean="0"/>
              <a:t>Licht im Dschungel der Hypes</a:t>
            </a:r>
            <a:endParaRPr lang="de-DE"/>
          </a:p>
        </p:txBody>
      </p:sp>
      <p:sp>
        <p:nvSpPr>
          <p:cNvPr id="8" name="Abgerundetes Rechteck 7"/>
          <p:cNvSpPr/>
          <p:nvPr/>
        </p:nvSpPr>
        <p:spPr>
          <a:xfrm>
            <a:off x="519672" y="1268760"/>
            <a:ext cx="4700400" cy="8640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t>Nachhaltiger</a:t>
            </a:r>
            <a:r>
              <a:rPr lang="en-GB" b="1" dirty="0" smtClean="0"/>
              <a:t> </a:t>
            </a:r>
            <a:r>
              <a:rPr lang="en-GB" b="1" dirty="0" err="1" smtClean="0"/>
              <a:t>Veränderungsprozess</a:t>
            </a:r>
            <a:endParaRPr lang="en-GB" b="1" dirty="0" smtClean="0"/>
          </a:p>
        </p:txBody>
      </p:sp>
      <p:sp>
        <p:nvSpPr>
          <p:cNvPr id="12" name="Abgerundetes Rechteck 11"/>
          <p:cNvSpPr/>
          <p:nvPr/>
        </p:nvSpPr>
        <p:spPr>
          <a:xfrm>
            <a:off x="3923928" y="4653136"/>
            <a:ext cx="4700400" cy="86409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t>Neue</a:t>
            </a:r>
            <a:r>
              <a:rPr lang="en-GB" b="1" dirty="0" smtClean="0"/>
              <a:t> </a:t>
            </a:r>
            <a:r>
              <a:rPr lang="en-GB" b="1" dirty="0" err="1" smtClean="0"/>
              <a:t>Kommunikation</a:t>
            </a:r>
            <a:r>
              <a:rPr lang="en-GB" b="1" dirty="0" smtClean="0"/>
              <a:t> = </a:t>
            </a:r>
            <a:br>
              <a:rPr lang="en-GB" b="1" dirty="0" smtClean="0"/>
            </a:br>
            <a:r>
              <a:rPr lang="en-GB" b="1" dirty="0" err="1" smtClean="0"/>
              <a:t>Neue</a:t>
            </a:r>
            <a:r>
              <a:rPr lang="en-GB" b="1" dirty="0" smtClean="0"/>
              <a:t> </a:t>
            </a:r>
            <a:r>
              <a:rPr lang="en-GB" b="1" dirty="0" err="1" smtClean="0"/>
              <a:t>Kultur</a:t>
            </a:r>
            <a:endParaRPr lang="en-GB" b="1" dirty="0" smtClean="0"/>
          </a:p>
        </p:txBody>
      </p:sp>
      <p:sp>
        <p:nvSpPr>
          <p:cNvPr id="13" name="Abgerundetes Rechteck 12"/>
          <p:cNvSpPr/>
          <p:nvPr/>
        </p:nvSpPr>
        <p:spPr>
          <a:xfrm>
            <a:off x="1604447" y="2396885"/>
            <a:ext cx="4700400" cy="8640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t>Mitarbeiter</a:t>
            </a:r>
            <a:r>
              <a:rPr lang="en-GB" b="1" dirty="0" smtClean="0"/>
              <a:t> </a:t>
            </a:r>
            <a:r>
              <a:rPr lang="en-GB" b="1" dirty="0" err="1" smtClean="0"/>
              <a:t>berücksichtigen</a:t>
            </a:r>
            <a:r>
              <a:rPr lang="en-GB" b="1" dirty="0" smtClean="0"/>
              <a:t>, </a:t>
            </a:r>
            <a:r>
              <a:rPr lang="en-GB" b="1" dirty="0" err="1" smtClean="0"/>
              <a:t>nicht</a:t>
            </a:r>
            <a:r>
              <a:rPr lang="en-GB" b="1" dirty="0" smtClean="0"/>
              <a:t> </a:t>
            </a:r>
            <a:r>
              <a:rPr lang="en-GB" b="1" dirty="0" err="1" smtClean="0"/>
              <a:t>alle</a:t>
            </a:r>
            <a:r>
              <a:rPr lang="en-GB" b="1" dirty="0" smtClean="0"/>
              <a:t> “</a:t>
            </a:r>
            <a:r>
              <a:rPr lang="en-GB" b="1" dirty="0" err="1" smtClean="0"/>
              <a:t>ticken</a:t>
            </a:r>
            <a:r>
              <a:rPr lang="en-GB" b="1" dirty="0" smtClean="0"/>
              <a:t>” </a:t>
            </a:r>
            <a:r>
              <a:rPr lang="en-GB" b="1" dirty="0" err="1" smtClean="0"/>
              <a:t>gleich</a:t>
            </a:r>
            <a:endParaRPr lang="en-GB" b="1" dirty="0"/>
          </a:p>
        </p:txBody>
      </p:sp>
      <p:sp>
        <p:nvSpPr>
          <p:cNvPr id="14" name="Abgerundetes Rechteck 13"/>
          <p:cNvSpPr/>
          <p:nvPr/>
        </p:nvSpPr>
        <p:spPr>
          <a:xfrm>
            <a:off x="2627784" y="3525010"/>
            <a:ext cx="4700400"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Kein</a:t>
            </a:r>
            <a:r>
              <a:rPr lang="en-GB" b="1" dirty="0"/>
              <a:t> </a:t>
            </a:r>
            <a:r>
              <a:rPr lang="en-GB" b="1" dirty="0" err="1"/>
              <a:t>reines</a:t>
            </a:r>
            <a:r>
              <a:rPr lang="en-GB" b="1" dirty="0"/>
              <a:t> IT </a:t>
            </a:r>
            <a:r>
              <a:rPr lang="en-GB" b="1" dirty="0" err="1"/>
              <a:t>Thema</a:t>
            </a:r>
            <a:endParaRPr lang="en-GB" b="1" dirty="0"/>
          </a:p>
        </p:txBody>
      </p:sp>
    </p:spTree>
    <p:extLst>
      <p:ext uri="{BB962C8B-B14F-4D97-AF65-F5344CB8AC3E}">
        <p14:creationId xmlns:p14="http://schemas.microsoft.com/office/powerpoint/2010/main" val="16964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281113" y="1785938"/>
            <a:ext cx="6581775" cy="15335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53902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vert="horz" lIns="0" tIns="0" rIns="0" bIns="0" rtlCol="0" anchor="b">
            <a:noAutofit/>
          </a:bodyPr>
          <a:lstStyle/>
          <a:p>
            <a:fld id="{72A3BA6A-3AA7-43B2-9331-1EC9DD741CDF}" type="slidenum">
              <a:rPr lang="en-GB"/>
              <a:pPr/>
              <a:t>3</a:t>
            </a:fld>
            <a:endParaRPr lang="en-GB" dirty="0"/>
          </a:p>
        </p:txBody>
      </p:sp>
      <p:sp>
        <p:nvSpPr>
          <p:cNvPr id="22" name="Fußzeilenplatzhalter 6"/>
          <p:cNvSpPr>
            <a:spLocks noGrp="1"/>
          </p:cNvSpPr>
          <p:nvPr>
            <p:ph type="ftr" sz="quarter" idx="17"/>
          </p:nvPr>
        </p:nvSpPr>
        <p:spPr>
          <a:prstGeom prst="rect">
            <a:avLst/>
          </a:prstGeom>
        </p:spPr>
        <p:txBody>
          <a:bodyPr lIns="496800" tIns="90000">
            <a:noAutofit/>
          </a:bodyPr>
          <a:lstStyle/>
          <a:p>
            <a:r>
              <a:rPr lang="de-DE" sz="1250" smtClean="0">
                <a:solidFill>
                  <a:srgbClr val="333333"/>
                </a:solidFill>
              </a:rPr>
              <a:t>Licht im Dschungel der Hypes</a:t>
            </a:r>
            <a:endParaRPr lang="de-DE" sz="1250" dirty="0">
              <a:solidFill>
                <a:srgbClr val="333333"/>
              </a:solidFill>
            </a:endParaRPr>
          </a:p>
        </p:txBody>
      </p:sp>
      <p:sp>
        <p:nvSpPr>
          <p:cNvPr id="12" name="Textfeld 11"/>
          <p:cNvSpPr txBox="1"/>
          <p:nvPr/>
        </p:nvSpPr>
        <p:spPr>
          <a:xfrm>
            <a:off x="611560" y="1700808"/>
            <a:ext cx="8208912" cy="2400657"/>
          </a:xfrm>
          <a:prstGeom prst="rect">
            <a:avLst/>
          </a:prstGeom>
          <a:noFill/>
        </p:spPr>
        <p:txBody>
          <a:bodyPr wrap="square" rtlCol="0">
            <a:spAutoFit/>
          </a:bodyPr>
          <a:lstStyle/>
          <a:p>
            <a:pPr algn="l">
              <a:lnSpc>
                <a:spcPct val="150000"/>
              </a:lnSpc>
            </a:pPr>
            <a:r>
              <a:rPr lang="en-GB" sz="2800" b="1" dirty="0" smtClean="0">
                <a:solidFill>
                  <a:schemeClr val="accent1"/>
                </a:solidFill>
              </a:rPr>
              <a:t>76%</a:t>
            </a:r>
            <a:r>
              <a:rPr lang="en-GB" sz="2400" dirty="0" smtClean="0">
                <a:solidFill>
                  <a:schemeClr val="bg2"/>
                </a:solidFill>
                <a:latin typeface="+mn-lt"/>
              </a:rPr>
              <a:t> </a:t>
            </a:r>
            <a:r>
              <a:rPr lang="en-GB" sz="2400" dirty="0" smtClean="0">
                <a:solidFill>
                  <a:srgbClr val="4D4D4D"/>
                </a:solidFill>
                <a:latin typeface="+mn-lt"/>
              </a:rPr>
              <a:t>der </a:t>
            </a:r>
            <a:r>
              <a:rPr lang="en-GB" sz="2400" dirty="0" err="1" smtClean="0">
                <a:solidFill>
                  <a:srgbClr val="4D4D4D"/>
                </a:solidFill>
                <a:latin typeface="+mn-lt"/>
              </a:rPr>
              <a:t>Deutschen</a:t>
            </a:r>
            <a:r>
              <a:rPr lang="en-GB" sz="2400" dirty="0" smtClean="0">
                <a:solidFill>
                  <a:srgbClr val="4D4D4D"/>
                </a:solidFill>
                <a:latin typeface="+mn-lt"/>
              </a:rPr>
              <a:t> </a:t>
            </a:r>
            <a:r>
              <a:rPr lang="en-GB" sz="2800" b="1" dirty="0" err="1" smtClean="0">
                <a:solidFill>
                  <a:schemeClr val="accent1"/>
                </a:solidFill>
                <a:latin typeface="+mn-lt"/>
              </a:rPr>
              <a:t>nutzen</a:t>
            </a:r>
            <a:r>
              <a:rPr lang="en-GB" sz="2800" b="1" dirty="0" smtClean="0">
                <a:solidFill>
                  <a:schemeClr val="accent1"/>
                </a:solidFill>
                <a:latin typeface="+mn-lt"/>
              </a:rPr>
              <a:t> das Internet</a:t>
            </a:r>
            <a:r>
              <a:rPr lang="en-GB" sz="2400" dirty="0" smtClean="0">
                <a:solidFill>
                  <a:srgbClr val="4D4D4D"/>
                </a:solidFill>
                <a:latin typeface="+mn-lt"/>
              </a:rPr>
              <a:t>, </a:t>
            </a:r>
            <a:r>
              <a:rPr lang="en-GB" sz="2400" dirty="0" err="1" smtClean="0">
                <a:solidFill>
                  <a:srgbClr val="4D4D4D"/>
                </a:solidFill>
                <a:latin typeface="+mn-lt"/>
              </a:rPr>
              <a:t>bei</a:t>
            </a:r>
            <a:r>
              <a:rPr lang="en-GB" sz="2400" dirty="0" smtClean="0">
                <a:solidFill>
                  <a:srgbClr val="4D4D4D"/>
                </a:solidFill>
                <a:latin typeface="+mn-lt"/>
              </a:rPr>
              <a:t> den</a:t>
            </a:r>
            <a:r>
              <a:rPr lang="en-GB" sz="2400" dirty="0" smtClean="0">
                <a:solidFill>
                  <a:schemeClr val="bg2"/>
                </a:solidFill>
                <a:latin typeface="+mn-lt"/>
              </a:rPr>
              <a:t> </a:t>
            </a:r>
            <a:r>
              <a:rPr lang="en-GB" sz="2800" b="1" dirty="0" err="1" smtClean="0">
                <a:solidFill>
                  <a:schemeClr val="accent1"/>
                </a:solidFill>
                <a:latin typeface="+mn-lt"/>
              </a:rPr>
              <a:t>unter</a:t>
            </a:r>
            <a:r>
              <a:rPr lang="en-GB" sz="2800" b="1" dirty="0" smtClean="0">
                <a:solidFill>
                  <a:schemeClr val="accent1"/>
                </a:solidFill>
                <a:latin typeface="+mn-lt"/>
              </a:rPr>
              <a:t> 50-Jährigen </a:t>
            </a:r>
            <a:r>
              <a:rPr lang="en-GB" sz="2400" dirty="0" err="1" smtClean="0">
                <a:solidFill>
                  <a:srgbClr val="4D4D4D"/>
                </a:solidFill>
                <a:latin typeface="+mn-lt"/>
              </a:rPr>
              <a:t>sind</a:t>
            </a:r>
            <a:r>
              <a:rPr lang="en-GB" sz="2400" dirty="0" smtClean="0">
                <a:solidFill>
                  <a:srgbClr val="4D4D4D"/>
                </a:solidFill>
                <a:latin typeface="+mn-lt"/>
              </a:rPr>
              <a:t> </a:t>
            </a:r>
            <a:r>
              <a:rPr lang="en-GB" sz="2400" dirty="0" err="1" smtClean="0">
                <a:solidFill>
                  <a:srgbClr val="4D4D4D"/>
                </a:solidFill>
                <a:latin typeface="+mn-lt"/>
              </a:rPr>
              <a:t>es</a:t>
            </a:r>
            <a:r>
              <a:rPr lang="en-GB" sz="2400" dirty="0" smtClean="0">
                <a:solidFill>
                  <a:srgbClr val="4D4D4D"/>
                </a:solidFill>
                <a:latin typeface="+mn-lt"/>
              </a:rPr>
              <a:t> </a:t>
            </a:r>
            <a:r>
              <a:rPr lang="en-GB" sz="2400" dirty="0" err="1" smtClean="0">
                <a:solidFill>
                  <a:srgbClr val="4D4D4D"/>
                </a:solidFill>
                <a:latin typeface="+mn-lt"/>
              </a:rPr>
              <a:t>bereits</a:t>
            </a:r>
            <a:r>
              <a:rPr lang="en-GB" sz="2400" dirty="0" smtClean="0">
                <a:solidFill>
                  <a:srgbClr val="4D4D4D"/>
                </a:solidFill>
                <a:latin typeface="+mn-lt"/>
              </a:rPr>
              <a:t> </a:t>
            </a:r>
            <a:r>
              <a:rPr lang="en-GB" sz="2800" b="1" dirty="0" err="1" smtClean="0">
                <a:solidFill>
                  <a:schemeClr val="accent1"/>
                </a:solidFill>
                <a:latin typeface="+mn-lt"/>
              </a:rPr>
              <a:t>über</a:t>
            </a:r>
            <a:r>
              <a:rPr lang="en-GB" sz="2800" b="1" dirty="0" smtClean="0">
                <a:solidFill>
                  <a:schemeClr val="accent1"/>
                </a:solidFill>
                <a:latin typeface="+mn-lt"/>
              </a:rPr>
              <a:t> 90%</a:t>
            </a:r>
            <a:r>
              <a:rPr lang="en-GB" b="0" dirty="0" smtClean="0">
                <a:solidFill>
                  <a:schemeClr val="accent1"/>
                </a:solidFill>
                <a:latin typeface="+mn-lt"/>
              </a:rPr>
              <a:t/>
            </a:r>
            <a:br>
              <a:rPr lang="en-GB" b="0" dirty="0" smtClean="0">
                <a:solidFill>
                  <a:schemeClr val="accent1"/>
                </a:solidFill>
                <a:latin typeface="+mn-lt"/>
              </a:rPr>
            </a:br>
            <a:endParaRPr lang="en-GB" sz="1600" b="0" dirty="0" smtClean="0">
              <a:solidFill>
                <a:schemeClr val="accent1"/>
              </a:solidFill>
              <a:latin typeface="+mn-lt"/>
            </a:endParaRPr>
          </a:p>
        </p:txBody>
      </p:sp>
      <p:sp>
        <p:nvSpPr>
          <p:cNvPr id="11" name="Textplatzhalter 2"/>
          <p:cNvSpPr>
            <a:spLocks noGrp="1"/>
          </p:cNvSpPr>
          <p:nvPr>
            <p:ph type="body" sz="quarter" idx="16"/>
          </p:nvPr>
        </p:nvSpPr>
        <p:spPr>
          <a:xfrm>
            <a:off x="1292225" y="5570538"/>
            <a:ext cx="7562850" cy="368300"/>
          </a:xfrm>
        </p:spPr>
        <p:txBody>
          <a:bodyPr/>
          <a:lstStyle/>
          <a:p>
            <a:r>
              <a:rPr lang="de-DE" sz="1000" dirty="0" smtClean="0"/>
              <a:t>Quelle: (N)Onliner Atlas 2012; Grundgesamtheit: Deutschsprachige Wohnbevölkerung ab 14 Jahren (n=30.195)</a:t>
            </a:r>
            <a:endParaRPr lang="de-DE" sz="1000" dirty="0"/>
          </a:p>
        </p:txBody>
      </p:sp>
    </p:spTree>
    <p:extLst>
      <p:ext uri="{BB962C8B-B14F-4D97-AF65-F5344CB8AC3E}">
        <p14:creationId xmlns:p14="http://schemas.microsoft.com/office/powerpoint/2010/main" val="512178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vert="horz" lIns="0" tIns="0" rIns="0" bIns="0" rtlCol="0" anchor="b">
            <a:noAutofit/>
          </a:bodyPr>
          <a:lstStyle/>
          <a:p>
            <a:fld id="{72A3BA6A-3AA7-43B2-9331-1EC9DD741CDF}" type="slidenum">
              <a:rPr lang="en-GB"/>
              <a:pPr/>
              <a:t>4</a:t>
            </a:fld>
            <a:endParaRPr lang="en-GB" dirty="0"/>
          </a:p>
        </p:txBody>
      </p:sp>
      <p:sp>
        <p:nvSpPr>
          <p:cNvPr id="22" name="Fußzeilenplatzhalter 6"/>
          <p:cNvSpPr>
            <a:spLocks noGrp="1"/>
          </p:cNvSpPr>
          <p:nvPr>
            <p:ph type="ftr" sz="quarter" idx="17"/>
          </p:nvPr>
        </p:nvSpPr>
        <p:spPr>
          <a:prstGeom prst="rect">
            <a:avLst/>
          </a:prstGeom>
        </p:spPr>
        <p:txBody>
          <a:bodyPr lIns="496800" tIns="90000">
            <a:noAutofit/>
          </a:bodyPr>
          <a:lstStyle/>
          <a:p>
            <a:r>
              <a:rPr lang="de-DE" sz="1250" smtClean="0">
                <a:solidFill>
                  <a:srgbClr val="333333"/>
                </a:solidFill>
              </a:rPr>
              <a:t>Licht im Dschungel der Hypes</a:t>
            </a:r>
            <a:endParaRPr lang="de-DE" sz="1250" dirty="0">
              <a:solidFill>
                <a:srgbClr val="333333"/>
              </a:solidFill>
            </a:endParaRPr>
          </a:p>
        </p:txBody>
      </p:sp>
      <p:sp>
        <p:nvSpPr>
          <p:cNvPr id="11" name="Textplatzhalter 2"/>
          <p:cNvSpPr>
            <a:spLocks noGrp="1"/>
          </p:cNvSpPr>
          <p:nvPr>
            <p:ph type="body" sz="quarter" idx="16"/>
          </p:nvPr>
        </p:nvSpPr>
        <p:spPr>
          <a:xfrm>
            <a:off x="1292225" y="5570538"/>
            <a:ext cx="7562850" cy="368300"/>
          </a:xfrm>
        </p:spPr>
        <p:txBody>
          <a:bodyPr/>
          <a:lstStyle/>
          <a:p>
            <a:r>
              <a:rPr lang="de-DE" sz="1000" dirty="0" smtClean="0"/>
              <a:t>*Quelle: (N)Onliner Atlas 2012; Grundgesamtheit: Deutschsprachige Wohnbevölkerung ab 14 Jahren (n=30.195)</a:t>
            </a:r>
          </a:p>
          <a:p>
            <a:r>
              <a:rPr lang="de-DE" sz="1000" dirty="0"/>
              <a:t>** Quelle</a:t>
            </a:r>
            <a:r>
              <a:rPr lang="de-DE" sz="1000" dirty="0" smtClean="0"/>
              <a:t>: </a:t>
            </a:r>
            <a:r>
              <a:rPr lang="de-DE" sz="1000" dirty="0"/>
              <a:t>Digital </a:t>
            </a:r>
            <a:r>
              <a:rPr lang="de-DE" sz="1000" dirty="0" smtClean="0"/>
              <a:t>Life; Grundgesamtheit</a:t>
            </a:r>
            <a:r>
              <a:rPr lang="de-DE" sz="1000" dirty="0"/>
              <a:t>: Internetnutzer zwischen 16 und 65 Jahren </a:t>
            </a:r>
            <a:r>
              <a:rPr lang="de-DE" sz="1000" dirty="0" smtClean="0"/>
              <a:t>in Deutschland (n=4.026) </a:t>
            </a:r>
            <a:endParaRPr lang="de-DE" sz="1000" dirty="0"/>
          </a:p>
        </p:txBody>
      </p:sp>
      <p:graphicFrame>
        <p:nvGraphicFramePr>
          <p:cNvPr id="6" name="Content Placeholder 3"/>
          <p:cNvGraphicFramePr>
            <a:graphicFrameLocks/>
          </p:cNvGraphicFramePr>
          <p:nvPr>
            <p:extLst>
              <p:ext uri="{D42A27DB-BD31-4B8C-83A1-F6EECF244321}">
                <p14:modId xmlns:p14="http://schemas.microsoft.com/office/powerpoint/2010/main" val="2478979758"/>
              </p:ext>
            </p:extLst>
          </p:nvPr>
        </p:nvGraphicFramePr>
        <p:xfrm>
          <a:off x="1874631" y="1321026"/>
          <a:ext cx="6876765" cy="30991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323528" y="1321026"/>
            <a:ext cx="3384376" cy="507831"/>
          </a:xfrm>
          <a:prstGeom prst="rect">
            <a:avLst/>
          </a:prstGeom>
          <a:noFill/>
        </p:spPr>
        <p:txBody>
          <a:bodyPr wrap="square" rtlCol="0">
            <a:spAutoFit/>
          </a:bodyPr>
          <a:lstStyle/>
          <a:p>
            <a:pPr algn="l">
              <a:lnSpc>
                <a:spcPct val="150000"/>
              </a:lnSpc>
            </a:pPr>
            <a:r>
              <a:rPr lang="en-GB" b="1" dirty="0" err="1" smtClean="0">
                <a:solidFill>
                  <a:srgbClr val="4D4D4D"/>
                </a:solidFill>
              </a:rPr>
              <a:t>Internetnutzung</a:t>
            </a:r>
            <a:r>
              <a:rPr lang="en-GB" b="1" dirty="0" smtClean="0">
                <a:solidFill>
                  <a:srgbClr val="4D4D4D"/>
                </a:solidFill>
              </a:rPr>
              <a:t>* (%)</a:t>
            </a:r>
          </a:p>
        </p:txBody>
      </p:sp>
      <p:sp>
        <p:nvSpPr>
          <p:cNvPr id="8" name="Textfeld 7"/>
          <p:cNvSpPr txBox="1"/>
          <p:nvPr/>
        </p:nvSpPr>
        <p:spPr>
          <a:xfrm>
            <a:off x="179512" y="4777988"/>
            <a:ext cx="2376264" cy="553998"/>
          </a:xfrm>
          <a:prstGeom prst="rect">
            <a:avLst/>
          </a:prstGeom>
          <a:noFill/>
        </p:spPr>
        <p:txBody>
          <a:bodyPr wrap="square" rtlCol="0">
            <a:spAutoFit/>
          </a:bodyPr>
          <a:lstStyle/>
          <a:p>
            <a:r>
              <a:rPr lang="en-GB" sz="1600" b="1" dirty="0" err="1" smtClean="0">
                <a:solidFill>
                  <a:schemeClr val="accent3"/>
                </a:solidFill>
              </a:rPr>
              <a:t>Stunden</a:t>
            </a:r>
            <a:r>
              <a:rPr lang="en-GB" sz="1600" b="1" dirty="0">
                <a:solidFill>
                  <a:schemeClr val="accent3"/>
                </a:solidFill>
              </a:rPr>
              <a:t> </a:t>
            </a:r>
            <a:r>
              <a:rPr lang="en-GB" sz="1600" b="1" dirty="0" smtClean="0">
                <a:solidFill>
                  <a:schemeClr val="accent3"/>
                </a:solidFill>
              </a:rPr>
              <a:t>Online </a:t>
            </a:r>
            <a:r>
              <a:rPr lang="en-GB" sz="1400" b="1" dirty="0" smtClean="0">
                <a:solidFill>
                  <a:srgbClr val="4D4D4D"/>
                </a:solidFill>
              </a:rPr>
              <a:t/>
            </a:r>
            <a:br>
              <a:rPr lang="en-GB" sz="1400" b="1" dirty="0" smtClean="0">
                <a:solidFill>
                  <a:srgbClr val="4D4D4D"/>
                </a:solidFill>
              </a:rPr>
            </a:br>
            <a:r>
              <a:rPr lang="en-GB" sz="1400" dirty="0" smtClean="0">
                <a:solidFill>
                  <a:srgbClr val="4D4D4D"/>
                </a:solidFill>
              </a:rPr>
              <a:t>(pro </a:t>
            </a:r>
            <a:r>
              <a:rPr lang="en-GB" sz="1400" dirty="0" err="1" smtClean="0">
                <a:solidFill>
                  <a:srgbClr val="4D4D4D"/>
                </a:solidFill>
              </a:rPr>
              <a:t>Woche</a:t>
            </a:r>
            <a:r>
              <a:rPr lang="en-GB" sz="1400" dirty="0" smtClean="0">
                <a:solidFill>
                  <a:srgbClr val="4D4D4D"/>
                </a:solidFill>
              </a:rPr>
              <a:t>)**</a:t>
            </a:r>
          </a:p>
        </p:txBody>
      </p:sp>
      <p:graphicFrame>
        <p:nvGraphicFramePr>
          <p:cNvPr id="2" name="Tabelle 1"/>
          <p:cNvGraphicFramePr>
            <a:graphicFrameLocks noGrp="1"/>
          </p:cNvGraphicFramePr>
          <p:nvPr>
            <p:extLst>
              <p:ext uri="{D42A27DB-BD31-4B8C-83A1-F6EECF244321}">
                <p14:modId xmlns:p14="http://schemas.microsoft.com/office/powerpoint/2010/main" val="2768708026"/>
              </p:ext>
            </p:extLst>
          </p:nvPr>
        </p:nvGraphicFramePr>
        <p:xfrm>
          <a:off x="2064554" y="4765040"/>
          <a:ext cx="6611899" cy="392152"/>
        </p:xfrm>
        <a:graphic>
          <a:graphicData uri="http://schemas.openxmlformats.org/drawingml/2006/table">
            <a:tbl>
              <a:tblPr firstRow="1" bandRow="1">
                <a:tableStyleId>{5C22544A-7EE6-4342-B048-85BDC9FD1C3A}</a:tableStyleId>
              </a:tblPr>
              <a:tblGrid>
                <a:gridCol w="944557"/>
                <a:gridCol w="944557"/>
                <a:gridCol w="944557"/>
                <a:gridCol w="944557"/>
                <a:gridCol w="944557"/>
                <a:gridCol w="944557"/>
                <a:gridCol w="944557"/>
              </a:tblGrid>
              <a:tr h="392152">
                <a:tc>
                  <a:txBody>
                    <a:bodyPr/>
                    <a:lstStyle/>
                    <a:p>
                      <a:pPr algn="ctr"/>
                      <a:r>
                        <a:rPr lang="en-GB" sz="1600" dirty="0" smtClean="0">
                          <a:solidFill>
                            <a:schemeClr val="accent3"/>
                          </a:solidFill>
                        </a:rPr>
                        <a:t>16</a:t>
                      </a:r>
                      <a:endParaRPr lang="en-GB" sz="1600" dirty="0">
                        <a:solidFill>
                          <a:schemeClr val="accent3"/>
                        </a:solidFill>
                      </a:endParaRPr>
                    </a:p>
                  </a:txBody>
                  <a:tcPr>
                    <a:lnR w="12700" cap="flat" cmpd="sng" algn="ctr">
                      <a:solidFill>
                        <a:schemeClr val="accent3"/>
                      </a:solidFill>
                      <a:prstDash val="solid"/>
                      <a:round/>
                      <a:headEnd type="none" w="med" len="med"/>
                      <a:tailEnd type="none" w="med" len="med"/>
                    </a:lnR>
                    <a:noFill/>
                  </a:tcPr>
                </a:tc>
                <a:tc>
                  <a:txBody>
                    <a:bodyPr/>
                    <a:lstStyle/>
                    <a:p>
                      <a:pPr algn="ctr"/>
                      <a:r>
                        <a:rPr lang="en-GB" sz="1600" dirty="0" smtClean="0">
                          <a:solidFill>
                            <a:schemeClr val="accent3"/>
                          </a:solidFill>
                        </a:rPr>
                        <a:t>23</a:t>
                      </a:r>
                      <a:endParaRPr lang="en-GB" sz="1600" dirty="0">
                        <a:solidFill>
                          <a:schemeClr val="accent3"/>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noFill/>
                  </a:tcPr>
                </a:tc>
                <a:tc>
                  <a:txBody>
                    <a:bodyPr/>
                    <a:lstStyle/>
                    <a:p>
                      <a:pPr algn="ctr"/>
                      <a:r>
                        <a:rPr lang="en-GB" sz="1600" dirty="0" smtClean="0">
                          <a:solidFill>
                            <a:schemeClr val="accent3"/>
                          </a:solidFill>
                        </a:rPr>
                        <a:t>21</a:t>
                      </a:r>
                      <a:endParaRPr lang="en-GB" sz="1600" dirty="0">
                        <a:solidFill>
                          <a:schemeClr val="accent3"/>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noFill/>
                  </a:tcPr>
                </a:tc>
                <a:tc>
                  <a:txBody>
                    <a:bodyPr/>
                    <a:lstStyle/>
                    <a:p>
                      <a:pPr algn="ctr"/>
                      <a:r>
                        <a:rPr lang="en-GB" sz="1600" dirty="0" smtClean="0">
                          <a:solidFill>
                            <a:schemeClr val="accent3"/>
                          </a:solidFill>
                        </a:rPr>
                        <a:t>16</a:t>
                      </a:r>
                      <a:endParaRPr lang="en-GB" sz="1600" dirty="0">
                        <a:solidFill>
                          <a:schemeClr val="accent3"/>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GB" sz="1600" dirty="0" smtClean="0">
                          <a:solidFill>
                            <a:schemeClr val="accent3"/>
                          </a:solidFill>
                        </a:rPr>
                        <a:t>14</a:t>
                      </a:r>
                      <a:endParaRPr lang="en-GB" sz="1600" dirty="0">
                        <a:solidFill>
                          <a:schemeClr val="accent3"/>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noFill/>
                  </a:tcPr>
                </a:tc>
                <a:tc>
                  <a:txBody>
                    <a:bodyPr/>
                    <a:lstStyle/>
                    <a:p>
                      <a:pPr algn="ctr"/>
                      <a:r>
                        <a:rPr lang="en-GB" sz="1600" dirty="0" smtClean="0">
                          <a:solidFill>
                            <a:schemeClr val="accent3"/>
                          </a:solidFill>
                        </a:rPr>
                        <a:t>13</a:t>
                      </a:r>
                      <a:endParaRPr lang="en-GB" sz="1600" dirty="0">
                        <a:solidFill>
                          <a:schemeClr val="accent3"/>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noFill/>
                  </a:tcPr>
                </a:tc>
                <a:tc>
                  <a:txBody>
                    <a:bodyPr/>
                    <a:lstStyle/>
                    <a:p>
                      <a:pPr algn="ctr"/>
                      <a:r>
                        <a:rPr lang="en-GB" sz="1600" dirty="0" smtClean="0">
                          <a:solidFill>
                            <a:schemeClr val="accent3"/>
                          </a:solidFill>
                        </a:rPr>
                        <a:t>17</a:t>
                      </a:r>
                      <a:endParaRPr lang="en-GB" sz="1600" dirty="0">
                        <a:solidFill>
                          <a:schemeClr val="accent3"/>
                        </a:solidFill>
                      </a:endParaRPr>
                    </a:p>
                  </a:txBody>
                  <a:tcPr>
                    <a:lnL w="12700" cap="flat" cmpd="sng" algn="ctr">
                      <a:solidFill>
                        <a:schemeClr val="accent3"/>
                      </a:solidFill>
                      <a:prstDash val="solid"/>
                      <a:round/>
                      <a:headEnd type="none" w="med" len="med"/>
                      <a:tailEnd type="none" w="med" len="med"/>
                    </a:lnL>
                    <a:noFill/>
                  </a:tcPr>
                </a:tc>
              </a:tr>
            </a:tbl>
          </a:graphicData>
        </a:graphic>
      </p:graphicFrame>
      <p:sp>
        <p:nvSpPr>
          <p:cNvPr id="10" name="Titel 40"/>
          <p:cNvSpPr>
            <a:spLocks noGrp="1"/>
          </p:cNvSpPr>
          <p:nvPr>
            <p:ph type="title"/>
          </p:nvPr>
        </p:nvSpPr>
        <p:spPr>
          <a:xfrm>
            <a:off x="0" y="1"/>
            <a:ext cx="9145617" cy="1031838"/>
          </a:xfrm>
        </p:spPr>
        <p:txBody>
          <a:bodyPr/>
          <a:lstStyle/>
          <a:p>
            <a:r>
              <a:rPr lang="de-DE" dirty="0" smtClean="0"/>
              <a:t>Die unter 34-Jährigen sind fast ausschließlich online – 2-3 Stunden täglich</a:t>
            </a:r>
            <a:endParaRPr lang="de-DE" dirty="0"/>
          </a:p>
        </p:txBody>
      </p:sp>
    </p:spTree>
    <p:extLst>
      <p:ext uri="{BB962C8B-B14F-4D97-AF65-F5344CB8AC3E}">
        <p14:creationId xmlns:p14="http://schemas.microsoft.com/office/powerpoint/2010/main" val="58034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vert="horz" lIns="0" tIns="0" rIns="0" bIns="0" rtlCol="0" anchor="b">
            <a:noAutofit/>
          </a:bodyPr>
          <a:lstStyle/>
          <a:p>
            <a:fld id="{72A3BA6A-3AA7-43B2-9331-1EC9DD741CDF}" type="slidenum">
              <a:rPr lang="en-GB"/>
              <a:pPr/>
              <a:t>5</a:t>
            </a:fld>
            <a:endParaRPr lang="en-GB" dirty="0"/>
          </a:p>
        </p:txBody>
      </p:sp>
      <p:sp>
        <p:nvSpPr>
          <p:cNvPr id="22" name="Fußzeilenplatzhalter 6"/>
          <p:cNvSpPr>
            <a:spLocks noGrp="1"/>
          </p:cNvSpPr>
          <p:nvPr>
            <p:ph type="ftr" sz="quarter" idx="17"/>
          </p:nvPr>
        </p:nvSpPr>
        <p:spPr>
          <a:prstGeom prst="rect">
            <a:avLst/>
          </a:prstGeom>
        </p:spPr>
        <p:txBody>
          <a:bodyPr lIns="496800" tIns="90000">
            <a:noAutofit/>
          </a:bodyPr>
          <a:lstStyle/>
          <a:p>
            <a:r>
              <a:rPr lang="de-DE" sz="1250" smtClean="0">
                <a:solidFill>
                  <a:srgbClr val="333333"/>
                </a:solidFill>
              </a:rPr>
              <a:t>Licht im Dschungel der Hypes</a:t>
            </a:r>
            <a:endParaRPr lang="de-DE" sz="1250" dirty="0">
              <a:solidFill>
                <a:srgbClr val="333333"/>
              </a:solidFill>
            </a:endParaRPr>
          </a:p>
        </p:txBody>
      </p:sp>
      <p:sp>
        <p:nvSpPr>
          <p:cNvPr id="12" name="Textfeld 11"/>
          <p:cNvSpPr txBox="1"/>
          <p:nvPr/>
        </p:nvSpPr>
        <p:spPr>
          <a:xfrm>
            <a:off x="611560" y="2044005"/>
            <a:ext cx="8208912" cy="1384995"/>
          </a:xfrm>
          <a:prstGeom prst="rect">
            <a:avLst/>
          </a:prstGeom>
          <a:noFill/>
        </p:spPr>
        <p:txBody>
          <a:bodyPr wrap="square" rtlCol="0">
            <a:spAutoFit/>
          </a:bodyPr>
          <a:lstStyle/>
          <a:p>
            <a:pPr algn="l">
              <a:lnSpc>
                <a:spcPct val="150000"/>
              </a:lnSpc>
            </a:pPr>
            <a:r>
              <a:rPr lang="en-GB" sz="2800" b="1" dirty="0" smtClean="0">
                <a:solidFill>
                  <a:schemeClr val="accent5"/>
                </a:solidFill>
              </a:rPr>
              <a:t>Smartphones </a:t>
            </a:r>
            <a:r>
              <a:rPr lang="en-GB" sz="2400" dirty="0" err="1" smtClean="0">
                <a:solidFill>
                  <a:srgbClr val="4D4D4D"/>
                </a:solidFill>
              </a:rPr>
              <a:t>treiben</a:t>
            </a:r>
            <a:r>
              <a:rPr lang="en-GB" sz="2400" dirty="0" smtClean="0">
                <a:solidFill>
                  <a:srgbClr val="4D4D4D"/>
                </a:solidFill>
              </a:rPr>
              <a:t> die </a:t>
            </a:r>
            <a:r>
              <a:rPr lang="en-GB" sz="2800" b="1" dirty="0" err="1" smtClean="0">
                <a:solidFill>
                  <a:schemeClr val="accent5"/>
                </a:solidFill>
              </a:rPr>
              <a:t>Internetnutzung</a:t>
            </a:r>
            <a:r>
              <a:rPr lang="en-GB" sz="2800" b="1" dirty="0" smtClean="0">
                <a:solidFill>
                  <a:schemeClr val="accent5"/>
                </a:solidFill>
              </a:rPr>
              <a:t> </a:t>
            </a:r>
            <a:r>
              <a:rPr lang="en-GB" sz="2400" dirty="0" smtClean="0">
                <a:solidFill>
                  <a:srgbClr val="4D4D4D"/>
                </a:solidFill>
              </a:rPr>
              <a:t>– </a:t>
            </a:r>
            <a:r>
              <a:rPr lang="en-GB" sz="2400" dirty="0" err="1" smtClean="0">
                <a:solidFill>
                  <a:srgbClr val="4D4D4D"/>
                </a:solidFill>
              </a:rPr>
              <a:t>vor</a:t>
            </a:r>
            <a:r>
              <a:rPr lang="en-GB" sz="2400" dirty="0" smtClean="0">
                <a:solidFill>
                  <a:srgbClr val="4D4D4D"/>
                </a:solidFill>
              </a:rPr>
              <a:t> </a:t>
            </a:r>
            <a:r>
              <a:rPr lang="en-GB" sz="2400" dirty="0" err="1" smtClean="0">
                <a:solidFill>
                  <a:srgbClr val="4D4D4D"/>
                </a:solidFill>
              </a:rPr>
              <a:t>allem</a:t>
            </a:r>
            <a:r>
              <a:rPr lang="en-GB" sz="2400" dirty="0" smtClean="0">
                <a:solidFill>
                  <a:srgbClr val="4D4D4D"/>
                </a:solidFill>
              </a:rPr>
              <a:t> </a:t>
            </a:r>
            <a:r>
              <a:rPr lang="en-GB" sz="2400" dirty="0" err="1" smtClean="0">
                <a:solidFill>
                  <a:srgbClr val="4D4D4D"/>
                </a:solidFill>
              </a:rPr>
              <a:t>bei</a:t>
            </a:r>
            <a:r>
              <a:rPr lang="en-GB" sz="2800" b="1" dirty="0" smtClean="0">
                <a:solidFill>
                  <a:schemeClr val="accent1"/>
                </a:solidFill>
              </a:rPr>
              <a:t> </a:t>
            </a:r>
            <a:r>
              <a:rPr lang="en-GB" sz="2800" b="1" dirty="0" err="1" smtClean="0">
                <a:solidFill>
                  <a:schemeClr val="accent5"/>
                </a:solidFill>
              </a:rPr>
              <a:t>Jüngeren</a:t>
            </a:r>
            <a:r>
              <a:rPr lang="en-GB" sz="2400" dirty="0" smtClean="0">
                <a:solidFill>
                  <a:schemeClr val="accent5"/>
                </a:solidFill>
                <a:latin typeface="+mn-lt"/>
              </a:rPr>
              <a:t> </a:t>
            </a:r>
            <a:endParaRPr lang="en-GB" sz="1600" b="0" dirty="0" smtClean="0">
              <a:solidFill>
                <a:schemeClr val="accent5"/>
              </a:solidFill>
              <a:latin typeface="+mn-lt"/>
            </a:endParaRPr>
          </a:p>
        </p:txBody>
      </p:sp>
    </p:spTree>
    <p:extLst>
      <p:ext uri="{BB962C8B-B14F-4D97-AF65-F5344CB8AC3E}">
        <p14:creationId xmlns:p14="http://schemas.microsoft.com/office/powerpoint/2010/main" val="4078854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Fast </a:t>
            </a:r>
            <a:r>
              <a:rPr lang="en-US" dirty="0" err="1" smtClean="0"/>
              <a:t>jeder</a:t>
            </a:r>
            <a:r>
              <a:rPr lang="en-US" dirty="0" smtClean="0"/>
              <a:t> Deutsche </a:t>
            </a:r>
            <a:r>
              <a:rPr lang="en-US" dirty="0" err="1" smtClean="0"/>
              <a:t>besitzt</a:t>
            </a:r>
            <a:r>
              <a:rPr lang="en-US" dirty="0" smtClean="0"/>
              <a:t> </a:t>
            </a:r>
            <a:r>
              <a:rPr lang="en-US" dirty="0" err="1" smtClean="0"/>
              <a:t>inzwischen</a:t>
            </a:r>
            <a:r>
              <a:rPr lang="en-US" dirty="0"/>
              <a:t> </a:t>
            </a:r>
            <a:r>
              <a:rPr lang="en-US" dirty="0" err="1" smtClean="0"/>
              <a:t>ein</a:t>
            </a:r>
            <a:r>
              <a:rPr lang="en-US" dirty="0" smtClean="0"/>
              <a:t> </a:t>
            </a:r>
            <a:r>
              <a:rPr lang="en-US" dirty="0" err="1" smtClean="0"/>
              <a:t>Mobiltelefon</a:t>
            </a:r>
            <a:r>
              <a:rPr lang="en-US" dirty="0" smtClean="0"/>
              <a:t> </a:t>
            </a:r>
          </a:p>
        </p:txBody>
      </p:sp>
      <p:sp>
        <p:nvSpPr>
          <p:cNvPr id="4" name="Slide Number Placeholder 3"/>
          <p:cNvSpPr>
            <a:spLocks noGrp="1"/>
          </p:cNvSpPr>
          <p:nvPr>
            <p:ph type="sldNum" sz="quarter" idx="10"/>
          </p:nvPr>
        </p:nvSpPr>
        <p:spPr/>
        <p:txBody>
          <a:bodyPr/>
          <a:lstStyle/>
          <a:p>
            <a:fld id="{9784CBA3-D598-4B1F-BAA3-EE14B5154290}" type="slidenum">
              <a:rPr lang="en-AU" smtClean="0"/>
              <a:pPr/>
              <a:t>6</a:t>
            </a:fld>
            <a:endParaRPr lang="en-AU" dirty="0"/>
          </a:p>
        </p:txBody>
      </p:sp>
      <p:sp>
        <p:nvSpPr>
          <p:cNvPr id="44" name="Rounded Rectangle 43"/>
          <p:cNvSpPr/>
          <p:nvPr/>
        </p:nvSpPr>
        <p:spPr>
          <a:xfrm>
            <a:off x="5076505" y="5261294"/>
            <a:ext cx="181195" cy="178356"/>
          </a:xfrm>
          <a:prstGeom prst="roundRect">
            <a:avLst>
              <a:gd name="adj" fmla="val 0"/>
            </a:avLst>
          </a:prstGeom>
          <a:solidFill>
            <a:srgbClr val="3EB1CC"/>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endParaRPr lang="en-US" sz="1400" dirty="0">
              <a:solidFill>
                <a:srgbClr val="FFFFFF"/>
              </a:solidFill>
            </a:endParaRPr>
          </a:p>
        </p:txBody>
      </p:sp>
      <p:sp>
        <p:nvSpPr>
          <p:cNvPr id="47" name="Rounded Rectangle 46"/>
          <p:cNvSpPr/>
          <p:nvPr/>
        </p:nvSpPr>
        <p:spPr>
          <a:xfrm>
            <a:off x="6518615" y="5261294"/>
            <a:ext cx="181195" cy="178356"/>
          </a:xfrm>
          <a:prstGeom prst="roundRect">
            <a:avLst>
              <a:gd name="adj" fmla="val 0"/>
            </a:avLst>
          </a:prstGeom>
          <a:solidFill>
            <a:srgbClr val="4655A5"/>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endParaRPr lang="en-US" sz="1400" dirty="0">
              <a:solidFill>
                <a:srgbClr val="FFFFFF"/>
              </a:solidFill>
            </a:endParaRPr>
          </a:p>
        </p:txBody>
      </p:sp>
      <p:grpSp>
        <p:nvGrpSpPr>
          <p:cNvPr id="49" name="Group 48"/>
          <p:cNvGrpSpPr/>
          <p:nvPr/>
        </p:nvGrpSpPr>
        <p:grpSpPr>
          <a:xfrm>
            <a:off x="8040472" y="5261294"/>
            <a:ext cx="882884" cy="178356"/>
            <a:chOff x="6895169" y="6137888"/>
            <a:chExt cx="1008112" cy="196646"/>
          </a:xfrm>
        </p:grpSpPr>
        <p:sp>
          <p:nvSpPr>
            <p:cNvPr id="50" name="Rounded Rectangle 49"/>
            <p:cNvSpPr/>
            <p:nvPr/>
          </p:nvSpPr>
          <p:spPr>
            <a:xfrm>
              <a:off x="6895169" y="6137888"/>
              <a:ext cx="206896" cy="196646"/>
            </a:xfrm>
            <a:prstGeom prst="roundRect">
              <a:avLst>
                <a:gd name="adj" fmla="val 0"/>
              </a:avLst>
            </a:prstGeom>
            <a:solidFill>
              <a:srgbClr val="3B0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sp>
          <p:nvSpPr>
            <p:cNvPr id="51" name="Rounded Rectangle 50"/>
            <p:cNvSpPr/>
            <p:nvPr/>
          </p:nvSpPr>
          <p:spPr>
            <a:xfrm>
              <a:off x="7153275" y="6137888"/>
              <a:ext cx="750006" cy="19664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Global</a:t>
              </a:r>
            </a:p>
          </p:txBody>
        </p:sp>
      </p:grpSp>
      <p:cxnSp>
        <p:nvCxnSpPr>
          <p:cNvPr id="80" name="Straight Connector 79"/>
          <p:cNvCxnSpPr/>
          <p:nvPr/>
        </p:nvCxnSpPr>
        <p:spPr>
          <a:xfrm flipV="1">
            <a:off x="2271941" y="2113969"/>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525435" y="2113969"/>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775216" y="2113969"/>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035204" y="2113969"/>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271081" y="2113969"/>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525256" y="3031386"/>
            <a:ext cx="359" cy="878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75036" y="3031386"/>
            <a:ext cx="359" cy="878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035024" y="3031386"/>
            <a:ext cx="359" cy="878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270904" y="3031386"/>
            <a:ext cx="359" cy="878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271762" y="3031386"/>
            <a:ext cx="359" cy="8785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271941" y="2645566"/>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525435" y="2645566"/>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775216" y="2645566"/>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035204" y="2645566"/>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271081" y="2645566"/>
            <a:ext cx="0" cy="615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7" name="Chart 96"/>
          <p:cNvGraphicFramePr/>
          <p:nvPr>
            <p:extLst>
              <p:ext uri="{D42A27DB-BD31-4B8C-83A1-F6EECF244321}">
                <p14:modId xmlns:p14="http://schemas.microsoft.com/office/powerpoint/2010/main" val="1860688146"/>
              </p:ext>
            </p:extLst>
          </p:nvPr>
        </p:nvGraphicFramePr>
        <p:xfrm>
          <a:off x="-36512" y="1608619"/>
          <a:ext cx="8066517" cy="25126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8" name="Chart 97"/>
          <p:cNvGraphicFramePr/>
          <p:nvPr>
            <p:extLst>
              <p:ext uri="{D42A27DB-BD31-4B8C-83A1-F6EECF244321}">
                <p14:modId xmlns:p14="http://schemas.microsoft.com/office/powerpoint/2010/main" val="2533082885"/>
              </p:ext>
            </p:extLst>
          </p:nvPr>
        </p:nvGraphicFramePr>
        <p:xfrm>
          <a:off x="-36512" y="2188698"/>
          <a:ext cx="8066517" cy="2512606"/>
        </p:xfrm>
        <a:graphic>
          <a:graphicData uri="http://schemas.openxmlformats.org/drawingml/2006/chart">
            <c:chart xmlns:c="http://schemas.openxmlformats.org/drawingml/2006/chart" xmlns:r="http://schemas.openxmlformats.org/officeDocument/2006/relationships" r:id="rId3"/>
          </a:graphicData>
        </a:graphic>
      </p:graphicFrame>
      <p:sp>
        <p:nvSpPr>
          <p:cNvPr id="124" name="Rounded Rectangle 123"/>
          <p:cNvSpPr/>
          <p:nvPr/>
        </p:nvSpPr>
        <p:spPr>
          <a:xfrm>
            <a:off x="278060" y="1278589"/>
            <a:ext cx="8572586" cy="3110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r>
              <a:rPr lang="en-AU" sz="1400" b="1" dirty="0" err="1" smtClean="0">
                <a:solidFill>
                  <a:srgbClr val="4D4D4D"/>
                </a:solidFill>
              </a:rPr>
              <a:t>Genutzte</a:t>
            </a:r>
            <a:r>
              <a:rPr lang="en-AU" sz="1400" b="1" dirty="0" smtClean="0">
                <a:solidFill>
                  <a:srgbClr val="4D4D4D"/>
                </a:solidFill>
              </a:rPr>
              <a:t> </a:t>
            </a:r>
            <a:r>
              <a:rPr lang="en-AU" sz="1400" b="1" dirty="0" err="1" smtClean="0">
                <a:solidFill>
                  <a:srgbClr val="4D4D4D"/>
                </a:solidFill>
              </a:rPr>
              <a:t>Endgeräte</a:t>
            </a:r>
            <a:endParaRPr lang="en-AU" sz="1400" b="1" dirty="0">
              <a:solidFill>
                <a:srgbClr val="4D4D4D"/>
              </a:solidFill>
            </a:endParaRPr>
          </a:p>
        </p:txBody>
      </p:sp>
      <p:grpSp>
        <p:nvGrpSpPr>
          <p:cNvPr id="126" name="Group 49"/>
          <p:cNvGrpSpPr/>
          <p:nvPr/>
        </p:nvGrpSpPr>
        <p:grpSpPr>
          <a:xfrm>
            <a:off x="4287233" y="3898453"/>
            <a:ext cx="967648" cy="936400"/>
            <a:chOff x="2660650" y="4206961"/>
            <a:chExt cx="1104900" cy="1032424"/>
          </a:xfrm>
        </p:grpSpPr>
        <p:pic>
          <p:nvPicPr>
            <p:cNvPr id="127" name="Picture 6" descr="C:\Documents and Settings\abbie filer\Desktop\TNS icons\PNGs\Devices\Grey\Smartphone_grey.png"/>
            <p:cNvPicPr>
              <a:picLocks noChangeAspect="1" noChangeArrowheads="1"/>
            </p:cNvPicPr>
            <p:nvPr/>
          </p:nvPicPr>
          <p:blipFill>
            <a:blip r:embed="rId4" cstate="print">
              <a:duotone>
                <a:prstClr val="black"/>
                <a:schemeClr val="tx2">
                  <a:tint val="45000"/>
                  <a:satMod val="400000"/>
                </a:schemeClr>
              </a:duotone>
              <a:lum bright="20000"/>
            </a:blip>
            <a:srcRect/>
            <a:stretch>
              <a:fillRect/>
            </a:stretch>
          </p:blipFill>
          <p:spPr bwMode="auto">
            <a:xfrm>
              <a:off x="3037255" y="4206961"/>
              <a:ext cx="365170" cy="688678"/>
            </a:xfrm>
            <a:prstGeom prst="rect">
              <a:avLst/>
            </a:prstGeom>
            <a:noFill/>
          </p:spPr>
        </p:pic>
        <p:sp>
          <p:nvSpPr>
            <p:cNvPr id="128" name="Rectangle 127"/>
            <p:cNvSpPr/>
            <p:nvPr/>
          </p:nvSpPr>
          <p:spPr>
            <a:xfrm>
              <a:off x="2660650" y="5023485"/>
              <a:ext cx="110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900" dirty="0">
                  <a:solidFill>
                    <a:schemeClr val="tx1">
                      <a:lumMod val="75000"/>
                      <a:lumOff val="25000"/>
                    </a:schemeClr>
                  </a:solidFill>
                </a:rPr>
                <a:t>Smartphone</a:t>
              </a:r>
            </a:p>
          </p:txBody>
        </p:sp>
      </p:grpSp>
      <p:grpSp>
        <p:nvGrpSpPr>
          <p:cNvPr id="132" name="Group 45"/>
          <p:cNvGrpSpPr/>
          <p:nvPr/>
        </p:nvGrpSpPr>
        <p:grpSpPr>
          <a:xfrm>
            <a:off x="1747495" y="3885768"/>
            <a:ext cx="981734" cy="950072"/>
            <a:chOff x="8360410" y="4191887"/>
            <a:chExt cx="1120984" cy="1047498"/>
          </a:xfrm>
        </p:grpSpPr>
        <p:pic>
          <p:nvPicPr>
            <p:cNvPr id="133" name="Picture 2" descr="C:\Documents and Settings\abbie filer\Desktop\TNS icons\PNGs\Devices\Grey\Desktop_grey.png"/>
            <p:cNvPicPr>
              <a:picLocks noChangeAspect="1" noChangeArrowheads="1"/>
            </p:cNvPicPr>
            <p:nvPr/>
          </p:nvPicPr>
          <p:blipFill>
            <a:blip r:embed="rId5" cstate="print">
              <a:duotone>
                <a:prstClr val="black"/>
                <a:schemeClr val="tx2">
                  <a:tint val="45000"/>
                  <a:satMod val="400000"/>
                </a:schemeClr>
              </a:duotone>
              <a:lum bright="20000"/>
            </a:blip>
            <a:srcRect/>
            <a:stretch>
              <a:fillRect/>
            </a:stretch>
          </p:blipFill>
          <p:spPr bwMode="auto">
            <a:xfrm>
              <a:off x="8362126" y="4191887"/>
              <a:ext cx="1119268" cy="718826"/>
            </a:xfrm>
            <a:prstGeom prst="rect">
              <a:avLst/>
            </a:prstGeom>
            <a:noFill/>
          </p:spPr>
        </p:pic>
        <p:sp>
          <p:nvSpPr>
            <p:cNvPr id="134" name="Rectangle 133"/>
            <p:cNvSpPr/>
            <p:nvPr/>
          </p:nvSpPr>
          <p:spPr>
            <a:xfrm>
              <a:off x="8360410" y="5023485"/>
              <a:ext cx="110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900" dirty="0">
                  <a:solidFill>
                    <a:schemeClr val="tx1">
                      <a:lumMod val="75000"/>
                      <a:lumOff val="25000"/>
                    </a:schemeClr>
                  </a:solidFill>
                </a:rPr>
                <a:t>Desktop</a:t>
              </a:r>
            </a:p>
          </p:txBody>
        </p:sp>
      </p:grpSp>
      <p:grpSp>
        <p:nvGrpSpPr>
          <p:cNvPr id="135" name="Group 46"/>
          <p:cNvGrpSpPr/>
          <p:nvPr/>
        </p:nvGrpSpPr>
        <p:grpSpPr>
          <a:xfrm>
            <a:off x="3092705" y="3952246"/>
            <a:ext cx="967648" cy="890968"/>
            <a:chOff x="6958330" y="4257052"/>
            <a:chExt cx="1104900" cy="982333"/>
          </a:xfrm>
        </p:grpSpPr>
        <p:sp>
          <p:nvSpPr>
            <p:cNvPr id="136" name="Freeform 122"/>
            <p:cNvSpPr>
              <a:spLocks noEditPoints="1"/>
            </p:cNvSpPr>
            <p:nvPr/>
          </p:nvSpPr>
          <p:spPr bwMode="auto">
            <a:xfrm>
              <a:off x="6994412" y="4257052"/>
              <a:ext cx="1024414" cy="588496"/>
            </a:xfrm>
            <a:custGeom>
              <a:avLst/>
              <a:gdLst>
                <a:gd name="T0" fmla="*/ 294 w 295"/>
                <a:gd name="T1" fmla="*/ 152 h 170"/>
                <a:gd name="T2" fmla="*/ 257 w 295"/>
                <a:gd name="T3" fmla="*/ 144 h 170"/>
                <a:gd name="T4" fmla="*/ 256 w 295"/>
                <a:gd name="T5" fmla="*/ 20 h 170"/>
                <a:gd name="T6" fmla="*/ 255 w 295"/>
                <a:gd name="T7" fmla="*/ 3 h 170"/>
                <a:gd name="T8" fmla="*/ 240 w 295"/>
                <a:gd name="T9" fmla="*/ 1 h 170"/>
                <a:gd name="T10" fmla="*/ 78 w 295"/>
                <a:gd name="T11" fmla="*/ 1 h 170"/>
                <a:gd name="T12" fmla="*/ 58 w 295"/>
                <a:gd name="T13" fmla="*/ 1 h 170"/>
                <a:gd name="T14" fmla="*/ 40 w 295"/>
                <a:gd name="T15" fmla="*/ 2 h 170"/>
                <a:gd name="T16" fmla="*/ 38 w 295"/>
                <a:gd name="T17" fmla="*/ 19 h 170"/>
                <a:gd name="T18" fmla="*/ 38 w 295"/>
                <a:gd name="T19" fmla="*/ 145 h 170"/>
                <a:gd name="T20" fmla="*/ 1 w 295"/>
                <a:gd name="T21" fmla="*/ 153 h 170"/>
                <a:gd name="T22" fmla="*/ 3 w 295"/>
                <a:gd name="T23" fmla="*/ 166 h 170"/>
                <a:gd name="T24" fmla="*/ 20 w 295"/>
                <a:gd name="T25" fmla="*/ 168 h 170"/>
                <a:gd name="T26" fmla="*/ 257 w 295"/>
                <a:gd name="T27" fmla="*/ 168 h 170"/>
                <a:gd name="T28" fmla="*/ 292 w 295"/>
                <a:gd name="T29" fmla="*/ 166 h 170"/>
                <a:gd name="T30" fmla="*/ 294 w 295"/>
                <a:gd name="T31" fmla="*/ 152 h 170"/>
                <a:gd name="T32" fmla="*/ 147 w 295"/>
                <a:gd name="T33" fmla="*/ 156 h 170"/>
                <a:gd name="T34" fmla="*/ 140 w 295"/>
                <a:gd name="T35" fmla="*/ 149 h 170"/>
                <a:gd name="T36" fmla="*/ 147 w 295"/>
                <a:gd name="T37" fmla="*/ 142 h 170"/>
                <a:gd name="T38" fmla="*/ 155 w 295"/>
                <a:gd name="T39" fmla="*/ 149 h 170"/>
                <a:gd name="T40" fmla="*/ 147 w 295"/>
                <a:gd name="T41" fmla="*/ 156 h 170"/>
                <a:gd name="T42" fmla="*/ 239 w 295"/>
                <a:gd name="T43" fmla="*/ 136 h 170"/>
                <a:gd name="T44" fmla="*/ 56 w 295"/>
                <a:gd name="T45" fmla="*/ 136 h 170"/>
                <a:gd name="T46" fmla="*/ 56 w 295"/>
                <a:gd name="T47" fmla="*/ 17 h 170"/>
                <a:gd name="T48" fmla="*/ 239 w 295"/>
                <a:gd name="T49" fmla="*/ 17 h 170"/>
                <a:gd name="T50" fmla="*/ 239 w 295"/>
                <a:gd name="T51"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70">
                  <a:moveTo>
                    <a:pt x="294" y="152"/>
                  </a:moveTo>
                  <a:cubicBezTo>
                    <a:pt x="282" y="149"/>
                    <a:pt x="268" y="148"/>
                    <a:pt x="257" y="144"/>
                  </a:cubicBezTo>
                  <a:cubicBezTo>
                    <a:pt x="256" y="103"/>
                    <a:pt x="256" y="63"/>
                    <a:pt x="256" y="20"/>
                  </a:cubicBezTo>
                  <a:cubicBezTo>
                    <a:pt x="256" y="15"/>
                    <a:pt x="257" y="5"/>
                    <a:pt x="255" y="3"/>
                  </a:cubicBezTo>
                  <a:cubicBezTo>
                    <a:pt x="253" y="0"/>
                    <a:pt x="245" y="1"/>
                    <a:pt x="240" y="1"/>
                  </a:cubicBezTo>
                  <a:cubicBezTo>
                    <a:pt x="184" y="1"/>
                    <a:pt x="132" y="1"/>
                    <a:pt x="78" y="1"/>
                  </a:cubicBezTo>
                  <a:cubicBezTo>
                    <a:pt x="58" y="1"/>
                    <a:pt x="58" y="1"/>
                    <a:pt x="58" y="1"/>
                  </a:cubicBezTo>
                  <a:cubicBezTo>
                    <a:pt x="52" y="1"/>
                    <a:pt x="42" y="0"/>
                    <a:pt x="40" y="2"/>
                  </a:cubicBezTo>
                  <a:cubicBezTo>
                    <a:pt x="38" y="4"/>
                    <a:pt x="38" y="13"/>
                    <a:pt x="38" y="19"/>
                  </a:cubicBezTo>
                  <a:cubicBezTo>
                    <a:pt x="38" y="145"/>
                    <a:pt x="38" y="145"/>
                    <a:pt x="38" y="145"/>
                  </a:cubicBezTo>
                  <a:cubicBezTo>
                    <a:pt x="26" y="148"/>
                    <a:pt x="13" y="150"/>
                    <a:pt x="1" y="153"/>
                  </a:cubicBezTo>
                  <a:cubicBezTo>
                    <a:pt x="0" y="159"/>
                    <a:pt x="0" y="164"/>
                    <a:pt x="3" y="166"/>
                  </a:cubicBezTo>
                  <a:cubicBezTo>
                    <a:pt x="6" y="168"/>
                    <a:pt x="14" y="168"/>
                    <a:pt x="20" y="168"/>
                  </a:cubicBezTo>
                  <a:cubicBezTo>
                    <a:pt x="257" y="168"/>
                    <a:pt x="257" y="168"/>
                    <a:pt x="257" y="168"/>
                  </a:cubicBezTo>
                  <a:cubicBezTo>
                    <a:pt x="266" y="168"/>
                    <a:pt x="287" y="170"/>
                    <a:pt x="292" y="166"/>
                  </a:cubicBezTo>
                  <a:cubicBezTo>
                    <a:pt x="295" y="164"/>
                    <a:pt x="294" y="158"/>
                    <a:pt x="294" y="152"/>
                  </a:cubicBezTo>
                  <a:close/>
                  <a:moveTo>
                    <a:pt x="147" y="156"/>
                  </a:moveTo>
                  <a:cubicBezTo>
                    <a:pt x="143" y="156"/>
                    <a:pt x="140" y="153"/>
                    <a:pt x="140" y="149"/>
                  </a:cubicBezTo>
                  <a:cubicBezTo>
                    <a:pt x="140" y="145"/>
                    <a:pt x="143" y="142"/>
                    <a:pt x="147" y="142"/>
                  </a:cubicBezTo>
                  <a:cubicBezTo>
                    <a:pt x="151" y="142"/>
                    <a:pt x="155" y="145"/>
                    <a:pt x="155" y="149"/>
                  </a:cubicBezTo>
                  <a:cubicBezTo>
                    <a:pt x="155" y="153"/>
                    <a:pt x="151" y="156"/>
                    <a:pt x="147" y="156"/>
                  </a:cubicBezTo>
                  <a:close/>
                  <a:moveTo>
                    <a:pt x="239" y="136"/>
                  </a:moveTo>
                  <a:cubicBezTo>
                    <a:pt x="56" y="136"/>
                    <a:pt x="56" y="136"/>
                    <a:pt x="56" y="136"/>
                  </a:cubicBezTo>
                  <a:cubicBezTo>
                    <a:pt x="56" y="17"/>
                    <a:pt x="56" y="17"/>
                    <a:pt x="56" y="17"/>
                  </a:cubicBezTo>
                  <a:cubicBezTo>
                    <a:pt x="239" y="17"/>
                    <a:pt x="239" y="17"/>
                    <a:pt x="239" y="17"/>
                  </a:cubicBezTo>
                  <a:lnTo>
                    <a:pt x="239" y="136"/>
                  </a:lnTo>
                  <a:close/>
                </a:path>
              </a:pathLst>
            </a:custGeom>
            <a:solidFill>
              <a:srgbClr val="797979"/>
            </a:solidFill>
            <a:ln>
              <a:noFill/>
            </a:ln>
            <a:extLst/>
          </p:spPr>
          <p:txBody>
            <a:bodyPr vert="horz" wrap="square" lIns="91440" tIns="45720" rIns="91440" bIns="45720" numCol="1" anchor="t" anchorCtr="0" compatLnSpc="1">
              <a:prstTxWarp prst="textNoShape">
                <a:avLst/>
              </a:prstTxWarp>
            </a:bodyPr>
            <a:lstStyle/>
            <a:p>
              <a:endParaRPr lang="en-AU" dirty="0"/>
            </a:p>
          </p:txBody>
        </p:sp>
        <p:sp>
          <p:nvSpPr>
            <p:cNvPr id="137" name="Rectangle 136"/>
            <p:cNvSpPr/>
            <p:nvPr/>
          </p:nvSpPr>
          <p:spPr>
            <a:xfrm>
              <a:off x="6958330" y="5023485"/>
              <a:ext cx="110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900" dirty="0">
                  <a:solidFill>
                    <a:schemeClr val="tx1">
                      <a:lumMod val="75000"/>
                      <a:lumOff val="25000"/>
                    </a:schemeClr>
                  </a:solidFill>
                </a:rPr>
                <a:t>Laptop</a:t>
              </a:r>
            </a:p>
          </p:txBody>
        </p:sp>
      </p:grpSp>
      <p:grpSp>
        <p:nvGrpSpPr>
          <p:cNvPr id="138" name="Group 48"/>
          <p:cNvGrpSpPr/>
          <p:nvPr/>
        </p:nvGrpSpPr>
        <p:grpSpPr>
          <a:xfrm>
            <a:off x="5559617" y="3956048"/>
            <a:ext cx="967648" cy="896458"/>
            <a:chOff x="4095750" y="4250998"/>
            <a:chExt cx="1104900" cy="988387"/>
          </a:xfrm>
        </p:grpSpPr>
        <p:grpSp>
          <p:nvGrpSpPr>
            <p:cNvPr id="139" name="Group 26"/>
            <p:cNvGrpSpPr/>
            <p:nvPr/>
          </p:nvGrpSpPr>
          <p:grpSpPr>
            <a:xfrm>
              <a:off x="4255628" y="4250998"/>
              <a:ext cx="779814" cy="600604"/>
              <a:chOff x="1665289" y="1460502"/>
              <a:chExt cx="511175" cy="393701"/>
            </a:xfrm>
            <a:solidFill>
              <a:srgbClr val="797979"/>
            </a:solidFill>
          </p:grpSpPr>
          <p:sp>
            <p:nvSpPr>
              <p:cNvPr id="141" name="Freeform 67"/>
              <p:cNvSpPr>
                <a:spLocks noEditPoints="1"/>
              </p:cNvSpPr>
              <p:nvPr/>
            </p:nvSpPr>
            <p:spPr bwMode="auto">
              <a:xfrm>
                <a:off x="1671639" y="1752602"/>
                <a:ext cx="498475" cy="63500"/>
              </a:xfrm>
              <a:custGeom>
                <a:avLst/>
                <a:gdLst>
                  <a:gd name="T0" fmla="*/ 294 w 314"/>
                  <a:gd name="T1" fmla="*/ 0 h 40"/>
                  <a:gd name="T2" fmla="*/ 21 w 314"/>
                  <a:gd name="T3" fmla="*/ 0 h 40"/>
                  <a:gd name="T4" fmla="*/ 0 w 314"/>
                  <a:gd name="T5" fmla="*/ 40 h 40"/>
                  <a:gd name="T6" fmla="*/ 314 w 314"/>
                  <a:gd name="T7" fmla="*/ 40 h 40"/>
                  <a:gd name="T8" fmla="*/ 294 w 314"/>
                  <a:gd name="T9" fmla="*/ 0 h 40"/>
                  <a:gd name="T10" fmla="*/ 123 w 314"/>
                  <a:gd name="T11" fmla="*/ 30 h 40"/>
                  <a:gd name="T12" fmla="*/ 132 w 314"/>
                  <a:gd name="T13" fmla="*/ 14 h 40"/>
                  <a:gd name="T14" fmla="*/ 183 w 314"/>
                  <a:gd name="T15" fmla="*/ 14 h 40"/>
                  <a:gd name="T16" fmla="*/ 190 w 314"/>
                  <a:gd name="T17" fmla="*/ 30 h 40"/>
                  <a:gd name="T18" fmla="*/ 123 w 314"/>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40">
                    <a:moveTo>
                      <a:pt x="294" y="0"/>
                    </a:moveTo>
                    <a:lnTo>
                      <a:pt x="21" y="0"/>
                    </a:lnTo>
                    <a:lnTo>
                      <a:pt x="0" y="40"/>
                    </a:lnTo>
                    <a:lnTo>
                      <a:pt x="314" y="40"/>
                    </a:lnTo>
                    <a:lnTo>
                      <a:pt x="294" y="0"/>
                    </a:lnTo>
                    <a:close/>
                    <a:moveTo>
                      <a:pt x="123" y="30"/>
                    </a:moveTo>
                    <a:lnTo>
                      <a:pt x="132" y="14"/>
                    </a:lnTo>
                    <a:lnTo>
                      <a:pt x="183" y="14"/>
                    </a:lnTo>
                    <a:lnTo>
                      <a:pt x="190" y="30"/>
                    </a:lnTo>
                    <a:lnTo>
                      <a:pt x="12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42" name="Freeform 68"/>
              <p:cNvSpPr>
                <a:spLocks noEditPoints="1"/>
              </p:cNvSpPr>
              <p:nvPr/>
            </p:nvSpPr>
            <p:spPr bwMode="auto">
              <a:xfrm>
                <a:off x="1712914" y="1460502"/>
                <a:ext cx="415925" cy="273050"/>
              </a:xfrm>
              <a:custGeom>
                <a:avLst/>
                <a:gdLst>
                  <a:gd name="T0" fmla="*/ 183 w 183"/>
                  <a:gd name="T1" fmla="*/ 120 h 120"/>
                  <a:gd name="T2" fmla="*/ 183 w 183"/>
                  <a:gd name="T3" fmla="*/ 120 h 120"/>
                  <a:gd name="T4" fmla="*/ 183 w 183"/>
                  <a:gd name="T5" fmla="*/ 119 h 120"/>
                  <a:gd name="T6" fmla="*/ 183 w 183"/>
                  <a:gd name="T7" fmla="*/ 5 h 120"/>
                  <a:gd name="T8" fmla="*/ 178 w 183"/>
                  <a:gd name="T9" fmla="*/ 0 h 120"/>
                  <a:gd name="T10" fmla="*/ 5 w 183"/>
                  <a:gd name="T11" fmla="*/ 0 h 120"/>
                  <a:gd name="T12" fmla="*/ 0 w 183"/>
                  <a:gd name="T13" fmla="*/ 5 h 120"/>
                  <a:gd name="T14" fmla="*/ 0 w 183"/>
                  <a:gd name="T15" fmla="*/ 119 h 120"/>
                  <a:gd name="T16" fmla="*/ 0 w 183"/>
                  <a:gd name="T17" fmla="*/ 120 h 120"/>
                  <a:gd name="T18" fmla="*/ 0 w 183"/>
                  <a:gd name="T19" fmla="*/ 120 h 120"/>
                  <a:gd name="T20" fmla="*/ 0 w 183"/>
                  <a:gd name="T21" fmla="*/ 120 h 120"/>
                  <a:gd name="T22" fmla="*/ 183 w 183"/>
                  <a:gd name="T23" fmla="*/ 120 h 120"/>
                  <a:gd name="T24" fmla="*/ 170 w 183"/>
                  <a:gd name="T25" fmla="*/ 111 h 120"/>
                  <a:gd name="T26" fmla="*/ 13 w 183"/>
                  <a:gd name="T27" fmla="*/ 111 h 120"/>
                  <a:gd name="T28" fmla="*/ 13 w 183"/>
                  <a:gd name="T29" fmla="*/ 13 h 120"/>
                  <a:gd name="T30" fmla="*/ 170 w 183"/>
                  <a:gd name="T31" fmla="*/ 13 h 120"/>
                  <a:gd name="T32" fmla="*/ 170 w 183"/>
                  <a:gd name="T33" fmla="*/ 1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20">
                    <a:moveTo>
                      <a:pt x="183" y="120"/>
                    </a:moveTo>
                    <a:cubicBezTo>
                      <a:pt x="183" y="120"/>
                      <a:pt x="183" y="120"/>
                      <a:pt x="183" y="120"/>
                    </a:cubicBezTo>
                    <a:cubicBezTo>
                      <a:pt x="183" y="119"/>
                      <a:pt x="183" y="119"/>
                      <a:pt x="183" y="119"/>
                    </a:cubicBezTo>
                    <a:cubicBezTo>
                      <a:pt x="183" y="5"/>
                      <a:pt x="183" y="5"/>
                      <a:pt x="183" y="5"/>
                    </a:cubicBezTo>
                    <a:cubicBezTo>
                      <a:pt x="183" y="2"/>
                      <a:pt x="181" y="0"/>
                      <a:pt x="178" y="0"/>
                    </a:cubicBezTo>
                    <a:cubicBezTo>
                      <a:pt x="5" y="0"/>
                      <a:pt x="5" y="0"/>
                      <a:pt x="5" y="0"/>
                    </a:cubicBezTo>
                    <a:cubicBezTo>
                      <a:pt x="2" y="0"/>
                      <a:pt x="0" y="2"/>
                      <a:pt x="0" y="5"/>
                    </a:cubicBezTo>
                    <a:cubicBezTo>
                      <a:pt x="0" y="119"/>
                      <a:pt x="0" y="119"/>
                      <a:pt x="0" y="119"/>
                    </a:cubicBezTo>
                    <a:cubicBezTo>
                      <a:pt x="0" y="119"/>
                      <a:pt x="0" y="119"/>
                      <a:pt x="0" y="120"/>
                    </a:cubicBezTo>
                    <a:cubicBezTo>
                      <a:pt x="0" y="120"/>
                      <a:pt x="0" y="120"/>
                      <a:pt x="0" y="120"/>
                    </a:cubicBezTo>
                    <a:cubicBezTo>
                      <a:pt x="0" y="120"/>
                      <a:pt x="0" y="120"/>
                      <a:pt x="0" y="120"/>
                    </a:cubicBezTo>
                    <a:cubicBezTo>
                      <a:pt x="183" y="120"/>
                      <a:pt x="183" y="120"/>
                      <a:pt x="183" y="120"/>
                    </a:cubicBezTo>
                    <a:close/>
                    <a:moveTo>
                      <a:pt x="170" y="111"/>
                    </a:moveTo>
                    <a:cubicBezTo>
                      <a:pt x="13" y="111"/>
                      <a:pt x="13" y="111"/>
                      <a:pt x="13" y="111"/>
                    </a:cubicBezTo>
                    <a:cubicBezTo>
                      <a:pt x="13" y="13"/>
                      <a:pt x="13" y="13"/>
                      <a:pt x="13" y="13"/>
                    </a:cubicBezTo>
                    <a:cubicBezTo>
                      <a:pt x="170" y="13"/>
                      <a:pt x="170" y="13"/>
                      <a:pt x="170" y="13"/>
                    </a:cubicBezTo>
                    <a:lnTo>
                      <a:pt x="17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43" name="Freeform 69"/>
              <p:cNvSpPr>
                <a:spLocks/>
              </p:cNvSpPr>
              <p:nvPr/>
            </p:nvSpPr>
            <p:spPr bwMode="auto">
              <a:xfrm>
                <a:off x="1665289" y="1833565"/>
                <a:ext cx="511175" cy="20638"/>
              </a:xfrm>
              <a:custGeom>
                <a:avLst/>
                <a:gdLst>
                  <a:gd name="T0" fmla="*/ 322 w 322"/>
                  <a:gd name="T1" fmla="*/ 0 h 13"/>
                  <a:gd name="T2" fmla="*/ 0 w 322"/>
                  <a:gd name="T3" fmla="*/ 0 h 13"/>
                  <a:gd name="T4" fmla="*/ 0 w 322"/>
                  <a:gd name="T5" fmla="*/ 2 h 13"/>
                  <a:gd name="T6" fmla="*/ 7 w 322"/>
                  <a:gd name="T7" fmla="*/ 13 h 13"/>
                  <a:gd name="T8" fmla="*/ 315 w 322"/>
                  <a:gd name="T9" fmla="*/ 13 h 13"/>
                  <a:gd name="T10" fmla="*/ 322 w 322"/>
                  <a:gd name="T11" fmla="*/ 2 h 13"/>
                  <a:gd name="T12" fmla="*/ 322 w 3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22" h="13">
                    <a:moveTo>
                      <a:pt x="322" y="0"/>
                    </a:moveTo>
                    <a:lnTo>
                      <a:pt x="0" y="0"/>
                    </a:lnTo>
                    <a:lnTo>
                      <a:pt x="0" y="2"/>
                    </a:lnTo>
                    <a:lnTo>
                      <a:pt x="7" y="13"/>
                    </a:lnTo>
                    <a:lnTo>
                      <a:pt x="315" y="13"/>
                    </a:lnTo>
                    <a:lnTo>
                      <a:pt x="322" y="2"/>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140" name="Rectangle 139"/>
            <p:cNvSpPr/>
            <p:nvPr/>
          </p:nvSpPr>
          <p:spPr>
            <a:xfrm>
              <a:off x="4095750" y="5023485"/>
              <a:ext cx="110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900" dirty="0">
                  <a:solidFill>
                    <a:schemeClr val="tx1">
                      <a:lumMod val="75000"/>
                      <a:lumOff val="25000"/>
                    </a:schemeClr>
                  </a:solidFill>
                </a:rPr>
                <a:t>Netbook</a:t>
              </a:r>
            </a:p>
          </p:txBody>
        </p:sp>
      </p:grpSp>
      <p:grpSp>
        <p:nvGrpSpPr>
          <p:cNvPr id="144" name="Group 47"/>
          <p:cNvGrpSpPr/>
          <p:nvPr/>
        </p:nvGrpSpPr>
        <p:grpSpPr>
          <a:xfrm>
            <a:off x="6809757" y="3844662"/>
            <a:ext cx="967648" cy="995647"/>
            <a:chOff x="5518150" y="4141638"/>
            <a:chExt cx="1104900" cy="1097747"/>
          </a:xfrm>
        </p:grpSpPr>
        <p:pic>
          <p:nvPicPr>
            <p:cNvPr id="145" name="Picture 7" descr="C:\Documents and Settings\abbie filer\Desktop\TNS icons\PNGs\Devices\Grey\Tablet_grey.png"/>
            <p:cNvPicPr>
              <a:picLocks noChangeAspect="1" noChangeArrowheads="1"/>
            </p:cNvPicPr>
            <p:nvPr/>
          </p:nvPicPr>
          <p:blipFill>
            <a:blip r:embed="rId6" cstate="print">
              <a:duotone>
                <a:prstClr val="black"/>
                <a:schemeClr val="tx2">
                  <a:tint val="45000"/>
                  <a:satMod val="400000"/>
                </a:schemeClr>
              </a:duotone>
              <a:lum bright="20000"/>
            </a:blip>
            <a:srcRect/>
            <a:stretch>
              <a:fillRect/>
            </a:stretch>
          </p:blipFill>
          <p:spPr bwMode="auto">
            <a:xfrm>
              <a:off x="5671475" y="4141638"/>
              <a:ext cx="789774" cy="819324"/>
            </a:xfrm>
            <a:prstGeom prst="rect">
              <a:avLst/>
            </a:prstGeom>
            <a:noFill/>
          </p:spPr>
        </p:pic>
        <p:sp>
          <p:nvSpPr>
            <p:cNvPr id="146" name="Rectangle 145"/>
            <p:cNvSpPr/>
            <p:nvPr/>
          </p:nvSpPr>
          <p:spPr>
            <a:xfrm>
              <a:off x="5518150" y="5023485"/>
              <a:ext cx="110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900" dirty="0">
                  <a:solidFill>
                    <a:schemeClr val="tx1">
                      <a:lumMod val="75000"/>
                      <a:lumOff val="25000"/>
                    </a:schemeClr>
                  </a:solidFill>
                </a:rPr>
                <a:t>Tablet</a:t>
              </a:r>
            </a:p>
          </p:txBody>
        </p:sp>
      </p:grpSp>
      <p:graphicFrame>
        <p:nvGraphicFramePr>
          <p:cNvPr id="149" name="Chart 148"/>
          <p:cNvGraphicFramePr/>
          <p:nvPr>
            <p:extLst>
              <p:ext uri="{D42A27DB-BD31-4B8C-83A1-F6EECF244321}">
                <p14:modId xmlns:p14="http://schemas.microsoft.com/office/powerpoint/2010/main" val="3890611466"/>
              </p:ext>
            </p:extLst>
          </p:nvPr>
        </p:nvGraphicFramePr>
        <p:xfrm>
          <a:off x="-36512" y="2780409"/>
          <a:ext cx="8066517" cy="2512606"/>
        </p:xfrm>
        <a:graphic>
          <a:graphicData uri="http://schemas.openxmlformats.org/drawingml/2006/chart">
            <c:chart xmlns:c="http://schemas.openxmlformats.org/drawingml/2006/chart" xmlns:r="http://schemas.openxmlformats.org/officeDocument/2006/relationships" r:id="rId7"/>
          </a:graphicData>
        </a:graphic>
      </p:graphicFrame>
      <p:sp>
        <p:nvSpPr>
          <p:cNvPr id="59" name="Rectangle 58"/>
          <p:cNvSpPr/>
          <p:nvPr/>
        </p:nvSpPr>
        <p:spPr>
          <a:xfrm>
            <a:off x="6824301" y="5311095"/>
            <a:ext cx="1001023" cy="12958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r>
              <a:rPr lang="en-US" sz="900" dirty="0" smtClean="0">
                <a:solidFill>
                  <a:schemeClr val="tx1">
                    <a:lumMod val="85000"/>
                    <a:lumOff val="15000"/>
                  </a:schemeClr>
                </a:solidFill>
              </a:rPr>
              <a:t>Europa</a:t>
            </a:r>
            <a:endParaRPr lang="en-US" sz="900" dirty="0">
              <a:solidFill>
                <a:schemeClr val="tx1">
                  <a:lumMod val="85000"/>
                  <a:lumOff val="15000"/>
                </a:schemeClr>
              </a:solidFill>
            </a:endParaRPr>
          </a:p>
        </p:txBody>
      </p:sp>
      <p:sp>
        <p:nvSpPr>
          <p:cNvPr id="60" name="Rectangle 59"/>
          <p:cNvSpPr/>
          <p:nvPr/>
        </p:nvSpPr>
        <p:spPr>
          <a:xfrm>
            <a:off x="5385331" y="5246301"/>
            <a:ext cx="875895" cy="19438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r>
              <a:rPr lang="en-US" sz="900" dirty="0" smtClean="0">
                <a:solidFill>
                  <a:schemeClr val="tx1">
                    <a:lumMod val="85000"/>
                    <a:lumOff val="15000"/>
                  </a:schemeClr>
                </a:solidFill>
              </a:rPr>
              <a:t>Deutschland</a:t>
            </a:r>
            <a:endParaRPr lang="en-US" sz="900" dirty="0">
              <a:solidFill>
                <a:schemeClr val="tx1">
                  <a:lumMod val="85000"/>
                  <a:lumOff val="15000"/>
                </a:schemeClr>
              </a:solidFill>
            </a:endParaRPr>
          </a:p>
        </p:txBody>
      </p:sp>
      <p:sp>
        <p:nvSpPr>
          <p:cNvPr id="2" name="Fußzeilenplatzhalter 1"/>
          <p:cNvSpPr>
            <a:spLocks noGrp="1"/>
          </p:cNvSpPr>
          <p:nvPr>
            <p:ph type="ftr" sz="quarter" idx="17"/>
          </p:nvPr>
        </p:nvSpPr>
        <p:spPr>
          <a:xfrm>
            <a:off x="787108" y="6148282"/>
            <a:ext cx="7555320" cy="377062"/>
          </a:xfrm>
        </p:spPr>
        <p:txBody>
          <a:bodyPr/>
          <a:lstStyle/>
          <a:p>
            <a:pPr>
              <a:spcBef>
                <a:spcPct val="20000"/>
              </a:spcBef>
              <a:buFont typeface="Arial" pitchFamily="34" charset="0"/>
              <a:buNone/>
            </a:pPr>
            <a:r>
              <a:rPr lang="de-DE" smtClean="0"/>
              <a:t>Licht im Dschungel der Hypes</a:t>
            </a:r>
            <a:endParaRPr lang="en-AU" dirty="0" smtClean="0"/>
          </a:p>
        </p:txBody>
      </p:sp>
      <p:sp>
        <p:nvSpPr>
          <p:cNvPr id="61" name="Textplatzhalter 2"/>
          <p:cNvSpPr txBox="1">
            <a:spLocks/>
          </p:cNvSpPr>
          <p:nvPr/>
        </p:nvSpPr>
        <p:spPr>
          <a:xfrm>
            <a:off x="1292225" y="5570538"/>
            <a:ext cx="7562850" cy="368300"/>
          </a:xfrm>
          <a:prstGeom prst="rect">
            <a:avLst/>
          </a:prstGeom>
        </p:spPr>
        <p:txBody>
          <a:bodyPr vert="horz" lIns="0" tIns="0" rIns="0" bIns="108000" rtlCol="0" anchor="b">
            <a:noAutofit/>
          </a:bodyPr>
          <a:lstStyle>
            <a:lvl1pPr indent="0">
              <a:spcBef>
                <a:spcPct val="20000"/>
              </a:spcBef>
              <a:buFont typeface="Arial" pitchFamily="34" charset="0"/>
              <a:buNone/>
              <a:defRPr lang="en-US" sz="1000" b="0" baseline="0" dirty="0" smtClean="0">
                <a:solidFill>
                  <a:srgbClr val="333333"/>
                </a:solidFill>
              </a:defRPr>
            </a:lvl1pPr>
            <a:lvl2pPr marL="0" indent="0">
              <a:spcBef>
                <a:spcPct val="20000"/>
              </a:spcBef>
              <a:buFont typeface="Arial" pitchFamily="34" charset="0"/>
              <a:buNone/>
              <a:defRPr sz="1600">
                <a:solidFill>
                  <a:srgbClr val="333333"/>
                </a:solidFill>
              </a:defRPr>
            </a:lvl2pPr>
            <a:lvl3pPr marL="252413" indent="-252413">
              <a:spcBef>
                <a:spcPct val="20000"/>
              </a:spcBef>
              <a:buFont typeface="Wingdings" pitchFamily="2" charset="2"/>
              <a:buChar char=""/>
              <a:defRPr sz="1600">
                <a:solidFill>
                  <a:srgbClr val="333333"/>
                </a:solidFill>
              </a:defRPr>
            </a:lvl3pPr>
            <a:lvl4pPr marL="508000" indent="-255588">
              <a:spcBef>
                <a:spcPct val="20000"/>
              </a:spcBef>
              <a:buFont typeface="Wingdings" pitchFamily="2" charset="2"/>
              <a:buChar char="n"/>
              <a:defRPr sz="1600">
                <a:solidFill>
                  <a:srgbClr val="333333"/>
                </a:solidFill>
              </a:defRPr>
            </a:lvl4pPr>
            <a:lvl5pPr marL="760413" indent="-252413">
              <a:spcBef>
                <a:spcPct val="20000"/>
              </a:spcBef>
              <a:buFont typeface="Wingdings" pitchFamily="2" charset="2"/>
              <a:buChar char="n"/>
              <a:defRPr sz="1600">
                <a:solidFill>
                  <a:srgbClr val="333333"/>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e-DE" dirty="0"/>
              <a:t>Quelle: Mobile </a:t>
            </a:r>
            <a:r>
              <a:rPr lang="de-DE" dirty="0" smtClean="0"/>
              <a:t>Life; </a:t>
            </a:r>
            <a:br>
              <a:rPr lang="de-DE" dirty="0" smtClean="0"/>
            </a:br>
            <a:r>
              <a:rPr lang="de-DE" dirty="0" smtClean="0"/>
              <a:t>Grundgesamtheit</a:t>
            </a:r>
            <a:r>
              <a:rPr lang="de-DE" dirty="0"/>
              <a:t>: Internetnutzer zwischen 16 und </a:t>
            </a:r>
            <a:r>
              <a:rPr lang="de-DE" dirty="0" smtClean="0"/>
              <a:t>60 </a:t>
            </a:r>
            <a:r>
              <a:rPr lang="de-DE" dirty="0"/>
              <a:t>Jahren </a:t>
            </a:r>
            <a:r>
              <a:rPr lang="de-DE" dirty="0" smtClean="0"/>
              <a:t>(Deutschland: 1.002, Europa: 14.443; Global: 47.577) </a:t>
            </a:r>
            <a:endParaRPr lang="de-DE" dirty="0"/>
          </a:p>
        </p:txBody>
      </p:sp>
    </p:spTree>
    <p:extLst>
      <p:ext uri="{BB962C8B-B14F-4D97-AF65-F5344CB8AC3E}">
        <p14:creationId xmlns:p14="http://schemas.microsoft.com/office/powerpoint/2010/main" val="229077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err="1" smtClean="0"/>
              <a:t>Vor</a:t>
            </a:r>
            <a:r>
              <a:rPr lang="en-IN" dirty="0" smtClean="0"/>
              <a:t> </a:t>
            </a:r>
            <a:r>
              <a:rPr lang="en-IN" dirty="0" err="1" smtClean="0"/>
              <a:t>allem</a:t>
            </a:r>
            <a:r>
              <a:rPr lang="en-IN" dirty="0" smtClean="0"/>
              <a:t> die </a:t>
            </a:r>
            <a:r>
              <a:rPr lang="en-IN" dirty="0" err="1" smtClean="0"/>
              <a:t>jüngeren</a:t>
            </a:r>
            <a:r>
              <a:rPr lang="en-IN" dirty="0" smtClean="0"/>
              <a:t> </a:t>
            </a:r>
            <a:r>
              <a:rPr lang="en-IN" dirty="0" err="1" smtClean="0"/>
              <a:t>Deutschen</a:t>
            </a:r>
            <a:r>
              <a:rPr lang="en-IN" dirty="0" smtClean="0"/>
              <a:t> </a:t>
            </a:r>
            <a:r>
              <a:rPr lang="en-IN" dirty="0" err="1" smtClean="0"/>
              <a:t>nutzen</a:t>
            </a:r>
            <a:r>
              <a:rPr lang="en-IN" dirty="0" smtClean="0"/>
              <a:t> Smartphones</a:t>
            </a:r>
          </a:p>
        </p:txBody>
      </p:sp>
      <p:sp>
        <p:nvSpPr>
          <p:cNvPr id="4" name="Slide Number Placeholder 3"/>
          <p:cNvSpPr>
            <a:spLocks noGrp="1"/>
          </p:cNvSpPr>
          <p:nvPr>
            <p:ph type="sldNum" sz="quarter" idx="10"/>
          </p:nvPr>
        </p:nvSpPr>
        <p:spPr/>
        <p:txBody>
          <a:bodyPr/>
          <a:lstStyle/>
          <a:p>
            <a:fld id="{9784CBA3-D598-4B1F-BAA3-EE14B5154290}" type="slidenum">
              <a:rPr lang="en-AU" smtClean="0"/>
              <a:pPr/>
              <a:t>7</a:t>
            </a:fld>
            <a:endParaRPr lang="en-AU" dirty="0"/>
          </a:p>
        </p:txBody>
      </p:sp>
      <p:graphicFrame>
        <p:nvGraphicFramePr>
          <p:cNvPr id="11" name="Content Placeholder 10"/>
          <p:cNvGraphicFramePr>
            <a:graphicFrameLocks noGrp="1"/>
          </p:cNvGraphicFramePr>
          <p:nvPr>
            <p:ph sz="quarter" idx="11"/>
            <p:extLst>
              <p:ext uri="{D42A27DB-BD31-4B8C-83A1-F6EECF244321}">
                <p14:modId xmlns:p14="http://schemas.microsoft.com/office/powerpoint/2010/main" val="1792002109"/>
              </p:ext>
            </p:extLst>
          </p:nvPr>
        </p:nvGraphicFramePr>
        <p:xfrm>
          <a:off x="0" y="1031635"/>
          <a:ext cx="9144000" cy="4907005"/>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1381959" y="2996952"/>
            <a:ext cx="6873641" cy="0"/>
          </a:xfrm>
          <a:prstGeom prst="line">
            <a:avLst/>
          </a:prstGeom>
          <a:ln w="19050">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78060" y="1268760"/>
            <a:ext cx="8572586" cy="3110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r>
              <a:rPr lang="en-US" sz="1400" b="1" dirty="0">
                <a:solidFill>
                  <a:srgbClr val="4D4D4D"/>
                </a:solidFill>
              </a:rPr>
              <a:t>Smartphone </a:t>
            </a:r>
            <a:r>
              <a:rPr lang="en-US" sz="1400" b="1" dirty="0" err="1" smtClean="0">
                <a:solidFill>
                  <a:srgbClr val="4D4D4D"/>
                </a:solidFill>
              </a:rPr>
              <a:t>Nutzung</a:t>
            </a:r>
            <a:endParaRPr lang="en-US" sz="1400" b="1" dirty="0">
              <a:solidFill>
                <a:srgbClr val="4D4D4D"/>
              </a:solidFill>
            </a:endParaRPr>
          </a:p>
        </p:txBody>
      </p:sp>
      <p:sp>
        <p:nvSpPr>
          <p:cNvPr id="2" name="Fußzeilenplatzhalter 1"/>
          <p:cNvSpPr>
            <a:spLocks noGrp="1"/>
          </p:cNvSpPr>
          <p:nvPr>
            <p:ph type="ftr" sz="quarter" idx="17"/>
          </p:nvPr>
        </p:nvSpPr>
        <p:spPr>
          <a:xfrm>
            <a:off x="787108" y="6148282"/>
            <a:ext cx="7555320" cy="377062"/>
          </a:xfrm>
        </p:spPr>
        <p:txBody>
          <a:bodyPr/>
          <a:lstStyle/>
          <a:p>
            <a:pPr>
              <a:spcBef>
                <a:spcPct val="20000"/>
              </a:spcBef>
              <a:buFont typeface="Arial" pitchFamily="34" charset="0"/>
              <a:buNone/>
            </a:pPr>
            <a:r>
              <a:rPr lang="de-DE" dirty="0" smtClean="0"/>
              <a:t>Licht im Dschungel der Hypes</a:t>
            </a:r>
            <a:endParaRPr lang="en-AU" dirty="0" smtClean="0"/>
          </a:p>
        </p:txBody>
      </p:sp>
      <p:sp>
        <p:nvSpPr>
          <p:cNvPr id="17" name="Textplatzhalter 2"/>
          <p:cNvSpPr txBox="1">
            <a:spLocks/>
          </p:cNvSpPr>
          <p:nvPr/>
        </p:nvSpPr>
        <p:spPr>
          <a:xfrm>
            <a:off x="1292225" y="5570538"/>
            <a:ext cx="7562850" cy="368300"/>
          </a:xfrm>
          <a:prstGeom prst="rect">
            <a:avLst/>
          </a:prstGeom>
        </p:spPr>
        <p:txBody>
          <a:bodyPr vert="horz" lIns="0" tIns="0" rIns="0" bIns="108000" rtlCol="0" anchor="b">
            <a:noAutofit/>
          </a:bodyPr>
          <a:lstStyle>
            <a:lvl1pPr indent="0">
              <a:spcBef>
                <a:spcPct val="20000"/>
              </a:spcBef>
              <a:buFont typeface="Arial" pitchFamily="34" charset="0"/>
              <a:buNone/>
              <a:defRPr lang="en-US" sz="1000" b="0" baseline="0" dirty="0" smtClean="0">
                <a:solidFill>
                  <a:srgbClr val="333333"/>
                </a:solidFill>
              </a:defRPr>
            </a:lvl1pPr>
            <a:lvl2pPr marL="0" indent="0">
              <a:spcBef>
                <a:spcPct val="20000"/>
              </a:spcBef>
              <a:buFont typeface="Arial" pitchFamily="34" charset="0"/>
              <a:buNone/>
              <a:defRPr sz="1600">
                <a:solidFill>
                  <a:srgbClr val="333333"/>
                </a:solidFill>
              </a:defRPr>
            </a:lvl2pPr>
            <a:lvl3pPr marL="252413" indent="-252413">
              <a:spcBef>
                <a:spcPct val="20000"/>
              </a:spcBef>
              <a:buFont typeface="Wingdings" pitchFamily="2" charset="2"/>
              <a:buChar char=""/>
              <a:defRPr sz="1600">
                <a:solidFill>
                  <a:srgbClr val="333333"/>
                </a:solidFill>
              </a:defRPr>
            </a:lvl3pPr>
            <a:lvl4pPr marL="508000" indent="-255588">
              <a:spcBef>
                <a:spcPct val="20000"/>
              </a:spcBef>
              <a:buFont typeface="Wingdings" pitchFamily="2" charset="2"/>
              <a:buChar char="n"/>
              <a:defRPr sz="1600">
                <a:solidFill>
                  <a:srgbClr val="333333"/>
                </a:solidFill>
              </a:defRPr>
            </a:lvl4pPr>
            <a:lvl5pPr marL="760413" indent="-252413">
              <a:spcBef>
                <a:spcPct val="20000"/>
              </a:spcBef>
              <a:buFont typeface="Wingdings" pitchFamily="2" charset="2"/>
              <a:buChar char="n"/>
              <a:defRPr sz="1600">
                <a:solidFill>
                  <a:srgbClr val="333333"/>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e-DE" dirty="0"/>
              <a:t>Quelle: Mobile </a:t>
            </a:r>
            <a:r>
              <a:rPr lang="de-DE" dirty="0" smtClean="0"/>
              <a:t>Life; </a:t>
            </a:r>
            <a:br>
              <a:rPr lang="de-DE" dirty="0" smtClean="0"/>
            </a:br>
            <a:r>
              <a:rPr lang="de-DE" dirty="0" smtClean="0"/>
              <a:t>Grundgesamtheit</a:t>
            </a:r>
            <a:r>
              <a:rPr lang="de-DE" dirty="0"/>
              <a:t>: Internetnutzer zwischen 16 und </a:t>
            </a:r>
            <a:r>
              <a:rPr lang="de-DE" dirty="0" smtClean="0"/>
              <a:t>60 </a:t>
            </a:r>
            <a:r>
              <a:rPr lang="de-DE" dirty="0"/>
              <a:t>Jahren </a:t>
            </a:r>
            <a:r>
              <a:rPr lang="de-DE" dirty="0" smtClean="0"/>
              <a:t>(Deutschland: 1.002) </a:t>
            </a:r>
            <a:endParaRPr lang="de-DE" dirty="0"/>
          </a:p>
        </p:txBody>
      </p:sp>
    </p:spTree>
    <p:extLst>
      <p:ext uri="{BB962C8B-B14F-4D97-AF65-F5344CB8AC3E}">
        <p14:creationId xmlns:p14="http://schemas.microsoft.com/office/powerpoint/2010/main" val="3839079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vert="horz" lIns="0" tIns="0" rIns="0" bIns="0" rtlCol="0" anchor="b">
            <a:noAutofit/>
          </a:bodyPr>
          <a:lstStyle/>
          <a:p>
            <a:fld id="{72A3BA6A-3AA7-43B2-9331-1EC9DD741CDF}" type="slidenum">
              <a:rPr lang="en-GB"/>
              <a:pPr/>
              <a:t>8</a:t>
            </a:fld>
            <a:endParaRPr lang="en-GB" dirty="0"/>
          </a:p>
        </p:txBody>
      </p:sp>
      <p:sp>
        <p:nvSpPr>
          <p:cNvPr id="22" name="Fußzeilenplatzhalter 6"/>
          <p:cNvSpPr>
            <a:spLocks noGrp="1"/>
          </p:cNvSpPr>
          <p:nvPr>
            <p:ph type="ftr" sz="quarter" idx="17"/>
          </p:nvPr>
        </p:nvSpPr>
        <p:spPr>
          <a:prstGeom prst="rect">
            <a:avLst/>
          </a:prstGeom>
        </p:spPr>
        <p:txBody>
          <a:bodyPr lIns="496800" tIns="90000">
            <a:noAutofit/>
          </a:bodyPr>
          <a:lstStyle/>
          <a:p>
            <a:r>
              <a:rPr lang="de-DE" sz="1250" smtClean="0">
                <a:solidFill>
                  <a:srgbClr val="333333"/>
                </a:solidFill>
              </a:rPr>
              <a:t>Licht im Dschungel der Hypes</a:t>
            </a:r>
            <a:endParaRPr lang="de-DE" sz="1250" dirty="0">
              <a:solidFill>
                <a:srgbClr val="333333"/>
              </a:solidFill>
            </a:endParaRPr>
          </a:p>
        </p:txBody>
      </p:sp>
      <p:sp>
        <p:nvSpPr>
          <p:cNvPr id="12" name="Textfeld 11"/>
          <p:cNvSpPr txBox="1"/>
          <p:nvPr/>
        </p:nvSpPr>
        <p:spPr>
          <a:xfrm>
            <a:off x="611560" y="2044005"/>
            <a:ext cx="8208912" cy="1292662"/>
          </a:xfrm>
          <a:prstGeom prst="rect">
            <a:avLst/>
          </a:prstGeom>
          <a:noFill/>
        </p:spPr>
        <p:txBody>
          <a:bodyPr wrap="square" rtlCol="0">
            <a:spAutoFit/>
          </a:bodyPr>
          <a:lstStyle/>
          <a:p>
            <a:pPr algn="l">
              <a:lnSpc>
                <a:spcPct val="150000"/>
              </a:lnSpc>
            </a:pPr>
            <a:r>
              <a:rPr lang="en-GB" sz="2800" b="1" dirty="0" err="1" smtClean="0">
                <a:solidFill>
                  <a:srgbClr val="92D050"/>
                </a:solidFill>
              </a:rPr>
              <a:t>Soziale</a:t>
            </a:r>
            <a:r>
              <a:rPr lang="en-GB" sz="2800" b="1" dirty="0">
                <a:solidFill>
                  <a:srgbClr val="92D050"/>
                </a:solidFill>
              </a:rPr>
              <a:t> </a:t>
            </a:r>
            <a:r>
              <a:rPr lang="en-GB" sz="2800" b="1" dirty="0" err="1" smtClean="0">
                <a:solidFill>
                  <a:srgbClr val="92D050"/>
                </a:solidFill>
              </a:rPr>
              <a:t>Medien</a:t>
            </a:r>
            <a:r>
              <a:rPr lang="en-GB" sz="2800" b="1" dirty="0" smtClean="0">
                <a:solidFill>
                  <a:srgbClr val="92D050"/>
                </a:solidFill>
              </a:rPr>
              <a:t> </a:t>
            </a:r>
            <a:r>
              <a:rPr lang="en-GB" sz="2400" dirty="0" err="1" smtClean="0">
                <a:solidFill>
                  <a:srgbClr val="4D4D4D"/>
                </a:solidFill>
              </a:rPr>
              <a:t>finden</a:t>
            </a:r>
            <a:r>
              <a:rPr lang="en-GB" sz="2400" dirty="0" smtClean="0">
                <a:solidFill>
                  <a:srgbClr val="4D4D4D"/>
                </a:solidFill>
              </a:rPr>
              <a:t> </a:t>
            </a:r>
            <a:r>
              <a:rPr lang="en-GB" sz="2400" dirty="0" err="1" smtClean="0">
                <a:solidFill>
                  <a:srgbClr val="4D4D4D"/>
                </a:solidFill>
              </a:rPr>
              <a:t>ihren</a:t>
            </a:r>
            <a:r>
              <a:rPr lang="en-GB" sz="2400" dirty="0" smtClean="0">
                <a:solidFill>
                  <a:srgbClr val="4D4D4D"/>
                </a:solidFill>
              </a:rPr>
              <a:t> </a:t>
            </a:r>
            <a:r>
              <a:rPr lang="en-GB" sz="2800" b="1" dirty="0" err="1">
                <a:solidFill>
                  <a:srgbClr val="92D050"/>
                </a:solidFill>
              </a:rPr>
              <a:t>festen</a:t>
            </a:r>
            <a:r>
              <a:rPr lang="en-GB" sz="2800" b="1" dirty="0">
                <a:solidFill>
                  <a:srgbClr val="92D050"/>
                </a:solidFill>
              </a:rPr>
              <a:t> </a:t>
            </a:r>
            <a:r>
              <a:rPr lang="en-GB" sz="2800" b="1" dirty="0" err="1">
                <a:solidFill>
                  <a:srgbClr val="92D050"/>
                </a:solidFill>
              </a:rPr>
              <a:t>Platz</a:t>
            </a:r>
            <a:r>
              <a:rPr lang="en-GB" sz="2400" dirty="0" smtClean="0">
                <a:solidFill>
                  <a:srgbClr val="4D4D4D"/>
                </a:solidFill>
              </a:rPr>
              <a:t> in der </a:t>
            </a:r>
            <a:r>
              <a:rPr lang="en-GB" sz="2400" dirty="0" err="1" smtClean="0">
                <a:solidFill>
                  <a:srgbClr val="4D4D4D"/>
                </a:solidFill>
              </a:rPr>
              <a:t>Kommunikation</a:t>
            </a:r>
            <a:endParaRPr lang="en-GB" sz="1600" b="0" dirty="0" smtClean="0">
              <a:solidFill>
                <a:schemeClr val="accent5"/>
              </a:solidFill>
              <a:latin typeface="+mn-lt"/>
            </a:endParaRPr>
          </a:p>
        </p:txBody>
      </p:sp>
    </p:spTree>
    <p:extLst>
      <p:ext uri="{BB962C8B-B14F-4D97-AF65-F5344CB8AC3E}">
        <p14:creationId xmlns:p14="http://schemas.microsoft.com/office/powerpoint/2010/main" val="2210223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1" name="Content Placeholder 3"/>
          <p:cNvGraphicFramePr>
            <a:graphicFrameLocks/>
          </p:cNvGraphicFramePr>
          <p:nvPr>
            <p:extLst>
              <p:ext uri="{D42A27DB-BD31-4B8C-83A1-F6EECF244321}">
                <p14:modId xmlns:p14="http://schemas.microsoft.com/office/powerpoint/2010/main" val="3581835514"/>
              </p:ext>
            </p:extLst>
          </p:nvPr>
        </p:nvGraphicFramePr>
        <p:xfrm>
          <a:off x="179512" y="1496757"/>
          <a:ext cx="8964488" cy="410527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el 1"/>
          <p:cNvSpPr>
            <a:spLocks noGrp="1"/>
          </p:cNvSpPr>
          <p:nvPr>
            <p:ph type="title"/>
          </p:nvPr>
        </p:nvSpPr>
        <p:spPr/>
        <p:txBody>
          <a:bodyPr/>
          <a:lstStyle/>
          <a:p>
            <a:r>
              <a:rPr lang="en-US" dirty="0" err="1" smtClean="0"/>
              <a:t>Soziale</a:t>
            </a:r>
            <a:r>
              <a:rPr lang="en-US" dirty="0" smtClean="0"/>
              <a:t> </a:t>
            </a:r>
            <a:r>
              <a:rPr lang="en-US" dirty="0" err="1" smtClean="0"/>
              <a:t>Netzwerke</a:t>
            </a:r>
            <a:r>
              <a:rPr lang="en-US" dirty="0" smtClean="0"/>
              <a:t> </a:t>
            </a:r>
            <a:r>
              <a:rPr lang="en-US" dirty="0" err="1" smtClean="0"/>
              <a:t>ersetzen</a:t>
            </a:r>
            <a:r>
              <a:rPr lang="en-US" dirty="0" smtClean="0"/>
              <a:t> </a:t>
            </a:r>
            <a:r>
              <a:rPr lang="en-US" dirty="0" err="1" smtClean="0"/>
              <a:t>zunehmend</a:t>
            </a:r>
            <a:r>
              <a:rPr lang="en-US" dirty="0" smtClean="0"/>
              <a:t> die Email-</a:t>
            </a:r>
            <a:r>
              <a:rPr lang="en-US" dirty="0" err="1" smtClean="0"/>
              <a:t>Kommunikation</a:t>
            </a:r>
            <a:endParaRPr lang="en-US" dirty="0"/>
          </a:p>
        </p:txBody>
      </p:sp>
      <p:sp>
        <p:nvSpPr>
          <p:cNvPr id="45" name="Foliennummernplatzhalter 44"/>
          <p:cNvSpPr>
            <a:spLocks noGrp="1"/>
          </p:cNvSpPr>
          <p:nvPr>
            <p:ph type="sldNum" sz="quarter" idx="10"/>
          </p:nvPr>
        </p:nvSpPr>
        <p:spPr/>
        <p:txBody>
          <a:bodyPr/>
          <a:lstStyle/>
          <a:p>
            <a:fld id="{9784CBA3-D598-4B1F-BAA3-EE14B5154290}" type="slidenum">
              <a:rPr lang="en-AU" smtClean="0"/>
              <a:pPr/>
              <a:t>9</a:t>
            </a:fld>
            <a:endParaRPr lang="en-AU" dirty="0"/>
          </a:p>
        </p:txBody>
      </p:sp>
      <p:sp>
        <p:nvSpPr>
          <p:cNvPr id="44" name="Fußzeilenplatzhalter 43"/>
          <p:cNvSpPr>
            <a:spLocks noGrp="1"/>
          </p:cNvSpPr>
          <p:nvPr>
            <p:ph type="ftr" sz="quarter" idx="17"/>
          </p:nvPr>
        </p:nvSpPr>
        <p:spPr/>
        <p:txBody>
          <a:bodyPr/>
          <a:lstStyle/>
          <a:p>
            <a:pPr>
              <a:spcBef>
                <a:spcPct val="20000"/>
              </a:spcBef>
              <a:buFont typeface="Arial" pitchFamily="34" charset="0"/>
              <a:buNone/>
            </a:pPr>
            <a:r>
              <a:rPr lang="de-DE" smtClean="0"/>
              <a:t>Licht im Dschungel der Hypes</a:t>
            </a:r>
            <a:endParaRPr lang="en-AU" dirty="0" smtClean="0"/>
          </a:p>
        </p:txBody>
      </p:sp>
      <p:grpSp>
        <p:nvGrpSpPr>
          <p:cNvPr id="18" name="Gruppieren 17"/>
          <p:cNvGrpSpPr/>
          <p:nvPr/>
        </p:nvGrpSpPr>
        <p:grpSpPr>
          <a:xfrm>
            <a:off x="5436096" y="1797526"/>
            <a:ext cx="3331790" cy="3657605"/>
            <a:chOff x="5520924" y="1716932"/>
            <a:chExt cx="3331790" cy="3657605"/>
          </a:xfrm>
        </p:grpSpPr>
        <p:sp>
          <p:nvSpPr>
            <p:cNvPr id="19" name="Rectangle 8"/>
            <p:cNvSpPr/>
            <p:nvPr/>
          </p:nvSpPr>
          <p:spPr>
            <a:xfrm>
              <a:off x="5831709" y="1716932"/>
              <a:ext cx="3021005"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lstStyle/>
            <a:p>
              <a:pPr algn="r"/>
              <a:r>
                <a:rPr lang="en-GB" sz="1400" b="1" dirty="0" smtClean="0">
                  <a:solidFill>
                    <a:srgbClr val="4655A5"/>
                  </a:solidFill>
                </a:rPr>
                <a:t>Communication</a:t>
              </a:r>
              <a:endParaRPr lang="en-GB" sz="1400" b="1" dirty="0">
                <a:solidFill>
                  <a:srgbClr val="4655A5"/>
                </a:solidFill>
              </a:endParaRPr>
            </a:p>
          </p:txBody>
        </p:sp>
        <p:sp>
          <p:nvSpPr>
            <p:cNvPr id="20" name="Rectangle 9"/>
            <p:cNvSpPr/>
            <p:nvPr/>
          </p:nvSpPr>
          <p:spPr>
            <a:xfrm>
              <a:off x="5831709" y="3028619"/>
              <a:ext cx="3021005"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lstStyle/>
            <a:p>
              <a:pPr algn="r"/>
              <a:r>
                <a:rPr lang="en-GB" sz="1400" b="1" dirty="0" smtClean="0">
                  <a:solidFill>
                    <a:srgbClr val="3A8836"/>
                  </a:solidFill>
                </a:rPr>
                <a:t>Entertainment</a:t>
              </a:r>
              <a:endParaRPr lang="en-GB" sz="1400" b="1" dirty="0">
                <a:solidFill>
                  <a:srgbClr val="3A8836"/>
                </a:solidFill>
              </a:endParaRPr>
            </a:p>
          </p:txBody>
        </p:sp>
        <p:sp>
          <p:nvSpPr>
            <p:cNvPr id="21" name="Rectangle 11"/>
            <p:cNvSpPr/>
            <p:nvPr/>
          </p:nvSpPr>
          <p:spPr>
            <a:xfrm>
              <a:off x="5831709" y="4018672"/>
              <a:ext cx="3021005"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lstStyle/>
            <a:p>
              <a:pPr algn="r"/>
              <a:r>
                <a:rPr lang="en-GB" sz="1400" b="1" dirty="0" smtClean="0">
                  <a:solidFill>
                    <a:srgbClr val="A92B56"/>
                  </a:solidFill>
                </a:rPr>
                <a:t>Information</a:t>
              </a:r>
              <a:endParaRPr lang="en-GB" sz="1400" b="1" dirty="0">
                <a:solidFill>
                  <a:srgbClr val="A92B56"/>
                </a:solidFill>
              </a:endParaRPr>
            </a:p>
          </p:txBody>
        </p:sp>
        <p:sp>
          <p:nvSpPr>
            <p:cNvPr id="22" name="Rectangle 12"/>
            <p:cNvSpPr/>
            <p:nvPr/>
          </p:nvSpPr>
          <p:spPr>
            <a:xfrm>
              <a:off x="5815943" y="4874471"/>
              <a:ext cx="3021005"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lstStyle/>
            <a:p>
              <a:pPr algn="r"/>
              <a:r>
                <a:rPr lang="en-GB" sz="1400" b="1" dirty="0" smtClean="0">
                  <a:solidFill>
                    <a:srgbClr val="F7901E"/>
                  </a:solidFill>
                </a:rPr>
                <a:t>Management</a:t>
              </a:r>
              <a:endParaRPr lang="en-GB" sz="1400" b="1" dirty="0">
                <a:solidFill>
                  <a:srgbClr val="F7901E"/>
                </a:solidFill>
              </a:endParaRPr>
            </a:p>
          </p:txBody>
        </p:sp>
        <p:cxnSp>
          <p:nvCxnSpPr>
            <p:cNvPr id="23" name="Straight Connector 13"/>
            <p:cNvCxnSpPr/>
            <p:nvPr/>
          </p:nvCxnSpPr>
          <p:spPr>
            <a:xfrm>
              <a:off x="5520924" y="3599986"/>
              <a:ext cx="3150879"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14"/>
            <p:cNvCxnSpPr/>
            <p:nvPr/>
          </p:nvCxnSpPr>
          <p:spPr>
            <a:xfrm>
              <a:off x="5520924" y="4588549"/>
              <a:ext cx="3150879"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51"/>
            <p:cNvCxnSpPr/>
            <p:nvPr/>
          </p:nvCxnSpPr>
          <p:spPr>
            <a:xfrm>
              <a:off x="5520924" y="2271512"/>
              <a:ext cx="3150879" cy="0"/>
            </a:xfrm>
            <a:prstGeom prst="line">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6" name="Content Placeholder 14"/>
          <p:cNvSpPr txBox="1">
            <a:spLocks/>
          </p:cNvSpPr>
          <p:nvPr/>
        </p:nvSpPr>
        <p:spPr>
          <a:xfrm>
            <a:off x="1835696" y="3182224"/>
            <a:ext cx="1728193" cy="1110872"/>
          </a:xfrm>
          <a:prstGeom prst="rect">
            <a:avLst/>
          </a:prstGeom>
        </p:spPr>
        <p:txBody>
          <a:bodyPr>
            <a:noAutofit/>
          </a:bodyPr>
          <a:lstStyle/>
          <a:p>
            <a:pPr algn="ctr">
              <a:defRPr/>
            </a:pPr>
            <a:r>
              <a:rPr lang="en-US" sz="1600" b="1" dirty="0" smtClean="0">
                <a:solidFill>
                  <a:schemeClr val="accent3"/>
                </a:solidFill>
              </a:rPr>
              <a:t>16 </a:t>
            </a:r>
            <a:r>
              <a:rPr lang="en-US" sz="1600" b="1" dirty="0" err="1" smtClean="0">
                <a:solidFill>
                  <a:schemeClr val="accent3"/>
                </a:solidFill>
              </a:rPr>
              <a:t>Stunden</a:t>
            </a:r>
            <a:r>
              <a:rPr lang="en-US" sz="1600" b="1" dirty="0" smtClean="0">
                <a:solidFill>
                  <a:schemeClr val="accent3"/>
                </a:solidFill>
              </a:rPr>
              <a:t> </a:t>
            </a:r>
            <a:r>
              <a:rPr lang="en-US" sz="1600" b="1" dirty="0" smtClean="0">
                <a:solidFill>
                  <a:srgbClr val="4D4D4D"/>
                </a:solidFill>
              </a:rPr>
              <a:t>pro </a:t>
            </a:r>
            <a:r>
              <a:rPr lang="en-US" sz="1600" b="1" dirty="0" err="1" smtClean="0">
                <a:solidFill>
                  <a:srgbClr val="4D4D4D"/>
                </a:solidFill>
              </a:rPr>
              <a:t>Woche</a:t>
            </a:r>
            <a:r>
              <a:rPr lang="en-US" sz="1600" b="1" dirty="0" smtClean="0">
                <a:solidFill>
                  <a:srgbClr val="4D4D4D"/>
                </a:solidFill>
              </a:rPr>
              <a:t> online </a:t>
            </a:r>
            <a:endParaRPr lang="en-US" sz="1600" b="1" dirty="0">
              <a:solidFill>
                <a:srgbClr val="4D4D4D"/>
              </a:solidFill>
            </a:endParaRPr>
          </a:p>
        </p:txBody>
      </p:sp>
      <p:sp>
        <p:nvSpPr>
          <p:cNvPr id="27" name="Textfeld 26"/>
          <p:cNvSpPr txBox="1"/>
          <p:nvPr/>
        </p:nvSpPr>
        <p:spPr>
          <a:xfrm>
            <a:off x="3441218" y="1484784"/>
            <a:ext cx="1114408" cy="369332"/>
          </a:xfrm>
          <a:prstGeom prst="rect">
            <a:avLst/>
          </a:prstGeom>
          <a:noFill/>
        </p:spPr>
        <p:txBody>
          <a:bodyPr wrap="none" rtlCol="0">
            <a:spAutoFit/>
          </a:bodyPr>
          <a:lstStyle/>
          <a:p>
            <a:r>
              <a:rPr lang="de-DE" b="1" dirty="0" smtClean="0">
                <a:solidFill>
                  <a:srgbClr val="4655A5">
                    <a:lumMod val="60000"/>
                    <a:lumOff val="40000"/>
                  </a:srgbClr>
                </a:solidFill>
              </a:rPr>
              <a:t>+16%</a:t>
            </a:r>
            <a:r>
              <a:rPr lang="de-DE" b="1" baseline="30000" dirty="0" smtClean="0">
                <a:solidFill>
                  <a:srgbClr val="4655A5">
                    <a:lumMod val="60000"/>
                    <a:lumOff val="40000"/>
                  </a:srgbClr>
                </a:solidFill>
              </a:rPr>
              <a:t>*</a:t>
            </a:r>
            <a:endParaRPr lang="de-DE" b="1" baseline="30000" dirty="0">
              <a:solidFill>
                <a:srgbClr val="4655A5">
                  <a:lumMod val="60000"/>
                  <a:lumOff val="40000"/>
                </a:srgbClr>
              </a:solidFill>
            </a:endParaRPr>
          </a:p>
        </p:txBody>
      </p:sp>
      <p:sp>
        <p:nvSpPr>
          <p:cNvPr id="28" name="Textfeld 27"/>
          <p:cNvSpPr txBox="1"/>
          <p:nvPr/>
        </p:nvSpPr>
        <p:spPr>
          <a:xfrm>
            <a:off x="4288220" y="2323404"/>
            <a:ext cx="861133" cy="369332"/>
          </a:xfrm>
          <a:prstGeom prst="rect">
            <a:avLst/>
          </a:prstGeom>
          <a:noFill/>
        </p:spPr>
        <p:txBody>
          <a:bodyPr wrap="none" rtlCol="0">
            <a:spAutoFit/>
          </a:bodyPr>
          <a:lstStyle/>
          <a:p>
            <a:r>
              <a:rPr lang="de-DE" b="1" dirty="0" smtClean="0">
                <a:solidFill>
                  <a:srgbClr val="4655A5">
                    <a:lumMod val="60000"/>
                    <a:lumOff val="40000"/>
                  </a:srgbClr>
                </a:solidFill>
              </a:rPr>
              <a:t>-5%</a:t>
            </a:r>
            <a:r>
              <a:rPr lang="de-DE" b="1" baseline="30000" dirty="0">
                <a:solidFill>
                  <a:srgbClr val="4655A5">
                    <a:lumMod val="60000"/>
                    <a:lumOff val="40000"/>
                  </a:srgbClr>
                </a:solidFill>
              </a:rPr>
              <a:t>*</a:t>
            </a:r>
            <a:endParaRPr lang="de-DE" b="1" dirty="0">
              <a:solidFill>
                <a:srgbClr val="4655A5">
                  <a:lumMod val="60000"/>
                  <a:lumOff val="40000"/>
                </a:srgbClr>
              </a:solidFill>
            </a:endParaRPr>
          </a:p>
        </p:txBody>
      </p:sp>
      <p:sp>
        <p:nvSpPr>
          <p:cNvPr id="30" name="Textplatzhalter 2"/>
          <p:cNvSpPr>
            <a:spLocks noGrp="1"/>
          </p:cNvSpPr>
          <p:nvPr>
            <p:ph type="body" sz="quarter" idx="16"/>
          </p:nvPr>
        </p:nvSpPr>
        <p:spPr>
          <a:xfrm>
            <a:off x="1292225" y="5570538"/>
            <a:ext cx="7562850" cy="368300"/>
          </a:xfrm>
        </p:spPr>
        <p:txBody>
          <a:bodyPr/>
          <a:lstStyle/>
          <a:p>
            <a:r>
              <a:rPr lang="de-DE" sz="1000" dirty="0" smtClean="0"/>
              <a:t>*Verglichen mit 2010</a:t>
            </a:r>
          </a:p>
          <a:p>
            <a:r>
              <a:rPr lang="de-DE" sz="1000" dirty="0" smtClean="0"/>
              <a:t>Quelle: </a:t>
            </a:r>
            <a:r>
              <a:rPr lang="de-DE" sz="1000" dirty="0"/>
              <a:t>Digital </a:t>
            </a:r>
            <a:r>
              <a:rPr lang="de-DE" sz="1000" dirty="0" smtClean="0"/>
              <a:t>Life; Grundgesamtheit</a:t>
            </a:r>
            <a:r>
              <a:rPr lang="de-DE" sz="1000" dirty="0"/>
              <a:t>: Internetnutzer zwischen 16 und 65 Jahren </a:t>
            </a:r>
            <a:r>
              <a:rPr lang="de-DE" sz="1000" dirty="0" smtClean="0"/>
              <a:t>in Deutschland (n=4.026) </a:t>
            </a:r>
            <a:endParaRPr lang="de-DE" sz="1000" dirty="0"/>
          </a:p>
        </p:txBody>
      </p:sp>
    </p:spTree>
    <p:extLst>
      <p:ext uri="{BB962C8B-B14F-4D97-AF65-F5344CB8AC3E}">
        <p14:creationId xmlns:p14="http://schemas.microsoft.com/office/powerpoint/2010/main" val="1749943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TNS Deutschland 4x3 Screen 2012"/>
  <p:tag name="ESKA_CLIENTLIBRARYVERSION"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ags/tag14.xml><?xml version="1.0" encoding="utf-8"?>
<p:tagLst xmlns:a="http://schemas.openxmlformats.org/drawingml/2006/main" xmlns:r="http://schemas.openxmlformats.org/officeDocument/2006/relationships" xmlns:p="http://schemas.openxmlformats.org/presentationml/2006/main">
  <p:tag name="ESKATEXT_FORMATNAME" val="Titel"/>
</p:tagLst>
</file>

<file path=ppt/tags/tag15.xml><?xml version="1.0" encoding="utf-8"?>
<p:tagLst xmlns:a="http://schemas.openxmlformats.org/drawingml/2006/main" xmlns:r="http://schemas.openxmlformats.org/officeDocument/2006/relationships" xmlns:p="http://schemas.openxmlformats.org/presentationml/2006/main">
  <p:tag name="ESKATEXT_FORMATNAME" val="Fußzeile"/>
</p:tagLst>
</file>

<file path=ppt/tags/tag16.xml><?xml version="1.0" encoding="utf-8"?>
<p:tagLst xmlns:a="http://schemas.openxmlformats.org/drawingml/2006/main" xmlns:r="http://schemas.openxmlformats.org/officeDocument/2006/relationships" xmlns:p="http://schemas.openxmlformats.org/presentationml/2006/main">
  <p:tag name="ESKATEXT_FORMATNAME" val="Titel"/>
</p:tagLst>
</file>

<file path=ppt/tags/tag17.xml><?xml version="1.0" encoding="utf-8"?>
<p:tagLst xmlns:a="http://schemas.openxmlformats.org/drawingml/2006/main" xmlns:r="http://schemas.openxmlformats.org/officeDocument/2006/relationships" xmlns:p="http://schemas.openxmlformats.org/presentationml/2006/main">
  <p:tag name="ESKATEXT_FORMATNAME" val="Fußzeile"/>
</p:tagLst>
</file>

<file path=ppt/tags/tag18.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Faktoren - 4 Felder86934274.pptx"/>
  <p:tag name="ESKATOOLS_SOURCELIBNAME" val="TNS Deutschland Bibliothek Office 2010"/>
  <p:tag name="ESKATOOLS_CREATEDATETS" val="1325855654"/>
  <p:tag name="ESKATOOLS_UPDATEDATETS" val="1325855654"/>
</p:tagLst>
</file>

<file path=ppt/tags/tag19.xml><?xml version="1.0" encoding="utf-8"?>
<p:tagLst xmlns:a="http://schemas.openxmlformats.org/drawingml/2006/main" xmlns:r="http://schemas.openxmlformats.org/officeDocument/2006/relationships" xmlns:p="http://schemas.openxmlformats.org/presentationml/2006/main">
  <p:tag name="ESKATEXT_FORMATNAME" val="Tite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SKATOOLS_LIBREFESHABLE" val="0"/>
  <p:tag name="ESKATOOLS_REFRESHAUTOMATIC" val="0"/>
  <p:tag name="ESKATOOLS_ITEMVERSION" val="1"/>
  <p:tag name="ESKATOOLS_ITEMNAME" val="Thank you.pptx"/>
  <p:tag name="ESKATOOLS_SOURCELIBNAME" val="TNS Deutschland 4x3 Screen 2012"/>
  <p:tag name="ESKATOOLS_CREATEDATETS" val="1349802814"/>
  <p:tag name="ESKATOOLS_UPDATEDATETS" val="134980281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wmJp47QuU6E73XxUdJil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2jfJjl4yEGCQ2rrS8ej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vvk9d3l2EeSXmYFpVn.VA"/>
</p:tagLst>
</file>

<file path=ppt/theme/theme1.xml><?xml version="1.0" encoding="utf-8"?>
<a:theme xmlns:a="http://schemas.openxmlformats.org/drawingml/2006/main" name="Title &amp; Divider Slide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xml><?xml version="1.0" encoding="utf-8"?>
<a:theme xmlns:a="http://schemas.openxmlformats.org/drawingml/2006/main" name="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 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t"/>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b="0" dirty="0" smtClean="0">
            <a:latin typeface="+mn-lt"/>
          </a:defRPr>
        </a:defPPr>
      </a:lstStyle>
    </a:txDef>
  </a:objectDefaults>
  <a:extraClrSchemeLst/>
</a:theme>
</file>

<file path=ppt/theme/theme4.xml><?xml version="1.0" encoding="utf-8"?>
<a:theme xmlns:a="http://schemas.openxmlformats.org/drawingml/2006/main" name="TNS V6">
  <a:themeElements>
    <a:clrScheme name="TNS">
      <a:dk1>
        <a:srgbClr val="666666"/>
      </a:dk1>
      <a:lt1>
        <a:sysClr val="window" lastClr="FFFFFF"/>
      </a:lt1>
      <a:dk2>
        <a:srgbClr val="666666"/>
      </a:dk2>
      <a:lt2>
        <a:srgbClr val="FFFFFF"/>
      </a:lt2>
      <a:accent1>
        <a:srgbClr val="4655A5"/>
      </a:accent1>
      <a:accent2>
        <a:srgbClr val="97C947"/>
      </a:accent2>
      <a:accent3>
        <a:srgbClr val="9B1C4D"/>
      </a:accent3>
      <a:accent4>
        <a:srgbClr val="D18D2A"/>
      </a:accent4>
      <a:accent5>
        <a:srgbClr val="674385"/>
      </a:accent5>
      <a:accent6>
        <a:srgbClr val="DF5126"/>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el">
  <a:themeElements>
    <a:clrScheme name="Tit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it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it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it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it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it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it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itel">
  <a:themeElements>
    <a:clrScheme name="5_Tit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Titel">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Tit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Tit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Tit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Tit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Tit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Tit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Tit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NS D Standard">
    <a:dk1>
      <a:srgbClr val="000000"/>
    </a:dk1>
    <a:lt1>
      <a:srgbClr val="FFFFFF"/>
    </a:lt1>
    <a:dk2>
      <a:srgbClr val="000000"/>
    </a:dk2>
    <a:lt2>
      <a:srgbClr val="999999"/>
    </a:lt2>
    <a:accent1>
      <a:srgbClr val="DFDFDF"/>
    </a:accent1>
    <a:accent2>
      <a:srgbClr val="FF0099"/>
    </a:accent2>
    <a:accent3>
      <a:srgbClr val="FFFFFF"/>
    </a:accent3>
    <a:accent4>
      <a:srgbClr val="000000"/>
    </a:accent4>
    <a:accent5>
      <a:srgbClr val="ECECEC"/>
    </a:accent5>
    <a:accent6>
      <a:srgbClr val="FF0099"/>
    </a:accent6>
    <a:hlink>
      <a:srgbClr val="3399CC"/>
    </a:hlink>
    <a:folHlink>
      <a:srgbClr val="676767"/>
    </a:folHlink>
  </a:clrScheme>
  <a:fontScheme name="standard">
    <a:majorFont>
      <a:latin typeface="Arial"/>
      <a:ea typeface=""/>
      <a:cs typeface=""/>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FFC200"/>
    </a:dk2>
    <a:lt2>
      <a:srgbClr val="EEECE1"/>
    </a:lt2>
    <a:accent1>
      <a:srgbClr val="A6088C"/>
    </a:accent1>
    <a:accent2>
      <a:srgbClr val="0487D9"/>
    </a:accent2>
    <a:accent3>
      <a:srgbClr val="3CA688"/>
    </a:accent3>
    <a:accent4>
      <a:srgbClr val="F27501"/>
    </a:accent4>
    <a:accent5>
      <a:srgbClr val="F50505"/>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a:dk1>
      <a:srgbClr val="666666"/>
    </a:dk1>
    <a:lt1>
      <a:sysClr val="window" lastClr="FFFFFF"/>
    </a:lt1>
    <a:dk2>
      <a:srgbClr val="666666"/>
    </a:dk2>
    <a:lt2>
      <a:srgbClr val="FFFFFF"/>
    </a:lt2>
    <a:accent1>
      <a:srgbClr val="9B1C4D"/>
    </a:accent1>
    <a:accent2>
      <a:srgbClr val="4655A5"/>
    </a:accent2>
    <a:accent3>
      <a:srgbClr val="4097B2"/>
    </a:accent3>
    <a:accent4>
      <a:srgbClr val="DF5126"/>
    </a:accent4>
    <a:accent5>
      <a:srgbClr val="F7901E"/>
    </a:accent5>
    <a:accent6>
      <a:srgbClr val="FF0099"/>
    </a:accent6>
    <a:hlink>
      <a:srgbClr val="FF0099"/>
    </a:hlink>
    <a:folHlink>
      <a:srgbClr val="FF0099"/>
    </a:folHlink>
  </a:clrScheme>
  <a:fontScheme name="T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standard</Template>
  <TotalTime>0</TotalTime>
  <Words>1387</Words>
  <Application>Microsoft Office PowerPoint</Application>
  <PresentationFormat>Bildschirmpräsentation (4:3)</PresentationFormat>
  <Paragraphs>256</Paragraphs>
  <Slides>22</Slides>
  <Notes>12</Notes>
  <HiddenSlides>0</HiddenSlides>
  <MMClips>0</MMClips>
  <ScaleCrop>false</ScaleCrop>
  <HeadingPairs>
    <vt:vector size="6" baseType="variant">
      <vt:variant>
        <vt:lpstr>Design</vt:lpstr>
      </vt:variant>
      <vt:variant>
        <vt:i4>6</vt:i4>
      </vt:variant>
      <vt:variant>
        <vt:lpstr>Eingebettete OLE-Server</vt:lpstr>
      </vt:variant>
      <vt:variant>
        <vt:i4>1</vt:i4>
      </vt:variant>
      <vt:variant>
        <vt:lpstr>Folientitel</vt:lpstr>
      </vt:variant>
      <vt:variant>
        <vt:i4>22</vt:i4>
      </vt:variant>
    </vt:vector>
  </HeadingPairs>
  <TitlesOfParts>
    <vt:vector size="29" baseType="lpstr">
      <vt:lpstr>Title &amp; Divider Slides</vt:lpstr>
      <vt:lpstr>Grey Box Masters</vt:lpstr>
      <vt:lpstr>NO Grey Box Masters</vt:lpstr>
      <vt:lpstr>TNS V6</vt:lpstr>
      <vt:lpstr>Titel</vt:lpstr>
      <vt:lpstr>5_Titel</vt:lpstr>
      <vt:lpstr>think-cell Slide</vt:lpstr>
      <vt:lpstr>Licht im Dschungel der Hypes Wo stehen digitale und soziale Medien in Deutschland wirklich? 10. Oktober 2012    Dirk Steffen Stv. Geschäftsführer TNS Infratest</vt:lpstr>
      <vt:lpstr>Treiber für innerbetriebliche Kommunikationslösungen</vt:lpstr>
      <vt:lpstr>PowerPoint-Präsentation</vt:lpstr>
      <vt:lpstr>Die unter 34-Jährigen sind fast ausschließlich online – 2-3 Stunden täglich</vt:lpstr>
      <vt:lpstr>PowerPoint-Präsentation</vt:lpstr>
      <vt:lpstr>Fast jeder Deutsche besitzt inzwischen ein Mobiltelefon </vt:lpstr>
      <vt:lpstr>Vor allem die jüngeren Deutschen nutzen Smartphones</vt:lpstr>
      <vt:lpstr>PowerPoint-Präsentation</vt:lpstr>
      <vt:lpstr>Soziale Netzwerke ersetzen zunehmend die Email-Kommunikation</vt:lpstr>
      <vt:lpstr>Die Hälfte der Deutschen checkt mindestens wöchentlich ihre sozialen Netzwerke</vt:lpstr>
      <vt:lpstr>Social Media Aktivität hängt wesentlich vom Thema und Kategorie ab</vt:lpstr>
      <vt:lpstr>Besonders für die Jungen gehören soziale Netzwerke zum täglich Leben </vt:lpstr>
      <vt:lpstr>Die Bedürfnisse der Internetnutzer, ihr Verhalten und ihre Einstellungen sind vielfältig</vt:lpstr>
      <vt:lpstr>Verschiedene Digitale Lifestyles unterscheiden sich im Grad der Nutzung sowie der Nutzungseinstellung</vt:lpstr>
      <vt:lpstr>PowerPoint-Präsentation</vt:lpstr>
      <vt:lpstr>Social Media Nutzung different stark in den Lifestyles</vt:lpstr>
      <vt:lpstr>Social Media Kommentare beeinflussen vor allen Influencer </vt:lpstr>
      <vt:lpstr>Social Media Strategieentwicklung ist (auch) ein strukturierter Prozess</vt:lpstr>
      <vt:lpstr>The winner takes it all …</vt:lpstr>
      <vt:lpstr>B2B Umfeld</vt:lpstr>
      <vt:lpstr>Fazit</vt:lpstr>
      <vt:lpstr>PowerPoint-Präsentation</vt:lpstr>
    </vt:vector>
  </TitlesOfParts>
  <Company>TNS Infratest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Dittrich, Petra (TSMMH)</dc:creator>
  <cp:lastModifiedBy>Muenchner Kreis Office</cp:lastModifiedBy>
  <cp:revision>155</cp:revision>
  <cp:lastPrinted>2012-05-10T14:21:52Z</cp:lastPrinted>
  <dcterms:created xsi:type="dcterms:W3CDTF">2012-04-02T10:56:57Z</dcterms:created>
  <dcterms:modified xsi:type="dcterms:W3CDTF">2012-10-11T07:02:46Z</dcterms:modified>
</cp:coreProperties>
</file>