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4" r:id="rId2"/>
    <p:sldId id="281" r:id="rId3"/>
    <p:sldId id="282" r:id="rId4"/>
    <p:sldId id="283" r:id="rId5"/>
    <p:sldId id="285" r:id="rId6"/>
    <p:sldId id="286" r:id="rId7"/>
    <p:sldId id="287" r:id="rId8"/>
    <p:sldId id="260" r:id="rId9"/>
    <p:sldId id="288" r:id="rId10"/>
    <p:sldId id="293" r:id="rId11"/>
    <p:sldId id="261" r:id="rId12"/>
    <p:sldId id="262" r:id="rId13"/>
    <p:sldId id="284" r:id="rId14"/>
    <p:sldId id="294" r:id="rId15"/>
    <p:sldId id="291" r:id="rId16"/>
    <p:sldId id="296" r:id="rId17"/>
    <p:sldId id="292" r:id="rId18"/>
    <p:sldId id="280" r:id="rId19"/>
    <p:sldId id="265" r:id="rId20"/>
    <p:sldId id="300" r:id="rId21"/>
    <p:sldId id="297" r:id="rId22"/>
    <p:sldId id="289" r:id="rId23"/>
    <p:sldId id="290" r:id="rId24"/>
    <p:sldId id="266" r:id="rId25"/>
    <p:sldId id="267" r:id="rId26"/>
    <p:sldId id="298" r:id="rId27"/>
    <p:sldId id="274" r:id="rId28"/>
    <p:sldId id="301" r:id="rId29"/>
    <p:sldId id="269" r:id="rId30"/>
    <p:sldId id="270" r:id="rId31"/>
    <p:sldId id="299" r:id="rId32"/>
    <p:sldId id="271" r:id="rId33"/>
    <p:sldId id="272" r:id="rId34"/>
    <p:sldId id="273" r:id="rId35"/>
    <p:sldId id="277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ll Keyling" initials="T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3" autoAdjust="0"/>
  </p:normalViewPr>
  <p:slideViewPr>
    <p:cSldViewPr>
      <p:cViewPr>
        <p:scale>
          <a:sx n="131" d="100"/>
          <a:sy n="131" d="100"/>
        </p:scale>
        <p:origin x="-408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448C-3A3B-42C8-8A10-DA01F7DC8788}" type="datetimeFigureOut">
              <a:rPr lang="de-DE" smtClean="0"/>
              <a:t>11.10.2012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652D-19B3-4570-B2DA-C890918457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73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63608A-5678-4C38-B018-336D04F455B4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890000"/>
            <a:ext cx="2973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 anchor="b">
            <a:spAutoFit/>
          </a:bodyPr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fld id="{C8221A19-04C7-4F72-B063-EA986C1BBBD4}" type="slidenum">
              <a:rPr lang="de-DE" sz="1200">
                <a:latin typeface="LMU SabonNext Demi" pitchFamily="18" charset="0"/>
              </a:rPr>
              <a:pPr algn="r">
                <a:spcBef>
                  <a:spcPct val="50000"/>
                </a:spcBef>
              </a:pPr>
              <a:t>1</a:t>
            </a:fld>
            <a:endParaRPr lang="de-DE" sz="1200">
              <a:latin typeface="LMU SabonNext Demi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252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8" tIns="46214" rIns="92428" bIns="46214">
            <a:spAutoFit/>
          </a:bodyPr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3311" y="8684826"/>
            <a:ext cx="2973084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5" tIns="44063" rIns="88125" bIns="44063" anchor="b"/>
          <a:lstStyle>
            <a:lvl1pPr defTabSz="8810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8303200" indent="-37841238" defTabSz="8810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EB7A127-0A33-4AAE-872B-0C83A69AC666}" type="slidenum">
              <a:rPr lang="de-DE" sz="1100"/>
              <a:pPr algn="r" eaLnBrk="1" hangingPunct="1"/>
              <a:t>11</a:t>
            </a:fld>
            <a:endParaRPr lang="de-DE" sz="11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525"/>
              </a:spcBef>
            </a:pPr>
            <a:r>
              <a:rPr lang="de-DE" smtClean="0"/>
              <a:t>Zunächst zu einigen Kriterien, anhand derer sich ipK und MK unterscheiden lassen.</a:t>
            </a:r>
          </a:p>
          <a:p>
            <a:pPr eaLnBrk="1" hangingPunct="1">
              <a:spcBef>
                <a:spcPts val="525"/>
              </a:spcBef>
            </a:pPr>
            <a:endParaRPr lang="de-DE" smtClean="0"/>
          </a:p>
          <a:p>
            <a:pPr eaLnBrk="1" hangingPunct="1">
              <a:spcBef>
                <a:spcPts val="525"/>
              </a:spcBef>
            </a:pPr>
            <a:r>
              <a:rPr lang="de-DE" smtClean="0"/>
              <a:t>keine Selektive Nutzung; meist neben der Glaubwürdigkeit und Zweckfreiheit als Grund für hohes Wirkpotenzial der ipK angeführt, wenn auch meist </a:t>
            </a:r>
            <a:r>
              <a:rPr lang="de-DE" b="1" smtClean="0"/>
              <a:t>homogenes Umfeld</a:t>
            </a:r>
            <a:r>
              <a:rPr lang="de-DE" smtClean="0"/>
              <a:t>, ähnlich Mediennutzung aufgrund von Voreinstellungen</a:t>
            </a:r>
          </a:p>
          <a:p>
            <a:pPr eaLnBrk="1" hangingPunct="1">
              <a:spcBef>
                <a:spcPts val="525"/>
              </a:spcBef>
            </a:pPr>
            <a:endParaRPr lang="de-DE" smtClean="0"/>
          </a:p>
          <a:p>
            <a:pPr eaLnBrk="1" hangingPunct="1">
              <a:spcBef>
                <a:spcPts val="525"/>
              </a:spcBef>
            </a:pPr>
            <a:r>
              <a:rPr lang="de-DE" smtClean="0"/>
              <a:t>Einbringen: Bei der klassischen MK nur in Ausnahmefällen: </a:t>
            </a:r>
            <a:r>
              <a:rPr lang="de-DE" b="1" smtClean="0"/>
              <a:t>Leserbrief</a:t>
            </a:r>
            <a:r>
              <a:rPr lang="de-DE" smtClean="0"/>
              <a:t>, aber das ist eigentlich auch „nur“ </a:t>
            </a:r>
            <a:r>
              <a:rPr lang="de-DE" b="1" smtClean="0"/>
              <a:t>Anschlusskommunikation</a:t>
            </a:r>
            <a:r>
              <a:rPr lang="de-DE" smtClean="0"/>
              <a:t>. Themen können die Rezipienten nicht setzen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3311" y="8684826"/>
            <a:ext cx="2973084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5" tIns="44063" rIns="88125" bIns="44063" anchor="b"/>
          <a:lstStyle>
            <a:lvl1pPr defTabSz="8810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8303200" indent="-37841238" defTabSz="8810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74121FF-677F-4526-89AB-137A23D64877}" type="slidenum">
              <a:rPr lang="de-DE" sz="1100"/>
              <a:pPr algn="r" eaLnBrk="1" hangingPunct="1"/>
              <a:t>12</a:t>
            </a:fld>
            <a:endParaRPr lang="de-DE" sz="11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ipöK: Glaubwürdigkeit geringer, </a:t>
            </a:r>
            <a:r>
              <a:rPr lang="de-DE" b="1" smtClean="0"/>
              <a:t>Wissen der Kommunikatoren übereinander</a:t>
            </a:r>
            <a:r>
              <a:rPr lang="de-DE" smtClean="0"/>
              <a:t> weniger groß, andere </a:t>
            </a:r>
            <a:r>
              <a:rPr lang="de-DE" b="1" smtClean="0"/>
              <a:t>soziale Situation</a:t>
            </a:r>
            <a:r>
              <a:rPr lang="de-DE" smtClean="0"/>
              <a:t>, daher auch </a:t>
            </a:r>
            <a:r>
              <a:rPr lang="de-DE" b="1" smtClean="0"/>
              <a:t>Abbruch</a:t>
            </a:r>
            <a:r>
              <a:rPr lang="de-DE" smtClean="0"/>
              <a:t> einfacher realisierbar und </a:t>
            </a:r>
            <a:r>
              <a:rPr lang="de-DE" b="1" smtClean="0"/>
              <a:t>selektive Nutzung</a:t>
            </a:r>
            <a:r>
              <a:rPr lang="de-DE" smtClean="0"/>
              <a:t> möglich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Aber: W</a:t>
            </a:r>
            <a:r>
              <a:rPr lang="de-DE" b="1" smtClean="0"/>
              <a:t>issen</a:t>
            </a:r>
            <a:r>
              <a:rPr lang="de-DE" smtClean="0"/>
              <a:t>, dass andere </a:t>
            </a:r>
            <a:r>
              <a:rPr lang="de-DE" b="1" smtClean="0"/>
              <a:t>mitlesen; Folgen?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Nur wenig Angebote mit einem gewissen Maß an Aufmerksamkeit: Kommunikation ist </a:t>
            </a:r>
            <a:r>
              <a:rPr lang="de-DE" b="1" smtClean="0"/>
              <a:t>eher als AV denn als UV interessant</a:t>
            </a:r>
          </a:p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r>
              <a:rPr lang="de-DE" smtClean="0"/>
              <a:t>Anders individualisierte Massenkommunikation. Ohne ins Detail zu gehen. Bsp. Nutzung von massenmedialen Inhalten auf youtube</a:t>
            </a:r>
          </a:p>
          <a:p>
            <a:pPr eaLnBrk="1" hangingPunct="1">
              <a:spcBef>
                <a:spcPct val="0"/>
              </a:spcBef>
            </a:pPr>
            <a:r>
              <a:rPr lang="de-DE" b="1" smtClean="0"/>
              <a:t>Aufmerksamkeitslenkung</a:t>
            </a:r>
            <a:r>
              <a:rPr lang="de-DE" smtClean="0"/>
              <a:t> durch Nutzer, aber auch hier: Longtail!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3B7448-4CA9-4E99-9771-CB9162659658}" type="slidenum">
              <a:rPr lang="de-DE"/>
              <a:pPr eaLnBrk="1" hangingPunct="1"/>
              <a:t>20</a:t>
            </a:fld>
            <a:endParaRPr lang="de-DE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0A9A85E-A571-4960-A91D-444EF3515FE6}" type="slidenum">
              <a:rPr lang="de-DE" sz="1200">
                <a:ea typeface="ＭＳ Ｐゴシック" pitchFamily="34" charset="-128"/>
              </a:rPr>
              <a:pPr algn="r"/>
              <a:t>20</a:t>
            </a:fld>
            <a:endParaRPr lang="de-DE" sz="1200">
              <a:ea typeface="ＭＳ Ｐゴシック" pitchFamily="34" charset="-128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1pPr>
            <a:lvl2pPr marL="710780" indent="-273377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2pPr>
            <a:lvl3pPr marL="1093508" indent="-218702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3pPr>
            <a:lvl4pPr marL="1530911" indent="-218702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4pPr>
            <a:lvl5pPr marL="1968315" indent="-218702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5pPr>
            <a:lvl6pPr marL="2405718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6pPr>
            <a:lvl7pPr marL="2843121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7pPr>
            <a:lvl8pPr marL="3280524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8pPr>
            <a:lvl9pPr marL="3717928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9pPr>
          </a:lstStyle>
          <a:p>
            <a:pPr eaLnBrk="1" hangingPunct="1"/>
            <a:fld id="{AE17AF84-4572-4A77-887E-392272845465}" type="slidenum">
              <a:rPr lang="de-DE" smtClean="0">
                <a:latin typeface="Arial" charset="0"/>
              </a:rPr>
              <a:pPr eaLnBrk="1" hangingPunct="1"/>
              <a:t>21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1pPr>
            <a:lvl2pPr marL="710780" indent="-273377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2pPr>
            <a:lvl3pPr marL="1093508" indent="-218702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3pPr>
            <a:lvl4pPr marL="1530911" indent="-218702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4pPr>
            <a:lvl5pPr marL="1968315" indent="-218702" defTabSz="914294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5pPr>
            <a:lvl6pPr marL="2405718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6pPr>
            <a:lvl7pPr marL="2843121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7pPr>
            <a:lvl8pPr marL="3280524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8pPr>
            <a:lvl9pPr marL="3717928" indent="-218702" defTabSz="9142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9pPr>
          </a:lstStyle>
          <a:p>
            <a:pPr eaLnBrk="1" hangingPunct="1"/>
            <a:fld id="{708886C0-8F7F-4EC2-9BE2-22C0316C8C6A}" type="slidenum">
              <a:rPr lang="de-DE" smtClean="0">
                <a:latin typeface="Arial" charset="0"/>
              </a:rPr>
              <a:pPr eaLnBrk="1" hangingPunct="1"/>
              <a:t>26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3B7448-4CA9-4E99-9771-CB9162659658}" type="slidenum">
              <a:rPr lang="de-DE"/>
              <a:pPr eaLnBrk="1" hangingPunct="1"/>
              <a:t>31</a:t>
            </a:fld>
            <a:endParaRPr lang="de-DE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0A9A85E-A571-4960-A91D-444EF3515FE6}" type="slidenum">
              <a:rPr lang="de-DE" sz="1200">
                <a:ea typeface="ＭＳ Ｐゴシック" pitchFamily="34" charset="-128"/>
              </a:rPr>
              <a:pPr algn="r"/>
              <a:t>31</a:t>
            </a:fld>
            <a:endParaRPr lang="de-DE" sz="1200">
              <a:ea typeface="ＭＳ Ｐゴシック" pitchFamily="34" charset="-128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44525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143000" y="3200400"/>
            <a:ext cx="6445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81763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63718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400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6263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62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12244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11188" y="1412875"/>
            <a:ext cx="7848600" cy="47244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2036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48072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48434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2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4925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7063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7741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412875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5755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1438" y="6524625"/>
            <a:ext cx="8964612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717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4925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5955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922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4925" y="6524625"/>
            <a:ext cx="8964613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16175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71438" y="6524625"/>
            <a:ext cx="8964612" cy="3333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8828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nd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12875"/>
            <a:ext cx="784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53188"/>
            <a:ext cx="89646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24075" y="549275"/>
            <a:ext cx="3887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None/>
            </a:pPr>
            <a:endParaRPr lang="de-DE" sz="2400">
              <a:solidFill>
                <a:srgbClr val="006C3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defRPr sz="2400">
          <a:solidFill>
            <a:srgbClr val="006C3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rgbClr val="006600"/>
        </a:buClr>
        <a:buFont typeface="Times" pitchFamily="18" charset="0"/>
        <a:buChar char="•"/>
        <a:defRPr sz="2000">
          <a:solidFill>
            <a:srgbClr val="006C3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LMU CompatilFact" pitchFamily="2" charset="0"/>
        <a:buChar char="–"/>
        <a:defRPr>
          <a:solidFill>
            <a:srgbClr val="006C30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-"/>
        <a:defRPr sz="1600">
          <a:solidFill>
            <a:srgbClr val="006C30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rosius@ifkw.lmu.d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Lokale%20Einstellungen\Temp\c5-modell.bm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1"/>
          <p:cNvSpPr txBox="1">
            <a:spLocks noGrp="1" noChangeArrowheads="1"/>
          </p:cNvSpPr>
          <p:nvPr/>
        </p:nvSpPr>
        <p:spPr bwMode="auto">
          <a:xfrm>
            <a:off x="1187450" y="4868863"/>
            <a:ext cx="69342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900" dirty="0" smtClean="0">
                <a:solidFill>
                  <a:schemeClr val="bg2"/>
                </a:solidFill>
                <a:ea typeface="ＭＳ Ｐゴシック" pitchFamily="34" charset="-128"/>
              </a:rPr>
              <a:t>Prof. Dr. Hans-Bernd </a:t>
            </a:r>
            <a:r>
              <a:rPr lang="de-DE" sz="1900" dirty="0" err="1">
                <a:solidFill>
                  <a:schemeClr val="bg2"/>
                </a:solidFill>
                <a:ea typeface="ＭＳ Ｐゴシック" pitchFamily="34" charset="-128"/>
              </a:rPr>
              <a:t>Brosius</a:t>
            </a:r>
            <a:endParaRPr lang="de-DE" sz="1900" dirty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12875"/>
            <a:ext cx="7775575" cy="3095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200" b="1" dirty="0" smtClean="0"/>
              <a:t>Netzfunktionen – Netzgenerationen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Kommunikationsverhalten </a:t>
            </a:r>
            <a:r>
              <a:rPr lang="de-DE" sz="3200" b="1" dirty="0"/>
              <a:t>im Netz: Was bleibt, was ändert sich?</a:t>
            </a:r>
            <a:r>
              <a:rPr lang="de-DE" sz="3200" b="1" dirty="0" smtClean="0"/>
              <a:t> </a:t>
            </a:r>
          </a:p>
        </p:txBody>
      </p:sp>
      <p:sp>
        <p:nvSpPr>
          <p:cNvPr id="14340" name="Rectangle 61"/>
          <p:cNvSpPr txBox="1">
            <a:spLocks noGrp="1" noChangeArrowheads="1"/>
          </p:cNvSpPr>
          <p:nvPr/>
        </p:nvSpPr>
        <p:spPr bwMode="auto">
          <a:xfrm>
            <a:off x="1116013" y="5229225"/>
            <a:ext cx="6934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900" dirty="0" smtClean="0">
                <a:solidFill>
                  <a:schemeClr val="bg2"/>
                </a:solidFill>
                <a:ea typeface="ＭＳ Ｐゴシック" pitchFamily="34" charset="-128"/>
              </a:rPr>
              <a:t>Münchner Kreis</a:t>
            </a:r>
            <a:endParaRPr lang="de-DE" sz="1900" dirty="0">
              <a:solidFill>
                <a:schemeClr val="bg2"/>
              </a:solidFill>
              <a:ea typeface="ＭＳ Ｐゴシック" pitchFamily="34" charset="-128"/>
            </a:endParaRPr>
          </a:p>
          <a:p>
            <a:pPr algn="ctr"/>
            <a:r>
              <a:rPr lang="de-DE" sz="1900" dirty="0" smtClean="0">
                <a:solidFill>
                  <a:schemeClr val="bg2"/>
                </a:solidFill>
                <a:ea typeface="ＭＳ Ｐゴシック" pitchFamily="34" charset="-128"/>
              </a:rPr>
              <a:t>10. </a:t>
            </a:r>
            <a:r>
              <a:rPr lang="de-DE" sz="1900" dirty="0">
                <a:solidFill>
                  <a:schemeClr val="bg2"/>
                </a:solidFill>
                <a:ea typeface="ＭＳ Ｐゴシック" pitchFamily="34" charset="-128"/>
              </a:rPr>
              <a:t>Oktober </a:t>
            </a:r>
            <a:r>
              <a:rPr lang="de-DE" sz="1900" dirty="0" smtClean="0">
                <a:solidFill>
                  <a:schemeClr val="bg2"/>
                </a:solidFill>
                <a:ea typeface="ＭＳ Ｐゴシック" pitchFamily="34" charset="-128"/>
              </a:rPr>
              <a:t>2012</a:t>
            </a:r>
            <a:endParaRPr lang="de-DE" sz="1900" dirty="0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682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10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2.2. Informations- und Kommunikationsverhalten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Persönliche Empfehlungen stärker</a:t>
            </a:r>
          </a:p>
          <a:p>
            <a:pPr marL="571500" indent="-571500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/>
              <a:t>Kommunikation wird beobachtbar: Klickzahlen, </a:t>
            </a:r>
            <a:r>
              <a:rPr lang="de-DE" b="1" dirty="0" smtClean="0"/>
              <a:t>Kommentare, Feedback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Einordnung von Informationen erleichtert</a:t>
            </a:r>
            <a:endParaRPr lang="de-DE" b="1" dirty="0"/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Thematische Vernetzung durch SNS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SNS liefern ZUSÄTZLICH Informationen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Fragen statt Suchen!</a:t>
            </a:r>
          </a:p>
          <a:p>
            <a:pPr marL="0" indent="0" eaLnBrk="1" hangingPunct="1">
              <a:tabLst>
                <a:tab pos="6951663" algn="l"/>
              </a:tabLst>
            </a:pPr>
            <a:endParaRPr lang="de-DE" sz="3600" b="1" dirty="0" smtClean="0"/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83428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268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de-DE" dirty="0" smtClean="0"/>
              <a:t>Interpersonale Kommunikation und Massenkommunikation</a:t>
            </a:r>
          </a:p>
        </p:txBody>
      </p:sp>
      <p:graphicFrame>
        <p:nvGraphicFramePr>
          <p:cNvPr id="99502" name="Group 174"/>
          <p:cNvGraphicFramePr>
            <a:graphicFrameLocks noGrp="1"/>
          </p:cNvGraphicFramePr>
          <p:nvPr/>
        </p:nvGraphicFramePr>
        <p:xfrm>
          <a:off x="533400" y="2209800"/>
          <a:ext cx="8077200" cy="3733800"/>
        </p:xfrm>
        <a:graphic>
          <a:graphicData uri="http://schemas.openxmlformats.org/drawingml/2006/table">
            <a:tbl>
              <a:tblPr/>
              <a:tblGrid>
                <a:gridCol w="2667000"/>
                <a:gridCol w="2514600"/>
                <a:gridCol w="28956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Interpersonale Kommunikation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Massen-</a:t>
                      </a:r>
                      <a:b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kommunikation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Glaubwürdigkeit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meist hoch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variiert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Reichweite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gering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hoch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Rollentausch, Interaktion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jederzeit möglich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nicht möglich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Selektive Nutzung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kaum möglich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viele Möglichkeiten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Einbringen von Inhalten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nur in Ausnahmefällen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503" name="Text Box 186"/>
          <p:cNvSpPr txBox="1">
            <a:spLocks noChangeArrowheads="1"/>
          </p:cNvSpPr>
          <p:nvPr/>
        </p:nvSpPr>
        <p:spPr bwMode="auto">
          <a:xfrm>
            <a:off x="457200" y="6216650"/>
            <a:ext cx="708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/>
              <a:t>Ball-Rokeach &amp; Reardon 1988; Reardon &amp; Rogers 1988, Schorr 2000</a:t>
            </a:r>
          </a:p>
        </p:txBody>
      </p:sp>
    </p:spTree>
    <p:extLst>
      <p:ext uri="{BB962C8B-B14F-4D97-AF65-F5344CB8AC3E}">
        <p14:creationId xmlns:p14="http://schemas.microsoft.com/office/powerpoint/2010/main" val="2549816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96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de-DE" dirty="0" smtClean="0"/>
              <a:t>Interpersonal-öffentliche Kommunikation und individualisierte MK</a:t>
            </a:r>
          </a:p>
        </p:txBody>
      </p:sp>
      <p:graphicFrame>
        <p:nvGraphicFramePr>
          <p:cNvPr id="134280" name="Group 136"/>
          <p:cNvGraphicFramePr>
            <a:graphicFrameLocks noGrp="1"/>
          </p:cNvGraphicFramePr>
          <p:nvPr/>
        </p:nvGraphicFramePr>
        <p:xfrm>
          <a:off x="533400" y="2209800"/>
          <a:ext cx="8077200" cy="3945574"/>
        </p:xfrm>
        <a:graphic>
          <a:graphicData uri="http://schemas.openxmlformats.org/drawingml/2006/table">
            <a:tbl>
              <a:tblPr/>
              <a:tblGrid>
                <a:gridCol w="1676400"/>
                <a:gridCol w="1143000"/>
                <a:gridCol w="1752600"/>
                <a:gridCol w="2286000"/>
                <a:gridCol w="12192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ipK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interpersonal-öffentliche Kommunikation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individualisierte Massen-kommunikation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MK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Glaubwürdigkeit</a:t>
                      </a: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meist hoch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variiert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variiert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variiert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Reichweite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gering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variiert </a:t>
                      </a:r>
                      <a:b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(Longtail)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teils hoch </a:t>
                      </a:r>
                      <a:b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(Longtail)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hoch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Rollentausch, Interaktion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jederzeit möglich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jederzeit </a:t>
                      </a:r>
                      <a:b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bedingt </a:t>
                      </a:r>
                      <a:b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nicht 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Selektive Nutzung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kaum 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sehr viele </a:t>
                      </a:r>
                      <a:b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</a:b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Möglichkeiten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viele Möglichkeiten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Einbringen von Inhalten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möglich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indirekt (Aufmerksamkeits-lenkung)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Helvetica" charset="0"/>
                        </a:rPr>
                        <a:t>nur in Aus-nahmefällen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277" name="Text Box 186"/>
          <p:cNvSpPr txBox="1">
            <a:spLocks noChangeArrowheads="1"/>
          </p:cNvSpPr>
          <p:nvPr/>
        </p:nvSpPr>
        <p:spPr bwMode="auto">
          <a:xfrm>
            <a:off x="457200" y="6216650"/>
            <a:ext cx="708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dirty="0" smtClean="0">
                <a:solidFill>
                  <a:srgbClr val="777777"/>
                </a:solidFill>
              </a:rPr>
              <a:t>Haas, </a:t>
            </a:r>
            <a:r>
              <a:rPr lang="de-DE" sz="1600" dirty="0" err="1" smtClean="0">
                <a:solidFill>
                  <a:srgbClr val="777777"/>
                </a:solidFill>
              </a:rPr>
              <a:t>Brosius</a:t>
            </a:r>
            <a:r>
              <a:rPr lang="de-DE" sz="1600" dirty="0" smtClean="0">
                <a:solidFill>
                  <a:srgbClr val="777777"/>
                </a:solidFill>
              </a:rPr>
              <a:t> &amp; </a:t>
            </a:r>
            <a:r>
              <a:rPr lang="de-DE" sz="1600" dirty="0" err="1" smtClean="0">
                <a:solidFill>
                  <a:srgbClr val="777777"/>
                </a:solidFill>
              </a:rPr>
              <a:t>Keyling</a:t>
            </a:r>
            <a:r>
              <a:rPr lang="de-DE" sz="1600" dirty="0">
                <a:solidFill>
                  <a:srgbClr val="777777"/>
                </a:solidFill>
              </a:rPr>
              <a:t> </a:t>
            </a:r>
            <a:r>
              <a:rPr lang="de-DE" sz="1600" dirty="0" smtClean="0">
                <a:solidFill>
                  <a:srgbClr val="777777"/>
                </a:solidFill>
              </a:rPr>
              <a:t>(2010)</a:t>
            </a:r>
            <a:endParaRPr lang="de-DE" sz="16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15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13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3. Funktionale Perspektive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6244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14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 smtClean="0"/>
              <a:t>Medienansatz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Internet ersetzt Fernsehen????</a:t>
            </a:r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E-Book ersetzt Bücher ????</a:t>
            </a:r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Chat ersetzt Email????</a:t>
            </a:r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…..</a:t>
            </a:r>
          </a:p>
          <a:p>
            <a:pPr marL="0" indent="0" eaLnBrk="1" hangingPunct="1">
              <a:tabLst>
                <a:tab pos="6951663" algn="l"/>
              </a:tabLst>
            </a:pPr>
            <a:r>
              <a:rPr lang="de-DE" b="1" smtClean="0"/>
              <a:t>(Riepl, 1913)</a:t>
            </a: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endParaRPr lang="de-DE" sz="3600" b="1" dirty="0" smtClean="0"/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83428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189488" y="1672809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Tätigkeit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454184" y="1672809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Mediale Alternativen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221936" y="1672809"/>
            <a:ext cx="1944216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Kriterien der Selektion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133704" y="1672809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Funktion</a:t>
            </a:r>
            <a:endParaRPr lang="de-DE" dirty="0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80781"/>
              </p:ext>
            </p:extLst>
          </p:nvPr>
        </p:nvGraphicFramePr>
        <p:xfrm>
          <a:off x="2165311" y="2464897"/>
          <a:ext cx="1768593" cy="293634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768593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Entspannung (fiktional)</a:t>
                      </a:r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Information</a:t>
                      </a:r>
                      <a:endParaRPr lang="de-DE" dirty="0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Unterhaltung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Anschluss-kommunikation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…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53498"/>
              </p:ext>
            </p:extLst>
          </p:nvPr>
        </p:nvGraphicFramePr>
        <p:xfrm>
          <a:off x="221095" y="2464897"/>
          <a:ext cx="1768593" cy="175258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768593"/>
              </a:tblGrid>
              <a:tr h="64846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Lesen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Fernsehen</a:t>
                      </a:r>
                      <a:endParaRPr lang="de-D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Gerade Verbindung mit Pfeil 19"/>
          <p:cNvCxnSpPr/>
          <p:nvPr/>
        </p:nvCxnSpPr>
        <p:spPr>
          <a:xfrm>
            <a:off x="1413624" y="2824937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413624" y="2824937"/>
            <a:ext cx="720080" cy="82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1413624" y="2824937"/>
            <a:ext cx="720080" cy="46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chtungspfeil 29"/>
          <p:cNvSpPr/>
          <p:nvPr/>
        </p:nvSpPr>
        <p:spPr>
          <a:xfrm>
            <a:off x="4245185" y="3054960"/>
            <a:ext cx="1944216" cy="151216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Kosten</a:t>
            </a:r>
          </a:p>
          <a:p>
            <a:r>
              <a:rPr lang="de-DE" dirty="0">
                <a:solidFill>
                  <a:schemeClr val="tx1"/>
                </a:solidFill>
              </a:rPr>
              <a:t>Zeit</a:t>
            </a:r>
          </a:p>
          <a:p>
            <a:r>
              <a:rPr lang="de-DE" dirty="0">
                <a:solidFill>
                  <a:schemeClr val="tx1"/>
                </a:solidFill>
              </a:rPr>
              <a:t>Ort</a:t>
            </a:r>
          </a:p>
          <a:p>
            <a:r>
              <a:rPr lang="de-DE" dirty="0" err="1">
                <a:solidFill>
                  <a:schemeClr val="tx1"/>
                </a:solidFill>
              </a:rPr>
              <a:t>Usability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…</a:t>
            </a: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33360"/>
              </p:ext>
            </p:extLst>
          </p:nvPr>
        </p:nvGraphicFramePr>
        <p:xfrm>
          <a:off x="6526192" y="2464897"/>
          <a:ext cx="1768593" cy="281442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768593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Tablets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smtClean="0"/>
                        <a:t>(z. B. </a:t>
                      </a:r>
                      <a:r>
                        <a:rPr lang="de-DE" sz="1400" baseline="0" dirty="0" err="1" smtClean="0"/>
                        <a:t>iPad</a:t>
                      </a:r>
                      <a:r>
                        <a:rPr lang="de-DE" sz="1400" baseline="0" dirty="0" smtClean="0"/>
                        <a:t>)</a:t>
                      </a:r>
                      <a:endParaRPr lang="de-DE" sz="1400" dirty="0"/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eReader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smtClean="0"/>
                        <a:t>(z. B. </a:t>
                      </a:r>
                      <a:r>
                        <a:rPr lang="de-DE" sz="1400" baseline="0" dirty="0" err="1" smtClean="0"/>
                        <a:t>Kindle</a:t>
                      </a:r>
                      <a:r>
                        <a:rPr lang="de-DE" sz="1400" baseline="0" dirty="0" smtClean="0"/>
                        <a:t>)</a:t>
                      </a:r>
                      <a:endParaRPr lang="de-DE" sz="140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Desktop-PC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Handy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83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72816"/>
            <a:ext cx="90106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72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17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Aber….</a:t>
            </a:r>
          </a:p>
          <a:p>
            <a:pPr marL="0" indent="0" eaLnBrk="1" hangingPunct="1">
              <a:tabLst>
                <a:tab pos="6951663" algn="l"/>
              </a:tabLst>
            </a:pPr>
            <a:endParaRPr lang="de-DE" sz="3600" b="1" dirty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Manifeste vs. latente Funktionen</a:t>
            </a:r>
          </a:p>
          <a:p>
            <a:pPr marL="0" indent="0" eaLnBrk="1" hangingPunct="1">
              <a:tabLst>
                <a:tab pos="6951663" algn="l"/>
              </a:tabLst>
            </a:pPr>
            <a:endParaRPr lang="de-DE" sz="3600" b="1" dirty="0"/>
          </a:p>
          <a:p>
            <a:pPr marL="571500" indent="-571500" eaLnBrk="1" hangingPunct="1">
              <a:buFont typeface="Wingdings"/>
              <a:buChar char="à"/>
              <a:tabLst>
                <a:tab pos="6951663" algn="l"/>
              </a:tabLst>
            </a:pPr>
            <a:r>
              <a:rPr lang="de-DE" sz="3600" b="1" dirty="0" smtClean="0">
                <a:sym typeface="Wingdings" pitchFamily="2" charset="2"/>
              </a:rPr>
              <a:t>Der Regentanz der Hopi</a:t>
            </a:r>
          </a:p>
          <a:p>
            <a:pPr marL="571500" indent="-571500" eaLnBrk="1" hangingPunct="1">
              <a:buFont typeface="Wingdings"/>
              <a:buChar char="à"/>
              <a:tabLst>
                <a:tab pos="6951663" algn="l"/>
              </a:tabLst>
            </a:pPr>
            <a:r>
              <a:rPr lang="de-DE" sz="3600" b="1" dirty="0" smtClean="0">
                <a:sym typeface="Wingdings" pitchFamily="2" charset="2"/>
              </a:rPr>
              <a:t>Das rentnertaugliche Handy</a:t>
            </a:r>
            <a:endParaRPr lang="de-DE" sz="3600" b="1" dirty="0" smtClean="0"/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121425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18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/>
              <a:t>4</a:t>
            </a:r>
            <a:r>
              <a:rPr lang="de-DE" sz="3600" b="1" dirty="0" smtClean="0"/>
              <a:t>. Mediengenerationen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Generationen altern mit ihren Medien</a:t>
            </a:r>
          </a:p>
        </p:txBody>
      </p:sp>
    </p:spTree>
    <p:extLst>
      <p:ext uri="{BB962C8B-B14F-4D97-AF65-F5344CB8AC3E}">
        <p14:creationId xmlns:p14="http://schemas.microsoft.com/office/powerpoint/2010/main" val="220362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847850" y="2266950"/>
            <a:ext cx="1619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/>
              <a:t>Definierte Kanäle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847850" y="328453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/>
              <a:t>Definierte Themen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762375" y="2266950"/>
            <a:ext cx="1619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/>
              <a:t>Vermehrung der Kanäle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762375" y="328453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/>
              <a:t>Mehr definierte Themen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678488" y="2266950"/>
            <a:ext cx="1619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/>
              <a:t>Entgrenzung von Raum und Zeit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678488" y="328453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/>
              <a:t>Induktiv definierte Themen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1852613" y="4292600"/>
            <a:ext cx="1619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/>
              <a:t>Prestige-Journalismus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3762375" y="4292600"/>
            <a:ext cx="1619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/>
              <a:t>Service-Journalismus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5678488" y="428783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/>
              <a:t>Jedermann-Journalismus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852613" y="5300663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 err="1"/>
              <a:t>Gatekeeping</a:t>
            </a:r>
            <a:r>
              <a:rPr lang="de-DE" sz="1200" dirty="0"/>
              <a:t> gemeinwohlorientiert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3762375" y="5300663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dirty="0" err="1"/>
              <a:t>Gatekeeping</a:t>
            </a:r>
            <a:r>
              <a:rPr lang="de-DE" sz="1200" dirty="0"/>
              <a:t> zielgruppenorientiert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5678488" y="5295900"/>
            <a:ext cx="161925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/>
              <a:t>Gatekeeping publikumsorientiert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7596188" y="2779713"/>
            <a:ext cx="13604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/>
              <a:t>Individuelle Probleme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1843088" y="125888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/>
              <a:t>Pressedominiert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3757613" y="125888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/>
              <a:t>Fernsehdominiert</a:t>
            </a: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5673725" y="1258888"/>
            <a:ext cx="161925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 b="1"/>
              <a:t>Internet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2051050" y="333375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/>
              <a:t>Strukturwandel </a:t>
            </a:r>
            <a:br>
              <a:rPr lang="de-DE" sz="2000" b="1"/>
            </a:br>
            <a:r>
              <a:rPr lang="de-DE" sz="2000" b="1"/>
              <a:t>der Öffentlichkeit</a:t>
            </a: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3468688" y="2636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>
            <a:off x="3468688" y="36925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>
            <a:off x="3468688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3468688" y="4695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>
            <a:off x="3468688" y="56991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5394325" y="2636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5394325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6" name="Line 26"/>
          <p:cNvSpPr>
            <a:spLocks noChangeShapeType="1"/>
          </p:cNvSpPr>
          <p:nvPr/>
        </p:nvSpPr>
        <p:spPr bwMode="auto">
          <a:xfrm>
            <a:off x="5394325" y="4695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>
            <a:off x="5394325" y="56991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>
            <a:off x="5394325" y="36877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188913" y="2779713"/>
            <a:ext cx="13589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200"/>
              <a:t>Gesellschaftliche Probleme</a:t>
            </a:r>
          </a:p>
        </p:txBody>
      </p:sp>
      <p:sp>
        <p:nvSpPr>
          <p:cNvPr id="163870" name="AutoShape 30"/>
          <p:cNvSpPr>
            <a:spLocks noChangeArrowheads="1"/>
          </p:cNvSpPr>
          <p:nvPr/>
        </p:nvSpPr>
        <p:spPr bwMode="auto">
          <a:xfrm>
            <a:off x="1547813" y="3467100"/>
            <a:ext cx="287337" cy="431800"/>
          </a:xfrm>
          <a:prstGeom prst="rightArrow">
            <a:avLst>
              <a:gd name="adj1" fmla="val 50000"/>
              <a:gd name="adj2" fmla="val 486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71" name="AutoShape 31"/>
          <p:cNvSpPr>
            <a:spLocks noChangeArrowheads="1"/>
          </p:cNvSpPr>
          <p:nvPr/>
        </p:nvSpPr>
        <p:spPr bwMode="auto">
          <a:xfrm rot="10800000">
            <a:off x="7308850" y="3467100"/>
            <a:ext cx="287338" cy="431800"/>
          </a:xfrm>
          <a:prstGeom prst="rightArrow">
            <a:avLst>
              <a:gd name="adj1" fmla="val 50000"/>
              <a:gd name="adj2" fmla="val 486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405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mtClean="0"/>
              <a:t>Inhaltsübersicht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dirty="0" smtClean="0"/>
              <a:t>Agenda…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Faszination Internet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Muster und Formen der Komm. 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Funktionale Perspektive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Mediengenerationen</a:t>
            </a:r>
          </a:p>
        </p:txBody>
      </p:sp>
    </p:spTree>
    <p:extLst>
      <p:ext uri="{BB962C8B-B14F-4D97-AF65-F5344CB8AC3E}">
        <p14:creationId xmlns:p14="http://schemas.microsoft.com/office/powerpoint/2010/main" val="36244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2_Kohorten_Zeitungslektü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84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ihandform 62"/>
          <p:cNvSpPr/>
          <p:nvPr/>
        </p:nvSpPr>
        <p:spPr>
          <a:xfrm>
            <a:off x="5465763" y="2362200"/>
            <a:ext cx="174625" cy="2289175"/>
          </a:xfrm>
          <a:custGeom>
            <a:avLst/>
            <a:gdLst>
              <a:gd name="connsiteX0" fmla="*/ 0 w 174625"/>
              <a:gd name="connsiteY0" fmla="*/ 0 h 2289175"/>
              <a:gd name="connsiteX1" fmla="*/ 0 w 174625"/>
              <a:gd name="connsiteY1" fmla="*/ 2219325 h 2289175"/>
              <a:gd name="connsiteX2" fmla="*/ 174625 w 174625"/>
              <a:gd name="connsiteY2" fmla="*/ 2289175 h 22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25" h="2289175">
                <a:moveTo>
                  <a:pt x="0" y="0"/>
                </a:moveTo>
                <a:lnTo>
                  <a:pt x="0" y="2219325"/>
                </a:lnTo>
                <a:lnTo>
                  <a:pt x="174625" y="2289175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5" name="Freihandform 64"/>
          <p:cNvSpPr/>
          <p:nvPr/>
        </p:nvSpPr>
        <p:spPr>
          <a:xfrm>
            <a:off x="5973763" y="2441575"/>
            <a:ext cx="158750" cy="1847850"/>
          </a:xfrm>
          <a:custGeom>
            <a:avLst/>
            <a:gdLst>
              <a:gd name="connsiteX0" fmla="*/ 0 w 158750"/>
              <a:gd name="connsiteY0" fmla="*/ 1847850 h 1847850"/>
              <a:gd name="connsiteX1" fmla="*/ 0 w 158750"/>
              <a:gd name="connsiteY1" fmla="*/ 158750 h 1847850"/>
              <a:gd name="connsiteX2" fmla="*/ 158750 w 158750"/>
              <a:gd name="connsiteY2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1847850">
                <a:moveTo>
                  <a:pt x="0" y="1847850"/>
                </a:moveTo>
                <a:lnTo>
                  <a:pt x="0" y="158750"/>
                </a:lnTo>
                <a:lnTo>
                  <a:pt x="158750" y="0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itel 1"/>
          <p:cNvSpPr>
            <a:spLocks noGrp="1"/>
          </p:cNvSpPr>
          <p:nvPr>
            <p:ph type="title"/>
          </p:nvPr>
        </p:nvSpPr>
        <p:spPr>
          <a:xfrm>
            <a:off x="2152650" y="332656"/>
            <a:ext cx="8229600" cy="648072"/>
          </a:xfrm>
        </p:spPr>
        <p:txBody>
          <a:bodyPr/>
          <a:lstStyle/>
          <a:p>
            <a:r>
              <a:rPr lang="de-DE" dirty="0" smtClean="0"/>
              <a:t>Entwicklung der Fernseh-</a:t>
            </a:r>
            <a:br>
              <a:rPr lang="de-DE" dirty="0" smtClean="0"/>
            </a:br>
            <a:r>
              <a:rPr lang="de-DE" dirty="0" smtClean="0"/>
              <a:t>und Internetnutzung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81000" y="6524625"/>
            <a:ext cx="5414963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Dominik </a:t>
            </a:r>
            <a:r>
              <a:rPr lang="de-DE" dirty="0" err="1"/>
              <a:t>Leiner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93788" y="5713413"/>
            <a:ext cx="7439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+mn-lt"/>
                <a:cs typeface="+mn-cs"/>
              </a:rPr>
              <a:t>ARD/ZDF-Langzeitstudie Massenkommunikation</a:t>
            </a:r>
            <a:br>
              <a:rPr lang="de-DE" sz="1400" dirty="0">
                <a:latin typeface="+mn-lt"/>
                <a:cs typeface="+mn-cs"/>
              </a:rPr>
            </a:br>
            <a:r>
              <a:rPr lang="de-DE" sz="1400" dirty="0">
                <a:latin typeface="+mn-lt"/>
                <a:cs typeface="+mn-cs"/>
              </a:rPr>
              <a:t>Engel, B. &amp; Ridder, C.-M. (2010). Massenkommunikation 2010: Pressekonferenz 9. 9.2010.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023938" y="1527175"/>
            <a:ext cx="6788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latin typeface="+mj-lt"/>
                <a:cs typeface="+mn-cs"/>
              </a:rPr>
              <a:t>Mediennutzungsdauer bei den 14-29-Jährigen</a:t>
            </a:r>
          </a:p>
        </p:txBody>
      </p:sp>
      <p:grpSp>
        <p:nvGrpSpPr>
          <p:cNvPr id="16392" name="Gruppieren 27"/>
          <p:cNvGrpSpPr>
            <a:grpSpLocks/>
          </p:cNvGrpSpPr>
          <p:nvPr/>
        </p:nvGrpSpPr>
        <p:grpSpPr bwMode="auto">
          <a:xfrm>
            <a:off x="1584325" y="2411413"/>
            <a:ext cx="4968875" cy="2735262"/>
            <a:chOff x="1547664" y="2420888"/>
            <a:chExt cx="5256584" cy="2952328"/>
          </a:xfrm>
        </p:grpSpPr>
        <p:cxnSp>
          <p:nvCxnSpPr>
            <p:cNvPr id="6" name="Gerade Verbindung 5"/>
            <p:cNvCxnSpPr/>
            <p:nvPr/>
          </p:nvCxnSpPr>
          <p:spPr>
            <a:xfrm flipH="1">
              <a:off x="1619880" y="2420888"/>
              <a:ext cx="3359" cy="295232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1547664" y="2523697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1547664" y="2874960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547664" y="3227937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547664" y="3580914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1547664" y="3940746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547664" y="4298864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1547664" y="4646700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547664" y="5020239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1547664" y="5364649"/>
              <a:ext cx="5256584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1042988" y="2308225"/>
            <a:ext cx="612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200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42988" y="2944813"/>
            <a:ext cx="612775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150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42988" y="3613150"/>
            <a:ext cx="612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100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185863" y="4287838"/>
            <a:ext cx="469900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50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328738" y="4953000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0</a:t>
            </a:r>
          </a:p>
        </p:txBody>
      </p:sp>
      <p:sp>
        <p:nvSpPr>
          <p:cNvPr id="24" name="Freihandform 23"/>
          <p:cNvSpPr/>
          <p:nvPr/>
        </p:nvSpPr>
        <p:spPr>
          <a:xfrm>
            <a:off x="3057525" y="2794000"/>
            <a:ext cx="3206750" cy="555625"/>
          </a:xfrm>
          <a:custGeom>
            <a:avLst/>
            <a:gdLst>
              <a:gd name="connsiteX0" fmla="*/ 0 w 2076450"/>
              <a:gd name="connsiteY0" fmla="*/ 0 h 619125"/>
              <a:gd name="connsiteX1" fmla="*/ 509587 w 2076450"/>
              <a:gd name="connsiteY1" fmla="*/ 395287 h 619125"/>
              <a:gd name="connsiteX2" fmla="*/ 1028700 w 2076450"/>
              <a:gd name="connsiteY2" fmla="*/ 85725 h 619125"/>
              <a:gd name="connsiteX3" fmla="*/ 1562100 w 2076450"/>
              <a:gd name="connsiteY3" fmla="*/ 214312 h 619125"/>
              <a:gd name="connsiteX4" fmla="*/ 2076450 w 2076450"/>
              <a:gd name="connsiteY4" fmla="*/ 619125 h 619125"/>
              <a:gd name="connsiteX0" fmla="*/ 0 w 2071688"/>
              <a:gd name="connsiteY0" fmla="*/ 0 h 600075"/>
              <a:gd name="connsiteX1" fmla="*/ 504825 w 2071688"/>
              <a:gd name="connsiteY1" fmla="*/ 376237 h 600075"/>
              <a:gd name="connsiteX2" fmla="*/ 1023938 w 2071688"/>
              <a:gd name="connsiteY2" fmla="*/ 66675 h 600075"/>
              <a:gd name="connsiteX3" fmla="*/ 1557338 w 2071688"/>
              <a:gd name="connsiteY3" fmla="*/ 195262 h 600075"/>
              <a:gd name="connsiteX4" fmla="*/ 2071688 w 2071688"/>
              <a:gd name="connsiteY4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688" h="600075">
                <a:moveTo>
                  <a:pt x="0" y="0"/>
                </a:moveTo>
                <a:lnTo>
                  <a:pt x="504825" y="376237"/>
                </a:lnTo>
                <a:lnTo>
                  <a:pt x="1023938" y="66675"/>
                </a:lnTo>
                <a:lnTo>
                  <a:pt x="1557338" y="195262"/>
                </a:lnTo>
                <a:lnTo>
                  <a:pt x="2071688" y="600075"/>
                </a:lnTo>
              </a:path>
            </a:pathLst>
          </a:custGeom>
          <a:noFill/>
          <a:ln w="57150">
            <a:solidFill>
              <a:srgbClr val="FFE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3090863" y="2630488"/>
            <a:ext cx="3155950" cy="979487"/>
          </a:xfrm>
          <a:custGeom>
            <a:avLst/>
            <a:gdLst>
              <a:gd name="connsiteX0" fmla="*/ 0 w 2038350"/>
              <a:gd name="connsiteY0" fmla="*/ 1057275 h 1057275"/>
              <a:gd name="connsiteX1" fmla="*/ 481012 w 2038350"/>
              <a:gd name="connsiteY1" fmla="*/ 723900 h 1057275"/>
              <a:gd name="connsiteX2" fmla="*/ 1000125 w 2038350"/>
              <a:gd name="connsiteY2" fmla="*/ 133350 h 1057275"/>
              <a:gd name="connsiteX3" fmla="*/ 1504950 w 2038350"/>
              <a:gd name="connsiteY3" fmla="*/ 0 h 1057275"/>
              <a:gd name="connsiteX4" fmla="*/ 2038350 w 2038350"/>
              <a:gd name="connsiteY4" fmla="*/ 5619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350" h="1057275">
                <a:moveTo>
                  <a:pt x="0" y="1057275"/>
                </a:moveTo>
                <a:lnTo>
                  <a:pt x="481012" y="723900"/>
                </a:lnTo>
                <a:lnTo>
                  <a:pt x="1000125" y="133350"/>
                </a:lnTo>
                <a:lnTo>
                  <a:pt x="1504950" y="0"/>
                </a:lnTo>
                <a:lnTo>
                  <a:pt x="2038350" y="561975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3071813" y="3803650"/>
            <a:ext cx="3192462" cy="939800"/>
          </a:xfrm>
          <a:custGeom>
            <a:avLst/>
            <a:gdLst>
              <a:gd name="connsiteX0" fmla="*/ 0 w 2062162"/>
              <a:gd name="connsiteY0" fmla="*/ 981075 h 1014413"/>
              <a:gd name="connsiteX1" fmla="*/ 500062 w 2062162"/>
              <a:gd name="connsiteY1" fmla="*/ 1014413 h 1014413"/>
              <a:gd name="connsiteX2" fmla="*/ 1038225 w 2062162"/>
              <a:gd name="connsiteY2" fmla="*/ 371475 h 1014413"/>
              <a:gd name="connsiteX3" fmla="*/ 1538287 w 2062162"/>
              <a:gd name="connsiteY3" fmla="*/ 0 h 1014413"/>
              <a:gd name="connsiteX4" fmla="*/ 2062162 w 2062162"/>
              <a:gd name="connsiteY4" fmla="*/ 304800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162" h="1014413">
                <a:moveTo>
                  <a:pt x="0" y="981075"/>
                </a:moveTo>
                <a:lnTo>
                  <a:pt x="500062" y="1014413"/>
                </a:lnTo>
                <a:lnTo>
                  <a:pt x="1038225" y="371475"/>
                </a:lnTo>
                <a:lnTo>
                  <a:pt x="1538287" y="0"/>
                </a:lnTo>
                <a:lnTo>
                  <a:pt x="2062162" y="304800"/>
                </a:lnTo>
              </a:path>
            </a:pathLst>
          </a:custGeom>
          <a:noFill/>
          <a:ln w="57150">
            <a:solidFill>
              <a:srgbClr val="FF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4660900" y="3240088"/>
            <a:ext cx="1585913" cy="1565275"/>
          </a:xfrm>
          <a:custGeom>
            <a:avLst/>
            <a:gdLst>
              <a:gd name="connsiteX0" fmla="*/ 0 w 1042987"/>
              <a:gd name="connsiteY0" fmla="*/ 1690688 h 1690688"/>
              <a:gd name="connsiteX1" fmla="*/ 542925 w 1042987"/>
              <a:gd name="connsiteY1" fmla="*/ 895350 h 1690688"/>
              <a:gd name="connsiteX2" fmla="*/ 1042987 w 1042987"/>
              <a:gd name="connsiteY2" fmla="*/ 0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7" h="1690688">
                <a:moveTo>
                  <a:pt x="0" y="1690688"/>
                </a:moveTo>
                <a:lnTo>
                  <a:pt x="542925" y="895350"/>
                </a:lnTo>
                <a:lnTo>
                  <a:pt x="1042987" y="0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198688" y="2508250"/>
            <a:ext cx="8461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Radio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655763" y="3449638"/>
            <a:ext cx="13874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Fernsehen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747838" y="4473575"/>
            <a:ext cx="1303337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Tonträger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930400" y="4845050"/>
            <a:ext cx="1093788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Internet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663825" y="5146675"/>
            <a:ext cx="755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1990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465513" y="5146675"/>
            <a:ext cx="755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1995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064125" y="5146675"/>
            <a:ext cx="755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2005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284663" y="5146675"/>
            <a:ext cx="755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2000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5856288" y="5146675"/>
            <a:ext cx="755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2010</a:t>
            </a:r>
          </a:p>
        </p:txBody>
      </p:sp>
      <p:sp>
        <p:nvSpPr>
          <p:cNvPr id="46" name="Freihandform 45"/>
          <p:cNvSpPr/>
          <p:nvPr/>
        </p:nvSpPr>
        <p:spPr>
          <a:xfrm>
            <a:off x="3030538" y="4802188"/>
            <a:ext cx="1633537" cy="331787"/>
          </a:xfrm>
          <a:custGeom>
            <a:avLst/>
            <a:gdLst>
              <a:gd name="connsiteX0" fmla="*/ 0 w 1508125"/>
              <a:gd name="connsiteY0" fmla="*/ 358775 h 358775"/>
              <a:gd name="connsiteX1" fmla="*/ 822325 w 1508125"/>
              <a:gd name="connsiteY1" fmla="*/ 355600 h 358775"/>
              <a:gd name="connsiteX2" fmla="*/ 1508125 w 1508125"/>
              <a:gd name="connsiteY2" fmla="*/ 0 h 358775"/>
              <a:gd name="connsiteX3" fmla="*/ 1504950 w 1508125"/>
              <a:gd name="connsiteY3" fmla="*/ 3175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358775">
                <a:moveTo>
                  <a:pt x="0" y="358775"/>
                </a:moveTo>
                <a:lnTo>
                  <a:pt x="822325" y="355600"/>
                </a:lnTo>
                <a:lnTo>
                  <a:pt x="1508125" y="0"/>
                </a:lnTo>
                <a:lnTo>
                  <a:pt x="1504950" y="3175"/>
                </a:lnTo>
              </a:path>
            </a:pathLst>
          </a:cu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3803650" y="3243263"/>
            <a:ext cx="119063" cy="1095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608513" y="2698750"/>
            <a:ext cx="119062" cy="1095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5367338" y="2578100"/>
            <a:ext cx="119062" cy="1095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6183313" y="3092450"/>
            <a:ext cx="119062" cy="111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183313" y="3198813"/>
            <a:ext cx="119062" cy="1111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367338" y="4083050"/>
            <a:ext cx="119062" cy="1095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608513" y="4737100"/>
            <a:ext cx="119062" cy="1111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795713" y="5075238"/>
            <a:ext cx="119062" cy="1111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420" name="Picture 3" descr="I:\Daten\Web 2.0\Auswertung\Bildmaterial\Logo studiVZ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4510088"/>
            <a:ext cx="14001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4" descr="I:\Daten\Web 2.0\Auswertung\Bildmaterial\Logo Facebook.m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308225"/>
            <a:ext cx="1123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feld 63"/>
          <p:cNvSpPr txBox="1"/>
          <p:nvPr/>
        </p:nvSpPr>
        <p:spPr>
          <a:xfrm>
            <a:off x="5976938" y="2470150"/>
            <a:ext cx="1550987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  <a:cs typeface="+mn-cs"/>
              </a:rPr>
              <a:t>auf Deutsch</a:t>
            </a:r>
          </a:p>
        </p:txBody>
      </p:sp>
      <p:sp>
        <p:nvSpPr>
          <p:cNvPr id="66" name="Ellipse 65"/>
          <p:cNvSpPr/>
          <p:nvPr/>
        </p:nvSpPr>
        <p:spPr>
          <a:xfrm>
            <a:off x="3035300" y="3548063"/>
            <a:ext cx="119063" cy="111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2995613" y="5078413"/>
            <a:ext cx="119062" cy="1111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410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4561" r="8659" b="10634"/>
          <a:stretch>
            <a:fillRect/>
          </a:stretch>
        </p:blipFill>
        <p:spPr bwMode="auto">
          <a:xfrm>
            <a:off x="8270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613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endParaRPr lang="de-DE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4561" r="7927" b="8659"/>
          <a:stretch>
            <a:fillRect/>
          </a:stretch>
        </p:blipFill>
        <p:spPr bwMode="auto">
          <a:xfrm>
            <a:off x="684213" y="1052513"/>
            <a:ext cx="7991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29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910" y="404664"/>
            <a:ext cx="3941762" cy="457200"/>
          </a:xfrm>
        </p:spPr>
        <p:txBody>
          <a:bodyPr/>
          <a:lstStyle/>
          <a:p>
            <a:r>
              <a:rPr lang="en-US" dirty="0" err="1" smtClean="0"/>
              <a:t>Kommunikation</a:t>
            </a:r>
            <a:r>
              <a:rPr lang="en-US" dirty="0" smtClean="0"/>
              <a:t> der “</a:t>
            </a:r>
            <a:r>
              <a:rPr lang="en-US" dirty="0" err="1" smtClean="0"/>
              <a:t>NetKids</a:t>
            </a:r>
            <a:r>
              <a:rPr lang="en-US" dirty="0" smtClean="0"/>
              <a:t>”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5018088" cy="4724400"/>
          </a:xfrm>
        </p:spPr>
        <p:txBody>
          <a:bodyPr/>
          <a:lstStyle/>
          <a:p>
            <a:r>
              <a:rPr lang="en-US" b="1" dirty="0" err="1" smtClean="0"/>
              <a:t>Mediennutzung</a:t>
            </a:r>
            <a:endParaRPr lang="en-US" b="1" dirty="0" smtClean="0"/>
          </a:p>
          <a:p>
            <a:pPr>
              <a:buFontTx/>
              <a:buChar char="•"/>
            </a:pPr>
            <a:r>
              <a:rPr lang="en-US" sz="2000" dirty="0" smtClean="0"/>
              <a:t>SMS und instant messaging</a:t>
            </a:r>
          </a:p>
          <a:p>
            <a:pPr>
              <a:buFontTx/>
              <a:buChar char="•"/>
            </a:pPr>
            <a:r>
              <a:rPr lang="en-US" sz="2000" dirty="0" smtClean="0"/>
              <a:t>SNS</a:t>
            </a:r>
          </a:p>
          <a:p>
            <a:pPr>
              <a:buFontTx/>
              <a:buChar char="•"/>
            </a:pPr>
            <a:r>
              <a:rPr lang="en-US" sz="2000" dirty="0" smtClean="0"/>
              <a:t>E-mail </a:t>
            </a:r>
            <a:r>
              <a:rPr lang="en-US" sz="2000" dirty="0" err="1" smtClean="0"/>
              <a:t>nur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Erwachsenen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Online </a:t>
            </a:r>
            <a:r>
              <a:rPr lang="en-US" sz="2000" dirty="0" err="1" smtClean="0"/>
              <a:t>Spiele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b="1" dirty="0" err="1" smtClean="0"/>
              <a:t>Einstellungen</a:t>
            </a:r>
            <a:endParaRPr lang="en-US" b="1" dirty="0" smtClean="0"/>
          </a:p>
          <a:p>
            <a:pPr>
              <a:buFontTx/>
              <a:buChar char="•"/>
            </a:pPr>
            <a:r>
              <a:rPr lang="en-US" sz="2000" dirty="0" err="1" smtClean="0"/>
              <a:t>Steigender</a:t>
            </a:r>
            <a:r>
              <a:rPr lang="en-US" sz="2000" dirty="0" smtClean="0"/>
              <a:t> </a:t>
            </a:r>
            <a:r>
              <a:rPr lang="en-US" sz="2000" dirty="0" err="1" smtClean="0"/>
              <a:t>Bedarf</a:t>
            </a:r>
            <a:r>
              <a:rPr lang="en-US" sz="2000" dirty="0" smtClean="0"/>
              <a:t> an </a:t>
            </a:r>
            <a:r>
              <a:rPr lang="en-US" sz="2000" dirty="0" err="1" smtClean="0"/>
              <a:t>Kommunikation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err="1" smtClean="0"/>
              <a:t>Sofortige</a:t>
            </a:r>
            <a:r>
              <a:rPr lang="en-US" sz="2000" dirty="0" smtClean="0"/>
              <a:t> </a:t>
            </a:r>
            <a:r>
              <a:rPr lang="en-US" sz="2000" dirty="0" err="1" smtClean="0"/>
              <a:t>Übertragung</a:t>
            </a:r>
            <a:r>
              <a:rPr lang="en-US" sz="2000" dirty="0" smtClean="0"/>
              <a:t> und </a:t>
            </a:r>
            <a:r>
              <a:rPr lang="en-US" sz="2000" dirty="0" err="1" smtClean="0"/>
              <a:t>Antwort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err="1" smtClean="0"/>
              <a:t>Ubiquitäre</a:t>
            </a:r>
            <a:r>
              <a:rPr lang="en-US" sz="2000" dirty="0" smtClean="0"/>
              <a:t> </a:t>
            </a:r>
            <a:r>
              <a:rPr lang="en-US" sz="2000" dirty="0" err="1" smtClean="0"/>
              <a:t>Verfügbarkeit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err="1" smtClean="0"/>
              <a:t>Parallelnutzung</a:t>
            </a:r>
            <a:endParaRPr lang="en-US" sz="2000" dirty="0" smtClean="0"/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7596188" y="4579938"/>
            <a:ext cx="1306512" cy="1439862"/>
            <a:chOff x="3198" y="2969"/>
            <a:chExt cx="823" cy="1351"/>
          </a:xfrm>
        </p:grpSpPr>
        <p:sp>
          <p:nvSpPr>
            <p:cNvPr id="167941" name="Rectangle 5"/>
            <p:cNvSpPr>
              <a:spLocks noChangeArrowheads="1"/>
            </p:cNvSpPr>
            <p:nvPr/>
          </p:nvSpPr>
          <p:spPr bwMode="auto">
            <a:xfrm>
              <a:off x="3286" y="3505"/>
              <a:ext cx="11" cy="28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3290" y="3676"/>
              <a:ext cx="11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3" name="Rectangle 7"/>
            <p:cNvSpPr>
              <a:spLocks noChangeArrowheads="1"/>
            </p:cNvSpPr>
            <p:nvPr/>
          </p:nvSpPr>
          <p:spPr bwMode="auto">
            <a:xfrm>
              <a:off x="3198" y="3815"/>
              <a:ext cx="9" cy="30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4" name="Rectangle 8"/>
            <p:cNvSpPr>
              <a:spLocks noChangeArrowheads="1"/>
            </p:cNvSpPr>
            <p:nvPr/>
          </p:nvSpPr>
          <p:spPr bwMode="auto">
            <a:xfrm>
              <a:off x="3425" y="3808"/>
              <a:ext cx="11" cy="28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5" name="Rectangle 9"/>
            <p:cNvSpPr>
              <a:spLocks noChangeArrowheads="1"/>
            </p:cNvSpPr>
            <p:nvPr/>
          </p:nvSpPr>
          <p:spPr bwMode="auto">
            <a:xfrm>
              <a:off x="3297" y="3895"/>
              <a:ext cx="11" cy="30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6" name="Rectangle 10"/>
            <p:cNvSpPr>
              <a:spLocks noChangeArrowheads="1"/>
            </p:cNvSpPr>
            <p:nvPr/>
          </p:nvSpPr>
          <p:spPr bwMode="auto">
            <a:xfrm>
              <a:off x="4010" y="3538"/>
              <a:ext cx="11" cy="28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7" name="Rectangle 11"/>
            <p:cNvSpPr>
              <a:spLocks noChangeArrowheads="1"/>
            </p:cNvSpPr>
            <p:nvPr/>
          </p:nvSpPr>
          <p:spPr bwMode="auto">
            <a:xfrm>
              <a:off x="3967" y="3864"/>
              <a:ext cx="11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8" name="Rectangle 12"/>
            <p:cNvSpPr>
              <a:spLocks noChangeArrowheads="1"/>
            </p:cNvSpPr>
            <p:nvPr/>
          </p:nvSpPr>
          <p:spPr bwMode="auto">
            <a:xfrm>
              <a:off x="3881" y="3782"/>
              <a:ext cx="11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49" name="Rectangle 13"/>
            <p:cNvSpPr>
              <a:spLocks noChangeArrowheads="1"/>
            </p:cNvSpPr>
            <p:nvPr/>
          </p:nvSpPr>
          <p:spPr bwMode="auto">
            <a:xfrm>
              <a:off x="4010" y="3674"/>
              <a:ext cx="10" cy="30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0" name="Freeform 14"/>
            <p:cNvSpPr>
              <a:spLocks/>
            </p:cNvSpPr>
            <p:nvPr/>
          </p:nvSpPr>
          <p:spPr bwMode="auto">
            <a:xfrm>
              <a:off x="3489" y="3157"/>
              <a:ext cx="161" cy="214"/>
            </a:xfrm>
            <a:custGeom>
              <a:avLst/>
              <a:gdLst>
                <a:gd name="T0" fmla="*/ 0 w 161"/>
                <a:gd name="T1" fmla="*/ 192 h 214"/>
                <a:gd name="T2" fmla="*/ 0 w 161"/>
                <a:gd name="T3" fmla="*/ 192 h 214"/>
                <a:gd name="T4" fmla="*/ 18 w 161"/>
                <a:gd name="T5" fmla="*/ 167 h 214"/>
                <a:gd name="T6" fmla="*/ 31 w 161"/>
                <a:gd name="T7" fmla="*/ 145 h 214"/>
                <a:gd name="T8" fmla="*/ 35 w 161"/>
                <a:gd name="T9" fmla="*/ 134 h 214"/>
                <a:gd name="T10" fmla="*/ 37 w 161"/>
                <a:gd name="T11" fmla="*/ 127 h 214"/>
                <a:gd name="T12" fmla="*/ 37 w 161"/>
                <a:gd name="T13" fmla="*/ 127 h 214"/>
                <a:gd name="T14" fmla="*/ 37 w 161"/>
                <a:gd name="T15" fmla="*/ 115 h 214"/>
                <a:gd name="T16" fmla="*/ 39 w 161"/>
                <a:gd name="T17" fmla="*/ 101 h 214"/>
                <a:gd name="T18" fmla="*/ 44 w 161"/>
                <a:gd name="T19" fmla="*/ 80 h 214"/>
                <a:gd name="T20" fmla="*/ 53 w 161"/>
                <a:gd name="T21" fmla="*/ 59 h 214"/>
                <a:gd name="T22" fmla="*/ 64 w 161"/>
                <a:gd name="T23" fmla="*/ 40 h 214"/>
                <a:gd name="T24" fmla="*/ 73 w 161"/>
                <a:gd name="T25" fmla="*/ 26 h 214"/>
                <a:gd name="T26" fmla="*/ 82 w 161"/>
                <a:gd name="T27" fmla="*/ 14 h 214"/>
                <a:gd name="T28" fmla="*/ 92 w 161"/>
                <a:gd name="T29" fmla="*/ 4 h 214"/>
                <a:gd name="T30" fmla="*/ 92 w 161"/>
                <a:gd name="T31" fmla="*/ 4 h 214"/>
                <a:gd name="T32" fmla="*/ 121 w 161"/>
                <a:gd name="T33" fmla="*/ 0 h 214"/>
                <a:gd name="T34" fmla="*/ 143 w 161"/>
                <a:gd name="T35" fmla="*/ 0 h 214"/>
                <a:gd name="T36" fmla="*/ 159 w 161"/>
                <a:gd name="T37" fmla="*/ 0 h 214"/>
                <a:gd name="T38" fmla="*/ 159 w 161"/>
                <a:gd name="T39" fmla="*/ 0 h 214"/>
                <a:gd name="T40" fmla="*/ 161 w 161"/>
                <a:gd name="T41" fmla="*/ 0 h 214"/>
                <a:gd name="T42" fmla="*/ 161 w 161"/>
                <a:gd name="T43" fmla="*/ 2 h 214"/>
                <a:gd name="T44" fmla="*/ 159 w 161"/>
                <a:gd name="T45" fmla="*/ 12 h 214"/>
                <a:gd name="T46" fmla="*/ 150 w 161"/>
                <a:gd name="T47" fmla="*/ 40 h 214"/>
                <a:gd name="T48" fmla="*/ 137 w 161"/>
                <a:gd name="T49" fmla="*/ 70 h 214"/>
                <a:gd name="T50" fmla="*/ 126 w 161"/>
                <a:gd name="T51" fmla="*/ 91 h 214"/>
                <a:gd name="T52" fmla="*/ 126 w 161"/>
                <a:gd name="T53" fmla="*/ 91 h 214"/>
                <a:gd name="T54" fmla="*/ 124 w 161"/>
                <a:gd name="T55" fmla="*/ 96 h 214"/>
                <a:gd name="T56" fmla="*/ 124 w 161"/>
                <a:gd name="T57" fmla="*/ 96 h 214"/>
                <a:gd name="T58" fmla="*/ 134 w 161"/>
                <a:gd name="T59" fmla="*/ 91 h 214"/>
                <a:gd name="T60" fmla="*/ 143 w 161"/>
                <a:gd name="T61" fmla="*/ 87 h 214"/>
                <a:gd name="T62" fmla="*/ 146 w 161"/>
                <a:gd name="T63" fmla="*/ 84 h 214"/>
                <a:gd name="T64" fmla="*/ 148 w 161"/>
                <a:gd name="T65" fmla="*/ 87 h 214"/>
                <a:gd name="T66" fmla="*/ 148 w 161"/>
                <a:gd name="T67" fmla="*/ 87 h 214"/>
                <a:gd name="T68" fmla="*/ 143 w 161"/>
                <a:gd name="T69" fmla="*/ 96 h 214"/>
                <a:gd name="T70" fmla="*/ 130 w 161"/>
                <a:gd name="T71" fmla="*/ 115 h 214"/>
                <a:gd name="T72" fmla="*/ 114 w 161"/>
                <a:gd name="T73" fmla="*/ 131 h 214"/>
                <a:gd name="T74" fmla="*/ 106 w 161"/>
                <a:gd name="T75" fmla="*/ 136 h 214"/>
                <a:gd name="T76" fmla="*/ 99 w 161"/>
                <a:gd name="T77" fmla="*/ 141 h 214"/>
                <a:gd name="T78" fmla="*/ 99 w 161"/>
                <a:gd name="T79" fmla="*/ 141 h 214"/>
                <a:gd name="T80" fmla="*/ 92 w 161"/>
                <a:gd name="T81" fmla="*/ 145 h 214"/>
                <a:gd name="T82" fmla="*/ 84 w 161"/>
                <a:gd name="T83" fmla="*/ 150 h 214"/>
                <a:gd name="T84" fmla="*/ 73 w 161"/>
                <a:gd name="T85" fmla="*/ 164 h 214"/>
                <a:gd name="T86" fmla="*/ 60 w 161"/>
                <a:gd name="T87" fmla="*/ 183 h 214"/>
                <a:gd name="T88" fmla="*/ 42 w 161"/>
                <a:gd name="T89" fmla="*/ 211 h 214"/>
                <a:gd name="T90" fmla="*/ 42 w 161"/>
                <a:gd name="T91" fmla="*/ 211 h 214"/>
                <a:gd name="T92" fmla="*/ 37 w 161"/>
                <a:gd name="T93" fmla="*/ 214 h 214"/>
                <a:gd name="T94" fmla="*/ 24 w 161"/>
                <a:gd name="T95" fmla="*/ 211 h 214"/>
                <a:gd name="T96" fmla="*/ 17 w 161"/>
                <a:gd name="T97" fmla="*/ 209 h 214"/>
                <a:gd name="T98" fmla="*/ 9 w 161"/>
                <a:gd name="T99" fmla="*/ 207 h 214"/>
                <a:gd name="T100" fmla="*/ 4 w 161"/>
                <a:gd name="T101" fmla="*/ 202 h 214"/>
                <a:gd name="T102" fmla="*/ 0 w 161"/>
                <a:gd name="T103" fmla="*/ 192 h 214"/>
                <a:gd name="T104" fmla="*/ 0 w 161"/>
                <a:gd name="T105" fmla="*/ 19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214">
                  <a:moveTo>
                    <a:pt x="0" y="192"/>
                  </a:moveTo>
                  <a:lnTo>
                    <a:pt x="0" y="192"/>
                  </a:lnTo>
                  <a:lnTo>
                    <a:pt x="18" y="167"/>
                  </a:lnTo>
                  <a:lnTo>
                    <a:pt x="31" y="145"/>
                  </a:lnTo>
                  <a:lnTo>
                    <a:pt x="35" y="134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7" y="115"/>
                  </a:lnTo>
                  <a:lnTo>
                    <a:pt x="39" y="101"/>
                  </a:lnTo>
                  <a:lnTo>
                    <a:pt x="44" y="80"/>
                  </a:lnTo>
                  <a:lnTo>
                    <a:pt x="53" y="59"/>
                  </a:lnTo>
                  <a:lnTo>
                    <a:pt x="64" y="40"/>
                  </a:lnTo>
                  <a:lnTo>
                    <a:pt x="73" y="26"/>
                  </a:lnTo>
                  <a:lnTo>
                    <a:pt x="82" y="1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121" y="0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59" y="12"/>
                  </a:lnTo>
                  <a:lnTo>
                    <a:pt x="150" y="40"/>
                  </a:lnTo>
                  <a:lnTo>
                    <a:pt x="137" y="70"/>
                  </a:lnTo>
                  <a:lnTo>
                    <a:pt x="126" y="91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34" y="91"/>
                  </a:lnTo>
                  <a:lnTo>
                    <a:pt x="143" y="87"/>
                  </a:lnTo>
                  <a:lnTo>
                    <a:pt x="146" y="84"/>
                  </a:lnTo>
                  <a:lnTo>
                    <a:pt x="148" y="87"/>
                  </a:lnTo>
                  <a:lnTo>
                    <a:pt x="148" y="87"/>
                  </a:lnTo>
                  <a:lnTo>
                    <a:pt x="143" y="96"/>
                  </a:lnTo>
                  <a:lnTo>
                    <a:pt x="130" y="115"/>
                  </a:lnTo>
                  <a:lnTo>
                    <a:pt x="114" y="131"/>
                  </a:lnTo>
                  <a:lnTo>
                    <a:pt x="106" y="136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92" y="145"/>
                  </a:lnTo>
                  <a:lnTo>
                    <a:pt x="84" y="150"/>
                  </a:lnTo>
                  <a:lnTo>
                    <a:pt x="73" y="164"/>
                  </a:lnTo>
                  <a:lnTo>
                    <a:pt x="60" y="183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37" y="214"/>
                  </a:lnTo>
                  <a:lnTo>
                    <a:pt x="24" y="211"/>
                  </a:lnTo>
                  <a:lnTo>
                    <a:pt x="17" y="209"/>
                  </a:lnTo>
                  <a:lnTo>
                    <a:pt x="9" y="207"/>
                  </a:lnTo>
                  <a:lnTo>
                    <a:pt x="4" y="202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1" name="Freeform 15"/>
            <p:cNvSpPr>
              <a:spLocks/>
            </p:cNvSpPr>
            <p:nvPr/>
          </p:nvSpPr>
          <p:spPr bwMode="auto">
            <a:xfrm>
              <a:off x="3522" y="3150"/>
              <a:ext cx="82" cy="145"/>
            </a:xfrm>
            <a:custGeom>
              <a:avLst/>
              <a:gdLst>
                <a:gd name="T0" fmla="*/ 46 w 82"/>
                <a:gd name="T1" fmla="*/ 11 h 145"/>
                <a:gd name="T2" fmla="*/ 20 w 82"/>
                <a:gd name="T3" fmla="*/ 0 h 145"/>
                <a:gd name="T4" fmla="*/ 0 w 82"/>
                <a:gd name="T5" fmla="*/ 68 h 145"/>
                <a:gd name="T6" fmla="*/ 22 w 82"/>
                <a:gd name="T7" fmla="*/ 145 h 145"/>
                <a:gd name="T8" fmla="*/ 60 w 82"/>
                <a:gd name="T9" fmla="*/ 143 h 145"/>
                <a:gd name="T10" fmla="*/ 82 w 82"/>
                <a:gd name="T11" fmla="*/ 87 h 145"/>
                <a:gd name="T12" fmla="*/ 46 w 82"/>
                <a:gd name="T13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5">
                  <a:moveTo>
                    <a:pt x="46" y="11"/>
                  </a:moveTo>
                  <a:lnTo>
                    <a:pt x="20" y="0"/>
                  </a:lnTo>
                  <a:lnTo>
                    <a:pt x="0" y="68"/>
                  </a:lnTo>
                  <a:lnTo>
                    <a:pt x="22" y="145"/>
                  </a:lnTo>
                  <a:lnTo>
                    <a:pt x="60" y="143"/>
                  </a:lnTo>
                  <a:lnTo>
                    <a:pt x="82" y="87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89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2" name="Freeform 16"/>
            <p:cNvSpPr>
              <a:spLocks/>
            </p:cNvSpPr>
            <p:nvPr/>
          </p:nvSpPr>
          <p:spPr bwMode="auto">
            <a:xfrm>
              <a:off x="3535" y="3159"/>
              <a:ext cx="84" cy="141"/>
            </a:xfrm>
            <a:custGeom>
              <a:avLst/>
              <a:gdLst>
                <a:gd name="T0" fmla="*/ 47 w 84"/>
                <a:gd name="T1" fmla="*/ 14 h 141"/>
                <a:gd name="T2" fmla="*/ 18 w 84"/>
                <a:gd name="T3" fmla="*/ 0 h 141"/>
                <a:gd name="T4" fmla="*/ 0 w 84"/>
                <a:gd name="T5" fmla="*/ 61 h 141"/>
                <a:gd name="T6" fmla="*/ 24 w 84"/>
                <a:gd name="T7" fmla="*/ 141 h 141"/>
                <a:gd name="T8" fmla="*/ 62 w 84"/>
                <a:gd name="T9" fmla="*/ 139 h 141"/>
                <a:gd name="T10" fmla="*/ 84 w 84"/>
                <a:gd name="T11" fmla="*/ 82 h 141"/>
                <a:gd name="T12" fmla="*/ 47 w 84"/>
                <a:gd name="T13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41">
                  <a:moveTo>
                    <a:pt x="47" y="14"/>
                  </a:moveTo>
                  <a:lnTo>
                    <a:pt x="18" y="0"/>
                  </a:lnTo>
                  <a:lnTo>
                    <a:pt x="0" y="61"/>
                  </a:lnTo>
                  <a:lnTo>
                    <a:pt x="24" y="141"/>
                  </a:lnTo>
                  <a:lnTo>
                    <a:pt x="62" y="139"/>
                  </a:lnTo>
                  <a:lnTo>
                    <a:pt x="84" y="82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546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3" name="Freeform 17"/>
            <p:cNvSpPr>
              <a:spLocks/>
            </p:cNvSpPr>
            <p:nvPr/>
          </p:nvSpPr>
          <p:spPr bwMode="auto">
            <a:xfrm>
              <a:off x="3531" y="3220"/>
              <a:ext cx="29" cy="10"/>
            </a:xfrm>
            <a:custGeom>
              <a:avLst/>
              <a:gdLst>
                <a:gd name="T0" fmla="*/ 0 w 29"/>
                <a:gd name="T1" fmla="*/ 0 h 10"/>
                <a:gd name="T2" fmla="*/ 29 w 29"/>
                <a:gd name="T3" fmla="*/ 7 h 10"/>
                <a:gd name="T4" fmla="*/ 28 w 29"/>
                <a:gd name="T5" fmla="*/ 10 h 10"/>
                <a:gd name="T6" fmla="*/ 2 w 29"/>
                <a:gd name="T7" fmla="*/ 7 h 10"/>
                <a:gd name="T8" fmla="*/ 0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lnTo>
                    <a:pt x="29" y="7"/>
                  </a:lnTo>
                  <a:lnTo>
                    <a:pt x="28" y="10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4" name="Freeform 18"/>
            <p:cNvSpPr>
              <a:spLocks/>
            </p:cNvSpPr>
            <p:nvPr/>
          </p:nvSpPr>
          <p:spPr bwMode="auto">
            <a:xfrm>
              <a:off x="3553" y="3255"/>
              <a:ext cx="35" cy="45"/>
            </a:xfrm>
            <a:custGeom>
              <a:avLst/>
              <a:gdLst>
                <a:gd name="T0" fmla="*/ 20 w 35"/>
                <a:gd name="T1" fmla="*/ 0 h 45"/>
                <a:gd name="T2" fmla="*/ 20 w 35"/>
                <a:gd name="T3" fmla="*/ 0 h 45"/>
                <a:gd name="T4" fmla="*/ 18 w 35"/>
                <a:gd name="T5" fmla="*/ 3 h 45"/>
                <a:gd name="T6" fmla="*/ 11 w 35"/>
                <a:gd name="T7" fmla="*/ 10 h 45"/>
                <a:gd name="T8" fmla="*/ 7 w 35"/>
                <a:gd name="T9" fmla="*/ 15 h 45"/>
                <a:gd name="T10" fmla="*/ 4 w 35"/>
                <a:gd name="T11" fmla="*/ 24 h 45"/>
                <a:gd name="T12" fmla="*/ 2 w 35"/>
                <a:gd name="T13" fmla="*/ 33 h 45"/>
                <a:gd name="T14" fmla="*/ 0 w 35"/>
                <a:gd name="T15" fmla="*/ 45 h 45"/>
                <a:gd name="T16" fmla="*/ 15 w 35"/>
                <a:gd name="T17" fmla="*/ 45 h 45"/>
                <a:gd name="T18" fmla="*/ 31 w 35"/>
                <a:gd name="T19" fmla="*/ 45 h 45"/>
                <a:gd name="T20" fmla="*/ 35 w 35"/>
                <a:gd name="T21" fmla="*/ 10 h 45"/>
                <a:gd name="T22" fmla="*/ 20 w 35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5">
                  <a:moveTo>
                    <a:pt x="20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4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15" y="45"/>
                  </a:lnTo>
                  <a:lnTo>
                    <a:pt x="31" y="45"/>
                  </a:lnTo>
                  <a:lnTo>
                    <a:pt x="35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5" name="Freeform 19"/>
            <p:cNvSpPr>
              <a:spLocks/>
            </p:cNvSpPr>
            <p:nvPr/>
          </p:nvSpPr>
          <p:spPr bwMode="auto">
            <a:xfrm>
              <a:off x="3571" y="3211"/>
              <a:ext cx="55" cy="77"/>
            </a:xfrm>
            <a:custGeom>
              <a:avLst/>
              <a:gdLst>
                <a:gd name="T0" fmla="*/ 11 w 55"/>
                <a:gd name="T1" fmla="*/ 0 h 77"/>
                <a:gd name="T2" fmla="*/ 11 w 55"/>
                <a:gd name="T3" fmla="*/ 7 h 77"/>
                <a:gd name="T4" fmla="*/ 0 w 55"/>
                <a:gd name="T5" fmla="*/ 63 h 77"/>
                <a:gd name="T6" fmla="*/ 46 w 55"/>
                <a:gd name="T7" fmla="*/ 77 h 77"/>
                <a:gd name="T8" fmla="*/ 55 w 55"/>
                <a:gd name="T9" fmla="*/ 21 h 77"/>
                <a:gd name="T10" fmla="*/ 11 w 55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7">
                  <a:moveTo>
                    <a:pt x="11" y="0"/>
                  </a:moveTo>
                  <a:lnTo>
                    <a:pt x="11" y="7"/>
                  </a:lnTo>
                  <a:lnTo>
                    <a:pt x="0" y="63"/>
                  </a:lnTo>
                  <a:lnTo>
                    <a:pt x="46" y="77"/>
                  </a:lnTo>
                  <a:lnTo>
                    <a:pt x="55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9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6" name="Freeform 20"/>
            <p:cNvSpPr>
              <a:spLocks/>
            </p:cNvSpPr>
            <p:nvPr/>
          </p:nvSpPr>
          <p:spPr bwMode="auto">
            <a:xfrm>
              <a:off x="3273" y="3373"/>
              <a:ext cx="351" cy="400"/>
            </a:xfrm>
            <a:custGeom>
              <a:avLst/>
              <a:gdLst>
                <a:gd name="T0" fmla="*/ 351 w 351"/>
                <a:gd name="T1" fmla="*/ 0 h 400"/>
                <a:gd name="T2" fmla="*/ 351 w 351"/>
                <a:gd name="T3" fmla="*/ 0 h 400"/>
                <a:gd name="T4" fmla="*/ 340 w 351"/>
                <a:gd name="T5" fmla="*/ 5 h 400"/>
                <a:gd name="T6" fmla="*/ 313 w 351"/>
                <a:gd name="T7" fmla="*/ 14 h 400"/>
                <a:gd name="T8" fmla="*/ 298 w 351"/>
                <a:gd name="T9" fmla="*/ 21 h 400"/>
                <a:gd name="T10" fmla="*/ 284 w 351"/>
                <a:gd name="T11" fmla="*/ 28 h 400"/>
                <a:gd name="T12" fmla="*/ 271 w 351"/>
                <a:gd name="T13" fmla="*/ 40 h 400"/>
                <a:gd name="T14" fmla="*/ 267 w 351"/>
                <a:gd name="T15" fmla="*/ 45 h 400"/>
                <a:gd name="T16" fmla="*/ 264 w 351"/>
                <a:gd name="T17" fmla="*/ 52 h 400"/>
                <a:gd name="T18" fmla="*/ 264 w 351"/>
                <a:gd name="T19" fmla="*/ 52 h 400"/>
                <a:gd name="T20" fmla="*/ 258 w 351"/>
                <a:gd name="T21" fmla="*/ 59 h 400"/>
                <a:gd name="T22" fmla="*/ 253 w 351"/>
                <a:gd name="T23" fmla="*/ 68 h 400"/>
                <a:gd name="T24" fmla="*/ 233 w 351"/>
                <a:gd name="T25" fmla="*/ 89 h 400"/>
                <a:gd name="T26" fmla="*/ 205 w 351"/>
                <a:gd name="T27" fmla="*/ 110 h 400"/>
                <a:gd name="T28" fmla="*/ 176 w 351"/>
                <a:gd name="T29" fmla="*/ 132 h 400"/>
                <a:gd name="T30" fmla="*/ 143 w 351"/>
                <a:gd name="T31" fmla="*/ 153 h 400"/>
                <a:gd name="T32" fmla="*/ 112 w 351"/>
                <a:gd name="T33" fmla="*/ 169 h 400"/>
                <a:gd name="T34" fmla="*/ 81 w 351"/>
                <a:gd name="T35" fmla="*/ 186 h 400"/>
                <a:gd name="T36" fmla="*/ 53 w 351"/>
                <a:gd name="T37" fmla="*/ 195 h 400"/>
                <a:gd name="T38" fmla="*/ 53 w 351"/>
                <a:gd name="T39" fmla="*/ 195 h 400"/>
                <a:gd name="T40" fmla="*/ 48 w 351"/>
                <a:gd name="T41" fmla="*/ 205 h 400"/>
                <a:gd name="T42" fmla="*/ 31 w 351"/>
                <a:gd name="T43" fmla="*/ 226 h 400"/>
                <a:gd name="T44" fmla="*/ 22 w 351"/>
                <a:gd name="T45" fmla="*/ 240 h 400"/>
                <a:gd name="T46" fmla="*/ 13 w 351"/>
                <a:gd name="T47" fmla="*/ 256 h 400"/>
                <a:gd name="T48" fmla="*/ 8 w 351"/>
                <a:gd name="T49" fmla="*/ 273 h 400"/>
                <a:gd name="T50" fmla="*/ 4 w 351"/>
                <a:gd name="T51" fmla="*/ 289 h 400"/>
                <a:gd name="T52" fmla="*/ 4 w 351"/>
                <a:gd name="T53" fmla="*/ 289 h 400"/>
                <a:gd name="T54" fmla="*/ 2 w 351"/>
                <a:gd name="T55" fmla="*/ 308 h 400"/>
                <a:gd name="T56" fmla="*/ 0 w 351"/>
                <a:gd name="T57" fmla="*/ 327 h 400"/>
                <a:gd name="T58" fmla="*/ 2 w 351"/>
                <a:gd name="T59" fmla="*/ 348 h 400"/>
                <a:gd name="T60" fmla="*/ 8 w 351"/>
                <a:gd name="T61" fmla="*/ 367 h 400"/>
                <a:gd name="T62" fmla="*/ 15 w 351"/>
                <a:gd name="T63" fmla="*/ 381 h 400"/>
                <a:gd name="T64" fmla="*/ 19 w 351"/>
                <a:gd name="T65" fmla="*/ 388 h 400"/>
                <a:gd name="T66" fmla="*/ 24 w 351"/>
                <a:gd name="T67" fmla="*/ 393 h 400"/>
                <a:gd name="T68" fmla="*/ 31 w 351"/>
                <a:gd name="T69" fmla="*/ 397 h 400"/>
                <a:gd name="T70" fmla="*/ 39 w 351"/>
                <a:gd name="T71" fmla="*/ 400 h 400"/>
                <a:gd name="T72" fmla="*/ 46 w 351"/>
                <a:gd name="T73" fmla="*/ 400 h 400"/>
                <a:gd name="T74" fmla="*/ 55 w 351"/>
                <a:gd name="T75" fmla="*/ 400 h 400"/>
                <a:gd name="T76" fmla="*/ 55 w 351"/>
                <a:gd name="T77" fmla="*/ 400 h 400"/>
                <a:gd name="T78" fmla="*/ 81 w 351"/>
                <a:gd name="T79" fmla="*/ 390 h 400"/>
                <a:gd name="T80" fmla="*/ 112 w 351"/>
                <a:gd name="T81" fmla="*/ 374 h 400"/>
                <a:gd name="T82" fmla="*/ 147 w 351"/>
                <a:gd name="T83" fmla="*/ 353 h 400"/>
                <a:gd name="T84" fmla="*/ 183 w 351"/>
                <a:gd name="T85" fmla="*/ 329 h 400"/>
                <a:gd name="T86" fmla="*/ 249 w 351"/>
                <a:gd name="T87" fmla="*/ 284 h 400"/>
                <a:gd name="T88" fmla="*/ 284 w 351"/>
                <a:gd name="T89" fmla="*/ 263 h 400"/>
                <a:gd name="T90" fmla="*/ 284 w 351"/>
                <a:gd name="T91" fmla="*/ 263 h 400"/>
                <a:gd name="T92" fmla="*/ 287 w 351"/>
                <a:gd name="T93" fmla="*/ 259 h 400"/>
                <a:gd name="T94" fmla="*/ 291 w 351"/>
                <a:gd name="T95" fmla="*/ 249 h 400"/>
                <a:gd name="T96" fmla="*/ 300 w 351"/>
                <a:gd name="T97" fmla="*/ 219 h 400"/>
                <a:gd name="T98" fmla="*/ 311 w 351"/>
                <a:gd name="T99" fmla="*/ 176 h 400"/>
                <a:gd name="T100" fmla="*/ 324 w 351"/>
                <a:gd name="T101" fmla="*/ 129 h 400"/>
                <a:gd name="T102" fmla="*/ 342 w 351"/>
                <a:gd name="T103" fmla="*/ 40 h 400"/>
                <a:gd name="T104" fmla="*/ 351 w 351"/>
                <a:gd name="T105" fmla="*/ 0 h 400"/>
                <a:gd name="T106" fmla="*/ 351 w 351"/>
                <a:gd name="T10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400">
                  <a:moveTo>
                    <a:pt x="351" y="0"/>
                  </a:moveTo>
                  <a:lnTo>
                    <a:pt x="351" y="0"/>
                  </a:lnTo>
                  <a:lnTo>
                    <a:pt x="340" y="5"/>
                  </a:lnTo>
                  <a:lnTo>
                    <a:pt x="313" y="14"/>
                  </a:lnTo>
                  <a:lnTo>
                    <a:pt x="298" y="21"/>
                  </a:lnTo>
                  <a:lnTo>
                    <a:pt x="284" y="28"/>
                  </a:lnTo>
                  <a:lnTo>
                    <a:pt x="271" y="40"/>
                  </a:lnTo>
                  <a:lnTo>
                    <a:pt x="267" y="45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58" y="59"/>
                  </a:lnTo>
                  <a:lnTo>
                    <a:pt x="253" y="68"/>
                  </a:lnTo>
                  <a:lnTo>
                    <a:pt x="233" y="89"/>
                  </a:lnTo>
                  <a:lnTo>
                    <a:pt x="205" y="110"/>
                  </a:lnTo>
                  <a:lnTo>
                    <a:pt x="176" y="132"/>
                  </a:lnTo>
                  <a:lnTo>
                    <a:pt x="143" y="153"/>
                  </a:lnTo>
                  <a:lnTo>
                    <a:pt x="112" y="169"/>
                  </a:lnTo>
                  <a:lnTo>
                    <a:pt x="81" y="186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48" y="205"/>
                  </a:lnTo>
                  <a:lnTo>
                    <a:pt x="31" y="226"/>
                  </a:lnTo>
                  <a:lnTo>
                    <a:pt x="22" y="240"/>
                  </a:lnTo>
                  <a:lnTo>
                    <a:pt x="13" y="256"/>
                  </a:lnTo>
                  <a:lnTo>
                    <a:pt x="8" y="273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2" y="308"/>
                  </a:lnTo>
                  <a:lnTo>
                    <a:pt x="0" y="327"/>
                  </a:lnTo>
                  <a:lnTo>
                    <a:pt x="2" y="348"/>
                  </a:lnTo>
                  <a:lnTo>
                    <a:pt x="8" y="367"/>
                  </a:lnTo>
                  <a:lnTo>
                    <a:pt x="15" y="381"/>
                  </a:lnTo>
                  <a:lnTo>
                    <a:pt x="19" y="388"/>
                  </a:lnTo>
                  <a:lnTo>
                    <a:pt x="24" y="393"/>
                  </a:lnTo>
                  <a:lnTo>
                    <a:pt x="31" y="397"/>
                  </a:lnTo>
                  <a:lnTo>
                    <a:pt x="39" y="400"/>
                  </a:lnTo>
                  <a:lnTo>
                    <a:pt x="46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81" y="390"/>
                  </a:lnTo>
                  <a:lnTo>
                    <a:pt x="112" y="374"/>
                  </a:lnTo>
                  <a:lnTo>
                    <a:pt x="147" y="353"/>
                  </a:lnTo>
                  <a:lnTo>
                    <a:pt x="183" y="329"/>
                  </a:lnTo>
                  <a:lnTo>
                    <a:pt x="249" y="284"/>
                  </a:lnTo>
                  <a:lnTo>
                    <a:pt x="284" y="263"/>
                  </a:lnTo>
                  <a:lnTo>
                    <a:pt x="284" y="263"/>
                  </a:lnTo>
                  <a:lnTo>
                    <a:pt x="287" y="259"/>
                  </a:lnTo>
                  <a:lnTo>
                    <a:pt x="291" y="249"/>
                  </a:lnTo>
                  <a:lnTo>
                    <a:pt x="300" y="219"/>
                  </a:lnTo>
                  <a:lnTo>
                    <a:pt x="311" y="176"/>
                  </a:lnTo>
                  <a:lnTo>
                    <a:pt x="324" y="129"/>
                  </a:lnTo>
                  <a:lnTo>
                    <a:pt x="342" y="40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7" name="Freeform 21"/>
            <p:cNvSpPr>
              <a:spLocks/>
            </p:cNvSpPr>
            <p:nvPr/>
          </p:nvSpPr>
          <p:spPr bwMode="auto">
            <a:xfrm>
              <a:off x="3549" y="4083"/>
              <a:ext cx="319" cy="218"/>
            </a:xfrm>
            <a:custGeom>
              <a:avLst/>
              <a:gdLst>
                <a:gd name="T0" fmla="*/ 17 w 319"/>
                <a:gd name="T1" fmla="*/ 19 h 218"/>
                <a:gd name="T2" fmla="*/ 17 w 319"/>
                <a:gd name="T3" fmla="*/ 19 h 218"/>
                <a:gd name="T4" fmla="*/ 11 w 319"/>
                <a:gd name="T5" fmla="*/ 75 h 218"/>
                <a:gd name="T6" fmla="*/ 6 w 319"/>
                <a:gd name="T7" fmla="*/ 139 h 218"/>
                <a:gd name="T8" fmla="*/ 0 w 319"/>
                <a:gd name="T9" fmla="*/ 218 h 218"/>
                <a:gd name="T10" fmla="*/ 319 w 319"/>
                <a:gd name="T11" fmla="*/ 218 h 218"/>
                <a:gd name="T12" fmla="*/ 319 w 319"/>
                <a:gd name="T13" fmla="*/ 218 h 218"/>
                <a:gd name="T14" fmla="*/ 313 w 319"/>
                <a:gd name="T15" fmla="*/ 115 h 218"/>
                <a:gd name="T16" fmla="*/ 313 w 319"/>
                <a:gd name="T17" fmla="*/ 115 h 218"/>
                <a:gd name="T18" fmla="*/ 273 w 319"/>
                <a:gd name="T19" fmla="*/ 89 h 218"/>
                <a:gd name="T20" fmla="*/ 229 w 319"/>
                <a:gd name="T21" fmla="*/ 63 h 218"/>
                <a:gd name="T22" fmla="*/ 180 w 319"/>
                <a:gd name="T23" fmla="*/ 37 h 218"/>
                <a:gd name="T24" fmla="*/ 154 w 319"/>
                <a:gd name="T25" fmla="*/ 26 h 218"/>
                <a:gd name="T26" fmla="*/ 127 w 319"/>
                <a:gd name="T27" fmla="*/ 16 h 218"/>
                <a:gd name="T28" fmla="*/ 103 w 319"/>
                <a:gd name="T29" fmla="*/ 7 h 218"/>
                <a:gd name="T30" fmla="*/ 79 w 319"/>
                <a:gd name="T31" fmla="*/ 2 h 218"/>
                <a:gd name="T32" fmla="*/ 59 w 319"/>
                <a:gd name="T33" fmla="*/ 0 h 218"/>
                <a:gd name="T34" fmla="*/ 41 w 319"/>
                <a:gd name="T35" fmla="*/ 0 h 218"/>
                <a:gd name="T36" fmla="*/ 33 w 319"/>
                <a:gd name="T37" fmla="*/ 2 h 218"/>
                <a:gd name="T38" fmla="*/ 26 w 319"/>
                <a:gd name="T39" fmla="*/ 7 h 218"/>
                <a:gd name="T40" fmla="*/ 21 w 319"/>
                <a:gd name="T41" fmla="*/ 12 h 218"/>
                <a:gd name="T42" fmla="*/ 17 w 319"/>
                <a:gd name="T43" fmla="*/ 19 h 218"/>
                <a:gd name="T44" fmla="*/ 17 w 319"/>
                <a:gd name="T45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9" h="218">
                  <a:moveTo>
                    <a:pt x="17" y="19"/>
                  </a:moveTo>
                  <a:lnTo>
                    <a:pt x="17" y="19"/>
                  </a:lnTo>
                  <a:lnTo>
                    <a:pt x="11" y="75"/>
                  </a:lnTo>
                  <a:lnTo>
                    <a:pt x="6" y="139"/>
                  </a:lnTo>
                  <a:lnTo>
                    <a:pt x="0" y="218"/>
                  </a:lnTo>
                  <a:lnTo>
                    <a:pt x="319" y="218"/>
                  </a:lnTo>
                  <a:lnTo>
                    <a:pt x="319" y="218"/>
                  </a:lnTo>
                  <a:lnTo>
                    <a:pt x="313" y="115"/>
                  </a:lnTo>
                  <a:lnTo>
                    <a:pt x="313" y="115"/>
                  </a:lnTo>
                  <a:lnTo>
                    <a:pt x="273" y="89"/>
                  </a:lnTo>
                  <a:lnTo>
                    <a:pt x="229" y="63"/>
                  </a:lnTo>
                  <a:lnTo>
                    <a:pt x="180" y="37"/>
                  </a:lnTo>
                  <a:lnTo>
                    <a:pt x="154" y="26"/>
                  </a:lnTo>
                  <a:lnTo>
                    <a:pt x="127" y="16"/>
                  </a:lnTo>
                  <a:lnTo>
                    <a:pt x="103" y="7"/>
                  </a:lnTo>
                  <a:lnTo>
                    <a:pt x="79" y="2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8" name="Freeform 22"/>
            <p:cNvSpPr>
              <a:spLocks/>
            </p:cNvSpPr>
            <p:nvPr/>
          </p:nvSpPr>
          <p:spPr bwMode="auto">
            <a:xfrm>
              <a:off x="3782" y="3364"/>
              <a:ext cx="223" cy="712"/>
            </a:xfrm>
            <a:custGeom>
              <a:avLst/>
              <a:gdLst>
                <a:gd name="T0" fmla="*/ 0 w 223"/>
                <a:gd name="T1" fmla="*/ 0 h 712"/>
                <a:gd name="T2" fmla="*/ 0 w 223"/>
                <a:gd name="T3" fmla="*/ 0 h 712"/>
                <a:gd name="T4" fmla="*/ 27 w 223"/>
                <a:gd name="T5" fmla="*/ 4 h 712"/>
                <a:gd name="T6" fmla="*/ 53 w 223"/>
                <a:gd name="T7" fmla="*/ 11 h 712"/>
                <a:gd name="T8" fmla="*/ 84 w 223"/>
                <a:gd name="T9" fmla="*/ 23 h 712"/>
                <a:gd name="T10" fmla="*/ 100 w 223"/>
                <a:gd name="T11" fmla="*/ 30 h 712"/>
                <a:gd name="T12" fmla="*/ 115 w 223"/>
                <a:gd name="T13" fmla="*/ 40 h 712"/>
                <a:gd name="T14" fmla="*/ 130 w 223"/>
                <a:gd name="T15" fmla="*/ 51 h 712"/>
                <a:gd name="T16" fmla="*/ 142 w 223"/>
                <a:gd name="T17" fmla="*/ 65 h 712"/>
                <a:gd name="T18" fmla="*/ 153 w 223"/>
                <a:gd name="T19" fmla="*/ 80 h 712"/>
                <a:gd name="T20" fmla="*/ 161 w 223"/>
                <a:gd name="T21" fmla="*/ 96 h 712"/>
                <a:gd name="T22" fmla="*/ 166 w 223"/>
                <a:gd name="T23" fmla="*/ 115 h 712"/>
                <a:gd name="T24" fmla="*/ 168 w 223"/>
                <a:gd name="T25" fmla="*/ 136 h 712"/>
                <a:gd name="T26" fmla="*/ 168 w 223"/>
                <a:gd name="T27" fmla="*/ 136 h 712"/>
                <a:gd name="T28" fmla="*/ 170 w 223"/>
                <a:gd name="T29" fmla="*/ 181 h 712"/>
                <a:gd name="T30" fmla="*/ 175 w 223"/>
                <a:gd name="T31" fmla="*/ 235 h 712"/>
                <a:gd name="T32" fmla="*/ 192 w 223"/>
                <a:gd name="T33" fmla="*/ 369 h 712"/>
                <a:gd name="T34" fmla="*/ 210 w 223"/>
                <a:gd name="T35" fmla="*/ 514 h 712"/>
                <a:gd name="T36" fmla="*/ 217 w 223"/>
                <a:gd name="T37" fmla="*/ 585 h 712"/>
                <a:gd name="T38" fmla="*/ 223 w 223"/>
                <a:gd name="T39" fmla="*/ 651 h 712"/>
                <a:gd name="T40" fmla="*/ 223 w 223"/>
                <a:gd name="T41" fmla="*/ 651 h 712"/>
                <a:gd name="T42" fmla="*/ 216 w 223"/>
                <a:gd name="T43" fmla="*/ 670 h 712"/>
                <a:gd name="T44" fmla="*/ 207 w 223"/>
                <a:gd name="T45" fmla="*/ 686 h 712"/>
                <a:gd name="T46" fmla="*/ 196 w 223"/>
                <a:gd name="T47" fmla="*/ 700 h 712"/>
                <a:gd name="T48" fmla="*/ 190 w 223"/>
                <a:gd name="T49" fmla="*/ 707 h 712"/>
                <a:gd name="T50" fmla="*/ 183 w 223"/>
                <a:gd name="T51" fmla="*/ 712 h 712"/>
                <a:gd name="T52" fmla="*/ 175 w 223"/>
                <a:gd name="T53" fmla="*/ 712 h 712"/>
                <a:gd name="T54" fmla="*/ 168 w 223"/>
                <a:gd name="T55" fmla="*/ 712 h 712"/>
                <a:gd name="T56" fmla="*/ 161 w 223"/>
                <a:gd name="T57" fmla="*/ 707 h 712"/>
                <a:gd name="T58" fmla="*/ 153 w 223"/>
                <a:gd name="T59" fmla="*/ 698 h 712"/>
                <a:gd name="T60" fmla="*/ 146 w 223"/>
                <a:gd name="T61" fmla="*/ 684 h 712"/>
                <a:gd name="T62" fmla="*/ 137 w 223"/>
                <a:gd name="T63" fmla="*/ 662 h 712"/>
                <a:gd name="T64" fmla="*/ 137 w 223"/>
                <a:gd name="T65" fmla="*/ 662 h 712"/>
                <a:gd name="T66" fmla="*/ 121 w 223"/>
                <a:gd name="T67" fmla="*/ 611 h 712"/>
                <a:gd name="T68" fmla="*/ 100 w 223"/>
                <a:gd name="T69" fmla="*/ 540 h 712"/>
                <a:gd name="T70" fmla="*/ 64 w 223"/>
                <a:gd name="T71" fmla="*/ 411 h 712"/>
                <a:gd name="T72" fmla="*/ 64 w 223"/>
                <a:gd name="T73" fmla="*/ 411 h 712"/>
                <a:gd name="T74" fmla="*/ 60 w 223"/>
                <a:gd name="T75" fmla="*/ 385 h 712"/>
                <a:gd name="T76" fmla="*/ 57 w 223"/>
                <a:gd name="T77" fmla="*/ 357 h 712"/>
                <a:gd name="T78" fmla="*/ 55 w 223"/>
                <a:gd name="T79" fmla="*/ 305 h 712"/>
                <a:gd name="T80" fmla="*/ 53 w 223"/>
                <a:gd name="T81" fmla="*/ 256 h 712"/>
                <a:gd name="T82" fmla="*/ 51 w 223"/>
                <a:gd name="T83" fmla="*/ 237 h 712"/>
                <a:gd name="T84" fmla="*/ 47 w 223"/>
                <a:gd name="T85" fmla="*/ 221 h 712"/>
                <a:gd name="T86" fmla="*/ 47 w 223"/>
                <a:gd name="T87" fmla="*/ 221 h 712"/>
                <a:gd name="T88" fmla="*/ 29 w 223"/>
                <a:gd name="T89" fmla="*/ 169 h 712"/>
                <a:gd name="T90" fmla="*/ 16 w 223"/>
                <a:gd name="T91" fmla="*/ 124 h 712"/>
                <a:gd name="T92" fmla="*/ 7 w 223"/>
                <a:gd name="T93" fmla="*/ 87 h 712"/>
                <a:gd name="T94" fmla="*/ 2 w 223"/>
                <a:gd name="T95" fmla="*/ 56 h 712"/>
                <a:gd name="T96" fmla="*/ 0 w 223"/>
                <a:gd name="T97" fmla="*/ 30 h 712"/>
                <a:gd name="T98" fmla="*/ 0 w 223"/>
                <a:gd name="T99" fmla="*/ 14 h 712"/>
                <a:gd name="T100" fmla="*/ 0 w 223"/>
                <a:gd name="T101" fmla="*/ 0 h 712"/>
                <a:gd name="T102" fmla="*/ 0 w 223"/>
                <a:gd name="T103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712">
                  <a:moveTo>
                    <a:pt x="0" y="0"/>
                  </a:moveTo>
                  <a:lnTo>
                    <a:pt x="0" y="0"/>
                  </a:lnTo>
                  <a:lnTo>
                    <a:pt x="27" y="4"/>
                  </a:lnTo>
                  <a:lnTo>
                    <a:pt x="53" y="11"/>
                  </a:lnTo>
                  <a:lnTo>
                    <a:pt x="84" y="23"/>
                  </a:lnTo>
                  <a:lnTo>
                    <a:pt x="100" y="30"/>
                  </a:lnTo>
                  <a:lnTo>
                    <a:pt x="115" y="40"/>
                  </a:lnTo>
                  <a:lnTo>
                    <a:pt x="130" y="51"/>
                  </a:lnTo>
                  <a:lnTo>
                    <a:pt x="142" y="65"/>
                  </a:lnTo>
                  <a:lnTo>
                    <a:pt x="153" y="80"/>
                  </a:lnTo>
                  <a:lnTo>
                    <a:pt x="161" y="96"/>
                  </a:lnTo>
                  <a:lnTo>
                    <a:pt x="166" y="115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70" y="181"/>
                  </a:lnTo>
                  <a:lnTo>
                    <a:pt x="175" y="235"/>
                  </a:lnTo>
                  <a:lnTo>
                    <a:pt x="192" y="369"/>
                  </a:lnTo>
                  <a:lnTo>
                    <a:pt x="210" y="514"/>
                  </a:lnTo>
                  <a:lnTo>
                    <a:pt x="217" y="585"/>
                  </a:lnTo>
                  <a:lnTo>
                    <a:pt x="223" y="651"/>
                  </a:lnTo>
                  <a:lnTo>
                    <a:pt x="223" y="651"/>
                  </a:lnTo>
                  <a:lnTo>
                    <a:pt x="216" y="670"/>
                  </a:lnTo>
                  <a:lnTo>
                    <a:pt x="207" y="686"/>
                  </a:lnTo>
                  <a:lnTo>
                    <a:pt x="196" y="700"/>
                  </a:lnTo>
                  <a:lnTo>
                    <a:pt x="190" y="707"/>
                  </a:lnTo>
                  <a:lnTo>
                    <a:pt x="183" y="712"/>
                  </a:lnTo>
                  <a:lnTo>
                    <a:pt x="175" y="712"/>
                  </a:lnTo>
                  <a:lnTo>
                    <a:pt x="168" y="712"/>
                  </a:lnTo>
                  <a:lnTo>
                    <a:pt x="161" y="707"/>
                  </a:lnTo>
                  <a:lnTo>
                    <a:pt x="153" y="698"/>
                  </a:lnTo>
                  <a:lnTo>
                    <a:pt x="146" y="684"/>
                  </a:lnTo>
                  <a:lnTo>
                    <a:pt x="137" y="662"/>
                  </a:lnTo>
                  <a:lnTo>
                    <a:pt x="137" y="662"/>
                  </a:lnTo>
                  <a:lnTo>
                    <a:pt x="121" y="611"/>
                  </a:lnTo>
                  <a:lnTo>
                    <a:pt x="100" y="540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0" y="385"/>
                  </a:lnTo>
                  <a:lnTo>
                    <a:pt x="57" y="357"/>
                  </a:lnTo>
                  <a:lnTo>
                    <a:pt x="55" y="305"/>
                  </a:lnTo>
                  <a:lnTo>
                    <a:pt x="53" y="256"/>
                  </a:lnTo>
                  <a:lnTo>
                    <a:pt x="51" y="237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29" y="169"/>
                  </a:lnTo>
                  <a:lnTo>
                    <a:pt x="16" y="124"/>
                  </a:lnTo>
                  <a:lnTo>
                    <a:pt x="7" y="87"/>
                  </a:lnTo>
                  <a:lnTo>
                    <a:pt x="2" y="5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59" name="Freeform 23"/>
            <p:cNvSpPr>
              <a:spLocks/>
            </p:cNvSpPr>
            <p:nvPr/>
          </p:nvSpPr>
          <p:spPr bwMode="auto">
            <a:xfrm>
              <a:off x="3743" y="3500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0" name="Freeform 24"/>
            <p:cNvSpPr>
              <a:spLocks/>
            </p:cNvSpPr>
            <p:nvPr/>
          </p:nvSpPr>
          <p:spPr bwMode="auto">
            <a:xfrm>
              <a:off x="3632" y="3171"/>
              <a:ext cx="130" cy="242"/>
            </a:xfrm>
            <a:custGeom>
              <a:avLst/>
              <a:gdLst>
                <a:gd name="T0" fmla="*/ 113 w 130"/>
                <a:gd name="T1" fmla="*/ 0 h 242"/>
                <a:gd name="T2" fmla="*/ 113 w 130"/>
                <a:gd name="T3" fmla="*/ 0 h 242"/>
                <a:gd name="T4" fmla="*/ 111 w 130"/>
                <a:gd name="T5" fmla="*/ 12 h 242"/>
                <a:gd name="T6" fmla="*/ 111 w 130"/>
                <a:gd name="T7" fmla="*/ 23 h 242"/>
                <a:gd name="T8" fmla="*/ 111 w 130"/>
                <a:gd name="T9" fmla="*/ 42 h 242"/>
                <a:gd name="T10" fmla="*/ 111 w 130"/>
                <a:gd name="T11" fmla="*/ 66 h 242"/>
                <a:gd name="T12" fmla="*/ 115 w 130"/>
                <a:gd name="T13" fmla="*/ 92 h 242"/>
                <a:gd name="T14" fmla="*/ 121 w 130"/>
                <a:gd name="T15" fmla="*/ 122 h 242"/>
                <a:gd name="T16" fmla="*/ 130 w 130"/>
                <a:gd name="T17" fmla="*/ 155 h 242"/>
                <a:gd name="T18" fmla="*/ 27 w 130"/>
                <a:gd name="T19" fmla="*/ 242 h 242"/>
                <a:gd name="T20" fmla="*/ 27 w 130"/>
                <a:gd name="T21" fmla="*/ 242 h 242"/>
                <a:gd name="T22" fmla="*/ 25 w 130"/>
                <a:gd name="T23" fmla="*/ 230 h 242"/>
                <a:gd name="T24" fmla="*/ 22 w 130"/>
                <a:gd name="T25" fmla="*/ 204 h 242"/>
                <a:gd name="T26" fmla="*/ 14 w 130"/>
                <a:gd name="T27" fmla="*/ 171 h 242"/>
                <a:gd name="T28" fmla="*/ 9 w 130"/>
                <a:gd name="T29" fmla="*/ 153 h 242"/>
                <a:gd name="T30" fmla="*/ 2 w 130"/>
                <a:gd name="T31" fmla="*/ 134 h 242"/>
                <a:gd name="T32" fmla="*/ 2 w 130"/>
                <a:gd name="T33" fmla="*/ 134 h 242"/>
                <a:gd name="T34" fmla="*/ 0 w 130"/>
                <a:gd name="T35" fmla="*/ 124 h 242"/>
                <a:gd name="T36" fmla="*/ 2 w 130"/>
                <a:gd name="T37" fmla="*/ 115 h 242"/>
                <a:gd name="T38" fmla="*/ 5 w 130"/>
                <a:gd name="T39" fmla="*/ 103 h 242"/>
                <a:gd name="T40" fmla="*/ 11 w 130"/>
                <a:gd name="T41" fmla="*/ 94 h 242"/>
                <a:gd name="T42" fmla="*/ 20 w 130"/>
                <a:gd name="T43" fmla="*/ 82 h 242"/>
                <a:gd name="T44" fmla="*/ 29 w 130"/>
                <a:gd name="T45" fmla="*/ 70 h 242"/>
                <a:gd name="T46" fmla="*/ 51 w 130"/>
                <a:gd name="T47" fmla="*/ 49 h 242"/>
                <a:gd name="T48" fmla="*/ 73 w 130"/>
                <a:gd name="T49" fmla="*/ 30 h 242"/>
                <a:gd name="T50" fmla="*/ 93 w 130"/>
                <a:gd name="T51" fmla="*/ 14 h 242"/>
                <a:gd name="T52" fmla="*/ 113 w 130"/>
                <a:gd name="T53" fmla="*/ 0 h 242"/>
                <a:gd name="T54" fmla="*/ 113 w 130"/>
                <a:gd name="T5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242">
                  <a:moveTo>
                    <a:pt x="113" y="0"/>
                  </a:moveTo>
                  <a:lnTo>
                    <a:pt x="113" y="0"/>
                  </a:lnTo>
                  <a:lnTo>
                    <a:pt x="111" y="12"/>
                  </a:lnTo>
                  <a:lnTo>
                    <a:pt x="111" y="23"/>
                  </a:lnTo>
                  <a:lnTo>
                    <a:pt x="111" y="42"/>
                  </a:lnTo>
                  <a:lnTo>
                    <a:pt x="111" y="66"/>
                  </a:lnTo>
                  <a:lnTo>
                    <a:pt x="115" y="92"/>
                  </a:lnTo>
                  <a:lnTo>
                    <a:pt x="121" y="122"/>
                  </a:lnTo>
                  <a:lnTo>
                    <a:pt x="130" y="155"/>
                  </a:lnTo>
                  <a:lnTo>
                    <a:pt x="27" y="242"/>
                  </a:lnTo>
                  <a:lnTo>
                    <a:pt x="27" y="242"/>
                  </a:lnTo>
                  <a:lnTo>
                    <a:pt x="25" y="230"/>
                  </a:lnTo>
                  <a:lnTo>
                    <a:pt x="22" y="204"/>
                  </a:lnTo>
                  <a:lnTo>
                    <a:pt x="14" y="171"/>
                  </a:lnTo>
                  <a:lnTo>
                    <a:pt x="9" y="15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24"/>
                  </a:lnTo>
                  <a:lnTo>
                    <a:pt x="2" y="115"/>
                  </a:lnTo>
                  <a:lnTo>
                    <a:pt x="5" y="103"/>
                  </a:lnTo>
                  <a:lnTo>
                    <a:pt x="11" y="94"/>
                  </a:lnTo>
                  <a:lnTo>
                    <a:pt x="20" y="82"/>
                  </a:lnTo>
                  <a:lnTo>
                    <a:pt x="29" y="70"/>
                  </a:lnTo>
                  <a:lnTo>
                    <a:pt x="51" y="49"/>
                  </a:lnTo>
                  <a:lnTo>
                    <a:pt x="73" y="30"/>
                  </a:lnTo>
                  <a:lnTo>
                    <a:pt x="93" y="14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9A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1" name="Freeform 25"/>
            <p:cNvSpPr>
              <a:spLocks/>
            </p:cNvSpPr>
            <p:nvPr/>
          </p:nvSpPr>
          <p:spPr bwMode="auto">
            <a:xfrm>
              <a:off x="3540" y="2995"/>
              <a:ext cx="227" cy="326"/>
            </a:xfrm>
            <a:custGeom>
              <a:avLst/>
              <a:gdLst>
                <a:gd name="T0" fmla="*/ 44 w 227"/>
                <a:gd name="T1" fmla="*/ 23 h 326"/>
                <a:gd name="T2" fmla="*/ 33 w 227"/>
                <a:gd name="T3" fmla="*/ 30 h 326"/>
                <a:gd name="T4" fmla="*/ 22 w 227"/>
                <a:gd name="T5" fmla="*/ 47 h 326"/>
                <a:gd name="T6" fmla="*/ 15 w 227"/>
                <a:gd name="T7" fmla="*/ 77 h 326"/>
                <a:gd name="T8" fmla="*/ 13 w 227"/>
                <a:gd name="T9" fmla="*/ 96 h 326"/>
                <a:gd name="T10" fmla="*/ 17 w 227"/>
                <a:gd name="T11" fmla="*/ 148 h 326"/>
                <a:gd name="T12" fmla="*/ 15 w 227"/>
                <a:gd name="T13" fmla="*/ 171 h 326"/>
                <a:gd name="T14" fmla="*/ 4 w 227"/>
                <a:gd name="T15" fmla="*/ 192 h 326"/>
                <a:gd name="T16" fmla="*/ 0 w 227"/>
                <a:gd name="T17" fmla="*/ 197 h 326"/>
                <a:gd name="T18" fmla="*/ 2 w 227"/>
                <a:gd name="T19" fmla="*/ 204 h 326"/>
                <a:gd name="T20" fmla="*/ 6 w 227"/>
                <a:gd name="T21" fmla="*/ 206 h 326"/>
                <a:gd name="T22" fmla="*/ 19 w 227"/>
                <a:gd name="T23" fmla="*/ 213 h 326"/>
                <a:gd name="T24" fmla="*/ 19 w 227"/>
                <a:gd name="T25" fmla="*/ 228 h 326"/>
                <a:gd name="T26" fmla="*/ 17 w 227"/>
                <a:gd name="T27" fmla="*/ 242 h 326"/>
                <a:gd name="T28" fmla="*/ 22 w 227"/>
                <a:gd name="T29" fmla="*/ 249 h 326"/>
                <a:gd name="T30" fmla="*/ 20 w 227"/>
                <a:gd name="T31" fmla="*/ 258 h 326"/>
                <a:gd name="T32" fmla="*/ 24 w 227"/>
                <a:gd name="T33" fmla="*/ 265 h 326"/>
                <a:gd name="T34" fmla="*/ 30 w 227"/>
                <a:gd name="T35" fmla="*/ 277 h 326"/>
                <a:gd name="T36" fmla="*/ 30 w 227"/>
                <a:gd name="T37" fmla="*/ 284 h 326"/>
                <a:gd name="T38" fmla="*/ 26 w 227"/>
                <a:gd name="T39" fmla="*/ 300 h 326"/>
                <a:gd name="T40" fmla="*/ 26 w 227"/>
                <a:gd name="T41" fmla="*/ 310 h 326"/>
                <a:gd name="T42" fmla="*/ 31 w 227"/>
                <a:gd name="T43" fmla="*/ 322 h 326"/>
                <a:gd name="T44" fmla="*/ 35 w 227"/>
                <a:gd name="T45" fmla="*/ 324 h 326"/>
                <a:gd name="T46" fmla="*/ 55 w 227"/>
                <a:gd name="T47" fmla="*/ 326 h 326"/>
                <a:gd name="T48" fmla="*/ 97 w 227"/>
                <a:gd name="T49" fmla="*/ 312 h 326"/>
                <a:gd name="T50" fmla="*/ 145 w 227"/>
                <a:gd name="T51" fmla="*/ 289 h 326"/>
                <a:gd name="T52" fmla="*/ 181 w 227"/>
                <a:gd name="T53" fmla="*/ 253 h 326"/>
                <a:gd name="T54" fmla="*/ 196 w 227"/>
                <a:gd name="T55" fmla="*/ 235 h 326"/>
                <a:gd name="T56" fmla="*/ 218 w 227"/>
                <a:gd name="T57" fmla="*/ 190 h 326"/>
                <a:gd name="T58" fmla="*/ 227 w 227"/>
                <a:gd name="T59" fmla="*/ 143 h 326"/>
                <a:gd name="T60" fmla="*/ 225 w 227"/>
                <a:gd name="T61" fmla="*/ 103 h 326"/>
                <a:gd name="T62" fmla="*/ 216 w 227"/>
                <a:gd name="T63" fmla="*/ 77 h 326"/>
                <a:gd name="T64" fmla="*/ 211 w 227"/>
                <a:gd name="T65" fmla="*/ 63 h 326"/>
                <a:gd name="T66" fmla="*/ 196 w 227"/>
                <a:gd name="T67" fmla="*/ 40 h 326"/>
                <a:gd name="T68" fmla="*/ 174 w 227"/>
                <a:gd name="T69" fmla="*/ 23 h 326"/>
                <a:gd name="T70" fmla="*/ 148 w 227"/>
                <a:gd name="T71" fmla="*/ 9 h 326"/>
                <a:gd name="T72" fmla="*/ 97 w 227"/>
                <a:gd name="T73" fmla="*/ 0 h 326"/>
                <a:gd name="T74" fmla="*/ 64 w 227"/>
                <a:gd name="T75" fmla="*/ 7 h 326"/>
                <a:gd name="T76" fmla="*/ 48 w 227"/>
                <a:gd name="T77" fmla="*/ 16 h 326"/>
                <a:gd name="T78" fmla="*/ 44 w 227"/>
                <a:gd name="T79" fmla="*/ 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7" h="326">
                  <a:moveTo>
                    <a:pt x="44" y="23"/>
                  </a:moveTo>
                  <a:lnTo>
                    <a:pt x="44" y="23"/>
                  </a:lnTo>
                  <a:lnTo>
                    <a:pt x="39" y="25"/>
                  </a:lnTo>
                  <a:lnTo>
                    <a:pt x="33" y="30"/>
                  </a:lnTo>
                  <a:lnTo>
                    <a:pt x="28" y="37"/>
                  </a:lnTo>
                  <a:lnTo>
                    <a:pt x="22" y="47"/>
                  </a:lnTo>
                  <a:lnTo>
                    <a:pt x="17" y="61"/>
                  </a:lnTo>
                  <a:lnTo>
                    <a:pt x="15" y="77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5" y="122"/>
                  </a:lnTo>
                  <a:lnTo>
                    <a:pt x="17" y="148"/>
                  </a:lnTo>
                  <a:lnTo>
                    <a:pt x="17" y="159"/>
                  </a:lnTo>
                  <a:lnTo>
                    <a:pt x="15" y="171"/>
                  </a:lnTo>
                  <a:lnTo>
                    <a:pt x="11" y="183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15" y="209"/>
                  </a:lnTo>
                  <a:lnTo>
                    <a:pt x="19" y="213"/>
                  </a:lnTo>
                  <a:lnTo>
                    <a:pt x="19" y="218"/>
                  </a:lnTo>
                  <a:lnTo>
                    <a:pt x="19" y="228"/>
                  </a:lnTo>
                  <a:lnTo>
                    <a:pt x="19" y="228"/>
                  </a:lnTo>
                  <a:lnTo>
                    <a:pt x="17" y="242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0" y="253"/>
                  </a:lnTo>
                  <a:lnTo>
                    <a:pt x="20" y="258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8" y="272"/>
                  </a:lnTo>
                  <a:lnTo>
                    <a:pt x="30" y="277"/>
                  </a:lnTo>
                  <a:lnTo>
                    <a:pt x="30" y="277"/>
                  </a:lnTo>
                  <a:lnTo>
                    <a:pt x="30" y="284"/>
                  </a:lnTo>
                  <a:lnTo>
                    <a:pt x="30" y="291"/>
                  </a:lnTo>
                  <a:lnTo>
                    <a:pt x="26" y="300"/>
                  </a:lnTo>
                  <a:lnTo>
                    <a:pt x="26" y="305"/>
                  </a:lnTo>
                  <a:lnTo>
                    <a:pt x="26" y="310"/>
                  </a:lnTo>
                  <a:lnTo>
                    <a:pt x="28" y="315"/>
                  </a:lnTo>
                  <a:lnTo>
                    <a:pt x="31" y="322"/>
                  </a:lnTo>
                  <a:lnTo>
                    <a:pt x="31" y="322"/>
                  </a:lnTo>
                  <a:lnTo>
                    <a:pt x="35" y="324"/>
                  </a:lnTo>
                  <a:lnTo>
                    <a:pt x="41" y="326"/>
                  </a:lnTo>
                  <a:lnTo>
                    <a:pt x="55" y="326"/>
                  </a:lnTo>
                  <a:lnTo>
                    <a:pt x="75" y="322"/>
                  </a:lnTo>
                  <a:lnTo>
                    <a:pt x="97" y="312"/>
                  </a:lnTo>
                  <a:lnTo>
                    <a:pt x="121" y="303"/>
                  </a:lnTo>
                  <a:lnTo>
                    <a:pt x="145" y="289"/>
                  </a:lnTo>
                  <a:lnTo>
                    <a:pt x="165" y="272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96" y="235"/>
                  </a:lnTo>
                  <a:lnTo>
                    <a:pt x="207" y="213"/>
                  </a:lnTo>
                  <a:lnTo>
                    <a:pt x="218" y="190"/>
                  </a:lnTo>
                  <a:lnTo>
                    <a:pt x="223" y="166"/>
                  </a:lnTo>
                  <a:lnTo>
                    <a:pt x="227" y="143"/>
                  </a:lnTo>
                  <a:lnTo>
                    <a:pt x="227" y="117"/>
                  </a:lnTo>
                  <a:lnTo>
                    <a:pt x="225" y="103"/>
                  </a:lnTo>
                  <a:lnTo>
                    <a:pt x="222" y="91"/>
                  </a:lnTo>
                  <a:lnTo>
                    <a:pt x="216" y="77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03" y="51"/>
                  </a:lnTo>
                  <a:lnTo>
                    <a:pt x="196" y="40"/>
                  </a:lnTo>
                  <a:lnTo>
                    <a:pt x="185" y="30"/>
                  </a:lnTo>
                  <a:lnTo>
                    <a:pt x="174" y="23"/>
                  </a:lnTo>
                  <a:lnTo>
                    <a:pt x="161" y="16"/>
                  </a:lnTo>
                  <a:lnTo>
                    <a:pt x="148" y="9"/>
                  </a:lnTo>
                  <a:lnTo>
                    <a:pt x="123" y="2"/>
                  </a:lnTo>
                  <a:lnTo>
                    <a:pt x="97" y="0"/>
                  </a:lnTo>
                  <a:lnTo>
                    <a:pt x="73" y="2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8" y="16"/>
                  </a:lnTo>
                  <a:lnTo>
                    <a:pt x="44" y="23"/>
                  </a:lnTo>
                  <a:lnTo>
                    <a:pt x="44" y="23"/>
                  </a:lnTo>
                  <a:close/>
                </a:path>
              </a:pathLst>
            </a:custGeom>
            <a:solidFill>
              <a:srgbClr val="E9A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2" name="Freeform 26"/>
            <p:cNvSpPr>
              <a:spLocks/>
            </p:cNvSpPr>
            <p:nvPr/>
          </p:nvSpPr>
          <p:spPr bwMode="auto">
            <a:xfrm>
              <a:off x="3557" y="3234"/>
              <a:ext cx="29" cy="12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0 h 12"/>
                <a:gd name="T4" fmla="*/ 5 w 29"/>
                <a:gd name="T5" fmla="*/ 3 h 12"/>
                <a:gd name="T6" fmla="*/ 14 w 29"/>
                <a:gd name="T7" fmla="*/ 5 h 12"/>
                <a:gd name="T8" fmla="*/ 29 w 29"/>
                <a:gd name="T9" fmla="*/ 7 h 12"/>
                <a:gd name="T10" fmla="*/ 29 w 29"/>
                <a:gd name="T11" fmla="*/ 7 h 12"/>
                <a:gd name="T12" fmla="*/ 22 w 29"/>
                <a:gd name="T13" fmla="*/ 10 h 12"/>
                <a:gd name="T14" fmla="*/ 16 w 29"/>
                <a:gd name="T15" fmla="*/ 12 h 12"/>
                <a:gd name="T16" fmla="*/ 5 w 29"/>
                <a:gd name="T17" fmla="*/ 10 h 12"/>
                <a:gd name="T18" fmla="*/ 5 w 29"/>
                <a:gd name="T19" fmla="*/ 10 h 12"/>
                <a:gd name="T20" fmla="*/ 3 w 29"/>
                <a:gd name="T21" fmla="*/ 7 h 12"/>
                <a:gd name="T22" fmla="*/ 2 w 29"/>
                <a:gd name="T23" fmla="*/ 5 h 12"/>
                <a:gd name="T24" fmla="*/ 0 w 29"/>
                <a:gd name="T25" fmla="*/ 3 h 12"/>
                <a:gd name="T26" fmla="*/ 0 w 29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2" y="10"/>
                  </a:lnTo>
                  <a:lnTo>
                    <a:pt x="16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3" name="Freeform 27"/>
            <p:cNvSpPr>
              <a:spLocks/>
            </p:cNvSpPr>
            <p:nvPr/>
          </p:nvSpPr>
          <p:spPr bwMode="auto">
            <a:xfrm>
              <a:off x="3632" y="3225"/>
              <a:ext cx="73" cy="124"/>
            </a:xfrm>
            <a:custGeom>
              <a:avLst/>
              <a:gdLst>
                <a:gd name="T0" fmla="*/ 73 w 73"/>
                <a:gd name="T1" fmla="*/ 0 h 124"/>
                <a:gd name="T2" fmla="*/ 73 w 73"/>
                <a:gd name="T3" fmla="*/ 0 h 124"/>
                <a:gd name="T4" fmla="*/ 71 w 73"/>
                <a:gd name="T5" fmla="*/ 14 h 124"/>
                <a:gd name="T6" fmla="*/ 67 w 73"/>
                <a:gd name="T7" fmla="*/ 23 h 124"/>
                <a:gd name="T8" fmla="*/ 62 w 73"/>
                <a:gd name="T9" fmla="*/ 33 h 124"/>
                <a:gd name="T10" fmla="*/ 62 w 73"/>
                <a:gd name="T11" fmla="*/ 33 h 124"/>
                <a:gd name="T12" fmla="*/ 49 w 73"/>
                <a:gd name="T13" fmla="*/ 47 h 124"/>
                <a:gd name="T14" fmla="*/ 29 w 73"/>
                <a:gd name="T15" fmla="*/ 63 h 124"/>
                <a:gd name="T16" fmla="*/ 0 w 73"/>
                <a:gd name="T17" fmla="*/ 85 h 124"/>
                <a:gd name="T18" fmla="*/ 0 w 73"/>
                <a:gd name="T19" fmla="*/ 85 h 124"/>
                <a:gd name="T20" fmla="*/ 11 w 73"/>
                <a:gd name="T21" fmla="*/ 124 h 124"/>
                <a:gd name="T22" fmla="*/ 11 w 73"/>
                <a:gd name="T23" fmla="*/ 124 h 124"/>
                <a:gd name="T24" fmla="*/ 22 w 73"/>
                <a:gd name="T25" fmla="*/ 113 h 124"/>
                <a:gd name="T26" fmla="*/ 33 w 73"/>
                <a:gd name="T27" fmla="*/ 101 h 124"/>
                <a:gd name="T28" fmla="*/ 44 w 73"/>
                <a:gd name="T29" fmla="*/ 85 h 124"/>
                <a:gd name="T30" fmla="*/ 55 w 73"/>
                <a:gd name="T31" fmla="*/ 66 h 124"/>
                <a:gd name="T32" fmla="*/ 66 w 73"/>
                <a:gd name="T33" fmla="*/ 45 h 124"/>
                <a:gd name="T34" fmla="*/ 69 w 73"/>
                <a:gd name="T35" fmla="*/ 35 h 124"/>
                <a:gd name="T36" fmla="*/ 71 w 73"/>
                <a:gd name="T37" fmla="*/ 23 h 124"/>
                <a:gd name="T38" fmla="*/ 73 w 73"/>
                <a:gd name="T39" fmla="*/ 12 h 124"/>
                <a:gd name="T40" fmla="*/ 73 w 73"/>
                <a:gd name="T41" fmla="*/ 0 h 124"/>
                <a:gd name="T42" fmla="*/ 73 w 73"/>
                <a:gd name="T4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4">
                  <a:moveTo>
                    <a:pt x="73" y="0"/>
                  </a:moveTo>
                  <a:lnTo>
                    <a:pt x="73" y="0"/>
                  </a:lnTo>
                  <a:lnTo>
                    <a:pt x="71" y="14"/>
                  </a:lnTo>
                  <a:lnTo>
                    <a:pt x="67" y="2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49" y="47"/>
                  </a:lnTo>
                  <a:lnTo>
                    <a:pt x="29" y="6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22" y="113"/>
                  </a:lnTo>
                  <a:lnTo>
                    <a:pt x="33" y="101"/>
                  </a:lnTo>
                  <a:lnTo>
                    <a:pt x="44" y="85"/>
                  </a:lnTo>
                  <a:lnTo>
                    <a:pt x="55" y="66"/>
                  </a:lnTo>
                  <a:lnTo>
                    <a:pt x="66" y="45"/>
                  </a:lnTo>
                  <a:lnTo>
                    <a:pt x="69" y="35"/>
                  </a:lnTo>
                  <a:lnTo>
                    <a:pt x="71" y="23"/>
                  </a:lnTo>
                  <a:lnTo>
                    <a:pt x="73" y="1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4" name="Freeform 28"/>
            <p:cNvSpPr>
              <a:spLocks/>
            </p:cNvSpPr>
            <p:nvPr/>
          </p:nvSpPr>
          <p:spPr bwMode="auto">
            <a:xfrm>
              <a:off x="3546" y="3194"/>
              <a:ext cx="31" cy="29"/>
            </a:xfrm>
            <a:custGeom>
              <a:avLst/>
              <a:gdLst>
                <a:gd name="T0" fmla="*/ 0 w 31"/>
                <a:gd name="T1" fmla="*/ 7 h 29"/>
                <a:gd name="T2" fmla="*/ 0 w 31"/>
                <a:gd name="T3" fmla="*/ 7 h 29"/>
                <a:gd name="T4" fmla="*/ 5 w 31"/>
                <a:gd name="T5" fmla="*/ 7 h 29"/>
                <a:gd name="T6" fmla="*/ 11 w 31"/>
                <a:gd name="T7" fmla="*/ 7 h 29"/>
                <a:gd name="T8" fmla="*/ 16 w 31"/>
                <a:gd name="T9" fmla="*/ 10 h 29"/>
                <a:gd name="T10" fmla="*/ 16 w 31"/>
                <a:gd name="T11" fmla="*/ 10 h 29"/>
                <a:gd name="T12" fmla="*/ 22 w 31"/>
                <a:gd name="T13" fmla="*/ 10 h 29"/>
                <a:gd name="T14" fmla="*/ 25 w 31"/>
                <a:gd name="T15" fmla="*/ 10 h 29"/>
                <a:gd name="T16" fmla="*/ 29 w 31"/>
                <a:gd name="T17" fmla="*/ 5 h 29"/>
                <a:gd name="T18" fmla="*/ 29 w 31"/>
                <a:gd name="T19" fmla="*/ 3 h 29"/>
                <a:gd name="T20" fmla="*/ 29 w 31"/>
                <a:gd name="T21" fmla="*/ 3 h 29"/>
                <a:gd name="T22" fmla="*/ 29 w 31"/>
                <a:gd name="T23" fmla="*/ 0 h 29"/>
                <a:gd name="T24" fmla="*/ 31 w 31"/>
                <a:gd name="T25" fmla="*/ 3 h 29"/>
                <a:gd name="T26" fmla="*/ 31 w 31"/>
                <a:gd name="T27" fmla="*/ 10 h 29"/>
                <a:gd name="T28" fmla="*/ 29 w 31"/>
                <a:gd name="T29" fmla="*/ 14 h 29"/>
                <a:gd name="T30" fmla="*/ 29 w 31"/>
                <a:gd name="T31" fmla="*/ 14 h 29"/>
                <a:gd name="T32" fmla="*/ 18 w 31"/>
                <a:gd name="T33" fmla="*/ 24 h 29"/>
                <a:gd name="T34" fmla="*/ 13 w 31"/>
                <a:gd name="T35" fmla="*/ 29 h 29"/>
                <a:gd name="T36" fmla="*/ 13 w 31"/>
                <a:gd name="T37" fmla="*/ 29 h 29"/>
                <a:gd name="T38" fmla="*/ 13 w 31"/>
                <a:gd name="T39" fmla="*/ 26 h 29"/>
                <a:gd name="T40" fmla="*/ 13 w 31"/>
                <a:gd name="T41" fmla="*/ 22 h 29"/>
                <a:gd name="T42" fmla="*/ 9 w 31"/>
                <a:gd name="T43" fmla="*/ 14 h 29"/>
                <a:gd name="T44" fmla="*/ 0 w 31"/>
                <a:gd name="T45" fmla="*/ 7 h 29"/>
                <a:gd name="T46" fmla="*/ 0 w 31"/>
                <a:gd name="T4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9">
                  <a:moveTo>
                    <a:pt x="0" y="7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11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1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18" y="24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1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3571" y="3103"/>
              <a:ext cx="48" cy="21"/>
            </a:xfrm>
            <a:custGeom>
              <a:avLst/>
              <a:gdLst>
                <a:gd name="T0" fmla="*/ 48 w 48"/>
                <a:gd name="T1" fmla="*/ 18 h 21"/>
                <a:gd name="T2" fmla="*/ 48 w 48"/>
                <a:gd name="T3" fmla="*/ 18 h 21"/>
                <a:gd name="T4" fmla="*/ 37 w 48"/>
                <a:gd name="T5" fmla="*/ 11 h 21"/>
                <a:gd name="T6" fmla="*/ 24 w 48"/>
                <a:gd name="T7" fmla="*/ 9 h 21"/>
                <a:gd name="T8" fmla="*/ 19 w 48"/>
                <a:gd name="T9" fmla="*/ 9 h 21"/>
                <a:gd name="T10" fmla="*/ 13 w 48"/>
                <a:gd name="T11" fmla="*/ 11 h 21"/>
                <a:gd name="T12" fmla="*/ 13 w 48"/>
                <a:gd name="T13" fmla="*/ 11 h 21"/>
                <a:gd name="T14" fmla="*/ 2 w 48"/>
                <a:gd name="T15" fmla="*/ 21 h 21"/>
                <a:gd name="T16" fmla="*/ 0 w 48"/>
                <a:gd name="T17" fmla="*/ 18 h 21"/>
                <a:gd name="T18" fmla="*/ 0 w 48"/>
                <a:gd name="T19" fmla="*/ 11 h 21"/>
                <a:gd name="T20" fmla="*/ 0 w 48"/>
                <a:gd name="T21" fmla="*/ 11 h 21"/>
                <a:gd name="T22" fmla="*/ 2 w 48"/>
                <a:gd name="T23" fmla="*/ 7 h 21"/>
                <a:gd name="T24" fmla="*/ 6 w 48"/>
                <a:gd name="T25" fmla="*/ 4 h 21"/>
                <a:gd name="T26" fmla="*/ 13 w 48"/>
                <a:gd name="T27" fmla="*/ 2 h 21"/>
                <a:gd name="T28" fmla="*/ 21 w 48"/>
                <a:gd name="T29" fmla="*/ 0 h 21"/>
                <a:gd name="T30" fmla="*/ 30 w 48"/>
                <a:gd name="T31" fmla="*/ 2 h 21"/>
                <a:gd name="T32" fmla="*/ 37 w 48"/>
                <a:gd name="T33" fmla="*/ 4 h 21"/>
                <a:gd name="T34" fmla="*/ 44 w 48"/>
                <a:gd name="T35" fmla="*/ 9 h 21"/>
                <a:gd name="T36" fmla="*/ 48 w 48"/>
                <a:gd name="T37" fmla="*/ 18 h 21"/>
                <a:gd name="T38" fmla="*/ 48 w 4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21">
                  <a:moveTo>
                    <a:pt x="48" y="18"/>
                  </a:moveTo>
                  <a:lnTo>
                    <a:pt x="48" y="18"/>
                  </a:lnTo>
                  <a:lnTo>
                    <a:pt x="37" y="11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30" y="2"/>
                  </a:lnTo>
                  <a:lnTo>
                    <a:pt x="37" y="4"/>
                  </a:lnTo>
                  <a:lnTo>
                    <a:pt x="44" y="9"/>
                  </a:lnTo>
                  <a:lnTo>
                    <a:pt x="48" y="1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6" name="Freeform 30"/>
            <p:cNvSpPr>
              <a:spLocks/>
            </p:cNvSpPr>
            <p:nvPr/>
          </p:nvSpPr>
          <p:spPr bwMode="auto">
            <a:xfrm>
              <a:off x="3562" y="2969"/>
              <a:ext cx="216" cy="265"/>
            </a:xfrm>
            <a:custGeom>
              <a:avLst/>
              <a:gdLst>
                <a:gd name="T0" fmla="*/ 17 w 216"/>
                <a:gd name="T1" fmla="*/ 23 h 265"/>
                <a:gd name="T2" fmla="*/ 4 w 216"/>
                <a:gd name="T3" fmla="*/ 40 h 265"/>
                <a:gd name="T4" fmla="*/ 0 w 216"/>
                <a:gd name="T5" fmla="*/ 56 h 265"/>
                <a:gd name="T6" fmla="*/ 6 w 216"/>
                <a:gd name="T7" fmla="*/ 73 h 265"/>
                <a:gd name="T8" fmla="*/ 13 w 216"/>
                <a:gd name="T9" fmla="*/ 80 h 265"/>
                <a:gd name="T10" fmla="*/ 26 w 216"/>
                <a:gd name="T11" fmla="*/ 84 h 265"/>
                <a:gd name="T12" fmla="*/ 37 w 216"/>
                <a:gd name="T13" fmla="*/ 84 h 265"/>
                <a:gd name="T14" fmla="*/ 39 w 216"/>
                <a:gd name="T15" fmla="*/ 82 h 265"/>
                <a:gd name="T16" fmla="*/ 30 w 216"/>
                <a:gd name="T17" fmla="*/ 70 h 265"/>
                <a:gd name="T18" fmla="*/ 26 w 216"/>
                <a:gd name="T19" fmla="*/ 58 h 265"/>
                <a:gd name="T20" fmla="*/ 66 w 216"/>
                <a:gd name="T21" fmla="*/ 103 h 265"/>
                <a:gd name="T22" fmla="*/ 83 w 216"/>
                <a:gd name="T23" fmla="*/ 120 h 265"/>
                <a:gd name="T24" fmla="*/ 108 w 216"/>
                <a:gd name="T25" fmla="*/ 152 h 265"/>
                <a:gd name="T26" fmla="*/ 121 w 216"/>
                <a:gd name="T27" fmla="*/ 178 h 265"/>
                <a:gd name="T28" fmla="*/ 125 w 216"/>
                <a:gd name="T29" fmla="*/ 190 h 265"/>
                <a:gd name="T30" fmla="*/ 130 w 216"/>
                <a:gd name="T31" fmla="*/ 183 h 265"/>
                <a:gd name="T32" fmla="*/ 134 w 216"/>
                <a:gd name="T33" fmla="*/ 174 h 265"/>
                <a:gd name="T34" fmla="*/ 143 w 216"/>
                <a:gd name="T35" fmla="*/ 150 h 265"/>
                <a:gd name="T36" fmla="*/ 152 w 216"/>
                <a:gd name="T37" fmla="*/ 143 h 265"/>
                <a:gd name="T38" fmla="*/ 165 w 216"/>
                <a:gd name="T39" fmla="*/ 143 h 265"/>
                <a:gd name="T40" fmla="*/ 169 w 216"/>
                <a:gd name="T41" fmla="*/ 145 h 265"/>
                <a:gd name="T42" fmla="*/ 174 w 216"/>
                <a:gd name="T43" fmla="*/ 162 h 265"/>
                <a:gd name="T44" fmla="*/ 170 w 216"/>
                <a:gd name="T45" fmla="*/ 183 h 265"/>
                <a:gd name="T46" fmla="*/ 159 w 216"/>
                <a:gd name="T47" fmla="*/ 207 h 265"/>
                <a:gd name="T48" fmla="*/ 150 w 216"/>
                <a:gd name="T49" fmla="*/ 218 h 265"/>
                <a:gd name="T50" fmla="*/ 158 w 216"/>
                <a:gd name="T51" fmla="*/ 235 h 265"/>
                <a:gd name="T52" fmla="*/ 174 w 216"/>
                <a:gd name="T53" fmla="*/ 258 h 265"/>
                <a:gd name="T54" fmla="*/ 183 w 216"/>
                <a:gd name="T55" fmla="*/ 265 h 265"/>
                <a:gd name="T56" fmla="*/ 189 w 216"/>
                <a:gd name="T57" fmla="*/ 230 h 265"/>
                <a:gd name="T58" fmla="*/ 196 w 216"/>
                <a:gd name="T59" fmla="*/ 214 h 265"/>
                <a:gd name="T60" fmla="*/ 207 w 216"/>
                <a:gd name="T61" fmla="*/ 183 h 265"/>
                <a:gd name="T62" fmla="*/ 214 w 216"/>
                <a:gd name="T63" fmla="*/ 138 h 265"/>
                <a:gd name="T64" fmla="*/ 214 w 216"/>
                <a:gd name="T65" fmla="*/ 101 h 265"/>
                <a:gd name="T66" fmla="*/ 209 w 216"/>
                <a:gd name="T67" fmla="*/ 77 h 265"/>
                <a:gd name="T68" fmla="*/ 198 w 216"/>
                <a:gd name="T69" fmla="*/ 54 h 265"/>
                <a:gd name="T70" fmla="*/ 191 w 216"/>
                <a:gd name="T71" fmla="*/ 44 h 265"/>
                <a:gd name="T72" fmla="*/ 152 w 216"/>
                <a:gd name="T73" fmla="*/ 14 h 265"/>
                <a:gd name="T74" fmla="*/ 108 w 216"/>
                <a:gd name="T75" fmla="*/ 2 h 265"/>
                <a:gd name="T76" fmla="*/ 61 w 216"/>
                <a:gd name="T77" fmla="*/ 4 h 265"/>
                <a:gd name="T78" fmla="*/ 17 w 216"/>
                <a:gd name="T79" fmla="*/ 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65">
                  <a:moveTo>
                    <a:pt x="17" y="23"/>
                  </a:moveTo>
                  <a:lnTo>
                    <a:pt x="17" y="23"/>
                  </a:lnTo>
                  <a:lnTo>
                    <a:pt x="13" y="28"/>
                  </a:lnTo>
                  <a:lnTo>
                    <a:pt x="4" y="40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13" y="80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4"/>
                  </a:lnTo>
                  <a:lnTo>
                    <a:pt x="37" y="84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5" y="77"/>
                  </a:lnTo>
                  <a:lnTo>
                    <a:pt x="30" y="70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7" y="7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83" y="120"/>
                  </a:lnTo>
                  <a:lnTo>
                    <a:pt x="101" y="141"/>
                  </a:lnTo>
                  <a:lnTo>
                    <a:pt x="108" y="152"/>
                  </a:lnTo>
                  <a:lnTo>
                    <a:pt x="116" y="167"/>
                  </a:lnTo>
                  <a:lnTo>
                    <a:pt x="121" y="178"/>
                  </a:lnTo>
                  <a:lnTo>
                    <a:pt x="125" y="190"/>
                  </a:lnTo>
                  <a:lnTo>
                    <a:pt x="125" y="190"/>
                  </a:lnTo>
                  <a:lnTo>
                    <a:pt x="128" y="188"/>
                  </a:lnTo>
                  <a:lnTo>
                    <a:pt x="130" y="183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7" y="162"/>
                  </a:lnTo>
                  <a:lnTo>
                    <a:pt x="143" y="150"/>
                  </a:lnTo>
                  <a:lnTo>
                    <a:pt x="148" y="145"/>
                  </a:lnTo>
                  <a:lnTo>
                    <a:pt x="152" y="143"/>
                  </a:lnTo>
                  <a:lnTo>
                    <a:pt x="158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9" y="145"/>
                  </a:lnTo>
                  <a:lnTo>
                    <a:pt x="172" y="152"/>
                  </a:lnTo>
                  <a:lnTo>
                    <a:pt x="174" y="162"/>
                  </a:lnTo>
                  <a:lnTo>
                    <a:pt x="174" y="171"/>
                  </a:lnTo>
                  <a:lnTo>
                    <a:pt x="170" y="183"/>
                  </a:lnTo>
                  <a:lnTo>
                    <a:pt x="167" y="195"/>
                  </a:lnTo>
                  <a:lnTo>
                    <a:pt x="159" y="207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2" y="223"/>
                  </a:lnTo>
                  <a:lnTo>
                    <a:pt x="158" y="235"/>
                  </a:lnTo>
                  <a:lnTo>
                    <a:pt x="169" y="251"/>
                  </a:lnTo>
                  <a:lnTo>
                    <a:pt x="174" y="258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5" y="247"/>
                  </a:lnTo>
                  <a:lnTo>
                    <a:pt x="189" y="230"/>
                  </a:lnTo>
                  <a:lnTo>
                    <a:pt x="196" y="214"/>
                  </a:lnTo>
                  <a:lnTo>
                    <a:pt x="196" y="214"/>
                  </a:lnTo>
                  <a:lnTo>
                    <a:pt x="201" y="200"/>
                  </a:lnTo>
                  <a:lnTo>
                    <a:pt x="207" y="183"/>
                  </a:lnTo>
                  <a:lnTo>
                    <a:pt x="212" y="162"/>
                  </a:lnTo>
                  <a:lnTo>
                    <a:pt x="214" y="138"/>
                  </a:lnTo>
                  <a:lnTo>
                    <a:pt x="216" y="115"/>
                  </a:lnTo>
                  <a:lnTo>
                    <a:pt x="214" y="101"/>
                  </a:lnTo>
                  <a:lnTo>
                    <a:pt x="212" y="89"/>
                  </a:lnTo>
                  <a:lnTo>
                    <a:pt x="209" y="77"/>
                  </a:lnTo>
                  <a:lnTo>
                    <a:pt x="205" y="66"/>
                  </a:lnTo>
                  <a:lnTo>
                    <a:pt x="198" y="54"/>
                  </a:lnTo>
                  <a:lnTo>
                    <a:pt x="191" y="44"/>
                  </a:lnTo>
                  <a:lnTo>
                    <a:pt x="191" y="44"/>
                  </a:lnTo>
                  <a:lnTo>
                    <a:pt x="172" y="28"/>
                  </a:lnTo>
                  <a:lnTo>
                    <a:pt x="152" y="14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4" y="0"/>
                  </a:lnTo>
                  <a:lnTo>
                    <a:pt x="61" y="4"/>
                  </a:lnTo>
                  <a:lnTo>
                    <a:pt x="39" y="11"/>
                  </a:lnTo>
                  <a:lnTo>
                    <a:pt x="17" y="23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7" name="Freeform 31"/>
            <p:cNvSpPr>
              <a:spLocks/>
            </p:cNvSpPr>
            <p:nvPr/>
          </p:nvSpPr>
          <p:spPr bwMode="auto">
            <a:xfrm>
              <a:off x="3557" y="3006"/>
              <a:ext cx="27" cy="57"/>
            </a:xfrm>
            <a:custGeom>
              <a:avLst/>
              <a:gdLst>
                <a:gd name="T0" fmla="*/ 27 w 27"/>
                <a:gd name="T1" fmla="*/ 57 h 57"/>
                <a:gd name="T2" fmla="*/ 27 w 27"/>
                <a:gd name="T3" fmla="*/ 57 h 57"/>
                <a:gd name="T4" fmla="*/ 20 w 27"/>
                <a:gd name="T5" fmla="*/ 52 h 57"/>
                <a:gd name="T6" fmla="*/ 13 w 27"/>
                <a:gd name="T7" fmla="*/ 47 h 57"/>
                <a:gd name="T8" fmla="*/ 7 w 27"/>
                <a:gd name="T9" fmla="*/ 40 h 57"/>
                <a:gd name="T10" fmla="*/ 2 w 27"/>
                <a:gd name="T11" fmla="*/ 31 h 57"/>
                <a:gd name="T12" fmla="*/ 0 w 27"/>
                <a:gd name="T13" fmla="*/ 26 h 57"/>
                <a:gd name="T14" fmla="*/ 0 w 27"/>
                <a:gd name="T15" fmla="*/ 21 h 57"/>
                <a:gd name="T16" fmla="*/ 0 w 27"/>
                <a:gd name="T17" fmla="*/ 17 h 57"/>
                <a:gd name="T18" fmla="*/ 2 w 27"/>
                <a:gd name="T19" fmla="*/ 12 h 57"/>
                <a:gd name="T20" fmla="*/ 7 w 27"/>
                <a:gd name="T21" fmla="*/ 5 h 57"/>
                <a:gd name="T22" fmla="*/ 13 w 27"/>
                <a:gd name="T23" fmla="*/ 0 h 57"/>
                <a:gd name="T24" fmla="*/ 13 w 27"/>
                <a:gd name="T25" fmla="*/ 0 h 57"/>
                <a:gd name="T26" fmla="*/ 9 w 27"/>
                <a:gd name="T27" fmla="*/ 5 h 57"/>
                <a:gd name="T28" fmla="*/ 7 w 27"/>
                <a:gd name="T29" fmla="*/ 10 h 57"/>
                <a:gd name="T30" fmla="*/ 5 w 27"/>
                <a:gd name="T31" fmla="*/ 17 h 57"/>
                <a:gd name="T32" fmla="*/ 5 w 27"/>
                <a:gd name="T33" fmla="*/ 26 h 57"/>
                <a:gd name="T34" fmla="*/ 9 w 27"/>
                <a:gd name="T35" fmla="*/ 36 h 57"/>
                <a:gd name="T36" fmla="*/ 14 w 27"/>
                <a:gd name="T37" fmla="*/ 45 h 57"/>
                <a:gd name="T38" fmla="*/ 27 w 27"/>
                <a:gd name="T39" fmla="*/ 57 h 57"/>
                <a:gd name="T40" fmla="*/ 27 w 27"/>
                <a:gd name="T4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7">
                  <a:moveTo>
                    <a:pt x="27" y="57"/>
                  </a:moveTo>
                  <a:lnTo>
                    <a:pt x="27" y="57"/>
                  </a:lnTo>
                  <a:lnTo>
                    <a:pt x="20" y="52"/>
                  </a:lnTo>
                  <a:lnTo>
                    <a:pt x="13" y="47"/>
                  </a:lnTo>
                  <a:lnTo>
                    <a:pt x="7" y="40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17"/>
                  </a:lnTo>
                  <a:lnTo>
                    <a:pt x="5" y="26"/>
                  </a:lnTo>
                  <a:lnTo>
                    <a:pt x="9" y="36"/>
                  </a:lnTo>
                  <a:lnTo>
                    <a:pt x="14" y="45"/>
                  </a:lnTo>
                  <a:lnTo>
                    <a:pt x="27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8" name="Freeform 32"/>
            <p:cNvSpPr>
              <a:spLocks/>
            </p:cNvSpPr>
            <p:nvPr/>
          </p:nvSpPr>
          <p:spPr bwMode="auto">
            <a:xfrm>
              <a:off x="3604" y="3004"/>
              <a:ext cx="83" cy="96"/>
            </a:xfrm>
            <a:custGeom>
              <a:avLst/>
              <a:gdLst>
                <a:gd name="T0" fmla="*/ 83 w 83"/>
                <a:gd name="T1" fmla="*/ 94 h 96"/>
                <a:gd name="T2" fmla="*/ 83 w 83"/>
                <a:gd name="T3" fmla="*/ 94 h 96"/>
                <a:gd name="T4" fmla="*/ 83 w 83"/>
                <a:gd name="T5" fmla="*/ 94 h 96"/>
                <a:gd name="T6" fmla="*/ 74 w 83"/>
                <a:gd name="T7" fmla="*/ 92 h 96"/>
                <a:gd name="T8" fmla="*/ 63 w 83"/>
                <a:gd name="T9" fmla="*/ 85 h 96"/>
                <a:gd name="T10" fmla="*/ 50 w 83"/>
                <a:gd name="T11" fmla="*/ 78 h 96"/>
                <a:gd name="T12" fmla="*/ 37 w 83"/>
                <a:gd name="T13" fmla="*/ 63 h 96"/>
                <a:gd name="T14" fmla="*/ 24 w 83"/>
                <a:gd name="T15" fmla="*/ 47 h 96"/>
                <a:gd name="T16" fmla="*/ 11 w 83"/>
                <a:gd name="T17" fmla="*/ 26 h 96"/>
                <a:gd name="T18" fmla="*/ 6 w 83"/>
                <a:gd name="T19" fmla="*/ 14 h 96"/>
                <a:gd name="T20" fmla="*/ 0 w 83"/>
                <a:gd name="T21" fmla="*/ 0 h 96"/>
                <a:gd name="T22" fmla="*/ 0 w 83"/>
                <a:gd name="T23" fmla="*/ 0 h 96"/>
                <a:gd name="T24" fmla="*/ 0 w 83"/>
                <a:gd name="T25" fmla="*/ 0 h 96"/>
                <a:gd name="T26" fmla="*/ 6 w 83"/>
                <a:gd name="T27" fmla="*/ 14 h 96"/>
                <a:gd name="T28" fmla="*/ 11 w 83"/>
                <a:gd name="T29" fmla="*/ 28 h 96"/>
                <a:gd name="T30" fmla="*/ 24 w 83"/>
                <a:gd name="T31" fmla="*/ 49 h 96"/>
                <a:gd name="T32" fmla="*/ 37 w 83"/>
                <a:gd name="T33" fmla="*/ 66 h 96"/>
                <a:gd name="T34" fmla="*/ 50 w 83"/>
                <a:gd name="T35" fmla="*/ 78 h 96"/>
                <a:gd name="T36" fmla="*/ 50 w 83"/>
                <a:gd name="T37" fmla="*/ 78 h 96"/>
                <a:gd name="T38" fmla="*/ 63 w 83"/>
                <a:gd name="T39" fmla="*/ 87 h 96"/>
                <a:gd name="T40" fmla="*/ 74 w 83"/>
                <a:gd name="T41" fmla="*/ 92 h 96"/>
                <a:gd name="T42" fmla="*/ 83 w 83"/>
                <a:gd name="T43" fmla="*/ 96 h 96"/>
                <a:gd name="T44" fmla="*/ 83 w 83"/>
                <a:gd name="T4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96">
                  <a:moveTo>
                    <a:pt x="83" y="94"/>
                  </a:moveTo>
                  <a:lnTo>
                    <a:pt x="83" y="94"/>
                  </a:lnTo>
                  <a:lnTo>
                    <a:pt x="83" y="94"/>
                  </a:lnTo>
                  <a:lnTo>
                    <a:pt x="74" y="92"/>
                  </a:lnTo>
                  <a:lnTo>
                    <a:pt x="63" y="85"/>
                  </a:lnTo>
                  <a:lnTo>
                    <a:pt x="50" y="78"/>
                  </a:lnTo>
                  <a:lnTo>
                    <a:pt x="37" y="63"/>
                  </a:lnTo>
                  <a:lnTo>
                    <a:pt x="24" y="47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1" y="28"/>
                  </a:lnTo>
                  <a:lnTo>
                    <a:pt x="24" y="49"/>
                  </a:lnTo>
                  <a:lnTo>
                    <a:pt x="37" y="66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63" y="87"/>
                  </a:lnTo>
                  <a:lnTo>
                    <a:pt x="74" y="92"/>
                  </a:lnTo>
                  <a:lnTo>
                    <a:pt x="83" y="96"/>
                  </a:lnTo>
                  <a:lnTo>
                    <a:pt x="83" y="94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69" name="Freeform 33"/>
            <p:cNvSpPr>
              <a:spLocks/>
            </p:cNvSpPr>
            <p:nvPr/>
          </p:nvSpPr>
          <p:spPr bwMode="auto">
            <a:xfrm>
              <a:off x="3623" y="3025"/>
              <a:ext cx="100" cy="64"/>
            </a:xfrm>
            <a:custGeom>
              <a:avLst/>
              <a:gdLst>
                <a:gd name="T0" fmla="*/ 0 w 100"/>
                <a:gd name="T1" fmla="*/ 0 h 64"/>
                <a:gd name="T2" fmla="*/ 0 w 100"/>
                <a:gd name="T3" fmla="*/ 0 h 64"/>
                <a:gd name="T4" fmla="*/ 9 w 100"/>
                <a:gd name="T5" fmla="*/ 10 h 64"/>
                <a:gd name="T6" fmla="*/ 31 w 100"/>
                <a:gd name="T7" fmla="*/ 31 h 64"/>
                <a:gd name="T8" fmla="*/ 31 w 100"/>
                <a:gd name="T9" fmla="*/ 31 h 64"/>
                <a:gd name="T10" fmla="*/ 45 w 100"/>
                <a:gd name="T11" fmla="*/ 42 h 64"/>
                <a:gd name="T12" fmla="*/ 62 w 100"/>
                <a:gd name="T13" fmla="*/ 52 h 64"/>
                <a:gd name="T14" fmla="*/ 80 w 100"/>
                <a:gd name="T15" fmla="*/ 61 h 64"/>
                <a:gd name="T16" fmla="*/ 100 w 100"/>
                <a:gd name="T17" fmla="*/ 64 h 64"/>
                <a:gd name="T18" fmla="*/ 100 w 100"/>
                <a:gd name="T19" fmla="*/ 64 h 64"/>
                <a:gd name="T20" fmla="*/ 100 w 100"/>
                <a:gd name="T21" fmla="*/ 64 h 64"/>
                <a:gd name="T22" fmla="*/ 82 w 100"/>
                <a:gd name="T23" fmla="*/ 59 h 64"/>
                <a:gd name="T24" fmla="*/ 64 w 100"/>
                <a:gd name="T25" fmla="*/ 52 h 64"/>
                <a:gd name="T26" fmla="*/ 47 w 100"/>
                <a:gd name="T27" fmla="*/ 42 h 64"/>
                <a:gd name="T28" fmla="*/ 31 w 100"/>
                <a:gd name="T29" fmla="*/ 31 h 64"/>
                <a:gd name="T30" fmla="*/ 9 w 100"/>
                <a:gd name="T31" fmla="*/ 10 h 64"/>
                <a:gd name="T32" fmla="*/ 0 w 100"/>
                <a:gd name="T33" fmla="*/ 0 h 64"/>
                <a:gd name="T34" fmla="*/ 0 w 100"/>
                <a:gd name="T3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64">
                  <a:moveTo>
                    <a:pt x="0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45" y="42"/>
                  </a:lnTo>
                  <a:lnTo>
                    <a:pt x="62" y="52"/>
                  </a:lnTo>
                  <a:lnTo>
                    <a:pt x="80" y="61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82" y="59"/>
                  </a:lnTo>
                  <a:lnTo>
                    <a:pt x="64" y="52"/>
                  </a:lnTo>
                  <a:lnTo>
                    <a:pt x="47" y="42"/>
                  </a:lnTo>
                  <a:lnTo>
                    <a:pt x="31" y="31"/>
                  </a:lnTo>
                  <a:lnTo>
                    <a:pt x="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0" name="Freeform 34"/>
            <p:cNvSpPr>
              <a:spLocks/>
            </p:cNvSpPr>
            <p:nvPr/>
          </p:nvSpPr>
          <p:spPr bwMode="auto">
            <a:xfrm>
              <a:off x="3637" y="2990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6 h 96"/>
                <a:gd name="T4" fmla="*/ 84 w 84"/>
                <a:gd name="T5" fmla="*/ 96 h 96"/>
                <a:gd name="T6" fmla="*/ 73 w 84"/>
                <a:gd name="T7" fmla="*/ 92 h 96"/>
                <a:gd name="T8" fmla="*/ 64 w 84"/>
                <a:gd name="T9" fmla="*/ 84 h 96"/>
                <a:gd name="T10" fmla="*/ 51 w 84"/>
                <a:gd name="T11" fmla="*/ 77 h 96"/>
                <a:gd name="T12" fmla="*/ 39 w 84"/>
                <a:gd name="T13" fmla="*/ 63 h 96"/>
                <a:gd name="T14" fmla="*/ 24 w 84"/>
                <a:gd name="T15" fmla="*/ 47 h 96"/>
                <a:gd name="T16" fmla="*/ 13 w 84"/>
                <a:gd name="T17" fmla="*/ 26 h 96"/>
                <a:gd name="T18" fmla="*/ 8 w 84"/>
                <a:gd name="T19" fmla="*/ 14 h 96"/>
                <a:gd name="T20" fmla="*/ 2 w 84"/>
                <a:gd name="T21" fmla="*/ 0 h 96"/>
                <a:gd name="T22" fmla="*/ 0 w 84"/>
                <a:gd name="T23" fmla="*/ 0 h 96"/>
                <a:gd name="T24" fmla="*/ 0 w 84"/>
                <a:gd name="T25" fmla="*/ 0 h 96"/>
                <a:gd name="T26" fmla="*/ 6 w 84"/>
                <a:gd name="T27" fmla="*/ 14 h 96"/>
                <a:gd name="T28" fmla="*/ 11 w 84"/>
                <a:gd name="T29" fmla="*/ 28 h 96"/>
                <a:gd name="T30" fmla="*/ 26 w 84"/>
                <a:gd name="T31" fmla="*/ 49 h 96"/>
                <a:gd name="T32" fmla="*/ 39 w 84"/>
                <a:gd name="T33" fmla="*/ 66 h 96"/>
                <a:gd name="T34" fmla="*/ 51 w 84"/>
                <a:gd name="T35" fmla="*/ 77 h 96"/>
                <a:gd name="T36" fmla="*/ 51 w 84"/>
                <a:gd name="T37" fmla="*/ 77 h 96"/>
                <a:gd name="T38" fmla="*/ 64 w 84"/>
                <a:gd name="T39" fmla="*/ 87 h 96"/>
                <a:gd name="T40" fmla="*/ 73 w 84"/>
                <a:gd name="T41" fmla="*/ 92 h 96"/>
                <a:gd name="T42" fmla="*/ 84 w 84"/>
                <a:gd name="T43" fmla="*/ 96 h 96"/>
                <a:gd name="T44" fmla="*/ 84 w 84"/>
                <a:gd name="T4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6"/>
                  </a:lnTo>
                  <a:lnTo>
                    <a:pt x="84" y="96"/>
                  </a:lnTo>
                  <a:lnTo>
                    <a:pt x="73" y="92"/>
                  </a:lnTo>
                  <a:lnTo>
                    <a:pt x="64" y="84"/>
                  </a:lnTo>
                  <a:lnTo>
                    <a:pt x="51" y="77"/>
                  </a:lnTo>
                  <a:lnTo>
                    <a:pt x="39" y="63"/>
                  </a:lnTo>
                  <a:lnTo>
                    <a:pt x="24" y="47"/>
                  </a:lnTo>
                  <a:lnTo>
                    <a:pt x="13" y="26"/>
                  </a:lnTo>
                  <a:lnTo>
                    <a:pt x="8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1" y="28"/>
                  </a:lnTo>
                  <a:lnTo>
                    <a:pt x="26" y="49"/>
                  </a:lnTo>
                  <a:lnTo>
                    <a:pt x="39" y="66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64" y="87"/>
                  </a:lnTo>
                  <a:lnTo>
                    <a:pt x="73" y="92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1" name="Freeform 35"/>
            <p:cNvSpPr>
              <a:spLocks/>
            </p:cNvSpPr>
            <p:nvPr/>
          </p:nvSpPr>
          <p:spPr bwMode="auto">
            <a:xfrm>
              <a:off x="3657" y="3011"/>
              <a:ext cx="101" cy="63"/>
            </a:xfrm>
            <a:custGeom>
              <a:avLst/>
              <a:gdLst>
                <a:gd name="T0" fmla="*/ 0 w 101"/>
                <a:gd name="T1" fmla="*/ 2 h 63"/>
                <a:gd name="T2" fmla="*/ 0 w 101"/>
                <a:gd name="T3" fmla="*/ 2 h 63"/>
                <a:gd name="T4" fmla="*/ 8 w 101"/>
                <a:gd name="T5" fmla="*/ 12 h 63"/>
                <a:gd name="T6" fmla="*/ 31 w 101"/>
                <a:gd name="T7" fmla="*/ 31 h 63"/>
                <a:gd name="T8" fmla="*/ 31 w 101"/>
                <a:gd name="T9" fmla="*/ 31 h 63"/>
                <a:gd name="T10" fmla="*/ 46 w 101"/>
                <a:gd name="T11" fmla="*/ 42 h 63"/>
                <a:gd name="T12" fmla="*/ 63 w 101"/>
                <a:gd name="T13" fmla="*/ 52 h 63"/>
                <a:gd name="T14" fmla="*/ 81 w 101"/>
                <a:gd name="T15" fmla="*/ 61 h 63"/>
                <a:gd name="T16" fmla="*/ 101 w 101"/>
                <a:gd name="T17" fmla="*/ 63 h 63"/>
                <a:gd name="T18" fmla="*/ 101 w 101"/>
                <a:gd name="T19" fmla="*/ 63 h 63"/>
                <a:gd name="T20" fmla="*/ 101 w 101"/>
                <a:gd name="T21" fmla="*/ 63 h 63"/>
                <a:gd name="T22" fmla="*/ 83 w 101"/>
                <a:gd name="T23" fmla="*/ 59 h 63"/>
                <a:gd name="T24" fmla="*/ 64 w 101"/>
                <a:gd name="T25" fmla="*/ 52 h 63"/>
                <a:gd name="T26" fmla="*/ 46 w 101"/>
                <a:gd name="T27" fmla="*/ 42 h 63"/>
                <a:gd name="T28" fmla="*/ 31 w 101"/>
                <a:gd name="T29" fmla="*/ 31 h 63"/>
                <a:gd name="T30" fmla="*/ 10 w 101"/>
                <a:gd name="T31" fmla="*/ 9 h 63"/>
                <a:gd name="T32" fmla="*/ 0 w 101"/>
                <a:gd name="T33" fmla="*/ 0 h 63"/>
                <a:gd name="T34" fmla="*/ 0 w 101"/>
                <a:gd name="T3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63">
                  <a:moveTo>
                    <a:pt x="0" y="2"/>
                  </a:moveTo>
                  <a:lnTo>
                    <a:pt x="0" y="2"/>
                  </a:lnTo>
                  <a:lnTo>
                    <a:pt x="8" y="1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46" y="42"/>
                  </a:lnTo>
                  <a:lnTo>
                    <a:pt x="63" y="52"/>
                  </a:lnTo>
                  <a:lnTo>
                    <a:pt x="81" y="61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83" y="59"/>
                  </a:lnTo>
                  <a:lnTo>
                    <a:pt x="64" y="52"/>
                  </a:lnTo>
                  <a:lnTo>
                    <a:pt x="46" y="42"/>
                  </a:lnTo>
                  <a:lnTo>
                    <a:pt x="31" y="31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2" name="Freeform 36"/>
            <p:cNvSpPr>
              <a:spLocks/>
            </p:cNvSpPr>
            <p:nvPr/>
          </p:nvSpPr>
          <p:spPr bwMode="auto">
            <a:xfrm>
              <a:off x="3698" y="3133"/>
              <a:ext cx="22" cy="45"/>
            </a:xfrm>
            <a:custGeom>
              <a:avLst/>
              <a:gdLst>
                <a:gd name="T0" fmla="*/ 20 w 22"/>
                <a:gd name="T1" fmla="*/ 0 h 45"/>
                <a:gd name="T2" fmla="*/ 20 w 22"/>
                <a:gd name="T3" fmla="*/ 0 h 45"/>
                <a:gd name="T4" fmla="*/ 18 w 22"/>
                <a:gd name="T5" fmla="*/ 0 h 45"/>
                <a:gd name="T6" fmla="*/ 14 w 22"/>
                <a:gd name="T7" fmla="*/ 0 h 45"/>
                <a:gd name="T8" fmla="*/ 11 w 22"/>
                <a:gd name="T9" fmla="*/ 5 h 45"/>
                <a:gd name="T10" fmla="*/ 9 w 22"/>
                <a:gd name="T11" fmla="*/ 7 h 45"/>
                <a:gd name="T12" fmla="*/ 5 w 22"/>
                <a:gd name="T13" fmla="*/ 14 h 45"/>
                <a:gd name="T14" fmla="*/ 3 w 22"/>
                <a:gd name="T15" fmla="*/ 26 h 45"/>
                <a:gd name="T16" fmla="*/ 12 w 22"/>
                <a:gd name="T17" fmla="*/ 17 h 45"/>
                <a:gd name="T18" fmla="*/ 12 w 22"/>
                <a:gd name="T19" fmla="*/ 17 h 45"/>
                <a:gd name="T20" fmla="*/ 12 w 22"/>
                <a:gd name="T21" fmla="*/ 19 h 45"/>
                <a:gd name="T22" fmla="*/ 12 w 22"/>
                <a:gd name="T23" fmla="*/ 26 h 45"/>
                <a:gd name="T24" fmla="*/ 12 w 22"/>
                <a:gd name="T25" fmla="*/ 31 h 45"/>
                <a:gd name="T26" fmla="*/ 9 w 22"/>
                <a:gd name="T27" fmla="*/ 36 h 45"/>
                <a:gd name="T28" fmla="*/ 5 w 22"/>
                <a:gd name="T29" fmla="*/ 40 h 45"/>
                <a:gd name="T30" fmla="*/ 0 w 22"/>
                <a:gd name="T31" fmla="*/ 45 h 45"/>
                <a:gd name="T32" fmla="*/ 0 w 22"/>
                <a:gd name="T33" fmla="*/ 45 h 45"/>
                <a:gd name="T34" fmla="*/ 3 w 22"/>
                <a:gd name="T35" fmla="*/ 45 h 45"/>
                <a:gd name="T36" fmla="*/ 12 w 22"/>
                <a:gd name="T37" fmla="*/ 38 h 45"/>
                <a:gd name="T38" fmla="*/ 16 w 22"/>
                <a:gd name="T39" fmla="*/ 33 h 45"/>
                <a:gd name="T40" fmla="*/ 20 w 22"/>
                <a:gd name="T41" fmla="*/ 24 h 45"/>
                <a:gd name="T42" fmla="*/ 22 w 22"/>
                <a:gd name="T43" fmla="*/ 14 h 45"/>
                <a:gd name="T44" fmla="*/ 20 w 22"/>
                <a:gd name="T45" fmla="*/ 0 h 45"/>
                <a:gd name="T46" fmla="*/ 20 w 22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5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7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6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5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12" y="38"/>
                  </a:lnTo>
                  <a:lnTo>
                    <a:pt x="16" y="33"/>
                  </a:lnTo>
                  <a:lnTo>
                    <a:pt x="20" y="24"/>
                  </a:lnTo>
                  <a:lnTo>
                    <a:pt x="22" y="1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3" name="Freeform 37"/>
            <p:cNvSpPr>
              <a:spLocks/>
            </p:cNvSpPr>
            <p:nvPr/>
          </p:nvSpPr>
          <p:spPr bwMode="auto">
            <a:xfrm>
              <a:off x="3661" y="3119"/>
              <a:ext cx="37" cy="61"/>
            </a:xfrm>
            <a:custGeom>
              <a:avLst/>
              <a:gdLst>
                <a:gd name="T0" fmla="*/ 18 w 37"/>
                <a:gd name="T1" fmla="*/ 0 h 61"/>
                <a:gd name="T2" fmla="*/ 18 w 37"/>
                <a:gd name="T3" fmla="*/ 0 h 61"/>
                <a:gd name="T4" fmla="*/ 17 w 37"/>
                <a:gd name="T5" fmla="*/ 7 h 61"/>
                <a:gd name="T6" fmla="*/ 17 w 37"/>
                <a:gd name="T7" fmla="*/ 24 h 61"/>
                <a:gd name="T8" fmla="*/ 15 w 37"/>
                <a:gd name="T9" fmla="*/ 33 h 61"/>
                <a:gd name="T10" fmla="*/ 11 w 37"/>
                <a:gd name="T11" fmla="*/ 42 h 61"/>
                <a:gd name="T12" fmla="*/ 7 w 37"/>
                <a:gd name="T13" fmla="*/ 52 h 61"/>
                <a:gd name="T14" fmla="*/ 0 w 37"/>
                <a:gd name="T15" fmla="*/ 57 h 61"/>
                <a:gd name="T16" fmla="*/ 26 w 37"/>
                <a:gd name="T17" fmla="*/ 61 h 61"/>
                <a:gd name="T18" fmla="*/ 37 w 37"/>
                <a:gd name="T19" fmla="*/ 10 h 61"/>
                <a:gd name="T20" fmla="*/ 27 w 37"/>
                <a:gd name="T21" fmla="*/ 24 h 61"/>
                <a:gd name="T22" fmla="*/ 18 w 37"/>
                <a:gd name="T2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1">
                  <a:moveTo>
                    <a:pt x="18" y="0"/>
                  </a:moveTo>
                  <a:lnTo>
                    <a:pt x="18" y="0"/>
                  </a:lnTo>
                  <a:lnTo>
                    <a:pt x="17" y="7"/>
                  </a:lnTo>
                  <a:lnTo>
                    <a:pt x="17" y="24"/>
                  </a:lnTo>
                  <a:lnTo>
                    <a:pt x="15" y="33"/>
                  </a:lnTo>
                  <a:lnTo>
                    <a:pt x="11" y="42"/>
                  </a:lnTo>
                  <a:lnTo>
                    <a:pt x="7" y="52"/>
                  </a:lnTo>
                  <a:lnTo>
                    <a:pt x="0" y="57"/>
                  </a:lnTo>
                  <a:lnTo>
                    <a:pt x="26" y="61"/>
                  </a:lnTo>
                  <a:lnTo>
                    <a:pt x="37" y="10"/>
                  </a:lnTo>
                  <a:lnTo>
                    <a:pt x="27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4" name="Freeform 38"/>
            <p:cNvSpPr>
              <a:spLocks/>
            </p:cNvSpPr>
            <p:nvPr/>
          </p:nvSpPr>
          <p:spPr bwMode="auto">
            <a:xfrm>
              <a:off x="3624" y="3060"/>
              <a:ext cx="61" cy="66"/>
            </a:xfrm>
            <a:custGeom>
              <a:avLst/>
              <a:gdLst>
                <a:gd name="T0" fmla="*/ 0 w 61"/>
                <a:gd name="T1" fmla="*/ 0 h 66"/>
                <a:gd name="T2" fmla="*/ 0 w 61"/>
                <a:gd name="T3" fmla="*/ 0 h 66"/>
                <a:gd name="T4" fmla="*/ 0 w 61"/>
                <a:gd name="T5" fmla="*/ 10 h 66"/>
                <a:gd name="T6" fmla="*/ 4 w 61"/>
                <a:gd name="T7" fmla="*/ 22 h 66"/>
                <a:gd name="T8" fmla="*/ 8 w 61"/>
                <a:gd name="T9" fmla="*/ 33 h 66"/>
                <a:gd name="T10" fmla="*/ 15 w 61"/>
                <a:gd name="T11" fmla="*/ 45 h 66"/>
                <a:gd name="T12" fmla="*/ 26 w 61"/>
                <a:gd name="T13" fmla="*/ 57 h 66"/>
                <a:gd name="T14" fmla="*/ 32 w 61"/>
                <a:gd name="T15" fmla="*/ 59 h 66"/>
                <a:gd name="T16" fmla="*/ 41 w 61"/>
                <a:gd name="T17" fmla="*/ 64 h 66"/>
                <a:gd name="T18" fmla="*/ 50 w 61"/>
                <a:gd name="T19" fmla="*/ 66 h 66"/>
                <a:gd name="T20" fmla="*/ 61 w 61"/>
                <a:gd name="T21" fmla="*/ 66 h 66"/>
                <a:gd name="T22" fmla="*/ 57 w 61"/>
                <a:gd name="T23" fmla="*/ 59 h 66"/>
                <a:gd name="T24" fmla="*/ 55 w 61"/>
                <a:gd name="T25" fmla="*/ 52 h 66"/>
                <a:gd name="T26" fmla="*/ 0 w 61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6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22"/>
                  </a:lnTo>
                  <a:lnTo>
                    <a:pt x="8" y="33"/>
                  </a:lnTo>
                  <a:lnTo>
                    <a:pt x="15" y="45"/>
                  </a:lnTo>
                  <a:lnTo>
                    <a:pt x="26" y="57"/>
                  </a:lnTo>
                  <a:lnTo>
                    <a:pt x="32" y="59"/>
                  </a:lnTo>
                  <a:lnTo>
                    <a:pt x="41" y="64"/>
                  </a:lnTo>
                  <a:lnTo>
                    <a:pt x="50" y="66"/>
                  </a:lnTo>
                  <a:lnTo>
                    <a:pt x="61" y="66"/>
                  </a:lnTo>
                  <a:lnTo>
                    <a:pt x="57" y="59"/>
                  </a:lnTo>
                  <a:lnTo>
                    <a:pt x="5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5" name="Freeform 39"/>
            <p:cNvSpPr>
              <a:spLocks/>
            </p:cNvSpPr>
            <p:nvPr/>
          </p:nvSpPr>
          <p:spPr bwMode="auto">
            <a:xfrm>
              <a:off x="3573" y="3143"/>
              <a:ext cx="35" cy="14"/>
            </a:xfrm>
            <a:custGeom>
              <a:avLst/>
              <a:gdLst>
                <a:gd name="T0" fmla="*/ 35 w 35"/>
                <a:gd name="T1" fmla="*/ 14 h 14"/>
                <a:gd name="T2" fmla="*/ 35 w 35"/>
                <a:gd name="T3" fmla="*/ 14 h 14"/>
                <a:gd name="T4" fmla="*/ 26 w 35"/>
                <a:gd name="T5" fmla="*/ 11 h 14"/>
                <a:gd name="T6" fmla="*/ 19 w 35"/>
                <a:gd name="T7" fmla="*/ 7 h 14"/>
                <a:gd name="T8" fmla="*/ 9 w 35"/>
                <a:gd name="T9" fmla="*/ 0 h 14"/>
                <a:gd name="T10" fmla="*/ 9 w 35"/>
                <a:gd name="T11" fmla="*/ 0 h 14"/>
                <a:gd name="T12" fmla="*/ 6 w 35"/>
                <a:gd name="T13" fmla="*/ 0 h 14"/>
                <a:gd name="T14" fmla="*/ 0 w 35"/>
                <a:gd name="T15" fmla="*/ 0 h 14"/>
                <a:gd name="T16" fmla="*/ 0 w 35"/>
                <a:gd name="T17" fmla="*/ 0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2 h 14"/>
                <a:gd name="T24" fmla="*/ 8 w 35"/>
                <a:gd name="T25" fmla="*/ 7 h 14"/>
                <a:gd name="T26" fmla="*/ 20 w 35"/>
                <a:gd name="T27" fmla="*/ 11 h 14"/>
                <a:gd name="T28" fmla="*/ 26 w 35"/>
                <a:gd name="T29" fmla="*/ 14 h 14"/>
                <a:gd name="T30" fmla="*/ 35 w 35"/>
                <a:gd name="T31" fmla="*/ 14 h 14"/>
                <a:gd name="T32" fmla="*/ 35 w 3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4">
                  <a:moveTo>
                    <a:pt x="35" y="14"/>
                  </a:moveTo>
                  <a:lnTo>
                    <a:pt x="35" y="14"/>
                  </a:lnTo>
                  <a:lnTo>
                    <a:pt x="26" y="11"/>
                  </a:lnTo>
                  <a:lnTo>
                    <a:pt x="19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6" name="Freeform 40"/>
            <p:cNvSpPr>
              <a:spLocks/>
            </p:cNvSpPr>
            <p:nvPr/>
          </p:nvSpPr>
          <p:spPr bwMode="auto">
            <a:xfrm>
              <a:off x="3579" y="3147"/>
              <a:ext cx="11" cy="14"/>
            </a:xfrm>
            <a:custGeom>
              <a:avLst/>
              <a:gdLst>
                <a:gd name="T0" fmla="*/ 0 w 11"/>
                <a:gd name="T1" fmla="*/ 3 h 14"/>
                <a:gd name="T2" fmla="*/ 0 w 11"/>
                <a:gd name="T3" fmla="*/ 3 h 14"/>
                <a:gd name="T4" fmla="*/ 2 w 11"/>
                <a:gd name="T5" fmla="*/ 10 h 14"/>
                <a:gd name="T6" fmla="*/ 2 w 11"/>
                <a:gd name="T7" fmla="*/ 12 h 14"/>
                <a:gd name="T8" fmla="*/ 3 w 11"/>
                <a:gd name="T9" fmla="*/ 14 h 14"/>
                <a:gd name="T10" fmla="*/ 3 w 11"/>
                <a:gd name="T11" fmla="*/ 14 h 14"/>
                <a:gd name="T12" fmla="*/ 7 w 11"/>
                <a:gd name="T13" fmla="*/ 12 h 14"/>
                <a:gd name="T14" fmla="*/ 7 w 11"/>
                <a:gd name="T15" fmla="*/ 12 h 14"/>
                <a:gd name="T16" fmla="*/ 11 w 11"/>
                <a:gd name="T17" fmla="*/ 5 h 14"/>
                <a:gd name="T18" fmla="*/ 11 w 11"/>
                <a:gd name="T19" fmla="*/ 5 h 14"/>
                <a:gd name="T20" fmla="*/ 9 w 11"/>
                <a:gd name="T21" fmla="*/ 0 h 14"/>
                <a:gd name="T22" fmla="*/ 5 w 11"/>
                <a:gd name="T23" fmla="*/ 0 h 14"/>
                <a:gd name="T24" fmla="*/ 2 w 11"/>
                <a:gd name="T25" fmla="*/ 0 h 14"/>
                <a:gd name="T26" fmla="*/ 0 w 11"/>
                <a:gd name="T27" fmla="*/ 3 h 14"/>
                <a:gd name="T28" fmla="*/ 0 w 11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7" name="Freeform 41"/>
            <p:cNvSpPr>
              <a:spLocks/>
            </p:cNvSpPr>
            <p:nvPr/>
          </p:nvSpPr>
          <p:spPr bwMode="auto">
            <a:xfrm>
              <a:off x="3566" y="3281"/>
              <a:ext cx="296" cy="1025"/>
            </a:xfrm>
            <a:custGeom>
              <a:avLst/>
              <a:gdLst>
                <a:gd name="T0" fmla="*/ 4 w 296"/>
                <a:gd name="T1" fmla="*/ 127 h 1025"/>
                <a:gd name="T2" fmla="*/ 0 w 296"/>
                <a:gd name="T3" fmla="*/ 233 h 1025"/>
                <a:gd name="T4" fmla="*/ 0 w 296"/>
                <a:gd name="T5" fmla="*/ 353 h 1025"/>
                <a:gd name="T6" fmla="*/ 7 w 296"/>
                <a:gd name="T7" fmla="*/ 513 h 1025"/>
                <a:gd name="T8" fmla="*/ 11 w 296"/>
                <a:gd name="T9" fmla="*/ 597 h 1025"/>
                <a:gd name="T10" fmla="*/ 13 w 296"/>
                <a:gd name="T11" fmla="*/ 750 h 1025"/>
                <a:gd name="T12" fmla="*/ 5 w 296"/>
                <a:gd name="T13" fmla="*/ 934 h 1025"/>
                <a:gd name="T14" fmla="*/ 2 w 296"/>
                <a:gd name="T15" fmla="*/ 1016 h 1025"/>
                <a:gd name="T16" fmla="*/ 33 w 296"/>
                <a:gd name="T17" fmla="*/ 1016 h 1025"/>
                <a:gd name="T18" fmla="*/ 57 w 296"/>
                <a:gd name="T19" fmla="*/ 1020 h 1025"/>
                <a:gd name="T20" fmla="*/ 60 w 296"/>
                <a:gd name="T21" fmla="*/ 1018 h 1025"/>
                <a:gd name="T22" fmla="*/ 71 w 296"/>
                <a:gd name="T23" fmla="*/ 978 h 1025"/>
                <a:gd name="T24" fmla="*/ 84 w 296"/>
                <a:gd name="T25" fmla="*/ 941 h 1025"/>
                <a:gd name="T26" fmla="*/ 90 w 296"/>
                <a:gd name="T27" fmla="*/ 936 h 1025"/>
                <a:gd name="T28" fmla="*/ 91 w 296"/>
                <a:gd name="T29" fmla="*/ 941 h 1025"/>
                <a:gd name="T30" fmla="*/ 104 w 296"/>
                <a:gd name="T31" fmla="*/ 981 h 1025"/>
                <a:gd name="T32" fmla="*/ 117 w 296"/>
                <a:gd name="T33" fmla="*/ 1020 h 1025"/>
                <a:gd name="T34" fmla="*/ 121 w 296"/>
                <a:gd name="T35" fmla="*/ 1025 h 1025"/>
                <a:gd name="T36" fmla="*/ 126 w 296"/>
                <a:gd name="T37" fmla="*/ 1023 h 1025"/>
                <a:gd name="T38" fmla="*/ 143 w 296"/>
                <a:gd name="T39" fmla="*/ 1006 h 1025"/>
                <a:gd name="T40" fmla="*/ 170 w 296"/>
                <a:gd name="T41" fmla="*/ 966 h 1025"/>
                <a:gd name="T42" fmla="*/ 197 w 296"/>
                <a:gd name="T43" fmla="*/ 926 h 1025"/>
                <a:gd name="T44" fmla="*/ 218 w 296"/>
                <a:gd name="T45" fmla="*/ 905 h 1025"/>
                <a:gd name="T46" fmla="*/ 225 w 296"/>
                <a:gd name="T47" fmla="*/ 901 h 1025"/>
                <a:gd name="T48" fmla="*/ 219 w 296"/>
                <a:gd name="T49" fmla="*/ 802 h 1025"/>
                <a:gd name="T50" fmla="*/ 221 w 296"/>
                <a:gd name="T51" fmla="*/ 710 h 1025"/>
                <a:gd name="T52" fmla="*/ 232 w 296"/>
                <a:gd name="T53" fmla="*/ 616 h 1025"/>
                <a:gd name="T54" fmla="*/ 251 w 296"/>
                <a:gd name="T55" fmla="*/ 525 h 1025"/>
                <a:gd name="T56" fmla="*/ 280 w 296"/>
                <a:gd name="T57" fmla="*/ 339 h 1025"/>
                <a:gd name="T58" fmla="*/ 289 w 296"/>
                <a:gd name="T59" fmla="*/ 252 h 1025"/>
                <a:gd name="T60" fmla="*/ 294 w 296"/>
                <a:gd name="T61" fmla="*/ 186 h 1025"/>
                <a:gd name="T62" fmla="*/ 294 w 296"/>
                <a:gd name="T63" fmla="*/ 134 h 1025"/>
                <a:gd name="T64" fmla="*/ 285 w 296"/>
                <a:gd name="T65" fmla="*/ 120 h 1025"/>
                <a:gd name="T66" fmla="*/ 276 w 296"/>
                <a:gd name="T67" fmla="*/ 118 h 1025"/>
                <a:gd name="T68" fmla="*/ 254 w 296"/>
                <a:gd name="T69" fmla="*/ 106 h 1025"/>
                <a:gd name="T70" fmla="*/ 214 w 296"/>
                <a:gd name="T71" fmla="*/ 68 h 1025"/>
                <a:gd name="T72" fmla="*/ 188 w 296"/>
                <a:gd name="T73" fmla="*/ 0 h 1025"/>
                <a:gd name="T74" fmla="*/ 73 w 296"/>
                <a:gd name="T75" fmla="*/ 50 h 1025"/>
                <a:gd name="T76" fmla="*/ 4 w 296"/>
                <a:gd name="T77" fmla="*/ 127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1025">
                  <a:moveTo>
                    <a:pt x="4" y="127"/>
                  </a:moveTo>
                  <a:lnTo>
                    <a:pt x="4" y="127"/>
                  </a:lnTo>
                  <a:lnTo>
                    <a:pt x="2" y="155"/>
                  </a:lnTo>
                  <a:lnTo>
                    <a:pt x="0" y="233"/>
                  </a:lnTo>
                  <a:lnTo>
                    <a:pt x="0" y="287"/>
                  </a:lnTo>
                  <a:lnTo>
                    <a:pt x="0" y="353"/>
                  </a:lnTo>
                  <a:lnTo>
                    <a:pt x="2" y="428"/>
                  </a:lnTo>
                  <a:lnTo>
                    <a:pt x="7" y="513"/>
                  </a:lnTo>
                  <a:lnTo>
                    <a:pt x="7" y="513"/>
                  </a:lnTo>
                  <a:lnTo>
                    <a:pt x="11" y="597"/>
                  </a:lnTo>
                  <a:lnTo>
                    <a:pt x="13" y="677"/>
                  </a:lnTo>
                  <a:lnTo>
                    <a:pt x="13" y="750"/>
                  </a:lnTo>
                  <a:lnTo>
                    <a:pt x="11" y="818"/>
                  </a:lnTo>
                  <a:lnTo>
                    <a:pt x="5" y="934"/>
                  </a:lnTo>
                  <a:lnTo>
                    <a:pt x="2" y="1016"/>
                  </a:lnTo>
                  <a:lnTo>
                    <a:pt x="2" y="1016"/>
                  </a:lnTo>
                  <a:lnTo>
                    <a:pt x="15" y="1016"/>
                  </a:lnTo>
                  <a:lnTo>
                    <a:pt x="33" y="1016"/>
                  </a:lnTo>
                  <a:lnTo>
                    <a:pt x="57" y="1020"/>
                  </a:lnTo>
                  <a:lnTo>
                    <a:pt x="57" y="1020"/>
                  </a:lnTo>
                  <a:lnTo>
                    <a:pt x="58" y="1020"/>
                  </a:lnTo>
                  <a:lnTo>
                    <a:pt x="60" y="1018"/>
                  </a:lnTo>
                  <a:lnTo>
                    <a:pt x="64" y="1009"/>
                  </a:lnTo>
                  <a:lnTo>
                    <a:pt x="71" y="978"/>
                  </a:lnTo>
                  <a:lnTo>
                    <a:pt x="79" y="950"/>
                  </a:lnTo>
                  <a:lnTo>
                    <a:pt x="84" y="941"/>
                  </a:lnTo>
                  <a:lnTo>
                    <a:pt x="86" y="93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1" y="941"/>
                  </a:lnTo>
                  <a:lnTo>
                    <a:pt x="97" y="950"/>
                  </a:lnTo>
                  <a:lnTo>
                    <a:pt x="104" y="981"/>
                  </a:lnTo>
                  <a:lnTo>
                    <a:pt x="113" y="1011"/>
                  </a:lnTo>
                  <a:lnTo>
                    <a:pt x="117" y="1020"/>
                  </a:lnTo>
                  <a:lnTo>
                    <a:pt x="119" y="1023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6" y="1023"/>
                  </a:lnTo>
                  <a:lnTo>
                    <a:pt x="132" y="1020"/>
                  </a:lnTo>
                  <a:lnTo>
                    <a:pt x="143" y="1006"/>
                  </a:lnTo>
                  <a:lnTo>
                    <a:pt x="155" y="988"/>
                  </a:lnTo>
                  <a:lnTo>
                    <a:pt x="170" y="966"/>
                  </a:lnTo>
                  <a:lnTo>
                    <a:pt x="183" y="945"/>
                  </a:lnTo>
                  <a:lnTo>
                    <a:pt x="197" y="926"/>
                  </a:lnTo>
                  <a:lnTo>
                    <a:pt x="210" y="910"/>
                  </a:lnTo>
                  <a:lnTo>
                    <a:pt x="218" y="905"/>
                  </a:lnTo>
                  <a:lnTo>
                    <a:pt x="225" y="901"/>
                  </a:lnTo>
                  <a:lnTo>
                    <a:pt x="225" y="901"/>
                  </a:lnTo>
                  <a:lnTo>
                    <a:pt x="223" y="872"/>
                  </a:lnTo>
                  <a:lnTo>
                    <a:pt x="219" y="802"/>
                  </a:lnTo>
                  <a:lnTo>
                    <a:pt x="219" y="757"/>
                  </a:lnTo>
                  <a:lnTo>
                    <a:pt x="221" y="710"/>
                  </a:lnTo>
                  <a:lnTo>
                    <a:pt x="225" y="661"/>
                  </a:lnTo>
                  <a:lnTo>
                    <a:pt x="232" y="616"/>
                  </a:lnTo>
                  <a:lnTo>
                    <a:pt x="232" y="616"/>
                  </a:lnTo>
                  <a:lnTo>
                    <a:pt x="251" y="525"/>
                  </a:lnTo>
                  <a:lnTo>
                    <a:pt x="267" y="430"/>
                  </a:lnTo>
                  <a:lnTo>
                    <a:pt x="280" y="339"/>
                  </a:lnTo>
                  <a:lnTo>
                    <a:pt x="285" y="297"/>
                  </a:lnTo>
                  <a:lnTo>
                    <a:pt x="289" y="252"/>
                  </a:lnTo>
                  <a:lnTo>
                    <a:pt x="289" y="252"/>
                  </a:lnTo>
                  <a:lnTo>
                    <a:pt x="294" y="186"/>
                  </a:lnTo>
                  <a:lnTo>
                    <a:pt x="296" y="146"/>
                  </a:lnTo>
                  <a:lnTo>
                    <a:pt x="294" y="134"/>
                  </a:lnTo>
                  <a:lnTo>
                    <a:pt x="293" y="127"/>
                  </a:lnTo>
                  <a:lnTo>
                    <a:pt x="285" y="120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65" y="113"/>
                  </a:lnTo>
                  <a:lnTo>
                    <a:pt x="254" y="106"/>
                  </a:lnTo>
                  <a:lnTo>
                    <a:pt x="230" y="87"/>
                  </a:lnTo>
                  <a:lnTo>
                    <a:pt x="214" y="68"/>
                  </a:lnTo>
                  <a:lnTo>
                    <a:pt x="207" y="61"/>
                  </a:lnTo>
                  <a:lnTo>
                    <a:pt x="188" y="0"/>
                  </a:lnTo>
                  <a:lnTo>
                    <a:pt x="101" y="73"/>
                  </a:lnTo>
                  <a:lnTo>
                    <a:pt x="73" y="50"/>
                  </a:lnTo>
                  <a:lnTo>
                    <a:pt x="58" y="92"/>
                  </a:lnTo>
                  <a:lnTo>
                    <a:pt x="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8" name="Freeform 42"/>
            <p:cNvSpPr>
              <a:spLocks/>
            </p:cNvSpPr>
            <p:nvPr/>
          </p:nvSpPr>
          <p:spPr bwMode="auto">
            <a:xfrm>
              <a:off x="3630" y="3373"/>
              <a:ext cx="77" cy="56"/>
            </a:xfrm>
            <a:custGeom>
              <a:avLst/>
              <a:gdLst>
                <a:gd name="T0" fmla="*/ 0 w 77"/>
                <a:gd name="T1" fmla="*/ 38 h 56"/>
                <a:gd name="T2" fmla="*/ 24 w 77"/>
                <a:gd name="T3" fmla="*/ 0 h 56"/>
                <a:gd name="T4" fmla="*/ 40 w 77"/>
                <a:gd name="T5" fmla="*/ 0 h 56"/>
                <a:gd name="T6" fmla="*/ 48 w 77"/>
                <a:gd name="T7" fmla="*/ 2 h 56"/>
                <a:gd name="T8" fmla="*/ 51 w 77"/>
                <a:gd name="T9" fmla="*/ 5 h 56"/>
                <a:gd name="T10" fmla="*/ 77 w 77"/>
                <a:gd name="T11" fmla="*/ 56 h 56"/>
                <a:gd name="T12" fmla="*/ 37 w 77"/>
                <a:gd name="T13" fmla="*/ 12 h 56"/>
                <a:gd name="T14" fmla="*/ 0 w 77"/>
                <a:gd name="T1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56">
                  <a:moveTo>
                    <a:pt x="0" y="3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1" y="5"/>
                  </a:lnTo>
                  <a:lnTo>
                    <a:pt x="77" y="56"/>
                  </a:lnTo>
                  <a:lnTo>
                    <a:pt x="37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79" name="Freeform 43"/>
            <p:cNvSpPr>
              <a:spLocks/>
            </p:cNvSpPr>
            <p:nvPr/>
          </p:nvSpPr>
          <p:spPr bwMode="auto">
            <a:xfrm>
              <a:off x="3509" y="3326"/>
              <a:ext cx="406" cy="975"/>
            </a:xfrm>
            <a:custGeom>
              <a:avLst/>
              <a:gdLst>
                <a:gd name="T0" fmla="*/ 319 w 406"/>
                <a:gd name="T1" fmla="*/ 705 h 975"/>
                <a:gd name="T2" fmla="*/ 326 w 406"/>
                <a:gd name="T3" fmla="*/ 623 h 975"/>
                <a:gd name="T4" fmla="*/ 346 w 406"/>
                <a:gd name="T5" fmla="*/ 536 h 975"/>
                <a:gd name="T6" fmla="*/ 386 w 406"/>
                <a:gd name="T7" fmla="*/ 374 h 975"/>
                <a:gd name="T8" fmla="*/ 392 w 406"/>
                <a:gd name="T9" fmla="*/ 338 h 975"/>
                <a:gd name="T10" fmla="*/ 401 w 406"/>
                <a:gd name="T11" fmla="*/ 247 h 975"/>
                <a:gd name="T12" fmla="*/ 406 w 406"/>
                <a:gd name="T13" fmla="*/ 125 h 975"/>
                <a:gd name="T14" fmla="*/ 295 w 406"/>
                <a:gd name="T15" fmla="*/ 31 h 975"/>
                <a:gd name="T16" fmla="*/ 262 w 406"/>
                <a:gd name="T17" fmla="*/ 0 h 975"/>
                <a:gd name="T18" fmla="*/ 214 w 406"/>
                <a:gd name="T19" fmla="*/ 101 h 975"/>
                <a:gd name="T20" fmla="*/ 174 w 406"/>
                <a:gd name="T21" fmla="*/ 200 h 975"/>
                <a:gd name="T22" fmla="*/ 143 w 406"/>
                <a:gd name="T23" fmla="*/ 306 h 975"/>
                <a:gd name="T24" fmla="*/ 139 w 406"/>
                <a:gd name="T25" fmla="*/ 275 h 975"/>
                <a:gd name="T26" fmla="*/ 126 w 406"/>
                <a:gd name="T27" fmla="*/ 155 h 975"/>
                <a:gd name="T28" fmla="*/ 121 w 406"/>
                <a:gd name="T29" fmla="*/ 63 h 975"/>
                <a:gd name="T30" fmla="*/ 103 w 406"/>
                <a:gd name="T31" fmla="*/ 52 h 975"/>
                <a:gd name="T32" fmla="*/ 50 w 406"/>
                <a:gd name="T33" fmla="*/ 78 h 975"/>
                <a:gd name="T34" fmla="*/ 39 w 406"/>
                <a:gd name="T35" fmla="*/ 157 h 975"/>
                <a:gd name="T36" fmla="*/ 33 w 406"/>
                <a:gd name="T37" fmla="*/ 167 h 975"/>
                <a:gd name="T38" fmla="*/ 29 w 406"/>
                <a:gd name="T39" fmla="*/ 167 h 975"/>
                <a:gd name="T40" fmla="*/ 20 w 406"/>
                <a:gd name="T41" fmla="*/ 169 h 975"/>
                <a:gd name="T42" fmla="*/ 11 w 406"/>
                <a:gd name="T43" fmla="*/ 202 h 975"/>
                <a:gd name="T44" fmla="*/ 4 w 406"/>
                <a:gd name="T45" fmla="*/ 252 h 975"/>
                <a:gd name="T46" fmla="*/ 0 w 406"/>
                <a:gd name="T47" fmla="*/ 313 h 975"/>
                <a:gd name="T48" fmla="*/ 2 w 406"/>
                <a:gd name="T49" fmla="*/ 388 h 975"/>
                <a:gd name="T50" fmla="*/ 9 w 406"/>
                <a:gd name="T51" fmla="*/ 468 h 975"/>
                <a:gd name="T52" fmla="*/ 20 w 406"/>
                <a:gd name="T53" fmla="*/ 534 h 975"/>
                <a:gd name="T54" fmla="*/ 28 w 406"/>
                <a:gd name="T55" fmla="*/ 597 h 975"/>
                <a:gd name="T56" fmla="*/ 33 w 406"/>
                <a:gd name="T57" fmla="*/ 724 h 975"/>
                <a:gd name="T58" fmla="*/ 29 w 406"/>
                <a:gd name="T59" fmla="*/ 839 h 975"/>
                <a:gd name="T60" fmla="*/ 19 w 406"/>
                <a:gd name="T61" fmla="*/ 936 h 975"/>
                <a:gd name="T62" fmla="*/ 137 w 406"/>
                <a:gd name="T63" fmla="*/ 975 h 975"/>
                <a:gd name="T64" fmla="*/ 156 w 406"/>
                <a:gd name="T65" fmla="*/ 975 h 975"/>
                <a:gd name="T66" fmla="*/ 339 w 406"/>
                <a:gd name="T67" fmla="*/ 797 h 975"/>
                <a:gd name="T68" fmla="*/ 337 w 406"/>
                <a:gd name="T69" fmla="*/ 797 h 975"/>
                <a:gd name="T70" fmla="*/ 330 w 406"/>
                <a:gd name="T71" fmla="*/ 787 h 975"/>
                <a:gd name="T72" fmla="*/ 322 w 406"/>
                <a:gd name="T73" fmla="*/ 762 h 975"/>
                <a:gd name="T74" fmla="*/ 319 w 406"/>
                <a:gd name="T75" fmla="*/ 70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975">
                  <a:moveTo>
                    <a:pt x="319" y="705"/>
                  </a:moveTo>
                  <a:lnTo>
                    <a:pt x="319" y="705"/>
                  </a:lnTo>
                  <a:lnTo>
                    <a:pt x="320" y="665"/>
                  </a:lnTo>
                  <a:lnTo>
                    <a:pt x="326" y="623"/>
                  </a:lnTo>
                  <a:lnTo>
                    <a:pt x="335" y="581"/>
                  </a:lnTo>
                  <a:lnTo>
                    <a:pt x="346" y="536"/>
                  </a:lnTo>
                  <a:lnTo>
                    <a:pt x="368" y="449"/>
                  </a:lnTo>
                  <a:lnTo>
                    <a:pt x="386" y="374"/>
                  </a:lnTo>
                  <a:lnTo>
                    <a:pt x="386" y="374"/>
                  </a:lnTo>
                  <a:lnTo>
                    <a:pt x="392" y="338"/>
                  </a:lnTo>
                  <a:lnTo>
                    <a:pt x="397" y="294"/>
                  </a:lnTo>
                  <a:lnTo>
                    <a:pt x="401" y="247"/>
                  </a:lnTo>
                  <a:lnTo>
                    <a:pt x="403" y="202"/>
                  </a:lnTo>
                  <a:lnTo>
                    <a:pt x="406" y="125"/>
                  </a:lnTo>
                  <a:lnTo>
                    <a:pt x="406" y="94"/>
                  </a:lnTo>
                  <a:lnTo>
                    <a:pt x="295" y="31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7" y="28"/>
                  </a:lnTo>
                  <a:lnTo>
                    <a:pt x="214" y="101"/>
                  </a:lnTo>
                  <a:lnTo>
                    <a:pt x="194" y="148"/>
                  </a:lnTo>
                  <a:lnTo>
                    <a:pt x="174" y="200"/>
                  </a:lnTo>
                  <a:lnTo>
                    <a:pt x="158" y="252"/>
                  </a:lnTo>
                  <a:lnTo>
                    <a:pt x="143" y="306"/>
                  </a:lnTo>
                  <a:lnTo>
                    <a:pt x="143" y="306"/>
                  </a:lnTo>
                  <a:lnTo>
                    <a:pt x="139" y="275"/>
                  </a:lnTo>
                  <a:lnTo>
                    <a:pt x="130" y="200"/>
                  </a:lnTo>
                  <a:lnTo>
                    <a:pt x="126" y="155"/>
                  </a:lnTo>
                  <a:lnTo>
                    <a:pt x="123" y="108"/>
                  </a:lnTo>
                  <a:lnTo>
                    <a:pt x="121" y="63"/>
                  </a:lnTo>
                  <a:lnTo>
                    <a:pt x="123" y="23"/>
                  </a:lnTo>
                  <a:lnTo>
                    <a:pt x="103" y="5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4" y="129"/>
                  </a:lnTo>
                  <a:lnTo>
                    <a:pt x="39" y="157"/>
                  </a:lnTo>
                  <a:lnTo>
                    <a:pt x="35" y="162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29" y="167"/>
                  </a:lnTo>
                  <a:lnTo>
                    <a:pt x="24" y="167"/>
                  </a:lnTo>
                  <a:lnTo>
                    <a:pt x="20" y="169"/>
                  </a:lnTo>
                  <a:lnTo>
                    <a:pt x="19" y="176"/>
                  </a:lnTo>
                  <a:lnTo>
                    <a:pt x="11" y="20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0" y="280"/>
                  </a:lnTo>
                  <a:lnTo>
                    <a:pt x="0" y="313"/>
                  </a:lnTo>
                  <a:lnTo>
                    <a:pt x="0" y="350"/>
                  </a:lnTo>
                  <a:lnTo>
                    <a:pt x="2" y="388"/>
                  </a:lnTo>
                  <a:lnTo>
                    <a:pt x="6" y="430"/>
                  </a:lnTo>
                  <a:lnTo>
                    <a:pt x="9" y="468"/>
                  </a:lnTo>
                  <a:lnTo>
                    <a:pt x="15" y="503"/>
                  </a:lnTo>
                  <a:lnTo>
                    <a:pt x="20" y="534"/>
                  </a:lnTo>
                  <a:lnTo>
                    <a:pt x="20" y="534"/>
                  </a:lnTo>
                  <a:lnTo>
                    <a:pt x="28" y="597"/>
                  </a:lnTo>
                  <a:lnTo>
                    <a:pt x="31" y="661"/>
                  </a:lnTo>
                  <a:lnTo>
                    <a:pt x="33" y="724"/>
                  </a:lnTo>
                  <a:lnTo>
                    <a:pt x="33" y="783"/>
                  </a:lnTo>
                  <a:lnTo>
                    <a:pt x="29" y="839"/>
                  </a:lnTo>
                  <a:lnTo>
                    <a:pt x="24" y="889"/>
                  </a:lnTo>
                  <a:lnTo>
                    <a:pt x="19" y="936"/>
                  </a:lnTo>
                  <a:lnTo>
                    <a:pt x="11" y="975"/>
                  </a:lnTo>
                  <a:lnTo>
                    <a:pt x="137" y="975"/>
                  </a:lnTo>
                  <a:lnTo>
                    <a:pt x="143" y="940"/>
                  </a:lnTo>
                  <a:lnTo>
                    <a:pt x="156" y="975"/>
                  </a:lnTo>
                  <a:lnTo>
                    <a:pt x="233" y="975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7" y="797"/>
                  </a:lnTo>
                  <a:lnTo>
                    <a:pt x="333" y="794"/>
                  </a:lnTo>
                  <a:lnTo>
                    <a:pt x="330" y="787"/>
                  </a:lnTo>
                  <a:lnTo>
                    <a:pt x="326" y="778"/>
                  </a:lnTo>
                  <a:lnTo>
                    <a:pt x="322" y="762"/>
                  </a:lnTo>
                  <a:lnTo>
                    <a:pt x="319" y="738"/>
                  </a:lnTo>
                  <a:lnTo>
                    <a:pt x="319" y="705"/>
                  </a:lnTo>
                  <a:lnTo>
                    <a:pt x="319" y="705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0" name="Freeform 44"/>
            <p:cNvSpPr>
              <a:spLocks/>
            </p:cNvSpPr>
            <p:nvPr/>
          </p:nvSpPr>
          <p:spPr bwMode="auto">
            <a:xfrm>
              <a:off x="3787" y="3467"/>
              <a:ext cx="77" cy="430"/>
            </a:xfrm>
            <a:custGeom>
              <a:avLst/>
              <a:gdLst>
                <a:gd name="T0" fmla="*/ 77 w 77"/>
                <a:gd name="T1" fmla="*/ 0 h 430"/>
                <a:gd name="T2" fmla="*/ 77 w 77"/>
                <a:gd name="T3" fmla="*/ 0 h 430"/>
                <a:gd name="T4" fmla="*/ 70 w 77"/>
                <a:gd name="T5" fmla="*/ 9 h 430"/>
                <a:gd name="T6" fmla="*/ 55 w 77"/>
                <a:gd name="T7" fmla="*/ 35 h 430"/>
                <a:gd name="T8" fmla="*/ 44 w 77"/>
                <a:gd name="T9" fmla="*/ 54 h 430"/>
                <a:gd name="T10" fmla="*/ 35 w 77"/>
                <a:gd name="T11" fmla="*/ 75 h 430"/>
                <a:gd name="T12" fmla="*/ 24 w 77"/>
                <a:gd name="T13" fmla="*/ 101 h 430"/>
                <a:gd name="T14" fmla="*/ 15 w 77"/>
                <a:gd name="T15" fmla="*/ 129 h 430"/>
                <a:gd name="T16" fmla="*/ 8 w 77"/>
                <a:gd name="T17" fmla="*/ 160 h 430"/>
                <a:gd name="T18" fmla="*/ 2 w 77"/>
                <a:gd name="T19" fmla="*/ 193 h 430"/>
                <a:gd name="T20" fmla="*/ 0 w 77"/>
                <a:gd name="T21" fmla="*/ 228 h 430"/>
                <a:gd name="T22" fmla="*/ 0 w 77"/>
                <a:gd name="T23" fmla="*/ 266 h 430"/>
                <a:gd name="T24" fmla="*/ 6 w 77"/>
                <a:gd name="T25" fmla="*/ 306 h 430"/>
                <a:gd name="T26" fmla="*/ 11 w 77"/>
                <a:gd name="T27" fmla="*/ 324 h 430"/>
                <a:gd name="T28" fmla="*/ 17 w 77"/>
                <a:gd name="T29" fmla="*/ 346 h 430"/>
                <a:gd name="T30" fmla="*/ 24 w 77"/>
                <a:gd name="T31" fmla="*/ 367 h 430"/>
                <a:gd name="T32" fmla="*/ 31 w 77"/>
                <a:gd name="T33" fmla="*/ 388 h 430"/>
                <a:gd name="T34" fmla="*/ 42 w 77"/>
                <a:gd name="T35" fmla="*/ 409 h 430"/>
                <a:gd name="T36" fmla="*/ 53 w 77"/>
                <a:gd name="T37" fmla="*/ 430 h 430"/>
                <a:gd name="T38" fmla="*/ 73 w 77"/>
                <a:gd name="T39" fmla="*/ 371 h 430"/>
                <a:gd name="T40" fmla="*/ 73 w 77"/>
                <a:gd name="T41" fmla="*/ 371 h 430"/>
                <a:gd name="T42" fmla="*/ 62 w 77"/>
                <a:gd name="T43" fmla="*/ 329 h 430"/>
                <a:gd name="T44" fmla="*/ 53 w 77"/>
                <a:gd name="T45" fmla="*/ 284 h 430"/>
                <a:gd name="T46" fmla="*/ 46 w 77"/>
                <a:gd name="T47" fmla="*/ 230 h 430"/>
                <a:gd name="T48" fmla="*/ 42 w 77"/>
                <a:gd name="T49" fmla="*/ 200 h 430"/>
                <a:gd name="T50" fmla="*/ 42 w 77"/>
                <a:gd name="T51" fmla="*/ 169 h 430"/>
                <a:gd name="T52" fmla="*/ 42 w 77"/>
                <a:gd name="T53" fmla="*/ 139 h 430"/>
                <a:gd name="T54" fmla="*/ 44 w 77"/>
                <a:gd name="T55" fmla="*/ 108 h 430"/>
                <a:gd name="T56" fmla="*/ 48 w 77"/>
                <a:gd name="T57" fmla="*/ 78 h 430"/>
                <a:gd name="T58" fmla="*/ 55 w 77"/>
                <a:gd name="T59" fmla="*/ 49 h 430"/>
                <a:gd name="T60" fmla="*/ 64 w 77"/>
                <a:gd name="T61" fmla="*/ 24 h 430"/>
                <a:gd name="T62" fmla="*/ 77 w 77"/>
                <a:gd name="T63" fmla="*/ 0 h 430"/>
                <a:gd name="T64" fmla="*/ 77 w 77"/>
                <a:gd name="T6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430">
                  <a:moveTo>
                    <a:pt x="77" y="0"/>
                  </a:moveTo>
                  <a:lnTo>
                    <a:pt x="77" y="0"/>
                  </a:lnTo>
                  <a:lnTo>
                    <a:pt x="70" y="9"/>
                  </a:lnTo>
                  <a:lnTo>
                    <a:pt x="55" y="35"/>
                  </a:lnTo>
                  <a:lnTo>
                    <a:pt x="44" y="54"/>
                  </a:lnTo>
                  <a:lnTo>
                    <a:pt x="35" y="75"/>
                  </a:lnTo>
                  <a:lnTo>
                    <a:pt x="24" y="101"/>
                  </a:lnTo>
                  <a:lnTo>
                    <a:pt x="15" y="129"/>
                  </a:lnTo>
                  <a:lnTo>
                    <a:pt x="8" y="160"/>
                  </a:lnTo>
                  <a:lnTo>
                    <a:pt x="2" y="193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6" y="306"/>
                  </a:lnTo>
                  <a:lnTo>
                    <a:pt x="11" y="324"/>
                  </a:lnTo>
                  <a:lnTo>
                    <a:pt x="17" y="346"/>
                  </a:lnTo>
                  <a:lnTo>
                    <a:pt x="24" y="367"/>
                  </a:lnTo>
                  <a:lnTo>
                    <a:pt x="31" y="388"/>
                  </a:lnTo>
                  <a:lnTo>
                    <a:pt x="42" y="409"/>
                  </a:lnTo>
                  <a:lnTo>
                    <a:pt x="53" y="430"/>
                  </a:lnTo>
                  <a:lnTo>
                    <a:pt x="73" y="371"/>
                  </a:lnTo>
                  <a:lnTo>
                    <a:pt x="73" y="371"/>
                  </a:lnTo>
                  <a:lnTo>
                    <a:pt x="62" y="329"/>
                  </a:lnTo>
                  <a:lnTo>
                    <a:pt x="53" y="284"/>
                  </a:lnTo>
                  <a:lnTo>
                    <a:pt x="46" y="230"/>
                  </a:lnTo>
                  <a:lnTo>
                    <a:pt x="42" y="200"/>
                  </a:lnTo>
                  <a:lnTo>
                    <a:pt x="42" y="169"/>
                  </a:lnTo>
                  <a:lnTo>
                    <a:pt x="42" y="139"/>
                  </a:lnTo>
                  <a:lnTo>
                    <a:pt x="44" y="108"/>
                  </a:lnTo>
                  <a:lnTo>
                    <a:pt x="48" y="78"/>
                  </a:lnTo>
                  <a:lnTo>
                    <a:pt x="55" y="49"/>
                  </a:lnTo>
                  <a:lnTo>
                    <a:pt x="64" y="24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1" name="Freeform 45"/>
            <p:cNvSpPr>
              <a:spLocks/>
            </p:cNvSpPr>
            <p:nvPr/>
          </p:nvSpPr>
          <p:spPr bwMode="auto">
            <a:xfrm>
              <a:off x="3751" y="3909"/>
              <a:ext cx="245" cy="392"/>
            </a:xfrm>
            <a:custGeom>
              <a:avLst/>
              <a:gdLst>
                <a:gd name="T0" fmla="*/ 170 w 245"/>
                <a:gd name="T1" fmla="*/ 7 h 392"/>
                <a:gd name="T2" fmla="*/ 170 w 245"/>
                <a:gd name="T3" fmla="*/ 7 h 392"/>
                <a:gd name="T4" fmla="*/ 155 w 245"/>
                <a:gd name="T5" fmla="*/ 40 h 392"/>
                <a:gd name="T6" fmla="*/ 139 w 245"/>
                <a:gd name="T7" fmla="*/ 73 h 392"/>
                <a:gd name="T8" fmla="*/ 119 w 245"/>
                <a:gd name="T9" fmla="*/ 115 h 392"/>
                <a:gd name="T10" fmla="*/ 93 w 245"/>
                <a:gd name="T11" fmla="*/ 160 h 392"/>
                <a:gd name="T12" fmla="*/ 64 w 245"/>
                <a:gd name="T13" fmla="*/ 204 h 392"/>
                <a:gd name="T14" fmla="*/ 49 w 245"/>
                <a:gd name="T15" fmla="*/ 223 h 392"/>
                <a:gd name="T16" fmla="*/ 33 w 245"/>
                <a:gd name="T17" fmla="*/ 242 h 392"/>
                <a:gd name="T18" fmla="*/ 16 w 245"/>
                <a:gd name="T19" fmla="*/ 259 h 392"/>
                <a:gd name="T20" fmla="*/ 0 w 245"/>
                <a:gd name="T21" fmla="*/ 270 h 392"/>
                <a:gd name="T22" fmla="*/ 0 w 245"/>
                <a:gd name="T23" fmla="*/ 270 h 392"/>
                <a:gd name="T24" fmla="*/ 9 w 245"/>
                <a:gd name="T25" fmla="*/ 280 h 392"/>
                <a:gd name="T26" fmla="*/ 18 w 245"/>
                <a:gd name="T27" fmla="*/ 291 h 392"/>
                <a:gd name="T28" fmla="*/ 27 w 245"/>
                <a:gd name="T29" fmla="*/ 306 h 392"/>
                <a:gd name="T30" fmla="*/ 38 w 245"/>
                <a:gd name="T31" fmla="*/ 324 h 392"/>
                <a:gd name="T32" fmla="*/ 47 w 245"/>
                <a:gd name="T33" fmla="*/ 345 h 392"/>
                <a:gd name="T34" fmla="*/ 55 w 245"/>
                <a:gd name="T35" fmla="*/ 367 h 392"/>
                <a:gd name="T36" fmla="*/ 60 w 245"/>
                <a:gd name="T37" fmla="*/ 392 h 392"/>
                <a:gd name="T38" fmla="*/ 60 w 245"/>
                <a:gd name="T39" fmla="*/ 392 h 392"/>
                <a:gd name="T40" fmla="*/ 95 w 245"/>
                <a:gd name="T41" fmla="*/ 336 h 392"/>
                <a:gd name="T42" fmla="*/ 131 w 245"/>
                <a:gd name="T43" fmla="*/ 284 h 392"/>
                <a:gd name="T44" fmla="*/ 152 w 245"/>
                <a:gd name="T45" fmla="*/ 256 h 392"/>
                <a:gd name="T46" fmla="*/ 173 w 245"/>
                <a:gd name="T47" fmla="*/ 228 h 392"/>
                <a:gd name="T48" fmla="*/ 173 w 245"/>
                <a:gd name="T49" fmla="*/ 228 h 392"/>
                <a:gd name="T50" fmla="*/ 208 w 245"/>
                <a:gd name="T51" fmla="*/ 183 h 392"/>
                <a:gd name="T52" fmla="*/ 230 w 245"/>
                <a:gd name="T53" fmla="*/ 150 h 392"/>
                <a:gd name="T54" fmla="*/ 241 w 245"/>
                <a:gd name="T55" fmla="*/ 132 h 392"/>
                <a:gd name="T56" fmla="*/ 245 w 245"/>
                <a:gd name="T57" fmla="*/ 125 h 392"/>
                <a:gd name="T58" fmla="*/ 245 w 245"/>
                <a:gd name="T59" fmla="*/ 125 h 392"/>
                <a:gd name="T60" fmla="*/ 236 w 245"/>
                <a:gd name="T61" fmla="*/ 101 h 392"/>
                <a:gd name="T62" fmla="*/ 228 w 245"/>
                <a:gd name="T63" fmla="*/ 78 h 392"/>
                <a:gd name="T64" fmla="*/ 217 w 245"/>
                <a:gd name="T65" fmla="*/ 52 h 392"/>
                <a:gd name="T66" fmla="*/ 205 w 245"/>
                <a:gd name="T67" fmla="*/ 28 h 392"/>
                <a:gd name="T68" fmla="*/ 192 w 245"/>
                <a:gd name="T69" fmla="*/ 9 h 392"/>
                <a:gd name="T70" fmla="*/ 186 w 245"/>
                <a:gd name="T71" fmla="*/ 2 h 392"/>
                <a:gd name="T72" fmla="*/ 181 w 245"/>
                <a:gd name="T73" fmla="*/ 0 h 392"/>
                <a:gd name="T74" fmla="*/ 175 w 245"/>
                <a:gd name="T75" fmla="*/ 2 h 392"/>
                <a:gd name="T76" fmla="*/ 170 w 245"/>
                <a:gd name="T77" fmla="*/ 7 h 392"/>
                <a:gd name="T78" fmla="*/ 170 w 245"/>
                <a:gd name="T79" fmla="*/ 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5" h="392">
                  <a:moveTo>
                    <a:pt x="170" y="7"/>
                  </a:moveTo>
                  <a:lnTo>
                    <a:pt x="170" y="7"/>
                  </a:lnTo>
                  <a:lnTo>
                    <a:pt x="155" y="40"/>
                  </a:lnTo>
                  <a:lnTo>
                    <a:pt x="139" y="73"/>
                  </a:lnTo>
                  <a:lnTo>
                    <a:pt x="119" y="115"/>
                  </a:lnTo>
                  <a:lnTo>
                    <a:pt x="93" y="160"/>
                  </a:lnTo>
                  <a:lnTo>
                    <a:pt x="64" y="204"/>
                  </a:lnTo>
                  <a:lnTo>
                    <a:pt x="49" y="223"/>
                  </a:lnTo>
                  <a:lnTo>
                    <a:pt x="33" y="242"/>
                  </a:lnTo>
                  <a:lnTo>
                    <a:pt x="16" y="259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9" y="280"/>
                  </a:lnTo>
                  <a:lnTo>
                    <a:pt x="18" y="291"/>
                  </a:lnTo>
                  <a:lnTo>
                    <a:pt x="27" y="306"/>
                  </a:lnTo>
                  <a:lnTo>
                    <a:pt x="38" y="324"/>
                  </a:lnTo>
                  <a:lnTo>
                    <a:pt x="47" y="345"/>
                  </a:lnTo>
                  <a:lnTo>
                    <a:pt x="55" y="367"/>
                  </a:lnTo>
                  <a:lnTo>
                    <a:pt x="60" y="392"/>
                  </a:lnTo>
                  <a:lnTo>
                    <a:pt x="60" y="392"/>
                  </a:lnTo>
                  <a:lnTo>
                    <a:pt x="95" y="336"/>
                  </a:lnTo>
                  <a:lnTo>
                    <a:pt x="131" y="284"/>
                  </a:lnTo>
                  <a:lnTo>
                    <a:pt x="152" y="256"/>
                  </a:lnTo>
                  <a:lnTo>
                    <a:pt x="173" y="228"/>
                  </a:lnTo>
                  <a:lnTo>
                    <a:pt x="173" y="228"/>
                  </a:lnTo>
                  <a:lnTo>
                    <a:pt x="208" y="183"/>
                  </a:lnTo>
                  <a:lnTo>
                    <a:pt x="230" y="150"/>
                  </a:lnTo>
                  <a:lnTo>
                    <a:pt x="241" y="132"/>
                  </a:lnTo>
                  <a:lnTo>
                    <a:pt x="245" y="125"/>
                  </a:lnTo>
                  <a:lnTo>
                    <a:pt x="245" y="125"/>
                  </a:lnTo>
                  <a:lnTo>
                    <a:pt x="236" y="101"/>
                  </a:lnTo>
                  <a:lnTo>
                    <a:pt x="228" y="78"/>
                  </a:lnTo>
                  <a:lnTo>
                    <a:pt x="217" y="52"/>
                  </a:lnTo>
                  <a:lnTo>
                    <a:pt x="205" y="28"/>
                  </a:lnTo>
                  <a:lnTo>
                    <a:pt x="192" y="9"/>
                  </a:lnTo>
                  <a:lnTo>
                    <a:pt x="186" y="2"/>
                  </a:lnTo>
                  <a:lnTo>
                    <a:pt x="181" y="0"/>
                  </a:lnTo>
                  <a:lnTo>
                    <a:pt x="175" y="2"/>
                  </a:lnTo>
                  <a:lnTo>
                    <a:pt x="170" y="7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2" name="Freeform 46"/>
            <p:cNvSpPr>
              <a:spLocks/>
            </p:cNvSpPr>
            <p:nvPr/>
          </p:nvSpPr>
          <p:spPr bwMode="auto">
            <a:xfrm>
              <a:off x="3740" y="4191"/>
              <a:ext cx="58" cy="82"/>
            </a:xfrm>
            <a:custGeom>
              <a:avLst/>
              <a:gdLst>
                <a:gd name="T0" fmla="*/ 58 w 58"/>
                <a:gd name="T1" fmla="*/ 63 h 82"/>
                <a:gd name="T2" fmla="*/ 18 w 58"/>
                <a:gd name="T3" fmla="*/ 0 h 82"/>
                <a:gd name="T4" fmla="*/ 0 w 58"/>
                <a:gd name="T5" fmla="*/ 14 h 82"/>
                <a:gd name="T6" fmla="*/ 40 w 58"/>
                <a:gd name="T7" fmla="*/ 82 h 82"/>
                <a:gd name="T8" fmla="*/ 40 w 58"/>
                <a:gd name="T9" fmla="*/ 82 h 82"/>
                <a:gd name="T10" fmla="*/ 58 w 58"/>
                <a:gd name="T11" fmla="*/ 63 h 82"/>
                <a:gd name="T12" fmla="*/ 58 w 58"/>
                <a:gd name="T13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2">
                  <a:moveTo>
                    <a:pt x="58" y="63"/>
                  </a:moveTo>
                  <a:lnTo>
                    <a:pt x="18" y="0"/>
                  </a:lnTo>
                  <a:lnTo>
                    <a:pt x="0" y="14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58" y="63"/>
                  </a:lnTo>
                  <a:lnTo>
                    <a:pt x="58" y="63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3" name="Freeform 47"/>
            <p:cNvSpPr>
              <a:spLocks/>
            </p:cNvSpPr>
            <p:nvPr/>
          </p:nvSpPr>
          <p:spPr bwMode="auto">
            <a:xfrm>
              <a:off x="3495" y="3302"/>
              <a:ext cx="65" cy="71"/>
            </a:xfrm>
            <a:custGeom>
              <a:avLst/>
              <a:gdLst>
                <a:gd name="T0" fmla="*/ 16 w 65"/>
                <a:gd name="T1" fmla="*/ 0 h 71"/>
                <a:gd name="T2" fmla="*/ 0 w 65"/>
                <a:gd name="T3" fmla="*/ 26 h 71"/>
                <a:gd name="T4" fmla="*/ 43 w 65"/>
                <a:gd name="T5" fmla="*/ 71 h 71"/>
                <a:gd name="T6" fmla="*/ 65 w 65"/>
                <a:gd name="T7" fmla="*/ 45 h 71"/>
                <a:gd name="T8" fmla="*/ 16 w 6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1">
                  <a:moveTo>
                    <a:pt x="16" y="0"/>
                  </a:moveTo>
                  <a:lnTo>
                    <a:pt x="0" y="26"/>
                  </a:lnTo>
                  <a:lnTo>
                    <a:pt x="43" y="71"/>
                  </a:lnTo>
                  <a:lnTo>
                    <a:pt x="65" y="4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4" name="Freeform 48"/>
            <p:cNvSpPr>
              <a:spLocks/>
            </p:cNvSpPr>
            <p:nvPr/>
          </p:nvSpPr>
          <p:spPr bwMode="auto">
            <a:xfrm>
              <a:off x="3255" y="3302"/>
              <a:ext cx="309" cy="475"/>
            </a:xfrm>
            <a:custGeom>
              <a:avLst/>
              <a:gdLst>
                <a:gd name="T0" fmla="*/ 232 w 309"/>
                <a:gd name="T1" fmla="*/ 0 h 475"/>
                <a:gd name="T2" fmla="*/ 232 w 309"/>
                <a:gd name="T3" fmla="*/ 0 h 475"/>
                <a:gd name="T4" fmla="*/ 214 w 309"/>
                <a:gd name="T5" fmla="*/ 33 h 475"/>
                <a:gd name="T6" fmla="*/ 190 w 309"/>
                <a:gd name="T7" fmla="*/ 73 h 475"/>
                <a:gd name="T8" fmla="*/ 155 w 309"/>
                <a:gd name="T9" fmla="*/ 120 h 475"/>
                <a:gd name="T10" fmla="*/ 155 w 309"/>
                <a:gd name="T11" fmla="*/ 120 h 475"/>
                <a:gd name="T12" fmla="*/ 115 w 309"/>
                <a:gd name="T13" fmla="*/ 179 h 475"/>
                <a:gd name="T14" fmla="*/ 73 w 309"/>
                <a:gd name="T15" fmla="*/ 243 h 475"/>
                <a:gd name="T16" fmla="*/ 37 w 309"/>
                <a:gd name="T17" fmla="*/ 304 h 475"/>
                <a:gd name="T18" fmla="*/ 22 w 309"/>
                <a:gd name="T19" fmla="*/ 330 h 475"/>
                <a:gd name="T20" fmla="*/ 13 w 309"/>
                <a:gd name="T21" fmla="*/ 351 h 475"/>
                <a:gd name="T22" fmla="*/ 13 w 309"/>
                <a:gd name="T23" fmla="*/ 351 h 475"/>
                <a:gd name="T24" fmla="*/ 7 w 309"/>
                <a:gd name="T25" fmla="*/ 365 h 475"/>
                <a:gd name="T26" fmla="*/ 4 w 309"/>
                <a:gd name="T27" fmla="*/ 379 h 475"/>
                <a:gd name="T28" fmla="*/ 0 w 309"/>
                <a:gd name="T29" fmla="*/ 393 h 475"/>
                <a:gd name="T30" fmla="*/ 0 w 309"/>
                <a:gd name="T31" fmla="*/ 407 h 475"/>
                <a:gd name="T32" fmla="*/ 0 w 309"/>
                <a:gd name="T33" fmla="*/ 421 h 475"/>
                <a:gd name="T34" fmla="*/ 2 w 309"/>
                <a:gd name="T35" fmla="*/ 433 h 475"/>
                <a:gd name="T36" fmla="*/ 4 w 309"/>
                <a:gd name="T37" fmla="*/ 445 h 475"/>
                <a:gd name="T38" fmla="*/ 9 w 309"/>
                <a:gd name="T39" fmla="*/ 454 h 475"/>
                <a:gd name="T40" fmla="*/ 9 w 309"/>
                <a:gd name="T41" fmla="*/ 454 h 475"/>
                <a:gd name="T42" fmla="*/ 15 w 309"/>
                <a:gd name="T43" fmla="*/ 464 h 475"/>
                <a:gd name="T44" fmla="*/ 26 w 309"/>
                <a:gd name="T45" fmla="*/ 471 h 475"/>
                <a:gd name="T46" fmla="*/ 37 w 309"/>
                <a:gd name="T47" fmla="*/ 473 h 475"/>
                <a:gd name="T48" fmla="*/ 51 w 309"/>
                <a:gd name="T49" fmla="*/ 475 h 475"/>
                <a:gd name="T50" fmla="*/ 64 w 309"/>
                <a:gd name="T51" fmla="*/ 473 h 475"/>
                <a:gd name="T52" fmla="*/ 79 w 309"/>
                <a:gd name="T53" fmla="*/ 468 h 475"/>
                <a:gd name="T54" fmla="*/ 91 w 309"/>
                <a:gd name="T55" fmla="*/ 461 h 475"/>
                <a:gd name="T56" fmla="*/ 102 w 309"/>
                <a:gd name="T57" fmla="*/ 452 h 475"/>
                <a:gd name="T58" fmla="*/ 102 w 309"/>
                <a:gd name="T59" fmla="*/ 452 h 475"/>
                <a:gd name="T60" fmla="*/ 115 w 309"/>
                <a:gd name="T61" fmla="*/ 431 h 475"/>
                <a:gd name="T62" fmla="*/ 135 w 309"/>
                <a:gd name="T63" fmla="*/ 388 h 475"/>
                <a:gd name="T64" fmla="*/ 190 w 309"/>
                <a:gd name="T65" fmla="*/ 271 h 475"/>
                <a:gd name="T66" fmla="*/ 223 w 309"/>
                <a:gd name="T67" fmla="*/ 205 h 475"/>
                <a:gd name="T68" fmla="*/ 254 w 309"/>
                <a:gd name="T69" fmla="*/ 146 h 475"/>
                <a:gd name="T70" fmla="*/ 269 w 309"/>
                <a:gd name="T71" fmla="*/ 120 h 475"/>
                <a:gd name="T72" fmla="*/ 283 w 309"/>
                <a:gd name="T73" fmla="*/ 97 h 475"/>
                <a:gd name="T74" fmla="*/ 298 w 309"/>
                <a:gd name="T75" fmla="*/ 78 h 475"/>
                <a:gd name="T76" fmla="*/ 309 w 309"/>
                <a:gd name="T77" fmla="*/ 66 h 475"/>
                <a:gd name="T78" fmla="*/ 309 w 309"/>
                <a:gd name="T79" fmla="*/ 66 h 475"/>
                <a:gd name="T80" fmla="*/ 298 w 309"/>
                <a:gd name="T81" fmla="*/ 59 h 475"/>
                <a:gd name="T82" fmla="*/ 271 w 309"/>
                <a:gd name="T83" fmla="*/ 43 h 475"/>
                <a:gd name="T84" fmla="*/ 256 w 309"/>
                <a:gd name="T85" fmla="*/ 33 h 475"/>
                <a:gd name="T86" fmla="*/ 243 w 309"/>
                <a:gd name="T87" fmla="*/ 22 h 475"/>
                <a:gd name="T88" fmla="*/ 236 w 309"/>
                <a:gd name="T89" fmla="*/ 10 h 475"/>
                <a:gd name="T90" fmla="*/ 232 w 309"/>
                <a:gd name="T91" fmla="*/ 5 h 475"/>
                <a:gd name="T92" fmla="*/ 232 w 309"/>
                <a:gd name="T93" fmla="*/ 0 h 475"/>
                <a:gd name="T94" fmla="*/ 232 w 309"/>
                <a:gd name="T95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475">
                  <a:moveTo>
                    <a:pt x="232" y="0"/>
                  </a:moveTo>
                  <a:lnTo>
                    <a:pt x="232" y="0"/>
                  </a:lnTo>
                  <a:lnTo>
                    <a:pt x="214" y="33"/>
                  </a:lnTo>
                  <a:lnTo>
                    <a:pt x="190" y="73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15" y="179"/>
                  </a:lnTo>
                  <a:lnTo>
                    <a:pt x="73" y="243"/>
                  </a:lnTo>
                  <a:lnTo>
                    <a:pt x="37" y="304"/>
                  </a:lnTo>
                  <a:lnTo>
                    <a:pt x="22" y="330"/>
                  </a:lnTo>
                  <a:lnTo>
                    <a:pt x="13" y="351"/>
                  </a:lnTo>
                  <a:lnTo>
                    <a:pt x="13" y="351"/>
                  </a:lnTo>
                  <a:lnTo>
                    <a:pt x="7" y="365"/>
                  </a:lnTo>
                  <a:lnTo>
                    <a:pt x="4" y="379"/>
                  </a:lnTo>
                  <a:lnTo>
                    <a:pt x="0" y="393"/>
                  </a:lnTo>
                  <a:lnTo>
                    <a:pt x="0" y="407"/>
                  </a:lnTo>
                  <a:lnTo>
                    <a:pt x="0" y="421"/>
                  </a:lnTo>
                  <a:lnTo>
                    <a:pt x="2" y="433"/>
                  </a:lnTo>
                  <a:lnTo>
                    <a:pt x="4" y="445"/>
                  </a:lnTo>
                  <a:lnTo>
                    <a:pt x="9" y="454"/>
                  </a:lnTo>
                  <a:lnTo>
                    <a:pt x="9" y="454"/>
                  </a:lnTo>
                  <a:lnTo>
                    <a:pt x="15" y="464"/>
                  </a:lnTo>
                  <a:lnTo>
                    <a:pt x="26" y="471"/>
                  </a:lnTo>
                  <a:lnTo>
                    <a:pt x="37" y="473"/>
                  </a:lnTo>
                  <a:lnTo>
                    <a:pt x="51" y="475"/>
                  </a:lnTo>
                  <a:lnTo>
                    <a:pt x="64" y="473"/>
                  </a:lnTo>
                  <a:lnTo>
                    <a:pt x="79" y="468"/>
                  </a:lnTo>
                  <a:lnTo>
                    <a:pt x="91" y="461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15" y="431"/>
                  </a:lnTo>
                  <a:lnTo>
                    <a:pt x="135" y="388"/>
                  </a:lnTo>
                  <a:lnTo>
                    <a:pt x="190" y="271"/>
                  </a:lnTo>
                  <a:lnTo>
                    <a:pt x="223" y="205"/>
                  </a:lnTo>
                  <a:lnTo>
                    <a:pt x="254" y="146"/>
                  </a:lnTo>
                  <a:lnTo>
                    <a:pt x="269" y="120"/>
                  </a:lnTo>
                  <a:lnTo>
                    <a:pt x="283" y="97"/>
                  </a:lnTo>
                  <a:lnTo>
                    <a:pt x="298" y="78"/>
                  </a:lnTo>
                  <a:lnTo>
                    <a:pt x="309" y="66"/>
                  </a:lnTo>
                  <a:lnTo>
                    <a:pt x="309" y="66"/>
                  </a:lnTo>
                  <a:lnTo>
                    <a:pt x="298" y="59"/>
                  </a:lnTo>
                  <a:lnTo>
                    <a:pt x="271" y="43"/>
                  </a:lnTo>
                  <a:lnTo>
                    <a:pt x="256" y="33"/>
                  </a:lnTo>
                  <a:lnTo>
                    <a:pt x="243" y="22"/>
                  </a:lnTo>
                  <a:lnTo>
                    <a:pt x="236" y="10"/>
                  </a:lnTo>
                  <a:lnTo>
                    <a:pt x="232" y="5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5" name="Rectangle 49"/>
            <p:cNvSpPr>
              <a:spLocks noChangeArrowheads="1"/>
            </p:cNvSpPr>
            <p:nvPr/>
          </p:nvSpPr>
          <p:spPr bwMode="auto">
            <a:xfrm>
              <a:off x="3965" y="4301"/>
              <a:ext cx="14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6" name="Freeform 50"/>
            <p:cNvSpPr>
              <a:spLocks/>
            </p:cNvSpPr>
            <p:nvPr/>
          </p:nvSpPr>
          <p:spPr bwMode="auto">
            <a:xfrm>
              <a:off x="3581" y="3359"/>
              <a:ext cx="237" cy="364"/>
            </a:xfrm>
            <a:custGeom>
              <a:avLst/>
              <a:gdLst>
                <a:gd name="T0" fmla="*/ 155 w 237"/>
                <a:gd name="T1" fmla="*/ 110 h 364"/>
                <a:gd name="T2" fmla="*/ 153 w 237"/>
                <a:gd name="T3" fmla="*/ 113 h 364"/>
                <a:gd name="T4" fmla="*/ 153 w 237"/>
                <a:gd name="T5" fmla="*/ 113 h 364"/>
                <a:gd name="T6" fmla="*/ 177 w 237"/>
                <a:gd name="T7" fmla="*/ 139 h 364"/>
                <a:gd name="T8" fmla="*/ 177 w 237"/>
                <a:gd name="T9" fmla="*/ 139 h 364"/>
                <a:gd name="T10" fmla="*/ 67 w 237"/>
                <a:gd name="T11" fmla="*/ 343 h 364"/>
                <a:gd name="T12" fmla="*/ 67 w 237"/>
                <a:gd name="T13" fmla="*/ 343 h 364"/>
                <a:gd name="T14" fmla="*/ 11 w 237"/>
                <a:gd name="T15" fmla="*/ 141 h 364"/>
                <a:gd name="T16" fmla="*/ 11 w 237"/>
                <a:gd name="T17" fmla="*/ 141 h 364"/>
                <a:gd name="T18" fmla="*/ 27 w 237"/>
                <a:gd name="T19" fmla="*/ 129 h 364"/>
                <a:gd name="T20" fmla="*/ 5 w 237"/>
                <a:gd name="T21" fmla="*/ 30 h 364"/>
                <a:gd name="T22" fmla="*/ 0 w 237"/>
                <a:gd name="T23" fmla="*/ 33 h 364"/>
                <a:gd name="T24" fmla="*/ 0 w 237"/>
                <a:gd name="T25" fmla="*/ 33 h 364"/>
                <a:gd name="T26" fmla="*/ 20 w 237"/>
                <a:gd name="T27" fmla="*/ 127 h 364"/>
                <a:gd name="T28" fmla="*/ 20 w 237"/>
                <a:gd name="T29" fmla="*/ 127 h 364"/>
                <a:gd name="T30" fmla="*/ 3 w 237"/>
                <a:gd name="T31" fmla="*/ 139 h 364"/>
                <a:gd name="T32" fmla="*/ 64 w 237"/>
                <a:gd name="T33" fmla="*/ 364 h 364"/>
                <a:gd name="T34" fmla="*/ 186 w 237"/>
                <a:gd name="T35" fmla="*/ 136 h 364"/>
                <a:gd name="T36" fmla="*/ 186 w 237"/>
                <a:gd name="T37" fmla="*/ 136 h 364"/>
                <a:gd name="T38" fmla="*/ 164 w 237"/>
                <a:gd name="T39" fmla="*/ 113 h 364"/>
                <a:gd name="T40" fmla="*/ 164 w 237"/>
                <a:gd name="T41" fmla="*/ 113 h 364"/>
                <a:gd name="T42" fmla="*/ 237 w 237"/>
                <a:gd name="T43" fmla="*/ 5 h 364"/>
                <a:gd name="T44" fmla="*/ 232 w 237"/>
                <a:gd name="T45" fmla="*/ 0 h 364"/>
                <a:gd name="T46" fmla="*/ 155 w 237"/>
                <a:gd name="T47" fmla="*/ 11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364">
                  <a:moveTo>
                    <a:pt x="155" y="110"/>
                  </a:moveTo>
                  <a:lnTo>
                    <a:pt x="153" y="113"/>
                  </a:lnTo>
                  <a:lnTo>
                    <a:pt x="153" y="113"/>
                  </a:lnTo>
                  <a:lnTo>
                    <a:pt x="177" y="139"/>
                  </a:lnTo>
                  <a:lnTo>
                    <a:pt x="177" y="139"/>
                  </a:lnTo>
                  <a:lnTo>
                    <a:pt x="67" y="343"/>
                  </a:lnTo>
                  <a:lnTo>
                    <a:pt x="67" y="343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27" y="129"/>
                  </a:lnTo>
                  <a:lnTo>
                    <a:pt x="5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3" y="139"/>
                  </a:lnTo>
                  <a:lnTo>
                    <a:pt x="64" y="364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64" y="113"/>
                  </a:lnTo>
                  <a:lnTo>
                    <a:pt x="164" y="113"/>
                  </a:lnTo>
                  <a:lnTo>
                    <a:pt x="237" y="5"/>
                  </a:lnTo>
                  <a:lnTo>
                    <a:pt x="232" y="0"/>
                  </a:lnTo>
                  <a:lnTo>
                    <a:pt x="155" y="11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7" name="Freeform 51"/>
            <p:cNvSpPr>
              <a:spLocks/>
            </p:cNvSpPr>
            <p:nvPr/>
          </p:nvSpPr>
          <p:spPr bwMode="auto">
            <a:xfrm>
              <a:off x="3826" y="3429"/>
              <a:ext cx="75" cy="346"/>
            </a:xfrm>
            <a:custGeom>
              <a:avLst/>
              <a:gdLst>
                <a:gd name="T0" fmla="*/ 75 w 75"/>
                <a:gd name="T1" fmla="*/ 0 h 346"/>
                <a:gd name="T2" fmla="*/ 75 w 75"/>
                <a:gd name="T3" fmla="*/ 0 h 346"/>
                <a:gd name="T4" fmla="*/ 69 w 75"/>
                <a:gd name="T5" fmla="*/ 3 h 346"/>
                <a:gd name="T6" fmla="*/ 56 w 75"/>
                <a:gd name="T7" fmla="*/ 12 h 346"/>
                <a:gd name="T8" fmla="*/ 47 w 75"/>
                <a:gd name="T9" fmla="*/ 22 h 346"/>
                <a:gd name="T10" fmla="*/ 38 w 75"/>
                <a:gd name="T11" fmla="*/ 31 h 346"/>
                <a:gd name="T12" fmla="*/ 29 w 75"/>
                <a:gd name="T13" fmla="*/ 45 h 346"/>
                <a:gd name="T14" fmla="*/ 22 w 75"/>
                <a:gd name="T15" fmla="*/ 62 h 346"/>
                <a:gd name="T16" fmla="*/ 13 w 75"/>
                <a:gd name="T17" fmla="*/ 83 h 346"/>
                <a:gd name="T18" fmla="*/ 7 w 75"/>
                <a:gd name="T19" fmla="*/ 106 h 346"/>
                <a:gd name="T20" fmla="*/ 2 w 75"/>
                <a:gd name="T21" fmla="*/ 134 h 346"/>
                <a:gd name="T22" fmla="*/ 0 w 75"/>
                <a:gd name="T23" fmla="*/ 167 h 346"/>
                <a:gd name="T24" fmla="*/ 0 w 75"/>
                <a:gd name="T25" fmla="*/ 203 h 346"/>
                <a:gd name="T26" fmla="*/ 3 w 75"/>
                <a:gd name="T27" fmla="*/ 245 h 346"/>
                <a:gd name="T28" fmla="*/ 9 w 75"/>
                <a:gd name="T29" fmla="*/ 292 h 346"/>
                <a:gd name="T30" fmla="*/ 20 w 75"/>
                <a:gd name="T31" fmla="*/ 346 h 346"/>
                <a:gd name="T32" fmla="*/ 20 w 75"/>
                <a:gd name="T33" fmla="*/ 346 h 346"/>
                <a:gd name="T34" fmla="*/ 18 w 75"/>
                <a:gd name="T35" fmla="*/ 334 h 346"/>
                <a:gd name="T36" fmla="*/ 13 w 75"/>
                <a:gd name="T37" fmla="*/ 308 h 346"/>
                <a:gd name="T38" fmla="*/ 7 w 75"/>
                <a:gd name="T39" fmla="*/ 268 h 346"/>
                <a:gd name="T40" fmla="*/ 5 w 75"/>
                <a:gd name="T41" fmla="*/ 245 h 346"/>
                <a:gd name="T42" fmla="*/ 5 w 75"/>
                <a:gd name="T43" fmla="*/ 219 h 346"/>
                <a:gd name="T44" fmla="*/ 5 w 75"/>
                <a:gd name="T45" fmla="*/ 191 h 346"/>
                <a:gd name="T46" fmla="*/ 7 w 75"/>
                <a:gd name="T47" fmla="*/ 163 h 346"/>
                <a:gd name="T48" fmla="*/ 11 w 75"/>
                <a:gd name="T49" fmla="*/ 134 h 346"/>
                <a:gd name="T50" fmla="*/ 18 w 75"/>
                <a:gd name="T51" fmla="*/ 106 h 346"/>
                <a:gd name="T52" fmla="*/ 27 w 75"/>
                <a:gd name="T53" fmla="*/ 78 h 346"/>
                <a:gd name="T54" fmla="*/ 40 w 75"/>
                <a:gd name="T55" fmla="*/ 50 h 346"/>
                <a:gd name="T56" fmla="*/ 55 w 75"/>
                <a:gd name="T57" fmla="*/ 24 h 346"/>
                <a:gd name="T58" fmla="*/ 75 w 75"/>
                <a:gd name="T59" fmla="*/ 0 h 346"/>
                <a:gd name="T60" fmla="*/ 75 w 75"/>
                <a:gd name="T6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346">
                  <a:moveTo>
                    <a:pt x="75" y="0"/>
                  </a:moveTo>
                  <a:lnTo>
                    <a:pt x="75" y="0"/>
                  </a:lnTo>
                  <a:lnTo>
                    <a:pt x="69" y="3"/>
                  </a:lnTo>
                  <a:lnTo>
                    <a:pt x="56" y="12"/>
                  </a:lnTo>
                  <a:lnTo>
                    <a:pt x="47" y="22"/>
                  </a:lnTo>
                  <a:lnTo>
                    <a:pt x="38" y="31"/>
                  </a:lnTo>
                  <a:lnTo>
                    <a:pt x="29" y="45"/>
                  </a:lnTo>
                  <a:lnTo>
                    <a:pt x="22" y="62"/>
                  </a:lnTo>
                  <a:lnTo>
                    <a:pt x="13" y="83"/>
                  </a:lnTo>
                  <a:lnTo>
                    <a:pt x="7" y="106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203"/>
                  </a:lnTo>
                  <a:lnTo>
                    <a:pt x="3" y="245"/>
                  </a:lnTo>
                  <a:lnTo>
                    <a:pt x="9" y="292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34"/>
                  </a:lnTo>
                  <a:lnTo>
                    <a:pt x="13" y="308"/>
                  </a:lnTo>
                  <a:lnTo>
                    <a:pt x="7" y="268"/>
                  </a:lnTo>
                  <a:lnTo>
                    <a:pt x="5" y="245"/>
                  </a:lnTo>
                  <a:lnTo>
                    <a:pt x="5" y="219"/>
                  </a:lnTo>
                  <a:lnTo>
                    <a:pt x="5" y="191"/>
                  </a:lnTo>
                  <a:lnTo>
                    <a:pt x="7" y="163"/>
                  </a:lnTo>
                  <a:lnTo>
                    <a:pt x="11" y="134"/>
                  </a:lnTo>
                  <a:lnTo>
                    <a:pt x="18" y="106"/>
                  </a:lnTo>
                  <a:lnTo>
                    <a:pt x="27" y="78"/>
                  </a:lnTo>
                  <a:lnTo>
                    <a:pt x="40" y="50"/>
                  </a:lnTo>
                  <a:lnTo>
                    <a:pt x="55" y="24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8" name="Freeform 52"/>
            <p:cNvSpPr>
              <a:spLocks/>
            </p:cNvSpPr>
            <p:nvPr/>
          </p:nvSpPr>
          <p:spPr bwMode="auto">
            <a:xfrm>
              <a:off x="3637" y="3794"/>
              <a:ext cx="17" cy="35"/>
            </a:xfrm>
            <a:custGeom>
              <a:avLst/>
              <a:gdLst>
                <a:gd name="T0" fmla="*/ 17 w 17"/>
                <a:gd name="T1" fmla="*/ 16 h 35"/>
                <a:gd name="T2" fmla="*/ 17 w 17"/>
                <a:gd name="T3" fmla="*/ 16 h 35"/>
                <a:gd name="T4" fmla="*/ 15 w 17"/>
                <a:gd name="T5" fmla="*/ 23 h 35"/>
                <a:gd name="T6" fmla="*/ 13 w 17"/>
                <a:gd name="T7" fmla="*/ 30 h 35"/>
                <a:gd name="T8" fmla="*/ 11 w 17"/>
                <a:gd name="T9" fmla="*/ 33 h 35"/>
                <a:gd name="T10" fmla="*/ 8 w 17"/>
                <a:gd name="T11" fmla="*/ 35 h 35"/>
                <a:gd name="T12" fmla="*/ 8 w 17"/>
                <a:gd name="T13" fmla="*/ 35 h 35"/>
                <a:gd name="T14" fmla="*/ 6 w 17"/>
                <a:gd name="T15" fmla="*/ 33 h 35"/>
                <a:gd name="T16" fmla="*/ 2 w 17"/>
                <a:gd name="T17" fmla="*/ 30 h 35"/>
                <a:gd name="T18" fmla="*/ 0 w 17"/>
                <a:gd name="T19" fmla="*/ 23 h 35"/>
                <a:gd name="T20" fmla="*/ 0 w 17"/>
                <a:gd name="T21" fmla="*/ 16 h 35"/>
                <a:gd name="T22" fmla="*/ 0 w 17"/>
                <a:gd name="T23" fmla="*/ 16 h 35"/>
                <a:gd name="T24" fmla="*/ 0 w 17"/>
                <a:gd name="T25" fmla="*/ 9 h 35"/>
                <a:gd name="T26" fmla="*/ 2 w 17"/>
                <a:gd name="T27" fmla="*/ 4 h 35"/>
                <a:gd name="T28" fmla="*/ 6 w 17"/>
                <a:gd name="T29" fmla="*/ 0 h 35"/>
                <a:gd name="T30" fmla="*/ 8 w 17"/>
                <a:gd name="T31" fmla="*/ 0 h 35"/>
                <a:gd name="T32" fmla="*/ 8 w 17"/>
                <a:gd name="T33" fmla="*/ 0 h 35"/>
                <a:gd name="T34" fmla="*/ 11 w 17"/>
                <a:gd name="T35" fmla="*/ 0 h 35"/>
                <a:gd name="T36" fmla="*/ 13 w 17"/>
                <a:gd name="T37" fmla="*/ 4 h 35"/>
                <a:gd name="T38" fmla="*/ 15 w 17"/>
                <a:gd name="T39" fmla="*/ 9 h 35"/>
                <a:gd name="T40" fmla="*/ 17 w 17"/>
                <a:gd name="T41" fmla="*/ 16 h 35"/>
                <a:gd name="T42" fmla="*/ 17 w 17"/>
                <a:gd name="T43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5">
                  <a:moveTo>
                    <a:pt x="17" y="16"/>
                  </a:moveTo>
                  <a:lnTo>
                    <a:pt x="17" y="16"/>
                  </a:lnTo>
                  <a:lnTo>
                    <a:pt x="15" y="23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5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89" name="Freeform 53"/>
            <p:cNvSpPr>
              <a:spLocks/>
            </p:cNvSpPr>
            <p:nvPr/>
          </p:nvSpPr>
          <p:spPr bwMode="auto">
            <a:xfrm>
              <a:off x="3637" y="3991"/>
              <a:ext cx="17" cy="35"/>
            </a:xfrm>
            <a:custGeom>
              <a:avLst/>
              <a:gdLst>
                <a:gd name="T0" fmla="*/ 17 w 17"/>
                <a:gd name="T1" fmla="*/ 19 h 35"/>
                <a:gd name="T2" fmla="*/ 17 w 17"/>
                <a:gd name="T3" fmla="*/ 19 h 35"/>
                <a:gd name="T4" fmla="*/ 15 w 17"/>
                <a:gd name="T5" fmla="*/ 24 h 35"/>
                <a:gd name="T6" fmla="*/ 13 w 17"/>
                <a:gd name="T7" fmla="*/ 31 h 35"/>
                <a:gd name="T8" fmla="*/ 11 w 17"/>
                <a:gd name="T9" fmla="*/ 35 h 35"/>
                <a:gd name="T10" fmla="*/ 8 w 17"/>
                <a:gd name="T11" fmla="*/ 35 h 35"/>
                <a:gd name="T12" fmla="*/ 8 w 17"/>
                <a:gd name="T13" fmla="*/ 35 h 35"/>
                <a:gd name="T14" fmla="*/ 6 w 17"/>
                <a:gd name="T15" fmla="*/ 35 h 35"/>
                <a:gd name="T16" fmla="*/ 2 w 17"/>
                <a:gd name="T17" fmla="*/ 31 h 35"/>
                <a:gd name="T18" fmla="*/ 0 w 17"/>
                <a:gd name="T19" fmla="*/ 24 h 35"/>
                <a:gd name="T20" fmla="*/ 0 w 17"/>
                <a:gd name="T21" fmla="*/ 19 h 35"/>
                <a:gd name="T22" fmla="*/ 0 w 17"/>
                <a:gd name="T23" fmla="*/ 19 h 35"/>
                <a:gd name="T24" fmla="*/ 0 w 17"/>
                <a:gd name="T25" fmla="*/ 12 h 35"/>
                <a:gd name="T26" fmla="*/ 2 w 17"/>
                <a:gd name="T27" fmla="*/ 5 h 35"/>
                <a:gd name="T28" fmla="*/ 6 w 17"/>
                <a:gd name="T29" fmla="*/ 0 h 35"/>
                <a:gd name="T30" fmla="*/ 8 w 17"/>
                <a:gd name="T31" fmla="*/ 0 h 35"/>
                <a:gd name="T32" fmla="*/ 8 w 17"/>
                <a:gd name="T33" fmla="*/ 0 h 35"/>
                <a:gd name="T34" fmla="*/ 11 w 17"/>
                <a:gd name="T35" fmla="*/ 0 h 35"/>
                <a:gd name="T36" fmla="*/ 13 w 17"/>
                <a:gd name="T37" fmla="*/ 5 h 35"/>
                <a:gd name="T38" fmla="*/ 15 w 17"/>
                <a:gd name="T39" fmla="*/ 12 h 35"/>
                <a:gd name="T40" fmla="*/ 17 w 17"/>
                <a:gd name="T41" fmla="*/ 19 h 35"/>
                <a:gd name="T42" fmla="*/ 17 w 1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5">
                  <a:moveTo>
                    <a:pt x="17" y="19"/>
                  </a:moveTo>
                  <a:lnTo>
                    <a:pt x="17" y="19"/>
                  </a:lnTo>
                  <a:lnTo>
                    <a:pt x="15" y="24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5" y="12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0" name="Freeform 54"/>
            <p:cNvSpPr>
              <a:spLocks/>
            </p:cNvSpPr>
            <p:nvPr/>
          </p:nvSpPr>
          <p:spPr bwMode="auto">
            <a:xfrm>
              <a:off x="3753" y="4172"/>
              <a:ext cx="64" cy="108"/>
            </a:xfrm>
            <a:custGeom>
              <a:avLst/>
              <a:gdLst>
                <a:gd name="T0" fmla="*/ 16 w 64"/>
                <a:gd name="T1" fmla="*/ 0 h 108"/>
                <a:gd name="T2" fmla="*/ 0 w 64"/>
                <a:gd name="T3" fmla="*/ 17 h 108"/>
                <a:gd name="T4" fmla="*/ 45 w 64"/>
                <a:gd name="T5" fmla="*/ 108 h 108"/>
                <a:gd name="T6" fmla="*/ 64 w 64"/>
                <a:gd name="T7" fmla="*/ 85 h 108"/>
                <a:gd name="T8" fmla="*/ 16 w 6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8">
                  <a:moveTo>
                    <a:pt x="16" y="0"/>
                  </a:moveTo>
                  <a:lnTo>
                    <a:pt x="0" y="17"/>
                  </a:lnTo>
                  <a:lnTo>
                    <a:pt x="45" y="108"/>
                  </a:lnTo>
                  <a:lnTo>
                    <a:pt x="64" y="8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1" name="Freeform 55"/>
            <p:cNvSpPr>
              <a:spLocks/>
            </p:cNvSpPr>
            <p:nvPr/>
          </p:nvSpPr>
          <p:spPr bwMode="auto">
            <a:xfrm>
              <a:off x="3613" y="4135"/>
              <a:ext cx="103" cy="164"/>
            </a:xfrm>
            <a:custGeom>
              <a:avLst/>
              <a:gdLst>
                <a:gd name="T0" fmla="*/ 35 w 103"/>
                <a:gd name="T1" fmla="*/ 0 h 164"/>
                <a:gd name="T2" fmla="*/ 103 w 103"/>
                <a:gd name="T3" fmla="*/ 164 h 164"/>
                <a:gd name="T4" fmla="*/ 0 w 103"/>
                <a:gd name="T5" fmla="*/ 164 h 164"/>
                <a:gd name="T6" fmla="*/ 35 w 103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64">
                  <a:moveTo>
                    <a:pt x="35" y="0"/>
                  </a:moveTo>
                  <a:lnTo>
                    <a:pt x="103" y="164"/>
                  </a:lnTo>
                  <a:lnTo>
                    <a:pt x="0" y="16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2" name="Freeform 56"/>
            <p:cNvSpPr>
              <a:spLocks/>
            </p:cNvSpPr>
            <p:nvPr/>
          </p:nvSpPr>
          <p:spPr bwMode="auto">
            <a:xfrm>
              <a:off x="3868" y="3446"/>
              <a:ext cx="66" cy="92"/>
            </a:xfrm>
            <a:custGeom>
              <a:avLst/>
              <a:gdLst>
                <a:gd name="T0" fmla="*/ 66 w 66"/>
                <a:gd name="T1" fmla="*/ 0 h 92"/>
                <a:gd name="T2" fmla="*/ 66 w 66"/>
                <a:gd name="T3" fmla="*/ 0 h 92"/>
                <a:gd name="T4" fmla="*/ 56 w 66"/>
                <a:gd name="T5" fmla="*/ 2 h 92"/>
                <a:gd name="T6" fmla="*/ 49 w 66"/>
                <a:gd name="T7" fmla="*/ 5 h 92"/>
                <a:gd name="T8" fmla="*/ 38 w 66"/>
                <a:gd name="T9" fmla="*/ 9 h 92"/>
                <a:gd name="T10" fmla="*/ 27 w 66"/>
                <a:gd name="T11" fmla="*/ 21 h 92"/>
                <a:gd name="T12" fmla="*/ 16 w 66"/>
                <a:gd name="T13" fmla="*/ 37 h 92"/>
                <a:gd name="T14" fmla="*/ 7 w 66"/>
                <a:gd name="T15" fmla="*/ 61 h 92"/>
                <a:gd name="T16" fmla="*/ 3 w 66"/>
                <a:gd name="T17" fmla="*/ 75 h 92"/>
                <a:gd name="T18" fmla="*/ 0 w 66"/>
                <a:gd name="T19" fmla="*/ 92 h 92"/>
                <a:gd name="T20" fmla="*/ 0 w 66"/>
                <a:gd name="T21" fmla="*/ 92 h 92"/>
                <a:gd name="T22" fmla="*/ 3 w 66"/>
                <a:gd name="T23" fmla="*/ 82 h 92"/>
                <a:gd name="T24" fmla="*/ 14 w 66"/>
                <a:gd name="T25" fmla="*/ 54 h 92"/>
                <a:gd name="T26" fmla="*/ 24 w 66"/>
                <a:gd name="T27" fmla="*/ 40 h 92"/>
                <a:gd name="T28" fmla="*/ 35 w 66"/>
                <a:gd name="T29" fmla="*/ 23 h 92"/>
                <a:gd name="T30" fmla="*/ 49 w 66"/>
                <a:gd name="T31" fmla="*/ 12 h 92"/>
                <a:gd name="T32" fmla="*/ 66 w 66"/>
                <a:gd name="T33" fmla="*/ 0 h 92"/>
                <a:gd name="T34" fmla="*/ 66 w 66"/>
                <a:gd name="T3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92">
                  <a:moveTo>
                    <a:pt x="66" y="0"/>
                  </a:moveTo>
                  <a:lnTo>
                    <a:pt x="66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9"/>
                  </a:lnTo>
                  <a:lnTo>
                    <a:pt x="27" y="21"/>
                  </a:lnTo>
                  <a:lnTo>
                    <a:pt x="16" y="37"/>
                  </a:lnTo>
                  <a:lnTo>
                    <a:pt x="7" y="61"/>
                  </a:lnTo>
                  <a:lnTo>
                    <a:pt x="3" y="75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" y="82"/>
                  </a:lnTo>
                  <a:lnTo>
                    <a:pt x="14" y="54"/>
                  </a:lnTo>
                  <a:lnTo>
                    <a:pt x="24" y="40"/>
                  </a:lnTo>
                  <a:lnTo>
                    <a:pt x="35" y="23"/>
                  </a:lnTo>
                  <a:lnTo>
                    <a:pt x="49" y="1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3" name="Freeform 57"/>
            <p:cNvSpPr>
              <a:spLocks/>
            </p:cNvSpPr>
            <p:nvPr/>
          </p:nvSpPr>
          <p:spPr bwMode="auto">
            <a:xfrm>
              <a:off x="3820" y="4198"/>
              <a:ext cx="15" cy="21"/>
            </a:xfrm>
            <a:custGeom>
              <a:avLst/>
              <a:gdLst>
                <a:gd name="T0" fmla="*/ 15 w 15"/>
                <a:gd name="T1" fmla="*/ 9 h 21"/>
                <a:gd name="T2" fmla="*/ 15 w 15"/>
                <a:gd name="T3" fmla="*/ 9 h 21"/>
                <a:gd name="T4" fmla="*/ 15 w 15"/>
                <a:gd name="T5" fmla="*/ 14 h 21"/>
                <a:gd name="T6" fmla="*/ 13 w 15"/>
                <a:gd name="T7" fmla="*/ 17 h 21"/>
                <a:gd name="T8" fmla="*/ 11 w 15"/>
                <a:gd name="T9" fmla="*/ 19 h 21"/>
                <a:gd name="T10" fmla="*/ 8 w 15"/>
                <a:gd name="T11" fmla="*/ 21 h 21"/>
                <a:gd name="T12" fmla="*/ 8 w 15"/>
                <a:gd name="T13" fmla="*/ 21 h 21"/>
                <a:gd name="T14" fmla="*/ 4 w 15"/>
                <a:gd name="T15" fmla="*/ 19 h 21"/>
                <a:gd name="T16" fmla="*/ 2 w 15"/>
                <a:gd name="T17" fmla="*/ 17 h 21"/>
                <a:gd name="T18" fmla="*/ 0 w 15"/>
                <a:gd name="T19" fmla="*/ 14 h 21"/>
                <a:gd name="T20" fmla="*/ 0 w 15"/>
                <a:gd name="T21" fmla="*/ 9 h 21"/>
                <a:gd name="T22" fmla="*/ 0 w 15"/>
                <a:gd name="T23" fmla="*/ 9 h 21"/>
                <a:gd name="T24" fmla="*/ 0 w 15"/>
                <a:gd name="T25" fmla="*/ 7 h 21"/>
                <a:gd name="T26" fmla="*/ 2 w 15"/>
                <a:gd name="T27" fmla="*/ 2 h 21"/>
                <a:gd name="T28" fmla="*/ 4 w 15"/>
                <a:gd name="T29" fmla="*/ 0 h 21"/>
                <a:gd name="T30" fmla="*/ 8 w 15"/>
                <a:gd name="T31" fmla="*/ 0 h 21"/>
                <a:gd name="T32" fmla="*/ 8 w 15"/>
                <a:gd name="T33" fmla="*/ 0 h 21"/>
                <a:gd name="T34" fmla="*/ 11 w 15"/>
                <a:gd name="T35" fmla="*/ 0 h 21"/>
                <a:gd name="T36" fmla="*/ 13 w 15"/>
                <a:gd name="T37" fmla="*/ 2 h 21"/>
                <a:gd name="T38" fmla="*/ 15 w 15"/>
                <a:gd name="T39" fmla="*/ 7 h 21"/>
                <a:gd name="T40" fmla="*/ 15 w 15"/>
                <a:gd name="T41" fmla="*/ 9 h 21"/>
                <a:gd name="T42" fmla="*/ 15 w 15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1">
                  <a:moveTo>
                    <a:pt x="15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4" name="Freeform 58"/>
            <p:cNvSpPr>
              <a:spLocks/>
            </p:cNvSpPr>
            <p:nvPr/>
          </p:nvSpPr>
          <p:spPr bwMode="auto">
            <a:xfrm>
              <a:off x="3476" y="3349"/>
              <a:ext cx="17" cy="22"/>
            </a:xfrm>
            <a:custGeom>
              <a:avLst/>
              <a:gdLst>
                <a:gd name="T0" fmla="*/ 17 w 17"/>
                <a:gd name="T1" fmla="*/ 10 h 22"/>
                <a:gd name="T2" fmla="*/ 17 w 17"/>
                <a:gd name="T3" fmla="*/ 10 h 22"/>
                <a:gd name="T4" fmla="*/ 17 w 17"/>
                <a:gd name="T5" fmla="*/ 15 h 22"/>
                <a:gd name="T6" fmla="*/ 15 w 17"/>
                <a:gd name="T7" fmla="*/ 17 h 22"/>
                <a:gd name="T8" fmla="*/ 11 w 17"/>
                <a:gd name="T9" fmla="*/ 19 h 22"/>
                <a:gd name="T10" fmla="*/ 9 w 17"/>
                <a:gd name="T11" fmla="*/ 22 h 22"/>
                <a:gd name="T12" fmla="*/ 9 w 17"/>
                <a:gd name="T13" fmla="*/ 22 h 22"/>
                <a:gd name="T14" fmla="*/ 6 w 17"/>
                <a:gd name="T15" fmla="*/ 19 h 22"/>
                <a:gd name="T16" fmla="*/ 4 w 17"/>
                <a:gd name="T17" fmla="*/ 17 h 22"/>
                <a:gd name="T18" fmla="*/ 2 w 17"/>
                <a:gd name="T19" fmla="*/ 15 h 22"/>
                <a:gd name="T20" fmla="*/ 0 w 17"/>
                <a:gd name="T21" fmla="*/ 10 h 22"/>
                <a:gd name="T22" fmla="*/ 0 w 17"/>
                <a:gd name="T23" fmla="*/ 10 h 22"/>
                <a:gd name="T24" fmla="*/ 2 w 17"/>
                <a:gd name="T25" fmla="*/ 8 h 22"/>
                <a:gd name="T26" fmla="*/ 4 w 17"/>
                <a:gd name="T27" fmla="*/ 3 h 22"/>
                <a:gd name="T28" fmla="*/ 6 w 17"/>
                <a:gd name="T29" fmla="*/ 0 h 22"/>
                <a:gd name="T30" fmla="*/ 9 w 17"/>
                <a:gd name="T31" fmla="*/ 0 h 22"/>
                <a:gd name="T32" fmla="*/ 9 w 17"/>
                <a:gd name="T33" fmla="*/ 0 h 22"/>
                <a:gd name="T34" fmla="*/ 11 w 17"/>
                <a:gd name="T35" fmla="*/ 0 h 22"/>
                <a:gd name="T36" fmla="*/ 15 w 17"/>
                <a:gd name="T37" fmla="*/ 3 h 22"/>
                <a:gd name="T38" fmla="*/ 17 w 17"/>
                <a:gd name="T39" fmla="*/ 8 h 22"/>
                <a:gd name="T40" fmla="*/ 17 w 17"/>
                <a:gd name="T41" fmla="*/ 10 h 22"/>
                <a:gd name="T42" fmla="*/ 17 w 17"/>
                <a:gd name="T4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2">
                  <a:moveTo>
                    <a:pt x="17" y="10"/>
                  </a:moveTo>
                  <a:lnTo>
                    <a:pt x="17" y="10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5" name="Freeform 59"/>
            <p:cNvSpPr>
              <a:spLocks/>
            </p:cNvSpPr>
            <p:nvPr/>
          </p:nvSpPr>
          <p:spPr bwMode="auto">
            <a:xfrm>
              <a:off x="3452" y="3378"/>
              <a:ext cx="59" cy="44"/>
            </a:xfrm>
            <a:custGeom>
              <a:avLst/>
              <a:gdLst>
                <a:gd name="T0" fmla="*/ 2 w 59"/>
                <a:gd name="T1" fmla="*/ 0 h 44"/>
                <a:gd name="T2" fmla="*/ 2 w 59"/>
                <a:gd name="T3" fmla="*/ 0 h 44"/>
                <a:gd name="T4" fmla="*/ 0 w 59"/>
                <a:gd name="T5" fmla="*/ 9 h 44"/>
                <a:gd name="T6" fmla="*/ 0 w 59"/>
                <a:gd name="T7" fmla="*/ 16 h 44"/>
                <a:gd name="T8" fmla="*/ 2 w 59"/>
                <a:gd name="T9" fmla="*/ 26 h 44"/>
                <a:gd name="T10" fmla="*/ 10 w 59"/>
                <a:gd name="T11" fmla="*/ 33 h 44"/>
                <a:gd name="T12" fmla="*/ 19 w 59"/>
                <a:gd name="T13" fmla="*/ 40 h 44"/>
                <a:gd name="T14" fmla="*/ 35 w 59"/>
                <a:gd name="T15" fmla="*/ 44 h 44"/>
                <a:gd name="T16" fmla="*/ 59 w 59"/>
                <a:gd name="T17" fmla="*/ 44 h 44"/>
                <a:gd name="T18" fmla="*/ 59 w 59"/>
                <a:gd name="T19" fmla="*/ 44 h 44"/>
                <a:gd name="T20" fmla="*/ 52 w 59"/>
                <a:gd name="T21" fmla="*/ 42 h 44"/>
                <a:gd name="T22" fmla="*/ 33 w 59"/>
                <a:gd name="T23" fmla="*/ 33 h 44"/>
                <a:gd name="T24" fmla="*/ 24 w 59"/>
                <a:gd name="T25" fmla="*/ 28 h 44"/>
                <a:gd name="T26" fmla="*/ 15 w 59"/>
                <a:gd name="T27" fmla="*/ 21 h 44"/>
                <a:gd name="T28" fmla="*/ 8 w 59"/>
                <a:gd name="T29" fmla="*/ 11 h 44"/>
                <a:gd name="T30" fmla="*/ 2 w 59"/>
                <a:gd name="T31" fmla="*/ 0 h 44"/>
                <a:gd name="T32" fmla="*/ 2 w 59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44">
                  <a:moveTo>
                    <a:pt x="2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10" y="33"/>
                  </a:lnTo>
                  <a:lnTo>
                    <a:pt x="19" y="40"/>
                  </a:lnTo>
                  <a:lnTo>
                    <a:pt x="35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2" y="42"/>
                  </a:lnTo>
                  <a:lnTo>
                    <a:pt x="33" y="33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8" y="1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7996" name="Group 60"/>
          <p:cNvGrpSpPr>
            <a:grpSpLocks/>
          </p:cNvGrpSpPr>
          <p:nvPr/>
        </p:nvGrpSpPr>
        <p:grpSpPr bwMode="auto">
          <a:xfrm flipH="1">
            <a:off x="5940425" y="4724400"/>
            <a:ext cx="1306513" cy="1368425"/>
            <a:chOff x="3198" y="2969"/>
            <a:chExt cx="823" cy="1351"/>
          </a:xfrm>
        </p:grpSpPr>
        <p:sp>
          <p:nvSpPr>
            <p:cNvPr id="167997" name="Rectangle 61"/>
            <p:cNvSpPr>
              <a:spLocks noChangeArrowheads="1"/>
            </p:cNvSpPr>
            <p:nvPr/>
          </p:nvSpPr>
          <p:spPr bwMode="auto">
            <a:xfrm>
              <a:off x="3286" y="3505"/>
              <a:ext cx="11" cy="28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8" name="Rectangle 62"/>
            <p:cNvSpPr>
              <a:spLocks noChangeArrowheads="1"/>
            </p:cNvSpPr>
            <p:nvPr/>
          </p:nvSpPr>
          <p:spPr bwMode="auto">
            <a:xfrm>
              <a:off x="3290" y="3676"/>
              <a:ext cx="11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7999" name="Rectangle 63"/>
            <p:cNvSpPr>
              <a:spLocks noChangeArrowheads="1"/>
            </p:cNvSpPr>
            <p:nvPr/>
          </p:nvSpPr>
          <p:spPr bwMode="auto">
            <a:xfrm>
              <a:off x="3198" y="3815"/>
              <a:ext cx="9" cy="30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0" name="Rectangle 64"/>
            <p:cNvSpPr>
              <a:spLocks noChangeArrowheads="1"/>
            </p:cNvSpPr>
            <p:nvPr/>
          </p:nvSpPr>
          <p:spPr bwMode="auto">
            <a:xfrm>
              <a:off x="3425" y="3808"/>
              <a:ext cx="11" cy="28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1" name="Rectangle 65"/>
            <p:cNvSpPr>
              <a:spLocks noChangeArrowheads="1"/>
            </p:cNvSpPr>
            <p:nvPr/>
          </p:nvSpPr>
          <p:spPr bwMode="auto">
            <a:xfrm>
              <a:off x="3297" y="3895"/>
              <a:ext cx="11" cy="30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2" name="Rectangle 66"/>
            <p:cNvSpPr>
              <a:spLocks noChangeArrowheads="1"/>
            </p:cNvSpPr>
            <p:nvPr/>
          </p:nvSpPr>
          <p:spPr bwMode="auto">
            <a:xfrm>
              <a:off x="4010" y="3538"/>
              <a:ext cx="11" cy="28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3" name="Rectangle 67"/>
            <p:cNvSpPr>
              <a:spLocks noChangeArrowheads="1"/>
            </p:cNvSpPr>
            <p:nvPr/>
          </p:nvSpPr>
          <p:spPr bwMode="auto">
            <a:xfrm>
              <a:off x="3967" y="3864"/>
              <a:ext cx="11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4" name="Rectangle 68"/>
            <p:cNvSpPr>
              <a:spLocks noChangeArrowheads="1"/>
            </p:cNvSpPr>
            <p:nvPr/>
          </p:nvSpPr>
          <p:spPr bwMode="auto">
            <a:xfrm>
              <a:off x="3881" y="3782"/>
              <a:ext cx="11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5" name="Rectangle 69"/>
            <p:cNvSpPr>
              <a:spLocks noChangeArrowheads="1"/>
            </p:cNvSpPr>
            <p:nvPr/>
          </p:nvSpPr>
          <p:spPr bwMode="auto">
            <a:xfrm>
              <a:off x="4010" y="3674"/>
              <a:ext cx="10" cy="30"/>
            </a:xfrm>
            <a:prstGeom prst="rect">
              <a:avLst/>
            </a:prstGeom>
            <a:solidFill>
              <a:srgbClr val="5CA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6" name="Freeform 70"/>
            <p:cNvSpPr>
              <a:spLocks/>
            </p:cNvSpPr>
            <p:nvPr/>
          </p:nvSpPr>
          <p:spPr bwMode="auto">
            <a:xfrm>
              <a:off x="3489" y="3157"/>
              <a:ext cx="161" cy="214"/>
            </a:xfrm>
            <a:custGeom>
              <a:avLst/>
              <a:gdLst>
                <a:gd name="T0" fmla="*/ 0 w 161"/>
                <a:gd name="T1" fmla="*/ 192 h 214"/>
                <a:gd name="T2" fmla="*/ 0 w 161"/>
                <a:gd name="T3" fmla="*/ 192 h 214"/>
                <a:gd name="T4" fmla="*/ 18 w 161"/>
                <a:gd name="T5" fmla="*/ 167 h 214"/>
                <a:gd name="T6" fmla="*/ 31 w 161"/>
                <a:gd name="T7" fmla="*/ 145 h 214"/>
                <a:gd name="T8" fmla="*/ 35 w 161"/>
                <a:gd name="T9" fmla="*/ 134 h 214"/>
                <a:gd name="T10" fmla="*/ 37 w 161"/>
                <a:gd name="T11" fmla="*/ 127 h 214"/>
                <a:gd name="T12" fmla="*/ 37 w 161"/>
                <a:gd name="T13" fmla="*/ 127 h 214"/>
                <a:gd name="T14" fmla="*/ 37 w 161"/>
                <a:gd name="T15" fmla="*/ 115 h 214"/>
                <a:gd name="T16" fmla="*/ 39 w 161"/>
                <a:gd name="T17" fmla="*/ 101 h 214"/>
                <a:gd name="T18" fmla="*/ 44 w 161"/>
                <a:gd name="T19" fmla="*/ 80 h 214"/>
                <a:gd name="T20" fmla="*/ 53 w 161"/>
                <a:gd name="T21" fmla="*/ 59 h 214"/>
                <a:gd name="T22" fmla="*/ 64 w 161"/>
                <a:gd name="T23" fmla="*/ 40 h 214"/>
                <a:gd name="T24" fmla="*/ 73 w 161"/>
                <a:gd name="T25" fmla="*/ 26 h 214"/>
                <a:gd name="T26" fmla="*/ 82 w 161"/>
                <a:gd name="T27" fmla="*/ 14 h 214"/>
                <a:gd name="T28" fmla="*/ 92 w 161"/>
                <a:gd name="T29" fmla="*/ 4 h 214"/>
                <a:gd name="T30" fmla="*/ 92 w 161"/>
                <a:gd name="T31" fmla="*/ 4 h 214"/>
                <a:gd name="T32" fmla="*/ 121 w 161"/>
                <a:gd name="T33" fmla="*/ 0 h 214"/>
                <a:gd name="T34" fmla="*/ 143 w 161"/>
                <a:gd name="T35" fmla="*/ 0 h 214"/>
                <a:gd name="T36" fmla="*/ 159 w 161"/>
                <a:gd name="T37" fmla="*/ 0 h 214"/>
                <a:gd name="T38" fmla="*/ 159 w 161"/>
                <a:gd name="T39" fmla="*/ 0 h 214"/>
                <a:gd name="T40" fmla="*/ 161 w 161"/>
                <a:gd name="T41" fmla="*/ 0 h 214"/>
                <a:gd name="T42" fmla="*/ 161 w 161"/>
                <a:gd name="T43" fmla="*/ 2 h 214"/>
                <a:gd name="T44" fmla="*/ 159 w 161"/>
                <a:gd name="T45" fmla="*/ 12 h 214"/>
                <a:gd name="T46" fmla="*/ 150 w 161"/>
                <a:gd name="T47" fmla="*/ 40 h 214"/>
                <a:gd name="T48" fmla="*/ 137 w 161"/>
                <a:gd name="T49" fmla="*/ 70 h 214"/>
                <a:gd name="T50" fmla="*/ 126 w 161"/>
                <a:gd name="T51" fmla="*/ 91 h 214"/>
                <a:gd name="T52" fmla="*/ 126 w 161"/>
                <a:gd name="T53" fmla="*/ 91 h 214"/>
                <a:gd name="T54" fmla="*/ 124 w 161"/>
                <a:gd name="T55" fmla="*/ 96 h 214"/>
                <a:gd name="T56" fmla="*/ 124 w 161"/>
                <a:gd name="T57" fmla="*/ 96 h 214"/>
                <a:gd name="T58" fmla="*/ 134 w 161"/>
                <a:gd name="T59" fmla="*/ 91 h 214"/>
                <a:gd name="T60" fmla="*/ 143 w 161"/>
                <a:gd name="T61" fmla="*/ 87 h 214"/>
                <a:gd name="T62" fmla="*/ 146 w 161"/>
                <a:gd name="T63" fmla="*/ 84 h 214"/>
                <a:gd name="T64" fmla="*/ 148 w 161"/>
                <a:gd name="T65" fmla="*/ 87 h 214"/>
                <a:gd name="T66" fmla="*/ 148 w 161"/>
                <a:gd name="T67" fmla="*/ 87 h 214"/>
                <a:gd name="T68" fmla="*/ 143 w 161"/>
                <a:gd name="T69" fmla="*/ 96 h 214"/>
                <a:gd name="T70" fmla="*/ 130 w 161"/>
                <a:gd name="T71" fmla="*/ 115 h 214"/>
                <a:gd name="T72" fmla="*/ 114 w 161"/>
                <a:gd name="T73" fmla="*/ 131 h 214"/>
                <a:gd name="T74" fmla="*/ 106 w 161"/>
                <a:gd name="T75" fmla="*/ 136 h 214"/>
                <a:gd name="T76" fmla="*/ 99 w 161"/>
                <a:gd name="T77" fmla="*/ 141 h 214"/>
                <a:gd name="T78" fmla="*/ 99 w 161"/>
                <a:gd name="T79" fmla="*/ 141 h 214"/>
                <a:gd name="T80" fmla="*/ 92 w 161"/>
                <a:gd name="T81" fmla="*/ 145 h 214"/>
                <a:gd name="T82" fmla="*/ 84 w 161"/>
                <a:gd name="T83" fmla="*/ 150 h 214"/>
                <a:gd name="T84" fmla="*/ 73 w 161"/>
                <a:gd name="T85" fmla="*/ 164 h 214"/>
                <a:gd name="T86" fmla="*/ 60 w 161"/>
                <a:gd name="T87" fmla="*/ 183 h 214"/>
                <a:gd name="T88" fmla="*/ 42 w 161"/>
                <a:gd name="T89" fmla="*/ 211 h 214"/>
                <a:gd name="T90" fmla="*/ 42 w 161"/>
                <a:gd name="T91" fmla="*/ 211 h 214"/>
                <a:gd name="T92" fmla="*/ 37 w 161"/>
                <a:gd name="T93" fmla="*/ 214 h 214"/>
                <a:gd name="T94" fmla="*/ 24 w 161"/>
                <a:gd name="T95" fmla="*/ 211 h 214"/>
                <a:gd name="T96" fmla="*/ 17 w 161"/>
                <a:gd name="T97" fmla="*/ 209 h 214"/>
                <a:gd name="T98" fmla="*/ 9 w 161"/>
                <a:gd name="T99" fmla="*/ 207 h 214"/>
                <a:gd name="T100" fmla="*/ 4 w 161"/>
                <a:gd name="T101" fmla="*/ 202 h 214"/>
                <a:gd name="T102" fmla="*/ 0 w 161"/>
                <a:gd name="T103" fmla="*/ 192 h 214"/>
                <a:gd name="T104" fmla="*/ 0 w 161"/>
                <a:gd name="T105" fmla="*/ 19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214">
                  <a:moveTo>
                    <a:pt x="0" y="192"/>
                  </a:moveTo>
                  <a:lnTo>
                    <a:pt x="0" y="192"/>
                  </a:lnTo>
                  <a:lnTo>
                    <a:pt x="18" y="167"/>
                  </a:lnTo>
                  <a:lnTo>
                    <a:pt x="31" y="145"/>
                  </a:lnTo>
                  <a:lnTo>
                    <a:pt x="35" y="134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37" y="115"/>
                  </a:lnTo>
                  <a:lnTo>
                    <a:pt x="39" y="101"/>
                  </a:lnTo>
                  <a:lnTo>
                    <a:pt x="44" y="80"/>
                  </a:lnTo>
                  <a:lnTo>
                    <a:pt x="53" y="59"/>
                  </a:lnTo>
                  <a:lnTo>
                    <a:pt x="64" y="40"/>
                  </a:lnTo>
                  <a:lnTo>
                    <a:pt x="73" y="26"/>
                  </a:lnTo>
                  <a:lnTo>
                    <a:pt x="82" y="1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121" y="0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59" y="12"/>
                  </a:lnTo>
                  <a:lnTo>
                    <a:pt x="150" y="40"/>
                  </a:lnTo>
                  <a:lnTo>
                    <a:pt x="137" y="70"/>
                  </a:lnTo>
                  <a:lnTo>
                    <a:pt x="126" y="91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34" y="91"/>
                  </a:lnTo>
                  <a:lnTo>
                    <a:pt x="143" y="87"/>
                  </a:lnTo>
                  <a:lnTo>
                    <a:pt x="146" y="84"/>
                  </a:lnTo>
                  <a:lnTo>
                    <a:pt x="148" y="87"/>
                  </a:lnTo>
                  <a:lnTo>
                    <a:pt x="148" y="87"/>
                  </a:lnTo>
                  <a:lnTo>
                    <a:pt x="143" y="96"/>
                  </a:lnTo>
                  <a:lnTo>
                    <a:pt x="130" y="115"/>
                  </a:lnTo>
                  <a:lnTo>
                    <a:pt x="114" y="131"/>
                  </a:lnTo>
                  <a:lnTo>
                    <a:pt x="106" y="136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92" y="145"/>
                  </a:lnTo>
                  <a:lnTo>
                    <a:pt x="84" y="150"/>
                  </a:lnTo>
                  <a:lnTo>
                    <a:pt x="73" y="164"/>
                  </a:lnTo>
                  <a:lnTo>
                    <a:pt x="60" y="183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37" y="214"/>
                  </a:lnTo>
                  <a:lnTo>
                    <a:pt x="24" y="211"/>
                  </a:lnTo>
                  <a:lnTo>
                    <a:pt x="17" y="209"/>
                  </a:lnTo>
                  <a:lnTo>
                    <a:pt x="9" y="207"/>
                  </a:lnTo>
                  <a:lnTo>
                    <a:pt x="4" y="202"/>
                  </a:lnTo>
                  <a:lnTo>
                    <a:pt x="0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7" name="Freeform 71"/>
            <p:cNvSpPr>
              <a:spLocks/>
            </p:cNvSpPr>
            <p:nvPr/>
          </p:nvSpPr>
          <p:spPr bwMode="auto">
            <a:xfrm>
              <a:off x="3522" y="3150"/>
              <a:ext cx="82" cy="145"/>
            </a:xfrm>
            <a:custGeom>
              <a:avLst/>
              <a:gdLst>
                <a:gd name="T0" fmla="*/ 46 w 82"/>
                <a:gd name="T1" fmla="*/ 11 h 145"/>
                <a:gd name="T2" fmla="*/ 20 w 82"/>
                <a:gd name="T3" fmla="*/ 0 h 145"/>
                <a:gd name="T4" fmla="*/ 0 w 82"/>
                <a:gd name="T5" fmla="*/ 68 h 145"/>
                <a:gd name="T6" fmla="*/ 22 w 82"/>
                <a:gd name="T7" fmla="*/ 145 h 145"/>
                <a:gd name="T8" fmla="*/ 60 w 82"/>
                <a:gd name="T9" fmla="*/ 143 h 145"/>
                <a:gd name="T10" fmla="*/ 82 w 82"/>
                <a:gd name="T11" fmla="*/ 87 h 145"/>
                <a:gd name="T12" fmla="*/ 46 w 82"/>
                <a:gd name="T13" fmla="*/ 1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45">
                  <a:moveTo>
                    <a:pt x="46" y="11"/>
                  </a:moveTo>
                  <a:lnTo>
                    <a:pt x="20" y="0"/>
                  </a:lnTo>
                  <a:lnTo>
                    <a:pt x="0" y="68"/>
                  </a:lnTo>
                  <a:lnTo>
                    <a:pt x="22" y="145"/>
                  </a:lnTo>
                  <a:lnTo>
                    <a:pt x="60" y="143"/>
                  </a:lnTo>
                  <a:lnTo>
                    <a:pt x="82" y="87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89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8" name="Freeform 72"/>
            <p:cNvSpPr>
              <a:spLocks/>
            </p:cNvSpPr>
            <p:nvPr/>
          </p:nvSpPr>
          <p:spPr bwMode="auto">
            <a:xfrm>
              <a:off x="3535" y="3159"/>
              <a:ext cx="84" cy="141"/>
            </a:xfrm>
            <a:custGeom>
              <a:avLst/>
              <a:gdLst>
                <a:gd name="T0" fmla="*/ 47 w 84"/>
                <a:gd name="T1" fmla="*/ 14 h 141"/>
                <a:gd name="T2" fmla="*/ 18 w 84"/>
                <a:gd name="T3" fmla="*/ 0 h 141"/>
                <a:gd name="T4" fmla="*/ 0 w 84"/>
                <a:gd name="T5" fmla="*/ 61 h 141"/>
                <a:gd name="T6" fmla="*/ 24 w 84"/>
                <a:gd name="T7" fmla="*/ 141 h 141"/>
                <a:gd name="T8" fmla="*/ 62 w 84"/>
                <a:gd name="T9" fmla="*/ 139 h 141"/>
                <a:gd name="T10" fmla="*/ 84 w 84"/>
                <a:gd name="T11" fmla="*/ 82 h 141"/>
                <a:gd name="T12" fmla="*/ 47 w 84"/>
                <a:gd name="T13" fmla="*/ 1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41">
                  <a:moveTo>
                    <a:pt x="47" y="14"/>
                  </a:moveTo>
                  <a:lnTo>
                    <a:pt x="18" y="0"/>
                  </a:lnTo>
                  <a:lnTo>
                    <a:pt x="0" y="61"/>
                  </a:lnTo>
                  <a:lnTo>
                    <a:pt x="24" y="141"/>
                  </a:lnTo>
                  <a:lnTo>
                    <a:pt x="62" y="139"/>
                  </a:lnTo>
                  <a:lnTo>
                    <a:pt x="84" y="82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546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09" name="Freeform 73"/>
            <p:cNvSpPr>
              <a:spLocks/>
            </p:cNvSpPr>
            <p:nvPr/>
          </p:nvSpPr>
          <p:spPr bwMode="auto">
            <a:xfrm>
              <a:off x="3531" y="3220"/>
              <a:ext cx="29" cy="10"/>
            </a:xfrm>
            <a:custGeom>
              <a:avLst/>
              <a:gdLst>
                <a:gd name="T0" fmla="*/ 0 w 29"/>
                <a:gd name="T1" fmla="*/ 0 h 10"/>
                <a:gd name="T2" fmla="*/ 29 w 29"/>
                <a:gd name="T3" fmla="*/ 7 h 10"/>
                <a:gd name="T4" fmla="*/ 28 w 29"/>
                <a:gd name="T5" fmla="*/ 10 h 10"/>
                <a:gd name="T6" fmla="*/ 2 w 29"/>
                <a:gd name="T7" fmla="*/ 7 h 10"/>
                <a:gd name="T8" fmla="*/ 0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lnTo>
                    <a:pt x="29" y="7"/>
                  </a:lnTo>
                  <a:lnTo>
                    <a:pt x="28" y="10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0" name="Freeform 74"/>
            <p:cNvSpPr>
              <a:spLocks/>
            </p:cNvSpPr>
            <p:nvPr/>
          </p:nvSpPr>
          <p:spPr bwMode="auto">
            <a:xfrm>
              <a:off x="3553" y="3255"/>
              <a:ext cx="35" cy="45"/>
            </a:xfrm>
            <a:custGeom>
              <a:avLst/>
              <a:gdLst>
                <a:gd name="T0" fmla="*/ 20 w 35"/>
                <a:gd name="T1" fmla="*/ 0 h 45"/>
                <a:gd name="T2" fmla="*/ 20 w 35"/>
                <a:gd name="T3" fmla="*/ 0 h 45"/>
                <a:gd name="T4" fmla="*/ 18 w 35"/>
                <a:gd name="T5" fmla="*/ 3 h 45"/>
                <a:gd name="T6" fmla="*/ 11 w 35"/>
                <a:gd name="T7" fmla="*/ 10 h 45"/>
                <a:gd name="T8" fmla="*/ 7 w 35"/>
                <a:gd name="T9" fmla="*/ 15 h 45"/>
                <a:gd name="T10" fmla="*/ 4 w 35"/>
                <a:gd name="T11" fmla="*/ 24 h 45"/>
                <a:gd name="T12" fmla="*/ 2 w 35"/>
                <a:gd name="T13" fmla="*/ 33 h 45"/>
                <a:gd name="T14" fmla="*/ 0 w 35"/>
                <a:gd name="T15" fmla="*/ 45 h 45"/>
                <a:gd name="T16" fmla="*/ 15 w 35"/>
                <a:gd name="T17" fmla="*/ 45 h 45"/>
                <a:gd name="T18" fmla="*/ 31 w 35"/>
                <a:gd name="T19" fmla="*/ 45 h 45"/>
                <a:gd name="T20" fmla="*/ 35 w 35"/>
                <a:gd name="T21" fmla="*/ 10 h 45"/>
                <a:gd name="T22" fmla="*/ 20 w 35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5">
                  <a:moveTo>
                    <a:pt x="20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4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15" y="45"/>
                  </a:lnTo>
                  <a:lnTo>
                    <a:pt x="31" y="45"/>
                  </a:lnTo>
                  <a:lnTo>
                    <a:pt x="35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1" name="Freeform 75"/>
            <p:cNvSpPr>
              <a:spLocks/>
            </p:cNvSpPr>
            <p:nvPr/>
          </p:nvSpPr>
          <p:spPr bwMode="auto">
            <a:xfrm>
              <a:off x="3571" y="3211"/>
              <a:ext cx="55" cy="77"/>
            </a:xfrm>
            <a:custGeom>
              <a:avLst/>
              <a:gdLst>
                <a:gd name="T0" fmla="*/ 11 w 55"/>
                <a:gd name="T1" fmla="*/ 0 h 77"/>
                <a:gd name="T2" fmla="*/ 11 w 55"/>
                <a:gd name="T3" fmla="*/ 7 h 77"/>
                <a:gd name="T4" fmla="*/ 0 w 55"/>
                <a:gd name="T5" fmla="*/ 63 h 77"/>
                <a:gd name="T6" fmla="*/ 46 w 55"/>
                <a:gd name="T7" fmla="*/ 77 h 77"/>
                <a:gd name="T8" fmla="*/ 55 w 55"/>
                <a:gd name="T9" fmla="*/ 21 h 77"/>
                <a:gd name="T10" fmla="*/ 11 w 55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77">
                  <a:moveTo>
                    <a:pt x="11" y="0"/>
                  </a:moveTo>
                  <a:lnTo>
                    <a:pt x="11" y="7"/>
                  </a:lnTo>
                  <a:lnTo>
                    <a:pt x="0" y="63"/>
                  </a:lnTo>
                  <a:lnTo>
                    <a:pt x="46" y="77"/>
                  </a:lnTo>
                  <a:lnTo>
                    <a:pt x="55" y="2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9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2" name="Freeform 76"/>
            <p:cNvSpPr>
              <a:spLocks/>
            </p:cNvSpPr>
            <p:nvPr/>
          </p:nvSpPr>
          <p:spPr bwMode="auto">
            <a:xfrm>
              <a:off x="3273" y="3373"/>
              <a:ext cx="351" cy="400"/>
            </a:xfrm>
            <a:custGeom>
              <a:avLst/>
              <a:gdLst>
                <a:gd name="T0" fmla="*/ 351 w 351"/>
                <a:gd name="T1" fmla="*/ 0 h 400"/>
                <a:gd name="T2" fmla="*/ 351 w 351"/>
                <a:gd name="T3" fmla="*/ 0 h 400"/>
                <a:gd name="T4" fmla="*/ 340 w 351"/>
                <a:gd name="T5" fmla="*/ 5 h 400"/>
                <a:gd name="T6" fmla="*/ 313 w 351"/>
                <a:gd name="T7" fmla="*/ 14 h 400"/>
                <a:gd name="T8" fmla="*/ 298 w 351"/>
                <a:gd name="T9" fmla="*/ 21 h 400"/>
                <a:gd name="T10" fmla="*/ 284 w 351"/>
                <a:gd name="T11" fmla="*/ 28 h 400"/>
                <a:gd name="T12" fmla="*/ 271 w 351"/>
                <a:gd name="T13" fmla="*/ 40 h 400"/>
                <a:gd name="T14" fmla="*/ 267 w 351"/>
                <a:gd name="T15" fmla="*/ 45 h 400"/>
                <a:gd name="T16" fmla="*/ 264 w 351"/>
                <a:gd name="T17" fmla="*/ 52 h 400"/>
                <a:gd name="T18" fmla="*/ 264 w 351"/>
                <a:gd name="T19" fmla="*/ 52 h 400"/>
                <a:gd name="T20" fmla="*/ 258 w 351"/>
                <a:gd name="T21" fmla="*/ 59 h 400"/>
                <a:gd name="T22" fmla="*/ 253 w 351"/>
                <a:gd name="T23" fmla="*/ 68 h 400"/>
                <a:gd name="T24" fmla="*/ 233 w 351"/>
                <a:gd name="T25" fmla="*/ 89 h 400"/>
                <a:gd name="T26" fmla="*/ 205 w 351"/>
                <a:gd name="T27" fmla="*/ 110 h 400"/>
                <a:gd name="T28" fmla="*/ 176 w 351"/>
                <a:gd name="T29" fmla="*/ 132 h 400"/>
                <a:gd name="T30" fmla="*/ 143 w 351"/>
                <a:gd name="T31" fmla="*/ 153 h 400"/>
                <a:gd name="T32" fmla="*/ 112 w 351"/>
                <a:gd name="T33" fmla="*/ 169 h 400"/>
                <a:gd name="T34" fmla="*/ 81 w 351"/>
                <a:gd name="T35" fmla="*/ 186 h 400"/>
                <a:gd name="T36" fmla="*/ 53 w 351"/>
                <a:gd name="T37" fmla="*/ 195 h 400"/>
                <a:gd name="T38" fmla="*/ 53 w 351"/>
                <a:gd name="T39" fmla="*/ 195 h 400"/>
                <a:gd name="T40" fmla="*/ 48 w 351"/>
                <a:gd name="T41" fmla="*/ 205 h 400"/>
                <a:gd name="T42" fmla="*/ 31 w 351"/>
                <a:gd name="T43" fmla="*/ 226 h 400"/>
                <a:gd name="T44" fmla="*/ 22 w 351"/>
                <a:gd name="T45" fmla="*/ 240 h 400"/>
                <a:gd name="T46" fmla="*/ 13 w 351"/>
                <a:gd name="T47" fmla="*/ 256 h 400"/>
                <a:gd name="T48" fmla="*/ 8 w 351"/>
                <a:gd name="T49" fmla="*/ 273 h 400"/>
                <a:gd name="T50" fmla="*/ 4 w 351"/>
                <a:gd name="T51" fmla="*/ 289 h 400"/>
                <a:gd name="T52" fmla="*/ 4 w 351"/>
                <a:gd name="T53" fmla="*/ 289 h 400"/>
                <a:gd name="T54" fmla="*/ 2 w 351"/>
                <a:gd name="T55" fmla="*/ 308 h 400"/>
                <a:gd name="T56" fmla="*/ 0 w 351"/>
                <a:gd name="T57" fmla="*/ 327 h 400"/>
                <a:gd name="T58" fmla="*/ 2 w 351"/>
                <a:gd name="T59" fmla="*/ 348 h 400"/>
                <a:gd name="T60" fmla="*/ 8 w 351"/>
                <a:gd name="T61" fmla="*/ 367 h 400"/>
                <a:gd name="T62" fmla="*/ 15 w 351"/>
                <a:gd name="T63" fmla="*/ 381 h 400"/>
                <a:gd name="T64" fmla="*/ 19 w 351"/>
                <a:gd name="T65" fmla="*/ 388 h 400"/>
                <a:gd name="T66" fmla="*/ 24 w 351"/>
                <a:gd name="T67" fmla="*/ 393 h 400"/>
                <a:gd name="T68" fmla="*/ 31 w 351"/>
                <a:gd name="T69" fmla="*/ 397 h 400"/>
                <a:gd name="T70" fmla="*/ 39 w 351"/>
                <a:gd name="T71" fmla="*/ 400 h 400"/>
                <a:gd name="T72" fmla="*/ 46 w 351"/>
                <a:gd name="T73" fmla="*/ 400 h 400"/>
                <a:gd name="T74" fmla="*/ 55 w 351"/>
                <a:gd name="T75" fmla="*/ 400 h 400"/>
                <a:gd name="T76" fmla="*/ 55 w 351"/>
                <a:gd name="T77" fmla="*/ 400 h 400"/>
                <a:gd name="T78" fmla="*/ 81 w 351"/>
                <a:gd name="T79" fmla="*/ 390 h 400"/>
                <a:gd name="T80" fmla="*/ 112 w 351"/>
                <a:gd name="T81" fmla="*/ 374 h 400"/>
                <a:gd name="T82" fmla="*/ 147 w 351"/>
                <a:gd name="T83" fmla="*/ 353 h 400"/>
                <a:gd name="T84" fmla="*/ 183 w 351"/>
                <a:gd name="T85" fmla="*/ 329 h 400"/>
                <a:gd name="T86" fmla="*/ 249 w 351"/>
                <a:gd name="T87" fmla="*/ 284 h 400"/>
                <a:gd name="T88" fmla="*/ 284 w 351"/>
                <a:gd name="T89" fmla="*/ 263 h 400"/>
                <a:gd name="T90" fmla="*/ 284 w 351"/>
                <a:gd name="T91" fmla="*/ 263 h 400"/>
                <a:gd name="T92" fmla="*/ 287 w 351"/>
                <a:gd name="T93" fmla="*/ 259 h 400"/>
                <a:gd name="T94" fmla="*/ 291 w 351"/>
                <a:gd name="T95" fmla="*/ 249 h 400"/>
                <a:gd name="T96" fmla="*/ 300 w 351"/>
                <a:gd name="T97" fmla="*/ 219 h 400"/>
                <a:gd name="T98" fmla="*/ 311 w 351"/>
                <a:gd name="T99" fmla="*/ 176 h 400"/>
                <a:gd name="T100" fmla="*/ 324 w 351"/>
                <a:gd name="T101" fmla="*/ 129 h 400"/>
                <a:gd name="T102" fmla="*/ 342 w 351"/>
                <a:gd name="T103" fmla="*/ 40 h 400"/>
                <a:gd name="T104" fmla="*/ 351 w 351"/>
                <a:gd name="T105" fmla="*/ 0 h 400"/>
                <a:gd name="T106" fmla="*/ 351 w 351"/>
                <a:gd name="T10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1" h="400">
                  <a:moveTo>
                    <a:pt x="351" y="0"/>
                  </a:moveTo>
                  <a:lnTo>
                    <a:pt x="351" y="0"/>
                  </a:lnTo>
                  <a:lnTo>
                    <a:pt x="340" y="5"/>
                  </a:lnTo>
                  <a:lnTo>
                    <a:pt x="313" y="14"/>
                  </a:lnTo>
                  <a:lnTo>
                    <a:pt x="298" y="21"/>
                  </a:lnTo>
                  <a:lnTo>
                    <a:pt x="284" y="28"/>
                  </a:lnTo>
                  <a:lnTo>
                    <a:pt x="271" y="40"/>
                  </a:lnTo>
                  <a:lnTo>
                    <a:pt x="267" y="45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58" y="59"/>
                  </a:lnTo>
                  <a:lnTo>
                    <a:pt x="253" y="68"/>
                  </a:lnTo>
                  <a:lnTo>
                    <a:pt x="233" y="89"/>
                  </a:lnTo>
                  <a:lnTo>
                    <a:pt x="205" y="110"/>
                  </a:lnTo>
                  <a:lnTo>
                    <a:pt x="176" y="132"/>
                  </a:lnTo>
                  <a:lnTo>
                    <a:pt x="143" y="153"/>
                  </a:lnTo>
                  <a:lnTo>
                    <a:pt x="112" y="169"/>
                  </a:lnTo>
                  <a:lnTo>
                    <a:pt x="81" y="186"/>
                  </a:lnTo>
                  <a:lnTo>
                    <a:pt x="53" y="195"/>
                  </a:lnTo>
                  <a:lnTo>
                    <a:pt x="53" y="195"/>
                  </a:lnTo>
                  <a:lnTo>
                    <a:pt x="48" y="205"/>
                  </a:lnTo>
                  <a:lnTo>
                    <a:pt x="31" y="226"/>
                  </a:lnTo>
                  <a:lnTo>
                    <a:pt x="22" y="240"/>
                  </a:lnTo>
                  <a:lnTo>
                    <a:pt x="13" y="256"/>
                  </a:lnTo>
                  <a:lnTo>
                    <a:pt x="8" y="273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2" y="308"/>
                  </a:lnTo>
                  <a:lnTo>
                    <a:pt x="0" y="327"/>
                  </a:lnTo>
                  <a:lnTo>
                    <a:pt x="2" y="348"/>
                  </a:lnTo>
                  <a:lnTo>
                    <a:pt x="8" y="367"/>
                  </a:lnTo>
                  <a:lnTo>
                    <a:pt x="15" y="381"/>
                  </a:lnTo>
                  <a:lnTo>
                    <a:pt x="19" y="388"/>
                  </a:lnTo>
                  <a:lnTo>
                    <a:pt x="24" y="393"/>
                  </a:lnTo>
                  <a:lnTo>
                    <a:pt x="31" y="397"/>
                  </a:lnTo>
                  <a:lnTo>
                    <a:pt x="39" y="400"/>
                  </a:lnTo>
                  <a:lnTo>
                    <a:pt x="46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81" y="390"/>
                  </a:lnTo>
                  <a:lnTo>
                    <a:pt x="112" y="374"/>
                  </a:lnTo>
                  <a:lnTo>
                    <a:pt x="147" y="353"/>
                  </a:lnTo>
                  <a:lnTo>
                    <a:pt x="183" y="329"/>
                  </a:lnTo>
                  <a:lnTo>
                    <a:pt x="249" y="284"/>
                  </a:lnTo>
                  <a:lnTo>
                    <a:pt x="284" y="263"/>
                  </a:lnTo>
                  <a:lnTo>
                    <a:pt x="284" y="263"/>
                  </a:lnTo>
                  <a:lnTo>
                    <a:pt x="287" y="259"/>
                  </a:lnTo>
                  <a:lnTo>
                    <a:pt x="291" y="249"/>
                  </a:lnTo>
                  <a:lnTo>
                    <a:pt x="300" y="219"/>
                  </a:lnTo>
                  <a:lnTo>
                    <a:pt x="311" y="176"/>
                  </a:lnTo>
                  <a:lnTo>
                    <a:pt x="324" y="129"/>
                  </a:lnTo>
                  <a:lnTo>
                    <a:pt x="342" y="40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3" name="Freeform 77"/>
            <p:cNvSpPr>
              <a:spLocks/>
            </p:cNvSpPr>
            <p:nvPr/>
          </p:nvSpPr>
          <p:spPr bwMode="auto">
            <a:xfrm>
              <a:off x="3549" y="4083"/>
              <a:ext cx="319" cy="218"/>
            </a:xfrm>
            <a:custGeom>
              <a:avLst/>
              <a:gdLst>
                <a:gd name="T0" fmla="*/ 17 w 319"/>
                <a:gd name="T1" fmla="*/ 19 h 218"/>
                <a:gd name="T2" fmla="*/ 17 w 319"/>
                <a:gd name="T3" fmla="*/ 19 h 218"/>
                <a:gd name="T4" fmla="*/ 11 w 319"/>
                <a:gd name="T5" fmla="*/ 75 h 218"/>
                <a:gd name="T6" fmla="*/ 6 w 319"/>
                <a:gd name="T7" fmla="*/ 139 h 218"/>
                <a:gd name="T8" fmla="*/ 0 w 319"/>
                <a:gd name="T9" fmla="*/ 218 h 218"/>
                <a:gd name="T10" fmla="*/ 319 w 319"/>
                <a:gd name="T11" fmla="*/ 218 h 218"/>
                <a:gd name="T12" fmla="*/ 319 w 319"/>
                <a:gd name="T13" fmla="*/ 218 h 218"/>
                <a:gd name="T14" fmla="*/ 313 w 319"/>
                <a:gd name="T15" fmla="*/ 115 h 218"/>
                <a:gd name="T16" fmla="*/ 313 w 319"/>
                <a:gd name="T17" fmla="*/ 115 h 218"/>
                <a:gd name="T18" fmla="*/ 273 w 319"/>
                <a:gd name="T19" fmla="*/ 89 h 218"/>
                <a:gd name="T20" fmla="*/ 229 w 319"/>
                <a:gd name="T21" fmla="*/ 63 h 218"/>
                <a:gd name="T22" fmla="*/ 180 w 319"/>
                <a:gd name="T23" fmla="*/ 37 h 218"/>
                <a:gd name="T24" fmla="*/ 154 w 319"/>
                <a:gd name="T25" fmla="*/ 26 h 218"/>
                <a:gd name="T26" fmla="*/ 127 w 319"/>
                <a:gd name="T27" fmla="*/ 16 h 218"/>
                <a:gd name="T28" fmla="*/ 103 w 319"/>
                <a:gd name="T29" fmla="*/ 7 h 218"/>
                <a:gd name="T30" fmla="*/ 79 w 319"/>
                <a:gd name="T31" fmla="*/ 2 h 218"/>
                <a:gd name="T32" fmla="*/ 59 w 319"/>
                <a:gd name="T33" fmla="*/ 0 h 218"/>
                <a:gd name="T34" fmla="*/ 41 w 319"/>
                <a:gd name="T35" fmla="*/ 0 h 218"/>
                <a:gd name="T36" fmla="*/ 33 w 319"/>
                <a:gd name="T37" fmla="*/ 2 h 218"/>
                <a:gd name="T38" fmla="*/ 26 w 319"/>
                <a:gd name="T39" fmla="*/ 7 h 218"/>
                <a:gd name="T40" fmla="*/ 21 w 319"/>
                <a:gd name="T41" fmla="*/ 12 h 218"/>
                <a:gd name="T42" fmla="*/ 17 w 319"/>
                <a:gd name="T43" fmla="*/ 19 h 218"/>
                <a:gd name="T44" fmla="*/ 17 w 319"/>
                <a:gd name="T45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9" h="218">
                  <a:moveTo>
                    <a:pt x="17" y="19"/>
                  </a:moveTo>
                  <a:lnTo>
                    <a:pt x="17" y="19"/>
                  </a:lnTo>
                  <a:lnTo>
                    <a:pt x="11" y="75"/>
                  </a:lnTo>
                  <a:lnTo>
                    <a:pt x="6" y="139"/>
                  </a:lnTo>
                  <a:lnTo>
                    <a:pt x="0" y="218"/>
                  </a:lnTo>
                  <a:lnTo>
                    <a:pt x="319" y="218"/>
                  </a:lnTo>
                  <a:lnTo>
                    <a:pt x="319" y="218"/>
                  </a:lnTo>
                  <a:lnTo>
                    <a:pt x="313" y="115"/>
                  </a:lnTo>
                  <a:lnTo>
                    <a:pt x="313" y="115"/>
                  </a:lnTo>
                  <a:lnTo>
                    <a:pt x="273" y="89"/>
                  </a:lnTo>
                  <a:lnTo>
                    <a:pt x="229" y="63"/>
                  </a:lnTo>
                  <a:lnTo>
                    <a:pt x="180" y="37"/>
                  </a:lnTo>
                  <a:lnTo>
                    <a:pt x="154" y="26"/>
                  </a:lnTo>
                  <a:lnTo>
                    <a:pt x="127" y="16"/>
                  </a:lnTo>
                  <a:lnTo>
                    <a:pt x="103" y="7"/>
                  </a:lnTo>
                  <a:lnTo>
                    <a:pt x="79" y="2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4" name="Freeform 78"/>
            <p:cNvSpPr>
              <a:spLocks/>
            </p:cNvSpPr>
            <p:nvPr/>
          </p:nvSpPr>
          <p:spPr bwMode="auto">
            <a:xfrm>
              <a:off x="3782" y="3364"/>
              <a:ext cx="223" cy="712"/>
            </a:xfrm>
            <a:custGeom>
              <a:avLst/>
              <a:gdLst>
                <a:gd name="T0" fmla="*/ 0 w 223"/>
                <a:gd name="T1" fmla="*/ 0 h 712"/>
                <a:gd name="T2" fmla="*/ 0 w 223"/>
                <a:gd name="T3" fmla="*/ 0 h 712"/>
                <a:gd name="T4" fmla="*/ 27 w 223"/>
                <a:gd name="T5" fmla="*/ 4 h 712"/>
                <a:gd name="T6" fmla="*/ 53 w 223"/>
                <a:gd name="T7" fmla="*/ 11 h 712"/>
                <a:gd name="T8" fmla="*/ 84 w 223"/>
                <a:gd name="T9" fmla="*/ 23 h 712"/>
                <a:gd name="T10" fmla="*/ 100 w 223"/>
                <a:gd name="T11" fmla="*/ 30 h 712"/>
                <a:gd name="T12" fmla="*/ 115 w 223"/>
                <a:gd name="T13" fmla="*/ 40 h 712"/>
                <a:gd name="T14" fmla="*/ 130 w 223"/>
                <a:gd name="T15" fmla="*/ 51 h 712"/>
                <a:gd name="T16" fmla="*/ 142 w 223"/>
                <a:gd name="T17" fmla="*/ 65 h 712"/>
                <a:gd name="T18" fmla="*/ 153 w 223"/>
                <a:gd name="T19" fmla="*/ 80 h 712"/>
                <a:gd name="T20" fmla="*/ 161 w 223"/>
                <a:gd name="T21" fmla="*/ 96 h 712"/>
                <a:gd name="T22" fmla="*/ 166 w 223"/>
                <a:gd name="T23" fmla="*/ 115 h 712"/>
                <a:gd name="T24" fmla="*/ 168 w 223"/>
                <a:gd name="T25" fmla="*/ 136 h 712"/>
                <a:gd name="T26" fmla="*/ 168 w 223"/>
                <a:gd name="T27" fmla="*/ 136 h 712"/>
                <a:gd name="T28" fmla="*/ 170 w 223"/>
                <a:gd name="T29" fmla="*/ 181 h 712"/>
                <a:gd name="T30" fmla="*/ 175 w 223"/>
                <a:gd name="T31" fmla="*/ 235 h 712"/>
                <a:gd name="T32" fmla="*/ 192 w 223"/>
                <a:gd name="T33" fmla="*/ 369 h 712"/>
                <a:gd name="T34" fmla="*/ 210 w 223"/>
                <a:gd name="T35" fmla="*/ 514 h 712"/>
                <a:gd name="T36" fmla="*/ 217 w 223"/>
                <a:gd name="T37" fmla="*/ 585 h 712"/>
                <a:gd name="T38" fmla="*/ 223 w 223"/>
                <a:gd name="T39" fmla="*/ 651 h 712"/>
                <a:gd name="T40" fmla="*/ 223 w 223"/>
                <a:gd name="T41" fmla="*/ 651 h 712"/>
                <a:gd name="T42" fmla="*/ 216 w 223"/>
                <a:gd name="T43" fmla="*/ 670 h 712"/>
                <a:gd name="T44" fmla="*/ 207 w 223"/>
                <a:gd name="T45" fmla="*/ 686 h 712"/>
                <a:gd name="T46" fmla="*/ 196 w 223"/>
                <a:gd name="T47" fmla="*/ 700 h 712"/>
                <a:gd name="T48" fmla="*/ 190 w 223"/>
                <a:gd name="T49" fmla="*/ 707 h 712"/>
                <a:gd name="T50" fmla="*/ 183 w 223"/>
                <a:gd name="T51" fmla="*/ 712 h 712"/>
                <a:gd name="T52" fmla="*/ 175 w 223"/>
                <a:gd name="T53" fmla="*/ 712 h 712"/>
                <a:gd name="T54" fmla="*/ 168 w 223"/>
                <a:gd name="T55" fmla="*/ 712 h 712"/>
                <a:gd name="T56" fmla="*/ 161 w 223"/>
                <a:gd name="T57" fmla="*/ 707 h 712"/>
                <a:gd name="T58" fmla="*/ 153 w 223"/>
                <a:gd name="T59" fmla="*/ 698 h 712"/>
                <a:gd name="T60" fmla="*/ 146 w 223"/>
                <a:gd name="T61" fmla="*/ 684 h 712"/>
                <a:gd name="T62" fmla="*/ 137 w 223"/>
                <a:gd name="T63" fmla="*/ 662 h 712"/>
                <a:gd name="T64" fmla="*/ 137 w 223"/>
                <a:gd name="T65" fmla="*/ 662 h 712"/>
                <a:gd name="T66" fmla="*/ 121 w 223"/>
                <a:gd name="T67" fmla="*/ 611 h 712"/>
                <a:gd name="T68" fmla="*/ 100 w 223"/>
                <a:gd name="T69" fmla="*/ 540 h 712"/>
                <a:gd name="T70" fmla="*/ 64 w 223"/>
                <a:gd name="T71" fmla="*/ 411 h 712"/>
                <a:gd name="T72" fmla="*/ 64 w 223"/>
                <a:gd name="T73" fmla="*/ 411 h 712"/>
                <a:gd name="T74" fmla="*/ 60 w 223"/>
                <a:gd name="T75" fmla="*/ 385 h 712"/>
                <a:gd name="T76" fmla="*/ 57 w 223"/>
                <a:gd name="T77" fmla="*/ 357 h 712"/>
                <a:gd name="T78" fmla="*/ 55 w 223"/>
                <a:gd name="T79" fmla="*/ 305 h 712"/>
                <a:gd name="T80" fmla="*/ 53 w 223"/>
                <a:gd name="T81" fmla="*/ 256 h 712"/>
                <a:gd name="T82" fmla="*/ 51 w 223"/>
                <a:gd name="T83" fmla="*/ 237 h 712"/>
                <a:gd name="T84" fmla="*/ 47 w 223"/>
                <a:gd name="T85" fmla="*/ 221 h 712"/>
                <a:gd name="T86" fmla="*/ 47 w 223"/>
                <a:gd name="T87" fmla="*/ 221 h 712"/>
                <a:gd name="T88" fmla="*/ 29 w 223"/>
                <a:gd name="T89" fmla="*/ 169 h 712"/>
                <a:gd name="T90" fmla="*/ 16 w 223"/>
                <a:gd name="T91" fmla="*/ 124 h 712"/>
                <a:gd name="T92" fmla="*/ 7 w 223"/>
                <a:gd name="T93" fmla="*/ 87 h 712"/>
                <a:gd name="T94" fmla="*/ 2 w 223"/>
                <a:gd name="T95" fmla="*/ 56 h 712"/>
                <a:gd name="T96" fmla="*/ 0 w 223"/>
                <a:gd name="T97" fmla="*/ 30 h 712"/>
                <a:gd name="T98" fmla="*/ 0 w 223"/>
                <a:gd name="T99" fmla="*/ 14 h 712"/>
                <a:gd name="T100" fmla="*/ 0 w 223"/>
                <a:gd name="T101" fmla="*/ 0 h 712"/>
                <a:gd name="T102" fmla="*/ 0 w 223"/>
                <a:gd name="T103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712">
                  <a:moveTo>
                    <a:pt x="0" y="0"/>
                  </a:moveTo>
                  <a:lnTo>
                    <a:pt x="0" y="0"/>
                  </a:lnTo>
                  <a:lnTo>
                    <a:pt x="27" y="4"/>
                  </a:lnTo>
                  <a:lnTo>
                    <a:pt x="53" y="11"/>
                  </a:lnTo>
                  <a:lnTo>
                    <a:pt x="84" y="23"/>
                  </a:lnTo>
                  <a:lnTo>
                    <a:pt x="100" y="30"/>
                  </a:lnTo>
                  <a:lnTo>
                    <a:pt x="115" y="40"/>
                  </a:lnTo>
                  <a:lnTo>
                    <a:pt x="130" y="51"/>
                  </a:lnTo>
                  <a:lnTo>
                    <a:pt x="142" y="65"/>
                  </a:lnTo>
                  <a:lnTo>
                    <a:pt x="153" y="80"/>
                  </a:lnTo>
                  <a:lnTo>
                    <a:pt x="161" y="96"/>
                  </a:lnTo>
                  <a:lnTo>
                    <a:pt x="166" y="115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70" y="181"/>
                  </a:lnTo>
                  <a:lnTo>
                    <a:pt x="175" y="235"/>
                  </a:lnTo>
                  <a:lnTo>
                    <a:pt x="192" y="369"/>
                  </a:lnTo>
                  <a:lnTo>
                    <a:pt x="210" y="514"/>
                  </a:lnTo>
                  <a:lnTo>
                    <a:pt x="217" y="585"/>
                  </a:lnTo>
                  <a:lnTo>
                    <a:pt x="223" y="651"/>
                  </a:lnTo>
                  <a:lnTo>
                    <a:pt x="223" y="651"/>
                  </a:lnTo>
                  <a:lnTo>
                    <a:pt x="216" y="670"/>
                  </a:lnTo>
                  <a:lnTo>
                    <a:pt x="207" y="686"/>
                  </a:lnTo>
                  <a:lnTo>
                    <a:pt x="196" y="700"/>
                  </a:lnTo>
                  <a:lnTo>
                    <a:pt x="190" y="707"/>
                  </a:lnTo>
                  <a:lnTo>
                    <a:pt x="183" y="712"/>
                  </a:lnTo>
                  <a:lnTo>
                    <a:pt x="175" y="712"/>
                  </a:lnTo>
                  <a:lnTo>
                    <a:pt x="168" y="712"/>
                  </a:lnTo>
                  <a:lnTo>
                    <a:pt x="161" y="707"/>
                  </a:lnTo>
                  <a:lnTo>
                    <a:pt x="153" y="698"/>
                  </a:lnTo>
                  <a:lnTo>
                    <a:pt x="146" y="684"/>
                  </a:lnTo>
                  <a:lnTo>
                    <a:pt x="137" y="662"/>
                  </a:lnTo>
                  <a:lnTo>
                    <a:pt x="137" y="662"/>
                  </a:lnTo>
                  <a:lnTo>
                    <a:pt x="121" y="611"/>
                  </a:lnTo>
                  <a:lnTo>
                    <a:pt x="100" y="540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0" y="385"/>
                  </a:lnTo>
                  <a:lnTo>
                    <a:pt x="57" y="357"/>
                  </a:lnTo>
                  <a:lnTo>
                    <a:pt x="55" y="305"/>
                  </a:lnTo>
                  <a:lnTo>
                    <a:pt x="53" y="256"/>
                  </a:lnTo>
                  <a:lnTo>
                    <a:pt x="51" y="237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29" y="169"/>
                  </a:lnTo>
                  <a:lnTo>
                    <a:pt x="16" y="124"/>
                  </a:lnTo>
                  <a:lnTo>
                    <a:pt x="7" y="87"/>
                  </a:lnTo>
                  <a:lnTo>
                    <a:pt x="2" y="56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5" name="Freeform 79"/>
            <p:cNvSpPr>
              <a:spLocks/>
            </p:cNvSpPr>
            <p:nvPr/>
          </p:nvSpPr>
          <p:spPr bwMode="auto">
            <a:xfrm>
              <a:off x="3743" y="3500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6" name="Freeform 80"/>
            <p:cNvSpPr>
              <a:spLocks/>
            </p:cNvSpPr>
            <p:nvPr/>
          </p:nvSpPr>
          <p:spPr bwMode="auto">
            <a:xfrm>
              <a:off x="3632" y="3171"/>
              <a:ext cx="130" cy="242"/>
            </a:xfrm>
            <a:custGeom>
              <a:avLst/>
              <a:gdLst>
                <a:gd name="T0" fmla="*/ 113 w 130"/>
                <a:gd name="T1" fmla="*/ 0 h 242"/>
                <a:gd name="T2" fmla="*/ 113 w 130"/>
                <a:gd name="T3" fmla="*/ 0 h 242"/>
                <a:gd name="T4" fmla="*/ 111 w 130"/>
                <a:gd name="T5" fmla="*/ 12 h 242"/>
                <a:gd name="T6" fmla="*/ 111 w 130"/>
                <a:gd name="T7" fmla="*/ 23 h 242"/>
                <a:gd name="T8" fmla="*/ 111 w 130"/>
                <a:gd name="T9" fmla="*/ 42 h 242"/>
                <a:gd name="T10" fmla="*/ 111 w 130"/>
                <a:gd name="T11" fmla="*/ 66 h 242"/>
                <a:gd name="T12" fmla="*/ 115 w 130"/>
                <a:gd name="T13" fmla="*/ 92 h 242"/>
                <a:gd name="T14" fmla="*/ 121 w 130"/>
                <a:gd name="T15" fmla="*/ 122 h 242"/>
                <a:gd name="T16" fmla="*/ 130 w 130"/>
                <a:gd name="T17" fmla="*/ 155 h 242"/>
                <a:gd name="T18" fmla="*/ 27 w 130"/>
                <a:gd name="T19" fmla="*/ 242 h 242"/>
                <a:gd name="T20" fmla="*/ 27 w 130"/>
                <a:gd name="T21" fmla="*/ 242 h 242"/>
                <a:gd name="T22" fmla="*/ 25 w 130"/>
                <a:gd name="T23" fmla="*/ 230 h 242"/>
                <a:gd name="T24" fmla="*/ 22 w 130"/>
                <a:gd name="T25" fmla="*/ 204 h 242"/>
                <a:gd name="T26" fmla="*/ 14 w 130"/>
                <a:gd name="T27" fmla="*/ 171 h 242"/>
                <a:gd name="T28" fmla="*/ 9 w 130"/>
                <a:gd name="T29" fmla="*/ 153 h 242"/>
                <a:gd name="T30" fmla="*/ 2 w 130"/>
                <a:gd name="T31" fmla="*/ 134 h 242"/>
                <a:gd name="T32" fmla="*/ 2 w 130"/>
                <a:gd name="T33" fmla="*/ 134 h 242"/>
                <a:gd name="T34" fmla="*/ 0 w 130"/>
                <a:gd name="T35" fmla="*/ 124 h 242"/>
                <a:gd name="T36" fmla="*/ 2 w 130"/>
                <a:gd name="T37" fmla="*/ 115 h 242"/>
                <a:gd name="T38" fmla="*/ 5 w 130"/>
                <a:gd name="T39" fmla="*/ 103 h 242"/>
                <a:gd name="T40" fmla="*/ 11 w 130"/>
                <a:gd name="T41" fmla="*/ 94 h 242"/>
                <a:gd name="T42" fmla="*/ 20 w 130"/>
                <a:gd name="T43" fmla="*/ 82 h 242"/>
                <a:gd name="T44" fmla="*/ 29 w 130"/>
                <a:gd name="T45" fmla="*/ 70 h 242"/>
                <a:gd name="T46" fmla="*/ 51 w 130"/>
                <a:gd name="T47" fmla="*/ 49 h 242"/>
                <a:gd name="T48" fmla="*/ 73 w 130"/>
                <a:gd name="T49" fmla="*/ 30 h 242"/>
                <a:gd name="T50" fmla="*/ 93 w 130"/>
                <a:gd name="T51" fmla="*/ 14 h 242"/>
                <a:gd name="T52" fmla="*/ 113 w 130"/>
                <a:gd name="T53" fmla="*/ 0 h 242"/>
                <a:gd name="T54" fmla="*/ 113 w 130"/>
                <a:gd name="T5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242">
                  <a:moveTo>
                    <a:pt x="113" y="0"/>
                  </a:moveTo>
                  <a:lnTo>
                    <a:pt x="113" y="0"/>
                  </a:lnTo>
                  <a:lnTo>
                    <a:pt x="111" y="12"/>
                  </a:lnTo>
                  <a:lnTo>
                    <a:pt x="111" y="23"/>
                  </a:lnTo>
                  <a:lnTo>
                    <a:pt x="111" y="42"/>
                  </a:lnTo>
                  <a:lnTo>
                    <a:pt x="111" y="66"/>
                  </a:lnTo>
                  <a:lnTo>
                    <a:pt x="115" y="92"/>
                  </a:lnTo>
                  <a:lnTo>
                    <a:pt x="121" y="122"/>
                  </a:lnTo>
                  <a:lnTo>
                    <a:pt x="130" y="155"/>
                  </a:lnTo>
                  <a:lnTo>
                    <a:pt x="27" y="242"/>
                  </a:lnTo>
                  <a:lnTo>
                    <a:pt x="27" y="242"/>
                  </a:lnTo>
                  <a:lnTo>
                    <a:pt x="25" y="230"/>
                  </a:lnTo>
                  <a:lnTo>
                    <a:pt x="22" y="204"/>
                  </a:lnTo>
                  <a:lnTo>
                    <a:pt x="14" y="171"/>
                  </a:lnTo>
                  <a:lnTo>
                    <a:pt x="9" y="15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24"/>
                  </a:lnTo>
                  <a:lnTo>
                    <a:pt x="2" y="115"/>
                  </a:lnTo>
                  <a:lnTo>
                    <a:pt x="5" y="103"/>
                  </a:lnTo>
                  <a:lnTo>
                    <a:pt x="11" y="94"/>
                  </a:lnTo>
                  <a:lnTo>
                    <a:pt x="20" y="82"/>
                  </a:lnTo>
                  <a:lnTo>
                    <a:pt x="29" y="70"/>
                  </a:lnTo>
                  <a:lnTo>
                    <a:pt x="51" y="49"/>
                  </a:lnTo>
                  <a:lnTo>
                    <a:pt x="73" y="30"/>
                  </a:lnTo>
                  <a:lnTo>
                    <a:pt x="93" y="14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9A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7" name="Freeform 81"/>
            <p:cNvSpPr>
              <a:spLocks/>
            </p:cNvSpPr>
            <p:nvPr/>
          </p:nvSpPr>
          <p:spPr bwMode="auto">
            <a:xfrm>
              <a:off x="3540" y="2995"/>
              <a:ext cx="227" cy="326"/>
            </a:xfrm>
            <a:custGeom>
              <a:avLst/>
              <a:gdLst>
                <a:gd name="T0" fmla="*/ 44 w 227"/>
                <a:gd name="T1" fmla="*/ 23 h 326"/>
                <a:gd name="T2" fmla="*/ 33 w 227"/>
                <a:gd name="T3" fmla="*/ 30 h 326"/>
                <a:gd name="T4" fmla="*/ 22 w 227"/>
                <a:gd name="T5" fmla="*/ 47 h 326"/>
                <a:gd name="T6" fmla="*/ 15 w 227"/>
                <a:gd name="T7" fmla="*/ 77 h 326"/>
                <a:gd name="T8" fmla="*/ 13 w 227"/>
                <a:gd name="T9" fmla="*/ 96 h 326"/>
                <a:gd name="T10" fmla="*/ 17 w 227"/>
                <a:gd name="T11" fmla="*/ 148 h 326"/>
                <a:gd name="T12" fmla="*/ 15 w 227"/>
                <a:gd name="T13" fmla="*/ 171 h 326"/>
                <a:gd name="T14" fmla="*/ 4 w 227"/>
                <a:gd name="T15" fmla="*/ 192 h 326"/>
                <a:gd name="T16" fmla="*/ 0 w 227"/>
                <a:gd name="T17" fmla="*/ 197 h 326"/>
                <a:gd name="T18" fmla="*/ 2 w 227"/>
                <a:gd name="T19" fmla="*/ 204 h 326"/>
                <a:gd name="T20" fmla="*/ 6 w 227"/>
                <a:gd name="T21" fmla="*/ 206 h 326"/>
                <a:gd name="T22" fmla="*/ 19 w 227"/>
                <a:gd name="T23" fmla="*/ 213 h 326"/>
                <a:gd name="T24" fmla="*/ 19 w 227"/>
                <a:gd name="T25" fmla="*/ 228 h 326"/>
                <a:gd name="T26" fmla="*/ 17 w 227"/>
                <a:gd name="T27" fmla="*/ 242 h 326"/>
                <a:gd name="T28" fmla="*/ 22 w 227"/>
                <a:gd name="T29" fmla="*/ 249 h 326"/>
                <a:gd name="T30" fmla="*/ 20 w 227"/>
                <a:gd name="T31" fmla="*/ 258 h 326"/>
                <a:gd name="T32" fmla="*/ 24 w 227"/>
                <a:gd name="T33" fmla="*/ 265 h 326"/>
                <a:gd name="T34" fmla="*/ 30 w 227"/>
                <a:gd name="T35" fmla="*/ 277 h 326"/>
                <a:gd name="T36" fmla="*/ 30 w 227"/>
                <a:gd name="T37" fmla="*/ 284 h 326"/>
                <a:gd name="T38" fmla="*/ 26 w 227"/>
                <a:gd name="T39" fmla="*/ 300 h 326"/>
                <a:gd name="T40" fmla="*/ 26 w 227"/>
                <a:gd name="T41" fmla="*/ 310 h 326"/>
                <a:gd name="T42" fmla="*/ 31 w 227"/>
                <a:gd name="T43" fmla="*/ 322 h 326"/>
                <a:gd name="T44" fmla="*/ 35 w 227"/>
                <a:gd name="T45" fmla="*/ 324 h 326"/>
                <a:gd name="T46" fmla="*/ 55 w 227"/>
                <a:gd name="T47" fmla="*/ 326 h 326"/>
                <a:gd name="T48" fmla="*/ 97 w 227"/>
                <a:gd name="T49" fmla="*/ 312 h 326"/>
                <a:gd name="T50" fmla="*/ 145 w 227"/>
                <a:gd name="T51" fmla="*/ 289 h 326"/>
                <a:gd name="T52" fmla="*/ 181 w 227"/>
                <a:gd name="T53" fmla="*/ 253 h 326"/>
                <a:gd name="T54" fmla="*/ 196 w 227"/>
                <a:gd name="T55" fmla="*/ 235 h 326"/>
                <a:gd name="T56" fmla="*/ 218 w 227"/>
                <a:gd name="T57" fmla="*/ 190 h 326"/>
                <a:gd name="T58" fmla="*/ 227 w 227"/>
                <a:gd name="T59" fmla="*/ 143 h 326"/>
                <a:gd name="T60" fmla="*/ 225 w 227"/>
                <a:gd name="T61" fmla="*/ 103 h 326"/>
                <a:gd name="T62" fmla="*/ 216 w 227"/>
                <a:gd name="T63" fmla="*/ 77 h 326"/>
                <a:gd name="T64" fmla="*/ 211 w 227"/>
                <a:gd name="T65" fmla="*/ 63 h 326"/>
                <a:gd name="T66" fmla="*/ 196 w 227"/>
                <a:gd name="T67" fmla="*/ 40 h 326"/>
                <a:gd name="T68" fmla="*/ 174 w 227"/>
                <a:gd name="T69" fmla="*/ 23 h 326"/>
                <a:gd name="T70" fmla="*/ 148 w 227"/>
                <a:gd name="T71" fmla="*/ 9 h 326"/>
                <a:gd name="T72" fmla="*/ 97 w 227"/>
                <a:gd name="T73" fmla="*/ 0 h 326"/>
                <a:gd name="T74" fmla="*/ 64 w 227"/>
                <a:gd name="T75" fmla="*/ 7 h 326"/>
                <a:gd name="T76" fmla="*/ 48 w 227"/>
                <a:gd name="T77" fmla="*/ 16 h 326"/>
                <a:gd name="T78" fmla="*/ 44 w 227"/>
                <a:gd name="T79" fmla="*/ 2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7" h="326">
                  <a:moveTo>
                    <a:pt x="44" y="23"/>
                  </a:moveTo>
                  <a:lnTo>
                    <a:pt x="44" y="23"/>
                  </a:lnTo>
                  <a:lnTo>
                    <a:pt x="39" y="25"/>
                  </a:lnTo>
                  <a:lnTo>
                    <a:pt x="33" y="30"/>
                  </a:lnTo>
                  <a:lnTo>
                    <a:pt x="28" y="37"/>
                  </a:lnTo>
                  <a:lnTo>
                    <a:pt x="22" y="47"/>
                  </a:lnTo>
                  <a:lnTo>
                    <a:pt x="17" y="61"/>
                  </a:lnTo>
                  <a:lnTo>
                    <a:pt x="15" y="77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5" y="122"/>
                  </a:lnTo>
                  <a:lnTo>
                    <a:pt x="17" y="148"/>
                  </a:lnTo>
                  <a:lnTo>
                    <a:pt x="17" y="159"/>
                  </a:lnTo>
                  <a:lnTo>
                    <a:pt x="15" y="171"/>
                  </a:lnTo>
                  <a:lnTo>
                    <a:pt x="11" y="183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15" y="209"/>
                  </a:lnTo>
                  <a:lnTo>
                    <a:pt x="19" y="213"/>
                  </a:lnTo>
                  <a:lnTo>
                    <a:pt x="19" y="218"/>
                  </a:lnTo>
                  <a:lnTo>
                    <a:pt x="19" y="228"/>
                  </a:lnTo>
                  <a:lnTo>
                    <a:pt x="19" y="228"/>
                  </a:lnTo>
                  <a:lnTo>
                    <a:pt x="17" y="242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0" y="253"/>
                  </a:lnTo>
                  <a:lnTo>
                    <a:pt x="20" y="258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8" y="272"/>
                  </a:lnTo>
                  <a:lnTo>
                    <a:pt x="30" y="277"/>
                  </a:lnTo>
                  <a:lnTo>
                    <a:pt x="30" y="277"/>
                  </a:lnTo>
                  <a:lnTo>
                    <a:pt x="30" y="284"/>
                  </a:lnTo>
                  <a:lnTo>
                    <a:pt x="30" y="291"/>
                  </a:lnTo>
                  <a:lnTo>
                    <a:pt x="26" y="300"/>
                  </a:lnTo>
                  <a:lnTo>
                    <a:pt x="26" y="305"/>
                  </a:lnTo>
                  <a:lnTo>
                    <a:pt x="26" y="310"/>
                  </a:lnTo>
                  <a:lnTo>
                    <a:pt x="28" y="315"/>
                  </a:lnTo>
                  <a:lnTo>
                    <a:pt x="31" y="322"/>
                  </a:lnTo>
                  <a:lnTo>
                    <a:pt x="31" y="322"/>
                  </a:lnTo>
                  <a:lnTo>
                    <a:pt x="35" y="324"/>
                  </a:lnTo>
                  <a:lnTo>
                    <a:pt x="41" y="326"/>
                  </a:lnTo>
                  <a:lnTo>
                    <a:pt x="55" y="326"/>
                  </a:lnTo>
                  <a:lnTo>
                    <a:pt x="75" y="322"/>
                  </a:lnTo>
                  <a:lnTo>
                    <a:pt x="97" y="312"/>
                  </a:lnTo>
                  <a:lnTo>
                    <a:pt x="121" y="303"/>
                  </a:lnTo>
                  <a:lnTo>
                    <a:pt x="145" y="289"/>
                  </a:lnTo>
                  <a:lnTo>
                    <a:pt x="165" y="272"/>
                  </a:lnTo>
                  <a:lnTo>
                    <a:pt x="181" y="253"/>
                  </a:lnTo>
                  <a:lnTo>
                    <a:pt x="181" y="253"/>
                  </a:lnTo>
                  <a:lnTo>
                    <a:pt x="196" y="235"/>
                  </a:lnTo>
                  <a:lnTo>
                    <a:pt x="207" y="213"/>
                  </a:lnTo>
                  <a:lnTo>
                    <a:pt x="218" y="190"/>
                  </a:lnTo>
                  <a:lnTo>
                    <a:pt x="223" y="166"/>
                  </a:lnTo>
                  <a:lnTo>
                    <a:pt x="227" y="143"/>
                  </a:lnTo>
                  <a:lnTo>
                    <a:pt x="227" y="117"/>
                  </a:lnTo>
                  <a:lnTo>
                    <a:pt x="225" y="103"/>
                  </a:lnTo>
                  <a:lnTo>
                    <a:pt x="222" y="91"/>
                  </a:lnTo>
                  <a:lnTo>
                    <a:pt x="216" y="77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03" y="51"/>
                  </a:lnTo>
                  <a:lnTo>
                    <a:pt x="196" y="40"/>
                  </a:lnTo>
                  <a:lnTo>
                    <a:pt x="185" y="30"/>
                  </a:lnTo>
                  <a:lnTo>
                    <a:pt x="174" y="23"/>
                  </a:lnTo>
                  <a:lnTo>
                    <a:pt x="161" y="16"/>
                  </a:lnTo>
                  <a:lnTo>
                    <a:pt x="148" y="9"/>
                  </a:lnTo>
                  <a:lnTo>
                    <a:pt x="123" y="2"/>
                  </a:lnTo>
                  <a:lnTo>
                    <a:pt x="97" y="0"/>
                  </a:lnTo>
                  <a:lnTo>
                    <a:pt x="73" y="2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8" y="16"/>
                  </a:lnTo>
                  <a:lnTo>
                    <a:pt x="44" y="23"/>
                  </a:lnTo>
                  <a:lnTo>
                    <a:pt x="44" y="23"/>
                  </a:lnTo>
                  <a:close/>
                </a:path>
              </a:pathLst>
            </a:custGeom>
            <a:solidFill>
              <a:srgbClr val="E9A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8" name="Freeform 82"/>
            <p:cNvSpPr>
              <a:spLocks/>
            </p:cNvSpPr>
            <p:nvPr/>
          </p:nvSpPr>
          <p:spPr bwMode="auto">
            <a:xfrm>
              <a:off x="3557" y="3234"/>
              <a:ext cx="29" cy="12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0 h 12"/>
                <a:gd name="T4" fmla="*/ 5 w 29"/>
                <a:gd name="T5" fmla="*/ 3 h 12"/>
                <a:gd name="T6" fmla="*/ 14 w 29"/>
                <a:gd name="T7" fmla="*/ 5 h 12"/>
                <a:gd name="T8" fmla="*/ 29 w 29"/>
                <a:gd name="T9" fmla="*/ 7 h 12"/>
                <a:gd name="T10" fmla="*/ 29 w 29"/>
                <a:gd name="T11" fmla="*/ 7 h 12"/>
                <a:gd name="T12" fmla="*/ 22 w 29"/>
                <a:gd name="T13" fmla="*/ 10 h 12"/>
                <a:gd name="T14" fmla="*/ 16 w 29"/>
                <a:gd name="T15" fmla="*/ 12 h 12"/>
                <a:gd name="T16" fmla="*/ 5 w 29"/>
                <a:gd name="T17" fmla="*/ 10 h 12"/>
                <a:gd name="T18" fmla="*/ 5 w 29"/>
                <a:gd name="T19" fmla="*/ 10 h 12"/>
                <a:gd name="T20" fmla="*/ 3 w 29"/>
                <a:gd name="T21" fmla="*/ 7 h 12"/>
                <a:gd name="T22" fmla="*/ 2 w 29"/>
                <a:gd name="T23" fmla="*/ 5 h 12"/>
                <a:gd name="T24" fmla="*/ 0 w 29"/>
                <a:gd name="T25" fmla="*/ 3 h 12"/>
                <a:gd name="T26" fmla="*/ 0 w 29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2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14" y="5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2" y="10"/>
                  </a:lnTo>
                  <a:lnTo>
                    <a:pt x="16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19" name="Freeform 83"/>
            <p:cNvSpPr>
              <a:spLocks/>
            </p:cNvSpPr>
            <p:nvPr/>
          </p:nvSpPr>
          <p:spPr bwMode="auto">
            <a:xfrm>
              <a:off x="3632" y="3225"/>
              <a:ext cx="73" cy="124"/>
            </a:xfrm>
            <a:custGeom>
              <a:avLst/>
              <a:gdLst>
                <a:gd name="T0" fmla="*/ 73 w 73"/>
                <a:gd name="T1" fmla="*/ 0 h 124"/>
                <a:gd name="T2" fmla="*/ 73 w 73"/>
                <a:gd name="T3" fmla="*/ 0 h 124"/>
                <a:gd name="T4" fmla="*/ 71 w 73"/>
                <a:gd name="T5" fmla="*/ 14 h 124"/>
                <a:gd name="T6" fmla="*/ 67 w 73"/>
                <a:gd name="T7" fmla="*/ 23 h 124"/>
                <a:gd name="T8" fmla="*/ 62 w 73"/>
                <a:gd name="T9" fmla="*/ 33 h 124"/>
                <a:gd name="T10" fmla="*/ 62 w 73"/>
                <a:gd name="T11" fmla="*/ 33 h 124"/>
                <a:gd name="T12" fmla="*/ 49 w 73"/>
                <a:gd name="T13" fmla="*/ 47 h 124"/>
                <a:gd name="T14" fmla="*/ 29 w 73"/>
                <a:gd name="T15" fmla="*/ 63 h 124"/>
                <a:gd name="T16" fmla="*/ 0 w 73"/>
                <a:gd name="T17" fmla="*/ 85 h 124"/>
                <a:gd name="T18" fmla="*/ 0 w 73"/>
                <a:gd name="T19" fmla="*/ 85 h 124"/>
                <a:gd name="T20" fmla="*/ 11 w 73"/>
                <a:gd name="T21" fmla="*/ 124 h 124"/>
                <a:gd name="T22" fmla="*/ 11 w 73"/>
                <a:gd name="T23" fmla="*/ 124 h 124"/>
                <a:gd name="T24" fmla="*/ 22 w 73"/>
                <a:gd name="T25" fmla="*/ 113 h 124"/>
                <a:gd name="T26" fmla="*/ 33 w 73"/>
                <a:gd name="T27" fmla="*/ 101 h 124"/>
                <a:gd name="T28" fmla="*/ 44 w 73"/>
                <a:gd name="T29" fmla="*/ 85 h 124"/>
                <a:gd name="T30" fmla="*/ 55 w 73"/>
                <a:gd name="T31" fmla="*/ 66 h 124"/>
                <a:gd name="T32" fmla="*/ 66 w 73"/>
                <a:gd name="T33" fmla="*/ 45 h 124"/>
                <a:gd name="T34" fmla="*/ 69 w 73"/>
                <a:gd name="T35" fmla="*/ 35 h 124"/>
                <a:gd name="T36" fmla="*/ 71 w 73"/>
                <a:gd name="T37" fmla="*/ 23 h 124"/>
                <a:gd name="T38" fmla="*/ 73 w 73"/>
                <a:gd name="T39" fmla="*/ 12 h 124"/>
                <a:gd name="T40" fmla="*/ 73 w 73"/>
                <a:gd name="T41" fmla="*/ 0 h 124"/>
                <a:gd name="T42" fmla="*/ 73 w 73"/>
                <a:gd name="T4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4">
                  <a:moveTo>
                    <a:pt x="73" y="0"/>
                  </a:moveTo>
                  <a:lnTo>
                    <a:pt x="73" y="0"/>
                  </a:lnTo>
                  <a:lnTo>
                    <a:pt x="71" y="14"/>
                  </a:lnTo>
                  <a:lnTo>
                    <a:pt x="67" y="2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49" y="47"/>
                  </a:lnTo>
                  <a:lnTo>
                    <a:pt x="29" y="6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22" y="113"/>
                  </a:lnTo>
                  <a:lnTo>
                    <a:pt x="33" y="101"/>
                  </a:lnTo>
                  <a:lnTo>
                    <a:pt x="44" y="85"/>
                  </a:lnTo>
                  <a:lnTo>
                    <a:pt x="55" y="66"/>
                  </a:lnTo>
                  <a:lnTo>
                    <a:pt x="66" y="45"/>
                  </a:lnTo>
                  <a:lnTo>
                    <a:pt x="69" y="35"/>
                  </a:lnTo>
                  <a:lnTo>
                    <a:pt x="71" y="23"/>
                  </a:lnTo>
                  <a:lnTo>
                    <a:pt x="73" y="12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0" name="Freeform 84"/>
            <p:cNvSpPr>
              <a:spLocks/>
            </p:cNvSpPr>
            <p:nvPr/>
          </p:nvSpPr>
          <p:spPr bwMode="auto">
            <a:xfrm>
              <a:off x="3546" y="3194"/>
              <a:ext cx="31" cy="29"/>
            </a:xfrm>
            <a:custGeom>
              <a:avLst/>
              <a:gdLst>
                <a:gd name="T0" fmla="*/ 0 w 31"/>
                <a:gd name="T1" fmla="*/ 7 h 29"/>
                <a:gd name="T2" fmla="*/ 0 w 31"/>
                <a:gd name="T3" fmla="*/ 7 h 29"/>
                <a:gd name="T4" fmla="*/ 5 w 31"/>
                <a:gd name="T5" fmla="*/ 7 h 29"/>
                <a:gd name="T6" fmla="*/ 11 w 31"/>
                <a:gd name="T7" fmla="*/ 7 h 29"/>
                <a:gd name="T8" fmla="*/ 16 w 31"/>
                <a:gd name="T9" fmla="*/ 10 h 29"/>
                <a:gd name="T10" fmla="*/ 16 w 31"/>
                <a:gd name="T11" fmla="*/ 10 h 29"/>
                <a:gd name="T12" fmla="*/ 22 w 31"/>
                <a:gd name="T13" fmla="*/ 10 h 29"/>
                <a:gd name="T14" fmla="*/ 25 w 31"/>
                <a:gd name="T15" fmla="*/ 10 h 29"/>
                <a:gd name="T16" fmla="*/ 29 w 31"/>
                <a:gd name="T17" fmla="*/ 5 h 29"/>
                <a:gd name="T18" fmla="*/ 29 w 31"/>
                <a:gd name="T19" fmla="*/ 3 h 29"/>
                <a:gd name="T20" fmla="*/ 29 w 31"/>
                <a:gd name="T21" fmla="*/ 3 h 29"/>
                <a:gd name="T22" fmla="*/ 29 w 31"/>
                <a:gd name="T23" fmla="*/ 0 h 29"/>
                <a:gd name="T24" fmla="*/ 31 w 31"/>
                <a:gd name="T25" fmla="*/ 3 h 29"/>
                <a:gd name="T26" fmla="*/ 31 w 31"/>
                <a:gd name="T27" fmla="*/ 10 h 29"/>
                <a:gd name="T28" fmla="*/ 29 w 31"/>
                <a:gd name="T29" fmla="*/ 14 h 29"/>
                <a:gd name="T30" fmla="*/ 29 w 31"/>
                <a:gd name="T31" fmla="*/ 14 h 29"/>
                <a:gd name="T32" fmla="*/ 18 w 31"/>
                <a:gd name="T33" fmla="*/ 24 h 29"/>
                <a:gd name="T34" fmla="*/ 13 w 31"/>
                <a:gd name="T35" fmla="*/ 29 h 29"/>
                <a:gd name="T36" fmla="*/ 13 w 31"/>
                <a:gd name="T37" fmla="*/ 29 h 29"/>
                <a:gd name="T38" fmla="*/ 13 w 31"/>
                <a:gd name="T39" fmla="*/ 26 h 29"/>
                <a:gd name="T40" fmla="*/ 13 w 31"/>
                <a:gd name="T41" fmla="*/ 22 h 29"/>
                <a:gd name="T42" fmla="*/ 9 w 31"/>
                <a:gd name="T43" fmla="*/ 14 h 29"/>
                <a:gd name="T44" fmla="*/ 0 w 31"/>
                <a:gd name="T45" fmla="*/ 7 h 29"/>
                <a:gd name="T46" fmla="*/ 0 w 31"/>
                <a:gd name="T4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9">
                  <a:moveTo>
                    <a:pt x="0" y="7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11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1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18" y="24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1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1" name="Freeform 85"/>
            <p:cNvSpPr>
              <a:spLocks/>
            </p:cNvSpPr>
            <p:nvPr/>
          </p:nvSpPr>
          <p:spPr bwMode="auto">
            <a:xfrm>
              <a:off x="3571" y="3103"/>
              <a:ext cx="48" cy="21"/>
            </a:xfrm>
            <a:custGeom>
              <a:avLst/>
              <a:gdLst>
                <a:gd name="T0" fmla="*/ 48 w 48"/>
                <a:gd name="T1" fmla="*/ 18 h 21"/>
                <a:gd name="T2" fmla="*/ 48 w 48"/>
                <a:gd name="T3" fmla="*/ 18 h 21"/>
                <a:gd name="T4" fmla="*/ 37 w 48"/>
                <a:gd name="T5" fmla="*/ 11 h 21"/>
                <a:gd name="T6" fmla="*/ 24 w 48"/>
                <a:gd name="T7" fmla="*/ 9 h 21"/>
                <a:gd name="T8" fmla="*/ 19 w 48"/>
                <a:gd name="T9" fmla="*/ 9 h 21"/>
                <a:gd name="T10" fmla="*/ 13 w 48"/>
                <a:gd name="T11" fmla="*/ 11 h 21"/>
                <a:gd name="T12" fmla="*/ 13 w 48"/>
                <a:gd name="T13" fmla="*/ 11 h 21"/>
                <a:gd name="T14" fmla="*/ 2 w 48"/>
                <a:gd name="T15" fmla="*/ 21 h 21"/>
                <a:gd name="T16" fmla="*/ 0 w 48"/>
                <a:gd name="T17" fmla="*/ 18 h 21"/>
                <a:gd name="T18" fmla="*/ 0 w 48"/>
                <a:gd name="T19" fmla="*/ 11 h 21"/>
                <a:gd name="T20" fmla="*/ 0 w 48"/>
                <a:gd name="T21" fmla="*/ 11 h 21"/>
                <a:gd name="T22" fmla="*/ 2 w 48"/>
                <a:gd name="T23" fmla="*/ 7 h 21"/>
                <a:gd name="T24" fmla="*/ 6 w 48"/>
                <a:gd name="T25" fmla="*/ 4 h 21"/>
                <a:gd name="T26" fmla="*/ 13 w 48"/>
                <a:gd name="T27" fmla="*/ 2 h 21"/>
                <a:gd name="T28" fmla="*/ 21 w 48"/>
                <a:gd name="T29" fmla="*/ 0 h 21"/>
                <a:gd name="T30" fmla="*/ 30 w 48"/>
                <a:gd name="T31" fmla="*/ 2 h 21"/>
                <a:gd name="T32" fmla="*/ 37 w 48"/>
                <a:gd name="T33" fmla="*/ 4 h 21"/>
                <a:gd name="T34" fmla="*/ 44 w 48"/>
                <a:gd name="T35" fmla="*/ 9 h 21"/>
                <a:gd name="T36" fmla="*/ 48 w 48"/>
                <a:gd name="T37" fmla="*/ 18 h 21"/>
                <a:gd name="T38" fmla="*/ 48 w 4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21">
                  <a:moveTo>
                    <a:pt x="48" y="18"/>
                  </a:moveTo>
                  <a:lnTo>
                    <a:pt x="48" y="18"/>
                  </a:lnTo>
                  <a:lnTo>
                    <a:pt x="37" y="11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30" y="2"/>
                  </a:lnTo>
                  <a:lnTo>
                    <a:pt x="37" y="4"/>
                  </a:lnTo>
                  <a:lnTo>
                    <a:pt x="44" y="9"/>
                  </a:lnTo>
                  <a:lnTo>
                    <a:pt x="48" y="1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2" name="Freeform 86"/>
            <p:cNvSpPr>
              <a:spLocks/>
            </p:cNvSpPr>
            <p:nvPr/>
          </p:nvSpPr>
          <p:spPr bwMode="auto">
            <a:xfrm>
              <a:off x="3562" y="2969"/>
              <a:ext cx="216" cy="265"/>
            </a:xfrm>
            <a:custGeom>
              <a:avLst/>
              <a:gdLst>
                <a:gd name="T0" fmla="*/ 17 w 216"/>
                <a:gd name="T1" fmla="*/ 23 h 265"/>
                <a:gd name="T2" fmla="*/ 4 w 216"/>
                <a:gd name="T3" fmla="*/ 40 h 265"/>
                <a:gd name="T4" fmla="*/ 0 w 216"/>
                <a:gd name="T5" fmla="*/ 56 h 265"/>
                <a:gd name="T6" fmla="*/ 6 w 216"/>
                <a:gd name="T7" fmla="*/ 73 h 265"/>
                <a:gd name="T8" fmla="*/ 13 w 216"/>
                <a:gd name="T9" fmla="*/ 80 h 265"/>
                <a:gd name="T10" fmla="*/ 26 w 216"/>
                <a:gd name="T11" fmla="*/ 84 h 265"/>
                <a:gd name="T12" fmla="*/ 37 w 216"/>
                <a:gd name="T13" fmla="*/ 84 h 265"/>
                <a:gd name="T14" fmla="*/ 39 w 216"/>
                <a:gd name="T15" fmla="*/ 82 h 265"/>
                <a:gd name="T16" fmla="*/ 30 w 216"/>
                <a:gd name="T17" fmla="*/ 70 h 265"/>
                <a:gd name="T18" fmla="*/ 26 w 216"/>
                <a:gd name="T19" fmla="*/ 58 h 265"/>
                <a:gd name="T20" fmla="*/ 66 w 216"/>
                <a:gd name="T21" fmla="*/ 103 h 265"/>
                <a:gd name="T22" fmla="*/ 83 w 216"/>
                <a:gd name="T23" fmla="*/ 120 h 265"/>
                <a:gd name="T24" fmla="*/ 108 w 216"/>
                <a:gd name="T25" fmla="*/ 152 h 265"/>
                <a:gd name="T26" fmla="*/ 121 w 216"/>
                <a:gd name="T27" fmla="*/ 178 h 265"/>
                <a:gd name="T28" fmla="*/ 125 w 216"/>
                <a:gd name="T29" fmla="*/ 190 h 265"/>
                <a:gd name="T30" fmla="*/ 130 w 216"/>
                <a:gd name="T31" fmla="*/ 183 h 265"/>
                <a:gd name="T32" fmla="*/ 134 w 216"/>
                <a:gd name="T33" fmla="*/ 174 h 265"/>
                <a:gd name="T34" fmla="*/ 143 w 216"/>
                <a:gd name="T35" fmla="*/ 150 h 265"/>
                <a:gd name="T36" fmla="*/ 152 w 216"/>
                <a:gd name="T37" fmla="*/ 143 h 265"/>
                <a:gd name="T38" fmla="*/ 165 w 216"/>
                <a:gd name="T39" fmla="*/ 143 h 265"/>
                <a:gd name="T40" fmla="*/ 169 w 216"/>
                <a:gd name="T41" fmla="*/ 145 h 265"/>
                <a:gd name="T42" fmla="*/ 174 w 216"/>
                <a:gd name="T43" fmla="*/ 162 h 265"/>
                <a:gd name="T44" fmla="*/ 170 w 216"/>
                <a:gd name="T45" fmla="*/ 183 h 265"/>
                <a:gd name="T46" fmla="*/ 159 w 216"/>
                <a:gd name="T47" fmla="*/ 207 h 265"/>
                <a:gd name="T48" fmla="*/ 150 w 216"/>
                <a:gd name="T49" fmla="*/ 218 h 265"/>
                <a:gd name="T50" fmla="*/ 158 w 216"/>
                <a:gd name="T51" fmla="*/ 235 h 265"/>
                <a:gd name="T52" fmla="*/ 174 w 216"/>
                <a:gd name="T53" fmla="*/ 258 h 265"/>
                <a:gd name="T54" fmla="*/ 183 w 216"/>
                <a:gd name="T55" fmla="*/ 265 h 265"/>
                <a:gd name="T56" fmla="*/ 189 w 216"/>
                <a:gd name="T57" fmla="*/ 230 h 265"/>
                <a:gd name="T58" fmla="*/ 196 w 216"/>
                <a:gd name="T59" fmla="*/ 214 h 265"/>
                <a:gd name="T60" fmla="*/ 207 w 216"/>
                <a:gd name="T61" fmla="*/ 183 h 265"/>
                <a:gd name="T62" fmla="*/ 214 w 216"/>
                <a:gd name="T63" fmla="*/ 138 h 265"/>
                <a:gd name="T64" fmla="*/ 214 w 216"/>
                <a:gd name="T65" fmla="*/ 101 h 265"/>
                <a:gd name="T66" fmla="*/ 209 w 216"/>
                <a:gd name="T67" fmla="*/ 77 h 265"/>
                <a:gd name="T68" fmla="*/ 198 w 216"/>
                <a:gd name="T69" fmla="*/ 54 h 265"/>
                <a:gd name="T70" fmla="*/ 191 w 216"/>
                <a:gd name="T71" fmla="*/ 44 h 265"/>
                <a:gd name="T72" fmla="*/ 152 w 216"/>
                <a:gd name="T73" fmla="*/ 14 h 265"/>
                <a:gd name="T74" fmla="*/ 108 w 216"/>
                <a:gd name="T75" fmla="*/ 2 h 265"/>
                <a:gd name="T76" fmla="*/ 61 w 216"/>
                <a:gd name="T77" fmla="*/ 4 h 265"/>
                <a:gd name="T78" fmla="*/ 17 w 216"/>
                <a:gd name="T79" fmla="*/ 2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65">
                  <a:moveTo>
                    <a:pt x="17" y="23"/>
                  </a:moveTo>
                  <a:lnTo>
                    <a:pt x="17" y="23"/>
                  </a:lnTo>
                  <a:lnTo>
                    <a:pt x="13" y="28"/>
                  </a:lnTo>
                  <a:lnTo>
                    <a:pt x="4" y="40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13" y="80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4"/>
                  </a:lnTo>
                  <a:lnTo>
                    <a:pt x="37" y="84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5" y="77"/>
                  </a:lnTo>
                  <a:lnTo>
                    <a:pt x="30" y="70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7" y="7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83" y="120"/>
                  </a:lnTo>
                  <a:lnTo>
                    <a:pt x="101" y="141"/>
                  </a:lnTo>
                  <a:lnTo>
                    <a:pt x="108" y="152"/>
                  </a:lnTo>
                  <a:lnTo>
                    <a:pt x="116" y="167"/>
                  </a:lnTo>
                  <a:lnTo>
                    <a:pt x="121" y="178"/>
                  </a:lnTo>
                  <a:lnTo>
                    <a:pt x="125" y="190"/>
                  </a:lnTo>
                  <a:lnTo>
                    <a:pt x="125" y="190"/>
                  </a:lnTo>
                  <a:lnTo>
                    <a:pt x="128" y="188"/>
                  </a:lnTo>
                  <a:lnTo>
                    <a:pt x="130" y="183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7" y="162"/>
                  </a:lnTo>
                  <a:lnTo>
                    <a:pt x="143" y="150"/>
                  </a:lnTo>
                  <a:lnTo>
                    <a:pt x="148" y="145"/>
                  </a:lnTo>
                  <a:lnTo>
                    <a:pt x="152" y="143"/>
                  </a:lnTo>
                  <a:lnTo>
                    <a:pt x="158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9" y="145"/>
                  </a:lnTo>
                  <a:lnTo>
                    <a:pt x="172" y="152"/>
                  </a:lnTo>
                  <a:lnTo>
                    <a:pt x="174" y="162"/>
                  </a:lnTo>
                  <a:lnTo>
                    <a:pt x="174" y="171"/>
                  </a:lnTo>
                  <a:lnTo>
                    <a:pt x="170" y="183"/>
                  </a:lnTo>
                  <a:lnTo>
                    <a:pt x="167" y="195"/>
                  </a:lnTo>
                  <a:lnTo>
                    <a:pt x="159" y="207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2" y="223"/>
                  </a:lnTo>
                  <a:lnTo>
                    <a:pt x="158" y="235"/>
                  </a:lnTo>
                  <a:lnTo>
                    <a:pt x="169" y="251"/>
                  </a:lnTo>
                  <a:lnTo>
                    <a:pt x="174" y="258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5" y="247"/>
                  </a:lnTo>
                  <a:lnTo>
                    <a:pt x="189" y="230"/>
                  </a:lnTo>
                  <a:lnTo>
                    <a:pt x="196" y="214"/>
                  </a:lnTo>
                  <a:lnTo>
                    <a:pt x="196" y="214"/>
                  </a:lnTo>
                  <a:lnTo>
                    <a:pt x="201" y="200"/>
                  </a:lnTo>
                  <a:lnTo>
                    <a:pt x="207" y="183"/>
                  </a:lnTo>
                  <a:lnTo>
                    <a:pt x="212" y="162"/>
                  </a:lnTo>
                  <a:lnTo>
                    <a:pt x="214" y="138"/>
                  </a:lnTo>
                  <a:lnTo>
                    <a:pt x="216" y="115"/>
                  </a:lnTo>
                  <a:lnTo>
                    <a:pt x="214" y="101"/>
                  </a:lnTo>
                  <a:lnTo>
                    <a:pt x="212" y="89"/>
                  </a:lnTo>
                  <a:lnTo>
                    <a:pt x="209" y="77"/>
                  </a:lnTo>
                  <a:lnTo>
                    <a:pt x="205" y="66"/>
                  </a:lnTo>
                  <a:lnTo>
                    <a:pt x="198" y="54"/>
                  </a:lnTo>
                  <a:lnTo>
                    <a:pt x="191" y="44"/>
                  </a:lnTo>
                  <a:lnTo>
                    <a:pt x="191" y="44"/>
                  </a:lnTo>
                  <a:lnTo>
                    <a:pt x="172" y="28"/>
                  </a:lnTo>
                  <a:lnTo>
                    <a:pt x="152" y="14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4" y="0"/>
                  </a:lnTo>
                  <a:lnTo>
                    <a:pt x="61" y="4"/>
                  </a:lnTo>
                  <a:lnTo>
                    <a:pt x="39" y="11"/>
                  </a:lnTo>
                  <a:lnTo>
                    <a:pt x="17" y="23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3" name="Freeform 87"/>
            <p:cNvSpPr>
              <a:spLocks/>
            </p:cNvSpPr>
            <p:nvPr/>
          </p:nvSpPr>
          <p:spPr bwMode="auto">
            <a:xfrm>
              <a:off x="3557" y="3006"/>
              <a:ext cx="27" cy="57"/>
            </a:xfrm>
            <a:custGeom>
              <a:avLst/>
              <a:gdLst>
                <a:gd name="T0" fmla="*/ 27 w 27"/>
                <a:gd name="T1" fmla="*/ 57 h 57"/>
                <a:gd name="T2" fmla="*/ 27 w 27"/>
                <a:gd name="T3" fmla="*/ 57 h 57"/>
                <a:gd name="T4" fmla="*/ 20 w 27"/>
                <a:gd name="T5" fmla="*/ 52 h 57"/>
                <a:gd name="T6" fmla="*/ 13 w 27"/>
                <a:gd name="T7" fmla="*/ 47 h 57"/>
                <a:gd name="T8" fmla="*/ 7 w 27"/>
                <a:gd name="T9" fmla="*/ 40 h 57"/>
                <a:gd name="T10" fmla="*/ 2 w 27"/>
                <a:gd name="T11" fmla="*/ 31 h 57"/>
                <a:gd name="T12" fmla="*/ 0 w 27"/>
                <a:gd name="T13" fmla="*/ 26 h 57"/>
                <a:gd name="T14" fmla="*/ 0 w 27"/>
                <a:gd name="T15" fmla="*/ 21 h 57"/>
                <a:gd name="T16" fmla="*/ 0 w 27"/>
                <a:gd name="T17" fmla="*/ 17 h 57"/>
                <a:gd name="T18" fmla="*/ 2 w 27"/>
                <a:gd name="T19" fmla="*/ 12 h 57"/>
                <a:gd name="T20" fmla="*/ 7 w 27"/>
                <a:gd name="T21" fmla="*/ 5 h 57"/>
                <a:gd name="T22" fmla="*/ 13 w 27"/>
                <a:gd name="T23" fmla="*/ 0 h 57"/>
                <a:gd name="T24" fmla="*/ 13 w 27"/>
                <a:gd name="T25" fmla="*/ 0 h 57"/>
                <a:gd name="T26" fmla="*/ 9 w 27"/>
                <a:gd name="T27" fmla="*/ 5 h 57"/>
                <a:gd name="T28" fmla="*/ 7 w 27"/>
                <a:gd name="T29" fmla="*/ 10 h 57"/>
                <a:gd name="T30" fmla="*/ 5 w 27"/>
                <a:gd name="T31" fmla="*/ 17 h 57"/>
                <a:gd name="T32" fmla="*/ 5 w 27"/>
                <a:gd name="T33" fmla="*/ 26 h 57"/>
                <a:gd name="T34" fmla="*/ 9 w 27"/>
                <a:gd name="T35" fmla="*/ 36 h 57"/>
                <a:gd name="T36" fmla="*/ 14 w 27"/>
                <a:gd name="T37" fmla="*/ 45 h 57"/>
                <a:gd name="T38" fmla="*/ 27 w 27"/>
                <a:gd name="T39" fmla="*/ 57 h 57"/>
                <a:gd name="T40" fmla="*/ 27 w 27"/>
                <a:gd name="T4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7">
                  <a:moveTo>
                    <a:pt x="27" y="57"/>
                  </a:moveTo>
                  <a:lnTo>
                    <a:pt x="27" y="57"/>
                  </a:lnTo>
                  <a:lnTo>
                    <a:pt x="20" y="52"/>
                  </a:lnTo>
                  <a:lnTo>
                    <a:pt x="13" y="47"/>
                  </a:lnTo>
                  <a:lnTo>
                    <a:pt x="7" y="40"/>
                  </a:lnTo>
                  <a:lnTo>
                    <a:pt x="2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17"/>
                  </a:lnTo>
                  <a:lnTo>
                    <a:pt x="5" y="26"/>
                  </a:lnTo>
                  <a:lnTo>
                    <a:pt x="9" y="36"/>
                  </a:lnTo>
                  <a:lnTo>
                    <a:pt x="14" y="45"/>
                  </a:lnTo>
                  <a:lnTo>
                    <a:pt x="27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4" name="Freeform 88"/>
            <p:cNvSpPr>
              <a:spLocks/>
            </p:cNvSpPr>
            <p:nvPr/>
          </p:nvSpPr>
          <p:spPr bwMode="auto">
            <a:xfrm>
              <a:off x="3604" y="3004"/>
              <a:ext cx="83" cy="96"/>
            </a:xfrm>
            <a:custGeom>
              <a:avLst/>
              <a:gdLst>
                <a:gd name="T0" fmla="*/ 83 w 83"/>
                <a:gd name="T1" fmla="*/ 94 h 96"/>
                <a:gd name="T2" fmla="*/ 83 w 83"/>
                <a:gd name="T3" fmla="*/ 94 h 96"/>
                <a:gd name="T4" fmla="*/ 83 w 83"/>
                <a:gd name="T5" fmla="*/ 94 h 96"/>
                <a:gd name="T6" fmla="*/ 74 w 83"/>
                <a:gd name="T7" fmla="*/ 92 h 96"/>
                <a:gd name="T8" fmla="*/ 63 w 83"/>
                <a:gd name="T9" fmla="*/ 85 h 96"/>
                <a:gd name="T10" fmla="*/ 50 w 83"/>
                <a:gd name="T11" fmla="*/ 78 h 96"/>
                <a:gd name="T12" fmla="*/ 37 w 83"/>
                <a:gd name="T13" fmla="*/ 63 h 96"/>
                <a:gd name="T14" fmla="*/ 24 w 83"/>
                <a:gd name="T15" fmla="*/ 47 h 96"/>
                <a:gd name="T16" fmla="*/ 11 w 83"/>
                <a:gd name="T17" fmla="*/ 26 h 96"/>
                <a:gd name="T18" fmla="*/ 6 w 83"/>
                <a:gd name="T19" fmla="*/ 14 h 96"/>
                <a:gd name="T20" fmla="*/ 0 w 83"/>
                <a:gd name="T21" fmla="*/ 0 h 96"/>
                <a:gd name="T22" fmla="*/ 0 w 83"/>
                <a:gd name="T23" fmla="*/ 0 h 96"/>
                <a:gd name="T24" fmla="*/ 0 w 83"/>
                <a:gd name="T25" fmla="*/ 0 h 96"/>
                <a:gd name="T26" fmla="*/ 6 w 83"/>
                <a:gd name="T27" fmla="*/ 14 h 96"/>
                <a:gd name="T28" fmla="*/ 11 w 83"/>
                <a:gd name="T29" fmla="*/ 28 h 96"/>
                <a:gd name="T30" fmla="*/ 24 w 83"/>
                <a:gd name="T31" fmla="*/ 49 h 96"/>
                <a:gd name="T32" fmla="*/ 37 w 83"/>
                <a:gd name="T33" fmla="*/ 66 h 96"/>
                <a:gd name="T34" fmla="*/ 50 w 83"/>
                <a:gd name="T35" fmla="*/ 78 h 96"/>
                <a:gd name="T36" fmla="*/ 50 w 83"/>
                <a:gd name="T37" fmla="*/ 78 h 96"/>
                <a:gd name="T38" fmla="*/ 63 w 83"/>
                <a:gd name="T39" fmla="*/ 87 h 96"/>
                <a:gd name="T40" fmla="*/ 74 w 83"/>
                <a:gd name="T41" fmla="*/ 92 h 96"/>
                <a:gd name="T42" fmla="*/ 83 w 83"/>
                <a:gd name="T43" fmla="*/ 96 h 96"/>
                <a:gd name="T44" fmla="*/ 83 w 83"/>
                <a:gd name="T4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96">
                  <a:moveTo>
                    <a:pt x="83" y="94"/>
                  </a:moveTo>
                  <a:lnTo>
                    <a:pt x="83" y="94"/>
                  </a:lnTo>
                  <a:lnTo>
                    <a:pt x="83" y="94"/>
                  </a:lnTo>
                  <a:lnTo>
                    <a:pt x="74" y="92"/>
                  </a:lnTo>
                  <a:lnTo>
                    <a:pt x="63" y="85"/>
                  </a:lnTo>
                  <a:lnTo>
                    <a:pt x="50" y="78"/>
                  </a:lnTo>
                  <a:lnTo>
                    <a:pt x="37" y="63"/>
                  </a:lnTo>
                  <a:lnTo>
                    <a:pt x="24" y="47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1" y="28"/>
                  </a:lnTo>
                  <a:lnTo>
                    <a:pt x="24" y="49"/>
                  </a:lnTo>
                  <a:lnTo>
                    <a:pt x="37" y="66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63" y="87"/>
                  </a:lnTo>
                  <a:lnTo>
                    <a:pt x="74" y="92"/>
                  </a:lnTo>
                  <a:lnTo>
                    <a:pt x="83" y="96"/>
                  </a:lnTo>
                  <a:lnTo>
                    <a:pt x="83" y="94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5" name="Freeform 89"/>
            <p:cNvSpPr>
              <a:spLocks/>
            </p:cNvSpPr>
            <p:nvPr/>
          </p:nvSpPr>
          <p:spPr bwMode="auto">
            <a:xfrm>
              <a:off x="3623" y="3025"/>
              <a:ext cx="100" cy="64"/>
            </a:xfrm>
            <a:custGeom>
              <a:avLst/>
              <a:gdLst>
                <a:gd name="T0" fmla="*/ 0 w 100"/>
                <a:gd name="T1" fmla="*/ 0 h 64"/>
                <a:gd name="T2" fmla="*/ 0 w 100"/>
                <a:gd name="T3" fmla="*/ 0 h 64"/>
                <a:gd name="T4" fmla="*/ 9 w 100"/>
                <a:gd name="T5" fmla="*/ 10 h 64"/>
                <a:gd name="T6" fmla="*/ 31 w 100"/>
                <a:gd name="T7" fmla="*/ 31 h 64"/>
                <a:gd name="T8" fmla="*/ 31 w 100"/>
                <a:gd name="T9" fmla="*/ 31 h 64"/>
                <a:gd name="T10" fmla="*/ 45 w 100"/>
                <a:gd name="T11" fmla="*/ 42 h 64"/>
                <a:gd name="T12" fmla="*/ 62 w 100"/>
                <a:gd name="T13" fmla="*/ 52 h 64"/>
                <a:gd name="T14" fmla="*/ 80 w 100"/>
                <a:gd name="T15" fmla="*/ 61 h 64"/>
                <a:gd name="T16" fmla="*/ 100 w 100"/>
                <a:gd name="T17" fmla="*/ 64 h 64"/>
                <a:gd name="T18" fmla="*/ 100 w 100"/>
                <a:gd name="T19" fmla="*/ 64 h 64"/>
                <a:gd name="T20" fmla="*/ 100 w 100"/>
                <a:gd name="T21" fmla="*/ 64 h 64"/>
                <a:gd name="T22" fmla="*/ 82 w 100"/>
                <a:gd name="T23" fmla="*/ 59 h 64"/>
                <a:gd name="T24" fmla="*/ 64 w 100"/>
                <a:gd name="T25" fmla="*/ 52 h 64"/>
                <a:gd name="T26" fmla="*/ 47 w 100"/>
                <a:gd name="T27" fmla="*/ 42 h 64"/>
                <a:gd name="T28" fmla="*/ 31 w 100"/>
                <a:gd name="T29" fmla="*/ 31 h 64"/>
                <a:gd name="T30" fmla="*/ 9 w 100"/>
                <a:gd name="T31" fmla="*/ 10 h 64"/>
                <a:gd name="T32" fmla="*/ 0 w 100"/>
                <a:gd name="T33" fmla="*/ 0 h 64"/>
                <a:gd name="T34" fmla="*/ 0 w 100"/>
                <a:gd name="T3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64">
                  <a:moveTo>
                    <a:pt x="0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45" y="42"/>
                  </a:lnTo>
                  <a:lnTo>
                    <a:pt x="62" y="52"/>
                  </a:lnTo>
                  <a:lnTo>
                    <a:pt x="80" y="61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82" y="59"/>
                  </a:lnTo>
                  <a:lnTo>
                    <a:pt x="64" y="52"/>
                  </a:lnTo>
                  <a:lnTo>
                    <a:pt x="47" y="42"/>
                  </a:lnTo>
                  <a:lnTo>
                    <a:pt x="31" y="31"/>
                  </a:lnTo>
                  <a:lnTo>
                    <a:pt x="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6" name="Freeform 90"/>
            <p:cNvSpPr>
              <a:spLocks/>
            </p:cNvSpPr>
            <p:nvPr/>
          </p:nvSpPr>
          <p:spPr bwMode="auto">
            <a:xfrm>
              <a:off x="3637" y="2990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6 h 96"/>
                <a:gd name="T4" fmla="*/ 84 w 84"/>
                <a:gd name="T5" fmla="*/ 96 h 96"/>
                <a:gd name="T6" fmla="*/ 73 w 84"/>
                <a:gd name="T7" fmla="*/ 92 h 96"/>
                <a:gd name="T8" fmla="*/ 64 w 84"/>
                <a:gd name="T9" fmla="*/ 84 h 96"/>
                <a:gd name="T10" fmla="*/ 51 w 84"/>
                <a:gd name="T11" fmla="*/ 77 h 96"/>
                <a:gd name="T12" fmla="*/ 39 w 84"/>
                <a:gd name="T13" fmla="*/ 63 h 96"/>
                <a:gd name="T14" fmla="*/ 24 w 84"/>
                <a:gd name="T15" fmla="*/ 47 h 96"/>
                <a:gd name="T16" fmla="*/ 13 w 84"/>
                <a:gd name="T17" fmla="*/ 26 h 96"/>
                <a:gd name="T18" fmla="*/ 8 w 84"/>
                <a:gd name="T19" fmla="*/ 14 h 96"/>
                <a:gd name="T20" fmla="*/ 2 w 84"/>
                <a:gd name="T21" fmla="*/ 0 h 96"/>
                <a:gd name="T22" fmla="*/ 0 w 84"/>
                <a:gd name="T23" fmla="*/ 0 h 96"/>
                <a:gd name="T24" fmla="*/ 0 w 84"/>
                <a:gd name="T25" fmla="*/ 0 h 96"/>
                <a:gd name="T26" fmla="*/ 6 w 84"/>
                <a:gd name="T27" fmla="*/ 14 h 96"/>
                <a:gd name="T28" fmla="*/ 11 w 84"/>
                <a:gd name="T29" fmla="*/ 28 h 96"/>
                <a:gd name="T30" fmla="*/ 26 w 84"/>
                <a:gd name="T31" fmla="*/ 49 h 96"/>
                <a:gd name="T32" fmla="*/ 39 w 84"/>
                <a:gd name="T33" fmla="*/ 66 h 96"/>
                <a:gd name="T34" fmla="*/ 51 w 84"/>
                <a:gd name="T35" fmla="*/ 77 h 96"/>
                <a:gd name="T36" fmla="*/ 51 w 84"/>
                <a:gd name="T37" fmla="*/ 77 h 96"/>
                <a:gd name="T38" fmla="*/ 64 w 84"/>
                <a:gd name="T39" fmla="*/ 87 h 96"/>
                <a:gd name="T40" fmla="*/ 73 w 84"/>
                <a:gd name="T41" fmla="*/ 92 h 96"/>
                <a:gd name="T42" fmla="*/ 84 w 84"/>
                <a:gd name="T43" fmla="*/ 96 h 96"/>
                <a:gd name="T44" fmla="*/ 84 w 84"/>
                <a:gd name="T4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6"/>
                  </a:lnTo>
                  <a:lnTo>
                    <a:pt x="84" y="96"/>
                  </a:lnTo>
                  <a:lnTo>
                    <a:pt x="73" y="92"/>
                  </a:lnTo>
                  <a:lnTo>
                    <a:pt x="64" y="84"/>
                  </a:lnTo>
                  <a:lnTo>
                    <a:pt x="51" y="77"/>
                  </a:lnTo>
                  <a:lnTo>
                    <a:pt x="39" y="63"/>
                  </a:lnTo>
                  <a:lnTo>
                    <a:pt x="24" y="47"/>
                  </a:lnTo>
                  <a:lnTo>
                    <a:pt x="13" y="26"/>
                  </a:lnTo>
                  <a:lnTo>
                    <a:pt x="8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1" y="28"/>
                  </a:lnTo>
                  <a:lnTo>
                    <a:pt x="26" y="49"/>
                  </a:lnTo>
                  <a:lnTo>
                    <a:pt x="39" y="66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64" y="87"/>
                  </a:lnTo>
                  <a:lnTo>
                    <a:pt x="73" y="92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7" name="Freeform 91"/>
            <p:cNvSpPr>
              <a:spLocks/>
            </p:cNvSpPr>
            <p:nvPr/>
          </p:nvSpPr>
          <p:spPr bwMode="auto">
            <a:xfrm>
              <a:off x="3657" y="3011"/>
              <a:ext cx="101" cy="63"/>
            </a:xfrm>
            <a:custGeom>
              <a:avLst/>
              <a:gdLst>
                <a:gd name="T0" fmla="*/ 0 w 101"/>
                <a:gd name="T1" fmla="*/ 2 h 63"/>
                <a:gd name="T2" fmla="*/ 0 w 101"/>
                <a:gd name="T3" fmla="*/ 2 h 63"/>
                <a:gd name="T4" fmla="*/ 8 w 101"/>
                <a:gd name="T5" fmla="*/ 12 h 63"/>
                <a:gd name="T6" fmla="*/ 31 w 101"/>
                <a:gd name="T7" fmla="*/ 31 h 63"/>
                <a:gd name="T8" fmla="*/ 31 w 101"/>
                <a:gd name="T9" fmla="*/ 31 h 63"/>
                <a:gd name="T10" fmla="*/ 46 w 101"/>
                <a:gd name="T11" fmla="*/ 42 h 63"/>
                <a:gd name="T12" fmla="*/ 63 w 101"/>
                <a:gd name="T13" fmla="*/ 52 h 63"/>
                <a:gd name="T14" fmla="*/ 81 w 101"/>
                <a:gd name="T15" fmla="*/ 61 h 63"/>
                <a:gd name="T16" fmla="*/ 101 w 101"/>
                <a:gd name="T17" fmla="*/ 63 h 63"/>
                <a:gd name="T18" fmla="*/ 101 w 101"/>
                <a:gd name="T19" fmla="*/ 63 h 63"/>
                <a:gd name="T20" fmla="*/ 101 w 101"/>
                <a:gd name="T21" fmla="*/ 63 h 63"/>
                <a:gd name="T22" fmla="*/ 83 w 101"/>
                <a:gd name="T23" fmla="*/ 59 h 63"/>
                <a:gd name="T24" fmla="*/ 64 w 101"/>
                <a:gd name="T25" fmla="*/ 52 h 63"/>
                <a:gd name="T26" fmla="*/ 46 w 101"/>
                <a:gd name="T27" fmla="*/ 42 h 63"/>
                <a:gd name="T28" fmla="*/ 31 w 101"/>
                <a:gd name="T29" fmla="*/ 31 h 63"/>
                <a:gd name="T30" fmla="*/ 10 w 101"/>
                <a:gd name="T31" fmla="*/ 9 h 63"/>
                <a:gd name="T32" fmla="*/ 0 w 101"/>
                <a:gd name="T33" fmla="*/ 0 h 63"/>
                <a:gd name="T34" fmla="*/ 0 w 101"/>
                <a:gd name="T3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63">
                  <a:moveTo>
                    <a:pt x="0" y="2"/>
                  </a:moveTo>
                  <a:lnTo>
                    <a:pt x="0" y="2"/>
                  </a:lnTo>
                  <a:lnTo>
                    <a:pt x="8" y="1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46" y="42"/>
                  </a:lnTo>
                  <a:lnTo>
                    <a:pt x="63" y="52"/>
                  </a:lnTo>
                  <a:lnTo>
                    <a:pt x="81" y="61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83" y="59"/>
                  </a:lnTo>
                  <a:lnTo>
                    <a:pt x="64" y="52"/>
                  </a:lnTo>
                  <a:lnTo>
                    <a:pt x="46" y="42"/>
                  </a:lnTo>
                  <a:lnTo>
                    <a:pt x="31" y="31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95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8" name="Freeform 92"/>
            <p:cNvSpPr>
              <a:spLocks/>
            </p:cNvSpPr>
            <p:nvPr/>
          </p:nvSpPr>
          <p:spPr bwMode="auto">
            <a:xfrm>
              <a:off x="3698" y="3133"/>
              <a:ext cx="22" cy="45"/>
            </a:xfrm>
            <a:custGeom>
              <a:avLst/>
              <a:gdLst>
                <a:gd name="T0" fmla="*/ 20 w 22"/>
                <a:gd name="T1" fmla="*/ 0 h 45"/>
                <a:gd name="T2" fmla="*/ 20 w 22"/>
                <a:gd name="T3" fmla="*/ 0 h 45"/>
                <a:gd name="T4" fmla="*/ 18 w 22"/>
                <a:gd name="T5" fmla="*/ 0 h 45"/>
                <a:gd name="T6" fmla="*/ 14 w 22"/>
                <a:gd name="T7" fmla="*/ 0 h 45"/>
                <a:gd name="T8" fmla="*/ 11 w 22"/>
                <a:gd name="T9" fmla="*/ 5 h 45"/>
                <a:gd name="T10" fmla="*/ 9 w 22"/>
                <a:gd name="T11" fmla="*/ 7 h 45"/>
                <a:gd name="T12" fmla="*/ 5 w 22"/>
                <a:gd name="T13" fmla="*/ 14 h 45"/>
                <a:gd name="T14" fmla="*/ 3 w 22"/>
                <a:gd name="T15" fmla="*/ 26 h 45"/>
                <a:gd name="T16" fmla="*/ 12 w 22"/>
                <a:gd name="T17" fmla="*/ 17 h 45"/>
                <a:gd name="T18" fmla="*/ 12 w 22"/>
                <a:gd name="T19" fmla="*/ 17 h 45"/>
                <a:gd name="T20" fmla="*/ 12 w 22"/>
                <a:gd name="T21" fmla="*/ 19 h 45"/>
                <a:gd name="T22" fmla="*/ 12 w 22"/>
                <a:gd name="T23" fmla="*/ 26 h 45"/>
                <a:gd name="T24" fmla="*/ 12 w 22"/>
                <a:gd name="T25" fmla="*/ 31 h 45"/>
                <a:gd name="T26" fmla="*/ 9 w 22"/>
                <a:gd name="T27" fmla="*/ 36 h 45"/>
                <a:gd name="T28" fmla="*/ 5 w 22"/>
                <a:gd name="T29" fmla="*/ 40 h 45"/>
                <a:gd name="T30" fmla="*/ 0 w 22"/>
                <a:gd name="T31" fmla="*/ 45 h 45"/>
                <a:gd name="T32" fmla="*/ 0 w 22"/>
                <a:gd name="T33" fmla="*/ 45 h 45"/>
                <a:gd name="T34" fmla="*/ 3 w 22"/>
                <a:gd name="T35" fmla="*/ 45 h 45"/>
                <a:gd name="T36" fmla="*/ 12 w 22"/>
                <a:gd name="T37" fmla="*/ 38 h 45"/>
                <a:gd name="T38" fmla="*/ 16 w 22"/>
                <a:gd name="T39" fmla="*/ 33 h 45"/>
                <a:gd name="T40" fmla="*/ 20 w 22"/>
                <a:gd name="T41" fmla="*/ 24 h 45"/>
                <a:gd name="T42" fmla="*/ 22 w 22"/>
                <a:gd name="T43" fmla="*/ 14 h 45"/>
                <a:gd name="T44" fmla="*/ 20 w 22"/>
                <a:gd name="T45" fmla="*/ 0 h 45"/>
                <a:gd name="T46" fmla="*/ 20 w 22"/>
                <a:gd name="T4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5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7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6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5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12" y="38"/>
                  </a:lnTo>
                  <a:lnTo>
                    <a:pt x="16" y="33"/>
                  </a:lnTo>
                  <a:lnTo>
                    <a:pt x="20" y="24"/>
                  </a:lnTo>
                  <a:lnTo>
                    <a:pt x="22" y="1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29" name="Freeform 93"/>
            <p:cNvSpPr>
              <a:spLocks/>
            </p:cNvSpPr>
            <p:nvPr/>
          </p:nvSpPr>
          <p:spPr bwMode="auto">
            <a:xfrm>
              <a:off x="3661" y="3119"/>
              <a:ext cx="37" cy="61"/>
            </a:xfrm>
            <a:custGeom>
              <a:avLst/>
              <a:gdLst>
                <a:gd name="T0" fmla="*/ 18 w 37"/>
                <a:gd name="T1" fmla="*/ 0 h 61"/>
                <a:gd name="T2" fmla="*/ 18 w 37"/>
                <a:gd name="T3" fmla="*/ 0 h 61"/>
                <a:gd name="T4" fmla="*/ 17 w 37"/>
                <a:gd name="T5" fmla="*/ 7 h 61"/>
                <a:gd name="T6" fmla="*/ 17 w 37"/>
                <a:gd name="T7" fmla="*/ 24 h 61"/>
                <a:gd name="T8" fmla="*/ 15 w 37"/>
                <a:gd name="T9" fmla="*/ 33 h 61"/>
                <a:gd name="T10" fmla="*/ 11 w 37"/>
                <a:gd name="T11" fmla="*/ 42 h 61"/>
                <a:gd name="T12" fmla="*/ 7 w 37"/>
                <a:gd name="T13" fmla="*/ 52 h 61"/>
                <a:gd name="T14" fmla="*/ 0 w 37"/>
                <a:gd name="T15" fmla="*/ 57 h 61"/>
                <a:gd name="T16" fmla="*/ 26 w 37"/>
                <a:gd name="T17" fmla="*/ 61 h 61"/>
                <a:gd name="T18" fmla="*/ 37 w 37"/>
                <a:gd name="T19" fmla="*/ 10 h 61"/>
                <a:gd name="T20" fmla="*/ 27 w 37"/>
                <a:gd name="T21" fmla="*/ 24 h 61"/>
                <a:gd name="T22" fmla="*/ 18 w 37"/>
                <a:gd name="T2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61">
                  <a:moveTo>
                    <a:pt x="18" y="0"/>
                  </a:moveTo>
                  <a:lnTo>
                    <a:pt x="18" y="0"/>
                  </a:lnTo>
                  <a:lnTo>
                    <a:pt x="17" y="7"/>
                  </a:lnTo>
                  <a:lnTo>
                    <a:pt x="17" y="24"/>
                  </a:lnTo>
                  <a:lnTo>
                    <a:pt x="15" y="33"/>
                  </a:lnTo>
                  <a:lnTo>
                    <a:pt x="11" y="42"/>
                  </a:lnTo>
                  <a:lnTo>
                    <a:pt x="7" y="52"/>
                  </a:lnTo>
                  <a:lnTo>
                    <a:pt x="0" y="57"/>
                  </a:lnTo>
                  <a:lnTo>
                    <a:pt x="26" y="61"/>
                  </a:lnTo>
                  <a:lnTo>
                    <a:pt x="37" y="10"/>
                  </a:lnTo>
                  <a:lnTo>
                    <a:pt x="27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0" name="Freeform 94"/>
            <p:cNvSpPr>
              <a:spLocks/>
            </p:cNvSpPr>
            <p:nvPr/>
          </p:nvSpPr>
          <p:spPr bwMode="auto">
            <a:xfrm>
              <a:off x="3624" y="3060"/>
              <a:ext cx="61" cy="66"/>
            </a:xfrm>
            <a:custGeom>
              <a:avLst/>
              <a:gdLst>
                <a:gd name="T0" fmla="*/ 0 w 61"/>
                <a:gd name="T1" fmla="*/ 0 h 66"/>
                <a:gd name="T2" fmla="*/ 0 w 61"/>
                <a:gd name="T3" fmla="*/ 0 h 66"/>
                <a:gd name="T4" fmla="*/ 0 w 61"/>
                <a:gd name="T5" fmla="*/ 10 h 66"/>
                <a:gd name="T6" fmla="*/ 4 w 61"/>
                <a:gd name="T7" fmla="*/ 22 h 66"/>
                <a:gd name="T8" fmla="*/ 8 w 61"/>
                <a:gd name="T9" fmla="*/ 33 h 66"/>
                <a:gd name="T10" fmla="*/ 15 w 61"/>
                <a:gd name="T11" fmla="*/ 45 h 66"/>
                <a:gd name="T12" fmla="*/ 26 w 61"/>
                <a:gd name="T13" fmla="*/ 57 h 66"/>
                <a:gd name="T14" fmla="*/ 32 w 61"/>
                <a:gd name="T15" fmla="*/ 59 h 66"/>
                <a:gd name="T16" fmla="*/ 41 w 61"/>
                <a:gd name="T17" fmla="*/ 64 h 66"/>
                <a:gd name="T18" fmla="*/ 50 w 61"/>
                <a:gd name="T19" fmla="*/ 66 h 66"/>
                <a:gd name="T20" fmla="*/ 61 w 61"/>
                <a:gd name="T21" fmla="*/ 66 h 66"/>
                <a:gd name="T22" fmla="*/ 57 w 61"/>
                <a:gd name="T23" fmla="*/ 59 h 66"/>
                <a:gd name="T24" fmla="*/ 55 w 61"/>
                <a:gd name="T25" fmla="*/ 52 h 66"/>
                <a:gd name="T26" fmla="*/ 0 w 61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6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22"/>
                  </a:lnTo>
                  <a:lnTo>
                    <a:pt x="8" y="33"/>
                  </a:lnTo>
                  <a:lnTo>
                    <a:pt x="15" y="45"/>
                  </a:lnTo>
                  <a:lnTo>
                    <a:pt x="26" y="57"/>
                  </a:lnTo>
                  <a:lnTo>
                    <a:pt x="32" y="59"/>
                  </a:lnTo>
                  <a:lnTo>
                    <a:pt x="41" y="64"/>
                  </a:lnTo>
                  <a:lnTo>
                    <a:pt x="50" y="66"/>
                  </a:lnTo>
                  <a:lnTo>
                    <a:pt x="61" y="66"/>
                  </a:lnTo>
                  <a:lnTo>
                    <a:pt x="57" y="59"/>
                  </a:lnTo>
                  <a:lnTo>
                    <a:pt x="5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1" name="Freeform 95"/>
            <p:cNvSpPr>
              <a:spLocks/>
            </p:cNvSpPr>
            <p:nvPr/>
          </p:nvSpPr>
          <p:spPr bwMode="auto">
            <a:xfrm>
              <a:off x="3573" y="3143"/>
              <a:ext cx="35" cy="14"/>
            </a:xfrm>
            <a:custGeom>
              <a:avLst/>
              <a:gdLst>
                <a:gd name="T0" fmla="*/ 35 w 35"/>
                <a:gd name="T1" fmla="*/ 14 h 14"/>
                <a:gd name="T2" fmla="*/ 35 w 35"/>
                <a:gd name="T3" fmla="*/ 14 h 14"/>
                <a:gd name="T4" fmla="*/ 26 w 35"/>
                <a:gd name="T5" fmla="*/ 11 h 14"/>
                <a:gd name="T6" fmla="*/ 19 w 35"/>
                <a:gd name="T7" fmla="*/ 7 h 14"/>
                <a:gd name="T8" fmla="*/ 9 w 35"/>
                <a:gd name="T9" fmla="*/ 0 h 14"/>
                <a:gd name="T10" fmla="*/ 9 w 35"/>
                <a:gd name="T11" fmla="*/ 0 h 14"/>
                <a:gd name="T12" fmla="*/ 6 w 35"/>
                <a:gd name="T13" fmla="*/ 0 h 14"/>
                <a:gd name="T14" fmla="*/ 0 w 35"/>
                <a:gd name="T15" fmla="*/ 0 h 14"/>
                <a:gd name="T16" fmla="*/ 0 w 35"/>
                <a:gd name="T17" fmla="*/ 0 h 14"/>
                <a:gd name="T18" fmla="*/ 0 w 35"/>
                <a:gd name="T19" fmla="*/ 0 h 14"/>
                <a:gd name="T20" fmla="*/ 0 w 35"/>
                <a:gd name="T21" fmla="*/ 0 h 14"/>
                <a:gd name="T22" fmla="*/ 0 w 35"/>
                <a:gd name="T23" fmla="*/ 2 h 14"/>
                <a:gd name="T24" fmla="*/ 8 w 35"/>
                <a:gd name="T25" fmla="*/ 7 h 14"/>
                <a:gd name="T26" fmla="*/ 20 w 35"/>
                <a:gd name="T27" fmla="*/ 11 h 14"/>
                <a:gd name="T28" fmla="*/ 26 w 35"/>
                <a:gd name="T29" fmla="*/ 14 h 14"/>
                <a:gd name="T30" fmla="*/ 35 w 35"/>
                <a:gd name="T31" fmla="*/ 14 h 14"/>
                <a:gd name="T32" fmla="*/ 35 w 3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4">
                  <a:moveTo>
                    <a:pt x="35" y="14"/>
                  </a:moveTo>
                  <a:lnTo>
                    <a:pt x="35" y="14"/>
                  </a:lnTo>
                  <a:lnTo>
                    <a:pt x="26" y="11"/>
                  </a:lnTo>
                  <a:lnTo>
                    <a:pt x="19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2" name="Freeform 96"/>
            <p:cNvSpPr>
              <a:spLocks/>
            </p:cNvSpPr>
            <p:nvPr/>
          </p:nvSpPr>
          <p:spPr bwMode="auto">
            <a:xfrm>
              <a:off x="3579" y="3147"/>
              <a:ext cx="11" cy="14"/>
            </a:xfrm>
            <a:custGeom>
              <a:avLst/>
              <a:gdLst>
                <a:gd name="T0" fmla="*/ 0 w 11"/>
                <a:gd name="T1" fmla="*/ 3 h 14"/>
                <a:gd name="T2" fmla="*/ 0 w 11"/>
                <a:gd name="T3" fmla="*/ 3 h 14"/>
                <a:gd name="T4" fmla="*/ 2 w 11"/>
                <a:gd name="T5" fmla="*/ 10 h 14"/>
                <a:gd name="T6" fmla="*/ 2 w 11"/>
                <a:gd name="T7" fmla="*/ 12 h 14"/>
                <a:gd name="T8" fmla="*/ 3 w 11"/>
                <a:gd name="T9" fmla="*/ 14 h 14"/>
                <a:gd name="T10" fmla="*/ 3 w 11"/>
                <a:gd name="T11" fmla="*/ 14 h 14"/>
                <a:gd name="T12" fmla="*/ 7 w 11"/>
                <a:gd name="T13" fmla="*/ 12 h 14"/>
                <a:gd name="T14" fmla="*/ 7 w 11"/>
                <a:gd name="T15" fmla="*/ 12 h 14"/>
                <a:gd name="T16" fmla="*/ 11 w 11"/>
                <a:gd name="T17" fmla="*/ 5 h 14"/>
                <a:gd name="T18" fmla="*/ 11 w 11"/>
                <a:gd name="T19" fmla="*/ 5 h 14"/>
                <a:gd name="T20" fmla="*/ 9 w 11"/>
                <a:gd name="T21" fmla="*/ 0 h 14"/>
                <a:gd name="T22" fmla="*/ 5 w 11"/>
                <a:gd name="T23" fmla="*/ 0 h 14"/>
                <a:gd name="T24" fmla="*/ 2 w 11"/>
                <a:gd name="T25" fmla="*/ 0 h 14"/>
                <a:gd name="T26" fmla="*/ 0 w 11"/>
                <a:gd name="T27" fmla="*/ 3 h 14"/>
                <a:gd name="T28" fmla="*/ 0 w 11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3" name="Freeform 97"/>
            <p:cNvSpPr>
              <a:spLocks/>
            </p:cNvSpPr>
            <p:nvPr/>
          </p:nvSpPr>
          <p:spPr bwMode="auto">
            <a:xfrm>
              <a:off x="3566" y="3281"/>
              <a:ext cx="296" cy="1025"/>
            </a:xfrm>
            <a:custGeom>
              <a:avLst/>
              <a:gdLst>
                <a:gd name="T0" fmla="*/ 4 w 296"/>
                <a:gd name="T1" fmla="*/ 127 h 1025"/>
                <a:gd name="T2" fmla="*/ 0 w 296"/>
                <a:gd name="T3" fmla="*/ 233 h 1025"/>
                <a:gd name="T4" fmla="*/ 0 w 296"/>
                <a:gd name="T5" fmla="*/ 353 h 1025"/>
                <a:gd name="T6" fmla="*/ 7 w 296"/>
                <a:gd name="T7" fmla="*/ 513 h 1025"/>
                <a:gd name="T8" fmla="*/ 11 w 296"/>
                <a:gd name="T9" fmla="*/ 597 h 1025"/>
                <a:gd name="T10" fmla="*/ 13 w 296"/>
                <a:gd name="T11" fmla="*/ 750 h 1025"/>
                <a:gd name="T12" fmla="*/ 5 w 296"/>
                <a:gd name="T13" fmla="*/ 934 h 1025"/>
                <a:gd name="T14" fmla="*/ 2 w 296"/>
                <a:gd name="T15" fmla="*/ 1016 h 1025"/>
                <a:gd name="T16" fmla="*/ 33 w 296"/>
                <a:gd name="T17" fmla="*/ 1016 h 1025"/>
                <a:gd name="T18" fmla="*/ 57 w 296"/>
                <a:gd name="T19" fmla="*/ 1020 h 1025"/>
                <a:gd name="T20" fmla="*/ 60 w 296"/>
                <a:gd name="T21" fmla="*/ 1018 h 1025"/>
                <a:gd name="T22" fmla="*/ 71 w 296"/>
                <a:gd name="T23" fmla="*/ 978 h 1025"/>
                <a:gd name="T24" fmla="*/ 84 w 296"/>
                <a:gd name="T25" fmla="*/ 941 h 1025"/>
                <a:gd name="T26" fmla="*/ 90 w 296"/>
                <a:gd name="T27" fmla="*/ 936 h 1025"/>
                <a:gd name="T28" fmla="*/ 91 w 296"/>
                <a:gd name="T29" fmla="*/ 941 h 1025"/>
                <a:gd name="T30" fmla="*/ 104 w 296"/>
                <a:gd name="T31" fmla="*/ 981 h 1025"/>
                <a:gd name="T32" fmla="*/ 117 w 296"/>
                <a:gd name="T33" fmla="*/ 1020 h 1025"/>
                <a:gd name="T34" fmla="*/ 121 w 296"/>
                <a:gd name="T35" fmla="*/ 1025 h 1025"/>
                <a:gd name="T36" fmla="*/ 126 w 296"/>
                <a:gd name="T37" fmla="*/ 1023 h 1025"/>
                <a:gd name="T38" fmla="*/ 143 w 296"/>
                <a:gd name="T39" fmla="*/ 1006 h 1025"/>
                <a:gd name="T40" fmla="*/ 170 w 296"/>
                <a:gd name="T41" fmla="*/ 966 h 1025"/>
                <a:gd name="T42" fmla="*/ 197 w 296"/>
                <a:gd name="T43" fmla="*/ 926 h 1025"/>
                <a:gd name="T44" fmla="*/ 218 w 296"/>
                <a:gd name="T45" fmla="*/ 905 h 1025"/>
                <a:gd name="T46" fmla="*/ 225 w 296"/>
                <a:gd name="T47" fmla="*/ 901 h 1025"/>
                <a:gd name="T48" fmla="*/ 219 w 296"/>
                <a:gd name="T49" fmla="*/ 802 h 1025"/>
                <a:gd name="T50" fmla="*/ 221 w 296"/>
                <a:gd name="T51" fmla="*/ 710 h 1025"/>
                <a:gd name="T52" fmla="*/ 232 w 296"/>
                <a:gd name="T53" fmla="*/ 616 h 1025"/>
                <a:gd name="T54" fmla="*/ 251 w 296"/>
                <a:gd name="T55" fmla="*/ 525 h 1025"/>
                <a:gd name="T56" fmla="*/ 280 w 296"/>
                <a:gd name="T57" fmla="*/ 339 h 1025"/>
                <a:gd name="T58" fmla="*/ 289 w 296"/>
                <a:gd name="T59" fmla="*/ 252 h 1025"/>
                <a:gd name="T60" fmla="*/ 294 w 296"/>
                <a:gd name="T61" fmla="*/ 186 h 1025"/>
                <a:gd name="T62" fmla="*/ 294 w 296"/>
                <a:gd name="T63" fmla="*/ 134 h 1025"/>
                <a:gd name="T64" fmla="*/ 285 w 296"/>
                <a:gd name="T65" fmla="*/ 120 h 1025"/>
                <a:gd name="T66" fmla="*/ 276 w 296"/>
                <a:gd name="T67" fmla="*/ 118 h 1025"/>
                <a:gd name="T68" fmla="*/ 254 w 296"/>
                <a:gd name="T69" fmla="*/ 106 h 1025"/>
                <a:gd name="T70" fmla="*/ 214 w 296"/>
                <a:gd name="T71" fmla="*/ 68 h 1025"/>
                <a:gd name="T72" fmla="*/ 188 w 296"/>
                <a:gd name="T73" fmla="*/ 0 h 1025"/>
                <a:gd name="T74" fmla="*/ 73 w 296"/>
                <a:gd name="T75" fmla="*/ 50 h 1025"/>
                <a:gd name="T76" fmla="*/ 4 w 296"/>
                <a:gd name="T77" fmla="*/ 127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6" h="1025">
                  <a:moveTo>
                    <a:pt x="4" y="127"/>
                  </a:moveTo>
                  <a:lnTo>
                    <a:pt x="4" y="127"/>
                  </a:lnTo>
                  <a:lnTo>
                    <a:pt x="2" y="155"/>
                  </a:lnTo>
                  <a:lnTo>
                    <a:pt x="0" y="233"/>
                  </a:lnTo>
                  <a:lnTo>
                    <a:pt x="0" y="287"/>
                  </a:lnTo>
                  <a:lnTo>
                    <a:pt x="0" y="353"/>
                  </a:lnTo>
                  <a:lnTo>
                    <a:pt x="2" y="428"/>
                  </a:lnTo>
                  <a:lnTo>
                    <a:pt x="7" y="513"/>
                  </a:lnTo>
                  <a:lnTo>
                    <a:pt x="7" y="513"/>
                  </a:lnTo>
                  <a:lnTo>
                    <a:pt x="11" y="597"/>
                  </a:lnTo>
                  <a:lnTo>
                    <a:pt x="13" y="677"/>
                  </a:lnTo>
                  <a:lnTo>
                    <a:pt x="13" y="750"/>
                  </a:lnTo>
                  <a:lnTo>
                    <a:pt x="11" y="818"/>
                  </a:lnTo>
                  <a:lnTo>
                    <a:pt x="5" y="934"/>
                  </a:lnTo>
                  <a:lnTo>
                    <a:pt x="2" y="1016"/>
                  </a:lnTo>
                  <a:lnTo>
                    <a:pt x="2" y="1016"/>
                  </a:lnTo>
                  <a:lnTo>
                    <a:pt x="15" y="1016"/>
                  </a:lnTo>
                  <a:lnTo>
                    <a:pt x="33" y="1016"/>
                  </a:lnTo>
                  <a:lnTo>
                    <a:pt x="57" y="1020"/>
                  </a:lnTo>
                  <a:lnTo>
                    <a:pt x="57" y="1020"/>
                  </a:lnTo>
                  <a:lnTo>
                    <a:pt x="58" y="1020"/>
                  </a:lnTo>
                  <a:lnTo>
                    <a:pt x="60" y="1018"/>
                  </a:lnTo>
                  <a:lnTo>
                    <a:pt x="64" y="1009"/>
                  </a:lnTo>
                  <a:lnTo>
                    <a:pt x="71" y="978"/>
                  </a:lnTo>
                  <a:lnTo>
                    <a:pt x="79" y="950"/>
                  </a:lnTo>
                  <a:lnTo>
                    <a:pt x="84" y="941"/>
                  </a:lnTo>
                  <a:lnTo>
                    <a:pt x="86" y="93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1" y="941"/>
                  </a:lnTo>
                  <a:lnTo>
                    <a:pt x="97" y="950"/>
                  </a:lnTo>
                  <a:lnTo>
                    <a:pt x="104" y="981"/>
                  </a:lnTo>
                  <a:lnTo>
                    <a:pt x="113" y="1011"/>
                  </a:lnTo>
                  <a:lnTo>
                    <a:pt x="117" y="1020"/>
                  </a:lnTo>
                  <a:lnTo>
                    <a:pt x="119" y="1023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6" y="1023"/>
                  </a:lnTo>
                  <a:lnTo>
                    <a:pt x="132" y="1020"/>
                  </a:lnTo>
                  <a:lnTo>
                    <a:pt x="143" y="1006"/>
                  </a:lnTo>
                  <a:lnTo>
                    <a:pt x="155" y="988"/>
                  </a:lnTo>
                  <a:lnTo>
                    <a:pt x="170" y="966"/>
                  </a:lnTo>
                  <a:lnTo>
                    <a:pt x="183" y="945"/>
                  </a:lnTo>
                  <a:lnTo>
                    <a:pt x="197" y="926"/>
                  </a:lnTo>
                  <a:lnTo>
                    <a:pt x="210" y="910"/>
                  </a:lnTo>
                  <a:lnTo>
                    <a:pt x="218" y="905"/>
                  </a:lnTo>
                  <a:lnTo>
                    <a:pt x="225" y="901"/>
                  </a:lnTo>
                  <a:lnTo>
                    <a:pt x="225" y="901"/>
                  </a:lnTo>
                  <a:lnTo>
                    <a:pt x="223" y="872"/>
                  </a:lnTo>
                  <a:lnTo>
                    <a:pt x="219" y="802"/>
                  </a:lnTo>
                  <a:lnTo>
                    <a:pt x="219" y="757"/>
                  </a:lnTo>
                  <a:lnTo>
                    <a:pt x="221" y="710"/>
                  </a:lnTo>
                  <a:lnTo>
                    <a:pt x="225" y="661"/>
                  </a:lnTo>
                  <a:lnTo>
                    <a:pt x="232" y="616"/>
                  </a:lnTo>
                  <a:lnTo>
                    <a:pt x="232" y="616"/>
                  </a:lnTo>
                  <a:lnTo>
                    <a:pt x="251" y="525"/>
                  </a:lnTo>
                  <a:lnTo>
                    <a:pt x="267" y="430"/>
                  </a:lnTo>
                  <a:lnTo>
                    <a:pt x="280" y="339"/>
                  </a:lnTo>
                  <a:lnTo>
                    <a:pt x="285" y="297"/>
                  </a:lnTo>
                  <a:lnTo>
                    <a:pt x="289" y="252"/>
                  </a:lnTo>
                  <a:lnTo>
                    <a:pt x="289" y="252"/>
                  </a:lnTo>
                  <a:lnTo>
                    <a:pt x="294" y="186"/>
                  </a:lnTo>
                  <a:lnTo>
                    <a:pt x="296" y="146"/>
                  </a:lnTo>
                  <a:lnTo>
                    <a:pt x="294" y="134"/>
                  </a:lnTo>
                  <a:lnTo>
                    <a:pt x="293" y="127"/>
                  </a:lnTo>
                  <a:lnTo>
                    <a:pt x="285" y="120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65" y="113"/>
                  </a:lnTo>
                  <a:lnTo>
                    <a:pt x="254" y="106"/>
                  </a:lnTo>
                  <a:lnTo>
                    <a:pt x="230" y="87"/>
                  </a:lnTo>
                  <a:lnTo>
                    <a:pt x="214" y="68"/>
                  </a:lnTo>
                  <a:lnTo>
                    <a:pt x="207" y="61"/>
                  </a:lnTo>
                  <a:lnTo>
                    <a:pt x="188" y="0"/>
                  </a:lnTo>
                  <a:lnTo>
                    <a:pt x="101" y="73"/>
                  </a:lnTo>
                  <a:lnTo>
                    <a:pt x="73" y="50"/>
                  </a:lnTo>
                  <a:lnTo>
                    <a:pt x="58" y="92"/>
                  </a:lnTo>
                  <a:lnTo>
                    <a:pt x="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4" name="Freeform 98"/>
            <p:cNvSpPr>
              <a:spLocks/>
            </p:cNvSpPr>
            <p:nvPr/>
          </p:nvSpPr>
          <p:spPr bwMode="auto">
            <a:xfrm>
              <a:off x="3630" y="3373"/>
              <a:ext cx="77" cy="56"/>
            </a:xfrm>
            <a:custGeom>
              <a:avLst/>
              <a:gdLst>
                <a:gd name="T0" fmla="*/ 0 w 77"/>
                <a:gd name="T1" fmla="*/ 38 h 56"/>
                <a:gd name="T2" fmla="*/ 24 w 77"/>
                <a:gd name="T3" fmla="*/ 0 h 56"/>
                <a:gd name="T4" fmla="*/ 40 w 77"/>
                <a:gd name="T5" fmla="*/ 0 h 56"/>
                <a:gd name="T6" fmla="*/ 48 w 77"/>
                <a:gd name="T7" fmla="*/ 2 h 56"/>
                <a:gd name="T8" fmla="*/ 51 w 77"/>
                <a:gd name="T9" fmla="*/ 5 h 56"/>
                <a:gd name="T10" fmla="*/ 77 w 77"/>
                <a:gd name="T11" fmla="*/ 56 h 56"/>
                <a:gd name="T12" fmla="*/ 37 w 77"/>
                <a:gd name="T13" fmla="*/ 12 h 56"/>
                <a:gd name="T14" fmla="*/ 0 w 77"/>
                <a:gd name="T1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56">
                  <a:moveTo>
                    <a:pt x="0" y="3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1" y="5"/>
                  </a:lnTo>
                  <a:lnTo>
                    <a:pt x="77" y="56"/>
                  </a:lnTo>
                  <a:lnTo>
                    <a:pt x="37" y="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5" name="Freeform 99"/>
            <p:cNvSpPr>
              <a:spLocks/>
            </p:cNvSpPr>
            <p:nvPr/>
          </p:nvSpPr>
          <p:spPr bwMode="auto">
            <a:xfrm>
              <a:off x="3509" y="3326"/>
              <a:ext cx="406" cy="975"/>
            </a:xfrm>
            <a:custGeom>
              <a:avLst/>
              <a:gdLst>
                <a:gd name="T0" fmla="*/ 319 w 406"/>
                <a:gd name="T1" fmla="*/ 705 h 975"/>
                <a:gd name="T2" fmla="*/ 326 w 406"/>
                <a:gd name="T3" fmla="*/ 623 h 975"/>
                <a:gd name="T4" fmla="*/ 346 w 406"/>
                <a:gd name="T5" fmla="*/ 536 h 975"/>
                <a:gd name="T6" fmla="*/ 386 w 406"/>
                <a:gd name="T7" fmla="*/ 374 h 975"/>
                <a:gd name="T8" fmla="*/ 392 w 406"/>
                <a:gd name="T9" fmla="*/ 338 h 975"/>
                <a:gd name="T10" fmla="*/ 401 w 406"/>
                <a:gd name="T11" fmla="*/ 247 h 975"/>
                <a:gd name="T12" fmla="*/ 406 w 406"/>
                <a:gd name="T13" fmla="*/ 125 h 975"/>
                <a:gd name="T14" fmla="*/ 295 w 406"/>
                <a:gd name="T15" fmla="*/ 31 h 975"/>
                <a:gd name="T16" fmla="*/ 262 w 406"/>
                <a:gd name="T17" fmla="*/ 0 h 975"/>
                <a:gd name="T18" fmla="*/ 214 w 406"/>
                <a:gd name="T19" fmla="*/ 101 h 975"/>
                <a:gd name="T20" fmla="*/ 174 w 406"/>
                <a:gd name="T21" fmla="*/ 200 h 975"/>
                <a:gd name="T22" fmla="*/ 143 w 406"/>
                <a:gd name="T23" fmla="*/ 306 h 975"/>
                <a:gd name="T24" fmla="*/ 139 w 406"/>
                <a:gd name="T25" fmla="*/ 275 h 975"/>
                <a:gd name="T26" fmla="*/ 126 w 406"/>
                <a:gd name="T27" fmla="*/ 155 h 975"/>
                <a:gd name="T28" fmla="*/ 121 w 406"/>
                <a:gd name="T29" fmla="*/ 63 h 975"/>
                <a:gd name="T30" fmla="*/ 103 w 406"/>
                <a:gd name="T31" fmla="*/ 52 h 975"/>
                <a:gd name="T32" fmla="*/ 50 w 406"/>
                <a:gd name="T33" fmla="*/ 78 h 975"/>
                <a:gd name="T34" fmla="*/ 39 w 406"/>
                <a:gd name="T35" fmla="*/ 157 h 975"/>
                <a:gd name="T36" fmla="*/ 33 w 406"/>
                <a:gd name="T37" fmla="*/ 167 h 975"/>
                <a:gd name="T38" fmla="*/ 29 w 406"/>
                <a:gd name="T39" fmla="*/ 167 h 975"/>
                <a:gd name="T40" fmla="*/ 20 w 406"/>
                <a:gd name="T41" fmla="*/ 169 h 975"/>
                <a:gd name="T42" fmla="*/ 11 w 406"/>
                <a:gd name="T43" fmla="*/ 202 h 975"/>
                <a:gd name="T44" fmla="*/ 4 w 406"/>
                <a:gd name="T45" fmla="*/ 252 h 975"/>
                <a:gd name="T46" fmla="*/ 0 w 406"/>
                <a:gd name="T47" fmla="*/ 313 h 975"/>
                <a:gd name="T48" fmla="*/ 2 w 406"/>
                <a:gd name="T49" fmla="*/ 388 h 975"/>
                <a:gd name="T50" fmla="*/ 9 w 406"/>
                <a:gd name="T51" fmla="*/ 468 h 975"/>
                <a:gd name="T52" fmla="*/ 20 w 406"/>
                <a:gd name="T53" fmla="*/ 534 h 975"/>
                <a:gd name="T54" fmla="*/ 28 w 406"/>
                <a:gd name="T55" fmla="*/ 597 h 975"/>
                <a:gd name="T56" fmla="*/ 33 w 406"/>
                <a:gd name="T57" fmla="*/ 724 h 975"/>
                <a:gd name="T58" fmla="*/ 29 w 406"/>
                <a:gd name="T59" fmla="*/ 839 h 975"/>
                <a:gd name="T60" fmla="*/ 19 w 406"/>
                <a:gd name="T61" fmla="*/ 936 h 975"/>
                <a:gd name="T62" fmla="*/ 137 w 406"/>
                <a:gd name="T63" fmla="*/ 975 h 975"/>
                <a:gd name="T64" fmla="*/ 156 w 406"/>
                <a:gd name="T65" fmla="*/ 975 h 975"/>
                <a:gd name="T66" fmla="*/ 339 w 406"/>
                <a:gd name="T67" fmla="*/ 797 h 975"/>
                <a:gd name="T68" fmla="*/ 337 w 406"/>
                <a:gd name="T69" fmla="*/ 797 h 975"/>
                <a:gd name="T70" fmla="*/ 330 w 406"/>
                <a:gd name="T71" fmla="*/ 787 h 975"/>
                <a:gd name="T72" fmla="*/ 322 w 406"/>
                <a:gd name="T73" fmla="*/ 762 h 975"/>
                <a:gd name="T74" fmla="*/ 319 w 406"/>
                <a:gd name="T75" fmla="*/ 70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975">
                  <a:moveTo>
                    <a:pt x="319" y="705"/>
                  </a:moveTo>
                  <a:lnTo>
                    <a:pt x="319" y="705"/>
                  </a:lnTo>
                  <a:lnTo>
                    <a:pt x="320" y="665"/>
                  </a:lnTo>
                  <a:lnTo>
                    <a:pt x="326" y="623"/>
                  </a:lnTo>
                  <a:lnTo>
                    <a:pt x="335" y="581"/>
                  </a:lnTo>
                  <a:lnTo>
                    <a:pt x="346" y="536"/>
                  </a:lnTo>
                  <a:lnTo>
                    <a:pt x="368" y="449"/>
                  </a:lnTo>
                  <a:lnTo>
                    <a:pt x="386" y="374"/>
                  </a:lnTo>
                  <a:lnTo>
                    <a:pt x="386" y="374"/>
                  </a:lnTo>
                  <a:lnTo>
                    <a:pt x="392" y="338"/>
                  </a:lnTo>
                  <a:lnTo>
                    <a:pt x="397" y="294"/>
                  </a:lnTo>
                  <a:lnTo>
                    <a:pt x="401" y="247"/>
                  </a:lnTo>
                  <a:lnTo>
                    <a:pt x="403" y="202"/>
                  </a:lnTo>
                  <a:lnTo>
                    <a:pt x="406" y="125"/>
                  </a:lnTo>
                  <a:lnTo>
                    <a:pt x="406" y="94"/>
                  </a:lnTo>
                  <a:lnTo>
                    <a:pt x="295" y="31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7" y="28"/>
                  </a:lnTo>
                  <a:lnTo>
                    <a:pt x="214" y="101"/>
                  </a:lnTo>
                  <a:lnTo>
                    <a:pt x="194" y="148"/>
                  </a:lnTo>
                  <a:lnTo>
                    <a:pt x="174" y="200"/>
                  </a:lnTo>
                  <a:lnTo>
                    <a:pt x="158" y="252"/>
                  </a:lnTo>
                  <a:lnTo>
                    <a:pt x="143" y="306"/>
                  </a:lnTo>
                  <a:lnTo>
                    <a:pt x="143" y="306"/>
                  </a:lnTo>
                  <a:lnTo>
                    <a:pt x="139" y="275"/>
                  </a:lnTo>
                  <a:lnTo>
                    <a:pt x="130" y="200"/>
                  </a:lnTo>
                  <a:lnTo>
                    <a:pt x="126" y="155"/>
                  </a:lnTo>
                  <a:lnTo>
                    <a:pt x="123" y="108"/>
                  </a:lnTo>
                  <a:lnTo>
                    <a:pt x="121" y="63"/>
                  </a:lnTo>
                  <a:lnTo>
                    <a:pt x="123" y="23"/>
                  </a:lnTo>
                  <a:lnTo>
                    <a:pt x="103" y="5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4" y="129"/>
                  </a:lnTo>
                  <a:lnTo>
                    <a:pt x="39" y="157"/>
                  </a:lnTo>
                  <a:lnTo>
                    <a:pt x="35" y="162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29" y="167"/>
                  </a:lnTo>
                  <a:lnTo>
                    <a:pt x="24" y="167"/>
                  </a:lnTo>
                  <a:lnTo>
                    <a:pt x="20" y="169"/>
                  </a:lnTo>
                  <a:lnTo>
                    <a:pt x="19" y="176"/>
                  </a:lnTo>
                  <a:lnTo>
                    <a:pt x="11" y="20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0" y="280"/>
                  </a:lnTo>
                  <a:lnTo>
                    <a:pt x="0" y="313"/>
                  </a:lnTo>
                  <a:lnTo>
                    <a:pt x="0" y="350"/>
                  </a:lnTo>
                  <a:lnTo>
                    <a:pt x="2" y="388"/>
                  </a:lnTo>
                  <a:lnTo>
                    <a:pt x="6" y="430"/>
                  </a:lnTo>
                  <a:lnTo>
                    <a:pt x="9" y="468"/>
                  </a:lnTo>
                  <a:lnTo>
                    <a:pt x="15" y="503"/>
                  </a:lnTo>
                  <a:lnTo>
                    <a:pt x="20" y="534"/>
                  </a:lnTo>
                  <a:lnTo>
                    <a:pt x="20" y="534"/>
                  </a:lnTo>
                  <a:lnTo>
                    <a:pt x="28" y="597"/>
                  </a:lnTo>
                  <a:lnTo>
                    <a:pt x="31" y="661"/>
                  </a:lnTo>
                  <a:lnTo>
                    <a:pt x="33" y="724"/>
                  </a:lnTo>
                  <a:lnTo>
                    <a:pt x="33" y="783"/>
                  </a:lnTo>
                  <a:lnTo>
                    <a:pt x="29" y="839"/>
                  </a:lnTo>
                  <a:lnTo>
                    <a:pt x="24" y="889"/>
                  </a:lnTo>
                  <a:lnTo>
                    <a:pt x="19" y="936"/>
                  </a:lnTo>
                  <a:lnTo>
                    <a:pt x="11" y="975"/>
                  </a:lnTo>
                  <a:lnTo>
                    <a:pt x="137" y="975"/>
                  </a:lnTo>
                  <a:lnTo>
                    <a:pt x="143" y="940"/>
                  </a:lnTo>
                  <a:lnTo>
                    <a:pt x="156" y="975"/>
                  </a:lnTo>
                  <a:lnTo>
                    <a:pt x="233" y="975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7" y="797"/>
                  </a:lnTo>
                  <a:lnTo>
                    <a:pt x="333" y="794"/>
                  </a:lnTo>
                  <a:lnTo>
                    <a:pt x="330" y="787"/>
                  </a:lnTo>
                  <a:lnTo>
                    <a:pt x="326" y="778"/>
                  </a:lnTo>
                  <a:lnTo>
                    <a:pt x="322" y="762"/>
                  </a:lnTo>
                  <a:lnTo>
                    <a:pt x="319" y="738"/>
                  </a:lnTo>
                  <a:lnTo>
                    <a:pt x="319" y="705"/>
                  </a:lnTo>
                  <a:lnTo>
                    <a:pt x="319" y="705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6" name="Freeform 100"/>
            <p:cNvSpPr>
              <a:spLocks/>
            </p:cNvSpPr>
            <p:nvPr/>
          </p:nvSpPr>
          <p:spPr bwMode="auto">
            <a:xfrm>
              <a:off x="3787" y="3467"/>
              <a:ext cx="77" cy="430"/>
            </a:xfrm>
            <a:custGeom>
              <a:avLst/>
              <a:gdLst>
                <a:gd name="T0" fmla="*/ 77 w 77"/>
                <a:gd name="T1" fmla="*/ 0 h 430"/>
                <a:gd name="T2" fmla="*/ 77 w 77"/>
                <a:gd name="T3" fmla="*/ 0 h 430"/>
                <a:gd name="T4" fmla="*/ 70 w 77"/>
                <a:gd name="T5" fmla="*/ 9 h 430"/>
                <a:gd name="T6" fmla="*/ 55 w 77"/>
                <a:gd name="T7" fmla="*/ 35 h 430"/>
                <a:gd name="T8" fmla="*/ 44 w 77"/>
                <a:gd name="T9" fmla="*/ 54 h 430"/>
                <a:gd name="T10" fmla="*/ 35 w 77"/>
                <a:gd name="T11" fmla="*/ 75 h 430"/>
                <a:gd name="T12" fmla="*/ 24 w 77"/>
                <a:gd name="T13" fmla="*/ 101 h 430"/>
                <a:gd name="T14" fmla="*/ 15 w 77"/>
                <a:gd name="T15" fmla="*/ 129 h 430"/>
                <a:gd name="T16" fmla="*/ 8 w 77"/>
                <a:gd name="T17" fmla="*/ 160 h 430"/>
                <a:gd name="T18" fmla="*/ 2 w 77"/>
                <a:gd name="T19" fmla="*/ 193 h 430"/>
                <a:gd name="T20" fmla="*/ 0 w 77"/>
                <a:gd name="T21" fmla="*/ 228 h 430"/>
                <a:gd name="T22" fmla="*/ 0 w 77"/>
                <a:gd name="T23" fmla="*/ 266 h 430"/>
                <a:gd name="T24" fmla="*/ 6 w 77"/>
                <a:gd name="T25" fmla="*/ 306 h 430"/>
                <a:gd name="T26" fmla="*/ 11 w 77"/>
                <a:gd name="T27" fmla="*/ 324 h 430"/>
                <a:gd name="T28" fmla="*/ 17 w 77"/>
                <a:gd name="T29" fmla="*/ 346 h 430"/>
                <a:gd name="T30" fmla="*/ 24 w 77"/>
                <a:gd name="T31" fmla="*/ 367 h 430"/>
                <a:gd name="T32" fmla="*/ 31 w 77"/>
                <a:gd name="T33" fmla="*/ 388 h 430"/>
                <a:gd name="T34" fmla="*/ 42 w 77"/>
                <a:gd name="T35" fmla="*/ 409 h 430"/>
                <a:gd name="T36" fmla="*/ 53 w 77"/>
                <a:gd name="T37" fmla="*/ 430 h 430"/>
                <a:gd name="T38" fmla="*/ 73 w 77"/>
                <a:gd name="T39" fmla="*/ 371 h 430"/>
                <a:gd name="T40" fmla="*/ 73 w 77"/>
                <a:gd name="T41" fmla="*/ 371 h 430"/>
                <a:gd name="T42" fmla="*/ 62 w 77"/>
                <a:gd name="T43" fmla="*/ 329 h 430"/>
                <a:gd name="T44" fmla="*/ 53 w 77"/>
                <a:gd name="T45" fmla="*/ 284 h 430"/>
                <a:gd name="T46" fmla="*/ 46 w 77"/>
                <a:gd name="T47" fmla="*/ 230 h 430"/>
                <a:gd name="T48" fmla="*/ 42 w 77"/>
                <a:gd name="T49" fmla="*/ 200 h 430"/>
                <a:gd name="T50" fmla="*/ 42 w 77"/>
                <a:gd name="T51" fmla="*/ 169 h 430"/>
                <a:gd name="T52" fmla="*/ 42 w 77"/>
                <a:gd name="T53" fmla="*/ 139 h 430"/>
                <a:gd name="T54" fmla="*/ 44 w 77"/>
                <a:gd name="T55" fmla="*/ 108 h 430"/>
                <a:gd name="T56" fmla="*/ 48 w 77"/>
                <a:gd name="T57" fmla="*/ 78 h 430"/>
                <a:gd name="T58" fmla="*/ 55 w 77"/>
                <a:gd name="T59" fmla="*/ 49 h 430"/>
                <a:gd name="T60" fmla="*/ 64 w 77"/>
                <a:gd name="T61" fmla="*/ 24 h 430"/>
                <a:gd name="T62" fmla="*/ 77 w 77"/>
                <a:gd name="T63" fmla="*/ 0 h 430"/>
                <a:gd name="T64" fmla="*/ 77 w 77"/>
                <a:gd name="T6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430">
                  <a:moveTo>
                    <a:pt x="77" y="0"/>
                  </a:moveTo>
                  <a:lnTo>
                    <a:pt x="77" y="0"/>
                  </a:lnTo>
                  <a:lnTo>
                    <a:pt x="70" y="9"/>
                  </a:lnTo>
                  <a:lnTo>
                    <a:pt x="55" y="35"/>
                  </a:lnTo>
                  <a:lnTo>
                    <a:pt x="44" y="54"/>
                  </a:lnTo>
                  <a:lnTo>
                    <a:pt x="35" y="75"/>
                  </a:lnTo>
                  <a:lnTo>
                    <a:pt x="24" y="101"/>
                  </a:lnTo>
                  <a:lnTo>
                    <a:pt x="15" y="129"/>
                  </a:lnTo>
                  <a:lnTo>
                    <a:pt x="8" y="160"/>
                  </a:lnTo>
                  <a:lnTo>
                    <a:pt x="2" y="193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6" y="306"/>
                  </a:lnTo>
                  <a:lnTo>
                    <a:pt x="11" y="324"/>
                  </a:lnTo>
                  <a:lnTo>
                    <a:pt x="17" y="346"/>
                  </a:lnTo>
                  <a:lnTo>
                    <a:pt x="24" y="367"/>
                  </a:lnTo>
                  <a:lnTo>
                    <a:pt x="31" y="388"/>
                  </a:lnTo>
                  <a:lnTo>
                    <a:pt x="42" y="409"/>
                  </a:lnTo>
                  <a:lnTo>
                    <a:pt x="53" y="430"/>
                  </a:lnTo>
                  <a:lnTo>
                    <a:pt x="73" y="371"/>
                  </a:lnTo>
                  <a:lnTo>
                    <a:pt x="73" y="371"/>
                  </a:lnTo>
                  <a:lnTo>
                    <a:pt x="62" y="329"/>
                  </a:lnTo>
                  <a:lnTo>
                    <a:pt x="53" y="284"/>
                  </a:lnTo>
                  <a:lnTo>
                    <a:pt x="46" y="230"/>
                  </a:lnTo>
                  <a:lnTo>
                    <a:pt x="42" y="200"/>
                  </a:lnTo>
                  <a:lnTo>
                    <a:pt x="42" y="169"/>
                  </a:lnTo>
                  <a:lnTo>
                    <a:pt x="42" y="139"/>
                  </a:lnTo>
                  <a:lnTo>
                    <a:pt x="44" y="108"/>
                  </a:lnTo>
                  <a:lnTo>
                    <a:pt x="48" y="78"/>
                  </a:lnTo>
                  <a:lnTo>
                    <a:pt x="55" y="49"/>
                  </a:lnTo>
                  <a:lnTo>
                    <a:pt x="64" y="24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7" name="Freeform 101"/>
            <p:cNvSpPr>
              <a:spLocks/>
            </p:cNvSpPr>
            <p:nvPr/>
          </p:nvSpPr>
          <p:spPr bwMode="auto">
            <a:xfrm>
              <a:off x="3751" y="3909"/>
              <a:ext cx="245" cy="392"/>
            </a:xfrm>
            <a:custGeom>
              <a:avLst/>
              <a:gdLst>
                <a:gd name="T0" fmla="*/ 170 w 245"/>
                <a:gd name="T1" fmla="*/ 7 h 392"/>
                <a:gd name="T2" fmla="*/ 170 w 245"/>
                <a:gd name="T3" fmla="*/ 7 h 392"/>
                <a:gd name="T4" fmla="*/ 155 w 245"/>
                <a:gd name="T5" fmla="*/ 40 h 392"/>
                <a:gd name="T6" fmla="*/ 139 w 245"/>
                <a:gd name="T7" fmla="*/ 73 h 392"/>
                <a:gd name="T8" fmla="*/ 119 w 245"/>
                <a:gd name="T9" fmla="*/ 115 h 392"/>
                <a:gd name="T10" fmla="*/ 93 w 245"/>
                <a:gd name="T11" fmla="*/ 160 h 392"/>
                <a:gd name="T12" fmla="*/ 64 w 245"/>
                <a:gd name="T13" fmla="*/ 204 h 392"/>
                <a:gd name="T14" fmla="*/ 49 w 245"/>
                <a:gd name="T15" fmla="*/ 223 h 392"/>
                <a:gd name="T16" fmla="*/ 33 w 245"/>
                <a:gd name="T17" fmla="*/ 242 h 392"/>
                <a:gd name="T18" fmla="*/ 16 w 245"/>
                <a:gd name="T19" fmla="*/ 259 h 392"/>
                <a:gd name="T20" fmla="*/ 0 w 245"/>
                <a:gd name="T21" fmla="*/ 270 h 392"/>
                <a:gd name="T22" fmla="*/ 0 w 245"/>
                <a:gd name="T23" fmla="*/ 270 h 392"/>
                <a:gd name="T24" fmla="*/ 9 w 245"/>
                <a:gd name="T25" fmla="*/ 280 h 392"/>
                <a:gd name="T26" fmla="*/ 18 w 245"/>
                <a:gd name="T27" fmla="*/ 291 h 392"/>
                <a:gd name="T28" fmla="*/ 27 w 245"/>
                <a:gd name="T29" fmla="*/ 306 h 392"/>
                <a:gd name="T30" fmla="*/ 38 w 245"/>
                <a:gd name="T31" fmla="*/ 324 h 392"/>
                <a:gd name="T32" fmla="*/ 47 w 245"/>
                <a:gd name="T33" fmla="*/ 345 h 392"/>
                <a:gd name="T34" fmla="*/ 55 w 245"/>
                <a:gd name="T35" fmla="*/ 367 h 392"/>
                <a:gd name="T36" fmla="*/ 60 w 245"/>
                <a:gd name="T37" fmla="*/ 392 h 392"/>
                <a:gd name="T38" fmla="*/ 60 w 245"/>
                <a:gd name="T39" fmla="*/ 392 h 392"/>
                <a:gd name="T40" fmla="*/ 95 w 245"/>
                <a:gd name="T41" fmla="*/ 336 h 392"/>
                <a:gd name="T42" fmla="*/ 131 w 245"/>
                <a:gd name="T43" fmla="*/ 284 h 392"/>
                <a:gd name="T44" fmla="*/ 152 w 245"/>
                <a:gd name="T45" fmla="*/ 256 h 392"/>
                <a:gd name="T46" fmla="*/ 173 w 245"/>
                <a:gd name="T47" fmla="*/ 228 h 392"/>
                <a:gd name="T48" fmla="*/ 173 w 245"/>
                <a:gd name="T49" fmla="*/ 228 h 392"/>
                <a:gd name="T50" fmla="*/ 208 w 245"/>
                <a:gd name="T51" fmla="*/ 183 h 392"/>
                <a:gd name="T52" fmla="*/ 230 w 245"/>
                <a:gd name="T53" fmla="*/ 150 h 392"/>
                <a:gd name="T54" fmla="*/ 241 w 245"/>
                <a:gd name="T55" fmla="*/ 132 h 392"/>
                <a:gd name="T56" fmla="*/ 245 w 245"/>
                <a:gd name="T57" fmla="*/ 125 h 392"/>
                <a:gd name="T58" fmla="*/ 245 w 245"/>
                <a:gd name="T59" fmla="*/ 125 h 392"/>
                <a:gd name="T60" fmla="*/ 236 w 245"/>
                <a:gd name="T61" fmla="*/ 101 h 392"/>
                <a:gd name="T62" fmla="*/ 228 w 245"/>
                <a:gd name="T63" fmla="*/ 78 h 392"/>
                <a:gd name="T64" fmla="*/ 217 w 245"/>
                <a:gd name="T65" fmla="*/ 52 h 392"/>
                <a:gd name="T66" fmla="*/ 205 w 245"/>
                <a:gd name="T67" fmla="*/ 28 h 392"/>
                <a:gd name="T68" fmla="*/ 192 w 245"/>
                <a:gd name="T69" fmla="*/ 9 h 392"/>
                <a:gd name="T70" fmla="*/ 186 w 245"/>
                <a:gd name="T71" fmla="*/ 2 h 392"/>
                <a:gd name="T72" fmla="*/ 181 w 245"/>
                <a:gd name="T73" fmla="*/ 0 h 392"/>
                <a:gd name="T74" fmla="*/ 175 w 245"/>
                <a:gd name="T75" fmla="*/ 2 h 392"/>
                <a:gd name="T76" fmla="*/ 170 w 245"/>
                <a:gd name="T77" fmla="*/ 7 h 392"/>
                <a:gd name="T78" fmla="*/ 170 w 245"/>
                <a:gd name="T79" fmla="*/ 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5" h="392">
                  <a:moveTo>
                    <a:pt x="170" y="7"/>
                  </a:moveTo>
                  <a:lnTo>
                    <a:pt x="170" y="7"/>
                  </a:lnTo>
                  <a:lnTo>
                    <a:pt x="155" y="40"/>
                  </a:lnTo>
                  <a:lnTo>
                    <a:pt x="139" y="73"/>
                  </a:lnTo>
                  <a:lnTo>
                    <a:pt x="119" y="115"/>
                  </a:lnTo>
                  <a:lnTo>
                    <a:pt x="93" y="160"/>
                  </a:lnTo>
                  <a:lnTo>
                    <a:pt x="64" y="204"/>
                  </a:lnTo>
                  <a:lnTo>
                    <a:pt x="49" y="223"/>
                  </a:lnTo>
                  <a:lnTo>
                    <a:pt x="33" y="242"/>
                  </a:lnTo>
                  <a:lnTo>
                    <a:pt x="16" y="259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9" y="280"/>
                  </a:lnTo>
                  <a:lnTo>
                    <a:pt x="18" y="291"/>
                  </a:lnTo>
                  <a:lnTo>
                    <a:pt x="27" y="306"/>
                  </a:lnTo>
                  <a:lnTo>
                    <a:pt x="38" y="324"/>
                  </a:lnTo>
                  <a:lnTo>
                    <a:pt x="47" y="345"/>
                  </a:lnTo>
                  <a:lnTo>
                    <a:pt x="55" y="367"/>
                  </a:lnTo>
                  <a:lnTo>
                    <a:pt x="60" y="392"/>
                  </a:lnTo>
                  <a:lnTo>
                    <a:pt x="60" y="392"/>
                  </a:lnTo>
                  <a:lnTo>
                    <a:pt x="95" y="336"/>
                  </a:lnTo>
                  <a:lnTo>
                    <a:pt x="131" y="284"/>
                  </a:lnTo>
                  <a:lnTo>
                    <a:pt x="152" y="256"/>
                  </a:lnTo>
                  <a:lnTo>
                    <a:pt x="173" y="228"/>
                  </a:lnTo>
                  <a:lnTo>
                    <a:pt x="173" y="228"/>
                  </a:lnTo>
                  <a:lnTo>
                    <a:pt x="208" y="183"/>
                  </a:lnTo>
                  <a:lnTo>
                    <a:pt x="230" y="150"/>
                  </a:lnTo>
                  <a:lnTo>
                    <a:pt x="241" y="132"/>
                  </a:lnTo>
                  <a:lnTo>
                    <a:pt x="245" y="125"/>
                  </a:lnTo>
                  <a:lnTo>
                    <a:pt x="245" y="125"/>
                  </a:lnTo>
                  <a:lnTo>
                    <a:pt x="236" y="101"/>
                  </a:lnTo>
                  <a:lnTo>
                    <a:pt x="228" y="78"/>
                  </a:lnTo>
                  <a:lnTo>
                    <a:pt x="217" y="52"/>
                  </a:lnTo>
                  <a:lnTo>
                    <a:pt x="205" y="28"/>
                  </a:lnTo>
                  <a:lnTo>
                    <a:pt x="192" y="9"/>
                  </a:lnTo>
                  <a:lnTo>
                    <a:pt x="186" y="2"/>
                  </a:lnTo>
                  <a:lnTo>
                    <a:pt x="181" y="0"/>
                  </a:lnTo>
                  <a:lnTo>
                    <a:pt x="175" y="2"/>
                  </a:lnTo>
                  <a:lnTo>
                    <a:pt x="170" y="7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8" name="Freeform 102"/>
            <p:cNvSpPr>
              <a:spLocks/>
            </p:cNvSpPr>
            <p:nvPr/>
          </p:nvSpPr>
          <p:spPr bwMode="auto">
            <a:xfrm>
              <a:off x="3740" y="4191"/>
              <a:ext cx="58" cy="82"/>
            </a:xfrm>
            <a:custGeom>
              <a:avLst/>
              <a:gdLst>
                <a:gd name="T0" fmla="*/ 58 w 58"/>
                <a:gd name="T1" fmla="*/ 63 h 82"/>
                <a:gd name="T2" fmla="*/ 18 w 58"/>
                <a:gd name="T3" fmla="*/ 0 h 82"/>
                <a:gd name="T4" fmla="*/ 0 w 58"/>
                <a:gd name="T5" fmla="*/ 14 h 82"/>
                <a:gd name="T6" fmla="*/ 40 w 58"/>
                <a:gd name="T7" fmla="*/ 82 h 82"/>
                <a:gd name="T8" fmla="*/ 40 w 58"/>
                <a:gd name="T9" fmla="*/ 82 h 82"/>
                <a:gd name="T10" fmla="*/ 58 w 58"/>
                <a:gd name="T11" fmla="*/ 63 h 82"/>
                <a:gd name="T12" fmla="*/ 58 w 58"/>
                <a:gd name="T13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82">
                  <a:moveTo>
                    <a:pt x="58" y="63"/>
                  </a:moveTo>
                  <a:lnTo>
                    <a:pt x="18" y="0"/>
                  </a:lnTo>
                  <a:lnTo>
                    <a:pt x="0" y="14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58" y="63"/>
                  </a:lnTo>
                  <a:lnTo>
                    <a:pt x="58" y="63"/>
                  </a:lnTo>
                  <a:close/>
                </a:path>
              </a:pathLst>
            </a:custGeom>
            <a:solidFill>
              <a:srgbClr val="D48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39" name="Freeform 103"/>
            <p:cNvSpPr>
              <a:spLocks/>
            </p:cNvSpPr>
            <p:nvPr/>
          </p:nvSpPr>
          <p:spPr bwMode="auto">
            <a:xfrm>
              <a:off x="3495" y="3302"/>
              <a:ext cx="65" cy="71"/>
            </a:xfrm>
            <a:custGeom>
              <a:avLst/>
              <a:gdLst>
                <a:gd name="T0" fmla="*/ 16 w 65"/>
                <a:gd name="T1" fmla="*/ 0 h 71"/>
                <a:gd name="T2" fmla="*/ 0 w 65"/>
                <a:gd name="T3" fmla="*/ 26 h 71"/>
                <a:gd name="T4" fmla="*/ 43 w 65"/>
                <a:gd name="T5" fmla="*/ 71 h 71"/>
                <a:gd name="T6" fmla="*/ 65 w 65"/>
                <a:gd name="T7" fmla="*/ 45 h 71"/>
                <a:gd name="T8" fmla="*/ 16 w 6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1">
                  <a:moveTo>
                    <a:pt x="16" y="0"/>
                  </a:moveTo>
                  <a:lnTo>
                    <a:pt x="0" y="26"/>
                  </a:lnTo>
                  <a:lnTo>
                    <a:pt x="43" y="71"/>
                  </a:lnTo>
                  <a:lnTo>
                    <a:pt x="65" y="4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0" name="Freeform 104"/>
            <p:cNvSpPr>
              <a:spLocks/>
            </p:cNvSpPr>
            <p:nvPr/>
          </p:nvSpPr>
          <p:spPr bwMode="auto">
            <a:xfrm>
              <a:off x="3255" y="3302"/>
              <a:ext cx="309" cy="475"/>
            </a:xfrm>
            <a:custGeom>
              <a:avLst/>
              <a:gdLst>
                <a:gd name="T0" fmla="*/ 232 w 309"/>
                <a:gd name="T1" fmla="*/ 0 h 475"/>
                <a:gd name="T2" fmla="*/ 232 w 309"/>
                <a:gd name="T3" fmla="*/ 0 h 475"/>
                <a:gd name="T4" fmla="*/ 214 w 309"/>
                <a:gd name="T5" fmla="*/ 33 h 475"/>
                <a:gd name="T6" fmla="*/ 190 w 309"/>
                <a:gd name="T7" fmla="*/ 73 h 475"/>
                <a:gd name="T8" fmla="*/ 155 w 309"/>
                <a:gd name="T9" fmla="*/ 120 h 475"/>
                <a:gd name="T10" fmla="*/ 155 w 309"/>
                <a:gd name="T11" fmla="*/ 120 h 475"/>
                <a:gd name="T12" fmla="*/ 115 w 309"/>
                <a:gd name="T13" fmla="*/ 179 h 475"/>
                <a:gd name="T14" fmla="*/ 73 w 309"/>
                <a:gd name="T15" fmla="*/ 243 h 475"/>
                <a:gd name="T16" fmla="*/ 37 w 309"/>
                <a:gd name="T17" fmla="*/ 304 h 475"/>
                <a:gd name="T18" fmla="*/ 22 w 309"/>
                <a:gd name="T19" fmla="*/ 330 h 475"/>
                <a:gd name="T20" fmla="*/ 13 w 309"/>
                <a:gd name="T21" fmla="*/ 351 h 475"/>
                <a:gd name="T22" fmla="*/ 13 w 309"/>
                <a:gd name="T23" fmla="*/ 351 h 475"/>
                <a:gd name="T24" fmla="*/ 7 w 309"/>
                <a:gd name="T25" fmla="*/ 365 h 475"/>
                <a:gd name="T26" fmla="*/ 4 w 309"/>
                <a:gd name="T27" fmla="*/ 379 h 475"/>
                <a:gd name="T28" fmla="*/ 0 w 309"/>
                <a:gd name="T29" fmla="*/ 393 h 475"/>
                <a:gd name="T30" fmla="*/ 0 w 309"/>
                <a:gd name="T31" fmla="*/ 407 h 475"/>
                <a:gd name="T32" fmla="*/ 0 w 309"/>
                <a:gd name="T33" fmla="*/ 421 h 475"/>
                <a:gd name="T34" fmla="*/ 2 w 309"/>
                <a:gd name="T35" fmla="*/ 433 h 475"/>
                <a:gd name="T36" fmla="*/ 4 w 309"/>
                <a:gd name="T37" fmla="*/ 445 h 475"/>
                <a:gd name="T38" fmla="*/ 9 w 309"/>
                <a:gd name="T39" fmla="*/ 454 h 475"/>
                <a:gd name="T40" fmla="*/ 9 w 309"/>
                <a:gd name="T41" fmla="*/ 454 h 475"/>
                <a:gd name="T42" fmla="*/ 15 w 309"/>
                <a:gd name="T43" fmla="*/ 464 h 475"/>
                <a:gd name="T44" fmla="*/ 26 w 309"/>
                <a:gd name="T45" fmla="*/ 471 h 475"/>
                <a:gd name="T46" fmla="*/ 37 w 309"/>
                <a:gd name="T47" fmla="*/ 473 h 475"/>
                <a:gd name="T48" fmla="*/ 51 w 309"/>
                <a:gd name="T49" fmla="*/ 475 h 475"/>
                <a:gd name="T50" fmla="*/ 64 w 309"/>
                <a:gd name="T51" fmla="*/ 473 h 475"/>
                <a:gd name="T52" fmla="*/ 79 w 309"/>
                <a:gd name="T53" fmla="*/ 468 h 475"/>
                <a:gd name="T54" fmla="*/ 91 w 309"/>
                <a:gd name="T55" fmla="*/ 461 h 475"/>
                <a:gd name="T56" fmla="*/ 102 w 309"/>
                <a:gd name="T57" fmla="*/ 452 h 475"/>
                <a:gd name="T58" fmla="*/ 102 w 309"/>
                <a:gd name="T59" fmla="*/ 452 h 475"/>
                <a:gd name="T60" fmla="*/ 115 w 309"/>
                <a:gd name="T61" fmla="*/ 431 h 475"/>
                <a:gd name="T62" fmla="*/ 135 w 309"/>
                <a:gd name="T63" fmla="*/ 388 h 475"/>
                <a:gd name="T64" fmla="*/ 190 w 309"/>
                <a:gd name="T65" fmla="*/ 271 h 475"/>
                <a:gd name="T66" fmla="*/ 223 w 309"/>
                <a:gd name="T67" fmla="*/ 205 h 475"/>
                <a:gd name="T68" fmla="*/ 254 w 309"/>
                <a:gd name="T69" fmla="*/ 146 h 475"/>
                <a:gd name="T70" fmla="*/ 269 w 309"/>
                <a:gd name="T71" fmla="*/ 120 h 475"/>
                <a:gd name="T72" fmla="*/ 283 w 309"/>
                <a:gd name="T73" fmla="*/ 97 h 475"/>
                <a:gd name="T74" fmla="*/ 298 w 309"/>
                <a:gd name="T75" fmla="*/ 78 h 475"/>
                <a:gd name="T76" fmla="*/ 309 w 309"/>
                <a:gd name="T77" fmla="*/ 66 h 475"/>
                <a:gd name="T78" fmla="*/ 309 w 309"/>
                <a:gd name="T79" fmla="*/ 66 h 475"/>
                <a:gd name="T80" fmla="*/ 298 w 309"/>
                <a:gd name="T81" fmla="*/ 59 h 475"/>
                <a:gd name="T82" fmla="*/ 271 w 309"/>
                <a:gd name="T83" fmla="*/ 43 h 475"/>
                <a:gd name="T84" fmla="*/ 256 w 309"/>
                <a:gd name="T85" fmla="*/ 33 h 475"/>
                <a:gd name="T86" fmla="*/ 243 w 309"/>
                <a:gd name="T87" fmla="*/ 22 h 475"/>
                <a:gd name="T88" fmla="*/ 236 w 309"/>
                <a:gd name="T89" fmla="*/ 10 h 475"/>
                <a:gd name="T90" fmla="*/ 232 w 309"/>
                <a:gd name="T91" fmla="*/ 5 h 475"/>
                <a:gd name="T92" fmla="*/ 232 w 309"/>
                <a:gd name="T93" fmla="*/ 0 h 475"/>
                <a:gd name="T94" fmla="*/ 232 w 309"/>
                <a:gd name="T95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9" h="475">
                  <a:moveTo>
                    <a:pt x="232" y="0"/>
                  </a:moveTo>
                  <a:lnTo>
                    <a:pt x="232" y="0"/>
                  </a:lnTo>
                  <a:lnTo>
                    <a:pt x="214" y="33"/>
                  </a:lnTo>
                  <a:lnTo>
                    <a:pt x="190" y="73"/>
                  </a:lnTo>
                  <a:lnTo>
                    <a:pt x="155" y="120"/>
                  </a:lnTo>
                  <a:lnTo>
                    <a:pt x="155" y="120"/>
                  </a:lnTo>
                  <a:lnTo>
                    <a:pt x="115" y="179"/>
                  </a:lnTo>
                  <a:lnTo>
                    <a:pt x="73" y="243"/>
                  </a:lnTo>
                  <a:lnTo>
                    <a:pt x="37" y="304"/>
                  </a:lnTo>
                  <a:lnTo>
                    <a:pt x="22" y="330"/>
                  </a:lnTo>
                  <a:lnTo>
                    <a:pt x="13" y="351"/>
                  </a:lnTo>
                  <a:lnTo>
                    <a:pt x="13" y="351"/>
                  </a:lnTo>
                  <a:lnTo>
                    <a:pt x="7" y="365"/>
                  </a:lnTo>
                  <a:lnTo>
                    <a:pt x="4" y="379"/>
                  </a:lnTo>
                  <a:lnTo>
                    <a:pt x="0" y="393"/>
                  </a:lnTo>
                  <a:lnTo>
                    <a:pt x="0" y="407"/>
                  </a:lnTo>
                  <a:lnTo>
                    <a:pt x="0" y="421"/>
                  </a:lnTo>
                  <a:lnTo>
                    <a:pt x="2" y="433"/>
                  </a:lnTo>
                  <a:lnTo>
                    <a:pt x="4" y="445"/>
                  </a:lnTo>
                  <a:lnTo>
                    <a:pt x="9" y="454"/>
                  </a:lnTo>
                  <a:lnTo>
                    <a:pt x="9" y="454"/>
                  </a:lnTo>
                  <a:lnTo>
                    <a:pt x="15" y="464"/>
                  </a:lnTo>
                  <a:lnTo>
                    <a:pt x="26" y="471"/>
                  </a:lnTo>
                  <a:lnTo>
                    <a:pt x="37" y="473"/>
                  </a:lnTo>
                  <a:lnTo>
                    <a:pt x="51" y="475"/>
                  </a:lnTo>
                  <a:lnTo>
                    <a:pt x="64" y="473"/>
                  </a:lnTo>
                  <a:lnTo>
                    <a:pt x="79" y="468"/>
                  </a:lnTo>
                  <a:lnTo>
                    <a:pt x="91" y="461"/>
                  </a:lnTo>
                  <a:lnTo>
                    <a:pt x="102" y="452"/>
                  </a:lnTo>
                  <a:lnTo>
                    <a:pt x="102" y="452"/>
                  </a:lnTo>
                  <a:lnTo>
                    <a:pt x="115" y="431"/>
                  </a:lnTo>
                  <a:lnTo>
                    <a:pt x="135" y="388"/>
                  </a:lnTo>
                  <a:lnTo>
                    <a:pt x="190" y="271"/>
                  </a:lnTo>
                  <a:lnTo>
                    <a:pt x="223" y="205"/>
                  </a:lnTo>
                  <a:lnTo>
                    <a:pt x="254" y="146"/>
                  </a:lnTo>
                  <a:lnTo>
                    <a:pt x="269" y="120"/>
                  </a:lnTo>
                  <a:lnTo>
                    <a:pt x="283" y="97"/>
                  </a:lnTo>
                  <a:lnTo>
                    <a:pt x="298" y="78"/>
                  </a:lnTo>
                  <a:lnTo>
                    <a:pt x="309" y="66"/>
                  </a:lnTo>
                  <a:lnTo>
                    <a:pt x="309" y="66"/>
                  </a:lnTo>
                  <a:lnTo>
                    <a:pt x="298" y="59"/>
                  </a:lnTo>
                  <a:lnTo>
                    <a:pt x="271" y="43"/>
                  </a:lnTo>
                  <a:lnTo>
                    <a:pt x="256" y="33"/>
                  </a:lnTo>
                  <a:lnTo>
                    <a:pt x="243" y="22"/>
                  </a:lnTo>
                  <a:lnTo>
                    <a:pt x="236" y="10"/>
                  </a:lnTo>
                  <a:lnTo>
                    <a:pt x="232" y="5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34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1" name="Rectangle 105"/>
            <p:cNvSpPr>
              <a:spLocks noChangeArrowheads="1"/>
            </p:cNvSpPr>
            <p:nvPr/>
          </p:nvSpPr>
          <p:spPr bwMode="auto">
            <a:xfrm>
              <a:off x="3965" y="4301"/>
              <a:ext cx="14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2" name="Freeform 106"/>
            <p:cNvSpPr>
              <a:spLocks/>
            </p:cNvSpPr>
            <p:nvPr/>
          </p:nvSpPr>
          <p:spPr bwMode="auto">
            <a:xfrm>
              <a:off x="3581" y="3359"/>
              <a:ext cx="237" cy="364"/>
            </a:xfrm>
            <a:custGeom>
              <a:avLst/>
              <a:gdLst>
                <a:gd name="T0" fmla="*/ 155 w 237"/>
                <a:gd name="T1" fmla="*/ 110 h 364"/>
                <a:gd name="T2" fmla="*/ 153 w 237"/>
                <a:gd name="T3" fmla="*/ 113 h 364"/>
                <a:gd name="T4" fmla="*/ 153 w 237"/>
                <a:gd name="T5" fmla="*/ 113 h 364"/>
                <a:gd name="T6" fmla="*/ 177 w 237"/>
                <a:gd name="T7" fmla="*/ 139 h 364"/>
                <a:gd name="T8" fmla="*/ 177 w 237"/>
                <a:gd name="T9" fmla="*/ 139 h 364"/>
                <a:gd name="T10" fmla="*/ 67 w 237"/>
                <a:gd name="T11" fmla="*/ 343 h 364"/>
                <a:gd name="T12" fmla="*/ 67 w 237"/>
                <a:gd name="T13" fmla="*/ 343 h 364"/>
                <a:gd name="T14" fmla="*/ 11 w 237"/>
                <a:gd name="T15" fmla="*/ 141 h 364"/>
                <a:gd name="T16" fmla="*/ 11 w 237"/>
                <a:gd name="T17" fmla="*/ 141 h 364"/>
                <a:gd name="T18" fmla="*/ 27 w 237"/>
                <a:gd name="T19" fmla="*/ 129 h 364"/>
                <a:gd name="T20" fmla="*/ 5 w 237"/>
                <a:gd name="T21" fmla="*/ 30 h 364"/>
                <a:gd name="T22" fmla="*/ 0 w 237"/>
                <a:gd name="T23" fmla="*/ 33 h 364"/>
                <a:gd name="T24" fmla="*/ 0 w 237"/>
                <a:gd name="T25" fmla="*/ 33 h 364"/>
                <a:gd name="T26" fmla="*/ 20 w 237"/>
                <a:gd name="T27" fmla="*/ 127 h 364"/>
                <a:gd name="T28" fmla="*/ 20 w 237"/>
                <a:gd name="T29" fmla="*/ 127 h 364"/>
                <a:gd name="T30" fmla="*/ 3 w 237"/>
                <a:gd name="T31" fmla="*/ 139 h 364"/>
                <a:gd name="T32" fmla="*/ 64 w 237"/>
                <a:gd name="T33" fmla="*/ 364 h 364"/>
                <a:gd name="T34" fmla="*/ 186 w 237"/>
                <a:gd name="T35" fmla="*/ 136 h 364"/>
                <a:gd name="T36" fmla="*/ 186 w 237"/>
                <a:gd name="T37" fmla="*/ 136 h 364"/>
                <a:gd name="T38" fmla="*/ 164 w 237"/>
                <a:gd name="T39" fmla="*/ 113 h 364"/>
                <a:gd name="T40" fmla="*/ 164 w 237"/>
                <a:gd name="T41" fmla="*/ 113 h 364"/>
                <a:gd name="T42" fmla="*/ 237 w 237"/>
                <a:gd name="T43" fmla="*/ 5 h 364"/>
                <a:gd name="T44" fmla="*/ 232 w 237"/>
                <a:gd name="T45" fmla="*/ 0 h 364"/>
                <a:gd name="T46" fmla="*/ 155 w 237"/>
                <a:gd name="T47" fmla="*/ 11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364">
                  <a:moveTo>
                    <a:pt x="155" y="110"/>
                  </a:moveTo>
                  <a:lnTo>
                    <a:pt x="153" y="113"/>
                  </a:lnTo>
                  <a:lnTo>
                    <a:pt x="153" y="113"/>
                  </a:lnTo>
                  <a:lnTo>
                    <a:pt x="177" y="139"/>
                  </a:lnTo>
                  <a:lnTo>
                    <a:pt x="177" y="139"/>
                  </a:lnTo>
                  <a:lnTo>
                    <a:pt x="67" y="343"/>
                  </a:lnTo>
                  <a:lnTo>
                    <a:pt x="67" y="343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27" y="129"/>
                  </a:lnTo>
                  <a:lnTo>
                    <a:pt x="5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3" y="139"/>
                  </a:lnTo>
                  <a:lnTo>
                    <a:pt x="64" y="364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64" y="113"/>
                  </a:lnTo>
                  <a:lnTo>
                    <a:pt x="164" y="113"/>
                  </a:lnTo>
                  <a:lnTo>
                    <a:pt x="237" y="5"/>
                  </a:lnTo>
                  <a:lnTo>
                    <a:pt x="232" y="0"/>
                  </a:lnTo>
                  <a:lnTo>
                    <a:pt x="155" y="11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3" name="Freeform 107"/>
            <p:cNvSpPr>
              <a:spLocks/>
            </p:cNvSpPr>
            <p:nvPr/>
          </p:nvSpPr>
          <p:spPr bwMode="auto">
            <a:xfrm>
              <a:off x="3826" y="3429"/>
              <a:ext cx="75" cy="346"/>
            </a:xfrm>
            <a:custGeom>
              <a:avLst/>
              <a:gdLst>
                <a:gd name="T0" fmla="*/ 75 w 75"/>
                <a:gd name="T1" fmla="*/ 0 h 346"/>
                <a:gd name="T2" fmla="*/ 75 w 75"/>
                <a:gd name="T3" fmla="*/ 0 h 346"/>
                <a:gd name="T4" fmla="*/ 69 w 75"/>
                <a:gd name="T5" fmla="*/ 3 h 346"/>
                <a:gd name="T6" fmla="*/ 56 w 75"/>
                <a:gd name="T7" fmla="*/ 12 h 346"/>
                <a:gd name="T8" fmla="*/ 47 w 75"/>
                <a:gd name="T9" fmla="*/ 22 h 346"/>
                <a:gd name="T10" fmla="*/ 38 w 75"/>
                <a:gd name="T11" fmla="*/ 31 h 346"/>
                <a:gd name="T12" fmla="*/ 29 w 75"/>
                <a:gd name="T13" fmla="*/ 45 h 346"/>
                <a:gd name="T14" fmla="*/ 22 w 75"/>
                <a:gd name="T15" fmla="*/ 62 h 346"/>
                <a:gd name="T16" fmla="*/ 13 w 75"/>
                <a:gd name="T17" fmla="*/ 83 h 346"/>
                <a:gd name="T18" fmla="*/ 7 w 75"/>
                <a:gd name="T19" fmla="*/ 106 h 346"/>
                <a:gd name="T20" fmla="*/ 2 w 75"/>
                <a:gd name="T21" fmla="*/ 134 h 346"/>
                <a:gd name="T22" fmla="*/ 0 w 75"/>
                <a:gd name="T23" fmla="*/ 167 h 346"/>
                <a:gd name="T24" fmla="*/ 0 w 75"/>
                <a:gd name="T25" fmla="*/ 203 h 346"/>
                <a:gd name="T26" fmla="*/ 3 w 75"/>
                <a:gd name="T27" fmla="*/ 245 h 346"/>
                <a:gd name="T28" fmla="*/ 9 w 75"/>
                <a:gd name="T29" fmla="*/ 292 h 346"/>
                <a:gd name="T30" fmla="*/ 20 w 75"/>
                <a:gd name="T31" fmla="*/ 346 h 346"/>
                <a:gd name="T32" fmla="*/ 20 w 75"/>
                <a:gd name="T33" fmla="*/ 346 h 346"/>
                <a:gd name="T34" fmla="*/ 18 w 75"/>
                <a:gd name="T35" fmla="*/ 334 h 346"/>
                <a:gd name="T36" fmla="*/ 13 w 75"/>
                <a:gd name="T37" fmla="*/ 308 h 346"/>
                <a:gd name="T38" fmla="*/ 7 w 75"/>
                <a:gd name="T39" fmla="*/ 268 h 346"/>
                <a:gd name="T40" fmla="*/ 5 w 75"/>
                <a:gd name="T41" fmla="*/ 245 h 346"/>
                <a:gd name="T42" fmla="*/ 5 w 75"/>
                <a:gd name="T43" fmla="*/ 219 h 346"/>
                <a:gd name="T44" fmla="*/ 5 w 75"/>
                <a:gd name="T45" fmla="*/ 191 h 346"/>
                <a:gd name="T46" fmla="*/ 7 w 75"/>
                <a:gd name="T47" fmla="*/ 163 h 346"/>
                <a:gd name="T48" fmla="*/ 11 w 75"/>
                <a:gd name="T49" fmla="*/ 134 h 346"/>
                <a:gd name="T50" fmla="*/ 18 w 75"/>
                <a:gd name="T51" fmla="*/ 106 h 346"/>
                <a:gd name="T52" fmla="*/ 27 w 75"/>
                <a:gd name="T53" fmla="*/ 78 h 346"/>
                <a:gd name="T54" fmla="*/ 40 w 75"/>
                <a:gd name="T55" fmla="*/ 50 h 346"/>
                <a:gd name="T56" fmla="*/ 55 w 75"/>
                <a:gd name="T57" fmla="*/ 24 h 346"/>
                <a:gd name="T58" fmla="*/ 75 w 75"/>
                <a:gd name="T59" fmla="*/ 0 h 346"/>
                <a:gd name="T60" fmla="*/ 75 w 75"/>
                <a:gd name="T6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346">
                  <a:moveTo>
                    <a:pt x="75" y="0"/>
                  </a:moveTo>
                  <a:lnTo>
                    <a:pt x="75" y="0"/>
                  </a:lnTo>
                  <a:lnTo>
                    <a:pt x="69" y="3"/>
                  </a:lnTo>
                  <a:lnTo>
                    <a:pt x="56" y="12"/>
                  </a:lnTo>
                  <a:lnTo>
                    <a:pt x="47" y="22"/>
                  </a:lnTo>
                  <a:lnTo>
                    <a:pt x="38" y="31"/>
                  </a:lnTo>
                  <a:lnTo>
                    <a:pt x="29" y="45"/>
                  </a:lnTo>
                  <a:lnTo>
                    <a:pt x="22" y="62"/>
                  </a:lnTo>
                  <a:lnTo>
                    <a:pt x="13" y="83"/>
                  </a:lnTo>
                  <a:lnTo>
                    <a:pt x="7" y="106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203"/>
                  </a:lnTo>
                  <a:lnTo>
                    <a:pt x="3" y="245"/>
                  </a:lnTo>
                  <a:lnTo>
                    <a:pt x="9" y="292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34"/>
                  </a:lnTo>
                  <a:lnTo>
                    <a:pt x="13" y="308"/>
                  </a:lnTo>
                  <a:lnTo>
                    <a:pt x="7" y="268"/>
                  </a:lnTo>
                  <a:lnTo>
                    <a:pt x="5" y="245"/>
                  </a:lnTo>
                  <a:lnTo>
                    <a:pt x="5" y="219"/>
                  </a:lnTo>
                  <a:lnTo>
                    <a:pt x="5" y="191"/>
                  </a:lnTo>
                  <a:lnTo>
                    <a:pt x="7" y="163"/>
                  </a:lnTo>
                  <a:lnTo>
                    <a:pt x="11" y="134"/>
                  </a:lnTo>
                  <a:lnTo>
                    <a:pt x="18" y="106"/>
                  </a:lnTo>
                  <a:lnTo>
                    <a:pt x="27" y="78"/>
                  </a:lnTo>
                  <a:lnTo>
                    <a:pt x="40" y="50"/>
                  </a:lnTo>
                  <a:lnTo>
                    <a:pt x="55" y="24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4" name="Freeform 108"/>
            <p:cNvSpPr>
              <a:spLocks/>
            </p:cNvSpPr>
            <p:nvPr/>
          </p:nvSpPr>
          <p:spPr bwMode="auto">
            <a:xfrm>
              <a:off x="3637" y="3794"/>
              <a:ext cx="17" cy="35"/>
            </a:xfrm>
            <a:custGeom>
              <a:avLst/>
              <a:gdLst>
                <a:gd name="T0" fmla="*/ 17 w 17"/>
                <a:gd name="T1" fmla="*/ 16 h 35"/>
                <a:gd name="T2" fmla="*/ 17 w 17"/>
                <a:gd name="T3" fmla="*/ 16 h 35"/>
                <a:gd name="T4" fmla="*/ 15 w 17"/>
                <a:gd name="T5" fmla="*/ 23 h 35"/>
                <a:gd name="T6" fmla="*/ 13 w 17"/>
                <a:gd name="T7" fmla="*/ 30 h 35"/>
                <a:gd name="T8" fmla="*/ 11 w 17"/>
                <a:gd name="T9" fmla="*/ 33 h 35"/>
                <a:gd name="T10" fmla="*/ 8 w 17"/>
                <a:gd name="T11" fmla="*/ 35 h 35"/>
                <a:gd name="T12" fmla="*/ 8 w 17"/>
                <a:gd name="T13" fmla="*/ 35 h 35"/>
                <a:gd name="T14" fmla="*/ 6 w 17"/>
                <a:gd name="T15" fmla="*/ 33 h 35"/>
                <a:gd name="T16" fmla="*/ 2 w 17"/>
                <a:gd name="T17" fmla="*/ 30 h 35"/>
                <a:gd name="T18" fmla="*/ 0 w 17"/>
                <a:gd name="T19" fmla="*/ 23 h 35"/>
                <a:gd name="T20" fmla="*/ 0 w 17"/>
                <a:gd name="T21" fmla="*/ 16 h 35"/>
                <a:gd name="T22" fmla="*/ 0 w 17"/>
                <a:gd name="T23" fmla="*/ 16 h 35"/>
                <a:gd name="T24" fmla="*/ 0 w 17"/>
                <a:gd name="T25" fmla="*/ 9 h 35"/>
                <a:gd name="T26" fmla="*/ 2 w 17"/>
                <a:gd name="T27" fmla="*/ 4 h 35"/>
                <a:gd name="T28" fmla="*/ 6 w 17"/>
                <a:gd name="T29" fmla="*/ 0 h 35"/>
                <a:gd name="T30" fmla="*/ 8 w 17"/>
                <a:gd name="T31" fmla="*/ 0 h 35"/>
                <a:gd name="T32" fmla="*/ 8 w 17"/>
                <a:gd name="T33" fmla="*/ 0 h 35"/>
                <a:gd name="T34" fmla="*/ 11 w 17"/>
                <a:gd name="T35" fmla="*/ 0 h 35"/>
                <a:gd name="T36" fmla="*/ 13 w 17"/>
                <a:gd name="T37" fmla="*/ 4 h 35"/>
                <a:gd name="T38" fmla="*/ 15 w 17"/>
                <a:gd name="T39" fmla="*/ 9 h 35"/>
                <a:gd name="T40" fmla="*/ 17 w 17"/>
                <a:gd name="T41" fmla="*/ 16 h 35"/>
                <a:gd name="T42" fmla="*/ 17 w 17"/>
                <a:gd name="T43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5">
                  <a:moveTo>
                    <a:pt x="17" y="16"/>
                  </a:moveTo>
                  <a:lnTo>
                    <a:pt x="17" y="16"/>
                  </a:lnTo>
                  <a:lnTo>
                    <a:pt x="15" y="23"/>
                  </a:lnTo>
                  <a:lnTo>
                    <a:pt x="13" y="30"/>
                  </a:lnTo>
                  <a:lnTo>
                    <a:pt x="11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5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5" name="Freeform 109"/>
            <p:cNvSpPr>
              <a:spLocks/>
            </p:cNvSpPr>
            <p:nvPr/>
          </p:nvSpPr>
          <p:spPr bwMode="auto">
            <a:xfrm>
              <a:off x="3637" y="3991"/>
              <a:ext cx="17" cy="35"/>
            </a:xfrm>
            <a:custGeom>
              <a:avLst/>
              <a:gdLst>
                <a:gd name="T0" fmla="*/ 17 w 17"/>
                <a:gd name="T1" fmla="*/ 19 h 35"/>
                <a:gd name="T2" fmla="*/ 17 w 17"/>
                <a:gd name="T3" fmla="*/ 19 h 35"/>
                <a:gd name="T4" fmla="*/ 15 w 17"/>
                <a:gd name="T5" fmla="*/ 24 h 35"/>
                <a:gd name="T6" fmla="*/ 13 w 17"/>
                <a:gd name="T7" fmla="*/ 31 h 35"/>
                <a:gd name="T8" fmla="*/ 11 w 17"/>
                <a:gd name="T9" fmla="*/ 35 h 35"/>
                <a:gd name="T10" fmla="*/ 8 w 17"/>
                <a:gd name="T11" fmla="*/ 35 h 35"/>
                <a:gd name="T12" fmla="*/ 8 w 17"/>
                <a:gd name="T13" fmla="*/ 35 h 35"/>
                <a:gd name="T14" fmla="*/ 6 w 17"/>
                <a:gd name="T15" fmla="*/ 35 h 35"/>
                <a:gd name="T16" fmla="*/ 2 w 17"/>
                <a:gd name="T17" fmla="*/ 31 h 35"/>
                <a:gd name="T18" fmla="*/ 0 w 17"/>
                <a:gd name="T19" fmla="*/ 24 h 35"/>
                <a:gd name="T20" fmla="*/ 0 w 17"/>
                <a:gd name="T21" fmla="*/ 19 h 35"/>
                <a:gd name="T22" fmla="*/ 0 w 17"/>
                <a:gd name="T23" fmla="*/ 19 h 35"/>
                <a:gd name="T24" fmla="*/ 0 w 17"/>
                <a:gd name="T25" fmla="*/ 12 h 35"/>
                <a:gd name="T26" fmla="*/ 2 w 17"/>
                <a:gd name="T27" fmla="*/ 5 h 35"/>
                <a:gd name="T28" fmla="*/ 6 w 17"/>
                <a:gd name="T29" fmla="*/ 0 h 35"/>
                <a:gd name="T30" fmla="*/ 8 w 17"/>
                <a:gd name="T31" fmla="*/ 0 h 35"/>
                <a:gd name="T32" fmla="*/ 8 w 17"/>
                <a:gd name="T33" fmla="*/ 0 h 35"/>
                <a:gd name="T34" fmla="*/ 11 w 17"/>
                <a:gd name="T35" fmla="*/ 0 h 35"/>
                <a:gd name="T36" fmla="*/ 13 w 17"/>
                <a:gd name="T37" fmla="*/ 5 h 35"/>
                <a:gd name="T38" fmla="*/ 15 w 17"/>
                <a:gd name="T39" fmla="*/ 12 h 35"/>
                <a:gd name="T40" fmla="*/ 17 w 17"/>
                <a:gd name="T41" fmla="*/ 19 h 35"/>
                <a:gd name="T42" fmla="*/ 17 w 1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35">
                  <a:moveTo>
                    <a:pt x="17" y="19"/>
                  </a:moveTo>
                  <a:lnTo>
                    <a:pt x="17" y="19"/>
                  </a:lnTo>
                  <a:lnTo>
                    <a:pt x="15" y="24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5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5" y="12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6" name="Freeform 110"/>
            <p:cNvSpPr>
              <a:spLocks/>
            </p:cNvSpPr>
            <p:nvPr/>
          </p:nvSpPr>
          <p:spPr bwMode="auto">
            <a:xfrm>
              <a:off x="3753" y="4172"/>
              <a:ext cx="64" cy="108"/>
            </a:xfrm>
            <a:custGeom>
              <a:avLst/>
              <a:gdLst>
                <a:gd name="T0" fmla="*/ 16 w 64"/>
                <a:gd name="T1" fmla="*/ 0 h 108"/>
                <a:gd name="T2" fmla="*/ 0 w 64"/>
                <a:gd name="T3" fmla="*/ 17 h 108"/>
                <a:gd name="T4" fmla="*/ 45 w 64"/>
                <a:gd name="T5" fmla="*/ 108 h 108"/>
                <a:gd name="T6" fmla="*/ 64 w 64"/>
                <a:gd name="T7" fmla="*/ 85 h 108"/>
                <a:gd name="T8" fmla="*/ 16 w 6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8">
                  <a:moveTo>
                    <a:pt x="16" y="0"/>
                  </a:moveTo>
                  <a:lnTo>
                    <a:pt x="0" y="17"/>
                  </a:lnTo>
                  <a:lnTo>
                    <a:pt x="45" y="108"/>
                  </a:lnTo>
                  <a:lnTo>
                    <a:pt x="64" y="8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7" name="Freeform 111"/>
            <p:cNvSpPr>
              <a:spLocks/>
            </p:cNvSpPr>
            <p:nvPr/>
          </p:nvSpPr>
          <p:spPr bwMode="auto">
            <a:xfrm>
              <a:off x="3613" y="4135"/>
              <a:ext cx="103" cy="164"/>
            </a:xfrm>
            <a:custGeom>
              <a:avLst/>
              <a:gdLst>
                <a:gd name="T0" fmla="*/ 35 w 103"/>
                <a:gd name="T1" fmla="*/ 0 h 164"/>
                <a:gd name="T2" fmla="*/ 103 w 103"/>
                <a:gd name="T3" fmla="*/ 164 h 164"/>
                <a:gd name="T4" fmla="*/ 0 w 103"/>
                <a:gd name="T5" fmla="*/ 164 h 164"/>
                <a:gd name="T6" fmla="*/ 35 w 103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64">
                  <a:moveTo>
                    <a:pt x="35" y="0"/>
                  </a:moveTo>
                  <a:lnTo>
                    <a:pt x="103" y="164"/>
                  </a:lnTo>
                  <a:lnTo>
                    <a:pt x="0" y="16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8" name="Freeform 112"/>
            <p:cNvSpPr>
              <a:spLocks/>
            </p:cNvSpPr>
            <p:nvPr/>
          </p:nvSpPr>
          <p:spPr bwMode="auto">
            <a:xfrm>
              <a:off x="3868" y="3446"/>
              <a:ext cx="66" cy="92"/>
            </a:xfrm>
            <a:custGeom>
              <a:avLst/>
              <a:gdLst>
                <a:gd name="T0" fmla="*/ 66 w 66"/>
                <a:gd name="T1" fmla="*/ 0 h 92"/>
                <a:gd name="T2" fmla="*/ 66 w 66"/>
                <a:gd name="T3" fmla="*/ 0 h 92"/>
                <a:gd name="T4" fmla="*/ 56 w 66"/>
                <a:gd name="T5" fmla="*/ 2 h 92"/>
                <a:gd name="T6" fmla="*/ 49 w 66"/>
                <a:gd name="T7" fmla="*/ 5 h 92"/>
                <a:gd name="T8" fmla="*/ 38 w 66"/>
                <a:gd name="T9" fmla="*/ 9 h 92"/>
                <a:gd name="T10" fmla="*/ 27 w 66"/>
                <a:gd name="T11" fmla="*/ 21 h 92"/>
                <a:gd name="T12" fmla="*/ 16 w 66"/>
                <a:gd name="T13" fmla="*/ 37 h 92"/>
                <a:gd name="T14" fmla="*/ 7 w 66"/>
                <a:gd name="T15" fmla="*/ 61 h 92"/>
                <a:gd name="T16" fmla="*/ 3 w 66"/>
                <a:gd name="T17" fmla="*/ 75 h 92"/>
                <a:gd name="T18" fmla="*/ 0 w 66"/>
                <a:gd name="T19" fmla="*/ 92 h 92"/>
                <a:gd name="T20" fmla="*/ 0 w 66"/>
                <a:gd name="T21" fmla="*/ 92 h 92"/>
                <a:gd name="T22" fmla="*/ 3 w 66"/>
                <a:gd name="T23" fmla="*/ 82 h 92"/>
                <a:gd name="T24" fmla="*/ 14 w 66"/>
                <a:gd name="T25" fmla="*/ 54 h 92"/>
                <a:gd name="T26" fmla="*/ 24 w 66"/>
                <a:gd name="T27" fmla="*/ 40 h 92"/>
                <a:gd name="T28" fmla="*/ 35 w 66"/>
                <a:gd name="T29" fmla="*/ 23 h 92"/>
                <a:gd name="T30" fmla="*/ 49 w 66"/>
                <a:gd name="T31" fmla="*/ 12 h 92"/>
                <a:gd name="T32" fmla="*/ 66 w 66"/>
                <a:gd name="T33" fmla="*/ 0 h 92"/>
                <a:gd name="T34" fmla="*/ 66 w 66"/>
                <a:gd name="T3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92">
                  <a:moveTo>
                    <a:pt x="66" y="0"/>
                  </a:moveTo>
                  <a:lnTo>
                    <a:pt x="66" y="0"/>
                  </a:lnTo>
                  <a:lnTo>
                    <a:pt x="56" y="2"/>
                  </a:lnTo>
                  <a:lnTo>
                    <a:pt x="49" y="5"/>
                  </a:lnTo>
                  <a:lnTo>
                    <a:pt x="38" y="9"/>
                  </a:lnTo>
                  <a:lnTo>
                    <a:pt x="27" y="21"/>
                  </a:lnTo>
                  <a:lnTo>
                    <a:pt x="16" y="37"/>
                  </a:lnTo>
                  <a:lnTo>
                    <a:pt x="7" y="61"/>
                  </a:lnTo>
                  <a:lnTo>
                    <a:pt x="3" y="75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3" y="82"/>
                  </a:lnTo>
                  <a:lnTo>
                    <a:pt x="14" y="54"/>
                  </a:lnTo>
                  <a:lnTo>
                    <a:pt x="24" y="40"/>
                  </a:lnTo>
                  <a:lnTo>
                    <a:pt x="35" y="23"/>
                  </a:lnTo>
                  <a:lnTo>
                    <a:pt x="49" y="1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49" name="Freeform 113"/>
            <p:cNvSpPr>
              <a:spLocks/>
            </p:cNvSpPr>
            <p:nvPr/>
          </p:nvSpPr>
          <p:spPr bwMode="auto">
            <a:xfrm>
              <a:off x="3820" y="4198"/>
              <a:ext cx="15" cy="21"/>
            </a:xfrm>
            <a:custGeom>
              <a:avLst/>
              <a:gdLst>
                <a:gd name="T0" fmla="*/ 15 w 15"/>
                <a:gd name="T1" fmla="*/ 9 h 21"/>
                <a:gd name="T2" fmla="*/ 15 w 15"/>
                <a:gd name="T3" fmla="*/ 9 h 21"/>
                <a:gd name="T4" fmla="*/ 15 w 15"/>
                <a:gd name="T5" fmla="*/ 14 h 21"/>
                <a:gd name="T6" fmla="*/ 13 w 15"/>
                <a:gd name="T7" fmla="*/ 17 h 21"/>
                <a:gd name="T8" fmla="*/ 11 w 15"/>
                <a:gd name="T9" fmla="*/ 19 h 21"/>
                <a:gd name="T10" fmla="*/ 8 w 15"/>
                <a:gd name="T11" fmla="*/ 21 h 21"/>
                <a:gd name="T12" fmla="*/ 8 w 15"/>
                <a:gd name="T13" fmla="*/ 21 h 21"/>
                <a:gd name="T14" fmla="*/ 4 w 15"/>
                <a:gd name="T15" fmla="*/ 19 h 21"/>
                <a:gd name="T16" fmla="*/ 2 w 15"/>
                <a:gd name="T17" fmla="*/ 17 h 21"/>
                <a:gd name="T18" fmla="*/ 0 w 15"/>
                <a:gd name="T19" fmla="*/ 14 h 21"/>
                <a:gd name="T20" fmla="*/ 0 w 15"/>
                <a:gd name="T21" fmla="*/ 9 h 21"/>
                <a:gd name="T22" fmla="*/ 0 w 15"/>
                <a:gd name="T23" fmla="*/ 9 h 21"/>
                <a:gd name="T24" fmla="*/ 0 w 15"/>
                <a:gd name="T25" fmla="*/ 7 h 21"/>
                <a:gd name="T26" fmla="*/ 2 w 15"/>
                <a:gd name="T27" fmla="*/ 2 h 21"/>
                <a:gd name="T28" fmla="*/ 4 w 15"/>
                <a:gd name="T29" fmla="*/ 0 h 21"/>
                <a:gd name="T30" fmla="*/ 8 w 15"/>
                <a:gd name="T31" fmla="*/ 0 h 21"/>
                <a:gd name="T32" fmla="*/ 8 w 15"/>
                <a:gd name="T33" fmla="*/ 0 h 21"/>
                <a:gd name="T34" fmla="*/ 11 w 15"/>
                <a:gd name="T35" fmla="*/ 0 h 21"/>
                <a:gd name="T36" fmla="*/ 13 w 15"/>
                <a:gd name="T37" fmla="*/ 2 h 21"/>
                <a:gd name="T38" fmla="*/ 15 w 15"/>
                <a:gd name="T39" fmla="*/ 7 h 21"/>
                <a:gd name="T40" fmla="*/ 15 w 15"/>
                <a:gd name="T41" fmla="*/ 9 h 21"/>
                <a:gd name="T42" fmla="*/ 15 w 15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1">
                  <a:moveTo>
                    <a:pt x="15" y="9"/>
                  </a:moveTo>
                  <a:lnTo>
                    <a:pt x="15" y="9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50" name="Freeform 114"/>
            <p:cNvSpPr>
              <a:spLocks/>
            </p:cNvSpPr>
            <p:nvPr/>
          </p:nvSpPr>
          <p:spPr bwMode="auto">
            <a:xfrm>
              <a:off x="3476" y="3349"/>
              <a:ext cx="17" cy="22"/>
            </a:xfrm>
            <a:custGeom>
              <a:avLst/>
              <a:gdLst>
                <a:gd name="T0" fmla="*/ 17 w 17"/>
                <a:gd name="T1" fmla="*/ 10 h 22"/>
                <a:gd name="T2" fmla="*/ 17 w 17"/>
                <a:gd name="T3" fmla="*/ 10 h 22"/>
                <a:gd name="T4" fmla="*/ 17 w 17"/>
                <a:gd name="T5" fmla="*/ 15 h 22"/>
                <a:gd name="T6" fmla="*/ 15 w 17"/>
                <a:gd name="T7" fmla="*/ 17 h 22"/>
                <a:gd name="T8" fmla="*/ 11 w 17"/>
                <a:gd name="T9" fmla="*/ 19 h 22"/>
                <a:gd name="T10" fmla="*/ 9 w 17"/>
                <a:gd name="T11" fmla="*/ 22 h 22"/>
                <a:gd name="T12" fmla="*/ 9 w 17"/>
                <a:gd name="T13" fmla="*/ 22 h 22"/>
                <a:gd name="T14" fmla="*/ 6 w 17"/>
                <a:gd name="T15" fmla="*/ 19 h 22"/>
                <a:gd name="T16" fmla="*/ 4 w 17"/>
                <a:gd name="T17" fmla="*/ 17 h 22"/>
                <a:gd name="T18" fmla="*/ 2 w 17"/>
                <a:gd name="T19" fmla="*/ 15 h 22"/>
                <a:gd name="T20" fmla="*/ 0 w 17"/>
                <a:gd name="T21" fmla="*/ 10 h 22"/>
                <a:gd name="T22" fmla="*/ 0 w 17"/>
                <a:gd name="T23" fmla="*/ 10 h 22"/>
                <a:gd name="T24" fmla="*/ 2 w 17"/>
                <a:gd name="T25" fmla="*/ 8 h 22"/>
                <a:gd name="T26" fmla="*/ 4 w 17"/>
                <a:gd name="T27" fmla="*/ 3 h 22"/>
                <a:gd name="T28" fmla="*/ 6 w 17"/>
                <a:gd name="T29" fmla="*/ 0 h 22"/>
                <a:gd name="T30" fmla="*/ 9 w 17"/>
                <a:gd name="T31" fmla="*/ 0 h 22"/>
                <a:gd name="T32" fmla="*/ 9 w 17"/>
                <a:gd name="T33" fmla="*/ 0 h 22"/>
                <a:gd name="T34" fmla="*/ 11 w 17"/>
                <a:gd name="T35" fmla="*/ 0 h 22"/>
                <a:gd name="T36" fmla="*/ 15 w 17"/>
                <a:gd name="T37" fmla="*/ 3 h 22"/>
                <a:gd name="T38" fmla="*/ 17 w 17"/>
                <a:gd name="T39" fmla="*/ 8 h 22"/>
                <a:gd name="T40" fmla="*/ 17 w 17"/>
                <a:gd name="T41" fmla="*/ 10 h 22"/>
                <a:gd name="T42" fmla="*/ 17 w 17"/>
                <a:gd name="T4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2">
                  <a:moveTo>
                    <a:pt x="17" y="10"/>
                  </a:moveTo>
                  <a:lnTo>
                    <a:pt x="17" y="10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8051" name="Freeform 115"/>
            <p:cNvSpPr>
              <a:spLocks/>
            </p:cNvSpPr>
            <p:nvPr/>
          </p:nvSpPr>
          <p:spPr bwMode="auto">
            <a:xfrm>
              <a:off x="3452" y="3378"/>
              <a:ext cx="59" cy="44"/>
            </a:xfrm>
            <a:custGeom>
              <a:avLst/>
              <a:gdLst>
                <a:gd name="T0" fmla="*/ 2 w 59"/>
                <a:gd name="T1" fmla="*/ 0 h 44"/>
                <a:gd name="T2" fmla="*/ 2 w 59"/>
                <a:gd name="T3" fmla="*/ 0 h 44"/>
                <a:gd name="T4" fmla="*/ 0 w 59"/>
                <a:gd name="T5" fmla="*/ 9 h 44"/>
                <a:gd name="T6" fmla="*/ 0 w 59"/>
                <a:gd name="T7" fmla="*/ 16 h 44"/>
                <a:gd name="T8" fmla="*/ 2 w 59"/>
                <a:gd name="T9" fmla="*/ 26 h 44"/>
                <a:gd name="T10" fmla="*/ 10 w 59"/>
                <a:gd name="T11" fmla="*/ 33 h 44"/>
                <a:gd name="T12" fmla="*/ 19 w 59"/>
                <a:gd name="T13" fmla="*/ 40 h 44"/>
                <a:gd name="T14" fmla="*/ 35 w 59"/>
                <a:gd name="T15" fmla="*/ 44 h 44"/>
                <a:gd name="T16" fmla="*/ 59 w 59"/>
                <a:gd name="T17" fmla="*/ 44 h 44"/>
                <a:gd name="T18" fmla="*/ 59 w 59"/>
                <a:gd name="T19" fmla="*/ 44 h 44"/>
                <a:gd name="T20" fmla="*/ 52 w 59"/>
                <a:gd name="T21" fmla="*/ 42 h 44"/>
                <a:gd name="T22" fmla="*/ 33 w 59"/>
                <a:gd name="T23" fmla="*/ 33 h 44"/>
                <a:gd name="T24" fmla="*/ 24 w 59"/>
                <a:gd name="T25" fmla="*/ 28 h 44"/>
                <a:gd name="T26" fmla="*/ 15 w 59"/>
                <a:gd name="T27" fmla="*/ 21 h 44"/>
                <a:gd name="T28" fmla="*/ 8 w 59"/>
                <a:gd name="T29" fmla="*/ 11 h 44"/>
                <a:gd name="T30" fmla="*/ 2 w 59"/>
                <a:gd name="T31" fmla="*/ 0 h 44"/>
                <a:gd name="T32" fmla="*/ 2 w 59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44">
                  <a:moveTo>
                    <a:pt x="2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10" y="33"/>
                  </a:lnTo>
                  <a:lnTo>
                    <a:pt x="19" y="40"/>
                  </a:lnTo>
                  <a:lnTo>
                    <a:pt x="35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2" y="42"/>
                  </a:lnTo>
                  <a:lnTo>
                    <a:pt x="33" y="33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8" y="1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E4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8052" name="Picture 116" descr="MPj040932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808288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053" name="AutoShape 117"/>
          <p:cNvSpPr>
            <a:spLocks noChangeArrowheads="1"/>
          </p:cNvSpPr>
          <p:nvPr/>
        </p:nvSpPr>
        <p:spPr bwMode="auto">
          <a:xfrm>
            <a:off x="6804025" y="4221163"/>
            <a:ext cx="504825" cy="576262"/>
          </a:xfrm>
          <a:prstGeom prst="wedgeEllipseCallout">
            <a:avLst>
              <a:gd name="adj1" fmla="val -81444"/>
              <a:gd name="adj2" fmla="val 81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8054" name="Text Box 118"/>
          <p:cNvSpPr txBox="1">
            <a:spLocks noChangeArrowheads="1"/>
          </p:cNvSpPr>
          <p:nvPr/>
        </p:nvSpPr>
        <p:spPr bwMode="auto">
          <a:xfrm>
            <a:off x="6781800" y="4295775"/>
            <a:ext cx="547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/>
              <a:t>time</a:t>
            </a:r>
            <a:br>
              <a:rPr lang="en-US" sz="1200"/>
            </a:br>
            <a:r>
              <a:rPr lang="en-US" sz="1200"/>
              <a:t>ok cu</a:t>
            </a:r>
          </a:p>
        </p:txBody>
      </p:sp>
      <p:sp>
        <p:nvSpPr>
          <p:cNvPr id="168055" name="AutoShape 119"/>
          <p:cNvSpPr>
            <a:spLocks noChangeArrowheads="1"/>
          </p:cNvSpPr>
          <p:nvPr/>
        </p:nvSpPr>
        <p:spPr bwMode="auto">
          <a:xfrm flipH="1">
            <a:off x="7451725" y="4076700"/>
            <a:ext cx="504825" cy="576263"/>
          </a:xfrm>
          <a:prstGeom prst="wedgeEllipseCallout">
            <a:avLst>
              <a:gd name="adj1" fmla="val -81134"/>
              <a:gd name="adj2" fmla="val 80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8056" name="Text Box 120"/>
          <p:cNvSpPr txBox="1">
            <a:spLocks noChangeArrowheads="1"/>
          </p:cNvSpPr>
          <p:nvPr/>
        </p:nvSpPr>
        <p:spPr bwMode="auto">
          <a:xfrm>
            <a:off x="7478713" y="4127500"/>
            <a:ext cx="5064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200"/>
              <a:t> fsf</a:t>
            </a:r>
            <a:br>
              <a:rPr lang="en-US" sz="1200"/>
            </a:br>
            <a:r>
              <a:rPr lang="en-US" sz="1200"/>
              <a:t>syl :)</a:t>
            </a:r>
          </a:p>
        </p:txBody>
      </p:sp>
      <p:sp>
        <p:nvSpPr>
          <p:cNvPr id="168057" name="Text Box 121"/>
          <p:cNvSpPr txBox="1">
            <a:spLocks noChangeArrowheads="1"/>
          </p:cNvSpPr>
          <p:nvPr/>
        </p:nvSpPr>
        <p:spPr bwMode="auto">
          <a:xfrm>
            <a:off x="2082800" y="6526213"/>
            <a:ext cx="63769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000">
                <a:latin typeface="LMU CompatilFact" pitchFamily="2" charset="0"/>
              </a:rPr>
              <a:t>Quellen: u.a. KIM-Studie 2006, JIM 2006, jeweils Medienpädagogischer Forschungsverbund Südwest (Hrsg.)</a:t>
            </a:r>
          </a:p>
        </p:txBody>
      </p:sp>
    </p:spTree>
    <p:extLst>
      <p:ext uri="{BB962C8B-B14F-4D97-AF65-F5344CB8AC3E}">
        <p14:creationId xmlns:p14="http://schemas.microsoft.com/office/powerpoint/2010/main" val="2752637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0" y="404664"/>
            <a:ext cx="3941762" cy="457200"/>
          </a:xfrm>
        </p:spPr>
        <p:txBody>
          <a:bodyPr/>
          <a:lstStyle/>
          <a:p>
            <a:r>
              <a:rPr lang="en-US" dirty="0" smtClean="0"/>
              <a:t>Communication Behavior of the “</a:t>
            </a:r>
            <a:r>
              <a:rPr lang="en-US" dirty="0" err="1" smtClean="0"/>
              <a:t>NetKids</a:t>
            </a:r>
            <a:r>
              <a:rPr lang="en-US" dirty="0" smtClean="0"/>
              <a:t>“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5233988" cy="4724400"/>
          </a:xfrm>
        </p:spPr>
        <p:txBody>
          <a:bodyPr/>
          <a:lstStyle/>
          <a:p>
            <a:pPr marL="457200" indent="-457200"/>
            <a:r>
              <a:rPr lang="en-US" b="1" dirty="0" err="1" smtClean="0"/>
              <a:t>Bewältigung</a:t>
            </a:r>
            <a:r>
              <a:rPr lang="en-US" b="1" dirty="0" smtClean="0"/>
              <a:t> von </a:t>
            </a:r>
            <a:r>
              <a:rPr lang="en-US" b="1" dirty="0" err="1" smtClean="0"/>
              <a:t>Aufgaben</a:t>
            </a:r>
            <a:endParaRPr lang="en-US" b="1" dirty="0" smtClean="0"/>
          </a:p>
          <a:p>
            <a:pPr marL="457200" indent="-457200">
              <a:buFontTx/>
              <a:buChar char="•"/>
            </a:pPr>
            <a:r>
              <a:rPr lang="en-US" sz="2000" dirty="0" err="1" smtClean="0"/>
              <a:t>Pragmatisch-zielorientiert</a:t>
            </a:r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err="1" smtClean="0"/>
              <a:t>Kurze</a:t>
            </a:r>
            <a:r>
              <a:rPr lang="en-US" sz="2000" dirty="0" smtClean="0"/>
              <a:t> </a:t>
            </a:r>
            <a:r>
              <a:rPr lang="en-US" sz="2000" dirty="0" err="1" smtClean="0"/>
              <a:t>Aufmerksamkeitsspannen</a:t>
            </a:r>
            <a:endParaRPr lang="en-US" sz="2000" dirty="0" smtClean="0"/>
          </a:p>
          <a:p>
            <a:pPr marL="457200" indent="-457200">
              <a:buFontTx/>
              <a:buChar char="•"/>
            </a:pPr>
            <a:r>
              <a:rPr lang="en-US" sz="2000" dirty="0" err="1" smtClean="0"/>
              <a:t>Netzwerke</a:t>
            </a:r>
            <a:r>
              <a:rPr lang="en-US" sz="2000" dirty="0" smtClean="0"/>
              <a:t> und Networking</a:t>
            </a:r>
          </a:p>
          <a:p>
            <a:pPr marL="457200" indent="-457200">
              <a:buFontTx/>
              <a:buChar char="•"/>
            </a:pPr>
            <a:r>
              <a:rPr lang="en-US" sz="2000" dirty="0" err="1" smtClean="0"/>
              <a:t>Spontane</a:t>
            </a:r>
            <a:r>
              <a:rPr lang="en-US" sz="2000" dirty="0" smtClean="0"/>
              <a:t>, flexible Meetings</a:t>
            </a:r>
          </a:p>
          <a:p>
            <a:pPr marL="457200" indent="-457200"/>
            <a:r>
              <a:rPr lang="en-US" b="1" dirty="0" err="1" smtClean="0"/>
              <a:t>Erwartungen</a:t>
            </a:r>
            <a:r>
              <a:rPr lang="en-US" b="1" dirty="0" smtClean="0"/>
              <a:t> an </a:t>
            </a:r>
            <a:r>
              <a:rPr lang="en-US" b="1" dirty="0" err="1" smtClean="0"/>
              <a:t>Medien</a:t>
            </a:r>
            <a:endParaRPr lang="en-US" b="1" dirty="0" smtClean="0"/>
          </a:p>
          <a:p>
            <a:pPr marL="457200" indent="-457200">
              <a:buFontTx/>
              <a:buChar char="•"/>
            </a:pPr>
            <a:r>
              <a:rPr lang="en-US" sz="2000" dirty="0" smtClean="0"/>
              <a:t>Hoch</a:t>
            </a:r>
          </a:p>
          <a:p>
            <a:pPr marL="457200" indent="-457200">
              <a:buFontTx/>
              <a:buChar char="•"/>
            </a:pPr>
            <a:r>
              <a:rPr lang="en-US" sz="2000" dirty="0" err="1" smtClean="0"/>
              <a:t>Universeller</a:t>
            </a:r>
            <a:r>
              <a:rPr lang="en-US" sz="2000" dirty="0" smtClean="0"/>
              <a:t> </a:t>
            </a:r>
            <a:r>
              <a:rPr lang="en-US" sz="2000" dirty="0" err="1" smtClean="0"/>
              <a:t>Zugang</a:t>
            </a:r>
            <a:r>
              <a:rPr lang="en-US" sz="2000" dirty="0" smtClean="0"/>
              <a:t> </a:t>
            </a:r>
            <a:r>
              <a:rPr lang="en-US" sz="2000" dirty="0" err="1" smtClean="0"/>
              <a:t>zum</a:t>
            </a:r>
            <a:r>
              <a:rPr lang="en-US" sz="2000" dirty="0" smtClean="0"/>
              <a:t> Internet</a:t>
            </a:r>
          </a:p>
          <a:p>
            <a:pPr marL="457200" indent="-457200">
              <a:buFontTx/>
              <a:buChar char="•"/>
            </a:pPr>
            <a:r>
              <a:rPr lang="en-US" sz="2000" dirty="0" err="1" smtClean="0"/>
              <a:t>Direkt</a:t>
            </a:r>
            <a:r>
              <a:rPr lang="en-US" sz="2000" dirty="0" smtClean="0"/>
              <a:t> </a:t>
            </a:r>
            <a:r>
              <a:rPr lang="en-US" sz="2000" dirty="0" err="1" smtClean="0"/>
              <a:t>verfügbare</a:t>
            </a:r>
            <a:r>
              <a:rPr lang="en-US" sz="2000" dirty="0" smtClean="0"/>
              <a:t>, </a:t>
            </a:r>
            <a:r>
              <a:rPr lang="en-US" sz="2000" dirty="0" err="1" smtClean="0"/>
              <a:t>intelligente</a:t>
            </a:r>
            <a:r>
              <a:rPr lang="en-US" sz="2000" dirty="0" smtClean="0"/>
              <a:t> “communication services”</a:t>
            </a:r>
          </a:p>
          <a:p>
            <a:pPr marL="457200" indent="-457200"/>
            <a:r>
              <a:rPr lang="en-US" dirty="0" smtClean="0"/>
              <a:t>	</a:t>
            </a:r>
          </a:p>
        </p:txBody>
      </p:sp>
      <p:pic>
        <p:nvPicPr>
          <p:cNvPr id="168964" name="Picture 4" descr="MCj041256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8082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082800" y="6526213"/>
            <a:ext cx="63769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latin typeface="LMU CompatilFact" pitchFamily="2" charset="0"/>
              </a:rPr>
              <a:t>Quellen: u.a. KIM-Studie 2006, JIM 2006, jeweils Medienpädagogischer Forschungsverbund Südwest (Hrsg.)</a:t>
            </a:r>
          </a:p>
        </p:txBody>
      </p:sp>
    </p:spTree>
    <p:extLst>
      <p:ext uri="{BB962C8B-B14F-4D97-AF65-F5344CB8AC3E}">
        <p14:creationId xmlns:p14="http://schemas.microsoft.com/office/powerpoint/2010/main" val="1859923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Facebook Friends - andrewseg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feld 5"/>
          <p:cNvSpPr txBox="1">
            <a:spLocks noChangeArrowheads="1"/>
          </p:cNvSpPr>
          <p:nvPr/>
        </p:nvSpPr>
        <p:spPr bwMode="auto">
          <a:xfrm>
            <a:off x="-36513" y="6581775"/>
            <a:ext cx="348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Bildquelle:andrewsegawa.com</a:t>
            </a:r>
            <a:endParaRPr lang="de-DE" sz="1200"/>
          </a:p>
        </p:txBody>
      </p:sp>
      <p:sp>
        <p:nvSpPr>
          <p:cNvPr id="32772" name="Textfeld 5"/>
          <p:cNvSpPr txBox="1">
            <a:spLocks noChangeArrowheads="1"/>
          </p:cNvSpPr>
          <p:nvPr/>
        </p:nvSpPr>
        <p:spPr bwMode="auto">
          <a:xfrm>
            <a:off x="-34925" y="6591300"/>
            <a:ext cx="348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MU CompatilFact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Bildquelle:andrewsegawa.com</a:t>
            </a:r>
            <a:endParaRPr lang="de-DE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12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27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mtClean="0"/>
              <a:t>Inhaltsübersicht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dirty="0" smtClean="0"/>
              <a:t>Was bleibt?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Kommunikationsbedürfnisse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Informationsbedürfnisse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Unterhaltungsbedürfnisse</a:t>
            </a:r>
          </a:p>
        </p:txBody>
      </p:sp>
    </p:spTree>
    <p:extLst>
      <p:ext uri="{BB962C8B-B14F-4D97-AF65-F5344CB8AC3E}">
        <p14:creationId xmlns:p14="http://schemas.microsoft.com/office/powerpoint/2010/main" val="3454946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28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mtClean="0"/>
              <a:t>Inhaltsübersicht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dirty="0" smtClean="0"/>
              <a:t>Danke….</a:t>
            </a:r>
          </a:p>
          <a:p>
            <a:pPr marL="531813" indent="-531813" algn="ctr" eaLnBrk="1" hangingPunct="1">
              <a:tabLst>
                <a:tab pos="6951663" algn="l"/>
              </a:tabLst>
            </a:pPr>
            <a:endParaRPr lang="de-DE" sz="3600" b="1" dirty="0" smtClean="0"/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dirty="0" smtClean="0"/>
              <a:t>Kontakt</a:t>
            </a:r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dirty="0" err="1" smtClean="0"/>
              <a:t>facebook</a:t>
            </a: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370200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229B341-A873-43FB-A51B-AE07EE7DB982}" type="slidenum">
              <a:rPr lang="de-DE" sz="1400">
                <a:solidFill>
                  <a:srgbClr val="777777"/>
                </a:solidFill>
              </a:rPr>
              <a:pPr algn="r"/>
              <a:t>29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6323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B080A7-AC58-4D07-AF37-6ED0C74BF126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mtClean="0"/>
              <a:t>Inhaltsübersicht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smtClean="0"/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smtClean="0"/>
              <a:t>… oder für die älteren:</a:t>
            </a:r>
          </a:p>
          <a:p>
            <a:pPr marL="531813" indent="-531813" algn="ctr" eaLnBrk="1" hangingPunct="1">
              <a:tabLst>
                <a:tab pos="6951663" algn="l"/>
              </a:tabLst>
            </a:pPr>
            <a:endParaRPr lang="de-DE" sz="3600" b="1" smtClean="0"/>
          </a:p>
          <a:p>
            <a:pPr marL="531813" indent="-531813" algn="ctr" eaLnBrk="1" hangingPunct="1">
              <a:tabLst>
                <a:tab pos="6951663" algn="l"/>
              </a:tabLst>
            </a:pPr>
            <a:endParaRPr lang="de-DE" sz="3600" b="1" smtClean="0"/>
          </a:p>
          <a:p>
            <a:pPr marL="531813" indent="-531813" algn="ctr" eaLnBrk="1" hangingPunct="1">
              <a:tabLst>
                <a:tab pos="6951663" algn="l"/>
              </a:tabLst>
            </a:pPr>
            <a:r>
              <a:rPr lang="de-DE" sz="3600" b="1" smtClean="0">
                <a:hlinkClick r:id="rId2"/>
              </a:rPr>
              <a:t>brosius@ifkw.lmu.de</a:t>
            </a:r>
            <a:endParaRPr lang="de-DE" sz="3600" b="1" smtClean="0"/>
          </a:p>
          <a:p>
            <a:pPr marL="531813" indent="-531813" algn="ctr" eaLnBrk="1" hangingPunct="1">
              <a:tabLst>
                <a:tab pos="6951663" algn="l"/>
              </a:tabLst>
            </a:pPr>
            <a:endParaRPr lang="de-DE" sz="3600" b="1" smtClean="0"/>
          </a:p>
        </p:txBody>
      </p:sp>
    </p:spTree>
    <p:extLst>
      <p:ext uri="{BB962C8B-B14F-4D97-AF65-F5344CB8AC3E}">
        <p14:creationId xmlns:p14="http://schemas.microsoft.com/office/powerpoint/2010/main" val="549230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3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1. Faszination Internet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Alles beobachtbar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Alles gespeichert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sz="3600" b="1" dirty="0" smtClean="0"/>
              <a:t>Alles jederzeit von überall verfügbar</a:t>
            </a:r>
          </a:p>
        </p:txBody>
      </p:sp>
    </p:spTree>
    <p:extLst>
      <p:ext uri="{BB962C8B-B14F-4D97-AF65-F5344CB8AC3E}">
        <p14:creationId xmlns:p14="http://schemas.microsoft.com/office/powerpoint/2010/main" val="36244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268413"/>
            <a:ext cx="5329237" cy="503237"/>
          </a:xfrm>
        </p:spPr>
        <p:txBody>
          <a:bodyPr/>
          <a:lstStyle/>
          <a:p>
            <a:pPr marL="0" indent="0"/>
            <a:r>
              <a:rPr lang="de-DE" b="1" dirty="0" smtClean="0"/>
              <a:t>IVW Nutzerzahlen September 2011</a:t>
            </a:r>
          </a:p>
          <a:p>
            <a:pPr marL="0" indent="0"/>
            <a:endParaRPr lang="de-DE" b="1" dirty="0" smtClean="0"/>
          </a:p>
        </p:txBody>
      </p:sp>
      <p:graphicFrame>
        <p:nvGraphicFramePr>
          <p:cNvPr id="95235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755650" y="1773238"/>
          <a:ext cx="5761038" cy="4330700"/>
        </p:xfrm>
        <a:graphic>
          <a:graphicData uri="http://schemas.openxmlformats.org/drawingml/2006/table">
            <a:tbl>
              <a:tblPr/>
              <a:tblGrid>
                <a:gridCol w="1754188"/>
                <a:gridCol w="835025"/>
                <a:gridCol w="835025"/>
                <a:gridCol w="1041400"/>
                <a:gridCol w="12954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Angebot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C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Visits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C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PIs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C3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Anteil Inhalte an PIs gesamt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C3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Millionen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redaktionell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nutzergeneriert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9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T-Online </a:t>
                      </a: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Contentangebot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402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4.207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26,9%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1,1%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yahoo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1.031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33,1%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Bild.de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2.165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96,1%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MSN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98,9%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SPIEGEL ONLINE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97,0%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VZ-Netzwerke (</a:t>
                      </a: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schülerVZ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studiVZ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meinVZ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1.794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80,5%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ProSieben Online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25,7%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wer-kennt-wen.de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1.786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76,2%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mobile.de Der Automarkt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1.748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---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AOL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27,6%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CHIP Online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5,1%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RTL.de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74,7%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MyVideo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36,1%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62,8%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MySpace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85,8%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Lokalisten</a:t>
                      </a: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60,2%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99" name="Rectangle 101"/>
          <p:cNvSpPr>
            <a:spLocks noChangeArrowheads="1"/>
          </p:cNvSpPr>
          <p:nvPr/>
        </p:nvSpPr>
        <p:spPr bwMode="auto">
          <a:xfrm>
            <a:off x="6372225" y="6107113"/>
            <a:ext cx="2338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latin typeface="LMU CompatilFact" pitchFamily="2" charset="0"/>
              </a:rPr>
              <a:t>Quelle: http://www.ivwonline.de/</a:t>
            </a:r>
          </a:p>
        </p:txBody>
      </p:sp>
    </p:spTree>
    <p:extLst>
      <p:ext uri="{BB962C8B-B14F-4D97-AF65-F5344CB8AC3E}">
        <p14:creationId xmlns:p14="http://schemas.microsoft.com/office/powerpoint/2010/main" val="1508995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2_Kohorten_Zeitungslektü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84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1403350" y="1252538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iagramm" r:id="rId3" imgW="6096000" imgH="4064000" progId="MSGraph.Chart.8">
                  <p:embed followColorScheme="full"/>
                </p:oleObj>
              </mc:Choice>
              <mc:Fallback>
                <p:oleObj name="Diagramm" r:id="rId3" imgW="60960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52538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722938" y="1901825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>
                <a:latin typeface="Times New Roman" pitchFamily="18" charset="0"/>
              </a:rPr>
              <a:t>30-Jährige und älter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227763" y="3486150"/>
            <a:ext cx="1225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>
                <a:latin typeface="Times New Roman" pitchFamily="18" charset="0"/>
              </a:rPr>
              <a:t>14-29-Jährige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692275" y="5140325"/>
            <a:ext cx="5832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>
                <a:latin typeface="Times New Roman" pitchFamily="18" charset="0"/>
              </a:rPr>
              <a:t>Basis: Westdeutschland; Bevölkerung ab 14 Jahre; Angaben: Es haben am Tag vor dem Interview (‚gestern‘) eine Tageszeitung (reg. Abo-Tageszeitung, Bild, reg. Kaufzeitungen, überreg. Tageszeitung) gelesen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619250" y="5861050"/>
            <a:ext cx="561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Times New Roman" pitchFamily="18" charset="0"/>
              </a:rPr>
              <a:t>Quelle: Allensbacher Markt- und Werbeträger-Analyse AWA </a:t>
            </a:r>
            <a:r>
              <a:rPr lang="de-DE" sz="1400" dirty="0" smtClean="0">
                <a:latin typeface="Times New Roman" pitchFamily="18" charset="0"/>
              </a:rPr>
              <a:t>1980-2009</a:t>
            </a:r>
            <a:endParaRPr lang="de-DE" sz="1400" dirty="0">
              <a:latin typeface="Times New Roman" pitchFamily="18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908175" y="12525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>
                <a:latin typeface="Times New Roman" pitchFamily="18" charset="0"/>
              </a:rPr>
              <a:t>%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2301875" y="333375"/>
            <a:ext cx="6842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1">
                <a:latin typeface="Times New Roman" pitchFamily="18" charset="0"/>
              </a:rPr>
              <a:t>Entwicklung der Reichweiten bei </a:t>
            </a:r>
            <a:br>
              <a:rPr lang="de-DE" sz="1400" b="1">
                <a:latin typeface="Times New Roman" pitchFamily="18" charset="0"/>
              </a:rPr>
            </a:br>
            <a:r>
              <a:rPr lang="de-DE" sz="1400" b="1">
                <a:latin typeface="Times New Roman" pitchFamily="18" charset="0"/>
              </a:rPr>
              <a:t>Tageszeitungen von 1980 bis 2008</a:t>
            </a:r>
          </a:p>
        </p:txBody>
      </p:sp>
    </p:spTree>
    <p:extLst>
      <p:ext uri="{BB962C8B-B14F-4D97-AF65-F5344CB8AC3E}">
        <p14:creationId xmlns:p14="http://schemas.microsoft.com/office/powerpoint/2010/main" val="40284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12875"/>
            <a:ext cx="7488237" cy="503238"/>
          </a:xfrm>
        </p:spPr>
        <p:txBody>
          <a:bodyPr/>
          <a:lstStyle/>
          <a:p>
            <a:pPr marL="0" indent="0"/>
            <a:r>
              <a:rPr lang="de-DE" b="1" smtClean="0"/>
              <a:t>Entwicklung der Nutzung bei 14-19jährigen</a:t>
            </a:r>
          </a:p>
          <a:p>
            <a:pPr marL="0" indent="0"/>
            <a:endParaRPr lang="de-DE" b="1" smtClean="0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84213" y="5651500"/>
            <a:ext cx="82089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1200" dirty="0">
                <a:latin typeface="LMU CompatilFact" pitchFamily="2" charset="0"/>
              </a:rPr>
              <a:t>Angaben in Prozent, *Nutzer mit eigenem Profil</a:t>
            </a:r>
          </a:p>
          <a:p>
            <a:pPr eaLnBrk="0" hangingPunct="0"/>
            <a:r>
              <a:rPr lang="de-DE" sz="1200" dirty="0">
                <a:latin typeface="LMU CompatilFact" pitchFamily="2" charset="0"/>
              </a:rPr>
              <a:t>Basis: Onlinenutzer zwischen 14 und 19 Jahren in Deutschland (n= mind. 118) </a:t>
            </a:r>
          </a:p>
          <a:p>
            <a:pPr eaLnBrk="0" hangingPunct="0"/>
            <a:r>
              <a:rPr lang="de-DE" sz="1200" dirty="0">
                <a:latin typeface="LMU CompatilFact" pitchFamily="2" charset="0"/>
              </a:rPr>
              <a:t>Quelle: ARD/ZDF-Onlinestudie 2009 http://www.ard-zdf-onlinestudie.de</a:t>
            </a:r>
          </a:p>
        </p:txBody>
      </p:sp>
      <p:graphicFrame>
        <p:nvGraphicFramePr>
          <p:cNvPr id="99332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69334212"/>
              </p:ext>
            </p:extLst>
          </p:nvPr>
        </p:nvGraphicFramePr>
        <p:xfrm>
          <a:off x="611560" y="2019224"/>
          <a:ext cx="7845138" cy="3632276"/>
        </p:xfrm>
        <a:graphic>
          <a:graphicData uri="http://schemas.openxmlformats.org/drawingml/2006/table">
            <a:tbl>
              <a:tblPr/>
              <a:tblGrid>
                <a:gridCol w="2477096"/>
                <a:gridCol w="1008390"/>
                <a:gridCol w="892484"/>
                <a:gridCol w="625793"/>
                <a:gridCol w="892483"/>
                <a:gridCol w="973618"/>
                <a:gridCol w="975274"/>
              </a:tblGrid>
              <a:tr h="518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gelegentlich </a:t>
                      </a:r>
                      <a:b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(zumindest selten) 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regelmäßig</a:t>
                      </a:r>
                      <a:b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(zumindest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wöchtentlich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) 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72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Wikipedia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82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94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Videoportale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49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79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private Netzwerke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68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54*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69*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2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Fotosammlungen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38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berufliche Netzwerke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3*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2*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Weblogs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4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 Lesezeichensammlungen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9050" cap="flat" cmpd="sng" algn="ctr">
                      <a:solidFill>
                        <a:srgbClr val="006C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C3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302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29027" name="Picture 3" descr="C:\Lokale Einstellungen\Temp\c5-modell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5508625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Rectangle 2"/>
          <p:cNvSpPr>
            <a:spLocks noChangeArrowheads="1"/>
          </p:cNvSpPr>
          <p:nvPr/>
        </p:nvSpPr>
        <p:spPr bwMode="auto">
          <a:xfrm>
            <a:off x="2268538" y="404813"/>
            <a:ext cx="3941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sz="1400" b="1">
                <a:solidFill>
                  <a:srgbClr val="006C30"/>
                </a:solidFill>
              </a:rPr>
              <a:t>Makrotrends und Folgen der 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299133619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13585" r="7927" b="7726"/>
          <a:stretch>
            <a:fillRect/>
          </a:stretch>
        </p:blipFill>
        <p:spPr bwMode="auto">
          <a:xfrm>
            <a:off x="971550" y="1101725"/>
            <a:ext cx="7704138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39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4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2. Muster und Formen der Kommunikation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6244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124082" cy="249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9552" y="4725144"/>
            <a:ext cx="63367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C30"/>
              </a:buClr>
              <a:buFont typeface="Arial" pitchFamily="34" charset="0"/>
              <a:buChar char="•"/>
            </a:pPr>
            <a:r>
              <a:rPr lang="de-DE" sz="1600" dirty="0" smtClean="0"/>
              <a:t>Email bleibt wichtigste Kommunikationsform im Netz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8021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683568" y="2060848"/>
            <a:ext cx="6408712" cy="3081369"/>
            <a:chOff x="467544" y="2060848"/>
            <a:chExt cx="6408712" cy="308136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060848"/>
              <a:ext cx="6408712" cy="3081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eck 3"/>
            <p:cNvSpPr/>
            <p:nvPr/>
          </p:nvSpPr>
          <p:spPr bwMode="auto">
            <a:xfrm>
              <a:off x="539552" y="3212976"/>
              <a:ext cx="3816424" cy="144016"/>
            </a:xfrm>
            <a:prstGeom prst="rect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cs typeface="Arial" charset="0"/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39552" y="3532004"/>
              <a:ext cx="3816424" cy="144016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cs typeface="Arial" charset="0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83568" y="530120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C30"/>
              </a:buClr>
              <a:buFont typeface="Arial" pitchFamily="34" charset="0"/>
              <a:buChar char="•"/>
            </a:pPr>
            <a:r>
              <a:rPr lang="de-DE" sz="1600" dirty="0" smtClean="0"/>
              <a:t>Nutzung privater Netzwerke steigt konstant</a:t>
            </a:r>
          </a:p>
          <a:p>
            <a:pPr marL="285750" indent="-285750">
              <a:lnSpc>
                <a:spcPct val="150000"/>
              </a:lnSpc>
              <a:buClr>
                <a:srgbClr val="006C30"/>
              </a:buClr>
              <a:buFont typeface="Arial" pitchFamily="34" charset="0"/>
              <a:buChar char="•"/>
            </a:pPr>
            <a:r>
              <a:rPr lang="de-DE" sz="1600" dirty="0" smtClean="0"/>
              <a:t>Nutzung beruflicher Netzwerke gering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56492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0" y="2132856"/>
            <a:ext cx="780073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4636259" y="3374099"/>
            <a:ext cx="969367" cy="191168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270190" y="3758044"/>
            <a:ext cx="944763" cy="191168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36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6774"/>
            <a:ext cx="5400600" cy="45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115616" y="1963326"/>
            <a:ext cx="2376264" cy="1152128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3608" y="5749293"/>
            <a:ext cx="63367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C30"/>
              </a:buClr>
              <a:buFont typeface="Arial" pitchFamily="34" charset="0"/>
              <a:buChar char="•"/>
            </a:pPr>
            <a:r>
              <a:rPr lang="de-DE" sz="1600" dirty="0" smtClean="0"/>
              <a:t>Pflege privater Kontakte als häufigste Nutzungsmotivation</a:t>
            </a:r>
          </a:p>
        </p:txBody>
      </p:sp>
    </p:spTree>
    <p:extLst>
      <p:ext uri="{BB962C8B-B14F-4D97-AF65-F5344CB8AC3E}">
        <p14:creationId xmlns:p14="http://schemas.microsoft.com/office/powerpoint/2010/main" val="2938194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3"/>
          <p:cNvSpPr txBox="1">
            <a:spLocks noGrp="1"/>
          </p:cNvSpPr>
          <p:nvPr/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C07755F-0834-4C0C-A07B-5FDF23BD5162}" type="slidenum">
              <a:rPr lang="de-DE" sz="1400">
                <a:solidFill>
                  <a:srgbClr val="777777"/>
                </a:solidFill>
              </a:rPr>
              <a:pPr algn="r"/>
              <a:t>9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299" name="Datumsplatzhalter 4"/>
          <p:cNvSpPr txBox="1">
            <a:spLocks noGrp="1"/>
          </p:cNvSpPr>
          <p:nvPr/>
        </p:nvSpPr>
        <p:spPr bwMode="auto">
          <a:xfrm>
            <a:off x="122238" y="6477000"/>
            <a:ext cx="208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0EA46D-DD86-44B1-BD81-56A6695DFC3C}" type="datetime1">
              <a:rPr lang="de-DE" sz="1400">
                <a:solidFill>
                  <a:srgbClr val="777777"/>
                </a:solidFill>
              </a:rPr>
              <a:pPr/>
              <a:t>11.10.2012</a:t>
            </a:fld>
            <a:endParaRPr lang="de-DE" sz="1400">
              <a:solidFill>
                <a:srgbClr val="777777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038" y="657225"/>
            <a:ext cx="3941762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1813" indent="-531813" eaLnBrk="1" hangingPunct="1">
              <a:spcBef>
                <a:spcPct val="40000"/>
              </a:spcBef>
              <a:tabLst>
                <a:tab pos="6951663" algn="l"/>
              </a:tabLst>
            </a:pPr>
            <a:endParaRPr lang="de-DE" b="1" dirty="0" smtClean="0"/>
          </a:p>
          <a:p>
            <a:pPr marL="0" indent="0" eaLnBrk="1" hangingPunct="1">
              <a:tabLst>
                <a:tab pos="6951663" algn="l"/>
              </a:tabLst>
            </a:pPr>
            <a:r>
              <a:rPr lang="de-DE" sz="3600" b="1" dirty="0" smtClean="0"/>
              <a:t>2.1. Form und Inhalt der Kommunikation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Kurze Nachrichten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SNS statt Telefon oder email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Gruppe statt Dyade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Verlautbarung statt Bezug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Selbstpräsentation</a:t>
            </a:r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r>
              <a:rPr lang="de-DE" b="1" dirty="0" smtClean="0"/>
              <a:t>Visuelles Material stärker präsent</a:t>
            </a:r>
          </a:p>
          <a:p>
            <a:pPr marL="0" indent="0" eaLnBrk="1" hangingPunct="1">
              <a:tabLst>
                <a:tab pos="6951663" algn="l"/>
              </a:tabLst>
            </a:pPr>
            <a:endParaRPr lang="de-DE" sz="3600" b="1" dirty="0" smtClean="0"/>
          </a:p>
          <a:p>
            <a:pPr marL="571500" indent="-571500" eaLnBrk="1" hangingPunct="1">
              <a:buFont typeface="Arial" pitchFamily="34" charset="0"/>
              <a:buChar char="•"/>
              <a:tabLst>
                <a:tab pos="6951663" algn="l"/>
              </a:tabLst>
            </a:pPr>
            <a:endParaRPr 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261553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lmu_aktuell">
  <a:themeElements>
    <a:clrScheme name="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CC00"/>
      </a:accent1>
      <a:accent2>
        <a:srgbClr val="FF990F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8A0C"/>
      </a:accent6>
      <a:hlink>
        <a:srgbClr val="009900"/>
      </a:hlink>
      <a:folHlink>
        <a:srgbClr val="99CC0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  <a:cs typeface="Arial" charset="0"/>
          </a:defRPr>
        </a:defPPr>
      </a:lstStyle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Constructing Social Reality_120920</Template>
  <TotalTime>0</TotalTime>
  <Words>986</Words>
  <Application>Microsoft Office PowerPoint</Application>
  <PresentationFormat>Bildschirmpräsentation (4:3)</PresentationFormat>
  <Paragraphs>414</Paragraphs>
  <Slides>35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7" baseType="lpstr">
      <vt:lpstr>Praesentation_lmu_aktuell</vt:lpstr>
      <vt:lpstr>Diagramm</vt:lpstr>
      <vt:lpstr>Netzfunktionen – Netzgenerationen  Kommunikationsverhalten im Netz: Was bleibt, was ändert sich? </vt:lpstr>
      <vt:lpstr>Inhaltsübersicht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Interpersonale Kommunikation und Massenkommunikation</vt:lpstr>
      <vt:lpstr>Interpersonal-öffentliche Kommunikation und individualisierte MK</vt:lpstr>
      <vt:lpstr>PowerPoint-Präsentation</vt:lpstr>
      <vt:lpstr>Medienansatz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Entwicklung der Fernseh- und Internetnutzung</vt:lpstr>
      <vt:lpstr>PowerPoint-Präsentation</vt:lpstr>
      <vt:lpstr>PowerPoint-Präsentation</vt:lpstr>
      <vt:lpstr>Kommunikation der “NetKids”</vt:lpstr>
      <vt:lpstr>Communication Behavior of the “NetKids“ </vt:lpstr>
      <vt:lpstr>PowerPoint-Präsentation</vt:lpstr>
      <vt:lpstr>Inhaltsübersicht</vt:lpstr>
      <vt:lpstr>Inhaltsübersicht</vt:lpstr>
      <vt:lpstr>Inhaltsübersicht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Peter</dc:creator>
  <cp:lastModifiedBy>Muenchner Kreis Office</cp:lastModifiedBy>
  <cp:revision>25</cp:revision>
  <dcterms:created xsi:type="dcterms:W3CDTF">2012-10-02T13:03:31Z</dcterms:created>
  <dcterms:modified xsi:type="dcterms:W3CDTF">2012-10-11T07:01:25Z</dcterms:modified>
</cp:coreProperties>
</file>