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1" r:id="rId2"/>
    <p:sldId id="448" r:id="rId3"/>
    <p:sldId id="434" r:id="rId4"/>
    <p:sldId id="492" r:id="rId5"/>
    <p:sldId id="491" r:id="rId6"/>
    <p:sldId id="493" r:id="rId7"/>
    <p:sldId id="495" r:id="rId8"/>
    <p:sldId id="496" r:id="rId9"/>
    <p:sldId id="501" r:id="rId10"/>
    <p:sldId id="498" r:id="rId11"/>
    <p:sldId id="504" r:id="rId12"/>
    <p:sldId id="499" r:id="rId13"/>
    <p:sldId id="500" r:id="rId14"/>
    <p:sldId id="497" r:id="rId15"/>
    <p:sldId id="505" r:id="rId16"/>
    <p:sldId id="494" r:id="rId17"/>
    <p:sldId id="503" r:id="rId18"/>
    <p:sldId id="502" r:id="rId19"/>
  </p:sldIdLst>
  <p:sldSz cx="9144000" cy="6858000" type="screen4x3"/>
  <p:notesSz cx="6794500" cy="99822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2930E"/>
    <a:srgbClr val="0DB329"/>
    <a:srgbClr val="FF9B9B"/>
    <a:srgbClr val="FF5050"/>
    <a:srgbClr val="FF6969"/>
    <a:srgbClr val="FF3333"/>
    <a:srgbClr val="CF7C01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161" autoAdjust="0"/>
  </p:normalViewPr>
  <p:slideViewPr>
    <p:cSldViewPr snapToObjects="1">
      <p:cViewPr varScale="1">
        <p:scale>
          <a:sx n="70" d="100"/>
          <a:sy n="70" d="100"/>
        </p:scale>
        <p:origin x="-522" y="-90"/>
      </p:cViewPr>
      <p:guideLst>
        <p:guide orient="horz" pos="1933"/>
        <p:guide pos="2154"/>
      </p:guideLst>
    </p:cSldViewPr>
  </p:slideViewPr>
  <p:outlineViewPr>
    <p:cViewPr>
      <p:scale>
        <a:sx n="33" d="100"/>
        <a:sy n="33" d="100"/>
      </p:scale>
      <p:origin x="0" y="3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3324" y="-84"/>
      </p:cViewPr>
      <p:guideLst>
        <p:guide orient="horz" pos="3144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BC2E63D-F911-4F38-8AAB-57EE60E55D22}" type="datetimeFigureOut">
              <a:rPr lang="de-DE"/>
              <a:pPr>
                <a:defRPr/>
              </a:pPr>
              <a:t>11.05.2011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52A53B7-136E-42E2-9147-26821CF3F5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E1E9102-376E-4803-A37F-F847D02DC990}" type="datetimeFigureOut">
              <a:rPr lang="de-DE"/>
              <a:pPr>
                <a:defRPr/>
              </a:pPr>
              <a:t>11.05.2011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6" tIns="47968" rIns="95936" bIns="47968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5936" tIns="47968" rIns="95936" bIns="47968" rtlCol="0"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5936" tIns="47968" rIns="95936" bIns="47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6E7C671-1E49-4237-B0E1-A6F638EDC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ECC56E-EA26-4FBB-B2CB-90CF1A687D96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DF090-770C-48E2-BF36-DB1FF2AA436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F272F3-C173-41AE-8FC0-72533F8B7BEE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7AD4D-258F-4C00-9E9A-FF4741EBE17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28904" y="1196752"/>
            <a:ext cx="5829296" cy="1800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28904" y="2996952"/>
            <a:ext cx="5829296" cy="2592288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20000" cy="4284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1196752"/>
            <a:ext cx="8064000" cy="43200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820000" cy="428604"/>
          </a:xfrm>
        </p:spPr>
        <p:txBody>
          <a:bodyPr/>
          <a:lstStyle>
            <a:lvl1pPr algn="ctr"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980728"/>
            <a:ext cx="8064000" cy="4680055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buFont typeface="Arial" pitchFamily="34" charset="0"/>
              <a:buChar char="•"/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820000" cy="428604"/>
          </a:xfrm>
        </p:spPr>
        <p:txBody>
          <a:bodyPr/>
          <a:lstStyle>
            <a:lvl1pPr algn="ctr">
              <a:defRPr b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484784"/>
            <a:ext cx="3888000" cy="41764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buFont typeface="Arial" pitchFamily="34" charset="0"/>
              <a:buChar char="•"/>
              <a:defRPr sz="1600">
                <a:latin typeface="Calibri" pitchFamily="34" charset="0"/>
                <a:cs typeface="Calibri" pitchFamily="34" charset="0"/>
              </a:defRPr>
            </a:lvl1pPr>
            <a:lvl2pPr>
              <a:defRPr sz="16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40000" y="764704"/>
            <a:ext cx="8064000" cy="432000"/>
          </a:xfrm>
          <a:noFill/>
        </p:spPr>
        <p:txBody>
          <a:bodyPr/>
          <a:lstStyle>
            <a:lvl1pPr>
              <a:buNone/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4716000" y="1484784"/>
            <a:ext cx="3888000" cy="41764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latin typeface="Calibri" pitchFamily="34" charset="0"/>
                <a:cs typeface="Calibri" pitchFamily="34" charset="0"/>
              </a:defRPr>
            </a:lvl1pPr>
            <a:lvl2pPr>
              <a:lnSpc>
                <a:spcPct val="120000"/>
              </a:lnSpc>
              <a:defRPr sz="1400">
                <a:latin typeface="Calibri" pitchFamily="34" charset="0"/>
                <a:cs typeface="Calibri" pitchFamily="34" charset="0"/>
              </a:defRPr>
            </a:lvl2pPr>
            <a:lvl3pPr>
              <a:lnSpc>
                <a:spcPct val="120000"/>
              </a:lnSpc>
              <a:defRPr sz="1400">
                <a:latin typeface="Calibri" pitchFamily="34" charset="0"/>
                <a:cs typeface="Calibri" pitchFamily="34" charset="0"/>
              </a:defRPr>
            </a:lvl3pPr>
            <a:lvl4pPr>
              <a:lnSpc>
                <a:spcPct val="120000"/>
              </a:lnSpc>
              <a:defRPr sz="1400">
                <a:latin typeface="Calibri" pitchFamily="34" charset="0"/>
                <a:cs typeface="Calibri" pitchFamily="34" charset="0"/>
              </a:defRPr>
            </a:lvl4pPr>
            <a:lvl5pPr>
              <a:lnSpc>
                <a:spcPct val="120000"/>
              </a:lnSpc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539750" y="6354763"/>
            <a:ext cx="1042988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385B3EC5-8B9B-40BE-B719-6A25A2F0EBBF}" type="datetime1">
              <a:rPr lang="de-DE"/>
              <a:pPr>
                <a:defRPr/>
              </a:pPr>
              <a:t>11.05.2011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539750" y="6538913"/>
            <a:ext cx="6985000" cy="18097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Stefan Geiss: </a:t>
            </a:r>
            <a:r>
              <a:rPr lang="de-DE" b="1"/>
              <a:t>Befragung</a:t>
            </a:r>
            <a:r>
              <a:rPr lang="de-DE"/>
              <a:t>, SS 2011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1606550" y="6354763"/>
            <a:ext cx="1066800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E51B34E0-1C36-4B1F-9A31-2A1F1A143D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itel und Inh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820000" cy="428604"/>
          </a:xfrm>
        </p:spPr>
        <p:txBody>
          <a:bodyPr/>
          <a:lstStyle>
            <a:lvl1pPr algn="ctr">
              <a:defRPr b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484784"/>
            <a:ext cx="3888000" cy="41760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lnSpc>
                <a:spcPct val="120000"/>
              </a:lnSpc>
              <a:buFont typeface="Arial" pitchFamily="34" charset="0"/>
              <a:buChar char="•"/>
              <a:defRPr sz="1600">
                <a:latin typeface="Calibri" pitchFamily="34" charset="0"/>
                <a:cs typeface="Calibri" pitchFamily="34" charset="0"/>
              </a:defRPr>
            </a:lvl1pPr>
            <a:lvl2pPr>
              <a:defRPr sz="16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40000" y="764704"/>
            <a:ext cx="8064000" cy="432000"/>
          </a:xfrm>
          <a:noFill/>
        </p:spPr>
        <p:txBody>
          <a:bodyPr/>
          <a:lstStyle>
            <a:lvl1pPr>
              <a:buNone/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716000" y="1484784"/>
            <a:ext cx="3888000" cy="4176000"/>
          </a:xfrm>
          <a:solidFill>
            <a:schemeClr val="bg1">
              <a:alpha val="60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539750" y="6354763"/>
            <a:ext cx="1042988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1505975-D398-4FEA-AE8E-8DC84137B76B}" type="datetime1">
              <a:rPr lang="de-DE"/>
              <a:pPr>
                <a:defRPr/>
              </a:pPr>
              <a:t>11.05.2011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539750" y="6538913"/>
            <a:ext cx="6624638" cy="18097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Stefan Geiss: </a:t>
            </a:r>
            <a:r>
              <a:rPr lang="de-DE" b="1"/>
              <a:t>Befragung</a:t>
            </a:r>
            <a:r>
              <a:rPr lang="de-DE"/>
              <a:t>, SS 2011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1606550" y="6354763"/>
            <a:ext cx="1066800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10AD3F0E-32E1-470E-87BD-151218BE7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820000" cy="428604"/>
          </a:xfrm>
        </p:spPr>
        <p:txBody>
          <a:bodyPr/>
          <a:lstStyle>
            <a:lvl1pPr algn="ctr">
              <a:defRPr b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40000" y="764704"/>
            <a:ext cx="8064000" cy="432000"/>
          </a:xfrm>
          <a:noFill/>
        </p:spPr>
        <p:txBody>
          <a:bodyPr/>
          <a:lstStyle>
            <a:lvl1pPr>
              <a:buNone/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540000" y="1484784"/>
            <a:ext cx="3888000" cy="4176000"/>
          </a:xfrm>
        </p:spPr>
        <p:txBody>
          <a:bodyPr rtlCol="0">
            <a:normAutofit/>
          </a:bodyPr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6000" y="1484784"/>
            <a:ext cx="3888000" cy="41760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buFont typeface="Arial" pitchFamily="34" charset="0"/>
              <a:buChar char="•"/>
              <a:defRPr sz="1600">
                <a:latin typeface="Calibri" pitchFamily="34" charset="0"/>
                <a:cs typeface="Calibri" pitchFamily="34" charset="0"/>
              </a:defRPr>
            </a:lvl1pPr>
            <a:lvl2pPr>
              <a:defRPr sz="16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5"/>
          </p:nvPr>
        </p:nvSpPr>
        <p:spPr>
          <a:xfrm>
            <a:off x="539750" y="6354763"/>
            <a:ext cx="1042988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E1AA15E0-7F96-47CE-8656-AB9BA9E6CFAF}" type="datetime1">
              <a:rPr lang="de-DE"/>
              <a:pPr>
                <a:defRPr/>
              </a:pPr>
              <a:t>11.05.2011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539750" y="6538913"/>
            <a:ext cx="6985000" cy="18097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Stefan Geiss: </a:t>
            </a:r>
            <a:r>
              <a:rPr lang="de-DE" b="1"/>
              <a:t>Befragung</a:t>
            </a:r>
            <a:r>
              <a:rPr lang="de-DE"/>
              <a:t>, SS 2011</a:t>
            </a: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1606550" y="6354763"/>
            <a:ext cx="1066800" cy="182562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8815E39-A77D-42B1-877C-075B6FE09B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836712"/>
            <a:ext cx="8064500" cy="4319588"/>
          </a:xfrm>
          <a:noFill/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750" y="6354763"/>
            <a:ext cx="1042988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39750" y="6538913"/>
            <a:ext cx="698500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82738" y="6448425"/>
            <a:ext cx="1066800" cy="182563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1B1C5CF-6860-4BA2-9B9A-8FF67057738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Bild 23" descr="JGU-Logo_farbe.wm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5435600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0"/>
            <a:ext cx="8820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39750" y="1196975"/>
            <a:ext cx="8064500" cy="431958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3" r:id="rId3"/>
    <p:sldLayoutId id="2147483656" r:id="rId4"/>
    <p:sldLayoutId id="2147483657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765175"/>
            <a:ext cx="6481762" cy="2395538"/>
          </a:xfrm>
        </p:spPr>
        <p:txBody>
          <a:bodyPr/>
          <a:lstStyle/>
          <a:p>
            <a:pPr algn="r"/>
            <a:r>
              <a:rPr lang="de-DE" smtClean="0"/>
              <a:t>New TV – Fernsehlandschaften 2015:</a:t>
            </a:r>
            <a:br>
              <a:rPr lang="de-DE" smtClean="0"/>
            </a:br>
            <a:r>
              <a:rPr lang="de-DE" sz="4000" smtClean="0">
                <a:solidFill>
                  <a:srgbClr val="C00000"/>
                </a:solidFill>
              </a:rPr>
              <a:t>Bleibt Fernsehen Fernsehen?</a:t>
            </a:r>
            <a:br>
              <a:rPr lang="de-DE" sz="4000" smtClean="0">
                <a:solidFill>
                  <a:srgbClr val="C00000"/>
                </a:solidFill>
              </a:rPr>
            </a:br>
            <a:endParaRPr lang="de-DE" sz="3200" smtClean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449513" y="3724275"/>
            <a:ext cx="6010275" cy="85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buClr>
                <a:srgbClr val="C00000"/>
              </a:buClr>
              <a:defRPr/>
            </a:pPr>
            <a:r>
              <a:rPr lang="de-DE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Prof. Dr. Birgit Stark</a:t>
            </a:r>
          </a:p>
          <a:p>
            <a:pPr algn="r">
              <a:buClr>
                <a:srgbClr val="C00000"/>
              </a:buClr>
              <a:defRPr/>
            </a:pPr>
            <a:r>
              <a:rPr lang="de-DE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Institut für Publizistik, JGU</a:t>
            </a:r>
          </a:p>
          <a:p>
            <a:pPr algn="r">
              <a:buClr>
                <a:srgbClr val="C00000"/>
              </a:buClr>
              <a:defRPr/>
            </a:pPr>
            <a:endParaRPr lang="de-DE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buClr>
                <a:srgbClr val="C00000"/>
              </a:buClr>
              <a:defRPr/>
            </a:pPr>
            <a:r>
              <a:rPr lang="de-DE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München, 11. Mai 2011</a:t>
            </a:r>
            <a:endParaRPr lang="de-DE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7" name="Picture 13" descr="fernseher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722688"/>
            <a:ext cx="3240088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Nutzungsmotivation Fernsehen  2010</a:t>
            </a:r>
          </a:p>
        </p:txBody>
      </p:sp>
      <p:graphicFrame>
        <p:nvGraphicFramePr>
          <p:cNvPr id="24578" name="Inhaltsplatzhalter 6"/>
          <p:cNvGraphicFramePr>
            <a:graphicFrameLocks noGrp="1"/>
          </p:cNvGraphicFramePr>
          <p:nvPr>
            <p:ph idx="1"/>
          </p:nvPr>
        </p:nvGraphicFramePr>
        <p:xfrm>
          <a:off x="539750" y="908050"/>
          <a:ext cx="8280400" cy="4608513"/>
        </p:xfrm>
        <a:graphic>
          <a:graphicData uri="http://schemas.openxmlformats.org/presentationml/2006/ole">
            <p:oleObj spid="_x0000_s24578" r:id="rId3" imgW="8279086" imgH="4608975" progId="Excel.Chart.8">
              <p:embed/>
            </p:oleObj>
          </a:graphicData>
        </a:graphic>
      </p:graphicFrame>
      <p:sp>
        <p:nvSpPr>
          <p:cNvPr id="24579" name="Textfeld 7"/>
          <p:cNvSpPr txBox="1">
            <a:spLocks noChangeArrowheads="1"/>
          </p:cNvSpPr>
          <p:nvPr/>
        </p:nvSpPr>
        <p:spPr bwMode="auto">
          <a:xfrm>
            <a:off x="323850" y="549275"/>
            <a:ext cx="5256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34" charset="0"/>
              </a:rPr>
              <a:t>„trifft voll und ganz/weitgehend zu…“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24580" name="Textfeld 8"/>
          <p:cNvSpPr txBox="1">
            <a:spLocks noChangeArrowheads="1"/>
          </p:cNvSpPr>
          <p:nvPr/>
        </p:nvSpPr>
        <p:spPr bwMode="auto">
          <a:xfrm>
            <a:off x="179388" y="5949950"/>
            <a:ext cx="64801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Quelle: Langzeitstudie Massenkommunikation 2010, BRD Gesamt</a:t>
            </a:r>
          </a:p>
        </p:txBody>
      </p:sp>
      <p:sp>
        <p:nvSpPr>
          <p:cNvPr id="24581" name="Textfeld 2"/>
          <p:cNvSpPr txBox="1">
            <a:spLocks noChangeArrowheads="1"/>
          </p:cNvSpPr>
          <p:nvPr/>
        </p:nvSpPr>
        <p:spPr bwMode="auto">
          <a:xfrm>
            <a:off x="6300788" y="5491163"/>
            <a:ext cx="2374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/>
              <a:t>Angaben in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6"/>
          <p:cNvSpPr>
            <a:spLocks noGrp="1"/>
          </p:cNvSpPr>
          <p:nvPr>
            <p:ph type="title"/>
          </p:nvPr>
        </p:nvSpPr>
        <p:spPr>
          <a:xfrm>
            <a:off x="179388" y="0"/>
            <a:ext cx="8820150" cy="428625"/>
          </a:xfrm>
        </p:spPr>
        <p:txBody>
          <a:bodyPr/>
          <a:lstStyle/>
          <a:p>
            <a:pPr algn="l"/>
            <a:r>
              <a:rPr lang="de-DE" b="1" smtClean="0"/>
              <a:t>Zentrale Fernseh-Nutzungsmotive</a:t>
            </a:r>
          </a:p>
        </p:txBody>
      </p:sp>
      <p:graphicFrame>
        <p:nvGraphicFramePr>
          <p:cNvPr id="25602" name="Inhaltsplatzhalter 10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5040313" cy="5322888"/>
        </p:xfrm>
        <a:graphic>
          <a:graphicData uri="http://schemas.openxmlformats.org/presentationml/2006/ole">
            <p:oleObj spid="_x0000_s25602" r:id="rId3" imgW="5041829" imgH="5328366" progId="Excel.Chart.8">
              <p:embed/>
            </p:oleObj>
          </a:graphicData>
        </a:graphic>
      </p:graphicFrame>
      <p:graphicFrame>
        <p:nvGraphicFramePr>
          <p:cNvPr id="25603" name="Inhaltsplatzhalter 13"/>
          <p:cNvGraphicFramePr>
            <a:graphicFrameLocks noGrp="1"/>
          </p:cNvGraphicFramePr>
          <p:nvPr>
            <p:ph sz="quarter" idx="14"/>
          </p:nvPr>
        </p:nvGraphicFramePr>
        <p:xfrm>
          <a:off x="4556125" y="1400175"/>
          <a:ext cx="4768850" cy="4687888"/>
        </p:xfrm>
        <a:graphic>
          <a:graphicData uri="http://schemas.openxmlformats.org/presentationml/2006/ole">
            <p:oleObj spid="_x0000_s25603" r:id="rId4" imgW="4773582" imgH="4688230" progId="Excel.Chart.8">
              <p:embed/>
            </p:oleObj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692275" y="1230313"/>
            <a:ext cx="3063875" cy="4000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b="1" dirty="0"/>
              <a:t>Gesamtbevölkerung</a:t>
            </a:r>
            <a:endParaRPr lang="de-DE" sz="20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618163" y="1168400"/>
            <a:ext cx="2805112" cy="4619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 pitchFamily="34" charset="0"/>
                <a:cs typeface="Calibri" pitchFamily="34" charset="0"/>
              </a:rPr>
              <a:t>14 bis 29-Jährige</a:t>
            </a:r>
            <a:endParaRPr lang="de-DE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6" name="Textfeld 15"/>
          <p:cNvSpPr txBox="1">
            <a:spLocks noChangeArrowheads="1"/>
          </p:cNvSpPr>
          <p:nvPr/>
        </p:nvSpPr>
        <p:spPr bwMode="auto">
          <a:xfrm>
            <a:off x="539750" y="6308725"/>
            <a:ext cx="6480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Quelle: Langzeitstudie Massenkommunikation 2010, BRD Gesamt</a:t>
            </a:r>
          </a:p>
        </p:txBody>
      </p:sp>
      <p:sp>
        <p:nvSpPr>
          <p:cNvPr id="25607" name="Textfeld 1"/>
          <p:cNvSpPr txBox="1">
            <a:spLocks noChangeArrowheads="1"/>
          </p:cNvSpPr>
          <p:nvPr/>
        </p:nvSpPr>
        <p:spPr bwMode="auto">
          <a:xfrm>
            <a:off x="3422650" y="5986463"/>
            <a:ext cx="1979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Angaben in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Nutzungsmotivation: „trifft am ehesten zu auf…“ </a:t>
            </a:r>
          </a:p>
        </p:txBody>
      </p:sp>
      <p:graphicFrame>
        <p:nvGraphicFramePr>
          <p:cNvPr id="26626" name="Inhaltsplatzhalter 6"/>
          <p:cNvGraphicFramePr>
            <a:graphicFrameLocks noGrp="1"/>
          </p:cNvGraphicFramePr>
          <p:nvPr>
            <p:ph idx="1"/>
          </p:nvPr>
        </p:nvGraphicFramePr>
        <p:xfrm>
          <a:off x="539750" y="836613"/>
          <a:ext cx="8064500" cy="4319587"/>
        </p:xfrm>
        <a:graphic>
          <a:graphicData uri="http://schemas.openxmlformats.org/presentationml/2006/ole">
            <p:oleObj spid="_x0000_s26626" r:id="rId3" imgW="8059610" imgH="4322439" progId="Excel.Chart.8">
              <p:embed/>
            </p:oleObj>
          </a:graphicData>
        </a:graphic>
      </p:graphicFrame>
      <p:sp>
        <p:nvSpPr>
          <p:cNvPr id="26627" name="Textfeld 7"/>
          <p:cNvSpPr txBox="1">
            <a:spLocks noChangeArrowheads="1"/>
          </p:cNvSpPr>
          <p:nvPr/>
        </p:nvSpPr>
        <p:spPr bwMode="auto">
          <a:xfrm>
            <a:off x="539750" y="5822950"/>
            <a:ext cx="6480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Quelle: Langzeitstudie Massenkommunikation 2010, BRD Gesamt</a:t>
            </a:r>
          </a:p>
        </p:txBody>
      </p:sp>
      <p:sp>
        <p:nvSpPr>
          <p:cNvPr id="26628" name="Textfeld 8"/>
          <p:cNvSpPr txBox="1">
            <a:spLocks noChangeArrowheads="1"/>
          </p:cNvSpPr>
          <p:nvPr/>
        </p:nvSpPr>
        <p:spPr bwMode="auto">
          <a:xfrm>
            <a:off x="5364163" y="5156200"/>
            <a:ext cx="2952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1400"/>
              <a:t>Angaben in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Bindung an die Medien: Vermissen in einer Grenzsituation</a:t>
            </a:r>
          </a:p>
        </p:txBody>
      </p:sp>
      <p:graphicFrame>
        <p:nvGraphicFramePr>
          <p:cNvPr id="27650" name="Inhaltsplatzhalter 6"/>
          <p:cNvGraphicFramePr>
            <a:graphicFrameLocks noGrp="1"/>
          </p:cNvGraphicFramePr>
          <p:nvPr>
            <p:ph idx="1"/>
          </p:nvPr>
        </p:nvGraphicFramePr>
        <p:xfrm>
          <a:off x="323850" y="889000"/>
          <a:ext cx="8569325" cy="4608513"/>
        </p:xfrm>
        <a:graphic>
          <a:graphicData uri="http://schemas.openxmlformats.org/presentationml/2006/ole">
            <p:oleObj spid="_x0000_s27650" r:id="rId3" imgW="8571719" imgH="4608975" progId="Excel.Chart.8">
              <p:embed/>
            </p:oleObj>
          </a:graphicData>
        </a:graphic>
      </p:graphicFrame>
      <p:sp>
        <p:nvSpPr>
          <p:cNvPr id="27651" name="Textfeld 7"/>
          <p:cNvSpPr txBox="1">
            <a:spLocks noChangeArrowheads="1"/>
          </p:cNvSpPr>
          <p:nvPr/>
        </p:nvSpPr>
        <p:spPr bwMode="auto">
          <a:xfrm>
            <a:off x="539750" y="5822950"/>
            <a:ext cx="6480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Quelle: Langzeitstudie Massenkommunikation 2010, BRD Gesamt</a:t>
            </a:r>
          </a:p>
        </p:txBody>
      </p:sp>
      <p:sp>
        <p:nvSpPr>
          <p:cNvPr id="27652" name="Textfeld 2"/>
          <p:cNvSpPr txBox="1">
            <a:spLocks noChangeArrowheads="1"/>
          </p:cNvSpPr>
          <p:nvPr/>
        </p:nvSpPr>
        <p:spPr bwMode="auto">
          <a:xfrm>
            <a:off x="1042988" y="1158875"/>
            <a:ext cx="2233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/>
              <a:t>Angaben in %</a:t>
            </a:r>
          </a:p>
        </p:txBody>
      </p:sp>
      <p:sp>
        <p:nvSpPr>
          <p:cNvPr id="27653" name="Textfeld 3"/>
          <p:cNvSpPr txBox="1">
            <a:spLocks noChangeArrowheads="1"/>
          </p:cNvSpPr>
          <p:nvPr/>
        </p:nvSpPr>
        <p:spPr bwMode="auto">
          <a:xfrm>
            <a:off x="1187450" y="646113"/>
            <a:ext cx="6192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/>
              <a:t>Es würden sehr stark/stark vermissen,….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FAZIT: Fernsehen bleibt Fernsehen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836613"/>
            <a:ext cx="8459788" cy="5113337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e-DE" sz="2400" b="1" dirty="0"/>
              <a:t>Akzeptanz </a:t>
            </a:r>
            <a:r>
              <a:rPr lang="de-DE" sz="2400" b="1" dirty="0" smtClean="0"/>
              <a:t>neuer Medienangebote</a:t>
            </a:r>
            <a:r>
              <a:rPr lang="de-DE" sz="2400" dirty="0" smtClean="0"/>
              <a:t> bedingt </a:t>
            </a:r>
            <a:r>
              <a:rPr lang="de-DE" sz="2400" dirty="0"/>
              <a:t>durch spezifische Interessen und </a:t>
            </a:r>
            <a:r>
              <a:rPr lang="de-DE" sz="2400" dirty="0" smtClean="0"/>
              <a:t>Bedürfnisse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e-DE" sz="2400" b="1" dirty="0" smtClean="0"/>
              <a:t>Zentrale Bedürfnislage beim Medium TV</a:t>
            </a:r>
            <a:r>
              <a:rPr lang="de-DE" sz="2400" dirty="0" smtClean="0"/>
              <a:t> bleibt trotz gravierender Umbrüche im Mediensystem erhalten:  Entspannungs- </a:t>
            </a:r>
            <a:r>
              <a:rPr lang="de-DE" sz="2400" dirty="0"/>
              <a:t>und </a:t>
            </a:r>
            <a:r>
              <a:rPr lang="de-DE" sz="2400" dirty="0" smtClean="0"/>
              <a:t>Spaßmedium (Faktor: Gewohnheit!)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e-DE" sz="2400" b="1" dirty="0" smtClean="0"/>
              <a:t>Angebotsvielfalt allein determiniert nicht die Nutzung</a:t>
            </a:r>
            <a:endParaRPr lang="de-DE" sz="24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e-DE" sz="2400" b="1" dirty="0" smtClean="0"/>
              <a:t>Fernsehnutzungsgewohnheiten</a:t>
            </a:r>
            <a:r>
              <a:rPr lang="de-DE" sz="2400" dirty="0" smtClean="0"/>
              <a:t> unterliegen beständigem Wandel aber keiner radikalen Veränderung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de-DE" sz="2400" b="1" dirty="0" smtClean="0"/>
              <a:t>Diskurs:</a:t>
            </a:r>
            <a:r>
              <a:rPr lang="de-DE" sz="2400" dirty="0" smtClean="0"/>
              <a:t> technikgetriebene Sichtweise sollte soziale u. funktionale Aspekte im Umgang mit dem Medium nicht vernachlässigen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de-DE" sz="2400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feld 6"/>
          <p:cNvSpPr txBox="1">
            <a:spLocks noChangeArrowheads="1"/>
          </p:cNvSpPr>
          <p:nvPr/>
        </p:nvSpPr>
        <p:spPr bwMode="auto">
          <a:xfrm>
            <a:off x="2339975" y="2852738"/>
            <a:ext cx="62642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2400" b="1">
                <a:latin typeface="Calibri" pitchFamily="34" charset="0"/>
              </a:rPr>
              <a:t>Vielen Dank für Ihre Aufmerksamkeit!</a:t>
            </a:r>
          </a:p>
          <a:p>
            <a:pPr algn="r"/>
            <a:endParaRPr lang="de-DE" sz="2000">
              <a:latin typeface="Calibri" pitchFamily="34" charset="0"/>
            </a:endParaRPr>
          </a:p>
          <a:p>
            <a:pPr algn="r"/>
            <a:r>
              <a:rPr lang="de-DE" sz="2000" b="1">
                <a:latin typeface="Calibri" pitchFamily="34" charset="0"/>
              </a:rPr>
              <a:t>Kontakt:</a:t>
            </a:r>
          </a:p>
          <a:p>
            <a:pPr algn="r"/>
            <a:r>
              <a:rPr lang="de-DE" sz="2000">
                <a:latin typeface="Calibri" pitchFamily="34" charset="0"/>
              </a:rPr>
              <a:t>Prof. Dr. Birgit Stark</a:t>
            </a:r>
          </a:p>
          <a:p>
            <a:pPr algn="r"/>
            <a:r>
              <a:rPr lang="de-DE" sz="2000">
                <a:latin typeface="Calibri" pitchFamily="34" charset="0"/>
              </a:rPr>
              <a:t>Institut für Publizistik</a:t>
            </a:r>
          </a:p>
          <a:p>
            <a:pPr algn="r"/>
            <a:r>
              <a:rPr lang="de-DE" sz="2000">
                <a:latin typeface="Calibri" pitchFamily="34" charset="0"/>
              </a:rPr>
              <a:t>Johannes Gutenberg-Universität Mainz</a:t>
            </a:r>
          </a:p>
          <a:p>
            <a:pPr algn="r"/>
            <a:endParaRPr lang="de-DE" sz="2000">
              <a:latin typeface="Calibri" pitchFamily="34" charset="0"/>
            </a:endParaRPr>
          </a:p>
          <a:p>
            <a:pPr algn="r"/>
            <a:r>
              <a:rPr lang="de-DE" sz="2000">
                <a:latin typeface="Calibri" pitchFamily="34" charset="0"/>
              </a:rPr>
              <a:t>birgit.stark@uni-mainz.de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525463" y="3900488"/>
            <a:ext cx="7777162" cy="2665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722" name="Titel 6"/>
          <p:cNvSpPr>
            <a:spLocks noGrp="1"/>
          </p:cNvSpPr>
          <p:nvPr>
            <p:ph type="title"/>
          </p:nvPr>
        </p:nvSpPr>
        <p:spPr>
          <a:xfrm>
            <a:off x="179388" y="0"/>
            <a:ext cx="8820150" cy="428625"/>
          </a:xfrm>
        </p:spPr>
        <p:txBody>
          <a:bodyPr/>
          <a:lstStyle/>
          <a:p>
            <a:pPr algn="l"/>
            <a:r>
              <a:rPr lang="de-DE" b="1" smtClean="0"/>
              <a:t>Das Fernsehen ist tot – es lebe das Fernsehen!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275" y="735013"/>
            <a:ext cx="4176713" cy="30543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de-DE" sz="2400" b="1" dirty="0" smtClean="0"/>
              <a:t>Kontinuitäten</a:t>
            </a:r>
          </a:p>
          <a:p>
            <a:pPr>
              <a:defRPr/>
            </a:pPr>
            <a:r>
              <a:rPr lang="de-DE" sz="2400" dirty="0" smtClean="0"/>
              <a:t>Medienhistorisch relevante (Fernseh-)Ereignisse</a:t>
            </a:r>
          </a:p>
          <a:p>
            <a:pPr>
              <a:defRPr/>
            </a:pPr>
            <a:r>
              <a:rPr lang="de-DE" sz="2400" dirty="0" smtClean="0"/>
              <a:t>Funktionen, Bindung</a:t>
            </a:r>
          </a:p>
          <a:p>
            <a:pPr>
              <a:defRPr/>
            </a:pPr>
            <a:r>
              <a:rPr lang="de-DE" sz="2400" dirty="0" smtClean="0"/>
              <a:t>Relevant Set</a:t>
            </a:r>
          </a:p>
          <a:p>
            <a:pPr>
              <a:defRPr/>
            </a:pPr>
            <a:r>
              <a:rPr lang="de-DE" sz="2400" dirty="0" smtClean="0"/>
              <a:t>Soziale Kontexte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4716463" y="766763"/>
            <a:ext cx="4283075" cy="2878137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de-DE" sz="2400" b="1" dirty="0" smtClean="0"/>
              <a:t>Diskontinuitäten</a:t>
            </a:r>
          </a:p>
          <a:p>
            <a:pPr>
              <a:defRPr/>
            </a:pPr>
            <a:r>
              <a:rPr lang="de-DE" sz="2400" dirty="0" smtClean="0"/>
              <a:t>TV als Impulsgeber</a:t>
            </a:r>
          </a:p>
          <a:p>
            <a:pPr>
              <a:defRPr/>
            </a:pPr>
            <a:r>
              <a:rPr lang="de-DE" sz="2400" dirty="0" smtClean="0"/>
              <a:t>Nutzungskomplexität </a:t>
            </a:r>
          </a:p>
          <a:p>
            <a:pPr>
              <a:defRPr/>
            </a:pPr>
            <a:r>
              <a:rPr lang="de-DE" sz="2400" dirty="0" smtClean="0"/>
              <a:t>Tendenz z. Individualisierung/ Flexibilisierung</a:t>
            </a:r>
          </a:p>
          <a:p>
            <a:pPr>
              <a:defRPr/>
            </a:pPr>
            <a:r>
              <a:rPr lang="de-DE" sz="2400" dirty="0" smtClean="0"/>
              <a:t>Orientierungsbedarf </a:t>
            </a:r>
          </a:p>
          <a:p>
            <a:pPr marL="0" indent="0">
              <a:buFont typeface="Arial" charset="0"/>
              <a:buNone/>
              <a:defRPr/>
            </a:pPr>
            <a:endParaRPr lang="de-DE" sz="2400" dirty="0"/>
          </a:p>
        </p:txBody>
      </p:sp>
      <p:sp>
        <p:nvSpPr>
          <p:cNvPr id="30725" name="Textfeld 9"/>
          <p:cNvSpPr txBox="1">
            <a:spLocks noChangeArrowheads="1"/>
          </p:cNvSpPr>
          <p:nvPr/>
        </p:nvSpPr>
        <p:spPr bwMode="auto">
          <a:xfrm>
            <a:off x="835025" y="4484688"/>
            <a:ext cx="727233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latin typeface="Calibri" pitchFamily="34" charset="0"/>
              </a:rPr>
              <a:t>Fernsehen </a:t>
            </a:r>
            <a:r>
              <a:rPr lang="de-DE" sz="2400" b="1">
                <a:latin typeface="Calibri" pitchFamily="34" charset="0"/>
              </a:rPr>
              <a:t>zentraler Ankerpunkt im Medienensemble </a:t>
            </a:r>
            <a:r>
              <a:rPr lang="de-DE" sz="2400">
                <a:latin typeface="Calibri" pitchFamily="34" charset="0"/>
              </a:rPr>
              <a:t>auch in der konvergenten Medienwelt!</a:t>
            </a:r>
          </a:p>
          <a:p>
            <a:pPr algn="ctr"/>
            <a:endParaRPr lang="de-DE" sz="2400">
              <a:latin typeface="Calibri" pitchFamily="34" charset="0"/>
            </a:endParaRPr>
          </a:p>
          <a:p>
            <a:pPr algn="ctr"/>
            <a:r>
              <a:rPr lang="de-DE" sz="2400">
                <a:latin typeface="Calibri" pitchFamily="34" charset="0"/>
              </a:rPr>
              <a:t>Aber in </a:t>
            </a:r>
            <a:r>
              <a:rPr lang="de-DE" sz="2400" b="1">
                <a:latin typeface="Calibri" pitchFamily="34" charset="0"/>
              </a:rPr>
              <a:t>verschiedenen Lebensstilen</a:t>
            </a:r>
            <a:r>
              <a:rPr lang="de-DE" sz="2400">
                <a:latin typeface="Calibri" pitchFamily="34" charset="0"/>
              </a:rPr>
              <a:t> auch unterschiedliche Bedeutung!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5"/>
          <p:cNvSpPr txBox="1">
            <a:spLocks noChangeArrowheads="1"/>
          </p:cNvSpPr>
          <p:nvPr/>
        </p:nvSpPr>
        <p:spPr bwMode="auto">
          <a:xfrm>
            <a:off x="277813" y="1114425"/>
            <a:ext cx="8085137" cy="510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defRPr/>
            </a:pPr>
            <a:endParaRPr lang="de-DE" kern="0" smtClean="0">
              <a:latin typeface="Verdana"/>
            </a:endParaRPr>
          </a:p>
          <a:p>
            <a:pPr defTabSz="914400">
              <a:buFontTx/>
              <a:buNone/>
              <a:defRPr/>
            </a:pPr>
            <a:endParaRPr lang="de-DE" kern="0" smtClean="0">
              <a:latin typeface="Verdana"/>
            </a:endParaRPr>
          </a:p>
          <a:p>
            <a:pPr defTabSz="914400">
              <a:defRPr/>
            </a:pPr>
            <a:endParaRPr lang="de-DE" kern="0" smtClean="0">
              <a:latin typeface="Verdana"/>
            </a:endParaRPr>
          </a:p>
          <a:p>
            <a:pPr defTabSz="914400">
              <a:defRPr/>
            </a:pPr>
            <a:endParaRPr lang="de-DE" kern="0" smtClean="0">
              <a:latin typeface="Verdana"/>
            </a:endParaRPr>
          </a:p>
        </p:txBody>
      </p:sp>
      <p:sp>
        <p:nvSpPr>
          <p:cNvPr id="18" name="Rectangle 178"/>
          <p:cNvSpPr>
            <a:spLocks noChangeArrowheads="1"/>
          </p:cNvSpPr>
          <p:nvPr/>
        </p:nvSpPr>
        <p:spPr bwMode="gray">
          <a:xfrm>
            <a:off x="214313" y="1100138"/>
            <a:ext cx="8380412" cy="45370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grpSp>
        <p:nvGrpSpPr>
          <p:cNvPr id="31747" name="Group 184"/>
          <p:cNvGrpSpPr>
            <a:grpSpLocks/>
          </p:cNvGrpSpPr>
          <p:nvPr/>
        </p:nvGrpSpPr>
        <p:grpSpPr bwMode="auto">
          <a:xfrm>
            <a:off x="809625" y="2409825"/>
            <a:ext cx="1858963" cy="731838"/>
            <a:chOff x="1074" y="1880"/>
            <a:chExt cx="1068" cy="336"/>
          </a:xfrm>
        </p:grpSpPr>
        <p:sp>
          <p:nvSpPr>
            <p:cNvPr id="20" name="Rectangle 185"/>
            <p:cNvSpPr>
              <a:spLocks noChangeArrowheads="1"/>
            </p:cNvSpPr>
            <p:nvPr/>
          </p:nvSpPr>
          <p:spPr bwMode="gray">
            <a:xfrm>
              <a:off x="1074" y="1880"/>
              <a:ext cx="1068" cy="336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57647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5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lIns="0" tIns="0" rIns="0" bIns="0" anchor="ctr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 Box 186"/>
            <p:cNvSpPr txBox="1">
              <a:spLocks noChangeArrowheads="1"/>
            </p:cNvSpPr>
            <p:nvPr/>
          </p:nvSpPr>
          <p:spPr bwMode="gray">
            <a:xfrm>
              <a:off x="1175" y="1980"/>
              <a:ext cx="865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b="1" kern="0">
                  <a:solidFill>
                    <a:srgbClr val="FFFFFF"/>
                  </a:solidFill>
                </a:rPr>
                <a:t>Senderbindungen</a:t>
              </a:r>
            </a:p>
          </p:txBody>
        </p:sp>
      </p:grpSp>
      <p:grpSp>
        <p:nvGrpSpPr>
          <p:cNvPr id="31748" name="Group 187"/>
          <p:cNvGrpSpPr>
            <a:grpSpLocks/>
          </p:cNvGrpSpPr>
          <p:nvPr/>
        </p:nvGrpSpPr>
        <p:grpSpPr bwMode="auto">
          <a:xfrm>
            <a:off x="6059488" y="2424113"/>
            <a:ext cx="1858962" cy="717550"/>
            <a:chOff x="2346" y="1880"/>
            <a:chExt cx="1068" cy="336"/>
          </a:xfrm>
        </p:grpSpPr>
        <p:sp>
          <p:nvSpPr>
            <p:cNvPr id="23" name="Rectangle 188"/>
            <p:cNvSpPr>
              <a:spLocks noChangeArrowheads="1"/>
            </p:cNvSpPr>
            <p:nvPr/>
          </p:nvSpPr>
          <p:spPr bwMode="gray">
            <a:xfrm>
              <a:off x="2346" y="1880"/>
              <a:ext cx="1068" cy="336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57647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5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lIns="0" tIns="0" rIns="0" bIns="0" anchor="ctr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Text Box 189"/>
            <p:cNvSpPr txBox="1">
              <a:spLocks noChangeArrowheads="1"/>
            </p:cNvSpPr>
            <p:nvPr/>
          </p:nvSpPr>
          <p:spPr bwMode="gray">
            <a:xfrm>
              <a:off x="2489" y="1980"/>
              <a:ext cx="78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b="1" kern="0">
                  <a:solidFill>
                    <a:srgbClr val="FFFFFF"/>
                  </a:solidFill>
                </a:rPr>
                <a:t>sozialer Kontext</a:t>
              </a:r>
            </a:p>
          </p:txBody>
        </p:sp>
      </p:grpSp>
      <p:grpSp>
        <p:nvGrpSpPr>
          <p:cNvPr id="31749" name="Group 251"/>
          <p:cNvGrpSpPr>
            <a:grpSpLocks/>
          </p:cNvGrpSpPr>
          <p:nvPr/>
        </p:nvGrpSpPr>
        <p:grpSpPr bwMode="auto">
          <a:xfrm>
            <a:off x="3414713" y="1589088"/>
            <a:ext cx="1943100" cy="647700"/>
            <a:chOff x="2472" y="1117"/>
            <a:chExt cx="1224" cy="408"/>
          </a:xfrm>
        </p:grpSpPr>
        <p:sp>
          <p:nvSpPr>
            <p:cNvPr id="26" name="Rectangle 191"/>
            <p:cNvSpPr>
              <a:spLocks noChangeArrowheads="1"/>
            </p:cNvSpPr>
            <p:nvPr/>
          </p:nvSpPr>
          <p:spPr bwMode="gray">
            <a:xfrm>
              <a:off x="2472" y="1117"/>
              <a:ext cx="1224" cy="408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57647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5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lIns="0" tIns="0" rIns="0" bIns="0" anchor="ctr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Text Box 192"/>
            <p:cNvSpPr txBox="1">
              <a:spLocks noChangeArrowheads="1"/>
            </p:cNvSpPr>
            <p:nvPr/>
          </p:nvSpPr>
          <p:spPr bwMode="gray">
            <a:xfrm>
              <a:off x="2698" y="1253"/>
              <a:ext cx="64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b="1" kern="0">
                  <a:solidFill>
                    <a:srgbClr val="FFFFFF"/>
                  </a:solidFill>
                </a:rPr>
                <a:t>Bedürfnisse</a:t>
              </a:r>
            </a:p>
          </p:txBody>
        </p:sp>
      </p:grpSp>
      <p:sp>
        <p:nvSpPr>
          <p:cNvPr id="28" name="Rectangle 198"/>
          <p:cNvSpPr>
            <a:spLocks noChangeArrowheads="1"/>
          </p:cNvSpPr>
          <p:nvPr/>
        </p:nvSpPr>
        <p:spPr bwMode="gray">
          <a:xfrm>
            <a:off x="3484563" y="3176588"/>
            <a:ext cx="2016125" cy="936625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57647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57647"/>
                  <a:invGamma/>
                </a:srgbClr>
              </a:gs>
            </a:gsLst>
            <a:lin ang="5400000" scaled="1"/>
          </a:gradFill>
          <a:ln w="3810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1751" name="Text Box 199"/>
          <p:cNvSpPr txBox="1">
            <a:spLocks noChangeArrowheads="1"/>
          </p:cNvSpPr>
          <p:nvPr/>
        </p:nvSpPr>
        <p:spPr bwMode="gray">
          <a:xfrm>
            <a:off x="3557588" y="3538538"/>
            <a:ext cx="18002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b="1"/>
              <a:t>Programmwahl</a:t>
            </a:r>
            <a:endParaRPr lang="de-DE" b="1"/>
          </a:p>
        </p:txBody>
      </p:sp>
      <p:sp>
        <p:nvSpPr>
          <p:cNvPr id="31" name="Rectangle 211"/>
          <p:cNvSpPr>
            <a:spLocks noChangeArrowheads="1"/>
          </p:cNvSpPr>
          <p:nvPr/>
        </p:nvSpPr>
        <p:spPr bwMode="gray">
          <a:xfrm>
            <a:off x="3443288" y="1884363"/>
            <a:ext cx="4175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2" name="Rectangle 212"/>
          <p:cNvSpPr>
            <a:spLocks noChangeArrowheads="1"/>
          </p:cNvSpPr>
          <p:nvPr/>
        </p:nvSpPr>
        <p:spPr bwMode="gray">
          <a:xfrm>
            <a:off x="5211763" y="1884363"/>
            <a:ext cx="4175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3" name="Rectangle 218"/>
          <p:cNvSpPr>
            <a:spLocks noChangeArrowheads="1"/>
          </p:cNvSpPr>
          <p:nvPr/>
        </p:nvSpPr>
        <p:spPr bwMode="gray">
          <a:xfrm>
            <a:off x="6069013" y="3578225"/>
            <a:ext cx="1871662" cy="6477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57647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57647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1755" name="Text Box 219"/>
          <p:cNvSpPr txBox="1">
            <a:spLocks noChangeArrowheads="1"/>
          </p:cNvSpPr>
          <p:nvPr/>
        </p:nvSpPr>
        <p:spPr bwMode="gray">
          <a:xfrm>
            <a:off x="6400800" y="3778250"/>
            <a:ext cx="10747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sz="1400" b="1">
                <a:solidFill>
                  <a:srgbClr val="FFFFFF"/>
                </a:solidFill>
              </a:rPr>
              <a:t>Stimmungen</a:t>
            </a:r>
          </a:p>
        </p:txBody>
      </p:sp>
      <p:sp>
        <p:nvSpPr>
          <p:cNvPr id="35" name="Rectangle 227"/>
          <p:cNvSpPr>
            <a:spLocks noChangeArrowheads="1"/>
          </p:cNvSpPr>
          <p:nvPr/>
        </p:nvSpPr>
        <p:spPr bwMode="gray">
          <a:xfrm>
            <a:off x="3414713" y="4759325"/>
            <a:ext cx="2136775" cy="719138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57647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57647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6" name="Text Box 197"/>
          <p:cNvSpPr txBox="1">
            <a:spLocks noChangeArrowheads="1"/>
          </p:cNvSpPr>
          <p:nvPr/>
        </p:nvSpPr>
        <p:spPr bwMode="gray">
          <a:xfrm>
            <a:off x="3695700" y="4906963"/>
            <a:ext cx="14176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err="1">
                <a:solidFill>
                  <a:srgbClr val="FFFFFF"/>
                </a:solidFill>
              </a:rPr>
              <a:t>Kenntnis</a:t>
            </a:r>
            <a:r>
              <a:rPr lang="en-US" sz="1400" b="1" kern="0" dirty="0">
                <a:solidFill>
                  <a:srgbClr val="FFFFFF"/>
                </a:solidFill>
              </a:rPr>
              <a:t> des </a:t>
            </a:r>
            <a:r>
              <a:rPr lang="en-US" sz="1400" b="1" kern="0" dirty="0" err="1">
                <a:solidFill>
                  <a:srgbClr val="FFFFFF"/>
                </a:solidFill>
              </a:rPr>
              <a:t>Angebots</a:t>
            </a:r>
            <a:endParaRPr lang="de-DE" sz="1400" b="1" kern="0" dirty="0">
              <a:solidFill>
                <a:srgbClr val="FFFFFF"/>
              </a:solidFill>
            </a:endParaRPr>
          </a:p>
        </p:txBody>
      </p:sp>
      <p:grpSp>
        <p:nvGrpSpPr>
          <p:cNvPr id="31758" name="Group 234"/>
          <p:cNvGrpSpPr>
            <a:grpSpLocks/>
          </p:cNvGrpSpPr>
          <p:nvPr/>
        </p:nvGrpSpPr>
        <p:grpSpPr bwMode="auto">
          <a:xfrm>
            <a:off x="811213" y="3576638"/>
            <a:ext cx="1858962" cy="642937"/>
            <a:chOff x="2346" y="1880"/>
            <a:chExt cx="1068" cy="336"/>
          </a:xfrm>
        </p:grpSpPr>
        <p:sp>
          <p:nvSpPr>
            <p:cNvPr id="41" name="Rectangle 235"/>
            <p:cNvSpPr>
              <a:spLocks noChangeArrowheads="1"/>
            </p:cNvSpPr>
            <p:nvPr/>
          </p:nvSpPr>
          <p:spPr bwMode="gray">
            <a:xfrm>
              <a:off x="2346" y="1880"/>
              <a:ext cx="1068" cy="336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57647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5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lIns="0" tIns="0" rIns="0" bIns="0" anchor="ctr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Text Box 236"/>
            <p:cNvSpPr txBox="1">
              <a:spLocks noChangeArrowheads="1"/>
            </p:cNvSpPr>
            <p:nvPr/>
          </p:nvSpPr>
          <p:spPr bwMode="gray">
            <a:xfrm>
              <a:off x="2444" y="1980"/>
              <a:ext cx="871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b="1" kern="0">
                  <a:solidFill>
                    <a:srgbClr val="FFFFFF"/>
                  </a:solidFill>
                </a:rPr>
                <a:t>Genrepräferenzen</a:t>
              </a:r>
            </a:p>
          </p:txBody>
        </p:sp>
      </p:grpSp>
      <p:sp>
        <p:nvSpPr>
          <p:cNvPr id="44" name="Line 239"/>
          <p:cNvSpPr>
            <a:spLocks noChangeShapeType="1"/>
          </p:cNvSpPr>
          <p:nvPr/>
        </p:nvSpPr>
        <p:spPr bwMode="auto">
          <a:xfrm flipV="1">
            <a:off x="3016250" y="3794125"/>
            <a:ext cx="287338" cy="1809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5" name="Line 240"/>
          <p:cNvSpPr>
            <a:spLocks noChangeShapeType="1"/>
          </p:cNvSpPr>
          <p:nvPr/>
        </p:nvSpPr>
        <p:spPr bwMode="auto">
          <a:xfrm>
            <a:off x="3016250" y="2749550"/>
            <a:ext cx="325438" cy="2111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6" name="Line 241"/>
          <p:cNvSpPr>
            <a:spLocks noChangeShapeType="1"/>
          </p:cNvSpPr>
          <p:nvPr/>
        </p:nvSpPr>
        <p:spPr bwMode="auto">
          <a:xfrm>
            <a:off x="4421188" y="2671763"/>
            <a:ext cx="0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7" name="Line 244"/>
          <p:cNvSpPr>
            <a:spLocks noChangeShapeType="1"/>
          </p:cNvSpPr>
          <p:nvPr/>
        </p:nvSpPr>
        <p:spPr bwMode="auto">
          <a:xfrm flipV="1">
            <a:off x="4421188" y="4329113"/>
            <a:ext cx="0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8" name="Line 245"/>
          <p:cNvSpPr>
            <a:spLocks noChangeShapeType="1"/>
          </p:cNvSpPr>
          <p:nvPr/>
        </p:nvSpPr>
        <p:spPr bwMode="auto">
          <a:xfrm flipH="1">
            <a:off x="5645150" y="2782888"/>
            <a:ext cx="215900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9" name="Line 246"/>
          <p:cNvSpPr>
            <a:spLocks noChangeShapeType="1"/>
          </p:cNvSpPr>
          <p:nvPr/>
        </p:nvSpPr>
        <p:spPr bwMode="auto">
          <a:xfrm flipH="1" flipV="1">
            <a:off x="5645150" y="3778250"/>
            <a:ext cx="215900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50" name="Text Box 247"/>
          <p:cNvSpPr txBox="1">
            <a:spLocks noChangeArrowheads="1"/>
          </p:cNvSpPr>
          <p:nvPr/>
        </p:nvSpPr>
        <p:spPr bwMode="auto">
          <a:xfrm>
            <a:off x="1970088" y="5986463"/>
            <a:ext cx="52117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ysClr val="windowText" lastClr="000000"/>
                </a:solidFill>
              </a:rPr>
              <a:t>Suchroutinen: Planung, Infoquellen, Zappen</a:t>
            </a:r>
          </a:p>
        </p:txBody>
      </p:sp>
      <p:sp>
        <p:nvSpPr>
          <p:cNvPr id="51" name="Line 249"/>
          <p:cNvSpPr>
            <a:spLocks noChangeShapeType="1"/>
          </p:cNvSpPr>
          <p:nvPr/>
        </p:nvSpPr>
        <p:spPr bwMode="auto">
          <a:xfrm flipV="1">
            <a:off x="4421188" y="5697538"/>
            <a:ext cx="0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1767" name="Textfeld 13"/>
          <p:cNvSpPr txBox="1">
            <a:spLocks noChangeArrowheads="1"/>
          </p:cNvSpPr>
          <p:nvPr/>
        </p:nvSpPr>
        <p:spPr bwMode="auto">
          <a:xfrm>
            <a:off x="395288" y="0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latin typeface="Calibri" pitchFamily="34" charset="0"/>
              </a:rPr>
              <a:t>Einflussfaktoren Programmwahl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Zentrale Fernseh-Nutzungsmotive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064500" cy="14843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125"/>
                <a:gridCol w="2016125"/>
                <a:gridCol w="2016125"/>
                <a:gridCol w="2016125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Spaß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Entspannung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77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97" name="Textfeld 7"/>
          <p:cNvSpPr txBox="1">
            <a:spLocks noChangeArrowheads="1"/>
          </p:cNvSpPr>
          <p:nvPr/>
        </p:nvSpPr>
        <p:spPr bwMode="auto">
          <a:xfrm>
            <a:off x="468313" y="806450"/>
            <a:ext cx="8351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FF0000"/>
                </a:solidFill>
                <a:latin typeface="Calibri" pitchFamily="34" charset="0"/>
              </a:rPr>
              <a:t>Gesamtbevölkerung </a:t>
            </a:r>
            <a:r>
              <a:rPr lang="de-DE" sz="2000" b="1">
                <a:latin typeface="Calibri" pitchFamily="34" charset="0"/>
              </a:rPr>
              <a:t>(trifft voll und ganz/weitgehend zu, in %)</a:t>
            </a:r>
          </a:p>
        </p:txBody>
      </p:sp>
      <p:graphicFrame>
        <p:nvGraphicFramePr>
          <p:cNvPr id="9" name="Inhaltsplatzhalter 6"/>
          <p:cNvGraphicFramePr>
            <a:graphicFrameLocks/>
          </p:cNvGraphicFramePr>
          <p:nvPr/>
        </p:nvGraphicFramePr>
        <p:xfrm>
          <a:off x="539750" y="3860800"/>
          <a:ext cx="8064500" cy="14779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125"/>
                <a:gridCol w="2016125"/>
                <a:gridCol w="2016125"/>
                <a:gridCol w="2016125"/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Spaß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Entspannung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825" name="Textfeld 9"/>
          <p:cNvSpPr txBox="1">
            <a:spLocks noChangeArrowheads="1"/>
          </p:cNvSpPr>
          <p:nvPr/>
        </p:nvSpPr>
        <p:spPr bwMode="auto">
          <a:xfrm>
            <a:off x="557213" y="3457575"/>
            <a:ext cx="720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FF0000"/>
                </a:solidFill>
                <a:latin typeface="Calibri" pitchFamily="34" charset="0"/>
              </a:rPr>
              <a:t>14 bis 29-Jährigen</a:t>
            </a:r>
          </a:p>
        </p:txBody>
      </p:sp>
      <p:sp>
        <p:nvSpPr>
          <p:cNvPr id="32826" name="Rechteck 10"/>
          <p:cNvSpPr>
            <a:spLocks noChangeArrowheads="1"/>
          </p:cNvSpPr>
          <p:nvPr/>
        </p:nvSpPr>
        <p:spPr bwMode="auto">
          <a:xfrm>
            <a:off x="541338" y="5805488"/>
            <a:ext cx="6191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solidFill>
                  <a:srgbClr val="000000"/>
                </a:solidFill>
              </a:rPr>
              <a:t>Quelle: Langzeitstudie Massenkommunikation, BRD Gesamt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bgerundetes Rechteck 18"/>
          <p:cNvSpPr/>
          <p:nvPr/>
        </p:nvSpPr>
        <p:spPr>
          <a:xfrm>
            <a:off x="539750" y="5732463"/>
            <a:ext cx="3455988" cy="8318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314" name="Textfeld 11"/>
          <p:cNvSpPr txBox="1">
            <a:spLocks noChangeArrowheads="1"/>
          </p:cNvSpPr>
          <p:nvPr/>
        </p:nvSpPr>
        <p:spPr bwMode="auto">
          <a:xfrm>
            <a:off x="684213" y="5732463"/>
            <a:ext cx="3311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Bildungsinstitution: Bildung und Information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79388" y="3646488"/>
            <a:ext cx="3168650" cy="660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2605088" y="4814888"/>
            <a:ext cx="5567362" cy="460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927100" y="2627313"/>
            <a:ext cx="3357563" cy="646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500563" y="3789363"/>
            <a:ext cx="2366962" cy="5492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932363" y="2492375"/>
            <a:ext cx="3816350" cy="1154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4572000" y="1638300"/>
            <a:ext cx="1584325" cy="5667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900113" y="1125538"/>
            <a:ext cx="2700337" cy="882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322" name="Textfeld 1"/>
          <p:cNvSpPr txBox="1">
            <a:spLocks noChangeArrowheads="1"/>
          </p:cNvSpPr>
          <p:nvPr/>
        </p:nvSpPr>
        <p:spPr bwMode="auto">
          <a:xfrm>
            <a:off x="323850" y="0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latin typeface="Calibri" pitchFamily="34" charset="0"/>
              </a:rPr>
              <a:t>Fernsehen: Spontane Assoziationen…</a:t>
            </a:r>
          </a:p>
        </p:txBody>
      </p:sp>
      <p:sp>
        <p:nvSpPr>
          <p:cNvPr id="13323" name="Textfeld 2"/>
          <p:cNvSpPr txBox="1">
            <a:spLocks noChangeArrowheads="1"/>
          </p:cNvSpPr>
          <p:nvPr/>
        </p:nvSpPr>
        <p:spPr bwMode="auto">
          <a:xfrm>
            <a:off x="927100" y="1335088"/>
            <a:ext cx="2681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Passives Zuschauen</a:t>
            </a:r>
          </a:p>
        </p:txBody>
      </p:sp>
      <p:sp>
        <p:nvSpPr>
          <p:cNvPr id="13324" name="Textfeld 3"/>
          <p:cNvSpPr txBox="1">
            <a:spLocks noChangeArrowheads="1"/>
          </p:cNvSpPr>
          <p:nvPr/>
        </p:nvSpPr>
        <p:spPr bwMode="auto">
          <a:xfrm>
            <a:off x="4572000" y="173672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Mein Sofa!</a:t>
            </a:r>
          </a:p>
        </p:txBody>
      </p:sp>
      <p:sp>
        <p:nvSpPr>
          <p:cNvPr id="13325" name="Textfeld 4"/>
          <p:cNvSpPr txBox="1">
            <a:spLocks noChangeArrowheads="1"/>
          </p:cNvSpPr>
          <p:nvPr/>
        </p:nvSpPr>
        <p:spPr bwMode="auto">
          <a:xfrm>
            <a:off x="950913" y="2760663"/>
            <a:ext cx="35290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Verblödend – Langweilig!</a:t>
            </a:r>
          </a:p>
        </p:txBody>
      </p:sp>
      <p:sp>
        <p:nvSpPr>
          <p:cNvPr id="13326" name="Textfeld 5"/>
          <p:cNvSpPr txBox="1">
            <a:spLocks noChangeArrowheads="1"/>
          </p:cNvSpPr>
          <p:nvPr/>
        </p:nvSpPr>
        <p:spPr bwMode="auto">
          <a:xfrm>
            <a:off x="4608513" y="3846513"/>
            <a:ext cx="255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Nachrichten</a:t>
            </a:r>
          </a:p>
        </p:txBody>
      </p:sp>
      <p:sp>
        <p:nvSpPr>
          <p:cNvPr id="13327" name="Textfeld 6"/>
          <p:cNvSpPr txBox="1">
            <a:spLocks noChangeArrowheads="1"/>
          </p:cNvSpPr>
          <p:nvPr/>
        </p:nvSpPr>
        <p:spPr bwMode="auto">
          <a:xfrm>
            <a:off x="290513" y="3746500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Fußball – MythBusters!</a:t>
            </a:r>
          </a:p>
        </p:txBody>
      </p:sp>
      <p:sp>
        <p:nvSpPr>
          <p:cNvPr id="13328" name="Textfeld 7"/>
          <p:cNvSpPr txBox="1">
            <a:spLocks noChangeArrowheads="1"/>
          </p:cNvSpPr>
          <p:nvPr/>
        </p:nvSpPr>
        <p:spPr bwMode="auto">
          <a:xfrm>
            <a:off x="2641600" y="4814888"/>
            <a:ext cx="6451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Sendung mit der Maus–Schloß Einstein!</a:t>
            </a:r>
          </a:p>
        </p:txBody>
      </p:sp>
      <p:sp>
        <p:nvSpPr>
          <p:cNvPr id="13329" name="Textfeld 8"/>
          <p:cNvSpPr txBox="1">
            <a:spLocks noChangeArrowheads="1"/>
          </p:cNvSpPr>
          <p:nvPr/>
        </p:nvSpPr>
        <p:spPr bwMode="auto">
          <a:xfrm>
            <a:off x="4932363" y="2459038"/>
            <a:ext cx="3870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latin typeface="Calibri" pitchFamily="34" charset="0"/>
              </a:rPr>
              <a:t>Scrubs - Two and a Half Man- How I met Your Mother!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619250" y="4149725"/>
            <a:ext cx="6265863" cy="1006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362" name="Textfeld 1"/>
          <p:cNvSpPr txBox="1">
            <a:spLocks noChangeArrowheads="1"/>
          </p:cNvSpPr>
          <p:nvPr/>
        </p:nvSpPr>
        <p:spPr bwMode="auto">
          <a:xfrm>
            <a:off x="179388" y="33338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latin typeface="Calibri" pitchFamily="34" charset="0"/>
              </a:rPr>
              <a:t>Inhalte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9750" y="836613"/>
            <a:ext cx="8353425" cy="4319587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Fernsehkonsum im Wandel: </a:t>
            </a:r>
            <a:r>
              <a:rPr lang="de-DE" dirty="0" smtClean="0"/>
              <a:t>Entwicklungsphasen</a:t>
            </a:r>
          </a:p>
          <a:p>
            <a:pPr>
              <a:defRPr/>
            </a:pPr>
            <a:r>
              <a:rPr lang="de-DE" b="1" dirty="0" smtClean="0"/>
              <a:t>Charakteristika:</a:t>
            </a:r>
            <a:r>
              <a:rPr lang="de-DE" dirty="0" smtClean="0"/>
              <a:t>  Angebots- und Nutzungssituation</a:t>
            </a:r>
          </a:p>
          <a:p>
            <a:pPr>
              <a:defRPr/>
            </a:pPr>
            <a:r>
              <a:rPr lang="de-DE" b="1" dirty="0" smtClean="0"/>
              <a:t>Vision und Realität </a:t>
            </a:r>
            <a:r>
              <a:rPr lang="de-DE" dirty="0" smtClean="0"/>
              <a:t>aus der Anbieterperspektive</a:t>
            </a:r>
          </a:p>
          <a:p>
            <a:pPr>
              <a:defRPr/>
            </a:pPr>
            <a:r>
              <a:rPr lang="de-DE" b="1" dirty="0" smtClean="0"/>
              <a:t>Funktionen</a:t>
            </a:r>
            <a:r>
              <a:rPr lang="de-DE" dirty="0" smtClean="0"/>
              <a:t> des Mediums aus der Nutzerperspektive</a:t>
            </a:r>
          </a:p>
          <a:p>
            <a:pPr>
              <a:defRPr/>
            </a:pPr>
            <a:endParaRPr lang="de-DE" b="1" dirty="0" smtClean="0"/>
          </a:p>
          <a:p>
            <a:pPr>
              <a:defRPr/>
            </a:pPr>
            <a:endParaRPr lang="de-DE" dirty="0" smtClean="0"/>
          </a:p>
          <a:p>
            <a:pPr marL="0" indent="0">
              <a:buFont typeface="Arial" charset="0"/>
              <a:buNone/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0800000">
            <a:off x="3619500" y="3578225"/>
            <a:ext cx="1689100" cy="2857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 defTabSz="762000" fontAlgn="auto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15365" name="Textfeld 5"/>
          <p:cNvSpPr txBox="1">
            <a:spLocks noChangeArrowheads="1"/>
          </p:cNvSpPr>
          <p:nvPr/>
        </p:nvSpPr>
        <p:spPr bwMode="auto">
          <a:xfrm>
            <a:off x="1619250" y="4006850"/>
            <a:ext cx="64817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de-DE" sz="2800" b="1">
              <a:latin typeface="Calibri" pitchFamily="34" charset="0"/>
            </a:endParaRPr>
          </a:p>
          <a:p>
            <a:pPr algn="ctr"/>
            <a:r>
              <a:rPr lang="de-DE" sz="2800" b="1">
                <a:latin typeface="Calibri" pitchFamily="34" charset="0"/>
              </a:rPr>
              <a:t>Wandel in den Funktionszuweisungen?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3475" y="1116013"/>
            <a:ext cx="2266950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1050" y="4152900"/>
            <a:ext cx="20970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feld 1"/>
          <p:cNvSpPr txBox="1">
            <a:spLocks noChangeArrowheads="1"/>
          </p:cNvSpPr>
          <p:nvPr/>
        </p:nvSpPr>
        <p:spPr bwMode="auto">
          <a:xfrm>
            <a:off x="179388" y="33338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Entwicklungsphasen</a:t>
            </a: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gray">
          <a:xfrm>
            <a:off x="6611938" y="1116013"/>
            <a:ext cx="2190750" cy="1450975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gray">
          <a:xfrm>
            <a:off x="327025" y="4152900"/>
            <a:ext cx="2085975" cy="1416050"/>
          </a:xfrm>
          <a:prstGeom prst="flowChartAlternateProcess">
            <a:avLst/>
          </a:prstGeom>
          <a:solidFill>
            <a:srgbClr val="EAEAEA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17414" name="Line 10"/>
          <p:cNvSpPr>
            <a:spLocks noChangeShapeType="1"/>
          </p:cNvSpPr>
          <p:nvPr/>
        </p:nvSpPr>
        <p:spPr bwMode="auto">
          <a:xfrm>
            <a:off x="365125" y="3151188"/>
            <a:ext cx="85344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17415" name="Line 13"/>
          <p:cNvSpPr>
            <a:spLocks noChangeShapeType="1"/>
          </p:cNvSpPr>
          <p:nvPr/>
        </p:nvSpPr>
        <p:spPr bwMode="auto">
          <a:xfrm>
            <a:off x="327025" y="2686050"/>
            <a:ext cx="1588" cy="754063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2413000" y="2678113"/>
            <a:ext cx="1588" cy="754062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17" name="Text Box 15"/>
          <p:cNvSpPr txBox="1">
            <a:spLocks noChangeArrowheads="1"/>
          </p:cNvSpPr>
          <p:nvPr/>
        </p:nvSpPr>
        <p:spPr bwMode="gray">
          <a:xfrm>
            <a:off x="174625" y="3565525"/>
            <a:ext cx="1143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1950-70er </a:t>
            </a:r>
            <a:endParaRPr lang="de-DE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gray">
          <a:xfrm>
            <a:off x="254000" y="4327525"/>
            <a:ext cx="2233613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>
            <a:spAutoFit/>
          </a:bodyPr>
          <a:lstStyle/>
          <a:p>
            <a:pPr marL="228600" indent="-228600" algn="ctr" defTabSz="914400">
              <a:buFontTx/>
              <a:buAutoNum type="arabicPeriod"/>
              <a:defRPr/>
            </a:pPr>
            <a:r>
              <a:rPr lang="de-DE" sz="1600" dirty="0">
                <a:latin typeface="Arial Black" pitchFamily="34" charset="0"/>
                <a:cs typeface="Arial" pitchFamily="34" charset="0"/>
              </a:rPr>
              <a:t>Phase </a:t>
            </a:r>
          </a:p>
          <a:p>
            <a:pPr algn="ctr" defTabSz="914400">
              <a:defRPr/>
            </a:pPr>
            <a:endParaRPr lang="de-DE" sz="1600" dirty="0">
              <a:latin typeface="Arial Black" pitchFamily="34" charset="0"/>
              <a:cs typeface="Arial" pitchFamily="34" charset="0"/>
            </a:endParaRPr>
          </a:p>
          <a:p>
            <a:pPr algn="ctr" defTabSz="914400">
              <a:defRPr/>
            </a:pPr>
            <a:r>
              <a:rPr lang="de-DE" sz="1600" dirty="0">
                <a:latin typeface="Arial Black" pitchFamily="34" charset="0"/>
                <a:cs typeface="Arial" pitchFamily="34" charset="0"/>
              </a:rPr>
              <a:t>Öffentlich-Rechtliche Sender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gray">
          <a:xfrm>
            <a:off x="2320925" y="1376363"/>
            <a:ext cx="22225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2. Phase </a:t>
            </a:r>
          </a:p>
          <a:p>
            <a:pPr algn="ctr" defTabSz="914400"/>
            <a:endParaRPr lang="de-DE" sz="1600">
              <a:latin typeface="Arial Black" pitchFamily="34" charset="0"/>
            </a:endParaRPr>
          </a:p>
          <a:p>
            <a:pPr algn="ctr" defTabSz="914400"/>
            <a:r>
              <a:rPr lang="de-DE" sz="1600">
                <a:latin typeface="Arial Black" pitchFamily="34" charset="0"/>
              </a:rPr>
              <a:t>Duales </a:t>
            </a:r>
            <a:br>
              <a:rPr lang="de-DE" sz="1600">
                <a:latin typeface="Arial Black" pitchFamily="34" charset="0"/>
              </a:rPr>
            </a:br>
            <a:r>
              <a:rPr lang="de-DE" sz="1600">
                <a:latin typeface="Arial Black" pitchFamily="34" charset="0"/>
              </a:rPr>
              <a:t>Rundfunksystem</a:t>
            </a:r>
            <a:endParaRPr lang="de-DE" sz="1600"/>
          </a:p>
        </p:txBody>
      </p:sp>
      <p:sp>
        <p:nvSpPr>
          <p:cNvPr id="17420" name="Text Box 25"/>
          <p:cNvSpPr txBox="1">
            <a:spLocks noChangeArrowheads="1"/>
          </p:cNvSpPr>
          <p:nvPr/>
        </p:nvSpPr>
        <p:spPr bwMode="gray">
          <a:xfrm>
            <a:off x="4670425" y="4341813"/>
            <a:ext cx="20288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3. Phase</a:t>
            </a:r>
            <a:br>
              <a:rPr lang="de-DE" sz="1600">
                <a:latin typeface="Arial Black" pitchFamily="34" charset="0"/>
              </a:rPr>
            </a:br>
            <a:endParaRPr lang="de-DE" sz="1600">
              <a:latin typeface="Arial Black" pitchFamily="34" charset="0"/>
            </a:endParaRPr>
          </a:p>
          <a:p>
            <a:pPr algn="ctr" defTabSz="914400"/>
            <a:r>
              <a:rPr lang="de-DE" sz="1600">
                <a:latin typeface="Arial Black" pitchFamily="34" charset="0"/>
              </a:rPr>
              <a:t>Digitalisierung</a:t>
            </a:r>
          </a:p>
          <a:p>
            <a:pPr algn="ctr" defTabSz="914400"/>
            <a:r>
              <a:rPr lang="de-DE" sz="1600">
                <a:latin typeface="Arial Black" pitchFamily="34" charset="0"/>
              </a:rPr>
              <a:t>Interaktivität</a:t>
            </a:r>
            <a:endParaRPr lang="de-DE" sz="1600"/>
          </a:p>
        </p:txBody>
      </p:sp>
      <p:sp>
        <p:nvSpPr>
          <p:cNvPr id="17421" name="Text Box 26"/>
          <p:cNvSpPr txBox="1">
            <a:spLocks noChangeArrowheads="1"/>
          </p:cNvSpPr>
          <p:nvPr/>
        </p:nvSpPr>
        <p:spPr bwMode="gray">
          <a:xfrm>
            <a:off x="6542088" y="1311275"/>
            <a:ext cx="2260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4. Phase</a:t>
            </a:r>
          </a:p>
          <a:p>
            <a:pPr algn="ctr" defTabSz="914400"/>
            <a:endParaRPr lang="de-DE" sz="1600">
              <a:latin typeface="Arial Black" pitchFamily="34" charset="0"/>
            </a:endParaRPr>
          </a:p>
          <a:p>
            <a:pPr algn="ctr" defTabSz="914400"/>
            <a:r>
              <a:rPr lang="de-DE" sz="1600">
                <a:latin typeface="Arial Black" pitchFamily="34" charset="0"/>
              </a:rPr>
              <a:t>Rundfunk im Zeichen des Internets</a:t>
            </a:r>
            <a:endParaRPr lang="de-DE" sz="1600"/>
          </a:p>
        </p:txBody>
      </p:sp>
      <p:sp>
        <p:nvSpPr>
          <p:cNvPr id="17422" name="Text Box 28"/>
          <p:cNvSpPr txBox="1">
            <a:spLocks noChangeArrowheads="1"/>
          </p:cNvSpPr>
          <p:nvPr/>
        </p:nvSpPr>
        <p:spPr bwMode="gray">
          <a:xfrm>
            <a:off x="3892550" y="3530600"/>
            <a:ext cx="1143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1990er</a:t>
            </a:r>
            <a:endParaRPr lang="de-DE"/>
          </a:p>
        </p:txBody>
      </p:sp>
      <p:sp>
        <p:nvSpPr>
          <p:cNvPr id="17423" name="Line 33"/>
          <p:cNvSpPr>
            <a:spLocks noChangeShapeType="1"/>
          </p:cNvSpPr>
          <p:nvPr/>
        </p:nvSpPr>
        <p:spPr bwMode="auto">
          <a:xfrm>
            <a:off x="6732588" y="2686050"/>
            <a:ext cx="1587" cy="754063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24" name="Text Box 38"/>
          <p:cNvSpPr txBox="1">
            <a:spLocks noChangeArrowheads="1"/>
          </p:cNvSpPr>
          <p:nvPr/>
        </p:nvSpPr>
        <p:spPr bwMode="gray">
          <a:xfrm>
            <a:off x="2185988" y="35306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1980er</a:t>
            </a:r>
            <a:endParaRPr lang="de-DE"/>
          </a:p>
        </p:txBody>
      </p:sp>
      <p:sp>
        <p:nvSpPr>
          <p:cNvPr id="17425" name="Line 40"/>
          <p:cNvSpPr>
            <a:spLocks noChangeShapeType="1"/>
          </p:cNvSpPr>
          <p:nvPr/>
        </p:nvSpPr>
        <p:spPr bwMode="auto">
          <a:xfrm>
            <a:off x="4564063" y="2693988"/>
            <a:ext cx="1587" cy="754062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26" name="Text Box 28"/>
          <p:cNvSpPr txBox="1">
            <a:spLocks noChangeArrowheads="1"/>
          </p:cNvSpPr>
          <p:nvPr/>
        </p:nvSpPr>
        <p:spPr bwMode="gray">
          <a:xfrm>
            <a:off x="5684838" y="3509963"/>
            <a:ext cx="1911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de-DE" sz="1600">
                <a:latin typeface="Arial Black" pitchFamily="34" charset="0"/>
              </a:rPr>
              <a:t>2000 bis heute</a:t>
            </a:r>
          </a:p>
        </p:txBody>
      </p:sp>
      <p:sp>
        <p:nvSpPr>
          <p:cNvPr id="17427" name="Rechteck 2"/>
          <p:cNvSpPr>
            <a:spLocks noChangeArrowheads="1"/>
          </p:cNvSpPr>
          <p:nvPr/>
        </p:nvSpPr>
        <p:spPr bwMode="auto">
          <a:xfrm>
            <a:off x="830263" y="2760663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0000"/>
                </a:solidFill>
                <a:latin typeface="Arial Black" pitchFamily="34" charset="0"/>
              </a:rPr>
              <a:t>47%</a:t>
            </a:r>
            <a:endParaRPr lang="de-DE">
              <a:solidFill>
                <a:srgbClr val="C00000"/>
              </a:solidFill>
            </a:endParaRPr>
          </a:p>
        </p:txBody>
      </p:sp>
      <p:sp>
        <p:nvSpPr>
          <p:cNvPr id="17428" name="Rechteck 4"/>
          <p:cNvSpPr>
            <a:spLocks noChangeArrowheads="1"/>
          </p:cNvSpPr>
          <p:nvPr/>
        </p:nvSpPr>
        <p:spPr bwMode="auto">
          <a:xfrm>
            <a:off x="2484438" y="2773363"/>
            <a:ext cx="722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0000"/>
                </a:solidFill>
                <a:latin typeface="Arial Black" pitchFamily="34" charset="0"/>
              </a:rPr>
              <a:t>77%</a:t>
            </a:r>
            <a:endParaRPr lang="de-DE">
              <a:solidFill>
                <a:srgbClr val="C00000"/>
              </a:solidFill>
            </a:endParaRPr>
          </a:p>
        </p:txBody>
      </p:sp>
      <p:sp>
        <p:nvSpPr>
          <p:cNvPr id="17429" name="Rechteck 15"/>
          <p:cNvSpPr>
            <a:spLocks noChangeArrowheads="1"/>
          </p:cNvSpPr>
          <p:nvPr/>
        </p:nvSpPr>
        <p:spPr bwMode="auto">
          <a:xfrm>
            <a:off x="7994650" y="2790825"/>
            <a:ext cx="722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>
                <a:solidFill>
                  <a:srgbClr val="C00000"/>
                </a:solidFill>
                <a:latin typeface="Arial Black" pitchFamily="34" charset="0"/>
              </a:rPr>
              <a:t>86%</a:t>
            </a:r>
          </a:p>
        </p:txBody>
      </p:sp>
      <p:sp>
        <p:nvSpPr>
          <p:cNvPr id="17430" name="Rechteck 16"/>
          <p:cNvSpPr>
            <a:spLocks noChangeArrowheads="1"/>
          </p:cNvSpPr>
          <p:nvPr/>
        </p:nvSpPr>
        <p:spPr bwMode="auto">
          <a:xfrm>
            <a:off x="4591050" y="2778125"/>
            <a:ext cx="72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0000"/>
                </a:solidFill>
                <a:latin typeface="Arial Black" pitchFamily="34" charset="0"/>
              </a:rPr>
              <a:t>81%</a:t>
            </a:r>
            <a:endParaRPr lang="de-DE">
              <a:solidFill>
                <a:srgbClr val="C00000"/>
              </a:solidFill>
            </a:endParaRPr>
          </a:p>
        </p:txBody>
      </p:sp>
      <p:sp>
        <p:nvSpPr>
          <p:cNvPr id="17431" name="Rechteck 31"/>
          <p:cNvSpPr>
            <a:spLocks noChangeArrowheads="1"/>
          </p:cNvSpPr>
          <p:nvPr/>
        </p:nvSpPr>
        <p:spPr bwMode="auto">
          <a:xfrm>
            <a:off x="6791325" y="2778125"/>
            <a:ext cx="72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0000"/>
                </a:solidFill>
                <a:latin typeface="Arial Black" pitchFamily="34" charset="0"/>
              </a:rPr>
              <a:t>85%</a:t>
            </a:r>
            <a:endParaRPr lang="de-DE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827088" y="4797425"/>
            <a:ext cx="6913562" cy="10080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458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Anfänge: 50 bis 70er Jahre</a:t>
            </a:r>
          </a:p>
        </p:txBody>
      </p:sp>
      <p:sp>
        <p:nvSpPr>
          <p:cNvPr id="19459" name="Inhaltsplatzhalter 7"/>
          <p:cNvSpPr>
            <a:spLocks noGrp="1"/>
          </p:cNvSpPr>
          <p:nvPr>
            <p:ph idx="1"/>
          </p:nvPr>
        </p:nvSpPr>
        <p:spPr>
          <a:xfrm>
            <a:off x="474663" y="1052513"/>
            <a:ext cx="8351837" cy="3529012"/>
          </a:xfrm>
          <a:noFill/>
        </p:spPr>
        <p:txBody>
          <a:bodyPr/>
          <a:lstStyle/>
          <a:p>
            <a:r>
              <a:rPr lang="de-DE" sz="3200" smtClean="0"/>
              <a:t>Modernisierung im Wiederaufbau</a:t>
            </a:r>
          </a:p>
          <a:p>
            <a:r>
              <a:rPr lang="de-DE" sz="3200" b="1" smtClean="0"/>
              <a:t>Heraufziehen des Fernsehzeitalters</a:t>
            </a:r>
            <a:r>
              <a:rPr lang="de-DE" sz="3200" smtClean="0"/>
              <a:t>:  öffentlich-rechtliche Struktur, Monopolstellung</a:t>
            </a:r>
          </a:p>
          <a:p>
            <a:r>
              <a:rPr lang="de-DE" sz="3200" smtClean="0"/>
              <a:t>Zeitstrukturierung: z.B. Tagesschau</a:t>
            </a:r>
          </a:p>
          <a:p>
            <a:r>
              <a:rPr lang="de-DE" sz="3200" smtClean="0"/>
              <a:t>Fernsehen als Bestandteil e. neuen Lebensstils</a:t>
            </a:r>
            <a:endParaRPr lang="de-DE" sz="3200" b="1" smtClean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 rot="10800000">
            <a:off x="3440113" y="4354513"/>
            <a:ext cx="1689100" cy="2857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 defTabSz="762000" fontAlgn="auto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19461" name="Textfeld 2"/>
          <p:cNvSpPr txBox="1">
            <a:spLocks noChangeArrowheads="1"/>
          </p:cNvSpPr>
          <p:nvPr/>
        </p:nvSpPr>
        <p:spPr bwMode="auto">
          <a:xfrm>
            <a:off x="1552575" y="5005388"/>
            <a:ext cx="61198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latin typeface="Calibri" pitchFamily="34" charset="0"/>
              </a:rPr>
              <a:t>Leitmedium der Konsumgesellschaft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79425" y="4605338"/>
            <a:ext cx="7980363" cy="1668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80er Jahre: Dualisierung des Rundfunks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400050" y="1139825"/>
            <a:ext cx="8567738" cy="3024188"/>
          </a:xfrm>
          <a:noFill/>
        </p:spPr>
        <p:txBody>
          <a:bodyPr/>
          <a:lstStyle/>
          <a:p>
            <a:r>
              <a:rPr lang="de-DE" b="1" smtClean="0"/>
              <a:t>Zulassung privater Anbieter</a:t>
            </a:r>
            <a:r>
              <a:rPr lang="de-DE" smtClean="0"/>
              <a:t>: Programmdiversifikation </a:t>
            </a:r>
            <a:r>
              <a:rPr lang="de-DE" sz="2400" smtClean="0"/>
              <a:t>(sowohl mengenmäßig als auch inhaltlich)</a:t>
            </a:r>
          </a:p>
          <a:p>
            <a:r>
              <a:rPr lang="de-DE" smtClean="0"/>
              <a:t>Einschaltquoten/Marktanteile -&gt; </a:t>
            </a:r>
            <a:r>
              <a:rPr lang="de-DE" sz="2600" smtClean="0"/>
              <a:t>Zielgruppenorientierung</a:t>
            </a:r>
          </a:p>
          <a:p>
            <a:r>
              <a:rPr lang="de-DE" b="1" smtClean="0"/>
              <a:t>Anfänge: Der Zuschauer als eigener Programmdirektor </a:t>
            </a:r>
          </a:p>
          <a:p>
            <a:r>
              <a:rPr lang="de-DE" smtClean="0"/>
              <a:t>Qualitätsdebatte (</a:t>
            </a:r>
            <a:r>
              <a:rPr lang="de-DE" b="1" smtClean="0"/>
              <a:t>Konvergenzthese</a:t>
            </a:r>
            <a:r>
              <a:rPr lang="de-DE" smtClean="0"/>
              <a:t>)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0800000">
            <a:off x="3132138" y="4367213"/>
            <a:ext cx="1905000" cy="2857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 defTabSz="762000" fontAlgn="auto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20485" name="Textfeld 3"/>
          <p:cNvSpPr txBox="1">
            <a:spLocks noChangeArrowheads="1"/>
          </p:cNvSpPr>
          <p:nvPr/>
        </p:nvSpPr>
        <p:spPr bwMode="auto">
          <a:xfrm>
            <a:off x="755650" y="5081588"/>
            <a:ext cx="9070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>
                <a:latin typeface="Calibri" pitchFamily="34" charset="0"/>
              </a:rPr>
              <a:t>Medienpolitischer Urknall: </a:t>
            </a:r>
            <a:r>
              <a:rPr lang="de-DE" sz="2800">
                <a:latin typeface="Calibri" pitchFamily="34" charset="0"/>
              </a:rPr>
              <a:t>Kommerz oder Kultur?        	Fernsehen als </a:t>
            </a:r>
            <a:r>
              <a:rPr lang="de-DE" sz="2800" b="1">
                <a:latin typeface="Calibri" pitchFamily="34" charset="0"/>
              </a:rPr>
              <a:t>Unterhaltungsmaschine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06438" y="4605338"/>
            <a:ext cx="7561262" cy="13906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90er Jahre: Digitalisierung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338" y="908050"/>
            <a:ext cx="8478837" cy="4392613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Ausdifferenzierung </a:t>
            </a:r>
            <a:r>
              <a:rPr lang="de-DE" dirty="0" smtClean="0"/>
              <a:t>des Programmangebots: </a:t>
            </a:r>
            <a:br>
              <a:rPr lang="de-DE" dirty="0" smtClean="0"/>
            </a:br>
            <a:r>
              <a:rPr lang="de-DE" sz="2400" dirty="0" smtClean="0"/>
              <a:t>Anzahl, </a:t>
            </a:r>
            <a:r>
              <a:rPr lang="de-DE" sz="2400" dirty="0" err="1" smtClean="0"/>
              <a:t>Verspartung</a:t>
            </a:r>
            <a:r>
              <a:rPr lang="de-DE" sz="2400" dirty="0" smtClean="0"/>
              <a:t>, Transaktionssender</a:t>
            </a:r>
          </a:p>
          <a:p>
            <a:pPr>
              <a:defRPr/>
            </a:pPr>
            <a:r>
              <a:rPr lang="de-DE" dirty="0" err="1" smtClean="0"/>
              <a:t>Near</a:t>
            </a:r>
            <a:r>
              <a:rPr lang="de-DE" dirty="0" smtClean="0"/>
              <a:t>-Video-On-Demand/ </a:t>
            </a:r>
            <a:r>
              <a:rPr lang="de-DE" dirty="0"/>
              <a:t>Pay per View/Channel/ EPG</a:t>
            </a:r>
          </a:p>
          <a:p>
            <a:pPr>
              <a:defRPr/>
            </a:pPr>
            <a:r>
              <a:rPr lang="de-DE" dirty="0" smtClean="0"/>
              <a:t>Interaktiver Mehrwert: Rückkanal </a:t>
            </a:r>
          </a:p>
          <a:p>
            <a:pPr>
              <a:defRPr/>
            </a:pPr>
            <a:r>
              <a:rPr lang="de-DE" dirty="0" smtClean="0"/>
              <a:t>Neue Formen der Publikumsbeteiligung </a:t>
            </a:r>
            <a:r>
              <a:rPr lang="de-DE" sz="2400" dirty="0" smtClean="0"/>
              <a:t>(Kamerapositionen, Spielfilmgeschehen) 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0800000">
            <a:off x="3619500" y="4076700"/>
            <a:ext cx="1689100" cy="2857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 defTabSz="762000" fontAlgn="auto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21509" name="Textfeld 7"/>
          <p:cNvSpPr txBox="1">
            <a:spLocks noChangeArrowheads="1"/>
          </p:cNvSpPr>
          <p:nvPr/>
        </p:nvSpPr>
        <p:spPr bwMode="auto">
          <a:xfrm>
            <a:off x="987425" y="4941888"/>
            <a:ext cx="75279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>
                <a:latin typeface="Calibri" pitchFamily="34" charset="0"/>
              </a:rPr>
              <a:t>Vom passiven zum hyperaktiven Publikum! </a:t>
            </a:r>
          </a:p>
          <a:p>
            <a:pPr algn="ctr"/>
            <a:r>
              <a:rPr lang="de-DE" sz="2800" b="1">
                <a:latin typeface="Calibri" pitchFamily="34" charset="0"/>
              </a:rPr>
              <a:t>Das Publikum verstreut sich!</a:t>
            </a:r>
            <a:endParaRPr lang="de-DE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576263" y="4572000"/>
            <a:ext cx="7632700" cy="15589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2000er Jahre bis heute: Medienkonvergenz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1938" y="1052513"/>
            <a:ext cx="8413750" cy="3748087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Weitere </a:t>
            </a:r>
            <a:r>
              <a:rPr lang="de-DE" b="1" dirty="0"/>
              <a:t>Fragmentierung </a:t>
            </a:r>
            <a:r>
              <a:rPr lang="de-DE" b="1" dirty="0" smtClean="0"/>
              <a:t>der Angebotsseite</a:t>
            </a:r>
            <a:r>
              <a:rPr lang="de-DE" dirty="0" smtClean="0"/>
              <a:t>: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Web TV, IPTV, Mobile TV, On-Demand Angebote</a:t>
            </a:r>
          </a:p>
          <a:p>
            <a:pPr>
              <a:defRPr/>
            </a:pPr>
            <a:r>
              <a:rPr lang="de-DE" b="1" dirty="0" smtClean="0"/>
              <a:t>Räumliche, zeitliche Souveränität </a:t>
            </a:r>
            <a:r>
              <a:rPr lang="de-DE" dirty="0" smtClean="0"/>
              <a:t>wächst </a:t>
            </a:r>
          </a:p>
          <a:p>
            <a:pPr>
              <a:defRPr/>
            </a:pPr>
            <a:r>
              <a:rPr lang="de-DE" b="1" dirty="0" smtClean="0"/>
              <a:t>Verbesserte Qualitätsstandards</a:t>
            </a:r>
            <a:r>
              <a:rPr lang="de-DE" dirty="0" smtClean="0"/>
              <a:t> (lineares Fernsehen) </a:t>
            </a:r>
          </a:p>
          <a:p>
            <a:pPr>
              <a:defRPr/>
            </a:pPr>
            <a:r>
              <a:rPr lang="de-DE" dirty="0" smtClean="0"/>
              <a:t>Neue soziale Nutzungskontexte: </a:t>
            </a:r>
            <a:r>
              <a:rPr lang="de-DE" b="1" dirty="0" smtClean="0"/>
              <a:t>Public </a:t>
            </a:r>
            <a:r>
              <a:rPr lang="de-DE" b="1" dirty="0" err="1" smtClean="0"/>
              <a:t>Viewing</a:t>
            </a:r>
            <a:endParaRPr lang="de-DE" b="1" dirty="0"/>
          </a:p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0800000">
            <a:off x="3203575" y="4229100"/>
            <a:ext cx="1689100" cy="2857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 defTabSz="762000" fontAlgn="auto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22533" name="Textfeld 3"/>
          <p:cNvSpPr txBox="1">
            <a:spLocks noChangeArrowheads="1"/>
          </p:cNvSpPr>
          <p:nvPr/>
        </p:nvSpPr>
        <p:spPr bwMode="auto">
          <a:xfrm>
            <a:off x="828675" y="4935538"/>
            <a:ext cx="71294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>
                <a:latin typeface="Calibri" pitchFamily="34" charset="0"/>
              </a:rPr>
              <a:t>Zaubermaschine interaktives Fernsehen? Auslaufmodell Fernsehen? </a:t>
            </a:r>
            <a:endParaRPr lang="de-DE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Fernsehen im Leben der Erwachsenen (Maletzke 1968)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539750" y="836613"/>
            <a:ext cx="8064500" cy="4319587"/>
          </a:xfrm>
          <a:noFill/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de-DE" smtClean="0"/>
              <a:t>Orientierungsfunktion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/>
              <a:t>Unterhaltungsfunktion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/>
              <a:t>Flucht- und Entlastungsfunktion (von den Beanspruchungen des Alltags, Berufs)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/>
              <a:t>Partnerfunktion/Ersatz für fehlende Kontakte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de-DE" smtClean="0"/>
              <a:t>Kontaktfunktion/Gesprächsstoff</a:t>
            </a:r>
          </a:p>
          <a:p>
            <a:pPr marL="514350" indent="-514350">
              <a:buFont typeface="Arial" charset="0"/>
              <a:buAutoNum type="arabicPeriod"/>
            </a:pP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P blau">
  <a:themeElements>
    <a:clrScheme name="Benutzerdefiniert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D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 blau</Template>
  <TotalTime>0</TotalTime>
  <Words>507</Words>
  <Application>Microsoft Office PowerPoint</Application>
  <PresentationFormat>Bildschirmpräsentation (4:3)</PresentationFormat>
  <Paragraphs>173</Paragraphs>
  <Slides>18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9" baseType="lpstr">
      <vt:lpstr>Arial</vt:lpstr>
      <vt:lpstr>Calibri</vt:lpstr>
      <vt:lpstr>Arial Narrow</vt:lpstr>
      <vt:lpstr>Arial Black</vt:lpstr>
      <vt:lpstr>Verdana</vt:lpstr>
      <vt:lpstr>IfP blau</vt:lpstr>
      <vt:lpstr>IfP blau</vt:lpstr>
      <vt:lpstr>IfP blau</vt:lpstr>
      <vt:lpstr>IfP blau</vt:lpstr>
      <vt:lpstr>IfP blau</vt:lpstr>
      <vt:lpstr>Microsoft Excel-Diagramm</vt:lpstr>
      <vt:lpstr>New TV – Fernsehlandschaften 2015: Bleibt Fernsehen Fernsehen? </vt:lpstr>
      <vt:lpstr>Folie 2</vt:lpstr>
      <vt:lpstr>Folie 3</vt:lpstr>
      <vt:lpstr>Folie 4</vt:lpstr>
      <vt:lpstr>Anfänge: 50 bis 70er Jahre</vt:lpstr>
      <vt:lpstr>80er Jahre: Dualisierung des Rundfunks</vt:lpstr>
      <vt:lpstr>90er Jahre: Digitalisierung</vt:lpstr>
      <vt:lpstr>2000er Jahre bis heute: Medienkonvergenz</vt:lpstr>
      <vt:lpstr>Fernsehen im Leben der Erwachsenen (Maletzke 1968)</vt:lpstr>
      <vt:lpstr>Nutzungsmotivation Fernsehen  2010</vt:lpstr>
      <vt:lpstr>Zentrale Fernseh-Nutzungsmotive</vt:lpstr>
      <vt:lpstr>Nutzungsmotivation: „trifft am ehesten zu auf…“ </vt:lpstr>
      <vt:lpstr>Bindung an die Medien: Vermissen in einer Grenzsituation</vt:lpstr>
      <vt:lpstr>FAZIT: Fernsehen bleibt Fernsehen</vt:lpstr>
      <vt:lpstr>Folie 15</vt:lpstr>
      <vt:lpstr>Das Fernsehen ist tot – es lebe das Fernsehen!</vt:lpstr>
      <vt:lpstr>Folie 17</vt:lpstr>
      <vt:lpstr>Zentrale Fernseh-Nutzungsmotive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einwille</dc:creator>
  <cp:lastModifiedBy>HV-Prae1</cp:lastModifiedBy>
  <cp:revision>253</cp:revision>
  <cp:lastPrinted>2011-05-02T14:32:03Z</cp:lastPrinted>
  <dcterms:created xsi:type="dcterms:W3CDTF">2010-09-01T06:39:44Z</dcterms:created>
  <dcterms:modified xsi:type="dcterms:W3CDTF">2011-05-11T06:46:08Z</dcterms:modified>
</cp:coreProperties>
</file>