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91" r:id="rId2"/>
    <p:sldId id="448" r:id="rId3"/>
    <p:sldId id="434" r:id="rId4"/>
    <p:sldId id="492" r:id="rId5"/>
    <p:sldId id="491" r:id="rId6"/>
    <p:sldId id="493" r:id="rId7"/>
    <p:sldId id="495" r:id="rId8"/>
    <p:sldId id="496" r:id="rId9"/>
    <p:sldId id="501" r:id="rId10"/>
    <p:sldId id="498" r:id="rId11"/>
    <p:sldId id="504" r:id="rId12"/>
    <p:sldId id="499" r:id="rId13"/>
    <p:sldId id="500" r:id="rId14"/>
    <p:sldId id="497" r:id="rId15"/>
    <p:sldId id="505" r:id="rId16"/>
    <p:sldId id="494" r:id="rId17"/>
    <p:sldId id="503" r:id="rId18"/>
    <p:sldId id="502" r:id="rId19"/>
  </p:sldIdLst>
  <p:sldSz cx="9144000" cy="6858000" type="screen4x3"/>
  <p:notesSz cx="6794500" cy="9982200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B2930E"/>
    <a:srgbClr val="0DB329"/>
    <a:srgbClr val="FF9B9B"/>
    <a:srgbClr val="FF5050"/>
    <a:srgbClr val="FF6969"/>
    <a:srgbClr val="FF3333"/>
    <a:srgbClr val="CF7C01"/>
    <a:srgbClr val="00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0161" autoAdjust="0"/>
  </p:normalViewPr>
  <p:slideViewPr>
    <p:cSldViewPr snapToObjects="1">
      <p:cViewPr varScale="1">
        <p:scale>
          <a:sx n="70" d="100"/>
          <a:sy n="70" d="100"/>
        </p:scale>
        <p:origin x="-522" y="-90"/>
      </p:cViewPr>
      <p:guideLst>
        <p:guide orient="horz" pos="1933"/>
        <p:guide pos="2154"/>
      </p:guideLst>
    </p:cSldViewPr>
  </p:slideViewPr>
  <p:outlineViewPr>
    <p:cViewPr>
      <p:scale>
        <a:sx n="33" d="100"/>
        <a:sy n="33" d="100"/>
      </p:scale>
      <p:origin x="0" y="32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78" d="100"/>
          <a:sy n="78" d="100"/>
        </p:scale>
        <p:origin x="-3324" y="-84"/>
      </p:cViewPr>
      <p:guideLst>
        <p:guide orient="horz" pos="3144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5936" tIns="47968" rIns="95936" bIns="4796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5936" tIns="47968" rIns="95936" bIns="4796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0BC2E63D-F911-4F38-8AAB-57EE60E55D22}" type="datetimeFigureOut">
              <a:rPr lang="de-DE"/>
              <a:pPr>
                <a:defRPr/>
              </a:pPr>
              <a:t>11.05.2011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82138"/>
            <a:ext cx="2944813" cy="498475"/>
          </a:xfrm>
          <a:prstGeom prst="rect">
            <a:avLst/>
          </a:prstGeom>
        </p:spPr>
        <p:txBody>
          <a:bodyPr vert="horz" lIns="95936" tIns="47968" rIns="95936" bIns="4796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8100" y="9482138"/>
            <a:ext cx="2944813" cy="498475"/>
          </a:xfrm>
          <a:prstGeom prst="rect">
            <a:avLst/>
          </a:prstGeom>
        </p:spPr>
        <p:txBody>
          <a:bodyPr vert="horz" lIns="95936" tIns="47968" rIns="95936" bIns="4796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052A53B7-136E-42E2-9147-26821CF3F5F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5936" tIns="47968" rIns="95936" bIns="4796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5936" tIns="47968" rIns="95936" bIns="4796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3E1E9102-376E-4803-A37F-F847D02DC990}" type="datetimeFigureOut">
              <a:rPr lang="de-DE"/>
              <a:pPr>
                <a:defRPr/>
              </a:pPr>
              <a:t>11.05.2011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49300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936" tIns="47968" rIns="95936" bIns="47968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41863"/>
            <a:ext cx="5435600" cy="4491037"/>
          </a:xfrm>
          <a:prstGeom prst="rect">
            <a:avLst/>
          </a:prstGeom>
        </p:spPr>
        <p:txBody>
          <a:bodyPr vert="horz" lIns="95936" tIns="47968" rIns="95936" bIns="47968" rtlCol="0">
            <a:normAutofit/>
          </a:bodyPr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82138"/>
            <a:ext cx="2944813" cy="498475"/>
          </a:xfrm>
          <a:prstGeom prst="rect">
            <a:avLst/>
          </a:prstGeom>
        </p:spPr>
        <p:txBody>
          <a:bodyPr vert="horz" lIns="95936" tIns="47968" rIns="95936" bIns="4796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8100" y="9482138"/>
            <a:ext cx="2944813" cy="498475"/>
          </a:xfrm>
          <a:prstGeom prst="rect">
            <a:avLst/>
          </a:prstGeom>
        </p:spPr>
        <p:txBody>
          <a:bodyPr vert="horz" lIns="95936" tIns="47968" rIns="95936" bIns="4796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16E7C671-1E49-4237-B0E1-A6F638EDCCC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de-DE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7ECC56E-EA26-4FBB-B2CB-90CF1A687D96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de-DE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4DF090-770C-48E2-BF36-DB1FF2AA4360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de-DE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9F272F3-C173-41AE-8FC0-72533F8B7BEE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de-DE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37AD4D-258F-4C00-9E9A-FF4741EBE178}" type="slidenum">
              <a:rPr lang="de-DE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de-DE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628904" y="1196752"/>
            <a:ext cx="5829296" cy="18002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628904" y="2996952"/>
            <a:ext cx="5829296" cy="2592288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7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9512" y="0"/>
            <a:ext cx="8820000" cy="428400"/>
          </a:xfrm>
        </p:spPr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40000" y="1196752"/>
            <a:ext cx="8064000" cy="4320000"/>
          </a:xfrm>
        </p:spPr>
        <p:txBody>
          <a:bodyPr/>
          <a:lstStyle>
            <a:lvl1pPr marL="0" indent="0" algn="l">
              <a:buNone/>
              <a:defRPr sz="2000" b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nter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0"/>
            <a:ext cx="8820000" cy="428604"/>
          </a:xfrm>
        </p:spPr>
        <p:txBody>
          <a:bodyPr/>
          <a:lstStyle>
            <a:lvl1pPr algn="ctr">
              <a:defRPr b="1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40000" y="980728"/>
            <a:ext cx="8064000" cy="4680055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buFont typeface="Arial" pitchFamily="34" charset="0"/>
              <a:buChar char="•"/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ter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0"/>
            <a:ext cx="8820000" cy="428604"/>
          </a:xfrm>
        </p:spPr>
        <p:txBody>
          <a:bodyPr/>
          <a:lstStyle>
            <a:lvl1pPr algn="ctr">
              <a:defRPr b="0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40000" y="1484784"/>
            <a:ext cx="3888000" cy="417646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buFont typeface="Arial" pitchFamily="34" charset="0"/>
              <a:buChar char="•"/>
              <a:defRPr sz="1600">
                <a:latin typeface="Calibri" pitchFamily="34" charset="0"/>
                <a:cs typeface="Calibri" pitchFamily="34" charset="0"/>
              </a:defRPr>
            </a:lvl1pPr>
            <a:lvl2pPr>
              <a:defRPr sz="1600">
                <a:latin typeface="Calibri" pitchFamily="34" charset="0"/>
                <a:cs typeface="Calibri" pitchFamily="34" charset="0"/>
              </a:defRPr>
            </a:lvl2pPr>
            <a:lvl3pPr>
              <a:defRPr sz="16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540000" y="764704"/>
            <a:ext cx="8064000" cy="432000"/>
          </a:xfrm>
          <a:noFill/>
        </p:spPr>
        <p:txBody>
          <a:bodyPr/>
          <a:lstStyle>
            <a:lvl1pPr>
              <a:buNone/>
              <a:defRPr sz="2800" b="1"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10" name="Inhaltsplatzhalter 9"/>
          <p:cNvSpPr>
            <a:spLocks noGrp="1"/>
          </p:cNvSpPr>
          <p:nvPr>
            <p:ph sz="quarter" idx="14"/>
          </p:nvPr>
        </p:nvSpPr>
        <p:spPr>
          <a:xfrm>
            <a:off x="4716000" y="1484784"/>
            <a:ext cx="3888000" cy="417646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latin typeface="Calibri" pitchFamily="34" charset="0"/>
                <a:cs typeface="Calibri" pitchFamily="34" charset="0"/>
              </a:defRPr>
            </a:lvl1pPr>
            <a:lvl2pPr>
              <a:lnSpc>
                <a:spcPct val="120000"/>
              </a:lnSpc>
              <a:defRPr sz="1400">
                <a:latin typeface="Calibri" pitchFamily="34" charset="0"/>
                <a:cs typeface="Calibri" pitchFamily="34" charset="0"/>
              </a:defRPr>
            </a:lvl2pPr>
            <a:lvl3pPr>
              <a:lnSpc>
                <a:spcPct val="120000"/>
              </a:lnSpc>
              <a:defRPr sz="1400">
                <a:latin typeface="Calibri" pitchFamily="34" charset="0"/>
                <a:cs typeface="Calibri" pitchFamily="34" charset="0"/>
              </a:defRPr>
            </a:lvl3pPr>
            <a:lvl4pPr>
              <a:lnSpc>
                <a:spcPct val="120000"/>
              </a:lnSpc>
              <a:defRPr sz="1400">
                <a:latin typeface="Calibri" pitchFamily="34" charset="0"/>
                <a:cs typeface="Calibri" pitchFamily="34" charset="0"/>
              </a:defRPr>
            </a:lvl4pPr>
            <a:lvl5pPr>
              <a:lnSpc>
                <a:spcPct val="120000"/>
              </a:lnSpc>
              <a:defRPr sz="1400"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5"/>
          </p:nvPr>
        </p:nvSpPr>
        <p:spPr>
          <a:xfrm>
            <a:off x="539750" y="6354763"/>
            <a:ext cx="1042988" cy="182562"/>
          </a:xfrm>
          <a:prstGeom prst="rect">
            <a:avLst/>
          </a:prstGeom>
        </p:spPr>
        <p:txBody>
          <a:bodyPr/>
          <a:lstStyle>
            <a:lvl1pPr>
              <a:defRPr smtClean="0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fld id="{385B3EC5-8B9B-40BE-B719-6A25A2F0EBBF}" type="datetime1">
              <a:rPr lang="de-DE"/>
              <a:pPr>
                <a:defRPr/>
              </a:pPr>
              <a:t>11.05.2011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6"/>
          </p:nvPr>
        </p:nvSpPr>
        <p:spPr>
          <a:xfrm>
            <a:off x="539750" y="6538913"/>
            <a:ext cx="6985000" cy="180975"/>
          </a:xfrm>
          <a:prstGeom prst="rect">
            <a:avLst/>
          </a:prstGeom>
        </p:spPr>
        <p:txBody>
          <a:bodyPr/>
          <a:lstStyle>
            <a:lvl1pPr>
              <a:defRPr dirty="0" smtClean="0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de-DE"/>
              <a:t>Stefan Geiss: </a:t>
            </a:r>
            <a:r>
              <a:rPr lang="de-DE" b="1"/>
              <a:t>Befragung</a:t>
            </a:r>
            <a:r>
              <a:rPr lang="de-DE"/>
              <a:t>, SS 2011</a:t>
            </a: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7"/>
          </p:nvPr>
        </p:nvSpPr>
        <p:spPr>
          <a:xfrm>
            <a:off x="1606550" y="6354763"/>
            <a:ext cx="1066800" cy="182562"/>
          </a:xfrm>
          <a:prstGeom prst="rect">
            <a:avLst/>
          </a:prstGeom>
        </p:spPr>
        <p:txBody>
          <a:bodyPr/>
          <a:lstStyle>
            <a:lvl1pPr>
              <a:defRPr smtClean="0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fld id="{E51B34E0-1C36-4B1F-9A31-2A1F1A143D4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tertitel und Inha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0"/>
            <a:ext cx="8820000" cy="428604"/>
          </a:xfrm>
        </p:spPr>
        <p:txBody>
          <a:bodyPr/>
          <a:lstStyle>
            <a:lvl1pPr algn="ctr">
              <a:defRPr b="0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40000" y="1484784"/>
            <a:ext cx="3888000" cy="4176000"/>
          </a:xfrm>
          <a:solidFill>
            <a:schemeClr val="bg1">
              <a:alpha val="80000"/>
            </a:schemeClr>
          </a:solidFill>
        </p:spPr>
        <p:txBody>
          <a:bodyPr>
            <a:normAutofit/>
          </a:bodyPr>
          <a:lstStyle>
            <a:lvl1pPr>
              <a:lnSpc>
                <a:spcPct val="120000"/>
              </a:lnSpc>
              <a:buFont typeface="Arial" pitchFamily="34" charset="0"/>
              <a:buChar char="•"/>
              <a:defRPr sz="1600">
                <a:latin typeface="Calibri" pitchFamily="34" charset="0"/>
                <a:cs typeface="Calibri" pitchFamily="34" charset="0"/>
              </a:defRPr>
            </a:lvl1pPr>
            <a:lvl2pPr>
              <a:defRPr sz="1600">
                <a:latin typeface="Calibri" pitchFamily="34" charset="0"/>
                <a:cs typeface="Calibri" pitchFamily="34" charset="0"/>
              </a:defRPr>
            </a:lvl2pPr>
            <a:lvl3pPr>
              <a:defRPr sz="16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540000" y="764704"/>
            <a:ext cx="8064000" cy="432000"/>
          </a:xfrm>
          <a:noFill/>
        </p:spPr>
        <p:txBody>
          <a:bodyPr/>
          <a:lstStyle>
            <a:lvl1pPr>
              <a:buNone/>
              <a:defRPr sz="2800" b="1"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4"/>
          </p:nvPr>
        </p:nvSpPr>
        <p:spPr>
          <a:xfrm>
            <a:off x="4716000" y="1484784"/>
            <a:ext cx="3888000" cy="4176000"/>
          </a:xfrm>
          <a:solidFill>
            <a:schemeClr val="bg1">
              <a:alpha val="60000"/>
            </a:schemeClr>
          </a:solidFill>
        </p:spPr>
        <p:txBody>
          <a:bodyPr rtlCol="0">
            <a:normAutofit/>
          </a:bodyPr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5"/>
          </p:nvPr>
        </p:nvSpPr>
        <p:spPr>
          <a:xfrm>
            <a:off x="539750" y="6354763"/>
            <a:ext cx="1042988" cy="182562"/>
          </a:xfrm>
          <a:prstGeom prst="rect">
            <a:avLst/>
          </a:prstGeom>
        </p:spPr>
        <p:txBody>
          <a:bodyPr/>
          <a:lstStyle>
            <a:lvl1pPr>
              <a:defRPr smtClean="0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fld id="{D1505975-D398-4FEA-AE8E-8DC84137B76B}" type="datetime1">
              <a:rPr lang="de-DE"/>
              <a:pPr>
                <a:defRPr/>
              </a:pPr>
              <a:t>11.05.2011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6"/>
          </p:nvPr>
        </p:nvSpPr>
        <p:spPr>
          <a:xfrm>
            <a:off x="539750" y="6538913"/>
            <a:ext cx="6624638" cy="180975"/>
          </a:xfrm>
          <a:prstGeom prst="rect">
            <a:avLst/>
          </a:prstGeom>
        </p:spPr>
        <p:txBody>
          <a:bodyPr/>
          <a:lstStyle>
            <a:lvl1pPr>
              <a:defRPr dirty="0" smtClean="0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de-DE"/>
              <a:t>Stefan Geiss: </a:t>
            </a:r>
            <a:r>
              <a:rPr lang="de-DE" b="1"/>
              <a:t>Befragung</a:t>
            </a:r>
            <a:r>
              <a:rPr lang="de-DE"/>
              <a:t>, SS 2011</a:t>
            </a: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7"/>
          </p:nvPr>
        </p:nvSpPr>
        <p:spPr>
          <a:xfrm>
            <a:off x="1606550" y="6354763"/>
            <a:ext cx="1066800" cy="182562"/>
          </a:xfrm>
          <a:prstGeom prst="rect">
            <a:avLst/>
          </a:prstGeom>
        </p:spPr>
        <p:txBody>
          <a:bodyPr/>
          <a:lstStyle>
            <a:lvl1pPr>
              <a:defRPr smtClean="0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fld id="{10AD3F0E-32E1-470E-87BD-151218BE7AA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tertitel und Inha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 userDrawn="1"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de-DE" b="1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0"/>
            <a:ext cx="8820000" cy="428604"/>
          </a:xfrm>
        </p:spPr>
        <p:txBody>
          <a:bodyPr/>
          <a:lstStyle>
            <a:lvl1pPr algn="ctr">
              <a:defRPr b="0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540000" y="764704"/>
            <a:ext cx="8064000" cy="432000"/>
          </a:xfrm>
          <a:noFill/>
        </p:spPr>
        <p:txBody>
          <a:bodyPr/>
          <a:lstStyle>
            <a:lvl1pPr>
              <a:buNone/>
              <a:defRPr sz="2800" b="1"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4"/>
          </p:nvPr>
        </p:nvSpPr>
        <p:spPr>
          <a:xfrm>
            <a:off x="540000" y="1484784"/>
            <a:ext cx="3888000" cy="4176000"/>
          </a:xfrm>
        </p:spPr>
        <p:txBody>
          <a:bodyPr rtlCol="0">
            <a:normAutofit/>
          </a:bodyPr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de-DE" noProof="0" dirty="0" smtClean="0"/>
              <a:t>Bild durch Klicken auf Symbol hinzufügen</a:t>
            </a:r>
            <a:endParaRPr lang="de-DE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16000" y="1484784"/>
            <a:ext cx="3888000" cy="41760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buFont typeface="Arial" pitchFamily="34" charset="0"/>
              <a:buChar char="•"/>
              <a:defRPr sz="1600">
                <a:latin typeface="Calibri" pitchFamily="34" charset="0"/>
                <a:cs typeface="Calibri" pitchFamily="34" charset="0"/>
              </a:defRPr>
            </a:lvl1pPr>
            <a:lvl2pPr>
              <a:defRPr sz="1600">
                <a:latin typeface="Calibri" pitchFamily="34" charset="0"/>
                <a:cs typeface="Calibri" pitchFamily="34" charset="0"/>
              </a:defRPr>
            </a:lvl2pPr>
            <a:lvl3pPr>
              <a:defRPr sz="16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5"/>
          </p:nvPr>
        </p:nvSpPr>
        <p:spPr>
          <a:xfrm>
            <a:off x="539750" y="6354763"/>
            <a:ext cx="1042988" cy="182562"/>
          </a:xfrm>
          <a:prstGeom prst="rect">
            <a:avLst/>
          </a:prstGeom>
        </p:spPr>
        <p:txBody>
          <a:bodyPr/>
          <a:lstStyle>
            <a:lvl1pPr>
              <a:defRPr smtClean="0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fld id="{E1AA15E0-7F96-47CE-8656-AB9BA9E6CFAF}" type="datetime1">
              <a:rPr lang="de-DE"/>
              <a:pPr>
                <a:defRPr/>
              </a:pPr>
              <a:t>11.05.2011</a:t>
            </a:fld>
            <a:endParaRPr lang="de-DE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16"/>
          </p:nvPr>
        </p:nvSpPr>
        <p:spPr>
          <a:xfrm>
            <a:off x="539750" y="6538913"/>
            <a:ext cx="6985000" cy="180975"/>
          </a:xfrm>
          <a:prstGeom prst="rect">
            <a:avLst/>
          </a:prstGeom>
        </p:spPr>
        <p:txBody>
          <a:bodyPr/>
          <a:lstStyle>
            <a:lvl1pPr>
              <a:defRPr dirty="0" smtClean="0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de-DE"/>
              <a:t>Stefan Geiss: </a:t>
            </a:r>
            <a:r>
              <a:rPr lang="de-DE" b="1"/>
              <a:t>Befragung</a:t>
            </a:r>
            <a:r>
              <a:rPr lang="de-DE"/>
              <a:t>, SS 2011</a:t>
            </a:r>
            <a:endParaRPr lang="de-DE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7"/>
          </p:nvPr>
        </p:nvSpPr>
        <p:spPr>
          <a:xfrm>
            <a:off x="1606550" y="6354763"/>
            <a:ext cx="1066800" cy="182562"/>
          </a:xfrm>
          <a:prstGeom prst="rect">
            <a:avLst/>
          </a:prstGeom>
        </p:spPr>
        <p:txBody>
          <a:bodyPr/>
          <a:lstStyle>
            <a:lvl1pPr>
              <a:defRPr smtClean="0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fld id="{A8815E39-A77D-42B1-877C-075B6FE09BD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750" y="836712"/>
            <a:ext cx="8064500" cy="4319588"/>
          </a:xfrm>
          <a:noFill/>
        </p:spPr>
        <p:txBody>
          <a:bodyPr/>
          <a:lstStyle>
            <a:lvl1pPr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539750" y="6354763"/>
            <a:ext cx="1042988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39750" y="6538913"/>
            <a:ext cx="698500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582738" y="6448425"/>
            <a:ext cx="1066800" cy="182563"/>
          </a:xfrm>
          <a:prstGeom prst="rect">
            <a:avLst/>
          </a:prstGeom>
        </p:spPr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fld id="{11B1C5CF-6860-4BA2-9B9A-8FF67057738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0" y="-76200"/>
            <a:ext cx="9144000" cy="601200"/>
          </a:xfrm>
          <a:prstGeom prst="rect">
            <a:avLst/>
          </a:prstGeom>
          <a:effectLst>
            <a:outerShdw blurRad="50800" dist="38100" dir="5400000">
              <a:srgbClr val="000000">
                <a:alpha val="43000"/>
              </a:srgbClr>
            </a:outerShdw>
            <a:reflection blurRad="6350" stA="50000" endA="300" endPos="90000" dir="5400000" sy="-100000" algn="bl" rotWithShape="0"/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7" name="Bild 23" descr="JGU-Logo_farbe.wmf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164388" y="5435600"/>
            <a:ext cx="23368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Titelplatzhalter 1"/>
          <p:cNvSpPr>
            <a:spLocks noGrp="1"/>
          </p:cNvSpPr>
          <p:nvPr>
            <p:ph type="title"/>
          </p:nvPr>
        </p:nvSpPr>
        <p:spPr bwMode="auto">
          <a:xfrm>
            <a:off x="179388" y="0"/>
            <a:ext cx="88201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102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539750" y="1196975"/>
            <a:ext cx="8064500" cy="4319588"/>
          </a:xfrm>
          <a:prstGeom prst="rect">
            <a:avLst/>
          </a:prstGeom>
          <a:solidFill>
            <a:schemeClr val="bg1">
              <a:alpha val="59999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4" r:id="rId2"/>
    <p:sldLayoutId id="2147483653" r:id="rId3"/>
    <p:sldLayoutId id="2147483656" r:id="rId4"/>
    <p:sldLayoutId id="2147483657" r:id="rId5"/>
    <p:sldLayoutId id="2147483658" r:id="rId6"/>
    <p:sldLayoutId id="2147483659" r:id="rId7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fontAlgn="base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Calibri" pitchFamily="34" charset="0"/>
          <a:ea typeface="+mj-ea"/>
          <a:cs typeface="Calibri" pitchFamily="34" charset="0"/>
        </a:defRPr>
      </a:lvl1pPr>
      <a:lvl2pPr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alibri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alibri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alibri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alibri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Narrow" pitchFamily="34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Narrow" pitchFamily="34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Narrow" pitchFamily="34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6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11413" y="765175"/>
            <a:ext cx="6481762" cy="2395538"/>
          </a:xfrm>
        </p:spPr>
        <p:txBody>
          <a:bodyPr/>
          <a:lstStyle/>
          <a:p>
            <a:pPr algn="r"/>
            <a:r>
              <a:rPr lang="de-DE" smtClean="0"/>
              <a:t>New TV – Fernsehlandschaften 2015:</a:t>
            </a:r>
            <a:br>
              <a:rPr lang="de-DE" smtClean="0"/>
            </a:br>
            <a:r>
              <a:rPr lang="de-DE" sz="4000" smtClean="0">
                <a:solidFill>
                  <a:srgbClr val="C00000"/>
                </a:solidFill>
              </a:rPr>
              <a:t>Bleibt Fernsehen Fernsehen?</a:t>
            </a:r>
            <a:br>
              <a:rPr lang="de-DE" sz="4000" smtClean="0">
                <a:solidFill>
                  <a:srgbClr val="C00000"/>
                </a:solidFill>
              </a:rPr>
            </a:br>
            <a:endParaRPr lang="de-DE" sz="3200" smtClean="0">
              <a:solidFill>
                <a:srgbClr val="C00000"/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2449513" y="3724275"/>
            <a:ext cx="6010275" cy="8572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buClr>
                <a:srgbClr val="C00000"/>
              </a:buClr>
              <a:defRPr/>
            </a:pPr>
            <a:r>
              <a:rPr lang="de-DE" sz="24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Prof. Dr. Birgit Stark</a:t>
            </a:r>
          </a:p>
          <a:p>
            <a:pPr algn="r">
              <a:buClr>
                <a:srgbClr val="C00000"/>
              </a:buClr>
              <a:defRPr/>
            </a:pPr>
            <a:r>
              <a:rPr lang="de-DE" sz="24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Institut für Publizistik, JGU</a:t>
            </a:r>
          </a:p>
          <a:p>
            <a:pPr algn="r">
              <a:buClr>
                <a:srgbClr val="C00000"/>
              </a:buClr>
              <a:defRPr/>
            </a:pPr>
            <a:endParaRPr lang="de-DE" sz="24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r">
              <a:buClr>
                <a:srgbClr val="C00000"/>
              </a:buClr>
              <a:defRPr/>
            </a:pPr>
            <a:r>
              <a:rPr lang="de-DE" sz="20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München, 11. Mai 2011</a:t>
            </a:r>
            <a:endParaRPr lang="de-DE" sz="20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1267" name="Picture 13" descr="fernseher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3722688"/>
            <a:ext cx="3240088" cy="238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Nutzungsmotivation Fernsehen  2010</a:t>
            </a:r>
          </a:p>
        </p:txBody>
      </p:sp>
      <p:graphicFrame>
        <p:nvGraphicFramePr>
          <p:cNvPr id="24578" name="Inhaltsplatzhalter 6"/>
          <p:cNvGraphicFramePr>
            <a:graphicFrameLocks noGrp="1"/>
          </p:cNvGraphicFramePr>
          <p:nvPr>
            <p:ph idx="1"/>
          </p:nvPr>
        </p:nvGraphicFramePr>
        <p:xfrm>
          <a:off x="539750" y="908050"/>
          <a:ext cx="8280400" cy="4608513"/>
        </p:xfrm>
        <a:graphic>
          <a:graphicData uri="http://schemas.openxmlformats.org/presentationml/2006/ole">
            <p:oleObj spid="_x0000_s24578" r:id="rId3" imgW="8279086" imgH="4608975" progId="Excel.Chart.8">
              <p:embed/>
            </p:oleObj>
          </a:graphicData>
        </a:graphic>
      </p:graphicFrame>
      <p:sp>
        <p:nvSpPr>
          <p:cNvPr id="24579" name="Textfeld 7"/>
          <p:cNvSpPr txBox="1">
            <a:spLocks noChangeArrowheads="1"/>
          </p:cNvSpPr>
          <p:nvPr/>
        </p:nvSpPr>
        <p:spPr bwMode="auto">
          <a:xfrm>
            <a:off x="323850" y="549275"/>
            <a:ext cx="52562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600">
                <a:latin typeface="Calibri" pitchFamily="34" charset="0"/>
              </a:rPr>
              <a:t>„trifft voll und ganz/weitgehend zu…“</a:t>
            </a:r>
          </a:p>
          <a:p>
            <a:endParaRPr lang="de-DE" sz="1600">
              <a:latin typeface="Calibri" pitchFamily="34" charset="0"/>
            </a:endParaRPr>
          </a:p>
        </p:txBody>
      </p:sp>
      <p:sp>
        <p:nvSpPr>
          <p:cNvPr id="24580" name="Textfeld 8"/>
          <p:cNvSpPr txBox="1">
            <a:spLocks noChangeArrowheads="1"/>
          </p:cNvSpPr>
          <p:nvPr/>
        </p:nvSpPr>
        <p:spPr bwMode="auto">
          <a:xfrm>
            <a:off x="179388" y="5949950"/>
            <a:ext cx="6480175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400"/>
              <a:t>Quelle: Langzeitstudie Massenkommunikation 2010, BRD Gesamt</a:t>
            </a:r>
          </a:p>
        </p:txBody>
      </p:sp>
      <p:sp>
        <p:nvSpPr>
          <p:cNvPr id="24581" name="Textfeld 2"/>
          <p:cNvSpPr txBox="1">
            <a:spLocks noChangeArrowheads="1"/>
          </p:cNvSpPr>
          <p:nvPr/>
        </p:nvSpPr>
        <p:spPr bwMode="auto">
          <a:xfrm>
            <a:off x="6300788" y="5491163"/>
            <a:ext cx="23749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de-DE"/>
              <a:t>Angaben in 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el 6"/>
          <p:cNvSpPr>
            <a:spLocks noGrp="1"/>
          </p:cNvSpPr>
          <p:nvPr>
            <p:ph type="title"/>
          </p:nvPr>
        </p:nvSpPr>
        <p:spPr>
          <a:xfrm>
            <a:off x="179388" y="0"/>
            <a:ext cx="8820150" cy="428625"/>
          </a:xfrm>
        </p:spPr>
        <p:txBody>
          <a:bodyPr/>
          <a:lstStyle/>
          <a:p>
            <a:pPr algn="l"/>
            <a:r>
              <a:rPr lang="de-DE" b="1" smtClean="0"/>
              <a:t>Zentrale Fernseh-Nutzungsmotive</a:t>
            </a:r>
          </a:p>
        </p:txBody>
      </p:sp>
      <p:graphicFrame>
        <p:nvGraphicFramePr>
          <p:cNvPr id="25602" name="Inhaltsplatzhalter 10"/>
          <p:cNvGraphicFramePr>
            <a:graphicFrameLocks noGrp="1"/>
          </p:cNvGraphicFramePr>
          <p:nvPr>
            <p:ph idx="1"/>
          </p:nvPr>
        </p:nvGraphicFramePr>
        <p:xfrm>
          <a:off x="0" y="765175"/>
          <a:ext cx="5040313" cy="5322888"/>
        </p:xfrm>
        <a:graphic>
          <a:graphicData uri="http://schemas.openxmlformats.org/presentationml/2006/ole">
            <p:oleObj spid="_x0000_s25602" r:id="rId3" imgW="5041829" imgH="5328366" progId="Excel.Chart.8">
              <p:embed/>
            </p:oleObj>
          </a:graphicData>
        </a:graphic>
      </p:graphicFrame>
      <p:graphicFrame>
        <p:nvGraphicFramePr>
          <p:cNvPr id="25603" name="Inhaltsplatzhalter 13"/>
          <p:cNvGraphicFramePr>
            <a:graphicFrameLocks noGrp="1"/>
          </p:cNvGraphicFramePr>
          <p:nvPr>
            <p:ph sz="quarter" idx="14"/>
          </p:nvPr>
        </p:nvGraphicFramePr>
        <p:xfrm>
          <a:off x="4556125" y="1400175"/>
          <a:ext cx="4768850" cy="4687888"/>
        </p:xfrm>
        <a:graphic>
          <a:graphicData uri="http://schemas.openxmlformats.org/presentationml/2006/ole">
            <p:oleObj spid="_x0000_s25603" r:id="rId4" imgW="4773582" imgH="4688230" progId="Excel.Chart.8">
              <p:embed/>
            </p:oleObj>
          </a:graphicData>
        </a:graphic>
      </p:graphicFrame>
      <p:sp>
        <p:nvSpPr>
          <p:cNvPr id="12" name="Textfeld 11"/>
          <p:cNvSpPr txBox="1"/>
          <p:nvPr/>
        </p:nvSpPr>
        <p:spPr>
          <a:xfrm>
            <a:off x="1692275" y="1230313"/>
            <a:ext cx="3063875" cy="400050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2000" b="1" dirty="0"/>
              <a:t>Gesamtbevölkerung</a:t>
            </a:r>
            <a:endParaRPr lang="de-DE" sz="20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5618163" y="1168400"/>
            <a:ext cx="2805112" cy="46196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de-DE" sz="2400" b="1" dirty="0">
                <a:latin typeface="Calibri" pitchFamily="34" charset="0"/>
                <a:cs typeface="Calibri" pitchFamily="34" charset="0"/>
              </a:rPr>
              <a:t>14 bis 29-Jährige</a:t>
            </a:r>
            <a:endParaRPr lang="de-DE" sz="2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6" name="Textfeld 15"/>
          <p:cNvSpPr txBox="1">
            <a:spLocks noChangeArrowheads="1"/>
          </p:cNvSpPr>
          <p:nvPr/>
        </p:nvSpPr>
        <p:spPr bwMode="auto">
          <a:xfrm>
            <a:off x="539750" y="6308725"/>
            <a:ext cx="64801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400"/>
              <a:t>Quelle: Langzeitstudie Massenkommunikation 2010, BRD Gesamt</a:t>
            </a:r>
          </a:p>
        </p:txBody>
      </p:sp>
      <p:sp>
        <p:nvSpPr>
          <p:cNvPr id="25607" name="Textfeld 1"/>
          <p:cNvSpPr txBox="1">
            <a:spLocks noChangeArrowheads="1"/>
          </p:cNvSpPr>
          <p:nvPr/>
        </p:nvSpPr>
        <p:spPr bwMode="auto">
          <a:xfrm>
            <a:off x="3422650" y="5986463"/>
            <a:ext cx="19796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400"/>
              <a:t>Angaben in 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Nutzungsmotivation: „trifft am ehesten zu auf…“ </a:t>
            </a:r>
          </a:p>
        </p:txBody>
      </p:sp>
      <p:graphicFrame>
        <p:nvGraphicFramePr>
          <p:cNvPr id="26626" name="Inhaltsplatzhalter 6"/>
          <p:cNvGraphicFramePr>
            <a:graphicFrameLocks noGrp="1"/>
          </p:cNvGraphicFramePr>
          <p:nvPr>
            <p:ph idx="1"/>
          </p:nvPr>
        </p:nvGraphicFramePr>
        <p:xfrm>
          <a:off x="539750" y="836613"/>
          <a:ext cx="8064500" cy="4319587"/>
        </p:xfrm>
        <a:graphic>
          <a:graphicData uri="http://schemas.openxmlformats.org/presentationml/2006/ole">
            <p:oleObj spid="_x0000_s26626" r:id="rId3" imgW="8059610" imgH="4322439" progId="Excel.Chart.8">
              <p:embed/>
            </p:oleObj>
          </a:graphicData>
        </a:graphic>
      </p:graphicFrame>
      <p:sp>
        <p:nvSpPr>
          <p:cNvPr id="26627" name="Textfeld 7"/>
          <p:cNvSpPr txBox="1">
            <a:spLocks noChangeArrowheads="1"/>
          </p:cNvSpPr>
          <p:nvPr/>
        </p:nvSpPr>
        <p:spPr bwMode="auto">
          <a:xfrm>
            <a:off x="539750" y="5822950"/>
            <a:ext cx="64801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400"/>
              <a:t>Quelle: Langzeitstudie Massenkommunikation 2010, BRD Gesamt</a:t>
            </a:r>
          </a:p>
        </p:txBody>
      </p:sp>
      <p:sp>
        <p:nvSpPr>
          <p:cNvPr id="26628" name="Textfeld 8"/>
          <p:cNvSpPr txBox="1">
            <a:spLocks noChangeArrowheads="1"/>
          </p:cNvSpPr>
          <p:nvPr/>
        </p:nvSpPr>
        <p:spPr bwMode="auto">
          <a:xfrm>
            <a:off x="5364163" y="5156200"/>
            <a:ext cx="295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de-DE" sz="1400"/>
              <a:t>Angaben in 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Bindung an die Medien: Vermissen in einer Grenzsituation</a:t>
            </a:r>
          </a:p>
        </p:txBody>
      </p:sp>
      <p:graphicFrame>
        <p:nvGraphicFramePr>
          <p:cNvPr id="27650" name="Inhaltsplatzhalter 6"/>
          <p:cNvGraphicFramePr>
            <a:graphicFrameLocks noGrp="1"/>
          </p:cNvGraphicFramePr>
          <p:nvPr>
            <p:ph idx="1"/>
          </p:nvPr>
        </p:nvGraphicFramePr>
        <p:xfrm>
          <a:off x="323850" y="889000"/>
          <a:ext cx="8569325" cy="4608513"/>
        </p:xfrm>
        <a:graphic>
          <a:graphicData uri="http://schemas.openxmlformats.org/presentationml/2006/ole">
            <p:oleObj spid="_x0000_s27650" r:id="rId3" imgW="8571719" imgH="4608975" progId="Excel.Chart.8">
              <p:embed/>
            </p:oleObj>
          </a:graphicData>
        </a:graphic>
      </p:graphicFrame>
      <p:sp>
        <p:nvSpPr>
          <p:cNvPr id="27651" name="Textfeld 7"/>
          <p:cNvSpPr txBox="1">
            <a:spLocks noChangeArrowheads="1"/>
          </p:cNvSpPr>
          <p:nvPr/>
        </p:nvSpPr>
        <p:spPr bwMode="auto">
          <a:xfrm>
            <a:off x="539750" y="5822950"/>
            <a:ext cx="64801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400"/>
              <a:t>Quelle: Langzeitstudie Massenkommunikation 2010, BRD Gesamt</a:t>
            </a:r>
          </a:p>
        </p:txBody>
      </p:sp>
      <p:sp>
        <p:nvSpPr>
          <p:cNvPr id="27652" name="Textfeld 2"/>
          <p:cNvSpPr txBox="1">
            <a:spLocks noChangeArrowheads="1"/>
          </p:cNvSpPr>
          <p:nvPr/>
        </p:nvSpPr>
        <p:spPr bwMode="auto">
          <a:xfrm>
            <a:off x="1042988" y="1158875"/>
            <a:ext cx="223361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600"/>
              <a:t>Angaben in %</a:t>
            </a:r>
          </a:p>
        </p:txBody>
      </p:sp>
      <p:sp>
        <p:nvSpPr>
          <p:cNvPr id="27653" name="Textfeld 3"/>
          <p:cNvSpPr txBox="1">
            <a:spLocks noChangeArrowheads="1"/>
          </p:cNvSpPr>
          <p:nvPr/>
        </p:nvSpPr>
        <p:spPr bwMode="auto">
          <a:xfrm>
            <a:off x="1187450" y="646113"/>
            <a:ext cx="61928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de-DE"/>
              <a:t>Es würden sehr stark/stark vermissen,….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FAZIT: Fernsehen bleibt Fernsehen</a:t>
            </a:r>
          </a:p>
        </p:txBody>
      </p:sp>
      <p:sp>
        <p:nvSpPr>
          <p:cNvPr id="10" name="Inhaltsplatzhalter 9"/>
          <p:cNvSpPr>
            <a:spLocks noGrp="1"/>
          </p:cNvSpPr>
          <p:nvPr>
            <p:ph idx="1"/>
          </p:nvPr>
        </p:nvSpPr>
        <p:spPr>
          <a:xfrm>
            <a:off x="539750" y="836613"/>
            <a:ext cx="8459788" cy="5113337"/>
          </a:xfrm>
        </p:spPr>
        <p:txBody>
          <a:bodyPr/>
          <a:lstStyle/>
          <a:p>
            <a:pPr marL="457200" indent="-457200">
              <a:spcBef>
                <a:spcPts val="1200"/>
              </a:spcBef>
              <a:buFont typeface="+mj-lt"/>
              <a:buAutoNum type="arabicPeriod"/>
              <a:defRPr/>
            </a:pPr>
            <a:r>
              <a:rPr lang="de-DE" sz="2400" b="1" dirty="0"/>
              <a:t>Akzeptanz </a:t>
            </a:r>
            <a:r>
              <a:rPr lang="de-DE" sz="2400" b="1" dirty="0" smtClean="0"/>
              <a:t>neuer Medienangebote</a:t>
            </a:r>
            <a:r>
              <a:rPr lang="de-DE" sz="2400" dirty="0" smtClean="0"/>
              <a:t> bedingt </a:t>
            </a:r>
            <a:r>
              <a:rPr lang="de-DE" sz="2400" dirty="0"/>
              <a:t>durch spezifische Interessen und </a:t>
            </a:r>
            <a:r>
              <a:rPr lang="de-DE" sz="2400" dirty="0" smtClean="0"/>
              <a:t>Bedürfnisse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  <a:defRPr/>
            </a:pPr>
            <a:r>
              <a:rPr lang="de-DE" sz="2400" b="1" dirty="0" smtClean="0"/>
              <a:t>Zentrale Bedürfnislage beim Medium TV</a:t>
            </a:r>
            <a:r>
              <a:rPr lang="de-DE" sz="2400" dirty="0" smtClean="0"/>
              <a:t> bleibt trotz gravierender Umbrüche im Mediensystem erhalten:  Entspannungs- </a:t>
            </a:r>
            <a:r>
              <a:rPr lang="de-DE" sz="2400" dirty="0"/>
              <a:t>und </a:t>
            </a:r>
            <a:r>
              <a:rPr lang="de-DE" sz="2400" dirty="0" smtClean="0"/>
              <a:t>Spaßmedium (Faktor: Gewohnheit!)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  <a:defRPr/>
            </a:pPr>
            <a:r>
              <a:rPr lang="de-DE" sz="2400" b="1" dirty="0" smtClean="0"/>
              <a:t>Angebotsvielfalt allein determiniert nicht die Nutzung</a:t>
            </a:r>
            <a:endParaRPr lang="de-DE" sz="2400" dirty="0" smtClean="0"/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  <a:defRPr/>
            </a:pPr>
            <a:r>
              <a:rPr lang="de-DE" sz="2400" b="1" dirty="0" smtClean="0"/>
              <a:t>Fernsehnutzungsgewohnheiten</a:t>
            </a:r>
            <a:r>
              <a:rPr lang="de-DE" sz="2400" dirty="0" smtClean="0"/>
              <a:t> unterliegen beständigem Wandel aber keiner radikalen Veränderung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  <a:defRPr/>
            </a:pPr>
            <a:r>
              <a:rPr lang="de-DE" sz="2400" b="1" dirty="0" smtClean="0"/>
              <a:t>Diskurs:</a:t>
            </a:r>
            <a:r>
              <a:rPr lang="de-DE" sz="2400" dirty="0" smtClean="0"/>
              <a:t> technikgetriebene Sichtweise sollte soziale u. funktionale Aspekte im Umgang mit dem Medium nicht vernachlässigen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  <a:defRPr/>
            </a:pPr>
            <a:endParaRPr lang="de-DE" sz="2400" dirty="0" smtClean="0"/>
          </a:p>
          <a:p>
            <a:pPr>
              <a:defRPr/>
            </a:pPr>
            <a:endParaRPr lang="de-DE" dirty="0" smtClean="0"/>
          </a:p>
          <a:p>
            <a:pPr>
              <a:defRPr/>
            </a:pPr>
            <a:endParaRPr lang="de-DE" dirty="0" smtClean="0"/>
          </a:p>
          <a:p>
            <a:pPr>
              <a:defRPr/>
            </a:pPr>
            <a:endParaRPr lang="de-DE" dirty="0" smtClean="0"/>
          </a:p>
          <a:p>
            <a:pPr>
              <a:defRPr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feld 6"/>
          <p:cNvSpPr txBox="1">
            <a:spLocks noChangeArrowheads="1"/>
          </p:cNvSpPr>
          <p:nvPr/>
        </p:nvSpPr>
        <p:spPr bwMode="auto">
          <a:xfrm>
            <a:off x="2339975" y="2852738"/>
            <a:ext cx="6264275" cy="261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de-DE" sz="2400" b="1">
                <a:latin typeface="Calibri" pitchFamily="34" charset="0"/>
              </a:rPr>
              <a:t>Vielen Dank für Ihre Aufmerksamkeit!</a:t>
            </a:r>
          </a:p>
          <a:p>
            <a:pPr algn="r"/>
            <a:endParaRPr lang="de-DE" sz="2000">
              <a:latin typeface="Calibri" pitchFamily="34" charset="0"/>
            </a:endParaRPr>
          </a:p>
          <a:p>
            <a:pPr algn="r"/>
            <a:r>
              <a:rPr lang="de-DE" sz="2000" b="1">
                <a:latin typeface="Calibri" pitchFamily="34" charset="0"/>
              </a:rPr>
              <a:t>Kontakt:</a:t>
            </a:r>
          </a:p>
          <a:p>
            <a:pPr algn="r"/>
            <a:r>
              <a:rPr lang="de-DE" sz="2000">
                <a:latin typeface="Calibri" pitchFamily="34" charset="0"/>
              </a:rPr>
              <a:t>Prof. Dr. Birgit Stark</a:t>
            </a:r>
          </a:p>
          <a:p>
            <a:pPr algn="r"/>
            <a:r>
              <a:rPr lang="de-DE" sz="2000">
                <a:latin typeface="Calibri" pitchFamily="34" charset="0"/>
              </a:rPr>
              <a:t>Institut für Publizistik</a:t>
            </a:r>
          </a:p>
          <a:p>
            <a:pPr algn="r"/>
            <a:r>
              <a:rPr lang="de-DE" sz="2000">
                <a:latin typeface="Calibri" pitchFamily="34" charset="0"/>
              </a:rPr>
              <a:t>Johannes Gutenberg-Universität Mainz</a:t>
            </a:r>
          </a:p>
          <a:p>
            <a:pPr algn="r"/>
            <a:endParaRPr lang="de-DE" sz="2000">
              <a:latin typeface="Calibri" pitchFamily="34" charset="0"/>
            </a:endParaRPr>
          </a:p>
          <a:p>
            <a:pPr algn="r"/>
            <a:r>
              <a:rPr lang="de-DE" sz="2000">
                <a:latin typeface="Calibri" pitchFamily="34" charset="0"/>
              </a:rPr>
              <a:t>birgit.stark@uni-mainz.de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525463" y="3900488"/>
            <a:ext cx="7777162" cy="266541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0722" name="Titel 6"/>
          <p:cNvSpPr>
            <a:spLocks noGrp="1"/>
          </p:cNvSpPr>
          <p:nvPr>
            <p:ph type="title"/>
          </p:nvPr>
        </p:nvSpPr>
        <p:spPr>
          <a:xfrm>
            <a:off x="179388" y="0"/>
            <a:ext cx="8820150" cy="428625"/>
          </a:xfrm>
        </p:spPr>
        <p:txBody>
          <a:bodyPr/>
          <a:lstStyle/>
          <a:p>
            <a:pPr algn="l"/>
            <a:r>
              <a:rPr lang="de-DE" b="1" smtClean="0"/>
              <a:t>Das Fernsehen ist tot – es lebe das Fernsehen!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95275" y="735013"/>
            <a:ext cx="4176713" cy="3054350"/>
          </a:xfrm>
        </p:spPr>
        <p:txBody>
          <a:bodyPr/>
          <a:lstStyle/>
          <a:p>
            <a:pPr marL="0" indent="0">
              <a:buFont typeface="Arial" pitchFamily="34" charset="0"/>
              <a:buNone/>
              <a:defRPr/>
            </a:pPr>
            <a:r>
              <a:rPr lang="de-DE" sz="2400" b="1" dirty="0" smtClean="0"/>
              <a:t>Kontinuitäten</a:t>
            </a:r>
          </a:p>
          <a:p>
            <a:pPr>
              <a:defRPr/>
            </a:pPr>
            <a:r>
              <a:rPr lang="de-DE" sz="2400" dirty="0" smtClean="0"/>
              <a:t>Medienhistorisch relevante (Fernseh-)Ereignisse</a:t>
            </a:r>
          </a:p>
          <a:p>
            <a:pPr>
              <a:defRPr/>
            </a:pPr>
            <a:r>
              <a:rPr lang="de-DE" sz="2400" dirty="0" smtClean="0"/>
              <a:t>Funktionen, Bindung</a:t>
            </a:r>
          </a:p>
          <a:p>
            <a:pPr>
              <a:defRPr/>
            </a:pPr>
            <a:r>
              <a:rPr lang="de-DE" sz="2400" dirty="0" smtClean="0"/>
              <a:t>Relevant Set</a:t>
            </a:r>
          </a:p>
          <a:p>
            <a:pPr>
              <a:defRPr/>
            </a:pPr>
            <a:r>
              <a:rPr lang="de-DE" sz="2400" dirty="0" smtClean="0"/>
              <a:t>Soziale Kontexte</a:t>
            </a:r>
            <a:endParaRPr lang="de-DE" dirty="0"/>
          </a:p>
        </p:txBody>
      </p:sp>
      <p:sp>
        <p:nvSpPr>
          <p:cNvPr id="9" name="Inhaltsplatzhalter 8"/>
          <p:cNvSpPr>
            <a:spLocks noGrp="1"/>
          </p:cNvSpPr>
          <p:nvPr>
            <p:ph sz="quarter" idx="14"/>
          </p:nvPr>
        </p:nvSpPr>
        <p:spPr>
          <a:xfrm>
            <a:off x="4716463" y="766763"/>
            <a:ext cx="4283075" cy="2878137"/>
          </a:xfrm>
        </p:spPr>
        <p:txBody>
          <a:bodyPr>
            <a:noAutofit/>
          </a:bodyPr>
          <a:lstStyle/>
          <a:p>
            <a:pPr marL="0" indent="0">
              <a:buFont typeface="Arial" charset="0"/>
              <a:buNone/>
              <a:defRPr/>
            </a:pPr>
            <a:r>
              <a:rPr lang="de-DE" sz="2400" b="1" dirty="0" smtClean="0"/>
              <a:t>Diskontinuitäten</a:t>
            </a:r>
          </a:p>
          <a:p>
            <a:pPr>
              <a:defRPr/>
            </a:pPr>
            <a:r>
              <a:rPr lang="de-DE" sz="2400" dirty="0" smtClean="0"/>
              <a:t>TV als Impulsgeber</a:t>
            </a:r>
          </a:p>
          <a:p>
            <a:pPr>
              <a:defRPr/>
            </a:pPr>
            <a:r>
              <a:rPr lang="de-DE" sz="2400" dirty="0" smtClean="0"/>
              <a:t>Nutzungskomplexität </a:t>
            </a:r>
          </a:p>
          <a:p>
            <a:pPr>
              <a:defRPr/>
            </a:pPr>
            <a:r>
              <a:rPr lang="de-DE" sz="2400" dirty="0" smtClean="0"/>
              <a:t>Tendenz z. Individualisierung/ Flexibilisierung</a:t>
            </a:r>
          </a:p>
          <a:p>
            <a:pPr>
              <a:defRPr/>
            </a:pPr>
            <a:r>
              <a:rPr lang="de-DE" sz="2400" dirty="0" smtClean="0"/>
              <a:t>Orientierungsbedarf </a:t>
            </a:r>
          </a:p>
          <a:p>
            <a:pPr marL="0" indent="0">
              <a:buFont typeface="Arial" charset="0"/>
              <a:buNone/>
              <a:defRPr/>
            </a:pPr>
            <a:endParaRPr lang="de-DE" sz="2400" dirty="0"/>
          </a:p>
        </p:txBody>
      </p:sp>
      <p:sp>
        <p:nvSpPr>
          <p:cNvPr id="30725" name="Textfeld 9"/>
          <p:cNvSpPr txBox="1">
            <a:spLocks noChangeArrowheads="1"/>
          </p:cNvSpPr>
          <p:nvPr/>
        </p:nvSpPr>
        <p:spPr bwMode="auto">
          <a:xfrm>
            <a:off x="835025" y="4484688"/>
            <a:ext cx="7272338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2400">
                <a:latin typeface="Calibri" pitchFamily="34" charset="0"/>
              </a:rPr>
              <a:t>Fernsehen </a:t>
            </a:r>
            <a:r>
              <a:rPr lang="de-DE" sz="2400" b="1">
                <a:latin typeface="Calibri" pitchFamily="34" charset="0"/>
              </a:rPr>
              <a:t>zentraler Ankerpunkt im Medienensemble </a:t>
            </a:r>
            <a:r>
              <a:rPr lang="de-DE" sz="2400">
                <a:latin typeface="Calibri" pitchFamily="34" charset="0"/>
              </a:rPr>
              <a:t>auch in der konvergenten Medienwelt!</a:t>
            </a:r>
          </a:p>
          <a:p>
            <a:pPr algn="ctr"/>
            <a:endParaRPr lang="de-DE" sz="2400">
              <a:latin typeface="Calibri" pitchFamily="34" charset="0"/>
            </a:endParaRPr>
          </a:p>
          <a:p>
            <a:pPr algn="ctr"/>
            <a:r>
              <a:rPr lang="de-DE" sz="2400">
                <a:latin typeface="Calibri" pitchFamily="34" charset="0"/>
              </a:rPr>
              <a:t>Aber in </a:t>
            </a:r>
            <a:r>
              <a:rPr lang="de-DE" sz="2400" b="1">
                <a:latin typeface="Calibri" pitchFamily="34" charset="0"/>
              </a:rPr>
              <a:t>verschiedenen Lebensstilen</a:t>
            </a:r>
            <a:r>
              <a:rPr lang="de-DE" sz="2400">
                <a:latin typeface="Calibri" pitchFamily="34" charset="0"/>
              </a:rPr>
              <a:t> auch unterschiedliche Bedeutung!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5"/>
          <p:cNvSpPr txBox="1">
            <a:spLocks noChangeArrowheads="1"/>
          </p:cNvSpPr>
          <p:nvPr/>
        </p:nvSpPr>
        <p:spPr bwMode="auto">
          <a:xfrm>
            <a:off x="277813" y="1114425"/>
            <a:ext cx="8085137" cy="510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Char char="•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defRPr/>
            </a:pPr>
            <a:endParaRPr lang="de-DE" kern="0" smtClean="0">
              <a:latin typeface="Verdana"/>
            </a:endParaRPr>
          </a:p>
          <a:p>
            <a:pPr defTabSz="914400">
              <a:buFontTx/>
              <a:buNone/>
              <a:defRPr/>
            </a:pPr>
            <a:endParaRPr lang="de-DE" kern="0" smtClean="0">
              <a:latin typeface="Verdana"/>
            </a:endParaRPr>
          </a:p>
          <a:p>
            <a:pPr defTabSz="914400">
              <a:defRPr/>
            </a:pPr>
            <a:endParaRPr lang="de-DE" kern="0" smtClean="0">
              <a:latin typeface="Verdana"/>
            </a:endParaRPr>
          </a:p>
          <a:p>
            <a:pPr defTabSz="914400">
              <a:defRPr/>
            </a:pPr>
            <a:endParaRPr lang="de-DE" kern="0" smtClean="0">
              <a:latin typeface="Verdana"/>
            </a:endParaRPr>
          </a:p>
        </p:txBody>
      </p:sp>
      <p:sp>
        <p:nvSpPr>
          <p:cNvPr id="18" name="Rectangle 178"/>
          <p:cNvSpPr>
            <a:spLocks noChangeArrowheads="1"/>
          </p:cNvSpPr>
          <p:nvPr/>
        </p:nvSpPr>
        <p:spPr bwMode="gray">
          <a:xfrm>
            <a:off x="214313" y="1100138"/>
            <a:ext cx="8380412" cy="453707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lIns="0" tIns="0" rIns="0" bIns="0" anchor="ctr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kern="0">
              <a:solidFill>
                <a:sysClr val="windowText" lastClr="000000"/>
              </a:solidFill>
            </a:endParaRPr>
          </a:p>
        </p:txBody>
      </p:sp>
      <p:grpSp>
        <p:nvGrpSpPr>
          <p:cNvPr id="31747" name="Group 184"/>
          <p:cNvGrpSpPr>
            <a:grpSpLocks/>
          </p:cNvGrpSpPr>
          <p:nvPr/>
        </p:nvGrpSpPr>
        <p:grpSpPr bwMode="auto">
          <a:xfrm>
            <a:off x="809625" y="2409825"/>
            <a:ext cx="1858963" cy="731838"/>
            <a:chOff x="1074" y="1880"/>
            <a:chExt cx="1068" cy="336"/>
          </a:xfrm>
        </p:grpSpPr>
        <p:sp>
          <p:nvSpPr>
            <p:cNvPr id="20" name="Rectangle 185"/>
            <p:cNvSpPr>
              <a:spLocks noChangeArrowheads="1"/>
            </p:cNvSpPr>
            <p:nvPr/>
          </p:nvSpPr>
          <p:spPr bwMode="gray">
            <a:xfrm>
              <a:off x="1074" y="1880"/>
              <a:ext cx="1068" cy="336"/>
            </a:xfrm>
            <a:prstGeom prst="rect">
              <a:avLst/>
            </a:prstGeom>
            <a:gradFill rotWithShape="0">
              <a:gsLst>
                <a:gs pos="0">
                  <a:srgbClr val="969696">
                    <a:gamma/>
                    <a:shade val="57647"/>
                    <a:invGamma/>
                  </a:srgbClr>
                </a:gs>
                <a:gs pos="50000">
                  <a:srgbClr val="969696"/>
                </a:gs>
                <a:gs pos="100000">
                  <a:srgbClr val="969696">
                    <a:gamma/>
                    <a:shade val="57647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lIns="0" tIns="0" rIns="0" bIns="0" anchor="ctr">
              <a:spAutoFit/>
            </a:bodyPr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1" name="Text Box 186"/>
            <p:cNvSpPr txBox="1">
              <a:spLocks noChangeArrowheads="1"/>
            </p:cNvSpPr>
            <p:nvPr/>
          </p:nvSpPr>
          <p:spPr bwMode="gray">
            <a:xfrm>
              <a:off x="1175" y="1980"/>
              <a:ext cx="865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 lIns="0" tIns="0" rIns="0" bIns="0">
              <a:spAutoFit/>
            </a:bodyPr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 b="1" kern="0">
                  <a:solidFill>
                    <a:srgbClr val="FFFFFF"/>
                  </a:solidFill>
                </a:rPr>
                <a:t>Senderbindungen</a:t>
              </a:r>
            </a:p>
          </p:txBody>
        </p:sp>
      </p:grpSp>
      <p:grpSp>
        <p:nvGrpSpPr>
          <p:cNvPr id="31748" name="Group 187"/>
          <p:cNvGrpSpPr>
            <a:grpSpLocks/>
          </p:cNvGrpSpPr>
          <p:nvPr/>
        </p:nvGrpSpPr>
        <p:grpSpPr bwMode="auto">
          <a:xfrm>
            <a:off x="6059488" y="2424113"/>
            <a:ext cx="1858962" cy="717550"/>
            <a:chOff x="2346" y="1880"/>
            <a:chExt cx="1068" cy="336"/>
          </a:xfrm>
        </p:grpSpPr>
        <p:sp>
          <p:nvSpPr>
            <p:cNvPr id="23" name="Rectangle 188"/>
            <p:cNvSpPr>
              <a:spLocks noChangeArrowheads="1"/>
            </p:cNvSpPr>
            <p:nvPr/>
          </p:nvSpPr>
          <p:spPr bwMode="gray">
            <a:xfrm>
              <a:off x="2346" y="1880"/>
              <a:ext cx="1068" cy="336"/>
            </a:xfrm>
            <a:prstGeom prst="rect">
              <a:avLst/>
            </a:prstGeom>
            <a:gradFill rotWithShape="0">
              <a:gsLst>
                <a:gs pos="0">
                  <a:srgbClr val="969696">
                    <a:gamma/>
                    <a:shade val="57647"/>
                    <a:invGamma/>
                  </a:srgbClr>
                </a:gs>
                <a:gs pos="50000">
                  <a:srgbClr val="969696"/>
                </a:gs>
                <a:gs pos="100000">
                  <a:srgbClr val="969696">
                    <a:gamma/>
                    <a:shade val="57647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lIns="0" tIns="0" rIns="0" bIns="0" anchor="ctr">
              <a:spAutoFit/>
            </a:bodyPr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4" name="Text Box 189"/>
            <p:cNvSpPr txBox="1">
              <a:spLocks noChangeArrowheads="1"/>
            </p:cNvSpPr>
            <p:nvPr/>
          </p:nvSpPr>
          <p:spPr bwMode="gray">
            <a:xfrm>
              <a:off x="2489" y="1980"/>
              <a:ext cx="786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 lIns="0" tIns="0" rIns="0" bIns="0">
              <a:spAutoFit/>
            </a:bodyPr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 b="1" kern="0">
                  <a:solidFill>
                    <a:srgbClr val="FFFFFF"/>
                  </a:solidFill>
                </a:rPr>
                <a:t>sozialer Kontext</a:t>
              </a:r>
            </a:p>
          </p:txBody>
        </p:sp>
      </p:grpSp>
      <p:grpSp>
        <p:nvGrpSpPr>
          <p:cNvPr id="31749" name="Group 251"/>
          <p:cNvGrpSpPr>
            <a:grpSpLocks/>
          </p:cNvGrpSpPr>
          <p:nvPr/>
        </p:nvGrpSpPr>
        <p:grpSpPr bwMode="auto">
          <a:xfrm>
            <a:off x="3414713" y="1589088"/>
            <a:ext cx="1943100" cy="647700"/>
            <a:chOff x="2472" y="1117"/>
            <a:chExt cx="1224" cy="408"/>
          </a:xfrm>
        </p:grpSpPr>
        <p:sp>
          <p:nvSpPr>
            <p:cNvPr id="26" name="Rectangle 191"/>
            <p:cNvSpPr>
              <a:spLocks noChangeArrowheads="1"/>
            </p:cNvSpPr>
            <p:nvPr/>
          </p:nvSpPr>
          <p:spPr bwMode="gray">
            <a:xfrm>
              <a:off x="2472" y="1117"/>
              <a:ext cx="1224" cy="408"/>
            </a:xfrm>
            <a:prstGeom prst="rect">
              <a:avLst/>
            </a:prstGeom>
            <a:gradFill rotWithShape="0">
              <a:gsLst>
                <a:gs pos="0">
                  <a:srgbClr val="969696">
                    <a:gamma/>
                    <a:shade val="57647"/>
                    <a:invGamma/>
                  </a:srgbClr>
                </a:gs>
                <a:gs pos="50000">
                  <a:srgbClr val="969696"/>
                </a:gs>
                <a:gs pos="100000">
                  <a:srgbClr val="969696">
                    <a:gamma/>
                    <a:shade val="57647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lIns="0" tIns="0" rIns="0" bIns="0" anchor="ctr">
              <a:spAutoFit/>
            </a:bodyPr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7" name="Text Box 192"/>
            <p:cNvSpPr txBox="1">
              <a:spLocks noChangeArrowheads="1"/>
            </p:cNvSpPr>
            <p:nvPr/>
          </p:nvSpPr>
          <p:spPr bwMode="gray">
            <a:xfrm>
              <a:off x="2698" y="1253"/>
              <a:ext cx="645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 lIns="0" tIns="0" rIns="0" bIns="0">
              <a:spAutoFit/>
            </a:bodyPr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 b="1" kern="0">
                  <a:solidFill>
                    <a:srgbClr val="FFFFFF"/>
                  </a:solidFill>
                </a:rPr>
                <a:t>Bedürfnisse</a:t>
              </a:r>
            </a:p>
          </p:txBody>
        </p:sp>
      </p:grpSp>
      <p:sp>
        <p:nvSpPr>
          <p:cNvPr id="28" name="Rectangle 198"/>
          <p:cNvSpPr>
            <a:spLocks noChangeArrowheads="1"/>
          </p:cNvSpPr>
          <p:nvPr/>
        </p:nvSpPr>
        <p:spPr bwMode="gray">
          <a:xfrm>
            <a:off x="3484563" y="3176588"/>
            <a:ext cx="2016125" cy="936625"/>
          </a:xfrm>
          <a:prstGeom prst="rect">
            <a:avLst/>
          </a:prstGeom>
          <a:gradFill rotWithShape="0">
            <a:gsLst>
              <a:gs pos="0">
                <a:srgbClr val="DDDDDD">
                  <a:gamma/>
                  <a:shade val="57647"/>
                  <a:invGamma/>
                </a:srgbClr>
              </a:gs>
              <a:gs pos="50000">
                <a:srgbClr val="DDDDDD"/>
              </a:gs>
              <a:gs pos="100000">
                <a:srgbClr val="DDDDDD">
                  <a:gamma/>
                  <a:shade val="57647"/>
                  <a:invGamma/>
                </a:srgbClr>
              </a:gs>
            </a:gsLst>
            <a:lin ang="5400000" scaled="1"/>
          </a:gradFill>
          <a:ln w="38100">
            <a:solidFill>
              <a:srgbClr val="5F5F5F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lIns="0" tIns="0" rIns="0" bIns="0" anchor="ctr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kern="0">
              <a:solidFill>
                <a:sysClr val="windowText" lastClr="000000"/>
              </a:solidFill>
            </a:endParaRPr>
          </a:p>
        </p:txBody>
      </p:sp>
      <p:sp>
        <p:nvSpPr>
          <p:cNvPr id="31751" name="Text Box 199"/>
          <p:cNvSpPr txBox="1">
            <a:spLocks noChangeArrowheads="1"/>
          </p:cNvSpPr>
          <p:nvPr/>
        </p:nvSpPr>
        <p:spPr bwMode="gray">
          <a:xfrm>
            <a:off x="3557588" y="3538538"/>
            <a:ext cx="180022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b="1"/>
              <a:t>Programmwahl</a:t>
            </a:r>
            <a:endParaRPr lang="de-DE" b="1"/>
          </a:p>
        </p:txBody>
      </p:sp>
      <p:sp>
        <p:nvSpPr>
          <p:cNvPr id="31" name="Rectangle 211"/>
          <p:cNvSpPr>
            <a:spLocks noChangeArrowheads="1"/>
          </p:cNvSpPr>
          <p:nvPr/>
        </p:nvSpPr>
        <p:spPr bwMode="gray">
          <a:xfrm>
            <a:off x="3443288" y="1884363"/>
            <a:ext cx="417512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0" tIns="0" rIns="0" bIns="0" anchor="ctr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kern="0">
              <a:solidFill>
                <a:sysClr val="windowText" lastClr="000000"/>
              </a:solidFill>
            </a:endParaRPr>
          </a:p>
        </p:txBody>
      </p:sp>
      <p:sp>
        <p:nvSpPr>
          <p:cNvPr id="32" name="Rectangle 212"/>
          <p:cNvSpPr>
            <a:spLocks noChangeArrowheads="1"/>
          </p:cNvSpPr>
          <p:nvPr/>
        </p:nvSpPr>
        <p:spPr bwMode="gray">
          <a:xfrm>
            <a:off x="5211763" y="1884363"/>
            <a:ext cx="417512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0" tIns="0" rIns="0" bIns="0" anchor="ctr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kern="0">
              <a:solidFill>
                <a:sysClr val="windowText" lastClr="000000"/>
              </a:solidFill>
            </a:endParaRPr>
          </a:p>
        </p:txBody>
      </p:sp>
      <p:sp>
        <p:nvSpPr>
          <p:cNvPr id="33" name="Rectangle 218"/>
          <p:cNvSpPr>
            <a:spLocks noChangeArrowheads="1"/>
          </p:cNvSpPr>
          <p:nvPr/>
        </p:nvSpPr>
        <p:spPr bwMode="gray">
          <a:xfrm>
            <a:off x="6069013" y="3578225"/>
            <a:ext cx="1871662" cy="647700"/>
          </a:xfrm>
          <a:prstGeom prst="rect">
            <a:avLst/>
          </a:prstGeom>
          <a:gradFill rotWithShape="0">
            <a:gsLst>
              <a:gs pos="0">
                <a:srgbClr val="969696">
                  <a:gamma/>
                  <a:shade val="57647"/>
                  <a:invGamma/>
                </a:srgbClr>
              </a:gs>
              <a:gs pos="50000">
                <a:srgbClr val="969696"/>
              </a:gs>
              <a:gs pos="100000">
                <a:srgbClr val="969696">
                  <a:gamma/>
                  <a:shade val="57647"/>
                  <a:invGamma/>
                </a:srgbClr>
              </a:gs>
            </a:gsLst>
            <a:lin ang="5400000" scaled="1"/>
          </a:gra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lIns="0" tIns="0" rIns="0" bIns="0" anchor="ctr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kern="0">
              <a:solidFill>
                <a:sysClr val="windowText" lastClr="000000"/>
              </a:solidFill>
            </a:endParaRPr>
          </a:p>
        </p:txBody>
      </p:sp>
      <p:sp>
        <p:nvSpPr>
          <p:cNvPr id="31755" name="Text Box 219"/>
          <p:cNvSpPr txBox="1">
            <a:spLocks noChangeArrowheads="1"/>
          </p:cNvSpPr>
          <p:nvPr/>
        </p:nvSpPr>
        <p:spPr bwMode="gray">
          <a:xfrm>
            <a:off x="6400800" y="3778250"/>
            <a:ext cx="107473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de-DE" sz="1400" b="1">
                <a:solidFill>
                  <a:srgbClr val="FFFFFF"/>
                </a:solidFill>
              </a:rPr>
              <a:t>Stimmungen</a:t>
            </a:r>
          </a:p>
        </p:txBody>
      </p:sp>
      <p:sp>
        <p:nvSpPr>
          <p:cNvPr id="35" name="Rectangle 227"/>
          <p:cNvSpPr>
            <a:spLocks noChangeArrowheads="1"/>
          </p:cNvSpPr>
          <p:nvPr/>
        </p:nvSpPr>
        <p:spPr bwMode="gray">
          <a:xfrm>
            <a:off x="3414713" y="4759325"/>
            <a:ext cx="2136775" cy="719138"/>
          </a:xfrm>
          <a:prstGeom prst="rect">
            <a:avLst/>
          </a:prstGeom>
          <a:gradFill rotWithShape="0">
            <a:gsLst>
              <a:gs pos="0">
                <a:srgbClr val="969696">
                  <a:gamma/>
                  <a:shade val="57647"/>
                  <a:invGamma/>
                </a:srgbClr>
              </a:gs>
              <a:gs pos="50000">
                <a:srgbClr val="969696"/>
              </a:gs>
              <a:gs pos="100000">
                <a:srgbClr val="969696">
                  <a:gamma/>
                  <a:shade val="57647"/>
                  <a:invGamma/>
                </a:srgbClr>
              </a:gs>
            </a:gsLst>
            <a:lin ang="5400000" scaled="1"/>
          </a:gra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lIns="0" tIns="0" rIns="0" bIns="0" anchor="ctr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kern="0">
              <a:solidFill>
                <a:sysClr val="windowText" lastClr="000000"/>
              </a:solidFill>
            </a:endParaRPr>
          </a:p>
        </p:txBody>
      </p:sp>
      <p:sp>
        <p:nvSpPr>
          <p:cNvPr id="36" name="Text Box 197"/>
          <p:cNvSpPr txBox="1">
            <a:spLocks noChangeArrowheads="1"/>
          </p:cNvSpPr>
          <p:nvPr/>
        </p:nvSpPr>
        <p:spPr bwMode="gray">
          <a:xfrm>
            <a:off x="3695700" y="4906963"/>
            <a:ext cx="1417638" cy="42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0" tIns="0" rIns="0" bIns="0">
            <a:spAutoFit/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 err="1">
                <a:solidFill>
                  <a:srgbClr val="FFFFFF"/>
                </a:solidFill>
              </a:rPr>
              <a:t>Kenntnis</a:t>
            </a:r>
            <a:r>
              <a:rPr lang="en-US" sz="1400" b="1" kern="0" dirty="0">
                <a:solidFill>
                  <a:srgbClr val="FFFFFF"/>
                </a:solidFill>
              </a:rPr>
              <a:t> des </a:t>
            </a:r>
            <a:r>
              <a:rPr lang="en-US" sz="1400" b="1" kern="0" dirty="0" err="1">
                <a:solidFill>
                  <a:srgbClr val="FFFFFF"/>
                </a:solidFill>
              </a:rPr>
              <a:t>Angebots</a:t>
            </a:r>
            <a:endParaRPr lang="de-DE" sz="1400" b="1" kern="0" dirty="0">
              <a:solidFill>
                <a:srgbClr val="FFFFFF"/>
              </a:solidFill>
            </a:endParaRPr>
          </a:p>
        </p:txBody>
      </p:sp>
      <p:grpSp>
        <p:nvGrpSpPr>
          <p:cNvPr id="31758" name="Group 234"/>
          <p:cNvGrpSpPr>
            <a:grpSpLocks/>
          </p:cNvGrpSpPr>
          <p:nvPr/>
        </p:nvGrpSpPr>
        <p:grpSpPr bwMode="auto">
          <a:xfrm>
            <a:off x="811213" y="3576638"/>
            <a:ext cx="1858962" cy="642937"/>
            <a:chOff x="2346" y="1880"/>
            <a:chExt cx="1068" cy="336"/>
          </a:xfrm>
        </p:grpSpPr>
        <p:sp>
          <p:nvSpPr>
            <p:cNvPr id="41" name="Rectangle 235"/>
            <p:cNvSpPr>
              <a:spLocks noChangeArrowheads="1"/>
            </p:cNvSpPr>
            <p:nvPr/>
          </p:nvSpPr>
          <p:spPr bwMode="gray">
            <a:xfrm>
              <a:off x="2346" y="1880"/>
              <a:ext cx="1068" cy="336"/>
            </a:xfrm>
            <a:prstGeom prst="rect">
              <a:avLst/>
            </a:prstGeom>
            <a:gradFill rotWithShape="0">
              <a:gsLst>
                <a:gs pos="0">
                  <a:srgbClr val="969696">
                    <a:gamma/>
                    <a:shade val="57647"/>
                    <a:invGamma/>
                  </a:srgbClr>
                </a:gs>
                <a:gs pos="50000">
                  <a:srgbClr val="969696"/>
                </a:gs>
                <a:gs pos="100000">
                  <a:srgbClr val="969696">
                    <a:gamma/>
                    <a:shade val="57647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lIns="0" tIns="0" rIns="0" bIns="0" anchor="ctr">
              <a:spAutoFit/>
            </a:bodyPr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2" name="Text Box 236"/>
            <p:cNvSpPr txBox="1">
              <a:spLocks noChangeArrowheads="1"/>
            </p:cNvSpPr>
            <p:nvPr/>
          </p:nvSpPr>
          <p:spPr bwMode="gray">
            <a:xfrm>
              <a:off x="2444" y="1980"/>
              <a:ext cx="871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 lIns="0" tIns="0" rIns="0" bIns="0">
              <a:spAutoFit/>
            </a:bodyPr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 b="1" kern="0">
                  <a:solidFill>
                    <a:srgbClr val="FFFFFF"/>
                  </a:solidFill>
                </a:rPr>
                <a:t>Genrepräferenzen</a:t>
              </a:r>
            </a:p>
          </p:txBody>
        </p:sp>
      </p:grpSp>
      <p:sp>
        <p:nvSpPr>
          <p:cNvPr id="44" name="Line 239"/>
          <p:cNvSpPr>
            <a:spLocks noChangeShapeType="1"/>
          </p:cNvSpPr>
          <p:nvPr/>
        </p:nvSpPr>
        <p:spPr bwMode="auto">
          <a:xfrm flipV="1">
            <a:off x="3016250" y="3794125"/>
            <a:ext cx="287338" cy="180975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kern="0">
              <a:solidFill>
                <a:sysClr val="windowText" lastClr="000000"/>
              </a:solidFill>
            </a:endParaRPr>
          </a:p>
        </p:txBody>
      </p:sp>
      <p:sp>
        <p:nvSpPr>
          <p:cNvPr id="45" name="Line 240"/>
          <p:cNvSpPr>
            <a:spLocks noChangeShapeType="1"/>
          </p:cNvSpPr>
          <p:nvPr/>
        </p:nvSpPr>
        <p:spPr bwMode="auto">
          <a:xfrm>
            <a:off x="3016250" y="2749550"/>
            <a:ext cx="325438" cy="211138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kern="0">
              <a:solidFill>
                <a:sysClr val="windowText" lastClr="000000"/>
              </a:solidFill>
            </a:endParaRPr>
          </a:p>
        </p:txBody>
      </p:sp>
      <p:sp>
        <p:nvSpPr>
          <p:cNvPr id="46" name="Line 241"/>
          <p:cNvSpPr>
            <a:spLocks noChangeShapeType="1"/>
          </p:cNvSpPr>
          <p:nvPr/>
        </p:nvSpPr>
        <p:spPr bwMode="auto">
          <a:xfrm>
            <a:off x="4421188" y="2671763"/>
            <a:ext cx="0" cy="288925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kern="0">
              <a:solidFill>
                <a:sysClr val="windowText" lastClr="000000"/>
              </a:solidFill>
            </a:endParaRPr>
          </a:p>
        </p:txBody>
      </p:sp>
      <p:sp>
        <p:nvSpPr>
          <p:cNvPr id="47" name="Line 244"/>
          <p:cNvSpPr>
            <a:spLocks noChangeShapeType="1"/>
          </p:cNvSpPr>
          <p:nvPr/>
        </p:nvSpPr>
        <p:spPr bwMode="auto">
          <a:xfrm flipV="1">
            <a:off x="4421188" y="4329113"/>
            <a:ext cx="0" cy="288925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kern="0">
              <a:solidFill>
                <a:sysClr val="windowText" lastClr="000000"/>
              </a:solidFill>
            </a:endParaRPr>
          </a:p>
        </p:txBody>
      </p:sp>
      <p:sp>
        <p:nvSpPr>
          <p:cNvPr id="48" name="Line 245"/>
          <p:cNvSpPr>
            <a:spLocks noChangeShapeType="1"/>
          </p:cNvSpPr>
          <p:nvPr/>
        </p:nvSpPr>
        <p:spPr bwMode="auto">
          <a:xfrm flipH="1">
            <a:off x="5645150" y="2782888"/>
            <a:ext cx="215900" cy="2159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kern="0">
              <a:solidFill>
                <a:sysClr val="windowText" lastClr="000000"/>
              </a:solidFill>
            </a:endParaRPr>
          </a:p>
        </p:txBody>
      </p:sp>
      <p:sp>
        <p:nvSpPr>
          <p:cNvPr id="49" name="Line 246"/>
          <p:cNvSpPr>
            <a:spLocks noChangeShapeType="1"/>
          </p:cNvSpPr>
          <p:nvPr/>
        </p:nvSpPr>
        <p:spPr bwMode="auto">
          <a:xfrm flipH="1" flipV="1">
            <a:off x="5645150" y="3778250"/>
            <a:ext cx="215900" cy="144463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kern="0">
              <a:solidFill>
                <a:sysClr val="windowText" lastClr="000000"/>
              </a:solidFill>
            </a:endParaRPr>
          </a:p>
        </p:txBody>
      </p:sp>
      <p:sp>
        <p:nvSpPr>
          <p:cNvPr id="50" name="Text Box 247"/>
          <p:cNvSpPr txBox="1">
            <a:spLocks noChangeArrowheads="1"/>
          </p:cNvSpPr>
          <p:nvPr/>
        </p:nvSpPr>
        <p:spPr bwMode="auto">
          <a:xfrm>
            <a:off x="1970088" y="5986463"/>
            <a:ext cx="52117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defTabSz="91440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de-DE" b="1" kern="0" dirty="0">
                <a:solidFill>
                  <a:sysClr val="windowText" lastClr="000000"/>
                </a:solidFill>
              </a:rPr>
              <a:t>Suchroutinen: Planung, Infoquellen, Zappen</a:t>
            </a:r>
          </a:p>
        </p:txBody>
      </p:sp>
      <p:sp>
        <p:nvSpPr>
          <p:cNvPr id="51" name="Line 249"/>
          <p:cNvSpPr>
            <a:spLocks noChangeShapeType="1"/>
          </p:cNvSpPr>
          <p:nvPr/>
        </p:nvSpPr>
        <p:spPr bwMode="auto">
          <a:xfrm flipV="1">
            <a:off x="4421188" y="5697538"/>
            <a:ext cx="0" cy="288925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kern="0">
              <a:solidFill>
                <a:sysClr val="windowText" lastClr="000000"/>
              </a:solidFill>
            </a:endParaRPr>
          </a:p>
        </p:txBody>
      </p:sp>
      <p:sp>
        <p:nvSpPr>
          <p:cNvPr id="31767" name="Textfeld 13"/>
          <p:cNvSpPr txBox="1">
            <a:spLocks noChangeArrowheads="1"/>
          </p:cNvSpPr>
          <p:nvPr/>
        </p:nvSpPr>
        <p:spPr bwMode="auto">
          <a:xfrm>
            <a:off x="395288" y="0"/>
            <a:ext cx="7848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800" b="1">
                <a:latin typeface="Calibri" pitchFamily="34" charset="0"/>
              </a:rPr>
              <a:t>Einflussfaktoren Programmwahl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Zentrale Fernseh-Nutzungsmotive</a:t>
            </a:r>
          </a:p>
        </p:txBody>
      </p:sp>
      <p:graphicFrame>
        <p:nvGraphicFramePr>
          <p:cNvPr id="7" name="Inhaltsplatzhalter 6"/>
          <p:cNvGraphicFramePr>
            <a:graphicFrameLocks noGrp="1"/>
          </p:cNvGraphicFramePr>
          <p:nvPr>
            <p:ph idx="1"/>
          </p:nvPr>
        </p:nvGraphicFramePr>
        <p:xfrm>
          <a:off x="468313" y="1268413"/>
          <a:ext cx="8064500" cy="148431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16125"/>
                <a:gridCol w="2016125"/>
                <a:gridCol w="2016125"/>
                <a:gridCol w="2016125"/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2000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2005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2010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Information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92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90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84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Spaß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84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83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81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Entspannung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79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79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77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797" name="Textfeld 7"/>
          <p:cNvSpPr txBox="1">
            <a:spLocks noChangeArrowheads="1"/>
          </p:cNvSpPr>
          <p:nvPr/>
        </p:nvSpPr>
        <p:spPr bwMode="auto">
          <a:xfrm>
            <a:off x="468313" y="806450"/>
            <a:ext cx="83518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400" b="1">
                <a:solidFill>
                  <a:srgbClr val="FF0000"/>
                </a:solidFill>
                <a:latin typeface="Calibri" pitchFamily="34" charset="0"/>
              </a:rPr>
              <a:t>Gesamtbevölkerung </a:t>
            </a:r>
            <a:r>
              <a:rPr lang="de-DE" sz="2000" b="1">
                <a:latin typeface="Calibri" pitchFamily="34" charset="0"/>
              </a:rPr>
              <a:t>(trifft voll und ganz/weitgehend zu, in %)</a:t>
            </a:r>
          </a:p>
        </p:txBody>
      </p:sp>
      <p:graphicFrame>
        <p:nvGraphicFramePr>
          <p:cNvPr id="9" name="Inhaltsplatzhalter 6"/>
          <p:cNvGraphicFramePr>
            <a:graphicFrameLocks/>
          </p:cNvGraphicFramePr>
          <p:nvPr/>
        </p:nvGraphicFramePr>
        <p:xfrm>
          <a:off x="539750" y="3860800"/>
          <a:ext cx="8064500" cy="147796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16125"/>
                <a:gridCol w="2016125"/>
                <a:gridCol w="2016125"/>
                <a:gridCol w="2016125"/>
              </a:tblGrid>
              <a:tr h="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2000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2005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2010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Information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83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79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72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Spaß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90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89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87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Entspannung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82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84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85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825" name="Textfeld 9"/>
          <p:cNvSpPr txBox="1">
            <a:spLocks noChangeArrowheads="1"/>
          </p:cNvSpPr>
          <p:nvPr/>
        </p:nvSpPr>
        <p:spPr bwMode="auto">
          <a:xfrm>
            <a:off x="557213" y="3457575"/>
            <a:ext cx="7200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400" b="1">
                <a:solidFill>
                  <a:srgbClr val="FF0000"/>
                </a:solidFill>
                <a:latin typeface="Calibri" pitchFamily="34" charset="0"/>
              </a:rPr>
              <a:t>14 bis 29-Jährigen</a:t>
            </a:r>
          </a:p>
        </p:txBody>
      </p:sp>
      <p:sp>
        <p:nvSpPr>
          <p:cNvPr id="32826" name="Rechteck 10"/>
          <p:cNvSpPr>
            <a:spLocks noChangeArrowheads="1"/>
          </p:cNvSpPr>
          <p:nvPr/>
        </p:nvSpPr>
        <p:spPr bwMode="auto">
          <a:xfrm>
            <a:off x="541338" y="5805488"/>
            <a:ext cx="6191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400">
                <a:solidFill>
                  <a:srgbClr val="000000"/>
                </a:solidFill>
              </a:rPr>
              <a:t>Quelle: Langzeitstudie Massenkommunikation, BRD Gesamt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Abgerundetes Rechteck 18"/>
          <p:cNvSpPr/>
          <p:nvPr/>
        </p:nvSpPr>
        <p:spPr>
          <a:xfrm>
            <a:off x="539750" y="5732463"/>
            <a:ext cx="3455988" cy="83185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3314" name="Textfeld 11"/>
          <p:cNvSpPr txBox="1">
            <a:spLocks noChangeArrowheads="1"/>
          </p:cNvSpPr>
          <p:nvPr/>
        </p:nvSpPr>
        <p:spPr bwMode="auto">
          <a:xfrm>
            <a:off x="684213" y="5732463"/>
            <a:ext cx="33115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400" b="1">
                <a:latin typeface="Calibri" pitchFamily="34" charset="0"/>
              </a:rPr>
              <a:t>Bildungsinstitution: Bildung und Information</a:t>
            </a:r>
          </a:p>
        </p:txBody>
      </p:sp>
      <p:sp>
        <p:nvSpPr>
          <p:cNvPr id="18" name="Abgerundetes Rechteck 17"/>
          <p:cNvSpPr/>
          <p:nvPr/>
        </p:nvSpPr>
        <p:spPr>
          <a:xfrm>
            <a:off x="179388" y="3646488"/>
            <a:ext cx="3168650" cy="660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7" name="Abgerundetes Rechteck 16"/>
          <p:cNvSpPr/>
          <p:nvPr/>
        </p:nvSpPr>
        <p:spPr>
          <a:xfrm>
            <a:off x="2605088" y="4814888"/>
            <a:ext cx="5567362" cy="46037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6" name="Abgerundetes Rechteck 15"/>
          <p:cNvSpPr/>
          <p:nvPr/>
        </p:nvSpPr>
        <p:spPr>
          <a:xfrm>
            <a:off x="927100" y="2627313"/>
            <a:ext cx="3357563" cy="64611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5" name="Abgerundetes Rechteck 14"/>
          <p:cNvSpPr/>
          <p:nvPr/>
        </p:nvSpPr>
        <p:spPr>
          <a:xfrm>
            <a:off x="4500563" y="3789363"/>
            <a:ext cx="2366962" cy="54927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4" name="Abgerundetes Rechteck 13"/>
          <p:cNvSpPr/>
          <p:nvPr/>
        </p:nvSpPr>
        <p:spPr>
          <a:xfrm>
            <a:off x="4932363" y="2492375"/>
            <a:ext cx="3816350" cy="115411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3" name="Abgerundetes Rechteck 12"/>
          <p:cNvSpPr/>
          <p:nvPr/>
        </p:nvSpPr>
        <p:spPr>
          <a:xfrm>
            <a:off x="4572000" y="1638300"/>
            <a:ext cx="1584325" cy="56673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0" name="Abgerundetes Rechteck 9"/>
          <p:cNvSpPr/>
          <p:nvPr/>
        </p:nvSpPr>
        <p:spPr>
          <a:xfrm>
            <a:off x="900113" y="1125538"/>
            <a:ext cx="2700337" cy="88265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3322" name="Textfeld 1"/>
          <p:cNvSpPr txBox="1">
            <a:spLocks noChangeArrowheads="1"/>
          </p:cNvSpPr>
          <p:nvPr/>
        </p:nvSpPr>
        <p:spPr bwMode="auto">
          <a:xfrm>
            <a:off x="323850" y="0"/>
            <a:ext cx="77041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800" b="1">
                <a:latin typeface="Calibri" pitchFamily="34" charset="0"/>
              </a:rPr>
              <a:t>Fernsehen: Spontane Assoziationen…</a:t>
            </a:r>
          </a:p>
        </p:txBody>
      </p:sp>
      <p:sp>
        <p:nvSpPr>
          <p:cNvPr id="13323" name="Textfeld 2"/>
          <p:cNvSpPr txBox="1">
            <a:spLocks noChangeArrowheads="1"/>
          </p:cNvSpPr>
          <p:nvPr/>
        </p:nvSpPr>
        <p:spPr bwMode="auto">
          <a:xfrm>
            <a:off x="927100" y="1335088"/>
            <a:ext cx="26812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400" b="1">
                <a:latin typeface="Calibri" pitchFamily="34" charset="0"/>
              </a:rPr>
              <a:t>Passives Zuschauen</a:t>
            </a:r>
          </a:p>
        </p:txBody>
      </p:sp>
      <p:sp>
        <p:nvSpPr>
          <p:cNvPr id="13324" name="Textfeld 3"/>
          <p:cNvSpPr txBox="1">
            <a:spLocks noChangeArrowheads="1"/>
          </p:cNvSpPr>
          <p:nvPr/>
        </p:nvSpPr>
        <p:spPr bwMode="auto">
          <a:xfrm>
            <a:off x="4572000" y="1736725"/>
            <a:ext cx="3600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400" b="1">
                <a:latin typeface="Calibri" pitchFamily="34" charset="0"/>
              </a:rPr>
              <a:t>Mein Sofa!</a:t>
            </a:r>
          </a:p>
        </p:txBody>
      </p:sp>
      <p:sp>
        <p:nvSpPr>
          <p:cNvPr id="13325" name="Textfeld 4"/>
          <p:cNvSpPr txBox="1">
            <a:spLocks noChangeArrowheads="1"/>
          </p:cNvSpPr>
          <p:nvPr/>
        </p:nvSpPr>
        <p:spPr bwMode="auto">
          <a:xfrm>
            <a:off x="950913" y="2760663"/>
            <a:ext cx="35290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400" b="1">
                <a:latin typeface="Calibri" pitchFamily="34" charset="0"/>
              </a:rPr>
              <a:t>Verblödend – Langweilig!</a:t>
            </a:r>
          </a:p>
        </p:txBody>
      </p:sp>
      <p:sp>
        <p:nvSpPr>
          <p:cNvPr id="13326" name="Textfeld 5"/>
          <p:cNvSpPr txBox="1">
            <a:spLocks noChangeArrowheads="1"/>
          </p:cNvSpPr>
          <p:nvPr/>
        </p:nvSpPr>
        <p:spPr bwMode="auto">
          <a:xfrm>
            <a:off x="4608513" y="3846513"/>
            <a:ext cx="25527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400" b="1">
                <a:latin typeface="Calibri" pitchFamily="34" charset="0"/>
              </a:rPr>
              <a:t>Nachrichten</a:t>
            </a:r>
          </a:p>
        </p:txBody>
      </p:sp>
      <p:sp>
        <p:nvSpPr>
          <p:cNvPr id="13327" name="Textfeld 6"/>
          <p:cNvSpPr txBox="1">
            <a:spLocks noChangeArrowheads="1"/>
          </p:cNvSpPr>
          <p:nvPr/>
        </p:nvSpPr>
        <p:spPr bwMode="auto">
          <a:xfrm>
            <a:off x="290513" y="3746500"/>
            <a:ext cx="3311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400" b="1">
                <a:latin typeface="Calibri" pitchFamily="34" charset="0"/>
              </a:rPr>
              <a:t>Fußball – MythBusters!</a:t>
            </a:r>
          </a:p>
        </p:txBody>
      </p:sp>
      <p:sp>
        <p:nvSpPr>
          <p:cNvPr id="13328" name="Textfeld 7"/>
          <p:cNvSpPr txBox="1">
            <a:spLocks noChangeArrowheads="1"/>
          </p:cNvSpPr>
          <p:nvPr/>
        </p:nvSpPr>
        <p:spPr bwMode="auto">
          <a:xfrm>
            <a:off x="2641600" y="4814888"/>
            <a:ext cx="6451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400" b="1">
                <a:latin typeface="Calibri" pitchFamily="34" charset="0"/>
              </a:rPr>
              <a:t>Sendung mit der Maus–Schloß Einstein!</a:t>
            </a:r>
          </a:p>
        </p:txBody>
      </p:sp>
      <p:sp>
        <p:nvSpPr>
          <p:cNvPr id="13329" name="Textfeld 8"/>
          <p:cNvSpPr txBox="1">
            <a:spLocks noChangeArrowheads="1"/>
          </p:cNvSpPr>
          <p:nvPr/>
        </p:nvSpPr>
        <p:spPr bwMode="auto">
          <a:xfrm>
            <a:off x="4932363" y="2459038"/>
            <a:ext cx="38703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400" b="1">
                <a:latin typeface="Calibri" pitchFamily="34" charset="0"/>
              </a:rPr>
              <a:t>Scrubs - Two and a Half Man- How I met Your Mother!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/>
          <p:cNvSpPr/>
          <p:nvPr/>
        </p:nvSpPr>
        <p:spPr>
          <a:xfrm>
            <a:off x="1619250" y="4149725"/>
            <a:ext cx="6265863" cy="1006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5362" name="Textfeld 1"/>
          <p:cNvSpPr txBox="1">
            <a:spLocks noChangeArrowheads="1"/>
          </p:cNvSpPr>
          <p:nvPr/>
        </p:nvSpPr>
        <p:spPr bwMode="auto">
          <a:xfrm>
            <a:off x="179388" y="33338"/>
            <a:ext cx="8569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800" b="1">
                <a:latin typeface="Calibri" pitchFamily="34" charset="0"/>
              </a:rPr>
              <a:t>Inhalte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539750" y="836613"/>
            <a:ext cx="8353425" cy="4319587"/>
          </a:xfrm>
        </p:spPr>
        <p:txBody>
          <a:bodyPr/>
          <a:lstStyle/>
          <a:p>
            <a:pPr>
              <a:defRPr/>
            </a:pPr>
            <a:r>
              <a:rPr lang="de-DE" b="1" dirty="0" smtClean="0"/>
              <a:t>Fernsehkonsum im Wandel: </a:t>
            </a:r>
            <a:r>
              <a:rPr lang="de-DE" dirty="0" smtClean="0"/>
              <a:t>Entwicklungsphasen</a:t>
            </a:r>
          </a:p>
          <a:p>
            <a:pPr>
              <a:defRPr/>
            </a:pPr>
            <a:r>
              <a:rPr lang="de-DE" b="1" dirty="0" smtClean="0"/>
              <a:t>Charakteristika:</a:t>
            </a:r>
            <a:r>
              <a:rPr lang="de-DE" dirty="0" smtClean="0"/>
              <a:t>  Angebots- und Nutzungssituation</a:t>
            </a:r>
          </a:p>
          <a:p>
            <a:pPr>
              <a:defRPr/>
            </a:pPr>
            <a:r>
              <a:rPr lang="de-DE" b="1" dirty="0" smtClean="0"/>
              <a:t>Vision und Realität </a:t>
            </a:r>
            <a:r>
              <a:rPr lang="de-DE" dirty="0" smtClean="0"/>
              <a:t>aus der Anbieterperspektive</a:t>
            </a:r>
          </a:p>
          <a:p>
            <a:pPr>
              <a:defRPr/>
            </a:pPr>
            <a:r>
              <a:rPr lang="de-DE" b="1" dirty="0" smtClean="0"/>
              <a:t>Funktionen</a:t>
            </a:r>
            <a:r>
              <a:rPr lang="de-DE" dirty="0" smtClean="0"/>
              <a:t> des Mediums aus der Nutzerperspektive</a:t>
            </a:r>
          </a:p>
          <a:p>
            <a:pPr>
              <a:defRPr/>
            </a:pPr>
            <a:endParaRPr lang="de-DE" b="1" dirty="0" smtClean="0"/>
          </a:p>
          <a:p>
            <a:pPr>
              <a:defRPr/>
            </a:pPr>
            <a:endParaRPr lang="de-DE" dirty="0" smtClean="0"/>
          </a:p>
          <a:p>
            <a:pPr marL="0" indent="0">
              <a:buFont typeface="Arial" charset="0"/>
              <a:buNone/>
              <a:defRPr/>
            </a:pPr>
            <a:endParaRPr lang="de-DE" dirty="0" smtClean="0"/>
          </a:p>
          <a:p>
            <a:pPr>
              <a:defRPr/>
            </a:pPr>
            <a:endParaRPr lang="de-DE" dirty="0"/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gray">
          <a:xfrm rot="10800000">
            <a:off x="3619500" y="3578225"/>
            <a:ext cx="1689100" cy="285750"/>
          </a:xfrm>
          <a:prstGeom prst="triangle">
            <a:avLst>
              <a:gd name="adj" fmla="val 50000"/>
            </a:avLst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rot="10800000" wrap="none" anchor="ctr"/>
          <a:lstStyle/>
          <a:p>
            <a:pPr algn="ctr" defTabSz="762000" fontAlgn="auto">
              <a:spcAft>
                <a:spcPts val="0"/>
              </a:spcAft>
              <a:defRPr/>
            </a:pPr>
            <a:endParaRPr lang="de-DE" sz="1600" b="1" kern="0">
              <a:solidFill>
                <a:sysClr val="windowText" lastClr="000000"/>
              </a:solidFill>
            </a:endParaRPr>
          </a:p>
        </p:txBody>
      </p:sp>
      <p:sp>
        <p:nvSpPr>
          <p:cNvPr id="15365" name="Textfeld 5"/>
          <p:cNvSpPr txBox="1">
            <a:spLocks noChangeArrowheads="1"/>
          </p:cNvSpPr>
          <p:nvPr/>
        </p:nvSpPr>
        <p:spPr bwMode="auto">
          <a:xfrm>
            <a:off x="1619250" y="4006850"/>
            <a:ext cx="64817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de-DE" sz="2800" b="1">
              <a:latin typeface="Calibri" pitchFamily="34" charset="0"/>
            </a:endParaRPr>
          </a:p>
          <a:p>
            <a:pPr algn="ctr"/>
            <a:r>
              <a:rPr lang="de-DE" sz="2800" b="1">
                <a:latin typeface="Calibri" pitchFamily="34" charset="0"/>
              </a:rPr>
              <a:t>Wandel in den Funktionszuweisungen?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03475" y="1116013"/>
            <a:ext cx="2266950" cy="150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91050" y="4152900"/>
            <a:ext cx="2097088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feld 1"/>
          <p:cNvSpPr txBox="1">
            <a:spLocks noChangeArrowheads="1"/>
          </p:cNvSpPr>
          <p:nvPr/>
        </p:nvSpPr>
        <p:spPr bwMode="auto">
          <a:xfrm>
            <a:off x="179388" y="33338"/>
            <a:ext cx="8569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800" b="1">
                <a:solidFill>
                  <a:srgbClr val="000000"/>
                </a:solidFill>
                <a:latin typeface="Calibri" pitchFamily="34" charset="0"/>
              </a:rPr>
              <a:t>Entwicklungsphasen</a:t>
            </a:r>
          </a:p>
        </p:txBody>
      </p:sp>
      <p:sp>
        <p:nvSpPr>
          <p:cNvPr id="17412" name="AutoShape 5"/>
          <p:cNvSpPr>
            <a:spLocks noChangeArrowheads="1"/>
          </p:cNvSpPr>
          <p:nvPr/>
        </p:nvSpPr>
        <p:spPr bwMode="gray">
          <a:xfrm>
            <a:off x="6611938" y="1116013"/>
            <a:ext cx="2190750" cy="1450975"/>
          </a:xfrm>
          <a:prstGeom prst="flowChartAlternateProcess">
            <a:avLst/>
          </a:prstGeom>
          <a:solidFill>
            <a:srgbClr val="EAEAEA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endParaRPr lang="de-DE"/>
          </a:p>
        </p:txBody>
      </p:sp>
      <p:sp>
        <p:nvSpPr>
          <p:cNvPr id="17413" name="AutoShape 8"/>
          <p:cNvSpPr>
            <a:spLocks noChangeArrowheads="1"/>
          </p:cNvSpPr>
          <p:nvPr/>
        </p:nvSpPr>
        <p:spPr bwMode="gray">
          <a:xfrm>
            <a:off x="327025" y="4152900"/>
            <a:ext cx="2085975" cy="1416050"/>
          </a:xfrm>
          <a:prstGeom prst="flowChartAlternateProcess">
            <a:avLst/>
          </a:prstGeom>
          <a:solidFill>
            <a:srgbClr val="EAEAEA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endParaRPr lang="de-DE"/>
          </a:p>
        </p:txBody>
      </p:sp>
      <p:sp>
        <p:nvSpPr>
          <p:cNvPr id="17414" name="Line 10"/>
          <p:cNvSpPr>
            <a:spLocks noChangeShapeType="1"/>
          </p:cNvSpPr>
          <p:nvPr/>
        </p:nvSpPr>
        <p:spPr bwMode="auto">
          <a:xfrm>
            <a:off x="365125" y="3151188"/>
            <a:ext cx="8534400" cy="158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de-DE"/>
          </a:p>
        </p:txBody>
      </p:sp>
      <p:sp>
        <p:nvSpPr>
          <p:cNvPr id="17415" name="Line 13"/>
          <p:cNvSpPr>
            <a:spLocks noChangeShapeType="1"/>
          </p:cNvSpPr>
          <p:nvPr/>
        </p:nvSpPr>
        <p:spPr bwMode="auto">
          <a:xfrm>
            <a:off x="327025" y="2686050"/>
            <a:ext cx="1588" cy="754063"/>
          </a:xfrm>
          <a:prstGeom prst="line">
            <a:avLst/>
          </a:prstGeom>
          <a:noFill/>
          <a:ln w="508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7416" name="Line 14"/>
          <p:cNvSpPr>
            <a:spLocks noChangeShapeType="1"/>
          </p:cNvSpPr>
          <p:nvPr/>
        </p:nvSpPr>
        <p:spPr bwMode="auto">
          <a:xfrm>
            <a:off x="2413000" y="2678113"/>
            <a:ext cx="1588" cy="754062"/>
          </a:xfrm>
          <a:prstGeom prst="line">
            <a:avLst/>
          </a:prstGeom>
          <a:noFill/>
          <a:ln w="508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7417" name="Text Box 15"/>
          <p:cNvSpPr txBox="1">
            <a:spLocks noChangeArrowheads="1"/>
          </p:cNvSpPr>
          <p:nvPr/>
        </p:nvSpPr>
        <p:spPr bwMode="gray">
          <a:xfrm>
            <a:off x="174625" y="3565525"/>
            <a:ext cx="11430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14400"/>
            <a:r>
              <a:rPr lang="de-DE" sz="1600">
                <a:latin typeface="Arial Black" pitchFamily="34" charset="0"/>
              </a:rPr>
              <a:t>1950-70er </a:t>
            </a:r>
            <a:endParaRPr lang="de-DE"/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gray">
          <a:xfrm>
            <a:off x="254000" y="4327525"/>
            <a:ext cx="2233613" cy="985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0" tIns="0" rIns="0" bIns="0">
            <a:spAutoFit/>
          </a:bodyPr>
          <a:lstStyle/>
          <a:p>
            <a:pPr marL="228600" indent="-228600" algn="ctr" defTabSz="914400">
              <a:buFontTx/>
              <a:buAutoNum type="arabicPeriod"/>
              <a:defRPr/>
            </a:pPr>
            <a:r>
              <a:rPr lang="de-DE" sz="1600" dirty="0">
                <a:latin typeface="Arial Black" pitchFamily="34" charset="0"/>
                <a:cs typeface="Arial" pitchFamily="34" charset="0"/>
              </a:rPr>
              <a:t>Phase </a:t>
            </a:r>
          </a:p>
          <a:p>
            <a:pPr algn="ctr" defTabSz="914400">
              <a:defRPr/>
            </a:pPr>
            <a:endParaRPr lang="de-DE" sz="1600" dirty="0">
              <a:latin typeface="Arial Black" pitchFamily="34" charset="0"/>
              <a:cs typeface="Arial" pitchFamily="34" charset="0"/>
            </a:endParaRPr>
          </a:p>
          <a:p>
            <a:pPr algn="ctr" defTabSz="914400">
              <a:defRPr/>
            </a:pPr>
            <a:r>
              <a:rPr lang="de-DE" sz="1600" dirty="0">
                <a:latin typeface="Arial Black" pitchFamily="34" charset="0"/>
                <a:cs typeface="Arial" pitchFamily="34" charset="0"/>
              </a:rPr>
              <a:t>Öffentlich-Rechtliche Sender</a:t>
            </a:r>
            <a:endParaRPr lang="de-DE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9" name="Text Box 24"/>
          <p:cNvSpPr txBox="1">
            <a:spLocks noChangeArrowheads="1"/>
          </p:cNvSpPr>
          <p:nvPr/>
        </p:nvSpPr>
        <p:spPr bwMode="gray">
          <a:xfrm>
            <a:off x="2320925" y="1376363"/>
            <a:ext cx="2222500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14400"/>
            <a:r>
              <a:rPr lang="de-DE" sz="1600">
                <a:latin typeface="Arial Black" pitchFamily="34" charset="0"/>
              </a:rPr>
              <a:t>2. Phase </a:t>
            </a:r>
          </a:p>
          <a:p>
            <a:pPr algn="ctr" defTabSz="914400"/>
            <a:endParaRPr lang="de-DE" sz="1600">
              <a:latin typeface="Arial Black" pitchFamily="34" charset="0"/>
            </a:endParaRPr>
          </a:p>
          <a:p>
            <a:pPr algn="ctr" defTabSz="914400"/>
            <a:r>
              <a:rPr lang="de-DE" sz="1600">
                <a:latin typeface="Arial Black" pitchFamily="34" charset="0"/>
              </a:rPr>
              <a:t>Duales </a:t>
            </a:r>
            <a:br>
              <a:rPr lang="de-DE" sz="1600">
                <a:latin typeface="Arial Black" pitchFamily="34" charset="0"/>
              </a:rPr>
            </a:br>
            <a:r>
              <a:rPr lang="de-DE" sz="1600">
                <a:latin typeface="Arial Black" pitchFamily="34" charset="0"/>
              </a:rPr>
              <a:t>Rundfunksystem</a:t>
            </a:r>
            <a:endParaRPr lang="de-DE" sz="1600"/>
          </a:p>
        </p:txBody>
      </p:sp>
      <p:sp>
        <p:nvSpPr>
          <p:cNvPr id="17420" name="Text Box 25"/>
          <p:cNvSpPr txBox="1">
            <a:spLocks noChangeArrowheads="1"/>
          </p:cNvSpPr>
          <p:nvPr/>
        </p:nvSpPr>
        <p:spPr bwMode="gray">
          <a:xfrm>
            <a:off x="4670425" y="4341813"/>
            <a:ext cx="2028825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14400"/>
            <a:r>
              <a:rPr lang="de-DE" sz="1600">
                <a:latin typeface="Arial Black" pitchFamily="34" charset="0"/>
              </a:rPr>
              <a:t>3. Phase</a:t>
            </a:r>
            <a:br>
              <a:rPr lang="de-DE" sz="1600">
                <a:latin typeface="Arial Black" pitchFamily="34" charset="0"/>
              </a:rPr>
            </a:br>
            <a:endParaRPr lang="de-DE" sz="1600">
              <a:latin typeface="Arial Black" pitchFamily="34" charset="0"/>
            </a:endParaRPr>
          </a:p>
          <a:p>
            <a:pPr algn="ctr" defTabSz="914400"/>
            <a:r>
              <a:rPr lang="de-DE" sz="1600">
                <a:latin typeface="Arial Black" pitchFamily="34" charset="0"/>
              </a:rPr>
              <a:t>Digitalisierung</a:t>
            </a:r>
          </a:p>
          <a:p>
            <a:pPr algn="ctr" defTabSz="914400"/>
            <a:r>
              <a:rPr lang="de-DE" sz="1600">
                <a:latin typeface="Arial Black" pitchFamily="34" charset="0"/>
              </a:rPr>
              <a:t>Interaktivität</a:t>
            </a:r>
            <a:endParaRPr lang="de-DE" sz="1600"/>
          </a:p>
        </p:txBody>
      </p:sp>
      <p:sp>
        <p:nvSpPr>
          <p:cNvPr id="17421" name="Text Box 26"/>
          <p:cNvSpPr txBox="1">
            <a:spLocks noChangeArrowheads="1"/>
          </p:cNvSpPr>
          <p:nvPr/>
        </p:nvSpPr>
        <p:spPr bwMode="gray">
          <a:xfrm>
            <a:off x="6542088" y="1311275"/>
            <a:ext cx="2260600" cy="123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14400"/>
            <a:r>
              <a:rPr lang="de-DE" sz="1600">
                <a:latin typeface="Arial Black" pitchFamily="34" charset="0"/>
              </a:rPr>
              <a:t>4. Phase</a:t>
            </a:r>
          </a:p>
          <a:p>
            <a:pPr algn="ctr" defTabSz="914400"/>
            <a:endParaRPr lang="de-DE" sz="1600">
              <a:latin typeface="Arial Black" pitchFamily="34" charset="0"/>
            </a:endParaRPr>
          </a:p>
          <a:p>
            <a:pPr algn="ctr" defTabSz="914400"/>
            <a:r>
              <a:rPr lang="de-DE" sz="1600">
                <a:latin typeface="Arial Black" pitchFamily="34" charset="0"/>
              </a:rPr>
              <a:t>Rundfunk im Zeichen des Internets</a:t>
            </a:r>
            <a:endParaRPr lang="de-DE" sz="1600"/>
          </a:p>
        </p:txBody>
      </p:sp>
      <p:sp>
        <p:nvSpPr>
          <p:cNvPr id="17422" name="Text Box 28"/>
          <p:cNvSpPr txBox="1">
            <a:spLocks noChangeArrowheads="1"/>
          </p:cNvSpPr>
          <p:nvPr/>
        </p:nvSpPr>
        <p:spPr bwMode="gray">
          <a:xfrm>
            <a:off x="3892550" y="3530600"/>
            <a:ext cx="11430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14400"/>
            <a:r>
              <a:rPr lang="de-DE" sz="1600">
                <a:latin typeface="Arial Black" pitchFamily="34" charset="0"/>
              </a:rPr>
              <a:t>1990er</a:t>
            </a:r>
            <a:endParaRPr lang="de-DE"/>
          </a:p>
        </p:txBody>
      </p:sp>
      <p:sp>
        <p:nvSpPr>
          <p:cNvPr id="17423" name="Line 33"/>
          <p:cNvSpPr>
            <a:spLocks noChangeShapeType="1"/>
          </p:cNvSpPr>
          <p:nvPr/>
        </p:nvSpPr>
        <p:spPr bwMode="auto">
          <a:xfrm>
            <a:off x="6732588" y="2686050"/>
            <a:ext cx="1587" cy="754063"/>
          </a:xfrm>
          <a:prstGeom prst="line">
            <a:avLst/>
          </a:prstGeom>
          <a:noFill/>
          <a:ln w="508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7424" name="Text Box 38"/>
          <p:cNvSpPr txBox="1">
            <a:spLocks noChangeArrowheads="1"/>
          </p:cNvSpPr>
          <p:nvPr/>
        </p:nvSpPr>
        <p:spPr bwMode="gray">
          <a:xfrm>
            <a:off x="2185988" y="3530600"/>
            <a:ext cx="1143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14400"/>
            <a:r>
              <a:rPr lang="de-DE" sz="1600">
                <a:latin typeface="Arial Black" pitchFamily="34" charset="0"/>
              </a:rPr>
              <a:t>1980er</a:t>
            </a:r>
            <a:endParaRPr lang="de-DE"/>
          </a:p>
        </p:txBody>
      </p:sp>
      <p:sp>
        <p:nvSpPr>
          <p:cNvPr id="17425" name="Line 40"/>
          <p:cNvSpPr>
            <a:spLocks noChangeShapeType="1"/>
          </p:cNvSpPr>
          <p:nvPr/>
        </p:nvSpPr>
        <p:spPr bwMode="auto">
          <a:xfrm>
            <a:off x="4564063" y="2693988"/>
            <a:ext cx="1587" cy="754062"/>
          </a:xfrm>
          <a:prstGeom prst="line">
            <a:avLst/>
          </a:prstGeom>
          <a:noFill/>
          <a:ln w="508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7426" name="Text Box 28"/>
          <p:cNvSpPr txBox="1">
            <a:spLocks noChangeArrowheads="1"/>
          </p:cNvSpPr>
          <p:nvPr/>
        </p:nvSpPr>
        <p:spPr bwMode="gray">
          <a:xfrm>
            <a:off x="5684838" y="3509963"/>
            <a:ext cx="19113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14400"/>
            <a:r>
              <a:rPr lang="de-DE" sz="1600">
                <a:latin typeface="Arial Black" pitchFamily="34" charset="0"/>
              </a:rPr>
              <a:t>2000 bis heute</a:t>
            </a:r>
          </a:p>
        </p:txBody>
      </p:sp>
      <p:sp>
        <p:nvSpPr>
          <p:cNvPr id="17427" name="Rechteck 2"/>
          <p:cNvSpPr>
            <a:spLocks noChangeArrowheads="1"/>
          </p:cNvSpPr>
          <p:nvPr/>
        </p:nvSpPr>
        <p:spPr bwMode="auto">
          <a:xfrm>
            <a:off x="830263" y="2760663"/>
            <a:ext cx="7239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>
                <a:solidFill>
                  <a:srgbClr val="C00000"/>
                </a:solidFill>
                <a:latin typeface="Arial Black" pitchFamily="34" charset="0"/>
              </a:rPr>
              <a:t>47%</a:t>
            </a:r>
            <a:endParaRPr lang="de-DE">
              <a:solidFill>
                <a:srgbClr val="C00000"/>
              </a:solidFill>
            </a:endParaRPr>
          </a:p>
        </p:txBody>
      </p:sp>
      <p:sp>
        <p:nvSpPr>
          <p:cNvPr id="17428" name="Rechteck 4"/>
          <p:cNvSpPr>
            <a:spLocks noChangeArrowheads="1"/>
          </p:cNvSpPr>
          <p:nvPr/>
        </p:nvSpPr>
        <p:spPr bwMode="auto">
          <a:xfrm>
            <a:off x="2484438" y="2773363"/>
            <a:ext cx="7223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>
                <a:solidFill>
                  <a:srgbClr val="C00000"/>
                </a:solidFill>
                <a:latin typeface="Arial Black" pitchFamily="34" charset="0"/>
              </a:rPr>
              <a:t>77%</a:t>
            </a:r>
            <a:endParaRPr lang="de-DE">
              <a:solidFill>
                <a:srgbClr val="C00000"/>
              </a:solidFill>
            </a:endParaRPr>
          </a:p>
        </p:txBody>
      </p:sp>
      <p:sp>
        <p:nvSpPr>
          <p:cNvPr id="17429" name="Rechteck 15"/>
          <p:cNvSpPr>
            <a:spLocks noChangeArrowheads="1"/>
          </p:cNvSpPr>
          <p:nvPr/>
        </p:nvSpPr>
        <p:spPr bwMode="auto">
          <a:xfrm>
            <a:off x="7994650" y="2790825"/>
            <a:ext cx="7223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b="1">
                <a:solidFill>
                  <a:srgbClr val="C00000"/>
                </a:solidFill>
                <a:latin typeface="Arial Black" pitchFamily="34" charset="0"/>
              </a:rPr>
              <a:t>86%</a:t>
            </a:r>
          </a:p>
        </p:txBody>
      </p:sp>
      <p:sp>
        <p:nvSpPr>
          <p:cNvPr id="17430" name="Rechteck 16"/>
          <p:cNvSpPr>
            <a:spLocks noChangeArrowheads="1"/>
          </p:cNvSpPr>
          <p:nvPr/>
        </p:nvSpPr>
        <p:spPr bwMode="auto">
          <a:xfrm>
            <a:off x="4591050" y="2778125"/>
            <a:ext cx="7223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>
                <a:solidFill>
                  <a:srgbClr val="C00000"/>
                </a:solidFill>
                <a:latin typeface="Arial Black" pitchFamily="34" charset="0"/>
              </a:rPr>
              <a:t>81%</a:t>
            </a:r>
            <a:endParaRPr lang="de-DE">
              <a:solidFill>
                <a:srgbClr val="C00000"/>
              </a:solidFill>
            </a:endParaRPr>
          </a:p>
        </p:txBody>
      </p:sp>
      <p:sp>
        <p:nvSpPr>
          <p:cNvPr id="17431" name="Rechteck 31"/>
          <p:cNvSpPr>
            <a:spLocks noChangeArrowheads="1"/>
          </p:cNvSpPr>
          <p:nvPr/>
        </p:nvSpPr>
        <p:spPr bwMode="auto">
          <a:xfrm>
            <a:off x="6791325" y="2778125"/>
            <a:ext cx="723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>
                <a:solidFill>
                  <a:srgbClr val="C00000"/>
                </a:solidFill>
                <a:latin typeface="Arial Black" pitchFamily="34" charset="0"/>
              </a:rPr>
              <a:t>85%</a:t>
            </a:r>
            <a:endParaRPr lang="de-DE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827088" y="4797425"/>
            <a:ext cx="6913562" cy="100806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9458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Anfänge: 50 bis 70er Jahre</a:t>
            </a:r>
          </a:p>
        </p:txBody>
      </p:sp>
      <p:sp>
        <p:nvSpPr>
          <p:cNvPr id="19459" name="Inhaltsplatzhalter 7"/>
          <p:cNvSpPr>
            <a:spLocks noGrp="1"/>
          </p:cNvSpPr>
          <p:nvPr>
            <p:ph idx="1"/>
          </p:nvPr>
        </p:nvSpPr>
        <p:spPr>
          <a:xfrm>
            <a:off x="474663" y="1052513"/>
            <a:ext cx="8351837" cy="3529012"/>
          </a:xfrm>
          <a:noFill/>
        </p:spPr>
        <p:txBody>
          <a:bodyPr/>
          <a:lstStyle/>
          <a:p>
            <a:r>
              <a:rPr lang="de-DE" sz="3200" smtClean="0"/>
              <a:t>Modernisierung im Wiederaufbau</a:t>
            </a:r>
          </a:p>
          <a:p>
            <a:r>
              <a:rPr lang="de-DE" sz="3200" b="1" smtClean="0"/>
              <a:t>Heraufziehen des Fernsehzeitalters</a:t>
            </a:r>
            <a:r>
              <a:rPr lang="de-DE" sz="3200" smtClean="0"/>
              <a:t>:  öffentlich-rechtliche Struktur, Monopolstellung</a:t>
            </a:r>
          </a:p>
          <a:p>
            <a:r>
              <a:rPr lang="de-DE" sz="3200" smtClean="0"/>
              <a:t>Zeitstrukturierung: z.B. Tagesschau</a:t>
            </a:r>
          </a:p>
          <a:p>
            <a:r>
              <a:rPr lang="de-DE" sz="3200" smtClean="0"/>
              <a:t>Fernsehen als Bestandteil e. neuen Lebensstils</a:t>
            </a:r>
            <a:endParaRPr lang="de-DE" sz="3200" b="1" smtClean="0"/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gray">
          <a:xfrm rot="10800000">
            <a:off x="3440113" y="4354513"/>
            <a:ext cx="1689100" cy="285750"/>
          </a:xfrm>
          <a:prstGeom prst="triangle">
            <a:avLst>
              <a:gd name="adj" fmla="val 50000"/>
            </a:avLst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rot="10800000" wrap="none" anchor="ctr"/>
          <a:lstStyle/>
          <a:p>
            <a:pPr algn="ctr" defTabSz="762000" fontAlgn="auto">
              <a:spcAft>
                <a:spcPts val="0"/>
              </a:spcAft>
              <a:defRPr/>
            </a:pPr>
            <a:endParaRPr lang="de-DE" sz="1600" b="1" kern="0">
              <a:solidFill>
                <a:sysClr val="windowText" lastClr="000000"/>
              </a:solidFill>
            </a:endParaRPr>
          </a:p>
        </p:txBody>
      </p:sp>
      <p:sp>
        <p:nvSpPr>
          <p:cNvPr id="19461" name="Textfeld 2"/>
          <p:cNvSpPr txBox="1">
            <a:spLocks noChangeArrowheads="1"/>
          </p:cNvSpPr>
          <p:nvPr/>
        </p:nvSpPr>
        <p:spPr bwMode="auto">
          <a:xfrm>
            <a:off x="1552575" y="5005388"/>
            <a:ext cx="6119813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800" b="1">
                <a:latin typeface="Calibri" pitchFamily="34" charset="0"/>
              </a:rPr>
              <a:t>Leitmedium der Konsumgesellschaft</a:t>
            </a:r>
          </a:p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479425" y="4605338"/>
            <a:ext cx="7980363" cy="166846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048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80er Jahre: Dualisierung des Rundfunks</a:t>
            </a:r>
          </a:p>
        </p:txBody>
      </p:sp>
      <p:sp>
        <p:nvSpPr>
          <p:cNvPr id="20483" name="Inhaltsplatzhalter 2"/>
          <p:cNvSpPr>
            <a:spLocks noGrp="1"/>
          </p:cNvSpPr>
          <p:nvPr>
            <p:ph idx="1"/>
          </p:nvPr>
        </p:nvSpPr>
        <p:spPr>
          <a:xfrm>
            <a:off x="400050" y="1139825"/>
            <a:ext cx="8567738" cy="3024188"/>
          </a:xfrm>
          <a:noFill/>
        </p:spPr>
        <p:txBody>
          <a:bodyPr/>
          <a:lstStyle/>
          <a:p>
            <a:r>
              <a:rPr lang="de-DE" b="1" smtClean="0"/>
              <a:t>Zulassung privater Anbieter</a:t>
            </a:r>
            <a:r>
              <a:rPr lang="de-DE" smtClean="0"/>
              <a:t>: Programmdiversifikation </a:t>
            </a:r>
            <a:r>
              <a:rPr lang="de-DE" sz="2400" smtClean="0"/>
              <a:t>(sowohl mengenmäßig als auch inhaltlich)</a:t>
            </a:r>
          </a:p>
          <a:p>
            <a:r>
              <a:rPr lang="de-DE" smtClean="0"/>
              <a:t>Einschaltquoten/Marktanteile -&gt; </a:t>
            </a:r>
            <a:r>
              <a:rPr lang="de-DE" sz="2600" smtClean="0"/>
              <a:t>Zielgruppenorientierung</a:t>
            </a:r>
          </a:p>
          <a:p>
            <a:r>
              <a:rPr lang="de-DE" b="1" smtClean="0"/>
              <a:t>Anfänge: Der Zuschauer als eigener Programmdirektor </a:t>
            </a:r>
          </a:p>
          <a:p>
            <a:r>
              <a:rPr lang="de-DE" smtClean="0"/>
              <a:t>Qualitätsdebatte (</a:t>
            </a:r>
            <a:r>
              <a:rPr lang="de-DE" b="1" smtClean="0"/>
              <a:t>Konvergenzthese</a:t>
            </a:r>
            <a:r>
              <a:rPr lang="de-DE" smtClean="0"/>
              <a:t>)</a:t>
            </a: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gray">
          <a:xfrm rot="10800000">
            <a:off x="3132138" y="4367213"/>
            <a:ext cx="1905000" cy="285750"/>
          </a:xfrm>
          <a:prstGeom prst="triangle">
            <a:avLst>
              <a:gd name="adj" fmla="val 50000"/>
            </a:avLst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rot="10800000" wrap="none" anchor="ctr"/>
          <a:lstStyle/>
          <a:p>
            <a:pPr algn="ctr" defTabSz="762000" fontAlgn="auto">
              <a:spcAft>
                <a:spcPts val="0"/>
              </a:spcAft>
              <a:defRPr/>
            </a:pPr>
            <a:endParaRPr lang="de-DE" sz="1600" b="1" kern="0">
              <a:solidFill>
                <a:sysClr val="windowText" lastClr="000000"/>
              </a:solidFill>
            </a:endParaRPr>
          </a:p>
        </p:txBody>
      </p:sp>
      <p:sp>
        <p:nvSpPr>
          <p:cNvPr id="20485" name="Textfeld 3"/>
          <p:cNvSpPr txBox="1">
            <a:spLocks noChangeArrowheads="1"/>
          </p:cNvSpPr>
          <p:nvPr/>
        </p:nvSpPr>
        <p:spPr bwMode="auto">
          <a:xfrm>
            <a:off x="755650" y="5081588"/>
            <a:ext cx="90709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800" b="1">
                <a:latin typeface="Calibri" pitchFamily="34" charset="0"/>
              </a:rPr>
              <a:t>Medienpolitischer Urknall: </a:t>
            </a:r>
            <a:r>
              <a:rPr lang="de-DE" sz="2800">
                <a:latin typeface="Calibri" pitchFamily="34" charset="0"/>
              </a:rPr>
              <a:t>Kommerz oder Kultur?        	Fernsehen als </a:t>
            </a:r>
            <a:r>
              <a:rPr lang="de-DE" sz="2800" b="1">
                <a:latin typeface="Calibri" pitchFamily="34" charset="0"/>
              </a:rPr>
              <a:t>Unterhaltungsmaschine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706438" y="4605338"/>
            <a:ext cx="7561262" cy="139065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150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90er Jahre: Digitalisierung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4338" y="908050"/>
            <a:ext cx="8478837" cy="4392613"/>
          </a:xfrm>
        </p:spPr>
        <p:txBody>
          <a:bodyPr/>
          <a:lstStyle/>
          <a:p>
            <a:pPr>
              <a:defRPr/>
            </a:pPr>
            <a:r>
              <a:rPr lang="de-DE" b="1" dirty="0" smtClean="0"/>
              <a:t>Ausdifferenzierung </a:t>
            </a:r>
            <a:r>
              <a:rPr lang="de-DE" dirty="0" smtClean="0"/>
              <a:t>des Programmangebots: </a:t>
            </a:r>
            <a:br>
              <a:rPr lang="de-DE" dirty="0" smtClean="0"/>
            </a:br>
            <a:r>
              <a:rPr lang="de-DE" sz="2400" dirty="0" smtClean="0"/>
              <a:t>Anzahl, </a:t>
            </a:r>
            <a:r>
              <a:rPr lang="de-DE" sz="2400" dirty="0" err="1" smtClean="0"/>
              <a:t>Verspartung</a:t>
            </a:r>
            <a:r>
              <a:rPr lang="de-DE" sz="2400" dirty="0" smtClean="0"/>
              <a:t>, Transaktionssender</a:t>
            </a:r>
          </a:p>
          <a:p>
            <a:pPr>
              <a:defRPr/>
            </a:pPr>
            <a:r>
              <a:rPr lang="de-DE" dirty="0" err="1" smtClean="0"/>
              <a:t>Near</a:t>
            </a:r>
            <a:r>
              <a:rPr lang="de-DE" dirty="0" smtClean="0"/>
              <a:t>-Video-On-Demand/ </a:t>
            </a:r>
            <a:r>
              <a:rPr lang="de-DE" dirty="0"/>
              <a:t>Pay per View/Channel/ EPG</a:t>
            </a:r>
          </a:p>
          <a:p>
            <a:pPr>
              <a:defRPr/>
            </a:pPr>
            <a:r>
              <a:rPr lang="de-DE" dirty="0" smtClean="0"/>
              <a:t>Interaktiver Mehrwert: Rückkanal </a:t>
            </a:r>
          </a:p>
          <a:p>
            <a:pPr>
              <a:defRPr/>
            </a:pPr>
            <a:r>
              <a:rPr lang="de-DE" dirty="0" smtClean="0"/>
              <a:t>Neue Formen der Publikumsbeteiligung </a:t>
            </a:r>
            <a:r>
              <a:rPr lang="de-DE" sz="2400" dirty="0" smtClean="0"/>
              <a:t>(Kamerapositionen, Spielfilmgeschehen) </a:t>
            </a:r>
          </a:p>
          <a:p>
            <a:pPr marL="0" indent="0">
              <a:buFont typeface="Arial" charset="0"/>
              <a:buNone/>
              <a:defRPr/>
            </a:pPr>
            <a:endParaRPr lang="de-DE" dirty="0"/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gray">
          <a:xfrm rot="10800000">
            <a:off x="3619500" y="4076700"/>
            <a:ext cx="1689100" cy="285750"/>
          </a:xfrm>
          <a:prstGeom prst="triangle">
            <a:avLst>
              <a:gd name="adj" fmla="val 50000"/>
            </a:avLst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rot="10800000" wrap="none" anchor="ctr"/>
          <a:lstStyle/>
          <a:p>
            <a:pPr algn="ctr" defTabSz="762000" fontAlgn="auto">
              <a:spcAft>
                <a:spcPts val="0"/>
              </a:spcAft>
              <a:defRPr/>
            </a:pPr>
            <a:endParaRPr lang="de-DE" sz="1600" b="1" kern="0">
              <a:solidFill>
                <a:sysClr val="windowText" lastClr="000000"/>
              </a:solidFill>
            </a:endParaRPr>
          </a:p>
        </p:txBody>
      </p:sp>
      <p:sp>
        <p:nvSpPr>
          <p:cNvPr id="21509" name="Textfeld 7"/>
          <p:cNvSpPr txBox="1">
            <a:spLocks noChangeArrowheads="1"/>
          </p:cNvSpPr>
          <p:nvPr/>
        </p:nvSpPr>
        <p:spPr bwMode="auto">
          <a:xfrm>
            <a:off x="987425" y="4941888"/>
            <a:ext cx="7527925" cy="115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2800" b="1">
                <a:latin typeface="Calibri" pitchFamily="34" charset="0"/>
              </a:rPr>
              <a:t>Vom passiven zum hyperaktiven Publikum! </a:t>
            </a:r>
          </a:p>
          <a:p>
            <a:pPr algn="ctr"/>
            <a:r>
              <a:rPr lang="de-DE" sz="2800" b="1">
                <a:latin typeface="Calibri" pitchFamily="34" charset="0"/>
              </a:rPr>
              <a:t>Das Publikum verstreut sich!</a:t>
            </a:r>
            <a:endParaRPr lang="de-DE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/>
        </p:nvSpPr>
        <p:spPr>
          <a:xfrm>
            <a:off x="576263" y="4572000"/>
            <a:ext cx="7632700" cy="155892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253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2000er Jahre bis heute: Medienkonvergenz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1938" y="1052513"/>
            <a:ext cx="8413750" cy="3748087"/>
          </a:xfrm>
        </p:spPr>
        <p:txBody>
          <a:bodyPr/>
          <a:lstStyle/>
          <a:p>
            <a:pPr>
              <a:defRPr/>
            </a:pPr>
            <a:r>
              <a:rPr lang="de-DE" b="1" dirty="0" smtClean="0"/>
              <a:t>Weitere </a:t>
            </a:r>
            <a:r>
              <a:rPr lang="de-DE" b="1" dirty="0"/>
              <a:t>Fragmentierung </a:t>
            </a:r>
            <a:r>
              <a:rPr lang="de-DE" b="1" dirty="0" smtClean="0"/>
              <a:t>der Angebotsseite</a:t>
            </a:r>
            <a:r>
              <a:rPr lang="de-DE" dirty="0" smtClean="0"/>
              <a:t>: 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/>
              <a:t>Web TV, IPTV, Mobile TV, On-Demand Angebote</a:t>
            </a:r>
          </a:p>
          <a:p>
            <a:pPr>
              <a:defRPr/>
            </a:pPr>
            <a:r>
              <a:rPr lang="de-DE" b="1" dirty="0" smtClean="0"/>
              <a:t>Räumliche, zeitliche Souveränität </a:t>
            </a:r>
            <a:r>
              <a:rPr lang="de-DE" dirty="0" smtClean="0"/>
              <a:t>wächst </a:t>
            </a:r>
          </a:p>
          <a:p>
            <a:pPr>
              <a:defRPr/>
            </a:pPr>
            <a:r>
              <a:rPr lang="de-DE" b="1" dirty="0" smtClean="0"/>
              <a:t>Verbesserte Qualitätsstandards</a:t>
            </a:r>
            <a:r>
              <a:rPr lang="de-DE" dirty="0" smtClean="0"/>
              <a:t> (lineares Fernsehen) </a:t>
            </a:r>
          </a:p>
          <a:p>
            <a:pPr>
              <a:defRPr/>
            </a:pPr>
            <a:r>
              <a:rPr lang="de-DE" dirty="0" smtClean="0"/>
              <a:t>Neue soziale Nutzungskontexte: </a:t>
            </a:r>
            <a:r>
              <a:rPr lang="de-DE" b="1" dirty="0" smtClean="0"/>
              <a:t>Public </a:t>
            </a:r>
            <a:r>
              <a:rPr lang="de-DE" b="1" dirty="0" err="1" smtClean="0"/>
              <a:t>Viewing</a:t>
            </a:r>
            <a:endParaRPr lang="de-DE" b="1" dirty="0"/>
          </a:p>
          <a:p>
            <a:pPr marL="0" indent="0">
              <a:buFont typeface="Arial" charset="0"/>
              <a:buNone/>
              <a:defRPr/>
            </a:pPr>
            <a:r>
              <a:rPr lang="de-DE" b="1" dirty="0" smtClean="0"/>
              <a:t>		</a:t>
            </a:r>
          </a:p>
          <a:p>
            <a:pPr marL="0" indent="0">
              <a:buFont typeface="Arial" charset="0"/>
              <a:buNone/>
              <a:defRPr/>
            </a:pPr>
            <a:endParaRPr lang="de-DE" dirty="0"/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gray">
          <a:xfrm rot="10800000">
            <a:off x="3203575" y="4229100"/>
            <a:ext cx="1689100" cy="285750"/>
          </a:xfrm>
          <a:prstGeom prst="triangle">
            <a:avLst>
              <a:gd name="adj" fmla="val 50000"/>
            </a:avLst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rot="10800000" wrap="none" anchor="ctr"/>
          <a:lstStyle/>
          <a:p>
            <a:pPr algn="ctr" defTabSz="762000" fontAlgn="auto">
              <a:spcAft>
                <a:spcPts val="0"/>
              </a:spcAft>
              <a:defRPr/>
            </a:pPr>
            <a:endParaRPr lang="de-DE" sz="1600" b="1" kern="0">
              <a:solidFill>
                <a:sysClr val="windowText" lastClr="000000"/>
              </a:solidFill>
            </a:endParaRPr>
          </a:p>
        </p:txBody>
      </p:sp>
      <p:sp>
        <p:nvSpPr>
          <p:cNvPr id="22533" name="Textfeld 3"/>
          <p:cNvSpPr txBox="1">
            <a:spLocks noChangeArrowheads="1"/>
          </p:cNvSpPr>
          <p:nvPr/>
        </p:nvSpPr>
        <p:spPr bwMode="auto">
          <a:xfrm>
            <a:off x="828675" y="4935538"/>
            <a:ext cx="7129463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2800" b="1">
                <a:latin typeface="Calibri" pitchFamily="34" charset="0"/>
              </a:rPr>
              <a:t>Zaubermaschine interaktives Fernsehen? Auslaufmodell Fernsehen? </a:t>
            </a:r>
            <a:endParaRPr lang="de-DE" sz="28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Fernsehen im Leben der Erwachsenen (Maletzke 1968)</a:t>
            </a:r>
          </a:p>
        </p:txBody>
      </p:sp>
      <p:sp>
        <p:nvSpPr>
          <p:cNvPr id="23554" name="Inhaltsplatzhalter 2"/>
          <p:cNvSpPr>
            <a:spLocks noGrp="1"/>
          </p:cNvSpPr>
          <p:nvPr>
            <p:ph idx="1"/>
          </p:nvPr>
        </p:nvSpPr>
        <p:spPr>
          <a:xfrm>
            <a:off x="539750" y="836613"/>
            <a:ext cx="8064500" cy="4319587"/>
          </a:xfrm>
          <a:noFill/>
        </p:spPr>
        <p:txBody>
          <a:bodyPr/>
          <a:lstStyle/>
          <a:p>
            <a:pPr marL="514350" indent="-514350">
              <a:buFont typeface="Arial" charset="0"/>
              <a:buAutoNum type="arabicPeriod"/>
            </a:pPr>
            <a:r>
              <a:rPr lang="de-DE" smtClean="0"/>
              <a:t>Orientierungsfunktion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de-DE" smtClean="0"/>
              <a:t>Unterhaltungsfunktion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de-DE" smtClean="0"/>
              <a:t>Flucht- und Entlastungsfunktion (von den Beanspruchungen des Alltags, Berufs)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de-DE" smtClean="0"/>
              <a:t>Partnerfunktion/Ersatz für fehlende Kontakte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de-DE" smtClean="0"/>
              <a:t>Kontaktfunktion/Gesprächsstoff</a:t>
            </a:r>
          </a:p>
          <a:p>
            <a:pPr marL="514350" indent="-514350">
              <a:buFont typeface="Arial" charset="0"/>
              <a:buAutoNum type="arabicPeriod"/>
            </a:pPr>
            <a:endParaRPr lang="de-D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fP blau">
  <a:themeElements>
    <a:clrScheme name="Benutzerdefiniert 1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D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IfP blau</Template>
  <TotalTime>0</TotalTime>
  <Words>507</Words>
  <Application>Microsoft Office PowerPoint</Application>
  <PresentationFormat>Bildschirmpräsentation (4:3)</PresentationFormat>
  <Paragraphs>173</Paragraphs>
  <Slides>18</Slides>
  <Notes>4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Entwurfsvorlage</vt:lpstr>
      </vt:variant>
      <vt:variant>
        <vt:i4>5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9" baseType="lpstr">
      <vt:lpstr>Arial</vt:lpstr>
      <vt:lpstr>Calibri</vt:lpstr>
      <vt:lpstr>Arial Narrow</vt:lpstr>
      <vt:lpstr>Arial Black</vt:lpstr>
      <vt:lpstr>Verdana</vt:lpstr>
      <vt:lpstr>IfP blau</vt:lpstr>
      <vt:lpstr>IfP blau</vt:lpstr>
      <vt:lpstr>IfP blau</vt:lpstr>
      <vt:lpstr>IfP blau</vt:lpstr>
      <vt:lpstr>IfP blau</vt:lpstr>
      <vt:lpstr>Microsoft Excel-Diagramm</vt:lpstr>
      <vt:lpstr>New TV – Fernsehlandschaften 2015: Bleibt Fernsehen Fernsehen? </vt:lpstr>
      <vt:lpstr>Folie 2</vt:lpstr>
      <vt:lpstr>Folie 3</vt:lpstr>
      <vt:lpstr>Folie 4</vt:lpstr>
      <vt:lpstr>Anfänge: 50 bis 70er Jahre</vt:lpstr>
      <vt:lpstr>80er Jahre: Dualisierung des Rundfunks</vt:lpstr>
      <vt:lpstr>90er Jahre: Digitalisierung</vt:lpstr>
      <vt:lpstr>2000er Jahre bis heute: Medienkonvergenz</vt:lpstr>
      <vt:lpstr>Fernsehen im Leben der Erwachsenen (Maletzke 1968)</vt:lpstr>
      <vt:lpstr>Nutzungsmotivation Fernsehen  2010</vt:lpstr>
      <vt:lpstr>Zentrale Fernseh-Nutzungsmotive</vt:lpstr>
      <vt:lpstr>Nutzungsmotivation: „trifft am ehesten zu auf…“ </vt:lpstr>
      <vt:lpstr>Bindung an die Medien: Vermissen in einer Grenzsituation</vt:lpstr>
      <vt:lpstr>FAZIT: Fernsehen bleibt Fernsehen</vt:lpstr>
      <vt:lpstr>Folie 15</vt:lpstr>
      <vt:lpstr>Das Fernsehen ist tot – es lebe das Fernsehen!</vt:lpstr>
      <vt:lpstr>Folie 17</vt:lpstr>
      <vt:lpstr>Zentrale Fernseh-Nutzungsmotive</vt:lpstr>
    </vt:vector>
  </TitlesOfParts>
  <Company>Johannes Gutenberg-Universität Mainz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einwille</dc:creator>
  <cp:lastModifiedBy>HV-Prae1</cp:lastModifiedBy>
  <cp:revision>253</cp:revision>
  <cp:lastPrinted>2011-05-02T14:32:03Z</cp:lastPrinted>
  <dcterms:created xsi:type="dcterms:W3CDTF">2010-09-01T06:39:44Z</dcterms:created>
  <dcterms:modified xsi:type="dcterms:W3CDTF">2011-05-11T06:46:08Z</dcterms:modified>
</cp:coreProperties>
</file>