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saveSubsetFonts="1" autoCompressPictures="0">
  <p:sldMasterIdLst>
    <p:sldMasterId id="2147483693" r:id="rId5"/>
  </p:sldMasterIdLst>
  <p:notesMasterIdLst>
    <p:notesMasterId r:id="rId15"/>
  </p:notesMasterIdLst>
  <p:handoutMasterIdLst>
    <p:handoutMasterId r:id="rId16"/>
  </p:handoutMasterIdLst>
  <p:sldIdLst>
    <p:sldId id="1079" r:id="rId6"/>
    <p:sldId id="1140" r:id="rId7"/>
    <p:sldId id="1127" r:id="rId8"/>
    <p:sldId id="1129" r:id="rId9"/>
    <p:sldId id="1138" r:id="rId10"/>
    <p:sldId id="1139" r:id="rId11"/>
    <p:sldId id="1133" r:id="rId12"/>
    <p:sldId id="1115" r:id="rId13"/>
    <p:sldId id="1121" r:id="rId14"/>
  </p:sldIdLst>
  <p:sldSz cx="12188825" cy="6858000"/>
  <p:notesSz cx="7010400" cy="9296400"/>
  <p:embeddedFontLst>
    <p:embeddedFont>
      <p:font typeface="Segoe UI" pitchFamily="34" charset="0"/>
      <p:regular r:id="rId17"/>
      <p:bold r:id="rId18"/>
      <p:italic r:id="rId19"/>
      <p:boldItalic r:id="rId20"/>
    </p:embeddedFont>
    <p:embeddedFont>
      <p:font typeface="Segoe" charset="0"/>
      <p:regular r:id="rId21"/>
      <p:bold r:id="rId22"/>
      <p:italic r:id="rId23"/>
      <p:boldItalic r:id="rId24"/>
    </p:embeddedFont>
    <p:embeddedFont>
      <p:font typeface="Franklin Gothic Book" pitchFamily="34" charset="0"/>
      <p:regular r:id="rId25"/>
      <p:italic r:id="rId26"/>
    </p:embeddedFont>
    <p:embeddedFont>
      <p:font typeface="Segoe Light" charset="0"/>
      <p:regular r:id="rId27"/>
      <p:italic r:id="rId28"/>
    </p:embeddedFont>
    <p:embeddedFont>
      <p:font typeface="ＭＳ Ｐゴシック" pitchFamily="34" charset="-128"/>
      <p:regular r:id="rId29"/>
    </p:embeddedFont>
  </p:embeddedFontLst>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AEAEA"/>
    <a:srgbClr val="FFFFFF"/>
    <a:srgbClr val="00B050"/>
    <a:srgbClr val="FF9900"/>
    <a:srgbClr val="C5E9FF"/>
    <a:srgbClr val="F1D893"/>
    <a:srgbClr val="ECCA69"/>
    <a:srgbClr val="FFF2CC"/>
    <a:srgbClr val="145B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70" autoAdjust="0"/>
    <p:restoredTop sz="58655" autoAdjust="0"/>
  </p:normalViewPr>
  <p:slideViewPr>
    <p:cSldViewPr snapToGrid="0">
      <p:cViewPr>
        <p:scale>
          <a:sx n="57" d="100"/>
          <a:sy n="57" d="100"/>
        </p:scale>
        <p:origin x="-864" y="-462"/>
      </p:cViewPr>
      <p:guideLst>
        <p:guide orient="horz" pos="144"/>
        <p:guide orient="horz" pos="1152"/>
        <p:guide orient="horz" pos="1549"/>
        <p:guide orient="horz" pos="3528"/>
        <p:guide orient="horz" pos="2305"/>
        <p:guide orient="horz" pos="643"/>
        <p:guide orient="horz" pos="3146"/>
        <p:guide pos="3839"/>
        <p:guide pos="335"/>
        <p:guide pos="7350"/>
        <p:guide pos="7063"/>
        <p:guide pos="611"/>
        <p:guide pos="3401"/>
        <p:guide pos="427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showGuides="1">
      <p:cViewPr>
        <p:scale>
          <a:sx n="80" d="100"/>
          <a:sy n="80" d="100"/>
        </p:scale>
        <p:origin x="-3858" y="-246"/>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5.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373" tIns="46186" rIns="92373" bIns="46186" rtlCol="0"/>
          <a:lstStyle>
            <a:lvl1pPr algn="l">
              <a:defRPr sz="1200"/>
            </a:lvl1pPr>
          </a:lstStyle>
          <a:p>
            <a:endParaRPr lang="en-US" dirty="0">
              <a:latin typeface="Segoe UI" pitchFamily="34" charset="0"/>
            </a:endParaRPr>
          </a:p>
        </p:txBody>
      </p:sp>
      <p:sp>
        <p:nvSpPr>
          <p:cNvPr id="3" name="Date Placeholder 2"/>
          <p:cNvSpPr>
            <a:spLocks noGrp="1"/>
          </p:cNvSpPr>
          <p:nvPr>
            <p:ph type="dt" sz="quarter" idx="1"/>
          </p:nvPr>
        </p:nvSpPr>
        <p:spPr>
          <a:xfrm>
            <a:off x="3970940" y="0"/>
            <a:ext cx="3037840" cy="464820"/>
          </a:xfrm>
          <a:prstGeom prst="rect">
            <a:avLst/>
          </a:prstGeom>
        </p:spPr>
        <p:txBody>
          <a:bodyPr vert="horz" lIns="92373" tIns="46186" rIns="92373" bIns="46186" rtlCol="0"/>
          <a:lstStyle>
            <a:lvl1pPr algn="r">
              <a:defRPr sz="1200"/>
            </a:lvl1pPr>
          </a:lstStyle>
          <a:p>
            <a:fld id="{1C3F5198-D814-4F07-A84F-942E63C84983}" type="datetimeFigureOut">
              <a:rPr lang="en-US" smtClean="0">
                <a:latin typeface="Segoe UI" pitchFamily="34" charset="0"/>
              </a:rPr>
              <a:pPr/>
              <a:t>5/6/2011</a:t>
            </a:fld>
            <a:endParaRPr lang="en-US" dirty="0">
              <a:latin typeface="Segoe UI" pitchFamily="34" charset="0"/>
            </a:endParaRPr>
          </a:p>
        </p:txBody>
      </p:sp>
      <p:sp>
        <p:nvSpPr>
          <p:cNvPr id="4" name="Footer Placeholder 3"/>
          <p:cNvSpPr>
            <a:spLocks noGrp="1"/>
          </p:cNvSpPr>
          <p:nvPr>
            <p:ph type="ftr" sz="quarter" idx="2"/>
          </p:nvPr>
        </p:nvSpPr>
        <p:spPr>
          <a:xfrm>
            <a:off x="0" y="8829967"/>
            <a:ext cx="6387253" cy="464820"/>
          </a:xfrm>
          <a:prstGeom prst="rect">
            <a:avLst/>
          </a:prstGeom>
        </p:spPr>
        <p:txBody>
          <a:bodyPr vert="horz" lIns="92373" tIns="46186" rIns="92373" bIns="46186" rtlCol="0" anchor="b"/>
          <a:lstStyle>
            <a:lvl1pPr algn="l">
              <a:defRPr sz="1200"/>
            </a:lvl1pPr>
          </a:lstStyle>
          <a:p>
            <a:r>
              <a:rPr lang="en-US" sz="500" dirty="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sz="500" dirty="0">
                <a:solidFill>
                  <a:srgbClr val="000000"/>
                </a:solidFill>
                <a:latin typeface="Segoe UI" pitchFamily="34" charset="0"/>
              </a:rPr>
              <a:t>The information herein is for informational purposes only and represents the current view of Microsoft Corporation as of the date of this </a:t>
            </a:r>
            <a:r>
              <a:rPr lang="en-US" sz="500">
                <a:solidFill>
                  <a:srgbClr val="000000"/>
                </a:solidFill>
                <a:latin typeface="Segoe UI" pitchFamily="34" charset="0"/>
              </a:rPr>
              <a:t>presentation. Because </a:t>
            </a:r>
            <a:r>
              <a:rPr lang="en-US" sz="500" dirty="0">
                <a:solidFill>
                  <a:srgbClr val="000000"/>
                </a:solidFill>
                <a:latin typeface="Segoe UI" pitchFamily="34" charset="0"/>
              </a:rPr>
              <a:t>Microsoft must respond to changing market conditions, it should not be interpreted to be a commitment on the part of Microsoft, and Microsoft cannot guarantee the accuracy of any information provided after the date of this </a:t>
            </a:r>
            <a:r>
              <a:rPr lang="en-US" sz="500">
                <a:solidFill>
                  <a:srgbClr val="000000"/>
                </a:solidFill>
                <a:latin typeface="Segoe UI" pitchFamily="34" charset="0"/>
              </a:rPr>
              <a:t>presentation. </a:t>
            </a:r>
            <a:r>
              <a:rPr lang="en-US" sz="500" dirty="0">
                <a:solidFill>
                  <a:srgbClr val="000000"/>
                </a:solidFill>
                <a:latin typeface="Segoe UI" pitchFamily="34" charset="0"/>
              </a:rPr>
              <a:t/>
            </a:r>
            <a:br>
              <a:rPr lang="en-US" sz="500" dirty="0">
                <a:solidFill>
                  <a:srgbClr val="000000"/>
                </a:solidFill>
                <a:latin typeface="Segoe UI" pitchFamily="34" charset="0"/>
              </a:rPr>
            </a:br>
            <a:r>
              <a:rPr lang="en-US" sz="500" dirty="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387255" y="8829967"/>
            <a:ext cx="621524" cy="464820"/>
          </a:xfrm>
          <a:prstGeom prst="rect">
            <a:avLst/>
          </a:prstGeom>
        </p:spPr>
        <p:txBody>
          <a:bodyPr vert="horz" lIns="92373" tIns="46186" rIns="92373" bIns="46186"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55785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2373" tIns="46186" rIns="92373" bIns="46186" rtlCol="0"/>
          <a:lstStyle>
            <a:lvl1pPr algn="l">
              <a:defRPr sz="1200">
                <a:latin typeface="Segoe UI" pitchFamily="34" charset="0"/>
              </a:defRPr>
            </a:lvl1pPr>
          </a:lstStyle>
          <a:p>
            <a:endParaRPr lang="en-US" dirty="0"/>
          </a:p>
        </p:txBody>
      </p:sp>
      <p:sp>
        <p:nvSpPr>
          <p:cNvPr id="3" name="Date Placeholder 2"/>
          <p:cNvSpPr>
            <a:spLocks noGrp="1"/>
          </p:cNvSpPr>
          <p:nvPr>
            <p:ph type="dt" idx="1"/>
          </p:nvPr>
        </p:nvSpPr>
        <p:spPr>
          <a:xfrm>
            <a:off x="3970940" y="0"/>
            <a:ext cx="3037840" cy="464820"/>
          </a:xfrm>
          <a:prstGeom prst="rect">
            <a:avLst/>
          </a:prstGeom>
        </p:spPr>
        <p:txBody>
          <a:bodyPr vert="horz" lIns="92373" tIns="46186" rIns="92373" bIns="46186" rtlCol="0"/>
          <a:lstStyle>
            <a:lvl1pPr algn="r">
              <a:defRPr sz="1200">
                <a:latin typeface="Segoe UI" pitchFamily="34" charset="0"/>
              </a:defRPr>
            </a:lvl1pPr>
          </a:lstStyle>
          <a:p>
            <a:fld id="{7C3FBCD4-166E-446F-AF18-7D4A0CF9AEF6}" type="datetimeFigureOut">
              <a:rPr lang="en-US" smtClean="0"/>
              <a:pPr/>
              <a:t>5/6/2011</a:t>
            </a:fld>
            <a:endParaRPr lang="en-US" dirty="0"/>
          </a:p>
        </p:txBody>
      </p:sp>
      <p:sp>
        <p:nvSpPr>
          <p:cNvPr id="4" name="Slide Image Placeholder 3"/>
          <p:cNvSpPr>
            <a:spLocks noGrp="1" noRot="1" noChangeAspect="1"/>
          </p:cNvSpPr>
          <p:nvPr>
            <p:ph type="sldImg" idx="2"/>
          </p:nvPr>
        </p:nvSpPr>
        <p:spPr>
          <a:xfrm>
            <a:off x="406400" y="695325"/>
            <a:ext cx="6197600" cy="3487738"/>
          </a:xfrm>
          <a:prstGeom prst="rect">
            <a:avLst/>
          </a:prstGeom>
          <a:noFill/>
          <a:ln w="12700">
            <a:solidFill>
              <a:prstClr val="black"/>
            </a:solidFill>
          </a:ln>
        </p:spPr>
        <p:txBody>
          <a:bodyPr vert="horz" lIns="92373" tIns="46186" rIns="92373" bIns="46186" rtlCol="0" anchor="ctr"/>
          <a:lstStyle/>
          <a:p>
            <a:endParaRPr lang="en-US"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2373" tIns="46186" rIns="92373" bIns="4618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6309360" cy="464820"/>
          </a:xfrm>
          <a:prstGeom prst="rect">
            <a:avLst/>
          </a:prstGeom>
        </p:spPr>
        <p:txBody>
          <a:bodyPr vert="horz" lIns="92373" tIns="46186" rIns="92373" bIns="46186" rtlCol="0" anchor="b"/>
          <a:lstStyle>
            <a:lvl1pPr algn="l">
              <a:defRPr sz="500">
                <a:latin typeface="Segoe" pitchFamily="34" charset="0"/>
              </a:defRPr>
            </a:lvl1p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a:t>
            </a:r>
            <a:r>
              <a:rPr lang="en-US" smtClean="0">
                <a:solidFill>
                  <a:srgbClr val="000000"/>
                </a:solidFill>
                <a:latin typeface="Segoe UI" pitchFamily="34" charset="0"/>
              </a:rPr>
              <a:t>presentation. Because </a:t>
            </a:r>
            <a:r>
              <a:rPr lang="en-US" dirty="0" smtClean="0">
                <a:solidFill>
                  <a:srgbClr val="000000"/>
                </a:solidFill>
                <a:latin typeface="Segoe UI" pitchFamily="34" charset="0"/>
              </a:rPr>
              <a:t>Microsoft must respond to changing market conditions, it should not be interpreted to be a commitment on the part of Microsoft, and Microsoft cannot guarantee the accuracy of any information provided after the date of this </a:t>
            </a:r>
            <a:r>
              <a:rPr lang="en-US" smtClean="0">
                <a:solidFill>
                  <a:srgbClr val="000000"/>
                </a:solidFill>
                <a:latin typeface="Segoe UI" pitchFamily="34" charset="0"/>
              </a:rPr>
              <a:t>presentation. </a:t>
            </a:r>
            <a:r>
              <a:rPr lang="en-US" dirty="0" smtClean="0">
                <a:solidFill>
                  <a:srgbClr val="000000"/>
                </a:solidFill>
                <a:latin typeface="Segoe UI" pitchFamily="34" charset="0"/>
              </a:rPr>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309360" y="8829967"/>
            <a:ext cx="699418" cy="464820"/>
          </a:xfrm>
          <a:prstGeom prst="rect">
            <a:avLst/>
          </a:prstGeom>
        </p:spPr>
        <p:txBody>
          <a:bodyPr vert="horz" lIns="92373" tIns="46186" rIns="92373" bIns="46186"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972233604"/>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PURPOSE OF THIS SLIDE:  </a:t>
            </a:r>
            <a:r>
              <a:rPr lang="en-US" b="0" dirty="0" smtClean="0"/>
              <a:t>Introduction (1 minute)</a:t>
            </a:r>
          </a:p>
          <a:p>
            <a:endParaRPr lang="en-US" dirty="0" smtClean="0"/>
          </a:p>
          <a:p>
            <a:pPr marL="171428" indent="-171428">
              <a:buFont typeface="Arial" pitchFamily="34" charset="0"/>
              <a:buChar char="•"/>
            </a:pPr>
            <a:r>
              <a:rPr lang="en-US" dirty="0">
                <a:latin typeface="Segoe" pitchFamily="34" charset="0"/>
              </a:rPr>
              <a:t>Hello, I am Andreas Mueller-Schubert</a:t>
            </a:r>
          </a:p>
          <a:p>
            <a:pPr marL="171428" indent="-171428">
              <a:buFont typeface="Arial" pitchFamily="34" charset="0"/>
              <a:buChar char="•"/>
            </a:pPr>
            <a:r>
              <a:rPr lang="en-US" dirty="0">
                <a:latin typeface="Segoe" pitchFamily="34" charset="0"/>
              </a:rPr>
              <a:t>GM Microsoft Corporation, part of the Interactive Entertainment Business focused on software platforms to deliver TV &amp; Video experiences to consumers in partnership with operators</a:t>
            </a:r>
          </a:p>
          <a:p>
            <a:r>
              <a:rPr lang="en-US" dirty="0">
                <a:latin typeface="Segoe" pitchFamily="34" charset="0"/>
              </a:rPr>
              <a:t/>
            </a:r>
            <a:br>
              <a:rPr lang="en-US" dirty="0">
                <a:latin typeface="Segoe" pitchFamily="34" charset="0"/>
              </a:rPr>
            </a:br>
            <a:endParaRPr lang="en-US" dirty="0">
              <a:latin typeface="Segoe" pitchFamily="34" charset="0"/>
            </a:endParaRP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48">
              <a:defRPr/>
            </a:pPr>
            <a:r>
              <a:rPr lang="en-US" dirty="0" smtClean="0"/>
              <a:t>PURPOSE OF THIS SLIDE:</a:t>
            </a:r>
            <a:r>
              <a:rPr lang="en-US" baseline="0" dirty="0" smtClean="0"/>
              <a:t>  Transition to the panel topic:  </a:t>
            </a:r>
            <a:r>
              <a:rPr lang="en-US" dirty="0">
                <a:latin typeface="Segoe" pitchFamily="34" charset="0"/>
              </a:rPr>
              <a:t>“User behavior – what will change, what will stay?” (1 minute)</a:t>
            </a:r>
          </a:p>
          <a:p>
            <a:endParaRPr lang="en-US" dirty="0" smtClean="0"/>
          </a:p>
          <a:p>
            <a:pPr defTabSz="914248">
              <a:defRPr/>
            </a:pPr>
            <a:r>
              <a:rPr lang="en-US" dirty="0">
                <a:latin typeface="Segoe" pitchFamily="34" charset="0"/>
              </a:rPr>
              <a:t>Looking ahead to what the TV landscape will be like in 2015, there are several consumer trends that are really driving the prioritization of new technical capabilities and product experiences for the television industry </a:t>
            </a:r>
          </a:p>
          <a:p>
            <a:r>
              <a:rPr lang="en-US" dirty="0">
                <a:latin typeface="Segoe" pitchFamily="34" charset="0"/>
              </a:rPr>
              <a:t/>
            </a:r>
            <a:br>
              <a:rPr lang="en-US" dirty="0">
                <a:latin typeface="Segoe" pitchFamily="34" charset="0"/>
              </a:rPr>
            </a:b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a:t>
            </a:fld>
            <a:endParaRPr lang="en-US" dirty="0"/>
          </a:p>
        </p:txBody>
      </p:sp>
    </p:spTree>
    <p:extLst>
      <p:ext uri="{BB962C8B-B14F-4D97-AF65-F5344CB8AC3E}">
        <p14:creationId xmlns:p14="http://schemas.microsoft.com/office/powerpoint/2010/main" val="4229339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PURPOSE OF THIS SLIDE:  Highlight industry trends and market dynamics that are</a:t>
            </a:r>
            <a:r>
              <a:rPr lang="en-US" baseline="0" dirty="0" smtClean="0"/>
              <a:t> shaping Microsoft’s approach to entertainment (4 minutes)</a:t>
            </a:r>
          </a:p>
          <a:p>
            <a:endParaRPr lang="en-US" sz="1800" dirty="0">
              <a:latin typeface="Segoe" pitchFamily="34" charset="0"/>
            </a:endParaRPr>
          </a:p>
          <a:p>
            <a:pPr marL="285714" indent="-285714">
              <a:buFont typeface="Arial" pitchFamily="34" charset="0"/>
              <a:buChar char="•"/>
            </a:pPr>
            <a:r>
              <a:rPr lang="en-US" sz="1800" dirty="0">
                <a:latin typeface="Segoe" pitchFamily="34" charset="0"/>
              </a:rPr>
              <a:t>Consumer demand is making us figure out how best to deliver great entertainment both inside and outside of the home – beyond the traditional TV + STB combination</a:t>
            </a:r>
          </a:p>
          <a:p>
            <a:pPr marL="285714" indent="-285714">
              <a:buFont typeface="Arial" pitchFamily="34" charset="0"/>
              <a:buChar char="•"/>
            </a:pPr>
            <a:r>
              <a:rPr lang="en-US" sz="1800" dirty="0">
                <a:latin typeface="Segoe" pitchFamily="34" charset="0"/>
              </a:rPr>
              <a:t>More IP-enabled devices in the home means more screens to consume content</a:t>
            </a:r>
          </a:p>
          <a:p>
            <a:pPr marL="285714" indent="-285714">
              <a:buFont typeface="Arial" pitchFamily="34" charset="0"/>
              <a:buChar char="•"/>
            </a:pPr>
            <a:r>
              <a:rPr lang="en-US" sz="1800" dirty="0">
                <a:latin typeface="Segoe" pitchFamily="34" charset="0"/>
              </a:rPr>
              <a:t>In addition to Microsoft’s deep investments in Cloud + IP, there are 4 additional areas we are focused on are:  </a:t>
            </a:r>
          </a:p>
          <a:p>
            <a:pPr lvl="4">
              <a:buFont typeface="+mj-lt"/>
              <a:buAutoNum type="arabicPeriod"/>
            </a:pPr>
            <a:r>
              <a:rPr lang="en-US" sz="1800" dirty="0">
                <a:latin typeface="Segoe" pitchFamily="34" charset="0"/>
              </a:rPr>
              <a:t>On Demand Entertainment</a:t>
            </a:r>
          </a:p>
          <a:p>
            <a:pPr lvl="4">
              <a:buFont typeface="+mj-lt"/>
              <a:buAutoNum type="arabicPeriod"/>
            </a:pPr>
            <a:r>
              <a:rPr lang="en-US" sz="1800" dirty="0">
                <a:latin typeface="Segoe" pitchFamily="34" charset="0"/>
              </a:rPr>
              <a:t>Multi-Screen Offerings</a:t>
            </a:r>
          </a:p>
          <a:p>
            <a:pPr lvl="4">
              <a:buFont typeface="+mj-lt"/>
              <a:buAutoNum type="arabicPeriod"/>
            </a:pPr>
            <a:r>
              <a:rPr lang="en-US" sz="1800" dirty="0">
                <a:latin typeface="Segoe" pitchFamily="34" charset="0"/>
              </a:rPr>
              <a:t>Interactive Social Experiences</a:t>
            </a:r>
          </a:p>
          <a:p>
            <a:pPr lvl="4">
              <a:buFont typeface="+mj-lt"/>
              <a:buAutoNum type="arabicPeriod"/>
            </a:pPr>
            <a:r>
              <a:rPr lang="en-US" sz="1800" dirty="0">
                <a:latin typeface="Segoe" pitchFamily="34" charset="0"/>
              </a:rPr>
              <a:t>Natural User Interface</a:t>
            </a:r>
          </a:p>
          <a:p>
            <a:endParaRPr lang="en-US" sz="1800" dirty="0">
              <a:latin typeface="Segoe" pitchFamily="34" charset="0"/>
            </a:endParaRPr>
          </a:p>
          <a:p>
            <a:r>
              <a:rPr lang="en-US" sz="1800" dirty="0">
                <a:latin typeface="Segoe" pitchFamily="34" charset="0"/>
              </a:rPr>
              <a:t>Microsoft and our partners are delivering many new services to consumers.  I’d like to share a few examples with you of products we ship direct to consumers and those with our partners to articulate how we think about entertainment – today and in the future.</a:t>
            </a:r>
          </a:p>
          <a:p>
            <a:endParaRPr lang="en-US" sz="1800" dirty="0">
              <a:latin typeface="Segoe" pitchFamily="34" charset="0"/>
            </a:endParaRPr>
          </a:p>
          <a:p>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3</a:t>
            </a:fld>
            <a:endParaRPr lang="en-US" dirty="0"/>
          </a:p>
        </p:txBody>
      </p:sp>
    </p:spTree>
    <p:extLst>
      <p:ext uri="{BB962C8B-B14F-4D97-AF65-F5344CB8AC3E}">
        <p14:creationId xmlns:p14="http://schemas.microsoft.com/office/powerpoint/2010/main" val="1848363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PURPOSE OF THIS SLIDE:  On Demand Entertainment (2 minutes)</a:t>
            </a:r>
          </a:p>
          <a:p>
            <a:endParaRPr lang="en-US" dirty="0" smtClean="0"/>
          </a:p>
          <a:p>
            <a:r>
              <a:rPr lang="en-US" dirty="0" smtClean="0"/>
              <a:t>With On Demand, consumers</a:t>
            </a:r>
            <a:r>
              <a:rPr lang="en-US" baseline="0" dirty="0" smtClean="0"/>
              <a:t> get instant entertainment</a:t>
            </a:r>
          </a:p>
          <a:p>
            <a:r>
              <a:rPr lang="en-US" baseline="0" dirty="0" smtClean="0"/>
              <a:t>Access to the movies, videos and TV programs they love</a:t>
            </a:r>
          </a:p>
          <a:p>
            <a:r>
              <a:rPr lang="en-US" baseline="0" dirty="0" smtClean="0"/>
              <a:t>Broadband connections, IP enabled devices, and the cloud make this possible</a:t>
            </a:r>
          </a:p>
          <a:p>
            <a:endParaRPr lang="en-US" baseline="0" dirty="0" smtClean="0"/>
          </a:p>
          <a:p>
            <a:r>
              <a:rPr lang="en-US" baseline="0" dirty="0" smtClean="0"/>
              <a:t>Microsoft’s partnership with Netflix is a good example of taking a popular service and </a:t>
            </a:r>
            <a:r>
              <a:rPr lang="en-US" dirty="0"/>
              <a:t>adding new features to make the Netflix on demand experience even more engaging and interactive:</a:t>
            </a:r>
            <a:endParaRPr lang="en-US" dirty="0" smtClean="0"/>
          </a:p>
          <a:p>
            <a:pPr marL="171428" indent="-171428" defTabSz="914248">
              <a:buFont typeface="Arial" pitchFamily="34" charset="0"/>
              <a:buChar char="•"/>
              <a:defRPr/>
            </a:pPr>
            <a:r>
              <a:rPr lang="en-US" dirty="0"/>
              <a:t>Since the Xbox 360 launched in 2005, Microsoft has been dedicated to continuously reinvesting in the platform to add new experiences and services. </a:t>
            </a:r>
          </a:p>
          <a:p>
            <a:pPr marL="171428" indent="-171428" defTabSz="914248">
              <a:buFont typeface="Arial" pitchFamily="34" charset="0"/>
              <a:buChar char="•"/>
              <a:defRPr/>
            </a:pPr>
            <a:r>
              <a:rPr lang="en-US" dirty="0"/>
              <a:t>What was launched as the ultimate gaming machine has quickly evolved to become an </a:t>
            </a:r>
            <a:r>
              <a:rPr lang="en-US" b="1" dirty="0"/>
              <a:t>all-in-one entertainment device </a:t>
            </a:r>
            <a:r>
              <a:rPr lang="en-US" dirty="0"/>
              <a:t>with features for every member of the household. </a:t>
            </a:r>
          </a:p>
          <a:p>
            <a:pPr marL="171428" indent="-171428">
              <a:buFont typeface="Arial" pitchFamily="34" charset="0"/>
              <a:buChar char="•"/>
            </a:pPr>
            <a:r>
              <a:rPr lang="en-US" dirty="0"/>
              <a:t>In 2008, we launched a complete refresh of the Xbox 360 user interface and we were the </a:t>
            </a:r>
            <a:r>
              <a:rPr lang="en-US" b="1" dirty="0"/>
              <a:t>first console to deliver Netflix streaming</a:t>
            </a:r>
            <a:r>
              <a:rPr lang="en-US" dirty="0"/>
              <a:t>. </a:t>
            </a:r>
          </a:p>
          <a:p>
            <a:pPr marL="171428" indent="-171428">
              <a:buFont typeface="Arial" pitchFamily="34" charset="0"/>
              <a:buChar char="•"/>
            </a:pPr>
            <a:r>
              <a:rPr lang="en-US" dirty="0"/>
              <a:t>Netflix is the world's leading Internet subscription service for movies and TV shows with &gt;23M members in the United States and Canada</a:t>
            </a:r>
          </a:p>
          <a:p>
            <a:pPr marL="171428" indent="-171428">
              <a:buFont typeface="Arial" pitchFamily="34" charset="0"/>
              <a:buChar char="•"/>
            </a:pPr>
            <a:endParaRPr lang="en-US" dirty="0"/>
          </a:p>
          <a:p>
            <a:r>
              <a:rPr lang="en-US" i="1" dirty="0"/>
              <a:t>(confirm below has already been announced)</a:t>
            </a:r>
          </a:p>
          <a:p>
            <a:pPr marL="171428" indent="-171428">
              <a:buFont typeface="Arial" pitchFamily="34" charset="0"/>
              <a:buChar char="•"/>
            </a:pPr>
            <a:r>
              <a:rPr lang="en-US" dirty="0"/>
              <a:t>We are the only device that lets you share your favorite movies and TV shows with up to seven friends in a Movie Party.</a:t>
            </a:r>
            <a:endParaRPr lang="en-US" sz="1100" dirty="0"/>
          </a:p>
          <a:p>
            <a:pPr marL="171428" indent="-171428">
              <a:buFont typeface="Arial" pitchFamily="34" charset="0"/>
              <a:buChar char="•"/>
            </a:pPr>
            <a:r>
              <a:rPr lang="en-US" dirty="0"/>
              <a:t>And this spring, Xbox will be the only place to enjoy thousands of Netflix movies and TV shows controller-free on the biggest screen in your home.</a:t>
            </a:r>
            <a:endParaRPr lang="en-US" sz="1100" dirty="0"/>
          </a:p>
          <a:p>
            <a:pPr marL="171428" indent="-171428">
              <a:buFont typeface="Arial" pitchFamily="34" charset="0"/>
              <a:buChar char="•"/>
            </a:pPr>
            <a:r>
              <a:rPr lang="en-US" dirty="0"/>
              <a:t>Browse the full Netflix library to find the movie or TV show that you want, or launch Netflix from the Kinect Hub and select from one of the recommended titles with voice or gesture controls. </a:t>
            </a:r>
            <a:endParaRPr lang="en-US" sz="1100" dirty="0"/>
          </a:p>
          <a:p>
            <a:pPr marL="171428" indent="-171428">
              <a:buFont typeface="Arial" pitchFamily="34" charset="0"/>
              <a:buChar char="•"/>
            </a:pPr>
            <a:r>
              <a:rPr lang="en-US" dirty="0"/>
              <a:t>Even play, pause, fast forward and rewind what you’re watching with the wave of your hand or the sound of your voice.</a:t>
            </a:r>
            <a:endParaRPr lang="en-US" sz="1100" dirty="0"/>
          </a:p>
          <a:p>
            <a:pPr lvl="1"/>
            <a:endParaRPr lang="en-US" sz="1100" dirty="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a:t>
            </a:fld>
            <a:endParaRPr lang="en-US" dirty="0"/>
          </a:p>
        </p:txBody>
      </p:sp>
    </p:spTree>
    <p:extLst>
      <p:ext uri="{BB962C8B-B14F-4D97-AF65-F5344CB8AC3E}">
        <p14:creationId xmlns:p14="http://schemas.microsoft.com/office/powerpoint/2010/main" val="1106238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PURPOSE OF THIS SLIDE:  Multi-Screen Entertainment (2 minutes)</a:t>
            </a:r>
          </a:p>
          <a:p>
            <a:endParaRPr lang="en-US" dirty="0" smtClean="0"/>
          </a:p>
          <a:p>
            <a:r>
              <a:rPr lang="en-US" dirty="0" smtClean="0"/>
              <a:t>Consumers want</a:t>
            </a:r>
            <a:r>
              <a:rPr lang="en-US" baseline="0" dirty="0" smtClean="0"/>
              <a:t> to access their content across multiple screens</a:t>
            </a:r>
          </a:p>
          <a:p>
            <a:r>
              <a:rPr lang="en-US" baseline="0" dirty="0" smtClean="0"/>
              <a:t>Microsoft and our partners are delivering multi-screen services today to consumers around the world</a:t>
            </a:r>
          </a:p>
          <a:p>
            <a:endParaRPr lang="en-US" baseline="0" dirty="0" smtClean="0"/>
          </a:p>
          <a:p>
            <a:pPr marL="171428" indent="-171428">
              <a:buFont typeface="Arial" pitchFamily="34" charset="0"/>
              <a:buChar char="•"/>
            </a:pPr>
            <a:r>
              <a:rPr lang="en-US" baseline="0" dirty="0" smtClean="0"/>
              <a:t>Microsoft Mediaroom is the #1 IPTV platform</a:t>
            </a:r>
          </a:p>
          <a:p>
            <a:pPr marL="171428" indent="-171428">
              <a:buFont typeface="Arial" pitchFamily="34" charset="0"/>
              <a:buChar char="•"/>
            </a:pPr>
            <a:r>
              <a:rPr lang="en-US" baseline="0" dirty="0" smtClean="0"/>
              <a:t>More than 30 operators are delivering Mediaroom-powered TV and Video services to consumers around the world– totaling more than 7M subscriber households and 14M set top boxes deployed</a:t>
            </a:r>
          </a:p>
          <a:p>
            <a:pPr marL="171428" indent="-171428" defTabSz="914248">
              <a:buFont typeface="Arial" pitchFamily="34" charset="0"/>
              <a:buChar char="•"/>
              <a:defRPr/>
            </a:pPr>
            <a:r>
              <a:rPr lang="en-US" baseline="0" dirty="0" smtClean="0"/>
              <a:t>Mediaroom goes beyond connecting devices to powering the cloud so operator partners can </a:t>
            </a:r>
            <a:r>
              <a:rPr lang="en-US" dirty="0">
                <a:latin typeface="Franklin Gothic Book" pitchFamily="34" charset="0"/>
              </a:rPr>
              <a:t>deliver a consistent premium entertainment experience across multiple screens and networks</a:t>
            </a:r>
          </a:p>
          <a:p>
            <a:pPr marL="171428" indent="-171428" defTabSz="914248">
              <a:buFont typeface="Arial" pitchFamily="34" charset="0"/>
              <a:buChar char="•"/>
              <a:defRPr/>
            </a:pPr>
            <a:r>
              <a:rPr lang="en-US" dirty="0" smtClean="0"/>
              <a:t>Investments in cloud + IP allow us to deliver these multi-screen</a:t>
            </a:r>
            <a:r>
              <a:rPr lang="en-US" baseline="0" dirty="0" smtClean="0"/>
              <a:t> experiences – both </a:t>
            </a:r>
            <a:r>
              <a:rPr lang="en-US" dirty="0" smtClean="0"/>
              <a:t>inside and outside the home</a:t>
            </a:r>
          </a:p>
          <a:p>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Tree>
    <p:extLst>
      <p:ext uri="{BB962C8B-B14F-4D97-AF65-F5344CB8AC3E}">
        <p14:creationId xmlns:p14="http://schemas.microsoft.com/office/powerpoint/2010/main" val="974719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PURPOSE OF THIS SLIDE:  Interactive Social Experiences (2 minutes)</a:t>
            </a:r>
          </a:p>
          <a:p>
            <a:endParaRPr lang="en-US" dirty="0" smtClean="0"/>
          </a:p>
          <a:p>
            <a:r>
              <a:rPr lang="en-US" dirty="0" smtClean="0"/>
              <a:t>In addition to access to your</a:t>
            </a:r>
            <a:r>
              <a:rPr lang="en-US" baseline="0" dirty="0" smtClean="0"/>
              <a:t> content, across more screens, we are integrating social features to entertainment experiences.</a:t>
            </a:r>
          </a:p>
          <a:p>
            <a:r>
              <a:rPr lang="en-US" baseline="0" dirty="0" smtClean="0"/>
              <a:t>These are available today from Xbox 360, Xbox LIVE and Mediaroom.</a:t>
            </a:r>
          </a:p>
          <a:p>
            <a:endParaRPr lang="en-US" baseline="0" dirty="0" smtClean="0"/>
          </a:p>
          <a:p>
            <a:pPr marL="171428" indent="-171428">
              <a:buFont typeface="Arial" pitchFamily="34" charset="0"/>
              <a:buChar char="•"/>
            </a:pPr>
            <a:r>
              <a:rPr lang="en-US" baseline="0" dirty="0" smtClean="0"/>
              <a:t>You can watch Live TV with friends</a:t>
            </a:r>
          </a:p>
          <a:p>
            <a:pPr marL="171428" indent="-171428">
              <a:buFont typeface="Arial" pitchFamily="34" charset="0"/>
              <a:buChar char="•"/>
            </a:pPr>
            <a:r>
              <a:rPr lang="en-US" baseline="0" dirty="0" smtClean="0"/>
              <a:t>See what your friends are watching via recommendations</a:t>
            </a:r>
          </a:p>
          <a:p>
            <a:pPr marL="171428" indent="-171428">
              <a:buFont typeface="Arial" pitchFamily="34" charset="0"/>
              <a:buChar char="•"/>
            </a:pPr>
            <a:r>
              <a:rPr lang="en-US" baseline="0" dirty="0" smtClean="0"/>
              <a:t>Even interact with Party Mode – </a:t>
            </a:r>
            <a:r>
              <a:rPr lang="en-US" dirty="0">
                <a:latin typeface="Segoe" pitchFamily="34" charset="0"/>
              </a:rPr>
              <a:t>watch virtually with your friends, communicate and even share popcorn </a:t>
            </a: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1188837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PURPOSE OF THIS SLIDE:  NUI and VUI (2 minutes)</a:t>
            </a:r>
          </a:p>
          <a:p>
            <a:endParaRPr lang="en-US" dirty="0" smtClean="0"/>
          </a:p>
          <a:p>
            <a:r>
              <a:rPr lang="en-US" dirty="0" smtClean="0"/>
              <a:t>Innovations in natural user interface and voice are changing the way consumers</a:t>
            </a:r>
            <a:r>
              <a:rPr lang="en-US" baseline="0" dirty="0" smtClean="0"/>
              <a:t> can engage and interact with entertainment</a:t>
            </a:r>
          </a:p>
          <a:p>
            <a:pPr marL="171428" indent="-171428">
              <a:buFont typeface="Arial" pitchFamily="34" charset="0"/>
              <a:buChar char="•"/>
            </a:pPr>
            <a:r>
              <a:rPr lang="en-US" baseline="0" dirty="0" smtClean="0"/>
              <a:t>Kinect for Xbox 360 is r</a:t>
            </a:r>
            <a:r>
              <a:rPr lang="en-AU" dirty="0" err="1"/>
              <a:t>emoving</a:t>
            </a:r>
            <a:r>
              <a:rPr lang="en-AU" dirty="0"/>
              <a:t> the barriers between you and your entertainment</a:t>
            </a:r>
          </a:p>
          <a:p>
            <a:pPr marL="171428" indent="-171428">
              <a:buFont typeface="Arial" pitchFamily="34" charset="0"/>
              <a:buChar char="•"/>
            </a:pPr>
            <a:r>
              <a:rPr lang="en-AU" dirty="0"/>
              <a:t>Launch all your entertainment – playing games, watching movies, TV shows and sports, listening to music, video chatting and more - using your </a:t>
            </a:r>
            <a:r>
              <a:rPr lang="en-AU" b="1" dirty="0"/>
              <a:t>hands</a:t>
            </a:r>
            <a:r>
              <a:rPr lang="en-AU" dirty="0"/>
              <a:t> and </a:t>
            </a:r>
            <a:r>
              <a:rPr lang="en-AU" b="1" dirty="0"/>
              <a:t>voice</a:t>
            </a:r>
            <a:r>
              <a:rPr lang="en-AU" dirty="0"/>
              <a:t> to navigate</a:t>
            </a:r>
            <a:endParaRPr lang="de-DE" dirty="0"/>
          </a:p>
          <a:p>
            <a:pPr marL="171428" indent="-171428">
              <a:buFont typeface="Arial" pitchFamily="34" charset="0"/>
              <a:buChar char="•"/>
            </a:pPr>
            <a:r>
              <a:rPr lang="en-US" dirty="0"/>
              <a:t>Makes the best content even better – delivering controller-free sports, movies, TV shows, music, and more</a:t>
            </a:r>
          </a:p>
          <a:p>
            <a:pPr marL="171428" indent="-171428">
              <a:buFont typeface="Arial" pitchFamily="34" charset="0"/>
              <a:buChar char="•"/>
            </a:pPr>
            <a:r>
              <a:rPr lang="de-DE" b="0" i="0" dirty="0" smtClean="0"/>
              <a:t>Guinness World Records: Kinect has been awarded the record for “fastest selling consumer electronics device,” selling 8M Kinect sensors within the first 60 days of launch</a:t>
            </a:r>
          </a:p>
          <a:p>
            <a:pPr marL="171428" indent="-171428">
              <a:buFont typeface="Arial" pitchFamily="34" charset="0"/>
              <a:buChar char="•"/>
            </a:pPr>
            <a:endParaRPr lang="en-US" dirty="0" smtClean="0"/>
          </a:p>
          <a:p>
            <a:endParaRPr lang="en-US" dirty="0" smtClean="0"/>
          </a:p>
          <a:p>
            <a:r>
              <a:rPr lang="en-US" i="1" dirty="0" smtClean="0"/>
              <a:t>Wrap up:  </a:t>
            </a:r>
            <a:r>
              <a:rPr lang="en-US" i="0" dirty="0" smtClean="0"/>
              <a:t>(1 minute)</a:t>
            </a:r>
          </a:p>
          <a:p>
            <a:endParaRPr lang="en-US" dirty="0" smtClean="0"/>
          </a:p>
          <a:p>
            <a:r>
              <a:rPr lang="en-US" dirty="0"/>
              <a:t>Microsoft is continuing to build a diversity of entertainment, with tailored experiences for the living room, and new ways to share it with friends.  We want to transform entertainment, making it richer, more interactive and more social. Whether it’s movies, music, television or sports, the powerful combination of Xbox 360, Xbox LIVE, Kinect, Mediaroom and our operator partners is an exciting and giant leap forward.  </a:t>
            </a:r>
          </a:p>
          <a:p>
            <a:endParaRPr lang="en-US" dirty="0">
              <a:latin typeface="Segoe" pitchFamily="34" charset="0"/>
            </a:endParaRPr>
          </a:p>
          <a:p>
            <a:r>
              <a:rPr lang="en-US" dirty="0">
                <a:latin typeface="Segoe" pitchFamily="34" charset="0"/>
              </a:rPr>
              <a:t/>
            </a:r>
            <a:br>
              <a:rPr lang="en-US" dirty="0">
                <a:latin typeface="Segoe" pitchFamily="34" charset="0"/>
              </a:rPr>
            </a:br>
            <a:endParaRPr lang="en-US" dirty="0">
              <a:latin typeface="Segoe" pitchFamily="34" charset="0"/>
            </a:endParaRP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Tree>
    <p:extLst>
      <p:ext uri="{BB962C8B-B14F-4D97-AF65-F5344CB8AC3E}">
        <p14:creationId xmlns:p14="http://schemas.microsoft.com/office/powerpoint/2010/main" val="150752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74432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PURPOSE OF THIS SLIDE:  Backup stats for Q&amp;A</a:t>
            </a:r>
            <a:endParaRPr lang="de-DE"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9</a:t>
            </a:fld>
            <a:endParaRPr lang="en-US" dirty="0"/>
          </a:p>
        </p:txBody>
      </p:sp>
    </p:spTree>
    <p:extLst>
      <p:ext uri="{BB962C8B-B14F-4D97-AF65-F5344CB8AC3E}">
        <p14:creationId xmlns:p14="http://schemas.microsoft.com/office/powerpoint/2010/main" val="42018889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iStock_000008533935HD1080.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587"/>
            <a:ext cx="12261167" cy="6856413"/>
          </a:xfrm>
          <a:prstGeom prst="rect">
            <a:avLst/>
          </a:prstGeom>
        </p:spPr>
      </p:pic>
      <p:sp>
        <p:nvSpPr>
          <p:cNvPr id="2" name="Title 1"/>
          <p:cNvSpPr>
            <a:spLocks noGrp="1"/>
          </p:cNvSpPr>
          <p:nvPr>
            <p:ph type="ctrTitle"/>
          </p:nvPr>
        </p:nvSpPr>
        <p:spPr>
          <a:xfrm>
            <a:off x="3768381" y="3676650"/>
            <a:ext cx="7444132" cy="1523497"/>
          </a:xfrm>
        </p:spPr>
        <p:txBody>
          <a:bodyPr>
            <a:noAutofit/>
          </a:bodyPr>
          <a:lstStyle>
            <a:lvl1pPr algn="r">
              <a:lnSpc>
                <a:spcPct val="90000"/>
              </a:lnSpc>
              <a:defRPr sz="4800"/>
            </a:lvl1pPr>
          </a:lstStyle>
          <a:p>
            <a:r>
              <a:rPr lang="en-US" dirty="0" smtClean="0"/>
              <a:t>Click to edit Master title style</a:t>
            </a:r>
            <a:endParaRPr lang="en-US" dirty="0"/>
          </a:p>
        </p:txBody>
      </p:sp>
      <p:sp>
        <p:nvSpPr>
          <p:cNvPr id="3" name="Subtitle 2"/>
          <p:cNvSpPr>
            <a:spLocks noGrp="1"/>
          </p:cNvSpPr>
          <p:nvPr>
            <p:ph type="subTitle" idx="1"/>
          </p:nvPr>
        </p:nvSpPr>
        <p:spPr>
          <a:xfrm>
            <a:off x="3807724" y="5639938"/>
            <a:ext cx="7444133" cy="387798"/>
          </a:xfrm>
        </p:spPr>
        <p:txBody>
          <a:bodyPr vert="horz" wrap="square" lIns="0" tIns="0" rIns="0" bIns="0" rtlCol="0" anchor="t">
            <a:spAutoFit/>
          </a:bodyPr>
          <a:lstStyle>
            <a:lvl1pPr marL="0" indent="0" algn="r">
              <a:spcBef>
                <a:spcPts val="0"/>
              </a:spcBef>
              <a:buFontTx/>
              <a:buNone/>
              <a:defRPr lang="en-US" sz="2800" dirty="0">
                <a:gradFill flip="none" rotWithShape="1">
                  <a:gsLst>
                    <a:gs pos="0">
                      <a:srgbClr val="FFFFFF"/>
                    </a:gs>
                    <a:gs pos="86000">
                      <a:srgbClr val="FFFFFF"/>
                    </a:gs>
                  </a:gsLst>
                  <a:lin ang="5400000" scaled="0"/>
                  <a:tileRect/>
                </a:gradFill>
                <a:effectLst>
                  <a:glow rad="50800">
                    <a:srgbClr val="000000">
                      <a:alpha val="25000"/>
                    </a:srgbClr>
                  </a:glow>
                  <a:outerShdw blurRad="63500" algn="ctr" rotWithShape="0">
                    <a:prstClr val="black"/>
                  </a:outerShdw>
                </a:effectLst>
              </a:defRPr>
            </a:lvl1pPr>
          </a:lstStyle>
          <a:p>
            <a:pPr lvl="0"/>
            <a:r>
              <a:rPr lang="en-US" dirty="0" smtClean="0"/>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spTree>
      <p:nvGrpSpPr>
        <p:cNvPr id="1" name=""/>
        <p:cNvGrpSpPr/>
        <p:nvPr/>
      </p:nvGrpSpPr>
      <p:grpSpPr>
        <a:xfrm>
          <a:off x="0" y="0"/>
          <a:ext cx="0" cy="0"/>
          <a:chOff x="0" y="0"/>
          <a:chExt cx="0" cy="0"/>
        </a:xfrm>
      </p:grpSpPr>
      <p:sp>
        <p:nvSpPr>
          <p:cNvPr id="2" name="Footer Placeholder 7"/>
          <p:cNvSpPr>
            <a:spLocks noGrp="1"/>
          </p:cNvSpPr>
          <p:nvPr>
            <p:ph type="ftr" sz="quarter" idx="3"/>
          </p:nvPr>
        </p:nvSpPr>
        <p:spPr>
          <a:xfrm>
            <a:off x="4164013"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chemeClr val="bg1"/>
                </a:solidFill>
              </a:rPr>
              <a:t>Microsoft Confidential</a:t>
            </a:r>
          </a:p>
        </p:txBody>
      </p:sp>
      <p:sp>
        <p:nvSpPr>
          <p:cNvPr id="4" name="Slide Number Placeholder 8"/>
          <p:cNvSpPr>
            <a:spLocks noGrp="1"/>
          </p:cNvSpPr>
          <p:nvPr>
            <p:ph type="sldNum" sz="quarter" idx="4"/>
          </p:nvPr>
        </p:nvSpPr>
        <p:spPr>
          <a:xfrm>
            <a:off x="9043375" y="170703"/>
            <a:ext cx="2843212" cy="365125"/>
          </a:xfrm>
          <a:prstGeom prst="rect">
            <a:avLst/>
          </a:prstGeom>
        </p:spPr>
        <p:txBody>
          <a:bodyPr vert="horz" lIns="91440" tIns="45720" rIns="91440" bIns="45720" rtlCol="0" anchor="ctr"/>
          <a:lstStyle>
            <a:lvl1pPr algn="r">
              <a:defRPr sz="1200">
                <a:solidFill>
                  <a:schemeClr val="bg1"/>
                </a:solidFill>
              </a:defRPr>
            </a:lvl1pPr>
          </a:lstStyle>
          <a:p>
            <a:fld id="{8BA5D961-6431-4244-AD9D-FD02EB9B908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7"/>
          <p:cNvSpPr>
            <a:spLocks noGrp="1"/>
          </p:cNvSpPr>
          <p:nvPr>
            <p:ph type="ftr" sz="quarter" idx="3"/>
          </p:nvPr>
        </p:nvSpPr>
        <p:spPr>
          <a:xfrm>
            <a:off x="4164013"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chemeClr val="bg1"/>
                </a:solidFill>
              </a:rPr>
              <a:t>Microsoft Confidential</a:t>
            </a:r>
          </a:p>
        </p:txBody>
      </p:sp>
      <p:sp>
        <p:nvSpPr>
          <p:cNvPr id="7" name="Slide Number Placeholder 8"/>
          <p:cNvSpPr>
            <a:spLocks noGrp="1"/>
          </p:cNvSpPr>
          <p:nvPr>
            <p:ph type="sldNum" sz="quarter" idx="4"/>
          </p:nvPr>
        </p:nvSpPr>
        <p:spPr>
          <a:xfrm>
            <a:off x="9043375" y="170703"/>
            <a:ext cx="2843212" cy="365125"/>
          </a:xfrm>
          <a:prstGeom prst="rect">
            <a:avLst/>
          </a:prstGeom>
        </p:spPr>
        <p:txBody>
          <a:bodyPr vert="horz" lIns="91440" tIns="45720" rIns="91440" bIns="45720" rtlCol="0" anchor="ctr"/>
          <a:lstStyle>
            <a:lvl1pPr algn="r">
              <a:defRPr sz="1200">
                <a:solidFill>
                  <a:schemeClr val="bg1"/>
                </a:solidFill>
              </a:defRPr>
            </a:lvl1pPr>
          </a:lstStyle>
          <a:p>
            <a:fld id="{8BA5D961-6431-4244-AD9D-FD02EB9B908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7"/>
          <p:cNvSpPr>
            <a:spLocks noGrp="1"/>
          </p:cNvSpPr>
          <p:nvPr>
            <p:ph type="ftr" sz="quarter" idx="3"/>
          </p:nvPr>
        </p:nvSpPr>
        <p:spPr>
          <a:xfrm>
            <a:off x="4164013"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chemeClr val="bg1"/>
                </a:solidFill>
              </a:rPr>
              <a:t>Microsoft Confidential</a:t>
            </a:r>
          </a:p>
        </p:txBody>
      </p:sp>
      <p:sp>
        <p:nvSpPr>
          <p:cNvPr id="8" name="Slide Number Placeholder 8"/>
          <p:cNvSpPr>
            <a:spLocks noGrp="1"/>
          </p:cNvSpPr>
          <p:nvPr>
            <p:ph type="sldNum" sz="quarter" idx="4"/>
          </p:nvPr>
        </p:nvSpPr>
        <p:spPr>
          <a:xfrm>
            <a:off x="9043375" y="170703"/>
            <a:ext cx="2843212" cy="365125"/>
          </a:xfrm>
          <a:prstGeom prst="rect">
            <a:avLst/>
          </a:prstGeom>
        </p:spPr>
        <p:txBody>
          <a:bodyPr vert="horz" lIns="91440" tIns="45720" rIns="91440" bIns="45720" rtlCol="0" anchor="ctr"/>
          <a:lstStyle>
            <a:lvl1pPr algn="r">
              <a:defRPr sz="1200">
                <a:solidFill>
                  <a:schemeClr val="bg1"/>
                </a:solidFill>
              </a:defRPr>
            </a:lvl1pPr>
          </a:lstStyle>
          <a:p>
            <a:fld id="{8BA5D961-6431-4244-AD9D-FD02EB9B908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07869" y="1411552"/>
            <a:ext cx="11173090"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7"/>
          <p:cNvSpPr>
            <a:spLocks noGrp="1"/>
          </p:cNvSpPr>
          <p:nvPr>
            <p:ph type="ftr" sz="quarter" idx="3"/>
          </p:nvPr>
        </p:nvSpPr>
        <p:spPr>
          <a:xfrm>
            <a:off x="4164013"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chemeClr val="bg1"/>
                </a:solidFill>
              </a:rPr>
              <a:t>Microsoft Confidential</a:t>
            </a:r>
          </a:p>
        </p:txBody>
      </p:sp>
      <p:sp>
        <p:nvSpPr>
          <p:cNvPr id="7" name="Slide Number Placeholder 8"/>
          <p:cNvSpPr>
            <a:spLocks noGrp="1"/>
          </p:cNvSpPr>
          <p:nvPr>
            <p:ph type="sldNum" sz="quarter" idx="4"/>
          </p:nvPr>
        </p:nvSpPr>
        <p:spPr>
          <a:xfrm>
            <a:off x="9043375" y="170703"/>
            <a:ext cx="2843212" cy="365125"/>
          </a:xfrm>
          <a:prstGeom prst="rect">
            <a:avLst/>
          </a:prstGeom>
        </p:spPr>
        <p:txBody>
          <a:bodyPr vert="horz" lIns="91440" tIns="45720" rIns="91440" bIns="45720" rtlCol="0" anchor="ctr"/>
          <a:lstStyle>
            <a:lvl1pPr algn="r">
              <a:defRPr sz="1200">
                <a:solidFill>
                  <a:schemeClr val="bg1"/>
                </a:solidFill>
              </a:defRPr>
            </a:lvl1pPr>
          </a:lstStyle>
          <a:p>
            <a:fld id="{8BA5D961-6431-4244-AD9D-FD02EB9B9088}" type="slidenum">
              <a:rPr lang="en-US" smtClean="0"/>
              <a:pPr/>
              <a:t>‹#›</a:t>
            </a:fld>
            <a:endParaRPr lang="en-US"/>
          </a:p>
        </p:txBody>
      </p:sp>
    </p:spTree>
    <p:extLst>
      <p:ext uri="{BB962C8B-B14F-4D97-AF65-F5344CB8AC3E}">
        <p14:creationId xmlns:p14="http://schemas.microsoft.com/office/powerpoint/2010/main" val="386848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r>
              <a:rPr lang="en-US" smtClean="0">
                <a:solidFill>
                  <a:schemeClr val="bg1"/>
                </a:solidFill>
              </a:rPr>
              <a:t>Microsoft Confidential</a:t>
            </a:r>
            <a:endParaRPr lang="en-US" dirty="0" smtClean="0">
              <a:solidFill>
                <a:schemeClr val="bg1"/>
              </a:solidFill>
            </a:endParaRPr>
          </a:p>
        </p:txBody>
      </p:sp>
      <p:sp>
        <p:nvSpPr>
          <p:cNvPr id="4" name="Slide Number Placeholder 3"/>
          <p:cNvSpPr>
            <a:spLocks noGrp="1"/>
          </p:cNvSpPr>
          <p:nvPr>
            <p:ph type="sldNum" sz="quarter" idx="11"/>
          </p:nvPr>
        </p:nvSpPr>
        <p:spPr/>
        <p:txBody>
          <a:bodyPr/>
          <a:lstStyle/>
          <a:p>
            <a:fld id="{8BA5D961-6431-4244-AD9D-FD02EB9B9088}" type="slidenum">
              <a:rPr lang="en-US" smtClean="0"/>
              <a:pPr/>
              <a:t>‹#›</a:t>
            </a:fld>
            <a:endParaRPr lang="en-US"/>
          </a:p>
        </p:txBody>
      </p:sp>
    </p:spTree>
    <p:extLst>
      <p:ext uri="{BB962C8B-B14F-4D97-AF65-F5344CB8AC3E}">
        <p14:creationId xmlns:p14="http://schemas.microsoft.com/office/powerpoint/2010/main" val="1884549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969964" y="686053"/>
            <a:ext cx="9323388" cy="1523494"/>
          </a:xfrm>
        </p:spPr>
        <p:txBody>
          <a:bodyPr anchor="ctr" anchorCtr="0">
            <a:noAutofit/>
          </a:bodyPr>
          <a:lstStyle>
            <a:lvl1pPr>
              <a:lnSpc>
                <a:spcPct val="90000"/>
              </a:lnSpc>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969964" y="4344989"/>
            <a:ext cx="9323389" cy="443198"/>
          </a:xfrm>
        </p:spPr>
        <p:txBody>
          <a:bodyPr vert="horz" wrap="square" lIns="0" tIns="0" rIns="0" bIns="0" rtlCol="0" anchor="t">
            <a:spAutoFit/>
          </a:bodyPr>
          <a:lstStyle>
            <a:lvl1pPr>
              <a:defRPr lang="en-US" dirty="0">
                <a:gradFill flip="none" rotWithShape="1">
                  <a:gsLst>
                    <a:gs pos="0">
                      <a:srgbClr val="FFFFFF"/>
                    </a:gs>
                    <a:gs pos="86000">
                      <a:srgbClr val="FFFFFF"/>
                    </a:gs>
                  </a:gsLst>
                  <a:lin ang="5400000" scaled="0"/>
                  <a:tileRect/>
                </a:gradFill>
                <a:effectLst>
                  <a:glow rad="50800">
                    <a:srgbClr val="000000">
                      <a:alpha val="25000"/>
                    </a:srgbClr>
                  </a:glow>
                  <a:outerShdw blurRad="63500" algn="ctr" rotWithShape="0">
                    <a:prstClr val="black"/>
                  </a:outerShdw>
                </a:effectLst>
              </a:defRPr>
            </a:lvl1pPr>
          </a:lstStyle>
          <a:p>
            <a:pPr marL="0" lvl="0" indent="0">
              <a:spcBef>
                <a:spcPts val="0"/>
              </a:spcBef>
              <a:buFontTx/>
              <a:buNone/>
            </a:pPr>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969964" y="2362200"/>
            <a:ext cx="10242550" cy="1378644"/>
          </a:xfrm>
        </p:spPr>
        <p:txBody>
          <a:bodyPr anchor="t" anchorCtr="0">
            <a:noAutofit/>
            <a:scene3d>
              <a:camera prst="orthographicFront"/>
              <a:lightRig rig="flat" dir="t"/>
            </a:scene3d>
            <a:sp3d>
              <a:contourClr>
                <a:schemeClr val="bg2"/>
              </a:contourClr>
            </a:sp3d>
          </a:bodyPr>
          <a:lstStyle>
            <a:lvl1pPr marL="0" indent="0" algn="l">
              <a:buFont typeface="Arial" pitchFamily="34" charset="0"/>
              <a:buNone/>
              <a:defRPr kumimoji="0" lang="en-US" sz="10000" b="0" i="1" u="none" strike="noStrike" kern="1200" cap="none" spc="-642" normalizeH="0" baseline="0" noProof="0" dirty="0" smtClean="0">
                <a:ln w="11430"/>
                <a:gradFill>
                  <a:gsLst>
                    <a:gs pos="0">
                      <a:srgbClr val="FFFFFF"/>
                    </a:gs>
                    <a:gs pos="88000">
                      <a:srgbClr val="FFFFFF"/>
                    </a:gs>
                  </a:gsLst>
                  <a:lin ang="5400000"/>
                </a:gradFill>
                <a:effectLst/>
                <a:uLnTx/>
                <a:uFillTx/>
                <a:latin typeface="+mj-lt"/>
                <a:ea typeface="+mn-ea"/>
                <a:cs typeface="+mn-cs"/>
              </a:defRPr>
            </a:lvl1pPr>
          </a:lstStyle>
          <a:p>
            <a:pPr lvl="0"/>
            <a:r>
              <a:rPr lang="en-US" dirty="0" smtClean="0"/>
              <a:t>click to…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66387"/>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7"/>
          <p:cNvSpPr>
            <a:spLocks noGrp="1"/>
          </p:cNvSpPr>
          <p:nvPr>
            <p:ph type="ftr" sz="quarter" idx="3"/>
          </p:nvPr>
        </p:nvSpPr>
        <p:spPr>
          <a:xfrm>
            <a:off x="4164013"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chemeClr val="bg1"/>
                </a:solidFill>
              </a:rPr>
              <a:t>Microsoft Confidential</a:t>
            </a:r>
          </a:p>
        </p:txBody>
      </p:sp>
      <p:sp>
        <p:nvSpPr>
          <p:cNvPr id="6" name="Slide Number Placeholder 8"/>
          <p:cNvSpPr>
            <a:spLocks noGrp="1"/>
          </p:cNvSpPr>
          <p:nvPr>
            <p:ph type="sldNum" sz="quarter" idx="4"/>
          </p:nvPr>
        </p:nvSpPr>
        <p:spPr>
          <a:xfrm>
            <a:off x="8997270" y="132283"/>
            <a:ext cx="2843212" cy="365125"/>
          </a:xfrm>
          <a:prstGeom prst="rect">
            <a:avLst/>
          </a:prstGeom>
        </p:spPr>
        <p:txBody>
          <a:bodyPr vert="horz" lIns="91440" tIns="45720" rIns="91440" bIns="45720" rtlCol="0" anchor="ctr"/>
          <a:lstStyle>
            <a:lvl1pPr algn="r">
              <a:defRPr sz="1200">
                <a:solidFill>
                  <a:schemeClr val="bg1"/>
                </a:solidFill>
              </a:defRPr>
            </a:lvl1pPr>
          </a:lstStyle>
          <a:p>
            <a:fld id="{8BA5D961-6431-4244-AD9D-FD02EB9B9088}"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7"/>
          <p:cNvSpPr>
            <a:spLocks noGrp="1"/>
          </p:cNvSpPr>
          <p:nvPr>
            <p:ph type="ftr" sz="quarter" idx="3"/>
          </p:nvPr>
        </p:nvSpPr>
        <p:spPr>
          <a:xfrm>
            <a:off x="4164013"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chemeClr val="bg1"/>
                </a:solidFill>
              </a:rPr>
              <a:t>Microsoft Confidential</a:t>
            </a:r>
          </a:p>
        </p:txBody>
      </p:sp>
      <p:grpSp>
        <p:nvGrpSpPr>
          <p:cNvPr id="7" name="Group 6"/>
          <p:cNvGrpSpPr>
            <a:grpSpLocks noChangeAspect="1"/>
          </p:cNvGrpSpPr>
          <p:nvPr userDrawn="1"/>
        </p:nvGrpSpPr>
        <p:grpSpPr>
          <a:xfrm>
            <a:off x="10302945" y="6340690"/>
            <a:ext cx="1506923" cy="310291"/>
            <a:chOff x="6473141" y="4331494"/>
            <a:chExt cx="2329005" cy="479566"/>
          </a:xfrm>
        </p:grpSpPr>
        <p:sp>
          <p:nvSpPr>
            <p:cNvPr id="8" name="Freeform 7"/>
            <p:cNvSpPr>
              <a:spLocks/>
            </p:cNvSpPr>
            <p:nvPr userDrawn="1"/>
          </p:nvSpPr>
          <p:spPr bwMode="auto">
            <a:xfrm>
              <a:off x="6473141" y="4331494"/>
              <a:ext cx="489022" cy="479566"/>
            </a:xfrm>
            <a:custGeom>
              <a:avLst/>
              <a:gdLst/>
              <a:ahLst/>
              <a:cxnLst>
                <a:cxn ang="0">
                  <a:pos x="387" y="59"/>
                </a:cxn>
                <a:cxn ang="0">
                  <a:pos x="399" y="61"/>
                </a:cxn>
                <a:cxn ang="0">
                  <a:pos x="464" y="158"/>
                </a:cxn>
                <a:cxn ang="0">
                  <a:pos x="469" y="298"/>
                </a:cxn>
                <a:cxn ang="0">
                  <a:pos x="426" y="383"/>
                </a:cxn>
                <a:cxn ang="0">
                  <a:pos x="414" y="395"/>
                </a:cxn>
                <a:cxn ang="0">
                  <a:pos x="409" y="402"/>
                </a:cxn>
                <a:cxn ang="0">
                  <a:pos x="344" y="448"/>
                </a:cxn>
                <a:cxn ang="0">
                  <a:pos x="241" y="472"/>
                </a:cxn>
                <a:cxn ang="0">
                  <a:pos x="138" y="449"/>
                </a:cxn>
                <a:cxn ang="0">
                  <a:pos x="73" y="402"/>
                </a:cxn>
                <a:cxn ang="0">
                  <a:pos x="68" y="395"/>
                </a:cxn>
                <a:cxn ang="0">
                  <a:pos x="61" y="389"/>
                </a:cxn>
                <a:cxn ang="0">
                  <a:pos x="20" y="320"/>
                </a:cxn>
                <a:cxn ang="0">
                  <a:pos x="10" y="186"/>
                </a:cxn>
                <a:cxn ang="0">
                  <a:pos x="82" y="61"/>
                </a:cxn>
                <a:cxn ang="0">
                  <a:pos x="94" y="59"/>
                </a:cxn>
                <a:cxn ang="0">
                  <a:pos x="106" y="42"/>
                </a:cxn>
                <a:cxn ang="0">
                  <a:pos x="164" y="13"/>
                </a:cxn>
                <a:cxn ang="0">
                  <a:pos x="241" y="0"/>
                </a:cxn>
                <a:cxn ang="0">
                  <a:pos x="307" y="9"/>
                </a:cxn>
                <a:cxn ang="0">
                  <a:pos x="376" y="42"/>
                </a:cxn>
                <a:cxn ang="0">
                  <a:pos x="387" y="59"/>
                </a:cxn>
              </a:cxnLst>
              <a:rect l="0" t="0" r="r" b="b"/>
              <a:pathLst>
                <a:path w="482" h="472">
                  <a:moveTo>
                    <a:pt x="387" y="59"/>
                  </a:moveTo>
                  <a:cubicBezTo>
                    <a:pt x="387" y="59"/>
                    <a:pt x="395" y="57"/>
                    <a:pt x="399" y="61"/>
                  </a:cubicBezTo>
                  <a:cubicBezTo>
                    <a:pt x="409" y="69"/>
                    <a:pt x="446" y="105"/>
                    <a:pt x="464" y="158"/>
                  </a:cubicBezTo>
                  <a:cubicBezTo>
                    <a:pt x="482" y="211"/>
                    <a:pt x="480" y="256"/>
                    <a:pt x="469" y="298"/>
                  </a:cubicBezTo>
                  <a:cubicBezTo>
                    <a:pt x="458" y="340"/>
                    <a:pt x="434" y="373"/>
                    <a:pt x="426" y="383"/>
                  </a:cubicBezTo>
                  <a:cubicBezTo>
                    <a:pt x="420" y="390"/>
                    <a:pt x="418" y="393"/>
                    <a:pt x="414" y="395"/>
                  </a:cubicBezTo>
                  <a:cubicBezTo>
                    <a:pt x="414" y="397"/>
                    <a:pt x="411" y="400"/>
                    <a:pt x="409" y="402"/>
                  </a:cubicBezTo>
                  <a:cubicBezTo>
                    <a:pt x="406" y="405"/>
                    <a:pt x="382" y="430"/>
                    <a:pt x="344" y="448"/>
                  </a:cubicBezTo>
                  <a:cubicBezTo>
                    <a:pt x="306" y="466"/>
                    <a:pt x="274" y="472"/>
                    <a:pt x="241" y="472"/>
                  </a:cubicBezTo>
                  <a:cubicBezTo>
                    <a:pt x="208" y="472"/>
                    <a:pt x="170" y="465"/>
                    <a:pt x="138" y="449"/>
                  </a:cubicBezTo>
                  <a:cubicBezTo>
                    <a:pt x="106" y="432"/>
                    <a:pt x="89" y="418"/>
                    <a:pt x="73" y="402"/>
                  </a:cubicBezTo>
                  <a:cubicBezTo>
                    <a:pt x="70" y="400"/>
                    <a:pt x="68" y="398"/>
                    <a:pt x="68" y="395"/>
                  </a:cubicBezTo>
                  <a:cubicBezTo>
                    <a:pt x="66" y="394"/>
                    <a:pt x="65" y="394"/>
                    <a:pt x="61" y="389"/>
                  </a:cubicBezTo>
                  <a:cubicBezTo>
                    <a:pt x="57" y="385"/>
                    <a:pt x="35" y="360"/>
                    <a:pt x="20" y="320"/>
                  </a:cubicBezTo>
                  <a:cubicBezTo>
                    <a:pt x="5" y="279"/>
                    <a:pt x="0" y="238"/>
                    <a:pt x="10" y="186"/>
                  </a:cubicBezTo>
                  <a:cubicBezTo>
                    <a:pt x="19" y="135"/>
                    <a:pt x="53" y="85"/>
                    <a:pt x="82" y="61"/>
                  </a:cubicBezTo>
                  <a:cubicBezTo>
                    <a:pt x="86" y="57"/>
                    <a:pt x="94" y="59"/>
                    <a:pt x="94" y="59"/>
                  </a:cubicBezTo>
                  <a:cubicBezTo>
                    <a:pt x="94" y="59"/>
                    <a:pt x="96" y="48"/>
                    <a:pt x="106" y="42"/>
                  </a:cubicBezTo>
                  <a:cubicBezTo>
                    <a:pt x="116" y="35"/>
                    <a:pt x="136" y="22"/>
                    <a:pt x="164" y="13"/>
                  </a:cubicBezTo>
                  <a:cubicBezTo>
                    <a:pt x="191" y="3"/>
                    <a:pt x="220" y="0"/>
                    <a:pt x="241" y="0"/>
                  </a:cubicBezTo>
                  <a:cubicBezTo>
                    <a:pt x="262" y="0"/>
                    <a:pt x="289" y="3"/>
                    <a:pt x="307" y="9"/>
                  </a:cubicBezTo>
                  <a:cubicBezTo>
                    <a:pt x="325" y="15"/>
                    <a:pt x="350" y="23"/>
                    <a:pt x="376" y="42"/>
                  </a:cubicBezTo>
                  <a:cubicBezTo>
                    <a:pt x="385" y="48"/>
                    <a:pt x="387" y="59"/>
                    <a:pt x="387" y="59"/>
                  </a:cubicBezTo>
                  <a:close/>
                </a:path>
              </a:pathLst>
            </a:custGeom>
            <a:blipFill>
              <a:blip r:embed="rId2"/>
              <a:stretch>
                <a:fillRect/>
              </a:stretch>
            </a:blip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Segoe UI" pitchFamily="34" charset="0"/>
              </a:endParaRPr>
            </a:p>
          </p:txBody>
        </p:sp>
        <p:grpSp>
          <p:nvGrpSpPr>
            <p:cNvPr id="9" name="Group 20"/>
            <p:cNvGrpSpPr/>
            <p:nvPr/>
          </p:nvGrpSpPr>
          <p:grpSpPr>
            <a:xfrm>
              <a:off x="6886254" y="4348358"/>
              <a:ext cx="1915900" cy="376735"/>
              <a:chOff x="915988" y="330199"/>
              <a:chExt cx="7080251" cy="1392239"/>
            </a:xfrm>
          </p:grpSpPr>
          <p:sp>
            <p:nvSpPr>
              <p:cNvPr id="10" name="Freeform 14"/>
              <p:cNvSpPr>
                <a:spLocks noEditPoints="1"/>
              </p:cNvSpPr>
              <p:nvPr/>
            </p:nvSpPr>
            <p:spPr bwMode="auto">
              <a:xfrm>
                <a:off x="7902576" y="1620838"/>
                <a:ext cx="93663" cy="90489"/>
              </a:xfrm>
              <a:custGeom>
                <a:avLst/>
                <a:gdLst/>
                <a:ahLst/>
                <a:cxnLst>
                  <a:cxn ang="0">
                    <a:pos x="12" y="0"/>
                  </a:cxn>
                  <a:cxn ang="0">
                    <a:pos x="25" y="12"/>
                  </a:cxn>
                  <a:cxn ang="0">
                    <a:pos x="12" y="24"/>
                  </a:cxn>
                  <a:cxn ang="0">
                    <a:pos x="0" y="12"/>
                  </a:cxn>
                  <a:cxn ang="0">
                    <a:pos x="12" y="0"/>
                  </a:cxn>
                  <a:cxn ang="0">
                    <a:pos x="12" y="22"/>
                  </a:cxn>
                  <a:cxn ang="0">
                    <a:pos x="21" y="12"/>
                  </a:cxn>
                  <a:cxn ang="0">
                    <a:pos x="12" y="2"/>
                  </a:cxn>
                  <a:cxn ang="0">
                    <a:pos x="3" y="12"/>
                  </a:cxn>
                  <a:cxn ang="0">
                    <a:pos x="12" y="22"/>
                  </a:cxn>
                  <a:cxn ang="0">
                    <a:pos x="7" y="5"/>
                  </a:cxn>
                  <a:cxn ang="0">
                    <a:pos x="13" y="5"/>
                  </a:cxn>
                  <a:cxn ang="0">
                    <a:pos x="18" y="9"/>
                  </a:cxn>
                  <a:cxn ang="0">
                    <a:pos x="14" y="13"/>
                  </a:cxn>
                  <a:cxn ang="0">
                    <a:pos x="18" y="19"/>
                  </a:cxn>
                  <a:cxn ang="0">
                    <a:pos x="15" y="19"/>
                  </a:cxn>
                  <a:cxn ang="0">
                    <a:pos x="12" y="13"/>
                  </a:cxn>
                  <a:cxn ang="0">
                    <a:pos x="10" y="13"/>
                  </a:cxn>
                  <a:cxn ang="0">
                    <a:pos x="10" y="19"/>
                  </a:cxn>
                  <a:cxn ang="0">
                    <a:pos x="7" y="19"/>
                  </a:cxn>
                  <a:cxn ang="0">
                    <a:pos x="7" y="5"/>
                  </a:cxn>
                  <a:cxn ang="0">
                    <a:pos x="10" y="11"/>
                  </a:cxn>
                  <a:cxn ang="0">
                    <a:pos x="13" y="11"/>
                  </a:cxn>
                  <a:cxn ang="0">
                    <a:pos x="15" y="9"/>
                  </a:cxn>
                  <a:cxn ang="0">
                    <a:pos x="12" y="7"/>
                  </a:cxn>
                  <a:cxn ang="0">
                    <a:pos x="10" y="7"/>
                  </a:cxn>
                  <a:cxn ang="0">
                    <a:pos x="10" y="11"/>
                  </a:cxn>
                </a:cxnLst>
                <a:rect l="0" t="0" r="r" b="b"/>
                <a:pathLst>
                  <a:path w="25" h="24">
                    <a:moveTo>
                      <a:pt x="12" y="0"/>
                    </a:moveTo>
                    <a:cubicBezTo>
                      <a:pt x="19" y="0"/>
                      <a:pt x="25" y="4"/>
                      <a:pt x="25" y="12"/>
                    </a:cubicBezTo>
                    <a:cubicBezTo>
                      <a:pt x="25" y="19"/>
                      <a:pt x="19" y="24"/>
                      <a:pt x="12" y="24"/>
                    </a:cubicBezTo>
                    <a:cubicBezTo>
                      <a:pt x="6" y="24"/>
                      <a:pt x="0" y="19"/>
                      <a:pt x="0" y="12"/>
                    </a:cubicBezTo>
                    <a:cubicBezTo>
                      <a:pt x="0" y="4"/>
                      <a:pt x="6" y="0"/>
                      <a:pt x="12" y="0"/>
                    </a:cubicBezTo>
                    <a:close/>
                    <a:moveTo>
                      <a:pt x="12" y="22"/>
                    </a:moveTo>
                    <a:cubicBezTo>
                      <a:pt x="17" y="22"/>
                      <a:pt x="21" y="17"/>
                      <a:pt x="21" y="12"/>
                    </a:cubicBezTo>
                    <a:cubicBezTo>
                      <a:pt x="21" y="6"/>
                      <a:pt x="17" y="2"/>
                      <a:pt x="12" y="2"/>
                    </a:cubicBezTo>
                    <a:cubicBezTo>
                      <a:pt x="7" y="2"/>
                      <a:pt x="3" y="6"/>
                      <a:pt x="3" y="12"/>
                    </a:cubicBezTo>
                    <a:cubicBezTo>
                      <a:pt x="3" y="17"/>
                      <a:pt x="7" y="22"/>
                      <a:pt x="12" y="22"/>
                    </a:cubicBezTo>
                    <a:close/>
                    <a:moveTo>
                      <a:pt x="7" y="5"/>
                    </a:moveTo>
                    <a:cubicBezTo>
                      <a:pt x="13" y="5"/>
                      <a:pt x="13" y="5"/>
                      <a:pt x="13" y="5"/>
                    </a:cubicBezTo>
                    <a:cubicBezTo>
                      <a:pt x="16" y="5"/>
                      <a:pt x="18" y="6"/>
                      <a:pt x="18" y="9"/>
                    </a:cubicBezTo>
                    <a:cubicBezTo>
                      <a:pt x="18" y="12"/>
                      <a:pt x="16" y="13"/>
                      <a:pt x="14" y="13"/>
                    </a:cubicBezTo>
                    <a:cubicBezTo>
                      <a:pt x="18" y="19"/>
                      <a:pt x="18" y="19"/>
                      <a:pt x="18" y="19"/>
                    </a:cubicBezTo>
                    <a:cubicBezTo>
                      <a:pt x="15" y="19"/>
                      <a:pt x="15" y="19"/>
                      <a:pt x="15" y="19"/>
                    </a:cubicBezTo>
                    <a:cubicBezTo>
                      <a:pt x="12" y="13"/>
                      <a:pt x="12" y="13"/>
                      <a:pt x="12" y="13"/>
                    </a:cubicBezTo>
                    <a:cubicBezTo>
                      <a:pt x="10" y="13"/>
                      <a:pt x="10" y="13"/>
                      <a:pt x="10" y="13"/>
                    </a:cubicBezTo>
                    <a:cubicBezTo>
                      <a:pt x="10" y="19"/>
                      <a:pt x="10" y="19"/>
                      <a:pt x="10" y="19"/>
                    </a:cubicBezTo>
                    <a:cubicBezTo>
                      <a:pt x="7" y="19"/>
                      <a:pt x="7" y="19"/>
                      <a:pt x="7" y="19"/>
                    </a:cubicBezTo>
                    <a:lnTo>
                      <a:pt x="7" y="5"/>
                    </a:lnTo>
                    <a:close/>
                    <a:moveTo>
                      <a:pt x="10" y="11"/>
                    </a:moveTo>
                    <a:cubicBezTo>
                      <a:pt x="13" y="11"/>
                      <a:pt x="13" y="11"/>
                      <a:pt x="13" y="11"/>
                    </a:cubicBezTo>
                    <a:cubicBezTo>
                      <a:pt x="14" y="11"/>
                      <a:pt x="15" y="11"/>
                      <a:pt x="15" y="9"/>
                    </a:cubicBezTo>
                    <a:cubicBezTo>
                      <a:pt x="15" y="7"/>
                      <a:pt x="14" y="7"/>
                      <a:pt x="12" y="7"/>
                    </a:cubicBezTo>
                    <a:cubicBezTo>
                      <a:pt x="10" y="7"/>
                      <a:pt x="10" y="7"/>
                      <a:pt x="10" y="7"/>
                    </a:cubicBezTo>
                    <a:lnTo>
                      <a:pt x="10" y="11"/>
                    </a:lnTo>
                    <a:close/>
                  </a:path>
                </a:pathLst>
              </a:custGeom>
              <a:solidFill>
                <a:srgbClr val="8C8C8C"/>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Segoe UI" pitchFamily="34" charset="0"/>
                </a:endParaRPr>
              </a:p>
            </p:txBody>
          </p:sp>
          <p:sp>
            <p:nvSpPr>
              <p:cNvPr id="11" name="Freeform 15"/>
              <p:cNvSpPr>
                <a:spLocks noEditPoints="1"/>
              </p:cNvSpPr>
              <p:nvPr/>
            </p:nvSpPr>
            <p:spPr bwMode="auto">
              <a:xfrm>
                <a:off x="5483228" y="604837"/>
                <a:ext cx="2486024" cy="1117601"/>
              </a:xfrm>
              <a:custGeom>
                <a:avLst/>
                <a:gdLst/>
                <a:ahLst/>
                <a:cxnLst>
                  <a:cxn ang="0">
                    <a:pos x="557" y="0"/>
                  </a:cxn>
                  <a:cxn ang="0">
                    <a:pos x="451" y="149"/>
                  </a:cxn>
                  <a:cxn ang="0">
                    <a:pos x="557" y="298"/>
                  </a:cxn>
                  <a:cxn ang="0">
                    <a:pos x="642" y="248"/>
                  </a:cxn>
                  <a:cxn ang="0">
                    <a:pos x="663" y="149"/>
                  </a:cxn>
                  <a:cxn ang="0">
                    <a:pos x="557" y="0"/>
                  </a:cxn>
                  <a:cxn ang="0">
                    <a:pos x="557" y="272"/>
                  </a:cxn>
                  <a:cxn ang="0">
                    <a:pos x="509" y="254"/>
                  </a:cxn>
                  <a:cxn ang="0">
                    <a:pos x="478" y="149"/>
                  </a:cxn>
                  <a:cxn ang="0">
                    <a:pos x="557" y="26"/>
                  </a:cxn>
                  <a:cxn ang="0">
                    <a:pos x="635" y="149"/>
                  </a:cxn>
                  <a:cxn ang="0">
                    <a:pos x="557" y="272"/>
                  </a:cxn>
                  <a:cxn ang="0">
                    <a:pos x="329" y="99"/>
                  </a:cxn>
                  <a:cxn ang="0">
                    <a:pos x="253" y="138"/>
                  </a:cxn>
                  <a:cxn ang="0">
                    <a:pos x="332" y="26"/>
                  </a:cxn>
                  <a:cxn ang="0">
                    <a:pos x="395" y="80"/>
                  </a:cxn>
                  <a:cxn ang="0">
                    <a:pos x="396" y="85"/>
                  </a:cxn>
                  <a:cxn ang="0">
                    <a:pos x="423" y="85"/>
                  </a:cxn>
                  <a:cxn ang="0">
                    <a:pos x="423" y="78"/>
                  </a:cxn>
                  <a:cxn ang="0">
                    <a:pos x="332" y="0"/>
                  </a:cxn>
                  <a:cxn ang="0">
                    <a:pos x="225" y="163"/>
                  </a:cxn>
                  <a:cxn ang="0">
                    <a:pos x="329" y="298"/>
                  </a:cxn>
                  <a:cxn ang="0">
                    <a:pos x="428" y="199"/>
                  </a:cxn>
                  <a:cxn ang="0">
                    <a:pos x="329" y="99"/>
                  </a:cxn>
                  <a:cxn ang="0">
                    <a:pos x="329" y="272"/>
                  </a:cxn>
                  <a:cxn ang="0">
                    <a:pos x="257" y="199"/>
                  </a:cxn>
                  <a:cxn ang="0">
                    <a:pos x="329" y="124"/>
                  </a:cxn>
                  <a:cxn ang="0">
                    <a:pos x="378" y="144"/>
                  </a:cxn>
                  <a:cxn ang="0">
                    <a:pos x="400" y="199"/>
                  </a:cxn>
                  <a:cxn ang="0">
                    <a:pos x="329" y="272"/>
                  </a:cxn>
                  <a:cxn ang="0">
                    <a:pos x="203" y="210"/>
                  </a:cxn>
                  <a:cxn ang="0">
                    <a:pos x="103" y="297"/>
                  </a:cxn>
                  <a:cxn ang="0">
                    <a:pos x="25" y="269"/>
                  </a:cxn>
                  <a:cxn ang="0">
                    <a:pos x="1" y="195"/>
                  </a:cxn>
                  <a:cxn ang="0">
                    <a:pos x="2" y="189"/>
                  </a:cxn>
                  <a:cxn ang="0">
                    <a:pos x="29" y="189"/>
                  </a:cxn>
                  <a:cxn ang="0">
                    <a:pos x="29" y="196"/>
                  </a:cxn>
                  <a:cxn ang="0">
                    <a:pos x="47" y="251"/>
                  </a:cxn>
                  <a:cxn ang="0">
                    <a:pos x="103" y="272"/>
                  </a:cxn>
                  <a:cxn ang="0">
                    <a:pos x="176" y="210"/>
                  </a:cxn>
                  <a:cxn ang="0">
                    <a:pos x="161" y="170"/>
                  </a:cxn>
                  <a:cxn ang="0">
                    <a:pos x="103" y="153"/>
                  </a:cxn>
                  <a:cxn ang="0">
                    <a:pos x="84" y="153"/>
                  </a:cxn>
                  <a:cxn ang="0">
                    <a:pos x="84" y="126"/>
                  </a:cxn>
                  <a:cxn ang="0">
                    <a:pos x="103" y="126"/>
                  </a:cxn>
                  <a:cxn ang="0">
                    <a:pos x="156" y="109"/>
                  </a:cxn>
                  <a:cxn ang="0">
                    <a:pos x="170" y="75"/>
                  </a:cxn>
                  <a:cxn ang="0">
                    <a:pos x="103" y="25"/>
                  </a:cxn>
                  <a:cxn ang="0">
                    <a:pos x="40" y="80"/>
                  </a:cxn>
                  <a:cxn ang="0">
                    <a:pos x="39" y="85"/>
                  </a:cxn>
                  <a:cxn ang="0">
                    <a:pos x="12" y="85"/>
                  </a:cxn>
                  <a:cxn ang="0">
                    <a:pos x="13" y="78"/>
                  </a:cxn>
                  <a:cxn ang="0">
                    <a:pos x="103" y="0"/>
                  </a:cxn>
                  <a:cxn ang="0">
                    <a:pos x="178" y="26"/>
                  </a:cxn>
                  <a:cxn ang="0">
                    <a:pos x="197" y="75"/>
                  </a:cxn>
                  <a:cxn ang="0">
                    <a:pos x="158" y="139"/>
                  </a:cxn>
                  <a:cxn ang="0">
                    <a:pos x="203" y="210"/>
                  </a:cxn>
                </a:cxnLst>
                <a:rect l="0" t="0" r="r" b="b"/>
                <a:pathLst>
                  <a:path w="663" h="298">
                    <a:moveTo>
                      <a:pt x="557" y="0"/>
                    </a:moveTo>
                    <a:cubicBezTo>
                      <a:pt x="489" y="0"/>
                      <a:pt x="451" y="55"/>
                      <a:pt x="451" y="149"/>
                    </a:cubicBezTo>
                    <a:cubicBezTo>
                      <a:pt x="451" y="244"/>
                      <a:pt x="489" y="298"/>
                      <a:pt x="557" y="298"/>
                    </a:cubicBezTo>
                    <a:cubicBezTo>
                      <a:pt x="595" y="298"/>
                      <a:pt x="624" y="281"/>
                      <a:pt x="642" y="248"/>
                    </a:cubicBezTo>
                    <a:cubicBezTo>
                      <a:pt x="659" y="217"/>
                      <a:pt x="663" y="177"/>
                      <a:pt x="663" y="149"/>
                    </a:cubicBezTo>
                    <a:cubicBezTo>
                      <a:pt x="663" y="104"/>
                      <a:pt x="652" y="0"/>
                      <a:pt x="557" y="0"/>
                    </a:cubicBezTo>
                    <a:close/>
                    <a:moveTo>
                      <a:pt x="557" y="272"/>
                    </a:moveTo>
                    <a:cubicBezTo>
                      <a:pt x="538" y="272"/>
                      <a:pt x="522" y="266"/>
                      <a:pt x="509" y="254"/>
                    </a:cubicBezTo>
                    <a:cubicBezTo>
                      <a:pt x="482" y="227"/>
                      <a:pt x="478" y="177"/>
                      <a:pt x="478" y="149"/>
                    </a:cubicBezTo>
                    <a:cubicBezTo>
                      <a:pt x="478" y="112"/>
                      <a:pt x="486" y="26"/>
                      <a:pt x="557" y="26"/>
                    </a:cubicBezTo>
                    <a:cubicBezTo>
                      <a:pt x="628" y="26"/>
                      <a:pt x="635" y="112"/>
                      <a:pt x="635" y="149"/>
                    </a:cubicBezTo>
                    <a:cubicBezTo>
                      <a:pt x="635" y="186"/>
                      <a:pt x="628" y="272"/>
                      <a:pt x="557" y="272"/>
                    </a:cubicBezTo>
                    <a:close/>
                    <a:moveTo>
                      <a:pt x="329" y="99"/>
                    </a:moveTo>
                    <a:cubicBezTo>
                      <a:pt x="298" y="99"/>
                      <a:pt x="270" y="114"/>
                      <a:pt x="253" y="138"/>
                    </a:cubicBezTo>
                    <a:cubicBezTo>
                      <a:pt x="257" y="84"/>
                      <a:pt x="274" y="26"/>
                      <a:pt x="332" y="26"/>
                    </a:cubicBezTo>
                    <a:cubicBezTo>
                      <a:pt x="365" y="26"/>
                      <a:pt x="390" y="47"/>
                      <a:pt x="395" y="80"/>
                    </a:cubicBezTo>
                    <a:cubicBezTo>
                      <a:pt x="396" y="85"/>
                      <a:pt x="396" y="85"/>
                      <a:pt x="396" y="85"/>
                    </a:cubicBezTo>
                    <a:cubicBezTo>
                      <a:pt x="423" y="85"/>
                      <a:pt x="423" y="85"/>
                      <a:pt x="423" y="85"/>
                    </a:cubicBezTo>
                    <a:cubicBezTo>
                      <a:pt x="423" y="78"/>
                      <a:pt x="423" y="78"/>
                      <a:pt x="423" y="78"/>
                    </a:cubicBezTo>
                    <a:cubicBezTo>
                      <a:pt x="417" y="30"/>
                      <a:pt x="383" y="0"/>
                      <a:pt x="332" y="0"/>
                    </a:cubicBezTo>
                    <a:cubicBezTo>
                      <a:pt x="243" y="0"/>
                      <a:pt x="225" y="89"/>
                      <a:pt x="225" y="163"/>
                    </a:cubicBezTo>
                    <a:cubicBezTo>
                      <a:pt x="225" y="251"/>
                      <a:pt x="261" y="298"/>
                      <a:pt x="329" y="298"/>
                    </a:cubicBezTo>
                    <a:cubicBezTo>
                      <a:pt x="385" y="298"/>
                      <a:pt x="428" y="255"/>
                      <a:pt x="428" y="199"/>
                    </a:cubicBezTo>
                    <a:cubicBezTo>
                      <a:pt x="428" y="141"/>
                      <a:pt x="386" y="99"/>
                      <a:pt x="329" y="99"/>
                    </a:cubicBezTo>
                    <a:close/>
                    <a:moveTo>
                      <a:pt x="329" y="272"/>
                    </a:moveTo>
                    <a:cubicBezTo>
                      <a:pt x="289" y="272"/>
                      <a:pt x="257" y="240"/>
                      <a:pt x="257" y="199"/>
                    </a:cubicBezTo>
                    <a:cubicBezTo>
                      <a:pt x="257" y="156"/>
                      <a:pt x="288" y="124"/>
                      <a:pt x="329" y="124"/>
                    </a:cubicBezTo>
                    <a:cubicBezTo>
                      <a:pt x="348" y="124"/>
                      <a:pt x="365" y="131"/>
                      <a:pt x="378" y="144"/>
                    </a:cubicBezTo>
                    <a:cubicBezTo>
                      <a:pt x="392" y="158"/>
                      <a:pt x="400" y="178"/>
                      <a:pt x="400" y="199"/>
                    </a:cubicBezTo>
                    <a:cubicBezTo>
                      <a:pt x="400" y="240"/>
                      <a:pt x="369" y="272"/>
                      <a:pt x="329" y="272"/>
                    </a:cubicBezTo>
                    <a:close/>
                    <a:moveTo>
                      <a:pt x="203" y="210"/>
                    </a:moveTo>
                    <a:cubicBezTo>
                      <a:pt x="203" y="263"/>
                      <a:pt x="164" y="297"/>
                      <a:pt x="103" y="297"/>
                    </a:cubicBezTo>
                    <a:cubicBezTo>
                      <a:pt x="70" y="297"/>
                      <a:pt x="43" y="287"/>
                      <a:pt x="25" y="269"/>
                    </a:cubicBezTo>
                    <a:cubicBezTo>
                      <a:pt x="8" y="251"/>
                      <a:pt x="0" y="225"/>
                      <a:pt x="1" y="195"/>
                    </a:cubicBezTo>
                    <a:cubicBezTo>
                      <a:pt x="2" y="189"/>
                      <a:pt x="2" y="189"/>
                      <a:pt x="2" y="189"/>
                    </a:cubicBezTo>
                    <a:cubicBezTo>
                      <a:pt x="29" y="189"/>
                      <a:pt x="29" y="189"/>
                      <a:pt x="29" y="189"/>
                    </a:cubicBezTo>
                    <a:cubicBezTo>
                      <a:pt x="29" y="196"/>
                      <a:pt x="29" y="196"/>
                      <a:pt x="29" y="196"/>
                    </a:cubicBezTo>
                    <a:cubicBezTo>
                      <a:pt x="28" y="218"/>
                      <a:pt x="34" y="238"/>
                      <a:pt x="47" y="251"/>
                    </a:cubicBezTo>
                    <a:cubicBezTo>
                      <a:pt x="60" y="265"/>
                      <a:pt x="80" y="272"/>
                      <a:pt x="103" y="272"/>
                    </a:cubicBezTo>
                    <a:cubicBezTo>
                      <a:pt x="139" y="272"/>
                      <a:pt x="176" y="251"/>
                      <a:pt x="176" y="210"/>
                    </a:cubicBezTo>
                    <a:cubicBezTo>
                      <a:pt x="176" y="193"/>
                      <a:pt x="171" y="180"/>
                      <a:pt x="161" y="170"/>
                    </a:cubicBezTo>
                    <a:cubicBezTo>
                      <a:pt x="148" y="159"/>
                      <a:pt x="128" y="154"/>
                      <a:pt x="103" y="153"/>
                    </a:cubicBezTo>
                    <a:cubicBezTo>
                      <a:pt x="103" y="153"/>
                      <a:pt x="88" y="153"/>
                      <a:pt x="84" y="153"/>
                    </a:cubicBezTo>
                    <a:cubicBezTo>
                      <a:pt x="84" y="147"/>
                      <a:pt x="84" y="133"/>
                      <a:pt x="84" y="126"/>
                    </a:cubicBezTo>
                    <a:cubicBezTo>
                      <a:pt x="91" y="126"/>
                      <a:pt x="98" y="126"/>
                      <a:pt x="103" y="126"/>
                    </a:cubicBezTo>
                    <a:cubicBezTo>
                      <a:pt x="116" y="126"/>
                      <a:pt x="142" y="123"/>
                      <a:pt x="156" y="109"/>
                    </a:cubicBezTo>
                    <a:cubicBezTo>
                      <a:pt x="165" y="101"/>
                      <a:pt x="170" y="90"/>
                      <a:pt x="170" y="75"/>
                    </a:cubicBezTo>
                    <a:cubicBezTo>
                      <a:pt x="170" y="43"/>
                      <a:pt x="136" y="25"/>
                      <a:pt x="103" y="25"/>
                    </a:cubicBezTo>
                    <a:cubicBezTo>
                      <a:pt x="70" y="25"/>
                      <a:pt x="46" y="47"/>
                      <a:pt x="40" y="80"/>
                    </a:cubicBezTo>
                    <a:cubicBezTo>
                      <a:pt x="39" y="85"/>
                      <a:pt x="39" y="85"/>
                      <a:pt x="39" y="85"/>
                    </a:cubicBezTo>
                    <a:cubicBezTo>
                      <a:pt x="12" y="85"/>
                      <a:pt x="12" y="85"/>
                      <a:pt x="12" y="85"/>
                    </a:cubicBezTo>
                    <a:cubicBezTo>
                      <a:pt x="13" y="78"/>
                      <a:pt x="13" y="78"/>
                      <a:pt x="13" y="78"/>
                    </a:cubicBezTo>
                    <a:cubicBezTo>
                      <a:pt x="18" y="30"/>
                      <a:pt x="53" y="0"/>
                      <a:pt x="103" y="0"/>
                    </a:cubicBezTo>
                    <a:cubicBezTo>
                      <a:pt x="134" y="0"/>
                      <a:pt x="161" y="9"/>
                      <a:pt x="178" y="26"/>
                    </a:cubicBezTo>
                    <a:cubicBezTo>
                      <a:pt x="190" y="39"/>
                      <a:pt x="197" y="56"/>
                      <a:pt x="197" y="75"/>
                    </a:cubicBezTo>
                    <a:cubicBezTo>
                      <a:pt x="197" y="104"/>
                      <a:pt x="182" y="128"/>
                      <a:pt x="158" y="139"/>
                    </a:cubicBezTo>
                    <a:cubicBezTo>
                      <a:pt x="186" y="150"/>
                      <a:pt x="203" y="177"/>
                      <a:pt x="203" y="210"/>
                    </a:cubicBezTo>
                    <a:close/>
                  </a:path>
                </a:pathLst>
              </a:custGeom>
              <a:solidFill>
                <a:srgbClr val="848589"/>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Segoe UI" pitchFamily="34" charset="0"/>
                </a:endParaRPr>
              </a:p>
            </p:txBody>
          </p:sp>
          <p:sp>
            <p:nvSpPr>
              <p:cNvPr id="12" name="Freeform 16"/>
              <p:cNvSpPr>
                <a:spLocks noEditPoints="1"/>
              </p:cNvSpPr>
              <p:nvPr/>
            </p:nvSpPr>
            <p:spPr bwMode="auto">
              <a:xfrm>
                <a:off x="1489079" y="604837"/>
                <a:ext cx="3746498" cy="1114425"/>
              </a:xfrm>
              <a:custGeom>
                <a:avLst/>
                <a:gdLst/>
                <a:ahLst/>
                <a:cxnLst>
                  <a:cxn ang="0">
                    <a:pos x="962" y="291"/>
                  </a:cxn>
                  <a:cxn ang="0">
                    <a:pos x="871" y="168"/>
                  </a:cxn>
                  <a:cxn ang="0">
                    <a:pos x="781" y="291"/>
                  </a:cxn>
                  <a:cxn ang="0">
                    <a:pos x="744" y="291"/>
                  </a:cxn>
                  <a:cxn ang="0">
                    <a:pos x="852" y="142"/>
                  </a:cxn>
                  <a:cxn ang="0">
                    <a:pos x="753" y="7"/>
                  </a:cxn>
                  <a:cxn ang="0">
                    <a:pos x="790" y="7"/>
                  </a:cxn>
                  <a:cxn ang="0">
                    <a:pos x="871" y="117"/>
                  </a:cxn>
                  <a:cxn ang="0">
                    <a:pos x="952" y="7"/>
                  </a:cxn>
                  <a:cxn ang="0">
                    <a:pos x="990" y="7"/>
                  </a:cxn>
                  <a:cxn ang="0">
                    <a:pos x="890" y="142"/>
                  </a:cxn>
                  <a:cxn ang="0">
                    <a:pos x="999" y="291"/>
                  </a:cxn>
                  <a:cxn ang="0">
                    <a:pos x="962" y="291"/>
                  </a:cxn>
                  <a:cxn ang="0">
                    <a:pos x="256" y="291"/>
                  </a:cxn>
                  <a:cxn ang="0">
                    <a:pos x="147" y="142"/>
                  </a:cxn>
                  <a:cxn ang="0">
                    <a:pos x="246" y="7"/>
                  </a:cxn>
                  <a:cxn ang="0">
                    <a:pos x="209" y="7"/>
                  </a:cxn>
                  <a:cxn ang="0">
                    <a:pos x="128" y="117"/>
                  </a:cxn>
                  <a:cxn ang="0">
                    <a:pos x="47" y="7"/>
                  </a:cxn>
                  <a:cxn ang="0">
                    <a:pos x="10" y="7"/>
                  </a:cxn>
                  <a:cxn ang="0">
                    <a:pos x="109" y="142"/>
                  </a:cxn>
                  <a:cxn ang="0">
                    <a:pos x="0" y="291"/>
                  </a:cxn>
                  <a:cxn ang="0">
                    <a:pos x="38" y="291"/>
                  </a:cxn>
                  <a:cxn ang="0">
                    <a:pos x="128" y="168"/>
                  </a:cxn>
                  <a:cxn ang="0">
                    <a:pos x="219" y="291"/>
                  </a:cxn>
                  <a:cxn ang="0">
                    <a:pos x="256" y="291"/>
                  </a:cxn>
                  <a:cxn ang="0">
                    <a:pos x="488" y="208"/>
                  </a:cxn>
                  <a:cxn ang="0">
                    <a:pos x="387" y="291"/>
                  </a:cxn>
                  <a:cxn ang="0">
                    <a:pos x="271" y="291"/>
                  </a:cxn>
                  <a:cxn ang="0">
                    <a:pos x="271" y="158"/>
                  </a:cxn>
                  <a:cxn ang="0">
                    <a:pos x="212" y="158"/>
                  </a:cxn>
                  <a:cxn ang="0">
                    <a:pos x="233" y="129"/>
                  </a:cxn>
                  <a:cxn ang="0">
                    <a:pos x="271" y="129"/>
                  </a:cxn>
                  <a:cxn ang="0">
                    <a:pos x="271" y="7"/>
                  </a:cxn>
                  <a:cxn ang="0">
                    <a:pos x="387" y="7"/>
                  </a:cxn>
                  <a:cxn ang="0">
                    <a:pos x="479" y="84"/>
                  </a:cxn>
                  <a:cxn ang="0">
                    <a:pos x="445" y="141"/>
                  </a:cxn>
                  <a:cxn ang="0">
                    <a:pos x="463" y="153"/>
                  </a:cxn>
                  <a:cxn ang="0">
                    <a:pos x="488" y="208"/>
                  </a:cxn>
                  <a:cxn ang="0">
                    <a:pos x="303" y="129"/>
                  </a:cxn>
                  <a:cxn ang="0">
                    <a:pos x="387" y="129"/>
                  </a:cxn>
                  <a:cxn ang="0">
                    <a:pos x="447" y="82"/>
                  </a:cxn>
                  <a:cxn ang="0">
                    <a:pos x="387" y="37"/>
                  </a:cxn>
                  <a:cxn ang="0">
                    <a:pos x="303" y="37"/>
                  </a:cxn>
                  <a:cxn ang="0">
                    <a:pos x="303" y="129"/>
                  </a:cxn>
                  <a:cxn ang="0">
                    <a:pos x="456" y="207"/>
                  </a:cxn>
                  <a:cxn ang="0">
                    <a:pos x="387" y="158"/>
                  </a:cxn>
                  <a:cxn ang="0">
                    <a:pos x="303" y="158"/>
                  </a:cxn>
                  <a:cxn ang="0">
                    <a:pos x="303" y="261"/>
                  </a:cxn>
                  <a:cxn ang="0">
                    <a:pos x="387" y="261"/>
                  </a:cxn>
                  <a:cxn ang="0">
                    <a:pos x="456" y="207"/>
                  </a:cxn>
                  <a:cxn ang="0">
                    <a:pos x="773" y="149"/>
                  </a:cxn>
                  <a:cxn ang="0">
                    <a:pos x="638" y="297"/>
                  </a:cxn>
                  <a:cxn ang="0">
                    <a:pos x="502" y="149"/>
                  </a:cxn>
                  <a:cxn ang="0">
                    <a:pos x="638" y="0"/>
                  </a:cxn>
                  <a:cxn ang="0">
                    <a:pos x="773" y="149"/>
                  </a:cxn>
                  <a:cxn ang="0">
                    <a:pos x="740" y="149"/>
                  </a:cxn>
                  <a:cxn ang="0">
                    <a:pos x="638" y="30"/>
                  </a:cxn>
                  <a:cxn ang="0">
                    <a:pos x="534" y="149"/>
                  </a:cxn>
                  <a:cxn ang="0">
                    <a:pos x="638" y="267"/>
                  </a:cxn>
                  <a:cxn ang="0">
                    <a:pos x="740" y="149"/>
                  </a:cxn>
                </a:cxnLst>
                <a:rect l="0" t="0" r="r" b="b"/>
                <a:pathLst>
                  <a:path w="999" h="297">
                    <a:moveTo>
                      <a:pt x="962" y="291"/>
                    </a:moveTo>
                    <a:cubicBezTo>
                      <a:pt x="871" y="168"/>
                      <a:pt x="871" y="168"/>
                      <a:pt x="871" y="168"/>
                    </a:cubicBezTo>
                    <a:cubicBezTo>
                      <a:pt x="781" y="291"/>
                      <a:pt x="781" y="291"/>
                      <a:pt x="781" y="291"/>
                    </a:cubicBezTo>
                    <a:cubicBezTo>
                      <a:pt x="744" y="291"/>
                      <a:pt x="744" y="291"/>
                      <a:pt x="744" y="291"/>
                    </a:cubicBezTo>
                    <a:cubicBezTo>
                      <a:pt x="852" y="142"/>
                      <a:pt x="852" y="142"/>
                      <a:pt x="852" y="142"/>
                    </a:cubicBezTo>
                    <a:cubicBezTo>
                      <a:pt x="753" y="7"/>
                      <a:pt x="753" y="7"/>
                      <a:pt x="753" y="7"/>
                    </a:cubicBezTo>
                    <a:cubicBezTo>
                      <a:pt x="790" y="7"/>
                      <a:pt x="790" y="7"/>
                      <a:pt x="790" y="7"/>
                    </a:cubicBezTo>
                    <a:cubicBezTo>
                      <a:pt x="871" y="117"/>
                      <a:pt x="871" y="117"/>
                      <a:pt x="871" y="117"/>
                    </a:cubicBezTo>
                    <a:cubicBezTo>
                      <a:pt x="952" y="7"/>
                      <a:pt x="952" y="7"/>
                      <a:pt x="952" y="7"/>
                    </a:cubicBezTo>
                    <a:cubicBezTo>
                      <a:pt x="990" y="7"/>
                      <a:pt x="990" y="7"/>
                      <a:pt x="990" y="7"/>
                    </a:cubicBezTo>
                    <a:cubicBezTo>
                      <a:pt x="890" y="142"/>
                      <a:pt x="890" y="142"/>
                      <a:pt x="890" y="142"/>
                    </a:cubicBezTo>
                    <a:cubicBezTo>
                      <a:pt x="999" y="291"/>
                      <a:pt x="999" y="291"/>
                      <a:pt x="999" y="291"/>
                    </a:cubicBezTo>
                    <a:lnTo>
                      <a:pt x="962" y="291"/>
                    </a:lnTo>
                    <a:close/>
                    <a:moveTo>
                      <a:pt x="256" y="291"/>
                    </a:moveTo>
                    <a:cubicBezTo>
                      <a:pt x="147" y="142"/>
                      <a:pt x="147" y="142"/>
                      <a:pt x="147" y="142"/>
                    </a:cubicBezTo>
                    <a:cubicBezTo>
                      <a:pt x="246" y="7"/>
                      <a:pt x="246" y="7"/>
                      <a:pt x="246" y="7"/>
                    </a:cubicBezTo>
                    <a:cubicBezTo>
                      <a:pt x="209" y="7"/>
                      <a:pt x="209" y="7"/>
                      <a:pt x="209" y="7"/>
                    </a:cubicBezTo>
                    <a:cubicBezTo>
                      <a:pt x="128" y="117"/>
                      <a:pt x="128" y="117"/>
                      <a:pt x="128" y="117"/>
                    </a:cubicBezTo>
                    <a:cubicBezTo>
                      <a:pt x="47" y="7"/>
                      <a:pt x="47" y="7"/>
                      <a:pt x="47" y="7"/>
                    </a:cubicBezTo>
                    <a:cubicBezTo>
                      <a:pt x="10" y="7"/>
                      <a:pt x="10" y="7"/>
                      <a:pt x="10" y="7"/>
                    </a:cubicBezTo>
                    <a:cubicBezTo>
                      <a:pt x="109" y="142"/>
                      <a:pt x="109" y="142"/>
                      <a:pt x="109" y="142"/>
                    </a:cubicBezTo>
                    <a:cubicBezTo>
                      <a:pt x="0" y="291"/>
                      <a:pt x="0" y="291"/>
                      <a:pt x="0" y="291"/>
                    </a:cubicBezTo>
                    <a:cubicBezTo>
                      <a:pt x="38" y="291"/>
                      <a:pt x="38" y="291"/>
                      <a:pt x="38" y="291"/>
                    </a:cubicBezTo>
                    <a:cubicBezTo>
                      <a:pt x="128" y="168"/>
                      <a:pt x="128" y="168"/>
                      <a:pt x="128" y="168"/>
                    </a:cubicBezTo>
                    <a:cubicBezTo>
                      <a:pt x="219" y="291"/>
                      <a:pt x="219" y="291"/>
                      <a:pt x="219" y="291"/>
                    </a:cubicBezTo>
                    <a:lnTo>
                      <a:pt x="256" y="291"/>
                    </a:lnTo>
                    <a:close/>
                    <a:moveTo>
                      <a:pt x="488" y="208"/>
                    </a:moveTo>
                    <a:cubicBezTo>
                      <a:pt x="488" y="259"/>
                      <a:pt x="449" y="291"/>
                      <a:pt x="387" y="291"/>
                    </a:cubicBezTo>
                    <a:cubicBezTo>
                      <a:pt x="271" y="291"/>
                      <a:pt x="271" y="291"/>
                      <a:pt x="271" y="291"/>
                    </a:cubicBezTo>
                    <a:cubicBezTo>
                      <a:pt x="271" y="158"/>
                      <a:pt x="271" y="158"/>
                      <a:pt x="271" y="158"/>
                    </a:cubicBezTo>
                    <a:cubicBezTo>
                      <a:pt x="271" y="158"/>
                      <a:pt x="217" y="158"/>
                      <a:pt x="212" y="158"/>
                    </a:cubicBezTo>
                    <a:cubicBezTo>
                      <a:pt x="217" y="151"/>
                      <a:pt x="228" y="136"/>
                      <a:pt x="233" y="129"/>
                    </a:cubicBezTo>
                    <a:cubicBezTo>
                      <a:pt x="234" y="129"/>
                      <a:pt x="271" y="129"/>
                      <a:pt x="271" y="129"/>
                    </a:cubicBezTo>
                    <a:cubicBezTo>
                      <a:pt x="271" y="7"/>
                      <a:pt x="271" y="7"/>
                      <a:pt x="271" y="7"/>
                    </a:cubicBezTo>
                    <a:cubicBezTo>
                      <a:pt x="387" y="7"/>
                      <a:pt x="387" y="7"/>
                      <a:pt x="387" y="7"/>
                    </a:cubicBezTo>
                    <a:cubicBezTo>
                      <a:pt x="472" y="7"/>
                      <a:pt x="479" y="66"/>
                      <a:pt x="479" y="84"/>
                    </a:cubicBezTo>
                    <a:cubicBezTo>
                      <a:pt x="479" y="109"/>
                      <a:pt x="465" y="130"/>
                      <a:pt x="445" y="141"/>
                    </a:cubicBezTo>
                    <a:cubicBezTo>
                      <a:pt x="451" y="144"/>
                      <a:pt x="457" y="148"/>
                      <a:pt x="463" y="153"/>
                    </a:cubicBezTo>
                    <a:cubicBezTo>
                      <a:pt x="479" y="167"/>
                      <a:pt x="488" y="186"/>
                      <a:pt x="488" y="208"/>
                    </a:cubicBezTo>
                    <a:close/>
                    <a:moveTo>
                      <a:pt x="303" y="129"/>
                    </a:moveTo>
                    <a:cubicBezTo>
                      <a:pt x="316" y="129"/>
                      <a:pt x="387" y="129"/>
                      <a:pt x="387" y="129"/>
                    </a:cubicBezTo>
                    <a:cubicBezTo>
                      <a:pt x="425" y="129"/>
                      <a:pt x="447" y="112"/>
                      <a:pt x="447" y="82"/>
                    </a:cubicBezTo>
                    <a:cubicBezTo>
                      <a:pt x="447" y="42"/>
                      <a:pt x="409" y="37"/>
                      <a:pt x="387" y="37"/>
                    </a:cubicBezTo>
                    <a:cubicBezTo>
                      <a:pt x="387" y="37"/>
                      <a:pt x="316" y="37"/>
                      <a:pt x="303" y="37"/>
                    </a:cubicBezTo>
                    <a:lnTo>
                      <a:pt x="303" y="129"/>
                    </a:lnTo>
                    <a:close/>
                    <a:moveTo>
                      <a:pt x="456" y="207"/>
                    </a:moveTo>
                    <a:cubicBezTo>
                      <a:pt x="456" y="167"/>
                      <a:pt x="418" y="158"/>
                      <a:pt x="387" y="158"/>
                    </a:cubicBezTo>
                    <a:cubicBezTo>
                      <a:pt x="387" y="158"/>
                      <a:pt x="316" y="158"/>
                      <a:pt x="303" y="158"/>
                    </a:cubicBezTo>
                    <a:cubicBezTo>
                      <a:pt x="303" y="261"/>
                      <a:pt x="303" y="261"/>
                      <a:pt x="303" y="261"/>
                    </a:cubicBezTo>
                    <a:cubicBezTo>
                      <a:pt x="316" y="261"/>
                      <a:pt x="387" y="261"/>
                      <a:pt x="387" y="261"/>
                    </a:cubicBezTo>
                    <a:cubicBezTo>
                      <a:pt x="413" y="261"/>
                      <a:pt x="456" y="254"/>
                      <a:pt x="456" y="207"/>
                    </a:cubicBezTo>
                    <a:close/>
                    <a:moveTo>
                      <a:pt x="773" y="149"/>
                    </a:moveTo>
                    <a:cubicBezTo>
                      <a:pt x="773" y="236"/>
                      <a:pt x="717" y="297"/>
                      <a:pt x="638" y="297"/>
                    </a:cubicBezTo>
                    <a:cubicBezTo>
                      <a:pt x="558" y="297"/>
                      <a:pt x="502" y="236"/>
                      <a:pt x="502" y="149"/>
                    </a:cubicBezTo>
                    <a:cubicBezTo>
                      <a:pt x="502" y="61"/>
                      <a:pt x="558" y="0"/>
                      <a:pt x="638" y="0"/>
                    </a:cubicBezTo>
                    <a:cubicBezTo>
                      <a:pt x="717" y="0"/>
                      <a:pt x="773" y="61"/>
                      <a:pt x="773" y="149"/>
                    </a:cubicBezTo>
                    <a:close/>
                    <a:moveTo>
                      <a:pt x="740" y="149"/>
                    </a:moveTo>
                    <a:cubicBezTo>
                      <a:pt x="740" y="79"/>
                      <a:pt x="698" y="30"/>
                      <a:pt x="638" y="30"/>
                    </a:cubicBezTo>
                    <a:cubicBezTo>
                      <a:pt x="577" y="30"/>
                      <a:pt x="534" y="79"/>
                      <a:pt x="534" y="149"/>
                    </a:cubicBezTo>
                    <a:cubicBezTo>
                      <a:pt x="534" y="218"/>
                      <a:pt x="577" y="267"/>
                      <a:pt x="638" y="267"/>
                    </a:cubicBezTo>
                    <a:cubicBezTo>
                      <a:pt x="698" y="267"/>
                      <a:pt x="740" y="218"/>
                      <a:pt x="740" y="149"/>
                    </a:cubicBezTo>
                    <a:close/>
                  </a:path>
                </a:pathLst>
              </a:custGeom>
              <a:solidFill>
                <a:srgbClr val="76B9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Segoe UI" pitchFamily="34" charset="0"/>
                </a:endParaRPr>
              </a:p>
            </p:txBody>
          </p:sp>
          <p:sp>
            <p:nvSpPr>
              <p:cNvPr id="13" name="Freeform 17"/>
              <p:cNvSpPr>
                <a:spLocks noEditPoints="1"/>
              </p:cNvSpPr>
              <p:nvPr/>
            </p:nvSpPr>
            <p:spPr bwMode="auto">
              <a:xfrm>
                <a:off x="915988" y="330199"/>
                <a:ext cx="93663" cy="95250"/>
              </a:xfrm>
              <a:custGeom>
                <a:avLst/>
                <a:gdLst/>
                <a:ahLst/>
                <a:cxnLst>
                  <a:cxn ang="0">
                    <a:pos x="12" y="0"/>
                  </a:cxn>
                  <a:cxn ang="0">
                    <a:pos x="25" y="12"/>
                  </a:cxn>
                  <a:cxn ang="0">
                    <a:pos x="12" y="25"/>
                  </a:cxn>
                  <a:cxn ang="0">
                    <a:pos x="0" y="12"/>
                  </a:cxn>
                  <a:cxn ang="0">
                    <a:pos x="12" y="0"/>
                  </a:cxn>
                  <a:cxn ang="0">
                    <a:pos x="12" y="22"/>
                  </a:cxn>
                  <a:cxn ang="0">
                    <a:pos x="21" y="12"/>
                  </a:cxn>
                  <a:cxn ang="0">
                    <a:pos x="12" y="3"/>
                  </a:cxn>
                  <a:cxn ang="0">
                    <a:pos x="3" y="12"/>
                  </a:cxn>
                  <a:cxn ang="0">
                    <a:pos x="12" y="22"/>
                  </a:cxn>
                  <a:cxn ang="0">
                    <a:pos x="7" y="6"/>
                  </a:cxn>
                  <a:cxn ang="0">
                    <a:pos x="12" y="6"/>
                  </a:cxn>
                  <a:cxn ang="0">
                    <a:pos x="18" y="10"/>
                  </a:cxn>
                  <a:cxn ang="0">
                    <a:pos x="14" y="13"/>
                  </a:cxn>
                  <a:cxn ang="0">
                    <a:pos x="18" y="19"/>
                  </a:cxn>
                  <a:cxn ang="0">
                    <a:pos x="15" y="19"/>
                  </a:cxn>
                  <a:cxn ang="0">
                    <a:pos x="12" y="13"/>
                  </a:cxn>
                  <a:cxn ang="0">
                    <a:pos x="10" y="13"/>
                  </a:cxn>
                  <a:cxn ang="0">
                    <a:pos x="10" y="19"/>
                  </a:cxn>
                  <a:cxn ang="0">
                    <a:pos x="7" y="19"/>
                  </a:cxn>
                  <a:cxn ang="0">
                    <a:pos x="7" y="6"/>
                  </a:cxn>
                  <a:cxn ang="0">
                    <a:pos x="10" y="11"/>
                  </a:cxn>
                  <a:cxn ang="0">
                    <a:pos x="12" y="11"/>
                  </a:cxn>
                  <a:cxn ang="0">
                    <a:pos x="15" y="9"/>
                  </a:cxn>
                  <a:cxn ang="0">
                    <a:pos x="12" y="8"/>
                  </a:cxn>
                  <a:cxn ang="0">
                    <a:pos x="10" y="8"/>
                  </a:cxn>
                  <a:cxn ang="0">
                    <a:pos x="10" y="11"/>
                  </a:cxn>
                </a:cxnLst>
                <a:rect l="0" t="0" r="r" b="b"/>
                <a:pathLst>
                  <a:path w="25" h="25">
                    <a:moveTo>
                      <a:pt x="12" y="0"/>
                    </a:moveTo>
                    <a:cubicBezTo>
                      <a:pt x="19" y="0"/>
                      <a:pt x="25" y="5"/>
                      <a:pt x="25" y="12"/>
                    </a:cubicBezTo>
                    <a:cubicBezTo>
                      <a:pt x="25" y="20"/>
                      <a:pt x="19" y="25"/>
                      <a:pt x="12" y="25"/>
                    </a:cubicBezTo>
                    <a:cubicBezTo>
                      <a:pt x="6" y="25"/>
                      <a:pt x="0" y="20"/>
                      <a:pt x="0" y="12"/>
                    </a:cubicBezTo>
                    <a:cubicBezTo>
                      <a:pt x="0" y="5"/>
                      <a:pt x="6" y="0"/>
                      <a:pt x="12" y="0"/>
                    </a:cubicBezTo>
                    <a:close/>
                    <a:moveTo>
                      <a:pt x="12" y="22"/>
                    </a:moveTo>
                    <a:cubicBezTo>
                      <a:pt x="17" y="22"/>
                      <a:pt x="21" y="18"/>
                      <a:pt x="21" y="12"/>
                    </a:cubicBezTo>
                    <a:cubicBezTo>
                      <a:pt x="21" y="7"/>
                      <a:pt x="17" y="3"/>
                      <a:pt x="12" y="3"/>
                    </a:cubicBezTo>
                    <a:cubicBezTo>
                      <a:pt x="7" y="3"/>
                      <a:pt x="3" y="7"/>
                      <a:pt x="3" y="12"/>
                    </a:cubicBezTo>
                    <a:cubicBezTo>
                      <a:pt x="3" y="18"/>
                      <a:pt x="7" y="22"/>
                      <a:pt x="12" y="22"/>
                    </a:cubicBezTo>
                    <a:close/>
                    <a:moveTo>
                      <a:pt x="7" y="6"/>
                    </a:moveTo>
                    <a:cubicBezTo>
                      <a:pt x="12" y="6"/>
                      <a:pt x="12" y="6"/>
                      <a:pt x="12" y="6"/>
                    </a:cubicBezTo>
                    <a:cubicBezTo>
                      <a:pt x="16" y="6"/>
                      <a:pt x="18" y="7"/>
                      <a:pt x="18" y="10"/>
                    </a:cubicBezTo>
                    <a:cubicBezTo>
                      <a:pt x="18" y="12"/>
                      <a:pt x="16" y="13"/>
                      <a:pt x="14" y="13"/>
                    </a:cubicBezTo>
                    <a:cubicBezTo>
                      <a:pt x="18" y="19"/>
                      <a:pt x="18" y="19"/>
                      <a:pt x="18" y="19"/>
                    </a:cubicBezTo>
                    <a:cubicBezTo>
                      <a:pt x="15" y="19"/>
                      <a:pt x="15" y="19"/>
                      <a:pt x="15" y="19"/>
                    </a:cubicBezTo>
                    <a:cubicBezTo>
                      <a:pt x="12" y="13"/>
                      <a:pt x="12" y="13"/>
                      <a:pt x="12" y="13"/>
                    </a:cubicBezTo>
                    <a:cubicBezTo>
                      <a:pt x="10" y="13"/>
                      <a:pt x="10" y="13"/>
                      <a:pt x="10" y="13"/>
                    </a:cubicBezTo>
                    <a:cubicBezTo>
                      <a:pt x="10" y="19"/>
                      <a:pt x="10" y="19"/>
                      <a:pt x="10" y="19"/>
                    </a:cubicBezTo>
                    <a:cubicBezTo>
                      <a:pt x="7" y="19"/>
                      <a:pt x="7" y="19"/>
                      <a:pt x="7" y="19"/>
                    </a:cubicBezTo>
                    <a:lnTo>
                      <a:pt x="7" y="6"/>
                    </a:lnTo>
                    <a:close/>
                    <a:moveTo>
                      <a:pt x="10" y="11"/>
                    </a:moveTo>
                    <a:cubicBezTo>
                      <a:pt x="12" y="11"/>
                      <a:pt x="12" y="11"/>
                      <a:pt x="12" y="11"/>
                    </a:cubicBezTo>
                    <a:cubicBezTo>
                      <a:pt x="14" y="11"/>
                      <a:pt x="15" y="11"/>
                      <a:pt x="15" y="9"/>
                    </a:cubicBezTo>
                    <a:cubicBezTo>
                      <a:pt x="15" y="8"/>
                      <a:pt x="14" y="8"/>
                      <a:pt x="12" y="8"/>
                    </a:cubicBezTo>
                    <a:cubicBezTo>
                      <a:pt x="10" y="8"/>
                      <a:pt x="10" y="8"/>
                      <a:pt x="10" y="8"/>
                    </a:cubicBezTo>
                    <a:lnTo>
                      <a:pt x="10" y="11"/>
                    </a:lnTo>
                    <a:close/>
                  </a:path>
                </a:pathLst>
              </a:custGeom>
              <a:solidFill>
                <a:srgbClr val="848589"/>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Segoe UI" pitchFamily="34" charset="0"/>
                </a:endParaRPr>
              </a:p>
            </p:txBody>
          </p:sp>
        </p:grpSp>
      </p:grpSp>
      <p:sp>
        <p:nvSpPr>
          <p:cNvPr id="14" name="Slide Number Placeholder 8"/>
          <p:cNvSpPr>
            <a:spLocks noGrp="1"/>
          </p:cNvSpPr>
          <p:nvPr>
            <p:ph type="sldNum" sz="quarter" idx="4"/>
          </p:nvPr>
        </p:nvSpPr>
        <p:spPr>
          <a:xfrm>
            <a:off x="9043375" y="170703"/>
            <a:ext cx="2843212" cy="365125"/>
          </a:xfrm>
          <a:prstGeom prst="rect">
            <a:avLst/>
          </a:prstGeom>
        </p:spPr>
        <p:txBody>
          <a:bodyPr vert="horz" lIns="91440" tIns="45720" rIns="91440" bIns="45720" rtlCol="0" anchor="ctr"/>
          <a:lstStyle>
            <a:lvl1pPr algn="r">
              <a:defRPr sz="1200">
                <a:solidFill>
                  <a:schemeClr val="bg1"/>
                </a:solidFill>
              </a:defRPr>
            </a:lvl1pPr>
          </a:lstStyle>
          <a:p>
            <a:fld id="{8BA5D961-6431-4244-AD9D-FD02EB9B908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519113" y="1447800"/>
            <a:ext cx="5486400" cy="1705768"/>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81725" y="1447800"/>
            <a:ext cx="5486400" cy="1705768"/>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7"/>
          <p:cNvSpPr>
            <a:spLocks noGrp="1"/>
          </p:cNvSpPr>
          <p:nvPr>
            <p:ph type="ftr" sz="quarter" idx="3"/>
          </p:nvPr>
        </p:nvSpPr>
        <p:spPr>
          <a:xfrm>
            <a:off x="4164013"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chemeClr val="bg1"/>
                </a:solidFill>
              </a:rPr>
              <a:t>Microsoft Confidential</a:t>
            </a:r>
          </a:p>
        </p:txBody>
      </p:sp>
      <p:sp>
        <p:nvSpPr>
          <p:cNvPr id="7" name="Slide Number Placeholder 8"/>
          <p:cNvSpPr>
            <a:spLocks noGrp="1"/>
          </p:cNvSpPr>
          <p:nvPr>
            <p:ph type="sldNum" sz="quarter" idx="4"/>
          </p:nvPr>
        </p:nvSpPr>
        <p:spPr>
          <a:xfrm>
            <a:off x="9043375" y="170703"/>
            <a:ext cx="2843212" cy="365125"/>
          </a:xfrm>
          <a:prstGeom prst="rect">
            <a:avLst/>
          </a:prstGeom>
        </p:spPr>
        <p:txBody>
          <a:bodyPr vert="horz" lIns="91440" tIns="45720" rIns="91440" bIns="45720" rtlCol="0" anchor="ctr"/>
          <a:lstStyle>
            <a:lvl1pPr algn="r">
              <a:defRPr sz="1200">
                <a:solidFill>
                  <a:schemeClr val="bg1"/>
                </a:solidFill>
              </a:defRPr>
            </a:lvl1pPr>
          </a:lstStyle>
          <a:p>
            <a:fld id="{8BA5D961-6431-4244-AD9D-FD02EB9B908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7"/>
          <p:cNvSpPr>
            <a:spLocks noGrp="1"/>
          </p:cNvSpPr>
          <p:nvPr>
            <p:ph type="ftr" sz="quarter" idx="10"/>
          </p:nvPr>
        </p:nvSpPr>
        <p:spPr>
          <a:xfrm>
            <a:off x="4164013"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chemeClr val="bg1"/>
                </a:solidFill>
              </a:rPr>
              <a:t>Microsoft Confidential</a:t>
            </a:r>
          </a:p>
        </p:txBody>
      </p:sp>
      <p:sp>
        <p:nvSpPr>
          <p:cNvPr id="9" name="Slide Number Placeholder 8"/>
          <p:cNvSpPr>
            <a:spLocks noGrp="1"/>
          </p:cNvSpPr>
          <p:nvPr>
            <p:ph type="sldNum" sz="quarter" idx="11"/>
          </p:nvPr>
        </p:nvSpPr>
        <p:spPr>
          <a:xfrm>
            <a:off x="9043375" y="170703"/>
            <a:ext cx="2843212" cy="365125"/>
          </a:xfrm>
          <a:prstGeom prst="rect">
            <a:avLst/>
          </a:prstGeom>
        </p:spPr>
        <p:txBody>
          <a:bodyPr vert="horz" lIns="91440" tIns="45720" rIns="91440" bIns="45720" rtlCol="0" anchor="ctr"/>
          <a:lstStyle>
            <a:lvl1pPr algn="r">
              <a:defRPr sz="1200">
                <a:solidFill>
                  <a:schemeClr val="bg1"/>
                </a:solidFill>
              </a:defRPr>
            </a:lvl1pPr>
          </a:lstStyle>
          <a:p>
            <a:fld id="{8BA5D961-6431-4244-AD9D-FD02EB9B908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7"/>
          <p:cNvSpPr>
            <a:spLocks noGrp="1"/>
          </p:cNvSpPr>
          <p:nvPr>
            <p:ph type="ftr" sz="quarter" idx="3"/>
          </p:nvPr>
        </p:nvSpPr>
        <p:spPr>
          <a:xfrm>
            <a:off x="4164013"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chemeClr val="bg1"/>
                </a:solidFill>
              </a:rPr>
              <a:t>Microsoft Confidential</a:t>
            </a:r>
          </a:p>
        </p:txBody>
      </p:sp>
      <p:sp>
        <p:nvSpPr>
          <p:cNvPr id="5" name="Slide Number Placeholder 8"/>
          <p:cNvSpPr>
            <a:spLocks noGrp="1"/>
          </p:cNvSpPr>
          <p:nvPr>
            <p:ph type="sldNum" sz="quarter" idx="4"/>
          </p:nvPr>
        </p:nvSpPr>
        <p:spPr>
          <a:xfrm>
            <a:off x="9043375" y="170703"/>
            <a:ext cx="2843212" cy="365125"/>
          </a:xfrm>
          <a:prstGeom prst="rect">
            <a:avLst/>
          </a:prstGeom>
        </p:spPr>
        <p:txBody>
          <a:bodyPr vert="horz" lIns="91440" tIns="45720" rIns="91440" bIns="45720" rtlCol="0" anchor="ctr"/>
          <a:lstStyle>
            <a:lvl1pPr algn="r">
              <a:defRPr sz="1200">
                <a:solidFill>
                  <a:schemeClr val="bg1"/>
                </a:solidFill>
              </a:defRPr>
            </a:lvl1pPr>
          </a:lstStyle>
          <a:p>
            <a:fld id="{8BA5D961-6431-4244-AD9D-FD02EB9B908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7"/>
          <p:cNvSpPr>
            <a:spLocks noGrp="1"/>
          </p:cNvSpPr>
          <p:nvPr>
            <p:ph type="ftr" sz="quarter" idx="3"/>
          </p:nvPr>
        </p:nvSpPr>
        <p:spPr>
          <a:xfrm>
            <a:off x="4164013"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chemeClr val="bg1"/>
                </a:solidFill>
              </a:rPr>
              <a:t>Microsoft Confidential</a:t>
            </a:r>
          </a:p>
        </p:txBody>
      </p:sp>
      <p:sp>
        <p:nvSpPr>
          <p:cNvPr id="4" name="Slide Number Placeholder 8"/>
          <p:cNvSpPr>
            <a:spLocks noGrp="1"/>
          </p:cNvSpPr>
          <p:nvPr>
            <p:ph type="sldNum" sz="quarter" idx="4"/>
          </p:nvPr>
        </p:nvSpPr>
        <p:spPr>
          <a:xfrm>
            <a:off x="9043375" y="170703"/>
            <a:ext cx="2843212" cy="365125"/>
          </a:xfrm>
          <a:prstGeom prst="rect">
            <a:avLst/>
          </a:prstGeom>
        </p:spPr>
        <p:txBody>
          <a:bodyPr vert="horz" lIns="91440" tIns="45720" rIns="91440" bIns="45720" rtlCol="0" anchor="ctr"/>
          <a:lstStyle>
            <a:lvl1pPr algn="r">
              <a:defRPr sz="1200">
                <a:solidFill>
                  <a:schemeClr val="bg1"/>
                </a:solidFill>
              </a:defRPr>
            </a:lvl1pPr>
          </a:lstStyle>
          <a:p>
            <a:fld id="{8BA5D961-6431-4244-AD9D-FD02EB9B908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email">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a:effectLst/>
        </p:spPr>
        <p:txBody>
          <a:bodyPr vert="horz" wrap="square" lIns="0" tIns="0" rIns="0" bIns="0" rtlCol="0" anchor="t">
            <a:spAutoFit/>
          </a:bodyPr>
          <a:lstStyle/>
          <a:p>
            <a:pPr lvl="0"/>
            <a:r>
              <a:rPr lang="en-US" dirty="0"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2" descr="C:\Users\jphill\AppData\Local\Microsoft\Windows\Temporary Internet Files\Content.Outlook\7ORXCCI3\MSMR_L_rc.pn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23912" y="6100734"/>
            <a:ext cx="1334767" cy="623885"/>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7"/>
          <p:cNvSpPr>
            <a:spLocks noGrp="1"/>
          </p:cNvSpPr>
          <p:nvPr>
            <p:ph type="ftr" sz="quarter" idx="3"/>
          </p:nvPr>
        </p:nvSpPr>
        <p:spPr>
          <a:xfrm>
            <a:off x="4164013"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schemeClr val="bg1"/>
                </a:solidFill>
              </a:rPr>
              <a:t>Microsoft Confidential</a:t>
            </a:r>
          </a:p>
        </p:txBody>
      </p:sp>
      <p:sp>
        <p:nvSpPr>
          <p:cNvPr id="9" name="Slide Number Placeholder 8"/>
          <p:cNvSpPr>
            <a:spLocks noGrp="1"/>
          </p:cNvSpPr>
          <p:nvPr>
            <p:ph type="sldNum" sz="quarter" idx="4"/>
          </p:nvPr>
        </p:nvSpPr>
        <p:spPr>
          <a:xfrm>
            <a:off x="9043375" y="170703"/>
            <a:ext cx="2843212" cy="365125"/>
          </a:xfrm>
          <a:prstGeom prst="rect">
            <a:avLst/>
          </a:prstGeom>
        </p:spPr>
        <p:txBody>
          <a:bodyPr vert="horz" lIns="91440" tIns="45720" rIns="91440" bIns="45720" rtlCol="0" anchor="ctr"/>
          <a:lstStyle>
            <a:lvl1pPr algn="r">
              <a:defRPr sz="1200">
                <a:solidFill>
                  <a:schemeClr val="bg1"/>
                </a:solidFill>
              </a:defRPr>
            </a:lvl1pPr>
          </a:lstStyle>
          <a:p>
            <a:fld id="{8BA5D961-6431-4244-AD9D-FD02EB9B9088}" type="slidenum">
              <a:rPr lang="en-US" smtClean="0"/>
              <a:pPr/>
              <a:t>‹#›</a:t>
            </a:fld>
            <a:endParaRPr lang="en-US"/>
          </a:p>
        </p:txBody>
      </p:sp>
      <p:grpSp>
        <p:nvGrpSpPr>
          <p:cNvPr id="7" name="Group 6"/>
          <p:cNvGrpSpPr>
            <a:grpSpLocks noChangeAspect="1"/>
          </p:cNvGrpSpPr>
          <p:nvPr userDrawn="1"/>
        </p:nvGrpSpPr>
        <p:grpSpPr>
          <a:xfrm>
            <a:off x="10302945" y="6340690"/>
            <a:ext cx="1506923" cy="310291"/>
            <a:chOff x="6473141" y="4331494"/>
            <a:chExt cx="2329005" cy="479566"/>
          </a:xfrm>
        </p:grpSpPr>
        <p:sp>
          <p:nvSpPr>
            <p:cNvPr id="10" name="Freeform 7"/>
            <p:cNvSpPr>
              <a:spLocks/>
            </p:cNvSpPr>
            <p:nvPr userDrawn="1"/>
          </p:nvSpPr>
          <p:spPr bwMode="auto">
            <a:xfrm>
              <a:off x="6473141" y="4331494"/>
              <a:ext cx="489022" cy="479566"/>
            </a:xfrm>
            <a:custGeom>
              <a:avLst/>
              <a:gdLst/>
              <a:ahLst/>
              <a:cxnLst>
                <a:cxn ang="0">
                  <a:pos x="387" y="59"/>
                </a:cxn>
                <a:cxn ang="0">
                  <a:pos x="399" y="61"/>
                </a:cxn>
                <a:cxn ang="0">
                  <a:pos x="464" y="158"/>
                </a:cxn>
                <a:cxn ang="0">
                  <a:pos x="469" y="298"/>
                </a:cxn>
                <a:cxn ang="0">
                  <a:pos x="426" y="383"/>
                </a:cxn>
                <a:cxn ang="0">
                  <a:pos x="414" y="395"/>
                </a:cxn>
                <a:cxn ang="0">
                  <a:pos x="409" y="402"/>
                </a:cxn>
                <a:cxn ang="0">
                  <a:pos x="344" y="448"/>
                </a:cxn>
                <a:cxn ang="0">
                  <a:pos x="241" y="472"/>
                </a:cxn>
                <a:cxn ang="0">
                  <a:pos x="138" y="449"/>
                </a:cxn>
                <a:cxn ang="0">
                  <a:pos x="73" y="402"/>
                </a:cxn>
                <a:cxn ang="0">
                  <a:pos x="68" y="395"/>
                </a:cxn>
                <a:cxn ang="0">
                  <a:pos x="61" y="389"/>
                </a:cxn>
                <a:cxn ang="0">
                  <a:pos x="20" y="320"/>
                </a:cxn>
                <a:cxn ang="0">
                  <a:pos x="10" y="186"/>
                </a:cxn>
                <a:cxn ang="0">
                  <a:pos x="82" y="61"/>
                </a:cxn>
                <a:cxn ang="0">
                  <a:pos x="94" y="59"/>
                </a:cxn>
                <a:cxn ang="0">
                  <a:pos x="106" y="42"/>
                </a:cxn>
                <a:cxn ang="0">
                  <a:pos x="164" y="13"/>
                </a:cxn>
                <a:cxn ang="0">
                  <a:pos x="241" y="0"/>
                </a:cxn>
                <a:cxn ang="0">
                  <a:pos x="307" y="9"/>
                </a:cxn>
                <a:cxn ang="0">
                  <a:pos x="376" y="42"/>
                </a:cxn>
                <a:cxn ang="0">
                  <a:pos x="387" y="59"/>
                </a:cxn>
              </a:cxnLst>
              <a:rect l="0" t="0" r="r" b="b"/>
              <a:pathLst>
                <a:path w="482" h="472">
                  <a:moveTo>
                    <a:pt x="387" y="59"/>
                  </a:moveTo>
                  <a:cubicBezTo>
                    <a:pt x="387" y="59"/>
                    <a:pt x="395" y="57"/>
                    <a:pt x="399" y="61"/>
                  </a:cubicBezTo>
                  <a:cubicBezTo>
                    <a:pt x="409" y="69"/>
                    <a:pt x="446" y="105"/>
                    <a:pt x="464" y="158"/>
                  </a:cubicBezTo>
                  <a:cubicBezTo>
                    <a:pt x="482" y="211"/>
                    <a:pt x="480" y="256"/>
                    <a:pt x="469" y="298"/>
                  </a:cubicBezTo>
                  <a:cubicBezTo>
                    <a:pt x="458" y="340"/>
                    <a:pt x="434" y="373"/>
                    <a:pt x="426" y="383"/>
                  </a:cubicBezTo>
                  <a:cubicBezTo>
                    <a:pt x="420" y="390"/>
                    <a:pt x="418" y="393"/>
                    <a:pt x="414" y="395"/>
                  </a:cubicBezTo>
                  <a:cubicBezTo>
                    <a:pt x="414" y="397"/>
                    <a:pt x="411" y="400"/>
                    <a:pt x="409" y="402"/>
                  </a:cubicBezTo>
                  <a:cubicBezTo>
                    <a:pt x="406" y="405"/>
                    <a:pt x="382" y="430"/>
                    <a:pt x="344" y="448"/>
                  </a:cubicBezTo>
                  <a:cubicBezTo>
                    <a:pt x="306" y="466"/>
                    <a:pt x="274" y="472"/>
                    <a:pt x="241" y="472"/>
                  </a:cubicBezTo>
                  <a:cubicBezTo>
                    <a:pt x="208" y="472"/>
                    <a:pt x="170" y="465"/>
                    <a:pt x="138" y="449"/>
                  </a:cubicBezTo>
                  <a:cubicBezTo>
                    <a:pt x="106" y="432"/>
                    <a:pt x="89" y="418"/>
                    <a:pt x="73" y="402"/>
                  </a:cubicBezTo>
                  <a:cubicBezTo>
                    <a:pt x="70" y="400"/>
                    <a:pt x="68" y="398"/>
                    <a:pt x="68" y="395"/>
                  </a:cubicBezTo>
                  <a:cubicBezTo>
                    <a:pt x="66" y="394"/>
                    <a:pt x="65" y="394"/>
                    <a:pt x="61" y="389"/>
                  </a:cubicBezTo>
                  <a:cubicBezTo>
                    <a:pt x="57" y="385"/>
                    <a:pt x="35" y="360"/>
                    <a:pt x="20" y="320"/>
                  </a:cubicBezTo>
                  <a:cubicBezTo>
                    <a:pt x="5" y="279"/>
                    <a:pt x="0" y="238"/>
                    <a:pt x="10" y="186"/>
                  </a:cubicBezTo>
                  <a:cubicBezTo>
                    <a:pt x="19" y="135"/>
                    <a:pt x="53" y="85"/>
                    <a:pt x="82" y="61"/>
                  </a:cubicBezTo>
                  <a:cubicBezTo>
                    <a:pt x="86" y="57"/>
                    <a:pt x="94" y="59"/>
                    <a:pt x="94" y="59"/>
                  </a:cubicBezTo>
                  <a:cubicBezTo>
                    <a:pt x="94" y="59"/>
                    <a:pt x="96" y="48"/>
                    <a:pt x="106" y="42"/>
                  </a:cubicBezTo>
                  <a:cubicBezTo>
                    <a:pt x="116" y="35"/>
                    <a:pt x="136" y="22"/>
                    <a:pt x="164" y="13"/>
                  </a:cubicBezTo>
                  <a:cubicBezTo>
                    <a:pt x="191" y="3"/>
                    <a:pt x="220" y="0"/>
                    <a:pt x="241" y="0"/>
                  </a:cubicBezTo>
                  <a:cubicBezTo>
                    <a:pt x="262" y="0"/>
                    <a:pt x="289" y="3"/>
                    <a:pt x="307" y="9"/>
                  </a:cubicBezTo>
                  <a:cubicBezTo>
                    <a:pt x="325" y="15"/>
                    <a:pt x="350" y="23"/>
                    <a:pt x="376" y="42"/>
                  </a:cubicBezTo>
                  <a:cubicBezTo>
                    <a:pt x="385" y="48"/>
                    <a:pt x="387" y="59"/>
                    <a:pt x="387" y="59"/>
                  </a:cubicBezTo>
                  <a:close/>
                </a:path>
              </a:pathLst>
            </a:custGeom>
            <a:blipFill>
              <a:blip r:embed="rId17"/>
              <a:stretch>
                <a:fillRect/>
              </a:stretch>
            </a:blip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Segoe UI" pitchFamily="34" charset="0"/>
              </a:endParaRPr>
            </a:p>
          </p:txBody>
        </p:sp>
        <p:grpSp>
          <p:nvGrpSpPr>
            <p:cNvPr id="11" name="Group 20"/>
            <p:cNvGrpSpPr/>
            <p:nvPr/>
          </p:nvGrpSpPr>
          <p:grpSpPr>
            <a:xfrm>
              <a:off x="6886254" y="4348358"/>
              <a:ext cx="1915900" cy="376735"/>
              <a:chOff x="915988" y="330199"/>
              <a:chExt cx="7080251" cy="1392239"/>
            </a:xfrm>
          </p:grpSpPr>
          <p:sp>
            <p:nvSpPr>
              <p:cNvPr id="12" name="Freeform 14"/>
              <p:cNvSpPr>
                <a:spLocks noEditPoints="1"/>
              </p:cNvSpPr>
              <p:nvPr/>
            </p:nvSpPr>
            <p:spPr bwMode="auto">
              <a:xfrm>
                <a:off x="7902576" y="1620838"/>
                <a:ext cx="93663" cy="90489"/>
              </a:xfrm>
              <a:custGeom>
                <a:avLst/>
                <a:gdLst/>
                <a:ahLst/>
                <a:cxnLst>
                  <a:cxn ang="0">
                    <a:pos x="12" y="0"/>
                  </a:cxn>
                  <a:cxn ang="0">
                    <a:pos x="25" y="12"/>
                  </a:cxn>
                  <a:cxn ang="0">
                    <a:pos x="12" y="24"/>
                  </a:cxn>
                  <a:cxn ang="0">
                    <a:pos x="0" y="12"/>
                  </a:cxn>
                  <a:cxn ang="0">
                    <a:pos x="12" y="0"/>
                  </a:cxn>
                  <a:cxn ang="0">
                    <a:pos x="12" y="22"/>
                  </a:cxn>
                  <a:cxn ang="0">
                    <a:pos x="21" y="12"/>
                  </a:cxn>
                  <a:cxn ang="0">
                    <a:pos x="12" y="2"/>
                  </a:cxn>
                  <a:cxn ang="0">
                    <a:pos x="3" y="12"/>
                  </a:cxn>
                  <a:cxn ang="0">
                    <a:pos x="12" y="22"/>
                  </a:cxn>
                  <a:cxn ang="0">
                    <a:pos x="7" y="5"/>
                  </a:cxn>
                  <a:cxn ang="0">
                    <a:pos x="13" y="5"/>
                  </a:cxn>
                  <a:cxn ang="0">
                    <a:pos x="18" y="9"/>
                  </a:cxn>
                  <a:cxn ang="0">
                    <a:pos x="14" y="13"/>
                  </a:cxn>
                  <a:cxn ang="0">
                    <a:pos x="18" y="19"/>
                  </a:cxn>
                  <a:cxn ang="0">
                    <a:pos x="15" y="19"/>
                  </a:cxn>
                  <a:cxn ang="0">
                    <a:pos x="12" y="13"/>
                  </a:cxn>
                  <a:cxn ang="0">
                    <a:pos x="10" y="13"/>
                  </a:cxn>
                  <a:cxn ang="0">
                    <a:pos x="10" y="19"/>
                  </a:cxn>
                  <a:cxn ang="0">
                    <a:pos x="7" y="19"/>
                  </a:cxn>
                  <a:cxn ang="0">
                    <a:pos x="7" y="5"/>
                  </a:cxn>
                  <a:cxn ang="0">
                    <a:pos x="10" y="11"/>
                  </a:cxn>
                  <a:cxn ang="0">
                    <a:pos x="13" y="11"/>
                  </a:cxn>
                  <a:cxn ang="0">
                    <a:pos x="15" y="9"/>
                  </a:cxn>
                  <a:cxn ang="0">
                    <a:pos x="12" y="7"/>
                  </a:cxn>
                  <a:cxn ang="0">
                    <a:pos x="10" y="7"/>
                  </a:cxn>
                  <a:cxn ang="0">
                    <a:pos x="10" y="11"/>
                  </a:cxn>
                </a:cxnLst>
                <a:rect l="0" t="0" r="r" b="b"/>
                <a:pathLst>
                  <a:path w="25" h="24">
                    <a:moveTo>
                      <a:pt x="12" y="0"/>
                    </a:moveTo>
                    <a:cubicBezTo>
                      <a:pt x="19" y="0"/>
                      <a:pt x="25" y="4"/>
                      <a:pt x="25" y="12"/>
                    </a:cubicBezTo>
                    <a:cubicBezTo>
                      <a:pt x="25" y="19"/>
                      <a:pt x="19" y="24"/>
                      <a:pt x="12" y="24"/>
                    </a:cubicBezTo>
                    <a:cubicBezTo>
                      <a:pt x="6" y="24"/>
                      <a:pt x="0" y="19"/>
                      <a:pt x="0" y="12"/>
                    </a:cubicBezTo>
                    <a:cubicBezTo>
                      <a:pt x="0" y="4"/>
                      <a:pt x="6" y="0"/>
                      <a:pt x="12" y="0"/>
                    </a:cubicBezTo>
                    <a:close/>
                    <a:moveTo>
                      <a:pt x="12" y="22"/>
                    </a:moveTo>
                    <a:cubicBezTo>
                      <a:pt x="17" y="22"/>
                      <a:pt x="21" y="17"/>
                      <a:pt x="21" y="12"/>
                    </a:cubicBezTo>
                    <a:cubicBezTo>
                      <a:pt x="21" y="6"/>
                      <a:pt x="17" y="2"/>
                      <a:pt x="12" y="2"/>
                    </a:cubicBezTo>
                    <a:cubicBezTo>
                      <a:pt x="7" y="2"/>
                      <a:pt x="3" y="6"/>
                      <a:pt x="3" y="12"/>
                    </a:cubicBezTo>
                    <a:cubicBezTo>
                      <a:pt x="3" y="17"/>
                      <a:pt x="7" y="22"/>
                      <a:pt x="12" y="22"/>
                    </a:cubicBezTo>
                    <a:close/>
                    <a:moveTo>
                      <a:pt x="7" y="5"/>
                    </a:moveTo>
                    <a:cubicBezTo>
                      <a:pt x="13" y="5"/>
                      <a:pt x="13" y="5"/>
                      <a:pt x="13" y="5"/>
                    </a:cubicBezTo>
                    <a:cubicBezTo>
                      <a:pt x="16" y="5"/>
                      <a:pt x="18" y="6"/>
                      <a:pt x="18" y="9"/>
                    </a:cubicBezTo>
                    <a:cubicBezTo>
                      <a:pt x="18" y="12"/>
                      <a:pt x="16" y="13"/>
                      <a:pt x="14" y="13"/>
                    </a:cubicBezTo>
                    <a:cubicBezTo>
                      <a:pt x="18" y="19"/>
                      <a:pt x="18" y="19"/>
                      <a:pt x="18" y="19"/>
                    </a:cubicBezTo>
                    <a:cubicBezTo>
                      <a:pt x="15" y="19"/>
                      <a:pt x="15" y="19"/>
                      <a:pt x="15" y="19"/>
                    </a:cubicBezTo>
                    <a:cubicBezTo>
                      <a:pt x="12" y="13"/>
                      <a:pt x="12" y="13"/>
                      <a:pt x="12" y="13"/>
                    </a:cubicBezTo>
                    <a:cubicBezTo>
                      <a:pt x="10" y="13"/>
                      <a:pt x="10" y="13"/>
                      <a:pt x="10" y="13"/>
                    </a:cubicBezTo>
                    <a:cubicBezTo>
                      <a:pt x="10" y="19"/>
                      <a:pt x="10" y="19"/>
                      <a:pt x="10" y="19"/>
                    </a:cubicBezTo>
                    <a:cubicBezTo>
                      <a:pt x="7" y="19"/>
                      <a:pt x="7" y="19"/>
                      <a:pt x="7" y="19"/>
                    </a:cubicBezTo>
                    <a:lnTo>
                      <a:pt x="7" y="5"/>
                    </a:lnTo>
                    <a:close/>
                    <a:moveTo>
                      <a:pt x="10" y="11"/>
                    </a:moveTo>
                    <a:cubicBezTo>
                      <a:pt x="13" y="11"/>
                      <a:pt x="13" y="11"/>
                      <a:pt x="13" y="11"/>
                    </a:cubicBezTo>
                    <a:cubicBezTo>
                      <a:pt x="14" y="11"/>
                      <a:pt x="15" y="11"/>
                      <a:pt x="15" y="9"/>
                    </a:cubicBezTo>
                    <a:cubicBezTo>
                      <a:pt x="15" y="7"/>
                      <a:pt x="14" y="7"/>
                      <a:pt x="12" y="7"/>
                    </a:cubicBezTo>
                    <a:cubicBezTo>
                      <a:pt x="10" y="7"/>
                      <a:pt x="10" y="7"/>
                      <a:pt x="10" y="7"/>
                    </a:cubicBezTo>
                    <a:lnTo>
                      <a:pt x="10" y="11"/>
                    </a:lnTo>
                    <a:close/>
                  </a:path>
                </a:pathLst>
              </a:custGeom>
              <a:solidFill>
                <a:srgbClr val="8C8C8C"/>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Segoe UI" pitchFamily="34" charset="0"/>
                </a:endParaRPr>
              </a:p>
            </p:txBody>
          </p:sp>
          <p:sp>
            <p:nvSpPr>
              <p:cNvPr id="13" name="Freeform 15"/>
              <p:cNvSpPr>
                <a:spLocks noEditPoints="1"/>
              </p:cNvSpPr>
              <p:nvPr/>
            </p:nvSpPr>
            <p:spPr bwMode="auto">
              <a:xfrm>
                <a:off x="5483228" y="604837"/>
                <a:ext cx="2486024" cy="1117601"/>
              </a:xfrm>
              <a:custGeom>
                <a:avLst/>
                <a:gdLst/>
                <a:ahLst/>
                <a:cxnLst>
                  <a:cxn ang="0">
                    <a:pos x="557" y="0"/>
                  </a:cxn>
                  <a:cxn ang="0">
                    <a:pos x="451" y="149"/>
                  </a:cxn>
                  <a:cxn ang="0">
                    <a:pos x="557" y="298"/>
                  </a:cxn>
                  <a:cxn ang="0">
                    <a:pos x="642" y="248"/>
                  </a:cxn>
                  <a:cxn ang="0">
                    <a:pos x="663" y="149"/>
                  </a:cxn>
                  <a:cxn ang="0">
                    <a:pos x="557" y="0"/>
                  </a:cxn>
                  <a:cxn ang="0">
                    <a:pos x="557" y="272"/>
                  </a:cxn>
                  <a:cxn ang="0">
                    <a:pos x="509" y="254"/>
                  </a:cxn>
                  <a:cxn ang="0">
                    <a:pos x="478" y="149"/>
                  </a:cxn>
                  <a:cxn ang="0">
                    <a:pos x="557" y="26"/>
                  </a:cxn>
                  <a:cxn ang="0">
                    <a:pos x="635" y="149"/>
                  </a:cxn>
                  <a:cxn ang="0">
                    <a:pos x="557" y="272"/>
                  </a:cxn>
                  <a:cxn ang="0">
                    <a:pos x="329" y="99"/>
                  </a:cxn>
                  <a:cxn ang="0">
                    <a:pos x="253" y="138"/>
                  </a:cxn>
                  <a:cxn ang="0">
                    <a:pos x="332" y="26"/>
                  </a:cxn>
                  <a:cxn ang="0">
                    <a:pos x="395" y="80"/>
                  </a:cxn>
                  <a:cxn ang="0">
                    <a:pos x="396" y="85"/>
                  </a:cxn>
                  <a:cxn ang="0">
                    <a:pos x="423" y="85"/>
                  </a:cxn>
                  <a:cxn ang="0">
                    <a:pos x="423" y="78"/>
                  </a:cxn>
                  <a:cxn ang="0">
                    <a:pos x="332" y="0"/>
                  </a:cxn>
                  <a:cxn ang="0">
                    <a:pos x="225" y="163"/>
                  </a:cxn>
                  <a:cxn ang="0">
                    <a:pos x="329" y="298"/>
                  </a:cxn>
                  <a:cxn ang="0">
                    <a:pos x="428" y="199"/>
                  </a:cxn>
                  <a:cxn ang="0">
                    <a:pos x="329" y="99"/>
                  </a:cxn>
                  <a:cxn ang="0">
                    <a:pos x="329" y="272"/>
                  </a:cxn>
                  <a:cxn ang="0">
                    <a:pos x="257" y="199"/>
                  </a:cxn>
                  <a:cxn ang="0">
                    <a:pos x="329" y="124"/>
                  </a:cxn>
                  <a:cxn ang="0">
                    <a:pos x="378" y="144"/>
                  </a:cxn>
                  <a:cxn ang="0">
                    <a:pos x="400" y="199"/>
                  </a:cxn>
                  <a:cxn ang="0">
                    <a:pos x="329" y="272"/>
                  </a:cxn>
                  <a:cxn ang="0">
                    <a:pos x="203" y="210"/>
                  </a:cxn>
                  <a:cxn ang="0">
                    <a:pos x="103" y="297"/>
                  </a:cxn>
                  <a:cxn ang="0">
                    <a:pos x="25" y="269"/>
                  </a:cxn>
                  <a:cxn ang="0">
                    <a:pos x="1" y="195"/>
                  </a:cxn>
                  <a:cxn ang="0">
                    <a:pos x="2" y="189"/>
                  </a:cxn>
                  <a:cxn ang="0">
                    <a:pos x="29" y="189"/>
                  </a:cxn>
                  <a:cxn ang="0">
                    <a:pos x="29" y="196"/>
                  </a:cxn>
                  <a:cxn ang="0">
                    <a:pos x="47" y="251"/>
                  </a:cxn>
                  <a:cxn ang="0">
                    <a:pos x="103" y="272"/>
                  </a:cxn>
                  <a:cxn ang="0">
                    <a:pos x="176" y="210"/>
                  </a:cxn>
                  <a:cxn ang="0">
                    <a:pos x="161" y="170"/>
                  </a:cxn>
                  <a:cxn ang="0">
                    <a:pos x="103" y="153"/>
                  </a:cxn>
                  <a:cxn ang="0">
                    <a:pos x="84" y="153"/>
                  </a:cxn>
                  <a:cxn ang="0">
                    <a:pos x="84" y="126"/>
                  </a:cxn>
                  <a:cxn ang="0">
                    <a:pos x="103" y="126"/>
                  </a:cxn>
                  <a:cxn ang="0">
                    <a:pos x="156" y="109"/>
                  </a:cxn>
                  <a:cxn ang="0">
                    <a:pos x="170" y="75"/>
                  </a:cxn>
                  <a:cxn ang="0">
                    <a:pos x="103" y="25"/>
                  </a:cxn>
                  <a:cxn ang="0">
                    <a:pos x="40" y="80"/>
                  </a:cxn>
                  <a:cxn ang="0">
                    <a:pos x="39" y="85"/>
                  </a:cxn>
                  <a:cxn ang="0">
                    <a:pos x="12" y="85"/>
                  </a:cxn>
                  <a:cxn ang="0">
                    <a:pos x="13" y="78"/>
                  </a:cxn>
                  <a:cxn ang="0">
                    <a:pos x="103" y="0"/>
                  </a:cxn>
                  <a:cxn ang="0">
                    <a:pos x="178" y="26"/>
                  </a:cxn>
                  <a:cxn ang="0">
                    <a:pos x="197" y="75"/>
                  </a:cxn>
                  <a:cxn ang="0">
                    <a:pos x="158" y="139"/>
                  </a:cxn>
                  <a:cxn ang="0">
                    <a:pos x="203" y="210"/>
                  </a:cxn>
                </a:cxnLst>
                <a:rect l="0" t="0" r="r" b="b"/>
                <a:pathLst>
                  <a:path w="663" h="298">
                    <a:moveTo>
                      <a:pt x="557" y="0"/>
                    </a:moveTo>
                    <a:cubicBezTo>
                      <a:pt x="489" y="0"/>
                      <a:pt x="451" y="55"/>
                      <a:pt x="451" y="149"/>
                    </a:cubicBezTo>
                    <a:cubicBezTo>
                      <a:pt x="451" y="244"/>
                      <a:pt x="489" y="298"/>
                      <a:pt x="557" y="298"/>
                    </a:cubicBezTo>
                    <a:cubicBezTo>
                      <a:pt x="595" y="298"/>
                      <a:pt x="624" y="281"/>
                      <a:pt x="642" y="248"/>
                    </a:cubicBezTo>
                    <a:cubicBezTo>
                      <a:pt x="659" y="217"/>
                      <a:pt x="663" y="177"/>
                      <a:pt x="663" y="149"/>
                    </a:cubicBezTo>
                    <a:cubicBezTo>
                      <a:pt x="663" y="104"/>
                      <a:pt x="652" y="0"/>
                      <a:pt x="557" y="0"/>
                    </a:cubicBezTo>
                    <a:close/>
                    <a:moveTo>
                      <a:pt x="557" y="272"/>
                    </a:moveTo>
                    <a:cubicBezTo>
                      <a:pt x="538" y="272"/>
                      <a:pt x="522" y="266"/>
                      <a:pt x="509" y="254"/>
                    </a:cubicBezTo>
                    <a:cubicBezTo>
                      <a:pt x="482" y="227"/>
                      <a:pt x="478" y="177"/>
                      <a:pt x="478" y="149"/>
                    </a:cubicBezTo>
                    <a:cubicBezTo>
                      <a:pt x="478" y="112"/>
                      <a:pt x="486" y="26"/>
                      <a:pt x="557" y="26"/>
                    </a:cubicBezTo>
                    <a:cubicBezTo>
                      <a:pt x="628" y="26"/>
                      <a:pt x="635" y="112"/>
                      <a:pt x="635" y="149"/>
                    </a:cubicBezTo>
                    <a:cubicBezTo>
                      <a:pt x="635" y="186"/>
                      <a:pt x="628" y="272"/>
                      <a:pt x="557" y="272"/>
                    </a:cubicBezTo>
                    <a:close/>
                    <a:moveTo>
                      <a:pt x="329" y="99"/>
                    </a:moveTo>
                    <a:cubicBezTo>
                      <a:pt x="298" y="99"/>
                      <a:pt x="270" y="114"/>
                      <a:pt x="253" y="138"/>
                    </a:cubicBezTo>
                    <a:cubicBezTo>
                      <a:pt x="257" y="84"/>
                      <a:pt x="274" y="26"/>
                      <a:pt x="332" y="26"/>
                    </a:cubicBezTo>
                    <a:cubicBezTo>
                      <a:pt x="365" y="26"/>
                      <a:pt x="390" y="47"/>
                      <a:pt x="395" y="80"/>
                    </a:cubicBezTo>
                    <a:cubicBezTo>
                      <a:pt x="396" y="85"/>
                      <a:pt x="396" y="85"/>
                      <a:pt x="396" y="85"/>
                    </a:cubicBezTo>
                    <a:cubicBezTo>
                      <a:pt x="423" y="85"/>
                      <a:pt x="423" y="85"/>
                      <a:pt x="423" y="85"/>
                    </a:cubicBezTo>
                    <a:cubicBezTo>
                      <a:pt x="423" y="78"/>
                      <a:pt x="423" y="78"/>
                      <a:pt x="423" y="78"/>
                    </a:cubicBezTo>
                    <a:cubicBezTo>
                      <a:pt x="417" y="30"/>
                      <a:pt x="383" y="0"/>
                      <a:pt x="332" y="0"/>
                    </a:cubicBezTo>
                    <a:cubicBezTo>
                      <a:pt x="243" y="0"/>
                      <a:pt x="225" y="89"/>
                      <a:pt x="225" y="163"/>
                    </a:cubicBezTo>
                    <a:cubicBezTo>
                      <a:pt x="225" y="251"/>
                      <a:pt x="261" y="298"/>
                      <a:pt x="329" y="298"/>
                    </a:cubicBezTo>
                    <a:cubicBezTo>
                      <a:pt x="385" y="298"/>
                      <a:pt x="428" y="255"/>
                      <a:pt x="428" y="199"/>
                    </a:cubicBezTo>
                    <a:cubicBezTo>
                      <a:pt x="428" y="141"/>
                      <a:pt x="386" y="99"/>
                      <a:pt x="329" y="99"/>
                    </a:cubicBezTo>
                    <a:close/>
                    <a:moveTo>
                      <a:pt x="329" y="272"/>
                    </a:moveTo>
                    <a:cubicBezTo>
                      <a:pt x="289" y="272"/>
                      <a:pt x="257" y="240"/>
                      <a:pt x="257" y="199"/>
                    </a:cubicBezTo>
                    <a:cubicBezTo>
                      <a:pt x="257" y="156"/>
                      <a:pt x="288" y="124"/>
                      <a:pt x="329" y="124"/>
                    </a:cubicBezTo>
                    <a:cubicBezTo>
                      <a:pt x="348" y="124"/>
                      <a:pt x="365" y="131"/>
                      <a:pt x="378" y="144"/>
                    </a:cubicBezTo>
                    <a:cubicBezTo>
                      <a:pt x="392" y="158"/>
                      <a:pt x="400" y="178"/>
                      <a:pt x="400" y="199"/>
                    </a:cubicBezTo>
                    <a:cubicBezTo>
                      <a:pt x="400" y="240"/>
                      <a:pt x="369" y="272"/>
                      <a:pt x="329" y="272"/>
                    </a:cubicBezTo>
                    <a:close/>
                    <a:moveTo>
                      <a:pt x="203" y="210"/>
                    </a:moveTo>
                    <a:cubicBezTo>
                      <a:pt x="203" y="263"/>
                      <a:pt x="164" y="297"/>
                      <a:pt x="103" y="297"/>
                    </a:cubicBezTo>
                    <a:cubicBezTo>
                      <a:pt x="70" y="297"/>
                      <a:pt x="43" y="287"/>
                      <a:pt x="25" y="269"/>
                    </a:cubicBezTo>
                    <a:cubicBezTo>
                      <a:pt x="8" y="251"/>
                      <a:pt x="0" y="225"/>
                      <a:pt x="1" y="195"/>
                    </a:cubicBezTo>
                    <a:cubicBezTo>
                      <a:pt x="2" y="189"/>
                      <a:pt x="2" y="189"/>
                      <a:pt x="2" y="189"/>
                    </a:cubicBezTo>
                    <a:cubicBezTo>
                      <a:pt x="29" y="189"/>
                      <a:pt x="29" y="189"/>
                      <a:pt x="29" y="189"/>
                    </a:cubicBezTo>
                    <a:cubicBezTo>
                      <a:pt x="29" y="196"/>
                      <a:pt x="29" y="196"/>
                      <a:pt x="29" y="196"/>
                    </a:cubicBezTo>
                    <a:cubicBezTo>
                      <a:pt x="28" y="218"/>
                      <a:pt x="34" y="238"/>
                      <a:pt x="47" y="251"/>
                    </a:cubicBezTo>
                    <a:cubicBezTo>
                      <a:pt x="60" y="265"/>
                      <a:pt x="80" y="272"/>
                      <a:pt x="103" y="272"/>
                    </a:cubicBezTo>
                    <a:cubicBezTo>
                      <a:pt x="139" y="272"/>
                      <a:pt x="176" y="251"/>
                      <a:pt x="176" y="210"/>
                    </a:cubicBezTo>
                    <a:cubicBezTo>
                      <a:pt x="176" y="193"/>
                      <a:pt x="171" y="180"/>
                      <a:pt x="161" y="170"/>
                    </a:cubicBezTo>
                    <a:cubicBezTo>
                      <a:pt x="148" y="159"/>
                      <a:pt x="128" y="154"/>
                      <a:pt x="103" y="153"/>
                    </a:cubicBezTo>
                    <a:cubicBezTo>
                      <a:pt x="103" y="153"/>
                      <a:pt x="88" y="153"/>
                      <a:pt x="84" y="153"/>
                    </a:cubicBezTo>
                    <a:cubicBezTo>
                      <a:pt x="84" y="147"/>
                      <a:pt x="84" y="133"/>
                      <a:pt x="84" y="126"/>
                    </a:cubicBezTo>
                    <a:cubicBezTo>
                      <a:pt x="91" y="126"/>
                      <a:pt x="98" y="126"/>
                      <a:pt x="103" y="126"/>
                    </a:cubicBezTo>
                    <a:cubicBezTo>
                      <a:pt x="116" y="126"/>
                      <a:pt x="142" y="123"/>
                      <a:pt x="156" y="109"/>
                    </a:cubicBezTo>
                    <a:cubicBezTo>
                      <a:pt x="165" y="101"/>
                      <a:pt x="170" y="90"/>
                      <a:pt x="170" y="75"/>
                    </a:cubicBezTo>
                    <a:cubicBezTo>
                      <a:pt x="170" y="43"/>
                      <a:pt x="136" y="25"/>
                      <a:pt x="103" y="25"/>
                    </a:cubicBezTo>
                    <a:cubicBezTo>
                      <a:pt x="70" y="25"/>
                      <a:pt x="46" y="47"/>
                      <a:pt x="40" y="80"/>
                    </a:cubicBezTo>
                    <a:cubicBezTo>
                      <a:pt x="39" y="85"/>
                      <a:pt x="39" y="85"/>
                      <a:pt x="39" y="85"/>
                    </a:cubicBezTo>
                    <a:cubicBezTo>
                      <a:pt x="12" y="85"/>
                      <a:pt x="12" y="85"/>
                      <a:pt x="12" y="85"/>
                    </a:cubicBezTo>
                    <a:cubicBezTo>
                      <a:pt x="13" y="78"/>
                      <a:pt x="13" y="78"/>
                      <a:pt x="13" y="78"/>
                    </a:cubicBezTo>
                    <a:cubicBezTo>
                      <a:pt x="18" y="30"/>
                      <a:pt x="53" y="0"/>
                      <a:pt x="103" y="0"/>
                    </a:cubicBezTo>
                    <a:cubicBezTo>
                      <a:pt x="134" y="0"/>
                      <a:pt x="161" y="9"/>
                      <a:pt x="178" y="26"/>
                    </a:cubicBezTo>
                    <a:cubicBezTo>
                      <a:pt x="190" y="39"/>
                      <a:pt x="197" y="56"/>
                      <a:pt x="197" y="75"/>
                    </a:cubicBezTo>
                    <a:cubicBezTo>
                      <a:pt x="197" y="104"/>
                      <a:pt x="182" y="128"/>
                      <a:pt x="158" y="139"/>
                    </a:cubicBezTo>
                    <a:cubicBezTo>
                      <a:pt x="186" y="150"/>
                      <a:pt x="203" y="177"/>
                      <a:pt x="203" y="210"/>
                    </a:cubicBezTo>
                    <a:close/>
                  </a:path>
                </a:pathLst>
              </a:custGeom>
              <a:solidFill>
                <a:srgbClr val="848589"/>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Segoe UI" pitchFamily="34" charset="0"/>
                </a:endParaRPr>
              </a:p>
            </p:txBody>
          </p:sp>
          <p:sp>
            <p:nvSpPr>
              <p:cNvPr id="14" name="Freeform 16"/>
              <p:cNvSpPr>
                <a:spLocks noEditPoints="1"/>
              </p:cNvSpPr>
              <p:nvPr/>
            </p:nvSpPr>
            <p:spPr bwMode="auto">
              <a:xfrm>
                <a:off x="1489079" y="604837"/>
                <a:ext cx="3746498" cy="1114425"/>
              </a:xfrm>
              <a:custGeom>
                <a:avLst/>
                <a:gdLst/>
                <a:ahLst/>
                <a:cxnLst>
                  <a:cxn ang="0">
                    <a:pos x="962" y="291"/>
                  </a:cxn>
                  <a:cxn ang="0">
                    <a:pos x="871" y="168"/>
                  </a:cxn>
                  <a:cxn ang="0">
                    <a:pos x="781" y="291"/>
                  </a:cxn>
                  <a:cxn ang="0">
                    <a:pos x="744" y="291"/>
                  </a:cxn>
                  <a:cxn ang="0">
                    <a:pos x="852" y="142"/>
                  </a:cxn>
                  <a:cxn ang="0">
                    <a:pos x="753" y="7"/>
                  </a:cxn>
                  <a:cxn ang="0">
                    <a:pos x="790" y="7"/>
                  </a:cxn>
                  <a:cxn ang="0">
                    <a:pos x="871" y="117"/>
                  </a:cxn>
                  <a:cxn ang="0">
                    <a:pos x="952" y="7"/>
                  </a:cxn>
                  <a:cxn ang="0">
                    <a:pos x="990" y="7"/>
                  </a:cxn>
                  <a:cxn ang="0">
                    <a:pos x="890" y="142"/>
                  </a:cxn>
                  <a:cxn ang="0">
                    <a:pos x="999" y="291"/>
                  </a:cxn>
                  <a:cxn ang="0">
                    <a:pos x="962" y="291"/>
                  </a:cxn>
                  <a:cxn ang="0">
                    <a:pos x="256" y="291"/>
                  </a:cxn>
                  <a:cxn ang="0">
                    <a:pos x="147" y="142"/>
                  </a:cxn>
                  <a:cxn ang="0">
                    <a:pos x="246" y="7"/>
                  </a:cxn>
                  <a:cxn ang="0">
                    <a:pos x="209" y="7"/>
                  </a:cxn>
                  <a:cxn ang="0">
                    <a:pos x="128" y="117"/>
                  </a:cxn>
                  <a:cxn ang="0">
                    <a:pos x="47" y="7"/>
                  </a:cxn>
                  <a:cxn ang="0">
                    <a:pos x="10" y="7"/>
                  </a:cxn>
                  <a:cxn ang="0">
                    <a:pos x="109" y="142"/>
                  </a:cxn>
                  <a:cxn ang="0">
                    <a:pos x="0" y="291"/>
                  </a:cxn>
                  <a:cxn ang="0">
                    <a:pos x="38" y="291"/>
                  </a:cxn>
                  <a:cxn ang="0">
                    <a:pos x="128" y="168"/>
                  </a:cxn>
                  <a:cxn ang="0">
                    <a:pos x="219" y="291"/>
                  </a:cxn>
                  <a:cxn ang="0">
                    <a:pos x="256" y="291"/>
                  </a:cxn>
                  <a:cxn ang="0">
                    <a:pos x="488" y="208"/>
                  </a:cxn>
                  <a:cxn ang="0">
                    <a:pos x="387" y="291"/>
                  </a:cxn>
                  <a:cxn ang="0">
                    <a:pos x="271" y="291"/>
                  </a:cxn>
                  <a:cxn ang="0">
                    <a:pos x="271" y="158"/>
                  </a:cxn>
                  <a:cxn ang="0">
                    <a:pos x="212" y="158"/>
                  </a:cxn>
                  <a:cxn ang="0">
                    <a:pos x="233" y="129"/>
                  </a:cxn>
                  <a:cxn ang="0">
                    <a:pos x="271" y="129"/>
                  </a:cxn>
                  <a:cxn ang="0">
                    <a:pos x="271" y="7"/>
                  </a:cxn>
                  <a:cxn ang="0">
                    <a:pos x="387" y="7"/>
                  </a:cxn>
                  <a:cxn ang="0">
                    <a:pos x="479" y="84"/>
                  </a:cxn>
                  <a:cxn ang="0">
                    <a:pos x="445" y="141"/>
                  </a:cxn>
                  <a:cxn ang="0">
                    <a:pos x="463" y="153"/>
                  </a:cxn>
                  <a:cxn ang="0">
                    <a:pos x="488" y="208"/>
                  </a:cxn>
                  <a:cxn ang="0">
                    <a:pos x="303" y="129"/>
                  </a:cxn>
                  <a:cxn ang="0">
                    <a:pos x="387" y="129"/>
                  </a:cxn>
                  <a:cxn ang="0">
                    <a:pos x="447" y="82"/>
                  </a:cxn>
                  <a:cxn ang="0">
                    <a:pos x="387" y="37"/>
                  </a:cxn>
                  <a:cxn ang="0">
                    <a:pos x="303" y="37"/>
                  </a:cxn>
                  <a:cxn ang="0">
                    <a:pos x="303" y="129"/>
                  </a:cxn>
                  <a:cxn ang="0">
                    <a:pos x="456" y="207"/>
                  </a:cxn>
                  <a:cxn ang="0">
                    <a:pos x="387" y="158"/>
                  </a:cxn>
                  <a:cxn ang="0">
                    <a:pos x="303" y="158"/>
                  </a:cxn>
                  <a:cxn ang="0">
                    <a:pos x="303" y="261"/>
                  </a:cxn>
                  <a:cxn ang="0">
                    <a:pos x="387" y="261"/>
                  </a:cxn>
                  <a:cxn ang="0">
                    <a:pos x="456" y="207"/>
                  </a:cxn>
                  <a:cxn ang="0">
                    <a:pos x="773" y="149"/>
                  </a:cxn>
                  <a:cxn ang="0">
                    <a:pos x="638" y="297"/>
                  </a:cxn>
                  <a:cxn ang="0">
                    <a:pos x="502" y="149"/>
                  </a:cxn>
                  <a:cxn ang="0">
                    <a:pos x="638" y="0"/>
                  </a:cxn>
                  <a:cxn ang="0">
                    <a:pos x="773" y="149"/>
                  </a:cxn>
                  <a:cxn ang="0">
                    <a:pos x="740" y="149"/>
                  </a:cxn>
                  <a:cxn ang="0">
                    <a:pos x="638" y="30"/>
                  </a:cxn>
                  <a:cxn ang="0">
                    <a:pos x="534" y="149"/>
                  </a:cxn>
                  <a:cxn ang="0">
                    <a:pos x="638" y="267"/>
                  </a:cxn>
                  <a:cxn ang="0">
                    <a:pos x="740" y="149"/>
                  </a:cxn>
                </a:cxnLst>
                <a:rect l="0" t="0" r="r" b="b"/>
                <a:pathLst>
                  <a:path w="999" h="297">
                    <a:moveTo>
                      <a:pt x="962" y="291"/>
                    </a:moveTo>
                    <a:cubicBezTo>
                      <a:pt x="871" y="168"/>
                      <a:pt x="871" y="168"/>
                      <a:pt x="871" y="168"/>
                    </a:cubicBezTo>
                    <a:cubicBezTo>
                      <a:pt x="781" y="291"/>
                      <a:pt x="781" y="291"/>
                      <a:pt x="781" y="291"/>
                    </a:cubicBezTo>
                    <a:cubicBezTo>
                      <a:pt x="744" y="291"/>
                      <a:pt x="744" y="291"/>
                      <a:pt x="744" y="291"/>
                    </a:cubicBezTo>
                    <a:cubicBezTo>
                      <a:pt x="852" y="142"/>
                      <a:pt x="852" y="142"/>
                      <a:pt x="852" y="142"/>
                    </a:cubicBezTo>
                    <a:cubicBezTo>
                      <a:pt x="753" y="7"/>
                      <a:pt x="753" y="7"/>
                      <a:pt x="753" y="7"/>
                    </a:cubicBezTo>
                    <a:cubicBezTo>
                      <a:pt x="790" y="7"/>
                      <a:pt x="790" y="7"/>
                      <a:pt x="790" y="7"/>
                    </a:cubicBezTo>
                    <a:cubicBezTo>
                      <a:pt x="871" y="117"/>
                      <a:pt x="871" y="117"/>
                      <a:pt x="871" y="117"/>
                    </a:cubicBezTo>
                    <a:cubicBezTo>
                      <a:pt x="952" y="7"/>
                      <a:pt x="952" y="7"/>
                      <a:pt x="952" y="7"/>
                    </a:cubicBezTo>
                    <a:cubicBezTo>
                      <a:pt x="990" y="7"/>
                      <a:pt x="990" y="7"/>
                      <a:pt x="990" y="7"/>
                    </a:cubicBezTo>
                    <a:cubicBezTo>
                      <a:pt x="890" y="142"/>
                      <a:pt x="890" y="142"/>
                      <a:pt x="890" y="142"/>
                    </a:cubicBezTo>
                    <a:cubicBezTo>
                      <a:pt x="999" y="291"/>
                      <a:pt x="999" y="291"/>
                      <a:pt x="999" y="291"/>
                    </a:cubicBezTo>
                    <a:lnTo>
                      <a:pt x="962" y="291"/>
                    </a:lnTo>
                    <a:close/>
                    <a:moveTo>
                      <a:pt x="256" y="291"/>
                    </a:moveTo>
                    <a:cubicBezTo>
                      <a:pt x="147" y="142"/>
                      <a:pt x="147" y="142"/>
                      <a:pt x="147" y="142"/>
                    </a:cubicBezTo>
                    <a:cubicBezTo>
                      <a:pt x="246" y="7"/>
                      <a:pt x="246" y="7"/>
                      <a:pt x="246" y="7"/>
                    </a:cubicBezTo>
                    <a:cubicBezTo>
                      <a:pt x="209" y="7"/>
                      <a:pt x="209" y="7"/>
                      <a:pt x="209" y="7"/>
                    </a:cubicBezTo>
                    <a:cubicBezTo>
                      <a:pt x="128" y="117"/>
                      <a:pt x="128" y="117"/>
                      <a:pt x="128" y="117"/>
                    </a:cubicBezTo>
                    <a:cubicBezTo>
                      <a:pt x="47" y="7"/>
                      <a:pt x="47" y="7"/>
                      <a:pt x="47" y="7"/>
                    </a:cubicBezTo>
                    <a:cubicBezTo>
                      <a:pt x="10" y="7"/>
                      <a:pt x="10" y="7"/>
                      <a:pt x="10" y="7"/>
                    </a:cubicBezTo>
                    <a:cubicBezTo>
                      <a:pt x="109" y="142"/>
                      <a:pt x="109" y="142"/>
                      <a:pt x="109" y="142"/>
                    </a:cubicBezTo>
                    <a:cubicBezTo>
                      <a:pt x="0" y="291"/>
                      <a:pt x="0" y="291"/>
                      <a:pt x="0" y="291"/>
                    </a:cubicBezTo>
                    <a:cubicBezTo>
                      <a:pt x="38" y="291"/>
                      <a:pt x="38" y="291"/>
                      <a:pt x="38" y="291"/>
                    </a:cubicBezTo>
                    <a:cubicBezTo>
                      <a:pt x="128" y="168"/>
                      <a:pt x="128" y="168"/>
                      <a:pt x="128" y="168"/>
                    </a:cubicBezTo>
                    <a:cubicBezTo>
                      <a:pt x="219" y="291"/>
                      <a:pt x="219" y="291"/>
                      <a:pt x="219" y="291"/>
                    </a:cubicBezTo>
                    <a:lnTo>
                      <a:pt x="256" y="291"/>
                    </a:lnTo>
                    <a:close/>
                    <a:moveTo>
                      <a:pt x="488" y="208"/>
                    </a:moveTo>
                    <a:cubicBezTo>
                      <a:pt x="488" y="259"/>
                      <a:pt x="449" y="291"/>
                      <a:pt x="387" y="291"/>
                    </a:cubicBezTo>
                    <a:cubicBezTo>
                      <a:pt x="271" y="291"/>
                      <a:pt x="271" y="291"/>
                      <a:pt x="271" y="291"/>
                    </a:cubicBezTo>
                    <a:cubicBezTo>
                      <a:pt x="271" y="158"/>
                      <a:pt x="271" y="158"/>
                      <a:pt x="271" y="158"/>
                    </a:cubicBezTo>
                    <a:cubicBezTo>
                      <a:pt x="271" y="158"/>
                      <a:pt x="217" y="158"/>
                      <a:pt x="212" y="158"/>
                    </a:cubicBezTo>
                    <a:cubicBezTo>
                      <a:pt x="217" y="151"/>
                      <a:pt x="228" y="136"/>
                      <a:pt x="233" y="129"/>
                    </a:cubicBezTo>
                    <a:cubicBezTo>
                      <a:pt x="234" y="129"/>
                      <a:pt x="271" y="129"/>
                      <a:pt x="271" y="129"/>
                    </a:cubicBezTo>
                    <a:cubicBezTo>
                      <a:pt x="271" y="7"/>
                      <a:pt x="271" y="7"/>
                      <a:pt x="271" y="7"/>
                    </a:cubicBezTo>
                    <a:cubicBezTo>
                      <a:pt x="387" y="7"/>
                      <a:pt x="387" y="7"/>
                      <a:pt x="387" y="7"/>
                    </a:cubicBezTo>
                    <a:cubicBezTo>
                      <a:pt x="472" y="7"/>
                      <a:pt x="479" y="66"/>
                      <a:pt x="479" y="84"/>
                    </a:cubicBezTo>
                    <a:cubicBezTo>
                      <a:pt x="479" y="109"/>
                      <a:pt x="465" y="130"/>
                      <a:pt x="445" y="141"/>
                    </a:cubicBezTo>
                    <a:cubicBezTo>
                      <a:pt x="451" y="144"/>
                      <a:pt x="457" y="148"/>
                      <a:pt x="463" y="153"/>
                    </a:cubicBezTo>
                    <a:cubicBezTo>
                      <a:pt x="479" y="167"/>
                      <a:pt x="488" y="186"/>
                      <a:pt x="488" y="208"/>
                    </a:cubicBezTo>
                    <a:close/>
                    <a:moveTo>
                      <a:pt x="303" y="129"/>
                    </a:moveTo>
                    <a:cubicBezTo>
                      <a:pt x="316" y="129"/>
                      <a:pt x="387" y="129"/>
                      <a:pt x="387" y="129"/>
                    </a:cubicBezTo>
                    <a:cubicBezTo>
                      <a:pt x="425" y="129"/>
                      <a:pt x="447" y="112"/>
                      <a:pt x="447" y="82"/>
                    </a:cubicBezTo>
                    <a:cubicBezTo>
                      <a:pt x="447" y="42"/>
                      <a:pt x="409" y="37"/>
                      <a:pt x="387" y="37"/>
                    </a:cubicBezTo>
                    <a:cubicBezTo>
                      <a:pt x="387" y="37"/>
                      <a:pt x="316" y="37"/>
                      <a:pt x="303" y="37"/>
                    </a:cubicBezTo>
                    <a:lnTo>
                      <a:pt x="303" y="129"/>
                    </a:lnTo>
                    <a:close/>
                    <a:moveTo>
                      <a:pt x="456" y="207"/>
                    </a:moveTo>
                    <a:cubicBezTo>
                      <a:pt x="456" y="167"/>
                      <a:pt x="418" y="158"/>
                      <a:pt x="387" y="158"/>
                    </a:cubicBezTo>
                    <a:cubicBezTo>
                      <a:pt x="387" y="158"/>
                      <a:pt x="316" y="158"/>
                      <a:pt x="303" y="158"/>
                    </a:cubicBezTo>
                    <a:cubicBezTo>
                      <a:pt x="303" y="261"/>
                      <a:pt x="303" y="261"/>
                      <a:pt x="303" y="261"/>
                    </a:cubicBezTo>
                    <a:cubicBezTo>
                      <a:pt x="316" y="261"/>
                      <a:pt x="387" y="261"/>
                      <a:pt x="387" y="261"/>
                    </a:cubicBezTo>
                    <a:cubicBezTo>
                      <a:pt x="413" y="261"/>
                      <a:pt x="456" y="254"/>
                      <a:pt x="456" y="207"/>
                    </a:cubicBezTo>
                    <a:close/>
                    <a:moveTo>
                      <a:pt x="773" y="149"/>
                    </a:moveTo>
                    <a:cubicBezTo>
                      <a:pt x="773" y="236"/>
                      <a:pt x="717" y="297"/>
                      <a:pt x="638" y="297"/>
                    </a:cubicBezTo>
                    <a:cubicBezTo>
                      <a:pt x="558" y="297"/>
                      <a:pt x="502" y="236"/>
                      <a:pt x="502" y="149"/>
                    </a:cubicBezTo>
                    <a:cubicBezTo>
                      <a:pt x="502" y="61"/>
                      <a:pt x="558" y="0"/>
                      <a:pt x="638" y="0"/>
                    </a:cubicBezTo>
                    <a:cubicBezTo>
                      <a:pt x="717" y="0"/>
                      <a:pt x="773" y="61"/>
                      <a:pt x="773" y="149"/>
                    </a:cubicBezTo>
                    <a:close/>
                    <a:moveTo>
                      <a:pt x="740" y="149"/>
                    </a:moveTo>
                    <a:cubicBezTo>
                      <a:pt x="740" y="79"/>
                      <a:pt x="698" y="30"/>
                      <a:pt x="638" y="30"/>
                    </a:cubicBezTo>
                    <a:cubicBezTo>
                      <a:pt x="577" y="30"/>
                      <a:pt x="534" y="79"/>
                      <a:pt x="534" y="149"/>
                    </a:cubicBezTo>
                    <a:cubicBezTo>
                      <a:pt x="534" y="218"/>
                      <a:pt x="577" y="267"/>
                      <a:pt x="638" y="267"/>
                    </a:cubicBezTo>
                    <a:cubicBezTo>
                      <a:pt x="698" y="267"/>
                      <a:pt x="740" y="218"/>
                      <a:pt x="740" y="149"/>
                    </a:cubicBezTo>
                    <a:close/>
                  </a:path>
                </a:pathLst>
              </a:custGeom>
              <a:solidFill>
                <a:srgbClr val="76B9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Segoe UI" pitchFamily="34" charset="0"/>
                </a:endParaRPr>
              </a:p>
            </p:txBody>
          </p:sp>
          <p:sp>
            <p:nvSpPr>
              <p:cNvPr id="15" name="Freeform 17"/>
              <p:cNvSpPr>
                <a:spLocks noEditPoints="1"/>
              </p:cNvSpPr>
              <p:nvPr/>
            </p:nvSpPr>
            <p:spPr bwMode="auto">
              <a:xfrm>
                <a:off x="915988" y="330199"/>
                <a:ext cx="93663" cy="95250"/>
              </a:xfrm>
              <a:custGeom>
                <a:avLst/>
                <a:gdLst/>
                <a:ahLst/>
                <a:cxnLst>
                  <a:cxn ang="0">
                    <a:pos x="12" y="0"/>
                  </a:cxn>
                  <a:cxn ang="0">
                    <a:pos x="25" y="12"/>
                  </a:cxn>
                  <a:cxn ang="0">
                    <a:pos x="12" y="25"/>
                  </a:cxn>
                  <a:cxn ang="0">
                    <a:pos x="0" y="12"/>
                  </a:cxn>
                  <a:cxn ang="0">
                    <a:pos x="12" y="0"/>
                  </a:cxn>
                  <a:cxn ang="0">
                    <a:pos x="12" y="22"/>
                  </a:cxn>
                  <a:cxn ang="0">
                    <a:pos x="21" y="12"/>
                  </a:cxn>
                  <a:cxn ang="0">
                    <a:pos x="12" y="3"/>
                  </a:cxn>
                  <a:cxn ang="0">
                    <a:pos x="3" y="12"/>
                  </a:cxn>
                  <a:cxn ang="0">
                    <a:pos x="12" y="22"/>
                  </a:cxn>
                  <a:cxn ang="0">
                    <a:pos x="7" y="6"/>
                  </a:cxn>
                  <a:cxn ang="0">
                    <a:pos x="12" y="6"/>
                  </a:cxn>
                  <a:cxn ang="0">
                    <a:pos x="18" y="10"/>
                  </a:cxn>
                  <a:cxn ang="0">
                    <a:pos x="14" y="13"/>
                  </a:cxn>
                  <a:cxn ang="0">
                    <a:pos x="18" y="19"/>
                  </a:cxn>
                  <a:cxn ang="0">
                    <a:pos x="15" y="19"/>
                  </a:cxn>
                  <a:cxn ang="0">
                    <a:pos x="12" y="13"/>
                  </a:cxn>
                  <a:cxn ang="0">
                    <a:pos x="10" y="13"/>
                  </a:cxn>
                  <a:cxn ang="0">
                    <a:pos x="10" y="19"/>
                  </a:cxn>
                  <a:cxn ang="0">
                    <a:pos x="7" y="19"/>
                  </a:cxn>
                  <a:cxn ang="0">
                    <a:pos x="7" y="6"/>
                  </a:cxn>
                  <a:cxn ang="0">
                    <a:pos x="10" y="11"/>
                  </a:cxn>
                  <a:cxn ang="0">
                    <a:pos x="12" y="11"/>
                  </a:cxn>
                  <a:cxn ang="0">
                    <a:pos x="15" y="9"/>
                  </a:cxn>
                  <a:cxn ang="0">
                    <a:pos x="12" y="8"/>
                  </a:cxn>
                  <a:cxn ang="0">
                    <a:pos x="10" y="8"/>
                  </a:cxn>
                  <a:cxn ang="0">
                    <a:pos x="10" y="11"/>
                  </a:cxn>
                </a:cxnLst>
                <a:rect l="0" t="0" r="r" b="b"/>
                <a:pathLst>
                  <a:path w="25" h="25">
                    <a:moveTo>
                      <a:pt x="12" y="0"/>
                    </a:moveTo>
                    <a:cubicBezTo>
                      <a:pt x="19" y="0"/>
                      <a:pt x="25" y="5"/>
                      <a:pt x="25" y="12"/>
                    </a:cubicBezTo>
                    <a:cubicBezTo>
                      <a:pt x="25" y="20"/>
                      <a:pt x="19" y="25"/>
                      <a:pt x="12" y="25"/>
                    </a:cubicBezTo>
                    <a:cubicBezTo>
                      <a:pt x="6" y="25"/>
                      <a:pt x="0" y="20"/>
                      <a:pt x="0" y="12"/>
                    </a:cubicBezTo>
                    <a:cubicBezTo>
                      <a:pt x="0" y="5"/>
                      <a:pt x="6" y="0"/>
                      <a:pt x="12" y="0"/>
                    </a:cubicBezTo>
                    <a:close/>
                    <a:moveTo>
                      <a:pt x="12" y="22"/>
                    </a:moveTo>
                    <a:cubicBezTo>
                      <a:pt x="17" y="22"/>
                      <a:pt x="21" y="18"/>
                      <a:pt x="21" y="12"/>
                    </a:cubicBezTo>
                    <a:cubicBezTo>
                      <a:pt x="21" y="7"/>
                      <a:pt x="17" y="3"/>
                      <a:pt x="12" y="3"/>
                    </a:cubicBezTo>
                    <a:cubicBezTo>
                      <a:pt x="7" y="3"/>
                      <a:pt x="3" y="7"/>
                      <a:pt x="3" y="12"/>
                    </a:cubicBezTo>
                    <a:cubicBezTo>
                      <a:pt x="3" y="18"/>
                      <a:pt x="7" y="22"/>
                      <a:pt x="12" y="22"/>
                    </a:cubicBezTo>
                    <a:close/>
                    <a:moveTo>
                      <a:pt x="7" y="6"/>
                    </a:moveTo>
                    <a:cubicBezTo>
                      <a:pt x="12" y="6"/>
                      <a:pt x="12" y="6"/>
                      <a:pt x="12" y="6"/>
                    </a:cubicBezTo>
                    <a:cubicBezTo>
                      <a:pt x="16" y="6"/>
                      <a:pt x="18" y="7"/>
                      <a:pt x="18" y="10"/>
                    </a:cubicBezTo>
                    <a:cubicBezTo>
                      <a:pt x="18" y="12"/>
                      <a:pt x="16" y="13"/>
                      <a:pt x="14" y="13"/>
                    </a:cubicBezTo>
                    <a:cubicBezTo>
                      <a:pt x="18" y="19"/>
                      <a:pt x="18" y="19"/>
                      <a:pt x="18" y="19"/>
                    </a:cubicBezTo>
                    <a:cubicBezTo>
                      <a:pt x="15" y="19"/>
                      <a:pt x="15" y="19"/>
                      <a:pt x="15" y="19"/>
                    </a:cubicBezTo>
                    <a:cubicBezTo>
                      <a:pt x="12" y="13"/>
                      <a:pt x="12" y="13"/>
                      <a:pt x="12" y="13"/>
                    </a:cubicBezTo>
                    <a:cubicBezTo>
                      <a:pt x="10" y="13"/>
                      <a:pt x="10" y="13"/>
                      <a:pt x="10" y="13"/>
                    </a:cubicBezTo>
                    <a:cubicBezTo>
                      <a:pt x="10" y="19"/>
                      <a:pt x="10" y="19"/>
                      <a:pt x="10" y="19"/>
                    </a:cubicBezTo>
                    <a:cubicBezTo>
                      <a:pt x="7" y="19"/>
                      <a:pt x="7" y="19"/>
                      <a:pt x="7" y="19"/>
                    </a:cubicBezTo>
                    <a:lnTo>
                      <a:pt x="7" y="6"/>
                    </a:lnTo>
                    <a:close/>
                    <a:moveTo>
                      <a:pt x="10" y="11"/>
                    </a:moveTo>
                    <a:cubicBezTo>
                      <a:pt x="12" y="11"/>
                      <a:pt x="12" y="11"/>
                      <a:pt x="12" y="11"/>
                    </a:cubicBezTo>
                    <a:cubicBezTo>
                      <a:pt x="14" y="11"/>
                      <a:pt x="15" y="11"/>
                      <a:pt x="15" y="9"/>
                    </a:cubicBezTo>
                    <a:cubicBezTo>
                      <a:pt x="15" y="8"/>
                      <a:pt x="14" y="8"/>
                      <a:pt x="12" y="8"/>
                    </a:cubicBezTo>
                    <a:cubicBezTo>
                      <a:pt x="10" y="8"/>
                      <a:pt x="10" y="8"/>
                      <a:pt x="10" y="8"/>
                    </a:cubicBezTo>
                    <a:lnTo>
                      <a:pt x="10" y="11"/>
                    </a:lnTo>
                    <a:close/>
                  </a:path>
                </a:pathLst>
              </a:custGeom>
              <a:solidFill>
                <a:srgbClr val="848589"/>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Segoe UI" pitchFamily="34" charset="0"/>
                </a:endParaRPr>
              </a:p>
            </p:txBody>
          </p:sp>
        </p:grpSp>
      </p:grpSp>
    </p:spTree>
  </p:cSld>
  <p:clrMap bg1="lt1" tx1="dk1" bg2="lt2" tx2="dk2" accent1="accent1" accent2="accent2" accent3="accent3" accent4="accent4" accent5="accent5" accent6="accent6" hlink="hlink" folHlink="folHlink"/>
  <p:sldLayoutIdLst>
    <p:sldLayoutId id="2147483694" r:id="rId1"/>
    <p:sldLayoutId id="2147483726"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22" r:id="rId13"/>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defTabSz="914363" rtl="0" eaLnBrk="1" latinLnBrk="0" hangingPunct="1">
        <a:lnSpc>
          <a:spcPct val="90000"/>
        </a:lnSpc>
        <a:spcBef>
          <a:spcPct val="0"/>
        </a:spcBef>
        <a:buNone/>
        <a:defRPr lang="en-US" sz="4400" b="0" kern="1200" cap="all" spc="-150" baseline="0" dirty="0">
          <a:ln w="3175">
            <a:noFill/>
          </a:ln>
          <a:gradFill>
            <a:gsLst>
              <a:gs pos="0">
                <a:srgbClr val="FFFFFF"/>
              </a:gs>
              <a:gs pos="86000">
                <a:srgbClr val="FFFFFF"/>
              </a:gs>
            </a:gsLst>
            <a:lin ang="5400000" scaled="0"/>
          </a:gradFill>
          <a:effectLst/>
          <a:latin typeface="Segoe Light" pitchFamily="34" charset="0"/>
          <a:ea typeface="+mn-ea"/>
          <a:cs typeface="+mn-cs"/>
        </a:defRPr>
      </a:lvl1pPr>
    </p:titleStyle>
    <p:bodyStyle>
      <a:lvl1pPr marL="460375" indent="-460375" algn="l" defTabSz="914363" rtl="0" eaLnBrk="1" latinLnBrk="0" hangingPunct="1">
        <a:lnSpc>
          <a:spcPct val="90000"/>
        </a:lnSpc>
        <a:spcBef>
          <a:spcPct val="20000"/>
        </a:spcBef>
        <a:buFontTx/>
        <a:buBlip>
          <a:blip r:embed="rId18"/>
        </a:buBlip>
        <a:defRPr sz="3200" kern="1200">
          <a:gradFill>
            <a:gsLst>
              <a:gs pos="0">
                <a:srgbClr val="FFFFFF"/>
              </a:gs>
              <a:gs pos="86000">
                <a:srgbClr val="FFFFFF"/>
              </a:gs>
            </a:gsLst>
            <a:lin ang="5400000" scaled="0"/>
          </a:gradFill>
          <a:latin typeface="+mn-lt"/>
          <a:ea typeface="+mn-ea"/>
          <a:cs typeface="+mn-cs"/>
        </a:defRPr>
      </a:lvl1pPr>
      <a:lvl2pPr marL="855663" indent="-395288" algn="l" defTabSz="914363" rtl="0" eaLnBrk="1" latinLnBrk="0" hangingPunct="1">
        <a:lnSpc>
          <a:spcPct val="90000"/>
        </a:lnSpc>
        <a:spcBef>
          <a:spcPct val="20000"/>
        </a:spcBef>
        <a:buFontTx/>
        <a:buBlip>
          <a:blip r:embed="rId19"/>
        </a:buBlip>
        <a:defRPr sz="2800" kern="1200">
          <a:gradFill>
            <a:gsLst>
              <a:gs pos="0">
                <a:srgbClr val="FFFFFF"/>
              </a:gs>
              <a:gs pos="86000">
                <a:srgbClr val="FFFFFF"/>
              </a:gs>
            </a:gsLst>
            <a:lin ang="5400000" scaled="0"/>
          </a:gradFill>
          <a:latin typeface="+mn-lt"/>
          <a:ea typeface="+mn-ea"/>
          <a:cs typeface="+mn-cs"/>
        </a:defRPr>
      </a:lvl2pPr>
      <a:lvl3pPr marL="1258888" indent="-403225" algn="l" defTabSz="914363" rtl="0" eaLnBrk="1" latinLnBrk="0" hangingPunct="1">
        <a:lnSpc>
          <a:spcPct val="90000"/>
        </a:lnSpc>
        <a:spcBef>
          <a:spcPct val="20000"/>
        </a:spcBef>
        <a:buFontTx/>
        <a:buBlip>
          <a:blip r:embed="rId19"/>
        </a:buBlip>
        <a:defRPr sz="2400" kern="1200">
          <a:gradFill>
            <a:gsLst>
              <a:gs pos="0">
                <a:srgbClr val="FFFFFF"/>
              </a:gs>
              <a:gs pos="86000">
                <a:srgbClr val="FFFFFF"/>
              </a:gs>
            </a:gsLst>
            <a:lin ang="5400000" scaled="0"/>
          </a:gradFill>
          <a:latin typeface="+mn-lt"/>
          <a:ea typeface="+mn-ea"/>
          <a:cs typeface="+mn-cs"/>
        </a:defRPr>
      </a:lvl3pPr>
      <a:lvl4pPr marL="1604963" indent="-346075" algn="l" defTabSz="914363" rtl="0" eaLnBrk="1" latinLnBrk="0" hangingPunct="1">
        <a:lnSpc>
          <a:spcPct val="90000"/>
        </a:lnSpc>
        <a:spcBef>
          <a:spcPct val="20000"/>
        </a:spcBef>
        <a:buFontTx/>
        <a:buBlip>
          <a:blip r:embed="rId19"/>
        </a:buBlip>
        <a:defRPr sz="2000" kern="1200">
          <a:gradFill>
            <a:gsLst>
              <a:gs pos="0">
                <a:srgbClr val="FFFFFF"/>
              </a:gs>
              <a:gs pos="86000">
                <a:srgbClr val="FFFFFF"/>
              </a:gs>
            </a:gsLst>
            <a:lin ang="5400000" scaled="0"/>
          </a:gradFill>
          <a:latin typeface="+mn-lt"/>
          <a:ea typeface="+mn-ea"/>
          <a:cs typeface="+mn-cs"/>
        </a:defRPr>
      </a:lvl4pPr>
      <a:lvl5pPr marL="1941513" indent="-336550" algn="l" defTabSz="914363" rtl="0" eaLnBrk="1" latinLnBrk="0" hangingPunct="1">
        <a:lnSpc>
          <a:spcPct val="90000"/>
        </a:lnSpc>
        <a:spcBef>
          <a:spcPct val="20000"/>
        </a:spcBef>
        <a:buFontTx/>
        <a:buBlip>
          <a:blip r:embed="rId19"/>
        </a:buBlip>
        <a:defRPr sz="2000" kern="1200">
          <a:gradFill>
            <a:gsLst>
              <a:gs pos="0">
                <a:srgbClr val="FFFFFF"/>
              </a:gs>
              <a:gs pos="86000">
                <a:srgbClr val="FFFFFF"/>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19.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2644342"/>
            <a:ext cx="12188825" cy="2608262"/>
          </a:xfrm>
          <a:prstGeom prst="rect">
            <a:avLst/>
          </a:prstGeom>
          <a:gradFill flip="none" rotWithShape="1">
            <a:gsLst>
              <a:gs pos="0">
                <a:schemeClr val="bg1">
                  <a:shade val="30000"/>
                  <a:satMod val="115000"/>
                  <a:alpha val="0"/>
                </a:schemeClr>
              </a:gs>
              <a:gs pos="50000">
                <a:schemeClr val="bg1">
                  <a:shade val="67500"/>
                  <a:satMod val="115000"/>
                  <a:alpha val="23000"/>
                </a:schemeClr>
              </a:gs>
              <a:gs pos="100000">
                <a:schemeClr val="bg1">
                  <a:shade val="100000"/>
                  <a:satMod val="115000"/>
                  <a:alpha val="20000"/>
                </a:schemeClr>
              </a:gs>
            </a:gsLst>
            <a:lin ang="16200000" scaled="0"/>
            <a:tileRect/>
          </a:gra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1" y="10552"/>
            <a:ext cx="9566997" cy="4608973"/>
          </a:xfrm>
          <a:prstGeom prst="rect">
            <a:avLst/>
          </a:prstGeom>
          <a:noFill/>
          <a:ln>
            <a:noFill/>
          </a:ln>
        </p:spPr>
      </p:pic>
      <p:sp>
        <p:nvSpPr>
          <p:cNvPr id="19" name="Rectangle 18"/>
          <p:cNvSpPr/>
          <p:nvPr/>
        </p:nvSpPr>
        <p:spPr bwMode="auto">
          <a:xfrm rot="16200000">
            <a:off x="4863880" y="-928842"/>
            <a:ext cx="1970759" cy="11698518"/>
          </a:xfrm>
          <a:prstGeom prst="rect">
            <a:avLst/>
          </a:prstGeom>
          <a:gradFill>
            <a:gsLst>
              <a:gs pos="0">
                <a:srgbClr val="00101A">
                  <a:alpha val="78000"/>
                </a:srgbClr>
              </a:gs>
              <a:gs pos="50000">
                <a:srgbClr val="00101A">
                  <a:alpha val="33000"/>
                </a:srgbClr>
              </a:gs>
              <a:gs pos="100000">
                <a:srgbClr val="4C3A00">
                  <a:alpha val="0"/>
                </a:srgbClr>
              </a:gs>
            </a:gsLst>
            <a:lin ang="0" scaled="1"/>
          </a:gra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1" name="Title 1"/>
          <p:cNvSpPr txBox="1">
            <a:spLocks/>
          </p:cNvSpPr>
          <p:nvPr/>
        </p:nvSpPr>
        <p:spPr>
          <a:xfrm>
            <a:off x="1056242" y="2998575"/>
            <a:ext cx="10242549" cy="1107996"/>
          </a:xfrm>
          <a:prstGeom prst="rect">
            <a:avLst/>
          </a:prstGeom>
          <a:effectLst/>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all" spc="-150" baseline="0" dirty="0">
                <a:ln w="3175">
                  <a:noFill/>
                </a:ln>
                <a:gradFill>
                  <a:gsLst>
                    <a:gs pos="0">
                      <a:srgbClr val="FFFFFF"/>
                    </a:gs>
                    <a:gs pos="86000">
                      <a:srgbClr val="FFFFFF"/>
                    </a:gs>
                  </a:gsLst>
                  <a:lin ang="5400000" scaled="0"/>
                </a:gradFill>
                <a:effectLst/>
                <a:latin typeface="Segoe Light" pitchFamily="34" charset="0"/>
                <a:ea typeface="+mn-ea"/>
                <a:cs typeface="+mn-cs"/>
              </a:defRPr>
            </a:lvl1pPr>
          </a:lstStyle>
          <a:p>
            <a:pPr algn="r"/>
            <a:r>
              <a:rPr lang="en-US" sz="4000" dirty="0" smtClean="0">
                <a:solidFill>
                  <a:schemeClr val="bg2"/>
                </a:solidFill>
              </a:rPr>
              <a:t>New </a:t>
            </a:r>
            <a:r>
              <a:rPr lang="en-US" sz="4000" dirty="0">
                <a:solidFill>
                  <a:schemeClr val="bg2"/>
                </a:solidFill>
              </a:rPr>
              <a:t>TV - </a:t>
            </a:r>
            <a:r>
              <a:rPr lang="en-US" sz="4000" dirty="0" err="1">
                <a:solidFill>
                  <a:schemeClr val="bg2"/>
                </a:solidFill>
              </a:rPr>
              <a:t>Fernsehlandschaften</a:t>
            </a:r>
            <a:r>
              <a:rPr lang="en-US" sz="4000" dirty="0">
                <a:solidFill>
                  <a:schemeClr val="bg2"/>
                </a:solidFill>
              </a:rPr>
              <a:t> </a:t>
            </a:r>
            <a:r>
              <a:rPr lang="en-US" sz="4000" dirty="0" smtClean="0">
                <a:solidFill>
                  <a:schemeClr val="bg2"/>
                </a:solidFill>
              </a:rPr>
              <a:t>2015</a:t>
            </a:r>
          </a:p>
          <a:p>
            <a:pPr algn="r"/>
            <a:r>
              <a:rPr lang="en-US" sz="4000" dirty="0" smtClean="0">
                <a:solidFill>
                  <a:schemeClr val="bg2"/>
                </a:solidFill>
              </a:rPr>
              <a:t>FORUM </a:t>
            </a:r>
            <a:r>
              <a:rPr lang="en-US" sz="4000" dirty="0">
                <a:solidFill>
                  <a:schemeClr val="bg2"/>
                </a:solidFill>
              </a:rPr>
              <a:t>1: NUTZUNGSVERHALTEN</a:t>
            </a:r>
            <a:endParaRPr lang="en-US" sz="4000" dirty="0" smtClean="0">
              <a:solidFill>
                <a:schemeClr val="bg2"/>
              </a:solidFill>
            </a:endParaRPr>
          </a:p>
        </p:txBody>
      </p:sp>
      <p:sp>
        <p:nvSpPr>
          <p:cNvPr id="32" name="Subtitle 2"/>
          <p:cNvSpPr txBox="1">
            <a:spLocks/>
          </p:cNvSpPr>
          <p:nvPr/>
        </p:nvSpPr>
        <p:spPr>
          <a:xfrm>
            <a:off x="1056242" y="4369587"/>
            <a:ext cx="10242550" cy="1966819"/>
          </a:xfrm>
          <a:prstGeom prst="rect">
            <a:avLst/>
          </a:prstGeom>
        </p:spPr>
        <p:txBody>
          <a:bodyPr/>
          <a:lstStyle>
            <a:lvl1pPr marL="460375" indent="-460375" algn="l" defTabSz="914363" rtl="0" eaLnBrk="1" latinLnBrk="0" hangingPunct="1">
              <a:lnSpc>
                <a:spcPct val="90000"/>
              </a:lnSpc>
              <a:spcBef>
                <a:spcPct val="20000"/>
              </a:spcBef>
              <a:buFontTx/>
              <a:buBlip>
                <a:blip r:embed="rId4"/>
              </a:buBlip>
              <a:defRPr sz="3200" kern="1200">
                <a:gradFill>
                  <a:gsLst>
                    <a:gs pos="0">
                      <a:srgbClr val="FFFFFF"/>
                    </a:gs>
                    <a:gs pos="86000">
                      <a:srgbClr val="FFFFFF"/>
                    </a:gs>
                  </a:gsLst>
                  <a:lin ang="5400000" scaled="0"/>
                </a:gradFill>
                <a:latin typeface="+mn-lt"/>
                <a:ea typeface="+mn-ea"/>
                <a:cs typeface="+mn-cs"/>
              </a:defRPr>
            </a:lvl1pPr>
            <a:lvl2pPr marL="855663" indent="-395288" algn="l" defTabSz="914363" rtl="0" eaLnBrk="1" latinLnBrk="0" hangingPunct="1">
              <a:lnSpc>
                <a:spcPct val="90000"/>
              </a:lnSpc>
              <a:spcBef>
                <a:spcPct val="20000"/>
              </a:spcBef>
              <a:buFontTx/>
              <a:buBlip>
                <a:blip r:embed="rId5"/>
              </a:buBlip>
              <a:defRPr sz="2800" kern="1200">
                <a:gradFill>
                  <a:gsLst>
                    <a:gs pos="0">
                      <a:srgbClr val="FFFFFF"/>
                    </a:gs>
                    <a:gs pos="86000">
                      <a:srgbClr val="FFFFFF"/>
                    </a:gs>
                  </a:gsLst>
                  <a:lin ang="5400000" scaled="0"/>
                </a:gradFill>
                <a:latin typeface="+mn-lt"/>
                <a:ea typeface="+mn-ea"/>
                <a:cs typeface="+mn-cs"/>
              </a:defRPr>
            </a:lvl2pPr>
            <a:lvl3pPr marL="1258888" indent="-403225" algn="l" defTabSz="914363" rtl="0" eaLnBrk="1" latinLnBrk="0" hangingPunct="1">
              <a:lnSpc>
                <a:spcPct val="90000"/>
              </a:lnSpc>
              <a:spcBef>
                <a:spcPct val="20000"/>
              </a:spcBef>
              <a:buFontTx/>
              <a:buBlip>
                <a:blip r:embed="rId5"/>
              </a:buBlip>
              <a:defRPr sz="2400" kern="1200">
                <a:gradFill>
                  <a:gsLst>
                    <a:gs pos="0">
                      <a:srgbClr val="FFFFFF"/>
                    </a:gs>
                    <a:gs pos="86000">
                      <a:srgbClr val="FFFFFF"/>
                    </a:gs>
                  </a:gsLst>
                  <a:lin ang="5400000" scaled="0"/>
                </a:gradFill>
                <a:latin typeface="+mn-lt"/>
                <a:ea typeface="+mn-ea"/>
                <a:cs typeface="+mn-cs"/>
              </a:defRPr>
            </a:lvl3pPr>
            <a:lvl4pPr marL="1604963" indent="-346075" algn="l" defTabSz="914363" rtl="0" eaLnBrk="1" latinLnBrk="0" hangingPunct="1">
              <a:lnSpc>
                <a:spcPct val="90000"/>
              </a:lnSpc>
              <a:spcBef>
                <a:spcPct val="20000"/>
              </a:spcBef>
              <a:buFontTx/>
              <a:buBlip>
                <a:blip r:embed="rId5"/>
              </a:buBlip>
              <a:defRPr sz="2000" kern="1200">
                <a:gradFill>
                  <a:gsLst>
                    <a:gs pos="0">
                      <a:srgbClr val="FFFFFF"/>
                    </a:gs>
                    <a:gs pos="86000">
                      <a:srgbClr val="FFFFFF"/>
                    </a:gs>
                  </a:gsLst>
                  <a:lin ang="5400000" scaled="0"/>
                </a:gradFill>
                <a:latin typeface="+mn-lt"/>
                <a:ea typeface="+mn-ea"/>
                <a:cs typeface="+mn-cs"/>
              </a:defRPr>
            </a:lvl4pPr>
            <a:lvl5pPr marL="1941513" indent="-336550" algn="l" defTabSz="914363" rtl="0" eaLnBrk="1" latinLnBrk="0" hangingPunct="1">
              <a:lnSpc>
                <a:spcPct val="90000"/>
              </a:lnSpc>
              <a:spcBef>
                <a:spcPct val="20000"/>
              </a:spcBef>
              <a:buFontTx/>
              <a:buBlip>
                <a:blip r:embed="rId5"/>
              </a:buBlip>
              <a:defRPr sz="2000" kern="1200">
                <a:gradFill>
                  <a:gsLst>
                    <a:gs pos="0">
                      <a:srgbClr val="FFFFFF"/>
                    </a:gs>
                    <a:gs pos="86000">
                      <a:srgbClr val="FFFFFF"/>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2400" dirty="0"/>
              <a:t>Andreas Mueller-Schubert</a:t>
            </a:r>
          </a:p>
          <a:p>
            <a:pPr marL="0" indent="0" algn="r">
              <a:buNone/>
            </a:pPr>
            <a:r>
              <a:rPr lang="en-US" sz="2400" dirty="0" smtClean="0"/>
              <a:t>GM, Interactive Entertainment Business</a:t>
            </a:r>
          </a:p>
          <a:p>
            <a:pPr marL="0" indent="0" algn="r">
              <a:buNone/>
            </a:pPr>
            <a:r>
              <a:rPr lang="en-US" sz="2400" dirty="0" smtClean="0"/>
              <a:t>Microsoft Corporation</a:t>
            </a:r>
          </a:p>
          <a:p>
            <a:pPr marL="0" indent="0" algn="r">
              <a:buNone/>
            </a:pPr>
            <a:endParaRPr lang="en-US" sz="2400" dirty="0" smtClean="0">
              <a:solidFill>
                <a:schemeClr val="bg1">
                  <a:lumMod val="65000"/>
                </a:schemeClr>
              </a:solidFill>
            </a:endParaRPr>
          </a:p>
          <a:p>
            <a:pPr marL="0" indent="0" algn="r">
              <a:buNone/>
            </a:pPr>
            <a:r>
              <a:rPr lang="en-US" sz="2400" dirty="0" smtClean="0">
                <a:solidFill>
                  <a:schemeClr val="bg1"/>
                </a:solidFill>
              </a:rPr>
              <a:t>Mai 11</a:t>
            </a:r>
            <a:r>
              <a:rPr lang="en-US" sz="2400" dirty="0" smtClean="0">
                <a:solidFill>
                  <a:schemeClr val="bg1"/>
                </a:solidFill>
              </a:rPr>
              <a:t>, </a:t>
            </a:r>
            <a:r>
              <a:rPr lang="en-US" sz="2400" dirty="0" smtClean="0">
                <a:solidFill>
                  <a:schemeClr val="bg1"/>
                </a:solidFill>
              </a:rPr>
              <a:t>2011</a:t>
            </a:r>
            <a:endParaRPr lang="en-US" sz="2400" dirty="0">
              <a:solidFill>
                <a:schemeClr val="bg1"/>
              </a:solidFill>
            </a:endParaRPr>
          </a:p>
        </p:txBody>
      </p:sp>
      <p:pic>
        <p:nvPicPr>
          <p:cNvPr id="11" name="Picture 10" descr="Microsoft logo and tagline"/>
          <p:cNvPicPr>
            <a:picLocks noChangeAspect="1" noChangeArrowheads="1"/>
          </p:cNvPicPr>
          <p:nvPr/>
        </p:nvPicPr>
        <p:blipFill rotWithShape="1">
          <a:blip r:embed="rId6" cstate="print"/>
          <a:srcRect r="24074" b="32321"/>
          <a:stretch/>
        </p:blipFill>
        <p:spPr bwMode="black">
          <a:xfrm>
            <a:off x="919614" y="1121141"/>
            <a:ext cx="3396914" cy="654148"/>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7195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0" dirty="0" smtClean="0"/>
              <a:t>TV Landscape in 2015</a:t>
            </a:r>
            <a:endParaRPr lang="en-US" spc="0" dirty="0"/>
          </a:p>
        </p:txBody>
      </p:sp>
      <p:pic>
        <p:nvPicPr>
          <p:cNvPr id="5" name="Picture 3" descr="\\mstvreleases\UserExperience_Design\xbox\AvatarPoses\Poses\Steve_Zu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935" y="1873691"/>
            <a:ext cx="2994089" cy="41308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5208183" y="1524001"/>
            <a:ext cx="6047249" cy="3835400"/>
          </a:xfrm>
          <a:prstGeom prst="wedgeRoundRectCallout">
            <a:avLst>
              <a:gd name="adj1" fmla="val -66441"/>
              <a:gd name="adj2" fmla="val -18626"/>
              <a:gd name="adj3" fmla="val 16667"/>
            </a:avLst>
          </a:prstGeom>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lnSpc>
                <a:spcPct val="90000"/>
              </a:lnSpc>
              <a:spcBef>
                <a:spcPts val="1200"/>
              </a:spcBef>
            </a:pPr>
            <a:r>
              <a:rPr lang="en-US" sz="4400" dirty="0" smtClean="0">
                <a:solidFill>
                  <a:srgbClr val="FFC000"/>
                </a:solidFill>
              </a:rPr>
              <a:t>User behavior:</a:t>
            </a:r>
            <a:endParaRPr lang="en-US" sz="4400" dirty="0" smtClean="0">
              <a:solidFill>
                <a:srgbClr val="FFC000"/>
              </a:solidFill>
            </a:endParaRPr>
          </a:p>
          <a:p>
            <a:pPr algn="ctr">
              <a:lnSpc>
                <a:spcPct val="90000"/>
              </a:lnSpc>
              <a:spcBef>
                <a:spcPts val="1200"/>
              </a:spcBef>
            </a:pPr>
            <a:r>
              <a:rPr lang="en-US" sz="4400" dirty="0" smtClean="0"/>
              <a:t>What will change?</a:t>
            </a:r>
            <a:endParaRPr lang="en-US" sz="4400" dirty="0" smtClean="0"/>
          </a:p>
          <a:p>
            <a:pPr algn="ctr">
              <a:lnSpc>
                <a:spcPct val="90000"/>
              </a:lnSpc>
              <a:spcBef>
                <a:spcPts val="1200"/>
              </a:spcBef>
            </a:pPr>
            <a:r>
              <a:rPr lang="en-US" sz="4400" dirty="0" smtClean="0"/>
              <a:t>What will stay?</a:t>
            </a:r>
            <a:endParaRPr lang="en-US" sz="4400" dirty="0">
              <a:solidFill>
                <a:schemeClr val="tx1"/>
              </a:solidFill>
            </a:endParaRPr>
          </a:p>
        </p:txBody>
      </p:sp>
    </p:spTree>
    <p:extLst>
      <p:ext uri="{BB962C8B-B14F-4D97-AF65-F5344CB8AC3E}">
        <p14:creationId xmlns:p14="http://schemas.microsoft.com/office/powerpoint/2010/main" val="457541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4" y="228600"/>
            <a:ext cx="11149013" cy="609398"/>
          </a:xfrm>
        </p:spPr>
        <p:txBody>
          <a:bodyPr/>
          <a:lstStyle/>
          <a:p>
            <a:r>
              <a:rPr lang="en-US" spc="0" dirty="0" smtClean="0"/>
              <a:t>trends &amp; market DYNAMICS</a:t>
            </a:r>
            <a:endParaRPr lang="en-US" spc="0" dirty="0"/>
          </a:p>
        </p:txBody>
      </p:sp>
      <p:sp>
        <p:nvSpPr>
          <p:cNvPr id="5" name="Rounded Rectangle 4"/>
          <p:cNvSpPr/>
          <p:nvPr/>
        </p:nvSpPr>
        <p:spPr bwMode="auto">
          <a:xfrm flipH="1">
            <a:off x="152399" y="5265653"/>
            <a:ext cx="11904133" cy="1267415"/>
          </a:xfrm>
          <a:prstGeom prst="roundRect">
            <a:avLst>
              <a:gd name="adj" fmla="val 8008"/>
            </a:avLst>
          </a:prstGeom>
          <a:noFill/>
          <a:ln w="6350" cap="flat" cmpd="sng" algn="ctr">
            <a:solidFill>
              <a:srgbClr val="FFFFFF">
                <a:alpha val="27059"/>
              </a:srgbClr>
            </a:solidFill>
            <a:prstDash val="solid"/>
          </a:ln>
          <a:effectLst/>
        </p:spPr>
        <p:txBody>
          <a:bodyPr lIns="121893" tIns="60947" rIns="121893" bIns="60947"/>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023612" rtl="0" eaLnBrk="1" fontAlgn="base" latinLnBrk="0" hangingPunct="1">
              <a:lnSpc>
                <a:spcPct val="100000"/>
              </a:lnSpc>
              <a:spcBef>
                <a:spcPct val="0"/>
              </a:spcBef>
              <a:spcAft>
                <a:spcPct val="0"/>
              </a:spcAft>
              <a:buClrTx/>
              <a:buSzTx/>
              <a:buFontTx/>
              <a:buNone/>
              <a:tabLst/>
              <a:defRPr/>
            </a:pPr>
            <a:endParaRPr kumimoji="0" lang="en-US" sz="1600" b="0" i="1" strike="noStrike" kern="1200" cap="none" spc="0" normalizeH="0" baseline="0" noProof="0" dirty="0">
              <a:ln>
                <a:solidFill>
                  <a:srgbClr val="ADD0E9"/>
                </a:solidFill>
              </a:ln>
              <a:gradFill>
                <a:gsLst>
                  <a:gs pos="0">
                    <a:srgbClr val="ADD0E9">
                      <a:lumMod val="40000"/>
                      <a:lumOff val="60000"/>
                    </a:srgbClr>
                  </a:gs>
                  <a:gs pos="49000">
                    <a:srgbClr val="ADD0E9">
                      <a:lumMod val="60000"/>
                      <a:lumOff val="40000"/>
                    </a:srgbClr>
                  </a:gs>
                  <a:gs pos="100000">
                    <a:srgbClr val="ADD0E9"/>
                  </a:gs>
                </a:gsLst>
                <a:lin ang="5400000" scaled="1"/>
              </a:gradFill>
              <a:effectLst/>
              <a:uLnTx/>
              <a:uFillTx/>
              <a:ea typeface="ＭＳ Ｐゴシック"/>
              <a:cs typeface="+mn-cs"/>
            </a:endParaRPr>
          </a:p>
        </p:txBody>
      </p:sp>
      <p:sp>
        <p:nvSpPr>
          <p:cNvPr id="11" name="TextBox 10"/>
          <p:cNvSpPr txBox="1"/>
          <p:nvPr/>
        </p:nvSpPr>
        <p:spPr>
          <a:xfrm>
            <a:off x="1201082" y="5636514"/>
            <a:ext cx="8494154" cy="492443"/>
          </a:xfrm>
          <a:prstGeom prst="rect">
            <a:avLst/>
          </a:prstGeom>
          <a:noFill/>
        </p:spPr>
        <p:txBody>
          <a:bodyPr wrap="square" lIns="0" tIns="0" rIns="0" bIns="0" rtlCol="0">
            <a:spAutoFit/>
          </a:bodyPr>
          <a:lstStyle/>
          <a:p>
            <a:r>
              <a:rPr lang="en-US" sz="3200" dirty="0" smtClean="0">
                <a:solidFill>
                  <a:schemeClr val="bg1"/>
                </a:solidFill>
              </a:rPr>
              <a:t>On Demand Entertainment</a:t>
            </a:r>
          </a:p>
        </p:txBody>
      </p:sp>
      <p:sp>
        <p:nvSpPr>
          <p:cNvPr id="6" name="Rounded Rectangle 5"/>
          <p:cNvSpPr/>
          <p:nvPr/>
        </p:nvSpPr>
        <p:spPr bwMode="auto">
          <a:xfrm flipH="1">
            <a:off x="3467098" y="2510426"/>
            <a:ext cx="8589433" cy="1267415"/>
          </a:xfrm>
          <a:prstGeom prst="roundRect">
            <a:avLst>
              <a:gd name="adj" fmla="val 8008"/>
            </a:avLst>
          </a:prstGeom>
          <a:noFill/>
          <a:ln w="6350" cap="flat" cmpd="sng" algn="ctr">
            <a:solidFill>
              <a:srgbClr val="FFFFFF">
                <a:alpha val="27059"/>
              </a:srgbClr>
            </a:solidFill>
            <a:prstDash val="solid"/>
          </a:ln>
          <a:effectLst/>
        </p:spPr>
        <p:txBody>
          <a:bodyPr lIns="121893" tIns="60947" rIns="121893" bIns="60947"/>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023612" rtl="0" eaLnBrk="1" fontAlgn="base" latinLnBrk="0" hangingPunct="1">
              <a:lnSpc>
                <a:spcPct val="100000"/>
              </a:lnSpc>
              <a:spcBef>
                <a:spcPct val="0"/>
              </a:spcBef>
              <a:spcAft>
                <a:spcPct val="0"/>
              </a:spcAft>
              <a:buClrTx/>
              <a:buSzTx/>
              <a:buFontTx/>
              <a:buNone/>
              <a:tabLst/>
              <a:defRPr/>
            </a:pPr>
            <a:endParaRPr kumimoji="0" lang="en-US" sz="1600" b="0" i="1" u="none" strike="noStrike" kern="1200" cap="none" spc="0" normalizeH="0" baseline="0" noProof="0" dirty="0">
              <a:ln>
                <a:solidFill>
                  <a:srgbClr val="ADD0E9"/>
                </a:solidFill>
              </a:ln>
              <a:gradFill>
                <a:gsLst>
                  <a:gs pos="0">
                    <a:srgbClr val="ADD0E9">
                      <a:lumMod val="40000"/>
                      <a:lumOff val="60000"/>
                    </a:srgbClr>
                  </a:gs>
                  <a:gs pos="49000">
                    <a:srgbClr val="ADD0E9">
                      <a:lumMod val="60000"/>
                      <a:lumOff val="40000"/>
                    </a:srgbClr>
                  </a:gs>
                  <a:gs pos="100000">
                    <a:srgbClr val="ADD0E9"/>
                  </a:gs>
                </a:gsLst>
                <a:lin ang="5400000" scaled="1"/>
              </a:gradFill>
              <a:effectLst/>
              <a:uLnTx/>
              <a:uFillTx/>
              <a:ea typeface="ＭＳ Ｐゴシック"/>
              <a:cs typeface="+mn-cs"/>
            </a:endParaRPr>
          </a:p>
        </p:txBody>
      </p:sp>
      <p:sp>
        <p:nvSpPr>
          <p:cNvPr id="10" name="TextBox 9"/>
          <p:cNvSpPr txBox="1"/>
          <p:nvPr/>
        </p:nvSpPr>
        <p:spPr>
          <a:xfrm>
            <a:off x="4340358" y="2897912"/>
            <a:ext cx="6572859" cy="492443"/>
          </a:xfrm>
          <a:prstGeom prst="rect">
            <a:avLst/>
          </a:prstGeom>
          <a:noFill/>
        </p:spPr>
        <p:txBody>
          <a:bodyPr wrap="square" lIns="0" tIns="0" rIns="0" bIns="0" rtlCol="0">
            <a:spAutoFit/>
          </a:bodyPr>
          <a:lstStyle/>
          <a:p>
            <a:r>
              <a:rPr lang="en-US" sz="3200" dirty="0" smtClean="0">
                <a:solidFill>
                  <a:schemeClr val="bg1"/>
                </a:solidFill>
              </a:rPr>
              <a:t>Interactive Social Experiences</a:t>
            </a:r>
          </a:p>
        </p:txBody>
      </p:sp>
      <p:sp>
        <p:nvSpPr>
          <p:cNvPr id="4" name="Rounded Rectangle 3"/>
          <p:cNvSpPr/>
          <p:nvPr/>
        </p:nvSpPr>
        <p:spPr bwMode="auto">
          <a:xfrm flipH="1">
            <a:off x="1409697" y="3884672"/>
            <a:ext cx="10646833" cy="1267415"/>
          </a:xfrm>
          <a:prstGeom prst="roundRect">
            <a:avLst>
              <a:gd name="adj" fmla="val 8008"/>
            </a:avLst>
          </a:prstGeom>
          <a:noFill/>
          <a:ln w="6350" cap="flat" cmpd="sng" algn="ctr">
            <a:solidFill>
              <a:srgbClr val="FFFFFF">
                <a:alpha val="27059"/>
              </a:srgbClr>
            </a:solidFill>
            <a:prstDash val="solid"/>
          </a:ln>
          <a:effectLst/>
        </p:spPr>
        <p:txBody>
          <a:bodyPr lIns="121893" tIns="60947" rIns="121893" bIns="60947"/>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023612" rtl="0" eaLnBrk="1" fontAlgn="base" latinLnBrk="0" hangingPunct="1">
              <a:lnSpc>
                <a:spcPct val="100000"/>
              </a:lnSpc>
              <a:spcBef>
                <a:spcPct val="0"/>
              </a:spcBef>
              <a:spcAft>
                <a:spcPct val="0"/>
              </a:spcAft>
              <a:buClrTx/>
              <a:buSzTx/>
              <a:buFontTx/>
              <a:buNone/>
              <a:tabLst/>
              <a:defRPr/>
            </a:pPr>
            <a:endParaRPr kumimoji="0" lang="en-US" sz="1600" b="0" i="1" strike="noStrike" kern="1200" cap="none" spc="0" normalizeH="0" baseline="0" noProof="0" dirty="0">
              <a:ln>
                <a:solidFill>
                  <a:srgbClr val="ADD0E9"/>
                </a:solidFill>
              </a:ln>
              <a:gradFill>
                <a:gsLst>
                  <a:gs pos="0">
                    <a:srgbClr val="ADD0E9">
                      <a:lumMod val="40000"/>
                      <a:lumOff val="60000"/>
                    </a:srgbClr>
                  </a:gs>
                  <a:gs pos="49000">
                    <a:srgbClr val="ADD0E9">
                      <a:lumMod val="60000"/>
                      <a:lumOff val="40000"/>
                    </a:srgbClr>
                  </a:gs>
                  <a:gs pos="100000">
                    <a:srgbClr val="ADD0E9"/>
                  </a:gs>
                </a:gsLst>
                <a:lin ang="5400000" scaled="1"/>
              </a:gradFill>
              <a:effectLst/>
              <a:uLnTx/>
              <a:uFillTx/>
              <a:ea typeface="ＭＳ Ｐゴシック"/>
              <a:cs typeface="+mn-cs"/>
            </a:endParaRPr>
          </a:p>
        </p:txBody>
      </p:sp>
      <p:sp>
        <p:nvSpPr>
          <p:cNvPr id="12" name="TextBox 11"/>
          <p:cNvSpPr txBox="1"/>
          <p:nvPr/>
        </p:nvSpPr>
        <p:spPr>
          <a:xfrm>
            <a:off x="2464626" y="4272157"/>
            <a:ext cx="6705600" cy="492443"/>
          </a:xfrm>
          <a:prstGeom prst="rect">
            <a:avLst/>
          </a:prstGeom>
          <a:noFill/>
        </p:spPr>
        <p:txBody>
          <a:bodyPr wrap="square" lIns="0" tIns="0" rIns="0" bIns="0" rtlCol="0">
            <a:spAutoFit/>
          </a:bodyPr>
          <a:lstStyle/>
          <a:p>
            <a:r>
              <a:rPr lang="en-US" sz="3200" dirty="0" smtClean="0">
                <a:solidFill>
                  <a:schemeClr val="bg1"/>
                </a:solidFill>
              </a:rPr>
              <a:t>Multi-Screen Offerings</a:t>
            </a:r>
          </a:p>
        </p:txBody>
      </p:sp>
      <p:sp>
        <p:nvSpPr>
          <p:cNvPr id="34" name="Rounded Rectangle 33"/>
          <p:cNvSpPr/>
          <p:nvPr/>
        </p:nvSpPr>
        <p:spPr bwMode="auto">
          <a:xfrm flipH="1">
            <a:off x="4438995" y="1132346"/>
            <a:ext cx="7617536" cy="1267415"/>
          </a:xfrm>
          <a:prstGeom prst="roundRect">
            <a:avLst>
              <a:gd name="adj" fmla="val 8008"/>
            </a:avLst>
          </a:prstGeom>
          <a:noFill/>
          <a:ln w="6350" cap="flat" cmpd="sng" algn="ctr">
            <a:solidFill>
              <a:srgbClr val="FFFFFF">
                <a:alpha val="27059"/>
              </a:srgbClr>
            </a:solidFill>
            <a:prstDash val="solid"/>
          </a:ln>
          <a:effectLst/>
        </p:spPr>
        <p:txBody>
          <a:bodyPr lIns="121893" tIns="60947" rIns="121893" bIns="60947"/>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023612" rtl="0" eaLnBrk="1" fontAlgn="base" latinLnBrk="0" hangingPunct="1">
              <a:lnSpc>
                <a:spcPct val="100000"/>
              </a:lnSpc>
              <a:spcBef>
                <a:spcPct val="0"/>
              </a:spcBef>
              <a:spcAft>
                <a:spcPct val="0"/>
              </a:spcAft>
              <a:buClrTx/>
              <a:buSzTx/>
              <a:buFontTx/>
              <a:buNone/>
              <a:tabLst/>
              <a:defRPr/>
            </a:pPr>
            <a:endParaRPr kumimoji="0" lang="en-US" sz="1600" b="0" i="1" u="none" strike="noStrike" kern="1200" cap="none" spc="0" normalizeH="0" baseline="0" noProof="0" dirty="0">
              <a:ln>
                <a:solidFill>
                  <a:srgbClr val="ADD0E9"/>
                </a:solidFill>
              </a:ln>
              <a:gradFill>
                <a:gsLst>
                  <a:gs pos="0">
                    <a:srgbClr val="ADD0E9">
                      <a:lumMod val="40000"/>
                      <a:lumOff val="60000"/>
                    </a:srgbClr>
                  </a:gs>
                  <a:gs pos="49000">
                    <a:srgbClr val="ADD0E9">
                      <a:lumMod val="60000"/>
                      <a:lumOff val="40000"/>
                    </a:srgbClr>
                  </a:gs>
                  <a:gs pos="100000">
                    <a:srgbClr val="ADD0E9"/>
                  </a:gs>
                </a:gsLst>
                <a:lin ang="5400000" scaled="1"/>
              </a:gradFill>
              <a:effectLst/>
              <a:uLnTx/>
              <a:uFillTx/>
              <a:ea typeface="ＭＳ Ｐゴシック"/>
              <a:cs typeface="+mn-cs"/>
            </a:endParaRPr>
          </a:p>
        </p:txBody>
      </p:sp>
      <p:sp>
        <p:nvSpPr>
          <p:cNvPr id="35" name="TextBox 34"/>
          <p:cNvSpPr txBox="1"/>
          <p:nvPr/>
        </p:nvSpPr>
        <p:spPr>
          <a:xfrm>
            <a:off x="5615967" y="1519832"/>
            <a:ext cx="4874696" cy="492443"/>
          </a:xfrm>
          <a:prstGeom prst="rect">
            <a:avLst/>
          </a:prstGeom>
          <a:noFill/>
        </p:spPr>
        <p:txBody>
          <a:bodyPr wrap="square" lIns="0" tIns="0" rIns="0" bIns="0" rtlCol="0">
            <a:spAutoFit/>
          </a:bodyPr>
          <a:lstStyle/>
          <a:p>
            <a:r>
              <a:rPr lang="en-US" sz="3200" dirty="0" smtClean="0">
                <a:solidFill>
                  <a:schemeClr val="bg1"/>
                </a:solidFill>
              </a:rPr>
              <a:t>Natural User Interface</a:t>
            </a:r>
          </a:p>
        </p:txBody>
      </p:sp>
      <p:sp>
        <p:nvSpPr>
          <p:cNvPr id="9" name="Right Arrow 86"/>
          <p:cNvSpPr/>
          <p:nvPr/>
        </p:nvSpPr>
        <p:spPr>
          <a:xfrm rot="19260000">
            <a:off x="-1121327" y="2357499"/>
            <a:ext cx="7171907" cy="1719164"/>
          </a:xfrm>
          <a:custGeom>
            <a:avLst/>
            <a:gdLst/>
            <a:ahLst/>
            <a:cxnLst/>
            <a:rect l="l" t="t" r="r" b="b"/>
            <a:pathLst>
              <a:path w="8197403" h="1719164">
                <a:moveTo>
                  <a:pt x="7302929" y="0"/>
                </a:moveTo>
                <a:cubicBezTo>
                  <a:pt x="7307087" y="6575"/>
                  <a:pt x="7802681" y="476650"/>
                  <a:pt x="8197403" y="861250"/>
                </a:cubicBezTo>
                <a:lnTo>
                  <a:pt x="7302929" y="1719164"/>
                </a:lnTo>
                <a:lnTo>
                  <a:pt x="7379307" y="1371537"/>
                </a:lnTo>
                <a:lnTo>
                  <a:pt x="0" y="1371537"/>
                </a:lnTo>
                <a:lnTo>
                  <a:pt x="808673" y="372909"/>
                </a:lnTo>
                <a:lnTo>
                  <a:pt x="7379308" y="372909"/>
                </a:lnTo>
                <a:close/>
              </a:path>
            </a:pathLst>
          </a:custGeom>
          <a:gradFill flip="none" rotWithShape="1">
            <a:gsLst>
              <a:gs pos="47000">
                <a:srgbClr val="7FD351">
                  <a:alpha val="83000"/>
                </a:srgbClr>
              </a:gs>
              <a:gs pos="100000">
                <a:srgbClr val="7FD351"/>
              </a:gs>
            </a:gsLst>
            <a:lin ang="19800000" scaled="0"/>
            <a:tileRect/>
          </a:gra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19" tIns="45710" rIns="91419" bIns="45710" numCol="1" spcCol="0" rtlCol="0" fromWordArt="0" anchor="ctr" anchorCtr="0" forceAA="0" compatLnSpc="1">
            <a:prstTxWarp prst="textNoShape">
              <a:avLst/>
            </a:prstTxWarp>
            <a:noAutofit/>
          </a:bodyPr>
          <a:lstStyle/>
          <a:p>
            <a:pPr algn="ctr" defTabSz="913837"/>
            <a:r>
              <a:rPr lang="en-US" sz="2800" dirty="0" smtClean="0">
                <a:solidFill>
                  <a:srgbClr val="FFFFFF"/>
                </a:solidFill>
              </a:rPr>
              <a:t>BIG BETS &amp; INVESTMENTS</a:t>
            </a:r>
            <a:endParaRPr lang="en-US" sz="2800" dirty="0">
              <a:solidFill>
                <a:srgbClr val="FFFFFF"/>
              </a:solidFill>
            </a:endParaRPr>
          </a:p>
        </p:txBody>
      </p:sp>
      <p:pic>
        <p:nvPicPr>
          <p:cNvPr id="81" name="Picture 1" descr="\\showsrus\images\SHOW_ART\10_shows\CES_01-06\__Speaker Art\SOURCE_ART\Project Natal\PN E3 Conferenc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695237" y="1224454"/>
            <a:ext cx="2036466" cy="114581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82" name="Group 81"/>
          <p:cNvGrpSpPr/>
          <p:nvPr/>
        </p:nvGrpSpPr>
        <p:grpSpPr>
          <a:xfrm>
            <a:off x="9914886" y="2336215"/>
            <a:ext cx="1643056" cy="1761731"/>
            <a:chOff x="6633273" y="1479389"/>
            <a:chExt cx="5337239" cy="5722740"/>
          </a:xfrm>
        </p:grpSpPr>
        <p:pic>
          <p:nvPicPr>
            <p:cNvPr id="83" name="Picture 3" descr="\\showsrus\images\SHOW_ART\10_shows\CES_01-06\__Speaker Art\SOURCE_ART\XBox LIVE\Avatars\guy_waving_3200x450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07020" y="1479389"/>
              <a:ext cx="4063492" cy="5714286"/>
            </a:xfrm>
            <a:prstGeom prst="rect">
              <a:avLst/>
            </a:prstGeom>
            <a:noFill/>
            <a:effectLst>
              <a:outerShdw blurRad="508000" sx="102000" sy="102000" algn="ctr" rotWithShape="0">
                <a:prstClr val="black"/>
              </a:outerShdw>
            </a:effectLst>
            <a:extLst>
              <a:ext uri="{909E8E84-426E-40DD-AFC4-6F175D3DCCD1}">
                <a14:hiddenFill xmlns:a14="http://schemas.microsoft.com/office/drawing/2010/main">
                  <a:solidFill>
                    <a:srgbClr val="FFFFFF"/>
                  </a:solidFill>
                </a14:hiddenFill>
              </a:ext>
            </a:extLst>
          </p:spPr>
        </p:pic>
        <p:pic>
          <p:nvPicPr>
            <p:cNvPr id="84" name="Picture 2" descr="\\showsrus\images\SHOW_ART\10_shows\CES_01-06\__Speaker Art\SOURCE_ART\XBox LIVE\Avatars\girl_clapping_3200x450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33273" y="1487843"/>
              <a:ext cx="4063492" cy="5714286"/>
            </a:xfrm>
            <a:prstGeom prst="rect">
              <a:avLst/>
            </a:prstGeom>
            <a:noFill/>
            <a:effectLst>
              <a:outerShdw blurRad="508000" sx="102000" sy="102000" algn="ctr" rotWithShape="0">
                <a:prstClr val="black"/>
              </a:outerShdw>
            </a:effectLst>
            <a:extLst>
              <a:ext uri="{909E8E84-426E-40DD-AFC4-6F175D3DCCD1}">
                <a14:hiddenFill xmlns:a14="http://schemas.microsoft.com/office/drawing/2010/main">
                  <a:solidFill>
                    <a:srgbClr val="FFFFFF"/>
                  </a:solidFill>
                </a14:hiddenFill>
              </a:ext>
            </a:extLst>
          </p:spPr>
        </p:pic>
      </p:grpSp>
      <p:grpSp>
        <p:nvGrpSpPr>
          <p:cNvPr id="86" name="Group 85"/>
          <p:cNvGrpSpPr/>
          <p:nvPr/>
        </p:nvGrpSpPr>
        <p:grpSpPr>
          <a:xfrm>
            <a:off x="6791270" y="3764183"/>
            <a:ext cx="3377119" cy="1661178"/>
            <a:chOff x="968421" y="1666560"/>
            <a:chExt cx="9174772" cy="4512998"/>
          </a:xfrm>
        </p:grpSpPr>
        <p:grpSp>
          <p:nvGrpSpPr>
            <p:cNvPr id="87" name="Group 86"/>
            <p:cNvGrpSpPr/>
            <p:nvPr/>
          </p:nvGrpSpPr>
          <p:grpSpPr>
            <a:xfrm>
              <a:off x="5704677" y="1666560"/>
              <a:ext cx="4438516" cy="3236244"/>
              <a:chOff x="6169842" y="994277"/>
              <a:chExt cx="6018983" cy="4388606"/>
            </a:xfrm>
          </p:grpSpPr>
          <p:pic>
            <p:nvPicPr>
              <p:cNvPr id="94" name="Picture 93" descr="zune_tv.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169842" y="994277"/>
                <a:ext cx="6018983" cy="4388606"/>
              </a:xfrm>
              <a:prstGeom prst="rect">
                <a:avLst/>
              </a:prstGeom>
              <a:effectLst>
                <a:reflection blurRad="6350" stA="52000" endA="300" endPos="35000" dir="5400000" sy="-100000" algn="bl" rotWithShape="0"/>
              </a:effectLst>
            </p:spPr>
          </p:pic>
          <p:pic>
            <p:nvPicPr>
              <p:cNvPr id="95" name="Picture 2"/>
              <p:cNvPicPr>
                <a:picLocks noChangeAspect="1" noChangeArrowheads="1"/>
              </p:cNvPicPr>
              <p:nvPr/>
            </p:nvPicPr>
            <p:blipFill rotWithShape="1">
              <a:blip r:embed="rId7" cstate="print"/>
              <a:srcRect t="9760" r="5740" b="8891"/>
              <a:stretch/>
            </p:blipFill>
            <p:spPr bwMode="auto">
              <a:xfrm>
                <a:off x="6572912" y="1438108"/>
                <a:ext cx="5111937" cy="2964209"/>
              </a:xfrm>
              <a:prstGeom prst="rect">
                <a:avLst/>
              </a:prstGeom>
              <a:noFill/>
              <a:ln w="9525">
                <a:noFill/>
                <a:miter lim="800000"/>
                <a:headEnd/>
                <a:tailEnd/>
              </a:ln>
            </p:spPr>
          </p:pic>
        </p:grpSp>
        <p:pic>
          <p:nvPicPr>
            <p:cNvPr id="88" name="Picture 87"/>
            <p:cNvPicPr>
              <a:picLocks noChangeAspect="1"/>
            </p:cNvPicPr>
            <p:nvPr/>
          </p:nvPicPr>
          <p:blipFill rotWithShape="1">
            <a:blip r:embed="rId8" cstate="print">
              <a:extLst>
                <a:ext uri="{28A0092B-C50C-407E-A947-70E740481C1C}">
                  <a14:useLocalDpi xmlns:a14="http://schemas.microsoft.com/office/drawing/2010/main" val="0"/>
                </a:ext>
              </a:extLst>
            </a:blip>
            <a:srcRect l="14981" t="22447" r="57150" b="60153"/>
            <a:stretch/>
          </p:blipFill>
          <p:spPr>
            <a:xfrm>
              <a:off x="6061868" y="1993850"/>
              <a:ext cx="3769643" cy="2268010"/>
            </a:xfrm>
            <a:prstGeom prst="rect">
              <a:avLst/>
            </a:prstGeom>
          </p:spPr>
        </p:pic>
        <p:grpSp>
          <p:nvGrpSpPr>
            <p:cNvPr id="89" name="Group 88"/>
            <p:cNvGrpSpPr/>
            <p:nvPr/>
          </p:nvGrpSpPr>
          <p:grpSpPr>
            <a:xfrm>
              <a:off x="2882266" y="3006069"/>
              <a:ext cx="4379483" cy="3026658"/>
              <a:chOff x="2882266" y="3006069"/>
              <a:chExt cx="4379483" cy="3026658"/>
            </a:xfrm>
          </p:grpSpPr>
          <p:pic>
            <p:nvPicPr>
              <p:cNvPr id="92" name="Picture 91" descr="pcwithmusic.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2882266" y="3006069"/>
                <a:ext cx="4379483" cy="3026658"/>
              </a:xfrm>
              <a:prstGeom prst="rect">
                <a:avLst/>
              </a:prstGeom>
            </p:spPr>
          </p:pic>
          <p:pic>
            <p:nvPicPr>
              <p:cNvPr id="93" name="Picture 92"/>
              <p:cNvPicPr>
                <a:picLocks noChangeAspect="1"/>
              </p:cNvPicPr>
              <p:nvPr/>
            </p:nvPicPr>
            <p:blipFill rotWithShape="1">
              <a:blip r:embed="rId8" cstate="print">
                <a:extLst>
                  <a:ext uri="{28A0092B-C50C-407E-A947-70E740481C1C}">
                    <a14:useLocalDpi xmlns:a14="http://schemas.microsoft.com/office/drawing/2010/main" val="0"/>
                  </a:ext>
                </a:extLst>
              </a:blip>
              <a:srcRect l="14981" t="22447" r="57150" b="60153"/>
              <a:stretch/>
            </p:blipFill>
            <p:spPr>
              <a:xfrm>
                <a:off x="3848352" y="3452578"/>
                <a:ext cx="2329840" cy="1401751"/>
              </a:xfrm>
              <a:prstGeom prst="rect">
                <a:avLst/>
              </a:prstGeom>
            </p:spPr>
          </p:pic>
        </p:grpSp>
        <p:pic>
          <p:nvPicPr>
            <p:cNvPr id="90" name="Picture 8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8421" y="1666560"/>
              <a:ext cx="3827690" cy="4512998"/>
            </a:xfrm>
            <a:prstGeom prst="rect">
              <a:avLst/>
            </a:prstGeom>
          </p:spPr>
        </p:pic>
        <p:pic>
          <p:nvPicPr>
            <p:cNvPr id="91" name="Picture 90"/>
            <p:cNvPicPr>
              <a:picLocks noChangeAspect="1"/>
            </p:cNvPicPr>
            <p:nvPr/>
          </p:nvPicPr>
          <p:blipFill rotWithShape="1">
            <a:blip r:embed="rId8" cstate="print">
              <a:extLst>
                <a:ext uri="{28A0092B-C50C-407E-A947-70E740481C1C}">
                  <a14:useLocalDpi xmlns:a14="http://schemas.microsoft.com/office/drawing/2010/main" val="0"/>
                </a:ext>
              </a:extLst>
            </a:blip>
            <a:srcRect l="14981" t="22447" r="75050" b="60153"/>
            <a:stretch/>
          </p:blipFill>
          <p:spPr>
            <a:xfrm>
              <a:off x="2571943" y="3337455"/>
              <a:ext cx="635952" cy="1069654"/>
            </a:xfrm>
            <a:prstGeom prst="rect">
              <a:avLst/>
            </a:prstGeom>
          </p:spPr>
        </p:pic>
      </p:grpSp>
      <p:grpSp>
        <p:nvGrpSpPr>
          <p:cNvPr id="104" name="Group 45"/>
          <p:cNvGrpSpPr/>
          <p:nvPr/>
        </p:nvGrpSpPr>
        <p:grpSpPr>
          <a:xfrm>
            <a:off x="6609937" y="5237284"/>
            <a:ext cx="1779636" cy="1257934"/>
            <a:chOff x="4198937" y="955965"/>
            <a:chExt cx="3929884" cy="2777835"/>
          </a:xfrm>
        </p:grpSpPr>
        <p:sp>
          <p:nvSpPr>
            <p:cNvPr id="105" name="Oval 104"/>
            <p:cNvSpPr/>
            <p:nvPr/>
          </p:nvSpPr>
          <p:spPr>
            <a:xfrm>
              <a:off x="4427537" y="1143000"/>
              <a:ext cx="1828800" cy="1828800"/>
            </a:xfrm>
            <a:prstGeom prst="ellipse">
              <a:avLst/>
            </a:prstGeom>
            <a:solidFill>
              <a:srgbClr val="FFFFFF">
                <a:alpha val="40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a:ea typeface="+mn-ea"/>
                <a:cs typeface="+mn-cs"/>
              </a:endParaRPr>
            </a:p>
          </p:txBody>
        </p:sp>
        <p:sp>
          <p:nvSpPr>
            <p:cNvPr id="106" name="Oval 105"/>
            <p:cNvSpPr/>
            <p:nvPr/>
          </p:nvSpPr>
          <p:spPr>
            <a:xfrm>
              <a:off x="5189537" y="1445062"/>
              <a:ext cx="1828800" cy="1828800"/>
            </a:xfrm>
            <a:prstGeom prst="ellipse">
              <a:avLst/>
            </a:prstGeom>
            <a:solidFill>
              <a:srgbClr val="FFFFFF">
                <a:alpha val="40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a:ea typeface="+mn-ea"/>
                <a:cs typeface="+mn-cs"/>
              </a:endParaRPr>
            </a:p>
          </p:txBody>
        </p:sp>
        <p:sp>
          <p:nvSpPr>
            <p:cNvPr id="107" name="Oval 106"/>
            <p:cNvSpPr/>
            <p:nvPr/>
          </p:nvSpPr>
          <p:spPr>
            <a:xfrm>
              <a:off x="5951537" y="955965"/>
              <a:ext cx="1828800" cy="1828800"/>
            </a:xfrm>
            <a:prstGeom prst="ellipse">
              <a:avLst/>
            </a:prstGeom>
            <a:solidFill>
              <a:srgbClr val="FFFFFF">
                <a:alpha val="40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a:ea typeface="+mn-ea"/>
                <a:cs typeface="+mn-cs"/>
              </a:endParaRPr>
            </a:p>
          </p:txBody>
        </p:sp>
        <p:sp>
          <p:nvSpPr>
            <p:cNvPr id="108" name="Oval 107"/>
            <p:cNvSpPr/>
            <p:nvPr/>
          </p:nvSpPr>
          <p:spPr>
            <a:xfrm>
              <a:off x="4732337" y="2057400"/>
              <a:ext cx="1676400" cy="1676400"/>
            </a:xfrm>
            <a:prstGeom prst="ellipse">
              <a:avLst/>
            </a:prstGeom>
            <a:solidFill>
              <a:srgbClr val="FFFFFF">
                <a:alpha val="40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a:ea typeface="+mn-ea"/>
                <a:cs typeface="+mn-cs"/>
              </a:endParaRPr>
            </a:p>
          </p:txBody>
        </p:sp>
        <p:sp>
          <p:nvSpPr>
            <p:cNvPr id="109" name="Oval 108"/>
            <p:cNvSpPr/>
            <p:nvPr/>
          </p:nvSpPr>
          <p:spPr>
            <a:xfrm>
              <a:off x="6256337" y="1870365"/>
              <a:ext cx="1676400" cy="1676400"/>
            </a:xfrm>
            <a:prstGeom prst="ellipse">
              <a:avLst/>
            </a:prstGeom>
            <a:solidFill>
              <a:srgbClr val="FFFFFF">
                <a:alpha val="40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a:ea typeface="+mn-ea"/>
                <a:cs typeface="+mn-cs"/>
              </a:endParaRPr>
            </a:p>
          </p:txBody>
        </p:sp>
        <p:sp>
          <p:nvSpPr>
            <p:cNvPr id="110" name="Oval 109"/>
            <p:cNvSpPr/>
            <p:nvPr/>
          </p:nvSpPr>
          <p:spPr>
            <a:xfrm>
              <a:off x="7214421" y="1476550"/>
              <a:ext cx="914400" cy="914400"/>
            </a:xfrm>
            <a:prstGeom prst="ellipse">
              <a:avLst/>
            </a:prstGeom>
            <a:solidFill>
              <a:srgbClr val="FFFFFF">
                <a:alpha val="40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a:ea typeface="+mn-ea"/>
                <a:cs typeface="+mn-cs"/>
              </a:endParaRPr>
            </a:p>
          </p:txBody>
        </p:sp>
        <p:sp>
          <p:nvSpPr>
            <p:cNvPr id="111" name="Oval 110"/>
            <p:cNvSpPr/>
            <p:nvPr/>
          </p:nvSpPr>
          <p:spPr>
            <a:xfrm>
              <a:off x="4198937" y="2390950"/>
              <a:ext cx="914400" cy="914400"/>
            </a:xfrm>
            <a:prstGeom prst="ellipse">
              <a:avLst/>
            </a:prstGeom>
            <a:solidFill>
              <a:srgbClr val="FFFFFF">
                <a:alpha val="40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a:ea typeface="+mn-ea"/>
                <a:cs typeface="+mn-cs"/>
              </a:endParaRPr>
            </a:p>
          </p:txBody>
        </p:sp>
      </p:grpSp>
    </p:spTree>
    <p:extLst>
      <p:ext uri="{BB962C8B-B14F-4D97-AF65-F5344CB8AC3E}">
        <p14:creationId xmlns:p14="http://schemas.microsoft.com/office/powerpoint/2010/main" val="3304262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0" dirty="0" smtClean="0"/>
              <a:t>On demand entertainment</a:t>
            </a:r>
            <a:endParaRPr lang="en-US" spc="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48627"/>
            <a:ext cx="6313135" cy="6046725"/>
          </a:xfrm>
          <a:prstGeom prst="rect">
            <a:avLst/>
          </a:prstGeom>
          <a:effectLst>
            <a:outerShdw blurRad="317500" dist="12700" sx="102000" sy="102000" algn="ctr" rotWithShape="0">
              <a:schemeClr val="bg1">
                <a:alpha val="40000"/>
              </a:schemeClr>
            </a:outerShdw>
          </a:effectLst>
        </p:spPr>
      </p:pic>
      <p:pic>
        <p:nvPicPr>
          <p:cNvPr id="10" name="Picture 2" descr="C:\Users\jphill\Desktop\Xbox360_Gloss_Sensor_7-8Vie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7123" y="2056861"/>
            <a:ext cx="4255145" cy="38730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http://cdn.nflximg.com/us/pages/corporate/mediacenter/presskit/lifestyl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4778" y="2056861"/>
            <a:ext cx="2015738" cy="47873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descr="http://cdn.nflximg.com/us/pages/corporate/mediacenter/library/Netflix_Mail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74777" y="1"/>
            <a:ext cx="2014047" cy="2177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746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0" dirty="0" smtClean="0"/>
              <a:t>Multi-screen offerings</a:t>
            </a:r>
            <a:endParaRPr lang="en-US" spc="0" dirty="0"/>
          </a:p>
        </p:txBody>
      </p:sp>
      <p:sp>
        <p:nvSpPr>
          <p:cNvPr id="4" name="Slide Number Placeholder 3"/>
          <p:cNvSpPr>
            <a:spLocks noGrp="1"/>
          </p:cNvSpPr>
          <p:nvPr>
            <p:ph type="sldNum" sz="quarter" idx="4"/>
          </p:nvPr>
        </p:nvSpPr>
        <p:spPr/>
        <p:txBody>
          <a:bodyPr/>
          <a:lstStyle/>
          <a:p>
            <a:fld id="{8BA5D961-6431-4244-AD9D-FD02EB9B9088}" type="slidenum">
              <a:rPr lang="en-US" smtClean="0"/>
              <a:pPr/>
              <a:t>5</a:t>
            </a:fld>
            <a:endParaRPr lang="en-US"/>
          </a:p>
        </p:txBody>
      </p:sp>
      <p:grpSp>
        <p:nvGrpSpPr>
          <p:cNvPr id="3" name="Group 2"/>
          <p:cNvGrpSpPr/>
          <p:nvPr/>
        </p:nvGrpSpPr>
        <p:grpSpPr>
          <a:xfrm>
            <a:off x="1385603" y="729777"/>
            <a:ext cx="9597741" cy="5407600"/>
            <a:chOff x="2171402" y="1736274"/>
            <a:chExt cx="7371823" cy="4153464"/>
          </a:xfrm>
        </p:grpSpPr>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722" r="22076"/>
            <a:stretch/>
          </p:blipFill>
          <p:spPr bwMode="auto">
            <a:xfrm>
              <a:off x="2171402" y="2445315"/>
              <a:ext cx="7371823" cy="25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mac.png"/>
            <p:cNvPicPr>
              <a:picLocks noChangeAspect="1"/>
            </p:cNvPicPr>
            <p:nvPr/>
          </p:nvPicPr>
          <p:blipFill>
            <a:blip r:embed="rId4"/>
            <a:stretch>
              <a:fillRect/>
            </a:stretch>
          </p:blipFill>
          <p:spPr>
            <a:xfrm>
              <a:off x="7478450" y="2917164"/>
              <a:ext cx="1970523" cy="1557974"/>
            </a:xfrm>
            <a:prstGeom prst="rect">
              <a:avLst/>
            </a:prstGeom>
            <a:effectLst>
              <a:outerShdw blurRad="254000" algn="ctr" rotWithShape="0">
                <a:schemeClr val="bg1">
                  <a:lumMod val="50000"/>
                  <a:alpha val="75000"/>
                </a:schemeClr>
              </a:outerShdw>
            </a:effectLst>
          </p:spPr>
        </p:pic>
        <p:pic>
          <p:nvPicPr>
            <p:cNvPr id="13" name="Picture 12" descr="tv.png"/>
            <p:cNvPicPr>
              <a:picLocks noChangeAspect="1"/>
            </p:cNvPicPr>
            <p:nvPr/>
          </p:nvPicPr>
          <p:blipFill>
            <a:blip r:embed="rId5"/>
            <a:stretch>
              <a:fillRect/>
            </a:stretch>
          </p:blipFill>
          <p:spPr>
            <a:xfrm>
              <a:off x="4756873" y="3724027"/>
              <a:ext cx="2127231" cy="2165711"/>
            </a:xfrm>
            <a:prstGeom prst="rect">
              <a:avLst/>
            </a:prstGeom>
            <a:effectLst>
              <a:outerShdw blurRad="254000" algn="ctr" rotWithShape="0">
                <a:schemeClr val="bg1">
                  <a:lumMod val="50000"/>
                  <a:alpha val="75000"/>
                </a:schemeClr>
              </a:outerShdw>
            </a:effec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3904" y="1736274"/>
              <a:ext cx="2046584" cy="1862392"/>
            </a:xfrm>
            <a:prstGeom prst="rect">
              <a:avLst/>
            </a:prstGeom>
          </p:spPr>
        </p:pic>
        <p:grpSp>
          <p:nvGrpSpPr>
            <p:cNvPr id="15" name="Group 14"/>
            <p:cNvGrpSpPr/>
            <p:nvPr/>
          </p:nvGrpSpPr>
          <p:grpSpPr>
            <a:xfrm>
              <a:off x="6278525" y="2256503"/>
              <a:ext cx="573156" cy="1039305"/>
              <a:chOff x="9913380" y="4188923"/>
              <a:chExt cx="982738" cy="1782001"/>
            </a:xfrm>
          </p:grpSpPr>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39040" t="32999" r="39040" b="33290"/>
              <a:stretch/>
            </p:blipFill>
            <p:spPr>
              <a:xfrm>
                <a:off x="9913380" y="4188923"/>
                <a:ext cx="982738" cy="1782001"/>
              </a:xfrm>
              <a:prstGeom prst="rect">
                <a:avLst/>
              </a:prstGeom>
            </p:spPr>
          </p:pic>
          <p:pic>
            <p:nvPicPr>
              <p:cNvPr id="20" name="Picture 19" descr="tv.png"/>
              <p:cNvPicPr>
                <a:picLocks noChangeAspect="1"/>
              </p:cNvPicPr>
              <p:nvPr/>
            </p:nvPicPr>
            <p:blipFill rotWithShape="1">
              <a:blip r:embed="rId5"/>
              <a:srcRect l="36171" t="9015" r="27298" b="36283"/>
              <a:stretch/>
            </p:blipFill>
            <p:spPr>
              <a:xfrm>
                <a:off x="9995138" y="4393140"/>
                <a:ext cx="845388" cy="1288792"/>
              </a:xfrm>
              <a:prstGeom prst="rect">
                <a:avLst/>
              </a:prstGeom>
              <a:effectLst>
                <a:outerShdw blurRad="254000" algn="ctr" rotWithShape="0">
                  <a:schemeClr val="bg1">
                    <a:lumMod val="50000"/>
                    <a:alpha val="75000"/>
                  </a:schemeClr>
                </a:outerShdw>
              </a:effectLst>
            </p:spPr>
          </p:pic>
        </p:grpSp>
        <p:grpSp>
          <p:nvGrpSpPr>
            <p:cNvPr id="21" name="Group 20"/>
            <p:cNvGrpSpPr/>
            <p:nvPr/>
          </p:nvGrpSpPr>
          <p:grpSpPr>
            <a:xfrm>
              <a:off x="2462834" y="3093311"/>
              <a:ext cx="1551817" cy="1086575"/>
              <a:chOff x="7531223" y="2774296"/>
              <a:chExt cx="3929257" cy="2751247"/>
            </a:xfrm>
          </p:grpSpPr>
          <p:grpSp>
            <p:nvGrpSpPr>
              <p:cNvPr id="25" name="Group 24"/>
              <p:cNvGrpSpPr/>
              <p:nvPr/>
            </p:nvGrpSpPr>
            <p:grpSpPr>
              <a:xfrm>
                <a:off x="7531223" y="2774296"/>
                <a:ext cx="3929257" cy="2751247"/>
                <a:chOff x="7531223" y="2774296"/>
                <a:chExt cx="3929257" cy="2751247"/>
              </a:xfrm>
            </p:grpSpPr>
            <p:pic>
              <p:nvPicPr>
                <p:cNvPr id="27" name="Picture 26" descr="motorola_xoom_android_tablet_2.png"/>
                <p:cNvPicPr>
                  <a:picLocks noChangeAspect="1"/>
                </p:cNvPicPr>
                <p:nvPr/>
              </p:nvPicPr>
              <p:blipFill>
                <a:blip r:embed="rId8"/>
                <a:stretch>
                  <a:fillRect/>
                </a:stretch>
              </p:blipFill>
              <p:spPr>
                <a:xfrm>
                  <a:off x="7531223" y="2774296"/>
                  <a:ext cx="3929257" cy="2751247"/>
                </a:xfrm>
                <a:prstGeom prst="rect">
                  <a:avLst/>
                </a:prstGeom>
                <a:effectLst>
                  <a:outerShdw blurRad="50800" dist="38100" dir="2700000" algn="tl" rotWithShape="0">
                    <a:prstClr val="black">
                      <a:alpha val="40000"/>
                    </a:prstClr>
                  </a:outerShdw>
                </a:effectLst>
              </p:spPr>
            </p:pic>
            <p:sp>
              <p:nvSpPr>
                <p:cNvPr id="28" name="Rectangle 27"/>
                <p:cNvSpPr/>
                <p:nvPr/>
              </p:nvSpPr>
              <p:spPr bwMode="auto">
                <a:xfrm>
                  <a:off x="10624457" y="2995749"/>
                  <a:ext cx="557349" cy="131512"/>
                </a:xfrm>
                <a:prstGeom prst="rect">
                  <a:avLst/>
                </a:prstGeom>
                <a:solidFill>
                  <a:srgbClr val="0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9" name="Rectangle 28"/>
                <p:cNvSpPr/>
                <p:nvPr/>
              </p:nvSpPr>
              <p:spPr bwMode="auto">
                <a:xfrm>
                  <a:off x="7781109" y="5020600"/>
                  <a:ext cx="682602" cy="131512"/>
                </a:xfrm>
                <a:prstGeom prst="rect">
                  <a:avLst/>
                </a:prstGeom>
                <a:solidFill>
                  <a:srgbClr val="0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0" name="Rectangle 29"/>
                <p:cNvSpPr/>
                <p:nvPr/>
              </p:nvSpPr>
              <p:spPr bwMode="auto">
                <a:xfrm>
                  <a:off x="10283155" y="5042922"/>
                  <a:ext cx="828981" cy="131512"/>
                </a:xfrm>
                <a:prstGeom prst="rect">
                  <a:avLst/>
                </a:prstGeom>
                <a:solidFill>
                  <a:srgbClr val="00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grpSp>
          <p:pic>
            <p:nvPicPr>
              <p:cNvPr id="26" name="Picture 25" descr="tv.png"/>
              <p:cNvPicPr>
                <a:picLocks noChangeAspect="1"/>
              </p:cNvPicPr>
              <p:nvPr/>
            </p:nvPicPr>
            <p:blipFill rotWithShape="1">
              <a:blip r:embed="rId5"/>
              <a:srcRect l="4686" t="8076" r="3369" b="36538"/>
              <a:stretch/>
            </p:blipFill>
            <p:spPr>
              <a:xfrm>
                <a:off x="7880410" y="3138277"/>
                <a:ext cx="3230881" cy="1981418"/>
              </a:xfrm>
              <a:prstGeom prst="rect">
                <a:avLst/>
              </a:prstGeom>
              <a:effectLst>
                <a:outerShdw blurRad="254000" algn="ctr" rotWithShape="0">
                  <a:schemeClr val="bg1">
                    <a:lumMod val="50000"/>
                    <a:alpha val="75000"/>
                  </a:schemeClr>
                </a:outerShdw>
              </a:effectLst>
            </p:spPr>
          </p:pic>
        </p:grpSp>
      </p:grpSp>
    </p:spTree>
    <p:extLst>
      <p:ext uri="{BB962C8B-B14F-4D97-AF65-F5344CB8AC3E}">
        <p14:creationId xmlns:p14="http://schemas.microsoft.com/office/powerpoint/2010/main" val="3817281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0" dirty="0" smtClean="0"/>
              <a:t>Interactive social experiences</a:t>
            </a:r>
            <a:endParaRPr lang="en-US" spc="0" dirty="0"/>
          </a:p>
        </p:txBody>
      </p:sp>
      <p:grpSp>
        <p:nvGrpSpPr>
          <p:cNvPr id="5" name="Group 4"/>
          <p:cNvGrpSpPr/>
          <p:nvPr/>
        </p:nvGrpSpPr>
        <p:grpSpPr>
          <a:xfrm>
            <a:off x="5963375" y="1053060"/>
            <a:ext cx="4864637" cy="2736358"/>
            <a:chOff x="4118368" y="1147732"/>
            <a:chExt cx="3873248" cy="2178702"/>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8368" y="1147732"/>
              <a:ext cx="3873248" cy="2178702"/>
            </a:xfrm>
            <a:prstGeom prst="rect">
              <a:avLst/>
            </a:prstGeom>
          </p:spPr>
        </p:pic>
        <p:sp>
          <p:nvSpPr>
            <p:cNvPr id="7" name="Rectangle 6"/>
            <p:cNvSpPr/>
            <p:nvPr/>
          </p:nvSpPr>
          <p:spPr bwMode="auto">
            <a:xfrm>
              <a:off x="4489910" y="1289298"/>
              <a:ext cx="837127" cy="128788"/>
            </a:xfrm>
            <a:prstGeom prst="rect">
              <a:avLst/>
            </a:prstGeom>
            <a:solidFill>
              <a:srgbClr val="000000"/>
            </a:solidFill>
            <a:ln>
              <a:noFill/>
              <a:headEnd type="none" w="med" len="med"/>
              <a:tailEnd type="none" w="med" len="med"/>
            </a:ln>
            <a:effectLst/>
            <a:scene3d>
              <a:camera prst="orthographicFront" fov="0">
                <a:rot lat="0" lon="0" rev="0"/>
              </a:camera>
              <a:lightRig rig="soft" dir="tl">
                <a:rot lat="0" lon="0" rev="20000000"/>
              </a:lightRig>
            </a:scene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grpSp>
      <p:grpSp>
        <p:nvGrpSpPr>
          <p:cNvPr id="8" name="Group 7"/>
          <p:cNvGrpSpPr/>
          <p:nvPr/>
        </p:nvGrpSpPr>
        <p:grpSpPr>
          <a:xfrm>
            <a:off x="7788122" y="2158342"/>
            <a:ext cx="4677676" cy="5015537"/>
            <a:chOff x="6633273" y="1479389"/>
            <a:chExt cx="5337239" cy="5722740"/>
          </a:xfrm>
        </p:grpSpPr>
        <p:pic>
          <p:nvPicPr>
            <p:cNvPr id="9" name="Picture 3" descr="\\showsrus\images\SHOW_ART\10_shows\CES_01-06\__Speaker Art\SOURCE_ART\XBox LIVE\Avatars\guy_waving_3200x450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07020" y="1479389"/>
              <a:ext cx="4063492" cy="5714286"/>
            </a:xfrm>
            <a:prstGeom prst="rect">
              <a:avLst/>
            </a:prstGeom>
            <a:noFill/>
            <a:effectLst>
              <a:outerShdw blurRad="508000" sx="102000" sy="102000" algn="ctr" rotWithShape="0">
                <a:prstClr val="black"/>
              </a:outerShdw>
            </a:effectLst>
            <a:extLst>
              <a:ext uri="{909E8E84-426E-40DD-AFC4-6F175D3DCCD1}">
                <a14:hiddenFill xmlns:a14="http://schemas.microsoft.com/office/drawing/2010/main">
                  <a:solidFill>
                    <a:srgbClr val="FFFFFF"/>
                  </a:solidFill>
                </a14:hiddenFill>
              </a:ext>
            </a:extLst>
          </p:spPr>
        </p:pic>
        <p:pic>
          <p:nvPicPr>
            <p:cNvPr id="10" name="Picture 2" descr="\\showsrus\images\SHOW_ART\10_shows\CES_01-06\__Speaker Art\SOURCE_ART\XBox LIVE\Avatars\girl_clapping_3200x450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33273" y="1487843"/>
              <a:ext cx="4063492" cy="5714286"/>
            </a:xfrm>
            <a:prstGeom prst="rect">
              <a:avLst/>
            </a:prstGeom>
            <a:noFill/>
            <a:effectLst>
              <a:outerShdw blurRad="508000" sx="102000" sy="102000" algn="ctr" rotWithShape="0">
                <a:prstClr val="black"/>
              </a:outerShdw>
            </a:effectLst>
            <a:extLst>
              <a:ext uri="{909E8E84-426E-40DD-AFC4-6F175D3DCCD1}">
                <a14:hiddenFill xmlns:a14="http://schemas.microsoft.com/office/drawing/2010/main">
                  <a:solidFill>
                    <a:srgbClr val="FFFFFF"/>
                  </a:solidFill>
                </a14:hiddenFill>
              </a:ext>
            </a:extLst>
          </p:spPr>
        </p:pic>
      </p:grpSp>
      <p:pic>
        <p:nvPicPr>
          <p:cNvPr id="12" name="Picture 3"/>
          <p:cNvPicPr>
            <a:picLocks noChangeAspect="1" noChangeArrowheads="1"/>
          </p:cNvPicPr>
          <p:nvPr/>
        </p:nvPicPr>
        <p:blipFill>
          <a:blip r:embed="rId6" cstate="screen"/>
          <a:srcRect l="3125"/>
          <a:stretch>
            <a:fillRect/>
          </a:stretch>
        </p:blipFill>
        <p:spPr bwMode="auto">
          <a:xfrm>
            <a:off x="500598" y="1053060"/>
            <a:ext cx="4995528" cy="2900629"/>
          </a:xfrm>
          <a:prstGeom prst="rect">
            <a:avLst/>
          </a:prstGeom>
          <a:noFill/>
          <a:ln w="9525">
            <a:noFill/>
            <a:miter lim="800000"/>
            <a:headEnd/>
            <a:tailEnd/>
          </a:ln>
        </p:spPr>
      </p:pic>
      <p:pic>
        <p:nvPicPr>
          <p:cNvPr id="13" name="Picture 2"/>
          <p:cNvPicPr>
            <a:picLocks noChangeAspect="1" noChangeArrowheads="1"/>
          </p:cNvPicPr>
          <p:nvPr/>
        </p:nvPicPr>
        <p:blipFill>
          <a:blip r:embed="rId7"/>
          <a:srcRect/>
          <a:stretch>
            <a:fillRect/>
          </a:stretch>
        </p:blipFill>
        <p:spPr bwMode="auto">
          <a:xfrm>
            <a:off x="2392470" y="4188485"/>
            <a:ext cx="4746124" cy="2669515"/>
          </a:xfrm>
          <a:prstGeom prst="rect">
            <a:avLst/>
          </a:prstGeom>
          <a:noFill/>
          <a:ln w="9525">
            <a:noFill/>
            <a:miter lim="800000"/>
            <a:headEnd/>
            <a:tailEnd/>
          </a:ln>
          <a:effectLst/>
        </p:spPr>
      </p:pic>
    </p:spTree>
    <p:extLst>
      <p:ext uri="{BB962C8B-B14F-4D97-AF65-F5344CB8AC3E}">
        <p14:creationId xmlns:p14="http://schemas.microsoft.com/office/powerpoint/2010/main" val="987790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cstate="print"/>
          <a:srcRect l="10426" r="4848"/>
          <a:stretch/>
        </p:blipFill>
        <p:spPr bwMode="auto">
          <a:xfrm>
            <a:off x="15026" y="1147733"/>
            <a:ext cx="8600959" cy="571026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pc="0" dirty="0" smtClean="0"/>
              <a:t>Natural user interface</a:t>
            </a:r>
            <a:endParaRPr lang="en-US" spc="0" dirty="0"/>
          </a:p>
        </p:txBody>
      </p:sp>
      <p:grpSp>
        <p:nvGrpSpPr>
          <p:cNvPr id="8" name="Group 7"/>
          <p:cNvGrpSpPr/>
          <p:nvPr/>
        </p:nvGrpSpPr>
        <p:grpSpPr>
          <a:xfrm>
            <a:off x="8600959" y="1147733"/>
            <a:ext cx="4060081" cy="5710268"/>
            <a:chOff x="0" y="1147733"/>
            <a:chExt cx="4060081" cy="5710268"/>
          </a:xfrm>
        </p:grpSpPr>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48930" t="-137" r="18781" b="19121"/>
            <a:stretch/>
          </p:blipFill>
          <p:spPr>
            <a:xfrm>
              <a:off x="15026" y="1147733"/>
              <a:ext cx="4045055" cy="5710268"/>
            </a:xfrm>
            <a:prstGeom prst="rect">
              <a:avLst/>
            </a:prstGeom>
          </p:spPr>
        </p:pic>
        <p:pic>
          <p:nvPicPr>
            <p:cNvPr id="10" name="Picture 9" descr="C:\Users\jphill\Desktop\Xbox360_Gloss_Sensor_7-8Vie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782999"/>
              <a:ext cx="3616793" cy="3291999"/>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9643" y="119458"/>
            <a:ext cx="2152684" cy="8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3872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8BA5D961-6431-4244-AD9D-FD02EB9B9088}" type="slidenum">
              <a:rPr lang="en-US" smtClean="0"/>
              <a:pPr/>
              <a:t>8</a:t>
            </a:fld>
            <a:endParaRPr lang="en-US"/>
          </a:p>
        </p:txBody>
      </p:sp>
      <p:sp>
        <p:nvSpPr>
          <p:cNvPr id="4" name="Text Box 3"/>
          <p:cNvSpPr txBox="1">
            <a:spLocks noChangeArrowheads="1"/>
          </p:cNvSpPr>
          <p:nvPr/>
        </p:nvSpPr>
        <p:spPr bwMode="blackWhite">
          <a:xfrm>
            <a:off x="923731" y="5043824"/>
            <a:ext cx="10468946" cy="707872"/>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lvl="0" algn="ctr" defTabSz="914099" eaLnBrk="0" hangingPunct="0"/>
            <a:r>
              <a:rPr lang="en-US" sz="1000" dirty="0">
                <a:solidFill>
                  <a:schemeClr val="bg1"/>
                </a:solidFill>
                <a:cs typeface="Arial" charset="0"/>
              </a:rPr>
              <a:t>© </a:t>
            </a:r>
            <a:r>
              <a:rPr lang="en-US" sz="1000" dirty="0" smtClean="0">
                <a:solidFill>
                  <a:schemeClr val="bg1"/>
                </a:solidFill>
                <a:cs typeface="Arial" charset="0"/>
              </a:rPr>
              <a:t>2011 Microsoft </a:t>
            </a:r>
            <a:r>
              <a:rPr lang="en-US" sz="1000" dirty="0">
                <a:solidFill>
                  <a:schemeClr val="bg1"/>
                </a:solidFill>
                <a:cs typeface="Arial" charset="0"/>
              </a:rPr>
              <a:t>Corporation. All rights reserved. </a:t>
            </a:r>
            <a:r>
              <a:rPr lang="en-US" sz="1000" dirty="0" smtClean="0">
                <a:solidFill>
                  <a:schemeClr val="bg1"/>
                </a:solidFill>
              </a:rPr>
              <a:t>Microsoft, Mediaroom, </a:t>
            </a:r>
            <a:r>
              <a:rPr lang="en-US" sz="1000" dirty="0" err="1" smtClean="0">
                <a:solidFill>
                  <a:schemeClr val="bg1"/>
                </a:solidFill>
              </a:rPr>
              <a:t>Segoe</a:t>
            </a:r>
            <a:r>
              <a:rPr lang="en-US" sz="1000" dirty="0" smtClean="0">
                <a:solidFill>
                  <a:schemeClr val="bg1"/>
                </a:solidFill>
              </a:rPr>
              <a:t> font and the Microsoft Mediaroom logo are trademarks of the Microsoft group of companies </a:t>
            </a:r>
            <a:r>
              <a:rPr lang="en-US" sz="1000" dirty="0" smtClean="0">
                <a:solidFill>
                  <a:schemeClr val="bg1"/>
                </a:solidFill>
                <a:cs typeface="Arial" charset="0"/>
              </a:rPr>
              <a:t>in </a:t>
            </a:r>
            <a:r>
              <a:rPr lang="en-US" sz="1000" dirty="0">
                <a:solidFill>
                  <a:schemeClr val="bg1"/>
                </a:solidFill>
                <a:cs typeface="Arial" charset="0"/>
              </a:rPr>
              <a:t>the U.S. and/or other </a:t>
            </a:r>
            <a:r>
              <a:rPr lang="en-US" sz="1000" dirty="0" smtClean="0">
                <a:solidFill>
                  <a:schemeClr val="bg1"/>
                </a:solidFill>
                <a:cs typeface="Arial" charset="0"/>
              </a:rPr>
              <a:t>countries. The </a:t>
            </a:r>
            <a:r>
              <a:rPr lang="en-US" sz="1000" dirty="0">
                <a:solidFill>
                  <a:schemeClr val="bg1"/>
                </a:solidFill>
                <a:cs typeface="Arial" charset="0"/>
              </a:rPr>
              <a:t>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1000" dirty="0" smtClean="0">
                <a:solidFill>
                  <a:schemeClr val="bg1"/>
                </a:solidFill>
                <a:cs typeface="Arial" charset="0"/>
              </a:rPr>
              <a:t>MICROSOFT </a:t>
            </a:r>
            <a:r>
              <a:rPr lang="en-US" sz="1000" dirty="0">
                <a:solidFill>
                  <a:schemeClr val="bg1"/>
                </a:solidFill>
                <a:cs typeface="Arial" charset="0"/>
              </a:rPr>
              <a:t>MAKES NO WARRANTIES, EXPRESS, IMPLIED OR STATUTORY, AS TO THE INFORMATION IN THIS PRESENTATION.</a:t>
            </a:r>
          </a:p>
        </p:txBody>
      </p:sp>
      <p:pic>
        <p:nvPicPr>
          <p:cNvPr id="5" name="Picture 4" descr="Microsoft logo and tagline"/>
          <p:cNvPicPr>
            <a:picLocks noChangeAspect="1" noChangeArrowheads="1"/>
          </p:cNvPicPr>
          <p:nvPr/>
        </p:nvPicPr>
        <p:blipFill rotWithShape="1">
          <a:blip r:embed="rId3" cstate="print"/>
          <a:srcRect r="24074" b="32321"/>
          <a:stretch/>
        </p:blipFill>
        <p:spPr bwMode="black">
          <a:xfrm>
            <a:off x="2761293" y="2574388"/>
            <a:ext cx="6793822" cy="1308295"/>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91465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p>
            <a:r>
              <a:rPr lang="en-US" dirty="0" smtClean="0"/>
              <a:t>Additional Microsoft talking points </a:t>
            </a:r>
            <a:endParaRPr lang="de-DE" dirty="0"/>
          </a:p>
        </p:txBody>
      </p:sp>
      <p:sp>
        <p:nvSpPr>
          <p:cNvPr id="5" name="Slide Number Placeholder 4"/>
          <p:cNvSpPr>
            <a:spLocks noGrp="1"/>
          </p:cNvSpPr>
          <p:nvPr>
            <p:ph type="sldNum" sz="quarter" idx="4"/>
          </p:nvPr>
        </p:nvSpPr>
        <p:spPr/>
        <p:txBody>
          <a:bodyPr/>
          <a:lstStyle/>
          <a:p>
            <a:fld id="{8BA5D961-6431-4244-AD9D-FD02EB9B9088}" type="slidenum">
              <a:rPr lang="en-US" smtClean="0"/>
              <a:pPr/>
              <a:t>9</a:t>
            </a:fld>
            <a:endParaRPr lang="en-US" dirty="0"/>
          </a:p>
        </p:txBody>
      </p:sp>
      <p:sp>
        <p:nvSpPr>
          <p:cNvPr id="7" name="Text Placeholder 6"/>
          <p:cNvSpPr>
            <a:spLocks noGrp="1"/>
          </p:cNvSpPr>
          <p:nvPr>
            <p:ph type="body" sz="quarter" idx="10"/>
          </p:nvPr>
        </p:nvSpPr>
        <p:spPr>
          <a:xfrm>
            <a:off x="570482" y="1113905"/>
            <a:ext cx="11250216" cy="5022914"/>
          </a:xfrm>
          <a:noFill/>
        </p:spPr>
        <p:txBody>
          <a:bodyPr/>
          <a:lstStyle/>
          <a:p>
            <a:pPr lvl="0">
              <a:lnSpc>
                <a:spcPct val="100000"/>
              </a:lnSpc>
            </a:pPr>
            <a:r>
              <a:rPr lang="en-US" sz="1600" dirty="0"/>
              <a:t>As the top-selling console in 2011, Xbox 360 is one of the most successful devices for delivering unique games and entertainment to </a:t>
            </a:r>
            <a:r>
              <a:rPr lang="en-US" sz="1600" dirty="0" smtClean="0"/>
              <a:t>your television</a:t>
            </a:r>
            <a:endParaRPr lang="en-US" sz="1600" dirty="0"/>
          </a:p>
          <a:p>
            <a:pPr lvl="0">
              <a:lnSpc>
                <a:spcPct val="100000"/>
              </a:lnSpc>
            </a:pPr>
            <a:r>
              <a:rPr lang="en-US" sz="1600" dirty="0"/>
              <a:t>Xbox has sold more than 50 million consoles and 10 million Kinect sensors in 38 </a:t>
            </a:r>
            <a:r>
              <a:rPr lang="en-US" sz="1600" dirty="0" smtClean="0"/>
              <a:t>countries</a:t>
            </a:r>
            <a:endParaRPr lang="en-US" sz="1600" dirty="0"/>
          </a:p>
          <a:p>
            <a:pPr lvl="0">
              <a:lnSpc>
                <a:spcPct val="100000"/>
              </a:lnSpc>
            </a:pPr>
            <a:r>
              <a:rPr lang="en-US" sz="1600" dirty="0"/>
              <a:t>Kinect for Xbox 360 </a:t>
            </a:r>
            <a:r>
              <a:rPr lang="en-US" sz="1600" dirty="0" smtClean="0"/>
              <a:t>delivers controller-free </a:t>
            </a:r>
            <a:r>
              <a:rPr lang="en-US" sz="1600" dirty="0"/>
              <a:t>sports, movies, TV shows, music, and more, exclusively to your living </a:t>
            </a:r>
            <a:r>
              <a:rPr lang="en-US" sz="1600" dirty="0" smtClean="0"/>
              <a:t>room. For </a:t>
            </a:r>
            <a:r>
              <a:rPr lang="en-US" sz="1600" dirty="0"/>
              <a:t>the first time the technology can become all but invisible, and your entertainment will be front and </a:t>
            </a:r>
            <a:r>
              <a:rPr lang="en-US" sz="1600" dirty="0" smtClean="0"/>
              <a:t>center</a:t>
            </a:r>
            <a:endParaRPr lang="en-US" sz="1600" dirty="0"/>
          </a:p>
          <a:p>
            <a:pPr lvl="0">
              <a:lnSpc>
                <a:spcPct val="100000"/>
              </a:lnSpc>
            </a:pPr>
            <a:r>
              <a:rPr lang="en-US" sz="1600" dirty="0"/>
              <a:t>Xbox LIVE </a:t>
            </a:r>
            <a:r>
              <a:rPr lang="en-US" sz="1600" dirty="0" smtClean="0"/>
              <a:t>is the </a:t>
            </a:r>
            <a:r>
              <a:rPr lang="en-US" sz="1600" dirty="0"/>
              <a:t>largest social network in the living room with 30 million </a:t>
            </a:r>
            <a:r>
              <a:rPr lang="en-US" sz="1600" u="sng" dirty="0"/>
              <a:t>active</a:t>
            </a:r>
            <a:r>
              <a:rPr lang="en-US" sz="1600" dirty="0"/>
              <a:t> members in 35 </a:t>
            </a:r>
            <a:r>
              <a:rPr lang="en-US" sz="1600" dirty="0" smtClean="0"/>
              <a:t>countries</a:t>
            </a:r>
          </a:p>
          <a:p>
            <a:pPr lvl="0">
              <a:lnSpc>
                <a:spcPct val="100000"/>
              </a:lnSpc>
            </a:pPr>
            <a:r>
              <a:rPr lang="en-US" sz="1600" dirty="0" smtClean="0"/>
              <a:t>Microsoft Mediaroom is the world’s #1 IPTV platform – 30+ deployed operators, 7M sub HH, 14M STB deployed</a:t>
            </a:r>
          </a:p>
          <a:p>
            <a:pPr lvl="0">
              <a:lnSpc>
                <a:spcPct val="100000"/>
              </a:lnSpc>
            </a:pPr>
            <a:r>
              <a:rPr lang="en-US" sz="1600" dirty="0"/>
              <a:t>In 2006, </a:t>
            </a:r>
            <a:r>
              <a:rPr lang="en-US" sz="1600" dirty="0" smtClean="0"/>
              <a:t>Xbox 360 was the </a:t>
            </a:r>
            <a:r>
              <a:rPr lang="en-US" sz="1600" dirty="0"/>
              <a:t>first console to add HD TV shows and movies for </a:t>
            </a:r>
            <a:r>
              <a:rPr lang="en-US" sz="1600" dirty="0" smtClean="0"/>
              <a:t>download</a:t>
            </a:r>
            <a:endParaRPr lang="en-US" sz="1600" dirty="0"/>
          </a:p>
          <a:p>
            <a:pPr>
              <a:lnSpc>
                <a:spcPct val="100000"/>
              </a:lnSpc>
            </a:pPr>
            <a:r>
              <a:rPr lang="en-US" sz="1600" dirty="0"/>
              <a:t>In 2008, Xbox 360 was the </a:t>
            </a:r>
            <a:r>
              <a:rPr lang="en-US" sz="1600" dirty="0" smtClean="0"/>
              <a:t>first </a:t>
            </a:r>
            <a:r>
              <a:rPr lang="en-US" sz="1600" dirty="0"/>
              <a:t>console to deliver Netflix </a:t>
            </a:r>
            <a:r>
              <a:rPr lang="en-US" sz="1600" dirty="0" smtClean="0"/>
              <a:t>streaming</a:t>
            </a:r>
          </a:p>
          <a:p>
            <a:pPr>
              <a:lnSpc>
                <a:spcPct val="100000"/>
              </a:lnSpc>
            </a:pPr>
            <a:r>
              <a:rPr lang="en-US" sz="1600" dirty="0" smtClean="0"/>
              <a:t>Our partner Netflix </a:t>
            </a:r>
            <a:r>
              <a:rPr lang="en-US" sz="1600" dirty="0"/>
              <a:t>is the world's leading Internet subscription service for movies and TV </a:t>
            </a:r>
            <a:r>
              <a:rPr lang="en-US" sz="1600" dirty="0" smtClean="0"/>
              <a:t>shows; Netflix has &gt;23M </a:t>
            </a:r>
            <a:r>
              <a:rPr lang="en-US" sz="1600" dirty="0"/>
              <a:t>members in </a:t>
            </a:r>
            <a:r>
              <a:rPr lang="en-US" sz="1600" dirty="0" smtClean="0"/>
              <a:t>the U.S. and Canada</a:t>
            </a:r>
            <a:endParaRPr lang="en-US" sz="1600" dirty="0"/>
          </a:p>
          <a:p>
            <a:pPr lvl="0">
              <a:lnSpc>
                <a:spcPct val="100000"/>
              </a:lnSpc>
            </a:pPr>
            <a:r>
              <a:rPr lang="en-US" sz="1600" dirty="0"/>
              <a:t>In 2009, we delivered instant 1080p HD streaming video to the Xbox 360 </a:t>
            </a:r>
            <a:r>
              <a:rPr lang="en-US" sz="1600" dirty="0" smtClean="0"/>
              <a:t>console </a:t>
            </a:r>
            <a:r>
              <a:rPr lang="en-US" sz="1600" dirty="0"/>
              <a:t>through Zune </a:t>
            </a:r>
            <a:r>
              <a:rPr lang="en-US" sz="1600" dirty="0" smtClean="0"/>
              <a:t>video</a:t>
            </a:r>
            <a:endParaRPr lang="en-US" sz="1600" dirty="0"/>
          </a:p>
          <a:p>
            <a:pPr lvl="0">
              <a:lnSpc>
                <a:spcPct val="100000"/>
              </a:lnSpc>
            </a:pPr>
            <a:r>
              <a:rPr lang="en-US" sz="1600" dirty="0"/>
              <a:t>Xbox LIVE includes apps customized for the television from Netflix, Facebook, Twitter, Zune, Last.fm, ESPN to </a:t>
            </a:r>
            <a:r>
              <a:rPr lang="en-US" sz="1600" dirty="0" err="1" smtClean="0"/>
              <a:t>BSkyB</a:t>
            </a:r>
            <a:endParaRPr lang="en-US" sz="1600" dirty="0" smtClean="0"/>
          </a:p>
          <a:p>
            <a:pPr>
              <a:lnSpc>
                <a:spcPct val="100000"/>
              </a:lnSpc>
            </a:pPr>
            <a:r>
              <a:rPr lang="en-US" sz="1600" dirty="0" smtClean="0"/>
              <a:t>30 million active Xbox LIVE members are each spending more than 40 hours per month on the service – that’s more than one billion hours being spent on the service every month</a:t>
            </a:r>
          </a:p>
          <a:p>
            <a:pPr>
              <a:lnSpc>
                <a:spcPct val="100000"/>
              </a:lnSpc>
            </a:pPr>
            <a:r>
              <a:rPr lang="en-US" sz="1600" dirty="0" smtClean="0"/>
              <a:t>In </a:t>
            </a:r>
            <a:r>
              <a:rPr lang="en-US" sz="1600" dirty="0"/>
              <a:t>the last year alone there has been a </a:t>
            </a:r>
            <a:r>
              <a:rPr lang="en-US" sz="1600" dirty="0" smtClean="0"/>
              <a:t>157% increase </a:t>
            </a:r>
            <a:r>
              <a:rPr lang="en-US" sz="1600" dirty="0"/>
              <a:t>in the time spent watching movies and television on </a:t>
            </a:r>
            <a:r>
              <a:rPr lang="en-US" sz="1600" dirty="0" smtClean="0"/>
              <a:t>Xbox</a:t>
            </a:r>
            <a:endParaRPr lang="en-US" sz="1600" dirty="0"/>
          </a:p>
          <a:p>
            <a:pPr>
              <a:lnSpc>
                <a:spcPct val="100000"/>
              </a:lnSpc>
            </a:pPr>
            <a:r>
              <a:rPr lang="en-US" sz="1600" dirty="0"/>
              <a:t>42 percent of Xbox LIVE Gold members in the U.S. are watching an average of an hour of television and movies on their Xbox, every single day or more than 30 hours of digitally distributed television and movies a </a:t>
            </a:r>
            <a:r>
              <a:rPr lang="en-US" sz="1600" dirty="0" smtClean="0"/>
              <a:t>month</a:t>
            </a:r>
            <a:endParaRPr lang="de-DE" sz="1600" dirty="0">
              <a:solidFill>
                <a:schemeClr val="bg1"/>
              </a:solidFill>
            </a:endParaRPr>
          </a:p>
        </p:txBody>
      </p:sp>
    </p:spTree>
    <p:extLst>
      <p:ext uri="{BB962C8B-B14F-4D97-AF65-F5344CB8AC3E}">
        <p14:creationId xmlns:p14="http://schemas.microsoft.com/office/powerpoint/2010/main" val="2832859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E&amp;D Town Hall February 2010">
  <a:themeElements>
    <a:clrScheme name="White-Light Template-Template">
      <a:dk1>
        <a:srgbClr val="292929"/>
      </a:dk1>
      <a:lt1>
        <a:srgbClr val="FFFFFF"/>
      </a:lt1>
      <a:dk2>
        <a:srgbClr val="535965"/>
      </a:dk2>
      <a:lt2>
        <a:srgbClr val="C5E9FF"/>
      </a:lt2>
      <a:accent1>
        <a:srgbClr val="FFC000"/>
      </a:accent1>
      <a:accent2>
        <a:srgbClr val="699F37"/>
      </a:accent2>
      <a:accent3>
        <a:srgbClr val="DF8045"/>
      </a:accent3>
      <a:accent4>
        <a:srgbClr val="3C8EE8"/>
      </a:accent4>
      <a:accent5>
        <a:srgbClr val="777777"/>
      </a:accent5>
      <a:accent6>
        <a:srgbClr val="8993F3"/>
      </a:accent6>
      <a:hlink>
        <a:srgbClr val="3F3F9B"/>
      </a:hlink>
      <a:folHlink>
        <a:srgbClr val="3F3F9B"/>
      </a:folHlink>
    </a:clrScheme>
    <a:fontScheme name="Segoe">
      <a:majorFont>
        <a:latin typeface="Segoe"/>
        <a:ea typeface=""/>
        <a:cs typeface=""/>
      </a:majorFont>
      <a:minorFont>
        <a:latin typeface="Segoe"/>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gradFill>
              <a:gsLst>
                <a:gs pos="0">
                  <a:srgbClr val="FFFFFF"/>
                </a:gs>
                <a:gs pos="100000">
                  <a:srgbClr val="FFFFFF"/>
                </a:gs>
              </a:gsLst>
              <a:lin ang="5400000" scaled="0"/>
            </a:gradFill>
          </a:defRPr>
        </a:defPPr>
      </a:lstStyle>
      <a:style>
        <a:lnRef idx="0">
          <a:schemeClr val="accent2"/>
        </a:lnRef>
        <a:fillRef idx="3">
          <a:schemeClr val="accent2"/>
        </a:fillRef>
        <a:effectRef idx="3">
          <a:schemeClr val="accent2"/>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TemplateUrl xmlns="http://schemas.microsoft.com/sharepoint/v3" xsi:nil="true"/>
    <_SourceUrl xmlns="http://schemas.microsoft.com/sharepoint/v3" xsi:nil="true"/>
    <xd_ProgID xmlns="http://schemas.microsoft.com/sharepoint/v3" xsi:nil="true"/>
    <Order xmlns="http://schemas.microsoft.com/sharepoint/v3" xsi:nil="true"/>
    <_SharedFileIndex xmlns="http://schemas.microsoft.com/sharepoint/v3" xsi:nil="true"/>
    <MetaInfo xmlns="http://schemas.microsoft.com/sharepoint/v3" xsi:nil="true"/>
    <ContentTypeId xmlns="http://schemas.microsoft.com/sharepoint/v3">0x010100B982FE724B6DAF45B940FBB38491AC73</ContentTypeId>
    <_dlc_DocId xmlns="de8e496c-e8f0-44f9-8f79-c6efd837fdfc">KSRCCDPYAPQY-216-2341</_dlc_DocId>
    <_dlc_DocIdUrl xmlns="de8e496c-e8f0-44f9-8f79-c6efd837fdfc">
      <Url>http://mstv/marketing/IPTVmarketing/_layouts/DocIdRedir.aspx?ID=KSRCCDPYAPQY-216-2341</Url>
      <Description>KSRCCDPYAPQY-216-2341</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B982FE724B6DAF45B940FBB38491AC73" ma:contentTypeVersion="1" ma:contentTypeDescription="Create a new document." ma:contentTypeScope="" ma:versionID="3268ab027aacf0ffa47d8e70842e7e22">
  <xsd:schema xmlns:xsd="http://www.w3.org/2001/XMLSchema" xmlns:xs="http://www.w3.org/2001/XMLSchema" xmlns:p="http://schemas.microsoft.com/office/2006/metadata/properties" xmlns:ns1="http://schemas.microsoft.com/sharepoint/v3" xmlns:ns2="de8e496c-e8f0-44f9-8f79-c6efd837fdfc" targetNamespace="http://schemas.microsoft.com/office/2006/metadata/properties" ma:root="true" ma:fieldsID="30c70a1062932409b4afad610a86a9f0" ns1:_="" ns2:_="">
    <xsd:import namespace="http://schemas.microsoft.com/sharepoint/v3"/>
    <xsd:import namespace="de8e496c-e8f0-44f9-8f79-c6efd837fdfc"/>
    <xsd:element name="properties">
      <xsd:complexType>
        <xsd:sequence>
          <xsd:element name="documentManagement">
            <xsd:complexType>
              <xsd:all>
                <xsd:element ref="ns1:_ModerationComments" minOccurs="0"/>
                <xsd:element ref="ns1:File_x0020_Type" minOccurs="0"/>
                <xsd:element ref="ns1:HTML_x0020_File_x0020_Type" minOccurs="0"/>
                <xsd:element ref="ns1:_SourceUrl" minOccurs="0"/>
                <xsd:element ref="ns1:_SharedFileIndex" minOccurs="0"/>
                <xsd:element ref="ns1:ContentTypeId" minOccurs="0"/>
                <xsd:element ref="ns1:TemplateUrl" minOccurs="0"/>
                <xsd:element ref="ns1:xd_ProgID" minOccurs="0"/>
                <xsd:element ref="ns1:xd_Signature" minOccurs="0"/>
                <xsd:element ref="ns1:ID" minOccurs="0"/>
                <xsd:element ref="ns1:Author" minOccurs="0"/>
                <xsd:element ref="ns1:Editor" minOccurs="0"/>
                <xsd:element ref="ns1:_HasCopyDestinations" minOccurs="0"/>
                <xsd:element ref="ns1:_CopySource" minOccurs="0"/>
                <xsd:element ref="ns1:_ModerationStatus" minOccurs="0"/>
                <xsd:element ref="ns1:FileRef" minOccurs="0"/>
                <xsd:element ref="ns1:FileDirRef" minOccurs="0"/>
                <xsd:element ref="ns1:Last_x0020_Modified" minOccurs="0"/>
                <xsd:element ref="ns1:Created_x0020_Date" minOccurs="0"/>
                <xsd:element ref="ns1:File_x0020_Size" minOccurs="0"/>
                <xsd:element ref="ns1:FSObjType" minOccurs="0"/>
                <xsd:element ref="ns1:SortBehavior" minOccurs="0"/>
                <xsd:element ref="ns1:CheckedOutUserId" minOccurs="0"/>
                <xsd:element ref="ns1:IsCheckedoutToLocal" minOccurs="0"/>
                <xsd:element ref="ns1:CheckoutUser" minOccurs="0"/>
                <xsd:element ref="ns1:UniqueId" minOccurs="0"/>
                <xsd:element ref="ns1:SyncClientId" minOccurs="0"/>
                <xsd:element ref="ns1:ProgId" minOccurs="0"/>
                <xsd:element ref="ns1:ScopeId" minOccurs="0"/>
                <xsd:element ref="ns1:VirusStatus" minOccurs="0"/>
                <xsd:element ref="ns1:CheckedOutTitle" minOccurs="0"/>
                <xsd:element ref="ns1:_CheckinComment" minOccurs="0"/>
                <xsd:element ref="ns1:MetaInfo" minOccurs="0"/>
                <xsd:element ref="ns1:_Level" minOccurs="0"/>
                <xsd:element ref="ns1:_IsCurrentVersion" minOccurs="0"/>
                <xsd:element ref="ns1:ItemChildCount" minOccurs="0"/>
                <xsd:element ref="ns1:FolderChildCount" minOccurs="0"/>
                <xsd:element ref="ns1:owshiddenversion" minOccurs="0"/>
                <xsd:element ref="ns1:_UIVersion" minOccurs="0"/>
                <xsd:element ref="ns1:_UIVersionString" minOccurs="0"/>
                <xsd:element ref="ns1:InstanceID" minOccurs="0"/>
                <xsd:element ref="ns1:Order" minOccurs="0"/>
                <xsd:element ref="ns1:GUID" minOccurs="0"/>
                <xsd:element ref="ns1:WorkflowVersion" minOccurs="0"/>
                <xsd:element ref="ns1:WorkflowInstanceID" minOccurs="0"/>
                <xsd:element ref="ns1:ParentVersionString" minOccurs="0"/>
                <xsd:element ref="ns1:ParentLeafName" minOccurs="0"/>
                <xsd:element ref="ns1:DocConcurrencyNumber"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ModerationComments" ma:index="0" nillable="true" ma:displayName="Approver Comments" ma:hidden="true" ma:internalName="_ModerationComments" ma:readOnly="true">
      <xsd:simpleType>
        <xsd:restriction base="dms:Note"/>
      </xsd:simpleType>
    </xsd:element>
    <xsd:element name="File_x0020_Type" ma:index="4" nillable="true" ma:displayName="File Type" ma:hidden="true" ma:internalName="File_x0020_Type" ma:readOnly="true">
      <xsd:simpleType>
        <xsd:restriction base="dms:Text"/>
      </xsd:simpleType>
    </xsd:element>
    <xsd:element name="HTML_x0020_File_x0020_Type" ma:index="5" nillable="true" ma:displayName="HTML File Type" ma:hidden="true" ma:internalName="HTML_x0020_File_x0020_Type" ma:readOnly="true">
      <xsd:simpleType>
        <xsd:restriction base="dms:Text"/>
      </xsd:simpleType>
    </xsd:element>
    <xsd:element name="_SourceUrl" ma:index="6" nillable="true" ma:displayName="Source URL" ma:hidden="true" ma:internalName="_SourceUrl">
      <xsd:simpleType>
        <xsd:restriction base="dms:Text"/>
      </xsd:simpleType>
    </xsd:element>
    <xsd:element name="_SharedFileIndex" ma:index="7" nillable="true" ma:displayName="Shared File Index" ma:hidden="true" ma:internalName="_SharedFileIndex">
      <xsd:simpleType>
        <xsd:restriction base="dms:Text"/>
      </xsd:simpleType>
    </xsd:element>
    <xsd:element name="ContentTypeId" ma:index="9" nillable="true" ma:displayName="Content Type ID" ma:hidden="true" ma:internalName="ContentTypeId" ma:readOnly="true">
      <xsd:simpleType>
        <xsd:restriction base="dms:Unknown"/>
      </xsd:simpleType>
    </xsd:element>
    <xsd:element name="TemplateUrl" ma:index="10" nillable="true" ma:displayName="Template Link" ma:hidden="true" ma:internalName="TemplateUrl">
      <xsd:simpleType>
        <xsd:restriction base="dms:Text"/>
      </xsd:simpleType>
    </xsd:element>
    <xsd:element name="xd_ProgID" ma:index="11" nillable="true" ma:displayName="HTML File Link" ma:hidden="true" ma:internalName="xd_ProgID">
      <xsd:simpleType>
        <xsd:restriction base="dms:Text"/>
      </xsd:simpleType>
    </xsd:element>
    <xsd:element name="xd_Signature" ma:index="12" nillable="true" ma:displayName="Is Signed" ma:hidden="true" ma:internalName="xd_Signature" ma:readOnly="true">
      <xsd:simpleType>
        <xsd:restriction base="dms:Boolean"/>
      </xsd:simpleType>
    </xsd:element>
    <xsd:element name="ID" ma:index="13" nillable="true" ma:displayName="ID" ma:internalName="ID" ma:readOnly="true">
      <xsd:simpleType>
        <xsd:restriction base="dms:Unknown"/>
      </xsd:simpleType>
    </xsd:element>
    <xsd:element name="Author" ma:index="16" nillable="true" ma:displayName="Created By" ma:list="UserInfo" ma:internalName="Auth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 ma:index="18" nillable="true" ma:displayName="Modified By" ma:list="UserInfo" ma:internalName="Edit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HasCopyDestinations" ma:index="19" nillable="true" ma:displayName="Has Copy Destinations" ma:hidden="true" ma:internalName="_HasCopyDestinations" ma:readOnly="true">
      <xsd:simpleType>
        <xsd:restriction base="dms:Boolean"/>
      </xsd:simpleType>
    </xsd:element>
    <xsd:element name="_CopySource" ma:index="20" nillable="true" ma:displayName="Copy Source" ma:internalName="_CopySource" ma:readOnly="true">
      <xsd:simpleType>
        <xsd:restriction base="dms:Text"/>
      </xsd:simpleType>
    </xsd:element>
    <xsd:element name="_ModerationStatus" ma:index="21" nillable="true" ma:displayName="Approval Status" ma:default="0" ma:hidden="true" ma:internalName="_ModerationStatus" ma:readOnly="true">
      <xsd:simpleType>
        <xsd:restriction base="dms:Unknown"/>
      </xsd:simpleType>
    </xsd:element>
    <xsd:element name="FileRef" ma:index="22" nillable="true" ma:displayName="URL Path" ma:hidden="true" ma:list="Docs" ma:internalName="FileRef" ma:readOnly="true" ma:showField="FullUrl">
      <xsd:simpleType>
        <xsd:restriction base="dms:Lookup"/>
      </xsd:simpleType>
    </xsd:element>
    <xsd:element name="FileDirRef" ma:index="23" nillable="true" ma:displayName="Path" ma:hidden="true" ma:list="Docs" ma:internalName="FileDirRef" ma:readOnly="true" ma:showField="DirName">
      <xsd:simpleType>
        <xsd:restriction base="dms:Lookup"/>
      </xsd:simpleType>
    </xsd:element>
    <xsd:element name="Last_x0020_Modified" ma:index="24" nillable="true" ma:displayName="Modified" ma:format="TRUE" ma:hidden="true" ma:list="Docs" ma:internalName="Last_x0020_Modified" ma:readOnly="true" ma:showField="TimeLastModified">
      <xsd:simpleType>
        <xsd:restriction base="dms:Lookup"/>
      </xsd:simpleType>
    </xsd:element>
    <xsd:element name="Created_x0020_Date" ma:index="25" nillable="true" ma:displayName="Created" ma:format="TRUE" ma:hidden="true" ma:list="Docs" ma:internalName="Created_x0020_Date" ma:readOnly="true" ma:showField="TimeCreated">
      <xsd:simpleType>
        <xsd:restriction base="dms:Lookup"/>
      </xsd:simpleType>
    </xsd:element>
    <xsd:element name="File_x0020_Size" ma:index="26" nillable="true" ma:displayName="File Size" ma:format="TRUE" ma:hidden="true" ma:list="Docs" ma:internalName="File_x0020_Size" ma:readOnly="true" ma:showField="SizeInKB">
      <xsd:simpleType>
        <xsd:restriction base="dms:Lookup"/>
      </xsd:simpleType>
    </xsd:element>
    <xsd:element name="FSObjType" ma:index="27" nillable="true" ma:displayName="Item Type" ma:hidden="true" ma:list="Docs" ma:internalName="FSObjType" ma:readOnly="true" ma:showField="FSType">
      <xsd:simpleType>
        <xsd:restriction base="dms:Lookup"/>
      </xsd:simpleType>
    </xsd:element>
    <xsd:element name="SortBehavior" ma:index="28" nillable="true" ma:displayName="Sort Type" ma:hidden="true" ma:list="Docs" ma:internalName="SortBehavior" ma:readOnly="true" ma:showField="SortBehavior">
      <xsd:simpleType>
        <xsd:restriction base="dms:Lookup"/>
      </xsd:simpleType>
    </xsd:element>
    <xsd:element name="CheckedOutUserId" ma:index="30" nillable="true" ma:displayName="ID of the User who has the item Checked Out" ma:hidden="true" ma:list="Docs" ma:internalName="CheckedOutUserId" ma:readOnly="true" ma:showField="CheckoutUserId">
      <xsd:simpleType>
        <xsd:restriction base="dms:Lookup"/>
      </xsd:simpleType>
    </xsd:element>
    <xsd:element name="IsCheckedoutToLocal" ma:index="31" nillable="true" ma:displayName="Is Checked out to local" ma:hidden="true" ma:list="Docs" ma:internalName="IsCheckedoutToLocal" ma:readOnly="true" ma:showField="IsCheckoutToLocal">
      <xsd:simpleType>
        <xsd:restriction base="dms:Lookup"/>
      </xsd:simpleType>
    </xsd:element>
    <xsd:element name="CheckoutUser" ma:index="32" nillable="true" ma:displayName="Checked Out To" ma:list="UserInfo" ma:internalName="CheckoutUse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UniqueId" ma:index="33" nillable="true" ma:displayName="Unique Id" ma:hidden="true" ma:list="Docs" ma:internalName="UniqueId" ma:readOnly="true" ma:showField="UniqueId">
      <xsd:simpleType>
        <xsd:restriction base="dms:Lookup"/>
      </xsd:simpleType>
    </xsd:element>
    <xsd:element name="SyncClientId" ma:index="34" nillable="true" ma:displayName="Client Id" ma:hidden="true" ma:list="Docs" ma:internalName="SyncClientId" ma:readOnly="true" ma:showField="SyncClientId">
      <xsd:simpleType>
        <xsd:restriction base="dms:Lookup"/>
      </xsd:simpleType>
    </xsd:element>
    <xsd:element name="ProgId" ma:index="35" nillable="true" ma:displayName="ProgId" ma:hidden="true" ma:list="Docs" ma:internalName="ProgId" ma:readOnly="true" ma:showField="ProgId">
      <xsd:simpleType>
        <xsd:restriction base="dms:Lookup"/>
      </xsd:simpleType>
    </xsd:element>
    <xsd:element name="ScopeId" ma:index="36" nillable="true" ma:displayName="ScopeId" ma:hidden="true" ma:list="Docs" ma:internalName="ScopeId" ma:readOnly="true" ma:showField="ScopeId">
      <xsd:simpleType>
        <xsd:restriction base="dms:Lookup"/>
      </xsd:simpleType>
    </xsd:element>
    <xsd:element name="VirusStatus" ma:index="37" nillable="true" ma:displayName="Virus Status" ma:format="TRUE" ma:hidden="true" ma:list="Docs" ma:internalName="VirusStatus" ma:readOnly="true" ma:showField="Size">
      <xsd:simpleType>
        <xsd:restriction base="dms:Lookup"/>
      </xsd:simpleType>
    </xsd:element>
    <xsd:element name="CheckedOutTitle" ma:index="38" nillable="true" ma:displayName="Checked Out To" ma:format="TRUE" ma:hidden="true" ma:list="Docs" ma:internalName="CheckedOutTitle" ma:readOnly="true" ma:showField="CheckedOutTitle">
      <xsd:simpleType>
        <xsd:restriction base="dms:Lookup"/>
      </xsd:simpleType>
    </xsd:element>
    <xsd:element name="_CheckinComment" ma:index="39" nillable="true" ma:displayName="Check In Comment" ma:format="TRUE" ma:list="Docs" ma:internalName="_CheckinComment" ma:readOnly="true" ma:showField="CheckinComment">
      <xsd:simpleType>
        <xsd:restriction base="dms:Lookup"/>
      </xsd:simpleType>
    </xsd:element>
    <xsd:element name="MetaInfo" ma:index="52" nillable="true" ma:displayName="Property Bag" ma:hidden="true" ma:list="Docs" ma:internalName="MetaInfo" ma:showField="MetaInfo">
      <xsd:simpleType>
        <xsd:restriction base="dms:Lookup"/>
      </xsd:simpleType>
    </xsd:element>
    <xsd:element name="_Level" ma:index="53" nillable="true" ma:displayName="Level" ma:hidden="true" ma:internalName="_Level" ma:readOnly="true">
      <xsd:simpleType>
        <xsd:restriction base="dms:Unknown"/>
      </xsd:simpleType>
    </xsd:element>
    <xsd:element name="_IsCurrentVersion" ma:index="54" nillable="true" ma:displayName="Is Current Version" ma:hidden="true" ma:internalName="_IsCurrentVersion" ma:readOnly="true">
      <xsd:simpleType>
        <xsd:restriction base="dms:Boolean"/>
      </xsd:simpleType>
    </xsd:element>
    <xsd:element name="ItemChildCount" ma:index="55" nillable="true" ma:displayName="Item Child Count" ma:hidden="true" ma:list="Docs" ma:internalName="ItemChildCount" ma:readOnly="true" ma:showField="ItemChildCount">
      <xsd:simpleType>
        <xsd:restriction base="dms:Lookup"/>
      </xsd:simpleType>
    </xsd:element>
    <xsd:element name="FolderChildCount" ma:index="56" nillable="true" ma:displayName="Folder Child Count" ma:hidden="true" ma:list="Docs" ma:internalName="FolderChildCount" ma:readOnly="true" ma:showField="FolderChildCount">
      <xsd:simpleType>
        <xsd:restriction base="dms:Lookup"/>
      </xsd:simpleType>
    </xsd:element>
    <xsd:element name="owshiddenversion" ma:index="60" nillable="true" ma:displayName="owshiddenversion" ma:hidden="true" ma:internalName="owshiddenversion" ma:readOnly="true">
      <xsd:simpleType>
        <xsd:restriction base="dms:Unknown"/>
      </xsd:simpleType>
    </xsd:element>
    <xsd:element name="_UIVersion" ma:index="61" nillable="true" ma:displayName="UI Version" ma:hidden="true" ma:internalName="_UIVersion" ma:readOnly="true">
      <xsd:simpleType>
        <xsd:restriction base="dms:Unknown"/>
      </xsd:simpleType>
    </xsd:element>
    <xsd:element name="_UIVersionString" ma:index="62" nillable="true" ma:displayName="Version" ma:internalName="_UIVersionString" ma:readOnly="true">
      <xsd:simpleType>
        <xsd:restriction base="dms:Text"/>
      </xsd:simpleType>
    </xsd:element>
    <xsd:element name="InstanceID" ma:index="63" nillable="true" ma:displayName="Instance ID" ma:hidden="true" ma:internalName="InstanceID" ma:readOnly="true">
      <xsd:simpleType>
        <xsd:restriction base="dms:Unknown"/>
      </xsd:simpleType>
    </xsd:element>
    <xsd:element name="Order" ma:index="64" nillable="true" ma:displayName="Order" ma:hidden="true" ma:internalName="Order">
      <xsd:simpleType>
        <xsd:restriction base="dms:Number"/>
      </xsd:simpleType>
    </xsd:element>
    <xsd:element name="GUID" ma:index="65" nillable="true" ma:displayName="GUID" ma:hidden="true" ma:internalName="GUID" ma:readOnly="true">
      <xsd:simpleType>
        <xsd:restriction base="dms:Unknown"/>
      </xsd:simpleType>
    </xsd:element>
    <xsd:element name="WorkflowVersion" ma:index="66" nillable="true" ma:displayName="Workflow Version" ma:hidden="true" ma:internalName="WorkflowVersion" ma:readOnly="true">
      <xsd:simpleType>
        <xsd:restriction base="dms:Unknown"/>
      </xsd:simpleType>
    </xsd:element>
    <xsd:element name="WorkflowInstanceID" ma:index="67" nillable="true" ma:displayName="Workflow Instance ID" ma:hidden="true" ma:internalName="WorkflowInstanceID" ma:readOnly="true">
      <xsd:simpleType>
        <xsd:restriction base="dms:Unknown"/>
      </xsd:simpleType>
    </xsd:element>
    <xsd:element name="ParentVersionString" ma:index="68" nillable="true" ma:displayName="Source Version (Converted Document)" ma:hidden="true" ma:list="Docs" ma:internalName="ParentVersionString" ma:readOnly="true" ma:showField="ParentVersionString">
      <xsd:simpleType>
        <xsd:restriction base="dms:Lookup"/>
      </xsd:simpleType>
    </xsd:element>
    <xsd:element name="ParentLeafName" ma:index="69" nillable="true" ma:displayName="Source Name (Converted Document)" ma:hidden="true" ma:list="Docs" ma:internalName="ParentLeafName" ma:readOnly="true" ma:showField="ParentLeafName">
      <xsd:simpleType>
        <xsd:restriction base="dms:Lookup"/>
      </xsd:simpleType>
    </xsd:element>
    <xsd:element name="DocConcurrencyNumber" ma:index="70" nillable="true" ma:displayName="Document Concurrency Number" ma:hidden="true" ma:list="Docs" ma:internalName="DocConcurrencyNumber" ma:readOnly="true" ma:showField="DocConcurrencyNumber">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de8e496c-e8f0-44f9-8f79-c6efd837fdfc" elementFormDefault="qualified">
    <xsd:import namespace="http://schemas.microsoft.com/office/2006/documentManagement/types"/>
    <xsd:import namespace="http://schemas.microsoft.com/office/infopath/2007/PartnerControls"/>
    <xsd:element name="_dlc_DocId" ma:index="73" nillable="true" ma:displayName="Document ID Value" ma:description="The value of the document ID assigned to this item." ma:internalName="_dlc_DocId" ma:readOnly="true">
      <xsd:simpleType>
        <xsd:restriction base="dms:Text"/>
      </xsd:simpleType>
    </xsd:element>
    <xsd:element name="_dlc_DocIdUrl" ma:index="7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75"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8"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CD13CE-7583-4B99-A2E5-F49B1F12A67D}">
  <ds:schemaRefs>
    <ds:schemaRef ds:uri="http://schemas.microsoft.com/sharepoint/v3/contenttype/forms"/>
  </ds:schemaRefs>
</ds:datastoreItem>
</file>

<file path=customXml/itemProps2.xml><?xml version="1.0" encoding="utf-8"?>
<ds:datastoreItem xmlns:ds="http://schemas.openxmlformats.org/officeDocument/2006/customXml" ds:itemID="{D7656F71-67E3-43C8-8235-68D0029F8D84}">
  <ds:schemaRefs>
    <ds:schemaRef ds:uri="http://schemas.microsoft.com/sharepoint/events"/>
  </ds:schemaRefs>
</ds:datastoreItem>
</file>

<file path=customXml/itemProps3.xml><?xml version="1.0" encoding="utf-8"?>
<ds:datastoreItem xmlns:ds="http://schemas.openxmlformats.org/officeDocument/2006/customXml" ds:itemID="{C7B808AA-E9F2-46C0-8058-B04A14E8C583}">
  <ds:schemaRefs>
    <ds:schemaRef ds:uri="http://purl.org/dc/terms/"/>
    <ds:schemaRef ds:uri="http://schemas.microsoft.com/office/2006/documentManagement/types"/>
    <ds:schemaRef ds:uri="http://schemas.microsoft.com/office/2006/metadata/properties"/>
    <ds:schemaRef ds:uri="http://purl.org/dc/elements/1.1/"/>
    <ds:schemaRef ds:uri="http://www.w3.org/XML/1998/namespace"/>
    <ds:schemaRef ds:uri="http://schemas.openxmlformats.org/package/2006/metadata/core-properties"/>
    <ds:schemaRef ds:uri="de8e496c-e8f0-44f9-8f79-c6efd837fdfc"/>
    <ds:schemaRef ds:uri="http://purl.org/dc/dcmitype/"/>
    <ds:schemaRef ds:uri="http://schemas.microsoft.com/office/infopath/2007/PartnerControls"/>
    <ds:schemaRef ds:uri="http://schemas.microsoft.com/sharepoint/v3"/>
  </ds:schemaRefs>
</ds:datastoreItem>
</file>

<file path=customXml/itemProps4.xml><?xml version="1.0" encoding="utf-8"?>
<ds:datastoreItem xmlns:ds="http://schemas.openxmlformats.org/officeDocument/2006/customXml" ds:itemID="{3F1B53F3-7599-4B12-AAEF-A6BF5195D1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e8e496c-e8f0-44f9-8f79-c6efd837fd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1425</Words>
  <Application>Microsoft Office PowerPoint</Application>
  <PresentationFormat>Custom</PresentationFormat>
  <Paragraphs>119</Paragraphs>
  <Slides>9</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Segoe UI</vt:lpstr>
      <vt:lpstr>Segoe</vt:lpstr>
      <vt:lpstr>Franklin Gothic Book</vt:lpstr>
      <vt:lpstr>Segoe Light</vt:lpstr>
      <vt:lpstr>Wingdings</vt:lpstr>
      <vt:lpstr>ＭＳ Ｐゴシック</vt:lpstr>
      <vt:lpstr>E&amp;D Town Hall February 2010</vt:lpstr>
      <vt:lpstr>PowerPoint Presentation</vt:lpstr>
      <vt:lpstr>TV Landscape in 2015</vt:lpstr>
      <vt:lpstr>trends &amp; market DYNAMICS</vt:lpstr>
      <vt:lpstr>On demand entertainment</vt:lpstr>
      <vt:lpstr>Multi-screen offerings</vt:lpstr>
      <vt:lpstr>Interactive social experiences</vt:lpstr>
      <vt:lpstr>Natural user interface</vt:lpstr>
      <vt:lpstr>PowerPoint Presentation</vt:lpstr>
      <vt:lpstr>Additional Microsoft talking points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2011-02-03T17:57:59Z</dcterms:created>
  <dcterms:modified xsi:type="dcterms:W3CDTF">2011-05-06T19:20:54Z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0x0101003395D05E741A8343848299574E50D516</vt:lpwstr>
  </property>
  <property fmtid="{D5CDD505-2E9C-101B-9397-08002B2CF9AE}" pid="3" name="_dlc_DocIdItemGuid">
    <vt:lpwstr>454047d2-27f6-4fce-88e0-36b18f788c09</vt:lpwstr>
  </property>
</Properties>
</file>